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Fraunces Bold" panose="020B0604020202020204" charset="0"/>
      <p:regular r:id="rId30"/>
    </p:embeddedFont>
    <p:embeddedFont>
      <p:font typeface="#9Slide03 Arima Madurai Black" panose="020B0604020202020204" charset="0"/>
      <p:regular r:id="rId31"/>
    </p:embeddedFont>
    <p:embeddedFont>
      <p:font typeface="#9Slide05 SVNBeloved" panose="020B0604020202020204" charset="0"/>
      <p:regular r:id="rId32"/>
    </p:embeddedFont>
    <p:embeddedFont>
      <p:font typeface="Sniglet" panose="020B0604020202020204" charset="0"/>
      <p:regular r:id="rId33"/>
    </p:embeddedFont>
    <p:embeddedFont>
      <p:font typeface="Roboto Condensed Bold" panose="020B0604020202020204" charset="0"/>
      <p:regular r:id="rId34"/>
    </p:embeddedFont>
    <p:embeddedFont>
      <p:font typeface="Faustina Bold" panose="020B0604020202020204" charset="0"/>
      <p:regular r:id="rId35"/>
    </p:embeddedFont>
    <p:embeddedFont>
      <p:font typeface="Roboto Condensed Italics" panose="020B0604020202020204" charset="0"/>
      <p:regular r:id="rId36"/>
    </p:embeddedFont>
    <p:embeddedFont>
      <p:font typeface="Roboto Condensed Bold Italics" panose="020B0604020202020204" charset="0"/>
      <p:regular r:id="rId37"/>
    </p:embeddedFont>
    <p:embeddedFont>
      <p:font typeface="Calibri" panose="020F0502020204030204" pitchFamily="34" charset="0"/>
      <p:regular r:id="rId38"/>
      <p:bold r:id="rId39"/>
      <p:italic r:id="rId40"/>
      <p:boldItalic r:id="rId41"/>
    </p:embeddedFont>
    <p:embeddedFont>
      <p:font typeface="Roboto Condense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2.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0" name="TextBox 2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7" name="TextBox 2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4" name="TextBox 3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41" name="TextBox 4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8" name="TextBox 4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164201"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55" name="TextBox 5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56" name="Freeform 5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90" name="TextBox 90"/>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91" name="Group 91"/>
          <p:cNvGrpSpPr/>
          <p:nvPr/>
        </p:nvGrpSpPr>
        <p:grpSpPr>
          <a:xfrm>
            <a:off x="4636848" y="1927464"/>
            <a:ext cx="9018968" cy="1141146"/>
            <a:chOff x="0" y="0"/>
            <a:chExt cx="2375366" cy="300549"/>
          </a:xfrm>
        </p:grpSpPr>
        <p:sp>
          <p:nvSpPr>
            <p:cNvPr id="92" name="Freeform 92"/>
            <p:cNvSpPr/>
            <p:nvPr/>
          </p:nvSpPr>
          <p:spPr>
            <a:xfrm>
              <a:off x="0" y="0"/>
              <a:ext cx="2375366" cy="300549"/>
            </a:xfrm>
            <a:custGeom>
              <a:avLst/>
              <a:gdLst/>
              <a:ahLst/>
              <a:cxnLst/>
              <a:rect l="l" t="t" r="r" b="b"/>
              <a:pathLst>
                <a:path w="2375366" h="300549">
                  <a:moveTo>
                    <a:pt x="85840" y="0"/>
                  </a:moveTo>
                  <a:lnTo>
                    <a:pt x="2289526" y="0"/>
                  </a:lnTo>
                  <a:cubicBezTo>
                    <a:pt x="2312292" y="0"/>
                    <a:pt x="2334126" y="9044"/>
                    <a:pt x="2350224" y="25142"/>
                  </a:cubicBezTo>
                  <a:cubicBezTo>
                    <a:pt x="2366322" y="41240"/>
                    <a:pt x="2375366" y="63074"/>
                    <a:pt x="2375366" y="85840"/>
                  </a:cubicBezTo>
                  <a:lnTo>
                    <a:pt x="2375366" y="214708"/>
                  </a:lnTo>
                  <a:cubicBezTo>
                    <a:pt x="2375366" y="237475"/>
                    <a:pt x="2366322" y="259308"/>
                    <a:pt x="2350224" y="275407"/>
                  </a:cubicBezTo>
                  <a:cubicBezTo>
                    <a:pt x="2334126" y="291505"/>
                    <a:pt x="2312292" y="300549"/>
                    <a:pt x="2289526" y="300549"/>
                  </a:cubicBezTo>
                  <a:lnTo>
                    <a:pt x="85840" y="300549"/>
                  </a:lnTo>
                  <a:cubicBezTo>
                    <a:pt x="63074" y="300549"/>
                    <a:pt x="41240" y="291505"/>
                    <a:pt x="25142" y="275407"/>
                  </a:cubicBezTo>
                  <a:cubicBezTo>
                    <a:pt x="9044" y="259308"/>
                    <a:pt x="0" y="237475"/>
                    <a:pt x="0" y="214708"/>
                  </a:cubicBezTo>
                  <a:lnTo>
                    <a:pt x="0" y="85840"/>
                  </a:lnTo>
                  <a:cubicBezTo>
                    <a:pt x="0" y="63074"/>
                    <a:pt x="9044" y="41240"/>
                    <a:pt x="25142" y="25142"/>
                  </a:cubicBezTo>
                  <a:cubicBezTo>
                    <a:pt x="41240" y="9044"/>
                    <a:pt x="63074" y="0"/>
                    <a:pt x="85840" y="0"/>
                  </a:cubicBezTo>
                  <a:close/>
                </a:path>
              </a:pathLst>
            </a:custGeom>
            <a:solidFill>
              <a:srgbClr val="000000">
                <a:alpha val="0"/>
              </a:srgbClr>
            </a:solidFill>
            <a:ln w="47625" cap="rnd">
              <a:solidFill>
                <a:srgbClr val="E76262"/>
              </a:solidFill>
              <a:prstDash val="lgDash"/>
              <a:round/>
            </a:ln>
          </p:spPr>
        </p:sp>
        <p:sp>
          <p:nvSpPr>
            <p:cNvPr id="93" name="TextBox 93"/>
            <p:cNvSpPr txBox="1"/>
            <p:nvPr/>
          </p:nvSpPr>
          <p:spPr>
            <a:xfrm>
              <a:off x="0" y="-28575"/>
              <a:ext cx="2375366" cy="329124"/>
            </a:xfrm>
            <a:prstGeom prst="rect">
              <a:avLst/>
            </a:prstGeom>
          </p:spPr>
          <p:txBody>
            <a:bodyPr lIns="50800" tIns="50800" rIns="50800" bIns="50800" rtlCol="0" anchor="ctr"/>
            <a:lstStyle/>
            <a:p>
              <a:pPr algn="ctr">
                <a:lnSpc>
                  <a:spcPts val="2659"/>
                </a:lnSpc>
              </a:pPr>
              <a:endParaRPr/>
            </a:p>
          </p:txBody>
        </p:sp>
      </p:grpSp>
      <p:sp>
        <p:nvSpPr>
          <p:cNvPr id="94" name="Freeform 94"/>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244622">
            <a:off x="14978818" y="7308653"/>
            <a:ext cx="1587845" cy="2190131"/>
          </a:xfrm>
          <a:custGeom>
            <a:avLst/>
            <a:gdLst/>
            <a:ahLst/>
            <a:cxnLst/>
            <a:rect l="l" t="t" r="r" b="b"/>
            <a:pathLst>
              <a:path w="1587845" h="2190131">
                <a:moveTo>
                  <a:pt x="0" y="0"/>
                </a:moveTo>
                <a:lnTo>
                  <a:pt x="1587845" y="0"/>
                </a:lnTo>
                <a:lnTo>
                  <a:pt x="1587845" y="2190131"/>
                </a:lnTo>
                <a:lnTo>
                  <a:pt x="0" y="2190131"/>
                </a:lnTo>
                <a:lnTo>
                  <a:pt x="0" y="0"/>
                </a:lnTo>
                <a:close/>
              </a:path>
            </a:pathLst>
          </a:custGeom>
          <a:blipFill>
            <a:blip r:embed="rId8"/>
            <a:stretch>
              <a:fillRect/>
            </a:stretch>
          </a:blipFill>
        </p:spPr>
      </p:sp>
      <p:sp>
        <p:nvSpPr>
          <p:cNvPr id="96" name="Freeform 96"/>
          <p:cNvSpPr/>
          <p:nvPr/>
        </p:nvSpPr>
        <p:spPr>
          <a:xfrm rot="254373">
            <a:off x="13718356" y="7760215"/>
            <a:ext cx="1260463" cy="1738569"/>
          </a:xfrm>
          <a:custGeom>
            <a:avLst/>
            <a:gdLst/>
            <a:ahLst/>
            <a:cxnLst/>
            <a:rect l="l" t="t" r="r" b="b"/>
            <a:pathLst>
              <a:path w="1260463" h="1738569">
                <a:moveTo>
                  <a:pt x="0" y="0"/>
                </a:moveTo>
                <a:lnTo>
                  <a:pt x="1260462" y="0"/>
                </a:lnTo>
                <a:lnTo>
                  <a:pt x="1260462" y="1738569"/>
                </a:lnTo>
                <a:lnTo>
                  <a:pt x="0" y="1738569"/>
                </a:lnTo>
                <a:lnTo>
                  <a:pt x="0" y="0"/>
                </a:lnTo>
                <a:close/>
              </a:path>
            </a:pathLst>
          </a:custGeom>
          <a:blipFill>
            <a:blip r:embed="rId8"/>
            <a:stretch>
              <a:fillRect/>
            </a:stretch>
          </a:blipFill>
        </p:spPr>
      </p:sp>
      <p:sp>
        <p:nvSpPr>
          <p:cNvPr id="97" name="TextBox 97"/>
          <p:cNvSpPr txBox="1"/>
          <p:nvPr/>
        </p:nvSpPr>
        <p:spPr>
          <a:xfrm>
            <a:off x="4891007" y="2105564"/>
            <a:ext cx="8405488" cy="634365"/>
          </a:xfrm>
          <a:prstGeom prst="rect">
            <a:avLst/>
          </a:prstGeom>
        </p:spPr>
        <p:txBody>
          <a:bodyPr lIns="0" tIns="0" rIns="0" bIns="0" rtlCol="0" anchor="t">
            <a:spAutoFit/>
          </a:bodyPr>
          <a:lstStyle/>
          <a:p>
            <a:pPr marL="0" lvl="0" indent="0" algn="ctr">
              <a:lnSpc>
                <a:spcPts val="5399"/>
              </a:lnSpc>
              <a:spcBef>
                <a:spcPct val="0"/>
              </a:spcBef>
            </a:pPr>
            <a:r>
              <a:rPr lang="en-US" sz="3599">
                <a:solidFill>
                  <a:srgbClr val="503D36"/>
                </a:solidFill>
                <a:latin typeface="Fraunces Bold"/>
              </a:rPr>
              <a:t>BÀI 10: VĂN BẢN THÔNG TIN</a:t>
            </a:r>
          </a:p>
        </p:txBody>
      </p:sp>
      <p:grpSp>
        <p:nvGrpSpPr>
          <p:cNvPr id="98" name="Group 98"/>
          <p:cNvGrpSpPr/>
          <p:nvPr/>
        </p:nvGrpSpPr>
        <p:grpSpPr>
          <a:xfrm>
            <a:off x="594866" y="1690137"/>
            <a:ext cx="1232729" cy="7134324"/>
            <a:chOff x="0" y="0"/>
            <a:chExt cx="1643639" cy="9512432"/>
          </a:xfrm>
        </p:grpSpPr>
        <p:sp>
          <p:nvSpPr>
            <p:cNvPr id="99" name="TextBox 9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8" name="Freeform 108"/>
          <p:cNvSpPr/>
          <p:nvPr/>
        </p:nvSpPr>
        <p:spPr>
          <a:xfrm>
            <a:off x="13923714" y="316351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109" name="Freeform 109"/>
          <p:cNvSpPr/>
          <p:nvPr/>
        </p:nvSpPr>
        <p:spPr>
          <a:xfrm rot="1255237">
            <a:off x="2451491" y="7608820"/>
            <a:ext cx="1180043" cy="812600"/>
          </a:xfrm>
          <a:custGeom>
            <a:avLst/>
            <a:gdLst/>
            <a:ahLst/>
            <a:cxnLst/>
            <a:rect l="l" t="t" r="r" b="b"/>
            <a:pathLst>
              <a:path w="1180043" h="812600">
                <a:moveTo>
                  <a:pt x="0" y="0"/>
                </a:moveTo>
                <a:lnTo>
                  <a:pt x="1180044" y="0"/>
                </a:lnTo>
                <a:lnTo>
                  <a:pt x="1180044" y="812600"/>
                </a:lnTo>
                <a:lnTo>
                  <a:pt x="0" y="812600"/>
                </a:lnTo>
                <a:lnTo>
                  <a:pt x="0" y="0"/>
                </a:lnTo>
                <a:close/>
              </a:path>
            </a:pathLst>
          </a:custGeom>
          <a:blipFill>
            <a:blip r:embed="rId9"/>
            <a:stretch>
              <a:fillRect t="-62571" r="-193516" b="-197067"/>
            </a:stretch>
          </a:blipFill>
        </p:spPr>
      </p:sp>
      <p:sp>
        <p:nvSpPr>
          <p:cNvPr id="110" name="Freeform 110"/>
          <p:cNvSpPr/>
          <p:nvPr/>
        </p:nvSpPr>
        <p:spPr>
          <a:xfrm rot="-1453828" flipH="1">
            <a:off x="3742280" y="8108606"/>
            <a:ext cx="728793" cy="501861"/>
          </a:xfrm>
          <a:custGeom>
            <a:avLst/>
            <a:gdLst/>
            <a:ahLst/>
            <a:cxnLst/>
            <a:rect l="l" t="t" r="r" b="b"/>
            <a:pathLst>
              <a:path w="728793" h="501861">
                <a:moveTo>
                  <a:pt x="728794" y="0"/>
                </a:moveTo>
                <a:lnTo>
                  <a:pt x="0" y="0"/>
                </a:lnTo>
                <a:lnTo>
                  <a:pt x="0" y="501861"/>
                </a:lnTo>
                <a:lnTo>
                  <a:pt x="728794" y="501861"/>
                </a:lnTo>
                <a:lnTo>
                  <a:pt x="728794" y="0"/>
                </a:lnTo>
                <a:close/>
              </a:path>
            </a:pathLst>
          </a:custGeom>
          <a:blipFill>
            <a:blip r:embed="rId9"/>
            <a:stretch>
              <a:fillRect t="-62571" r="-193516" b="-197067"/>
            </a:stretch>
          </a:blipFill>
        </p:spPr>
      </p:sp>
      <p:sp>
        <p:nvSpPr>
          <p:cNvPr id="111" name="Freeform 111"/>
          <p:cNvSpPr/>
          <p:nvPr/>
        </p:nvSpPr>
        <p:spPr>
          <a:xfrm rot="-6902382" flipH="1">
            <a:off x="14161458" y="1923684"/>
            <a:ext cx="1011795" cy="696741"/>
          </a:xfrm>
          <a:custGeom>
            <a:avLst/>
            <a:gdLst/>
            <a:ahLst/>
            <a:cxnLst/>
            <a:rect l="l" t="t" r="r" b="b"/>
            <a:pathLst>
              <a:path w="1011795" h="696741">
                <a:moveTo>
                  <a:pt x="1011795" y="0"/>
                </a:moveTo>
                <a:lnTo>
                  <a:pt x="0" y="0"/>
                </a:lnTo>
                <a:lnTo>
                  <a:pt x="0" y="696740"/>
                </a:lnTo>
                <a:lnTo>
                  <a:pt x="1011795" y="696740"/>
                </a:lnTo>
                <a:lnTo>
                  <a:pt x="1011795" y="0"/>
                </a:lnTo>
                <a:close/>
              </a:path>
            </a:pathLst>
          </a:custGeom>
          <a:blipFill>
            <a:blip r:embed="rId9"/>
            <a:stretch>
              <a:fillRect t="-62571" r="-193516" b="-197067"/>
            </a:stretch>
          </a:blipFill>
        </p:spPr>
      </p:sp>
      <p:sp>
        <p:nvSpPr>
          <p:cNvPr id="112" name="Freeform 112"/>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113" name="TextBox 113"/>
          <p:cNvSpPr txBox="1"/>
          <p:nvPr/>
        </p:nvSpPr>
        <p:spPr>
          <a:xfrm>
            <a:off x="6756648" y="3571845"/>
            <a:ext cx="5533950" cy="697695"/>
          </a:xfrm>
          <a:prstGeom prst="rect">
            <a:avLst/>
          </a:prstGeom>
        </p:spPr>
        <p:txBody>
          <a:bodyPr lIns="0" tIns="0" rIns="0" bIns="0" rtlCol="0" anchor="t">
            <a:spAutoFit/>
          </a:bodyPr>
          <a:lstStyle/>
          <a:p>
            <a:pPr>
              <a:lnSpc>
                <a:spcPts val="5380"/>
              </a:lnSpc>
              <a:spcBef>
                <a:spcPct val="0"/>
              </a:spcBef>
            </a:pPr>
            <a:r>
              <a:rPr lang="en-US" sz="5124">
                <a:solidFill>
                  <a:srgbClr val="8CBAAD"/>
                </a:solidFill>
                <a:latin typeface="Faustina Bold"/>
              </a:rPr>
              <a:t>ĐỌC VĂN BẢN 4:</a:t>
            </a:r>
          </a:p>
        </p:txBody>
      </p:sp>
      <p:sp>
        <p:nvSpPr>
          <p:cNvPr id="114" name="TextBox 114"/>
          <p:cNvSpPr txBox="1"/>
          <p:nvPr/>
        </p:nvSpPr>
        <p:spPr>
          <a:xfrm>
            <a:off x="4004675" y="4317165"/>
            <a:ext cx="10079980" cy="3721840"/>
          </a:xfrm>
          <a:prstGeom prst="rect">
            <a:avLst/>
          </a:prstGeom>
        </p:spPr>
        <p:txBody>
          <a:bodyPr lIns="0" tIns="0" rIns="0" bIns="0" rtlCol="0" anchor="t">
            <a:spAutoFit/>
          </a:bodyPr>
          <a:lstStyle/>
          <a:p>
            <a:pPr algn="ctr">
              <a:lnSpc>
                <a:spcPts val="14834"/>
              </a:lnSpc>
            </a:pPr>
            <a:r>
              <a:rPr lang="en-US" sz="10595">
                <a:solidFill>
                  <a:srgbClr val="C46848"/>
                </a:solidFill>
                <a:latin typeface="#9Slide05 SVNBeloved"/>
              </a:rPr>
              <a:t>Tập truyện "Quê mẹ" của </a:t>
            </a:r>
          </a:p>
          <a:p>
            <a:pPr algn="ctr">
              <a:lnSpc>
                <a:spcPts val="14834"/>
              </a:lnSpc>
            </a:pPr>
            <a:r>
              <a:rPr lang="en-US" sz="10595">
                <a:solidFill>
                  <a:srgbClr val="C46848"/>
                </a:solidFill>
                <a:latin typeface="#9Slide05 SVNBeloved"/>
              </a:rPr>
              <a:t>nhà văn Thanh Tịnh.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277906" y="45778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540290" y="1622751"/>
            <a:ext cx="263115" cy="26311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2" name="Group 62"/>
          <p:cNvGrpSpPr/>
          <p:nvPr/>
        </p:nvGrpSpPr>
        <p:grpSpPr>
          <a:xfrm>
            <a:off x="1540290" y="2470372"/>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3317993"/>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4165614"/>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5013235"/>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860856"/>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6708477"/>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755609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8403718"/>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6" name="Freeform 86"/>
          <p:cNvSpPr/>
          <p:nvPr/>
        </p:nvSpPr>
        <p:spPr>
          <a:xfrm rot="1743030">
            <a:off x="1829432" y="665886"/>
            <a:ext cx="1070845" cy="926501"/>
          </a:xfrm>
          <a:custGeom>
            <a:avLst/>
            <a:gdLst/>
            <a:ahLst/>
            <a:cxnLst/>
            <a:rect l="l" t="t" r="r" b="b"/>
            <a:pathLst>
              <a:path w="1070845" h="926501">
                <a:moveTo>
                  <a:pt x="0" y="0"/>
                </a:moveTo>
                <a:lnTo>
                  <a:pt x="1070846" y="0"/>
                </a:lnTo>
                <a:lnTo>
                  <a:pt x="1070846" y="926501"/>
                </a:lnTo>
                <a:lnTo>
                  <a:pt x="0" y="926501"/>
                </a:lnTo>
                <a:lnTo>
                  <a:pt x="0" y="0"/>
                </a:lnTo>
                <a:close/>
              </a:path>
            </a:pathLst>
          </a:custGeom>
          <a:blipFill>
            <a:blip r:embed="rId4">
              <a:extLst>
                <a:ext uri="{96DAC541-7B7A-43D3-8B79-37D633B846F1}">
                  <asvg:svgBlip xmlns="" xmlns:asvg="http://schemas.microsoft.com/office/drawing/2016/SVG/main" r:embed="rId5"/>
                </a:ext>
              </a:extLst>
            </a:blip>
            <a:stretch>
              <a:fillRect r="-58022" b="-75336"/>
            </a:stretch>
          </a:blipFill>
        </p:spPr>
      </p:sp>
      <p:grpSp>
        <p:nvGrpSpPr>
          <p:cNvPr id="87" name="Group 87"/>
          <p:cNvGrpSpPr/>
          <p:nvPr/>
        </p:nvGrpSpPr>
        <p:grpSpPr>
          <a:xfrm>
            <a:off x="2633998" y="241706"/>
            <a:ext cx="13454889" cy="1357143"/>
            <a:chOff x="0" y="0"/>
            <a:chExt cx="4001202" cy="403586"/>
          </a:xfrm>
        </p:grpSpPr>
        <p:sp>
          <p:nvSpPr>
            <p:cNvPr id="88" name="Freeform 88"/>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89" name="TextBox 89"/>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grpSp>
        <p:nvGrpSpPr>
          <p:cNvPr id="90" name="Group 90"/>
          <p:cNvGrpSpPr/>
          <p:nvPr/>
        </p:nvGrpSpPr>
        <p:grpSpPr>
          <a:xfrm>
            <a:off x="594866" y="1690137"/>
            <a:ext cx="1232729" cy="7134324"/>
            <a:chOff x="0" y="0"/>
            <a:chExt cx="1643639" cy="9512432"/>
          </a:xfrm>
        </p:grpSpPr>
        <p:sp>
          <p:nvSpPr>
            <p:cNvPr id="91" name="TextBox 9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2</a:t>
            </a:r>
          </a:p>
        </p:txBody>
      </p:sp>
      <p:sp>
        <p:nvSpPr>
          <p:cNvPr id="101" name="TextBox 101"/>
          <p:cNvSpPr txBox="1"/>
          <p:nvPr/>
        </p:nvSpPr>
        <p:spPr>
          <a:xfrm>
            <a:off x="2135482" y="2235788"/>
            <a:ext cx="14522495" cy="6987539"/>
          </a:xfrm>
          <a:prstGeom prst="rect">
            <a:avLst/>
          </a:prstGeom>
        </p:spPr>
        <p:txBody>
          <a:bodyPr lIns="0" tIns="0" rIns="0" bIns="0" rtlCol="0" anchor="t">
            <a:spAutoFit/>
          </a:bodyPr>
          <a:lstStyle/>
          <a:p>
            <a:pPr algn="ctr">
              <a:lnSpc>
                <a:spcPts val="6150"/>
              </a:lnSpc>
            </a:pPr>
            <a:r>
              <a:rPr lang="en-US" sz="4100">
                <a:solidFill>
                  <a:srgbClr val="503D36"/>
                </a:solidFill>
                <a:latin typeface="Roboto Condensed Bold"/>
              </a:rPr>
              <a:t>Trong các ý kiến sau, những ý kiến nào đúng?</a:t>
            </a:r>
          </a:p>
          <a:p>
            <a:pPr algn="just">
              <a:lnSpc>
                <a:spcPts val="6150"/>
              </a:lnSpc>
            </a:pPr>
            <a:r>
              <a:rPr lang="en-US" sz="4100">
                <a:solidFill>
                  <a:srgbClr val="503D36"/>
                </a:solidFill>
                <a:latin typeface="Roboto Condensed"/>
              </a:rPr>
              <a:t>A. Tập</a:t>
            </a:r>
            <a:r>
              <a:rPr lang="en-US" sz="4100">
                <a:solidFill>
                  <a:srgbClr val="503D36"/>
                </a:solidFill>
                <a:latin typeface="Roboto Condensed Italics"/>
              </a:rPr>
              <a:t> Quê mẹ</a:t>
            </a:r>
            <a:r>
              <a:rPr lang="en-US" sz="4100">
                <a:solidFill>
                  <a:srgbClr val="503D36"/>
                </a:solidFill>
                <a:latin typeface="Roboto Condensed"/>
              </a:rPr>
              <a:t> xuất bản lần đầu năm 1941, có lời Tựa của Thế Lữ.</a:t>
            </a:r>
          </a:p>
          <a:p>
            <a:pPr algn="just">
              <a:lnSpc>
                <a:spcPts val="6150"/>
              </a:lnSpc>
            </a:pPr>
            <a:r>
              <a:rPr lang="en-US" sz="4100">
                <a:solidFill>
                  <a:srgbClr val="503D36"/>
                </a:solidFill>
                <a:latin typeface="Roboto Condensed"/>
              </a:rPr>
              <a:t>B. Trong lần tái bản năm 1983, tập truyện gồm 18 truyện ngắn.</a:t>
            </a:r>
          </a:p>
          <a:p>
            <a:pPr algn="just">
              <a:lnSpc>
                <a:spcPts val="6150"/>
              </a:lnSpc>
            </a:pPr>
            <a:r>
              <a:rPr lang="en-US" sz="4100">
                <a:solidFill>
                  <a:srgbClr val="503D36"/>
                </a:solidFill>
                <a:latin typeface="Roboto Condensed"/>
              </a:rPr>
              <a:t>C. Không gian nghệ thuật trong tập truyện là làng Mỹ Lý, xứ Huế, quê hương của Thanh Tịnh.</a:t>
            </a:r>
          </a:p>
          <a:p>
            <a:pPr algn="just">
              <a:lnSpc>
                <a:spcPts val="6150"/>
              </a:lnSpc>
            </a:pPr>
            <a:r>
              <a:rPr lang="en-US" sz="4100">
                <a:solidFill>
                  <a:srgbClr val="503D36"/>
                </a:solidFill>
                <a:latin typeface="Roboto Condensed"/>
              </a:rPr>
              <a:t>D. Tập truyện viết về đời sống tình cảm của những người nông dân nghèo xứ Huế.</a:t>
            </a:r>
          </a:p>
          <a:p>
            <a:pPr algn="just">
              <a:lnSpc>
                <a:spcPts val="6150"/>
              </a:lnSpc>
            </a:pPr>
            <a:endParaRPr lang="en-US" sz="4100">
              <a:solidFill>
                <a:srgbClr val="503D36"/>
              </a:solidFill>
              <a:latin typeface="Roboto Condensed"/>
            </a:endParaRPr>
          </a:p>
          <a:p>
            <a:pPr marL="0" lvl="0" indent="0">
              <a:lnSpc>
                <a:spcPts val="6150"/>
              </a:lnSpc>
              <a:spcBef>
                <a:spcPct val="0"/>
              </a:spcBef>
            </a:pPr>
            <a:endParaRPr lang="en-US" sz="4100">
              <a:solidFill>
                <a:srgbClr val="503D36"/>
              </a:solidFill>
              <a:latin typeface="Roboto Condensed"/>
            </a:endParaRPr>
          </a:p>
        </p:txBody>
      </p:sp>
      <p:grpSp>
        <p:nvGrpSpPr>
          <p:cNvPr id="102" name="Group 102"/>
          <p:cNvGrpSpPr/>
          <p:nvPr/>
        </p:nvGrpSpPr>
        <p:grpSpPr>
          <a:xfrm>
            <a:off x="1894270" y="3662749"/>
            <a:ext cx="837544" cy="837544"/>
            <a:chOff x="0" y="0"/>
            <a:chExt cx="1116725" cy="1116725"/>
          </a:xfrm>
        </p:grpSpPr>
        <p:grpSp>
          <p:nvGrpSpPr>
            <p:cNvPr id="103" name="Group 103"/>
            <p:cNvGrpSpPr/>
            <p:nvPr/>
          </p:nvGrpSpPr>
          <p:grpSpPr>
            <a:xfrm>
              <a:off x="0" y="0"/>
              <a:ext cx="1116725" cy="1116725"/>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05" name="TextBox 10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6" name="TextBox 106"/>
            <p:cNvSpPr txBox="1"/>
            <p:nvPr/>
          </p:nvSpPr>
          <p:spPr>
            <a:xfrm>
              <a:off x="377910" y="53659"/>
              <a:ext cx="424855" cy="1018963"/>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B</a:t>
              </a:r>
            </a:p>
          </p:txBody>
        </p:sp>
      </p:grpSp>
      <p:grpSp>
        <p:nvGrpSpPr>
          <p:cNvPr id="107" name="Group 107"/>
          <p:cNvGrpSpPr/>
          <p:nvPr/>
        </p:nvGrpSpPr>
        <p:grpSpPr>
          <a:xfrm>
            <a:off x="1894270" y="4619382"/>
            <a:ext cx="837544" cy="837544"/>
            <a:chOff x="0" y="0"/>
            <a:chExt cx="1116725" cy="1116725"/>
          </a:xfrm>
        </p:grpSpPr>
        <p:grpSp>
          <p:nvGrpSpPr>
            <p:cNvPr id="108" name="Group 108"/>
            <p:cNvGrpSpPr/>
            <p:nvPr/>
          </p:nvGrpSpPr>
          <p:grpSpPr>
            <a:xfrm>
              <a:off x="0" y="0"/>
              <a:ext cx="1116725" cy="1116725"/>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10" name="TextBox 1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1" name="TextBox 111"/>
            <p:cNvSpPr txBox="1"/>
            <p:nvPr/>
          </p:nvSpPr>
          <p:spPr>
            <a:xfrm>
              <a:off x="361175" y="-20109"/>
              <a:ext cx="441590" cy="1018963"/>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barn(inVertical)">
                                      <p:cBhvr>
                                        <p:cTn id="1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277906" y="45778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540290" y="1622751"/>
            <a:ext cx="263115" cy="26311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2" name="Group 62"/>
          <p:cNvGrpSpPr/>
          <p:nvPr/>
        </p:nvGrpSpPr>
        <p:grpSpPr>
          <a:xfrm>
            <a:off x="1540290" y="2470372"/>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3317993"/>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4165614"/>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5013235"/>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860856"/>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6708477"/>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755609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8403718"/>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6" name="Freeform 86"/>
          <p:cNvSpPr/>
          <p:nvPr/>
        </p:nvSpPr>
        <p:spPr>
          <a:xfrm rot="1743030">
            <a:off x="1829432" y="665886"/>
            <a:ext cx="1070845" cy="926501"/>
          </a:xfrm>
          <a:custGeom>
            <a:avLst/>
            <a:gdLst/>
            <a:ahLst/>
            <a:cxnLst/>
            <a:rect l="l" t="t" r="r" b="b"/>
            <a:pathLst>
              <a:path w="1070845" h="926501">
                <a:moveTo>
                  <a:pt x="0" y="0"/>
                </a:moveTo>
                <a:lnTo>
                  <a:pt x="1070846" y="0"/>
                </a:lnTo>
                <a:lnTo>
                  <a:pt x="1070846" y="926501"/>
                </a:lnTo>
                <a:lnTo>
                  <a:pt x="0" y="926501"/>
                </a:lnTo>
                <a:lnTo>
                  <a:pt x="0" y="0"/>
                </a:lnTo>
                <a:close/>
              </a:path>
            </a:pathLst>
          </a:custGeom>
          <a:blipFill>
            <a:blip r:embed="rId4">
              <a:extLst>
                <a:ext uri="{96DAC541-7B7A-43D3-8B79-37D633B846F1}">
                  <asvg:svgBlip xmlns="" xmlns:asvg="http://schemas.microsoft.com/office/drawing/2016/SVG/main" r:embed="rId5"/>
                </a:ext>
              </a:extLst>
            </a:blip>
            <a:stretch>
              <a:fillRect r="-58022" b="-75336"/>
            </a:stretch>
          </a:blipFill>
        </p:spPr>
      </p:sp>
      <p:grpSp>
        <p:nvGrpSpPr>
          <p:cNvPr id="87" name="Group 87"/>
          <p:cNvGrpSpPr/>
          <p:nvPr/>
        </p:nvGrpSpPr>
        <p:grpSpPr>
          <a:xfrm>
            <a:off x="2633998" y="241706"/>
            <a:ext cx="13454889" cy="1357143"/>
            <a:chOff x="0" y="0"/>
            <a:chExt cx="4001202" cy="403586"/>
          </a:xfrm>
        </p:grpSpPr>
        <p:sp>
          <p:nvSpPr>
            <p:cNvPr id="88" name="Freeform 88"/>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89" name="TextBox 89"/>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grpSp>
        <p:nvGrpSpPr>
          <p:cNvPr id="90" name="Group 90"/>
          <p:cNvGrpSpPr/>
          <p:nvPr/>
        </p:nvGrpSpPr>
        <p:grpSpPr>
          <a:xfrm>
            <a:off x="594866" y="1690137"/>
            <a:ext cx="1232729" cy="7134324"/>
            <a:chOff x="0" y="0"/>
            <a:chExt cx="1643639" cy="9512432"/>
          </a:xfrm>
        </p:grpSpPr>
        <p:sp>
          <p:nvSpPr>
            <p:cNvPr id="91" name="TextBox 9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3</a:t>
            </a:r>
          </a:p>
        </p:txBody>
      </p:sp>
      <p:sp>
        <p:nvSpPr>
          <p:cNvPr id="101" name="TextBox 101"/>
          <p:cNvSpPr txBox="1"/>
          <p:nvPr/>
        </p:nvSpPr>
        <p:spPr>
          <a:xfrm>
            <a:off x="2120016" y="2393773"/>
            <a:ext cx="14522495" cy="5425439"/>
          </a:xfrm>
          <a:prstGeom prst="rect">
            <a:avLst/>
          </a:prstGeom>
        </p:spPr>
        <p:txBody>
          <a:bodyPr lIns="0" tIns="0" rIns="0" bIns="0" rtlCol="0" anchor="t">
            <a:spAutoFit/>
          </a:bodyPr>
          <a:lstStyle/>
          <a:p>
            <a:pPr algn="ctr">
              <a:lnSpc>
                <a:spcPts val="6150"/>
              </a:lnSpc>
            </a:pPr>
            <a:r>
              <a:rPr lang="en-US" sz="4100">
                <a:solidFill>
                  <a:srgbClr val="503D36"/>
                </a:solidFill>
                <a:latin typeface="Roboto Condensed Bold"/>
              </a:rPr>
              <a:t>Điểm chung của các nhân vật trong tập truyện Quê mẹ là gì?</a:t>
            </a:r>
          </a:p>
          <a:p>
            <a:pPr algn="just">
              <a:lnSpc>
                <a:spcPts val="6150"/>
              </a:lnSpc>
            </a:pPr>
            <a:r>
              <a:rPr lang="en-US" sz="4100">
                <a:solidFill>
                  <a:srgbClr val="503D36"/>
                </a:solidFill>
                <a:latin typeface="Roboto Condensed"/>
              </a:rPr>
              <a:t>A. Luôn gặp bất hạnh, trắc trở trong cuộc sống</a:t>
            </a:r>
          </a:p>
          <a:p>
            <a:pPr algn="just">
              <a:lnSpc>
                <a:spcPts val="6150"/>
              </a:lnSpc>
            </a:pPr>
            <a:r>
              <a:rPr lang="en-US" sz="4100">
                <a:solidFill>
                  <a:srgbClr val="503D36"/>
                </a:solidFill>
                <a:latin typeface="Roboto Condensed"/>
              </a:rPr>
              <a:t>B. Luôn lạc quan, yêu đời, chất phác, hồn hậu</a:t>
            </a:r>
          </a:p>
          <a:p>
            <a:pPr algn="just">
              <a:lnSpc>
                <a:spcPts val="6150"/>
              </a:lnSpc>
            </a:pPr>
            <a:r>
              <a:rPr lang="en-US" sz="4100">
                <a:solidFill>
                  <a:srgbClr val="503D36"/>
                </a:solidFill>
                <a:latin typeface="Roboto Condensed"/>
              </a:rPr>
              <a:t>C. Luôn ánh lên vẻ đẹp của tâm hồn và ai cũng có nỗi đau khổ riêng</a:t>
            </a:r>
          </a:p>
          <a:p>
            <a:pPr algn="just">
              <a:lnSpc>
                <a:spcPts val="6150"/>
              </a:lnSpc>
            </a:pPr>
            <a:r>
              <a:rPr lang="en-US" sz="4100">
                <a:solidFill>
                  <a:srgbClr val="503D36"/>
                </a:solidFill>
                <a:latin typeface="Roboto Condensed"/>
              </a:rPr>
              <a:t>D. Luôn mong muốn khẳng định bản thân, sống một cuộc đời thực sự có ý nghĩa</a:t>
            </a:r>
          </a:p>
          <a:p>
            <a:pPr marL="0" lvl="0" indent="0">
              <a:lnSpc>
                <a:spcPts val="6150"/>
              </a:lnSpc>
              <a:spcBef>
                <a:spcPct val="0"/>
              </a:spcBef>
            </a:pPr>
            <a:endParaRPr lang="en-US" sz="4100">
              <a:solidFill>
                <a:srgbClr val="503D36"/>
              </a:solidFill>
              <a:latin typeface="Roboto Condensed"/>
            </a:endParaRPr>
          </a:p>
        </p:txBody>
      </p:sp>
      <p:grpSp>
        <p:nvGrpSpPr>
          <p:cNvPr id="102" name="Group 102"/>
          <p:cNvGrpSpPr/>
          <p:nvPr/>
        </p:nvGrpSpPr>
        <p:grpSpPr>
          <a:xfrm>
            <a:off x="1774829" y="4699763"/>
            <a:ext cx="982303" cy="982303"/>
            <a:chOff x="0" y="0"/>
            <a:chExt cx="1309737" cy="1309737"/>
          </a:xfrm>
        </p:grpSpPr>
        <p:grpSp>
          <p:nvGrpSpPr>
            <p:cNvPr id="103" name="Group 103"/>
            <p:cNvGrpSpPr/>
            <p:nvPr/>
          </p:nvGrpSpPr>
          <p:grpSpPr>
            <a:xfrm>
              <a:off x="0" y="0"/>
              <a:ext cx="1309737" cy="1309737"/>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05" name="TextBox 10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6" name="TextBox 106"/>
            <p:cNvSpPr txBox="1"/>
            <p:nvPr/>
          </p:nvSpPr>
          <p:spPr>
            <a:xfrm>
              <a:off x="434074" y="-5462"/>
              <a:ext cx="441590" cy="1018963"/>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277906" y="45778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540290" y="1622751"/>
            <a:ext cx="263115" cy="26311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2" name="Group 62"/>
          <p:cNvGrpSpPr/>
          <p:nvPr/>
        </p:nvGrpSpPr>
        <p:grpSpPr>
          <a:xfrm>
            <a:off x="1540290" y="2470372"/>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3317993"/>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4165614"/>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5013235"/>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860856"/>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6708477"/>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755609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8403718"/>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6" name="Freeform 86"/>
          <p:cNvSpPr/>
          <p:nvPr/>
        </p:nvSpPr>
        <p:spPr>
          <a:xfrm rot="1743030">
            <a:off x="1829432" y="665886"/>
            <a:ext cx="1070845" cy="926501"/>
          </a:xfrm>
          <a:custGeom>
            <a:avLst/>
            <a:gdLst/>
            <a:ahLst/>
            <a:cxnLst/>
            <a:rect l="l" t="t" r="r" b="b"/>
            <a:pathLst>
              <a:path w="1070845" h="926501">
                <a:moveTo>
                  <a:pt x="0" y="0"/>
                </a:moveTo>
                <a:lnTo>
                  <a:pt x="1070846" y="0"/>
                </a:lnTo>
                <a:lnTo>
                  <a:pt x="1070846" y="926501"/>
                </a:lnTo>
                <a:lnTo>
                  <a:pt x="0" y="926501"/>
                </a:lnTo>
                <a:lnTo>
                  <a:pt x="0" y="0"/>
                </a:lnTo>
                <a:close/>
              </a:path>
            </a:pathLst>
          </a:custGeom>
          <a:blipFill>
            <a:blip r:embed="rId4">
              <a:extLst>
                <a:ext uri="{96DAC541-7B7A-43D3-8B79-37D633B846F1}">
                  <asvg:svgBlip xmlns="" xmlns:asvg="http://schemas.microsoft.com/office/drawing/2016/SVG/main" r:embed="rId5"/>
                </a:ext>
              </a:extLst>
            </a:blip>
            <a:stretch>
              <a:fillRect r="-58022" b="-75336"/>
            </a:stretch>
          </a:blipFill>
        </p:spPr>
      </p:sp>
      <p:grpSp>
        <p:nvGrpSpPr>
          <p:cNvPr id="87" name="Group 87"/>
          <p:cNvGrpSpPr/>
          <p:nvPr/>
        </p:nvGrpSpPr>
        <p:grpSpPr>
          <a:xfrm>
            <a:off x="2633998" y="241706"/>
            <a:ext cx="13454889" cy="1357143"/>
            <a:chOff x="0" y="0"/>
            <a:chExt cx="4001202" cy="403586"/>
          </a:xfrm>
        </p:grpSpPr>
        <p:sp>
          <p:nvSpPr>
            <p:cNvPr id="88" name="Freeform 88"/>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89" name="TextBox 89"/>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grpSp>
        <p:nvGrpSpPr>
          <p:cNvPr id="90" name="Group 90"/>
          <p:cNvGrpSpPr/>
          <p:nvPr/>
        </p:nvGrpSpPr>
        <p:grpSpPr>
          <a:xfrm>
            <a:off x="594866" y="1690137"/>
            <a:ext cx="1232729" cy="7134324"/>
            <a:chOff x="0" y="0"/>
            <a:chExt cx="1643639" cy="9512432"/>
          </a:xfrm>
        </p:grpSpPr>
        <p:sp>
          <p:nvSpPr>
            <p:cNvPr id="91" name="TextBox 9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4</a:t>
            </a:r>
          </a:p>
        </p:txBody>
      </p:sp>
      <p:sp>
        <p:nvSpPr>
          <p:cNvPr id="101" name="TextBox 101"/>
          <p:cNvSpPr txBox="1"/>
          <p:nvPr/>
        </p:nvSpPr>
        <p:spPr>
          <a:xfrm>
            <a:off x="2100195" y="2262216"/>
            <a:ext cx="14522495" cy="5425439"/>
          </a:xfrm>
          <a:prstGeom prst="rect">
            <a:avLst/>
          </a:prstGeom>
        </p:spPr>
        <p:txBody>
          <a:bodyPr lIns="0" tIns="0" rIns="0" bIns="0" rtlCol="0" anchor="t">
            <a:spAutoFit/>
          </a:bodyPr>
          <a:lstStyle/>
          <a:p>
            <a:pPr algn="ctr">
              <a:lnSpc>
                <a:spcPts val="6150"/>
              </a:lnSpc>
            </a:pPr>
            <a:r>
              <a:rPr lang="en-US" sz="4100">
                <a:solidFill>
                  <a:srgbClr val="503D36"/>
                </a:solidFill>
                <a:latin typeface="Roboto Condensed Bold"/>
              </a:rPr>
              <a:t>Truyện nào được người viết đánh giá là tiêu biểu hơn cả </a:t>
            </a:r>
          </a:p>
          <a:p>
            <a:pPr algn="ctr">
              <a:lnSpc>
                <a:spcPts val="6150"/>
              </a:lnSpc>
            </a:pPr>
            <a:r>
              <a:rPr lang="en-US" sz="4100">
                <a:solidFill>
                  <a:srgbClr val="503D36"/>
                </a:solidFill>
                <a:latin typeface="Roboto Condensed Bold"/>
              </a:rPr>
              <a:t>trong tập </a:t>
            </a:r>
            <a:r>
              <a:rPr lang="en-US" sz="4100">
                <a:solidFill>
                  <a:srgbClr val="503D36"/>
                </a:solidFill>
                <a:latin typeface="Roboto Condensed Bold Italics"/>
              </a:rPr>
              <a:t>Quê mẹ</a:t>
            </a:r>
            <a:r>
              <a:rPr lang="en-US" sz="4100">
                <a:solidFill>
                  <a:srgbClr val="503D36"/>
                </a:solidFill>
                <a:latin typeface="Roboto Condensed Bold"/>
              </a:rPr>
              <a:t>?</a:t>
            </a:r>
          </a:p>
          <a:p>
            <a:pPr algn="just">
              <a:lnSpc>
                <a:spcPts val="6150"/>
              </a:lnSpc>
            </a:pPr>
            <a:r>
              <a:rPr lang="en-US" sz="4100">
                <a:solidFill>
                  <a:srgbClr val="503D36"/>
                </a:solidFill>
                <a:latin typeface="Roboto Condensed"/>
              </a:rPr>
              <a:t>A. Ngậm ngải tìm trầm</a:t>
            </a:r>
          </a:p>
          <a:p>
            <a:pPr algn="just">
              <a:lnSpc>
                <a:spcPts val="6150"/>
              </a:lnSpc>
            </a:pPr>
            <a:r>
              <a:rPr lang="en-US" sz="4100">
                <a:solidFill>
                  <a:srgbClr val="503D36"/>
                </a:solidFill>
                <a:latin typeface="Roboto Condensed"/>
              </a:rPr>
              <a:t>B. Am cu li xe</a:t>
            </a:r>
          </a:p>
          <a:p>
            <a:pPr algn="just">
              <a:lnSpc>
                <a:spcPts val="6150"/>
              </a:lnSpc>
            </a:pPr>
            <a:r>
              <a:rPr lang="en-US" sz="4100">
                <a:solidFill>
                  <a:srgbClr val="503D36"/>
                </a:solidFill>
                <a:latin typeface="Roboto Condensed"/>
              </a:rPr>
              <a:t>C. Tôi đi học</a:t>
            </a:r>
          </a:p>
          <a:p>
            <a:pPr algn="just">
              <a:lnSpc>
                <a:spcPts val="6150"/>
              </a:lnSpc>
            </a:pPr>
            <a:r>
              <a:rPr lang="en-US" sz="4100">
                <a:solidFill>
                  <a:srgbClr val="503D36"/>
                </a:solidFill>
                <a:latin typeface="Roboto Condensed"/>
              </a:rPr>
              <a:t>D. Quê mẹ</a:t>
            </a:r>
          </a:p>
          <a:p>
            <a:pPr marL="0" lvl="0" indent="0">
              <a:lnSpc>
                <a:spcPts val="6150"/>
              </a:lnSpc>
              <a:spcBef>
                <a:spcPct val="0"/>
              </a:spcBef>
            </a:pPr>
            <a:endParaRPr lang="en-US" sz="4100">
              <a:solidFill>
                <a:srgbClr val="503D36"/>
              </a:solidFill>
              <a:latin typeface="Roboto Condensed"/>
            </a:endParaRPr>
          </a:p>
        </p:txBody>
      </p:sp>
      <p:grpSp>
        <p:nvGrpSpPr>
          <p:cNvPr id="102" name="Group 102"/>
          <p:cNvGrpSpPr/>
          <p:nvPr/>
        </p:nvGrpSpPr>
        <p:grpSpPr>
          <a:xfrm>
            <a:off x="1803404" y="4500293"/>
            <a:ext cx="808324" cy="808324"/>
            <a:chOff x="0" y="0"/>
            <a:chExt cx="1077765" cy="1077765"/>
          </a:xfrm>
        </p:grpSpPr>
        <p:grpSp>
          <p:nvGrpSpPr>
            <p:cNvPr id="103" name="Group 103"/>
            <p:cNvGrpSpPr/>
            <p:nvPr/>
          </p:nvGrpSpPr>
          <p:grpSpPr>
            <a:xfrm>
              <a:off x="0" y="0"/>
              <a:ext cx="1077765" cy="1077765"/>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05" name="TextBox 10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6" name="TextBox 106"/>
            <p:cNvSpPr txBox="1"/>
            <p:nvPr/>
          </p:nvSpPr>
          <p:spPr>
            <a:xfrm>
              <a:off x="344910" y="4063"/>
              <a:ext cx="387945" cy="934085"/>
            </a:xfrm>
            <a:prstGeom prst="rect">
              <a:avLst/>
            </a:prstGeom>
          </p:spPr>
          <p:txBody>
            <a:bodyPr lIns="0" tIns="0" rIns="0" bIns="0" rtlCol="0" anchor="t">
              <a:spAutoFit/>
            </a:bodyPr>
            <a:lstStyle/>
            <a:p>
              <a:pPr algn="ctr">
                <a:lnSpc>
                  <a:spcPts val="5880"/>
                </a:lnSpc>
              </a:pPr>
              <a:r>
                <a:rPr lang="en-US" sz="4200" dirty="0">
                  <a:solidFill>
                    <a:srgbClr val="FFF9F1"/>
                  </a:solidFill>
                  <a:latin typeface="Roboto Condensed"/>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277906" y="45778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540290" y="1622751"/>
            <a:ext cx="263115" cy="26311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2" name="Group 62"/>
          <p:cNvGrpSpPr/>
          <p:nvPr/>
        </p:nvGrpSpPr>
        <p:grpSpPr>
          <a:xfrm>
            <a:off x="1540290" y="2470372"/>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3317993"/>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4165614"/>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5013235"/>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860856"/>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6708477"/>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755609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8403718"/>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6" name="Freeform 86"/>
          <p:cNvSpPr/>
          <p:nvPr/>
        </p:nvSpPr>
        <p:spPr>
          <a:xfrm rot="1743030">
            <a:off x="1829432" y="665886"/>
            <a:ext cx="1070845" cy="926501"/>
          </a:xfrm>
          <a:custGeom>
            <a:avLst/>
            <a:gdLst/>
            <a:ahLst/>
            <a:cxnLst/>
            <a:rect l="l" t="t" r="r" b="b"/>
            <a:pathLst>
              <a:path w="1070845" h="926501">
                <a:moveTo>
                  <a:pt x="0" y="0"/>
                </a:moveTo>
                <a:lnTo>
                  <a:pt x="1070846" y="0"/>
                </a:lnTo>
                <a:lnTo>
                  <a:pt x="1070846" y="926501"/>
                </a:lnTo>
                <a:lnTo>
                  <a:pt x="0" y="926501"/>
                </a:lnTo>
                <a:lnTo>
                  <a:pt x="0" y="0"/>
                </a:lnTo>
                <a:close/>
              </a:path>
            </a:pathLst>
          </a:custGeom>
          <a:blipFill>
            <a:blip r:embed="rId4">
              <a:extLst>
                <a:ext uri="{96DAC541-7B7A-43D3-8B79-37D633B846F1}">
                  <asvg:svgBlip xmlns="" xmlns:asvg="http://schemas.microsoft.com/office/drawing/2016/SVG/main" r:embed="rId5"/>
                </a:ext>
              </a:extLst>
            </a:blip>
            <a:stretch>
              <a:fillRect r="-58022" b="-75336"/>
            </a:stretch>
          </a:blipFill>
        </p:spPr>
      </p:sp>
      <p:grpSp>
        <p:nvGrpSpPr>
          <p:cNvPr id="87" name="Group 87"/>
          <p:cNvGrpSpPr/>
          <p:nvPr/>
        </p:nvGrpSpPr>
        <p:grpSpPr>
          <a:xfrm>
            <a:off x="2633998" y="241706"/>
            <a:ext cx="13454889" cy="1089965"/>
            <a:chOff x="0" y="0"/>
            <a:chExt cx="4001202" cy="324133"/>
          </a:xfrm>
        </p:grpSpPr>
        <p:sp>
          <p:nvSpPr>
            <p:cNvPr id="88" name="Freeform 88"/>
            <p:cNvSpPr/>
            <p:nvPr/>
          </p:nvSpPr>
          <p:spPr>
            <a:xfrm>
              <a:off x="0" y="0"/>
              <a:ext cx="4001202" cy="324133"/>
            </a:xfrm>
            <a:custGeom>
              <a:avLst/>
              <a:gdLst/>
              <a:ahLst/>
              <a:cxnLst/>
              <a:rect l="l" t="t" r="r" b="b"/>
              <a:pathLst>
                <a:path w="4001202" h="324133">
                  <a:moveTo>
                    <a:pt x="57540" y="0"/>
                  </a:moveTo>
                  <a:lnTo>
                    <a:pt x="3943662" y="0"/>
                  </a:lnTo>
                  <a:cubicBezTo>
                    <a:pt x="3975440" y="0"/>
                    <a:pt x="4001202" y="25761"/>
                    <a:pt x="4001202" y="57540"/>
                  </a:cubicBezTo>
                  <a:lnTo>
                    <a:pt x="4001202" y="266593"/>
                  </a:lnTo>
                  <a:cubicBezTo>
                    <a:pt x="4001202" y="298371"/>
                    <a:pt x="3975440" y="324133"/>
                    <a:pt x="3943662" y="324133"/>
                  </a:cubicBezTo>
                  <a:lnTo>
                    <a:pt x="57540" y="324133"/>
                  </a:lnTo>
                  <a:cubicBezTo>
                    <a:pt x="25761" y="324133"/>
                    <a:pt x="0" y="298371"/>
                    <a:pt x="0" y="266593"/>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89" name="TextBox 89"/>
            <p:cNvSpPr txBox="1"/>
            <p:nvPr/>
          </p:nvSpPr>
          <p:spPr>
            <a:xfrm>
              <a:off x="0" y="-28575"/>
              <a:ext cx="4001202" cy="352708"/>
            </a:xfrm>
            <a:prstGeom prst="rect">
              <a:avLst/>
            </a:prstGeom>
          </p:spPr>
          <p:txBody>
            <a:bodyPr lIns="44991" tIns="44991" rIns="44991" bIns="44991" rtlCol="0" anchor="ctr"/>
            <a:lstStyle/>
            <a:p>
              <a:pPr algn="ctr">
                <a:lnSpc>
                  <a:spcPts val="2659"/>
                </a:lnSpc>
              </a:pPr>
              <a:endParaRPr/>
            </a:p>
          </p:txBody>
        </p:sp>
      </p:grpSp>
      <p:grpSp>
        <p:nvGrpSpPr>
          <p:cNvPr id="90" name="Group 90"/>
          <p:cNvGrpSpPr/>
          <p:nvPr/>
        </p:nvGrpSpPr>
        <p:grpSpPr>
          <a:xfrm>
            <a:off x="594866" y="1690137"/>
            <a:ext cx="1232729" cy="7134324"/>
            <a:chOff x="0" y="0"/>
            <a:chExt cx="1643639" cy="9512432"/>
          </a:xfrm>
        </p:grpSpPr>
        <p:sp>
          <p:nvSpPr>
            <p:cNvPr id="91" name="TextBox 9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5</a:t>
            </a:r>
          </a:p>
        </p:txBody>
      </p:sp>
      <p:sp>
        <p:nvSpPr>
          <p:cNvPr id="101" name="TextBox 101"/>
          <p:cNvSpPr txBox="1"/>
          <p:nvPr/>
        </p:nvSpPr>
        <p:spPr>
          <a:xfrm>
            <a:off x="2135482" y="1575837"/>
            <a:ext cx="14522495" cy="8892539"/>
          </a:xfrm>
          <a:prstGeom prst="rect">
            <a:avLst/>
          </a:prstGeom>
        </p:spPr>
        <p:txBody>
          <a:bodyPr lIns="0" tIns="0" rIns="0" bIns="0" rtlCol="0" anchor="t">
            <a:spAutoFit/>
          </a:bodyPr>
          <a:lstStyle/>
          <a:p>
            <a:pPr algn="ctr">
              <a:lnSpc>
                <a:spcPts val="5400"/>
              </a:lnSpc>
            </a:pPr>
            <a:r>
              <a:rPr lang="en-US" sz="3600">
                <a:solidFill>
                  <a:srgbClr val="503D36"/>
                </a:solidFill>
                <a:latin typeface="Roboto Condensed Bold"/>
              </a:rPr>
              <a:t>Phương án nào nêu trực tiếp ý kiến nhận xét của người viết </a:t>
            </a:r>
          </a:p>
          <a:p>
            <a:pPr algn="ctr">
              <a:lnSpc>
                <a:spcPts val="5400"/>
              </a:lnSpc>
            </a:pPr>
            <a:r>
              <a:rPr lang="en-US" sz="3600">
                <a:solidFill>
                  <a:srgbClr val="503D36"/>
                </a:solidFill>
                <a:latin typeface="Roboto Condensed Bold"/>
              </a:rPr>
              <a:t>về tập </a:t>
            </a:r>
            <a:r>
              <a:rPr lang="en-US" sz="3600">
                <a:solidFill>
                  <a:srgbClr val="503D36"/>
                </a:solidFill>
                <a:latin typeface="Roboto Condensed Bold Italics"/>
              </a:rPr>
              <a:t>Quê mẹ?</a:t>
            </a:r>
          </a:p>
          <a:p>
            <a:pPr algn="just">
              <a:lnSpc>
                <a:spcPts val="5400"/>
              </a:lnSpc>
            </a:pPr>
            <a:r>
              <a:rPr lang="en-US" sz="3600">
                <a:solidFill>
                  <a:srgbClr val="503D36"/>
                </a:solidFill>
                <a:latin typeface="Roboto Condensed"/>
              </a:rPr>
              <a:t>A. Quê mẹ là tập truyện ngắn của nhà văn Việt Nam Thanh Tịnh, xuất bản lần đầu năm 1941, gồm 13 truyện, có lời Tựa của Thạch Lam.</a:t>
            </a:r>
          </a:p>
          <a:p>
            <a:pPr algn="just">
              <a:lnSpc>
                <a:spcPts val="5400"/>
              </a:lnSpc>
            </a:pPr>
            <a:r>
              <a:rPr lang="en-US" sz="3600">
                <a:solidFill>
                  <a:srgbClr val="503D36"/>
                </a:solidFill>
                <a:latin typeface="Roboto Condensed"/>
              </a:rPr>
              <a:t>B. Trong lần tái bản năm 1983, tác phẩm được bổ sung thêm năm truyện: Am cu li xe, Con so về nhà mẹ, Ngậm ngải tìm trầm, Một đêm xuân, Làng.</a:t>
            </a:r>
          </a:p>
          <a:p>
            <a:pPr algn="just">
              <a:lnSpc>
                <a:spcPts val="5400"/>
              </a:lnSpc>
            </a:pPr>
            <a:r>
              <a:rPr lang="en-US" sz="3600">
                <a:solidFill>
                  <a:srgbClr val="503D36"/>
                </a:solidFill>
                <a:latin typeface="Roboto Condensed"/>
              </a:rPr>
              <a:t>C. Ông thích những cái nhẹ nhàng, dịu ngọt, bâng khuâng, man mác. Mỗi truyện ngắn như một bài thơ vịnh gọn và có dư vị trữ tình lắng sâu.</a:t>
            </a:r>
          </a:p>
          <a:p>
            <a:pPr algn="just">
              <a:lnSpc>
                <a:spcPts val="5400"/>
              </a:lnSpc>
            </a:pPr>
            <a:r>
              <a:rPr lang="en-US" sz="3600">
                <a:solidFill>
                  <a:srgbClr val="503D36"/>
                </a:solidFill>
                <a:latin typeface="Roboto Condensed"/>
              </a:rPr>
              <a:t>D. “Thanh Tịnh đã muốn làm người mục đồng ngồi dưới bóng tre để ca hát những đám mây và những làn gió lướt bay trên cánh đồng, ca hát những vẻ đẹp của đời thôn quê...”</a:t>
            </a:r>
          </a:p>
          <a:p>
            <a:pPr algn="just">
              <a:lnSpc>
                <a:spcPts val="5400"/>
              </a:lnSpc>
            </a:pPr>
            <a:endParaRPr lang="en-US" sz="3600">
              <a:solidFill>
                <a:srgbClr val="503D36"/>
              </a:solidFill>
              <a:latin typeface="Roboto Condensed"/>
            </a:endParaRPr>
          </a:p>
          <a:p>
            <a:pPr marL="0" lvl="0" indent="0">
              <a:lnSpc>
                <a:spcPts val="5400"/>
              </a:lnSpc>
              <a:spcBef>
                <a:spcPct val="0"/>
              </a:spcBef>
            </a:pPr>
            <a:endParaRPr lang="en-US" sz="3600">
              <a:solidFill>
                <a:srgbClr val="503D36"/>
              </a:solidFill>
              <a:latin typeface="Roboto Condensed"/>
            </a:endParaRPr>
          </a:p>
        </p:txBody>
      </p:sp>
      <p:grpSp>
        <p:nvGrpSpPr>
          <p:cNvPr id="102" name="Group 102"/>
          <p:cNvGrpSpPr/>
          <p:nvPr/>
        </p:nvGrpSpPr>
        <p:grpSpPr>
          <a:xfrm>
            <a:off x="1731321" y="5719808"/>
            <a:ext cx="808324" cy="808324"/>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04" name="TextBox 10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5" name="TextBox 105"/>
          <p:cNvSpPr txBox="1"/>
          <p:nvPr/>
        </p:nvSpPr>
        <p:spPr>
          <a:xfrm>
            <a:off x="1995088" y="5784656"/>
            <a:ext cx="280789" cy="662940"/>
          </a:xfrm>
          <a:prstGeom prst="rect">
            <a:avLst/>
          </a:prstGeom>
        </p:spPr>
        <p:txBody>
          <a:bodyPr lIns="0" tIns="0" rIns="0" bIns="0" rtlCol="0" anchor="t">
            <a:spAutoFit/>
          </a:bodyPr>
          <a:lstStyle/>
          <a:p>
            <a:pPr algn="ctr">
              <a:lnSpc>
                <a:spcPts val="5460"/>
              </a:lnSpc>
            </a:pPr>
            <a:r>
              <a:rPr lang="en-US" sz="3900" dirty="0">
                <a:solidFill>
                  <a:srgbClr val="FFF9F1"/>
                </a:solidFill>
                <a:latin typeface="Roboto Condensed"/>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barn(inVertical)">
                                      <p:cBhvr>
                                        <p:cTn id="1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444433" y="4173346"/>
            <a:ext cx="11535841" cy="3872864"/>
          </a:xfrm>
          <a:prstGeom prst="rect">
            <a:avLst/>
          </a:prstGeom>
        </p:spPr>
        <p:txBody>
          <a:bodyPr lIns="0" tIns="0" rIns="0" bIns="0" rtlCol="0" anchor="t">
            <a:spAutoFit/>
          </a:bodyPr>
          <a:lstStyle/>
          <a:p>
            <a:pPr algn="just">
              <a:lnSpc>
                <a:spcPts val="6150"/>
              </a:lnSpc>
            </a:pPr>
            <a:r>
              <a:rPr lang="en-US" sz="4100">
                <a:solidFill>
                  <a:srgbClr val="503D36"/>
                </a:solidFill>
                <a:latin typeface="#9Slide03 Arima Madurai Black"/>
              </a:rPr>
              <a:t>HS trả lời câu hỏi 6-8/SGK vào vở dưới sự gợi dẫn của GV.</a:t>
            </a:r>
          </a:p>
          <a:p>
            <a:pPr marL="885195" lvl="1" indent="-442598">
              <a:lnSpc>
                <a:spcPts val="6150"/>
              </a:lnSpc>
              <a:buFont typeface="Arial"/>
              <a:buChar char="•"/>
            </a:pPr>
            <a:r>
              <a:rPr lang="en-US" sz="4100">
                <a:solidFill>
                  <a:srgbClr val="503D36"/>
                </a:solidFill>
                <a:latin typeface="#9Slide03 Arima Madurai Black"/>
              </a:rPr>
              <a:t>HS làm việc theo nhóm</a:t>
            </a:r>
          </a:p>
          <a:p>
            <a:pPr marL="885195" lvl="1" indent="-442598" algn="just">
              <a:lnSpc>
                <a:spcPts val="6150"/>
              </a:lnSpc>
              <a:buFont typeface="Arial"/>
              <a:buChar char="•"/>
            </a:pPr>
            <a:r>
              <a:rPr lang="en-US" sz="4100">
                <a:solidFill>
                  <a:srgbClr val="503D36"/>
                </a:solidFill>
                <a:latin typeface="#9Slide03 Arima Madurai Black"/>
              </a:rPr>
              <a:t>Thời gian: 10 phút</a:t>
            </a:r>
          </a:p>
          <a:p>
            <a:pPr marL="0" lvl="0" indent="0" algn="ctr">
              <a:lnSpc>
                <a:spcPts val="6150"/>
              </a:lnSpc>
              <a:spcBef>
                <a:spcPct val="0"/>
              </a:spcBef>
            </a:pPr>
            <a:endParaRPr lang="en-US" sz="4100">
              <a:solidFill>
                <a:srgbClr val="503D36"/>
              </a:solidFill>
              <a:latin typeface="#9Slide03 Arima Madurai Black"/>
            </a:endParaRP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3692912" y="1390408"/>
            <a:ext cx="12008455" cy="1311818"/>
            <a:chOff x="0" y="0"/>
            <a:chExt cx="3666029" cy="400481"/>
          </a:xfrm>
        </p:grpSpPr>
        <p:sp>
          <p:nvSpPr>
            <p:cNvPr id="112" name="Freeform 112"/>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4226874" y="1613937"/>
            <a:ext cx="13524538"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CHẶNG 2: VƯỢT CHƯỚNG NGẠI VẬT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902390" y="4653641"/>
            <a:ext cx="10879378" cy="2649855"/>
          </a:xfrm>
          <a:prstGeom prst="rect">
            <a:avLst/>
          </a:prstGeom>
        </p:spPr>
        <p:txBody>
          <a:bodyPr lIns="0" tIns="0" rIns="0" bIns="0" rtlCol="0" anchor="t">
            <a:spAutoFit/>
          </a:bodyPr>
          <a:lstStyle/>
          <a:p>
            <a:pPr marL="0" lvl="0" indent="0" algn="ctr">
              <a:lnSpc>
                <a:spcPts val="7050"/>
              </a:lnSpc>
              <a:spcBef>
                <a:spcPct val="0"/>
              </a:spcBef>
            </a:pPr>
            <a:r>
              <a:rPr lang="en-US" sz="4700" dirty="0" err="1">
                <a:solidFill>
                  <a:srgbClr val="503D36"/>
                </a:solidFill>
                <a:latin typeface="Roboto Condensed"/>
              </a:rPr>
              <a:t>Chỉ</a:t>
            </a:r>
            <a:r>
              <a:rPr lang="en-US" sz="4700" dirty="0">
                <a:solidFill>
                  <a:srgbClr val="503D36"/>
                </a:solidFill>
                <a:latin typeface="Roboto Condensed"/>
              </a:rPr>
              <a:t> </a:t>
            </a:r>
            <a:r>
              <a:rPr lang="en-US" sz="4700" dirty="0" err="1">
                <a:solidFill>
                  <a:srgbClr val="503D36"/>
                </a:solidFill>
                <a:latin typeface="Roboto Condensed"/>
              </a:rPr>
              <a:t>ra</a:t>
            </a:r>
            <a:r>
              <a:rPr lang="en-US" sz="4700" dirty="0">
                <a:solidFill>
                  <a:srgbClr val="503D36"/>
                </a:solidFill>
                <a:latin typeface="Roboto Condensed"/>
              </a:rPr>
              <a:t> </a:t>
            </a:r>
            <a:r>
              <a:rPr lang="en-US" sz="4700" dirty="0" err="1">
                <a:solidFill>
                  <a:srgbClr val="503D36"/>
                </a:solidFill>
                <a:latin typeface="Roboto Condensed"/>
              </a:rPr>
              <a:t>thông</a:t>
            </a:r>
            <a:r>
              <a:rPr lang="en-US" sz="4700" dirty="0">
                <a:solidFill>
                  <a:srgbClr val="503D36"/>
                </a:solidFill>
                <a:latin typeface="Roboto Condensed"/>
              </a:rPr>
              <a:t> tin </a:t>
            </a:r>
            <a:r>
              <a:rPr lang="en-US" sz="4700" dirty="0" err="1">
                <a:solidFill>
                  <a:srgbClr val="503D36"/>
                </a:solidFill>
                <a:latin typeface="Roboto Condensed"/>
              </a:rPr>
              <a:t>chính</a:t>
            </a:r>
            <a:r>
              <a:rPr lang="en-US" sz="4700" dirty="0">
                <a:solidFill>
                  <a:srgbClr val="503D36"/>
                </a:solidFill>
                <a:latin typeface="Roboto Condensed"/>
              </a:rPr>
              <a:t> </a:t>
            </a:r>
            <a:r>
              <a:rPr lang="en-US" sz="4700" dirty="0" err="1">
                <a:solidFill>
                  <a:srgbClr val="503D36"/>
                </a:solidFill>
                <a:latin typeface="Roboto Condensed"/>
              </a:rPr>
              <a:t>được</a:t>
            </a:r>
            <a:r>
              <a:rPr lang="en-US" sz="4700" dirty="0">
                <a:solidFill>
                  <a:srgbClr val="503D36"/>
                </a:solidFill>
                <a:latin typeface="Roboto Condensed"/>
              </a:rPr>
              <a:t> </a:t>
            </a:r>
            <a:r>
              <a:rPr lang="en-US" sz="4700" dirty="0" err="1">
                <a:solidFill>
                  <a:srgbClr val="503D36"/>
                </a:solidFill>
                <a:latin typeface="Roboto Condensed"/>
              </a:rPr>
              <a:t>giới</a:t>
            </a:r>
            <a:r>
              <a:rPr lang="en-US" sz="4700" dirty="0">
                <a:solidFill>
                  <a:srgbClr val="503D36"/>
                </a:solidFill>
                <a:latin typeface="Roboto Condensed"/>
              </a:rPr>
              <a:t> </a:t>
            </a:r>
            <a:r>
              <a:rPr lang="en-US" sz="4700" dirty="0" err="1">
                <a:solidFill>
                  <a:srgbClr val="503D36"/>
                </a:solidFill>
                <a:latin typeface="Roboto Condensed"/>
              </a:rPr>
              <a:t>thiệu</a:t>
            </a:r>
            <a:r>
              <a:rPr lang="en-US" sz="4700" dirty="0">
                <a:solidFill>
                  <a:srgbClr val="503D36"/>
                </a:solidFill>
                <a:latin typeface="Roboto Condensed"/>
              </a:rPr>
              <a:t> </a:t>
            </a:r>
            <a:r>
              <a:rPr lang="en-US" sz="4700" dirty="0" err="1">
                <a:solidFill>
                  <a:srgbClr val="503D36"/>
                </a:solidFill>
                <a:latin typeface="Roboto Condensed"/>
              </a:rPr>
              <a:t>trong</a:t>
            </a:r>
            <a:r>
              <a:rPr lang="en-US" sz="4700" dirty="0">
                <a:solidFill>
                  <a:srgbClr val="503D36"/>
                </a:solidFill>
                <a:latin typeface="Roboto Condensed"/>
              </a:rPr>
              <a:t> </a:t>
            </a:r>
            <a:r>
              <a:rPr lang="en-US" sz="4700" dirty="0" err="1">
                <a:solidFill>
                  <a:srgbClr val="503D36"/>
                </a:solidFill>
                <a:latin typeface="Roboto Condensed"/>
              </a:rPr>
              <a:t>phần</a:t>
            </a:r>
            <a:r>
              <a:rPr lang="en-US" sz="4700" dirty="0">
                <a:solidFill>
                  <a:srgbClr val="503D36"/>
                </a:solidFill>
                <a:latin typeface="Roboto Condensed"/>
              </a:rPr>
              <a:t> (2) </a:t>
            </a:r>
            <a:r>
              <a:rPr lang="en-US" sz="4700" dirty="0" err="1">
                <a:solidFill>
                  <a:srgbClr val="503D36"/>
                </a:solidFill>
                <a:latin typeface="Roboto Condensed"/>
              </a:rPr>
              <a:t>của</a:t>
            </a:r>
            <a:r>
              <a:rPr lang="en-US" sz="4700" dirty="0">
                <a:solidFill>
                  <a:srgbClr val="503D36"/>
                </a:solidFill>
                <a:latin typeface="Roboto Condensed"/>
              </a:rPr>
              <a:t> </a:t>
            </a:r>
            <a:r>
              <a:rPr lang="en-US" sz="4700" dirty="0" err="1">
                <a:solidFill>
                  <a:srgbClr val="503D36"/>
                </a:solidFill>
                <a:latin typeface="Roboto Condensed"/>
              </a:rPr>
              <a:t>văn</a:t>
            </a:r>
            <a:r>
              <a:rPr lang="en-US" sz="4700" dirty="0">
                <a:solidFill>
                  <a:srgbClr val="503D36"/>
                </a:solidFill>
                <a:latin typeface="Roboto Condensed"/>
              </a:rPr>
              <a:t> </a:t>
            </a:r>
            <a:r>
              <a:rPr lang="en-US" sz="4700" dirty="0" err="1">
                <a:solidFill>
                  <a:srgbClr val="503D36"/>
                </a:solidFill>
                <a:latin typeface="Roboto Condensed"/>
              </a:rPr>
              <a:t>bản</a:t>
            </a:r>
            <a:r>
              <a:rPr lang="en-US" sz="4700" dirty="0">
                <a:solidFill>
                  <a:srgbClr val="503D36"/>
                </a:solidFill>
                <a:latin typeface="Roboto Condensed"/>
              </a:rPr>
              <a:t> </a:t>
            </a:r>
            <a:r>
              <a:rPr lang="en-US" sz="4700" dirty="0" err="1">
                <a:solidFill>
                  <a:srgbClr val="503D36"/>
                </a:solidFill>
                <a:latin typeface="Roboto Condensed"/>
              </a:rPr>
              <a:t>và</a:t>
            </a:r>
            <a:r>
              <a:rPr lang="en-US" sz="4700" dirty="0">
                <a:solidFill>
                  <a:srgbClr val="503D36"/>
                </a:solidFill>
                <a:latin typeface="Roboto Condensed"/>
              </a:rPr>
              <a:t> </a:t>
            </a:r>
            <a:r>
              <a:rPr lang="en-US" sz="4700" dirty="0" err="1">
                <a:solidFill>
                  <a:srgbClr val="503D36"/>
                </a:solidFill>
                <a:latin typeface="Roboto Condensed"/>
              </a:rPr>
              <a:t>các</a:t>
            </a:r>
            <a:r>
              <a:rPr lang="en-US" sz="4700" dirty="0">
                <a:solidFill>
                  <a:srgbClr val="503D36"/>
                </a:solidFill>
                <a:latin typeface="Roboto Condensed"/>
              </a:rPr>
              <a:t> chi </a:t>
            </a:r>
            <a:r>
              <a:rPr lang="en-US" sz="4700" dirty="0" err="1">
                <a:solidFill>
                  <a:srgbClr val="503D36"/>
                </a:solidFill>
                <a:latin typeface="Roboto Condensed"/>
              </a:rPr>
              <a:t>tiết</a:t>
            </a:r>
            <a:r>
              <a:rPr lang="en-US" sz="4700" dirty="0">
                <a:solidFill>
                  <a:srgbClr val="503D36"/>
                </a:solidFill>
                <a:latin typeface="Roboto Condensed"/>
              </a:rPr>
              <a:t> </a:t>
            </a:r>
            <a:r>
              <a:rPr lang="en-US" sz="4700" dirty="0" err="1">
                <a:solidFill>
                  <a:srgbClr val="503D36"/>
                </a:solidFill>
                <a:latin typeface="Roboto Condensed"/>
              </a:rPr>
              <a:t>làm</a:t>
            </a:r>
            <a:r>
              <a:rPr lang="en-US" sz="4700" dirty="0">
                <a:solidFill>
                  <a:srgbClr val="503D36"/>
                </a:solidFill>
                <a:latin typeface="Roboto Condensed"/>
              </a:rPr>
              <a:t> </a:t>
            </a:r>
            <a:r>
              <a:rPr lang="en-US" sz="4700" dirty="0" err="1">
                <a:solidFill>
                  <a:srgbClr val="503D36"/>
                </a:solidFill>
                <a:latin typeface="Roboto Condensed"/>
              </a:rPr>
              <a:t>rõ</a:t>
            </a:r>
            <a:r>
              <a:rPr lang="en-US" sz="4700" dirty="0">
                <a:solidFill>
                  <a:srgbClr val="503D36"/>
                </a:solidFill>
                <a:latin typeface="Roboto Condensed"/>
              </a:rPr>
              <a:t> </a:t>
            </a:r>
            <a:r>
              <a:rPr lang="en-US" sz="4700" dirty="0" err="1">
                <a:solidFill>
                  <a:srgbClr val="503D36"/>
                </a:solidFill>
                <a:latin typeface="Roboto Condensed"/>
              </a:rPr>
              <a:t>thông</a:t>
            </a:r>
            <a:r>
              <a:rPr lang="en-US" sz="4700" dirty="0">
                <a:solidFill>
                  <a:srgbClr val="503D36"/>
                </a:solidFill>
                <a:latin typeface="Roboto Condensed"/>
              </a:rPr>
              <a:t> tin </a:t>
            </a:r>
            <a:r>
              <a:rPr lang="en-US" sz="4700" dirty="0" err="1">
                <a:solidFill>
                  <a:srgbClr val="503D36"/>
                </a:solidFill>
                <a:latin typeface="Roboto Condensed"/>
              </a:rPr>
              <a:t>đó</a:t>
            </a:r>
            <a:r>
              <a:rPr lang="en-US" sz="4700" dirty="0">
                <a:solidFill>
                  <a:srgbClr val="503D36"/>
                </a:solidFill>
                <a:latin typeface="Roboto Condensed"/>
              </a:rPr>
              <a:t>. </a:t>
            </a: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3692912" y="1390408"/>
            <a:ext cx="12008455" cy="1311818"/>
            <a:chOff x="0" y="0"/>
            <a:chExt cx="3666029" cy="400481"/>
          </a:xfrm>
        </p:grpSpPr>
        <p:sp>
          <p:nvSpPr>
            <p:cNvPr id="112" name="Freeform 112"/>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8605909" y="1546551"/>
            <a:ext cx="2182461"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CÂU 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7938" y="-575595"/>
            <a:ext cx="11283671" cy="11972892"/>
          </a:xfrm>
          <a:custGeom>
            <a:avLst/>
            <a:gdLst/>
            <a:ahLst/>
            <a:cxnLst/>
            <a:rect l="l" t="t" r="r" b="b"/>
            <a:pathLst>
              <a:path w="11283671" h="11972892">
                <a:moveTo>
                  <a:pt x="0" y="0"/>
                </a:moveTo>
                <a:lnTo>
                  <a:pt x="11283670" y="0"/>
                </a:lnTo>
                <a:lnTo>
                  <a:pt x="11283670" y="11972891"/>
                </a:lnTo>
                <a:lnTo>
                  <a:pt x="0" y="1197289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843608" y="-719130"/>
            <a:ext cx="11283671" cy="11972892"/>
          </a:xfrm>
          <a:custGeom>
            <a:avLst/>
            <a:gdLst/>
            <a:ahLst/>
            <a:cxnLst/>
            <a:rect l="l" t="t" r="r" b="b"/>
            <a:pathLst>
              <a:path w="11283671" h="11972892">
                <a:moveTo>
                  <a:pt x="0" y="0"/>
                </a:moveTo>
                <a:lnTo>
                  <a:pt x="11283670" y="0"/>
                </a:lnTo>
                <a:lnTo>
                  <a:pt x="11283670" y="11972892"/>
                </a:lnTo>
                <a:lnTo>
                  <a:pt x="0" y="1197289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87390" y="1299414"/>
            <a:ext cx="1331882" cy="7708164"/>
            <a:chOff x="0" y="0"/>
            <a:chExt cx="1775842" cy="10277552"/>
          </a:xfrm>
        </p:grpSpPr>
        <p:sp>
          <p:nvSpPr>
            <p:cNvPr id="5" name="TextBox 5"/>
            <p:cNvSpPr txBox="1"/>
            <p:nvPr/>
          </p:nvSpPr>
          <p:spPr>
            <a:xfrm rot="-5400000">
              <a:off x="545512" y="6606176"/>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6" name="TextBox 6"/>
            <p:cNvSpPr txBox="1"/>
            <p:nvPr/>
          </p:nvSpPr>
          <p:spPr>
            <a:xfrm rot="-5400000">
              <a:off x="545512" y="-71696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7" name="TextBox 7"/>
            <p:cNvSpPr txBox="1"/>
            <p:nvPr/>
          </p:nvSpPr>
          <p:spPr>
            <a:xfrm rot="-5400000">
              <a:off x="545512" y="503561"/>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8" name="TextBox 8"/>
            <p:cNvSpPr txBox="1"/>
            <p:nvPr/>
          </p:nvSpPr>
          <p:spPr>
            <a:xfrm rot="-5400000">
              <a:off x="545512" y="1724084"/>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9" name="TextBox 9"/>
            <p:cNvSpPr txBox="1"/>
            <p:nvPr/>
          </p:nvSpPr>
          <p:spPr>
            <a:xfrm rot="-5400000">
              <a:off x="545512" y="2944607"/>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0" name="TextBox 10"/>
            <p:cNvSpPr txBox="1"/>
            <p:nvPr/>
          </p:nvSpPr>
          <p:spPr>
            <a:xfrm rot="-5400000">
              <a:off x="545512" y="4165130"/>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1" name="TextBox 11"/>
            <p:cNvSpPr txBox="1"/>
            <p:nvPr/>
          </p:nvSpPr>
          <p:spPr>
            <a:xfrm rot="-5400000">
              <a:off x="545512" y="5385653"/>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2" name="TextBox 12"/>
            <p:cNvSpPr txBox="1"/>
            <p:nvPr/>
          </p:nvSpPr>
          <p:spPr>
            <a:xfrm rot="-5400000">
              <a:off x="545512" y="7826699"/>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3" name="TextBox 13"/>
            <p:cNvSpPr txBox="1"/>
            <p:nvPr/>
          </p:nvSpPr>
          <p:spPr>
            <a:xfrm rot="-5400000">
              <a:off x="545512" y="904722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5" name="Group 15"/>
          <p:cNvGrpSpPr/>
          <p:nvPr/>
        </p:nvGrpSpPr>
        <p:grpSpPr>
          <a:xfrm>
            <a:off x="15756551" y="2538773"/>
            <a:ext cx="2462974" cy="1287429"/>
            <a:chOff x="0" y="0"/>
            <a:chExt cx="3283966" cy="1716572"/>
          </a:xfrm>
        </p:grpSpPr>
        <p:grpSp>
          <p:nvGrpSpPr>
            <p:cNvPr id="16" name="Group 16"/>
            <p:cNvGrpSpPr/>
            <p:nvPr/>
          </p:nvGrpSpPr>
          <p:grpSpPr>
            <a:xfrm>
              <a:off x="0" y="0"/>
              <a:ext cx="3283966" cy="1716572"/>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334281" y="126641"/>
              <a:ext cx="1824667" cy="1463290"/>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756551" y="3928659"/>
            <a:ext cx="2462974" cy="1287429"/>
            <a:chOff x="0" y="0"/>
            <a:chExt cx="3283966" cy="1716572"/>
          </a:xfrm>
        </p:grpSpPr>
        <p:grpSp>
          <p:nvGrpSpPr>
            <p:cNvPr id="23" name="Group 23"/>
            <p:cNvGrpSpPr/>
            <p:nvPr/>
          </p:nvGrpSpPr>
          <p:grpSpPr>
            <a:xfrm>
              <a:off x="0" y="0"/>
              <a:ext cx="3283966" cy="1716572"/>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334281" y="126641"/>
              <a:ext cx="1824667" cy="1463290"/>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756551" y="5318544"/>
            <a:ext cx="2462974" cy="1287429"/>
            <a:chOff x="0" y="0"/>
            <a:chExt cx="3283966" cy="1716572"/>
          </a:xfrm>
        </p:grpSpPr>
        <p:grpSp>
          <p:nvGrpSpPr>
            <p:cNvPr id="30" name="Group 30"/>
            <p:cNvGrpSpPr/>
            <p:nvPr/>
          </p:nvGrpSpPr>
          <p:grpSpPr>
            <a:xfrm>
              <a:off x="0" y="0"/>
              <a:ext cx="3283966" cy="1716572"/>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334281" y="126641"/>
              <a:ext cx="1824667" cy="1463290"/>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756551" y="6708429"/>
            <a:ext cx="2462974" cy="1287429"/>
            <a:chOff x="0" y="0"/>
            <a:chExt cx="3283966" cy="1716572"/>
          </a:xfrm>
        </p:grpSpPr>
        <p:grpSp>
          <p:nvGrpSpPr>
            <p:cNvPr id="37" name="Group 37"/>
            <p:cNvGrpSpPr/>
            <p:nvPr/>
          </p:nvGrpSpPr>
          <p:grpSpPr>
            <a:xfrm>
              <a:off x="0" y="0"/>
              <a:ext cx="3283966" cy="1716572"/>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334281" y="126641"/>
              <a:ext cx="1824667" cy="1463290"/>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756551" y="8098315"/>
            <a:ext cx="2462974" cy="1287429"/>
            <a:chOff x="0" y="0"/>
            <a:chExt cx="3283966" cy="1716572"/>
          </a:xfrm>
        </p:grpSpPr>
        <p:grpSp>
          <p:nvGrpSpPr>
            <p:cNvPr id="44" name="Group 44"/>
            <p:cNvGrpSpPr/>
            <p:nvPr/>
          </p:nvGrpSpPr>
          <p:grpSpPr>
            <a:xfrm>
              <a:off x="0" y="0"/>
              <a:ext cx="3283966" cy="1716572"/>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334281" y="126641"/>
              <a:ext cx="1824667" cy="1463290"/>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6189093" y="1148888"/>
            <a:ext cx="2362768" cy="1287429"/>
            <a:chOff x="0" y="0"/>
            <a:chExt cx="3150357" cy="1716572"/>
          </a:xfrm>
        </p:grpSpPr>
        <p:grpSp>
          <p:nvGrpSpPr>
            <p:cNvPr id="51" name="Group 51"/>
            <p:cNvGrpSpPr/>
            <p:nvPr/>
          </p:nvGrpSpPr>
          <p:grpSpPr>
            <a:xfrm>
              <a:off x="0" y="0"/>
              <a:ext cx="3150357" cy="1716572"/>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46622" y="126641"/>
              <a:ext cx="2878718" cy="1463290"/>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3539223" y="4586059"/>
            <a:ext cx="8236856" cy="1362513"/>
          </a:xfrm>
          <a:custGeom>
            <a:avLst/>
            <a:gdLst/>
            <a:ahLst/>
            <a:cxnLst/>
            <a:rect l="l" t="t" r="r" b="b"/>
            <a:pathLst>
              <a:path w="8236856" h="1362513">
                <a:moveTo>
                  <a:pt x="0" y="0"/>
                </a:moveTo>
                <a:lnTo>
                  <a:pt x="8236857" y="0"/>
                </a:lnTo>
                <a:lnTo>
                  <a:pt x="8236857" y="1362513"/>
                </a:lnTo>
                <a:lnTo>
                  <a:pt x="0" y="1362513"/>
                </a:lnTo>
                <a:lnTo>
                  <a:pt x="0" y="0"/>
                </a:lnTo>
                <a:close/>
              </a:path>
            </a:pathLst>
          </a:custGeom>
          <a:blipFill>
            <a:blip r:embed="rId5"/>
            <a:stretch>
              <a:fillRect/>
            </a:stretch>
          </a:blipFill>
        </p:spPr>
      </p:sp>
      <p:grpSp>
        <p:nvGrpSpPr>
          <p:cNvPr id="58" name="Group 58"/>
          <p:cNvGrpSpPr/>
          <p:nvPr/>
        </p:nvGrpSpPr>
        <p:grpSpPr>
          <a:xfrm>
            <a:off x="484080" y="513127"/>
            <a:ext cx="16869687" cy="9508378"/>
            <a:chOff x="0" y="0"/>
            <a:chExt cx="4112279" cy="2317832"/>
          </a:xfrm>
        </p:grpSpPr>
        <p:sp>
          <p:nvSpPr>
            <p:cNvPr id="59" name="Freeform 59"/>
            <p:cNvSpPr/>
            <p:nvPr/>
          </p:nvSpPr>
          <p:spPr>
            <a:xfrm>
              <a:off x="0" y="0"/>
              <a:ext cx="4112280" cy="2317832"/>
            </a:xfrm>
            <a:custGeom>
              <a:avLst/>
              <a:gdLst/>
              <a:ahLst/>
              <a:cxnLst/>
              <a:rect l="l" t="t" r="r" b="b"/>
              <a:pathLst>
                <a:path w="4112280" h="2317832">
                  <a:moveTo>
                    <a:pt x="9178" y="0"/>
                  </a:moveTo>
                  <a:lnTo>
                    <a:pt x="4103101" y="0"/>
                  </a:lnTo>
                  <a:cubicBezTo>
                    <a:pt x="4105535" y="0"/>
                    <a:pt x="4107870" y="967"/>
                    <a:pt x="4109591" y="2688"/>
                  </a:cubicBezTo>
                  <a:cubicBezTo>
                    <a:pt x="4111313" y="4410"/>
                    <a:pt x="4112280" y="6744"/>
                    <a:pt x="4112280" y="9178"/>
                  </a:cubicBezTo>
                  <a:lnTo>
                    <a:pt x="4112280" y="2308654"/>
                  </a:lnTo>
                  <a:cubicBezTo>
                    <a:pt x="4112280" y="2311088"/>
                    <a:pt x="4111313" y="2313423"/>
                    <a:pt x="4109591" y="2315144"/>
                  </a:cubicBezTo>
                  <a:cubicBezTo>
                    <a:pt x="4107870" y="2316865"/>
                    <a:pt x="4105535" y="2317832"/>
                    <a:pt x="4103101" y="2317832"/>
                  </a:cubicBezTo>
                  <a:lnTo>
                    <a:pt x="9178" y="2317832"/>
                  </a:lnTo>
                  <a:cubicBezTo>
                    <a:pt x="6744" y="2317832"/>
                    <a:pt x="4410" y="2316865"/>
                    <a:pt x="2688" y="2315144"/>
                  </a:cubicBezTo>
                  <a:cubicBezTo>
                    <a:pt x="967" y="2313423"/>
                    <a:pt x="0" y="2311088"/>
                    <a:pt x="0" y="2308654"/>
                  </a:cubicBezTo>
                  <a:lnTo>
                    <a:pt x="0" y="9178"/>
                  </a:lnTo>
                  <a:cubicBezTo>
                    <a:pt x="0" y="6744"/>
                    <a:pt x="967" y="4410"/>
                    <a:pt x="2688" y="2688"/>
                  </a:cubicBezTo>
                  <a:cubicBezTo>
                    <a:pt x="4410" y="967"/>
                    <a:pt x="6744" y="0"/>
                    <a:pt x="9178"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817280" y="821547"/>
            <a:ext cx="16159115" cy="8891537"/>
            <a:chOff x="0" y="0"/>
            <a:chExt cx="3939065" cy="2167467"/>
          </a:xfrm>
        </p:grpSpPr>
        <p:sp>
          <p:nvSpPr>
            <p:cNvPr id="62" name="Freeform 62"/>
            <p:cNvSpPr/>
            <p:nvPr/>
          </p:nvSpPr>
          <p:spPr>
            <a:xfrm>
              <a:off x="0" y="0"/>
              <a:ext cx="3939065" cy="2167467"/>
            </a:xfrm>
            <a:custGeom>
              <a:avLst/>
              <a:gdLst/>
              <a:ahLst/>
              <a:cxnLst/>
              <a:rect l="l" t="t" r="r" b="b"/>
              <a:pathLst>
                <a:path w="3939065" h="2167467">
                  <a:moveTo>
                    <a:pt x="9582" y="0"/>
                  </a:moveTo>
                  <a:lnTo>
                    <a:pt x="3929483" y="0"/>
                  </a:lnTo>
                  <a:cubicBezTo>
                    <a:pt x="3934775" y="0"/>
                    <a:pt x="3939065" y="4290"/>
                    <a:pt x="3939065" y="9582"/>
                  </a:cubicBezTo>
                  <a:lnTo>
                    <a:pt x="3939065" y="2157885"/>
                  </a:lnTo>
                  <a:cubicBezTo>
                    <a:pt x="3939065" y="2160426"/>
                    <a:pt x="3938056" y="2162863"/>
                    <a:pt x="3936259" y="2164660"/>
                  </a:cubicBezTo>
                  <a:cubicBezTo>
                    <a:pt x="3934462" y="2166457"/>
                    <a:pt x="3932025" y="2167467"/>
                    <a:pt x="3929483" y="2167467"/>
                  </a:cubicBezTo>
                  <a:lnTo>
                    <a:pt x="9582" y="2167467"/>
                  </a:lnTo>
                  <a:cubicBezTo>
                    <a:pt x="7041" y="2167467"/>
                    <a:pt x="4604" y="2166457"/>
                    <a:pt x="2807" y="2164660"/>
                  </a:cubicBezTo>
                  <a:cubicBezTo>
                    <a:pt x="1010" y="2162863"/>
                    <a:pt x="0" y="2160426"/>
                    <a:pt x="0" y="2157885"/>
                  </a:cubicBezTo>
                  <a:lnTo>
                    <a:pt x="0" y="9582"/>
                  </a:lnTo>
                  <a:cubicBezTo>
                    <a:pt x="0" y="7041"/>
                    <a:pt x="1010" y="4604"/>
                    <a:pt x="2807" y="2807"/>
                  </a:cubicBezTo>
                  <a:cubicBezTo>
                    <a:pt x="4604" y="1010"/>
                    <a:pt x="7041" y="0"/>
                    <a:pt x="9582"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036819" y="1463380"/>
            <a:ext cx="284278" cy="7610663"/>
            <a:chOff x="0" y="0"/>
            <a:chExt cx="379037" cy="10147550"/>
          </a:xfrm>
        </p:grpSpPr>
        <p:grpSp>
          <p:nvGrpSpPr>
            <p:cNvPr id="65" name="Group 65"/>
            <p:cNvGrpSpPr/>
            <p:nvPr/>
          </p:nvGrpSpPr>
          <p:grpSpPr>
            <a:xfrm>
              <a:off x="0" y="0"/>
              <a:ext cx="379037" cy="379037"/>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221064"/>
              <a:ext cx="379037" cy="379037"/>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442128"/>
              <a:ext cx="379037" cy="379037"/>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663192"/>
              <a:ext cx="379037" cy="379037"/>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884257"/>
              <a:ext cx="379037" cy="379037"/>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6105321"/>
              <a:ext cx="379037" cy="379037"/>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7326385"/>
              <a:ext cx="379037" cy="379037"/>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8547449"/>
              <a:ext cx="379037" cy="379037"/>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768513"/>
              <a:ext cx="379037" cy="379037"/>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2" name="Group 92"/>
          <p:cNvGrpSpPr/>
          <p:nvPr/>
        </p:nvGrpSpPr>
        <p:grpSpPr>
          <a:xfrm>
            <a:off x="9252123" y="2501937"/>
            <a:ext cx="7403354" cy="6883807"/>
            <a:chOff x="0" y="0"/>
            <a:chExt cx="1804696" cy="1678048"/>
          </a:xfrm>
        </p:grpSpPr>
        <p:sp>
          <p:nvSpPr>
            <p:cNvPr id="93" name="Freeform 93"/>
            <p:cNvSpPr/>
            <p:nvPr/>
          </p:nvSpPr>
          <p:spPr>
            <a:xfrm>
              <a:off x="0" y="0"/>
              <a:ext cx="1804696" cy="1678048"/>
            </a:xfrm>
            <a:custGeom>
              <a:avLst/>
              <a:gdLst/>
              <a:ahLst/>
              <a:cxnLst/>
              <a:rect l="l" t="t" r="r" b="b"/>
              <a:pathLst>
                <a:path w="1804696" h="1678048">
                  <a:moveTo>
                    <a:pt x="52287" y="0"/>
                  </a:moveTo>
                  <a:lnTo>
                    <a:pt x="1752410" y="0"/>
                  </a:lnTo>
                  <a:cubicBezTo>
                    <a:pt x="1766277" y="0"/>
                    <a:pt x="1779576" y="5509"/>
                    <a:pt x="1789382" y="15314"/>
                  </a:cubicBezTo>
                  <a:cubicBezTo>
                    <a:pt x="1799187" y="25120"/>
                    <a:pt x="1804696" y="38419"/>
                    <a:pt x="1804696" y="52287"/>
                  </a:cubicBezTo>
                  <a:lnTo>
                    <a:pt x="1804696" y="1625761"/>
                  </a:lnTo>
                  <a:cubicBezTo>
                    <a:pt x="1804696" y="1654638"/>
                    <a:pt x="1781287" y="1678048"/>
                    <a:pt x="1752410" y="1678048"/>
                  </a:cubicBezTo>
                  <a:lnTo>
                    <a:pt x="52287" y="1678048"/>
                  </a:lnTo>
                  <a:cubicBezTo>
                    <a:pt x="38419" y="1678048"/>
                    <a:pt x="25120" y="1672539"/>
                    <a:pt x="15314" y="1662733"/>
                  </a:cubicBezTo>
                  <a:cubicBezTo>
                    <a:pt x="5509" y="1652928"/>
                    <a:pt x="0" y="1639628"/>
                    <a:pt x="0" y="1625761"/>
                  </a:cubicBezTo>
                  <a:lnTo>
                    <a:pt x="0" y="52287"/>
                  </a:lnTo>
                  <a:cubicBezTo>
                    <a:pt x="0" y="38419"/>
                    <a:pt x="5509" y="25120"/>
                    <a:pt x="15314" y="15314"/>
                  </a:cubicBezTo>
                  <a:cubicBezTo>
                    <a:pt x="25120" y="5509"/>
                    <a:pt x="38419" y="0"/>
                    <a:pt x="52287"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28575"/>
              <a:ext cx="1804696" cy="1706623"/>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a:off x="1659685" y="2532210"/>
            <a:ext cx="7259238" cy="6712141"/>
            <a:chOff x="0" y="0"/>
            <a:chExt cx="1769566" cy="1636201"/>
          </a:xfrm>
        </p:grpSpPr>
        <p:sp>
          <p:nvSpPr>
            <p:cNvPr id="96" name="Freeform 96"/>
            <p:cNvSpPr/>
            <p:nvPr/>
          </p:nvSpPr>
          <p:spPr>
            <a:xfrm>
              <a:off x="0" y="0"/>
              <a:ext cx="1769566" cy="1636201"/>
            </a:xfrm>
            <a:custGeom>
              <a:avLst/>
              <a:gdLst/>
              <a:ahLst/>
              <a:cxnLst/>
              <a:rect l="l" t="t" r="r" b="b"/>
              <a:pathLst>
                <a:path w="1769566" h="1636201">
                  <a:moveTo>
                    <a:pt x="53325" y="0"/>
                  </a:moveTo>
                  <a:lnTo>
                    <a:pt x="1716241" y="0"/>
                  </a:lnTo>
                  <a:cubicBezTo>
                    <a:pt x="1745691" y="0"/>
                    <a:pt x="1769566" y="23874"/>
                    <a:pt x="1769566" y="53325"/>
                  </a:cubicBezTo>
                  <a:lnTo>
                    <a:pt x="1769566" y="1582877"/>
                  </a:lnTo>
                  <a:cubicBezTo>
                    <a:pt x="1769566" y="1612327"/>
                    <a:pt x="1745691" y="1636201"/>
                    <a:pt x="1716241" y="1636201"/>
                  </a:cubicBezTo>
                  <a:lnTo>
                    <a:pt x="53325" y="1636201"/>
                  </a:lnTo>
                  <a:cubicBezTo>
                    <a:pt x="23874" y="1636201"/>
                    <a:pt x="0" y="1612327"/>
                    <a:pt x="0" y="1582877"/>
                  </a:cubicBezTo>
                  <a:lnTo>
                    <a:pt x="0" y="53325"/>
                  </a:lnTo>
                  <a:cubicBezTo>
                    <a:pt x="0" y="23874"/>
                    <a:pt x="23874" y="0"/>
                    <a:pt x="53325" y="0"/>
                  </a:cubicBezTo>
                  <a:close/>
                </a:path>
              </a:pathLst>
            </a:custGeom>
            <a:solidFill>
              <a:srgbClr val="000000">
                <a:alpha val="0"/>
              </a:srgbClr>
            </a:solidFill>
            <a:ln w="47625" cap="rnd">
              <a:solidFill>
                <a:srgbClr val="E76262"/>
              </a:solidFill>
              <a:prstDash val="lgDash"/>
              <a:round/>
            </a:ln>
          </p:spPr>
        </p:sp>
        <p:sp>
          <p:nvSpPr>
            <p:cNvPr id="97" name="TextBox 97"/>
            <p:cNvSpPr txBox="1"/>
            <p:nvPr/>
          </p:nvSpPr>
          <p:spPr>
            <a:xfrm>
              <a:off x="0" y="-28575"/>
              <a:ext cx="1769566" cy="1664776"/>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a:off x="9371965" y="3595296"/>
            <a:ext cx="263700" cy="263700"/>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1" name="Group 101"/>
          <p:cNvGrpSpPr/>
          <p:nvPr/>
        </p:nvGrpSpPr>
        <p:grpSpPr>
          <a:xfrm>
            <a:off x="9371965" y="4444802"/>
            <a:ext cx="263700" cy="263700"/>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4" name="Group 104"/>
          <p:cNvGrpSpPr/>
          <p:nvPr/>
        </p:nvGrpSpPr>
        <p:grpSpPr>
          <a:xfrm>
            <a:off x="9371965" y="5294308"/>
            <a:ext cx="263700" cy="263700"/>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7" name="Group 107"/>
          <p:cNvGrpSpPr/>
          <p:nvPr/>
        </p:nvGrpSpPr>
        <p:grpSpPr>
          <a:xfrm>
            <a:off x="9371965" y="6143814"/>
            <a:ext cx="263700" cy="263700"/>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0" name="Group 110"/>
          <p:cNvGrpSpPr/>
          <p:nvPr/>
        </p:nvGrpSpPr>
        <p:grpSpPr>
          <a:xfrm>
            <a:off x="9371965" y="6993320"/>
            <a:ext cx="263700" cy="263700"/>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3" name="Group 113"/>
          <p:cNvGrpSpPr/>
          <p:nvPr/>
        </p:nvGrpSpPr>
        <p:grpSpPr>
          <a:xfrm>
            <a:off x="9371965" y="7842826"/>
            <a:ext cx="263700" cy="263700"/>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6" name="Group 116"/>
          <p:cNvGrpSpPr/>
          <p:nvPr/>
        </p:nvGrpSpPr>
        <p:grpSpPr>
          <a:xfrm>
            <a:off x="8533841" y="3595296"/>
            <a:ext cx="263700" cy="263700"/>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9" name="Group 119"/>
          <p:cNvGrpSpPr/>
          <p:nvPr/>
        </p:nvGrpSpPr>
        <p:grpSpPr>
          <a:xfrm>
            <a:off x="8533841" y="4444802"/>
            <a:ext cx="263700" cy="263700"/>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2" name="Group 122"/>
          <p:cNvGrpSpPr/>
          <p:nvPr/>
        </p:nvGrpSpPr>
        <p:grpSpPr>
          <a:xfrm>
            <a:off x="8533841" y="5294308"/>
            <a:ext cx="263700" cy="263700"/>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5" name="Group 125"/>
          <p:cNvGrpSpPr/>
          <p:nvPr/>
        </p:nvGrpSpPr>
        <p:grpSpPr>
          <a:xfrm>
            <a:off x="8533841" y="6143814"/>
            <a:ext cx="263700" cy="263700"/>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8" name="Group 128"/>
          <p:cNvGrpSpPr/>
          <p:nvPr/>
        </p:nvGrpSpPr>
        <p:grpSpPr>
          <a:xfrm>
            <a:off x="8533841" y="6993320"/>
            <a:ext cx="263700" cy="263700"/>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31" name="Group 131"/>
          <p:cNvGrpSpPr/>
          <p:nvPr/>
        </p:nvGrpSpPr>
        <p:grpSpPr>
          <a:xfrm>
            <a:off x="8533841" y="7842826"/>
            <a:ext cx="263700" cy="263700"/>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4" name="TextBox 134"/>
          <p:cNvSpPr txBox="1"/>
          <p:nvPr/>
        </p:nvSpPr>
        <p:spPr>
          <a:xfrm rot="5400000">
            <a:off x="8948954" y="2280594"/>
            <a:ext cx="357155" cy="1397395"/>
          </a:xfrm>
          <a:prstGeom prst="rect">
            <a:avLst/>
          </a:prstGeom>
        </p:spPr>
        <p:txBody>
          <a:bodyPr lIns="0" tIns="0" rIns="0" bIns="0" rtlCol="0" anchor="t">
            <a:spAutoFit/>
          </a:bodyPr>
          <a:lstStyle/>
          <a:p>
            <a:pPr algn="ctr">
              <a:lnSpc>
                <a:spcPts val="11410"/>
              </a:lnSpc>
            </a:pPr>
            <a:r>
              <a:rPr lang="en-US" sz="8150">
                <a:solidFill>
                  <a:srgbClr val="503D36"/>
                </a:solidFill>
                <a:latin typeface="Sniglet"/>
              </a:rPr>
              <a:t>)</a:t>
            </a:r>
          </a:p>
        </p:txBody>
      </p:sp>
      <p:sp>
        <p:nvSpPr>
          <p:cNvPr id="135" name="TextBox 135"/>
          <p:cNvSpPr txBox="1"/>
          <p:nvPr/>
        </p:nvSpPr>
        <p:spPr>
          <a:xfrm rot="5400000">
            <a:off x="8949816" y="3130080"/>
            <a:ext cx="357155" cy="1395669"/>
          </a:xfrm>
          <a:prstGeom prst="rect">
            <a:avLst/>
          </a:prstGeom>
        </p:spPr>
        <p:txBody>
          <a:bodyPr lIns="0" tIns="0" rIns="0" bIns="0" rtlCol="0" anchor="t">
            <a:spAutoFit/>
          </a:bodyPr>
          <a:lstStyle/>
          <a:p>
            <a:pPr algn="ctr">
              <a:lnSpc>
                <a:spcPts val="11410"/>
              </a:lnSpc>
            </a:pPr>
            <a:r>
              <a:rPr lang="en-US" sz="8150">
                <a:solidFill>
                  <a:srgbClr val="C46848"/>
                </a:solidFill>
                <a:latin typeface="Sniglet"/>
              </a:rPr>
              <a:t>)</a:t>
            </a:r>
          </a:p>
        </p:txBody>
      </p:sp>
      <p:sp>
        <p:nvSpPr>
          <p:cNvPr id="136" name="TextBox 136"/>
          <p:cNvSpPr txBox="1"/>
          <p:nvPr/>
        </p:nvSpPr>
        <p:spPr>
          <a:xfrm rot="5400000">
            <a:off x="8949816" y="3979210"/>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37" name="TextBox 137"/>
          <p:cNvSpPr txBox="1"/>
          <p:nvPr/>
        </p:nvSpPr>
        <p:spPr>
          <a:xfrm rot="5400000">
            <a:off x="8949816" y="4828338"/>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38" name="TextBox 138"/>
          <p:cNvSpPr txBox="1"/>
          <p:nvPr/>
        </p:nvSpPr>
        <p:spPr>
          <a:xfrm rot="5400000">
            <a:off x="8949816" y="5677468"/>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39" name="TextBox 139"/>
          <p:cNvSpPr txBox="1"/>
          <p:nvPr/>
        </p:nvSpPr>
        <p:spPr>
          <a:xfrm rot="5400000">
            <a:off x="8949816" y="6526597"/>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40" name="TextBox 140"/>
          <p:cNvSpPr txBox="1"/>
          <p:nvPr/>
        </p:nvSpPr>
        <p:spPr>
          <a:xfrm rot="5400000">
            <a:off x="8949816" y="7375726"/>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41" name="Freeform 141"/>
          <p:cNvSpPr/>
          <p:nvPr/>
        </p:nvSpPr>
        <p:spPr>
          <a:xfrm>
            <a:off x="17081407" y="-391524"/>
            <a:ext cx="2050201" cy="1809302"/>
          </a:xfrm>
          <a:custGeom>
            <a:avLst/>
            <a:gdLst/>
            <a:ahLst/>
            <a:cxnLst/>
            <a:rect l="l" t="t" r="r" b="b"/>
            <a:pathLst>
              <a:path w="2050201" h="1809302">
                <a:moveTo>
                  <a:pt x="0" y="0"/>
                </a:moveTo>
                <a:lnTo>
                  <a:pt x="2050201" y="0"/>
                </a:lnTo>
                <a:lnTo>
                  <a:pt x="2050201" y="1809302"/>
                </a:lnTo>
                <a:lnTo>
                  <a:pt x="0" y="1809302"/>
                </a:lnTo>
                <a:lnTo>
                  <a:pt x="0" y="0"/>
                </a:lnTo>
                <a:close/>
              </a:path>
            </a:pathLst>
          </a:custGeom>
          <a:blipFill>
            <a:blip r:embed="rId6"/>
            <a:stretch>
              <a:fillRect/>
            </a:stretch>
          </a:blipFill>
        </p:spPr>
      </p:sp>
      <p:sp>
        <p:nvSpPr>
          <p:cNvPr id="142" name="Freeform 142"/>
          <p:cNvSpPr/>
          <p:nvPr/>
        </p:nvSpPr>
        <p:spPr>
          <a:xfrm>
            <a:off x="-49500" y="8266597"/>
            <a:ext cx="1461585" cy="1481962"/>
          </a:xfrm>
          <a:custGeom>
            <a:avLst/>
            <a:gdLst/>
            <a:ahLst/>
            <a:cxnLst/>
            <a:rect l="l" t="t" r="r" b="b"/>
            <a:pathLst>
              <a:path w="1461585" h="1481962">
                <a:moveTo>
                  <a:pt x="0" y="0"/>
                </a:moveTo>
                <a:lnTo>
                  <a:pt x="1461585" y="0"/>
                </a:lnTo>
                <a:lnTo>
                  <a:pt x="1461585" y="1481962"/>
                </a:lnTo>
                <a:lnTo>
                  <a:pt x="0" y="1481962"/>
                </a:lnTo>
                <a:lnTo>
                  <a:pt x="0" y="0"/>
                </a:lnTo>
                <a:close/>
              </a:path>
            </a:pathLst>
          </a:custGeom>
          <a:blipFill>
            <a:blip r:embed="rId7"/>
            <a:stretch>
              <a:fillRect/>
            </a:stretch>
          </a:blipFill>
        </p:spPr>
      </p:sp>
      <p:sp>
        <p:nvSpPr>
          <p:cNvPr id="143" name="Freeform 143"/>
          <p:cNvSpPr/>
          <p:nvPr/>
        </p:nvSpPr>
        <p:spPr>
          <a:xfrm>
            <a:off x="2633998" y="1595811"/>
            <a:ext cx="1507255" cy="329222"/>
          </a:xfrm>
          <a:custGeom>
            <a:avLst/>
            <a:gdLst/>
            <a:ahLst/>
            <a:cxnLst/>
            <a:rect l="l" t="t" r="r" b="b"/>
            <a:pathLst>
              <a:path w="1507255" h="329222">
                <a:moveTo>
                  <a:pt x="0" y="0"/>
                </a:moveTo>
                <a:lnTo>
                  <a:pt x="1507255" y="0"/>
                </a:lnTo>
                <a:lnTo>
                  <a:pt x="1507255" y="329222"/>
                </a:lnTo>
                <a:lnTo>
                  <a:pt x="0" y="329222"/>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sp>
        <p:nvSpPr>
          <p:cNvPr id="144" name="Freeform 144"/>
          <p:cNvSpPr/>
          <p:nvPr/>
        </p:nvSpPr>
        <p:spPr>
          <a:xfrm rot="-3955797" flipH="1" flipV="1">
            <a:off x="16108889" y="8867959"/>
            <a:ext cx="1093177" cy="752782"/>
          </a:xfrm>
          <a:custGeom>
            <a:avLst/>
            <a:gdLst/>
            <a:ahLst/>
            <a:cxnLst/>
            <a:rect l="l" t="t" r="r" b="b"/>
            <a:pathLst>
              <a:path w="1093177" h="752782">
                <a:moveTo>
                  <a:pt x="1093177" y="752783"/>
                </a:moveTo>
                <a:lnTo>
                  <a:pt x="0" y="752783"/>
                </a:lnTo>
                <a:lnTo>
                  <a:pt x="0" y="0"/>
                </a:lnTo>
                <a:lnTo>
                  <a:pt x="1093177" y="0"/>
                </a:lnTo>
                <a:lnTo>
                  <a:pt x="1093177" y="752783"/>
                </a:lnTo>
                <a:close/>
              </a:path>
            </a:pathLst>
          </a:custGeom>
          <a:blipFill>
            <a:blip r:embed="rId10"/>
            <a:stretch>
              <a:fillRect t="-62571" r="-193516" b="-197067"/>
            </a:stretch>
          </a:blipFill>
        </p:spPr>
      </p:sp>
      <p:grpSp>
        <p:nvGrpSpPr>
          <p:cNvPr id="145" name="Group 145"/>
          <p:cNvGrpSpPr/>
          <p:nvPr/>
        </p:nvGrpSpPr>
        <p:grpSpPr>
          <a:xfrm>
            <a:off x="15352" y="1536186"/>
            <a:ext cx="1331882" cy="7708164"/>
            <a:chOff x="0" y="0"/>
            <a:chExt cx="1775842" cy="10277552"/>
          </a:xfrm>
        </p:grpSpPr>
        <p:sp>
          <p:nvSpPr>
            <p:cNvPr id="146" name="TextBox 146"/>
            <p:cNvSpPr txBox="1"/>
            <p:nvPr/>
          </p:nvSpPr>
          <p:spPr>
            <a:xfrm rot="5400000">
              <a:off x="716962" y="-71696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47" name="TextBox 147"/>
            <p:cNvSpPr txBox="1"/>
            <p:nvPr/>
          </p:nvSpPr>
          <p:spPr>
            <a:xfrm rot="5400000">
              <a:off x="716962" y="503561"/>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48" name="TextBox 148"/>
            <p:cNvSpPr txBox="1"/>
            <p:nvPr/>
          </p:nvSpPr>
          <p:spPr>
            <a:xfrm rot="5400000">
              <a:off x="716962" y="1724084"/>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49" name="TextBox 149"/>
            <p:cNvSpPr txBox="1"/>
            <p:nvPr/>
          </p:nvSpPr>
          <p:spPr>
            <a:xfrm rot="5400000">
              <a:off x="716962" y="2944607"/>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0" name="TextBox 150"/>
            <p:cNvSpPr txBox="1"/>
            <p:nvPr/>
          </p:nvSpPr>
          <p:spPr>
            <a:xfrm rot="5400000">
              <a:off x="716962" y="4165130"/>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1" name="TextBox 151"/>
            <p:cNvSpPr txBox="1"/>
            <p:nvPr/>
          </p:nvSpPr>
          <p:spPr>
            <a:xfrm rot="5400000">
              <a:off x="716962" y="5385653"/>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2" name="TextBox 152"/>
            <p:cNvSpPr txBox="1"/>
            <p:nvPr/>
          </p:nvSpPr>
          <p:spPr>
            <a:xfrm rot="5400000">
              <a:off x="716962" y="6606176"/>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3" name="TextBox 153"/>
            <p:cNvSpPr txBox="1"/>
            <p:nvPr/>
          </p:nvSpPr>
          <p:spPr>
            <a:xfrm rot="5400000">
              <a:off x="716962" y="7826699"/>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4" name="TextBox 154"/>
            <p:cNvSpPr txBox="1"/>
            <p:nvPr/>
          </p:nvSpPr>
          <p:spPr>
            <a:xfrm rot="5400000">
              <a:off x="716962" y="904722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grpSp>
      <p:grpSp>
        <p:nvGrpSpPr>
          <p:cNvPr id="155" name="Group 155"/>
          <p:cNvGrpSpPr/>
          <p:nvPr/>
        </p:nvGrpSpPr>
        <p:grpSpPr>
          <a:xfrm>
            <a:off x="2921356" y="2221777"/>
            <a:ext cx="4314023" cy="936092"/>
            <a:chOff x="0" y="0"/>
            <a:chExt cx="1200469" cy="260488"/>
          </a:xfrm>
        </p:grpSpPr>
        <p:sp>
          <p:nvSpPr>
            <p:cNvPr id="156" name="Freeform 156"/>
            <p:cNvSpPr/>
            <p:nvPr/>
          </p:nvSpPr>
          <p:spPr>
            <a:xfrm>
              <a:off x="0" y="0"/>
              <a:ext cx="1200469" cy="260488"/>
            </a:xfrm>
            <a:custGeom>
              <a:avLst/>
              <a:gdLst/>
              <a:ahLst/>
              <a:cxnLst/>
              <a:rect l="l" t="t" r="r" b="b"/>
              <a:pathLst>
                <a:path w="1200469" h="260488">
                  <a:moveTo>
                    <a:pt x="130244" y="0"/>
                  </a:moveTo>
                  <a:lnTo>
                    <a:pt x="1070225" y="0"/>
                  </a:lnTo>
                  <a:cubicBezTo>
                    <a:pt x="1142157" y="0"/>
                    <a:pt x="1200469" y="58312"/>
                    <a:pt x="1200469" y="130244"/>
                  </a:cubicBezTo>
                  <a:lnTo>
                    <a:pt x="1200469" y="130244"/>
                  </a:lnTo>
                  <a:cubicBezTo>
                    <a:pt x="1200469" y="202175"/>
                    <a:pt x="1142157" y="260488"/>
                    <a:pt x="1070225" y="260488"/>
                  </a:cubicBezTo>
                  <a:lnTo>
                    <a:pt x="130244" y="260488"/>
                  </a:lnTo>
                  <a:cubicBezTo>
                    <a:pt x="58312" y="260488"/>
                    <a:pt x="0" y="202175"/>
                    <a:pt x="0" y="130244"/>
                  </a:cubicBezTo>
                  <a:lnTo>
                    <a:pt x="0" y="130244"/>
                  </a:lnTo>
                  <a:cubicBezTo>
                    <a:pt x="0" y="58312"/>
                    <a:pt x="58312" y="0"/>
                    <a:pt x="130244" y="0"/>
                  </a:cubicBezTo>
                  <a:close/>
                </a:path>
              </a:pathLst>
            </a:custGeom>
            <a:solidFill>
              <a:srgbClr val="FFCF91"/>
            </a:solidFill>
            <a:ln w="47625" cap="rnd">
              <a:solidFill>
                <a:srgbClr val="E76262"/>
              </a:solidFill>
              <a:prstDash val="lgDash"/>
              <a:round/>
            </a:ln>
          </p:spPr>
        </p:sp>
        <p:sp>
          <p:nvSpPr>
            <p:cNvPr id="157" name="TextBox 157"/>
            <p:cNvSpPr txBox="1"/>
            <p:nvPr/>
          </p:nvSpPr>
          <p:spPr>
            <a:xfrm>
              <a:off x="0" y="-28575"/>
              <a:ext cx="1200469" cy="289063"/>
            </a:xfrm>
            <a:prstGeom prst="rect">
              <a:avLst/>
            </a:prstGeom>
          </p:spPr>
          <p:txBody>
            <a:bodyPr lIns="44501" tIns="44501" rIns="44501" bIns="44501" rtlCol="0" anchor="ctr"/>
            <a:lstStyle/>
            <a:p>
              <a:pPr algn="ctr">
                <a:lnSpc>
                  <a:spcPts val="2659"/>
                </a:lnSpc>
              </a:pPr>
              <a:endParaRPr/>
            </a:p>
          </p:txBody>
        </p:sp>
      </p:grpSp>
      <p:sp>
        <p:nvSpPr>
          <p:cNvPr id="158" name="TextBox 158"/>
          <p:cNvSpPr txBox="1"/>
          <p:nvPr/>
        </p:nvSpPr>
        <p:spPr>
          <a:xfrm>
            <a:off x="2057043" y="3888168"/>
            <a:ext cx="5916316" cy="1570664"/>
          </a:xfrm>
          <a:prstGeom prst="rect">
            <a:avLst/>
          </a:prstGeom>
        </p:spPr>
        <p:txBody>
          <a:bodyPr lIns="0" tIns="0" rIns="0" bIns="0" rtlCol="0" anchor="t">
            <a:spAutoFit/>
          </a:bodyPr>
          <a:lstStyle/>
          <a:p>
            <a:pPr algn="ctr">
              <a:lnSpc>
                <a:spcPts val="6352"/>
              </a:lnSpc>
            </a:pPr>
            <a:r>
              <a:rPr lang="en-US" sz="4537" dirty="0" err="1">
                <a:solidFill>
                  <a:srgbClr val="402E27"/>
                </a:solidFill>
                <a:latin typeface="Roboto Condensed"/>
              </a:rPr>
              <a:t>Giới</a:t>
            </a:r>
            <a:r>
              <a:rPr lang="en-US" sz="4537" dirty="0">
                <a:solidFill>
                  <a:srgbClr val="402E27"/>
                </a:solidFill>
                <a:latin typeface="Roboto Condensed"/>
              </a:rPr>
              <a:t> </a:t>
            </a:r>
            <a:r>
              <a:rPr lang="en-US" sz="4537" dirty="0" err="1">
                <a:solidFill>
                  <a:srgbClr val="402E27"/>
                </a:solidFill>
                <a:latin typeface="Roboto Condensed"/>
              </a:rPr>
              <a:t>thiệu</a:t>
            </a:r>
            <a:r>
              <a:rPr lang="en-US" sz="4537" dirty="0">
                <a:solidFill>
                  <a:srgbClr val="402E27"/>
                </a:solidFill>
                <a:latin typeface="Roboto Condensed"/>
              </a:rPr>
              <a:t> </a:t>
            </a:r>
            <a:r>
              <a:rPr lang="en-US" sz="4537" dirty="0" err="1">
                <a:solidFill>
                  <a:srgbClr val="402E27"/>
                </a:solidFill>
                <a:latin typeface="Roboto Condensed"/>
              </a:rPr>
              <a:t>nội</a:t>
            </a:r>
            <a:r>
              <a:rPr lang="en-US" sz="4537" dirty="0">
                <a:solidFill>
                  <a:srgbClr val="402E27"/>
                </a:solidFill>
                <a:latin typeface="Roboto Condensed"/>
              </a:rPr>
              <a:t> dung </a:t>
            </a:r>
            <a:r>
              <a:rPr lang="en-US" sz="4537" dirty="0" err="1">
                <a:solidFill>
                  <a:srgbClr val="402E27"/>
                </a:solidFill>
                <a:latin typeface="Roboto Condensed"/>
              </a:rPr>
              <a:t>của</a:t>
            </a:r>
            <a:r>
              <a:rPr lang="en-US" sz="4537" dirty="0">
                <a:solidFill>
                  <a:srgbClr val="402E27"/>
                </a:solidFill>
                <a:latin typeface="Roboto Condensed"/>
              </a:rPr>
              <a:t> </a:t>
            </a:r>
            <a:r>
              <a:rPr lang="en-US" sz="4537" dirty="0" err="1">
                <a:solidFill>
                  <a:srgbClr val="402E27"/>
                </a:solidFill>
                <a:latin typeface="Roboto Condensed"/>
              </a:rPr>
              <a:t>tập</a:t>
            </a:r>
            <a:r>
              <a:rPr lang="en-US" sz="4537" dirty="0">
                <a:solidFill>
                  <a:srgbClr val="402E27"/>
                </a:solidFill>
                <a:latin typeface="Roboto Condensed"/>
              </a:rPr>
              <a:t> </a:t>
            </a:r>
            <a:r>
              <a:rPr lang="en-US" sz="4537" dirty="0" err="1">
                <a:solidFill>
                  <a:srgbClr val="402E27"/>
                </a:solidFill>
                <a:latin typeface="Roboto Condensed"/>
              </a:rPr>
              <a:t>truyện</a:t>
            </a:r>
            <a:r>
              <a:rPr lang="en-US" sz="4537" dirty="0">
                <a:solidFill>
                  <a:srgbClr val="402E27"/>
                </a:solidFill>
                <a:latin typeface="Roboto Condensed"/>
              </a:rPr>
              <a:t> “</a:t>
            </a:r>
            <a:r>
              <a:rPr lang="en-US" sz="4537" dirty="0" err="1">
                <a:solidFill>
                  <a:srgbClr val="402E27"/>
                </a:solidFill>
                <a:latin typeface="Roboto Condensed"/>
              </a:rPr>
              <a:t>Quê</a:t>
            </a:r>
            <a:r>
              <a:rPr lang="en-US" sz="4537" dirty="0">
                <a:solidFill>
                  <a:srgbClr val="402E27"/>
                </a:solidFill>
                <a:latin typeface="Roboto Condensed"/>
              </a:rPr>
              <a:t> mẹ”</a:t>
            </a:r>
          </a:p>
        </p:txBody>
      </p:sp>
      <p:sp>
        <p:nvSpPr>
          <p:cNvPr id="159" name="TextBox 159"/>
          <p:cNvSpPr txBox="1"/>
          <p:nvPr/>
        </p:nvSpPr>
        <p:spPr>
          <a:xfrm>
            <a:off x="9480898" y="3271479"/>
            <a:ext cx="6817128" cy="5922645"/>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402E27"/>
                </a:solidFill>
                <a:latin typeface="Roboto Condensed"/>
              </a:rPr>
              <a:t>Không</a:t>
            </a:r>
            <a:r>
              <a:rPr lang="en-US" sz="4200" dirty="0">
                <a:solidFill>
                  <a:srgbClr val="402E27"/>
                </a:solidFill>
                <a:latin typeface="Roboto Condensed"/>
              </a:rPr>
              <a:t> </a:t>
            </a:r>
            <a:r>
              <a:rPr lang="en-US" sz="4200" dirty="0" err="1">
                <a:solidFill>
                  <a:srgbClr val="402E27"/>
                </a:solidFill>
                <a:latin typeface="Roboto Condensed"/>
              </a:rPr>
              <a:t>gian-nông</a:t>
            </a:r>
            <a:r>
              <a:rPr lang="en-US" sz="4200" dirty="0">
                <a:solidFill>
                  <a:srgbClr val="402E27"/>
                </a:solidFill>
                <a:latin typeface="Roboto Condensed"/>
              </a:rPr>
              <a:t> </a:t>
            </a:r>
            <a:r>
              <a:rPr lang="en-US" sz="4200" dirty="0" err="1">
                <a:solidFill>
                  <a:srgbClr val="402E27"/>
                </a:solidFill>
                <a:latin typeface="Roboto Condensed"/>
              </a:rPr>
              <a:t>thôn</a:t>
            </a:r>
            <a:r>
              <a:rPr lang="en-US" sz="4200" dirty="0">
                <a:solidFill>
                  <a:srgbClr val="402E27"/>
                </a:solidFill>
                <a:latin typeface="Roboto Condensed"/>
              </a:rPr>
              <a:t> </a:t>
            </a:r>
            <a:r>
              <a:rPr lang="en-US" sz="4200" dirty="0" err="1">
                <a:solidFill>
                  <a:srgbClr val="402E27"/>
                </a:solidFill>
                <a:latin typeface="Roboto Condensed"/>
              </a:rPr>
              <a:t>xư</a:t>
            </a:r>
            <a:r>
              <a:rPr lang="en-US" sz="4200" dirty="0">
                <a:solidFill>
                  <a:srgbClr val="402E27"/>
                </a:solidFill>
                <a:latin typeface="Roboto Condensed"/>
              </a:rPr>
              <a:t>́ </a:t>
            </a:r>
            <a:r>
              <a:rPr lang="en-US" sz="4200" dirty="0" err="1">
                <a:solidFill>
                  <a:srgbClr val="402E27"/>
                </a:solidFill>
                <a:latin typeface="Roboto Condensed"/>
              </a:rPr>
              <a:t>Huê</a:t>
            </a:r>
            <a:r>
              <a:rPr lang="en-US" sz="4200" dirty="0">
                <a:solidFill>
                  <a:srgbClr val="402E27"/>
                </a:solidFill>
                <a:latin typeface="Roboto Condensed"/>
              </a:rPr>
              <a:t>́, </a:t>
            </a:r>
            <a:r>
              <a:rPr lang="en-US" sz="4200" dirty="0" err="1">
                <a:solidFill>
                  <a:srgbClr val="402E27"/>
                </a:solidFill>
                <a:latin typeface="Roboto Condensed"/>
              </a:rPr>
              <a:t>quê</a:t>
            </a:r>
            <a:r>
              <a:rPr lang="en-US" sz="4200" dirty="0">
                <a:solidFill>
                  <a:srgbClr val="402E27"/>
                </a:solidFill>
                <a:latin typeface="Roboto Condensed"/>
              </a:rPr>
              <a:t> </a:t>
            </a:r>
            <a:r>
              <a:rPr lang="en-US" sz="4200" dirty="0" err="1">
                <a:solidFill>
                  <a:srgbClr val="402E27"/>
                </a:solidFill>
                <a:latin typeface="Roboto Condensed"/>
              </a:rPr>
              <a:t>hương</a:t>
            </a:r>
            <a:r>
              <a:rPr lang="en-US" sz="4200" dirty="0">
                <a:solidFill>
                  <a:srgbClr val="402E27"/>
                </a:solidFill>
                <a:latin typeface="Roboto Condensed"/>
              </a:rPr>
              <a:t> </a:t>
            </a:r>
            <a:r>
              <a:rPr lang="en-US" sz="4200" dirty="0" err="1">
                <a:solidFill>
                  <a:srgbClr val="402E27"/>
                </a:solidFill>
                <a:latin typeface="Roboto Condensed"/>
              </a:rPr>
              <a:t>của</a:t>
            </a:r>
            <a:r>
              <a:rPr lang="en-US" sz="4200" dirty="0">
                <a:solidFill>
                  <a:srgbClr val="402E27"/>
                </a:solidFill>
                <a:latin typeface="Roboto Condensed"/>
              </a:rPr>
              <a:t> </a:t>
            </a:r>
            <a:r>
              <a:rPr lang="en-US" sz="4200" dirty="0" err="1">
                <a:solidFill>
                  <a:srgbClr val="402E27"/>
                </a:solidFill>
                <a:latin typeface="Roboto Condensed"/>
              </a:rPr>
              <a:t>tác</a:t>
            </a:r>
            <a:r>
              <a:rPr lang="en-US" sz="4200" dirty="0">
                <a:solidFill>
                  <a:srgbClr val="402E27"/>
                </a:solidFill>
                <a:latin typeface="Roboto Condensed"/>
              </a:rPr>
              <a:t> </a:t>
            </a:r>
            <a:r>
              <a:rPr lang="en-US" sz="4200" dirty="0" err="1">
                <a:solidFill>
                  <a:srgbClr val="402E27"/>
                </a:solidFill>
                <a:latin typeface="Roboto Condensed"/>
              </a:rPr>
              <a:t>gia</a:t>
            </a:r>
            <a:r>
              <a:rPr lang="en-US" sz="4200" dirty="0">
                <a:solidFill>
                  <a:srgbClr val="402E27"/>
                </a:solidFill>
                <a:latin typeface="Roboto Condensed"/>
              </a:rPr>
              <a:t>̉.</a:t>
            </a:r>
          </a:p>
          <a:p>
            <a:pPr marL="906780" lvl="1" indent="-453390" algn="just">
              <a:lnSpc>
                <a:spcPts val="5880"/>
              </a:lnSpc>
              <a:buFont typeface="Arial"/>
              <a:buChar char="•"/>
            </a:pPr>
            <a:r>
              <a:rPr lang="en-US" sz="4200" dirty="0" err="1">
                <a:solidFill>
                  <a:srgbClr val="402E27"/>
                </a:solidFill>
                <a:latin typeface="Roboto Condensed"/>
              </a:rPr>
              <a:t>Đời</a:t>
            </a:r>
            <a:r>
              <a:rPr lang="en-US" sz="4200" dirty="0">
                <a:solidFill>
                  <a:srgbClr val="402E27"/>
                </a:solidFill>
                <a:latin typeface="Roboto Condensed"/>
              </a:rPr>
              <a:t> </a:t>
            </a:r>
            <a:r>
              <a:rPr lang="en-US" sz="4200" dirty="0" err="1">
                <a:solidFill>
                  <a:srgbClr val="402E27"/>
                </a:solidFill>
                <a:latin typeface="Roboto Condensed"/>
              </a:rPr>
              <a:t>sống</a:t>
            </a:r>
            <a:r>
              <a:rPr lang="en-US" sz="4200" dirty="0">
                <a:solidFill>
                  <a:srgbClr val="402E27"/>
                </a:solidFill>
                <a:latin typeface="Roboto Condensed"/>
              </a:rPr>
              <a:t> </a:t>
            </a:r>
            <a:r>
              <a:rPr lang="en-US" sz="4200" dirty="0" err="1">
                <a:solidFill>
                  <a:srgbClr val="402E27"/>
                </a:solidFill>
                <a:latin typeface="Roboto Condensed"/>
              </a:rPr>
              <a:t>tình</a:t>
            </a:r>
            <a:r>
              <a:rPr lang="en-US" sz="4200" dirty="0">
                <a:solidFill>
                  <a:srgbClr val="402E27"/>
                </a:solidFill>
                <a:latin typeface="Roboto Condensed"/>
              </a:rPr>
              <a:t> </a:t>
            </a:r>
            <a:r>
              <a:rPr lang="en-US" sz="4200" dirty="0" err="1">
                <a:solidFill>
                  <a:srgbClr val="402E27"/>
                </a:solidFill>
                <a:latin typeface="Roboto Condensed"/>
              </a:rPr>
              <a:t>cảm</a:t>
            </a:r>
            <a:r>
              <a:rPr lang="en-US" sz="4200" dirty="0">
                <a:solidFill>
                  <a:srgbClr val="402E27"/>
                </a:solidFill>
                <a:latin typeface="Roboto Condensed"/>
              </a:rPr>
              <a:t> </a:t>
            </a:r>
            <a:r>
              <a:rPr lang="en-US" sz="4200" dirty="0" err="1">
                <a:solidFill>
                  <a:srgbClr val="402E27"/>
                </a:solidFill>
                <a:latin typeface="Roboto Condensed"/>
              </a:rPr>
              <a:t>của</a:t>
            </a:r>
            <a:r>
              <a:rPr lang="en-US" sz="4200" dirty="0">
                <a:solidFill>
                  <a:srgbClr val="402E27"/>
                </a:solidFill>
                <a:latin typeface="Roboto Condensed"/>
              </a:rPr>
              <a:t> </a:t>
            </a:r>
            <a:r>
              <a:rPr lang="en-US" sz="4200" dirty="0" err="1">
                <a:solidFill>
                  <a:srgbClr val="402E27"/>
                </a:solidFill>
                <a:latin typeface="Roboto Condensed"/>
              </a:rPr>
              <a:t>những</a:t>
            </a:r>
            <a:r>
              <a:rPr lang="en-US" sz="4200" dirty="0">
                <a:solidFill>
                  <a:srgbClr val="402E27"/>
                </a:solidFill>
                <a:latin typeface="Roboto Condensed"/>
              </a:rPr>
              <a:t> </a:t>
            </a:r>
            <a:r>
              <a:rPr lang="en-US" sz="4200" dirty="0" err="1">
                <a:solidFill>
                  <a:srgbClr val="402E27"/>
                </a:solidFill>
                <a:latin typeface="Roboto Condensed"/>
              </a:rPr>
              <a:t>người</a:t>
            </a:r>
            <a:r>
              <a:rPr lang="en-US" sz="4200" dirty="0">
                <a:solidFill>
                  <a:srgbClr val="402E27"/>
                </a:solidFill>
                <a:latin typeface="Roboto Condensed"/>
              </a:rPr>
              <a:t> </a:t>
            </a:r>
            <a:r>
              <a:rPr lang="en-US" sz="4200" dirty="0" err="1">
                <a:solidFill>
                  <a:srgbClr val="402E27"/>
                </a:solidFill>
                <a:latin typeface="Roboto Condensed"/>
              </a:rPr>
              <a:t>nông</a:t>
            </a:r>
            <a:r>
              <a:rPr lang="en-US" sz="4200" dirty="0">
                <a:solidFill>
                  <a:srgbClr val="402E27"/>
                </a:solidFill>
                <a:latin typeface="Roboto Condensed"/>
              </a:rPr>
              <a:t> </a:t>
            </a:r>
            <a:r>
              <a:rPr lang="en-US" sz="4200" dirty="0" err="1">
                <a:solidFill>
                  <a:srgbClr val="402E27"/>
                </a:solidFill>
                <a:latin typeface="Roboto Condensed"/>
              </a:rPr>
              <a:t>dân</a:t>
            </a:r>
            <a:r>
              <a:rPr lang="en-US" sz="4200" dirty="0">
                <a:solidFill>
                  <a:srgbClr val="402E27"/>
                </a:solidFill>
                <a:latin typeface="Roboto Condensed"/>
              </a:rPr>
              <a:t> </a:t>
            </a:r>
            <a:r>
              <a:rPr lang="en-US" sz="4200" dirty="0" err="1">
                <a:solidFill>
                  <a:srgbClr val="402E27"/>
                </a:solidFill>
                <a:latin typeface="Roboto Condensed"/>
              </a:rPr>
              <a:t>nghèo</a:t>
            </a:r>
            <a:r>
              <a:rPr lang="en-US" sz="4200" dirty="0">
                <a:solidFill>
                  <a:srgbClr val="402E27"/>
                </a:solidFill>
                <a:latin typeface="Roboto Condensed"/>
              </a:rPr>
              <a:t> </a:t>
            </a:r>
            <a:r>
              <a:rPr lang="en-US" sz="4200" dirty="0" err="1">
                <a:solidFill>
                  <a:srgbClr val="402E27"/>
                </a:solidFill>
                <a:latin typeface="Roboto Condensed"/>
              </a:rPr>
              <a:t>miền</a:t>
            </a:r>
            <a:r>
              <a:rPr lang="en-US" sz="4200" dirty="0">
                <a:solidFill>
                  <a:srgbClr val="402E27"/>
                </a:solidFill>
                <a:latin typeface="Roboto Condensed"/>
              </a:rPr>
              <a:t> </a:t>
            </a:r>
            <a:r>
              <a:rPr lang="en-US" sz="4200" dirty="0" err="1">
                <a:solidFill>
                  <a:srgbClr val="402E27"/>
                </a:solidFill>
                <a:latin typeface="Roboto Condensed"/>
              </a:rPr>
              <a:t>Trung</a:t>
            </a:r>
            <a:r>
              <a:rPr lang="en-US" sz="4200" dirty="0">
                <a:solidFill>
                  <a:srgbClr val="402E27"/>
                </a:solidFill>
                <a:latin typeface="Roboto Condensed"/>
              </a:rPr>
              <a:t>.</a:t>
            </a:r>
          </a:p>
          <a:p>
            <a:pPr marL="906780" lvl="1" indent="-453390" algn="just">
              <a:lnSpc>
                <a:spcPts val="5880"/>
              </a:lnSpc>
              <a:buFont typeface="Arial"/>
              <a:buChar char="•"/>
            </a:pPr>
            <a:r>
              <a:rPr lang="en-US" sz="4200" dirty="0" err="1">
                <a:solidFill>
                  <a:srgbClr val="402E27"/>
                </a:solidFill>
                <a:latin typeface="Roboto Condensed"/>
              </a:rPr>
              <a:t>Ve</a:t>
            </a:r>
            <a:r>
              <a:rPr lang="en-US" sz="4200" dirty="0">
                <a:solidFill>
                  <a:srgbClr val="402E27"/>
                </a:solidFill>
                <a:latin typeface="Roboto Condensed"/>
              </a:rPr>
              <a:t>̉ </a:t>
            </a:r>
            <a:r>
              <a:rPr lang="en-US" sz="4200" dirty="0" err="1">
                <a:solidFill>
                  <a:srgbClr val="402E27"/>
                </a:solidFill>
                <a:latin typeface="Roboto Condensed"/>
              </a:rPr>
              <a:t>đẹp</a:t>
            </a:r>
            <a:r>
              <a:rPr lang="en-US" sz="4200" dirty="0">
                <a:solidFill>
                  <a:srgbClr val="402E27"/>
                </a:solidFill>
                <a:latin typeface="Roboto Condensed"/>
              </a:rPr>
              <a:t> </a:t>
            </a:r>
            <a:r>
              <a:rPr lang="en-US" sz="4200" dirty="0" err="1">
                <a:solidFill>
                  <a:srgbClr val="402E27"/>
                </a:solidFill>
                <a:latin typeface="Roboto Condensed"/>
              </a:rPr>
              <a:t>tâm</a:t>
            </a:r>
            <a:r>
              <a:rPr lang="en-US" sz="4200" dirty="0">
                <a:solidFill>
                  <a:srgbClr val="402E27"/>
                </a:solidFill>
                <a:latin typeface="Roboto Condensed"/>
              </a:rPr>
              <a:t> </a:t>
            </a:r>
            <a:r>
              <a:rPr lang="en-US" sz="4200" dirty="0" err="1">
                <a:solidFill>
                  <a:srgbClr val="402E27"/>
                </a:solidFill>
                <a:latin typeface="Roboto Condensed"/>
              </a:rPr>
              <a:t>hồn</a:t>
            </a:r>
            <a:r>
              <a:rPr lang="en-US" sz="4200" dirty="0">
                <a:solidFill>
                  <a:srgbClr val="402E27"/>
                </a:solidFill>
                <a:latin typeface="Roboto Condensed"/>
              </a:rPr>
              <a:t> </a:t>
            </a:r>
            <a:r>
              <a:rPr lang="en-US" sz="4200" dirty="0" err="1">
                <a:solidFill>
                  <a:srgbClr val="402E27"/>
                </a:solidFill>
                <a:latin typeface="Roboto Condensed"/>
              </a:rPr>
              <a:t>va</a:t>
            </a:r>
            <a:r>
              <a:rPr lang="en-US" sz="4200" dirty="0">
                <a:solidFill>
                  <a:srgbClr val="402E27"/>
                </a:solidFill>
                <a:latin typeface="Roboto Condensed"/>
              </a:rPr>
              <a:t>̀ </a:t>
            </a:r>
            <a:r>
              <a:rPr lang="en-US" sz="4200" dirty="0" err="1">
                <a:solidFill>
                  <a:srgbClr val="402E27"/>
                </a:solidFill>
                <a:latin typeface="Roboto Condensed"/>
              </a:rPr>
              <a:t>nỗi</a:t>
            </a:r>
            <a:r>
              <a:rPr lang="en-US" sz="4200" dirty="0">
                <a:solidFill>
                  <a:srgbClr val="402E27"/>
                </a:solidFill>
                <a:latin typeface="Roboto Condensed"/>
              </a:rPr>
              <a:t> </a:t>
            </a:r>
            <a:r>
              <a:rPr lang="en-US" sz="4200" dirty="0" err="1">
                <a:solidFill>
                  <a:srgbClr val="402E27"/>
                </a:solidFill>
                <a:latin typeface="Roboto Condensed"/>
              </a:rPr>
              <a:t>đau</a:t>
            </a:r>
            <a:r>
              <a:rPr lang="en-US" sz="4200" dirty="0">
                <a:solidFill>
                  <a:srgbClr val="402E27"/>
                </a:solidFill>
                <a:latin typeface="Roboto Condensed"/>
              </a:rPr>
              <a:t> </a:t>
            </a:r>
            <a:r>
              <a:rPr lang="en-US" sz="4200" dirty="0" err="1">
                <a:solidFill>
                  <a:srgbClr val="402E27"/>
                </a:solidFill>
                <a:latin typeface="Roboto Condensed"/>
              </a:rPr>
              <a:t>khô</a:t>
            </a:r>
            <a:r>
              <a:rPr lang="en-US" sz="4200" dirty="0">
                <a:solidFill>
                  <a:srgbClr val="402E27"/>
                </a:solidFill>
                <a:latin typeface="Roboto Condensed"/>
              </a:rPr>
              <a:t>̉ </a:t>
            </a:r>
            <a:r>
              <a:rPr lang="en-US" sz="4200" dirty="0" err="1">
                <a:solidFill>
                  <a:srgbClr val="402E27"/>
                </a:solidFill>
                <a:latin typeface="Roboto Condensed"/>
              </a:rPr>
              <a:t>riêng</a:t>
            </a:r>
            <a:r>
              <a:rPr lang="en-US" sz="4200" dirty="0">
                <a:solidFill>
                  <a:srgbClr val="402E27"/>
                </a:solidFill>
                <a:latin typeface="Roboto Condensed"/>
              </a:rPr>
              <a:t> </a:t>
            </a:r>
            <a:r>
              <a:rPr lang="en-US" sz="4200" dirty="0" err="1">
                <a:solidFill>
                  <a:srgbClr val="402E27"/>
                </a:solidFill>
                <a:latin typeface="Roboto Condensed"/>
              </a:rPr>
              <a:t>của</a:t>
            </a:r>
            <a:r>
              <a:rPr lang="en-US" sz="4200" dirty="0">
                <a:solidFill>
                  <a:srgbClr val="402E27"/>
                </a:solidFill>
                <a:latin typeface="Roboto Condensed"/>
              </a:rPr>
              <a:t> </a:t>
            </a:r>
            <a:r>
              <a:rPr lang="en-US" sz="4200" dirty="0" err="1">
                <a:solidFill>
                  <a:srgbClr val="402E27"/>
                </a:solidFill>
                <a:latin typeface="Roboto Condensed"/>
              </a:rPr>
              <a:t>các</a:t>
            </a:r>
            <a:r>
              <a:rPr lang="en-US" sz="4200" dirty="0">
                <a:solidFill>
                  <a:srgbClr val="402E27"/>
                </a:solidFill>
                <a:latin typeface="Roboto Condensed"/>
              </a:rPr>
              <a:t> </a:t>
            </a:r>
            <a:r>
              <a:rPr lang="en-US" sz="4200" dirty="0" err="1">
                <a:solidFill>
                  <a:srgbClr val="402E27"/>
                </a:solidFill>
                <a:latin typeface="Roboto Condensed"/>
              </a:rPr>
              <a:t>nhân</a:t>
            </a:r>
            <a:r>
              <a:rPr lang="en-US" sz="4200" dirty="0">
                <a:solidFill>
                  <a:srgbClr val="402E27"/>
                </a:solidFill>
                <a:latin typeface="Roboto Condensed"/>
              </a:rPr>
              <a:t> </a:t>
            </a:r>
            <a:r>
              <a:rPr lang="en-US" sz="4200" dirty="0" err="1">
                <a:solidFill>
                  <a:srgbClr val="402E27"/>
                </a:solidFill>
                <a:latin typeface="Roboto Condensed"/>
              </a:rPr>
              <a:t>vật</a:t>
            </a:r>
            <a:r>
              <a:rPr lang="en-US" sz="4200" dirty="0">
                <a:solidFill>
                  <a:srgbClr val="402E27"/>
                </a:solidFill>
                <a:latin typeface="Roboto Condensed"/>
              </a:rPr>
              <a:t> </a:t>
            </a:r>
            <a:r>
              <a:rPr lang="en-US" sz="4200" dirty="0" err="1">
                <a:solidFill>
                  <a:srgbClr val="402E27"/>
                </a:solidFill>
                <a:latin typeface="Roboto Condensed"/>
              </a:rPr>
              <a:t>trong</a:t>
            </a:r>
            <a:r>
              <a:rPr lang="en-US" sz="4200" dirty="0">
                <a:solidFill>
                  <a:srgbClr val="402E27"/>
                </a:solidFill>
                <a:latin typeface="Roboto Condensed"/>
              </a:rPr>
              <a:t> </a:t>
            </a:r>
            <a:r>
              <a:rPr lang="en-US" sz="4200" dirty="0" err="1">
                <a:solidFill>
                  <a:srgbClr val="402E27"/>
                </a:solidFill>
                <a:latin typeface="Roboto Condensed"/>
              </a:rPr>
              <a:t>tập</a:t>
            </a:r>
            <a:r>
              <a:rPr lang="en-US" sz="4200" dirty="0">
                <a:solidFill>
                  <a:srgbClr val="402E27"/>
                </a:solidFill>
                <a:latin typeface="Roboto Condensed"/>
              </a:rPr>
              <a:t> </a:t>
            </a:r>
            <a:r>
              <a:rPr lang="en-US" sz="4200" dirty="0" err="1">
                <a:solidFill>
                  <a:srgbClr val="402E27"/>
                </a:solidFill>
                <a:latin typeface="Roboto Condensed"/>
              </a:rPr>
              <a:t>truyện</a:t>
            </a:r>
            <a:r>
              <a:rPr lang="en-US" sz="4200" dirty="0">
                <a:solidFill>
                  <a:srgbClr val="402E27"/>
                </a:solidFill>
                <a:latin typeface="Roboto Condensed"/>
              </a:rPr>
              <a:t>.</a:t>
            </a:r>
          </a:p>
        </p:txBody>
      </p:sp>
      <p:grpSp>
        <p:nvGrpSpPr>
          <p:cNvPr id="160" name="Group 160"/>
          <p:cNvGrpSpPr/>
          <p:nvPr/>
        </p:nvGrpSpPr>
        <p:grpSpPr>
          <a:xfrm>
            <a:off x="2633998" y="241706"/>
            <a:ext cx="13454889" cy="1357143"/>
            <a:chOff x="0" y="0"/>
            <a:chExt cx="4001202" cy="403586"/>
          </a:xfrm>
        </p:grpSpPr>
        <p:sp>
          <p:nvSpPr>
            <p:cNvPr id="161" name="Freeform 161"/>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162" name="TextBox 162"/>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sp>
        <p:nvSpPr>
          <p:cNvPr id="163" name="TextBox 163"/>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6</a:t>
            </a:r>
          </a:p>
        </p:txBody>
      </p:sp>
      <p:sp>
        <p:nvSpPr>
          <p:cNvPr id="164" name="TextBox 164"/>
          <p:cNvSpPr txBox="1"/>
          <p:nvPr/>
        </p:nvSpPr>
        <p:spPr>
          <a:xfrm>
            <a:off x="3254354" y="2312492"/>
            <a:ext cx="3648028" cy="748664"/>
          </a:xfrm>
          <a:prstGeom prst="rect">
            <a:avLst/>
          </a:prstGeom>
        </p:spPr>
        <p:txBody>
          <a:bodyPr lIns="0" tIns="0" rIns="0" bIns="0" rtlCol="0" anchor="t">
            <a:spAutoFit/>
          </a:bodyPr>
          <a:lstStyle/>
          <a:p>
            <a:pPr marL="0" lvl="0" indent="0" algn="ctr">
              <a:lnSpc>
                <a:spcPts val="6150"/>
              </a:lnSpc>
              <a:spcBef>
                <a:spcPct val="0"/>
              </a:spcBef>
            </a:pPr>
            <a:r>
              <a:rPr lang="en-US" sz="4100" dirty="0" err="1">
                <a:solidFill>
                  <a:srgbClr val="503D36"/>
                </a:solidFill>
                <a:latin typeface="#9Slide03 Arima Madurai Black"/>
              </a:rPr>
              <a:t>Thông</a:t>
            </a:r>
            <a:r>
              <a:rPr lang="en-US" sz="4100" dirty="0">
                <a:solidFill>
                  <a:srgbClr val="503D36"/>
                </a:solidFill>
                <a:latin typeface="#9Slide03 Arima Madurai Black"/>
              </a:rPr>
              <a:t> tin</a:t>
            </a:r>
          </a:p>
        </p:txBody>
      </p:sp>
      <p:grpSp>
        <p:nvGrpSpPr>
          <p:cNvPr id="165" name="Group 165"/>
          <p:cNvGrpSpPr/>
          <p:nvPr/>
        </p:nvGrpSpPr>
        <p:grpSpPr>
          <a:xfrm>
            <a:off x="11202922" y="2211449"/>
            <a:ext cx="4314023" cy="936092"/>
            <a:chOff x="0" y="0"/>
            <a:chExt cx="1200469" cy="260488"/>
          </a:xfrm>
        </p:grpSpPr>
        <p:sp>
          <p:nvSpPr>
            <p:cNvPr id="166" name="Freeform 166"/>
            <p:cNvSpPr/>
            <p:nvPr/>
          </p:nvSpPr>
          <p:spPr>
            <a:xfrm>
              <a:off x="0" y="0"/>
              <a:ext cx="1200469" cy="260488"/>
            </a:xfrm>
            <a:custGeom>
              <a:avLst/>
              <a:gdLst/>
              <a:ahLst/>
              <a:cxnLst/>
              <a:rect l="l" t="t" r="r" b="b"/>
              <a:pathLst>
                <a:path w="1200469" h="260488">
                  <a:moveTo>
                    <a:pt x="130244" y="0"/>
                  </a:moveTo>
                  <a:lnTo>
                    <a:pt x="1070225" y="0"/>
                  </a:lnTo>
                  <a:cubicBezTo>
                    <a:pt x="1142157" y="0"/>
                    <a:pt x="1200469" y="58312"/>
                    <a:pt x="1200469" y="130244"/>
                  </a:cubicBezTo>
                  <a:lnTo>
                    <a:pt x="1200469" y="130244"/>
                  </a:lnTo>
                  <a:cubicBezTo>
                    <a:pt x="1200469" y="202175"/>
                    <a:pt x="1142157" y="260488"/>
                    <a:pt x="1070225" y="260488"/>
                  </a:cubicBezTo>
                  <a:lnTo>
                    <a:pt x="130244" y="260488"/>
                  </a:lnTo>
                  <a:cubicBezTo>
                    <a:pt x="58312" y="260488"/>
                    <a:pt x="0" y="202175"/>
                    <a:pt x="0" y="130244"/>
                  </a:cubicBezTo>
                  <a:lnTo>
                    <a:pt x="0" y="130244"/>
                  </a:lnTo>
                  <a:cubicBezTo>
                    <a:pt x="0" y="58312"/>
                    <a:pt x="58312" y="0"/>
                    <a:pt x="130244" y="0"/>
                  </a:cubicBezTo>
                  <a:close/>
                </a:path>
              </a:pathLst>
            </a:custGeom>
            <a:solidFill>
              <a:srgbClr val="FFCF91"/>
            </a:solidFill>
            <a:ln w="47625" cap="rnd">
              <a:solidFill>
                <a:srgbClr val="E76262"/>
              </a:solidFill>
              <a:prstDash val="lgDash"/>
              <a:round/>
            </a:ln>
          </p:spPr>
        </p:sp>
        <p:sp>
          <p:nvSpPr>
            <p:cNvPr id="167" name="TextBox 167"/>
            <p:cNvSpPr txBox="1"/>
            <p:nvPr/>
          </p:nvSpPr>
          <p:spPr>
            <a:xfrm>
              <a:off x="0" y="-28575"/>
              <a:ext cx="1200469" cy="289063"/>
            </a:xfrm>
            <a:prstGeom prst="rect">
              <a:avLst/>
            </a:prstGeom>
          </p:spPr>
          <p:txBody>
            <a:bodyPr lIns="44501" tIns="44501" rIns="44501" bIns="44501" rtlCol="0" anchor="ctr"/>
            <a:lstStyle/>
            <a:p>
              <a:pPr algn="ctr">
                <a:lnSpc>
                  <a:spcPts val="2659"/>
                </a:lnSpc>
              </a:pPr>
              <a:endParaRPr/>
            </a:p>
          </p:txBody>
        </p:sp>
      </p:grpSp>
      <p:sp>
        <p:nvSpPr>
          <p:cNvPr id="168" name="TextBox 168"/>
          <p:cNvSpPr txBox="1"/>
          <p:nvPr/>
        </p:nvSpPr>
        <p:spPr>
          <a:xfrm>
            <a:off x="11665759" y="2230627"/>
            <a:ext cx="3648028" cy="748664"/>
          </a:xfrm>
          <a:prstGeom prst="rect">
            <a:avLst/>
          </a:prstGeom>
        </p:spPr>
        <p:txBody>
          <a:bodyPr lIns="0" tIns="0" rIns="0" bIns="0" rtlCol="0" anchor="t">
            <a:spAutoFit/>
          </a:bodyPr>
          <a:lstStyle/>
          <a:p>
            <a:pPr marL="0" lvl="0" indent="0" algn="ctr">
              <a:lnSpc>
                <a:spcPts val="6150"/>
              </a:lnSpc>
              <a:spcBef>
                <a:spcPct val="0"/>
              </a:spcBef>
            </a:pPr>
            <a:r>
              <a:rPr lang="en-US" sz="4100" dirty="0">
                <a:solidFill>
                  <a:srgbClr val="503D36"/>
                </a:solidFill>
                <a:latin typeface="#9Slide03 Arima Madurai Black"/>
              </a:rPr>
              <a:t>Chi </a:t>
            </a:r>
            <a:r>
              <a:rPr lang="en-US" sz="4100" dirty="0" err="1">
                <a:solidFill>
                  <a:srgbClr val="503D36"/>
                </a:solidFill>
                <a:latin typeface="#9Slide03 Arima Madurai Black"/>
              </a:rPr>
              <a:t>tiết</a:t>
            </a:r>
            <a:endParaRPr lang="en-US" sz="4100" dirty="0">
              <a:solidFill>
                <a:srgbClr val="503D36"/>
              </a:solidFill>
              <a:latin typeface="#9Slide03 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barn(inVertical)">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8">
                                            <p:txEl>
                                              <p:pRg st="0" end="0"/>
                                            </p:txEl>
                                          </p:spTgt>
                                        </p:tgtEl>
                                        <p:attrNameLst>
                                          <p:attrName>style.visibility</p:attrName>
                                        </p:attrNameLst>
                                      </p:cBhvr>
                                      <p:to>
                                        <p:strVal val="visible"/>
                                      </p:to>
                                    </p:set>
                                    <p:animEffect transition="in" filter="barn(inVertical)">
                                      <p:cBhvr>
                                        <p:cTn id="12" dur="500"/>
                                        <p:tgtEl>
                                          <p:spTgt spid="1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barn(inVertical)">
                                      <p:cBhvr>
                                        <p:cTn id="17" dur="500"/>
                                        <p:tgtEl>
                                          <p:spTgt spid="1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9">
                                            <p:txEl>
                                              <p:pRg st="1" end="1"/>
                                            </p:txEl>
                                          </p:spTgt>
                                        </p:tgtEl>
                                        <p:attrNameLst>
                                          <p:attrName>style.visibility</p:attrName>
                                        </p:attrNameLst>
                                      </p:cBhvr>
                                      <p:to>
                                        <p:strVal val="visible"/>
                                      </p:to>
                                    </p:set>
                                    <p:animEffect transition="in" filter="barn(inVertical)">
                                      <p:cBhvr>
                                        <p:cTn id="22" dur="500"/>
                                        <p:tgtEl>
                                          <p:spTgt spid="1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2238284" y="2986449"/>
            <a:ext cx="13813639" cy="5968880"/>
            <a:chOff x="0" y="0"/>
            <a:chExt cx="4300593" cy="1858288"/>
          </a:xfrm>
        </p:grpSpPr>
        <p:sp>
          <p:nvSpPr>
            <p:cNvPr id="58" name="Freeform 58"/>
            <p:cNvSpPr/>
            <p:nvPr/>
          </p:nvSpPr>
          <p:spPr>
            <a:xfrm>
              <a:off x="0" y="0"/>
              <a:ext cx="4300593" cy="1858288"/>
            </a:xfrm>
            <a:custGeom>
              <a:avLst/>
              <a:gdLst/>
              <a:ahLst/>
              <a:cxnLst/>
              <a:rect l="l" t="t" r="r" b="b"/>
              <a:pathLst>
                <a:path w="4300593" h="1858288">
                  <a:moveTo>
                    <a:pt x="56045" y="0"/>
                  </a:moveTo>
                  <a:lnTo>
                    <a:pt x="4244548" y="0"/>
                  </a:lnTo>
                  <a:cubicBezTo>
                    <a:pt x="4275501" y="0"/>
                    <a:pt x="4300593" y="25092"/>
                    <a:pt x="4300593" y="56045"/>
                  </a:cubicBezTo>
                  <a:lnTo>
                    <a:pt x="4300593" y="1802243"/>
                  </a:lnTo>
                  <a:cubicBezTo>
                    <a:pt x="4300593" y="1833196"/>
                    <a:pt x="4275501" y="1858288"/>
                    <a:pt x="4244548" y="1858288"/>
                  </a:cubicBezTo>
                  <a:lnTo>
                    <a:pt x="56045" y="1858288"/>
                  </a:lnTo>
                  <a:cubicBezTo>
                    <a:pt x="25092" y="1858288"/>
                    <a:pt x="0" y="1833196"/>
                    <a:pt x="0" y="1802243"/>
                  </a:cubicBezTo>
                  <a:lnTo>
                    <a:pt x="0" y="56045"/>
                  </a:lnTo>
                  <a:cubicBezTo>
                    <a:pt x="0" y="25092"/>
                    <a:pt x="25092" y="0"/>
                    <a:pt x="56045"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4300593" cy="190591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rot="-1910158" flipH="1">
            <a:off x="15546026" y="8845193"/>
            <a:ext cx="1011795" cy="696741"/>
          </a:xfrm>
          <a:custGeom>
            <a:avLst/>
            <a:gdLst/>
            <a:ahLst/>
            <a:cxnLst/>
            <a:rect l="l" t="t" r="r" b="b"/>
            <a:pathLst>
              <a:path w="1011795" h="696741">
                <a:moveTo>
                  <a:pt x="1011794" y="0"/>
                </a:moveTo>
                <a:lnTo>
                  <a:pt x="0" y="0"/>
                </a:lnTo>
                <a:lnTo>
                  <a:pt x="0" y="696741"/>
                </a:lnTo>
                <a:lnTo>
                  <a:pt x="1011794" y="696741"/>
                </a:lnTo>
                <a:lnTo>
                  <a:pt x="1011794" y="0"/>
                </a:lnTo>
                <a:close/>
              </a:path>
            </a:pathLst>
          </a:custGeom>
          <a:blipFill>
            <a:blip r:embed="rId6"/>
            <a:stretch>
              <a:fillRect t="-62571" r="-193516" b="-197067"/>
            </a:stretch>
          </a:blipFill>
        </p:spPr>
      </p:sp>
      <p:sp>
        <p:nvSpPr>
          <p:cNvPr id="94" name="Freeform 94"/>
          <p:cNvSpPr/>
          <p:nvPr/>
        </p:nvSpPr>
        <p:spPr>
          <a:xfrm rot="-9330707" flipH="1" flipV="1">
            <a:off x="1127594" y="8845193"/>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6"/>
            <a:stretch>
              <a:fillRect t="-62571" r="-193516" b="-197067"/>
            </a:stretch>
          </a:blipFill>
        </p:spPr>
      </p:sp>
      <p:sp>
        <p:nvSpPr>
          <p:cNvPr id="95" name="Freeform 95"/>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6"/>
            <a:stretch>
              <a:fillRect t="-62571" r="-193516" b="-197067"/>
            </a:stretch>
          </a:blipFill>
        </p:spPr>
      </p:sp>
      <p:sp>
        <p:nvSpPr>
          <p:cNvPr id="96" name="Freeform 96"/>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7"/>
            <a:stretch>
              <a:fillRect/>
            </a:stretch>
          </a:blipFill>
        </p:spPr>
      </p:sp>
      <p:sp>
        <p:nvSpPr>
          <p:cNvPr id="97" name="TextBox 97"/>
          <p:cNvSpPr txBox="1"/>
          <p:nvPr/>
        </p:nvSpPr>
        <p:spPr>
          <a:xfrm>
            <a:off x="2601924" y="3409346"/>
            <a:ext cx="12962618" cy="5305424"/>
          </a:xfrm>
          <a:prstGeom prst="rect">
            <a:avLst/>
          </a:prstGeom>
        </p:spPr>
        <p:txBody>
          <a:bodyPr lIns="0" tIns="0" rIns="0" bIns="0" rtlCol="0" anchor="t">
            <a:spAutoFit/>
          </a:bodyPr>
          <a:lstStyle/>
          <a:p>
            <a:pPr algn="just">
              <a:lnSpc>
                <a:spcPts val="6000"/>
              </a:lnSpc>
            </a:pPr>
            <a:r>
              <a:rPr lang="en-US" sz="4000">
                <a:solidFill>
                  <a:srgbClr val="503D36"/>
                </a:solidFill>
                <a:latin typeface="Roboto Condensed"/>
              </a:rPr>
              <a:t>Em đã được đọc truyện ngắn nào trong tập </a:t>
            </a:r>
            <a:r>
              <a:rPr lang="en-US" sz="4000">
                <a:solidFill>
                  <a:srgbClr val="503D36"/>
                </a:solidFill>
                <a:latin typeface="Roboto Condensed Italics"/>
              </a:rPr>
              <a:t>Quê mẹ</a:t>
            </a:r>
            <a:r>
              <a:rPr lang="en-US" sz="4000">
                <a:solidFill>
                  <a:srgbClr val="503D36"/>
                </a:solidFill>
                <a:latin typeface="Roboto Condensed"/>
              </a:rPr>
              <a:t>? Từ hiểu biết về truyện ngắn đó, em thấy nhận xét sau có chính xác không: </a:t>
            </a:r>
            <a:r>
              <a:rPr lang="en-US" sz="4000">
                <a:solidFill>
                  <a:srgbClr val="503D36"/>
                </a:solidFill>
                <a:latin typeface="Roboto Condensed Italics"/>
              </a:rPr>
              <a:t>"Nhìn chung, Thanh Tịnh thuộc một phong cách nghệ thuật gần với Thạch Lam, Hồ Dzếnh, Xuân Diệu (Phấn thông vàng) nhưng có sắc thái riêng: Ông thích những cái nhẹ nhàng, dịu ngọt, bâng khuâng, man mác."</a:t>
            </a:r>
            <a:r>
              <a:rPr lang="en-US" sz="4000">
                <a:solidFill>
                  <a:srgbClr val="503D36"/>
                </a:solidFill>
                <a:latin typeface="Roboto Condensed"/>
              </a:rPr>
              <a:t>? Hãy giải thích rõ ý kiến của em. </a:t>
            </a:r>
          </a:p>
          <a:p>
            <a:pPr marL="0" lvl="0" indent="0" algn="just">
              <a:lnSpc>
                <a:spcPts val="6000"/>
              </a:lnSpc>
              <a:spcBef>
                <a:spcPct val="0"/>
              </a:spcBef>
            </a:pPr>
            <a:endParaRPr lang="en-US" sz="4000">
              <a:solidFill>
                <a:srgbClr val="503D36"/>
              </a:solidFill>
              <a:latin typeface="Roboto Condensed"/>
            </a:endParaRPr>
          </a:p>
        </p:txBody>
      </p:sp>
      <p:grpSp>
        <p:nvGrpSpPr>
          <p:cNvPr id="98" name="Group 98"/>
          <p:cNvGrpSpPr/>
          <p:nvPr/>
        </p:nvGrpSpPr>
        <p:grpSpPr>
          <a:xfrm>
            <a:off x="594866" y="1690137"/>
            <a:ext cx="1232729" cy="7134324"/>
            <a:chOff x="0" y="0"/>
            <a:chExt cx="1643639" cy="9512432"/>
          </a:xfrm>
        </p:grpSpPr>
        <p:sp>
          <p:nvSpPr>
            <p:cNvPr id="99" name="TextBox 9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8" name="Group 108"/>
          <p:cNvGrpSpPr/>
          <p:nvPr/>
        </p:nvGrpSpPr>
        <p:grpSpPr>
          <a:xfrm>
            <a:off x="3692912" y="1390408"/>
            <a:ext cx="12008455" cy="1311818"/>
            <a:chOff x="0" y="0"/>
            <a:chExt cx="3666029" cy="400481"/>
          </a:xfrm>
        </p:grpSpPr>
        <p:sp>
          <p:nvSpPr>
            <p:cNvPr id="109" name="Freeform 109"/>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0" name="TextBox 110"/>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1" name="TextBox 111"/>
          <p:cNvSpPr txBox="1"/>
          <p:nvPr/>
        </p:nvSpPr>
        <p:spPr>
          <a:xfrm>
            <a:off x="8605909" y="1546551"/>
            <a:ext cx="2182461"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CÂU 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934584" y="4218539"/>
            <a:ext cx="10571871" cy="3545205"/>
          </a:xfrm>
          <a:prstGeom prst="rect">
            <a:avLst/>
          </a:prstGeom>
        </p:spPr>
        <p:txBody>
          <a:bodyPr lIns="0" tIns="0" rIns="0" bIns="0" rtlCol="0" anchor="t">
            <a:spAutoFit/>
          </a:bodyPr>
          <a:lstStyle/>
          <a:p>
            <a:pPr algn="ctr">
              <a:lnSpc>
                <a:spcPts val="7050"/>
              </a:lnSpc>
            </a:pPr>
            <a:r>
              <a:rPr lang="en-US" sz="4700" dirty="0" err="1">
                <a:solidFill>
                  <a:srgbClr val="503D36"/>
                </a:solidFill>
                <a:latin typeface="Roboto Condensed"/>
              </a:rPr>
              <a:t>Nhận</a:t>
            </a:r>
            <a:r>
              <a:rPr lang="en-US" sz="4700" dirty="0">
                <a:solidFill>
                  <a:srgbClr val="503D36"/>
                </a:solidFill>
                <a:latin typeface="Roboto Condensed"/>
              </a:rPr>
              <a:t> </a:t>
            </a:r>
            <a:r>
              <a:rPr lang="en-US" sz="4700" dirty="0" err="1">
                <a:solidFill>
                  <a:srgbClr val="503D36"/>
                </a:solidFill>
                <a:latin typeface="Roboto Condensed"/>
              </a:rPr>
              <a:t>xét</a:t>
            </a:r>
            <a:r>
              <a:rPr lang="en-US" sz="4700" dirty="0">
                <a:solidFill>
                  <a:srgbClr val="503D36"/>
                </a:solidFill>
                <a:latin typeface="Roboto Condensed"/>
              </a:rPr>
              <a:t> </a:t>
            </a:r>
            <a:r>
              <a:rPr lang="en-US" sz="4700" dirty="0" err="1">
                <a:solidFill>
                  <a:srgbClr val="503D36"/>
                </a:solidFill>
                <a:latin typeface="Roboto Condensed"/>
              </a:rPr>
              <a:t>đa</a:t>
            </a:r>
            <a:r>
              <a:rPr lang="en-US" sz="4700" dirty="0">
                <a:solidFill>
                  <a:srgbClr val="503D36"/>
                </a:solidFill>
                <a:latin typeface="Roboto Condensed"/>
              </a:rPr>
              <a:t>̃ </a:t>
            </a:r>
            <a:r>
              <a:rPr lang="en-US" sz="4700" dirty="0" err="1">
                <a:solidFill>
                  <a:srgbClr val="503D36"/>
                </a:solidFill>
                <a:latin typeface="Roboto Condensed"/>
              </a:rPr>
              <a:t>nhấn</a:t>
            </a:r>
            <a:r>
              <a:rPr lang="en-US" sz="4700" dirty="0">
                <a:solidFill>
                  <a:srgbClr val="503D36"/>
                </a:solidFill>
                <a:latin typeface="Roboto Condensed"/>
              </a:rPr>
              <a:t> </a:t>
            </a:r>
            <a:r>
              <a:rPr lang="en-US" sz="4700" dirty="0" err="1">
                <a:solidFill>
                  <a:srgbClr val="503D36"/>
                </a:solidFill>
                <a:latin typeface="Roboto Condensed"/>
              </a:rPr>
              <a:t>mạnh</a:t>
            </a:r>
            <a:r>
              <a:rPr lang="en-US" sz="4700" dirty="0">
                <a:solidFill>
                  <a:srgbClr val="503D36"/>
                </a:solidFill>
                <a:latin typeface="Roboto Condensed"/>
              </a:rPr>
              <a:t> </a:t>
            </a:r>
            <a:r>
              <a:rPr lang="en-US" sz="4700" dirty="0" err="1">
                <a:solidFill>
                  <a:srgbClr val="503D36"/>
                </a:solidFill>
                <a:latin typeface="Roboto Condensed"/>
              </a:rPr>
              <a:t>sắc</a:t>
            </a:r>
            <a:r>
              <a:rPr lang="en-US" sz="4700" dirty="0">
                <a:solidFill>
                  <a:srgbClr val="503D36"/>
                </a:solidFill>
                <a:latin typeface="Roboto Condensed"/>
              </a:rPr>
              <a:t> </a:t>
            </a:r>
            <a:r>
              <a:rPr lang="en-US" sz="4700" dirty="0" err="1">
                <a:solidFill>
                  <a:srgbClr val="503D36"/>
                </a:solidFill>
                <a:latin typeface="Roboto Condensed"/>
              </a:rPr>
              <a:t>thái</a:t>
            </a:r>
            <a:r>
              <a:rPr lang="en-US" sz="4700" dirty="0">
                <a:solidFill>
                  <a:srgbClr val="503D36"/>
                </a:solidFill>
                <a:latin typeface="Roboto Condensed"/>
              </a:rPr>
              <a:t> </a:t>
            </a:r>
            <a:r>
              <a:rPr lang="en-US" sz="4700" dirty="0" err="1">
                <a:solidFill>
                  <a:srgbClr val="503D36"/>
                </a:solidFill>
                <a:latin typeface="Roboto Condensed"/>
              </a:rPr>
              <a:t>riêng</a:t>
            </a:r>
            <a:r>
              <a:rPr lang="en-US" sz="4700" dirty="0">
                <a:solidFill>
                  <a:srgbClr val="503D36"/>
                </a:solidFill>
                <a:latin typeface="Roboto Condensed"/>
              </a:rPr>
              <a:t> </a:t>
            </a:r>
            <a:r>
              <a:rPr lang="en-US" sz="4700" dirty="0" err="1">
                <a:solidFill>
                  <a:srgbClr val="503D36"/>
                </a:solidFill>
                <a:latin typeface="Roboto Condensed"/>
              </a:rPr>
              <a:t>của</a:t>
            </a:r>
            <a:r>
              <a:rPr lang="en-US" sz="4700" dirty="0">
                <a:solidFill>
                  <a:srgbClr val="503D36"/>
                </a:solidFill>
                <a:latin typeface="Roboto Condensed"/>
              </a:rPr>
              <a:t> </a:t>
            </a:r>
            <a:r>
              <a:rPr lang="en-US" sz="4700" dirty="0" err="1">
                <a:solidFill>
                  <a:srgbClr val="503D36"/>
                </a:solidFill>
                <a:latin typeface="Roboto Condensed"/>
              </a:rPr>
              <a:t>cây</a:t>
            </a:r>
            <a:r>
              <a:rPr lang="en-US" sz="4700" dirty="0">
                <a:solidFill>
                  <a:srgbClr val="503D36"/>
                </a:solidFill>
                <a:latin typeface="Roboto Condensed"/>
              </a:rPr>
              <a:t> </a:t>
            </a:r>
            <a:r>
              <a:rPr lang="en-US" sz="4700" dirty="0" err="1">
                <a:solidFill>
                  <a:srgbClr val="503D36"/>
                </a:solidFill>
                <a:latin typeface="Roboto Condensed"/>
              </a:rPr>
              <a:t>bút</a:t>
            </a:r>
            <a:r>
              <a:rPr lang="en-US" sz="4700" dirty="0">
                <a:solidFill>
                  <a:srgbClr val="503D36"/>
                </a:solidFill>
                <a:latin typeface="Roboto Condensed"/>
              </a:rPr>
              <a:t> Thanh </a:t>
            </a:r>
            <a:r>
              <a:rPr lang="en-US" sz="4700" dirty="0" err="1">
                <a:solidFill>
                  <a:srgbClr val="503D36"/>
                </a:solidFill>
                <a:latin typeface="Roboto Condensed"/>
              </a:rPr>
              <a:t>Tịnh</a:t>
            </a:r>
            <a:r>
              <a:rPr lang="en-US" sz="4700" dirty="0">
                <a:solidFill>
                  <a:srgbClr val="503D36"/>
                </a:solidFill>
                <a:latin typeface="Roboto Condensed"/>
              </a:rPr>
              <a:t> </a:t>
            </a:r>
            <a:r>
              <a:rPr lang="en-US" sz="4700" dirty="0" err="1">
                <a:solidFill>
                  <a:srgbClr val="503D36"/>
                </a:solidFill>
                <a:latin typeface="Roboto Condensed"/>
              </a:rPr>
              <a:t>trong</a:t>
            </a:r>
            <a:r>
              <a:rPr lang="en-US" sz="4700" dirty="0">
                <a:solidFill>
                  <a:srgbClr val="503D36"/>
                </a:solidFill>
                <a:latin typeface="Roboto Condensed"/>
              </a:rPr>
              <a:t> </a:t>
            </a:r>
            <a:r>
              <a:rPr lang="en-US" sz="4700" dirty="0" err="1">
                <a:solidFill>
                  <a:srgbClr val="503D36"/>
                </a:solidFill>
                <a:latin typeface="Roboto Condensed"/>
              </a:rPr>
              <a:t>mối</a:t>
            </a:r>
            <a:r>
              <a:rPr lang="en-US" sz="4700" dirty="0">
                <a:solidFill>
                  <a:srgbClr val="503D36"/>
                </a:solidFill>
                <a:latin typeface="Roboto Condensed"/>
              </a:rPr>
              <a:t> </a:t>
            </a:r>
            <a:r>
              <a:rPr lang="en-US" sz="4700" dirty="0" err="1">
                <a:solidFill>
                  <a:srgbClr val="503D36"/>
                </a:solidFill>
                <a:latin typeface="Roboto Condensed"/>
              </a:rPr>
              <a:t>quan</a:t>
            </a:r>
            <a:r>
              <a:rPr lang="en-US" sz="4700" dirty="0">
                <a:solidFill>
                  <a:srgbClr val="503D36"/>
                </a:solidFill>
                <a:latin typeface="Roboto Condensed"/>
              </a:rPr>
              <a:t> </a:t>
            </a:r>
            <a:r>
              <a:rPr lang="en-US" sz="4700" dirty="0" err="1">
                <a:solidFill>
                  <a:srgbClr val="503D36"/>
                </a:solidFill>
                <a:latin typeface="Roboto Condensed"/>
              </a:rPr>
              <a:t>hê</a:t>
            </a:r>
            <a:r>
              <a:rPr lang="en-US" sz="4700" dirty="0">
                <a:solidFill>
                  <a:srgbClr val="503D36"/>
                </a:solidFill>
                <a:latin typeface="Roboto Condensed"/>
              </a:rPr>
              <a:t>̣ </a:t>
            </a:r>
            <a:r>
              <a:rPr lang="en-US" sz="4700" dirty="0" err="1">
                <a:solidFill>
                  <a:srgbClr val="503D36"/>
                </a:solidFill>
                <a:latin typeface="Roboto Condensed"/>
              </a:rPr>
              <a:t>gặp</a:t>
            </a:r>
            <a:r>
              <a:rPr lang="en-US" sz="4700" dirty="0">
                <a:solidFill>
                  <a:srgbClr val="503D36"/>
                </a:solidFill>
                <a:latin typeface="Roboto Condensed"/>
              </a:rPr>
              <a:t> </a:t>
            </a:r>
            <a:r>
              <a:rPr lang="en-US" sz="4700" dirty="0" err="1">
                <a:solidFill>
                  <a:srgbClr val="503D36"/>
                </a:solidFill>
                <a:latin typeface="Roboto Condensed"/>
              </a:rPr>
              <a:t>gơ</a:t>
            </a:r>
            <a:r>
              <a:rPr lang="en-US" sz="4700" dirty="0">
                <a:solidFill>
                  <a:srgbClr val="503D36"/>
                </a:solidFill>
                <a:latin typeface="Roboto Condensed"/>
              </a:rPr>
              <a:t>̃ </a:t>
            </a:r>
            <a:r>
              <a:rPr lang="en-US" sz="4700" dirty="0" err="1">
                <a:solidFill>
                  <a:srgbClr val="503D36"/>
                </a:solidFill>
                <a:latin typeface="Roboto Condensed"/>
              </a:rPr>
              <a:t>với</a:t>
            </a:r>
            <a:r>
              <a:rPr lang="en-US" sz="4700" dirty="0">
                <a:solidFill>
                  <a:srgbClr val="503D36"/>
                </a:solidFill>
                <a:latin typeface="Roboto Condensed"/>
              </a:rPr>
              <a:t> </a:t>
            </a:r>
            <a:r>
              <a:rPr lang="en-US" sz="4700" dirty="0" err="1">
                <a:solidFill>
                  <a:srgbClr val="503D36"/>
                </a:solidFill>
                <a:latin typeface="Roboto Condensed"/>
              </a:rPr>
              <a:t>nhiều</a:t>
            </a:r>
            <a:r>
              <a:rPr lang="en-US" sz="4700" dirty="0">
                <a:solidFill>
                  <a:srgbClr val="503D36"/>
                </a:solidFill>
                <a:latin typeface="Roboto Condensed"/>
              </a:rPr>
              <a:t> </a:t>
            </a:r>
            <a:r>
              <a:rPr lang="en-US" sz="4700" dirty="0" err="1">
                <a:solidFill>
                  <a:srgbClr val="503D36"/>
                </a:solidFill>
                <a:latin typeface="Roboto Condensed"/>
              </a:rPr>
              <a:t>phong</a:t>
            </a:r>
            <a:r>
              <a:rPr lang="en-US" sz="4700" dirty="0">
                <a:solidFill>
                  <a:srgbClr val="503D36"/>
                </a:solidFill>
                <a:latin typeface="Roboto Condensed"/>
              </a:rPr>
              <a:t> </a:t>
            </a:r>
            <a:r>
              <a:rPr lang="en-US" sz="4700" dirty="0" err="1">
                <a:solidFill>
                  <a:srgbClr val="503D36"/>
                </a:solidFill>
                <a:latin typeface="Roboto Condensed"/>
              </a:rPr>
              <a:t>cách</a:t>
            </a:r>
            <a:r>
              <a:rPr lang="en-US" sz="4700" dirty="0">
                <a:solidFill>
                  <a:srgbClr val="503D36"/>
                </a:solidFill>
                <a:latin typeface="Roboto Condensed"/>
              </a:rPr>
              <a:t> </a:t>
            </a:r>
            <a:r>
              <a:rPr lang="en-US" sz="4700" dirty="0" err="1">
                <a:solidFill>
                  <a:srgbClr val="503D36"/>
                </a:solidFill>
                <a:latin typeface="Roboto Condensed"/>
              </a:rPr>
              <a:t>nghê</a:t>
            </a:r>
            <a:r>
              <a:rPr lang="en-US" sz="4700" dirty="0">
                <a:solidFill>
                  <a:srgbClr val="503D36"/>
                </a:solidFill>
                <a:latin typeface="Roboto Condensed"/>
              </a:rPr>
              <a:t>̣ </a:t>
            </a:r>
            <a:r>
              <a:rPr lang="en-US" sz="4700" dirty="0" err="1">
                <a:solidFill>
                  <a:srgbClr val="503D36"/>
                </a:solidFill>
                <a:latin typeface="Roboto Condensed"/>
              </a:rPr>
              <a:t>thuật</a:t>
            </a:r>
            <a:r>
              <a:rPr lang="en-US" sz="4700" dirty="0">
                <a:solidFill>
                  <a:srgbClr val="503D36"/>
                </a:solidFill>
                <a:latin typeface="Roboto Condensed"/>
              </a:rPr>
              <a:t> </a:t>
            </a:r>
            <a:r>
              <a:rPr lang="en-US" sz="4700" dirty="0" err="1">
                <a:solidFill>
                  <a:srgbClr val="503D36"/>
                </a:solidFill>
                <a:latin typeface="Roboto Condensed"/>
              </a:rPr>
              <a:t>khác</a:t>
            </a:r>
            <a:r>
              <a:rPr lang="en-US" sz="4700" dirty="0">
                <a:solidFill>
                  <a:srgbClr val="503D36"/>
                </a:solidFill>
                <a:latin typeface="Roboto Condensed"/>
              </a:rPr>
              <a:t>.</a:t>
            </a:r>
          </a:p>
          <a:p>
            <a:pPr marL="0" lvl="0" indent="0" algn="ctr">
              <a:lnSpc>
                <a:spcPts val="7050"/>
              </a:lnSpc>
              <a:spcBef>
                <a:spcPct val="0"/>
              </a:spcBef>
            </a:pPr>
            <a:endParaRPr lang="en-US" sz="4700" dirty="0">
              <a:solidFill>
                <a:srgbClr val="503D36"/>
              </a:solidFill>
              <a:latin typeface="Roboto Condensed"/>
            </a:endParaRP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3692912" y="1390408"/>
            <a:ext cx="12008455" cy="1311818"/>
            <a:chOff x="0" y="0"/>
            <a:chExt cx="3666029" cy="400481"/>
          </a:xfrm>
        </p:grpSpPr>
        <p:sp>
          <p:nvSpPr>
            <p:cNvPr id="112" name="Freeform 112"/>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8605909" y="1546551"/>
            <a:ext cx="2182461"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CÂU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270950" y="4653641"/>
            <a:ext cx="11727741" cy="1754505"/>
          </a:xfrm>
          <a:prstGeom prst="rect">
            <a:avLst/>
          </a:prstGeom>
        </p:spPr>
        <p:txBody>
          <a:bodyPr lIns="0" tIns="0" rIns="0" bIns="0" rtlCol="0" anchor="t">
            <a:spAutoFit/>
          </a:bodyPr>
          <a:lstStyle/>
          <a:p>
            <a:pPr algn="ctr">
              <a:lnSpc>
                <a:spcPts val="7050"/>
              </a:lnSpc>
            </a:pPr>
            <a:r>
              <a:rPr lang="en-US" sz="4700">
                <a:solidFill>
                  <a:srgbClr val="503D36"/>
                </a:solidFill>
                <a:latin typeface="Roboto Condensed"/>
              </a:rPr>
              <a:t>Em biết thêm thông tin nào khác về tập </a:t>
            </a:r>
          </a:p>
          <a:p>
            <a:pPr marL="0" lvl="0" indent="0" algn="ctr">
              <a:lnSpc>
                <a:spcPts val="7050"/>
              </a:lnSpc>
              <a:spcBef>
                <a:spcPct val="0"/>
              </a:spcBef>
            </a:pPr>
            <a:r>
              <a:rPr lang="en-US" sz="4700">
                <a:solidFill>
                  <a:srgbClr val="503D36"/>
                </a:solidFill>
                <a:latin typeface="Roboto Condensed Italics"/>
              </a:rPr>
              <a:t>Quê mẹ</a:t>
            </a:r>
            <a:r>
              <a:rPr lang="en-US" sz="4700">
                <a:solidFill>
                  <a:srgbClr val="503D36"/>
                </a:solidFill>
                <a:latin typeface="Roboto Condensed"/>
              </a:rPr>
              <a:t>? Hãy trình bày ngắn gọn các thông tin đó. </a:t>
            </a: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3692912" y="1390408"/>
            <a:ext cx="12008455" cy="1311818"/>
            <a:chOff x="0" y="0"/>
            <a:chExt cx="3666029" cy="400481"/>
          </a:xfrm>
        </p:grpSpPr>
        <p:sp>
          <p:nvSpPr>
            <p:cNvPr id="112" name="Freeform 112"/>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8605909" y="1546551"/>
            <a:ext cx="2182461"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CÂU 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FFFFFF"/>
                  </a:solidFill>
                  <a:latin typeface="Sniglet"/>
                </a:rPr>
                <a:t>Việt Nam</a:t>
              </a:r>
            </a:p>
          </p:txBody>
        </p:sp>
      </p:grpSp>
      <p:grpSp>
        <p:nvGrpSpPr>
          <p:cNvPr id="90" name="Group 90"/>
          <p:cNvGrpSpPr/>
          <p:nvPr/>
        </p:nvGrpSpPr>
        <p:grpSpPr>
          <a:xfrm>
            <a:off x="2142006" y="2991234"/>
            <a:ext cx="8520511" cy="5412485"/>
            <a:chOff x="0" y="0"/>
            <a:chExt cx="2244085" cy="1425510"/>
          </a:xfrm>
        </p:grpSpPr>
        <p:sp>
          <p:nvSpPr>
            <p:cNvPr id="91" name="Freeform 91"/>
            <p:cNvSpPr/>
            <p:nvPr/>
          </p:nvSpPr>
          <p:spPr>
            <a:xfrm>
              <a:off x="0" y="0"/>
              <a:ext cx="2244085" cy="1425510"/>
            </a:xfrm>
            <a:custGeom>
              <a:avLst/>
              <a:gdLst/>
              <a:ahLst/>
              <a:cxnLst/>
              <a:rect l="l" t="t" r="r" b="b"/>
              <a:pathLst>
                <a:path w="2244085" h="1425510">
                  <a:moveTo>
                    <a:pt x="54517" y="0"/>
                  </a:moveTo>
                  <a:lnTo>
                    <a:pt x="2189568" y="0"/>
                  </a:lnTo>
                  <a:cubicBezTo>
                    <a:pt x="2204027" y="0"/>
                    <a:pt x="2217893" y="5744"/>
                    <a:pt x="2228117" y="15968"/>
                  </a:cubicBezTo>
                  <a:cubicBezTo>
                    <a:pt x="2238341" y="26192"/>
                    <a:pt x="2244085" y="40058"/>
                    <a:pt x="2244085" y="54517"/>
                  </a:cubicBezTo>
                  <a:lnTo>
                    <a:pt x="2244085" y="1370993"/>
                  </a:lnTo>
                  <a:cubicBezTo>
                    <a:pt x="2244085" y="1401102"/>
                    <a:pt x="2219677" y="1425510"/>
                    <a:pt x="2189568" y="1425510"/>
                  </a:cubicBezTo>
                  <a:lnTo>
                    <a:pt x="54517" y="1425510"/>
                  </a:lnTo>
                  <a:cubicBezTo>
                    <a:pt x="40058" y="1425510"/>
                    <a:pt x="26192" y="1419767"/>
                    <a:pt x="15968" y="1409543"/>
                  </a:cubicBezTo>
                  <a:cubicBezTo>
                    <a:pt x="5744" y="1399319"/>
                    <a:pt x="0" y="1385452"/>
                    <a:pt x="0" y="1370993"/>
                  </a:cubicBezTo>
                  <a:lnTo>
                    <a:pt x="0" y="54517"/>
                  </a:lnTo>
                  <a:cubicBezTo>
                    <a:pt x="0" y="40058"/>
                    <a:pt x="5744" y="26192"/>
                    <a:pt x="15968" y="15968"/>
                  </a:cubicBezTo>
                  <a:cubicBezTo>
                    <a:pt x="26192" y="5744"/>
                    <a:pt x="40058" y="0"/>
                    <a:pt x="54517"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2244085" cy="1454085"/>
            </a:xfrm>
            <a:prstGeom prst="rect">
              <a:avLst/>
            </a:prstGeom>
          </p:spPr>
          <p:txBody>
            <a:bodyPr lIns="50800" tIns="50800" rIns="50800" bIns="50800" rtlCol="0" anchor="ctr"/>
            <a:lstStyle/>
            <a:p>
              <a:pPr algn="ctr">
                <a:lnSpc>
                  <a:spcPts val="2659"/>
                </a:lnSpc>
              </a:pPr>
              <a:endParaRPr/>
            </a:p>
          </p:txBody>
        </p:sp>
      </p:grpSp>
      <p:sp>
        <p:nvSpPr>
          <p:cNvPr id="93" name="TextBox 93"/>
          <p:cNvSpPr txBox="1"/>
          <p:nvPr/>
        </p:nvSpPr>
        <p:spPr>
          <a:xfrm>
            <a:off x="2196720" y="3666796"/>
            <a:ext cx="8101496" cy="5057776"/>
          </a:xfrm>
          <a:prstGeom prst="rect">
            <a:avLst/>
          </a:prstGeom>
        </p:spPr>
        <p:txBody>
          <a:bodyPr lIns="0" tIns="0" rIns="0" bIns="0" rtlCol="0" anchor="t">
            <a:spAutoFit/>
          </a:bodyPr>
          <a:lstStyle/>
          <a:p>
            <a:pPr marL="971547" lvl="1" indent="-485773" algn="just">
              <a:lnSpc>
                <a:spcPts val="6749"/>
              </a:lnSpc>
              <a:buFont typeface="Arial"/>
              <a:buChar char="•"/>
            </a:pPr>
            <a:r>
              <a:rPr lang="en-US" sz="4499">
                <a:solidFill>
                  <a:srgbClr val="503D36"/>
                </a:solidFill>
                <a:latin typeface="Roboto Condensed"/>
              </a:rPr>
              <a:t>HS xem video sau đây và cho biết những hình ảnh trong video gợi cho em nghĩ đến vùng quê nào ở Việt Nam? </a:t>
            </a:r>
          </a:p>
          <a:p>
            <a:pPr marL="971547" lvl="1" indent="-485773" algn="just">
              <a:lnSpc>
                <a:spcPts val="6749"/>
              </a:lnSpc>
              <a:buFont typeface="Arial"/>
              <a:buChar char="•"/>
            </a:pPr>
            <a:r>
              <a:rPr lang="en-US" sz="4499">
                <a:solidFill>
                  <a:srgbClr val="503D36"/>
                </a:solidFill>
                <a:latin typeface="Roboto Condensed"/>
              </a:rPr>
              <a:t>Vì sao?</a:t>
            </a:r>
          </a:p>
          <a:p>
            <a:pPr marL="0" lvl="0" indent="0" algn="just">
              <a:lnSpc>
                <a:spcPts val="6749"/>
              </a:lnSpc>
              <a:spcBef>
                <a:spcPct val="0"/>
              </a:spcBef>
            </a:pPr>
            <a:endParaRPr lang="en-US" sz="4499">
              <a:solidFill>
                <a:srgbClr val="503D36"/>
              </a:solidFill>
              <a:latin typeface="Roboto Condensed"/>
            </a:endParaRPr>
          </a:p>
        </p:txBody>
      </p:sp>
      <p:sp>
        <p:nvSpPr>
          <p:cNvPr id="94" name="Freeform 94"/>
          <p:cNvSpPr/>
          <p:nvPr/>
        </p:nvSpPr>
        <p:spPr>
          <a:xfrm>
            <a:off x="14148344" y="3033100"/>
            <a:ext cx="1911848" cy="417595"/>
          </a:xfrm>
          <a:custGeom>
            <a:avLst/>
            <a:gdLst/>
            <a:ahLst/>
            <a:cxnLst/>
            <a:rect l="l" t="t" r="r" b="b"/>
            <a:pathLst>
              <a:path w="1911848" h="417595">
                <a:moveTo>
                  <a:pt x="0" y="0"/>
                </a:moveTo>
                <a:lnTo>
                  <a:pt x="1911849" y="0"/>
                </a:lnTo>
                <a:lnTo>
                  <a:pt x="1911849"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255237">
            <a:off x="1606699" y="7728054"/>
            <a:ext cx="1180043" cy="862816"/>
          </a:xfrm>
          <a:custGeom>
            <a:avLst/>
            <a:gdLst/>
            <a:ahLst/>
            <a:cxnLst/>
            <a:rect l="l" t="t" r="r" b="b"/>
            <a:pathLst>
              <a:path w="1180043" h="862816">
                <a:moveTo>
                  <a:pt x="0" y="0"/>
                </a:moveTo>
                <a:lnTo>
                  <a:pt x="1180043" y="0"/>
                </a:lnTo>
                <a:lnTo>
                  <a:pt x="1180043" y="862816"/>
                </a:lnTo>
                <a:lnTo>
                  <a:pt x="0" y="862816"/>
                </a:lnTo>
                <a:lnTo>
                  <a:pt x="0" y="0"/>
                </a:lnTo>
                <a:close/>
              </a:path>
            </a:pathLst>
          </a:custGeom>
          <a:blipFill>
            <a:blip r:embed="rId8"/>
            <a:stretch>
              <a:fillRect t="-58930" r="-193516" b="-179778"/>
            </a:stretch>
          </a:blipFill>
        </p:spPr>
      </p:sp>
      <p:sp>
        <p:nvSpPr>
          <p:cNvPr id="96" name="Freeform 96"/>
          <p:cNvSpPr/>
          <p:nvPr/>
        </p:nvSpPr>
        <p:spPr>
          <a:xfrm rot="-298565" flipH="1">
            <a:off x="2537493" y="8284345"/>
            <a:ext cx="728793" cy="501861"/>
          </a:xfrm>
          <a:custGeom>
            <a:avLst/>
            <a:gdLst/>
            <a:ahLst/>
            <a:cxnLst/>
            <a:rect l="l" t="t" r="r" b="b"/>
            <a:pathLst>
              <a:path w="728793" h="501861">
                <a:moveTo>
                  <a:pt x="728794" y="0"/>
                </a:moveTo>
                <a:lnTo>
                  <a:pt x="0" y="0"/>
                </a:lnTo>
                <a:lnTo>
                  <a:pt x="0" y="501861"/>
                </a:lnTo>
                <a:lnTo>
                  <a:pt x="728794" y="501861"/>
                </a:lnTo>
                <a:lnTo>
                  <a:pt x="728794" y="0"/>
                </a:lnTo>
                <a:close/>
              </a:path>
            </a:pathLst>
          </a:custGeom>
          <a:blipFill>
            <a:blip r:embed="rId8"/>
            <a:stretch>
              <a:fillRect t="-62571" r="-193516" b="-197067"/>
            </a:stretch>
          </a:blipFill>
        </p:spPr>
      </p:sp>
      <p:sp>
        <p:nvSpPr>
          <p:cNvPr id="97" name="Freeform 97"/>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98" name="Group 98"/>
          <p:cNvGrpSpPr/>
          <p:nvPr/>
        </p:nvGrpSpPr>
        <p:grpSpPr>
          <a:xfrm>
            <a:off x="3993611" y="841490"/>
            <a:ext cx="10200281" cy="1543050"/>
            <a:chOff x="0" y="0"/>
            <a:chExt cx="2686494" cy="406400"/>
          </a:xfrm>
        </p:grpSpPr>
        <p:sp>
          <p:nvSpPr>
            <p:cNvPr id="99" name="Freeform 99"/>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00" name="TextBox 100"/>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01" name="Freeform 101"/>
          <p:cNvSpPr/>
          <p:nvPr/>
        </p:nvSpPr>
        <p:spPr>
          <a:xfrm>
            <a:off x="11068000" y="4165614"/>
            <a:ext cx="4819750" cy="4416096"/>
          </a:xfrm>
          <a:custGeom>
            <a:avLst/>
            <a:gdLst/>
            <a:ahLst/>
            <a:cxnLst/>
            <a:rect l="l" t="t" r="r" b="b"/>
            <a:pathLst>
              <a:path w="4819750" h="4416096">
                <a:moveTo>
                  <a:pt x="0" y="0"/>
                </a:moveTo>
                <a:lnTo>
                  <a:pt x="4819750" y="0"/>
                </a:lnTo>
                <a:lnTo>
                  <a:pt x="4819750" y="4416096"/>
                </a:lnTo>
                <a:lnTo>
                  <a:pt x="0" y="4416096"/>
                </a:lnTo>
                <a:lnTo>
                  <a:pt x="0" y="0"/>
                </a:lnTo>
                <a:close/>
              </a:path>
            </a:pathLst>
          </a:custGeom>
          <a:blipFill>
            <a:blip r:embed="rId9"/>
            <a:stretch>
              <a:fillRect/>
            </a:stretch>
          </a:blipFill>
        </p:spPr>
      </p:sp>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TextBox 112"/>
          <p:cNvSpPr txBox="1"/>
          <p:nvPr/>
        </p:nvSpPr>
        <p:spPr>
          <a:xfrm>
            <a:off x="5248920" y="914400"/>
            <a:ext cx="9269835"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402E27"/>
                </a:solidFill>
                <a:latin typeface="Fraunces Bold"/>
              </a:rPr>
              <a:t>1. CHUẨN BỊ ĐỌC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sp>
        <p:nvSpPr>
          <p:cNvPr id="57" name="AutoShape 57"/>
          <p:cNvSpPr/>
          <p:nvPr/>
        </p:nvSpPr>
        <p:spPr>
          <a:xfrm flipH="1" flipV="1">
            <a:off x="9677306" y="4389938"/>
            <a:ext cx="2623673" cy="1734723"/>
          </a:xfrm>
          <a:prstGeom prst="line">
            <a:avLst/>
          </a:prstGeom>
          <a:ln w="47625" cap="flat">
            <a:solidFill>
              <a:srgbClr val="E76262"/>
            </a:solidFill>
            <a:prstDash val="lgDash"/>
            <a:headEnd type="none" w="sm" len="sm"/>
            <a:tailEnd type="none" w="sm" len="sm"/>
          </a:ln>
        </p:spPr>
      </p:sp>
      <p:sp>
        <p:nvSpPr>
          <p:cNvPr id="58" name="AutoShape 58"/>
          <p:cNvSpPr/>
          <p:nvPr/>
        </p:nvSpPr>
        <p:spPr>
          <a:xfrm flipV="1">
            <a:off x="5339426" y="4448620"/>
            <a:ext cx="2627413" cy="1729054"/>
          </a:xfrm>
          <a:prstGeom prst="line">
            <a:avLst/>
          </a:prstGeom>
          <a:ln w="47625" cap="flat">
            <a:solidFill>
              <a:srgbClr val="E76262"/>
            </a:solidFill>
            <a:prstDash val="lgDash"/>
            <a:headEnd type="none" w="sm" len="sm"/>
            <a:tailEnd type="none" w="sm" len="sm"/>
          </a:ln>
        </p:spPr>
      </p:sp>
      <p:grpSp>
        <p:nvGrpSpPr>
          <p:cNvPr id="59" name="Group 59"/>
          <p:cNvGrpSpPr/>
          <p:nvPr/>
        </p:nvGrpSpPr>
        <p:grpSpPr>
          <a:xfrm>
            <a:off x="7979930" y="3317993"/>
            <a:ext cx="1902518" cy="190251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61" name="TextBox 61"/>
            <p:cNvSpPr txBox="1"/>
            <p:nvPr/>
          </p:nvSpPr>
          <p:spPr>
            <a:xfrm>
              <a:off x="76200" y="-57150"/>
              <a:ext cx="660400" cy="793750"/>
            </a:xfrm>
            <a:prstGeom prst="rect">
              <a:avLst/>
            </a:prstGeom>
          </p:spPr>
          <p:txBody>
            <a:bodyPr lIns="47486" tIns="47486" rIns="47486" bIns="47486" rtlCol="0" anchor="ctr"/>
            <a:lstStyle/>
            <a:p>
              <a:pPr algn="ctr">
                <a:lnSpc>
                  <a:spcPts val="9799"/>
                </a:lnSpc>
              </a:pPr>
              <a:endParaRPr/>
            </a:p>
          </p:txBody>
        </p:sp>
      </p:grpSp>
      <p:grpSp>
        <p:nvGrpSpPr>
          <p:cNvPr id="62" name="Group 62"/>
          <p:cNvGrpSpPr/>
          <p:nvPr/>
        </p:nvGrpSpPr>
        <p:grpSpPr>
          <a:xfrm>
            <a:off x="2910626" y="6154187"/>
            <a:ext cx="12177188" cy="1720661"/>
            <a:chOff x="0" y="0"/>
            <a:chExt cx="3791118" cy="535693"/>
          </a:xfrm>
        </p:grpSpPr>
        <p:sp>
          <p:nvSpPr>
            <p:cNvPr id="63" name="Freeform 63"/>
            <p:cNvSpPr/>
            <p:nvPr/>
          </p:nvSpPr>
          <p:spPr>
            <a:xfrm>
              <a:off x="0" y="0"/>
              <a:ext cx="3791118" cy="535693"/>
            </a:xfrm>
            <a:custGeom>
              <a:avLst/>
              <a:gdLst/>
              <a:ahLst/>
              <a:cxnLst/>
              <a:rect l="l" t="t" r="r" b="b"/>
              <a:pathLst>
                <a:path w="3791118" h="535693">
                  <a:moveTo>
                    <a:pt x="63577" y="0"/>
                  </a:moveTo>
                  <a:lnTo>
                    <a:pt x="3727541" y="0"/>
                  </a:lnTo>
                  <a:cubicBezTo>
                    <a:pt x="3762653" y="0"/>
                    <a:pt x="3791118" y="28464"/>
                    <a:pt x="3791118" y="63577"/>
                  </a:cubicBezTo>
                  <a:lnTo>
                    <a:pt x="3791118" y="472115"/>
                  </a:lnTo>
                  <a:cubicBezTo>
                    <a:pt x="3791118" y="507228"/>
                    <a:pt x="3762653" y="535693"/>
                    <a:pt x="3727541" y="535693"/>
                  </a:cubicBezTo>
                  <a:lnTo>
                    <a:pt x="63577" y="535693"/>
                  </a:lnTo>
                  <a:cubicBezTo>
                    <a:pt x="28464" y="535693"/>
                    <a:pt x="0" y="507228"/>
                    <a:pt x="0" y="472115"/>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64" name="TextBox 64"/>
            <p:cNvSpPr txBox="1"/>
            <p:nvPr/>
          </p:nvSpPr>
          <p:spPr>
            <a:xfrm>
              <a:off x="0" y="-47625"/>
              <a:ext cx="3791118" cy="583318"/>
            </a:xfrm>
            <a:prstGeom prst="rect">
              <a:avLst/>
            </a:prstGeom>
          </p:spPr>
          <p:txBody>
            <a:bodyPr lIns="42975" tIns="42975" rIns="42975" bIns="42975" rtlCol="0" anchor="ctr"/>
            <a:lstStyle/>
            <a:p>
              <a:pPr algn="ctr">
                <a:lnSpc>
                  <a:spcPts val="2659"/>
                </a:lnSpc>
              </a:pPr>
              <a:endParaRPr/>
            </a:p>
          </p:txBody>
        </p:sp>
      </p:grpSp>
      <p:grpSp>
        <p:nvGrpSpPr>
          <p:cNvPr id="65" name="Group 65"/>
          <p:cNvGrpSpPr/>
          <p:nvPr/>
        </p:nvGrpSpPr>
        <p:grpSpPr>
          <a:xfrm>
            <a:off x="15564542" y="3904500"/>
            <a:ext cx="2186870"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5666322" y="3992410"/>
            <a:ext cx="1998307"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71" name="Group 71"/>
          <p:cNvGrpSpPr/>
          <p:nvPr/>
        </p:nvGrpSpPr>
        <p:grpSpPr>
          <a:xfrm>
            <a:off x="154029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154029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154029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154029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8" name="Freeform 98"/>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9" name="Freeform 99"/>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100" name="Freeform 100"/>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1" name="Freeform 101"/>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02" name="Freeform 102"/>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8196960" y="3597846"/>
            <a:ext cx="1468457" cy="1439088"/>
          </a:xfrm>
          <a:custGeom>
            <a:avLst/>
            <a:gdLst/>
            <a:ahLst/>
            <a:cxnLst/>
            <a:rect l="l" t="t" r="r" b="b"/>
            <a:pathLst>
              <a:path w="1468457" h="1439088">
                <a:moveTo>
                  <a:pt x="0" y="0"/>
                </a:moveTo>
                <a:lnTo>
                  <a:pt x="1468458" y="0"/>
                </a:lnTo>
                <a:lnTo>
                  <a:pt x="1468458" y="1439088"/>
                </a:lnTo>
                <a:lnTo>
                  <a:pt x="0" y="1439088"/>
                </a:lnTo>
                <a:lnTo>
                  <a:pt x="0" y="0"/>
                </a:lnTo>
                <a:close/>
              </a:path>
            </a:pathLst>
          </a:custGeom>
          <a:blipFill>
            <a:blip r:embed="rId9"/>
            <a:stretch>
              <a:fillRect/>
            </a:stretch>
          </a:blipFill>
        </p:spPr>
      </p:sp>
      <p:sp>
        <p:nvSpPr>
          <p:cNvPr id="104" name="TextBox 104"/>
          <p:cNvSpPr txBox="1"/>
          <p:nvPr/>
        </p:nvSpPr>
        <p:spPr>
          <a:xfrm>
            <a:off x="2887156" y="6528525"/>
            <a:ext cx="12088065" cy="929640"/>
          </a:xfrm>
          <a:prstGeom prst="rect">
            <a:avLst/>
          </a:prstGeom>
        </p:spPr>
        <p:txBody>
          <a:bodyPr lIns="0" tIns="0" rIns="0" bIns="0" rtlCol="0" anchor="t">
            <a:spAutoFit/>
          </a:bodyPr>
          <a:lstStyle/>
          <a:p>
            <a:pPr marL="0" lvl="0" indent="0" algn="ctr">
              <a:lnSpc>
                <a:spcPts val="7650"/>
              </a:lnSpc>
              <a:spcBef>
                <a:spcPct val="0"/>
              </a:spcBef>
            </a:pPr>
            <a:r>
              <a:rPr lang="en-US" sz="5100">
                <a:solidFill>
                  <a:srgbClr val="503D36"/>
                </a:solidFill>
                <a:latin typeface="#9Slide03 Arima Madurai Black"/>
              </a:rPr>
              <a:t>CHẶNG 3: VỀ ĐÍCH</a:t>
            </a:r>
          </a:p>
        </p:txBody>
      </p:sp>
      <p:grpSp>
        <p:nvGrpSpPr>
          <p:cNvPr id="105" name="Group 105"/>
          <p:cNvGrpSpPr/>
          <p:nvPr/>
        </p:nvGrpSpPr>
        <p:grpSpPr>
          <a:xfrm>
            <a:off x="594866" y="1690137"/>
            <a:ext cx="1232729" cy="7134324"/>
            <a:chOff x="0" y="0"/>
            <a:chExt cx="1643639" cy="9512432"/>
          </a:xfrm>
        </p:grpSpPr>
        <p:sp>
          <p:nvSpPr>
            <p:cNvPr id="106" name="TextBox 106"/>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5" name="Freeform 115"/>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6" name="Group 116"/>
          <p:cNvGrpSpPr/>
          <p:nvPr/>
        </p:nvGrpSpPr>
        <p:grpSpPr>
          <a:xfrm>
            <a:off x="4035416" y="1470992"/>
            <a:ext cx="9927609" cy="1311818"/>
            <a:chOff x="0" y="0"/>
            <a:chExt cx="3030773" cy="400481"/>
          </a:xfrm>
        </p:grpSpPr>
        <p:sp>
          <p:nvSpPr>
            <p:cNvPr id="117" name="Freeform 117"/>
            <p:cNvSpPr/>
            <p:nvPr/>
          </p:nvSpPr>
          <p:spPr>
            <a:xfrm>
              <a:off x="0" y="0"/>
              <a:ext cx="3030773" cy="400481"/>
            </a:xfrm>
            <a:custGeom>
              <a:avLst/>
              <a:gdLst/>
              <a:ahLst/>
              <a:cxnLst/>
              <a:rect l="l" t="t" r="r" b="b"/>
              <a:pathLst>
                <a:path w="3030773" h="400481">
                  <a:moveTo>
                    <a:pt x="77984" y="0"/>
                  </a:moveTo>
                  <a:lnTo>
                    <a:pt x="2952789" y="0"/>
                  </a:lnTo>
                  <a:cubicBezTo>
                    <a:pt x="2995858" y="0"/>
                    <a:pt x="3030773" y="34915"/>
                    <a:pt x="3030773" y="77984"/>
                  </a:cubicBezTo>
                  <a:lnTo>
                    <a:pt x="3030773" y="322498"/>
                  </a:lnTo>
                  <a:cubicBezTo>
                    <a:pt x="3030773" y="343180"/>
                    <a:pt x="3022557" y="363016"/>
                    <a:pt x="3007932" y="377640"/>
                  </a:cubicBezTo>
                  <a:cubicBezTo>
                    <a:pt x="2993307" y="392265"/>
                    <a:pt x="2973472" y="400481"/>
                    <a:pt x="2952789" y="400481"/>
                  </a:cubicBezTo>
                  <a:lnTo>
                    <a:pt x="77984" y="400481"/>
                  </a:lnTo>
                  <a:cubicBezTo>
                    <a:pt x="34915" y="400481"/>
                    <a:pt x="0" y="365567"/>
                    <a:pt x="0" y="322498"/>
                  </a:cubicBezTo>
                  <a:lnTo>
                    <a:pt x="0" y="77984"/>
                  </a:lnTo>
                  <a:cubicBezTo>
                    <a:pt x="0" y="34915"/>
                    <a:pt x="34915" y="0"/>
                    <a:pt x="77984" y="0"/>
                  </a:cubicBezTo>
                  <a:close/>
                </a:path>
              </a:pathLst>
            </a:custGeom>
            <a:solidFill>
              <a:srgbClr val="FFCF91"/>
            </a:solidFill>
            <a:ln w="47625" cap="rnd">
              <a:solidFill>
                <a:srgbClr val="E76262"/>
              </a:solidFill>
              <a:prstDash val="lgDash"/>
              <a:round/>
            </a:ln>
          </p:spPr>
        </p:sp>
        <p:sp>
          <p:nvSpPr>
            <p:cNvPr id="118" name="TextBox 118"/>
            <p:cNvSpPr txBox="1"/>
            <p:nvPr/>
          </p:nvSpPr>
          <p:spPr>
            <a:xfrm>
              <a:off x="0" y="-47625"/>
              <a:ext cx="3030773" cy="448106"/>
            </a:xfrm>
            <a:prstGeom prst="rect">
              <a:avLst/>
            </a:prstGeom>
          </p:spPr>
          <p:txBody>
            <a:bodyPr lIns="43826" tIns="43826" rIns="43826" bIns="43826" rtlCol="0" anchor="ctr"/>
            <a:lstStyle/>
            <a:p>
              <a:pPr algn="ctr">
                <a:lnSpc>
                  <a:spcPts val="2660"/>
                </a:lnSpc>
              </a:pPr>
              <a:endParaRPr/>
            </a:p>
          </p:txBody>
        </p:sp>
      </p:grpSp>
      <p:sp>
        <p:nvSpPr>
          <p:cNvPr id="119" name="TextBox 119"/>
          <p:cNvSpPr txBox="1"/>
          <p:nvPr/>
        </p:nvSpPr>
        <p:spPr>
          <a:xfrm>
            <a:off x="7005907" y="1607021"/>
            <a:ext cx="5060704"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402E27"/>
                </a:solidFill>
                <a:latin typeface="Fraunces Bold"/>
              </a:rPr>
              <a:t>4. LUYỆN TẬP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0 3</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594883" y="4049752"/>
            <a:ext cx="11385390" cy="4644389"/>
          </a:xfrm>
          <a:prstGeom prst="rect">
            <a:avLst/>
          </a:prstGeom>
        </p:spPr>
        <p:txBody>
          <a:bodyPr lIns="0" tIns="0" rIns="0" bIns="0" rtlCol="0" anchor="t">
            <a:spAutoFit/>
          </a:bodyPr>
          <a:lstStyle/>
          <a:p>
            <a:pPr algn="ctr">
              <a:lnSpc>
                <a:spcPts val="6150"/>
              </a:lnSpc>
            </a:pPr>
            <a:r>
              <a:rPr lang="en-US" sz="4100">
                <a:solidFill>
                  <a:srgbClr val="503D36"/>
                </a:solidFill>
                <a:latin typeface="Roboto Condensed"/>
              </a:rPr>
              <a:t>Hãy chuyển văn bản trên thành một bản đồ hoạ (infographic) để giới thiệu về tập truyện </a:t>
            </a:r>
            <a:r>
              <a:rPr lang="en-US" sz="4100">
                <a:solidFill>
                  <a:srgbClr val="503D36"/>
                </a:solidFill>
                <a:latin typeface="Roboto Condensed Italics"/>
              </a:rPr>
              <a:t>Quê mẹ</a:t>
            </a:r>
            <a:r>
              <a:rPr lang="en-US" sz="4100">
                <a:solidFill>
                  <a:srgbClr val="503D36"/>
                </a:solidFill>
                <a:latin typeface="Roboto Condensed"/>
              </a:rPr>
              <a:t> của nhà văn Thanh Tịnh.</a:t>
            </a:r>
          </a:p>
          <a:p>
            <a:pPr marL="885195" lvl="1" indent="-442598">
              <a:lnSpc>
                <a:spcPts val="6150"/>
              </a:lnSpc>
              <a:buFont typeface="Arial"/>
              <a:buChar char="•"/>
            </a:pPr>
            <a:r>
              <a:rPr lang="en-US" sz="4100">
                <a:solidFill>
                  <a:srgbClr val="503D36"/>
                </a:solidFill>
                <a:latin typeface="Roboto Condensed"/>
              </a:rPr>
              <a:t>HS làm việc theo nhóm.</a:t>
            </a:r>
          </a:p>
          <a:p>
            <a:pPr marL="885195" lvl="1" indent="-442598" algn="just">
              <a:lnSpc>
                <a:spcPts val="6150"/>
              </a:lnSpc>
              <a:buFont typeface="Arial"/>
              <a:buChar char="•"/>
            </a:pPr>
            <a:r>
              <a:rPr lang="en-US" sz="4100">
                <a:solidFill>
                  <a:srgbClr val="503D36"/>
                </a:solidFill>
                <a:latin typeface="Roboto Condensed"/>
              </a:rPr>
              <a:t>Thời gian: 10 phút</a:t>
            </a:r>
          </a:p>
          <a:p>
            <a:pPr marL="0" lvl="0" indent="0" algn="ctr">
              <a:lnSpc>
                <a:spcPts val="6150"/>
              </a:lnSpc>
              <a:spcBef>
                <a:spcPct val="0"/>
              </a:spcBef>
            </a:pPr>
            <a:endParaRPr lang="en-US" sz="4100">
              <a:solidFill>
                <a:srgbClr val="503D36"/>
              </a:solidFill>
              <a:latin typeface="Roboto Condensed"/>
            </a:endParaRP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3692912" y="1390408"/>
            <a:ext cx="12008455" cy="1311818"/>
            <a:chOff x="0" y="0"/>
            <a:chExt cx="3666029" cy="400481"/>
          </a:xfrm>
        </p:grpSpPr>
        <p:sp>
          <p:nvSpPr>
            <p:cNvPr id="112" name="Freeform 112"/>
            <p:cNvSpPr/>
            <p:nvPr/>
          </p:nvSpPr>
          <p:spPr>
            <a:xfrm>
              <a:off x="0" y="0"/>
              <a:ext cx="3666029" cy="400481"/>
            </a:xfrm>
            <a:custGeom>
              <a:avLst/>
              <a:gdLst/>
              <a:ahLst/>
              <a:cxnLst/>
              <a:rect l="l" t="t" r="r" b="b"/>
              <a:pathLst>
                <a:path w="3666029" h="400481">
                  <a:moveTo>
                    <a:pt x="64471" y="0"/>
                  </a:moveTo>
                  <a:lnTo>
                    <a:pt x="3601558" y="0"/>
                  </a:lnTo>
                  <a:cubicBezTo>
                    <a:pt x="3637164" y="0"/>
                    <a:pt x="3666029" y="28864"/>
                    <a:pt x="3666029" y="64471"/>
                  </a:cubicBezTo>
                  <a:lnTo>
                    <a:pt x="3666029" y="336011"/>
                  </a:lnTo>
                  <a:cubicBezTo>
                    <a:pt x="3666029" y="371617"/>
                    <a:pt x="3637164" y="400481"/>
                    <a:pt x="3601558" y="400481"/>
                  </a:cubicBezTo>
                  <a:lnTo>
                    <a:pt x="64471" y="400481"/>
                  </a:lnTo>
                  <a:cubicBezTo>
                    <a:pt x="28864" y="400481"/>
                    <a:pt x="0" y="371617"/>
                    <a:pt x="0" y="336011"/>
                  </a:cubicBezTo>
                  <a:lnTo>
                    <a:pt x="0" y="64471"/>
                  </a:lnTo>
                  <a:cubicBezTo>
                    <a:pt x="0" y="28864"/>
                    <a:pt x="28864" y="0"/>
                    <a:pt x="64471"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666029"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6598332" y="1613937"/>
            <a:ext cx="6197615" cy="745241"/>
          </a:xfrm>
          <a:prstGeom prst="rect">
            <a:avLst/>
          </a:prstGeom>
        </p:spPr>
        <p:txBody>
          <a:bodyPr lIns="0" tIns="0" rIns="0" bIns="0" rtlCol="0" anchor="t">
            <a:spAutoFit/>
          </a:bodyPr>
          <a:lstStyle/>
          <a:p>
            <a:pPr marL="0" lvl="0" indent="0" algn="l">
              <a:lnSpc>
                <a:spcPts val="6173"/>
              </a:lnSpc>
              <a:spcBef>
                <a:spcPct val="0"/>
              </a:spcBef>
            </a:pPr>
            <a:r>
              <a:rPr lang="en-US" sz="4409" spc="88">
                <a:solidFill>
                  <a:srgbClr val="402E27"/>
                </a:solidFill>
                <a:latin typeface="Fraunces Bold"/>
              </a:rPr>
              <a:t>CHẶNG 3: VỀ ĐÍCH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7938" y="-575595"/>
            <a:ext cx="11283671" cy="11972892"/>
          </a:xfrm>
          <a:custGeom>
            <a:avLst/>
            <a:gdLst/>
            <a:ahLst/>
            <a:cxnLst/>
            <a:rect l="l" t="t" r="r" b="b"/>
            <a:pathLst>
              <a:path w="11283671" h="11972892">
                <a:moveTo>
                  <a:pt x="0" y="0"/>
                </a:moveTo>
                <a:lnTo>
                  <a:pt x="11283670" y="0"/>
                </a:lnTo>
                <a:lnTo>
                  <a:pt x="11283670" y="11972891"/>
                </a:lnTo>
                <a:lnTo>
                  <a:pt x="0" y="1197289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843608" y="-719130"/>
            <a:ext cx="11283671" cy="11972892"/>
          </a:xfrm>
          <a:custGeom>
            <a:avLst/>
            <a:gdLst/>
            <a:ahLst/>
            <a:cxnLst/>
            <a:rect l="l" t="t" r="r" b="b"/>
            <a:pathLst>
              <a:path w="11283671" h="11972892">
                <a:moveTo>
                  <a:pt x="0" y="0"/>
                </a:moveTo>
                <a:lnTo>
                  <a:pt x="11283670" y="0"/>
                </a:lnTo>
                <a:lnTo>
                  <a:pt x="11283670" y="11972892"/>
                </a:lnTo>
                <a:lnTo>
                  <a:pt x="0" y="1197289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87390" y="1299414"/>
            <a:ext cx="1331882" cy="7708164"/>
            <a:chOff x="0" y="0"/>
            <a:chExt cx="1775842" cy="10277552"/>
          </a:xfrm>
        </p:grpSpPr>
        <p:sp>
          <p:nvSpPr>
            <p:cNvPr id="5" name="TextBox 5"/>
            <p:cNvSpPr txBox="1"/>
            <p:nvPr/>
          </p:nvSpPr>
          <p:spPr>
            <a:xfrm rot="-5400000">
              <a:off x="545512" y="6606176"/>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6" name="TextBox 6"/>
            <p:cNvSpPr txBox="1"/>
            <p:nvPr/>
          </p:nvSpPr>
          <p:spPr>
            <a:xfrm rot="-5400000">
              <a:off x="545512" y="-71696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7" name="TextBox 7"/>
            <p:cNvSpPr txBox="1"/>
            <p:nvPr/>
          </p:nvSpPr>
          <p:spPr>
            <a:xfrm rot="-5400000">
              <a:off x="545512" y="503561"/>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8" name="TextBox 8"/>
            <p:cNvSpPr txBox="1"/>
            <p:nvPr/>
          </p:nvSpPr>
          <p:spPr>
            <a:xfrm rot="-5400000">
              <a:off x="545512" y="1724084"/>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9" name="TextBox 9"/>
            <p:cNvSpPr txBox="1"/>
            <p:nvPr/>
          </p:nvSpPr>
          <p:spPr>
            <a:xfrm rot="-5400000">
              <a:off x="545512" y="2944607"/>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0" name="TextBox 10"/>
            <p:cNvSpPr txBox="1"/>
            <p:nvPr/>
          </p:nvSpPr>
          <p:spPr>
            <a:xfrm rot="-5400000">
              <a:off x="545512" y="4165130"/>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1" name="TextBox 11"/>
            <p:cNvSpPr txBox="1"/>
            <p:nvPr/>
          </p:nvSpPr>
          <p:spPr>
            <a:xfrm rot="-5400000">
              <a:off x="545512" y="5385653"/>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2" name="TextBox 12"/>
            <p:cNvSpPr txBox="1"/>
            <p:nvPr/>
          </p:nvSpPr>
          <p:spPr>
            <a:xfrm rot="-5400000">
              <a:off x="545512" y="7826699"/>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3" name="TextBox 13"/>
            <p:cNvSpPr txBox="1"/>
            <p:nvPr/>
          </p:nvSpPr>
          <p:spPr>
            <a:xfrm rot="-5400000">
              <a:off x="545512" y="904722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5" name="Group 15"/>
          <p:cNvGrpSpPr/>
          <p:nvPr/>
        </p:nvGrpSpPr>
        <p:grpSpPr>
          <a:xfrm>
            <a:off x="15756551" y="2538773"/>
            <a:ext cx="2462974" cy="1287429"/>
            <a:chOff x="0" y="0"/>
            <a:chExt cx="3283966" cy="1716572"/>
          </a:xfrm>
        </p:grpSpPr>
        <p:grpSp>
          <p:nvGrpSpPr>
            <p:cNvPr id="16" name="Group 16"/>
            <p:cNvGrpSpPr/>
            <p:nvPr/>
          </p:nvGrpSpPr>
          <p:grpSpPr>
            <a:xfrm>
              <a:off x="0" y="0"/>
              <a:ext cx="3283966" cy="1716572"/>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334281" y="126641"/>
              <a:ext cx="1824667" cy="1463290"/>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756551" y="3928659"/>
            <a:ext cx="2462974" cy="1287429"/>
            <a:chOff x="0" y="0"/>
            <a:chExt cx="3283966" cy="1716572"/>
          </a:xfrm>
        </p:grpSpPr>
        <p:grpSp>
          <p:nvGrpSpPr>
            <p:cNvPr id="23" name="Group 23"/>
            <p:cNvGrpSpPr/>
            <p:nvPr/>
          </p:nvGrpSpPr>
          <p:grpSpPr>
            <a:xfrm>
              <a:off x="0" y="0"/>
              <a:ext cx="3283966" cy="1716572"/>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334281" y="126641"/>
              <a:ext cx="1824667" cy="1463290"/>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756551" y="5318544"/>
            <a:ext cx="2462974" cy="1287429"/>
            <a:chOff x="0" y="0"/>
            <a:chExt cx="3283966" cy="1716572"/>
          </a:xfrm>
        </p:grpSpPr>
        <p:grpSp>
          <p:nvGrpSpPr>
            <p:cNvPr id="30" name="Group 30"/>
            <p:cNvGrpSpPr/>
            <p:nvPr/>
          </p:nvGrpSpPr>
          <p:grpSpPr>
            <a:xfrm>
              <a:off x="0" y="0"/>
              <a:ext cx="3283966" cy="1716572"/>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334281" y="126641"/>
              <a:ext cx="1824667" cy="1463290"/>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756551" y="6708429"/>
            <a:ext cx="2462974" cy="1287429"/>
            <a:chOff x="0" y="0"/>
            <a:chExt cx="3283966" cy="1716572"/>
          </a:xfrm>
        </p:grpSpPr>
        <p:grpSp>
          <p:nvGrpSpPr>
            <p:cNvPr id="37" name="Group 37"/>
            <p:cNvGrpSpPr/>
            <p:nvPr/>
          </p:nvGrpSpPr>
          <p:grpSpPr>
            <a:xfrm>
              <a:off x="0" y="0"/>
              <a:ext cx="3283966" cy="1716572"/>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334281" y="126641"/>
              <a:ext cx="1824667" cy="1463290"/>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756551" y="8098315"/>
            <a:ext cx="2462974" cy="1287429"/>
            <a:chOff x="0" y="0"/>
            <a:chExt cx="3283966" cy="1716572"/>
          </a:xfrm>
        </p:grpSpPr>
        <p:grpSp>
          <p:nvGrpSpPr>
            <p:cNvPr id="44" name="Group 44"/>
            <p:cNvGrpSpPr/>
            <p:nvPr/>
          </p:nvGrpSpPr>
          <p:grpSpPr>
            <a:xfrm>
              <a:off x="0" y="0"/>
              <a:ext cx="3283966" cy="1716572"/>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334281" y="126641"/>
              <a:ext cx="1824667" cy="1463290"/>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6189093" y="1148888"/>
            <a:ext cx="2362768" cy="1287429"/>
            <a:chOff x="0" y="0"/>
            <a:chExt cx="3150357" cy="1716572"/>
          </a:xfrm>
        </p:grpSpPr>
        <p:grpSp>
          <p:nvGrpSpPr>
            <p:cNvPr id="51" name="Group 51"/>
            <p:cNvGrpSpPr/>
            <p:nvPr/>
          </p:nvGrpSpPr>
          <p:grpSpPr>
            <a:xfrm>
              <a:off x="0" y="0"/>
              <a:ext cx="3150357" cy="1716572"/>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46622" y="126641"/>
              <a:ext cx="2878718" cy="1463290"/>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3539223" y="4586059"/>
            <a:ext cx="8236856" cy="1362513"/>
          </a:xfrm>
          <a:custGeom>
            <a:avLst/>
            <a:gdLst/>
            <a:ahLst/>
            <a:cxnLst/>
            <a:rect l="l" t="t" r="r" b="b"/>
            <a:pathLst>
              <a:path w="8236856" h="1362513">
                <a:moveTo>
                  <a:pt x="0" y="0"/>
                </a:moveTo>
                <a:lnTo>
                  <a:pt x="8236857" y="0"/>
                </a:lnTo>
                <a:lnTo>
                  <a:pt x="8236857" y="1362513"/>
                </a:lnTo>
                <a:lnTo>
                  <a:pt x="0" y="1362513"/>
                </a:lnTo>
                <a:lnTo>
                  <a:pt x="0" y="0"/>
                </a:lnTo>
                <a:close/>
              </a:path>
            </a:pathLst>
          </a:custGeom>
          <a:blipFill>
            <a:blip r:embed="rId5"/>
            <a:stretch>
              <a:fillRect/>
            </a:stretch>
          </a:blipFill>
        </p:spPr>
      </p:sp>
      <p:grpSp>
        <p:nvGrpSpPr>
          <p:cNvPr id="58" name="Group 58"/>
          <p:cNvGrpSpPr/>
          <p:nvPr/>
        </p:nvGrpSpPr>
        <p:grpSpPr>
          <a:xfrm>
            <a:off x="484080" y="513127"/>
            <a:ext cx="16869687" cy="9508378"/>
            <a:chOff x="0" y="0"/>
            <a:chExt cx="4112279" cy="2317832"/>
          </a:xfrm>
        </p:grpSpPr>
        <p:sp>
          <p:nvSpPr>
            <p:cNvPr id="59" name="Freeform 59"/>
            <p:cNvSpPr/>
            <p:nvPr/>
          </p:nvSpPr>
          <p:spPr>
            <a:xfrm>
              <a:off x="0" y="0"/>
              <a:ext cx="4112280" cy="2317832"/>
            </a:xfrm>
            <a:custGeom>
              <a:avLst/>
              <a:gdLst/>
              <a:ahLst/>
              <a:cxnLst/>
              <a:rect l="l" t="t" r="r" b="b"/>
              <a:pathLst>
                <a:path w="4112280" h="2317832">
                  <a:moveTo>
                    <a:pt x="9178" y="0"/>
                  </a:moveTo>
                  <a:lnTo>
                    <a:pt x="4103101" y="0"/>
                  </a:lnTo>
                  <a:cubicBezTo>
                    <a:pt x="4105535" y="0"/>
                    <a:pt x="4107870" y="967"/>
                    <a:pt x="4109591" y="2688"/>
                  </a:cubicBezTo>
                  <a:cubicBezTo>
                    <a:pt x="4111313" y="4410"/>
                    <a:pt x="4112280" y="6744"/>
                    <a:pt x="4112280" y="9178"/>
                  </a:cubicBezTo>
                  <a:lnTo>
                    <a:pt x="4112280" y="2308654"/>
                  </a:lnTo>
                  <a:cubicBezTo>
                    <a:pt x="4112280" y="2311088"/>
                    <a:pt x="4111313" y="2313423"/>
                    <a:pt x="4109591" y="2315144"/>
                  </a:cubicBezTo>
                  <a:cubicBezTo>
                    <a:pt x="4107870" y="2316865"/>
                    <a:pt x="4105535" y="2317832"/>
                    <a:pt x="4103101" y="2317832"/>
                  </a:cubicBezTo>
                  <a:lnTo>
                    <a:pt x="9178" y="2317832"/>
                  </a:lnTo>
                  <a:cubicBezTo>
                    <a:pt x="6744" y="2317832"/>
                    <a:pt x="4410" y="2316865"/>
                    <a:pt x="2688" y="2315144"/>
                  </a:cubicBezTo>
                  <a:cubicBezTo>
                    <a:pt x="967" y="2313423"/>
                    <a:pt x="0" y="2311088"/>
                    <a:pt x="0" y="2308654"/>
                  </a:cubicBezTo>
                  <a:lnTo>
                    <a:pt x="0" y="9178"/>
                  </a:lnTo>
                  <a:cubicBezTo>
                    <a:pt x="0" y="6744"/>
                    <a:pt x="967" y="4410"/>
                    <a:pt x="2688" y="2688"/>
                  </a:cubicBezTo>
                  <a:cubicBezTo>
                    <a:pt x="4410" y="967"/>
                    <a:pt x="6744" y="0"/>
                    <a:pt x="9178"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817280" y="821547"/>
            <a:ext cx="16159115" cy="8891537"/>
            <a:chOff x="0" y="0"/>
            <a:chExt cx="3939065" cy="2167467"/>
          </a:xfrm>
        </p:grpSpPr>
        <p:sp>
          <p:nvSpPr>
            <p:cNvPr id="62" name="Freeform 62"/>
            <p:cNvSpPr/>
            <p:nvPr/>
          </p:nvSpPr>
          <p:spPr>
            <a:xfrm>
              <a:off x="0" y="0"/>
              <a:ext cx="3939065" cy="2167467"/>
            </a:xfrm>
            <a:custGeom>
              <a:avLst/>
              <a:gdLst/>
              <a:ahLst/>
              <a:cxnLst/>
              <a:rect l="l" t="t" r="r" b="b"/>
              <a:pathLst>
                <a:path w="3939065" h="2167467">
                  <a:moveTo>
                    <a:pt x="9582" y="0"/>
                  </a:moveTo>
                  <a:lnTo>
                    <a:pt x="3929483" y="0"/>
                  </a:lnTo>
                  <a:cubicBezTo>
                    <a:pt x="3934775" y="0"/>
                    <a:pt x="3939065" y="4290"/>
                    <a:pt x="3939065" y="9582"/>
                  </a:cubicBezTo>
                  <a:lnTo>
                    <a:pt x="3939065" y="2157885"/>
                  </a:lnTo>
                  <a:cubicBezTo>
                    <a:pt x="3939065" y="2160426"/>
                    <a:pt x="3938056" y="2162863"/>
                    <a:pt x="3936259" y="2164660"/>
                  </a:cubicBezTo>
                  <a:cubicBezTo>
                    <a:pt x="3934462" y="2166457"/>
                    <a:pt x="3932025" y="2167467"/>
                    <a:pt x="3929483" y="2167467"/>
                  </a:cubicBezTo>
                  <a:lnTo>
                    <a:pt x="9582" y="2167467"/>
                  </a:lnTo>
                  <a:cubicBezTo>
                    <a:pt x="7041" y="2167467"/>
                    <a:pt x="4604" y="2166457"/>
                    <a:pt x="2807" y="2164660"/>
                  </a:cubicBezTo>
                  <a:cubicBezTo>
                    <a:pt x="1010" y="2162863"/>
                    <a:pt x="0" y="2160426"/>
                    <a:pt x="0" y="2157885"/>
                  </a:cubicBezTo>
                  <a:lnTo>
                    <a:pt x="0" y="9582"/>
                  </a:lnTo>
                  <a:cubicBezTo>
                    <a:pt x="0" y="7041"/>
                    <a:pt x="1010" y="4604"/>
                    <a:pt x="2807" y="2807"/>
                  </a:cubicBezTo>
                  <a:cubicBezTo>
                    <a:pt x="4604" y="1010"/>
                    <a:pt x="7041" y="0"/>
                    <a:pt x="9582"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036819" y="1463380"/>
            <a:ext cx="284278" cy="7610663"/>
            <a:chOff x="0" y="0"/>
            <a:chExt cx="379037" cy="10147550"/>
          </a:xfrm>
        </p:grpSpPr>
        <p:grpSp>
          <p:nvGrpSpPr>
            <p:cNvPr id="65" name="Group 65"/>
            <p:cNvGrpSpPr/>
            <p:nvPr/>
          </p:nvGrpSpPr>
          <p:grpSpPr>
            <a:xfrm>
              <a:off x="0" y="0"/>
              <a:ext cx="379037" cy="379037"/>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221064"/>
              <a:ext cx="379037" cy="379037"/>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442128"/>
              <a:ext cx="379037" cy="379037"/>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663192"/>
              <a:ext cx="379037" cy="379037"/>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884257"/>
              <a:ext cx="379037" cy="379037"/>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6105321"/>
              <a:ext cx="379037" cy="379037"/>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7326385"/>
              <a:ext cx="379037" cy="379037"/>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8547449"/>
              <a:ext cx="379037" cy="379037"/>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768513"/>
              <a:ext cx="379037" cy="379037"/>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2" name="Group 92"/>
          <p:cNvGrpSpPr/>
          <p:nvPr/>
        </p:nvGrpSpPr>
        <p:grpSpPr>
          <a:xfrm>
            <a:off x="9252123" y="2501937"/>
            <a:ext cx="7403354" cy="6883807"/>
            <a:chOff x="0" y="0"/>
            <a:chExt cx="1804696" cy="1678048"/>
          </a:xfrm>
        </p:grpSpPr>
        <p:sp>
          <p:nvSpPr>
            <p:cNvPr id="93" name="Freeform 93"/>
            <p:cNvSpPr/>
            <p:nvPr/>
          </p:nvSpPr>
          <p:spPr>
            <a:xfrm>
              <a:off x="0" y="0"/>
              <a:ext cx="1804696" cy="1678048"/>
            </a:xfrm>
            <a:custGeom>
              <a:avLst/>
              <a:gdLst/>
              <a:ahLst/>
              <a:cxnLst/>
              <a:rect l="l" t="t" r="r" b="b"/>
              <a:pathLst>
                <a:path w="1804696" h="1678048">
                  <a:moveTo>
                    <a:pt x="52287" y="0"/>
                  </a:moveTo>
                  <a:lnTo>
                    <a:pt x="1752410" y="0"/>
                  </a:lnTo>
                  <a:cubicBezTo>
                    <a:pt x="1766277" y="0"/>
                    <a:pt x="1779576" y="5509"/>
                    <a:pt x="1789382" y="15314"/>
                  </a:cubicBezTo>
                  <a:cubicBezTo>
                    <a:pt x="1799187" y="25120"/>
                    <a:pt x="1804696" y="38419"/>
                    <a:pt x="1804696" y="52287"/>
                  </a:cubicBezTo>
                  <a:lnTo>
                    <a:pt x="1804696" y="1625761"/>
                  </a:lnTo>
                  <a:cubicBezTo>
                    <a:pt x="1804696" y="1654638"/>
                    <a:pt x="1781287" y="1678048"/>
                    <a:pt x="1752410" y="1678048"/>
                  </a:cubicBezTo>
                  <a:lnTo>
                    <a:pt x="52287" y="1678048"/>
                  </a:lnTo>
                  <a:cubicBezTo>
                    <a:pt x="38419" y="1678048"/>
                    <a:pt x="25120" y="1672539"/>
                    <a:pt x="15314" y="1662733"/>
                  </a:cubicBezTo>
                  <a:cubicBezTo>
                    <a:pt x="5509" y="1652928"/>
                    <a:pt x="0" y="1639628"/>
                    <a:pt x="0" y="1625761"/>
                  </a:cubicBezTo>
                  <a:lnTo>
                    <a:pt x="0" y="52287"/>
                  </a:lnTo>
                  <a:cubicBezTo>
                    <a:pt x="0" y="38419"/>
                    <a:pt x="5509" y="25120"/>
                    <a:pt x="15314" y="15314"/>
                  </a:cubicBezTo>
                  <a:cubicBezTo>
                    <a:pt x="25120" y="5509"/>
                    <a:pt x="38419" y="0"/>
                    <a:pt x="52287"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28575"/>
              <a:ext cx="1804696" cy="1706623"/>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a:off x="1659685" y="2532210"/>
            <a:ext cx="7259238" cy="6712141"/>
            <a:chOff x="0" y="0"/>
            <a:chExt cx="1769566" cy="1636201"/>
          </a:xfrm>
        </p:grpSpPr>
        <p:sp>
          <p:nvSpPr>
            <p:cNvPr id="96" name="Freeform 96"/>
            <p:cNvSpPr/>
            <p:nvPr/>
          </p:nvSpPr>
          <p:spPr>
            <a:xfrm>
              <a:off x="0" y="0"/>
              <a:ext cx="1769566" cy="1636201"/>
            </a:xfrm>
            <a:custGeom>
              <a:avLst/>
              <a:gdLst/>
              <a:ahLst/>
              <a:cxnLst/>
              <a:rect l="l" t="t" r="r" b="b"/>
              <a:pathLst>
                <a:path w="1769566" h="1636201">
                  <a:moveTo>
                    <a:pt x="53325" y="0"/>
                  </a:moveTo>
                  <a:lnTo>
                    <a:pt x="1716241" y="0"/>
                  </a:lnTo>
                  <a:cubicBezTo>
                    <a:pt x="1745691" y="0"/>
                    <a:pt x="1769566" y="23874"/>
                    <a:pt x="1769566" y="53325"/>
                  </a:cubicBezTo>
                  <a:lnTo>
                    <a:pt x="1769566" y="1582877"/>
                  </a:lnTo>
                  <a:cubicBezTo>
                    <a:pt x="1769566" y="1612327"/>
                    <a:pt x="1745691" y="1636201"/>
                    <a:pt x="1716241" y="1636201"/>
                  </a:cubicBezTo>
                  <a:lnTo>
                    <a:pt x="53325" y="1636201"/>
                  </a:lnTo>
                  <a:cubicBezTo>
                    <a:pt x="23874" y="1636201"/>
                    <a:pt x="0" y="1612327"/>
                    <a:pt x="0" y="1582877"/>
                  </a:cubicBezTo>
                  <a:lnTo>
                    <a:pt x="0" y="53325"/>
                  </a:lnTo>
                  <a:cubicBezTo>
                    <a:pt x="0" y="23874"/>
                    <a:pt x="23874" y="0"/>
                    <a:pt x="53325" y="0"/>
                  </a:cubicBezTo>
                  <a:close/>
                </a:path>
              </a:pathLst>
            </a:custGeom>
            <a:solidFill>
              <a:srgbClr val="000000">
                <a:alpha val="0"/>
              </a:srgbClr>
            </a:solidFill>
            <a:ln w="47625" cap="rnd">
              <a:solidFill>
                <a:srgbClr val="E76262"/>
              </a:solidFill>
              <a:prstDash val="lgDash"/>
              <a:round/>
            </a:ln>
          </p:spPr>
        </p:sp>
        <p:sp>
          <p:nvSpPr>
            <p:cNvPr id="97" name="TextBox 97"/>
            <p:cNvSpPr txBox="1"/>
            <p:nvPr/>
          </p:nvSpPr>
          <p:spPr>
            <a:xfrm>
              <a:off x="0" y="-28575"/>
              <a:ext cx="1769566" cy="1664776"/>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a:off x="9371965" y="3595296"/>
            <a:ext cx="263700" cy="263700"/>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1" name="Group 101"/>
          <p:cNvGrpSpPr/>
          <p:nvPr/>
        </p:nvGrpSpPr>
        <p:grpSpPr>
          <a:xfrm>
            <a:off x="9371965" y="4444802"/>
            <a:ext cx="263700" cy="263700"/>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4" name="Group 104"/>
          <p:cNvGrpSpPr/>
          <p:nvPr/>
        </p:nvGrpSpPr>
        <p:grpSpPr>
          <a:xfrm>
            <a:off x="9371965" y="5294308"/>
            <a:ext cx="263700" cy="263700"/>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7" name="Group 107"/>
          <p:cNvGrpSpPr/>
          <p:nvPr/>
        </p:nvGrpSpPr>
        <p:grpSpPr>
          <a:xfrm>
            <a:off x="9371965" y="6143814"/>
            <a:ext cx="263700" cy="263700"/>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0" name="Group 110"/>
          <p:cNvGrpSpPr/>
          <p:nvPr/>
        </p:nvGrpSpPr>
        <p:grpSpPr>
          <a:xfrm>
            <a:off x="9371965" y="6993320"/>
            <a:ext cx="263700" cy="263700"/>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3" name="Group 113"/>
          <p:cNvGrpSpPr/>
          <p:nvPr/>
        </p:nvGrpSpPr>
        <p:grpSpPr>
          <a:xfrm>
            <a:off x="9371965" y="7842826"/>
            <a:ext cx="263700" cy="263700"/>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6" name="Group 116"/>
          <p:cNvGrpSpPr/>
          <p:nvPr/>
        </p:nvGrpSpPr>
        <p:grpSpPr>
          <a:xfrm>
            <a:off x="8533841" y="3595296"/>
            <a:ext cx="263700" cy="263700"/>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9" name="Group 119"/>
          <p:cNvGrpSpPr/>
          <p:nvPr/>
        </p:nvGrpSpPr>
        <p:grpSpPr>
          <a:xfrm>
            <a:off x="8533841" y="4444802"/>
            <a:ext cx="263700" cy="263700"/>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2" name="Group 122"/>
          <p:cNvGrpSpPr/>
          <p:nvPr/>
        </p:nvGrpSpPr>
        <p:grpSpPr>
          <a:xfrm>
            <a:off x="8533841" y="5294308"/>
            <a:ext cx="263700" cy="263700"/>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5" name="Group 125"/>
          <p:cNvGrpSpPr/>
          <p:nvPr/>
        </p:nvGrpSpPr>
        <p:grpSpPr>
          <a:xfrm>
            <a:off x="8533841" y="6143814"/>
            <a:ext cx="263700" cy="263700"/>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8" name="Group 128"/>
          <p:cNvGrpSpPr/>
          <p:nvPr/>
        </p:nvGrpSpPr>
        <p:grpSpPr>
          <a:xfrm>
            <a:off x="8533841" y="6993320"/>
            <a:ext cx="263700" cy="263700"/>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31" name="Group 131"/>
          <p:cNvGrpSpPr/>
          <p:nvPr/>
        </p:nvGrpSpPr>
        <p:grpSpPr>
          <a:xfrm>
            <a:off x="8533841" y="7842826"/>
            <a:ext cx="263700" cy="263700"/>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4" name="Freeform 134"/>
          <p:cNvSpPr/>
          <p:nvPr/>
        </p:nvSpPr>
        <p:spPr>
          <a:xfrm>
            <a:off x="17081407" y="-391524"/>
            <a:ext cx="2050201" cy="1809302"/>
          </a:xfrm>
          <a:custGeom>
            <a:avLst/>
            <a:gdLst/>
            <a:ahLst/>
            <a:cxnLst/>
            <a:rect l="l" t="t" r="r" b="b"/>
            <a:pathLst>
              <a:path w="2050201" h="1809302">
                <a:moveTo>
                  <a:pt x="0" y="0"/>
                </a:moveTo>
                <a:lnTo>
                  <a:pt x="2050201" y="0"/>
                </a:lnTo>
                <a:lnTo>
                  <a:pt x="2050201" y="1809302"/>
                </a:lnTo>
                <a:lnTo>
                  <a:pt x="0" y="1809302"/>
                </a:lnTo>
                <a:lnTo>
                  <a:pt x="0" y="0"/>
                </a:lnTo>
                <a:close/>
              </a:path>
            </a:pathLst>
          </a:custGeom>
          <a:blipFill>
            <a:blip r:embed="rId6"/>
            <a:stretch>
              <a:fillRect/>
            </a:stretch>
          </a:blipFill>
        </p:spPr>
      </p:sp>
      <p:sp>
        <p:nvSpPr>
          <p:cNvPr id="135" name="Freeform 135"/>
          <p:cNvSpPr/>
          <p:nvPr/>
        </p:nvSpPr>
        <p:spPr>
          <a:xfrm>
            <a:off x="-49500" y="8266597"/>
            <a:ext cx="1461585" cy="1481962"/>
          </a:xfrm>
          <a:custGeom>
            <a:avLst/>
            <a:gdLst/>
            <a:ahLst/>
            <a:cxnLst/>
            <a:rect l="l" t="t" r="r" b="b"/>
            <a:pathLst>
              <a:path w="1461585" h="1481962">
                <a:moveTo>
                  <a:pt x="0" y="0"/>
                </a:moveTo>
                <a:lnTo>
                  <a:pt x="1461585" y="0"/>
                </a:lnTo>
                <a:lnTo>
                  <a:pt x="1461585" y="1481962"/>
                </a:lnTo>
                <a:lnTo>
                  <a:pt x="0" y="1481962"/>
                </a:lnTo>
                <a:lnTo>
                  <a:pt x="0" y="0"/>
                </a:lnTo>
                <a:close/>
              </a:path>
            </a:pathLst>
          </a:custGeom>
          <a:blipFill>
            <a:blip r:embed="rId7"/>
            <a:stretch>
              <a:fillRect/>
            </a:stretch>
          </a:blipFill>
        </p:spPr>
      </p:sp>
      <p:sp>
        <p:nvSpPr>
          <p:cNvPr id="136" name="Freeform 136"/>
          <p:cNvSpPr/>
          <p:nvPr/>
        </p:nvSpPr>
        <p:spPr>
          <a:xfrm>
            <a:off x="2633998" y="1595811"/>
            <a:ext cx="1507255" cy="329222"/>
          </a:xfrm>
          <a:custGeom>
            <a:avLst/>
            <a:gdLst/>
            <a:ahLst/>
            <a:cxnLst/>
            <a:rect l="l" t="t" r="r" b="b"/>
            <a:pathLst>
              <a:path w="1507255" h="329222">
                <a:moveTo>
                  <a:pt x="0" y="0"/>
                </a:moveTo>
                <a:lnTo>
                  <a:pt x="1507255" y="0"/>
                </a:lnTo>
                <a:lnTo>
                  <a:pt x="1507255" y="329222"/>
                </a:lnTo>
                <a:lnTo>
                  <a:pt x="0" y="329222"/>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sp>
        <p:nvSpPr>
          <p:cNvPr id="137" name="Freeform 137"/>
          <p:cNvSpPr/>
          <p:nvPr/>
        </p:nvSpPr>
        <p:spPr>
          <a:xfrm rot="-3955797" flipH="1" flipV="1">
            <a:off x="16108889" y="8867959"/>
            <a:ext cx="1093177" cy="752782"/>
          </a:xfrm>
          <a:custGeom>
            <a:avLst/>
            <a:gdLst/>
            <a:ahLst/>
            <a:cxnLst/>
            <a:rect l="l" t="t" r="r" b="b"/>
            <a:pathLst>
              <a:path w="1093177" h="752782">
                <a:moveTo>
                  <a:pt x="1093177" y="752783"/>
                </a:moveTo>
                <a:lnTo>
                  <a:pt x="0" y="752783"/>
                </a:lnTo>
                <a:lnTo>
                  <a:pt x="0" y="0"/>
                </a:lnTo>
                <a:lnTo>
                  <a:pt x="1093177" y="0"/>
                </a:lnTo>
                <a:lnTo>
                  <a:pt x="1093177" y="752783"/>
                </a:lnTo>
                <a:close/>
              </a:path>
            </a:pathLst>
          </a:custGeom>
          <a:blipFill>
            <a:blip r:embed="rId10"/>
            <a:stretch>
              <a:fillRect t="-62571" r="-193516" b="-197067"/>
            </a:stretch>
          </a:blipFill>
        </p:spPr>
      </p:sp>
      <p:grpSp>
        <p:nvGrpSpPr>
          <p:cNvPr id="138" name="Group 138"/>
          <p:cNvGrpSpPr/>
          <p:nvPr/>
        </p:nvGrpSpPr>
        <p:grpSpPr>
          <a:xfrm>
            <a:off x="2921356" y="2191733"/>
            <a:ext cx="4602731" cy="936092"/>
            <a:chOff x="0" y="0"/>
            <a:chExt cx="1280808" cy="260488"/>
          </a:xfrm>
        </p:grpSpPr>
        <p:sp>
          <p:nvSpPr>
            <p:cNvPr id="139" name="Freeform 139"/>
            <p:cNvSpPr/>
            <p:nvPr/>
          </p:nvSpPr>
          <p:spPr>
            <a:xfrm>
              <a:off x="0" y="0"/>
              <a:ext cx="1280809" cy="260488"/>
            </a:xfrm>
            <a:custGeom>
              <a:avLst/>
              <a:gdLst/>
              <a:ahLst/>
              <a:cxnLst/>
              <a:rect l="l" t="t" r="r" b="b"/>
              <a:pathLst>
                <a:path w="1280809" h="260488">
                  <a:moveTo>
                    <a:pt x="130244" y="0"/>
                  </a:moveTo>
                  <a:lnTo>
                    <a:pt x="1150565" y="0"/>
                  </a:lnTo>
                  <a:cubicBezTo>
                    <a:pt x="1222496" y="0"/>
                    <a:pt x="1280809" y="58312"/>
                    <a:pt x="1280809" y="130244"/>
                  </a:cubicBezTo>
                  <a:lnTo>
                    <a:pt x="1280809" y="130244"/>
                  </a:lnTo>
                  <a:cubicBezTo>
                    <a:pt x="1280809" y="202175"/>
                    <a:pt x="1222496" y="260488"/>
                    <a:pt x="1150565" y="260488"/>
                  </a:cubicBezTo>
                  <a:lnTo>
                    <a:pt x="130244" y="260488"/>
                  </a:lnTo>
                  <a:cubicBezTo>
                    <a:pt x="58312" y="260488"/>
                    <a:pt x="0" y="202175"/>
                    <a:pt x="0" y="130244"/>
                  </a:cubicBezTo>
                  <a:lnTo>
                    <a:pt x="0" y="130244"/>
                  </a:lnTo>
                  <a:cubicBezTo>
                    <a:pt x="0" y="58312"/>
                    <a:pt x="58312" y="0"/>
                    <a:pt x="130244" y="0"/>
                  </a:cubicBezTo>
                  <a:close/>
                </a:path>
              </a:pathLst>
            </a:custGeom>
            <a:solidFill>
              <a:srgbClr val="FFCF91"/>
            </a:solidFill>
            <a:ln w="47625" cap="rnd">
              <a:solidFill>
                <a:srgbClr val="E76262"/>
              </a:solidFill>
              <a:prstDash val="lgDash"/>
              <a:round/>
            </a:ln>
          </p:spPr>
        </p:sp>
        <p:sp>
          <p:nvSpPr>
            <p:cNvPr id="140" name="TextBox 140"/>
            <p:cNvSpPr txBox="1"/>
            <p:nvPr/>
          </p:nvSpPr>
          <p:spPr>
            <a:xfrm>
              <a:off x="0" y="-28575"/>
              <a:ext cx="1280808" cy="289063"/>
            </a:xfrm>
            <a:prstGeom prst="rect">
              <a:avLst/>
            </a:prstGeom>
          </p:spPr>
          <p:txBody>
            <a:bodyPr lIns="44501" tIns="44501" rIns="44501" bIns="44501" rtlCol="0" anchor="ctr"/>
            <a:lstStyle/>
            <a:p>
              <a:pPr algn="ctr">
                <a:lnSpc>
                  <a:spcPts val="2659"/>
                </a:lnSpc>
              </a:pPr>
              <a:endParaRPr/>
            </a:p>
          </p:txBody>
        </p:sp>
      </p:grpSp>
      <p:grpSp>
        <p:nvGrpSpPr>
          <p:cNvPr id="141" name="Group 141"/>
          <p:cNvGrpSpPr/>
          <p:nvPr/>
        </p:nvGrpSpPr>
        <p:grpSpPr>
          <a:xfrm>
            <a:off x="2633998" y="241706"/>
            <a:ext cx="13454889" cy="1357143"/>
            <a:chOff x="0" y="0"/>
            <a:chExt cx="4001202" cy="403586"/>
          </a:xfrm>
        </p:grpSpPr>
        <p:sp>
          <p:nvSpPr>
            <p:cNvPr id="142" name="Freeform 142"/>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143" name="TextBox 143"/>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grpSp>
        <p:nvGrpSpPr>
          <p:cNvPr id="144" name="Group 144"/>
          <p:cNvGrpSpPr/>
          <p:nvPr/>
        </p:nvGrpSpPr>
        <p:grpSpPr>
          <a:xfrm>
            <a:off x="11013212" y="2221777"/>
            <a:ext cx="4602731" cy="936092"/>
            <a:chOff x="0" y="0"/>
            <a:chExt cx="1280808" cy="260488"/>
          </a:xfrm>
        </p:grpSpPr>
        <p:sp>
          <p:nvSpPr>
            <p:cNvPr id="145" name="Freeform 145"/>
            <p:cNvSpPr/>
            <p:nvPr/>
          </p:nvSpPr>
          <p:spPr>
            <a:xfrm>
              <a:off x="0" y="0"/>
              <a:ext cx="1280809" cy="260488"/>
            </a:xfrm>
            <a:custGeom>
              <a:avLst/>
              <a:gdLst/>
              <a:ahLst/>
              <a:cxnLst/>
              <a:rect l="l" t="t" r="r" b="b"/>
              <a:pathLst>
                <a:path w="1280809" h="260488">
                  <a:moveTo>
                    <a:pt x="130244" y="0"/>
                  </a:moveTo>
                  <a:lnTo>
                    <a:pt x="1150565" y="0"/>
                  </a:lnTo>
                  <a:cubicBezTo>
                    <a:pt x="1222496" y="0"/>
                    <a:pt x="1280809" y="58312"/>
                    <a:pt x="1280809" y="130244"/>
                  </a:cubicBezTo>
                  <a:lnTo>
                    <a:pt x="1280809" y="130244"/>
                  </a:lnTo>
                  <a:cubicBezTo>
                    <a:pt x="1280809" y="202175"/>
                    <a:pt x="1222496" y="260488"/>
                    <a:pt x="1150565" y="260488"/>
                  </a:cubicBezTo>
                  <a:lnTo>
                    <a:pt x="130244" y="260488"/>
                  </a:lnTo>
                  <a:cubicBezTo>
                    <a:pt x="58312" y="260488"/>
                    <a:pt x="0" y="202175"/>
                    <a:pt x="0" y="130244"/>
                  </a:cubicBezTo>
                  <a:lnTo>
                    <a:pt x="0" y="130244"/>
                  </a:lnTo>
                  <a:cubicBezTo>
                    <a:pt x="0" y="58312"/>
                    <a:pt x="58312" y="0"/>
                    <a:pt x="130244" y="0"/>
                  </a:cubicBezTo>
                  <a:close/>
                </a:path>
              </a:pathLst>
            </a:custGeom>
            <a:solidFill>
              <a:srgbClr val="FFCF91"/>
            </a:solidFill>
            <a:ln w="47625" cap="rnd">
              <a:solidFill>
                <a:srgbClr val="E76262"/>
              </a:solidFill>
              <a:prstDash val="lgDash"/>
              <a:round/>
            </a:ln>
          </p:spPr>
        </p:sp>
        <p:sp>
          <p:nvSpPr>
            <p:cNvPr id="146" name="TextBox 146"/>
            <p:cNvSpPr txBox="1"/>
            <p:nvPr/>
          </p:nvSpPr>
          <p:spPr>
            <a:xfrm>
              <a:off x="0" y="-28575"/>
              <a:ext cx="1280808" cy="289063"/>
            </a:xfrm>
            <a:prstGeom prst="rect">
              <a:avLst/>
            </a:prstGeom>
          </p:spPr>
          <p:txBody>
            <a:bodyPr lIns="44501" tIns="44501" rIns="44501" bIns="44501" rtlCol="0" anchor="ctr"/>
            <a:lstStyle/>
            <a:p>
              <a:pPr algn="ctr">
                <a:lnSpc>
                  <a:spcPts val="2659"/>
                </a:lnSpc>
              </a:pPr>
              <a:endParaRPr/>
            </a:p>
          </p:txBody>
        </p:sp>
      </p:grpSp>
      <p:sp>
        <p:nvSpPr>
          <p:cNvPr id="147" name="Freeform 147"/>
          <p:cNvSpPr/>
          <p:nvPr/>
        </p:nvSpPr>
        <p:spPr>
          <a:xfrm>
            <a:off x="3149095" y="5526173"/>
            <a:ext cx="4302163" cy="3732127"/>
          </a:xfrm>
          <a:custGeom>
            <a:avLst/>
            <a:gdLst/>
            <a:ahLst/>
            <a:cxnLst/>
            <a:rect l="l" t="t" r="r" b="b"/>
            <a:pathLst>
              <a:path w="4302163" h="3732127">
                <a:moveTo>
                  <a:pt x="0" y="0"/>
                </a:moveTo>
                <a:lnTo>
                  <a:pt x="4302164" y="0"/>
                </a:lnTo>
                <a:lnTo>
                  <a:pt x="4302164" y="3732127"/>
                </a:lnTo>
                <a:lnTo>
                  <a:pt x="0" y="3732127"/>
                </a:lnTo>
                <a:lnTo>
                  <a:pt x="0" y="0"/>
                </a:lnTo>
                <a:close/>
              </a:path>
            </a:pathLst>
          </a:custGeom>
          <a:blipFill>
            <a:blip r:embed="rId11"/>
            <a:stretch>
              <a:fillRect/>
            </a:stretch>
          </a:blipFill>
        </p:spPr>
      </p:sp>
      <p:sp>
        <p:nvSpPr>
          <p:cNvPr id="148" name="Freeform 148"/>
          <p:cNvSpPr/>
          <p:nvPr/>
        </p:nvSpPr>
        <p:spPr>
          <a:xfrm>
            <a:off x="11421137" y="5593969"/>
            <a:ext cx="3837763" cy="3516350"/>
          </a:xfrm>
          <a:custGeom>
            <a:avLst/>
            <a:gdLst/>
            <a:ahLst/>
            <a:cxnLst/>
            <a:rect l="l" t="t" r="r" b="b"/>
            <a:pathLst>
              <a:path w="3837763" h="3516350">
                <a:moveTo>
                  <a:pt x="0" y="0"/>
                </a:moveTo>
                <a:lnTo>
                  <a:pt x="3837763" y="0"/>
                </a:lnTo>
                <a:lnTo>
                  <a:pt x="3837763" y="3516350"/>
                </a:lnTo>
                <a:lnTo>
                  <a:pt x="0" y="3516350"/>
                </a:lnTo>
                <a:lnTo>
                  <a:pt x="0" y="0"/>
                </a:lnTo>
                <a:close/>
              </a:path>
            </a:pathLst>
          </a:custGeom>
          <a:blipFill>
            <a:blip r:embed="rId12"/>
            <a:stretch>
              <a:fillRect/>
            </a:stretch>
          </a:blipFill>
        </p:spPr>
      </p:sp>
      <p:sp>
        <p:nvSpPr>
          <p:cNvPr id="149" name="TextBox 149"/>
          <p:cNvSpPr txBox="1"/>
          <p:nvPr/>
        </p:nvSpPr>
        <p:spPr>
          <a:xfrm rot="5400000">
            <a:off x="8948954" y="2280594"/>
            <a:ext cx="357155" cy="1397395"/>
          </a:xfrm>
          <a:prstGeom prst="rect">
            <a:avLst/>
          </a:prstGeom>
        </p:spPr>
        <p:txBody>
          <a:bodyPr lIns="0" tIns="0" rIns="0" bIns="0" rtlCol="0" anchor="t">
            <a:spAutoFit/>
          </a:bodyPr>
          <a:lstStyle/>
          <a:p>
            <a:pPr algn="ctr">
              <a:lnSpc>
                <a:spcPts val="11410"/>
              </a:lnSpc>
            </a:pPr>
            <a:r>
              <a:rPr lang="en-US" sz="8150">
                <a:solidFill>
                  <a:srgbClr val="503D36"/>
                </a:solidFill>
                <a:latin typeface="Sniglet"/>
              </a:rPr>
              <a:t>)</a:t>
            </a:r>
          </a:p>
        </p:txBody>
      </p:sp>
      <p:sp>
        <p:nvSpPr>
          <p:cNvPr id="150" name="TextBox 150"/>
          <p:cNvSpPr txBox="1"/>
          <p:nvPr/>
        </p:nvSpPr>
        <p:spPr>
          <a:xfrm rot="5400000">
            <a:off x="8949816" y="3130080"/>
            <a:ext cx="357155" cy="1395669"/>
          </a:xfrm>
          <a:prstGeom prst="rect">
            <a:avLst/>
          </a:prstGeom>
        </p:spPr>
        <p:txBody>
          <a:bodyPr lIns="0" tIns="0" rIns="0" bIns="0" rtlCol="0" anchor="t">
            <a:spAutoFit/>
          </a:bodyPr>
          <a:lstStyle/>
          <a:p>
            <a:pPr algn="ctr">
              <a:lnSpc>
                <a:spcPts val="11410"/>
              </a:lnSpc>
            </a:pPr>
            <a:r>
              <a:rPr lang="en-US" sz="8150">
                <a:solidFill>
                  <a:srgbClr val="C46848"/>
                </a:solidFill>
                <a:latin typeface="Sniglet"/>
              </a:rPr>
              <a:t>)</a:t>
            </a:r>
          </a:p>
        </p:txBody>
      </p:sp>
      <p:sp>
        <p:nvSpPr>
          <p:cNvPr id="151" name="TextBox 151"/>
          <p:cNvSpPr txBox="1"/>
          <p:nvPr/>
        </p:nvSpPr>
        <p:spPr>
          <a:xfrm rot="5400000">
            <a:off x="8949816" y="3979210"/>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52" name="TextBox 152"/>
          <p:cNvSpPr txBox="1"/>
          <p:nvPr/>
        </p:nvSpPr>
        <p:spPr>
          <a:xfrm rot="5400000">
            <a:off x="8949816" y="4828338"/>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53" name="TextBox 153"/>
          <p:cNvSpPr txBox="1"/>
          <p:nvPr/>
        </p:nvSpPr>
        <p:spPr>
          <a:xfrm rot="5400000">
            <a:off x="8949816" y="5677468"/>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54" name="TextBox 154"/>
          <p:cNvSpPr txBox="1"/>
          <p:nvPr/>
        </p:nvSpPr>
        <p:spPr>
          <a:xfrm rot="5400000">
            <a:off x="8949816" y="6526597"/>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sp>
        <p:nvSpPr>
          <p:cNvPr id="155" name="TextBox 155"/>
          <p:cNvSpPr txBox="1"/>
          <p:nvPr/>
        </p:nvSpPr>
        <p:spPr>
          <a:xfrm rot="5400000">
            <a:off x="8949816" y="7375726"/>
            <a:ext cx="357155" cy="1395669"/>
          </a:xfrm>
          <a:prstGeom prst="rect">
            <a:avLst/>
          </a:prstGeom>
        </p:spPr>
        <p:txBody>
          <a:bodyPr lIns="0" tIns="0" rIns="0" bIns="0" rtlCol="0" anchor="t">
            <a:spAutoFit/>
          </a:bodyPr>
          <a:lstStyle/>
          <a:p>
            <a:pPr algn="ctr">
              <a:lnSpc>
                <a:spcPts val="11410"/>
              </a:lnSpc>
            </a:pPr>
            <a:r>
              <a:rPr lang="en-US" sz="8150">
                <a:solidFill>
                  <a:srgbClr val="E76262"/>
                </a:solidFill>
                <a:latin typeface="Sniglet"/>
              </a:rPr>
              <a:t>)</a:t>
            </a:r>
          </a:p>
        </p:txBody>
      </p:sp>
      <p:grpSp>
        <p:nvGrpSpPr>
          <p:cNvPr id="156" name="Group 156"/>
          <p:cNvGrpSpPr/>
          <p:nvPr/>
        </p:nvGrpSpPr>
        <p:grpSpPr>
          <a:xfrm>
            <a:off x="15352" y="1536186"/>
            <a:ext cx="1331882" cy="7708164"/>
            <a:chOff x="0" y="0"/>
            <a:chExt cx="1775842" cy="10277552"/>
          </a:xfrm>
        </p:grpSpPr>
        <p:sp>
          <p:nvSpPr>
            <p:cNvPr id="157" name="TextBox 157"/>
            <p:cNvSpPr txBox="1"/>
            <p:nvPr/>
          </p:nvSpPr>
          <p:spPr>
            <a:xfrm rot="5400000">
              <a:off x="716962" y="-71696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8" name="TextBox 158"/>
            <p:cNvSpPr txBox="1"/>
            <p:nvPr/>
          </p:nvSpPr>
          <p:spPr>
            <a:xfrm rot="5400000">
              <a:off x="716962" y="503561"/>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59" name="TextBox 159"/>
            <p:cNvSpPr txBox="1"/>
            <p:nvPr/>
          </p:nvSpPr>
          <p:spPr>
            <a:xfrm rot="5400000">
              <a:off x="716962" y="1724084"/>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0" name="TextBox 160"/>
            <p:cNvSpPr txBox="1"/>
            <p:nvPr/>
          </p:nvSpPr>
          <p:spPr>
            <a:xfrm rot="5400000">
              <a:off x="716962" y="2944607"/>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1" name="TextBox 161"/>
            <p:cNvSpPr txBox="1"/>
            <p:nvPr/>
          </p:nvSpPr>
          <p:spPr>
            <a:xfrm rot="5400000">
              <a:off x="716962" y="4165130"/>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2" name="TextBox 162"/>
            <p:cNvSpPr txBox="1"/>
            <p:nvPr/>
          </p:nvSpPr>
          <p:spPr>
            <a:xfrm rot="5400000">
              <a:off x="716962" y="5385653"/>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3" name="TextBox 163"/>
            <p:cNvSpPr txBox="1"/>
            <p:nvPr/>
          </p:nvSpPr>
          <p:spPr>
            <a:xfrm rot="5400000">
              <a:off x="716962" y="6606176"/>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4" name="TextBox 164"/>
            <p:cNvSpPr txBox="1"/>
            <p:nvPr/>
          </p:nvSpPr>
          <p:spPr>
            <a:xfrm rot="5400000">
              <a:off x="716962" y="7826699"/>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sp>
          <p:nvSpPr>
            <p:cNvPr id="165" name="TextBox 165"/>
            <p:cNvSpPr txBox="1"/>
            <p:nvPr/>
          </p:nvSpPr>
          <p:spPr>
            <a:xfrm rot="5400000">
              <a:off x="716962" y="9047222"/>
              <a:ext cx="513368" cy="1947292"/>
            </a:xfrm>
            <a:prstGeom prst="rect">
              <a:avLst/>
            </a:prstGeom>
          </p:spPr>
          <p:txBody>
            <a:bodyPr lIns="0" tIns="0" rIns="0" bIns="0" rtlCol="0" anchor="t">
              <a:spAutoFit/>
            </a:bodyPr>
            <a:lstStyle/>
            <a:p>
              <a:pPr algn="ctr">
                <a:lnSpc>
                  <a:spcPts val="12300"/>
                </a:lnSpc>
              </a:pPr>
              <a:r>
                <a:rPr lang="en-US" sz="8786">
                  <a:solidFill>
                    <a:srgbClr val="503D36"/>
                  </a:solidFill>
                  <a:latin typeface="Sniglet"/>
                </a:rPr>
                <a:t>)</a:t>
              </a:r>
            </a:p>
          </p:txBody>
        </p:sp>
      </p:grpSp>
      <p:sp>
        <p:nvSpPr>
          <p:cNvPr id="166" name="TextBox 166"/>
          <p:cNvSpPr txBox="1"/>
          <p:nvPr/>
        </p:nvSpPr>
        <p:spPr>
          <a:xfrm>
            <a:off x="2201985" y="3727829"/>
            <a:ext cx="6101023" cy="1477652"/>
          </a:xfrm>
          <a:prstGeom prst="rect">
            <a:avLst/>
          </a:prstGeom>
        </p:spPr>
        <p:txBody>
          <a:bodyPr lIns="0" tIns="0" rIns="0" bIns="0" rtlCol="0" anchor="t">
            <a:spAutoFit/>
          </a:bodyPr>
          <a:lstStyle/>
          <a:p>
            <a:pPr algn="ctr">
              <a:lnSpc>
                <a:spcPts val="5975"/>
              </a:lnSpc>
            </a:pPr>
            <a:r>
              <a:rPr lang="en-US" sz="4237" dirty="0" err="1">
                <a:solidFill>
                  <a:srgbClr val="402E27"/>
                </a:solidFill>
                <a:latin typeface="Roboto Condensed"/>
              </a:rPr>
              <a:t>Đảm</a:t>
            </a:r>
            <a:r>
              <a:rPr lang="en-US" sz="4237" dirty="0">
                <a:solidFill>
                  <a:srgbClr val="402E27"/>
                </a:solidFill>
                <a:latin typeface="Roboto Condensed"/>
              </a:rPr>
              <a:t> </a:t>
            </a:r>
            <a:r>
              <a:rPr lang="en-US" sz="4237" dirty="0" err="1">
                <a:solidFill>
                  <a:srgbClr val="402E27"/>
                </a:solidFill>
                <a:latin typeface="Roboto Condensed"/>
              </a:rPr>
              <a:t>bảo</a:t>
            </a:r>
            <a:r>
              <a:rPr lang="en-US" sz="4237" dirty="0">
                <a:solidFill>
                  <a:srgbClr val="402E27"/>
                </a:solidFill>
                <a:latin typeface="Roboto Condensed"/>
              </a:rPr>
              <a:t> </a:t>
            </a:r>
            <a:r>
              <a:rPr lang="en-US" sz="4237" dirty="0" err="1">
                <a:solidFill>
                  <a:srgbClr val="402E27"/>
                </a:solidFill>
                <a:latin typeface="Roboto Condensed"/>
              </a:rPr>
              <a:t>các</a:t>
            </a:r>
            <a:r>
              <a:rPr lang="en-US" sz="4237" dirty="0">
                <a:solidFill>
                  <a:srgbClr val="402E27"/>
                </a:solidFill>
                <a:latin typeface="Roboto Condensed"/>
              </a:rPr>
              <a:t> </a:t>
            </a:r>
            <a:r>
              <a:rPr lang="en-US" sz="4237" dirty="0" err="1">
                <a:solidFill>
                  <a:srgbClr val="402E27"/>
                </a:solidFill>
                <a:latin typeface="Roboto Condensed"/>
              </a:rPr>
              <a:t>thông</a:t>
            </a:r>
            <a:r>
              <a:rPr lang="en-US" sz="4237" dirty="0">
                <a:solidFill>
                  <a:srgbClr val="402E27"/>
                </a:solidFill>
                <a:latin typeface="Roboto Condensed"/>
              </a:rPr>
              <a:t> tin </a:t>
            </a:r>
            <a:r>
              <a:rPr lang="en-US" sz="4237" dirty="0" err="1">
                <a:solidFill>
                  <a:srgbClr val="402E27"/>
                </a:solidFill>
                <a:latin typeface="Roboto Condensed"/>
              </a:rPr>
              <a:t>chính</a:t>
            </a:r>
            <a:r>
              <a:rPr lang="en-US" sz="4237" dirty="0">
                <a:solidFill>
                  <a:srgbClr val="402E27"/>
                </a:solidFill>
                <a:latin typeface="Roboto Condensed"/>
              </a:rPr>
              <a:t> </a:t>
            </a:r>
            <a:r>
              <a:rPr lang="en-US" sz="4237" dirty="0" err="1">
                <a:solidFill>
                  <a:srgbClr val="402E27"/>
                </a:solidFill>
                <a:latin typeface="Roboto Condensed"/>
              </a:rPr>
              <a:t>của</a:t>
            </a:r>
            <a:r>
              <a:rPr lang="en-US" sz="4237" dirty="0">
                <a:solidFill>
                  <a:srgbClr val="402E27"/>
                </a:solidFill>
                <a:latin typeface="Roboto Condensed"/>
              </a:rPr>
              <a:t> </a:t>
            </a:r>
            <a:r>
              <a:rPr lang="en-US" sz="4237" dirty="0" err="1">
                <a:solidFill>
                  <a:srgbClr val="402E27"/>
                </a:solidFill>
                <a:latin typeface="Roboto Condensed"/>
              </a:rPr>
              <a:t>bài</a:t>
            </a:r>
            <a:r>
              <a:rPr lang="en-US" sz="4237" dirty="0">
                <a:solidFill>
                  <a:srgbClr val="402E27"/>
                </a:solidFill>
                <a:latin typeface="Roboto Condensed"/>
              </a:rPr>
              <a:t> </a:t>
            </a:r>
            <a:r>
              <a:rPr lang="en-US" sz="4237" dirty="0" err="1">
                <a:solidFill>
                  <a:srgbClr val="402E27"/>
                </a:solidFill>
                <a:latin typeface="Roboto Condensed"/>
              </a:rPr>
              <a:t>giới</a:t>
            </a:r>
            <a:r>
              <a:rPr lang="en-US" sz="4237" dirty="0">
                <a:solidFill>
                  <a:srgbClr val="402E27"/>
                </a:solidFill>
                <a:latin typeface="Roboto Condensed"/>
              </a:rPr>
              <a:t> </a:t>
            </a:r>
            <a:r>
              <a:rPr lang="en-US" sz="4237" dirty="0" err="1">
                <a:solidFill>
                  <a:srgbClr val="402E27"/>
                </a:solidFill>
                <a:latin typeface="Roboto Condensed"/>
              </a:rPr>
              <a:t>thiệu</a:t>
            </a:r>
            <a:r>
              <a:rPr lang="en-US" sz="4237" dirty="0">
                <a:solidFill>
                  <a:srgbClr val="402E27"/>
                </a:solidFill>
                <a:latin typeface="Roboto Condensed"/>
              </a:rPr>
              <a:t>.</a:t>
            </a:r>
          </a:p>
        </p:txBody>
      </p:sp>
      <p:sp>
        <p:nvSpPr>
          <p:cNvPr id="167" name="TextBox 167"/>
          <p:cNvSpPr txBox="1"/>
          <p:nvPr/>
        </p:nvSpPr>
        <p:spPr>
          <a:xfrm>
            <a:off x="2921356" y="580447"/>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Yêu cầu:</a:t>
            </a:r>
          </a:p>
        </p:txBody>
      </p:sp>
      <p:sp>
        <p:nvSpPr>
          <p:cNvPr id="168" name="TextBox 168"/>
          <p:cNvSpPr txBox="1"/>
          <p:nvPr/>
        </p:nvSpPr>
        <p:spPr>
          <a:xfrm>
            <a:off x="3387625" y="2253578"/>
            <a:ext cx="3544656" cy="748664"/>
          </a:xfrm>
          <a:prstGeom prst="rect">
            <a:avLst/>
          </a:prstGeom>
        </p:spPr>
        <p:txBody>
          <a:bodyPr lIns="0" tIns="0" rIns="0" bIns="0" rtlCol="0" anchor="t">
            <a:spAutoFit/>
          </a:bodyPr>
          <a:lstStyle/>
          <a:p>
            <a:pPr marL="0" lvl="0" indent="0" algn="ctr">
              <a:lnSpc>
                <a:spcPts val="6150"/>
              </a:lnSpc>
              <a:spcBef>
                <a:spcPct val="0"/>
              </a:spcBef>
            </a:pPr>
            <a:r>
              <a:rPr lang="en-US" sz="4100" dirty="0" err="1">
                <a:solidFill>
                  <a:srgbClr val="503D36"/>
                </a:solidFill>
                <a:latin typeface="#9Slide03 Arima Madurai Black"/>
              </a:rPr>
              <a:t>Nội</a:t>
            </a:r>
            <a:r>
              <a:rPr lang="en-US" sz="4100" dirty="0">
                <a:solidFill>
                  <a:srgbClr val="503D36"/>
                </a:solidFill>
                <a:latin typeface="#9Slide03 Arima Madurai Black"/>
              </a:rPr>
              <a:t> dung</a:t>
            </a:r>
          </a:p>
        </p:txBody>
      </p:sp>
      <p:sp>
        <p:nvSpPr>
          <p:cNvPr id="169" name="TextBox 169"/>
          <p:cNvSpPr txBox="1"/>
          <p:nvPr/>
        </p:nvSpPr>
        <p:spPr>
          <a:xfrm>
            <a:off x="11542249" y="2230627"/>
            <a:ext cx="3544656" cy="748664"/>
          </a:xfrm>
          <a:prstGeom prst="rect">
            <a:avLst/>
          </a:prstGeom>
        </p:spPr>
        <p:txBody>
          <a:bodyPr lIns="0" tIns="0" rIns="0" bIns="0" rtlCol="0" anchor="t">
            <a:spAutoFit/>
          </a:bodyPr>
          <a:lstStyle/>
          <a:p>
            <a:pPr marL="0" lvl="0" indent="0" algn="ctr">
              <a:lnSpc>
                <a:spcPts val="6150"/>
              </a:lnSpc>
              <a:spcBef>
                <a:spcPct val="0"/>
              </a:spcBef>
            </a:pPr>
            <a:r>
              <a:rPr lang="en-US" sz="4100" dirty="0" err="1">
                <a:solidFill>
                  <a:srgbClr val="503D36"/>
                </a:solidFill>
                <a:latin typeface="#9Slide03 Arima Madurai Black"/>
              </a:rPr>
              <a:t>Hình</a:t>
            </a:r>
            <a:r>
              <a:rPr lang="en-US" sz="4100" dirty="0">
                <a:solidFill>
                  <a:srgbClr val="503D36"/>
                </a:solidFill>
                <a:latin typeface="#9Slide03 Arima Madurai Black"/>
              </a:rPr>
              <a:t> </a:t>
            </a:r>
            <a:r>
              <a:rPr lang="en-US" sz="4100" dirty="0" err="1">
                <a:solidFill>
                  <a:srgbClr val="503D36"/>
                </a:solidFill>
                <a:latin typeface="#9Slide03 Arima Madurai Black"/>
              </a:rPr>
              <a:t>thức</a:t>
            </a:r>
            <a:endParaRPr lang="en-US" sz="4100" dirty="0">
              <a:solidFill>
                <a:srgbClr val="503D36"/>
              </a:solidFill>
              <a:latin typeface="#9Slide03 Arima Madurai Black"/>
            </a:endParaRPr>
          </a:p>
        </p:txBody>
      </p:sp>
      <p:sp>
        <p:nvSpPr>
          <p:cNvPr id="170" name="TextBox 170"/>
          <p:cNvSpPr txBox="1"/>
          <p:nvPr/>
        </p:nvSpPr>
        <p:spPr>
          <a:xfrm>
            <a:off x="9788128" y="3806317"/>
            <a:ext cx="6400965" cy="1530802"/>
          </a:xfrm>
          <a:prstGeom prst="rect">
            <a:avLst/>
          </a:prstGeom>
        </p:spPr>
        <p:txBody>
          <a:bodyPr lIns="0" tIns="0" rIns="0" bIns="0" rtlCol="0" anchor="t">
            <a:spAutoFit/>
          </a:bodyPr>
          <a:lstStyle/>
          <a:p>
            <a:pPr marL="914947" lvl="1" indent="-457474" algn="just">
              <a:lnSpc>
                <a:spcPts val="5975"/>
              </a:lnSpc>
              <a:buFont typeface="Arial"/>
              <a:buChar char="•"/>
            </a:pPr>
            <a:r>
              <a:rPr lang="en-US" sz="4237" dirty="0" err="1">
                <a:solidFill>
                  <a:srgbClr val="402E27"/>
                </a:solidFill>
                <a:latin typeface="Roboto Condensed"/>
              </a:rPr>
              <a:t>Bô</a:t>
            </a:r>
            <a:r>
              <a:rPr lang="en-US" sz="4237" dirty="0">
                <a:solidFill>
                  <a:srgbClr val="402E27"/>
                </a:solidFill>
                <a:latin typeface="Roboto Condensed"/>
              </a:rPr>
              <a:t>́ </a:t>
            </a:r>
            <a:r>
              <a:rPr lang="en-US" sz="4237" dirty="0" err="1">
                <a:solidFill>
                  <a:srgbClr val="402E27"/>
                </a:solidFill>
                <a:latin typeface="Roboto Condensed"/>
              </a:rPr>
              <a:t>cục</a:t>
            </a:r>
            <a:r>
              <a:rPr lang="en-US" sz="4237" dirty="0">
                <a:solidFill>
                  <a:srgbClr val="402E27"/>
                </a:solidFill>
                <a:latin typeface="Roboto Condensed"/>
              </a:rPr>
              <a:t> </a:t>
            </a:r>
            <a:r>
              <a:rPr lang="en-US" sz="4237" dirty="0" err="1">
                <a:solidFill>
                  <a:srgbClr val="402E27"/>
                </a:solidFill>
                <a:latin typeface="Roboto Condensed"/>
              </a:rPr>
              <a:t>cân</a:t>
            </a:r>
            <a:r>
              <a:rPr lang="en-US" sz="4237" dirty="0">
                <a:solidFill>
                  <a:srgbClr val="402E27"/>
                </a:solidFill>
                <a:latin typeface="Roboto Condensed"/>
              </a:rPr>
              <a:t> </a:t>
            </a:r>
            <a:r>
              <a:rPr lang="en-US" sz="4237" dirty="0" err="1">
                <a:solidFill>
                  <a:srgbClr val="402E27"/>
                </a:solidFill>
                <a:latin typeface="Roboto Condensed"/>
              </a:rPr>
              <a:t>đối</a:t>
            </a:r>
            <a:r>
              <a:rPr lang="en-US" sz="4237" dirty="0">
                <a:solidFill>
                  <a:srgbClr val="402E27"/>
                </a:solidFill>
                <a:latin typeface="Roboto Condensed"/>
              </a:rPr>
              <a:t>, </a:t>
            </a:r>
            <a:r>
              <a:rPr lang="en-US" sz="4237" dirty="0" err="1">
                <a:solidFill>
                  <a:srgbClr val="402E27"/>
                </a:solidFill>
                <a:latin typeface="Roboto Condensed"/>
              </a:rPr>
              <a:t>khoa</a:t>
            </a:r>
            <a:r>
              <a:rPr lang="en-US" sz="4237" dirty="0">
                <a:solidFill>
                  <a:srgbClr val="402E27"/>
                </a:solidFill>
                <a:latin typeface="Roboto Condensed"/>
              </a:rPr>
              <a:t> </a:t>
            </a:r>
            <a:r>
              <a:rPr lang="en-US" sz="4237" dirty="0" err="1">
                <a:solidFill>
                  <a:srgbClr val="402E27"/>
                </a:solidFill>
                <a:latin typeface="Roboto Condensed"/>
              </a:rPr>
              <a:t>học</a:t>
            </a:r>
            <a:r>
              <a:rPr lang="en-US" sz="4237" dirty="0">
                <a:solidFill>
                  <a:srgbClr val="402E27"/>
                </a:solidFill>
                <a:latin typeface="Roboto Condensed"/>
              </a:rPr>
              <a:t>.</a:t>
            </a:r>
          </a:p>
          <a:p>
            <a:pPr marL="979716" lvl="1" indent="-489858" algn="just">
              <a:lnSpc>
                <a:spcPts val="6398"/>
              </a:lnSpc>
              <a:buFont typeface="Arial"/>
              <a:buChar char="•"/>
            </a:pPr>
            <a:r>
              <a:rPr lang="en-US" sz="4537" dirty="0" err="1">
                <a:solidFill>
                  <a:srgbClr val="402E27"/>
                </a:solidFill>
                <a:latin typeface="Roboto Condensed"/>
              </a:rPr>
              <a:t>Màu</a:t>
            </a:r>
            <a:r>
              <a:rPr lang="en-US" sz="4537" dirty="0">
                <a:solidFill>
                  <a:srgbClr val="402E27"/>
                </a:solidFill>
                <a:latin typeface="Roboto Condensed"/>
              </a:rPr>
              <a:t> </a:t>
            </a:r>
            <a:r>
              <a:rPr lang="en-US" sz="4537" dirty="0" err="1">
                <a:solidFill>
                  <a:srgbClr val="402E27"/>
                </a:solidFill>
                <a:latin typeface="Roboto Condensed"/>
              </a:rPr>
              <a:t>sắc</a:t>
            </a:r>
            <a:r>
              <a:rPr lang="en-US" sz="4537" dirty="0">
                <a:solidFill>
                  <a:srgbClr val="402E27"/>
                </a:solidFill>
                <a:latin typeface="Roboto Condensed"/>
              </a:rPr>
              <a:t> </a:t>
            </a:r>
            <a:r>
              <a:rPr lang="en-US" sz="4537" dirty="0" err="1">
                <a:solidFill>
                  <a:srgbClr val="402E27"/>
                </a:solidFill>
                <a:latin typeface="Roboto Condensed"/>
              </a:rPr>
              <a:t>hài</a:t>
            </a:r>
            <a:r>
              <a:rPr lang="en-US" sz="4537" dirty="0">
                <a:solidFill>
                  <a:srgbClr val="402E27"/>
                </a:solidFill>
                <a:latin typeface="Roboto Condensed"/>
              </a:rPr>
              <a:t> </a:t>
            </a:r>
            <a:r>
              <a:rPr lang="en-US" sz="4537" dirty="0" err="1">
                <a:solidFill>
                  <a:srgbClr val="402E27"/>
                </a:solidFill>
                <a:latin typeface="Roboto Condensed"/>
              </a:rPr>
              <a:t>hòa</a:t>
            </a:r>
            <a:r>
              <a:rPr lang="en-US" sz="4537" dirty="0">
                <a:solidFill>
                  <a:srgbClr val="402E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arn(inVertic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6">
                                            <p:txEl>
                                              <p:pRg st="0" end="0"/>
                                            </p:txEl>
                                          </p:spTgt>
                                        </p:tgtEl>
                                        <p:attrNameLst>
                                          <p:attrName>style.visibility</p:attrName>
                                        </p:attrNameLst>
                                      </p:cBhvr>
                                      <p:to>
                                        <p:strVal val="visible"/>
                                      </p:to>
                                    </p:set>
                                    <p:animEffect transition="in" filter="barn(inVertical)">
                                      <p:cBhvr>
                                        <p:cTn id="12" dur="500"/>
                                        <p:tgtEl>
                                          <p:spTgt spid="1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9">
                                            <p:txEl>
                                              <p:pRg st="0" end="0"/>
                                            </p:txEl>
                                          </p:spTgt>
                                        </p:tgtEl>
                                        <p:attrNameLst>
                                          <p:attrName>style.visibility</p:attrName>
                                        </p:attrNameLst>
                                      </p:cBhvr>
                                      <p:to>
                                        <p:strVal val="visible"/>
                                      </p:to>
                                    </p:set>
                                    <p:animEffect transition="in" filter="barn(inVertical)">
                                      <p:cBhvr>
                                        <p:cTn id="17" dur="500"/>
                                        <p:tgtEl>
                                          <p:spTgt spid="16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0"/>
                                        </p:tgtEl>
                                        <p:attrNameLst>
                                          <p:attrName>style.visibility</p:attrName>
                                        </p:attrNameLst>
                                      </p:cBhvr>
                                      <p:to>
                                        <p:strVal val="visible"/>
                                      </p:to>
                                    </p:set>
                                    <p:animEffect transition="in" filter="barn(inVertical)">
                                      <p:cBhvr>
                                        <p:cTn id="22"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7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6" name="Freeform 56"/>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sp>
        <p:nvSpPr>
          <p:cNvPr id="61" name="Freeform 61"/>
          <p:cNvSpPr/>
          <p:nvPr/>
        </p:nvSpPr>
        <p:spPr>
          <a:xfrm rot="372915">
            <a:off x="9343282" y="8377009"/>
            <a:ext cx="3017826" cy="145233"/>
          </a:xfrm>
          <a:custGeom>
            <a:avLst/>
            <a:gdLst/>
            <a:ahLst/>
            <a:cxnLst/>
            <a:rect l="l" t="t" r="r" b="b"/>
            <a:pathLst>
              <a:path w="3017826" h="145233">
                <a:moveTo>
                  <a:pt x="0" y="0"/>
                </a:moveTo>
                <a:lnTo>
                  <a:pt x="3017826" y="0"/>
                </a:lnTo>
                <a:lnTo>
                  <a:pt x="3017826" y="145232"/>
                </a:lnTo>
                <a:lnTo>
                  <a:pt x="0" y="145232"/>
                </a:lnTo>
                <a:lnTo>
                  <a:pt x="0" y="0"/>
                </a:lnTo>
                <a:close/>
              </a:path>
            </a:pathLst>
          </a:custGeom>
          <a:blipFill>
            <a:blip r:embed="rId4"/>
            <a:stretch>
              <a:fillRect/>
            </a:stretch>
          </a:blipFill>
        </p:spPr>
      </p:sp>
      <p:sp>
        <p:nvSpPr>
          <p:cNvPr id="62" name="Freeform 62"/>
          <p:cNvSpPr/>
          <p:nvPr/>
        </p:nvSpPr>
        <p:spPr>
          <a:xfrm rot="-320063">
            <a:off x="11954634" y="7251265"/>
            <a:ext cx="3940143" cy="189619"/>
          </a:xfrm>
          <a:custGeom>
            <a:avLst/>
            <a:gdLst/>
            <a:ahLst/>
            <a:cxnLst/>
            <a:rect l="l" t="t" r="r" b="b"/>
            <a:pathLst>
              <a:path w="3940143" h="189619">
                <a:moveTo>
                  <a:pt x="0" y="0"/>
                </a:moveTo>
                <a:lnTo>
                  <a:pt x="3940143" y="0"/>
                </a:lnTo>
                <a:lnTo>
                  <a:pt x="3940143" y="189620"/>
                </a:lnTo>
                <a:lnTo>
                  <a:pt x="0" y="189620"/>
                </a:lnTo>
                <a:lnTo>
                  <a:pt x="0" y="0"/>
                </a:lnTo>
                <a:close/>
              </a:path>
            </a:pathLst>
          </a:custGeom>
          <a:blipFill>
            <a:blip r:embed="rId4"/>
            <a:stretch>
              <a:fillRect/>
            </a:stretch>
          </a:blipFill>
        </p:spPr>
      </p:sp>
      <p:grpSp>
        <p:nvGrpSpPr>
          <p:cNvPr id="63" name="Group 63"/>
          <p:cNvGrpSpPr/>
          <p:nvPr/>
        </p:nvGrpSpPr>
        <p:grpSpPr>
          <a:xfrm>
            <a:off x="1337094" y="1028700"/>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5" name="TextBox 65"/>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a:grpSpLocks noChangeAspect="1"/>
          </p:cNvGrpSpPr>
          <p:nvPr/>
        </p:nvGrpSpPr>
        <p:grpSpPr>
          <a:xfrm rot="-317438">
            <a:off x="11667188" y="2044839"/>
            <a:ext cx="3932408" cy="5235486"/>
            <a:chOff x="0" y="0"/>
            <a:chExt cx="3663950" cy="4878070"/>
          </a:xfrm>
        </p:grpSpPr>
        <p:sp>
          <p:nvSpPr>
            <p:cNvPr id="94" name="Freeform 94"/>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6"/>
              <a:stretch>
                <a:fillRect t="-6121" b="-6121"/>
              </a:stretch>
            </a:blipFill>
          </p:spPr>
        </p:sp>
        <p:sp>
          <p:nvSpPr>
            <p:cNvPr id="95" name="Freeform 9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CF4E8"/>
            </a:solidFill>
          </p:spPr>
        </p:sp>
      </p:grpSp>
      <p:grpSp>
        <p:nvGrpSpPr>
          <p:cNvPr id="96" name="Group 96"/>
          <p:cNvGrpSpPr/>
          <p:nvPr/>
        </p:nvGrpSpPr>
        <p:grpSpPr>
          <a:xfrm>
            <a:off x="2365921" y="2349214"/>
            <a:ext cx="7425873"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47625"/>
              <a:ext cx="2490953" cy="392180"/>
            </a:xfrm>
            <a:prstGeom prst="rect">
              <a:avLst/>
            </a:prstGeom>
          </p:spPr>
          <p:txBody>
            <a:bodyPr lIns="39886" tIns="39886" rIns="39886" bIns="39886" rtlCol="0" anchor="ctr"/>
            <a:lstStyle/>
            <a:p>
              <a:pPr algn="ctr">
                <a:lnSpc>
                  <a:spcPts val="2660"/>
                </a:lnSpc>
              </a:pPr>
              <a:endParaRPr/>
            </a:p>
          </p:txBody>
        </p:sp>
      </p:grpSp>
      <p:sp>
        <p:nvSpPr>
          <p:cNvPr id="99" name="Freeform 99"/>
          <p:cNvSpPr/>
          <p:nvPr/>
        </p:nvSpPr>
        <p:spPr>
          <a:xfrm>
            <a:off x="13861901" y="825136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00" name="Freeform 100"/>
          <p:cNvSpPr/>
          <p:nvPr/>
        </p:nvSpPr>
        <p:spPr>
          <a:xfrm>
            <a:off x="13227182" y="8449625"/>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1" name="Freeform 101"/>
          <p:cNvSpPr/>
          <p:nvPr/>
        </p:nvSpPr>
        <p:spPr>
          <a:xfrm rot="-299626">
            <a:off x="9446534" y="156261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2" name="Freeform 102"/>
          <p:cNvSpPr/>
          <p:nvPr/>
        </p:nvSpPr>
        <p:spPr>
          <a:xfrm rot="-9526410" flipH="1">
            <a:off x="15071014" y="1527933"/>
            <a:ext cx="801563" cy="693516"/>
          </a:xfrm>
          <a:custGeom>
            <a:avLst/>
            <a:gdLst/>
            <a:ahLst/>
            <a:cxnLst/>
            <a:rect l="l" t="t" r="r" b="b"/>
            <a:pathLst>
              <a:path w="801563" h="693516">
                <a:moveTo>
                  <a:pt x="801563" y="0"/>
                </a:moveTo>
                <a:lnTo>
                  <a:pt x="0" y="0"/>
                </a:lnTo>
                <a:lnTo>
                  <a:pt x="0" y="693517"/>
                </a:lnTo>
                <a:lnTo>
                  <a:pt x="801563" y="693517"/>
                </a:lnTo>
                <a:lnTo>
                  <a:pt x="801563" y="0"/>
                </a:lnTo>
                <a:close/>
              </a:path>
            </a:pathLst>
          </a:custGeom>
          <a:blipFill>
            <a:blip r:embed="rId11">
              <a:extLst>
                <a:ext uri="{96DAC541-7B7A-43D3-8B79-37D633B846F1}">
                  <asvg:svgBlip xmlns="" xmlns:asvg="http://schemas.microsoft.com/office/drawing/2016/SVG/main" r:embed="rId12"/>
                </a:ext>
              </a:extLst>
            </a:blip>
            <a:stretch>
              <a:fillRect l="-33955" t="-48632"/>
            </a:stretch>
          </a:blipFill>
        </p:spPr>
      </p:sp>
      <p:sp>
        <p:nvSpPr>
          <p:cNvPr id="103" name="Freeform 103"/>
          <p:cNvSpPr/>
          <p:nvPr/>
        </p:nvSpPr>
        <p:spPr>
          <a:xfrm rot="-1090401">
            <a:off x="12972942" y="1677896"/>
            <a:ext cx="902449" cy="887056"/>
          </a:xfrm>
          <a:custGeom>
            <a:avLst/>
            <a:gdLst/>
            <a:ahLst/>
            <a:cxnLst/>
            <a:rect l="l" t="t" r="r" b="b"/>
            <a:pathLst>
              <a:path w="902449" h="887056">
                <a:moveTo>
                  <a:pt x="0" y="0"/>
                </a:moveTo>
                <a:lnTo>
                  <a:pt x="902449" y="0"/>
                </a:lnTo>
                <a:lnTo>
                  <a:pt x="902449" y="887055"/>
                </a:lnTo>
                <a:lnTo>
                  <a:pt x="0" y="887055"/>
                </a:lnTo>
                <a:lnTo>
                  <a:pt x="0" y="0"/>
                </a:lnTo>
                <a:close/>
              </a:path>
            </a:pathLst>
          </a:custGeom>
          <a:blipFill>
            <a:blip r:embed="rId13"/>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4" name="Freeform 114"/>
          <p:cNvSpPr/>
          <p:nvPr/>
        </p:nvSpPr>
        <p:spPr>
          <a:xfrm rot="196745">
            <a:off x="10766659" y="3899753"/>
            <a:ext cx="892263" cy="877044"/>
          </a:xfrm>
          <a:custGeom>
            <a:avLst/>
            <a:gdLst/>
            <a:ahLst/>
            <a:cxnLst/>
            <a:rect l="l" t="t" r="r" b="b"/>
            <a:pathLst>
              <a:path w="892263" h="877044">
                <a:moveTo>
                  <a:pt x="0" y="0"/>
                </a:moveTo>
                <a:lnTo>
                  <a:pt x="892263" y="0"/>
                </a:lnTo>
                <a:lnTo>
                  <a:pt x="892263" y="877043"/>
                </a:lnTo>
                <a:lnTo>
                  <a:pt x="0" y="877043"/>
                </a:lnTo>
                <a:lnTo>
                  <a:pt x="0" y="0"/>
                </a:lnTo>
                <a:close/>
              </a:path>
            </a:pathLst>
          </a:custGeom>
          <a:blipFill>
            <a:blip r:embed="rId13"/>
            <a:stretch>
              <a:fillRect/>
            </a:stretch>
          </a:blipFill>
        </p:spPr>
      </p:sp>
      <p:sp>
        <p:nvSpPr>
          <p:cNvPr id="115" name="TextBox 115"/>
          <p:cNvSpPr txBox="1"/>
          <p:nvPr/>
        </p:nvSpPr>
        <p:spPr>
          <a:xfrm>
            <a:off x="3584274" y="2365597"/>
            <a:ext cx="498916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545454"/>
                </a:solidFill>
                <a:latin typeface="Fraunces Bold"/>
              </a:rPr>
              <a:t>4. LUYỆN TẬP</a:t>
            </a:r>
          </a:p>
        </p:txBody>
      </p:sp>
      <p:sp>
        <p:nvSpPr>
          <p:cNvPr id="116" name="TextBox 116"/>
          <p:cNvSpPr txBox="1"/>
          <p:nvPr/>
        </p:nvSpPr>
        <p:spPr>
          <a:xfrm>
            <a:off x="2393074" y="3830464"/>
            <a:ext cx="8641064" cy="3971417"/>
          </a:xfrm>
          <a:prstGeom prst="rect">
            <a:avLst/>
          </a:prstGeom>
        </p:spPr>
        <p:txBody>
          <a:bodyPr lIns="0" tIns="0" rIns="0" bIns="0" rtlCol="0" anchor="t">
            <a:spAutoFit/>
          </a:bodyPr>
          <a:lstStyle/>
          <a:p>
            <a:pPr algn="ctr">
              <a:lnSpc>
                <a:spcPts val="6363"/>
              </a:lnSpc>
            </a:pPr>
            <a:r>
              <a:rPr lang="en-US" sz="4299">
                <a:solidFill>
                  <a:srgbClr val="C46848"/>
                </a:solidFill>
                <a:latin typeface="Roboto Condensed Bold"/>
              </a:rPr>
              <a:t>HS lựa chọn thực hiện một trong các nhiệm vụ sau:</a:t>
            </a:r>
          </a:p>
          <a:p>
            <a:pPr algn="just">
              <a:lnSpc>
                <a:spcPts val="6363"/>
              </a:lnSpc>
            </a:pPr>
            <a:r>
              <a:rPr lang="en-US" sz="4299">
                <a:solidFill>
                  <a:srgbClr val="545454"/>
                </a:solidFill>
                <a:latin typeface="Roboto Condensed Bold"/>
              </a:rPr>
              <a:t>Nhiệm vụ 1: </a:t>
            </a:r>
            <a:r>
              <a:rPr lang="en-US" sz="4299">
                <a:solidFill>
                  <a:srgbClr val="545454"/>
                </a:solidFill>
                <a:latin typeface="Roboto Condensed"/>
              </a:rPr>
              <a:t>Lập kế hoạch đọc sách và lan tỏa văn hóa đọc đến với mọi người.</a:t>
            </a:r>
          </a:p>
          <a:p>
            <a:pPr algn="just">
              <a:lnSpc>
                <a:spcPts val="6363"/>
              </a:lnSpc>
            </a:pPr>
            <a:endParaRPr lang="en-US" sz="4299">
              <a:solidFill>
                <a:srgbClr val="545454"/>
              </a:solidFill>
              <a:latin typeface="Roboto Condense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6" name="Freeform 56"/>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sp>
        <p:nvSpPr>
          <p:cNvPr id="61" name="Freeform 61"/>
          <p:cNvSpPr/>
          <p:nvPr/>
        </p:nvSpPr>
        <p:spPr>
          <a:xfrm rot="372915">
            <a:off x="9343282" y="8377009"/>
            <a:ext cx="3017826" cy="145233"/>
          </a:xfrm>
          <a:custGeom>
            <a:avLst/>
            <a:gdLst/>
            <a:ahLst/>
            <a:cxnLst/>
            <a:rect l="l" t="t" r="r" b="b"/>
            <a:pathLst>
              <a:path w="3017826" h="145233">
                <a:moveTo>
                  <a:pt x="0" y="0"/>
                </a:moveTo>
                <a:lnTo>
                  <a:pt x="3017826" y="0"/>
                </a:lnTo>
                <a:lnTo>
                  <a:pt x="3017826" y="145232"/>
                </a:lnTo>
                <a:lnTo>
                  <a:pt x="0" y="145232"/>
                </a:lnTo>
                <a:lnTo>
                  <a:pt x="0" y="0"/>
                </a:lnTo>
                <a:close/>
              </a:path>
            </a:pathLst>
          </a:custGeom>
          <a:blipFill>
            <a:blip r:embed="rId4"/>
            <a:stretch>
              <a:fillRect/>
            </a:stretch>
          </a:blipFill>
        </p:spPr>
      </p:sp>
      <p:sp>
        <p:nvSpPr>
          <p:cNvPr id="62" name="Freeform 62"/>
          <p:cNvSpPr/>
          <p:nvPr/>
        </p:nvSpPr>
        <p:spPr>
          <a:xfrm rot="-320063">
            <a:off x="11954634" y="7251265"/>
            <a:ext cx="3940143" cy="189619"/>
          </a:xfrm>
          <a:custGeom>
            <a:avLst/>
            <a:gdLst/>
            <a:ahLst/>
            <a:cxnLst/>
            <a:rect l="l" t="t" r="r" b="b"/>
            <a:pathLst>
              <a:path w="3940143" h="189619">
                <a:moveTo>
                  <a:pt x="0" y="0"/>
                </a:moveTo>
                <a:lnTo>
                  <a:pt x="3940143" y="0"/>
                </a:lnTo>
                <a:lnTo>
                  <a:pt x="3940143" y="189620"/>
                </a:lnTo>
                <a:lnTo>
                  <a:pt x="0" y="189620"/>
                </a:lnTo>
                <a:lnTo>
                  <a:pt x="0" y="0"/>
                </a:lnTo>
                <a:close/>
              </a:path>
            </a:pathLst>
          </a:custGeom>
          <a:blipFill>
            <a:blip r:embed="rId4"/>
            <a:stretch>
              <a:fillRect/>
            </a:stretch>
          </a:blipFill>
        </p:spPr>
      </p:sp>
      <p:grpSp>
        <p:nvGrpSpPr>
          <p:cNvPr id="63" name="Group 63"/>
          <p:cNvGrpSpPr/>
          <p:nvPr/>
        </p:nvGrpSpPr>
        <p:grpSpPr>
          <a:xfrm>
            <a:off x="1337094" y="1028700"/>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5" name="TextBox 65"/>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a:grpSpLocks noChangeAspect="1"/>
          </p:cNvGrpSpPr>
          <p:nvPr/>
        </p:nvGrpSpPr>
        <p:grpSpPr>
          <a:xfrm rot="-317438">
            <a:off x="11667188" y="2044839"/>
            <a:ext cx="3932408" cy="5235486"/>
            <a:chOff x="0" y="0"/>
            <a:chExt cx="3663950" cy="4878070"/>
          </a:xfrm>
        </p:grpSpPr>
        <p:sp>
          <p:nvSpPr>
            <p:cNvPr id="94" name="Freeform 94"/>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6"/>
              <a:stretch>
                <a:fillRect t="-6121" b="-6121"/>
              </a:stretch>
            </a:blipFill>
          </p:spPr>
        </p:sp>
        <p:sp>
          <p:nvSpPr>
            <p:cNvPr id="95" name="Freeform 9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CF4E8"/>
            </a:solidFill>
          </p:spPr>
        </p:sp>
      </p:grpSp>
      <p:grpSp>
        <p:nvGrpSpPr>
          <p:cNvPr id="96" name="Group 96"/>
          <p:cNvGrpSpPr/>
          <p:nvPr/>
        </p:nvGrpSpPr>
        <p:grpSpPr>
          <a:xfrm>
            <a:off x="2365921" y="2349214"/>
            <a:ext cx="7425873"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47625"/>
              <a:ext cx="2490953" cy="392180"/>
            </a:xfrm>
            <a:prstGeom prst="rect">
              <a:avLst/>
            </a:prstGeom>
          </p:spPr>
          <p:txBody>
            <a:bodyPr lIns="39886" tIns="39886" rIns="39886" bIns="39886" rtlCol="0" anchor="ctr"/>
            <a:lstStyle/>
            <a:p>
              <a:pPr algn="ctr">
                <a:lnSpc>
                  <a:spcPts val="2660"/>
                </a:lnSpc>
              </a:pPr>
              <a:endParaRPr/>
            </a:p>
          </p:txBody>
        </p:sp>
      </p:grpSp>
      <p:sp>
        <p:nvSpPr>
          <p:cNvPr id="99" name="Freeform 99"/>
          <p:cNvSpPr/>
          <p:nvPr/>
        </p:nvSpPr>
        <p:spPr>
          <a:xfrm>
            <a:off x="13861901" y="825136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00" name="Freeform 100"/>
          <p:cNvSpPr/>
          <p:nvPr/>
        </p:nvSpPr>
        <p:spPr>
          <a:xfrm>
            <a:off x="13227182" y="8449625"/>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1" name="Freeform 101"/>
          <p:cNvSpPr/>
          <p:nvPr/>
        </p:nvSpPr>
        <p:spPr>
          <a:xfrm rot="-299626">
            <a:off x="9446534" y="156261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2" name="Freeform 102"/>
          <p:cNvSpPr/>
          <p:nvPr/>
        </p:nvSpPr>
        <p:spPr>
          <a:xfrm rot="-9526410" flipH="1">
            <a:off x="15071014" y="1527933"/>
            <a:ext cx="801563" cy="693516"/>
          </a:xfrm>
          <a:custGeom>
            <a:avLst/>
            <a:gdLst/>
            <a:ahLst/>
            <a:cxnLst/>
            <a:rect l="l" t="t" r="r" b="b"/>
            <a:pathLst>
              <a:path w="801563" h="693516">
                <a:moveTo>
                  <a:pt x="801563" y="0"/>
                </a:moveTo>
                <a:lnTo>
                  <a:pt x="0" y="0"/>
                </a:lnTo>
                <a:lnTo>
                  <a:pt x="0" y="693517"/>
                </a:lnTo>
                <a:lnTo>
                  <a:pt x="801563" y="693517"/>
                </a:lnTo>
                <a:lnTo>
                  <a:pt x="801563" y="0"/>
                </a:lnTo>
                <a:close/>
              </a:path>
            </a:pathLst>
          </a:custGeom>
          <a:blipFill>
            <a:blip r:embed="rId11">
              <a:extLst>
                <a:ext uri="{96DAC541-7B7A-43D3-8B79-37D633B846F1}">
                  <asvg:svgBlip xmlns="" xmlns:asvg="http://schemas.microsoft.com/office/drawing/2016/SVG/main" r:embed="rId12"/>
                </a:ext>
              </a:extLst>
            </a:blip>
            <a:stretch>
              <a:fillRect l="-33955" t="-48632"/>
            </a:stretch>
          </a:blipFill>
        </p:spPr>
      </p:sp>
      <p:sp>
        <p:nvSpPr>
          <p:cNvPr id="103" name="Freeform 103"/>
          <p:cNvSpPr/>
          <p:nvPr/>
        </p:nvSpPr>
        <p:spPr>
          <a:xfrm rot="-1090401">
            <a:off x="12972942" y="1677896"/>
            <a:ext cx="902449" cy="887056"/>
          </a:xfrm>
          <a:custGeom>
            <a:avLst/>
            <a:gdLst/>
            <a:ahLst/>
            <a:cxnLst/>
            <a:rect l="l" t="t" r="r" b="b"/>
            <a:pathLst>
              <a:path w="902449" h="887056">
                <a:moveTo>
                  <a:pt x="0" y="0"/>
                </a:moveTo>
                <a:lnTo>
                  <a:pt x="902449" y="0"/>
                </a:lnTo>
                <a:lnTo>
                  <a:pt x="902449" y="887055"/>
                </a:lnTo>
                <a:lnTo>
                  <a:pt x="0" y="887055"/>
                </a:lnTo>
                <a:lnTo>
                  <a:pt x="0" y="0"/>
                </a:lnTo>
                <a:close/>
              </a:path>
            </a:pathLst>
          </a:custGeom>
          <a:blipFill>
            <a:blip r:embed="rId13"/>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4" name="Freeform 114"/>
          <p:cNvSpPr/>
          <p:nvPr/>
        </p:nvSpPr>
        <p:spPr>
          <a:xfrm rot="196745">
            <a:off x="10766659" y="3899753"/>
            <a:ext cx="892263" cy="877044"/>
          </a:xfrm>
          <a:custGeom>
            <a:avLst/>
            <a:gdLst/>
            <a:ahLst/>
            <a:cxnLst/>
            <a:rect l="l" t="t" r="r" b="b"/>
            <a:pathLst>
              <a:path w="892263" h="877044">
                <a:moveTo>
                  <a:pt x="0" y="0"/>
                </a:moveTo>
                <a:lnTo>
                  <a:pt x="892263" y="0"/>
                </a:lnTo>
                <a:lnTo>
                  <a:pt x="892263" y="877043"/>
                </a:lnTo>
                <a:lnTo>
                  <a:pt x="0" y="877043"/>
                </a:lnTo>
                <a:lnTo>
                  <a:pt x="0" y="0"/>
                </a:lnTo>
                <a:close/>
              </a:path>
            </a:pathLst>
          </a:custGeom>
          <a:blipFill>
            <a:blip r:embed="rId13"/>
            <a:stretch>
              <a:fillRect/>
            </a:stretch>
          </a:blipFill>
        </p:spPr>
      </p:sp>
      <p:sp>
        <p:nvSpPr>
          <p:cNvPr id="115" name="TextBox 115"/>
          <p:cNvSpPr txBox="1"/>
          <p:nvPr/>
        </p:nvSpPr>
        <p:spPr>
          <a:xfrm>
            <a:off x="3584274" y="2365597"/>
            <a:ext cx="498916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545454"/>
                </a:solidFill>
                <a:latin typeface="Fraunces Bold"/>
              </a:rPr>
              <a:t>4. LUYỆN TẬP</a:t>
            </a:r>
          </a:p>
        </p:txBody>
      </p:sp>
      <p:sp>
        <p:nvSpPr>
          <p:cNvPr id="116" name="TextBox 116"/>
          <p:cNvSpPr txBox="1"/>
          <p:nvPr/>
        </p:nvSpPr>
        <p:spPr>
          <a:xfrm>
            <a:off x="2393074" y="3830464"/>
            <a:ext cx="8349232" cy="5571617"/>
          </a:xfrm>
          <a:prstGeom prst="rect">
            <a:avLst/>
          </a:prstGeom>
        </p:spPr>
        <p:txBody>
          <a:bodyPr lIns="0" tIns="0" rIns="0" bIns="0" rtlCol="0" anchor="t">
            <a:spAutoFit/>
          </a:bodyPr>
          <a:lstStyle/>
          <a:p>
            <a:pPr algn="just">
              <a:lnSpc>
                <a:spcPts val="6363"/>
              </a:lnSpc>
            </a:pPr>
            <a:r>
              <a:rPr lang="en-US" sz="4299">
                <a:solidFill>
                  <a:srgbClr val="545454"/>
                </a:solidFill>
                <a:latin typeface="Roboto Condensed Bold"/>
              </a:rPr>
              <a:t>Nhiệm vụ 2: </a:t>
            </a:r>
            <a:r>
              <a:rPr lang="en-US" sz="4299">
                <a:solidFill>
                  <a:srgbClr val="545454"/>
                </a:solidFill>
                <a:latin typeface="Roboto Condensed"/>
              </a:rPr>
              <a:t>Nếu sau này em làm về mảng xuất bản sách, em sẽ có những giải pháp nào để cạnh tranh với ngành truyền thông đang phát triển giúp cho ngành xuất bản sách vẫn phát triển bền vững? </a:t>
            </a:r>
          </a:p>
          <a:p>
            <a:pPr algn="just">
              <a:lnSpc>
                <a:spcPts val="6363"/>
              </a:lnSpc>
            </a:pPr>
            <a:endParaRPr lang="en-US" sz="4299">
              <a:solidFill>
                <a:srgbClr val="545454"/>
              </a:solidFill>
              <a:latin typeface="Roboto Condense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6" name="Freeform 56"/>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sp>
        <p:nvSpPr>
          <p:cNvPr id="61" name="Freeform 61"/>
          <p:cNvSpPr/>
          <p:nvPr/>
        </p:nvSpPr>
        <p:spPr>
          <a:xfrm rot="372915">
            <a:off x="9343282" y="8377009"/>
            <a:ext cx="3017826" cy="145233"/>
          </a:xfrm>
          <a:custGeom>
            <a:avLst/>
            <a:gdLst/>
            <a:ahLst/>
            <a:cxnLst/>
            <a:rect l="l" t="t" r="r" b="b"/>
            <a:pathLst>
              <a:path w="3017826" h="145233">
                <a:moveTo>
                  <a:pt x="0" y="0"/>
                </a:moveTo>
                <a:lnTo>
                  <a:pt x="3017826" y="0"/>
                </a:lnTo>
                <a:lnTo>
                  <a:pt x="3017826" y="145232"/>
                </a:lnTo>
                <a:lnTo>
                  <a:pt x="0" y="145232"/>
                </a:lnTo>
                <a:lnTo>
                  <a:pt x="0" y="0"/>
                </a:lnTo>
                <a:close/>
              </a:path>
            </a:pathLst>
          </a:custGeom>
          <a:blipFill>
            <a:blip r:embed="rId4"/>
            <a:stretch>
              <a:fillRect/>
            </a:stretch>
          </a:blipFill>
        </p:spPr>
      </p:sp>
      <p:sp>
        <p:nvSpPr>
          <p:cNvPr id="62" name="Freeform 62"/>
          <p:cNvSpPr/>
          <p:nvPr/>
        </p:nvSpPr>
        <p:spPr>
          <a:xfrm rot="-320063">
            <a:off x="11954634" y="7251265"/>
            <a:ext cx="3940143" cy="189619"/>
          </a:xfrm>
          <a:custGeom>
            <a:avLst/>
            <a:gdLst/>
            <a:ahLst/>
            <a:cxnLst/>
            <a:rect l="l" t="t" r="r" b="b"/>
            <a:pathLst>
              <a:path w="3940143" h="189619">
                <a:moveTo>
                  <a:pt x="0" y="0"/>
                </a:moveTo>
                <a:lnTo>
                  <a:pt x="3940143" y="0"/>
                </a:lnTo>
                <a:lnTo>
                  <a:pt x="3940143" y="189620"/>
                </a:lnTo>
                <a:lnTo>
                  <a:pt x="0" y="189620"/>
                </a:lnTo>
                <a:lnTo>
                  <a:pt x="0" y="0"/>
                </a:lnTo>
                <a:close/>
              </a:path>
            </a:pathLst>
          </a:custGeom>
          <a:blipFill>
            <a:blip r:embed="rId4"/>
            <a:stretch>
              <a:fillRect/>
            </a:stretch>
          </a:blipFill>
        </p:spPr>
      </p:sp>
      <p:grpSp>
        <p:nvGrpSpPr>
          <p:cNvPr id="63" name="Group 63"/>
          <p:cNvGrpSpPr/>
          <p:nvPr/>
        </p:nvGrpSpPr>
        <p:grpSpPr>
          <a:xfrm>
            <a:off x="1337094" y="1028700"/>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5" name="TextBox 65"/>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a:grpSpLocks noChangeAspect="1"/>
          </p:cNvGrpSpPr>
          <p:nvPr/>
        </p:nvGrpSpPr>
        <p:grpSpPr>
          <a:xfrm rot="-317438">
            <a:off x="11667188" y="2044839"/>
            <a:ext cx="3932408" cy="5235486"/>
            <a:chOff x="0" y="0"/>
            <a:chExt cx="3663950" cy="4878070"/>
          </a:xfrm>
        </p:grpSpPr>
        <p:sp>
          <p:nvSpPr>
            <p:cNvPr id="94" name="Freeform 94"/>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6"/>
              <a:stretch>
                <a:fillRect t="-6121" b="-6121"/>
              </a:stretch>
            </a:blipFill>
          </p:spPr>
        </p:sp>
        <p:sp>
          <p:nvSpPr>
            <p:cNvPr id="95" name="Freeform 9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CF4E8"/>
            </a:solidFill>
          </p:spPr>
        </p:sp>
      </p:grpSp>
      <p:grpSp>
        <p:nvGrpSpPr>
          <p:cNvPr id="96" name="Group 96"/>
          <p:cNvGrpSpPr/>
          <p:nvPr/>
        </p:nvGrpSpPr>
        <p:grpSpPr>
          <a:xfrm>
            <a:off x="2508410" y="1372283"/>
            <a:ext cx="7425873"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47625"/>
              <a:ext cx="2490953" cy="392180"/>
            </a:xfrm>
            <a:prstGeom prst="rect">
              <a:avLst/>
            </a:prstGeom>
          </p:spPr>
          <p:txBody>
            <a:bodyPr lIns="39886" tIns="39886" rIns="39886" bIns="39886" rtlCol="0" anchor="ctr"/>
            <a:lstStyle/>
            <a:p>
              <a:pPr algn="ctr">
                <a:lnSpc>
                  <a:spcPts val="2660"/>
                </a:lnSpc>
              </a:pPr>
              <a:endParaRPr/>
            </a:p>
          </p:txBody>
        </p:sp>
      </p:grpSp>
      <p:sp>
        <p:nvSpPr>
          <p:cNvPr id="99" name="Freeform 99"/>
          <p:cNvSpPr/>
          <p:nvPr/>
        </p:nvSpPr>
        <p:spPr>
          <a:xfrm>
            <a:off x="13861901" y="825136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00" name="Freeform 100"/>
          <p:cNvSpPr/>
          <p:nvPr/>
        </p:nvSpPr>
        <p:spPr>
          <a:xfrm>
            <a:off x="13227182" y="8449625"/>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1" name="Freeform 101"/>
          <p:cNvSpPr/>
          <p:nvPr/>
        </p:nvSpPr>
        <p:spPr>
          <a:xfrm rot="-299626">
            <a:off x="10184631" y="1531131"/>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2" name="Freeform 102"/>
          <p:cNvSpPr/>
          <p:nvPr/>
        </p:nvSpPr>
        <p:spPr>
          <a:xfrm rot="-9526410" flipH="1">
            <a:off x="15071014" y="1527933"/>
            <a:ext cx="801563" cy="693516"/>
          </a:xfrm>
          <a:custGeom>
            <a:avLst/>
            <a:gdLst/>
            <a:ahLst/>
            <a:cxnLst/>
            <a:rect l="l" t="t" r="r" b="b"/>
            <a:pathLst>
              <a:path w="801563" h="693516">
                <a:moveTo>
                  <a:pt x="801563" y="0"/>
                </a:moveTo>
                <a:lnTo>
                  <a:pt x="0" y="0"/>
                </a:lnTo>
                <a:lnTo>
                  <a:pt x="0" y="693517"/>
                </a:lnTo>
                <a:lnTo>
                  <a:pt x="801563" y="693517"/>
                </a:lnTo>
                <a:lnTo>
                  <a:pt x="801563" y="0"/>
                </a:lnTo>
                <a:close/>
              </a:path>
            </a:pathLst>
          </a:custGeom>
          <a:blipFill>
            <a:blip r:embed="rId11">
              <a:extLst>
                <a:ext uri="{96DAC541-7B7A-43D3-8B79-37D633B846F1}">
                  <asvg:svgBlip xmlns="" xmlns:asvg="http://schemas.microsoft.com/office/drawing/2016/SVG/main" r:embed="rId12"/>
                </a:ext>
              </a:extLst>
            </a:blip>
            <a:stretch>
              <a:fillRect l="-33955" t="-48632"/>
            </a:stretch>
          </a:blipFill>
        </p:spPr>
      </p:sp>
      <p:sp>
        <p:nvSpPr>
          <p:cNvPr id="103" name="Freeform 103"/>
          <p:cNvSpPr/>
          <p:nvPr/>
        </p:nvSpPr>
        <p:spPr>
          <a:xfrm rot="-1090401">
            <a:off x="12972942" y="1677896"/>
            <a:ext cx="902449" cy="887056"/>
          </a:xfrm>
          <a:custGeom>
            <a:avLst/>
            <a:gdLst/>
            <a:ahLst/>
            <a:cxnLst/>
            <a:rect l="l" t="t" r="r" b="b"/>
            <a:pathLst>
              <a:path w="902449" h="887056">
                <a:moveTo>
                  <a:pt x="0" y="0"/>
                </a:moveTo>
                <a:lnTo>
                  <a:pt x="902449" y="0"/>
                </a:lnTo>
                <a:lnTo>
                  <a:pt x="902449" y="887055"/>
                </a:lnTo>
                <a:lnTo>
                  <a:pt x="0" y="887055"/>
                </a:lnTo>
                <a:lnTo>
                  <a:pt x="0" y="0"/>
                </a:lnTo>
                <a:close/>
              </a:path>
            </a:pathLst>
          </a:custGeom>
          <a:blipFill>
            <a:blip r:embed="rId13"/>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4" name="Freeform 114"/>
          <p:cNvSpPr/>
          <p:nvPr/>
        </p:nvSpPr>
        <p:spPr>
          <a:xfrm rot="196745">
            <a:off x="10906507" y="3605908"/>
            <a:ext cx="892263" cy="877044"/>
          </a:xfrm>
          <a:custGeom>
            <a:avLst/>
            <a:gdLst/>
            <a:ahLst/>
            <a:cxnLst/>
            <a:rect l="l" t="t" r="r" b="b"/>
            <a:pathLst>
              <a:path w="892263" h="877044">
                <a:moveTo>
                  <a:pt x="0" y="0"/>
                </a:moveTo>
                <a:lnTo>
                  <a:pt x="892263" y="0"/>
                </a:lnTo>
                <a:lnTo>
                  <a:pt x="892263" y="877044"/>
                </a:lnTo>
                <a:lnTo>
                  <a:pt x="0" y="877044"/>
                </a:lnTo>
                <a:lnTo>
                  <a:pt x="0" y="0"/>
                </a:lnTo>
                <a:close/>
              </a:path>
            </a:pathLst>
          </a:custGeom>
          <a:blipFill>
            <a:blip r:embed="rId13"/>
            <a:stretch>
              <a:fillRect/>
            </a:stretch>
          </a:blipFill>
        </p:spPr>
      </p:sp>
      <p:sp>
        <p:nvSpPr>
          <p:cNvPr id="115" name="TextBox 115"/>
          <p:cNvSpPr txBox="1"/>
          <p:nvPr/>
        </p:nvSpPr>
        <p:spPr>
          <a:xfrm>
            <a:off x="3726763" y="1443401"/>
            <a:ext cx="498916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545454"/>
                </a:solidFill>
                <a:latin typeface="Fraunces Bold"/>
              </a:rPr>
              <a:t>4. LUYỆN TẬP</a:t>
            </a:r>
          </a:p>
        </p:txBody>
      </p:sp>
      <p:sp>
        <p:nvSpPr>
          <p:cNvPr id="116" name="TextBox 116"/>
          <p:cNvSpPr txBox="1"/>
          <p:nvPr/>
        </p:nvSpPr>
        <p:spPr>
          <a:xfrm>
            <a:off x="2446781" y="2744642"/>
            <a:ext cx="8349232" cy="6371717"/>
          </a:xfrm>
          <a:prstGeom prst="rect">
            <a:avLst/>
          </a:prstGeom>
        </p:spPr>
        <p:txBody>
          <a:bodyPr lIns="0" tIns="0" rIns="0" bIns="0" rtlCol="0" anchor="t">
            <a:spAutoFit/>
          </a:bodyPr>
          <a:lstStyle/>
          <a:p>
            <a:pPr algn="just">
              <a:lnSpc>
                <a:spcPts val="6363"/>
              </a:lnSpc>
            </a:pPr>
            <a:r>
              <a:rPr lang="en-US" sz="4299">
                <a:solidFill>
                  <a:srgbClr val="545454"/>
                </a:solidFill>
                <a:latin typeface="Roboto Condensed Bold"/>
              </a:rPr>
              <a:t>Nhiệm vụ 3: </a:t>
            </a:r>
            <a:r>
              <a:rPr lang="en-US" sz="4299">
                <a:solidFill>
                  <a:srgbClr val="545454"/>
                </a:solidFill>
                <a:latin typeface="Roboto Condensed"/>
              </a:rPr>
              <a:t>Nếu em được phụ trách một hoạt động truyền thông văn hóa đọc sách tới các bạn học sinh, sinh viên hiện nay, em sẽ xây dựng sản phẩm nào? Thực hiện sản phẩm đó và trình bày trước lớp. (Có thể dạng tranh ảnh, poster, video...)</a:t>
            </a:r>
          </a:p>
          <a:p>
            <a:pPr algn="just">
              <a:lnSpc>
                <a:spcPts val="6363"/>
              </a:lnSpc>
            </a:pPr>
            <a:endParaRPr lang="en-US" sz="4299">
              <a:solidFill>
                <a:srgbClr val="545454"/>
              </a:solidFill>
              <a:latin typeface="Roboto Condense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6" name="Freeform 56"/>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sp>
        <p:nvSpPr>
          <p:cNvPr id="61" name="Freeform 61"/>
          <p:cNvSpPr/>
          <p:nvPr/>
        </p:nvSpPr>
        <p:spPr>
          <a:xfrm rot="372915">
            <a:off x="9343282" y="8377009"/>
            <a:ext cx="3017826" cy="145233"/>
          </a:xfrm>
          <a:custGeom>
            <a:avLst/>
            <a:gdLst/>
            <a:ahLst/>
            <a:cxnLst/>
            <a:rect l="l" t="t" r="r" b="b"/>
            <a:pathLst>
              <a:path w="3017826" h="145233">
                <a:moveTo>
                  <a:pt x="0" y="0"/>
                </a:moveTo>
                <a:lnTo>
                  <a:pt x="3017826" y="0"/>
                </a:lnTo>
                <a:lnTo>
                  <a:pt x="3017826" y="145232"/>
                </a:lnTo>
                <a:lnTo>
                  <a:pt x="0" y="145232"/>
                </a:lnTo>
                <a:lnTo>
                  <a:pt x="0" y="0"/>
                </a:lnTo>
                <a:close/>
              </a:path>
            </a:pathLst>
          </a:custGeom>
          <a:blipFill>
            <a:blip r:embed="rId4"/>
            <a:stretch>
              <a:fillRect/>
            </a:stretch>
          </a:blipFill>
        </p:spPr>
      </p:sp>
      <p:sp>
        <p:nvSpPr>
          <p:cNvPr id="62" name="Freeform 62"/>
          <p:cNvSpPr/>
          <p:nvPr/>
        </p:nvSpPr>
        <p:spPr>
          <a:xfrm rot="-320063">
            <a:off x="11954634" y="7251265"/>
            <a:ext cx="3940143" cy="189619"/>
          </a:xfrm>
          <a:custGeom>
            <a:avLst/>
            <a:gdLst/>
            <a:ahLst/>
            <a:cxnLst/>
            <a:rect l="l" t="t" r="r" b="b"/>
            <a:pathLst>
              <a:path w="3940143" h="189619">
                <a:moveTo>
                  <a:pt x="0" y="0"/>
                </a:moveTo>
                <a:lnTo>
                  <a:pt x="3940143" y="0"/>
                </a:lnTo>
                <a:lnTo>
                  <a:pt x="3940143" y="189620"/>
                </a:lnTo>
                <a:lnTo>
                  <a:pt x="0" y="189620"/>
                </a:lnTo>
                <a:lnTo>
                  <a:pt x="0" y="0"/>
                </a:lnTo>
                <a:close/>
              </a:path>
            </a:pathLst>
          </a:custGeom>
          <a:blipFill>
            <a:blip r:embed="rId4"/>
            <a:stretch>
              <a:fillRect/>
            </a:stretch>
          </a:blipFill>
        </p:spPr>
      </p:sp>
      <p:grpSp>
        <p:nvGrpSpPr>
          <p:cNvPr id="63" name="Group 63"/>
          <p:cNvGrpSpPr/>
          <p:nvPr/>
        </p:nvGrpSpPr>
        <p:grpSpPr>
          <a:xfrm>
            <a:off x="1337094" y="1028700"/>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5" name="TextBox 65"/>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a:grpSpLocks noChangeAspect="1"/>
          </p:cNvGrpSpPr>
          <p:nvPr/>
        </p:nvGrpSpPr>
        <p:grpSpPr>
          <a:xfrm rot="-317438">
            <a:off x="11667188" y="2044839"/>
            <a:ext cx="3932408" cy="5235486"/>
            <a:chOff x="0" y="0"/>
            <a:chExt cx="3663950" cy="4878070"/>
          </a:xfrm>
        </p:grpSpPr>
        <p:sp>
          <p:nvSpPr>
            <p:cNvPr id="94" name="Freeform 94"/>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6"/>
              <a:stretch>
                <a:fillRect t="-6121" b="-6121"/>
              </a:stretch>
            </a:blipFill>
          </p:spPr>
        </p:sp>
        <p:sp>
          <p:nvSpPr>
            <p:cNvPr id="95" name="Freeform 9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CF4E8"/>
            </a:solidFill>
          </p:spPr>
        </p:sp>
      </p:grpSp>
      <p:grpSp>
        <p:nvGrpSpPr>
          <p:cNvPr id="96" name="Group 96"/>
          <p:cNvGrpSpPr/>
          <p:nvPr/>
        </p:nvGrpSpPr>
        <p:grpSpPr>
          <a:xfrm>
            <a:off x="2365921" y="2349214"/>
            <a:ext cx="7425873"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47625"/>
              <a:ext cx="2490953" cy="392180"/>
            </a:xfrm>
            <a:prstGeom prst="rect">
              <a:avLst/>
            </a:prstGeom>
          </p:spPr>
          <p:txBody>
            <a:bodyPr lIns="39886" tIns="39886" rIns="39886" bIns="39886" rtlCol="0" anchor="ctr"/>
            <a:lstStyle/>
            <a:p>
              <a:pPr algn="ctr">
                <a:lnSpc>
                  <a:spcPts val="2660"/>
                </a:lnSpc>
              </a:pPr>
              <a:endParaRPr/>
            </a:p>
          </p:txBody>
        </p:sp>
      </p:grpSp>
      <p:sp>
        <p:nvSpPr>
          <p:cNvPr id="99" name="Freeform 99"/>
          <p:cNvSpPr/>
          <p:nvPr/>
        </p:nvSpPr>
        <p:spPr>
          <a:xfrm>
            <a:off x="13861901" y="825136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00" name="Freeform 100"/>
          <p:cNvSpPr/>
          <p:nvPr/>
        </p:nvSpPr>
        <p:spPr>
          <a:xfrm>
            <a:off x="13227182" y="8449625"/>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1" name="Freeform 101"/>
          <p:cNvSpPr/>
          <p:nvPr/>
        </p:nvSpPr>
        <p:spPr>
          <a:xfrm rot="-299626">
            <a:off x="9446534" y="156261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2" name="Freeform 102"/>
          <p:cNvSpPr/>
          <p:nvPr/>
        </p:nvSpPr>
        <p:spPr>
          <a:xfrm rot="-9526410" flipH="1">
            <a:off x="15071014" y="1527933"/>
            <a:ext cx="801563" cy="693516"/>
          </a:xfrm>
          <a:custGeom>
            <a:avLst/>
            <a:gdLst/>
            <a:ahLst/>
            <a:cxnLst/>
            <a:rect l="l" t="t" r="r" b="b"/>
            <a:pathLst>
              <a:path w="801563" h="693516">
                <a:moveTo>
                  <a:pt x="801563" y="0"/>
                </a:moveTo>
                <a:lnTo>
                  <a:pt x="0" y="0"/>
                </a:lnTo>
                <a:lnTo>
                  <a:pt x="0" y="693517"/>
                </a:lnTo>
                <a:lnTo>
                  <a:pt x="801563" y="693517"/>
                </a:lnTo>
                <a:lnTo>
                  <a:pt x="801563" y="0"/>
                </a:lnTo>
                <a:close/>
              </a:path>
            </a:pathLst>
          </a:custGeom>
          <a:blipFill>
            <a:blip r:embed="rId11">
              <a:extLst>
                <a:ext uri="{96DAC541-7B7A-43D3-8B79-37D633B846F1}">
                  <asvg:svgBlip xmlns="" xmlns:asvg="http://schemas.microsoft.com/office/drawing/2016/SVG/main" r:embed="rId12"/>
                </a:ext>
              </a:extLst>
            </a:blip>
            <a:stretch>
              <a:fillRect l="-33955" t="-48632"/>
            </a:stretch>
          </a:blipFill>
        </p:spPr>
      </p:sp>
      <p:sp>
        <p:nvSpPr>
          <p:cNvPr id="103" name="Freeform 103"/>
          <p:cNvSpPr/>
          <p:nvPr/>
        </p:nvSpPr>
        <p:spPr>
          <a:xfrm rot="-1090401">
            <a:off x="12972942" y="1677896"/>
            <a:ext cx="902449" cy="887056"/>
          </a:xfrm>
          <a:custGeom>
            <a:avLst/>
            <a:gdLst/>
            <a:ahLst/>
            <a:cxnLst/>
            <a:rect l="l" t="t" r="r" b="b"/>
            <a:pathLst>
              <a:path w="902449" h="887056">
                <a:moveTo>
                  <a:pt x="0" y="0"/>
                </a:moveTo>
                <a:lnTo>
                  <a:pt x="902449" y="0"/>
                </a:lnTo>
                <a:lnTo>
                  <a:pt x="902449" y="887055"/>
                </a:lnTo>
                <a:lnTo>
                  <a:pt x="0" y="887055"/>
                </a:lnTo>
                <a:lnTo>
                  <a:pt x="0" y="0"/>
                </a:lnTo>
                <a:close/>
              </a:path>
            </a:pathLst>
          </a:custGeom>
          <a:blipFill>
            <a:blip r:embed="rId13"/>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4" name="Freeform 114"/>
          <p:cNvSpPr/>
          <p:nvPr/>
        </p:nvSpPr>
        <p:spPr>
          <a:xfrm rot="196745">
            <a:off x="10766659" y="3899753"/>
            <a:ext cx="892263" cy="877044"/>
          </a:xfrm>
          <a:custGeom>
            <a:avLst/>
            <a:gdLst/>
            <a:ahLst/>
            <a:cxnLst/>
            <a:rect l="l" t="t" r="r" b="b"/>
            <a:pathLst>
              <a:path w="892263" h="877044">
                <a:moveTo>
                  <a:pt x="0" y="0"/>
                </a:moveTo>
                <a:lnTo>
                  <a:pt x="892263" y="0"/>
                </a:lnTo>
                <a:lnTo>
                  <a:pt x="892263" y="877043"/>
                </a:lnTo>
                <a:lnTo>
                  <a:pt x="0" y="877043"/>
                </a:lnTo>
                <a:lnTo>
                  <a:pt x="0" y="0"/>
                </a:lnTo>
                <a:close/>
              </a:path>
            </a:pathLst>
          </a:custGeom>
          <a:blipFill>
            <a:blip r:embed="rId13"/>
            <a:stretch>
              <a:fillRect/>
            </a:stretch>
          </a:blipFill>
        </p:spPr>
      </p:sp>
      <p:sp>
        <p:nvSpPr>
          <p:cNvPr id="115" name="TextBox 115"/>
          <p:cNvSpPr txBox="1"/>
          <p:nvPr/>
        </p:nvSpPr>
        <p:spPr>
          <a:xfrm>
            <a:off x="3584274" y="2365597"/>
            <a:ext cx="498916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545454"/>
                </a:solidFill>
                <a:latin typeface="Fraunces Bold"/>
              </a:rPr>
              <a:t>4. LUYỆN TẬP</a:t>
            </a:r>
          </a:p>
        </p:txBody>
      </p:sp>
      <p:sp>
        <p:nvSpPr>
          <p:cNvPr id="116" name="TextBox 116"/>
          <p:cNvSpPr txBox="1"/>
          <p:nvPr/>
        </p:nvSpPr>
        <p:spPr>
          <a:xfrm>
            <a:off x="2578694" y="3944792"/>
            <a:ext cx="7000328" cy="3971417"/>
          </a:xfrm>
          <a:prstGeom prst="rect">
            <a:avLst/>
          </a:prstGeom>
        </p:spPr>
        <p:txBody>
          <a:bodyPr lIns="0" tIns="0" rIns="0" bIns="0" rtlCol="0" anchor="t">
            <a:spAutoFit/>
          </a:bodyPr>
          <a:lstStyle/>
          <a:p>
            <a:pPr algn="ctr">
              <a:lnSpc>
                <a:spcPts val="6363"/>
              </a:lnSpc>
            </a:pPr>
            <a:r>
              <a:rPr lang="en-US" sz="4299">
                <a:solidFill>
                  <a:srgbClr val="545454"/>
                </a:solidFill>
                <a:latin typeface="Roboto Condensed Bold"/>
              </a:rPr>
              <a:t>Yêu cầu thực hiện nhiệm vụ:</a:t>
            </a:r>
          </a:p>
          <a:p>
            <a:pPr marL="928369" lvl="1" indent="-464185" algn="just">
              <a:lnSpc>
                <a:spcPts val="6363"/>
              </a:lnSpc>
              <a:buFont typeface="Arial"/>
              <a:buChar char="•"/>
            </a:pPr>
            <a:r>
              <a:rPr lang="en-US" sz="4299">
                <a:solidFill>
                  <a:srgbClr val="545454"/>
                </a:solidFill>
                <a:latin typeface="Roboto Condensed"/>
              </a:rPr>
              <a:t>HS thực hiện theo cặp.</a:t>
            </a:r>
          </a:p>
          <a:p>
            <a:pPr marL="928369" lvl="1" indent="-464185" algn="just">
              <a:lnSpc>
                <a:spcPts val="6363"/>
              </a:lnSpc>
              <a:buFont typeface="Arial"/>
              <a:buChar char="•"/>
            </a:pPr>
            <a:r>
              <a:rPr lang="en-US" sz="4299">
                <a:solidFill>
                  <a:srgbClr val="545454"/>
                </a:solidFill>
                <a:latin typeface="Roboto Condensed"/>
              </a:rPr>
              <a:t>Thời gian: 5-7 phút.</a:t>
            </a:r>
          </a:p>
          <a:p>
            <a:pPr marL="928369" lvl="1" indent="-464185" algn="just">
              <a:lnSpc>
                <a:spcPts val="6363"/>
              </a:lnSpc>
              <a:buFont typeface="Arial"/>
              <a:buChar char="•"/>
            </a:pPr>
            <a:r>
              <a:rPr lang="en-US" sz="4299">
                <a:solidFill>
                  <a:srgbClr val="545454"/>
                </a:solidFill>
                <a:latin typeface="Roboto Condensed"/>
              </a:rPr>
              <a:t>Thời gian trình bày ý tưởng: 2 phút.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6" name="Freeform 56"/>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sp>
        <p:nvSpPr>
          <p:cNvPr id="61" name="Freeform 61"/>
          <p:cNvSpPr/>
          <p:nvPr/>
        </p:nvSpPr>
        <p:spPr>
          <a:xfrm rot="372915">
            <a:off x="9343282" y="8377009"/>
            <a:ext cx="3017826" cy="145233"/>
          </a:xfrm>
          <a:custGeom>
            <a:avLst/>
            <a:gdLst/>
            <a:ahLst/>
            <a:cxnLst/>
            <a:rect l="l" t="t" r="r" b="b"/>
            <a:pathLst>
              <a:path w="3017826" h="145233">
                <a:moveTo>
                  <a:pt x="0" y="0"/>
                </a:moveTo>
                <a:lnTo>
                  <a:pt x="3017826" y="0"/>
                </a:lnTo>
                <a:lnTo>
                  <a:pt x="3017826" y="145232"/>
                </a:lnTo>
                <a:lnTo>
                  <a:pt x="0" y="145232"/>
                </a:lnTo>
                <a:lnTo>
                  <a:pt x="0" y="0"/>
                </a:lnTo>
                <a:close/>
              </a:path>
            </a:pathLst>
          </a:custGeom>
          <a:blipFill>
            <a:blip r:embed="rId4"/>
            <a:stretch>
              <a:fillRect/>
            </a:stretch>
          </a:blipFill>
        </p:spPr>
      </p:sp>
      <p:sp>
        <p:nvSpPr>
          <p:cNvPr id="62" name="Freeform 62"/>
          <p:cNvSpPr/>
          <p:nvPr/>
        </p:nvSpPr>
        <p:spPr>
          <a:xfrm rot="-320063">
            <a:off x="11954634" y="7251265"/>
            <a:ext cx="3940143" cy="189619"/>
          </a:xfrm>
          <a:custGeom>
            <a:avLst/>
            <a:gdLst/>
            <a:ahLst/>
            <a:cxnLst/>
            <a:rect l="l" t="t" r="r" b="b"/>
            <a:pathLst>
              <a:path w="3940143" h="189619">
                <a:moveTo>
                  <a:pt x="0" y="0"/>
                </a:moveTo>
                <a:lnTo>
                  <a:pt x="3940143" y="0"/>
                </a:lnTo>
                <a:lnTo>
                  <a:pt x="3940143" y="189620"/>
                </a:lnTo>
                <a:lnTo>
                  <a:pt x="0" y="189620"/>
                </a:lnTo>
                <a:lnTo>
                  <a:pt x="0" y="0"/>
                </a:lnTo>
                <a:close/>
              </a:path>
            </a:pathLst>
          </a:custGeom>
          <a:blipFill>
            <a:blip r:embed="rId4"/>
            <a:stretch>
              <a:fillRect/>
            </a:stretch>
          </a:blipFill>
        </p:spPr>
      </p:sp>
      <p:grpSp>
        <p:nvGrpSpPr>
          <p:cNvPr id="63" name="Group 63"/>
          <p:cNvGrpSpPr/>
          <p:nvPr/>
        </p:nvGrpSpPr>
        <p:grpSpPr>
          <a:xfrm>
            <a:off x="1337094" y="1028700"/>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5" name="TextBox 65"/>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a:grpSpLocks noChangeAspect="1"/>
          </p:cNvGrpSpPr>
          <p:nvPr/>
        </p:nvGrpSpPr>
        <p:grpSpPr>
          <a:xfrm rot="-317438">
            <a:off x="11667188" y="2044839"/>
            <a:ext cx="3932408" cy="5235486"/>
            <a:chOff x="0" y="0"/>
            <a:chExt cx="3663950" cy="4878070"/>
          </a:xfrm>
        </p:grpSpPr>
        <p:sp>
          <p:nvSpPr>
            <p:cNvPr id="94" name="Freeform 94"/>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6"/>
              <a:stretch>
                <a:fillRect t="-6121" b="-6121"/>
              </a:stretch>
            </a:blipFill>
          </p:spPr>
        </p:sp>
        <p:sp>
          <p:nvSpPr>
            <p:cNvPr id="95" name="Freeform 9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CF4E8"/>
            </a:solidFill>
          </p:spPr>
        </p:sp>
      </p:grpSp>
      <p:grpSp>
        <p:nvGrpSpPr>
          <p:cNvPr id="96" name="Group 96"/>
          <p:cNvGrpSpPr/>
          <p:nvPr/>
        </p:nvGrpSpPr>
        <p:grpSpPr>
          <a:xfrm>
            <a:off x="2365921" y="2349214"/>
            <a:ext cx="7425873"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cap="rnd">
              <a:solidFill>
                <a:srgbClr val="E76262"/>
              </a:solidFill>
              <a:prstDash val="lgDash"/>
              <a:round/>
            </a:ln>
          </p:spPr>
        </p:sp>
        <p:sp>
          <p:nvSpPr>
            <p:cNvPr id="98" name="TextBox 98"/>
            <p:cNvSpPr txBox="1"/>
            <p:nvPr/>
          </p:nvSpPr>
          <p:spPr>
            <a:xfrm>
              <a:off x="0" y="-47625"/>
              <a:ext cx="2490953" cy="392180"/>
            </a:xfrm>
            <a:prstGeom prst="rect">
              <a:avLst/>
            </a:prstGeom>
          </p:spPr>
          <p:txBody>
            <a:bodyPr lIns="39886" tIns="39886" rIns="39886" bIns="39886" rtlCol="0" anchor="ctr"/>
            <a:lstStyle/>
            <a:p>
              <a:pPr algn="ctr">
                <a:lnSpc>
                  <a:spcPts val="2660"/>
                </a:lnSpc>
              </a:pPr>
              <a:endParaRPr/>
            </a:p>
          </p:txBody>
        </p:sp>
      </p:grpSp>
      <p:sp>
        <p:nvSpPr>
          <p:cNvPr id="99" name="Freeform 99"/>
          <p:cNvSpPr/>
          <p:nvPr/>
        </p:nvSpPr>
        <p:spPr>
          <a:xfrm>
            <a:off x="13861901" y="825136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00" name="Freeform 100"/>
          <p:cNvSpPr/>
          <p:nvPr/>
        </p:nvSpPr>
        <p:spPr>
          <a:xfrm>
            <a:off x="5966706" y="8665890"/>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1" name="Freeform 101"/>
          <p:cNvSpPr/>
          <p:nvPr/>
        </p:nvSpPr>
        <p:spPr>
          <a:xfrm rot="-299626">
            <a:off x="9446534" y="156261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02" name="Freeform 102"/>
          <p:cNvSpPr/>
          <p:nvPr/>
        </p:nvSpPr>
        <p:spPr>
          <a:xfrm rot="-9526410" flipH="1">
            <a:off x="15071014" y="1527933"/>
            <a:ext cx="801563" cy="693516"/>
          </a:xfrm>
          <a:custGeom>
            <a:avLst/>
            <a:gdLst/>
            <a:ahLst/>
            <a:cxnLst/>
            <a:rect l="l" t="t" r="r" b="b"/>
            <a:pathLst>
              <a:path w="801563" h="693516">
                <a:moveTo>
                  <a:pt x="801563" y="0"/>
                </a:moveTo>
                <a:lnTo>
                  <a:pt x="0" y="0"/>
                </a:lnTo>
                <a:lnTo>
                  <a:pt x="0" y="693517"/>
                </a:lnTo>
                <a:lnTo>
                  <a:pt x="801563" y="693517"/>
                </a:lnTo>
                <a:lnTo>
                  <a:pt x="801563" y="0"/>
                </a:lnTo>
                <a:close/>
              </a:path>
            </a:pathLst>
          </a:custGeom>
          <a:blipFill>
            <a:blip r:embed="rId11">
              <a:extLst>
                <a:ext uri="{96DAC541-7B7A-43D3-8B79-37D633B846F1}">
                  <asvg:svgBlip xmlns="" xmlns:asvg="http://schemas.microsoft.com/office/drawing/2016/SVG/main" r:embed="rId12"/>
                </a:ext>
              </a:extLst>
            </a:blip>
            <a:stretch>
              <a:fillRect l="-33955" t="-48632"/>
            </a:stretch>
          </a:blipFill>
        </p:spPr>
      </p:sp>
      <p:sp>
        <p:nvSpPr>
          <p:cNvPr id="103" name="Freeform 103"/>
          <p:cNvSpPr/>
          <p:nvPr/>
        </p:nvSpPr>
        <p:spPr>
          <a:xfrm rot="-1090401">
            <a:off x="12972942" y="1677896"/>
            <a:ext cx="902449" cy="887056"/>
          </a:xfrm>
          <a:custGeom>
            <a:avLst/>
            <a:gdLst/>
            <a:ahLst/>
            <a:cxnLst/>
            <a:rect l="l" t="t" r="r" b="b"/>
            <a:pathLst>
              <a:path w="902449" h="887056">
                <a:moveTo>
                  <a:pt x="0" y="0"/>
                </a:moveTo>
                <a:lnTo>
                  <a:pt x="902449" y="0"/>
                </a:lnTo>
                <a:lnTo>
                  <a:pt x="902449" y="887055"/>
                </a:lnTo>
                <a:lnTo>
                  <a:pt x="0" y="887055"/>
                </a:lnTo>
                <a:lnTo>
                  <a:pt x="0" y="0"/>
                </a:lnTo>
                <a:close/>
              </a:path>
            </a:pathLst>
          </a:custGeom>
          <a:blipFill>
            <a:blip r:embed="rId13"/>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4" name="Freeform 114"/>
          <p:cNvSpPr/>
          <p:nvPr/>
        </p:nvSpPr>
        <p:spPr>
          <a:xfrm rot="196745">
            <a:off x="1919790" y="1219579"/>
            <a:ext cx="892263" cy="877044"/>
          </a:xfrm>
          <a:custGeom>
            <a:avLst/>
            <a:gdLst/>
            <a:ahLst/>
            <a:cxnLst/>
            <a:rect l="l" t="t" r="r" b="b"/>
            <a:pathLst>
              <a:path w="892263" h="877044">
                <a:moveTo>
                  <a:pt x="0" y="0"/>
                </a:moveTo>
                <a:lnTo>
                  <a:pt x="892263" y="0"/>
                </a:lnTo>
                <a:lnTo>
                  <a:pt x="892263" y="877044"/>
                </a:lnTo>
                <a:lnTo>
                  <a:pt x="0" y="877044"/>
                </a:lnTo>
                <a:lnTo>
                  <a:pt x="0" y="0"/>
                </a:lnTo>
                <a:close/>
              </a:path>
            </a:pathLst>
          </a:custGeom>
          <a:blipFill>
            <a:blip r:embed="rId13"/>
            <a:stretch>
              <a:fillRect/>
            </a:stretch>
          </a:blipFill>
        </p:spPr>
      </p:sp>
      <p:sp>
        <p:nvSpPr>
          <p:cNvPr id="115" name="TextBox 115"/>
          <p:cNvSpPr txBox="1"/>
          <p:nvPr/>
        </p:nvSpPr>
        <p:spPr>
          <a:xfrm>
            <a:off x="3584274" y="2365597"/>
            <a:ext cx="498916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545454"/>
                </a:solidFill>
                <a:latin typeface="Fraunces Bold"/>
              </a:rPr>
              <a:t>5. VẬN DỤNG</a:t>
            </a:r>
          </a:p>
        </p:txBody>
      </p:sp>
      <p:sp>
        <p:nvSpPr>
          <p:cNvPr id="116" name="TextBox 116"/>
          <p:cNvSpPr txBox="1"/>
          <p:nvPr/>
        </p:nvSpPr>
        <p:spPr>
          <a:xfrm>
            <a:off x="2135870" y="3557356"/>
            <a:ext cx="9056717" cy="5413247"/>
          </a:xfrm>
          <a:prstGeom prst="rect">
            <a:avLst/>
          </a:prstGeom>
        </p:spPr>
        <p:txBody>
          <a:bodyPr lIns="0" tIns="0" rIns="0" bIns="0" rtlCol="0" anchor="t">
            <a:spAutoFit/>
          </a:bodyPr>
          <a:lstStyle/>
          <a:p>
            <a:pPr algn="ctr">
              <a:lnSpc>
                <a:spcPts val="6216"/>
              </a:lnSpc>
            </a:pPr>
            <a:r>
              <a:rPr lang="en-US" sz="3700">
                <a:solidFill>
                  <a:srgbClr val="545454"/>
                </a:solidFill>
                <a:latin typeface="Roboto Condensed Bold"/>
              </a:rPr>
              <a:t>Viết văn bản thông tin giới thiệu một cuốn sách hoặc một bộ phim mà em yêu thích.</a:t>
            </a:r>
          </a:p>
          <a:p>
            <a:pPr marL="798833" lvl="1" indent="-399416" algn="just">
              <a:lnSpc>
                <a:spcPts val="6216"/>
              </a:lnSpc>
              <a:buFont typeface="Arial"/>
              <a:buChar char="•"/>
            </a:pPr>
            <a:r>
              <a:rPr lang="en-US" sz="3700">
                <a:solidFill>
                  <a:srgbClr val="545454"/>
                </a:solidFill>
                <a:latin typeface="Roboto Condensed"/>
              </a:rPr>
              <a:t>Có thể kết hợp với tranh minh họa.</a:t>
            </a:r>
          </a:p>
          <a:p>
            <a:pPr marL="798833" lvl="1" indent="-399416" algn="just">
              <a:lnSpc>
                <a:spcPts val="6216"/>
              </a:lnSpc>
              <a:buFont typeface="Arial"/>
              <a:buChar char="•"/>
            </a:pPr>
            <a:r>
              <a:rPr lang="en-US" sz="3700">
                <a:solidFill>
                  <a:srgbClr val="545454"/>
                </a:solidFill>
                <a:latin typeface="Roboto Condensed"/>
              </a:rPr>
              <a:t>Thời gian hoàn thành: 2 tuần. HS nộp vào thư viện của lớp để cùng trao đổi, chia sẻ trong lớp học. </a:t>
            </a:r>
          </a:p>
          <a:p>
            <a:pPr algn="just">
              <a:lnSpc>
                <a:spcPts val="6216"/>
              </a:lnSpc>
            </a:pPr>
            <a:endParaRPr lang="en-US" sz="3700">
              <a:solidFill>
                <a:srgbClr val="545454"/>
              </a:solidFill>
              <a:latin typeface="Roboto Condense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1" name="Freeform 91"/>
          <p:cNvSpPr/>
          <p:nvPr/>
        </p:nvSpPr>
        <p:spPr>
          <a:xfrm>
            <a:off x="13630826" y="2200421"/>
            <a:ext cx="1111914" cy="1135417"/>
          </a:xfrm>
          <a:custGeom>
            <a:avLst/>
            <a:gdLst/>
            <a:ahLst/>
            <a:cxnLst/>
            <a:rect l="l" t="t" r="r" b="b"/>
            <a:pathLst>
              <a:path w="1111914" h="1135417">
                <a:moveTo>
                  <a:pt x="0" y="0"/>
                </a:moveTo>
                <a:lnTo>
                  <a:pt x="1111914" y="0"/>
                </a:lnTo>
                <a:lnTo>
                  <a:pt x="1111914" y="1135417"/>
                </a:lnTo>
                <a:lnTo>
                  <a:pt x="0" y="1135417"/>
                </a:lnTo>
                <a:lnTo>
                  <a:pt x="0" y="0"/>
                </a:lnTo>
                <a:close/>
              </a:path>
            </a:pathLst>
          </a:custGeom>
          <a:blipFill>
            <a:blip r:embed="rId6">
              <a:extLst>
                <a:ext uri="{96DAC541-7B7A-43D3-8B79-37D633B846F1}">
                  <asvg:svgBlip xmlns="" xmlns:asvg="http://schemas.microsoft.com/office/drawing/2016/SVG/main" r:embed="rId7"/>
                </a:ext>
              </a:extLst>
            </a:blip>
            <a:stretch>
              <a:fillRect r="-77073" b="-92675"/>
            </a:stretch>
          </a:blipFill>
        </p:spPr>
      </p:sp>
      <p:sp>
        <p:nvSpPr>
          <p:cNvPr id="92" name="Freeform 92"/>
          <p:cNvSpPr/>
          <p:nvPr/>
        </p:nvSpPr>
        <p:spPr>
          <a:xfrm>
            <a:off x="2900234" y="2687947"/>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sp>
        <p:nvSpPr>
          <p:cNvPr id="93" name="Freeform 93"/>
          <p:cNvSpPr/>
          <p:nvPr/>
        </p:nvSpPr>
        <p:spPr>
          <a:xfrm>
            <a:off x="13790137" y="7073122"/>
            <a:ext cx="1466811" cy="320388"/>
          </a:xfrm>
          <a:custGeom>
            <a:avLst/>
            <a:gdLst/>
            <a:ahLst/>
            <a:cxnLst/>
            <a:rect l="l" t="t" r="r" b="b"/>
            <a:pathLst>
              <a:path w="1466811" h="320388">
                <a:moveTo>
                  <a:pt x="0" y="0"/>
                </a:moveTo>
                <a:lnTo>
                  <a:pt x="1466811" y="0"/>
                </a:lnTo>
                <a:lnTo>
                  <a:pt x="1466811" y="320387"/>
                </a:lnTo>
                <a:lnTo>
                  <a:pt x="0" y="320387"/>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grpSp>
        <p:nvGrpSpPr>
          <p:cNvPr id="94" name="Group 94"/>
          <p:cNvGrpSpPr/>
          <p:nvPr/>
        </p:nvGrpSpPr>
        <p:grpSpPr>
          <a:xfrm>
            <a:off x="594866" y="1690137"/>
            <a:ext cx="1232729" cy="7134324"/>
            <a:chOff x="0" y="0"/>
            <a:chExt cx="1643639" cy="9512432"/>
          </a:xfrm>
        </p:grpSpPr>
        <p:sp>
          <p:nvSpPr>
            <p:cNvPr id="95" name="TextBox 9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4" name="Freeform 104"/>
          <p:cNvSpPr/>
          <p:nvPr/>
        </p:nvSpPr>
        <p:spPr>
          <a:xfrm>
            <a:off x="9673683" y="2149984"/>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sp>
        <p:nvSpPr>
          <p:cNvPr id="105" name="Freeform 105"/>
          <p:cNvSpPr/>
          <p:nvPr/>
        </p:nvSpPr>
        <p:spPr>
          <a:xfrm>
            <a:off x="6042537" y="8083331"/>
            <a:ext cx="1466811" cy="320388"/>
          </a:xfrm>
          <a:custGeom>
            <a:avLst/>
            <a:gdLst/>
            <a:ahLst/>
            <a:cxnLst/>
            <a:rect l="l" t="t" r="r" b="b"/>
            <a:pathLst>
              <a:path w="1466811" h="320388">
                <a:moveTo>
                  <a:pt x="0" y="0"/>
                </a:moveTo>
                <a:lnTo>
                  <a:pt x="1466811" y="0"/>
                </a:lnTo>
                <a:lnTo>
                  <a:pt x="1466811" y="320387"/>
                </a:lnTo>
                <a:lnTo>
                  <a:pt x="0" y="320387"/>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sp>
      <p:sp>
        <p:nvSpPr>
          <p:cNvPr id="106" name="Freeform 106"/>
          <p:cNvSpPr/>
          <p:nvPr/>
        </p:nvSpPr>
        <p:spPr>
          <a:xfrm rot="813216">
            <a:off x="14186783" y="2566351"/>
            <a:ext cx="1111914" cy="1135417"/>
          </a:xfrm>
          <a:custGeom>
            <a:avLst/>
            <a:gdLst/>
            <a:ahLst/>
            <a:cxnLst/>
            <a:rect l="l" t="t" r="r" b="b"/>
            <a:pathLst>
              <a:path w="1111914" h="1135417">
                <a:moveTo>
                  <a:pt x="0" y="0"/>
                </a:moveTo>
                <a:lnTo>
                  <a:pt x="1111913" y="0"/>
                </a:lnTo>
                <a:lnTo>
                  <a:pt x="1111913" y="1135417"/>
                </a:lnTo>
                <a:lnTo>
                  <a:pt x="0" y="1135417"/>
                </a:lnTo>
                <a:lnTo>
                  <a:pt x="0" y="0"/>
                </a:lnTo>
                <a:close/>
              </a:path>
            </a:pathLst>
          </a:custGeom>
          <a:blipFill>
            <a:blip r:embed="rId6">
              <a:extLst>
                <a:ext uri="{96DAC541-7B7A-43D3-8B79-37D633B846F1}">
                  <asvg:svgBlip xmlns="" xmlns:asvg="http://schemas.microsoft.com/office/drawing/2016/SVG/main" r:embed="rId7"/>
                </a:ext>
              </a:extLst>
            </a:blip>
            <a:stretch>
              <a:fillRect l="-81621" t="-33490" b="-64134"/>
            </a:stretch>
          </a:blipFill>
        </p:spPr>
      </p:sp>
      <p:sp>
        <p:nvSpPr>
          <p:cNvPr id="107" name="Freeform 107"/>
          <p:cNvSpPr/>
          <p:nvPr/>
        </p:nvSpPr>
        <p:spPr>
          <a:xfrm rot="-1135901">
            <a:off x="2951332" y="6255516"/>
            <a:ext cx="1236269" cy="1262401"/>
          </a:xfrm>
          <a:custGeom>
            <a:avLst/>
            <a:gdLst/>
            <a:ahLst/>
            <a:cxnLst/>
            <a:rect l="l" t="t" r="r" b="b"/>
            <a:pathLst>
              <a:path w="1236269" h="1262401">
                <a:moveTo>
                  <a:pt x="0" y="0"/>
                </a:moveTo>
                <a:lnTo>
                  <a:pt x="1236269" y="0"/>
                </a:lnTo>
                <a:lnTo>
                  <a:pt x="1236269" y="1262401"/>
                </a:lnTo>
                <a:lnTo>
                  <a:pt x="0" y="1262401"/>
                </a:lnTo>
                <a:lnTo>
                  <a:pt x="0" y="0"/>
                </a:lnTo>
                <a:close/>
              </a:path>
            </a:pathLst>
          </a:custGeom>
          <a:blipFill>
            <a:blip r:embed="rId6">
              <a:extLst>
                <a:ext uri="{96DAC541-7B7A-43D3-8B79-37D633B846F1}">
                  <asvg:svgBlip xmlns="" xmlns:asvg="http://schemas.microsoft.com/office/drawing/2016/SVG/main" r:embed="rId7"/>
                </a:ext>
              </a:extLst>
            </a:blip>
            <a:stretch>
              <a:fillRect r="-77073" b="-92675"/>
            </a:stretch>
          </a:blipFill>
        </p:spPr>
      </p:sp>
      <p:sp>
        <p:nvSpPr>
          <p:cNvPr id="108" name="Freeform 108"/>
          <p:cNvSpPr/>
          <p:nvPr/>
        </p:nvSpPr>
        <p:spPr>
          <a:xfrm rot="813216">
            <a:off x="3671595" y="6571533"/>
            <a:ext cx="965941" cy="986359"/>
          </a:xfrm>
          <a:custGeom>
            <a:avLst/>
            <a:gdLst/>
            <a:ahLst/>
            <a:cxnLst/>
            <a:rect l="l" t="t" r="r" b="b"/>
            <a:pathLst>
              <a:path w="965941" h="986359">
                <a:moveTo>
                  <a:pt x="0" y="0"/>
                </a:moveTo>
                <a:lnTo>
                  <a:pt x="965941" y="0"/>
                </a:lnTo>
                <a:lnTo>
                  <a:pt x="965941" y="986359"/>
                </a:lnTo>
                <a:lnTo>
                  <a:pt x="0" y="986359"/>
                </a:lnTo>
                <a:lnTo>
                  <a:pt x="0" y="0"/>
                </a:lnTo>
                <a:close/>
              </a:path>
            </a:pathLst>
          </a:custGeom>
          <a:blipFill>
            <a:blip r:embed="rId6">
              <a:extLst>
                <a:ext uri="{96DAC541-7B7A-43D3-8B79-37D633B846F1}">
                  <asvg:svgBlip xmlns="" xmlns:asvg="http://schemas.microsoft.com/office/drawing/2016/SVG/main" r:embed="rId7"/>
                </a:ext>
              </a:extLst>
            </a:blip>
            <a:stretch>
              <a:fillRect l="-81621" t="-33490" b="-64134"/>
            </a:stretch>
          </a:blipFill>
        </p:spPr>
      </p:sp>
      <p:sp>
        <p:nvSpPr>
          <p:cNvPr id="109" name="TextBox 109"/>
          <p:cNvSpPr txBox="1"/>
          <p:nvPr/>
        </p:nvSpPr>
        <p:spPr>
          <a:xfrm>
            <a:off x="4739665" y="4232314"/>
            <a:ext cx="9050472" cy="1505344"/>
          </a:xfrm>
          <a:prstGeom prst="rect">
            <a:avLst/>
          </a:prstGeom>
        </p:spPr>
        <p:txBody>
          <a:bodyPr lIns="0" tIns="0" rIns="0" bIns="0" rtlCol="0" anchor="t">
            <a:spAutoFit/>
          </a:bodyPr>
          <a:lstStyle/>
          <a:p>
            <a:pPr marL="0" lvl="0" indent="0" algn="l">
              <a:lnSpc>
                <a:spcPts val="12053"/>
              </a:lnSpc>
              <a:spcBef>
                <a:spcPct val="0"/>
              </a:spcBef>
            </a:pPr>
            <a:r>
              <a:rPr lang="en-US" sz="8609" spc="172">
                <a:solidFill>
                  <a:srgbClr val="545454"/>
                </a:solidFill>
                <a:latin typeface="#9Slide05 SVNBeloved"/>
              </a:rPr>
              <a:t>Xin chào &amp; hẹn gặp lại!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 Nàng Thơ Xứ Huế _ Thùy Chi _ Theme Song From _Nàng thơ xứ Huế_ Seri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1" y="190500"/>
            <a:ext cx="17526000" cy="9677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594866" y="1690137"/>
            <a:ext cx="1232729" cy="7134324"/>
            <a:chOff x="0" y="0"/>
            <a:chExt cx="1643639" cy="9512432"/>
          </a:xfrm>
        </p:grpSpPr>
        <p:sp>
          <p:nvSpPr>
            <p:cNvPr id="3" name="TextBox 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 name="TextBox 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 name="TextBox 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2" name="Group 12"/>
          <p:cNvGrpSpPr/>
          <p:nvPr/>
        </p:nvGrpSpPr>
        <p:grpSpPr>
          <a:xfrm>
            <a:off x="15164201" y="5190915"/>
            <a:ext cx="2279617" cy="1191585"/>
            <a:chOff x="0" y="0"/>
            <a:chExt cx="3039489" cy="1588780"/>
          </a:xfrm>
        </p:grpSpPr>
        <p:grpSp>
          <p:nvGrpSpPr>
            <p:cNvPr id="13" name="Group 13"/>
            <p:cNvGrpSpPr/>
            <p:nvPr/>
          </p:nvGrpSpPr>
          <p:grpSpPr>
            <a:xfrm>
              <a:off x="0" y="0"/>
              <a:ext cx="3039489" cy="1588780"/>
              <a:chOff x="0" y="0"/>
              <a:chExt cx="620810" cy="324506"/>
            </a:xfrm>
          </p:grpSpPr>
          <p:sp>
            <p:nvSpPr>
              <p:cNvPr id="14" name="Freeform 1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5" name="TextBox 1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6" name="Group 16"/>
            <p:cNvGrpSpPr/>
            <p:nvPr/>
          </p:nvGrpSpPr>
          <p:grpSpPr>
            <a:xfrm>
              <a:off x="1234950" y="117213"/>
              <a:ext cx="1688828" cy="1354354"/>
              <a:chOff x="0" y="0"/>
              <a:chExt cx="344940" cy="276625"/>
            </a:xfrm>
          </p:grpSpPr>
          <p:sp>
            <p:nvSpPr>
              <p:cNvPr id="17" name="Freeform 1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8" name="TextBox 1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9" name="Group 19"/>
          <p:cNvGrpSpPr/>
          <p:nvPr/>
        </p:nvGrpSpPr>
        <p:grpSpPr>
          <a:xfrm>
            <a:off x="15164201" y="3904500"/>
            <a:ext cx="2279617" cy="1191585"/>
            <a:chOff x="0" y="0"/>
            <a:chExt cx="3039489" cy="1588780"/>
          </a:xfrm>
        </p:grpSpPr>
        <p:grpSp>
          <p:nvGrpSpPr>
            <p:cNvPr id="20" name="Group 20"/>
            <p:cNvGrpSpPr/>
            <p:nvPr/>
          </p:nvGrpSpPr>
          <p:grpSpPr>
            <a:xfrm>
              <a:off x="0" y="0"/>
              <a:ext cx="3039489" cy="1588780"/>
              <a:chOff x="0" y="0"/>
              <a:chExt cx="620810" cy="324506"/>
            </a:xfrm>
          </p:grpSpPr>
          <p:sp>
            <p:nvSpPr>
              <p:cNvPr id="21" name="Freeform 2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2" name="TextBox 2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3" name="Group 23"/>
            <p:cNvGrpSpPr/>
            <p:nvPr/>
          </p:nvGrpSpPr>
          <p:grpSpPr>
            <a:xfrm>
              <a:off x="1234950" y="117213"/>
              <a:ext cx="1688828" cy="1354354"/>
              <a:chOff x="0" y="0"/>
              <a:chExt cx="344940" cy="276625"/>
            </a:xfrm>
          </p:grpSpPr>
          <p:sp>
            <p:nvSpPr>
              <p:cNvPr id="24" name="Freeform 2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5" name="TextBox 2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6" name="Group 26"/>
          <p:cNvGrpSpPr/>
          <p:nvPr/>
        </p:nvGrpSpPr>
        <p:grpSpPr>
          <a:xfrm>
            <a:off x="15164201" y="2618086"/>
            <a:ext cx="2279617" cy="1191585"/>
            <a:chOff x="0" y="0"/>
            <a:chExt cx="3039489" cy="1588780"/>
          </a:xfrm>
        </p:grpSpPr>
        <p:grpSp>
          <p:nvGrpSpPr>
            <p:cNvPr id="27" name="Group 27"/>
            <p:cNvGrpSpPr/>
            <p:nvPr/>
          </p:nvGrpSpPr>
          <p:grpSpPr>
            <a:xfrm>
              <a:off x="0" y="0"/>
              <a:ext cx="3039489" cy="1588780"/>
              <a:chOff x="0" y="0"/>
              <a:chExt cx="620810" cy="324506"/>
            </a:xfrm>
          </p:grpSpPr>
          <p:sp>
            <p:nvSpPr>
              <p:cNvPr id="28" name="Freeform 2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9" name="TextBox 2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0" name="Group 30"/>
            <p:cNvGrpSpPr/>
            <p:nvPr/>
          </p:nvGrpSpPr>
          <p:grpSpPr>
            <a:xfrm>
              <a:off x="1234950" y="117213"/>
              <a:ext cx="1688828" cy="1354354"/>
              <a:chOff x="0" y="0"/>
              <a:chExt cx="344940" cy="276625"/>
            </a:xfrm>
          </p:grpSpPr>
          <p:sp>
            <p:nvSpPr>
              <p:cNvPr id="31" name="Freeform 3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2" name="TextBox 3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3" name="Freeform 33"/>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34" name="Group 34"/>
          <p:cNvGrpSpPr/>
          <p:nvPr/>
        </p:nvGrpSpPr>
        <p:grpSpPr>
          <a:xfrm>
            <a:off x="15164201" y="6477329"/>
            <a:ext cx="2279617" cy="1191585"/>
            <a:chOff x="0" y="0"/>
            <a:chExt cx="3039489" cy="1588780"/>
          </a:xfrm>
        </p:grpSpPr>
        <p:grpSp>
          <p:nvGrpSpPr>
            <p:cNvPr id="35" name="Group 35"/>
            <p:cNvGrpSpPr/>
            <p:nvPr/>
          </p:nvGrpSpPr>
          <p:grpSpPr>
            <a:xfrm>
              <a:off x="0" y="0"/>
              <a:ext cx="3039489" cy="1588780"/>
              <a:chOff x="0" y="0"/>
              <a:chExt cx="620810" cy="324506"/>
            </a:xfrm>
          </p:grpSpPr>
          <p:sp>
            <p:nvSpPr>
              <p:cNvPr id="36" name="Freeform 3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7" name="TextBox 3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8" name="Group 38"/>
            <p:cNvGrpSpPr/>
            <p:nvPr/>
          </p:nvGrpSpPr>
          <p:grpSpPr>
            <a:xfrm>
              <a:off x="1234950" y="117213"/>
              <a:ext cx="1688828" cy="1354354"/>
              <a:chOff x="0" y="0"/>
              <a:chExt cx="344940" cy="276625"/>
            </a:xfrm>
          </p:grpSpPr>
          <p:sp>
            <p:nvSpPr>
              <p:cNvPr id="39" name="Freeform 3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0" name="TextBox 4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1" name="Group 41"/>
          <p:cNvGrpSpPr/>
          <p:nvPr/>
        </p:nvGrpSpPr>
        <p:grpSpPr>
          <a:xfrm>
            <a:off x="15164201" y="7763743"/>
            <a:ext cx="2279617" cy="1191585"/>
            <a:chOff x="0" y="0"/>
            <a:chExt cx="3039489" cy="1588780"/>
          </a:xfrm>
        </p:grpSpPr>
        <p:grpSp>
          <p:nvGrpSpPr>
            <p:cNvPr id="42" name="Group 42"/>
            <p:cNvGrpSpPr/>
            <p:nvPr/>
          </p:nvGrpSpPr>
          <p:grpSpPr>
            <a:xfrm>
              <a:off x="0" y="0"/>
              <a:ext cx="3039489" cy="1588780"/>
              <a:chOff x="0" y="0"/>
              <a:chExt cx="620810" cy="324506"/>
            </a:xfrm>
          </p:grpSpPr>
          <p:sp>
            <p:nvSpPr>
              <p:cNvPr id="43" name="Freeform 4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4" name="TextBox 4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5" name="Group 45"/>
            <p:cNvGrpSpPr/>
            <p:nvPr/>
          </p:nvGrpSpPr>
          <p:grpSpPr>
            <a:xfrm>
              <a:off x="1234950" y="117213"/>
              <a:ext cx="1688828" cy="1354354"/>
              <a:chOff x="0" y="0"/>
              <a:chExt cx="344940" cy="276625"/>
            </a:xfrm>
          </p:grpSpPr>
          <p:sp>
            <p:nvSpPr>
              <p:cNvPr id="46" name="Freeform 4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7" name="TextBox 4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8" name="Group 48"/>
          <p:cNvGrpSpPr/>
          <p:nvPr/>
        </p:nvGrpSpPr>
        <p:grpSpPr>
          <a:xfrm>
            <a:off x="15564542" y="1331671"/>
            <a:ext cx="2186870" cy="1191585"/>
            <a:chOff x="0" y="0"/>
            <a:chExt cx="2915827" cy="1588780"/>
          </a:xfrm>
        </p:grpSpPr>
        <p:grpSp>
          <p:nvGrpSpPr>
            <p:cNvPr id="49" name="Group 49"/>
            <p:cNvGrpSpPr/>
            <p:nvPr/>
          </p:nvGrpSpPr>
          <p:grpSpPr>
            <a:xfrm>
              <a:off x="0" y="0"/>
              <a:ext cx="2915827" cy="1588780"/>
              <a:chOff x="0" y="0"/>
              <a:chExt cx="595553" cy="324506"/>
            </a:xfrm>
          </p:grpSpPr>
          <p:sp>
            <p:nvSpPr>
              <p:cNvPr id="50" name="Freeform 5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1" name="TextBox 51"/>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52" name="Group 52"/>
            <p:cNvGrpSpPr/>
            <p:nvPr/>
          </p:nvGrpSpPr>
          <p:grpSpPr>
            <a:xfrm>
              <a:off x="135707" y="117213"/>
              <a:ext cx="2664410" cy="1354354"/>
              <a:chOff x="0" y="0"/>
              <a:chExt cx="544201" cy="276625"/>
            </a:xfrm>
          </p:grpSpPr>
          <p:sp>
            <p:nvSpPr>
              <p:cNvPr id="53" name="Freeform 5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4" name="TextBox 54"/>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55" name="Group 55"/>
          <p:cNvGrpSpPr/>
          <p:nvPr/>
        </p:nvGrpSpPr>
        <p:grpSpPr>
          <a:xfrm>
            <a:off x="1028700" y="743240"/>
            <a:ext cx="15613811" cy="8800520"/>
            <a:chOff x="0" y="0"/>
            <a:chExt cx="4112279" cy="2317832"/>
          </a:xfrm>
        </p:grpSpPr>
        <p:sp>
          <p:nvSpPr>
            <p:cNvPr id="56" name="Freeform 56"/>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7" name="TextBox 57"/>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aphicFrame>
        <p:nvGraphicFramePr>
          <p:cNvPr id="58" name="Table 58"/>
          <p:cNvGraphicFramePr>
            <a:graphicFrameLocks noGrp="1"/>
          </p:cNvGraphicFramePr>
          <p:nvPr/>
        </p:nvGraphicFramePr>
        <p:xfrm>
          <a:off x="2185383" y="3561938"/>
          <a:ext cx="14118626" cy="5649868"/>
        </p:xfrm>
        <a:graphic>
          <a:graphicData uri="http://schemas.openxmlformats.org/drawingml/2006/table">
            <a:tbl>
              <a:tblPr/>
              <a:tblGrid>
                <a:gridCol w="10566481">
                  <a:extLst>
                    <a:ext uri="{9D8B030D-6E8A-4147-A177-3AD203B41FA5}">
                      <a16:colId xmlns:a16="http://schemas.microsoft.com/office/drawing/2014/main" val="20000"/>
                    </a:ext>
                  </a:extLst>
                </a:gridCol>
                <a:gridCol w="1653546">
                  <a:extLst>
                    <a:ext uri="{9D8B030D-6E8A-4147-A177-3AD203B41FA5}">
                      <a16:colId xmlns:a16="http://schemas.microsoft.com/office/drawing/2014/main" val="20001"/>
                    </a:ext>
                  </a:extLst>
                </a:gridCol>
                <a:gridCol w="1898599">
                  <a:extLst>
                    <a:ext uri="{9D8B030D-6E8A-4147-A177-3AD203B41FA5}">
                      <a16:colId xmlns:a16="http://schemas.microsoft.com/office/drawing/2014/main" val="20002"/>
                    </a:ext>
                  </a:extLst>
                </a:gridCol>
              </a:tblGrid>
              <a:tr h="839618">
                <a:tc>
                  <a:txBody>
                    <a:bodyPr/>
                    <a:lstStyle/>
                    <a:p>
                      <a:pPr algn="ctr">
                        <a:lnSpc>
                          <a:spcPts val="5616"/>
                        </a:lnSpc>
                        <a:defRPr/>
                      </a:pPr>
                      <a:r>
                        <a:rPr lang="en-US" sz="3600">
                          <a:solidFill>
                            <a:srgbClr val="000000"/>
                          </a:solidFill>
                          <a:latin typeface="Roboto Condensed Bold"/>
                        </a:rPr>
                        <a:t>TIÊU CHÍ</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tc>
                  <a:txBody>
                    <a:bodyPr/>
                    <a:lstStyle/>
                    <a:p>
                      <a:pPr algn="ctr">
                        <a:lnSpc>
                          <a:spcPts val="5616"/>
                        </a:lnSpc>
                        <a:defRPr/>
                      </a:pPr>
                      <a:r>
                        <a:rPr lang="en-US" sz="3600">
                          <a:solidFill>
                            <a:srgbClr val="000000"/>
                          </a:solidFill>
                          <a:latin typeface="Roboto Condensed Bold"/>
                        </a:rPr>
                        <a:t>CÓ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tc>
                  <a:txBody>
                    <a:bodyPr/>
                    <a:lstStyle/>
                    <a:p>
                      <a:pPr algn="ctr">
                        <a:lnSpc>
                          <a:spcPts val="5616"/>
                        </a:lnSpc>
                        <a:defRPr/>
                      </a:pPr>
                      <a:r>
                        <a:rPr lang="en-US" sz="3600">
                          <a:solidFill>
                            <a:srgbClr val="000000"/>
                          </a:solidFill>
                          <a:latin typeface="Roboto Condensed Bold"/>
                        </a:rPr>
                        <a:t>KHÔNG</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solidFill>
                      <a:srgbClr val="EFC19E"/>
                    </a:solidFill>
                  </a:tcPr>
                </a:tc>
                <a:extLst>
                  <a:ext uri="{0D108BD9-81ED-4DB2-BD59-A6C34878D82A}">
                    <a16:rowId xmlns:a16="http://schemas.microsoft.com/office/drawing/2014/main" val="10000"/>
                  </a:ext>
                </a:extLst>
              </a:tr>
              <a:tr h="925488">
                <a:tc>
                  <a:txBody>
                    <a:bodyPr/>
                    <a:lstStyle/>
                    <a:p>
                      <a:pPr algn="just">
                        <a:lnSpc>
                          <a:spcPts val="6239"/>
                        </a:lnSpc>
                        <a:defRPr/>
                      </a:pPr>
                      <a:r>
                        <a:rPr lang="en-US" sz="3999">
                          <a:solidFill>
                            <a:srgbClr val="000000"/>
                          </a:solidFill>
                          <a:latin typeface="Roboto Condensed"/>
                        </a:rPr>
                        <a:t>Đọc trôi chảy, không bỏ từ, thêm từ.</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1"/>
                  </a:ext>
                </a:extLst>
              </a:tr>
              <a:tr h="1717400">
                <a:tc>
                  <a:txBody>
                    <a:bodyPr/>
                    <a:lstStyle/>
                    <a:p>
                      <a:pPr algn="just">
                        <a:lnSpc>
                          <a:spcPts val="6239"/>
                        </a:lnSpc>
                        <a:defRPr/>
                      </a:pPr>
                      <a:r>
                        <a:rPr lang="en-US" sz="3999">
                          <a:solidFill>
                            <a:srgbClr val="000000"/>
                          </a:solidFill>
                          <a:latin typeface="Roboto Condensed"/>
                        </a:rPr>
                        <a:t>Đọc to, rõ bảo đảm trong không gian lớp học, cả lớp cùng nghe được.</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2"/>
                  </a:ext>
                </a:extLst>
              </a:tr>
              <a:tr h="925488">
                <a:tc>
                  <a:txBody>
                    <a:bodyPr/>
                    <a:lstStyle/>
                    <a:p>
                      <a:pPr algn="just">
                        <a:lnSpc>
                          <a:spcPts val="6239"/>
                        </a:lnSpc>
                        <a:defRPr/>
                      </a:pPr>
                      <a:r>
                        <a:rPr lang="en-US" sz="3999">
                          <a:solidFill>
                            <a:srgbClr val="000000"/>
                          </a:solidFill>
                          <a:latin typeface="Roboto Condensed"/>
                        </a:rPr>
                        <a:t>Tốc độ đọc phù hợp.</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3"/>
                  </a:ext>
                </a:extLst>
              </a:tr>
              <a:tr h="1233132">
                <a:tc>
                  <a:txBody>
                    <a:bodyPr/>
                    <a:lstStyle/>
                    <a:p>
                      <a:pPr algn="just">
                        <a:lnSpc>
                          <a:spcPts val="6239"/>
                        </a:lnSpc>
                        <a:defRPr/>
                      </a:pPr>
                      <a:r>
                        <a:rPr lang="en-US" sz="3999">
                          <a:solidFill>
                            <a:srgbClr val="000000"/>
                          </a:solidFill>
                          <a:latin typeface="Roboto Condensed"/>
                        </a:rPr>
                        <a:t>Sử dụng giọng đọc diễn cảm, linh hoạt.</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tc>
                  <a:txBody>
                    <a:bodyPr/>
                    <a:lstStyle/>
                    <a:p>
                      <a:pPr algn="ctr">
                        <a:lnSpc>
                          <a:spcPts val="4992"/>
                        </a:lnSpc>
                        <a:defRPr/>
                      </a:pPr>
                      <a:r>
                        <a:rPr lang="en-US" sz="3200">
                          <a:solidFill>
                            <a:srgbClr val="000000"/>
                          </a:solidFill>
                          <a:latin typeface="Roboto Condensed"/>
                        </a:rPr>
                        <a:t> </a:t>
                      </a:r>
                      <a:endParaRPr lang="en-US" sz="1100"/>
                    </a:p>
                  </a:txBody>
                  <a:tcPr marL="68580" marR="68580" marT="68580" marB="68580" anchor="ctr">
                    <a:lnL w="9525" cap="flat" cmpd="sng" algn="ctr">
                      <a:solidFill>
                        <a:srgbClr val="B47A58"/>
                      </a:solidFill>
                      <a:prstDash val="solid"/>
                      <a:round/>
                      <a:headEnd type="none" w="med" len="med"/>
                      <a:tailEnd type="none" w="med" len="med"/>
                    </a:lnL>
                    <a:lnR w="9525" cap="flat" cmpd="sng" algn="ctr">
                      <a:solidFill>
                        <a:srgbClr val="B47A58"/>
                      </a:solidFill>
                      <a:prstDash val="solid"/>
                      <a:round/>
                      <a:headEnd type="none" w="med" len="med"/>
                      <a:tailEnd type="none" w="med" len="med"/>
                    </a:lnR>
                    <a:lnT w="9525" cap="flat" cmpd="sng" algn="ctr">
                      <a:solidFill>
                        <a:srgbClr val="B47A58"/>
                      </a:solidFill>
                      <a:prstDash val="solid"/>
                      <a:round/>
                      <a:headEnd type="none" w="med" len="med"/>
                      <a:tailEnd type="none" w="med" len="med"/>
                    </a:lnT>
                    <a:lnB w="9525" cap="flat" cmpd="sng" algn="ctr">
                      <a:solidFill>
                        <a:srgbClr val="B47A5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59" name="Group 59"/>
          <p:cNvGrpSpPr/>
          <p:nvPr/>
        </p:nvGrpSpPr>
        <p:grpSpPr>
          <a:xfrm>
            <a:off x="2859245" y="891659"/>
            <a:ext cx="11952721" cy="1158666"/>
            <a:chOff x="0" y="0"/>
            <a:chExt cx="3554489" cy="344563"/>
          </a:xfrm>
        </p:grpSpPr>
        <p:sp>
          <p:nvSpPr>
            <p:cNvPr id="60" name="Freeform 60"/>
            <p:cNvSpPr/>
            <p:nvPr/>
          </p:nvSpPr>
          <p:spPr>
            <a:xfrm>
              <a:off x="0" y="0"/>
              <a:ext cx="3554489" cy="344563"/>
            </a:xfrm>
            <a:custGeom>
              <a:avLst/>
              <a:gdLst/>
              <a:ahLst/>
              <a:cxnLst/>
              <a:rect l="l" t="t" r="r" b="b"/>
              <a:pathLst>
                <a:path w="3554489" h="344563">
                  <a:moveTo>
                    <a:pt x="64771" y="0"/>
                  </a:moveTo>
                  <a:lnTo>
                    <a:pt x="3489718" y="0"/>
                  </a:lnTo>
                  <a:cubicBezTo>
                    <a:pt x="3525490" y="0"/>
                    <a:pt x="3554489" y="28999"/>
                    <a:pt x="3554489" y="64771"/>
                  </a:cubicBezTo>
                  <a:lnTo>
                    <a:pt x="3554489" y="279792"/>
                  </a:lnTo>
                  <a:cubicBezTo>
                    <a:pt x="3554489" y="296970"/>
                    <a:pt x="3547665" y="313445"/>
                    <a:pt x="3535518" y="325592"/>
                  </a:cubicBezTo>
                  <a:cubicBezTo>
                    <a:pt x="3523371" y="337739"/>
                    <a:pt x="3506896" y="344563"/>
                    <a:pt x="3489718" y="344563"/>
                  </a:cubicBezTo>
                  <a:lnTo>
                    <a:pt x="64771" y="344563"/>
                  </a:lnTo>
                  <a:cubicBezTo>
                    <a:pt x="28999" y="344563"/>
                    <a:pt x="0" y="315564"/>
                    <a:pt x="0" y="279792"/>
                  </a:cubicBezTo>
                  <a:lnTo>
                    <a:pt x="0" y="64771"/>
                  </a:lnTo>
                  <a:cubicBezTo>
                    <a:pt x="0" y="28999"/>
                    <a:pt x="28999" y="0"/>
                    <a:pt x="64771" y="0"/>
                  </a:cubicBezTo>
                  <a:close/>
                </a:path>
              </a:pathLst>
            </a:custGeom>
            <a:solidFill>
              <a:srgbClr val="FFCF91"/>
            </a:solidFill>
            <a:ln w="47625" cap="rnd">
              <a:solidFill>
                <a:srgbClr val="E76262"/>
              </a:solidFill>
              <a:prstDash val="lgDash"/>
              <a:round/>
            </a:ln>
          </p:spPr>
        </p:sp>
        <p:sp>
          <p:nvSpPr>
            <p:cNvPr id="61" name="TextBox 61"/>
            <p:cNvSpPr txBox="1"/>
            <p:nvPr/>
          </p:nvSpPr>
          <p:spPr>
            <a:xfrm>
              <a:off x="0" y="-28575"/>
              <a:ext cx="3554489" cy="373138"/>
            </a:xfrm>
            <a:prstGeom prst="rect">
              <a:avLst/>
            </a:prstGeom>
          </p:spPr>
          <p:txBody>
            <a:bodyPr lIns="44991" tIns="44991" rIns="44991" bIns="44991" rtlCol="0" anchor="ctr"/>
            <a:lstStyle/>
            <a:p>
              <a:pPr algn="ctr">
                <a:lnSpc>
                  <a:spcPts val="2659"/>
                </a:lnSpc>
              </a:pPr>
              <a:endParaRPr/>
            </a:p>
          </p:txBody>
        </p:sp>
      </p:grpSp>
      <p:sp>
        <p:nvSpPr>
          <p:cNvPr id="62" name="TextBox 62"/>
          <p:cNvSpPr txBox="1"/>
          <p:nvPr/>
        </p:nvSpPr>
        <p:spPr>
          <a:xfrm>
            <a:off x="5795413" y="986929"/>
            <a:ext cx="6080384"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402E27"/>
                </a:solidFill>
                <a:latin typeface="Fraunces Bold"/>
              </a:rPr>
              <a:t>2. ĐỌC VĂN BẢN</a:t>
            </a:r>
          </a:p>
        </p:txBody>
      </p:sp>
      <p:grpSp>
        <p:nvGrpSpPr>
          <p:cNvPr id="63" name="Group 63"/>
          <p:cNvGrpSpPr/>
          <p:nvPr/>
        </p:nvGrpSpPr>
        <p:grpSpPr>
          <a:xfrm>
            <a:off x="1540290" y="1622751"/>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2470372"/>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3317993"/>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4165614"/>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5013235"/>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860856"/>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6708477"/>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755609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8403718"/>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661541" y="1470992"/>
            <a:ext cx="1232729" cy="7134324"/>
            <a:chOff x="0" y="0"/>
            <a:chExt cx="1643639" cy="9512432"/>
          </a:xfrm>
        </p:grpSpPr>
        <p:sp>
          <p:nvSpPr>
            <p:cNvPr id="91" name="TextBox 9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185383" y="2299147"/>
            <a:ext cx="14107849" cy="748030"/>
          </a:xfrm>
          <a:prstGeom prst="rect">
            <a:avLst/>
          </a:prstGeom>
        </p:spPr>
        <p:txBody>
          <a:bodyPr lIns="0" tIns="0" rIns="0" bIns="0" rtlCol="0" anchor="t">
            <a:spAutoFit/>
          </a:bodyPr>
          <a:lstStyle/>
          <a:p>
            <a:pPr algn="l">
              <a:lnSpc>
                <a:spcPts val="6019"/>
              </a:lnSpc>
            </a:pPr>
            <a:r>
              <a:rPr lang="en-US" sz="4299">
                <a:solidFill>
                  <a:srgbClr val="402E27"/>
                </a:solidFill>
                <a:latin typeface="Roboto Condensed"/>
              </a:rPr>
              <a:t>HS đọc nối tiếp văn bản, chú ý các tiêu chí đọc theo bảng kiểm.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FFFFFF"/>
                  </a:solidFill>
                  <a:latin typeface="Sniglet"/>
                </a:rPr>
                <a:t>Việt Nam</a:t>
              </a:r>
            </a:p>
          </p:txBody>
        </p:sp>
      </p:grpSp>
      <p:sp>
        <p:nvSpPr>
          <p:cNvPr id="90" name="Freeform 90"/>
          <p:cNvSpPr/>
          <p:nvPr/>
        </p:nvSpPr>
        <p:spPr>
          <a:xfrm rot="1255237">
            <a:off x="1606699" y="7728054"/>
            <a:ext cx="1180043" cy="862816"/>
          </a:xfrm>
          <a:custGeom>
            <a:avLst/>
            <a:gdLst/>
            <a:ahLst/>
            <a:cxnLst/>
            <a:rect l="l" t="t" r="r" b="b"/>
            <a:pathLst>
              <a:path w="1180043" h="862816">
                <a:moveTo>
                  <a:pt x="0" y="0"/>
                </a:moveTo>
                <a:lnTo>
                  <a:pt x="1180043" y="0"/>
                </a:lnTo>
                <a:lnTo>
                  <a:pt x="1180043" y="862816"/>
                </a:lnTo>
                <a:lnTo>
                  <a:pt x="0" y="862816"/>
                </a:lnTo>
                <a:lnTo>
                  <a:pt x="0" y="0"/>
                </a:lnTo>
                <a:close/>
              </a:path>
            </a:pathLst>
          </a:custGeom>
          <a:blipFill>
            <a:blip r:embed="rId6"/>
            <a:stretch>
              <a:fillRect t="-58930" r="-193516" b="-179778"/>
            </a:stretch>
          </a:blipFill>
        </p:spPr>
      </p:sp>
      <p:sp>
        <p:nvSpPr>
          <p:cNvPr id="91" name="Freeform 91"/>
          <p:cNvSpPr/>
          <p:nvPr/>
        </p:nvSpPr>
        <p:spPr>
          <a:xfrm rot="-298565" flipH="1">
            <a:off x="2537493" y="8284345"/>
            <a:ext cx="728793" cy="501861"/>
          </a:xfrm>
          <a:custGeom>
            <a:avLst/>
            <a:gdLst/>
            <a:ahLst/>
            <a:cxnLst/>
            <a:rect l="l" t="t" r="r" b="b"/>
            <a:pathLst>
              <a:path w="728793" h="501861">
                <a:moveTo>
                  <a:pt x="728794" y="0"/>
                </a:moveTo>
                <a:lnTo>
                  <a:pt x="0" y="0"/>
                </a:lnTo>
                <a:lnTo>
                  <a:pt x="0" y="501861"/>
                </a:lnTo>
                <a:lnTo>
                  <a:pt x="728794" y="501861"/>
                </a:lnTo>
                <a:lnTo>
                  <a:pt x="728794" y="0"/>
                </a:lnTo>
                <a:close/>
              </a:path>
            </a:pathLst>
          </a:custGeom>
          <a:blipFill>
            <a:blip r:embed="rId6"/>
            <a:stretch>
              <a:fillRect t="-62571" r="-193516" b="-197067"/>
            </a:stretch>
          </a:blipFill>
        </p:spPr>
      </p:sp>
      <p:grpSp>
        <p:nvGrpSpPr>
          <p:cNvPr id="92" name="Group 92"/>
          <p:cNvGrpSpPr/>
          <p:nvPr/>
        </p:nvGrpSpPr>
        <p:grpSpPr>
          <a:xfrm>
            <a:off x="3993611" y="841490"/>
            <a:ext cx="10200281" cy="1543050"/>
            <a:chOff x="0" y="0"/>
            <a:chExt cx="2686494" cy="406400"/>
          </a:xfrm>
        </p:grpSpPr>
        <p:sp>
          <p:nvSpPr>
            <p:cNvPr id="93" name="Freeform 93"/>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95" name="Freeform 95"/>
          <p:cNvSpPr/>
          <p:nvPr/>
        </p:nvSpPr>
        <p:spPr>
          <a:xfrm>
            <a:off x="3905804" y="2904901"/>
            <a:ext cx="7323803" cy="6353399"/>
          </a:xfrm>
          <a:custGeom>
            <a:avLst/>
            <a:gdLst/>
            <a:ahLst/>
            <a:cxnLst/>
            <a:rect l="l" t="t" r="r" b="b"/>
            <a:pathLst>
              <a:path w="7323803" h="6353399">
                <a:moveTo>
                  <a:pt x="0" y="0"/>
                </a:moveTo>
                <a:lnTo>
                  <a:pt x="7323803" y="0"/>
                </a:lnTo>
                <a:lnTo>
                  <a:pt x="7323803" y="6353399"/>
                </a:lnTo>
                <a:lnTo>
                  <a:pt x="0" y="6353399"/>
                </a:lnTo>
                <a:lnTo>
                  <a:pt x="0" y="0"/>
                </a:lnTo>
                <a:close/>
              </a:path>
            </a:pathLst>
          </a:custGeom>
          <a:blipFill>
            <a:blip r:embed="rId7"/>
            <a:stretch>
              <a:fillRect/>
            </a:stretch>
          </a:blipFill>
        </p:spPr>
      </p:sp>
      <p:sp>
        <p:nvSpPr>
          <p:cNvPr id="96" name="Freeform 96"/>
          <p:cNvSpPr/>
          <p:nvPr/>
        </p:nvSpPr>
        <p:spPr>
          <a:xfrm>
            <a:off x="1882948" y="2331670"/>
            <a:ext cx="2807462" cy="2235760"/>
          </a:xfrm>
          <a:custGeom>
            <a:avLst/>
            <a:gdLst/>
            <a:ahLst/>
            <a:cxnLst/>
            <a:rect l="l" t="t" r="r" b="b"/>
            <a:pathLst>
              <a:path w="2807462" h="2235760">
                <a:moveTo>
                  <a:pt x="0" y="0"/>
                </a:moveTo>
                <a:lnTo>
                  <a:pt x="2807462" y="0"/>
                </a:lnTo>
                <a:lnTo>
                  <a:pt x="2807462" y="2235761"/>
                </a:lnTo>
                <a:lnTo>
                  <a:pt x="0" y="22357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7" name="Freeform 97"/>
          <p:cNvSpPr/>
          <p:nvPr/>
        </p:nvSpPr>
        <p:spPr>
          <a:xfrm>
            <a:off x="11630760" y="3901602"/>
            <a:ext cx="5126263" cy="5353800"/>
          </a:xfrm>
          <a:custGeom>
            <a:avLst/>
            <a:gdLst/>
            <a:ahLst/>
            <a:cxnLst/>
            <a:rect l="l" t="t" r="r" b="b"/>
            <a:pathLst>
              <a:path w="5126263" h="5353800">
                <a:moveTo>
                  <a:pt x="0" y="0"/>
                </a:moveTo>
                <a:lnTo>
                  <a:pt x="5126264" y="0"/>
                </a:lnTo>
                <a:lnTo>
                  <a:pt x="5126264" y="5353800"/>
                </a:lnTo>
                <a:lnTo>
                  <a:pt x="0" y="5353800"/>
                </a:lnTo>
                <a:lnTo>
                  <a:pt x="0" y="0"/>
                </a:lnTo>
                <a:close/>
              </a:path>
            </a:pathLst>
          </a:custGeom>
          <a:blipFill>
            <a:blip r:embed="rId10"/>
            <a:stretch>
              <a:fillRect/>
            </a:stretch>
          </a:blipFill>
        </p:spPr>
      </p:sp>
      <p:grpSp>
        <p:nvGrpSpPr>
          <p:cNvPr id="98" name="Group 98"/>
          <p:cNvGrpSpPr/>
          <p:nvPr/>
        </p:nvGrpSpPr>
        <p:grpSpPr>
          <a:xfrm>
            <a:off x="594866" y="1690137"/>
            <a:ext cx="1232729" cy="7134324"/>
            <a:chOff x="0" y="0"/>
            <a:chExt cx="1643639" cy="9512432"/>
          </a:xfrm>
        </p:grpSpPr>
        <p:sp>
          <p:nvSpPr>
            <p:cNvPr id="99" name="TextBox 9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8" name="TextBox 108"/>
          <p:cNvSpPr txBox="1"/>
          <p:nvPr/>
        </p:nvSpPr>
        <p:spPr>
          <a:xfrm>
            <a:off x="4878510" y="1161307"/>
            <a:ext cx="9269835" cy="952886"/>
          </a:xfrm>
          <a:prstGeom prst="rect">
            <a:avLst/>
          </a:prstGeom>
        </p:spPr>
        <p:txBody>
          <a:bodyPr lIns="0" tIns="0" rIns="0" bIns="0" rtlCol="0" anchor="t">
            <a:spAutoFit/>
          </a:bodyPr>
          <a:lstStyle/>
          <a:p>
            <a:pPr marL="0" lvl="0" indent="0" algn="l">
              <a:lnSpc>
                <a:spcPts val="7853"/>
              </a:lnSpc>
              <a:spcBef>
                <a:spcPct val="0"/>
              </a:spcBef>
            </a:pPr>
            <a:r>
              <a:rPr lang="en-US" sz="5609" spc="112">
                <a:solidFill>
                  <a:srgbClr val="402E27"/>
                </a:solidFill>
                <a:latin typeface="Fraunces Bold"/>
              </a:rPr>
              <a:t>3. KHÁM PHÁ VĂN BẢN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3904500"/>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5190915"/>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6477329"/>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7763743"/>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133167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564542" y="2618086"/>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63" name="TextBox 63"/>
              <p:cNvSpPr txBox="1"/>
              <p:nvPr/>
            </p:nvSpPr>
            <p:spPr>
              <a:xfrm>
                <a:off x="0" y="-66675"/>
                <a:ext cx="544201" cy="343300"/>
              </a:xfrm>
              <a:prstGeom prst="rect">
                <a:avLst/>
              </a:prstGeom>
            </p:spPr>
            <p:txBody>
              <a:bodyPr lIns="51986" tIns="51986" rIns="51986" bIns="51986" rtlCol="0" anchor="ctr"/>
              <a:lstStyle/>
              <a:p>
                <a:pPr algn="ctr">
                  <a:lnSpc>
                    <a:spcPts val="4200"/>
                  </a:lnSpc>
                </a:pPr>
                <a:endParaRPr/>
              </a:p>
            </p:txBody>
          </p:sp>
        </p:gr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3861635" y="1576120"/>
            <a:ext cx="9927609" cy="1311818"/>
            <a:chOff x="0" y="0"/>
            <a:chExt cx="3030773" cy="400481"/>
          </a:xfrm>
        </p:grpSpPr>
        <p:sp>
          <p:nvSpPr>
            <p:cNvPr id="92" name="Freeform 92"/>
            <p:cNvSpPr/>
            <p:nvPr/>
          </p:nvSpPr>
          <p:spPr>
            <a:xfrm>
              <a:off x="0" y="0"/>
              <a:ext cx="3030773" cy="400481"/>
            </a:xfrm>
            <a:custGeom>
              <a:avLst/>
              <a:gdLst/>
              <a:ahLst/>
              <a:cxnLst/>
              <a:rect l="l" t="t" r="r" b="b"/>
              <a:pathLst>
                <a:path w="3030773" h="400481">
                  <a:moveTo>
                    <a:pt x="77984" y="0"/>
                  </a:moveTo>
                  <a:lnTo>
                    <a:pt x="2952789" y="0"/>
                  </a:lnTo>
                  <a:cubicBezTo>
                    <a:pt x="2995858" y="0"/>
                    <a:pt x="3030773" y="34915"/>
                    <a:pt x="3030773" y="77984"/>
                  </a:cubicBezTo>
                  <a:lnTo>
                    <a:pt x="3030773" y="322498"/>
                  </a:lnTo>
                  <a:cubicBezTo>
                    <a:pt x="3030773" y="343180"/>
                    <a:pt x="3022557" y="363016"/>
                    <a:pt x="3007932" y="377640"/>
                  </a:cubicBezTo>
                  <a:cubicBezTo>
                    <a:pt x="2993307" y="392265"/>
                    <a:pt x="2973472" y="400481"/>
                    <a:pt x="2952789" y="400481"/>
                  </a:cubicBezTo>
                  <a:lnTo>
                    <a:pt x="77984" y="400481"/>
                  </a:lnTo>
                  <a:cubicBezTo>
                    <a:pt x="34915" y="400481"/>
                    <a:pt x="0" y="365567"/>
                    <a:pt x="0" y="322498"/>
                  </a:cubicBezTo>
                  <a:lnTo>
                    <a:pt x="0" y="77984"/>
                  </a:lnTo>
                  <a:cubicBezTo>
                    <a:pt x="0" y="34915"/>
                    <a:pt x="34915" y="0"/>
                    <a:pt x="77984" y="0"/>
                  </a:cubicBezTo>
                  <a:close/>
                </a:path>
              </a:pathLst>
            </a:custGeom>
            <a:solidFill>
              <a:srgbClr val="FFCF91"/>
            </a:solidFill>
            <a:ln w="47625" cap="rnd">
              <a:solidFill>
                <a:srgbClr val="E76262"/>
              </a:solidFill>
              <a:prstDash val="lgDash"/>
              <a:round/>
            </a:ln>
          </p:spPr>
        </p:sp>
        <p:sp>
          <p:nvSpPr>
            <p:cNvPr id="93" name="TextBox 93"/>
            <p:cNvSpPr txBox="1"/>
            <p:nvPr/>
          </p:nvSpPr>
          <p:spPr>
            <a:xfrm>
              <a:off x="0" y="-47625"/>
              <a:ext cx="3030773" cy="448106"/>
            </a:xfrm>
            <a:prstGeom prst="rect">
              <a:avLst/>
            </a:prstGeom>
          </p:spPr>
          <p:txBody>
            <a:bodyPr lIns="43826" tIns="43826" rIns="43826" bIns="43826" rtlCol="0" anchor="ctr"/>
            <a:lstStyle/>
            <a:p>
              <a:pPr algn="ctr">
                <a:lnSpc>
                  <a:spcPts val="2660"/>
                </a:lnSpc>
              </a:pPr>
              <a:endParaRPr/>
            </a:p>
          </p:txBody>
        </p:sp>
      </p:grpSp>
      <p:grpSp>
        <p:nvGrpSpPr>
          <p:cNvPr id="94" name="Group 94"/>
          <p:cNvGrpSpPr/>
          <p:nvPr/>
        </p:nvGrpSpPr>
        <p:grpSpPr>
          <a:xfrm>
            <a:off x="3281160" y="3786441"/>
            <a:ext cx="5658469" cy="2087300"/>
            <a:chOff x="0" y="0"/>
            <a:chExt cx="1594297" cy="588105"/>
          </a:xfrm>
        </p:grpSpPr>
        <p:sp>
          <p:nvSpPr>
            <p:cNvPr id="95" name="Freeform 95"/>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96" name="TextBox 96"/>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97" name="Group 97"/>
          <p:cNvGrpSpPr/>
          <p:nvPr/>
        </p:nvGrpSpPr>
        <p:grpSpPr>
          <a:xfrm>
            <a:off x="2488582" y="3357897"/>
            <a:ext cx="1472194" cy="1472194"/>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99" name="TextBox 99"/>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01</a:t>
              </a:r>
            </a:p>
          </p:txBody>
        </p:sp>
      </p:grpSp>
      <p:sp>
        <p:nvSpPr>
          <p:cNvPr id="100" name="TextBox 100"/>
          <p:cNvSpPr txBox="1"/>
          <p:nvPr/>
        </p:nvSpPr>
        <p:spPr>
          <a:xfrm>
            <a:off x="3724017" y="4438253"/>
            <a:ext cx="4973971" cy="562229"/>
          </a:xfrm>
          <a:prstGeom prst="rect">
            <a:avLst/>
          </a:prstGeom>
        </p:spPr>
        <p:txBody>
          <a:bodyPr lIns="0" tIns="0" rIns="0" bIns="0" rtlCol="0" anchor="t">
            <a:spAutoFit/>
          </a:bodyPr>
          <a:lstStyle/>
          <a:p>
            <a:pPr marL="0" lvl="0" indent="0" algn="ctr">
              <a:lnSpc>
                <a:spcPts val="4408"/>
              </a:lnSpc>
            </a:pPr>
            <a:r>
              <a:rPr lang="en-US" sz="3800" dirty="0" err="1">
                <a:solidFill>
                  <a:srgbClr val="503D36"/>
                </a:solidFill>
                <a:latin typeface="Roboto Condensed"/>
              </a:rPr>
              <a:t>Chặng</a:t>
            </a:r>
            <a:r>
              <a:rPr lang="en-US" sz="3800" dirty="0">
                <a:solidFill>
                  <a:srgbClr val="503D36"/>
                </a:solidFill>
                <a:latin typeface="Roboto Condensed"/>
              </a:rPr>
              <a:t> 1: </a:t>
            </a:r>
            <a:r>
              <a:rPr lang="en-US" sz="3800" dirty="0" err="1">
                <a:solidFill>
                  <a:srgbClr val="503D36"/>
                </a:solidFill>
                <a:latin typeface="Roboto Condensed"/>
              </a:rPr>
              <a:t>Khởi</a:t>
            </a:r>
            <a:r>
              <a:rPr lang="en-US" sz="3800" dirty="0">
                <a:solidFill>
                  <a:srgbClr val="503D36"/>
                </a:solidFill>
                <a:latin typeface="Roboto Condensed"/>
              </a:rPr>
              <a:t> </a:t>
            </a:r>
            <a:r>
              <a:rPr lang="en-US" sz="3800" dirty="0" err="1">
                <a:solidFill>
                  <a:srgbClr val="503D36"/>
                </a:solidFill>
                <a:latin typeface="Roboto Condensed"/>
              </a:rPr>
              <a:t>động</a:t>
            </a:r>
            <a:endParaRPr lang="en-US" sz="3800" dirty="0">
              <a:solidFill>
                <a:srgbClr val="503D36"/>
              </a:solidFill>
              <a:latin typeface="Roboto Condensed"/>
            </a:endParaRPr>
          </a:p>
        </p:txBody>
      </p:sp>
      <p:grpSp>
        <p:nvGrpSpPr>
          <p:cNvPr id="101" name="Group 101"/>
          <p:cNvGrpSpPr/>
          <p:nvPr/>
        </p:nvGrpSpPr>
        <p:grpSpPr>
          <a:xfrm>
            <a:off x="9848118" y="3783673"/>
            <a:ext cx="5658469" cy="2087300"/>
            <a:chOff x="0" y="0"/>
            <a:chExt cx="1594297" cy="588105"/>
          </a:xfrm>
        </p:grpSpPr>
        <p:sp>
          <p:nvSpPr>
            <p:cNvPr id="102" name="Freeform 102"/>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03" name="TextBox 103"/>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104" name="Group 104"/>
          <p:cNvGrpSpPr/>
          <p:nvPr/>
        </p:nvGrpSpPr>
        <p:grpSpPr>
          <a:xfrm>
            <a:off x="9055540" y="3355129"/>
            <a:ext cx="1472194" cy="1472194"/>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06" name="TextBox 106"/>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02</a:t>
              </a:r>
            </a:p>
          </p:txBody>
        </p:sp>
      </p:grpSp>
      <p:grpSp>
        <p:nvGrpSpPr>
          <p:cNvPr id="107" name="Group 107"/>
          <p:cNvGrpSpPr/>
          <p:nvPr/>
        </p:nvGrpSpPr>
        <p:grpSpPr>
          <a:xfrm>
            <a:off x="6733254" y="6823121"/>
            <a:ext cx="5658469" cy="2087300"/>
            <a:chOff x="0" y="0"/>
            <a:chExt cx="1594297" cy="588105"/>
          </a:xfrm>
        </p:grpSpPr>
        <p:sp>
          <p:nvSpPr>
            <p:cNvPr id="108" name="Freeform 108"/>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09" name="TextBox 109"/>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110" name="Group 110"/>
          <p:cNvGrpSpPr/>
          <p:nvPr/>
        </p:nvGrpSpPr>
        <p:grpSpPr>
          <a:xfrm>
            <a:off x="6110395" y="6123970"/>
            <a:ext cx="1472194" cy="1472194"/>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12" name="TextBox 112"/>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03</a:t>
              </a:r>
            </a:p>
          </p:txBody>
        </p:sp>
      </p:grpSp>
      <p:sp>
        <p:nvSpPr>
          <p:cNvPr id="113" name="Freeform 113"/>
          <p:cNvSpPr/>
          <p:nvPr/>
        </p:nvSpPr>
        <p:spPr>
          <a:xfrm rot="-3955797" flipH="1" flipV="1">
            <a:off x="11647044" y="8186905"/>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6"/>
            <a:stretch>
              <a:fillRect t="-62571" r="-193516" b="-197067"/>
            </a:stretch>
          </a:blipFill>
        </p:spPr>
      </p:sp>
      <p:sp>
        <p:nvSpPr>
          <p:cNvPr id="114" name="Freeform 114"/>
          <p:cNvSpPr/>
          <p:nvPr/>
        </p:nvSpPr>
        <p:spPr>
          <a:xfrm rot="-3955797" flipH="1" flipV="1">
            <a:off x="14793902" y="5350996"/>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6"/>
            <a:stretch>
              <a:fillRect t="-62571" r="-193516" b="-197067"/>
            </a:stretch>
          </a:blipFill>
        </p:spPr>
      </p:sp>
      <p:sp>
        <p:nvSpPr>
          <p:cNvPr id="115" name="Freeform 115"/>
          <p:cNvSpPr/>
          <p:nvPr/>
        </p:nvSpPr>
        <p:spPr>
          <a:xfrm rot="-3955797" flipH="1" flipV="1">
            <a:off x="8177136" y="5433847"/>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6"/>
            <a:stretch>
              <a:fillRect t="-62571" r="-193516" b="-197067"/>
            </a:stretch>
          </a:blipFill>
        </p:spPr>
      </p:sp>
      <p:sp>
        <p:nvSpPr>
          <p:cNvPr id="116" name="Freeform 116"/>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17" name="Freeform 117"/>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9">
              <a:extLst>
                <a:ext uri="{96DAC541-7B7A-43D3-8B79-37D633B846F1}">
                  <asvg:svgBlip xmlns="" xmlns:asvg="http://schemas.microsoft.com/office/drawing/2016/SVG/main" r:embed="rId10"/>
                </a:ext>
              </a:extLst>
            </a:blip>
            <a:stretch>
              <a:fillRect r="-58022" b="-75336"/>
            </a:stretch>
          </a:blipFill>
        </p:spPr>
      </p:sp>
      <p:grpSp>
        <p:nvGrpSpPr>
          <p:cNvPr id="118" name="Group 118"/>
          <p:cNvGrpSpPr/>
          <p:nvPr/>
        </p:nvGrpSpPr>
        <p:grpSpPr>
          <a:xfrm>
            <a:off x="594866" y="1690137"/>
            <a:ext cx="1232729" cy="7134324"/>
            <a:chOff x="0" y="0"/>
            <a:chExt cx="1643639" cy="9512432"/>
          </a:xfrm>
        </p:grpSpPr>
        <p:sp>
          <p:nvSpPr>
            <p:cNvPr id="119" name="TextBox 11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0" name="TextBox 12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1" name="TextBox 12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2" name="TextBox 12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3" name="TextBox 12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4" name="TextBox 12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5" name="TextBox 12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6" name="TextBox 12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7" name="TextBox 12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28" name="TextBox 128"/>
          <p:cNvSpPr txBox="1"/>
          <p:nvPr/>
        </p:nvSpPr>
        <p:spPr>
          <a:xfrm>
            <a:off x="10527734" y="4302952"/>
            <a:ext cx="4973971" cy="1114679"/>
          </a:xfrm>
          <a:prstGeom prst="rect">
            <a:avLst/>
          </a:prstGeom>
        </p:spPr>
        <p:txBody>
          <a:bodyPr lIns="0" tIns="0" rIns="0" bIns="0" rtlCol="0" anchor="t">
            <a:spAutoFit/>
          </a:bodyPr>
          <a:lstStyle/>
          <a:p>
            <a:pPr marL="0" lvl="0" indent="0" algn="ctr">
              <a:lnSpc>
                <a:spcPts val="4408"/>
              </a:lnSpc>
            </a:pPr>
            <a:r>
              <a:rPr lang="en-US" sz="3800" dirty="0" err="1">
                <a:solidFill>
                  <a:srgbClr val="503D36"/>
                </a:solidFill>
                <a:latin typeface="Roboto Condensed"/>
              </a:rPr>
              <a:t>Chặng</a:t>
            </a:r>
            <a:r>
              <a:rPr lang="en-US" sz="3800" dirty="0">
                <a:solidFill>
                  <a:srgbClr val="503D36"/>
                </a:solidFill>
                <a:latin typeface="Roboto Condensed"/>
              </a:rPr>
              <a:t> 2: </a:t>
            </a:r>
            <a:r>
              <a:rPr lang="en-US" sz="3800" dirty="0" err="1">
                <a:solidFill>
                  <a:srgbClr val="503D36"/>
                </a:solidFill>
                <a:latin typeface="Roboto Condensed"/>
              </a:rPr>
              <a:t>Vượt</a:t>
            </a:r>
            <a:r>
              <a:rPr lang="en-US" sz="3800" dirty="0">
                <a:solidFill>
                  <a:srgbClr val="503D36"/>
                </a:solidFill>
                <a:latin typeface="Roboto Condensed"/>
              </a:rPr>
              <a:t> </a:t>
            </a:r>
            <a:r>
              <a:rPr lang="en-US" sz="3800" dirty="0" err="1">
                <a:solidFill>
                  <a:srgbClr val="503D36"/>
                </a:solidFill>
                <a:latin typeface="Roboto Condensed"/>
              </a:rPr>
              <a:t>chướng</a:t>
            </a:r>
            <a:r>
              <a:rPr lang="en-US" sz="3800" dirty="0">
                <a:solidFill>
                  <a:srgbClr val="503D36"/>
                </a:solidFill>
                <a:latin typeface="Roboto Condensed"/>
              </a:rPr>
              <a:t> </a:t>
            </a:r>
            <a:r>
              <a:rPr lang="en-US" sz="3800" dirty="0" err="1">
                <a:solidFill>
                  <a:srgbClr val="503D36"/>
                </a:solidFill>
                <a:latin typeface="Roboto Condensed"/>
              </a:rPr>
              <a:t>ngại</a:t>
            </a:r>
            <a:r>
              <a:rPr lang="en-US" sz="3800" dirty="0">
                <a:solidFill>
                  <a:srgbClr val="503D36"/>
                </a:solidFill>
                <a:latin typeface="Roboto Condensed"/>
              </a:rPr>
              <a:t> </a:t>
            </a:r>
            <a:r>
              <a:rPr lang="en-US" sz="3800" dirty="0" err="1">
                <a:solidFill>
                  <a:srgbClr val="503D36"/>
                </a:solidFill>
                <a:latin typeface="Roboto Condensed"/>
              </a:rPr>
              <a:t>vật</a:t>
            </a:r>
            <a:endParaRPr lang="en-US" sz="3800" dirty="0">
              <a:solidFill>
                <a:srgbClr val="503D36"/>
              </a:solidFill>
              <a:latin typeface="Roboto Condensed"/>
            </a:endParaRPr>
          </a:p>
        </p:txBody>
      </p:sp>
      <p:sp>
        <p:nvSpPr>
          <p:cNvPr id="129" name="TextBox 129"/>
          <p:cNvSpPr txBox="1"/>
          <p:nvPr/>
        </p:nvSpPr>
        <p:spPr>
          <a:xfrm>
            <a:off x="7178971" y="7565622"/>
            <a:ext cx="4973971" cy="562229"/>
          </a:xfrm>
          <a:prstGeom prst="rect">
            <a:avLst/>
          </a:prstGeom>
        </p:spPr>
        <p:txBody>
          <a:bodyPr lIns="0" tIns="0" rIns="0" bIns="0" rtlCol="0" anchor="t">
            <a:spAutoFit/>
          </a:bodyPr>
          <a:lstStyle/>
          <a:p>
            <a:pPr marL="0" lvl="0" indent="0" algn="ctr">
              <a:lnSpc>
                <a:spcPts val="4408"/>
              </a:lnSpc>
            </a:pPr>
            <a:r>
              <a:rPr lang="en-US" sz="3800" dirty="0" err="1">
                <a:solidFill>
                  <a:srgbClr val="503D36"/>
                </a:solidFill>
                <a:latin typeface="Roboto Condensed"/>
              </a:rPr>
              <a:t>Chặng</a:t>
            </a:r>
            <a:r>
              <a:rPr lang="en-US" sz="3800" dirty="0">
                <a:solidFill>
                  <a:srgbClr val="503D36"/>
                </a:solidFill>
                <a:latin typeface="Roboto Condensed"/>
              </a:rPr>
              <a:t> 3: </a:t>
            </a:r>
            <a:r>
              <a:rPr lang="en-US" sz="3800" dirty="0" err="1">
                <a:solidFill>
                  <a:srgbClr val="503D36"/>
                </a:solidFill>
                <a:latin typeface="Roboto Condensed"/>
              </a:rPr>
              <a:t>Vê</a:t>
            </a:r>
            <a:r>
              <a:rPr lang="en-US" sz="3800" dirty="0">
                <a:solidFill>
                  <a:srgbClr val="503D36"/>
                </a:solidFill>
                <a:latin typeface="Roboto Condensed"/>
              </a:rPr>
              <a:t>̀ </a:t>
            </a:r>
            <a:r>
              <a:rPr lang="en-US" sz="3800" dirty="0" err="1">
                <a:solidFill>
                  <a:srgbClr val="503D36"/>
                </a:solidFill>
                <a:latin typeface="Roboto Condensed"/>
              </a:rPr>
              <a:t>đích</a:t>
            </a:r>
            <a:endParaRPr lang="en-US" sz="3800" dirty="0">
              <a:solidFill>
                <a:srgbClr val="503D36"/>
              </a:solidFill>
              <a:latin typeface="Roboto Condensed"/>
            </a:endParaRPr>
          </a:p>
        </p:txBody>
      </p:sp>
      <p:sp>
        <p:nvSpPr>
          <p:cNvPr id="130" name="TextBox 130"/>
          <p:cNvSpPr txBox="1"/>
          <p:nvPr/>
        </p:nvSpPr>
        <p:spPr>
          <a:xfrm>
            <a:off x="5552229" y="1747966"/>
            <a:ext cx="8164849"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402E27"/>
                </a:solidFill>
                <a:latin typeface="Fraunces Bold"/>
              </a:rPr>
              <a:t>CUỘC ĐUA KÌ THÚ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barn(inVertical)">
                                      <p:cBhvr>
                                        <p:cTn id="12" dur="5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barn(inVertical)">
                                      <p:cBhvr>
                                        <p:cTn id="1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28" grpId="0"/>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594883" y="4464283"/>
            <a:ext cx="11385390" cy="3091814"/>
          </a:xfrm>
          <a:prstGeom prst="rect">
            <a:avLst/>
          </a:prstGeom>
        </p:spPr>
        <p:txBody>
          <a:bodyPr lIns="0" tIns="0" rIns="0" bIns="0" rtlCol="0" anchor="t">
            <a:spAutoFit/>
          </a:bodyPr>
          <a:lstStyle/>
          <a:p>
            <a:pPr marL="885195" lvl="1" indent="-442598" algn="just">
              <a:lnSpc>
                <a:spcPts val="6150"/>
              </a:lnSpc>
              <a:buFont typeface="Arial"/>
              <a:buChar char="•"/>
            </a:pPr>
            <a:r>
              <a:rPr lang="en-US" sz="4100">
                <a:solidFill>
                  <a:srgbClr val="503D36"/>
                </a:solidFill>
                <a:latin typeface="#9Slide03 Arima Madurai Black"/>
              </a:rPr>
              <a:t>Lớp chia thành 4 nhóm </a:t>
            </a:r>
          </a:p>
          <a:p>
            <a:pPr marL="885195" lvl="1" indent="-442598" algn="just">
              <a:lnSpc>
                <a:spcPts val="6150"/>
              </a:lnSpc>
              <a:buFont typeface="Arial"/>
              <a:buChar char="•"/>
            </a:pPr>
            <a:r>
              <a:rPr lang="en-US" sz="4100">
                <a:solidFill>
                  <a:srgbClr val="503D36"/>
                </a:solidFill>
                <a:latin typeface="#9Slide03 Arima Madurai Black"/>
              </a:rPr>
              <a:t>Có 4 phần quà dành cho: QUÁN QUÂN (1);    Á QUÂN (1); GIẢI BA (2).</a:t>
            </a:r>
          </a:p>
          <a:p>
            <a:pPr algn="just">
              <a:lnSpc>
                <a:spcPts val="6150"/>
              </a:lnSpc>
            </a:pPr>
            <a:endParaRPr lang="en-US" sz="4100">
              <a:solidFill>
                <a:srgbClr val="503D36"/>
              </a:solidFill>
              <a:latin typeface="#9Slide03 Arima Madurai Black"/>
            </a:endParaRP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4035416" y="1470992"/>
            <a:ext cx="9927609" cy="1311818"/>
            <a:chOff x="0" y="0"/>
            <a:chExt cx="3030773" cy="400481"/>
          </a:xfrm>
        </p:grpSpPr>
        <p:sp>
          <p:nvSpPr>
            <p:cNvPr id="112" name="Freeform 112"/>
            <p:cNvSpPr/>
            <p:nvPr/>
          </p:nvSpPr>
          <p:spPr>
            <a:xfrm>
              <a:off x="0" y="0"/>
              <a:ext cx="3030773" cy="400481"/>
            </a:xfrm>
            <a:custGeom>
              <a:avLst/>
              <a:gdLst/>
              <a:ahLst/>
              <a:cxnLst/>
              <a:rect l="l" t="t" r="r" b="b"/>
              <a:pathLst>
                <a:path w="3030773" h="400481">
                  <a:moveTo>
                    <a:pt x="77984" y="0"/>
                  </a:moveTo>
                  <a:lnTo>
                    <a:pt x="2952789" y="0"/>
                  </a:lnTo>
                  <a:cubicBezTo>
                    <a:pt x="2995858" y="0"/>
                    <a:pt x="3030773" y="34915"/>
                    <a:pt x="3030773" y="77984"/>
                  </a:cubicBezTo>
                  <a:lnTo>
                    <a:pt x="3030773" y="322498"/>
                  </a:lnTo>
                  <a:cubicBezTo>
                    <a:pt x="3030773" y="343180"/>
                    <a:pt x="3022557" y="363016"/>
                    <a:pt x="3007932" y="377640"/>
                  </a:cubicBezTo>
                  <a:cubicBezTo>
                    <a:pt x="2993307" y="392265"/>
                    <a:pt x="2973472" y="400481"/>
                    <a:pt x="2952789" y="400481"/>
                  </a:cubicBezTo>
                  <a:lnTo>
                    <a:pt x="77984" y="400481"/>
                  </a:lnTo>
                  <a:cubicBezTo>
                    <a:pt x="34915" y="400481"/>
                    <a:pt x="0" y="365567"/>
                    <a:pt x="0" y="322498"/>
                  </a:cubicBezTo>
                  <a:lnTo>
                    <a:pt x="0" y="77984"/>
                  </a:lnTo>
                  <a:cubicBezTo>
                    <a:pt x="0" y="34915"/>
                    <a:pt x="34915" y="0"/>
                    <a:pt x="77984"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030773"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6073301" y="1607021"/>
            <a:ext cx="6529003"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402E27"/>
                </a:solidFill>
                <a:latin typeface="Fraunces Bold"/>
              </a:rPr>
              <a:t>CUỘC ĐUA KÌ THÚ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sp>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55406" y="3782173"/>
            <a:ext cx="12177188" cy="4348057"/>
            <a:chOff x="0" y="0"/>
            <a:chExt cx="3791118" cy="1353678"/>
          </a:xfrm>
        </p:grpSpPr>
        <p:sp>
          <p:nvSpPr>
            <p:cNvPr id="58" name="Freeform 58"/>
            <p:cNvSpPr/>
            <p:nvPr/>
          </p:nvSpPr>
          <p:spPr>
            <a:xfrm>
              <a:off x="0" y="0"/>
              <a:ext cx="3791118" cy="1353678"/>
            </a:xfrm>
            <a:custGeom>
              <a:avLst/>
              <a:gdLst/>
              <a:ahLst/>
              <a:cxnLst/>
              <a:rect l="l" t="t" r="r" b="b"/>
              <a:pathLst>
                <a:path w="3791118" h="1353678">
                  <a:moveTo>
                    <a:pt x="63577" y="0"/>
                  </a:moveTo>
                  <a:lnTo>
                    <a:pt x="3727541" y="0"/>
                  </a:lnTo>
                  <a:cubicBezTo>
                    <a:pt x="3762653" y="0"/>
                    <a:pt x="3791118" y="28464"/>
                    <a:pt x="3791118" y="63577"/>
                  </a:cubicBezTo>
                  <a:lnTo>
                    <a:pt x="3791118" y="1290101"/>
                  </a:lnTo>
                  <a:cubicBezTo>
                    <a:pt x="3791118" y="1325214"/>
                    <a:pt x="3762653" y="1353678"/>
                    <a:pt x="3727541" y="1353678"/>
                  </a:cubicBezTo>
                  <a:lnTo>
                    <a:pt x="63577" y="1353678"/>
                  </a:lnTo>
                  <a:cubicBezTo>
                    <a:pt x="28464" y="1353678"/>
                    <a:pt x="0" y="1325214"/>
                    <a:pt x="0" y="1290101"/>
                  </a:cubicBezTo>
                  <a:lnTo>
                    <a:pt x="0" y="63577"/>
                  </a:lnTo>
                  <a:cubicBezTo>
                    <a:pt x="0" y="28464"/>
                    <a:pt x="28464" y="0"/>
                    <a:pt x="63577" y="0"/>
                  </a:cubicBezTo>
                  <a:close/>
                </a:path>
              </a:pathLst>
            </a:custGeom>
            <a:solidFill>
              <a:srgbClr val="000000">
                <a:alpha val="0"/>
              </a:srgbClr>
            </a:solidFill>
            <a:ln w="47625" cap="rnd">
              <a:solidFill>
                <a:srgbClr val="E76262"/>
              </a:solidFill>
              <a:prstDash val="lgDash"/>
              <a:round/>
            </a:ln>
          </p:spPr>
        </p:sp>
        <p:sp>
          <p:nvSpPr>
            <p:cNvPr id="59" name="TextBox 59"/>
            <p:cNvSpPr txBox="1"/>
            <p:nvPr/>
          </p:nvSpPr>
          <p:spPr>
            <a:xfrm>
              <a:off x="0" y="-47625"/>
              <a:ext cx="3791118" cy="1401303"/>
            </a:xfrm>
            <a:prstGeom prst="rect">
              <a:avLst/>
            </a:prstGeom>
          </p:spPr>
          <p:txBody>
            <a:bodyPr lIns="42975" tIns="42975" rIns="42975" bIns="42975" rtlCol="0" anchor="ctr"/>
            <a:lstStyle/>
            <a:p>
              <a:pPr algn="ctr">
                <a:lnSpc>
                  <a:spcPts val="2659"/>
                </a:lnSpc>
              </a:pPr>
              <a:endParaRPr/>
            </a:p>
          </p:txBody>
        </p:sp>
      </p:grpSp>
      <p:grpSp>
        <p:nvGrpSpPr>
          <p:cNvPr id="60" name="Group 60"/>
          <p:cNvGrpSpPr/>
          <p:nvPr/>
        </p:nvGrpSpPr>
        <p:grpSpPr>
          <a:xfrm>
            <a:off x="15564542" y="3904500"/>
            <a:ext cx="2186870" cy="1191585"/>
            <a:chOff x="0" y="0"/>
            <a:chExt cx="595553" cy="324506"/>
          </a:xfrm>
        </p:grpSpPr>
        <p:sp>
          <p:nvSpPr>
            <p:cNvPr id="61" name="Freeform 6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2" name="TextBox 62"/>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63" name="Group 63"/>
          <p:cNvGrpSpPr/>
          <p:nvPr/>
        </p:nvGrpSpPr>
        <p:grpSpPr>
          <a:xfrm>
            <a:off x="15666322" y="3992410"/>
            <a:ext cx="1998307" cy="1015766"/>
            <a:chOff x="0" y="0"/>
            <a:chExt cx="544201" cy="276625"/>
          </a:xfrm>
        </p:grpSpPr>
        <p:sp>
          <p:nvSpPr>
            <p:cNvPr id="64" name="Freeform 6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5" name="TextBox 65"/>
            <p:cNvSpPr txBox="1"/>
            <p:nvPr/>
          </p:nvSpPr>
          <p:spPr>
            <a:xfrm>
              <a:off x="0" y="-66675"/>
              <a:ext cx="544201" cy="343300"/>
            </a:xfrm>
            <a:prstGeom prst="rect">
              <a:avLst/>
            </a:prstGeom>
          </p:spPr>
          <p:txBody>
            <a:bodyPr lIns="51986" tIns="51986" rIns="51986" bIns="51986" rtlCol="0" anchor="ctr"/>
            <a:lstStyle/>
            <a:p>
              <a:pPr algn="ctr">
                <a:lnSpc>
                  <a:spcPts val="4200"/>
                </a:lnSpc>
              </a:pPr>
              <a:r>
                <a:rPr lang="en-US" sz="3000">
                  <a:solidFill>
                    <a:srgbClr val="503D36"/>
                  </a:solidFill>
                  <a:latin typeface="Sniglet"/>
                </a:rPr>
                <a:t>0 1</a:t>
              </a: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3" name="Freeform 93"/>
          <p:cNvSpPr/>
          <p:nvPr/>
        </p:nvSpPr>
        <p:spPr>
          <a:xfrm>
            <a:off x="2315026" y="3109196"/>
            <a:ext cx="1911848" cy="417595"/>
          </a:xfrm>
          <a:custGeom>
            <a:avLst/>
            <a:gdLst/>
            <a:ahLst/>
            <a:cxnLst/>
            <a:rect l="l" t="t" r="r" b="b"/>
            <a:pathLst>
              <a:path w="1911848" h="417595">
                <a:moveTo>
                  <a:pt x="0" y="0"/>
                </a:moveTo>
                <a:lnTo>
                  <a:pt x="1911848" y="0"/>
                </a:lnTo>
                <a:lnTo>
                  <a:pt x="1911848" y="417594"/>
                </a:lnTo>
                <a:lnTo>
                  <a:pt x="0" y="417594"/>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4" name="Freeform 94"/>
          <p:cNvSpPr/>
          <p:nvPr/>
        </p:nvSpPr>
        <p:spPr>
          <a:xfrm>
            <a:off x="13086843" y="324075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sp>
        <p:nvSpPr>
          <p:cNvPr id="95" name="Freeform 95"/>
          <p:cNvSpPr/>
          <p:nvPr/>
        </p:nvSpPr>
        <p:spPr>
          <a:xfrm rot="-1910158" flipH="1">
            <a:off x="14581917" y="8044141"/>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96" name="Freeform 96"/>
          <p:cNvSpPr/>
          <p:nvPr/>
        </p:nvSpPr>
        <p:spPr>
          <a:xfrm rot="-9330707" flipH="1" flipV="1">
            <a:off x="2823895" y="7819040"/>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97" name="Freeform 97"/>
          <p:cNvSpPr/>
          <p:nvPr/>
        </p:nvSpPr>
        <p:spPr>
          <a:xfrm rot="3830762" flipV="1">
            <a:off x="11560713" y="2030422"/>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98" name="Freeform 98"/>
          <p:cNvSpPr/>
          <p:nvPr/>
        </p:nvSpPr>
        <p:spPr>
          <a:xfrm rot="-1921534">
            <a:off x="2164102" y="1407357"/>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sp>
        <p:nvSpPr>
          <p:cNvPr id="99" name="TextBox 99"/>
          <p:cNvSpPr txBox="1"/>
          <p:nvPr/>
        </p:nvSpPr>
        <p:spPr>
          <a:xfrm>
            <a:off x="3613301" y="3916259"/>
            <a:ext cx="11385390" cy="4653914"/>
          </a:xfrm>
          <a:prstGeom prst="rect">
            <a:avLst/>
          </a:prstGeom>
        </p:spPr>
        <p:txBody>
          <a:bodyPr lIns="0" tIns="0" rIns="0" bIns="0" rtlCol="0" anchor="t">
            <a:spAutoFit/>
          </a:bodyPr>
          <a:lstStyle/>
          <a:p>
            <a:pPr algn="ctr">
              <a:lnSpc>
                <a:spcPts val="6150"/>
              </a:lnSpc>
            </a:pPr>
            <a:r>
              <a:rPr lang="en-US" sz="4100">
                <a:solidFill>
                  <a:srgbClr val="503D36"/>
                </a:solidFill>
                <a:latin typeface="#9Slide03 Arima Madurai Black"/>
              </a:rPr>
              <a:t>HS đọc, suy ngẫm và trả lời các câu hỏi trắc nghiệm dưới hình thức trò chơi. </a:t>
            </a:r>
          </a:p>
          <a:p>
            <a:pPr algn="ctr">
              <a:lnSpc>
                <a:spcPts val="6150"/>
              </a:lnSpc>
            </a:pPr>
            <a:r>
              <a:rPr lang="en-US" sz="4100">
                <a:solidFill>
                  <a:srgbClr val="503D36"/>
                </a:solidFill>
                <a:latin typeface="#9Slide03 Arima Madurai Black"/>
              </a:rPr>
              <a:t>Câu 1-5, SGK/120-121)</a:t>
            </a:r>
          </a:p>
          <a:p>
            <a:pPr marL="885195" lvl="1" indent="-442598">
              <a:lnSpc>
                <a:spcPts val="6150"/>
              </a:lnSpc>
              <a:buFont typeface="Arial"/>
              <a:buChar char="•"/>
            </a:pPr>
            <a:r>
              <a:rPr lang="en-US" sz="4100">
                <a:solidFill>
                  <a:srgbClr val="503D36"/>
                </a:solidFill>
                <a:latin typeface="#9Slide03 Arima Madurai Black"/>
              </a:rPr>
              <a:t>HS làm việc theo nhóm</a:t>
            </a:r>
          </a:p>
          <a:p>
            <a:pPr marL="885195" lvl="1" indent="-442598" algn="just">
              <a:lnSpc>
                <a:spcPts val="6150"/>
              </a:lnSpc>
              <a:buFont typeface="Arial"/>
              <a:buChar char="•"/>
            </a:pPr>
            <a:r>
              <a:rPr lang="en-US" sz="4100">
                <a:solidFill>
                  <a:srgbClr val="503D36"/>
                </a:solidFill>
                <a:latin typeface="#9Slide03 Arima Madurai Black"/>
              </a:rPr>
              <a:t>Thời gian: 5 phút</a:t>
            </a:r>
          </a:p>
          <a:p>
            <a:pPr marL="0" lvl="0" indent="0" algn="ctr">
              <a:lnSpc>
                <a:spcPts val="6150"/>
              </a:lnSpc>
              <a:spcBef>
                <a:spcPct val="0"/>
              </a:spcBef>
            </a:pPr>
            <a:endParaRPr lang="en-US" sz="4100">
              <a:solidFill>
                <a:srgbClr val="503D36"/>
              </a:solidFill>
              <a:latin typeface="#9Slide03 Arima Madurai Black"/>
            </a:endParaRPr>
          </a:p>
        </p:txBody>
      </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Freeform 110"/>
          <p:cNvSpPr/>
          <p:nvPr/>
        </p:nvSpPr>
        <p:spPr>
          <a:xfrm>
            <a:off x="8331654" y="857017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 xmlns:asvg="http://schemas.microsoft.com/office/drawing/2016/SVG/main" r:embed="rId7"/>
                </a:ext>
              </a:extLst>
            </a:blip>
            <a:stretch>
              <a:fillRect t="-112263"/>
            </a:stretch>
          </a:blipFill>
        </p:spPr>
      </p:sp>
      <p:grpSp>
        <p:nvGrpSpPr>
          <p:cNvPr id="111" name="Group 111"/>
          <p:cNvGrpSpPr/>
          <p:nvPr/>
        </p:nvGrpSpPr>
        <p:grpSpPr>
          <a:xfrm>
            <a:off x="4035416" y="1470992"/>
            <a:ext cx="9927609" cy="1311818"/>
            <a:chOff x="0" y="0"/>
            <a:chExt cx="3030773" cy="400481"/>
          </a:xfrm>
        </p:grpSpPr>
        <p:sp>
          <p:nvSpPr>
            <p:cNvPr id="112" name="Freeform 112"/>
            <p:cNvSpPr/>
            <p:nvPr/>
          </p:nvSpPr>
          <p:spPr>
            <a:xfrm>
              <a:off x="0" y="0"/>
              <a:ext cx="3030773" cy="400481"/>
            </a:xfrm>
            <a:custGeom>
              <a:avLst/>
              <a:gdLst/>
              <a:ahLst/>
              <a:cxnLst/>
              <a:rect l="l" t="t" r="r" b="b"/>
              <a:pathLst>
                <a:path w="3030773" h="400481">
                  <a:moveTo>
                    <a:pt x="77984" y="0"/>
                  </a:moveTo>
                  <a:lnTo>
                    <a:pt x="2952789" y="0"/>
                  </a:lnTo>
                  <a:cubicBezTo>
                    <a:pt x="2995858" y="0"/>
                    <a:pt x="3030773" y="34915"/>
                    <a:pt x="3030773" y="77984"/>
                  </a:cubicBezTo>
                  <a:lnTo>
                    <a:pt x="3030773" y="322498"/>
                  </a:lnTo>
                  <a:cubicBezTo>
                    <a:pt x="3030773" y="343180"/>
                    <a:pt x="3022557" y="363016"/>
                    <a:pt x="3007932" y="377640"/>
                  </a:cubicBezTo>
                  <a:cubicBezTo>
                    <a:pt x="2993307" y="392265"/>
                    <a:pt x="2973472" y="400481"/>
                    <a:pt x="2952789" y="400481"/>
                  </a:cubicBezTo>
                  <a:lnTo>
                    <a:pt x="77984" y="400481"/>
                  </a:lnTo>
                  <a:cubicBezTo>
                    <a:pt x="34915" y="400481"/>
                    <a:pt x="0" y="365567"/>
                    <a:pt x="0" y="322498"/>
                  </a:cubicBezTo>
                  <a:lnTo>
                    <a:pt x="0" y="77984"/>
                  </a:lnTo>
                  <a:cubicBezTo>
                    <a:pt x="0" y="34915"/>
                    <a:pt x="34915" y="0"/>
                    <a:pt x="77984" y="0"/>
                  </a:cubicBezTo>
                  <a:close/>
                </a:path>
              </a:pathLst>
            </a:custGeom>
            <a:solidFill>
              <a:srgbClr val="FFCF91"/>
            </a:solidFill>
            <a:ln w="47625" cap="rnd">
              <a:solidFill>
                <a:srgbClr val="E76262"/>
              </a:solidFill>
              <a:prstDash val="lgDash"/>
              <a:round/>
            </a:ln>
          </p:spPr>
        </p:sp>
        <p:sp>
          <p:nvSpPr>
            <p:cNvPr id="113" name="TextBox 113"/>
            <p:cNvSpPr txBox="1"/>
            <p:nvPr/>
          </p:nvSpPr>
          <p:spPr>
            <a:xfrm>
              <a:off x="0" y="-47625"/>
              <a:ext cx="3030773" cy="448106"/>
            </a:xfrm>
            <a:prstGeom prst="rect">
              <a:avLst/>
            </a:prstGeom>
          </p:spPr>
          <p:txBody>
            <a:bodyPr lIns="43826" tIns="43826" rIns="43826" bIns="43826" rtlCol="0" anchor="ctr"/>
            <a:lstStyle/>
            <a:p>
              <a:pPr algn="ctr">
                <a:lnSpc>
                  <a:spcPts val="2660"/>
                </a:lnSpc>
              </a:pPr>
              <a:endParaRPr/>
            </a:p>
          </p:txBody>
        </p:sp>
      </p:grpSp>
      <p:sp>
        <p:nvSpPr>
          <p:cNvPr id="114" name="TextBox 114"/>
          <p:cNvSpPr txBox="1"/>
          <p:nvPr/>
        </p:nvSpPr>
        <p:spPr>
          <a:xfrm>
            <a:off x="4763462" y="1607021"/>
            <a:ext cx="13524538" cy="863351"/>
          </a:xfrm>
          <a:prstGeom prst="rect">
            <a:avLst/>
          </a:prstGeom>
        </p:spPr>
        <p:txBody>
          <a:bodyPr lIns="0" tIns="0" rIns="0" bIns="0" rtlCol="0" anchor="t">
            <a:spAutoFit/>
          </a:bodyPr>
          <a:lstStyle/>
          <a:p>
            <a:pPr marL="0" lvl="0" indent="0" algn="l">
              <a:lnSpc>
                <a:spcPts val="7013"/>
              </a:lnSpc>
              <a:spcBef>
                <a:spcPct val="0"/>
              </a:spcBef>
            </a:pPr>
            <a:r>
              <a:rPr lang="en-US" sz="5009" spc="100">
                <a:solidFill>
                  <a:srgbClr val="402E27"/>
                </a:solidFill>
                <a:latin typeface="Fraunces Bold"/>
              </a:rPr>
              <a:t>CHẶNG 1: KHỞI ĐỘNG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277906" y="45778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540290" y="1622751"/>
            <a:ext cx="263115" cy="26311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2" name="Group 62"/>
          <p:cNvGrpSpPr/>
          <p:nvPr/>
        </p:nvGrpSpPr>
        <p:grpSpPr>
          <a:xfrm>
            <a:off x="1540290" y="2470372"/>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3317993"/>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4165614"/>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5013235"/>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860856"/>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6708477"/>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755609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8403718"/>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6" name="Freeform 86"/>
          <p:cNvSpPr/>
          <p:nvPr/>
        </p:nvSpPr>
        <p:spPr>
          <a:xfrm rot="1743030">
            <a:off x="1829432" y="665886"/>
            <a:ext cx="1070845" cy="926501"/>
          </a:xfrm>
          <a:custGeom>
            <a:avLst/>
            <a:gdLst/>
            <a:ahLst/>
            <a:cxnLst/>
            <a:rect l="l" t="t" r="r" b="b"/>
            <a:pathLst>
              <a:path w="1070845" h="926501">
                <a:moveTo>
                  <a:pt x="0" y="0"/>
                </a:moveTo>
                <a:lnTo>
                  <a:pt x="1070846" y="0"/>
                </a:lnTo>
                <a:lnTo>
                  <a:pt x="1070846" y="926501"/>
                </a:lnTo>
                <a:lnTo>
                  <a:pt x="0" y="926501"/>
                </a:lnTo>
                <a:lnTo>
                  <a:pt x="0" y="0"/>
                </a:lnTo>
                <a:close/>
              </a:path>
            </a:pathLst>
          </a:custGeom>
          <a:blipFill>
            <a:blip r:embed="rId4">
              <a:extLst>
                <a:ext uri="{96DAC541-7B7A-43D3-8B79-37D633B846F1}">
                  <asvg:svgBlip xmlns="" xmlns:asvg="http://schemas.microsoft.com/office/drawing/2016/SVG/main" r:embed="rId5"/>
                </a:ext>
              </a:extLst>
            </a:blip>
            <a:stretch>
              <a:fillRect r="-58022" b="-75336"/>
            </a:stretch>
          </a:blipFill>
        </p:spPr>
      </p:sp>
      <p:grpSp>
        <p:nvGrpSpPr>
          <p:cNvPr id="87" name="Group 87"/>
          <p:cNvGrpSpPr/>
          <p:nvPr/>
        </p:nvGrpSpPr>
        <p:grpSpPr>
          <a:xfrm>
            <a:off x="2633998" y="241706"/>
            <a:ext cx="13454889" cy="1357143"/>
            <a:chOff x="0" y="0"/>
            <a:chExt cx="4001202" cy="403586"/>
          </a:xfrm>
        </p:grpSpPr>
        <p:sp>
          <p:nvSpPr>
            <p:cNvPr id="88" name="Freeform 88"/>
            <p:cNvSpPr/>
            <p:nvPr/>
          </p:nvSpPr>
          <p:spPr>
            <a:xfrm>
              <a:off x="0" y="0"/>
              <a:ext cx="4001202" cy="403586"/>
            </a:xfrm>
            <a:custGeom>
              <a:avLst/>
              <a:gdLst/>
              <a:ahLst/>
              <a:cxnLst/>
              <a:rect l="l" t="t" r="r" b="b"/>
              <a:pathLst>
                <a:path w="4001202" h="403586">
                  <a:moveTo>
                    <a:pt x="57540" y="0"/>
                  </a:moveTo>
                  <a:lnTo>
                    <a:pt x="3943662" y="0"/>
                  </a:lnTo>
                  <a:cubicBezTo>
                    <a:pt x="3975440" y="0"/>
                    <a:pt x="4001202" y="25761"/>
                    <a:pt x="4001202" y="57540"/>
                  </a:cubicBezTo>
                  <a:lnTo>
                    <a:pt x="4001202" y="346046"/>
                  </a:lnTo>
                  <a:cubicBezTo>
                    <a:pt x="4001202" y="377824"/>
                    <a:pt x="3975440" y="403586"/>
                    <a:pt x="3943662" y="403586"/>
                  </a:cubicBezTo>
                  <a:lnTo>
                    <a:pt x="57540" y="403586"/>
                  </a:lnTo>
                  <a:cubicBezTo>
                    <a:pt x="42279" y="403586"/>
                    <a:pt x="27644" y="397524"/>
                    <a:pt x="16853" y="386733"/>
                  </a:cubicBezTo>
                  <a:cubicBezTo>
                    <a:pt x="6062" y="375942"/>
                    <a:pt x="0" y="361307"/>
                    <a:pt x="0" y="346046"/>
                  </a:cubicBezTo>
                  <a:lnTo>
                    <a:pt x="0" y="57540"/>
                  </a:lnTo>
                  <a:cubicBezTo>
                    <a:pt x="0" y="25761"/>
                    <a:pt x="25761" y="0"/>
                    <a:pt x="57540" y="0"/>
                  </a:cubicBezTo>
                  <a:close/>
                </a:path>
              </a:pathLst>
            </a:custGeom>
            <a:solidFill>
              <a:srgbClr val="FFCF91"/>
            </a:solidFill>
            <a:ln w="47625" cap="rnd">
              <a:solidFill>
                <a:srgbClr val="E76262"/>
              </a:solidFill>
              <a:prstDash val="lgDash"/>
              <a:round/>
            </a:ln>
          </p:spPr>
        </p:sp>
        <p:sp>
          <p:nvSpPr>
            <p:cNvPr id="89" name="TextBox 89"/>
            <p:cNvSpPr txBox="1"/>
            <p:nvPr/>
          </p:nvSpPr>
          <p:spPr>
            <a:xfrm>
              <a:off x="0" y="-28575"/>
              <a:ext cx="4001202" cy="432161"/>
            </a:xfrm>
            <a:prstGeom prst="rect">
              <a:avLst/>
            </a:prstGeom>
          </p:spPr>
          <p:txBody>
            <a:bodyPr lIns="44991" tIns="44991" rIns="44991" bIns="44991" rtlCol="0" anchor="ctr"/>
            <a:lstStyle/>
            <a:p>
              <a:pPr algn="ctr">
                <a:lnSpc>
                  <a:spcPts val="2659"/>
                </a:lnSpc>
              </a:pPr>
              <a:endParaRPr/>
            </a:p>
          </p:txBody>
        </p:sp>
      </p:grpSp>
      <p:grpSp>
        <p:nvGrpSpPr>
          <p:cNvPr id="90" name="Group 90"/>
          <p:cNvGrpSpPr/>
          <p:nvPr/>
        </p:nvGrpSpPr>
        <p:grpSpPr>
          <a:xfrm>
            <a:off x="594866" y="1690137"/>
            <a:ext cx="1232729" cy="7134324"/>
            <a:chOff x="0" y="0"/>
            <a:chExt cx="1643639" cy="9512432"/>
          </a:xfrm>
        </p:grpSpPr>
        <p:sp>
          <p:nvSpPr>
            <p:cNvPr id="91" name="TextBox 9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2" name="TextBox 9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3" name="TextBox 9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0" name="TextBox 100"/>
          <p:cNvSpPr txBox="1"/>
          <p:nvPr/>
        </p:nvSpPr>
        <p:spPr>
          <a:xfrm>
            <a:off x="2921356" y="484033"/>
            <a:ext cx="12835195" cy="748664"/>
          </a:xfrm>
          <a:prstGeom prst="rect">
            <a:avLst/>
          </a:prstGeom>
        </p:spPr>
        <p:txBody>
          <a:bodyPr lIns="0" tIns="0" rIns="0" bIns="0" rtlCol="0" anchor="t">
            <a:spAutoFit/>
          </a:bodyPr>
          <a:lstStyle/>
          <a:p>
            <a:pPr marL="0" lvl="0" indent="0" algn="ctr">
              <a:lnSpc>
                <a:spcPts val="6150"/>
              </a:lnSpc>
              <a:spcBef>
                <a:spcPct val="0"/>
              </a:spcBef>
            </a:pPr>
            <a:r>
              <a:rPr lang="en-US" sz="4100">
                <a:solidFill>
                  <a:srgbClr val="503D36"/>
                </a:solidFill>
                <a:latin typeface="#9Slide03 Arima Madurai Black"/>
              </a:rPr>
              <a:t>CÂU 1</a:t>
            </a:r>
          </a:p>
        </p:txBody>
      </p:sp>
      <p:sp>
        <p:nvSpPr>
          <p:cNvPr id="101" name="TextBox 101"/>
          <p:cNvSpPr txBox="1"/>
          <p:nvPr/>
        </p:nvSpPr>
        <p:spPr>
          <a:xfrm>
            <a:off x="2100195" y="1954451"/>
            <a:ext cx="14522495" cy="7768589"/>
          </a:xfrm>
          <a:prstGeom prst="rect">
            <a:avLst/>
          </a:prstGeom>
        </p:spPr>
        <p:txBody>
          <a:bodyPr lIns="0" tIns="0" rIns="0" bIns="0" rtlCol="0" anchor="t">
            <a:spAutoFit/>
          </a:bodyPr>
          <a:lstStyle/>
          <a:p>
            <a:pPr algn="ctr">
              <a:lnSpc>
                <a:spcPts val="6150"/>
              </a:lnSpc>
            </a:pPr>
            <a:r>
              <a:rPr lang="en-US" sz="4100">
                <a:solidFill>
                  <a:srgbClr val="503D36"/>
                </a:solidFill>
                <a:latin typeface="Roboto Condensed Bold"/>
              </a:rPr>
              <a:t>Nội dung văn bản được trình bày theo trật tự nào?</a:t>
            </a:r>
          </a:p>
          <a:p>
            <a:pPr algn="just">
              <a:lnSpc>
                <a:spcPts val="6150"/>
              </a:lnSpc>
            </a:pPr>
            <a:r>
              <a:rPr lang="en-US" sz="4100">
                <a:solidFill>
                  <a:srgbClr val="503D36"/>
                </a:solidFill>
                <a:latin typeface="Roboto Condensed"/>
              </a:rPr>
              <a:t>A. Giới thiệu khái quát về tập </a:t>
            </a:r>
            <a:r>
              <a:rPr lang="en-US" sz="4100">
                <a:solidFill>
                  <a:srgbClr val="503D36"/>
                </a:solidFill>
                <a:latin typeface="Roboto Condensed Italics"/>
              </a:rPr>
              <a:t>Quê mẹ</a:t>
            </a:r>
            <a:r>
              <a:rPr lang="en-US" sz="4100">
                <a:solidFill>
                  <a:srgbClr val="503D36"/>
                </a:solidFill>
                <a:latin typeface="Roboto Condensed"/>
              </a:rPr>
              <a:t>; giới thiệu nội dung tập truyện; nhận xét, đánh giá về tập truyện</a:t>
            </a:r>
          </a:p>
          <a:p>
            <a:pPr algn="just">
              <a:lnSpc>
                <a:spcPts val="6150"/>
              </a:lnSpc>
            </a:pPr>
            <a:r>
              <a:rPr lang="en-US" sz="4100">
                <a:solidFill>
                  <a:srgbClr val="503D36"/>
                </a:solidFill>
                <a:latin typeface="Roboto Condensed"/>
              </a:rPr>
              <a:t>B. Nhận xét, đánh giá về tập truyện; giới thiệu khái quát về tập </a:t>
            </a:r>
            <a:r>
              <a:rPr lang="en-US" sz="4100">
                <a:solidFill>
                  <a:srgbClr val="503D36"/>
                </a:solidFill>
                <a:latin typeface="Roboto Condensed Italics"/>
              </a:rPr>
              <a:t>Quê mẹ</a:t>
            </a:r>
            <a:r>
              <a:rPr lang="en-US" sz="4100">
                <a:solidFill>
                  <a:srgbClr val="503D36"/>
                </a:solidFill>
                <a:latin typeface="Roboto Condensed"/>
              </a:rPr>
              <a:t>; giới thiệu nội dung tập truyện</a:t>
            </a:r>
          </a:p>
          <a:p>
            <a:pPr algn="just">
              <a:lnSpc>
                <a:spcPts val="6150"/>
              </a:lnSpc>
            </a:pPr>
            <a:r>
              <a:rPr lang="en-US" sz="4100">
                <a:solidFill>
                  <a:srgbClr val="503D36"/>
                </a:solidFill>
                <a:latin typeface="Roboto Condensed"/>
              </a:rPr>
              <a:t>C. Giới thiệu nội dung tập truyện; giới thiệu khái quát về tập </a:t>
            </a:r>
            <a:r>
              <a:rPr lang="en-US" sz="4100">
                <a:solidFill>
                  <a:srgbClr val="503D36"/>
                </a:solidFill>
                <a:latin typeface="Roboto Condensed Italics"/>
              </a:rPr>
              <a:t>Quê mẹ</a:t>
            </a:r>
            <a:r>
              <a:rPr lang="en-US" sz="4100">
                <a:solidFill>
                  <a:srgbClr val="503D36"/>
                </a:solidFill>
                <a:latin typeface="Roboto Condensed"/>
              </a:rPr>
              <a:t>; nhận xét, đánh giá về tập truyện</a:t>
            </a:r>
          </a:p>
          <a:p>
            <a:pPr algn="just">
              <a:lnSpc>
                <a:spcPts val="6150"/>
              </a:lnSpc>
            </a:pPr>
            <a:r>
              <a:rPr lang="en-US" sz="4100">
                <a:solidFill>
                  <a:srgbClr val="503D36"/>
                </a:solidFill>
                <a:latin typeface="Roboto Condensed"/>
              </a:rPr>
              <a:t>D. Giới thiệu nội dung tập truyện; nhận xét, đánh giá về tập truyện; giới thiệu khái quát về tập </a:t>
            </a:r>
            <a:r>
              <a:rPr lang="en-US" sz="4100">
                <a:solidFill>
                  <a:srgbClr val="503D36"/>
                </a:solidFill>
                <a:latin typeface="Roboto Condensed Italics"/>
              </a:rPr>
              <a:t>Quê mẹ</a:t>
            </a:r>
          </a:p>
          <a:p>
            <a:pPr marL="0" lvl="0" indent="0">
              <a:lnSpc>
                <a:spcPts val="6150"/>
              </a:lnSpc>
              <a:spcBef>
                <a:spcPct val="0"/>
              </a:spcBef>
            </a:pPr>
            <a:endParaRPr lang="en-US" sz="4100">
              <a:solidFill>
                <a:srgbClr val="503D36"/>
              </a:solidFill>
              <a:latin typeface="Roboto Condensed Italics"/>
            </a:endParaRPr>
          </a:p>
        </p:txBody>
      </p:sp>
      <p:grpSp>
        <p:nvGrpSpPr>
          <p:cNvPr id="102" name="Group 102"/>
          <p:cNvGrpSpPr/>
          <p:nvPr/>
        </p:nvGrpSpPr>
        <p:grpSpPr>
          <a:xfrm>
            <a:off x="1671847" y="2618086"/>
            <a:ext cx="982303" cy="982303"/>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A36"/>
            </a:solidFill>
          </p:spPr>
        </p:sp>
        <p:sp>
          <p:nvSpPr>
            <p:cNvPr id="104" name="TextBox 10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5" name="TextBox 105"/>
          <p:cNvSpPr txBox="1"/>
          <p:nvPr/>
        </p:nvSpPr>
        <p:spPr>
          <a:xfrm>
            <a:off x="2028255" y="2638237"/>
            <a:ext cx="336600" cy="788035"/>
          </a:xfrm>
          <a:prstGeom prst="rect">
            <a:avLst/>
          </a:prstGeom>
        </p:spPr>
        <p:txBody>
          <a:bodyPr lIns="0" tIns="0" rIns="0" bIns="0" rtlCol="0" anchor="t">
            <a:spAutoFit/>
          </a:bodyPr>
          <a:lstStyle/>
          <a:p>
            <a:pPr algn="ctr">
              <a:lnSpc>
                <a:spcPts val="6440"/>
              </a:lnSpc>
            </a:pPr>
            <a:r>
              <a:rPr lang="en-US" sz="4600" dirty="0">
                <a:solidFill>
                  <a:srgbClr val="FFF9F1"/>
                </a:solidFill>
                <a:latin typeface="Roboto Condensed"/>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barn(inVertical)">
                                      <p:cBhvr>
                                        <p:cTn id="1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1845</Words>
  <Application>Microsoft Office PowerPoint</Application>
  <PresentationFormat>Custom</PresentationFormat>
  <Paragraphs>638</Paragraphs>
  <Slides>28</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Fraunces Bold</vt:lpstr>
      <vt:lpstr>#9Slide03 Arima Madurai Black</vt:lpstr>
      <vt:lpstr>#9Slide05 SVNBeloved</vt:lpstr>
      <vt:lpstr>Sniglet</vt:lpstr>
      <vt:lpstr>Roboto Condensed Bold</vt:lpstr>
      <vt:lpstr>Arial</vt:lpstr>
      <vt:lpstr>Faustina Bold</vt:lpstr>
      <vt:lpstr>Roboto Condensed Italics</vt:lpstr>
      <vt:lpstr>Roboto Condensed Bold Italics</vt:lpstr>
      <vt:lpstr>Calibri</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8CD_B10_ĐỌC 4</dc:title>
  <dc:creator>Cong Nguyen Thanh</dc:creator>
  <cp:lastModifiedBy>Admin</cp:lastModifiedBy>
  <cp:revision>2</cp:revision>
  <dcterms:created xsi:type="dcterms:W3CDTF">2006-08-16T00:00:00Z</dcterms:created>
  <dcterms:modified xsi:type="dcterms:W3CDTF">2024-04-19T23:44:58Z</dcterms:modified>
  <dc:identifier>DAF8g3TIcgk</dc:identifier>
</cp:coreProperties>
</file>