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5" r:id="rId17"/>
    <p:sldId id="271" r:id="rId18"/>
    <p:sldId id="272" r:id="rId19"/>
    <p:sldId id="273" r:id="rId20"/>
    <p:sldId id="274" r:id="rId21"/>
  </p:sldIdLst>
  <p:sldSz cx="18288000" cy="10287000"/>
  <p:notesSz cx="6858000" cy="9144000"/>
  <p:embeddedFontLst>
    <p:embeddedFont>
      <p:font typeface="Tangerine Bold" panose="020B0604020202020204" charset="0"/>
      <p:regular r:id="rId22"/>
    </p:embeddedFont>
    <p:embeddedFont>
      <p:font typeface="Roboto Condensed Italics" panose="020B0604020202020204" charset="0"/>
      <p:regular r:id="rId23"/>
    </p:embeddedFont>
    <p:embeddedFont>
      <p:font typeface="Carelia" panose="020B0604020202020204" charset="0"/>
      <p:regular r:id="rId24"/>
    </p:embeddedFont>
    <p:embeddedFont>
      <p:font typeface="Charm Bold" panose="020B0604020202020204" charset="-34"/>
      <p:regular r:id="rId25"/>
    </p:embeddedFont>
    <p:embeddedFont>
      <p:font typeface="Fraunces Bold" panose="020B0604020202020204" charset="0"/>
      <p:regular r:id="rId26"/>
    </p:embeddedFont>
    <p:embeddedFont>
      <p:font typeface="Roboto Condensed" panose="020B0604020202020204" charset="0"/>
      <p:regular r:id="rId27"/>
    </p:embeddedFont>
    <p:embeddedFont>
      <p:font typeface="Roboto Condensed Bol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jpeg"/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jpeg"/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jpeg"/><Relationship Id="rId15" Type="http://schemas.openxmlformats.org/officeDocument/2006/relationships/image" Target="../media/image16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726845" y="1321998"/>
            <a:ext cx="11071645" cy="8136135"/>
          </a:xfrm>
          <a:custGeom>
            <a:avLst/>
            <a:gdLst/>
            <a:ahLst/>
            <a:cxnLst/>
            <a:rect l="l" t="t" r="r" b="b"/>
            <a:pathLst>
              <a:path w="11071645" h="8136135">
                <a:moveTo>
                  <a:pt x="0" y="0"/>
                </a:moveTo>
                <a:lnTo>
                  <a:pt x="11071645" y="0"/>
                </a:lnTo>
                <a:lnTo>
                  <a:pt x="11071645" y="8136135"/>
                </a:lnTo>
                <a:lnTo>
                  <a:pt x="0" y="81361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21146">
            <a:off x="-1800961" y="1726012"/>
            <a:ext cx="4723582" cy="7089804"/>
          </a:xfrm>
          <a:custGeom>
            <a:avLst/>
            <a:gdLst/>
            <a:ahLst/>
            <a:cxnLst/>
            <a:rect l="l" t="t" r="r" b="b"/>
            <a:pathLst>
              <a:path w="4723582" h="7089804">
                <a:moveTo>
                  <a:pt x="0" y="0"/>
                </a:moveTo>
                <a:lnTo>
                  <a:pt x="4723582" y="0"/>
                </a:lnTo>
                <a:lnTo>
                  <a:pt x="4723582" y="7089803"/>
                </a:lnTo>
                <a:lnTo>
                  <a:pt x="0" y="7089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5" name="Freeform 15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646779" y="3444425"/>
            <a:ext cx="9231776" cy="379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en-US" sz="4300">
                <a:solidFill>
                  <a:srgbClr val="533C3F"/>
                </a:solidFill>
                <a:latin typeface="Roboto Condensed"/>
              </a:rPr>
              <a:t>? Giả sử được giao nhiệm vụ giới thiệu về một cuốn sách mới cho các bạn trong </a:t>
            </a:r>
            <a:r>
              <a:rPr lang="en-US" sz="4300">
                <a:solidFill>
                  <a:srgbClr val="533C3F"/>
                </a:solidFill>
                <a:latin typeface="Roboto Condensed Italics"/>
              </a:rPr>
              <a:t>Câu lạc bộ đọc sách</a:t>
            </a:r>
            <a:r>
              <a:rPr lang="en-US" sz="4300">
                <a:solidFill>
                  <a:srgbClr val="533C3F"/>
                </a:solidFill>
                <a:latin typeface="Roboto Condensed"/>
              </a:rPr>
              <a:t>, em sẽ giới thiệu thế nào để thu hút người nghe?</a:t>
            </a:r>
          </a:p>
          <a:p>
            <a:pPr algn="just">
              <a:lnSpc>
                <a:spcPts val="6020"/>
              </a:lnSpc>
            </a:pPr>
            <a:endParaRPr lang="en-US" sz="4300">
              <a:solidFill>
                <a:srgbClr val="533C3F"/>
              </a:solidFill>
              <a:latin typeface="Roboto Condense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5589065" y="6172200"/>
            <a:ext cx="2623185" cy="4114800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5" y="0"/>
                </a:lnTo>
                <a:lnTo>
                  <a:pt x="2623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654758" y="1859432"/>
            <a:ext cx="7835960" cy="99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0"/>
              </a:lnSpc>
            </a:pPr>
            <a:r>
              <a:rPr lang="en-US" sz="6936">
                <a:solidFill>
                  <a:srgbClr val="5E3021"/>
                </a:solidFill>
                <a:latin typeface="Fraunces Bold"/>
              </a:rPr>
              <a:t>KHỞI ĐỘNG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396283"/>
              </p:ext>
            </p:extLst>
          </p:nvPr>
        </p:nvGraphicFramePr>
        <p:xfrm>
          <a:off x="416722" y="1542414"/>
          <a:ext cx="17566479" cy="8249286"/>
        </p:xfrm>
        <a:graphic>
          <a:graphicData uri="http://schemas.openxmlformats.org/drawingml/2006/table">
            <a:tbl>
              <a:tblPr/>
              <a:tblGrid>
                <a:gridCol w="1992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6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5279"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279">
                <a:tc rowSpan="3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Kết thúc</a:t>
                      </a: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341">
                <a:tc v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Kết thúc</a:t>
                      </a: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5535">
                <a:tc v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Kết thúc</a:t>
                      </a: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6057">
                <a:tc rowSpan="2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Kĩ năng trình bày, tương tác với người nghe.</a:t>
                      </a: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795">
                <a:tc v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Kĩ năng trình bày, tương tác với người nghe.</a:t>
                      </a: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 dirty="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2584446" y="3283498"/>
            <a:ext cx="458271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Tóm tắt nội dung trình bày.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31727" y="4339377"/>
            <a:ext cx="1149502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Khích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lê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̣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người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tìm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̀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đọc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sách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41385" y="5469740"/>
            <a:ext cx="430212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Cảm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ơn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̀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chào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kết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thúc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89184" y="1826754"/>
            <a:ext cx="134277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Tiêu chí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64307" y="1826754"/>
            <a:ext cx="58717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Đạt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86076" y="1826754"/>
            <a:ext cx="155927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Chưa đạt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31726" y="6305145"/>
            <a:ext cx="1149502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Tương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tác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với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người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quá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trình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nói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25372" y="7847559"/>
            <a:ext cx="1149502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Diễn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đạt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ro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̃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ràng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rành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mạch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đáp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ứng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cầu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bài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nói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98012" y="448212"/>
            <a:ext cx="7691976" cy="8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</a:pPr>
            <a:r>
              <a:rPr lang="en-US" sz="6099">
                <a:solidFill>
                  <a:srgbClr val="703879"/>
                </a:solidFill>
                <a:latin typeface="Roboto Condensed Bold"/>
              </a:rPr>
              <a:t>3. Bảng kiểm tham khảo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99611">
            <a:off x="5202483" y="2340477"/>
            <a:ext cx="10183769" cy="7053203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718871">
            <a:off x="8952017" y="2156731"/>
            <a:ext cx="4725703" cy="7024285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331097">
            <a:off x="1173271" y="1456896"/>
            <a:ext cx="11302659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899"/>
                </a:lnTo>
                <a:lnTo>
                  <a:pt x="0" y="8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18388">
            <a:off x="11706094" y="6808311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88402">
            <a:off x="10670431" y="4045184"/>
            <a:ext cx="4870333" cy="4833662"/>
          </a:xfrm>
          <a:custGeom>
            <a:avLst/>
            <a:gdLst/>
            <a:ahLst/>
            <a:cxnLst/>
            <a:rect l="l" t="t" r="r" b="b"/>
            <a:pathLst>
              <a:path w="4870333" h="4833662">
                <a:moveTo>
                  <a:pt x="0" y="0"/>
                </a:moveTo>
                <a:lnTo>
                  <a:pt x="4870332" y="0"/>
                </a:lnTo>
                <a:lnTo>
                  <a:pt x="4870332" y="4833661"/>
                </a:lnTo>
                <a:lnTo>
                  <a:pt x="0" y="4833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865" t="-4176" r="-29904" b="-7756"/>
            </a:stretch>
          </a:blipFill>
        </p:spPr>
      </p:sp>
      <p:sp>
        <p:nvSpPr>
          <p:cNvPr id="12" name="Freeform 12"/>
          <p:cNvSpPr/>
          <p:nvPr/>
        </p:nvSpPr>
        <p:spPr>
          <a:xfrm rot="27259">
            <a:off x="6045169" y="1048914"/>
            <a:ext cx="1077748" cy="1098342"/>
          </a:xfrm>
          <a:custGeom>
            <a:avLst/>
            <a:gdLst/>
            <a:ahLst/>
            <a:cxnLst/>
            <a:rect l="l" t="t" r="r" b="b"/>
            <a:pathLst>
              <a:path w="1077748" h="1098342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86007">
            <a:off x="11030489" y="4380181"/>
            <a:ext cx="4259629" cy="4244600"/>
          </a:xfrm>
          <a:custGeom>
            <a:avLst/>
            <a:gdLst/>
            <a:ahLst/>
            <a:cxnLst/>
            <a:rect l="l" t="t" r="r" b="b"/>
            <a:pathLst>
              <a:path w="4259629" h="4244600">
                <a:moveTo>
                  <a:pt x="0" y="0"/>
                </a:moveTo>
                <a:lnTo>
                  <a:pt x="4259629" y="0"/>
                </a:lnTo>
                <a:lnTo>
                  <a:pt x="4259629" y="4244600"/>
                </a:lnTo>
                <a:lnTo>
                  <a:pt x="0" y="4244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7215" r="-17215"/>
            </a:stretch>
          </a:blipFill>
        </p:spPr>
      </p:sp>
      <p:sp>
        <p:nvSpPr>
          <p:cNvPr id="16" name="TextBox 16"/>
          <p:cNvSpPr txBox="1"/>
          <p:nvPr/>
        </p:nvSpPr>
        <p:spPr>
          <a:xfrm rot="-335739">
            <a:off x="1241650" y="3210170"/>
            <a:ext cx="10668181" cy="326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8"/>
              </a:lnSpc>
            </a:pPr>
            <a:r>
              <a:rPr lang="en-US" sz="5400">
                <a:solidFill>
                  <a:srgbClr val="503D36"/>
                </a:solidFill>
                <a:latin typeface="Fraunces Bold"/>
              </a:rPr>
              <a:t>II. TRÌNH BÀY, GIỚI THIỆU VỀ MỘT CUỐN SÁCH</a:t>
            </a:r>
          </a:p>
          <a:p>
            <a:pPr algn="ctr">
              <a:lnSpc>
                <a:spcPts val="9420"/>
              </a:lnSpc>
            </a:pPr>
            <a:endParaRPr lang="en-US" sz="5400">
              <a:solidFill>
                <a:srgbClr val="503D36"/>
              </a:solidFill>
              <a:latin typeface="Fraunces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664815" y="6172200"/>
            <a:ext cx="2623185" cy="4114800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5" y="0"/>
                </a:lnTo>
                <a:lnTo>
                  <a:pt x="2623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371241" y="836763"/>
            <a:ext cx="12890188" cy="9196599"/>
          </a:xfrm>
          <a:custGeom>
            <a:avLst/>
            <a:gdLst/>
            <a:ahLst/>
            <a:cxnLst/>
            <a:rect l="l" t="t" r="r" b="b"/>
            <a:pathLst>
              <a:path w="11555007" h="9196599">
                <a:moveTo>
                  <a:pt x="0" y="0"/>
                </a:moveTo>
                <a:lnTo>
                  <a:pt x="11555007" y="0"/>
                </a:lnTo>
                <a:lnTo>
                  <a:pt x="11555007" y="9196598"/>
                </a:lnTo>
                <a:lnTo>
                  <a:pt x="0" y="9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" r="-121" b="-8333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3670190" y="3429636"/>
            <a:ext cx="10655409" cy="5537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800" dirty="0" err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Thời</a:t>
            </a:r>
            <a:r>
              <a:rPr lang="en-US" sz="3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3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5 </a:t>
            </a:r>
            <a:r>
              <a:rPr lang="en-US" sz="3800" dirty="0" err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phút</a:t>
            </a:r>
            <a:endParaRPr lang="en-US" sz="38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/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Tìm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hiểu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kĩ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tài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trình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bày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giới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thiệu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vê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̀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một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cuốn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sách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HS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lấy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luôn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làm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tiết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–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giới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thiệu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một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cuốn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sách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đã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giao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làm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phiếu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học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tập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02 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–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chuẩn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bị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nói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  <a:p>
            <a:pPr algn="just"/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HS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nói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̀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ghi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chép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luân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phiên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sau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́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đánh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́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bài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nói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của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bạn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̀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rút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kinh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nghiệm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(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Mỗi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HS có 3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phút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đê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̉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nói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bài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của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mình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; 2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phút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nhận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xét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bài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nói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của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8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bạn</a:t>
            </a:r>
            <a:r>
              <a:rPr lang="en-US" sz="38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  <a:p>
            <a:pPr algn="just">
              <a:lnSpc>
                <a:spcPts val="6665"/>
              </a:lnSpc>
            </a:pPr>
            <a:endParaRPr lang="en-US" sz="3800" dirty="0">
              <a:solidFill>
                <a:srgbClr val="60504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7" name="Freeform 17"/>
          <p:cNvSpPr/>
          <p:nvPr/>
        </p:nvSpPr>
        <p:spPr>
          <a:xfrm rot="-2173063" flipV="1">
            <a:off x="510444" y="-498529"/>
            <a:ext cx="1036512" cy="3105655"/>
          </a:xfrm>
          <a:custGeom>
            <a:avLst/>
            <a:gdLst/>
            <a:ahLst/>
            <a:cxnLst/>
            <a:rect l="l" t="t" r="r" b="b"/>
            <a:pathLst>
              <a:path w="1036512" h="3105655">
                <a:moveTo>
                  <a:pt x="0" y="3105655"/>
                </a:moveTo>
                <a:lnTo>
                  <a:pt x="1036512" y="3105655"/>
                </a:lnTo>
                <a:lnTo>
                  <a:pt x="1036512" y="0"/>
                </a:lnTo>
                <a:lnTo>
                  <a:pt x="0" y="0"/>
                </a:lnTo>
                <a:lnTo>
                  <a:pt x="0" y="310565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607303" y="7769365"/>
            <a:ext cx="3680697" cy="2254427"/>
          </a:xfrm>
          <a:custGeom>
            <a:avLst/>
            <a:gdLst/>
            <a:ahLst/>
            <a:cxnLst/>
            <a:rect l="l" t="t" r="r" b="b"/>
            <a:pathLst>
              <a:path w="3680697" h="2254427">
                <a:moveTo>
                  <a:pt x="0" y="0"/>
                </a:moveTo>
                <a:lnTo>
                  <a:pt x="3680697" y="0"/>
                </a:lnTo>
                <a:lnTo>
                  <a:pt x="3680697" y="2254427"/>
                </a:lnTo>
                <a:lnTo>
                  <a:pt x="0" y="2254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048000" y="2266145"/>
            <a:ext cx="1158239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77"/>
              </a:lnSpc>
            </a:pP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Vòng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1: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Hoạt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động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cặp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đôi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-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Vòng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chuẩn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bị</a:t>
            </a:r>
            <a:r>
              <a:rPr lang="en-US" sz="4200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trước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khi</a:t>
            </a:r>
            <a:r>
              <a:rPr lang="en-US" sz="42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2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nói</a:t>
            </a:r>
            <a:endParaRPr lang="en-US" sz="4200" dirty="0">
              <a:solidFill>
                <a:srgbClr val="7030A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052296" y="827194"/>
            <a:ext cx="11555007" cy="9196599"/>
          </a:xfrm>
          <a:custGeom>
            <a:avLst/>
            <a:gdLst/>
            <a:ahLst/>
            <a:cxnLst/>
            <a:rect l="l" t="t" r="r" b="b"/>
            <a:pathLst>
              <a:path w="11555007" h="9196599">
                <a:moveTo>
                  <a:pt x="0" y="0"/>
                </a:moveTo>
                <a:lnTo>
                  <a:pt x="11555007" y="0"/>
                </a:lnTo>
                <a:lnTo>
                  <a:pt x="11555007" y="9196598"/>
                </a:lnTo>
                <a:lnTo>
                  <a:pt x="0" y="9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" r="-121" b="-8333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2173063" flipV="1">
            <a:off x="510444" y="-498529"/>
            <a:ext cx="1036512" cy="3105655"/>
          </a:xfrm>
          <a:custGeom>
            <a:avLst/>
            <a:gdLst/>
            <a:ahLst/>
            <a:cxnLst/>
            <a:rect l="l" t="t" r="r" b="b"/>
            <a:pathLst>
              <a:path w="1036512" h="3105655">
                <a:moveTo>
                  <a:pt x="0" y="3105655"/>
                </a:moveTo>
                <a:lnTo>
                  <a:pt x="1036512" y="3105655"/>
                </a:lnTo>
                <a:lnTo>
                  <a:pt x="1036512" y="0"/>
                </a:lnTo>
                <a:lnTo>
                  <a:pt x="0" y="0"/>
                </a:lnTo>
                <a:lnTo>
                  <a:pt x="0" y="310565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07303" y="7769365"/>
            <a:ext cx="3680697" cy="2254427"/>
          </a:xfrm>
          <a:custGeom>
            <a:avLst/>
            <a:gdLst/>
            <a:ahLst/>
            <a:cxnLst/>
            <a:rect l="l" t="t" r="r" b="b"/>
            <a:pathLst>
              <a:path w="3680697" h="2254427">
                <a:moveTo>
                  <a:pt x="0" y="0"/>
                </a:moveTo>
                <a:lnTo>
                  <a:pt x="3680697" y="0"/>
                </a:lnTo>
                <a:lnTo>
                  <a:pt x="3680697" y="2254427"/>
                </a:lnTo>
                <a:lnTo>
                  <a:pt x="0" y="2254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849992" y="2499279"/>
            <a:ext cx="8174391" cy="8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</a:pPr>
            <a:r>
              <a:rPr lang="en-US" sz="6099">
                <a:solidFill>
                  <a:srgbClr val="703879"/>
                </a:solidFill>
                <a:latin typeface="Roboto Condensed Bold"/>
              </a:rPr>
              <a:t>PHIẾU HỌC TẬP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07915" y="3155487"/>
            <a:ext cx="5946437" cy="515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5"/>
              </a:lnSpc>
            </a:pPr>
            <a:endParaRPr dirty="0"/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Xem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lại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và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chỉnh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sửa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bài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viết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) (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phiếu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học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tập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smtClean="0">
                <a:solidFill>
                  <a:srgbClr val="605048"/>
                </a:solidFill>
                <a:latin typeface="Roboto Condensed"/>
              </a:rPr>
              <a:t>02 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–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chuẩn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bị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nói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) 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Thời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gian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: 5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phút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665"/>
              </a:lnSpc>
            </a:pPr>
            <a:endParaRPr lang="en-US" sz="4300" dirty="0">
              <a:solidFill>
                <a:srgbClr val="605048"/>
              </a:solidFill>
              <a:latin typeface="Roboto Condense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48" y="3397840"/>
            <a:ext cx="3899852" cy="5516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635132" y="1349260"/>
          <a:ext cx="17017736" cy="8620011"/>
        </p:xfrm>
        <a:graphic>
          <a:graphicData uri="http://schemas.openxmlformats.org/drawingml/2006/table">
            <a:tbl>
              <a:tblPr/>
              <a:tblGrid>
                <a:gridCol w="129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8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3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4041">
                <a:tc>
                  <a:txBody>
                    <a:bodyPr/>
                    <a:lstStyle/>
                    <a:p>
                      <a:pPr algn="ctr">
                        <a:lnSpc>
                          <a:spcPts val="4529"/>
                        </a:lnSpc>
                        <a:defRPr/>
                      </a:pPr>
                      <a:r>
                        <a:rPr lang="en-US" sz="2999">
                          <a:solidFill>
                            <a:srgbClr val="485B90"/>
                          </a:solidFill>
                          <a:latin typeface="Roboto Condensed Bold"/>
                        </a:rPr>
                        <a:t>STT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D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 Bold"/>
                        </a:rPr>
                        <a:t>THÔNG TIN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D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 Bold"/>
                        </a:rPr>
                        <a:t>NỘI DUNG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88">
                <a:tc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1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Tên cuốn sách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88">
                <a:tc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2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Tên tác giả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488">
                <a:tc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3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Năm xuất bản - Nhà xuất bản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2793">
                <a:tc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4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Tóm tắt nội dung chính của bài viết giới thiệu cuốn sách yêu thích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0713">
                <a:tc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5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Hình ảnh, tranh vẽ nên có để hỗ trợ việc trình bày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6461970" y="281687"/>
            <a:ext cx="8174391" cy="747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en-US" sz="5599">
                <a:solidFill>
                  <a:srgbClr val="485B90"/>
                </a:solidFill>
                <a:latin typeface="Roboto Condensed Bold"/>
              </a:rPr>
              <a:t>PHIẾU HỌC TẬP SỐ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371241" y="836763"/>
            <a:ext cx="12890188" cy="9196599"/>
          </a:xfrm>
          <a:custGeom>
            <a:avLst/>
            <a:gdLst/>
            <a:ahLst/>
            <a:cxnLst/>
            <a:rect l="l" t="t" r="r" b="b"/>
            <a:pathLst>
              <a:path w="11555007" h="9196599">
                <a:moveTo>
                  <a:pt x="0" y="0"/>
                </a:moveTo>
                <a:lnTo>
                  <a:pt x="11555007" y="0"/>
                </a:lnTo>
                <a:lnTo>
                  <a:pt x="11555007" y="9196598"/>
                </a:lnTo>
                <a:lnTo>
                  <a:pt x="0" y="9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" r="-121" b="-8333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3670190" y="3429636"/>
            <a:ext cx="10655409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bạn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trước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lớp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Thời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mỗi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HS có 3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phút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đê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̉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trình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bày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Các</a:t>
            </a:r>
            <a:r>
              <a:rPr lang="en-US" sz="4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bạn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khác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nghe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sau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́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đánh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́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bài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nói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của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bạn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̀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rút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kinh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nghiệm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(PHT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sô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́ </a:t>
            </a:r>
            <a:r>
              <a:rPr lang="en-US" sz="4400" dirty="0" smtClean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03 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–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Phiếu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nghe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va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̀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phản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hồi</a:t>
            </a:r>
            <a:r>
              <a:rPr lang="en-US" sz="4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</p:txBody>
      </p:sp>
      <p:sp>
        <p:nvSpPr>
          <p:cNvPr id="17" name="Freeform 17"/>
          <p:cNvSpPr/>
          <p:nvPr/>
        </p:nvSpPr>
        <p:spPr>
          <a:xfrm rot="-2173063" flipV="1">
            <a:off x="510444" y="-498529"/>
            <a:ext cx="1036512" cy="3105655"/>
          </a:xfrm>
          <a:custGeom>
            <a:avLst/>
            <a:gdLst/>
            <a:ahLst/>
            <a:cxnLst/>
            <a:rect l="l" t="t" r="r" b="b"/>
            <a:pathLst>
              <a:path w="1036512" h="3105655">
                <a:moveTo>
                  <a:pt x="0" y="3105655"/>
                </a:moveTo>
                <a:lnTo>
                  <a:pt x="1036512" y="3105655"/>
                </a:lnTo>
                <a:lnTo>
                  <a:pt x="1036512" y="0"/>
                </a:lnTo>
                <a:lnTo>
                  <a:pt x="0" y="0"/>
                </a:lnTo>
                <a:lnTo>
                  <a:pt x="0" y="310565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607303" y="7769365"/>
            <a:ext cx="3680697" cy="2254427"/>
          </a:xfrm>
          <a:custGeom>
            <a:avLst/>
            <a:gdLst/>
            <a:ahLst/>
            <a:cxnLst/>
            <a:rect l="l" t="t" r="r" b="b"/>
            <a:pathLst>
              <a:path w="3680697" h="2254427">
                <a:moveTo>
                  <a:pt x="0" y="0"/>
                </a:moveTo>
                <a:lnTo>
                  <a:pt x="3680697" y="0"/>
                </a:lnTo>
                <a:lnTo>
                  <a:pt x="3680697" y="2254427"/>
                </a:lnTo>
                <a:lnTo>
                  <a:pt x="0" y="2254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572000" y="2266145"/>
            <a:ext cx="100583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Vòng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2: HĐ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nhân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-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Vòng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nói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trước</a:t>
            </a:r>
            <a:r>
              <a:rPr lang="en-US" sz="4400" b="1" dirty="0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lớp</a:t>
            </a:r>
            <a:endParaRPr lang="en-US" sz="4400" dirty="0">
              <a:solidFill>
                <a:srgbClr val="7030A0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3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052296" y="827194"/>
            <a:ext cx="11555007" cy="9196599"/>
          </a:xfrm>
          <a:custGeom>
            <a:avLst/>
            <a:gdLst/>
            <a:ahLst/>
            <a:cxnLst/>
            <a:rect l="l" t="t" r="r" b="b"/>
            <a:pathLst>
              <a:path w="11555007" h="9196599">
                <a:moveTo>
                  <a:pt x="0" y="0"/>
                </a:moveTo>
                <a:lnTo>
                  <a:pt x="11555007" y="0"/>
                </a:lnTo>
                <a:lnTo>
                  <a:pt x="11555007" y="9196598"/>
                </a:lnTo>
                <a:lnTo>
                  <a:pt x="0" y="9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" r="-121" b="-8333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6438578">
            <a:off x="49752" y="6941815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3783930" y="3149888"/>
            <a:ext cx="10253871" cy="656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4" lvl="1" indent="-442597" algn="just">
              <a:lnSpc>
                <a:spcPts val="6355"/>
              </a:lnSpc>
              <a:buFont typeface="Arial"/>
              <a:buChar char="•"/>
            </a:pP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Với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vai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trò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người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nói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: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trình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bày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suy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nghĩ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cá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nhân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về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cuốn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sách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. </a:t>
            </a:r>
          </a:p>
          <a:p>
            <a:pPr marL="885194" lvl="1" indent="-442597" algn="just">
              <a:lnSpc>
                <a:spcPts val="6355"/>
              </a:lnSpc>
              <a:buFont typeface="Arial"/>
              <a:buChar char="•"/>
            </a:pP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Với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vai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trò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người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nghe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:</a:t>
            </a:r>
          </a:p>
          <a:p>
            <a:pPr algn="just">
              <a:lnSpc>
                <a:spcPts val="6355"/>
              </a:lnSpc>
            </a:pPr>
            <a:r>
              <a:rPr lang="en-US" sz="4100" dirty="0">
                <a:solidFill>
                  <a:srgbClr val="605048"/>
                </a:solidFill>
                <a:latin typeface="Roboto Condensed"/>
              </a:rPr>
              <a:t>           +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Nghe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,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nắm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bắt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nội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dung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chính</a:t>
            </a:r>
            <a:endParaRPr lang="en-US" sz="4100" dirty="0">
              <a:solidFill>
                <a:srgbClr val="605048"/>
              </a:solidFill>
              <a:latin typeface="Roboto Condensed"/>
            </a:endParaRPr>
          </a:p>
          <a:p>
            <a:pPr algn="just">
              <a:lnSpc>
                <a:spcPts val="6355"/>
              </a:lnSpc>
            </a:pPr>
            <a:r>
              <a:rPr lang="en-US" sz="4100" dirty="0">
                <a:solidFill>
                  <a:srgbClr val="605048"/>
                </a:solidFill>
                <a:latin typeface="Roboto Condensed"/>
              </a:rPr>
              <a:t>         </a:t>
            </a:r>
            <a:r>
              <a:rPr lang="en-US" sz="4100" dirty="0" smtClean="0">
                <a:solidFill>
                  <a:srgbClr val="605048"/>
                </a:solidFill>
                <a:latin typeface="Roboto Condensed"/>
              </a:rPr>
              <a:t>  +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Ghi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chép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ngắn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gọn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các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nội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dung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vê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̀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cuốn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sách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(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phiếu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học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tập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smtClean="0">
                <a:solidFill>
                  <a:srgbClr val="605048"/>
                </a:solidFill>
                <a:latin typeface="Roboto Condensed"/>
              </a:rPr>
              <a:t>03 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–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phiếu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nhật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kí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nghe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và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phản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100" dirty="0" err="1">
                <a:solidFill>
                  <a:srgbClr val="605048"/>
                </a:solidFill>
                <a:latin typeface="Roboto Condensed"/>
              </a:rPr>
              <a:t>hồi</a:t>
            </a:r>
            <a:r>
              <a:rPr lang="en-US" sz="4100" dirty="0">
                <a:solidFill>
                  <a:srgbClr val="605048"/>
                </a:solidFill>
                <a:latin typeface="Roboto Condensed"/>
              </a:rPr>
              <a:t>)</a:t>
            </a:r>
          </a:p>
          <a:p>
            <a:pPr algn="just">
              <a:lnSpc>
                <a:spcPts val="6355"/>
              </a:lnSpc>
            </a:pPr>
            <a:endParaRPr lang="en-US" sz="4100" dirty="0">
              <a:solidFill>
                <a:srgbClr val="605048"/>
              </a:solidFill>
              <a:latin typeface="Roboto Condensed"/>
            </a:endParaRPr>
          </a:p>
        </p:txBody>
      </p:sp>
      <p:sp>
        <p:nvSpPr>
          <p:cNvPr id="17" name="Freeform 17"/>
          <p:cNvSpPr/>
          <p:nvPr/>
        </p:nvSpPr>
        <p:spPr>
          <a:xfrm rot="-2173063" flipV="1">
            <a:off x="510444" y="-498529"/>
            <a:ext cx="1036512" cy="3105655"/>
          </a:xfrm>
          <a:custGeom>
            <a:avLst/>
            <a:gdLst/>
            <a:ahLst/>
            <a:cxnLst/>
            <a:rect l="l" t="t" r="r" b="b"/>
            <a:pathLst>
              <a:path w="1036512" h="3105655">
                <a:moveTo>
                  <a:pt x="0" y="3105655"/>
                </a:moveTo>
                <a:lnTo>
                  <a:pt x="1036512" y="3105655"/>
                </a:lnTo>
                <a:lnTo>
                  <a:pt x="1036512" y="0"/>
                </a:lnTo>
                <a:lnTo>
                  <a:pt x="0" y="0"/>
                </a:lnTo>
                <a:lnTo>
                  <a:pt x="0" y="310565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607303" y="7769365"/>
            <a:ext cx="3680697" cy="2254427"/>
          </a:xfrm>
          <a:custGeom>
            <a:avLst/>
            <a:gdLst/>
            <a:ahLst/>
            <a:cxnLst/>
            <a:rect l="l" t="t" r="r" b="b"/>
            <a:pathLst>
              <a:path w="3680697" h="2254427">
                <a:moveTo>
                  <a:pt x="0" y="0"/>
                </a:moveTo>
                <a:lnTo>
                  <a:pt x="3680697" y="0"/>
                </a:lnTo>
                <a:lnTo>
                  <a:pt x="3680697" y="2254427"/>
                </a:lnTo>
                <a:lnTo>
                  <a:pt x="0" y="2254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957381" y="2266145"/>
            <a:ext cx="5959614" cy="8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</a:pPr>
            <a:r>
              <a:rPr lang="en-US" sz="6099">
                <a:solidFill>
                  <a:srgbClr val="703879"/>
                </a:solidFill>
                <a:latin typeface="Roboto Condensed Bold"/>
              </a:rPr>
              <a:t>2. Thực hành </a:t>
            </a:r>
          </a:p>
        </p:txBody>
      </p:sp>
    </p:spTree>
    <p:extLst>
      <p:ext uri="{BB962C8B-B14F-4D97-AF65-F5344CB8AC3E}">
        <p14:creationId xmlns:p14="http://schemas.microsoft.com/office/powerpoint/2010/main" val="35432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052296" y="827194"/>
            <a:ext cx="11555007" cy="9196599"/>
          </a:xfrm>
          <a:custGeom>
            <a:avLst/>
            <a:gdLst/>
            <a:ahLst/>
            <a:cxnLst/>
            <a:rect l="l" t="t" r="r" b="b"/>
            <a:pathLst>
              <a:path w="11555007" h="9196599">
                <a:moveTo>
                  <a:pt x="0" y="0"/>
                </a:moveTo>
                <a:lnTo>
                  <a:pt x="11555007" y="0"/>
                </a:lnTo>
                <a:lnTo>
                  <a:pt x="11555007" y="9196598"/>
                </a:lnTo>
                <a:lnTo>
                  <a:pt x="0" y="9196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" r="-121" b="-8333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2173063" flipV="1">
            <a:off x="510444" y="-498529"/>
            <a:ext cx="1036512" cy="3105655"/>
          </a:xfrm>
          <a:custGeom>
            <a:avLst/>
            <a:gdLst/>
            <a:ahLst/>
            <a:cxnLst/>
            <a:rect l="l" t="t" r="r" b="b"/>
            <a:pathLst>
              <a:path w="1036512" h="3105655">
                <a:moveTo>
                  <a:pt x="0" y="3105655"/>
                </a:moveTo>
                <a:lnTo>
                  <a:pt x="1036512" y="3105655"/>
                </a:lnTo>
                <a:lnTo>
                  <a:pt x="1036512" y="0"/>
                </a:lnTo>
                <a:lnTo>
                  <a:pt x="0" y="0"/>
                </a:lnTo>
                <a:lnTo>
                  <a:pt x="0" y="310565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07303" y="7769365"/>
            <a:ext cx="3680697" cy="2254427"/>
          </a:xfrm>
          <a:custGeom>
            <a:avLst/>
            <a:gdLst/>
            <a:ahLst/>
            <a:cxnLst/>
            <a:rect l="l" t="t" r="r" b="b"/>
            <a:pathLst>
              <a:path w="3680697" h="2254427">
                <a:moveTo>
                  <a:pt x="0" y="0"/>
                </a:moveTo>
                <a:lnTo>
                  <a:pt x="3680697" y="0"/>
                </a:lnTo>
                <a:lnTo>
                  <a:pt x="3680697" y="2254427"/>
                </a:lnTo>
                <a:lnTo>
                  <a:pt x="0" y="22544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849992" y="2499279"/>
            <a:ext cx="8174391" cy="8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</a:pPr>
            <a:r>
              <a:rPr lang="en-US" sz="6099">
                <a:solidFill>
                  <a:srgbClr val="703879"/>
                </a:solidFill>
                <a:latin typeface="Roboto Condensed Bold"/>
              </a:rPr>
              <a:t>PHIẾU HỌC TẬP 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92147" y="4388661"/>
            <a:ext cx="4139646" cy="247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5"/>
              </a:lnSpc>
            </a:pPr>
            <a:r>
              <a:rPr lang="en-US" sz="4300">
                <a:solidFill>
                  <a:srgbClr val="605048"/>
                </a:solidFill>
                <a:latin typeface="Roboto Condensed"/>
              </a:rPr>
              <a:t>HS lắng nghe và ghi phiếu nhật kí nghe và phản hồi.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56" y="3372078"/>
            <a:ext cx="3905822" cy="552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99281" y="647700"/>
            <a:ext cx="15957281" cy="747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en-US" sz="5599" dirty="0">
                <a:solidFill>
                  <a:srgbClr val="485B90"/>
                </a:solidFill>
                <a:latin typeface="Roboto Condensed Bold"/>
              </a:rPr>
              <a:t>PHIẾU HỌC TẬP SỐ 3 - NHẬT KÝ NGHE VÀ PHẢN HỒI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45977"/>
              </p:ext>
            </p:extLst>
          </p:nvPr>
        </p:nvGraphicFramePr>
        <p:xfrm>
          <a:off x="381000" y="1777650"/>
          <a:ext cx="17375562" cy="8297049"/>
        </p:xfrm>
        <a:graphic>
          <a:graphicData uri="http://schemas.openxmlformats.org/drawingml/2006/table">
            <a:tbl>
              <a:tblPr/>
              <a:tblGrid>
                <a:gridCol w="84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3663">
                <a:tc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165">
                <a:tc gridSpan="2"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TÓM</a:t>
                      </a:r>
                      <a:r>
                        <a:rPr lang="en-US" sz="3000" baseline="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TẮT NỘI DUNG CHÍNH CỦA BÀI GIỚI THIỆU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CHI CHÉP TRONG QUÁ TRÌNH NGHE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307">
                <a:tc gridSpan="2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Tóm tắt nội dung chính về cuốn sách</a:t>
                      </a: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Tóm tắt nội dung chính về cuốn sách</a:t>
                      </a:r>
                      <a:endParaRPr lang="en-US" sz="1100"/>
                    </a:p>
                    <a:p>
                      <a:pPr>
                        <a:lnSpc>
                          <a:spcPts val="1661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9673">
                <a:tc gridSpan="2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thức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thực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giới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thiệu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:</a:t>
                      </a:r>
                      <a:endParaRPr lang="en-US" sz="1100" dirty="0"/>
                    </a:p>
                    <a:p>
                      <a:pPr>
                        <a:lnSpc>
                          <a:spcPts val="4530"/>
                        </a:lnSpc>
                      </a:pP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Cách thức thực hiện bài giới thiệu:</a:t>
                      </a:r>
                      <a:endParaRPr lang="en-US" sz="1100"/>
                    </a:p>
                    <a:p>
                      <a:pPr>
                        <a:lnSpc>
                          <a:spcPts val="4530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9673">
                <a:tc gridSpan="2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Em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tâm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đắc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nhất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điều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giới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thiệu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: </a:t>
                      </a:r>
                      <a:endParaRPr lang="en-US" sz="3000" dirty="0" smtClean="0"/>
                    </a:p>
                    <a:p>
                      <a:pPr>
                        <a:lnSpc>
                          <a:spcPts val="4530"/>
                        </a:lnSpc>
                      </a:pP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Câu hỏi và ý kiến muốn trao đổi khi nghe bài giới thiệu:</a:t>
                      </a:r>
                      <a:endParaRPr lang="en-US" sz="1100"/>
                    </a:p>
                    <a:p>
                      <a:pPr>
                        <a:lnSpc>
                          <a:spcPts val="4530"/>
                        </a:lnSpc>
                      </a:pP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4504">
                <a:tc gridSpan="2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Câu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hỏi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ý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kiến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muốn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trao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đổi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khi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giới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485B90"/>
                          </a:solidFill>
                          <a:latin typeface="Roboto Condensed"/>
                        </a:rPr>
                        <a:t>thiệu</a:t>
                      </a:r>
                      <a:r>
                        <a:rPr lang="en-US" sz="3000" dirty="0" smtClean="0">
                          <a:solidFill>
                            <a:srgbClr val="485B90"/>
                          </a:solidFill>
                          <a:latin typeface="Roboto Condensed"/>
                        </a:rPr>
                        <a:t>:</a:t>
                      </a:r>
                      <a:endParaRPr lang="en-US" sz="30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Em tâm đắc nhất điều gì với bài giới thiệu: 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2064">
                <a:tc gridSpan="2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Đánh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chung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giới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485B90"/>
                          </a:solidFill>
                          <a:latin typeface="Roboto Condensed"/>
                        </a:rPr>
                        <a:t>thiệu</a:t>
                      </a:r>
                      <a:r>
                        <a:rPr lang="en-US" sz="3000" dirty="0">
                          <a:solidFill>
                            <a:srgbClr val="485B90"/>
                          </a:solidFill>
                          <a:latin typeface="Roboto Condensed"/>
                        </a:rPr>
                        <a:t>:</a:t>
                      </a:r>
                      <a:endParaRPr lang="en-US" sz="1100" dirty="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530"/>
                        </a:lnSpc>
                        <a:defRPr/>
                      </a:pPr>
                      <a:r>
                        <a:rPr lang="en-US" sz="3000">
                          <a:solidFill>
                            <a:srgbClr val="485B90"/>
                          </a:solidFill>
                          <a:latin typeface="Roboto Condensed"/>
                        </a:rPr>
                        <a:t>Đánh giá chung về bài giới thiệu:</a:t>
                      </a:r>
                      <a:endParaRPr lang="en-US" sz="1100"/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793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826017" y="2064961"/>
            <a:ext cx="504636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85B90"/>
                </a:solidFill>
                <a:latin typeface="Roboto Condensed"/>
              </a:rPr>
              <a:t>Cuốn sách được giới thiệu là: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2064961"/>
            <a:ext cx="640109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85B90"/>
                </a:solidFill>
                <a:latin typeface="Roboto Condensed"/>
              </a:rPr>
              <a:t>Những điều em đã biết về cuốn sách: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99611">
            <a:off x="5429376" y="1909357"/>
            <a:ext cx="10708628" cy="7416716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718871">
            <a:off x="9372157" y="1716140"/>
            <a:ext cx="4969260" cy="7386308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74680">
            <a:off x="1421104" y="1081194"/>
            <a:ext cx="11885184" cy="8733975"/>
          </a:xfrm>
          <a:custGeom>
            <a:avLst/>
            <a:gdLst/>
            <a:ahLst/>
            <a:cxnLst/>
            <a:rect l="l" t="t" r="r" b="b"/>
            <a:pathLst>
              <a:path w="11885184" h="8733975">
                <a:moveTo>
                  <a:pt x="0" y="0"/>
                </a:moveTo>
                <a:lnTo>
                  <a:pt x="11885184" y="0"/>
                </a:lnTo>
                <a:lnTo>
                  <a:pt x="11885184" y="8733975"/>
                </a:lnTo>
                <a:lnTo>
                  <a:pt x="0" y="87339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718388">
            <a:off x="11706094" y="6808311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88402">
            <a:off x="11179135" y="3701921"/>
            <a:ext cx="5121343" cy="5082783"/>
          </a:xfrm>
          <a:custGeom>
            <a:avLst/>
            <a:gdLst/>
            <a:ahLst/>
            <a:cxnLst/>
            <a:rect l="l" t="t" r="r" b="b"/>
            <a:pathLst>
              <a:path w="5121343" h="5082783">
                <a:moveTo>
                  <a:pt x="0" y="0"/>
                </a:moveTo>
                <a:lnTo>
                  <a:pt x="5121344" y="0"/>
                </a:lnTo>
                <a:lnTo>
                  <a:pt x="5121344" y="5082783"/>
                </a:lnTo>
                <a:lnTo>
                  <a:pt x="0" y="50827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865" t="-4176" r="-29904" b="-7756"/>
            </a:stretch>
          </a:blipFill>
        </p:spPr>
      </p:sp>
      <p:sp>
        <p:nvSpPr>
          <p:cNvPr id="12" name="Freeform 12"/>
          <p:cNvSpPr/>
          <p:nvPr/>
        </p:nvSpPr>
        <p:spPr>
          <a:xfrm rot="27259">
            <a:off x="6508150" y="863672"/>
            <a:ext cx="1077748" cy="1098342"/>
          </a:xfrm>
          <a:custGeom>
            <a:avLst/>
            <a:gdLst/>
            <a:ahLst/>
            <a:cxnLst/>
            <a:rect l="l" t="t" r="r" b="b"/>
            <a:pathLst>
              <a:path w="1077748" h="1098342">
                <a:moveTo>
                  <a:pt x="0" y="0"/>
                </a:moveTo>
                <a:lnTo>
                  <a:pt x="1077748" y="0"/>
                </a:lnTo>
                <a:lnTo>
                  <a:pt x="1077748" y="1098342"/>
                </a:lnTo>
                <a:lnTo>
                  <a:pt x="0" y="1098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86007">
            <a:off x="11557751" y="4054184"/>
            <a:ext cx="4479165" cy="4463361"/>
          </a:xfrm>
          <a:custGeom>
            <a:avLst/>
            <a:gdLst/>
            <a:ahLst/>
            <a:cxnLst/>
            <a:rect l="l" t="t" r="r" b="b"/>
            <a:pathLst>
              <a:path w="4479165" h="4463361">
                <a:moveTo>
                  <a:pt x="0" y="0"/>
                </a:moveTo>
                <a:lnTo>
                  <a:pt x="4479164" y="0"/>
                </a:lnTo>
                <a:lnTo>
                  <a:pt x="4479164" y="4463361"/>
                </a:lnTo>
                <a:lnTo>
                  <a:pt x="0" y="44633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7215" r="-1721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69722" y="1970697"/>
            <a:ext cx="10668181" cy="111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0"/>
              </a:lnSpc>
            </a:pPr>
            <a:r>
              <a:rPr lang="en-US" sz="6000">
                <a:solidFill>
                  <a:srgbClr val="503D36"/>
                </a:solidFill>
                <a:latin typeface="Fraunces Bold"/>
              </a:rPr>
              <a:t>III. VẬN DỤNG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664815" y="6172200"/>
            <a:ext cx="2623185" cy="4114800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5" y="0"/>
                </a:lnTo>
                <a:lnTo>
                  <a:pt x="2623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80644" y="3443539"/>
            <a:ext cx="8803045" cy="555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636" lvl="1" indent="-443818" algn="just">
              <a:lnSpc>
                <a:spcPts val="6372"/>
              </a:lnSpc>
              <a:buFont typeface="Arial"/>
              <a:buChar char="•"/>
            </a:pPr>
            <a:r>
              <a:rPr lang="en-US" sz="4111">
                <a:solidFill>
                  <a:srgbClr val="605048"/>
                </a:solidFill>
                <a:latin typeface="Roboto Condensed"/>
              </a:rPr>
              <a:t>HS quay video giới thiệu về một cuốn sách (video quay ngang).</a:t>
            </a:r>
          </a:p>
          <a:p>
            <a:pPr marL="887636" lvl="1" indent="-443818" algn="just">
              <a:lnSpc>
                <a:spcPts val="6372"/>
              </a:lnSpc>
              <a:buFont typeface="Arial"/>
              <a:buChar char="•"/>
            </a:pPr>
            <a:r>
              <a:rPr lang="en-US" sz="4111">
                <a:solidFill>
                  <a:srgbClr val="605048"/>
                </a:solidFill>
                <a:latin typeface="Roboto Condensed"/>
              </a:rPr>
              <a:t>Thời lượng video: 3-5 phút.</a:t>
            </a:r>
          </a:p>
          <a:p>
            <a:pPr marL="887636" lvl="1" indent="-443818" algn="just">
              <a:lnSpc>
                <a:spcPts val="6372"/>
              </a:lnSpc>
              <a:buFont typeface="Arial"/>
              <a:buChar char="•"/>
            </a:pPr>
            <a:r>
              <a:rPr lang="en-US" sz="4111">
                <a:solidFill>
                  <a:srgbClr val="605048"/>
                </a:solidFill>
                <a:latin typeface="Roboto Condensed"/>
              </a:rPr>
              <a:t>Sản phẩm được gửi qua zalo, email của GV.</a:t>
            </a:r>
          </a:p>
          <a:p>
            <a:pPr marL="887636" lvl="1" indent="-443818" algn="just">
              <a:lnSpc>
                <a:spcPts val="6372"/>
              </a:lnSpc>
              <a:buFont typeface="Arial"/>
              <a:buChar char="•"/>
            </a:pPr>
            <a:r>
              <a:rPr lang="en-US" sz="4111">
                <a:solidFill>
                  <a:srgbClr val="605048"/>
                </a:solidFill>
                <a:latin typeface="Roboto Condensed"/>
              </a:rPr>
              <a:t>Hạn nộp: tiết ôn tập</a:t>
            </a:r>
          </a:p>
          <a:p>
            <a:pPr algn="just">
              <a:lnSpc>
                <a:spcPts val="6372"/>
              </a:lnSpc>
            </a:pPr>
            <a:endParaRPr lang="en-US" sz="4111">
              <a:solidFill>
                <a:srgbClr val="605048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2408262" y="417719"/>
            <a:ext cx="13251357" cy="917779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1929239" y="1728352"/>
            <a:ext cx="10066872" cy="697224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15314" y="545025"/>
            <a:ext cx="5403450" cy="8031688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2225295" y="936084"/>
            <a:ext cx="13314437" cy="8556776"/>
          </a:xfrm>
          <a:custGeom>
            <a:avLst/>
            <a:gdLst/>
            <a:ahLst/>
            <a:cxnLst/>
            <a:rect l="l" t="t" r="r" b="b"/>
            <a:pathLst>
              <a:path w="13314437" h="8556776">
                <a:moveTo>
                  <a:pt x="0" y="0"/>
                </a:moveTo>
                <a:lnTo>
                  <a:pt x="13314438" y="0"/>
                </a:lnTo>
                <a:lnTo>
                  <a:pt x="13314438" y="8556776"/>
                </a:lnTo>
                <a:lnTo>
                  <a:pt x="0" y="85567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845490" y="7257103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316139">
            <a:off x="5474493" y="2821445"/>
            <a:ext cx="6852781" cy="142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8"/>
              </a:lnSpc>
            </a:pPr>
            <a:r>
              <a:rPr lang="en-US" sz="8123" spc="81">
                <a:solidFill>
                  <a:srgbClr val="605048"/>
                </a:solidFill>
                <a:latin typeface="Tangerine Bold"/>
              </a:rPr>
              <a:t>Nói và nghe</a:t>
            </a:r>
          </a:p>
        </p:txBody>
      </p:sp>
      <p:sp>
        <p:nvSpPr>
          <p:cNvPr id="18" name="Freeform 18"/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7259">
            <a:off x="8050818" y="1028134"/>
            <a:ext cx="979182" cy="997893"/>
          </a:xfrm>
          <a:custGeom>
            <a:avLst/>
            <a:gdLst/>
            <a:ahLst/>
            <a:cxnLst/>
            <a:rect l="l" t="t" r="r" b="b"/>
            <a:pathLst>
              <a:path w="979182" h="997893">
                <a:moveTo>
                  <a:pt x="0" y="0"/>
                </a:moveTo>
                <a:lnTo>
                  <a:pt x="979182" y="0"/>
                </a:lnTo>
                <a:lnTo>
                  <a:pt x="979182" y="997893"/>
                </a:lnTo>
                <a:lnTo>
                  <a:pt x="0" y="9978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268821">
            <a:off x="3352524" y="1947041"/>
            <a:ext cx="11051342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80"/>
              </a:lnSpc>
              <a:spcBef>
                <a:spcPct val="0"/>
              </a:spcBef>
            </a:pPr>
            <a:r>
              <a:rPr lang="en-US" sz="4720" dirty="0">
                <a:solidFill>
                  <a:srgbClr val="503D36"/>
                </a:solidFill>
                <a:latin typeface="Fraunces Bold"/>
              </a:rPr>
              <a:t>BÀI </a:t>
            </a:r>
            <a:r>
              <a:rPr lang="en-US" sz="4720" dirty="0" smtClean="0">
                <a:solidFill>
                  <a:srgbClr val="503D36"/>
                </a:solidFill>
                <a:latin typeface="Fraunces Bold"/>
              </a:rPr>
              <a:t>10: VĂN BẢN THÔNG TIN</a:t>
            </a:r>
            <a:endParaRPr lang="en-US" sz="4720" dirty="0">
              <a:solidFill>
                <a:srgbClr val="503D36"/>
              </a:solidFill>
              <a:latin typeface="Fraunces Bold"/>
            </a:endParaRPr>
          </a:p>
        </p:txBody>
      </p:sp>
      <p:sp>
        <p:nvSpPr>
          <p:cNvPr id="21" name="TextBox 21"/>
          <p:cNvSpPr txBox="1"/>
          <p:nvPr/>
        </p:nvSpPr>
        <p:spPr>
          <a:xfrm rot="-434788">
            <a:off x="76121" y="4218765"/>
            <a:ext cx="1861226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9"/>
              </a:lnSpc>
            </a:pPr>
            <a:r>
              <a:rPr lang="en-US" sz="7685" dirty="0" err="1" smtClean="0">
                <a:solidFill>
                  <a:srgbClr val="533C3F"/>
                </a:solidFill>
                <a:latin typeface="Charm Bold"/>
              </a:rPr>
              <a:t>Giới</a:t>
            </a:r>
            <a:r>
              <a:rPr lang="en-US" sz="7685" dirty="0" smtClean="0">
                <a:solidFill>
                  <a:srgbClr val="533C3F"/>
                </a:solidFill>
                <a:latin typeface="Charm Bold"/>
              </a:rPr>
              <a:t> </a:t>
            </a:r>
            <a:r>
              <a:rPr lang="en-US" sz="7685" dirty="0" err="1">
                <a:solidFill>
                  <a:srgbClr val="533C3F"/>
                </a:solidFill>
                <a:latin typeface="Charm Bold"/>
              </a:rPr>
              <a:t>thiệu</a:t>
            </a:r>
            <a:r>
              <a:rPr lang="en-US" sz="7685" dirty="0">
                <a:solidFill>
                  <a:srgbClr val="533C3F"/>
                </a:solidFill>
                <a:latin typeface="Charm Bold"/>
              </a:rPr>
              <a:t> </a:t>
            </a:r>
          </a:p>
          <a:p>
            <a:pPr algn="ctr">
              <a:lnSpc>
                <a:spcPts val="10759"/>
              </a:lnSpc>
            </a:pPr>
            <a:r>
              <a:rPr lang="en-US" sz="7685" dirty="0" err="1" smtClean="0">
                <a:solidFill>
                  <a:srgbClr val="533C3F"/>
                </a:solidFill>
                <a:latin typeface="Charm Bold"/>
              </a:rPr>
              <a:t>một</a:t>
            </a:r>
            <a:r>
              <a:rPr lang="en-US" sz="7685" dirty="0" smtClean="0">
                <a:solidFill>
                  <a:srgbClr val="533C3F"/>
                </a:solidFill>
                <a:latin typeface="Charm Bold"/>
              </a:rPr>
              <a:t> </a:t>
            </a:r>
            <a:r>
              <a:rPr lang="en-US" sz="7685" dirty="0" err="1">
                <a:solidFill>
                  <a:srgbClr val="533C3F"/>
                </a:solidFill>
                <a:latin typeface="Charm Bold"/>
              </a:rPr>
              <a:t>cuốn</a:t>
            </a:r>
            <a:r>
              <a:rPr lang="en-US" sz="7685" dirty="0">
                <a:solidFill>
                  <a:srgbClr val="533C3F"/>
                </a:solidFill>
                <a:latin typeface="Charm Bold"/>
              </a:rPr>
              <a:t> </a:t>
            </a:r>
            <a:r>
              <a:rPr lang="en-US" sz="7685" dirty="0" err="1">
                <a:solidFill>
                  <a:srgbClr val="533C3F"/>
                </a:solidFill>
                <a:latin typeface="Charm Bold"/>
              </a:rPr>
              <a:t>sách</a:t>
            </a:r>
            <a:endParaRPr lang="en-US" sz="7685" dirty="0">
              <a:solidFill>
                <a:srgbClr val="533C3F"/>
              </a:solidFill>
              <a:latin typeface="Charm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623574" y="7528621"/>
            <a:ext cx="3318508" cy="4047821"/>
          </a:xfrm>
          <a:custGeom>
            <a:avLst/>
            <a:gdLst/>
            <a:ahLst/>
            <a:cxnLst/>
            <a:rect l="l" t="t" r="r" b="b"/>
            <a:pathLst>
              <a:path w="3318508" h="4047821">
                <a:moveTo>
                  <a:pt x="0" y="0"/>
                </a:moveTo>
                <a:lnTo>
                  <a:pt x="3318509" y="0"/>
                </a:lnTo>
                <a:lnTo>
                  <a:pt x="3318509" y="4047821"/>
                </a:lnTo>
                <a:lnTo>
                  <a:pt x="0" y="4047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4561951" y="3421271"/>
            <a:ext cx="9302081" cy="2993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02"/>
              </a:lnSpc>
            </a:pPr>
            <a:r>
              <a:rPr lang="en-US" sz="11736">
                <a:solidFill>
                  <a:srgbClr val="605048"/>
                </a:solidFill>
                <a:latin typeface="Carelia"/>
              </a:rPr>
              <a:t>Xin chào &amp; hẹn gặp lại!</a:t>
            </a:r>
          </a:p>
        </p:txBody>
      </p:sp>
      <p:sp>
        <p:nvSpPr>
          <p:cNvPr id="18" name="Freeform 18"/>
          <p:cNvSpPr/>
          <p:nvPr/>
        </p:nvSpPr>
        <p:spPr>
          <a:xfrm rot="27259">
            <a:off x="8362120" y="1566278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6388641">
            <a:off x="-1851477" y="-1782207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165536" y="6265084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047922" y="2865203"/>
            <a:ext cx="14192155" cy="46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0"/>
              </a:lnSpc>
            </a:pPr>
            <a:r>
              <a:rPr lang="en-US" sz="6000">
                <a:solidFill>
                  <a:srgbClr val="503D36"/>
                </a:solidFill>
                <a:latin typeface="Fraunces Bold"/>
              </a:rPr>
              <a:t>I. QUAN SÁT MẪU VÀ TÌM HIỂU CÁCH THỰC HIỆN TRÌNH BÀY, </a:t>
            </a:r>
          </a:p>
          <a:p>
            <a:pPr algn="ctr">
              <a:lnSpc>
                <a:spcPts val="9420"/>
              </a:lnSpc>
            </a:pPr>
            <a:r>
              <a:rPr lang="en-US" sz="6000">
                <a:solidFill>
                  <a:srgbClr val="503D36"/>
                </a:solidFill>
                <a:latin typeface="Fraunces Bold"/>
              </a:rPr>
              <a:t>GIỚI THIỆU VỀ MỘT CUỐN SÁCH</a:t>
            </a:r>
          </a:p>
          <a:p>
            <a:pPr algn="ctr">
              <a:lnSpc>
                <a:spcPts val="9420"/>
              </a:lnSpc>
            </a:pPr>
            <a:endParaRPr lang="en-US" sz="6000">
              <a:solidFill>
                <a:srgbClr val="503D36"/>
              </a:solidFill>
              <a:latin typeface="Fraunce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026905" y="1421123"/>
            <a:ext cx="12406600" cy="9117143"/>
          </a:xfrm>
          <a:custGeom>
            <a:avLst/>
            <a:gdLst/>
            <a:ahLst/>
            <a:cxnLst/>
            <a:rect l="l" t="t" r="r" b="b"/>
            <a:pathLst>
              <a:path w="12406600" h="9117143">
                <a:moveTo>
                  <a:pt x="0" y="0"/>
                </a:moveTo>
                <a:lnTo>
                  <a:pt x="12406600" y="0"/>
                </a:lnTo>
                <a:lnTo>
                  <a:pt x="12406600" y="9117144"/>
                </a:lnTo>
                <a:lnTo>
                  <a:pt x="0" y="9117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21146">
            <a:off x="-1800961" y="1726012"/>
            <a:ext cx="4723582" cy="7089804"/>
          </a:xfrm>
          <a:custGeom>
            <a:avLst/>
            <a:gdLst/>
            <a:ahLst/>
            <a:cxnLst/>
            <a:rect l="l" t="t" r="r" b="b"/>
            <a:pathLst>
              <a:path w="4723582" h="7089804">
                <a:moveTo>
                  <a:pt x="0" y="0"/>
                </a:moveTo>
                <a:lnTo>
                  <a:pt x="4723582" y="0"/>
                </a:lnTo>
                <a:lnTo>
                  <a:pt x="4723582" y="7089803"/>
                </a:lnTo>
                <a:lnTo>
                  <a:pt x="0" y="7089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5" name="Freeform 15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5624005" y="6172200"/>
            <a:ext cx="2623185" cy="4114800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5" y="0"/>
                </a:lnTo>
                <a:lnTo>
                  <a:pt x="2623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051339" y="4376582"/>
            <a:ext cx="4889648" cy="227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533C3F"/>
                </a:solidFill>
                <a:latin typeface="Roboto Condensed Bold"/>
              </a:rPr>
              <a:t>HS xem video và </a:t>
            </a:r>
          </a:p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533C3F"/>
                </a:solidFill>
                <a:latin typeface="Roboto Condensed Bold"/>
              </a:rPr>
              <a:t>hoàn thành PHT số 1.</a:t>
            </a:r>
          </a:p>
          <a:p>
            <a:pPr algn="ctr">
              <a:lnSpc>
                <a:spcPts val="6020"/>
              </a:lnSpc>
            </a:pPr>
            <a:endParaRPr lang="en-US" sz="4300">
              <a:solidFill>
                <a:srgbClr val="533C3F"/>
              </a:solidFill>
              <a:latin typeface="Roboto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578183" y="2909550"/>
            <a:ext cx="7835960" cy="81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0"/>
              </a:lnSpc>
            </a:pPr>
            <a:r>
              <a:rPr lang="en-US" sz="5736">
                <a:solidFill>
                  <a:srgbClr val="5E3021"/>
                </a:solidFill>
                <a:latin typeface="Fraunces Bold"/>
              </a:rPr>
              <a:t>NHIỆM VỤ 1: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16" y="1938149"/>
            <a:ext cx="4696332" cy="66426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361421">
            <a:off x="16214549" y="-2435917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081896">
            <a:off x="14150901" y="-227912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225909">
            <a:off x="-7043152" y="6671022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794809">
            <a:off x="-1591592" y="-1571446"/>
            <a:ext cx="3183184" cy="4859822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06215" y="1781373"/>
            <a:ext cx="12388362" cy="6918245"/>
          </a:xfrm>
          <a:custGeom>
            <a:avLst/>
            <a:gdLst/>
            <a:ahLst/>
            <a:cxnLst/>
            <a:rect l="l" t="t" r="r" b="b"/>
            <a:pathLst>
              <a:path w="12388362" h="6918245">
                <a:moveTo>
                  <a:pt x="0" y="0"/>
                </a:moveTo>
                <a:lnTo>
                  <a:pt x="12388362" y="0"/>
                </a:lnTo>
                <a:lnTo>
                  <a:pt x="12388362" y="6918245"/>
                </a:lnTo>
                <a:lnTo>
                  <a:pt x="0" y="69182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72643" y="6067610"/>
            <a:ext cx="1373314" cy="4114800"/>
          </a:xfrm>
          <a:custGeom>
            <a:avLst/>
            <a:gdLst/>
            <a:ahLst/>
            <a:cxnLst/>
            <a:rect l="l" t="t" r="r" b="b"/>
            <a:pathLst>
              <a:path w="1373314" h="4114800">
                <a:moveTo>
                  <a:pt x="0" y="0"/>
                </a:moveTo>
                <a:lnTo>
                  <a:pt x="1373314" y="0"/>
                </a:lnTo>
                <a:lnTo>
                  <a:pt x="13733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505510" y="681546"/>
            <a:ext cx="5389773" cy="8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</a:pPr>
            <a:r>
              <a:rPr lang="en-US" sz="6099">
                <a:solidFill>
                  <a:srgbClr val="703879"/>
                </a:solidFill>
                <a:latin typeface="Roboto Condensed Bold"/>
              </a:rPr>
              <a:t>1. Quan sát mẫu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8151" y="9334881"/>
            <a:ext cx="15071698" cy="69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7"/>
              </a:lnSpc>
            </a:pPr>
            <a:r>
              <a:rPr lang="en-US" sz="4300" dirty="0">
                <a:solidFill>
                  <a:srgbClr val="605048"/>
                </a:solidFill>
                <a:latin typeface="Roboto Condensed"/>
              </a:rPr>
              <a:t>Video: </a:t>
            </a:r>
            <a:r>
              <a:rPr lang="en-US" sz="4300" dirty="0">
                <a:solidFill>
                  <a:srgbClr val="605048"/>
                </a:solidFill>
                <a:latin typeface="Roboto Condensed Italics"/>
              </a:rPr>
              <a:t>https://www.youtube.com/watch?v=56kf4y3ch18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026905" y="1421123"/>
            <a:ext cx="12406600" cy="9117143"/>
          </a:xfrm>
          <a:custGeom>
            <a:avLst/>
            <a:gdLst/>
            <a:ahLst/>
            <a:cxnLst/>
            <a:rect l="l" t="t" r="r" b="b"/>
            <a:pathLst>
              <a:path w="12406600" h="9117143">
                <a:moveTo>
                  <a:pt x="0" y="0"/>
                </a:moveTo>
                <a:lnTo>
                  <a:pt x="12406600" y="0"/>
                </a:lnTo>
                <a:lnTo>
                  <a:pt x="12406600" y="9117144"/>
                </a:lnTo>
                <a:lnTo>
                  <a:pt x="0" y="9117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21146">
            <a:off x="-1800961" y="1726012"/>
            <a:ext cx="4723582" cy="7089804"/>
          </a:xfrm>
          <a:custGeom>
            <a:avLst/>
            <a:gdLst/>
            <a:ahLst/>
            <a:cxnLst/>
            <a:rect l="l" t="t" r="r" b="b"/>
            <a:pathLst>
              <a:path w="4723582" h="7089804">
                <a:moveTo>
                  <a:pt x="0" y="0"/>
                </a:moveTo>
                <a:lnTo>
                  <a:pt x="4723582" y="0"/>
                </a:lnTo>
                <a:lnTo>
                  <a:pt x="4723582" y="7089803"/>
                </a:lnTo>
                <a:lnTo>
                  <a:pt x="0" y="7089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15" name="Freeform 15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051339" y="3653055"/>
            <a:ext cx="10747150" cy="455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en-US" sz="4300" dirty="0">
                <a:solidFill>
                  <a:srgbClr val="533C3F"/>
                </a:solidFill>
                <a:latin typeface="Roboto Condensed"/>
              </a:rPr>
              <a:t>     </a:t>
            </a:r>
            <a:r>
              <a:rPr lang="en-US" sz="4300" dirty="0">
                <a:solidFill>
                  <a:srgbClr val="533C3F"/>
                </a:solidFill>
                <a:latin typeface="Roboto Condensed Bold"/>
              </a:rPr>
              <a:t>HS </a:t>
            </a:r>
            <a:r>
              <a:rPr lang="en-US" sz="4300" dirty="0" err="1">
                <a:solidFill>
                  <a:srgbClr val="533C3F"/>
                </a:solidFill>
                <a:latin typeface="Roboto Condensed Bold"/>
              </a:rPr>
              <a:t>suy</a:t>
            </a:r>
            <a:r>
              <a:rPr lang="en-US" sz="4300" dirty="0">
                <a:solidFill>
                  <a:srgbClr val="533C3F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 Bold"/>
              </a:rPr>
              <a:t>ngẫm</a:t>
            </a:r>
            <a:r>
              <a:rPr lang="en-US" sz="4300" dirty="0">
                <a:solidFill>
                  <a:srgbClr val="533C3F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 Bold"/>
              </a:rPr>
              <a:t>va</a:t>
            </a:r>
            <a:r>
              <a:rPr lang="en-US" sz="4300" dirty="0">
                <a:solidFill>
                  <a:srgbClr val="533C3F"/>
                </a:solidFill>
                <a:latin typeface="Roboto Condensed Bold"/>
              </a:rPr>
              <a:t>̀ </a:t>
            </a:r>
            <a:r>
              <a:rPr lang="en-US" sz="4300" dirty="0" err="1">
                <a:solidFill>
                  <a:srgbClr val="533C3F"/>
                </a:solidFill>
                <a:latin typeface="Roboto Condensed Bold"/>
              </a:rPr>
              <a:t>tra</a:t>
            </a:r>
            <a:r>
              <a:rPr lang="en-US" sz="4300" dirty="0">
                <a:solidFill>
                  <a:srgbClr val="533C3F"/>
                </a:solidFill>
                <a:latin typeface="Roboto Condensed Bold"/>
              </a:rPr>
              <a:t>̉ </a:t>
            </a:r>
            <a:r>
              <a:rPr lang="en-US" sz="4300" dirty="0" err="1">
                <a:solidFill>
                  <a:srgbClr val="533C3F"/>
                </a:solidFill>
                <a:latin typeface="Roboto Condensed Bold"/>
              </a:rPr>
              <a:t>lời</a:t>
            </a:r>
            <a:r>
              <a:rPr lang="en-US" sz="4300" dirty="0">
                <a:solidFill>
                  <a:srgbClr val="533C3F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 Bold"/>
              </a:rPr>
              <a:t>câu</a:t>
            </a:r>
            <a:r>
              <a:rPr lang="en-US" sz="4300" dirty="0">
                <a:solidFill>
                  <a:srgbClr val="533C3F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 Bold"/>
              </a:rPr>
              <a:t>hỏi</a:t>
            </a:r>
            <a:r>
              <a:rPr lang="en-US" sz="4300" dirty="0">
                <a:solidFill>
                  <a:srgbClr val="533C3F"/>
                </a:solidFill>
                <a:latin typeface="Roboto Condensed Bold"/>
              </a:rPr>
              <a:t>:</a:t>
            </a:r>
          </a:p>
          <a:p>
            <a:pPr marL="928371" lvl="1" indent="-464186" algn="just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Trước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khi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nói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,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cần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xác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định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được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những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điều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gi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̀?</a:t>
            </a:r>
          </a:p>
          <a:p>
            <a:pPr marL="928371" lvl="1" indent="-464186" algn="just">
              <a:lnSpc>
                <a:spcPts val="6020"/>
              </a:lnSpc>
              <a:buFont typeface="Arial"/>
              <a:buChar char="•"/>
            </a:pP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Việc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tìm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ý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va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̀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lập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dàn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ý có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vai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tro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̀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như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thê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́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nào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đối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với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bài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533C3F"/>
                </a:solidFill>
                <a:latin typeface="Roboto Condensed"/>
              </a:rPr>
              <a:t>nói</a:t>
            </a:r>
            <a:r>
              <a:rPr lang="en-US" sz="4300" dirty="0">
                <a:solidFill>
                  <a:srgbClr val="533C3F"/>
                </a:solidFill>
                <a:latin typeface="Roboto Condensed"/>
              </a:rPr>
              <a:t>?</a:t>
            </a:r>
          </a:p>
          <a:p>
            <a:pPr algn="just">
              <a:lnSpc>
                <a:spcPts val="6020"/>
              </a:lnSpc>
            </a:pPr>
            <a:endParaRPr lang="en-US" sz="4300" dirty="0">
              <a:solidFill>
                <a:srgbClr val="533C3F"/>
              </a:solidFill>
              <a:latin typeface="Roboto Condense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5624005" y="6172200"/>
            <a:ext cx="2623185" cy="4114800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5" y="0"/>
                </a:lnTo>
                <a:lnTo>
                  <a:pt x="2623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952304" y="2269731"/>
            <a:ext cx="7835960" cy="81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0"/>
              </a:lnSpc>
            </a:pPr>
            <a:r>
              <a:rPr lang="en-US" sz="5736">
                <a:solidFill>
                  <a:srgbClr val="5E3021"/>
                </a:solidFill>
                <a:latin typeface="Fraunces Bold"/>
              </a:rPr>
              <a:t>NHIỆM VỤ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361421">
            <a:off x="16214549" y="-2435917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081896">
            <a:off x="14150901" y="-227912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225909">
            <a:off x="-7043152" y="6671022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794809">
            <a:off x="-1591592" y="-1571446"/>
            <a:ext cx="3183184" cy="4859822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320238" y="2224904"/>
            <a:ext cx="14547146" cy="834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5"/>
              </a:lnSpc>
            </a:pPr>
            <a:r>
              <a:rPr lang="en-US" sz="4300">
                <a:solidFill>
                  <a:srgbClr val="605048"/>
                </a:solidFill>
                <a:latin typeface="Roboto Condensed Bold"/>
              </a:rPr>
              <a:t>Bước 1: Xác định đề tài, mục đích nói, đối tượng người nghe, không gian và thời gian nói 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>
                <a:solidFill>
                  <a:srgbClr val="605048"/>
                </a:solidFill>
                <a:latin typeface="Roboto Condensed"/>
              </a:rPr>
              <a:t>Đề tài bài nói là đề tài của bài viết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>
                <a:solidFill>
                  <a:srgbClr val="605048"/>
                </a:solidFill>
                <a:latin typeface="Roboto Condensed"/>
              </a:rPr>
              <a:t> Liệt kê các mục đích…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>
                <a:solidFill>
                  <a:srgbClr val="605048"/>
                </a:solidFill>
                <a:latin typeface="Roboto Condensed"/>
              </a:rPr>
              <a:t>Xác định thời lượng bài nói; tìm hiểu nơi trình bày bài nói.</a:t>
            </a:r>
          </a:p>
          <a:p>
            <a:pPr algn="just">
              <a:lnSpc>
                <a:spcPts val="6665"/>
              </a:lnSpc>
            </a:pPr>
            <a:r>
              <a:rPr lang="en-US" sz="4300">
                <a:solidFill>
                  <a:srgbClr val="605048"/>
                </a:solidFill>
                <a:latin typeface="Roboto Condensed Bold"/>
              </a:rPr>
              <a:t>Bước 2: Tìm ý và lập dàn ý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>
                <a:solidFill>
                  <a:srgbClr val="605048"/>
                </a:solidFill>
                <a:latin typeface="Roboto Condensed"/>
              </a:rPr>
              <a:t> Tìm ý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>
                <a:solidFill>
                  <a:srgbClr val="605048"/>
                </a:solidFill>
                <a:latin typeface="Roboto Condensed"/>
              </a:rPr>
              <a:t> Lập dàn ý</a:t>
            </a:r>
          </a:p>
          <a:p>
            <a:pPr algn="just">
              <a:lnSpc>
                <a:spcPts val="6665"/>
              </a:lnSpc>
            </a:pPr>
            <a:endParaRPr lang="en-US" sz="4300">
              <a:solidFill>
                <a:srgbClr val="605048"/>
              </a:solidFill>
              <a:latin typeface="Roboto Condensed"/>
            </a:endParaRPr>
          </a:p>
          <a:p>
            <a:pPr algn="just">
              <a:lnSpc>
                <a:spcPts val="6665"/>
              </a:lnSpc>
            </a:pPr>
            <a:endParaRPr lang="en-US" sz="4300">
              <a:solidFill>
                <a:srgbClr val="605048"/>
              </a:solidFill>
              <a:latin typeface="Roboto Condense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332214" y="6172200"/>
            <a:ext cx="3909060" cy="4114800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747823" y="972765"/>
            <a:ext cx="7691976" cy="8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</a:pPr>
            <a:r>
              <a:rPr lang="en-US" sz="6099">
                <a:solidFill>
                  <a:srgbClr val="703879"/>
                </a:solidFill>
                <a:latin typeface="Roboto Condensed Bold"/>
              </a:rPr>
              <a:t>2. Các bước thực hiện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361421">
            <a:off x="16214549" y="-2435917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081896">
            <a:off x="14150901" y="-227912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225909">
            <a:off x="-7043152" y="6671022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794809">
            <a:off x="-1591592" y="-1571446"/>
            <a:ext cx="3183184" cy="4859822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48783" y="2295030"/>
            <a:ext cx="14547146" cy="666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5"/>
              </a:lnSpc>
            </a:pP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Bước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 3: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Luyện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tập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va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̀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trình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bày</a:t>
            </a:r>
            <a:endParaRPr lang="en-US" sz="4300" dirty="0">
              <a:solidFill>
                <a:srgbClr val="605048"/>
              </a:solidFill>
              <a:latin typeface="Roboto Condensed Bold"/>
            </a:endParaRP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Sư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̉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dụng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thẻ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ghi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chu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́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đê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̉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tóm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tắt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tư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̀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ngư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̃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quan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trọng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.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Trích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dẫn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một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sô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́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câu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văn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,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lời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thoại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, chi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tiết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…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Sư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̉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dụng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phương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tiện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trực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quan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: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hình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ảnh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,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âm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thanh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…</a:t>
            </a:r>
          </a:p>
          <a:p>
            <a:pPr marL="928373" lvl="1" indent="-464186" algn="just">
              <a:lnSpc>
                <a:spcPts val="6665"/>
              </a:lnSpc>
              <a:buFont typeface="Arial"/>
              <a:buChar char="•"/>
            </a:pP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Sư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̉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dụng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cách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xưng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hô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,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ngư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̃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điệu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,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tốc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đô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̣…</a:t>
            </a:r>
          </a:p>
          <a:p>
            <a:pPr algn="just">
              <a:lnSpc>
                <a:spcPts val="6665"/>
              </a:lnSpc>
            </a:pP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Bước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 4: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Trao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đổi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,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đánh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 Bold"/>
              </a:rPr>
              <a:t>gia</a:t>
            </a:r>
            <a:r>
              <a:rPr lang="en-US" sz="4300" dirty="0">
                <a:solidFill>
                  <a:srgbClr val="605048"/>
                </a:solidFill>
                <a:latin typeface="Roboto Condensed Bold"/>
              </a:rPr>
              <a:t>́</a:t>
            </a:r>
          </a:p>
          <a:p>
            <a:pPr algn="just">
              <a:lnSpc>
                <a:spcPts val="6665"/>
              </a:lnSpc>
            </a:pPr>
            <a:r>
              <a:rPr lang="en-US" sz="4300" dirty="0">
                <a:solidFill>
                  <a:srgbClr val="605048"/>
                </a:solidFill>
                <a:latin typeface="Roboto Condensed"/>
              </a:rPr>
              <a:t>           Theo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bảng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 </a:t>
            </a:r>
            <a:r>
              <a:rPr lang="en-US" sz="4300" dirty="0" err="1">
                <a:solidFill>
                  <a:srgbClr val="605048"/>
                </a:solidFill>
                <a:latin typeface="Roboto Condensed"/>
              </a:rPr>
              <a:t>kiểm</a:t>
            </a:r>
            <a:r>
              <a:rPr lang="en-US" sz="4300" dirty="0">
                <a:solidFill>
                  <a:srgbClr val="605048"/>
                </a:solidFill>
                <a:latin typeface="Roboto Condensed"/>
              </a:rPr>
              <a:t>.  </a:t>
            </a:r>
          </a:p>
          <a:p>
            <a:pPr algn="just">
              <a:lnSpc>
                <a:spcPts val="6665"/>
              </a:lnSpc>
            </a:pPr>
            <a:endParaRPr lang="en-US" sz="4300" dirty="0">
              <a:solidFill>
                <a:srgbClr val="605048"/>
              </a:solidFill>
              <a:latin typeface="Roboto Condense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332214" y="6172200"/>
            <a:ext cx="3909060" cy="4114800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747823" y="972765"/>
            <a:ext cx="7691976" cy="8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</a:pPr>
            <a:r>
              <a:rPr lang="en-US" sz="6099">
                <a:solidFill>
                  <a:srgbClr val="703879"/>
                </a:solidFill>
                <a:latin typeface="Roboto Condensed Bold"/>
              </a:rPr>
              <a:t>2. Các bước thực hiện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055505"/>
              </p:ext>
            </p:extLst>
          </p:nvPr>
        </p:nvGraphicFramePr>
        <p:xfrm>
          <a:off x="416722" y="1542413"/>
          <a:ext cx="17490278" cy="8477886"/>
        </p:xfrm>
        <a:graphic>
          <a:graphicData uri="http://schemas.openxmlformats.org/drawingml/2006/table">
            <a:tbl>
              <a:tblPr/>
              <a:tblGrid>
                <a:gridCol w="1984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8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4520">
                <a:tc gridSpan="2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6482">
                <a:tc rowSpan="3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 Mở đầu </a:t>
                      </a:r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8769">
                <a:tc v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 Mở đầu </a:t>
                      </a:r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335">
                <a:tc v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 Mở đầu </a:t>
                      </a:r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7433">
                <a:tc rowSpan="2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Nội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chính</a:t>
                      </a:r>
                      <a:endParaRPr lang="en-US" sz="3000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 dirty="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2347">
                <a:tc v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Nội dung chính</a:t>
                      </a:r>
                    </a:p>
                    <a:p>
                      <a:pPr algn="ctr">
                        <a:lnSpc>
                          <a:spcPts val="4200"/>
                        </a:lnSpc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39"/>
                        </a:lnSpc>
                        <a:defRPr/>
                      </a:pPr>
                      <a:endParaRPr lang="en-US" sz="1100" dirty="0"/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latin typeface="Roboto Condensed"/>
                        </a:rPr>
                        <a:t>   </a:t>
                      </a:r>
                    </a:p>
                    <a:p>
                      <a:pPr>
                        <a:lnSpc>
                          <a:spcPts val="839"/>
                        </a:lnSpc>
                      </a:pPr>
                      <a:r>
                        <a:rPr lang="en-US" sz="600" dirty="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2541385" y="3279731"/>
            <a:ext cx="935851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Chào người nghe và tự giới thiệu ngắn gọn về bản thân.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41385" y="4330613"/>
            <a:ext cx="11495029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Giới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thiệu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cuốn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sách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tên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tác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phẩm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thê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̉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loại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tên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tác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̉,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tên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nha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̀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xuất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bản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84446" y="5977803"/>
            <a:ext cx="792961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Nêu cảm nhận/ấn tượng nổi bật về cuốn sách.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89184" y="1826754"/>
            <a:ext cx="134277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Tiêu chí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64307" y="1826754"/>
            <a:ext cx="58717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Đạt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86076" y="1826754"/>
            <a:ext cx="155927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Chưa đạt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04596" y="6855582"/>
            <a:ext cx="1149502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Tóm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tắt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ngắn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gọn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nội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dung,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chu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̉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đê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̀,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điệp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của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cuốn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Roboto Condensed"/>
              </a:rPr>
              <a:t>sách</a:t>
            </a:r>
            <a:r>
              <a:rPr lang="en-US" sz="33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84446" y="8492612"/>
            <a:ext cx="11495029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oboto Condensed"/>
              </a:rPr>
              <a:t>Trình bày nhận xét, đánh giá về giá trị cuốn sách (nội dung, nghệ thuật).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98012" y="448212"/>
            <a:ext cx="7691976" cy="80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7"/>
              </a:lnSpc>
            </a:pPr>
            <a:r>
              <a:rPr lang="en-US" sz="6099">
                <a:solidFill>
                  <a:srgbClr val="703879"/>
                </a:solidFill>
                <a:latin typeface="Roboto Condensed Bold"/>
              </a:rPr>
              <a:t>3. Bảng kiểm tham khảo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967</Words>
  <Application>Microsoft Office PowerPoint</Application>
  <PresentationFormat>Custom</PresentationFormat>
  <Paragraphs>185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Tangerine Bold</vt:lpstr>
      <vt:lpstr>Roboto Condensed Italics</vt:lpstr>
      <vt:lpstr>Carelia</vt:lpstr>
      <vt:lpstr>Charm Bold</vt:lpstr>
      <vt:lpstr>Fraunces Bold</vt:lpstr>
      <vt:lpstr>Arial</vt:lpstr>
      <vt:lpstr>Roboto Condensed</vt:lpstr>
      <vt:lpstr>Roboto Condensed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8CT_B8_Nói và nghe</dc:title>
  <dc:creator>Cong Nguyen Thanh</dc:creator>
  <cp:lastModifiedBy>Admin</cp:lastModifiedBy>
  <cp:revision>7</cp:revision>
  <dcterms:created xsi:type="dcterms:W3CDTF">2006-08-16T00:00:00Z</dcterms:created>
  <dcterms:modified xsi:type="dcterms:W3CDTF">2024-04-20T00:46:10Z</dcterms:modified>
  <dc:identifier>DAF5Omw9BDc</dc:identifier>
</cp:coreProperties>
</file>