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7" r:id="rId21"/>
    <p:sldId id="279" r:id="rId22"/>
    <p:sldId id="280" r:id="rId23"/>
    <p:sldId id="281" r:id="rId24"/>
    <p:sldId id="278"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302" r:id="rId41"/>
    <p:sldId id="303" r:id="rId42"/>
    <p:sldId id="304" r:id="rId43"/>
    <p:sldId id="305" r:id="rId44"/>
    <p:sldId id="306" r:id="rId45"/>
    <p:sldId id="307" r:id="rId46"/>
    <p:sldId id="308" r:id="rId47"/>
    <p:sldId id="299" r:id="rId48"/>
    <p:sldId id="300" r:id="rId49"/>
    <p:sldId id="301" r:id="rId50"/>
  </p:sldIdLst>
  <p:sldSz cx="18288000" cy="10287000"/>
  <p:notesSz cx="6858000" cy="9144000"/>
  <p:embeddedFontLst>
    <p:embeddedFont>
      <p:font typeface="Roboto Bold" panose="020B0604020202020204" charset="0"/>
      <p:bold r:id="rId51"/>
    </p:embeddedFont>
    <p:embeddedFont>
      <p:font typeface="Roboto" panose="020B0604020202020204" charset="0"/>
      <p:regular r:id="rId52"/>
      <p:bold r:id="rId53"/>
      <p:italic r:id="rId54"/>
      <p:boldItalic r:id="rId55"/>
    </p:embeddedFont>
    <p:embeddedFont>
      <p:font typeface="Fraunces Bold" panose="020B0604020202020204" charset="0"/>
      <p:regular r:id="rId56"/>
    </p:embeddedFont>
    <p:embeddedFont>
      <p:font typeface="Roboto Condensed" panose="020B0604020202020204" charset="0"/>
      <p:regular r:id="rId57"/>
      <p:bold r:id="rId58"/>
      <p:italic r:id="rId59"/>
      <p:boldItalic r:id="rId60"/>
    </p:embeddedFont>
    <p:embeddedFont>
      <p:font typeface="#9Slide07 Crocante" panose="020B0604020202020204" charset="0"/>
      <p:regular r:id="rId61"/>
    </p:embeddedFont>
    <p:embeddedFont>
      <p:font typeface="Roboto Condensed Bold" panose="020B0604020202020204" charset="0"/>
      <p:regular r:id="rId62"/>
      <p:bold r:id="rId63"/>
    </p:embeddedFont>
    <p:embeddedFont>
      <p:font typeface="Roboto Condensed Bold Italics" panose="020B0604020202020204" charset="0"/>
      <p:regular r:id="rId64"/>
    </p:embeddedFont>
    <p:embeddedFont>
      <p:font typeface="Calibri" panose="020F0502020204030204" pitchFamily="34" charset="0"/>
      <p:regular r:id="rId65"/>
      <p:bold r:id="rId66"/>
      <p:italic r:id="rId67"/>
      <p:boldItalic r:id="rId68"/>
    </p:embeddedFont>
    <p:embeddedFont>
      <p:font typeface="#9Slide05 VL Fadilla" panose="020B0604020202020204" charset="0"/>
      <p:regular r:id="rId69"/>
    </p:embeddedFont>
    <p:embeddedFont>
      <p:font typeface="Roboto Condensed Italics" panose="020B0604020202020204" charset="0"/>
      <p:regular r:id="rId7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28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5.fntdata"/><Relationship Id="rId63" Type="http://schemas.openxmlformats.org/officeDocument/2006/relationships/font" Target="fonts/font13.fntdata"/><Relationship Id="rId68" Type="http://schemas.openxmlformats.org/officeDocument/2006/relationships/font" Target="fonts/font18.fntdata"/><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61"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font" Target="fonts/font1.fntdata"/><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67"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20/4/2024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1.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6.png"/><Relationship Id="rId4" Type="http://schemas.openxmlformats.org/officeDocument/2006/relationships/image" Target="../media/image9.svg"/></Relationships>
</file>

<file path=ppt/slides/_rels/slide21.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2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2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2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2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10" Type="http://schemas.openxmlformats.org/officeDocument/2006/relationships/image" Target="../media/image11.svg"/><Relationship Id="rId4" Type="http://schemas.openxmlformats.org/officeDocument/2006/relationships/image" Target="../media/image9.svg"/><Relationship Id="rId9" Type="http://schemas.openxmlformats.org/officeDocument/2006/relationships/image" Target="../media/image6.png"/></Relationships>
</file>

<file path=ppt/slides/_rels/slide2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10" Type="http://schemas.openxmlformats.org/officeDocument/2006/relationships/image" Target="../media/image11.svg"/><Relationship Id="rId4" Type="http://schemas.openxmlformats.org/officeDocument/2006/relationships/image" Target="../media/image9.svg"/><Relationship Id="rId9"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svg"/><Relationship Id="rId7"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 Id="rId9" Type="http://schemas.openxmlformats.org/officeDocument/2006/relationships/image" Target="../media/image11.svg"/></Relationships>
</file>

<file path=ppt/slides/_rels/slide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svg"/><Relationship Id="rId7"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 Id="rId9" Type="http://schemas.openxmlformats.org/officeDocument/2006/relationships/image" Target="../media/image11.svg"/></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svg"/><Relationship Id="rId7"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23.svg"/><Relationship Id="rId5" Type="http://schemas.openxmlformats.org/officeDocument/2006/relationships/image" Target="../media/image5.sv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svg"/><Relationship Id="rId7"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23.svg"/><Relationship Id="rId5" Type="http://schemas.openxmlformats.org/officeDocument/2006/relationships/image" Target="../media/image5.sv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11.svg"/></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svg"/><Relationship Id="rId7"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 Id="rId9" Type="http://schemas.openxmlformats.org/officeDocument/2006/relationships/image" Target="../media/image11.svg"/></Relationships>
</file>

<file path=ppt/slides/_rels/slide3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svg"/><Relationship Id="rId7"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23.svg"/><Relationship Id="rId5" Type="http://schemas.openxmlformats.org/officeDocument/2006/relationships/image" Target="../media/image5.sv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11.svg"/></Relationships>
</file>

<file path=ppt/slides/_rels/slide3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10" Type="http://schemas.openxmlformats.org/officeDocument/2006/relationships/image" Target="../media/image11.svg"/><Relationship Id="rId4" Type="http://schemas.openxmlformats.org/officeDocument/2006/relationships/image" Target="../media/image9.svg"/><Relationship Id="rId9" Type="http://schemas.openxmlformats.org/officeDocument/2006/relationships/image" Target="../media/image6.png"/></Relationships>
</file>

<file path=ppt/slides/_rels/slide3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10" Type="http://schemas.openxmlformats.org/officeDocument/2006/relationships/image" Target="../media/image11.svg"/><Relationship Id="rId4" Type="http://schemas.openxmlformats.org/officeDocument/2006/relationships/image" Target="../media/image9.svg"/><Relationship Id="rId9" Type="http://schemas.openxmlformats.org/officeDocument/2006/relationships/image" Target="../media/image6.png"/></Relationships>
</file>

<file path=ppt/slides/_rels/slide3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svg"/><Relationship Id="rId7"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 Id="rId9" Type="http://schemas.openxmlformats.org/officeDocument/2006/relationships/image" Target="../media/image11.svg"/></Relationships>
</file>

<file path=ppt/slides/_rels/slide3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svg"/><Relationship Id="rId7"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 Id="rId9" Type="http://schemas.openxmlformats.org/officeDocument/2006/relationships/image" Target="../media/image11.svg"/></Relationships>
</file>

<file path=ppt/slides/_rels/slide3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svg"/><Relationship Id="rId7"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 Id="rId9" Type="http://schemas.openxmlformats.org/officeDocument/2006/relationships/image" Target="../media/image11.svg"/></Relationships>
</file>

<file path=ppt/slides/_rels/slide3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10" Type="http://schemas.openxmlformats.org/officeDocument/2006/relationships/image" Target="../media/image11.svg"/><Relationship Id="rId4" Type="http://schemas.openxmlformats.org/officeDocument/2006/relationships/image" Target="../media/image9.svg"/><Relationship Id="rId9" Type="http://schemas.openxmlformats.org/officeDocument/2006/relationships/image" Target="../media/image6.png"/></Relationships>
</file>

<file path=ppt/slides/_rels/slide3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10" Type="http://schemas.openxmlformats.org/officeDocument/2006/relationships/image" Target="../media/image11.svg"/><Relationship Id="rId4" Type="http://schemas.openxmlformats.org/officeDocument/2006/relationships/image" Target="../media/image9.sv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10" Type="http://schemas.openxmlformats.org/officeDocument/2006/relationships/image" Target="../media/image11.svg"/><Relationship Id="rId4" Type="http://schemas.openxmlformats.org/officeDocument/2006/relationships/image" Target="../media/image9.svg"/><Relationship Id="rId9" Type="http://schemas.openxmlformats.org/officeDocument/2006/relationships/image" Target="../media/image6.png"/></Relationships>
</file>

<file path=ppt/slides/_rels/slide4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svg"/><Relationship Id="rId7"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 Id="rId9" Type="http://schemas.openxmlformats.org/officeDocument/2006/relationships/image" Target="../media/image11.svg"/></Relationships>
</file>

<file path=ppt/slides/_rels/slide4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svg"/><Relationship Id="rId7"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 Id="rId9" Type="http://schemas.openxmlformats.org/officeDocument/2006/relationships/image" Target="../media/image11.svg"/></Relationships>
</file>

<file path=ppt/slides/_rels/slide4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10" Type="http://schemas.openxmlformats.org/officeDocument/2006/relationships/image" Target="../media/image11.svg"/><Relationship Id="rId4" Type="http://schemas.openxmlformats.org/officeDocument/2006/relationships/image" Target="../media/image9.svg"/><Relationship Id="rId9" Type="http://schemas.openxmlformats.org/officeDocument/2006/relationships/image" Target="../media/image6.png"/></Relationships>
</file>

<file path=ppt/slides/_rels/slide4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svg"/><Relationship Id="rId7"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 Id="rId9" Type="http://schemas.openxmlformats.org/officeDocument/2006/relationships/image" Target="../media/image11.svg"/></Relationships>
</file>

<file path=ppt/slides/_rels/slide4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5.sv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16.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svg"/><Relationship Id="rId7"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1.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6.pn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D38"/>
        </a:solidFill>
        <a:effectLst/>
      </p:bgPr>
    </p:bg>
    <p:spTree>
      <p:nvGrpSpPr>
        <p:cNvPr id="1" name=""/>
        <p:cNvGrpSpPr/>
        <p:nvPr/>
      </p:nvGrpSpPr>
      <p:grpSpPr>
        <a:xfrm>
          <a:off x="0" y="0"/>
          <a:ext cx="0" cy="0"/>
          <a:chOff x="0" y="0"/>
          <a:chExt cx="0" cy="0"/>
        </a:xfrm>
      </p:grpSpPr>
      <p:sp>
        <p:nvSpPr>
          <p:cNvPr id="2" name="Freeform 2"/>
          <p:cNvSpPr/>
          <p:nvPr/>
        </p:nvSpPr>
        <p:spPr>
          <a:xfrm>
            <a:off x="1787083" y="264361"/>
            <a:ext cx="16090447" cy="9180688"/>
          </a:xfrm>
          <a:custGeom>
            <a:avLst/>
            <a:gdLst/>
            <a:ahLst/>
            <a:cxnLst/>
            <a:rect l="l" t="t" r="r" b="b"/>
            <a:pathLst>
              <a:path w="16090447" h="9180688">
                <a:moveTo>
                  <a:pt x="0" y="0"/>
                </a:moveTo>
                <a:lnTo>
                  <a:pt x="16090447" y="0"/>
                </a:lnTo>
                <a:lnTo>
                  <a:pt x="16090447" y="9180688"/>
                </a:lnTo>
                <a:lnTo>
                  <a:pt x="0" y="9180688"/>
                </a:lnTo>
                <a:lnTo>
                  <a:pt x="0" y="0"/>
                </a:lnTo>
                <a:close/>
              </a:path>
            </a:pathLst>
          </a:custGeom>
          <a:blipFill>
            <a:blip r:embed="rId2">
              <a:extLst>
                <a:ext uri="{96DAC541-7B7A-43D3-8B79-37D633B846F1}">
                  <asvg:svgBlip xmlns:asvg="http://schemas.microsoft.com/office/drawing/2016/SVG/main" xmlns="" r:embed="rId3"/>
                </a:ext>
              </a:extLst>
            </a:blip>
            <a:stretch>
              <a:fillRect l="-2348" t="-19950" r="-4508" b="-2718"/>
            </a:stretch>
          </a:blipFill>
        </p:spPr>
        <p:txBody>
          <a:bodyPr/>
          <a:lstStyle/>
          <a:p>
            <a:endParaRPr lang="en-US"/>
          </a:p>
        </p:txBody>
      </p:sp>
      <p:sp>
        <p:nvSpPr>
          <p:cNvPr id="3" name="Freeform 3"/>
          <p:cNvSpPr/>
          <p:nvPr/>
        </p:nvSpPr>
        <p:spPr>
          <a:xfrm>
            <a:off x="0" y="1028700"/>
            <a:ext cx="9316528" cy="9258300"/>
          </a:xfrm>
          <a:custGeom>
            <a:avLst/>
            <a:gdLst/>
            <a:ahLst/>
            <a:cxnLst/>
            <a:rect l="l" t="t" r="r" b="b"/>
            <a:pathLst>
              <a:path w="9316528" h="9258300">
                <a:moveTo>
                  <a:pt x="0" y="0"/>
                </a:moveTo>
                <a:lnTo>
                  <a:pt x="9316528" y="0"/>
                </a:lnTo>
                <a:lnTo>
                  <a:pt x="9316528" y="9258300"/>
                </a:lnTo>
                <a:lnTo>
                  <a:pt x="0" y="9258300"/>
                </a:lnTo>
                <a:lnTo>
                  <a:pt x="0" y="0"/>
                </a:lnTo>
                <a:close/>
              </a:path>
            </a:pathLst>
          </a:custGeom>
          <a:blipFill>
            <a:blip r:embed="rId4"/>
            <a:stretch>
              <a:fillRect/>
            </a:stretch>
          </a:blipFill>
        </p:spPr>
        <p:txBody>
          <a:bodyPr/>
          <a:lstStyle/>
          <a:p>
            <a:endParaRPr lang="en-US"/>
          </a:p>
        </p:txBody>
      </p:sp>
      <p:sp>
        <p:nvSpPr>
          <p:cNvPr id="4" name="Freeform 4"/>
          <p:cNvSpPr/>
          <p:nvPr/>
        </p:nvSpPr>
        <p:spPr>
          <a:xfrm>
            <a:off x="-589888" y="1028700"/>
            <a:ext cx="3237176" cy="1959963"/>
          </a:xfrm>
          <a:custGeom>
            <a:avLst/>
            <a:gdLst/>
            <a:ahLst/>
            <a:cxnLst/>
            <a:rect l="l" t="t" r="r" b="b"/>
            <a:pathLst>
              <a:path w="3237176" h="1959963">
                <a:moveTo>
                  <a:pt x="0" y="0"/>
                </a:moveTo>
                <a:lnTo>
                  <a:pt x="3237176" y="0"/>
                </a:lnTo>
                <a:lnTo>
                  <a:pt x="3237176" y="1959963"/>
                </a:lnTo>
                <a:lnTo>
                  <a:pt x="0" y="195996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5" name="Freeform 5"/>
          <p:cNvSpPr/>
          <p:nvPr/>
        </p:nvSpPr>
        <p:spPr>
          <a:xfrm>
            <a:off x="263774" y="2651739"/>
            <a:ext cx="1922665" cy="1164086"/>
          </a:xfrm>
          <a:custGeom>
            <a:avLst/>
            <a:gdLst/>
            <a:ahLst/>
            <a:cxnLst/>
            <a:rect l="l" t="t" r="r" b="b"/>
            <a:pathLst>
              <a:path w="1922665" h="1164086">
                <a:moveTo>
                  <a:pt x="0" y="0"/>
                </a:moveTo>
                <a:lnTo>
                  <a:pt x="1922665" y="0"/>
                </a:lnTo>
                <a:lnTo>
                  <a:pt x="1922665" y="1164086"/>
                </a:lnTo>
                <a:lnTo>
                  <a:pt x="0" y="116408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6" name="Freeform 6"/>
          <p:cNvSpPr/>
          <p:nvPr/>
        </p:nvSpPr>
        <p:spPr>
          <a:xfrm rot="-5400000">
            <a:off x="17280756" y="1796683"/>
            <a:ext cx="2014488" cy="2020935"/>
          </a:xfrm>
          <a:custGeom>
            <a:avLst/>
            <a:gdLst/>
            <a:ahLst/>
            <a:cxnLst/>
            <a:rect l="l" t="t" r="r" b="b"/>
            <a:pathLst>
              <a:path w="2014488" h="2020935">
                <a:moveTo>
                  <a:pt x="0" y="0"/>
                </a:moveTo>
                <a:lnTo>
                  <a:pt x="2014488" y="0"/>
                </a:lnTo>
                <a:lnTo>
                  <a:pt x="2014488" y="2020934"/>
                </a:lnTo>
                <a:lnTo>
                  <a:pt x="0" y="2020934"/>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7" name="Freeform 7"/>
          <p:cNvSpPr/>
          <p:nvPr/>
        </p:nvSpPr>
        <p:spPr>
          <a:xfrm>
            <a:off x="10168242" y="1028700"/>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8" name="Freeform 8"/>
          <p:cNvSpPr/>
          <p:nvPr/>
        </p:nvSpPr>
        <p:spPr>
          <a:xfrm>
            <a:off x="17277533" y="9071551"/>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9" name="TextBox 9"/>
          <p:cNvSpPr txBox="1"/>
          <p:nvPr/>
        </p:nvSpPr>
        <p:spPr>
          <a:xfrm>
            <a:off x="6645498" y="2501563"/>
            <a:ext cx="11232032" cy="1240900"/>
          </a:xfrm>
          <a:prstGeom prst="rect">
            <a:avLst/>
          </a:prstGeom>
        </p:spPr>
        <p:txBody>
          <a:bodyPr lIns="0" tIns="0" rIns="0" bIns="0" rtlCol="0" anchor="t">
            <a:spAutoFit/>
          </a:bodyPr>
          <a:lstStyle/>
          <a:p>
            <a:pPr marL="0" lvl="0" indent="0" algn="ctr">
              <a:lnSpc>
                <a:spcPts val="9008"/>
              </a:lnSpc>
            </a:pPr>
            <a:r>
              <a:rPr lang="en-US" sz="9899">
                <a:solidFill>
                  <a:srgbClr val="4F2C33"/>
                </a:solidFill>
                <a:latin typeface="Fraunces Bold"/>
              </a:rPr>
              <a:t>KHỞI ĐỘNG</a:t>
            </a:r>
          </a:p>
        </p:txBody>
      </p:sp>
      <p:sp>
        <p:nvSpPr>
          <p:cNvPr id="10" name="TextBox 10"/>
          <p:cNvSpPr txBox="1"/>
          <p:nvPr/>
        </p:nvSpPr>
        <p:spPr>
          <a:xfrm>
            <a:off x="7055968" y="3758100"/>
            <a:ext cx="11232032" cy="3523276"/>
          </a:xfrm>
          <a:prstGeom prst="rect">
            <a:avLst/>
          </a:prstGeom>
        </p:spPr>
        <p:txBody>
          <a:bodyPr lIns="0" tIns="0" rIns="0" bIns="0" rtlCol="0" anchor="t">
            <a:spAutoFit/>
          </a:bodyPr>
          <a:lstStyle/>
          <a:p>
            <a:pPr algn="ctr">
              <a:lnSpc>
                <a:spcPts val="13760"/>
              </a:lnSpc>
            </a:pPr>
            <a:r>
              <a:rPr lang="en-US" sz="9899" dirty="0">
                <a:solidFill>
                  <a:srgbClr val="CB5419"/>
                </a:solidFill>
                <a:latin typeface="#9Slide07 Crocante"/>
              </a:rPr>
              <a:t>QUICK SORT </a:t>
            </a:r>
          </a:p>
          <a:p>
            <a:pPr marL="0" lvl="0" indent="0" algn="ctr">
              <a:lnSpc>
                <a:spcPts val="13760"/>
              </a:lnSpc>
            </a:pPr>
            <a:r>
              <a:rPr lang="en-US" sz="9899" dirty="0">
                <a:solidFill>
                  <a:srgbClr val="CB5419"/>
                </a:solidFill>
                <a:latin typeface="#9Slide07 Crocante"/>
              </a:rPr>
              <a:t>VĂN HỌC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D38"/>
        </a:solidFill>
        <a:effectLst/>
      </p:bgPr>
    </p:bg>
    <p:spTree>
      <p:nvGrpSpPr>
        <p:cNvPr id="1" name=""/>
        <p:cNvGrpSpPr/>
        <p:nvPr/>
      </p:nvGrpSpPr>
      <p:grpSpPr>
        <a:xfrm>
          <a:off x="0" y="0"/>
          <a:ext cx="0" cy="0"/>
          <a:chOff x="0" y="0"/>
          <a:chExt cx="0" cy="0"/>
        </a:xfrm>
      </p:grpSpPr>
      <p:grpSp>
        <p:nvGrpSpPr>
          <p:cNvPr id="2" name="Group 2"/>
          <p:cNvGrpSpPr/>
          <p:nvPr/>
        </p:nvGrpSpPr>
        <p:grpSpPr>
          <a:xfrm>
            <a:off x="-186616" y="-155978"/>
            <a:ext cx="15935884" cy="2002273"/>
            <a:chOff x="0" y="0"/>
            <a:chExt cx="18286349" cy="3042119"/>
          </a:xfrm>
        </p:grpSpPr>
        <p:sp>
          <p:nvSpPr>
            <p:cNvPr id="3" name="Freeform 3"/>
            <p:cNvSpPr/>
            <p:nvPr/>
          </p:nvSpPr>
          <p:spPr>
            <a:xfrm>
              <a:off x="0" y="0"/>
              <a:ext cx="18286349" cy="3042119"/>
            </a:xfrm>
            <a:custGeom>
              <a:avLst/>
              <a:gdLst/>
              <a:ahLst/>
              <a:cxnLst/>
              <a:rect l="l" t="t" r="r" b="b"/>
              <a:pathLst>
                <a:path w="18286349" h="3042119">
                  <a:moveTo>
                    <a:pt x="18161890" y="3042119"/>
                  </a:moveTo>
                  <a:lnTo>
                    <a:pt x="124460" y="3042119"/>
                  </a:lnTo>
                  <a:cubicBezTo>
                    <a:pt x="55880" y="3042119"/>
                    <a:pt x="0" y="2986239"/>
                    <a:pt x="0" y="2917659"/>
                  </a:cubicBezTo>
                  <a:lnTo>
                    <a:pt x="0" y="124460"/>
                  </a:lnTo>
                  <a:cubicBezTo>
                    <a:pt x="0" y="55880"/>
                    <a:pt x="55880" y="0"/>
                    <a:pt x="124460" y="0"/>
                  </a:cubicBezTo>
                  <a:lnTo>
                    <a:pt x="18161890" y="0"/>
                  </a:lnTo>
                  <a:cubicBezTo>
                    <a:pt x="18230469" y="0"/>
                    <a:pt x="18286349" y="55880"/>
                    <a:pt x="18286349" y="124460"/>
                  </a:cubicBezTo>
                  <a:lnTo>
                    <a:pt x="18286349" y="2917659"/>
                  </a:lnTo>
                  <a:cubicBezTo>
                    <a:pt x="18286349" y="2986239"/>
                    <a:pt x="18230469" y="3042119"/>
                    <a:pt x="18161890" y="3042119"/>
                  </a:cubicBezTo>
                  <a:close/>
                </a:path>
              </a:pathLst>
            </a:custGeom>
            <a:solidFill>
              <a:srgbClr val="FFD558"/>
            </a:solidFill>
          </p:spPr>
          <p:txBody>
            <a:bodyPr/>
            <a:lstStyle/>
            <a:p>
              <a:endParaRPr lang="en-US"/>
            </a:p>
          </p:txBody>
        </p:sp>
      </p:grpSp>
      <p:sp>
        <p:nvSpPr>
          <p:cNvPr id="4" name="Freeform 4"/>
          <p:cNvSpPr/>
          <p:nvPr/>
        </p:nvSpPr>
        <p:spPr>
          <a:xfrm rot="-10800000">
            <a:off x="15749268" y="-757432"/>
            <a:ext cx="1510032" cy="1514864"/>
          </a:xfrm>
          <a:custGeom>
            <a:avLst/>
            <a:gdLst/>
            <a:ahLst/>
            <a:cxnLst/>
            <a:rect l="l" t="t" r="r" b="b"/>
            <a:pathLst>
              <a:path w="1510032" h="1514864">
                <a:moveTo>
                  <a:pt x="0" y="0"/>
                </a:moveTo>
                <a:lnTo>
                  <a:pt x="1510032" y="0"/>
                </a:lnTo>
                <a:lnTo>
                  <a:pt x="1510032" y="1514864"/>
                </a:lnTo>
                <a:lnTo>
                  <a:pt x="0" y="15148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3364693" y="1401943"/>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6" name="Freeform 6"/>
          <p:cNvSpPr/>
          <p:nvPr/>
        </p:nvSpPr>
        <p:spPr>
          <a:xfrm>
            <a:off x="19498" y="10100251"/>
            <a:ext cx="1199994" cy="373498"/>
          </a:xfrm>
          <a:custGeom>
            <a:avLst/>
            <a:gdLst/>
            <a:ahLst/>
            <a:cxnLst/>
            <a:rect l="l" t="t" r="r" b="b"/>
            <a:pathLst>
              <a:path w="1199994" h="373498">
                <a:moveTo>
                  <a:pt x="0" y="0"/>
                </a:moveTo>
                <a:lnTo>
                  <a:pt x="1199995" y="0"/>
                </a:lnTo>
                <a:lnTo>
                  <a:pt x="1199995" y="373498"/>
                </a:lnTo>
                <a:lnTo>
                  <a:pt x="0" y="3734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aphicFrame>
        <p:nvGraphicFramePr>
          <p:cNvPr id="7" name="Table 7"/>
          <p:cNvGraphicFramePr>
            <a:graphicFrameLocks noGrp="1"/>
          </p:cNvGraphicFramePr>
          <p:nvPr>
            <p:extLst>
              <p:ext uri="{D42A27DB-BD31-4B8C-83A1-F6EECF244321}">
                <p14:modId xmlns:p14="http://schemas.microsoft.com/office/powerpoint/2010/main" val="3169025386"/>
              </p:ext>
            </p:extLst>
          </p:nvPr>
        </p:nvGraphicFramePr>
        <p:xfrm>
          <a:off x="824098" y="5441701"/>
          <a:ext cx="16462071" cy="3600450"/>
        </p:xfrm>
        <a:graphic>
          <a:graphicData uri="http://schemas.openxmlformats.org/drawingml/2006/table">
            <a:tbl>
              <a:tblPr/>
              <a:tblGrid>
                <a:gridCol w="7685181">
                  <a:extLst>
                    <a:ext uri="{9D8B030D-6E8A-4147-A177-3AD203B41FA5}">
                      <a16:colId xmlns:a16="http://schemas.microsoft.com/office/drawing/2014/main" val="20000"/>
                    </a:ext>
                  </a:extLst>
                </a:gridCol>
                <a:gridCol w="3289533">
                  <a:extLst>
                    <a:ext uri="{9D8B030D-6E8A-4147-A177-3AD203B41FA5}">
                      <a16:colId xmlns:a16="http://schemas.microsoft.com/office/drawing/2014/main" val="20001"/>
                    </a:ext>
                  </a:extLst>
                </a:gridCol>
                <a:gridCol w="5487357">
                  <a:extLst>
                    <a:ext uri="{9D8B030D-6E8A-4147-A177-3AD203B41FA5}">
                      <a16:colId xmlns:a16="http://schemas.microsoft.com/office/drawing/2014/main" val="20002"/>
                    </a:ext>
                  </a:extLst>
                </a:gridCol>
              </a:tblGrid>
              <a:tr h="1145598">
                <a:tc>
                  <a:txBody>
                    <a:bodyPr/>
                    <a:lstStyle/>
                    <a:p>
                      <a:pPr algn="ctr">
                        <a:lnSpc>
                          <a:spcPts val="5156"/>
                        </a:lnSpc>
                        <a:defRPr/>
                      </a:pPr>
                      <a:r>
                        <a:rPr lang="en-US" sz="3683">
                          <a:solidFill>
                            <a:srgbClr val="FFFFFF"/>
                          </a:solidFill>
                          <a:latin typeface="Roboto Condensed Bold"/>
                        </a:rPr>
                        <a:t>Câu văn </a:t>
                      </a:r>
                      <a:endParaRPr lang="en-US" sz="110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solidFill>
                      <a:srgbClr val="A3704B"/>
                    </a:solidFill>
                  </a:tcPr>
                </a:tc>
                <a:tc>
                  <a:txBody>
                    <a:bodyPr/>
                    <a:lstStyle/>
                    <a:p>
                      <a:pPr algn="ctr">
                        <a:lnSpc>
                          <a:spcPts val="5156"/>
                        </a:lnSpc>
                        <a:defRPr/>
                      </a:pPr>
                      <a:r>
                        <a:rPr lang="en-US" sz="3683">
                          <a:solidFill>
                            <a:srgbClr val="FFFFFF"/>
                          </a:solidFill>
                          <a:latin typeface="Roboto Condensed Bold"/>
                        </a:rPr>
                        <a:t>Kiểu câu </a:t>
                      </a:r>
                      <a:endParaRPr lang="en-US" sz="110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solidFill>
                      <a:srgbClr val="A3704B"/>
                    </a:solidFill>
                  </a:tcPr>
                </a:tc>
                <a:tc>
                  <a:txBody>
                    <a:bodyPr/>
                    <a:lstStyle/>
                    <a:p>
                      <a:pPr algn="ctr">
                        <a:lnSpc>
                          <a:spcPts val="5156"/>
                        </a:lnSpc>
                        <a:defRPr/>
                      </a:pPr>
                      <a:r>
                        <a:rPr lang="en-US" sz="3683">
                          <a:solidFill>
                            <a:srgbClr val="FFFFFF"/>
                          </a:solidFill>
                          <a:latin typeface="Roboto Condensed Bold"/>
                        </a:rPr>
                        <a:t>Dấu hiệu nhận biết</a:t>
                      </a:r>
                      <a:endParaRPr lang="en-US" sz="110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solidFill>
                      <a:srgbClr val="A3704B"/>
                    </a:solidFill>
                  </a:tcPr>
                </a:tc>
                <a:extLst>
                  <a:ext uri="{0D108BD9-81ED-4DB2-BD59-A6C34878D82A}">
                    <a16:rowId xmlns:a16="http://schemas.microsoft.com/office/drawing/2014/main" val="10000"/>
                  </a:ext>
                </a:extLst>
              </a:tr>
              <a:tr h="2454852">
                <a:tc>
                  <a:txBody>
                    <a:bodyPr/>
                    <a:lstStyle/>
                    <a:p>
                      <a:pPr algn="ctr">
                        <a:lnSpc>
                          <a:spcPts val="5156"/>
                        </a:lnSpc>
                        <a:defRPr/>
                      </a:pP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Lão</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hút</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xong</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đặt</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xe</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điếu</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xuống</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quay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ra</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ngoài</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thơ</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khói</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a:t>
                      </a:r>
                      <a:endParaRPr lang="en-US" sz="3800" dirty="0">
                        <a:latin typeface="Roboto Condensed" panose="02000000000000000000" pitchFamily="2" charset="0"/>
                        <a:ea typeface="Roboto Condensed" panose="02000000000000000000" pitchFamily="2" charset="0"/>
                        <a:cs typeface="Roboto Condensed" panose="02000000000000000000" pitchFamily="2" charset="0"/>
                      </a:endParaRPr>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tc>
                  <a:txBody>
                    <a:bodyPr/>
                    <a:lstStyle/>
                    <a:p>
                      <a:pPr algn="ctr">
                        <a:lnSpc>
                          <a:spcPts val="5156"/>
                        </a:lnSpc>
                        <a:defRPr/>
                      </a:pPr>
                      <a:r>
                        <a:rPr lang="en-US" sz="3683" dirty="0" err="1">
                          <a:solidFill>
                            <a:srgbClr val="000000"/>
                          </a:solidFill>
                          <a:latin typeface="Roboto Condensed"/>
                        </a:rPr>
                        <a:t>Câu</a:t>
                      </a:r>
                      <a:r>
                        <a:rPr lang="en-US" sz="3683" dirty="0">
                          <a:solidFill>
                            <a:srgbClr val="000000"/>
                          </a:solidFill>
                          <a:latin typeface="Roboto Condensed"/>
                        </a:rPr>
                        <a:t> </a:t>
                      </a:r>
                      <a:r>
                        <a:rPr lang="en-US" sz="3683" dirty="0" err="1" smtClean="0">
                          <a:solidFill>
                            <a:srgbClr val="000000"/>
                          </a:solidFill>
                          <a:latin typeface="Roboto Condensed"/>
                        </a:rPr>
                        <a:t>kê</a:t>
                      </a:r>
                      <a:r>
                        <a:rPr lang="en-US" sz="3683" dirty="0" smtClean="0">
                          <a:solidFill>
                            <a:srgbClr val="000000"/>
                          </a:solidFill>
                          <a:latin typeface="Roboto Condensed"/>
                        </a:rPr>
                        <a:t>̉</a:t>
                      </a:r>
                      <a:endParaRPr lang="en-US" sz="1100" dirty="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tc>
                  <a:txBody>
                    <a:bodyPr/>
                    <a:lstStyle/>
                    <a:p>
                      <a:pPr algn="ctr">
                        <a:lnSpc>
                          <a:spcPts val="5156"/>
                        </a:lnSpc>
                        <a:defRPr/>
                      </a:pP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Kết</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thúc</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bằng</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dấu</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chấm</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nội</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dung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kể</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a:t>
                      </a:r>
                      <a:endParaRPr lang="en-US" sz="3800" dirty="0">
                        <a:latin typeface="Roboto Condensed" panose="02000000000000000000" pitchFamily="2" charset="0"/>
                        <a:ea typeface="Roboto Condensed" panose="02000000000000000000" pitchFamily="2" charset="0"/>
                        <a:cs typeface="Roboto Condensed" panose="02000000000000000000" pitchFamily="2" charset="0"/>
                      </a:endParaRPr>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207084" y="464176"/>
            <a:ext cx="15490116" cy="1795363"/>
          </a:xfrm>
          <a:prstGeom prst="rect">
            <a:avLst/>
          </a:prstGeom>
        </p:spPr>
        <p:txBody>
          <a:bodyPr wrap="square" lIns="0" tIns="0" rIns="0" bIns="0" rtlCol="0" anchor="t">
            <a:spAutoFit/>
          </a:bodyPr>
          <a:lstStyle/>
          <a:p>
            <a:pPr algn="ctr">
              <a:lnSpc>
                <a:spcPts val="7000"/>
              </a:lnSpc>
            </a:pPr>
            <a:r>
              <a:rPr lang="en-US" sz="5000" dirty="0">
                <a:solidFill>
                  <a:srgbClr val="4F2C33"/>
                </a:solidFill>
                <a:latin typeface="Fraunces Bold"/>
              </a:rPr>
              <a:t>I. </a:t>
            </a:r>
            <a:r>
              <a:rPr lang="en-US" sz="5000" dirty="0" smtClean="0">
                <a:solidFill>
                  <a:srgbClr val="4F2C33"/>
                </a:solidFill>
                <a:latin typeface="Fraunces Bold"/>
              </a:rPr>
              <a:t>CÂU HỎI, </a:t>
            </a:r>
            <a:r>
              <a:rPr lang="en-US" sz="5000" dirty="0">
                <a:solidFill>
                  <a:srgbClr val="4F2C33"/>
                </a:solidFill>
                <a:latin typeface="Fraunces Bold"/>
              </a:rPr>
              <a:t>CÂU </a:t>
            </a:r>
            <a:r>
              <a:rPr lang="en-US" sz="5000" dirty="0" smtClean="0">
                <a:solidFill>
                  <a:srgbClr val="4F2C33"/>
                </a:solidFill>
                <a:latin typeface="Fraunces Bold"/>
              </a:rPr>
              <a:t>CẢM, </a:t>
            </a:r>
            <a:r>
              <a:rPr lang="en-US" sz="5000" dirty="0">
                <a:solidFill>
                  <a:srgbClr val="4F2C33"/>
                </a:solidFill>
                <a:latin typeface="Fraunces Bold"/>
              </a:rPr>
              <a:t>CÂU KHIẾN, CÂU </a:t>
            </a:r>
            <a:r>
              <a:rPr lang="en-US" sz="5000" dirty="0" smtClean="0">
                <a:solidFill>
                  <a:srgbClr val="4F2C33"/>
                </a:solidFill>
                <a:latin typeface="Fraunces Bold"/>
              </a:rPr>
              <a:t>KỂ</a:t>
            </a:r>
            <a:endParaRPr lang="en-US" sz="5000" dirty="0">
              <a:solidFill>
                <a:srgbClr val="4F2C33"/>
              </a:solidFill>
              <a:latin typeface="Fraunces Bold"/>
            </a:endParaRPr>
          </a:p>
          <a:p>
            <a:pPr algn="ctr">
              <a:lnSpc>
                <a:spcPts val="7000"/>
              </a:lnSpc>
            </a:pPr>
            <a:endParaRPr lang="en-US" sz="5000" dirty="0">
              <a:solidFill>
                <a:srgbClr val="4F2C33"/>
              </a:solidFill>
              <a:latin typeface="Fraunces Bold"/>
            </a:endParaRPr>
          </a:p>
        </p:txBody>
      </p:sp>
      <p:sp>
        <p:nvSpPr>
          <p:cNvPr id="9" name="TextBox 9"/>
          <p:cNvSpPr txBox="1"/>
          <p:nvPr/>
        </p:nvSpPr>
        <p:spPr>
          <a:xfrm>
            <a:off x="207084" y="1922976"/>
            <a:ext cx="9912537" cy="1256754"/>
          </a:xfrm>
          <a:prstGeom prst="rect">
            <a:avLst/>
          </a:prstGeom>
        </p:spPr>
        <p:txBody>
          <a:bodyPr lIns="0" tIns="0" rIns="0" bIns="0" rtlCol="0" anchor="t">
            <a:spAutoFit/>
          </a:bodyPr>
          <a:lstStyle/>
          <a:p>
            <a:pPr algn="just">
              <a:lnSpc>
                <a:spcPts val="9799"/>
              </a:lnSpc>
            </a:pPr>
            <a:r>
              <a:rPr lang="en-US" sz="6999" dirty="0">
                <a:solidFill>
                  <a:srgbClr val="593B1C"/>
                </a:solidFill>
                <a:latin typeface="#9Slide05 VL Fadilla"/>
              </a:rPr>
              <a:t>1. </a:t>
            </a:r>
            <a:r>
              <a:rPr lang="en-US" sz="6999" dirty="0" smtClean="0">
                <a:solidFill>
                  <a:srgbClr val="593B1C"/>
                </a:solidFill>
                <a:latin typeface="#9Slide05 VL Fadilla"/>
              </a:rPr>
              <a:t>Tri </a:t>
            </a:r>
            <a:r>
              <a:rPr lang="en-US" sz="6999" dirty="0" err="1" smtClean="0">
                <a:solidFill>
                  <a:srgbClr val="593B1C"/>
                </a:solidFill>
                <a:latin typeface="#9Slide05 VL Fadilla"/>
              </a:rPr>
              <a:t>thức</a:t>
            </a:r>
            <a:r>
              <a:rPr lang="en-US" sz="6999" dirty="0" smtClean="0">
                <a:solidFill>
                  <a:srgbClr val="593B1C"/>
                </a:solidFill>
                <a:latin typeface="#9Slide05 VL Fadilla"/>
              </a:rPr>
              <a:t> </a:t>
            </a:r>
            <a:r>
              <a:rPr lang="en-US" sz="6999" dirty="0" err="1" smtClean="0">
                <a:solidFill>
                  <a:srgbClr val="593B1C"/>
                </a:solidFill>
                <a:latin typeface="#9Slide05 VL Fadilla"/>
              </a:rPr>
              <a:t>Tiếng</a:t>
            </a:r>
            <a:r>
              <a:rPr lang="en-US" sz="6999" dirty="0" smtClean="0">
                <a:solidFill>
                  <a:srgbClr val="593B1C"/>
                </a:solidFill>
                <a:latin typeface="#9Slide05 VL Fadilla"/>
              </a:rPr>
              <a:t> </a:t>
            </a:r>
            <a:r>
              <a:rPr lang="en-US" sz="6999" dirty="0" err="1" smtClean="0">
                <a:solidFill>
                  <a:srgbClr val="593B1C"/>
                </a:solidFill>
                <a:latin typeface="#9Slide05 VL Fadilla"/>
              </a:rPr>
              <a:t>Việt</a:t>
            </a:r>
            <a:r>
              <a:rPr lang="en-US" sz="6999" dirty="0" smtClean="0">
                <a:solidFill>
                  <a:srgbClr val="593B1C"/>
                </a:solidFill>
                <a:latin typeface="#9Slide05 VL Fadilla"/>
              </a:rPr>
              <a:t> </a:t>
            </a:r>
            <a:endParaRPr lang="en-US" sz="6999" dirty="0">
              <a:solidFill>
                <a:srgbClr val="593B1C"/>
              </a:solidFill>
              <a:latin typeface="#9Slide05 VL Fadilla"/>
            </a:endParaRPr>
          </a:p>
        </p:txBody>
      </p:sp>
      <p:sp>
        <p:nvSpPr>
          <p:cNvPr id="10" name="TextBox 10"/>
          <p:cNvSpPr txBox="1"/>
          <p:nvPr/>
        </p:nvSpPr>
        <p:spPr>
          <a:xfrm>
            <a:off x="619495" y="3355536"/>
            <a:ext cx="16871276" cy="679673"/>
          </a:xfrm>
          <a:prstGeom prst="rect">
            <a:avLst/>
          </a:prstGeom>
        </p:spPr>
        <p:txBody>
          <a:bodyPr lIns="0" tIns="0" rIns="0" bIns="0" rtlCol="0" anchor="t">
            <a:spAutoFit/>
          </a:bodyPr>
          <a:lstStyle/>
          <a:p>
            <a:pPr algn="ctr">
              <a:lnSpc>
                <a:spcPts val="5320"/>
              </a:lnSpc>
            </a:pPr>
            <a:r>
              <a:rPr lang="en-US" sz="3800" dirty="0" err="1">
                <a:solidFill>
                  <a:srgbClr val="4F2C33"/>
                </a:solidFill>
                <a:latin typeface="Roboto Condensed Bold"/>
              </a:rPr>
              <a:t>Bài</a:t>
            </a:r>
            <a:r>
              <a:rPr lang="en-US" sz="3800" dirty="0">
                <a:solidFill>
                  <a:srgbClr val="4F2C33"/>
                </a:solidFill>
                <a:latin typeface="Roboto Condensed Bold"/>
              </a:rPr>
              <a:t> </a:t>
            </a:r>
            <a:r>
              <a:rPr lang="en-US" sz="3800" dirty="0" err="1">
                <a:solidFill>
                  <a:srgbClr val="4F2C33"/>
                </a:solidFill>
                <a:latin typeface="Roboto Condensed Bold"/>
              </a:rPr>
              <a:t>tập</a:t>
            </a:r>
            <a:r>
              <a:rPr lang="en-US" sz="3800" dirty="0">
                <a:solidFill>
                  <a:srgbClr val="4F2C33"/>
                </a:solidFill>
                <a:latin typeface="Roboto Condensed Bold"/>
              </a:rPr>
              <a:t> 1 SGK tr.11</a:t>
            </a:r>
            <a:r>
              <a:rPr lang="en-US" sz="3800" dirty="0" smtClean="0">
                <a:solidFill>
                  <a:srgbClr val="4F2C33"/>
                </a:solidFill>
                <a:latin typeface="Roboto Condensed Bold"/>
              </a:rPr>
              <a:t>:</a:t>
            </a:r>
            <a:endParaRPr lang="en-US" sz="3800" dirty="0">
              <a:solidFill>
                <a:srgbClr val="4F2C33"/>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D38"/>
        </a:solidFill>
        <a:effectLst/>
      </p:bgPr>
    </p:bg>
    <p:spTree>
      <p:nvGrpSpPr>
        <p:cNvPr id="1" name=""/>
        <p:cNvGrpSpPr/>
        <p:nvPr/>
      </p:nvGrpSpPr>
      <p:grpSpPr>
        <a:xfrm>
          <a:off x="0" y="0"/>
          <a:ext cx="0" cy="0"/>
          <a:chOff x="0" y="0"/>
          <a:chExt cx="0" cy="0"/>
        </a:xfrm>
      </p:grpSpPr>
      <p:grpSp>
        <p:nvGrpSpPr>
          <p:cNvPr id="2" name="Group 2"/>
          <p:cNvGrpSpPr/>
          <p:nvPr/>
        </p:nvGrpSpPr>
        <p:grpSpPr>
          <a:xfrm>
            <a:off x="-186616" y="-155978"/>
            <a:ext cx="15198016" cy="2002273"/>
            <a:chOff x="0" y="0"/>
            <a:chExt cx="18286349" cy="3042119"/>
          </a:xfrm>
        </p:grpSpPr>
        <p:sp>
          <p:nvSpPr>
            <p:cNvPr id="3" name="Freeform 3"/>
            <p:cNvSpPr/>
            <p:nvPr/>
          </p:nvSpPr>
          <p:spPr>
            <a:xfrm>
              <a:off x="0" y="0"/>
              <a:ext cx="18286349" cy="3042119"/>
            </a:xfrm>
            <a:custGeom>
              <a:avLst/>
              <a:gdLst/>
              <a:ahLst/>
              <a:cxnLst/>
              <a:rect l="l" t="t" r="r" b="b"/>
              <a:pathLst>
                <a:path w="18286349" h="3042119">
                  <a:moveTo>
                    <a:pt x="18161890" y="3042119"/>
                  </a:moveTo>
                  <a:lnTo>
                    <a:pt x="124460" y="3042119"/>
                  </a:lnTo>
                  <a:cubicBezTo>
                    <a:pt x="55880" y="3042119"/>
                    <a:pt x="0" y="2986239"/>
                    <a:pt x="0" y="2917659"/>
                  </a:cubicBezTo>
                  <a:lnTo>
                    <a:pt x="0" y="124460"/>
                  </a:lnTo>
                  <a:cubicBezTo>
                    <a:pt x="0" y="55880"/>
                    <a:pt x="55880" y="0"/>
                    <a:pt x="124460" y="0"/>
                  </a:cubicBezTo>
                  <a:lnTo>
                    <a:pt x="18161890" y="0"/>
                  </a:lnTo>
                  <a:cubicBezTo>
                    <a:pt x="18230469" y="0"/>
                    <a:pt x="18286349" y="55880"/>
                    <a:pt x="18286349" y="124460"/>
                  </a:cubicBezTo>
                  <a:lnTo>
                    <a:pt x="18286349" y="2917659"/>
                  </a:lnTo>
                  <a:cubicBezTo>
                    <a:pt x="18286349" y="2986239"/>
                    <a:pt x="18230469" y="3042119"/>
                    <a:pt x="18161890" y="3042119"/>
                  </a:cubicBezTo>
                  <a:close/>
                </a:path>
              </a:pathLst>
            </a:custGeom>
            <a:solidFill>
              <a:srgbClr val="FFD558"/>
            </a:solidFill>
          </p:spPr>
          <p:txBody>
            <a:bodyPr/>
            <a:lstStyle/>
            <a:p>
              <a:endParaRPr lang="en-US"/>
            </a:p>
          </p:txBody>
        </p:sp>
      </p:grpSp>
      <p:sp>
        <p:nvSpPr>
          <p:cNvPr id="4" name="Freeform 4"/>
          <p:cNvSpPr/>
          <p:nvPr/>
        </p:nvSpPr>
        <p:spPr>
          <a:xfrm rot="-10800000">
            <a:off x="15749268" y="-757432"/>
            <a:ext cx="1510032" cy="1514864"/>
          </a:xfrm>
          <a:custGeom>
            <a:avLst/>
            <a:gdLst/>
            <a:ahLst/>
            <a:cxnLst/>
            <a:rect l="l" t="t" r="r" b="b"/>
            <a:pathLst>
              <a:path w="1510032" h="1514864">
                <a:moveTo>
                  <a:pt x="0" y="0"/>
                </a:moveTo>
                <a:lnTo>
                  <a:pt x="1510032" y="0"/>
                </a:lnTo>
                <a:lnTo>
                  <a:pt x="1510032" y="1514864"/>
                </a:lnTo>
                <a:lnTo>
                  <a:pt x="0" y="15148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3364693" y="1401943"/>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6" name="Freeform 6"/>
          <p:cNvSpPr/>
          <p:nvPr/>
        </p:nvSpPr>
        <p:spPr>
          <a:xfrm>
            <a:off x="19498" y="10100251"/>
            <a:ext cx="1199994" cy="373498"/>
          </a:xfrm>
          <a:custGeom>
            <a:avLst/>
            <a:gdLst/>
            <a:ahLst/>
            <a:cxnLst/>
            <a:rect l="l" t="t" r="r" b="b"/>
            <a:pathLst>
              <a:path w="1199994" h="373498">
                <a:moveTo>
                  <a:pt x="0" y="0"/>
                </a:moveTo>
                <a:lnTo>
                  <a:pt x="1199995" y="0"/>
                </a:lnTo>
                <a:lnTo>
                  <a:pt x="1199995" y="373498"/>
                </a:lnTo>
                <a:lnTo>
                  <a:pt x="0" y="3734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aphicFrame>
        <p:nvGraphicFramePr>
          <p:cNvPr id="7" name="Table 7"/>
          <p:cNvGraphicFramePr>
            <a:graphicFrameLocks noGrp="1"/>
          </p:cNvGraphicFramePr>
          <p:nvPr>
            <p:extLst>
              <p:ext uri="{D42A27DB-BD31-4B8C-83A1-F6EECF244321}">
                <p14:modId xmlns:p14="http://schemas.microsoft.com/office/powerpoint/2010/main" val="47066152"/>
              </p:ext>
            </p:extLst>
          </p:nvPr>
        </p:nvGraphicFramePr>
        <p:xfrm>
          <a:off x="824098" y="5441701"/>
          <a:ext cx="16462071" cy="3600450"/>
        </p:xfrm>
        <a:graphic>
          <a:graphicData uri="http://schemas.openxmlformats.org/drawingml/2006/table">
            <a:tbl>
              <a:tblPr/>
              <a:tblGrid>
                <a:gridCol w="8643807">
                  <a:extLst>
                    <a:ext uri="{9D8B030D-6E8A-4147-A177-3AD203B41FA5}">
                      <a16:colId xmlns:a16="http://schemas.microsoft.com/office/drawing/2014/main" val="20000"/>
                    </a:ext>
                  </a:extLst>
                </a:gridCol>
                <a:gridCol w="2330907">
                  <a:extLst>
                    <a:ext uri="{9D8B030D-6E8A-4147-A177-3AD203B41FA5}">
                      <a16:colId xmlns:a16="http://schemas.microsoft.com/office/drawing/2014/main" val="20001"/>
                    </a:ext>
                  </a:extLst>
                </a:gridCol>
                <a:gridCol w="5487357">
                  <a:extLst>
                    <a:ext uri="{9D8B030D-6E8A-4147-A177-3AD203B41FA5}">
                      <a16:colId xmlns:a16="http://schemas.microsoft.com/office/drawing/2014/main" val="20002"/>
                    </a:ext>
                  </a:extLst>
                </a:gridCol>
              </a:tblGrid>
              <a:tr h="1145598">
                <a:tc>
                  <a:txBody>
                    <a:bodyPr/>
                    <a:lstStyle/>
                    <a:p>
                      <a:pPr algn="ctr">
                        <a:lnSpc>
                          <a:spcPts val="5156"/>
                        </a:lnSpc>
                        <a:defRPr/>
                      </a:pPr>
                      <a:r>
                        <a:rPr lang="en-US" sz="3683">
                          <a:solidFill>
                            <a:srgbClr val="FFFFFF"/>
                          </a:solidFill>
                          <a:latin typeface="Roboto Condensed Bold"/>
                        </a:rPr>
                        <a:t>Câu văn </a:t>
                      </a:r>
                      <a:endParaRPr lang="en-US" sz="110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solidFill>
                      <a:srgbClr val="A3704B"/>
                    </a:solidFill>
                  </a:tcPr>
                </a:tc>
                <a:tc>
                  <a:txBody>
                    <a:bodyPr/>
                    <a:lstStyle/>
                    <a:p>
                      <a:pPr algn="ctr">
                        <a:lnSpc>
                          <a:spcPts val="5156"/>
                        </a:lnSpc>
                        <a:defRPr/>
                      </a:pPr>
                      <a:r>
                        <a:rPr lang="en-US" sz="3683">
                          <a:solidFill>
                            <a:srgbClr val="FFFFFF"/>
                          </a:solidFill>
                          <a:latin typeface="Roboto Condensed Bold"/>
                        </a:rPr>
                        <a:t>Kiểu câu </a:t>
                      </a:r>
                      <a:endParaRPr lang="en-US" sz="110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solidFill>
                      <a:srgbClr val="A3704B"/>
                    </a:solidFill>
                  </a:tcPr>
                </a:tc>
                <a:tc>
                  <a:txBody>
                    <a:bodyPr/>
                    <a:lstStyle/>
                    <a:p>
                      <a:pPr algn="ctr">
                        <a:lnSpc>
                          <a:spcPts val="5156"/>
                        </a:lnSpc>
                        <a:defRPr/>
                      </a:pPr>
                      <a:r>
                        <a:rPr lang="en-US" sz="3683">
                          <a:solidFill>
                            <a:srgbClr val="FFFFFF"/>
                          </a:solidFill>
                          <a:latin typeface="Roboto Condensed Bold"/>
                        </a:rPr>
                        <a:t>Dấu hiệu nhận biết</a:t>
                      </a:r>
                      <a:endParaRPr lang="en-US" sz="110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solidFill>
                      <a:srgbClr val="A3704B"/>
                    </a:solidFill>
                  </a:tcPr>
                </a:tc>
                <a:extLst>
                  <a:ext uri="{0D108BD9-81ED-4DB2-BD59-A6C34878D82A}">
                    <a16:rowId xmlns:a16="http://schemas.microsoft.com/office/drawing/2014/main" val="10000"/>
                  </a:ext>
                </a:extLst>
              </a:tr>
              <a:tr h="2454852">
                <a:tc>
                  <a:txBody>
                    <a:bodyPr/>
                    <a:lstStyle/>
                    <a:p>
                      <a:pPr algn="ctr">
                        <a:lnSpc>
                          <a:spcPts val="5156"/>
                        </a:lnSpc>
                        <a:defRPr/>
                      </a:pP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Tôi</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nghi</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đến</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mấy</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quyển</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sách</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quy</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của</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tôi</a:t>
                      </a:r>
                      <a:endParaRPr lang="en-US" sz="3800" dirty="0">
                        <a:latin typeface="Roboto Condensed" panose="02000000000000000000" pitchFamily="2" charset="0"/>
                        <a:ea typeface="Roboto Condensed" panose="02000000000000000000" pitchFamily="2" charset="0"/>
                        <a:cs typeface="Roboto Condensed" panose="02000000000000000000" pitchFamily="2" charset="0"/>
                      </a:endParaRPr>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tc>
                  <a:txBody>
                    <a:bodyPr/>
                    <a:lstStyle/>
                    <a:p>
                      <a:pPr algn="ctr">
                        <a:lnSpc>
                          <a:spcPts val="5156"/>
                        </a:lnSpc>
                        <a:defRPr/>
                      </a:pPr>
                      <a:r>
                        <a:rPr lang="en-US" sz="3683" dirty="0" err="1">
                          <a:solidFill>
                            <a:srgbClr val="000000"/>
                          </a:solidFill>
                          <a:latin typeface="Roboto Condensed"/>
                        </a:rPr>
                        <a:t>Câu</a:t>
                      </a:r>
                      <a:r>
                        <a:rPr lang="en-US" sz="3683" dirty="0">
                          <a:solidFill>
                            <a:srgbClr val="000000"/>
                          </a:solidFill>
                          <a:latin typeface="Roboto Condensed"/>
                        </a:rPr>
                        <a:t> </a:t>
                      </a:r>
                      <a:r>
                        <a:rPr lang="en-US" sz="3683" dirty="0" err="1" smtClean="0">
                          <a:solidFill>
                            <a:srgbClr val="000000"/>
                          </a:solidFill>
                          <a:latin typeface="Roboto Condensed"/>
                        </a:rPr>
                        <a:t>kê</a:t>
                      </a:r>
                      <a:r>
                        <a:rPr lang="en-US" sz="3683" dirty="0" smtClean="0">
                          <a:solidFill>
                            <a:srgbClr val="000000"/>
                          </a:solidFill>
                          <a:latin typeface="Roboto Condensed"/>
                        </a:rPr>
                        <a:t>̉ </a:t>
                      </a:r>
                      <a:endParaRPr lang="en-US" sz="1100" dirty="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tc>
                  <a:txBody>
                    <a:bodyPr/>
                    <a:lstStyle/>
                    <a:p>
                      <a:pPr algn="ctr">
                        <a:lnSpc>
                          <a:spcPts val="5156"/>
                        </a:lnSpc>
                        <a:defRPr/>
                      </a:pP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Kết</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thúc</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bằng</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dấu</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chấm</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nội</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dung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kể</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a:t>
                      </a:r>
                      <a:endParaRPr lang="en-US" sz="3800" dirty="0">
                        <a:latin typeface="Roboto Condensed" panose="02000000000000000000" pitchFamily="2" charset="0"/>
                        <a:ea typeface="Roboto Condensed" panose="02000000000000000000" pitchFamily="2" charset="0"/>
                        <a:cs typeface="Roboto Condensed" panose="02000000000000000000" pitchFamily="2" charset="0"/>
                      </a:endParaRPr>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207084" y="464176"/>
            <a:ext cx="14423316" cy="1795363"/>
          </a:xfrm>
          <a:prstGeom prst="rect">
            <a:avLst/>
          </a:prstGeom>
        </p:spPr>
        <p:txBody>
          <a:bodyPr wrap="square" lIns="0" tIns="0" rIns="0" bIns="0" rtlCol="0" anchor="t">
            <a:spAutoFit/>
          </a:bodyPr>
          <a:lstStyle/>
          <a:p>
            <a:pPr algn="ctr">
              <a:lnSpc>
                <a:spcPts val="7000"/>
              </a:lnSpc>
            </a:pPr>
            <a:r>
              <a:rPr lang="en-US" sz="5000" dirty="0">
                <a:solidFill>
                  <a:srgbClr val="4F2C33"/>
                </a:solidFill>
                <a:latin typeface="Fraunces Bold"/>
              </a:rPr>
              <a:t>I. CÂU </a:t>
            </a:r>
            <a:r>
              <a:rPr lang="en-US" sz="5000" dirty="0" smtClean="0">
                <a:solidFill>
                  <a:srgbClr val="4F2C33"/>
                </a:solidFill>
                <a:latin typeface="Fraunces Bold"/>
              </a:rPr>
              <a:t>HỎI, </a:t>
            </a:r>
            <a:r>
              <a:rPr lang="en-US" sz="5000" dirty="0">
                <a:solidFill>
                  <a:srgbClr val="4F2C33"/>
                </a:solidFill>
                <a:latin typeface="Fraunces Bold"/>
              </a:rPr>
              <a:t>CÂU </a:t>
            </a:r>
            <a:r>
              <a:rPr lang="en-US" sz="5000" dirty="0" smtClean="0">
                <a:solidFill>
                  <a:srgbClr val="4F2C33"/>
                </a:solidFill>
                <a:latin typeface="Fraunces Bold"/>
              </a:rPr>
              <a:t>CẢM, </a:t>
            </a:r>
            <a:r>
              <a:rPr lang="en-US" sz="5000" dirty="0">
                <a:solidFill>
                  <a:srgbClr val="4F2C33"/>
                </a:solidFill>
                <a:latin typeface="Fraunces Bold"/>
              </a:rPr>
              <a:t>CÂU KHIẾN, CÂU </a:t>
            </a:r>
            <a:r>
              <a:rPr lang="en-US" sz="5000" dirty="0" smtClean="0">
                <a:solidFill>
                  <a:srgbClr val="4F2C33"/>
                </a:solidFill>
                <a:latin typeface="Fraunces Bold"/>
              </a:rPr>
              <a:t>KỂ</a:t>
            </a:r>
            <a:endParaRPr lang="en-US" sz="5000" dirty="0">
              <a:solidFill>
                <a:srgbClr val="4F2C33"/>
              </a:solidFill>
              <a:latin typeface="Fraunces Bold"/>
            </a:endParaRPr>
          </a:p>
          <a:p>
            <a:pPr algn="ctr">
              <a:lnSpc>
                <a:spcPts val="7000"/>
              </a:lnSpc>
            </a:pPr>
            <a:endParaRPr lang="en-US" sz="5000" dirty="0">
              <a:solidFill>
                <a:srgbClr val="4F2C33"/>
              </a:solidFill>
              <a:latin typeface="Fraunces Bold"/>
            </a:endParaRPr>
          </a:p>
        </p:txBody>
      </p:sp>
      <p:sp>
        <p:nvSpPr>
          <p:cNvPr id="9" name="TextBox 9"/>
          <p:cNvSpPr txBox="1"/>
          <p:nvPr/>
        </p:nvSpPr>
        <p:spPr>
          <a:xfrm>
            <a:off x="207084" y="1922976"/>
            <a:ext cx="9912537" cy="1256754"/>
          </a:xfrm>
          <a:prstGeom prst="rect">
            <a:avLst/>
          </a:prstGeom>
        </p:spPr>
        <p:txBody>
          <a:bodyPr lIns="0" tIns="0" rIns="0" bIns="0" rtlCol="0" anchor="t">
            <a:spAutoFit/>
          </a:bodyPr>
          <a:lstStyle/>
          <a:p>
            <a:pPr algn="just">
              <a:lnSpc>
                <a:spcPts val="9799"/>
              </a:lnSpc>
            </a:pPr>
            <a:r>
              <a:rPr lang="en-US" sz="6999" dirty="0">
                <a:solidFill>
                  <a:srgbClr val="593B1C"/>
                </a:solidFill>
                <a:latin typeface="#9Slide05 VL Fadilla"/>
              </a:rPr>
              <a:t>1. </a:t>
            </a:r>
            <a:r>
              <a:rPr lang="en-US" sz="6999" dirty="0" smtClean="0">
                <a:solidFill>
                  <a:srgbClr val="593B1C"/>
                </a:solidFill>
                <a:latin typeface="#9Slide05 VL Fadilla"/>
              </a:rPr>
              <a:t>Tri </a:t>
            </a:r>
            <a:r>
              <a:rPr lang="en-US" sz="6999" dirty="0" err="1" smtClean="0">
                <a:solidFill>
                  <a:srgbClr val="593B1C"/>
                </a:solidFill>
                <a:latin typeface="#9Slide05 VL Fadilla"/>
              </a:rPr>
              <a:t>thức</a:t>
            </a:r>
            <a:r>
              <a:rPr lang="en-US" sz="6999" dirty="0" smtClean="0">
                <a:solidFill>
                  <a:srgbClr val="593B1C"/>
                </a:solidFill>
                <a:latin typeface="#9Slide05 VL Fadilla"/>
              </a:rPr>
              <a:t> </a:t>
            </a:r>
            <a:r>
              <a:rPr lang="en-US" sz="6999" dirty="0" err="1" smtClean="0">
                <a:solidFill>
                  <a:srgbClr val="593B1C"/>
                </a:solidFill>
                <a:latin typeface="#9Slide05 VL Fadilla"/>
              </a:rPr>
              <a:t>Tiếng</a:t>
            </a:r>
            <a:r>
              <a:rPr lang="en-US" sz="6999" dirty="0" smtClean="0">
                <a:solidFill>
                  <a:srgbClr val="593B1C"/>
                </a:solidFill>
                <a:latin typeface="#9Slide05 VL Fadilla"/>
              </a:rPr>
              <a:t> </a:t>
            </a:r>
            <a:r>
              <a:rPr lang="en-US" sz="6999" dirty="0" err="1" smtClean="0">
                <a:solidFill>
                  <a:srgbClr val="593B1C"/>
                </a:solidFill>
                <a:latin typeface="#9Slide05 VL Fadilla"/>
              </a:rPr>
              <a:t>Việt</a:t>
            </a:r>
            <a:r>
              <a:rPr lang="en-US" sz="6999" dirty="0" smtClean="0">
                <a:solidFill>
                  <a:srgbClr val="593B1C"/>
                </a:solidFill>
                <a:latin typeface="#9Slide05 VL Fadilla"/>
              </a:rPr>
              <a:t> </a:t>
            </a:r>
            <a:endParaRPr lang="en-US" sz="6999" dirty="0">
              <a:solidFill>
                <a:srgbClr val="593B1C"/>
              </a:solidFill>
              <a:latin typeface="#9Slide05 VL Fadilla"/>
            </a:endParaRPr>
          </a:p>
        </p:txBody>
      </p:sp>
      <p:sp>
        <p:nvSpPr>
          <p:cNvPr id="10" name="TextBox 10"/>
          <p:cNvSpPr txBox="1"/>
          <p:nvPr/>
        </p:nvSpPr>
        <p:spPr>
          <a:xfrm>
            <a:off x="619495" y="3355536"/>
            <a:ext cx="16871276" cy="679673"/>
          </a:xfrm>
          <a:prstGeom prst="rect">
            <a:avLst/>
          </a:prstGeom>
        </p:spPr>
        <p:txBody>
          <a:bodyPr lIns="0" tIns="0" rIns="0" bIns="0" rtlCol="0" anchor="t">
            <a:spAutoFit/>
          </a:bodyPr>
          <a:lstStyle/>
          <a:p>
            <a:pPr algn="ctr">
              <a:lnSpc>
                <a:spcPts val="5320"/>
              </a:lnSpc>
            </a:pPr>
            <a:r>
              <a:rPr lang="en-US" sz="3800" dirty="0" err="1">
                <a:solidFill>
                  <a:srgbClr val="4F2C33"/>
                </a:solidFill>
                <a:latin typeface="Roboto Condensed Bold"/>
              </a:rPr>
              <a:t>Bài</a:t>
            </a:r>
            <a:r>
              <a:rPr lang="en-US" sz="3800" dirty="0">
                <a:solidFill>
                  <a:srgbClr val="4F2C33"/>
                </a:solidFill>
                <a:latin typeface="Roboto Condensed Bold"/>
              </a:rPr>
              <a:t> </a:t>
            </a:r>
            <a:r>
              <a:rPr lang="en-US" sz="3800" dirty="0" err="1">
                <a:solidFill>
                  <a:srgbClr val="4F2C33"/>
                </a:solidFill>
                <a:latin typeface="Roboto Condensed Bold"/>
              </a:rPr>
              <a:t>tập</a:t>
            </a:r>
            <a:r>
              <a:rPr lang="en-US" sz="3800" dirty="0">
                <a:solidFill>
                  <a:srgbClr val="4F2C33"/>
                </a:solidFill>
                <a:latin typeface="Roboto Condensed Bold"/>
              </a:rPr>
              <a:t> 1 SGK </a:t>
            </a:r>
            <a:r>
              <a:rPr lang="en-US" sz="3800" dirty="0" smtClean="0">
                <a:solidFill>
                  <a:srgbClr val="4F2C33"/>
                </a:solidFill>
                <a:latin typeface="Roboto Condensed Bold"/>
              </a:rPr>
              <a:t>tr.11</a:t>
            </a:r>
            <a:endParaRPr lang="en-US" sz="3800" dirty="0">
              <a:solidFill>
                <a:srgbClr val="4F2C33"/>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D38"/>
        </a:solidFill>
        <a:effectLst/>
      </p:bgPr>
    </p:bg>
    <p:spTree>
      <p:nvGrpSpPr>
        <p:cNvPr id="1" name=""/>
        <p:cNvGrpSpPr/>
        <p:nvPr/>
      </p:nvGrpSpPr>
      <p:grpSpPr>
        <a:xfrm>
          <a:off x="0" y="0"/>
          <a:ext cx="0" cy="0"/>
          <a:chOff x="0" y="0"/>
          <a:chExt cx="0" cy="0"/>
        </a:xfrm>
      </p:grpSpPr>
      <p:grpSp>
        <p:nvGrpSpPr>
          <p:cNvPr id="2" name="Group 2"/>
          <p:cNvGrpSpPr/>
          <p:nvPr/>
        </p:nvGrpSpPr>
        <p:grpSpPr>
          <a:xfrm>
            <a:off x="-186616" y="-155978"/>
            <a:ext cx="14969416" cy="2002273"/>
            <a:chOff x="0" y="0"/>
            <a:chExt cx="18286349" cy="3042119"/>
          </a:xfrm>
        </p:grpSpPr>
        <p:sp>
          <p:nvSpPr>
            <p:cNvPr id="3" name="Freeform 3"/>
            <p:cNvSpPr/>
            <p:nvPr/>
          </p:nvSpPr>
          <p:spPr>
            <a:xfrm>
              <a:off x="0" y="0"/>
              <a:ext cx="18286349" cy="3042119"/>
            </a:xfrm>
            <a:custGeom>
              <a:avLst/>
              <a:gdLst/>
              <a:ahLst/>
              <a:cxnLst/>
              <a:rect l="l" t="t" r="r" b="b"/>
              <a:pathLst>
                <a:path w="18286349" h="3042119">
                  <a:moveTo>
                    <a:pt x="18161890" y="3042119"/>
                  </a:moveTo>
                  <a:lnTo>
                    <a:pt x="124460" y="3042119"/>
                  </a:lnTo>
                  <a:cubicBezTo>
                    <a:pt x="55880" y="3042119"/>
                    <a:pt x="0" y="2986239"/>
                    <a:pt x="0" y="2917659"/>
                  </a:cubicBezTo>
                  <a:lnTo>
                    <a:pt x="0" y="124460"/>
                  </a:lnTo>
                  <a:cubicBezTo>
                    <a:pt x="0" y="55880"/>
                    <a:pt x="55880" y="0"/>
                    <a:pt x="124460" y="0"/>
                  </a:cubicBezTo>
                  <a:lnTo>
                    <a:pt x="18161890" y="0"/>
                  </a:lnTo>
                  <a:cubicBezTo>
                    <a:pt x="18230469" y="0"/>
                    <a:pt x="18286349" y="55880"/>
                    <a:pt x="18286349" y="124460"/>
                  </a:cubicBezTo>
                  <a:lnTo>
                    <a:pt x="18286349" y="2917659"/>
                  </a:lnTo>
                  <a:cubicBezTo>
                    <a:pt x="18286349" y="2986239"/>
                    <a:pt x="18230469" y="3042119"/>
                    <a:pt x="18161890" y="3042119"/>
                  </a:cubicBezTo>
                  <a:close/>
                </a:path>
              </a:pathLst>
            </a:custGeom>
            <a:solidFill>
              <a:srgbClr val="FFD558"/>
            </a:solidFill>
          </p:spPr>
          <p:txBody>
            <a:bodyPr/>
            <a:lstStyle/>
            <a:p>
              <a:endParaRPr lang="en-US"/>
            </a:p>
          </p:txBody>
        </p:sp>
      </p:grpSp>
      <p:sp>
        <p:nvSpPr>
          <p:cNvPr id="4" name="Freeform 4"/>
          <p:cNvSpPr/>
          <p:nvPr/>
        </p:nvSpPr>
        <p:spPr>
          <a:xfrm rot="-10800000">
            <a:off x="15749268" y="-757432"/>
            <a:ext cx="1510032" cy="1514864"/>
          </a:xfrm>
          <a:custGeom>
            <a:avLst/>
            <a:gdLst/>
            <a:ahLst/>
            <a:cxnLst/>
            <a:rect l="l" t="t" r="r" b="b"/>
            <a:pathLst>
              <a:path w="1510032" h="1514864">
                <a:moveTo>
                  <a:pt x="0" y="0"/>
                </a:moveTo>
                <a:lnTo>
                  <a:pt x="1510032" y="0"/>
                </a:lnTo>
                <a:lnTo>
                  <a:pt x="1510032" y="1514864"/>
                </a:lnTo>
                <a:lnTo>
                  <a:pt x="0" y="15148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3364693" y="1401943"/>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6" name="Freeform 6"/>
          <p:cNvSpPr/>
          <p:nvPr/>
        </p:nvSpPr>
        <p:spPr>
          <a:xfrm>
            <a:off x="19498" y="10100251"/>
            <a:ext cx="1199994" cy="373498"/>
          </a:xfrm>
          <a:custGeom>
            <a:avLst/>
            <a:gdLst/>
            <a:ahLst/>
            <a:cxnLst/>
            <a:rect l="l" t="t" r="r" b="b"/>
            <a:pathLst>
              <a:path w="1199994" h="373498">
                <a:moveTo>
                  <a:pt x="0" y="0"/>
                </a:moveTo>
                <a:lnTo>
                  <a:pt x="1199995" y="0"/>
                </a:lnTo>
                <a:lnTo>
                  <a:pt x="1199995" y="373498"/>
                </a:lnTo>
                <a:lnTo>
                  <a:pt x="0" y="3734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aphicFrame>
        <p:nvGraphicFramePr>
          <p:cNvPr id="7" name="Table 7"/>
          <p:cNvGraphicFramePr>
            <a:graphicFrameLocks noGrp="1"/>
          </p:cNvGraphicFramePr>
          <p:nvPr>
            <p:extLst>
              <p:ext uri="{D42A27DB-BD31-4B8C-83A1-F6EECF244321}">
                <p14:modId xmlns:p14="http://schemas.microsoft.com/office/powerpoint/2010/main" val="2816470178"/>
              </p:ext>
            </p:extLst>
          </p:nvPr>
        </p:nvGraphicFramePr>
        <p:xfrm>
          <a:off x="824098" y="5441701"/>
          <a:ext cx="16462071" cy="3600450"/>
        </p:xfrm>
        <a:graphic>
          <a:graphicData uri="http://schemas.openxmlformats.org/drawingml/2006/table">
            <a:tbl>
              <a:tblPr/>
              <a:tblGrid>
                <a:gridCol w="8643807">
                  <a:extLst>
                    <a:ext uri="{9D8B030D-6E8A-4147-A177-3AD203B41FA5}">
                      <a16:colId xmlns:a16="http://schemas.microsoft.com/office/drawing/2014/main" val="20000"/>
                    </a:ext>
                  </a:extLst>
                </a:gridCol>
                <a:gridCol w="2330907">
                  <a:extLst>
                    <a:ext uri="{9D8B030D-6E8A-4147-A177-3AD203B41FA5}">
                      <a16:colId xmlns:a16="http://schemas.microsoft.com/office/drawing/2014/main" val="20001"/>
                    </a:ext>
                  </a:extLst>
                </a:gridCol>
                <a:gridCol w="5487357">
                  <a:extLst>
                    <a:ext uri="{9D8B030D-6E8A-4147-A177-3AD203B41FA5}">
                      <a16:colId xmlns:a16="http://schemas.microsoft.com/office/drawing/2014/main" val="20002"/>
                    </a:ext>
                  </a:extLst>
                </a:gridCol>
              </a:tblGrid>
              <a:tr h="1145598">
                <a:tc>
                  <a:txBody>
                    <a:bodyPr/>
                    <a:lstStyle/>
                    <a:p>
                      <a:pPr algn="ctr">
                        <a:lnSpc>
                          <a:spcPts val="5156"/>
                        </a:lnSpc>
                        <a:defRPr/>
                      </a:pPr>
                      <a:r>
                        <a:rPr lang="en-US" sz="3683">
                          <a:solidFill>
                            <a:srgbClr val="FFFFFF"/>
                          </a:solidFill>
                          <a:latin typeface="Roboto Condensed Bold"/>
                        </a:rPr>
                        <a:t>Câu văn </a:t>
                      </a:r>
                      <a:endParaRPr lang="en-US" sz="110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solidFill>
                      <a:srgbClr val="A3704B"/>
                    </a:solidFill>
                  </a:tcPr>
                </a:tc>
                <a:tc>
                  <a:txBody>
                    <a:bodyPr/>
                    <a:lstStyle/>
                    <a:p>
                      <a:pPr algn="ctr">
                        <a:lnSpc>
                          <a:spcPts val="5156"/>
                        </a:lnSpc>
                        <a:defRPr/>
                      </a:pPr>
                      <a:r>
                        <a:rPr lang="en-US" sz="3683">
                          <a:solidFill>
                            <a:srgbClr val="FFFFFF"/>
                          </a:solidFill>
                          <a:latin typeface="Roboto Condensed Bold"/>
                        </a:rPr>
                        <a:t>Kiểu câu </a:t>
                      </a:r>
                      <a:endParaRPr lang="en-US" sz="110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solidFill>
                      <a:srgbClr val="A3704B"/>
                    </a:solidFill>
                  </a:tcPr>
                </a:tc>
                <a:tc>
                  <a:txBody>
                    <a:bodyPr/>
                    <a:lstStyle/>
                    <a:p>
                      <a:pPr algn="ctr">
                        <a:lnSpc>
                          <a:spcPts val="5156"/>
                        </a:lnSpc>
                        <a:defRPr/>
                      </a:pPr>
                      <a:r>
                        <a:rPr lang="en-US" sz="3683">
                          <a:solidFill>
                            <a:srgbClr val="FFFFFF"/>
                          </a:solidFill>
                          <a:latin typeface="Roboto Condensed Bold"/>
                        </a:rPr>
                        <a:t>Dấu hiệu nhận biết</a:t>
                      </a:r>
                      <a:endParaRPr lang="en-US" sz="110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solidFill>
                      <a:srgbClr val="A3704B"/>
                    </a:solidFill>
                  </a:tcPr>
                </a:tc>
                <a:extLst>
                  <a:ext uri="{0D108BD9-81ED-4DB2-BD59-A6C34878D82A}">
                    <a16:rowId xmlns:a16="http://schemas.microsoft.com/office/drawing/2014/main" val="10000"/>
                  </a:ext>
                </a:extLst>
              </a:tr>
              <a:tr h="2454852">
                <a:tc>
                  <a:txBody>
                    <a:bodyPr/>
                    <a:lstStyle/>
                    <a:p>
                      <a:pPr algn="ctr">
                        <a:lnSpc>
                          <a:spcPts val="5156"/>
                        </a:lnSpc>
                        <a:defRPr/>
                      </a:pP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Hỡi</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ơi</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lão</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Hạc</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a:t>
                      </a:r>
                      <a:endParaRPr lang="en-US" sz="3800" dirty="0">
                        <a:latin typeface="Roboto Condensed" panose="02000000000000000000" pitchFamily="2" charset="0"/>
                        <a:ea typeface="Roboto Condensed" panose="02000000000000000000" pitchFamily="2" charset="0"/>
                        <a:cs typeface="Roboto Condensed" panose="02000000000000000000" pitchFamily="2" charset="0"/>
                      </a:endParaRPr>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tc>
                  <a:txBody>
                    <a:bodyPr/>
                    <a:lstStyle/>
                    <a:p>
                      <a:pPr algn="ctr">
                        <a:lnSpc>
                          <a:spcPts val="5156"/>
                        </a:lnSpc>
                        <a:defRPr/>
                      </a:pPr>
                      <a:r>
                        <a:rPr lang="en-US" sz="3683" dirty="0" err="1">
                          <a:solidFill>
                            <a:srgbClr val="000000"/>
                          </a:solidFill>
                          <a:latin typeface="Roboto Condensed"/>
                        </a:rPr>
                        <a:t>Câu</a:t>
                      </a:r>
                      <a:r>
                        <a:rPr lang="en-US" sz="3683" dirty="0">
                          <a:solidFill>
                            <a:srgbClr val="000000"/>
                          </a:solidFill>
                          <a:latin typeface="Roboto Condensed"/>
                        </a:rPr>
                        <a:t> </a:t>
                      </a:r>
                      <a:r>
                        <a:rPr lang="en-US" sz="3683" dirty="0" err="1" smtClean="0">
                          <a:solidFill>
                            <a:srgbClr val="000000"/>
                          </a:solidFill>
                          <a:latin typeface="Roboto Condensed"/>
                        </a:rPr>
                        <a:t>cảm</a:t>
                      </a:r>
                      <a:endParaRPr lang="en-US" sz="1100" dirty="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tc>
                  <a:txBody>
                    <a:bodyPr/>
                    <a:lstStyle/>
                    <a:p>
                      <a:pPr algn="ctr">
                        <a:lnSpc>
                          <a:spcPts val="5156"/>
                        </a:lnSpc>
                        <a:defRPr/>
                      </a:pP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Tư</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nghi</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vấn</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hỡi</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ơi</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kết</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thúc</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bằng</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dấu</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chấm</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than.</a:t>
                      </a:r>
                      <a:endParaRPr lang="en-US" sz="3800" dirty="0">
                        <a:latin typeface="Roboto Condensed" panose="02000000000000000000" pitchFamily="2" charset="0"/>
                        <a:ea typeface="Roboto Condensed" panose="02000000000000000000" pitchFamily="2" charset="0"/>
                        <a:cs typeface="Roboto Condensed" panose="02000000000000000000" pitchFamily="2" charset="0"/>
                      </a:endParaRPr>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207084" y="464176"/>
            <a:ext cx="14042316" cy="1795363"/>
          </a:xfrm>
          <a:prstGeom prst="rect">
            <a:avLst/>
          </a:prstGeom>
        </p:spPr>
        <p:txBody>
          <a:bodyPr wrap="square" lIns="0" tIns="0" rIns="0" bIns="0" rtlCol="0" anchor="t">
            <a:spAutoFit/>
          </a:bodyPr>
          <a:lstStyle/>
          <a:p>
            <a:pPr algn="ctr">
              <a:lnSpc>
                <a:spcPts val="7000"/>
              </a:lnSpc>
            </a:pPr>
            <a:r>
              <a:rPr lang="en-US" sz="5000" dirty="0">
                <a:solidFill>
                  <a:srgbClr val="4F2C33"/>
                </a:solidFill>
                <a:latin typeface="Fraunces Bold"/>
              </a:rPr>
              <a:t>I. CÂU </a:t>
            </a:r>
            <a:r>
              <a:rPr lang="en-US" sz="5000" dirty="0" smtClean="0">
                <a:solidFill>
                  <a:srgbClr val="4F2C33"/>
                </a:solidFill>
                <a:latin typeface="Fraunces Bold"/>
              </a:rPr>
              <a:t>HỎI, </a:t>
            </a:r>
            <a:r>
              <a:rPr lang="en-US" sz="5000" dirty="0">
                <a:solidFill>
                  <a:srgbClr val="4F2C33"/>
                </a:solidFill>
                <a:latin typeface="Fraunces Bold"/>
              </a:rPr>
              <a:t>CÂU </a:t>
            </a:r>
            <a:r>
              <a:rPr lang="en-US" sz="5000" dirty="0" smtClean="0">
                <a:solidFill>
                  <a:srgbClr val="4F2C33"/>
                </a:solidFill>
                <a:latin typeface="Fraunces Bold"/>
              </a:rPr>
              <a:t>CẢM, </a:t>
            </a:r>
            <a:r>
              <a:rPr lang="en-US" sz="5000" dirty="0">
                <a:solidFill>
                  <a:srgbClr val="4F2C33"/>
                </a:solidFill>
                <a:latin typeface="Fraunces Bold"/>
              </a:rPr>
              <a:t>CÂU KHIẾN, CÂU </a:t>
            </a:r>
            <a:r>
              <a:rPr lang="en-US" sz="5000" dirty="0" smtClean="0">
                <a:solidFill>
                  <a:srgbClr val="4F2C33"/>
                </a:solidFill>
                <a:latin typeface="Fraunces Bold"/>
              </a:rPr>
              <a:t>KỂ</a:t>
            </a:r>
            <a:endParaRPr lang="en-US" sz="5000" dirty="0">
              <a:solidFill>
                <a:srgbClr val="4F2C33"/>
              </a:solidFill>
              <a:latin typeface="Fraunces Bold"/>
            </a:endParaRPr>
          </a:p>
          <a:p>
            <a:pPr algn="ctr">
              <a:lnSpc>
                <a:spcPts val="7000"/>
              </a:lnSpc>
            </a:pPr>
            <a:endParaRPr lang="en-US" sz="5000" dirty="0">
              <a:solidFill>
                <a:srgbClr val="4F2C33"/>
              </a:solidFill>
              <a:latin typeface="Fraunces Bold"/>
            </a:endParaRPr>
          </a:p>
        </p:txBody>
      </p:sp>
      <p:sp>
        <p:nvSpPr>
          <p:cNvPr id="9" name="TextBox 9"/>
          <p:cNvSpPr txBox="1"/>
          <p:nvPr/>
        </p:nvSpPr>
        <p:spPr>
          <a:xfrm>
            <a:off x="207084" y="1922976"/>
            <a:ext cx="9912537" cy="1256754"/>
          </a:xfrm>
          <a:prstGeom prst="rect">
            <a:avLst/>
          </a:prstGeom>
        </p:spPr>
        <p:txBody>
          <a:bodyPr lIns="0" tIns="0" rIns="0" bIns="0" rtlCol="0" anchor="t">
            <a:spAutoFit/>
          </a:bodyPr>
          <a:lstStyle/>
          <a:p>
            <a:pPr algn="just">
              <a:lnSpc>
                <a:spcPts val="9799"/>
              </a:lnSpc>
            </a:pPr>
            <a:r>
              <a:rPr lang="en-US" sz="6999" dirty="0">
                <a:solidFill>
                  <a:srgbClr val="593B1C"/>
                </a:solidFill>
                <a:latin typeface="#9Slide05 VL Fadilla"/>
              </a:rPr>
              <a:t>1. </a:t>
            </a:r>
            <a:r>
              <a:rPr lang="en-US" sz="6999" dirty="0" smtClean="0">
                <a:solidFill>
                  <a:srgbClr val="593B1C"/>
                </a:solidFill>
                <a:latin typeface="#9Slide05 VL Fadilla"/>
              </a:rPr>
              <a:t>Tri </a:t>
            </a:r>
            <a:r>
              <a:rPr lang="en-US" sz="6999" dirty="0" err="1" smtClean="0">
                <a:solidFill>
                  <a:srgbClr val="593B1C"/>
                </a:solidFill>
                <a:latin typeface="#9Slide05 VL Fadilla"/>
              </a:rPr>
              <a:t>thức</a:t>
            </a:r>
            <a:r>
              <a:rPr lang="en-US" sz="6999" dirty="0" smtClean="0">
                <a:solidFill>
                  <a:srgbClr val="593B1C"/>
                </a:solidFill>
                <a:latin typeface="#9Slide05 VL Fadilla"/>
              </a:rPr>
              <a:t> </a:t>
            </a:r>
            <a:r>
              <a:rPr lang="en-US" sz="6999" dirty="0" err="1" smtClean="0">
                <a:solidFill>
                  <a:srgbClr val="593B1C"/>
                </a:solidFill>
                <a:latin typeface="#9Slide05 VL Fadilla"/>
              </a:rPr>
              <a:t>Tiếng</a:t>
            </a:r>
            <a:r>
              <a:rPr lang="en-US" sz="6999" dirty="0" smtClean="0">
                <a:solidFill>
                  <a:srgbClr val="593B1C"/>
                </a:solidFill>
                <a:latin typeface="#9Slide05 VL Fadilla"/>
              </a:rPr>
              <a:t> </a:t>
            </a:r>
            <a:r>
              <a:rPr lang="en-US" sz="6999" dirty="0" err="1" smtClean="0">
                <a:solidFill>
                  <a:srgbClr val="593B1C"/>
                </a:solidFill>
                <a:latin typeface="#9Slide05 VL Fadilla"/>
              </a:rPr>
              <a:t>Việt</a:t>
            </a:r>
            <a:endParaRPr lang="en-US" sz="6999" dirty="0">
              <a:solidFill>
                <a:srgbClr val="593B1C"/>
              </a:solidFill>
              <a:latin typeface="#9Slide05 VL Fadilla"/>
            </a:endParaRPr>
          </a:p>
        </p:txBody>
      </p:sp>
      <p:sp>
        <p:nvSpPr>
          <p:cNvPr id="10" name="TextBox 10"/>
          <p:cNvSpPr txBox="1"/>
          <p:nvPr/>
        </p:nvSpPr>
        <p:spPr>
          <a:xfrm>
            <a:off x="619495" y="3355536"/>
            <a:ext cx="16871276" cy="679673"/>
          </a:xfrm>
          <a:prstGeom prst="rect">
            <a:avLst/>
          </a:prstGeom>
        </p:spPr>
        <p:txBody>
          <a:bodyPr lIns="0" tIns="0" rIns="0" bIns="0" rtlCol="0" anchor="t">
            <a:spAutoFit/>
          </a:bodyPr>
          <a:lstStyle/>
          <a:p>
            <a:pPr algn="ctr">
              <a:lnSpc>
                <a:spcPts val="5320"/>
              </a:lnSpc>
            </a:pPr>
            <a:r>
              <a:rPr lang="en-US" sz="3800" dirty="0" err="1">
                <a:solidFill>
                  <a:srgbClr val="4F2C33"/>
                </a:solidFill>
                <a:latin typeface="Roboto Condensed Bold"/>
              </a:rPr>
              <a:t>Bài</a:t>
            </a:r>
            <a:r>
              <a:rPr lang="en-US" sz="3800" dirty="0">
                <a:solidFill>
                  <a:srgbClr val="4F2C33"/>
                </a:solidFill>
                <a:latin typeface="Roboto Condensed Bold"/>
              </a:rPr>
              <a:t> </a:t>
            </a:r>
            <a:r>
              <a:rPr lang="en-US" sz="3800" dirty="0" err="1">
                <a:solidFill>
                  <a:srgbClr val="4F2C33"/>
                </a:solidFill>
                <a:latin typeface="Roboto Condensed Bold"/>
              </a:rPr>
              <a:t>tập</a:t>
            </a:r>
            <a:r>
              <a:rPr lang="en-US" sz="3800" dirty="0">
                <a:solidFill>
                  <a:srgbClr val="4F2C33"/>
                </a:solidFill>
                <a:latin typeface="Roboto Condensed Bold"/>
              </a:rPr>
              <a:t> 1 SGK tr.11</a:t>
            </a:r>
            <a:r>
              <a:rPr lang="en-US" sz="3800" dirty="0" smtClean="0">
                <a:solidFill>
                  <a:srgbClr val="4F2C33"/>
                </a:solidFill>
                <a:latin typeface="Roboto Condensed Bold"/>
              </a:rPr>
              <a:t>:</a:t>
            </a:r>
            <a:endParaRPr lang="en-US" sz="3800" dirty="0">
              <a:solidFill>
                <a:srgbClr val="4F2C33"/>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D38"/>
        </a:solidFill>
        <a:effectLst/>
      </p:bgPr>
    </p:bg>
    <p:spTree>
      <p:nvGrpSpPr>
        <p:cNvPr id="1" name=""/>
        <p:cNvGrpSpPr/>
        <p:nvPr/>
      </p:nvGrpSpPr>
      <p:grpSpPr>
        <a:xfrm>
          <a:off x="0" y="0"/>
          <a:ext cx="0" cy="0"/>
          <a:chOff x="0" y="0"/>
          <a:chExt cx="0" cy="0"/>
        </a:xfrm>
      </p:grpSpPr>
      <p:grpSp>
        <p:nvGrpSpPr>
          <p:cNvPr id="2" name="Group 2"/>
          <p:cNvGrpSpPr/>
          <p:nvPr/>
        </p:nvGrpSpPr>
        <p:grpSpPr>
          <a:xfrm>
            <a:off x="-186616" y="-155978"/>
            <a:ext cx="14969416" cy="2002273"/>
            <a:chOff x="0" y="0"/>
            <a:chExt cx="18286349" cy="3042119"/>
          </a:xfrm>
        </p:grpSpPr>
        <p:sp>
          <p:nvSpPr>
            <p:cNvPr id="3" name="Freeform 3"/>
            <p:cNvSpPr/>
            <p:nvPr/>
          </p:nvSpPr>
          <p:spPr>
            <a:xfrm>
              <a:off x="0" y="0"/>
              <a:ext cx="18286349" cy="3042119"/>
            </a:xfrm>
            <a:custGeom>
              <a:avLst/>
              <a:gdLst/>
              <a:ahLst/>
              <a:cxnLst/>
              <a:rect l="l" t="t" r="r" b="b"/>
              <a:pathLst>
                <a:path w="18286349" h="3042119">
                  <a:moveTo>
                    <a:pt x="18161890" y="3042119"/>
                  </a:moveTo>
                  <a:lnTo>
                    <a:pt x="124460" y="3042119"/>
                  </a:lnTo>
                  <a:cubicBezTo>
                    <a:pt x="55880" y="3042119"/>
                    <a:pt x="0" y="2986239"/>
                    <a:pt x="0" y="2917659"/>
                  </a:cubicBezTo>
                  <a:lnTo>
                    <a:pt x="0" y="124460"/>
                  </a:lnTo>
                  <a:cubicBezTo>
                    <a:pt x="0" y="55880"/>
                    <a:pt x="55880" y="0"/>
                    <a:pt x="124460" y="0"/>
                  </a:cubicBezTo>
                  <a:lnTo>
                    <a:pt x="18161890" y="0"/>
                  </a:lnTo>
                  <a:cubicBezTo>
                    <a:pt x="18230469" y="0"/>
                    <a:pt x="18286349" y="55880"/>
                    <a:pt x="18286349" y="124460"/>
                  </a:cubicBezTo>
                  <a:lnTo>
                    <a:pt x="18286349" y="2917659"/>
                  </a:lnTo>
                  <a:cubicBezTo>
                    <a:pt x="18286349" y="2986239"/>
                    <a:pt x="18230469" y="3042119"/>
                    <a:pt x="18161890" y="3042119"/>
                  </a:cubicBezTo>
                  <a:close/>
                </a:path>
              </a:pathLst>
            </a:custGeom>
            <a:solidFill>
              <a:srgbClr val="FFD558"/>
            </a:solidFill>
          </p:spPr>
          <p:txBody>
            <a:bodyPr/>
            <a:lstStyle/>
            <a:p>
              <a:endParaRPr lang="en-US"/>
            </a:p>
          </p:txBody>
        </p:sp>
      </p:grpSp>
      <p:sp>
        <p:nvSpPr>
          <p:cNvPr id="4" name="Freeform 4"/>
          <p:cNvSpPr/>
          <p:nvPr/>
        </p:nvSpPr>
        <p:spPr>
          <a:xfrm rot="-10800000">
            <a:off x="15749268" y="-757432"/>
            <a:ext cx="1510032" cy="1514864"/>
          </a:xfrm>
          <a:custGeom>
            <a:avLst/>
            <a:gdLst/>
            <a:ahLst/>
            <a:cxnLst/>
            <a:rect l="l" t="t" r="r" b="b"/>
            <a:pathLst>
              <a:path w="1510032" h="1514864">
                <a:moveTo>
                  <a:pt x="0" y="0"/>
                </a:moveTo>
                <a:lnTo>
                  <a:pt x="1510032" y="0"/>
                </a:lnTo>
                <a:lnTo>
                  <a:pt x="1510032" y="1514864"/>
                </a:lnTo>
                <a:lnTo>
                  <a:pt x="0" y="15148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3364693" y="1401943"/>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6" name="Freeform 6"/>
          <p:cNvSpPr/>
          <p:nvPr/>
        </p:nvSpPr>
        <p:spPr>
          <a:xfrm>
            <a:off x="19498" y="10100251"/>
            <a:ext cx="1199994" cy="373498"/>
          </a:xfrm>
          <a:custGeom>
            <a:avLst/>
            <a:gdLst/>
            <a:ahLst/>
            <a:cxnLst/>
            <a:rect l="l" t="t" r="r" b="b"/>
            <a:pathLst>
              <a:path w="1199994" h="373498">
                <a:moveTo>
                  <a:pt x="0" y="0"/>
                </a:moveTo>
                <a:lnTo>
                  <a:pt x="1199995" y="0"/>
                </a:lnTo>
                <a:lnTo>
                  <a:pt x="1199995" y="373498"/>
                </a:lnTo>
                <a:lnTo>
                  <a:pt x="0" y="3734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aphicFrame>
        <p:nvGraphicFramePr>
          <p:cNvPr id="7" name="Table 7"/>
          <p:cNvGraphicFramePr>
            <a:graphicFrameLocks noGrp="1"/>
          </p:cNvGraphicFramePr>
          <p:nvPr>
            <p:extLst>
              <p:ext uri="{D42A27DB-BD31-4B8C-83A1-F6EECF244321}">
                <p14:modId xmlns:p14="http://schemas.microsoft.com/office/powerpoint/2010/main" val="210463854"/>
              </p:ext>
            </p:extLst>
          </p:nvPr>
        </p:nvGraphicFramePr>
        <p:xfrm>
          <a:off x="824098" y="5441701"/>
          <a:ext cx="16462071" cy="2952750"/>
        </p:xfrm>
        <a:graphic>
          <a:graphicData uri="http://schemas.openxmlformats.org/drawingml/2006/table">
            <a:tbl>
              <a:tblPr/>
              <a:tblGrid>
                <a:gridCol w="8643807">
                  <a:extLst>
                    <a:ext uri="{9D8B030D-6E8A-4147-A177-3AD203B41FA5}">
                      <a16:colId xmlns:a16="http://schemas.microsoft.com/office/drawing/2014/main" val="20000"/>
                    </a:ext>
                  </a:extLst>
                </a:gridCol>
                <a:gridCol w="2330907">
                  <a:extLst>
                    <a:ext uri="{9D8B030D-6E8A-4147-A177-3AD203B41FA5}">
                      <a16:colId xmlns:a16="http://schemas.microsoft.com/office/drawing/2014/main" val="20001"/>
                    </a:ext>
                  </a:extLst>
                </a:gridCol>
                <a:gridCol w="5487357">
                  <a:extLst>
                    <a:ext uri="{9D8B030D-6E8A-4147-A177-3AD203B41FA5}">
                      <a16:colId xmlns:a16="http://schemas.microsoft.com/office/drawing/2014/main" val="20002"/>
                    </a:ext>
                  </a:extLst>
                </a:gridCol>
              </a:tblGrid>
              <a:tr h="1148292">
                <a:tc>
                  <a:txBody>
                    <a:bodyPr/>
                    <a:lstStyle/>
                    <a:p>
                      <a:pPr algn="ctr">
                        <a:lnSpc>
                          <a:spcPts val="5156"/>
                        </a:lnSpc>
                        <a:defRPr/>
                      </a:pPr>
                      <a:r>
                        <a:rPr lang="en-US" sz="3683">
                          <a:solidFill>
                            <a:srgbClr val="FFFFFF"/>
                          </a:solidFill>
                          <a:latin typeface="Roboto Condensed Bold"/>
                        </a:rPr>
                        <a:t>Câu văn </a:t>
                      </a:r>
                      <a:endParaRPr lang="en-US" sz="110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solidFill>
                      <a:srgbClr val="A3704B"/>
                    </a:solidFill>
                  </a:tcPr>
                </a:tc>
                <a:tc>
                  <a:txBody>
                    <a:bodyPr/>
                    <a:lstStyle/>
                    <a:p>
                      <a:pPr algn="ctr">
                        <a:lnSpc>
                          <a:spcPts val="5156"/>
                        </a:lnSpc>
                        <a:defRPr/>
                      </a:pPr>
                      <a:r>
                        <a:rPr lang="en-US" sz="3683">
                          <a:solidFill>
                            <a:srgbClr val="FFFFFF"/>
                          </a:solidFill>
                          <a:latin typeface="Roboto Condensed Bold"/>
                        </a:rPr>
                        <a:t>Kiểu câu </a:t>
                      </a:r>
                      <a:endParaRPr lang="en-US" sz="110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solidFill>
                      <a:srgbClr val="A3704B"/>
                    </a:solidFill>
                  </a:tcPr>
                </a:tc>
                <a:tc>
                  <a:txBody>
                    <a:bodyPr/>
                    <a:lstStyle/>
                    <a:p>
                      <a:pPr algn="ctr">
                        <a:lnSpc>
                          <a:spcPts val="5156"/>
                        </a:lnSpc>
                        <a:defRPr/>
                      </a:pPr>
                      <a:r>
                        <a:rPr lang="en-US" sz="3683">
                          <a:solidFill>
                            <a:srgbClr val="FFFFFF"/>
                          </a:solidFill>
                          <a:latin typeface="Roboto Condensed Bold"/>
                        </a:rPr>
                        <a:t>Dấu hiệu nhận biết</a:t>
                      </a:r>
                      <a:endParaRPr lang="en-US" sz="110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solidFill>
                      <a:srgbClr val="A3704B"/>
                    </a:solidFill>
                  </a:tcPr>
                </a:tc>
                <a:extLst>
                  <a:ext uri="{0D108BD9-81ED-4DB2-BD59-A6C34878D82A}">
                    <a16:rowId xmlns:a16="http://schemas.microsoft.com/office/drawing/2014/main" val="10000"/>
                  </a:ext>
                </a:extLst>
              </a:tr>
              <a:tr h="1804458">
                <a:tc>
                  <a:txBody>
                    <a:bodyPr/>
                    <a:lstStyle/>
                    <a:p>
                      <a:pPr algn="ctr">
                        <a:lnSpc>
                          <a:spcPts val="5156"/>
                        </a:lnSpc>
                        <a:defRPr/>
                      </a:pP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Thê</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nó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cho</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bắt</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a:t>
                      </a:r>
                      <a:endParaRPr lang="en-US" sz="3800" dirty="0">
                        <a:latin typeface="Roboto Condensed" panose="02000000000000000000" pitchFamily="2" charset="0"/>
                        <a:ea typeface="Roboto Condensed" panose="02000000000000000000" pitchFamily="2" charset="0"/>
                        <a:cs typeface="Roboto Condensed" panose="02000000000000000000" pitchFamily="2" charset="0"/>
                      </a:endParaRPr>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tc>
                  <a:txBody>
                    <a:bodyPr/>
                    <a:lstStyle/>
                    <a:p>
                      <a:pPr algn="ctr">
                        <a:lnSpc>
                          <a:spcPts val="5156"/>
                        </a:lnSpc>
                        <a:defRPr/>
                      </a:pPr>
                      <a:r>
                        <a:rPr lang="en-US" sz="3683" dirty="0" err="1">
                          <a:solidFill>
                            <a:srgbClr val="000000"/>
                          </a:solidFill>
                          <a:latin typeface="Roboto Condensed"/>
                        </a:rPr>
                        <a:t>Câu</a:t>
                      </a:r>
                      <a:r>
                        <a:rPr lang="en-US" sz="3683" dirty="0">
                          <a:solidFill>
                            <a:srgbClr val="000000"/>
                          </a:solidFill>
                          <a:latin typeface="Roboto Condensed"/>
                        </a:rPr>
                        <a:t> </a:t>
                      </a:r>
                      <a:r>
                        <a:rPr lang="en-US" sz="3683" dirty="0" err="1" smtClean="0">
                          <a:solidFill>
                            <a:srgbClr val="000000"/>
                          </a:solidFill>
                          <a:latin typeface="Roboto Condensed"/>
                        </a:rPr>
                        <a:t>hỏi</a:t>
                      </a:r>
                      <a:endParaRPr lang="en-US" sz="1100" dirty="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tc>
                  <a:txBody>
                    <a:bodyPr/>
                    <a:lstStyle/>
                    <a:p>
                      <a:pPr algn="ctr">
                        <a:lnSpc>
                          <a:spcPts val="5156"/>
                        </a:lnSpc>
                        <a:defRPr/>
                      </a:pP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Tư</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nghi</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vấn</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à</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kết</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thúc</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bằng</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dấu</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chấm</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hỏi</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a:t>
                      </a:r>
                      <a:endParaRPr lang="en-US" sz="3800" dirty="0">
                        <a:latin typeface="Roboto Condensed" panose="02000000000000000000" pitchFamily="2" charset="0"/>
                        <a:ea typeface="Roboto Condensed" panose="02000000000000000000" pitchFamily="2" charset="0"/>
                        <a:cs typeface="Roboto Condensed" panose="02000000000000000000" pitchFamily="2" charset="0"/>
                      </a:endParaRPr>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207084" y="464176"/>
            <a:ext cx="14042316" cy="1795363"/>
          </a:xfrm>
          <a:prstGeom prst="rect">
            <a:avLst/>
          </a:prstGeom>
        </p:spPr>
        <p:txBody>
          <a:bodyPr wrap="square" lIns="0" tIns="0" rIns="0" bIns="0" rtlCol="0" anchor="t">
            <a:spAutoFit/>
          </a:bodyPr>
          <a:lstStyle/>
          <a:p>
            <a:pPr algn="ctr">
              <a:lnSpc>
                <a:spcPts val="7000"/>
              </a:lnSpc>
            </a:pPr>
            <a:r>
              <a:rPr lang="en-US" sz="5000" dirty="0">
                <a:solidFill>
                  <a:srgbClr val="4F2C33"/>
                </a:solidFill>
                <a:latin typeface="Fraunces Bold"/>
              </a:rPr>
              <a:t>I. CÂU </a:t>
            </a:r>
            <a:r>
              <a:rPr lang="en-US" sz="5000" dirty="0" smtClean="0">
                <a:solidFill>
                  <a:srgbClr val="4F2C33"/>
                </a:solidFill>
                <a:latin typeface="Fraunces Bold"/>
              </a:rPr>
              <a:t>HỎI, </a:t>
            </a:r>
            <a:r>
              <a:rPr lang="en-US" sz="5000" dirty="0">
                <a:solidFill>
                  <a:srgbClr val="4F2C33"/>
                </a:solidFill>
                <a:latin typeface="Fraunces Bold"/>
              </a:rPr>
              <a:t>CÂU </a:t>
            </a:r>
            <a:r>
              <a:rPr lang="en-US" sz="5000" dirty="0" smtClean="0">
                <a:solidFill>
                  <a:srgbClr val="4F2C33"/>
                </a:solidFill>
                <a:latin typeface="Fraunces Bold"/>
              </a:rPr>
              <a:t>CẢM, </a:t>
            </a:r>
            <a:r>
              <a:rPr lang="en-US" sz="5000" dirty="0">
                <a:solidFill>
                  <a:srgbClr val="4F2C33"/>
                </a:solidFill>
                <a:latin typeface="Fraunces Bold"/>
              </a:rPr>
              <a:t>CÂU KHIẾN, CÂU </a:t>
            </a:r>
            <a:r>
              <a:rPr lang="en-US" sz="5000" dirty="0" smtClean="0">
                <a:solidFill>
                  <a:srgbClr val="4F2C33"/>
                </a:solidFill>
                <a:latin typeface="Fraunces Bold"/>
              </a:rPr>
              <a:t>KỂ</a:t>
            </a:r>
            <a:endParaRPr lang="en-US" sz="5000" dirty="0">
              <a:solidFill>
                <a:srgbClr val="4F2C33"/>
              </a:solidFill>
              <a:latin typeface="Fraunces Bold"/>
            </a:endParaRPr>
          </a:p>
          <a:p>
            <a:pPr algn="ctr">
              <a:lnSpc>
                <a:spcPts val="7000"/>
              </a:lnSpc>
            </a:pPr>
            <a:endParaRPr lang="en-US" sz="5000" dirty="0">
              <a:solidFill>
                <a:srgbClr val="4F2C33"/>
              </a:solidFill>
              <a:latin typeface="Fraunces Bold"/>
            </a:endParaRPr>
          </a:p>
        </p:txBody>
      </p:sp>
      <p:sp>
        <p:nvSpPr>
          <p:cNvPr id="9" name="TextBox 9"/>
          <p:cNvSpPr txBox="1"/>
          <p:nvPr/>
        </p:nvSpPr>
        <p:spPr>
          <a:xfrm>
            <a:off x="207084" y="1922976"/>
            <a:ext cx="9912537" cy="1256754"/>
          </a:xfrm>
          <a:prstGeom prst="rect">
            <a:avLst/>
          </a:prstGeom>
        </p:spPr>
        <p:txBody>
          <a:bodyPr lIns="0" tIns="0" rIns="0" bIns="0" rtlCol="0" anchor="t">
            <a:spAutoFit/>
          </a:bodyPr>
          <a:lstStyle/>
          <a:p>
            <a:pPr algn="just">
              <a:lnSpc>
                <a:spcPts val="9799"/>
              </a:lnSpc>
            </a:pPr>
            <a:r>
              <a:rPr lang="en-US" sz="6999" dirty="0">
                <a:solidFill>
                  <a:srgbClr val="593B1C"/>
                </a:solidFill>
                <a:latin typeface="#9Slide05 VL Fadilla"/>
              </a:rPr>
              <a:t>1. </a:t>
            </a:r>
            <a:r>
              <a:rPr lang="en-US" sz="6999" dirty="0" smtClean="0">
                <a:solidFill>
                  <a:srgbClr val="593B1C"/>
                </a:solidFill>
                <a:latin typeface="#9Slide05 VL Fadilla"/>
              </a:rPr>
              <a:t>Tri </a:t>
            </a:r>
            <a:r>
              <a:rPr lang="en-US" sz="6999" dirty="0" err="1" smtClean="0">
                <a:solidFill>
                  <a:srgbClr val="593B1C"/>
                </a:solidFill>
                <a:latin typeface="#9Slide05 VL Fadilla"/>
              </a:rPr>
              <a:t>thức</a:t>
            </a:r>
            <a:r>
              <a:rPr lang="en-US" sz="6999" dirty="0" smtClean="0">
                <a:solidFill>
                  <a:srgbClr val="593B1C"/>
                </a:solidFill>
                <a:latin typeface="#9Slide05 VL Fadilla"/>
              </a:rPr>
              <a:t> </a:t>
            </a:r>
            <a:r>
              <a:rPr lang="en-US" sz="6999" dirty="0" err="1" smtClean="0">
                <a:solidFill>
                  <a:srgbClr val="593B1C"/>
                </a:solidFill>
                <a:latin typeface="#9Slide05 VL Fadilla"/>
              </a:rPr>
              <a:t>Tiếng</a:t>
            </a:r>
            <a:r>
              <a:rPr lang="en-US" sz="6999" dirty="0" smtClean="0">
                <a:solidFill>
                  <a:srgbClr val="593B1C"/>
                </a:solidFill>
                <a:latin typeface="#9Slide05 VL Fadilla"/>
              </a:rPr>
              <a:t> </a:t>
            </a:r>
            <a:r>
              <a:rPr lang="en-US" sz="6999" dirty="0" err="1" smtClean="0">
                <a:solidFill>
                  <a:srgbClr val="593B1C"/>
                </a:solidFill>
                <a:latin typeface="#9Slide05 VL Fadilla"/>
              </a:rPr>
              <a:t>Việt</a:t>
            </a:r>
            <a:r>
              <a:rPr lang="en-US" sz="6999" dirty="0" smtClean="0">
                <a:solidFill>
                  <a:srgbClr val="593B1C"/>
                </a:solidFill>
                <a:latin typeface="#9Slide05 VL Fadilla"/>
              </a:rPr>
              <a:t> </a:t>
            </a:r>
            <a:endParaRPr lang="en-US" sz="6999" dirty="0">
              <a:solidFill>
                <a:srgbClr val="593B1C"/>
              </a:solidFill>
              <a:latin typeface="#9Slide05 VL Fadilla"/>
            </a:endParaRPr>
          </a:p>
        </p:txBody>
      </p:sp>
      <p:sp>
        <p:nvSpPr>
          <p:cNvPr id="10" name="TextBox 10"/>
          <p:cNvSpPr txBox="1"/>
          <p:nvPr/>
        </p:nvSpPr>
        <p:spPr>
          <a:xfrm>
            <a:off x="619495" y="3355536"/>
            <a:ext cx="16871276" cy="679673"/>
          </a:xfrm>
          <a:prstGeom prst="rect">
            <a:avLst/>
          </a:prstGeom>
        </p:spPr>
        <p:txBody>
          <a:bodyPr lIns="0" tIns="0" rIns="0" bIns="0" rtlCol="0" anchor="t">
            <a:spAutoFit/>
          </a:bodyPr>
          <a:lstStyle/>
          <a:p>
            <a:pPr algn="ctr">
              <a:lnSpc>
                <a:spcPts val="5320"/>
              </a:lnSpc>
            </a:pPr>
            <a:r>
              <a:rPr lang="en-US" sz="3800" dirty="0" err="1">
                <a:solidFill>
                  <a:srgbClr val="4F2C33"/>
                </a:solidFill>
                <a:latin typeface="Roboto Condensed Bold"/>
              </a:rPr>
              <a:t>Bài</a:t>
            </a:r>
            <a:r>
              <a:rPr lang="en-US" sz="3800" dirty="0">
                <a:solidFill>
                  <a:srgbClr val="4F2C33"/>
                </a:solidFill>
                <a:latin typeface="Roboto Condensed Bold"/>
              </a:rPr>
              <a:t> </a:t>
            </a:r>
            <a:r>
              <a:rPr lang="en-US" sz="3800" dirty="0" err="1">
                <a:solidFill>
                  <a:srgbClr val="4F2C33"/>
                </a:solidFill>
                <a:latin typeface="Roboto Condensed Bold"/>
              </a:rPr>
              <a:t>tập</a:t>
            </a:r>
            <a:r>
              <a:rPr lang="en-US" sz="3800" dirty="0">
                <a:solidFill>
                  <a:srgbClr val="4F2C33"/>
                </a:solidFill>
                <a:latin typeface="Roboto Condensed Bold"/>
              </a:rPr>
              <a:t> 1 SGK tr.11</a:t>
            </a:r>
            <a:r>
              <a:rPr lang="en-US" sz="3800" dirty="0" smtClean="0">
                <a:solidFill>
                  <a:srgbClr val="4F2C33"/>
                </a:solidFill>
                <a:latin typeface="Roboto Condensed Bold"/>
              </a:rPr>
              <a:t>:</a:t>
            </a:r>
            <a:endParaRPr lang="en-US" sz="3800" dirty="0">
              <a:solidFill>
                <a:srgbClr val="4F2C33"/>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D38"/>
        </a:solidFill>
        <a:effectLst/>
      </p:bgPr>
    </p:bg>
    <p:spTree>
      <p:nvGrpSpPr>
        <p:cNvPr id="1" name=""/>
        <p:cNvGrpSpPr/>
        <p:nvPr/>
      </p:nvGrpSpPr>
      <p:grpSpPr>
        <a:xfrm>
          <a:off x="0" y="0"/>
          <a:ext cx="0" cy="0"/>
          <a:chOff x="0" y="0"/>
          <a:chExt cx="0" cy="0"/>
        </a:xfrm>
      </p:grpSpPr>
      <p:grpSp>
        <p:nvGrpSpPr>
          <p:cNvPr id="2" name="Group 2"/>
          <p:cNvGrpSpPr/>
          <p:nvPr/>
        </p:nvGrpSpPr>
        <p:grpSpPr>
          <a:xfrm>
            <a:off x="-186616" y="-155978"/>
            <a:ext cx="15045616" cy="2002273"/>
            <a:chOff x="0" y="0"/>
            <a:chExt cx="18286349" cy="3042119"/>
          </a:xfrm>
        </p:grpSpPr>
        <p:sp>
          <p:nvSpPr>
            <p:cNvPr id="3" name="Freeform 3"/>
            <p:cNvSpPr/>
            <p:nvPr/>
          </p:nvSpPr>
          <p:spPr>
            <a:xfrm>
              <a:off x="0" y="0"/>
              <a:ext cx="18286349" cy="3042119"/>
            </a:xfrm>
            <a:custGeom>
              <a:avLst/>
              <a:gdLst/>
              <a:ahLst/>
              <a:cxnLst/>
              <a:rect l="l" t="t" r="r" b="b"/>
              <a:pathLst>
                <a:path w="18286349" h="3042119">
                  <a:moveTo>
                    <a:pt x="18161890" y="3042119"/>
                  </a:moveTo>
                  <a:lnTo>
                    <a:pt x="124460" y="3042119"/>
                  </a:lnTo>
                  <a:cubicBezTo>
                    <a:pt x="55880" y="3042119"/>
                    <a:pt x="0" y="2986239"/>
                    <a:pt x="0" y="2917659"/>
                  </a:cubicBezTo>
                  <a:lnTo>
                    <a:pt x="0" y="124460"/>
                  </a:lnTo>
                  <a:cubicBezTo>
                    <a:pt x="0" y="55880"/>
                    <a:pt x="55880" y="0"/>
                    <a:pt x="124460" y="0"/>
                  </a:cubicBezTo>
                  <a:lnTo>
                    <a:pt x="18161890" y="0"/>
                  </a:lnTo>
                  <a:cubicBezTo>
                    <a:pt x="18230469" y="0"/>
                    <a:pt x="18286349" y="55880"/>
                    <a:pt x="18286349" y="124460"/>
                  </a:cubicBezTo>
                  <a:lnTo>
                    <a:pt x="18286349" y="2917659"/>
                  </a:lnTo>
                  <a:cubicBezTo>
                    <a:pt x="18286349" y="2986239"/>
                    <a:pt x="18230469" y="3042119"/>
                    <a:pt x="18161890" y="3042119"/>
                  </a:cubicBezTo>
                  <a:close/>
                </a:path>
              </a:pathLst>
            </a:custGeom>
            <a:solidFill>
              <a:srgbClr val="FFD558"/>
            </a:solidFill>
          </p:spPr>
          <p:txBody>
            <a:bodyPr/>
            <a:lstStyle/>
            <a:p>
              <a:endParaRPr lang="en-US"/>
            </a:p>
          </p:txBody>
        </p:sp>
      </p:grpSp>
      <p:sp>
        <p:nvSpPr>
          <p:cNvPr id="4" name="Freeform 4"/>
          <p:cNvSpPr/>
          <p:nvPr/>
        </p:nvSpPr>
        <p:spPr>
          <a:xfrm rot="-10800000">
            <a:off x="15749268" y="-757432"/>
            <a:ext cx="1510032" cy="1514864"/>
          </a:xfrm>
          <a:custGeom>
            <a:avLst/>
            <a:gdLst/>
            <a:ahLst/>
            <a:cxnLst/>
            <a:rect l="l" t="t" r="r" b="b"/>
            <a:pathLst>
              <a:path w="1510032" h="1514864">
                <a:moveTo>
                  <a:pt x="0" y="0"/>
                </a:moveTo>
                <a:lnTo>
                  <a:pt x="1510032" y="0"/>
                </a:lnTo>
                <a:lnTo>
                  <a:pt x="1510032" y="1514864"/>
                </a:lnTo>
                <a:lnTo>
                  <a:pt x="0" y="15148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3364693" y="1401943"/>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6" name="Freeform 6"/>
          <p:cNvSpPr/>
          <p:nvPr/>
        </p:nvSpPr>
        <p:spPr>
          <a:xfrm>
            <a:off x="19498" y="10100251"/>
            <a:ext cx="1199994" cy="373498"/>
          </a:xfrm>
          <a:custGeom>
            <a:avLst/>
            <a:gdLst/>
            <a:ahLst/>
            <a:cxnLst/>
            <a:rect l="l" t="t" r="r" b="b"/>
            <a:pathLst>
              <a:path w="1199994" h="373498">
                <a:moveTo>
                  <a:pt x="0" y="0"/>
                </a:moveTo>
                <a:lnTo>
                  <a:pt x="1199995" y="0"/>
                </a:lnTo>
                <a:lnTo>
                  <a:pt x="1199995" y="373498"/>
                </a:lnTo>
                <a:lnTo>
                  <a:pt x="0" y="3734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aphicFrame>
        <p:nvGraphicFramePr>
          <p:cNvPr id="7" name="Table 7"/>
          <p:cNvGraphicFramePr>
            <a:graphicFrameLocks noGrp="1"/>
          </p:cNvGraphicFramePr>
          <p:nvPr>
            <p:extLst>
              <p:ext uri="{D42A27DB-BD31-4B8C-83A1-F6EECF244321}">
                <p14:modId xmlns:p14="http://schemas.microsoft.com/office/powerpoint/2010/main" val="4287814106"/>
              </p:ext>
            </p:extLst>
          </p:nvPr>
        </p:nvGraphicFramePr>
        <p:xfrm>
          <a:off x="824098" y="5441701"/>
          <a:ext cx="16462071" cy="2952750"/>
        </p:xfrm>
        <a:graphic>
          <a:graphicData uri="http://schemas.openxmlformats.org/drawingml/2006/table">
            <a:tbl>
              <a:tblPr/>
              <a:tblGrid>
                <a:gridCol w="8643807">
                  <a:extLst>
                    <a:ext uri="{9D8B030D-6E8A-4147-A177-3AD203B41FA5}">
                      <a16:colId xmlns:a16="http://schemas.microsoft.com/office/drawing/2014/main" val="20000"/>
                    </a:ext>
                  </a:extLst>
                </a:gridCol>
                <a:gridCol w="2330907">
                  <a:extLst>
                    <a:ext uri="{9D8B030D-6E8A-4147-A177-3AD203B41FA5}">
                      <a16:colId xmlns:a16="http://schemas.microsoft.com/office/drawing/2014/main" val="20001"/>
                    </a:ext>
                  </a:extLst>
                </a:gridCol>
                <a:gridCol w="5487357">
                  <a:extLst>
                    <a:ext uri="{9D8B030D-6E8A-4147-A177-3AD203B41FA5}">
                      <a16:colId xmlns:a16="http://schemas.microsoft.com/office/drawing/2014/main" val="20002"/>
                    </a:ext>
                  </a:extLst>
                </a:gridCol>
              </a:tblGrid>
              <a:tr h="1148292">
                <a:tc>
                  <a:txBody>
                    <a:bodyPr/>
                    <a:lstStyle/>
                    <a:p>
                      <a:pPr algn="ctr">
                        <a:lnSpc>
                          <a:spcPts val="5156"/>
                        </a:lnSpc>
                        <a:defRPr/>
                      </a:pPr>
                      <a:r>
                        <a:rPr lang="en-US" sz="3683">
                          <a:solidFill>
                            <a:srgbClr val="FFFFFF"/>
                          </a:solidFill>
                          <a:latin typeface="Roboto Condensed Bold"/>
                        </a:rPr>
                        <a:t>Câu văn </a:t>
                      </a:r>
                      <a:endParaRPr lang="en-US" sz="110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solidFill>
                      <a:srgbClr val="A3704B"/>
                    </a:solidFill>
                  </a:tcPr>
                </a:tc>
                <a:tc>
                  <a:txBody>
                    <a:bodyPr/>
                    <a:lstStyle/>
                    <a:p>
                      <a:pPr algn="ctr">
                        <a:lnSpc>
                          <a:spcPts val="5156"/>
                        </a:lnSpc>
                        <a:defRPr/>
                      </a:pPr>
                      <a:r>
                        <a:rPr lang="en-US" sz="3683">
                          <a:solidFill>
                            <a:srgbClr val="FFFFFF"/>
                          </a:solidFill>
                          <a:latin typeface="Roboto Condensed Bold"/>
                        </a:rPr>
                        <a:t>Kiểu câu </a:t>
                      </a:r>
                      <a:endParaRPr lang="en-US" sz="110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solidFill>
                      <a:srgbClr val="A3704B"/>
                    </a:solidFill>
                  </a:tcPr>
                </a:tc>
                <a:tc>
                  <a:txBody>
                    <a:bodyPr/>
                    <a:lstStyle/>
                    <a:p>
                      <a:pPr algn="ctr">
                        <a:lnSpc>
                          <a:spcPts val="5156"/>
                        </a:lnSpc>
                        <a:defRPr/>
                      </a:pPr>
                      <a:r>
                        <a:rPr lang="en-US" sz="3683">
                          <a:solidFill>
                            <a:srgbClr val="FFFFFF"/>
                          </a:solidFill>
                          <a:latin typeface="Roboto Condensed Bold"/>
                        </a:rPr>
                        <a:t>Dấu hiệu nhận biết</a:t>
                      </a:r>
                      <a:endParaRPr lang="en-US" sz="110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solidFill>
                      <a:srgbClr val="A3704B"/>
                    </a:solidFill>
                  </a:tcPr>
                </a:tc>
                <a:extLst>
                  <a:ext uri="{0D108BD9-81ED-4DB2-BD59-A6C34878D82A}">
                    <a16:rowId xmlns:a16="http://schemas.microsoft.com/office/drawing/2014/main" val="10000"/>
                  </a:ext>
                </a:extLst>
              </a:tr>
              <a:tr h="1804458">
                <a:tc>
                  <a:txBody>
                    <a:bodyPr/>
                    <a:lstStyle/>
                    <a:p>
                      <a:pPr algn="ctr">
                        <a:lnSpc>
                          <a:spcPts val="5156"/>
                        </a:lnSpc>
                        <a:defRPr/>
                      </a:pP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Lão</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đừng</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lo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gi</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cho</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cái</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vườn</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của</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lão</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a:t>
                      </a:r>
                      <a:endParaRPr lang="en-US" sz="3800" dirty="0">
                        <a:latin typeface="Roboto Condensed" panose="02000000000000000000" pitchFamily="2" charset="0"/>
                        <a:ea typeface="Roboto Condensed" panose="02000000000000000000" pitchFamily="2" charset="0"/>
                        <a:cs typeface="Roboto Condensed" panose="02000000000000000000" pitchFamily="2" charset="0"/>
                      </a:endParaRPr>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tc>
                  <a:txBody>
                    <a:bodyPr/>
                    <a:lstStyle/>
                    <a:p>
                      <a:pPr algn="ctr">
                        <a:lnSpc>
                          <a:spcPts val="5156"/>
                        </a:lnSpc>
                        <a:defRPr/>
                      </a:pPr>
                      <a:r>
                        <a:rPr lang="en-US" sz="3683" dirty="0" err="1">
                          <a:solidFill>
                            <a:srgbClr val="000000"/>
                          </a:solidFill>
                          <a:latin typeface="Roboto Condensed"/>
                        </a:rPr>
                        <a:t>Câu</a:t>
                      </a:r>
                      <a:r>
                        <a:rPr lang="en-US" sz="3683" dirty="0">
                          <a:solidFill>
                            <a:srgbClr val="000000"/>
                          </a:solidFill>
                          <a:latin typeface="Roboto Condensed"/>
                        </a:rPr>
                        <a:t> </a:t>
                      </a:r>
                      <a:r>
                        <a:rPr lang="en-US" sz="3683" dirty="0" err="1" smtClean="0">
                          <a:solidFill>
                            <a:srgbClr val="000000"/>
                          </a:solidFill>
                          <a:latin typeface="Roboto Condensed"/>
                        </a:rPr>
                        <a:t>khiến</a:t>
                      </a:r>
                      <a:r>
                        <a:rPr lang="en-US" sz="3683" dirty="0" smtClean="0">
                          <a:solidFill>
                            <a:srgbClr val="000000"/>
                          </a:solidFill>
                          <a:latin typeface="Roboto Condensed"/>
                        </a:rPr>
                        <a:t> </a:t>
                      </a:r>
                      <a:endParaRPr lang="en-US" sz="1100" dirty="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tc>
                  <a:txBody>
                    <a:bodyPr/>
                    <a:lstStyle/>
                    <a:p>
                      <a:pPr algn="ctr">
                        <a:lnSpc>
                          <a:spcPts val="5156"/>
                        </a:lnSpc>
                        <a:defRPr/>
                      </a:pP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Tư</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cầu</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khiến</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đừng</a:t>
                      </a:r>
                      <a:endParaRPr lang="en-US" sz="3800" dirty="0">
                        <a:latin typeface="Roboto Condensed" panose="02000000000000000000" pitchFamily="2" charset="0"/>
                        <a:ea typeface="Roboto Condensed" panose="02000000000000000000" pitchFamily="2" charset="0"/>
                        <a:cs typeface="Roboto Condensed" panose="02000000000000000000" pitchFamily="2" charset="0"/>
                      </a:endParaRPr>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207084" y="464176"/>
            <a:ext cx="14270916" cy="897682"/>
          </a:xfrm>
          <a:prstGeom prst="rect">
            <a:avLst/>
          </a:prstGeom>
        </p:spPr>
        <p:txBody>
          <a:bodyPr wrap="square" lIns="0" tIns="0" rIns="0" bIns="0" rtlCol="0" anchor="t">
            <a:spAutoFit/>
          </a:bodyPr>
          <a:lstStyle/>
          <a:p>
            <a:pPr algn="ctr">
              <a:lnSpc>
                <a:spcPts val="7000"/>
              </a:lnSpc>
            </a:pPr>
            <a:r>
              <a:rPr lang="en-US" sz="5000" dirty="0" smtClean="0">
                <a:solidFill>
                  <a:srgbClr val="4F2C33"/>
                </a:solidFill>
                <a:latin typeface="Fraunces Bold"/>
              </a:rPr>
              <a:t>I. CÂU HỎI, CÂU CẢM, CÂU KHIẾN, </a:t>
            </a:r>
            <a:r>
              <a:rPr lang="en-US" sz="5000" dirty="0">
                <a:solidFill>
                  <a:srgbClr val="4F2C33"/>
                </a:solidFill>
                <a:latin typeface="Fraunces Bold"/>
              </a:rPr>
              <a:t>CÂU </a:t>
            </a:r>
            <a:r>
              <a:rPr lang="en-US" sz="5000" dirty="0" smtClean="0">
                <a:solidFill>
                  <a:srgbClr val="4F2C33"/>
                </a:solidFill>
                <a:latin typeface="Fraunces Bold"/>
              </a:rPr>
              <a:t>KỂ</a:t>
            </a:r>
            <a:endParaRPr lang="en-US" sz="5000" dirty="0">
              <a:solidFill>
                <a:srgbClr val="4F2C33"/>
              </a:solidFill>
              <a:latin typeface="Fraunces Bold"/>
            </a:endParaRPr>
          </a:p>
        </p:txBody>
      </p:sp>
      <p:sp>
        <p:nvSpPr>
          <p:cNvPr id="9" name="TextBox 9"/>
          <p:cNvSpPr txBox="1"/>
          <p:nvPr/>
        </p:nvSpPr>
        <p:spPr>
          <a:xfrm>
            <a:off x="207084" y="1922976"/>
            <a:ext cx="9912537" cy="1256754"/>
          </a:xfrm>
          <a:prstGeom prst="rect">
            <a:avLst/>
          </a:prstGeom>
        </p:spPr>
        <p:txBody>
          <a:bodyPr lIns="0" tIns="0" rIns="0" bIns="0" rtlCol="0" anchor="t">
            <a:spAutoFit/>
          </a:bodyPr>
          <a:lstStyle/>
          <a:p>
            <a:pPr algn="just">
              <a:lnSpc>
                <a:spcPts val="9799"/>
              </a:lnSpc>
            </a:pPr>
            <a:r>
              <a:rPr lang="en-US" sz="6999" dirty="0">
                <a:solidFill>
                  <a:srgbClr val="593B1C"/>
                </a:solidFill>
                <a:latin typeface="#9Slide05 VL Fadilla"/>
              </a:rPr>
              <a:t>1. </a:t>
            </a:r>
            <a:r>
              <a:rPr lang="en-US" sz="6999" dirty="0" smtClean="0">
                <a:solidFill>
                  <a:srgbClr val="593B1C"/>
                </a:solidFill>
                <a:latin typeface="#9Slide05 VL Fadilla"/>
              </a:rPr>
              <a:t>Tri </a:t>
            </a:r>
            <a:r>
              <a:rPr lang="en-US" sz="6999" dirty="0" err="1" smtClean="0">
                <a:solidFill>
                  <a:srgbClr val="593B1C"/>
                </a:solidFill>
                <a:latin typeface="#9Slide05 VL Fadilla"/>
              </a:rPr>
              <a:t>thức</a:t>
            </a:r>
            <a:r>
              <a:rPr lang="en-US" sz="6999" dirty="0" smtClean="0">
                <a:solidFill>
                  <a:srgbClr val="593B1C"/>
                </a:solidFill>
                <a:latin typeface="#9Slide05 VL Fadilla"/>
              </a:rPr>
              <a:t> </a:t>
            </a:r>
            <a:r>
              <a:rPr lang="en-US" sz="6999" dirty="0" err="1" smtClean="0">
                <a:solidFill>
                  <a:srgbClr val="593B1C"/>
                </a:solidFill>
                <a:latin typeface="#9Slide05 VL Fadilla"/>
              </a:rPr>
              <a:t>Tiếng</a:t>
            </a:r>
            <a:r>
              <a:rPr lang="en-US" sz="6999" dirty="0" smtClean="0">
                <a:solidFill>
                  <a:srgbClr val="593B1C"/>
                </a:solidFill>
                <a:latin typeface="#9Slide05 VL Fadilla"/>
              </a:rPr>
              <a:t> </a:t>
            </a:r>
            <a:r>
              <a:rPr lang="en-US" sz="6999" dirty="0" err="1" smtClean="0">
                <a:solidFill>
                  <a:srgbClr val="593B1C"/>
                </a:solidFill>
                <a:latin typeface="#9Slide05 VL Fadilla"/>
              </a:rPr>
              <a:t>Việt</a:t>
            </a:r>
            <a:endParaRPr lang="en-US" sz="6999" dirty="0">
              <a:solidFill>
                <a:srgbClr val="593B1C"/>
              </a:solidFill>
              <a:latin typeface="#9Slide05 VL Fadilla"/>
            </a:endParaRPr>
          </a:p>
        </p:txBody>
      </p:sp>
      <p:sp>
        <p:nvSpPr>
          <p:cNvPr id="10" name="TextBox 10"/>
          <p:cNvSpPr txBox="1"/>
          <p:nvPr/>
        </p:nvSpPr>
        <p:spPr>
          <a:xfrm>
            <a:off x="619495" y="3355536"/>
            <a:ext cx="16871276" cy="679673"/>
          </a:xfrm>
          <a:prstGeom prst="rect">
            <a:avLst/>
          </a:prstGeom>
        </p:spPr>
        <p:txBody>
          <a:bodyPr lIns="0" tIns="0" rIns="0" bIns="0" rtlCol="0" anchor="t">
            <a:spAutoFit/>
          </a:bodyPr>
          <a:lstStyle/>
          <a:p>
            <a:pPr algn="ctr">
              <a:lnSpc>
                <a:spcPts val="5320"/>
              </a:lnSpc>
            </a:pPr>
            <a:r>
              <a:rPr lang="en-US" sz="3800" dirty="0" err="1">
                <a:solidFill>
                  <a:srgbClr val="4F2C33"/>
                </a:solidFill>
                <a:latin typeface="Roboto Condensed Bold"/>
              </a:rPr>
              <a:t>Bài</a:t>
            </a:r>
            <a:r>
              <a:rPr lang="en-US" sz="3800" dirty="0">
                <a:solidFill>
                  <a:srgbClr val="4F2C33"/>
                </a:solidFill>
                <a:latin typeface="Roboto Condensed Bold"/>
              </a:rPr>
              <a:t> </a:t>
            </a:r>
            <a:r>
              <a:rPr lang="en-US" sz="3800" dirty="0" err="1">
                <a:solidFill>
                  <a:srgbClr val="4F2C33"/>
                </a:solidFill>
                <a:latin typeface="Roboto Condensed Bold"/>
              </a:rPr>
              <a:t>tập</a:t>
            </a:r>
            <a:r>
              <a:rPr lang="en-US" sz="3800" dirty="0">
                <a:solidFill>
                  <a:srgbClr val="4F2C33"/>
                </a:solidFill>
                <a:latin typeface="Roboto Condensed Bold"/>
              </a:rPr>
              <a:t> 1 SGK tr.11</a:t>
            </a:r>
            <a:r>
              <a:rPr lang="en-US" sz="3800" dirty="0" smtClean="0">
                <a:solidFill>
                  <a:srgbClr val="4F2C33"/>
                </a:solidFill>
                <a:latin typeface="Roboto Condensed Bold"/>
              </a:rPr>
              <a:t>:</a:t>
            </a:r>
            <a:endParaRPr lang="en-US" sz="3800" dirty="0">
              <a:solidFill>
                <a:srgbClr val="4F2C33"/>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D38"/>
        </a:solidFill>
        <a:effectLst/>
      </p:bgPr>
    </p:bg>
    <p:spTree>
      <p:nvGrpSpPr>
        <p:cNvPr id="1" name=""/>
        <p:cNvGrpSpPr/>
        <p:nvPr/>
      </p:nvGrpSpPr>
      <p:grpSpPr>
        <a:xfrm>
          <a:off x="0" y="0"/>
          <a:ext cx="0" cy="0"/>
          <a:chOff x="0" y="0"/>
          <a:chExt cx="0" cy="0"/>
        </a:xfrm>
      </p:grpSpPr>
      <p:grpSp>
        <p:nvGrpSpPr>
          <p:cNvPr id="2" name="Group 2"/>
          <p:cNvGrpSpPr/>
          <p:nvPr/>
        </p:nvGrpSpPr>
        <p:grpSpPr>
          <a:xfrm>
            <a:off x="-186616" y="-155978"/>
            <a:ext cx="14969416" cy="2002273"/>
            <a:chOff x="0" y="0"/>
            <a:chExt cx="18286349" cy="3042119"/>
          </a:xfrm>
        </p:grpSpPr>
        <p:sp>
          <p:nvSpPr>
            <p:cNvPr id="3" name="Freeform 3"/>
            <p:cNvSpPr/>
            <p:nvPr/>
          </p:nvSpPr>
          <p:spPr>
            <a:xfrm>
              <a:off x="0" y="0"/>
              <a:ext cx="18286349" cy="3042119"/>
            </a:xfrm>
            <a:custGeom>
              <a:avLst/>
              <a:gdLst/>
              <a:ahLst/>
              <a:cxnLst/>
              <a:rect l="l" t="t" r="r" b="b"/>
              <a:pathLst>
                <a:path w="18286349" h="3042119">
                  <a:moveTo>
                    <a:pt x="18161890" y="3042119"/>
                  </a:moveTo>
                  <a:lnTo>
                    <a:pt x="124460" y="3042119"/>
                  </a:lnTo>
                  <a:cubicBezTo>
                    <a:pt x="55880" y="3042119"/>
                    <a:pt x="0" y="2986239"/>
                    <a:pt x="0" y="2917659"/>
                  </a:cubicBezTo>
                  <a:lnTo>
                    <a:pt x="0" y="124460"/>
                  </a:lnTo>
                  <a:cubicBezTo>
                    <a:pt x="0" y="55880"/>
                    <a:pt x="55880" y="0"/>
                    <a:pt x="124460" y="0"/>
                  </a:cubicBezTo>
                  <a:lnTo>
                    <a:pt x="18161890" y="0"/>
                  </a:lnTo>
                  <a:cubicBezTo>
                    <a:pt x="18230469" y="0"/>
                    <a:pt x="18286349" y="55880"/>
                    <a:pt x="18286349" y="124460"/>
                  </a:cubicBezTo>
                  <a:lnTo>
                    <a:pt x="18286349" y="2917659"/>
                  </a:lnTo>
                  <a:cubicBezTo>
                    <a:pt x="18286349" y="2986239"/>
                    <a:pt x="18230469" y="3042119"/>
                    <a:pt x="18161890" y="3042119"/>
                  </a:cubicBezTo>
                  <a:close/>
                </a:path>
              </a:pathLst>
            </a:custGeom>
            <a:solidFill>
              <a:srgbClr val="FFD558"/>
            </a:solidFill>
          </p:spPr>
          <p:txBody>
            <a:bodyPr/>
            <a:lstStyle/>
            <a:p>
              <a:endParaRPr lang="en-US"/>
            </a:p>
          </p:txBody>
        </p:sp>
      </p:grpSp>
      <p:sp>
        <p:nvSpPr>
          <p:cNvPr id="4" name="Freeform 4"/>
          <p:cNvSpPr/>
          <p:nvPr/>
        </p:nvSpPr>
        <p:spPr>
          <a:xfrm rot="-10800000">
            <a:off x="15749268" y="-757432"/>
            <a:ext cx="1510032" cy="1514864"/>
          </a:xfrm>
          <a:custGeom>
            <a:avLst/>
            <a:gdLst/>
            <a:ahLst/>
            <a:cxnLst/>
            <a:rect l="l" t="t" r="r" b="b"/>
            <a:pathLst>
              <a:path w="1510032" h="1514864">
                <a:moveTo>
                  <a:pt x="0" y="0"/>
                </a:moveTo>
                <a:lnTo>
                  <a:pt x="1510032" y="0"/>
                </a:lnTo>
                <a:lnTo>
                  <a:pt x="1510032" y="1514864"/>
                </a:lnTo>
                <a:lnTo>
                  <a:pt x="0" y="15148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3364693" y="1401943"/>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6" name="Freeform 6"/>
          <p:cNvSpPr/>
          <p:nvPr/>
        </p:nvSpPr>
        <p:spPr>
          <a:xfrm>
            <a:off x="19498" y="10100251"/>
            <a:ext cx="1199994" cy="373498"/>
          </a:xfrm>
          <a:custGeom>
            <a:avLst/>
            <a:gdLst/>
            <a:ahLst/>
            <a:cxnLst/>
            <a:rect l="l" t="t" r="r" b="b"/>
            <a:pathLst>
              <a:path w="1199994" h="373498">
                <a:moveTo>
                  <a:pt x="0" y="0"/>
                </a:moveTo>
                <a:lnTo>
                  <a:pt x="1199995" y="0"/>
                </a:lnTo>
                <a:lnTo>
                  <a:pt x="1199995" y="373498"/>
                </a:lnTo>
                <a:lnTo>
                  <a:pt x="0" y="3734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TextBox 7"/>
          <p:cNvSpPr txBox="1"/>
          <p:nvPr/>
        </p:nvSpPr>
        <p:spPr>
          <a:xfrm>
            <a:off x="207084" y="464176"/>
            <a:ext cx="14042316" cy="1795363"/>
          </a:xfrm>
          <a:prstGeom prst="rect">
            <a:avLst/>
          </a:prstGeom>
        </p:spPr>
        <p:txBody>
          <a:bodyPr wrap="square" lIns="0" tIns="0" rIns="0" bIns="0" rtlCol="0" anchor="t">
            <a:spAutoFit/>
          </a:bodyPr>
          <a:lstStyle/>
          <a:p>
            <a:pPr algn="ctr">
              <a:lnSpc>
                <a:spcPts val="7000"/>
              </a:lnSpc>
            </a:pPr>
            <a:r>
              <a:rPr lang="en-US" sz="5000" dirty="0">
                <a:solidFill>
                  <a:srgbClr val="4F2C33"/>
                </a:solidFill>
                <a:latin typeface="Fraunces Bold"/>
              </a:rPr>
              <a:t>I. CÂU </a:t>
            </a:r>
            <a:r>
              <a:rPr lang="en-US" sz="5000" dirty="0" smtClean="0">
                <a:solidFill>
                  <a:srgbClr val="4F2C33"/>
                </a:solidFill>
                <a:latin typeface="Fraunces Bold"/>
              </a:rPr>
              <a:t>HỎI, </a:t>
            </a:r>
            <a:r>
              <a:rPr lang="en-US" sz="5000" dirty="0">
                <a:solidFill>
                  <a:srgbClr val="4F2C33"/>
                </a:solidFill>
                <a:latin typeface="Fraunces Bold"/>
              </a:rPr>
              <a:t>CÂU </a:t>
            </a:r>
            <a:r>
              <a:rPr lang="en-US" sz="5000" dirty="0" smtClean="0">
                <a:solidFill>
                  <a:srgbClr val="4F2C33"/>
                </a:solidFill>
                <a:latin typeface="Fraunces Bold"/>
              </a:rPr>
              <a:t>CẢM, </a:t>
            </a:r>
            <a:r>
              <a:rPr lang="en-US" sz="5000" dirty="0">
                <a:solidFill>
                  <a:srgbClr val="4F2C33"/>
                </a:solidFill>
                <a:latin typeface="Fraunces Bold"/>
              </a:rPr>
              <a:t>CÂU KHIẾN, CÂU </a:t>
            </a:r>
            <a:r>
              <a:rPr lang="en-US" sz="5000" dirty="0" smtClean="0">
                <a:solidFill>
                  <a:srgbClr val="4F2C33"/>
                </a:solidFill>
                <a:latin typeface="Fraunces Bold"/>
              </a:rPr>
              <a:t>KỂ</a:t>
            </a:r>
            <a:endParaRPr lang="en-US" sz="5000" dirty="0">
              <a:solidFill>
                <a:srgbClr val="4F2C33"/>
              </a:solidFill>
              <a:latin typeface="Fraunces Bold"/>
            </a:endParaRPr>
          </a:p>
          <a:p>
            <a:pPr algn="ctr">
              <a:lnSpc>
                <a:spcPts val="7000"/>
              </a:lnSpc>
            </a:pPr>
            <a:endParaRPr lang="en-US" sz="5000" dirty="0">
              <a:solidFill>
                <a:srgbClr val="4F2C33"/>
              </a:solidFill>
              <a:latin typeface="Fraunces Bold"/>
            </a:endParaRPr>
          </a:p>
        </p:txBody>
      </p:sp>
      <p:sp>
        <p:nvSpPr>
          <p:cNvPr id="8" name="TextBox 8"/>
          <p:cNvSpPr txBox="1"/>
          <p:nvPr/>
        </p:nvSpPr>
        <p:spPr>
          <a:xfrm>
            <a:off x="207084" y="1922976"/>
            <a:ext cx="9912537" cy="1256754"/>
          </a:xfrm>
          <a:prstGeom prst="rect">
            <a:avLst/>
          </a:prstGeom>
        </p:spPr>
        <p:txBody>
          <a:bodyPr lIns="0" tIns="0" rIns="0" bIns="0" rtlCol="0" anchor="t">
            <a:spAutoFit/>
          </a:bodyPr>
          <a:lstStyle/>
          <a:p>
            <a:pPr algn="just">
              <a:lnSpc>
                <a:spcPts val="9799"/>
              </a:lnSpc>
            </a:pPr>
            <a:r>
              <a:rPr lang="en-US" sz="6999" dirty="0">
                <a:solidFill>
                  <a:srgbClr val="593B1C"/>
                </a:solidFill>
                <a:latin typeface="#9Slide05 VL Fadilla"/>
              </a:rPr>
              <a:t>1. </a:t>
            </a:r>
            <a:r>
              <a:rPr lang="en-US" sz="6999" dirty="0" smtClean="0">
                <a:solidFill>
                  <a:srgbClr val="593B1C"/>
                </a:solidFill>
                <a:latin typeface="#9Slide05 VL Fadilla"/>
              </a:rPr>
              <a:t>Tri </a:t>
            </a:r>
            <a:r>
              <a:rPr lang="en-US" sz="6999" dirty="0" err="1" smtClean="0">
                <a:solidFill>
                  <a:srgbClr val="593B1C"/>
                </a:solidFill>
                <a:latin typeface="#9Slide05 VL Fadilla"/>
              </a:rPr>
              <a:t>thức</a:t>
            </a:r>
            <a:r>
              <a:rPr lang="en-US" sz="6999" dirty="0" smtClean="0">
                <a:solidFill>
                  <a:srgbClr val="593B1C"/>
                </a:solidFill>
                <a:latin typeface="#9Slide05 VL Fadilla"/>
              </a:rPr>
              <a:t> </a:t>
            </a:r>
            <a:r>
              <a:rPr lang="en-US" sz="6999" dirty="0" err="1" smtClean="0">
                <a:solidFill>
                  <a:srgbClr val="593B1C"/>
                </a:solidFill>
                <a:latin typeface="#9Slide05 VL Fadilla"/>
              </a:rPr>
              <a:t>Tiếng</a:t>
            </a:r>
            <a:r>
              <a:rPr lang="en-US" sz="6999" dirty="0" smtClean="0">
                <a:solidFill>
                  <a:srgbClr val="593B1C"/>
                </a:solidFill>
                <a:latin typeface="#9Slide05 VL Fadilla"/>
              </a:rPr>
              <a:t> </a:t>
            </a:r>
            <a:r>
              <a:rPr lang="en-US" sz="6999" dirty="0" err="1" smtClean="0">
                <a:solidFill>
                  <a:srgbClr val="593B1C"/>
                </a:solidFill>
                <a:latin typeface="#9Slide05 VL Fadilla"/>
              </a:rPr>
              <a:t>Việt</a:t>
            </a:r>
            <a:r>
              <a:rPr lang="en-US" sz="6999" dirty="0" smtClean="0">
                <a:solidFill>
                  <a:srgbClr val="593B1C"/>
                </a:solidFill>
                <a:latin typeface="#9Slide05 VL Fadilla"/>
              </a:rPr>
              <a:t> </a:t>
            </a:r>
            <a:endParaRPr lang="en-US" sz="6999" dirty="0">
              <a:solidFill>
                <a:srgbClr val="593B1C"/>
              </a:solidFill>
              <a:latin typeface="#9Slide05 VL Fadilla"/>
            </a:endParaRPr>
          </a:p>
        </p:txBody>
      </p:sp>
      <p:sp>
        <p:nvSpPr>
          <p:cNvPr id="9" name="TextBox 9"/>
          <p:cNvSpPr txBox="1"/>
          <p:nvPr/>
        </p:nvSpPr>
        <p:spPr>
          <a:xfrm>
            <a:off x="619495" y="3355536"/>
            <a:ext cx="16871276" cy="1359346"/>
          </a:xfrm>
          <a:prstGeom prst="rect">
            <a:avLst/>
          </a:prstGeom>
        </p:spPr>
        <p:txBody>
          <a:bodyPr lIns="0" tIns="0" rIns="0" bIns="0" rtlCol="0" anchor="t">
            <a:spAutoFit/>
          </a:bodyPr>
          <a:lstStyle/>
          <a:p>
            <a:pPr algn="ctr">
              <a:lnSpc>
                <a:spcPts val="5320"/>
              </a:lnSpc>
            </a:pPr>
            <a:r>
              <a:rPr lang="en-US" sz="3800" dirty="0" err="1">
                <a:solidFill>
                  <a:srgbClr val="4F2C33"/>
                </a:solidFill>
                <a:latin typeface="Roboto Condensed Bold"/>
              </a:rPr>
              <a:t>Bài</a:t>
            </a:r>
            <a:r>
              <a:rPr lang="en-US" sz="3800" dirty="0">
                <a:solidFill>
                  <a:srgbClr val="4F2C33"/>
                </a:solidFill>
                <a:latin typeface="Roboto Condensed Bold"/>
              </a:rPr>
              <a:t> </a:t>
            </a:r>
            <a:r>
              <a:rPr lang="en-US" sz="3800" dirty="0" err="1">
                <a:solidFill>
                  <a:srgbClr val="4F2C33"/>
                </a:solidFill>
                <a:latin typeface="Roboto Condensed Bold"/>
              </a:rPr>
              <a:t>tập</a:t>
            </a:r>
            <a:r>
              <a:rPr lang="en-US" sz="3800" dirty="0">
                <a:solidFill>
                  <a:srgbClr val="4F2C33"/>
                </a:solidFill>
                <a:latin typeface="Roboto Condensed Bold"/>
              </a:rPr>
              <a:t> 2 SGK </a:t>
            </a:r>
            <a:r>
              <a:rPr lang="en-US" sz="3800" dirty="0" smtClean="0">
                <a:solidFill>
                  <a:srgbClr val="4F2C33"/>
                </a:solidFill>
                <a:latin typeface="Roboto Condensed Bold"/>
              </a:rPr>
              <a:t>tr.111: </a:t>
            </a:r>
            <a:endParaRPr lang="en-US" sz="3800" dirty="0">
              <a:solidFill>
                <a:srgbClr val="4F2C33"/>
              </a:solidFill>
              <a:latin typeface="Roboto Condensed Bold"/>
            </a:endParaRPr>
          </a:p>
          <a:p>
            <a:pPr algn="ctr">
              <a:lnSpc>
                <a:spcPts val="5320"/>
              </a:lnSpc>
            </a:pPr>
            <a:endParaRPr lang="en-US" sz="3800" dirty="0">
              <a:solidFill>
                <a:srgbClr val="4F2C33"/>
              </a:solidFill>
              <a:latin typeface="Roboto Condensed Bold"/>
            </a:endParaRPr>
          </a:p>
        </p:txBody>
      </p:sp>
      <p:sp>
        <p:nvSpPr>
          <p:cNvPr id="10" name="TextBox 10"/>
          <p:cNvSpPr txBox="1"/>
          <p:nvPr/>
        </p:nvSpPr>
        <p:spPr>
          <a:xfrm>
            <a:off x="708362" y="4592516"/>
            <a:ext cx="16871276" cy="4757713"/>
          </a:xfrm>
          <a:prstGeom prst="rect">
            <a:avLst/>
          </a:prstGeom>
        </p:spPr>
        <p:txBody>
          <a:bodyPr lIns="0" tIns="0" rIns="0" bIns="0" rtlCol="0" anchor="t">
            <a:spAutoFit/>
          </a:bodyPr>
          <a:lstStyle/>
          <a:p>
            <a:pPr algn="just">
              <a:lnSpc>
                <a:spcPts val="5320"/>
              </a:lnSpc>
            </a:pPr>
            <a:r>
              <a:rPr lang="en-US" sz="3800" dirty="0" err="1" smtClean="0">
                <a:solidFill>
                  <a:srgbClr val="4F2C33"/>
                </a:solidFill>
                <a:latin typeface="Roboto Condensed Bold"/>
              </a:rPr>
              <a:t>Trong</a:t>
            </a:r>
            <a:r>
              <a:rPr lang="en-US" sz="3800" dirty="0" smtClean="0">
                <a:solidFill>
                  <a:srgbClr val="4F2C33"/>
                </a:solidFill>
                <a:latin typeface="Roboto Condensed Bold"/>
              </a:rPr>
              <a:t> </a:t>
            </a:r>
            <a:r>
              <a:rPr lang="en-US" sz="3800" dirty="0" err="1" smtClean="0">
                <a:solidFill>
                  <a:srgbClr val="4F2C33"/>
                </a:solidFill>
                <a:latin typeface="Roboto Condensed Bold"/>
              </a:rPr>
              <a:t>những</a:t>
            </a:r>
            <a:r>
              <a:rPr lang="en-US" sz="3800" dirty="0" smtClean="0">
                <a:solidFill>
                  <a:srgbClr val="4F2C33"/>
                </a:solidFill>
                <a:latin typeface="Roboto Condensed Bold"/>
              </a:rPr>
              <a:t> </a:t>
            </a:r>
            <a:r>
              <a:rPr lang="en-US" sz="3800" dirty="0" err="1" smtClean="0">
                <a:solidFill>
                  <a:srgbClr val="4F2C33"/>
                </a:solidFill>
                <a:latin typeface="Roboto Condensed Bold"/>
              </a:rPr>
              <a:t>câu</a:t>
            </a:r>
            <a:r>
              <a:rPr lang="en-US" sz="3800" dirty="0" smtClean="0">
                <a:solidFill>
                  <a:srgbClr val="4F2C33"/>
                </a:solidFill>
                <a:latin typeface="Roboto Condensed Bold"/>
              </a:rPr>
              <a:t> </a:t>
            </a:r>
            <a:r>
              <a:rPr lang="en-US" sz="3800" dirty="0" err="1" smtClean="0">
                <a:solidFill>
                  <a:srgbClr val="4F2C33"/>
                </a:solidFill>
                <a:latin typeface="Roboto Condensed Bold"/>
              </a:rPr>
              <a:t>dưới</a:t>
            </a:r>
            <a:r>
              <a:rPr lang="en-US" sz="3800" dirty="0" smtClean="0">
                <a:solidFill>
                  <a:srgbClr val="4F2C33"/>
                </a:solidFill>
                <a:latin typeface="Roboto Condensed Bold"/>
              </a:rPr>
              <a:t> </a:t>
            </a:r>
            <a:r>
              <a:rPr lang="en-US" sz="3800" dirty="0" err="1" smtClean="0">
                <a:solidFill>
                  <a:srgbClr val="4F2C33"/>
                </a:solidFill>
                <a:latin typeface="Roboto Condensed Bold"/>
              </a:rPr>
              <a:t>đây</a:t>
            </a:r>
            <a:r>
              <a:rPr lang="en-US" sz="3800" dirty="0" smtClean="0">
                <a:solidFill>
                  <a:srgbClr val="4F2C33"/>
                </a:solidFill>
                <a:latin typeface="Roboto Condensed Bold"/>
              </a:rPr>
              <a:t> (</a:t>
            </a:r>
            <a:r>
              <a:rPr lang="en-US" sz="3800" dirty="0" err="1" smtClean="0">
                <a:solidFill>
                  <a:srgbClr val="4F2C33"/>
                </a:solidFill>
                <a:latin typeface="Roboto Condensed Bold"/>
              </a:rPr>
              <a:t>trích</a:t>
            </a:r>
            <a:r>
              <a:rPr lang="en-US" sz="3800" dirty="0" smtClean="0">
                <a:solidFill>
                  <a:srgbClr val="4F2C33"/>
                </a:solidFill>
                <a:latin typeface="Roboto Condensed Bold"/>
              </a:rPr>
              <a:t> </a:t>
            </a:r>
            <a:r>
              <a:rPr lang="en-US" sz="3800" dirty="0" err="1" smtClean="0">
                <a:solidFill>
                  <a:srgbClr val="4F2C33"/>
                </a:solidFill>
                <a:latin typeface="Roboto Condensed Bold"/>
              </a:rPr>
              <a:t>truyện</a:t>
            </a:r>
            <a:r>
              <a:rPr lang="en-US" sz="3800" dirty="0" smtClean="0">
                <a:solidFill>
                  <a:srgbClr val="4F2C33"/>
                </a:solidFill>
                <a:latin typeface="Roboto Condensed Bold"/>
              </a:rPr>
              <a:t> </a:t>
            </a:r>
            <a:r>
              <a:rPr lang="en-US" sz="3800" dirty="0" err="1" smtClean="0">
                <a:solidFill>
                  <a:srgbClr val="4F2C33"/>
                </a:solidFill>
                <a:latin typeface="Roboto Condensed Bold"/>
              </a:rPr>
              <a:t>ngắn</a:t>
            </a:r>
            <a:r>
              <a:rPr lang="en-US" sz="3800" dirty="0" smtClean="0">
                <a:solidFill>
                  <a:srgbClr val="4F2C33"/>
                </a:solidFill>
                <a:latin typeface="Roboto Condensed Bold"/>
              </a:rPr>
              <a:t> </a:t>
            </a:r>
            <a:r>
              <a:rPr lang="en-US" sz="3800" i="1" dirty="0" err="1" smtClean="0">
                <a:solidFill>
                  <a:srgbClr val="4F2C33"/>
                </a:solidFill>
                <a:latin typeface="Roboto Condensed Bold"/>
              </a:rPr>
              <a:t>Lão</a:t>
            </a:r>
            <a:r>
              <a:rPr lang="en-US" sz="3800" i="1" dirty="0" smtClean="0">
                <a:solidFill>
                  <a:srgbClr val="4F2C33"/>
                </a:solidFill>
                <a:latin typeface="Roboto Condensed Bold"/>
              </a:rPr>
              <a:t> </a:t>
            </a:r>
            <a:r>
              <a:rPr lang="en-US" sz="3800" i="1" dirty="0" err="1" smtClean="0">
                <a:solidFill>
                  <a:srgbClr val="4F2C33"/>
                </a:solidFill>
                <a:latin typeface="Roboto Condensed Bold"/>
              </a:rPr>
              <a:t>Hạc</a:t>
            </a:r>
            <a:r>
              <a:rPr lang="en-US" sz="3800" i="1" dirty="0" smtClean="0">
                <a:solidFill>
                  <a:srgbClr val="4F2C33"/>
                </a:solidFill>
                <a:latin typeface="Roboto Condensed Bold"/>
              </a:rPr>
              <a:t> </a:t>
            </a:r>
            <a:r>
              <a:rPr lang="en-US" sz="3800" dirty="0" err="1" smtClean="0">
                <a:solidFill>
                  <a:srgbClr val="4F2C33"/>
                </a:solidFill>
                <a:latin typeface="Roboto Condensed Bold"/>
              </a:rPr>
              <a:t>của</a:t>
            </a:r>
            <a:r>
              <a:rPr lang="en-US" sz="3800" dirty="0" smtClean="0">
                <a:solidFill>
                  <a:srgbClr val="4F2C33"/>
                </a:solidFill>
                <a:latin typeface="Roboto Condensed Bold"/>
              </a:rPr>
              <a:t> Nam Cao), </a:t>
            </a:r>
            <a:r>
              <a:rPr lang="en-US" sz="3800" dirty="0" err="1" smtClean="0">
                <a:solidFill>
                  <a:srgbClr val="4F2C33"/>
                </a:solidFill>
                <a:latin typeface="Roboto Condensed Bold"/>
              </a:rPr>
              <a:t>câu</a:t>
            </a:r>
            <a:r>
              <a:rPr lang="en-US" sz="3800" dirty="0" smtClean="0">
                <a:solidFill>
                  <a:srgbClr val="4F2C33"/>
                </a:solidFill>
                <a:latin typeface="Roboto Condensed Bold"/>
              </a:rPr>
              <a:t> </a:t>
            </a:r>
            <a:r>
              <a:rPr lang="en-US" sz="3800" dirty="0" err="1" smtClean="0">
                <a:solidFill>
                  <a:srgbClr val="4F2C33"/>
                </a:solidFill>
                <a:latin typeface="Roboto Condensed Bold"/>
              </a:rPr>
              <a:t>nào</a:t>
            </a:r>
            <a:r>
              <a:rPr lang="en-US" sz="3800" dirty="0" smtClean="0">
                <a:solidFill>
                  <a:srgbClr val="4F2C33"/>
                </a:solidFill>
                <a:latin typeface="Roboto Condensed Bold"/>
              </a:rPr>
              <a:t> </a:t>
            </a:r>
            <a:r>
              <a:rPr lang="en-US" sz="3800" dirty="0" err="1" smtClean="0">
                <a:solidFill>
                  <a:srgbClr val="4F2C33"/>
                </a:solidFill>
                <a:latin typeface="Roboto Condensed Bold"/>
              </a:rPr>
              <a:t>được</a:t>
            </a:r>
            <a:r>
              <a:rPr lang="en-US" sz="3800" dirty="0" smtClean="0">
                <a:solidFill>
                  <a:srgbClr val="4F2C33"/>
                </a:solidFill>
                <a:latin typeface="Roboto Condensed Bold"/>
              </a:rPr>
              <a:t> </a:t>
            </a:r>
            <a:r>
              <a:rPr lang="en-US" sz="3800" dirty="0" err="1" smtClean="0">
                <a:solidFill>
                  <a:srgbClr val="4F2C33"/>
                </a:solidFill>
                <a:latin typeface="Roboto Condensed Bold"/>
              </a:rPr>
              <a:t>dùng</a:t>
            </a:r>
            <a:r>
              <a:rPr lang="en-US" sz="3800" dirty="0" smtClean="0">
                <a:solidFill>
                  <a:srgbClr val="4F2C33"/>
                </a:solidFill>
                <a:latin typeface="Roboto Condensed Bold"/>
              </a:rPr>
              <a:t> </a:t>
            </a:r>
            <a:r>
              <a:rPr lang="en-US" sz="3800" dirty="0" err="1" smtClean="0">
                <a:solidFill>
                  <a:srgbClr val="4F2C33"/>
                </a:solidFill>
                <a:latin typeface="Roboto Condensed Bold"/>
              </a:rPr>
              <a:t>đê</a:t>
            </a:r>
            <a:r>
              <a:rPr lang="en-US" sz="3800" dirty="0" smtClean="0">
                <a:solidFill>
                  <a:srgbClr val="4F2C33"/>
                </a:solidFill>
                <a:latin typeface="Roboto Condensed Bold"/>
              </a:rPr>
              <a:t>̉ </a:t>
            </a:r>
            <a:r>
              <a:rPr lang="en-US" sz="3800" dirty="0" err="1" smtClean="0">
                <a:solidFill>
                  <a:srgbClr val="4F2C33"/>
                </a:solidFill>
                <a:latin typeface="Roboto Condensed Bold"/>
              </a:rPr>
              <a:t>hỏi</a:t>
            </a:r>
            <a:r>
              <a:rPr lang="en-US" sz="3800" dirty="0" smtClean="0">
                <a:solidFill>
                  <a:srgbClr val="4F2C33"/>
                </a:solidFill>
                <a:latin typeface="Roboto Condensed Bold"/>
              </a:rPr>
              <a:t>, </a:t>
            </a:r>
            <a:r>
              <a:rPr lang="en-US" sz="3800" dirty="0" err="1" smtClean="0">
                <a:solidFill>
                  <a:srgbClr val="4F2C33"/>
                </a:solidFill>
                <a:latin typeface="Roboto Condensed Bold"/>
              </a:rPr>
              <a:t>câu</a:t>
            </a:r>
            <a:r>
              <a:rPr lang="en-US" sz="3800" dirty="0" smtClean="0">
                <a:solidFill>
                  <a:srgbClr val="4F2C33"/>
                </a:solidFill>
                <a:latin typeface="Roboto Condensed Bold"/>
              </a:rPr>
              <a:t> </a:t>
            </a:r>
            <a:r>
              <a:rPr lang="en-US" sz="3800" dirty="0" err="1" smtClean="0">
                <a:solidFill>
                  <a:srgbClr val="4F2C33"/>
                </a:solidFill>
                <a:latin typeface="Roboto Condensed Bold"/>
              </a:rPr>
              <a:t>nào</a:t>
            </a:r>
            <a:r>
              <a:rPr lang="en-US" sz="3800" dirty="0" smtClean="0">
                <a:solidFill>
                  <a:srgbClr val="4F2C33"/>
                </a:solidFill>
                <a:latin typeface="Roboto Condensed Bold"/>
              </a:rPr>
              <a:t> </a:t>
            </a:r>
            <a:r>
              <a:rPr lang="en-US" sz="3800" dirty="0" err="1" smtClean="0">
                <a:solidFill>
                  <a:srgbClr val="4F2C33"/>
                </a:solidFill>
                <a:latin typeface="Roboto Condensed Bold"/>
              </a:rPr>
              <a:t>được</a:t>
            </a:r>
            <a:r>
              <a:rPr lang="en-US" sz="3800" dirty="0" smtClean="0">
                <a:solidFill>
                  <a:srgbClr val="4F2C33"/>
                </a:solidFill>
                <a:latin typeface="Roboto Condensed Bold"/>
              </a:rPr>
              <a:t> </a:t>
            </a:r>
            <a:r>
              <a:rPr lang="en-US" sz="3800" dirty="0" err="1" smtClean="0">
                <a:solidFill>
                  <a:srgbClr val="4F2C33"/>
                </a:solidFill>
                <a:latin typeface="Roboto Condensed Bold"/>
              </a:rPr>
              <a:t>dùng</a:t>
            </a:r>
            <a:r>
              <a:rPr lang="en-US" sz="3800" dirty="0" smtClean="0">
                <a:solidFill>
                  <a:srgbClr val="4F2C33"/>
                </a:solidFill>
                <a:latin typeface="Roboto Condensed Bold"/>
              </a:rPr>
              <a:t> </a:t>
            </a:r>
            <a:r>
              <a:rPr lang="en-US" sz="3800" dirty="0" err="1" smtClean="0">
                <a:solidFill>
                  <a:srgbClr val="4F2C33"/>
                </a:solidFill>
                <a:latin typeface="Roboto Condensed Bold"/>
              </a:rPr>
              <a:t>đê</a:t>
            </a:r>
            <a:r>
              <a:rPr lang="en-US" sz="3800" dirty="0" smtClean="0">
                <a:solidFill>
                  <a:srgbClr val="4F2C33"/>
                </a:solidFill>
                <a:latin typeface="Roboto Condensed Bold"/>
              </a:rPr>
              <a:t>̉ </a:t>
            </a:r>
            <a:r>
              <a:rPr lang="en-US" sz="3800" dirty="0" err="1" smtClean="0">
                <a:solidFill>
                  <a:srgbClr val="4F2C33"/>
                </a:solidFill>
                <a:latin typeface="Roboto Condensed Bold"/>
              </a:rPr>
              <a:t>biểu</a:t>
            </a:r>
            <a:r>
              <a:rPr lang="en-US" sz="3800" dirty="0" smtClean="0">
                <a:solidFill>
                  <a:srgbClr val="4F2C33"/>
                </a:solidFill>
                <a:latin typeface="Roboto Condensed Bold"/>
              </a:rPr>
              <a:t> </a:t>
            </a:r>
            <a:r>
              <a:rPr lang="en-US" sz="3800" dirty="0" err="1" smtClean="0">
                <a:solidFill>
                  <a:srgbClr val="4F2C33"/>
                </a:solidFill>
                <a:latin typeface="Roboto Condensed Bold"/>
              </a:rPr>
              <a:t>thi</a:t>
            </a:r>
            <a:r>
              <a:rPr lang="en-US" sz="3800" dirty="0" smtClean="0">
                <a:solidFill>
                  <a:srgbClr val="4F2C33"/>
                </a:solidFill>
                <a:latin typeface="Roboto Condensed Bold"/>
              </a:rPr>
              <a:t>̣ ý </a:t>
            </a:r>
            <a:r>
              <a:rPr lang="en-US" sz="3800" dirty="0" err="1" smtClean="0">
                <a:solidFill>
                  <a:srgbClr val="4F2C33"/>
                </a:solidFill>
                <a:latin typeface="Roboto Condensed Bold"/>
              </a:rPr>
              <a:t>phu</a:t>
            </a:r>
            <a:r>
              <a:rPr lang="en-US" sz="3800" dirty="0" smtClean="0">
                <a:solidFill>
                  <a:srgbClr val="4F2C33"/>
                </a:solidFill>
                <a:latin typeface="Roboto Condensed Bold"/>
              </a:rPr>
              <a:t>̉ </a:t>
            </a:r>
            <a:r>
              <a:rPr lang="en-US" sz="3800" dirty="0" err="1" smtClean="0">
                <a:solidFill>
                  <a:srgbClr val="4F2C33"/>
                </a:solidFill>
                <a:latin typeface="Roboto Condensed Bold"/>
              </a:rPr>
              <a:t>định</a:t>
            </a:r>
            <a:r>
              <a:rPr lang="en-US" sz="3800" dirty="0" smtClean="0">
                <a:solidFill>
                  <a:srgbClr val="4F2C33"/>
                </a:solidFill>
                <a:latin typeface="Roboto Condensed Bold"/>
              </a:rPr>
              <a:t>? Vì </a:t>
            </a:r>
            <a:r>
              <a:rPr lang="en-US" sz="3800" dirty="0" err="1" smtClean="0">
                <a:solidFill>
                  <a:srgbClr val="4F2C33"/>
                </a:solidFill>
                <a:latin typeface="Roboto Condensed Bold"/>
              </a:rPr>
              <a:t>sao</a:t>
            </a:r>
            <a:r>
              <a:rPr lang="en-US" sz="3800" dirty="0" smtClean="0">
                <a:solidFill>
                  <a:srgbClr val="4F2C33"/>
                </a:solidFill>
                <a:latin typeface="Roboto Condensed Bold"/>
              </a:rPr>
              <a:t>?</a:t>
            </a:r>
          </a:p>
          <a:p>
            <a:pPr marL="742950" indent="-742950" algn="just">
              <a:lnSpc>
                <a:spcPts val="5320"/>
              </a:lnSpc>
              <a:buAutoNum type="alphaLcPeriod"/>
            </a:pPr>
            <a:r>
              <a:rPr lang="en-US" sz="3800" dirty="0" err="1" smtClean="0">
                <a:solidFill>
                  <a:srgbClr val="4F2C33"/>
                </a:solidFill>
                <a:latin typeface="Roboto Condensed Bold"/>
              </a:rPr>
              <a:t>Việc</a:t>
            </a:r>
            <a:r>
              <a:rPr lang="en-US" sz="3800" dirty="0" smtClean="0">
                <a:solidFill>
                  <a:srgbClr val="4F2C33"/>
                </a:solidFill>
                <a:latin typeface="Roboto Condensed Bold"/>
              </a:rPr>
              <a:t> </a:t>
            </a:r>
            <a:r>
              <a:rPr lang="en-US" sz="3800" dirty="0" err="1" smtClean="0">
                <a:solidFill>
                  <a:srgbClr val="4F2C33"/>
                </a:solidFill>
                <a:latin typeface="Roboto Condensed Bold"/>
              </a:rPr>
              <a:t>gi</a:t>
            </a:r>
            <a:r>
              <a:rPr lang="en-US" sz="3800" dirty="0" smtClean="0">
                <a:solidFill>
                  <a:srgbClr val="4F2C33"/>
                </a:solidFill>
                <a:latin typeface="Roboto Condensed Bold"/>
              </a:rPr>
              <a:t>̀ </a:t>
            </a:r>
            <a:r>
              <a:rPr lang="en-US" sz="3800" dirty="0" err="1" smtClean="0">
                <a:solidFill>
                  <a:srgbClr val="4F2C33"/>
                </a:solidFill>
                <a:latin typeface="Roboto Condensed Bold"/>
              </a:rPr>
              <a:t>còn</a:t>
            </a:r>
            <a:r>
              <a:rPr lang="en-US" sz="3800" dirty="0" smtClean="0">
                <a:solidFill>
                  <a:srgbClr val="4F2C33"/>
                </a:solidFill>
                <a:latin typeface="Roboto Condensed Bold"/>
              </a:rPr>
              <a:t> </a:t>
            </a:r>
            <a:r>
              <a:rPr lang="en-US" sz="3800" dirty="0" err="1" smtClean="0">
                <a:solidFill>
                  <a:srgbClr val="4F2C33"/>
                </a:solidFill>
                <a:latin typeface="Roboto Condensed Bold"/>
              </a:rPr>
              <a:t>phải</a:t>
            </a:r>
            <a:r>
              <a:rPr lang="en-US" sz="3800" dirty="0" smtClean="0">
                <a:solidFill>
                  <a:srgbClr val="4F2C33"/>
                </a:solidFill>
                <a:latin typeface="Roboto Condensed Bold"/>
              </a:rPr>
              <a:t> </a:t>
            </a:r>
            <a:r>
              <a:rPr lang="en-US" sz="3800" dirty="0" err="1" smtClean="0">
                <a:solidFill>
                  <a:srgbClr val="4F2C33"/>
                </a:solidFill>
                <a:latin typeface="Roboto Condensed Bold"/>
              </a:rPr>
              <a:t>chơ</a:t>
            </a:r>
            <a:r>
              <a:rPr lang="en-US" sz="3800" dirty="0" smtClean="0">
                <a:solidFill>
                  <a:srgbClr val="4F2C33"/>
                </a:solidFill>
                <a:latin typeface="Roboto Condensed Bold"/>
              </a:rPr>
              <a:t>̀ </a:t>
            </a:r>
            <a:r>
              <a:rPr lang="en-US" sz="3800" dirty="0" err="1" smtClean="0">
                <a:solidFill>
                  <a:srgbClr val="4F2C33"/>
                </a:solidFill>
                <a:latin typeface="Roboto Condensed Bold"/>
              </a:rPr>
              <a:t>khi</a:t>
            </a:r>
            <a:r>
              <a:rPr lang="en-US" sz="3800" dirty="0" smtClean="0">
                <a:solidFill>
                  <a:srgbClr val="4F2C33"/>
                </a:solidFill>
                <a:latin typeface="Roboto Condensed Bold"/>
              </a:rPr>
              <a:t> </a:t>
            </a:r>
            <a:r>
              <a:rPr lang="en-US" sz="3800" dirty="0" err="1" smtClean="0">
                <a:solidFill>
                  <a:srgbClr val="4F2C33"/>
                </a:solidFill>
                <a:latin typeface="Roboto Condensed Bold"/>
              </a:rPr>
              <a:t>khác</a:t>
            </a:r>
            <a:r>
              <a:rPr lang="en-US" sz="3800" dirty="0" smtClean="0">
                <a:solidFill>
                  <a:srgbClr val="4F2C33"/>
                </a:solidFill>
                <a:latin typeface="Roboto Condensed Bold"/>
              </a:rPr>
              <a:t>?</a:t>
            </a:r>
          </a:p>
          <a:p>
            <a:pPr marL="742950" indent="-742950" algn="just">
              <a:lnSpc>
                <a:spcPts val="5320"/>
              </a:lnSpc>
              <a:buAutoNum type="alphaLcPeriod"/>
            </a:pPr>
            <a:r>
              <a:rPr lang="en-US" sz="3800" dirty="0" err="1" smtClean="0">
                <a:solidFill>
                  <a:srgbClr val="4F2C33"/>
                </a:solidFill>
                <a:latin typeface="Roboto Condensed Bold"/>
              </a:rPr>
              <a:t>Tội</a:t>
            </a:r>
            <a:r>
              <a:rPr lang="en-US" sz="3800" dirty="0" smtClean="0">
                <a:solidFill>
                  <a:srgbClr val="4F2C33"/>
                </a:solidFill>
                <a:latin typeface="Roboto Condensed Bold"/>
              </a:rPr>
              <a:t> </a:t>
            </a:r>
            <a:r>
              <a:rPr lang="en-US" sz="3800" dirty="0" err="1" smtClean="0">
                <a:solidFill>
                  <a:srgbClr val="4F2C33"/>
                </a:solidFill>
                <a:latin typeface="Roboto Condensed Bold"/>
              </a:rPr>
              <a:t>gi</a:t>
            </a:r>
            <a:r>
              <a:rPr lang="en-US" sz="3800" dirty="0" smtClean="0">
                <a:solidFill>
                  <a:srgbClr val="4F2C33"/>
                </a:solidFill>
                <a:latin typeface="Roboto Condensed Bold"/>
              </a:rPr>
              <a:t>̀ </a:t>
            </a:r>
            <a:r>
              <a:rPr lang="en-US" sz="3800" dirty="0" err="1" smtClean="0">
                <a:solidFill>
                  <a:srgbClr val="4F2C33"/>
                </a:solidFill>
                <a:latin typeface="Roboto Condensed Bold"/>
              </a:rPr>
              <a:t>bây</a:t>
            </a:r>
            <a:r>
              <a:rPr lang="en-US" sz="3800" dirty="0" smtClean="0">
                <a:solidFill>
                  <a:srgbClr val="4F2C33"/>
                </a:solidFill>
                <a:latin typeface="Roboto Condensed Bold"/>
              </a:rPr>
              <a:t> </a:t>
            </a:r>
            <a:r>
              <a:rPr lang="en-US" sz="3800" dirty="0" err="1" smtClean="0">
                <a:solidFill>
                  <a:srgbClr val="4F2C33"/>
                </a:solidFill>
                <a:latin typeface="Roboto Condensed Bold"/>
              </a:rPr>
              <a:t>giơ</a:t>
            </a:r>
            <a:r>
              <a:rPr lang="en-US" sz="3800" dirty="0" smtClean="0">
                <a:solidFill>
                  <a:srgbClr val="4F2C33"/>
                </a:solidFill>
                <a:latin typeface="Roboto Condensed Bold"/>
              </a:rPr>
              <a:t>̀ </a:t>
            </a:r>
            <a:r>
              <a:rPr lang="en-US" sz="3800" dirty="0" err="1" smtClean="0">
                <a:solidFill>
                  <a:srgbClr val="4F2C33"/>
                </a:solidFill>
                <a:latin typeface="Roboto Condensed Bold"/>
              </a:rPr>
              <a:t>nhịn</a:t>
            </a:r>
            <a:r>
              <a:rPr lang="en-US" sz="3800" dirty="0" smtClean="0">
                <a:solidFill>
                  <a:srgbClr val="4F2C33"/>
                </a:solidFill>
                <a:latin typeface="Roboto Condensed Bold"/>
              </a:rPr>
              <a:t> </a:t>
            </a:r>
            <a:r>
              <a:rPr lang="en-US" sz="3800" dirty="0" err="1" smtClean="0">
                <a:solidFill>
                  <a:srgbClr val="4F2C33"/>
                </a:solidFill>
                <a:latin typeface="Roboto Condensed Bold"/>
              </a:rPr>
              <a:t>đói</a:t>
            </a:r>
            <a:r>
              <a:rPr lang="en-US" sz="3800" dirty="0" smtClean="0">
                <a:solidFill>
                  <a:srgbClr val="4F2C33"/>
                </a:solidFill>
                <a:latin typeface="Roboto Condensed Bold"/>
              </a:rPr>
              <a:t> mà </a:t>
            </a:r>
            <a:r>
              <a:rPr lang="en-US" sz="3800" dirty="0" err="1" smtClean="0">
                <a:solidFill>
                  <a:srgbClr val="4F2C33"/>
                </a:solidFill>
                <a:latin typeface="Roboto Condensed Bold"/>
              </a:rPr>
              <a:t>tiền</a:t>
            </a:r>
            <a:r>
              <a:rPr lang="en-US" sz="3800" dirty="0" smtClean="0">
                <a:solidFill>
                  <a:srgbClr val="4F2C33"/>
                </a:solidFill>
                <a:latin typeface="Roboto Condensed Bold"/>
              </a:rPr>
              <a:t> </a:t>
            </a:r>
            <a:r>
              <a:rPr lang="en-US" sz="3800" dirty="0" err="1" smtClean="0">
                <a:solidFill>
                  <a:srgbClr val="4F2C33"/>
                </a:solidFill>
                <a:latin typeface="Roboto Condensed Bold"/>
              </a:rPr>
              <a:t>đê</a:t>
            </a:r>
            <a:r>
              <a:rPr lang="en-US" sz="3800" dirty="0" smtClean="0">
                <a:solidFill>
                  <a:srgbClr val="4F2C33"/>
                </a:solidFill>
                <a:latin typeface="Roboto Condensed Bold"/>
              </a:rPr>
              <a:t>̉ </a:t>
            </a:r>
            <a:r>
              <a:rPr lang="en-US" sz="3800" dirty="0" err="1" smtClean="0">
                <a:solidFill>
                  <a:srgbClr val="4F2C33"/>
                </a:solidFill>
                <a:latin typeface="Roboto Condensed Bold"/>
              </a:rPr>
              <a:t>lại</a:t>
            </a:r>
            <a:r>
              <a:rPr lang="en-US" sz="3800" dirty="0" smtClean="0">
                <a:solidFill>
                  <a:srgbClr val="4F2C33"/>
                </a:solidFill>
                <a:latin typeface="Roboto Condensed Bold"/>
              </a:rPr>
              <a:t>?</a:t>
            </a:r>
          </a:p>
          <a:p>
            <a:pPr marL="742950" indent="-742950" algn="just">
              <a:lnSpc>
                <a:spcPts val="5320"/>
              </a:lnSpc>
              <a:buAutoNum type="alphaLcPeriod"/>
            </a:pPr>
            <a:r>
              <a:rPr lang="en-US" sz="3800" dirty="0" smtClean="0">
                <a:solidFill>
                  <a:srgbClr val="4F2C33"/>
                </a:solidFill>
                <a:latin typeface="Roboto Condensed Bold"/>
              </a:rPr>
              <a:t>Ta có </a:t>
            </a:r>
            <a:r>
              <a:rPr lang="en-US" sz="3800" dirty="0" err="1" smtClean="0">
                <a:solidFill>
                  <a:srgbClr val="4F2C33"/>
                </a:solidFill>
                <a:latin typeface="Roboto Condensed Bold"/>
              </a:rPr>
              <a:t>quyền</a:t>
            </a:r>
            <a:r>
              <a:rPr lang="en-US" sz="3800" dirty="0" smtClean="0">
                <a:solidFill>
                  <a:srgbClr val="4F2C33"/>
                </a:solidFill>
                <a:latin typeface="Roboto Condensed Bold"/>
              </a:rPr>
              <a:t> </a:t>
            </a:r>
            <a:r>
              <a:rPr lang="en-US" sz="3800" dirty="0" err="1" smtClean="0">
                <a:solidFill>
                  <a:srgbClr val="4F2C33"/>
                </a:solidFill>
                <a:latin typeface="Roboto Condensed Bold"/>
              </a:rPr>
              <a:t>giư</a:t>
            </a:r>
            <a:r>
              <a:rPr lang="en-US" sz="3800" dirty="0" smtClean="0">
                <a:solidFill>
                  <a:srgbClr val="4F2C33"/>
                </a:solidFill>
                <a:latin typeface="Roboto Condensed Bold"/>
              </a:rPr>
              <a:t>̃ </a:t>
            </a:r>
            <a:r>
              <a:rPr lang="en-US" sz="3800" dirty="0" err="1" smtClean="0">
                <a:solidFill>
                  <a:srgbClr val="4F2C33"/>
                </a:solidFill>
                <a:latin typeface="Roboto Condensed Bold"/>
              </a:rPr>
              <a:t>cho</a:t>
            </a:r>
            <a:r>
              <a:rPr lang="en-US" sz="3800" dirty="0" smtClean="0">
                <a:solidFill>
                  <a:srgbClr val="4F2C33"/>
                </a:solidFill>
                <a:latin typeface="Roboto Condensed Bold"/>
              </a:rPr>
              <a:t> ta </a:t>
            </a:r>
            <a:r>
              <a:rPr lang="en-US" sz="3800" dirty="0" err="1" smtClean="0">
                <a:solidFill>
                  <a:srgbClr val="4F2C33"/>
                </a:solidFill>
                <a:latin typeface="Roboto Condensed Bold"/>
              </a:rPr>
              <a:t>một</a:t>
            </a:r>
            <a:r>
              <a:rPr lang="en-US" sz="3800" dirty="0" smtClean="0">
                <a:solidFill>
                  <a:srgbClr val="4F2C33"/>
                </a:solidFill>
                <a:latin typeface="Roboto Condensed Bold"/>
              </a:rPr>
              <a:t> </a:t>
            </a:r>
            <a:r>
              <a:rPr lang="en-US" sz="3800" dirty="0" err="1" smtClean="0">
                <a:solidFill>
                  <a:srgbClr val="4F2C33"/>
                </a:solidFill>
                <a:latin typeface="Roboto Condensed Bold"/>
              </a:rPr>
              <a:t>ti</a:t>
            </a:r>
            <a:r>
              <a:rPr lang="en-US" sz="3800" dirty="0" smtClean="0">
                <a:solidFill>
                  <a:srgbClr val="4F2C33"/>
                </a:solidFill>
                <a:latin typeface="Roboto Condensed Bold"/>
              </a:rPr>
              <a:t>́ </a:t>
            </a:r>
            <a:r>
              <a:rPr lang="en-US" sz="3800" dirty="0" err="1" smtClean="0">
                <a:solidFill>
                  <a:srgbClr val="4F2C33"/>
                </a:solidFill>
                <a:latin typeface="Roboto Condensed Bold"/>
              </a:rPr>
              <a:t>gi</a:t>
            </a:r>
            <a:r>
              <a:rPr lang="en-US" sz="3800" dirty="0" smtClean="0">
                <a:solidFill>
                  <a:srgbClr val="4F2C33"/>
                </a:solidFill>
                <a:latin typeface="Roboto Condensed Bold"/>
              </a:rPr>
              <a:t>̀ </a:t>
            </a:r>
            <a:r>
              <a:rPr lang="en-US" sz="3800" dirty="0" err="1" smtClean="0">
                <a:solidFill>
                  <a:srgbClr val="4F2C33"/>
                </a:solidFill>
                <a:latin typeface="Roboto Condensed Bold"/>
              </a:rPr>
              <a:t>đâu</a:t>
            </a:r>
            <a:r>
              <a:rPr lang="en-US" sz="3800" dirty="0" smtClean="0">
                <a:solidFill>
                  <a:srgbClr val="4F2C33"/>
                </a:solidFill>
                <a:latin typeface="Roboto Condensed Bold"/>
              </a:rPr>
              <a:t>?</a:t>
            </a:r>
          </a:p>
          <a:p>
            <a:pPr marL="742950" indent="-742950" algn="just">
              <a:lnSpc>
                <a:spcPts val="5320"/>
              </a:lnSpc>
              <a:buAutoNum type="alphaLcPeriod"/>
            </a:pPr>
            <a:r>
              <a:rPr lang="en-US" sz="3800" dirty="0" smtClean="0">
                <a:solidFill>
                  <a:srgbClr val="4F2C33"/>
                </a:solidFill>
                <a:latin typeface="Roboto Condensed Bold"/>
              </a:rPr>
              <a:t>Có </a:t>
            </a:r>
            <a:r>
              <a:rPr lang="en-US" sz="3800" dirty="0" err="1" smtClean="0">
                <a:solidFill>
                  <a:srgbClr val="4F2C33"/>
                </a:solidFill>
                <a:latin typeface="Roboto Condensed Bold"/>
              </a:rPr>
              <a:t>đồng</a:t>
            </a:r>
            <a:r>
              <a:rPr lang="en-US" sz="3800" dirty="0" smtClean="0">
                <a:solidFill>
                  <a:srgbClr val="4F2C33"/>
                </a:solidFill>
                <a:latin typeface="Roboto Condensed Bold"/>
              </a:rPr>
              <a:t> </a:t>
            </a:r>
            <a:r>
              <a:rPr lang="en-US" sz="3800" dirty="0" err="1" smtClean="0">
                <a:solidFill>
                  <a:srgbClr val="4F2C33"/>
                </a:solidFill>
                <a:latin typeface="Roboto Condensed Bold"/>
              </a:rPr>
              <a:t>nào</a:t>
            </a:r>
            <a:r>
              <a:rPr lang="en-US" sz="3800" dirty="0" smtClean="0">
                <a:solidFill>
                  <a:srgbClr val="4F2C33"/>
                </a:solidFill>
                <a:latin typeface="Roboto Condensed Bold"/>
              </a:rPr>
              <a:t>, cụ </a:t>
            </a:r>
            <a:r>
              <a:rPr lang="en-US" sz="3800" dirty="0" err="1" smtClean="0">
                <a:solidFill>
                  <a:srgbClr val="4F2C33"/>
                </a:solidFill>
                <a:latin typeface="Roboto Condensed Bold"/>
              </a:rPr>
              <a:t>nhặt</a:t>
            </a:r>
            <a:r>
              <a:rPr lang="en-US" sz="3800" dirty="0" smtClean="0">
                <a:solidFill>
                  <a:srgbClr val="4F2C33"/>
                </a:solidFill>
                <a:latin typeface="Roboto Condensed Bold"/>
              </a:rPr>
              <a:t> </a:t>
            </a:r>
            <a:r>
              <a:rPr lang="en-US" sz="3800" dirty="0" err="1" smtClean="0">
                <a:solidFill>
                  <a:srgbClr val="4F2C33"/>
                </a:solidFill>
                <a:latin typeface="Roboto Condensed Bold"/>
              </a:rPr>
              <a:t>nhạnh</a:t>
            </a:r>
            <a:r>
              <a:rPr lang="en-US" sz="3800" dirty="0" smtClean="0">
                <a:solidFill>
                  <a:srgbClr val="4F2C33"/>
                </a:solidFill>
                <a:latin typeface="Roboto Condensed Bold"/>
              </a:rPr>
              <a:t> </a:t>
            </a:r>
            <a:r>
              <a:rPr lang="en-US" sz="3800" dirty="0" err="1" smtClean="0">
                <a:solidFill>
                  <a:srgbClr val="4F2C33"/>
                </a:solidFill>
                <a:latin typeface="Roboto Condensed Bold"/>
              </a:rPr>
              <a:t>đưa</a:t>
            </a:r>
            <a:r>
              <a:rPr lang="en-US" sz="3800" dirty="0" smtClean="0">
                <a:solidFill>
                  <a:srgbClr val="4F2C33"/>
                </a:solidFill>
                <a:latin typeface="Roboto Condensed Bold"/>
              </a:rPr>
              <a:t> </a:t>
            </a:r>
            <a:r>
              <a:rPr lang="en-US" sz="3800" dirty="0" err="1" smtClean="0">
                <a:solidFill>
                  <a:srgbClr val="4F2C33"/>
                </a:solidFill>
                <a:latin typeface="Roboto Condensed Bold"/>
              </a:rPr>
              <a:t>cho</a:t>
            </a:r>
            <a:r>
              <a:rPr lang="en-US" sz="3800" dirty="0" smtClean="0">
                <a:solidFill>
                  <a:srgbClr val="4F2C33"/>
                </a:solidFill>
                <a:latin typeface="Roboto Condensed Bold"/>
              </a:rPr>
              <a:t> </a:t>
            </a:r>
            <a:r>
              <a:rPr lang="en-US" sz="3800" dirty="0" err="1" smtClean="0">
                <a:solidFill>
                  <a:srgbClr val="4F2C33"/>
                </a:solidFill>
                <a:latin typeface="Roboto Condensed Bold"/>
              </a:rPr>
              <a:t>tôi</a:t>
            </a:r>
            <a:r>
              <a:rPr lang="en-US" sz="3800" dirty="0" smtClean="0">
                <a:solidFill>
                  <a:srgbClr val="4F2C33"/>
                </a:solidFill>
                <a:latin typeface="Roboto Condensed Bold"/>
              </a:rPr>
              <a:t> cả </a:t>
            </a:r>
            <a:r>
              <a:rPr lang="en-US" sz="3800" dirty="0" err="1" smtClean="0">
                <a:solidFill>
                  <a:srgbClr val="4F2C33"/>
                </a:solidFill>
                <a:latin typeface="Roboto Condensed Bold"/>
              </a:rPr>
              <a:t>thi</a:t>
            </a:r>
            <a:r>
              <a:rPr lang="en-US" sz="3800" dirty="0" smtClean="0">
                <a:solidFill>
                  <a:srgbClr val="4F2C33"/>
                </a:solidFill>
                <a:latin typeface="Roboto Condensed Bold"/>
              </a:rPr>
              <a:t>̀ cụ </a:t>
            </a:r>
            <a:r>
              <a:rPr lang="en-US" sz="3800" dirty="0" err="1" smtClean="0">
                <a:solidFill>
                  <a:srgbClr val="4F2C33"/>
                </a:solidFill>
                <a:latin typeface="Roboto Condensed Bold"/>
              </a:rPr>
              <a:t>lấy</a:t>
            </a:r>
            <a:r>
              <a:rPr lang="en-US" sz="3800" dirty="0" smtClean="0">
                <a:solidFill>
                  <a:srgbClr val="4F2C33"/>
                </a:solidFill>
                <a:latin typeface="Roboto Condensed Bold"/>
              </a:rPr>
              <a:t> </a:t>
            </a:r>
            <a:r>
              <a:rPr lang="en-US" sz="3800" dirty="0" err="1" smtClean="0">
                <a:solidFill>
                  <a:srgbClr val="4F2C33"/>
                </a:solidFill>
                <a:latin typeface="Roboto Condensed Bold"/>
              </a:rPr>
              <a:t>gi</a:t>
            </a:r>
            <a:r>
              <a:rPr lang="en-US" sz="3800" dirty="0" smtClean="0">
                <a:solidFill>
                  <a:srgbClr val="4F2C33"/>
                </a:solidFill>
                <a:latin typeface="Roboto Condensed Bold"/>
              </a:rPr>
              <a:t>̀ mà </a:t>
            </a:r>
            <a:r>
              <a:rPr lang="en-US" sz="3800" dirty="0" err="1" smtClean="0">
                <a:solidFill>
                  <a:srgbClr val="4F2C33"/>
                </a:solidFill>
                <a:latin typeface="Roboto Condensed Bold"/>
              </a:rPr>
              <a:t>ăn</a:t>
            </a:r>
            <a:r>
              <a:rPr lang="en-US" sz="3800" dirty="0" smtClean="0">
                <a:solidFill>
                  <a:srgbClr val="4F2C33"/>
                </a:solidFill>
                <a:latin typeface="Roboto Condensed Bold"/>
              </a:rPr>
              <a:t>?</a:t>
            </a:r>
            <a:endParaRPr lang="en-US" sz="3800" dirty="0">
              <a:solidFill>
                <a:srgbClr val="4F2C33"/>
              </a:solidFill>
              <a:latin typeface="Roboto Condensed Bold"/>
            </a:endParaRPr>
          </a:p>
          <a:p>
            <a:pPr algn="just">
              <a:lnSpc>
                <a:spcPts val="5320"/>
              </a:lnSpc>
            </a:pPr>
            <a:endParaRPr lang="en-US" sz="3800" dirty="0">
              <a:solidFill>
                <a:srgbClr val="4F2C33"/>
              </a:solidFill>
              <a:latin typeface="Roboto Condensed Bol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D38"/>
        </a:solidFill>
        <a:effectLst/>
      </p:bgPr>
    </p:bg>
    <p:spTree>
      <p:nvGrpSpPr>
        <p:cNvPr id="1" name=""/>
        <p:cNvGrpSpPr/>
        <p:nvPr/>
      </p:nvGrpSpPr>
      <p:grpSpPr>
        <a:xfrm>
          <a:off x="0" y="0"/>
          <a:ext cx="0" cy="0"/>
          <a:chOff x="0" y="0"/>
          <a:chExt cx="0" cy="0"/>
        </a:xfrm>
      </p:grpSpPr>
      <p:grpSp>
        <p:nvGrpSpPr>
          <p:cNvPr id="2" name="Group 2"/>
          <p:cNvGrpSpPr/>
          <p:nvPr/>
        </p:nvGrpSpPr>
        <p:grpSpPr>
          <a:xfrm>
            <a:off x="-186616" y="-155978"/>
            <a:ext cx="15198016" cy="2002273"/>
            <a:chOff x="0" y="0"/>
            <a:chExt cx="18286349" cy="3042119"/>
          </a:xfrm>
        </p:grpSpPr>
        <p:sp>
          <p:nvSpPr>
            <p:cNvPr id="3" name="Freeform 3"/>
            <p:cNvSpPr/>
            <p:nvPr/>
          </p:nvSpPr>
          <p:spPr>
            <a:xfrm>
              <a:off x="0" y="0"/>
              <a:ext cx="18286349" cy="3042119"/>
            </a:xfrm>
            <a:custGeom>
              <a:avLst/>
              <a:gdLst/>
              <a:ahLst/>
              <a:cxnLst/>
              <a:rect l="l" t="t" r="r" b="b"/>
              <a:pathLst>
                <a:path w="18286349" h="3042119">
                  <a:moveTo>
                    <a:pt x="18161890" y="3042119"/>
                  </a:moveTo>
                  <a:lnTo>
                    <a:pt x="124460" y="3042119"/>
                  </a:lnTo>
                  <a:cubicBezTo>
                    <a:pt x="55880" y="3042119"/>
                    <a:pt x="0" y="2986239"/>
                    <a:pt x="0" y="2917659"/>
                  </a:cubicBezTo>
                  <a:lnTo>
                    <a:pt x="0" y="124460"/>
                  </a:lnTo>
                  <a:cubicBezTo>
                    <a:pt x="0" y="55880"/>
                    <a:pt x="55880" y="0"/>
                    <a:pt x="124460" y="0"/>
                  </a:cubicBezTo>
                  <a:lnTo>
                    <a:pt x="18161890" y="0"/>
                  </a:lnTo>
                  <a:cubicBezTo>
                    <a:pt x="18230469" y="0"/>
                    <a:pt x="18286349" y="55880"/>
                    <a:pt x="18286349" y="124460"/>
                  </a:cubicBezTo>
                  <a:lnTo>
                    <a:pt x="18286349" y="2917659"/>
                  </a:lnTo>
                  <a:cubicBezTo>
                    <a:pt x="18286349" y="2986239"/>
                    <a:pt x="18230469" y="3042119"/>
                    <a:pt x="18161890" y="3042119"/>
                  </a:cubicBezTo>
                  <a:close/>
                </a:path>
              </a:pathLst>
            </a:custGeom>
            <a:solidFill>
              <a:srgbClr val="FFD558"/>
            </a:solidFill>
          </p:spPr>
          <p:txBody>
            <a:bodyPr/>
            <a:lstStyle/>
            <a:p>
              <a:endParaRPr lang="en-US"/>
            </a:p>
          </p:txBody>
        </p:sp>
      </p:grpSp>
      <p:sp>
        <p:nvSpPr>
          <p:cNvPr id="4" name="Freeform 4"/>
          <p:cNvSpPr/>
          <p:nvPr/>
        </p:nvSpPr>
        <p:spPr>
          <a:xfrm rot="-10800000">
            <a:off x="15749268" y="-757432"/>
            <a:ext cx="1510032" cy="1514864"/>
          </a:xfrm>
          <a:custGeom>
            <a:avLst/>
            <a:gdLst/>
            <a:ahLst/>
            <a:cxnLst/>
            <a:rect l="l" t="t" r="r" b="b"/>
            <a:pathLst>
              <a:path w="1510032" h="1514864">
                <a:moveTo>
                  <a:pt x="0" y="0"/>
                </a:moveTo>
                <a:lnTo>
                  <a:pt x="1510032" y="0"/>
                </a:lnTo>
                <a:lnTo>
                  <a:pt x="1510032" y="1514864"/>
                </a:lnTo>
                <a:lnTo>
                  <a:pt x="0" y="15148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3364693" y="1401943"/>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6" name="Freeform 6"/>
          <p:cNvSpPr/>
          <p:nvPr/>
        </p:nvSpPr>
        <p:spPr>
          <a:xfrm>
            <a:off x="19498" y="10100251"/>
            <a:ext cx="1199994" cy="373498"/>
          </a:xfrm>
          <a:custGeom>
            <a:avLst/>
            <a:gdLst/>
            <a:ahLst/>
            <a:cxnLst/>
            <a:rect l="l" t="t" r="r" b="b"/>
            <a:pathLst>
              <a:path w="1199994" h="373498">
                <a:moveTo>
                  <a:pt x="0" y="0"/>
                </a:moveTo>
                <a:lnTo>
                  <a:pt x="1199995" y="0"/>
                </a:lnTo>
                <a:lnTo>
                  <a:pt x="1199995" y="373498"/>
                </a:lnTo>
                <a:lnTo>
                  <a:pt x="0" y="3734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aphicFrame>
        <p:nvGraphicFramePr>
          <p:cNvPr id="7" name="Table 7"/>
          <p:cNvGraphicFramePr>
            <a:graphicFrameLocks noGrp="1"/>
          </p:cNvGraphicFramePr>
          <p:nvPr>
            <p:extLst>
              <p:ext uri="{D42A27DB-BD31-4B8C-83A1-F6EECF244321}">
                <p14:modId xmlns:p14="http://schemas.microsoft.com/office/powerpoint/2010/main" val="4199495557"/>
              </p:ext>
            </p:extLst>
          </p:nvPr>
        </p:nvGraphicFramePr>
        <p:xfrm>
          <a:off x="797228" y="4973516"/>
          <a:ext cx="16462071" cy="3600450"/>
        </p:xfrm>
        <a:graphic>
          <a:graphicData uri="http://schemas.openxmlformats.org/drawingml/2006/table">
            <a:tbl>
              <a:tblPr/>
              <a:tblGrid>
                <a:gridCol w="7737172">
                  <a:extLst>
                    <a:ext uri="{9D8B030D-6E8A-4147-A177-3AD203B41FA5}">
                      <a16:colId xmlns:a16="http://schemas.microsoft.com/office/drawing/2014/main" val="20000"/>
                    </a:ext>
                  </a:extLst>
                </a:gridCol>
                <a:gridCol w="3237542">
                  <a:extLst>
                    <a:ext uri="{9D8B030D-6E8A-4147-A177-3AD203B41FA5}">
                      <a16:colId xmlns:a16="http://schemas.microsoft.com/office/drawing/2014/main" val="20001"/>
                    </a:ext>
                  </a:extLst>
                </a:gridCol>
                <a:gridCol w="5487357">
                  <a:extLst>
                    <a:ext uri="{9D8B030D-6E8A-4147-A177-3AD203B41FA5}">
                      <a16:colId xmlns:a16="http://schemas.microsoft.com/office/drawing/2014/main" val="20002"/>
                    </a:ext>
                  </a:extLst>
                </a:gridCol>
              </a:tblGrid>
              <a:tr h="1145598">
                <a:tc>
                  <a:txBody>
                    <a:bodyPr/>
                    <a:lstStyle/>
                    <a:p>
                      <a:pPr algn="ctr">
                        <a:lnSpc>
                          <a:spcPts val="5156"/>
                        </a:lnSpc>
                        <a:defRPr/>
                      </a:pPr>
                      <a:r>
                        <a:rPr lang="en-US" sz="3683">
                          <a:solidFill>
                            <a:srgbClr val="FFFFFF"/>
                          </a:solidFill>
                          <a:latin typeface="Roboto Condensed Bold"/>
                        </a:rPr>
                        <a:t>Câu văn </a:t>
                      </a:r>
                      <a:endParaRPr lang="en-US" sz="110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solidFill>
                      <a:srgbClr val="A3704B"/>
                    </a:solidFill>
                  </a:tcPr>
                </a:tc>
                <a:tc>
                  <a:txBody>
                    <a:bodyPr/>
                    <a:lstStyle/>
                    <a:p>
                      <a:pPr algn="ctr">
                        <a:lnSpc>
                          <a:spcPts val="5156"/>
                        </a:lnSpc>
                        <a:defRPr/>
                      </a:pPr>
                      <a:r>
                        <a:rPr lang="en-US" sz="3683" dirty="0" err="1" smtClean="0">
                          <a:solidFill>
                            <a:srgbClr val="FFFFFF"/>
                          </a:solidFill>
                          <a:latin typeface="Roboto Condensed Bold"/>
                        </a:rPr>
                        <a:t>Chức</a:t>
                      </a:r>
                      <a:r>
                        <a:rPr lang="en-US" sz="3683" baseline="0" dirty="0" smtClean="0">
                          <a:solidFill>
                            <a:srgbClr val="FFFFFF"/>
                          </a:solidFill>
                          <a:latin typeface="Roboto Condensed Bold"/>
                        </a:rPr>
                        <a:t> </a:t>
                      </a:r>
                      <a:r>
                        <a:rPr lang="en-US" sz="3683" baseline="0" dirty="0" err="1" smtClean="0">
                          <a:solidFill>
                            <a:srgbClr val="FFFFFF"/>
                          </a:solidFill>
                          <a:latin typeface="Roboto Condensed Bold"/>
                        </a:rPr>
                        <a:t>năng</a:t>
                      </a:r>
                      <a:endParaRPr lang="en-US" sz="1100" dirty="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solidFill>
                      <a:srgbClr val="A3704B"/>
                    </a:solidFill>
                  </a:tcPr>
                </a:tc>
                <a:tc>
                  <a:txBody>
                    <a:bodyPr/>
                    <a:lstStyle/>
                    <a:p>
                      <a:pPr algn="ctr">
                        <a:lnSpc>
                          <a:spcPts val="5156"/>
                        </a:lnSpc>
                        <a:defRPr/>
                      </a:pPr>
                      <a:r>
                        <a:rPr lang="en-US" sz="3683" dirty="0" smtClean="0">
                          <a:solidFill>
                            <a:srgbClr val="FFFFFF"/>
                          </a:solidFill>
                          <a:latin typeface="Roboto Condensed Bold"/>
                        </a:rPr>
                        <a:t>Lí</a:t>
                      </a:r>
                      <a:r>
                        <a:rPr lang="en-US" sz="3683" baseline="0" dirty="0" smtClean="0">
                          <a:solidFill>
                            <a:srgbClr val="FFFFFF"/>
                          </a:solidFill>
                          <a:latin typeface="Roboto Condensed Bold"/>
                        </a:rPr>
                        <a:t> </a:t>
                      </a:r>
                      <a:r>
                        <a:rPr lang="en-US" sz="3683" baseline="0" dirty="0" err="1" smtClean="0">
                          <a:solidFill>
                            <a:srgbClr val="FFFFFF"/>
                          </a:solidFill>
                          <a:latin typeface="Roboto Condensed Bold"/>
                        </a:rPr>
                        <a:t>giải</a:t>
                      </a:r>
                      <a:endParaRPr lang="en-US" sz="1100" dirty="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solidFill>
                      <a:srgbClr val="A3704B"/>
                    </a:solidFill>
                  </a:tcPr>
                </a:tc>
                <a:extLst>
                  <a:ext uri="{0D108BD9-81ED-4DB2-BD59-A6C34878D82A}">
                    <a16:rowId xmlns:a16="http://schemas.microsoft.com/office/drawing/2014/main" val="10000"/>
                  </a:ext>
                </a:extLst>
              </a:tr>
              <a:tr h="2454852">
                <a:tc>
                  <a:txBody>
                    <a:bodyPr/>
                    <a:lstStyle/>
                    <a:p>
                      <a:pPr algn="ctr">
                        <a:lnSpc>
                          <a:spcPts val="5156"/>
                        </a:lnSpc>
                        <a:defRPr/>
                      </a:pPr>
                      <a:r>
                        <a:rPr lang="en-US" sz="3683" dirty="0" err="1" smtClean="0">
                          <a:solidFill>
                            <a:srgbClr val="000000"/>
                          </a:solidFill>
                          <a:latin typeface="Roboto Condensed Italics"/>
                        </a:rPr>
                        <a:t>Việc</a:t>
                      </a:r>
                      <a:r>
                        <a:rPr lang="en-US" sz="3683" baseline="0" dirty="0" smtClean="0">
                          <a:solidFill>
                            <a:srgbClr val="000000"/>
                          </a:solidFill>
                          <a:latin typeface="Roboto Condensed Italics"/>
                        </a:rPr>
                        <a:t> </a:t>
                      </a:r>
                      <a:r>
                        <a:rPr lang="en-US" sz="3683" baseline="0" dirty="0" err="1" smtClean="0">
                          <a:solidFill>
                            <a:srgbClr val="000000"/>
                          </a:solidFill>
                          <a:latin typeface="Roboto Condensed Italics"/>
                        </a:rPr>
                        <a:t>gi</a:t>
                      </a:r>
                      <a:r>
                        <a:rPr lang="en-US" sz="3683" baseline="0" dirty="0" smtClean="0">
                          <a:solidFill>
                            <a:srgbClr val="000000"/>
                          </a:solidFill>
                          <a:latin typeface="Roboto Condensed Italics"/>
                        </a:rPr>
                        <a:t>̀ </a:t>
                      </a:r>
                      <a:r>
                        <a:rPr lang="en-US" sz="3683" baseline="0" dirty="0" err="1" smtClean="0">
                          <a:solidFill>
                            <a:srgbClr val="000000"/>
                          </a:solidFill>
                          <a:latin typeface="Roboto Condensed Italics"/>
                        </a:rPr>
                        <a:t>còn</a:t>
                      </a:r>
                      <a:r>
                        <a:rPr lang="en-US" sz="3683" baseline="0" dirty="0" smtClean="0">
                          <a:solidFill>
                            <a:srgbClr val="000000"/>
                          </a:solidFill>
                          <a:latin typeface="Roboto Condensed Italics"/>
                        </a:rPr>
                        <a:t> </a:t>
                      </a:r>
                      <a:r>
                        <a:rPr lang="en-US" sz="3683" baseline="0" dirty="0" err="1" smtClean="0">
                          <a:solidFill>
                            <a:srgbClr val="000000"/>
                          </a:solidFill>
                          <a:latin typeface="Roboto Condensed Italics"/>
                        </a:rPr>
                        <a:t>phải</a:t>
                      </a:r>
                      <a:r>
                        <a:rPr lang="en-US" sz="3683" baseline="0" dirty="0" smtClean="0">
                          <a:solidFill>
                            <a:srgbClr val="000000"/>
                          </a:solidFill>
                          <a:latin typeface="Roboto Condensed Italics"/>
                        </a:rPr>
                        <a:t> </a:t>
                      </a:r>
                      <a:r>
                        <a:rPr lang="en-US" sz="3683" baseline="0" dirty="0" err="1" smtClean="0">
                          <a:solidFill>
                            <a:srgbClr val="000000"/>
                          </a:solidFill>
                          <a:latin typeface="Roboto Condensed Italics"/>
                        </a:rPr>
                        <a:t>chơ</a:t>
                      </a:r>
                      <a:r>
                        <a:rPr lang="en-US" sz="3683" baseline="0" dirty="0" smtClean="0">
                          <a:solidFill>
                            <a:srgbClr val="000000"/>
                          </a:solidFill>
                          <a:latin typeface="Roboto Condensed Italics"/>
                        </a:rPr>
                        <a:t>̀ </a:t>
                      </a:r>
                      <a:r>
                        <a:rPr lang="en-US" sz="3683" baseline="0" dirty="0" err="1" smtClean="0">
                          <a:solidFill>
                            <a:srgbClr val="000000"/>
                          </a:solidFill>
                          <a:latin typeface="Roboto Condensed Italics"/>
                        </a:rPr>
                        <a:t>khi</a:t>
                      </a:r>
                      <a:r>
                        <a:rPr lang="en-US" sz="3683" baseline="0" dirty="0" smtClean="0">
                          <a:solidFill>
                            <a:srgbClr val="000000"/>
                          </a:solidFill>
                          <a:latin typeface="Roboto Condensed Italics"/>
                        </a:rPr>
                        <a:t> </a:t>
                      </a:r>
                      <a:r>
                        <a:rPr lang="en-US" sz="3683" baseline="0" dirty="0" err="1" smtClean="0">
                          <a:solidFill>
                            <a:srgbClr val="000000"/>
                          </a:solidFill>
                          <a:latin typeface="Roboto Condensed Italics"/>
                        </a:rPr>
                        <a:t>khác</a:t>
                      </a:r>
                      <a:r>
                        <a:rPr lang="en-US" sz="3683" baseline="0" dirty="0" smtClean="0">
                          <a:solidFill>
                            <a:srgbClr val="000000"/>
                          </a:solidFill>
                          <a:latin typeface="Roboto Condensed Italics"/>
                        </a:rPr>
                        <a:t>?</a:t>
                      </a:r>
                      <a:endParaRPr lang="en-US" sz="1100" dirty="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tc>
                  <a:txBody>
                    <a:bodyPr/>
                    <a:lstStyle/>
                    <a:p>
                      <a:pPr algn="ctr">
                        <a:lnSpc>
                          <a:spcPts val="5156"/>
                        </a:lnSpc>
                        <a:defRPr/>
                      </a:pPr>
                      <a:r>
                        <a:rPr lang="en-US" sz="3683" dirty="0" err="1" smtClean="0">
                          <a:solidFill>
                            <a:srgbClr val="000000"/>
                          </a:solidFill>
                          <a:latin typeface="Roboto Condensed"/>
                        </a:rPr>
                        <a:t>Câu</a:t>
                      </a:r>
                      <a:r>
                        <a:rPr lang="en-US" sz="3683" dirty="0" smtClean="0">
                          <a:solidFill>
                            <a:srgbClr val="000000"/>
                          </a:solidFill>
                          <a:latin typeface="Roboto Condensed"/>
                        </a:rPr>
                        <a:t> </a:t>
                      </a:r>
                      <a:r>
                        <a:rPr lang="en-US" sz="3683" dirty="0" err="1" smtClean="0">
                          <a:solidFill>
                            <a:srgbClr val="000000"/>
                          </a:solidFill>
                          <a:latin typeface="Roboto Condensed"/>
                        </a:rPr>
                        <a:t>được</a:t>
                      </a:r>
                      <a:r>
                        <a:rPr lang="en-US" sz="3683" baseline="0" dirty="0" smtClean="0">
                          <a:solidFill>
                            <a:srgbClr val="000000"/>
                          </a:solidFill>
                          <a:latin typeface="Roboto Condensed"/>
                        </a:rPr>
                        <a:t> </a:t>
                      </a:r>
                      <a:r>
                        <a:rPr lang="en-US" sz="3683" baseline="0" dirty="0" err="1" smtClean="0">
                          <a:solidFill>
                            <a:srgbClr val="000000"/>
                          </a:solidFill>
                          <a:latin typeface="Roboto Condensed"/>
                        </a:rPr>
                        <a:t>dùng</a:t>
                      </a:r>
                      <a:r>
                        <a:rPr lang="en-US" sz="3683" baseline="0" dirty="0" smtClean="0">
                          <a:solidFill>
                            <a:srgbClr val="000000"/>
                          </a:solidFill>
                          <a:latin typeface="Roboto Condensed"/>
                        </a:rPr>
                        <a:t> </a:t>
                      </a:r>
                      <a:r>
                        <a:rPr lang="en-US" sz="3683" baseline="0" dirty="0" err="1" smtClean="0">
                          <a:solidFill>
                            <a:srgbClr val="000000"/>
                          </a:solidFill>
                          <a:latin typeface="Roboto Condensed"/>
                        </a:rPr>
                        <a:t>đê</a:t>
                      </a:r>
                      <a:r>
                        <a:rPr lang="en-US" sz="3683" baseline="0" dirty="0" smtClean="0">
                          <a:solidFill>
                            <a:srgbClr val="000000"/>
                          </a:solidFill>
                          <a:latin typeface="Roboto Condensed"/>
                        </a:rPr>
                        <a:t>̉ </a:t>
                      </a:r>
                      <a:r>
                        <a:rPr lang="en-US" sz="3683" baseline="0" dirty="0" err="1" smtClean="0">
                          <a:solidFill>
                            <a:srgbClr val="000000"/>
                          </a:solidFill>
                          <a:latin typeface="Roboto Condensed"/>
                        </a:rPr>
                        <a:t>biểu</a:t>
                      </a:r>
                      <a:r>
                        <a:rPr lang="en-US" sz="3683" baseline="0" dirty="0" smtClean="0">
                          <a:solidFill>
                            <a:srgbClr val="000000"/>
                          </a:solidFill>
                          <a:latin typeface="Roboto Condensed"/>
                        </a:rPr>
                        <a:t> </a:t>
                      </a:r>
                      <a:r>
                        <a:rPr lang="en-US" sz="3683" baseline="0" dirty="0" err="1" smtClean="0">
                          <a:solidFill>
                            <a:srgbClr val="000000"/>
                          </a:solidFill>
                          <a:latin typeface="Roboto Condensed"/>
                        </a:rPr>
                        <a:t>thi</a:t>
                      </a:r>
                      <a:r>
                        <a:rPr lang="en-US" sz="3683" baseline="0" dirty="0" smtClean="0">
                          <a:solidFill>
                            <a:srgbClr val="000000"/>
                          </a:solidFill>
                          <a:latin typeface="Roboto Condensed"/>
                        </a:rPr>
                        <a:t>̣ ý </a:t>
                      </a:r>
                      <a:r>
                        <a:rPr lang="en-US" sz="3683" baseline="0" dirty="0" err="1" smtClean="0">
                          <a:solidFill>
                            <a:srgbClr val="000000"/>
                          </a:solidFill>
                          <a:latin typeface="Roboto Condensed"/>
                        </a:rPr>
                        <a:t>phu</a:t>
                      </a:r>
                      <a:r>
                        <a:rPr lang="en-US" sz="3683" baseline="0" dirty="0" smtClean="0">
                          <a:solidFill>
                            <a:srgbClr val="000000"/>
                          </a:solidFill>
                          <a:latin typeface="Roboto Condensed"/>
                        </a:rPr>
                        <a:t>̉ </a:t>
                      </a:r>
                      <a:r>
                        <a:rPr lang="en-US" sz="3683" baseline="0" dirty="0" err="1" smtClean="0">
                          <a:solidFill>
                            <a:srgbClr val="000000"/>
                          </a:solidFill>
                          <a:latin typeface="Roboto Condensed"/>
                        </a:rPr>
                        <a:t>định</a:t>
                      </a:r>
                      <a:endParaRPr lang="en-US" sz="1100" dirty="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tc>
                  <a:txBody>
                    <a:bodyPr/>
                    <a:lstStyle/>
                    <a:p>
                      <a:pPr algn="ctr">
                        <a:lnSpc>
                          <a:spcPts val="5156"/>
                        </a:lnSpc>
                        <a:defRPr/>
                      </a:pPr>
                      <a:r>
                        <a:rPr lang="en-US" sz="3800" b="0" i="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Câu</a:t>
                      </a:r>
                      <a:r>
                        <a:rPr lang="en-US" sz="3800" b="0" i="0" kern="1200" baseline="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b="0" i="0" kern="1200" baseline="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dùng</a:t>
                      </a:r>
                      <a:r>
                        <a:rPr lang="en-US" sz="3800" b="0" i="0" kern="1200" baseline="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b="0" i="0" kern="1200" baseline="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đê</a:t>
                      </a:r>
                      <a:r>
                        <a:rPr lang="en-US" sz="3800" b="0" i="0" kern="1200" baseline="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b="0" i="0" kern="1200" baseline="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bác</a:t>
                      </a:r>
                      <a:r>
                        <a:rPr lang="en-US" sz="3800" b="0" i="0" kern="1200" baseline="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b="0" i="0" kern="1200" baseline="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bo</a:t>
                      </a:r>
                      <a:r>
                        <a:rPr lang="en-US" sz="3800" b="0" i="0" kern="1200" baseline="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b="0" i="0" kern="1200" baseline="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một</a:t>
                      </a:r>
                      <a:r>
                        <a:rPr lang="en-US" sz="3800" b="0" i="0" kern="1200" baseline="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ý </a:t>
                      </a:r>
                      <a:r>
                        <a:rPr lang="en-US" sz="3800" b="0" i="0" kern="1200" baseline="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kiến</a:t>
                      </a:r>
                      <a:r>
                        <a:rPr lang="en-US" sz="3800" b="0" i="0" kern="1200" baseline="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b="0" i="0" kern="1200" baseline="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khác</a:t>
                      </a:r>
                      <a:endParaRPr lang="en-US" sz="3800" dirty="0">
                        <a:latin typeface="Roboto Condensed" panose="02000000000000000000" pitchFamily="2" charset="0"/>
                        <a:ea typeface="Roboto Condensed" panose="02000000000000000000" pitchFamily="2" charset="0"/>
                        <a:cs typeface="Roboto Condensed" panose="02000000000000000000" pitchFamily="2" charset="0"/>
                      </a:endParaRPr>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207084" y="464176"/>
            <a:ext cx="14347116" cy="1795363"/>
          </a:xfrm>
          <a:prstGeom prst="rect">
            <a:avLst/>
          </a:prstGeom>
        </p:spPr>
        <p:txBody>
          <a:bodyPr wrap="square" lIns="0" tIns="0" rIns="0" bIns="0" rtlCol="0" anchor="t">
            <a:spAutoFit/>
          </a:bodyPr>
          <a:lstStyle/>
          <a:p>
            <a:pPr algn="ctr">
              <a:lnSpc>
                <a:spcPts val="7000"/>
              </a:lnSpc>
            </a:pPr>
            <a:r>
              <a:rPr lang="en-US" sz="5000" dirty="0">
                <a:solidFill>
                  <a:srgbClr val="4F2C33"/>
                </a:solidFill>
                <a:latin typeface="Fraunces Bold"/>
              </a:rPr>
              <a:t>I. CÂU </a:t>
            </a:r>
            <a:r>
              <a:rPr lang="en-US" sz="5000" dirty="0" smtClean="0">
                <a:solidFill>
                  <a:srgbClr val="4F2C33"/>
                </a:solidFill>
                <a:latin typeface="Fraunces Bold"/>
              </a:rPr>
              <a:t>HỎI, </a:t>
            </a:r>
            <a:r>
              <a:rPr lang="en-US" sz="5000" dirty="0">
                <a:solidFill>
                  <a:srgbClr val="4F2C33"/>
                </a:solidFill>
                <a:latin typeface="Fraunces Bold"/>
              </a:rPr>
              <a:t>CÂU </a:t>
            </a:r>
            <a:r>
              <a:rPr lang="en-US" sz="5000" dirty="0" smtClean="0">
                <a:solidFill>
                  <a:srgbClr val="4F2C33"/>
                </a:solidFill>
                <a:latin typeface="Fraunces Bold"/>
              </a:rPr>
              <a:t>CẢM, </a:t>
            </a:r>
            <a:r>
              <a:rPr lang="en-US" sz="5000" dirty="0">
                <a:solidFill>
                  <a:srgbClr val="4F2C33"/>
                </a:solidFill>
                <a:latin typeface="Fraunces Bold"/>
              </a:rPr>
              <a:t>CÂU KHIẾN, CÂU </a:t>
            </a:r>
            <a:r>
              <a:rPr lang="en-US" sz="5000" dirty="0" smtClean="0">
                <a:solidFill>
                  <a:srgbClr val="4F2C33"/>
                </a:solidFill>
                <a:latin typeface="Fraunces Bold"/>
              </a:rPr>
              <a:t>KỂ</a:t>
            </a:r>
            <a:endParaRPr lang="en-US" sz="5000" dirty="0">
              <a:solidFill>
                <a:srgbClr val="4F2C33"/>
              </a:solidFill>
              <a:latin typeface="Fraunces Bold"/>
            </a:endParaRPr>
          </a:p>
          <a:p>
            <a:pPr algn="ctr">
              <a:lnSpc>
                <a:spcPts val="7000"/>
              </a:lnSpc>
            </a:pPr>
            <a:endParaRPr lang="en-US" sz="5000" dirty="0">
              <a:solidFill>
                <a:srgbClr val="4F2C33"/>
              </a:solidFill>
              <a:latin typeface="Fraunces Bold"/>
            </a:endParaRPr>
          </a:p>
        </p:txBody>
      </p:sp>
      <p:sp>
        <p:nvSpPr>
          <p:cNvPr id="9" name="TextBox 9"/>
          <p:cNvSpPr txBox="1"/>
          <p:nvPr/>
        </p:nvSpPr>
        <p:spPr>
          <a:xfrm>
            <a:off x="207084" y="1922976"/>
            <a:ext cx="9912537" cy="2513509"/>
          </a:xfrm>
          <a:prstGeom prst="rect">
            <a:avLst/>
          </a:prstGeom>
        </p:spPr>
        <p:txBody>
          <a:bodyPr lIns="0" tIns="0" rIns="0" bIns="0" rtlCol="0" anchor="t">
            <a:spAutoFit/>
          </a:bodyPr>
          <a:lstStyle/>
          <a:p>
            <a:pPr algn="just">
              <a:lnSpc>
                <a:spcPts val="9799"/>
              </a:lnSpc>
            </a:pPr>
            <a:r>
              <a:rPr lang="en-US" sz="6999" dirty="0">
                <a:solidFill>
                  <a:srgbClr val="593B1C"/>
                </a:solidFill>
                <a:latin typeface="#9Slide05 VL Fadilla"/>
              </a:rPr>
              <a:t>1. </a:t>
            </a:r>
            <a:r>
              <a:rPr lang="en-US" sz="6999" dirty="0" smtClean="0">
                <a:solidFill>
                  <a:srgbClr val="593B1C"/>
                </a:solidFill>
                <a:latin typeface="#9Slide05 VL Fadilla"/>
              </a:rPr>
              <a:t>Tri </a:t>
            </a:r>
            <a:r>
              <a:rPr lang="en-US" sz="6999" dirty="0" err="1" smtClean="0">
                <a:solidFill>
                  <a:srgbClr val="593B1C"/>
                </a:solidFill>
                <a:latin typeface="#9Slide05 VL Fadilla"/>
              </a:rPr>
              <a:t>thức</a:t>
            </a:r>
            <a:r>
              <a:rPr lang="en-US" sz="6999" dirty="0" smtClean="0">
                <a:solidFill>
                  <a:srgbClr val="593B1C"/>
                </a:solidFill>
                <a:latin typeface="#9Slide05 VL Fadilla"/>
              </a:rPr>
              <a:t> </a:t>
            </a:r>
            <a:r>
              <a:rPr lang="en-US" sz="6999" dirty="0" err="1" smtClean="0">
                <a:solidFill>
                  <a:srgbClr val="593B1C"/>
                </a:solidFill>
                <a:latin typeface="#9Slide05 VL Fadilla"/>
              </a:rPr>
              <a:t>Tiếng</a:t>
            </a:r>
            <a:r>
              <a:rPr lang="en-US" sz="6999" dirty="0" smtClean="0">
                <a:solidFill>
                  <a:srgbClr val="593B1C"/>
                </a:solidFill>
                <a:latin typeface="#9Slide05 VL Fadilla"/>
              </a:rPr>
              <a:t> </a:t>
            </a:r>
            <a:r>
              <a:rPr lang="en-US" sz="6999" dirty="0" err="1" smtClean="0">
                <a:solidFill>
                  <a:srgbClr val="593B1C"/>
                </a:solidFill>
                <a:latin typeface="#9Slide05 VL Fadilla"/>
              </a:rPr>
              <a:t>Việt</a:t>
            </a:r>
            <a:endParaRPr lang="en-US" sz="6999" dirty="0">
              <a:solidFill>
                <a:srgbClr val="593B1C"/>
              </a:solidFill>
              <a:latin typeface="#9Slide05 VL Fadilla"/>
            </a:endParaRPr>
          </a:p>
          <a:p>
            <a:pPr algn="just">
              <a:lnSpc>
                <a:spcPts val="9799"/>
              </a:lnSpc>
              <a:spcBef>
                <a:spcPct val="0"/>
              </a:spcBef>
            </a:pPr>
            <a:endParaRPr lang="en-US" sz="6999" dirty="0">
              <a:solidFill>
                <a:srgbClr val="593B1C"/>
              </a:solidFill>
              <a:latin typeface="#9Slide05 VL Fadilla"/>
            </a:endParaRPr>
          </a:p>
        </p:txBody>
      </p:sp>
      <p:sp>
        <p:nvSpPr>
          <p:cNvPr id="10" name="TextBox 10"/>
          <p:cNvSpPr txBox="1"/>
          <p:nvPr/>
        </p:nvSpPr>
        <p:spPr>
          <a:xfrm>
            <a:off x="619495" y="3355536"/>
            <a:ext cx="16871276" cy="1359346"/>
          </a:xfrm>
          <a:prstGeom prst="rect">
            <a:avLst/>
          </a:prstGeom>
        </p:spPr>
        <p:txBody>
          <a:bodyPr lIns="0" tIns="0" rIns="0" bIns="0" rtlCol="0" anchor="t">
            <a:spAutoFit/>
          </a:bodyPr>
          <a:lstStyle/>
          <a:p>
            <a:pPr algn="ctr">
              <a:lnSpc>
                <a:spcPts val="5320"/>
              </a:lnSpc>
            </a:pPr>
            <a:r>
              <a:rPr lang="en-US" sz="3800" dirty="0" err="1">
                <a:solidFill>
                  <a:srgbClr val="4F2C33"/>
                </a:solidFill>
                <a:latin typeface="Roboto Condensed Bold"/>
              </a:rPr>
              <a:t>Bài</a:t>
            </a:r>
            <a:r>
              <a:rPr lang="en-US" sz="3800" dirty="0">
                <a:solidFill>
                  <a:srgbClr val="4F2C33"/>
                </a:solidFill>
                <a:latin typeface="Roboto Condensed Bold"/>
              </a:rPr>
              <a:t> </a:t>
            </a:r>
            <a:r>
              <a:rPr lang="en-US" sz="3800" dirty="0" err="1">
                <a:solidFill>
                  <a:srgbClr val="4F2C33"/>
                </a:solidFill>
                <a:latin typeface="Roboto Condensed Bold"/>
              </a:rPr>
              <a:t>tập</a:t>
            </a:r>
            <a:r>
              <a:rPr lang="en-US" sz="3800" dirty="0">
                <a:solidFill>
                  <a:srgbClr val="4F2C33"/>
                </a:solidFill>
                <a:latin typeface="Roboto Condensed Bold"/>
              </a:rPr>
              <a:t> </a:t>
            </a:r>
            <a:r>
              <a:rPr lang="en-US" sz="3800" dirty="0" smtClean="0">
                <a:solidFill>
                  <a:srgbClr val="4F2C33"/>
                </a:solidFill>
                <a:latin typeface="Roboto Condensed Bold"/>
              </a:rPr>
              <a:t>2 </a:t>
            </a:r>
            <a:r>
              <a:rPr lang="en-US" sz="3800" dirty="0">
                <a:solidFill>
                  <a:srgbClr val="4F2C33"/>
                </a:solidFill>
                <a:latin typeface="Roboto Condensed Bold"/>
              </a:rPr>
              <a:t>SGK </a:t>
            </a:r>
            <a:r>
              <a:rPr lang="en-US" sz="3800" dirty="0" smtClean="0">
                <a:solidFill>
                  <a:srgbClr val="4F2C33"/>
                </a:solidFill>
                <a:latin typeface="Roboto Condensed Bold"/>
              </a:rPr>
              <a:t>tr.111: </a:t>
            </a:r>
            <a:endParaRPr lang="en-US" sz="3800" dirty="0">
              <a:solidFill>
                <a:srgbClr val="4F2C33"/>
              </a:solidFill>
              <a:latin typeface="Roboto Condensed Bold"/>
            </a:endParaRPr>
          </a:p>
          <a:p>
            <a:pPr algn="ctr">
              <a:lnSpc>
                <a:spcPts val="5320"/>
              </a:lnSpc>
            </a:pPr>
            <a:endParaRPr lang="en-US" sz="3800" dirty="0">
              <a:solidFill>
                <a:srgbClr val="4F2C33"/>
              </a:solidFill>
              <a:latin typeface="Roboto Condensed Bol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D38"/>
        </a:solidFill>
        <a:effectLst/>
      </p:bgPr>
    </p:bg>
    <p:spTree>
      <p:nvGrpSpPr>
        <p:cNvPr id="1" name=""/>
        <p:cNvGrpSpPr/>
        <p:nvPr/>
      </p:nvGrpSpPr>
      <p:grpSpPr>
        <a:xfrm>
          <a:off x="0" y="0"/>
          <a:ext cx="0" cy="0"/>
          <a:chOff x="0" y="0"/>
          <a:chExt cx="0" cy="0"/>
        </a:xfrm>
      </p:grpSpPr>
      <p:grpSp>
        <p:nvGrpSpPr>
          <p:cNvPr id="2" name="Group 2"/>
          <p:cNvGrpSpPr/>
          <p:nvPr/>
        </p:nvGrpSpPr>
        <p:grpSpPr>
          <a:xfrm>
            <a:off x="-186616" y="-155978"/>
            <a:ext cx="15198016" cy="2002273"/>
            <a:chOff x="0" y="0"/>
            <a:chExt cx="18286349" cy="3042119"/>
          </a:xfrm>
        </p:grpSpPr>
        <p:sp>
          <p:nvSpPr>
            <p:cNvPr id="3" name="Freeform 3"/>
            <p:cNvSpPr/>
            <p:nvPr/>
          </p:nvSpPr>
          <p:spPr>
            <a:xfrm>
              <a:off x="0" y="0"/>
              <a:ext cx="18286349" cy="3042119"/>
            </a:xfrm>
            <a:custGeom>
              <a:avLst/>
              <a:gdLst/>
              <a:ahLst/>
              <a:cxnLst/>
              <a:rect l="l" t="t" r="r" b="b"/>
              <a:pathLst>
                <a:path w="18286349" h="3042119">
                  <a:moveTo>
                    <a:pt x="18161890" y="3042119"/>
                  </a:moveTo>
                  <a:lnTo>
                    <a:pt x="124460" y="3042119"/>
                  </a:lnTo>
                  <a:cubicBezTo>
                    <a:pt x="55880" y="3042119"/>
                    <a:pt x="0" y="2986239"/>
                    <a:pt x="0" y="2917659"/>
                  </a:cubicBezTo>
                  <a:lnTo>
                    <a:pt x="0" y="124460"/>
                  </a:lnTo>
                  <a:cubicBezTo>
                    <a:pt x="0" y="55880"/>
                    <a:pt x="55880" y="0"/>
                    <a:pt x="124460" y="0"/>
                  </a:cubicBezTo>
                  <a:lnTo>
                    <a:pt x="18161890" y="0"/>
                  </a:lnTo>
                  <a:cubicBezTo>
                    <a:pt x="18230469" y="0"/>
                    <a:pt x="18286349" y="55880"/>
                    <a:pt x="18286349" y="124460"/>
                  </a:cubicBezTo>
                  <a:lnTo>
                    <a:pt x="18286349" y="2917659"/>
                  </a:lnTo>
                  <a:cubicBezTo>
                    <a:pt x="18286349" y="2986239"/>
                    <a:pt x="18230469" y="3042119"/>
                    <a:pt x="18161890" y="3042119"/>
                  </a:cubicBezTo>
                  <a:close/>
                </a:path>
              </a:pathLst>
            </a:custGeom>
            <a:solidFill>
              <a:srgbClr val="FFD558"/>
            </a:solidFill>
          </p:spPr>
          <p:txBody>
            <a:bodyPr/>
            <a:lstStyle/>
            <a:p>
              <a:endParaRPr lang="en-US"/>
            </a:p>
          </p:txBody>
        </p:sp>
      </p:grpSp>
      <p:sp>
        <p:nvSpPr>
          <p:cNvPr id="4" name="Freeform 4"/>
          <p:cNvSpPr/>
          <p:nvPr/>
        </p:nvSpPr>
        <p:spPr>
          <a:xfrm rot="-10800000">
            <a:off x="15749268" y="-757432"/>
            <a:ext cx="1510032" cy="1514864"/>
          </a:xfrm>
          <a:custGeom>
            <a:avLst/>
            <a:gdLst/>
            <a:ahLst/>
            <a:cxnLst/>
            <a:rect l="l" t="t" r="r" b="b"/>
            <a:pathLst>
              <a:path w="1510032" h="1514864">
                <a:moveTo>
                  <a:pt x="0" y="0"/>
                </a:moveTo>
                <a:lnTo>
                  <a:pt x="1510032" y="0"/>
                </a:lnTo>
                <a:lnTo>
                  <a:pt x="1510032" y="1514864"/>
                </a:lnTo>
                <a:lnTo>
                  <a:pt x="0" y="15148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3364693" y="1401943"/>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6" name="Freeform 6"/>
          <p:cNvSpPr/>
          <p:nvPr/>
        </p:nvSpPr>
        <p:spPr>
          <a:xfrm>
            <a:off x="19498" y="10100251"/>
            <a:ext cx="1199994" cy="373498"/>
          </a:xfrm>
          <a:custGeom>
            <a:avLst/>
            <a:gdLst/>
            <a:ahLst/>
            <a:cxnLst/>
            <a:rect l="l" t="t" r="r" b="b"/>
            <a:pathLst>
              <a:path w="1199994" h="373498">
                <a:moveTo>
                  <a:pt x="0" y="0"/>
                </a:moveTo>
                <a:lnTo>
                  <a:pt x="1199995" y="0"/>
                </a:lnTo>
                <a:lnTo>
                  <a:pt x="1199995" y="373498"/>
                </a:lnTo>
                <a:lnTo>
                  <a:pt x="0" y="3734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aphicFrame>
        <p:nvGraphicFramePr>
          <p:cNvPr id="7" name="Table 7"/>
          <p:cNvGraphicFramePr>
            <a:graphicFrameLocks noGrp="1"/>
          </p:cNvGraphicFramePr>
          <p:nvPr>
            <p:extLst>
              <p:ext uri="{D42A27DB-BD31-4B8C-83A1-F6EECF244321}">
                <p14:modId xmlns:p14="http://schemas.microsoft.com/office/powerpoint/2010/main" val="1862650122"/>
              </p:ext>
            </p:extLst>
          </p:nvPr>
        </p:nvGraphicFramePr>
        <p:xfrm>
          <a:off x="824098" y="4610100"/>
          <a:ext cx="16462071" cy="4401287"/>
        </p:xfrm>
        <a:graphic>
          <a:graphicData uri="http://schemas.openxmlformats.org/drawingml/2006/table">
            <a:tbl>
              <a:tblPr/>
              <a:tblGrid>
                <a:gridCol w="8091302">
                  <a:extLst>
                    <a:ext uri="{9D8B030D-6E8A-4147-A177-3AD203B41FA5}">
                      <a16:colId xmlns:a16="http://schemas.microsoft.com/office/drawing/2014/main" val="20000"/>
                    </a:ext>
                  </a:extLst>
                </a:gridCol>
                <a:gridCol w="2883412">
                  <a:extLst>
                    <a:ext uri="{9D8B030D-6E8A-4147-A177-3AD203B41FA5}">
                      <a16:colId xmlns:a16="http://schemas.microsoft.com/office/drawing/2014/main" val="20001"/>
                    </a:ext>
                  </a:extLst>
                </a:gridCol>
                <a:gridCol w="5487357">
                  <a:extLst>
                    <a:ext uri="{9D8B030D-6E8A-4147-A177-3AD203B41FA5}">
                      <a16:colId xmlns:a16="http://schemas.microsoft.com/office/drawing/2014/main" val="20002"/>
                    </a:ext>
                  </a:extLst>
                </a:gridCol>
              </a:tblGrid>
              <a:tr h="1184962">
                <a:tc>
                  <a:txBody>
                    <a:bodyPr/>
                    <a:lstStyle/>
                    <a:p>
                      <a:pPr algn="ctr">
                        <a:lnSpc>
                          <a:spcPts val="5156"/>
                        </a:lnSpc>
                        <a:defRPr/>
                      </a:pPr>
                      <a:r>
                        <a:rPr lang="en-US" sz="3683" dirty="0" err="1">
                          <a:solidFill>
                            <a:srgbClr val="FFFFFF"/>
                          </a:solidFill>
                          <a:latin typeface="Roboto Condensed Bold"/>
                        </a:rPr>
                        <a:t>Câu</a:t>
                      </a:r>
                      <a:r>
                        <a:rPr lang="en-US" sz="3683" dirty="0">
                          <a:solidFill>
                            <a:srgbClr val="FFFFFF"/>
                          </a:solidFill>
                          <a:latin typeface="Roboto Condensed Bold"/>
                        </a:rPr>
                        <a:t> </a:t>
                      </a:r>
                      <a:r>
                        <a:rPr lang="en-US" sz="3683" dirty="0" err="1">
                          <a:solidFill>
                            <a:srgbClr val="FFFFFF"/>
                          </a:solidFill>
                          <a:latin typeface="Roboto Condensed Bold"/>
                        </a:rPr>
                        <a:t>văn</a:t>
                      </a:r>
                      <a:r>
                        <a:rPr lang="en-US" sz="3683" dirty="0">
                          <a:solidFill>
                            <a:srgbClr val="FFFFFF"/>
                          </a:solidFill>
                          <a:latin typeface="Roboto Condensed Bold"/>
                        </a:rPr>
                        <a:t> </a:t>
                      </a:r>
                      <a:endParaRPr lang="en-US" sz="1100" dirty="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solidFill>
                      <a:srgbClr val="A3704B"/>
                    </a:solidFill>
                  </a:tcPr>
                </a:tc>
                <a:tc>
                  <a:txBody>
                    <a:bodyPr/>
                    <a:lstStyle/>
                    <a:p>
                      <a:pPr algn="ctr">
                        <a:lnSpc>
                          <a:spcPts val="5156"/>
                        </a:lnSpc>
                        <a:defRPr/>
                      </a:pPr>
                      <a:r>
                        <a:rPr lang="en-US" sz="3683" dirty="0" err="1" smtClean="0">
                          <a:solidFill>
                            <a:srgbClr val="FFFFFF"/>
                          </a:solidFill>
                          <a:latin typeface="Roboto Condensed Bold"/>
                        </a:rPr>
                        <a:t>Chức</a:t>
                      </a:r>
                      <a:r>
                        <a:rPr lang="en-US" sz="3683" baseline="0" dirty="0" smtClean="0">
                          <a:solidFill>
                            <a:srgbClr val="FFFFFF"/>
                          </a:solidFill>
                          <a:latin typeface="Roboto Condensed Bold"/>
                        </a:rPr>
                        <a:t> </a:t>
                      </a:r>
                      <a:r>
                        <a:rPr lang="en-US" sz="3683" baseline="0" dirty="0" err="1" smtClean="0">
                          <a:solidFill>
                            <a:srgbClr val="FFFFFF"/>
                          </a:solidFill>
                          <a:latin typeface="Roboto Condensed Bold"/>
                        </a:rPr>
                        <a:t>năng</a:t>
                      </a:r>
                      <a:endParaRPr lang="en-US" sz="1100" dirty="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solidFill>
                      <a:srgbClr val="A3704B"/>
                    </a:solidFill>
                  </a:tcPr>
                </a:tc>
                <a:tc>
                  <a:txBody>
                    <a:bodyPr/>
                    <a:lstStyle/>
                    <a:p>
                      <a:pPr algn="ctr">
                        <a:lnSpc>
                          <a:spcPts val="5156"/>
                        </a:lnSpc>
                        <a:defRPr/>
                      </a:pPr>
                      <a:r>
                        <a:rPr lang="en-US" sz="3683" dirty="0" smtClean="0">
                          <a:solidFill>
                            <a:srgbClr val="FFFFFF"/>
                          </a:solidFill>
                          <a:latin typeface="Roboto Condensed Bold"/>
                        </a:rPr>
                        <a:t>Lí</a:t>
                      </a:r>
                      <a:r>
                        <a:rPr lang="en-US" sz="3683" baseline="0" dirty="0" smtClean="0">
                          <a:solidFill>
                            <a:srgbClr val="FFFFFF"/>
                          </a:solidFill>
                          <a:latin typeface="Roboto Condensed Bold"/>
                        </a:rPr>
                        <a:t> </a:t>
                      </a:r>
                      <a:r>
                        <a:rPr lang="en-US" sz="3683" baseline="0" dirty="0" err="1" smtClean="0">
                          <a:solidFill>
                            <a:srgbClr val="FFFFFF"/>
                          </a:solidFill>
                          <a:latin typeface="Roboto Condensed Bold"/>
                        </a:rPr>
                        <a:t>giải</a:t>
                      </a:r>
                      <a:endParaRPr lang="en-US" sz="1100" dirty="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solidFill>
                      <a:srgbClr val="A3704B"/>
                    </a:solidFill>
                  </a:tcPr>
                </a:tc>
                <a:extLst>
                  <a:ext uri="{0D108BD9-81ED-4DB2-BD59-A6C34878D82A}">
                    <a16:rowId xmlns:a16="http://schemas.microsoft.com/office/drawing/2014/main" val="10000"/>
                  </a:ext>
                </a:extLst>
              </a:tr>
              <a:tr h="3216325">
                <a:tc>
                  <a:txBody>
                    <a:bodyPr/>
                    <a:lstStyle/>
                    <a:p>
                      <a:pPr algn="ctr">
                        <a:lnSpc>
                          <a:spcPts val="5156"/>
                        </a:lnSpc>
                        <a:defRPr/>
                      </a:pPr>
                      <a:r>
                        <a:rPr lang="en-US" sz="3683" dirty="0" err="1" smtClean="0">
                          <a:solidFill>
                            <a:srgbClr val="000000"/>
                          </a:solidFill>
                          <a:latin typeface="Roboto Condensed Italics"/>
                        </a:rPr>
                        <a:t>Tội</a:t>
                      </a:r>
                      <a:r>
                        <a:rPr lang="en-US" sz="3683" baseline="0" dirty="0" smtClean="0">
                          <a:solidFill>
                            <a:srgbClr val="000000"/>
                          </a:solidFill>
                          <a:latin typeface="Roboto Condensed Italics"/>
                        </a:rPr>
                        <a:t> </a:t>
                      </a:r>
                      <a:r>
                        <a:rPr lang="en-US" sz="3683" baseline="0" dirty="0" err="1" smtClean="0">
                          <a:solidFill>
                            <a:srgbClr val="000000"/>
                          </a:solidFill>
                          <a:latin typeface="Roboto Condensed Italics"/>
                        </a:rPr>
                        <a:t>gi</a:t>
                      </a:r>
                      <a:r>
                        <a:rPr lang="en-US" sz="3683" baseline="0" dirty="0" smtClean="0">
                          <a:solidFill>
                            <a:srgbClr val="000000"/>
                          </a:solidFill>
                          <a:latin typeface="Roboto Condensed Italics"/>
                        </a:rPr>
                        <a:t>̀ </a:t>
                      </a:r>
                      <a:r>
                        <a:rPr lang="en-US" sz="3683" baseline="0" dirty="0" err="1" smtClean="0">
                          <a:solidFill>
                            <a:srgbClr val="000000"/>
                          </a:solidFill>
                          <a:latin typeface="Roboto Condensed Italics"/>
                        </a:rPr>
                        <a:t>bây</a:t>
                      </a:r>
                      <a:r>
                        <a:rPr lang="en-US" sz="3683" baseline="0" dirty="0" smtClean="0">
                          <a:solidFill>
                            <a:srgbClr val="000000"/>
                          </a:solidFill>
                          <a:latin typeface="Roboto Condensed Italics"/>
                        </a:rPr>
                        <a:t> </a:t>
                      </a:r>
                      <a:r>
                        <a:rPr lang="en-US" sz="3683" baseline="0" dirty="0" err="1" smtClean="0">
                          <a:solidFill>
                            <a:srgbClr val="000000"/>
                          </a:solidFill>
                          <a:latin typeface="Roboto Condensed Italics"/>
                        </a:rPr>
                        <a:t>giơ</a:t>
                      </a:r>
                      <a:r>
                        <a:rPr lang="en-US" sz="3683" baseline="0" dirty="0" smtClean="0">
                          <a:solidFill>
                            <a:srgbClr val="000000"/>
                          </a:solidFill>
                          <a:latin typeface="Roboto Condensed Italics"/>
                        </a:rPr>
                        <a:t>̀ </a:t>
                      </a:r>
                      <a:r>
                        <a:rPr lang="en-US" sz="3683" baseline="0" dirty="0" err="1" smtClean="0">
                          <a:solidFill>
                            <a:srgbClr val="000000"/>
                          </a:solidFill>
                          <a:latin typeface="Roboto Condensed Italics"/>
                        </a:rPr>
                        <a:t>nhịn</a:t>
                      </a:r>
                      <a:r>
                        <a:rPr lang="en-US" sz="3683" baseline="0" dirty="0" smtClean="0">
                          <a:solidFill>
                            <a:srgbClr val="000000"/>
                          </a:solidFill>
                          <a:latin typeface="Roboto Condensed Italics"/>
                        </a:rPr>
                        <a:t> </a:t>
                      </a:r>
                      <a:r>
                        <a:rPr lang="en-US" sz="3683" baseline="0" dirty="0" err="1" smtClean="0">
                          <a:solidFill>
                            <a:srgbClr val="000000"/>
                          </a:solidFill>
                          <a:latin typeface="Roboto Condensed Italics"/>
                        </a:rPr>
                        <a:t>đói</a:t>
                      </a:r>
                      <a:r>
                        <a:rPr lang="en-US" sz="3683" baseline="0" dirty="0" smtClean="0">
                          <a:solidFill>
                            <a:srgbClr val="000000"/>
                          </a:solidFill>
                          <a:latin typeface="Roboto Condensed Italics"/>
                        </a:rPr>
                        <a:t> mà </a:t>
                      </a:r>
                      <a:r>
                        <a:rPr lang="en-US" sz="3683" baseline="0" dirty="0" err="1" smtClean="0">
                          <a:solidFill>
                            <a:srgbClr val="000000"/>
                          </a:solidFill>
                          <a:latin typeface="Roboto Condensed Italics"/>
                        </a:rPr>
                        <a:t>tiền</a:t>
                      </a:r>
                      <a:r>
                        <a:rPr lang="en-US" sz="3683" baseline="0" dirty="0" smtClean="0">
                          <a:solidFill>
                            <a:srgbClr val="000000"/>
                          </a:solidFill>
                          <a:latin typeface="Roboto Condensed Italics"/>
                        </a:rPr>
                        <a:t> </a:t>
                      </a:r>
                      <a:r>
                        <a:rPr lang="en-US" sz="3683" baseline="0" dirty="0" err="1" smtClean="0">
                          <a:solidFill>
                            <a:srgbClr val="000000"/>
                          </a:solidFill>
                          <a:latin typeface="Roboto Condensed Italics"/>
                        </a:rPr>
                        <a:t>đê</a:t>
                      </a:r>
                      <a:r>
                        <a:rPr lang="en-US" sz="3683" baseline="0" dirty="0" smtClean="0">
                          <a:solidFill>
                            <a:srgbClr val="000000"/>
                          </a:solidFill>
                          <a:latin typeface="Roboto Condensed Italics"/>
                        </a:rPr>
                        <a:t>̉ </a:t>
                      </a:r>
                      <a:r>
                        <a:rPr lang="en-US" sz="3683" baseline="0" dirty="0" err="1" smtClean="0">
                          <a:solidFill>
                            <a:srgbClr val="000000"/>
                          </a:solidFill>
                          <a:latin typeface="Roboto Condensed Italics"/>
                        </a:rPr>
                        <a:t>lại</a:t>
                      </a:r>
                      <a:r>
                        <a:rPr lang="en-US" sz="3683" baseline="0" dirty="0" smtClean="0">
                          <a:solidFill>
                            <a:srgbClr val="000000"/>
                          </a:solidFill>
                          <a:latin typeface="Roboto Condensed Italics"/>
                        </a:rPr>
                        <a:t>?</a:t>
                      </a:r>
                      <a:endParaRPr lang="en-US" sz="1100" dirty="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tc>
                  <a:txBody>
                    <a:bodyPr/>
                    <a:lstStyle/>
                    <a:p>
                      <a:pPr algn="ctr">
                        <a:lnSpc>
                          <a:spcPts val="5156"/>
                        </a:lnSpc>
                        <a:defRPr/>
                      </a:pPr>
                      <a:r>
                        <a:rPr lang="en-US" sz="3683" dirty="0" err="1">
                          <a:solidFill>
                            <a:srgbClr val="000000"/>
                          </a:solidFill>
                          <a:latin typeface="Roboto Condensed"/>
                        </a:rPr>
                        <a:t>Câu</a:t>
                      </a:r>
                      <a:r>
                        <a:rPr lang="en-US" sz="3683" dirty="0">
                          <a:solidFill>
                            <a:srgbClr val="000000"/>
                          </a:solidFill>
                          <a:latin typeface="Roboto Condensed"/>
                        </a:rPr>
                        <a:t> </a:t>
                      </a:r>
                      <a:r>
                        <a:rPr lang="en-US" sz="3683" dirty="0" err="1" smtClean="0">
                          <a:solidFill>
                            <a:srgbClr val="000000"/>
                          </a:solidFill>
                          <a:latin typeface="Roboto Condensed"/>
                        </a:rPr>
                        <a:t>được</a:t>
                      </a:r>
                      <a:r>
                        <a:rPr lang="en-US" sz="3683" baseline="0" dirty="0" smtClean="0">
                          <a:solidFill>
                            <a:srgbClr val="000000"/>
                          </a:solidFill>
                          <a:latin typeface="Roboto Condensed"/>
                        </a:rPr>
                        <a:t> </a:t>
                      </a:r>
                      <a:r>
                        <a:rPr lang="en-US" sz="3683" baseline="0" dirty="0" err="1" smtClean="0">
                          <a:solidFill>
                            <a:srgbClr val="000000"/>
                          </a:solidFill>
                          <a:latin typeface="Roboto Condensed"/>
                        </a:rPr>
                        <a:t>dùng</a:t>
                      </a:r>
                      <a:r>
                        <a:rPr lang="en-US" sz="3683" baseline="0" dirty="0" smtClean="0">
                          <a:solidFill>
                            <a:srgbClr val="000000"/>
                          </a:solidFill>
                          <a:latin typeface="Roboto Condensed"/>
                        </a:rPr>
                        <a:t> </a:t>
                      </a:r>
                      <a:r>
                        <a:rPr lang="en-US" sz="3683" baseline="0" dirty="0" err="1" smtClean="0">
                          <a:solidFill>
                            <a:srgbClr val="000000"/>
                          </a:solidFill>
                          <a:latin typeface="Roboto Condensed"/>
                        </a:rPr>
                        <a:t>đê</a:t>
                      </a:r>
                      <a:r>
                        <a:rPr lang="en-US" sz="3683" baseline="0" dirty="0" smtClean="0">
                          <a:solidFill>
                            <a:srgbClr val="000000"/>
                          </a:solidFill>
                          <a:latin typeface="Roboto Condensed"/>
                        </a:rPr>
                        <a:t>̉ </a:t>
                      </a:r>
                      <a:r>
                        <a:rPr lang="en-US" sz="3683" baseline="0" dirty="0" err="1" smtClean="0">
                          <a:solidFill>
                            <a:srgbClr val="000000"/>
                          </a:solidFill>
                          <a:latin typeface="Roboto Condensed"/>
                        </a:rPr>
                        <a:t>biểu</a:t>
                      </a:r>
                      <a:r>
                        <a:rPr lang="en-US" sz="3683" baseline="0" dirty="0" smtClean="0">
                          <a:solidFill>
                            <a:srgbClr val="000000"/>
                          </a:solidFill>
                          <a:latin typeface="Roboto Condensed"/>
                        </a:rPr>
                        <a:t> </a:t>
                      </a:r>
                      <a:r>
                        <a:rPr lang="en-US" sz="3683" baseline="0" dirty="0" err="1" smtClean="0">
                          <a:solidFill>
                            <a:srgbClr val="000000"/>
                          </a:solidFill>
                          <a:latin typeface="Roboto Condensed"/>
                        </a:rPr>
                        <a:t>thi</a:t>
                      </a:r>
                      <a:r>
                        <a:rPr lang="en-US" sz="3683" baseline="0" dirty="0" smtClean="0">
                          <a:solidFill>
                            <a:srgbClr val="000000"/>
                          </a:solidFill>
                          <a:latin typeface="Roboto Condensed"/>
                        </a:rPr>
                        <a:t>̣ ý </a:t>
                      </a:r>
                      <a:r>
                        <a:rPr lang="en-US" sz="3683" baseline="0" dirty="0" err="1" smtClean="0">
                          <a:solidFill>
                            <a:srgbClr val="000000"/>
                          </a:solidFill>
                          <a:latin typeface="Roboto Condensed"/>
                        </a:rPr>
                        <a:t>phu</a:t>
                      </a:r>
                      <a:r>
                        <a:rPr lang="en-US" sz="3683" baseline="0" dirty="0" smtClean="0">
                          <a:solidFill>
                            <a:srgbClr val="000000"/>
                          </a:solidFill>
                          <a:latin typeface="Roboto Condensed"/>
                        </a:rPr>
                        <a:t>̉ </a:t>
                      </a:r>
                      <a:r>
                        <a:rPr lang="en-US" sz="3683" baseline="0" dirty="0" err="1" smtClean="0">
                          <a:solidFill>
                            <a:srgbClr val="000000"/>
                          </a:solidFill>
                          <a:latin typeface="Roboto Condensed"/>
                        </a:rPr>
                        <a:t>định</a:t>
                      </a:r>
                      <a:endParaRPr lang="en-US" sz="1100" dirty="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tc>
                  <a:txBody>
                    <a:bodyPr/>
                    <a:lstStyle/>
                    <a:p>
                      <a:pPr algn="ctr">
                        <a:lnSpc>
                          <a:spcPts val="5156"/>
                        </a:lnSpc>
                        <a:defRPr/>
                      </a:pPr>
                      <a:r>
                        <a:rPr lang="vi-VN" sz="3800" b="0" i="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Câu dùng để bác bỏ ý kiến của người khác.</a:t>
                      </a:r>
                      <a:endParaRPr lang="en-US" sz="3800" dirty="0">
                        <a:latin typeface="Roboto Condensed" panose="02000000000000000000" pitchFamily="2" charset="0"/>
                        <a:ea typeface="Roboto Condensed" panose="02000000000000000000" pitchFamily="2" charset="0"/>
                        <a:cs typeface="Roboto Condensed" panose="02000000000000000000" pitchFamily="2" charset="0"/>
                      </a:endParaRPr>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207084" y="464176"/>
            <a:ext cx="14423316" cy="1795363"/>
          </a:xfrm>
          <a:prstGeom prst="rect">
            <a:avLst/>
          </a:prstGeom>
        </p:spPr>
        <p:txBody>
          <a:bodyPr wrap="square" lIns="0" tIns="0" rIns="0" bIns="0" rtlCol="0" anchor="t">
            <a:spAutoFit/>
          </a:bodyPr>
          <a:lstStyle/>
          <a:p>
            <a:pPr algn="ctr">
              <a:lnSpc>
                <a:spcPts val="7000"/>
              </a:lnSpc>
            </a:pPr>
            <a:r>
              <a:rPr lang="en-US" sz="5000" dirty="0">
                <a:solidFill>
                  <a:srgbClr val="4F2C33"/>
                </a:solidFill>
                <a:latin typeface="Fraunces Bold"/>
              </a:rPr>
              <a:t>I. CÂU </a:t>
            </a:r>
            <a:r>
              <a:rPr lang="en-US" sz="5000" dirty="0" smtClean="0">
                <a:solidFill>
                  <a:srgbClr val="4F2C33"/>
                </a:solidFill>
                <a:latin typeface="Fraunces Bold"/>
              </a:rPr>
              <a:t>HỎI, </a:t>
            </a:r>
            <a:r>
              <a:rPr lang="en-US" sz="5000" dirty="0">
                <a:solidFill>
                  <a:srgbClr val="4F2C33"/>
                </a:solidFill>
                <a:latin typeface="Fraunces Bold"/>
              </a:rPr>
              <a:t>CÂU </a:t>
            </a:r>
            <a:r>
              <a:rPr lang="en-US" sz="5000" dirty="0" smtClean="0">
                <a:solidFill>
                  <a:srgbClr val="4F2C33"/>
                </a:solidFill>
                <a:latin typeface="Fraunces Bold"/>
              </a:rPr>
              <a:t>CẢM, </a:t>
            </a:r>
            <a:r>
              <a:rPr lang="en-US" sz="5000" dirty="0">
                <a:solidFill>
                  <a:srgbClr val="4F2C33"/>
                </a:solidFill>
                <a:latin typeface="Fraunces Bold"/>
              </a:rPr>
              <a:t>CÂU KHIẾN, CÂU </a:t>
            </a:r>
            <a:r>
              <a:rPr lang="en-US" sz="5000" dirty="0" smtClean="0">
                <a:solidFill>
                  <a:srgbClr val="4F2C33"/>
                </a:solidFill>
                <a:latin typeface="Fraunces Bold"/>
              </a:rPr>
              <a:t>KỂ</a:t>
            </a:r>
            <a:endParaRPr lang="en-US" sz="5000" dirty="0">
              <a:solidFill>
                <a:srgbClr val="4F2C33"/>
              </a:solidFill>
              <a:latin typeface="Fraunces Bold"/>
            </a:endParaRPr>
          </a:p>
          <a:p>
            <a:pPr algn="ctr">
              <a:lnSpc>
                <a:spcPts val="7000"/>
              </a:lnSpc>
            </a:pPr>
            <a:endParaRPr lang="en-US" sz="5000" dirty="0">
              <a:solidFill>
                <a:srgbClr val="4F2C33"/>
              </a:solidFill>
              <a:latin typeface="Fraunces Bold"/>
            </a:endParaRPr>
          </a:p>
        </p:txBody>
      </p:sp>
      <p:sp>
        <p:nvSpPr>
          <p:cNvPr id="9" name="TextBox 9"/>
          <p:cNvSpPr txBox="1"/>
          <p:nvPr/>
        </p:nvSpPr>
        <p:spPr>
          <a:xfrm>
            <a:off x="207084" y="1922976"/>
            <a:ext cx="9912537" cy="1256754"/>
          </a:xfrm>
          <a:prstGeom prst="rect">
            <a:avLst/>
          </a:prstGeom>
        </p:spPr>
        <p:txBody>
          <a:bodyPr lIns="0" tIns="0" rIns="0" bIns="0" rtlCol="0" anchor="t">
            <a:spAutoFit/>
          </a:bodyPr>
          <a:lstStyle/>
          <a:p>
            <a:pPr algn="just">
              <a:lnSpc>
                <a:spcPts val="9799"/>
              </a:lnSpc>
            </a:pPr>
            <a:r>
              <a:rPr lang="en-US" sz="6999" dirty="0">
                <a:solidFill>
                  <a:srgbClr val="593B1C"/>
                </a:solidFill>
                <a:latin typeface="#9Slide05 VL Fadilla"/>
              </a:rPr>
              <a:t>1. </a:t>
            </a:r>
            <a:r>
              <a:rPr lang="en-US" sz="6999" dirty="0" smtClean="0">
                <a:solidFill>
                  <a:srgbClr val="593B1C"/>
                </a:solidFill>
                <a:latin typeface="#9Slide05 VL Fadilla"/>
              </a:rPr>
              <a:t>Tri </a:t>
            </a:r>
            <a:r>
              <a:rPr lang="en-US" sz="6999" dirty="0" err="1" smtClean="0">
                <a:solidFill>
                  <a:srgbClr val="593B1C"/>
                </a:solidFill>
                <a:latin typeface="#9Slide05 VL Fadilla"/>
              </a:rPr>
              <a:t>thức</a:t>
            </a:r>
            <a:r>
              <a:rPr lang="en-US" sz="6999" dirty="0" smtClean="0">
                <a:solidFill>
                  <a:srgbClr val="593B1C"/>
                </a:solidFill>
                <a:latin typeface="#9Slide05 VL Fadilla"/>
              </a:rPr>
              <a:t> </a:t>
            </a:r>
            <a:r>
              <a:rPr lang="en-US" sz="6999" dirty="0" err="1" smtClean="0">
                <a:solidFill>
                  <a:srgbClr val="593B1C"/>
                </a:solidFill>
                <a:latin typeface="#9Slide05 VL Fadilla"/>
              </a:rPr>
              <a:t>Tiếng</a:t>
            </a:r>
            <a:r>
              <a:rPr lang="en-US" sz="6999" dirty="0" smtClean="0">
                <a:solidFill>
                  <a:srgbClr val="593B1C"/>
                </a:solidFill>
                <a:latin typeface="#9Slide05 VL Fadilla"/>
              </a:rPr>
              <a:t> </a:t>
            </a:r>
            <a:r>
              <a:rPr lang="en-US" sz="6999" dirty="0" err="1" smtClean="0">
                <a:solidFill>
                  <a:srgbClr val="593B1C"/>
                </a:solidFill>
                <a:latin typeface="#9Slide05 VL Fadilla"/>
              </a:rPr>
              <a:t>Việt</a:t>
            </a:r>
            <a:r>
              <a:rPr lang="en-US" sz="6999" dirty="0" smtClean="0">
                <a:solidFill>
                  <a:srgbClr val="593B1C"/>
                </a:solidFill>
                <a:latin typeface="#9Slide05 VL Fadilla"/>
              </a:rPr>
              <a:t> </a:t>
            </a:r>
            <a:endParaRPr lang="en-US" sz="6999" dirty="0">
              <a:solidFill>
                <a:srgbClr val="593B1C"/>
              </a:solidFill>
              <a:latin typeface="#9Slide05 VL Fadilla"/>
            </a:endParaRPr>
          </a:p>
        </p:txBody>
      </p:sp>
      <p:sp>
        <p:nvSpPr>
          <p:cNvPr id="10" name="TextBox 10"/>
          <p:cNvSpPr txBox="1"/>
          <p:nvPr/>
        </p:nvSpPr>
        <p:spPr>
          <a:xfrm>
            <a:off x="619495" y="3355536"/>
            <a:ext cx="16871276" cy="1313180"/>
          </a:xfrm>
          <a:prstGeom prst="rect">
            <a:avLst/>
          </a:prstGeom>
        </p:spPr>
        <p:txBody>
          <a:bodyPr lIns="0" tIns="0" rIns="0" bIns="0" rtlCol="0" anchor="t">
            <a:spAutoFit/>
          </a:bodyPr>
          <a:lstStyle/>
          <a:p>
            <a:pPr algn="ctr">
              <a:lnSpc>
                <a:spcPts val="5320"/>
              </a:lnSpc>
            </a:pPr>
            <a:r>
              <a:rPr lang="en-US" sz="3800" dirty="0" err="1">
                <a:solidFill>
                  <a:srgbClr val="4F2C33"/>
                </a:solidFill>
                <a:latin typeface="Roboto Condensed Bold"/>
              </a:rPr>
              <a:t>Bài</a:t>
            </a:r>
            <a:r>
              <a:rPr lang="en-US" sz="3800" dirty="0">
                <a:solidFill>
                  <a:srgbClr val="4F2C33"/>
                </a:solidFill>
                <a:latin typeface="Roboto Condensed Bold"/>
              </a:rPr>
              <a:t> </a:t>
            </a:r>
            <a:r>
              <a:rPr lang="en-US" sz="3800" dirty="0" err="1">
                <a:solidFill>
                  <a:srgbClr val="4F2C33"/>
                </a:solidFill>
                <a:latin typeface="Roboto Condensed Bold"/>
              </a:rPr>
              <a:t>tập</a:t>
            </a:r>
            <a:r>
              <a:rPr lang="en-US" sz="3800" dirty="0">
                <a:solidFill>
                  <a:srgbClr val="4F2C33"/>
                </a:solidFill>
                <a:latin typeface="Roboto Condensed Bold"/>
              </a:rPr>
              <a:t> </a:t>
            </a:r>
            <a:r>
              <a:rPr lang="en-US" sz="3800" dirty="0" smtClean="0">
                <a:solidFill>
                  <a:srgbClr val="4F2C33"/>
                </a:solidFill>
                <a:latin typeface="Roboto Condensed Bold"/>
              </a:rPr>
              <a:t>2 </a:t>
            </a:r>
            <a:r>
              <a:rPr lang="en-US" sz="3800" dirty="0">
                <a:solidFill>
                  <a:srgbClr val="4F2C33"/>
                </a:solidFill>
                <a:latin typeface="Roboto Condensed Bold"/>
              </a:rPr>
              <a:t>SGK </a:t>
            </a:r>
            <a:r>
              <a:rPr lang="en-US" sz="3800" dirty="0" smtClean="0">
                <a:solidFill>
                  <a:srgbClr val="4F2C33"/>
                </a:solidFill>
                <a:latin typeface="Roboto Condensed Bold"/>
              </a:rPr>
              <a:t>tr.11: </a:t>
            </a:r>
            <a:endParaRPr lang="en-US" sz="3800" dirty="0">
              <a:solidFill>
                <a:srgbClr val="4F2C33"/>
              </a:solidFill>
              <a:latin typeface="Roboto Condensed Bold"/>
            </a:endParaRPr>
          </a:p>
          <a:p>
            <a:pPr algn="ctr">
              <a:lnSpc>
                <a:spcPts val="5320"/>
              </a:lnSpc>
            </a:pPr>
            <a:endParaRPr lang="en-US" sz="3800" dirty="0">
              <a:solidFill>
                <a:srgbClr val="4F2C33"/>
              </a:solidFill>
              <a:latin typeface="Roboto Condensed Bol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D38"/>
        </a:solidFill>
        <a:effectLst/>
      </p:bgPr>
    </p:bg>
    <p:spTree>
      <p:nvGrpSpPr>
        <p:cNvPr id="1" name=""/>
        <p:cNvGrpSpPr/>
        <p:nvPr/>
      </p:nvGrpSpPr>
      <p:grpSpPr>
        <a:xfrm>
          <a:off x="0" y="0"/>
          <a:ext cx="0" cy="0"/>
          <a:chOff x="0" y="0"/>
          <a:chExt cx="0" cy="0"/>
        </a:xfrm>
      </p:grpSpPr>
      <p:grpSp>
        <p:nvGrpSpPr>
          <p:cNvPr id="2" name="Group 2"/>
          <p:cNvGrpSpPr/>
          <p:nvPr/>
        </p:nvGrpSpPr>
        <p:grpSpPr>
          <a:xfrm>
            <a:off x="-186616" y="-155978"/>
            <a:ext cx="15274216" cy="2002273"/>
            <a:chOff x="0" y="0"/>
            <a:chExt cx="18286349" cy="3042119"/>
          </a:xfrm>
        </p:grpSpPr>
        <p:sp>
          <p:nvSpPr>
            <p:cNvPr id="3" name="Freeform 3"/>
            <p:cNvSpPr/>
            <p:nvPr/>
          </p:nvSpPr>
          <p:spPr>
            <a:xfrm>
              <a:off x="0" y="0"/>
              <a:ext cx="18286349" cy="3042119"/>
            </a:xfrm>
            <a:custGeom>
              <a:avLst/>
              <a:gdLst/>
              <a:ahLst/>
              <a:cxnLst/>
              <a:rect l="l" t="t" r="r" b="b"/>
              <a:pathLst>
                <a:path w="18286349" h="3042119">
                  <a:moveTo>
                    <a:pt x="18161890" y="3042119"/>
                  </a:moveTo>
                  <a:lnTo>
                    <a:pt x="124460" y="3042119"/>
                  </a:lnTo>
                  <a:cubicBezTo>
                    <a:pt x="55880" y="3042119"/>
                    <a:pt x="0" y="2986239"/>
                    <a:pt x="0" y="2917659"/>
                  </a:cubicBezTo>
                  <a:lnTo>
                    <a:pt x="0" y="124460"/>
                  </a:lnTo>
                  <a:cubicBezTo>
                    <a:pt x="0" y="55880"/>
                    <a:pt x="55880" y="0"/>
                    <a:pt x="124460" y="0"/>
                  </a:cubicBezTo>
                  <a:lnTo>
                    <a:pt x="18161890" y="0"/>
                  </a:lnTo>
                  <a:cubicBezTo>
                    <a:pt x="18230469" y="0"/>
                    <a:pt x="18286349" y="55880"/>
                    <a:pt x="18286349" y="124460"/>
                  </a:cubicBezTo>
                  <a:lnTo>
                    <a:pt x="18286349" y="2917659"/>
                  </a:lnTo>
                  <a:cubicBezTo>
                    <a:pt x="18286349" y="2986239"/>
                    <a:pt x="18230469" y="3042119"/>
                    <a:pt x="18161890" y="3042119"/>
                  </a:cubicBezTo>
                  <a:close/>
                </a:path>
              </a:pathLst>
            </a:custGeom>
            <a:solidFill>
              <a:srgbClr val="FFD558"/>
            </a:solidFill>
          </p:spPr>
          <p:txBody>
            <a:bodyPr/>
            <a:lstStyle/>
            <a:p>
              <a:endParaRPr lang="en-US"/>
            </a:p>
          </p:txBody>
        </p:sp>
      </p:grpSp>
      <p:sp>
        <p:nvSpPr>
          <p:cNvPr id="4" name="Freeform 4"/>
          <p:cNvSpPr/>
          <p:nvPr/>
        </p:nvSpPr>
        <p:spPr>
          <a:xfrm rot="-10800000">
            <a:off x="15749268" y="-757432"/>
            <a:ext cx="1510032" cy="1514864"/>
          </a:xfrm>
          <a:custGeom>
            <a:avLst/>
            <a:gdLst/>
            <a:ahLst/>
            <a:cxnLst/>
            <a:rect l="l" t="t" r="r" b="b"/>
            <a:pathLst>
              <a:path w="1510032" h="1514864">
                <a:moveTo>
                  <a:pt x="0" y="0"/>
                </a:moveTo>
                <a:lnTo>
                  <a:pt x="1510032" y="0"/>
                </a:lnTo>
                <a:lnTo>
                  <a:pt x="1510032" y="1514864"/>
                </a:lnTo>
                <a:lnTo>
                  <a:pt x="0" y="15148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3364693" y="1401943"/>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6" name="Freeform 6"/>
          <p:cNvSpPr/>
          <p:nvPr/>
        </p:nvSpPr>
        <p:spPr>
          <a:xfrm>
            <a:off x="19498" y="10100251"/>
            <a:ext cx="1199994" cy="373498"/>
          </a:xfrm>
          <a:custGeom>
            <a:avLst/>
            <a:gdLst/>
            <a:ahLst/>
            <a:cxnLst/>
            <a:rect l="l" t="t" r="r" b="b"/>
            <a:pathLst>
              <a:path w="1199994" h="373498">
                <a:moveTo>
                  <a:pt x="0" y="0"/>
                </a:moveTo>
                <a:lnTo>
                  <a:pt x="1199995" y="0"/>
                </a:lnTo>
                <a:lnTo>
                  <a:pt x="1199995" y="373498"/>
                </a:lnTo>
                <a:lnTo>
                  <a:pt x="0" y="3734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aphicFrame>
        <p:nvGraphicFramePr>
          <p:cNvPr id="7" name="Table 7"/>
          <p:cNvGraphicFramePr>
            <a:graphicFrameLocks noGrp="1"/>
          </p:cNvGraphicFramePr>
          <p:nvPr>
            <p:extLst>
              <p:ext uri="{D42A27DB-BD31-4B8C-83A1-F6EECF244321}">
                <p14:modId xmlns:p14="http://schemas.microsoft.com/office/powerpoint/2010/main" val="1078484927"/>
              </p:ext>
            </p:extLst>
          </p:nvPr>
        </p:nvGraphicFramePr>
        <p:xfrm>
          <a:off x="619495" y="4621726"/>
          <a:ext cx="16462071" cy="4255347"/>
        </p:xfrm>
        <a:graphic>
          <a:graphicData uri="http://schemas.openxmlformats.org/drawingml/2006/table">
            <a:tbl>
              <a:tblPr/>
              <a:tblGrid>
                <a:gridCol w="8067305">
                  <a:extLst>
                    <a:ext uri="{9D8B030D-6E8A-4147-A177-3AD203B41FA5}">
                      <a16:colId xmlns:a16="http://schemas.microsoft.com/office/drawing/2014/main" val="20000"/>
                    </a:ext>
                  </a:extLst>
                </a:gridCol>
                <a:gridCol w="2907409">
                  <a:extLst>
                    <a:ext uri="{9D8B030D-6E8A-4147-A177-3AD203B41FA5}">
                      <a16:colId xmlns:a16="http://schemas.microsoft.com/office/drawing/2014/main" val="20001"/>
                    </a:ext>
                  </a:extLst>
                </a:gridCol>
                <a:gridCol w="5487357">
                  <a:extLst>
                    <a:ext uri="{9D8B030D-6E8A-4147-A177-3AD203B41FA5}">
                      <a16:colId xmlns:a16="http://schemas.microsoft.com/office/drawing/2014/main" val="20002"/>
                    </a:ext>
                  </a:extLst>
                </a:gridCol>
              </a:tblGrid>
              <a:tr h="1143715">
                <a:tc>
                  <a:txBody>
                    <a:bodyPr/>
                    <a:lstStyle/>
                    <a:p>
                      <a:pPr algn="ctr">
                        <a:lnSpc>
                          <a:spcPts val="5156"/>
                        </a:lnSpc>
                        <a:defRPr/>
                      </a:pPr>
                      <a:r>
                        <a:rPr lang="en-US" sz="3683">
                          <a:solidFill>
                            <a:srgbClr val="FFFFFF"/>
                          </a:solidFill>
                          <a:latin typeface="Roboto Condensed Bold"/>
                        </a:rPr>
                        <a:t>Câu văn </a:t>
                      </a:r>
                      <a:endParaRPr lang="en-US" sz="110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solidFill>
                      <a:srgbClr val="A3704B"/>
                    </a:solidFill>
                  </a:tcPr>
                </a:tc>
                <a:tc>
                  <a:txBody>
                    <a:bodyPr/>
                    <a:lstStyle/>
                    <a:p>
                      <a:pPr algn="ctr">
                        <a:lnSpc>
                          <a:spcPts val="5156"/>
                        </a:lnSpc>
                        <a:defRPr/>
                      </a:pPr>
                      <a:r>
                        <a:rPr lang="en-US" sz="3683" dirty="0" err="1" smtClean="0">
                          <a:solidFill>
                            <a:srgbClr val="FFFFFF"/>
                          </a:solidFill>
                          <a:latin typeface="Roboto Condensed Bold"/>
                        </a:rPr>
                        <a:t>Chức</a:t>
                      </a:r>
                      <a:r>
                        <a:rPr lang="en-US" sz="3683" baseline="0" dirty="0" smtClean="0">
                          <a:solidFill>
                            <a:srgbClr val="FFFFFF"/>
                          </a:solidFill>
                          <a:latin typeface="Roboto Condensed Bold"/>
                        </a:rPr>
                        <a:t> </a:t>
                      </a:r>
                      <a:r>
                        <a:rPr lang="en-US" sz="3683" baseline="0" dirty="0" err="1" smtClean="0">
                          <a:solidFill>
                            <a:srgbClr val="FFFFFF"/>
                          </a:solidFill>
                          <a:latin typeface="Roboto Condensed Bold"/>
                        </a:rPr>
                        <a:t>năng</a:t>
                      </a:r>
                      <a:endParaRPr lang="en-US" sz="1100" dirty="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solidFill>
                      <a:srgbClr val="A3704B"/>
                    </a:solidFill>
                  </a:tcPr>
                </a:tc>
                <a:tc>
                  <a:txBody>
                    <a:bodyPr/>
                    <a:lstStyle/>
                    <a:p>
                      <a:pPr algn="ctr">
                        <a:lnSpc>
                          <a:spcPts val="5156"/>
                        </a:lnSpc>
                        <a:defRPr/>
                      </a:pPr>
                      <a:r>
                        <a:rPr lang="en-US" sz="3683">
                          <a:solidFill>
                            <a:srgbClr val="FFFFFF"/>
                          </a:solidFill>
                          <a:latin typeface="Roboto Condensed Bold"/>
                        </a:rPr>
                        <a:t>Dấu hiệu nhận biết</a:t>
                      </a:r>
                      <a:endParaRPr lang="en-US" sz="110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solidFill>
                      <a:srgbClr val="A3704B"/>
                    </a:solidFill>
                  </a:tcPr>
                </a:tc>
                <a:extLst>
                  <a:ext uri="{0D108BD9-81ED-4DB2-BD59-A6C34878D82A}">
                    <a16:rowId xmlns:a16="http://schemas.microsoft.com/office/drawing/2014/main" val="10000"/>
                  </a:ext>
                </a:extLst>
              </a:tr>
              <a:tr h="3111632">
                <a:tc>
                  <a:txBody>
                    <a:bodyPr/>
                    <a:lstStyle/>
                    <a:p>
                      <a:pPr algn="ctr">
                        <a:lnSpc>
                          <a:spcPts val="5156"/>
                        </a:lnSpc>
                        <a:defRPr/>
                      </a:pPr>
                      <a:r>
                        <a:rPr lang="en-US" sz="3683" dirty="0" smtClean="0">
                          <a:solidFill>
                            <a:srgbClr val="000000"/>
                          </a:solidFill>
                          <a:latin typeface="Roboto Condensed Italics"/>
                        </a:rPr>
                        <a:t>Ta có</a:t>
                      </a:r>
                      <a:r>
                        <a:rPr lang="en-US" sz="3683" baseline="0" dirty="0" smtClean="0">
                          <a:solidFill>
                            <a:srgbClr val="000000"/>
                          </a:solidFill>
                          <a:latin typeface="Roboto Condensed Italics"/>
                        </a:rPr>
                        <a:t> </a:t>
                      </a:r>
                      <a:r>
                        <a:rPr lang="en-US" sz="3683" baseline="0" dirty="0" err="1" smtClean="0">
                          <a:solidFill>
                            <a:srgbClr val="000000"/>
                          </a:solidFill>
                          <a:latin typeface="Roboto Condensed Italics"/>
                        </a:rPr>
                        <a:t>quyền</a:t>
                      </a:r>
                      <a:r>
                        <a:rPr lang="en-US" sz="3683" baseline="0" dirty="0" smtClean="0">
                          <a:solidFill>
                            <a:srgbClr val="000000"/>
                          </a:solidFill>
                          <a:latin typeface="Roboto Condensed Italics"/>
                        </a:rPr>
                        <a:t> </a:t>
                      </a:r>
                      <a:r>
                        <a:rPr lang="en-US" sz="3683" baseline="0" dirty="0" err="1" smtClean="0">
                          <a:solidFill>
                            <a:srgbClr val="000000"/>
                          </a:solidFill>
                          <a:latin typeface="Roboto Condensed Italics"/>
                        </a:rPr>
                        <a:t>giư</a:t>
                      </a:r>
                      <a:r>
                        <a:rPr lang="en-US" sz="3683" baseline="0" dirty="0" smtClean="0">
                          <a:solidFill>
                            <a:srgbClr val="000000"/>
                          </a:solidFill>
                          <a:latin typeface="Roboto Condensed Italics"/>
                        </a:rPr>
                        <a:t>̃ </a:t>
                      </a:r>
                      <a:r>
                        <a:rPr lang="en-US" sz="3683" baseline="0" dirty="0" err="1" smtClean="0">
                          <a:solidFill>
                            <a:srgbClr val="000000"/>
                          </a:solidFill>
                          <a:latin typeface="Roboto Condensed Italics"/>
                        </a:rPr>
                        <a:t>cho</a:t>
                      </a:r>
                      <a:r>
                        <a:rPr lang="en-US" sz="3683" baseline="0" dirty="0" smtClean="0">
                          <a:solidFill>
                            <a:srgbClr val="000000"/>
                          </a:solidFill>
                          <a:latin typeface="Roboto Condensed Italics"/>
                        </a:rPr>
                        <a:t> ta </a:t>
                      </a:r>
                      <a:r>
                        <a:rPr lang="en-US" sz="3683" baseline="0" dirty="0" err="1" smtClean="0">
                          <a:solidFill>
                            <a:srgbClr val="000000"/>
                          </a:solidFill>
                          <a:latin typeface="Roboto Condensed Italics"/>
                        </a:rPr>
                        <a:t>một</a:t>
                      </a:r>
                      <a:r>
                        <a:rPr lang="en-US" sz="3683" baseline="0" dirty="0" smtClean="0">
                          <a:solidFill>
                            <a:srgbClr val="000000"/>
                          </a:solidFill>
                          <a:latin typeface="Roboto Condensed Italics"/>
                        </a:rPr>
                        <a:t> </a:t>
                      </a:r>
                      <a:r>
                        <a:rPr lang="en-US" sz="3683" baseline="0" dirty="0" err="1" smtClean="0">
                          <a:solidFill>
                            <a:srgbClr val="000000"/>
                          </a:solidFill>
                          <a:latin typeface="Roboto Condensed Italics"/>
                        </a:rPr>
                        <a:t>ti</a:t>
                      </a:r>
                      <a:r>
                        <a:rPr lang="en-US" sz="3683" baseline="0" dirty="0" smtClean="0">
                          <a:solidFill>
                            <a:srgbClr val="000000"/>
                          </a:solidFill>
                          <a:latin typeface="Roboto Condensed Italics"/>
                        </a:rPr>
                        <a:t>́ </a:t>
                      </a:r>
                      <a:r>
                        <a:rPr lang="en-US" sz="3683" baseline="0" dirty="0" err="1" smtClean="0">
                          <a:solidFill>
                            <a:srgbClr val="000000"/>
                          </a:solidFill>
                          <a:latin typeface="Roboto Condensed Italics"/>
                        </a:rPr>
                        <a:t>gi</a:t>
                      </a:r>
                      <a:r>
                        <a:rPr lang="en-US" sz="3683" baseline="0" dirty="0" smtClean="0">
                          <a:solidFill>
                            <a:srgbClr val="000000"/>
                          </a:solidFill>
                          <a:latin typeface="Roboto Condensed Italics"/>
                        </a:rPr>
                        <a:t>̀ </a:t>
                      </a:r>
                      <a:r>
                        <a:rPr lang="en-US" sz="3683" baseline="0" dirty="0" err="1" smtClean="0">
                          <a:solidFill>
                            <a:srgbClr val="000000"/>
                          </a:solidFill>
                          <a:latin typeface="Roboto Condensed Italics"/>
                        </a:rPr>
                        <a:t>đâu</a:t>
                      </a:r>
                      <a:r>
                        <a:rPr lang="en-US" sz="3683" baseline="0" dirty="0" smtClean="0">
                          <a:solidFill>
                            <a:srgbClr val="000000"/>
                          </a:solidFill>
                          <a:latin typeface="Roboto Condensed Italics"/>
                        </a:rPr>
                        <a:t>?</a:t>
                      </a:r>
                      <a:endParaRPr lang="en-US" sz="1100" dirty="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tc>
                  <a:txBody>
                    <a:bodyPr/>
                    <a:lstStyle/>
                    <a:p>
                      <a:pPr algn="ctr">
                        <a:lnSpc>
                          <a:spcPts val="5156"/>
                        </a:lnSpc>
                        <a:defRPr/>
                      </a:pPr>
                      <a:r>
                        <a:rPr lang="en-US" sz="3683" dirty="0" err="1" smtClean="0">
                          <a:solidFill>
                            <a:srgbClr val="000000"/>
                          </a:solidFill>
                          <a:latin typeface="Roboto Condensed"/>
                        </a:rPr>
                        <a:t>Câu</a:t>
                      </a:r>
                      <a:r>
                        <a:rPr lang="en-US" sz="3683" dirty="0" smtClean="0">
                          <a:solidFill>
                            <a:srgbClr val="000000"/>
                          </a:solidFill>
                          <a:latin typeface="Roboto Condensed"/>
                        </a:rPr>
                        <a:t> </a:t>
                      </a:r>
                      <a:r>
                        <a:rPr lang="en-US" sz="3683" dirty="0" err="1" smtClean="0">
                          <a:solidFill>
                            <a:srgbClr val="000000"/>
                          </a:solidFill>
                          <a:latin typeface="Roboto Condensed"/>
                        </a:rPr>
                        <a:t>được</a:t>
                      </a:r>
                      <a:r>
                        <a:rPr lang="en-US" sz="3683" baseline="0" dirty="0" smtClean="0">
                          <a:solidFill>
                            <a:srgbClr val="000000"/>
                          </a:solidFill>
                          <a:latin typeface="Roboto Condensed"/>
                        </a:rPr>
                        <a:t> </a:t>
                      </a:r>
                      <a:r>
                        <a:rPr lang="en-US" sz="3683" baseline="0" dirty="0" err="1" smtClean="0">
                          <a:solidFill>
                            <a:srgbClr val="000000"/>
                          </a:solidFill>
                          <a:latin typeface="Roboto Condensed"/>
                        </a:rPr>
                        <a:t>dùng</a:t>
                      </a:r>
                      <a:r>
                        <a:rPr lang="en-US" sz="3683" baseline="0" dirty="0" smtClean="0">
                          <a:solidFill>
                            <a:srgbClr val="000000"/>
                          </a:solidFill>
                          <a:latin typeface="Roboto Condensed"/>
                        </a:rPr>
                        <a:t> </a:t>
                      </a:r>
                      <a:r>
                        <a:rPr lang="en-US" sz="3683" baseline="0" dirty="0" err="1" smtClean="0">
                          <a:solidFill>
                            <a:srgbClr val="000000"/>
                          </a:solidFill>
                          <a:latin typeface="Roboto Condensed"/>
                        </a:rPr>
                        <a:t>đê</a:t>
                      </a:r>
                      <a:r>
                        <a:rPr lang="en-US" sz="3683" baseline="0" dirty="0" smtClean="0">
                          <a:solidFill>
                            <a:srgbClr val="000000"/>
                          </a:solidFill>
                          <a:latin typeface="Roboto Condensed"/>
                        </a:rPr>
                        <a:t>̉ </a:t>
                      </a:r>
                      <a:r>
                        <a:rPr lang="en-US" sz="3683" baseline="0" dirty="0" err="1" smtClean="0">
                          <a:solidFill>
                            <a:srgbClr val="000000"/>
                          </a:solidFill>
                          <a:latin typeface="Roboto Condensed"/>
                        </a:rPr>
                        <a:t>biểu</a:t>
                      </a:r>
                      <a:r>
                        <a:rPr lang="en-US" sz="3683" baseline="0" dirty="0" smtClean="0">
                          <a:solidFill>
                            <a:srgbClr val="000000"/>
                          </a:solidFill>
                          <a:latin typeface="Roboto Condensed"/>
                        </a:rPr>
                        <a:t> </a:t>
                      </a:r>
                      <a:r>
                        <a:rPr lang="en-US" sz="3683" baseline="0" dirty="0" err="1" smtClean="0">
                          <a:solidFill>
                            <a:srgbClr val="000000"/>
                          </a:solidFill>
                          <a:latin typeface="Roboto Condensed"/>
                        </a:rPr>
                        <a:t>thi</a:t>
                      </a:r>
                      <a:r>
                        <a:rPr lang="en-US" sz="3683" baseline="0" dirty="0" smtClean="0">
                          <a:solidFill>
                            <a:srgbClr val="000000"/>
                          </a:solidFill>
                          <a:latin typeface="Roboto Condensed"/>
                        </a:rPr>
                        <a:t>̣ ý </a:t>
                      </a:r>
                      <a:r>
                        <a:rPr lang="en-US" sz="3683" baseline="0" dirty="0" err="1" smtClean="0">
                          <a:solidFill>
                            <a:srgbClr val="000000"/>
                          </a:solidFill>
                          <a:latin typeface="Roboto Condensed"/>
                        </a:rPr>
                        <a:t>phu</a:t>
                      </a:r>
                      <a:r>
                        <a:rPr lang="en-US" sz="3683" baseline="0" dirty="0" smtClean="0">
                          <a:solidFill>
                            <a:srgbClr val="000000"/>
                          </a:solidFill>
                          <a:latin typeface="Roboto Condensed"/>
                        </a:rPr>
                        <a:t>̉ </a:t>
                      </a:r>
                      <a:r>
                        <a:rPr lang="en-US" sz="3683" baseline="0" dirty="0" err="1" smtClean="0">
                          <a:solidFill>
                            <a:srgbClr val="000000"/>
                          </a:solidFill>
                          <a:latin typeface="Roboto Condensed"/>
                        </a:rPr>
                        <a:t>định</a:t>
                      </a:r>
                      <a:endParaRPr lang="en-US" sz="1100" dirty="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tc>
                  <a:txBody>
                    <a:bodyPr/>
                    <a:lstStyle/>
                    <a:p>
                      <a:pPr algn="ctr">
                        <a:lnSpc>
                          <a:spcPts val="5156"/>
                        </a:lnSpc>
                        <a:defRPr/>
                      </a:pPr>
                      <a:r>
                        <a:rPr lang="en-US" sz="3600" b="0" i="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Câu</a:t>
                      </a:r>
                      <a:r>
                        <a:rPr lang="en-US" sz="3600" b="0" i="0" kern="1200" baseline="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600" b="0" i="0" kern="1200" baseline="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dùng</a:t>
                      </a:r>
                      <a:r>
                        <a:rPr lang="en-US" sz="3600" b="0" i="0" kern="1200" baseline="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600" b="0" i="0" kern="1200" baseline="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đê</a:t>
                      </a:r>
                      <a:r>
                        <a:rPr lang="en-US" sz="3600" b="0" i="0" kern="1200" baseline="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600" b="0" i="0" kern="1200" baseline="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bác</a:t>
                      </a:r>
                      <a:r>
                        <a:rPr lang="en-US" sz="3600" b="0" i="0" kern="1200" baseline="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600" b="0" i="0" kern="1200" baseline="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bo</a:t>
                      </a:r>
                      <a:r>
                        <a:rPr lang="en-US" sz="3600" b="0" i="0" kern="1200" baseline="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600" b="0" i="0" kern="1200" baseline="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một</a:t>
                      </a:r>
                      <a:r>
                        <a:rPr lang="en-US" sz="3600" b="0" i="0" kern="1200" baseline="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ý </a:t>
                      </a:r>
                      <a:r>
                        <a:rPr lang="en-US" sz="3600" b="0" i="0" kern="1200" baseline="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kiến</a:t>
                      </a:r>
                      <a:r>
                        <a:rPr lang="en-US" sz="3600" b="0" i="0" kern="1200" baseline="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600" b="0" i="0" kern="1200" baseline="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khác</a:t>
                      </a:r>
                      <a:endParaRPr lang="en-US" sz="3600" dirty="0">
                        <a:latin typeface="Roboto Condensed" panose="02000000000000000000" pitchFamily="2" charset="0"/>
                        <a:ea typeface="Roboto Condensed" panose="02000000000000000000" pitchFamily="2" charset="0"/>
                        <a:cs typeface="Roboto Condensed" panose="02000000000000000000" pitchFamily="2" charset="0"/>
                      </a:endParaRPr>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207084" y="464176"/>
            <a:ext cx="14347116" cy="1795363"/>
          </a:xfrm>
          <a:prstGeom prst="rect">
            <a:avLst/>
          </a:prstGeom>
        </p:spPr>
        <p:txBody>
          <a:bodyPr wrap="square" lIns="0" tIns="0" rIns="0" bIns="0" rtlCol="0" anchor="t">
            <a:spAutoFit/>
          </a:bodyPr>
          <a:lstStyle/>
          <a:p>
            <a:pPr algn="ctr">
              <a:lnSpc>
                <a:spcPts val="7000"/>
              </a:lnSpc>
            </a:pPr>
            <a:r>
              <a:rPr lang="en-US" sz="5000" dirty="0">
                <a:solidFill>
                  <a:srgbClr val="4F2C33"/>
                </a:solidFill>
                <a:latin typeface="Fraunces Bold"/>
              </a:rPr>
              <a:t>I. CÂU </a:t>
            </a:r>
            <a:r>
              <a:rPr lang="en-US" sz="5000" dirty="0" smtClean="0">
                <a:solidFill>
                  <a:srgbClr val="4F2C33"/>
                </a:solidFill>
                <a:latin typeface="Fraunces Bold"/>
              </a:rPr>
              <a:t>HỎI, </a:t>
            </a:r>
            <a:r>
              <a:rPr lang="en-US" sz="5000" dirty="0">
                <a:solidFill>
                  <a:srgbClr val="4F2C33"/>
                </a:solidFill>
                <a:latin typeface="Fraunces Bold"/>
              </a:rPr>
              <a:t>CÂU </a:t>
            </a:r>
            <a:r>
              <a:rPr lang="en-US" sz="5000" dirty="0" smtClean="0">
                <a:solidFill>
                  <a:srgbClr val="4F2C33"/>
                </a:solidFill>
                <a:latin typeface="Fraunces Bold"/>
              </a:rPr>
              <a:t>CẢM, </a:t>
            </a:r>
            <a:r>
              <a:rPr lang="en-US" sz="5000" dirty="0">
                <a:solidFill>
                  <a:srgbClr val="4F2C33"/>
                </a:solidFill>
                <a:latin typeface="Fraunces Bold"/>
              </a:rPr>
              <a:t>CÂU KHIẾN, CÂU </a:t>
            </a:r>
            <a:r>
              <a:rPr lang="en-US" sz="5000" dirty="0" smtClean="0">
                <a:solidFill>
                  <a:srgbClr val="4F2C33"/>
                </a:solidFill>
                <a:latin typeface="Fraunces Bold"/>
              </a:rPr>
              <a:t>KỂ</a:t>
            </a:r>
            <a:endParaRPr lang="en-US" sz="5000" dirty="0">
              <a:solidFill>
                <a:srgbClr val="4F2C33"/>
              </a:solidFill>
              <a:latin typeface="Fraunces Bold"/>
            </a:endParaRPr>
          </a:p>
          <a:p>
            <a:pPr algn="ctr">
              <a:lnSpc>
                <a:spcPts val="7000"/>
              </a:lnSpc>
            </a:pPr>
            <a:endParaRPr lang="en-US" sz="5000" dirty="0">
              <a:solidFill>
                <a:srgbClr val="4F2C33"/>
              </a:solidFill>
              <a:latin typeface="Fraunces Bold"/>
            </a:endParaRPr>
          </a:p>
        </p:txBody>
      </p:sp>
      <p:sp>
        <p:nvSpPr>
          <p:cNvPr id="9" name="TextBox 9"/>
          <p:cNvSpPr txBox="1"/>
          <p:nvPr/>
        </p:nvSpPr>
        <p:spPr>
          <a:xfrm>
            <a:off x="207084" y="1922976"/>
            <a:ext cx="9912537" cy="1256754"/>
          </a:xfrm>
          <a:prstGeom prst="rect">
            <a:avLst/>
          </a:prstGeom>
        </p:spPr>
        <p:txBody>
          <a:bodyPr lIns="0" tIns="0" rIns="0" bIns="0" rtlCol="0" anchor="t">
            <a:spAutoFit/>
          </a:bodyPr>
          <a:lstStyle/>
          <a:p>
            <a:pPr algn="just">
              <a:lnSpc>
                <a:spcPts val="9799"/>
              </a:lnSpc>
            </a:pPr>
            <a:r>
              <a:rPr lang="en-US" sz="6999" dirty="0">
                <a:solidFill>
                  <a:srgbClr val="593B1C"/>
                </a:solidFill>
                <a:latin typeface="#9Slide05 VL Fadilla"/>
              </a:rPr>
              <a:t>1. </a:t>
            </a:r>
            <a:r>
              <a:rPr lang="en-US" sz="6999" dirty="0" smtClean="0">
                <a:solidFill>
                  <a:srgbClr val="593B1C"/>
                </a:solidFill>
                <a:latin typeface="#9Slide05 VL Fadilla"/>
              </a:rPr>
              <a:t>Tri </a:t>
            </a:r>
            <a:r>
              <a:rPr lang="en-US" sz="6999" dirty="0" err="1" smtClean="0">
                <a:solidFill>
                  <a:srgbClr val="593B1C"/>
                </a:solidFill>
                <a:latin typeface="#9Slide05 VL Fadilla"/>
              </a:rPr>
              <a:t>thức</a:t>
            </a:r>
            <a:r>
              <a:rPr lang="en-US" sz="6999" dirty="0" smtClean="0">
                <a:solidFill>
                  <a:srgbClr val="593B1C"/>
                </a:solidFill>
                <a:latin typeface="#9Slide05 VL Fadilla"/>
              </a:rPr>
              <a:t> </a:t>
            </a:r>
            <a:r>
              <a:rPr lang="en-US" sz="6999" dirty="0" err="1" smtClean="0">
                <a:solidFill>
                  <a:srgbClr val="593B1C"/>
                </a:solidFill>
                <a:latin typeface="#9Slide05 VL Fadilla"/>
              </a:rPr>
              <a:t>Tiếng</a:t>
            </a:r>
            <a:r>
              <a:rPr lang="en-US" sz="6999" dirty="0" smtClean="0">
                <a:solidFill>
                  <a:srgbClr val="593B1C"/>
                </a:solidFill>
                <a:latin typeface="#9Slide05 VL Fadilla"/>
              </a:rPr>
              <a:t> </a:t>
            </a:r>
            <a:r>
              <a:rPr lang="en-US" sz="6999" dirty="0" err="1" smtClean="0">
                <a:solidFill>
                  <a:srgbClr val="593B1C"/>
                </a:solidFill>
                <a:latin typeface="#9Slide05 VL Fadilla"/>
              </a:rPr>
              <a:t>Việt</a:t>
            </a:r>
            <a:r>
              <a:rPr lang="en-US" sz="6999" dirty="0" smtClean="0">
                <a:solidFill>
                  <a:srgbClr val="593B1C"/>
                </a:solidFill>
                <a:latin typeface="#9Slide05 VL Fadilla"/>
              </a:rPr>
              <a:t> </a:t>
            </a:r>
            <a:endParaRPr lang="en-US" sz="6999" dirty="0">
              <a:solidFill>
                <a:srgbClr val="593B1C"/>
              </a:solidFill>
              <a:latin typeface="#9Slide05 VL Fadilla"/>
            </a:endParaRPr>
          </a:p>
        </p:txBody>
      </p:sp>
      <p:sp>
        <p:nvSpPr>
          <p:cNvPr id="10" name="TextBox 10"/>
          <p:cNvSpPr txBox="1"/>
          <p:nvPr/>
        </p:nvSpPr>
        <p:spPr>
          <a:xfrm>
            <a:off x="619495" y="3355536"/>
            <a:ext cx="16871276" cy="1359346"/>
          </a:xfrm>
          <a:prstGeom prst="rect">
            <a:avLst/>
          </a:prstGeom>
        </p:spPr>
        <p:txBody>
          <a:bodyPr lIns="0" tIns="0" rIns="0" bIns="0" rtlCol="0" anchor="t">
            <a:spAutoFit/>
          </a:bodyPr>
          <a:lstStyle/>
          <a:p>
            <a:pPr algn="ctr">
              <a:lnSpc>
                <a:spcPts val="5320"/>
              </a:lnSpc>
            </a:pPr>
            <a:r>
              <a:rPr lang="en-US" sz="3800" dirty="0" err="1">
                <a:solidFill>
                  <a:srgbClr val="4F2C33"/>
                </a:solidFill>
                <a:latin typeface="Roboto Condensed Bold"/>
              </a:rPr>
              <a:t>Bài</a:t>
            </a:r>
            <a:r>
              <a:rPr lang="en-US" sz="3800" dirty="0">
                <a:solidFill>
                  <a:srgbClr val="4F2C33"/>
                </a:solidFill>
                <a:latin typeface="Roboto Condensed Bold"/>
              </a:rPr>
              <a:t> </a:t>
            </a:r>
            <a:r>
              <a:rPr lang="en-US" sz="3800" dirty="0" err="1">
                <a:solidFill>
                  <a:srgbClr val="4F2C33"/>
                </a:solidFill>
                <a:latin typeface="Roboto Condensed Bold"/>
              </a:rPr>
              <a:t>tập</a:t>
            </a:r>
            <a:r>
              <a:rPr lang="en-US" sz="3800" dirty="0">
                <a:solidFill>
                  <a:srgbClr val="4F2C33"/>
                </a:solidFill>
                <a:latin typeface="Roboto Condensed Bold"/>
              </a:rPr>
              <a:t> </a:t>
            </a:r>
            <a:r>
              <a:rPr lang="en-US" sz="3800" dirty="0" smtClean="0">
                <a:solidFill>
                  <a:srgbClr val="4F2C33"/>
                </a:solidFill>
                <a:latin typeface="Roboto Condensed Bold"/>
              </a:rPr>
              <a:t>2 </a:t>
            </a:r>
            <a:r>
              <a:rPr lang="en-US" sz="3800" dirty="0">
                <a:solidFill>
                  <a:srgbClr val="4F2C33"/>
                </a:solidFill>
                <a:latin typeface="Roboto Condensed Bold"/>
              </a:rPr>
              <a:t>SGK </a:t>
            </a:r>
            <a:r>
              <a:rPr lang="en-US" sz="3800" dirty="0" smtClean="0">
                <a:solidFill>
                  <a:srgbClr val="4F2C33"/>
                </a:solidFill>
                <a:latin typeface="Roboto Condensed Bold"/>
              </a:rPr>
              <a:t>tr.111: </a:t>
            </a:r>
            <a:endParaRPr lang="en-US" sz="3800" dirty="0">
              <a:solidFill>
                <a:srgbClr val="4F2C33"/>
              </a:solidFill>
              <a:latin typeface="Roboto Condensed Bold"/>
            </a:endParaRPr>
          </a:p>
          <a:p>
            <a:pPr algn="ctr">
              <a:lnSpc>
                <a:spcPts val="5320"/>
              </a:lnSpc>
            </a:pPr>
            <a:endParaRPr lang="en-US" sz="3800" dirty="0">
              <a:solidFill>
                <a:srgbClr val="4F2C33"/>
              </a:solidFill>
              <a:latin typeface="Roboto Condensed Bol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D38"/>
        </a:solidFill>
        <a:effectLst/>
      </p:bgPr>
    </p:bg>
    <p:spTree>
      <p:nvGrpSpPr>
        <p:cNvPr id="1" name=""/>
        <p:cNvGrpSpPr/>
        <p:nvPr/>
      </p:nvGrpSpPr>
      <p:grpSpPr>
        <a:xfrm>
          <a:off x="0" y="0"/>
          <a:ext cx="0" cy="0"/>
          <a:chOff x="0" y="0"/>
          <a:chExt cx="0" cy="0"/>
        </a:xfrm>
      </p:grpSpPr>
      <p:grpSp>
        <p:nvGrpSpPr>
          <p:cNvPr id="2" name="Group 2"/>
          <p:cNvGrpSpPr/>
          <p:nvPr/>
        </p:nvGrpSpPr>
        <p:grpSpPr>
          <a:xfrm>
            <a:off x="-186616" y="-155978"/>
            <a:ext cx="15198016" cy="2002273"/>
            <a:chOff x="0" y="0"/>
            <a:chExt cx="18286349" cy="3042119"/>
          </a:xfrm>
        </p:grpSpPr>
        <p:sp>
          <p:nvSpPr>
            <p:cNvPr id="3" name="Freeform 3"/>
            <p:cNvSpPr/>
            <p:nvPr/>
          </p:nvSpPr>
          <p:spPr>
            <a:xfrm>
              <a:off x="0" y="0"/>
              <a:ext cx="18286349" cy="3042119"/>
            </a:xfrm>
            <a:custGeom>
              <a:avLst/>
              <a:gdLst/>
              <a:ahLst/>
              <a:cxnLst/>
              <a:rect l="l" t="t" r="r" b="b"/>
              <a:pathLst>
                <a:path w="18286349" h="3042119">
                  <a:moveTo>
                    <a:pt x="18161890" y="3042119"/>
                  </a:moveTo>
                  <a:lnTo>
                    <a:pt x="124460" y="3042119"/>
                  </a:lnTo>
                  <a:cubicBezTo>
                    <a:pt x="55880" y="3042119"/>
                    <a:pt x="0" y="2986239"/>
                    <a:pt x="0" y="2917659"/>
                  </a:cubicBezTo>
                  <a:lnTo>
                    <a:pt x="0" y="124460"/>
                  </a:lnTo>
                  <a:cubicBezTo>
                    <a:pt x="0" y="55880"/>
                    <a:pt x="55880" y="0"/>
                    <a:pt x="124460" y="0"/>
                  </a:cubicBezTo>
                  <a:lnTo>
                    <a:pt x="18161890" y="0"/>
                  </a:lnTo>
                  <a:cubicBezTo>
                    <a:pt x="18230469" y="0"/>
                    <a:pt x="18286349" y="55880"/>
                    <a:pt x="18286349" y="124460"/>
                  </a:cubicBezTo>
                  <a:lnTo>
                    <a:pt x="18286349" y="2917659"/>
                  </a:lnTo>
                  <a:cubicBezTo>
                    <a:pt x="18286349" y="2986239"/>
                    <a:pt x="18230469" y="3042119"/>
                    <a:pt x="18161890" y="3042119"/>
                  </a:cubicBezTo>
                  <a:close/>
                </a:path>
              </a:pathLst>
            </a:custGeom>
            <a:solidFill>
              <a:srgbClr val="FFD558"/>
            </a:solidFill>
          </p:spPr>
          <p:txBody>
            <a:bodyPr/>
            <a:lstStyle/>
            <a:p>
              <a:endParaRPr lang="en-US"/>
            </a:p>
          </p:txBody>
        </p:sp>
      </p:grpSp>
      <p:sp>
        <p:nvSpPr>
          <p:cNvPr id="4" name="Freeform 4"/>
          <p:cNvSpPr/>
          <p:nvPr/>
        </p:nvSpPr>
        <p:spPr>
          <a:xfrm rot="-10800000">
            <a:off x="15749268" y="-757432"/>
            <a:ext cx="1510032" cy="1514864"/>
          </a:xfrm>
          <a:custGeom>
            <a:avLst/>
            <a:gdLst/>
            <a:ahLst/>
            <a:cxnLst/>
            <a:rect l="l" t="t" r="r" b="b"/>
            <a:pathLst>
              <a:path w="1510032" h="1514864">
                <a:moveTo>
                  <a:pt x="0" y="0"/>
                </a:moveTo>
                <a:lnTo>
                  <a:pt x="1510032" y="0"/>
                </a:lnTo>
                <a:lnTo>
                  <a:pt x="1510032" y="1514864"/>
                </a:lnTo>
                <a:lnTo>
                  <a:pt x="0" y="15148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3364693" y="1401943"/>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6" name="Freeform 6"/>
          <p:cNvSpPr/>
          <p:nvPr/>
        </p:nvSpPr>
        <p:spPr>
          <a:xfrm>
            <a:off x="19498" y="10100251"/>
            <a:ext cx="1199994" cy="373498"/>
          </a:xfrm>
          <a:custGeom>
            <a:avLst/>
            <a:gdLst/>
            <a:ahLst/>
            <a:cxnLst/>
            <a:rect l="l" t="t" r="r" b="b"/>
            <a:pathLst>
              <a:path w="1199994" h="373498">
                <a:moveTo>
                  <a:pt x="0" y="0"/>
                </a:moveTo>
                <a:lnTo>
                  <a:pt x="1199995" y="0"/>
                </a:lnTo>
                <a:lnTo>
                  <a:pt x="1199995" y="373498"/>
                </a:lnTo>
                <a:lnTo>
                  <a:pt x="0" y="3734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aphicFrame>
        <p:nvGraphicFramePr>
          <p:cNvPr id="7" name="Table 7"/>
          <p:cNvGraphicFramePr>
            <a:graphicFrameLocks noGrp="1"/>
          </p:cNvGraphicFramePr>
          <p:nvPr>
            <p:extLst>
              <p:ext uri="{D42A27DB-BD31-4B8C-83A1-F6EECF244321}">
                <p14:modId xmlns:p14="http://schemas.microsoft.com/office/powerpoint/2010/main" val="75625489"/>
              </p:ext>
            </p:extLst>
          </p:nvPr>
        </p:nvGraphicFramePr>
        <p:xfrm>
          <a:off x="619495" y="4383601"/>
          <a:ext cx="16693542" cy="4895850"/>
        </p:xfrm>
        <a:graphic>
          <a:graphicData uri="http://schemas.openxmlformats.org/drawingml/2006/table">
            <a:tbl>
              <a:tblPr/>
              <a:tblGrid>
                <a:gridCol w="8524505">
                  <a:extLst>
                    <a:ext uri="{9D8B030D-6E8A-4147-A177-3AD203B41FA5}">
                      <a16:colId xmlns:a16="http://schemas.microsoft.com/office/drawing/2014/main" val="20000"/>
                    </a:ext>
                  </a:extLst>
                </a:gridCol>
                <a:gridCol w="2971988">
                  <a:extLst>
                    <a:ext uri="{9D8B030D-6E8A-4147-A177-3AD203B41FA5}">
                      <a16:colId xmlns:a16="http://schemas.microsoft.com/office/drawing/2014/main" val="20001"/>
                    </a:ext>
                  </a:extLst>
                </a:gridCol>
                <a:gridCol w="5197049">
                  <a:extLst>
                    <a:ext uri="{9D8B030D-6E8A-4147-A177-3AD203B41FA5}">
                      <a16:colId xmlns:a16="http://schemas.microsoft.com/office/drawing/2014/main" val="20002"/>
                    </a:ext>
                  </a:extLst>
                </a:gridCol>
              </a:tblGrid>
              <a:tr h="1142365">
                <a:tc>
                  <a:txBody>
                    <a:bodyPr/>
                    <a:lstStyle/>
                    <a:p>
                      <a:pPr algn="ctr">
                        <a:lnSpc>
                          <a:spcPts val="5156"/>
                        </a:lnSpc>
                        <a:defRPr/>
                      </a:pPr>
                      <a:r>
                        <a:rPr lang="en-US" sz="3683" dirty="0" err="1" smtClean="0">
                          <a:solidFill>
                            <a:srgbClr val="FFFFFF"/>
                          </a:solidFill>
                          <a:latin typeface="Roboto Condensed Bold"/>
                        </a:rPr>
                        <a:t>Câu</a:t>
                      </a:r>
                      <a:r>
                        <a:rPr lang="en-US" sz="3683" baseline="0" dirty="0" smtClean="0">
                          <a:solidFill>
                            <a:srgbClr val="FFFFFF"/>
                          </a:solidFill>
                          <a:latin typeface="Roboto Condensed Bold"/>
                        </a:rPr>
                        <a:t> </a:t>
                      </a:r>
                      <a:r>
                        <a:rPr lang="en-US" sz="3683" baseline="0" dirty="0" err="1" smtClean="0">
                          <a:solidFill>
                            <a:srgbClr val="FFFFFF"/>
                          </a:solidFill>
                          <a:latin typeface="Roboto Condensed Bold"/>
                        </a:rPr>
                        <a:t>văn</a:t>
                      </a:r>
                      <a:endParaRPr lang="en-US" sz="1100" dirty="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solidFill>
                      <a:srgbClr val="A3704B"/>
                    </a:solidFill>
                  </a:tcPr>
                </a:tc>
                <a:tc>
                  <a:txBody>
                    <a:bodyPr/>
                    <a:lstStyle/>
                    <a:p>
                      <a:pPr algn="ctr">
                        <a:lnSpc>
                          <a:spcPts val="5156"/>
                        </a:lnSpc>
                        <a:defRPr/>
                      </a:pPr>
                      <a:r>
                        <a:rPr lang="en-US" sz="3683" dirty="0" err="1" smtClean="0">
                          <a:solidFill>
                            <a:srgbClr val="FFFFFF"/>
                          </a:solidFill>
                          <a:latin typeface="Roboto Condensed Bold"/>
                        </a:rPr>
                        <a:t>Chức</a:t>
                      </a:r>
                      <a:r>
                        <a:rPr lang="en-US" sz="3683" baseline="0" dirty="0" smtClean="0">
                          <a:solidFill>
                            <a:srgbClr val="FFFFFF"/>
                          </a:solidFill>
                          <a:latin typeface="Roboto Condensed Bold"/>
                        </a:rPr>
                        <a:t> </a:t>
                      </a:r>
                      <a:r>
                        <a:rPr lang="en-US" sz="3683" baseline="0" dirty="0" err="1" smtClean="0">
                          <a:solidFill>
                            <a:srgbClr val="FFFFFF"/>
                          </a:solidFill>
                          <a:latin typeface="Roboto Condensed Bold"/>
                        </a:rPr>
                        <a:t>năng</a:t>
                      </a:r>
                      <a:endParaRPr lang="en-US" sz="1100" dirty="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solidFill>
                      <a:srgbClr val="A3704B"/>
                    </a:solidFill>
                  </a:tcPr>
                </a:tc>
                <a:tc>
                  <a:txBody>
                    <a:bodyPr/>
                    <a:lstStyle/>
                    <a:p>
                      <a:pPr algn="ctr">
                        <a:lnSpc>
                          <a:spcPts val="5156"/>
                        </a:lnSpc>
                        <a:defRPr/>
                      </a:pPr>
                      <a:r>
                        <a:rPr lang="en-US" sz="3683" dirty="0" smtClean="0">
                          <a:solidFill>
                            <a:srgbClr val="FFFFFF"/>
                          </a:solidFill>
                          <a:latin typeface="Roboto Condensed Bold"/>
                        </a:rPr>
                        <a:t>Lí</a:t>
                      </a:r>
                      <a:r>
                        <a:rPr lang="en-US" sz="3683" baseline="0" dirty="0" smtClean="0">
                          <a:solidFill>
                            <a:srgbClr val="FFFFFF"/>
                          </a:solidFill>
                          <a:latin typeface="Roboto Condensed Bold"/>
                        </a:rPr>
                        <a:t> </a:t>
                      </a:r>
                      <a:r>
                        <a:rPr lang="en-US" sz="3683" baseline="0" dirty="0" err="1" smtClean="0">
                          <a:solidFill>
                            <a:srgbClr val="FFFFFF"/>
                          </a:solidFill>
                          <a:latin typeface="Roboto Condensed Bold"/>
                        </a:rPr>
                        <a:t>giải</a:t>
                      </a:r>
                      <a:endParaRPr lang="en-US" sz="1100" dirty="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solidFill>
                      <a:srgbClr val="A3704B"/>
                    </a:solidFill>
                  </a:tcPr>
                </a:tc>
                <a:extLst>
                  <a:ext uri="{0D108BD9-81ED-4DB2-BD59-A6C34878D82A}">
                    <a16:rowId xmlns:a16="http://schemas.microsoft.com/office/drawing/2014/main" val="10000"/>
                  </a:ext>
                </a:extLst>
              </a:tr>
              <a:tr h="3753485">
                <a:tc>
                  <a:txBody>
                    <a:bodyPr/>
                    <a:lstStyle/>
                    <a:p>
                      <a:pPr marL="0" marR="0" indent="0" algn="ctr" defTabSz="914400" rtl="0" eaLnBrk="1" fontAlgn="auto" latinLnBrk="0" hangingPunct="1">
                        <a:lnSpc>
                          <a:spcPts val="5156"/>
                        </a:lnSpc>
                        <a:spcBef>
                          <a:spcPts val="0"/>
                        </a:spcBef>
                        <a:spcAft>
                          <a:spcPts val="0"/>
                        </a:spcAft>
                        <a:buClrTx/>
                        <a:buSzTx/>
                        <a:buFontTx/>
                        <a:buNone/>
                        <a:tabLst/>
                        <a:defRPr/>
                      </a:pPr>
                      <a:r>
                        <a:rPr lang="en-US" sz="3683" i="1" dirty="0" smtClean="0">
                          <a:solidFill>
                            <a:srgbClr val="000000"/>
                          </a:solidFill>
                          <a:latin typeface="Roboto Condensed Italics"/>
                        </a:rPr>
                        <a:t>Có</a:t>
                      </a:r>
                      <a:r>
                        <a:rPr lang="en-US" sz="3683" i="1" baseline="0" dirty="0" smtClean="0">
                          <a:solidFill>
                            <a:srgbClr val="000000"/>
                          </a:solidFill>
                          <a:latin typeface="Roboto Condensed Italics"/>
                        </a:rPr>
                        <a:t> </a:t>
                      </a:r>
                      <a:r>
                        <a:rPr lang="en-US" sz="3683" i="1" baseline="0" dirty="0" err="1" smtClean="0">
                          <a:solidFill>
                            <a:srgbClr val="000000"/>
                          </a:solidFill>
                          <a:latin typeface="Roboto Condensed Italics"/>
                        </a:rPr>
                        <a:t>đồng</a:t>
                      </a:r>
                      <a:r>
                        <a:rPr lang="en-US" sz="3683" i="1" baseline="0" dirty="0" smtClean="0">
                          <a:solidFill>
                            <a:srgbClr val="000000"/>
                          </a:solidFill>
                          <a:latin typeface="Roboto Condensed Italics"/>
                        </a:rPr>
                        <a:t> </a:t>
                      </a:r>
                      <a:r>
                        <a:rPr lang="en-US" sz="3683" i="1" baseline="0" dirty="0" err="1" smtClean="0">
                          <a:solidFill>
                            <a:srgbClr val="000000"/>
                          </a:solidFill>
                          <a:latin typeface="Roboto Condensed Italics"/>
                        </a:rPr>
                        <a:t>nào</a:t>
                      </a:r>
                      <a:r>
                        <a:rPr lang="en-US" sz="3683" i="1" baseline="0" dirty="0" smtClean="0">
                          <a:solidFill>
                            <a:srgbClr val="000000"/>
                          </a:solidFill>
                          <a:latin typeface="Roboto Condensed Italics"/>
                        </a:rPr>
                        <a:t>, cụ </a:t>
                      </a:r>
                      <a:r>
                        <a:rPr lang="en-US" sz="3683" i="1" baseline="0" dirty="0" err="1" smtClean="0">
                          <a:solidFill>
                            <a:srgbClr val="000000"/>
                          </a:solidFill>
                          <a:latin typeface="Roboto Condensed Italics"/>
                        </a:rPr>
                        <a:t>nhặt</a:t>
                      </a:r>
                      <a:r>
                        <a:rPr lang="en-US" sz="3683" i="1" baseline="0" dirty="0" smtClean="0">
                          <a:solidFill>
                            <a:srgbClr val="000000"/>
                          </a:solidFill>
                          <a:latin typeface="Roboto Condensed Italics"/>
                        </a:rPr>
                        <a:t> </a:t>
                      </a:r>
                      <a:r>
                        <a:rPr lang="en-US" sz="3683" i="1" baseline="0" dirty="0" err="1" smtClean="0">
                          <a:solidFill>
                            <a:srgbClr val="000000"/>
                          </a:solidFill>
                          <a:latin typeface="Roboto Condensed Italics"/>
                        </a:rPr>
                        <a:t>nhạnh</a:t>
                      </a:r>
                      <a:r>
                        <a:rPr lang="en-US" sz="3683" i="1" baseline="0" dirty="0" smtClean="0">
                          <a:solidFill>
                            <a:srgbClr val="000000"/>
                          </a:solidFill>
                          <a:latin typeface="Roboto Condensed Italics"/>
                        </a:rPr>
                        <a:t> </a:t>
                      </a:r>
                      <a:r>
                        <a:rPr lang="en-US" sz="3683" i="1" baseline="0" dirty="0" err="1" smtClean="0">
                          <a:solidFill>
                            <a:srgbClr val="000000"/>
                          </a:solidFill>
                          <a:latin typeface="Roboto Condensed Italics"/>
                        </a:rPr>
                        <a:t>đưa</a:t>
                      </a:r>
                      <a:r>
                        <a:rPr lang="en-US" sz="3683" i="1" baseline="0" dirty="0" smtClean="0">
                          <a:solidFill>
                            <a:srgbClr val="000000"/>
                          </a:solidFill>
                          <a:latin typeface="Roboto Condensed Italics"/>
                        </a:rPr>
                        <a:t> </a:t>
                      </a:r>
                      <a:r>
                        <a:rPr lang="en-US" sz="3683" i="1" baseline="0" dirty="0" err="1" smtClean="0">
                          <a:solidFill>
                            <a:srgbClr val="000000"/>
                          </a:solidFill>
                          <a:latin typeface="Roboto Condensed Italics"/>
                        </a:rPr>
                        <a:t>cho</a:t>
                      </a:r>
                      <a:r>
                        <a:rPr lang="en-US" sz="3683" i="1" baseline="0" dirty="0" smtClean="0">
                          <a:solidFill>
                            <a:srgbClr val="000000"/>
                          </a:solidFill>
                          <a:latin typeface="Roboto Condensed Italics"/>
                        </a:rPr>
                        <a:t> </a:t>
                      </a:r>
                      <a:r>
                        <a:rPr lang="en-US" sz="3683" i="1" baseline="0" dirty="0" err="1" smtClean="0">
                          <a:solidFill>
                            <a:srgbClr val="000000"/>
                          </a:solidFill>
                          <a:latin typeface="Roboto Condensed Italics"/>
                        </a:rPr>
                        <a:t>tôi</a:t>
                      </a:r>
                      <a:r>
                        <a:rPr lang="en-US" sz="3683" i="1" baseline="0" dirty="0" smtClean="0">
                          <a:solidFill>
                            <a:srgbClr val="000000"/>
                          </a:solidFill>
                          <a:latin typeface="Roboto Condensed Italics"/>
                        </a:rPr>
                        <a:t> cả </a:t>
                      </a:r>
                      <a:r>
                        <a:rPr lang="en-US" sz="3683" i="1" baseline="0" dirty="0" err="1" smtClean="0">
                          <a:solidFill>
                            <a:srgbClr val="000000"/>
                          </a:solidFill>
                          <a:latin typeface="Roboto Condensed Italics"/>
                        </a:rPr>
                        <a:t>thi</a:t>
                      </a:r>
                      <a:r>
                        <a:rPr lang="en-US" sz="3683" i="1" baseline="0" dirty="0" smtClean="0">
                          <a:solidFill>
                            <a:srgbClr val="000000"/>
                          </a:solidFill>
                          <a:latin typeface="Roboto Condensed Italics"/>
                        </a:rPr>
                        <a:t>̀ cụ </a:t>
                      </a:r>
                      <a:r>
                        <a:rPr lang="en-US" sz="3683" i="1" baseline="0" dirty="0" err="1" smtClean="0">
                          <a:solidFill>
                            <a:srgbClr val="000000"/>
                          </a:solidFill>
                          <a:latin typeface="Roboto Condensed Italics"/>
                        </a:rPr>
                        <a:t>lấy</a:t>
                      </a:r>
                      <a:r>
                        <a:rPr lang="en-US" sz="3683" i="1" baseline="0" dirty="0" smtClean="0">
                          <a:solidFill>
                            <a:srgbClr val="000000"/>
                          </a:solidFill>
                          <a:latin typeface="Roboto Condensed Italics"/>
                        </a:rPr>
                        <a:t> </a:t>
                      </a:r>
                      <a:r>
                        <a:rPr lang="en-US" sz="3683" i="1" baseline="0" dirty="0" err="1" smtClean="0">
                          <a:solidFill>
                            <a:srgbClr val="000000"/>
                          </a:solidFill>
                          <a:latin typeface="Roboto Condensed Italics"/>
                        </a:rPr>
                        <a:t>gi</a:t>
                      </a:r>
                      <a:r>
                        <a:rPr lang="en-US" sz="3683" i="1" baseline="0" dirty="0" smtClean="0">
                          <a:solidFill>
                            <a:srgbClr val="000000"/>
                          </a:solidFill>
                          <a:latin typeface="Roboto Condensed Italics"/>
                        </a:rPr>
                        <a:t>̀ mà </a:t>
                      </a:r>
                      <a:r>
                        <a:rPr lang="en-US" sz="3683" i="1" baseline="0" dirty="0" err="1" smtClean="0">
                          <a:solidFill>
                            <a:srgbClr val="000000"/>
                          </a:solidFill>
                          <a:latin typeface="Roboto Condensed Italics"/>
                        </a:rPr>
                        <a:t>ăn</a:t>
                      </a:r>
                      <a:r>
                        <a:rPr lang="en-US" sz="3683" i="1" baseline="0" dirty="0" smtClean="0">
                          <a:solidFill>
                            <a:srgbClr val="000000"/>
                          </a:solidFill>
                          <a:latin typeface="Roboto Condensed Italics"/>
                        </a:rPr>
                        <a:t>?</a:t>
                      </a:r>
                      <a:endParaRPr lang="en-US" sz="1100" i="1" dirty="0" smtClean="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tc>
                  <a:txBody>
                    <a:bodyPr/>
                    <a:lstStyle/>
                    <a:p>
                      <a:pPr algn="ctr">
                        <a:lnSpc>
                          <a:spcPts val="5156"/>
                        </a:lnSpc>
                        <a:defRPr/>
                      </a:pPr>
                      <a:r>
                        <a:rPr lang="en-US" sz="3800" dirty="0" err="1" smtClean="0">
                          <a:solidFill>
                            <a:srgbClr val="000000"/>
                          </a:solidFill>
                          <a:latin typeface="Roboto Condensed"/>
                        </a:rPr>
                        <a:t>Câu</a:t>
                      </a:r>
                      <a:r>
                        <a:rPr lang="en-US" sz="3800" baseline="0" dirty="0" smtClean="0">
                          <a:solidFill>
                            <a:srgbClr val="000000"/>
                          </a:solidFill>
                          <a:latin typeface="Roboto Condensed"/>
                        </a:rPr>
                        <a:t> </a:t>
                      </a:r>
                      <a:r>
                        <a:rPr lang="en-US" sz="3800" baseline="0" dirty="0" err="1" smtClean="0">
                          <a:solidFill>
                            <a:srgbClr val="000000"/>
                          </a:solidFill>
                          <a:latin typeface="Roboto Condensed"/>
                        </a:rPr>
                        <a:t>được</a:t>
                      </a:r>
                      <a:r>
                        <a:rPr lang="en-US" sz="3800" baseline="0" dirty="0" smtClean="0">
                          <a:solidFill>
                            <a:srgbClr val="000000"/>
                          </a:solidFill>
                          <a:latin typeface="Roboto Condensed"/>
                        </a:rPr>
                        <a:t> </a:t>
                      </a:r>
                      <a:r>
                        <a:rPr lang="en-US" sz="3800" baseline="0" dirty="0" err="1" smtClean="0">
                          <a:solidFill>
                            <a:srgbClr val="000000"/>
                          </a:solidFill>
                          <a:latin typeface="Roboto Condensed"/>
                        </a:rPr>
                        <a:t>dùng</a:t>
                      </a:r>
                      <a:r>
                        <a:rPr lang="en-US" sz="3800" baseline="0" dirty="0" smtClean="0">
                          <a:solidFill>
                            <a:srgbClr val="000000"/>
                          </a:solidFill>
                          <a:latin typeface="Roboto Condensed"/>
                        </a:rPr>
                        <a:t> </a:t>
                      </a:r>
                      <a:r>
                        <a:rPr lang="en-US" sz="3800" baseline="0" dirty="0" err="1" smtClean="0">
                          <a:solidFill>
                            <a:srgbClr val="000000"/>
                          </a:solidFill>
                          <a:latin typeface="Roboto Condensed"/>
                        </a:rPr>
                        <a:t>đê</a:t>
                      </a:r>
                      <a:r>
                        <a:rPr lang="en-US" sz="3800" baseline="0" dirty="0" smtClean="0">
                          <a:solidFill>
                            <a:srgbClr val="000000"/>
                          </a:solidFill>
                          <a:latin typeface="Roboto Condensed"/>
                        </a:rPr>
                        <a:t>̉ </a:t>
                      </a:r>
                      <a:r>
                        <a:rPr lang="en-US" sz="3800" baseline="0" dirty="0" err="1" smtClean="0">
                          <a:solidFill>
                            <a:srgbClr val="000000"/>
                          </a:solidFill>
                          <a:latin typeface="Roboto Condensed"/>
                        </a:rPr>
                        <a:t>hỏi</a:t>
                      </a:r>
                      <a:endParaRPr lang="en-US" sz="3800" dirty="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tc>
                  <a:txBody>
                    <a:bodyPr/>
                    <a:lstStyle/>
                    <a:p>
                      <a:pPr algn="just">
                        <a:lnSpc>
                          <a:spcPts val="5156"/>
                        </a:lnSpc>
                        <a:defRPr/>
                      </a:pPr>
                      <a:r>
                        <a:rPr lang="en-US" sz="3683" dirty="0" err="1" smtClean="0">
                          <a:solidFill>
                            <a:srgbClr val="000000"/>
                          </a:solidFill>
                          <a:latin typeface="Roboto Condensed"/>
                        </a:rPr>
                        <a:t>Câu</a:t>
                      </a:r>
                      <a:r>
                        <a:rPr lang="en-US" sz="3683" baseline="0" dirty="0" smtClean="0">
                          <a:solidFill>
                            <a:srgbClr val="000000"/>
                          </a:solidFill>
                          <a:latin typeface="Roboto Condensed"/>
                        </a:rPr>
                        <a:t> </a:t>
                      </a:r>
                      <a:r>
                        <a:rPr lang="en-US" sz="3683" baseline="0" dirty="0" err="1" smtClean="0">
                          <a:solidFill>
                            <a:srgbClr val="000000"/>
                          </a:solidFill>
                          <a:latin typeface="Roboto Condensed"/>
                        </a:rPr>
                        <a:t>dùng</a:t>
                      </a:r>
                      <a:r>
                        <a:rPr lang="en-US" sz="3683" baseline="0" dirty="0" smtClean="0">
                          <a:solidFill>
                            <a:srgbClr val="000000"/>
                          </a:solidFill>
                          <a:latin typeface="Roboto Condensed"/>
                        </a:rPr>
                        <a:t> </a:t>
                      </a:r>
                      <a:r>
                        <a:rPr lang="en-US" sz="3683" baseline="0" dirty="0" err="1" smtClean="0">
                          <a:solidFill>
                            <a:srgbClr val="000000"/>
                          </a:solidFill>
                          <a:latin typeface="Roboto Condensed"/>
                        </a:rPr>
                        <a:t>đê</a:t>
                      </a:r>
                      <a:r>
                        <a:rPr lang="en-US" sz="3683" baseline="0" dirty="0" smtClean="0">
                          <a:solidFill>
                            <a:srgbClr val="000000"/>
                          </a:solidFill>
                          <a:latin typeface="Roboto Condensed"/>
                        </a:rPr>
                        <a:t>̉ </a:t>
                      </a:r>
                      <a:r>
                        <a:rPr lang="en-US" sz="3683" baseline="0" dirty="0" err="1" smtClean="0">
                          <a:solidFill>
                            <a:srgbClr val="000000"/>
                          </a:solidFill>
                          <a:latin typeface="Roboto Condensed"/>
                        </a:rPr>
                        <a:t>hỏi</a:t>
                      </a:r>
                      <a:r>
                        <a:rPr lang="en-US" sz="3683" baseline="0" dirty="0" smtClean="0">
                          <a:solidFill>
                            <a:srgbClr val="000000"/>
                          </a:solidFill>
                          <a:latin typeface="Roboto Condensed"/>
                        </a:rPr>
                        <a:t> </a:t>
                      </a:r>
                      <a:r>
                        <a:rPr lang="en-US" sz="3683" baseline="0" dirty="0" err="1" smtClean="0">
                          <a:solidFill>
                            <a:srgbClr val="000000"/>
                          </a:solidFill>
                          <a:latin typeface="Roboto Condensed"/>
                        </a:rPr>
                        <a:t>thông</a:t>
                      </a:r>
                      <a:r>
                        <a:rPr lang="en-US" sz="3683" baseline="0" dirty="0" smtClean="0">
                          <a:solidFill>
                            <a:srgbClr val="000000"/>
                          </a:solidFill>
                          <a:latin typeface="Roboto Condensed"/>
                        </a:rPr>
                        <a:t> tin</a:t>
                      </a:r>
                      <a:endParaRPr lang="en-US" sz="3683" dirty="0">
                        <a:solidFill>
                          <a:srgbClr val="000000"/>
                        </a:solidFill>
                        <a:latin typeface="Roboto Condensed"/>
                      </a:endParaRPr>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207084" y="464176"/>
            <a:ext cx="14423316" cy="1795363"/>
          </a:xfrm>
          <a:prstGeom prst="rect">
            <a:avLst/>
          </a:prstGeom>
        </p:spPr>
        <p:txBody>
          <a:bodyPr wrap="square" lIns="0" tIns="0" rIns="0" bIns="0" rtlCol="0" anchor="t">
            <a:spAutoFit/>
          </a:bodyPr>
          <a:lstStyle/>
          <a:p>
            <a:pPr algn="ctr">
              <a:lnSpc>
                <a:spcPts val="7000"/>
              </a:lnSpc>
            </a:pPr>
            <a:r>
              <a:rPr lang="en-US" sz="5000" dirty="0">
                <a:solidFill>
                  <a:srgbClr val="4F2C33"/>
                </a:solidFill>
                <a:latin typeface="Fraunces Bold"/>
              </a:rPr>
              <a:t>I. CÂU </a:t>
            </a:r>
            <a:r>
              <a:rPr lang="en-US" sz="5000" dirty="0" smtClean="0">
                <a:solidFill>
                  <a:srgbClr val="4F2C33"/>
                </a:solidFill>
                <a:latin typeface="Fraunces Bold"/>
              </a:rPr>
              <a:t>HỎI, </a:t>
            </a:r>
            <a:r>
              <a:rPr lang="en-US" sz="5000" dirty="0">
                <a:solidFill>
                  <a:srgbClr val="4F2C33"/>
                </a:solidFill>
                <a:latin typeface="Fraunces Bold"/>
              </a:rPr>
              <a:t>CÂU </a:t>
            </a:r>
            <a:r>
              <a:rPr lang="en-US" sz="5000" dirty="0" smtClean="0">
                <a:solidFill>
                  <a:srgbClr val="4F2C33"/>
                </a:solidFill>
                <a:latin typeface="Fraunces Bold"/>
              </a:rPr>
              <a:t>CẢM, </a:t>
            </a:r>
            <a:r>
              <a:rPr lang="en-US" sz="5000" dirty="0">
                <a:solidFill>
                  <a:srgbClr val="4F2C33"/>
                </a:solidFill>
                <a:latin typeface="Fraunces Bold"/>
              </a:rPr>
              <a:t>CÂU KHIẾN, CÂU </a:t>
            </a:r>
            <a:r>
              <a:rPr lang="en-US" sz="5000" dirty="0" smtClean="0">
                <a:solidFill>
                  <a:srgbClr val="4F2C33"/>
                </a:solidFill>
                <a:latin typeface="Fraunces Bold"/>
              </a:rPr>
              <a:t>KỂ</a:t>
            </a:r>
            <a:endParaRPr lang="en-US" sz="5000" dirty="0">
              <a:solidFill>
                <a:srgbClr val="4F2C33"/>
              </a:solidFill>
              <a:latin typeface="Fraunces Bold"/>
            </a:endParaRPr>
          </a:p>
          <a:p>
            <a:pPr algn="ctr">
              <a:lnSpc>
                <a:spcPts val="7000"/>
              </a:lnSpc>
            </a:pPr>
            <a:endParaRPr lang="en-US" sz="5000" dirty="0">
              <a:solidFill>
                <a:srgbClr val="4F2C33"/>
              </a:solidFill>
              <a:latin typeface="Fraunces Bold"/>
            </a:endParaRPr>
          </a:p>
        </p:txBody>
      </p:sp>
      <p:sp>
        <p:nvSpPr>
          <p:cNvPr id="9" name="TextBox 9"/>
          <p:cNvSpPr txBox="1"/>
          <p:nvPr/>
        </p:nvSpPr>
        <p:spPr>
          <a:xfrm>
            <a:off x="207084" y="1922976"/>
            <a:ext cx="9912537" cy="1256754"/>
          </a:xfrm>
          <a:prstGeom prst="rect">
            <a:avLst/>
          </a:prstGeom>
        </p:spPr>
        <p:txBody>
          <a:bodyPr lIns="0" tIns="0" rIns="0" bIns="0" rtlCol="0" anchor="t">
            <a:spAutoFit/>
          </a:bodyPr>
          <a:lstStyle/>
          <a:p>
            <a:pPr algn="just">
              <a:lnSpc>
                <a:spcPts val="9799"/>
              </a:lnSpc>
            </a:pPr>
            <a:r>
              <a:rPr lang="en-US" sz="6999" dirty="0" smtClean="0">
                <a:solidFill>
                  <a:srgbClr val="593B1C"/>
                </a:solidFill>
                <a:latin typeface="#9Slide05 VL Fadilla"/>
              </a:rPr>
              <a:t>1. Tri </a:t>
            </a:r>
            <a:r>
              <a:rPr lang="en-US" sz="6999" dirty="0" err="1" smtClean="0">
                <a:solidFill>
                  <a:srgbClr val="593B1C"/>
                </a:solidFill>
                <a:latin typeface="#9Slide05 VL Fadilla"/>
              </a:rPr>
              <a:t>thức</a:t>
            </a:r>
            <a:r>
              <a:rPr lang="en-US" sz="6999" dirty="0" smtClean="0">
                <a:solidFill>
                  <a:srgbClr val="593B1C"/>
                </a:solidFill>
                <a:latin typeface="#9Slide05 VL Fadilla"/>
              </a:rPr>
              <a:t> </a:t>
            </a:r>
            <a:r>
              <a:rPr lang="en-US" sz="6999" dirty="0" err="1" smtClean="0">
                <a:solidFill>
                  <a:srgbClr val="593B1C"/>
                </a:solidFill>
                <a:latin typeface="#9Slide05 VL Fadilla"/>
              </a:rPr>
              <a:t>Tiếng</a:t>
            </a:r>
            <a:r>
              <a:rPr lang="en-US" sz="6999" dirty="0" smtClean="0">
                <a:solidFill>
                  <a:srgbClr val="593B1C"/>
                </a:solidFill>
                <a:latin typeface="#9Slide05 VL Fadilla"/>
              </a:rPr>
              <a:t> </a:t>
            </a:r>
            <a:r>
              <a:rPr lang="en-US" sz="6999" dirty="0" err="1" smtClean="0">
                <a:solidFill>
                  <a:srgbClr val="593B1C"/>
                </a:solidFill>
                <a:latin typeface="#9Slide05 VL Fadilla"/>
              </a:rPr>
              <a:t>Việt</a:t>
            </a:r>
            <a:r>
              <a:rPr lang="en-US" sz="6999" dirty="0" smtClean="0">
                <a:solidFill>
                  <a:srgbClr val="593B1C"/>
                </a:solidFill>
                <a:latin typeface="#9Slide05 VL Fadilla"/>
              </a:rPr>
              <a:t> </a:t>
            </a:r>
            <a:endParaRPr lang="en-US" sz="6999" dirty="0">
              <a:solidFill>
                <a:srgbClr val="593B1C"/>
              </a:solidFill>
              <a:latin typeface="#9Slide05 VL Fadilla"/>
            </a:endParaRPr>
          </a:p>
        </p:txBody>
      </p:sp>
      <p:sp>
        <p:nvSpPr>
          <p:cNvPr id="10" name="TextBox 10"/>
          <p:cNvSpPr txBox="1"/>
          <p:nvPr/>
        </p:nvSpPr>
        <p:spPr>
          <a:xfrm>
            <a:off x="619495" y="3158051"/>
            <a:ext cx="16871276" cy="1359346"/>
          </a:xfrm>
          <a:prstGeom prst="rect">
            <a:avLst/>
          </a:prstGeom>
        </p:spPr>
        <p:txBody>
          <a:bodyPr lIns="0" tIns="0" rIns="0" bIns="0" rtlCol="0" anchor="t">
            <a:spAutoFit/>
          </a:bodyPr>
          <a:lstStyle/>
          <a:p>
            <a:pPr algn="ctr">
              <a:lnSpc>
                <a:spcPts val="5320"/>
              </a:lnSpc>
            </a:pPr>
            <a:r>
              <a:rPr lang="en-US" sz="3800" dirty="0" err="1">
                <a:solidFill>
                  <a:srgbClr val="4F2C33"/>
                </a:solidFill>
                <a:latin typeface="Roboto Condensed Bold"/>
              </a:rPr>
              <a:t>Bài</a:t>
            </a:r>
            <a:r>
              <a:rPr lang="en-US" sz="3800" dirty="0">
                <a:solidFill>
                  <a:srgbClr val="4F2C33"/>
                </a:solidFill>
                <a:latin typeface="Roboto Condensed Bold"/>
              </a:rPr>
              <a:t> </a:t>
            </a:r>
            <a:r>
              <a:rPr lang="en-US" sz="3800" dirty="0" err="1">
                <a:solidFill>
                  <a:srgbClr val="4F2C33"/>
                </a:solidFill>
                <a:latin typeface="Roboto Condensed Bold"/>
              </a:rPr>
              <a:t>tập</a:t>
            </a:r>
            <a:r>
              <a:rPr lang="en-US" sz="3800" dirty="0">
                <a:solidFill>
                  <a:srgbClr val="4F2C33"/>
                </a:solidFill>
                <a:latin typeface="Roboto Condensed Bold"/>
              </a:rPr>
              <a:t> </a:t>
            </a:r>
            <a:r>
              <a:rPr lang="en-US" sz="3800" dirty="0" smtClean="0">
                <a:solidFill>
                  <a:srgbClr val="4F2C33"/>
                </a:solidFill>
                <a:latin typeface="Roboto Condensed Bold"/>
              </a:rPr>
              <a:t>2 </a:t>
            </a:r>
            <a:r>
              <a:rPr lang="en-US" sz="3800" dirty="0">
                <a:solidFill>
                  <a:srgbClr val="4F2C33"/>
                </a:solidFill>
                <a:latin typeface="Roboto Condensed Bold"/>
              </a:rPr>
              <a:t>SGK </a:t>
            </a:r>
            <a:r>
              <a:rPr lang="en-US" sz="3800" dirty="0" smtClean="0">
                <a:solidFill>
                  <a:srgbClr val="4F2C33"/>
                </a:solidFill>
                <a:latin typeface="Roboto Condensed Bold"/>
              </a:rPr>
              <a:t>tr.111: </a:t>
            </a:r>
            <a:endParaRPr lang="en-US" sz="3800" dirty="0">
              <a:solidFill>
                <a:srgbClr val="4F2C33"/>
              </a:solidFill>
              <a:latin typeface="Roboto Condensed Bold"/>
            </a:endParaRPr>
          </a:p>
          <a:p>
            <a:pPr algn="ctr">
              <a:lnSpc>
                <a:spcPts val="5320"/>
              </a:lnSpc>
            </a:pPr>
            <a:endParaRPr lang="en-US" sz="3800" dirty="0">
              <a:solidFill>
                <a:srgbClr val="4F2C33"/>
              </a:solidFill>
              <a:latin typeface="Roboto Condensed Bol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558"/>
        </a:solidFill>
        <a:effectLst/>
      </p:bgPr>
    </p:bg>
    <p:spTree>
      <p:nvGrpSpPr>
        <p:cNvPr id="1" name=""/>
        <p:cNvGrpSpPr/>
        <p:nvPr/>
      </p:nvGrpSpPr>
      <p:grpSpPr>
        <a:xfrm>
          <a:off x="0" y="0"/>
          <a:ext cx="0" cy="0"/>
          <a:chOff x="0" y="0"/>
          <a:chExt cx="0" cy="0"/>
        </a:xfrm>
      </p:grpSpPr>
      <p:sp>
        <p:nvSpPr>
          <p:cNvPr id="2" name="Freeform 2"/>
          <p:cNvSpPr/>
          <p:nvPr/>
        </p:nvSpPr>
        <p:spPr>
          <a:xfrm>
            <a:off x="-589888" y="9258300"/>
            <a:ext cx="3237176" cy="1959963"/>
          </a:xfrm>
          <a:custGeom>
            <a:avLst/>
            <a:gdLst/>
            <a:ahLst/>
            <a:cxnLst/>
            <a:rect l="l" t="t" r="r" b="b"/>
            <a:pathLst>
              <a:path w="3237176" h="1959963">
                <a:moveTo>
                  <a:pt x="0" y="0"/>
                </a:moveTo>
                <a:lnTo>
                  <a:pt x="3237176" y="0"/>
                </a:lnTo>
                <a:lnTo>
                  <a:pt x="3237176" y="1959963"/>
                </a:lnTo>
                <a:lnTo>
                  <a:pt x="0" y="195996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flipH="1">
            <a:off x="15640712" y="8934450"/>
            <a:ext cx="3237176" cy="1959963"/>
          </a:xfrm>
          <a:custGeom>
            <a:avLst/>
            <a:gdLst/>
            <a:ahLst/>
            <a:cxnLst/>
            <a:rect l="l" t="t" r="r" b="b"/>
            <a:pathLst>
              <a:path w="3237176" h="1959963">
                <a:moveTo>
                  <a:pt x="3237176" y="0"/>
                </a:moveTo>
                <a:lnTo>
                  <a:pt x="0" y="0"/>
                </a:lnTo>
                <a:lnTo>
                  <a:pt x="0" y="1959963"/>
                </a:lnTo>
                <a:lnTo>
                  <a:pt x="3237176" y="1959963"/>
                </a:lnTo>
                <a:lnTo>
                  <a:pt x="3237176"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71294" y="841951"/>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5" name="Freeform 5"/>
          <p:cNvSpPr/>
          <p:nvPr/>
        </p:nvSpPr>
        <p:spPr>
          <a:xfrm>
            <a:off x="17259300" y="841951"/>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6" name="Freeform 6"/>
          <p:cNvSpPr/>
          <p:nvPr/>
        </p:nvSpPr>
        <p:spPr>
          <a:xfrm>
            <a:off x="8888471" y="1780744"/>
            <a:ext cx="9989417" cy="6430687"/>
          </a:xfrm>
          <a:custGeom>
            <a:avLst/>
            <a:gdLst/>
            <a:ahLst/>
            <a:cxnLst/>
            <a:rect l="l" t="t" r="r" b="b"/>
            <a:pathLst>
              <a:path w="9989417" h="6430687">
                <a:moveTo>
                  <a:pt x="0" y="0"/>
                </a:moveTo>
                <a:lnTo>
                  <a:pt x="9989417" y="0"/>
                </a:lnTo>
                <a:lnTo>
                  <a:pt x="9989417" y="6430687"/>
                </a:lnTo>
                <a:lnTo>
                  <a:pt x="0" y="643068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7" name="TextBox 7"/>
          <p:cNvSpPr txBox="1"/>
          <p:nvPr/>
        </p:nvSpPr>
        <p:spPr>
          <a:xfrm>
            <a:off x="2647288" y="431"/>
            <a:ext cx="12748287" cy="1780312"/>
          </a:xfrm>
          <a:prstGeom prst="rect">
            <a:avLst/>
          </a:prstGeom>
        </p:spPr>
        <p:txBody>
          <a:bodyPr lIns="0" tIns="0" rIns="0" bIns="0" rtlCol="0" anchor="t">
            <a:spAutoFit/>
          </a:bodyPr>
          <a:lstStyle/>
          <a:p>
            <a:pPr marL="0" lvl="0" indent="0" algn="ctr">
              <a:lnSpc>
                <a:spcPts val="13760"/>
              </a:lnSpc>
            </a:pPr>
            <a:r>
              <a:rPr lang="en-US" sz="9899">
                <a:solidFill>
                  <a:srgbClr val="CB5419"/>
                </a:solidFill>
                <a:latin typeface="#9Slide07 Crocante"/>
              </a:rPr>
              <a:t>QUICK SORT VĂN HỌC </a:t>
            </a:r>
          </a:p>
        </p:txBody>
      </p:sp>
      <p:sp>
        <p:nvSpPr>
          <p:cNvPr id="8" name="TextBox 8"/>
          <p:cNvSpPr txBox="1"/>
          <p:nvPr/>
        </p:nvSpPr>
        <p:spPr>
          <a:xfrm>
            <a:off x="561663" y="2236688"/>
            <a:ext cx="8459768" cy="7021612"/>
          </a:xfrm>
          <a:prstGeom prst="rect">
            <a:avLst/>
          </a:prstGeom>
        </p:spPr>
        <p:txBody>
          <a:bodyPr lIns="0" tIns="0" rIns="0" bIns="0" rtlCol="0" anchor="t">
            <a:spAutoFit/>
          </a:bodyPr>
          <a:lstStyle/>
          <a:p>
            <a:pPr algn="just">
              <a:lnSpc>
                <a:spcPts val="5599"/>
              </a:lnSpc>
              <a:spcBef>
                <a:spcPct val="0"/>
              </a:spcBef>
            </a:pPr>
            <a:r>
              <a:rPr lang="en-US" sz="3999" dirty="0" err="1">
                <a:solidFill>
                  <a:srgbClr val="7B4B54"/>
                </a:solidFill>
                <a:latin typeface="Roboto Condensed"/>
              </a:rPr>
              <a:t>Dưới</a:t>
            </a:r>
            <a:r>
              <a:rPr lang="en-US" sz="3999" dirty="0">
                <a:solidFill>
                  <a:srgbClr val="7B4B54"/>
                </a:solidFill>
                <a:latin typeface="Roboto Condensed"/>
              </a:rPr>
              <a:t> </a:t>
            </a:r>
            <a:r>
              <a:rPr lang="en-US" sz="3999" dirty="0" err="1">
                <a:solidFill>
                  <a:srgbClr val="7B4B54"/>
                </a:solidFill>
                <a:latin typeface="Roboto Condensed"/>
              </a:rPr>
              <a:t>đây</a:t>
            </a:r>
            <a:r>
              <a:rPr lang="en-US" sz="3999" dirty="0">
                <a:solidFill>
                  <a:srgbClr val="7B4B54"/>
                </a:solidFill>
                <a:latin typeface="Roboto Condensed"/>
              </a:rPr>
              <a:t> </a:t>
            </a:r>
            <a:r>
              <a:rPr lang="en-US" sz="3999" dirty="0" err="1">
                <a:solidFill>
                  <a:srgbClr val="7B4B54"/>
                </a:solidFill>
                <a:latin typeface="Roboto Condensed"/>
              </a:rPr>
              <a:t>là</a:t>
            </a:r>
            <a:r>
              <a:rPr lang="en-US" sz="3999" dirty="0">
                <a:solidFill>
                  <a:srgbClr val="7B4B54"/>
                </a:solidFill>
                <a:latin typeface="Roboto Condensed"/>
              </a:rPr>
              <a:t> </a:t>
            </a:r>
            <a:r>
              <a:rPr lang="en-US" sz="3999" dirty="0" err="1">
                <a:solidFill>
                  <a:srgbClr val="7B4B54"/>
                </a:solidFill>
                <a:latin typeface="Roboto Condensed"/>
              </a:rPr>
              <a:t>những</a:t>
            </a:r>
            <a:r>
              <a:rPr lang="en-US" sz="3999" dirty="0">
                <a:solidFill>
                  <a:srgbClr val="7B4B54"/>
                </a:solidFill>
                <a:latin typeface="Roboto Condensed"/>
              </a:rPr>
              <a:t> </a:t>
            </a:r>
            <a:r>
              <a:rPr lang="en-US" sz="3999" dirty="0" err="1">
                <a:solidFill>
                  <a:srgbClr val="7B4B54"/>
                </a:solidFill>
                <a:latin typeface="Roboto Condensed"/>
              </a:rPr>
              <a:t>lượt</a:t>
            </a:r>
            <a:r>
              <a:rPr lang="en-US" sz="3999" dirty="0">
                <a:solidFill>
                  <a:srgbClr val="7B4B54"/>
                </a:solidFill>
                <a:latin typeface="Roboto Condensed"/>
              </a:rPr>
              <a:t> </a:t>
            </a:r>
            <a:r>
              <a:rPr lang="en-US" sz="3999" dirty="0" err="1">
                <a:solidFill>
                  <a:srgbClr val="7B4B54"/>
                </a:solidFill>
                <a:latin typeface="Roboto Condensed"/>
              </a:rPr>
              <a:t>lời</a:t>
            </a:r>
            <a:r>
              <a:rPr lang="en-US" sz="3999" dirty="0">
                <a:solidFill>
                  <a:srgbClr val="7B4B54"/>
                </a:solidFill>
                <a:latin typeface="Roboto Condensed"/>
              </a:rPr>
              <a:t> </a:t>
            </a:r>
            <a:r>
              <a:rPr lang="en-US" sz="3999" dirty="0" err="1">
                <a:solidFill>
                  <a:srgbClr val="7B4B54"/>
                </a:solidFill>
                <a:latin typeface="Roboto Condensed"/>
              </a:rPr>
              <a:t>trong</a:t>
            </a:r>
            <a:r>
              <a:rPr lang="en-US" sz="3999" dirty="0">
                <a:solidFill>
                  <a:srgbClr val="7B4B54"/>
                </a:solidFill>
                <a:latin typeface="Roboto Condensed"/>
              </a:rPr>
              <a:t> </a:t>
            </a:r>
            <a:r>
              <a:rPr lang="en-US" sz="3999" dirty="0" err="1">
                <a:solidFill>
                  <a:srgbClr val="7B4B54"/>
                </a:solidFill>
                <a:latin typeface="Roboto Condensed"/>
              </a:rPr>
              <a:t>đoạn</a:t>
            </a:r>
            <a:r>
              <a:rPr lang="en-US" sz="3999" dirty="0">
                <a:solidFill>
                  <a:srgbClr val="7B4B54"/>
                </a:solidFill>
                <a:latin typeface="Roboto Condensed"/>
              </a:rPr>
              <a:t> </a:t>
            </a:r>
            <a:r>
              <a:rPr lang="en-US" sz="3999" dirty="0" err="1">
                <a:solidFill>
                  <a:srgbClr val="7B4B54"/>
                </a:solidFill>
                <a:latin typeface="Roboto Condensed"/>
              </a:rPr>
              <a:t>hội</a:t>
            </a:r>
            <a:r>
              <a:rPr lang="en-US" sz="3999" dirty="0">
                <a:solidFill>
                  <a:srgbClr val="7B4B54"/>
                </a:solidFill>
                <a:latin typeface="Roboto Condensed"/>
              </a:rPr>
              <a:t> </a:t>
            </a:r>
            <a:r>
              <a:rPr lang="en-US" sz="3999" dirty="0" err="1">
                <a:solidFill>
                  <a:srgbClr val="7B4B54"/>
                </a:solidFill>
                <a:latin typeface="Roboto Condensed"/>
              </a:rPr>
              <a:t>thoại</a:t>
            </a:r>
            <a:r>
              <a:rPr lang="en-US" sz="3999" dirty="0">
                <a:solidFill>
                  <a:srgbClr val="7B4B54"/>
                </a:solidFill>
                <a:latin typeface="Roboto Condensed"/>
              </a:rPr>
              <a:t> </a:t>
            </a:r>
            <a:r>
              <a:rPr lang="en-US" sz="3999" dirty="0" err="1">
                <a:solidFill>
                  <a:srgbClr val="7B4B54"/>
                </a:solidFill>
                <a:latin typeface="Roboto Condensed"/>
              </a:rPr>
              <a:t>giữa</a:t>
            </a:r>
            <a:r>
              <a:rPr lang="en-US" sz="3999" dirty="0">
                <a:solidFill>
                  <a:srgbClr val="7B4B54"/>
                </a:solidFill>
                <a:latin typeface="Roboto Condensed"/>
              </a:rPr>
              <a:t> Hoài Văn </a:t>
            </a:r>
            <a:r>
              <a:rPr lang="en-US" sz="3999" dirty="0" err="1">
                <a:solidFill>
                  <a:srgbClr val="7B4B54"/>
                </a:solidFill>
                <a:latin typeface="Roboto Condensed"/>
              </a:rPr>
              <a:t>Trần</a:t>
            </a:r>
            <a:r>
              <a:rPr lang="en-US" sz="3999" dirty="0">
                <a:solidFill>
                  <a:srgbClr val="7B4B54"/>
                </a:solidFill>
                <a:latin typeface="Roboto Condensed"/>
              </a:rPr>
              <a:t> </a:t>
            </a:r>
            <a:r>
              <a:rPr lang="en-US" sz="3999" dirty="0" err="1">
                <a:solidFill>
                  <a:srgbClr val="7B4B54"/>
                </a:solidFill>
                <a:latin typeface="Roboto Condensed"/>
              </a:rPr>
              <a:t>Quốc</a:t>
            </a:r>
            <a:r>
              <a:rPr lang="en-US" sz="3999" dirty="0">
                <a:solidFill>
                  <a:srgbClr val="7B4B54"/>
                </a:solidFill>
                <a:latin typeface="Roboto Condensed"/>
              </a:rPr>
              <a:t> </a:t>
            </a:r>
            <a:r>
              <a:rPr lang="en-US" sz="3999" dirty="0" err="1">
                <a:solidFill>
                  <a:srgbClr val="7B4B54"/>
                </a:solidFill>
                <a:latin typeface="Roboto Condensed"/>
              </a:rPr>
              <a:t>Toản</a:t>
            </a:r>
            <a:r>
              <a:rPr lang="en-US" sz="3999" dirty="0">
                <a:solidFill>
                  <a:srgbClr val="7B4B54"/>
                </a:solidFill>
                <a:latin typeface="Roboto Condensed"/>
              </a:rPr>
              <a:t> </a:t>
            </a:r>
            <a:r>
              <a:rPr lang="en-US" sz="3999" dirty="0" err="1">
                <a:solidFill>
                  <a:srgbClr val="7B4B54"/>
                </a:solidFill>
                <a:latin typeface="Roboto Condensed"/>
              </a:rPr>
              <a:t>và</a:t>
            </a:r>
            <a:r>
              <a:rPr lang="en-US" sz="3999" dirty="0">
                <a:solidFill>
                  <a:srgbClr val="7B4B54"/>
                </a:solidFill>
                <a:latin typeface="Roboto Condensed"/>
              </a:rPr>
              <a:t> </a:t>
            </a:r>
            <a:r>
              <a:rPr lang="en-US" sz="3999" dirty="0" err="1">
                <a:solidFill>
                  <a:srgbClr val="7B4B54"/>
                </a:solidFill>
                <a:latin typeface="Roboto Condensed"/>
              </a:rPr>
              <a:t>Thế</a:t>
            </a:r>
            <a:r>
              <a:rPr lang="en-US" sz="3999" dirty="0">
                <a:solidFill>
                  <a:srgbClr val="7B4B54"/>
                </a:solidFill>
                <a:latin typeface="Roboto Condensed"/>
              </a:rPr>
              <a:t> </a:t>
            </a:r>
            <a:r>
              <a:rPr lang="en-US" sz="3999" dirty="0" err="1">
                <a:solidFill>
                  <a:srgbClr val="7B4B54"/>
                </a:solidFill>
                <a:latin typeface="Roboto Condensed"/>
              </a:rPr>
              <a:t>Lộc</a:t>
            </a:r>
            <a:r>
              <a:rPr lang="en-US" sz="3999" dirty="0">
                <a:solidFill>
                  <a:srgbClr val="7B4B54"/>
                </a:solidFill>
                <a:latin typeface="Roboto Condensed"/>
              </a:rPr>
              <a:t> (</a:t>
            </a:r>
            <a:r>
              <a:rPr lang="en-US" sz="3999" dirty="0" err="1">
                <a:solidFill>
                  <a:srgbClr val="7B4B54"/>
                </a:solidFill>
                <a:latin typeface="Roboto Condensed"/>
              </a:rPr>
              <a:t>trích</a:t>
            </a:r>
            <a:r>
              <a:rPr lang="en-US" sz="3999" dirty="0">
                <a:solidFill>
                  <a:srgbClr val="7B4B54"/>
                </a:solidFill>
                <a:latin typeface="Roboto Condensed"/>
              </a:rPr>
              <a:t> </a:t>
            </a:r>
            <a:r>
              <a:rPr lang="en-US" sz="3999" dirty="0" err="1">
                <a:solidFill>
                  <a:srgbClr val="7B4B54"/>
                </a:solidFill>
                <a:latin typeface="Roboto Condensed Bold Italics"/>
              </a:rPr>
              <a:t>Lá</a:t>
            </a:r>
            <a:r>
              <a:rPr lang="en-US" sz="3999" dirty="0">
                <a:solidFill>
                  <a:srgbClr val="7B4B54"/>
                </a:solidFill>
                <a:latin typeface="Roboto Condensed Bold Italics"/>
              </a:rPr>
              <a:t> </a:t>
            </a:r>
            <a:r>
              <a:rPr lang="en-US" sz="3999" dirty="0" err="1">
                <a:solidFill>
                  <a:srgbClr val="7B4B54"/>
                </a:solidFill>
                <a:latin typeface="Roboto Condensed Bold Italics"/>
              </a:rPr>
              <a:t>cờ</a:t>
            </a:r>
            <a:r>
              <a:rPr lang="en-US" sz="3999" dirty="0">
                <a:solidFill>
                  <a:srgbClr val="7B4B54"/>
                </a:solidFill>
                <a:latin typeface="Roboto Condensed Bold Italics"/>
              </a:rPr>
              <a:t> </a:t>
            </a:r>
            <a:r>
              <a:rPr lang="en-US" sz="3999" dirty="0" err="1">
                <a:solidFill>
                  <a:srgbClr val="7B4B54"/>
                </a:solidFill>
                <a:latin typeface="Roboto Condensed Bold Italics"/>
              </a:rPr>
              <a:t>thêu</a:t>
            </a:r>
            <a:r>
              <a:rPr lang="en-US" sz="3999" dirty="0">
                <a:solidFill>
                  <a:srgbClr val="7B4B54"/>
                </a:solidFill>
                <a:latin typeface="Roboto Condensed Bold Italics"/>
              </a:rPr>
              <a:t> </a:t>
            </a:r>
            <a:r>
              <a:rPr lang="en-US" sz="3999" dirty="0" err="1">
                <a:solidFill>
                  <a:srgbClr val="7B4B54"/>
                </a:solidFill>
                <a:latin typeface="Roboto Condensed Bold Italics"/>
              </a:rPr>
              <a:t>sáu</a:t>
            </a:r>
            <a:r>
              <a:rPr lang="en-US" sz="3999" dirty="0">
                <a:solidFill>
                  <a:srgbClr val="7B4B54"/>
                </a:solidFill>
                <a:latin typeface="Roboto Condensed Bold Italics"/>
              </a:rPr>
              <a:t> </a:t>
            </a:r>
            <a:r>
              <a:rPr lang="en-US" sz="3999" dirty="0" err="1">
                <a:solidFill>
                  <a:srgbClr val="7B4B54"/>
                </a:solidFill>
                <a:latin typeface="Roboto Condensed Bold Italics"/>
              </a:rPr>
              <a:t>chữ</a:t>
            </a:r>
            <a:r>
              <a:rPr lang="en-US" sz="3999" dirty="0">
                <a:solidFill>
                  <a:srgbClr val="7B4B54"/>
                </a:solidFill>
                <a:latin typeface="Roboto Condensed Bold Italics"/>
              </a:rPr>
              <a:t> </a:t>
            </a:r>
            <a:r>
              <a:rPr lang="en-US" sz="3999" dirty="0" err="1">
                <a:solidFill>
                  <a:srgbClr val="7B4B54"/>
                </a:solidFill>
                <a:latin typeface="Roboto Condensed Bold Italics"/>
              </a:rPr>
              <a:t>vàng</a:t>
            </a:r>
            <a:r>
              <a:rPr lang="en-US" sz="3999" dirty="0">
                <a:solidFill>
                  <a:srgbClr val="7B4B54"/>
                </a:solidFill>
                <a:latin typeface="Roboto Condensed"/>
              </a:rPr>
              <a:t> – </a:t>
            </a:r>
            <a:r>
              <a:rPr lang="en-US" sz="3999" dirty="0" err="1">
                <a:solidFill>
                  <a:srgbClr val="7B4B54"/>
                </a:solidFill>
                <a:latin typeface="Roboto Condensed"/>
              </a:rPr>
              <a:t>Nguyễn</a:t>
            </a:r>
            <a:r>
              <a:rPr lang="en-US" sz="3999" dirty="0">
                <a:solidFill>
                  <a:srgbClr val="7B4B54"/>
                </a:solidFill>
                <a:latin typeface="Roboto Condensed"/>
              </a:rPr>
              <a:t> Huy </a:t>
            </a:r>
            <a:r>
              <a:rPr lang="en-US" sz="3999" dirty="0" err="1">
                <a:solidFill>
                  <a:srgbClr val="7B4B54"/>
                </a:solidFill>
                <a:latin typeface="Roboto Condensed"/>
              </a:rPr>
              <a:t>Tưởng</a:t>
            </a:r>
            <a:r>
              <a:rPr lang="en-US" sz="3999" dirty="0">
                <a:solidFill>
                  <a:srgbClr val="7B4B54"/>
                </a:solidFill>
                <a:latin typeface="Roboto Condensed"/>
              </a:rPr>
              <a:t>). </a:t>
            </a:r>
            <a:r>
              <a:rPr lang="en-US" sz="3999" dirty="0" err="1">
                <a:solidFill>
                  <a:srgbClr val="7B4B54"/>
                </a:solidFill>
                <a:latin typeface="Roboto Condensed"/>
              </a:rPr>
              <a:t>Đoạn</a:t>
            </a:r>
            <a:r>
              <a:rPr lang="en-US" sz="3999" dirty="0">
                <a:solidFill>
                  <a:srgbClr val="7B4B54"/>
                </a:solidFill>
                <a:latin typeface="Roboto Condensed"/>
              </a:rPr>
              <a:t> </a:t>
            </a:r>
            <a:r>
              <a:rPr lang="en-US" sz="3999" dirty="0" err="1">
                <a:solidFill>
                  <a:srgbClr val="7B4B54"/>
                </a:solidFill>
                <a:latin typeface="Roboto Condensed"/>
              </a:rPr>
              <a:t>hội</a:t>
            </a:r>
            <a:r>
              <a:rPr lang="en-US" sz="3999" dirty="0">
                <a:solidFill>
                  <a:srgbClr val="7B4B54"/>
                </a:solidFill>
                <a:latin typeface="Roboto Condensed"/>
              </a:rPr>
              <a:t> </a:t>
            </a:r>
            <a:r>
              <a:rPr lang="en-US" sz="3999" dirty="0" err="1">
                <a:solidFill>
                  <a:srgbClr val="7B4B54"/>
                </a:solidFill>
                <a:latin typeface="Roboto Condensed"/>
              </a:rPr>
              <a:t>thoại</a:t>
            </a:r>
            <a:r>
              <a:rPr lang="en-US" sz="3999" dirty="0">
                <a:solidFill>
                  <a:srgbClr val="7B4B54"/>
                </a:solidFill>
                <a:latin typeface="Roboto Condensed"/>
              </a:rPr>
              <a:t> </a:t>
            </a:r>
            <a:r>
              <a:rPr lang="en-US" sz="3999" dirty="0" err="1">
                <a:solidFill>
                  <a:srgbClr val="7B4B54"/>
                </a:solidFill>
                <a:latin typeface="Roboto Condensed"/>
              </a:rPr>
              <a:t>được</a:t>
            </a:r>
            <a:r>
              <a:rPr lang="en-US" sz="3999" dirty="0">
                <a:solidFill>
                  <a:srgbClr val="7B4B54"/>
                </a:solidFill>
                <a:latin typeface="Roboto Condensed"/>
              </a:rPr>
              <a:t> </a:t>
            </a:r>
            <a:r>
              <a:rPr lang="en-US" sz="3999" dirty="0" err="1">
                <a:solidFill>
                  <a:srgbClr val="7B4B54"/>
                </a:solidFill>
                <a:latin typeface="Roboto Condensed"/>
              </a:rPr>
              <a:t>trích</a:t>
            </a:r>
            <a:r>
              <a:rPr lang="en-US" sz="3999" dirty="0">
                <a:solidFill>
                  <a:srgbClr val="7B4B54"/>
                </a:solidFill>
                <a:latin typeface="Roboto Condensed"/>
              </a:rPr>
              <a:t> </a:t>
            </a:r>
            <a:r>
              <a:rPr lang="en-US" sz="3999" dirty="0" err="1">
                <a:solidFill>
                  <a:srgbClr val="7B4B54"/>
                </a:solidFill>
                <a:latin typeface="Roboto Condensed"/>
              </a:rPr>
              <a:t>từ</a:t>
            </a:r>
            <a:r>
              <a:rPr lang="en-US" sz="3999" dirty="0">
                <a:solidFill>
                  <a:srgbClr val="7B4B54"/>
                </a:solidFill>
                <a:latin typeface="Roboto Condensed"/>
              </a:rPr>
              <a:t> </a:t>
            </a:r>
            <a:r>
              <a:rPr lang="en-US" sz="3999" dirty="0" err="1">
                <a:solidFill>
                  <a:srgbClr val="7B4B54"/>
                </a:solidFill>
                <a:latin typeface="Roboto Condensed"/>
              </a:rPr>
              <a:t>đoạn</a:t>
            </a:r>
            <a:r>
              <a:rPr lang="en-US" sz="3999" dirty="0">
                <a:solidFill>
                  <a:srgbClr val="7B4B54"/>
                </a:solidFill>
                <a:latin typeface="Roboto Condensed"/>
              </a:rPr>
              <a:t> </a:t>
            </a:r>
            <a:r>
              <a:rPr lang="en-US" sz="3999" dirty="0" err="1">
                <a:solidFill>
                  <a:srgbClr val="7B4B54"/>
                </a:solidFill>
                <a:latin typeface="Roboto Condensed"/>
              </a:rPr>
              <a:t>truyện</a:t>
            </a:r>
            <a:r>
              <a:rPr lang="en-US" sz="3999" dirty="0">
                <a:solidFill>
                  <a:srgbClr val="7B4B54"/>
                </a:solidFill>
                <a:latin typeface="Roboto Condensed"/>
              </a:rPr>
              <a:t> Hoài Văn </a:t>
            </a:r>
            <a:r>
              <a:rPr lang="en-US" sz="3999" dirty="0" err="1">
                <a:solidFill>
                  <a:srgbClr val="7B4B54"/>
                </a:solidFill>
                <a:latin typeface="Roboto Condensed"/>
              </a:rPr>
              <a:t>và</a:t>
            </a:r>
            <a:r>
              <a:rPr lang="en-US" sz="3999" dirty="0">
                <a:solidFill>
                  <a:srgbClr val="7B4B54"/>
                </a:solidFill>
                <a:latin typeface="Roboto Condensed"/>
              </a:rPr>
              <a:t> </a:t>
            </a:r>
            <a:r>
              <a:rPr lang="en-US" sz="3999" dirty="0" err="1">
                <a:solidFill>
                  <a:srgbClr val="7B4B54"/>
                </a:solidFill>
                <a:latin typeface="Roboto Condensed"/>
              </a:rPr>
              <a:t>Thế</a:t>
            </a:r>
            <a:r>
              <a:rPr lang="en-US" sz="3999" dirty="0">
                <a:solidFill>
                  <a:srgbClr val="7B4B54"/>
                </a:solidFill>
                <a:latin typeface="Roboto Condensed"/>
              </a:rPr>
              <a:t> </a:t>
            </a:r>
            <a:r>
              <a:rPr lang="en-US" sz="3999" dirty="0" err="1">
                <a:solidFill>
                  <a:srgbClr val="7B4B54"/>
                </a:solidFill>
                <a:latin typeface="Roboto Condensed"/>
              </a:rPr>
              <a:t>Lộc</a:t>
            </a:r>
            <a:r>
              <a:rPr lang="en-US" sz="3999" dirty="0">
                <a:solidFill>
                  <a:srgbClr val="7B4B54"/>
                </a:solidFill>
                <a:latin typeface="Roboto Condensed"/>
              </a:rPr>
              <a:t> chia </a:t>
            </a:r>
            <a:r>
              <a:rPr lang="en-US" sz="3999" dirty="0" err="1">
                <a:solidFill>
                  <a:srgbClr val="7B4B54"/>
                </a:solidFill>
                <a:latin typeface="Roboto Condensed"/>
              </a:rPr>
              <a:t>tay</a:t>
            </a:r>
            <a:r>
              <a:rPr lang="en-US" sz="3999" dirty="0">
                <a:solidFill>
                  <a:srgbClr val="7B4B54"/>
                </a:solidFill>
                <a:latin typeface="Roboto Condensed"/>
              </a:rPr>
              <a:t> </a:t>
            </a:r>
            <a:r>
              <a:rPr lang="en-US" sz="3999" dirty="0" err="1">
                <a:solidFill>
                  <a:srgbClr val="7B4B54"/>
                </a:solidFill>
                <a:latin typeface="Roboto Condensed"/>
              </a:rPr>
              <a:t>nhau</a:t>
            </a:r>
            <a:r>
              <a:rPr lang="en-US" sz="3999" dirty="0">
                <a:solidFill>
                  <a:srgbClr val="7B4B54"/>
                </a:solidFill>
                <a:latin typeface="Roboto Condensed"/>
              </a:rPr>
              <a:t> </a:t>
            </a:r>
            <a:r>
              <a:rPr lang="en-US" sz="3999" dirty="0" err="1">
                <a:solidFill>
                  <a:srgbClr val="7B4B54"/>
                </a:solidFill>
                <a:latin typeface="Roboto Condensed"/>
              </a:rPr>
              <a:t>để</a:t>
            </a:r>
            <a:r>
              <a:rPr lang="en-US" sz="3999" dirty="0">
                <a:solidFill>
                  <a:srgbClr val="7B4B54"/>
                </a:solidFill>
                <a:latin typeface="Roboto Condensed"/>
              </a:rPr>
              <a:t> Hoài Văn </a:t>
            </a:r>
            <a:r>
              <a:rPr lang="en-US" sz="3999" dirty="0" err="1">
                <a:solidFill>
                  <a:srgbClr val="7B4B54"/>
                </a:solidFill>
                <a:latin typeface="Roboto Condensed"/>
              </a:rPr>
              <a:t>cùng</a:t>
            </a:r>
            <a:r>
              <a:rPr lang="en-US" sz="3999" dirty="0">
                <a:solidFill>
                  <a:srgbClr val="7B4B54"/>
                </a:solidFill>
                <a:latin typeface="Roboto Condensed"/>
              </a:rPr>
              <a:t> </a:t>
            </a:r>
            <a:r>
              <a:rPr lang="en-US" sz="3999" dirty="0" err="1">
                <a:solidFill>
                  <a:srgbClr val="7B4B54"/>
                </a:solidFill>
                <a:latin typeface="Roboto Condensed"/>
              </a:rPr>
              <a:t>chú</a:t>
            </a:r>
            <a:r>
              <a:rPr lang="en-US" sz="3999" dirty="0">
                <a:solidFill>
                  <a:srgbClr val="7B4B54"/>
                </a:solidFill>
                <a:latin typeface="Roboto Condensed"/>
              </a:rPr>
              <a:t> </a:t>
            </a:r>
            <a:r>
              <a:rPr lang="en-US" sz="3999" dirty="0" err="1">
                <a:solidFill>
                  <a:srgbClr val="7B4B54"/>
                </a:solidFill>
                <a:latin typeface="Roboto Condensed"/>
              </a:rPr>
              <a:t>ruột</a:t>
            </a:r>
            <a:r>
              <a:rPr lang="en-US" sz="3999" dirty="0">
                <a:solidFill>
                  <a:srgbClr val="7B4B54"/>
                </a:solidFill>
                <a:latin typeface="Roboto Condensed"/>
              </a:rPr>
              <a:t> </a:t>
            </a:r>
            <a:r>
              <a:rPr lang="en-US" sz="3999" dirty="0" err="1">
                <a:solidFill>
                  <a:srgbClr val="7B4B54"/>
                </a:solidFill>
                <a:latin typeface="Roboto Condensed"/>
              </a:rPr>
              <a:t>mình</a:t>
            </a:r>
            <a:r>
              <a:rPr lang="en-US" sz="3999" dirty="0">
                <a:solidFill>
                  <a:srgbClr val="7B4B54"/>
                </a:solidFill>
                <a:latin typeface="Roboto Condensed"/>
              </a:rPr>
              <a:t> </a:t>
            </a:r>
            <a:r>
              <a:rPr lang="en-US" sz="3999" dirty="0" err="1">
                <a:solidFill>
                  <a:srgbClr val="7B4B54"/>
                </a:solidFill>
                <a:latin typeface="Roboto Condensed"/>
              </a:rPr>
              <a:t>là</a:t>
            </a:r>
            <a:r>
              <a:rPr lang="en-US" sz="3999" dirty="0">
                <a:solidFill>
                  <a:srgbClr val="7B4B54"/>
                </a:solidFill>
                <a:latin typeface="Roboto Condensed"/>
              </a:rPr>
              <a:t> </a:t>
            </a:r>
            <a:r>
              <a:rPr lang="en-US" sz="3999" dirty="0" err="1">
                <a:solidFill>
                  <a:srgbClr val="7B4B54"/>
                </a:solidFill>
                <a:latin typeface="Roboto Condensed"/>
              </a:rPr>
              <a:t>Chiêu</a:t>
            </a:r>
            <a:r>
              <a:rPr lang="en-US" sz="3999" dirty="0">
                <a:solidFill>
                  <a:srgbClr val="7B4B54"/>
                </a:solidFill>
                <a:latin typeface="Roboto Condensed"/>
              </a:rPr>
              <a:t> Thành </a:t>
            </a:r>
            <a:r>
              <a:rPr lang="en-US" sz="3999" dirty="0" err="1">
                <a:solidFill>
                  <a:srgbClr val="7B4B54"/>
                </a:solidFill>
                <a:latin typeface="Roboto Condensed"/>
              </a:rPr>
              <a:t>Vương</a:t>
            </a:r>
            <a:r>
              <a:rPr lang="en-US" sz="3999" dirty="0">
                <a:solidFill>
                  <a:srgbClr val="7B4B54"/>
                </a:solidFill>
                <a:latin typeface="Roboto Condensed"/>
              </a:rPr>
              <a:t> </a:t>
            </a:r>
            <a:r>
              <a:rPr lang="en-US" sz="3999" dirty="0" err="1">
                <a:solidFill>
                  <a:srgbClr val="7B4B54"/>
                </a:solidFill>
                <a:latin typeface="Roboto Condensed"/>
              </a:rPr>
              <a:t>về</a:t>
            </a:r>
            <a:r>
              <a:rPr lang="en-US" sz="3999" dirty="0">
                <a:solidFill>
                  <a:srgbClr val="7B4B54"/>
                </a:solidFill>
                <a:latin typeface="Roboto Condensed"/>
              </a:rPr>
              <a:t> </a:t>
            </a:r>
            <a:r>
              <a:rPr lang="en-US" sz="3999" dirty="0" err="1">
                <a:solidFill>
                  <a:srgbClr val="7B4B54"/>
                </a:solidFill>
                <a:latin typeface="Roboto Condensed"/>
              </a:rPr>
              <a:t>hội</a:t>
            </a:r>
            <a:r>
              <a:rPr lang="en-US" sz="3999" dirty="0">
                <a:solidFill>
                  <a:srgbClr val="7B4B54"/>
                </a:solidFill>
                <a:latin typeface="Roboto Condensed"/>
              </a:rPr>
              <a:t> </a:t>
            </a:r>
            <a:r>
              <a:rPr lang="en-US" sz="3999" dirty="0" err="1">
                <a:solidFill>
                  <a:srgbClr val="7B4B54"/>
                </a:solidFill>
                <a:latin typeface="Roboto Condensed"/>
              </a:rPr>
              <a:t>sư</a:t>
            </a:r>
            <a:r>
              <a:rPr lang="en-US" sz="3999" dirty="0">
                <a:solidFill>
                  <a:srgbClr val="7B4B54"/>
                </a:solidFill>
                <a:latin typeface="Roboto Condensed"/>
              </a:rPr>
              <a:t> ở </a:t>
            </a:r>
            <a:r>
              <a:rPr lang="en-US" sz="3999" dirty="0" err="1">
                <a:solidFill>
                  <a:srgbClr val="7B4B54"/>
                </a:solidFill>
                <a:latin typeface="Roboto Condensed"/>
              </a:rPr>
              <a:t>Vạn</a:t>
            </a:r>
            <a:r>
              <a:rPr lang="en-US" sz="3999" dirty="0">
                <a:solidFill>
                  <a:srgbClr val="7B4B54"/>
                </a:solidFill>
                <a:latin typeface="Roboto Condensed"/>
              </a:rPr>
              <a:t> </a:t>
            </a:r>
            <a:r>
              <a:rPr lang="en-US" sz="3999" dirty="0" err="1">
                <a:solidFill>
                  <a:srgbClr val="7B4B54"/>
                </a:solidFill>
                <a:latin typeface="Roboto Condensed"/>
              </a:rPr>
              <a:t>Kiếp</a:t>
            </a:r>
            <a:r>
              <a:rPr lang="en-US" sz="3999" dirty="0">
                <a:solidFill>
                  <a:srgbClr val="7B4B54"/>
                </a:solidFill>
                <a:latin typeface="Roboto Condensed"/>
              </a:rPr>
              <a:t> </a:t>
            </a:r>
            <a:r>
              <a:rPr lang="en-US" sz="3999" dirty="0" err="1">
                <a:solidFill>
                  <a:srgbClr val="7B4B54"/>
                </a:solidFill>
                <a:latin typeface="Roboto Condensed"/>
              </a:rPr>
              <a:t>với</a:t>
            </a:r>
            <a:r>
              <a:rPr lang="en-US" sz="3999" dirty="0">
                <a:solidFill>
                  <a:srgbClr val="7B4B54"/>
                </a:solidFill>
                <a:latin typeface="Roboto Condensed"/>
              </a:rPr>
              <a:t> </a:t>
            </a:r>
            <a:r>
              <a:rPr lang="en-US" sz="3999" dirty="0" err="1">
                <a:solidFill>
                  <a:srgbClr val="7B4B54"/>
                </a:solidFill>
                <a:latin typeface="Roboto Condensed"/>
              </a:rPr>
              <a:t>quân</a:t>
            </a:r>
            <a:r>
              <a:rPr lang="en-US" sz="3999" dirty="0">
                <a:solidFill>
                  <a:srgbClr val="7B4B54"/>
                </a:solidFill>
                <a:latin typeface="Roboto Condensed"/>
              </a:rPr>
              <a:t> </a:t>
            </a:r>
            <a:r>
              <a:rPr lang="en-US" sz="3999" dirty="0" err="1">
                <a:solidFill>
                  <a:srgbClr val="7B4B54"/>
                </a:solidFill>
                <a:latin typeface="Roboto Condensed"/>
              </a:rPr>
              <a:t>các</a:t>
            </a:r>
            <a:r>
              <a:rPr lang="en-US" sz="3999" dirty="0">
                <a:solidFill>
                  <a:srgbClr val="7B4B54"/>
                </a:solidFill>
                <a:latin typeface="Roboto Condensed"/>
              </a:rPr>
              <a:t> </a:t>
            </a:r>
            <a:r>
              <a:rPr lang="en-US" sz="3999" dirty="0" err="1">
                <a:solidFill>
                  <a:srgbClr val="7B4B54"/>
                </a:solidFill>
                <a:latin typeface="Roboto Condensed"/>
              </a:rPr>
              <a:t>đạo</a:t>
            </a:r>
            <a:r>
              <a:rPr lang="en-US" sz="3999" dirty="0">
                <a:solidFill>
                  <a:srgbClr val="7B4B54"/>
                </a:solidFill>
                <a:latin typeface="Roboto Condensed"/>
              </a:rPr>
              <a:t> </a:t>
            </a:r>
            <a:r>
              <a:rPr lang="en-US" sz="3999" dirty="0" err="1">
                <a:solidFill>
                  <a:srgbClr val="7B4B54"/>
                </a:solidFill>
                <a:latin typeface="Roboto Condensed"/>
              </a:rPr>
              <a:t>để</a:t>
            </a:r>
            <a:r>
              <a:rPr lang="en-US" sz="3999" dirty="0">
                <a:solidFill>
                  <a:srgbClr val="7B4B54"/>
                </a:solidFill>
                <a:latin typeface="Roboto Condensed"/>
              </a:rPr>
              <a:t> </a:t>
            </a:r>
            <a:r>
              <a:rPr lang="en-US" sz="3999" dirty="0" err="1">
                <a:solidFill>
                  <a:srgbClr val="7B4B54"/>
                </a:solidFill>
                <a:latin typeface="Roboto Condensed"/>
              </a:rPr>
              <a:t>hợp</a:t>
            </a:r>
            <a:r>
              <a:rPr lang="en-US" sz="3999" dirty="0">
                <a:solidFill>
                  <a:srgbClr val="7B4B54"/>
                </a:solidFill>
                <a:latin typeface="Roboto Condensed"/>
              </a:rPr>
              <a:t> </a:t>
            </a:r>
            <a:r>
              <a:rPr lang="en-US" sz="3999" dirty="0" err="1">
                <a:solidFill>
                  <a:srgbClr val="7B4B54"/>
                </a:solidFill>
                <a:latin typeface="Roboto Condensed"/>
              </a:rPr>
              <a:t>nhất</a:t>
            </a:r>
            <a:r>
              <a:rPr lang="en-US" sz="3999" dirty="0">
                <a:solidFill>
                  <a:srgbClr val="7B4B54"/>
                </a:solidFill>
                <a:latin typeface="Roboto Condensed"/>
              </a:rPr>
              <a:t> </a:t>
            </a:r>
            <a:r>
              <a:rPr lang="en-US" sz="3999" dirty="0" err="1">
                <a:solidFill>
                  <a:srgbClr val="7B4B54"/>
                </a:solidFill>
                <a:latin typeface="Roboto Condensed"/>
              </a:rPr>
              <a:t>bàn</a:t>
            </a:r>
            <a:r>
              <a:rPr lang="en-US" sz="3999" dirty="0">
                <a:solidFill>
                  <a:srgbClr val="7B4B54"/>
                </a:solidFill>
                <a:latin typeface="Roboto Condensed"/>
              </a:rPr>
              <a:t> </a:t>
            </a:r>
            <a:r>
              <a:rPr lang="en-US" sz="3999" dirty="0" err="1">
                <a:solidFill>
                  <a:srgbClr val="7B4B54"/>
                </a:solidFill>
                <a:latin typeface="Roboto Condensed"/>
              </a:rPr>
              <a:t>kế</a:t>
            </a:r>
            <a:r>
              <a:rPr lang="en-US" sz="3999" dirty="0">
                <a:solidFill>
                  <a:srgbClr val="7B4B54"/>
                </a:solidFill>
                <a:latin typeface="Roboto Condensed"/>
              </a:rPr>
              <a:t> </a:t>
            </a:r>
            <a:r>
              <a:rPr lang="en-US" sz="3999" dirty="0" err="1">
                <a:solidFill>
                  <a:srgbClr val="7B4B54"/>
                </a:solidFill>
                <a:latin typeface="Roboto Condensed"/>
              </a:rPr>
              <a:t>đánh</a:t>
            </a:r>
            <a:r>
              <a:rPr lang="en-US" sz="3999" dirty="0">
                <a:solidFill>
                  <a:srgbClr val="7B4B54"/>
                </a:solidFill>
                <a:latin typeface="Roboto Condensed"/>
              </a:rPr>
              <a:t> </a:t>
            </a:r>
            <a:r>
              <a:rPr lang="en-US" sz="3999" dirty="0" err="1">
                <a:solidFill>
                  <a:srgbClr val="7B4B54"/>
                </a:solidFill>
                <a:latin typeface="Roboto Condensed"/>
              </a:rPr>
              <a:t>giặc</a:t>
            </a:r>
            <a:r>
              <a:rPr lang="en-US" sz="3999" dirty="0">
                <a:solidFill>
                  <a:srgbClr val="7B4B54"/>
                </a:solidFill>
                <a:latin typeface="Roboto Condensed"/>
              </a:rPr>
              <a:t> </a:t>
            </a:r>
            <a:r>
              <a:rPr lang="en-US" sz="3999" dirty="0" err="1">
                <a:solidFill>
                  <a:srgbClr val="7B4B54"/>
                </a:solidFill>
                <a:latin typeface="Roboto Condensed"/>
              </a:rPr>
              <a:t>với</a:t>
            </a:r>
            <a:r>
              <a:rPr lang="en-US" sz="3999" dirty="0">
                <a:solidFill>
                  <a:srgbClr val="7B4B54"/>
                </a:solidFill>
                <a:latin typeface="Roboto Condensed"/>
              </a:rPr>
              <a:t> </a:t>
            </a:r>
            <a:r>
              <a:rPr lang="en-US" sz="3999" dirty="0" err="1">
                <a:solidFill>
                  <a:srgbClr val="7B4B54"/>
                </a:solidFill>
                <a:latin typeface="Roboto Condensed"/>
              </a:rPr>
              <a:t>Hưng</a:t>
            </a:r>
            <a:r>
              <a:rPr lang="en-US" sz="3999" dirty="0">
                <a:solidFill>
                  <a:srgbClr val="7B4B54"/>
                </a:solidFill>
                <a:latin typeface="Roboto Condensed"/>
              </a:rPr>
              <a:t> </a:t>
            </a:r>
            <a:r>
              <a:rPr lang="en-US" sz="3999" dirty="0" err="1">
                <a:solidFill>
                  <a:srgbClr val="7B4B54"/>
                </a:solidFill>
                <a:latin typeface="Roboto Condensed"/>
              </a:rPr>
              <a:t>Đạo</a:t>
            </a:r>
            <a:r>
              <a:rPr lang="en-US" sz="3999" dirty="0">
                <a:solidFill>
                  <a:srgbClr val="7B4B54"/>
                </a:solidFill>
                <a:latin typeface="Roboto Condensed"/>
              </a:rPr>
              <a:t> </a:t>
            </a:r>
            <a:r>
              <a:rPr lang="en-US" sz="3999" dirty="0" err="1">
                <a:solidFill>
                  <a:srgbClr val="7B4B54"/>
                </a:solidFill>
                <a:latin typeface="Roboto Condensed"/>
              </a:rPr>
              <a:t>Vương</a:t>
            </a:r>
            <a:r>
              <a:rPr lang="en-US" sz="3999" dirty="0">
                <a:solidFill>
                  <a:srgbClr val="7B4B54"/>
                </a:solidFill>
                <a:latin typeface="Roboto Condensed"/>
              </a:rPr>
              <a:t> </a:t>
            </a:r>
            <a:r>
              <a:rPr lang="en-US" sz="3999" dirty="0" err="1">
                <a:solidFill>
                  <a:srgbClr val="7B4B54"/>
                </a:solidFill>
                <a:latin typeface="Roboto Condensed"/>
              </a:rPr>
              <a:t>tiêu</a:t>
            </a:r>
            <a:r>
              <a:rPr lang="en-US" sz="3999" dirty="0">
                <a:solidFill>
                  <a:srgbClr val="7B4B54"/>
                </a:solidFill>
                <a:latin typeface="Roboto Condensed"/>
              </a:rPr>
              <a:t> </a:t>
            </a:r>
            <a:r>
              <a:rPr lang="en-US" sz="3999" dirty="0" err="1">
                <a:solidFill>
                  <a:srgbClr val="7B4B54"/>
                </a:solidFill>
                <a:latin typeface="Roboto Condensed"/>
              </a:rPr>
              <a:t>diệt</a:t>
            </a:r>
            <a:r>
              <a:rPr lang="en-US" sz="3999" dirty="0">
                <a:solidFill>
                  <a:srgbClr val="7B4B54"/>
                </a:solidFill>
                <a:latin typeface="Roboto Condensed"/>
              </a:rPr>
              <a:t> </a:t>
            </a:r>
            <a:r>
              <a:rPr lang="en-US" sz="3999" dirty="0" err="1">
                <a:solidFill>
                  <a:srgbClr val="7B4B54"/>
                </a:solidFill>
                <a:latin typeface="Roboto Condensed"/>
              </a:rPr>
              <a:t>bọn</a:t>
            </a:r>
            <a:r>
              <a:rPr lang="en-US" sz="3999" dirty="0">
                <a:solidFill>
                  <a:srgbClr val="7B4B54"/>
                </a:solidFill>
                <a:latin typeface="Roboto Condensed"/>
              </a:rPr>
              <a:t> Toa </a:t>
            </a:r>
            <a:r>
              <a:rPr lang="en-US" sz="3999" dirty="0" err="1">
                <a:solidFill>
                  <a:srgbClr val="7B4B54"/>
                </a:solidFill>
                <a:latin typeface="Roboto Condensed"/>
              </a:rPr>
              <a:t>Đô</a:t>
            </a:r>
            <a:r>
              <a:rPr lang="en-US" sz="3999" dirty="0">
                <a:solidFill>
                  <a:srgbClr val="7B4B54"/>
                </a:solidFill>
                <a:latin typeface="Roboto Condensed"/>
              </a:rPr>
              <a:t>, </a:t>
            </a:r>
            <a:r>
              <a:rPr lang="en-US" sz="3999" dirty="0" err="1">
                <a:solidFill>
                  <a:srgbClr val="7B4B54"/>
                </a:solidFill>
                <a:latin typeface="Roboto Condensed"/>
              </a:rPr>
              <a:t>Thoát</a:t>
            </a:r>
            <a:r>
              <a:rPr lang="en-US" sz="3999" dirty="0">
                <a:solidFill>
                  <a:srgbClr val="7B4B54"/>
                </a:solidFill>
                <a:latin typeface="Roboto Condensed"/>
              </a:rPr>
              <a:t> </a:t>
            </a:r>
            <a:r>
              <a:rPr lang="en-US" sz="3999" dirty="0" err="1">
                <a:solidFill>
                  <a:srgbClr val="7B4B54"/>
                </a:solidFill>
                <a:latin typeface="Roboto Condensed"/>
              </a:rPr>
              <a:t>Hoan</a:t>
            </a:r>
            <a:r>
              <a:rPr lang="en-US" sz="3999" dirty="0">
                <a:solidFill>
                  <a:srgbClr val="7B4B54"/>
                </a:solidFill>
                <a:latin typeface="Roboto Condensed"/>
              </a:rPr>
              <a:t>. </a:t>
            </a:r>
          </a:p>
        </p:txBody>
      </p:sp>
      <p:sp>
        <p:nvSpPr>
          <p:cNvPr id="9" name="TextBox 9"/>
          <p:cNvSpPr txBox="1"/>
          <p:nvPr/>
        </p:nvSpPr>
        <p:spPr>
          <a:xfrm>
            <a:off x="10681452" y="3208934"/>
            <a:ext cx="6577848" cy="3498106"/>
          </a:xfrm>
          <a:prstGeom prst="rect">
            <a:avLst/>
          </a:prstGeom>
        </p:spPr>
        <p:txBody>
          <a:bodyPr lIns="0" tIns="0" rIns="0" bIns="0" rtlCol="0" anchor="t">
            <a:spAutoFit/>
          </a:bodyPr>
          <a:lstStyle/>
          <a:p>
            <a:pPr algn="ctr">
              <a:lnSpc>
                <a:spcPts val="5599"/>
              </a:lnSpc>
              <a:spcBef>
                <a:spcPct val="0"/>
              </a:spcBef>
            </a:pPr>
            <a:r>
              <a:rPr lang="en-US" sz="3999" dirty="0" err="1">
                <a:solidFill>
                  <a:srgbClr val="CB5419"/>
                </a:solidFill>
                <a:latin typeface="Roboto Condensed Bold"/>
              </a:rPr>
              <a:t>Các</a:t>
            </a:r>
            <a:r>
              <a:rPr lang="en-US" sz="3999" dirty="0">
                <a:solidFill>
                  <a:srgbClr val="CB5419"/>
                </a:solidFill>
                <a:latin typeface="Roboto Condensed Bold"/>
              </a:rPr>
              <a:t> </a:t>
            </a:r>
            <a:r>
              <a:rPr lang="en-US" sz="3999" dirty="0" err="1">
                <a:solidFill>
                  <a:srgbClr val="CB5419"/>
                </a:solidFill>
                <a:latin typeface="Roboto Condensed Bold"/>
              </a:rPr>
              <a:t>em</a:t>
            </a:r>
            <a:r>
              <a:rPr lang="en-US" sz="3999" dirty="0">
                <a:solidFill>
                  <a:srgbClr val="CB5419"/>
                </a:solidFill>
                <a:latin typeface="Roboto Condensed Bold"/>
              </a:rPr>
              <a:t> </a:t>
            </a:r>
            <a:r>
              <a:rPr lang="en-US" sz="3999" dirty="0" err="1">
                <a:solidFill>
                  <a:srgbClr val="CB5419"/>
                </a:solidFill>
                <a:latin typeface="Roboto Condensed Bold"/>
              </a:rPr>
              <a:t>hãy</a:t>
            </a:r>
            <a:r>
              <a:rPr lang="en-US" sz="3999" dirty="0">
                <a:solidFill>
                  <a:srgbClr val="CB5419"/>
                </a:solidFill>
                <a:latin typeface="Roboto Condensed Bold"/>
              </a:rPr>
              <a:t> </a:t>
            </a:r>
            <a:r>
              <a:rPr lang="en-US" sz="3999" dirty="0" err="1">
                <a:solidFill>
                  <a:srgbClr val="CB5419"/>
                </a:solidFill>
                <a:latin typeface="Roboto Condensed Bold"/>
              </a:rPr>
              <a:t>sắp</a:t>
            </a:r>
            <a:r>
              <a:rPr lang="en-US" sz="3999" dirty="0">
                <a:solidFill>
                  <a:srgbClr val="CB5419"/>
                </a:solidFill>
                <a:latin typeface="Roboto Condensed Bold"/>
              </a:rPr>
              <a:t> </a:t>
            </a:r>
            <a:r>
              <a:rPr lang="en-US" sz="3999" dirty="0" err="1">
                <a:solidFill>
                  <a:srgbClr val="CB5419"/>
                </a:solidFill>
                <a:latin typeface="Roboto Condensed Bold"/>
              </a:rPr>
              <a:t>xếp</a:t>
            </a:r>
            <a:r>
              <a:rPr lang="en-US" sz="3999" dirty="0">
                <a:solidFill>
                  <a:srgbClr val="CB5419"/>
                </a:solidFill>
                <a:latin typeface="Roboto Condensed Bold"/>
              </a:rPr>
              <a:t> </a:t>
            </a:r>
            <a:r>
              <a:rPr lang="en-US" sz="3999" dirty="0" err="1">
                <a:solidFill>
                  <a:srgbClr val="CB5419"/>
                </a:solidFill>
                <a:latin typeface="Roboto Condensed Bold"/>
              </a:rPr>
              <a:t>các</a:t>
            </a:r>
            <a:r>
              <a:rPr lang="en-US" sz="3999" dirty="0">
                <a:solidFill>
                  <a:srgbClr val="CB5419"/>
                </a:solidFill>
                <a:latin typeface="Roboto Condensed Bold"/>
              </a:rPr>
              <a:t> </a:t>
            </a:r>
            <a:r>
              <a:rPr lang="en-US" sz="3999" dirty="0" err="1">
                <a:solidFill>
                  <a:srgbClr val="CB5419"/>
                </a:solidFill>
                <a:latin typeface="Roboto Condensed Bold"/>
              </a:rPr>
              <a:t>lượt</a:t>
            </a:r>
            <a:r>
              <a:rPr lang="en-US" sz="3999" dirty="0">
                <a:solidFill>
                  <a:srgbClr val="CB5419"/>
                </a:solidFill>
                <a:latin typeface="Roboto Condensed Bold"/>
              </a:rPr>
              <a:t> </a:t>
            </a:r>
            <a:r>
              <a:rPr lang="en-US" sz="3999" dirty="0" err="1">
                <a:solidFill>
                  <a:srgbClr val="CB5419"/>
                </a:solidFill>
                <a:latin typeface="Roboto Condensed Bold"/>
              </a:rPr>
              <a:t>lời</a:t>
            </a:r>
            <a:r>
              <a:rPr lang="en-US" sz="3999" dirty="0">
                <a:solidFill>
                  <a:srgbClr val="CB5419"/>
                </a:solidFill>
                <a:latin typeface="Roboto Condensed Bold"/>
              </a:rPr>
              <a:t> </a:t>
            </a:r>
            <a:r>
              <a:rPr lang="en-US" sz="3999" dirty="0" err="1">
                <a:solidFill>
                  <a:srgbClr val="CB5419"/>
                </a:solidFill>
                <a:latin typeface="Roboto Condensed Bold"/>
              </a:rPr>
              <a:t>sau</a:t>
            </a:r>
            <a:r>
              <a:rPr lang="en-US" sz="3999" dirty="0">
                <a:solidFill>
                  <a:srgbClr val="CB5419"/>
                </a:solidFill>
                <a:latin typeface="Roboto Condensed Bold"/>
              </a:rPr>
              <a:t> </a:t>
            </a:r>
            <a:r>
              <a:rPr lang="en-US" sz="3999" dirty="0" err="1">
                <a:solidFill>
                  <a:srgbClr val="CB5419"/>
                </a:solidFill>
                <a:latin typeface="Roboto Condensed Bold"/>
              </a:rPr>
              <a:t>để</a:t>
            </a:r>
            <a:r>
              <a:rPr lang="en-US" sz="3999" dirty="0">
                <a:solidFill>
                  <a:srgbClr val="CB5419"/>
                </a:solidFill>
                <a:latin typeface="Roboto Condensed Bold"/>
              </a:rPr>
              <a:t> </a:t>
            </a:r>
            <a:r>
              <a:rPr lang="en-US" sz="3999" dirty="0" err="1">
                <a:solidFill>
                  <a:srgbClr val="CB5419"/>
                </a:solidFill>
                <a:latin typeface="Roboto Condensed Bold"/>
              </a:rPr>
              <a:t>tạo</a:t>
            </a:r>
            <a:r>
              <a:rPr lang="en-US" sz="3999" dirty="0">
                <a:solidFill>
                  <a:srgbClr val="CB5419"/>
                </a:solidFill>
                <a:latin typeface="Roboto Condensed Bold"/>
              </a:rPr>
              <a:t> </a:t>
            </a:r>
            <a:r>
              <a:rPr lang="en-US" sz="3999" dirty="0" err="1">
                <a:solidFill>
                  <a:srgbClr val="CB5419"/>
                </a:solidFill>
                <a:latin typeface="Roboto Condensed Bold"/>
              </a:rPr>
              <a:t>được</a:t>
            </a:r>
            <a:r>
              <a:rPr lang="en-US" sz="3999" dirty="0">
                <a:solidFill>
                  <a:srgbClr val="CB5419"/>
                </a:solidFill>
                <a:latin typeface="Roboto Condensed Bold"/>
              </a:rPr>
              <a:t> </a:t>
            </a:r>
            <a:r>
              <a:rPr lang="en-US" sz="3999" dirty="0" err="1">
                <a:solidFill>
                  <a:srgbClr val="CB5419"/>
                </a:solidFill>
                <a:latin typeface="Roboto Condensed Bold"/>
              </a:rPr>
              <a:t>một</a:t>
            </a:r>
            <a:r>
              <a:rPr lang="en-US" sz="3999" dirty="0">
                <a:solidFill>
                  <a:srgbClr val="CB5419"/>
                </a:solidFill>
                <a:latin typeface="Roboto Condensed Bold"/>
              </a:rPr>
              <a:t> </a:t>
            </a:r>
            <a:r>
              <a:rPr lang="en-US" sz="3999" dirty="0" err="1">
                <a:solidFill>
                  <a:srgbClr val="CB5419"/>
                </a:solidFill>
                <a:latin typeface="Roboto Condensed Bold"/>
              </a:rPr>
              <a:t>đoạn</a:t>
            </a:r>
            <a:r>
              <a:rPr lang="en-US" sz="3999" dirty="0">
                <a:solidFill>
                  <a:srgbClr val="CB5419"/>
                </a:solidFill>
                <a:latin typeface="Roboto Condensed Bold"/>
              </a:rPr>
              <a:t> </a:t>
            </a:r>
            <a:r>
              <a:rPr lang="en-US" sz="3999" dirty="0" err="1">
                <a:solidFill>
                  <a:srgbClr val="CB5419"/>
                </a:solidFill>
                <a:latin typeface="Roboto Condensed Bold"/>
              </a:rPr>
              <a:t>hội</a:t>
            </a:r>
            <a:r>
              <a:rPr lang="en-US" sz="3999" dirty="0">
                <a:solidFill>
                  <a:srgbClr val="CB5419"/>
                </a:solidFill>
                <a:latin typeface="Roboto Condensed Bold"/>
              </a:rPr>
              <a:t> </a:t>
            </a:r>
            <a:r>
              <a:rPr lang="en-US" sz="3999" dirty="0" err="1">
                <a:solidFill>
                  <a:srgbClr val="CB5419"/>
                </a:solidFill>
                <a:latin typeface="Roboto Condensed Bold"/>
              </a:rPr>
              <a:t>thoại</a:t>
            </a:r>
            <a:r>
              <a:rPr lang="en-US" sz="3999" dirty="0">
                <a:solidFill>
                  <a:srgbClr val="CB5419"/>
                </a:solidFill>
                <a:latin typeface="Roboto Condensed Bold"/>
              </a:rPr>
              <a:t> </a:t>
            </a:r>
            <a:r>
              <a:rPr lang="en-US" sz="3999" dirty="0" err="1">
                <a:solidFill>
                  <a:srgbClr val="CB5419"/>
                </a:solidFill>
                <a:latin typeface="Roboto Condensed Bold"/>
              </a:rPr>
              <a:t>hoàn</a:t>
            </a:r>
            <a:r>
              <a:rPr lang="en-US" sz="3999" dirty="0">
                <a:solidFill>
                  <a:srgbClr val="CB5419"/>
                </a:solidFill>
                <a:latin typeface="Roboto Condensed Bold"/>
              </a:rPr>
              <a:t> </a:t>
            </a:r>
            <a:r>
              <a:rPr lang="en-US" sz="3999" dirty="0" err="1">
                <a:solidFill>
                  <a:srgbClr val="CB5419"/>
                </a:solidFill>
                <a:latin typeface="Roboto Condensed Bold"/>
              </a:rPr>
              <a:t>chỉnh</a:t>
            </a:r>
            <a:r>
              <a:rPr lang="en-US" sz="3999" dirty="0">
                <a:solidFill>
                  <a:srgbClr val="CB5419"/>
                </a:solidFill>
                <a:latin typeface="Roboto Condensed Bold"/>
              </a:rPr>
              <a:t>. (</a:t>
            </a:r>
            <a:r>
              <a:rPr lang="en-US" sz="3999" dirty="0" err="1">
                <a:solidFill>
                  <a:srgbClr val="CB5419"/>
                </a:solidFill>
                <a:latin typeface="Roboto Condensed Bold"/>
              </a:rPr>
              <a:t>Lưu</a:t>
            </a:r>
            <a:r>
              <a:rPr lang="en-US" sz="3999" dirty="0">
                <a:solidFill>
                  <a:srgbClr val="CB5419"/>
                </a:solidFill>
                <a:latin typeface="Roboto Condensed Bold"/>
              </a:rPr>
              <a:t> ý: </a:t>
            </a:r>
            <a:r>
              <a:rPr lang="en-US" sz="3999" dirty="0" err="1">
                <a:solidFill>
                  <a:srgbClr val="CB5419"/>
                </a:solidFill>
                <a:latin typeface="Roboto Condensed Bold"/>
              </a:rPr>
              <a:t>lượt</a:t>
            </a:r>
            <a:r>
              <a:rPr lang="en-US" sz="3999" dirty="0">
                <a:solidFill>
                  <a:srgbClr val="CB5419"/>
                </a:solidFill>
                <a:latin typeface="Roboto Condensed Bold"/>
              </a:rPr>
              <a:t> </a:t>
            </a:r>
            <a:r>
              <a:rPr lang="en-US" sz="3999" dirty="0" err="1">
                <a:solidFill>
                  <a:srgbClr val="CB5419"/>
                </a:solidFill>
                <a:latin typeface="Roboto Condensed Bold"/>
              </a:rPr>
              <a:t>lời</a:t>
            </a:r>
            <a:r>
              <a:rPr lang="en-US" sz="3999" dirty="0">
                <a:solidFill>
                  <a:srgbClr val="CB5419"/>
                </a:solidFill>
                <a:latin typeface="Roboto Condensed Bold"/>
              </a:rPr>
              <a:t> </a:t>
            </a:r>
            <a:r>
              <a:rPr lang="en-US" sz="3999" dirty="0" err="1">
                <a:solidFill>
                  <a:srgbClr val="CB5419"/>
                </a:solidFill>
                <a:latin typeface="Roboto Condensed Bold"/>
              </a:rPr>
              <a:t>được</a:t>
            </a:r>
            <a:r>
              <a:rPr lang="en-US" sz="3999" dirty="0">
                <a:solidFill>
                  <a:srgbClr val="CB5419"/>
                </a:solidFill>
                <a:latin typeface="Roboto Condensed Bold"/>
              </a:rPr>
              <a:t> </a:t>
            </a:r>
            <a:r>
              <a:rPr lang="en-US" sz="3999" dirty="0" err="1">
                <a:solidFill>
                  <a:srgbClr val="CB5419"/>
                </a:solidFill>
                <a:latin typeface="Roboto Condensed Bold"/>
              </a:rPr>
              <a:t>luân</a:t>
            </a:r>
            <a:r>
              <a:rPr lang="en-US" sz="3999" dirty="0">
                <a:solidFill>
                  <a:srgbClr val="CB5419"/>
                </a:solidFill>
                <a:latin typeface="Roboto Condensed Bold"/>
              </a:rPr>
              <a:t> </a:t>
            </a:r>
            <a:r>
              <a:rPr lang="en-US" sz="3999" dirty="0" err="1">
                <a:solidFill>
                  <a:srgbClr val="CB5419"/>
                </a:solidFill>
                <a:latin typeface="Roboto Condensed Bold"/>
              </a:rPr>
              <a:t>phiên</a:t>
            </a:r>
            <a:r>
              <a:rPr lang="en-US" sz="3999" dirty="0">
                <a:solidFill>
                  <a:srgbClr val="CB5419"/>
                </a:solidFill>
                <a:latin typeface="Roboto Condensed Bold"/>
              </a:rPr>
              <a:t> </a:t>
            </a:r>
            <a:r>
              <a:rPr lang="en-US" sz="3999" dirty="0" err="1">
                <a:solidFill>
                  <a:srgbClr val="CB5419"/>
                </a:solidFill>
                <a:latin typeface="Roboto Condensed Bold"/>
              </a:rPr>
              <a:t>nhau</a:t>
            </a:r>
            <a:r>
              <a:rPr lang="en-US" sz="3999" dirty="0">
                <a:solidFill>
                  <a:srgbClr val="CB5419"/>
                </a:solidFill>
                <a:latin typeface="Roboto Condensed Bold"/>
              </a:rPr>
              <a:t> </a:t>
            </a:r>
            <a:r>
              <a:rPr lang="en-US" sz="3999" dirty="0" err="1">
                <a:solidFill>
                  <a:srgbClr val="CB5419"/>
                </a:solidFill>
                <a:latin typeface="Roboto Condensed Bold"/>
              </a:rPr>
              <a:t>giữa</a:t>
            </a:r>
            <a:r>
              <a:rPr lang="en-US" sz="3999" dirty="0">
                <a:solidFill>
                  <a:srgbClr val="CB5419"/>
                </a:solidFill>
                <a:latin typeface="Roboto Condensed Bold"/>
              </a:rPr>
              <a:t> </a:t>
            </a:r>
            <a:r>
              <a:rPr lang="en-US" sz="3999" dirty="0" err="1">
                <a:solidFill>
                  <a:srgbClr val="CB5419"/>
                </a:solidFill>
                <a:latin typeface="Roboto Condensed Bold"/>
              </a:rPr>
              <a:t>hai</a:t>
            </a:r>
            <a:r>
              <a:rPr lang="en-US" sz="3999" dirty="0">
                <a:solidFill>
                  <a:srgbClr val="CB5419"/>
                </a:solidFill>
                <a:latin typeface="Roboto Condensed Bold"/>
              </a:rPr>
              <a:t> </a:t>
            </a:r>
            <a:r>
              <a:rPr lang="en-US" sz="3999" dirty="0" err="1">
                <a:solidFill>
                  <a:srgbClr val="CB5419"/>
                </a:solidFill>
                <a:latin typeface="Roboto Condensed Bold"/>
              </a:rPr>
              <a:t>nhân</a:t>
            </a:r>
            <a:r>
              <a:rPr lang="en-US" sz="3999" dirty="0">
                <a:solidFill>
                  <a:srgbClr val="CB5419"/>
                </a:solidFill>
                <a:latin typeface="Roboto Condensed Bold"/>
              </a:rPr>
              <a:t> </a:t>
            </a:r>
            <a:r>
              <a:rPr lang="en-US" sz="3999" dirty="0" err="1">
                <a:solidFill>
                  <a:srgbClr val="CB5419"/>
                </a:solidFill>
                <a:latin typeface="Roboto Condensed Bold"/>
              </a:rPr>
              <a:t>vật</a:t>
            </a:r>
            <a:r>
              <a:rPr lang="en-US" sz="3999" dirty="0">
                <a:solidFill>
                  <a:srgbClr val="CB5419"/>
                </a:solidFill>
                <a:latin typeface="Roboto Condensed Bold"/>
              </a:rPr>
              <a: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D38"/>
        </a:solidFill>
        <a:effectLst/>
      </p:bgPr>
    </p:bg>
    <p:spTree>
      <p:nvGrpSpPr>
        <p:cNvPr id="1" name=""/>
        <p:cNvGrpSpPr/>
        <p:nvPr/>
      </p:nvGrpSpPr>
      <p:grpSpPr>
        <a:xfrm>
          <a:off x="0" y="0"/>
          <a:ext cx="0" cy="0"/>
          <a:chOff x="0" y="0"/>
          <a:chExt cx="0" cy="0"/>
        </a:xfrm>
      </p:grpSpPr>
      <p:sp>
        <p:nvSpPr>
          <p:cNvPr id="2" name="Freeform 2"/>
          <p:cNvSpPr/>
          <p:nvPr/>
        </p:nvSpPr>
        <p:spPr>
          <a:xfrm>
            <a:off x="-680789" y="4622207"/>
            <a:ext cx="7179947" cy="6282454"/>
          </a:xfrm>
          <a:custGeom>
            <a:avLst/>
            <a:gdLst/>
            <a:ahLst/>
            <a:cxnLst/>
            <a:rect l="l" t="t" r="r" b="b"/>
            <a:pathLst>
              <a:path w="7179947" h="6282454">
                <a:moveTo>
                  <a:pt x="0" y="0"/>
                </a:moveTo>
                <a:lnTo>
                  <a:pt x="7179947" y="0"/>
                </a:lnTo>
                <a:lnTo>
                  <a:pt x="7179947" y="6282454"/>
                </a:lnTo>
                <a:lnTo>
                  <a:pt x="0" y="6282454"/>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186616" y="-155978"/>
            <a:ext cx="15045616" cy="2002273"/>
            <a:chOff x="0" y="0"/>
            <a:chExt cx="18286349" cy="3042119"/>
          </a:xfrm>
        </p:grpSpPr>
        <p:sp>
          <p:nvSpPr>
            <p:cNvPr id="4" name="Freeform 4"/>
            <p:cNvSpPr/>
            <p:nvPr/>
          </p:nvSpPr>
          <p:spPr>
            <a:xfrm>
              <a:off x="0" y="0"/>
              <a:ext cx="18286349" cy="3042119"/>
            </a:xfrm>
            <a:custGeom>
              <a:avLst/>
              <a:gdLst/>
              <a:ahLst/>
              <a:cxnLst/>
              <a:rect l="l" t="t" r="r" b="b"/>
              <a:pathLst>
                <a:path w="18286349" h="3042119">
                  <a:moveTo>
                    <a:pt x="18161890" y="3042119"/>
                  </a:moveTo>
                  <a:lnTo>
                    <a:pt x="124460" y="3042119"/>
                  </a:lnTo>
                  <a:cubicBezTo>
                    <a:pt x="55880" y="3042119"/>
                    <a:pt x="0" y="2986239"/>
                    <a:pt x="0" y="2917659"/>
                  </a:cubicBezTo>
                  <a:lnTo>
                    <a:pt x="0" y="124460"/>
                  </a:lnTo>
                  <a:cubicBezTo>
                    <a:pt x="0" y="55880"/>
                    <a:pt x="55880" y="0"/>
                    <a:pt x="124460" y="0"/>
                  </a:cubicBezTo>
                  <a:lnTo>
                    <a:pt x="18161890" y="0"/>
                  </a:lnTo>
                  <a:cubicBezTo>
                    <a:pt x="18230469" y="0"/>
                    <a:pt x="18286349" y="55880"/>
                    <a:pt x="18286349" y="124460"/>
                  </a:cubicBezTo>
                  <a:lnTo>
                    <a:pt x="18286349" y="2917659"/>
                  </a:lnTo>
                  <a:cubicBezTo>
                    <a:pt x="18286349" y="2986239"/>
                    <a:pt x="18230469" y="3042119"/>
                    <a:pt x="18161890" y="3042119"/>
                  </a:cubicBezTo>
                  <a:close/>
                </a:path>
              </a:pathLst>
            </a:custGeom>
            <a:solidFill>
              <a:srgbClr val="FFD558"/>
            </a:solidFill>
          </p:spPr>
          <p:txBody>
            <a:bodyPr/>
            <a:lstStyle/>
            <a:p>
              <a:endParaRPr lang="en-US"/>
            </a:p>
          </p:txBody>
        </p:sp>
      </p:grpSp>
      <p:sp>
        <p:nvSpPr>
          <p:cNvPr id="5" name="Freeform 5"/>
          <p:cNvSpPr/>
          <p:nvPr/>
        </p:nvSpPr>
        <p:spPr>
          <a:xfrm rot="-10800000">
            <a:off x="15749268" y="-757432"/>
            <a:ext cx="1510032" cy="1514864"/>
          </a:xfrm>
          <a:custGeom>
            <a:avLst/>
            <a:gdLst/>
            <a:ahLst/>
            <a:cxnLst/>
            <a:rect l="l" t="t" r="r" b="b"/>
            <a:pathLst>
              <a:path w="1510032" h="1514864">
                <a:moveTo>
                  <a:pt x="0" y="0"/>
                </a:moveTo>
                <a:lnTo>
                  <a:pt x="1510032" y="0"/>
                </a:lnTo>
                <a:lnTo>
                  <a:pt x="1510032" y="1514864"/>
                </a:lnTo>
                <a:lnTo>
                  <a:pt x="0" y="151486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6" name="Freeform 6"/>
          <p:cNvSpPr/>
          <p:nvPr/>
        </p:nvSpPr>
        <p:spPr>
          <a:xfrm>
            <a:off x="3364693" y="1401943"/>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7" name="Freeform 7"/>
          <p:cNvSpPr/>
          <p:nvPr/>
        </p:nvSpPr>
        <p:spPr>
          <a:xfrm>
            <a:off x="812294" y="7180443"/>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8" name="Freeform 8"/>
          <p:cNvSpPr/>
          <p:nvPr/>
        </p:nvSpPr>
        <p:spPr>
          <a:xfrm>
            <a:off x="5163352" y="8105762"/>
            <a:ext cx="1199994" cy="373498"/>
          </a:xfrm>
          <a:custGeom>
            <a:avLst/>
            <a:gdLst/>
            <a:ahLst/>
            <a:cxnLst/>
            <a:rect l="l" t="t" r="r" b="b"/>
            <a:pathLst>
              <a:path w="1199994" h="373498">
                <a:moveTo>
                  <a:pt x="0" y="0"/>
                </a:moveTo>
                <a:lnTo>
                  <a:pt x="1199995" y="0"/>
                </a:lnTo>
                <a:lnTo>
                  <a:pt x="1199995" y="373498"/>
                </a:lnTo>
                <a:lnTo>
                  <a:pt x="0" y="37349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9" name="TextBox 9"/>
          <p:cNvSpPr txBox="1"/>
          <p:nvPr/>
        </p:nvSpPr>
        <p:spPr>
          <a:xfrm>
            <a:off x="207084" y="464176"/>
            <a:ext cx="14194716" cy="1795363"/>
          </a:xfrm>
          <a:prstGeom prst="rect">
            <a:avLst/>
          </a:prstGeom>
        </p:spPr>
        <p:txBody>
          <a:bodyPr wrap="square" lIns="0" tIns="0" rIns="0" bIns="0" rtlCol="0" anchor="t">
            <a:spAutoFit/>
          </a:bodyPr>
          <a:lstStyle/>
          <a:p>
            <a:pPr algn="ctr">
              <a:lnSpc>
                <a:spcPts val="7000"/>
              </a:lnSpc>
            </a:pPr>
            <a:r>
              <a:rPr lang="en-US" sz="5000" dirty="0">
                <a:solidFill>
                  <a:srgbClr val="4F2C33"/>
                </a:solidFill>
                <a:latin typeface="Fraunces Bold"/>
              </a:rPr>
              <a:t>I. CÂU </a:t>
            </a:r>
            <a:r>
              <a:rPr lang="en-US" sz="5000" dirty="0" smtClean="0">
                <a:solidFill>
                  <a:srgbClr val="4F2C33"/>
                </a:solidFill>
                <a:latin typeface="Fraunces Bold"/>
              </a:rPr>
              <a:t>HỎI, </a:t>
            </a:r>
            <a:r>
              <a:rPr lang="en-US" sz="5000" dirty="0">
                <a:solidFill>
                  <a:srgbClr val="4F2C33"/>
                </a:solidFill>
                <a:latin typeface="Fraunces Bold"/>
              </a:rPr>
              <a:t>CÂU </a:t>
            </a:r>
            <a:r>
              <a:rPr lang="en-US" sz="5000" dirty="0" smtClean="0">
                <a:solidFill>
                  <a:srgbClr val="4F2C33"/>
                </a:solidFill>
                <a:latin typeface="Fraunces Bold"/>
              </a:rPr>
              <a:t>CẢM, </a:t>
            </a:r>
            <a:r>
              <a:rPr lang="en-US" sz="5000" dirty="0">
                <a:solidFill>
                  <a:srgbClr val="4F2C33"/>
                </a:solidFill>
                <a:latin typeface="Fraunces Bold"/>
              </a:rPr>
              <a:t>CÂU KHIẾN, CÂU </a:t>
            </a:r>
            <a:r>
              <a:rPr lang="en-US" sz="5000" dirty="0" smtClean="0">
                <a:solidFill>
                  <a:srgbClr val="4F2C33"/>
                </a:solidFill>
                <a:latin typeface="Fraunces Bold"/>
              </a:rPr>
              <a:t>KỂ</a:t>
            </a:r>
            <a:endParaRPr lang="en-US" sz="5000" dirty="0">
              <a:solidFill>
                <a:srgbClr val="4F2C33"/>
              </a:solidFill>
              <a:latin typeface="Fraunces Bold"/>
            </a:endParaRPr>
          </a:p>
          <a:p>
            <a:pPr algn="ctr">
              <a:lnSpc>
                <a:spcPts val="7000"/>
              </a:lnSpc>
            </a:pPr>
            <a:endParaRPr lang="en-US" sz="5000" dirty="0">
              <a:solidFill>
                <a:srgbClr val="4F2C33"/>
              </a:solidFill>
              <a:latin typeface="Fraunces Bold"/>
            </a:endParaRPr>
          </a:p>
        </p:txBody>
      </p:sp>
      <p:sp>
        <p:nvSpPr>
          <p:cNvPr id="10" name="TextBox 10"/>
          <p:cNvSpPr txBox="1"/>
          <p:nvPr/>
        </p:nvSpPr>
        <p:spPr>
          <a:xfrm>
            <a:off x="207084" y="1922976"/>
            <a:ext cx="9912537" cy="2513509"/>
          </a:xfrm>
          <a:prstGeom prst="rect">
            <a:avLst/>
          </a:prstGeom>
        </p:spPr>
        <p:txBody>
          <a:bodyPr lIns="0" tIns="0" rIns="0" bIns="0" rtlCol="0" anchor="t">
            <a:spAutoFit/>
          </a:bodyPr>
          <a:lstStyle/>
          <a:p>
            <a:pPr algn="just">
              <a:lnSpc>
                <a:spcPts val="9799"/>
              </a:lnSpc>
            </a:pPr>
            <a:r>
              <a:rPr lang="en-US" sz="6999" dirty="0">
                <a:solidFill>
                  <a:srgbClr val="593B1C"/>
                </a:solidFill>
                <a:latin typeface="#9Slide05 VL Fadilla"/>
              </a:rPr>
              <a:t>1. </a:t>
            </a:r>
            <a:r>
              <a:rPr lang="en-US" sz="6999" dirty="0" smtClean="0">
                <a:solidFill>
                  <a:srgbClr val="593B1C"/>
                </a:solidFill>
                <a:latin typeface="#9Slide05 VL Fadilla"/>
              </a:rPr>
              <a:t>Tri </a:t>
            </a:r>
            <a:r>
              <a:rPr lang="en-US" sz="6999" dirty="0" err="1" smtClean="0">
                <a:solidFill>
                  <a:srgbClr val="593B1C"/>
                </a:solidFill>
                <a:latin typeface="#9Slide05 VL Fadilla"/>
              </a:rPr>
              <a:t>thức</a:t>
            </a:r>
            <a:r>
              <a:rPr lang="en-US" sz="6999" dirty="0" smtClean="0">
                <a:solidFill>
                  <a:srgbClr val="593B1C"/>
                </a:solidFill>
                <a:latin typeface="#9Slide05 VL Fadilla"/>
              </a:rPr>
              <a:t> </a:t>
            </a:r>
            <a:r>
              <a:rPr lang="en-US" sz="6999" dirty="0" err="1" smtClean="0">
                <a:solidFill>
                  <a:srgbClr val="593B1C"/>
                </a:solidFill>
                <a:latin typeface="#9Slide05 VL Fadilla"/>
              </a:rPr>
              <a:t>Tiếng</a:t>
            </a:r>
            <a:r>
              <a:rPr lang="en-US" sz="6999" dirty="0" smtClean="0">
                <a:solidFill>
                  <a:srgbClr val="593B1C"/>
                </a:solidFill>
                <a:latin typeface="#9Slide05 VL Fadilla"/>
              </a:rPr>
              <a:t> </a:t>
            </a:r>
            <a:r>
              <a:rPr lang="en-US" sz="6999" dirty="0" err="1" smtClean="0">
                <a:solidFill>
                  <a:srgbClr val="593B1C"/>
                </a:solidFill>
                <a:latin typeface="#9Slide05 VL Fadilla"/>
              </a:rPr>
              <a:t>Việt</a:t>
            </a:r>
            <a:endParaRPr lang="en-US" sz="6999" dirty="0">
              <a:solidFill>
                <a:srgbClr val="593B1C"/>
              </a:solidFill>
              <a:latin typeface="#9Slide05 VL Fadilla"/>
            </a:endParaRPr>
          </a:p>
          <a:p>
            <a:pPr algn="just">
              <a:lnSpc>
                <a:spcPts val="9799"/>
              </a:lnSpc>
              <a:spcBef>
                <a:spcPct val="0"/>
              </a:spcBef>
            </a:pPr>
            <a:endParaRPr lang="en-US" sz="6999" dirty="0">
              <a:solidFill>
                <a:srgbClr val="593B1C"/>
              </a:solidFill>
              <a:latin typeface="#9Slide05 VL Fadilla"/>
            </a:endParaRPr>
          </a:p>
        </p:txBody>
      </p:sp>
      <p:sp>
        <p:nvSpPr>
          <p:cNvPr id="11" name="Freeform 11"/>
          <p:cNvSpPr/>
          <p:nvPr/>
        </p:nvSpPr>
        <p:spPr>
          <a:xfrm>
            <a:off x="6926435" y="3234251"/>
            <a:ext cx="10705917" cy="6472619"/>
          </a:xfrm>
          <a:custGeom>
            <a:avLst/>
            <a:gdLst/>
            <a:ahLst/>
            <a:cxnLst/>
            <a:rect l="l" t="t" r="r" b="b"/>
            <a:pathLst>
              <a:path w="10705917" h="6472619">
                <a:moveTo>
                  <a:pt x="0" y="0"/>
                </a:moveTo>
                <a:lnTo>
                  <a:pt x="10705917" y="0"/>
                </a:lnTo>
                <a:lnTo>
                  <a:pt x="10705917" y="6472619"/>
                </a:lnTo>
                <a:lnTo>
                  <a:pt x="0" y="647261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2" name="TextBox 12"/>
          <p:cNvSpPr txBox="1"/>
          <p:nvPr/>
        </p:nvSpPr>
        <p:spPr>
          <a:xfrm rot="-307082">
            <a:off x="7900649" y="4524583"/>
            <a:ext cx="7890383" cy="2718693"/>
          </a:xfrm>
          <a:prstGeom prst="rect">
            <a:avLst/>
          </a:prstGeom>
        </p:spPr>
        <p:txBody>
          <a:bodyPr lIns="0" tIns="0" rIns="0" bIns="0" rtlCol="0" anchor="t">
            <a:spAutoFit/>
          </a:bodyPr>
          <a:lstStyle/>
          <a:p>
            <a:pPr algn="ctr">
              <a:lnSpc>
                <a:spcPts val="5320"/>
              </a:lnSpc>
            </a:pPr>
            <a:r>
              <a:rPr lang="en-US" sz="3800" dirty="0" err="1">
                <a:solidFill>
                  <a:srgbClr val="4F2C33"/>
                </a:solidFill>
                <a:latin typeface="Roboto Bold"/>
              </a:rPr>
              <a:t>Nhiệm</a:t>
            </a:r>
            <a:r>
              <a:rPr lang="en-US" sz="3800" dirty="0">
                <a:solidFill>
                  <a:srgbClr val="4F2C33"/>
                </a:solidFill>
                <a:latin typeface="Roboto Bold"/>
              </a:rPr>
              <a:t> </a:t>
            </a:r>
            <a:r>
              <a:rPr lang="en-US" sz="3800" dirty="0" err="1">
                <a:solidFill>
                  <a:srgbClr val="4F2C33"/>
                </a:solidFill>
                <a:latin typeface="Roboto Bold"/>
              </a:rPr>
              <a:t>vụ</a:t>
            </a:r>
            <a:r>
              <a:rPr lang="en-US" sz="3800" dirty="0">
                <a:solidFill>
                  <a:srgbClr val="4F2C33"/>
                </a:solidFill>
                <a:latin typeface="Roboto Bold"/>
              </a:rPr>
              <a:t> 2: </a:t>
            </a:r>
            <a:endParaRPr lang="en-US" sz="3800" dirty="0" smtClean="0">
              <a:solidFill>
                <a:srgbClr val="4F2C33"/>
              </a:solidFill>
              <a:latin typeface="Roboto Bold"/>
            </a:endParaRPr>
          </a:p>
          <a:p>
            <a:pPr algn="ctr">
              <a:lnSpc>
                <a:spcPts val="5320"/>
              </a:lnSpc>
            </a:pPr>
            <a:r>
              <a:rPr lang="en-US" sz="3800" dirty="0" smtClean="0">
                <a:solidFill>
                  <a:srgbClr val="4F2C33"/>
                </a:solidFill>
                <a:latin typeface="Roboto"/>
              </a:rPr>
              <a:t>Qua </a:t>
            </a:r>
            <a:r>
              <a:rPr lang="en-US" sz="3800" dirty="0" err="1">
                <a:solidFill>
                  <a:srgbClr val="4F2C33"/>
                </a:solidFill>
                <a:latin typeface="Roboto"/>
              </a:rPr>
              <a:t>các</a:t>
            </a:r>
            <a:r>
              <a:rPr lang="en-US" sz="3800" dirty="0">
                <a:solidFill>
                  <a:srgbClr val="4F2C33"/>
                </a:solidFill>
                <a:latin typeface="Roboto"/>
              </a:rPr>
              <a:t> </a:t>
            </a:r>
            <a:r>
              <a:rPr lang="en-US" sz="3800" dirty="0" err="1">
                <a:solidFill>
                  <a:srgbClr val="4F2C33"/>
                </a:solidFill>
                <a:latin typeface="Roboto"/>
              </a:rPr>
              <a:t>bài</a:t>
            </a:r>
            <a:r>
              <a:rPr lang="en-US" sz="3800" dirty="0">
                <a:solidFill>
                  <a:srgbClr val="4F2C33"/>
                </a:solidFill>
                <a:latin typeface="Roboto"/>
              </a:rPr>
              <a:t> </a:t>
            </a:r>
            <a:r>
              <a:rPr lang="en-US" sz="3800" dirty="0" err="1">
                <a:solidFill>
                  <a:srgbClr val="4F2C33"/>
                </a:solidFill>
                <a:latin typeface="Roboto"/>
              </a:rPr>
              <a:t>tập</a:t>
            </a:r>
            <a:r>
              <a:rPr lang="en-US" sz="3800" dirty="0">
                <a:solidFill>
                  <a:srgbClr val="4F2C33"/>
                </a:solidFill>
                <a:latin typeface="Roboto"/>
              </a:rPr>
              <a:t> </a:t>
            </a:r>
            <a:r>
              <a:rPr lang="en-US" sz="3800" dirty="0" err="1">
                <a:solidFill>
                  <a:srgbClr val="4F2C33"/>
                </a:solidFill>
                <a:latin typeface="Roboto"/>
              </a:rPr>
              <a:t>đã</a:t>
            </a:r>
            <a:r>
              <a:rPr lang="en-US" sz="3800" dirty="0">
                <a:solidFill>
                  <a:srgbClr val="4F2C33"/>
                </a:solidFill>
                <a:latin typeface="Roboto"/>
              </a:rPr>
              <a:t> </a:t>
            </a:r>
            <a:r>
              <a:rPr lang="en-US" sz="3800" dirty="0" err="1">
                <a:solidFill>
                  <a:srgbClr val="4F2C33"/>
                </a:solidFill>
                <a:latin typeface="Roboto"/>
              </a:rPr>
              <a:t>làm</a:t>
            </a:r>
            <a:r>
              <a:rPr lang="en-US" sz="3800" dirty="0">
                <a:solidFill>
                  <a:srgbClr val="4F2C33"/>
                </a:solidFill>
                <a:latin typeface="Roboto"/>
              </a:rPr>
              <a:t>, </a:t>
            </a:r>
            <a:r>
              <a:rPr lang="en-US" sz="3800" dirty="0" err="1">
                <a:solidFill>
                  <a:srgbClr val="4F2C33"/>
                </a:solidFill>
                <a:latin typeface="Roboto"/>
              </a:rPr>
              <a:t>em</a:t>
            </a:r>
            <a:r>
              <a:rPr lang="en-US" sz="3800" dirty="0">
                <a:solidFill>
                  <a:srgbClr val="4F2C33"/>
                </a:solidFill>
                <a:latin typeface="Roboto"/>
              </a:rPr>
              <a:t> </a:t>
            </a:r>
            <a:r>
              <a:rPr lang="en-US" sz="3800" dirty="0" err="1">
                <a:solidFill>
                  <a:srgbClr val="4F2C33"/>
                </a:solidFill>
                <a:latin typeface="Roboto"/>
              </a:rPr>
              <a:t>hãy</a:t>
            </a:r>
            <a:r>
              <a:rPr lang="en-US" sz="3800" dirty="0">
                <a:solidFill>
                  <a:srgbClr val="4F2C33"/>
                </a:solidFill>
                <a:latin typeface="Roboto"/>
              </a:rPr>
              <a:t> </a:t>
            </a:r>
            <a:r>
              <a:rPr lang="en-US" sz="3800" dirty="0" err="1">
                <a:solidFill>
                  <a:srgbClr val="4F2C33"/>
                </a:solidFill>
                <a:latin typeface="Roboto"/>
              </a:rPr>
              <a:t>cho</a:t>
            </a:r>
            <a:r>
              <a:rPr lang="en-US" sz="3800" dirty="0">
                <a:solidFill>
                  <a:srgbClr val="4F2C33"/>
                </a:solidFill>
                <a:latin typeface="Roboto"/>
              </a:rPr>
              <a:t> </a:t>
            </a:r>
            <a:r>
              <a:rPr lang="en-US" sz="3800" dirty="0" err="1">
                <a:solidFill>
                  <a:srgbClr val="4F2C33"/>
                </a:solidFill>
                <a:latin typeface="Roboto"/>
              </a:rPr>
              <a:t>biết</a:t>
            </a:r>
            <a:r>
              <a:rPr lang="en-US" sz="3800" dirty="0">
                <a:solidFill>
                  <a:srgbClr val="4F2C33"/>
                </a:solidFill>
                <a:latin typeface="Roboto"/>
              </a:rPr>
              <a:t> </a:t>
            </a:r>
            <a:r>
              <a:rPr lang="en-US" sz="3800" dirty="0" err="1">
                <a:solidFill>
                  <a:srgbClr val="4F2C33"/>
                </a:solidFill>
                <a:latin typeface="Roboto"/>
              </a:rPr>
              <a:t>chức</a:t>
            </a:r>
            <a:r>
              <a:rPr lang="en-US" sz="3800" dirty="0">
                <a:solidFill>
                  <a:srgbClr val="4F2C33"/>
                </a:solidFill>
                <a:latin typeface="Roboto"/>
              </a:rPr>
              <a:t> </a:t>
            </a:r>
            <a:r>
              <a:rPr lang="en-US" sz="3800" dirty="0" err="1">
                <a:solidFill>
                  <a:srgbClr val="4F2C33"/>
                </a:solidFill>
                <a:latin typeface="Roboto"/>
              </a:rPr>
              <a:t>năng</a:t>
            </a:r>
            <a:r>
              <a:rPr lang="en-US" sz="3800" dirty="0">
                <a:solidFill>
                  <a:srgbClr val="4F2C33"/>
                </a:solidFill>
                <a:latin typeface="Roboto"/>
              </a:rPr>
              <a:t> </a:t>
            </a:r>
            <a:r>
              <a:rPr lang="en-US" sz="3800" dirty="0" err="1">
                <a:solidFill>
                  <a:srgbClr val="4F2C33"/>
                </a:solidFill>
                <a:latin typeface="Roboto"/>
              </a:rPr>
              <a:t>và</a:t>
            </a:r>
            <a:r>
              <a:rPr lang="en-US" sz="3800" dirty="0">
                <a:solidFill>
                  <a:srgbClr val="4F2C33"/>
                </a:solidFill>
                <a:latin typeface="Roboto"/>
              </a:rPr>
              <a:t> </a:t>
            </a:r>
            <a:r>
              <a:rPr lang="en-US" sz="3800" dirty="0" err="1">
                <a:solidFill>
                  <a:srgbClr val="4F2C33"/>
                </a:solidFill>
                <a:latin typeface="Roboto"/>
              </a:rPr>
              <a:t>đặc</a:t>
            </a:r>
            <a:r>
              <a:rPr lang="en-US" sz="3800" dirty="0">
                <a:solidFill>
                  <a:srgbClr val="4F2C33"/>
                </a:solidFill>
                <a:latin typeface="Roboto"/>
              </a:rPr>
              <a:t> </a:t>
            </a:r>
            <a:r>
              <a:rPr lang="en-US" sz="3800" dirty="0" err="1">
                <a:solidFill>
                  <a:srgbClr val="4F2C33"/>
                </a:solidFill>
                <a:latin typeface="Roboto"/>
              </a:rPr>
              <a:t>điểm</a:t>
            </a:r>
            <a:r>
              <a:rPr lang="en-US" sz="3800" dirty="0">
                <a:solidFill>
                  <a:srgbClr val="4F2C33"/>
                </a:solidFill>
                <a:latin typeface="Roboto"/>
              </a:rPr>
              <a:t> </a:t>
            </a:r>
            <a:r>
              <a:rPr lang="en-US" sz="3800" dirty="0" err="1">
                <a:solidFill>
                  <a:srgbClr val="4F2C33"/>
                </a:solidFill>
                <a:latin typeface="Roboto"/>
              </a:rPr>
              <a:t>của</a:t>
            </a:r>
            <a:r>
              <a:rPr lang="en-US" sz="3800" dirty="0">
                <a:solidFill>
                  <a:srgbClr val="4F2C33"/>
                </a:solidFill>
                <a:latin typeface="Roboto"/>
              </a:rPr>
              <a:t> </a:t>
            </a:r>
            <a:r>
              <a:rPr lang="en-US" sz="3800" dirty="0" err="1">
                <a:solidFill>
                  <a:srgbClr val="4F2C33"/>
                </a:solidFill>
                <a:latin typeface="Roboto"/>
              </a:rPr>
              <a:t>câu</a:t>
            </a:r>
            <a:r>
              <a:rPr lang="en-US" sz="3800" dirty="0">
                <a:solidFill>
                  <a:srgbClr val="4F2C33"/>
                </a:solidFill>
                <a:latin typeface="Roboto"/>
              </a:rPr>
              <a:t> </a:t>
            </a:r>
            <a:r>
              <a:rPr lang="en-US" sz="3800" dirty="0" err="1">
                <a:solidFill>
                  <a:srgbClr val="4F2C33"/>
                </a:solidFill>
                <a:latin typeface="Roboto"/>
              </a:rPr>
              <a:t>hỏi</a:t>
            </a:r>
            <a:r>
              <a:rPr lang="en-US" sz="3800" dirty="0">
                <a:solidFill>
                  <a:srgbClr val="4F2C33"/>
                </a:solidFill>
                <a:latin typeface="Roboto"/>
              </a:rPr>
              <a:t>, </a:t>
            </a:r>
            <a:r>
              <a:rPr lang="en-US" sz="3800" dirty="0" err="1">
                <a:solidFill>
                  <a:srgbClr val="4F2C33"/>
                </a:solidFill>
                <a:latin typeface="Roboto"/>
              </a:rPr>
              <a:t>câu</a:t>
            </a:r>
            <a:r>
              <a:rPr lang="en-US" sz="3800" dirty="0">
                <a:solidFill>
                  <a:srgbClr val="4F2C33"/>
                </a:solidFill>
                <a:latin typeface="Roboto"/>
              </a:rPr>
              <a:t> </a:t>
            </a:r>
            <a:r>
              <a:rPr lang="en-US" sz="3800" dirty="0" err="1">
                <a:solidFill>
                  <a:srgbClr val="4F2C33"/>
                </a:solidFill>
                <a:latin typeface="Roboto"/>
              </a:rPr>
              <a:t>cảm</a:t>
            </a:r>
            <a:r>
              <a:rPr lang="en-US" sz="3800" dirty="0">
                <a:solidFill>
                  <a:srgbClr val="4F2C33"/>
                </a:solidFill>
                <a:latin typeface="Roboto"/>
              </a:rPr>
              <a:t>, </a:t>
            </a:r>
            <a:r>
              <a:rPr lang="en-US" sz="3800" dirty="0" err="1">
                <a:solidFill>
                  <a:srgbClr val="4F2C33"/>
                </a:solidFill>
                <a:latin typeface="Roboto"/>
              </a:rPr>
              <a:t>câu</a:t>
            </a:r>
            <a:r>
              <a:rPr lang="en-US" sz="3800" dirty="0">
                <a:solidFill>
                  <a:srgbClr val="4F2C33"/>
                </a:solidFill>
                <a:latin typeface="Roboto"/>
              </a:rPr>
              <a:t> </a:t>
            </a:r>
            <a:r>
              <a:rPr lang="en-US" sz="3800" dirty="0" err="1" smtClean="0">
                <a:solidFill>
                  <a:srgbClr val="4F2C33"/>
                </a:solidFill>
                <a:latin typeface="Roboto"/>
              </a:rPr>
              <a:t>khiến</a:t>
            </a:r>
            <a:r>
              <a:rPr lang="en-US" sz="3800" dirty="0" smtClean="0">
                <a:solidFill>
                  <a:srgbClr val="4F2C33"/>
                </a:solidFill>
                <a:latin typeface="Roboto"/>
              </a:rPr>
              <a:t>.</a:t>
            </a:r>
            <a:endParaRPr lang="en-US" sz="3800" dirty="0">
              <a:solidFill>
                <a:srgbClr val="4F2C33"/>
              </a:solidFill>
              <a:latin typeface="Roboto"/>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D38"/>
        </a:solidFill>
        <a:effectLst/>
      </p:bgPr>
    </p:bg>
    <p:spTree>
      <p:nvGrpSpPr>
        <p:cNvPr id="1" name=""/>
        <p:cNvGrpSpPr/>
        <p:nvPr/>
      </p:nvGrpSpPr>
      <p:grpSpPr>
        <a:xfrm>
          <a:off x="0" y="0"/>
          <a:ext cx="0" cy="0"/>
          <a:chOff x="0" y="0"/>
          <a:chExt cx="0" cy="0"/>
        </a:xfrm>
      </p:grpSpPr>
      <p:grpSp>
        <p:nvGrpSpPr>
          <p:cNvPr id="2" name="Group 2"/>
          <p:cNvGrpSpPr/>
          <p:nvPr/>
        </p:nvGrpSpPr>
        <p:grpSpPr>
          <a:xfrm>
            <a:off x="-186616" y="-155978"/>
            <a:ext cx="15502816" cy="2002273"/>
            <a:chOff x="0" y="0"/>
            <a:chExt cx="18286349" cy="3042119"/>
          </a:xfrm>
        </p:grpSpPr>
        <p:sp>
          <p:nvSpPr>
            <p:cNvPr id="3" name="Freeform 3"/>
            <p:cNvSpPr/>
            <p:nvPr/>
          </p:nvSpPr>
          <p:spPr>
            <a:xfrm>
              <a:off x="0" y="0"/>
              <a:ext cx="18286349" cy="3042119"/>
            </a:xfrm>
            <a:custGeom>
              <a:avLst/>
              <a:gdLst/>
              <a:ahLst/>
              <a:cxnLst/>
              <a:rect l="l" t="t" r="r" b="b"/>
              <a:pathLst>
                <a:path w="18286349" h="3042119">
                  <a:moveTo>
                    <a:pt x="18161890" y="3042119"/>
                  </a:moveTo>
                  <a:lnTo>
                    <a:pt x="124460" y="3042119"/>
                  </a:lnTo>
                  <a:cubicBezTo>
                    <a:pt x="55880" y="3042119"/>
                    <a:pt x="0" y="2986239"/>
                    <a:pt x="0" y="2917659"/>
                  </a:cubicBezTo>
                  <a:lnTo>
                    <a:pt x="0" y="124460"/>
                  </a:lnTo>
                  <a:cubicBezTo>
                    <a:pt x="0" y="55880"/>
                    <a:pt x="55880" y="0"/>
                    <a:pt x="124460" y="0"/>
                  </a:cubicBezTo>
                  <a:lnTo>
                    <a:pt x="18161890" y="0"/>
                  </a:lnTo>
                  <a:cubicBezTo>
                    <a:pt x="18230469" y="0"/>
                    <a:pt x="18286349" y="55880"/>
                    <a:pt x="18286349" y="124460"/>
                  </a:cubicBezTo>
                  <a:lnTo>
                    <a:pt x="18286349" y="2917659"/>
                  </a:lnTo>
                  <a:cubicBezTo>
                    <a:pt x="18286349" y="2986239"/>
                    <a:pt x="18230469" y="3042119"/>
                    <a:pt x="18161890" y="3042119"/>
                  </a:cubicBezTo>
                  <a:close/>
                </a:path>
              </a:pathLst>
            </a:custGeom>
            <a:solidFill>
              <a:srgbClr val="FFD558"/>
            </a:solidFill>
          </p:spPr>
          <p:txBody>
            <a:bodyPr/>
            <a:lstStyle/>
            <a:p>
              <a:endParaRPr lang="en-US"/>
            </a:p>
          </p:txBody>
        </p:sp>
      </p:grpSp>
      <p:sp>
        <p:nvSpPr>
          <p:cNvPr id="4" name="Freeform 4"/>
          <p:cNvSpPr/>
          <p:nvPr/>
        </p:nvSpPr>
        <p:spPr>
          <a:xfrm rot="-10800000">
            <a:off x="15749268" y="-757432"/>
            <a:ext cx="1510032" cy="1514864"/>
          </a:xfrm>
          <a:custGeom>
            <a:avLst/>
            <a:gdLst/>
            <a:ahLst/>
            <a:cxnLst/>
            <a:rect l="l" t="t" r="r" b="b"/>
            <a:pathLst>
              <a:path w="1510032" h="1514864">
                <a:moveTo>
                  <a:pt x="0" y="0"/>
                </a:moveTo>
                <a:lnTo>
                  <a:pt x="1510032" y="0"/>
                </a:lnTo>
                <a:lnTo>
                  <a:pt x="1510032" y="1514864"/>
                </a:lnTo>
                <a:lnTo>
                  <a:pt x="0" y="15148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3364693" y="1401943"/>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6" name="Freeform 6"/>
          <p:cNvSpPr/>
          <p:nvPr/>
        </p:nvSpPr>
        <p:spPr>
          <a:xfrm>
            <a:off x="19498" y="10100251"/>
            <a:ext cx="1199994" cy="373498"/>
          </a:xfrm>
          <a:custGeom>
            <a:avLst/>
            <a:gdLst/>
            <a:ahLst/>
            <a:cxnLst/>
            <a:rect l="l" t="t" r="r" b="b"/>
            <a:pathLst>
              <a:path w="1199994" h="373498">
                <a:moveTo>
                  <a:pt x="0" y="0"/>
                </a:moveTo>
                <a:lnTo>
                  <a:pt x="1199995" y="0"/>
                </a:lnTo>
                <a:lnTo>
                  <a:pt x="1199995" y="373498"/>
                </a:lnTo>
                <a:lnTo>
                  <a:pt x="0" y="3734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Freeform 7"/>
          <p:cNvSpPr/>
          <p:nvPr/>
        </p:nvSpPr>
        <p:spPr>
          <a:xfrm>
            <a:off x="1429435" y="4688401"/>
            <a:ext cx="5560293" cy="6381972"/>
          </a:xfrm>
          <a:custGeom>
            <a:avLst/>
            <a:gdLst/>
            <a:ahLst/>
            <a:cxnLst/>
            <a:rect l="l" t="t" r="r" b="b"/>
            <a:pathLst>
              <a:path w="5560293" h="6381972">
                <a:moveTo>
                  <a:pt x="0" y="0"/>
                </a:moveTo>
                <a:lnTo>
                  <a:pt x="5560293" y="0"/>
                </a:lnTo>
                <a:lnTo>
                  <a:pt x="5560293" y="6381972"/>
                </a:lnTo>
                <a:lnTo>
                  <a:pt x="0" y="638197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TextBox 8"/>
          <p:cNvSpPr txBox="1"/>
          <p:nvPr/>
        </p:nvSpPr>
        <p:spPr>
          <a:xfrm>
            <a:off x="207084" y="464176"/>
            <a:ext cx="15109116" cy="1729833"/>
          </a:xfrm>
          <a:prstGeom prst="rect">
            <a:avLst/>
          </a:prstGeom>
        </p:spPr>
        <p:txBody>
          <a:bodyPr wrap="square" lIns="0" tIns="0" rIns="0" bIns="0" rtlCol="0" anchor="t">
            <a:spAutoFit/>
          </a:bodyPr>
          <a:lstStyle/>
          <a:p>
            <a:pPr algn="ctr">
              <a:lnSpc>
                <a:spcPts val="7000"/>
              </a:lnSpc>
            </a:pPr>
            <a:r>
              <a:rPr lang="en-US" sz="5000" dirty="0">
                <a:solidFill>
                  <a:srgbClr val="4F2C33"/>
                </a:solidFill>
                <a:latin typeface="Fraunces Bold"/>
              </a:rPr>
              <a:t>I. CÂU HỎI, CÂU CẢM, CÂU </a:t>
            </a:r>
            <a:r>
              <a:rPr lang="en-US" sz="5000" dirty="0" smtClean="0">
                <a:solidFill>
                  <a:srgbClr val="4F2C33"/>
                </a:solidFill>
                <a:latin typeface="Fraunces Bold"/>
              </a:rPr>
              <a:t>KHIẾN</a:t>
            </a:r>
            <a:r>
              <a:rPr lang="en-US" sz="5000" dirty="0">
                <a:solidFill>
                  <a:srgbClr val="4F2C33"/>
                </a:solidFill>
                <a:latin typeface="Fraunces Bold"/>
              </a:rPr>
              <a:t>, CÂU </a:t>
            </a:r>
            <a:r>
              <a:rPr lang="en-US" sz="5000" dirty="0" smtClean="0">
                <a:solidFill>
                  <a:srgbClr val="4F2C33"/>
                </a:solidFill>
                <a:latin typeface="Fraunces Bold"/>
              </a:rPr>
              <a:t>KỂ</a:t>
            </a:r>
            <a:endParaRPr lang="en-US" sz="5000" dirty="0">
              <a:solidFill>
                <a:srgbClr val="4F2C33"/>
              </a:solidFill>
              <a:latin typeface="Fraunces Bold"/>
            </a:endParaRPr>
          </a:p>
          <a:p>
            <a:pPr algn="ctr">
              <a:lnSpc>
                <a:spcPts val="7000"/>
              </a:lnSpc>
            </a:pPr>
            <a:endParaRPr lang="en-US" sz="5000" dirty="0">
              <a:solidFill>
                <a:srgbClr val="4F2C33"/>
              </a:solidFill>
              <a:latin typeface="Fraunces Bold"/>
            </a:endParaRPr>
          </a:p>
        </p:txBody>
      </p:sp>
      <p:sp>
        <p:nvSpPr>
          <p:cNvPr id="9" name="TextBox 9"/>
          <p:cNvSpPr txBox="1"/>
          <p:nvPr/>
        </p:nvSpPr>
        <p:spPr>
          <a:xfrm>
            <a:off x="207084" y="1922976"/>
            <a:ext cx="9912537" cy="1256754"/>
          </a:xfrm>
          <a:prstGeom prst="rect">
            <a:avLst/>
          </a:prstGeom>
        </p:spPr>
        <p:txBody>
          <a:bodyPr lIns="0" tIns="0" rIns="0" bIns="0" rtlCol="0" anchor="t">
            <a:spAutoFit/>
          </a:bodyPr>
          <a:lstStyle/>
          <a:p>
            <a:pPr algn="just">
              <a:lnSpc>
                <a:spcPts val="9799"/>
              </a:lnSpc>
            </a:pPr>
            <a:r>
              <a:rPr lang="en-US" sz="6999" dirty="0">
                <a:solidFill>
                  <a:srgbClr val="593B1C"/>
                </a:solidFill>
                <a:latin typeface="#9Slide05 VL Fadilla"/>
              </a:rPr>
              <a:t>1. </a:t>
            </a:r>
            <a:r>
              <a:rPr lang="en-US" sz="6999" dirty="0" smtClean="0">
                <a:solidFill>
                  <a:srgbClr val="593B1C"/>
                </a:solidFill>
                <a:latin typeface="#9Slide05 VL Fadilla"/>
              </a:rPr>
              <a:t>Tri </a:t>
            </a:r>
            <a:r>
              <a:rPr lang="en-US" sz="6999" dirty="0" err="1" smtClean="0">
                <a:solidFill>
                  <a:srgbClr val="593B1C"/>
                </a:solidFill>
                <a:latin typeface="#9Slide05 VL Fadilla"/>
              </a:rPr>
              <a:t>thức</a:t>
            </a:r>
            <a:r>
              <a:rPr lang="en-US" sz="6999" dirty="0" smtClean="0">
                <a:solidFill>
                  <a:srgbClr val="593B1C"/>
                </a:solidFill>
                <a:latin typeface="#9Slide05 VL Fadilla"/>
              </a:rPr>
              <a:t> </a:t>
            </a:r>
            <a:r>
              <a:rPr lang="en-US" sz="6999" dirty="0" err="1" smtClean="0">
                <a:solidFill>
                  <a:srgbClr val="593B1C"/>
                </a:solidFill>
                <a:latin typeface="#9Slide05 VL Fadilla"/>
              </a:rPr>
              <a:t>Tiếng</a:t>
            </a:r>
            <a:r>
              <a:rPr lang="en-US" sz="6999" dirty="0" smtClean="0">
                <a:solidFill>
                  <a:srgbClr val="593B1C"/>
                </a:solidFill>
                <a:latin typeface="#9Slide05 VL Fadilla"/>
              </a:rPr>
              <a:t> </a:t>
            </a:r>
            <a:r>
              <a:rPr lang="en-US" sz="6999" dirty="0" err="1" smtClean="0">
                <a:solidFill>
                  <a:srgbClr val="593B1C"/>
                </a:solidFill>
                <a:latin typeface="#9Slide05 VL Fadilla"/>
              </a:rPr>
              <a:t>Việt</a:t>
            </a:r>
            <a:endParaRPr lang="en-US" sz="6999" dirty="0">
              <a:solidFill>
                <a:srgbClr val="593B1C"/>
              </a:solidFill>
              <a:latin typeface="#9Slide05 VL Fadilla"/>
            </a:endParaRPr>
          </a:p>
        </p:txBody>
      </p:sp>
      <p:sp>
        <p:nvSpPr>
          <p:cNvPr id="10" name="TextBox 10"/>
          <p:cNvSpPr txBox="1"/>
          <p:nvPr/>
        </p:nvSpPr>
        <p:spPr>
          <a:xfrm>
            <a:off x="5948780" y="3161226"/>
            <a:ext cx="11708716" cy="1222375"/>
          </a:xfrm>
          <a:prstGeom prst="rect">
            <a:avLst/>
          </a:prstGeom>
        </p:spPr>
        <p:txBody>
          <a:bodyPr lIns="0" tIns="0" rIns="0" bIns="0" rtlCol="0" anchor="t">
            <a:spAutoFit/>
          </a:bodyPr>
          <a:lstStyle/>
          <a:p>
            <a:pPr algn="just">
              <a:lnSpc>
                <a:spcPts val="9799"/>
              </a:lnSpc>
              <a:spcBef>
                <a:spcPct val="0"/>
              </a:spcBef>
            </a:pPr>
            <a:r>
              <a:rPr lang="en-US" sz="6999">
                <a:solidFill>
                  <a:srgbClr val="593B1C"/>
                </a:solidFill>
                <a:latin typeface="#9Slide05 VL Fadilla"/>
              </a:rPr>
              <a:t>Câu hỏi (Câu nghi vấn)</a:t>
            </a:r>
          </a:p>
        </p:txBody>
      </p:sp>
      <p:sp>
        <p:nvSpPr>
          <p:cNvPr id="11" name="Freeform 11"/>
          <p:cNvSpPr/>
          <p:nvPr/>
        </p:nvSpPr>
        <p:spPr>
          <a:xfrm>
            <a:off x="9349725" y="4688401"/>
            <a:ext cx="5560293" cy="6381972"/>
          </a:xfrm>
          <a:custGeom>
            <a:avLst/>
            <a:gdLst/>
            <a:ahLst/>
            <a:cxnLst/>
            <a:rect l="l" t="t" r="r" b="b"/>
            <a:pathLst>
              <a:path w="5560293" h="6381972">
                <a:moveTo>
                  <a:pt x="0" y="0"/>
                </a:moveTo>
                <a:lnTo>
                  <a:pt x="5560293" y="0"/>
                </a:lnTo>
                <a:lnTo>
                  <a:pt x="5560293" y="6381972"/>
                </a:lnTo>
                <a:lnTo>
                  <a:pt x="0" y="638197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2" name="TextBox 12"/>
          <p:cNvSpPr txBox="1"/>
          <p:nvPr/>
        </p:nvSpPr>
        <p:spPr>
          <a:xfrm>
            <a:off x="10793000" y="4754026"/>
            <a:ext cx="9912537" cy="1222375"/>
          </a:xfrm>
          <a:prstGeom prst="rect">
            <a:avLst/>
          </a:prstGeom>
        </p:spPr>
        <p:txBody>
          <a:bodyPr lIns="0" tIns="0" rIns="0" bIns="0" rtlCol="0" anchor="t">
            <a:spAutoFit/>
          </a:bodyPr>
          <a:lstStyle/>
          <a:p>
            <a:pPr algn="just">
              <a:lnSpc>
                <a:spcPts val="9799"/>
              </a:lnSpc>
              <a:spcBef>
                <a:spcPct val="0"/>
              </a:spcBef>
            </a:pPr>
            <a:r>
              <a:rPr lang="en-US" sz="6999">
                <a:solidFill>
                  <a:srgbClr val="CB5419"/>
                </a:solidFill>
                <a:latin typeface="#9Slide05 VL Fadilla"/>
              </a:rPr>
              <a:t>Đặc điểm </a:t>
            </a:r>
          </a:p>
        </p:txBody>
      </p:sp>
      <p:sp>
        <p:nvSpPr>
          <p:cNvPr id="13" name="TextBox 13"/>
          <p:cNvSpPr txBox="1"/>
          <p:nvPr/>
        </p:nvSpPr>
        <p:spPr>
          <a:xfrm>
            <a:off x="2440278" y="4981575"/>
            <a:ext cx="9912537" cy="1222375"/>
          </a:xfrm>
          <a:prstGeom prst="rect">
            <a:avLst/>
          </a:prstGeom>
        </p:spPr>
        <p:txBody>
          <a:bodyPr lIns="0" tIns="0" rIns="0" bIns="0" rtlCol="0" anchor="t">
            <a:spAutoFit/>
          </a:bodyPr>
          <a:lstStyle/>
          <a:p>
            <a:pPr algn="just">
              <a:lnSpc>
                <a:spcPts val="9799"/>
              </a:lnSpc>
              <a:spcBef>
                <a:spcPct val="0"/>
              </a:spcBef>
            </a:pPr>
            <a:r>
              <a:rPr lang="en-US" sz="6999">
                <a:solidFill>
                  <a:srgbClr val="CB5419"/>
                </a:solidFill>
                <a:latin typeface="#9Slide05 VL Fadilla"/>
              </a:rPr>
              <a:t>Chức năng</a:t>
            </a:r>
          </a:p>
        </p:txBody>
      </p:sp>
      <p:sp>
        <p:nvSpPr>
          <p:cNvPr id="14" name="TextBox 14"/>
          <p:cNvSpPr txBox="1"/>
          <p:nvPr/>
        </p:nvSpPr>
        <p:spPr>
          <a:xfrm>
            <a:off x="2156497" y="6601167"/>
            <a:ext cx="4106170" cy="748030"/>
          </a:xfrm>
          <a:prstGeom prst="rect">
            <a:avLst/>
          </a:prstGeom>
        </p:spPr>
        <p:txBody>
          <a:bodyPr lIns="0" tIns="0" rIns="0" bIns="0" rtlCol="0" anchor="t">
            <a:spAutoFit/>
          </a:bodyPr>
          <a:lstStyle/>
          <a:p>
            <a:pPr algn="just">
              <a:lnSpc>
                <a:spcPts val="6019"/>
              </a:lnSpc>
              <a:spcBef>
                <a:spcPct val="0"/>
              </a:spcBef>
            </a:pPr>
            <a:r>
              <a:rPr lang="en-US" sz="4299" dirty="0" err="1">
                <a:solidFill>
                  <a:srgbClr val="593B1C"/>
                </a:solidFill>
                <a:latin typeface="Roboto Condensed"/>
              </a:rPr>
              <a:t>Dùng</a:t>
            </a:r>
            <a:r>
              <a:rPr lang="en-US" sz="4299" dirty="0">
                <a:solidFill>
                  <a:srgbClr val="593B1C"/>
                </a:solidFill>
                <a:latin typeface="Roboto Condensed"/>
              </a:rPr>
              <a:t> </a:t>
            </a:r>
            <a:r>
              <a:rPr lang="en-US" sz="4299" dirty="0" err="1">
                <a:solidFill>
                  <a:srgbClr val="593B1C"/>
                </a:solidFill>
                <a:latin typeface="Roboto Condensed"/>
              </a:rPr>
              <a:t>để</a:t>
            </a:r>
            <a:r>
              <a:rPr lang="en-US" sz="4299" dirty="0">
                <a:solidFill>
                  <a:srgbClr val="593B1C"/>
                </a:solidFill>
                <a:latin typeface="Roboto Condensed"/>
              </a:rPr>
              <a:t> </a:t>
            </a:r>
            <a:r>
              <a:rPr lang="en-US" sz="4299" dirty="0" err="1">
                <a:solidFill>
                  <a:srgbClr val="593B1C"/>
                </a:solidFill>
                <a:latin typeface="Roboto Condensed"/>
              </a:rPr>
              <a:t>hỏi</a:t>
            </a:r>
            <a:endParaRPr lang="en-US" sz="4299" dirty="0">
              <a:solidFill>
                <a:srgbClr val="593B1C"/>
              </a:solidFill>
              <a:latin typeface="Roboto Condensed"/>
            </a:endParaRPr>
          </a:p>
        </p:txBody>
      </p:sp>
      <p:sp>
        <p:nvSpPr>
          <p:cNvPr id="15" name="TextBox 15"/>
          <p:cNvSpPr txBox="1"/>
          <p:nvPr/>
        </p:nvSpPr>
        <p:spPr>
          <a:xfrm>
            <a:off x="9796076" y="5881151"/>
            <a:ext cx="4805980" cy="3796030"/>
          </a:xfrm>
          <a:prstGeom prst="rect">
            <a:avLst/>
          </a:prstGeom>
        </p:spPr>
        <p:txBody>
          <a:bodyPr lIns="0" tIns="0" rIns="0" bIns="0" rtlCol="0" anchor="t">
            <a:spAutoFit/>
          </a:bodyPr>
          <a:lstStyle/>
          <a:p>
            <a:pPr algn="just">
              <a:lnSpc>
                <a:spcPts val="6020"/>
              </a:lnSpc>
            </a:pPr>
            <a:r>
              <a:rPr lang="en-US" sz="4300" dirty="0">
                <a:solidFill>
                  <a:srgbClr val="593B1C"/>
                </a:solidFill>
                <a:latin typeface="Roboto Condensed"/>
              </a:rPr>
              <a:t>- </a:t>
            </a:r>
            <a:r>
              <a:rPr lang="en-US" sz="4300" dirty="0" err="1">
                <a:solidFill>
                  <a:srgbClr val="593B1C"/>
                </a:solidFill>
                <a:latin typeface="Roboto Condensed"/>
              </a:rPr>
              <a:t>Sử</a:t>
            </a:r>
            <a:r>
              <a:rPr lang="en-US" sz="4300" dirty="0">
                <a:solidFill>
                  <a:srgbClr val="593B1C"/>
                </a:solidFill>
                <a:latin typeface="Roboto Condensed"/>
              </a:rPr>
              <a:t> </a:t>
            </a:r>
            <a:r>
              <a:rPr lang="en-US" sz="4300" dirty="0" err="1">
                <a:solidFill>
                  <a:srgbClr val="593B1C"/>
                </a:solidFill>
                <a:latin typeface="Roboto Condensed"/>
              </a:rPr>
              <a:t>dụng</a:t>
            </a:r>
            <a:r>
              <a:rPr lang="en-US" sz="4300" dirty="0">
                <a:solidFill>
                  <a:srgbClr val="593B1C"/>
                </a:solidFill>
                <a:latin typeface="Roboto Condensed"/>
              </a:rPr>
              <a:t> </a:t>
            </a:r>
            <a:r>
              <a:rPr lang="en-US" sz="4300" dirty="0" err="1">
                <a:solidFill>
                  <a:srgbClr val="593B1C"/>
                </a:solidFill>
                <a:latin typeface="Roboto Condensed"/>
              </a:rPr>
              <a:t>các</a:t>
            </a:r>
            <a:r>
              <a:rPr lang="en-US" sz="4300" dirty="0">
                <a:solidFill>
                  <a:srgbClr val="593B1C"/>
                </a:solidFill>
                <a:latin typeface="Roboto Condensed"/>
              </a:rPr>
              <a:t> </a:t>
            </a:r>
            <a:r>
              <a:rPr lang="en-US" sz="4300" dirty="0" err="1">
                <a:solidFill>
                  <a:srgbClr val="593B1C"/>
                </a:solidFill>
                <a:latin typeface="Roboto Condensed"/>
              </a:rPr>
              <a:t>từ</a:t>
            </a:r>
            <a:r>
              <a:rPr lang="en-US" sz="4300" dirty="0">
                <a:solidFill>
                  <a:srgbClr val="593B1C"/>
                </a:solidFill>
                <a:latin typeface="Roboto Condensed"/>
              </a:rPr>
              <a:t> </a:t>
            </a:r>
            <a:r>
              <a:rPr lang="en-US" sz="4300" dirty="0" err="1">
                <a:solidFill>
                  <a:srgbClr val="593B1C"/>
                </a:solidFill>
                <a:latin typeface="Roboto Condensed"/>
              </a:rPr>
              <a:t>nghi</a:t>
            </a:r>
            <a:r>
              <a:rPr lang="en-US" sz="4300" dirty="0">
                <a:solidFill>
                  <a:srgbClr val="593B1C"/>
                </a:solidFill>
                <a:latin typeface="Roboto Condensed"/>
              </a:rPr>
              <a:t> </a:t>
            </a:r>
            <a:r>
              <a:rPr lang="en-US" sz="4300" dirty="0" err="1">
                <a:solidFill>
                  <a:srgbClr val="593B1C"/>
                </a:solidFill>
                <a:latin typeface="Roboto Condensed"/>
              </a:rPr>
              <a:t>vấn</a:t>
            </a:r>
            <a:r>
              <a:rPr lang="en-US" sz="4300" dirty="0">
                <a:solidFill>
                  <a:srgbClr val="593B1C"/>
                </a:solidFill>
                <a:latin typeface="Roboto Condensed"/>
              </a:rPr>
              <a:t> (ai, </a:t>
            </a:r>
            <a:r>
              <a:rPr lang="en-US" sz="4300" dirty="0" err="1">
                <a:solidFill>
                  <a:srgbClr val="593B1C"/>
                </a:solidFill>
                <a:latin typeface="Roboto Condensed"/>
              </a:rPr>
              <a:t>gì</a:t>
            </a:r>
            <a:r>
              <a:rPr lang="en-US" sz="4300" dirty="0">
                <a:solidFill>
                  <a:srgbClr val="593B1C"/>
                </a:solidFill>
                <a:latin typeface="Roboto Condensed"/>
              </a:rPr>
              <a:t>, </a:t>
            </a:r>
            <a:r>
              <a:rPr lang="en-US" sz="4300" dirty="0" err="1">
                <a:solidFill>
                  <a:srgbClr val="593B1C"/>
                </a:solidFill>
                <a:latin typeface="Roboto Condensed"/>
              </a:rPr>
              <a:t>nào</a:t>
            </a:r>
            <a:r>
              <a:rPr lang="en-US" sz="4300" dirty="0">
                <a:solidFill>
                  <a:srgbClr val="593B1C"/>
                </a:solidFill>
                <a:latin typeface="Roboto Condensed"/>
              </a:rPr>
              <a:t>, </a:t>
            </a:r>
            <a:r>
              <a:rPr lang="en-US" sz="4300" dirty="0" err="1">
                <a:solidFill>
                  <a:srgbClr val="593B1C"/>
                </a:solidFill>
                <a:latin typeface="Roboto Condensed"/>
              </a:rPr>
              <a:t>tại</a:t>
            </a:r>
            <a:r>
              <a:rPr lang="en-US" sz="4300" dirty="0">
                <a:solidFill>
                  <a:srgbClr val="593B1C"/>
                </a:solidFill>
                <a:latin typeface="Roboto Condensed"/>
              </a:rPr>
              <a:t> </a:t>
            </a:r>
            <a:r>
              <a:rPr lang="en-US" sz="4300" dirty="0" err="1">
                <a:solidFill>
                  <a:srgbClr val="593B1C"/>
                </a:solidFill>
                <a:latin typeface="Roboto Condensed"/>
              </a:rPr>
              <a:t>sao</a:t>
            </a:r>
            <a:r>
              <a:rPr lang="en-US" sz="4300" dirty="0">
                <a:solidFill>
                  <a:srgbClr val="593B1C"/>
                </a:solidFill>
                <a:latin typeface="Roboto Condensed"/>
              </a:rPr>
              <a:t>, </a:t>
            </a:r>
            <a:r>
              <a:rPr lang="en-US" sz="4300" dirty="0" err="1">
                <a:solidFill>
                  <a:srgbClr val="593B1C"/>
                </a:solidFill>
                <a:latin typeface="Roboto Condensed"/>
              </a:rPr>
              <a:t>vì</a:t>
            </a:r>
            <a:r>
              <a:rPr lang="en-US" sz="4300" dirty="0">
                <a:solidFill>
                  <a:srgbClr val="593B1C"/>
                </a:solidFill>
                <a:latin typeface="Roboto Condensed"/>
              </a:rPr>
              <a:t> </a:t>
            </a:r>
            <a:r>
              <a:rPr lang="en-US" sz="4300" dirty="0" err="1">
                <a:solidFill>
                  <a:srgbClr val="593B1C"/>
                </a:solidFill>
                <a:latin typeface="Roboto Condensed"/>
              </a:rPr>
              <a:t>sao</a:t>
            </a:r>
            <a:r>
              <a:rPr lang="en-US" sz="4300" dirty="0">
                <a:solidFill>
                  <a:srgbClr val="593B1C"/>
                </a:solidFill>
                <a:latin typeface="Roboto Condensed"/>
              </a:rPr>
              <a:t>, bao </a:t>
            </a:r>
            <a:r>
              <a:rPr lang="en-US" sz="4300" dirty="0" err="1">
                <a:solidFill>
                  <a:srgbClr val="593B1C"/>
                </a:solidFill>
                <a:latin typeface="Roboto Condensed"/>
              </a:rPr>
              <a:t>giờ</a:t>
            </a:r>
            <a:r>
              <a:rPr lang="en-US" sz="4300" dirty="0">
                <a:solidFill>
                  <a:srgbClr val="593B1C"/>
                </a:solidFill>
                <a:latin typeface="Roboto Condensed"/>
              </a:rPr>
              <a:t>,…)</a:t>
            </a:r>
          </a:p>
          <a:p>
            <a:pPr algn="just">
              <a:lnSpc>
                <a:spcPts val="6020"/>
              </a:lnSpc>
              <a:spcBef>
                <a:spcPct val="0"/>
              </a:spcBef>
            </a:pPr>
            <a:r>
              <a:rPr lang="en-US" sz="4300" dirty="0">
                <a:solidFill>
                  <a:srgbClr val="593B1C"/>
                </a:solidFill>
                <a:latin typeface="Roboto Condensed"/>
              </a:rPr>
              <a:t>- </a:t>
            </a:r>
            <a:r>
              <a:rPr lang="en-US" sz="4300" dirty="0" err="1">
                <a:solidFill>
                  <a:srgbClr val="593B1C"/>
                </a:solidFill>
                <a:latin typeface="Roboto Condensed"/>
              </a:rPr>
              <a:t>Kết</a:t>
            </a:r>
            <a:r>
              <a:rPr lang="en-US" sz="4300" dirty="0">
                <a:solidFill>
                  <a:srgbClr val="593B1C"/>
                </a:solidFill>
                <a:latin typeface="Roboto Condensed"/>
              </a:rPr>
              <a:t> </a:t>
            </a:r>
            <a:r>
              <a:rPr lang="en-US" sz="4300" dirty="0" err="1">
                <a:solidFill>
                  <a:srgbClr val="593B1C"/>
                </a:solidFill>
                <a:latin typeface="Roboto Condensed"/>
              </a:rPr>
              <a:t>thúc</a:t>
            </a:r>
            <a:r>
              <a:rPr lang="en-US" sz="4300" dirty="0">
                <a:solidFill>
                  <a:srgbClr val="593B1C"/>
                </a:solidFill>
                <a:latin typeface="Roboto Condensed"/>
              </a:rPr>
              <a:t> </a:t>
            </a:r>
            <a:r>
              <a:rPr lang="en-US" sz="4300" dirty="0" err="1">
                <a:solidFill>
                  <a:srgbClr val="593B1C"/>
                </a:solidFill>
                <a:latin typeface="Roboto Condensed"/>
              </a:rPr>
              <a:t>bằng</a:t>
            </a:r>
            <a:r>
              <a:rPr lang="en-US" sz="4300" dirty="0">
                <a:solidFill>
                  <a:srgbClr val="593B1C"/>
                </a:solidFill>
                <a:latin typeface="Roboto Condensed"/>
              </a:rPr>
              <a:t> </a:t>
            </a:r>
            <a:r>
              <a:rPr lang="en-US" sz="4300" dirty="0" err="1">
                <a:solidFill>
                  <a:srgbClr val="593B1C"/>
                </a:solidFill>
                <a:latin typeface="Roboto Condensed"/>
              </a:rPr>
              <a:t>dấu</a:t>
            </a:r>
            <a:r>
              <a:rPr lang="en-US" sz="4300" dirty="0">
                <a:solidFill>
                  <a:srgbClr val="593B1C"/>
                </a:solidFill>
                <a:latin typeface="Roboto Condensed"/>
              </a:rPr>
              <a:t> </a:t>
            </a:r>
            <a:r>
              <a:rPr lang="en-US" sz="4300" dirty="0" err="1">
                <a:solidFill>
                  <a:srgbClr val="593B1C"/>
                </a:solidFill>
                <a:latin typeface="Roboto Condensed"/>
              </a:rPr>
              <a:t>chấm</a:t>
            </a:r>
            <a:r>
              <a:rPr lang="en-US" sz="4300" dirty="0">
                <a:solidFill>
                  <a:srgbClr val="593B1C"/>
                </a:solidFill>
                <a:latin typeface="Roboto Condensed"/>
              </a:rPr>
              <a:t> </a:t>
            </a:r>
            <a:r>
              <a:rPr lang="en-US" sz="4300" dirty="0" err="1">
                <a:solidFill>
                  <a:srgbClr val="593B1C"/>
                </a:solidFill>
                <a:latin typeface="Roboto Condensed"/>
              </a:rPr>
              <a:t>hỏi</a:t>
            </a:r>
            <a:r>
              <a:rPr lang="en-US" sz="4300" dirty="0">
                <a:solidFill>
                  <a:srgbClr val="593B1C"/>
                </a:solidFill>
                <a:latin typeface="Roboto Condensed"/>
              </a:rPr>
              <a:t>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D38"/>
        </a:solidFill>
        <a:effectLst/>
      </p:bgPr>
    </p:bg>
    <p:spTree>
      <p:nvGrpSpPr>
        <p:cNvPr id="1" name=""/>
        <p:cNvGrpSpPr/>
        <p:nvPr/>
      </p:nvGrpSpPr>
      <p:grpSpPr>
        <a:xfrm>
          <a:off x="0" y="0"/>
          <a:ext cx="0" cy="0"/>
          <a:chOff x="0" y="0"/>
          <a:chExt cx="0" cy="0"/>
        </a:xfrm>
      </p:grpSpPr>
      <p:grpSp>
        <p:nvGrpSpPr>
          <p:cNvPr id="2" name="Group 2"/>
          <p:cNvGrpSpPr/>
          <p:nvPr/>
        </p:nvGrpSpPr>
        <p:grpSpPr>
          <a:xfrm>
            <a:off x="-186616" y="-155978"/>
            <a:ext cx="15121816" cy="2002273"/>
            <a:chOff x="0" y="0"/>
            <a:chExt cx="18286349" cy="3042119"/>
          </a:xfrm>
        </p:grpSpPr>
        <p:sp>
          <p:nvSpPr>
            <p:cNvPr id="3" name="Freeform 3"/>
            <p:cNvSpPr/>
            <p:nvPr/>
          </p:nvSpPr>
          <p:spPr>
            <a:xfrm>
              <a:off x="0" y="0"/>
              <a:ext cx="18286349" cy="3042119"/>
            </a:xfrm>
            <a:custGeom>
              <a:avLst/>
              <a:gdLst/>
              <a:ahLst/>
              <a:cxnLst/>
              <a:rect l="l" t="t" r="r" b="b"/>
              <a:pathLst>
                <a:path w="18286349" h="3042119">
                  <a:moveTo>
                    <a:pt x="18161890" y="3042119"/>
                  </a:moveTo>
                  <a:lnTo>
                    <a:pt x="124460" y="3042119"/>
                  </a:lnTo>
                  <a:cubicBezTo>
                    <a:pt x="55880" y="3042119"/>
                    <a:pt x="0" y="2986239"/>
                    <a:pt x="0" y="2917659"/>
                  </a:cubicBezTo>
                  <a:lnTo>
                    <a:pt x="0" y="124460"/>
                  </a:lnTo>
                  <a:cubicBezTo>
                    <a:pt x="0" y="55880"/>
                    <a:pt x="55880" y="0"/>
                    <a:pt x="124460" y="0"/>
                  </a:cubicBezTo>
                  <a:lnTo>
                    <a:pt x="18161890" y="0"/>
                  </a:lnTo>
                  <a:cubicBezTo>
                    <a:pt x="18230469" y="0"/>
                    <a:pt x="18286349" y="55880"/>
                    <a:pt x="18286349" y="124460"/>
                  </a:cubicBezTo>
                  <a:lnTo>
                    <a:pt x="18286349" y="2917659"/>
                  </a:lnTo>
                  <a:cubicBezTo>
                    <a:pt x="18286349" y="2986239"/>
                    <a:pt x="18230469" y="3042119"/>
                    <a:pt x="18161890" y="3042119"/>
                  </a:cubicBezTo>
                  <a:close/>
                </a:path>
              </a:pathLst>
            </a:custGeom>
            <a:solidFill>
              <a:srgbClr val="FFD558"/>
            </a:solidFill>
          </p:spPr>
          <p:txBody>
            <a:bodyPr/>
            <a:lstStyle/>
            <a:p>
              <a:endParaRPr lang="en-US"/>
            </a:p>
          </p:txBody>
        </p:sp>
      </p:grpSp>
      <p:sp>
        <p:nvSpPr>
          <p:cNvPr id="4" name="Freeform 4"/>
          <p:cNvSpPr/>
          <p:nvPr/>
        </p:nvSpPr>
        <p:spPr>
          <a:xfrm rot="-10800000">
            <a:off x="15749268" y="-757432"/>
            <a:ext cx="1510032" cy="1514864"/>
          </a:xfrm>
          <a:custGeom>
            <a:avLst/>
            <a:gdLst/>
            <a:ahLst/>
            <a:cxnLst/>
            <a:rect l="l" t="t" r="r" b="b"/>
            <a:pathLst>
              <a:path w="1510032" h="1514864">
                <a:moveTo>
                  <a:pt x="0" y="0"/>
                </a:moveTo>
                <a:lnTo>
                  <a:pt x="1510032" y="0"/>
                </a:lnTo>
                <a:lnTo>
                  <a:pt x="1510032" y="1514864"/>
                </a:lnTo>
                <a:lnTo>
                  <a:pt x="0" y="15148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3364693" y="1401943"/>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6" name="Freeform 6"/>
          <p:cNvSpPr/>
          <p:nvPr/>
        </p:nvSpPr>
        <p:spPr>
          <a:xfrm>
            <a:off x="19498" y="10100251"/>
            <a:ext cx="1199994" cy="373498"/>
          </a:xfrm>
          <a:custGeom>
            <a:avLst/>
            <a:gdLst/>
            <a:ahLst/>
            <a:cxnLst/>
            <a:rect l="l" t="t" r="r" b="b"/>
            <a:pathLst>
              <a:path w="1199994" h="373498">
                <a:moveTo>
                  <a:pt x="0" y="0"/>
                </a:moveTo>
                <a:lnTo>
                  <a:pt x="1199995" y="0"/>
                </a:lnTo>
                <a:lnTo>
                  <a:pt x="1199995" y="373498"/>
                </a:lnTo>
                <a:lnTo>
                  <a:pt x="0" y="3734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Freeform 7"/>
          <p:cNvSpPr/>
          <p:nvPr/>
        </p:nvSpPr>
        <p:spPr>
          <a:xfrm>
            <a:off x="1429435" y="4688401"/>
            <a:ext cx="5560293" cy="6381972"/>
          </a:xfrm>
          <a:custGeom>
            <a:avLst/>
            <a:gdLst/>
            <a:ahLst/>
            <a:cxnLst/>
            <a:rect l="l" t="t" r="r" b="b"/>
            <a:pathLst>
              <a:path w="5560293" h="6381972">
                <a:moveTo>
                  <a:pt x="0" y="0"/>
                </a:moveTo>
                <a:lnTo>
                  <a:pt x="5560293" y="0"/>
                </a:lnTo>
                <a:lnTo>
                  <a:pt x="5560293" y="6381972"/>
                </a:lnTo>
                <a:lnTo>
                  <a:pt x="0" y="638197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TextBox 8"/>
          <p:cNvSpPr txBox="1"/>
          <p:nvPr/>
        </p:nvSpPr>
        <p:spPr>
          <a:xfrm>
            <a:off x="207084" y="464176"/>
            <a:ext cx="14499516" cy="1795363"/>
          </a:xfrm>
          <a:prstGeom prst="rect">
            <a:avLst/>
          </a:prstGeom>
        </p:spPr>
        <p:txBody>
          <a:bodyPr wrap="square" lIns="0" tIns="0" rIns="0" bIns="0" rtlCol="0" anchor="t">
            <a:spAutoFit/>
          </a:bodyPr>
          <a:lstStyle/>
          <a:p>
            <a:pPr algn="ctr">
              <a:lnSpc>
                <a:spcPts val="7000"/>
              </a:lnSpc>
            </a:pPr>
            <a:r>
              <a:rPr lang="en-US" sz="5000" dirty="0">
                <a:solidFill>
                  <a:srgbClr val="4F2C33"/>
                </a:solidFill>
                <a:latin typeface="Fraunces Bold"/>
              </a:rPr>
              <a:t>I. CÂU </a:t>
            </a:r>
            <a:r>
              <a:rPr lang="en-US" sz="5000" dirty="0" smtClean="0">
                <a:solidFill>
                  <a:srgbClr val="4F2C33"/>
                </a:solidFill>
                <a:latin typeface="Fraunces Bold"/>
              </a:rPr>
              <a:t>HỎI, </a:t>
            </a:r>
            <a:r>
              <a:rPr lang="en-US" sz="5000" dirty="0">
                <a:solidFill>
                  <a:srgbClr val="4F2C33"/>
                </a:solidFill>
                <a:latin typeface="Fraunces Bold"/>
              </a:rPr>
              <a:t>CÂU </a:t>
            </a:r>
            <a:r>
              <a:rPr lang="en-US" sz="5000" dirty="0" smtClean="0">
                <a:solidFill>
                  <a:srgbClr val="4F2C33"/>
                </a:solidFill>
                <a:latin typeface="Fraunces Bold"/>
              </a:rPr>
              <a:t>CẢM, </a:t>
            </a:r>
            <a:r>
              <a:rPr lang="en-US" sz="5000" dirty="0">
                <a:solidFill>
                  <a:srgbClr val="4F2C33"/>
                </a:solidFill>
                <a:latin typeface="Fraunces Bold"/>
              </a:rPr>
              <a:t>CÂU KHIẾN, CÂU </a:t>
            </a:r>
            <a:r>
              <a:rPr lang="en-US" sz="5000" dirty="0" smtClean="0">
                <a:solidFill>
                  <a:srgbClr val="4F2C33"/>
                </a:solidFill>
                <a:latin typeface="Fraunces Bold"/>
              </a:rPr>
              <a:t>KỂ</a:t>
            </a:r>
            <a:endParaRPr lang="en-US" sz="5000" dirty="0">
              <a:solidFill>
                <a:srgbClr val="4F2C33"/>
              </a:solidFill>
              <a:latin typeface="Fraunces Bold"/>
            </a:endParaRPr>
          </a:p>
          <a:p>
            <a:pPr algn="ctr">
              <a:lnSpc>
                <a:spcPts val="7000"/>
              </a:lnSpc>
            </a:pPr>
            <a:endParaRPr lang="en-US" sz="5000" dirty="0">
              <a:solidFill>
                <a:srgbClr val="4F2C33"/>
              </a:solidFill>
              <a:latin typeface="Fraunces Bold"/>
            </a:endParaRPr>
          </a:p>
        </p:txBody>
      </p:sp>
      <p:sp>
        <p:nvSpPr>
          <p:cNvPr id="9" name="TextBox 9"/>
          <p:cNvSpPr txBox="1"/>
          <p:nvPr/>
        </p:nvSpPr>
        <p:spPr>
          <a:xfrm>
            <a:off x="207084" y="1922976"/>
            <a:ext cx="9912537" cy="1256754"/>
          </a:xfrm>
          <a:prstGeom prst="rect">
            <a:avLst/>
          </a:prstGeom>
        </p:spPr>
        <p:txBody>
          <a:bodyPr lIns="0" tIns="0" rIns="0" bIns="0" rtlCol="0" anchor="t">
            <a:spAutoFit/>
          </a:bodyPr>
          <a:lstStyle/>
          <a:p>
            <a:pPr algn="just">
              <a:lnSpc>
                <a:spcPts val="9799"/>
              </a:lnSpc>
            </a:pPr>
            <a:r>
              <a:rPr lang="en-US" sz="6999" dirty="0">
                <a:solidFill>
                  <a:srgbClr val="593B1C"/>
                </a:solidFill>
                <a:latin typeface="#9Slide05 VL Fadilla"/>
              </a:rPr>
              <a:t>1. </a:t>
            </a:r>
            <a:r>
              <a:rPr lang="en-US" sz="6999" dirty="0" smtClean="0">
                <a:solidFill>
                  <a:srgbClr val="593B1C"/>
                </a:solidFill>
                <a:latin typeface="#9Slide05 VL Fadilla"/>
              </a:rPr>
              <a:t>Tri </a:t>
            </a:r>
            <a:r>
              <a:rPr lang="en-US" sz="6999" dirty="0" err="1" smtClean="0">
                <a:solidFill>
                  <a:srgbClr val="593B1C"/>
                </a:solidFill>
                <a:latin typeface="#9Slide05 VL Fadilla"/>
              </a:rPr>
              <a:t>thức</a:t>
            </a:r>
            <a:r>
              <a:rPr lang="en-US" sz="6999" dirty="0" smtClean="0">
                <a:solidFill>
                  <a:srgbClr val="593B1C"/>
                </a:solidFill>
                <a:latin typeface="#9Slide05 VL Fadilla"/>
              </a:rPr>
              <a:t> </a:t>
            </a:r>
            <a:r>
              <a:rPr lang="en-US" sz="6999" dirty="0" err="1" smtClean="0">
                <a:solidFill>
                  <a:srgbClr val="593B1C"/>
                </a:solidFill>
                <a:latin typeface="#9Slide05 VL Fadilla"/>
              </a:rPr>
              <a:t>Tiếng</a:t>
            </a:r>
            <a:r>
              <a:rPr lang="en-US" sz="6999" dirty="0" smtClean="0">
                <a:solidFill>
                  <a:srgbClr val="593B1C"/>
                </a:solidFill>
                <a:latin typeface="#9Slide05 VL Fadilla"/>
              </a:rPr>
              <a:t> </a:t>
            </a:r>
            <a:r>
              <a:rPr lang="en-US" sz="6999" dirty="0" err="1" smtClean="0">
                <a:solidFill>
                  <a:srgbClr val="593B1C"/>
                </a:solidFill>
                <a:latin typeface="#9Slide05 VL Fadilla"/>
              </a:rPr>
              <a:t>Việt</a:t>
            </a:r>
            <a:endParaRPr lang="en-US" sz="6999" dirty="0">
              <a:solidFill>
                <a:srgbClr val="593B1C"/>
              </a:solidFill>
              <a:latin typeface="#9Slide05 VL Fadilla"/>
            </a:endParaRPr>
          </a:p>
        </p:txBody>
      </p:sp>
      <p:sp>
        <p:nvSpPr>
          <p:cNvPr id="10" name="TextBox 10"/>
          <p:cNvSpPr txBox="1"/>
          <p:nvPr/>
        </p:nvSpPr>
        <p:spPr>
          <a:xfrm>
            <a:off x="6579284" y="3219198"/>
            <a:ext cx="11708716" cy="1222375"/>
          </a:xfrm>
          <a:prstGeom prst="rect">
            <a:avLst/>
          </a:prstGeom>
        </p:spPr>
        <p:txBody>
          <a:bodyPr lIns="0" tIns="0" rIns="0" bIns="0" rtlCol="0" anchor="t">
            <a:spAutoFit/>
          </a:bodyPr>
          <a:lstStyle/>
          <a:p>
            <a:pPr algn="just">
              <a:lnSpc>
                <a:spcPts val="9799"/>
              </a:lnSpc>
              <a:spcBef>
                <a:spcPct val="0"/>
              </a:spcBef>
            </a:pPr>
            <a:r>
              <a:rPr lang="en-US" sz="6999">
                <a:solidFill>
                  <a:srgbClr val="593B1C"/>
                </a:solidFill>
                <a:latin typeface="#9Slide05 VL Fadilla"/>
              </a:rPr>
              <a:t>Câu cảm </a:t>
            </a:r>
          </a:p>
        </p:txBody>
      </p:sp>
      <p:sp>
        <p:nvSpPr>
          <p:cNvPr id="11" name="Freeform 11"/>
          <p:cNvSpPr/>
          <p:nvPr/>
        </p:nvSpPr>
        <p:spPr>
          <a:xfrm>
            <a:off x="9349725" y="4442759"/>
            <a:ext cx="7909575" cy="9078422"/>
          </a:xfrm>
          <a:custGeom>
            <a:avLst/>
            <a:gdLst/>
            <a:ahLst/>
            <a:cxnLst/>
            <a:rect l="l" t="t" r="r" b="b"/>
            <a:pathLst>
              <a:path w="7909575" h="9078422">
                <a:moveTo>
                  <a:pt x="0" y="0"/>
                </a:moveTo>
                <a:lnTo>
                  <a:pt x="7909575" y="0"/>
                </a:lnTo>
                <a:lnTo>
                  <a:pt x="7909575" y="9078422"/>
                </a:lnTo>
                <a:lnTo>
                  <a:pt x="0" y="907842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2" name="TextBox 12"/>
          <p:cNvSpPr txBox="1"/>
          <p:nvPr/>
        </p:nvSpPr>
        <p:spPr>
          <a:xfrm>
            <a:off x="11548016" y="4754026"/>
            <a:ext cx="9912537" cy="1222375"/>
          </a:xfrm>
          <a:prstGeom prst="rect">
            <a:avLst/>
          </a:prstGeom>
        </p:spPr>
        <p:txBody>
          <a:bodyPr lIns="0" tIns="0" rIns="0" bIns="0" rtlCol="0" anchor="t">
            <a:spAutoFit/>
          </a:bodyPr>
          <a:lstStyle/>
          <a:p>
            <a:pPr algn="just">
              <a:lnSpc>
                <a:spcPts val="9799"/>
              </a:lnSpc>
              <a:spcBef>
                <a:spcPct val="0"/>
              </a:spcBef>
            </a:pPr>
            <a:r>
              <a:rPr lang="en-US" sz="6999">
                <a:solidFill>
                  <a:srgbClr val="CB5419"/>
                </a:solidFill>
                <a:latin typeface="#9Slide05 VL Fadilla"/>
              </a:rPr>
              <a:t>Đặc điểm </a:t>
            </a:r>
          </a:p>
        </p:txBody>
      </p:sp>
      <p:sp>
        <p:nvSpPr>
          <p:cNvPr id="13" name="TextBox 13"/>
          <p:cNvSpPr txBox="1"/>
          <p:nvPr/>
        </p:nvSpPr>
        <p:spPr>
          <a:xfrm>
            <a:off x="2440278" y="4981575"/>
            <a:ext cx="9912537" cy="1222375"/>
          </a:xfrm>
          <a:prstGeom prst="rect">
            <a:avLst/>
          </a:prstGeom>
        </p:spPr>
        <p:txBody>
          <a:bodyPr lIns="0" tIns="0" rIns="0" bIns="0" rtlCol="0" anchor="t">
            <a:spAutoFit/>
          </a:bodyPr>
          <a:lstStyle/>
          <a:p>
            <a:pPr algn="just">
              <a:lnSpc>
                <a:spcPts val="9799"/>
              </a:lnSpc>
              <a:spcBef>
                <a:spcPct val="0"/>
              </a:spcBef>
            </a:pPr>
            <a:r>
              <a:rPr lang="en-US" sz="6999">
                <a:solidFill>
                  <a:srgbClr val="CB5419"/>
                </a:solidFill>
                <a:latin typeface="#9Slide05 VL Fadilla"/>
              </a:rPr>
              <a:t>Chức năng</a:t>
            </a:r>
          </a:p>
        </p:txBody>
      </p:sp>
      <p:sp>
        <p:nvSpPr>
          <p:cNvPr id="14" name="TextBox 14"/>
          <p:cNvSpPr txBox="1"/>
          <p:nvPr/>
        </p:nvSpPr>
        <p:spPr>
          <a:xfrm>
            <a:off x="2156497" y="6620217"/>
            <a:ext cx="4106170" cy="2088704"/>
          </a:xfrm>
          <a:prstGeom prst="rect">
            <a:avLst/>
          </a:prstGeom>
        </p:spPr>
        <p:txBody>
          <a:bodyPr lIns="0" tIns="0" rIns="0" bIns="0" rtlCol="0" anchor="t">
            <a:spAutoFit/>
          </a:bodyPr>
          <a:lstStyle/>
          <a:p>
            <a:pPr algn="just">
              <a:lnSpc>
                <a:spcPts val="5599"/>
              </a:lnSpc>
              <a:spcBef>
                <a:spcPct val="0"/>
              </a:spcBef>
            </a:pPr>
            <a:r>
              <a:rPr lang="en-US" sz="3999" dirty="0" err="1">
                <a:solidFill>
                  <a:srgbClr val="593B1C"/>
                </a:solidFill>
                <a:latin typeface="Roboto Condensed"/>
              </a:rPr>
              <a:t>Biểu</a:t>
            </a:r>
            <a:r>
              <a:rPr lang="en-US" sz="3999" dirty="0">
                <a:solidFill>
                  <a:srgbClr val="593B1C"/>
                </a:solidFill>
                <a:latin typeface="Roboto Condensed"/>
              </a:rPr>
              <a:t> </a:t>
            </a:r>
            <a:r>
              <a:rPr lang="en-US" sz="3999" dirty="0" err="1">
                <a:solidFill>
                  <a:srgbClr val="593B1C"/>
                </a:solidFill>
                <a:latin typeface="Roboto Condensed"/>
              </a:rPr>
              <a:t>lộ</a:t>
            </a:r>
            <a:r>
              <a:rPr lang="en-US" sz="3999" dirty="0">
                <a:solidFill>
                  <a:srgbClr val="593B1C"/>
                </a:solidFill>
                <a:latin typeface="Roboto Condensed"/>
              </a:rPr>
              <a:t> </a:t>
            </a:r>
            <a:r>
              <a:rPr lang="en-US" sz="3999" dirty="0" err="1">
                <a:solidFill>
                  <a:srgbClr val="593B1C"/>
                </a:solidFill>
                <a:latin typeface="Roboto Condensed"/>
              </a:rPr>
              <a:t>cảm</a:t>
            </a:r>
            <a:r>
              <a:rPr lang="en-US" sz="3999" dirty="0">
                <a:solidFill>
                  <a:srgbClr val="593B1C"/>
                </a:solidFill>
                <a:latin typeface="Roboto Condensed"/>
              </a:rPr>
              <a:t> </a:t>
            </a:r>
            <a:r>
              <a:rPr lang="en-US" sz="3999" dirty="0" err="1">
                <a:solidFill>
                  <a:srgbClr val="593B1C"/>
                </a:solidFill>
                <a:latin typeface="Roboto Condensed"/>
              </a:rPr>
              <a:t>xúc</a:t>
            </a:r>
            <a:r>
              <a:rPr lang="en-US" sz="3999" dirty="0">
                <a:solidFill>
                  <a:srgbClr val="593B1C"/>
                </a:solidFill>
                <a:latin typeface="Roboto Condensed"/>
              </a:rPr>
              <a:t> </a:t>
            </a:r>
            <a:r>
              <a:rPr lang="en-US" sz="3999" dirty="0" err="1">
                <a:solidFill>
                  <a:srgbClr val="593B1C"/>
                </a:solidFill>
                <a:latin typeface="Roboto Condensed"/>
              </a:rPr>
              <a:t>của</a:t>
            </a:r>
            <a:r>
              <a:rPr lang="en-US" sz="3999" dirty="0">
                <a:solidFill>
                  <a:srgbClr val="593B1C"/>
                </a:solidFill>
                <a:latin typeface="Roboto Condensed"/>
              </a:rPr>
              <a:t> </a:t>
            </a:r>
            <a:r>
              <a:rPr lang="en-US" sz="3999" dirty="0" err="1">
                <a:solidFill>
                  <a:srgbClr val="593B1C"/>
                </a:solidFill>
                <a:latin typeface="Roboto Condensed"/>
              </a:rPr>
              <a:t>người</a:t>
            </a:r>
            <a:r>
              <a:rPr lang="en-US" sz="3999" dirty="0">
                <a:solidFill>
                  <a:srgbClr val="593B1C"/>
                </a:solidFill>
                <a:latin typeface="Roboto Condensed"/>
              </a:rPr>
              <a:t> </a:t>
            </a:r>
            <a:r>
              <a:rPr lang="en-US" sz="3999" dirty="0" err="1">
                <a:solidFill>
                  <a:srgbClr val="593B1C"/>
                </a:solidFill>
                <a:latin typeface="Roboto Condensed"/>
              </a:rPr>
              <a:t>nói</a:t>
            </a:r>
            <a:r>
              <a:rPr lang="en-US" sz="3999" dirty="0">
                <a:solidFill>
                  <a:srgbClr val="593B1C"/>
                </a:solidFill>
                <a:latin typeface="Roboto Condensed"/>
              </a:rPr>
              <a:t> (</a:t>
            </a:r>
            <a:r>
              <a:rPr lang="en-US" sz="3999" dirty="0" err="1">
                <a:solidFill>
                  <a:srgbClr val="593B1C"/>
                </a:solidFill>
                <a:latin typeface="Roboto Condensed"/>
              </a:rPr>
              <a:t>hoặc</a:t>
            </a:r>
            <a:r>
              <a:rPr lang="en-US" sz="3999" dirty="0">
                <a:solidFill>
                  <a:srgbClr val="593B1C"/>
                </a:solidFill>
                <a:latin typeface="Roboto Condensed"/>
              </a:rPr>
              <a:t> </a:t>
            </a:r>
            <a:r>
              <a:rPr lang="en-US" sz="3999" dirty="0" err="1">
                <a:solidFill>
                  <a:srgbClr val="593B1C"/>
                </a:solidFill>
                <a:latin typeface="Roboto Condensed"/>
              </a:rPr>
              <a:t>người</a:t>
            </a:r>
            <a:r>
              <a:rPr lang="en-US" sz="3999" dirty="0">
                <a:solidFill>
                  <a:srgbClr val="593B1C"/>
                </a:solidFill>
                <a:latin typeface="Roboto Condensed"/>
              </a:rPr>
              <a:t> </a:t>
            </a:r>
            <a:r>
              <a:rPr lang="en-US" sz="3999" dirty="0" err="1">
                <a:solidFill>
                  <a:srgbClr val="593B1C"/>
                </a:solidFill>
                <a:latin typeface="Roboto Condensed"/>
              </a:rPr>
              <a:t>viết</a:t>
            </a:r>
            <a:r>
              <a:rPr lang="en-US" sz="3999" dirty="0">
                <a:solidFill>
                  <a:srgbClr val="593B1C"/>
                </a:solidFill>
                <a:latin typeface="Roboto Condensed"/>
              </a:rPr>
              <a:t>)</a:t>
            </a:r>
          </a:p>
        </p:txBody>
      </p:sp>
      <p:sp>
        <p:nvSpPr>
          <p:cNvPr id="15" name="TextBox 15"/>
          <p:cNvSpPr txBox="1"/>
          <p:nvPr/>
        </p:nvSpPr>
        <p:spPr>
          <a:xfrm>
            <a:off x="9796076" y="5890676"/>
            <a:ext cx="7092025" cy="4212332"/>
          </a:xfrm>
          <a:prstGeom prst="rect">
            <a:avLst/>
          </a:prstGeom>
        </p:spPr>
        <p:txBody>
          <a:bodyPr lIns="0" tIns="0" rIns="0" bIns="0" rtlCol="0" anchor="t">
            <a:spAutoFit/>
          </a:bodyPr>
          <a:lstStyle/>
          <a:p>
            <a:pPr algn="just">
              <a:lnSpc>
                <a:spcPts val="5600"/>
              </a:lnSpc>
            </a:pPr>
            <a:r>
              <a:rPr lang="en-US" sz="4000" dirty="0">
                <a:solidFill>
                  <a:srgbClr val="593B1C"/>
                </a:solidFill>
                <a:latin typeface="Roboto Condensed"/>
              </a:rPr>
              <a:t>- </a:t>
            </a:r>
            <a:r>
              <a:rPr lang="en-US" sz="4000" dirty="0" err="1">
                <a:solidFill>
                  <a:srgbClr val="593B1C"/>
                </a:solidFill>
                <a:latin typeface="Roboto Condensed"/>
              </a:rPr>
              <a:t>Sử</a:t>
            </a:r>
            <a:r>
              <a:rPr lang="en-US" sz="4000" dirty="0">
                <a:solidFill>
                  <a:srgbClr val="593B1C"/>
                </a:solidFill>
                <a:latin typeface="Roboto Condensed"/>
              </a:rPr>
              <a:t> </a:t>
            </a:r>
            <a:r>
              <a:rPr lang="en-US" sz="4000" dirty="0" err="1">
                <a:solidFill>
                  <a:srgbClr val="593B1C"/>
                </a:solidFill>
                <a:latin typeface="Roboto Condensed"/>
              </a:rPr>
              <a:t>dụng</a:t>
            </a:r>
            <a:r>
              <a:rPr lang="en-US" sz="4000" dirty="0">
                <a:solidFill>
                  <a:srgbClr val="593B1C"/>
                </a:solidFill>
                <a:latin typeface="Roboto Condensed"/>
              </a:rPr>
              <a:t> </a:t>
            </a:r>
            <a:r>
              <a:rPr lang="en-US" sz="4000" dirty="0" err="1">
                <a:solidFill>
                  <a:srgbClr val="593B1C"/>
                </a:solidFill>
                <a:latin typeface="Roboto Condensed"/>
              </a:rPr>
              <a:t>các</a:t>
            </a:r>
            <a:r>
              <a:rPr lang="en-US" sz="4000" dirty="0">
                <a:solidFill>
                  <a:srgbClr val="593B1C"/>
                </a:solidFill>
                <a:latin typeface="Roboto Condensed"/>
              </a:rPr>
              <a:t> </a:t>
            </a:r>
            <a:r>
              <a:rPr lang="en-US" sz="4000" dirty="0" err="1">
                <a:solidFill>
                  <a:srgbClr val="593B1C"/>
                </a:solidFill>
                <a:latin typeface="Roboto Condensed"/>
              </a:rPr>
              <a:t>từ</a:t>
            </a:r>
            <a:r>
              <a:rPr lang="en-US" sz="4000" dirty="0">
                <a:solidFill>
                  <a:srgbClr val="593B1C"/>
                </a:solidFill>
                <a:latin typeface="Roboto Condensed"/>
              </a:rPr>
              <a:t> </a:t>
            </a:r>
            <a:r>
              <a:rPr lang="en-US" sz="4000" dirty="0" err="1">
                <a:solidFill>
                  <a:srgbClr val="593B1C"/>
                </a:solidFill>
                <a:latin typeface="Roboto Condensed"/>
              </a:rPr>
              <a:t>ngữ</a:t>
            </a:r>
            <a:r>
              <a:rPr lang="en-US" sz="4000" dirty="0">
                <a:solidFill>
                  <a:srgbClr val="593B1C"/>
                </a:solidFill>
                <a:latin typeface="Roboto Condensed"/>
              </a:rPr>
              <a:t> </a:t>
            </a:r>
            <a:r>
              <a:rPr lang="en-US" sz="4000" dirty="0" err="1">
                <a:solidFill>
                  <a:srgbClr val="593B1C"/>
                </a:solidFill>
                <a:latin typeface="Roboto Condensed"/>
              </a:rPr>
              <a:t>cảm</a:t>
            </a:r>
            <a:r>
              <a:rPr lang="en-US" sz="4000" dirty="0">
                <a:solidFill>
                  <a:srgbClr val="593B1C"/>
                </a:solidFill>
                <a:latin typeface="Roboto Condensed"/>
              </a:rPr>
              <a:t> </a:t>
            </a:r>
            <a:r>
              <a:rPr lang="en-US" sz="4000" dirty="0" err="1">
                <a:solidFill>
                  <a:srgbClr val="593B1C"/>
                </a:solidFill>
                <a:latin typeface="Roboto Condensed"/>
              </a:rPr>
              <a:t>thán</a:t>
            </a:r>
            <a:r>
              <a:rPr lang="en-US" sz="4000" dirty="0">
                <a:solidFill>
                  <a:srgbClr val="593B1C"/>
                </a:solidFill>
                <a:latin typeface="Roboto Condensed"/>
              </a:rPr>
              <a:t>: </a:t>
            </a:r>
            <a:r>
              <a:rPr lang="en-US" sz="4000" dirty="0" err="1">
                <a:solidFill>
                  <a:srgbClr val="593B1C"/>
                </a:solidFill>
                <a:latin typeface="Roboto Condensed"/>
              </a:rPr>
              <a:t>ôi</a:t>
            </a:r>
            <a:r>
              <a:rPr lang="en-US" sz="4000" dirty="0">
                <a:solidFill>
                  <a:srgbClr val="593B1C"/>
                </a:solidFill>
                <a:latin typeface="Roboto Condensed"/>
              </a:rPr>
              <a:t>, chao, chao </a:t>
            </a:r>
            <a:r>
              <a:rPr lang="en-US" sz="4000" dirty="0" err="1">
                <a:solidFill>
                  <a:srgbClr val="593B1C"/>
                </a:solidFill>
                <a:latin typeface="Roboto Condensed"/>
              </a:rPr>
              <a:t>ôi</a:t>
            </a:r>
            <a:r>
              <a:rPr lang="en-US" sz="4000" dirty="0">
                <a:solidFill>
                  <a:srgbClr val="593B1C"/>
                </a:solidFill>
                <a:latin typeface="Roboto Condensed"/>
              </a:rPr>
              <a:t>, </a:t>
            </a:r>
            <a:r>
              <a:rPr lang="en-US" sz="4000" dirty="0" err="1">
                <a:solidFill>
                  <a:srgbClr val="593B1C"/>
                </a:solidFill>
                <a:latin typeface="Roboto Condensed"/>
              </a:rPr>
              <a:t>chà</a:t>
            </a:r>
            <a:r>
              <a:rPr lang="en-US" sz="4000" dirty="0">
                <a:solidFill>
                  <a:srgbClr val="593B1C"/>
                </a:solidFill>
                <a:latin typeface="Roboto Condensed"/>
              </a:rPr>
              <a:t>, </a:t>
            </a:r>
            <a:r>
              <a:rPr lang="en-US" sz="4000" dirty="0" err="1">
                <a:solidFill>
                  <a:srgbClr val="593B1C"/>
                </a:solidFill>
                <a:latin typeface="Roboto Condensed"/>
              </a:rPr>
              <a:t>trời</a:t>
            </a:r>
            <a:r>
              <a:rPr lang="en-US" sz="4000" dirty="0">
                <a:solidFill>
                  <a:srgbClr val="593B1C"/>
                </a:solidFill>
                <a:latin typeface="Roboto Condensed"/>
              </a:rPr>
              <a:t>,… </a:t>
            </a:r>
            <a:r>
              <a:rPr lang="en-US" sz="4000" dirty="0" err="1">
                <a:solidFill>
                  <a:srgbClr val="593B1C"/>
                </a:solidFill>
                <a:latin typeface="Roboto Condensed"/>
              </a:rPr>
              <a:t>hoặc</a:t>
            </a:r>
            <a:r>
              <a:rPr lang="en-US" sz="4000" dirty="0">
                <a:solidFill>
                  <a:srgbClr val="593B1C"/>
                </a:solidFill>
                <a:latin typeface="Roboto Condensed"/>
              </a:rPr>
              <a:t> </a:t>
            </a:r>
            <a:r>
              <a:rPr lang="en-US" sz="4000" dirty="0" err="1">
                <a:solidFill>
                  <a:srgbClr val="593B1C"/>
                </a:solidFill>
                <a:latin typeface="Roboto Condensed"/>
              </a:rPr>
              <a:t>các</a:t>
            </a:r>
            <a:r>
              <a:rPr lang="en-US" sz="4000" dirty="0">
                <a:solidFill>
                  <a:srgbClr val="593B1C"/>
                </a:solidFill>
                <a:latin typeface="Roboto Condensed"/>
              </a:rPr>
              <a:t> </a:t>
            </a:r>
            <a:r>
              <a:rPr lang="en-US" sz="4000" dirty="0" err="1">
                <a:solidFill>
                  <a:srgbClr val="593B1C"/>
                </a:solidFill>
                <a:latin typeface="Roboto Condensed"/>
              </a:rPr>
              <a:t>từ</a:t>
            </a:r>
            <a:r>
              <a:rPr lang="en-US" sz="4000" dirty="0">
                <a:solidFill>
                  <a:srgbClr val="593B1C"/>
                </a:solidFill>
                <a:latin typeface="Roboto Condensed"/>
              </a:rPr>
              <a:t> </a:t>
            </a:r>
            <a:r>
              <a:rPr lang="en-US" sz="4000" dirty="0" err="1">
                <a:solidFill>
                  <a:srgbClr val="593B1C"/>
                </a:solidFill>
                <a:latin typeface="Roboto Condensed"/>
              </a:rPr>
              <a:t>chỉ</a:t>
            </a:r>
            <a:r>
              <a:rPr lang="en-US" sz="4000" dirty="0">
                <a:solidFill>
                  <a:srgbClr val="593B1C"/>
                </a:solidFill>
                <a:latin typeface="Roboto Condensed"/>
              </a:rPr>
              <a:t> </a:t>
            </a:r>
            <a:r>
              <a:rPr lang="en-US" sz="4000" dirty="0" err="1">
                <a:solidFill>
                  <a:srgbClr val="593B1C"/>
                </a:solidFill>
                <a:latin typeface="Roboto Condensed"/>
              </a:rPr>
              <a:t>mức</a:t>
            </a:r>
            <a:r>
              <a:rPr lang="en-US" sz="4000" dirty="0">
                <a:solidFill>
                  <a:srgbClr val="593B1C"/>
                </a:solidFill>
                <a:latin typeface="Roboto Condensed"/>
              </a:rPr>
              <a:t> </a:t>
            </a:r>
            <a:r>
              <a:rPr lang="en-US" sz="4000" dirty="0" err="1">
                <a:solidFill>
                  <a:srgbClr val="593B1C"/>
                </a:solidFill>
                <a:latin typeface="Roboto Condensed"/>
              </a:rPr>
              <a:t>độ</a:t>
            </a:r>
            <a:r>
              <a:rPr lang="en-US" sz="4000" dirty="0">
                <a:solidFill>
                  <a:srgbClr val="593B1C"/>
                </a:solidFill>
                <a:latin typeface="Roboto Condensed"/>
              </a:rPr>
              <a:t> </a:t>
            </a:r>
            <a:r>
              <a:rPr lang="en-US" sz="4000" dirty="0" err="1">
                <a:solidFill>
                  <a:srgbClr val="593B1C"/>
                </a:solidFill>
                <a:latin typeface="Roboto Condensed"/>
              </a:rPr>
              <a:t>của</a:t>
            </a:r>
            <a:r>
              <a:rPr lang="en-US" sz="4000" dirty="0">
                <a:solidFill>
                  <a:srgbClr val="593B1C"/>
                </a:solidFill>
                <a:latin typeface="Roboto Condensed"/>
              </a:rPr>
              <a:t> </a:t>
            </a:r>
            <a:r>
              <a:rPr lang="en-US" sz="4000" dirty="0" err="1">
                <a:solidFill>
                  <a:srgbClr val="593B1C"/>
                </a:solidFill>
                <a:latin typeface="Roboto Condensed"/>
              </a:rPr>
              <a:t>cảm</a:t>
            </a:r>
            <a:r>
              <a:rPr lang="en-US" sz="4000" dirty="0">
                <a:solidFill>
                  <a:srgbClr val="593B1C"/>
                </a:solidFill>
                <a:latin typeface="Roboto Condensed"/>
              </a:rPr>
              <a:t> </a:t>
            </a:r>
            <a:r>
              <a:rPr lang="en-US" sz="4000" dirty="0" err="1">
                <a:solidFill>
                  <a:srgbClr val="593B1C"/>
                </a:solidFill>
                <a:latin typeface="Roboto Condensed"/>
              </a:rPr>
              <a:t>xúc</a:t>
            </a:r>
            <a:r>
              <a:rPr lang="en-US" sz="4000" dirty="0">
                <a:solidFill>
                  <a:srgbClr val="593B1C"/>
                </a:solidFill>
                <a:latin typeface="Roboto Condensed"/>
              </a:rPr>
              <a:t> </a:t>
            </a:r>
            <a:r>
              <a:rPr lang="en-US" sz="4000" dirty="0" err="1">
                <a:solidFill>
                  <a:srgbClr val="593B1C"/>
                </a:solidFill>
                <a:latin typeface="Roboto Condensed"/>
              </a:rPr>
              <a:t>như</a:t>
            </a:r>
            <a:r>
              <a:rPr lang="en-US" sz="4000" dirty="0">
                <a:solidFill>
                  <a:srgbClr val="593B1C"/>
                </a:solidFill>
                <a:latin typeface="Roboto Condensed"/>
              </a:rPr>
              <a:t>: </a:t>
            </a:r>
            <a:r>
              <a:rPr lang="en-US" sz="4000" dirty="0" err="1">
                <a:solidFill>
                  <a:srgbClr val="593B1C"/>
                </a:solidFill>
                <a:latin typeface="Roboto Condensed"/>
              </a:rPr>
              <a:t>quá</a:t>
            </a:r>
            <a:r>
              <a:rPr lang="en-US" sz="4000" dirty="0">
                <a:solidFill>
                  <a:srgbClr val="593B1C"/>
                </a:solidFill>
                <a:latin typeface="Roboto Condensed"/>
              </a:rPr>
              <a:t>, </a:t>
            </a:r>
            <a:r>
              <a:rPr lang="en-US" sz="4000" dirty="0" err="1">
                <a:solidFill>
                  <a:srgbClr val="593B1C"/>
                </a:solidFill>
                <a:latin typeface="Roboto Condensed"/>
              </a:rPr>
              <a:t>lắm</a:t>
            </a:r>
            <a:r>
              <a:rPr lang="en-US" sz="4000" dirty="0">
                <a:solidFill>
                  <a:srgbClr val="593B1C"/>
                </a:solidFill>
                <a:latin typeface="Roboto Condensed"/>
              </a:rPr>
              <a:t>, </a:t>
            </a:r>
            <a:r>
              <a:rPr lang="en-US" sz="4000" dirty="0" err="1">
                <a:solidFill>
                  <a:srgbClr val="593B1C"/>
                </a:solidFill>
                <a:latin typeface="Roboto Condensed"/>
              </a:rPr>
              <a:t>thật</a:t>
            </a:r>
            <a:r>
              <a:rPr lang="en-US" sz="4000" dirty="0">
                <a:solidFill>
                  <a:srgbClr val="593B1C"/>
                </a:solidFill>
                <a:latin typeface="Roboto Condensed"/>
              </a:rPr>
              <a:t>,…</a:t>
            </a:r>
          </a:p>
          <a:p>
            <a:pPr algn="just">
              <a:lnSpc>
                <a:spcPts val="5600"/>
              </a:lnSpc>
              <a:spcBef>
                <a:spcPct val="0"/>
              </a:spcBef>
            </a:pPr>
            <a:r>
              <a:rPr lang="en-US" sz="4000" dirty="0">
                <a:solidFill>
                  <a:srgbClr val="593B1C"/>
                </a:solidFill>
                <a:latin typeface="Roboto Condensed"/>
              </a:rPr>
              <a:t>- </a:t>
            </a:r>
            <a:r>
              <a:rPr lang="en-US" sz="4000" dirty="0" err="1">
                <a:solidFill>
                  <a:srgbClr val="593B1C"/>
                </a:solidFill>
                <a:latin typeface="Roboto Condensed"/>
              </a:rPr>
              <a:t>Thường</a:t>
            </a:r>
            <a:r>
              <a:rPr lang="en-US" sz="4000" dirty="0">
                <a:solidFill>
                  <a:srgbClr val="593B1C"/>
                </a:solidFill>
                <a:latin typeface="Roboto Condensed"/>
              </a:rPr>
              <a:t> </a:t>
            </a:r>
            <a:r>
              <a:rPr lang="en-US" sz="4000" dirty="0" err="1">
                <a:solidFill>
                  <a:srgbClr val="593B1C"/>
                </a:solidFill>
                <a:latin typeface="Roboto Condensed"/>
              </a:rPr>
              <a:t>kết</a:t>
            </a:r>
            <a:r>
              <a:rPr lang="en-US" sz="4000" dirty="0">
                <a:solidFill>
                  <a:srgbClr val="593B1C"/>
                </a:solidFill>
                <a:latin typeface="Roboto Condensed"/>
              </a:rPr>
              <a:t> </a:t>
            </a:r>
            <a:r>
              <a:rPr lang="en-US" sz="4000" dirty="0" err="1">
                <a:solidFill>
                  <a:srgbClr val="593B1C"/>
                </a:solidFill>
                <a:latin typeface="Roboto Condensed"/>
              </a:rPr>
              <a:t>thúc</a:t>
            </a:r>
            <a:r>
              <a:rPr lang="en-US" sz="4000" dirty="0">
                <a:solidFill>
                  <a:srgbClr val="593B1C"/>
                </a:solidFill>
                <a:latin typeface="Roboto Condensed"/>
              </a:rPr>
              <a:t> </a:t>
            </a:r>
            <a:r>
              <a:rPr lang="en-US" sz="4000" dirty="0" err="1">
                <a:solidFill>
                  <a:srgbClr val="593B1C"/>
                </a:solidFill>
                <a:latin typeface="Roboto Condensed"/>
              </a:rPr>
              <a:t>bằng</a:t>
            </a:r>
            <a:r>
              <a:rPr lang="en-US" sz="4000" dirty="0">
                <a:solidFill>
                  <a:srgbClr val="593B1C"/>
                </a:solidFill>
                <a:latin typeface="Roboto Condensed"/>
              </a:rPr>
              <a:t> </a:t>
            </a:r>
            <a:r>
              <a:rPr lang="en-US" sz="4000" dirty="0" err="1">
                <a:solidFill>
                  <a:srgbClr val="593B1C"/>
                </a:solidFill>
                <a:latin typeface="Roboto Condensed"/>
              </a:rPr>
              <a:t>dấu</a:t>
            </a:r>
            <a:r>
              <a:rPr lang="en-US" sz="4000" dirty="0">
                <a:solidFill>
                  <a:srgbClr val="593B1C"/>
                </a:solidFill>
                <a:latin typeface="Roboto Condensed"/>
              </a:rPr>
              <a:t> </a:t>
            </a:r>
            <a:r>
              <a:rPr lang="en-US" sz="4000" dirty="0" err="1">
                <a:solidFill>
                  <a:srgbClr val="593B1C"/>
                </a:solidFill>
                <a:latin typeface="Roboto Condensed"/>
              </a:rPr>
              <a:t>chấm</a:t>
            </a:r>
            <a:r>
              <a:rPr lang="en-US" sz="4000" dirty="0">
                <a:solidFill>
                  <a:srgbClr val="593B1C"/>
                </a:solidFill>
                <a:latin typeface="Roboto Condensed"/>
              </a:rPr>
              <a:t> than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CD38"/>
        </a:solidFill>
        <a:effectLst/>
      </p:bgPr>
    </p:bg>
    <p:spTree>
      <p:nvGrpSpPr>
        <p:cNvPr id="1" name=""/>
        <p:cNvGrpSpPr/>
        <p:nvPr/>
      </p:nvGrpSpPr>
      <p:grpSpPr>
        <a:xfrm>
          <a:off x="0" y="0"/>
          <a:ext cx="0" cy="0"/>
          <a:chOff x="0" y="0"/>
          <a:chExt cx="0" cy="0"/>
        </a:xfrm>
      </p:grpSpPr>
      <p:grpSp>
        <p:nvGrpSpPr>
          <p:cNvPr id="2" name="Group 2"/>
          <p:cNvGrpSpPr/>
          <p:nvPr/>
        </p:nvGrpSpPr>
        <p:grpSpPr>
          <a:xfrm>
            <a:off x="-186616" y="-155978"/>
            <a:ext cx="15121816" cy="2002273"/>
            <a:chOff x="0" y="0"/>
            <a:chExt cx="18286349" cy="3042119"/>
          </a:xfrm>
        </p:grpSpPr>
        <p:sp>
          <p:nvSpPr>
            <p:cNvPr id="3" name="Freeform 3"/>
            <p:cNvSpPr/>
            <p:nvPr/>
          </p:nvSpPr>
          <p:spPr>
            <a:xfrm>
              <a:off x="0" y="0"/>
              <a:ext cx="18286349" cy="3042119"/>
            </a:xfrm>
            <a:custGeom>
              <a:avLst/>
              <a:gdLst/>
              <a:ahLst/>
              <a:cxnLst/>
              <a:rect l="l" t="t" r="r" b="b"/>
              <a:pathLst>
                <a:path w="18286349" h="3042119">
                  <a:moveTo>
                    <a:pt x="18161890" y="3042119"/>
                  </a:moveTo>
                  <a:lnTo>
                    <a:pt x="124460" y="3042119"/>
                  </a:lnTo>
                  <a:cubicBezTo>
                    <a:pt x="55880" y="3042119"/>
                    <a:pt x="0" y="2986239"/>
                    <a:pt x="0" y="2917659"/>
                  </a:cubicBezTo>
                  <a:lnTo>
                    <a:pt x="0" y="124460"/>
                  </a:lnTo>
                  <a:cubicBezTo>
                    <a:pt x="0" y="55880"/>
                    <a:pt x="55880" y="0"/>
                    <a:pt x="124460" y="0"/>
                  </a:cubicBezTo>
                  <a:lnTo>
                    <a:pt x="18161890" y="0"/>
                  </a:lnTo>
                  <a:cubicBezTo>
                    <a:pt x="18230469" y="0"/>
                    <a:pt x="18286349" y="55880"/>
                    <a:pt x="18286349" y="124460"/>
                  </a:cubicBezTo>
                  <a:lnTo>
                    <a:pt x="18286349" y="2917659"/>
                  </a:lnTo>
                  <a:cubicBezTo>
                    <a:pt x="18286349" y="2986239"/>
                    <a:pt x="18230469" y="3042119"/>
                    <a:pt x="18161890" y="3042119"/>
                  </a:cubicBezTo>
                  <a:close/>
                </a:path>
              </a:pathLst>
            </a:custGeom>
            <a:solidFill>
              <a:srgbClr val="FFD558"/>
            </a:solidFill>
          </p:spPr>
          <p:txBody>
            <a:bodyPr/>
            <a:lstStyle/>
            <a:p>
              <a:endParaRPr lang="en-US"/>
            </a:p>
          </p:txBody>
        </p:sp>
      </p:grpSp>
      <p:sp>
        <p:nvSpPr>
          <p:cNvPr id="4" name="Freeform 4"/>
          <p:cNvSpPr/>
          <p:nvPr/>
        </p:nvSpPr>
        <p:spPr>
          <a:xfrm rot="-10800000">
            <a:off x="15749268" y="-757432"/>
            <a:ext cx="1510032" cy="1514864"/>
          </a:xfrm>
          <a:custGeom>
            <a:avLst/>
            <a:gdLst/>
            <a:ahLst/>
            <a:cxnLst/>
            <a:rect l="l" t="t" r="r" b="b"/>
            <a:pathLst>
              <a:path w="1510032" h="1514864">
                <a:moveTo>
                  <a:pt x="0" y="0"/>
                </a:moveTo>
                <a:lnTo>
                  <a:pt x="1510032" y="0"/>
                </a:lnTo>
                <a:lnTo>
                  <a:pt x="1510032" y="1514864"/>
                </a:lnTo>
                <a:lnTo>
                  <a:pt x="0" y="15148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3364693" y="1401943"/>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6" name="Freeform 6"/>
          <p:cNvSpPr/>
          <p:nvPr/>
        </p:nvSpPr>
        <p:spPr>
          <a:xfrm>
            <a:off x="19498" y="10100251"/>
            <a:ext cx="1199994" cy="373498"/>
          </a:xfrm>
          <a:custGeom>
            <a:avLst/>
            <a:gdLst/>
            <a:ahLst/>
            <a:cxnLst/>
            <a:rect l="l" t="t" r="r" b="b"/>
            <a:pathLst>
              <a:path w="1199994" h="373498">
                <a:moveTo>
                  <a:pt x="0" y="0"/>
                </a:moveTo>
                <a:lnTo>
                  <a:pt x="1199995" y="0"/>
                </a:lnTo>
                <a:lnTo>
                  <a:pt x="1199995" y="373498"/>
                </a:lnTo>
                <a:lnTo>
                  <a:pt x="0" y="3734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Freeform 7"/>
          <p:cNvSpPr/>
          <p:nvPr/>
        </p:nvSpPr>
        <p:spPr>
          <a:xfrm>
            <a:off x="1429435" y="4688401"/>
            <a:ext cx="5560293" cy="6381972"/>
          </a:xfrm>
          <a:custGeom>
            <a:avLst/>
            <a:gdLst/>
            <a:ahLst/>
            <a:cxnLst/>
            <a:rect l="l" t="t" r="r" b="b"/>
            <a:pathLst>
              <a:path w="5560293" h="6381972">
                <a:moveTo>
                  <a:pt x="0" y="0"/>
                </a:moveTo>
                <a:lnTo>
                  <a:pt x="5560293" y="0"/>
                </a:lnTo>
                <a:lnTo>
                  <a:pt x="5560293" y="6381972"/>
                </a:lnTo>
                <a:lnTo>
                  <a:pt x="0" y="638197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TextBox 8"/>
          <p:cNvSpPr txBox="1"/>
          <p:nvPr/>
        </p:nvSpPr>
        <p:spPr>
          <a:xfrm>
            <a:off x="207084" y="464176"/>
            <a:ext cx="14118516" cy="897682"/>
          </a:xfrm>
          <a:prstGeom prst="rect">
            <a:avLst/>
          </a:prstGeom>
        </p:spPr>
        <p:txBody>
          <a:bodyPr wrap="square" lIns="0" tIns="0" rIns="0" bIns="0" rtlCol="0" anchor="t">
            <a:spAutoFit/>
          </a:bodyPr>
          <a:lstStyle/>
          <a:p>
            <a:pPr algn="ctr">
              <a:lnSpc>
                <a:spcPts val="7000"/>
              </a:lnSpc>
            </a:pPr>
            <a:r>
              <a:rPr lang="en-US" sz="5000" dirty="0">
                <a:solidFill>
                  <a:srgbClr val="4F2C33"/>
                </a:solidFill>
                <a:latin typeface="Fraunces Bold"/>
              </a:rPr>
              <a:t>I. CÂU </a:t>
            </a:r>
            <a:r>
              <a:rPr lang="en-US" sz="5000" dirty="0" smtClean="0">
                <a:solidFill>
                  <a:srgbClr val="4F2C33"/>
                </a:solidFill>
                <a:latin typeface="Fraunces Bold"/>
              </a:rPr>
              <a:t>HỎI, </a:t>
            </a:r>
            <a:r>
              <a:rPr lang="en-US" sz="5000" dirty="0">
                <a:solidFill>
                  <a:srgbClr val="4F2C33"/>
                </a:solidFill>
                <a:latin typeface="Fraunces Bold"/>
              </a:rPr>
              <a:t>CÂU </a:t>
            </a:r>
            <a:r>
              <a:rPr lang="en-US" sz="5000" dirty="0" smtClean="0">
                <a:solidFill>
                  <a:srgbClr val="4F2C33"/>
                </a:solidFill>
                <a:latin typeface="Fraunces Bold"/>
              </a:rPr>
              <a:t>CẢM, </a:t>
            </a:r>
            <a:r>
              <a:rPr lang="en-US" sz="5000" dirty="0">
                <a:solidFill>
                  <a:srgbClr val="4F2C33"/>
                </a:solidFill>
                <a:latin typeface="Fraunces Bold"/>
              </a:rPr>
              <a:t>CÂU KHIẾN, CÂU KỂ</a:t>
            </a:r>
          </a:p>
        </p:txBody>
      </p:sp>
      <p:sp>
        <p:nvSpPr>
          <p:cNvPr id="9" name="TextBox 9"/>
          <p:cNvSpPr txBox="1"/>
          <p:nvPr/>
        </p:nvSpPr>
        <p:spPr>
          <a:xfrm>
            <a:off x="207084" y="1922976"/>
            <a:ext cx="9912537" cy="1256754"/>
          </a:xfrm>
          <a:prstGeom prst="rect">
            <a:avLst/>
          </a:prstGeom>
        </p:spPr>
        <p:txBody>
          <a:bodyPr lIns="0" tIns="0" rIns="0" bIns="0" rtlCol="0" anchor="t">
            <a:spAutoFit/>
          </a:bodyPr>
          <a:lstStyle/>
          <a:p>
            <a:pPr algn="just">
              <a:lnSpc>
                <a:spcPts val="9799"/>
              </a:lnSpc>
            </a:pPr>
            <a:r>
              <a:rPr lang="en-US" sz="6999" dirty="0">
                <a:solidFill>
                  <a:srgbClr val="593B1C"/>
                </a:solidFill>
                <a:latin typeface="#9Slide05 VL Fadilla"/>
              </a:rPr>
              <a:t>1. </a:t>
            </a:r>
            <a:r>
              <a:rPr lang="en-US" sz="6999" dirty="0" smtClean="0">
                <a:solidFill>
                  <a:srgbClr val="593B1C"/>
                </a:solidFill>
                <a:latin typeface="#9Slide05 VL Fadilla"/>
              </a:rPr>
              <a:t>Tri </a:t>
            </a:r>
            <a:r>
              <a:rPr lang="en-US" sz="6999" dirty="0" err="1" smtClean="0">
                <a:solidFill>
                  <a:srgbClr val="593B1C"/>
                </a:solidFill>
                <a:latin typeface="#9Slide05 VL Fadilla"/>
              </a:rPr>
              <a:t>thức</a:t>
            </a:r>
            <a:r>
              <a:rPr lang="en-US" sz="6999" dirty="0" smtClean="0">
                <a:solidFill>
                  <a:srgbClr val="593B1C"/>
                </a:solidFill>
                <a:latin typeface="#9Slide05 VL Fadilla"/>
              </a:rPr>
              <a:t> </a:t>
            </a:r>
            <a:r>
              <a:rPr lang="en-US" sz="6999" dirty="0" err="1" smtClean="0">
                <a:solidFill>
                  <a:srgbClr val="593B1C"/>
                </a:solidFill>
                <a:latin typeface="#9Slide05 VL Fadilla"/>
              </a:rPr>
              <a:t>Tiếng</a:t>
            </a:r>
            <a:r>
              <a:rPr lang="en-US" sz="6999" dirty="0" smtClean="0">
                <a:solidFill>
                  <a:srgbClr val="593B1C"/>
                </a:solidFill>
                <a:latin typeface="#9Slide05 VL Fadilla"/>
              </a:rPr>
              <a:t> </a:t>
            </a:r>
            <a:r>
              <a:rPr lang="en-US" sz="6999" dirty="0" err="1" smtClean="0">
                <a:solidFill>
                  <a:srgbClr val="593B1C"/>
                </a:solidFill>
                <a:latin typeface="#9Slide05 VL Fadilla"/>
              </a:rPr>
              <a:t>Việt</a:t>
            </a:r>
            <a:endParaRPr lang="en-US" sz="6999" dirty="0">
              <a:solidFill>
                <a:srgbClr val="593B1C"/>
              </a:solidFill>
              <a:latin typeface="#9Slide05 VL Fadilla"/>
            </a:endParaRPr>
          </a:p>
        </p:txBody>
      </p:sp>
      <p:sp>
        <p:nvSpPr>
          <p:cNvPr id="10" name="TextBox 10"/>
          <p:cNvSpPr txBox="1"/>
          <p:nvPr/>
        </p:nvSpPr>
        <p:spPr>
          <a:xfrm>
            <a:off x="6579284" y="3219198"/>
            <a:ext cx="11708716" cy="1222375"/>
          </a:xfrm>
          <a:prstGeom prst="rect">
            <a:avLst/>
          </a:prstGeom>
        </p:spPr>
        <p:txBody>
          <a:bodyPr lIns="0" tIns="0" rIns="0" bIns="0" rtlCol="0" anchor="t">
            <a:spAutoFit/>
          </a:bodyPr>
          <a:lstStyle/>
          <a:p>
            <a:pPr algn="just">
              <a:lnSpc>
                <a:spcPts val="9799"/>
              </a:lnSpc>
              <a:spcBef>
                <a:spcPct val="0"/>
              </a:spcBef>
            </a:pPr>
            <a:r>
              <a:rPr lang="en-US" sz="6999">
                <a:solidFill>
                  <a:srgbClr val="593B1C"/>
                </a:solidFill>
                <a:latin typeface="#9Slide05 VL Fadilla"/>
              </a:rPr>
              <a:t>Câu khiến</a:t>
            </a:r>
          </a:p>
        </p:txBody>
      </p:sp>
      <p:sp>
        <p:nvSpPr>
          <p:cNvPr id="11" name="Freeform 11"/>
          <p:cNvSpPr/>
          <p:nvPr/>
        </p:nvSpPr>
        <p:spPr>
          <a:xfrm>
            <a:off x="9349725" y="4442759"/>
            <a:ext cx="7909575" cy="9078422"/>
          </a:xfrm>
          <a:custGeom>
            <a:avLst/>
            <a:gdLst/>
            <a:ahLst/>
            <a:cxnLst/>
            <a:rect l="l" t="t" r="r" b="b"/>
            <a:pathLst>
              <a:path w="7909575" h="9078422">
                <a:moveTo>
                  <a:pt x="0" y="0"/>
                </a:moveTo>
                <a:lnTo>
                  <a:pt x="7909575" y="0"/>
                </a:lnTo>
                <a:lnTo>
                  <a:pt x="7909575" y="9078422"/>
                </a:lnTo>
                <a:lnTo>
                  <a:pt x="0" y="907842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2" name="TextBox 12"/>
          <p:cNvSpPr txBox="1"/>
          <p:nvPr/>
        </p:nvSpPr>
        <p:spPr>
          <a:xfrm>
            <a:off x="11548016" y="4754026"/>
            <a:ext cx="9912537" cy="1222375"/>
          </a:xfrm>
          <a:prstGeom prst="rect">
            <a:avLst/>
          </a:prstGeom>
        </p:spPr>
        <p:txBody>
          <a:bodyPr lIns="0" tIns="0" rIns="0" bIns="0" rtlCol="0" anchor="t">
            <a:spAutoFit/>
          </a:bodyPr>
          <a:lstStyle/>
          <a:p>
            <a:pPr algn="just">
              <a:lnSpc>
                <a:spcPts val="9799"/>
              </a:lnSpc>
              <a:spcBef>
                <a:spcPct val="0"/>
              </a:spcBef>
            </a:pPr>
            <a:r>
              <a:rPr lang="en-US" sz="6999">
                <a:solidFill>
                  <a:srgbClr val="CB5419"/>
                </a:solidFill>
                <a:latin typeface="#9Slide05 VL Fadilla"/>
              </a:rPr>
              <a:t>Đặc điểm </a:t>
            </a:r>
          </a:p>
        </p:txBody>
      </p:sp>
      <p:sp>
        <p:nvSpPr>
          <p:cNvPr id="13" name="TextBox 13"/>
          <p:cNvSpPr txBox="1"/>
          <p:nvPr/>
        </p:nvSpPr>
        <p:spPr>
          <a:xfrm>
            <a:off x="2440278" y="4981575"/>
            <a:ext cx="9912537" cy="1222375"/>
          </a:xfrm>
          <a:prstGeom prst="rect">
            <a:avLst/>
          </a:prstGeom>
        </p:spPr>
        <p:txBody>
          <a:bodyPr lIns="0" tIns="0" rIns="0" bIns="0" rtlCol="0" anchor="t">
            <a:spAutoFit/>
          </a:bodyPr>
          <a:lstStyle/>
          <a:p>
            <a:pPr algn="just">
              <a:lnSpc>
                <a:spcPts val="9799"/>
              </a:lnSpc>
              <a:spcBef>
                <a:spcPct val="0"/>
              </a:spcBef>
            </a:pPr>
            <a:r>
              <a:rPr lang="en-US" sz="6999">
                <a:solidFill>
                  <a:srgbClr val="CB5419"/>
                </a:solidFill>
                <a:latin typeface="#9Slide05 VL Fadilla"/>
              </a:rPr>
              <a:t>Chức năng</a:t>
            </a:r>
          </a:p>
        </p:txBody>
      </p:sp>
      <p:sp>
        <p:nvSpPr>
          <p:cNvPr id="14" name="TextBox 14"/>
          <p:cNvSpPr txBox="1"/>
          <p:nvPr/>
        </p:nvSpPr>
        <p:spPr>
          <a:xfrm>
            <a:off x="2156497" y="6601167"/>
            <a:ext cx="4106170" cy="1580852"/>
          </a:xfrm>
          <a:prstGeom prst="rect">
            <a:avLst/>
          </a:prstGeom>
        </p:spPr>
        <p:txBody>
          <a:bodyPr lIns="0" tIns="0" rIns="0" bIns="0" rtlCol="0" anchor="t">
            <a:spAutoFit/>
          </a:bodyPr>
          <a:lstStyle/>
          <a:p>
            <a:pPr algn="just">
              <a:lnSpc>
                <a:spcPts val="6299"/>
              </a:lnSpc>
              <a:spcBef>
                <a:spcPct val="0"/>
              </a:spcBef>
            </a:pPr>
            <a:r>
              <a:rPr lang="en-US" sz="4500" dirty="0" err="1">
                <a:solidFill>
                  <a:srgbClr val="593B1C"/>
                </a:solidFill>
                <a:latin typeface="Roboto Condensed"/>
              </a:rPr>
              <a:t>Yêu</a:t>
            </a:r>
            <a:r>
              <a:rPr lang="en-US" sz="4500" dirty="0">
                <a:solidFill>
                  <a:srgbClr val="593B1C"/>
                </a:solidFill>
                <a:latin typeface="Roboto Condensed"/>
              </a:rPr>
              <a:t> </a:t>
            </a:r>
            <a:r>
              <a:rPr lang="en-US" sz="4500" dirty="0" err="1">
                <a:solidFill>
                  <a:srgbClr val="593B1C"/>
                </a:solidFill>
                <a:latin typeface="Roboto Condensed"/>
              </a:rPr>
              <a:t>cầu</a:t>
            </a:r>
            <a:r>
              <a:rPr lang="en-US" sz="4500" dirty="0">
                <a:solidFill>
                  <a:srgbClr val="593B1C"/>
                </a:solidFill>
                <a:latin typeface="Roboto Condensed"/>
              </a:rPr>
              <a:t>, </a:t>
            </a:r>
            <a:r>
              <a:rPr lang="en-US" sz="4500" dirty="0" err="1">
                <a:solidFill>
                  <a:srgbClr val="593B1C"/>
                </a:solidFill>
                <a:latin typeface="Roboto Condensed"/>
              </a:rPr>
              <a:t>đề</a:t>
            </a:r>
            <a:r>
              <a:rPr lang="en-US" sz="4500" dirty="0">
                <a:solidFill>
                  <a:srgbClr val="593B1C"/>
                </a:solidFill>
                <a:latin typeface="Roboto Condensed"/>
              </a:rPr>
              <a:t> </a:t>
            </a:r>
            <a:r>
              <a:rPr lang="en-US" sz="4500" dirty="0" err="1">
                <a:solidFill>
                  <a:srgbClr val="593B1C"/>
                </a:solidFill>
                <a:latin typeface="Roboto Condensed"/>
              </a:rPr>
              <a:t>nghị</a:t>
            </a:r>
            <a:r>
              <a:rPr lang="en-US" sz="4500" dirty="0">
                <a:solidFill>
                  <a:srgbClr val="593B1C"/>
                </a:solidFill>
                <a:latin typeface="Roboto Condensed"/>
              </a:rPr>
              <a:t>, </a:t>
            </a:r>
            <a:r>
              <a:rPr lang="en-US" sz="4500" dirty="0" err="1">
                <a:solidFill>
                  <a:srgbClr val="593B1C"/>
                </a:solidFill>
                <a:latin typeface="Roboto Condensed"/>
              </a:rPr>
              <a:t>ra</a:t>
            </a:r>
            <a:r>
              <a:rPr lang="en-US" sz="4500" dirty="0">
                <a:solidFill>
                  <a:srgbClr val="593B1C"/>
                </a:solidFill>
                <a:latin typeface="Roboto Condensed"/>
              </a:rPr>
              <a:t> </a:t>
            </a:r>
            <a:r>
              <a:rPr lang="en-US" sz="4500" dirty="0" err="1">
                <a:solidFill>
                  <a:srgbClr val="593B1C"/>
                </a:solidFill>
                <a:latin typeface="Roboto Condensed"/>
              </a:rPr>
              <a:t>lệnh</a:t>
            </a:r>
            <a:r>
              <a:rPr lang="en-US" sz="4500" dirty="0">
                <a:solidFill>
                  <a:srgbClr val="593B1C"/>
                </a:solidFill>
                <a:latin typeface="Roboto Condensed"/>
              </a:rPr>
              <a:t>,…</a:t>
            </a:r>
          </a:p>
        </p:txBody>
      </p:sp>
      <p:sp>
        <p:nvSpPr>
          <p:cNvPr id="15" name="TextBox 15"/>
          <p:cNvSpPr txBox="1"/>
          <p:nvPr/>
        </p:nvSpPr>
        <p:spPr>
          <a:xfrm>
            <a:off x="9796076" y="5881151"/>
            <a:ext cx="7092025" cy="3180755"/>
          </a:xfrm>
          <a:prstGeom prst="rect">
            <a:avLst/>
          </a:prstGeom>
        </p:spPr>
        <p:txBody>
          <a:bodyPr lIns="0" tIns="0" rIns="0" bIns="0" rtlCol="0" anchor="t">
            <a:spAutoFit/>
          </a:bodyPr>
          <a:lstStyle/>
          <a:p>
            <a:pPr algn="just">
              <a:lnSpc>
                <a:spcPts val="6299"/>
              </a:lnSpc>
            </a:pPr>
            <a:r>
              <a:rPr lang="en-US" sz="4500" dirty="0">
                <a:solidFill>
                  <a:srgbClr val="593B1C"/>
                </a:solidFill>
                <a:latin typeface="Roboto Condensed"/>
              </a:rPr>
              <a:t>- </a:t>
            </a:r>
            <a:r>
              <a:rPr lang="en-US" sz="4500" dirty="0" err="1">
                <a:solidFill>
                  <a:srgbClr val="593B1C"/>
                </a:solidFill>
                <a:latin typeface="Roboto Condensed"/>
              </a:rPr>
              <a:t>Sử</a:t>
            </a:r>
            <a:r>
              <a:rPr lang="en-US" sz="4500" dirty="0">
                <a:solidFill>
                  <a:srgbClr val="593B1C"/>
                </a:solidFill>
                <a:latin typeface="Roboto Condensed"/>
              </a:rPr>
              <a:t> </a:t>
            </a:r>
            <a:r>
              <a:rPr lang="en-US" sz="4500" dirty="0" err="1">
                <a:solidFill>
                  <a:srgbClr val="593B1C"/>
                </a:solidFill>
                <a:latin typeface="Roboto Condensed"/>
              </a:rPr>
              <a:t>dụng</a:t>
            </a:r>
            <a:r>
              <a:rPr lang="en-US" sz="4500" dirty="0">
                <a:solidFill>
                  <a:srgbClr val="593B1C"/>
                </a:solidFill>
                <a:latin typeface="Roboto Condensed"/>
              </a:rPr>
              <a:t> </a:t>
            </a:r>
            <a:r>
              <a:rPr lang="en-US" sz="4500" dirty="0" err="1">
                <a:solidFill>
                  <a:srgbClr val="593B1C"/>
                </a:solidFill>
                <a:latin typeface="Roboto Condensed"/>
              </a:rPr>
              <a:t>các</a:t>
            </a:r>
            <a:r>
              <a:rPr lang="en-US" sz="4500" dirty="0">
                <a:solidFill>
                  <a:srgbClr val="593B1C"/>
                </a:solidFill>
                <a:latin typeface="Roboto Condensed"/>
              </a:rPr>
              <a:t> </a:t>
            </a:r>
            <a:r>
              <a:rPr lang="en-US" sz="4500" dirty="0" err="1">
                <a:solidFill>
                  <a:srgbClr val="593B1C"/>
                </a:solidFill>
                <a:latin typeface="Roboto Condensed"/>
              </a:rPr>
              <a:t>từ</a:t>
            </a:r>
            <a:r>
              <a:rPr lang="en-US" sz="4500" dirty="0">
                <a:solidFill>
                  <a:srgbClr val="593B1C"/>
                </a:solidFill>
                <a:latin typeface="Roboto Condensed"/>
              </a:rPr>
              <a:t> </a:t>
            </a:r>
            <a:r>
              <a:rPr lang="en-US" sz="4500" dirty="0" err="1">
                <a:solidFill>
                  <a:srgbClr val="593B1C"/>
                </a:solidFill>
                <a:latin typeface="Roboto Condensed"/>
              </a:rPr>
              <a:t>ngữ</a:t>
            </a:r>
            <a:r>
              <a:rPr lang="en-US" sz="4500" dirty="0">
                <a:solidFill>
                  <a:srgbClr val="593B1C"/>
                </a:solidFill>
                <a:latin typeface="Roboto Condensed"/>
              </a:rPr>
              <a:t> </a:t>
            </a:r>
            <a:r>
              <a:rPr lang="en-US" sz="4500" dirty="0" err="1">
                <a:solidFill>
                  <a:srgbClr val="593B1C"/>
                </a:solidFill>
                <a:latin typeface="Roboto Condensed"/>
              </a:rPr>
              <a:t>cầu</a:t>
            </a:r>
            <a:r>
              <a:rPr lang="en-US" sz="4500" dirty="0">
                <a:solidFill>
                  <a:srgbClr val="593B1C"/>
                </a:solidFill>
                <a:latin typeface="Roboto Condensed"/>
              </a:rPr>
              <a:t> </a:t>
            </a:r>
            <a:r>
              <a:rPr lang="en-US" sz="4500" dirty="0" err="1">
                <a:solidFill>
                  <a:srgbClr val="593B1C"/>
                </a:solidFill>
                <a:latin typeface="Roboto Condensed"/>
              </a:rPr>
              <a:t>khiến</a:t>
            </a:r>
            <a:r>
              <a:rPr lang="en-US" sz="4500" dirty="0">
                <a:solidFill>
                  <a:srgbClr val="593B1C"/>
                </a:solidFill>
                <a:latin typeface="Roboto Condensed"/>
              </a:rPr>
              <a:t> </a:t>
            </a:r>
            <a:r>
              <a:rPr lang="en-US" sz="4500" dirty="0" err="1">
                <a:solidFill>
                  <a:srgbClr val="593B1C"/>
                </a:solidFill>
                <a:latin typeface="Roboto Condensed"/>
              </a:rPr>
              <a:t>như</a:t>
            </a:r>
            <a:r>
              <a:rPr lang="en-US" sz="4500" dirty="0">
                <a:solidFill>
                  <a:srgbClr val="593B1C"/>
                </a:solidFill>
                <a:latin typeface="Roboto Condensed"/>
              </a:rPr>
              <a:t>: </a:t>
            </a:r>
            <a:r>
              <a:rPr lang="en-US" sz="4500" dirty="0" err="1">
                <a:solidFill>
                  <a:srgbClr val="593B1C"/>
                </a:solidFill>
                <a:latin typeface="Roboto Condensed"/>
              </a:rPr>
              <a:t>hãy</a:t>
            </a:r>
            <a:r>
              <a:rPr lang="en-US" sz="4500" dirty="0">
                <a:solidFill>
                  <a:srgbClr val="593B1C"/>
                </a:solidFill>
                <a:latin typeface="Roboto Condensed"/>
              </a:rPr>
              <a:t>, </a:t>
            </a:r>
            <a:r>
              <a:rPr lang="en-US" sz="4500" dirty="0" err="1">
                <a:solidFill>
                  <a:srgbClr val="593B1C"/>
                </a:solidFill>
                <a:latin typeface="Roboto Condensed"/>
              </a:rPr>
              <a:t>đừng</a:t>
            </a:r>
            <a:r>
              <a:rPr lang="en-US" sz="4500" dirty="0">
                <a:solidFill>
                  <a:srgbClr val="593B1C"/>
                </a:solidFill>
                <a:latin typeface="Roboto Condensed"/>
              </a:rPr>
              <a:t>, </a:t>
            </a:r>
            <a:r>
              <a:rPr lang="en-US" sz="4500" dirty="0" err="1">
                <a:solidFill>
                  <a:srgbClr val="593B1C"/>
                </a:solidFill>
                <a:latin typeface="Roboto Condensed"/>
              </a:rPr>
              <a:t>chớ</a:t>
            </a:r>
            <a:r>
              <a:rPr lang="en-US" sz="4500" dirty="0">
                <a:solidFill>
                  <a:srgbClr val="593B1C"/>
                </a:solidFill>
                <a:latin typeface="Roboto Condensed"/>
              </a:rPr>
              <a:t>, </a:t>
            </a:r>
            <a:r>
              <a:rPr lang="en-US" sz="4500" dirty="0" err="1">
                <a:solidFill>
                  <a:srgbClr val="593B1C"/>
                </a:solidFill>
                <a:latin typeface="Roboto Condensed"/>
              </a:rPr>
              <a:t>đi</a:t>
            </a:r>
            <a:r>
              <a:rPr lang="en-US" sz="4500" dirty="0">
                <a:solidFill>
                  <a:srgbClr val="593B1C"/>
                </a:solidFill>
                <a:latin typeface="Roboto Condensed"/>
              </a:rPr>
              <a:t>, </a:t>
            </a:r>
            <a:r>
              <a:rPr lang="en-US" sz="4500" dirty="0" err="1">
                <a:solidFill>
                  <a:srgbClr val="593B1C"/>
                </a:solidFill>
                <a:latin typeface="Roboto Condensed"/>
              </a:rPr>
              <a:t>nào</a:t>
            </a:r>
            <a:r>
              <a:rPr lang="en-US" sz="4500" dirty="0">
                <a:solidFill>
                  <a:srgbClr val="593B1C"/>
                </a:solidFill>
                <a:latin typeface="Roboto Condensed"/>
              </a:rPr>
              <a:t>,…</a:t>
            </a:r>
          </a:p>
          <a:p>
            <a:pPr algn="just">
              <a:lnSpc>
                <a:spcPts val="6299"/>
              </a:lnSpc>
              <a:spcBef>
                <a:spcPct val="0"/>
              </a:spcBef>
            </a:pPr>
            <a:r>
              <a:rPr lang="en-US" sz="4500" dirty="0">
                <a:solidFill>
                  <a:srgbClr val="593B1C"/>
                </a:solidFill>
                <a:latin typeface="Roboto Condensed"/>
              </a:rPr>
              <a:t>- </a:t>
            </a:r>
            <a:r>
              <a:rPr lang="en-US" sz="4500" dirty="0" err="1">
                <a:solidFill>
                  <a:srgbClr val="593B1C"/>
                </a:solidFill>
                <a:latin typeface="Roboto Condensed"/>
              </a:rPr>
              <a:t>Thường</a:t>
            </a:r>
            <a:r>
              <a:rPr lang="en-US" sz="4500" dirty="0">
                <a:solidFill>
                  <a:srgbClr val="593B1C"/>
                </a:solidFill>
                <a:latin typeface="Roboto Condensed"/>
              </a:rPr>
              <a:t> </a:t>
            </a:r>
            <a:r>
              <a:rPr lang="en-US" sz="4500" dirty="0" err="1">
                <a:solidFill>
                  <a:srgbClr val="593B1C"/>
                </a:solidFill>
                <a:latin typeface="Roboto Condensed"/>
              </a:rPr>
              <a:t>kết</a:t>
            </a:r>
            <a:r>
              <a:rPr lang="en-US" sz="4500" dirty="0">
                <a:solidFill>
                  <a:srgbClr val="593B1C"/>
                </a:solidFill>
                <a:latin typeface="Roboto Condensed"/>
              </a:rPr>
              <a:t> </a:t>
            </a:r>
            <a:r>
              <a:rPr lang="en-US" sz="4500" dirty="0" err="1">
                <a:solidFill>
                  <a:srgbClr val="593B1C"/>
                </a:solidFill>
                <a:latin typeface="Roboto Condensed"/>
              </a:rPr>
              <a:t>thúc</a:t>
            </a:r>
            <a:r>
              <a:rPr lang="en-US" sz="4500" dirty="0">
                <a:solidFill>
                  <a:srgbClr val="593B1C"/>
                </a:solidFill>
                <a:latin typeface="Roboto Condensed"/>
              </a:rPr>
              <a:t> </a:t>
            </a:r>
            <a:r>
              <a:rPr lang="en-US" sz="4500" dirty="0" err="1">
                <a:solidFill>
                  <a:srgbClr val="593B1C"/>
                </a:solidFill>
                <a:latin typeface="Roboto Condensed"/>
              </a:rPr>
              <a:t>bằng</a:t>
            </a:r>
            <a:r>
              <a:rPr lang="en-US" sz="4500" dirty="0">
                <a:solidFill>
                  <a:srgbClr val="593B1C"/>
                </a:solidFill>
                <a:latin typeface="Roboto Condensed"/>
              </a:rPr>
              <a:t> </a:t>
            </a:r>
            <a:r>
              <a:rPr lang="en-US" sz="4500" dirty="0" err="1">
                <a:solidFill>
                  <a:srgbClr val="593B1C"/>
                </a:solidFill>
                <a:latin typeface="Roboto Condensed"/>
              </a:rPr>
              <a:t>dấu</a:t>
            </a:r>
            <a:r>
              <a:rPr lang="en-US" sz="4500" dirty="0">
                <a:solidFill>
                  <a:srgbClr val="593B1C"/>
                </a:solidFill>
                <a:latin typeface="Roboto Condensed"/>
              </a:rPr>
              <a:t> </a:t>
            </a:r>
            <a:r>
              <a:rPr lang="en-US" sz="4500" dirty="0" err="1">
                <a:solidFill>
                  <a:srgbClr val="593B1C"/>
                </a:solidFill>
                <a:latin typeface="Roboto Condensed"/>
              </a:rPr>
              <a:t>chấm</a:t>
            </a:r>
            <a:r>
              <a:rPr lang="en-US" sz="4500" dirty="0">
                <a:solidFill>
                  <a:srgbClr val="593B1C"/>
                </a:solidFill>
                <a:latin typeface="Roboto Condensed"/>
              </a:rPr>
              <a:t> than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CD38"/>
        </a:solidFill>
        <a:effectLst/>
      </p:bgPr>
    </p:bg>
    <p:spTree>
      <p:nvGrpSpPr>
        <p:cNvPr id="1" name=""/>
        <p:cNvGrpSpPr/>
        <p:nvPr/>
      </p:nvGrpSpPr>
      <p:grpSpPr>
        <a:xfrm>
          <a:off x="0" y="0"/>
          <a:ext cx="0" cy="0"/>
          <a:chOff x="0" y="0"/>
          <a:chExt cx="0" cy="0"/>
        </a:xfrm>
      </p:grpSpPr>
      <p:grpSp>
        <p:nvGrpSpPr>
          <p:cNvPr id="2" name="Group 2"/>
          <p:cNvGrpSpPr/>
          <p:nvPr/>
        </p:nvGrpSpPr>
        <p:grpSpPr>
          <a:xfrm>
            <a:off x="-186616" y="-155978"/>
            <a:ext cx="15096634" cy="2002273"/>
            <a:chOff x="0" y="0"/>
            <a:chExt cx="18286349" cy="3042119"/>
          </a:xfrm>
        </p:grpSpPr>
        <p:sp>
          <p:nvSpPr>
            <p:cNvPr id="3" name="Freeform 3"/>
            <p:cNvSpPr/>
            <p:nvPr/>
          </p:nvSpPr>
          <p:spPr>
            <a:xfrm>
              <a:off x="0" y="0"/>
              <a:ext cx="18286349" cy="3042119"/>
            </a:xfrm>
            <a:custGeom>
              <a:avLst/>
              <a:gdLst/>
              <a:ahLst/>
              <a:cxnLst/>
              <a:rect l="l" t="t" r="r" b="b"/>
              <a:pathLst>
                <a:path w="18286349" h="3042119">
                  <a:moveTo>
                    <a:pt x="18161890" y="3042119"/>
                  </a:moveTo>
                  <a:lnTo>
                    <a:pt x="124460" y="3042119"/>
                  </a:lnTo>
                  <a:cubicBezTo>
                    <a:pt x="55880" y="3042119"/>
                    <a:pt x="0" y="2986239"/>
                    <a:pt x="0" y="2917659"/>
                  </a:cubicBezTo>
                  <a:lnTo>
                    <a:pt x="0" y="124460"/>
                  </a:lnTo>
                  <a:cubicBezTo>
                    <a:pt x="0" y="55880"/>
                    <a:pt x="55880" y="0"/>
                    <a:pt x="124460" y="0"/>
                  </a:cubicBezTo>
                  <a:lnTo>
                    <a:pt x="18161890" y="0"/>
                  </a:lnTo>
                  <a:cubicBezTo>
                    <a:pt x="18230469" y="0"/>
                    <a:pt x="18286349" y="55880"/>
                    <a:pt x="18286349" y="124460"/>
                  </a:cubicBezTo>
                  <a:lnTo>
                    <a:pt x="18286349" y="2917659"/>
                  </a:lnTo>
                  <a:cubicBezTo>
                    <a:pt x="18286349" y="2986239"/>
                    <a:pt x="18230469" y="3042119"/>
                    <a:pt x="18161890" y="3042119"/>
                  </a:cubicBezTo>
                  <a:close/>
                </a:path>
              </a:pathLst>
            </a:custGeom>
            <a:solidFill>
              <a:srgbClr val="FFD558"/>
            </a:solidFill>
          </p:spPr>
          <p:txBody>
            <a:bodyPr/>
            <a:lstStyle/>
            <a:p>
              <a:endParaRPr lang="en-US"/>
            </a:p>
          </p:txBody>
        </p:sp>
      </p:grpSp>
      <p:sp>
        <p:nvSpPr>
          <p:cNvPr id="4" name="Freeform 4"/>
          <p:cNvSpPr/>
          <p:nvPr/>
        </p:nvSpPr>
        <p:spPr>
          <a:xfrm rot="-10800000">
            <a:off x="15749268" y="-757432"/>
            <a:ext cx="1510032" cy="1514864"/>
          </a:xfrm>
          <a:custGeom>
            <a:avLst/>
            <a:gdLst/>
            <a:ahLst/>
            <a:cxnLst/>
            <a:rect l="l" t="t" r="r" b="b"/>
            <a:pathLst>
              <a:path w="1510032" h="1514864">
                <a:moveTo>
                  <a:pt x="0" y="0"/>
                </a:moveTo>
                <a:lnTo>
                  <a:pt x="1510032" y="0"/>
                </a:lnTo>
                <a:lnTo>
                  <a:pt x="1510032" y="1514864"/>
                </a:lnTo>
                <a:lnTo>
                  <a:pt x="0" y="15148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3364693" y="1401943"/>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6" name="Freeform 6"/>
          <p:cNvSpPr/>
          <p:nvPr/>
        </p:nvSpPr>
        <p:spPr>
          <a:xfrm>
            <a:off x="19498" y="10100251"/>
            <a:ext cx="1199994" cy="373498"/>
          </a:xfrm>
          <a:custGeom>
            <a:avLst/>
            <a:gdLst/>
            <a:ahLst/>
            <a:cxnLst/>
            <a:rect l="l" t="t" r="r" b="b"/>
            <a:pathLst>
              <a:path w="1199994" h="373498">
                <a:moveTo>
                  <a:pt x="0" y="0"/>
                </a:moveTo>
                <a:lnTo>
                  <a:pt x="1199995" y="0"/>
                </a:lnTo>
                <a:lnTo>
                  <a:pt x="1199995" y="373498"/>
                </a:lnTo>
                <a:lnTo>
                  <a:pt x="0" y="3734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Freeform 7"/>
          <p:cNvSpPr/>
          <p:nvPr/>
        </p:nvSpPr>
        <p:spPr>
          <a:xfrm>
            <a:off x="1429435" y="4688401"/>
            <a:ext cx="5560293" cy="6381972"/>
          </a:xfrm>
          <a:custGeom>
            <a:avLst/>
            <a:gdLst/>
            <a:ahLst/>
            <a:cxnLst/>
            <a:rect l="l" t="t" r="r" b="b"/>
            <a:pathLst>
              <a:path w="5560293" h="6381972">
                <a:moveTo>
                  <a:pt x="0" y="0"/>
                </a:moveTo>
                <a:lnTo>
                  <a:pt x="5560293" y="0"/>
                </a:lnTo>
                <a:lnTo>
                  <a:pt x="5560293" y="6381972"/>
                </a:lnTo>
                <a:lnTo>
                  <a:pt x="0" y="638197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TextBox 8"/>
          <p:cNvSpPr txBox="1"/>
          <p:nvPr/>
        </p:nvSpPr>
        <p:spPr>
          <a:xfrm>
            <a:off x="207084" y="464176"/>
            <a:ext cx="14194716" cy="1795363"/>
          </a:xfrm>
          <a:prstGeom prst="rect">
            <a:avLst/>
          </a:prstGeom>
        </p:spPr>
        <p:txBody>
          <a:bodyPr wrap="square" lIns="0" tIns="0" rIns="0" bIns="0" rtlCol="0" anchor="t">
            <a:spAutoFit/>
          </a:bodyPr>
          <a:lstStyle/>
          <a:p>
            <a:pPr algn="ctr">
              <a:lnSpc>
                <a:spcPts val="7000"/>
              </a:lnSpc>
            </a:pPr>
            <a:r>
              <a:rPr lang="en-US" sz="5000" dirty="0">
                <a:solidFill>
                  <a:srgbClr val="4F2C33"/>
                </a:solidFill>
                <a:latin typeface="Fraunces Bold"/>
              </a:rPr>
              <a:t>I. CÂU </a:t>
            </a:r>
            <a:r>
              <a:rPr lang="en-US" sz="5000" dirty="0" smtClean="0">
                <a:solidFill>
                  <a:srgbClr val="4F2C33"/>
                </a:solidFill>
                <a:latin typeface="Fraunces Bold"/>
              </a:rPr>
              <a:t>HỎI, </a:t>
            </a:r>
            <a:r>
              <a:rPr lang="en-US" sz="5000" dirty="0">
                <a:solidFill>
                  <a:srgbClr val="4F2C33"/>
                </a:solidFill>
                <a:latin typeface="Fraunces Bold"/>
              </a:rPr>
              <a:t>CÂU </a:t>
            </a:r>
            <a:r>
              <a:rPr lang="en-US" sz="5000" dirty="0" smtClean="0">
                <a:solidFill>
                  <a:srgbClr val="4F2C33"/>
                </a:solidFill>
                <a:latin typeface="Fraunces Bold"/>
              </a:rPr>
              <a:t>CẢM, </a:t>
            </a:r>
            <a:r>
              <a:rPr lang="en-US" sz="5000" dirty="0">
                <a:solidFill>
                  <a:srgbClr val="4F2C33"/>
                </a:solidFill>
                <a:latin typeface="Fraunces Bold"/>
              </a:rPr>
              <a:t>CÂU KHIẾN, CÂU </a:t>
            </a:r>
            <a:r>
              <a:rPr lang="en-US" sz="5000" dirty="0" smtClean="0">
                <a:solidFill>
                  <a:srgbClr val="4F2C33"/>
                </a:solidFill>
                <a:latin typeface="Fraunces Bold"/>
              </a:rPr>
              <a:t>KỂ</a:t>
            </a:r>
            <a:endParaRPr lang="en-US" sz="5000" dirty="0">
              <a:solidFill>
                <a:srgbClr val="4F2C33"/>
              </a:solidFill>
              <a:latin typeface="Fraunces Bold"/>
            </a:endParaRPr>
          </a:p>
          <a:p>
            <a:pPr algn="ctr">
              <a:lnSpc>
                <a:spcPts val="7000"/>
              </a:lnSpc>
            </a:pPr>
            <a:endParaRPr lang="en-US" sz="5000" dirty="0">
              <a:solidFill>
                <a:srgbClr val="4F2C33"/>
              </a:solidFill>
              <a:latin typeface="Fraunces Bold"/>
            </a:endParaRPr>
          </a:p>
        </p:txBody>
      </p:sp>
      <p:sp>
        <p:nvSpPr>
          <p:cNvPr id="9" name="TextBox 9"/>
          <p:cNvSpPr txBox="1"/>
          <p:nvPr/>
        </p:nvSpPr>
        <p:spPr>
          <a:xfrm>
            <a:off x="207084" y="1922976"/>
            <a:ext cx="9912537" cy="1256754"/>
          </a:xfrm>
          <a:prstGeom prst="rect">
            <a:avLst/>
          </a:prstGeom>
        </p:spPr>
        <p:txBody>
          <a:bodyPr lIns="0" tIns="0" rIns="0" bIns="0" rtlCol="0" anchor="t">
            <a:spAutoFit/>
          </a:bodyPr>
          <a:lstStyle/>
          <a:p>
            <a:pPr algn="just">
              <a:lnSpc>
                <a:spcPts val="9799"/>
              </a:lnSpc>
            </a:pPr>
            <a:r>
              <a:rPr lang="en-US" sz="6999" dirty="0">
                <a:solidFill>
                  <a:srgbClr val="593B1C"/>
                </a:solidFill>
                <a:latin typeface="#9Slide05 VL Fadilla"/>
              </a:rPr>
              <a:t>1. </a:t>
            </a:r>
            <a:r>
              <a:rPr lang="en-US" sz="6999" dirty="0" smtClean="0">
                <a:solidFill>
                  <a:srgbClr val="593B1C"/>
                </a:solidFill>
                <a:latin typeface="#9Slide05 VL Fadilla"/>
              </a:rPr>
              <a:t>Tri </a:t>
            </a:r>
            <a:r>
              <a:rPr lang="en-US" sz="6999" dirty="0" err="1" smtClean="0">
                <a:solidFill>
                  <a:srgbClr val="593B1C"/>
                </a:solidFill>
                <a:latin typeface="#9Slide05 VL Fadilla"/>
              </a:rPr>
              <a:t>thức</a:t>
            </a:r>
            <a:r>
              <a:rPr lang="en-US" sz="6999" dirty="0" smtClean="0">
                <a:solidFill>
                  <a:srgbClr val="593B1C"/>
                </a:solidFill>
                <a:latin typeface="#9Slide05 VL Fadilla"/>
              </a:rPr>
              <a:t> </a:t>
            </a:r>
            <a:r>
              <a:rPr lang="en-US" sz="6999" dirty="0" err="1" smtClean="0">
                <a:solidFill>
                  <a:srgbClr val="593B1C"/>
                </a:solidFill>
                <a:latin typeface="#9Slide05 VL Fadilla"/>
              </a:rPr>
              <a:t>Tiếng</a:t>
            </a:r>
            <a:r>
              <a:rPr lang="en-US" sz="6999" dirty="0" smtClean="0">
                <a:solidFill>
                  <a:srgbClr val="593B1C"/>
                </a:solidFill>
                <a:latin typeface="#9Slide05 VL Fadilla"/>
              </a:rPr>
              <a:t> </a:t>
            </a:r>
            <a:r>
              <a:rPr lang="en-US" sz="6999" dirty="0" err="1" smtClean="0">
                <a:solidFill>
                  <a:srgbClr val="593B1C"/>
                </a:solidFill>
                <a:latin typeface="#9Slide05 VL Fadilla"/>
              </a:rPr>
              <a:t>Việt</a:t>
            </a:r>
            <a:endParaRPr lang="en-US" sz="6999" dirty="0">
              <a:solidFill>
                <a:srgbClr val="593B1C"/>
              </a:solidFill>
              <a:latin typeface="#9Slide05 VL Fadilla"/>
            </a:endParaRPr>
          </a:p>
        </p:txBody>
      </p:sp>
      <p:sp>
        <p:nvSpPr>
          <p:cNvPr id="10" name="TextBox 10"/>
          <p:cNvSpPr txBox="1"/>
          <p:nvPr/>
        </p:nvSpPr>
        <p:spPr>
          <a:xfrm>
            <a:off x="5948780" y="3161226"/>
            <a:ext cx="9912537" cy="1222375"/>
          </a:xfrm>
          <a:prstGeom prst="rect">
            <a:avLst/>
          </a:prstGeom>
        </p:spPr>
        <p:txBody>
          <a:bodyPr lIns="0" tIns="0" rIns="0" bIns="0" rtlCol="0" anchor="t">
            <a:spAutoFit/>
          </a:bodyPr>
          <a:lstStyle/>
          <a:p>
            <a:pPr algn="just">
              <a:lnSpc>
                <a:spcPts val="9799"/>
              </a:lnSpc>
              <a:spcBef>
                <a:spcPct val="0"/>
              </a:spcBef>
            </a:pPr>
            <a:r>
              <a:rPr lang="en-US" sz="6999">
                <a:solidFill>
                  <a:srgbClr val="593B1C"/>
                </a:solidFill>
                <a:latin typeface="#9Slide05 VL Fadilla"/>
              </a:rPr>
              <a:t>Câu kể (câu trần thuật)</a:t>
            </a:r>
          </a:p>
        </p:txBody>
      </p:sp>
      <p:sp>
        <p:nvSpPr>
          <p:cNvPr id="11" name="Freeform 11"/>
          <p:cNvSpPr/>
          <p:nvPr/>
        </p:nvSpPr>
        <p:spPr>
          <a:xfrm>
            <a:off x="9349725" y="4688401"/>
            <a:ext cx="5560293" cy="6381972"/>
          </a:xfrm>
          <a:custGeom>
            <a:avLst/>
            <a:gdLst/>
            <a:ahLst/>
            <a:cxnLst/>
            <a:rect l="l" t="t" r="r" b="b"/>
            <a:pathLst>
              <a:path w="5560293" h="6381972">
                <a:moveTo>
                  <a:pt x="0" y="0"/>
                </a:moveTo>
                <a:lnTo>
                  <a:pt x="5560293" y="0"/>
                </a:lnTo>
                <a:lnTo>
                  <a:pt x="5560293" y="6381972"/>
                </a:lnTo>
                <a:lnTo>
                  <a:pt x="0" y="638197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2" name="TextBox 12"/>
          <p:cNvSpPr txBox="1"/>
          <p:nvPr/>
        </p:nvSpPr>
        <p:spPr>
          <a:xfrm>
            <a:off x="10425402" y="4981575"/>
            <a:ext cx="9912537" cy="1222375"/>
          </a:xfrm>
          <a:prstGeom prst="rect">
            <a:avLst/>
          </a:prstGeom>
        </p:spPr>
        <p:txBody>
          <a:bodyPr lIns="0" tIns="0" rIns="0" bIns="0" rtlCol="0" anchor="t">
            <a:spAutoFit/>
          </a:bodyPr>
          <a:lstStyle/>
          <a:p>
            <a:pPr algn="just">
              <a:lnSpc>
                <a:spcPts val="9799"/>
              </a:lnSpc>
              <a:spcBef>
                <a:spcPct val="0"/>
              </a:spcBef>
            </a:pPr>
            <a:r>
              <a:rPr lang="en-US" sz="6999">
                <a:solidFill>
                  <a:srgbClr val="CB5419"/>
                </a:solidFill>
                <a:latin typeface="#9Slide05 VL Fadilla"/>
              </a:rPr>
              <a:t>Đặc điểm </a:t>
            </a:r>
          </a:p>
        </p:txBody>
      </p:sp>
      <p:sp>
        <p:nvSpPr>
          <p:cNvPr id="13" name="TextBox 13"/>
          <p:cNvSpPr txBox="1"/>
          <p:nvPr/>
        </p:nvSpPr>
        <p:spPr>
          <a:xfrm>
            <a:off x="2440278" y="4981575"/>
            <a:ext cx="9912537" cy="1222375"/>
          </a:xfrm>
          <a:prstGeom prst="rect">
            <a:avLst/>
          </a:prstGeom>
        </p:spPr>
        <p:txBody>
          <a:bodyPr lIns="0" tIns="0" rIns="0" bIns="0" rtlCol="0" anchor="t">
            <a:spAutoFit/>
          </a:bodyPr>
          <a:lstStyle/>
          <a:p>
            <a:pPr algn="just">
              <a:lnSpc>
                <a:spcPts val="9799"/>
              </a:lnSpc>
              <a:spcBef>
                <a:spcPct val="0"/>
              </a:spcBef>
            </a:pPr>
            <a:r>
              <a:rPr lang="en-US" sz="6999" dirty="0" err="1">
                <a:solidFill>
                  <a:srgbClr val="CB5419"/>
                </a:solidFill>
                <a:latin typeface="#9Slide05 VL Fadilla"/>
              </a:rPr>
              <a:t>Chức</a:t>
            </a:r>
            <a:r>
              <a:rPr lang="en-US" sz="6999" dirty="0">
                <a:solidFill>
                  <a:srgbClr val="CB5419"/>
                </a:solidFill>
                <a:latin typeface="#9Slide05 VL Fadilla"/>
              </a:rPr>
              <a:t> </a:t>
            </a:r>
            <a:r>
              <a:rPr lang="en-US" sz="6999" dirty="0" err="1">
                <a:solidFill>
                  <a:srgbClr val="CB5419"/>
                </a:solidFill>
                <a:latin typeface="#9Slide05 VL Fadilla"/>
              </a:rPr>
              <a:t>năng</a:t>
            </a:r>
            <a:endParaRPr lang="en-US" sz="6999" dirty="0">
              <a:solidFill>
                <a:srgbClr val="CB5419"/>
              </a:solidFill>
              <a:latin typeface="#9Slide05 VL Fadilla"/>
            </a:endParaRPr>
          </a:p>
        </p:txBody>
      </p:sp>
      <p:sp>
        <p:nvSpPr>
          <p:cNvPr id="14" name="TextBox 14"/>
          <p:cNvSpPr txBox="1"/>
          <p:nvPr/>
        </p:nvSpPr>
        <p:spPr>
          <a:xfrm>
            <a:off x="2156497" y="6601167"/>
            <a:ext cx="4106170" cy="1580852"/>
          </a:xfrm>
          <a:prstGeom prst="rect">
            <a:avLst/>
          </a:prstGeom>
        </p:spPr>
        <p:txBody>
          <a:bodyPr lIns="0" tIns="0" rIns="0" bIns="0" rtlCol="0" anchor="t">
            <a:spAutoFit/>
          </a:bodyPr>
          <a:lstStyle/>
          <a:p>
            <a:pPr algn="just">
              <a:lnSpc>
                <a:spcPts val="6299"/>
              </a:lnSpc>
              <a:spcBef>
                <a:spcPct val="0"/>
              </a:spcBef>
            </a:pPr>
            <a:r>
              <a:rPr lang="en-US" sz="4500" dirty="0" err="1">
                <a:solidFill>
                  <a:srgbClr val="593B1C"/>
                </a:solidFill>
                <a:latin typeface="Roboto Condensed"/>
              </a:rPr>
              <a:t>Kể</a:t>
            </a:r>
            <a:r>
              <a:rPr lang="en-US" sz="4500" dirty="0">
                <a:solidFill>
                  <a:srgbClr val="593B1C"/>
                </a:solidFill>
                <a:latin typeface="Roboto Condensed"/>
              </a:rPr>
              <a:t>, </a:t>
            </a:r>
            <a:r>
              <a:rPr lang="en-US" sz="4500" dirty="0" err="1">
                <a:solidFill>
                  <a:srgbClr val="593B1C"/>
                </a:solidFill>
                <a:latin typeface="Roboto Condensed"/>
              </a:rPr>
              <a:t>miêu</a:t>
            </a:r>
            <a:r>
              <a:rPr lang="en-US" sz="4500" dirty="0">
                <a:solidFill>
                  <a:srgbClr val="593B1C"/>
                </a:solidFill>
                <a:latin typeface="Roboto Condensed"/>
              </a:rPr>
              <a:t> </a:t>
            </a:r>
            <a:r>
              <a:rPr lang="en-US" sz="4500" dirty="0" err="1">
                <a:solidFill>
                  <a:srgbClr val="593B1C"/>
                </a:solidFill>
                <a:latin typeface="Roboto Condensed"/>
              </a:rPr>
              <a:t>tả</a:t>
            </a:r>
            <a:r>
              <a:rPr lang="en-US" sz="4500" dirty="0">
                <a:solidFill>
                  <a:srgbClr val="593B1C"/>
                </a:solidFill>
                <a:latin typeface="Roboto Condensed"/>
              </a:rPr>
              <a:t>, </a:t>
            </a:r>
            <a:r>
              <a:rPr lang="en-US" sz="4500" dirty="0" err="1">
                <a:solidFill>
                  <a:srgbClr val="593B1C"/>
                </a:solidFill>
                <a:latin typeface="Roboto Condensed"/>
              </a:rPr>
              <a:t>thông</a:t>
            </a:r>
            <a:r>
              <a:rPr lang="en-US" sz="4500" dirty="0">
                <a:solidFill>
                  <a:srgbClr val="593B1C"/>
                </a:solidFill>
                <a:latin typeface="Roboto Condensed"/>
              </a:rPr>
              <a:t> </a:t>
            </a:r>
            <a:r>
              <a:rPr lang="en-US" sz="4500" dirty="0" err="1">
                <a:solidFill>
                  <a:srgbClr val="593B1C"/>
                </a:solidFill>
                <a:latin typeface="Roboto Condensed"/>
              </a:rPr>
              <a:t>báo</a:t>
            </a:r>
            <a:r>
              <a:rPr lang="en-US" sz="4500" dirty="0">
                <a:solidFill>
                  <a:srgbClr val="593B1C"/>
                </a:solidFill>
                <a:latin typeface="Roboto Condensed"/>
              </a:rPr>
              <a:t>, </a:t>
            </a:r>
            <a:r>
              <a:rPr lang="en-US" sz="4500" dirty="0" err="1">
                <a:solidFill>
                  <a:srgbClr val="593B1C"/>
                </a:solidFill>
                <a:latin typeface="Roboto Condensed"/>
              </a:rPr>
              <a:t>nhận</a:t>
            </a:r>
            <a:r>
              <a:rPr lang="en-US" sz="4500" dirty="0">
                <a:solidFill>
                  <a:srgbClr val="593B1C"/>
                </a:solidFill>
                <a:latin typeface="Roboto Condensed"/>
              </a:rPr>
              <a:t> </a:t>
            </a:r>
            <a:r>
              <a:rPr lang="en-US" sz="4500" dirty="0" err="1">
                <a:solidFill>
                  <a:srgbClr val="593B1C"/>
                </a:solidFill>
                <a:latin typeface="Roboto Condensed"/>
              </a:rPr>
              <a:t>định</a:t>
            </a:r>
            <a:r>
              <a:rPr lang="en-US" sz="4500" dirty="0">
                <a:solidFill>
                  <a:srgbClr val="593B1C"/>
                </a:solidFill>
                <a:latin typeface="Roboto Condensed"/>
              </a:rPr>
              <a:t>,…</a:t>
            </a:r>
          </a:p>
        </p:txBody>
      </p:sp>
      <p:sp>
        <p:nvSpPr>
          <p:cNvPr id="15" name="TextBox 15"/>
          <p:cNvSpPr txBox="1"/>
          <p:nvPr/>
        </p:nvSpPr>
        <p:spPr>
          <a:xfrm>
            <a:off x="10119621" y="6601167"/>
            <a:ext cx="4106170" cy="1580852"/>
          </a:xfrm>
          <a:prstGeom prst="rect">
            <a:avLst/>
          </a:prstGeom>
        </p:spPr>
        <p:txBody>
          <a:bodyPr lIns="0" tIns="0" rIns="0" bIns="0" rtlCol="0" anchor="t">
            <a:spAutoFit/>
          </a:bodyPr>
          <a:lstStyle/>
          <a:p>
            <a:pPr algn="just">
              <a:lnSpc>
                <a:spcPts val="6299"/>
              </a:lnSpc>
              <a:spcBef>
                <a:spcPct val="0"/>
              </a:spcBef>
            </a:pPr>
            <a:r>
              <a:rPr lang="en-US" sz="4500" dirty="0" err="1">
                <a:solidFill>
                  <a:srgbClr val="593B1C"/>
                </a:solidFill>
                <a:latin typeface="Roboto Condensed"/>
              </a:rPr>
              <a:t>Thường</a:t>
            </a:r>
            <a:r>
              <a:rPr lang="en-US" sz="4500" dirty="0">
                <a:solidFill>
                  <a:srgbClr val="593B1C"/>
                </a:solidFill>
                <a:latin typeface="Roboto Condensed"/>
              </a:rPr>
              <a:t> </a:t>
            </a:r>
            <a:r>
              <a:rPr lang="en-US" sz="4500" dirty="0" err="1">
                <a:solidFill>
                  <a:srgbClr val="593B1C"/>
                </a:solidFill>
                <a:latin typeface="Roboto Condensed"/>
              </a:rPr>
              <a:t>kết</a:t>
            </a:r>
            <a:r>
              <a:rPr lang="en-US" sz="4500" dirty="0">
                <a:solidFill>
                  <a:srgbClr val="593B1C"/>
                </a:solidFill>
                <a:latin typeface="Roboto Condensed"/>
              </a:rPr>
              <a:t> </a:t>
            </a:r>
            <a:r>
              <a:rPr lang="en-US" sz="4500" dirty="0" err="1">
                <a:solidFill>
                  <a:srgbClr val="593B1C"/>
                </a:solidFill>
                <a:latin typeface="Roboto Condensed"/>
              </a:rPr>
              <a:t>thúc</a:t>
            </a:r>
            <a:r>
              <a:rPr lang="en-US" sz="4500" dirty="0">
                <a:solidFill>
                  <a:srgbClr val="593B1C"/>
                </a:solidFill>
                <a:latin typeface="Roboto Condensed"/>
              </a:rPr>
              <a:t> </a:t>
            </a:r>
            <a:r>
              <a:rPr lang="en-US" sz="4500" dirty="0" err="1">
                <a:solidFill>
                  <a:srgbClr val="593B1C"/>
                </a:solidFill>
                <a:latin typeface="Roboto Condensed"/>
              </a:rPr>
              <a:t>bằng</a:t>
            </a:r>
            <a:r>
              <a:rPr lang="en-US" sz="4500" dirty="0">
                <a:solidFill>
                  <a:srgbClr val="593B1C"/>
                </a:solidFill>
                <a:latin typeface="Roboto Condensed"/>
              </a:rPr>
              <a:t> </a:t>
            </a:r>
            <a:r>
              <a:rPr lang="en-US" sz="4500" dirty="0" err="1">
                <a:solidFill>
                  <a:srgbClr val="593B1C"/>
                </a:solidFill>
                <a:latin typeface="Roboto Condensed"/>
              </a:rPr>
              <a:t>dấu</a:t>
            </a:r>
            <a:r>
              <a:rPr lang="en-US" sz="4500" dirty="0">
                <a:solidFill>
                  <a:srgbClr val="593B1C"/>
                </a:solidFill>
                <a:latin typeface="Roboto Condensed"/>
              </a:rPr>
              <a:t> </a:t>
            </a:r>
            <a:r>
              <a:rPr lang="en-US" sz="4500" dirty="0" err="1">
                <a:solidFill>
                  <a:srgbClr val="593B1C"/>
                </a:solidFill>
                <a:latin typeface="Roboto Condensed"/>
              </a:rPr>
              <a:t>chấm</a:t>
            </a:r>
            <a:r>
              <a:rPr lang="en-US" sz="4500" dirty="0">
                <a:solidFill>
                  <a:srgbClr val="593B1C"/>
                </a:solidFill>
                <a:latin typeface="Roboto Condensed"/>
              </a:rPr>
              <a:t>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CD38"/>
        </a:solidFill>
        <a:effectLst/>
      </p:bgPr>
    </p:bg>
    <p:spTree>
      <p:nvGrpSpPr>
        <p:cNvPr id="1" name=""/>
        <p:cNvGrpSpPr/>
        <p:nvPr/>
      </p:nvGrpSpPr>
      <p:grpSpPr>
        <a:xfrm>
          <a:off x="0" y="0"/>
          <a:ext cx="0" cy="0"/>
          <a:chOff x="0" y="0"/>
          <a:chExt cx="0" cy="0"/>
        </a:xfrm>
      </p:grpSpPr>
      <p:grpSp>
        <p:nvGrpSpPr>
          <p:cNvPr id="2" name="Group 2"/>
          <p:cNvGrpSpPr/>
          <p:nvPr/>
        </p:nvGrpSpPr>
        <p:grpSpPr>
          <a:xfrm rot="-322503">
            <a:off x="9733406" y="5989716"/>
            <a:ext cx="7380048" cy="3460295"/>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D558"/>
            </a:solidFill>
          </p:spPr>
          <p:txBody>
            <a:bodyPr/>
            <a:lstStyle/>
            <a:p>
              <a:endParaRPr lang="en-US"/>
            </a:p>
          </p:txBody>
        </p:sp>
      </p:grpSp>
      <p:sp>
        <p:nvSpPr>
          <p:cNvPr id="4" name="Freeform 4"/>
          <p:cNvSpPr/>
          <p:nvPr/>
        </p:nvSpPr>
        <p:spPr>
          <a:xfrm>
            <a:off x="10093130" y="1483409"/>
            <a:ext cx="6816920" cy="7320182"/>
          </a:xfrm>
          <a:custGeom>
            <a:avLst/>
            <a:gdLst/>
            <a:ahLst/>
            <a:cxnLst/>
            <a:rect l="l" t="t" r="r" b="b"/>
            <a:pathLst>
              <a:path w="6816920" h="7320182">
                <a:moveTo>
                  <a:pt x="0" y="0"/>
                </a:moveTo>
                <a:lnTo>
                  <a:pt x="6816920" y="0"/>
                </a:lnTo>
                <a:lnTo>
                  <a:pt x="6816920" y="7320182"/>
                </a:lnTo>
                <a:lnTo>
                  <a:pt x="0" y="7320182"/>
                </a:lnTo>
                <a:lnTo>
                  <a:pt x="0" y="0"/>
                </a:lnTo>
                <a:close/>
              </a:path>
            </a:pathLst>
          </a:custGeom>
          <a:blipFill>
            <a:blip r:embed="rId2"/>
            <a:stretch>
              <a:fillRect/>
            </a:stretch>
          </a:blipFill>
        </p:spPr>
        <p:txBody>
          <a:bodyPr/>
          <a:lstStyle/>
          <a:p>
            <a:endParaRPr lang="en-US"/>
          </a:p>
        </p:txBody>
      </p:sp>
      <p:grpSp>
        <p:nvGrpSpPr>
          <p:cNvPr id="5" name="Group 5"/>
          <p:cNvGrpSpPr/>
          <p:nvPr/>
        </p:nvGrpSpPr>
        <p:grpSpPr>
          <a:xfrm>
            <a:off x="1028700" y="2071493"/>
            <a:ext cx="8558861" cy="2887443"/>
            <a:chOff x="0" y="0"/>
            <a:chExt cx="5818426" cy="1962922"/>
          </a:xfrm>
        </p:grpSpPr>
        <p:sp>
          <p:nvSpPr>
            <p:cNvPr id="6" name="Freeform 6"/>
            <p:cNvSpPr/>
            <p:nvPr/>
          </p:nvSpPr>
          <p:spPr>
            <a:xfrm>
              <a:off x="0" y="0"/>
              <a:ext cx="5818426" cy="1962922"/>
            </a:xfrm>
            <a:custGeom>
              <a:avLst/>
              <a:gdLst/>
              <a:ahLst/>
              <a:cxnLst/>
              <a:rect l="l" t="t" r="r" b="b"/>
              <a:pathLst>
                <a:path w="5818426" h="1962922">
                  <a:moveTo>
                    <a:pt x="5693966" y="1962922"/>
                  </a:moveTo>
                  <a:lnTo>
                    <a:pt x="124460" y="1962922"/>
                  </a:lnTo>
                  <a:cubicBezTo>
                    <a:pt x="55880" y="1962922"/>
                    <a:pt x="0" y="1907042"/>
                    <a:pt x="0" y="1838462"/>
                  </a:cubicBezTo>
                  <a:lnTo>
                    <a:pt x="0" y="124460"/>
                  </a:lnTo>
                  <a:cubicBezTo>
                    <a:pt x="0" y="55880"/>
                    <a:pt x="55880" y="0"/>
                    <a:pt x="124460" y="0"/>
                  </a:cubicBezTo>
                  <a:lnTo>
                    <a:pt x="5693966" y="0"/>
                  </a:lnTo>
                  <a:cubicBezTo>
                    <a:pt x="5762546" y="0"/>
                    <a:pt x="5818426" y="55880"/>
                    <a:pt x="5818426" y="124460"/>
                  </a:cubicBezTo>
                  <a:lnTo>
                    <a:pt x="5818426" y="1838462"/>
                  </a:lnTo>
                  <a:cubicBezTo>
                    <a:pt x="5818426" y="1907042"/>
                    <a:pt x="5762546" y="1962922"/>
                    <a:pt x="5693966" y="1962922"/>
                  </a:cubicBezTo>
                  <a:close/>
                </a:path>
              </a:pathLst>
            </a:custGeom>
            <a:solidFill>
              <a:srgbClr val="A3704B"/>
            </a:solidFill>
          </p:spPr>
          <p:txBody>
            <a:bodyPr/>
            <a:lstStyle/>
            <a:p>
              <a:endParaRPr lang="en-US"/>
            </a:p>
          </p:txBody>
        </p:sp>
      </p:grpSp>
      <p:sp>
        <p:nvSpPr>
          <p:cNvPr id="7" name="Freeform 7"/>
          <p:cNvSpPr/>
          <p:nvPr/>
        </p:nvSpPr>
        <p:spPr>
          <a:xfrm rot="-5400000">
            <a:off x="-755016" y="1026284"/>
            <a:ext cx="1510032" cy="1514864"/>
          </a:xfrm>
          <a:custGeom>
            <a:avLst/>
            <a:gdLst/>
            <a:ahLst/>
            <a:cxnLst/>
            <a:rect l="l" t="t" r="r" b="b"/>
            <a:pathLst>
              <a:path w="1510032" h="1514864">
                <a:moveTo>
                  <a:pt x="0" y="0"/>
                </a:moveTo>
                <a:lnTo>
                  <a:pt x="1510032" y="0"/>
                </a:lnTo>
                <a:lnTo>
                  <a:pt x="1510032" y="1514864"/>
                </a:lnTo>
                <a:lnTo>
                  <a:pt x="0" y="151486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8" name="Freeform 8"/>
          <p:cNvSpPr/>
          <p:nvPr/>
        </p:nvSpPr>
        <p:spPr>
          <a:xfrm>
            <a:off x="16910050" y="0"/>
            <a:ext cx="2405988" cy="1456716"/>
          </a:xfrm>
          <a:custGeom>
            <a:avLst/>
            <a:gdLst/>
            <a:ahLst/>
            <a:cxnLst/>
            <a:rect l="l" t="t" r="r" b="b"/>
            <a:pathLst>
              <a:path w="2405988" h="1456716">
                <a:moveTo>
                  <a:pt x="0" y="0"/>
                </a:moveTo>
                <a:lnTo>
                  <a:pt x="2405988" y="0"/>
                </a:lnTo>
                <a:lnTo>
                  <a:pt x="2405988" y="1456716"/>
                </a:lnTo>
                <a:lnTo>
                  <a:pt x="0" y="145671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9" name="Freeform 9"/>
          <p:cNvSpPr/>
          <p:nvPr/>
        </p:nvSpPr>
        <p:spPr>
          <a:xfrm>
            <a:off x="17544523" y="1206302"/>
            <a:ext cx="1428995" cy="865191"/>
          </a:xfrm>
          <a:custGeom>
            <a:avLst/>
            <a:gdLst/>
            <a:ahLst/>
            <a:cxnLst/>
            <a:rect l="l" t="t" r="r" b="b"/>
            <a:pathLst>
              <a:path w="1428995" h="865191">
                <a:moveTo>
                  <a:pt x="0" y="0"/>
                </a:moveTo>
                <a:lnTo>
                  <a:pt x="1428995" y="0"/>
                </a:lnTo>
                <a:lnTo>
                  <a:pt x="1428995" y="865191"/>
                </a:lnTo>
                <a:lnTo>
                  <a:pt x="0" y="86519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0" name="Freeform 10"/>
          <p:cNvSpPr/>
          <p:nvPr/>
        </p:nvSpPr>
        <p:spPr>
          <a:xfrm>
            <a:off x="17513047" y="4044314"/>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1" name="Freeform 11"/>
          <p:cNvSpPr/>
          <p:nvPr/>
        </p:nvSpPr>
        <p:spPr>
          <a:xfrm>
            <a:off x="15392556" y="8768338"/>
            <a:ext cx="1199994" cy="373498"/>
          </a:xfrm>
          <a:custGeom>
            <a:avLst/>
            <a:gdLst/>
            <a:ahLst/>
            <a:cxnLst/>
            <a:rect l="l" t="t" r="r" b="b"/>
            <a:pathLst>
              <a:path w="1199994" h="373498">
                <a:moveTo>
                  <a:pt x="0" y="0"/>
                </a:moveTo>
                <a:lnTo>
                  <a:pt x="1199994" y="0"/>
                </a:lnTo>
                <a:lnTo>
                  <a:pt x="1199994" y="373499"/>
                </a:lnTo>
                <a:lnTo>
                  <a:pt x="0" y="37349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2" name="Freeform 12"/>
          <p:cNvSpPr/>
          <p:nvPr/>
        </p:nvSpPr>
        <p:spPr>
          <a:xfrm>
            <a:off x="9144000" y="6030913"/>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3" name="TextBox 13"/>
          <p:cNvSpPr txBox="1"/>
          <p:nvPr/>
        </p:nvSpPr>
        <p:spPr>
          <a:xfrm>
            <a:off x="934194" y="560668"/>
            <a:ext cx="6816919" cy="1196481"/>
          </a:xfrm>
          <a:prstGeom prst="rect">
            <a:avLst/>
          </a:prstGeom>
        </p:spPr>
        <p:txBody>
          <a:bodyPr wrap="square" lIns="0" tIns="0" rIns="0" bIns="0" rtlCol="0" anchor="t">
            <a:spAutoFit/>
          </a:bodyPr>
          <a:lstStyle/>
          <a:p>
            <a:pPr algn="just">
              <a:lnSpc>
                <a:spcPts val="9799"/>
              </a:lnSpc>
            </a:pPr>
            <a:r>
              <a:rPr lang="en-US" sz="6600" dirty="0" smtClean="0">
                <a:solidFill>
                  <a:srgbClr val="593B1C"/>
                </a:solidFill>
                <a:latin typeface="#9Slide05 VL Fadilla"/>
              </a:rPr>
              <a:t>2. </a:t>
            </a:r>
            <a:r>
              <a:rPr lang="en-US" sz="6600" dirty="0" err="1" smtClean="0">
                <a:solidFill>
                  <a:srgbClr val="593B1C"/>
                </a:solidFill>
                <a:latin typeface="#9Slide05 VL Fadilla"/>
              </a:rPr>
              <a:t>Thực</a:t>
            </a:r>
            <a:r>
              <a:rPr lang="en-US" sz="6600" dirty="0" smtClean="0">
                <a:solidFill>
                  <a:srgbClr val="593B1C"/>
                </a:solidFill>
                <a:latin typeface="#9Slide05 VL Fadilla"/>
              </a:rPr>
              <a:t> </a:t>
            </a:r>
            <a:r>
              <a:rPr lang="en-US" sz="6600" dirty="0" err="1" smtClean="0">
                <a:solidFill>
                  <a:srgbClr val="593B1C"/>
                </a:solidFill>
                <a:latin typeface="#9Slide05 VL Fadilla"/>
              </a:rPr>
              <a:t>hành</a:t>
            </a:r>
            <a:endParaRPr lang="en-US" sz="6600" dirty="0">
              <a:solidFill>
                <a:srgbClr val="593B1C"/>
              </a:solidFill>
              <a:latin typeface="#9Slide05 VL Fadilla"/>
            </a:endParaRPr>
          </a:p>
        </p:txBody>
      </p:sp>
      <p:sp>
        <p:nvSpPr>
          <p:cNvPr id="14" name="TextBox 14"/>
          <p:cNvSpPr txBox="1"/>
          <p:nvPr/>
        </p:nvSpPr>
        <p:spPr>
          <a:xfrm>
            <a:off x="934195" y="2291420"/>
            <a:ext cx="8558861" cy="2352341"/>
          </a:xfrm>
          <a:prstGeom prst="rect">
            <a:avLst/>
          </a:prstGeom>
        </p:spPr>
        <p:txBody>
          <a:bodyPr lIns="0" tIns="0" rIns="0" bIns="0" rtlCol="0" anchor="t">
            <a:spAutoFit/>
          </a:bodyPr>
          <a:lstStyle/>
          <a:p>
            <a:pPr algn="ctr">
              <a:lnSpc>
                <a:spcPts val="6299"/>
              </a:lnSpc>
              <a:spcBef>
                <a:spcPct val="0"/>
              </a:spcBef>
            </a:pPr>
            <a:r>
              <a:rPr lang="en-US" sz="4499" dirty="0">
                <a:solidFill>
                  <a:srgbClr val="FFFFFF"/>
                </a:solidFill>
                <a:latin typeface="Roboto Condensed"/>
              </a:rPr>
              <a:t>HS </a:t>
            </a:r>
            <a:r>
              <a:rPr lang="en-US" sz="4499" dirty="0" err="1">
                <a:solidFill>
                  <a:srgbClr val="FFFFFF"/>
                </a:solidFill>
                <a:latin typeface="Roboto Condensed"/>
              </a:rPr>
              <a:t>làm</a:t>
            </a:r>
            <a:r>
              <a:rPr lang="en-US" sz="4499" dirty="0">
                <a:solidFill>
                  <a:srgbClr val="FFFFFF"/>
                </a:solidFill>
                <a:latin typeface="Roboto Condensed"/>
              </a:rPr>
              <a:t> </a:t>
            </a:r>
            <a:r>
              <a:rPr lang="en-US" sz="4499" dirty="0" err="1">
                <a:solidFill>
                  <a:srgbClr val="FFFFFF"/>
                </a:solidFill>
                <a:latin typeface="Roboto Condensed"/>
              </a:rPr>
              <a:t>việc</a:t>
            </a:r>
            <a:r>
              <a:rPr lang="en-US" sz="4499" dirty="0">
                <a:solidFill>
                  <a:srgbClr val="FFFFFF"/>
                </a:solidFill>
                <a:latin typeface="Roboto Condensed"/>
              </a:rPr>
              <a:t> </a:t>
            </a:r>
            <a:r>
              <a:rPr lang="en-US" sz="4499" dirty="0" err="1">
                <a:solidFill>
                  <a:srgbClr val="FFFFFF"/>
                </a:solidFill>
                <a:latin typeface="Roboto Condensed"/>
              </a:rPr>
              <a:t>theo</a:t>
            </a:r>
            <a:r>
              <a:rPr lang="en-US" sz="4499" dirty="0">
                <a:solidFill>
                  <a:srgbClr val="FFFFFF"/>
                </a:solidFill>
                <a:latin typeface="Roboto Condensed"/>
              </a:rPr>
              <a:t> </a:t>
            </a:r>
            <a:r>
              <a:rPr lang="en-US" sz="4499" dirty="0" err="1">
                <a:solidFill>
                  <a:srgbClr val="FFFFFF"/>
                </a:solidFill>
                <a:latin typeface="Roboto Condensed"/>
              </a:rPr>
              <a:t>nhóm</a:t>
            </a:r>
            <a:r>
              <a:rPr lang="en-US" sz="4499" dirty="0">
                <a:solidFill>
                  <a:srgbClr val="FFFFFF"/>
                </a:solidFill>
                <a:latin typeface="Roboto Condensed"/>
              </a:rPr>
              <a:t> 5 </a:t>
            </a:r>
            <a:r>
              <a:rPr lang="en-US" sz="4499" dirty="0" err="1">
                <a:solidFill>
                  <a:srgbClr val="FFFFFF"/>
                </a:solidFill>
                <a:latin typeface="Roboto Condensed"/>
              </a:rPr>
              <a:t>bạn</a:t>
            </a:r>
            <a:r>
              <a:rPr lang="en-US" sz="4499" dirty="0">
                <a:solidFill>
                  <a:srgbClr val="FFFFFF"/>
                </a:solidFill>
                <a:latin typeface="Roboto Condensed"/>
              </a:rPr>
              <a:t> </a:t>
            </a:r>
            <a:r>
              <a:rPr lang="en-US" sz="4499" dirty="0" err="1">
                <a:solidFill>
                  <a:srgbClr val="FFFFFF"/>
                </a:solidFill>
                <a:latin typeface="Roboto Condensed"/>
              </a:rPr>
              <a:t>trong</a:t>
            </a:r>
            <a:r>
              <a:rPr lang="en-US" sz="4499" dirty="0">
                <a:solidFill>
                  <a:srgbClr val="FFFFFF"/>
                </a:solidFill>
                <a:latin typeface="Roboto Condensed"/>
              </a:rPr>
              <a:t> 10 </a:t>
            </a:r>
            <a:r>
              <a:rPr lang="en-US" sz="4499" dirty="0" err="1">
                <a:solidFill>
                  <a:srgbClr val="FFFFFF"/>
                </a:solidFill>
                <a:latin typeface="Roboto Condensed"/>
              </a:rPr>
              <a:t>phút</a:t>
            </a:r>
            <a:r>
              <a:rPr lang="en-US" sz="4499" dirty="0">
                <a:solidFill>
                  <a:srgbClr val="FFFFFF"/>
                </a:solidFill>
                <a:latin typeface="Roboto Condensed"/>
              </a:rPr>
              <a:t> </a:t>
            </a:r>
          </a:p>
          <a:p>
            <a:pPr algn="ctr">
              <a:lnSpc>
                <a:spcPts val="6299"/>
              </a:lnSpc>
              <a:spcBef>
                <a:spcPct val="0"/>
              </a:spcBef>
            </a:pPr>
            <a:r>
              <a:rPr lang="en-US" sz="4499" dirty="0">
                <a:solidFill>
                  <a:srgbClr val="FFFFFF"/>
                </a:solidFill>
                <a:latin typeface="Roboto Condensed"/>
              </a:rPr>
              <a:t>(</a:t>
            </a:r>
            <a:r>
              <a:rPr lang="en-US" sz="4499" dirty="0" err="1">
                <a:solidFill>
                  <a:srgbClr val="FFFFFF"/>
                </a:solidFill>
                <a:latin typeface="Roboto Condensed"/>
              </a:rPr>
              <a:t>phiếu</a:t>
            </a:r>
            <a:r>
              <a:rPr lang="en-US" sz="4499" dirty="0">
                <a:solidFill>
                  <a:srgbClr val="FFFFFF"/>
                </a:solidFill>
                <a:latin typeface="Roboto Condensed"/>
              </a:rPr>
              <a:t> </a:t>
            </a:r>
            <a:r>
              <a:rPr lang="en-US" sz="4499" dirty="0" err="1">
                <a:solidFill>
                  <a:srgbClr val="FFFFFF"/>
                </a:solidFill>
                <a:latin typeface="Roboto Condensed"/>
              </a:rPr>
              <a:t>học</a:t>
            </a:r>
            <a:r>
              <a:rPr lang="en-US" sz="4499" dirty="0">
                <a:solidFill>
                  <a:srgbClr val="FFFFFF"/>
                </a:solidFill>
                <a:latin typeface="Roboto Condensed"/>
              </a:rPr>
              <a:t> </a:t>
            </a:r>
            <a:r>
              <a:rPr lang="en-US" sz="4499" dirty="0" err="1">
                <a:solidFill>
                  <a:srgbClr val="FFFFFF"/>
                </a:solidFill>
                <a:latin typeface="Roboto Condensed"/>
              </a:rPr>
              <a:t>tập</a:t>
            </a:r>
            <a:r>
              <a:rPr lang="en-US" sz="4499" dirty="0">
                <a:solidFill>
                  <a:srgbClr val="FFFFFF"/>
                </a:solidFill>
                <a:latin typeface="Roboto Condensed"/>
              </a:rPr>
              <a:t> </a:t>
            </a:r>
            <a:r>
              <a:rPr lang="en-US" sz="4499" dirty="0" err="1">
                <a:solidFill>
                  <a:srgbClr val="FFFFFF"/>
                </a:solidFill>
                <a:latin typeface="Roboto Condensed"/>
              </a:rPr>
              <a:t>số</a:t>
            </a:r>
            <a:r>
              <a:rPr lang="en-US" sz="4499" dirty="0">
                <a:solidFill>
                  <a:srgbClr val="FFFFFF"/>
                </a:solidFill>
                <a:latin typeface="Roboto Condensed"/>
              </a:rPr>
              <a:t> 2)</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CD38"/>
        </a:solidFill>
        <a:effectLst/>
      </p:bgPr>
    </p:bg>
    <p:spTree>
      <p:nvGrpSpPr>
        <p:cNvPr id="1" name=""/>
        <p:cNvGrpSpPr/>
        <p:nvPr/>
      </p:nvGrpSpPr>
      <p:grpSpPr>
        <a:xfrm>
          <a:off x="0" y="0"/>
          <a:ext cx="0" cy="0"/>
          <a:chOff x="0" y="0"/>
          <a:chExt cx="0" cy="0"/>
        </a:xfrm>
      </p:grpSpPr>
      <p:grpSp>
        <p:nvGrpSpPr>
          <p:cNvPr id="2" name="Group 2"/>
          <p:cNvGrpSpPr/>
          <p:nvPr/>
        </p:nvGrpSpPr>
        <p:grpSpPr>
          <a:xfrm rot="-322503">
            <a:off x="9733406" y="5989716"/>
            <a:ext cx="7380048" cy="3460295"/>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D558"/>
            </a:solidFill>
          </p:spPr>
          <p:txBody>
            <a:bodyPr/>
            <a:lstStyle/>
            <a:p>
              <a:endParaRPr lang="en-US"/>
            </a:p>
          </p:txBody>
        </p:sp>
      </p:grpSp>
      <p:sp>
        <p:nvSpPr>
          <p:cNvPr id="4" name="Freeform 4"/>
          <p:cNvSpPr/>
          <p:nvPr/>
        </p:nvSpPr>
        <p:spPr>
          <a:xfrm>
            <a:off x="10093130" y="1483409"/>
            <a:ext cx="6816920" cy="7320182"/>
          </a:xfrm>
          <a:custGeom>
            <a:avLst/>
            <a:gdLst/>
            <a:ahLst/>
            <a:cxnLst/>
            <a:rect l="l" t="t" r="r" b="b"/>
            <a:pathLst>
              <a:path w="6816920" h="7320182">
                <a:moveTo>
                  <a:pt x="0" y="0"/>
                </a:moveTo>
                <a:lnTo>
                  <a:pt x="6816920" y="0"/>
                </a:lnTo>
                <a:lnTo>
                  <a:pt x="6816920" y="7320182"/>
                </a:lnTo>
                <a:lnTo>
                  <a:pt x="0" y="7320182"/>
                </a:lnTo>
                <a:lnTo>
                  <a:pt x="0" y="0"/>
                </a:lnTo>
                <a:close/>
              </a:path>
            </a:pathLst>
          </a:custGeom>
          <a:blipFill>
            <a:blip r:embed="rId2"/>
            <a:stretch>
              <a:fillRect/>
            </a:stretch>
          </a:blipFill>
        </p:spPr>
        <p:txBody>
          <a:bodyPr/>
          <a:lstStyle/>
          <a:p>
            <a:endParaRPr lang="en-US"/>
          </a:p>
        </p:txBody>
      </p:sp>
      <p:sp>
        <p:nvSpPr>
          <p:cNvPr id="5" name="Freeform 5"/>
          <p:cNvSpPr/>
          <p:nvPr/>
        </p:nvSpPr>
        <p:spPr>
          <a:xfrm rot="-5400000">
            <a:off x="-755016" y="1026284"/>
            <a:ext cx="1510032" cy="1514864"/>
          </a:xfrm>
          <a:custGeom>
            <a:avLst/>
            <a:gdLst/>
            <a:ahLst/>
            <a:cxnLst/>
            <a:rect l="l" t="t" r="r" b="b"/>
            <a:pathLst>
              <a:path w="1510032" h="1514864">
                <a:moveTo>
                  <a:pt x="0" y="0"/>
                </a:moveTo>
                <a:lnTo>
                  <a:pt x="1510032" y="0"/>
                </a:lnTo>
                <a:lnTo>
                  <a:pt x="1510032" y="1514864"/>
                </a:lnTo>
                <a:lnTo>
                  <a:pt x="0" y="151486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6" name="Freeform 6"/>
          <p:cNvSpPr/>
          <p:nvPr/>
        </p:nvSpPr>
        <p:spPr>
          <a:xfrm>
            <a:off x="16910050" y="0"/>
            <a:ext cx="2405988" cy="1456716"/>
          </a:xfrm>
          <a:custGeom>
            <a:avLst/>
            <a:gdLst/>
            <a:ahLst/>
            <a:cxnLst/>
            <a:rect l="l" t="t" r="r" b="b"/>
            <a:pathLst>
              <a:path w="2405988" h="1456716">
                <a:moveTo>
                  <a:pt x="0" y="0"/>
                </a:moveTo>
                <a:lnTo>
                  <a:pt x="2405988" y="0"/>
                </a:lnTo>
                <a:lnTo>
                  <a:pt x="2405988" y="1456716"/>
                </a:lnTo>
                <a:lnTo>
                  <a:pt x="0" y="145671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7" name="Freeform 7"/>
          <p:cNvSpPr/>
          <p:nvPr/>
        </p:nvSpPr>
        <p:spPr>
          <a:xfrm>
            <a:off x="17544523" y="1206302"/>
            <a:ext cx="1428995" cy="865191"/>
          </a:xfrm>
          <a:custGeom>
            <a:avLst/>
            <a:gdLst/>
            <a:ahLst/>
            <a:cxnLst/>
            <a:rect l="l" t="t" r="r" b="b"/>
            <a:pathLst>
              <a:path w="1428995" h="865191">
                <a:moveTo>
                  <a:pt x="0" y="0"/>
                </a:moveTo>
                <a:lnTo>
                  <a:pt x="1428995" y="0"/>
                </a:lnTo>
                <a:lnTo>
                  <a:pt x="1428995" y="865191"/>
                </a:lnTo>
                <a:lnTo>
                  <a:pt x="0" y="86519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8" name="Freeform 8"/>
          <p:cNvSpPr/>
          <p:nvPr/>
        </p:nvSpPr>
        <p:spPr>
          <a:xfrm>
            <a:off x="17513047" y="4044314"/>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9" name="Freeform 9"/>
          <p:cNvSpPr/>
          <p:nvPr/>
        </p:nvSpPr>
        <p:spPr>
          <a:xfrm>
            <a:off x="15392556" y="8768338"/>
            <a:ext cx="1199994" cy="373498"/>
          </a:xfrm>
          <a:custGeom>
            <a:avLst/>
            <a:gdLst/>
            <a:ahLst/>
            <a:cxnLst/>
            <a:rect l="l" t="t" r="r" b="b"/>
            <a:pathLst>
              <a:path w="1199994" h="373498">
                <a:moveTo>
                  <a:pt x="0" y="0"/>
                </a:moveTo>
                <a:lnTo>
                  <a:pt x="1199994" y="0"/>
                </a:lnTo>
                <a:lnTo>
                  <a:pt x="1199994" y="373499"/>
                </a:lnTo>
                <a:lnTo>
                  <a:pt x="0" y="37349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0" name="Freeform 10"/>
          <p:cNvSpPr/>
          <p:nvPr/>
        </p:nvSpPr>
        <p:spPr>
          <a:xfrm>
            <a:off x="9144000" y="6030913"/>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1" name="TextBox 11"/>
          <p:cNvSpPr txBox="1"/>
          <p:nvPr/>
        </p:nvSpPr>
        <p:spPr>
          <a:xfrm>
            <a:off x="1219200" y="801396"/>
            <a:ext cx="8524797" cy="1196481"/>
          </a:xfrm>
          <a:prstGeom prst="rect">
            <a:avLst/>
          </a:prstGeom>
        </p:spPr>
        <p:txBody>
          <a:bodyPr wrap="square" lIns="0" tIns="0" rIns="0" bIns="0" rtlCol="0" anchor="t">
            <a:spAutoFit/>
          </a:bodyPr>
          <a:lstStyle/>
          <a:p>
            <a:pPr algn="just">
              <a:lnSpc>
                <a:spcPts val="9799"/>
              </a:lnSpc>
            </a:pPr>
            <a:r>
              <a:rPr lang="en-US" sz="6600" dirty="0">
                <a:solidFill>
                  <a:srgbClr val="593B1C"/>
                </a:solidFill>
                <a:latin typeface="#9Slide05 VL Fadilla"/>
              </a:rPr>
              <a:t>2. </a:t>
            </a:r>
            <a:r>
              <a:rPr lang="en-US" sz="6600" dirty="0" err="1">
                <a:solidFill>
                  <a:srgbClr val="593B1C"/>
                </a:solidFill>
                <a:latin typeface="#9Slide05 VL Fadilla"/>
              </a:rPr>
              <a:t>Thực</a:t>
            </a:r>
            <a:r>
              <a:rPr lang="en-US" sz="6600" dirty="0">
                <a:solidFill>
                  <a:srgbClr val="593B1C"/>
                </a:solidFill>
                <a:latin typeface="#9Slide05 VL Fadilla"/>
              </a:rPr>
              <a:t> </a:t>
            </a:r>
            <a:r>
              <a:rPr lang="en-US" sz="6600" dirty="0" err="1">
                <a:solidFill>
                  <a:srgbClr val="593B1C"/>
                </a:solidFill>
                <a:latin typeface="#9Slide05 VL Fadilla"/>
              </a:rPr>
              <a:t>hành</a:t>
            </a:r>
            <a:endParaRPr lang="en-US" sz="6600" dirty="0">
              <a:solidFill>
                <a:srgbClr val="593B1C"/>
              </a:solidFill>
              <a:latin typeface="#9Slide05 VL Fadilla"/>
            </a:endParaRPr>
          </a:p>
        </p:txBody>
      </p:sp>
      <p:sp>
        <p:nvSpPr>
          <p:cNvPr id="12" name="TextBox 12"/>
          <p:cNvSpPr txBox="1"/>
          <p:nvPr/>
        </p:nvSpPr>
        <p:spPr>
          <a:xfrm>
            <a:off x="1028700" y="2679700"/>
            <a:ext cx="6694483" cy="4202807"/>
          </a:xfrm>
          <a:prstGeom prst="rect">
            <a:avLst/>
          </a:prstGeom>
        </p:spPr>
        <p:txBody>
          <a:bodyPr lIns="0" tIns="0" rIns="0" bIns="0" rtlCol="0" anchor="t">
            <a:spAutoFit/>
          </a:bodyPr>
          <a:lstStyle/>
          <a:p>
            <a:pPr algn="just">
              <a:lnSpc>
                <a:spcPts val="5599"/>
              </a:lnSpc>
              <a:spcBef>
                <a:spcPct val="0"/>
              </a:spcBef>
            </a:pPr>
            <a:r>
              <a:rPr lang="en-US" sz="3999" dirty="0" err="1">
                <a:solidFill>
                  <a:srgbClr val="4F2C33"/>
                </a:solidFill>
                <a:latin typeface="Roboto Condensed Bold"/>
              </a:rPr>
              <a:t>Bài</a:t>
            </a:r>
            <a:r>
              <a:rPr lang="en-US" sz="3999" dirty="0">
                <a:solidFill>
                  <a:srgbClr val="4F2C33"/>
                </a:solidFill>
                <a:latin typeface="Roboto Condensed Bold"/>
              </a:rPr>
              <a:t> 1: </a:t>
            </a:r>
            <a:r>
              <a:rPr lang="en-US" sz="3999" dirty="0" err="1">
                <a:solidFill>
                  <a:srgbClr val="4F2C33"/>
                </a:solidFill>
                <a:latin typeface="Roboto Condensed"/>
              </a:rPr>
              <a:t>Tìm</a:t>
            </a:r>
            <a:r>
              <a:rPr lang="en-US" sz="3999" dirty="0">
                <a:solidFill>
                  <a:srgbClr val="4F2C33"/>
                </a:solidFill>
                <a:latin typeface="Roboto Condensed"/>
              </a:rPr>
              <a:t> </a:t>
            </a:r>
            <a:r>
              <a:rPr lang="en-US" sz="3999" dirty="0" err="1">
                <a:solidFill>
                  <a:srgbClr val="4F2C33"/>
                </a:solidFill>
                <a:latin typeface="Roboto Condensed"/>
              </a:rPr>
              <a:t>các</a:t>
            </a:r>
            <a:r>
              <a:rPr lang="en-US" sz="3999" dirty="0">
                <a:solidFill>
                  <a:srgbClr val="4F2C33"/>
                </a:solidFill>
                <a:latin typeface="Roboto Condensed"/>
              </a:rPr>
              <a:t> </a:t>
            </a:r>
            <a:r>
              <a:rPr lang="en-US" sz="3999" dirty="0" err="1">
                <a:solidFill>
                  <a:srgbClr val="4F2C33"/>
                </a:solidFill>
                <a:latin typeface="Roboto Condensed"/>
              </a:rPr>
              <a:t>câu</a:t>
            </a:r>
            <a:r>
              <a:rPr lang="en-US" sz="3999" dirty="0">
                <a:solidFill>
                  <a:srgbClr val="4F2C33"/>
                </a:solidFill>
                <a:latin typeface="Roboto Condensed"/>
              </a:rPr>
              <a:t> </a:t>
            </a:r>
            <a:r>
              <a:rPr lang="en-US" sz="3999" dirty="0" err="1">
                <a:solidFill>
                  <a:srgbClr val="4F2C33"/>
                </a:solidFill>
                <a:latin typeface="Roboto Condensed"/>
              </a:rPr>
              <a:t>kể</a:t>
            </a:r>
            <a:r>
              <a:rPr lang="en-US" sz="3999" dirty="0">
                <a:solidFill>
                  <a:srgbClr val="4F2C33"/>
                </a:solidFill>
                <a:latin typeface="Roboto Condensed"/>
              </a:rPr>
              <a:t>, </a:t>
            </a:r>
            <a:r>
              <a:rPr lang="en-US" sz="3999" dirty="0" err="1">
                <a:solidFill>
                  <a:srgbClr val="4F2C33"/>
                </a:solidFill>
                <a:latin typeface="Roboto Condensed"/>
              </a:rPr>
              <a:t>câu</a:t>
            </a:r>
            <a:r>
              <a:rPr lang="en-US" sz="3999" dirty="0">
                <a:solidFill>
                  <a:srgbClr val="4F2C33"/>
                </a:solidFill>
                <a:latin typeface="Roboto Condensed"/>
              </a:rPr>
              <a:t> </a:t>
            </a:r>
            <a:r>
              <a:rPr lang="en-US" sz="3999" dirty="0" err="1">
                <a:solidFill>
                  <a:srgbClr val="4F2C33"/>
                </a:solidFill>
                <a:latin typeface="Roboto Condensed"/>
              </a:rPr>
              <a:t>hỏi</a:t>
            </a:r>
            <a:r>
              <a:rPr lang="en-US" sz="3999" dirty="0">
                <a:solidFill>
                  <a:srgbClr val="4F2C33"/>
                </a:solidFill>
                <a:latin typeface="Roboto Condensed"/>
              </a:rPr>
              <a:t>, </a:t>
            </a:r>
            <a:r>
              <a:rPr lang="en-US" sz="3999" dirty="0" err="1">
                <a:solidFill>
                  <a:srgbClr val="4F2C33"/>
                </a:solidFill>
                <a:latin typeface="Roboto Condensed"/>
              </a:rPr>
              <a:t>câu</a:t>
            </a:r>
            <a:r>
              <a:rPr lang="en-US" sz="3999" dirty="0">
                <a:solidFill>
                  <a:srgbClr val="4F2C33"/>
                </a:solidFill>
                <a:latin typeface="Roboto Condensed"/>
              </a:rPr>
              <a:t> </a:t>
            </a:r>
            <a:r>
              <a:rPr lang="en-US" sz="3999" dirty="0" err="1">
                <a:solidFill>
                  <a:srgbClr val="4F2C33"/>
                </a:solidFill>
                <a:latin typeface="Roboto Condensed"/>
              </a:rPr>
              <a:t>cảm</a:t>
            </a:r>
            <a:r>
              <a:rPr lang="en-US" sz="3999" dirty="0">
                <a:solidFill>
                  <a:srgbClr val="4F2C33"/>
                </a:solidFill>
                <a:latin typeface="Roboto Condensed"/>
              </a:rPr>
              <a:t>, </a:t>
            </a:r>
            <a:r>
              <a:rPr lang="en-US" sz="3999" dirty="0" err="1">
                <a:solidFill>
                  <a:srgbClr val="4F2C33"/>
                </a:solidFill>
                <a:latin typeface="Roboto Condensed"/>
              </a:rPr>
              <a:t>câu</a:t>
            </a:r>
            <a:r>
              <a:rPr lang="en-US" sz="3999" dirty="0">
                <a:solidFill>
                  <a:srgbClr val="4F2C33"/>
                </a:solidFill>
                <a:latin typeface="Roboto Condensed"/>
              </a:rPr>
              <a:t> </a:t>
            </a:r>
            <a:r>
              <a:rPr lang="en-US" sz="3999" dirty="0" err="1">
                <a:solidFill>
                  <a:srgbClr val="4F2C33"/>
                </a:solidFill>
                <a:latin typeface="Roboto Condensed"/>
              </a:rPr>
              <a:t>khiến</a:t>
            </a:r>
            <a:r>
              <a:rPr lang="en-US" sz="3999" dirty="0">
                <a:solidFill>
                  <a:srgbClr val="4F2C33"/>
                </a:solidFill>
                <a:latin typeface="Roboto Condensed"/>
              </a:rPr>
              <a:t> </a:t>
            </a:r>
            <a:r>
              <a:rPr lang="en-US" sz="3999" dirty="0" err="1">
                <a:solidFill>
                  <a:srgbClr val="4F2C33"/>
                </a:solidFill>
                <a:latin typeface="Roboto Condensed"/>
              </a:rPr>
              <a:t>được</a:t>
            </a:r>
            <a:r>
              <a:rPr lang="en-US" sz="3999" dirty="0">
                <a:solidFill>
                  <a:srgbClr val="4F2C33"/>
                </a:solidFill>
                <a:latin typeface="Roboto Condensed"/>
              </a:rPr>
              <a:t> </a:t>
            </a:r>
            <a:r>
              <a:rPr lang="en-US" sz="3999" dirty="0" err="1">
                <a:solidFill>
                  <a:srgbClr val="4F2C33"/>
                </a:solidFill>
                <a:latin typeface="Roboto Condensed"/>
              </a:rPr>
              <a:t>dùng</a:t>
            </a:r>
            <a:r>
              <a:rPr lang="en-US" sz="3999" dirty="0">
                <a:solidFill>
                  <a:srgbClr val="4F2C33"/>
                </a:solidFill>
                <a:latin typeface="Roboto Condensed"/>
              </a:rPr>
              <a:t> </a:t>
            </a:r>
            <a:r>
              <a:rPr lang="en-US" sz="3999" dirty="0" err="1">
                <a:solidFill>
                  <a:srgbClr val="4F2C33"/>
                </a:solidFill>
                <a:latin typeface="Roboto Condensed"/>
              </a:rPr>
              <a:t>trong</a:t>
            </a:r>
            <a:r>
              <a:rPr lang="en-US" sz="3999" dirty="0">
                <a:solidFill>
                  <a:srgbClr val="4F2C33"/>
                </a:solidFill>
                <a:latin typeface="Roboto Condensed"/>
              </a:rPr>
              <a:t> </a:t>
            </a:r>
            <a:r>
              <a:rPr lang="en-US" sz="3999" dirty="0" err="1">
                <a:solidFill>
                  <a:srgbClr val="4F2C33"/>
                </a:solidFill>
                <a:latin typeface="Roboto Condensed"/>
              </a:rPr>
              <a:t>văn</a:t>
            </a:r>
            <a:r>
              <a:rPr lang="en-US" sz="3999" dirty="0">
                <a:solidFill>
                  <a:srgbClr val="4F2C33"/>
                </a:solidFill>
                <a:latin typeface="Roboto Condensed"/>
              </a:rPr>
              <a:t> </a:t>
            </a:r>
            <a:r>
              <a:rPr lang="en-US" sz="3999" dirty="0" err="1">
                <a:solidFill>
                  <a:srgbClr val="4F2C33"/>
                </a:solidFill>
                <a:latin typeface="Roboto Condensed"/>
              </a:rPr>
              <a:t>bản</a:t>
            </a:r>
            <a:r>
              <a:rPr lang="en-US" sz="3999" dirty="0">
                <a:solidFill>
                  <a:srgbClr val="4F2C33"/>
                </a:solidFill>
                <a:latin typeface="Roboto Condensed"/>
              </a:rPr>
              <a:t> </a:t>
            </a:r>
            <a:r>
              <a:rPr lang="en-US" sz="3999" dirty="0" err="1">
                <a:solidFill>
                  <a:srgbClr val="4F2C33"/>
                </a:solidFill>
                <a:latin typeface="Roboto Condensed Bold Italics"/>
              </a:rPr>
              <a:t>Lá</a:t>
            </a:r>
            <a:r>
              <a:rPr lang="en-US" sz="3999" dirty="0">
                <a:solidFill>
                  <a:srgbClr val="4F2C33"/>
                </a:solidFill>
                <a:latin typeface="Roboto Condensed Bold Italics"/>
              </a:rPr>
              <a:t> </a:t>
            </a:r>
            <a:r>
              <a:rPr lang="en-US" sz="3999" dirty="0" err="1">
                <a:solidFill>
                  <a:srgbClr val="4F2C33"/>
                </a:solidFill>
                <a:latin typeface="Roboto Condensed Bold Italics"/>
              </a:rPr>
              <a:t>cờ</a:t>
            </a:r>
            <a:r>
              <a:rPr lang="en-US" sz="3999" dirty="0">
                <a:solidFill>
                  <a:srgbClr val="4F2C33"/>
                </a:solidFill>
                <a:latin typeface="Roboto Condensed Bold Italics"/>
              </a:rPr>
              <a:t> </a:t>
            </a:r>
            <a:r>
              <a:rPr lang="en-US" sz="3999" dirty="0" err="1">
                <a:solidFill>
                  <a:srgbClr val="4F2C33"/>
                </a:solidFill>
                <a:latin typeface="Roboto Condensed Bold Italics"/>
              </a:rPr>
              <a:t>thêu</a:t>
            </a:r>
            <a:r>
              <a:rPr lang="en-US" sz="3999" dirty="0">
                <a:solidFill>
                  <a:srgbClr val="4F2C33"/>
                </a:solidFill>
                <a:latin typeface="Roboto Condensed Bold Italics"/>
              </a:rPr>
              <a:t> </a:t>
            </a:r>
            <a:r>
              <a:rPr lang="en-US" sz="3999" dirty="0" err="1">
                <a:solidFill>
                  <a:srgbClr val="4F2C33"/>
                </a:solidFill>
                <a:latin typeface="Roboto Condensed Bold Italics"/>
              </a:rPr>
              <a:t>sáu</a:t>
            </a:r>
            <a:r>
              <a:rPr lang="en-US" sz="3999" dirty="0">
                <a:solidFill>
                  <a:srgbClr val="4F2C33"/>
                </a:solidFill>
                <a:latin typeface="Roboto Condensed Bold Italics"/>
              </a:rPr>
              <a:t> </a:t>
            </a:r>
            <a:r>
              <a:rPr lang="en-US" sz="3999" dirty="0" err="1">
                <a:solidFill>
                  <a:srgbClr val="4F2C33"/>
                </a:solidFill>
                <a:latin typeface="Roboto Condensed Bold Italics"/>
              </a:rPr>
              <a:t>chữ</a:t>
            </a:r>
            <a:r>
              <a:rPr lang="en-US" sz="3999" dirty="0">
                <a:solidFill>
                  <a:srgbClr val="4F2C33"/>
                </a:solidFill>
                <a:latin typeface="Roboto Condensed Bold Italics"/>
              </a:rPr>
              <a:t> </a:t>
            </a:r>
            <a:r>
              <a:rPr lang="en-US" sz="3999" dirty="0" err="1">
                <a:solidFill>
                  <a:srgbClr val="4F2C33"/>
                </a:solidFill>
                <a:latin typeface="Roboto Condensed Bold Italics"/>
              </a:rPr>
              <a:t>vàng</a:t>
            </a:r>
            <a:r>
              <a:rPr lang="en-US" sz="3999" dirty="0">
                <a:solidFill>
                  <a:srgbClr val="4F2C33"/>
                </a:solidFill>
                <a:latin typeface="Roboto Condensed"/>
              </a:rPr>
              <a:t> (</a:t>
            </a:r>
            <a:r>
              <a:rPr lang="en-US" sz="3999" dirty="0" err="1">
                <a:solidFill>
                  <a:srgbClr val="4F2C33"/>
                </a:solidFill>
                <a:latin typeface="Roboto Condensed"/>
              </a:rPr>
              <a:t>trích</a:t>
            </a:r>
            <a:r>
              <a:rPr lang="en-US" sz="3999" dirty="0">
                <a:solidFill>
                  <a:srgbClr val="4F2C33"/>
                </a:solidFill>
                <a:latin typeface="Roboto Condensed"/>
              </a:rPr>
              <a:t> </a:t>
            </a:r>
            <a:r>
              <a:rPr lang="en-US" sz="3999" dirty="0" err="1">
                <a:solidFill>
                  <a:srgbClr val="4F2C33"/>
                </a:solidFill>
                <a:latin typeface="Roboto Condensed"/>
              </a:rPr>
              <a:t>chương</a:t>
            </a:r>
            <a:r>
              <a:rPr lang="en-US" sz="3999" dirty="0">
                <a:solidFill>
                  <a:srgbClr val="4F2C33"/>
                </a:solidFill>
                <a:latin typeface="Roboto Condensed"/>
              </a:rPr>
              <a:t> XVIII); </a:t>
            </a:r>
            <a:r>
              <a:rPr lang="en-US" sz="3999" dirty="0" err="1">
                <a:solidFill>
                  <a:srgbClr val="4F2C33"/>
                </a:solidFill>
                <a:latin typeface="Roboto Condensed"/>
              </a:rPr>
              <a:t>chỉ</a:t>
            </a:r>
            <a:r>
              <a:rPr lang="en-US" sz="3999" dirty="0">
                <a:solidFill>
                  <a:srgbClr val="4F2C33"/>
                </a:solidFill>
                <a:latin typeface="Roboto Condensed"/>
              </a:rPr>
              <a:t> </a:t>
            </a:r>
            <a:r>
              <a:rPr lang="en-US" sz="3999" dirty="0" err="1">
                <a:solidFill>
                  <a:srgbClr val="4F2C33"/>
                </a:solidFill>
                <a:latin typeface="Roboto Condensed"/>
              </a:rPr>
              <a:t>ra</a:t>
            </a:r>
            <a:r>
              <a:rPr lang="en-US" sz="3999" dirty="0">
                <a:solidFill>
                  <a:srgbClr val="4F2C33"/>
                </a:solidFill>
                <a:latin typeface="Roboto Condensed"/>
              </a:rPr>
              <a:t> </a:t>
            </a:r>
            <a:r>
              <a:rPr lang="en-US" sz="3999" dirty="0" err="1">
                <a:solidFill>
                  <a:srgbClr val="4F2C33"/>
                </a:solidFill>
                <a:latin typeface="Roboto Condensed"/>
              </a:rPr>
              <a:t>dấu</a:t>
            </a:r>
            <a:r>
              <a:rPr lang="en-US" sz="3999" dirty="0">
                <a:solidFill>
                  <a:srgbClr val="4F2C33"/>
                </a:solidFill>
                <a:latin typeface="Roboto Condensed"/>
              </a:rPr>
              <a:t> </a:t>
            </a:r>
            <a:r>
              <a:rPr lang="en-US" sz="3999" dirty="0" err="1">
                <a:solidFill>
                  <a:srgbClr val="4F2C33"/>
                </a:solidFill>
                <a:latin typeface="Roboto Condensed"/>
              </a:rPr>
              <a:t>hiệu</a:t>
            </a:r>
            <a:r>
              <a:rPr lang="en-US" sz="3999" dirty="0">
                <a:solidFill>
                  <a:srgbClr val="4F2C33"/>
                </a:solidFill>
                <a:latin typeface="Roboto Condensed"/>
              </a:rPr>
              <a:t> </a:t>
            </a:r>
            <a:r>
              <a:rPr lang="en-US" sz="3999" dirty="0" err="1">
                <a:solidFill>
                  <a:srgbClr val="4F2C33"/>
                </a:solidFill>
                <a:latin typeface="Roboto Condensed"/>
              </a:rPr>
              <a:t>giúp</a:t>
            </a:r>
            <a:r>
              <a:rPr lang="en-US" sz="3999" dirty="0">
                <a:solidFill>
                  <a:srgbClr val="4F2C33"/>
                </a:solidFill>
                <a:latin typeface="Roboto Condensed"/>
              </a:rPr>
              <a:t> </a:t>
            </a:r>
            <a:r>
              <a:rPr lang="en-US" sz="3999" dirty="0" err="1">
                <a:solidFill>
                  <a:srgbClr val="4F2C33"/>
                </a:solidFill>
                <a:latin typeface="Roboto Condensed"/>
              </a:rPr>
              <a:t>em</a:t>
            </a:r>
            <a:r>
              <a:rPr lang="en-US" sz="3999" dirty="0">
                <a:solidFill>
                  <a:srgbClr val="4F2C33"/>
                </a:solidFill>
                <a:latin typeface="Roboto Condensed"/>
              </a:rPr>
              <a:t> </a:t>
            </a:r>
            <a:r>
              <a:rPr lang="en-US" sz="3999" dirty="0" err="1">
                <a:solidFill>
                  <a:srgbClr val="4F2C33"/>
                </a:solidFill>
                <a:latin typeface="Roboto Condensed"/>
              </a:rPr>
              <a:t>nhận</a:t>
            </a:r>
            <a:r>
              <a:rPr lang="en-US" sz="3999" dirty="0">
                <a:solidFill>
                  <a:srgbClr val="4F2C33"/>
                </a:solidFill>
                <a:latin typeface="Roboto Condensed"/>
              </a:rPr>
              <a:t> </a:t>
            </a:r>
            <a:r>
              <a:rPr lang="en-US" sz="3999" dirty="0" err="1">
                <a:solidFill>
                  <a:srgbClr val="4F2C33"/>
                </a:solidFill>
                <a:latin typeface="Roboto Condensed"/>
              </a:rPr>
              <a:t>biết</a:t>
            </a:r>
            <a:r>
              <a:rPr lang="en-US" sz="3999" dirty="0">
                <a:solidFill>
                  <a:srgbClr val="4F2C33"/>
                </a:solidFill>
                <a:latin typeface="Roboto Condensed"/>
              </a:rPr>
              <a:t> </a:t>
            </a:r>
            <a:r>
              <a:rPr lang="en-US" sz="3999" dirty="0" err="1">
                <a:solidFill>
                  <a:srgbClr val="4F2C33"/>
                </a:solidFill>
                <a:latin typeface="Roboto Condensed"/>
              </a:rPr>
              <a:t>được</a:t>
            </a:r>
            <a:r>
              <a:rPr lang="en-US" sz="3999" dirty="0">
                <a:solidFill>
                  <a:srgbClr val="4F2C33"/>
                </a:solidFill>
                <a:latin typeface="Roboto Condensed"/>
              </a:rPr>
              <a:t> </a:t>
            </a:r>
            <a:r>
              <a:rPr lang="en-US" sz="3999" dirty="0" err="1">
                <a:solidFill>
                  <a:srgbClr val="4F2C33"/>
                </a:solidFill>
                <a:latin typeface="Roboto Condensed"/>
              </a:rPr>
              <a:t>các</a:t>
            </a:r>
            <a:r>
              <a:rPr lang="en-US" sz="3999" dirty="0">
                <a:solidFill>
                  <a:srgbClr val="4F2C33"/>
                </a:solidFill>
                <a:latin typeface="Roboto Condensed"/>
              </a:rPr>
              <a:t> </a:t>
            </a:r>
            <a:r>
              <a:rPr lang="en-US" sz="3999" dirty="0" err="1">
                <a:solidFill>
                  <a:srgbClr val="4F2C33"/>
                </a:solidFill>
                <a:latin typeface="Roboto Condensed"/>
              </a:rPr>
              <a:t>kiểu</a:t>
            </a:r>
            <a:r>
              <a:rPr lang="en-US" sz="3999" dirty="0">
                <a:solidFill>
                  <a:srgbClr val="4F2C33"/>
                </a:solidFill>
                <a:latin typeface="Roboto Condensed"/>
              </a:rPr>
              <a:t> </a:t>
            </a:r>
            <a:r>
              <a:rPr lang="en-US" sz="3999" dirty="0" err="1">
                <a:solidFill>
                  <a:srgbClr val="4F2C33"/>
                </a:solidFill>
                <a:latin typeface="Roboto Condensed"/>
              </a:rPr>
              <a:t>câu</a:t>
            </a:r>
            <a:r>
              <a:rPr lang="en-US" sz="3999" dirty="0">
                <a:solidFill>
                  <a:srgbClr val="4F2C33"/>
                </a:solidFill>
                <a:latin typeface="Roboto Condensed"/>
              </a:rPr>
              <a:t> </a:t>
            </a:r>
            <a:r>
              <a:rPr lang="en-US" sz="3999" dirty="0" err="1">
                <a:solidFill>
                  <a:srgbClr val="4F2C33"/>
                </a:solidFill>
                <a:latin typeface="Roboto Condensed"/>
              </a:rPr>
              <a:t>đó</a:t>
            </a:r>
            <a:r>
              <a:rPr lang="en-US" sz="3999" dirty="0">
                <a:solidFill>
                  <a:srgbClr val="4F2C33"/>
                </a:solidFill>
                <a:latin typeface="Roboto Condensed"/>
              </a:rPr>
              <a: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CD38"/>
        </a:solidFill>
        <a:effectLst/>
      </p:bgPr>
    </p:bg>
    <p:spTree>
      <p:nvGrpSpPr>
        <p:cNvPr id="1" name=""/>
        <p:cNvGrpSpPr/>
        <p:nvPr/>
      </p:nvGrpSpPr>
      <p:grpSpPr>
        <a:xfrm>
          <a:off x="0" y="0"/>
          <a:ext cx="0" cy="0"/>
          <a:chOff x="0" y="0"/>
          <a:chExt cx="0" cy="0"/>
        </a:xfrm>
      </p:grpSpPr>
      <p:sp>
        <p:nvSpPr>
          <p:cNvPr id="2" name="Freeform 2"/>
          <p:cNvSpPr/>
          <p:nvPr/>
        </p:nvSpPr>
        <p:spPr>
          <a:xfrm rot="-5400000">
            <a:off x="-755016" y="1026284"/>
            <a:ext cx="1510032" cy="1514864"/>
          </a:xfrm>
          <a:custGeom>
            <a:avLst/>
            <a:gdLst/>
            <a:ahLst/>
            <a:cxnLst/>
            <a:rect l="l" t="t" r="r" b="b"/>
            <a:pathLst>
              <a:path w="1510032" h="1514864">
                <a:moveTo>
                  <a:pt x="0" y="0"/>
                </a:moveTo>
                <a:lnTo>
                  <a:pt x="1510032" y="0"/>
                </a:lnTo>
                <a:lnTo>
                  <a:pt x="1510032" y="1514864"/>
                </a:lnTo>
                <a:lnTo>
                  <a:pt x="0" y="15148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16910050" y="0"/>
            <a:ext cx="2405988" cy="1456716"/>
          </a:xfrm>
          <a:custGeom>
            <a:avLst/>
            <a:gdLst/>
            <a:ahLst/>
            <a:cxnLst/>
            <a:rect l="l" t="t" r="r" b="b"/>
            <a:pathLst>
              <a:path w="2405988" h="1456716">
                <a:moveTo>
                  <a:pt x="0" y="0"/>
                </a:moveTo>
                <a:lnTo>
                  <a:pt x="2405988" y="0"/>
                </a:lnTo>
                <a:lnTo>
                  <a:pt x="2405988" y="1456716"/>
                </a:lnTo>
                <a:lnTo>
                  <a:pt x="0" y="145671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Freeform 4"/>
          <p:cNvSpPr/>
          <p:nvPr/>
        </p:nvSpPr>
        <p:spPr>
          <a:xfrm>
            <a:off x="16977969" y="-136833"/>
            <a:ext cx="1428995" cy="865191"/>
          </a:xfrm>
          <a:custGeom>
            <a:avLst/>
            <a:gdLst/>
            <a:ahLst/>
            <a:cxnLst/>
            <a:rect l="l" t="t" r="r" b="b"/>
            <a:pathLst>
              <a:path w="1428995" h="865191">
                <a:moveTo>
                  <a:pt x="0" y="0"/>
                </a:moveTo>
                <a:lnTo>
                  <a:pt x="1428995" y="0"/>
                </a:lnTo>
                <a:lnTo>
                  <a:pt x="1428995" y="865191"/>
                </a:lnTo>
                <a:lnTo>
                  <a:pt x="0" y="86519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5" name="Freeform 5"/>
          <p:cNvSpPr/>
          <p:nvPr/>
        </p:nvSpPr>
        <p:spPr>
          <a:xfrm>
            <a:off x="17513047" y="4044314"/>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6" name="TextBox 6"/>
          <p:cNvSpPr txBox="1"/>
          <p:nvPr/>
        </p:nvSpPr>
        <p:spPr>
          <a:xfrm>
            <a:off x="757432" y="342814"/>
            <a:ext cx="5062947" cy="1150315"/>
          </a:xfrm>
          <a:prstGeom prst="rect">
            <a:avLst/>
          </a:prstGeom>
        </p:spPr>
        <p:txBody>
          <a:bodyPr lIns="0" tIns="0" rIns="0" bIns="0" rtlCol="0" anchor="t">
            <a:spAutoFit/>
          </a:bodyPr>
          <a:lstStyle/>
          <a:p>
            <a:pPr algn="just">
              <a:lnSpc>
                <a:spcPts val="9799"/>
              </a:lnSpc>
            </a:pPr>
            <a:r>
              <a:rPr lang="en-US" sz="5400" dirty="0">
                <a:solidFill>
                  <a:srgbClr val="593B1C"/>
                </a:solidFill>
                <a:latin typeface="#9Slide05 VL Fadilla"/>
              </a:rPr>
              <a:t>2. </a:t>
            </a:r>
            <a:r>
              <a:rPr lang="en-US" sz="5400" dirty="0" err="1">
                <a:solidFill>
                  <a:srgbClr val="593B1C"/>
                </a:solidFill>
                <a:latin typeface="#9Slide05 VL Fadilla"/>
              </a:rPr>
              <a:t>Thực</a:t>
            </a:r>
            <a:r>
              <a:rPr lang="en-US" sz="5400" dirty="0">
                <a:solidFill>
                  <a:srgbClr val="593B1C"/>
                </a:solidFill>
                <a:latin typeface="#9Slide05 VL Fadilla"/>
              </a:rPr>
              <a:t> </a:t>
            </a:r>
            <a:r>
              <a:rPr lang="en-US" sz="5400" dirty="0" err="1">
                <a:solidFill>
                  <a:srgbClr val="593B1C"/>
                </a:solidFill>
                <a:latin typeface="#9Slide05 VL Fadilla"/>
              </a:rPr>
              <a:t>hành</a:t>
            </a:r>
            <a:endParaRPr lang="en-US" sz="5400" dirty="0">
              <a:solidFill>
                <a:srgbClr val="593B1C"/>
              </a:solidFill>
              <a:latin typeface="#9Slide05 VL Fadilla"/>
            </a:endParaRPr>
          </a:p>
        </p:txBody>
      </p:sp>
      <p:sp>
        <p:nvSpPr>
          <p:cNvPr id="7" name="TextBox 7"/>
          <p:cNvSpPr txBox="1"/>
          <p:nvPr/>
        </p:nvSpPr>
        <p:spPr>
          <a:xfrm>
            <a:off x="757432" y="1562698"/>
            <a:ext cx="16935034" cy="8431014"/>
          </a:xfrm>
          <a:prstGeom prst="rect">
            <a:avLst/>
          </a:prstGeom>
        </p:spPr>
        <p:txBody>
          <a:bodyPr lIns="0" tIns="0" rIns="0" bIns="0" rtlCol="0" anchor="t">
            <a:spAutoFit/>
          </a:bodyPr>
          <a:lstStyle/>
          <a:p>
            <a:pPr algn="just">
              <a:lnSpc>
                <a:spcPts val="5599"/>
              </a:lnSpc>
            </a:pPr>
            <a:r>
              <a:rPr lang="en-US" sz="3999">
                <a:solidFill>
                  <a:srgbClr val="4F2C33"/>
                </a:solidFill>
                <a:latin typeface="Roboto Condensed Bold"/>
              </a:rPr>
              <a:t>Bài 1: Một số câu kể, câu hỏi, câu cảm, câu khiến được dùng trong văn bản Lá cờ thêu sáu chữ vàng (Chương XVIII):</a:t>
            </a:r>
          </a:p>
          <a:p>
            <a:pPr algn="just">
              <a:lnSpc>
                <a:spcPts val="5599"/>
              </a:lnSpc>
            </a:pPr>
            <a:r>
              <a:rPr lang="en-US" sz="3999">
                <a:solidFill>
                  <a:srgbClr val="4F2C33"/>
                </a:solidFill>
                <a:latin typeface="Roboto Condensed"/>
              </a:rPr>
              <a:t>- Câu kể: </a:t>
            </a:r>
            <a:r>
              <a:rPr lang="en-US" sz="3999">
                <a:solidFill>
                  <a:srgbClr val="4F2C33"/>
                </a:solidFill>
                <a:latin typeface="Roboto Condensed Bold Italics"/>
              </a:rPr>
              <a:t>Người mẹ ứa nước mắt vì vui sướng.</a:t>
            </a:r>
          </a:p>
          <a:p>
            <a:pPr algn="just">
              <a:lnSpc>
                <a:spcPts val="5599"/>
              </a:lnSpc>
            </a:pPr>
            <a:r>
              <a:rPr lang="en-US" sz="3999">
                <a:solidFill>
                  <a:srgbClr val="4F2C33"/>
                </a:solidFill>
                <a:latin typeface="Roboto Condensed"/>
              </a:rPr>
              <a:t>Dấu hiệu: kết thúc bằng dấu chấm, nội dung kể.</a:t>
            </a:r>
          </a:p>
          <a:p>
            <a:pPr algn="just">
              <a:lnSpc>
                <a:spcPts val="5599"/>
              </a:lnSpc>
            </a:pPr>
            <a:r>
              <a:rPr lang="en-US" sz="3999">
                <a:solidFill>
                  <a:srgbClr val="4F2C33"/>
                </a:solidFill>
                <a:latin typeface="Roboto Condensed"/>
              </a:rPr>
              <a:t>- Câu hỏi: </a:t>
            </a:r>
            <a:r>
              <a:rPr lang="en-US" sz="3999">
                <a:solidFill>
                  <a:srgbClr val="4F2C33"/>
                </a:solidFill>
                <a:latin typeface="Roboto Condensed Bold Italics"/>
              </a:rPr>
              <a:t>Từ đây lên tới Thăng Long còn bao lâu nữa?</a:t>
            </a:r>
          </a:p>
          <a:p>
            <a:pPr algn="just">
              <a:lnSpc>
                <a:spcPts val="5599"/>
              </a:lnSpc>
            </a:pPr>
            <a:r>
              <a:rPr lang="en-US" sz="3999">
                <a:solidFill>
                  <a:srgbClr val="4F2C33"/>
                </a:solidFill>
                <a:latin typeface="Roboto Condensed"/>
              </a:rPr>
              <a:t>Dấu hiệu: từ ngữ thường dùng trong câu hỏi (bao lâu), kết thúc bằng dấu chấm hỏi, nội dung hỏi.</a:t>
            </a:r>
          </a:p>
          <a:p>
            <a:pPr algn="just">
              <a:lnSpc>
                <a:spcPts val="5599"/>
              </a:lnSpc>
            </a:pPr>
            <a:r>
              <a:rPr lang="en-US" sz="3999">
                <a:solidFill>
                  <a:srgbClr val="4F2C33"/>
                </a:solidFill>
                <a:latin typeface="Roboto Condensed"/>
              </a:rPr>
              <a:t>- Câu cảm: </a:t>
            </a:r>
            <a:r>
              <a:rPr lang="en-US" sz="3999">
                <a:solidFill>
                  <a:srgbClr val="4F2C33"/>
                </a:solidFill>
                <a:latin typeface="Roboto Condensed Bold Italics"/>
              </a:rPr>
              <a:t>Đến gần lắm rồi! </a:t>
            </a:r>
          </a:p>
          <a:p>
            <a:pPr algn="just">
              <a:lnSpc>
                <a:spcPts val="5599"/>
              </a:lnSpc>
            </a:pPr>
            <a:r>
              <a:rPr lang="en-US" sz="3999">
                <a:solidFill>
                  <a:srgbClr val="4F2C33"/>
                </a:solidFill>
                <a:latin typeface="Roboto Condensed"/>
              </a:rPr>
              <a:t>Dấu hiệu: từ ngữ thường dùng trong câu cảm (lắm), thường kết thúc bằng dấu chấm than, nội dung biểu cảm.</a:t>
            </a:r>
          </a:p>
          <a:p>
            <a:pPr algn="just">
              <a:lnSpc>
                <a:spcPts val="5599"/>
              </a:lnSpc>
            </a:pPr>
            <a:r>
              <a:rPr lang="en-US" sz="3999">
                <a:solidFill>
                  <a:srgbClr val="4F2C33"/>
                </a:solidFill>
                <a:latin typeface="Roboto Condensed"/>
              </a:rPr>
              <a:t>- Câu khiến: </a:t>
            </a:r>
            <a:r>
              <a:rPr lang="en-US" sz="3999">
                <a:solidFill>
                  <a:srgbClr val="4F2C33"/>
                </a:solidFill>
                <a:latin typeface="Roboto Condensed Bold Italics"/>
              </a:rPr>
              <a:t>Hãy xem Nguyễn Khoái bắn Toa Đô đây này. </a:t>
            </a:r>
          </a:p>
          <a:p>
            <a:pPr algn="just">
              <a:lnSpc>
                <a:spcPts val="5599"/>
              </a:lnSpc>
              <a:spcBef>
                <a:spcPct val="0"/>
              </a:spcBef>
            </a:pPr>
            <a:r>
              <a:rPr lang="en-US" sz="3999">
                <a:solidFill>
                  <a:srgbClr val="4F2C33"/>
                </a:solidFill>
                <a:latin typeface="Roboto Condensed"/>
              </a:rPr>
              <a:t>Dấu hiệu: từ ngữ thường dùng trong câu khiến (hãy), nội dung cầu khiến.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CD38"/>
        </a:solidFill>
        <a:effectLst/>
      </p:bgPr>
    </p:bg>
    <p:spTree>
      <p:nvGrpSpPr>
        <p:cNvPr id="1" name=""/>
        <p:cNvGrpSpPr/>
        <p:nvPr/>
      </p:nvGrpSpPr>
      <p:grpSpPr>
        <a:xfrm>
          <a:off x="0" y="0"/>
          <a:ext cx="0" cy="0"/>
          <a:chOff x="0" y="0"/>
          <a:chExt cx="0" cy="0"/>
        </a:xfrm>
      </p:grpSpPr>
      <p:sp>
        <p:nvSpPr>
          <p:cNvPr id="2" name="Freeform 2"/>
          <p:cNvSpPr/>
          <p:nvPr/>
        </p:nvSpPr>
        <p:spPr>
          <a:xfrm rot="-5400000">
            <a:off x="-755016" y="1026284"/>
            <a:ext cx="1510032" cy="1514864"/>
          </a:xfrm>
          <a:custGeom>
            <a:avLst/>
            <a:gdLst/>
            <a:ahLst/>
            <a:cxnLst/>
            <a:rect l="l" t="t" r="r" b="b"/>
            <a:pathLst>
              <a:path w="1510032" h="1514864">
                <a:moveTo>
                  <a:pt x="0" y="0"/>
                </a:moveTo>
                <a:lnTo>
                  <a:pt x="1510032" y="0"/>
                </a:lnTo>
                <a:lnTo>
                  <a:pt x="1510032" y="1514864"/>
                </a:lnTo>
                <a:lnTo>
                  <a:pt x="0" y="15148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16910050" y="0"/>
            <a:ext cx="2405988" cy="1456716"/>
          </a:xfrm>
          <a:custGeom>
            <a:avLst/>
            <a:gdLst/>
            <a:ahLst/>
            <a:cxnLst/>
            <a:rect l="l" t="t" r="r" b="b"/>
            <a:pathLst>
              <a:path w="2405988" h="1456716">
                <a:moveTo>
                  <a:pt x="0" y="0"/>
                </a:moveTo>
                <a:lnTo>
                  <a:pt x="2405988" y="0"/>
                </a:lnTo>
                <a:lnTo>
                  <a:pt x="2405988" y="1456716"/>
                </a:lnTo>
                <a:lnTo>
                  <a:pt x="0" y="145671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Freeform 4"/>
          <p:cNvSpPr/>
          <p:nvPr/>
        </p:nvSpPr>
        <p:spPr>
          <a:xfrm>
            <a:off x="17544523" y="1206302"/>
            <a:ext cx="1428995" cy="865191"/>
          </a:xfrm>
          <a:custGeom>
            <a:avLst/>
            <a:gdLst/>
            <a:ahLst/>
            <a:cxnLst/>
            <a:rect l="l" t="t" r="r" b="b"/>
            <a:pathLst>
              <a:path w="1428995" h="865191">
                <a:moveTo>
                  <a:pt x="0" y="0"/>
                </a:moveTo>
                <a:lnTo>
                  <a:pt x="1428995" y="0"/>
                </a:lnTo>
                <a:lnTo>
                  <a:pt x="1428995" y="865191"/>
                </a:lnTo>
                <a:lnTo>
                  <a:pt x="0" y="86519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5" name="Freeform 5"/>
          <p:cNvSpPr/>
          <p:nvPr/>
        </p:nvSpPr>
        <p:spPr>
          <a:xfrm>
            <a:off x="17513047" y="4044314"/>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6" name="TextBox 6"/>
          <p:cNvSpPr txBox="1"/>
          <p:nvPr/>
        </p:nvSpPr>
        <p:spPr>
          <a:xfrm>
            <a:off x="757432" y="342814"/>
            <a:ext cx="5062947" cy="1150315"/>
          </a:xfrm>
          <a:prstGeom prst="rect">
            <a:avLst/>
          </a:prstGeom>
        </p:spPr>
        <p:txBody>
          <a:bodyPr lIns="0" tIns="0" rIns="0" bIns="0" rtlCol="0" anchor="t">
            <a:spAutoFit/>
          </a:bodyPr>
          <a:lstStyle/>
          <a:p>
            <a:pPr algn="just">
              <a:lnSpc>
                <a:spcPts val="9799"/>
              </a:lnSpc>
            </a:pPr>
            <a:r>
              <a:rPr lang="en-US" sz="5400" dirty="0">
                <a:solidFill>
                  <a:srgbClr val="593B1C"/>
                </a:solidFill>
                <a:latin typeface="#9Slide05 VL Fadilla"/>
              </a:rPr>
              <a:t>2. </a:t>
            </a:r>
            <a:r>
              <a:rPr lang="en-US" sz="5400" dirty="0" err="1">
                <a:solidFill>
                  <a:srgbClr val="593B1C"/>
                </a:solidFill>
                <a:latin typeface="#9Slide05 VL Fadilla"/>
              </a:rPr>
              <a:t>Thực</a:t>
            </a:r>
            <a:r>
              <a:rPr lang="en-US" sz="5400" dirty="0">
                <a:solidFill>
                  <a:srgbClr val="593B1C"/>
                </a:solidFill>
                <a:latin typeface="#9Slide05 VL Fadilla"/>
              </a:rPr>
              <a:t> </a:t>
            </a:r>
            <a:r>
              <a:rPr lang="en-US" sz="5400" dirty="0" err="1">
                <a:solidFill>
                  <a:srgbClr val="593B1C"/>
                </a:solidFill>
                <a:latin typeface="#9Slide05 VL Fadilla"/>
              </a:rPr>
              <a:t>hành</a:t>
            </a:r>
            <a:endParaRPr lang="en-US" sz="5400" dirty="0">
              <a:solidFill>
                <a:srgbClr val="593B1C"/>
              </a:solidFill>
              <a:latin typeface="#9Slide05 VL Fadilla"/>
            </a:endParaRPr>
          </a:p>
        </p:txBody>
      </p:sp>
      <p:sp>
        <p:nvSpPr>
          <p:cNvPr id="7" name="TextBox 7"/>
          <p:cNvSpPr txBox="1"/>
          <p:nvPr/>
        </p:nvSpPr>
        <p:spPr>
          <a:xfrm>
            <a:off x="1185136" y="1456280"/>
            <a:ext cx="13550838" cy="1384002"/>
          </a:xfrm>
          <a:prstGeom prst="rect">
            <a:avLst/>
          </a:prstGeom>
        </p:spPr>
        <p:txBody>
          <a:bodyPr lIns="0" tIns="0" rIns="0" bIns="0" rtlCol="0" anchor="t">
            <a:spAutoFit/>
          </a:bodyPr>
          <a:lstStyle/>
          <a:p>
            <a:pPr algn="just">
              <a:lnSpc>
                <a:spcPts val="5599"/>
              </a:lnSpc>
            </a:pPr>
            <a:r>
              <a:rPr lang="en-US" sz="3999">
                <a:solidFill>
                  <a:srgbClr val="4F2C33"/>
                </a:solidFill>
                <a:latin typeface="Roboto Condensed Bold"/>
              </a:rPr>
              <a:t>Bài 2: Đọc đoạn văn sau và thực hiện yêu cầu bên dưới</a:t>
            </a:r>
          </a:p>
          <a:p>
            <a:pPr algn="just">
              <a:lnSpc>
                <a:spcPts val="5599"/>
              </a:lnSpc>
              <a:spcBef>
                <a:spcPct val="0"/>
              </a:spcBef>
            </a:pPr>
            <a:endParaRPr lang="en-US" sz="3999">
              <a:solidFill>
                <a:srgbClr val="4F2C33"/>
              </a:solidFill>
              <a:latin typeface="Roboto Condensed Bold"/>
            </a:endParaRPr>
          </a:p>
        </p:txBody>
      </p:sp>
      <p:sp>
        <p:nvSpPr>
          <p:cNvPr id="8" name="TextBox 8"/>
          <p:cNvSpPr txBox="1"/>
          <p:nvPr/>
        </p:nvSpPr>
        <p:spPr>
          <a:xfrm>
            <a:off x="345365" y="2462532"/>
            <a:ext cx="17767679" cy="7726313"/>
          </a:xfrm>
          <a:prstGeom prst="rect">
            <a:avLst/>
          </a:prstGeom>
        </p:spPr>
        <p:txBody>
          <a:bodyPr lIns="0" tIns="0" rIns="0" bIns="0" rtlCol="0" anchor="t">
            <a:spAutoFit/>
          </a:bodyPr>
          <a:lstStyle/>
          <a:p>
            <a:pPr algn="just">
              <a:lnSpc>
                <a:spcPts val="5599"/>
              </a:lnSpc>
            </a:pPr>
            <a:r>
              <a:rPr lang="en-US" sz="3999">
                <a:solidFill>
                  <a:srgbClr val="4F2C33"/>
                </a:solidFill>
                <a:latin typeface="Roboto Condensed Italics"/>
              </a:rPr>
              <a:t>Người tướng già nói:</a:t>
            </a:r>
          </a:p>
          <a:p>
            <a:pPr algn="just">
              <a:lnSpc>
                <a:spcPts val="5599"/>
              </a:lnSpc>
            </a:pPr>
            <a:r>
              <a:rPr lang="en-US" sz="3999">
                <a:solidFill>
                  <a:srgbClr val="4F2C33"/>
                </a:solidFill>
                <a:latin typeface="Roboto Condensed Italics"/>
              </a:rPr>
              <a:t>- Vương tử đừng lắng đắng vì tôi nữa. Đi mà đuổi Toa Đô không nó chạy mất.</a:t>
            </a:r>
          </a:p>
          <a:p>
            <a:pPr algn="just">
              <a:lnSpc>
                <a:spcPts val="5599"/>
              </a:lnSpc>
            </a:pPr>
            <a:r>
              <a:rPr lang="en-US" sz="3999">
                <a:solidFill>
                  <a:srgbClr val="4F2C33"/>
                </a:solidFill>
                <a:latin typeface="Roboto Condensed Italics"/>
              </a:rPr>
              <a:t>Hoài Văn nói:</a:t>
            </a:r>
          </a:p>
          <a:p>
            <a:pPr algn="just">
              <a:lnSpc>
                <a:spcPts val="5599"/>
              </a:lnSpc>
            </a:pPr>
            <a:r>
              <a:rPr lang="en-US" sz="3999">
                <a:solidFill>
                  <a:srgbClr val="4F2C33"/>
                </a:solidFill>
                <a:latin typeface="Roboto Condensed Italics"/>
              </a:rPr>
              <a:t>- Ta nhờ ông dạy dỗ nên mới có ngày nay, lại chính nhờ có ông mà hôm nay ta thoát chết, ta bỏ ông đây sao được?</a:t>
            </a:r>
          </a:p>
          <a:p>
            <a:pPr algn="just">
              <a:lnSpc>
                <a:spcPts val="5599"/>
              </a:lnSpc>
            </a:pPr>
            <a:r>
              <a:rPr lang="en-US" sz="3999">
                <a:solidFill>
                  <a:srgbClr val="4F2C33"/>
                </a:solidFill>
                <a:latin typeface="Roboto Condensed Italics"/>
              </a:rPr>
              <a:t>- Vương tử không nên theo thói thường tình. Đi đi, mặc tôi ở đây. Toa Đô nó chạy mất kia kìa. Vương tử mà cứ dùng dằng mãi thì con dao đây, tôi xin kết liễu đời tôi cho rảnh...</a:t>
            </a:r>
          </a:p>
          <a:p>
            <a:pPr algn="just">
              <a:lnSpc>
                <a:spcPts val="5599"/>
              </a:lnSpc>
            </a:pPr>
            <a:r>
              <a:rPr lang="en-US" sz="3999">
                <a:solidFill>
                  <a:srgbClr val="4F2C33"/>
                </a:solidFill>
                <a:latin typeface="Roboto Condensed Italics"/>
              </a:rPr>
              <a:t>Hoài Văn giằng lấy con dao. Người tướng già nói:</a:t>
            </a:r>
          </a:p>
          <a:p>
            <a:pPr algn="just">
              <a:lnSpc>
                <a:spcPts val="5599"/>
              </a:lnSpc>
            </a:pPr>
            <a:r>
              <a:rPr lang="en-US" sz="3999">
                <a:solidFill>
                  <a:srgbClr val="4F2C33"/>
                </a:solidFill>
                <a:latin typeface="Roboto Condensed Italics"/>
              </a:rPr>
              <a:t>- Để một anh em trông nom tôi. Còn vương tử phải đi mới được. Đi mà lấy đầu Toa Đô!</a:t>
            </a:r>
          </a:p>
          <a:p>
            <a:pPr algn="r">
              <a:lnSpc>
                <a:spcPts val="5599"/>
              </a:lnSpc>
            </a:pPr>
            <a:r>
              <a:rPr lang="en-US" sz="3999">
                <a:solidFill>
                  <a:srgbClr val="4F2C33"/>
                </a:solidFill>
                <a:latin typeface="Roboto Condensed"/>
              </a:rPr>
              <a:t>(Nguyễn Huy Tưởng,</a:t>
            </a:r>
            <a:r>
              <a:rPr lang="en-US" sz="3999">
                <a:solidFill>
                  <a:srgbClr val="4F2C33"/>
                </a:solidFill>
                <a:latin typeface="Roboto Condensed Bold Italics"/>
              </a:rPr>
              <a:t> Lá cờ thêu sáu chữ vàng</a:t>
            </a:r>
            <a:r>
              <a:rPr lang="en-US" sz="3999">
                <a:solidFill>
                  <a:srgbClr val="4F2C33"/>
                </a:solidFill>
                <a:latin typeface="Roboto Condensed"/>
              </a:rPr>
              <a:t>)</a:t>
            </a:r>
          </a:p>
          <a:p>
            <a:pPr algn="just">
              <a:lnSpc>
                <a:spcPts val="5599"/>
              </a:lnSpc>
              <a:spcBef>
                <a:spcPct val="0"/>
              </a:spcBef>
            </a:pPr>
            <a:endParaRPr lang="en-US" sz="3999">
              <a:solidFill>
                <a:srgbClr val="4F2C33"/>
              </a:solidFill>
              <a:latin typeface="Roboto Condense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CD38"/>
        </a:solidFill>
        <a:effectLst/>
      </p:bgPr>
    </p:bg>
    <p:spTree>
      <p:nvGrpSpPr>
        <p:cNvPr id="1" name=""/>
        <p:cNvGrpSpPr/>
        <p:nvPr/>
      </p:nvGrpSpPr>
      <p:grpSpPr>
        <a:xfrm>
          <a:off x="0" y="0"/>
          <a:ext cx="0" cy="0"/>
          <a:chOff x="0" y="0"/>
          <a:chExt cx="0" cy="0"/>
        </a:xfrm>
      </p:grpSpPr>
      <p:sp>
        <p:nvSpPr>
          <p:cNvPr id="2" name="Freeform 2"/>
          <p:cNvSpPr/>
          <p:nvPr/>
        </p:nvSpPr>
        <p:spPr>
          <a:xfrm rot="-5400000">
            <a:off x="-755016" y="1026284"/>
            <a:ext cx="1510032" cy="1514864"/>
          </a:xfrm>
          <a:custGeom>
            <a:avLst/>
            <a:gdLst/>
            <a:ahLst/>
            <a:cxnLst/>
            <a:rect l="l" t="t" r="r" b="b"/>
            <a:pathLst>
              <a:path w="1510032" h="1514864">
                <a:moveTo>
                  <a:pt x="0" y="0"/>
                </a:moveTo>
                <a:lnTo>
                  <a:pt x="1510032" y="0"/>
                </a:lnTo>
                <a:lnTo>
                  <a:pt x="1510032" y="1514864"/>
                </a:lnTo>
                <a:lnTo>
                  <a:pt x="0" y="15148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16910050" y="0"/>
            <a:ext cx="2405988" cy="1456716"/>
          </a:xfrm>
          <a:custGeom>
            <a:avLst/>
            <a:gdLst/>
            <a:ahLst/>
            <a:cxnLst/>
            <a:rect l="l" t="t" r="r" b="b"/>
            <a:pathLst>
              <a:path w="2405988" h="1456716">
                <a:moveTo>
                  <a:pt x="0" y="0"/>
                </a:moveTo>
                <a:lnTo>
                  <a:pt x="2405988" y="0"/>
                </a:lnTo>
                <a:lnTo>
                  <a:pt x="2405988" y="1456716"/>
                </a:lnTo>
                <a:lnTo>
                  <a:pt x="0" y="145671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Freeform 4"/>
          <p:cNvSpPr/>
          <p:nvPr/>
        </p:nvSpPr>
        <p:spPr>
          <a:xfrm>
            <a:off x="17544523" y="1206302"/>
            <a:ext cx="1428995" cy="865191"/>
          </a:xfrm>
          <a:custGeom>
            <a:avLst/>
            <a:gdLst/>
            <a:ahLst/>
            <a:cxnLst/>
            <a:rect l="l" t="t" r="r" b="b"/>
            <a:pathLst>
              <a:path w="1428995" h="865191">
                <a:moveTo>
                  <a:pt x="0" y="0"/>
                </a:moveTo>
                <a:lnTo>
                  <a:pt x="1428995" y="0"/>
                </a:lnTo>
                <a:lnTo>
                  <a:pt x="1428995" y="865191"/>
                </a:lnTo>
                <a:lnTo>
                  <a:pt x="0" y="86519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5" name="Freeform 5"/>
          <p:cNvSpPr/>
          <p:nvPr/>
        </p:nvSpPr>
        <p:spPr>
          <a:xfrm>
            <a:off x="17513047" y="4044314"/>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6" name="Freeform 6"/>
          <p:cNvSpPr/>
          <p:nvPr/>
        </p:nvSpPr>
        <p:spPr>
          <a:xfrm>
            <a:off x="9295743" y="4044314"/>
            <a:ext cx="5049101" cy="6904754"/>
          </a:xfrm>
          <a:custGeom>
            <a:avLst/>
            <a:gdLst/>
            <a:ahLst/>
            <a:cxnLst/>
            <a:rect l="l" t="t" r="r" b="b"/>
            <a:pathLst>
              <a:path w="5049101" h="6904754">
                <a:moveTo>
                  <a:pt x="0" y="0"/>
                </a:moveTo>
                <a:lnTo>
                  <a:pt x="5049101" y="0"/>
                </a:lnTo>
                <a:lnTo>
                  <a:pt x="5049101" y="6904753"/>
                </a:lnTo>
                <a:lnTo>
                  <a:pt x="0" y="690475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7" name="TextBox 7"/>
          <p:cNvSpPr txBox="1"/>
          <p:nvPr/>
        </p:nvSpPr>
        <p:spPr>
          <a:xfrm>
            <a:off x="757432" y="342814"/>
            <a:ext cx="5062947" cy="1150315"/>
          </a:xfrm>
          <a:prstGeom prst="rect">
            <a:avLst/>
          </a:prstGeom>
        </p:spPr>
        <p:txBody>
          <a:bodyPr lIns="0" tIns="0" rIns="0" bIns="0" rtlCol="0" anchor="t">
            <a:spAutoFit/>
          </a:bodyPr>
          <a:lstStyle/>
          <a:p>
            <a:pPr algn="just">
              <a:lnSpc>
                <a:spcPts val="9799"/>
              </a:lnSpc>
            </a:pPr>
            <a:r>
              <a:rPr lang="en-US" sz="5400" dirty="0">
                <a:solidFill>
                  <a:srgbClr val="593B1C"/>
                </a:solidFill>
                <a:latin typeface="#9Slide05 VL Fadilla"/>
              </a:rPr>
              <a:t>2. </a:t>
            </a:r>
            <a:r>
              <a:rPr lang="en-US" sz="5400" dirty="0" err="1">
                <a:solidFill>
                  <a:srgbClr val="593B1C"/>
                </a:solidFill>
                <a:latin typeface="#9Slide05 VL Fadilla"/>
              </a:rPr>
              <a:t>Thực</a:t>
            </a:r>
            <a:r>
              <a:rPr lang="en-US" sz="5400" dirty="0">
                <a:solidFill>
                  <a:srgbClr val="593B1C"/>
                </a:solidFill>
                <a:latin typeface="#9Slide05 VL Fadilla"/>
              </a:rPr>
              <a:t> </a:t>
            </a:r>
            <a:r>
              <a:rPr lang="en-US" sz="5400" dirty="0" err="1">
                <a:solidFill>
                  <a:srgbClr val="593B1C"/>
                </a:solidFill>
                <a:latin typeface="#9Slide05 VL Fadilla"/>
              </a:rPr>
              <a:t>hành</a:t>
            </a:r>
            <a:endParaRPr lang="en-US" sz="5400" dirty="0">
              <a:solidFill>
                <a:srgbClr val="593B1C"/>
              </a:solidFill>
              <a:latin typeface="#9Slide05 VL Fadilla"/>
            </a:endParaRPr>
          </a:p>
        </p:txBody>
      </p:sp>
      <p:sp>
        <p:nvSpPr>
          <p:cNvPr id="8" name="TextBox 8"/>
          <p:cNvSpPr txBox="1"/>
          <p:nvPr/>
        </p:nvSpPr>
        <p:spPr>
          <a:xfrm>
            <a:off x="1185136" y="1456280"/>
            <a:ext cx="13550838" cy="1384002"/>
          </a:xfrm>
          <a:prstGeom prst="rect">
            <a:avLst/>
          </a:prstGeom>
        </p:spPr>
        <p:txBody>
          <a:bodyPr lIns="0" tIns="0" rIns="0" bIns="0" rtlCol="0" anchor="t">
            <a:spAutoFit/>
          </a:bodyPr>
          <a:lstStyle/>
          <a:p>
            <a:pPr algn="just">
              <a:lnSpc>
                <a:spcPts val="5599"/>
              </a:lnSpc>
            </a:pPr>
            <a:r>
              <a:rPr lang="en-US" sz="3999">
                <a:solidFill>
                  <a:srgbClr val="4F2C33"/>
                </a:solidFill>
                <a:latin typeface="Roboto Condensed Bold"/>
              </a:rPr>
              <a:t>Bài 2: Đọc đoạn văn sau và thực hiện yêu cầu bên dưới</a:t>
            </a:r>
          </a:p>
          <a:p>
            <a:pPr algn="just">
              <a:lnSpc>
                <a:spcPts val="5599"/>
              </a:lnSpc>
              <a:spcBef>
                <a:spcPct val="0"/>
              </a:spcBef>
            </a:pPr>
            <a:endParaRPr lang="en-US" sz="3999">
              <a:solidFill>
                <a:srgbClr val="4F2C33"/>
              </a:solidFill>
              <a:latin typeface="Roboto Condensed Bold"/>
            </a:endParaRPr>
          </a:p>
        </p:txBody>
      </p:sp>
      <p:sp>
        <p:nvSpPr>
          <p:cNvPr id="9" name="TextBox 9"/>
          <p:cNvSpPr txBox="1"/>
          <p:nvPr/>
        </p:nvSpPr>
        <p:spPr>
          <a:xfrm>
            <a:off x="757432" y="2462532"/>
            <a:ext cx="16418709" cy="2793405"/>
          </a:xfrm>
          <a:prstGeom prst="rect">
            <a:avLst/>
          </a:prstGeom>
        </p:spPr>
        <p:txBody>
          <a:bodyPr lIns="0" tIns="0" rIns="0" bIns="0" rtlCol="0" anchor="t">
            <a:spAutoFit/>
          </a:bodyPr>
          <a:lstStyle/>
          <a:p>
            <a:pPr algn="just">
              <a:lnSpc>
                <a:spcPts val="5599"/>
              </a:lnSpc>
            </a:pPr>
            <a:r>
              <a:rPr lang="en-US" sz="3999">
                <a:solidFill>
                  <a:srgbClr val="4F2C33"/>
                </a:solidFill>
                <a:latin typeface="Roboto Condensed Bold"/>
              </a:rPr>
              <a:t>a. Trong đoạn trích trên có cuộc thoại giữa ai với ai?</a:t>
            </a:r>
          </a:p>
          <a:p>
            <a:pPr algn="just">
              <a:lnSpc>
                <a:spcPts val="5599"/>
              </a:lnSpc>
            </a:pPr>
            <a:r>
              <a:rPr lang="en-US" sz="3999">
                <a:solidFill>
                  <a:srgbClr val="4F2C33"/>
                </a:solidFill>
                <a:latin typeface="Roboto Condensed Bold"/>
              </a:rPr>
              <a:t>b. Nhận xét về tỉ lệ mỗi kiểu câu được sử dụng trong cuộc thoại và giải thích tác dụng của cách sử dụng lời thoại như vậy.</a:t>
            </a:r>
          </a:p>
          <a:p>
            <a:pPr algn="just">
              <a:lnSpc>
                <a:spcPts val="5599"/>
              </a:lnSpc>
              <a:spcBef>
                <a:spcPct val="0"/>
              </a:spcBef>
            </a:pPr>
            <a:endParaRPr lang="en-US" sz="3999">
              <a:solidFill>
                <a:srgbClr val="4F2C33"/>
              </a:solidFill>
              <a:latin typeface="Roboto Condensed Bol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558"/>
        </a:solidFill>
        <a:effectLst/>
      </p:bgPr>
    </p:bg>
    <p:spTree>
      <p:nvGrpSpPr>
        <p:cNvPr id="1" name=""/>
        <p:cNvGrpSpPr/>
        <p:nvPr/>
      </p:nvGrpSpPr>
      <p:grpSpPr>
        <a:xfrm>
          <a:off x="0" y="0"/>
          <a:ext cx="0" cy="0"/>
          <a:chOff x="0" y="0"/>
          <a:chExt cx="0" cy="0"/>
        </a:xfrm>
      </p:grpSpPr>
      <p:sp>
        <p:nvSpPr>
          <p:cNvPr id="2" name="TextBox 2"/>
          <p:cNvSpPr txBox="1"/>
          <p:nvPr/>
        </p:nvSpPr>
        <p:spPr>
          <a:xfrm>
            <a:off x="342025" y="209333"/>
            <a:ext cx="17603951" cy="10545118"/>
          </a:xfrm>
          <a:prstGeom prst="rect">
            <a:avLst/>
          </a:prstGeom>
        </p:spPr>
        <p:txBody>
          <a:bodyPr lIns="0" tIns="0" rIns="0" bIns="0" rtlCol="0" anchor="t">
            <a:spAutoFit/>
          </a:bodyPr>
          <a:lstStyle/>
          <a:p>
            <a:pPr algn="just">
              <a:lnSpc>
                <a:spcPts val="5599"/>
              </a:lnSpc>
            </a:pPr>
            <a:r>
              <a:rPr lang="en-US" sz="3999">
                <a:solidFill>
                  <a:srgbClr val="4F2C33"/>
                </a:solidFill>
                <a:latin typeface="Roboto Condensed"/>
              </a:rPr>
              <a:t>(1) - Thế Lộc là anh em kết nghĩa của Toản. Ma Lục cũng là quê của Toản rồi. Quên làm sao được. Anh Thế Lộc ơi, Toản cũng chẳng muốn về đâu.</a:t>
            </a:r>
          </a:p>
          <a:p>
            <a:pPr algn="just">
              <a:lnSpc>
                <a:spcPts val="5599"/>
              </a:lnSpc>
            </a:pPr>
            <a:r>
              <a:rPr lang="en-US" sz="3999">
                <a:solidFill>
                  <a:srgbClr val="4F2C33"/>
                </a:solidFill>
                <a:latin typeface="Roboto Condensed"/>
              </a:rPr>
              <a:t>(2) - Lên chứ, lên chứ. Nhưng mà Thế Lộc này. Giặc nó đánh mạnh thì có ở đâu nữa không?</a:t>
            </a:r>
          </a:p>
          <a:p>
            <a:pPr algn="just">
              <a:lnSpc>
                <a:spcPts val="5599"/>
              </a:lnSpc>
            </a:pPr>
            <a:r>
              <a:rPr lang="en-US" sz="3999">
                <a:solidFill>
                  <a:srgbClr val="4F2C33"/>
                </a:solidFill>
                <a:latin typeface="Roboto Condensed"/>
              </a:rPr>
              <a:t>(3) - Bao giờ gặp lại Thế Lộc nhỉ?</a:t>
            </a:r>
          </a:p>
          <a:p>
            <a:pPr algn="just">
              <a:lnSpc>
                <a:spcPts val="5599"/>
              </a:lnSpc>
            </a:pPr>
            <a:r>
              <a:rPr lang="en-US" sz="3999">
                <a:solidFill>
                  <a:srgbClr val="4F2C33"/>
                </a:solidFill>
                <a:latin typeface="Roboto Condensed"/>
              </a:rPr>
              <a:t>(4) - Tao ở đây chứ đi đâu mà mày hỏi thế? Con hươu con nai thì đi đâu? Thằng giặc đánh dưới thì tao lên sườn núi. Nó đánh lên sườn thì tao lên đỉnh. Lên cao rồi lại xuống. Nó đuổi núi này, tao sang núi kia. Nó thuộc núi rừng bằng Thế Lộc à?... Mày đừng làm gì đấy để cho tao nhớ mãi. Mày bảo mày lên, không lên tao giận, tao không nhìn mặt mày đâu.</a:t>
            </a:r>
          </a:p>
          <a:p>
            <a:pPr algn="just">
              <a:lnSpc>
                <a:spcPts val="5599"/>
              </a:lnSpc>
            </a:pPr>
            <a:r>
              <a:rPr lang="en-US" sz="3999">
                <a:solidFill>
                  <a:srgbClr val="4F2C33"/>
                </a:solidFill>
                <a:latin typeface="Roboto Condensed"/>
              </a:rPr>
              <a:t>(5) - Mày về kinh, vui dưới ấy, chả nhớ Thế Lộc đâu, chả lên đây nữa đâu. Tao nhớ chứ mày chẳng nhớ đâu.</a:t>
            </a:r>
          </a:p>
          <a:p>
            <a:pPr algn="just">
              <a:lnSpc>
                <a:spcPts val="5599"/>
              </a:lnSpc>
            </a:pPr>
            <a:r>
              <a:rPr lang="en-US" sz="3999">
                <a:solidFill>
                  <a:srgbClr val="4F2C33"/>
                </a:solidFill>
                <a:latin typeface="Roboto Condensed"/>
              </a:rPr>
              <a:t>(6) - Mày còn trẻ, rồi mày quên ngay đấy. Mày về dưới ấy không có núi, có rừng, tao lo lắm, không vui đâu. Ở dưới ấy không đánh được thì lại lên đây ở với tao.</a:t>
            </a:r>
          </a:p>
          <a:p>
            <a:pPr algn="just">
              <a:lnSpc>
                <a:spcPts val="5599"/>
              </a:lnSpc>
              <a:spcBef>
                <a:spcPct val="0"/>
              </a:spcBef>
            </a:pPr>
            <a:endParaRPr lang="en-US" sz="3999">
              <a:solidFill>
                <a:srgbClr val="4F2C33"/>
              </a:solidFill>
              <a:latin typeface="Roboto Condense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CD38"/>
        </a:solidFill>
        <a:effectLst/>
      </p:bgPr>
    </p:bg>
    <p:spTree>
      <p:nvGrpSpPr>
        <p:cNvPr id="1" name=""/>
        <p:cNvGrpSpPr/>
        <p:nvPr/>
      </p:nvGrpSpPr>
      <p:grpSpPr>
        <a:xfrm>
          <a:off x="0" y="0"/>
          <a:ext cx="0" cy="0"/>
          <a:chOff x="0" y="0"/>
          <a:chExt cx="0" cy="0"/>
        </a:xfrm>
      </p:grpSpPr>
      <p:sp>
        <p:nvSpPr>
          <p:cNvPr id="2" name="Freeform 2"/>
          <p:cNvSpPr/>
          <p:nvPr/>
        </p:nvSpPr>
        <p:spPr>
          <a:xfrm rot="-5400000">
            <a:off x="-755016" y="1026284"/>
            <a:ext cx="1510032" cy="1514864"/>
          </a:xfrm>
          <a:custGeom>
            <a:avLst/>
            <a:gdLst/>
            <a:ahLst/>
            <a:cxnLst/>
            <a:rect l="l" t="t" r="r" b="b"/>
            <a:pathLst>
              <a:path w="1510032" h="1514864">
                <a:moveTo>
                  <a:pt x="0" y="0"/>
                </a:moveTo>
                <a:lnTo>
                  <a:pt x="1510032" y="0"/>
                </a:lnTo>
                <a:lnTo>
                  <a:pt x="1510032" y="1514864"/>
                </a:lnTo>
                <a:lnTo>
                  <a:pt x="0" y="15148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16910050" y="0"/>
            <a:ext cx="2405988" cy="1456716"/>
          </a:xfrm>
          <a:custGeom>
            <a:avLst/>
            <a:gdLst/>
            <a:ahLst/>
            <a:cxnLst/>
            <a:rect l="l" t="t" r="r" b="b"/>
            <a:pathLst>
              <a:path w="2405988" h="1456716">
                <a:moveTo>
                  <a:pt x="0" y="0"/>
                </a:moveTo>
                <a:lnTo>
                  <a:pt x="2405988" y="0"/>
                </a:lnTo>
                <a:lnTo>
                  <a:pt x="2405988" y="1456716"/>
                </a:lnTo>
                <a:lnTo>
                  <a:pt x="0" y="145671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Freeform 4"/>
          <p:cNvSpPr/>
          <p:nvPr/>
        </p:nvSpPr>
        <p:spPr>
          <a:xfrm>
            <a:off x="17544523" y="1206302"/>
            <a:ext cx="1428995" cy="865191"/>
          </a:xfrm>
          <a:custGeom>
            <a:avLst/>
            <a:gdLst/>
            <a:ahLst/>
            <a:cxnLst/>
            <a:rect l="l" t="t" r="r" b="b"/>
            <a:pathLst>
              <a:path w="1428995" h="865191">
                <a:moveTo>
                  <a:pt x="0" y="0"/>
                </a:moveTo>
                <a:lnTo>
                  <a:pt x="1428995" y="0"/>
                </a:lnTo>
                <a:lnTo>
                  <a:pt x="1428995" y="865191"/>
                </a:lnTo>
                <a:lnTo>
                  <a:pt x="0" y="86519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5" name="Freeform 5"/>
          <p:cNvSpPr/>
          <p:nvPr/>
        </p:nvSpPr>
        <p:spPr>
          <a:xfrm>
            <a:off x="17513047" y="4044314"/>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6" name="TextBox 6"/>
          <p:cNvSpPr txBox="1"/>
          <p:nvPr/>
        </p:nvSpPr>
        <p:spPr>
          <a:xfrm>
            <a:off x="757432" y="342814"/>
            <a:ext cx="5062947" cy="1150315"/>
          </a:xfrm>
          <a:prstGeom prst="rect">
            <a:avLst/>
          </a:prstGeom>
        </p:spPr>
        <p:txBody>
          <a:bodyPr lIns="0" tIns="0" rIns="0" bIns="0" rtlCol="0" anchor="t">
            <a:spAutoFit/>
          </a:bodyPr>
          <a:lstStyle/>
          <a:p>
            <a:pPr algn="just">
              <a:lnSpc>
                <a:spcPts val="9799"/>
              </a:lnSpc>
            </a:pPr>
            <a:r>
              <a:rPr lang="en-US" sz="5400" dirty="0">
                <a:solidFill>
                  <a:srgbClr val="593B1C"/>
                </a:solidFill>
                <a:latin typeface="#9Slide05 VL Fadilla"/>
              </a:rPr>
              <a:t>2. </a:t>
            </a:r>
            <a:r>
              <a:rPr lang="en-US" sz="5400" dirty="0" err="1">
                <a:solidFill>
                  <a:srgbClr val="593B1C"/>
                </a:solidFill>
                <a:latin typeface="#9Slide05 VL Fadilla"/>
              </a:rPr>
              <a:t>Thực</a:t>
            </a:r>
            <a:r>
              <a:rPr lang="en-US" sz="5400" dirty="0">
                <a:solidFill>
                  <a:srgbClr val="593B1C"/>
                </a:solidFill>
                <a:latin typeface="#9Slide05 VL Fadilla"/>
              </a:rPr>
              <a:t> </a:t>
            </a:r>
            <a:r>
              <a:rPr lang="en-US" sz="5400" dirty="0" err="1">
                <a:solidFill>
                  <a:srgbClr val="593B1C"/>
                </a:solidFill>
                <a:latin typeface="#9Slide05 VL Fadilla"/>
              </a:rPr>
              <a:t>hành</a:t>
            </a:r>
            <a:endParaRPr lang="en-US" sz="5400" dirty="0">
              <a:solidFill>
                <a:srgbClr val="593B1C"/>
              </a:solidFill>
              <a:latin typeface="#9Slide05 VL Fadilla"/>
            </a:endParaRPr>
          </a:p>
        </p:txBody>
      </p:sp>
      <p:sp>
        <p:nvSpPr>
          <p:cNvPr id="7" name="TextBox 7"/>
          <p:cNvSpPr txBox="1"/>
          <p:nvPr/>
        </p:nvSpPr>
        <p:spPr>
          <a:xfrm>
            <a:off x="1185136" y="1456280"/>
            <a:ext cx="13550838" cy="1384002"/>
          </a:xfrm>
          <a:prstGeom prst="rect">
            <a:avLst/>
          </a:prstGeom>
        </p:spPr>
        <p:txBody>
          <a:bodyPr lIns="0" tIns="0" rIns="0" bIns="0" rtlCol="0" anchor="t">
            <a:spAutoFit/>
          </a:bodyPr>
          <a:lstStyle/>
          <a:p>
            <a:pPr algn="just">
              <a:lnSpc>
                <a:spcPts val="5599"/>
              </a:lnSpc>
            </a:pPr>
            <a:r>
              <a:rPr lang="en-US" sz="3999">
                <a:solidFill>
                  <a:srgbClr val="4F2C33"/>
                </a:solidFill>
                <a:latin typeface="Roboto Condensed Bold"/>
              </a:rPr>
              <a:t>Bài 2: Đọc đoạn văn sau và thực hiện yêu cầu bên dưới</a:t>
            </a:r>
          </a:p>
          <a:p>
            <a:pPr algn="just">
              <a:lnSpc>
                <a:spcPts val="5599"/>
              </a:lnSpc>
              <a:spcBef>
                <a:spcPct val="0"/>
              </a:spcBef>
            </a:pPr>
            <a:endParaRPr lang="en-US" sz="3999">
              <a:solidFill>
                <a:srgbClr val="4F2C33"/>
              </a:solidFill>
              <a:latin typeface="Roboto Condensed Bold"/>
            </a:endParaRPr>
          </a:p>
        </p:txBody>
      </p:sp>
      <p:sp>
        <p:nvSpPr>
          <p:cNvPr id="8" name="TextBox 8"/>
          <p:cNvSpPr txBox="1"/>
          <p:nvPr/>
        </p:nvSpPr>
        <p:spPr>
          <a:xfrm>
            <a:off x="1028700" y="3054796"/>
            <a:ext cx="16418709" cy="2088704"/>
          </a:xfrm>
          <a:prstGeom prst="rect">
            <a:avLst/>
          </a:prstGeom>
        </p:spPr>
        <p:txBody>
          <a:bodyPr lIns="0" tIns="0" rIns="0" bIns="0" rtlCol="0" anchor="t">
            <a:spAutoFit/>
          </a:bodyPr>
          <a:lstStyle/>
          <a:p>
            <a:pPr algn="just">
              <a:lnSpc>
                <a:spcPts val="5599"/>
              </a:lnSpc>
            </a:pPr>
            <a:r>
              <a:rPr lang="en-US" sz="3999">
                <a:solidFill>
                  <a:srgbClr val="4F2C33"/>
                </a:solidFill>
                <a:latin typeface="Roboto Condensed Bold"/>
              </a:rPr>
              <a:t>a. Trong đoạn trích có cuộc thoại giữa “người tướng già”</a:t>
            </a:r>
          </a:p>
          <a:p>
            <a:pPr algn="just">
              <a:lnSpc>
                <a:spcPts val="5599"/>
              </a:lnSpc>
            </a:pPr>
            <a:r>
              <a:rPr lang="en-US" sz="3999">
                <a:solidFill>
                  <a:srgbClr val="4F2C33"/>
                </a:solidFill>
                <a:latin typeface="Roboto Condensed Bold"/>
              </a:rPr>
              <a:t>và Hoài Văn Hầu Trần Quốc Toản.</a:t>
            </a:r>
          </a:p>
          <a:p>
            <a:pPr algn="just">
              <a:lnSpc>
                <a:spcPts val="5599"/>
              </a:lnSpc>
              <a:spcBef>
                <a:spcPct val="0"/>
              </a:spcBef>
            </a:pPr>
            <a:endParaRPr lang="en-US" sz="3999">
              <a:solidFill>
                <a:srgbClr val="4F2C33"/>
              </a:solidFill>
              <a:latin typeface="Roboto Condensed Bold"/>
            </a:endParaRPr>
          </a:p>
        </p:txBody>
      </p:sp>
      <p:sp>
        <p:nvSpPr>
          <p:cNvPr id="9" name="Freeform 9"/>
          <p:cNvSpPr/>
          <p:nvPr/>
        </p:nvSpPr>
        <p:spPr>
          <a:xfrm>
            <a:off x="9295743" y="4044314"/>
            <a:ext cx="5049101" cy="6904754"/>
          </a:xfrm>
          <a:custGeom>
            <a:avLst/>
            <a:gdLst/>
            <a:ahLst/>
            <a:cxnLst/>
            <a:rect l="l" t="t" r="r" b="b"/>
            <a:pathLst>
              <a:path w="5049101" h="6904754">
                <a:moveTo>
                  <a:pt x="0" y="0"/>
                </a:moveTo>
                <a:lnTo>
                  <a:pt x="5049101" y="0"/>
                </a:lnTo>
                <a:lnTo>
                  <a:pt x="5049101" y="6904753"/>
                </a:lnTo>
                <a:lnTo>
                  <a:pt x="0" y="690475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CD38"/>
        </a:solidFill>
        <a:effectLst/>
      </p:bgPr>
    </p:bg>
    <p:spTree>
      <p:nvGrpSpPr>
        <p:cNvPr id="1" name=""/>
        <p:cNvGrpSpPr/>
        <p:nvPr/>
      </p:nvGrpSpPr>
      <p:grpSpPr>
        <a:xfrm>
          <a:off x="0" y="0"/>
          <a:ext cx="0" cy="0"/>
          <a:chOff x="0" y="0"/>
          <a:chExt cx="0" cy="0"/>
        </a:xfrm>
      </p:grpSpPr>
      <p:sp>
        <p:nvSpPr>
          <p:cNvPr id="2" name="Freeform 2"/>
          <p:cNvSpPr/>
          <p:nvPr/>
        </p:nvSpPr>
        <p:spPr>
          <a:xfrm rot="-5400000">
            <a:off x="-755016" y="1026284"/>
            <a:ext cx="1510032" cy="1514864"/>
          </a:xfrm>
          <a:custGeom>
            <a:avLst/>
            <a:gdLst/>
            <a:ahLst/>
            <a:cxnLst/>
            <a:rect l="l" t="t" r="r" b="b"/>
            <a:pathLst>
              <a:path w="1510032" h="1514864">
                <a:moveTo>
                  <a:pt x="0" y="0"/>
                </a:moveTo>
                <a:lnTo>
                  <a:pt x="1510032" y="0"/>
                </a:lnTo>
                <a:lnTo>
                  <a:pt x="1510032" y="1514864"/>
                </a:lnTo>
                <a:lnTo>
                  <a:pt x="0" y="15148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16910050" y="0"/>
            <a:ext cx="2405988" cy="1456716"/>
          </a:xfrm>
          <a:custGeom>
            <a:avLst/>
            <a:gdLst/>
            <a:ahLst/>
            <a:cxnLst/>
            <a:rect l="l" t="t" r="r" b="b"/>
            <a:pathLst>
              <a:path w="2405988" h="1456716">
                <a:moveTo>
                  <a:pt x="0" y="0"/>
                </a:moveTo>
                <a:lnTo>
                  <a:pt x="2405988" y="0"/>
                </a:lnTo>
                <a:lnTo>
                  <a:pt x="2405988" y="1456716"/>
                </a:lnTo>
                <a:lnTo>
                  <a:pt x="0" y="145671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Freeform 4"/>
          <p:cNvSpPr/>
          <p:nvPr/>
        </p:nvSpPr>
        <p:spPr>
          <a:xfrm>
            <a:off x="17544523" y="1206302"/>
            <a:ext cx="1428995" cy="865191"/>
          </a:xfrm>
          <a:custGeom>
            <a:avLst/>
            <a:gdLst/>
            <a:ahLst/>
            <a:cxnLst/>
            <a:rect l="l" t="t" r="r" b="b"/>
            <a:pathLst>
              <a:path w="1428995" h="865191">
                <a:moveTo>
                  <a:pt x="0" y="0"/>
                </a:moveTo>
                <a:lnTo>
                  <a:pt x="1428995" y="0"/>
                </a:lnTo>
                <a:lnTo>
                  <a:pt x="1428995" y="865191"/>
                </a:lnTo>
                <a:lnTo>
                  <a:pt x="0" y="86519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5" name="Freeform 5"/>
          <p:cNvSpPr/>
          <p:nvPr/>
        </p:nvSpPr>
        <p:spPr>
          <a:xfrm>
            <a:off x="17513047" y="4044314"/>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6" name="TextBox 6"/>
          <p:cNvSpPr txBox="1"/>
          <p:nvPr/>
        </p:nvSpPr>
        <p:spPr>
          <a:xfrm>
            <a:off x="757432" y="342814"/>
            <a:ext cx="5062947" cy="1150315"/>
          </a:xfrm>
          <a:prstGeom prst="rect">
            <a:avLst/>
          </a:prstGeom>
        </p:spPr>
        <p:txBody>
          <a:bodyPr lIns="0" tIns="0" rIns="0" bIns="0" rtlCol="0" anchor="t">
            <a:spAutoFit/>
          </a:bodyPr>
          <a:lstStyle/>
          <a:p>
            <a:pPr algn="just">
              <a:lnSpc>
                <a:spcPts val="9799"/>
              </a:lnSpc>
            </a:pPr>
            <a:r>
              <a:rPr lang="en-US" sz="5400" dirty="0">
                <a:solidFill>
                  <a:srgbClr val="593B1C"/>
                </a:solidFill>
                <a:latin typeface="#9Slide05 VL Fadilla"/>
              </a:rPr>
              <a:t>2. </a:t>
            </a:r>
            <a:r>
              <a:rPr lang="en-US" sz="5400" dirty="0" err="1">
                <a:solidFill>
                  <a:srgbClr val="593B1C"/>
                </a:solidFill>
                <a:latin typeface="#9Slide05 VL Fadilla"/>
              </a:rPr>
              <a:t>Thực</a:t>
            </a:r>
            <a:r>
              <a:rPr lang="en-US" sz="5400" dirty="0">
                <a:solidFill>
                  <a:srgbClr val="593B1C"/>
                </a:solidFill>
                <a:latin typeface="#9Slide05 VL Fadilla"/>
              </a:rPr>
              <a:t> </a:t>
            </a:r>
            <a:r>
              <a:rPr lang="en-US" sz="5400" dirty="0" err="1">
                <a:solidFill>
                  <a:srgbClr val="593B1C"/>
                </a:solidFill>
                <a:latin typeface="#9Slide05 VL Fadilla"/>
              </a:rPr>
              <a:t>hành</a:t>
            </a:r>
            <a:endParaRPr lang="en-US" sz="5400" dirty="0">
              <a:solidFill>
                <a:srgbClr val="593B1C"/>
              </a:solidFill>
              <a:latin typeface="#9Slide05 VL Fadilla"/>
            </a:endParaRPr>
          </a:p>
        </p:txBody>
      </p:sp>
      <p:sp>
        <p:nvSpPr>
          <p:cNvPr id="7" name="TextBox 7"/>
          <p:cNvSpPr txBox="1"/>
          <p:nvPr/>
        </p:nvSpPr>
        <p:spPr>
          <a:xfrm>
            <a:off x="1185136" y="1456280"/>
            <a:ext cx="13550838" cy="1384002"/>
          </a:xfrm>
          <a:prstGeom prst="rect">
            <a:avLst/>
          </a:prstGeom>
        </p:spPr>
        <p:txBody>
          <a:bodyPr lIns="0" tIns="0" rIns="0" bIns="0" rtlCol="0" anchor="t">
            <a:spAutoFit/>
          </a:bodyPr>
          <a:lstStyle/>
          <a:p>
            <a:pPr algn="just">
              <a:lnSpc>
                <a:spcPts val="5599"/>
              </a:lnSpc>
            </a:pPr>
            <a:r>
              <a:rPr lang="en-US" sz="3999">
                <a:solidFill>
                  <a:srgbClr val="4F2C33"/>
                </a:solidFill>
                <a:latin typeface="Roboto Condensed Bold"/>
              </a:rPr>
              <a:t>Bài 2: Đọc đoạn văn sau và thực hiện yêu cầu bên dưới</a:t>
            </a:r>
          </a:p>
          <a:p>
            <a:pPr algn="just">
              <a:lnSpc>
                <a:spcPts val="5599"/>
              </a:lnSpc>
              <a:spcBef>
                <a:spcPct val="0"/>
              </a:spcBef>
            </a:pPr>
            <a:endParaRPr lang="en-US" sz="3999">
              <a:solidFill>
                <a:srgbClr val="4F2C33"/>
              </a:solidFill>
              <a:latin typeface="Roboto Condensed Bold"/>
            </a:endParaRPr>
          </a:p>
        </p:txBody>
      </p:sp>
      <p:sp>
        <p:nvSpPr>
          <p:cNvPr id="8" name="TextBox 8"/>
          <p:cNvSpPr txBox="1"/>
          <p:nvPr/>
        </p:nvSpPr>
        <p:spPr>
          <a:xfrm>
            <a:off x="925885" y="2285006"/>
            <a:ext cx="16418709" cy="8431014"/>
          </a:xfrm>
          <a:prstGeom prst="rect">
            <a:avLst/>
          </a:prstGeom>
        </p:spPr>
        <p:txBody>
          <a:bodyPr lIns="0" tIns="0" rIns="0" bIns="0" rtlCol="0" anchor="t">
            <a:spAutoFit/>
          </a:bodyPr>
          <a:lstStyle/>
          <a:p>
            <a:pPr algn="just">
              <a:lnSpc>
                <a:spcPts val="5599"/>
              </a:lnSpc>
            </a:pPr>
            <a:r>
              <a:rPr lang="en-US" sz="3999">
                <a:solidFill>
                  <a:srgbClr val="4F2C33"/>
                </a:solidFill>
                <a:latin typeface="Roboto Condensed"/>
              </a:rPr>
              <a:t>b. Trong cuộc thoại, kiểu câu khiến chiếm tỉ lệ sử dụng nhiều hơn các kiểu câu khác.</a:t>
            </a:r>
          </a:p>
          <a:p>
            <a:pPr algn="just">
              <a:lnSpc>
                <a:spcPts val="5599"/>
              </a:lnSpc>
            </a:pPr>
            <a:r>
              <a:rPr lang="en-US" sz="3999">
                <a:solidFill>
                  <a:srgbClr val="4F2C33"/>
                </a:solidFill>
                <a:latin typeface="Roboto Condensed"/>
              </a:rPr>
              <a:t>Ví dụ:</a:t>
            </a:r>
          </a:p>
          <a:p>
            <a:pPr algn="just">
              <a:lnSpc>
                <a:spcPts val="5599"/>
              </a:lnSpc>
            </a:pPr>
            <a:r>
              <a:rPr lang="en-US" sz="3999">
                <a:solidFill>
                  <a:srgbClr val="4F2C33"/>
                </a:solidFill>
                <a:latin typeface="Roboto Condensed Italics"/>
              </a:rPr>
              <a:t>(1) Vương tử đừng lắng đắng vì tôi nữa. </a:t>
            </a:r>
          </a:p>
          <a:p>
            <a:pPr algn="just">
              <a:lnSpc>
                <a:spcPts val="5599"/>
              </a:lnSpc>
            </a:pPr>
            <a:r>
              <a:rPr lang="en-US" sz="3999">
                <a:solidFill>
                  <a:srgbClr val="4F2C33"/>
                </a:solidFill>
                <a:latin typeface="Roboto Condensed Italics"/>
              </a:rPr>
              <a:t>(2) Đi mà đuổi Toa Đô không nó chạy mất. </a:t>
            </a:r>
          </a:p>
          <a:p>
            <a:pPr algn="just">
              <a:lnSpc>
                <a:spcPts val="5599"/>
              </a:lnSpc>
            </a:pPr>
            <a:r>
              <a:rPr lang="en-US" sz="3999">
                <a:solidFill>
                  <a:srgbClr val="4F2C33"/>
                </a:solidFill>
                <a:latin typeface="Roboto Condensed Italics"/>
              </a:rPr>
              <a:t>(3) Vương tử không nên theo thói thường tình,</a:t>
            </a:r>
          </a:p>
          <a:p>
            <a:pPr algn="just">
              <a:lnSpc>
                <a:spcPts val="5599"/>
              </a:lnSpc>
            </a:pPr>
            <a:r>
              <a:rPr lang="en-US" sz="3999">
                <a:solidFill>
                  <a:srgbClr val="4F2C33"/>
                </a:solidFill>
                <a:latin typeface="Roboto Condensed Italics"/>
              </a:rPr>
              <a:t>(4) Đi đi, mặc tôi ở đây.</a:t>
            </a:r>
          </a:p>
          <a:p>
            <a:pPr algn="just">
              <a:lnSpc>
                <a:spcPts val="5599"/>
              </a:lnSpc>
            </a:pPr>
            <a:r>
              <a:rPr lang="en-US" sz="3999">
                <a:solidFill>
                  <a:srgbClr val="4F2C33"/>
                </a:solidFill>
                <a:latin typeface="Roboto Condensed Italics"/>
              </a:rPr>
              <a:t>(5) Đi mà lấy đầu Toa Đô</a:t>
            </a:r>
          </a:p>
          <a:p>
            <a:pPr algn="just">
              <a:lnSpc>
                <a:spcPts val="5599"/>
              </a:lnSpc>
            </a:pPr>
            <a:r>
              <a:rPr lang="en-US" sz="3999">
                <a:solidFill>
                  <a:srgbClr val="4F2C33"/>
                </a:solidFill>
                <a:latin typeface="Roboto Condensed Bold"/>
              </a:rPr>
              <a:t>Lí do:</a:t>
            </a:r>
            <a:r>
              <a:rPr lang="en-US" sz="3999">
                <a:solidFill>
                  <a:srgbClr val="4F2C33"/>
                </a:solidFill>
                <a:latin typeface="Roboto Condensed"/>
              </a:rPr>
              <a:t> Tình huống chiến đấu cấp bách, cơ hội “phá cường địch báo hoàng ân” hiếm có đối với đội quân của Hoài Văn Hầu Trần Quốc Toản đòi hỏi người tướng già phải liên tục giục giã.</a:t>
            </a:r>
          </a:p>
          <a:p>
            <a:pPr algn="just">
              <a:lnSpc>
                <a:spcPts val="5599"/>
              </a:lnSpc>
              <a:spcBef>
                <a:spcPct val="0"/>
              </a:spcBef>
            </a:pPr>
            <a:endParaRPr lang="en-US" sz="3999">
              <a:solidFill>
                <a:srgbClr val="4F2C33"/>
              </a:solidFill>
              <a:latin typeface="Roboto Condense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CD38"/>
        </a:solidFill>
        <a:effectLst/>
      </p:bgPr>
    </p:bg>
    <p:spTree>
      <p:nvGrpSpPr>
        <p:cNvPr id="1" name=""/>
        <p:cNvGrpSpPr/>
        <p:nvPr/>
      </p:nvGrpSpPr>
      <p:grpSpPr>
        <a:xfrm>
          <a:off x="0" y="0"/>
          <a:ext cx="0" cy="0"/>
          <a:chOff x="0" y="0"/>
          <a:chExt cx="0" cy="0"/>
        </a:xfrm>
      </p:grpSpPr>
      <p:sp>
        <p:nvSpPr>
          <p:cNvPr id="2" name="Freeform 2"/>
          <p:cNvSpPr/>
          <p:nvPr/>
        </p:nvSpPr>
        <p:spPr>
          <a:xfrm rot="-5400000">
            <a:off x="-755016" y="1026284"/>
            <a:ext cx="1510032" cy="1514864"/>
          </a:xfrm>
          <a:custGeom>
            <a:avLst/>
            <a:gdLst/>
            <a:ahLst/>
            <a:cxnLst/>
            <a:rect l="l" t="t" r="r" b="b"/>
            <a:pathLst>
              <a:path w="1510032" h="1514864">
                <a:moveTo>
                  <a:pt x="0" y="0"/>
                </a:moveTo>
                <a:lnTo>
                  <a:pt x="1510032" y="0"/>
                </a:lnTo>
                <a:lnTo>
                  <a:pt x="1510032" y="1514864"/>
                </a:lnTo>
                <a:lnTo>
                  <a:pt x="0" y="15148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16910050" y="0"/>
            <a:ext cx="2405988" cy="1456716"/>
          </a:xfrm>
          <a:custGeom>
            <a:avLst/>
            <a:gdLst/>
            <a:ahLst/>
            <a:cxnLst/>
            <a:rect l="l" t="t" r="r" b="b"/>
            <a:pathLst>
              <a:path w="2405988" h="1456716">
                <a:moveTo>
                  <a:pt x="0" y="0"/>
                </a:moveTo>
                <a:lnTo>
                  <a:pt x="2405988" y="0"/>
                </a:lnTo>
                <a:lnTo>
                  <a:pt x="2405988" y="1456716"/>
                </a:lnTo>
                <a:lnTo>
                  <a:pt x="0" y="145671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Freeform 4"/>
          <p:cNvSpPr/>
          <p:nvPr/>
        </p:nvSpPr>
        <p:spPr>
          <a:xfrm>
            <a:off x="17544523" y="1206302"/>
            <a:ext cx="1428995" cy="865191"/>
          </a:xfrm>
          <a:custGeom>
            <a:avLst/>
            <a:gdLst/>
            <a:ahLst/>
            <a:cxnLst/>
            <a:rect l="l" t="t" r="r" b="b"/>
            <a:pathLst>
              <a:path w="1428995" h="865191">
                <a:moveTo>
                  <a:pt x="0" y="0"/>
                </a:moveTo>
                <a:lnTo>
                  <a:pt x="1428995" y="0"/>
                </a:lnTo>
                <a:lnTo>
                  <a:pt x="1428995" y="865191"/>
                </a:lnTo>
                <a:lnTo>
                  <a:pt x="0" y="86519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5" name="Freeform 5"/>
          <p:cNvSpPr/>
          <p:nvPr/>
        </p:nvSpPr>
        <p:spPr>
          <a:xfrm>
            <a:off x="17513047" y="4044314"/>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6" name="TextBox 6"/>
          <p:cNvSpPr txBox="1"/>
          <p:nvPr/>
        </p:nvSpPr>
        <p:spPr>
          <a:xfrm>
            <a:off x="1185136" y="312446"/>
            <a:ext cx="9015708" cy="1256754"/>
          </a:xfrm>
          <a:prstGeom prst="rect">
            <a:avLst/>
          </a:prstGeom>
        </p:spPr>
        <p:txBody>
          <a:bodyPr wrap="square" lIns="0" tIns="0" rIns="0" bIns="0" rtlCol="0" anchor="t">
            <a:spAutoFit/>
          </a:bodyPr>
          <a:lstStyle/>
          <a:p>
            <a:pPr algn="just">
              <a:lnSpc>
                <a:spcPts val="9799"/>
              </a:lnSpc>
            </a:pPr>
            <a:r>
              <a:rPr lang="en-US" sz="7200" dirty="0">
                <a:solidFill>
                  <a:srgbClr val="593B1C"/>
                </a:solidFill>
                <a:latin typeface="#9Slide05 VL Fadilla"/>
              </a:rPr>
              <a:t>2. </a:t>
            </a:r>
            <a:r>
              <a:rPr lang="en-US" sz="7200" dirty="0" err="1">
                <a:solidFill>
                  <a:srgbClr val="593B1C"/>
                </a:solidFill>
                <a:latin typeface="#9Slide05 VL Fadilla"/>
              </a:rPr>
              <a:t>Thực</a:t>
            </a:r>
            <a:r>
              <a:rPr lang="en-US" sz="7200" dirty="0">
                <a:solidFill>
                  <a:srgbClr val="593B1C"/>
                </a:solidFill>
                <a:latin typeface="#9Slide05 VL Fadilla"/>
              </a:rPr>
              <a:t> </a:t>
            </a:r>
            <a:r>
              <a:rPr lang="en-US" sz="7200" dirty="0" err="1">
                <a:solidFill>
                  <a:srgbClr val="593B1C"/>
                </a:solidFill>
                <a:latin typeface="#9Slide05 VL Fadilla"/>
              </a:rPr>
              <a:t>hành</a:t>
            </a:r>
            <a:endParaRPr lang="en-US" sz="7200" dirty="0">
              <a:solidFill>
                <a:srgbClr val="593B1C"/>
              </a:solidFill>
              <a:latin typeface="#9Slide05 VL Fadilla"/>
            </a:endParaRPr>
          </a:p>
        </p:txBody>
      </p:sp>
      <p:sp>
        <p:nvSpPr>
          <p:cNvPr id="7" name="TextBox 7"/>
          <p:cNvSpPr txBox="1"/>
          <p:nvPr/>
        </p:nvSpPr>
        <p:spPr>
          <a:xfrm>
            <a:off x="1185136" y="1808631"/>
            <a:ext cx="13550838" cy="1384002"/>
          </a:xfrm>
          <a:prstGeom prst="rect">
            <a:avLst/>
          </a:prstGeom>
        </p:spPr>
        <p:txBody>
          <a:bodyPr lIns="0" tIns="0" rIns="0" bIns="0" rtlCol="0" anchor="t">
            <a:spAutoFit/>
          </a:bodyPr>
          <a:lstStyle/>
          <a:p>
            <a:pPr algn="just">
              <a:lnSpc>
                <a:spcPts val="5599"/>
              </a:lnSpc>
            </a:pPr>
            <a:r>
              <a:rPr lang="en-US" sz="3999">
                <a:solidFill>
                  <a:srgbClr val="4F2C33"/>
                </a:solidFill>
                <a:latin typeface="Roboto Condensed Bold"/>
              </a:rPr>
              <a:t>Bài 2: Đọc đoạn văn sau và thực hiện yêu cầu bên dưới</a:t>
            </a:r>
          </a:p>
          <a:p>
            <a:pPr algn="just">
              <a:lnSpc>
                <a:spcPts val="5599"/>
              </a:lnSpc>
              <a:spcBef>
                <a:spcPct val="0"/>
              </a:spcBef>
            </a:pPr>
            <a:endParaRPr lang="en-US" sz="3999">
              <a:solidFill>
                <a:srgbClr val="4F2C33"/>
              </a:solidFill>
              <a:latin typeface="Roboto Condensed Bold"/>
            </a:endParaRPr>
          </a:p>
        </p:txBody>
      </p:sp>
      <p:sp>
        <p:nvSpPr>
          <p:cNvPr id="8" name="TextBox 8"/>
          <p:cNvSpPr txBox="1"/>
          <p:nvPr/>
        </p:nvSpPr>
        <p:spPr>
          <a:xfrm>
            <a:off x="1605697" y="3708698"/>
            <a:ext cx="12709717" cy="2793405"/>
          </a:xfrm>
          <a:prstGeom prst="rect">
            <a:avLst/>
          </a:prstGeom>
        </p:spPr>
        <p:txBody>
          <a:bodyPr lIns="0" tIns="0" rIns="0" bIns="0" rtlCol="0" anchor="t">
            <a:spAutoFit/>
          </a:bodyPr>
          <a:lstStyle/>
          <a:p>
            <a:pPr algn="just">
              <a:lnSpc>
                <a:spcPts val="5599"/>
              </a:lnSpc>
              <a:spcBef>
                <a:spcPct val="0"/>
              </a:spcBef>
            </a:pPr>
            <a:r>
              <a:rPr lang="en-US" sz="3999">
                <a:solidFill>
                  <a:srgbClr val="4F2C33"/>
                </a:solidFill>
                <a:latin typeface="Roboto Condensed Bold"/>
              </a:rPr>
              <a:t>Tác dụng:</a:t>
            </a:r>
            <a:r>
              <a:rPr lang="en-US" sz="3999">
                <a:solidFill>
                  <a:srgbClr val="4F2C33"/>
                </a:solidFill>
                <a:latin typeface="Roboto Condensed"/>
              </a:rPr>
              <a:t> Các lượt thoại thể hiện lời cầu khẩn thiết tha, đồng thời cũng là mệnh lệnh chiến đấu khẩn cấp đối với Hoài Văn Hầu Trần Quốc Toản; làm nổi bật tình huống và tính cách của các nhân vật (tình nghĩa/ can đảm quên mình).</a:t>
            </a:r>
          </a:p>
        </p:txBody>
      </p:sp>
      <p:sp>
        <p:nvSpPr>
          <p:cNvPr id="9" name="Freeform 9"/>
          <p:cNvSpPr/>
          <p:nvPr/>
        </p:nvSpPr>
        <p:spPr>
          <a:xfrm>
            <a:off x="13429387" y="5465148"/>
            <a:ext cx="4083659" cy="5584492"/>
          </a:xfrm>
          <a:custGeom>
            <a:avLst/>
            <a:gdLst/>
            <a:ahLst/>
            <a:cxnLst/>
            <a:rect l="l" t="t" r="r" b="b"/>
            <a:pathLst>
              <a:path w="4083659" h="5584492">
                <a:moveTo>
                  <a:pt x="0" y="0"/>
                </a:moveTo>
                <a:lnTo>
                  <a:pt x="4083660" y="0"/>
                </a:lnTo>
                <a:lnTo>
                  <a:pt x="4083660" y="5584492"/>
                </a:lnTo>
                <a:lnTo>
                  <a:pt x="0" y="558449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CD38"/>
        </a:solidFill>
        <a:effectLst/>
      </p:bgPr>
    </p:bg>
    <p:spTree>
      <p:nvGrpSpPr>
        <p:cNvPr id="1" name=""/>
        <p:cNvGrpSpPr/>
        <p:nvPr/>
      </p:nvGrpSpPr>
      <p:grpSpPr>
        <a:xfrm>
          <a:off x="0" y="0"/>
          <a:ext cx="0" cy="0"/>
          <a:chOff x="0" y="0"/>
          <a:chExt cx="0" cy="0"/>
        </a:xfrm>
      </p:grpSpPr>
      <p:grpSp>
        <p:nvGrpSpPr>
          <p:cNvPr id="2" name="Group 2"/>
          <p:cNvGrpSpPr/>
          <p:nvPr/>
        </p:nvGrpSpPr>
        <p:grpSpPr>
          <a:xfrm rot="-322503">
            <a:off x="9733406" y="5989716"/>
            <a:ext cx="7380048" cy="3460295"/>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D558"/>
            </a:solidFill>
          </p:spPr>
          <p:txBody>
            <a:bodyPr/>
            <a:lstStyle/>
            <a:p>
              <a:endParaRPr lang="en-US"/>
            </a:p>
          </p:txBody>
        </p:sp>
      </p:grpSp>
      <p:sp>
        <p:nvSpPr>
          <p:cNvPr id="4" name="Freeform 4"/>
          <p:cNvSpPr/>
          <p:nvPr/>
        </p:nvSpPr>
        <p:spPr>
          <a:xfrm>
            <a:off x="10093130" y="1483409"/>
            <a:ext cx="6816920" cy="7320182"/>
          </a:xfrm>
          <a:custGeom>
            <a:avLst/>
            <a:gdLst/>
            <a:ahLst/>
            <a:cxnLst/>
            <a:rect l="l" t="t" r="r" b="b"/>
            <a:pathLst>
              <a:path w="6816920" h="7320182">
                <a:moveTo>
                  <a:pt x="0" y="0"/>
                </a:moveTo>
                <a:lnTo>
                  <a:pt x="6816920" y="0"/>
                </a:lnTo>
                <a:lnTo>
                  <a:pt x="6816920" y="7320182"/>
                </a:lnTo>
                <a:lnTo>
                  <a:pt x="0" y="7320182"/>
                </a:lnTo>
                <a:lnTo>
                  <a:pt x="0" y="0"/>
                </a:lnTo>
                <a:close/>
              </a:path>
            </a:pathLst>
          </a:custGeom>
          <a:blipFill>
            <a:blip r:embed="rId2"/>
            <a:stretch>
              <a:fillRect/>
            </a:stretch>
          </a:blipFill>
        </p:spPr>
        <p:txBody>
          <a:bodyPr/>
          <a:lstStyle/>
          <a:p>
            <a:endParaRPr lang="en-US"/>
          </a:p>
        </p:txBody>
      </p:sp>
      <p:sp>
        <p:nvSpPr>
          <p:cNvPr id="5" name="Freeform 5"/>
          <p:cNvSpPr/>
          <p:nvPr/>
        </p:nvSpPr>
        <p:spPr>
          <a:xfrm rot="-5400000">
            <a:off x="-755016" y="1026284"/>
            <a:ext cx="1510032" cy="1514864"/>
          </a:xfrm>
          <a:custGeom>
            <a:avLst/>
            <a:gdLst/>
            <a:ahLst/>
            <a:cxnLst/>
            <a:rect l="l" t="t" r="r" b="b"/>
            <a:pathLst>
              <a:path w="1510032" h="1514864">
                <a:moveTo>
                  <a:pt x="0" y="0"/>
                </a:moveTo>
                <a:lnTo>
                  <a:pt x="1510032" y="0"/>
                </a:lnTo>
                <a:lnTo>
                  <a:pt x="1510032" y="1514864"/>
                </a:lnTo>
                <a:lnTo>
                  <a:pt x="0" y="151486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6" name="Freeform 6"/>
          <p:cNvSpPr/>
          <p:nvPr/>
        </p:nvSpPr>
        <p:spPr>
          <a:xfrm>
            <a:off x="16910050" y="0"/>
            <a:ext cx="2405988" cy="1456716"/>
          </a:xfrm>
          <a:custGeom>
            <a:avLst/>
            <a:gdLst/>
            <a:ahLst/>
            <a:cxnLst/>
            <a:rect l="l" t="t" r="r" b="b"/>
            <a:pathLst>
              <a:path w="2405988" h="1456716">
                <a:moveTo>
                  <a:pt x="0" y="0"/>
                </a:moveTo>
                <a:lnTo>
                  <a:pt x="2405988" y="0"/>
                </a:lnTo>
                <a:lnTo>
                  <a:pt x="2405988" y="1456716"/>
                </a:lnTo>
                <a:lnTo>
                  <a:pt x="0" y="145671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7" name="Freeform 7"/>
          <p:cNvSpPr/>
          <p:nvPr/>
        </p:nvSpPr>
        <p:spPr>
          <a:xfrm>
            <a:off x="17544523" y="1206302"/>
            <a:ext cx="1428995" cy="865191"/>
          </a:xfrm>
          <a:custGeom>
            <a:avLst/>
            <a:gdLst/>
            <a:ahLst/>
            <a:cxnLst/>
            <a:rect l="l" t="t" r="r" b="b"/>
            <a:pathLst>
              <a:path w="1428995" h="865191">
                <a:moveTo>
                  <a:pt x="0" y="0"/>
                </a:moveTo>
                <a:lnTo>
                  <a:pt x="1428995" y="0"/>
                </a:lnTo>
                <a:lnTo>
                  <a:pt x="1428995" y="865191"/>
                </a:lnTo>
                <a:lnTo>
                  <a:pt x="0" y="86519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8" name="Freeform 8"/>
          <p:cNvSpPr/>
          <p:nvPr/>
        </p:nvSpPr>
        <p:spPr>
          <a:xfrm>
            <a:off x="17513047" y="4044314"/>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9" name="Freeform 9"/>
          <p:cNvSpPr/>
          <p:nvPr/>
        </p:nvSpPr>
        <p:spPr>
          <a:xfrm>
            <a:off x="15392556" y="8768338"/>
            <a:ext cx="1199994" cy="373498"/>
          </a:xfrm>
          <a:custGeom>
            <a:avLst/>
            <a:gdLst/>
            <a:ahLst/>
            <a:cxnLst/>
            <a:rect l="l" t="t" r="r" b="b"/>
            <a:pathLst>
              <a:path w="1199994" h="373498">
                <a:moveTo>
                  <a:pt x="0" y="0"/>
                </a:moveTo>
                <a:lnTo>
                  <a:pt x="1199994" y="0"/>
                </a:lnTo>
                <a:lnTo>
                  <a:pt x="1199994" y="373499"/>
                </a:lnTo>
                <a:lnTo>
                  <a:pt x="0" y="37349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0" name="Freeform 10"/>
          <p:cNvSpPr/>
          <p:nvPr/>
        </p:nvSpPr>
        <p:spPr>
          <a:xfrm>
            <a:off x="9144000" y="6030913"/>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1" name="TextBox 11"/>
          <p:cNvSpPr txBox="1"/>
          <p:nvPr/>
        </p:nvSpPr>
        <p:spPr>
          <a:xfrm>
            <a:off x="1028700" y="1035808"/>
            <a:ext cx="6177111" cy="1196481"/>
          </a:xfrm>
          <a:prstGeom prst="rect">
            <a:avLst/>
          </a:prstGeom>
        </p:spPr>
        <p:txBody>
          <a:bodyPr lIns="0" tIns="0" rIns="0" bIns="0" rtlCol="0" anchor="t">
            <a:spAutoFit/>
          </a:bodyPr>
          <a:lstStyle/>
          <a:p>
            <a:pPr algn="just">
              <a:lnSpc>
                <a:spcPts val="9799"/>
              </a:lnSpc>
            </a:pPr>
            <a:r>
              <a:rPr lang="en-US" sz="6000" dirty="0">
                <a:solidFill>
                  <a:srgbClr val="593B1C"/>
                </a:solidFill>
                <a:latin typeface="#9Slide05 VL Fadilla"/>
              </a:rPr>
              <a:t>2. </a:t>
            </a:r>
            <a:r>
              <a:rPr lang="en-US" sz="6000" dirty="0" err="1">
                <a:solidFill>
                  <a:srgbClr val="593B1C"/>
                </a:solidFill>
                <a:latin typeface="#9Slide05 VL Fadilla"/>
              </a:rPr>
              <a:t>Thực</a:t>
            </a:r>
            <a:r>
              <a:rPr lang="en-US" sz="6000" dirty="0">
                <a:solidFill>
                  <a:srgbClr val="593B1C"/>
                </a:solidFill>
                <a:latin typeface="#9Slide05 VL Fadilla"/>
              </a:rPr>
              <a:t> </a:t>
            </a:r>
            <a:r>
              <a:rPr lang="en-US" sz="6000" dirty="0" err="1">
                <a:solidFill>
                  <a:srgbClr val="593B1C"/>
                </a:solidFill>
                <a:latin typeface="#9Slide05 VL Fadilla"/>
              </a:rPr>
              <a:t>hành</a:t>
            </a:r>
            <a:endParaRPr lang="en-US" sz="6000" dirty="0">
              <a:solidFill>
                <a:srgbClr val="593B1C"/>
              </a:solidFill>
              <a:latin typeface="#9Slide05 VL Fadilla"/>
            </a:endParaRPr>
          </a:p>
        </p:txBody>
      </p:sp>
      <p:sp>
        <p:nvSpPr>
          <p:cNvPr id="12" name="TextBox 12"/>
          <p:cNvSpPr txBox="1"/>
          <p:nvPr/>
        </p:nvSpPr>
        <p:spPr>
          <a:xfrm>
            <a:off x="1028700" y="2679700"/>
            <a:ext cx="8715297" cy="3498850"/>
          </a:xfrm>
          <a:prstGeom prst="rect">
            <a:avLst/>
          </a:prstGeom>
        </p:spPr>
        <p:txBody>
          <a:bodyPr lIns="0" tIns="0" rIns="0" bIns="0" rtlCol="0" anchor="t">
            <a:spAutoFit/>
          </a:bodyPr>
          <a:lstStyle/>
          <a:p>
            <a:pPr algn="just">
              <a:lnSpc>
                <a:spcPts val="5599"/>
              </a:lnSpc>
            </a:pPr>
            <a:r>
              <a:rPr lang="en-US" sz="3999">
                <a:solidFill>
                  <a:srgbClr val="4F2C33"/>
                </a:solidFill>
                <a:latin typeface="Roboto Condensed Bold"/>
              </a:rPr>
              <a:t>Bài 3. Cho câu sau:</a:t>
            </a:r>
          </a:p>
          <a:p>
            <a:pPr algn="just">
              <a:lnSpc>
                <a:spcPts val="5599"/>
              </a:lnSpc>
            </a:pPr>
            <a:r>
              <a:rPr lang="en-US" sz="3999">
                <a:solidFill>
                  <a:srgbClr val="4F2C33"/>
                </a:solidFill>
                <a:latin typeface="Roboto Condensed"/>
              </a:rPr>
              <a:t>Hoài đọc truyện “Lá cờ thêu sáu chữ vàng”.</a:t>
            </a:r>
          </a:p>
          <a:p>
            <a:pPr algn="just">
              <a:lnSpc>
                <a:spcPts val="5599"/>
              </a:lnSpc>
            </a:pPr>
            <a:r>
              <a:rPr lang="en-US" sz="3999">
                <a:solidFill>
                  <a:srgbClr val="4F2C33"/>
                </a:solidFill>
                <a:latin typeface="Roboto Condensed"/>
              </a:rPr>
              <a:t>Hãy thêm/ bớt từ ngữ cho câu trên để tạo thành câu hỏi, câu cảm, câu khiến.</a:t>
            </a:r>
          </a:p>
          <a:p>
            <a:pPr algn="just">
              <a:lnSpc>
                <a:spcPts val="5599"/>
              </a:lnSpc>
              <a:spcBef>
                <a:spcPct val="0"/>
              </a:spcBef>
            </a:pPr>
            <a:endParaRPr lang="en-US" sz="3999">
              <a:solidFill>
                <a:srgbClr val="4F2C33"/>
              </a:solidFill>
              <a:latin typeface="Roboto Condense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CD38"/>
        </a:solidFill>
        <a:effectLst/>
      </p:bgPr>
    </p:bg>
    <p:spTree>
      <p:nvGrpSpPr>
        <p:cNvPr id="1" name=""/>
        <p:cNvGrpSpPr/>
        <p:nvPr/>
      </p:nvGrpSpPr>
      <p:grpSpPr>
        <a:xfrm>
          <a:off x="0" y="0"/>
          <a:ext cx="0" cy="0"/>
          <a:chOff x="0" y="0"/>
          <a:chExt cx="0" cy="0"/>
        </a:xfrm>
      </p:grpSpPr>
      <p:grpSp>
        <p:nvGrpSpPr>
          <p:cNvPr id="2" name="Group 2"/>
          <p:cNvGrpSpPr/>
          <p:nvPr/>
        </p:nvGrpSpPr>
        <p:grpSpPr>
          <a:xfrm rot="-322503">
            <a:off x="9733406" y="5989716"/>
            <a:ext cx="7380048" cy="3460295"/>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D558"/>
            </a:solidFill>
          </p:spPr>
          <p:txBody>
            <a:bodyPr/>
            <a:lstStyle/>
            <a:p>
              <a:endParaRPr lang="en-US"/>
            </a:p>
          </p:txBody>
        </p:sp>
      </p:grpSp>
      <p:sp>
        <p:nvSpPr>
          <p:cNvPr id="4" name="Freeform 4"/>
          <p:cNvSpPr/>
          <p:nvPr/>
        </p:nvSpPr>
        <p:spPr>
          <a:xfrm>
            <a:off x="10093130" y="1483409"/>
            <a:ext cx="6816920" cy="7320182"/>
          </a:xfrm>
          <a:custGeom>
            <a:avLst/>
            <a:gdLst/>
            <a:ahLst/>
            <a:cxnLst/>
            <a:rect l="l" t="t" r="r" b="b"/>
            <a:pathLst>
              <a:path w="6816920" h="7320182">
                <a:moveTo>
                  <a:pt x="0" y="0"/>
                </a:moveTo>
                <a:lnTo>
                  <a:pt x="6816920" y="0"/>
                </a:lnTo>
                <a:lnTo>
                  <a:pt x="6816920" y="7320182"/>
                </a:lnTo>
                <a:lnTo>
                  <a:pt x="0" y="7320182"/>
                </a:lnTo>
                <a:lnTo>
                  <a:pt x="0" y="0"/>
                </a:lnTo>
                <a:close/>
              </a:path>
            </a:pathLst>
          </a:custGeom>
          <a:blipFill>
            <a:blip r:embed="rId2"/>
            <a:stretch>
              <a:fillRect/>
            </a:stretch>
          </a:blipFill>
        </p:spPr>
        <p:txBody>
          <a:bodyPr/>
          <a:lstStyle/>
          <a:p>
            <a:endParaRPr lang="en-US"/>
          </a:p>
        </p:txBody>
      </p:sp>
      <p:sp>
        <p:nvSpPr>
          <p:cNvPr id="5" name="Freeform 5"/>
          <p:cNvSpPr/>
          <p:nvPr/>
        </p:nvSpPr>
        <p:spPr>
          <a:xfrm rot="-5400000">
            <a:off x="-755016" y="1026284"/>
            <a:ext cx="1510032" cy="1514864"/>
          </a:xfrm>
          <a:custGeom>
            <a:avLst/>
            <a:gdLst/>
            <a:ahLst/>
            <a:cxnLst/>
            <a:rect l="l" t="t" r="r" b="b"/>
            <a:pathLst>
              <a:path w="1510032" h="1514864">
                <a:moveTo>
                  <a:pt x="0" y="0"/>
                </a:moveTo>
                <a:lnTo>
                  <a:pt x="1510032" y="0"/>
                </a:lnTo>
                <a:lnTo>
                  <a:pt x="1510032" y="1514864"/>
                </a:lnTo>
                <a:lnTo>
                  <a:pt x="0" y="151486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6" name="Freeform 6"/>
          <p:cNvSpPr/>
          <p:nvPr/>
        </p:nvSpPr>
        <p:spPr>
          <a:xfrm>
            <a:off x="16910050" y="0"/>
            <a:ext cx="2405988" cy="1456716"/>
          </a:xfrm>
          <a:custGeom>
            <a:avLst/>
            <a:gdLst/>
            <a:ahLst/>
            <a:cxnLst/>
            <a:rect l="l" t="t" r="r" b="b"/>
            <a:pathLst>
              <a:path w="2405988" h="1456716">
                <a:moveTo>
                  <a:pt x="0" y="0"/>
                </a:moveTo>
                <a:lnTo>
                  <a:pt x="2405988" y="0"/>
                </a:lnTo>
                <a:lnTo>
                  <a:pt x="2405988" y="1456716"/>
                </a:lnTo>
                <a:lnTo>
                  <a:pt x="0" y="145671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7" name="Freeform 7"/>
          <p:cNvSpPr/>
          <p:nvPr/>
        </p:nvSpPr>
        <p:spPr>
          <a:xfrm>
            <a:off x="17544523" y="1206302"/>
            <a:ext cx="1428995" cy="865191"/>
          </a:xfrm>
          <a:custGeom>
            <a:avLst/>
            <a:gdLst/>
            <a:ahLst/>
            <a:cxnLst/>
            <a:rect l="l" t="t" r="r" b="b"/>
            <a:pathLst>
              <a:path w="1428995" h="865191">
                <a:moveTo>
                  <a:pt x="0" y="0"/>
                </a:moveTo>
                <a:lnTo>
                  <a:pt x="1428995" y="0"/>
                </a:lnTo>
                <a:lnTo>
                  <a:pt x="1428995" y="865191"/>
                </a:lnTo>
                <a:lnTo>
                  <a:pt x="0" y="86519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8" name="Freeform 8"/>
          <p:cNvSpPr/>
          <p:nvPr/>
        </p:nvSpPr>
        <p:spPr>
          <a:xfrm>
            <a:off x="17513047" y="4044314"/>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9" name="Freeform 9"/>
          <p:cNvSpPr/>
          <p:nvPr/>
        </p:nvSpPr>
        <p:spPr>
          <a:xfrm>
            <a:off x="15392556" y="8768338"/>
            <a:ext cx="1199994" cy="373498"/>
          </a:xfrm>
          <a:custGeom>
            <a:avLst/>
            <a:gdLst/>
            <a:ahLst/>
            <a:cxnLst/>
            <a:rect l="l" t="t" r="r" b="b"/>
            <a:pathLst>
              <a:path w="1199994" h="373498">
                <a:moveTo>
                  <a:pt x="0" y="0"/>
                </a:moveTo>
                <a:lnTo>
                  <a:pt x="1199994" y="0"/>
                </a:lnTo>
                <a:lnTo>
                  <a:pt x="1199994" y="373499"/>
                </a:lnTo>
                <a:lnTo>
                  <a:pt x="0" y="37349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0" name="Freeform 10"/>
          <p:cNvSpPr/>
          <p:nvPr/>
        </p:nvSpPr>
        <p:spPr>
          <a:xfrm>
            <a:off x="9144000" y="6030913"/>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1" name="TextBox 11"/>
          <p:cNvSpPr txBox="1"/>
          <p:nvPr/>
        </p:nvSpPr>
        <p:spPr>
          <a:xfrm>
            <a:off x="1028700" y="705486"/>
            <a:ext cx="6379666" cy="1196481"/>
          </a:xfrm>
          <a:prstGeom prst="rect">
            <a:avLst/>
          </a:prstGeom>
        </p:spPr>
        <p:txBody>
          <a:bodyPr lIns="0" tIns="0" rIns="0" bIns="0" rtlCol="0" anchor="t">
            <a:spAutoFit/>
          </a:bodyPr>
          <a:lstStyle/>
          <a:p>
            <a:pPr algn="just">
              <a:lnSpc>
                <a:spcPts val="9799"/>
              </a:lnSpc>
            </a:pPr>
            <a:r>
              <a:rPr lang="en-US" sz="6000" dirty="0">
                <a:solidFill>
                  <a:srgbClr val="593B1C"/>
                </a:solidFill>
                <a:latin typeface="#9Slide05 VL Fadilla"/>
              </a:rPr>
              <a:t>2. </a:t>
            </a:r>
            <a:r>
              <a:rPr lang="en-US" sz="6000" dirty="0" err="1">
                <a:solidFill>
                  <a:srgbClr val="593B1C"/>
                </a:solidFill>
                <a:latin typeface="#9Slide05 VL Fadilla"/>
              </a:rPr>
              <a:t>Thực</a:t>
            </a:r>
            <a:r>
              <a:rPr lang="en-US" sz="6000" dirty="0">
                <a:solidFill>
                  <a:srgbClr val="593B1C"/>
                </a:solidFill>
                <a:latin typeface="#9Slide05 VL Fadilla"/>
              </a:rPr>
              <a:t> </a:t>
            </a:r>
            <a:r>
              <a:rPr lang="en-US" sz="6000" dirty="0" err="1">
                <a:solidFill>
                  <a:srgbClr val="593B1C"/>
                </a:solidFill>
                <a:latin typeface="#9Slide05 VL Fadilla"/>
              </a:rPr>
              <a:t>hành</a:t>
            </a:r>
            <a:endParaRPr lang="en-US" sz="6000" dirty="0">
              <a:solidFill>
                <a:srgbClr val="593B1C"/>
              </a:solidFill>
              <a:latin typeface="#9Slide05 VL Fadilla"/>
            </a:endParaRPr>
          </a:p>
        </p:txBody>
      </p:sp>
      <p:sp>
        <p:nvSpPr>
          <p:cNvPr id="12" name="TextBox 12"/>
          <p:cNvSpPr txBox="1"/>
          <p:nvPr/>
        </p:nvSpPr>
        <p:spPr>
          <a:xfrm>
            <a:off x="1028700" y="2679700"/>
            <a:ext cx="7515225" cy="6316911"/>
          </a:xfrm>
          <a:prstGeom prst="rect">
            <a:avLst/>
          </a:prstGeom>
        </p:spPr>
        <p:txBody>
          <a:bodyPr lIns="0" tIns="0" rIns="0" bIns="0" rtlCol="0" anchor="t">
            <a:spAutoFit/>
          </a:bodyPr>
          <a:lstStyle/>
          <a:p>
            <a:pPr algn="just">
              <a:lnSpc>
                <a:spcPts val="5599"/>
              </a:lnSpc>
            </a:pPr>
            <a:r>
              <a:rPr lang="en-US" sz="3999">
                <a:solidFill>
                  <a:srgbClr val="4F2C33"/>
                </a:solidFill>
                <a:latin typeface="Roboto Condensed Bold"/>
              </a:rPr>
              <a:t>Bài 3. </a:t>
            </a:r>
          </a:p>
          <a:p>
            <a:pPr algn="just">
              <a:lnSpc>
                <a:spcPts val="5599"/>
              </a:lnSpc>
            </a:pPr>
            <a:r>
              <a:rPr lang="en-US" sz="3999">
                <a:solidFill>
                  <a:srgbClr val="4F2C33"/>
                </a:solidFill>
                <a:latin typeface="Roboto Condensed"/>
              </a:rPr>
              <a:t>- </a:t>
            </a:r>
            <a:r>
              <a:rPr lang="en-US" sz="3999">
                <a:solidFill>
                  <a:srgbClr val="4F2C33"/>
                </a:solidFill>
                <a:latin typeface="Roboto Condensed Bold"/>
              </a:rPr>
              <a:t>Câu hỏi:</a:t>
            </a:r>
            <a:r>
              <a:rPr lang="en-US" sz="3999">
                <a:solidFill>
                  <a:srgbClr val="4F2C33"/>
                </a:solidFill>
                <a:latin typeface="Roboto Condensed"/>
              </a:rPr>
              <a:t> Hoài đọc truyện “Lá cờ thêu sáu chữ vàng” rồi phải không? </a:t>
            </a:r>
          </a:p>
          <a:p>
            <a:pPr algn="just">
              <a:lnSpc>
                <a:spcPts val="5599"/>
              </a:lnSpc>
            </a:pPr>
            <a:r>
              <a:rPr lang="en-US" sz="3999">
                <a:solidFill>
                  <a:srgbClr val="4F2C33"/>
                </a:solidFill>
                <a:latin typeface="Roboto Condensed"/>
              </a:rPr>
              <a:t>- </a:t>
            </a:r>
            <a:r>
              <a:rPr lang="en-US" sz="3999">
                <a:solidFill>
                  <a:srgbClr val="4F2C33"/>
                </a:solidFill>
                <a:latin typeface="Roboto Condensed Bold"/>
              </a:rPr>
              <a:t>Câu cảm:</a:t>
            </a:r>
            <a:r>
              <a:rPr lang="en-US" sz="3999">
                <a:solidFill>
                  <a:srgbClr val="4F2C33"/>
                </a:solidFill>
                <a:latin typeface="Roboto Condensed"/>
              </a:rPr>
              <a:t> Hoài thích đọc truyện “Lá cờ thêu sáu chữ vàng” lắm!</a:t>
            </a:r>
          </a:p>
          <a:p>
            <a:pPr algn="just">
              <a:lnSpc>
                <a:spcPts val="5599"/>
              </a:lnSpc>
            </a:pPr>
            <a:r>
              <a:rPr lang="en-US" sz="3999">
                <a:solidFill>
                  <a:srgbClr val="4F2C33"/>
                </a:solidFill>
                <a:latin typeface="Roboto Condensed"/>
              </a:rPr>
              <a:t>- </a:t>
            </a:r>
            <a:r>
              <a:rPr lang="en-US" sz="3999">
                <a:solidFill>
                  <a:srgbClr val="4F2C33"/>
                </a:solidFill>
                <a:latin typeface="Roboto Condensed Bold"/>
              </a:rPr>
              <a:t>Câu khiến: </a:t>
            </a:r>
            <a:r>
              <a:rPr lang="en-US" sz="3999">
                <a:solidFill>
                  <a:srgbClr val="4F2C33"/>
                </a:solidFill>
                <a:latin typeface="Roboto Condensed"/>
              </a:rPr>
              <a:t>Hoài hãy đọc truyện “Lá cờ thêu sáu chữ vàng” đi!</a:t>
            </a:r>
          </a:p>
          <a:p>
            <a:pPr algn="just">
              <a:lnSpc>
                <a:spcPts val="5599"/>
              </a:lnSpc>
            </a:pPr>
            <a:endParaRPr lang="en-US" sz="3999">
              <a:solidFill>
                <a:srgbClr val="4F2C33"/>
              </a:solidFill>
              <a:latin typeface="Roboto Condensed"/>
            </a:endParaRPr>
          </a:p>
          <a:p>
            <a:pPr algn="just">
              <a:lnSpc>
                <a:spcPts val="5599"/>
              </a:lnSpc>
              <a:spcBef>
                <a:spcPct val="0"/>
              </a:spcBef>
            </a:pPr>
            <a:endParaRPr lang="en-US" sz="3999">
              <a:solidFill>
                <a:srgbClr val="4F2C33"/>
              </a:solidFill>
              <a:latin typeface="Roboto Condense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CD38"/>
        </a:solidFill>
        <a:effectLst/>
      </p:bgPr>
    </p:bg>
    <p:spTree>
      <p:nvGrpSpPr>
        <p:cNvPr id="1" name=""/>
        <p:cNvGrpSpPr/>
        <p:nvPr/>
      </p:nvGrpSpPr>
      <p:grpSpPr>
        <a:xfrm>
          <a:off x="0" y="0"/>
          <a:ext cx="0" cy="0"/>
          <a:chOff x="0" y="0"/>
          <a:chExt cx="0" cy="0"/>
        </a:xfrm>
      </p:grpSpPr>
      <p:grpSp>
        <p:nvGrpSpPr>
          <p:cNvPr id="2" name="Group 2"/>
          <p:cNvGrpSpPr/>
          <p:nvPr/>
        </p:nvGrpSpPr>
        <p:grpSpPr>
          <a:xfrm rot="-322503">
            <a:off x="9733406" y="5989716"/>
            <a:ext cx="7380048" cy="3460295"/>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D558"/>
            </a:solidFill>
          </p:spPr>
          <p:txBody>
            <a:bodyPr/>
            <a:lstStyle/>
            <a:p>
              <a:endParaRPr lang="en-US"/>
            </a:p>
          </p:txBody>
        </p:sp>
      </p:grpSp>
      <p:sp>
        <p:nvSpPr>
          <p:cNvPr id="4" name="Freeform 4"/>
          <p:cNvSpPr/>
          <p:nvPr/>
        </p:nvSpPr>
        <p:spPr>
          <a:xfrm rot="-5400000">
            <a:off x="-755016" y="1026284"/>
            <a:ext cx="1510032" cy="1514864"/>
          </a:xfrm>
          <a:custGeom>
            <a:avLst/>
            <a:gdLst/>
            <a:ahLst/>
            <a:cxnLst/>
            <a:rect l="l" t="t" r="r" b="b"/>
            <a:pathLst>
              <a:path w="1510032" h="1514864">
                <a:moveTo>
                  <a:pt x="0" y="0"/>
                </a:moveTo>
                <a:lnTo>
                  <a:pt x="1510032" y="0"/>
                </a:lnTo>
                <a:lnTo>
                  <a:pt x="1510032" y="1514864"/>
                </a:lnTo>
                <a:lnTo>
                  <a:pt x="0" y="15148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16910050" y="0"/>
            <a:ext cx="2405988" cy="1456716"/>
          </a:xfrm>
          <a:custGeom>
            <a:avLst/>
            <a:gdLst/>
            <a:ahLst/>
            <a:cxnLst/>
            <a:rect l="l" t="t" r="r" b="b"/>
            <a:pathLst>
              <a:path w="2405988" h="1456716">
                <a:moveTo>
                  <a:pt x="0" y="0"/>
                </a:moveTo>
                <a:lnTo>
                  <a:pt x="2405988" y="0"/>
                </a:lnTo>
                <a:lnTo>
                  <a:pt x="2405988" y="1456716"/>
                </a:lnTo>
                <a:lnTo>
                  <a:pt x="0" y="145671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6" name="Freeform 6"/>
          <p:cNvSpPr/>
          <p:nvPr/>
        </p:nvSpPr>
        <p:spPr>
          <a:xfrm>
            <a:off x="17544523" y="1206302"/>
            <a:ext cx="1428995" cy="865191"/>
          </a:xfrm>
          <a:custGeom>
            <a:avLst/>
            <a:gdLst/>
            <a:ahLst/>
            <a:cxnLst/>
            <a:rect l="l" t="t" r="r" b="b"/>
            <a:pathLst>
              <a:path w="1428995" h="865191">
                <a:moveTo>
                  <a:pt x="0" y="0"/>
                </a:moveTo>
                <a:lnTo>
                  <a:pt x="1428995" y="0"/>
                </a:lnTo>
                <a:lnTo>
                  <a:pt x="1428995" y="865191"/>
                </a:lnTo>
                <a:lnTo>
                  <a:pt x="0" y="86519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7" name="Freeform 7"/>
          <p:cNvSpPr/>
          <p:nvPr/>
        </p:nvSpPr>
        <p:spPr>
          <a:xfrm>
            <a:off x="17513047" y="4044314"/>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8" name="Freeform 8"/>
          <p:cNvSpPr/>
          <p:nvPr/>
        </p:nvSpPr>
        <p:spPr>
          <a:xfrm>
            <a:off x="15392556" y="8768338"/>
            <a:ext cx="1199994" cy="373498"/>
          </a:xfrm>
          <a:custGeom>
            <a:avLst/>
            <a:gdLst/>
            <a:ahLst/>
            <a:cxnLst/>
            <a:rect l="l" t="t" r="r" b="b"/>
            <a:pathLst>
              <a:path w="1199994" h="373498">
                <a:moveTo>
                  <a:pt x="0" y="0"/>
                </a:moveTo>
                <a:lnTo>
                  <a:pt x="1199994" y="0"/>
                </a:lnTo>
                <a:lnTo>
                  <a:pt x="1199994" y="373499"/>
                </a:lnTo>
                <a:lnTo>
                  <a:pt x="0" y="37349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9" name="TextBox 9"/>
          <p:cNvSpPr txBox="1"/>
          <p:nvPr/>
        </p:nvSpPr>
        <p:spPr>
          <a:xfrm>
            <a:off x="757432" y="342814"/>
            <a:ext cx="5062947" cy="1150315"/>
          </a:xfrm>
          <a:prstGeom prst="rect">
            <a:avLst/>
          </a:prstGeom>
        </p:spPr>
        <p:txBody>
          <a:bodyPr lIns="0" tIns="0" rIns="0" bIns="0" rtlCol="0" anchor="t">
            <a:spAutoFit/>
          </a:bodyPr>
          <a:lstStyle/>
          <a:p>
            <a:pPr algn="just">
              <a:lnSpc>
                <a:spcPts val="9799"/>
              </a:lnSpc>
            </a:pPr>
            <a:r>
              <a:rPr lang="en-US" sz="5400" dirty="0">
                <a:solidFill>
                  <a:srgbClr val="593B1C"/>
                </a:solidFill>
                <a:latin typeface="#9Slide05 VL Fadilla"/>
              </a:rPr>
              <a:t>2. </a:t>
            </a:r>
            <a:r>
              <a:rPr lang="en-US" sz="5400" dirty="0" err="1">
                <a:solidFill>
                  <a:srgbClr val="593B1C"/>
                </a:solidFill>
                <a:latin typeface="#9Slide05 VL Fadilla"/>
              </a:rPr>
              <a:t>Thực</a:t>
            </a:r>
            <a:r>
              <a:rPr lang="en-US" sz="5400" dirty="0">
                <a:solidFill>
                  <a:srgbClr val="593B1C"/>
                </a:solidFill>
                <a:latin typeface="#9Slide05 VL Fadilla"/>
              </a:rPr>
              <a:t> </a:t>
            </a:r>
            <a:r>
              <a:rPr lang="en-US" sz="5400" dirty="0" err="1">
                <a:solidFill>
                  <a:srgbClr val="593B1C"/>
                </a:solidFill>
                <a:latin typeface="#9Slide05 VL Fadilla"/>
              </a:rPr>
              <a:t>hành</a:t>
            </a:r>
            <a:endParaRPr lang="en-US" sz="5400" dirty="0">
              <a:solidFill>
                <a:srgbClr val="593B1C"/>
              </a:solidFill>
              <a:latin typeface="#9Slide05 VL Fadilla"/>
            </a:endParaRPr>
          </a:p>
        </p:txBody>
      </p:sp>
      <p:sp>
        <p:nvSpPr>
          <p:cNvPr id="10" name="TextBox 10"/>
          <p:cNvSpPr txBox="1"/>
          <p:nvPr/>
        </p:nvSpPr>
        <p:spPr>
          <a:xfrm>
            <a:off x="1028700" y="1380516"/>
            <a:ext cx="16230600" cy="5612209"/>
          </a:xfrm>
          <a:prstGeom prst="rect">
            <a:avLst/>
          </a:prstGeom>
        </p:spPr>
        <p:txBody>
          <a:bodyPr lIns="0" tIns="0" rIns="0" bIns="0" rtlCol="0" anchor="t">
            <a:spAutoFit/>
          </a:bodyPr>
          <a:lstStyle/>
          <a:p>
            <a:pPr algn="just">
              <a:lnSpc>
                <a:spcPts val="5599"/>
              </a:lnSpc>
            </a:pPr>
            <a:r>
              <a:rPr lang="en-US" sz="3999">
                <a:solidFill>
                  <a:srgbClr val="4F2C33"/>
                </a:solidFill>
                <a:latin typeface="Roboto Condensed Bold"/>
              </a:rPr>
              <a:t>Bài 4. Cho đoạn văn sau:</a:t>
            </a:r>
          </a:p>
          <a:p>
            <a:pPr algn="just">
              <a:lnSpc>
                <a:spcPts val="5599"/>
              </a:lnSpc>
            </a:pPr>
            <a:r>
              <a:rPr lang="en-US" sz="3999">
                <a:solidFill>
                  <a:srgbClr val="4F2C33"/>
                </a:solidFill>
                <a:latin typeface="Roboto Condensed Italics"/>
              </a:rPr>
              <a:t>Người mẹ ứa nước mắt vì vui sướng. Nhưng lòng người mẹ thổn thức. Người mẹ không nói nên lời. Phu nhân chỉ thấy loa lóa một lá cờ đỏ. Và phu nhân cố chạy theo bà con để đến gần lá cờ mà xem cho rõ. Nhưng lá cờ đã rẽ đi đường khác. Người mẹ chạy đến đứt hơi mà không sao đuổi kịp được lá cờ. Mệt quá, người mẹ ngồi bệt xuống bờ đê.</a:t>
            </a:r>
          </a:p>
          <a:p>
            <a:pPr algn="r">
              <a:lnSpc>
                <a:spcPts val="5599"/>
              </a:lnSpc>
            </a:pPr>
            <a:r>
              <a:rPr lang="en-US" sz="3999">
                <a:solidFill>
                  <a:srgbClr val="4F2C33"/>
                </a:solidFill>
                <a:latin typeface="Roboto Condensed Bold"/>
              </a:rPr>
              <a:t>(Nguyễn Huy Tưởng, Lá cờ thêu sáu chữ vàng)</a:t>
            </a:r>
          </a:p>
          <a:p>
            <a:pPr algn="just">
              <a:lnSpc>
                <a:spcPts val="5599"/>
              </a:lnSpc>
              <a:spcBef>
                <a:spcPct val="0"/>
              </a:spcBef>
            </a:pPr>
            <a:endParaRPr lang="en-US" sz="3999">
              <a:solidFill>
                <a:srgbClr val="4F2C33"/>
              </a:solidFill>
              <a:latin typeface="Roboto Condensed Bold"/>
            </a:endParaRPr>
          </a:p>
        </p:txBody>
      </p:sp>
      <p:sp>
        <p:nvSpPr>
          <p:cNvPr id="11" name="TextBox 11"/>
          <p:cNvSpPr txBox="1"/>
          <p:nvPr/>
        </p:nvSpPr>
        <p:spPr>
          <a:xfrm>
            <a:off x="757432" y="6637412"/>
            <a:ext cx="16230600" cy="2088704"/>
          </a:xfrm>
          <a:prstGeom prst="rect">
            <a:avLst/>
          </a:prstGeom>
        </p:spPr>
        <p:txBody>
          <a:bodyPr lIns="0" tIns="0" rIns="0" bIns="0" rtlCol="0" anchor="t">
            <a:spAutoFit/>
          </a:bodyPr>
          <a:lstStyle/>
          <a:p>
            <a:pPr algn="just">
              <a:lnSpc>
                <a:spcPts val="5599"/>
              </a:lnSpc>
            </a:pPr>
            <a:r>
              <a:rPr lang="en-US" sz="3999">
                <a:solidFill>
                  <a:srgbClr val="4F2C33"/>
                </a:solidFill>
                <a:latin typeface="Roboto Condensed Bold"/>
              </a:rPr>
              <a:t>a. Xác định câu khẳng định, câu phủ định được dùng trong đoạn văn trên. </a:t>
            </a:r>
          </a:p>
          <a:p>
            <a:pPr algn="just">
              <a:lnSpc>
                <a:spcPts val="5599"/>
              </a:lnSpc>
            </a:pPr>
            <a:r>
              <a:rPr lang="en-US" sz="3999">
                <a:solidFill>
                  <a:srgbClr val="4F2C33"/>
                </a:solidFill>
                <a:latin typeface="Roboto Condensed Bold"/>
              </a:rPr>
              <a:t>b. Nêu tác dụng của câu khẳng định và câu phủ định trong đoạn văn trên.</a:t>
            </a:r>
          </a:p>
          <a:p>
            <a:pPr algn="just">
              <a:lnSpc>
                <a:spcPts val="5599"/>
              </a:lnSpc>
              <a:spcBef>
                <a:spcPct val="0"/>
              </a:spcBef>
            </a:pPr>
            <a:endParaRPr lang="en-US" sz="3999">
              <a:solidFill>
                <a:srgbClr val="4F2C33"/>
              </a:solidFill>
              <a:latin typeface="Roboto Condensed Bol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CD38"/>
        </a:solidFill>
        <a:effectLst/>
      </p:bgPr>
    </p:bg>
    <p:spTree>
      <p:nvGrpSpPr>
        <p:cNvPr id="1" name=""/>
        <p:cNvGrpSpPr/>
        <p:nvPr/>
      </p:nvGrpSpPr>
      <p:grpSpPr>
        <a:xfrm>
          <a:off x="0" y="0"/>
          <a:ext cx="0" cy="0"/>
          <a:chOff x="0" y="0"/>
          <a:chExt cx="0" cy="0"/>
        </a:xfrm>
      </p:grpSpPr>
      <p:grpSp>
        <p:nvGrpSpPr>
          <p:cNvPr id="2" name="Group 2"/>
          <p:cNvGrpSpPr/>
          <p:nvPr/>
        </p:nvGrpSpPr>
        <p:grpSpPr>
          <a:xfrm rot="-322503">
            <a:off x="9733406" y="5989716"/>
            <a:ext cx="7380048" cy="3460295"/>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D558"/>
            </a:solidFill>
          </p:spPr>
          <p:txBody>
            <a:bodyPr/>
            <a:lstStyle/>
            <a:p>
              <a:endParaRPr lang="en-US"/>
            </a:p>
          </p:txBody>
        </p:sp>
      </p:grpSp>
      <p:sp>
        <p:nvSpPr>
          <p:cNvPr id="4" name="Freeform 4"/>
          <p:cNvSpPr/>
          <p:nvPr/>
        </p:nvSpPr>
        <p:spPr>
          <a:xfrm rot="-5400000">
            <a:off x="-755016" y="1026284"/>
            <a:ext cx="1510032" cy="1514864"/>
          </a:xfrm>
          <a:custGeom>
            <a:avLst/>
            <a:gdLst/>
            <a:ahLst/>
            <a:cxnLst/>
            <a:rect l="l" t="t" r="r" b="b"/>
            <a:pathLst>
              <a:path w="1510032" h="1514864">
                <a:moveTo>
                  <a:pt x="0" y="0"/>
                </a:moveTo>
                <a:lnTo>
                  <a:pt x="1510032" y="0"/>
                </a:lnTo>
                <a:lnTo>
                  <a:pt x="1510032" y="1514864"/>
                </a:lnTo>
                <a:lnTo>
                  <a:pt x="0" y="15148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16910050" y="0"/>
            <a:ext cx="2405988" cy="1456716"/>
          </a:xfrm>
          <a:custGeom>
            <a:avLst/>
            <a:gdLst/>
            <a:ahLst/>
            <a:cxnLst/>
            <a:rect l="l" t="t" r="r" b="b"/>
            <a:pathLst>
              <a:path w="2405988" h="1456716">
                <a:moveTo>
                  <a:pt x="0" y="0"/>
                </a:moveTo>
                <a:lnTo>
                  <a:pt x="2405988" y="0"/>
                </a:lnTo>
                <a:lnTo>
                  <a:pt x="2405988" y="1456716"/>
                </a:lnTo>
                <a:lnTo>
                  <a:pt x="0" y="145671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6" name="Freeform 6"/>
          <p:cNvSpPr/>
          <p:nvPr/>
        </p:nvSpPr>
        <p:spPr>
          <a:xfrm>
            <a:off x="17544523" y="1206302"/>
            <a:ext cx="1428995" cy="865191"/>
          </a:xfrm>
          <a:custGeom>
            <a:avLst/>
            <a:gdLst/>
            <a:ahLst/>
            <a:cxnLst/>
            <a:rect l="l" t="t" r="r" b="b"/>
            <a:pathLst>
              <a:path w="1428995" h="865191">
                <a:moveTo>
                  <a:pt x="0" y="0"/>
                </a:moveTo>
                <a:lnTo>
                  <a:pt x="1428995" y="0"/>
                </a:lnTo>
                <a:lnTo>
                  <a:pt x="1428995" y="865191"/>
                </a:lnTo>
                <a:lnTo>
                  <a:pt x="0" y="86519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7" name="Freeform 7"/>
          <p:cNvSpPr/>
          <p:nvPr/>
        </p:nvSpPr>
        <p:spPr>
          <a:xfrm>
            <a:off x="17513047" y="4044314"/>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8" name="Freeform 8"/>
          <p:cNvSpPr/>
          <p:nvPr/>
        </p:nvSpPr>
        <p:spPr>
          <a:xfrm>
            <a:off x="15392556" y="8768338"/>
            <a:ext cx="1199994" cy="373498"/>
          </a:xfrm>
          <a:custGeom>
            <a:avLst/>
            <a:gdLst/>
            <a:ahLst/>
            <a:cxnLst/>
            <a:rect l="l" t="t" r="r" b="b"/>
            <a:pathLst>
              <a:path w="1199994" h="373498">
                <a:moveTo>
                  <a:pt x="0" y="0"/>
                </a:moveTo>
                <a:lnTo>
                  <a:pt x="1199994" y="0"/>
                </a:lnTo>
                <a:lnTo>
                  <a:pt x="1199994" y="373499"/>
                </a:lnTo>
                <a:lnTo>
                  <a:pt x="0" y="37349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9" name="TextBox 9"/>
          <p:cNvSpPr txBox="1"/>
          <p:nvPr/>
        </p:nvSpPr>
        <p:spPr>
          <a:xfrm>
            <a:off x="757432" y="342814"/>
            <a:ext cx="5062947" cy="1150315"/>
          </a:xfrm>
          <a:prstGeom prst="rect">
            <a:avLst/>
          </a:prstGeom>
        </p:spPr>
        <p:txBody>
          <a:bodyPr lIns="0" tIns="0" rIns="0" bIns="0" rtlCol="0" anchor="t">
            <a:spAutoFit/>
          </a:bodyPr>
          <a:lstStyle/>
          <a:p>
            <a:pPr algn="just">
              <a:lnSpc>
                <a:spcPts val="9799"/>
              </a:lnSpc>
            </a:pPr>
            <a:r>
              <a:rPr lang="en-US" sz="5400" dirty="0">
                <a:solidFill>
                  <a:srgbClr val="593B1C"/>
                </a:solidFill>
                <a:latin typeface="#9Slide05 VL Fadilla"/>
              </a:rPr>
              <a:t>2. </a:t>
            </a:r>
            <a:r>
              <a:rPr lang="en-US" sz="5400" dirty="0" err="1">
                <a:solidFill>
                  <a:srgbClr val="593B1C"/>
                </a:solidFill>
                <a:latin typeface="#9Slide05 VL Fadilla"/>
              </a:rPr>
              <a:t>Thực</a:t>
            </a:r>
            <a:r>
              <a:rPr lang="en-US" sz="5400" dirty="0">
                <a:solidFill>
                  <a:srgbClr val="593B1C"/>
                </a:solidFill>
                <a:latin typeface="#9Slide05 VL Fadilla"/>
              </a:rPr>
              <a:t> </a:t>
            </a:r>
            <a:r>
              <a:rPr lang="en-US" sz="5400" dirty="0" err="1">
                <a:solidFill>
                  <a:srgbClr val="593B1C"/>
                </a:solidFill>
                <a:latin typeface="#9Slide05 VL Fadilla"/>
              </a:rPr>
              <a:t>hành</a:t>
            </a:r>
            <a:endParaRPr lang="en-US" sz="5400" dirty="0">
              <a:solidFill>
                <a:srgbClr val="593B1C"/>
              </a:solidFill>
              <a:latin typeface="#9Slide05 VL Fadilla"/>
            </a:endParaRPr>
          </a:p>
        </p:txBody>
      </p:sp>
      <p:sp>
        <p:nvSpPr>
          <p:cNvPr id="10" name="TextBox 10"/>
          <p:cNvSpPr txBox="1"/>
          <p:nvPr/>
        </p:nvSpPr>
        <p:spPr>
          <a:xfrm>
            <a:off x="1028700" y="2451428"/>
            <a:ext cx="16230600" cy="6316911"/>
          </a:xfrm>
          <a:prstGeom prst="rect">
            <a:avLst/>
          </a:prstGeom>
        </p:spPr>
        <p:txBody>
          <a:bodyPr lIns="0" tIns="0" rIns="0" bIns="0" rtlCol="0" anchor="t">
            <a:spAutoFit/>
          </a:bodyPr>
          <a:lstStyle/>
          <a:p>
            <a:pPr algn="just">
              <a:lnSpc>
                <a:spcPts val="5599"/>
              </a:lnSpc>
            </a:pPr>
            <a:r>
              <a:rPr lang="en-US" sz="3999">
                <a:solidFill>
                  <a:srgbClr val="4F2C33"/>
                </a:solidFill>
                <a:latin typeface="Roboto Condensed Bold"/>
              </a:rPr>
              <a:t>Bài 4:</a:t>
            </a:r>
          </a:p>
          <a:p>
            <a:pPr algn="just">
              <a:lnSpc>
                <a:spcPts val="5599"/>
              </a:lnSpc>
            </a:pPr>
            <a:r>
              <a:rPr lang="en-US" sz="3999">
                <a:solidFill>
                  <a:srgbClr val="4F2C33"/>
                </a:solidFill>
                <a:latin typeface="Roboto Condensed"/>
              </a:rPr>
              <a:t>a. Câu khẳng định: </a:t>
            </a:r>
            <a:r>
              <a:rPr lang="en-US" sz="3999">
                <a:solidFill>
                  <a:srgbClr val="4F2C33"/>
                </a:solidFill>
                <a:latin typeface="Roboto Condensed Bold Italics"/>
              </a:rPr>
              <a:t>Phu nhân chỉ thấy loa loá một lá cờ đỏ.</a:t>
            </a:r>
          </a:p>
          <a:p>
            <a:pPr algn="just">
              <a:lnSpc>
                <a:spcPts val="5599"/>
              </a:lnSpc>
            </a:pPr>
            <a:r>
              <a:rPr lang="en-US" sz="3999">
                <a:solidFill>
                  <a:srgbClr val="4F2C33"/>
                </a:solidFill>
                <a:latin typeface="Roboto Condensed"/>
              </a:rPr>
              <a:t>Dấu hiệu nhận biết: nội dung khẳng định; không có sự xuất hiện của các từ ngữ phủ định.</a:t>
            </a:r>
          </a:p>
          <a:p>
            <a:pPr algn="just">
              <a:lnSpc>
                <a:spcPts val="5599"/>
              </a:lnSpc>
            </a:pPr>
            <a:r>
              <a:rPr lang="en-US" sz="3999">
                <a:solidFill>
                  <a:srgbClr val="4F2C33"/>
                </a:solidFill>
                <a:latin typeface="Roboto Condensed"/>
              </a:rPr>
              <a:t>Câu phủ định: </a:t>
            </a:r>
            <a:r>
              <a:rPr lang="en-US" sz="3999">
                <a:solidFill>
                  <a:srgbClr val="4F2C33"/>
                </a:solidFill>
                <a:latin typeface="Roboto Condensed Bold Italics"/>
              </a:rPr>
              <a:t>Người mẹ không nói nên lời; Người mẹ chạy đến đứt hơi mà không sao đuổi kịp được lá cờ.</a:t>
            </a:r>
          </a:p>
          <a:p>
            <a:pPr algn="just">
              <a:lnSpc>
                <a:spcPts val="5599"/>
              </a:lnSpc>
            </a:pPr>
            <a:r>
              <a:rPr lang="en-US" sz="3999">
                <a:solidFill>
                  <a:srgbClr val="4F2C33"/>
                </a:solidFill>
                <a:latin typeface="Roboto Condensed"/>
              </a:rPr>
              <a:t>Dấu hiệu nhận biết: Nội dung phủ định; từ ngữ thường dùng trong câu phủ định (không, không sao).</a:t>
            </a:r>
          </a:p>
          <a:p>
            <a:pPr algn="just">
              <a:lnSpc>
                <a:spcPts val="5599"/>
              </a:lnSpc>
              <a:spcBef>
                <a:spcPct val="0"/>
              </a:spcBef>
            </a:pPr>
            <a:endParaRPr lang="en-US" sz="3999">
              <a:solidFill>
                <a:srgbClr val="4F2C33"/>
              </a:solidFill>
              <a:latin typeface="Roboto Condense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CD38"/>
        </a:solidFill>
        <a:effectLst/>
      </p:bgPr>
    </p:bg>
    <p:spTree>
      <p:nvGrpSpPr>
        <p:cNvPr id="1" name=""/>
        <p:cNvGrpSpPr/>
        <p:nvPr/>
      </p:nvGrpSpPr>
      <p:grpSpPr>
        <a:xfrm>
          <a:off x="0" y="0"/>
          <a:ext cx="0" cy="0"/>
          <a:chOff x="0" y="0"/>
          <a:chExt cx="0" cy="0"/>
        </a:xfrm>
      </p:grpSpPr>
      <p:grpSp>
        <p:nvGrpSpPr>
          <p:cNvPr id="2" name="Group 2"/>
          <p:cNvGrpSpPr/>
          <p:nvPr/>
        </p:nvGrpSpPr>
        <p:grpSpPr>
          <a:xfrm rot="-322503">
            <a:off x="9733406" y="5989716"/>
            <a:ext cx="7380048" cy="3460295"/>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D558"/>
            </a:solidFill>
          </p:spPr>
          <p:txBody>
            <a:bodyPr/>
            <a:lstStyle/>
            <a:p>
              <a:endParaRPr lang="en-US"/>
            </a:p>
          </p:txBody>
        </p:sp>
      </p:grpSp>
      <p:sp>
        <p:nvSpPr>
          <p:cNvPr id="4" name="Freeform 4"/>
          <p:cNvSpPr/>
          <p:nvPr/>
        </p:nvSpPr>
        <p:spPr>
          <a:xfrm rot="-5400000">
            <a:off x="-755016" y="1026284"/>
            <a:ext cx="1510032" cy="1514864"/>
          </a:xfrm>
          <a:custGeom>
            <a:avLst/>
            <a:gdLst/>
            <a:ahLst/>
            <a:cxnLst/>
            <a:rect l="l" t="t" r="r" b="b"/>
            <a:pathLst>
              <a:path w="1510032" h="1514864">
                <a:moveTo>
                  <a:pt x="0" y="0"/>
                </a:moveTo>
                <a:lnTo>
                  <a:pt x="1510032" y="0"/>
                </a:lnTo>
                <a:lnTo>
                  <a:pt x="1510032" y="1514864"/>
                </a:lnTo>
                <a:lnTo>
                  <a:pt x="0" y="15148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16910050" y="0"/>
            <a:ext cx="2405988" cy="1456716"/>
          </a:xfrm>
          <a:custGeom>
            <a:avLst/>
            <a:gdLst/>
            <a:ahLst/>
            <a:cxnLst/>
            <a:rect l="l" t="t" r="r" b="b"/>
            <a:pathLst>
              <a:path w="2405988" h="1456716">
                <a:moveTo>
                  <a:pt x="0" y="0"/>
                </a:moveTo>
                <a:lnTo>
                  <a:pt x="2405988" y="0"/>
                </a:lnTo>
                <a:lnTo>
                  <a:pt x="2405988" y="1456716"/>
                </a:lnTo>
                <a:lnTo>
                  <a:pt x="0" y="145671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6" name="Freeform 6"/>
          <p:cNvSpPr/>
          <p:nvPr/>
        </p:nvSpPr>
        <p:spPr>
          <a:xfrm>
            <a:off x="17544523" y="1206302"/>
            <a:ext cx="1428995" cy="865191"/>
          </a:xfrm>
          <a:custGeom>
            <a:avLst/>
            <a:gdLst/>
            <a:ahLst/>
            <a:cxnLst/>
            <a:rect l="l" t="t" r="r" b="b"/>
            <a:pathLst>
              <a:path w="1428995" h="865191">
                <a:moveTo>
                  <a:pt x="0" y="0"/>
                </a:moveTo>
                <a:lnTo>
                  <a:pt x="1428995" y="0"/>
                </a:lnTo>
                <a:lnTo>
                  <a:pt x="1428995" y="865191"/>
                </a:lnTo>
                <a:lnTo>
                  <a:pt x="0" y="86519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7" name="Freeform 7"/>
          <p:cNvSpPr/>
          <p:nvPr/>
        </p:nvSpPr>
        <p:spPr>
          <a:xfrm>
            <a:off x="17513047" y="4044314"/>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8" name="Freeform 8"/>
          <p:cNvSpPr/>
          <p:nvPr/>
        </p:nvSpPr>
        <p:spPr>
          <a:xfrm>
            <a:off x="15392556" y="8768338"/>
            <a:ext cx="1199994" cy="373498"/>
          </a:xfrm>
          <a:custGeom>
            <a:avLst/>
            <a:gdLst/>
            <a:ahLst/>
            <a:cxnLst/>
            <a:rect l="l" t="t" r="r" b="b"/>
            <a:pathLst>
              <a:path w="1199994" h="373498">
                <a:moveTo>
                  <a:pt x="0" y="0"/>
                </a:moveTo>
                <a:lnTo>
                  <a:pt x="1199994" y="0"/>
                </a:lnTo>
                <a:lnTo>
                  <a:pt x="1199994" y="373499"/>
                </a:lnTo>
                <a:lnTo>
                  <a:pt x="0" y="37349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9" name="TextBox 9"/>
          <p:cNvSpPr txBox="1"/>
          <p:nvPr/>
        </p:nvSpPr>
        <p:spPr>
          <a:xfrm>
            <a:off x="1028700" y="920228"/>
            <a:ext cx="5062947" cy="1150315"/>
          </a:xfrm>
          <a:prstGeom prst="rect">
            <a:avLst/>
          </a:prstGeom>
        </p:spPr>
        <p:txBody>
          <a:bodyPr lIns="0" tIns="0" rIns="0" bIns="0" rtlCol="0" anchor="t">
            <a:spAutoFit/>
          </a:bodyPr>
          <a:lstStyle/>
          <a:p>
            <a:pPr algn="just">
              <a:lnSpc>
                <a:spcPts val="9799"/>
              </a:lnSpc>
            </a:pPr>
            <a:r>
              <a:rPr lang="en-US" sz="5400" dirty="0">
                <a:solidFill>
                  <a:srgbClr val="593B1C"/>
                </a:solidFill>
                <a:latin typeface="#9Slide05 VL Fadilla"/>
              </a:rPr>
              <a:t>2. </a:t>
            </a:r>
            <a:r>
              <a:rPr lang="en-US" sz="5400" dirty="0" err="1">
                <a:solidFill>
                  <a:srgbClr val="593B1C"/>
                </a:solidFill>
                <a:latin typeface="#9Slide05 VL Fadilla"/>
              </a:rPr>
              <a:t>Thực</a:t>
            </a:r>
            <a:r>
              <a:rPr lang="en-US" sz="5400" dirty="0">
                <a:solidFill>
                  <a:srgbClr val="593B1C"/>
                </a:solidFill>
                <a:latin typeface="#9Slide05 VL Fadilla"/>
              </a:rPr>
              <a:t> </a:t>
            </a:r>
            <a:r>
              <a:rPr lang="en-US" sz="5400" dirty="0" err="1">
                <a:solidFill>
                  <a:srgbClr val="593B1C"/>
                </a:solidFill>
                <a:latin typeface="#9Slide05 VL Fadilla"/>
              </a:rPr>
              <a:t>hành</a:t>
            </a:r>
            <a:endParaRPr lang="en-US" sz="5400" dirty="0">
              <a:solidFill>
                <a:srgbClr val="593B1C"/>
              </a:solidFill>
              <a:latin typeface="#9Slide05 VL Fadilla"/>
            </a:endParaRPr>
          </a:p>
        </p:txBody>
      </p:sp>
      <p:sp>
        <p:nvSpPr>
          <p:cNvPr id="10" name="TextBox 10"/>
          <p:cNvSpPr txBox="1"/>
          <p:nvPr/>
        </p:nvSpPr>
        <p:spPr>
          <a:xfrm>
            <a:off x="1028700" y="2451428"/>
            <a:ext cx="16230600" cy="4907508"/>
          </a:xfrm>
          <a:prstGeom prst="rect">
            <a:avLst/>
          </a:prstGeom>
        </p:spPr>
        <p:txBody>
          <a:bodyPr lIns="0" tIns="0" rIns="0" bIns="0" rtlCol="0" anchor="t">
            <a:spAutoFit/>
          </a:bodyPr>
          <a:lstStyle/>
          <a:p>
            <a:pPr algn="just">
              <a:lnSpc>
                <a:spcPts val="5599"/>
              </a:lnSpc>
            </a:pPr>
            <a:r>
              <a:rPr lang="en-US" sz="3999">
                <a:solidFill>
                  <a:srgbClr val="4F2C33"/>
                </a:solidFill>
                <a:latin typeface="Roboto Condensed Bold"/>
              </a:rPr>
              <a:t>Câu 4</a:t>
            </a:r>
          </a:p>
          <a:p>
            <a:pPr algn="just">
              <a:lnSpc>
                <a:spcPts val="5599"/>
              </a:lnSpc>
            </a:pPr>
            <a:r>
              <a:rPr lang="en-US" sz="3999">
                <a:solidFill>
                  <a:srgbClr val="4F2C33"/>
                </a:solidFill>
                <a:latin typeface="Roboto Condensed Bold"/>
              </a:rPr>
              <a:t>b. Tác dụng:</a:t>
            </a:r>
          </a:p>
          <a:p>
            <a:pPr algn="just">
              <a:lnSpc>
                <a:spcPts val="5599"/>
              </a:lnSpc>
            </a:pPr>
            <a:r>
              <a:rPr lang="en-US" sz="3999">
                <a:solidFill>
                  <a:srgbClr val="4F2C33"/>
                </a:solidFill>
                <a:latin typeface="Roboto Condensed"/>
              </a:rPr>
              <a:t>Câu khẳng định được sử dụng kết hợp với câu phủ định trong đoạn văn giúp thể hiện đúng trạng thái tinh thần choáng ngợp của phu nhân (mẹ của Hoài Văn Hầu) khi bất ngờ được trông thấy đoàn quân chiến thắng của con mình, nhưng chỉ trong chốc lát, họ đã đi xa, tiếp tục tìm giặc mà đánh.</a:t>
            </a:r>
          </a:p>
          <a:p>
            <a:pPr algn="just">
              <a:lnSpc>
                <a:spcPts val="5599"/>
              </a:lnSpc>
              <a:spcBef>
                <a:spcPct val="0"/>
              </a:spcBef>
            </a:pPr>
            <a:endParaRPr lang="en-US" sz="3999">
              <a:solidFill>
                <a:srgbClr val="4F2C33"/>
              </a:solidFill>
              <a:latin typeface="Roboto Condense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CD38"/>
        </a:solidFill>
        <a:effectLst/>
      </p:bgPr>
    </p:bg>
    <p:spTree>
      <p:nvGrpSpPr>
        <p:cNvPr id="1" name=""/>
        <p:cNvGrpSpPr/>
        <p:nvPr/>
      </p:nvGrpSpPr>
      <p:grpSpPr>
        <a:xfrm>
          <a:off x="0" y="0"/>
          <a:ext cx="0" cy="0"/>
          <a:chOff x="0" y="0"/>
          <a:chExt cx="0" cy="0"/>
        </a:xfrm>
      </p:grpSpPr>
      <p:grpSp>
        <p:nvGrpSpPr>
          <p:cNvPr id="2" name="Group 2"/>
          <p:cNvGrpSpPr/>
          <p:nvPr/>
        </p:nvGrpSpPr>
        <p:grpSpPr>
          <a:xfrm rot="-322503">
            <a:off x="9733406" y="5989716"/>
            <a:ext cx="7380048" cy="3460295"/>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D558"/>
            </a:solidFill>
          </p:spPr>
          <p:txBody>
            <a:bodyPr/>
            <a:lstStyle/>
            <a:p>
              <a:endParaRPr lang="en-US"/>
            </a:p>
          </p:txBody>
        </p:sp>
      </p:grpSp>
      <p:sp>
        <p:nvSpPr>
          <p:cNvPr id="4" name="Freeform 4"/>
          <p:cNvSpPr/>
          <p:nvPr/>
        </p:nvSpPr>
        <p:spPr>
          <a:xfrm>
            <a:off x="10093130" y="1483409"/>
            <a:ext cx="6816920" cy="7320182"/>
          </a:xfrm>
          <a:custGeom>
            <a:avLst/>
            <a:gdLst/>
            <a:ahLst/>
            <a:cxnLst/>
            <a:rect l="l" t="t" r="r" b="b"/>
            <a:pathLst>
              <a:path w="6816920" h="7320182">
                <a:moveTo>
                  <a:pt x="0" y="0"/>
                </a:moveTo>
                <a:lnTo>
                  <a:pt x="6816920" y="0"/>
                </a:lnTo>
                <a:lnTo>
                  <a:pt x="6816920" y="7320182"/>
                </a:lnTo>
                <a:lnTo>
                  <a:pt x="0" y="7320182"/>
                </a:lnTo>
                <a:lnTo>
                  <a:pt x="0" y="0"/>
                </a:lnTo>
                <a:close/>
              </a:path>
            </a:pathLst>
          </a:custGeom>
          <a:blipFill>
            <a:blip r:embed="rId2"/>
            <a:stretch>
              <a:fillRect/>
            </a:stretch>
          </a:blipFill>
        </p:spPr>
        <p:txBody>
          <a:bodyPr/>
          <a:lstStyle/>
          <a:p>
            <a:endParaRPr lang="en-US"/>
          </a:p>
        </p:txBody>
      </p:sp>
      <p:sp>
        <p:nvSpPr>
          <p:cNvPr id="5" name="Freeform 5"/>
          <p:cNvSpPr/>
          <p:nvPr/>
        </p:nvSpPr>
        <p:spPr>
          <a:xfrm rot="-5400000">
            <a:off x="-755016" y="1026284"/>
            <a:ext cx="1510032" cy="1514864"/>
          </a:xfrm>
          <a:custGeom>
            <a:avLst/>
            <a:gdLst/>
            <a:ahLst/>
            <a:cxnLst/>
            <a:rect l="l" t="t" r="r" b="b"/>
            <a:pathLst>
              <a:path w="1510032" h="1514864">
                <a:moveTo>
                  <a:pt x="0" y="0"/>
                </a:moveTo>
                <a:lnTo>
                  <a:pt x="1510032" y="0"/>
                </a:lnTo>
                <a:lnTo>
                  <a:pt x="1510032" y="1514864"/>
                </a:lnTo>
                <a:lnTo>
                  <a:pt x="0" y="151486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6" name="Freeform 6"/>
          <p:cNvSpPr/>
          <p:nvPr/>
        </p:nvSpPr>
        <p:spPr>
          <a:xfrm>
            <a:off x="16910050" y="0"/>
            <a:ext cx="2405988" cy="1456716"/>
          </a:xfrm>
          <a:custGeom>
            <a:avLst/>
            <a:gdLst/>
            <a:ahLst/>
            <a:cxnLst/>
            <a:rect l="l" t="t" r="r" b="b"/>
            <a:pathLst>
              <a:path w="2405988" h="1456716">
                <a:moveTo>
                  <a:pt x="0" y="0"/>
                </a:moveTo>
                <a:lnTo>
                  <a:pt x="2405988" y="0"/>
                </a:lnTo>
                <a:lnTo>
                  <a:pt x="2405988" y="1456716"/>
                </a:lnTo>
                <a:lnTo>
                  <a:pt x="0" y="145671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7" name="Freeform 7"/>
          <p:cNvSpPr/>
          <p:nvPr/>
        </p:nvSpPr>
        <p:spPr>
          <a:xfrm>
            <a:off x="17544523" y="1206302"/>
            <a:ext cx="1428995" cy="865191"/>
          </a:xfrm>
          <a:custGeom>
            <a:avLst/>
            <a:gdLst/>
            <a:ahLst/>
            <a:cxnLst/>
            <a:rect l="l" t="t" r="r" b="b"/>
            <a:pathLst>
              <a:path w="1428995" h="865191">
                <a:moveTo>
                  <a:pt x="0" y="0"/>
                </a:moveTo>
                <a:lnTo>
                  <a:pt x="1428995" y="0"/>
                </a:lnTo>
                <a:lnTo>
                  <a:pt x="1428995" y="865191"/>
                </a:lnTo>
                <a:lnTo>
                  <a:pt x="0" y="86519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8" name="Freeform 8"/>
          <p:cNvSpPr/>
          <p:nvPr/>
        </p:nvSpPr>
        <p:spPr>
          <a:xfrm>
            <a:off x="17513047" y="4044314"/>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9" name="Freeform 9"/>
          <p:cNvSpPr/>
          <p:nvPr/>
        </p:nvSpPr>
        <p:spPr>
          <a:xfrm>
            <a:off x="15392556" y="8768338"/>
            <a:ext cx="1199994" cy="373498"/>
          </a:xfrm>
          <a:custGeom>
            <a:avLst/>
            <a:gdLst/>
            <a:ahLst/>
            <a:cxnLst/>
            <a:rect l="l" t="t" r="r" b="b"/>
            <a:pathLst>
              <a:path w="1199994" h="373498">
                <a:moveTo>
                  <a:pt x="0" y="0"/>
                </a:moveTo>
                <a:lnTo>
                  <a:pt x="1199994" y="0"/>
                </a:lnTo>
                <a:lnTo>
                  <a:pt x="1199994" y="373499"/>
                </a:lnTo>
                <a:lnTo>
                  <a:pt x="0" y="37349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0" name="Freeform 10"/>
          <p:cNvSpPr/>
          <p:nvPr/>
        </p:nvSpPr>
        <p:spPr>
          <a:xfrm>
            <a:off x="9144000" y="6030913"/>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1" name="TextBox 11"/>
          <p:cNvSpPr txBox="1"/>
          <p:nvPr/>
        </p:nvSpPr>
        <p:spPr>
          <a:xfrm>
            <a:off x="1028700" y="1037870"/>
            <a:ext cx="6816920" cy="1196481"/>
          </a:xfrm>
          <a:prstGeom prst="rect">
            <a:avLst/>
          </a:prstGeom>
        </p:spPr>
        <p:txBody>
          <a:bodyPr wrap="square" lIns="0" tIns="0" rIns="0" bIns="0" rtlCol="0" anchor="t">
            <a:spAutoFit/>
          </a:bodyPr>
          <a:lstStyle/>
          <a:p>
            <a:pPr algn="just">
              <a:lnSpc>
                <a:spcPts val="9799"/>
              </a:lnSpc>
            </a:pPr>
            <a:r>
              <a:rPr lang="en-US" sz="6000" dirty="0">
                <a:solidFill>
                  <a:srgbClr val="593B1C"/>
                </a:solidFill>
                <a:latin typeface="#9Slide05 VL Fadilla"/>
              </a:rPr>
              <a:t>2. </a:t>
            </a:r>
            <a:r>
              <a:rPr lang="en-US" sz="6000" dirty="0" err="1">
                <a:solidFill>
                  <a:srgbClr val="593B1C"/>
                </a:solidFill>
                <a:latin typeface="#9Slide05 VL Fadilla"/>
              </a:rPr>
              <a:t>Thực</a:t>
            </a:r>
            <a:r>
              <a:rPr lang="en-US" sz="6000" dirty="0">
                <a:solidFill>
                  <a:srgbClr val="593B1C"/>
                </a:solidFill>
                <a:latin typeface="#9Slide05 VL Fadilla"/>
              </a:rPr>
              <a:t> </a:t>
            </a:r>
            <a:r>
              <a:rPr lang="en-US" sz="6000" dirty="0" err="1">
                <a:solidFill>
                  <a:srgbClr val="593B1C"/>
                </a:solidFill>
                <a:latin typeface="#9Slide05 VL Fadilla"/>
              </a:rPr>
              <a:t>hành</a:t>
            </a:r>
            <a:endParaRPr lang="en-US" sz="6000" dirty="0">
              <a:solidFill>
                <a:srgbClr val="593B1C"/>
              </a:solidFill>
              <a:latin typeface="#9Slide05 VL Fadilla"/>
            </a:endParaRPr>
          </a:p>
        </p:txBody>
      </p:sp>
      <p:sp>
        <p:nvSpPr>
          <p:cNvPr id="12" name="TextBox 12"/>
          <p:cNvSpPr txBox="1"/>
          <p:nvPr/>
        </p:nvSpPr>
        <p:spPr>
          <a:xfrm>
            <a:off x="1028700" y="3356347"/>
            <a:ext cx="6694483" cy="3498106"/>
          </a:xfrm>
          <a:prstGeom prst="rect">
            <a:avLst/>
          </a:prstGeom>
        </p:spPr>
        <p:txBody>
          <a:bodyPr lIns="0" tIns="0" rIns="0" bIns="0" rtlCol="0" anchor="t">
            <a:spAutoFit/>
          </a:bodyPr>
          <a:lstStyle/>
          <a:p>
            <a:pPr algn="just">
              <a:lnSpc>
                <a:spcPts val="5599"/>
              </a:lnSpc>
            </a:pPr>
            <a:r>
              <a:rPr lang="en-US" sz="3999">
                <a:solidFill>
                  <a:srgbClr val="4F2C33"/>
                </a:solidFill>
                <a:latin typeface="Roboto Condensed Bold"/>
              </a:rPr>
              <a:t>Bài 5. </a:t>
            </a:r>
            <a:r>
              <a:rPr lang="en-US" sz="3999">
                <a:solidFill>
                  <a:srgbClr val="4F2C33"/>
                </a:solidFill>
                <a:latin typeface="Roboto Condensed"/>
              </a:rPr>
              <a:t>Dùng danh từ “Hoài Văn Hầu” hoặc “Toa Đô” để đặt câu dưới hai hình thức: câu khẳng định và câu phủ định.</a:t>
            </a:r>
          </a:p>
          <a:p>
            <a:pPr algn="just">
              <a:lnSpc>
                <a:spcPts val="5599"/>
              </a:lnSpc>
              <a:spcBef>
                <a:spcPct val="0"/>
              </a:spcBef>
            </a:pPr>
            <a:endParaRPr lang="en-US" sz="3999">
              <a:solidFill>
                <a:srgbClr val="4F2C33"/>
              </a:solidFill>
              <a:latin typeface="Roboto Condense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CD38"/>
        </a:solidFill>
        <a:effectLst/>
      </p:bgPr>
    </p:bg>
    <p:spTree>
      <p:nvGrpSpPr>
        <p:cNvPr id="1" name=""/>
        <p:cNvGrpSpPr/>
        <p:nvPr/>
      </p:nvGrpSpPr>
      <p:grpSpPr>
        <a:xfrm>
          <a:off x="0" y="0"/>
          <a:ext cx="0" cy="0"/>
          <a:chOff x="0" y="0"/>
          <a:chExt cx="0" cy="0"/>
        </a:xfrm>
      </p:grpSpPr>
      <p:grpSp>
        <p:nvGrpSpPr>
          <p:cNvPr id="2" name="Group 2"/>
          <p:cNvGrpSpPr/>
          <p:nvPr/>
        </p:nvGrpSpPr>
        <p:grpSpPr>
          <a:xfrm rot="-322503">
            <a:off x="9733406" y="5989716"/>
            <a:ext cx="7380048" cy="3460295"/>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D558"/>
            </a:solidFill>
          </p:spPr>
          <p:txBody>
            <a:bodyPr/>
            <a:lstStyle/>
            <a:p>
              <a:endParaRPr lang="en-US"/>
            </a:p>
          </p:txBody>
        </p:sp>
      </p:grpSp>
      <p:sp>
        <p:nvSpPr>
          <p:cNvPr id="4" name="Freeform 4"/>
          <p:cNvSpPr/>
          <p:nvPr/>
        </p:nvSpPr>
        <p:spPr>
          <a:xfrm>
            <a:off x="10093130" y="1483409"/>
            <a:ext cx="6816920" cy="7320182"/>
          </a:xfrm>
          <a:custGeom>
            <a:avLst/>
            <a:gdLst/>
            <a:ahLst/>
            <a:cxnLst/>
            <a:rect l="l" t="t" r="r" b="b"/>
            <a:pathLst>
              <a:path w="6816920" h="7320182">
                <a:moveTo>
                  <a:pt x="0" y="0"/>
                </a:moveTo>
                <a:lnTo>
                  <a:pt x="6816920" y="0"/>
                </a:lnTo>
                <a:lnTo>
                  <a:pt x="6816920" y="7320182"/>
                </a:lnTo>
                <a:lnTo>
                  <a:pt x="0" y="7320182"/>
                </a:lnTo>
                <a:lnTo>
                  <a:pt x="0" y="0"/>
                </a:lnTo>
                <a:close/>
              </a:path>
            </a:pathLst>
          </a:custGeom>
          <a:blipFill>
            <a:blip r:embed="rId2"/>
            <a:stretch>
              <a:fillRect/>
            </a:stretch>
          </a:blipFill>
        </p:spPr>
        <p:txBody>
          <a:bodyPr/>
          <a:lstStyle/>
          <a:p>
            <a:endParaRPr lang="en-US"/>
          </a:p>
        </p:txBody>
      </p:sp>
      <p:sp>
        <p:nvSpPr>
          <p:cNvPr id="5" name="Freeform 5"/>
          <p:cNvSpPr/>
          <p:nvPr/>
        </p:nvSpPr>
        <p:spPr>
          <a:xfrm rot="-5400000">
            <a:off x="-755016" y="1026284"/>
            <a:ext cx="1510032" cy="1514864"/>
          </a:xfrm>
          <a:custGeom>
            <a:avLst/>
            <a:gdLst/>
            <a:ahLst/>
            <a:cxnLst/>
            <a:rect l="l" t="t" r="r" b="b"/>
            <a:pathLst>
              <a:path w="1510032" h="1514864">
                <a:moveTo>
                  <a:pt x="0" y="0"/>
                </a:moveTo>
                <a:lnTo>
                  <a:pt x="1510032" y="0"/>
                </a:lnTo>
                <a:lnTo>
                  <a:pt x="1510032" y="1514864"/>
                </a:lnTo>
                <a:lnTo>
                  <a:pt x="0" y="151486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6" name="Freeform 6"/>
          <p:cNvSpPr/>
          <p:nvPr/>
        </p:nvSpPr>
        <p:spPr>
          <a:xfrm>
            <a:off x="16910050" y="0"/>
            <a:ext cx="2405988" cy="1456716"/>
          </a:xfrm>
          <a:custGeom>
            <a:avLst/>
            <a:gdLst/>
            <a:ahLst/>
            <a:cxnLst/>
            <a:rect l="l" t="t" r="r" b="b"/>
            <a:pathLst>
              <a:path w="2405988" h="1456716">
                <a:moveTo>
                  <a:pt x="0" y="0"/>
                </a:moveTo>
                <a:lnTo>
                  <a:pt x="2405988" y="0"/>
                </a:lnTo>
                <a:lnTo>
                  <a:pt x="2405988" y="1456716"/>
                </a:lnTo>
                <a:lnTo>
                  <a:pt x="0" y="145671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7" name="Freeform 7"/>
          <p:cNvSpPr/>
          <p:nvPr/>
        </p:nvSpPr>
        <p:spPr>
          <a:xfrm>
            <a:off x="17544523" y="1206302"/>
            <a:ext cx="1428995" cy="865191"/>
          </a:xfrm>
          <a:custGeom>
            <a:avLst/>
            <a:gdLst/>
            <a:ahLst/>
            <a:cxnLst/>
            <a:rect l="l" t="t" r="r" b="b"/>
            <a:pathLst>
              <a:path w="1428995" h="865191">
                <a:moveTo>
                  <a:pt x="0" y="0"/>
                </a:moveTo>
                <a:lnTo>
                  <a:pt x="1428995" y="0"/>
                </a:lnTo>
                <a:lnTo>
                  <a:pt x="1428995" y="865191"/>
                </a:lnTo>
                <a:lnTo>
                  <a:pt x="0" y="86519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8" name="Freeform 8"/>
          <p:cNvSpPr/>
          <p:nvPr/>
        </p:nvSpPr>
        <p:spPr>
          <a:xfrm>
            <a:off x="17513047" y="4044314"/>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9" name="Freeform 9"/>
          <p:cNvSpPr/>
          <p:nvPr/>
        </p:nvSpPr>
        <p:spPr>
          <a:xfrm>
            <a:off x="15392556" y="8768338"/>
            <a:ext cx="1199994" cy="373498"/>
          </a:xfrm>
          <a:custGeom>
            <a:avLst/>
            <a:gdLst/>
            <a:ahLst/>
            <a:cxnLst/>
            <a:rect l="l" t="t" r="r" b="b"/>
            <a:pathLst>
              <a:path w="1199994" h="373498">
                <a:moveTo>
                  <a:pt x="0" y="0"/>
                </a:moveTo>
                <a:lnTo>
                  <a:pt x="1199994" y="0"/>
                </a:lnTo>
                <a:lnTo>
                  <a:pt x="1199994" y="373499"/>
                </a:lnTo>
                <a:lnTo>
                  <a:pt x="0" y="37349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0" name="Freeform 10"/>
          <p:cNvSpPr/>
          <p:nvPr/>
        </p:nvSpPr>
        <p:spPr>
          <a:xfrm>
            <a:off x="9144000" y="6030913"/>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1" name="TextBox 11"/>
          <p:cNvSpPr txBox="1"/>
          <p:nvPr/>
        </p:nvSpPr>
        <p:spPr>
          <a:xfrm>
            <a:off x="1028700" y="904875"/>
            <a:ext cx="6784777" cy="1256754"/>
          </a:xfrm>
          <a:prstGeom prst="rect">
            <a:avLst/>
          </a:prstGeom>
        </p:spPr>
        <p:txBody>
          <a:bodyPr lIns="0" tIns="0" rIns="0" bIns="0" rtlCol="0" anchor="t">
            <a:spAutoFit/>
          </a:bodyPr>
          <a:lstStyle/>
          <a:p>
            <a:pPr algn="just">
              <a:lnSpc>
                <a:spcPts val="9799"/>
              </a:lnSpc>
            </a:pPr>
            <a:r>
              <a:rPr lang="en-US" sz="7200" dirty="0">
                <a:solidFill>
                  <a:srgbClr val="593B1C"/>
                </a:solidFill>
                <a:latin typeface="#9Slide05 VL Fadilla"/>
              </a:rPr>
              <a:t>2. </a:t>
            </a:r>
            <a:r>
              <a:rPr lang="en-US" sz="7200" dirty="0" err="1">
                <a:solidFill>
                  <a:srgbClr val="593B1C"/>
                </a:solidFill>
                <a:latin typeface="#9Slide05 VL Fadilla"/>
              </a:rPr>
              <a:t>Thực</a:t>
            </a:r>
            <a:r>
              <a:rPr lang="en-US" sz="7200" dirty="0">
                <a:solidFill>
                  <a:srgbClr val="593B1C"/>
                </a:solidFill>
                <a:latin typeface="#9Slide05 VL Fadilla"/>
              </a:rPr>
              <a:t> </a:t>
            </a:r>
            <a:r>
              <a:rPr lang="en-US" sz="7200" dirty="0" err="1">
                <a:solidFill>
                  <a:srgbClr val="593B1C"/>
                </a:solidFill>
                <a:latin typeface="#9Slide05 VL Fadilla"/>
              </a:rPr>
              <a:t>hành</a:t>
            </a:r>
            <a:endParaRPr lang="en-US" sz="7200" dirty="0">
              <a:solidFill>
                <a:srgbClr val="593B1C"/>
              </a:solidFill>
              <a:latin typeface="#9Slide05 VL Fadilla"/>
            </a:endParaRPr>
          </a:p>
        </p:txBody>
      </p:sp>
      <p:sp>
        <p:nvSpPr>
          <p:cNvPr id="12" name="TextBox 12"/>
          <p:cNvSpPr txBox="1"/>
          <p:nvPr/>
        </p:nvSpPr>
        <p:spPr>
          <a:xfrm>
            <a:off x="1028700" y="2679700"/>
            <a:ext cx="6694483" cy="4907508"/>
          </a:xfrm>
          <a:prstGeom prst="rect">
            <a:avLst/>
          </a:prstGeom>
        </p:spPr>
        <p:txBody>
          <a:bodyPr lIns="0" tIns="0" rIns="0" bIns="0" rtlCol="0" anchor="t">
            <a:spAutoFit/>
          </a:bodyPr>
          <a:lstStyle/>
          <a:p>
            <a:pPr algn="just">
              <a:lnSpc>
                <a:spcPts val="5599"/>
              </a:lnSpc>
            </a:pPr>
            <a:r>
              <a:rPr lang="en-US" sz="3999">
                <a:solidFill>
                  <a:srgbClr val="4F2C33"/>
                </a:solidFill>
                <a:latin typeface="Roboto Condensed Bold"/>
              </a:rPr>
              <a:t>Bài 5. </a:t>
            </a:r>
          </a:p>
          <a:p>
            <a:pPr algn="just">
              <a:lnSpc>
                <a:spcPts val="5599"/>
              </a:lnSpc>
            </a:pPr>
            <a:r>
              <a:rPr lang="en-US" sz="3999">
                <a:solidFill>
                  <a:srgbClr val="4F2C33"/>
                </a:solidFill>
                <a:latin typeface="Roboto Condensed Italics"/>
              </a:rPr>
              <a:t>- Hoài Văn Hầu tin rằng chàng nhất định lập được những chiến công vang dội </a:t>
            </a:r>
            <a:r>
              <a:rPr lang="en-US" sz="3999">
                <a:solidFill>
                  <a:srgbClr val="4F2C33"/>
                </a:solidFill>
                <a:latin typeface="Roboto Condensed"/>
              </a:rPr>
              <a:t>(câu khẳng định).</a:t>
            </a:r>
          </a:p>
          <a:p>
            <a:pPr algn="just">
              <a:lnSpc>
                <a:spcPts val="5599"/>
              </a:lnSpc>
            </a:pPr>
            <a:r>
              <a:rPr lang="en-US" sz="3999">
                <a:solidFill>
                  <a:srgbClr val="4F2C33"/>
                </a:solidFill>
                <a:latin typeface="Roboto Condensed Italics"/>
              </a:rPr>
              <a:t>- Toa Đô đã không thể chạy thoát thân</a:t>
            </a:r>
            <a:r>
              <a:rPr lang="en-US" sz="3999">
                <a:solidFill>
                  <a:srgbClr val="4F2C33"/>
                </a:solidFill>
                <a:latin typeface="Roboto Condensed"/>
              </a:rPr>
              <a:t> (câu phủ định).</a:t>
            </a:r>
          </a:p>
          <a:p>
            <a:pPr algn="just">
              <a:lnSpc>
                <a:spcPts val="5599"/>
              </a:lnSpc>
              <a:spcBef>
                <a:spcPct val="0"/>
              </a:spcBef>
            </a:pPr>
            <a:endParaRPr lang="en-US" sz="3999">
              <a:solidFill>
                <a:srgbClr val="4F2C33"/>
              </a:solidFill>
              <a:latin typeface="Roboto Condense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558"/>
        </a:solidFill>
        <a:effectLst/>
      </p:bgPr>
    </p:bg>
    <p:spTree>
      <p:nvGrpSpPr>
        <p:cNvPr id="1" name=""/>
        <p:cNvGrpSpPr/>
        <p:nvPr/>
      </p:nvGrpSpPr>
      <p:grpSpPr>
        <a:xfrm>
          <a:off x="0" y="0"/>
          <a:ext cx="0" cy="0"/>
          <a:chOff x="0" y="0"/>
          <a:chExt cx="0" cy="0"/>
        </a:xfrm>
      </p:grpSpPr>
      <p:sp>
        <p:nvSpPr>
          <p:cNvPr id="2" name="TextBox 2"/>
          <p:cNvSpPr txBox="1"/>
          <p:nvPr/>
        </p:nvSpPr>
        <p:spPr>
          <a:xfrm>
            <a:off x="342025" y="209333"/>
            <a:ext cx="17603951" cy="10106139"/>
          </a:xfrm>
          <a:prstGeom prst="rect">
            <a:avLst/>
          </a:prstGeom>
        </p:spPr>
        <p:txBody>
          <a:bodyPr lIns="0" tIns="0" rIns="0" bIns="0" rtlCol="0" anchor="t">
            <a:spAutoFit/>
          </a:bodyPr>
          <a:lstStyle/>
          <a:p>
            <a:pPr algn="just">
              <a:lnSpc>
                <a:spcPts val="5739"/>
              </a:lnSpc>
            </a:pPr>
            <a:r>
              <a:rPr lang="en-US" sz="4099">
                <a:solidFill>
                  <a:srgbClr val="4F2C33"/>
                </a:solidFill>
                <a:latin typeface="Roboto Condensed Italics"/>
              </a:rPr>
              <a:t>(3) - Bao giờ gặp lại Thế Lộc nhỉ?</a:t>
            </a:r>
          </a:p>
          <a:p>
            <a:pPr algn="just">
              <a:lnSpc>
                <a:spcPts val="5739"/>
              </a:lnSpc>
            </a:pPr>
            <a:r>
              <a:rPr lang="en-US" sz="4099">
                <a:solidFill>
                  <a:srgbClr val="4F2C33"/>
                </a:solidFill>
                <a:latin typeface="Roboto Condensed Italics"/>
              </a:rPr>
              <a:t>(5) - Mày về kinh, vui dưới ấy, chả nhớ Thế Lộc đâu, chả lên đây nữa đâu. Tao nhớ chứ mày chẳng nhớ đâu.</a:t>
            </a:r>
          </a:p>
          <a:p>
            <a:pPr algn="just">
              <a:lnSpc>
                <a:spcPts val="5739"/>
              </a:lnSpc>
            </a:pPr>
            <a:r>
              <a:rPr lang="en-US" sz="4099">
                <a:solidFill>
                  <a:srgbClr val="4F2C33"/>
                </a:solidFill>
                <a:latin typeface="Roboto Condensed Italics"/>
              </a:rPr>
              <a:t>(1) - Thế Lộc là anh em kết nghĩa của Toản. Ma Lục cũng là quê của Toản rồi. Quên làm sao được. Anh Thế Lộc ơi, Toản cũng chẳng muốn về đâu.</a:t>
            </a:r>
          </a:p>
          <a:p>
            <a:pPr algn="just">
              <a:lnSpc>
                <a:spcPts val="5739"/>
              </a:lnSpc>
            </a:pPr>
            <a:r>
              <a:rPr lang="en-US" sz="4099">
                <a:solidFill>
                  <a:srgbClr val="4F2C33"/>
                </a:solidFill>
                <a:latin typeface="Roboto Condensed Italics"/>
              </a:rPr>
              <a:t>(6) - Mày còn trẻ, rồi mày quên ngay đấy. Mày về dưới ấy không có núi, có rừng, tao lo lắm, không vui đâu. Ở dưới ấy không đánh được thì lại lên đây ở với tao.</a:t>
            </a:r>
          </a:p>
          <a:p>
            <a:pPr algn="just">
              <a:lnSpc>
                <a:spcPts val="5739"/>
              </a:lnSpc>
            </a:pPr>
            <a:r>
              <a:rPr lang="en-US" sz="4099">
                <a:solidFill>
                  <a:srgbClr val="4F2C33"/>
                </a:solidFill>
                <a:latin typeface="Roboto Condensed Italics"/>
              </a:rPr>
              <a:t>(2) - Lên chứ, lên chứ. Nhưng mà Thế Lộc này. Giặc nó đánh mạnh thì có ở đâu nữa không?</a:t>
            </a:r>
          </a:p>
          <a:p>
            <a:pPr algn="just">
              <a:lnSpc>
                <a:spcPts val="5739"/>
              </a:lnSpc>
              <a:spcBef>
                <a:spcPct val="0"/>
              </a:spcBef>
            </a:pPr>
            <a:r>
              <a:rPr lang="en-US" sz="4099">
                <a:solidFill>
                  <a:srgbClr val="4F2C33"/>
                </a:solidFill>
                <a:latin typeface="Roboto Condensed Italics"/>
              </a:rPr>
              <a:t>(4) - Tao ở đây chứ đi đâu mà mày hỏi thế? Con hươu con nai thì đi đâu? Thằng giặc đánh dưới thì tao lên sườn núi. Nó đánh lên sườn thì tao lên đỉnh. Lên cao rồi lại xuống. Nó đuổi núi này, tao sang núi kia. Nó thuộc núi rừng bằng Thế Lộc à?... Mày đừng làm gì đấy để cho tao nhớ mãi. Mày bảo mày lên, không lên tao giận, tao không nhìn mặt mày đâu.</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D757"/>
        </a:solidFill>
        <a:effectLst/>
      </p:bgPr>
    </p:bg>
    <p:spTree>
      <p:nvGrpSpPr>
        <p:cNvPr id="1" name=""/>
        <p:cNvGrpSpPr/>
        <p:nvPr/>
      </p:nvGrpSpPr>
      <p:grpSpPr>
        <a:xfrm>
          <a:off x="0" y="0"/>
          <a:ext cx="0" cy="0"/>
          <a:chOff x="0" y="0"/>
          <a:chExt cx="0" cy="0"/>
        </a:xfrm>
      </p:grpSpPr>
      <p:grpSp>
        <p:nvGrpSpPr>
          <p:cNvPr id="2" name="Group 2"/>
          <p:cNvGrpSpPr/>
          <p:nvPr/>
        </p:nvGrpSpPr>
        <p:grpSpPr>
          <a:xfrm rot="-322503">
            <a:off x="9733406" y="5989716"/>
            <a:ext cx="7380048" cy="3460295"/>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D558"/>
            </a:solidFill>
          </p:spPr>
          <p:txBody>
            <a:bodyPr/>
            <a:lstStyle/>
            <a:p>
              <a:endParaRPr lang="en-US"/>
            </a:p>
          </p:txBody>
        </p:sp>
      </p:grpSp>
      <p:sp>
        <p:nvSpPr>
          <p:cNvPr id="4" name="Freeform 4"/>
          <p:cNvSpPr/>
          <p:nvPr/>
        </p:nvSpPr>
        <p:spPr>
          <a:xfrm>
            <a:off x="10093130" y="1483409"/>
            <a:ext cx="6816920" cy="7320182"/>
          </a:xfrm>
          <a:custGeom>
            <a:avLst/>
            <a:gdLst/>
            <a:ahLst/>
            <a:cxnLst/>
            <a:rect l="l" t="t" r="r" b="b"/>
            <a:pathLst>
              <a:path w="6816920" h="7320182">
                <a:moveTo>
                  <a:pt x="0" y="0"/>
                </a:moveTo>
                <a:lnTo>
                  <a:pt x="6816920" y="0"/>
                </a:lnTo>
                <a:lnTo>
                  <a:pt x="6816920" y="7320182"/>
                </a:lnTo>
                <a:lnTo>
                  <a:pt x="0" y="7320182"/>
                </a:lnTo>
                <a:lnTo>
                  <a:pt x="0" y="0"/>
                </a:lnTo>
                <a:close/>
              </a:path>
            </a:pathLst>
          </a:custGeom>
          <a:blipFill>
            <a:blip r:embed="rId2"/>
            <a:stretch>
              <a:fillRect/>
            </a:stretch>
          </a:blipFill>
        </p:spPr>
        <p:txBody>
          <a:bodyPr/>
          <a:lstStyle/>
          <a:p>
            <a:endParaRPr lang="en-US"/>
          </a:p>
        </p:txBody>
      </p:sp>
      <p:grpSp>
        <p:nvGrpSpPr>
          <p:cNvPr id="5" name="Group 5"/>
          <p:cNvGrpSpPr/>
          <p:nvPr/>
        </p:nvGrpSpPr>
        <p:grpSpPr>
          <a:xfrm>
            <a:off x="1028700" y="2071493"/>
            <a:ext cx="8558861" cy="2887443"/>
            <a:chOff x="0" y="0"/>
            <a:chExt cx="5818426" cy="1962922"/>
          </a:xfrm>
        </p:grpSpPr>
        <p:sp>
          <p:nvSpPr>
            <p:cNvPr id="6" name="Freeform 6"/>
            <p:cNvSpPr/>
            <p:nvPr/>
          </p:nvSpPr>
          <p:spPr>
            <a:xfrm>
              <a:off x="0" y="0"/>
              <a:ext cx="5818426" cy="1962922"/>
            </a:xfrm>
            <a:custGeom>
              <a:avLst/>
              <a:gdLst/>
              <a:ahLst/>
              <a:cxnLst/>
              <a:rect l="l" t="t" r="r" b="b"/>
              <a:pathLst>
                <a:path w="5818426" h="1962922">
                  <a:moveTo>
                    <a:pt x="5693966" y="1962922"/>
                  </a:moveTo>
                  <a:lnTo>
                    <a:pt x="124460" y="1962922"/>
                  </a:lnTo>
                  <a:cubicBezTo>
                    <a:pt x="55880" y="1962922"/>
                    <a:pt x="0" y="1907042"/>
                    <a:pt x="0" y="1838462"/>
                  </a:cubicBezTo>
                  <a:lnTo>
                    <a:pt x="0" y="124460"/>
                  </a:lnTo>
                  <a:cubicBezTo>
                    <a:pt x="0" y="55880"/>
                    <a:pt x="55880" y="0"/>
                    <a:pt x="124460" y="0"/>
                  </a:cubicBezTo>
                  <a:lnTo>
                    <a:pt x="5693966" y="0"/>
                  </a:lnTo>
                  <a:cubicBezTo>
                    <a:pt x="5762546" y="0"/>
                    <a:pt x="5818426" y="55880"/>
                    <a:pt x="5818426" y="124460"/>
                  </a:cubicBezTo>
                  <a:lnTo>
                    <a:pt x="5818426" y="1838462"/>
                  </a:lnTo>
                  <a:cubicBezTo>
                    <a:pt x="5818426" y="1907042"/>
                    <a:pt x="5762546" y="1962922"/>
                    <a:pt x="5693966" y="1962922"/>
                  </a:cubicBezTo>
                  <a:close/>
                </a:path>
              </a:pathLst>
            </a:custGeom>
            <a:solidFill>
              <a:srgbClr val="A3704B"/>
            </a:solidFill>
          </p:spPr>
          <p:txBody>
            <a:bodyPr/>
            <a:lstStyle/>
            <a:p>
              <a:endParaRPr lang="en-US"/>
            </a:p>
          </p:txBody>
        </p:sp>
      </p:grpSp>
      <p:sp>
        <p:nvSpPr>
          <p:cNvPr id="7" name="Freeform 7"/>
          <p:cNvSpPr/>
          <p:nvPr/>
        </p:nvSpPr>
        <p:spPr>
          <a:xfrm rot="-5400000">
            <a:off x="-755016" y="1026284"/>
            <a:ext cx="1510032" cy="1514864"/>
          </a:xfrm>
          <a:custGeom>
            <a:avLst/>
            <a:gdLst/>
            <a:ahLst/>
            <a:cxnLst/>
            <a:rect l="l" t="t" r="r" b="b"/>
            <a:pathLst>
              <a:path w="1510032" h="1514864">
                <a:moveTo>
                  <a:pt x="0" y="0"/>
                </a:moveTo>
                <a:lnTo>
                  <a:pt x="1510032" y="0"/>
                </a:lnTo>
                <a:lnTo>
                  <a:pt x="1510032" y="1514864"/>
                </a:lnTo>
                <a:lnTo>
                  <a:pt x="0" y="151486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8" name="Freeform 8"/>
          <p:cNvSpPr/>
          <p:nvPr/>
        </p:nvSpPr>
        <p:spPr>
          <a:xfrm>
            <a:off x="16910050" y="0"/>
            <a:ext cx="2405988" cy="1456716"/>
          </a:xfrm>
          <a:custGeom>
            <a:avLst/>
            <a:gdLst/>
            <a:ahLst/>
            <a:cxnLst/>
            <a:rect l="l" t="t" r="r" b="b"/>
            <a:pathLst>
              <a:path w="2405988" h="1456716">
                <a:moveTo>
                  <a:pt x="0" y="0"/>
                </a:moveTo>
                <a:lnTo>
                  <a:pt x="2405988" y="0"/>
                </a:lnTo>
                <a:lnTo>
                  <a:pt x="2405988" y="1456716"/>
                </a:lnTo>
                <a:lnTo>
                  <a:pt x="0" y="145671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9" name="Freeform 9"/>
          <p:cNvSpPr/>
          <p:nvPr/>
        </p:nvSpPr>
        <p:spPr>
          <a:xfrm>
            <a:off x="17544523" y="1206302"/>
            <a:ext cx="1428995" cy="865191"/>
          </a:xfrm>
          <a:custGeom>
            <a:avLst/>
            <a:gdLst/>
            <a:ahLst/>
            <a:cxnLst/>
            <a:rect l="l" t="t" r="r" b="b"/>
            <a:pathLst>
              <a:path w="1428995" h="865191">
                <a:moveTo>
                  <a:pt x="0" y="0"/>
                </a:moveTo>
                <a:lnTo>
                  <a:pt x="1428995" y="0"/>
                </a:lnTo>
                <a:lnTo>
                  <a:pt x="1428995" y="865191"/>
                </a:lnTo>
                <a:lnTo>
                  <a:pt x="0" y="86519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0" name="Freeform 10"/>
          <p:cNvSpPr/>
          <p:nvPr/>
        </p:nvSpPr>
        <p:spPr>
          <a:xfrm>
            <a:off x="17513047" y="4044314"/>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1" name="Freeform 11"/>
          <p:cNvSpPr/>
          <p:nvPr/>
        </p:nvSpPr>
        <p:spPr>
          <a:xfrm>
            <a:off x="15392556" y="8768338"/>
            <a:ext cx="1199994" cy="373498"/>
          </a:xfrm>
          <a:custGeom>
            <a:avLst/>
            <a:gdLst/>
            <a:ahLst/>
            <a:cxnLst/>
            <a:rect l="l" t="t" r="r" b="b"/>
            <a:pathLst>
              <a:path w="1199994" h="373498">
                <a:moveTo>
                  <a:pt x="0" y="0"/>
                </a:moveTo>
                <a:lnTo>
                  <a:pt x="1199994" y="0"/>
                </a:lnTo>
                <a:lnTo>
                  <a:pt x="1199994" y="373499"/>
                </a:lnTo>
                <a:lnTo>
                  <a:pt x="0" y="37349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2" name="Freeform 12"/>
          <p:cNvSpPr/>
          <p:nvPr/>
        </p:nvSpPr>
        <p:spPr>
          <a:xfrm>
            <a:off x="9144000" y="6030913"/>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3" name="TextBox 13"/>
          <p:cNvSpPr txBox="1"/>
          <p:nvPr/>
        </p:nvSpPr>
        <p:spPr>
          <a:xfrm>
            <a:off x="757432" y="560668"/>
            <a:ext cx="11663168" cy="1128514"/>
          </a:xfrm>
          <a:prstGeom prst="rect">
            <a:avLst/>
          </a:prstGeom>
        </p:spPr>
        <p:txBody>
          <a:bodyPr wrap="square" lIns="0" tIns="0" rIns="0" bIns="0" rtlCol="0" anchor="t">
            <a:spAutoFit/>
          </a:bodyPr>
          <a:lstStyle/>
          <a:p>
            <a:pPr>
              <a:lnSpc>
                <a:spcPts val="8819"/>
              </a:lnSpc>
            </a:pPr>
            <a:r>
              <a:rPr lang="en-US" sz="5500" dirty="0" smtClean="0">
                <a:solidFill>
                  <a:srgbClr val="4F2C33"/>
                </a:solidFill>
                <a:latin typeface="Fraunces Bold"/>
              </a:rPr>
              <a:t>II. CÁC THÀNH PHẦN BIỆT LẬP</a:t>
            </a:r>
            <a:endParaRPr lang="en-US" sz="5500" dirty="0">
              <a:solidFill>
                <a:srgbClr val="4F2C33"/>
              </a:solidFill>
              <a:latin typeface="Fraunces Bold"/>
            </a:endParaRPr>
          </a:p>
        </p:txBody>
      </p:sp>
      <p:sp>
        <p:nvSpPr>
          <p:cNvPr id="14" name="TextBox 14"/>
          <p:cNvSpPr txBox="1"/>
          <p:nvPr/>
        </p:nvSpPr>
        <p:spPr>
          <a:xfrm>
            <a:off x="1360429" y="2291420"/>
            <a:ext cx="8132627" cy="3231654"/>
          </a:xfrm>
          <a:prstGeom prst="rect">
            <a:avLst/>
          </a:prstGeom>
        </p:spPr>
        <p:txBody>
          <a:bodyPr wrap="square" lIns="0" tIns="0" rIns="0" bIns="0" rtlCol="0" anchor="t">
            <a:spAutoFit/>
          </a:bodyPr>
          <a:lstStyle/>
          <a:p>
            <a:pPr algn="ctr">
              <a:lnSpc>
                <a:spcPts val="6299"/>
              </a:lnSpc>
              <a:spcBef>
                <a:spcPct val="0"/>
              </a:spcBef>
            </a:pPr>
            <a:r>
              <a:rPr lang="en-US" sz="38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HS </a:t>
            </a:r>
            <a:r>
              <a:rPr lang="en-US" sz="3800" dirty="0"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thảo</a:t>
            </a:r>
            <a:r>
              <a:rPr lang="en-US" sz="38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luận</a:t>
            </a:r>
            <a:r>
              <a:rPr lang="en-US" sz="38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và</a:t>
            </a:r>
            <a:r>
              <a:rPr lang="en-US" sz="38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thực</a:t>
            </a:r>
            <a:r>
              <a:rPr lang="en-US" sz="38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hiện</a:t>
            </a:r>
            <a:r>
              <a:rPr lang="en-US" sz="38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nhiệm</a:t>
            </a:r>
            <a:r>
              <a:rPr lang="en-US" sz="38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vụ</a:t>
            </a:r>
            <a:r>
              <a:rPr lang="en-US" sz="38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theo</a:t>
            </a:r>
            <a:r>
              <a:rPr lang="en-US" sz="38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cặp</a:t>
            </a:r>
            <a:r>
              <a:rPr lang="en-US" sz="38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trong</a:t>
            </a:r>
            <a:r>
              <a:rPr lang="en-US" sz="38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thời</a:t>
            </a:r>
            <a:r>
              <a:rPr lang="en-US" sz="38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gian</a:t>
            </a:r>
            <a:r>
              <a:rPr lang="en-US" sz="38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15 </a:t>
            </a:r>
            <a:r>
              <a:rPr lang="en-US" sz="3800" dirty="0"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phút</a:t>
            </a:r>
            <a:r>
              <a:rPr lang="en-US" sz="38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Hoàn</a:t>
            </a:r>
            <a:r>
              <a:rPr lang="en-US" sz="38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thành</a:t>
            </a:r>
            <a:r>
              <a:rPr lang="en-US" sz="38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bài</a:t>
            </a:r>
            <a:r>
              <a:rPr lang="en-US" sz="38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tập</a:t>
            </a:r>
            <a:r>
              <a:rPr lang="en-US" sz="38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3 – 4/SGK tr.112.</a:t>
            </a:r>
          </a:p>
          <a:p>
            <a:pPr algn="ctr">
              <a:lnSpc>
                <a:spcPts val="6299"/>
              </a:lnSpc>
              <a:spcBef>
                <a:spcPct val="0"/>
              </a:spcBef>
            </a:pPr>
            <a:endParaRPr lang="en-US" sz="4499" dirty="0">
              <a:solidFill>
                <a:srgbClr val="FFFFFF"/>
              </a:solidFill>
              <a:latin typeface="Roboto Condensed"/>
            </a:endParaRPr>
          </a:p>
        </p:txBody>
      </p:sp>
    </p:spTree>
    <p:extLst>
      <p:ext uri="{BB962C8B-B14F-4D97-AF65-F5344CB8AC3E}">
        <p14:creationId xmlns:p14="http://schemas.microsoft.com/office/powerpoint/2010/main" val="17259807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D757"/>
        </a:solidFill>
        <a:effectLst/>
      </p:bgPr>
    </p:bg>
    <p:spTree>
      <p:nvGrpSpPr>
        <p:cNvPr id="1" name=""/>
        <p:cNvGrpSpPr/>
        <p:nvPr/>
      </p:nvGrpSpPr>
      <p:grpSpPr>
        <a:xfrm>
          <a:off x="0" y="0"/>
          <a:ext cx="0" cy="0"/>
          <a:chOff x="0" y="0"/>
          <a:chExt cx="0" cy="0"/>
        </a:xfrm>
      </p:grpSpPr>
      <p:grpSp>
        <p:nvGrpSpPr>
          <p:cNvPr id="2" name="Group 2"/>
          <p:cNvGrpSpPr/>
          <p:nvPr/>
        </p:nvGrpSpPr>
        <p:grpSpPr>
          <a:xfrm rot="-322503">
            <a:off x="9733406" y="5989716"/>
            <a:ext cx="7380048" cy="3460295"/>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D558"/>
            </a:solidFill>
          </p:spPr>
          <p:txBody>
            <a:bodyPr/>
            <a:lstStyle/>
            <a:p>
              <a:endParaRPr lang="en-US"/>
            </a:p>
          </p:txBody>
        </p:sp>
      </p:grpSp>
      <p:sp>
        <p:nvSpPr>
          <p:cNvPr id="4" name="Freeform 4"/>
          <p:cNvSpPr/>
          <p:nvPr/>
        </p:nvSpPr>
        <p:spPr>
          <a:xfrm rot="-5400000">
            <a:off x="-755016" y="1026284"/>
            <a:ext cx="1510032" cy="1514864"/>
          </a:xfrm>
          <a:custGeom>
            <a:avLst/>
            <a:gdLst/>
            <a:ahLst/>
            <a:cxnLst/>
            <a:rect l="l" t="t" r="r" b="b"/>
            <a:pathLst>
              <a:path w="1510032" h="1514864">
                <a:moveTo>
                  <a:pt x="0" y="0"/>
                </a:moveTo>
                <a:lnTo>
                  <a:pt x="1510032" y="0"/>
                </a:lnTo>
                <a:lnTo>
                  <a:pt x="1510032" y="1514864"/>
                </a:lnTo>
                <a:lnTo>
                  <a:pt x="0" y="15148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16910050" y="0"/>
            <a:ext cx="2405988" cy="1456716"/>
          </a:xfrm>
          <a:custGeom>
            <a:avLst/>
            <a:gdLst/>
            <a:ahLst/>
            <a:cxnLst/>
            <a:rect l="l" t="t" r="r" b="b"/>
            <a:pathLst>
              <a:path w="2405988" h="1456716">
                <a:moveTo>
                  <a:pt x="0" y="0"/>
                </a:moveTo>
                <a:lnTo>
                  <a:pt x="2405988" y="0"/>
                </a:lnTo>
                <a:lnTo>
                  <a:pt x="2405988" y="1456716"/>
                </a:lnTo>
                <a:lnTo>
                  <a:pt x="0" y="145671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6" name="Freeform 6"/>
          <p:cNvSpPr/>
          <p:nvPr/>
        </p:nvSpPr>
        <p:spPr>
          <a:xfrm>
            <a:off x="17544523" y="1206302"/>
            <a:ext cx="1428995" cy="865191"/>
          </a:xfrm>
          <a:custGeom>
            <a:avLst/>
            <a:gdLst/>
            <a:ahLst/>
            <a:cxnLst/>
            <a:rect l="l" t="t" r="r" b="b"/>
            <a:pathLst>
              <a:path w="1428995" h="865191">
                <a:moveTo>
                  <a:pt x="0" y="0"/>
                </a:moveTo>
                <a:lnTo>
                  <a:pt x="1428995" y="0"/>
                </a:lnTo>
                <a:lnTo>
                  <a:pt x="1428995" y="865191"/>
                </a:lnTo>
                <a:lnTo>
                  <a:pt x="0" y="86519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7" name="Freeform 7"/>
          <p:cNvSpPr/>
          <p:nvPr/>
        </p:nvSpPr>
        <p:spPr>
          <a:xfrm>
            <a:off x="17513047" y="4044314"/>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8" name="Freeform 8"/>
          <p:cNvSpPr/>
          <p:nvPr/>
        </p:nvSpPr>
        <p:spPr>
          <a:xfrm>
            <a:off x="15392556" y="8768338"/>
            <a:ext cx="1199994" cy="373498"/>
          </a:xfrm>
          <a:custGeom>
            <a:avLst/>
            <a:gdLst/>
            <a:ahLst/>
            <a:cxnLst/>
            <a:rect l="l" t="t" r="r" b="b"/>
            <a:pathLst>
              <a:path w="1199994" h="373498">
                <a:moveTo>
                  <a:pt x="0" y="0"/>
                </a:moveTo>
                <a:lnTo>
                  <a:pt x="1199994" y="0"/>
                </a:lnTo>
                <a:lnTo>
                  <a:pt x="1199994" y="373499"/>
                </a:lnTo>
                <a:lnTo>
                  <a:pt x="0" y="37349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9" name="TextBox 9"/>
          <p:cNvSpPr txBox="1"/>
          <p:nvPr/>
        </p:nvSpPr>
        <p:spPr>
          <a:xfrm>
            <a:off x="1028700" y="361976"/>
            <a:ext cx="14973300" cy="1154162"/>
          </a:xfrm>
          <a:prstGeom prst="rect">
            <a:avLst/>
          </a:prstGeom>
        </p:spPr>
        <p:txBody>
          <a:bodyPr wrap="square" lIns="0" tIns="0" rIns="0" bIns="0" rtlCol="0" anchor="t">
            <a:spAutoFit/>
          </a:bodyPr>
          <a:lstStyle/>
          <a:p>
            <a:pPr algn="ctr">
              <a:lnSpc>
                <a:spcPts val="8959"/>
              </a:lnSpc>
            </a:pPr>
            <a:r>
              <a:rPr lang="en-US" sz="5000" dirty="0" smtClean="0">
                <a:solidFill>
                  <a:srgbClr val="4F2C33"/>
                </a:solidFill>
                <a:latin typeface="Fraunces Bold"/>
              </a:rPr>
              <a:t>II. THỰC HÀNH CÁC THÀNH PHẦN BIỆT LẬP</a:t>
            </a:r>
            <a:endParaRPr lang="en-US" sz="5000" dirty="0">
              <a:solidFill>
                <a:srgbClr val="4F2C33"/>
              </a:solidFill>
              <a:latin typeface="Fraunces Bold"/>
            </a:endParaRPr>
          </a:p>
        </p:txBody>
      </p:sp>
      <p:graphicFrame>
        <p:nvGraphicFramePr>
          <p:cNvPr id="12" name="Table 11"/>
          <p:cNvGraphicFramePr>
            <a:graphicFrameLocks noGrp="1"/>
          </p:cNvGraphicFramePr>
          <p:nvPr>
            <p:extLst>
              <p:ext uri="{D42A27DB-BD31-4B8C-83A1-F6EECF244321}">
                <p14:modId xmlns:p14="http://schemas.microsoft.com/office/powerpoint/2010/main" val="595546047"/>
              </p:ext>
            </p:extLst>
          </p:nvPr>
        </p:nvGraphicFramePr>
        <p:xfrm>
          <a:off x="1471460" y="2538732"/>
          <a:ext cx="15749740" cy="7481568"/>
        </p:xfrm>
        <a:graphic>
          <a:graphicData uri="http://schemas.openxmlformats.org/drawingml/2006/table">
            <a:tbl>
              <a:tblPr firstRow="1" bandRow="1">
                <a:tableStyleId>{93296810-A885-4BE3-A3E7-6D5BEEA58F35}</a:tableStyleId>
              </a:tblPr>
              <a:tblGrid>
                <a:gridCol w="7874870">
                  <a:extLst>
                    <a:ext uri="{9D8B030D-6E8A-4147-A177-3AD203B41FA5}">
                      <a16:colId xmlns:a16="http://schemas.microsoft.com/office/drawing/2014/main" val="1669170599"/>
                    </a:ext>
                  </a:extLst>
                </a:gridCol>
                <a:gridCol w="7874870">
                  <a:extLst>
                    <a:ext uri="{9D8B030D-6E8A-4147-A177-3AD203B41FA5}">
                      <a16:colId xmlns:a16="http://schemas.microsoft.com/office/drawing/2014/main" val="808231108"/>
                    </a:ext>
                  </a:extLst>
                </a:gridCol>
              </a:tblGrid>
              <a:tr h="1246928">
                <a:tc>
                  <a:txBody>
                    <a:bodyPr/>
                    <a:lstStyle/>
                    <a:p>
                      <a:endParaRPr lang="en-US" dirty="0" smtClean="0"/>
                    </a:p>
                    <a:p>
                      <a:pPr algn="ctr"/>
                      <a:r>
                        <a:rPr lang="en-US" sz="3800" dirty="0" smtClean="0">
                          <a:latin typeface="Roboto Condensed" panose="02000000000000000000" pitchFamily="2" charset="0"/>
                          <a:ea typeface="Roboto Condensed" panose="02000000000000000000" pitchFamily="2" charset="0"/>
                          <a:cs typeface="Roboto Condensed" panose="02000000000000000000" pitchFamily="2" charset="0"/>
                        </a:rPr>
                        <a:t>THÀNH</a:t>
                      </a:r>
                      <a:r>
                        <a:rPr lang="en-US" sz="3800" baseline="0" dirty="0" smtClean="0">
                          <a:latin typeface="Roboto Condensed" panose="02000000000000000000" pitchFamily="2" charset="0"/>
                          <a:ea typeface="Roboto Condensed" panose="02000000000000000000" pitchFamily="2" charset="0"/>
                          <a:cs typeface="Roboto Condensed" panose="02000000000000000000" pitchFamily="2" charset="0"/>
                        </a:rPr>
                        <a:t> PHẦN TÌNH THÁI</a:t>
                      </a:r>
                      <a:endParaRPr lang="en-US" sz="3800" dirty="0">
                        <a:latin typeface="Roboto Condensed" panose="02000000000000000000" pitchFamily="2" charset="0"/>
                        <a:ea typeface="Roboto Condensed" panose="02000000000000000000" pitchFamily="2" charset="0"/>
                        <a:cs typeface="Roboto Condensed" panose="02000000000000000000" pitchFamily="2" charset="0"/>
                      </a:endParaRPr>
                    </a:p>
                  </a:txBody>
                  <a:tcPr/>
                </a:tc>
                <a:tc>
                  <a:txBody>
                    <a:bodyPr/>
                    <a:lstStyle/>
                    <a:p>
                      <a:pPr algn="ctr"/>
                      <a:endParaRPr lang="en-US" sz="3800" dirty="0" smtClean="0">
                        <a:latin typeface="Roboto Condensed" panose="02000000000000000000" pitchFamily="2" charset="0"/>
                        <a:ea typeface="Roboto Condensed" panose="02000000000000000000" pitchFamily="2" charset="0"/>
                        <a:cs typeface="Roboto Condensed" panose="02000000000000000000" pitchFamily="2" charset="0"/>
                      </a:endParaRPr>
                    </a:p>
                  </a:txBody>
                  <a:tcPr/>
                </a:tc>
                <a:extLst>
                  <a:ext uri="{0D108BD9-81ED-4DB2-BD59-A6C34878D82A}">
                    <a16:rowId xmlns:a16="http://schemas.microsoft.com/office/drawing/2014/main" val="345290696"/>
                  </a:ext>
                </a:extLst>
              </a:tr>
              <a:tr h="1246928">
                <a:tc>
                  <a:txBody>
                    <a:bodyPr/>
                    <a:lstStyle/>
                    <a:p>
                      <a:endParaRPr lang="en-US" dirty="0"/>
                    </a:p>
                  </a:txBody>
                  <a:tcPr/>
                </a:tc>
                <a:tc>
                  <a:txBody>
                    <a:bodyPr/>
                    <a:lstStyle/>
                    <a:p>
                      <a:endParaRPr lang="en-US"/>
                    </a:p>
                  </a:txBody>
                  <a:tcPr/>
                </a:tc>
                <a:extLst>
                  <a:ext uri="{0D108BD9-81ED-4DB2-BD59-A6C34878D82A}">
                    <a16:rowId xmlns:a16="http://schemas.microsoft.com/office/drawing/2014/main" val="1577147026"/>
                  </a:ext>
                </a:extLst>
              </a:tr>
              <a:tr h="1246928">
                <a:tc>
                  <a:txBody>
                    <a:bodyPr/>
                    <a:lstStyle/>
                    <a:p>
                      <a:endParaRPr lang="en-US"/>
                    </a:p>
                  </a:txBody>
                  <a:tcPr/>
                </a:tc>
                <a:tc>
                  <a:txBody>
                    <a:bodyPr/>
                    <a:lstStyle/>
                    <a:p>
                      <a:endParaRPr lang="en-US"/>
                    </a:p>
                  </a:txBody>
                  <a:tcPr/>
                </a:tc>
                <a:extLst>
                  <a:ext uri="{0D108BD9-81ED-4DB2-BD59-A6C34878D82A}">
                    <a16:rowId xmlns:a16="http://schemas.microsoft.com/office/drawing/2014/main" val="3119739723"/>
                  </a:ext>
                </a:extLst>
              </a:tr>
              <a:tr h="1246928">
                <a:tc>
                  <a:txBody>
                    <a:bodyPr/>
                    <a:lstStyle/>
                    <a:p>
                      <a:endParaRPr lang="en-US"/>
                    </a:p>
                  </a:txBody>
                  <a:tcPr/>
                </a:tc>
                <a:tc>
                  <a:txBody>
                    <a:bodyPr/>
                    <a:lstStyle/>
                    <a:p>
                      <a:endParaRPr lang="en-US"/>
                    </a:p>
                  </a:txBody>
                  <a:tcPr/>
                </a:tc>
                <a:extLst>
                  <a:ext uri="{0D108BD9-81ED-4DB2-BD59-A6C34878D82A}">
                    <a16:rowId xmlns:a16="http://schemas.microsoft.com/office/drawing/2014/main" val="2468314606"/>
                  </a:ext>
                </a:extLst>
              </a:tr>
              <a:tr h="1246928">
                <a:tc>
                  <a:txBody>
                    <a:bodyPr/>
                    <a:lstStyle/>
                    <a:p>
                      <a:endParaRPr lang="en-US" dirty="0"/>
                    </a:p>
                  </a:txBody>
                  <a:tcPr/>
                </a:tc>
                <a:tc>
                  <a:txBody>
                    <a:bodyPr/>
                    <a:lstStyle/>
                    <a:p>
                      <a:endParaRPr lang="en-US"/>
                    </a:p>
                  </a:txBody>
                  <a:tcPr/>
                </a:tc>
                <a:extLst>
                  <a:ext uri="{0D108BD9-81ED-4DB2-BD59-A6C34878D82A}">
                    <a16:rowId xmlns:a16="http://schemas.microsoft.com/office/drawing/2014/main" val="4245494141"/>
                  </a:ext>
                </a:extLst>
              </a:tr>
              <a:tr h="124692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352589896"/>
                  </a:ext>
                </a:extLst>
              </a:tr>
            </a:tbl>
          </a:graphicData>
        </a:graphic>
      </p:graphicFrame>
      <p:sp>
        <p:nvSpPr>
          <p:cNvPr id="13" name="TextBox 12"/>
          <p:cNvSpPr txBox="1"/>
          <p:nvPr/>
        </p:nvSpPr>
        <p:spPr>
          <a:xfrm>
            <a:off x="10756430" y="2852566"/>
            <a:ext cx="5334000" cy="677108"/>
          </a:xfrm>
          <a:prstGeom prst="rect">
            <a:avLst/>
          </a:prstGeom>
          <a:noFill/>
        </p:spPr>
        <p:txBody>
          <a:bodyPr wrap="square" rtlCol="0">
            <a:spAutoFit/>
          </a:bodyPr>
          <a:lstStyle/>
          <a:p>
            <a:pPr algn="ctr"/>
            <a:r>
              <a:rPr lang="en-US" sz="3800" b="1"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NGHĨA</a:t>
            </a:r>
            <a:endParaRPr lang="en-US" sz="38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5" name="TextBox 14"/>
          <p:cNvSpPr txBox="1"/>
          <p:nvPr/>
        </p:nvSpPr>
        <p:spPr>
          <a:xfrm>
            <a:off x="1638300" y="3866502"/>
            <a:ext cx="7048500" cy="954107"/>
          </a:xfrm>
          <a:prstGeom prst="rect">
            <a:avLst/>
          </a:prstGeom>
          <a:noFill/>
        </p:spPr>
        <p:txBody>
          <a:bodyPr wrap="square" rtlCol="0">
            <a:spAutoFit/>
          </a:bodyPr>
          <a:lstStyle/>
          <a:p>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a. </a:t>
            </a:r>
            <a:r>
              <a:rPr lang="en-US" sz="2800" b="1" dirty="0" smtClean="0">
                <a:latin typeface="Roboto Condensed" panose="02000000000000000000" pitchFamily="2" charset="0"/>
                <a:ea typeface="Roboto Condensed" panose="02000000000000000000" pitchFamily="2" charset="0"/>
                <a:cs typeface="Roboto Condensed" panose="02000000000000000000" pitchFamily="2" charset="0"/>
              </a:rPr>
              <a:t>Chả </a:t>
            </a:r>
            <a:r>
              <a:rPr lang="en-US" sz="2800" b="1" dirty="0" err="1" smtClean="0">
                <a:latin typeface="Roboto Condensed" panose="02000000000000000000" pitchFamily="2" charset="0"/>
                <a:ea typeface="Roboto Condensed" panose="02000000000000000000" pitchFamily="2" charset="0"/>
                <a:cs typeface="Roboto Condensed" panose="02000000000000000000" pitchFamily="2" charset="0"/>
              </a:rPr>
              <a:t>nhe</a:t>
            </a:r>
            <a:r>
              <a:rPr lang="en-US" sz="2800" b="1"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cái</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bọn</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ở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làng</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lại</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đốn</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đến</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thê</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được</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(Kim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Lân</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a:t>
            </a:r>
            <a:endParaRPr lang="en-US" sz="2800"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6" name="TextBox 15"/>
          <p:cNvSpPr txBox="1"/>
          <p:nvPr/>
        </p:nvSpPr>
        <p:spPr>
          <a:xfrm>
            <a:off x="1676400" y="5110273"/>
            <a:ext cx="7010400" cy="954107"/>
          </a:xfrm>
          <a:prstGeom prst="rect">
            <a:avLst/>
          </a:prstGeom>
          <a:noFill/>
        </p:spPr>
        <p:txBody>
          <a:bodyPr wrap="square" rtlCol="0">
            <a:spAutoFit/>
          </a:bodyPr>
          <a:lstStyle/>
          <a:p>
            <a:pPr algn="just"/>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b.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Cuộc</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đời</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b="1" dirty="0" smtClean="0">
                <a:latin typeface="Roboto Condensed" panose="02000000000000000000" pitchFamily="2" charset="0"/>
                <a:ea typeface="Roboto Condensed" panose="02000000000000000000" pitchFamily="2" charset="0"/>
                <a:cs typeface="Roboto Condensed" panose="02000000000000000000" pitchFamily="2" charset="0"/>
              </a:rPr>
              <a:t>quả </a:t>
            </a:r>
            <a:r>
              <a:rPr lang="en-US" sz="2800" b="1" dirty="0" err="1" smtClean="0">
                <a:latin typeface="Roboto Condensed" panose="02000000000000000000" pitchFamily="2" charset="0"/>
                <a:ea typeface="Roboto Condensed" panose="02000000000000000000" pitchFamily="2" charset="0"/>
                <a:cs typeface="Roboto Condensed" panose="02000000000000000000" pitchFamily="2" charset="0"/>
              </a:rPr>
              <a:t>thật</a:t>
            </a:r>
            <a:r>
              <a:rPr lang="en-US" sz="2800" b="1"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cư</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mỗi</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ngày</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một</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thêm</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đáng</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buồn</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(Nam Cao)</a:t>
            </a:r>
            <a:endParaRPr lang="en-US" sz="2800"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7" name="TextBox 16"/>
          <p:cNvSpPr txBox="1"/>
          <p:nvPr/>
        </p:nvSpPr>
        <p:spPr>
          <a:xfrm>
            <a:off x="1661160" y="6408731"/>
            <a:ext cx="7025640" cy="954107"/>
          </a:xfrm>
          <a:prstGeom prst="rect">
            <a:avLst/>
          </a:prstGeom>
          <a:noFill/>
        </p:spPr>
        <p:txBody>
          <a:bodyPr wrap="square" rtlCol="0">
            <a:spAutoFit/>
          </a:bodyPr>
          <a:lstStyle/>
          <a:p>
            <a:pPr algn="just"/>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c. </a:t>
            </a:r>
            <a:r>
              <a:rPr lang="en-US" sz="2800" b="1" dirty="0" err="1" smtClean="0">
                <a:latin typeface="Roboto Condensed" panose="02000000000000000000" pitchFamily="2" charset="0"/>
                <a:ea typeface="Roboto Condensed" panose="02000000000000000000" pitchFamily="2" charset="0"/>
                <a:cs typeface="Roboto Condensed" panose="02000000000000000000" pitchFamily="2" charset="0"/>
              </a:rPr>
              <a:t>Thật</a:t>
            </a:r>
            <a:r>
              <a:rPr lang="en-US" sz="2800" b="1"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b="1" dirty="0" err="1" smtClean="0">
                <a:latin typeface="Roboto Condensed" panose="02000000000000000000" pitchFamily="2" charset="0"/>
                <a:ea typeface="Roboto Condensed" panose="02000000000000000000" pitchFamily="2" charset="0"/>
                <a:cs typeface="Roboto Condensed" panose="02000000000000000000" pitchFamily="2" charset="0"/>
              </a:rPr>
              <a:t>ra</a:t>
            </a:r>
            <a:r>
              <a:rPr lang="en-US" sz="2800" b="1"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thi</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trong</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lòng</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tôi</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rất</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dửng</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dung (Nam Cao)</a:t>
            </a:r>
            <a:endParaRPr lang="en-US" sz="2800"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8" name="TextBox 17"/>
          <p:cNvSpPr txBox="1"/>
          <p:nvPr/>
        </p:nvSpPr>
        <p:spPr>
          <a:xfrm>
            <a:off x="1623060" y="7759881"/>
            <a:ext cx="7063740" cy="954107"/>
          </a:xfrm>
          <a:prstGeom prst="rect">
            <a:avLst/>
          </a:prstGeom>
          <a:noFill/>
        </p:spPr>
        <p:txBody>
          <a:bodyPr wrap="square" rtlCol="0">
            <a:spAutoFit/>
          </a:bodyPr>
          <a:lstStyle/>
          <a:p>
            <a:pPr algn="just"/>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d. </a:t>
            </a:r>
            <a:r>
              <a:rPr lang="en-US" sz="2800" b="1" dirty="0" smtClean="0">
                <a:latin typeface="Roboto Condensed" panose="02000000000000000000" pitchFamily="2" charset="0"/>
                <a:ea typeface="Roboto Condensed" panose="02000000000000000000" pitchFamily="2" charset="0"/>
                <a:cs typeface="Roboto Condensed" panose="02000000000000000000" pitchFamily="2" charset="0"/>
              </a:rPr>
              <a:t>Có lẽ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tôi</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bán</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con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cho</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đấy</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ông</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giáo</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 (Nam Cao)</a:t>
            </a:r>
            <a:endParaRPr lang="en-US" sz="2800"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9" name="TextBox 18"/>
          <p:cNvSpPr txBox="1"/>
          <p:nvPr/>
        </p:nvSpPr>
        <p:spPr>
          <a:xfrm>
            <a:off x="1661160" y="8939847"/>
            <a:ext cx="7025640" cy="954107"/>
          </a:xfrm>
          <a:prstGeom prst="rect">
            <a:avLst/>
          </a:prstGeom>
          <a:noFill/>
        </p:spPr>
        <p:txBody>
          <a:bodyPr wrap="square" rtlCol="0">
            <a:spAutoFit/>
          </a:bodyPr>
          <a:lstStyle/>
          <a:p>
            <a:pPr algn="just"/>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e. Chị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Dậu</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b="1" dirty="0" err="1" smtClean="0">
                <a:latin typeface="Roboto Condensed" panose="02000000000000000000" pitchFamily="2" charset="0"/>
                <a:ea typeface="Roboto Condensed" panose="02000000000000000000" pitchFamily="2" charset="0"/>
                <a:cs typeface="Roboto Condensed" panose="02000000000000000000" pitchFamily="2" charset="0"/>
              </a:rPr>
              <a:t>dường</a:t>
            </a:r>
            <a:r>
              <a:rPr lang="en-US" sz="2800" b="1"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b="1" dirty="0" err="1" smtClean="0">
                <a:latin typeface="Roboto Condensed" panose="02000000000000000000" pitchFamily="2" charset="0"/>
                <a:ea typeface="Roboto Condensed" panose="02000000000000000000" pitchFamily="2" charset="0"/>
                <a:cs typeface="Roboto Condensed" panose="02000000000000000000" pitchFamily="2" charset="0"/>
              </a:rPr>
              <a:t>như</a:t>
            </a:r>
            <a:r>
              <a:rPr lang="en-US" sz="2800" b="1"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tủi</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thân</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cúi</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xuống</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gạt</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thầm</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nước</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mắt</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Ngô</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Tất</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Tô</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a:t>
            </a:r>
            <a:endParaRPr lang="en-US" sz="2800"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0" name="TextBox 19"/>
          <p:cNvSpPr txBox="1"/>
          <p:nvPr/>
        </p:nvSpPr>
        <p:spPr>
          <a:xfrm>
            <a:off x="9400828" y="3955028"/>
            <a:ext cx="7363172" cy="523220"/>
          </a:xfrm>
          <a:prstGeom prst="rect">
            <a:avLst/>
          </a:prstGeom>
          <a:noFill/>
        </p:spPr>
        <p:txBody>
          <a:bodyPr wrap="square" rtlCol="0">
            <a:spAutoFit/>
          </a:bodyPr>
          <a:lstStyle/>
          <a:p>
            <a:pPr algn="just"/>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1.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Biểu</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thi</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ý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phỏng</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đoán</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dè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dặt</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vê</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điều</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nêu</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sau</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đo</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a:t>
            </a:r>
            <a:endParaRPr lang="en-US" sz="2800"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1" name="TextBox 20"/>
          <p:cNvSpPr txBox="1"/>
          <p:nvPr/>
        </p:nvSpPr>
        <p:spPr>
          <a:xfrm>
            <a:off x="9497636" y="5043792"/>
            <a:ext cx="7342564" cy="954107"/>
          </a:xfrm>
          <a:prstGeom prst="rect">
            <a:avLst/>
          </a:prstGeom>
          <a:noFill/>
        </p:spPr>
        <p:txBody>
          <a:bodyPr wrap="square" rtlCol="0">
            <a:spAutoFit/>
          </a:bodyPr>
          <a:lstStyle/>
          <a:p>
            <a:pPr algn="just"/>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2.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Biểu</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thi</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ý: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điều</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sắp</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nêu</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ra</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mới</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là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sư</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thật</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va</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có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phần</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trái</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với</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điều</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nói</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trước</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a:t>
            </a:r>
            <a:endParaRPr lang="en-US" sz="2800"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2" name="TextBox 21"/>
          <p:cNvSpPr txBox="1"/>
          <p:nvPr/>
        </p:nvSpPr>
        <p:spPr>
          <a:xfrm>
            <a:off x="9400828" y="6431591"/>
            <a:ext cx="7439372" cy="954107"/>
          </a:xfrm>
          <a:prstGeom prst="rect">
            <a:avLst/>
          </a:prstGeom>
          <a:noFill/>
        </p:spPr>
        <p:txBody>
          <a:bodyPr wrap="square" rtlCol="0">
            <a:spAutoFit/>
          </a:bodyPr>
          <a:lstStyle/>
          <a:p>
            <a:pPr algn="just"/>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3.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Biểu</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thi</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ý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không</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khẳng</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định</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chắc</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chắn</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điều</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nêu</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sau</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đo</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a:t>
            </a:r>
            <a:endParaRPr lang="en-US" sz="2800"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3" name="TextBox 22"/>
          <p:cNvSpPr txBox="1"/>
          <p:nvPr/>
        </p:nvSpPr>
        <p:spPr>
          <a:xfrm>
            <a:off x="9400828" y="7853401"/>
            <a:ext cx="7363172" cy="523220"/>
          </a:xfrm>
          <a:prstGeom prst="rect">
            <a:avLst/>
          </a:prstGeom>
          <a:noFill/>
        </p:spPr>
        <p:txBody>
          <a:bodyPr wrap="square" rtlCol="0">
            <a:spAutoFit/>
          </a:bodyPr>
          <a:lstStyle/>
          <a:p>
            <a:pPr algn="just"/>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4.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Biểu</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thi</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ý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xác</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nhận</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sư</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việc</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quả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đúng</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như</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vậy</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a:t>
            </a:r>
            <a:endParaRPr lang="en-US" sz="2800"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4" name="TextBox 23"/>
          <p:cNvSpPr txBox="1"/>
          <p:nvPr/>
        </p:nvSpPr>
        <p:spPr>
          <a:xfrm>
            <a:off x="9400828" y="8912255"/>
            <a:ext cx="7509222" cy="954107"/>
          </a:xfrm>
          <a:prstGeom prst="rect">
            <a:avLst/>
          </a:prstGeom>
          <a:noFill/>
        </p:spPr>
        <p:txBody>
          <a:bodyPr wrap="square" rtlCol="0">
            <a:spAutoFit/>
          </a:bodyPr>
          <a:lstStyle/>
          <a:p>
            <a:pPr algn="just"/>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5.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Biểu</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thi</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ý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băn</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khoăn</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nghi</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ngơ</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vê</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tính</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chân</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thực</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của</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điều</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nêu</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sau</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đo</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a:t>
            </a:r>
            <a:endParaRPr lang="en-US" sz="2800"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5" name="TextBox 24"/>
          <p:cNvSpPr txBox="1"/>
          <p:nvPr/>
        </p:nvSpPr>
        <p:spPr>
          <a:xfrm>
            <a:off x="3733800" y="1638897"/>
            <a:ext cx="12420600" cy="615553"/>
          </a:xfrm>
          <a:prstGeom prst="rect">
            <a:avLst/>
          </a:prstGeom>
          <a:noFill/>
        </p:spPr>
        <p:txBody>
          <a:bodyPr wrap="square" rtlCol="0">
            <a:spAutoFit/>
          </a:bodyPr>
          <a:lstStyle/>
          <a:p>
            <a:r>
              <a:rPr lang="en-US" sz="3400" b="1" dirty="0" smtClean="0">
                <a:solidFill>
                  <a:schemeClr val="bg2">
                    <a:lumMod val="25000"/>
                  </a:schemeClr>
                </a:solidFill>
                <a:latin typeface="Roboto Condensed" panose="02000000000000000000" pitchFamily="2" charset="0"/>
                <a:ea typeface="Roboto Condensed" panose="02000000000000000000" pitchFamily="2" charset="0"/>
                <a:cs typeface="Roboto Condensed" panose="02000000000000000000" pitchFamily="2" charset="0"/>
              </a:rPr>
              <a:t>BÀI 3 – SGK/112: </a:t>
            </a:r>
            <a:r>
              <a:rPr lang="en-US" sz="3400" b="1" dirty="0" err="1" smtClean="0">
                <a:solidFill>
                  <a:schemeClr val="bg2">
                    <a:lumMod val="25000"/>
                  </a:schemeClr>
                </a:solidFill>
                <a:latin typeface="Roboto Condensed" panose="02000000000000000000" pitchFamily="2" charset="0"/>
                <a:ea typeface="Roboto Condensed" panose="02000000000000000000" pitchFamily="2" charset="0"/>
                <a:cs typeface="Roboto Condensed" panose="02000000000000000000" pitchFamily="2" charset="0"/>
              </a:rPr>
              <a:t>Ghép</a:t>
            </a:r>
            <a:r>
              <a:rPr lang="en-US" sz="3400" b="1" dirty="0" smtClean="0">
                <a:solidFill>
                  <a:schemeClr val="bg2">
                    <a:lumMod val="25000"/>
                  </a:schemeClr>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400" b="1" dirty="0" err="1" smtClean="0">
                <a:solidFill>
                  <a:schemeClr val="bg2">
                    <a:lumMod val="25000"/>
                  </a:schemeClr>
                </a:solidFill>
                <a:latin typeface="Roboto Condensed" panose="02000000000000000000" pitchFamily="2" charset="0"/>
                <a:ea typeface="Roboto Condensed" panose="02000000000000000000" pitchFamily="2" charset="0"/>
                <a:cs typeface="Roboto Condensed" panose="02000000000000000000" pitchFamily="2" charset="0"/>
              </a:rPr>
              <a:t>các</a:t>
            </a:r>
            <a:r>
              <a:rPr lang="en-US" sz="3400" b="1" dirty="0" smtClean="0">
                <a:solidFill>
                  <a:schemeClr val="bg2">
                    <a:lumMod val="25000"/>
                  </a:schemeClr>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400" b="1" dirty="0" err="1" smtClean="0">
                <a:solidFill>
                  <a:schemeClr val="bg2">
                    <a:lumMod val="25000"/>
                  </a:schemeClr>
                </a:solidFill>
                <a:latin typeface="Roboto Condensed" panose="02000000000000000000" pitchFamily="2" charset="0"/>
                <a:ea typeface="Roboto Condensed" panose="02000000000000000000" pitchFamily="2" charset="0"/>
                <a:cs typeface="Roboto Condensed" panose="02000000000000000000" pitchFamily="2" charset="0"/>
              </a:rPr>
              <a:t>thành</a:t>
            </a:r>
            <a:r>
              <a:rPr lang="en-US" sz="3400" b="1" dirty="0" smtClean="0">
                <a:solidFill>
                  <a:schemeClr val="bg2">
                    <a:lumMod val="25000"/>
                  </a:schemeClr>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400" b="1" dirty="0" err="1" smtClean="0">
                <a:solidFill>
                  <a:schemeClr val="bg2">
                    <a:lumMod val="25000"/>
                  </a:schemeClr>
                </a:solidFill>
                <a:latin typeface="Roboto Condensed" panose="02000000000000000000" pitchFamily="2" charset="0"/>
                <a:ea typeface="Roboto Condensed" panose="02000000000000000000" pitchFamily="2" charset="0"/>
                <a:cs typeface="Roboto Condensed" panose="02000000000000000000" pitchFamily="2" charset="0"/>
              </a:rPr>
              <a:t>phần</a:t>
            </a:r>
            <a:r>
              <a:rPr lang="en-US" sz="3400" b="1" dirty="0" smtClean="0">
                <a:solidFill>
                  <a:schemeClr val="bg2">
                    <a:lumMod val="25000"/>
                  </a:schemeClr>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400" b="1" dirty="0" err="1" smtClean="0">
                <a:solidFill>
                  <a:schemeClr val="bg2">
                    <a:lumMod val="25000"/>
                  </a:schemeClr>
                </a:solidFill>
                <a:latin typeface="Roboto Condensed" panose="02000000000000000000" pitchFamily="2" charset="0"/>
                <a:ea typeface="Roboto Condensed" panose="02000000000000000000" pitchFamily="2" charset="0"/>
                <a:cs typeface="Roboto Condensed" panose="02000000000000000000" pitchFamily="2" charset="0"/>
              </a:rPr>
              <a:t>tình</a:t>
            </a:r>
            <a:r>
              <a:rPr lang="en-US" sz="3400" b="1" dirty="0" smtClean="0">
                <a:solidFill>
                  <a:schemeClr val="bg2">
                    <a:lumMod val="25000"/>
                  </a:schemeClr>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400" b="1" dirty="0" err="1" smtClean="0">
                <a:solidFill>
                  <a:schemeClr val="bg2">
                    <a:lumMod val="25000"/>
                  </a:schemeClr>
                </a:solidFill>
                <a:latin typeface="Roboto Condensed" panose="02000000000000000000" pitchFamily="2" charset="0"/>
                <a:ea typeface="Roboto Condensed" panose="02000000000000000000" pitchFamily="2" charset="0"/>
                <a:cs typeface="Roboto Condensed" panose="02000000000000000000" pitchFamily="2" charset="0"/>
              </a:rPr>
              <a:t>thái</a:t>
            </a:r>
            <a:r>
              <a:rPr lang="en-US" sz="3400" b="1" dirty="0" smtClean="0">
                <a:solidFill>
                  <a:schemeClr val="bg2">
                    <a:lumMod val="25000"/>
                  </a:schemeClr>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400" b="1" dirty="0" err="1" smtClean="0">
                <a:solidFill>
                  <a:schemeClr val="bg2">
                    <a:lumMod val="25000"/>
                  </a:schemeClr>
                </a:solidFill>
                <a:latin typeface="Roboto Condensed" panose="02000000000000000000" pitchFamily="2" charset="0"/>
                <a:ea typeface="Roboto Condensed" panose="02000000000000000000" pitchFamily="2" charset="0"/>
                <a:cs typeface="Roboto Condensed" panose="02000000000000000000" pitchFamily="2" charset="0"/>
              </a:rPr>
              <a:t>với</a:t>
            </a:r>
            <a:r>
              <a:rPr lang="en-US" sz="3400" b="1" dirty="0" smtClean="0">
                <a:solidFill>
                  <a:schemeClr val="bg2">
                    <a:lumMod val="25000"/>
                  </a:schemeClr>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400" b="1" dirty="0" err="1" smtClean="0">
                <a:solidFill>
                  <a:schemeClr val="bg2">
                    <a:lumMod val="25000"/>
                  </a:schemeClr>
                </a:solidFill>
                <a:latin typeface="Roboto Condensed" panose="02000000000000000000" pitchFamily="2" charset="0"/>
                <a:ea typeface="Roboto Condensed" panose="02000000000000000000" pitchFamily="2" charset="0"/>
                <a:cs typeface="Roboto Condensed" panose="02000000000000000000" pitchFamily="2" charset="0"/>
              </a:rPr>
              <a:t>nghĩa</a:t>
            </a:r>
            <a:r>
              <a:rPr lang="en-US" sz="3400" b="1" dirty="0" smtClean="0">
                <a:solidFill>
                  <a:schemeClr val="bg2">
                    <a:lumMod val="25000"/>
                  </a:schemeClr>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400" b="1" dirty="0" err="1" smtClean="0">
                <a:solidFill>
                  <a:schemeClr val="bg2">
                    <a:lumMod val="25000"/>
                  </a:schemeClr>
                </a:solidFill>
                <a:latin typeface="Roboto Condensed" panose="02000000000000000000" pitchFamily="2" charset="0"/>
                <a:ea typeface="Roboto Condensed" panose="02000000000000000000" pitchFamily="2" charset="0"/>
                <a:cs typeface="Roboto Condensed" panose="02000000000000000000" pitchFamily="2" charset="0"/>
              </a:rPr>
              <a:t>phu</a:t>
            </a:r>
            <a:r>
              <a:rPr lang="en-US" sz="3400" b="1" dirty="0" smtClean="0">
                <a:solidFill>
                  <a:schemeClr val="bg2">
                    <a:lumMod val="25000"/>
                  </a:schemeClr>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400" b="1" dirty="0" err="1" smtClean="0">
                <a:solidFill>
                  <a:schemeClr val="bg2">
                    <a:lumMod val="25000"/>
                  </a:schemeClr>
                </a:solidFill>
                <a:latin typeface="Roboto Condensed" panose="02000000000000000000" pitchFamily="2" charset="0"/>
                <a:ea typeface="Roboto Condensed" panose="02000000000000000000" pitchFamily="2" charset="0"/>
                <a:cs typeface="Roboto Condensed" panose="02000000000000000000" pitchFamily="2" charset="0"/>
              </a:rPr>
              <a:t>hợp</a:t>
            </a:r>
            <a:r>
              <a:rPr lang="en-US" sz="3400" b="1" dirty="0" smtClean="0">
                <a:solidFill>
                  <a:schemeClr val="bg2">
                    <a:lumMod val="25000"/>
                  </a:schemeClr>
                </a:solidFill>
                <a:latin typeface="Roboto Condensed" panose="02000000000000000000" pitchFamily="2" charset="0"/>
                <a:ea typeface="Roboto Condensed" panose="02000000000000000000" pitchFamily="2" charset="0"/>
                <a:cs typeface="Roboto Condensed" panose="02000000000000000000" pitchFamily="2" charset="0"/>
              </a:rPr>
              <a:t>.</a:t>
            </a:r>
            <a:endParaRPr lang="en-US" sz="3400" b="1" dirty="0">
              <a:solidFill>
                <a:schemeClr val="bg2">
                  <a:lumMod val="25000"/>
                </a:schemeClr>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35180154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D757"/>
        </a:solidFill>
        <a:effectLst/>
      </p:bgPr>
    </p:bg>
    <p:spTree>
      <p:nvGrpSpPr>
        <p:cNvPr id="1" name=""/>
        <p:cNvGrpSpPr/>
        <p:nvPr/>
      </p:nvGrpSpPr>
      <p:grpSpPr>
        <a:xfrm>
          <a:off x="0" y="0"/>
          <a:ext cx="0" cy="0"/>
          <a:chOff x="0" y="0"/>
          <a:chExt cx="0" cy="0"/>
        </a:xfrm>
      </p:grpSpPr>
      <p:grpSp>
        <p:nvGrpSpPr>
          <p:cNvPr id="2" name="Group 2"/>
          <p:cNvGrpSpPr/>
          <p:nvPr/>
        </p:nvGrpSpPr>
        <p:grpSpPr>
          <a:xfrm rot="-322503">
            <a:off x="9733406" y="5989716"/>
            <a:ext cx="7380048" cy="3460295"/>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D558"/>
            </a:solidFill>
          </p:spPr>
          <p:txBody>
            <a:bodyPr/>
            <a:lstStyle/>
            <a:p>
              <a:endParaRPr lang="en-US"/>
            </a:p>
          </p:txBody>
        </p:sp>
      </p:grpSp>
      <p:sp>
        <p:nvSpPr>
          <p:cNvPr id="4" name="Freeform 4"/>
          <p:cNvSpPr/>
          <p:nvPr/>
        </p:nvSpPr>
        <p:spPr>
          <a:xfrm rot="-5400000">
            <a:off x="-755016" y="1026284"/>
            <a:ext cx="1510032" cy="1514864"/>
          </a:xfrm>
          <a:custGeom>
            <a:avLst/>
            <a:gdLst/>
            <a:ahLst/>
            <a:cxnLst/>
            <a:rect l="l" t="t" r="r" b="b"/>
            <a:pathLst>
              <a:path w="1510032" h="1514864">
                <a:moveTo>
                  <a:pt x="0" y="0"/>
                </a:moveTo>
                <a:lnTo>
                  <a:pt x="1510032" y="0"/>
                </a:lnTo>
                <a:lnTo>
                  <a:pt x="1510032" y="1514864"/>
                </a:lnTo>
                <a:lnTo>
                  <a:pt x="0" y="15148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16910050" y="0"/>
            <a:ext cx="2405988" cy="1456716"/>
          </a:xfrm>
          <a:custGeom>
            <a:avLst/>
            <a:gdLst/>
            <a:ahLst/>
            <a:cxnLst/>
            <a:rect l="l" t="t" r="r" b="b"/>
            <a:pathLst>
              <a:path w="2405988" h="1456716">
                <a:moveTo>
                  <a:pt x="0" y="0"/>
                </a:moveTo>
                <a:lnTo>
                  <a:pt x="2405988" y="0"/>
                </a:lnTo>
                <a:lnTo>
                  <a:pt x="2405988" y="1456716"/>
                </a:lnTo>
                <a:lnTo>
                  <a:pt x="0" y="145671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6" name="Freeform 6"/>
          <p:cNvSpPr/>
          <p:nvPr/>
        </p:nvSpPr>
        <p:spPr>
          <a:xfrm>
            <a:off x="17544523" y="1206302"/>
            <a:ext cx="1428995" cy="865191"/>
          </a:xfrm>
          <a:custGeom>
            <a:avLst/>
            <a:gdLst/>
            <a:ahLst/>
            <a:cxnLst/>
            <a:rect l="l" t="t" r="r" b="b"/>
            <a:pathLst>
              <a:path w="1428995" h="865191">
                <a:moveTo>
                  <a:pt x="0" y="0"/>
                </a:moveTo>
                <a:lnTo>
                  <a:pt x="1428995" y="0"/>
                </a:lnTo>
                <a:lnTo>
                  <a:pt x="1428995" y="865191"/>
                </a:lnTo>
                <a:lnTo>
                  <a:pt x="0" y="86519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7" name="Freeform 7"/>
          <p:cNvSpPr/>
          <p:nvPr/>
        </p:nvSpPr>
        <p:spPr>
          <a:xfrm>
            <a:off x="17513047" y="4044314"/>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8" name="Freeform 8"/>
          <p:cNvSpPr/>
          <p:nvPr/>
        </p:nvSpPr>
        <p:spPr>
          <a:xfrm>
            <a:off x="15392556" y="8768338"/>
            <a:ext cx="1199994" cy="373498"/>
          </a:xfrm>
          <a:custGeom>
            <a:avLst/>
            <a:gdLst/>
            <a:ahLst/>
            <a:cxnLst/>
            <a:rect l="l" t="t" r="r" b="b"/>
            <a:pathLst>
              <a:path w="1199994" h="373498">
                <a:moveTo>
                  <a:pt x="0" y="0"/>
                </a:moveTo>
                <a:lnTo>
                  <a:pt x="1199994" y="0"/>
                </a:lnTo>
                <a:lnTo>
                  <a:pt x="1199994" y="373499"/>
                </a:lnTo>
                <a:lnTo>
                  <a:pt x="0" y="37349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9" name="TextBox 9"/>
          <p:cNvSpPr txBox="1"/>
          <p:nvPr/>
        </p:nvSpPr>
        <p:spPr>
          <a:xfrm>
            <a:off x="1028700" y="361976"/>
            <a:ext cx="14973300" cy="1154162"/>
          </a:xfrm>
          <a:prstGeom prst="rect">
            <a:avLst/>
          </a:prstGeom>
        </p:spPr>
        <p:txBody>
          <a:bodyPr wrap="square" lIns="0" tIns="0" rIns="0" bIns="0" rtlCol="0" anchor="t">
            <a:spAutoFit/>
          </a:bodyPr>
          <a:lstStyle/>
          <a:p>
            <a:pPr algn="ctr">
              <a:lnSpc>
                <a:spcPts val="8959"/>
              </a:lnSpc>
            </a:pPr>
            <a:r>
              <a:rPr lang="en-US" sz="5000" dirty="0" smtClean="0">
                <a:solidFill>
                  <a:srgbClr val="4F2C33"/>
                </a:solidFill>
                <a:latin typeface="Fraunces Bold"/>
              </a:rPr>
              <a:t>II. THỰC HÀNH CÁC THÀNH PHẦN BIỆT LẬP</a:t>
            </a:r>
            <a:endParaRPr lang="en-US" sz="5000" dirty="0">
              <a:solidFill>
                <a:srgbClr val="4F2C33"/>
              </a:solidFill>
              <a:latin typeface="Fraunces Bold"/>
            </a:endParaRPr>
          </a:p>
        </p:txBody>
      </p:sp>
      <p:graphicFrame>
        <p:nvGraphicFramePr>
          <p:cNvPr id="12" name="Table 11"/>
          <p:cNvGraphicFramePr>
            <a:graphicFrameLocks noGrp="1"/>
          </p:cNvGraphicFramePr>
          <p:nvPr/>
        </p:nvGraphicFramePr>
        <p:xfrm>
          <a:off x="1371600" y="1866899"/>
          <a:ext cx="15011400" cy="7696200"/>
        </p:xfrm>
        <a:graphic>
          <a:graphicData uri="http://schemas.openxmlformats.org/drawingml/2006/table">
            <a:tbl>
              <a:tblPr firstRow="1" bandRow="1">
                <a:tableStyleId>{93296810-A885-4BE3-A3E7-6D5BEEA58F35}</a:tableStyleId>
              </a:tblPr>
              <a:tblGrid>
                <a:gridCol w="7505700">
                  <a:extLst>
                    <a:ext uri="{9D8B030D-6E8A-4147-A177-3AD203B41FA5}">
                      <a16:colId xmlns:a16="http://schemas.microsoft.com/office/drawing/2014/main" val="1669170599"/>
                    </a:ext>
                  </a:extLst>
                </a:gridCol>
                <a:gridCol w="7505700">
                  <a:extLst>
                    <a:ext uri="{9D8B030D-6E8A-4147-A177-3AD203B41FA5}">
                      <a16:colId xmlns:a16="http://schemas.microsoft.com/office/drawing/2014/main" val="808231108"/>
                    </a:ext>
                  </a:extLst>
                </a:gridCol>
              </a:tblGrid>
              <a:tr h="1282700">
                <a:tc>
                  <a:txBody>
                    <a:bodyPr/>
                    <a:lstStyle/>
                    <a:p>
                      <a:endParaRPr lang="en-US" dirty="0" smtClean="0"/>
                    </a:p>
                    <a:p>
                      <a:pPr algn="ctr"/>
                      <a:r>
                        <a:rPr lang="en-US" sz="3800" dirty="0" smtClean="0">
                          <a:latin typeface="Roboto Condensed" panose="02000000000000000000" pitchFamily="2" charset="0"/>
                          <a:ea typeface="Roboto Condensed" panose="02000000000000000000" pitchFamily="2" charset="0"/>
                          <a:cs typeface="Roboto Condensed" panose="02000000000000000000" pitchFamily="2" charset="0"/>
                        </a:rPr>
                        <a:t>THÀNH</a:t>
                      </a:r>
                      <a:r>
                        <a:rPr lang="en-US" sz="3800" baseline="0" dirty="0" smtClean="0">
                          <a:latin typeface="Roboto Condensed" panose="02000000000000000000" pitchFamily="2" charset="0"/>
                          <a:ea typeface="Roboto Condensed" panose="02000000000000000000" pitchFamily="2" charset="0"/>
                          <a:cs typeface="Roboto Condensed" panose="02000000000000000000" pitchFamily="2" charset="0"/>
                        </a:rPr>
                        <a:t> PHẦN TÌNH THÁI</a:t>
                      </a:r>
                      <a:endParaRPr lang="en-US" sz="3800" dirty="0">
                        <a:latin typeface="Roboto Condensed" panose="02000000000000000000" pitchFamily="2" charset="0"/>
                        <a:ea typeface="Roboto Condensed" panose="02000000000000000000" pitchFamily="2" charset="0"/>
                        <a:cs typeface="Roboto Condensed" panose="02000000000000000000" pitchFamily="2" charset="0"/>
                      </a:endParaRPr>
                    </a:p>
                  </a:txBody>
                  <a:tcPr/>
                </a:tc>
                <a:tc>
                  <a:txBody>
                    <a:bodyPr/>
                    <a:lstStyle/>
                    <a:p>
                      <a:pPr algn="ctr"/>
                      <a:endParaRPr lang="en-US" sz="3800" dirty="0" smtClean="0">
                        <a:latin typeface="Roboto Condensed" panose="02000000000000000000" pitchFamily="2" charset="0"/>
                        <a:ea typeface="Roboto Condensed" panose="02000000000000000000" pitchFamily="2" charset="0"/>
                        <a:cs typeface="Roboto Condensed" panose="02000000000000000000" pitchFamily="2" charset="0"/>
                      </a:endParaRPr>
                    </a:p>
                  </a:txBody>
                  <a:tcPr/>
                </a:tc>
                <a:extLst>
                  <a:ext uri="{0D108BD9-81ED-4DB2-BD59-A6C34878D82A}">
                    <a16:rowId xmlns:a16="http://schemas.microsoft.com/office/drawing/2014/main" val="345290696"/>
                  </a:ext>
                </a:extLst>
              </a:tr>
              <a:tr h="1282700">
                <a:tc>
                  <a:txBody>
                    <a:bodyPr/>
                    <a:lstStyle/>
                    <a:p>
                      <a:endParaRPr lang="en-US" dirty="0"/>
                    </a:p>
                  </a:txBody>
                  <a:tcPr/>
                </a:tc>
                <a:tc>
                  <a:txBody>
                    <a:bodyPr/>
                    <a:lstStyle/>
                    <a:p>
                      <a:endParaRPr lang="en-US"/>
                    </a:p>
                  </a:txBody>
                  <a:tcPr/>
                </a:tc>
                <a:extLst>
                  <a:ext uri="{0D108BD9-81ED-4DB2-BD59-A6C34878D82A}">
                    <a16:rowId xmlns:a16="http://schemas.microsoft.com/office/drawing/2014/main" val="1577147026"/>
                  </a:ext>
                </a:extLst>
              </a:tr>
              <a:tr h="1282700">
                <a:tc>
                  <a:txBody>
                    <a:bodyPr/>
                    <a:lstStyle/>
                    <a:p>
                      <a:endParaRPr lang="en-US"/>
                    </a:p>
                  </a:txBody>
                  <a:tcPr/>
                </a:tc>
                <a:tc>
                  <a:txBody>
                    <a:bodyPr/>
                    <a:lstStyle/>
                    <a:p>
                      <a:endParaRPr lang="en-US"/>
                    </a:p>
                  </a:txBody>
                  <a:tcPr/>
                </a:tc>
                <a:extLst>
                  <a:ext uri="{0D108BD9-81ED-4DB2-BD59-A6C34878D82A}">
                    <a16:rowId xmlns:a16="http://schemas.microsoft.com/office/drawing/2014/main" val="3119739723"/>
                  </a:ext>
                </a:extLst>
              </a:tr>
              <a:tr h="1282700">
                <a:tc>
                  <a:txBody>
                    <a:bodyPr/>
                    <a:lstStyle/>
                    <a:p>
                      <a:endParaRPr lang="en-US"/>
                    </a:p>
                  </a:txBody>
                  <a:tcPr/>
                </a:tc>
                <a:tc>
                  <a:txBody>
                    <a:bodyPr/>
                    <a:lstStyle/>
                    <a:p>
                      <a:endParaRPr lang="en-US"/>
                    </a:p>
                  </a:txBody>
                  <a:tcPr/>
                </a:tc>
                <a:extLst>
                  <a:ext uri="{0D108BD9-81ED-4DB2-BD59-A6C34878D82A}">
                    <a16:rowId xmlns:a16="http://schemas.microsoft.com/office/drawing/2014/main" val="2468314606"/>
                  </a:ext>
                </a:extLst>
              </a:tr>
              <a:tr h="1282700">
                <a:tc>
                  <a:txBody>
                    <a:bodyPr/>
                    <a:lstStyle/>
                    <a:p>
                      <a:endParaRPr lang="en-US" dirty="0"/>
                    </a:p>
                  </a:txBody>
                  <a:tcPr/>
                </a:tc>
                <a:tc>
                  <a:txBody>
                    <a:bodyPr/>
                    <a:lstStyle/>
                    <a:p>
                      <a:endParaRPr lang="en-US"/>
                    </a:p>
                  </a:txBody>
                  <a:tcPr/>
                </a:tc>
                <a:extLst>
                  <a:ext uri="{0D108BD9-81ED-4DB2-BD59-A6C34878D82A}">
                    <a16:rowId xmlns:a16="http://schemas.microsoft.com/office/drawing/2014/main" val="4245494141"/>
                  </a:ext>
                </a:extLst>
              </a:tr>
              <a:tr h="128270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352589896"/>
                  </a:ext>
                </a:extLst>
              </a:tr>
            </a:tbl>
          </a:graphicData>
        </a:graphic>
      </p:graphicFrame>
      <p:sp>
        <p:nvSpPr>
          <p:cNvPr id="13" name="TextBox 12"/>
          <p:cNvSpPr txBox="1"/>
          <p:nvPr/>
        </p:nvSpPr>
        <p:spPr>
          <a:xfrm>
            <a:off x="9677400" y="2324100"/>
            <a:ext cx="5334000" cy="677108"/>
          </a:xfrm>
          <a:prstGeom prst="rect">
            <a:avLst/>
          </a:prstGeom>
          <a:noFill/>
        </p:spPr>
        <p:txBody>
          <a:bodyPr wrap="square" rtlCol="0">
            <a:spAutoFit/>
          </a:bodyPr>
          <a:lstStyle/>
          <a:p>
            <a:pPr algn="ctr"/>
            <a:r>
              <a:rPr lang="en-US" sz="3800" b="1"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NGHĨA</a:t>
            </a:r>
            <a:endParaRPr lang="en-US" sz="38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5" name="TextBox 14"/>
          <p:cNvSpPr txBox="1"/>
          <p:nvPr/>
        </p:nvSpPr>
        <p:spPr>
          <a:xfrm>
            <a:off x="1676400" y="3390900"/>
            <a:ext cx="6781800" cy="954107"/>
          </a:xfrm>
          <a:prstGeom prst="rect">
            <a:avLst/>
          </a:prstGeom>
          <a:noFill/>
        </p:spPr>
        <p:txBody>
          <a:bodyPr wrap="square" rtlCol="0">
            <a:spAutoFit/>
          </a:bodyPr>
          <a:lstStyle/>
          <a:p>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a. </a:t>
            </a:r>
            <a:r>
              <a:rPr lang="en-US" sz="2800" b="1" dirty="0" smtClean="0">
                <a:latin typeface="Roboto Condensed" panose="02000000000000000000" pitchFamily="2" charset="0"/>
                <a:ea typeface="Roboto Condensed" panose="02000000000000000000" pitchFamily="2" charset="0"/>
                <a:cs typeface="Roboto Condensed" panose="02000000000000000000" pitchFamily="2" charset="0"/>
              </a:rPr>
              <a:t>Chả </a:t>
            </a:r>
            <a:r>
              <a:rPr lang="en-US" sz="2800" b="1" dirty="0" err="1" smtClean="0">
                <a:latin typeface="Roboto Condensed" panose="02000000000000000000" pitchFamily="2" charset="0"/>
                <a:ea typeface="Roboto Condensed" panose="02000000000000000000" pitchFamily="2" charset="0"/>
                <a:cs typeface="Roboto Condensed" panose="02000000000000000000" pitchFamily="2" charset="0"/>
              </a:rPr>
              <a:t>nhe</a:t>
            </a:r>
            <a:r>
              <a:rPr lang="en-US" sz="2800" b="1"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cái</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bọn</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ở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làng</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lại</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đốn</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đến</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thê</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được</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(Kim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Lân</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a:t>
            </a:r>
            <a:endParaRPr lang="en-US" sz="2800"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6" name="TextBox 15"/>
          <p:cNvSpPr txBox="1"/>
          <p:nvPr/>
        </p:nvSpPr>
        <p:spPr>
          <a:xfrm>
            <a:off x="1752600" y="4686300"/>
            <a:ext cx="6629400" cy="954107"/>
          </a:xfrm>
          <a:prstGeom prst="rect">
            <a:avLst/>
          </a:prstGeom>
          <a:noFill/>
        </p:spPr>
        <p:txBody>
          <a:bodyPr wrap="square" rtlCol="0">
            <a:spAutoFit/>
          </a:bodyPr>
          <a:lstStyle/>
          <a:p>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b.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Cuộc</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đời</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b="1" dirty="0" smtClean="0">
                <a:latin typeface="Roboto Condensed" panose="02000000000000000000" pitchFamily="2" charset="0"/>
                <a:ea typeface="Roboto Condensed" panose="02000000000000000000" pitchFamily="2" charset="0"/>
                <a:cs typeface="Roboto Condensed" panose="02000000000000000000" pitchFamily="2" charset="0"/>
              </a:rPr>
              <a:t>quả </a:t>
            </a:r>
            <a:r>
              <a:rPr lang="en-US" sz="2800" b="1" dirty="0" err="1" smtClean="0">
                <a:latin typeface="Roboto Condensed" panose="02000000000000000000" pitchFamily="2" charset="0"/>
                <a:ea typeface="Roboto Condensed" panose="02000000000000000000" pitchFamily="2" charset="0"/>
                <a:cs typeface="Roboto Condensed" panose="02000000000000000000" pitchFamily="2" charset="0"/>
              </a:rPr>
              <a:t>thật</a:t>
            </a:r>
            <a:r>
              <a:rPr lang="en-US" sz="2800" b="1"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cư</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mỗi</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ngày</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một</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thêm</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đáng</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buồn</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(Nam Cao)</a:t>
            </a:r>
            <a:endParaRPr lang="en-US" sz="2800"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7" name="TextBox 16"/>
          <p:cNvSpPr txBox="1"/>
          <p:nvPr/>
        </p:nvSpPr>
        <p:spPr>
          <a:xfrm>
            <a:off x="1752600" y="5981700"/>
            <a:ext cx="6629400" cy="954107"/>
          </a:xfrm>
          <a:prstGeom prst="rect">
            <a:avLst/>
          </a:prstGeom>
          <a:noFill/>
        </p:spPr>
        <p:txBody>
          <a:bodyPr wrap="square" rtlCol="0">
            <a:spAutoFit/>
          </a:bodyPr>
          <a:lstStyle/>
          <a:p>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c. </a:t>
            </a:r>
            <a:r>
              <a:rPr lang="en-US" sz="2800" b="1" dirty="0" err="1" smtClean="0">
                <a:latin typeface="Roboto Condensed" panose="02000000000000000000" pitchFamily="2" charset="0"/>
                <a:ea typeface="Roboto Condensed" panose="02000000000000000000" pitchFamily="2" charset="0"/>
                <a:cs typeface="Roboto Condensed" panose="02000000000000000000" pitchFamily="2" charset="0"/>
              </a:rPr>
              <a:t>Thật</a:t>
            </a:r>
            <a:r>
              <a:rPr lang="en-US" sz="2800" b="1"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b="1" dirty="0" err="1" smtClean="0">
                <a:latin typeface="Roboto Condensed" panose="02000000000000000000" pitchFamily="2" charset="0"/>
                <a:ea typeface="Roboto Condensed" panose="02000000000000000000" pitchFamily="2" charset="0"/>
                <a:cs typeface="Roboto Condensed" panose="02000000000000000000" pitchFamily="2" charset="0"/>
              </a:rPr>
              <a:t>ra</a:t>
            </a:r>
            <a:r>
              <a:rPr lang="en-US" sz="2800" b="1"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thi</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trong</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lòng</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tôi</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rất</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dửng</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dung (Nam Cao)</a:t>
            </a:r>
            <a:endParaRPr lang="en-US" sz="2800"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8" name="TextBox 17"/>
          <p:cNvSpPr txBox="1"/>
          <p:nvPr/>
        </p:nvSpPr>
        <p:spPr>
          <a:xfrm>
            <a:off x="1828800" y="7124700"/>
            <a:ext cx="6248400" cy="954107"/>
          </a:xfrm>
          <a:prstGeom prst="rect">
            <a:avLst/>
          </a:prstGeom>
          <a:noFill/>
        </p:spPr>
        <p:txBody>
          <a:bodyPr wrap="square" rtlCol="0">
            <a:spAutoFit/>
          </a:bodyPr>
          <a:lstStyle/>
          <a:p>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d. </a:t>
            </a:r>
            <a:r>
              <a:rPr lang="en-US" sz="2800" b="1" dirty="0" smtClean="0">
                <a:latin typeface="Roboto Condensed" panose="02000000000000000000" pitchFamily="2" charset="0"/>
                <a:ea typeface="Roboto Condensed" panose="02000000000000000000" pitchFamily="2" charset="0"/>
                <a:cs typeface="Roboto Condensed" panose="02000000000000000000" pitchFamily="2" charset="0"/>
              </a:rPr>
              <a:t>Có lẽ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tôi</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bán</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con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cho</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đấy</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ông</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giáo</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 (Nam Cao)</a:t>
            </a:r>
            <a:endParaRPr lang="en-US" sz="2800"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9" name="TextBox 18"/>
          <p:cNvSpPr txBox="1"/>
          <p:nvPr/>
        </p:nvSpPr>
        <p:spPr>
          <a:xfrm>
            <a:off x="1828800" y="8420100"/>
            <a:ext cx="6172200" cy="954107"/>
          </a:xfrm>
          <a:prstGeom prst="rect">
            <a:avLst/>
          </a:prstGeom>
          <a:noFill/>
        </p:spPr>
        <p:txBody>
          <a:bodyPr wrap="square" rtlCol="0">
            <a:spAutoFit/>
          </a:bodyPr>
          <a:lstStyle/>
          <a:p>
            <a:pPr algn="just"/>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e. Chị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Dậu</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b="1" dirty="0" err="1" smtClean="0">
                <a:latin typeface="Roboto Condensed" panose="02000000000000000000" pitchFamily="2" charset="0"/>
                <a:ea typeface="Roboto Condensed" panose="02000000000000000000" pitchFamily="2" charset="0"/>
                <a:cs typeface="Roboto Condensed" panose="02000000000000000000" pitchFamily="2" charset="0"/>
              </a:rPr>
              <a:t>dường</a:t>
            </a:r>
            <a:r>
              <a:rPr lang="en-US" sz="2800" b="1"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b="1" dirty="0" err="1" smtClean="0">
                <a:latin typeface="Roboto Condensed" panose="02000000000000000000" pitchFamily="2" charset="0"/>
                <a:ea typeface="Roboto Condensed" panose="02000000000000000000" pitchFamily="2" charset="0"/>
                <a:cs typeface="Roboto Condensed" panose="02000000000000000000" pitchFamily="2" charset="0"/>
              </a:rPr>
              <a:t>như</a:t>
            </a:r>
            <a:r>
              <a:rPr lang="en-US" sz="2800" b="1"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tủi</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thân</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cúi</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xuống</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gạt</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thầm</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nước</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mắt</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Ngô</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Tất</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Tô</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a:t>
            </a:r>
            <a:endParaRPr lang="en-US" sz="2800"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0" name="TextBox 19"/>
          <p:cNvSpPr txBox="1"/>
          <p:nvPr/>
        </p:nvSpPr>
        <p:spPr>
          <a:xfrm>
            <a:off x="9215696" y="8548082"/>
            <a:ext cx="7010400" cy="954107"/>
          </a:xfrm>
          <a:prstGeom prst="rect">
            <a:avLst/>
          </a:prstGeom>
          <a:noFill/>
        </p:spPr>
        <p:txBody>
          <a:bodyPr wrap="square" rtlCol="0">
            <a:spAutoFit/>
          </a:bodyPr>
          <a:lstStyle/>
          <a:p>
            <a:pPr algn="just"/>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1.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Biểu</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thi</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ý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phỏng</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đoán</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dè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dặt</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vê</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điều</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nêu</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sau</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đo</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a:t>
            </a:r>
            <a:endParaRPr lang="en-US" sz="2800"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1" name="TextBox 20"/>
          <p:cNvSpPr txBox="1"/>
          <p:nvPr/>
        </p:nvSpPr>
        <p:spPr>
          <a:xfrm>
            <a:off x="9115036" y="5902918"/>
            <a:ext cx="7005832" cy="954107"/>
          </a:xfrm>
          <a:prstGeom prst="rect">
            <a:avLst/>
          </a:prstGeom>
          <a:noFill/>
        </p:spPr>
        <p:txBody>
          <a:bodyPr wrap="square" rtlCol="0">
            <a:spAutoFit/>
          </a:bodyPr>
          <a:lstStyle/>
          <a:p>
            <a:pPr algn="just"/>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2.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Biểu</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thi</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ý: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điều</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sắp</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nêu</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ra</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mới</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là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sư</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thật</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va</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có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phần</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trái</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với</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điều</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nói</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trước</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a:t>
            </a:r>
            <a:endParaRPr lang="en-US" sz="2800"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2" name="TextBox 21"/>
          <p:cNvSpPr txBox="1"/>
          <p:nvPr/>
        </p:nvSpPr>
        <p:spPr>
          <a:xfrm>
            <a:off x="9144000" y="7273359"/>
            <a:ext cx="6858000" cy="954107"/>
          </a:xfrm>
          <a:prstGeom prst="rect">
            <a:avLst/>
          </a:prstGeom>
          <a:noFill/>
        </p:spPr>
        <p:txBody>
          <a:bodyPr wrap="square" rtlCol="0">
            <a:spAutoFit/>
          </a:bodyPr>
          <a:lstStyle/>
          <a:p>
            <a:pPr algn="just"/>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3.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Biểu</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thi</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ý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không</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khẳng</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định</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chắc</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chắn</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điều</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nêu</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sau</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đo</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a:t>
            </a:r>
            <a:endParaRPr lang="en-US" sz="2800"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3" name="TextBox 22"/>
          <p:cNvSpPr txBox="1"/>
          <p:nvPr/>
        </p:nvSpPr>
        <p:spPr>
          <a:xfrm>
            <a:off x="9067800" y="4567570"/>
            <a:ext cx="6858000" cy="954107"/>
          </a:xfrm>
          <a:prstGeom prst="rect">
            <a:avLst/>
          </a:prstGeom>
          <a:noFill/>
        </p:spPr>
        <p:txBody>
          <a:bodyPr wrap="square" rtlCol="0">
            <a:spAutoFit/>
          </a:bodyPr>
          <a:lstStyle/>
          <a:p>
            <a:pPr algn="just"/>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4.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Biểu</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thi</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ý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xác</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nhận</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sư</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việc</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quả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đúng</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như</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vậy</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a:t>
            </a:r>
            <a:endParaRPr lang="en-US" sz="2800"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4" name="TextBox 23"/>
          <p:cNvSpPr txBox="1"/>
          <p:nvPr/>
        </p:nvSpPr>
        <p:spPr>
          <a:xfrm>
            <a:off x="9072368" y="3382449"/>
            <a:ext cx="6858000" cy="954107"/>
          </a:xfrm>
          <a:prstGeom prst="rect">
            <a:avLst/>
          </a:prstGeom>
          <a:noFill/>
        </p:spPr>
        <p:txBody>
          <a:bodyPr wrap="square" rtlCol="0">
            <a:spAutoFit/>
          </a:bodyPr>
          <a:lstStyle/>
          <a:p>
            <a:pPr algn="just"/>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5.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Biểu</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thi</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ý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băn</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khoăn</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nghi</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ngơ</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vê</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tính</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chân</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thực</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của</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điều</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nêu</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sau</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2800" dirty="0" err="1" smtClean="0">
                <a:latin typeface="Roboto Condensed" panose="02000000000000000000" pitchFamily="2" charset="0"/>
                <a:ea typeface="Roboto Condensed" panose="02000000000000000000" pitchFamily="2" charset="0"/>
                <a:cs typeface="Roboto Condensed" panose="02000000000000000000" pitchFamily="2" charset="0"/>
              </a:rPr>
              <a:t>đo</a:t>
            </a:r>
            <a:r>
              <a:rPr lang="en-US" sz="2800" dirty="0" smtClean="0">
                <a:latin typeface="Roboto Condensed" panose="02000000000000000000" pitchFamily="2" charset="0"/>
                <a:ea typeface="Roboto Condensed" panose="02000000000000000000" pitchFamily="2" charset="0"/>
                <a:cs typeface="Roboto Condensed" panose="02000000000000000000" pitchFamily="2" charset="0"/>
              </a:rPr>
              <a:t>́.</a:t>
            </a:r>
            <a:endParaRPr lang="en-US" sz="2800" dirty="0">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18496598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xEl>
                                              <p:pRg st="0" end="0"/>
                                            </p:txEl>
                                          </p:spTgt>
                                        </p:tgtEl>
                                        <p:attrNameLst>
                                          <p:attrName>style.visibility</p:attrName>
                                        </p:attrNameLst>
                                      </p:cBhvr>
                                      <p:to>
                                        <p:strVal val="visible"/>
                                      </p:to>
                                    </p:set>
                                    <p:animEffect transition="in" filter="barn(inVertical)">
                                      <p:cBhvr>
                                        <p:cTn id="22" dur="500"/>
                                        <p:tgtEl>
                                          <p:spTgt spid="2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D757"/>
        </a:solidFill>
        <a:effectLst/>
      </p:bgPr>
    </p:bg>
    <p:spTree>
      <p:nvGrpSpPr>
        <p:cNvPr id="1" name=""/>
        <p:cNvGrpSpPr/>
        <p:nvPr/>
      </p:nvGrpSpPr>
      <p:grpSpPr>
        <a:xfrm>
          <a:off x="0" y="0"/>
          <a:ext cx="0" cy="0"/>
          <a:chOff x="0" y="0"/>
          <a:chExt cx="0" cy="0"/>
        </a:xfrm>
      </p:grpSpPr>
      <p:grpSp>
        <p:nvGrpSpPr>
          <p:cNvPr id="2" name="Group 2"/>
          <p:cNvGrpSpPr/>
          <p:nvPr/>
        </p:nvGrpSpPr>
        <p:grpSpPr>
          <a:xfrm>
            <a:off x="-96446" y="-48093"/>
            <a:ext cx="15716176" cy="2002273"/>
            <a:chOff x="0" y="0"/>
            <a:chExt cx="18286349" cy="3042119"/>
          </a:xfrm>
        </p:grpSpPr>
        <p:sp>
          <p:nvSpPr>
            <p:cNvPr id="3" name="Freeform 3"/>
            <p:cNvSpPr/>
            <p:nvPr/>
          </p:nvSpPr>
          <p:spPr>
            <a:xfrm>
              <a:off x="0" y="0"/>
              <a:ext cx="18286349" cy="3042119"/>
            </a:xfrm>
            <a:custGeom>
              <a:avLst/>
              <a:gdLst/>
              <a:ahLst/>
              <a:cxnLst/>
              <a:rect l="l" t="t" r="r" b="b"/>
              <a:pathLst>
                <a:path w="18286349" h="3042119">
                  <a:moveTo>
                    <a:pt x="18161890" y="3042119"/>
                  </a:moveTo>
                  <a:lnTo>
                    <a:pt x="124460" y="3042119"/>
                  </a:lnTo>
                  <a:cubicBezTo>
                    <a:pt x="55880" y="3042119"/>
                    <a:pt x="0" y="2986239"/>
                    <a:pt x="0" y="2917659"/>
                  </a:cubicBezTo>
                  <a:lnTo>
                    <a:pt x="0" y="124460"/>
                  </a:lnTo>
                  <a:cubicBezTo>
                    <a:pt x="0" y="55880"/>
                    <a:pt x="55880" y="0"/>
                    <a:pt x="124460" y="0"/>
                  </a:cubicBezTo>
                  <a:lnTo>
                    <a:pt x="18161890" y="0"/>
                  </a:lnTo>
                  <a:cubicBezTo>
                    <a:pt x="18230469" y="0"/>
                    <a:pt x="18286349" y="55880"/>
                    <a:pt x="18286349" y="124460"/>
                  </a:cubicBezTo>
                  <a:lnTo>
                    <a:pt x="18286349" y="2917659"/>
                  </a:lnTo>
                  <a:cubicBezTo>
                    <a:pt x="18286349" y="2986239"/>
                    <a:pt x="18230469" y="3042119"/>
                    <a:pt x="18161890" y="3042119"/>
                  </a:cubicBezTo>
                  <a:close/>
                </a:path>
              </a:pathLst>
            </a:custGeom>
            <a:solidFill>
              <a:srgbClr val="FFD558"/>
            </a:solidFill>
          </p:spPr>
          <p:txBody>
            <a:bodyPr/>
            <a:lstStyle/>
            <a:p>
              <a:endParaRPr lang="en-US"/>
            </a:p>
          </p:txBody>
        </p:sp>
      </p:grpSp>
      <p:sp>
        <p:nvSpPr>
          <p:cNvPr id="4" name="Freeform 4"/>
          <p:cNvSpPr/>
          <p:nvPr/>
        </p:nvSpPr>
        <p:spPr>
          <a:xfrm rot="-10800000">
            <a:off x="15749268" y="-757432"/>
            <a:ext cx="1510032" cy="1514864"/>
          </a:xfrm>
          <a:custGeom>
            <a:avLst/>
            <a:gdLst/>
            <a:ahLst/>
            <a:cxnLst/>
            <a:rect l="l" t="t" r="r" b="b"/>
            <a:pathLst>
              <a:path w="1510032" h="1514864">
                <a:moveTo>
                  <a:pt x="0" y="0"/>
                </a:moveTo>
                <a:lnTo>
                  <a:pt x="1510032" y="0"/>
                </a:lnTo>
                <a:lnTo>
                  <a:pt x="1510032" y="1514864"/>
                </a:lnTo>
                <a:lnTo>
                  <a:pt x="0" y="15148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19498" y="10100251"/>
            <a:ext cx="1199994" cy="373498"/>
          </a:xfrm>
          <a:custGeom>
            <a:avLst/>
            <a:gdLst/>
            <a:ahLst/>
            <a:cxnLst/>
            <a:rect l="l" t="t" r="r" b="b"/>
            <a:pathLst>
              <a:path w="1199994" h="373498">
                <a:moveTo>
                  <a:pt x="0" y="0"/>
                </a:moveTo>
                <a:lnTo>
                  <a:pt x="1199995" y="0"/>
                </a:lnTo>
                <a:lnTo>
                  <a:pt x="1199995" y="373498"/>
                </a:lnTo>
                <a:lnTo>
                  <a:pt x="0" y="3734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aphicFrame>
        <p:nvGraphicFramePr>
          <p:cNvPr id="7" name="Table 7"/>
          <p:cNvGraphicFramePr>
            <a:graphicFrameLocks noGrp="1"/>
          </p:cNvGraphicFramePr>
          <p:nvPr>
            <p:extLst>
              <p:ext uri="{D42A27DB-BD31-4B8C-83A1-F6EECF244321}">
                <p14:modId xmlns:p14="http://schemas.microsoft.com/office/powerpoint/2010/main" val="846026115"/>
              </p:ext>
            </p:extLst>
          </p:nvPr>
        </p:nvGraphicFramePr>
        <p:xfrm>
          <a:off x="619495" y="5811248"/>
          <a:ext cx="16693542" cy="3468202"/>
        </p:xfrm>
        <a:graphic>
          <a:graphicData uri="http://schemas.openxmlformats.org/drawingml/2006/table">
            <a:tbl>
              <a:tblPr/>
              <a:tblGrid>
                <a:gridCol w="2961905">
                  <a:extLst>
                    <a:ext uri="{9D8B030D-6E8A-4147-A177-3AD203B41FA5}">
                      <a16:colId xmlns:a16="http://schemas.microsoft.com/office/drawing/2014/main" val="20000"/>
                    </a:ext>
                  </a:extLst>
                </a:gridCol>
                <a:gridCol w="6172200">
                  <a:extLst>
                    <a:ext uri="{9D8B030D-6E8A-4147-A177-3AD203B41FA5}">
                      <a16:colId xmlns:a16="http://schemas.microsoft.com/office/drawing/2014/main" val="20001"/>
                    </a:ext>
                  </a:extLst>
                </a:gridCol>
                <a:gridCol w="7559437">
                  <a:extLst>
                    <a:ext uri="{9D8B030D-6E8A-4147-A177-3AD203B41FA5}">
                      <a16:colId xmlns:a16="http://schemas.microsoft.com/office/drawing/2014/main" val="20002"/>
                    </a:ext>
                  </a:extLst>
                </a:gridCol>
              </a:tblGrid>
              <a:tr h="751695">
                <a:tc>
                  <a:txBody>
                    <a:bodyPr/>
                    <a:lstStyle/>
                    <a:p>
                      <a:pPr algn="ctr">
                        <a:lnSpc>
                          <a:spcPts val="5156"/>
                        </a:lnSpc>
                        <a:defRPr/>
                      </a:pPr>
                      <a:r>
                        <a:rPr lang="en-US" sz="3683" dirty="0" smtClean="0">
                          <a:solidFill>
                            <a:srgbClr val="FFFFFF"/>
                          </a:solidFill>
                          <a:latin typeface="Roboto Condensed Bold"/>
                        </a:rPr>
                        <a:t>TP </a:t>
                      </a:r>
                      <a:r>
                        <a:rPr lang="en-US" sz="3683" dirty="0" err="1" smtClean="0">
                          <a:solidFill>
                            <a:srgbClr val="FFFFFF"/>
                          </a:solidFill>
                          <a:latin typeface="Roboto Condensed Bold"/>
                        </a:rPr>
                        <a:t>phu</a:t>
                      </a:r>
                      <a:r>
                        <a:rPr lang="en-US" sz="3683" dirty="0" smtClean="0">
                          <a:solidFill>
                            <a:srgbClr val="FFFFFF"/>
                          </a:solidFill>
                          <a:latin typeface="Roboto Condensed Bold"/>
                        </a:rPr>
                        <a:t>̣</a:t>
                      </a:r>
                      <a:r>
                        <a:rPr lang="en-US" sz="3683" baseline="0" dirty="0" smtClean="0">
                          <a:solidFill>
                            <a:srgbClr val="FFFFFF"/>
                          </a:solidFill>
                          <a:latin typeface="Roboto Condensed Bold"/>
                        </a:rPr>
                        <a:t> </a:t>
                      </a:r>
                      <a:r>
                        <a:rPr lang="en-US" sz="3683" baseline="0" dirty="0" err="1" smtClean="0">
                          <a:solidFill>
                            <a:srgbClr val="FFFFFF"/>
                          </a:solidFill>
                          <a:latin typeface="Roboto Condensed Bold"/>
                        </a:rPr>
                        <a:t>chu</a:t>
                      </a:r>
                      <a:r>
                        <a:rPr lang="en-US" sz="3683" baseline="0" dirty="0" smtClean="0">
                          <a:solidFill>
                            <a:srgbClr val="FFFFFF"/>
                          </a:solidFill>
                          <a:latin typeface="Roboto Condensed Bold"/>
                        </a:rPr>
                        <a:t>́</a:t>
                      </a:r>
                      <a:endParaRPr lang="en-US" sz="1100" dirty="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solidFill>
                      <a:srgbClr val="A3704B"/>
                    </a:solidFill>
                  </a:tcPr>
                </a:tc>
                <a:tc>
                  <a:txBody>
                    <a:bodyPr/>
                    <a:lstStyle/>
                    <a:p>
                      <a:pPr algn="ctr">
                        <a:lnSpc>
                          <a:spcPts val="5156"/>
                        </a:lnSpc>
                        <a:defRPr/>
                      </a:pPr>
                      <a:r>
                        <a:rPr lang="en-US" sz="3683" dirty="0" err="1" smtClean="0">
                          <a:solidFill>
                            <a:srgbClr val="FFFFFF"/>
                          </a:solidFill>
                          <a:latin typeface="Roboto Condensed Bold"/>
                        </a:rPr>
                        <a:t>Dấu</a:t>
                      </a:r>
                      <a:r>
                        <a:rPr lang="en-US" sz="3683" baseline="0" dirty="0" smtClean="0">
                          <a:solidFill>
                            <a:srgbClr val="FFFFFF"/>
                          </a:solidFill>
                          <a:latin typeface="Roboto Condensed Bold"/>
                        </a:rPr>
                        <a:t> </a:t>
                      </a:r>
                      <a:r>
                        <a:rPr lang="en-US" sz="3683" baseline="0" dirty="0" err="1" smtClean="0">
                          <a:solidFill>
                            <a:srgbClr val="FFFFFF"/>
                          </a:solidFill>
                          <a:latin typeface="Roboto Condensed Bold"/>
                        </a:rPr>
                        <a:t>hiệu</a:t>
                      </a:r>
                      <a:r>
                        <a:rPr lang="en-US" sz="3683" baseline="0" dirty="0" smtClean="0">
                          <a:solidFill>
                            <a:srgbClr val="FFFFFF"/>
                          </a:solidFill>
                          <a:latin typeface="Roboto Condensed Bold"/>
                        </a:rPr>
                        <a:t> </a:t>
                      </a:r>
                      <a:r>
                        <a:rPr lang="en-US" sz="3683" baseline="0" dirty="0" err="1" smtClean="0">
                          <a:solidFill>
                            <a:srgbClr val="FFFFFF"/>
                          </a:solidFill>
                          <a:latin typeface="Roboto Condensed Bold"/>
                        </a:rPr>
                        <a:t>nhận</a:t>
                      </a:r>
                      <a:r>
                        <a:rPr lang="en-US" sz="3683" baseline="0" dirty="0" smtClean="0">
                          <a:solidFill>
                            <a:srgbClr val="FFFFFF"/>
                          </a:solidFill>
                          <a:latin typeface="Roboto Condensed Bold"/>
                        </a:rPr>
                        <a:t> </a:t>
                      </a:r>
                      <a:r>
                        <a:rPr lang="en-US" sz="3683" baseline="0" dirty="0" err="1" smtClean="0">
                          <a:solidFill>
                            <a:srgbClr val="FFFFFF"/>
                          </a:solidFill>
                          <a:latin typeface="Roboto Condensed Bold"/>
                        </a:rPr>
                        <a:t>biết</a:t>
                      </a:r>
                      <a:r>
                        <a:rPr lang="en-US" sz="3683" baseline="0" dirty="0" smtClean="0">
                          <a:solidFill>
                            <a:srgbClr val="FFFFFF"/>
                          </a:solidFill>
                          <a:latin typeface="Roboto Condensed Bold"/>
                        </a:rPr>
                        <a:t> </a:t>
                      </a:r>
                      <a:endParaRPr lang="en-US" sz="1100" dirty="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solidFill>
                      <a:srgbClr val="A3704B"/>
                    </a:solidFill>
                  </a:tcPr>
                </a:tc>
                <a:tc>
                  <a:txBody>
                    <a:bodyPr/>
                    <a:lstStyle/>
                    <a:p>
                      <a:pPr algn="ctr">
                        <a:lnSpc>
                          <a:spcPts val="5156"/>
                        </a:lnSpc>
                        <a:defRPr/>
                      </a:pPr>
                      <a:r>
                        <a:rPr lang="en-US" sz="3683" dirty="0" err="1" smtClean="0">
                          <a:solidFill>
                            <a:srgbClr val="FFFFFF"/>
                          </a:solidFill>
                          <a:latin typeface="Roboto Condensed Bold"/>
                        </a:rPr>
                        <a:t>Tác</a:t>
                      </a:r>
                      <a:r>
                        <a:rPr lang="en-US" sz="3683" baseline="0" dirty="0" smtClean="0">
                          <a:solidFill>
                            <a:srgbClr val="FFFFFF"/>
                          </a:solidFill>
                          <a:latin typeface="Roboto Condensed Bold"/>
                        </a:rPr>
                        <a:t> </a:t>
                      </a:r>
                      <a:r>
                        <a:rPr lang="en-US" sz="3683" baseline="0" dirty="0" err="1" smtClean="0">
                          <a:solidFill>
                            <a:srgbClr val="FFFFFF"/>
                          </a:solidFill>
                          <a:latin typeface="Roboto Condensed Bold"/>
                        </a:rPr>
                        <a:t>dụng</a:t>
                      </a:r>
                      <a:endParaRPr lang="en-US" sz="1100" dirty="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solidFill>
                      <a:srgbClr val="A3704B"/>
                    </a:solidFill>
                  </a:tcPr>
                </a:tc>
                <a:extLst>
                  <a:ext uri="{0D108BD9-81ED-4DB2-BD59-A6C34878D82A}">
                    <a16:rowId xmlns:a16="http://schemas.microsoft.com/office/drawing/2014/main" val="10000"/>
                  </a:ext>
                </a:extLst>
              </a:tr>
              <a:tr h="2469855">
                <a:tc>
                  <a:txBody>
                    <a:bodyPr/>
                    <a:lstStyle/>
                    <a:p>
                      <a:pPr marL="0" marR="0" indent="0" algn="ctr" defTabSz="914400" rtl="0" eaLnBrk="1" fontAlgn="auto" latinLnBrk="0" hangingPunct="1">
                        <a:lnSpc>
                          <a:spcPts val="5156"/>
                        </a:lnSpc>
                        <a:spcBef>
                          <a:spcPts val="0"/>
                        </a:spcBef>
                        <a:spcAft>
                          <a:spcPts val="0"/>
                        </a:spcAft>
                        <a:buClrTx/>
                        <a:buSzTx/>
                        <a:buFontTx/>
                        <a:buNone/>
                        <a:tabLst/>
                        <a:defRPr/>
                      </a:pP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làng</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Mỹ Lý</a:t>
                      </a:r>
                      <a:endParaRPr lang="en-US" sz="3800" i="1" dirty="0" smtClean="0">
                        <a:latin typeface="Roboto Condensed" panose="02000000000000000000" pitchFamily="2" charset="0"/>
                        <a:ea typeface="Roboto Condensed" panose="02000000000000000000" pitchFamily="2" charset="0"/>
                        <a:cs typeface="Roboto Condensed" panose="02000000000000000000" pitchFamily="2" charset="0"/>
                      </a:endParaRPr>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tc>
                  <a:txBody>
                    <a:bodyPr/>
                    <a:lstStyle/>
                    <a:p>
                      <a:pPr algn="ctr">
                        <a:lnSpc>
                          <a:spcPts val="5156"/>
                        </a:lnSpc>
                        <a:defRPr/>
                      </a:pP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Được</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đặt</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giữa</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hai</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dấu</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gạch</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ngang</a:t>
                      </a:r>
                      <a:endParaRPr lang="en-US" sz="3800" dirty="0">
                        <a:latin typeface="Roboto Condensed" panose="02000000000000000000" pitchFamily="2" charset="0"/>
                        <a:ea typeface="Roboto Condensed" panose="02000000000000000000" pitchFamily="2" charset="0"/>
                        <a:cs typeface="Roboto Condensed" panose="02000000000000000000" pitchFamily="2" charset="0"/>
                      </a:endParaRPr>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tc>
                  <a:txBody>
                    <a:bodyPr/>
                    <a:lstStyle/>
                    <a:p>
                      <a:pPr algn="just">
                        <a:lnSpc>
                          <a:spcPct val="100000"/>
                        </a:lnSpc>
                        <a:defRPr/>
                      </a:pP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Dùng</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đê</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giải</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thích</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làm</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ro</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cho</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cụm</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tư</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một</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không</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gian</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nghê</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thuật</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đầy</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thi</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vị</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đứng</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trước</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a:t>
                      </a:r>
                      <a:endParaRPr lang="en-US" sz="3800" dirty="0">
                        <a:solidFill>
                          <a:srgbClr val="000000"/>
                        </a:solidFill>
                        <a:latin typeface="Roboto Condensed" panose="02000000000000000000" pitchFamily="2" charset="0"/>
                        <a:ea typeface="Roboto Condensed" panose="02000000000000000000" pitchFamily="2" charset="0"/>
                        <a:cs typeface="Roboto Condensed" panose="02000000000000000000" pitchFamily="2" charset="0"/>
                      </a:endParaRPr>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207084" y="464176"/>
            <a:ext cx="15109116" cy="1154162"/>
          </a:xfrm>
          <a:prstGeom prst="rect">
            <a:avLst/>
          </a:prstGeom>
        </p:spPr>
        <p:txBody>
          <a:bodyPr wrap="square" lIns="0" tIns="0" rIns="0" bIns="0" rtlCol="0" anchor="t">
            <a:spAutoFit/>
          </a:bodyPr>
          <a:lstStyle/>
          <a:p>
            <a:pPr algn="ctr">
              <a:lnSpc>
                <a:spcPts val="8959"/>
              </a:lnSpc>
            </a:pPr>
            <a:r>
              <a:rPr lang="en-US" sz="5000" dirty="0">
                <a:solidFill>
                  <a:srgbClr val="4F2C33"/>
                </a:solidFill>
                <a:latin typeface="Fraunces Bold"/>
              </a:rPr>
              <a:t>II. THỰC HÀNH CÁC THÀNH PHẦN BIỆT LẬP</a:t>
            </a:r>
          </a:p>
        </p:txBody>
      </p:sp>
      <p:sp>
        <p:nvSpPr>
          <p:cNvPr id="9" name="TextBox 9"/>
          <p:cNvSpPr txBox="1"/>
          <p:nvPr/>
        </p:nvSpPr>
        <p:spPr>
          <a:xfrm>
            <a:off x="619495" y="2866820"/>
            <a:ext cx="16830305" cy="2534027"/>
          </a:xfrm>
          <a:prstGeom prst="rect">
            <a:avLst/>
          </a:prstGeom>
        </p:spPr>
        <p:txBody>
          <a:bodyPr wrap="square" lIns="0" tIns="0" rIns="0" bIns="0" rtlCol="0" anchor="t">
            <a:spAutoFit/>
          </a:bodyPr>
          <a:lstStyle/>
          <a:p>
            <a:pPr algn="just">
              <a:lnSpc>
                <a:spcPct val="150000"/>
              </a:lnSpc>
            </a:pP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a.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Trên</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cơ</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sơ</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một</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không</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gian</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nghê</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thuật</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đầy</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thi</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vị –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làng</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Mỹ Lý –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ông</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ve</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những</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bức</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tranh</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thủy</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mặc</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vê</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những</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đêm</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trăng</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va</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mùa</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gặt</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cái</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nha</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ga</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nho</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va</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con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đường</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sắt</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quạnh</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hiu</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thỉnh</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thoảng</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vọng</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lên</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tiếng</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còi</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tàu</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đêm</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cô</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đơn</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mơ</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hô</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ngoài</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quãng</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đồng</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xa</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vắng</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a:t>
            </a:r>
            <a:endParaRPr lang="en-US" sz="3800" b="1" dirty="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0" name="TextBox 10"/>
          <p:cNvSpPr txBox="1"/>
          <p:nvPr/>
        </p:nvSpPr>
        <p:spPr>
          <a:xfrm>
            <a:off x="388024" y="2096768"/>
            <a:ext cx="16871276" cy="1359346"/>
          </a:xfrm>
          <a:prstGeom prst="rect">
            <a:avLst/>
          </a:prstGeom>
        </p:spPr>
        <p:txBody>
          <a:bodyPr lIns="0" tIns="0" rIns="0" bIns="0" rtlCol="0" anchor="t">
            <a:spAutoFit/>
          </a:bodyPr>
          <a:lstStyle/>
          <a:p>
            <a:pPr algn="ctr">
              <a:lnSpc>
                <a:spcPts val="5320"/>
              </a:lnSpc>
            </a:pPr>
            <a:r>
              <a:rPr lang="en-US" sz="3800" dirty="0" err="1">
                <a:solidFill>
                  <a:srgbClr val="4F2C33"/>
                </a:solidFill>
                <a:latin typeface="Roboto Condensed Bold"/>
              </a:rPr>
              <a:t>Bài</a:t>
            </a:r>
            <a:r>
              <a:rPr lang="en-US" sz="3800" dirty="0">
                <a:solidFill>
                  <a:srgbClr val="4F2C33"/>
                </a:solidFill>
                <a:latin typeface="Roboto Condensed Bold"/>
              </a:rPr>
              <a:t> </a:t>
            </a:r>
            <a:r>
              <a:rPr lang="en-US" sz="3800" dirty="0" err="1">
                <a:solidFill>
                  <a:srgbClr val="4F2C33"/>
                </a:solidFill>
                <a:latin typeface="Roboto Condensed Bold"/>
              </a:rPr>
              <a:t>tập</a:t>
            </a:r>
            <a:r>
              <a:rPr lang="en-US" sz="3800" dirty="0">
                <a:solidFill>
                  <a:srgbClr val="4F2C33"/>
                </a:solidFill>
                <a:latin typeface="Roboto Condensed Bold"/>
              </a:rPr>
              <a:t> 4</a:t>
            </a:r>
            <a:r>
              <a:rPr lang="en-US" sz="3800" dirty="0" smtClean="0">
                <a:solidFill>
                  <a:srgbClr val="4F2C33"/>
                </a:solidFill>
                <a:latin typeface="Roboto Condensed Bold"/>
              </a:rPr>
              <a:t> </a:t>
            </a:r>
            <a:r>
              <a:rPr lang="en-US" sz="3800" dirty="0">
                <a:solidFill>
                  <a:srgbClr val="4F2C33"/>
                </a:solidFill>
                <a:latin typeface="Roboto Condensed Bold"/>
              </a:rPr>
              <a:t>SGK </a:t>
            </a:r>
            <a:r>
              <a:rPr lang="en-US" sz="3800" dirty="0" smtClean="0">
                <a:solidFill>
                  <a:srgbClr val="4F2C33"/>
                </a:solidFill>
                <a:latin typeface="Roboto Condensed Bold"/>
              </a:rPr>
              <a:t>tr.112: </a:t>
            </a:r>
            <a:endParaRPr lang="en-US" sz="3800" dirty="0">
              <a:solidFill>
                <a:srgbClr val="4F2C33"/>
              </a:solidFill>
              <a:latin typeface="Roboto Condensed Bold"/>
            </a:endParaRPr>
          </a:p>
          <a:p>
            <a:pPr algn="ctr">
              <a:lnSpc>
                <a:spcPts val="5320"/>
              </a:lnSpc>
            </a:pPr>
            <a:endParaRPr lang="en-US" sz="3800" dirty="0">
              <a:solidFill>
                <a:srgbClr val="4F2C33"/>
              </a:solidFill>
              <a:latin typeface="Roboto Condensed Bold"/>
            </a:endParaRPr>
          </a:p>
        </p:txBody>
      </p:sp>
    </p:spTree>
    <p:extLst>
      <p:ext uri="{BB962C8B-B14F-4D97-AF65-F5344CB8AC3E}">
        <p14:creationId xmlns:p14="http://schemas.microsoft.com/office/powerpoint/2010/main" val="6595869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D757"/>
        </a:solidFill>
        <a:effectLst/>
      </p:bgPr>
    </p:bg>
    <p:spTree>
      <p:nvGrpSpPr>
        <p:cNvPr id="1" name=""/>
        <p:cNvGrpSpPr/>
        <p:nvPr/>
      </p:nvGrpSpPr>
      <p:grpSpPr>
        <a:xfrm>
          <a:off x="0" y="0"/>
          <a:ext cx="0" cy="0"/>
          <a:chOff x="0" y="0"/>
          <a:chExt cx="0" cy="0"/>
        </a:xfrm>
      </p:grpSpPr>
      <p:grpSp>
        <p:nvGrpSpPr>
          <p:cNvPr id="2" name="Group 2"/>
          <p:cNvGrpSpPr/>
          <p:nvPr/>
        </p:nvGrpSpPr>
        <p:grpSpPr>
          <a:xfrm>
            <a:off x="-96446" y="-48093"/>
            <a:ext cx="15716176" cy="2002273"/>
            <a:chOff x="0" y="0"/>
            <a:chExt cx="18286349" cy="3042119"/>
          </a:xfrm>
        </p:grpSpPr>
        <p:sp>
          <p:nvSpPr>
            <p:cNvPr id="3" name="Freeform 3"/>
            <p:cNvSpPr/>
            <p:nvPr/>
          </p:nvSpPr>
          <p:spPr>
            <a:xfrm>
              <a:off x="0" y="0"/>
              <a:ext cx="18286349" cy="3042119"/>
            </a:xfrm>
            <a:custGeom>
              <a:avLst/>
              <a:gdLst/>
              <a:ahLst/>
              <a:cxnLst/>
              <a:rect l="l" t="t" r="r" b="b"/>
              <a:pathLst>
                <a:path w="18286349" h="3042119">
                  <a:moveTo>
                    <a:pt x="18161890" y="3042119"/>
                  </a:moveTo>
                  <a:lnTo>
                    <a:pt x="124460" y="3042119"/>
                  </a:lnTo>
                  <a:cubicBezTo>
                    <a:pt x="55880" y="3042119"/>
                    <a:pt x="0" y="2986239"/>
                    <a:pt x="0" y="2917659"/>
                  </a:cubicBezTo>
                  <a:lnTo>
                    <a:pt x="0" y="124460"/>
                  </a:lnTo>
                  <a:cubicBezTo>
                    <a:pt x="0" y="55880"/>
                    <a:pt x="55880" y="0"/>
                    <a:pt x="124460" y="0"/>
                  </a:cubicBezTo>
                  <a:lnTo>
                    <a:pt x="18161890" y="0"/>
                  </a:lnTo>
                  <a:cubicBezTo>
                    <a:pt x="18230469" y="0"/>
                    <a:pt x="18286349" y="55880"/>
                    <a:pt x="18286349" y="124460"/>
                  </a:cubicBezTo>
                  <a:lnTo>
                    <a:pt x="18286349" y="2917659"/>
                  </a:lnTo>
                  <a:cubicBezTo>
                    <a:pt x="18286349" y="2986239"/>
                    <a:pt x="18230469" y="3042119"/>
                    <a:pt x="18161890" y="3042119"/>
                  </a:cubicBezTo>
                  <a:close/>
                </a:path>
              </a:pathLst>
            </a:custGeom>
            <a:solidFill>
              <a:srgbClr val="FFD558"/>
            </a:solidFill>
          </p:spPr>
          <p:txBody>
            <a:bodyPr/>
            <a:lstStyle/>
            <a:p>
              <a:endParaRPr lang="en-US"/>
            </a:p>
          </p:txBody>
        </p:sp>
      </p:grpSp>
      <p:sp>
        <p:nvSpPr>
          <p:cNvPr id="4" name="Freeform 4"/>
          <p:cNvSpPr/>
          <p:nvPr/>
        </p:nvSpPr>
        <p:spPr>
          <a:xfrm rot="-10800000">
            <a:off x="15749268" y="-757432"/>
            <a:ext cx="1510032" cy="1514864"/>
          </a:xfrm>
          <a:custGeom>
            <a:avLst/>
            <a:gdLst/>
            <a:ahLst/>
            <a:cxnLst/>
            <a:rect l="l" t="t" r="r" b="b"/>
            <a:pathLst>
              <a:path w="1510032" h="1514864">
                <a:moveTo>
                  <a:pt x="0" y="0"/>
                </a:moveTo>
                <a:lnTo>
                  <a:pt x="1510032" y="0"/>
                </a:lnTo>
                <a:lnTo>
                  <a:pt x="1510032" y="1514864"/>
                </a:lnTo>
                <a:lnTo>
                  <a:pt x="0" y="15148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19498" y="10100251"/>
            <a:ext cx="1199994" cy="373498"/>
          </a:xfrm>
          <a:custGeom>
            <a:avLst/>
            <a:gdLst/>
            <a:ahLst/>
            <a:cxnLst/>
            <a:rect l="l" t="t" r="r" b="b"/>
            <a:pathLst>
              <a:path w="1199994" h="373498">
                <a:moveTo>
                  <a:pt x="0" y="0"/>
                </a:moveTo>
                <a:lnTo>
                  <a:pt x="1199995" y="0"/>
                </a:lnTo>
                <a:lnTo>
                  <a:pt x="1199995" y="373498"/>
                </a:lnTo>
                <a:lnTo>
                  <a:pt x="0" y="3734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aphicFrame>
        <p:nvGraphicFramePr>
          <p:cNvPr id="7" name="Table 7"/>
          <p:cNvGraphicFramePr>
            <a:graphicFrameLocks noGrp="1"/>
          </p:cNvGraphicFramePr>
          <p:nvPr>
            <p:extLst>
              <p:ext uri="{D42A27DB-BD31-4B8C-83A1-F6EECF244321}">
                <p14:modId xmlns:p14="http://schemas.microsoft.com/office/powerpoint/2010/main" val="449659358"/>
              </p:ext>
            </p:extLst>
          </p:nvPr>
        </p:nvGraphicFramePr>
        <p:xfrm>
          <a:off x="619495" y="5067300"/>
          <a:ext cx="16693542" cy="4255203"/>
        </p:xfrm>
        <a:graphic>
          <a:graphicData uri="http://schemas.openxmlformats.org/drawingml/2006/table">
            <a:tbl>
              <a:tblPr/>
              <a:tblGrid>
                <a:gridCol w="3571505">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gridCol w="7559437">
                  <a:extLst>
                    <a:ext uri="{9D8B030D-6E8A-4147-A177-3AD203B41FA5}">
                      <a16:colId xmlns:a16="http://schemas.microsoft.com/office/drawing/2014/main" val="20002"/>
                    </a:ext>
                  </a:extLst>
                </a:gridCol>
              </a:tblGrid>
              <a:tr h="1262047">
                <a:tc>
                  <a:txBody>
                    <a:bodyPr/>
                    <a:lstStyle/>
                    <a:p>
                      <a:pPr algn="ctr">
                        <a:lnSpc>
                          <a:spcPts val="5156"/>
                        </a:lnSpc>
                        <a:defRPr/>
                      </a:pPr>
                      <a:r>
                        <a:rPr lang="en-US" sz="3683" dirty="0" smtClean="0">
                          <a:solidFill>
                            <a:srgbClr val="FFFFFF"/>
                          </a:solidFill>
                          <a:latin typeface="Roboto Condensed Bold"/>
                        </a:rPr>
                        <a:t>TP </a:t>
                      </a:r>
                      <a:r>
                        <a:rPr lang="en-US" sz="3683" dirty="0" err="1" smtClean="0">
                          <a:solidFill>
                            <a:srgbClr val="FFFFFF"/>
                          </a:solidFill>
                          <a:latin typeface="Roboto Condensed Bold"/>
                        </a:rPr>
                        <a:t>phu</a:t>
                      </a:r>
                      <a:r>
                        <a:rPr lang="en-US" sz="3683" dirty="0" smtClean="0">
                          <a:solidFill>
                            <a:srgbClr val="FFFFFF"/>
                          </a:solidFill>
                          <a:latin typeface="Roboto Condensed Bold"/>
                        </a:rPr>
                        <a:t>̣</a:t>
                      </a:r>
                      <a:r>
                        <a:rPr lang="en-US" sz="3683" baseline="0" dirty="0" smtClean="0">
                          <a:solidFill>
                            <a:srgbClr val="FFFFFF"/>
                          </a:solidFill>
                          <a:latin typeface="Roboto Condensed Bold"/>
                        </a:rPr>
                        <a:t> </a:t>
                      </a:r>
                      <a:r>
                        <a:rPr lang="en-US" sz="3683" baseline="0" dirty="0" err="1" smtClean="0">
                          <a:solidFill>
                            <a:srgbClr val="FFFFFF"/>
                          </a:solidFill>
                          <a:latin typeface="Roboto Condensed Bold"/>
                        </a:rPr>
                        <a:t>chu</a:t>
                      </a:r>
                      <a:r>
                        <a:rPr lang="en-US" sz="3683" baseline="0" dirty="0" smtClean="0">
                          <a:solidFill>
                            <a:srgbClr val="FFFFFF"/>
                          </a:solidFill>
                          <a:latin typeface="Roboto Condensed Bold"/>
                        </a:rPr>
                        <a:t>́</a:t>
                      </a:r>
                      <a:endParaRPr lang="en-US" sz="1100" dirty="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solidFill>
                      <a:srgbClr val="A3704B"/>
                    </a:solidFill>
                  </a:tcPr>
                </a:tc>
                <a:tc>
                  <a:txBody>
                    <a:bodyPr/>
                    <a:lstStyle/>
                    <a:p>
                      <a:pPr algn="ctr">
                        <a:lnSpc>
                          <a:spcPts val="5156"/>
                        </a:lnSpc>
                        <a:defRPr/>
                      </a:pPr>
                      <a:r>
                        <a:rPr lang="en-US" sz="3683" dirty="0" err="1" smtClean="0">
                          <a:solidFill>
                            <a:srgbClr val="FFFFFF"/>
                          </a:solidFill>
                          <a:latin typeface="Roboto Condensed Bold"/>
                        </a:rPr>
                        <a:t>Dấu</a:t>
                      </a:r>
                      <a:r>
                        <a:rPr lang="en-US" sz="3683" baseline="0" dirty="0" smtClean="0">
                          <a:solidFill>
                            <a:srgbClr val="FFFFFF"/>
                          </a:solidFill>
                          <a:latin typeface="Roboto Condensed Bold"/>
                        </a:rPr>
                        <a:t> </a:t>
                      </a:r>
                      <a:r>
                        <a:rPr lang="en-US" sz="3683" baseline="0" dirty="0" err="1" smtClean="0">
                          <a:solidFill>
                            <a:srgbClr val="FFFFFF"/>
                          </a:solidFill>
                          <a:latin typeface="Roboto Condensed Bold"/>
                        </a:rPr>
                        <a:t>hiệu</a:t>
                      </a:r>
                      <a:r>
                        <a:rPr lang="en-US" sz="3683" baseline="0" dirty="0" smtClean="0">
                          <a:solidFill>
                            <a:srgbClr val="FFFFFF"/>
                          </a:solidFill>
                          <a:latin typeface="Roboto Condensed Bold"/>
                        </a:rPr>
                        <a:t> </a:t>
                      </a:r>
                      <a:r>
                        <a:rPr lang="en-US" sz="3683" baseline="0" dirty="0" err="1" smtClean="0">
                          <a:solidFill>
                            <a:srgbClr val="FFFFFF"/>
                          </a:solidFill>
                          <a:latin typeface="Roboto Condensed Bold"/>
                        </a:rPr>
                        <a:t>nhận</a:t>
                      </a:r>
                      <a:r>
                        <a:rPr lang="en-US" sz="3683" baseline="0" dirty="0" smtClean="0">
                          <a:solidFill>
                            <a:srgbClr val="FFFFFF"/>
                          </a:solidFill>
                          <a:latin typeface="Roboto Condensed Bold"/>
                        </a:rPr>
                        <a:t> </a:t>
                      </a:r>
                      <a:r>
                        <a:rPr lang="en-US" sz="3683" baseline="0" dirty="0" err="1" smtClean="0">
                          <a:solidFill>
                            <a:srgbClr val="FFFFFF"/>
                          </a:solidFill>
                          <a:latin typeface="Roboto Condensed Bold"/>
                        </a:rPr>
                        <a:t>biết</a:t>
                      </a:r>
                      <a:r>
                        <a:rPr lang="en-US" sz="3683" baseline="0" dirty="0" smtClean="0">
                          <a:solidFill>
                            <a:srgbClr val="FFFFFF"/>
                          </a:solidFill>
                          <a:latin typeface="Roboto Condensed Bold"/>
                        </a:rPr>
                        <a:t> </a:t>
                      </a:r>
                      <a:endParaRPr lang="en-US" sz="1100" dirty="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solidFill>
                      <a:srgbClr val="A3704B"/>
                    </a:solidFill>
                  </a:tcPr>
                </a:tc>
                <a:tc>
                  <a:txBody>
                    <a:bodyPr/>
                    <a:lstStyle/>
                    <a:p>
                      <a:pPr algn="ctr">
                        <a:lnSpc>
                          <a:spcPts val="5156"/>
                        </a:lnSpc>
                        <a:defRPr/>
                      </a:pPr>
                      <a:r>
                        <a:rPr lang="en-US" sz="3683" dirty="0" err="1" smtClean="0">
                          <a:solidFill>
                            <a:srgbClr val="FFFFFF"/>
                          </a:solidFill>
                          <a:latin typeface="Roboto Condensed Bold"/>
                        </a:rPr>
                        <a:t>Tác</a:t>
                      </a:r>
                      <a:r>
                        <a:rPr lang="en-US" sz="3683" baseline="0" dirty="0" smtClean="0">
                          <a:solidFill>
                            <a:srgbClr val="FFFFFF"/>
                          </a:solidFill>
                          <a:latin typeface="Roboto Condensed Bold"/>
                        </a:rPr>
                        <a:t> </a:t>
                      </a:r>
                      <a:r>
                        <a:rPr lang="en-US" sz="3683" baseline="0" dirty="0" err="1" smtClean="0">
                          <a:solidFill>
                            <a:srgbClr val="FFFFFF"/>
                          </a:solidFill>
                          <a:latin typeface="Roboto Condensed Bold"/>
                        </a:rPr>
                        <a:t>dụng</a:t>
                      </a:r>
                      <a:endParaRPr lang="en-US" sz="1100" dirty="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solidFill>
                      <a:srgbClr val="A3704B"/>
                    </a:solidFill>
                  </a:tcPr>
                </a:tc>
                <a:extLst>
                  <a:ext uri="{0D108BD9-81ED-4DB2-BD59-A6C34878D82A}">
                    <a16:rowId xmlns:a16="http://schemas.microsoft.com/office/drawing/2014/main" val="10000"/>
                  </a:ext>
                </a:extLst>
              </a:tr>
              <a:tr h="2993156">
                <a:tc>
                  <a:txBody>
                    <a:bodyPr/>
                    <a:lstStyle/>
                    <a:p>
                      <a:pPr marL="0" marR="0" indent="0" algn="just" defTabSz="914400" rtl="0" eaLnBrk="1" fontAlgn="auto" latinLnBrk="0" hangingPunct="1">
                        <a:lnSpc>
                          <a:spcPts val="5156"/>
                        </a:lnSpc>
                        <a:spcBef>
                          <a:spcPts val="0"/>
                        </a:spcBef>
                        <a:spcAft>
                          <a:spcPts val="0"/>
                        </a:spcAft>
                        <a:buClrTx/>
                        <a:buSzTx/>
                        <a:buFontTx/>
                        <a:buNone/>
                        <a:tabLst/>
                        <a:defRPr/>
                      </a:pP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con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đường</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bến</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sông</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bánh</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xe</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đạp</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đều</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đặn</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quay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tròn</a:t>
                      </a:r>
                      <a:endParaRPr lang="en-US" sz="3800" i="1" dirty="0" smtClean="0">
                        <a:latin typeface="Roboto Condensed" panose="02000000000000000000" pitchFamily="2" charset="0"/>
                        <a:ea typeface="Roboto Condensed" panose="02000000000000000000" pitchFamily="2" charset="0"/>
                        <a:cs typeface="Roboto Condensed" panose="02000000000000000000" pitchFamily="2" charset="0"/>
                      </a:endParaRPr>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tc>
                  <a:txBody>
                    <a:bodyPr/>
                    <a:lstStyle/>
                    <a:p>
                      <a:pPr algn="ctr">
                        <a:lnSpc>
                          <a:spcPts val="5156"/>
                        </a:lnSpc>
                        <a:defRPr/>
                      </a:pP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Được</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đặt</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sau</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dấu</a:t>
                      </a:r>
                      <a:r>
                        <a:rPr lang="en-US" sz="3800" kern="1200" baseline="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baseline="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hai</a:t>
                      </a:r>
                      <a:r>
                        <a:rPr lang="en-US" sz="3800" kern="1200" baseline="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baseline="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chấm</a:t>
                      </a:r>
                      <a:endParaRPr lang="en-US" sz="3800" dirty="0">
                        <a:latin typeface="Roboto Condensed" panose="02000000000000000000" pitchFamily="2" charset="0"/>
                        <a:ea typeface="Roboto Condensed" panose="02000000000000000000" pitchFamily="2" charset="0"/>
                        <a:cs typeface="Roboto Condensed" panose="02000000000000000000" pitchFamily="2" charset="0"/>
                      </a:endParaRPr>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tc>
                  <a:txBody>
                    <a:bodyPr/>
                    <a:lstStyle/>
                    <a:p>
                      <a:pPr algn="just">
                        <a:lnSpc>
                          <a:spcPct val="100000"/>
                        </a:lnSpc>
                        <a:defRPr/>
                      </a:pP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Dùng</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đê</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giải</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thích</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làm</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ro</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cho</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cụm</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danh</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tư</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những</a:t>
                      </a:r>
                      <a:r>
                        <a:rPr lang="en-US" sz="3800" i="1" kern="1200" baseline="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baseline="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hình</a:t>
                      </a:r>
                      <a:r>
                        <a:rPr lang="en-US" sz="3800" i="1" kern="1200" baseline="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baseline="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ảnh</a:t>
                      </a:r>
                      <a:r>
                        <a:rPr lang="en-US" sz="3800" i="1" kern="1200" baseline="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baseline="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mang</a:t>
                      </a:r>
                      <a:r>
                        <a:rPr lang="en-US" sz="3800" i="1" kern="1200" baseline="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ý </a:t>
                      </a:r>
                      <a:r>
                        <a:rPr lang="en-US" sz="3800" i="1" kern="1200" baseline="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nghĩa</a:t>
                      </a:r>
                      <a:r>
                        <a:rPr lang="en-US" sz="3800" i="1" kern="1200" baseline="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baseline="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ẩn</a:t>
                      </a:r>
                      <a:r>
                        <a:rPr lang="en-US" sz="3800" i="1" kern="1200" baseline="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dụ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đứng</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trước</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a:t>
                      </a:r>
                      <a:endParaRPr lang="en-US" sz="3800" dirty="0">
                        <a:solidFill>
                          <a:srgbClr val="000000"/>
                        </a:solidFill>
                        <a:latin typeface="Roboto Condensed" panose="02000000000000000000" pitchFamily="2" charset="0"/>
                        <a:ea typeface="Roboto Condensed" panose="02000000000000000000" pitchFamily="2" charset="0"/>
                        <a:cs typeface="Roboto Condensed" panose="02000000000000000000" pitchFamily="2" charset="0"/>
                      </a:endParaRPr>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207084" y="464176"/>
            <a:ext cx="15109116" cy="1154162"/>
          </a:xfrm>
          <a:prstGeom prst="rect">
            <a:avLst/>
          </a:prstGeom>
        </p:spPr>
        <p:txBody>
          <a:bodyPr wrap="square" lIns="0" tIns="0" rIns="0" bIns="0" rtlCol="0" anchor="t">
            <a:spAutoFit/>
          </a:bodyPr>
          <a:lstStyle/>
          <a:p>
            <a:pPr algn="ctr">
              <a:lnSpc>
                <a:spcPts val="8959"/>
              </a:lnSpc>
            </a:pPr>
            <a:r>
              <a:rPr lang="en-US" sz="5000" dirty="0">
                <a:solidFill>
                  <a:srgbClr val="4F2C33"/>
                </a:solidFill>
                <a:latin typeface="Fraunces Bold"/>
              </a:rPr>
              <a:t>II. THỰC HÀNH CÁC THÀNH PHẦN BIỆT LẬP</a:t>
            </a:r>
          </a:p>
        </p:txBody>
      </p:sp>
      <p:sp>
        <p:nvSpPr>
          <p:cNvPr id="9" name="TextBox 9"/>
          <p:cNvSpPr txBox="1"/>
          <p:nvPr/>
        </p:nvSpPr>
        <p:spPr>
          <a:xfrm>
            <a:off x="619495" y="2866820"/>
            <a:ext cx="16830305" cy="1754326"/>
          </a:xfrm>
          <a:prstGeom prst="rect">
            <a:avLst/>
          </a:prstGeom>
        </p:spPr>
        <p:txBody>
          <a:bodyPr wrap="square" lIns="0" tIns="0" rIns="0" bIns="0" rtlCol="0" anchor="t">
            <a:spAutoFit/>
          </a:bodyPr>
          <a:lstStyle/>
          <a:p>
            <a:pPr algn="just">
              <a:lnSpc>
                <a:spcPct val="150000"/>
              </a:lnSpc>
            </a:pP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b.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Bô</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phim</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có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những</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hình</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ảnh</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mang</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ý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nghĩa</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ẩn</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dụ: con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đường</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bến</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sông</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bánh</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xe</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đạp</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đều</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đặn</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quay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tròn</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a:t>
            </a:r>
            <a:endParaRPr lang="en-US" sz="3800" b="1" dirty="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0" name="TextBox 10"/>
          <p:cNvSpPr txBox="1"/>
          <p:nvPr/>
        </p:nvSpPr>
        <p:spPr>
          <a:xfrm>
            <a:off x="388024" y="2096768"/>
            <a:ext cx="16871276" cy="1359346"/>
          </a:xfrm>
          <a:prstGeom prst="rect">
            <a:avLst/>
          </a:prstGeom>
        </p:spPr>
        <p:txBody>
          <a:bodyPr lIns="0" tIns="0" rIns="0" bIns="0" rtlCol="0" anchor="t">
            <a:spAutoFit/>
          </a:bodyPr>
          <a:lstStyle/>
          <a:p>
            <a:pPr algn="ctr">
              <a:lnSpc>
                <a:spcPts val="5320"/>
              </a:lnSpc>
            </a:pPr>
            <a:r>
              <a:rPr lang="en-US" sz="3800" dirty="0" err="1">
                <a:solidFill>
                  <a:srgbClr val="4F2C33"/>
                </a:solidFill>
                <a:latin typeface="Roboto Condensed Bold"/>
              </a:rPr>
              <a:t>Bài</a:t>
            </a:r>
            <a:r>
              <a:rPr lang="en-US" sz="3800" dirty="0">
                <a:solidFill>
                  <a:srgbClr val="4F2C33"/>
                </a:solidFill>
                <a:latin typeface="Roboto Condensed Bold"/>
              </a:rPr>
              <a:t> </a:t>
            </a:r>
            <a:r>
              <a:rPr lang="en-US" sz="3800" dirty="0" err="1">
                <a:solidFill>
                  <a:srgbClr val="4F2C33"/>
                </a:solidFill>
                <a:latin typeface="Roboto Condensed Bold"/>
              </a:rPr>
              <a:t>tập</a:t>
            </a:r>
            <a:r>
              <a:rPr lang="en-US" sz="3800" dirty="0">
                <a:solidFill>
                  <a:srgbClr val="4F2C33"/>
                </a:solidFill>
                <a:latin typeface="Roboto Condensed Bold"/>
              </a:rPr>
              <a:t> 4</a:t>
            </a:r>
            <a:r>
              <a:rPr lang="en-US" sz="3800" dirty="0" smtClean="0">
                <a:solidFill>
                  <a:srgbClr val="4F2C33"/>
                </a:solidFill>
                <a:latin typeface="Roboto Condensed Bold"/>
              </a:rPr>
              <a:t> </a:t>
            </a:r>
            <a:r>
              <a:rPr lang="en-US" sz="3800" dirty="0">
                <a:solidFill>
                  <a:srgbClr val="4F2C33"/>
                </a:solidFill>
                <a:latin typeface="Roboto Condensed Bold"/>
              </a:rPr>
              <a:t>SGK </a:t>
            </a:r>
            <a:r>
              <a:rPr lang="en-US" sz="3800" dirty="0" smtClean="0">
                <a:solidFill>
                  <a:srgbClr val="4F2C33"/>
                </a:solidFill>
                <a:latin typeface="Roboto Condensed Bold"/>
              </a:rPr>
              <a:t>tr.112: </a:t>
            </a:r>
            <a:endParaRPr lang="en-US" sz="3800" dirty="0">
              <a:solidFill>
                <a:srgbClr val="4F2C33"/>
              </a:solidFill>
              <a:latin typeface="Roboto Condensed Bold"/>
            </a:endParaRPr>
          </a:p>
          <a:p>
            <a:pPr algn="ctr">
              <a:lnSpc>
                <a:spcPts val="5320"/>
              </a:lnSpc>
            </a:pPr>
            <a:endParaRPr lang="en-US" sz="3800" dirty="0">
              <a:solidFill>
                <a:srgbClr val="4F2C33"/>
              </a:solidFill>
              <a:latin typeface="Roboto Condensed Bold"/>
            </a:endParaRPr>
          </a:p>
        </p:txBody>
      </p:sp>
    </p:spTree>
    <p:extLst>
      <p:ext uri="{BB962C8B-B14F-4D97-AF65-F5344CB8AC3E}">
        <p14:creationId xmlns:p14="http://schemas.microsoft.com/office/powerpoint/2010/main" val="19787243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D757"/>
        </a:solidFill>
        <a:effectLst/>
      </p:bgPr>
    </p:bg>
    <p:spTree>
      <p:nvGrpSpPr>
        <p:cNvPr id="1" name=""/>
        <p:cNvGrpSpPr/>
        <p:nvPr/>
      </p:nvGrpSpPr>
      <p:grpSpPr>
        <a:xfrm>
          <a:off x="0" y="0"/>
          <a:ext cx="0" cy="0"/>
          <a:chOff x="0" y="0"/>
          <a:chExt cx="0" cy="0"/>
        </a:xfrm>
      </p:grpSpPr>
      <p:grpSp>
        <p:nvGrpSpPr>
          <p:cNvPr id="2" name="Group 2"/>
          <p:cNvGrpSpPr/>
          <p:nvPr/>
        </p:nvGrpSpPr>
        <p:grpSpPr>
          <a:xfrm>
            <a:off x="-96446" y="-48093"/>
            <a:ext cx="15716176" cy="2002273"/>
            <a:chOff x="0" y="0"/>
            <a:chExt cx="18286349" cy="3042119"/>
          </a:xfrm>
        </p:grpSpPr>
        <p:sp>
          <p:nvSpPr>
            <p:cNvPr id="3" name="Freeform 3"/>
            <p:cNvSpPr/>
            <p:nvPr/>
          </p:nvSpPr>
          <p:spPr>
            <a:xfrm>
              <a:off x="0" y="0"/>
              <a:ext cx="18286349" cy="3042119"/>
            </a:xfrm>
            <a:custGeom>
              <a:avLst/>
              <a:gdLst/>
              <a:ahLst/>
              <a:cxnLst/>
              <a:rect l="l" t="t" r="r" b="b"/>
              <a:pathLst>
                <a:path w="18286349" h="3042119">
                  <a:moveTo>
                    <a:pt x="18161890" y="3042119"/>
                  </a:moveTo>
                  <a:lnTo>
                    <a:pt x="124460" y="3042119"/>
                  </a:lnTo>
                  <a:cubicBezTo>
                    <a:pt x="55880" y="3042119"/>
                    <a:pt x="0" y="2986239"/>
                    <a:pt x="0" y="2917659"/>
                  </a:cubicBezTo>
                  <a:lnTo>
                    <a:pt x="0" y="124460"/>
                  </a:lnTo>
                  <a:cubicBezTo>
                    <a:pt x="0" y="55880"/>
                    <a:pt x="55880" y="0"/>
                    <a:pt x="124460" y="0"/>
                  </a:cubicBezTo>
                  <a:lnTo>
                    <a:pt x="18161890" y="0"/>
                  </a:lnTo>
                  <a:cubicBezTo>
                    <a:pt x="18230469" y="0"/>
                    <a:pt x="18286349" y="55880"/>
                    <a:pt x="18286349" y="124460"/>
                  </a:cubicBezTo>
                  <a:lnTo>
                    <a:pt x="18286349" y="2917659"/>
                  </a:lnTo>
                  <a:cubicBezTo>
                    <a:pt x="18286349" y="2986239"/>
                    <a:pt x="18230469" y="3042119"/>
                    <a:pt x="18161890" y="3042119"/>
                  </a:cubicBezTo>
                  <a:close/>
                </a:path>
              </a:pathLst>
            </a:custGeom>
            <a:solidFill>
              <a:srgbClr val="FFD558"/>
            </a:solidFill>
          </p:spPr>
          <p:txBody>
            <a:bodyPr/>
            <a:lstStyle/>
            <a:p>
              <a:endParaRPr lang="en-US"/>
            </a:p>
          </p:txBody>
        </p:sp>
      </p:grpSp>
      <p:sp>
        <p:nvSpPr>
          <p:cNvPr id="4" name="Freeform 4"/>
          <p:cNvSpPr/>
          <p:nvPr/>
        </p:nvSpPr>
        <p:spPr>
          <a:xfrm rot="-10800000">
            <a:off x="15749268" y="-757432"/>
            <a:ext cx="1510032" cy="1514864"/>
          </a:xfrm>
          <a:custGeom>
            <a:avLst/>
            <a:gdLst/>
            <a:ahLst/>
            <a:cxnLst/>
            <a:rect l="l" t="t" r="r" b="b"/>
            <a:pathLst>
              <a:path w="1510032" h="1514864">
                <a:moveTo>
                  <a:pt x="0" y="0"/>
                </a:moveTo>
                <a:lnTo>
                  <a:pt x="1510032" y="0"/>
                </a:lnTo>
                <a:lnTo>
                  <a:pt x="1510032" y="1514864"/>
                </a:lnTo>
                <a:lnTo>
                  <a:pt x="0" y="15148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19498" y="10100251"/>
            <a:ext cx="1199994" cy="373498"/>
          </a:xfrm>
          <a:custGeom>
            <a:avLst/>
            <a:gdLst/>
            <a:ahLst/>
            <a:cxnLst/>
            <a:rect l="l" t="t" r="r" b="b"/>
            <a:pathLst>
              <a:path w="1199994" h="373498">
                <a:moveTo>
                  <a:pt x="0" y="0"/>
                </a:moveTo>
                <a:lnTo>
                  <a:pt x="1199995" y="0"/>
                </a:lnTo>
                <a:lnTo>
                  <a:pt x="1199995" y="373498"/>
                </a:lnTo>
                <a:lnTo>
                  <a:pt x="0" y="3734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aphicFrame>
        <p:nvGraphicFramePr>
          <p:cNvPr id="7" name="Table 7"/>
          <p:cNvGraphicFramePr>
            <a:graphicFrameLocks noGrp="1"/>
          </p:cNvGraphicFramePr>
          <p:nvPr>
            <p:extLst>
              <p:ext uri="{D42A27DB-BD31-4B8C-83A1-F6EECF244321}">
                <p14:modId xmlns:p14="http://schemas.microsoft.com/office/powerpoint/2010/main" val="2526477387"/>
              </p:ext>
            </p:extLst>
          </p:nvPr>
        </p:nvGraphicFramePr>
        <p:xfrm>
          <a:off x="619495" y="5811248"/>
          <a:ext cx="16693542" cy="3511255"/>
        </p:xfrm>
        <a:graphic>
          <a:graphicData uri="http://schemas.openxmlformats.org/drawingml/2006/table">
            <a:tbl>
              <a:tblPr/>
              <a:tblGrid>
                <a:gridCol w="4104905">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gridCol w="7559437">
                  <a:extLst>
                    <a:ext uri="{9D8B030D-6E8A-4147-A177-3AD203B41FA5}">
                      <a16:colId xmlns:a16="http://schemas.microsoft.com/office/drawing/2014/main" val="20002"/>
                    </a:ext>
                  </a:extLst>
                </a:gridCol>
              </a:tblGrid>
              <a:tr h="751695">
                <a:tc>
                  <a:txBody>
                    <a:bodyPr/>
                    <a:lstStyle/>
                    <a:p>
                      <a:pPr algn="ctr">
                        <a:lnSpc>
                          <a:spcPts val="5156"/>
                        </a:lnSpc>
                        <a:defRPr/>
                      </a:pPr>
                      <a:r>
                        <a:rPr lang="en-US" sz="3683" dirty="0" smtClean="0">
                          <a:solidFill>
                            <a:srgbClr val="FFFFFF"/>
                          </a:solidFill>
                          <a:latin typeface="Roboto Condensed Bold"/>
                        </a:rPr>
                        <a:t>TP </a:t>
                      </a:r>
                      <a:r>
                        <a:rPr lang="en-US" sz="3683" dirty="0" err="1" smtClean="0">
                          <a:solidFill>
                            <a:srgbClr val="FFFFFF"/>
                          </a:solidFill>
                          <a:latin typeface="Roboto Condensed Bold"/>
                        </a:rPr>
                        <a:t>phu</a:t>
                      </a:r>
                      <a:r>
                        <a:rPr lang="en-US" sz="3683" dirty="0" smtClean="0">
                          <a:solidFill>
                            <a:srgbClr val="FFFFFF"/>
                          </a:solidFill>
                          <a:latin typeface="Roboto Condensed Bold"/>
                        </a:rPr>
                        <a:t>̣</a:t>
                      </a:r>
                      <a:r>
                        <a:rPr lang="en-US" sz="3683" baseline="0" dirty="0" smtClean="0">
                          <a:solidFill>
                            <a:srgbClr val="FFFFFF"/>
                          </a:solidFill>
                          <a:latin typeface="Roboto Condensed Bold"/>
                        </a:rPr>
                        <a:t> </a:t>
                      </a:r>
                      <a:r>
                        <a:rPr lang="en-US" sz="3683" baseline="0" dirty="0" err="1" smtClean="0">
                          <a:solidFill>
                            <a:srgbClr val="FFFFFF"/>
                          </a:solidFill>
                          <a:latin typeface="Roboto Condensed Bold"/>
                        </a:rPr>
                        <a:t>chu</a:t>
                      </a:r>
                      <a:r>
                        <a:rPr lang="en-US" sz="3683" baseline="0" dirty="0" smtClean="0">
                          <a:solidFill>
                            <a:srgbClr val="FFFFFF"/>
                          </a:solidFill>
                          <a:latin typeface="Roboto Condensed Bold"/>
                        </a:rPr>
                        <a:t>́</a:t>
                      </a:r>
                      <a:endParaRPr lang="en-US" sz="1100" dirty="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solidFill>
                      <a:srgbClr val="A3704B"/>
                    </a:solidFill>
                  </a:tcPr>
                </a:tc>
                <a:tc>
                  <a:txBody>
                    <a:bodyPr/>
                    <a:lstStyle/>
                    <a:p>
                      <a:pPr algn="ctr">
                        <a:lnSpc>
                          <a:spcPts val="5156"/>
                        </a:lnSpc>
                        <a:defRPr/>
                      </a:pPr>
                      <a:r>
                        <a:rPr lang="en-US" sz="3683" dirty="0" err="1" smtClean="0">
                          <a:solidFill>
                            <a:srgbClr val="FFFFFF"/>
                          </a:solidFill>
                          <a:latin typeface="Roboto Condensed Bold"/>
                        </a:rPr>
                        <a:t>Dấu</a:t>
                      </a:r>
                      <a:r>
                        <a:rPr lang="en-US" sz="3683" baseline="0" dirty="0" smtClean="0">
                          <a:solidFill>
                            <a:srgbClr val="FFFFFF"/>
                          </a:solidFill>
                          <a:latin typeface="Roboto Condensed Bold"/>
                        </a:rPr>
                        <a:t> </a:t>
                      </a:r>
                      <a:r>
                        <a:rPr lang="en-US" sz="3683" baseline="0" dirty="0" err="1" smtClean="0">
                          <a:solidFill>
                            <a:srgbClr val="FFFFFF"/>
                          </a:solidFill>
                          <a:latin typeface="Roboto Condensed Bold"/>
                        </a:rPr>
                        <a:t>hiệu</a:t>
                      </a:r>
                      <a:r>
                        <a:rPr lang="en-US" sz="3683" baseline="0" dirty="0" smtClean="0">
                          <a:solidFill>
                            <a:srgbClr val="FFFFFF"/>
                          </a:solidFill>
                          <a:latin typeface="Roboto Condensed Bold"/>
                        </a:rPr>
                        <a:t> </a:t>
                      </a:r>
                      <a:r>
                        <a:rPr lang="en-US" sz="3683" baseline="0" dirty="0" err="1" smtClean="0">
                          <a:solidFill>
                            <a:srgbClr val="FFFFFF"/>
                          </a:solidFill>
                          <a:latin typeface="Roboto Condensed Bold"/>
                        </a:rPr>
                        <a:t>nhận</a:t>
                      </a:r>
                      <a:r>
                        <a:rPr lang="en-US" sz="3683" baseline="0" dirty="0" smtClean="0">
                          <a:solidFill>
                            <a:srgbClr val="FFFFFF"/>
                          </a:solidFill>
                          <a:latin typeface="Roboto Condensed Bold"/>
                        </a:rPr>
                        <a:t> </a:t>
                      </a:r>
                      <a:r>
                        <a:rPr lang="en-US" sz="3683" baseline="0" dirty="0" err="1" smtClean="0">
                          <a:solidFill>
                            <a:srgbClr val="FFFFFF"/>
                          </a:solidFill>
                          <a:latin typeface="Roboto Condensed Bold"/>
                        </a:rPr>
                        <a:t>biết</a:t>
                      </a:r>
                      <a:r>
                        <a:rPr lang="en-US" sz="3683" baseline="0" dirty="0" smtClean="0">
                          <a:solidFill>
                            <a:srgbClr val="FFFFFF"/>
                          </a:solidFill>
                          <a:latin typeface="Roboto Condensed Bold"/>
                        </a:rPr>
                        <a:t> </a:t>
                      </a:r>
                      <a:endParaRPr lang="en-US" sz="1100" dirty="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solidFill>
                      <a:srgbClr val="A3704B"/>
                    </a:solidFill>
                  </a:tcPr>
                </a:tc>
                <a:tc>
                  <a:txBody>
                    <a:bodyPr/>
                    <a:lstStyle/>
                    <a:p>
                      <a:pPr algn="ctr">
                        <a:lnSpc>
                          <a:spcPts val="5156"/>
                        </a:lnSpc>
                        <a:defRPr/>
                      </a:pPr>
                      <a:r>
                        <a:rPr lang="en-US" sz="3683" dirty="0" err="1" smtClean="0">
                          <a:solidFill>
                            <a:srgbClr val="FFFFFF"/>
                          </a:solidFill>
                          <a:latin typeface="Roboto Condensed Bold"/>
                        </a:rPr>
                        <a:t>Tác</a:t>
                      </a:r>
                      <a:r>
                        <a:rPr lang="en-US" sz="3683" baseline="0" dirty="0" smtClean="0">
                          <a:solidFill>
                            <a:srgbClr val="FFFFFF"/>
                          </a:solidFill>
                          <a:latin typeface="Roboto Condensed Bold"/>
                        </a:rPr>
                        <a:t> </a:t>
                      </a:r>
                      <a:r>
                        <a:rPr lang="en-US" sz="3683" baseline="0" dirty="0" err="1" smtClean="0">
                          <a:solidFill>
                            <a:srgbClr val="FFFFFF"/>
                          </a:solidFill>
                          <a:latin typeface="Roboto Condensed Bold"/>
                        </a:rPr>
                        <a:t>dụng</a:t>
                      </a:r>
                      <a:endParaRPr lang="en-US" sz="1100" dirty="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solidFill>
                      <a:srgbClr val="A3704B"/>
                    </a:solidFill>
                  </a:tcPr>
                </a:tc>
                <a:extLst>
                  <a:ext uri="{0D108BD9-81ED-4DB2-BD59-A6C34878D82A}">
                    <a16:rowId xmlns:a16="http://schemas.microsoft.com/office/drawing/2014/main" val="10000"/>
                  </a:ext>
                </a:extLst>
              </a:tr>
              <a:tr h="2469855">
                <a:tc>
                  <a:txBody>
                    <a:bodyPr/>
                    <a:lstStyle/>
                    <a:p>
                      <a:pPr marL="0" marR="0" indent="0" algn="ctr" defTabSz="914400" rtl="0" eaLnBrk="1" fontAlgn="auto" latinLnBrk="0" hangingPunct="1">
                        <a:lnSpc>
                          <a:spcPts val="5156"/>
                        </a:lnSpc>
                        <a:spcBef>
                          <a:spcPts val="0"/>
                        </a:spcBef>
                        <a:spcAft>
                          <a:spcPts val="0"/>
                        </a:spcAft>
                        <a:buClrTx/>
                        <a:buSzTx/>
                        <a:buFontTx/>
                        <a:buNone/>
                        <a:tabLst/>
                        <a:defRPr/>
                      </a:pPr>
                      <a:r>
                        <a:rPr lang="en-US" sz="3800" b="1" i="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quê</a:t>
                      </a:r>
                      <a:r>
                        <a:rPr lang="en-US" sz="3800" b="1" i="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i="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hương</a:t>
                      </a:r>
                      <a:r>
                        <a:rPr lang="en-US" sz="3800" b="1" i="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i="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của</a:t>
                      </a:r>
                      <a:r>
                        <a:rPr lang="en-US" sz="3800" b="1" i="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i="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đạo</a:t>
                      </a:r>
                      <a:r>
                        <a:rPr lang="en-US" sz="3800" b="1" i="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i="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diễn</a:t>
                      </a:r>
                      <a:r>
                        <a:rPr lang="en-US" sz="3800" b="1" i="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Mai-</a:t>
                      </a:r>
                      <a:r>
                        <a:rPr lang="en-US" sz="3800" b="1" i="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cơn</a:t>
                      </a:r>
                      <a:r>
                        <a:rPr lang="en-US" sz="3800" b="1" i="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i="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Đu-đốc</a:t>
                      </a:r>
                      <a:r>
                        <a:rPr lang="en-US" sz="3800" b="1" i="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i="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đơ</a:t>
                      </a:r>
                      <a:r>
                        <a:rPr lang="en-US" sz="3800" b="1" i="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i="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Guýt</a:t>
                      </a:r>
                      <a:endParaRPr lang="en-US" sz="3800" i="1" dirty="0" smtClean="0">
                        <a:latin typeface="Roboto Condensed" panose="02000000000000000000" pitchFamily="2" charset="0"/>
                        <a:ea typeface="Roboto Condensed" panose="02000000000000000000" pitchFamily="2" charset="0"/>
                        <a:cs typeface="Roboto Condensed" panose="02000000000000000000" pitchFamily="2" charset="0"/>
                      </a:endParaRPr>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tc>
                  <a:txBody>
                    <a:bodyPr/>
                    <a:lstStyle/>
                    <a:p>
                      <a:pPr algn="ctr">
                        <a:lnSpc>
                          <a:spcPts val="5156"/>
                        </a:lnSpc>
                        <a:defRPr/>
                      </a:pP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Được</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đặt</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sau</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dấu</a:t>
                      </a:r>
                      <a:r>
                        <a:rPr lang="en-US" sz="3800" kern="1200" baseline="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baseline="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phẩy</a:t>
                      </a:r>
                      <a:endParaRPr lang="en-US" sz="3800" dirty="0">
                        <a:latin typeface="Roboto Condensed" panose="02000000000000000000" pitchFamily="2" charset="0"/>
                        <a:ea typeface="Roboto Condensed" panose="02000000000000000000" pitchFamily="2" charset="0"/>
                        <a:cs typeface="Roboto Condensed" panose="02000000000000000000" pitchFamily="2" charset="0"/>
                      </a:endParaRPr>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tc>
                  <a:txBody>
                    <a:bodyPr/>
                    <a:lstStyle/>
                    <a:p>
                      <a:pPr algn="just">
                        <a:lnSpc>
                          <a:spcPct val="100000"/>
                        </a:lnSpc>
                        <a:defRPr/>
                      </a:pP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Dùng</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đê</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giải</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thích</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làm</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ro</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cho</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cụm</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tư</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một</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vùng</a:t>
                      </a:r>
                      <a:r>
                        <a:rPr lang="en-US" sz="3800" i="1" kern="1200" baseline="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baseline="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quê</a:t>
                      </a:r>
                      <a:r>
                        <a:rPr lang="en-US" sz="3800" i="1" kern="1200" baseline="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baseline="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của</a:t>
                      </a:r>
                      <a:r>
                        <a:rPr lang="en-US" sz="3800" i="1" kern="1200" baseline="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Hà Lan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đứng</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trước</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a:t>
                      </a:r>
                      <a:endParaRPr lang="en-US" sz="3800" dirty="0">
                        <a:solidFill>
                          <a:srgbClr val="000000"/>
                        </a:solidFill>
                        <a:latin typeface="Roboto Condensed" panose="02000000000000000000" pitchFamily="2" charset="0"/>
                        <a:ea typeface="Roboto Condensed" panose="02000000000000000000" pitchFamily="2" charset="0"/>
                        <a:cs typeface="Roboto Condensed" panose="02000000000000000000" pitchFamily="2" charset="0"/>
                      </a:endParaRPr>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207084" y="464176"/>
            <a:ext cx="15109116" cy="1154162"/>
          </a:xfrm>
          <a:prstGeom prst="rect">
            <a:avLst/>
          </a:prstGeom>
        </p:spPr>
        <p:txBody>
          <a:bodyPr wrap="square" lIns="0" tIns="0" rIns="0" bIns="0" rtlCol="0" anchor="t">
            <a:spAutoFit/>
          </a:bodyPr>
          <a:lstStyle/>
          <a:p>
            <a:pPr algn="ctr">
              <a:lnSpc>
                <a:spcPts val="8959"/>
              </a:lnSpc>
            </a:pPr>
            <a:r>
              <a:rPr lang="en-US" sz="5000" dirty="0">
                <a:solidFill>
                  <a:srgbClr val="4F2C33"/>
                </a:solidFill>
                <a:latin typeface="Fraunces Bold"/>
              </a:rPr>
              <a:t>II. THỰC HÀNH CÁC THÀNH PHẦN BIỆT LẬP</a:t>
            </a:r>
          </a:p>
        </p:txBody>
      </p:sp>
      <p:sp>
        <p:nvSpPr>
          <p:cNvPr id="9" name="TextBox 9"/>
          <p:cNvSpPr txBox="1"/>
          <p:nvPr/>
        </p:nvSpPr>
        <p:spPr>
          <a:xfrm>
            <a:off x="619495" y="2866820"/>
            <a:ext cx="16830305" cy="1656864"/>
          </a:xfrm>
          <a:prstGeom prst="rect">
            <a:avLst/>
          </a:prstGeom>
        </p:spPr>
        <p:txBody>
          <a:bodyPr wrap="square" lIns="0" tIns="0" rIns="0" bIns="0" rtlCol="0" anchor="t">
            <a:spAutoFit/>
          </a:bodyPr>
          <a:lstStyle/>
          <a:p>
            <a:pPr algn="just">
              <a:lnSpc>
                <a:spcPct val="150000"/>
              </a:lnSpc>
            </a:pP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c.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Cảnh</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ve</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trong</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phim</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đơn</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giản</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gợi</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khung</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cảnh</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thời</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thơ</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ấu</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ở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một</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vùng</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quê</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của</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Hà Lan,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quê</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hương</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của</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đạo</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diễn</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Mai-</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cơn</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Đu-đốc</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đơ</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Guýt</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a:t>
            </a:r>
            <a:endParaRPr lang="en-US" sz="3800" b="1" dirty="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0" name="TextBox 10"/>
          <p:cNvSpPr txBox="1"/>
          <p:nvPr/>
        </p:nvSpPr>
        <p:spPr>
          <a:xfrm>
            <a:off x="388024" y="2096768"/>
            <a:ext cx="16871276" cy="1359346"/>
          </a:xfrm>
          <a:prstGeom prst="rect">
            <a:avLst/>
          </a:prstGeom>
        </p:spPr>
        <p:txBody>
          <a:bodyPr lIns="0" tIns="0" rIns="0" bIns="0" rtlCol="0" anchor="t">
            <a:spAutoFit/>
          </a:bodyPr>
          <a:lstStyle/>
          <a:p>
            <a:pPr algn="ctr">
              <a:lnSpc>
                <a:spcPts val="5320"/>
              </a:lnSpc>
            </a:pPr>
            <a:r>
              <a:rPr lang="en-US" sz="3800" dirty="0" err="1">
                <a:solidFill>
                  <a:srgbClr val="4F2C33"/>
                </a:solidFill>
                <a:latin typeface="Roboto Condensed Bold"/>
              </a:rPr>
              <a:t>Bài</a:t>
            </a:r>
            <a:r>
              <a:rPr lang="en-US" sz="3800" dirty="0">
                <a:solidFill>
                  <a:srgbClr val="4F2C33"/>
                </a:solidFill>
                <a:latin typeface="Roboto Condensed Bold"/>
              </a:rPr>
              <a:t> </a:t>
            </a:r>
            <a:r>
              <a:rPr lang="en-US" sz="3800" dirty="0" err="1">
                <a:solidFill>
                  <a:srgbClr val="4F2C33"/>
                </a:solidFill>
                <a:latin typeface="Roboto Condensed Bold"/>
              </a:rPr>
              <a:t>tập</a:t>
            </a:r>
            <a:r>
              <a:rPr lang="en-US" sz="3800" dirty="0">
                <a:solidFill>
                  <a:srgbClr val="4F2C33"/>
                </a:solidFill>
                <a:latin typeface="Roboto Condensed Bold"/>
              </a:rPr>
              <a:t> 4</a:t>
            </a:r>
            <a:r>
              <a:rPr lang="en-US" sz="3800" dirty="0" smtClean="0">
                <a:solidFill>
                  <a:srgbClr val="4F2C33"/>
                </a:solidFill>
                <a:latin typeface="Roboto Condensed Bold"/>
              </a:rPr>
              <a:t> </a:t>
            </a:r>
            <a:r>
              <a:rPr lang="en-US" sz="3800" dirty="0">
                <a:solidFill>
                  <a:srgbClr val="4F2C33"/>
                </a:solidFill>
                <a:latin typeface="Roboto Condensed Bold"/>
              </a:rPr>
              <a:t>SGK </a:t>
            </a:r>
            <a:r>
              <a:rPr lang="en-US" sz="3800" dirty="0" smtClean="0">
                <a:solidFill>
                  <a:srgbClr val="4F2C33"/>
                </a:solidFill>
                <a:latin typeface="Roboto Condensed Bold"/>
              </a:rPr>
              <a:t>tr.112: </a:t>
            </a:r>
            <a:endParaRPr lang="en-US" sz="3800" dirty="0">
              <a:solidFill>
                <a:srgbClr val="4F2C33"/>
              </a:solidFill>
              <a:latin typeface="Roboto Condensed Bold"/>
            </a:endParaRPr>
          </a:p>
          <a:p>
            <a:pPr algn="ctr">
              <a:lnSpc>
                <a:spcPts val="5320"/>
              </a:lnSpc>
            </a:pPr>
            <a:endParaRPr lang="en-US" sz="3800" dirty="0">
              <a:solidFill>
                <a:srgbClr val="4F2C33"/>
              </a:solidFill>
              <a:latin typeface="Roboto Condensed Bold"/>
            </a:endParaRPr>
          </a:p>
        </p:txBody>
      </p:sp>
    </p:spTree>
    <p:extLst>
      <p:ext uri="{BB962C8B-B14F-4D97-AF65-F5344CB8AC3E}">
        <p14:creationId xmlns:p14="http://schemas.microsoft.com/office/powerpoint/2010/main" val="34761031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D757"/>
        </a:solidFill>
        <a:effectLst/>
      </p:bgPr>
    </p:bg>
    <p:spTree>
      <p:nvGrpSpPr>
        <p:cNvPr id="1" name=""/>
        <p:cNvGrpSpPr/>
        <p:nvPr/>
      </p:nvGrpSpPr>
      <p:grpSpPr>
        <a:xfrm>
          <a:off x="0" y="0"/>
          <a:ext cx="0" cy="0"/>
          <a:chOff x="0" y="0"/>
          <a:chExt cx="0" cy="0"/>
        </a:xfrm>
      </p:grpSpPr>
      <p:grpSp>
        <p:nvGrpSpPr>
          <p:cNvPr id="2" name="Group 2"/>
          <p:cNvGrpSpPr/>
          <p:nvPr/>
        </p:nvGrpSpPr>
        <p:grpSpPr>
          <a:xfrm>
            <a:off x="-96446" y="-48093"/>
            <a:ext cx="15716176" cy="2002273"/>
            <a:chOff x="0" y="0"/>
            <a:chExt cx="18286349" cy="3042119"/>
          </a:xfrm>
        </p:grpSpPr>
        <p:sp>
          <p:nvSpPr>
            <p:cNvPr id="3" name="Freeform 3"/>
            <p:cNvSpPr/>
            <p:nvPr/>
          </p:nvSpPr>
          <p:spPr>
            <a:xfrm>
              <a:off x="0" y="0"/>
              <a:ext cx="18286349" cy="3042119"/>
            </a:xfrm>
            <a:custGeom>
              <a:avLst/>
              <a:gdLst/>
              <a:ahLst/>
              <a:cxnLst/>
              <a:rect l="l" t="t" r="r" b="b"/>
              <a:pathLst>
                <a:path w="18286349" h="3042119">
                  <a:moveTo>
                    <a:pt x="18161890" y="3042119"/>
                  </a:moveTo>
                  <a:lnTo>
                    <a:pt x="124460" y="3042119"/>
                  </a:lnTo>
                  <a:cubicBezTo>
                    <a:pt x="55880" y="3042119"/>
                    <a:pt x="0" y="2986239"/>
                    <a:pt x="0" y="2917659"/>
                  </a:cubicBezTo>
                  <a:lnTo>
                    <a:pt x="0" y="124460"/>
                  </a:lnTo>
                  <a:cubicBezTo>
                    <a:pt x="0" y="55880"/>
                    <a:pt x="55880" y="0"/>
                    <a:pt x="124460" y="0"/>
                  </a:cubicBezTo>
                  <a:lnTo>
                    <a:pt x="18161890" y="0"/>
                  </a:lnTo>
                  <a:cubicBezTo>
                    <a:pt x="18230469" y="0"/>
                    <a:pt x="18286349" y="55880"/>
                    <a:pt x="18286349" y="124460"/>
                  </a:cubicBezTo>
                  <a:lnTo>
                    <a:pt x="18286349" y="2917659"/>
                  </a:lnTo>
                  <a:cubicBezTo>
                    <a:pt x="18286349" y="2986239"/>
                    <a:pt x="18230469" y="3042119"/>
                    <a:pt x="18161890" y="3042119"/>
                  </a:cubicBezTo>
                  <a:close/>
                </a:path>
              </a:pathLst>
            </a:custGeom>
            <a:solidFill>
              <a:srgbClr val="FFD558"/>
            </a:solidFill>
          </p:spPr>
          <p:txBody>
            <a:bodyPr/>
            <a:lstStyle/>
            <a:p>
              <a:endParaRPr lang="en-US"/>
            </a:p>
          </p:txBody>
        </p:sp>
      </p:grpSp>
      <p:sp>
        <p:nvSpPr>
          <p:cNvPr id="4" name="Freeform 4"/>
          <p:cNvSpPr/>
          <p:nvPr/>
        </p:nvSpPr>
        <p:spPr>
          <a:xfrm rot="-10800000">
            <a:off x="15749268" y="-757432"/>
            <a:ext cx="1510032" cy="1514864"/>
          </a:xfrm>
          <a:custGeom>
            <a:avLst/>
            <a:gdLst/>
            <a:ahLst/>
            <a:cxnLst/>
            <a:rect l="l" t="t" r="r" b="b"/>
            <a:pathLst>
              <a:path w="1510032" h="1514864">
                <a:moveTo>
                  <a:pt x="0" y="0"/>
                </a:moveTo>
                <a:lnTo>
                  <a:pt x="1510032" y="0"/>
                </a:lnTo>
                <a:lnTo>
                  <a:pt x="1510032" y="1514864"/>
                </a:lnTo>
                <a:lnTo>
                  <a:pt x="0" y="15148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19498" y="10100251"/>
            <a:ext cx="1199994" cy="373498"/>
          </a:xfrm>
          <a:custGeom>
            <a:avLst/>
            <a:gdLst/>
            <a:ahLst/>
            <a:cxnLst/>
            <a:rect l="l" t="t" r="r" b="b"/>
            <a:pathLst>
              <a:path w="1199994" h="373498">
                <a:moveTo>
                  <a:pt x="0" y="0"/>
                </a:moveTo>
                <a:lnTo>
                  <a:pt x="1199995" y="0"/>
                </a:lnTo>
                <a:lnTo>
                  <a:pt x="1199995" y="373498"/>
                </a:lnTo>
                <a:lnTo>
                  <a:pt x="0" y="3734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aphicFrame>
        <p:nvGraphicFramePr>
          <p:cNvPr id="7" name="Table 7"/>
          <p:cNvGraphicFramePr>
            <a:graphicFrameLocks noGrp="1"/>
          </p:cNvGraphicFramePr>
          <p:nvPr>
            <p:extLst>
              <p:ext uri="{D42A27DB-BD31-4B8C-83A1-F6EECF244321}">
                <p14:modId xmlns:p14="http://schemas.microsoft.com/office/powerpoint/2010/main" val="3735178055"/>
              </p:ext>
            </p:extLst>
          </p:nvPr>
        </p:nvGraphicFramePr>
        <p:xfrm>
          <a:off x="619495" y="5811248"/>
          <a:ext cx="16693542" cy="3468202"/>
        </p:xfrm>
        <a:graphic>
          <a:graphicData uri="http://schemas.openxmlformats.org/drawingml/2006/table">
            <a:tbl>
              <a:tblPr/>
              <a:tblGrid>
                <a:gridCol w="2961905">
                  <a:extLst>
                    <a:ext uri="{9D8B030D-6E8A-4147-A177-3AD203B41FA5}">
                      <a16:colId xmlns:a16="http://schemas.microsoft.com/office/drawing/2014/main" val="20000"/>
                    </a:ext>
                  </a:extLst>
                </a:gridCol>
                <a:gridCol w="6172200">
                  <a:extLst>
                    <a:ext uri="{9D8B030D-6E8A-4147-A177-3AD203B41FA5}">
                      <a16:colId xmlns:a16="http://schemas.microsoft.com/office/drawing/2014/main" val="20001"/>
                    </a:ext>
                  </a:extLst>
                </a:gridCol>
                <a:gridCol w="7559437">
                  <a:extLst>
                    <a:ext uri="{9D8B030D-6E8A-4147-A177-3AD203B41FA5}">
                      <a16:colId xmlns:a16="http://schemas.microsoft.com/office/drawing/2014/main" val="20002"/>
                    </a:ext>
                  </a:extLst>
                </a:gridCol>
              </a:tblGrid>
              <a:tr h="751695">
                <a:tc>
                  <a:txBody>
                    <a:bodyPr/>
                    <a:lstStyle/>
                    <a:p>
                      <a:pPr algn="ctr">
                        <a:lnSpc>
                          <a:spcPts val="5156"/>
                        </a:lnSpc>
                        <a:defRPr/>
                      </a:pPr>
                      <a:r>
                        <a:rPr lang="en-US" sz="3683" dirty="0" smtClean="0">
                          <a:solidFill>
                            <a:srgbClr val="FFFFFF"/>
                          </a:solidFill>
                          <a:latin typeface="Roboto Condensed Bold"/>
                        </a:rPr>
                        <a:t>TP </a:t>
                      </a:r>
                      <a:r>
                        <a:rPr lang="en-US" sz="3683" dirty="0" err="1" smtClean="0">
                          <a:solidFill>
                            <a:srgbClr val="FFFFFF"/>
                          </a:solidFill>
                          <a:latin typeface="Roboto Condensed Bold"/>
                        </a:rPr>
                        <a:t>phu</a:t>
                      </a:r>
                      <a:r>
                        <a:rPr lang="en-US" sz="3683" dirty="0" smtClean="0">
                          <a:solidFill>
                            <a:srgbClr val="FFFFFF"/>
                          </a:solidFill>
                          <a:latin typeface="Roboto Condensed Bold"/>
                        </a:rPr>
                        <a:t>̣</a:t>
                      </a:r>
                      <a:r>
                        <a:rPr lang="en-US" sz="3683" baseline="0" dirty="0" smtClean="0">
                          <a:solidFill>
                            <a:srgbClr val="FFFFFF"/>
                          </a:solidFill>
                          <a:latin typeface="Roboto Condensed Bold"/>
                        </a:rPr>
                        <a:t> </a:t>
                      </a:r>
                      <a:r>
                        <a:rPr lang="en-US" sz="3683" baseline="0" dirty="0" err="1" smtClean="0">
                          <a:solidFill>
                            <a:srgbClr val="FFFFFF"/>
                          </a:solidFill>
                          <a:latin typeface="Roboto Condensed Bold"/>
                        </a:rPr>
                        <a:t>chu</a:t>
                      </a:r>
                      <a:r>
                        <a:rPr lang="en-US" sz="3683" baseline="0" dirty="0" smtClean="0">
                          <a:solidFill>
                            <a:srgbClr val="FFFFFF"/>
                          </a:solidFill>
                          <a:latin typeface="Roboto Condensed Bold"/>
                        </a:rPr>
                        <a:t>́</a:t>
                      </a:r>
                      <a:endParaRPr lang="en-US" sz="1100" dirty="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solidFill>
                      <a:srgbClr val="A3704B"/>
                    </a:solidFill>
                  </a:tcPr>
                </a:tc>
                <a:tc>
                  <a:txBody>
                    <a:bodyPr/>
                    <a:lstStyle/>
                    <a:p>
                      <a:pPr algn="ctr">
                        <a:lnSpc>
                          <a:spcPts val="5156"/>
                        </a:lnSpc>
                        <a:defRPr/>
                      </a:pPr>
                      <a:r>
                        <a:rPr lang="en-US" sz="3683" dirty="0" err="1" smtClean="0">
                          <a:solidFill>
                            <a:srgbClr val="FFFFFF"/>
                          </a:solidFill>
                          <a:latin typeface="Roboto Condensed Bold"/>
                        </a:rPr>
                        <a:t>Dấu</a:t>
                      </a:r>
                      <a:r>
                        <a:rPr lang="en-US" sz="3683" baseline="0" dirty="0" smtClean="0">
                          <a:solidFill>
                            <a:srgbClr val="FFFFFF"/>
                          </a:solidFill>
                          <a:latin typeface="Roboto Condensed Bold"/>
                        </a:rPr>
                        <a:t> </a:t>
                      </a:r>
                      <a:r>
                        <a:rPr lang="en-US" sz="3683" baseline="0" dirty="0" err="1" smtClean="0">
                          <a:solidFill>
                            <a:srgbClr val="FFFFFF"/>
                          </a:solidFill>
                          <a:latin typeface="Roboto Condensed Bold"/>
                        </a:rPr>
                        <a:t>hiệu</a:t>
                      </a:r>
                      <a:r>
                        <a:rPr lang="en-US" sz="3683" baseline="0" dirty="0" smtClean="0">
                          <a:solidFill>
                            <a:srgbClr val="FFFFFF"/>
                          </a:solidFill>
                          <a:latin typeface="Roboto Condensed Bold"/>
                        </a:rPr>
                        <a:t> </a:t>
                      </a:r>
                      <a:r>
                        <a:rPr lang="en-US" sz="3683" baseline="0" dirty="0" err="1" smtClean="0">
                          <a:solidFill>
                            <a:srgbClr val="FFFFFF"/>
                          </a:solidFill>
                          <a:latin typeface="Roboto Condensed Bold"/>
                        </a:rPr>
                        <a:t>nhận</a:t>
                      </a:r>
                      <a:r>
                        <a:rPr lang="en-US" sz="3683" baseline="0" dirty="0" smtClean="0">
                          <a:solidFill>
                            <a:srgbClr val="FFFFFF"/>
                          </a:solidFill>
                          <a:latin typeface="Roboto Condensed Bold"/>
                        </a:rPr>
                        <a:t> </a:t>
                      </a:r>
                      <a:r>
                        <a:rPr lang="en-US" sz="3683" baseline="0" dirty="0" err="1" smtClean="0">
                          <a:solidFill>
                            <a:srgbClr val="FFFFFF"/>
                          </a:solidFill>
                          <a:latin typeface="Roboto Condensed Bold"/>
                        </a:rPr>
                        <a:t>biết</a:t>
                      </a:r>
                      <a:r>
                        <a:rPr lang="en-US" sz="3683" baseline="0" dirty="0" smtClean="0">
                          <a:solidFill>
                            <a:srgbClr val="FFFFFF"/>
                          </a:solidFill>
                          <a:latin typeface="Roboto Condensed Bold"/>
                        </a:rPr>
                        <a:t> </a:t>
                      </a:r>
                      <a:endParaRPr lang="en-US" sz="1100" dirty="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solidFill>
                      <a:srgbClr val="A3704B"/>
                    </a:solidFill>
                  </a:tcPr>
                </a:tc>
                <a:tc>
                  <a:txBody>
                    <a:bodyPr/>
                    <a:lstStyle/>
                    <a:p>
                      <a:pPr algn="ctr">
                        <a:lnSpc>
                          <a:spcPts val="5156"/>
                        </a:lnSpc>
                        <a:defRPr/>
                      </a:pPr>
                      <a:r>
                        <a:rPr lang="en-US" sz="3683" dirty="0" err="1" smtClean="0">
                          <a:solidFill>
                            <a:srgbClr val="FFFFFF"/>
                          </a:solidFill>
                          <a:latin typeface="Roboto Condensed Bold"/>
                        </a:rPr>
                        <a:t>Tác</a:t>
                      </a:r>
                      <a:r>
                        <a:rPr lang="en-US" sz="3683" baseline="0" dirty="0" smtClean="0">
                          <a:solidFill>
                            <a:srgbClr val="FFFFFF"/>
                          </a:solidFill>
                          <a:latin typeface="Roboto Condensed Bold"/>
                        </a:rPr>
                        <a:t> </a:t>
                      </a:r>
                      <a:r>
                        <a:rPr lang="en-US" sz="3683" baseline="0" dirty="0" err="1" smtClean="0">
                          <a:solidFill>
                            <a:srgbClr val="FFFFFF"/>
                          </a:solidFill>
                          <a:latin typeface="Roboto Condensed Bold"/>
                        </a:rPr>
                        <a:t>dụng</a:t>
                      </a:r>
                      <a:endParaRPr lang="en-US" sz="1100" dirty="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solidFill>
                      <a:srgbClr val="A3704B"/>
                    </a:solidFill>
                  </a:tcPr>
                </a:tc>
                <a:extLst>
                  <a:ext uri="{0D108BD9-81ED-4DB2-BD59-A6C34878D82A}">
                    <a16:rowId xmlns:a16="http://schemas.microsoft.com/office/drawing/2014/main" val="10000"/>
                  </a:ext>
                </a:extLst>
              </a:tr>
              <a:tr h="2469855">
                <a:tc>
                  <a:txBody>
                    <a:bodyPr/>
                    <a:lstStyle/>
                    <a:p>
                      <a:pPr marL="0" marR="0" indent="0" algn="ctr" defTabSz="914400" rtl="0" eaLnBrk="1" fontAlgn="auto" latinLnBrk="0" hangingPunct="1">
                        <a:lnSpc>
                          <a:spcPts val="5156"/>
                        </a:lnSpc>
                        <a:spcBef>
                          <a:spcPts val="0"/>
                        </a:spcBef>
                        <a:spcAft>
                          <a:spcPts val="0"/>
                        </a:spcAft>
                        <a:buClrTx/>
                        <a:buSzTx/>
                        <a:buFontTx/>
                        <a:buNone/>
                        <a:tabLst/>
                        <a:defRPr/>
                      </a:pPr>
                      <a:r>
                        <a:rPr lang="en-US" sz="3800" b="1" i="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Father and Daughter</a:t>
                      </a:r>
                      <a:endParaRPr lang="en-US" sz="3800" i="1" dirty="0" smtClean="0">
                        <a:latin typeface="Roboto Condensed" panose="02000000000000000000" pitchFamily="2" charset="0"/>
                        <a:ea typeface="Roboto Condensed" panose="02000000000000000000" pitchFamily="2" charset="0"/>
                        <a:cs typeface="Roboto Condensed" panose="02000000000000000000" pitchFamily="2" charset="0"/>
                      </a:endParaRPr>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tc>
                  <a:txBody>
                    <a:bodyPr/>
                    <a:lstStyle/>
                    <a:p>
                      <a:pPr algn="ctr">
                        <a:lnSpc>
                          <a:spcPts val="5156"/>
                        </a:lnSpc>
                        <a:defRPr/>
                      </a:pP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Được</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đặt</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trong</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dấu</a:t>
                      </a:r>
                      <a:r>
                        <a:rPr lang="en-US" sz="3800" kern="1200" baseline="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baseline="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ngoặc</a:t>
                      </a:r>
                      <a:r>
                        <a:rPr lang="en-US" sz="3800" kern="1200" baseline="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baseline="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tên</a:t>
                      </a:r>
                      <a:endParaRPr lang="en-US" sz="3800" dirty="0">
                        <a:latin typeface="Roboto Condensed" panose="02000000000000000000" pitchFamily="2" charset="0"/>
                        <a:ea typeface="Roboto Condensed" panose="02000000000000000000" pitchFamily="2" charset="0"/>
                        <a:cs typeface="Roboto Condensed" panose="02000000000000000000" pitchFamily="2" charset="0"/>
                      </a:endParaRPr>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tc>
                  <a:txBody>
                    <a:bodyPr/>
                    <a:lstStyle/>
                    <a:p>
                      <a:pPr algn="just">
                        <a:lnSpc>
                          <a:spcPct val="100000"/>
                        </a:lnSpc>
                        <a:defRPr/>
                      </a:pP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Dùng</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đê</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giải</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thích</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tên</a:t>
                      </a:r>
                      <a:r>
                        <a:rPr lang="en-US" sz="3800" kern="1200" baseline="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baseline="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tiếng</a:t>
                      </a:r>
                      <a:r>
                        <a:rPr lang="en-US" sz="3800" kern="1200" baseline="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baseline="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Anh</a:t>
                      </a:r>
                      <a:r>
                        <a:rPr lang="en-US" sz="3800" kern="1200" baseline="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baseline="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của</a:t>
                      </a:r>
                      <a:r>
                        <a:rPr lang="en-US" sz="3800" kern="1200" baseline="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baseline="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bô</a:t>
                      </a:r>
                      <a:r>
                        <a:rPr lang="en-US" sz="3800" kern="1200" baseline="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baseline="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phim</a:t>
                      </a:r>
                      <a:endParaRPr lang="en-US" sz="3800" dirty="0">
                        <a:solidFill>
                          <a:srgbClr val="000000"/>
                        </a:solidFill>
                        <a:latin typeface="Roboto Condensed" panose="02000000000000000000" pitchFamily="2" charset="0"/>
                        <a:ea typeface="Roboto Condensed" panose="02000000000000000000" pitchFamily="2" charset="0"/>
                        <a:cs typeface="Roboto Condensed" panose="02000000000000000000" pitchFamily="2" charset="0"/>
                      </a:endParaRPr>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207084" y="464176"/>
            <a:ext cx="15109116" cy="1154162"/>
          </a:xfrm>
          <a:prstGeom prst="rect">
            <a:avLst/>
          </a:prstGeom>
        </p:spPr>
        <p:txBody>
          <a:bodyPr wrap="square" lIns="0" tIns="0" rIns="0" bIns="0" rtlCol="0" anchor="t">
            <a:spAutoFit/>
          </a:bodyPr>
          <a:lstStyle/>
          <a:p>
            <a:pPr algn="ctr">
              <a:lnSpc>
                <a:spcPts val="8959"/>
              </a:lnSpc>
            </a:pPr>
            <a:r>
              <a:rPr lang="en-US" sz="5000" dirty="0">
                <a:solidFill>
                  <a:srgbClr val="4F2C33"/>
                </a:solidFill>
                <a:latin typeface="Fraunces Bold"/>
              </a:rPr>
              <a:t>II. THỰC HÀNH CÁC THÀNH PHẦN BIỆT LẬP</a:t>
            </a:r>
          </a:p>
        </p:txBody>
      </p:sp>
      <p:sp>
        <p:nvSpPr>
          <p:cNvPr id="9" name="TextBox 9"/>
          <p:cNvSpPr txBox="1"/>
          <p:nvPr/>
        </p:nvSpPr>
        <p:spPr>
          <a:xfrm>
            <a:off x="619495" y="2866820"/>
            <a:ext cx="16830305" cy="1754326"/>
          </a:xfrm>
          <a:prstGeom prst="rect">
            <a:avLst/>
          </a:prstGeom>
        </p:spPr>
        <p:txBody>
          <a:bodyPr wrap="square" lIns="0" tIns="0" rIns="0" bIns="0" rtlCol="0" anchor="t">
            <a:spAutoFit/>
          </a:bodyPr>
          <a:lstStyle/>
          <a:p>
            <a:pPr algn="just">
              <a:lnSpc>
                <a:spcPct val="150000"/>
              </a:lnSpc>
            </a:pP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d.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Người</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cha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va</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con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gái</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(Father and Daughter) là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một</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bô</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phim</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hoạt</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hình</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ngắn</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không</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lời</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của</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đạo</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diễn</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người</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Hà Lan Mai-</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cơn</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Đu-đốc</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đơ</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Guýt</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thực</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hiện</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3800" b="1" dirty="0" err="1"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năm</a:t>
            </a:r>
            <a:r>
              <a:rPr lang="en-US" sz="3800" b="1" dirty="0" smtClean="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rPr>
              <a:t> 2000. </a:t>
            </a:r>
            <a:endParaRPr lang="en-US" sz="3800" b="1" dirty="0">
              <a:solidFill>
                <a:srgbClr val="593B1C"/>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0" name="TextBox 10"/>
          <p:cNvSpPr txBox="1"/>
          <p:nvPr/>
        </p:nvSpPr>
        <p:spPr>
          <a:xfrm>
            <a:off x="388024" y="2096768"/>
            <a:ext cx="16871276" cy="1359346"/>
          </a:xfrm>
          <a:prstGeom prst="rect">
            <a:avLst/>
          </a:prstGeom>
        </p:spPr>
        <p:txBody>
          <a:bodyPr lIns="0" tIns="0" rIns="0" bIns="0" rtlCol="0" anchor="t">
            <a:spAutoFit/>
          </a:bodyPr>
          <a:lstStyle/>
          <a:p>
            <a:pPr algn="ctr">
              <a:lnSpc>
                <a:spcPts val="5320"/>
              </a:lnSpc>
            </a:pPr>
            <a:r>
              <a:rPr lang="en-US" sz="3800" dirty="0" err="1">
                <a:solidFill>
                  <a:srgbClr val="4F2C33"/>
                </a:solidFill>
                <a:latin typeface="Roboto Condensed Bold"/>
              </a:rPr>
              <a:t>Bài</a:t>
            </a:r>
            <a:r>
              <a:rPr lang="en-US" sz="3800" dirty="0">
                <a:solidFill>
                  <a:srgbClr val="4F2C33"/>
                </a:solidFill>
                <a:latin typeface="Roboto Condensed Bold"/>
              </a:rPr>
              <a:t> </a:t>
            </a:r>
            <a:r>
              <a:rPr lang="en-US" sz="3800" dirty="0" err="1">
                <a:solidFill>
                  <a:srgbClr val="4F2C33"/>
                </a:solidFill>
                <a:latin typeface="Roboto Condensed Bold"/>
              </a:rPr>
              <a:t>tập</a:t>
            </a:r>
            <a:r>
              <a:rPr lang="en-US" sz="3800" dirty="0">
                <a:solidFill>
                  <a:srgbClr val="4F2C33"/>
                </a:solidFill>
                <a:latin typeface="Roboto Condensed Bold"/>
              </a:rPr>
              <a:t> 4</a:t>
            </a:r>
            <a:r>
              <a:rPr lang="en-US" sz="3800" dirty="0" smtClean="0">
                <a:solidFill>
                  <a:srgbClr val="4F2C33"/>
                </a:solidFill>
                <a:latin typeface="Roboto Condensed Bold"/>
              </a:rPr>
              <a:t> </a:t>
            </a:r>
            <a:r>
              <a:rPr lang="en-US" sz="3800" dirty="0">
                <a:solidFill>
                  <a:srgbClr val="4F2C33"/>
                </a:solidFill>
                <a:latin typeface="Roboto Condensed Bold"/>
              </a:rPr>
              <a:t>SGK </a:t>
            </a:r>
            <a:r>
              <a:rPr lang="en-US" sz="3800" dirty="0" smtClean="0">
                <a:solidFill>
                  <a:srgbClr val="4F2C33"/>
                </a:solidFill>
                <a:latin typeface="Roboto Condensed Bold"/>
              </a:rPr>
              <a:t>tr.112: </a:t>
            </a:r>
            <a:endParaRPr lang="en-US" sz="3800" dirty="0">
              <a:solidFill>
                <a:srgbClr val="4F2C33"/>
              </a:solidFill>
              <a:latin typeface="Roboto Condensed Bold"/>
            </a:endParaRPr>
          </a:p>
          <a:p>
            <a:pPr algn="ctr">
              <a:lnSpc>
                <a:spcPts val="5320"/>
              </a:lnSpc>
            </a:pPr>
            <a:endParaRPr lang="en-US" sz="3800" dirty="0">
              <a:solidFill>
                <a:srgbClr val="4F2C33"/>
              </a:solidFill>
              <a:latin typeface="Roboto Condensed Bold"/>
            </a:endParaRPr>
          </a:p>
        </p:txBody>
      </p:sp>
    </p:spTree>
    <p:extLst>
      <p:ext uri="{BB962C8B-B14F-4D97-AF65-F5344CB8AC3E}">
        <p14:creationId xmlns:p14="http://schemas.microsoft.com/office/powerpoint/2010/main" val="3731174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CD38"/>
        </a:solidFill>
        <a:effectLst/>
      </p:bgPr>
    </p:bg>
    <p:spTree>
      <p:nvGrpSpPr>
        <p:cNvPr id="1" name=""/>
        <p:cNvGrpSpPr/>
        <p:nvPr/>
      </p:nvGrpSpPr>
      <p:grpSpPr>
        <a:xfrm>
          <a:off x="0" y="0"/>
          <a:ext cx="0" cy="0"/>
          <a:chOff x="0" y="0"/>
          <a:chExt cx="0" cy="0"/>
        </a:xfrm>
      </p:grpSpPr>
      <p:grpSp>
        <p:nvGrpSpPr>
          <p:cNvPr id="2" name="Group 2"/>
          <p:cNvGrpSpPr/>
          <p:nvPr/>
        </p:nvGrpSpPr>
        <p:grpSpPr>
          <a:xfrm rot="-322503">
            <a:off x="9733406" y="5989716"/>
            <a:ext cx="7380048" cy="3460295"/>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D558"/>
            </a:solidFill>
          </p:spPr>
          <p:txBody>
            <a:bodyPr/>
            <a:lstStyle/>
            <a:p>
              <a:endParaRPr lang="en-US"/>
            </a:p>
          </p:txBody>
        </p:sp>
      </p:grpSp>
      <p:sp>
        <p:nvSpPr>
          <p:cNvPr id="4" name="Freeform 4"/>
          <p:cNvSpPr/>
          <p:nvPr/>
        </p:nvSpPr>
        <p:spPr>
          <a:xfrm>
            <a:off x="10727603" y="1634905"/>
            <a:ext cx="6816920" cy="7320182"/>
          </a:xfrm>
          <a:custGeom>
            <a:avLst/>
            <a:gdLst/>
            <a:ahLst/>
            <a:cxnLst/>
            <a:rect l="l" t="t" r="r" b="b"/>
            <a:pathLst>
              <a:path w="6816920" h="7320182">
                <a:moveTo>
                  <a:pt x="0" y="0"/>
                </a:moveTo>
                <a:lnTo>
                  <a:pt x="6816920" y="0"/>
                </a:lnTo>
                <a:lnTo>
                  <a:pt x="6816920" y="7320183"/>
                </a:lnTo>
                <a:lnTo>
                  <a:pt x="0" y="7320183"/>
                </a:lnTo>
                <a:lnTo>
                  <a:pt x="0" y="0"/>
                </a:lnTo>
                <a:close/>
              </a:path>
            </a:pathLst>
          </a:custGeom>
          <a:blipFill>
            <a:blip r:embed="rId2"/>
            <a:stretch>
              <a:fillRect/>
            </a:stretch>
          </a:blipFill>
        </p:spPr>
        <p:txBody>
          <a:bodyPr/>
          <a:lstStyle/>
          <a:p>
            <a:endParaRPr lang="en-US"/>
          </a:p>
        </p:txBody>
      </p:sp>
      <p:sp>
        <p:nvSpPr>
          <p:cNvPr id="5" name="Freeform 5"/>
          <p:cNvSpPr/>
          <p:nvPr/>
        </p:nvSpPr>
        <p:spPr>
          <a:xfrm rot="-5400000">
            <a:off x="-755016" y="1026284"/>
            <a:ext cx="1510032" cy="1514864"/>
          </a:xfrm>
          <a:custGeom>
            <a:avLst/>
            <a:gdLst/>
            <a:ahLst/>
            <a:cxnLst/>
            <a:rect l="l" t="t" r="r" b="b"/>
            <a:pathLst>
              <a:path w="1510032" h="1514864">
                <a:moveTo>
                  <a:pt x="0" y="0"/>
                </a:moveTo>
                <a:lnTo>
                  <a:pt x="1510032" y="0"/>
                </a:lnTo>
                <a:lnTo>
                  <a:pt x="1510032" y="1514864"/>
                </a:lnTo>
                <a:lnTo>
                  <a:pt x="0" y="151486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6" name="Freeform 6"/>
          <p:cNvSpPr/>
          <p:nvPr/>
        </p:nvSpPr>
        <p:spPr>
          <a:xfrm>
            <a:off x="16910050" y="0"/>
            <a:ext cx="2405988" cy="1456716"/>
          </a:xfrm>
          <a:custGeom>
            <a:avLst/>
            <a:gdLst/>
            <a:ahLst/>
            <a:cxnLst/>
            <a:rect l="l" t="t" r="r" b="b"/>
            <a:pathLst>
              <a:path w="2405988" h="1456716">
                <a:moveTo>
                  <a:pt x="0" y="0"/>
                </a:moveTo>
                <a:lnTo>
                  <a:pt x="2405988" y="0"/>
                </a:lnTo>
                <a:lnTo>
                  <a:pt x="2405988" y="1456716"/>
                </a:lnTo>
                <a:lnTo>
                  <a:pt x="0" y="145671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7" name="Freeform 7"/>
          <p:cNvSpPr/>
          <p:nvPr/>
        </p:nvSpPr>
        <p:spPr>
          <a:xfrm>
            <a:off x="17544523" y="1206302"/>
            <a:ext cx="1428995" cy="865191"/>
          </a:xfrm>
          <a:custGeom>
            <a:avLst/>
            <a:gdLst/>
            <a:ahLst/>
            <a:cxnLst/>
            <a:rect l="l" t="t" r="r" b="b"/>
            <a:pathLst>
              <a:path w="1428995" h="865191">
                <a:moveTo>
                  <a:pt x="0" y="0"/>
                </a:moveTo>
                <a:lnTo>
                  <a:pt x="1428995" y="0"/>
                </a:lnTo>
                <a:lnTo>
                  <a:pt x="1428995" y="865191"/>
                </a:lnTo>
                <a:lnTo>
                  <a:pt x="0" y="86519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8" name="Freeform 8"/>
          <p:cNvSpPr/>
          <p:nvPr/>
        </p:nvSpPr>
        <p:spPr>
          <a:xfrm>
            <a:off x="17513047" y="4044314"/>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9" name="Freeform 9"/>
          <p:cNvSpPr/>
          <p:nvPr/>
        </p:nvSpPr>
        <p:spPr>
          <a:xfrm>
            <a:off x="15392556" y="8768338"/>
            <a:ext cx="1199994" cy="373498"/>
          </a:xfrm>
          <a:custGeom>
            <a:avLst/>
            <a:gdLst/>
            <a:ahLst/>
            <a:cxnLst/>
            <a:rect l="l" t="t" r="r" b="b"/>
            <a:pathLst>
              <a:path w="1199994" h="373498">
                <a:moveTo>
                  <a:pt x="0" y="0"/>
                </a:moveTo>
                <a:lnTo>
                  <a:pt x="1199994" y="0"/>
                </a:lnTo>
                <a:lnTo>
                  <a:pt x="1199994" y="373499"/>
                </a:lnTo>
                <a:lnTo>
                  <a:pt x="0" y="37349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0" name="TextBox 10"/>
          <p:cNvSpPr txBox="1"/>
          <p:nvPr/>
        </p:nvSpPr>
        <p:spPr>
          <a:xfrm>
            <a:off x="1028700" y="1011835"/>
            <a:ext cx="6353473" cy="1120775"/>
          </a:xfrm>
          <a:prstGeom prst="rect">
            <a:avLst/>
          </a:prstGeom>
        </p:spPr>
        <p:txBody>
          <a:bodyPr lIns="0" tIns="0" rIns="0" bIns="0" rtlCol="0" anchor="t">
            <a:spAutoFit/>
          </a:bodyPr>
          <a:lstStyle/>
          <a:p>
            <a:pPr algn="ctr">
              <a:lnSpc>
                <a:spcPts val="9100"/>
              </a:lnSpc>
            </a:pPr>
            <a:r>
              <a:rPr lang="en-US" sz="6500">
                <a:solidFill>
                  <a:srgbClr val="4F2C33"/>
                </a:solidFill>
                <a:latin typeface="Fraunces Bold"/>
              </a:rPr>
              <a:t>III. VIẾT NGẮN</a:t>
            </a:r>
          </a:p>
        </p:txBody>
      </p:sp>
      <p:sp>
        <p:nvSpPr>
          <p:cNvPr id="11" name="TextBox 11"/>
          <p:cNvSpPr txBox="1"/>
          <p:nvPr/>
        </p:nvSpPr>
        <p:spPr>
          <a:xfrm>
            <a:off x="1028700" y="2453007"/>
            <a:ext cx="9330386" cy="4616648"/>
          </a:xfrm>
          <a:prstGeom prst="rect">
            <a:avLst/>
          </a:prstGeom>
        </p:spPr>
        <p:txBody>
          <a:bodyPr lIns="0" tIns="0" rIns="0" bIns="0" rtlCol="0" anchor="t">
            <a:spAutoFit/>
          </a:bodyPr>
          <a:lstStyle/>
          <a:p>
            <a:pPr algn="just">
              <a:lnSpc>
                <a:spcPts val="5959"/>
              </a:lnSpc>
              <a:spcBef>
                <a:spcPct val="0"/>
              </a:spcBef>
            </a:pPr>
            <a:r>
              <a:rPr lang="en-US" sz="4256" dirty="0">
                <a:solidFill>
                  <a:srgbClr val="4F2C33"/>
                </a:solidFill>
                <a:latin typeface="Roboto Condensed Bold"/>
              </a:rPr>
              <a:t>Cho </a:t>
            </a:r>
            <a:r>
              <a:rPr lang="en-US" sz="4256" dirty="0" err="1">
                <a:solidFill>
                  <a:srgbClr val="4F2C33"/>
                </a:solidFill>
                <a:latin typeface="Roboto Condensed Bold"/>
              </a:rPr>
              <a:t>đề</a:t>
            </a:r>
            <a:r>
              <a:rPr lang="en-US" sz="4256" dirty="0">
                <a:solidFill>
                  <a:srgbClr val="4F2C33"/>
                </a:solidFill>
                <a:latin typeface="Roboto Condensed Bold"/>
              </a:rPr>
              <a:t> </a:t>
            </a:r>
            <a:r>
              <a:rPr lang="en-US" sz="4256" dirty="0" err="1">
                <a:solidFill>
                  <a:srgbClr val="4F2C33"/>
                </a:solidFill>
                <a:latin typeface="Roboto Condensed Bold"/>
              </a:rPr>
              <a:t>bài</a:t>
            </a:r>
            <a:r>
              <a:rPr lang="en-US" sz="4256" dirty="0">
                <a:solidFill>
                  <a:srgbClr val="4F2C33"/>
                </a:solidFill>
                <a:latin typeface="Roboto Condensed Bold"/>
              </a:rPr>
              <a:t>:</a:t>
            </a:r>
            <a:r>
              <a:rPr lang="en-US" sz="4256" dirty="0">
                <a:solidFill>
                  <a:srgbClr val="4F2C33"/>
                </a:solidFill>
                <a:latin typeface="Roboto Condensed"/>
              </a:rPr>
              <a:t> </a:t>
            </a:r>
            <a:r>
              <a:rPr lang="en-US" sz="4256" dirty="0" err="1">
                <a:solidFill>
                  <a:srgbClr val="4F2C33"/>
                </a:solidFill>
                <a:latin typeface="Roboto Condensed"/>
              </a:rPr>
              <a:t>Lựa</a:t>
            </a:r>
            <a:r>
              <a:rPr lang="en-US" sz="4256" dirty="0">
                <a:solidFill>
                  <a:srgbClr val="4F2C33"/>
                </a:solidFill>
                <a:latin typeface="Roboto Condensed"/>
              </a:rPr>
              <a:t> </a:t>
            </a:r>
            <a:r>
              <a:rPr lang="en-US" sz="4256" dirty="0" err="1">
                <a:solidFill>
                  <a:srgbClr val="4F2C33"/>
                </a:solidFill>
                <a:latin typeface="Roboto Condensed"/>
              </a:rPr>
              <a:t>chọn</a:t>
            </a:r>
            <a:r>
              <a:rPr lang="en-US" sz="4256" dirty="0">
                <a:solidFill>
                  <a:srgbClr val="4F2C33"/>
                </a:solidFill>
                <a:latin typeface="Roboto Condensed"/>
              </a:rPr>
              <a:t> </a:t>
            </a:r>
            <a:r>
              <a:rPr lang="en-US" sz="4256" dirty="0" err="1">
                <a:solidFill>
                  <a:srgbClr val="4F2C33"/>
                </a:solidFill>
                <a:latin typeface="Roboto Condensed"/>
              </a:rPr>
              <a:t>một</a:t>
            </a:r>
            <a:r>
              <a:rPr lang="en-US" sz="4256" dirty="0">
                <a:solidFill>
                  <a:srgbClr val="4F2C33"/>
                </a:solidFill>
                <a:latin typeface="Roboto Condensed"/>
              </a:rPr>
              <a:t> </a:t>
            </a:r>
            <a:r>
              <a:rPr lang="en-US" sz="4256" dirty="0" err="1">
                <a:solidFill>
                  <a:srgbClr val="4F2C33"/>
                </a:solidFill>
                <a:latin typeface="Roboto Condensed"/>
              </a:rPr>
              <a:t>trong</a:t>
            </a:r>
            <a:r>
              <a:rPr lang="en-US" sz="4256" dirty="0">
                <a:solidFill>
                  <a:srgbClr val="4F2C33"/>
                </a:solidFill>
                <a:latin typeface="Roboto Condensed"/>
              </a:rPr>
              <a:t> </a:t>
            </a:r>
            <a:r>
              <a:rPr lang="en-US" sz="4256" dirty="0" err="1">
                <a:solidFill>
                  <a:srgbClr val="4F2C33"/>
                </a:solidFill>
                <a:latin typeface="Roboto Condensed"/>
              </a:rPr>
              <a:t>số</a:t>
            </a:r>
            <a:r>
              <a:rPr lang="en-US" sz="4256" dirty="0">
                <a:solidFill>
                  <a:srgbClr val="4F2C33"/>
                </a:solidFill>
                <a:latin typeface="Roboto Condensed"/>
              </a:rPr>
              <a:t> </a:t>
            </a:r>
            <a:r>
              <a:rPr lang="en-US" sz="4256" dirty="0" err="1">
                <a:solidFill>
                  <a:srgbClr val="4F2C33"/>
                </a:solidFill>
                <a:latin typeface="Roboto Condensed"/>
              </a:rPr>
              <a:t>các</a:t>
            </a:r>
            <a:r>
              <a:rPr lang="en-US" sz="4256" dirty="0">
                <a:solidFill>
                  <a:srgbClr val="4F2C33"/>
                </a:solidFill>
                <a:latin typeface="Roboto Condensed"/>
              </a:rPr>
              <a:t> </a:t>
            </a:r>
            <a:r>
              <a:rPr lang="en-US" sz="4256" dirty="0" err="1">
                <a:solidFill>
                  <a:srgbClr val="4F2C33"/>
                </a:solidFill>
                <a:latin typeface="Roboto Condensed"/>
              </a:rPr>
              <a:t>nhân</a:t>
            </a:r>
            <a:r>
              <a:rPr lang="en-US" sz="4256" dirty="0">
                <a:solidFill>
                  <a:srgbClr val="4F2C33"/>
                </a:solidFill>
                <a:latin typeface="Roboto Condensed"/>
              </a:rPr>
              <a:t> </a:t>
            </a:r>
            <a:r>
              <a:rPr lang="en-US" sz="4256" dirty="0" err="1">
                <a:solidFill>
                  <a:srgbClr val="4F2C33"/>
                </a:solidFill>
                <a:latin typeface="Roboto Condensed"/>
              </a:rPr>
              <a:t>vật</a:t>
            </a:r>
            <a:r>
              <a:rPr lang="en-US" sz="4256" dirty="0">
                <a:solidFill>
                  <a:srgbClr val="4F2C33"/>
                </a:solidFill>
                <a:latin typeface="Roboto Condensed"/>
              </a:rPr>
              <a:t> </a:t>
            </a:r>
            <a:r>
              <a:rPr lang="en-US" sz="4256" dirty="0" err="1">
                <a:solidFill>
                  <a:srgbClr val="4F2C33"/>
                </a:solidFill>
                <a:latin typeface="Roboto Condensed"/>
              </a:rPr>
              <a:t>lịch</a:t>
            </a:r>
            <a:r>
              <a:rPr lang="en-US" sz="4256" dirty="0">
                <a:solidFill>
                  <a:srgbClr val="4F2C33"/>
                </a:solidFill>
                <a:latin typeface="Roboto Condensed"/>
              </a:rPr>
              <a:t> </a:t>
            </a:r>
            <a:r>
              <a:rPr lang="en-US" sz="4256" dirty="0" err="1">
                <a:solidFill>
                  <a:srgbClr val="4F2C33"/>
                </a:solidFill>
                <a:latin typeface="Roboto Condensed"/>
              </a:rPr>
              <a:t>sử</a:t>
            </a:r>
            <a:r>
              <a:rPr lang="en-US" sz="4256" dirty="0">
                <a:solidFill>
                  <a:srgbClr val="4F2C33"/>
                </a:solidFill>
                <a:latin typeface="Roboto Condensed"/>
              </a:rPr>
              <a:t> </a:t>
            </a:r>
            <a:r>
              <a:rPr lang="en-US" sz="4256" dirty="0" err="1">
                <a:solidFill>
                  <a:srgbClr val="4F2C33"/>
                </a:solidFill>
                <a:latin typeface="Roboto Condensed"/>
              </a:rPr>
              <a:t>trong</a:t>
            </a:r>
            <a:r>
              <a:rPr lang="en-US" sz="4256" dirty="0">
                <a:solidFill>
                  <a:srgbClr val="4F2C33"/>
                </a:solidFill>
                <a:latin typeface="Roboto Condensed"/>
              </a:rPr>
              <a:t> </a:t>
            </a:r>
            <a:r>
              <a:rPr lang="en-US" sz="4256" dirty="0" err="1">
                <a:solidFill>
                  <a:srgbClr val="4F2C33"/>
                </a:solidFill>
                <a:latin typeface="Roboto Condensed"/>
              </a:rPr>
              <a:t>truyện</a:t>
            </a:r>
            <a:r>
              <a:rPr lang="en-US" sz="4256" dirty="0">
                <a:solidFill>
                  <a:srgbClr val="4F2C33"/>
                </a:solidFill>
                <a:latin typeface="Roboto Condensed"/>
              </a:rPr>
              <a:t> </a:t>
            </a:r>
            <a:r>
              <a:rPr lang="en-US" sz="4256" dirty="0" err="1">
                <a:solidFill>
                  <a:srgbClr val="4F2C33"/>
                </a:solidFill>
                <a:latin typeface="Roboto Condensed"/>
              </a:rPr>
              <a:t>đã</a:t>
            </a:r>
            <a:r>
              <a:rPr lang="en-US" sz="4256" dirty="0">
                <a:solidFill>
                  <a:srgbClr val="4F2C33"/>
                </a:solidFill>
                <a:latin typeface="Roboto Condensed"/>
              </a:rPr>
              <a:t> </a:t>
            </a:r>
            <a:r>
              <a:rPr lang="en-US" sz="4256" smtClean="0">
                <a:solidFill>
                  <a:srgbClr val="4F2C33"/>
                </a:solidFill>
                <a:latin typeface="Roboto Condensed"/>
              </a:rPr>
              <a:t>học </a:t>
            </a:r>
            <a:r>
              <a:rPr lang="en-US" sz="4256" dirty="0" err="1">
                <a:solidFill>
                  <a:srgbClr val="4F2C33"/>
                </a:solidFill>
                <a:latin typeface="Roboto Condensed"/>
              </a:rPr>
              <a:t>để</a:t>
            </a:r>
            <a:r>
              <a:rPr lang="en-US" sz="4256" dirty="0">
                <a:solidFill>
                  <a:srgbClr val="4F2C33"/>
                </a:solidFill>
                <a:latin typeface="Roboto Condensed"/>
              </a:rPr>
              <a:t> chia </a:t>
            </a:r>
            <a:r>
              <a:rPr lang="en-US" sz="4256" dirty="0" err="1">
                <a:solidFill>
                  <a:srgbClr val="4F2C33"/>
                </a:solidFill>
                <a:latin typeface="Roboto Condensed"/>
              </a:rPr>
              <a:t>sẻ</a:t>
            </a:r>
            <a:r>
              <a:rPr lang="en-US" sz="4256" dirty="0">
                <a:solidFill>
                  <a:srgbClr val="4F2C33"/>
                </a:solidFill>
                <a:latin typeface="Roboto Condensed"/>
              </a:rPr>
              <a:t> </a:t>
            </a:r>
            <a:r>
              <a:rPr lang="en-US" sz="4256" dirty="0" err="1">
                <a:solidFill>
                  <a:srgbClr val="4F2C33"/>
                </a:solidFill>
                <a:latin typeface="Roboto Condensed"/>
              </a:rPr>
              <a:t>những</a:t>
            </a:r>
            <a:r>
              <a:rPr lang="en-US" sz="4256" dirty="0">
                <a:solidFill>
                  <a:srgbClr val="4F2C33"/>
                </a:solidFill>
                <a:latin typeface="Roboto Condensed"/>
              </a:rPr>
              <a:t> </a:t>
            </a:r>
            <a:r>
              <a:rPr lang="en-US" sz="4256" dirty="0" err="1">
                <a:solidFill>
                  <a:srgbClr val="4F2C33"/>
                </a:solidFill>
                <a:latin typeface="Roboto Condensed"/>
              </a:rPr>
              <a:t>suy</a:t>
            </a:r>
            <a:r>
              <a:rPr lang="en-US" sz="4256" dirty="0">
                <a:solidFill>
                  <a:srgbClr val="4F2C33"/>
                </a:solidFill>
                <a:latin typeface="Roboto Condensed"/>
              </a:rPr>
              <a:t> </a:t>
            </a:r>
            <a:r>
              <a:rPr lang="en-US" sz="4256" dirty="0" err="1">
                <a:solidFill>
                  <a:srgbClr val="4F2C33"/>
                </a:solidFill>
                <a:latin typeface="Roboto Condensed"/>
              </a:rPr>
              <a:t>nghĩ</a:t>
            </a:r>
            <a:r>
              <a:rPr lang="en-US" sz="4256" dirty="0">
                <a:solidFill>
                  <a:srgbClr val="4F2C33"/>
                </a:solidFill>
                <a:latin typeface="Roboto Condensed"/>
              </a:rPr>
              <a:t> </a:t>
            </a:r>
            <a:r>
              <a:rPr lang="en-US" sz="4256" dirty="0" err="1">
                <a:solidFill>
                  <a:srgbClr val="4F2C33"/>
                </a:solidFill>
                <a:latin typeface="Roboto Condensed"/>
              </a:rPr>
              <a:t>hoặc</a:t>
            </a:r>
            <a:r>
              <a:rPr lang="en-US" sz="4256" dirty="0">
                <a:solidFill>
                  <a:srgbClr val="4F2C33"/>
                </a:solidFill>
                <a:latin typeface="Roboto Condensed"/>
              </a:rPr>
              <a:t> </a:t>
            </a:r>
            <a:r>
              <a:rPr lang="en-US" sz="4256" dirty="0" err="1">
                <a:solidFill>
                  <a:srgbClr val="4F2C33"/>
                </a:solidFill>
                <a:latin typeface="Roboto Condensed"/>
              </a:rPr>
              <a:t>cảm</a:t>
            </a:r>
            <a:r>
              <a:rPr lang="en-US" sz="4256" dirty="0">
                <a:solidFill>
                  <a:srgbClr val="4F2C33"/>
                </a:solidFill>
                <a:latin typeface="Roboto Condensed"/>
              </a:rPr>
              <a:t> </a:t>
            </a:r>
            <a:r>
              <a:rPr lang="en-US" sz="4256" dirty="0" err="1">
                <a:solidFill>
                  <a:srgbClr val="4F2C33"/>
                </a:solidFill>
                <a:latin typeface="Roboto Condensed"/>
              </a:rPr>
              <a:t>nhận</a:t>
            </a:r>
            <a:r>
              <a:rPr lang="en-US" sz="4256" dirty="0">
                <a:solidFill>
                  <a:srgbClr val="4F2C33"/>
                </a:solidFill>
                <a:latin typeface="Roboto Condensed"/>
              </a:rPr>
              <a:t> </a:t>
            </a:r>
            <a:r>
              <a:rPr lang="en-US" sz="4256" dirty="0" err="1">
                <a:solidFill>
                  <a:srgbClr val="4F2C33"/>
                </a:solidFill>
                <a:latin typeface="Roboto Condensed"/>
              </a:rPr>
              <a:t>của</a:t>
            </a:r>
            <a:r>
              <a:rPr lang="en-US" sz="4256" dirty="0">
                <a:solidFill>
                  <a:srgbClr val="4F2C33"/>
                </a:solidFill>
                <a:latin typeface="Roboto Condensed"/>
              </a:rPr>
              <a:t> </a:t>
            </a:r>
            <a:r>
              <a:rPr lang="en-US" sz="4256" dirty="0" err="1">
                <a:solidFill>
                  <a:srgbClr val="4F2C33"/>
                </a:solidFill>
                <a:latin typeface="Roboto Condensed"/>
              </a:rPr>
              <a:t>em</a:t>
            </a:r>
            <a:r>
              <a:rPr lang="en-US" sz="4256" dirty="0">
                <a:solidFill>
                  <a:srgbClr val="4F2C33"/>
                </a:solidFill>
                <a:latin typeface="Roboto Condensed"/>
              </a:rPr>
              <a:t> </a:t>
            </a:r>
            <a:r>
              <a:rPr lang="en-US" sz="4256" dirty="0" err="1">
                <a:solidFill>
                  <a:srgbClr val="4F2C33"/>
                </a:solidFill>
                <a:latin typeface="Roboto Condensed"/>
              </a:rPr>
              <a:t>về</a:t>
            </a:r>
            <a:r>
              <a:rPr lang="en-US" sz="4256" dirty="0">
                <a:solidFill>
                  <a:srgbClr val="4F2C33"/>
                </a:solidFill>
                <a:latin typeface="Roboto Condensed"/>
              </a:rPr>
              <a:t> </a:t>
            </a:r>
            <a:r>
              <a:rPr lang="en-US" sz="4256" dirty="0" err="1">
                <a:solidFill>
                  <a:srgbClr val="4F2C33"/>
                </a:solidFill>
                <a:latin typeface="Roboto Condensed"/>
              </a:rPr>
              <a:t>họ</a:t>
            </a:r>
            <a:r>
              <a:rPr lang="en-US" sz="4256" dirty="0">
                <a:solidFill>
                  <a:srgbClr val="4F2C33"/>
                </a:solidFill>
                <a:latin typeface="Roboto Condensed"/>
              </a:rPr>
              <a:t> </a:t>
            </a:r>
            <a:r>
              <a:rPr lang="en-US" sz="4256" dirty="0" err="1">
                <a:solidFill>
                  <a:srgbClr val="4F2C33"/>
                </a:solidFill>
                <a:latin typeface="Roboto Condensed"/>
              </a:rPr>
              <a:t>bằng</a:t>
            </a:r>
            <a:r>
              <a:rPr lang="en-US" sz="4256" dirty="0">
                <a:solidFill>
                  <a:srgbClr val="4F2C33"/>
                </a:solidFill>
                <a:latin typeface="Roboto Condensed"/>
              </a:rPr>
              <a:t> </a:t>
            </a:r>
            <a:r>
              <a:rPr lang="en-US" sz="4256" dirty="0" err="1">
                <a:solidFill>
                  <a:srgbClr val="4F2C33"/>
                </a:solidFill>
                <a:latin typeface="Roboto Condensed"/>
              </a:rPr>
              <a:t>đoạn</a:t>
            </a:r>
            <a:r>
              <a:rPr lang="en-US" sz="4256" dirty="0">
                <a:solidFill>
                  <a:srgbClr val="4F2C33"/>
                </a:solidFill>
                <a:latin typeface="Roboto Condensed"/>
              </a:rPr>
              <a:t> </a:t>
            </a:r>
            <a:r>
              <a:rPr lang="en-US" sz="4256" dirty="0" err="1">
                <a:solidFill>
                  <a:srgbClr val="4F2C33"/>
                </a:solidFill>
                <a:latin typeface="Roboto Condensed"/>
              </a:rPr>
              <a:t>văn</a:t>
            </a:r>
            <a:r>
              <a:rPr lang="en-US" sz="4256" dirty="0">
                <a:solidFill>
                  <a:srgbClr val="4F2C33"/>
                </a:solidFill>
                <a:latin typeface="Roboto Condensed"/>
              </a:rPr>
              <a:t> </a:t>
            </a:r>
            <a:r>
              <a:rPr lang="en-US" sz="4256" dirty="0" err="1">
                <a:solidFill>
                  <a:srgbClr val="4F2C33"/>
                </a:solidFill>
                <a:latin typeface="Roboto Condensed"/>
              </a:rPr>
              <a:t>khoảng</a:t>
            </a:r>
            <a:r>
              <a:rPr lang="en-US" sz="4256" dirty="0">
                <a:solidFill>
                  <a:srgbClr val="4F2C33"/>
                </a:solidFill>
                <a:latin typeface="Roboto Condensed"/>
              </a:rPr>
              <a:t> 7 </a:t>
            </a:r>
            <a:r>
              <a:rPr lang="en-US" sz="4256" dirty="0" err="1">
                <a:solidFill>
                  <a:srgbClr val="4F2C33"/>
                </a:solidFill>
                <a:latin typeface="Roboto Condensed"/>
              </a:rPr>
              <a:t>câu</a:t>
            </a:r>
            <a:r>
              <a:rPr lang="en-US" sz="4256" dirty="0">
                <a:solidFill>
                  <a:srgbClr val="4F2C33"/>
                </a:solidFill>
                <a:latin typeface="Roboto Condensed"/>
              </a:rPr>
              <a:t>. Trong </a:t>
            </a:r>
            <a:r>
              <a:rPr lang="en-US" sz="4256" dirty="0" err="1">
                <a:solidFill>
                  <a:srgbClr val="4F2C33"/>
                </a:solidFill>
                <a:latin typeface="Roboto Condensed"/>
              </a:rPr>
              <a:t>đoạn</a:t>
            </a:r>
            <a:r>
              <a:rPr lang="en-US" sz="4256" dirty="0">
                <a:solidFill>
                  <a:srgbClr val="4F2C33"/>
                </a:solidFill>
                <a:latin typeface="Roboto Condensed"/>
              </a:rPr>
              <a:t> </a:t>
            </a:r>
            <a:r>
              <a:rPr lang="en-US" sz="4256" dirty="0" err="1">
                <a:solidFill>
                  <a:srgbClr val="4F2C33"/>
                </a:solidFill>
                <a:latin typeface="Roboto Condensed"/>
              </a:rPr>
              <a:t>văn</a:t>
            </a:r>
            <a:r>
              <a:rPr lang="en-US" sz="4256" dirty="0">
                <a:solidFill>
                  <a:srgbClr val="4F2C33"/>
                </a:solidFill>
                <a:latin typeface="Roboto Condensed"/>
              </a:rPr>
              <a:t> </a:t>
            </a:r>
            <a:r>
              <a:rPr lang="en-US" sz="4256" dirty="0" err="1">
                <a:solidFill>
                  <a:srgbClr val="4F2C33"/>
                </a:solidFill>
                <a:latin typeface="Roboto Condensed"/>
              </a:rPr>
              <a:t>sử</a:t>
            </a:r>
            <a:r>
              <a:rPr lang="en-US" sz="4256" dirty="0">
                <a:solidFill>
                  <a:srgbClr val="4F2C33"/>
                </a:solidFill>
                <a:latin typeface="Roboto Condensed"/>
              </a:rPr>
              <a:t> </a:t>
            </a:r>
            <a:r>
              <a:rPr lang="en-US" sz="4256" dirty="0" err="1">
                <a:solidFill>
                  <a:srgbClr val="4F2C33"/>
                </a:solidFill>
                <a:latin typeface="Roboto Condensed"/>
              </a:rPr>
              <a:t>dụng</a:t>
            </a:r>
            <a:r>
              <a:rPr lang="en-US" sz="4256" dirty="0">
                <a:solidFill>
                  <a:srgbClr val="4F2C33"/>
                </a:solidFill>
                <a:latin typeface="Roboto Condensed"/>
              </a:rPr>
              <a:t> </a:t>
            </a:r>
            <a:r>
              <a:rPr lang="en-US" sz="4256" dirty="0" err="1">
                <a:solidFill>
                  <a:srgbClr val="4F2C33"/>
                </a:solidFill>
                <a:latin typeface="Roboto Condensed"/>
              </a:rPr>
              <a:t>một</a:t>
            </a:r>
            <a:r>
              <a:rPr lang="en-US" sz="4256" dirty="0">
                <a:solidFill>
                  <a:srgbClr val="4F2C33"/>
                </a:solidFill>
                <a:latin typeface="Roboto Condensed"/>
              </a:rPr>
              <a:t> </a:t>
            </a:r>
            <a:r>
              <a:rPr lang="en-US" sz="4256" dirty="0" err="1">
                <a:solidFill>
                  <a:srgbClr val="4F2C33"/>
                </a:solidFill>
                <a:latin typeface="Roboto Condensed"/>
              </a:rPr>
              <a:t>câu</a:t>
            </a:r>
            <a:r>
              <a:rPr lang="en-US" sz="4256" dirty="0">
                <a:solidFill>
                  <a:srgbClr val="4F2C33"/>
                </a:solidFill>
                <a:latin typeface="Roboto Condensed"/>
              </a:rPr>
              <a:t> </a:t>
            </a:r>
            <a:r>
              <a:rPr lang="en-US" sz="4256" dirty="0" err="1">
                <a:solidFill>
                  <a:srgbClr val="4F2C33"/>
                </a:solidFill>
                <a:latin typeface="Roboto Condensed"/>
              </a:rPr>
              <a:t>cảm</a:t>
            </a:r>
            <a:r>
              <a:rPr lang="en-US" sz="4256" dirty="0">
                <a:solidFill>
                  <a:srgbClr val="4F2C33"/>
                </a:solidFill>
                <a:latin typeface="Roboto Condensed"/>
              </a:rPr>
              <a:t>. </a:t>
            </a:r>
            <a:r>
              <a:rPr lang="en-US" sz="4256" dirty="0" err="1">
                <a:solidFill>
                  <a:srgbClr val="4F2C33"/>
                </a:solidFill>
                <a:latin typeface="Roboto Condensed"/>
              </a:rPr>
              <a:t>Gạch</a:t>
            </a:r>
            <a:r>
              <a:rPr lang="en-US" sz="4256" dirty="0">
                <a:solidFill>
                  <a:srgbClr val="4F2C33"/>
                </a:solidFill>
                <a:latin typeface="Roboto Condensed"/>
              </a:rPr>
              <a:t> </a:t>
            </a:r>
            <a:r>
              <a:rPr lang="en-US" sz="4256" dirty="0" err="1">
                <a:solidFill>
                  <a:srgbClr val="4F2C33"/>
                </a:solidFill>
                <a:latin typeface="Roboto Condensed"/>
              </a:rPr>
              <a:t>chân</a:t>
            </a:r>
            <a:r>
              <a:rPr lang="en-US" sz="4256" dirty="0">
                <a:solidFill>
                  <a:srgbClr val="4F2C33"/>
                </a:solidFill>
                <a:latin typeface="Roboto Condensed"/>
              </a:rPr>
              <a:t> </a:t>
            </a:r>
            <a:r>
              <a:rPr lang="en-US" sz="4256" dirty="0" err="1">
                <a:solidFill>
                  <a:srgbClr val="4F2C33"/>
                </a:solidFill>
                <a:latin typeface="Roboto Condensed"/>
              </a:rPr>
              <a:t>dưới</a:t>
            </a:r>
            <a:r>
              <a:rPr lang="en-US" sz="4256" dirty="0">
                <a:solidFill>
                  <a:srgbClr val="4F2C33"/>
                </a:solidFill>
                <a:latin typeface="Roboto Condensed"/>
              </a:rPr>
              <a:t> </a:t>
            </a:r>
            <a:r>
              <a:rPr lang="en-US" sz="4256" dirty="0" err="1">
                <a:solidFill>
                  <a:srgbClr val="4F2C33"/>
                </a:solidFill>
                <a:latin typeface="Roboto Condensed"/>
              </a:rPr>
              <a:t>câu</a:t>
            </a:r>
            <a:r>
              <a:rPr lang="en-US" sz="4256" dirty="0">
                <a:solidFill>
                  <a:srgbClr val="4F2C33"/>
                </a:solidFill>
                <a:latin typeface="Roboto Condensed"/>
              </a:rPr>
              <a:t> </a:t>
            </a:r>
            <a:r>
              <a:rPr lang="en-US" sz="4256" dirty="0" err="1">
                <a:solidFill>
                  <a:srgbClr val="4F2C33"/>
                </a:solidFill>
                <a:latin typeface="Roboto Condensed"/>
              </a:rPr>
              <a:t>cảm</a:t>
            </a:r>
            <a:r>
              <a:rPr lang="en-US" sz="4256" dirty="0">
                <a:solidFill>
                  <a:srgbClr val="4F2C33"/>
                </a:solidFill>
                <a:latin typeface="Roboto Condensed"/>
              </a:rPr>
              <a:t> </a:t>
            </a:r>
            <a:r>
              <a:rPr lang="en-US" sz="4256" dirty="0" err="1">
                <a:solidFill>
                  <a:srgbClr val="4F2C33"/>
                </a:solidFill>
                <a:latin typeface="Roboto Condensed"/>
              </a:rPr>
              <a:t>đó</a:t>
            </a:r>
            <a:r>
              <a:rPr lang="en-US" sz="4256" dirty="0">
                <a:solidFill>
                  <a:srgbClr val="4F2C33"/>
                </a:solidFill>
                <a:latin typeface="Roboto Condensed"/>
              </a:rPr>
              <a:t>. </a:t>
            </a:r>
            <a:r>
              <a:rPr lang="en-US" sz="4256" dirty="0">
                <a:solidFill>
                  <a:srgbClr val="4F2C33"/>
                </a:solidFill>
                <a:latin typeface="Roboto Condensed Bold"/>
              </a:rPr>
              <a:t>(</a:t>
            </a:r>
            <a:r>
              <a:rPr lang="en-US" sz="4256" dirty="0" err="1">
                <a:solidFill>
                  <a:srgbClr val="4F2C33"/>
                </a:solidFill>
                <a:latin typeface="Roboto Condensed Bold"/>
              </a:rPr>
              <a:t>phiếu</a:t>
            </a:r>
            <a:r>
              <a:rPr lang="en-US" sz="4256" dirty="0">
                <a:solidFill>
                  <a:srgbClr val="4F2C33"/>
                </a:solidFill>
                <a:latin typeface="Roboto Condensed Bold"/>
              </a:rPr>
              <a:t> </a:t>
            </a:r>
            <a:r>
              <a:rPr lang="en-US" sz="4256" dirty="0" err="1">
                <a:solidFill>
                  <a:srgbClr val="4F2C33"/>
                </a:solidFill>
                <a:latin typeface="Roboto Condensed Bold"/>
              </a:rPr>
              <a:t>học</a:t>
            </a:r>
            <a:r>
              <a:rPr lang="en-US" sz="4256" dirty="0">
                <a:solidFill>
                  <a:srgbClr val="4F2C33"/>
                </a:solidFill>
                <a:latin typeface="Roboto Condensed Bold"/>
              </a:rPr>
              <a:t> </a:t>
            </a:r>
            <a:r>
              <a:rPr lang="en-US" sz="4256" dirty="0" err="1">
                <a:solidFill>
                  <a:srgbClr val="4F2C33"/>
                </a:solidFill>
                <a:latin typeface="Roboto Condensed Bold"/>
              </a:rPr>
              <a:t>tập</a:t>
            </a:r>
            <a:r>
              <a:rPr lang="en-US" sz="4256" dirty="0">
                <a:solidFill>
                  <a:srgbClr val="4F2C33"/>
                </a:solidFill>
                <a:latin typeface="Roboto Condensed Bold"/>
              </a:rPr>
              <a:t> </a:t>
            </a:r>
            <a:r>
              <a:rPr lang="en-US" sz="4256" dirty="0" err="1">
                <a:solidFill>
                  <a:srgbClr val="4F2C33"/>
                </a:solidFill>
                <a:latin typeface="Roboto Condensed Bold"/>
              </a:rPr>
              <a:t>số</a:t>
            </a:r>
            <a:r>
              <a:rPr lang="en-US" sz="4256" dirty="0">
                <a:solidFill>
                  <a:srgbClr val="4F2C33"/>
                </a:solidFill>
                <a:latin typeface="Roboto Condensed Bold"/>
              </a:rPr>
              <a:t> 3)</a:t>
            </a:r>
          </a:p>
        </p:txBody>
      </p:sp>
      <p:sp>
        <p:nvSpPr>
          <p:cNvPr id="12" name="TextBox 12"/>
          <p:cNvSpPr txBox="1"/>
          <p:nvPr/>
        </p:nvSpPr>
        <p:spPr>
          <a:xfrm>
            <a:off x="1675125" y="7793355"/>
            <a:ext cx="14917425" cy="1464945"/>
          </a:xfrm>
          <a:prstGeom prst="rect">
            <a:avLst/>
          </a:prstGeom>
        </p:spPr>
        <p:txBody>
          <a:bodyPr lIns="0" tIns="0" rIns="0" bIns="0" rtlCol="0" anchor="t">
            <a:spAutoFit/>
          </a:bodyPr>
          <a:lstStyle/>
          <a:p>
            <a:pPr marL="906778" lvl="1" indent="-453389" algn="just">
              <a:lnSpc>
                <a:spcPts val="5879"/>
              </a:lnSpc>
              <a:buFont typeface="Arial"/>
              <a:buChar char="•"/>
            </a:pPr>
            <a:r>
              <a:rPr lang="en-US" sz="4199" dirty="0">
                <a:solidFill>
                  <a:srgbClr val="4D3636"/>
                </a:solidFill>
                <a:latin typeface="Roboto Condensed"/>
              </a:rPr>
              <a:t>HS </a:t>
            </a:r>
            <a:r>
              <a:rPr lang="en-US" sz="4199" dirty="0" err="1">
                <a:solidFill>
                  <a:srgbClr val="4D3636"/>
                </a:solidFill>
                <a:latin typeface="Roboto Condensed"/>
              </a:rPr>
              <a:t>thực</a:t>
            </a:r>
            <a:r>
              <a:rPr lang="en-US" sz="4199" dirty="0">
                <a:solidFill>
                  <a:srgbClr val="4D3636"/>
                </a:solidFill>
                <a:latin typeface="Roboto Condensed"/>
              </a:rPr>
              <a:t> </a:t>
            </a:r>
            <a:r>
              <a:rPr lang="en-US" sz="4199" dirty="0" err="1">
                <a:solidFill>
                  <a:srgbClr val="4D3636"/>
                </a:solidFill>
                <a:latin typeface="Roboto Condensed"/>
              </a:rPr>
              <a:t>hiện</a:t>
            </a:r>
            <a:r>
              <a:rPr lang="en-US" sz="4199" dirty="0">
                <a:solidFill>
                  <a:srgbClr val="4D3636"/>
                </a:solidFill>
                <a:latin typeface="Roboto Condensed"/>
              </a:rPr>
              <a:t> </a:t>
            </a:r>
            <a:r>
              <a:rPr lang="en-US" sz="4199" dirty="0" err="1">
                <a:solidFill>
                  <a:srgbClr val="4D3636"/>
                </a:solidFill>
                <a:latin typeface="Roboto Condensed"/>
              </a:rPr>
              <a:t>cá</a:t>
            </a:r>
            <a:r>
              <a:rPr lang="en-US" sz="4199" dirty="0">
                <a:solidFill>
                  <a:srgbClr val="4D3636"/>
                </a:solidFill>
                <a:latin typeface="Roboto Condensed"/>
              </a:rPr>
              <a:t> </a:t>
            </a:r>
            <a:r>
              <a:rPr lang="en-US" sz="4199" dirty="0" err="1">
                <a:solidFill>
                  <a:srgbClr val="4D3636"/>
                </a:solidFill>
                <a:latin typeface="Roboto Condensed"/>
              </a:rPr>
              <a:t>nhân</a:t>
            </a:r>
            <a:r>
              <a:rPr lang="en-US" sz="4199" dirty="0">
                <a:solidFill>
                  <a:srgbClr val="4D3636"/>
                </a:solidFill>
                <a:latin typeface="Roboto Condensed"/>
              </a:rPr>
              <a:t> (</a:t>
            </a:r>
            <a:r>
              <a:rPr lang="en-US" sz="4199" dirty="0" err="1">
                <a:solidFill>
                  <a:srgbClr val="4D3636"/>
                </a:solidFill>
                <a:latin typeface="Roboto Condensed"/>
              </a:rPr>
              <a:t>lập</a:t>
            </a:r>
            <a:r>
              <a:rPr lang="en-US" sz="4199" dirty="0">
                <a:solidFill>
                  <a:srgbClr val="4D3636"/>
                </a:solidFill>
                <a:latin typeface="Roboto Condensed"/>
              </a:rPr>
              <a:t> </a:t>
            </a:r>
            <a:r>
              <a:rPr lang="en-US" sz="4199" dirty="0" err="1">
                <a:solidFill>
                  <a:srgbClr val="4D3636"/>
                </a:solidFill>
                <a:latin typeface="Roboto Condensed"/>
              </a:rPr>
              <a:t>dàn</a:t>
            </a:r>
            <a:r>
              <a:rPr lang="en-US" sz="4199" dirty="0">
                <a:solidFill>
                  <a:srgbClr val="4D3636"/>
                </a:solidFill>
                <a:latin typeface="Roboto Condensed"/>
              </a:rPr>
              <a:t> ý)</a:t>
            </a:r>
          </a:p>
          <a:p>
            <a:pPr marL="906778" lvl="1" indent="-453389" algn="just">
              <a:lnSpc>
                <a:spcPts val="5879"/>
              </a:lnSpc>
              <a:buFont typeface="Arial"/>
              <a:buChar char="•"/>
            </a:pPr>
            <a:r>
              <a:rPr lang="en-US" sz="4199" dirty="0" err="1">
                <a:solidFill>
                  <a:srgbClr val="4D3636"/>
                </a:solidFill>
                <a:latin typeface="Roboto Condensed"/>
              </a:rPr>
              <a:t>Thời</a:t>
            </a:r>
            <a:r>
              <a:rPr lang="en-US" sz="4199" dirty="0">
                <a:solidFill>
                  <a:srgbClr val="4D3636"/>
                </a:solidFill>
                <a:latin typeface="Roboto Condensed"/>
              </a:rPr>
              <a:t> </a:t>
            </a:r>
            <a:r>
              <a:rPr lang="en-US" sz="4199" dirty="0" err="1">
                <a:solidFill>
                  <a:srgbClr val="4D3636"/>
                </a:solidFill>
                <a:latin typeface="Roboto Condensed"/>
              </a:rPr>
              <a:t>gian</a:t>
            </a:r>
            <a:r>
              <a:rPr lang="en-US" sz="4199" dirty="0">
                <a:solidFill>
                  <a:srgbClr val="4D3636"/>
                </a:solidFill>
                <a:latin typeface="Roboto Condensed"/>
              </a:rPr>
              <a:t>: 10 </a:t>
            </a:r>
            <a:r>
              <a:rPr lang="en-US" sz="4199" dirty="0" err="1">
                <a:solidFill>
                  <a:srgbClr val="4D3636"/>
                </a:solidFill>
                <a:latin typeface="Roboto Condensed"/>
              </a:rPr>
              <a:t>phút</a:t>
            </a:r>
            <a:endParaRPr lang="en-US" sz="4199" dirty="0">
              <a:solidFill>
                <a:srgbClr val="4D3636"/>
              </a:solidFill>
              <a:latin typeface="Roboto Condense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CD38"/>
        </a:solidFill>
        <a:effectLst/>
      </p:bgPr>
    </p:bg>
    <p:spTree>
      <p:nvGrpSpPr>
        <p:cNvPr id="1" name=""/>
        <p:cNvGrpSpPr/>
        <p:nvPr/>
      </p:nvGrpSpPr>
      <p:grpSpPr>
        <a:xfrm>
          <a:off x="0" y="0"/>
          <a:ext cx="0" cy="0"/>
          <a:chOff x="0" y="0"/>
          <a:chExt cx="0" cy="0"/>
        </a:xfrm>
      </p:grpSpPr>
      <p:grpSp>
        <p:nvGrpSpPr>
          <p:cNvPr id="2" name="Group 2"/>
          <p:cNvGrpSpPr/>
          <p:nvPr/>
        </p:nvGrpSpPr>
        <p:grpSpPr>
          <a:xfrm rot="-322503">
            <a:off x="9733406" y="5989716"/>
            <a:ext cx="7380048" cy="3460295"/>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D558"/>
            </a:solidFill>
          </p:spPr>
          <p:txBody>
            <a:bodyPr/>
            <a:lstStyle/>
            <a:p>
              <a:endParaRPr lang="en-US"/>
            </a:p>
          </p:txBody>
        </p:sp>
      </p:grpSp>
      <p:sp>
        <p:nvSpPr>
          <p:cNvPr id="4" name="Freeform 4"/>
          <p:cNvSpPr/>
          <p:nvPr/>
        </p:nvSpPr>
        <p:spPr>
          <a:xfrm rot="-5400000">
            <a:off x="-755016" y="1026284"/>
            <a:ext cx="1510032" cy="1514864"/>
          </a:xfrm>
          <a:custGeom>
            <a:avLst/>
            <a:gdLst/>
            <a:ahLst/>
            <a:cxnLst/>
            <a:rect l="l" t="t" r="r" b="b"/>
            <a:pathLst>
              <a:path w="1510032" h="1514864">
                <a:moveTo>
                  <a:pt x="0" y="0"/>
                </a:moveTo>
                <a:lnTo>
                  <a:pt x="1510032" y="0"/>
                </a:lnTo>
                <a:lnTo>
                  <a:pt x="1510032" y="1514864"/>
                </a:lnTo>
                <a:lnTo>
                  <a:pt x="0" y="15148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16910050" y="0"/>
            <a:ext cx="2405988" cy="1456716"/>
          </a:xfrm>
          <a:custGeom>
            <a:avLst/>
            <a:gdLst/>
            <a:ahLst/>
            <a:cxnLst/>
            <a:rect l="l" t="t" r="r" b="b"/>
            <a:pathLst>
              <a:path w="2405988" h="1456716">
                <a:moveTo>
                  <a:pt x="0" y="0"/>
                </a:moveTo>
                <a:lnTo>
                  <a:pt x="2405988" y="0"/>
                </a:lnTo>
                <a:lnTo>
                  <a:pt x="2405988" y="1456716"/>
                </a:lnTo>
                <a:lnTo>
                  <a:pt x="0" y="145671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6" name="Freeform 6"/>
          <p:cNvSpPr/>
          <p:nvPr/>
        </p:nvSpPr>
        <p:spPr>
          <a:xfrm>
            <a:off x="17544523" y="1206302"/>
            <a:ext cx="1428995" cy="865191"/>
          </a:xfrm>
          <a:custGeom>
            <a:avLst/>
            <a:gdLst/>
            <a:ahLst/>
            <a:cxnLst/>
            <a:rect l="l" t="t" r="r" b="b"/>
            <a:pathLst>
              <a:path w="1428995" h="865191">
                <a:moveTo>
                  <a:pt x="0" y="0"/>
                </a:moveTo>
                <a:lnTo>
                  <a:pt x="1428995" y="0"/>
                </a:lnTo>
                <a:lnTo>
                  <a:pt x="1428995" y="865191"/>
                </a:lnTo>
                <a:lnTo>
                  <a:pt x="0" y="86519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7" name="Freeform 7"/>
          <p:cNvSpPr/>
          <p:nvPr/>
        </p:nvSpPr>
        <p:spPr>
          <a:xfrm>
            <a:off x="17513047" y="4044314"/>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8" name="Freeform 8"/>
          <p:cNvSpPr/>
          <p:nvPr/>
        </p:nvSpPr>
        <p:spPr>
          <a:xfrm>
            <a:off x="15392556" y="8768338"/>
            <a:ext cx="1199994" cy="373498"/>
          </a:xfrm>
          <a:custGeom>
            <a:avLst/>
            <a:gdLst/>
            <a:ahLst/>
            <a:cxnLst/>
            <a:rect l="l" t="t" r="r" b="b"/>
            <a:pathLst>
              <a:path w="1199994" h="373498">
                <a:moveTo>
                  <a:pt x="0" y="0"/>
                </a:moveTo>
                <a:lnTo>
                  <a:pt x="1199994" y="0"/>
                </a:lnTo>
                <a:lnTo>
                  <a:pt x="1199994" y="373499"/>
                </a:lnTo>
                <a:lnTo>
                  <a:pt x="0" y="37349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9" name="TextBox 9"/>
          <p:cNvSpPr txBox="1"/>
          <p:nvPr/>
        </p:nvSpPr>
        <p:spPr>
          <a:xfrm>
            <a:off x="1028700" y="361976"/>
            <a:ext cx="7124700" cy="1094740"/>
          </a:xfrm>
          <a:prstGeom prst="rect">
            <a:avLst/>
          </a:prstGeom>
        </p:spPr>
        <p:txBody>
          <a:bodyPr wrap="square" lIns="0" tIns="0" rIns="0" bIns="0" rtlCol="0" anchor="t">
            <a:spAutoFit/>
          </a:bodyPr>
          <a:lstStyle/>
          <a:p>
            <a:pPr algn="ctr">
              <a:lnSpc>
                <a:spcPts val="8959"/>
              </a:lnSpc>
            </a:pPr>
            <a:r>
              <a:rPr lang="en-US" sz="6399" dirty="0">
                <a:solidFill>
                  <a:srgbClr val="4F2C33"/>
                </a:solidFill>
                <a:latin typeface="Fraunces Bold"/>
              </a:rPr>
              <a:t>III. VIẾT NGẮN</a:t>
            </a:r>
          </a:p>
        </p:txBody>
      </p:sp>
      <p:graphicFrame>
        <p:nvGraphicFramePr>
          <p:cNvPr id="10" name="Table 10"/>
          <p:cNvGraphicFramePr>
            <a:graphicFrameLocks noGrp="1"/>
          </p:cNvGraphicFramePr>
          <p:nvPr/>
        </p:nvGraphicFramePr>
        <p:xfrm>
          <a:off x="422685" y="2930066"/>
          <a:ext cx="17442630" cy="6858000"/>
        </p:xfrm>
        <a:graphic>
          <a:graphicData uri="http://schemas.openxmlformats.org/drawingml/2006/table">
            <a:tbl>
              <a:tblPr/>
              <a:tblGrid>
                <a:gridCol w="3119988">
                  <a:extLst>
                    <a:ext uri="{9D8B030D-6E8A-4147-A177-3AD203B41FA5}">
                      <a16:colId xmlns:a16="http://schemas.microsoft.com/office/drawing/2014/main" val="20000"/>
                    </a:ext>
                  </a:extLst>
                </a:gridCol>
                <a:gridCol w="14322642">
                  <a:extLst>
                    <a:ext uri="{9D8B030D-6E8A-4147-A177-3AD203B41FA5}">
                      <a16:colId xmlns:a16="http://schemas.microsoft.com/office/drawing/2014/main" val="20001"/>
                    </a:ext>
                  </a:extLst>
                </a:gridCol>
              </a:tblGrid>
              <a:tr h="2030581">
                <a:tc>
                  <a:txBody>
                    <a:bodyPr/>
                    <a:lstStyle/>
                    <a:p>
                      <a:pPr algn="ctr">
                        <a:lnSpc>
                          <a:spcPts val="6019"/>
                        </a:lnSpc>
                        <a:defRPr/>
                      </a:pPr>
                      <a:r>
                        <a:rPr lang="en-US" sz="4299">
                          <a:solidFill>
                            <a:srgbClr val="4D3636">
                              <a:alpha val="91765"/>
                            </a:srgbClr>
                          </a:solidFill>
                          <a:latin typeface="Roboto Condensed Bold"/>
                        </a:rPr>
                        <a:t>Mở đoạn</a:t>
                      </a:r>
                      <a:endParaRPr lang="en-US" sz="1100"/>
                    </a:p>
                    <a:p>
                      <a:pPr algn="ctr">
                        <a:lnSpc>
                          <a:spcPts val="6019"/>
                        </a:lnSpc>
                      </a:pPr>
                      <a:r>
                        <a:rPr lang="en-US" sz="4299">
                          <a:solidFill>
                            <a:srgbClr val="4D3636">
                              <a:alpha val="91765"/>
                            </a:srgbClr>
                          </a:solidFill>
                          <a:latin typeface="Roboto Condensed Bold"/>
                        </a:rPr>
                        <a:t>(1 câu)</a:t>
                      </a:r>
                    </a:p>
                  </a:txBody>
                  <a:tcPr marL="190500" marR="190500" marT="190500" marB="190500" anchor="ctr">
                    <a:lnL w="38100" cap="flat" cmpd="sng" algn="ctr">
                      <a:solidFill>
                        <a:srgbClr val="F6D35C"/>
                      </a:solidFill>
                      <a:prstDash val="solid"/>
                      <a:round/>
                      <a:headEnd type="none" w="med" len="med"/>
                      <a:tailEnd type="none" w="med" len="med"/>
                    </a:lnL>
                    <a:lnR w="38100" cap="flat" cmpd="sng" algn="ctr">
                      <a:solidFill>
                        <a:srgbClr val="F6D35C"/>
                      </a:solidFill>
                      <a:prstDash val="solid"/>
                      <a:round/>
                      <a:headEnd type="none" w="med" len="med"/>
                      <a:tailEnd type="none" w="med" len="med"/>
                    </a:lnR>
                    <a:lnT w="38100" cap="flat" cmpd="sng" algn="ctr">
                      <a:solidFill>
                        <a:srgbClr val="F6D35C"/>
                      </a:solidFill>
                      <a:prstDash val="solid"/>
                      <a:round/>
                      <a:headEnd type="none" w="med" len="med"/>
                      <a:tailEnd type="none" w="med" len="med"/>
                    </a:lnT>
                    <a:lnB w="38100" cap="flat" cmpd="sng" algn="ctr">
                      <a:solidFill>
                        <a:srgbClr val="F6D35C"/>
                      </a:solidFill>
                      <a:prstDash val="solid"/>
                      <a:round/>
                      <a:headEnd type="none" w="med" len="med"/>
                      <a:tailEnd type="none" w="med" len="med"/>
                    </a:lnB>
                    <a:solidFill>
                      <a:srgbClr val="E8BE99">
                        <a:alpha val="91765"/>
                      </a:srgbClr>
                    </a:solidFill>
                  </a:tcPr>
                </a:tc>
                <a:tc>
                  <a:txBody>
                    <a:bodyPr/>
                    <a:lstStyle/>
                    <a:p>
                      <a:pPr algn="l">
                        <a:lnSpc>
                          <a:spcPts val="6019"/>
                        </a:lnSpc>
                        <a:defRPr/>
                      </a:pPr>
                      <a:r>
                        <a:rPr lang="en-US" sz="4299" dirty="0" err="1">
                          <a:solidFill>
                            <a:srgbClr val="7B4B54">
                              <a:alpha val="91765"/>
                            </a:srgbClr>
                          </a:solidFill>
                          <a:latin typeface="Roboto Condensed"/>
                        </a:rPr>
                        <a:t>Giới</a:t>
                      </a:r>
                      <a:r>
                        <a:rPr lang="en-US" sz="4299" dirty="0">
                          <a:solidFill>
                            <a:srgbClr val="7B4B54">
                              <a:alpha val="91765"/>
                            </a:srgbClr>
                          </a:solidFill>
                          <a:latin typeface="Roboto Condensed"/>
                        </a:rPr>
                        <a:t> </a:t>
                      </a:r>
                      <a:r>
                        <a:rPr lang="en-US" sz="4299" dirty="0" err="1">
                          <a:solidFill>
                            <a:srgbClr val="7B4B54">
                              <a:alpha val="91765"/>
                            </a:srgbClr>
                          </a:solidFill>
                          <a:latin typeface="Roboto Condensed"/>
                        </a:rPr>
                        <a:t>thiệu</a:t>
                      </a:r>
                      <a:r>
                        <a:rPr lang="en-US" sz="4299" dirty="0">
                          <a:solidFill>
                            <a:srgbClr val="7B4B54">
                              <a:alpha val="91765"/>
                            </a:srgbClr>
                          </a:solidFill>
                          <a:latin typeface="Roboto Condensed"/>
                        </a:rPr>
                        <a:t> </a:t>
                      </a:r>
                      <a:r>
                        <a:rPr lang="en-US" sz="4299" dirty="0" err="1">
                          <a:solidFill>
                            <a:srgbClr val="7B4B54">
                              <a:alpha val="91765"/>
                            </a:srgbClr>
                          </a:solidFill>
                          <a:latin typeface="Roboto Condensed"/>
                        </a:rPr>
                        <a:t>nhân</a:t>
                      </a:r>
                      <a:r>
                        <a:rPr lang="en-US" sz="4299" dirty="0">
                          <a:solidFill>
                            <a:srgbClr val="7B4B54">
                              <a:alpha val="91765"/>
                            </a:srgbClr>
                          </a:solidFill>
                          <a:latin typeface="Roboto Condensed"/>
                        </a:rPr>
                        <a:t> </a:t>
                      </a:r>
                      <a:r>
                        <a:rPr lang="en-US" sz="4299" dirty="0" err="1">
                          <a:solidFill>
                            <a:srgbClr val="7B4B54">
                              <a:alpha val="91765"/>
                            </a:srgbClr>
                          </a:solidFill>
                          <a:latin typeface="Roboto Condensed"/>
                        </a:rPr>
                        <a:t>vật</a:t>
                      </a:r>
                      <a:r>
                        <a:rPr lang="en-US" sz="4299" dirty="0">
                          <a:solidFill>
                            <a:srgbClr val="7B4B54">
                              <a:alpha val="91765"/>
                            </a:srgbClr>
                          </a:solidFill>
                          <a:latin typeface="Roboto Condensed"/>
                        </a:rPr>
                        <a:t> </a:t>
                      </a:r>
                      <a:r>
                        <a:rPr lang="en-US" sz="4299" dirty="0" err="1">
                          <a:solidFill>
                            <a:srgbClr val="7B4B54">
                              <a:alpha val="91765"/>
                            </a:srgbClr>
                          </a:solidFill>
                          <a:latin typeface="Roboto Condensed"/>
                        </a:rPr>
                        <a:t>lịch</a:t>
                      </a:r>
                      <a:r>
                        <a:rPr lang="en-US" sz="4299" dirty="0">
                          <a:solidFill>
                            <a:srgbClr val="7B4B54">
                              <a:alpha val="91765"/>
                            </a:srgbClr>
                          </a:solidFill>
                          <a:latin typeface="Roboto Condensed"/>
                        </a:rPr>
                        <a:t> </a:t>
                      </a:r>
                      <a:r>
                        <a:rPr lang="en-US" sz="4299" dirty="0" err="1">
                          <a:solidFill>
                            <a:srgbClr val="7B4B54">
                              <a:alpha val="91765"/>
                            </a:srgbClr>
                          </a:solidFill>
                          <a:latin typeface="Roboto Condensed"/>
                        </a:rPr>
                        <a:t>sử</a:t>
                      </a:r>
                      <a:r>
                        <a:rPr lang="en-US" sz="4299" dirty="0">
                          <a:solidFill>
                            <a:srgbClr val="7B4B54">
                              <a:alpha val="91765"/>
                            </a:srgbClr>
                          </a:solidFill>
                          <a:latin typeface="Roboto Condensed"/>
                        </a:rPr>
                        <a:t>  </a:t>
                      </a:r>
                      <a:endParaRPr lang="en-US" sz="1100" dirty="0"/>
                    </a:p>
                  </a:txBody>
                  <a:tcPr marL="190500" marR="190500" marT="190500" marB="190500" anchor="ctr">
                    <a:lnL w="38100" cap="flat" cmpd="sng" algn="ctr">
                      <a:solidFill>
                        <a:srgbClr val="F6D35C"/>
                      </a:solidFill>
                      <a:prstDash val="solid"/>
                      <a:round/>
                      <a:headEnd type="none" w="med" len="med"/>
                      <a:tailEnd type="none" w="med" len="med"/>
                    </a:lnL>
                    <a:lnR w="38100" cap="flat" cmpd="sng" algn="ctr">
                      <a:solidFill>
                        <a:srgbClr val="F6D35C"/>
                      </a:solidFill>
                      <a:prstDash val="solid"/>
                      <a:round/>
                      <a:headEnd type="none" w="med" len="med"/>
                      <a:tailEnd type="none" w="med" len="med"/>
                    </a:lnR>
                    <a:lnT w="38100" cap="flat" cmpd="sng" algn="ctr">
                      <a:solidFill>
                        <a:srgbClr val="F6D35C"/>
                      </a:solidFill>
                      <a:prstDash val="solid"/>
                      <a:round/>
                      <a:headEnd type="none" w="med" len="med"/>
                      <a:tailEnd type="none" w="med" len="med"/>
                    </a:lnT>
                    <a:lnB w="38100" cap="flat" cmpd="sng" algn="ctr">
                      <a:solidFill>
                        <a:srgbClr val="F6D35C"/>
                      </a:solidFill>
                      <a:prstDash val="solid"/>
                      <a:round/>
                      <a:headEnd type="none" w="med" len="med"/>
                      <a:tailEnd type="none" w="med" len="med"/>
                    </a:lnB>
                    <a:solidFill>
                      <a:srgbClr val="FFFFFF">
                        <a:alpha val="91765"/>
                      </a:srgbClr>
                    </a:solidFill>
                  </a:tcPr>
                </a:tc>
                <a:extLst>
                  <a:ext uri="{0D108BD9-81ED-4DB2-BD59-A6C34878D82A}">
                    <a16:rowId xmlns:a16="http://schemas.microsoft.com/office/drawing/2014/main" val="10000"/>
                  </a:ext>
                </a:extLst>
              </a:tr>
              <a:tr h="2796838">
                <a:tc>
                  <a:txBody>
                    <a:bodyPr/>
                    <a:lstStyle/>
                    <a:p>
                      <a:pPr algn="ctr">
                        <a:lnSpc>
                          <a:spcPts val="6019"/>
                        </a:lnSpc>
                        <a:defRPr/>
                      </a:pPr>
                      <a:r>
                        <a:rPr lang="en-US" sz="4299">
                          <a:solidFill>
                            <a:srgbClr val="4D3636">
                              <a:alpha val="91765"/>
                            </a:srgbClr>
                          </a:solidFill>
                          <a:latin typeface="Roboto Condensed Bold"/>
                        </a:rPr>
                        <a:t>Thân đoạn </a:t>
                      </a:r>
                      <a:endParaRPr lang="en-US" sz="1100"/>
                    </a:p>
                    <a:p>
                      <a:pPr algn="ctr">
                        <a:lnSpc>
                          <a:spcPts val="6019"/>
                        </a:lnSpc>
                      </a:pPr>
                      <a:r>
                        <a:rPr lang="en-US" sz="4299">
                          <a:solidFill>
                            <a:srgbClr val="4D3636">
                              <a:alpha val="91765"/>
                            </a:srgbClr>
                          </a:solidFill>
                          <a:latin typeface="Roboto Condensed Bold"/>
                        </a:rPr>
                        <a:t>(5-6 câu)</a:t>
                      </a:r>
                    </a:p>
                  </a:txBody>
                  <a:tcPr marL="190500" marR="190500" marT="190500" marB="190500" anchor="ctr">
                    <a:lnL w="38100" cap="flat" cmpd="sng" algn="ctr">
                      <a:solidFill>
                        <a:srgbClr val="F6D35C"/>
                      </a:solidFill>
                      <a:prstDash val="solid"/>
                      <a:round/>
                      <a:headEnd type="none" w="med" len="med"/>
                      <a:tailEnd type="none" w="med" len="med"/>
                    </a:lnL>
                    <a:lnR w="38100" cap="flat" cmpd="sng" algn="ctr">
                      <a:solidFill>
                        <a:srgbClr val="F6D35C"/>
                      </a:solidFill>
                      <a:prstDash val="solid"/>
                      <a:round/>
                      <a:headEnd type="none" w="med" len="med"/>
                      <a:tailEnd type="none" w="med" len="med"/>
                    </a:lnR>
                    <a:lnT w="38100" cap="flat" cmpd="sng" algn="ctr">
                      <a:solidFill>
                        <a:srgbClr val="F6D35C"/>
                      </a:solidFill>
                      <a:prstDash val="solid"/>
                      <a:round/>
                      <a:headEnd type="none" w="med" len="med"/>
                      <a:tailEnd type="none" w="med" len="med"/>
                    </a:lnT>
                    <a:lnB w="38100" cap="flat" cmpd="sng" algn="ctr">
                      <a:solidFill>
                        <a:srgbClr val="F6D35C"/>
                      </a:solidFill>
                      <a:prstDash val="solid"/>
                      <a:round/>
                      <a:headEnd type="none" w="med" len="med"/>
                      <a:tailEnd type="none" w="med" len="med"/>
                    </a:lnB>
                    <a:solidFill>
                      <a:srgbClr val="E8BE99">
                        <a:alpha val="91765"/>
                      </a:srgbClr>
                    </a:solidFill>
                  </a:tcPr>
                </a:tc>
                <a:tc>
                  <a:txBody>
                    <a:bodyPr/>
                    <a:lstStyle/>
                    <a:p>
                      <a:pPr marL="928366" lvl="1" indent="-464183" algn="just">
                        <a:lnSpc>
                          <a:spcPts val="6019"/>
                        </a:lnSpc>
                        <a:buFont typeface="Arial"/>
                        <a:buChar char="•"/>
                        <a:defRPr/>
                      </a:pPr>
                      <a:r>
                        <a:rPr lang="en-US" sz="4299">
                          <a:solidFill>
                            <a:srgbClr val="7B4B54">
                              <a:alpha val="91765"/>
                            </a:srgbClr>
                          </a:solidFill>
                          <a:latin typeface="Roboto Condensed"/>
                        </a:rPr>
                        <a:t>Giới thiệu một vài thông tin về tiểu sử của nhân vật lịch sử</a:t>
                      </a:r>
                      <a:endParaRPr lang="en-US" sz="1100"/>
                    </a:p>
                    <a:p>
                      <a:pPr marL="928366" lvl="1" indent="-464183" algn="just">
                        <a:lnSpc>
                          <a:spcPts val="6019"/>
                        </a:lnSpc>
                        <a:buFont typeface="Arial"/>
                        <a:buChar char="•"/>
                      </a:pPr>
                      <a:r>
                        <a:rPr lang="en-US" sz="4299">
                          <a:solidFill>
                            <a:srgbClr val="7B4B54">
                              <a:alpha val="91765"/>
                            </a:srgbClr>
                          </a:solidFill>
                          <a:latin typeface="Roboto Condensed"/>
                        </a:rPr>
                        <a:t>Cảm nhận của em về những công trạng, đóng góp của nhân vật lịch sử với dân tộc </a:t>
                      </a:r>
                    </a:p>
                  </a:txBody>
                  <a:tcPr marL="190500" marR="190500" marT="190500" marB="190500" anchor="ctr">
                    <a:lnL w="38100" cap="flat" cmpd="sng" algn="ctr">
                      <a:solidFill>
                        <a:srgbClr val="F6D35C"/>
                      </a:solidFill>
                      <a:prstDash val="solid"/>
                      <a:round/>
                      <a:headEnd type="none" w="med" len="med"/>
                      <a:tailEnd type="none" w="med" len="med"/>
                    </a:lnL>
                    <a:lnR w="38100" cap="flat" cmpd="sng" algn="ctr">
                      <a:solidFill>
                        <a:srgbClr val="F6D35C"/>
                      </a:solidFill>
                      <a:prstDash val="solid"/>
                      <a:round/>
                      <a:headEnd type="none" w="med" len="med"/>
                      <a:tailEnd type="none" w="med" len="med"/>
                    </a:lnR>
                    <a:lnT w="38100" cap="flat" cmpd="sng" algn="ctr">
                      <a:solidFill>
                        <a:srgbClr val="F6D35C"/>
                      </a:solidFill>
                      <a:prstDash val="solid"/>
                      <a:round/>
                      <a:headEnd type="none" w="med" len="med"/>
                      <a:tailEnd type="none" w="med" len="med"/>
                    </a:lnT>
                    <a:lnB w="38100" cap="flat" cmpd="sng" algn="ctr">
                      <a:solidFill>
                        <a:srgbClr val="F6D35C"/>
                      </a:solidFill>
                      <a:prstDash val="solid"/>
                      <a:round/>
                      <a:headEnd type="none" w="med" len="med"/>
                      <a:tailEnd type="none" w="med" len="med"/>
                    </a:lnB>
                    <a:solidFill>
                      <a:srgbClr val="FFFFFF">
                        <a:alpha val="91765"/>
                      </a:srgbClr>
                    </a:solidFill>
                  </a:tcPr>
                </a:tc>
                <a:extLst>
                  <a:ext uri="{0D108BD9-81ED-4DB2-BD59-A6C34878D82A}">
                    <a16:rowId xmlns:a16="http://schemas.microsoft.com/office/drawing/2014/main" val="10001"/>
                  </a:ext>
                </a:extLst>
              </a:tr>
              <a:tr h="2030581">
                <a:tc>
                  <a:txBody>
                    <a:bodyPr/>
                    <a:lstStyle/>
                    <a:p>
                      <a:pPr algn="ctr">
                        <a:lnSpc>
                          <a:spcPts val="6019"/>
                        </a:lnSpc>
                        <a:defRPr/>
                      </a:pPr>
                      <a:r>
                        <a:rPr lang="en-US" sz="4299">
                          <a:solidFill>
                            <a:srgbClr val="4D3636">
                              <a:alpha val="91765"/>
                            </a:srgbClr>
                          </a:solidFill>
                          <a:latin typeface="Roboto Condensed Bold"/>
                        </a:rPr>
                        <a:t>Kết đoạn</a:t>
                      </a:r>
                      <a:endParaRPr lang="en-US" sz="1100"/>
                    </a:p>
                    <a:p>
                      <a:pPr algn="ctr">
                        <a:lnSpc>
                          <a:spcPts val="6019"/>
                        </a:lnSpc>
                      </a:pPr>
                      <a:r>
                        <a:rPr lang="en-US" sz="4299">
                          <a:solidFill>
                            <a:srgbClr val="4D3636">
                              <a:alpha val="91765"/>
                            </a:srgbClr>
                          </a:solidFill>
                          <a:latin typeface="Roboto Condensed Bold"/>
                        </a:rPr>
                        <a:t>(1 câu) </a:t>
                      </a:r>
                    </a:p>
                  </a:txBody>
                  <a:tcPr marL="190500" marR="190500" marT="190500" marB="190500" anchor="ctr">
                    <a:lnL w="38100" cap="flat" cmpd="sng" algn="ctr">
                      <a:solidFill>
                        <a:srgbClr val="F6D35C"/>
                      </a:solidFill>
                      <a:prstDash val="solid"/>
                      <a:round/>
                      <a:headEnd type="none" w="med" len="med"/>
                      <a:tailEnd type="none" w="med" len="med"/>
                    </a:lnL>
                    <a:lnR w="38100" cap="flat" cmpd="sng" algn="ctr">
                      <a:solidFill>
                        <a:srgbClr val="F6D35C"/>
                      </a:solidFill>
                      <a:prstDash val="solid"/>
                      <a:round/>
                      <a:headEnd type="none" w="med" len="med"/>
                      <a:tailEnd type="none" w="med" len="med"/>
                    </a:lnR>
                    <a:lnT w="38100" cap="flat" cmpd="sng" algn="ctr">
                      <a:solidFill>
                        <a:srgbClr val="F6D35C"/>
                      </a:solidFill>
                      <a:prstDash val="solid"/>
                      <a:round/>
                      <a:headEnd type="none" w="med" len="med"/>
                      <a:tailEnd type="none" w="med" len="med"/>
                    </a:lnT>
                    <a:lnB w="38100" cap="flat" cmpd="sng" algn="ctr">
                      <a:solidFill>
                        <a:srgbClr val="F6D35C"/>
                      </a:solidFill>
                      <a:prstDash val="solid"/>
                      <a:round/>
                      <a:headEnd type="none" w="med" len="med"/>
                      <a:tailEnd type="none" w="med" len="med"/>
                    </a:lnB>
                    <a:solidFill>
                      <a:srgbClr val="E8BE99">
                        <a:alpha val="91765"/>
                      </a:srgbClr>
                    </a:solidFill>
                  </a:tcPr>
                </a:tc>
                <a:tc>
                  <a:txBody>
                    <a:bodyPr/>
                    <a:lstStyle/>
                    <a:p>
                      <a:pPr algn="l">
                        <a:lnSpc>
                          <a:spcPts val="6019"/>
                        </a:lnSpc>
                        <a:defRPr/>
                      </a:pPr>
                      <a:r>
                        <a:rPr lang="en-US" sz="4299" dirty="0" err="1">
                          <a:solidFill>
                            <a:srgbClr val="7B4B54">
                              <a:alpha val="91765"/>
                            </a:srgbClr>
                          </a:solidFill>
                          <a:latin typeface="Roboto Condensed"/>
                        </a:rPr>
                        <a:t>Bài</a:t>
                      </a:r>
                      <a:r>
                        <a:rPr lang="en-US" sz="4299" dirty="0">
                          <a:solidFill>
                            <a:srgbClr val="7B4B54">
                              <a:alpha val="91765"/>
                            </a:srgbClr>
                          </a:solidFill>
                          <a:latin typeface="Roboto Condensed"/>
                        </a:rPr>
                        <a:t> </a:t>
                      </a:r>
                      <a:r>
                        <a:rPr lang="en-US" sz="4299" dirty="0" err="1">
                          <a:solidFill>
                            <a:srgbClr val="7B4B54">
                              <a:alpha val="91765"/>
                            </a:srgbClr>
                          </a:solidFill>
                          <a:latin typeface="Roboto Condensed"/>
                        </a:rPr>
                        <a:t>học</a:t>
                      </a:r>
                      <a:r>
                        <a:rPr lang="en-US" sz="4299" dirty="0">
                          <a:solidFill>
                            <a:srgbClr val="7B4B54">
                              <a:alpha val="91765"/>
                            </a:srgbClr>
                          </a:solidFill>
                          <a:latin typeface="Roboto Condensed"/>
                        </a:rPr>
                        <a:t> </a:t>
                      </a:r>
                      <a:r>
                        <a:rPr lang="en-US" sz="4299" dirty="0" err="1">
                          <a:solidFill>
                            <a:srgbClr val="7B4B54">
                              <a:alpha val="91765"/>
                            </a:srgbClr>
                          </a:solidFill>
                          <a:latin typeface="Roboto Condensed"/>
                        </a:rPr>
                        <a:t>em</a:t>
                      </a:r>
                      <a:r>
                        <a:rPr lang="en-US" sz="4299" dirty="0">
                          <a:solidFill>
                            <a:srgbClr val="7B4B54">
                              <a:alpha val="91765"/>
                            </a:srgbClr>
                          </a:solidFill>
                          <a:latin typeface="Roboto Condensed"/>
                        </a:rPr>
                        <a:t> </a:t>
                      </a:r>
                      <a:r>
                        <a:rPr lang="en-US" sz="4299" dirty="0" err="1">
                          <a:solidFill>
                            <a:srgbClr val="7B4B54">
                              <a:alpha val="91765"/>
                            </a:srgbClr>
                          </a:solidFill>
                          <a:latin typeface="Roboto Condensed"/>
                        </a:rPr>
                        <a:t>nhận</a:t>
                      </a:r>
                      <a:r>
                        <a:rPr lang="en-US" sz="4299" dirty="0">
                          <a:solidFill>
                            <a:srgbClr val="7B4B54">
                              <a:alpha val="91765"/>
                            </a:srgbClr>
                          </a:solidFill>
                          <a:latin typeface="Roboto Condensed"/>
                        </a:rPr>
                        <a:t> </a:t>
                      </a:r>
                      <a:r>
                        <a:rPr lang="en-US" sz="4299" dirty="0" err="1">
                          <a:solidFill>
                            <a:srgbClr val="7B4B54">
                              <a:alpha val="91765"/>
                            </a:srgbClr>
                          </a:solidFill>
                          <a:latin typeface="Roboto Condensed"/>
                        </a:rPr>
                        <a:t>được</a:t>
                      </a:r>
                      <a:r>
                        <a:rPr lang="en-US" sz="4299" dirty="0">
                          <a:solidFill>
                            <a:srgbClr val="7B4B54">
                              <a:alpha val="91765"/>
                            </a:srgbClr>
                          </a:solidFill>
                          <a:latin typeface="Roboto Condensed"/>
                        </a:rPr>
                        <a:t> </a:t>
                      </a:r>
                      <a:r>
                        <a:rPr lang="en-US" sz="4299" dirty="0" err="1">
                          <a:solidFill>
                            <a:srgbClr val="7B4B54">
                              <a:alpha val="91765"/>
                            </a:srgbClr>
                          </a:solidFill>
                          <a:latin typeface="Roboto Condensed"/>
                        </a:rPr>
                        <a:t>từ</a:t>
                      </a:r>
                      <a:r>
                        <a:rPr lang="en-US" sz="4299" dirty="0">
                          <a:solidFill>
                            <a:srgbClr val="7B4B54">
                              <a:alpha val="91765"/>
                            </a:srgbClr>
                          </a:solidFill>
                          <a:latin typeface="Roboto Condensed"/>
                        </a:rPr>
                        <a:t> </a:t>
                      </a:r>
                      <a:r>
                        <a:rPr lang="en-US" sz="4299" dirty="0" err="1">
                          <a:solidFill>
                            <a:srgbClr val="7B4B54">
                              <a:alpha val="91765"/>
                            </a:srgbClr>
                          </a:solidFill>
                          <a:latin typeface="Roboto Condensed"/>
                        </a:rPr>
                        <a:t>nhân</a:t>
                      </a:r>
                      <a:r>
                        <a:rPr lang="en-US" sz="4299" dirty="0">
                          <a:solidFill>
                            <a:srgbClr val="7B4B54">
                              <a:alpha val="91765"/>
                            </a:srgbClr>
                          </a:solidFill>
                          <a:latin typeface="Roboto Condensed"/>
                        </a:rPr>
                        <a:t> </a:t>
                      </a:r>
                      <a:r>
                        <a:rPr lang="en-US" sz="4299" dirty="0" err="1">
                          <a:solidFill>
                            <a:srgbClr val="7B4B54">
                              <a:alpha val="91765"/>
                            </a:srgbClr>
                          </a:solidFill>
                          <a:latin typeface="Roboto Condensed"/>
                        </a:rPr>
                        <a:t>vật</a:t>
                      </a:r>
                      <a:r>
                        <a:rPr lang="en-US" sz="4299" dirty="0">
                          <a:solidFill>
                            <a:srgbClr val="7B4B54">
                              <a:alpha val="91765"/>
                            </a:srgbClr>
                          </a:solidFill>
                          <a:latin typeface="Roboto Condensed"/>
                        </a:rPr>
                        <a:t> </a:t>
                      </a:r>
                      <a:r>
                        <a:rPr lang="en-US" sz="4299" dirty="0" err="1">
                          <a:solidFill>
                            <a:srgbClr val="7B4B54">
                              <a:alpha val="91765"/>
                            </a:srgbClr>
                          </a:solidFill>
                          <a:latin typeface="Roboto Condensed"/>
                        </a:rPr>
                        <a:t>lịch</a:t>
                      </a:r>
                      <a:r>
                        <a:rPr lang="en-US" sz="4299" dirty="0">
                          <a:solidFill>
                            <a:srgbClr val="7B4B54">
                              <a:alpha val="91765"/>
                            </a:srgbClr>
                          </a:solidFill>
                          <a:latin typeface="Roboto Condensed"/>
                        </a:rPr>
                        <a:t> </a:t>
                      </a:r>
                      <a:r>
                        <a:rPr lang="en-US" sz="4299" dirty="0" err="1">
                          <a:solidFill>
                            <a:srgbClr val="7B4B54">
                              <a:alpha val="91765"/>
                            </a:srgbClr>
                          </a:solidFill>
                          <a:latin typeface="Roboto Condensed"/>
                        </a:rPr>
                        <a:t>sử</a:t>
                      </a:r>
                      <a:endParaRPr lang="en-US" sz="1100" dirty="0"/>
                    </a:p>
                  </a:txBody>
                  <a:tcPr marL="190500" marR="190500" marT="190500" marB="190500" anchor="ctr">
                    <a:lnL w="38100" cap="flat" cmpd="sng" algn="ctr">
                      <a:solidFill>
                        <a:srgbClr val="F6D35C"/>
                      </a:solidFill>
                      <a:prstDash val="solid"/>
                      <a:round/>
                      <a:headEnd type="none" w="med" len="med"/>
                      <a:tailEnd type="none" w="med" len="med"/>
                    </a:lnL>
                    <a:lnR w="38100" cap="flat" cmpd="sng" algn="ctr">
                      <a:solidFill>
                        <a:srgbClr val="F6D35C"/>
                      </a:solidFill>
                      <a:prstDash val="solid"/>
                      <a:round/>
                      <a:headEnd type="none" w="med" len="med"/>
                      <a:tailEnd type="none" w="med" len="med"/>
                    </a:lnR>
                    <a:lnT w="38100" cap="flat" cmpd="sng" algn="ctr">
                      <a:solidFill>
                        <a:srgbClr val="F6D35C"/>
                      </a:solidFill>
                      <a:prstDash val="solid"/>
                      <a:round/>
                      <a:headEnd type="none" w="med" len="med"/>
                      <a:tailEnd type="none" w="med" len="med"/>
                    </a:lnT>
                    <a:lnB w="38100" cap="flat" cmpd="sng" algn="ctr">
                      <a:solidFill>
                        <a:srgbClr val="F6D35C"/>
                      </a:solidFill>
                      <a:prstDash val="solid"/>
                      <a:round/>
                      <a:headEnd type="none" w="med" len="med"/>
                      <a:tailEnd type="none" w="med" len="med"/>
                    </a:lnB>
                    <a:solidFill>
                      <a:srgbClr val="FFFFFF">
                        <a:alpha val="91765"/>
                      </a:srgbClr>
                    </a:solidFill>
                  </a:tcPr>
                </a:tc>
                <a:extLst>
                  <a:ext uri="{0D108BD9-81ED-4DB2-BD59-A6C34878D82A}">
                    <a16:rowId xmlns:a16="http://schemas.microsoft.com/office/drawing/2014/main" val="10002"/>
                  </a:ext>
                </a:extLst>
              </a:tr>
            </a:tbl>
          </a:graphicData>
        </a:graphic>
      </p:graphicFrame>
      <p:sp>
        <p:nvSpPr>
          <p:cNvPr id="11" name="TextBox 11"/>
          <p:cNvSpPr txBox="1"/>
          <p:nvPr/>
        </p:nvSpPr>
        <p:spPr>
          <a:xfrm>
            <a:off x="6079593" y="1679676"/>
            <a:ext cx="17601671" cy="913131"/>
          </a:xfrm>
          <a:prstGeom prst="rect">
            <a:avLst/>
          </a:prstGeom>
        </p:spPr>
        <p:txBody>
          <a:bodyPr lIns="0" tIns="0" rIns="0" bIns="0" rtlCol="0" anchor="t">
            <a:spAutoFit/>
          </a:bodyPr>
          <a:lstStyle/>
          <a:p>
            <a:pPr algn="just">
              <a:lnSpc>
                <a:spcPts val="7419"/>
              </a:lnSpc>
            </a:pPr>
            <a:r>
              <a:rPr lang="en-US" sz="5299">
                <a:solidFill>
                  <a:srgbClr val="4D3636"/>
                </a:solidFill>
                <a:latin typeface="Roboto Condensed Bold"/>
              </a:rPr>
              <a:t>Lập dàn ý theo mô hình</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CD38"/>
        </a:solidFill>
        <a:effectLst/>
      </p:bgPr>
    </p:bg>
    <p:spTree>
      <p:nvGrpSpPr>
        <p:cNvPr id="1" name=""/>
        <p:cNvGrpSpPr/>
        <p:nvPr/>
      </p:nvGrpSpPr>
      <p:grpSpPr>
        <a:xfrm>
          <a:off x="0" y="0"/>
          <a:ext cx="0" cy="0"/>
          <a:chOff x="0" y="0"/>
          <a:chExt cx="0" cy="0"/>
        </a:xfrm>
      </p:grpSpPr>
      <p:sp>
        <p:nvSpPr>
          <p:cNvPr id="2" name="Freeform 2"/>
          <p:cNvSpPr/>
          <p:nvPr/>
        </p:nvSpPr>
        <p:spPr>
          <a:xfrm>
            <a:off x="-251241" y="0"/>
            <a:ext cx="14455439" cy="11455935"/>
          </a:xfrm>
          <a:custGeom>
            <a:avLst/>
            <a:gdLst/>
            <a:ahLst/>
            <a:cxnLst/>
            <a:rect l="l" t="t" r="r" b="b"/>
            <a:pathLst>
              <a:path w="14455439" h="11455935">
                <a:moveTo>
                  <a:pt x="0" y="0"/>
                </a:moveTo>
                <a:lnTo>
                  <a:pt x="14455439" y="0"/>
                </a:lnTo>
                <a:lnTo>
                  <a:pt x="14455439" y="11455935"/>
                </a:lnTo>
                <a:lnTo>
                  <a:pt x="0" y="114559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9430893" y="1028700"/>
            <a:ext cx="7473786" cy="7856805"/>
          </a:xfrm>
          <a:custGeom>
            <a:avLst/>
            <a:gdLst/>
            <a:ahLst/>
            <a:cxnLst/>
            <a:rect l="l" t="t" r="r" b="b"/>
            <a:pathLst>
              <a:path w="7473786" h="7856805">
                <a:moveTo>
                  <a:pt x="0" y="0"/>
                </a:moveTo>
                <a:lnTo>
                  <a:pt x="7473786" y="0"/>
                </a:lnTo>
                <a:lnTo>
                  <a:pt x="7473786" y="7856805"/>
                </a:lnTo>
                <a:lnTo>
                  <a:pt x="0" y="7856805"/>
                </a:lnTo>
                <a:lnTo>
                  <a:pt x="0" y="0"/>
                </a:lnTo>
                <a:close/>
              </a:path>
            </a:pathLst>
          </a:custGeom>
          <a:blipFill>
            <a:blip r:embed="rId4"/>
            <a:stretch>
              <a:fillRect/>
            </a:stretch>
          </a:blipFill>
        </p:spPr>
        <p:txBody>
          <a:bodyPr/>
          <a:lstStyle/>
          <a:p>
            <a:endParaRPr lang="en-US"/>
          </a:p>
        </p:txBody>
      </p:sp>
      <p:sp>
        <p:nvSpPr>
          <p:cNvPr id="4" name="Freeform 4"/>
          <p:cNvSpPr/>
          <p:nvPr/>
        </p:nvSpPr>
        <p:spPr>
          <a:xfrm flipH="1">
            <a:off x="15640712" y="7842024"/>
            <a:ext cx="3237176" cy="1959963"/>
          </a:xfrm>
          <a:custGeom>
            <a:avLst/>
            <a:gdLst/>
            <a:ahLst/>
            <a:cxnLst/>
            <a:rect l="l" t="t" r="r" b="b"/>
            <a:pathLst>
              <a:path w="3237176" h="1959963">
                <a:moveTo>
                  <a:pt x="3237176" y="0"/>
                </a:moveTo>
                <a:lnTo>
                  <a:pt x="0" y="0"/>
                </a:lnTo>
                <a:lnTo>
                  <a:pt x="0" y="1959962"/>
                </a:lnTo>
                <a:lnTo>
                  <a:pt x="3237176" y="1959962"/>
                </a:lnTo>
                <a:lnTo>
                  <a:pt x="3237176"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5" name="Freeform 5"/>
          <p:cNvSpPr/>
          <p:nvPr/>
        </p:nvSpPr>
        <p:spPr>
          <a:xfrm flipH="1">
            <a:off x="16955223" y="7196497"/>
            <a:ext cx="1922665" cy="1164086"/>
          </a:xfrm>
          <a:custGeom>
            <a:avLst/>
            <a:gdLst/>
            <a:ahLst/>
            <a:cxnLst/>
            <a:rect l="l" t="t" r="r" b="b"/>
            <a:pathLst>
              <a:path w="1922665" h="1164086">
                <a:moveTo>
                  <a:pt x="1922665" y="0"/>
                </a:moveTo>
                <a:lnTo>
                  <a:pt x="0" y="0"/>
                </a:lnTo>
                <a:lnTo>
                  <a:pt x="0" y="1164086"/>
                </a:lnTo>
                <a:lnTo>
                  <a:pt x="1922665" y="1164086"/>
                </a:lnTo>
                <a:lnTo>
                  <a:pt x="1922665"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6" name="Freeform 6"/>
          <p:cNvSpPr/>
          <p:nvPr/>
        </p:nvSpPr>
        <p:spPr>
          <a:xfrm rot="-5400000">
            <a:off x="-1007244" y="1025477"/>
            <a:ext cx="2014488" cy="2020935"/>
          </a:xfrm>
          <a:custGeom>
            <a:avLst/>
            <a:gdLst/>
            <a:ahLst/>
            <a:cxnLst/>
            <a:rect l="l" t="t" r="r" b="b"/>
            <a:pathLst>
              <a:path w="2014488" h="2020935">
                <a:moveTo>
                  <a:pt x="0" y="0"/>
                </a:moveTo>
                <a:lnTo>
                  <a:pt x="2014488" y="0"/>
                </a:lnTo>
                <a:lnTo>
                  <a:pt x="2014488" y="2020934"/>
                </a:lnTo>
                <a:lnTo>
                  <a:pt x="0" y="2020934"/>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7" name="Freeform 7"/>
          <p:cNvSpPr/>
          <p:nvPr/>
        </p:nvSpPr>
        <p:spPr>
          <a:xfrm>
            <a:off x="6770992" y="1346200"/>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8" name="Freeform 8"/>
          <p:cNvSpPr/>
          <p:nvPr/>
        </p:nvSpPr>
        <p:spPr>
          <a:xfrm>
            <a:off x="17677894" y="1662446"/>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9" name="Freeform 9"/>
          <p:cNvSpPr/>
          <p:nvPr/>
        </p:nvSpPr>
        <p:spPr>
          <a:xfrm>
            <a:off x="428703" y="9071551"/>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10" name="TextBox 10"/>
          <p:cNvSpPr txBox="1"/>
          <p:nvPr/>
        </p:nvSpPr>
        <p:spPr>
          <a:xfrm>
            <a:off x="428703" y="3347427"/>
            <a:ext cx="11295456" cy="1377801"/>
          </a:xfrm>
          <a:prstGeom prst="rect">
            <a:avLst/>
          </a:prstGeom>
        </p:spPr>
        <p:txBody>
          <a:bodyPr lIns="0" tIns="0" rIns="0" bIns="0" rtlCol="0" anchor="t">
            <a:spAutoFit/>
          </a:bodyPr>
          <a:lstStyle/>
          <a:p>
            <a:pPr algn="ctr">
              <a:lnSpc>
                <a:spcPts val="9999"/>
              </a:lnSpc>
            </a:pPr>
            <a:r>
              <a:rPr lang="en-US" sz="9999">
                <a:solidFill>
                  <a:srgbClr val="4F2C33"/>
                </a:solidFill>
                <a:latin typeface="#9Slide05 VL Fadilla"/>
              </a:rPr>
              <a:t>Xin chào và hẹn gặp lại!</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558"/>
        </a:solidFill>
        <a:effectLst/>
      </p:bgPr>
    </p:bg>
    <p:spTree>
      <p:nvGrpSpPr>
        <p:cNvPr id="1" name=""/>
        <p:cNvGrpSpPr/>
        <p:nvPr/>
      </p:nvGrpSpPr>
      <p:grpSpPr>
        <a:xfrm>
          <a:off x="0" y="0"/>
          <a:ext cx="0" cy="0"/>
          <a:chOff x="0" y="0"/>
          <a:chExt cx="0" cy="0"/>
        </a:xfrm>
      </p:grpSpPr>
      <p:sp>
        <p:nvSpPr>
          <p:cNvPr id="2" name="Freeform 2"/>
          <p:cNvSpPr/>
          <p:nvPr/>
        </p:nvSpPr>
        <p:spPr>
          <a:xfrm>
            <a:off x="-589888" y="9258300"/>
            <a:ext cx="3237176" cy="1959963"/>
          </a:xfrm>
          <a:custGeom>
            <a:avLst/>
            <a:gdLst/>
            <a:ahLst/>
            <a:cxnLst/>
            <a:rect l="l" t="t" r="r" b="b"/>
            <a:pathLst>
              <a:path w="3237176" h="1959963">
                <a:moveTo>
                  <a:pt x="0" y="0"/>
                </a:moveTo>
                <a:lnTo>
                  <a:pt x="3237176" y="0"/>
                </a:lnTo>
                <a:lnTo>
                  <a:pt x="3237176" y="1959963"/>
                </a:lnTo>
                <a:lnTo>
                  <a:pt x="0" y="195996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flipH="1">
            <a:off x="15640712" y="8934450"/>
            <a:ext cx="3237176" cy="1959963"/>
          </a:xfrm>
          <a:custGeom>
            <a:avLst/>
            <a:gdLst/>
            <a:ahLst/>
            <a:cxnLst/>
            <a:rect l="l" t="t" r="r" b="b"/>
            <a:pathLst>
              <a:path w="3237176" h="1959963">
                <a:moveTo>
                  <a:pt x="3237176" y="0"/>
                </a:moveTo>
                <a:lnTo>
                  <a:pt x="0" y="0"/>
                </a:lnTo>
                <a:lnTo>
                  <a:pt x="0" y="1959963"/>
                </a:lnTo>
                <a:lnTo>
                  <a:pt x="3237176" y="1959963"/>
                </a:lnTo>
                <a:lnTo>
                  <a:pt x="3237176"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71294" y="841951"/>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5" name="Freeform 5"/>
          <p:cNvSpPr/>
          <p:nvPr/>
        </p:nvSpPr>
        <p:spPr>
          <a:xfrm>
            <a:off x="17259300" y="841951"/>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6" name="Freeform 6"/>
          <p:cNvSpPr/>
          <p:nvPr/>
        </p:nvSpPr>
        <p:spPr>
          <a:xfrm>
            <a:off x="2861263" y="2057400"/>
            <a:ext cx="11931596" cy="7680965"/>
          </a:xfrm>
          <a:custGeom>
            <a:avLst/>
            <a:gdLst/>
            <a:ahLst/>
            <a:cxnLst/>
            <a:rect l="l" t="t" r="r" b="b"/>
            <a:pathLst>
              <a:path w="11931596" h="7680965">
                <a:moveTo>
                  <a:pt x="0" y="0"/>
                </a:moveTo>
                <a:lnTo>
                  <a:pt x="11931596" y="0"/>
                </a:lnTo>
                <a:lnTo>
                  <a:pt x="11931596" y="7680965"/>
                </a:lnTo>
                <a:lnTo>
                  <a:pt x="0" y="768096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7" name="TextBox 7"/>
          <p:cNvSpPr txBox="1"/>
          <p:nvPr/>
        </p:nvSpPr>
        <p:spPr>
          <a:xfrm>
            <a:off x="2647288" y="431"/>
            <a:ext cx="12748287" cy="1780312"/>
          </a:xfrm>
          <a:prstGeom prst="rect">
            <a:avLst/>
          </a:prstGeom>
        </p:spPr>
        <p:txBody>
          <a:bodyPr lIns="0" tIns="0" rIns="0" bIns="0" rtlCol="0" anchor="t">
            <a:spAutoFit/>
          </a:bodyPr>
          <a:lstStyle/>
          <a:p>
            <a:pPr marL="0" lvl="0" indent="0" algn="ctr">
              <a:lnSpc>
                <a:spcPts val="13760"/>
              </a:lnSpc>
            </a:pPr>
            <a:r>
              <a:rPr lang="en-US" sz="9899">
                <a:solidFill>
                  <a:srgbClr val="CB5419"/>
                </a:solidFill>
                <a:latin typeface="#9Slide07 Crocante"/>
              </a:rPr>
              <a:t>QUICK SORT VĂN HỌC </a:t>
            </a:r>
          </a:p>
        </p:txBody>
      </p:sp>
      <p:sp>
        <p:nvSpPr>
          <p:cNvPr id="8" name="TextBox 8"/>
          <p:cNvSpPr txBox="1"/>
          <p:nvPr/>
        </p:nvSpPr>
        <p:spPr>
          <a:xfrm>
            <a:off x="4605057" y="4286268"/>
            <a:ext cx="8444008" cy="2525584"/>
          </a:xfrm>
          <a:prstGeom prst="rect">
            <a:avLst/>
          </a:prstGeom>
        </p:spPr>
        <p:txBody>
          <a:bodyPr lIns="0" tIns="0" rIns="0" bIns="0" rtlCol="0" anchor="t">
            <a:spAutoFit/>
          </a:bodyPr>
          <a:lstStyle/>
          <a:p>
            <a:pPr algn="ctr">
              <a:lnSpc>
                <a:spcPts val="6719"/>
              </a:lnSpc>
              <a:spcBef>
                <a:spcPct val="0"/>
              </a:spcBef>
            </a:pPr>
            <a:r>
              <a:rPr lang="en-US" sz="4799" dirty="0" err="1">
                <a:solidFill>
                  <a:srgbClr val="4F2C33"/>
                </a:solidFill>
                <a:latin typeface="Roboto Condensed Bold"/>
              </a:rPr>
              <a:t>Từ</a:t>
            </a:r>
            <a:r>
              <a:rPr lang="en-US" sz="4799" dirty="0">
                <a:solidFill>
                  <a:srgbClr val="4F2C33"/>
                </a:solidFill>
                <a:latin typeface="Roboto Condensed Bold"/>
              </a:rPr>
              <a:t> </a:t>
            </a:r>
            <a:r>
              <a:rPr lang="en-US" sz="4799" dirty="0" err="1">
                <a:solidFill>
                  <a:srgbClr val="4F2C33"/>
                </a:solidFill>
                <a:latin typeface="Roboto Condensed Bold"/>
              </a:rPr>
              <a:t>kiến</a:t>
            </a:r>
            <a:r>
              <a:rPr lang="en-US" sz="4799" dirty="0">
                <a:solidFill>
                  <a:srgbClr val="4F2C33"/>
                </a:solidFill>
                <a:latin typeface="Roboto Condensed Bold"/>
              </a:rPr>
              <a:t> </a:t>
            </a:r>
            <a:r>
              <a:rPr lang="en-US" sz="4799" dirty="0" err="1">
                <a:solidFill>
                  <a:srgbClr val="4F2C33"/>
                </a:solidFill>
                <a:latin typeface="Roboto Condensed Bold"/>
              </a:rPr>
              <a:t>thức</a:t>
            </a:r>
            <a:r>
              <a:rPr lang="en-US" sz="4799" dirty="0">
                <a:solidFill>
                  <a:srgbClr val="4F2C33"/>
                </a:solidFill>
                <a:latin typeface="Roboto Condensed Bold"/>
              </a:rPr>
              <a:t> </a:t>
            </a:r>
            <a:r>
              <a:rPr lang="en-US" sz="4799" dirty="0" err="1">
                <a:solidFill>
                  <a:srgbClr val="4F2C33"/>
                </a:solidFill>
                <a:latin typeface="Roboto Condensed Bold"/>
              </a:rPr>
              <a:t>đã</a:t>
            </a:r>
            <a:r>
              <a:rPr lang="en-US" sz="4799" dirty="0">
                <a:solidFill>
                  <a:srgbClr val="4F2C33"/>
                </a:solidFill>
                <a:latin typeface="Roboto Condensed Bold"/>
              </a:rPr>
              <a:t> </a:t>
            </a:r>
            <a:r>
              <a:rPr lang="en-US" sz="4799" dirty="0" err="1">
                <a:solidFill>
                  <a:srgbClr val="4F2C33"/>
                </a:solidFill>
                <a:latin typeface="Roboto Condensed Bold"/>
              </a:rPr>
              <a:t>học</a:t>
            </a:r>
            <a:r>
              <a:rPr lang="en-US" sz="4799" dirty="0">
                <a:solidFill>
                  <a:srgbClr val="4F2C33"/>
                </a:solidFill>
                <a:latin typeface="Roboto Condensed Bold"/>
              </a:rPr>
              <a:t>, </a:t>
            </a:r>
            <a:r>
              <a:rPr lang="en-US" sz="4799" dirty="0" err="1">
                <a:solidFill>
                  <a:srgbClr val="4F2C33"/>
                </a:solidFill>
                <a:latin typeface="Roboto Condensed Bold"/>
              </a:rPr>
              <a:t>em</a:t>
            </a:r>
            <a:r>
              <a:rPr lang="en-US" sz="4799" dirty="0">
                <a:solidFill>
                  <a:srgbClr val="4F2C33"/>
                </a:solidFill>
                <a:latin typeface="Roboto Condensed Bold"/>
              </a:rPr>
              <a:t> </a:t>
            </a:r>
            <a:r>
              <a:rPr lang="en-US" sz="4799" dirty="0" err="1">
                <a:solidFill>
                  <a:srgbClr val="4F2C33"/>
                </a:solidFill>
                <a:latin typeface="Roboto Condensed Bold"/>
              </a:rPr>
              <a:t>hãy</a:t>
            </a:r>
            <a:r>
              <a:rPr lang="en-US" sz="4799" dirty="0">
                <a:solidFill>
                  <a:srgbClr val="4F2C33"/>
                </a:solidFill>
                <a:latin typeface="Roboto Condensed Bold"/>
              </a:rPr>
              <a:t> </a:t>
            </a:r>
            <a:r>
              <a:rPr lang="en-US" sz="4799" dirty="0" err="1">
                <a:solidFill>
                  <a:srgbClr val="4F2C33"/>
                </a:solidFill>
                <a:latin typeface="Roboto Condensed Bold"/>
              </a:rPr>
              <a:t>tìm</a:t>
            </a:r>
            <a:r>
              <a:rPr lang="en-US" sz="4799" dirty="0">
                <a:solidFill>
                  <a:srgbClr val="4F2C33"/>
                </a:solidFill>
                <a:latin typeface="Roboto Condensed Bold"/>
              </a:rPr>
              <a:t> 3 </a:t>
            </a:r>
            <a:r>
              <a:rPr lang="en-US" sz="4799" dirty="0" err="1">
                <a:solidFill>
                  <a:srgbClr val="4F2C33"/>
                </a:solidFill>
                <a:latin typeface="Roboto Condensed Bold"/>
              </a:rPr>
              <a:t>kiểu</a:t>
            </a:r>
            <a:r>
              <a:rPr lang="en-US" sz="4799" dirty="0">
                <a:solidFill>
                  <a:srgbClr val="4F2C33"/>
                </a:solidFill>
                <a:latin typeface="Roboto Condensed Bold"/>
              </a:rPr>
              <a:t> </a:t>
            </a:r>
            <a:r>
              <a:rPr lang="en-US" sz="4799" dirty="0" err="1">
                <a:solidFill>
                  <a:srgbClr val="4F2C33"/>
                </a:solidFill>
                <a:latin typeface="Roboto Condensed Bold"/>
              </a:rPr>
              <a:t>câu</a:t>
            </a:r>
            <a:r>
              <a:rPr lang="en-US" sz="4799" dirty="0">
                <a:solidFill>
                  <a:srgbClr val="4F2C33"/>
                </a:solidFill>
                <a:latin typeface="Roboto Condensed Bold"/>
              </a:rPr>
              <a:t> </a:t>
            </a:r>
            <a:r>
              <a:rPr lang="en-US" sz="4799" dirty="0" err="1">
                <a:solidFill>
                  <a:srgbClr val="4F2C33"/>
                </a:solidFill>
                <a:latin typeface="Roboto Condensed Bold"/>
              </a:rPr>
              <a:t>xét</a:t>
            </a:r>
            <a:r>
              <a:rPr lang="en-US" sz="4799" dirty="0">
                <a:solidFill>
                  <a:srgbClr val="4F2C33"/>
                </a:solidFill>
                <a:latin typeface="Roboto Condensed Bold"/>
              </a:rPr>
              <a:t> </a:t>
            </a:r>
            <a:r>
              <a:rPr lang="en-US" sz="4799" dirty="0" err="1">
                <a:solidFill>
                  <a:srgbClr val="4F2C33"/>
                </a:solidFill>
                <a:latin typeface="Roboto Condensed Bold"/>
              </a:rPr>
              <a:t>theo</a:t>
            </a:r>
            <a:r>
              <a:rPr lang="en-US" sz="4799" dirty="0">
                <a:solidFill>
                  <a:srgbClr val="4F2C33"/>
                </a:solidFill>
                <a:latin typeface="Roboto Condensed Bold"/>
              </a:rPr>
              <a:t> </a:t>
            </a:r>
            <a:r>
              <a:rPr lang="en-US" sz="4799" dirty="0" err="1">
                <a:solidFill>
                  <a:srgbClr val="4F2C33"/>
                </a:solidFill>
                <a:latin typeface="Roboto Condensed Bold"/>
              </a:rPr>
              <a:t>mục</a:t>
            </a:r>
            <a:r>
              <a:rPr lang="en-US" sz="4799" dirty="0">
                <a:solidFill>
                  <a:srgbClr val="4F2C33"/>
                </a:solidFill>
                <a:latin typeface="Roboto Condensed Bold"/>
              </a:rPr>
              <a:t> </a:t>
            </a:r>
            <a:r>
              <a:rPr lang="en-US" sz="4799" dirty="0" err="1">
                <a:solidFill>
                  <a:srgbClr val="4F2C33"/>
                </a:solidFill>
                <a:latin typeface="Roboto Condensed Bold"/>
              </a:rPr>
              <a:t>đích</a:t>
            </a:r>
            <a:r>
              <a:rPr lang="en-US" sz="4799" dirty="0">
                <a:solidFill>
                  <a:srgbClr val="4F2C33"/>
                </a:solidFill>
                <a:latin typeface="Roboto Condensed Bold"/>
              </a:rPr>
              <a:t> </a:t>
            </a:r>
            <a:r>
              <a:rPr lang="en-US" sz="4799" dirty="0" err="1">
                <a:solidFill>
                  <a:srgbClr val="4F2C33"/>
                </a:solidFill>
                <a:latin typeface="Roboto Condensed Bold"/>
              </a:rPr>
              <a:t>nói</a:t>
            </a:r>
            <a:r>
              <a:rPr lang="en-US" sz="4799" dirty="0">
                <a:solidFill>
                  <a:srgbClr val="4F2C33"/>
                </a:solidFill>
                <a:latin typeface="Roboto Condensed Bold"/>
              </a:rPr>
              <a:t> </a:t>
            </a:r>
            <a:r>
              <a:rPr lang="en-US" sz="4799" dirty="0" err="1">
                <a:solidFill>
                  <a:srgbClr val="4F2C33"/>
                </a:solidFill>
                <a:latin typeface="Roboto Condensed Bold"/>
              </a:rPr>
              <a:t>có</a:t>
            </a:r>
            <a:r>
              <a:rPr lang="en-US" sz="4799" dirty="0">
                <a:solidFill>
                  <a:srgbClr val="4F2C33"/>
                </a:solidFill>
                <a:latin typeface="Roboto Condensed Bold"/>
              </a:rPr>
              <a:t> </a:t>
            </a:r>
            <a:r>
              <a:rPr lang="en-US" sz="4799" dirty="0" err="1">
                <a:solidFill>
                  <a:srgbClr val="4F2C33"/>
                </a:solidFill>
                <a:latin typeface="Roboto Condensed Bold"/>
              </a:rPr>
              <a:t>trong</a:t>
            </a:r>
            <a:r>
              <a:rPr lang="en-US" sz="4799" dirty="0">
                <a:solidFill>
                  <a:srgbClr val="4F2C33"/>
                </a:solidFill>
                <a:latin typeface="Roboto Condensed Bold"/>
              </a:rPr>
              <a:t> </a:t>
            </a:r>
            <a:r>
              <a:rPr lang="en-US" sz="4799" dirty="0" err="1">
                <a:solidFill>
                  <a:srgbClr val="4F2C33"/>
                </a:solidFill>
                <a:latin typeface="Roboto Condensed Bold"/>
              </a:rPr>
              <a:t>đoạn</a:t>
            </a:r>
            <a:r>
              <a:rPr lang="en-US" sz="4799" dirty="0">
                <a:solidFill>
                  <a:srgbClr val="4F2C33"/>
                </a:solidFill>
                <a:latin typeface="Roboto Condensed Bold"/>
              </a:rPr>
              <a:t> </a:t>
            </a:r>
            <a:r>
              <a:rPr lang="en-US" sz="4799" dirty="0" err="1">
                <a:solidFill>
                  <a:srgbClr val="4F2C33"/>
                </a:solidFill>
                <a:latin typeface="Roboto Condensed Bold"/>
              </a:rPr>
              <a:t>hội</a:t>
            </a:r>
            <a:r>
              <a:rPr lang="en-US" sz="4799" dirty="0">
                <a:solidFill>
                  <a:srgbClr val="4F2C33"/>
                </a:solidFill>
                <a:latin typeface="Roboto Condensed Bold"/>
              </a:rPr>
              <a:t> </a:t>
            </a:r>
            <a:r>
              <a:rPr lang="en-US" sz="4799" dirty="0" err="1">
                <a:solidFill>
                  <a:srgbClr val="4F2C33"/>
                </a:solidFill>
                <a:latin typeface="Roboto Condensed Bold"/>
              </a:rPr>
              <a:t>thoại</a:t>
            </a:r>
            <a:r>
              <a:rPr lang="en-US" sz="4799" dirty="0">
                <a:solidFill>
                  <a:srgbClr val="4F2C33"/>
                </a:solidFill>
                <a:latin typeface="Roboto Condensed Bold"/>
              </a:rPr>
              <a:t> </a:t>
            </a:r>
            <a:r>
              <a:rPr lang="en-US" sz="4799" dirty="0" err="1">
                <a:solidFill>
                  <a:srgbClr val="4F2C33"/>
                </a:solidFill>
                <a:latin typeface="Roboto Condensed Bold"/>
              </a:rPr>
              <a:t>trên</a:t>
            </a:r>
            <a:r>
              <a:rPr lang="en-US" sz="4799" dirty="0">
                <a:solidFill>
                  <a:srgbClr val="4F2C33"/>
                </a:solidFill>
                <a:latin typeface="Roboto Condensed Bold"/>
              </a:rPr>
              <a:t>.</a:t>
            </a:r>
          </a:p>
        </p:txBody>
      </p:sp>
      <p:sp>
        <p:nvSpPr>
          <p:cNvPr id="9" name="Freeform 9"/>
          <p:cNvSpPr/>
          <p:nvPr/>
        </p:nvSpPr>
        <p:spPr>
          <a:xfrm>
            <a:off x="11502109" y="2057400"/>
            <a:ext cx="7375779" cy="8229600"/>
          </a:xfrm>
          <a:custGeom>
            <a:avLst/>
            <a:gdLst/>
            <a:ahLst/>
            <a:cxnLst/>
            <a:rect l="l" t="t" r="r" b="b"/>
            <a:pathLst>
              <a:path w="7375779" h="8229600">
                <a:moveTo>
                  <a:pt x="0" y="0"/>
                </a:moveTo>
                <a:lnTo>
                  <a:pt x="7375779" y="0"/>
                </a:lnTo>
                <a:lnTo>
                  <a:pt x="7375779" y="8229600"/>
                </a:lnTo>
                <a:lnTo>
                  <a:pt x="0" y="8229600"/>
                </a:lnTo>
                <a:lnTo>
                  <a:pt x="0" y="0"/>
                </a:lnTo>
                <a:close/>
              </a:path>
            </a:pathLst>
          </a:custGeom>
          <a:blipFill>
            <a:blip r:embed="rId8"/>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D38"/>
        </a:solidFill>
        <a:effectLst/>
      </p:bgPr>
    </p:bg>
    <p:spTree>
      <p:nvGrpSpPr>
        <p:cNvPr id="1" name=""/>
        <p:cNvGrpSpPr/>
        <p:nvPr/>
      </p:nvGrpSpPr>
      <p:grpSpPr>
        <a:xfrm>
          <a:off x="0" y="0"/>
          <a:ext cx="0" cy="0"/>
          <a:chOff x="0" y="0"/>
          <a:chExt cx="0" cy="0"/>
        </a:xfrm>
      </p:grpSpPr>
      <p:sp>
        <p:nvSpPr>
          <p:cNvPr id="2" name="Freeform 2"/>
          <p:cNvSpPr/>
          <p:nvPr/>
        </p:nvSpPr>
        <p:spPr>
          <a:xfrm>
            <a:off x="6817973" y="1028700"/>
            <a:ext cx="4652054" cy="3512301"/>
          </a:xfrm>
          <a:custGeom>
            <a:avLst/>
            <a:gdLst/>
            <a:ahLst/>
            <a:cxnLst/>
            <a:rect l="l" t="t" r="r" b="b"/>
            <a:pathLst>
              <a:path w="4652054" h="3512301">
                <a:moveTo>
                  <a:pt x="0" y="0"/>
                </a:moveTo>
                <a:lnTo>
                  <a:pt x="4652054" y="0"/>
                </a:lnTo>
                <a:lnTo>
                  <a:pt x="4652054" y="3512301"/>
                </a:lnTo>
                <a:lnTo>
                  <a:pt x="0" y="3512301"/>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1028700" y="4541001"/>
            <a:ext cx="16230600" cy="4717299"/>
            <a:chOff x="0" y="0"/>
            <a:chExt cx="14217875" cy="4132316"/>
          </a:xfrm>
        </p:grpSpPr>
        <p:sp>
          <p:nvSpPr>
            <p:cNvPr id="4" name="Freeform 4"/>
            <p:cNvSpPr/>
            <p:nvPr/>
          </p:nvSpPr>
          <p:spPr>
            <a:xfrm>
              <a:off x="0" y="0"/>
              <a:ext cx="14217875" cy="4132316"/>
            </a:xfrm>
            <a:custGeom>
              <a:avLst/>
              <a:gdLst/>
              <a:ahLst/>
              <a:cxnLst/>
              <a:rect l="l" t="t" r="r" b="b"/>
              <a:pathLst>
                <a:path w="14217875" h="4132316">
                  <a:moveTo>
                    <a:pt x="14093414" y="4132316"/>
                  </a:moveTo>
                  <a:lnTo>
                    <a:pt x="124460" y="4132316"/>
                  </a:lnTo>
                  <a:cubicBezTo>
                    <a:pt x="55880" y="4132316"/>
                    <a:pt x="0" y="4076436"/>
                    <a:pt x="0" y="4007856"/>
                  </a:cubicBezTo>
                  <a:lnTo>
                    <a:pt x="0" y="124460"/>
                  </a:lnTo>
                  <a:cubicBezTo>
                    <a:pt x="0" y="55880"/>
                    <a:pt x="55880" y="0"/>
                    <a:pt x="124460" y="0"/>
                  </a:cubicBezTo>
                  <a:lnTo>
                    <a:pt x="14093416" y="0"/>
                  </a:lnTo>
                  <a:cubicBezTo>
                    <a:pt x="14161994" y="0"/>
                    <a:pt x="14217875" y="55880"/>
                    <a:pt x="14217875" y="124460"/>
                  </a:cubicBezTo>
                  <a:lnTo>
                    <a:pt x="14217875" y="4007856"/>
                  </a:lnTo>
                  <a:cubicBezTo>
                    <a:pt x="14217875" y="4076436"/>
                    <a:pt x="14161994" y="4132316"/>
                    <a:pt x="14093416" y="4132316"/>
                  </a:cubicBezTo>
                  <a:close/>
                </a:path>
              </a:pathLst>
            </a:custGeom>
            <a:solidFill>
              <a:srgbClr val="FFD558"/>
            </a:solidFill>
          </p:spPr>
          <p:txBody>
            <a:bodyPr/>
            <a:lstStyle/>
            <a:p>
              <a:endParaRPr lang="en-US"/>
            </a:p>
          </p:txBody>
        </p:sp>
      </p:grpSp>
      <p:sp>
        <p:nvSpPr>
          <p:cNvPr id="5" name="Freeform 5"/>
          <p:cNvSpPr/>
          <p:nvPr/>
        </p:nvSpPr>
        <p:spPr>
          <a:xfrm>
            <a:off x="1028700" y="1028700"/>
            <a:ext cx="3237176" cy="1959963"/>
          </a:xfrm>
          <a:custGeom>
            <a:avLst/>
            <a:gdLst/>
            <a:ahLst/>
            <a:cxnLst/>
            <a:rect l="l" t="t" r="r" b="b"/>
            <a:pathLst>
              <a:path w="3237176" h="1959963">
                <a:moveTo>
                  <a:pt x="0" y="0"/>
                </a:moveTo>
                <a:lnTo>
                  <a:pt x="3237176" y="0"/>
                </a:lnTo>
                <a:lnTo>
                  <a:pt x="3237176" y="1959963"/>
                </a:lnTo>
                <a:lnTo>
                  <a:pt x="0" y="195996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6" name="Freeform 6"/>
          <p:cNvSpPr/>
          <p:nvPr/>
        </p:nvSpPr>
        <p:spPr>
          <a:xfrm>
            <a:off x="3721793" y="2406620"/>
            <a:ext cx="1922665" cy="1164086"/>
          </a:xfrm>
          <a:custGeom>
            <a:avLst/>
            <a:gdLst/>
            <a:ahLst/>
            <a:cxnLst/>
            <a:rect l="l" t="t" r="r" b="b"/>
            <a:pathLst>
              <a:path w="1922665" h="1164086">
                <a:moveTo>
                  <a:pt x="0" y="0"/>
                </a:moveTo>
                <a:lnTo>
                  <a:pt x="1922664" y="0"/>
                </a:lnTo>
                <a:lnTo>
                  <a:pt x="1922664" y="1164086"/>
                </a:lnTo>
                <a:lnTo>
                  <a:pt x="0" y="116408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7" name="Freeform 7"/>
          <p:cNvSpPr/>
          <p:nvPr/>
        </p:nvSpPr>
        <p:spPr>
          <a:xfrm flipH="1">
            <a:off x="12643543" y="2406620"/>
            <a:ext cx="1922665" cy="1164086"/>
          </a:xfrm>
          <a:custGeom>
            <a:avLst/>
            <a:gdLst/>
            <a:ahLst/>
            <a:cxnLst/>
            <a:rect l="l" t="t" r="r" b="b"/>
            <a:pathLst>
              <a:path w="1922665" h="1164086">
                <a:moveTo>
                  <a:pt x="1922664" y="0"/>
                </a:moveTo>
                <a:lnTo>
                  <a:pt x="0" y="0"/>
                </a:lnTo>
                <a:lnTo>
                  <a:pt x="0" y="1164086"/>
                </a:lnTo>
                <a:lnTo>
                  <a:pt x="1922664" y="1164086"/>
                </a:lnTo>
                <a:lnTo>
                  <a:pt x="1922664"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8" name="Freeform 8"/>
          <p:cNvSpPr/>
          <p:nvPr/>
        </p:nvSpPr>
        <p:spPr>
          <a:xfrm flipH="1">
            <a:off x="14022124" y="1028700"/>
            <a:ext cx="3237176" cy="1959963"/>
          </a:xfrm>
          <a:custGeom>
            <a:avLst/>
            <a:gdLst/>
            <a:ahLst/>
            <a:cxnLst/>
            <a:rect l="l" t="t" r="r" b="b"/>
            <a:pathLst>
              <a:path w="3237176" h="1959963">
                <a:moveTo>
                  <a:pt x="3237176" y="0"/>
                </a:moveTo>
                <a:lnTo>
                  <a:pt x="0" y="0"/>
                </a:lnTo>
                <a:lnTo>
                  <a:pt x="0" y="1959963"/>
                </a:lnTo>
                <a:lnTo>
                  <a:pt x="3237176" y="1959963"/>
                </a:lnTo>
                <a:lnTo>
                  <a:pt x="3237176"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9" name="Freeform 9"/>
          <p:cNvSpPr/>
          <p:nvPr/>
        </p:nvSpPr>
        <p:spPr>
          <a:xfrm>
            <a:off x="428703" y="9071551"/>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0" name="Freeform 10"/>
          <p:cNvSpPr/>
          <p:nvPr/>
        </p:nvSpPr>
        <p:spPr>
          <a:xfrm>
            <a:off x="16659303" y="9071551"/>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1" name="TextBox 11"/>
          <p:cNvSpPr txBox="1"/>
          <p:nvPr/>
        </p:nvSpPr>
        <p:spPr>
          <a:xfrm>
            <a:off x="4683125" y="4814677"/>
            <a:ext cx="9685548" cy="897682"/>
          </a:xfrm>
          <a:prstGeom prst="rect">
            <a:avLst/>
          </a:prstGeom>
        </p:spPr>
        <p:txBody>
          <a:bodyPr lIns="0" tIns="0" rIns="0" bIns="0" rtlCol="0" anchor="t">
            <a:spAutoFit/>
          </a:bodyPr>
          <a:lstStyle/>
          <a:p>
            <a:pPr algn="ctr">
              <a:lnSpc>
                <a:spcPts val="7000"/>
              </a:lnSpc>
            </a:pPr>
            <a:r>
              <a:rPr lang="en-US" sz="5000" dirty="0">
                <a:solidFill>
                  <a:srgbClr val="4F2C33"/>
                </a:solidFill>
                <a:latin typeface="Fraunces Bold"/>
              </a:rPr>
              <a:t>BÀI </a:t>
            </a:r>
            <a:r>
              <a:rPr lang="en-US" sz="5000" dirty="0" smtClean="0">
                <a:solidFill>
                  <a:srgbClr val="4F2C33"/>
                </a:solidFill>
                <a:latin typeface="Fraunces Bold"/>
              </a:rPr>
              <a:t>10: VĂN BẢN THÔNG TIN</a:t>
            </a:r>
            <a:endParaRPr lang="en-US" sz="5000" dirty="0">
              <a:solidFill>
                <a:srgbClr val="4F2C33"/>
              </a:solidFill>
              <a:latin typeface="Fraunces Bold"/>
            </a:endParaRPr>
          </a:p>
        </p:txBody>
      </p:sp>
      <p:sp>
        <p:nvSpPr>
          <p:cNvPr id="12" name="TextBox 12"/>
          <p:cNvSpPr txBox="1"/>
          <p:nvPr/>
        </p:nvSpPr>
        <p:spPr>
          <a:xfrm>
            <a:off x="4028387" y="5970891"/>
            <a:ext cx="10697766" cy="721995"/>
          </a:xfrm>
          <a:prstGeom prst="rect">
            <a:avLst/>
          </a:prstGeom>
        </p:spPr>
        <p:txBody>
          <a:bodyPr lIns="0" tIns="0" rIns="0" bIns="0" rtlCol="0" anchor="t">
            <a:spAutoFit/>
          </a:bodyPr>
          <a:lstStyle/>
          <a:p>
            <a:pPr algn="ctr">
              <a:lnSpc>
                <a:spcPts val="5880"/>
              </a:lnSpc>
            </a:pPr>
            <a:r>
              <a:rPr lang="en-US" sz="4200">
                <a:solidFill>
                  <a:srgbClr val="856847"/>
                </a:solidFill>
                <a:latin typeface="Roboto Bold"/>
              </a:rPr>
              <a:t>THỰC HÀNH TIẾNG VIỆT </a:t>
            </a:r>
          </a:p>
        </p:txBody>
      </p:sp>
      <p:sp>
        <p:nvSpPr>
          <p:cNvPr id="13" name="TextBox 13"/>
          <p:cNvSpPr txBox="1"/>
          <p:nvPr/>
        </p:nvSpPr>
        <p:spPr>
          <a:xfrm>
            <a:off x="2647288" y="6807186"/>
            <a:ext cx="13213640" cy="1144544"/>
          </a:xfrm>
          <a:prstGeom prst="rect">
            <a:avLst/>
          </a:prstGeom>
        </p:spPr>
        <p:txBody>
          <a:bodyPr lIns="0" tIns="0" rIns="0" bIns="0" rtlCol="0" anchor="t">
            <a:spAutoFit/>
          </a:bodyPr>
          <a:lstStyle/>
          <a:p>
            <a:pPr algn="ctr">
              <a:lnSpc>
                <a:spcPts val="8925"/>
              </a:lnSpc>
            </a:pPr>
            <a:r>
              <a:rPr lang="en-US" sz="7500" dirty="0" err="1">
                <a:solidFill>
                  <a:srgbClr val="4F2C33"/>
                </a:solidFill>
                <a:latin typeface="#9Slide05 VL Fadilla"/>
              </a:rPr>
              <a:t>Câu</a:t>
            </a:r>
            <a:r>
              <a:rPr lang="en-US" sz="7500" dirty="0">
                <a:solidFill>
                  <a:srgbClr val="4F2C33"/>
                </a:solidFill>
                <a:latin typeface="#9Slide05 VL Fadilla"/>
              </a:rPr>
              <a:t> </a:t>
            </a:r>
            <a:r>
              <a:rPr lang="en-US" sz="7500" dirty="0" err="1">
                <a:solidFill>
                  <a:srgbClr val="4F2C33"/>
                </a:solidFill>
                <a:latin typeface="#9Slide05 VL Fadilla"/>
              </a:rPr>
              <a:t>kể</a:t>
            </a:r>
            <a:r>
              <a:rPr lang="en-US" sz="7500" dirty="0">
                <a:solidFill>
                  <a:srgbClr val="4F2C33"/>
                </a:solidFill>
                <a:latin typeface="#9Slide05 VL Fadilla"/>
              </a:rPr>
              <a:t>, </a:t>
            </a:r>
            <a:r>
              <a:rPr lang="en-US" sz="7500" dirty="0" err="1">
                <a:solidFill>
                  <a:srgbClr val="4F2C33"/>
                </a:solidFill>
                <a:latin typeface="#9Slide05 VL Fadilla"/>
              </a:rPr>
              <a:t>câu</a:t>
            </a:r>
            <a:r>
              <a:rPr lang="en-US" sz="7500" dirty="0">
                <a:solidFill>
                  <a:srgbClr val="4F2C33"/>
                </a:solidFill>
                <a:latin typeface="#9Slide05 VL Fadilla"/>
              </a:rPr>
              <a:t> </a:t>
            </a:r>
            <a:r>
              <a:rPr lang="en-US" sz="7500" dirty="0" err="1">
                <a:solidFill>
                  <a:srgbClr val="4F2C33"/>
                </a:solidFill>
                <a:latin typeface="#9Slide05 VL Fadilla"/>
              </a:rPr>
              <a:t>hỏi</a:t>
            </a:r>
            <a:r>
              <a:rPr lang="en-US" sz="7500" dirty="0">
                <a:solidFill>
                  <a:srgbClr val="4F2C33"/>
                </a:solidFill>
                <a:latin typeface="#9Slide05 VL Fadilla"/>
              </a:rPr>
              <a:t>, </a:t>
            </a:r>
            <a:r>
              <a:rPr lang="en-US" sz="7500" dirty="0" err="1">
                <a:solidFill>
                  <a:srgbClr val="4F2C33"/>
                </a:solidFill>
                <a:latin typeface="#9Slide05 VL Fadilla"/>
              </a:rPr>
              <a:t>câu</a:t>
            </a:r>
            <a:r>
              <a:rPr lang="en-US" sz="7500" dirty="0">
                <a:solidFill>
                  <a:srgbClr val="4F2C33"/>
                </a:solidFill>
                <a:latin typeface="#9Slide05 VL Fadilla"/>
              </a:rPr>
              <a:t> </a:t>
            </a:r>
            <a:r>
              <a:rPr lang="en-US" sz="7500" dirty="0" err="1">
                <a:solidFill>
                  <a:srgbClr val="4F2C33"/>
                </a:solidFill>
                <a:latin typeface="#9Slide05 VL Fadilla"/>
              </a:rPr>
              <a:t>khiến</a:t>
            </a:r>
            <a:r>
              <a:rPr lang="en-US" sz="7500" dirty="0">
                <a:solidFill>
                  <a:srgbClr val="4F2C33"/>
                </a:solidFill>
                <a:latin typeface="#9Slide05 VL Fadilla"/>
              </a:rPr>
              <a:t>, </a:t>
            </a:r>
            <a:r>
              <a:rPr lang="en-US" sz="7500" dirty="0" err="1">
                <a:solidFill>
                  <a:srgbClr val="4F2C33"/>
                </a:solidFill>
                <a:latin typeface="#9Slide05 VL Fadilla"/>
              </a:rPr>
              <a:t>câu</a:t>
            </a:r>
            <a:r>
              <a:rPr lang="en-US" sz="7500" dirty="0">
                <a:solidFill>
                  <a:srgbClr val="4F2C33"/>
                </a:solidFill>
                <a:latin typeface="#9Slide05 VL Fadilla"/>
              </a:rPr>
              <a:t> </a:t>
            </a:r>
            <a:r>
              <a:rPr lang="en-US" sz="7500" dirty="0" err="1" smtClean="0">
                <a:solidFill>
                  <a:srgbClr val="4F2C33"/>
                </a:solidFill>
                <a:latin typeface="#9Slide05 VL Fadilla"/>
              </a:rPr>
              <a:t>cảm</a:t>
            </a:r>
            <a:endParaRPr lang="en-US" sz="7500" dirty="0">
              <a:solidFill>
                <a:srgbClr val="4F2C33"/>
              </a:solidFill>
              <a:latin typeface="#9Slide05 VL Fadilla"/>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D38"/>
        </a:solidFill>
        <a:effectLst/>
      </p:bgPr>
    </p:bg>
    <p:spTree>
      <p:nvGrpSpPr>
        <p:cNvPr id="1" name=""/>
        <p:cNvGrpSpPr/>
        <p:nvPr/>
      </p:nvGrpSpPr>
      <p:grpSpPr>
        <a:xfrm>
          <a:off x="0" y="0"/>
          <a:ext cx="0" cy="0"/>
          <a:chOff x="0" y="0"/>
          <a:chExt cx="0" cy="0"/>
        </a:xfrm>
      </p:grpSpPr>
      <p:sp>
        <p:nvSpPr>
          <p:cNvPr id="2" name="Freeform 2"/>
          <p:cNvSpPr/>
          <p:nvPr/>
        </p:nvSpPr>
        <p:spPr>
          <a:xfrm>
            <a:off x="-680789" y="4622207"/>
            <a:ext cx="7179947" cy="6282454"/>
          </a:xfrm>
          <a:custGeom>
            <a:avLst/>
            <a:gdLst/>
            <a:ahLst/>
            <a:cxnLst/>
            <a:rect l="l" t="t" r="r" b="b"/>
            <a:pathLst>
              <a:path w="7179947" h="6282454">
                <a:moveTo>
                  <a:pt x="0" y="0"/>
                </a:moveTo>
                <a:lnTo>
                  <a:pt x="7179947" y="0"/>
                </a:lnTo>
                <a:lnTo>
                  <a:pt x="7179947" y="6282454"/>
                </a:lnTo>
                <a:lnTo>
                  <a:pt x="0" y="6282454"/>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186616" y="-155978"/>
            <a:ext cx="15350416" cy="2002273"/>
            <a:chOff x="0" y="0"/>
            <a:chExt cx="18286349" cy="3042119"/>
          </a:xfrm>
        </p:grpSpPr>
        <p:sp>
          <p:nvSpPr>
            <p:cNvPr id="4" name="Freeform 4"/>
            <p:cNvSpPr/>
            <p:nvPr/>
          </p:nvSpPr>
          <p:spPr>
            <a:xfrm>
              <a:off x="0" y="0"/>
              <a:ext cx="18286349" cy="3042119"/>
            </a:xfrm>
            <a:custGeom>
              <a:avLst/>
              <a:gdLst/>
              <a:ahLst/>
              <a:cxnLst/>
              <a:rect l="l" t="t" r="r" b="b"/>
              <a:pathLst>
                <a:path w="18286349" h="3042119">
                  <a:moveTo>
                    <a:pt x="18161890" y="3042119"/>
                  </a:moveTo>
                  <a:lnTo>
                    <a:pt x="124460" y="3042119"/>
                  </a:lnTo>
                  <a:cubicBezTo>
                    <a:pt x="55880" y="3042119"/>
                    <a:pt x="0" y="2986239"/>
                    <a:pt x="0" y="2917659"/>
                  </a:cubicBezTo>
                  <a:lnTo>
                    <a:pt x="0" y="124460"/>
                  </a:lnTo>
                  <a:cubicBezTo>
                    <a:pt x="0" y="55880"/>
                    <a:pt x="55880" y="0"/>
                    <a:pt x="124460" y="0"/>
                  </a:cubicBezTo>
                  <a:lnTo>
                    <a:pt x="18161890" y="0"/>
                  </a:lnTo>
                  <a:cubicBezTo>
                    <a:pt x="18230469" y="0"/>
                    <a:pt x="18286349" y="55880"/>
                    <a:pt x="18286349" y="124460"/>
                  </a:cubicBezTo>
                  <a:lnTo>
                    <a:pt x="18286349" y="2917659"/>
                  </a:lnTo>
                  <a:cubicBezTo>
                    <a:pt x="18286349" y="2986239"/>
                    <a:pt x="18230469" y="3042119"/>
                    <a:pt x="18161890" y="3042119"/>
                  </a:cubicBezTo>
                  <a:close/>
                </a:path>
              </a:pathLst>
            </a:custGeom>
            <a:solidFill>
              <a:srgbClr val="FFD558"/>
            </a:solidFill>
          </p:spPr>
          <p:txBody>
            <a:bodyPr/>
            <a:lstStyle/>
            <a:p>
              <a:endParaRPr lang="en-US"/>
            </a:p>
          </p:txBody>
        </p:sp>
      </p:grpSp>
      <p:sp>
        <p:nvSpPr>
          <p:cNvPr id="5" name="Freeform 5"/>
          <p:cNvSpPr/>
          <p:nvPr/>
        </p:nvSpPr>
        <p:spPr>
          <a:xfrm rot="-10800000">
            <a:off x="15749268" y="-757432"/>
            <a:ext cx="1510032" cy="1514864"/>
          </a:xfrm>
          <a:custGeom>
            <a:avLst/>
            <a:gdLst/>
            <a:ahLst/>
            <a:cxnLst/>
            <a:rect l="l" t="t" r="r" b="b"/>
            <a:pathLst>
              <a:path w="1510032" h="1514864">
                <a:moveTo>
                  <a:pt x="0" y="0"/>
                </a:moveTo>
                <a:lnTo>
                  <a:pt x="1510032" y="0"/>
                </a:lnTo>
                <a:lnTo>
                  <a:pt x="1510032" y="1514864"/>
                </a:lnTo>
                <a:lnTo>
                  <a:pt x="0" y="151486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6" name="Freeform 6"/>
          <p:cNvSpPr/>
          <p:nvPr/>
        </p:nvSpPr>
        <p:spPr>
          <a:xfrm>
            <a:off x="3364693" y="1401943"/>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7" name="Freeform 7"/>
          <p:cNvSpPr/>
          <p:nvPr/>
        </p:nvSpPr>
        <p:spPr>
          <a:xfrm>
            <a:off x="812294" y="7180443"/>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8" name="Freeform 8"/>
          <p:cNvSpPr/>
          <p:nvPr/>
        </p:nvSpPr>
        <p:spPr>
          <a:xfrm>
            <a:off x="5163352" y="8105762"/>
            <a:ext cx="1199994" cy="373498"/>
          </a:xfrm>
          <a:custGeom>
            <a:avLst/>
            <a:gdLst/>
            <a:ahLst/>
            <a:cxnLst/>
            <a:rect l="l" t="t" r="r" b="b"/>
            <a:pathLst>
              <a:path w="1199994" h="373498">
                <a:moveTo>
                  <a:pt x="0" y="0"/>
                </a:moveTo>
                <a:lnTo>
                  <a:pt x="1199995" y="0"/>
                </a:lnTo>
                <a:lnTo>
                  <a:pt x="1199995" y="373498"/>
                </a:lnTo>
                <a:lnTo>
                  <a:pt x="0" y="37349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9" name="TextBox 9"/>
          <p:cNvSpPr txBox="1"/>
          <p:nvPr/>
        </p:nvSpPr>
        <p:spPr>
          <a:xfrm>
            <a:off x="207084" y="464176"/>
            <a:ext cx="14651916" cy="1795363"/>
          </a:xfrm>
          <a:prstGeom prst="rect">
            <a:avLst/>
          </a:prstGeom>
        </p:spPr>
        <p:txBody>
          <a:bodyPr wrap="square" lIns="0" tIns="0" rIns="0" bIns="0" rtlCol="0" anchor="t">
            <a:spAutoFit/>
          </a:bodyPr>
          <a:lstStyle/>
          <a:p>
            <a:pPr algn="ctr">
              <a:lnSpc>
                <a:spcPts val="7000"/>
              </a:lnSpc>
            </a:pPr>
            <a:r>
              <a:rPr lang="en-US" sz="5000" dirty="0">
                <a:solidFill>
                  <a:srgbClr val="4F2C33"/>
                </a:solidFill>
                <a:latin typeface="Fraunces Bold"/>
              </a:rPr>
              <a:t>I. </a:t>
            </a:r>
            <a:r>
              <a:rPr lang="en-US" sz="5000" dirty="0" smtClean="0">
                <a:solidFill>
                  <a:srgbClr val="4F2C33"/>
                </a:solidFill>
                <a:latin typeface="Fraunces Bold"/>
              </a:rPr>
              <a:t>CÂU HỎI, CÂU CẢM, CÂU KHIẾN, CÂU KỂ̉</a:t>
            </a:r>
            <a:endParaRPr lang="en-US" sz="5000" dirty="0">
              <a:solidFill>
                <a:srgbClr val="4F2C33"/>
              </a:solidFill>
              <a:latin typeface="Fraunces Bold"/>
            </a:endParaRPr>
          </a:p>
          <a:p>
            <a:pPr algn="ctr">
              <a:lnSpc>
                <a:spcPts val="7000"/>
              </a:lnSpc>
            </a:pPr>
            <a:endParaRPr lang="en-US" sz="5000" dirty="0">
              <a:solidFill>
                <a:srgbClr val="4F2C33"/>
              </a:solidFill>
              <a:latin typeface="Fraunces Bold"/>
            </a:endParaRPr>
          </a:p>
        </p:txBody>
      </p:sp>
      <p:sp>
        <p:nvSpPr>
          <p:cNvPr id="10" name="TextBox 10"/>
          <p:cNvSpPr txBox="1"/>
          <p:nvPr/>
        </p:nvSpPr>
        <p:spPr>
          <a:xfrm>
            <a:off x="807081" y="1922976"/>
            <a:ext cx="9912537" cy="2513509"/>
          </a:xfrm>
          <a:prstGeom prst="rect">
            <a:avLst/>
          </a:prstGeom>
        </p:spPr>
        <p:txBody>
          <a:bodyPr lIns="0" tIns="0" rIns="0" bIns="0" rtlCol="0" anchor="t">
            <a:spAutoFit/>
          </a:bodyPr>
          <a:lstStyle/>
          <a:p>
            <a:pPr algn="just">
              <a:lnSpc>
                <a:spcPts val="9799"/>
              </a:lnSpc>
            </a:pPr>
            <a:r>
              <a:rPr lang="en-US" sz="6999" dirty="0">
                <a:solidFill>
                  <a:srgbClr val="593B1C"/>
                </a:solidFill>
                <a:latin typeface="#9Slide05 VL Fadilla"/>
              </a:rPr>
              <a:t>1. </a:t>
            </a:r>
            <a:r>
              <a:rPr lang="en-US" sz="6999" dirty="0" smtClean="0">
                <a:solidFill>
                  <a:srgbClr val="593B1C"/>
                </a:solidFill>
                <a:latin typeface="#9Slide05 VL Fadilla"/>
              </a:rPr>
              <a:t>Tri </a:t>
            </a:r>
            <a:r>
              <a:rPr lang="en-US" sz="6999" dirty="0" err="1" smtClean="0">
                <a:solidFill>
                  <a:srgbClr val="593B1C"/>
                </a:solidFill>
                <a:latin typeface="#9Slide05 VL Fadilla"/>
              </a:rPr>
              <a:t>thức</a:t>
            </a:r>
            <a:r>
              <a:rPr lang="en-US" sz="6999" dirty="0" smtClean="0">
                <a:solidFill>
                  <a:srgbClr val="593B1C"/>
                </a:solidFill>
                <a:latin typeface="#9Slide05 VL Fadilla"/>
              </a:rPr>
              <a:t> </a:t>
            </a:r>
            <a:r>
              <a:rPr lang="en-US" sz="6999" dirty="0" err="1" smtClean="0">
                <a:solidFill>
                  <a:srgbClr val="593B1C"/>
                </a:solidFill>
                <a:latin typeface="#9Slide05 VL Fadilla"/>
              </a:rPr>
              <a:t>Tiếng</a:t>
            </a:r>
            <a:r>
              <a:rPr lang="en-US" sz="6999" dirty="0" smtClean="0">
                <a:solidFill>
                  <a:srgbClr val="593B1C"/>
                </a:solidFill>
                <a:latin typeface="#9Slide05 VL Fadilla"/>
              </a:rPr>
              <a:t> </a:t>
            </a:r>
            <a:r>
              <a:rPr lang="en-US" sz="6999" dirty="0" err="1" smtClean="0">
                <a:solidFill>
                  <a:srgbClr val="593B1C"/>
                </a:solidFill>
                <a:latin typeface="#9Slide05 VL Fadilla"/>
              </a:rPr>
              <a:t>Việt</a:t>
            </a:r>
            <a:endParaRPr lang="en-US" sz="6999" dirty="0">
              <a:solidFill>
                <a:srgbClr val="593B1C"/>
              </a:solidFill>
              <a:latin typeface="#9Slide05 VL Fadilla"/>
            </a:endParaRPr>
          </a:p>
          <a:p>
            <a:pPr algn="just">
              <a:lnSpc>
                <a:spcPts val="9799"/>
              </a:lnSpc>
              <a:spcBef>
                <a:spcPct val="0"/>
              </a:spcBef>
            </a:pPr>
            <a:endParaRPr lang="en-US" sz="6999" dirty="0">
              <a:solidFill>
                <a:srgbClr val="593B1C"/>
              </a:solidFill>
              <a:latin typeface="#9Slide05 VL Fadilla"/>
            </a:endParaRPr>
          </a:p>
        </p:txBody>
      </p:sp>
      <p:sp>
        <p:nvSpPr>
          <p:cNvPr id="11" name="Freeform 11"/>
          <p:cNvSpPr/>
          <p:nvPr/>
        </p:nvSpPr>
        <p:spPr>
          <a:xfrm>
            <a:off x="7339983" y="3234251"/>
            <a:ext cx="10234046" cy="6187334"/>
          </a:xfrm>
          <a:custGeom>
            <a:avLst/>
            <a:gdLst/>
            <a:ahLst/>
            <a:cxnLst/>
            <a:rect l="l" t="t" r="r" b="b"/>
            <a:pathLst>
              <a:path w="10234046" h="6187334">
                <a:moveTo>
                  <a:pt x="0" y="0"/>
                </a:moveTo>
                <a:lnTo>
                  <a:pt x="10234046" y="0"/>
                </a:lnTo>
                <a:lnTo>
                  <a:pt x="10234046" y="6187334"/>
                </a:lnTo>
                <a:lnTo>
                  <a:pt x="0" y="618733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2" name="TextBox 12"/>
          <p:cNvSpPr txBox="1"/>
          <p:nvPr/>
        </p:nvSpPr>
        <p:spPr>
          <a:xfrm>
            <a:off x="8077200" y="5219700"/>
            <a:ext cx="7890383" cy="1359346"/>
          </a:xfrm>
          <a:prstGeom prst="rect">
            <a:avLst/>
          </a:prstGeom>
        </p:spPr>
        <p:txBody>
          <a:bodyPr lIns="0" tIns="0" rIns="0" bIns="0" rtlCol="0" anchor="t">
            <a:spAutoFit/>
          </a:bodyPr>
          <a:lstStyle/>
          <a:p>
            <a:pPr algn="ctr">
              <a:lnSpc>
                <a:spcPts val="5320"/>
              </a:lnSpc>
            </a:pPr>
            <a:r>
              <a:rPr lang="en-US" sz="3800" dirty="0" err="1">
                <a:solidFill>
                  <a:srgbClr val="4F2C33"/>
                </a:solidFill>
                <a:latin typeface="Roboto Bold"/>
              </a:rPr>
              <a:t>Nhiệm</a:t>
            </a:r>
            <a:r>
              <a:rPr lang="en-US" sz="3800" dirty="0">
                <a:solidFill>
                  <a:srgbClr val="4F2C33"/>
                </a:solidFill>
                <a:latin typeface="Roboto Bold"/>
              </a:rPr>
              <a:t> </a:t>
            </a:r>
            <a:r>
              <a:rPr lang="en-US" sz="3800" dirty="0" err="1">
                <a:solidFill>
                  <a:srgbClr val="4F2C33"/>
                </a:solidFill>
                <a:latin typeface="Roboto Bold"/>
              </a:rPr>
              <a:t>vụ</a:t>
            </a:r>
            <a:r>
              <a:rPr lang="en-US" sz="3800" dirty="0">
                <a:solidFill>
                  <a:srgbClr val="4F2C33"/>
                </a:solidFill>
                <a:latin typeface="Roboto Bold"/>
              </a:rPr>
              <a:t> 1: </a:t>
            </a:r>
            <a:r>
              <a:rPr lang="en-US" sz="3800" dirty="0">
                <a:solidFill>
                  <a:srgbClr val="4F2C33"/>
                </a:solidFill>
                <a:latin typeface="Roboto"/>
              </a:rPr>
              <a:t>Hoàn </a:t>
            </a:r>
            <a:r>
              <a:rPr lang="en-US" sz="3800" dirty="0" err="1">
                <a:solidFill>
                  <a:srgbClr val="4F2C33"/>
                </a:solidFill>
                <a:latin typeface="Roboto"/>
              </a:rPr>
              <a:t>thành</a:t>
            </a:r>
            <a:r>
              <a:rPr lang="en-US" sz="3800" dirty="0">
                <a:solidFill>
                  <a:srgbClr val="4F2C33"/>
                </a:solidFill>
                <a:latin typeface="Roboto"/>
              </a:rPr>
              <a:t> </a:t>
            </a:r>
            <a:r>
              <a:rPr lang="en-US" sz="3800" dirty="0" err="1">
                <a:solidFill>
                  <a:srgbClr val="4F2C33"/>
                </a:solidFill>
                <a:latin typeface="Roboto"/>
              </a:rPr>
              <a:t>bài</a:t>
            </a:r>
            <a:r>
              <a:rPr lang="en-US" sz="3800" dirty="0">
                <a:solidFill>
                  <a:srgbClr val="4F2C33"/>
                </a:solidFill>
                <a:latin typeface="Roboto"/>
              </a:rPr>
              <a:t> </a:t>
            </a:r>
            <a:r>
              <a:rPr lang="en-US" sz="3800" dirty="0" err="1">
                <a:solidFill>
                  <a:srgbClr val="4F2C33"/>
                </a:solidFill>
                <a:latin typeface="Roboto"/>
              </a:rPr>
              <a:t>tập</a:t>
            </a:r>
            <a:r>
              <a:rPr lang="en-US" sz="3800" dirty="0">
                <a:solidFill>
                  <a:srgbClr val="4F2C33"/>
                </a:solidFill>
                <a:latin typeface="Roboto"/>
              </a:rPr>
              <a:t> </a:t>
            </a:r>
            <a:r>
              <a:rPr lang="en-US" sz="3800" dirty="0" smtClean="0">
                <a:solidFill>
                  <a:srgbClr val="4F2C33"/>
                </a:solidFill>
                <a:latin typeface="Roboto"/>
              </a:rPr>
              <a:t>1, </a:t>
            </a:r>
            <a:r>
              <a:rPr lang="en-US" sz="3800" dirty="0" err="1" smtClean="0">
                <a:solidFill>
                  <a:srgbClr val="4F2C33"/>
                </a:solidFill>
                <a:latin typeface="Roboto"/>
              </a:rPr>
              <a:t>bài</a:t>
            </a:r>
            <a:r>
              <a:rPr lang="en-US" sz="3800" dirty="0" smtClean="0">
                <a:solidFill>
                  <a:srgbClr val="4F2C33"/>
                </a:solidFill>
                <a:latin typeface="Roboto"/>
              </a:rPr>
              <a:t> </a:t>
            </a:r>
            <a:r>
              <a:rPr lang="en-US" sz="3800" dirty="0" err="1" smtClean="0">
                <a:solidFill>
                  <a:srgbClr val="4F2C33"/>
                </a:solidFill>
                <a:latin typeface="Roboto"/>
              </a:rPr>
              <a:t>tập</a:t>
            </a:r>
            <a:r>
              <a:rPr lang="en-US" sz="3800" dirty="0" smtClean="0">
                <a:solidFill>
                  <a:srgbClr val="4F2C33"/>
                </a:solidFill>
                <a:latin typeface="Roboto"/>
              </a:rPr>
              <a:t> 2, </a:t>
            </a:r>
            <a:r>
              <a:rPr lang="en-US" sz="3800" dirty="0">
                <a:solidFill>
                  <a:srgbClr val="4F2C33"/>
                </a:solidFill>
                <a:latin typeface="Roboto"/>
              </a:rPr>
              <a:t>SGK </a:t>
            </a:r>
            <a:r>
              <a:rPr lang="en-US" sz="3800" dirty="0" smtClean="0">
                <a:solidFill>
                  <a:srgbClr val="4F2C33"/>
                </a:solidFill>
                <a:latin typeface="Roboto"/>
              </a:rPr>
              <a:t>tr.11</a:t>
            </a:r>
            <a:endParaRPr lang="en-US" sz="3800" dirty="0">
              <a:solidFill>
                <a:srgbClr val="4F2C33"/>
              </a:solidFill>
              <a:latin typeface="Roboto"/>
            </a:endParaRPr>
          </a:p>
        </p:txBody>
      </p:sp>
      <p:sp>
        <p:nvSpPr>
          <p:cNvPr id="13" name="TextBox 13"/>
          <p:cNvSpPr txBox="1"/>
          <p:nvPr/>
        </p:nvSpPr>
        <p:spPr>
          <a:xfrm>
            <a:off x="9952092" y="1770095"/>
            <a:ext cx="7890383" cy="1313180"/>
          </a:xfrm>
          <a:prstGeom prst="rect">
            <a:avLst/>
          </a:prstGeom>
        </p:spPr>
        <p:txBody>
          <a:bodyPr lIns="0" tIns="0" rIns="0" bIns="0" rtlCol="0" anchor="t">
            <a:spAutoFit/>
          </a:bodyPr>
          <a:lstStyle/>
          <a:p>
            <a:pPr algn="ctr">
              <a:lnSpc>
                <a:spcPts val="5320"/>
              </a:lnSpc>
            </a:pPr>
            <a:r>
              <a:rPr lang="en-US" sz="3800" dirty="0">
                <a:solidFill>
                  <a:srgbClr val="4F2C33"/>
                </a:solidFill>
                <a:latin typeface="Roboto Condensed Bold"/>
              </a:rPr>
              <a:t>HS </a:t>
            </a:r>
            <a:r>
              <a:rPr lang="en-US" sz="3800" dirty="0" err="1">
                <a:solidFill>
                  <a:srgbClr val="4F2C33"/>
                </a:solidFill>
                <a:latin typeface="Roboto Condensed Bold"/>
              </a:rPr>
              <a:t>thảo</a:t>
            </a:r>
            <a:r>
              <a:rPr lang="en-US" sz="3800" dirty="0">
                <a:solidFill>
                  <a:srgbClr val="4F2C33"/>
                </a:solidFill>
                <a:latin typeface="Roboto Condensed Bold"/>
              </a:rPr>
              <a:t> </a:t>
            </a:r>
            <a:r>
              <a:rPr lang="en-US" sz="3800" dirty="0" err="1">
                <a:solidFill>
                  <a:srgbClr val="4F2C33"/>
                </a:solidFill>
                <a:latin typeface="Roboto Condensed Bold"/>
              </a:rPr>
              <a:t>luận</a:t>
            </a:r>
            <a:r>
              <a:rPr lang="en-US" sz="3800" dirty="0">
                <a:solidFill>
                  <a:srgbClr val="4F2C33"/>
                </a:solidFill>
                <a:latin typeface="Roboto Condensed Bold"/>
              </a:rPr>
              <a:t> </a:t>
            </a:r>
            <a:r>
              <a:rPr lang="en-US" sz="3800" dirty="0" err="1">
                <a:solidFill>
                  <a:srgbClr val="4F2C33"/>
                </a:solidFill>
                <a:latin typeface="Roboto Condensed Bold"/>
              </a:rPr>
              <a:t>và</a:t>
            </a:r>
            <a:r>
              <a:rPr lang="en-US" sz="3800" dirty="0">
                <a:solidFill>
                  <a:srgbClr val="4F2C33"/>
                </a:solidFill>
                <a:latin typeface="Roboto Condensed Bold"/>
              </a:rPr>
              <a:t> </a:t>
            </a:r>
            <a:r>
              <a:rPr lang="en-US" sz="3800" dirty="0" err="1">
                <a:solidFill>
                  <a:srgbClr val="4F2C33"/>
                </a:solidFill>
                <a:latin typeface="Roboto Condensed Bold"/>
              </a:rPr>
              <a:t>thực</a:t>
            </a:r>
            <a:r>
              <a:rPr lang="en-US" sz="3800" dirty="0">
                <a:solidFill>
                  <a:srgbClr val="4F2C33"/>
                </a:solidFill>
                <a:latin typeface="Roboto Condensed Bold"/>
              </a:rPr>
              <a:t> </a:t>
            </a:r>
            <a:r>
              <a:rPr lang="en-US" sz="3800" dirty="0" err="1">
                <a:solidFill>
                  <a:srgbClr val="4F2C33"/>
                </a:solidFill>
                <a:latin typeface="Roboto Condensed Bold"/>
              </a:rPr>
              <a:t>hiện</a:t>
            </a:r>
            <a:r>
              <a:rPr lang="en-US" sz="3800" dirty="0">
                <a:solidFill>
                  <a:srgbClr val="4F2C33"/>
                </a:solidFill>
                <a:latin typeface="Roboto Condensed Bold"/>
              </a:rPr>
              <a:t> </a:t>
            </a:r>
            <a:r>
              <a:rPr lang="en-US" sz="3800" dirty="0" err="1">
                <a:solidFill>
                  <a:srgbClr val="4F2C33"/>
                </a:solidFill>
                <a:latin typeface="Roboto Condensed Bold"/>
              </a:rPr>
              <a:t>nhiệm</a:t>
            </a:r>
            <a:r>
              <a:rPr lang="en-US" sz="3800" dirty="0">
                <a:solidFill>
                  <a:srgbClr val="4F2C33"/>
                </a:solidFill>
                <a:latin typeface="Roboto Condensed Bold"/>
              </a:rPr>
              <a:t> </a:t>
            </a:r>
            <a:r>
              <a:rPr lang="en-US" sz="3800" dirty="0" err="1">
                <a:solidFill>
                  <a:srgbClr val="4F2C33"/>
                </a:solidFill>
                <a:latin typeface="Roboto Condensed Bold"/>
              </a:rPr>
              <a:t>vụ</a:t>
            </a:r>
            <a:r>
              <a:rPr lang="en-US" sz="3800" dirty="0">
                <a:solidFill>
                  <a:srgbClr val="4F2C33"/>
                </a:solidFill>
                <a:latin typeface="Roboto Condensed Bold"/>
              </a:rPr>
              <a:t> </a:t>
            </a:r>
            <a:r>
              <a:rPr lang="en-US" sz="3800" dirty="0" err="1">
                <a:solidFill>
                  <a:srgbClr val="4F2C33"/>
                </a:solidFill>
                <a:latin typeface="Roboto Condensed Bold"/>
              </a:rPr>
              <a:t>theo</a:t>
            </a:r>
            <a:r>
              <a:rPr lang="en-US" sz="3800" dirty="0">
                <a:solidFill>
                  <a:srgbClr val="4F2C33"/>
                </a:solidFill>
                <a:latin typeface="Roboto Condensed Bold"/>
              </a:rPr>
              <a:t> </a:t>
            </a:r>
            <a:r>
              <a:rPr lang="en-US" sz="3800" dirty="0" err="1">
                <a:solidFill>
                  <a:srgbClr val="4F2C33"/>
                </a:solidFill>
                <a:latin typeface="Roboto Condensed Bold"/>
              </a:rPr>
              <a:t>cặp</a:t>
            </a:r>
            <a:r>
              <a:rPr lang="en-US" sz="3800" dirty="0">
                <a:solidFill>
                  <a:srgbClr val="4F2C33"/>
                </a:solidFill>
                <a:latin typeface="Roboto Condensed Bold"/>
              </a:rPr>
              <a:t> </a:t>
            </a:r>
            <a:r>
              <a:rPr lang="en-US" sz="3800" dirty="0" err="1">
                <a:solidFill>
                  <a:srgbClr val="4F2C33"/>
                </a:solidFill>
                <a:latin typeface="Roboto Condensed Bold"/>
              </a:rPr>
              <a:t>trong</a:t>
            </a:r>
            <a:r>
              <a:rPr lang="en-US" sz="3800" dirty="0">
                <a:solidFill>
                  <a:srgbClr val="4F2C33"/>
                </a:solidFill>
                <a:latin typeface="Roboto Condensed Bold"/>
              </a:rPr>
              <a:t> </a:t>
            </a:r>
            <a:r>
              <a:rPr lang="en-US" sz="3800" dirty="0" err="1">
                <a:solidFill>
                  <a:srgbClr val="4F2C33"/>
                </a:solidFill>
                <a:latin typeface="Roboto Condensed Bold"/>
              </a:rPr>
              <a:t>thời</a:t>
            </a:r>
            <a:r>
              <a:rPr lang="en-US" sz="3800" dirty="0">
                <a:solidFill>
                  <a:srgbClr val="4F2C33"/>
                </a:solidFill>
                <a:latin typeface="Roboto Condensed Bold"/>
              </a:rPr>
              <a:t> </a:t>
            </a:r>
            <a:r>
              <a:rPr lang="en-US" sz="3800" dirty="0" err="1">
                <a:solidFill>
                  <a:srgbClr val="4F2C33"/>
                </a:solidFill>
                <a:latin typeface="Roboto Condensed Bold"/>
              </a:rPr>
              <a:t>gian</a:t>
            </a:r>
            <a:r>
              <a:rPr lang="en-US" sz="3800" dirty="0">
                <a:solidFill>
                  <a:srgbClr val="4F2C33"/>
                </a:solidFill>
                <a:latin typeface="Roboto Condensed Bold"/>
              </a:rPr>
              <a:t> 15 </a:t>
            </a:r>
            <a:r>
              <a:rPr lang="en-US" sz="3800" dirty="0" err="1">
                <a:solidFill>
                  <a:srgbClr val="4F2C33"/>
                </a:solidFill>
                <a:latin typeface="Roboto Condensed Bold"/>
              </a:rPr>
              <a:t>phút</a:t>
            </a:r>
            <a:endParaRPr lang="en-US" sz="3800" dirty="0">
              <a:solidFill>
                <a:srgbClr val="4F2C33"/>
              </a:solidFill>
              <a:latin typeface="Roboto Condensed Bol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D38"/>
        </a:solidFill>
        <a:effectLst/>
      </p:bgPr>
    </p:bg>
    <p:spTree>
      <p:nvGrpSpPr>
        <p:cNvPr id="1" name=""/>
        <p:cNvGrpSpPr/>
        <p:nvPr/>
      </p:nvGrpSpPr>
      <p:grpSpPr>
        <a:xfrm>
          <a:off x="0" y="0"/>
          <a:ext cx="0" cy="0"/>
          <a:chOff x="0" y="0"/>
          <a:chExt cx="0" cy="0"/>
        </a:xfrm>
      </p:grpSpPr>
      <p:grpSp>
        <p:nvGrpSpPr>
          <p:cNvPr id="2" name="Group 2"/>
          <p:cNvGrpSpPr/>
          <p:nvPr/>
        </p:nvGrpSpPr>
        <p:grpSpPr>
          <a:xfrm>
            <a:off x="-186616" y="-155978"/>
            <a:ext cx="15350416" cy="2002273"/>
            <a:chOff x="0" y="0"/>
            <a:chExt cx="18286349" cy="3042119"/>
          </a:xfrm>
        </p:grpSpPr>
        <p:sp>
          <p:nvSpPr>
            <p:cNvPr id="3" name="Freeform 3"/>
            <p:cNvSpPr/>
            <p:nvPr/>
          </p:nvSpPr>
          <p:spPr>
            <a:xfrm>
              <a:off x="0" y="0"/>
              <a:ext cx="18286349" cy="3042119"/>
            </a:xfrm>
            <a:custGeom>
              <a:avLst/>
              <a:gdLst/>
              <a:ahLst/>
              <a:cxnLst/>
              <a:rect l="l" t="t" r="r" b="b"/>
              <a:pathLst>
                <a:path w="18286349" h="3042119">
                  <a:moveTo>
                    <a:pt x="18161890" y="3042119"/>
                  </a:moveTo>
                  <a:lnTo>
                    <a:pt x="124460" y="3042119"/>
                  </a:lnTo>
                  <a:cubicBezTo>
                    <a:pt x="55880" y="3042119"/>
                    <a:pt x="0" y="2986239"/>
                    <a:pt x="0" y="2917659"/>
                  </a:cubicBezTo>
                  <a:lnTo>
                    <a:pt x="0" y="124460"/>
                  </a:lnTo>
                  <a:cubicBezTo>
                    <a:pt x="0" y="55880"/>
                    <a:pt x="55880" y="0"/>
                    <a:pt x="124460" y="0"/>
                  </a:cubicBezTo>
                  <a:lnTo>
                    <a:pt x="18161890" y="0"/>
                  </a:lnTo>
                  <a:cubicBezTo>
                    <a:pt x="18230469" y="0"/>
                    <a:pt x="18286349" y="55880"/>
                    <a:pt x="18286349" y="124460"/>
                  </a:cubicBezTo>
                  <a:lnTo>
                    <a:pt x="18286349" y="2917659"/>
                  </a:lnTo>
                  <a:cubicBezTo>
                    <a:pt x="18286349" y="2986239"/>
                    <a:pt x="18230469" y="3042119"/>
                    <a:pt x="18161890" y="3042119"/>
                  </a:cubicBezTo>
                  <a:close/>
                </a:path>
              </a:pathLst>
            </a:custGeom>
            <a:solidFill>
              <a:srgbClr val="FFD558"/>
            </a:solidFill>
          </p:spPr>
          <p:txBody>
            <a:bodyPr/>
            <a:lstStyle/>
            <a:p>
              <a:endParaRPr lang="en-US"/>
            </a:p>
          </p:txBody>
        </p:sp>
      </p:grpSp>
      <p:sp>
        <p:nvSpPr>
          <p:cNvPr id="4" name="Freeform 4"/>
          <p:cNvSpPr/>
          <p:nvPr/>
        </p:nvSpPr>
        <p:spPr>
          <a:xfrm rot="-10800000">
            <a:off x="15749268" y="-757432"/>
            <a:ext cx="1510032" cy="1514864"/>
          </a:xfrm>
          <a:custGeom>
            <a:avLst/>
            <a:gdLst/>
            <a:ahLst/>
            <a:cxnLst/>
            <a:rect l="l" t="t" r="r" b="b"/>
            <a:pathLst>
              <a:path w="1510032" h="1514864">
                <a:moveTo>
                  <a:pt x="0" y="0"/>
                </a:moveTo>
                <a:lnTo>
                  <a:pt x="1510032" y="0"/>
                </a:lnTo>
                <a:lnTo>
                  <a:pt x="1510032" y="1514864"/>
                </a:lnTo>
                <a:lnTo>
                  <a:pt x="0" y="15148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3364693" y="1401943"/>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6" name="Freeform 6"/>
          <p:cNvSpPr/>
          <p:nvPr/>
        </p:nvSpPr>
        <p:spPr>
          <a:xfrm>
            <a:off x="19498" y="10100251"/>
            <a:ext cx="1199994" cy="373498"/>
          </a:xfrm>
          <a:custGeom>
            <a:avLst/>
            <a:gdLst/>
            <a:ahLst/>
            <a:cxnLst/>
            <a:rect l="l" t="t" r="r" b="b"/>
            <a:pathLst>
              <a:path w="1199994" h="373498">
                <a:moveTo>
                  <a:pt x="0" y="0"/>
                </a:moveTo>
                <a:lnTo>
                  <a:pt x="1199995" y="0"/>
                </a:lnTo>
                <a:lnTo>
                  <a:pt x="1199995" y="373498"/>
                </a:lnTo>
                <a:lnTo>
                  <a:pt x="0" y="3734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aphicFrame>
        <p:nvGraphicFramePr>
          <p:cNvPr id="7" name="Table 7"/>
          <p:cNvGraphicFramePr>
            <a:graphicFrameLocks noGrp="1"/>
          </p:cNvGraphicFramePr>
          <p:nvPr/>
        </p:nvGraphicFramePr>
        <p:xfrm>
          <a:off x="1028700" y="5143500"/>
          <a:ext cx="16462071" cy="4572000"/>
        </p:xfrm>
        <a:graphic>
          <a:graphicData uri="http://schemas.openxmlformats.org/drawingml/2006/table">
            <a:tbl>
              <a:tblPr/>
              <a:tblGrid>
                <a:gridCol w="5487357">
                  <a:extLst>
                    <a:ext uri="{9D8B030D-6E8A-4147-A177-3AD203B41FA5}">
                      <a16:colId xmlns:a16="http://schemas.microsoft.com/office/drawing/2014/main" val="20000"/>
                    </a:ext>
                  </a:extLst>
                </a:gridCol>
                <a:gridCol w="5487357">
                  <a:extLst>
                    <a:ext uri="{9D8B030D-6E8A-4147-A177-3AD203B41FA5}">
                      <a16:colId xmlns:a16="http://schemas.microsoft.com/office/drawing/2014/main" val="20001"/>
                    </a:ext>
                  </a:extLst>
                </a:gridCol>
                <a:gridCol w="5487357">
                  <a:extLst>
                    <a:ext uri="{9D8B030D-6E8A-4147-A177-3AD203B41FA5}">
                      <a16:colId xmlns:a16="http://schemas.microsoft.com/office/drawing/2014/main" val="20002"/>
                    </a:ext>
                  </a:extLst>
                </a:gridCol>
              </a:tblGrid>
              <a:tr h="1143000">
                <a:tc>
                  <a:txBody>
                    <a:bodyPr/>
                    <a:lstStyle/>
                    <a:p>
                      <a:pPr algn="ctr">
                        <a:lnSpc>
                          <a:spcPts val="5156"/>
                        </a:lnSpc>
                        <a:defRPr/>
                      </a:pPr>
                      <a:r>
                        <a:rPr lang="en-US" sz="3683">
                          <a:solidFill>
                            <a:srgbClr val="FFFFFF"/>
                          </a:solidFill>
                          <a:latin typeface="Roboto Condensed Bold"/>
                        </a:rPr>
                        <a:t>Câu văn </a:t>
                      </a:r>
                      <a:endParaRPr lang="en-US" sz="110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solidFill>
                      <a:srgbClr val="A3704B"/>
                    </a:solidFill>
                  </a:tcPr>
                </a:tc>
                <a:tc>
                  <a:txBody>
                    <a:bodyPr/>
                    <a:lstStyle/>
                    <a:p>
                      <a:pPr algn="ctr">
                        <a:lnSpc>
                          <a:spcPts val="5156"/>
                        </a:lnSpc>
                        <a:defRPr/>
                      </a:pPr>
                      <a:r>
                        <a:rPr lang="en-US" sz="3683">
                          <a:solidFill>
                            <a:srgbClr val="FFFFFF"/>
                          </a:solidFill>
                          <a:latin typeface="Roboto Condensed Bold"/>
                        </a:rPr>
                        <a:t>Kiểu câu </a:t>
                      </a:r>
                      <a:endParaRPr lang="en-US" sz="110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solidFill>
                      <a:srgbClr val="A3704B"/>
                    </a:solidFill>
                  </a:tcPr>
                </a:tc>
                <a:tc>
                  <a:txBody>
                    <a:bodyPr/>
                    <a:lstStyle/>
                    <a:p>
                      <a:pPr algn="ctr">
                        <a:lnSpc>
                          <a:spcPts val="5156"/>
                        </a:lnSpc>
                        <a:defRPr/>
                      </a:pPr>
                      <a:r>
                        <a:rPr lang="en-US" sz="3683">
                          <a:solidFill>
                            <a:srgbClr val="FFFFFF"/>
                          </a:solidFill>
                          <a:latin typeface="Roboto Condensed Bold"/>
                        </a:rPr>
                        <a:t>Dấu hiệu nhận biết</a:t>
                      </a:r>
                      <a:endParaRPr lang="en-US" sz="110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solidFill>
                      <a:srgbClr val="A3704B"/>
                    </a:solidFill>
                  </a:tcPr>
                </a:tc>
                <a:extLst>
                  <a:ext uri="{0D108BD9-81ED-4DB2-BD59-A6C34878D82A}">
                    <a16:rowId xmlns:a16="http://schemas.microsoft.com/office/drawing/2014/main" val="10000"/>
                  </a:ext>
                </a:extLst>
              </a:tr>
              <a:tr h="1143000">
                <a:tc>
                  <a:txBody>
                    <a:bodyPr/>
                    <a:lstStyle/>
                    <a:p>
                      <a:pPr algn="ctr">
                        <a:lnSpc>
                          <a:spcPts val="5156"/>
                        </a:lnSpc>
                        <a:defRPr/>
                      </a:pPr>
                      <a:endParaRPr lang="en-US" sz="110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tc>
                  <a:txBody>
                    <a:bodyPr/>
                    <a:lstStyle/>
                    <a:p>
                      <a:pPr algn="ctr">
                        <a:lnSpc>
                          <a:spcPts val="5156"/>
                        </a:lnSpc>
                        <a:defRPr/>
                      </a:pPr>
                      <a:endParaRPr lang="en-US" sz="110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tc>
                  <a:txBody>
                    <a:bodyPr/>
                    <a:lstStyle/>
                    <a:p>
                      <a:pPr algn="ctr">
                        <a:lnSpc>
                          <a:spcPts val="5156"/>
                        </a:lnSpc>
                        <a:defRPr/>
                      </a:pPr>
                      <a:endParaRPr lang="en-US" sz="110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extLst>
                  <a:ext uri="{0D108BD9-81ED-4DB2-BD59-A6C34878D82A}">
                    <a16:rowId xmlns:a16="http://schemas.microsoft.com/office/drawing/2014/main" val="10001"/>
                  </a:ext>
                </a:extLst>
              </a:tr>
              <a:tr h="1143000">
                <a:tc>
                  <a:txBody>
                    <a:bodyPr/>
                    <a:lstStyle/>
                    <a:p>
                      <a:pPr algn="ctr">
                        <a:lnSpc>
                          <a:spcPts val="5156"/>
                        </a:lnSpc>
                        <a:defRPr/>
                      </a:pPr>
                      <a:endParaRPr lang="en-US" sz="110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tc>
                  <a:txBody>
                    <a:bodyPr/>
                    <a:lstStyle/>
                    <a:p>
                      <a:pPr algn="ctr">
                        <a:lnSpc>
                          <a:spcPts val="5156"/>
                        </a:lnSpc>
                        <a:defRPr/>
                      </a:pPr>
                      <a:endParaRPr lang="en-US" sz="110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tc>
                  <a:txBody>
                    <a:bodyPr/>
                    <a:lstStyle/>
                    <a:p>
                      <a:pPr algn="ctr">
                        <a:lnSpc>
                          <a:spcPts val="5156"/>
                        </a:lnSpc>
                        <a:defRPr/>
                      </a:pPr>
                      <a:endParaRPr lang="en-US" sz="110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extLst>
                  <a:ext uri="{0D108BD9-81ED-4DB2-BD59-A6C34878D82A}">
                    <a16:rowId xmlns:a16="http://schemas.microsoft.com/office/drawing/2014/main" val="10002"/>
                  </a:ext>
                </a:extLst>
              </a:tr>
              <a:tr h="1143000">
                <a:tc>
                  <a:txBody>
                    <a:bodyPr/>
                    <a:lstStyle/>
                    <a:p>
                      <a:pPr algn="ctr">
                        <a:lnSpc>
                          <a:spcPts val="5156"/>
                        </a:lnSpc>
                        <a:defRPr/>
                      </a:pPr>
                      <a:endParaRPr lang="en-US" sz="110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tc>
                  <a:txBody>
                    <a:bodyPr/>
                    <a:lstStyle/>
                    <a:p>
                      <a:pPr algn="ctr">
                        <a:lnSpc>
                          <a:spcPts val="5156"/>
                        </a:lnSpc>
                        <a:defRPr/>
                      </a:pPr>
                      <a:endParaRPr lang="en-US" sz="110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tc>
                  <a:txBody>
                    <a:bodyPr/>
                    <a:lstStyle/>
                    <a:p>
                      <a:pPr algn="ctr">
                        <a:lnSpc>
                          <a:spcPts val="5156"/>
                        </a:lnSpc>
                        <a:defRPr/>
                      </a:pPr>
                      <a:endParaRPr lang="en-US" sz="110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TextBox 8"/>
          <p:cNvSpPr txBox="1"/>
          <p:nvPr/>
        </p:nvSpPr>
        <p:spPr>
          <a:xfrm>
            <a:off x="207084" y="464176"/>
            <a:ext cx="14804316" cy="1795363"/>
          </a:xfrm>
          <a:prstGeom prst="rect">
            <a:avLst/>
          </a:prstGeom>
        </p:spPr>
        <p:txBody>
          <a:bodyPr wrap="square" lIns="0" tIns="0" rIns="0" bIns="0" rtlCol="0" anchor="t">
            <a:spAutoFit/>
          </a:bodyPr>
          <a:lstStyle/>
          <a:p>
            <a:pPr algn="ctr">
              <a:lnSpc>
                <a:spcPts val="7000"/>
              </a:lnSpc>
            </a:pPr>
            <a:r>
              <a:rPr lang="en-US" sz="5000" dirty="0">
                <a:solidFill>
                  <a:srgbClr val="4F2C33"/>
                </a:solidFill>
                <a:latin typeface="Fraunces Bold"/>
              </a:rPr>
              <a:t>I. </a:t>
            </a:r>
            <a:r>
              <a:rPr lang="en-US" sz="5000" dirty="0" smtClean="0">
                <a:solidFill>
                  <a:srgbClr val="4F2C33"/>
                </a:solidFill>
                <a:latin typeface="Fraunces Bold"/>
              </a:rPr>
              <a:t>CÂU HỎI, CÂU CẢM, CÂU KHIẾN, CÂU KỂ̉</a:t>
            </a:r>
            <a:endParaRPr lang="en-US" sz="5000" dirty="0">
              <a:solidFill>
                <a:srgbClr val="4F2C33"/>
              </a:solidFill>
              <a:latin typeface="Fraunces Bold"/>
            </a:endParaRPr>
          </a:p>
          <a:p>
            <a:pPr algn="ctr">
              <a:lnSpc>
                <a:spcPts val="7000"/>
              </a:lnSpc>
            </a:pPr>
            <a:endParaRPr lang="en-US" sz="5000" dirty="0">
              <a:solidFill>
                <a:srgbClr val="4F2C33"/>
              </a:solidFill>
              <a:latin typeface="Fraunces Bold"/>
            </a:endParaRPr>
          </a:p>
        </p:txBody>
      </p:sp>
      <p:sp>
        <p:nvSpPr>
          <p:cNvPr id="9" name="TextBox 9"/>
          <p:cNvSpPr txBox="1"/>
          <p:nvPr/>
        </p:nvSpPr>
        <p:spPr>
          <a:xfrm>
            <a:off x="207084" y="1922976"/>
            <a:ext cx="9912537" cy="2513509"/>
          </a:xfrm>
          <a:prstGeom prst="rect">
            <a:avLst/>
          </a:prstGeom>
        </p:spPr>
        <p:txBody>
          <a:bodyPr lIns="0" tIns="0" rIns="0" bIns="0" rtlCol="0" anchor="t">
            <a:spAutoFit/>
          </a:bodyPr>
          <a:lstStyle/>
          <a:p>
            <a:pPr algn="just">
              <a:lnSpc>
                <a:spcPts val="9799"/>
              </a:lnSpc>
            </a:pPr>
            <a:r>
              <a:rPr lang="en-US" sz="6999" dirty="0">
                <a:solidFill>
                  <a:srgbClr val="593B1C"/>
                </a:solidFill>
                <a:latin typeface="#9Slide05 VL Fadilla"/>
              </a:rPr>
              <a:t>1. </a:t>
            </a:r>
            <a:r>
              <a:rPr lang="en-US" sz="6999" dirty="0" smtClean="0">
                <a:solidFill>
                  <a:srgbClr val="593B1C"/>
                </a:solidFill>
                <a:latin typeface="#9Slide05 VL Fadilla"/>
              </a:rPr>
              <a:t>Tri </a:t>
            </a:r>
            <a:r>
              <a:rPr lang="en-US" sz="6999" dirty="0" err="1" smtClean="0">
                <a:solidFill>
                  <a:srgbClr val="593B1C"/>
                </a:solidFill>
                <a:latin typeface="#9Slide05 VL Fadilla"/>
              </a:rPr>
              <a:t>thức</a:t>
            </a:r>
            <a:r>
              <a:rPr lang="en-US" sz="6999" dirty="0" smtClean="0">
                <a:solidFill>
                  <a:srgbClr val="593B1C"/>
                </a:solidFill>
                <a:latin typeface="#9Slide05 VL Fadilla"/>
              </a:rPr>
              <a:t> </a:t>
            </a:r>
            <a:r>
              <a:rPr lang="en-US" sz="6999" dirty="0" err="1" smtClean="0">
                <a:solidFill>
                  <a:srgbClr val="593B1C"/>
                </a:solidFill>
                <a:latin typeface="#9Slide05 VL Fadilla"/>
              </a:rPr>
              <a:t>Tiếng</a:t>
            </a:r>
            <a:r>
              <a:rPr lang="en-US" sz="6999" dirty="0" smtClean="0">
                <a:solidFill>
                  <a:srgbClr val="593B1C"/>
                </a:solidFill>
                <a:latin typeface="#9Slide05 VL Fadilla"/>
              </a:rPr>
              <a:t> </a:t>
            </a:r>
            <a:r>
              <a:rPr lang="en-US" sz="6999" dirty="0" err="1" smtClean="0">
                <a:solidFill>
                  <a:srgbClr val="593B1C"/>
                </a:solidFill>
                <a:latin typeface="#9Slide05 VL Fadilla"/>
              </a:rPr>
              <a:t>Việt</a:t>
            </a:r>
            <a:endParaRPr lang="en-US" sz="6999" dirty="0">
              <a:solidFill>
                <a:srgbClr val="593B1C"/>
              </a:solidFill>
              <a:latin typeface="#9Slide05 VL Fadilla"/>
            </a:endParaRPr>
          </a:p>
          <a:p>
            <a:pPr algn="just">
              <a:lnSpc>
                <a:spcPts val="9799"/>
              </a:lnSpc>
              <a:spcBef>
                <a:spcPct val="0"/>
              </a:spcBef>
            </a:pPr>
            <a:endParaRPr lang="en-US" sz="6999" dirty="0">
              <a:solidFill>
                <a:srgbClr val="593B1C"/>
              </a:solidFill>
              <a:latin typeface="#9Slide05 VL Fadilla"/>
            </a:endParaRPr>
          </a:p>
        </p:txBody>
      </p:sp>
      <p:sp>
        <p:nvSpPr>
          <p:cNvPr id="10" name="TextBox 10"/>
          <p:cNvSpPr txBox="1"/>
          <p:nvPr/>
        </p:nvSpPr>
        <p:spPr>
          <a:xfrm>
            <a:off x="619495" y="3355536"/>
            <a:ext cx="16871276" cy="1359346"/>
          </a:xfrm>
          <a:prstGeom prst="rect">
            <a:avLst/>
          </a:prstGeom>
        </p:spPr>
        <p:txBody>
          <a:bodyPr lIns="0" tIns="0" rIns="0" bIns="0" rtlCol="0" anchor="t">
            <a:spAutoFit/>
          </a:bodyPr>
          <a:lstStyle/>
          <a:p>
            <a:pPr algn="ctr">
              <a:lnSpc>
                <a:spcPts val="5320"/>
              </a:lnSpc>
            </a:pPr>
            <a:r>
              <a:rPr lang="en-US" sz="3800" dirty="0" err="1">
                <a:solidFill>
                  <a:srgbClr val="4F2C33"/>
                </a:solidFill>
                <a:latin typeface="Roboto Condensed Bold"/>
              </a:rPr>
              <a:t>Bài</a:t>
            </a:r>
            <a:r>
              <a:rPr lang="en-US" sz="3800" dirty="0">
                <a:solidFill>
                  <a:srgbClr val="4F2C33"/>
                </a:solidFill>
                <a:latin typeface="Roboto Condensed Bold"/>
              </a:rPr>
              <a:t> </a:t>
            </a:r>
            <a:r>
              <a:rPr lang="en-US" sz="3800" dirty="0" err="1">
                <a:solidFill>
                  <a:srgbClr val="4F2C33"/>
                </a:solidFill>
                <a:latin typeface="Roboto Condensed Bold"/>
              </a:rPr>
              <a:t>tập</a:t>
            </a:r>
            <a:r>
              <a:rPr lang="en-US" sz="3800" dirty="0">
                <a:solidFill>
                  <a:srgbClr val="4F2C33"/>
                </a:solidFill>
                <a:latin typeface="Roboto Condensed Bold"/>
              </a:rPr>
              <a:t> 1 SGK </a:t>
            </a:r>
            <a:r>
              <a:rPr lang="en-US" sz="3800" dirty="0" smtClean="0">
                <a:solidFill>
                  <a:srgbClr val="4F2C33"/>
                </a:solidFill>
                <a:latin typeface="Roboto Condensed Bold"/>
              </a:rPr>
              <a:t>tr.11: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Xác</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định</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smtClean="0">
                <a:latin typeface="Roboto Condensed" panose="02000000000000000000" pitchFamily="2" charset="0"/>
                <a:ea typeface="Roboto Condensed" panose="02000000000000000000" pitchFamily="2" charset="0"/>
                <a:cs typeface="Roboto Condensed" panose="02000000000000000000" pitchFamily="2" charset="0"/>
              </a:rPr>
              <a:t>câu</a:t>
            </a:r>
            <a:r>
              <a:rPr lang="en-US" sz="3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hỏi</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câu</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khiến</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câu</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cảm</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câu</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kê</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trong</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những</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câu</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dưới</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đây</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 Chỉ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ra</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dấu</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hiệu</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nhận</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biết</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các</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kiểu</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câu</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đó</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và</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điền</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vào</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bảng</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 </a:t>
            </a:r>
            <a:endParaRPr lang="en-US" sz="3800" dirty="0">
              <a:solidFill>
                <a:srgbClr val="4F2C33"/>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D38"/>
        </a:solidFill>
        <a:effectLst/>
      </p:bgPr>
    </p:bg>
    <p:spTree>
      <p:nvGrpSpPr>
        <p:cNvPr id="1" name=""/>
        <p:cNvGrpSpPr/>
        <p:nvPr/>
      </p:nvGrpSpPr>
      <p:grpSpPr>
        <a:xfrm>
          <a:off x="0" y="0"/>
          <a:ext cx="0" cy="0"/>
          <a:chOff x="0" y="0"/>
          <a:chExt cx="0" cy="0"/>
        </a:xfrm>
      </p:grpSpPr>
      <p:grpSp>
        <p:nvGrpSpPr>
          <p:cNvPr id="2" name="Group 2"/>
          <p:cNvGrpSpPr/>
          <p:nvPr/>
        </p:nvGrpSpPr>
        <p:grpSpPr>
          <a:xfrm>
            <a:off x="-186616" y="-155978"/>
            <a:ext cx="15350416" cy="2002273"/>
            <a:chOff x="0" y="0"/>
            <a:chExt cx="18286349" cy="3042119"/>
          </a:xfrm>
        </p:grpSpPr>
        <p:sp>
          <p:nvSpPr>
            <p:cNvPr id="3" name="Freeform 3"/>
            <p:cNvSpPr/>
            <p:nvPr/>
          </p:nvSpPr>
          <p:spPr>
            <a:xfrm>
              <a:off x="0" y="0"/>
              <a:ext cx="18286349" cy="3042119"/>
            </a:xfrm>
            <a:custGeom>
              <a:avLst/>
              <a:gdLst/>
              <a:ahLst/>
              <a:cxnLst/>
              <a:rect l="l" t="t" r="r" b="b"/>
              <a:pathLst>
                <a:path w="18286349" h="3042119">
                  <a:moveTo>
                    <a:pt x="18161890" y="3042119"/>
                  </a:moveTo>
                  <a:lnTo>
                    <a:pt x="124460" y="3042119"/>
                  </a:lnTo>
                  <a:cubicBezTo>
                    <a:pt x="55880" y="3042119"/>
                    <a:pt x="0" y="2986239"/>
                    <a:pt x="0" y="2917659"/>
                  </a:cubicBezTo>
                  <a:lnTo>
                    <a:pt x="0" y="124460"/>
                  </a:lnTo>
                  <a:cubicBezTo>
                    <a:pt x="0" y="55880"/>
                    <a:pt x="55880" y="0"/>
                    <a:pt x="124460" y="0"/>
                  </a:cubicBezTo>
                  <a:lnTo>
                    <a:pt x="18161890" y="0"/>
                  </a:lnTo>
                  <a:cubicBezTo>
                    <a:pt x="18230469" y="0"/>
                    <a:pt x="18286349" y="55880"/>
                    <a:pt x="18286349" y="124460"/>
                  </a:cubicBezTo>
                  <a:lnTo>
                    <a:pt x="18286349" y="2917659"/>
                  </a:lnTo>
                  <a:cubicBezTo>
                    <a:pt x="18286349" y="2986239"/>
                    <a:pt x="18230469" y="3042119"/>
                    <a:pt x="18161890" y="3042119"/>
                  </a:cubicBezTo>
                  <a:close/>
                </a:path>
              </a:pathLst>
            </a:custGeom>
            <a:solidFill>
              <a:srgbClr val="FFD558"/>
            </a:solidFill>
          </p:spPr>
          <p:txBody>
            <a:bodyPr/>
            <a:lstStyle/>
            <a:p>
              <a:endParaRPr lang="en-US"/>
            </a:p>
          </p:txBody>
        </p:sp>
      </p:grpSp>
      <p:sp>
        <p:nvSpPr>
          <p:cNvPr id="4" name="Freeform 4"/>
          <p:cNvSpPr/>
          <p:nvPr/>
        </p:nvSpPr>
        <p:spPr>
          <a:xfrm rot="-10800000">
            <a:off x="15749268" y="-757432"/>
            <a:ext cx="1510032" cy="1514864"/>
          </a:xfrm>
          <a:custGeom>
            <a:avLst/>
            <a:gdLst/>
            <a:ahLst/>
            <a:cxnLst/>
            <a:rect l="l" t="t" r="r" b="b"/>
            <a:pathLst>
              <a:path w="1510032" h="1514864">
                <a:moveTo>
                  <a:pt x="0" y="0"/>
                </a:moveTo>
                <a:lnTo>
                  <a:pt x="1510032" y="0"/>
                </a:lnTo>
                <a:lnTo>
                  <a:pt x="1510032" y="1514864"/>
                </a:lnTo>
                <a:lnTo>
                  <a:pt x="0" y="15148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3364693" y="1401943"/>
            <a:ext cx="1199994" cy="373498"/>
          </a:xfrm>
          <a:custGeom>
            <a:avLst/>
            <a:gdLst/>
            <a:ahLst/>
            <a:cxnLst/>
            <a:rect l="l" t="t" r="r" b="b"/>
            <a:pathLst>
              <a:path w="1199994" h="373498">
                <a:moveTo>
                  <a:pt x="0" y="0"/>
                </a:moveTo>
                <a:lnTo>
                  <a:pt x="1199994" y="0"/>
                </a:lnTo>
                <a:lnTo>
                  <a:pt x="1199994" y="373498"/>
                </a:lnTo>
                <a:lnTo>
                  <a:pt x="0" y="3734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6" name="Freeform 6"/>
          <p:cNvSpPr/>
          <p:nvPr/>
        </p:nvSpPr>
        <p:spPr>
          <a:xfrm>
            <a:off x="19498" y="10100251"/>
            <a:ext cx="1199994" cy="373498"/>
          </a:xfrm>
          <a:custGeom>
            <a:avLst/>
            <a:gdLst/>
            <a:ahLst/>
            <a:cxnLst/>
            <a:rect l="l" t="t" r="r" b="b"/>
            <a:pathLst>
              <a:path w="1199994" h="373498">
                <a:moveTo>
                  <a:pt x="0" y="0"/>
                </a:moveTo>
                <a:lnTo>
                  <a:pt x="1199995" y="0"/>
                </a:lnTo>
                <a:lnTo>
                  <a:pt x="1199995" y="373498"/>
                </a:lnTo>
                <a:lnTo>
                  <a:pt x="0" y="3734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aphicFrame>
        <p:nvGraphicFramePr>
          <p:cNvPr id="7" name="Table 7"/>
          <p:cNvGraphicFramePr>
            <a:graphicFrameLocks noGrp="1"/>
          </p:cNvGraphicFramePr>
          <p:nvPr>
            <p:extLst>
              <p:ext uri="{D42A27DB-BD31-4B8C-83A1-F6EECF244321}">
                <p14:modId xmlns:p14="http://schemas.microsoft.com/office/powerpoint/2010/main" val="785513978"/>
              </p:ext>
            </p:extLst>
          </p:nvPr>
        </p:nvGraphicFramePr>
        <p:xfrm>
          <a:off x="824098" y="5441701"/>
          <a:ext cx="16462071" cy="3600450"/>
        </p:xfrm>
        <a:graphic>
          <a:graphicData uri="http://schemas.openxmlformats.org/drawingml/2006/table">
            <a:tbl>
              <a:tblPr/>
              <a:tblGrid>
                <a:gridCol w="7685181">
                  <a:extLst>
                    <a:ext uri="{9D8B030D-6E8A-4147-A177-3AD203B41FA5}">
                      <a16:colId xmlns:a16="http://schemas.microsoft.com/office/drawing/2014/main" val="20000"/>
                    </a:ext>
                  </a:extLst>
                </a:gridCol>
                <a:gridCol w="3289533">
                  <a:extLst>
                    <a:ext uri="{9D8B030D-6E8A-4147-A177-3AD203B41FA5}">
                      <a16:colId xmlns:a16="http://schemas.microsoft.com/office/drawing/2014/main" val="20001"/>
                    </a:ext>
                  </a:extLst>
                </a:gridCol>
                <a:gridCol w="5487357">
                  <a:extLst>
                    <a:ext uri="{9D8B030D-6E8A-4147-A177-3AD203B41FA5}">
                      <a16:colId xmlns:a16="http://schemas.microsoft.com/office/drawing/2014/main" val="20002"/>
                    </a:ext>
                  </a:extLst>
                </a:gridCol>
              </a:tblGrid>
              <a:tr h="1145598">
                <a:tc>
                  <a:txBody>
                    <a:bodyPr/>
                    <a:lstStyle/>
                    <a:p>
                      <a:pPr algn="ctr">
                        <a:lnSpc>
                          <a:spcPts val="5156"/>
                        </a:lnSpc>
                        <a:defRPr/>
                      </a:pPr>
                      <a:r>
                        <a:rPr lang="en-US" sz="3683">
                          <a:solidFill>
                            <a:srgbClr val="FFFFFF"/>
                          </a:solidFill>
                          <a:latin typeface="Roboto Condensed Bold"/>
                        </a:rPr>
                        <a:t>Câu văn </a:t>
                      </a:r>
                      <a:endParaRPr lang="en-US" sz="110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solidFill>
                      <a:srgbClr val="A3704B"/>
                    </a:solidFill>
                  </a:tcPr>
                </a:tc>
                <a:tc>
                  <a:txBody>
                    <a:bodyPr/>
                    <a:lstStyle/>
                    <a:p>
                      <a:pPr algn="ctr">
                        <a:lnSpc>
                          <a:spcPts val="5156"/>
                        </a:lnSpc>
                        <a:defRPr/>
                      </a:pPr>
                      <a:r>
                        <a:rPr lang="en-US" sz="3683">
                          <a:solidFill>
                            <a:srgbClr val="FFFFFF"/>
                          </a:solidFill>
                          <a:latin typeface="Roboto Condensed Bold"/>
                        </a:rPr>
                        <a:t>Kiểu câu </a:t>
                      </a:r>
                      <a:endParaRPr lang="en-US" sz="110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solidFill>
                      <a:srgbClr val="A3704B"/>
                    </a:solidFill>
                  </a:tcPr>
                </a:tc>
                <a:tc>
                  <a:txBody>
                    <a:bodyPr/>
                    <a:lstStyle/>
                    <a:p>
                      <a:pPr algn="ctr">
                        <a:lnSpc>
                          <a:spcPts val="5156"/>
                        </a:lnSpc>
                        <a:defRPr/>
                      </a:pPr>
                      <a:r>
                        <a:rPr lang="en-US" sz="3683">
                          <a:solidFill>
                            <a:srgbClr val="FFFFFF"/>
                          </a:solidFill>
                          <a:latin typeface="Roboto Condensed Bold"/>
                        </a:rPr>
                        <a:t>Dấu hiệu nhận biết</a:t>
                      </a:r>
                      <a:endParaRPr lang="en-US" sz="110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solidFill>
                      <a:srgbClr val="A3704B"/>
                    </a:solidFill>
                  </a:tcPr>
                </a:tc>
                <a:extLst>
                  <a:ext uri="{0D108BD9-81ED-4DB2-BD59-A6C34878D82A}">
                    <a16:rowId xmlns:a16="http://schemas.microsoft.com/office/drawing/2014/main" val="10000"/>
                  </a:ext>
                </a:extLst>
              </a:tr>
              <a:tr h="2454852">
                <a:tc>
                  <a:txBody>
                    <a:bodyPr/>
                    <a:lstStyle/>
                    <a:p>
                      <a:pPr algn="ctr">
                        <a:lnSpc>
                          <a:spcPts val="5156"/>
                        </a:lnSpc>
                        <a:defRPr/>
                      </a:pP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Ông</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giáo</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hút</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trước</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đi</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a:t>
                      </a:r>
                      <a:endParaRPr lang="en-US" sz="3800" dirty="0">
                        <a:latin typeface="Roboto Condensed" panose="02000000000000000000" pitchFamily="2" charset="0"/>
                        <a:ea typeface="Roboto Condensed" panose="02000000000000000000" pitchFamily="2" charset="0"/>
                        <a:cs typeface="Roboto Condensed" panose="02000000000000000000" pitchFamily="2" charset="0"/>
                      </a:endParaRPr>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tc>
                  <a:txBody>
                    <a:bodyPr/>
                    <a:lstStyle/>
                    <a:p>
                      <a:pPr algn="ctr">
                        <a:lnSpc>
                          <a:spcPts val="5156"/>
                        </a:lnSpc>
                        <a:defRPr/>
                      </a:pPr>
                      <a:r>
                        <a:rPr lang="en-US" sz="3683" dirty="0" err="1" smtClean="0">
                          <a:solidFill>
                            <a:srgbClr val="000000"/>
                          </a:solidFill>
                          <a:latin typeface="Roboto Condensed"/>
                        </a:rPr>
                        <a:t>Câu</a:t>
                      </a:r>
                      <a:r>
                        <a:rPr lang="en-US" sz="3683" baseline="0" dirty="0">
                          <a:solidFill>
                            <a:srgbClr val="000000"/>
                          </a:solidFill>
                          <a:latin typeface="Roboto Condensed"/>
                        </a:rPr>
                        <a:t> </a:t>
                      </a:r>
                      <a:r>
                        <a:rPr lang="en-US" sz="3683" baseline="0" dirty="0" err="1" smtClean="0">
                          <a:solidFill>
                            <a:srgbClr val="000000"/>
                          </a:solidFill>
                          <a:latin typeface="Roboto Condensed"/>
                        </a:rPr>
                        <a:t>khiến</a:t>
                      </a:r>
                      <a:r>
                        <a:rPr lang="en-US" sz="3683" dirty="0" smtClean="0">
                          <a:solidFill>
                            <a:srgbClr val="000000"/>
                          </a:solidFill>
                          <a:latin typeface="Roboto Condensed"/>
                        </a:rPr>
                        <a:t> </a:t>
                      </a:r>
                      <a:endParaRPr lang="en-US" sz="1100" dirty="0"/>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tc>
                  <a:txBody>
                    <a:bodyPr/>
                    <a:lstStyle/>
                    <a:p>
                      <a:pPr algn="ctr">
                        <a:lnSpc>
                          <a:spcPts val="5156"/>
                        </a:lnSpc>
                        <a:defRPr/>
                      </a:pP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Từ</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cầu</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khiến</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i="1"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đi</a:t>
                      </a:r>
                      <a:r>
                        <a:rPr lang="en-US" sz="3800" i="1"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kết</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thúc</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bằng</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dấu</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chấm</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nội</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dung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cầu</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en-US" sz="3800" kern="1200" dirty="0" err="1"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khiến</a:t>
                      </a:r>
                      <a:r>
                        <a:rPr lang="en-US" sz="3800" kern="1200" dirty="0" smtClean="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a:t>
                      </a:r>
                      <a:endParaRPr lang="en-US" sz="3800" dirty="0">
                        <a:latin typeface="Roboto Condensed" panose="02000000000000000000" pitchFamily="2" charset="0"/>
                        <a:ea typeface="Roboto Condensed" panose="02000000000000000000" pitchFamily="2" charset="0"/>
                        <a:cs typeface="Roboto Condensed" panose="02000000000000000000" pitchFamily="2" charset="0"/>
                      </a:endParaRPr>
                    </a:p>
                  </a:txBody>
                  <a:tcPr marL="190500" marR="190500" marT="190500" marB="190500" anchor="ctr">
                    <a:lnL w="38100" cap="flat" cmpd="sng" algn="ctr">
                      <a:solidFill>
                        <a:srgbClr val="7B4B54"/>
                      </a:solidFill>
                      <a:prstDash val="solid"/>
                      <a:round/>
                      <a:headEnd type="none" w="med" len="med"/>
                      <a:tailEnd type="none" w="med" len="med"/>
                    </a:lnL>
                    <a:lnR w="38100" cap="flat" cmpd="sng" algn="ctr">
                      <a:solidFill>
                        <a:srgbClr val="7B4B54"/>
                      </a:solidFill>
                      <a:prstDash val="solid"/>
                      <a:round/>
                      <a:headEnd type="none" w="med" len="med"/>
                      <a:tailEnd type="none" w="med" len="med"/>
                    </a:lnR>
                    <a:lnT w="38100" cap="flat" cmpd="sng" algn="ctr">
                      <a:solidFill>
                        <a:srgbClr val="7B4B54"/>
                      </a:solidFill>
                      <a:prstDash val="solid"/>
                      <a:round/>
                      <a:headEnd type="none" w="med" len="med"/>
                      <a:tailEnd type="none" w="med" len="med"/>
                    </a:lnT>
                    <a:lnB w="38100" cap="flat" cmpd="sng" algn="ctr">
                      <a:solidFill>
                        <a:srgbClr val="7B4B54"/>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207084" y="464176"/>
            <a:ext cx="14423316" cy="2693045"/>
          </a:xfrm>
          <a:prstGeom prst="rect">
            <a:avLst/>
          </a:prstGeom>
        </p:spPr>
        <p:txBody>
          <a:bodyPr wrap="square" lIns="0" tIns="0" rIns="0" bIns="0" rtlCol="0" anchor="t">
            <a:spAutoFit/>
          </a:bodyPr>
          <a:lstStyle/>
          <a:p>
            <a:pPr algn="ctr">
              <a:lnSpc>
                <a:spcPts val="7000"/>
              </a:lnSpc>
            </a:pPr>
            <a:r>
              <a:rPr lang="en-US" sz="5000" dirty="0">
                <a:solidFill>
                  <a:srgbClr val="4F2C33"/>
                </a:solidFill>
                <a:latin typeface="Fraunces Bold"/>
              </a:rPr>
              <a:t>I. CÂU </a:t>
            </a:r>
            <a:r>
              <a:rPr lang="en-US" sz="5000" dirty="0" smtClean="0">
                <a:solidFill>
                  <a:srgbClr val="4F2C33"/>
                </a:solidFill>
                <a:latin typeface="Fraunces Bold"/>
              </a:rPr>
              <a:t>HỎI, </a:t>
            </a:r>
            <a:r>
              <a:rPr lang="en-US" sz="5000" dirty="0">
                <a:solidFill>
                  <a:srgbClr val="4F2C33"/>
                </a:solidFill>
                <a:latin typeface="Fraunces Bold"/>
              </a:rPr>
              <a:t>CÂU </a:t>
            </a:r>
            <a:r>
              <a:rPr lang="en-US" sz="5000" dirty="0" smtClean="0">
                <a:solidFill>
                  <a:srgbClr val="4F2C33"/>
                </a:solidFill>
                <a:latin typeface="Fraunces Bold"/>
              </a:rPr>
              <a:t>CẢM, </a:t>
            </a:r>
            <a:r>
              <a:rPr lang="en-US" sz="5000" dirty="0">
                <a:solidFill>
                  <a:srgbClr val="4F2C33"/>
                </a:solidFill>
                <a:latin typeface="Fraunces Bold"/>
              </a:rPr>
              <a:t>CÂU KHIẾN, CÂU KỂ</a:t>
            </a:r>
          </a:p>
          <a:p>
            <a:pPr algn="ctr">
              <a:lnSpc>
                <a:spcPts val="7000"/>
              </a:lnSpc>
            </a:pPr>
            <a:endParaRPr lang="en-US" sz="5000" dirty="0">
              <a:solidFill>
                <a:srgbClr val="4F2C33"/>
              </a:solidFill>
              <a:latin typeface="Fraunces Bold"/>
            </a:endParaRPr>
          </a:p>
          <a:p>
            <a:pPr algn="ctr">
              <a:lnSpc>
                <a:spcPts val="7000"/>
              </a:lnSpc>
            </a:pPr>
            <a:endParaRPr lang="en-US" sz="5000" dirty="0">
              <a:solidFill>
                <a:srgbClr val="4F2C33"/>
              </a:solidFill>
              <a:latin typeface="Fraunces Bold"/>
            </a:endParaRPr>
          </a:p>
        </p:txBody>
      </p:sp>
      <p:sp>
        <p:nvSpPr>
          <p:cNvPr id="9" name="TextBox 9"/>
          <p:cNvSpPr txBox="1"/>
          <p:nvPr/>
        </p:nvSpPr>
        <p:spPr>
          <a:xfrm>
            <a:off x="207084" y="1922976"/>
            <a:ext cx="9912537" cy="2513509"/>
          </a:xfrm>
          <a:prstGeom prst="rect">
            <a:avLst/>
          </a:prstGeom>
        </p:spPr>
        <p:txBody>
          <a:bodyPr lIns="0" tIns="0" rIns="0" bIns="0" rtlCol="0" anchor="t">
            <a:spAutoFit/>
          </a:bodyPr>
          <a:lstStyle/>
          <a:p>
            <a:pPr algn="just">
              <a:lnSpc>
                <a:spcPts val="9799"/>
              </a:lnSpc>
            </a:pPr>
            <a:r>
              <a:rPr lang="en-US" sz="6999" dirty="0">
                <a:solidFill>
                  <a:srgbClr val="593B1C"/>
                </a:solidFill>
                <a:latin typeface="#9Slide05 VL Fadilla"/>
              </a:rPr>
              <a:t>1. </a:t>
            </a:r>
            <a:r>
              <a:rPr lang="en-US" sz="6999" dirty="0" smtClean="0">
                <a:solidFill>
                  <a:srgbClr val="593B1C"/>
                </a:solidFill>
                <a:latin typeface="#9Slide05 VL Fadilla"/>
              </a:rPr>
              <a:t>Tri </a:t>
            </a:r>
            <a:r>
              <a:rPr lang="en-US" sz="6999" dirty="0" err="1" smtClean="0">
                <a:solidFill>
                  <a:srgbClr val="593B1C"/>
                </a:solidFill>
                <a:latin typeface="#9Slide05 VL Fadilla"/>
              </a:rPr>
              <a:t>thức</a:t>
            </a:r>
            <a:r>
              <a:rPr lang="en-US" sz="6999" dirty="0" smtClean="0">
                <a:solidFill>
                  <a:srgbClr val="593B1C"/>
                </a:solidFill>
                <a:latin typeface="#9Slide05 VL Fadilla"/>
              </a:rPr>
              <a:t> </a:t>
            </a:r>
            <a:r>
              <a:rPr lang="en-US" sz="6999" dirty="0" err="1" smtClean="0">
                <a:solidFill>
                  <a:srgbClr val="593B1C"/>
                </a:solidFill>
                <a:latin typeface="#9Slide05 VL Fadilla"/>
              </a:rPr>
              <a:t>Tiếng</a:t>
            </a:r>
            <a:r>
              <a:rPr lang="en-US" sz="6999" dirty="0" smtClean="0">
                <a:solidFill>
                  <a:srgbClr val="593B1C"/>
                </a:solidFill>
                <a:latin typeface="#9Slide05 VL Fadilla"/>
              </a:rPr>
              <a:t> </a:t>
            </a:r>
            <a:r>
              <a:rPr lang="en-US" sz="6999" dirty="0" err="1" smtClean="0">
                <a:solidFill>
                  <a:srgbClr val="593B1C"/>
                </a:solidFill>
                <a:latin typeface="#9Slide05 VL Fadilla"/>
              </a:rPr>
              <a:t>Việt</a:t>
            </a:r>
            <a:endParaRPr lang="en-US" sz="6999" dirty="0">
              <a:solidFill>
                <a:srgbClr val="593B1C"/>
              </a:solidFill>
              <a:latin typeface="#9Slide05 VL Fadilla"/>
            </a:endParaRPr>
          </a:p>
          <a:p>
            <a:pPr algn="just">
              <a:lnSpc>
                <a:spcPts val="9799"/>
              </a:lnSpc>
              <a:spcBef>
                <a:spcPct val="0"/>
              </a:spcBef>
            </a:pPr>
            <a:endParaRPr lang="en-US" sz="6999" dirty="0">
              <a:solidFill>
                <a:srgbClr val="593B1C"/>
              </a:solidFill>
              <a:latin typeface="#9Slide05 VL Fadilla"/>
            </a:endParaRPr>
          </a:p>
        </p:txBody>
      </p:sp>
      <p:sp>
        <p:nvSpPr>
          <p:cNvPr id="10" name="TextBox 10"/>
          <p:cNvSpPr txBox="1"/>
          <p:nvPr/>
        </p:nvSpPr>
        <p:spPr>
          <a:xfrm>
            <a:off x="619495" y="3355536"/>
            <a:ext cx="16871276" cy="679673"/>
          </a:xfrm>
          <a:prstGeom prst="rect">
            <a:avLst/>
          </a:prstGeom>
        </p:spPr>
        <p:txBody>
          <a:bodyPr lIns="0" tIns="0" rIns="0" bIns="0" rtlCol="0" anchor="t">
            <a:spAutoFit/>
          </a:bodyPr>
          <a:lstStyle/>
          <a:p>
            <a:pPr algn="ctr">
              <a:lnSpc>
                <a:spcPts val="5320"/>
              </a:lnSpc>
            </a:pPr>
            <a:r>
              <a:rPr lang="en-US" sz="3800" dirty="0" err="1">
                <a:solidFill>
                  <a:srgbClr val="4F2C33"/>
                </a:solidFill>
                <a:latin typeface="Roboto Condensed Bold"/>
              </a:rPr>
              <a:t>Bài</a:t>
            </a:r>
            <a:r>
              <a:rPr lang="en-US" sz="3800" dirty="0">
                <a:solidFill>
                  <a:srgbClr val="4F2C33"/>
                </a:solidFill>
                <a:latin typeface="Roboto Condensed Bold"/>
              </a:rPr>
              <a:t> </a:t>
            </a:r>
            <a:r>
              <a:rPr lang="en-US" sz="3800" dirty="0" err="1">
                <a:solidFill>
                  <a:srgbClr val="4F2C33"/>
                </a:solidFill>
                <a:latin typeface="Roboto Condensed Bold"/>
              </a:rPr>
              <a:t>tập</a:t>
            </a:r>
            <a:r>
              <a:rPr lang="en-US" sz="3800" dirty="0">
                <a:solidFill>
                  <a:srgbClr val="4F2C33"/>
                </a:solidFill>
                <a:latin typeface="Roboto Condensed Bold"/>
              </a:rPr>
              <a:t> 1 SGK tr.11</a:t>
            </a:r>
            <a:r>
              <a:rPr lang="en-US" sz="3800" dirty="0" smtClean="0">
                <a:solidFill>
                  <a:srgbClr val="4F2C33"/>
                </a:solidFill>
                <a:latin typeface="Roboto Condensed Bold"/>
              </a:rPr>
              <a:t>:</a:t>
            </a:r>
            <a:endParaRPr lang="en-US" sz="3800" dirty="0">
              <a:solidFill>
                <a:srgbClr val="4F2C33"/>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TotalTime>
  <Words>4001</Words>
  <Application>Microsoft Office PowerPoint</Application>
  <PresentationFormat>Custom</PresentationFormat>
  <Paragraphs>327</Paragraphs>
  <Slides>49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49</vt:i4>
      </vt:variant>
    </vt:vector>
  </HeadingPairs>
  <TitlesOfParts>
    <vt:vector size="61" baseType="lpstr">
      <vt:lpstr>Roboto Bold</vt:lpstr>
      <vt:lpstr>Roboto</vt:lpstr>
      <vt:lpstr>Fraunces Bold</vt:lpstr>
      <vt:lpstr>Arial</vt:lpstr>
      <vt:lpstr>Roboto Condensed</vt:lpstr>
      <vt:lpstr>#9Slide07 Crocante</vt:lpstr>
      <vt:lpstr>Roboto Condensed Bold</vt:lpstr>
      <vt:lpstr>Roboto Condensed Bold Italics</vt:lpstr>
      <vt:lpstr>Calibri</vt:lpstr>
      <vt:lpstr>#9Slide05 VL Fadilla</vt:lpstr>
      <vt:lpstr>Roboto Condensed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B9 CT8 - Tiếng Việt</dc:title>
  <dc:creator>Cong Nguyen Thanh</dc:creator>
  <cp:lastModifiedBy>Admin</cp:lastModifiedBy>
  <cp:revision>18</cp:revision>
  <dcterms:created xsi:type="dcterms:W3CDTF">2006-08-16T00:00:00Z</dcterms:created>
  <dcterms:modified xsi:type="dcterms:W3CDTF">2024-04-20T00:54:03Z</dcterms:modified>
  <dc:identifier>DAFyB1cA1pg</dc:identifier>
</cp:coreProperties>
</file>