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1" r:id="rId18"/>
    <p:sldId id="272" r:id="rId19"/>
    <p:sldId id="273" r:id="rId20"/>
    <p:sldId id="274" r:id="rId21"/>
  </p:sldIdLst>
  <p:sldSz cx="18288000" cy="10287000"/>
  <p:notesSz cx="6858000" cy="9144000"/>
  <p:embeddedFontLst>
    <p:embeddedFont>
      <p:font typeface="Roboto Condensed" panose="020B0604020202020204" charset="0"/>
      <p:regular r:id="rId22"/>
    </p:embeddedFont>
    <p:embeddedFont>
      <p:font typeface="Fraunces" panose="020B0604020202020204" charset="0"/>
      <p:regular r:id="rId23"/>
    </p:embeddedFont>
    <p:embeddedFont>
      <p:font typeface="Charm Bold" panose="020B0604020202020204" charset="-34"/>
      <p:regular r:id="rId24"/>
    </p:embeddedFont>
    <p:embeddedFont>
      <p:font typeface="Roboto Condensed Italics" panose="020B0604020202020204" charset="0"/>
      <p:regular r:id="rId25"/>
    </p:embeddedFont>
    <p:embeddedFont>
      <p:font typeface="Roboto Condensed Bold" panose="020B0604020202020204" charset="0"/>
      <p:regular r:id="rId26"/>
    </p:embeddedFont>
    <p:embeddedFont>
      <p:font typeface="Fraunces Bold" panose="020B0604020202020204" charset="0"/>
      <p:regular r:id="rId27"/>
    </p:embeddedFont>
    <p:embeddedFont>
      <p:font typeface="DejaVu Serif Bold Italics" panose="020B0604020202020204" charset="0"/>
      <p:regular r:id="rId28"/>
    </p:embeddedFont>
    <p:embeddedFont>
      <p:font typeface="Calibri" panose="020F0502020204030204" pitchFamily="34" charset="0"/>
      <p:regular r:id="rId29"/>
      <p:bold r:id="rId30"/>
      <p:italic r:id="rId31"/>
      <p:boldItalic r:id="rId32"/>
    </p:embeddedFont>
    <p:embeddedFont>
      <p:font typeface="Raleway"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4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20/4/2024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17"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svg"/><Relationship Id="rId19"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14.svg"/><Relationship Id="rId3" Type="http://schemas.openxmlformats.org/officeDocument/2006/relationships/image" Target="../media/image56.svg"/><Relationship Id="rId7" Type="http://schemas.openxmlformats.org/officeDocument/2006/relationships/image" Target="../media/image35.jpeg"/><Relationship Id="rId12" Type="http://schemas.openxmlformats.org/officeDocument/2006/relationships/image" Target="../media/image8.png"/><Relationship Id="rId17" Type="http://schemas.openxmlformats.org/officeDocument/2006/relationships/image" Target="../media/image65.svg"/><Relationship Id="rId2" Type="http://schemas.openxmlformats.org/officeDocument/2006/relationships/image" Target="../media/image32.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9.svg"/><Relationship Id="rId11" Type="http://schemas.openxmlformats.org/officeDocument/2006/relationships/image" Target="../media/image24.png"/><Relationship Id="rId5" Type="http://schemas.openxmlformats.org/officeDocument/2006/relationships/image" Target="../media/image34.png"/><Relationship Id="rId15" Type="http://schemas.openxmlformats.org/officeDocument/2006/relationships/image" Target="../media/image6.svg"/><Relationship Id="rId10" Type="http://schemas.openxmlformats.org/officeDocument/2006/relationships/image" Target="../media/image37.png"/><Relationship Id="rId4" Type="http://schemas.openxmlformats.org/officeDocument/2006/relationships/image" Target="../media/image33.jpeg"/><Relationship Id="rId9" Type="http://schemas.openxmlformats.org/officeDocument/2006/relationships/image" Target="../media/image62.svg"/><Relationship Id="rId1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65.svg"/><Relationship Id="rId3" Type="http://schemas.openxmlformats.org/officeDocument/2006/relationships/image" Target="../media/image56.svg"/><Relationship Id="rId7" Type="http://schemas.openxmlformats.org/officeDocument/2006/relationships/image" Target="../media/image62.svg"/><Relationship Id="rId12"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6.svg"/><Relationship Id="rId5" Type="http://schemas.openxmlformats.org/officeDocument/2006/relationships/image" Target="../media/image59.svg"/><Relationship Id="rId10" Type="http://schemas.openxmlformats.org/officeDocument/2006/relationships/image" Target="../media/image3.png"/><Relationship Id="rId4" Type="http://schemas.openxmlformats.org/officeDocument/2006/relationships/image" Target="../media/image34.png"/><Relationship Id="rId9" Type="http://schemas.openxmlformats.org/officeDocument/2006/relationships/image" Target="../media/image14.sv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14.svg"/><Relationship Id="rId3" Type="http://schemas.openxmlformats.org/officeDocument/2006/relationships/image" Target="../media/image56.svg"/><Relationship Id="rId7" Type="http://schemas.openxmlformats.org/officeDocument/2006/relationships/image" Target="../media/image35.jpeg"/><Relationship Id="rId12" Type="http://schemas.openxmlformats.org/officeDocument/2006/relationships/image" Target="../media/image8.png"/><Relationship Id="rId17" Type="http://schemas.openxmlformats.org/officeDocument/2006/relationships/image" Target="../media/image65.svg"/><Relationship Id="rId2" Type="http://schemas.openxmlformats.org/officeDocument/2006/relationships/image" Target="../media/image32.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9.svg"/><Relationship Id="rId11" Type="http://schemas.openxmlformats.org/officeDocument/2006/relationships/image" Target="../media/image24.png"/><Relationship Id="rId5" Type="http://schemas.openxmlformats.org/officeDocument/2006/relationships/image" Target="../media/image34.png"/><Relationship Id="rId15" Type="http://schemas.openxmlformats.org/officeDocument/2006/relationships/image" Target="../media/image6.svg"/><Relationship Id="rId10" Type="http://schemas.openxmlformats.org/officeDocument/2006/relationships/image" Target="../media/image37.png"/><Relationship Id="rId4" Type="http://schemas.openxmlformats.org/officeDocument/2006/relationships/image" Target="../media/image33.jpeg"/><Relationship Id="rId9" Type="http://schemas.openxmlformats.org/officeDocument/2006/relationships/image" Target="../media/image62.svg"/><Relationship Id="rId1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6.svg"/><Relationship Id="rId7" Type="http://schemas.openxmlformats.org/officeDocument/2006/relationships/image" Target="../media/image14.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67.svg"/><Relationship Id="rId5" Type="http://schemas.openxmlformats.org/officeDocument/2006/relationships/image" Target="../media/image62.sv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6.svg"/></Relationships>
</file>

<file path=ppt/slides/_rels/slide1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0.sv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41.png"/><Relationship Id="rId10" Type="http://schemas.openxmlformats.org/officeDocument/2006/relationships/image" Target="../media/image11.png"/><Relationship Id="rId4" Type="http://schemas.openxmlformats.org/officeDocument/2006/relationships/image" Target="../media/image40.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0.sv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41.png"/><Relationship Id="rId10" Type="http://schemas.openxmlformats.org/officeDocument/2006/relationships/image" Target="../media/image17.png"/><Relationship Id="rId4" Type="http://schemas.openxmlformats.org/officeDocument/2006/relationships/image" Target="../media/image40.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0.sv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41.png"/><Relationship Id="rId10" Type="http://schemas.openxmlformats.org/officeDocument/2006/relationships/image" Target="../media/image17.png"/><Relationship Id="rId4" Type="http://schemas.openxmlformats.org/officeDocument/2006/relationships/image" Target="../media/image40.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0.svg"/><Relationship Id="rId7" Type="http://schemas.openxmlformats.org/officeDocument/2006/relationships/image" Target="../media/image31.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70.svg"/><Relationship Id="rId4" Type="http://schemas.openxmlformats.org/officeDocument/2006/relationships/image" Target="../media/image41.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svg"/><Relationship Id="rId7" Type="http://schemas.openxmlformats.org/officeDocument/2006/relationships/image" Target="../media/image31.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70.svg"/><Relationship Id="rId10" Type="http://schemas.openxmlformats.org/officeDocument/2006/relationships/image" Target="../media/image11.png"/><Relationship Id="rId4" Type="http://schemas.openxmlformats.org/officeDocument/2006/relationships/image" Target="../media/image41.png"/><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7.png"/><Relationship Id="rId17" Type="http://schemas.openxmlformats.org/officeDocument/2006/relationships/image" Target="../media/image19.png"/><Relationship Id="rId2" Type="http://schemas.openxmlformats.org/officeDocument/2006/relationships/image" Target="../media/image12.png"/><Relationship Id="rId16" Type="http://schemas.openxmlformats.org/officeDocument/2006/relationships/image" Target="../media/image6.sv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26.svg"/><Relationship Id="rId14" Type="http://schemas.openxmlformats.org/officeDocument/2006/relationships/image" Target="../media/image31.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7.png"/><Relationship Id="rId17" Type="http://schemas.openxmlformats.org/officeDocument/2006/relationships/image" Target="../media/image19.png"/><Relationship Id="rId2" Type="http://schemas.openxmlformats.org/officeDocument/2006/relationships/image" Target="../media/image12.png"/><Relationship Id="rId16" Type="http://schemas.openxmlformats.org/officeDocument/2006/relationships/image" Target="../media/image6.sv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26.svg"/><Relationship Id="rId14" Type="http://schemas.openxmlformats.org/officeDocument/2006/relationships/image" Target="../media/image31.svg"/></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77.svg"/><Relationship Id="rId3" Type="http://schemas.openxmlformats.org/officeDocument/2006/relationships/image" Target="../media/image62.svg"/><Relationship Id="rId7" Type="http://schemas.openxmlformats.org/officeDocument/2006/relationships/image" Target="../media/image72.svg"/><Relationship Id="rId12" Type="http://schemas.openxmlformats.org/officeDocument/2006/relationships/image" Target="../media/image46.png"/><Relationship Id="rId2" Type="http://schemas.openxmlformats.org/officeDocument/2006/relationships/image" Target="../media/image36.png"/><Relationship Id="rId16" Type="http://schemas.openxmlformats.org/officeDocument/2006/relationships/image" Target="../media/image80.sv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17.png"/><Relationship Id="rId5" Type="http://schemas.openxmlformats.org/officeDocument/2006/relationships/image" Target="../media/image56.svg"/><Relationship Id="rId15" Type="http://schemas.openxmlformats.org/officeDocument/2006/relationships/image" Target="../media/image48.png"/><Relationship Id="rId10" Type="http://schemas.openxmlformats.org/officeDocument/2006/relationships/image" Target="../media/image45.png"/><Relationship Id="rId4" Type="http://schemas.openxmlformats.org/officeDocument/2006/relationships/image" Target="../media/image32.png"/><Relationship Id="rId9" Type="http://schemas.openxmlformats.org/officeDocument/2006/relationships/image" Target="../media/image44.png"/><Relationship Id="rId14"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svg"/><Relationship Id="rId17" Type="http://schemas.openxmlformats.org/officeDocument/2006/relationships/image" Target="../media/image48.svg"/><Relationship Id="rId2" Type="http://schemas.openxmlformats.org/officeDocument/2006/relationships/image" Target="../media/image20.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36.svg"/><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40.svg"/><Relationship Id="rId14" Type="http://schemas.openxmlformats.org/officeDocument/2006/relationships/image" Target="../media/image45.sv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png"/><Relationship Id="rId3" Type="http://schemas.openxmlformats.org/officeDocument/2006/relationships/image" Target="../media/image20.svg"/><Relationship Id="rId7" Type="http://schemas.openxmlformats.org/officeDocument/2006/relationships/image" Target="../media/image26.svg"/><Relationship Id="rId12" Type="http://schemas.openxmlformats.org/officeDocument/2006/relationships/image" Target="../media/image31.svg"/><Relationship Id="rId17" Type="http://schemas.openxmlformats.org/officeDocument/2006/relationships/image" Target="../media/image24.svg"/><Relationship Id="rId2" Type="http://schemas.openxmlformats.org/officeDocument/2006/relationships/image" Target="../media/image12.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22.svg"/><Relationship Id="rId15" Type="http://schemas.openxmlformats.org/officeDocument/2006/relationships/image" Target="../media/image19.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28.svg"/><Relationship Id="rId1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5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0.svg"/><Relationship Id="rId10" Type="http://schemas.openxmlformats.org/officeDocument/2006/relationships/image" Target="../media/image54.svg"/><Relationship Id="rId4" Type="http://schemas.openxmlformats.org/officeDocument/2006/relationships/image" Target="../media/image29.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14.svg"/><Relationship Id="rId3" Type="http://schemas.openxmlformats.org/officeDocument/2006/relationships/image" Target="../media/image56.svg"/><Relationship Id="rId7" Type="http://schemas.openxmlformats.org/officeDocument/2006/relationships/image" Target="../media/image35.jpeg"/><Relationship Id="rId12" Type="http://schemas.openxmlformats.org/officeDocument/2006/relationships/image" Target="../media/image8.png"/><Relationship Id="rId17" Type="http://schemas.openxmlformats.org/officeDocument/2006/relationships/image" Target="../media/image65.svg"/><Relationship Id="rId2" Type="http://schemas.openxmlformats.org/officeDocument/2006/relationships/image" Target="../media/image32.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9.svg"/><Relationship Id="rId11" Type="http://schemas.openxmlformats.org/officeDocument/2006/relationships/image" Target="../media/image24.png"/><Relationship Id="rId5" Type="http://schemas.openxmlformats.org/officeDocument/2006/relationships/image" Target="../media/image34.png"/><Relationship Id="rId15" Type="http://schemas.openxmlformats.org/officeDocument/2006/relationships/image" Target="../media/image6.svg"/><Relationship Id="rId10" Type="http://schemas.openxmlformats.org/officeDocument/2006/relationships/image" Target="../media/image37.png"/><Relationship Id="rId4" Type="http://schemas.openxmlformats.org/officeDocument/2006/relationships/image" Target="../media/image33.jpeg"/><Relationship Id="rId9" Type="http://schemas.openxmlformats.org/officeDocument/2006/relationships/image" Target="../media/image62.svg"/><Relationship Id="rId1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6.svg"/><Relationship Id="rId7" Type="http://schemas.openxmlformats.org/officeDocument/2006/relationships/image" Target="../media/image14.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2.svg"/><Relationship Id="rId4" Type="http://schemas.openxmlformats.org/officeDocument/2006/relationships/image" Target="../media/image36.png"/><Relationship Id="rId9" Type="http://schemas.openxmlformats.org/officeDocument/2006/relationships/image" Target="../media/image6.sv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6.svg"/><Relationship Id="rId7" Type="http://schemas.openxmlformats.org/officeDocument/2006/relationships/image" Target="../media/image14.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2.svg"/><Relationship Id="rId4" Type="http://schemas.openxmlformats.org/officeDocument/2006/relationships/image" Target="../media/image36.png"/><Relationship Id="rId9"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 xmlns:asvg="http://schemas.microsoft.com/office/drawing/2016/SVG/main" r:embed="rId3"/>
                </a:ext>
              </a:extLst>
            </a:blip>
            <a:stretch>
              <a:fillRect l="-9832" r="-31154"/>
            </a:stretch>
          </a:blipFill>
        </p:spPr>
      </p:sp>
      <p:sp>
        <p:nvSpPr>
          <p:cNvPr id="3" name="Freeform 3"/>
          <p:cNvSpPr/>
          <p:nvPr/>
        </p:nvSpPr>
        <p:spPr>
          <a:xfrm>
            <a:off x="1961977" y="1417826"/>
            <a:ext cx="14364046" cy="7451349"/>
          </a:xfrm>
          <a:custGeom>
            <a:avLst/>
            <a:gdLst/>
            <a:ahLst/>
            <a:cxnLst/>
            <a:rect l="l" t="t" r="r" b="b"/>
            <a:pathLst>
              <a:path w="14364046" h="7451349">
                <a:moveTo>
                  <a:pt x="0" y="0"/>
                </a:moveTo>
                <a:lnTo>
                  <a:pt x="14364046" y="0"/>
                </a:lnTo>
                <a:lnTo>
                  <a:pt x="14364046" y="7451348"/>
                </a:lnTo>
                <a:lnTo>
                  <a:pt x="0" y="745134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4774347">
            <a:off x="15083542" y="-993486"/>
            <a:ext cx="4509939" cy="4509939"/>
          </a:xfrm>
          <a:custGeom>
            <a:avLst/>
            <a:gdLst/>
            <a:ahLst/>
            <a:cxnLst/>
            <a:rect l="l" t="t" r="r" b="b"/>
            <a:pathLst>
              <a:path w="4509939" h="4509939">
                <a:moveTo>
                  <a:pt x="0" y="0"/>
                </a:moveTo>
                <a:lnTo>
                  <a:pt x="4509939" y="0"/>
                </a:lnTo>
                <a:lnTo>
                  <a:pt x="4509939" y="4509940"/>
                </a:lnTo>
                <a:lnTo>
                  <a:pt x="0" y="450994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304889">
            <a:off x="8105694" y="1026788"/>
            <a:ext cx="1550637" cy="1572255"/>
          </a:xfrm>
          <a:custGeom>
            <a:avLst/>
            <a:gdLst/>
            <a:ahLst/>
            <a:cxnLst/>
            <a:rect l="l" t="t" r="r" b="b"/>
            <a:pathLst>
              <a:path w="1550637" h="1572255">
                <a:moveTo>
                  <a:pt x="0" y="0"/>
                </a:moveTo>
                <a:lnTo>
                  <a:pt x="1550637" y="0"/>
                </a:lnTo>
                <a:lnTo>
                  <a:pt x="1550637" y="1572256"/>
                </a:lnTo>
                <a:lnTo>
                  <a:pt x="0" y="1572256"/>
                </a:lnTo>
                <a:lnTo>
                  <a:pt x="0" y="0"/>
                </a:lnTo>
                <a:close/>
              </a:path>
            </a:pathLst>
          </a:custGeom>
          <a:blipFill>
            <a:blip r:embed="rId8"/>
            <a:stretch>
              <a:fillRect/>
            </a:stretch>
          </a:blipFill>
        </p:spPr>
      </p:sp>
      <p:sp>
        <p:nvSpPr>
          <p:cNvPr id="6" name="Freeform 6"/>
          <p:cNvSpPr/>
          <p:nvPr/>
        </p:nvSpPr>
        <p:spPr>
          <a:xfrm>
            <a:off x="-2721229" y="7686045"/>
            <a:ext cx="6026180" cy="4775748"/>
          </a:xfrm>
          <a:custGeom>
            <a:avLst/>
            <a:gdLst/>
            <a:ahLst/>
            <a:cxnLst/>
            <a:rect l="l" t="t" r="r" b="b"/>
            <a:pathLst>
              <a:path w="6026180" h="4775748">
                <a:moveTo>
                  <a:pt x="0" y="0"/>
                </a:moveTo>
                <a:lnTo>
                  <a:pt x="6026181" y="0"/>
                </a:lnTo>
                <a:lnTo>
                  <a:pt x="6026181" y="4775748"/>
                </a:lnTo>
                <a:lnTo>
                  <a:pt x="0" y="4775748"/>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7" name="Freeform 7"/>
          <p:cNvSpPr/>
          <p:nvPr/>
        </p:nvSpPr>
        <p:spPr>
          <a:xfrm rot="-332367">
            <a:off x="13778722" y="967869"/>
            <a:ext cx="3594601" cy="2444329"/>
          </a:xfrm>
          <a:custGeom>
            <a:avLst/>
            <a:gdLst/>
            <a:ahLst/>
            <a:cxnLst/>
            <a:rect l="l" t="t" r="r" b="b"/>
            <a:pathLst>
              <a:path w="3594601" h="2444329">
                <a:moveTo>
                  <a:pt x="0" y="0"/>
                </a:moveTo>
                <a:lnTo>
                  <a:pt x="3594601" y="0"/>
                </a:lnTo>
                <a:lnTo>
                  <a:pt x="3594601" y="2444329"/>
                </a:lnTo>
                <a:lnTo>
                  <a:pt x="0" y="2444329"/>
                </a:lnTo>
                <a:lnTo>
                  <a:pt x="0" y="0"/>
                </a:lnTo>
                <a:close/>
              </a:path>
            </a:pathLst>
          </a:custGeom>
          <a:blipFill>
            <a:blip r:embed="rId11"/>
            <a:stretch>
              <a:fillRect/>
            </a:stretch>
          </a:blipFill>
        </p:spPr>
      </p:sp>
      <p:sp>
        <p:nvSpPr>
          <p:cNvPr id="8" name="Freeform 8"/>
          <p:cNvSpPr/>
          <p:nvPr/>
        </p:nvSpPr>
        <p:spPr>
          <a:xfrm rot="-1541354" flipH="1">
            <a:off x="-1195505" y="-425730"/>
            <a:ext cx="3326207" cy="1993337"/>
          </a:xfrm>
          <a:custGeom>
            <a:avLst/>
            <a:gdLst/>
            <a:ahLst/>
            <a:cxnLst/>
            <a:rect l="l" t="t" r="r" b="b"/>
            <a:pathLst>
              <a:path w="3326207" h="1993337">
                <a:moveTo>
                  <a:pt x="3326208" y="0"/>
                </a:moveTo>
                <a:lnTo>
                  <a:pt x="0" y="0"/>
                </a:lnTo>
                <a:lnTo>
                  <a:pt x="0" y="1993337"/>
                </a:lnTo>
                <a:lnTo>
                  <a:pt x="3326208" y="1993337"/>
                </a:lnTo>
                <a:lnTo>
                  <a:pt x="3326208"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rot="-586403">
            <a:off x="14909078" y="9163772"/>
            <a:ext cx="4210552" cy="1740139"/>
          </a:xfrm>
          <a:custGeom>
            <a:avLst/>
            <a:gdLst/>
            <a:ahLst/>
            <a:cxnLst/>
            <a:rect l="l" t="t" r="r" b="b"/>
            <a:pathLst>
              <a:path w="4210552" h="1740139">
                <a:moveTo>
                  <a:pt x="0" y="0"/>
                </a:moveTo>
                <a:lnTo>
                  <a:pt x="4210552" y="0"/>
                </a:lnTo>
                <a:lnTo>
                  <a:pt x="4210552" y="1740139"/>
                </a:lnTo>
                <a:lnTo>
                  <a:pt x="0" y="1740139"/>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grpSp>
        <p:nvGrpSpPr>
          <p:cNvPr id="10" name="Group 10"/>
          <p:cNvGrpSpPr/>
          <p:nvPr/>
        </p:nvGrpSpPr>
        <p:grpSpPr>
          <a:xfrm>
            <a:off x="7801604" y="3960986"/>
            <a:ext cx="3045164" cy="1257656"/>
            <a:chOff x="0" y="0"/>
            <a:chExt cx="802019" cy="331234"/>
          </a:xfrm>
        </p:grpSpPr>
        <p:sp>
          <p:nvSpPr>
            <p:cNvPr id="11" name="Freeform 11"/>
            <p:cNvSpPr/>
            <p:nvPr/>
          </p:nvSpPr>
          <p:spPr>
            <a:xfrm>
              <a:off x="0" y="0"/>
              <a:ext cx="802019" cy="331234"/>
            </a:xfrm>
            <a:custGeom>
              <a:avLst/>
              <a:gdLst/>
              <a:ahLst/>
              <a:cxnLst/>
              <a:rect l="l" t="t" r="r" b="b"/>
              <a:pathLst>
                <a:path w="802019" h="331234">
                  <a:moveTo>
                    <a:pt x="129661" y="0"/>
                  </a:moveTo>
                  <a:lnTo>
                    <a:pt x="672358" y="0"/>
                  </a:lnTo>
                  <a:cubicBezTo>
                    <a:pt x="743968" y="0"/>
                    <a:pt x="802019" y="58051"/>
                    <a:pt x="802019" y="129661"/>
                  </a:cubicBezTo>
                  <a:lnTo>
                    <a:pt x="802019" y="201574"/>
                  </a:lnTo>
                  <a:cubicBezTo>
                    <a:pt x="802019" y="273183"/>
                    <a:pt x="743968" y="331234"/>
                    <a:pt x="672358" y="331234"/>
                  </a:cubicBezTo>
                  <a:lnTo>
                    <a:pt x="129661" y="331234"/>
                  </a:lnTo>
                  <a:cubicBezTo>
                    <a:pt x="58051" y="331234"/>
                    <a:pt x="0" y="273183"/>
                    <a:pt x="0" y="201574"/>
                  </a:cubicBezTo>
                  <a:lnTo>
                    <a:pt x="0" y="129661"/>
                  </a:lnTo>
                  <a:cubicBezTo>
                    <a:pt x="0" y="58051"/>
                    <a:pt x="58051" y="0"/>
                    <a:pt x="129661" y="0"/>
                  </a:cubicBezTo>
                  <a:close/>
                </a:path>
              </a:pathLst>
            </a:custGeom>
            <a:solidFill>
              <a:srgbClr val="EFDF95"/>
            </a:solidFill>
          </p:spPr>
        </p:sp>
        <p:sp>
          <p:nvSpPr>
            <p:cNvPr id="12" name="TextBox 12"/>
            <p:cNvSpPr txBox="1"/>
            <p:nvPr/>
          </p:nvSpPr>
          <p:spPr>
            <a:xfrm>
              <a:off x="0" y="-38100"/>
              <a:ext cx="802019" cy="369334"/>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13895468" y="5566619"/>
            <a:ext cx="3118886" cy="2779707"/>
          </a:xfrm>
          <a:custGeom>
            <a:avLst/>
            <a:gdLst/>
            <a:ahLst/>
            <a:cxnLst/>
            <a:rect l="l" t="t" r="r" b="b"/>
            <a:pathLst>
              <a:path w="3118886" h="2779707">
                <a:moveTo>
                  <a:pt x="0" y="0"/>
                </a:moveTo>
                <a:lnTo>
                  <a:pt x="3118886" y="0"/>
                </a:lnTo>
                <a:lnTo>
                  <a:pt x="3118886" y="2779706"/>
                </a:lnTo>
                <a:lnTo>
                  <a:pt x="0" y="2779706"/>
                </a:lnTo>
                <a:lnTo>
                  <a:pt x="0" y="0"/>
                </a:lnTo>
                <a:close/>
              </a:path>
            </a:pathLst>
          </a:custGeom>
          <a:blipFill>
            <a:blip r:embed="rId16"/>
            <a:stretch>
              <a:fillRect/>
            </a:stretch>
          </a:blipFill>
        </p:spPr>
      </p:sp>
      <p:sp>
        <p:nvSpPr>
          <p:cNvPr id="14" name="Freeform 14"/>
          <p:cNvSpPr/>
          <p:nvPr/>
        </p:nvSpPr>
        <p:spPr>
          <a:xfrm>
            <a:off x="1028700" y="5754688"/>
            <a:ext cx="3101876" cy="2842094"/>
          </a:xfrm>
          <a:custGeom>
            <a:avLst/>
            <a:gdLst/>
            <a:ahLst/>
            <a:cxnLst/>
            <a:rect l="l" t="t" r="r" b="b"/>
            <a:pathLst>
              <a:path w="3101876" h="2842094">
                <a:moveTo>
                  <a:pt x="0" y="0"/>
                </a:moveTo>
                <a:lnTo>
                  <a:pt x="3101876" y="0"/>
                </a:lnTo>
                <a:lnTo>
                  <a:pt x="3101876" y="2842094"/>
                </a:lnTo>
                <a:lnTo>
                  <a:pt x="0" y="2842094"/>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5" name="TextBox 15"/>
          <p:cNvSpPr txBox="1"/>
          <p:nvPr/>
        </p:nvSpPr>
        <p:spPr>
          <a:xfrm>
            <a:off x="5121442" y="2945621"/>
            <a:ext cx="8405488" cy="692497"/>
          </a:xfrm>
          <a:prstGeom prst="rect">
            <a:avLst/>
          </a:prstGeom>
        </p:spPr>
        <p:txBody>
          <a:bodyPr lIns="0" tIns="0" rIns="0" bIns="0" rtlCol="0" anchor="t">
            <a:spAutoFit/>
          </a:bodyPr>
          <a:lstStyle/>
          <a:p>
            <a:pPr marL="0" lvl="0" indent="0" algn="ctr">
              <a:lnSpc>
                <a:spcPts val="5399"/>
              </a:lnSpc>
              <a:spcBef>
                <a:spcPct val="0"/>
              </a:spcBef>
            </a:pPr>
            <a:r>
              <a:rPr lang="en-US" sz="3599" dirty="0">
                <a:solidFill>
                  <a:srgbClr val="503D36"/>
                </a:solidFill>
                <a:latin typeface="Fraunces Bold"/>
              </a:rPr>
              <a:t>BÀI </a:t>
            </a:r>
            <a:r>
              <a:rPr lang="en-US" sz="3599" dirty="0" smtClean="0">
                <a:solidFill>
                  <a:srgbClr val="503D36"/>
                </a:solidFill>
                <a:latin typeface="Fraunces Bold"/>
              </a:rPr>
              <a:t>10: VĂN </a:t>
            </a:r>
            <a:r>
              <a:rPr lang="en-US" sz="3599" dirty="0" smtClean="0">
                <a:solidFill>
                  <a:srgbClr val="503D36"/>
                </a:solidFill>
                <a:latin typeface="Fraunces Bold"/>
              </a:rPr>
              <a:t>BẢN</a:t>
            </a:r>
            <a:r>
              <a:rPr lang="en-US" sz="3599" dirty="0" smtClean="0">
                <a:solidFill>
                  <a:srgbClr val="503D36"/>
                </a:solidFill>
                <a:latin typeface="Fraunces Bold"/>
              </a:rPr>
              <a:t> </a:t>
            </a:r>
            <a:r>
              <a:rPr lang="en-US" sz="3599" dirty="0" smtClean="0">
                <a:solidFill>
                  <a:srgbClr val="503D36"/>
                </a:solidFill>
                <a:latin typeface="Fraunces Bold"/>
              </a:rPr>
              <a:t>THÔNG TIN</a:t>
            </a:r>
            <a:endParaRPr lang="en-US" sz="3599" dirty="0">
              <a:solidFill>
                <a:srgbClr val="503D36"/>
              </a:solidFill>
              <a:latin typeface="Fraunces Bold"/>
            </a:endParaRPr>
          </a:p>
        </p:txBody>
      </p:sp>
      <p:sp>
        <p:nvSpPr>
          <p:cNvPr id="16" name="TextBox 16"/>
          <p:cNvSpPr txBox="1"/>
          <p:nvPr/>
        </p:nvSpPr>
        <p:spPr>
          <a:xfrm>
            <a:off x="8256928" y="4133335"/>
            <a:ext cx="7835960" cy="960583"/>
          </a:xfrm>
          <a:prstGeom prst="rect">
            <a:avLst/>
          </a:prstGeom>
        </p:spPr>
        <p:txBody>
          <a:bodyPr lIns="0" tIns="0" rIns="0" bIns="0" rtlCol="0" anchor="t">
            <a:spAutoFit/>
          </a:bodyPr>
          <a:lstStyle/>
          <a:p>
            <a:pPr>
              <a:lnSpc>
                <a:spcPts val="7300"/>
              </a:lnSpc>
            </a:pPr>
            <a:r>
              <a:rPr lang="en-US" sz="6636">
                <a:solidFill>
                  <a:srgbClr val="EF897E"/>
                </a:solidFill>
                <a:latin typeface="Fraunces"/>
              </a:rPr>
              <a:t>VIẾT</a:t>
            </a:r>
          </a:p>
        </p:txBody>
      </p:sp>
      <p:sp>
        <p:nvSpPr>
          <p:cNvPr id="17" name="TextBox 17"/>
          <p:cNvSpPr txBox="1"/>
          <p:nvPr/>
        </p:nvSpPr>
        <p:spPr>
          <a:xfrm>
            <a:off x="4503663" y="5512758"/>
            <a:ext cx="9280674" cy="1872307"/>
          </a:xfrm>
          <a:prstGeom prst="rect">
            <a:avLst/>
          </a:prstGeom>
        </p:spPr>
        <p:txBody>
          <a:bodyPr lIns="0" tIns="0" rIns="0" bIns="0" rtlCol="0" anchor="t">
            <a:spAutoFit/>
          </a:bodyPr>
          <a:lstStyle/>
          <a:p>
            <a:pPr algn="ctr">
              <a:lnSpc>
                <a:spcPts val="7279"/>
              </a:lnSpc>
            </a:pPr>
            <a:r>
              <a:rPr lang="en-US" sz="5199" dirty="0" err="1" smtClean="0">
                <a:solidFill>
                  <a:srgbClr val="0C4369"/>
                </a:solidFill>
                <a:latin typeface="DejaVu Serif Bold Italics"/>
              </a:rPr>
              <a:t>Viết</a:t>
            </a:r>
            <a:r>
              <a:rPr lang="en-US" sz="5199" dirty="0" smtClean="0">
                <a:solidFill>
                  <a:srgbClr val="0C4369"/>
                </a:solidFill>
                <a:latin typeface="DejaVu Serif Bold Italics"/>
              </a:rPr>
              <a:t> </a:t>
            </a:r>
            <a:r>
              <a:rPr lang="en-US" sz="5199" dirty="0" err="1" smtClean="0">
                <a:solidFill>
                  <a:srgbClr val="0C4369"/>
                </a:solidFill>
                <a:latin typeface="DejaVu Serif Bold Italics"/>
              </a:rPr>
              <a:t>bài</a:t>
            </a:r>
            <a:r>
              <a:rPr lang="en-US" sz="5199" dirty="0" smtClean="0">
                <a:solidFill>
                  <a:srgbClr val="0C4369"/>
                </a:solidFill>
                <a:latin typeface="DejaVu Serif Bold Italics"/>
              </a:rPr>
              <a:t> </a:t>
            </a:r>
            <a:r>
              <a:rPr lang="en-US" sz="5199" smtClean="0">
                <a:solidFill>
                  <a:srgbClr val="0C4369"/>
                </a:solidFill>
                <a:latin typeface="DejaVu Serif Bold Italics"/>
              </a:rPr>
              <a:t>giới</a:t>
            </a:r>
            <a:r>
              <a:rPr lang="en-US" sz="5199" dirty="0" smtClean="0">
                <a:solidFill>
                  <a:srgbClr val="0C4369"/>
                </a:solidFill>
                <a:latin typeface="DejaVu Serif Bold Italics"/>
              </a:rPr>
              <a:t> </a:t>
            </a:r>
            <a:r>
              <a:rPr lang="en-US" sz="5199" dirty="0" err="1">
                <a:solidFill>
                  <a:srgbClr val="0C4369"/>
                </a:solidFill>
                <a:latin typeface="DejaVu Serif Bold Italics"/>
              </a:rPr>
              <a:t>thiệu</a:t>
            </a:r>
            <a:r>
              <a:rPr lang="en-US" sz="5199" dirty="0">
                <a:solidFill>
                  <a:srgbClr val="0C4369"/>
                </a:solidFill>
                <a:latin typeface="DejaVu Serif Bold Italics"/>
              </a:rPr>
              <a:t> </a:t>
            </a:r>
          </a:p>
          <a:p>
            <a:pPr algn="ctr">
              <a:lnSpc>
                <a:spcPts val="7279"/>
              </a:lnSpc>
            </a:pPr>
            <a:r>
              <a:rPr lang="en-US" sz="5199" dirty="0" err="1">
                <a:solidFill>
                  <a:srgbClr val="0C4369"/>
                </a:solidFill>
                <a:latin typeface="DejaVu Serif Bold Italics"/>
              </a:rPr>
              <a:t>một</a:t>
            </a:r>
            <a:r>
              <a:rPr lang="en-US" sz="5199" dirty="0">
                <a:solidFill>
                  <a:srgbClr val="0C4369"/>
                </a:solidFill>
                <a:latin typeface="DejaVu Serif Bold Italics"/>
              </a:rPr>
              <a:t> </a:t>
            </a:r>
            <a:r>
              <a:rPr lang="en-US" sz="5199" dirty="0" err="1">
                <a:solidFill>
                  <a:srgbClr val="0C4369"/>
                </a:solidFill>
                <a:latin typeface="DejaVu Serif Bold Italics"/>
              </a:rPr>
              <a:t>cuốn</a:t>
            </a:r>
            <a:r>
              <a:rPr lang="en-US" sz="5199" dirty="0">
                <a:solidFill>
                  <a:srgbClr val="0C4369"/>
                </a:solidFill>
                <a:latin typeface="DejaVu Serif Bold Italics"/>
              </a:rPr>
              <a:t> </a:t>
            </a:r>
            <a:r>
              <a:rPr lang="en-US" sz="5199" dirty="0" err="1" smtClean="0">
                <a:solidFill>
                  <a:srgbClr val="0C4369"/>
                </a:solidFill>
                <a:latin typeface="DejaVu Serif Bold Italics"/>
              </a:rPr>
              <a:t>sách</a:t>
            </a:r>
            <a:endParaRPr lang="en-US" sz="5199" dirty="0">
              <a:solidFill>
                <a:srgbClr val="0C4369"/>
              </a:solidFill>
              <a:latin typeface="DejaVu Serif Bold Italics"/>
            </a:endParaRPr>
          </a:p>
        </p:txBody>
      </p:sp>
      <p:sp>
        <p:nvSpPr>
          <p:cNvPr id="18" name="Freeform 18"/>
          <p:cNvSpPr/>
          <p:nvPr/>
        </p:nvSpPr>
        <p:spPr>
          <a:xfrm>
            <a:off x="2233014" y="1261484"/>
            <a:ext cx="1897562" cy="2324732"/>
          </a:xfrm>
          <a:custGeom>
            <a:avLst/>
            <a:gdLst/>
            <a:ahLst/>
            <a:cxnLst/>
            <a:rect l="l" t="t" r="r" b="b"/>
            <a:pathLst>
              <a:path w="1897562" h="2324732">
                <a:moveTo>
                  <a:pt x="0" y="0"/>
                </a:moveTo>
                <a:lnTo>
                  <a:pt x="1897562" y="0"/>
                </a:lnTo>
                <a:lnTo>
                  <a:pt x="1897562" y="2324732"/>
                </a:lnTo>
                <a:lnTo>
                  <a:pt x="0" y="2324732"/>
                </a:lnTo>
                <a:lnTo>
                  <a:pt x="0" y="0"/>
                </a:lnTo>
                <a:close/>
              </a:path>
            </a:pathLst>
          </a:custGeom>
          <a:blipFill>
            <a:blip r:embed="rId19"/>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 xmlns:asvg="http://schemas.microsoft.com/office/drawing/2016/SVG/main" r:embed="rId3"/>
                </a:ext>
              </a:extLst>
            </a:blip>
            <a:stretch>
              <a:fillRect l="-9832" r="-31154"/>
            </a:stretch>
          </a:blipFill>
        </p:spPr>
      </p:sp>
      <p:grpSp>
        <p:nvGrpSpPr>
          <p:cNvPr id="3" name="Group 3"/>
          <p:cNvGrpSpPr/>
          <p:nvPr/>
        </p:nvGrpSpPr>
        <p:grpSpPr>
          <a:xfrm>
            <a:off x="919935" y="3476806"/>
            <a:ext cx="11608958" cy="4501620"/>
            <a:chOff x="0" y="0"/>
            <a:chExt cx="3057503" cy="1185612"/>
          </a:xfrm>
        </p:grpSpPr>
        <p:sp>
          <p:nvSpPr>
            <p:cNvPr id="4" name="Freeform 4"/>
            <p:cNvSpPr/>
            <p:nvPr/>
          </p:nvSpPr>
          <p:spPr>
            <a:xfrm>
              <a:off x="0" y="0"/>
              <a:ext cx="3057503" cy="1185612"/>
            </a:xfrm>
            <a:custGeom>
              <a:avLst/>
              <a:gdLst/>
              <a:ahLst/>
              <a:cxnLst/>
              <a:rect l="l" t="t" r="r" b="b"/>
              <a:pathLst>
                <a:path w="3057503" h="1185612">
                  <a:moveTo>
                    <a:pt x="34011" y="0"/>
                  </a:moveTo>
                  <a:lnTo>
                    <a:pt x="3023492" y="0"/>
                  </a:lnTo>
                  <a:cubicBezTo>
                    <a:pt x="3032512" y="0"/>
                    <a:pt x="3041163" y="3583"/>
                    <a:pt x="3047542" y="9962"/>
                  </a:cubicBezTo>
                  <a:cubicBezTo>
                    <a:pt x="3053920" y="16340"/>
                    <a:pt x="3057503" y="24991"/>
                    <a:pt x="3057503" y="34011"/>
                  </a:cubicBezTo>
                  <a:lnTo>
                    <a:pt x="3057503" y="1151600"/>
                  </a:lnTo>
                  <a:cubicBezTo>
                    <a:pt x="3057503" y="1160621"/>
                    <a:pt x="3053920" y="1169272"/>
                    <a:pt x="3047542" y="1175650"/>
                  </a:cubicBezTo>
                  <a:cubicBezTo>
                    <a:pt x="3041163" y="1182029"/>
                    <a:pt x="3032512" y="1185612"/>
                    <a:pt x="3023492" y="1185612"/>
                  </a:cubicBezTo>
                  <a:lnTo>
                    <a:pt x="34011" y="1185612"/>
                  </a:lnTo>
                  <a:cubicBezTo>
                    <a:pt x="15227" y="1185612"/>
                    <a:pt x="0" y="1170384"/>
                    <a:pt x="0" y="1151600"/>
                  </a:cubicBezTo>
                  <a:lnTo>
                    <a:pt x="0" y="34011"/>
                  </a:lnTo>
                  <a:cubicBezTo>
                    <a:pt x="0" y="24991"/>
                    <a:pt x="3583" y="16340"/>
                    <a:pt x="9962" y="9962"/>
                  </a:cubicBezTo>
                  <a:cubicBezTo>
                    <a:pt x="16340" y="3583"/>
                    <a:pt x="24991" y="0"/>
                    <a:pt x="34011" y="0"/>
                  </a:cubicBezTo>
                  <a:close/>
                </a:path>
              </a:pathLst>
            </a:custGeom>
            <a:solidFill>
              <a:srgbClr val="DCDBE2"/>
            </a:solidFill>
          </p:spPr>
        </p:sp>
        <p:sp>
          <p:nvSpPr>
            <p:cNvPr id="5" name="TextBox 5"/>
            <p:cNvSpPr txBox="1"/>
            <p:nvPr/>
          </p:nvSpPr>
          <p:spPr>
            <a:xfrm>
              <a:off x="0" y="-38100"/>
              <a:ext cx="3057503" cy="1223712"/>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0055404" y="1975279"/>
            <a:ext cx="6473619" cy="6323783"/>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4"/>
              <a:stretch>
                <a:fillRect l="-36785" r="-36785"/>
              </a:stretch>
            </a:blipFill>
          </p:spPr>
        </p:sp>
      </p:grpSp>
      <p:sp>
        <p:nvSpPr>
          <p:cNvPr id="8" name="Freeform 8"/>
          <p:cNvSpPr/>
          <p:nvPr/>
        </p:nvSpPr>
        <p:spPr>
          <a:xfrm rot="5735027" flipH="1">
            <a:off x="15103605" y="6983895"/>
            <a:ext cx="4311389" cy="4311389"/>
          </a:xfrm>
          <a:custGeom>
            <a:avLst/>
            <a:gdLst/>
            <a:ahLst/>
            <a:cxnLst/>
            <a:rect l="l" t="t" r="r" b="b"/>
            <a:pathLst>
              <a:path w="4311389" h="4311389">
                <a:moveTo>
                  <a:pt x="4311390" y="0"/>
                </a:moveTo>
                <a:lnTo>
                  <a:pt x="0" y="0"/>
                </a:lnTo>
                <a:lnTo>
                  <a:pt x="0" y="4311389"/>
                </a:lnTo>
                <a:lnTo>
                  <a:pt x="4311390" y="4311389"/>
                </a:lnTo>
                <a:lnTo>
                  <a:pt x="431139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14329079" y="6395901"/>
            <a:ext cx="2930221" cy="2862399"/>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7"/>
              <a:stretch>
                <a:fillRect l="-23271" r="-23271"/>
              </a:stretch>
            </a:blipFill>
          </p:spPr>
        </p:sp>
      </p:grpSp>
      <p:sp>
        <p:nvSpPr>
          <p:cNvPr id="11" name="Freeform 11"/>
          <p:cNvSpPr/>
          <p:nvPr/>
        </p:nvSpPr>
        <p:spPr>
          <a:xfrm rot="2628256">
            <a:off x="14928075" y="81239"/>
            <a:ext cx="4071123" cy="1894923"/>
          </a:xfrm>
          <a:custGeom>
            <a:avLst/>
            <a:gdLst/>
            <a:ahLst/>
            <a:cxnLst/>
            <a:rect l="l" t="t" r="r" b="b"/>
            <a:pathLst>
              <a:path w="4071123" h="1894923">
                <a:moveTo>
                  <a:pt x="0" y="0"/>
                </a:moveTo>
                <a:lnTo>
                  <a:pt x="4071123" y="0"/>
                </a:lnTo>
                <a:lnTo>
                  <a:pt x="4071123" y="1894922"/>
                </a:lnTo>
                <a:lnTo>
                  <a:pt x="0" y="189492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997488">
            <a:off x="15125292" y="1181854"/>
            <a:ext cx="2224687" cy="2018904"/>
          </a:xfrm>
          <a:custGeom>
            <a:avLst/>
            <a:gdLst/>
            <a:ahLst/>
            <a:cxnLst/>
            <a:rect l="l" t="t" r="r" b="b"/>
            <a:pathLst>
              <a:path w="2224687" h="2018904">
                <a:moveTo>
                  <a:pt x="0" y="0"/>
                </a:moveTo>
                <a:lnTo>
                  <a:pt x="2224688" y="0"/>
                </a:lnTo>
                <a:lnTo>
                  <a:pt x="2224688" y="2018903"/>
                </a:lnTo>
                <a:lnTo>
                  <a:pt x="0" y="2018903"/>
                </a:lnTo>
                <a:lnTo>
                  <a:pt x="0" y="0"/>
                </a:lnTo>
                <a:close/>
              </a:path>
            </a:pathLst>
          </a:custGeom>
          <a:blipFill>
            <a:blip r:embed="rId10"/>
            <a:stretch>
              <a:fillRect/>
            </a:stretch>
          </a:blipFill>
        </p:spPr>
      </p:sp>
      <p:sp>
        <p:nvSpPr>
          <p:cNvPr id="13" name="Freeform 13"/>
          <p:cNvSpPr/>
          <p:nvPr/>
        </p:nvSpPr>
        <p:spPr>
          <a:xfrm>
            <a:off x="9144000" y="6490396"/>
            <a:ext cx="2452617" cy="2345315"/>
          </a:xfrm>
          <a:custGeom>
            <a:avLst/>
            <a:gdLst/>
            <a:ahLst/>
            <a:cxnLst/>
            <a:rect l="l" t="t" r="r" b="b"/>
            <a:pathLst>
              <a:path w="2452617" h="2345315">
                <a:moveTo>
                  <a:pt x="0" y="0"/>
                </a:moveTo>
                <a:lnTo>
                  <a:pt x="2452617" y="0"/>
                </a:lnTo>
                <a:lnTo>
                  <a:pt x="2452617" y="2345315"/>
                </a:lnTo>
                <a:lnTo>
                  <a:pt x="0" y="2345315"/>
                </a:lnTo>
                <a:lnTo>
                  <a:pt x="0" y="0"/>
                </a:lnTo>
                <a:close/>
              </a:path>
            </a:pathLst>
          </a:custGeom>
          <a:blipFill>
            <a:blip r:embed="rId11"/>
            <a:stretch>
              <a:fillRect/>
            </a:stretch>
          </a:blipFill>
        </p:spPr>
      </p:sp>
      <p:sp>
        <p:nvSpPr>
          <p:cNvPr id="14" name="Freeform 14"/>
          <p:cNvSpPr/>
          <p:nvPr/>
        </p:nvSpPr>
        <p:spPr>
          <a:xfrm rot="1500695">
            <a:off x="-631442" y="8398400"/>
            <a:ext cx="4142661" cy="1712081"/>
          </a:xfrm>
          <a:custGeom>
            <a:avLst/>
            <a:gdLst/>
            <a:ahLst/>
            <a:cxnLst/>
            <a:rect l="l" t="t" r="r" b="b"/>
            <a:pathLst>
              <a:path w="4142661" h="1712081">
                <a:moveTo>
                  <a:pt x="0" y="0"/>
                </a:moveTo>
                <a:lnTo>
                  <a:pt x="4142661" y="0"/>
                </a:lnTo>
                <a:lnTo>
                  <a:pt x="4142661" y="1712081"/>
                </a:lnTo>
                <a:lnTo>
                  <a:pt x="0" y="171208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5" name="Freeform 15"/>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6" name="TextBox 16"/>
          <p:cNvSpPr txBox="1"/>
          <p:nvPr/>
        </p:nvSpPr>
        <p:spPr>
          <a:xfrm>
            <a:off x="919935" y="734355"/>
            <a:ext cx="12944919" cy="927100"/>
          </a:xfrm>
          <a:prstGeom prst="rect">
            <a:avLst/>
          </a:prstGeom>
        </p:spPr>
        <p:txBody>
          <a:bodyPr lIns="0" tIns="0" rIns="0" bIns="0" rtlCol="0" anchor="t">
            <a:spAutoFit/>
          </a:bodyPr>
          <a:lstStyle/>
          <a:p>
            <a:pPr algn="ctr">
              <a:lnSpc>
                <a:spcPts val="7700"/>
              </a:lnSpc>
            </a:pPr>
            <a:r>
              <a:rPr lang="en-US" sz="5000">
                <a:solidFill>
                  <a:srgbClr val="0C4369"/>
                </a:solidFill>
                <a:latin typeface="Fraunces Bold"/>
              </a:rPr>
              <a:t>II. PHÂN TÍCH BÀI VIẾT THAM KHẢO</a:t>
            </a:r>
          </a:p>
        </p:txBody>
      </p:sp>
      <p:sp>
        <p:nvSpPr>
          <p:cNvPr id="17" name="TextBox 17"/>
          <p:cNvSpPr txBox="1"/>
          <p:nvPr/>
        </p:nvSpPr>
        <p:spPr>
          <a:xfrm>
            <a:off x="1877016" y="4255686"/>
            <a:ext cx="7704111" cy="2867661"/>
          </a:xfrm>
          <a:prstGeom prst="rect">
            <a:avLst/>
          </a:prstGeom>
        </p:spPr>
        <p:txBody>
          <a:bodyPr lIns="0" tIns="0" rIns="0" bIns="0" rtlCol="0" anchor="t">
            <a:spAutoFit/>
          </a:bodyPr>
          <a:lstStyle/>
          <a:p>
            <a:pPr algn="ctr">
              <a:lnSpc>
                <a:spcPts val="5739"/>
              </a:lnSpc>
            </a:pPr>
            <a:r>
              <a:rPr lang="en-US" sz="4099" dirty="0" err="1">
                <a:solidFill>
                  <a:srgbClr val="1E3F48"/>
                </a:solidFill>
                <a:latin typeface="Roboto Condensed"/>
              </a:rPr>
              <a:t>Bài</a:t>
            </a:r>
            <a:r>
              <a:rPr lang="en-US" sz="4099" dirty="0">
                <a:solidFill>
                  <a:srgbClr val="1E3F48"/>
                </a:solidFill>
                <a:latin typeface="Roboto Condensed"/>
              </a:rPr>
              <a:t> </a:t>
            </a:r>
            <a:r>
              <a:rPr lang="en-US" sz="4099" dirty="0" err="1">
                <a:solidFill>
                  <a:srgbClr val="1E3F48"/>
                </a:solidFill>
                <a:latin typeface="Roboto Condensed"/>
              </a:rPr>
              <a:t>văn</a:t>
            </a:r>
            <a:r>
              <a:rPr lang="en-US" sz="4099" dirty="0">
                <a:solidFill>
                  <a:srgbClr val="1E3F48"/>
                </a:solidFill>
                <a:latin typeface="Roboto Condensed"/>
              </a:rPr>
              <a:t> </a:t>
            </a:r>
            <a:r>
              <a:rPr lang="en-US" sz="4099" dirty="0" err="1">
                <a:solidFill>
                  <a:srgbClr val="1E3F48"/>
                </a:solidFill>
                <a:latin typeface="Roboto Condensed"/>
              </a:rPr>
              <a:t>đảm</a:t>
            </a:r>
            <a:r>
              <a:rPr lang="en-US" sz="4099" dirty="0">
                <a:solidFill>
                  <a:srgbClr val="1E3F48"/>
                </a:solidFill>
                <a:latin typeface="Roboto Condensed"/>
              </a:rPr>
              <a:t> </a:t>
            </a:r>
            <a:r>
              <a:rPr lang="en-US" sz="4099" dirty="0" err="1">
                <a:solidFill>
                  <a:srgbClr val="1E3F48"/>
                </a:solidFill>
                <a:latin typeface="Roboto Condensed"/>
              </a:rPr>
              <a:t>bảo</a:t>
            </a:r>
            <a:r>
              <a:rPr lang="en-US" sz="4099" dirty="0">
                <a:solidFill>
                  <a:srgbClr val="1E3F48"/>
                </a:solidFill>
                <a:latin typeface="Roboto Condensed"/>
              </a:rPr>
              <a:t> </a:t>
            </a:r>
            <a:r>
              <a:rPr lang="en-US" sz="4099" dirty="0" err="1">
                <a:solidFill>
                  <a:srgbClr val="1E3F48"/>
                </a:solidFill>
                <a:latin typeface="Roboto Condensed"/>
              </a:rPr>
              <a:t>bô</a:t>
            </a:r>
            <a:r>
              <a:rPr lang="en-US" sz="4099" dirty="0">
                <a:solidFill>
                  <a:srgbClr val="1E3F48"/>
                </a:solidFill>
                <a:latin typeface="Roboto Condensed"/>
              </a:rPr>
              <a:t>́ </a:t>
            </a:r>
            <a:r>
              <a:rPr lang="en-US" sz="4099" dirty="0" err="1">
                <a:solidFill>
                  <a:srgbClr val="1E3F48"/>
                </a:solidFill>
                <a:latin typeface="Roboto Condensed"/>
              </a:rPr>
              <a:t>cục</a:t>
            </a:r>
            <a:r>
              <a:rPr lang="en-US" sz="4099" dirty="0">
                <a:solidFill>
                  <a:srgbClr val="1E3F48"/>
                </a:solidFill>
                <a:latin typeface="Roboto Condensed"/>
              </a:rPr>
              <a:t> 3 </a:t>
            </a:r>
            <a:r>
              <a:rPr lang="en-US" sz="4099" dirty="0" err="1">
                <a:solidFill>
                  <a:srgbClr val="1E3F48"/>
                </a:solidFill>
                <a:latin typeface="Roboto Condensed"/>
              </a:rPr>
              <a:t>phần</a:t>
            </a:r>
            <a:r>
              <a:rPr lang="en-US" sz="4099" dirty="0">
                <a:solidFill>
                  <a:srgbClr val="1E3F48"/>
                </a:solidFill>
                <a:latin typeface="Roboto Condensed"/>
              </a:rPr>
              <a:t>.</a:t>
            </a:r>
          </a:p>
          <a:p>
            <a:pPr marL="885179" lvl="1" indent="-442590" algn="just">
              <a:lnSpc>
                <a:spcPts val="5739"/>
              </a:lnSpc>
              <a:buFont typeface="Arial"/>
              <a:buChar char="•"/>
            </a:pPr>
            <a:r>
              <a:rPr lang="en-US" sz="4099" dirty="0" err="1">
                <a:solidFill>
                  <a:srgbClr val="1E3F48"/>
                </a:solidFill>
                <a:latin typeface="Roboto Condensed"/>
              </a:rPr>
              <a:t>Phần</a:t>
            </a:r>
            <a:r>
              <a:rPr lang="en-US" sz="4099" dirty="0">
                <a:solidFill>
                  <a:srgbClr val="1E3F48"/>
                </a:solidFill>
                <a:latin typeface="Roboto Condensed"/>
              </a:rPr>
              <a:t> 1.</a:t>
            </a:r>
          </a:p>
          <a:p>
            <a:pPr marL="885179" lvl="1" indent="-442590" algn="just">
              <a:lnSpc>
                <a:spcPts val="5739"/>
              </a:lnSpc>
              <a:buFont typeface="Arial"/>
              <a:buChar char="•"/>
            </a:pPr>
            <a:r>
              <a:rPr lang="en-US" sz="4099" dirty="0" err="1">
                <a:solidFill>
                  <a:srgbClr val="1E3F48"/>
                </a:solidFill>
                <a:latin typeface="Roboto Condensed"/>
              </a:rPr>
              <a:t>Phần</a:t>
            </a:r>
            <a:r>
              <a:rPr lang="en-US" sz="4099" dirty="0">
                <a:solidFill>
                  <a:srgbClr val="1E3F48"/>
                </a:solidFill>
                <a:latin typeface="Roboto Condensed"/>
              </a:rPr>
              <a:t> 2.</a:t>
            </a:r>
          </a:p>
          <a:p>
            <a:pPr marL="885179" lvl="1" indent="-442590" algn="just">
              <a:lnSpc>
                <a:spcPts val="5739"/>
              </a:lnSpc>
              <a:buFont typeface="Arial"/>
              <a:buChar char="•"/>
            </a:pPr>
            <a:r>
              <a:rPr lang="en-US" sz="4099" dirty="0" err="1">
                <a:solidFill>
                  <a:srgbClr val="1E3F48"/>
                </a:solidFill>
                <a:latin typeface="Roboto Condensed"/>
              </a:rPr>
              <a:t>Phần</a:t>
            </a:r>
            <a:r>
              <a:rPr lang="en-US" sz="4099" dirty="0">
                <a:solidFill>
                  <a:srgbClr val="1E3F48"/>
                </a:solidFill>
                <a:latin typeface="Roboto Condensed"/>
              </a:rPr>
              <a:t> 3.</a:t>
            </a:r>
          </a:p>
        </p:txBody>
      </p:sp>
      <p:sp>
        <p:nvSpPr>
          <p:cNvPr id="18" name="TextBox 18"/>
          <p:cNvSpPr txBox="1"/>
          <p:nvPr/>
        </p:nvSpPr>
        <p:spPr>
          <a:xfrm>
            <a:off x="3065883" y="2086531"/>
            <a:ext cx="3437720" cy="863600"/>
          </a:xfrm>
          <a:prstGeom prst="rect">
            <a:avLst/>
          </a:prstGeom>
        </p:spPr>
        <p:txBody>
          <a:bodyPr lIns="0" tIns="0" rIns="0" bIns="0" rtlCol="0" anchor="t">
            <a:spAutoFit/>
          </a:bodyPr>
          <a:lstStyle/>
          <a:p>
            <a:pPr algn="just">
              <a:lnSpc>
                <a:spcPts val="7000"/>
              </a:lnSpc>
            </a:pPr>
            <a:r>
              <a:rPr lang="en-US" sz="5000">
                <a:solidFill>
                  <a:srgbClr val="FF914D"/>
                </a:solidFill>
                <a:latin typeface="Roboto Condensed Bold"/>
              </a:rPr>
              <a:t>1. Hình thức </a:t>
            </a:r>
          </a:p>
        </p:txBody>
      </p:sp>
      <p:sp>
        <p:nvSpPr>
          <p:cNvPr id="19" name="Freeform 19"/>
          <p:cNvSpPr/>
          <p:nvPr/>
        </p:nvSpPr>
        <p:spPr>
          <a:xfrm>
            <a:off x="2902548" y="2002186"/>
            <a:ext cx="3821866" cy="1251661"/>
          </a:xfrm>
          <a:custGeom>
            <a:avLst/>
            <a:gdLst/>
            <a:ahLst/>
            <a:cxnLst/>
            <a:rect l="l" t="t" r="r" b="b"/>
            <a:pathLst>
              <a:path w="3821866" h="1251661">
                <a:moveTo>
                  <a:pt x="0" y="0"/>
                </a:moveTo>
                <a:lnTo>
                  <a:pt x="3821866" y="0"/>
                </a:lnTo>
                <a:lnTo>
                  <a:pt x="3821866" y="1251661"/>
                </a:lnTo>
                <a:lnTo>
                  <a:pt x="0" y="1251661"/>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 xmlns:asvg="http://schemas.microsoft.com/office/drawing/2016/SVG/main" r:embed="rId3"/>
                </a:ext>
              </a:extLst>
            </a:blip>
            <a:stretch>
              <a:fillRect l="-9832" r="-31154"/>
            </a:stretch>
          </a:blipFill>
        </p:spPr>
      </p:sp>
      <p:grpSp>
        <p:nvGrpSpPr>
          <p:cNvPr id="3" name="Group 3"/>
          <p:cNvGrpSpPr/>
          <p:nvPr/>
        </p:nvGrpSpPr>
        <p:grpSpPr>
          <a:xfrm>
            <a:off x="919935" y="3273901"/>
            <a:ext cx="16339365" cy="5984399"/>
            <a:chOff x="0" y="0"/>
            <a:chExt cx="4303372" cy="1576138"/>
          </a:xfrm>
        </p:grpSpPr>
        <p:sp>
          <p:nvSpPr>
            <p:cNvPr id="4" name="Freeform 4"/>
            <p:cNvSpPr/>
            <p:nvPr/>
          </p:nvSpPr>
          <p:spPr>
            <a:xfrm>
              <a:off x="0" y="0"/>
              <a:ext cx="4303372" cy="1576138"/>
            </a:xfrm>
            <a:custGeom>
              <a:avLst/>
              <a:gdLst/>
              <a:ahLst/>
              <a:cxnLst/>
              <a:rect l="l" t="t" r="r" b="b"/>
              <a:pathLst>
                <a:path w="4303372" h="1576138">
                  <a:moveTo>
                    <a:pt x="24165" y="0"/>
                  </a:moveTo>
                  <a:lnTo>
                    <a:pt x="4279207" y="0"/>
                  </a:lnTo>
                  <a:cubicBezTo>
                    <a:pt x="4285616" y="0"/>
                    <a:pt x="4291762" y="2546"/>
                    <a:pt x="4296294" y="7078"/>
                  </a:cubicBezTo>
                  <a:cubicBezTo>
                    <a:pt x="4300826" y="11609"/>
                    <a:pt x="4303372" y="17756"/>
                    <a:pt x="4303372" y="24165"/>
                  </a:cubicBezTo>
                  <a:lnTo>
                    <a:pt x="4303372" y="1551973"/>
                  </a:lnTo>
                  <a:cubicBezTo>
                    <a:pt x="4303372" y="1558382"/>
                    <a:pt x="4300826" y="1564529"/>
                    <a:pt x="4296294" y="1569060"/>
                  </a:cubicBezTo>
                  <a:cubicBezTo>
                    <a:pt x="4291762" y="1573592"/>
                    <a:pt x="4285616" y="1576138"/>
                    <a:pt x="4279207" y="1576138"/>
                  </a:cubicBezTo>
                  <a:lnTo>
                    <a:pt x="24165" y="1576138"/>
                  </a:lnTo>
                  <a:cubicBezTo>
                    <a:pt x="17756" y="1576138"/>
                    <a:pt x="11609" y="1573592"/>
                    <a:pt x="7078" y="1569060"/>
                  </a:cubicBezTo>
                  <a:cubicBezTo>
                    <a:pt x="2546" y="1564529"/>
                    <a:pt x="0" y="1558382"/>
                    <a:pt x="0" y="1551973"/>
                  </a:cubicBezTo>
                  <a:lnTo>
                    <a:pt x="0" y="24165"/>
                  </a:lnTo>
                  <a:cubicBezTo>
                    <a:pt x="0" y="17756"/>
                    <a:pt x="2546" y="11609"/>
                    <a:pt x="7078" y="7078"/>
                  </a:cubicBezTo>
                  <a:cubicBezTo>
                    <a:pt x="11609" y="2546"/>
                    <a:pt x="17756" y="0"/>
                    <a:pt x="24165" y="0"/>
                  </a:cubicBezTo>
                  <a:close/>
                </a:path>
              </a:pathLst>
            </a:custGeom>
            <a:solidFill>
              <a:srgbClr val="DCDBE2"/>
            </a:solidFill>
          </p:spPr>
        </p:sp>
        <p:sp>
          <p:nvSpPr>
            <p:cNvPr id="5" name="TextBox 5"/>
            <p:cNvSpPr txBox="1"/>
            <p:nvPr/>
          </p:nvSpPr>
          <p:spPr>
            <a:xfrm>
              <a:off x="0" y="-38100"/>
              <a:ext cx="4303372" cy="161423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5735027" flipH="1">
            <a:off x="16063205" y="8041885"/>
            <a:ext cx="3300195" cy="3300195"/>
          </a:xfrm>
          <a:custGeom>
            <a:avLst/>
            <a:gdLst/>
            <a:ahLst/>
            <a:cxnLst/>
            <a:rect l="l" t="t" r="r" b="b"/>
            <a:pathLst>
              <a:path w="3300195" h="3300195">
                <a:moveTo>
                  <a:pt x="3300195" y="0"/>
                </a:moveTo>
                <a:lnTo>
                  <a:pt x="0" y="0"/>
                </a:lnTo>
                <a:lnTo>
                  <a:pt x="0" y="3300195"/>
                </a:lnTo>
                <a:lnTo>
                  <a:pt x="3300195" y="3300195"/>
                </a:lnTo>
                <a:lnTo>
                  <a:pt x="3300195"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2628256">
            <a:off x="14928075" y="81239"/>
            <a:ext cx="4071123" cy="1894923"/>
          </a:xfrm>
          <a:custGeom>
            <a:avLst/>
            <a:gdLst/>
            <a:ahLst/>
            <a:cxnLst/>
            <a:rect l="l" t="t" r="r" b="b"/>
            <a:pathLst>
              <a:path w="4071123" h="1894923">
                <a:moveTo>
                  <a:pt x="0" y="0"/>
                </a:moveTo>
                <a:lnTo>
                  <a:pt x="4071123" y="0"/>
                </a:lnTo>
                <a:lnTo>
                  <a:pt x="4071123" y="1894922"/>
                </a:lnTo>
                <a:lnTo>
                  <a:pt x="0" y="189492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1500695">
            <a:off x="-797257" y="9048830"/>
            <a:ext cx="2814206" cy="1163056"/>
          </a:xfrm>
          <a:custGeom>
            <a:avLst/>
            <a:gdLst/>
            <a:ahLst/>
            <a:cxnLst/>
            <a:rect l="l" t="t" r="r" b="b"/>
            <a:pathLst>
              <a:path w="2814206" h="1163056">
                <a:moveTo>
                  <a:pt x="0" y="0"/>
                </a:moveTo>
                <a:lnTo>
                  <a:pt x="2814206" y="0"/>
                </a:lnTo>
                <a:lnTo>
                  <a:pt x="2814206" y="1163056"/>
                </a:lnTo>
                <a:lnTo>
                  <a:pt x="0" y="116305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0" name="TextBox 10"/>
          <p:cNvSpPr txBox="1"/>
          <p:nvPr/>
        </p:nvSpPr>
        <p:spPr>
          <a:xfrm>
            <a:off x="1619339" y="356530"/>
            <a:ext cx="12944919" cy="927100"/>
          </a:xfrm>
          <a:prstGeom prst="rect">
            <a:avLst/>
          </a:prstGeom>
        </p:spPr>
        <p:txBody>
          <a:bodyPr lIns="0" tIns="0" rIns="0" bIns="0" rtlCol="0" anchor="t">
            <a:spAutoFit/>
          </a:bodyPr>
          <a:lstStyle/>
          <a:p>
            <a:pPr algn="ctr">
              <a:lnSpc>
                <a:spcPts val="7700"/>
              </a:lnSpc>
            </a:pPr>
            <a:r>
              <a:rPr lang="en-US" sz="5000">
                <a:solidFill>
                  <a:srgbClr val="0C4369"/>
                </a:solidFill>
                <a:latin typeface="Fraunces Bold"/>
              </a:rPr>
              <a:t>II. PHÂN TÍCH BÀI VIẾT THAM KHẢO</a:t>
            </a:r>
          </a:p>
        </p:txBody>
      </p:sp>
      <p:sp>
        <p:nvSpPr>
          <p:cNvPr id="11" name="TextBox 11"/>
          <p:cNvSpPr txBox="1"/>
          <p:nvPr/>
        </p:nvSpPr>
        <p:spPr>
          <a:xfrm>
            <a:off x="764890" y="4071148"/>
            <a:ext cx="16649454" cy="4296048"/>
          </a:xfrm>
          <a:prstGeom prst="rect">
            <a:avLst/>
          </a:prstGeom>
        </p:spPr>
        <p:txBody>
          <a:bodyPr lIns="0" tIns="0" rIns="0" bIns="0" rtlCol="0" anchor="t">
            <a:spAutoFit/>
          </a:bodyPr>
          <a:lstStyle/>
          <a:p>
            <a:pPr marL="971537" lvl="1" indent="-485769" algn="just">
              <a:lnSpc>
                <a:spcPts val="6749"/>
              </a:lnSpc>
              <a:buFont typeface="Arial"/>
              <a:buChar char="•"/>
            </a:pPr>
            <a:r>
              <a:rPr lang="en-US" sz="4499" dirty="0" err="1">
                <a:solidFill>
                  <a:srgbClr val="1E3F48"/>
                </a:solidFill>
                <a:latin typeface="Roboto Condensed"/>
              </a:rPr>
              <a:t>Giới</a:t>
            </a:r>
            <a:r>
              <a:rPr lang="en-US" sz="4499" dirty="0">
                <a:solidFill>
                  <a:srgbClr val="1E3F48"/>
                </a:solidFill>
                <a:latin typeface="Roboto Condensed"/>
              </a:rPr>
              <a:t> </a:t>
            </a:r>
            <a:r>
              <a:rPr lang="en-US" sz="4499" dirty="0" err="1">
                <a:solidFill>
                  <a:srgbClr val="1E3F48"/>
                </a:solidFill>
                <a:latin typeface="Roboto Condensed"/>
              </a:rPr>
              <a:t>thiệu</a:t>
            </a:r>
            <a:r>
              <a:rPr lang="en-US" sz="4499" dirty="0">
                <a:solidFill>
                  <a:srgbClr val="1E3F48"/>
                </a:solidFill>
                <a:latin typeface="Roboto Condensed"/>
              </a:rPr>
              <a:t> </a:t>
            </a:r>
            <a:r>
              <a:rPr lang="en-US" sz="4499" dirty="0" err="1">
                <a:solidFill>
                  <a:srgbClr val="1E3F48"/>
                </a:solidFill>
                <a:latin typeface="Roboto Condensed"/>
              </a:rPr>
              <a:t>cuốn</a:t>
            </a:r>
            <a:r>
              <a:rPr lang="en-US" sz="4499" dirty="0">
                <a:solidFill>
                  <a:srgbClr val="1E3F48"/>
                </a:solidFill>
                <a:latin typeface="Roboto Condensed"/>
              </a:rPr>
              <a:t> </a:t>
            </a:r>
            <a:r>
              <a:rPr lang="en-US" sz="4499" dirty="0" err="1">
                <a:solidFill>
                  <a:srgbClr val="1E3F48"/>
                </a:solidFill>
                <a:latin typeface="Roboto Condensed"/>
              </a:rPr>
              <a:t>sách</a:t>
            </a:r>
            <a:r>
              <a:rPr lang="en-US" sz="4499" dirty="0">
                <a:solidFill>
                  <a:srgbClr val="1E3F48"/>
                </a:solidFill>
                <a:latin typeface="Roboto Condensed"/>
              </a:rPr>
              <a:t> </a:t>
            </a:r>
            <a:r>
              <a:rPr lang="en-US" sz="4499" dirty="0" err="1" smtClean="0">
                <a:solidFill>
                  <a:srgbClr val="1E3F48"/>
                </a:solidFill>
                <a:latin typeface="Roboto Condensed Italics"/>
              </a:rPr>
              <a:t>Chìa</a:t>
            </a:r>
            <a:r>
              <a:rPr lang="en-US" sz="4499" dirty="0" smtClean="0">
                <a:solidFill>
                  <a:srgbClr val="1E3F48"/>
                </a:solidFill>
                <a:latin typeface="Roboto Condensed Italics"/>
              </a:rPr>
              <a:t> </a:t>
            </a:r>
            <a:r>
              <a:rPr lang="en-US" sz="4499" dirty="0" err="1" smtClean="0">
                <a:solidFill>
                  <a:srgbClr val="1E3F48"/>
                </a:solidFill>
                <a:latin typeface="Roboto Condensed Italics"/>
              </a:rPr>
              <a:t>khóa</a:t>
            </a:r>
            <a:r>
              <a:rPr lang="en-US" sz="4499" dirty="0" smtClean="0">
                <a:solidFill>
                  <a:srgbClr val="1E3F48"/>
                </a:solidFill>
                <a:latin typeface="Roboto Condensed Italics"/>
              </a:rPr>
              <a:t> vũ </a:t>
            </a:r>
            <a:r>
              <a:rPr lang="en-US" sz="4499" dirty="0" err="1" smtClean="0">
                <a:solidFill>
                  <a:srgbClr val="1E3F48"/>
                </a:solidFill>
                <a:latin typeface="Roboto Condensed Italics"/>
              </a:rPr>
              <a:t>tru</a:t>
            </a:r>
            <a:r>
              <a:rPr lang="en-US" sz="4499" dirty="0" smtClean="0">
                <a:solidFill>
                  <a:srgbClr val="1E3F48"/>
                </a:solidFill>
                <a:latin typeface="Roboto Condensed Italics"/>
              </a:rPr>
              <a:t>̣ </a:t>
            </a:r>
            <a:r>
              <a:rPr lang="en-US" sz="4499" dirty="0" err="1" smtClean="0">
                <a:solidFill>
                  <a:srgbClr val="1E3F48"/>
                </a:solidFill>
                <a:latin typeface="Roboto Condensed Italics"/>
              </a:rPr>
              <a:t>của</a:t>
            </a:r>
            <a:r>
              <a:rPr lang="en-US" sz="4499" dirty="0" smtClean="0">
                <a:solidFill>
                  <a:srgbClr val="1E3F48"/>
                </a:solidFill>
                <a:latin typeface="Roboto Condensed Italics"/>
              </a:rPr>
              <a:t> </a:t>
            </a:r>
            <a:r>
              <a:rPr lang="en-US" sz="4499" dirty="0" err="1" smtClean="0">
                <a:solidFill>
                  <a:srgbClr val="1E3F48"/>
                </a:solidFill>
                <a:latin typeface="Roboto Condensed Italics"/>
              </a:rPr>
              <a:t>Gioóc-giơ</a:t>
            </a:r>
            <a:r>
              <a:rPr lang="en-US" sz="4499" dirty="0" smtClean="0">
                <a:solidFill>
                  <a:srgbClr val="1E3F48"/>
                </a:solidFill>
                <a:latin typeface="Roboto Condensed Italics"/>
              </a:rPr>
              <a:t>.</a:t>
            </a:r>
            <a:endParaRPr lang="en-US" sz="4499" dirty="0">
              <a:solidFill>
                <a:srgbClr val="1E3F48"/>
              </a:solidFill>
              <a:latin typeface="Roboto Condensed"/>
            </a:endParaRPr>
          </a:p>
          <a:p>
            <a:pPr marL="971537" lvl="1" indent="-485769" algn="just">
              <a:lnSpc>
                <a:spcPts val="6749"/>
              </a:lnSpc>
              <a:buFont typeface="Arial"/>
              <a:buChar char="•"/>
            </a:pPr>
            <a:r>
              <a:rPr lang="en-US" sz="4499" dirty="0" err="1">
                <a:solidFill>
                  <a:srgbClr val="1E3F48"/>
                </a:solidFill>
                <a:latin typeface="Roboto Condensed"/>
              </a:rPr>
              <a:t>Trình</a:t>
            </a:r>
            <a:r>
              <a:rPr lang="en-US" sz="4499" dirty="0">
                <a:solidFill>
                  <a:srgbClr val="1E3F48"/>
                </a:solidFill>
                <a:latin typeface="Roboto Condensed"/>
              </a:rPr>
              <a:t> </a:t>
            </a:r>
            <a:r>
              <a:rPr lang="en-US" sz="4499" dirty="0" err="1">
                <a:solidFill>
                  <a:srgbClr val="1E3F48"/>
                </a:solidFill>
                <a:latin typeface="Roboto Condensed"/>
              </a:rPr>
              <a:t>bày</a:t>
            </a:r>
            <a:r>
              <a:rPr lang="en-US" sz="4499" dirty="0">
                <a:solidFill>
                  <a:srgbClr val="1E3F48"/>
                </a:solidFill>
                <a:latin typeface="Roboto Condensed"/>
              </a:rPr>
              <a:t> </a:t>
            </a:r>
            <a:r>
              <a:rPr lang="en-US" sz="4499" dirty="0" err="1">
                <a:solidFill>
                  <a:srgbClr val="1E3F48"/>
                </a:solidFill>
                <a:latin typeface="Roboto Condensed"/>
              </a:rPr>
              <a:t>ấn</a:t>
            </a:r>
            <a:r>
              <a:rPr lang="en-US" sz="4499" dirty="0">
                <a:solidFill>
                  <a:srgbClr val="1E3F48"/>
                </a:solidFill>
                <a:latin typeface="Roboto Condensed"/>
              </a:rPr>
              <a:t> </a:t>
            </a:r>
            <a:r>
              <a:rPr lang="en-US" sz="4499" dirty="0" err="1">
                <a:solidFill>
                  <a:srgbClr val="1E3F48"/>
                </a:solidFill>
                <a:latin typeface="Roboto Condensed"/>
              </a:rPr>
              <a:t>tượng</a:t>
            </a:r>
            <a:r>
              <a:rPr lang="en-US" sz="4499" dirty="0">
                <a:solidFill>
                  <a:srgbClr val="1E3F48"/>
                </a:solidFill>
                <a:latin typeface="Roboto Condensed"/>
              </a:rPr>
              <a:t> </a:t>
            </a:r>
            <a:r>
              <a:rPr lang="en-US" sz="4499" dirty="0" err="1">
                <a:solidFill>
                  <a:srgbClr val="1E3F48"/>
                </a:solidFill>
                <a:latin typeface="Roboto Condensed"/>
              </a:rPr>
              <a:t>chung</a:t>
            </a:r>
            <a:r>
              <a:rPr lang="en-US" sz="4499" dirty="0">
                <a:solidFill>
                  <a:srgbClr val="1E3F48"/>
                </a:solidFill>
                <a:latin typeface="Roboto Condensed"/>
              </a:rPr>
              <a:t> </a:t>
            </a:r>
            <a:r>
              <a:rPr lang="en-US" sz="4499" dirty="0" err="1">
                <a:solidFill>
                  <a:srgbClr val="1E3F48"/>
                </a:solidFill>
                <a:latin typeface="Roboto Condensed"/>
              </a:rPr>
              <a:t>vê</a:t>
            </a:r>
            <a:r>
              <a:rPr lang="en-US" sz="4499" dirty="0">
                <a:solidFill>
                  <a:srgbClr val="1E3F48"/>
                </a:solidFill>
                <a:latin typeface="Roboto Condensed"/>
              </a:rPr>
              <a:t>̀ </a:t>
            </a:r>
            <a:r>
              <a:rPr lang="en-US" sz="4499" dirty="0" err="1">
                <a:solidFill>
                  <a:srgbClr val="1E3F48"/>
                </a:solidFill>
                <a:latin typeface="Roboto Condensed"/>
              </a:rPr>
              <a:t>sách</a:t>
            </a:r>
            <a:r>
              <a:rPr lang="en-US" sz="4499" dirty="0">
                <a:solidFill>
                  <a:srgbClr val="1E3F48"/>
                </a:solidFill>
                <a:latin typeface="Roboto Condensed"/>
              </a:rPr>
              <a:t> </a:t>
            </a:r>
            <a:r>
              <a:rPr lang="en-US" sz="4499" dirty="0" err="1">
                <a:solidFill>
                  <a:srgbClr val="1E3F48"/>
                </a:solidFill>
                <a:latin typeface="Roboto Condensed"/>
              </a:rPr>
              <a:t>va</a:t>
            </a:r>
            <a:r>
              <a:rPr lang="en-US" sz="4499" dirty="0">
                <a:solidFill>
                  <a:srgbClr val="1E3F48"/>
                </a:solidFill>
                <a:latin typeface="Roboto Condensed"/>
              </a:rPr>
              <a:t>̀ </a:t>
            </a:r>
            <a:r>
              <a:rPr lang="en-US" sz="4499" dirty="0" err="1">
                <a:solidFill>
                  <a:srgbClr val="1E3F48"/>
                </a:solidFill>
                <a:latin typeface="Roboto Condensed"/>
              </a:rPr>
              <a:t>tên</a:t>
            </a:r>
            <a:r>
              <a:rPr lang="en-US" sz="4499" dirty="0">
                <a:solidFill>
                  <a:srgbClr val="1E3F48"/>
                </a:solidFill>
                <a:latin typeface="Roboto Condensed"/>
              </a:rPr>
              <a:t> </a:t>
            </a:r>
            <a:r>
              <a:rPr lang="en-US" sz="4499" dirty="0" err="1">
                <a:solidFill>
                  <a:srgbClr val="1E3F48"/>
                </a:solidFill>
                <a:latin typeface="Roboto Condensed"/>
              </a:rPr>
              <a:t>tác</a:t>
            </a:r>
            <a:r>
              <a:rPr lang="en-US" sz="4499" dirty="0">
                <a:solidFill>
                  <a:srgbClr val="1E3F48"/>
                </a:solidFill>
                <a:latin typeface="Roboto Condensed"/>
              </a:rPr>
              <a:t> </a:t>
            </a:r>
            <a:r>
              <a:rPr lang="en-US" sz="4499" dirty="0" err="1">
                <a:solidFill>
                  <a:srgbClr val="1E3F48"/>
                </a:solidFill>
                <a:latin typeface="Roboto Condensed"/>
              </a:rPr>
              <a:t>phẩm</a:t>
            </a:r>
            <a:r>
              <a:rPr lang="en-US" sz="4499" dirty="0">
                <a:solidFill>
                  <a:srgbClr val="1E3F48"/>
                </a:solidFill>
                <a:latin typeface="Roboto Condensed"/>
              </a:rPr>
              <a:t>, </a:t>
            </a:r>
            <a:r>
              <a:rPr lang="en-US" sz="4499" dirty="0" err="1">
                <a:solidFill>
                  <a:srgbClr val="1E3F48"/>
                </a:solidFill>
                <a:latin typeface="Roboto Condensed"/>
              </a:rPr>
              <a:t>tác</a:t>
            </a:r>
            <a:r>
              <a:rPr lang="en-US" sz="4499" dirty="0">
                <a:solidFill>
                  <a:srgbClr val="1E3F48"/>
                </a:solidFill>
                <a:latin typeface="Roboto Condensed"/>
              </a:rPr>
              <a:t> </a:t>
            </a:r>
            <a:r>
              <a:rPr lang="en-US" sz="4499" dirty="0" err="1">
                <a:solidFill>
                  <a:srgbClr val="1E3F48"/>
                </a:solidFill>
                <a:latin typeface="Roboto Condensed"/>
              </a:rPr>
              <a:t>gia</a:t>
            </a:r>
            <a:r>
              <a:rPr lang="en-US" sz="4499" dirty="0">
                <a:solidFill>
                  <a:srgbClr val="1E3F48"/>
                </a:solidFill>
                <a:latin typeface="Roboto Condensed"/>
              </a:rPr>
              <a:t>̉.  </a:t>
            </a:r>
          </a:p>
          <a:p>
            <a:pPr marL="971537" lvl="1" indent="-485769" algn="just">
              <a:lnSpc>
                <a:spcPts val="6749"/>
              </a:lnSpc>
              <a:buFont typeface="Arial"/>
              <a:buChar char="•"/>
            </a:pPr>
            <a:r>
              <a:rPr lang="en-US" sz="4499" dirty="0">
                <a:solidFill>
                  <a:srgbClr val="1E3F48"/>
                </a:solidFill>
                <a:latin typeface="Roboto Condensed"/>
              </a:rPr>
              <a:t> </a:t>
            </a:r>
            <a:r>
              <a:rPr lang="en-US" sz="4499" dirty="0" err="1">
                <a:solidFill>
                  <a:srgbClr val="1E3F48"/>
                </a:solidFill>
                <a:latin typeface="Roboto Condensed"/>
              </a:rPr>
              <a:t>Tóm</a:t>
            </a:r>
            <a:r>
              <a:rPr lang="en-US" sz="4499" dirty="0">
                <a:solidFill>
                  <a:srgbClr val="1E3F48"/>
                </a:solidFill>
                <a:latin typeface="Roboto Condensed"/>
              </a:rPr>
              <a:t> </a:t>
            </a:r>
            <a:r>
              <a:rPr lang="en-US" sz="4499" dirty="0" err="1">
                <a:solidFill>
                  <a:srgbClr val="1E3F48"/>
                </a:solidFill>
                <a:latin typeface="Roboto Condensed"/>
              </a:rPr>
              <a:t>tắt</a:t>
            </a:r>
            <a:r>
              <a:rPr lang="en-US" sz="4499" dirty="0">
                <a:solidFill>
                  <a:srgbClr val="1E3F48"/>
                </a:solidFill>
                <a:latin typeface="Roboto Condensed"/>
              </a:rPr>
              <a:t> </a:t>
            </a:r>
            <a:r>
              <a:rPr lang="en-US" sz="4499" dirty="0" err="1">
                <a:solidFill>
                  <a:srgbClr val="1E3F48"/>
                </a:solidFill>
                <a:latin typeface="Roboto Condensed"/>
              </a:rPr>
              <a:t>nội</a:t>
            </a:r>
            <a:r>
              <a:rPr lang="en-US" sz="4499" dirty="0">
                <a:solidFill>
                  <a:srgbClr val="1E3F48"/>
                </a:solidFill>
                <a:latin typeface="Roboto Condensed"/>
              </a:rPr>
              <a:t> dung </a:t>
            </a:r>
            <a:r>
              <a:rPr lang="en-US" sz="4499" dirty="0" err="1">
                <a:solidFill>
                  <a:srgbClr val="1E3F48"/>
                </a:solidFill>
                <a:latin typeface="Roboto Condensed"/>
              </a:rPr>
              <a:t>câu</a:t>
            </a:r>
            <a:r>
              <a:rPr lang="en-US" sz="4499" dirty="0">
                <a:solidFill>
                  <a:srgbClr val="1E3F48"/>
                </a:solidFill>
                <a:latin typeface="Roboto Condensed"/>
              </a:rPr>
              <a:t> </a:t>
            </a:r>
            <a:r>
              <a:rPr lang="en-US" sz="4499" dirty="0" err="1">
                <a:solidFill>
                  <a:srgbClr val="1E3F48"/>
                </a:solidFill>
                <a:latin typeface="Roboto Condensed"/>
              </a:rPr>
              <a:t>chuyện</a:t>
            </a:r>
            <a:r>
              <a:rPr lang="en-US" sz="4499" dirty="0">
                <a:solidFill>
                  <a:srgbClr val="1E3F48"/>
                </a:solidFill>
                <a:latin typeface="Roboto Condensed"/>
              </a:rPr>
              <a:t>.</a:t>
            </a:r>
          </a:p>
          <a:p>
            <a:pPr marL="971537" lvl="1" indent="-485769" algn="just">
              <a:lnSpc>
                <a:spcPts val="6749"/>
              </a:lnSpc>
              <a:buFont typeface="Arial"/>
              <a:buChar char="•"/>
            </a:pPr>
            <a:r>
              <a:rPr lang="en-US" sz="4499" dirty="0">
                <a:solidFill>
                  <a:srgbClr val="1E3F48"/>
                </a:solidFill>
                <a:latin typeface="Roboto Condensed"/>
              </a:rPr>
              <a:t> </a:t>
            </a:r>
            <a:r>
              <a:rPr lang="en-US" sz="4499" dirty="0" err="1">
                <a:solidFill>
                  <a:srgbClr val="1E3F48"/>
                </a:solidFill>
                <a:latin typeface="Roboto Condensed"/>
              </a:rPr>
              <a:t>Nhận</a:t>
            </a:r>
            <a:r>
              <a:rPr lang="en-US" sz="4499" dirty="0">
                <a:solidFill>
                  <a:srgbClr val="1E3F48"/>
                </a:solidFill>
                <a:latin typeface="Roboto Condensed"/>
              </a:rPr>
              <a:t> </a:t>
            </a:r>
            <a:r>
              <a:rPr lang="en-US" sz="4499" dirty="0" err="1">
                <a:solidFill>
                  <a:srgbClr val="1E3F48"/>
                </a:solidFill>
                <a:latin typeface="Roboto Condensed"/>
              </a:rPr>
              <a:t>xét</a:t>
            </a:r>
            <a:r>
              <a:rPr lang="en-US" sz="4499" dirty="0">
                <a:solidFill>
                  <a:srgbClr val="1E3F48"/>
                </a:solidFill>
                <a:latin typeface="Roboto Condensed"/>
              </a:rPr>
              <a:t> </a:t>
            </a:r>
            <a:r>
              <a:rPr lang="en-US" sz="4499" dirty="0" err="1">
                <a:solidFill>
                  <a:srgbClr val="1E3F48"/>
                </a:solidFill>
                <a:latin typeface="Roboto Condensed"/>
              </a:rPr>
              <a:t>vê</a:t>
            </a:r>
            <a:r>
              <a:rPr lang="en-US" sz="4499" dirty="0">
                <a:solidFill>
                  <a:srgbClr val="1E3F48"/>
                </a:solidFill>
                <a:latin typeface="Roboto Condensed"/>
              </a:rPr>
              <a:t>̀ </a:t>
            </a:r>
            <a:r>
              <a:rPr lang="en-US" sz="4499" dirty="0" err="1">
                <a:solidFill>
                  <a:srgbClr val="1E3F48"/>
                </a:solidFill>
                <a:latin typeface="Roboto Condensed"/>
              </a:rPr>
              <a:t>gia</a:t>
            </a:r>
            <a:r>
              <a:rPr lang="en-US" sz="4499" dirty="0">
                <a:solidFill>
                  <a:srgbClr val="1E3F48"/>
                </a:solidFill>
                <a:latin typeface="Roboto Condensed"/>
              </a:rPr>
              <a:t>́ trị </a:t>
            </a:r>
            <a:r>
              <a:rPr lang="en-US" sz="4499" dirty="0" err="1">
                <a:solidFill>
                  <a:srgbClr val="1E3F48"/>
                </a:solidFill>
                <a:latin typeface="Roboto Condensed"/>
              </a:rPr>
              <a:t>của</a:t>
            </a:r>
            <a:r>
              <a:rPr lang="en-US" sz="4499" dirty="0">
                <a:solidFill>
                  <a:srgbClr val="1E3F48"/>
                </a:solidFill>
                <a:latin typeface="Roboto Condensed"/>
              </a:rPr>
              <a:t> </a:t>
            </a:r>
            <a:r>
              <a:rPr lang="en-US" sz="4499" dirty="0" err="1">
                <a:solidFill>
                  <a:srgbClr val="1E3F48"/>
                </a:solidFill>
                <a:latin typeface="Roboto Condensed"/>
              </a:rPr>
              <a:t>tác</a:t>
            </a:r>
            <a:r>
              <a:rPr lang="en-US" sz="4499" dirty="0">
                <a:solidFill>
                  <a:srgbClr val="1E3F48"/>
                </a:solidFill>
                <a:latin typeface="Roboto Condensed"/>
              </a:rPr>
              <a:t> </a:t>
            </a:r>
            <a:r>
              <a:rPr lang="en-US" sz="4499" dirty="0" err="1">
                <a:solidFill>
                  <a:srgbClr val="1E3F48"/>
                </a:solidFill>
                <a:latin typeface="Roboto Condensed"/>
              </a:rPr>
              <a:t>phẩm</a:t>
            </a:r>
            <a:r>
              <a:rPr lang="en-US" sz="4499" dirty="0">
                <a:solidFill>
                  <a:srgbClr val="1E3F48"/>
                </a:solidFill>
                <a:latin typeface="Roboto Condensed"/>
              </a:rPr>
              <a:t>.</a:t>
            </a:r>
          </a:p>
          <a:p>
            <a:pPr marL="971537" lvl="1" indent="-485769" algn="just">
              <a:lnSpc>
                <a:spcPts val="6749"/>
              </a:lnSpc>
              <a:buFont typeface="Arial"/>
              <a:buChar char="•"/>
            </a:pPr>
            <a:r>
              <a:rPr lang="en-US" sz="4499" dirty="0" err="1">
                <a:solidFill>
                  <a:srgbClr val="1E3F48"/>
                </a:solidFill>
                <a:latin typeface="Roboto Condensed"/>
              </a:rPr>
              <a:t>Khẳng</a:t>
            </a:r>
            <a:r>
              <a:rPr lang="en-US" sz="4499" dirty="0">
                <a:solidFill>
                  <a:srgbClr val="1E3F48"/>
                </a:solidFill>
                <a:latin typeface="Roboto Condensed"/>
              </a:rPr>
              <a:t> </a:t>
            </a:r>
            <a:r>
              <a:rPr lang="en-US" sz="4499" dirty="0" err="1">
                <a:solidFill>
                  <a:srgbClr val="1E3F48"/>
                </a:solidFill>
                <a:latin typeface="Roboto Condensed"/>
              </a:rPr>
              <a:t>định</a:t>
            </a:r>
            <a:r>
              <a:rPr lang="en-US" sz="4499" dirty="0">
                <a:solidFill>
                  <a:srgbClr val="1E3F48"/>
                </a:solidFill>
                <a:latin typeface="Roboto Condensed"/>
              </a:rPr>
              <a:t> </a:t>
            </a:r>
            <a:r>
              <a:rPr lang="en-US" sz="4499" dirty="0" err="1">
                <a:solidFill>
                  <a:srgbClr val="1E3F48"/>
                </a:solidFill>
                <a:latin typeface="Roboto Condensed"/>
              </a:rPr>
              <a:t>lại</a:t>
            </a:r>
            <a:r>
              <a:rPr lang="en-US" sz="4499" dirty="0">
                <a:solidFill>
                  <a:srgbClr val="1E3F48"/>
                </a:solidFill>
                <a:latin typeface="Roboto Condensed"/>
              </a:rPr>
              <a:t> </a:t>
            </a:r>
            <a:r>
              <a:rPr lang="en-US" sz="4499" dirty="0" err="1">
                <a:solidFill>
                  <a:srgbClr val="1E3F48"/>
                </a:solidFill>
                <a:latin typeface="Roboto Condensed"/>
              </a:rPr>
              <a:t>gia</a:t>
            </a:r>
            <a:r>
              <a:rPr lang="en-US" sz="4499" dirty="0">
                <a:solidFill>
                  <a:srgbClr val="1E3F48"/>
                </a:solidFill>
                <a:latin typeface="Roboto Condensed"/>
              </a:rPr>
              <a:t>́ trị </a:t>
            </a:r>
            <a:r>
              <a:rPr lang="en-US" sz="4499" dirty="0" err="1">
                <a:solidFill>
                  <a:srgbClr val="1E3F48"/>
                </a:solidFill>
                <a:latin typeface="Roboto Condensed"/>
              </a:rPr>
              <a:t>của</a:t>
            </a:r>
            <a:r>
              <a:rPr lang="en-US" sz="4499" dirty="0">
                <a:solidFill>
                  <a:srgbClr val="1E3F48"/>
                </a:solidFill>
                <a:latin typeface="Roboto Condensed"/>
              </a:rPr>
              <a:t> </a:t>
            </a:r>
            <a:r>
              <a:rPr lang="en-US" sz="4499" dirty="0" err="1">
                <a:solidFill>
                  <a:srgbClr val="1E3F48"/>
                </a:solidFill>
                <a:latin typeface="Roboto Condensed"/>
              </a:rPr>
              <a:t>cuốn</a:t>
            </a:r>
            <a:r>
              <a:rPr lang="en-US" sz="4499" dirty="0">
                <a:solidFill>
                  <a:srgbClr val="1E3F48"/>
                </a:solidFill>
                <a:latin typeface="Roboto Condensed"/>
              </a:rPr>
              <a:t> </a:t>
            </a:r>
            <a:r>
              <a:rPr lang="en-US" sz="4499" dirty="0" err="1">
                <a:solidFill>
                  <a:srgbClr val="1E3F48"/>
                </a:solidFill>
                <a:latin typeface="Roboto Condensed"/>
              </a:rPr>
              <a:t>sách</a:t>
            </a:r>
            <a:r>
              <a:rPr lang="en-US" sz="4499" dirty="0">
                <a:solidFill>
                  <a:srgbClr val="1E3F48"/>
                </a:solidFill>
                <a:latin typeface="Roboto Condensed"/>
              </a:rPr>
              <a:t>, </a:t>
            </a:r>
            <a:r>
              <a:rPr lang="en-US" sz="4499" dirty="0" err="1">
                <a:solidFill>
                  <a:srgbClr val="1E3F48"/>
                </a:solidFill>
                <a:latin typeface="Roboto Condensed"/>
              </a:rPr>
              <a:t>khích</a:t>
            </a:r>
            <a:r>
              <a:rPr lang="en-US" sz="4499" dirty="0">
                <a:solidFill>
                  <a:srgbClr val="1E3F48"/>
                </a:solidFill>
                <a:latin typeface="Roboto Condensed"/>
              </a:rPr>
              <a:t> </a:t>
            </a:r>
            <a:r>
              <a:rPr lang="en-US" sz="4499" dirty="0" err="1">
                <a:solidFill>
                  <a:srgbClr val="1E3F48"/>
                </a:solidFill>
                <a:latin typeface="Roboto Condensed"/>
              </a:rPr>
              <a:t>lê</a:t>
            </a:r>
            <a:r>
              <a:rPr lang="en-US" sz="4499" dirty="0">
                <a:solidFill>
                  <a:srgbClr val="1E3F48"/>
                </a:solidFill>
                <a:latin typeface="Roboto Condensed"/>
              </a:rPr>
              <a:t>̣ </a:t>
            </a:r>
            <a:r>
              <a:rPr lang="en-US" sz="4499" dirty="0" err="1">
                <a:solidFill>
                  <a:srgbClr val="1E3F48"/>
                </a:solidFill>
                <a:latin typeface="Roboto Condensed"/>
              </a:rPr>
              <a:t>người</a:t>
            </a:r>
            <a:r>
              <a:rPr lang="en-US" sz="4499" dirty="0">
                <a:solidFill>
                  <a:srgbClr val="1E3F48"/>
                </a:solidFill>
                <a:latin typeface="Roboto Condensed"/>
              </a:rPr>
              <a:t> </a:t>
            </a:r>
            <a:r>
              <a:rPr lang="en-US" sz="4499" dirty="0" err="1">
                <a:solidFill>
                  <a:srgbClr val="1E3F48"/>
                </a:solidFill>
                <a:latin typeface="Roboto Condensed"/>
              </a:rPr>
              <a:t>đọc</a:t>
            </a:r>
            <a:r>
              <a:rPr lang="en-US" sz="4499" dirty="0">
                <a:solidFill>
                  <a:srgbClr val="1E3F48"/>
                </a:solidFill>
                <a:latin typeface="Roboto Condensed"/>
              </a:rPr>
              <a:t>.                     </a:t>
            </a:r>
          </a:p>
        </p:txBody>
      </p:sp>
      <p:sp>
        <p:nvSpPr>
          <p:cNvPr id="12" name="TextBox 12"/>
          <p:cNvSpPr txBox="1"/>
          <p:nvPr/>
        </p:nvSpPr>
        <p:spPr>
          <a:xfrm>
            <a:off x="7233443" y="1794578"/>
            <a:ext cx="3437720" cy="863600"/>
          </a:xfrm>
          <a:prstGeom prst="rect">
            <a:avLst/>
          </a:prstGeom>
        </p:spPr>
        <p:txBody>
          <a:bodyPr lIns="0" tIns="0" rIns="0" bIns="0" rtlCol="0" anchor="t">
            <a:spAutoFit/>
          </a:bodyPr>
          <a:lstStyle/>
          <a:p>
            <a:pPr algn="just">
              <a:lnSpc>
                <a:spcPts val="7000"/>
              </a:lnSpc>
            </a:pPr>
            <a:r>
              <a:rPr lang="en-US" sz="5000">
                <a:solidFill>
                  <a:srgbClr val="FF914D"/>
                </a:solidFill>
                <a:latin typeface="Roboto Condensed Bold"/>
              </a:rPr>
              <a:t>2. Nội dung </a:t>
            </a:r>
          </a:p>
        </p:txBody>
      </p:sp>
      <p:sp>
        <p:nvSpPr>
          <p:cNvPr id="13" name="Freeform 13"/>
          <p:cNvSpPr/>
          <p:nvPr/>
        </p:nvSpPr>
        <p:spPr>
          <a:xfrm>
            <a:off x="6790602" y="1652935"/>
            <a:ext cx="4171711" cy="1366235"/>
          </a:xfrm>
          <a:custGeom>
            <a:avLst/>
            <a:gdLst/>
            <a:ahLst/>
            <a:cxnLst/>
            <a:rect l="l" t="t" r="r" b="b"/>
            <a:pathLst>
              <a:path w="4171711" h="1366235">
                <a:moveTo>
                  <a:pt x="0" y="0"/>
                </a:moveTo>
                <a:lnTo>
                  <a:pt x="4171711" y="0"/>
                </a:lnTo>
                <a:lnTo>
                  <a:pt x="4171711" y="1366235"/>
                </a:lnTo>
                <a:lnTo>
                  <a:pt x="0" y="1366235"/>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 xmlns:asvg="http://schemas.microsoft.com/office/drawing/2016/SVG/main" r:embed="rId3"/>
                </a:ext>
              </a:extLst>
            </a:blip>
            <a:stretch>
              <a:fillRect l="-9832" r="-31154"/>
            </a:stretch>
          </a:blipFill>
        </p:spPr>
      </p:sp>
      <p:grpSp>
        <p:nvGrpSpPr>
          <p:cNvPr id="3" name="Group 3"/>
          <p:cNvGrpSpPr/>
          <p:nvPr/>
        </p:nvGrpSpPr>
        <p:grpSpPr>
          <a:xfrm>
            <a:off x="919935" y="3714931"/>
            <a:ext cx="11608958" cy="6071557"/>
            <a:chOff x="0" y="0"/>
            <a:chExt cx="3057503" cy="1599093"/>
          </a:xfrm>
        </p:grpSpPr>
        <p:sp>
          <p:nvSpPr>
            <p:cNvPr id="4" name="Freeform 4"/>
            <p:cNvSpPr/>
            <p:nvPr/>
          </p:nvSpPr>
          <p:spPr>
            <a:xfrm>
              <a:off x="0" y="0"/>
              <a:ext cx="3057503" cy="1599093"/>
            </a:xfrm>
            <a:custGeom>
              <a:avLst/>
              <a:gdLst/>
              <a:ahLst/>
              <a:cxnLst/>
              <a:rect l="l" t="t" r="r" b="b"/>
              <a:pathLst>
                <a:path w="3057503" h="1599093">
                  <a:moveTo>
                    <a:pt x="34011" y="0"/>
                  </a:moveTo>
                  <a:lnTo>
                    <a:pt x="3023492" y="0"/>
                  </a:lnTo>
                  <a:cubicBezTo>
                    <a:pt x="3032512" y="0"/>
                    <a:pt x="3041163" y="3583"/>
                    <a:pt x="3047542" y="9962"/>
                  </a:cubicBezTo>
                  <a:cubicBezTo>
                    <a:pt x="3053920" y="16340"/>
                    <a:pt x="3057503" y="24991"/>
                    <a:pt x="3057503" y="34011"/>
                  </a:cubicBezTo>
                  <a:lnTo>
                    <a:pt x="3057503" y="1565082"/>
                  </a:lnTo>
                  <a:cubicBezTo>
                    <a:pt x="3057503" y="1574102"/>
                    <a:pt x="3053920" y="1582753"/>
                    <a:pt x="3047542" y="1589132"/>
                  </a:cubicBezTo>
                  <a:cubicBezTo>
                    <a:pt x="3041163" y="1595510"/>
                    <a:pt x="3032512" y="1599093"/>
                    <a:pt x="3023492" y="1599093"/>
                  </a:cubicBezTo>
                  <a:lnTo>
                    <a:pt x="34011" y="1599093"/>
                  </a:lnTo>
                  <a:cubicBezTo>
                    <a:pt x="24991" y="1599093"/>
                    <a:pt x="16340" y="1595510"/>
                    <a:pt x="9962" y="1589132"/>
                  </a:cubicBezTo>
                  <a:cubicBezTo>
                    <a:pt x="3583" y="1582753"/>
                    <a:pt x="0" y="1574102"/>
                    <a:pt x="0" y="1565082"/>
                  </a:cubicBezTo>
                  <a:lnTo>
                    <a:pt x="0" y="34011"/>
                  </a:lnTo>
                  <a:cubicBezTo>
                    <a:pt x="0" y="24991"/>
                    <a:pt x="3583" y="16340"/>
                    <a:pt x="9962" y="9962"/>
                  </a:cubicBezTo>
                  <a:cubicBezTo>
                    <a:pt x="16340" y="3583"/>
                    <a:pt x="24991" y="0"/>
                    <a:pt x="34011" y="0"/>
                  </a:cubicBezTo>
                  <a:close/>
                </a:path>
              </a:pathLst>
            </a:custGeom>
            <a:solidFill>
              <a:srgbClr val="DCDBE2"/>
            </a:solidFill>
          </p:spPr>
        </p:sp>
        <p:sp>
          <p:nvSpPr>
            <p:cNvPr id="5" name="TextBox 5"/>
            <p:cNvSpPr txBox="1"/>
            <p:nvPr/>
          </p:nvSpPr>
          <p:spPr>
            <a:xfrm>
              <a:off x="0" y="-38100"/>
              <a:ext cx="3057503" cy="1637193"/>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0628045" y="3678381"/>
            <a:ext cx="6473619" cy="6323783"/>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4"/>
              <a:stretch>
                <a:fillRect l="-36785" r="-36785"/>
              </a:stretch>
            </a:blipFill>
          </p:spPr>
        </p:sp>
      </p:grpSp>
      <p:sp>
        <p:nvSpPr>
          <p:cNvPr id="8" name="Freeform 8"/>
          <p:cNvSpPr/>
          <p:nvPr/>
        </p:nvSpPr>
        <p:spPr>
          <a:xfrm rot="5735027" flipH="1">
            <a:off x="16439165" y="8456394"/>
            <a:ext cx="2904021" cy="2904021"/>
          </a:xfrm>
          <a:custGeom>
            <a:avLst/>
            <a:gdLst/>
            <a:ahLst/>
            <a:cxnLst/>
            <a:rect l="l" t="t" r="r" b="b"/>
            <a:pathLst>
              <a:path w="2904021" h="2904021">
                <a:moveTo>
                  <a:pt x="2904021" y="0"/>
                </a:moveTo>
                <a:lnTo>
                  <a:pt x="0" y="0"/>
                </a:lnTo>
                <a:lnTo>
                  <a:pt x="0" y="2904021"/>
                </a:lnTo>
                <a:lnTo>
                  <a:pt x="2904021" y="2904021"/>
                </a:lnTo>
                <a:lnTo>
                  <a:pt x="2904021"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15882262" y="7990109"/>
            <a:ext cx="2059729" cy="2012055"/>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7"/>
              <a:stretch>
                <a:fillRect l="-23271" r="-23271"/>
              </a:stretch>
            </a:blipFill>
          </p:spPr>
        </p:sp>
      </p:grpSp>
      <p:sp>
        <p:nvSpPr>
          <p:cNvPr id="11" name="Freeform 11"/>
          <p:cNvSpPr/>
          <p:nvPr/>
        </p:nvSpPr>
        <p:spPr>
          <a:xfrm rot="2628256">
            <a:off x="15223738" y="638119"/>
            <a:ext cx="4071123" cy="1894923"/>
          </a:xfrm>
          <a:custGeom>
            <a:avLst/>
            <a:gdLst/>
            <a:ahLst/>
            <a:cxnLst/>
            <a:rect l="l" t="t" r="r" b="b"/>
            <a:pathLst>
              <a:path w="4071123" h="1894923">
                <a:moveTo>
                  <a:pt x="0" y="0"/>
                </a:moveTo>
                <a:lnTo>
                  <a:pt x="4071124" y="0"/>
                </a:lnTo>
                <a:lnTo>
                  <a:pt x="4071124" y="1894923"/>
                </a:lnTo>
                <a:lnTo>
                  <a:pt x="0" y="189492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997488">
            <a:off x="15474994" y="2278235"/>
            <a:ext cx="2224687" cy="2018904"/>
          </a:xfrm>
          <a:custGeom>
            <a:avLst/>
            <a:gdLst/>
            <a:ahLst/>
            <a:cxnLst/>
            <a:rect l="l" t="t" r="r" b="b"/>
            <a:pathLst>
              <a:path w="2224687" h="2018904">
                <a:moveTo>
                  <a:pt x="0" y="0"/>
                </a:moveTo>
                <a:lnTo>
                  <a:pt x="2224687" y="0"/>
                </a:lnTo>
                <a:lnTo>
                  <a:pt x="2224687" y="2018904"/>
                </a:lnTo>
                <a:lnTo>
                  <a:pt x="0" y="2018904"/>
                </a:lnTo>
                <a:lnTo>
                  <a:pt x="0" y="0"/>
                </a:lnTo>
                <a:close/>
              </a:path>
            </a:pathLst>
          </a:custGeom>
          <a:blipFill>
            <a:blip r:embed="rId10"/>
            <a:stretch>
              <a:fillRect/>
            </a:stretch>
          </a:blipFill>
        </p:spPr>
      </p:sp>
      <p:sp>
        <p:nvSpPr>
          <p:cNvPr id="13" name="Freeform 13"/>
          <p:cNvSpPr/>
          <p:nvPr/>
        </p:nvSpPr>
        <p:spPr>
          <a:xfrm>
            <a:off x="9581127" y="7827100"/>
            <a:ext cx="2452617" cy="2345315"/>
          </a:xfrm>
          <a:custGeom>
            <a:avLst/>
            <a:gdLst/>
            <a:ahLst/>
            <a:cxnLst/>
            <a:rect l="l" t="t" r="r" b="b"/>
            <a:pathLst>
              <a:path w="2452617" h="2345315">
                <a:moveTo>
                  <a:pt x="0" y="0"/>
                </a:moveTo>
                <a:lnTo>
                  <a:pt x="2452617" y="0"/>
                </a:lnTo>
                <a:lnTo>
                  <a:pt x="2452617" y="2345315"/>
                </a:lnTo>
                <a:lnTo>
                  <a:pt x="0" y="2345315"/>
                </a:lnTo>
                <a:lnTo>
                  <a:pt x="0" y="0"/>
                </a:lnTo>
                <a:close/>
              </a:path>
            </a:pathLst>
          </a:custGeom>
          <a:blipFill>
            <a:blip r:embed="rId11"/>
            <a:stretch>
              <a:fillRect/>
            </a:stretch>
          </a:blipFill>
        </p:spPr>
      </p:sp>
      <p:sp>
        <p:nvSpPr>
          <p:cNvPr id="14" name="Freeform 14"/>
          <p:cNvSpPr/>
          <p:nvPr/>
        </p:nvSpPr>
        <p:spPr>
          <a:xfrm rot="1500695">
            <a:off x="-582613" y="9293669"/>
            <a:ext cx="2384918" cy="985640"/>
          </a:xfrm>
          <a:custGeom>
            <a:avLst/>
            <a:gdLst/>
            <a:ahLst/>
            <a:cxnLst/>
            <a:rect l="l" t="t" r="r" b="b"/>
            <a:pathLst>
              <a:path w="2384918" h="985640">
                <a:moveTo>
                  <a:pt x="0" y="0"/>
                </a:moveTo>
                <a:lnTo>
                  <a:pt x="2384918" y="0"/>
                </a:lnTo>
                <a:lnTo>
                  <a:pt x="2384918" y="985640"/>
                </a:lnTo>
                <a:lnTo>
                  <a:pt x="0" y="98564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5" name="Freeform 15"/>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6" name="TextBox 16"/>
          <p:cNvSpPr txBox="1"/>
          <p:nvPr/>
        </p:nvSpPr>
        <p:spPr>
          <a:xfrm>
            <a:off x="919935" y="734355"/>
            <a:ext cx="12944919" cy="927100"/>
          </a:xfrm>
          <a:prstGeom prst="rect">
            <a:avLst/>
          </a:prstGeom>
        </p:spPr>
        <p:txBody>
          <a:bodyPr lIns="0" tIns="0" rIns="0" bIns="0" rtlCol="0" anchor="t">
            <a:spAutoFit/>
          </a:bodyPr>
          <a:lstStyle/>
          <a:p>
            <a:pPr algn="ctr">
              <a:lnSpc>
                <a:spcPts val="7700"/>
              </a:lnSpc>
            </a:pPr>
            <a:r>
              <a:rPr lang="en-US" sz="5000">
                <a:solidFill>
                  <a:srgbClr val="0C4369"/>
                </a:solidFill>
                <a:latin typeface="Fraunces Bold"/>
              </a:rPr>
              <a:t>III. HƯỚNG DẪN QUY TRÌNH VIẾT</a:t>
            </a:r>
          </a:p>
        </p:txBody>
      </p:sp>
      <p:sp>
        <p:nvSpPr>
          <p:cNvPr id="17" name="TextBox 17"/>
          <p:cNvSpPr txBox="1"/>
          <p:nvPr/>
        </p:nvSpPr>
        <p:spPr>
          <a:xfrm>
            <a:off x="1381605" y="4282492"/>
            <a:ext cx="8374373" cy="5039361"/>
          </a:xfrm>
          <a:prstGeom prst="rect">
            <a:avLst/>
          </a:prstGeom>
        </p:spPr>
        <p:txBody>
          <a:bodyPr lIns="0" tIns="0" rIns="0" bIns="0" rtlCol="0" anchor="t">
            <a:spAutoFit/>
          </a:bodyPr>
          <a:lstStyle/>
          <a:p>
            <a:pPr algn="just">
              <a:lnSpc>
                <a:spcPts val="5739"/>
              </a:lnSpc>
            </a:pPr>
            <a:r>
              <a:rPr lang="en-US" sz="4099">
                <a:solidFill>
                  <a:srgbClr val="1E3F48"/>
                </a:solidFill>
                <a:latin typeface="Roboto Condensed"/>
              </a:rPr>
              <a:t>Trường em tổ chức cuộc thi giới thiệu sách với chủ đề “Sách mở ra trước mắt tôi những chân trời mới”. Hãy viết bài giới thiệu về một cuốn sách mà em yêu thích để tham gia cuộc thi này. </a:t>
            </a:r>
          </a:p>
          <a:p>
            <a:pPr marL="885179" lvl="1" indent="-442590" algn="just">
              <a:lnSpc>
                <a:spcPts val="5739"/>
              </a:lnSpc>
              <a:buFont typeface="Arial"/>
              <a:buChar char="•"/>
            </a:pPr>
            <a:r>
              <a:rPr lang="en-US" sz="4099">
                <a:solidFill>
                  <a:srgbClr val="1E3F48"/>
                </a:solidFill>
                <a:latin typeface="Roboto Condensed"/>
              </a:rPr>
              <a:t>Hoạt động nhóm 4-6 HS.</a:t>
            </a:r>
          </a:p>
          <a:p>
            <a:pPr marL="885179" lvl="1" indent="-442590" algn="just">
              <a:lnSpc>
                <a:spcPts val="5739"/>
              </a:lnSpc>
              <a:buFont typeface="Arial"/>
              <a:buChar char="•"/>
            </a:pPr>
            <a:r>
              <a:rPr lang="en-US" sz="4099">
                <a:solidFill>
                  <a:srgbClr val="1E3F48"/>
                </a:solidFill>
                <a:latin typeface="Roboto Condensed"/>
              </a:rPr>
              <a:t>Thời gian: 10 phút.</a:t>
            </a:r>
          </a:p>
        </p:txBody>
      </p:sp>
      <p:sp>
        <p:nvSpPr>
          <p:cNvPr id="18" name="TextBox 18"/>
          <p:cNvSpPr txBox="1"/>
          <p:nvPr/>
        </p:nvSpPr>
        <p:spPr>
          <a:xfrm>
            <a:off x="4969078" y="2204006"/>
            <a:ext cx="2423317" cy="863600"/>
          </a:xfrm>
          <a:prstGeom prst="rect">
            <a:avLst/>
          </a:prstGeom>
        </p:spPr>
        <p:txBody>
          <a:bodyPr lIns="0" tIns="0" rIns="0" bIns="0" rtlCol="0" anchor="t">
            <a:spAutoFit/>
          </a:bodyPr>
          <a:lstStyle/>
          <a:p>
            <a:pPr algn="just">
              <a:lnSpc>
                <a:spcPts val="7000"/>
              </a:lnSpc>
            </a:pPr>
            <a:r>
              <a:rPr lang="en-US" sz="5000">
                <a:solidFill>
                  <a:srgbClr val="FF914D"/>
                </a:solidFill>
                <a:latin typeface="Roboto Condensed Bold"/>
              </a:rPr>
              <a:t>Yêu cầu </a:t>
            </a:r>
          </a:p>
        </p:txBody>
      </p:sp>
      <p:sp>
        <p:nvSpPr>
          <p:cNvPr id="19" name="Freeform 19"/>
          <p:cNvSpPr/>
          <p:nvPr/>
        </p:nvSpPr>
        <p:spPr>
          <a:xfrm>
            <a:off x="4365671" y="2191306"/>
            <a:ext cx="3601055" cy="1179345"/>
          </a:xfrm>
          <a:custGeom>
            <a:avLst/>
            <a:gdLst/>
            <a:ahLst/>
            <a:cxnLst/>
            <a:rect l="l" t="t" r="r" b="b"/>
            <a:pathLst>
              <a:path w="3601055" h="1179345">
                <a:moveTo>
                  <a:pt x="0" y="0"/>
                </a:moveTo>
                <a:lnTo>
                  <a:pt x="3601055" y="0"/>
                </a:lnTo>
                <a:lnTo>
                  <a:pt x="3601055" y="1179345"/>
                </a:lnTo>
                <a:lnTo>
                  <a:pt x="0" y="1179345"/>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 xmlns:asvg="http://schemas.microsoft.com/office/drawing/2016/SVG/main" r:embed="rId3"/>
                </a:ext>
              </a:extLst>
            </a:blip>
            <a:stretch>
              <a:fillRect l="-9832" r="-31154"/>
            </a:stretch>
          </a:blipFill>
        </p:spPr>
      </p:sp>
      <p:sp>
        <p:nvSpPr>
          <p:cNvPr id="3" name="Freeform 3"/>
          <p:cNvSpPr/>
          <p:nvPr/>
        </p:nvSpPr>
        <p:spPr>
          <a:xfrm rot="2628256">
            <a:off x="15223738" y="638119"/>
            <a:ext cx="4071123" cy="1894923"/>
          </a:xfrm>
          <a:custGeom>
            <a:avLst/>
            <a:gdLst/>
            <a:ahLst/>
            <a:cxnLst/>
            <a:rect l="l" t="t" r="r" b="b"/>
            <a:pathLst>
              <a:path w="4071123" h="1894923">
                <a:moveTo>
                  <a:pt x="0" y="0"/>
                </a:moveTo>
                <a:lnTo>
                  <a:pt x="4071124" y="0"/>
                </a:lnTo>
                <a:lnTo>
                  <a:pt x="4071124" y="1894923"/>
                </a:lnTo>
                <a:lnTo>
                  <a:pt x="0" y="18949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500695">
            <a:off x="-582613" y="9293669"/>
            <a:ext cx="2384918" cy="985640"/>
          </a:xfrm>
          <a:custGeom>
            <a:avLst/>
            <a:gdLst/>
            <a:ahLst/>
            <a:cxnLst/>
            <a:rect l="l" t="t" r="r" b="b"/>
            <a:pathLst>
              <a:path w="2384918" h="985640">
                <a:moveTo>
                  <a:pt x="0" y="0"/>
                </a:moveTo>
                <a:lnTo>
                  <a:pt x="2384918" y="0"/>
                </a:lnTo>
                <a:lnTo>
                  <a:pt x="2384918" y="985640"/>
                </a:lnTo>
                <a:lnTo>
                  <a:pt x="0" y="98564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1524969" y="1948817"/>
            <a:ext cx="16141788" cy="8313021"/>
          </a:xfrm>
          <a:custGeom>
            <a:avLst/>
            <a:gdLst/>
            <a:ahLst/>
            <a:cxnLst/>
            <a:rect l="l" t="t" r="r" b="b"/>
            <a:pathLst>
              <a:path w="16141788" h="8313021">
                <a:moveTo>
                  <a:pt x="0" y="0"/>
                </a:moveTo>
                <a:lnTo>
                  <a:pt x="16141788" y="0"/>
                </a:lnTo>
                <a:lnTo>
                  <a:pt x="16141788" y="8313021"/>
                </a:lnTo>
                <a:lnTo>
                  <a:pt x="0" y="831302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nvGrpSpPr>
          <p:cNvPr id="7" name="Group 7"/>
          <p:cNvGrpSpPr/>
          <p:nvPr/>
        </p:nvGrpSpPr>
        <p:grpSpPr>
          <a:xfrm>
            <a:off x="1524969" y="4222399"/>
            <a:ext cx="3765856" cy="376585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2F2"/>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919935" y="734355"/>
            <a:ext cx="12944919" cy="927100"/>
          </a:xfrm>
          <a:prstGeom prst="rect">
            <a:avLst/>
          </a:prstGeom>
        </p:spPr>
        <p:txBody>
          <a:bodyPr lIns="0" tIns="0" rIns="0" bIns="0" rtlCol="0" anchor="t">
            <a:spAutoFit/>
          </a:bodyPr>
          <a:lstStyle/>
          <a:p>
            <a:pPr algn="ctr">
              <a:lnSpc>
                <a:spcPts val="7700"/>
              </a:lnSpc>
            </a:pPr>
            <a:r>
              <a:rPr lang="en-US" sz="5000">
                <a:solidFill>
                  <a:srgbClr val="0C4369"/>
                </a:solidFill>
                <a:latin typeface="Fraunces Bold"/>
              </a:rPr>
              <a:t>III. HƯỚNG DẪN QUY TRÌNH VIẾT</a:t>
            </a:r>
          </a:p>
        </p:txBody>
      </p:sp>
      <p:grpSp>
        <p:nvGrpSpPr>
          <p:cNvPr id="11" name="Group 11"/>
          <p:cNvGrpSpPr/>
          <p:nvPr/>
        </p:nvGrpSpPr>
        <p:grpSpPr>
          <a:xfrm>
            <a:off x="5723021" y="4222399"/>
            <a:ext cx="3765856" cy="376585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E0BE"/>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9793677" y="4222399"/>
            <a:ext cx="3765856" cy="376585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2F2"/>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3864855" y="4222399"/>
            <a:ext cx="3765856" cy="3765856"/>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E0BE"/>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1898844" y="5234782"/>
            <a:ext cx="3013217" cy="2326640"/>
          </a:xfrm>
          <a:prstGeom prst="rect">
            <a:avLst/>
          </a:prstGeom>
        </p:spPr>
        <p:txBody>
          <a:bodyPr lIns="0" tIns="0" rIns="0" bIns="0" rtlCol="0" anchor="t">
            <a:spAutoFit/>
          </a:bodyPr>
          <a:lstStyle/>
          <a:p>
            <a:pPr algn="ctr">
              <a:lnSpc>
                <a:spcPts val="6160"/>
              </a:lnSpc>
            </a:pPr>
            <a:r>
              <a:rPr lang="en-US" sz="4400" dirty="0">
                <a:solidFill>
                  <a:srgbClr val="1E3F48"/>
                </a:solidFill>
                <a:latin typeface="Roboto Condensed Bold"/>
              </a:rPr>
              <a:t>1. </a:t>
            </a:r>
            <a:r>
              <a:rPr lang="en-US" sz="4400" dirty="0" err="1">
                <a:solidFill>
                  <a:srgbClr val="1E3F48"/>
                </a:solidFill>
                <a:latin typeface="Roboto Condensed Bold"/>
              </a:rPr>
              <a:t>Chuẩn</a:t>
            </a:r>
            <a:r>
              <a:rPr lang="en-US" sz="4400" dirty="0">
                <a:solidFill>
                  <a:srgbClr val="1E3F48"/>
                </a:solidFill>
                <a:latin typeface="Roboto Condensed Bold"/>
              </a:rPr>
              <a:t> bị </a:t>
            </a:r>
            <a:r>
              <a:rPr lang="en-US" sz="4400" dirty="0" err="1">
                <a:solidFill>
                  <a:srgbClr val="1E3F48"/>
                </a:solidFill>
                <a:latin typeface="Roboto Condensed Bold"/>
              </a:rPr>
              <a:t>trước</a:t>
            </a:r>
            <a:r>
              <a:rPr lang="en-US" sz="4400" dirty="0">
                <a:solidFill>
                  <a:srgbClr val="1E3F48"/>
                </a:solidFill>
                <a:latin typeface="Roboto Condensed Bold"/>
              </a:rPr>
              <a:t> </a:t>
            </a:r>
            <a:r>
              <a:rPr lang="en-US" sz="4400" dirty="0" err="1">
                <a:solidFill>
                  <a:srgbClr val="1E3F48"/>
                </a:solidFill>
                <a:latin typeface="Roboto Condensed Bold"/>
              </a:rPr>
              <a:t>khi</a:t>
            </a:r>
            <a:r>
              <a:rPr lang="en-US" sz="4400" dirty="0">
                <a:solidFill>
                  <a:srgbClr val="1E3F48"/>
                </a:solidFill>
                <a:latin typeface="Roboto Condensed Bold"/>
              </a:rPr>
              <a:t> </a:t>
            </a:r>
            <a:r>
              <a:rPr lang="en-US" sz="4400" dirty="0" err="1">
                <a:solidFill>
                  <a:srgbClr val="1E3F48"/>
                </a:solidFill>
                <a:latin typeface="Roboto Condensed Bold"/>
              </a:rPr>
              <a:t>viết</a:t>
            </a:r>
            <a:r>
              <a:rPr lang="en-US" sz="4400" dirty="0">
                <a:solidFill>
                  <a:srgbClr val="1E3F48"/>
                </a:solidFill>
                <a:latin typeface="Roboto Condensed Bold"/>
              </a:rPr>
              <a:t> </a:t>
            </a:r>
          </a:p>
          <a:p>
            <a:pPr algn="ctr">
              <a:lnSpc>
                <a:spcPts val="6160"/>
              </a:lnSpc>
            </a:pPr>
            <a:endParaRPr lang="en-US" sz="4400" dirty="0">
              <a:solidFill>
                <a:srgbClr val="1E3F48"/>
              </a:solidFill>
              <a:latin typeface="Roboto Condensed Bold"/>
            </a:endParaRPr>
          </a:p>
        </p:txBody>
      </p:sp>
      <p:sp>
        <p:nvSpPr>
          <p:cNvPr id="21" name="TextBox 21"/>
          <p:cNvSpPr txBox="1"/>
          <p:nvPr/>
        </p:nvSpPr>
        <p:spPr>
          <a:xfrm>
            <a:off x="6130783" y="5234782"/>
            <a:ext cx="3013217" cy="2326640"/>
          </a:xfrm>
          <a:prstGeom prst="rect">
            <a:avLst/>
          </a:prstGeom>
        </p:spPr>
        <p:txBody>
          <a:bodyPr lIns="0" tIns="0" rIns="0" bIns="0" rtlCol="0" anchor="t">
            <a:spAutoFit/>
          </a:bodyPr>
          <a:lstStyle/>
          <a:p>
            <a:pPr algn="ctr">
              <a:lnSpc>
                <a:spcPts val="6160"/>
              </a:lnSpc>
            </a:pPr>
            <a:r>
              <a:rPr lang="en-US" sz="4400" dirty="0">
                <a:solidFill>
                  <a:srgbClr val="1E3F48"/>
                </a:solidFill>
                <a:latin typeface="Roboto Condensed Bold"/>
              </a:rPr>
              <a:t>2. </a:t>
            </a:r>
            <a:r>
              <a:rPr lang="en-US" sz="4400" dirty="0" err="1">
                <a:solidFill>
                  <a:srgbClr val="1E3F48"/>
                </a:solidFill>
                <a:latin typeface="Roboto Condensed Bold"/>
              </a:rPr>
              <a:t>Tìm</a:t>
            </a:r>
            <a:r>
              <a:rPr lang="en-US" sz="4400" dirty="0">
                <a:solidFill>
                  <a:srgbClr val="1E3F48"/>
                </a:solidFill>
                <a:latin typeface="Roboto Condensed Bold"/>
              </a:rPr>
              <a:t> ý </a:t>
            </a:r>
            <a:r>
              <a:rPr lang="en-US" sz="4400" dirty="0" err="1">
                <a:solidFill>
                  <a:srgbClr val="1E3F48"/>
                </a:solidFill>
                <a:latin typeface="Roboto Condensed Bold"/>
              </a:rPr>
              <a:t>va</a:t>
            </a:r>
            <a:r>
              <a:rPr lang="en-US" sz="4400" dirty="0">
                <a:solidFill>
                  <a:srgbClr val="1E3F48"/>
                </a:solidFill>
                <a:latin typeface="Roboto Condensed Bold"/>
              </a:rPr>
              <a:t>̀ </a:t>
            </a:r>
            <a:r>
              <a:rPr lang="en-US" sz="4400" dirty="0" err="1">
                <a:solidFill>
                  <a:srgbClr val="1E3F48"/>
                </a:solidFill>
                <a:latin typeface="Roboto Condensed Bold"/>
              </a:rPr>
              <a:t>lập</a:t>
            </a:r>
            <a:r>
              <a:rPr lang="en-US" sz="4400" dirty="0">
                <a:solidFill>
                  <a:srgbClr val="1E3F48"/>
                </a:solidFill>
                <a:latin typeface="Roboto Condensed Bold"/>
              </a:rPr>
              <a:t> </a:t>
            </a:r>
            <a:r>
              <a:rPr lang="en-US" sz="4400" dirty="0" err="1">
                <a:solidFill>
                  <a:srgbClr val="1E3F48"/>
                </a:solidFill>
                <a:latin typeface="Roboto Condensed Bold"/>
              </a:rPr>
              <a:t>dàn</a:t>
            </a:r>
            <a:r>
              <a:rPr lang="en-US" sz="4400" dirty="0">
                <a:solidFill>
                  <a:srgbClr val="1E3F48"/>
                </a:solidFill>
                <a:latin typeface="Roboto Condensed Bold"/>
              </a:rPr>
              <a:t> ý </a:t>
            </a:r>
          </a:p>
          <a:p>
            <a:pPr algn="ctr">
              <a:lnSpc>
                <a:spcPts val="6160"/>
              </a:lnSpc>
            </a:pPr>
            <a:endParaRPr lang="en-US" sz="4400" dirty="0">
              <a:solidFill>
                <a:srgbClr val="1E3F48"/>
              </a:solidFill>
              <a:latin typeface="Roboto Condensed Bold"/>
            </a:endParaRPr>
          </a:p>
        </p:txBody>
      </p:sp>
      <p:sp>
        <p:nvSpPr>
          <p:cNvPr id="22" name="TextBox 22"/>
          <p:cNvSpPr txBox="1"/>
          <p:nvPr/>
        </p:nvSpPr>
        <p:spPr>
          <a:xfrm>
            <a:off x="10170257" y="5625307"/>
            <a:ext cx="3013217" cy="1545590"/>
          </a:xfrm>
          <a:prstGeom prst="rect">
            <a:avLst/>
          </a:prstGeom>
        </p:spPr>
        <p:txBody>
          <a:bodyPr lIns="0" tIns="0" rIns="0" bIns="0" rtlCol="0" anchor="t">
            <a:spAutoFit/>
          </a:bodyPr>
          <a:lstStyle/>
          <a:p>
            <a:pPr algn="ctr">
              <a:lnSpc>
                <a:spcPts val="6160"/>
              </a:lnSpc>
            </a:pPr>
            <a:r>
              <a:rPr lang="en-US" sz="4400" dirty="0">
                <a:solidFill>
                  <a:srgbClr val="1E3F48"/>
                </a:solidFill>
                <a:latin typeface="Roboto Condensed Bold"/>
              </a:rPr>
              <a:t>3. </a:t>
            </a:r>
            <a:r>
              <a:rPr lang="en-US" sz="4400" dirty="0" err="1">
                <a:solidFill>
                  <a:srgbClr val="1E3F48"/>
                </a:solidFill>
                <a:latin typeface="Roboto Condensed Bold"/>
              </a:rPr>
              <a:t>Viết</a:t>
            </a:r>
            <a:r>
              <a:rPr lang="en-US" sz="4400" dirty="0">
                <a:solidFill>
                  <a:srgbClr val="1E3F48"/>
                </a:solidFill>
                <a:latin typeface="Roboto Condensed Bold"/>
              </a:rPr>
              <a:t> </a:t>
            </a:r>
            <a:r>
              <a:rPr lang="en-US" sz="4400" dirty="0" err="1">
                <a:solidFill>
                  <a:srgbClr val="1E3F48"/>
                </a:solidFill>
                <a:latin typeface="Roboto Condensed Bold"/>
              </a:rPr>
              <a:t>bài</a:t>
            </a:r>
            <a:endParaRPr lang="en-US" sz="4400" dirty="0">
              <a:solidFill>
                <a:srgbClr val="1E3F48"/>
              </a:solidFill>
              <a:latin typeface="Roboto Condensed Bold"/>
            </a:endParaRPr>
          </a:p>
          <a:p>
            <a:pPr algn="ctr">
              <a:lnSpc>
                <a:spcPts val="6160"/>
              </a:lnSpc>
            </a:pPr>
            <a:endParaRPr lang="en-US" sz="4400" dirty="0">
              <a:solidFill>
                <a:srgbClr val="1E3F48"/>
              </a:solidFill>
              <a:latin typeface="Roboto Condensed Bold"/>
            </a:endParaRPr>
          </a:p>
        </p:txBody>
      </p:sp>
      <p:sp>
        <p:nvSpPr>
          <p:cNvPr id="23" name="TextBox 23"/>
          <p:cNvSpPr txBox="1"/>
          <p:nvPr/>
        </p:nvSpPr>
        <p:spPr>
          <a:xfrm>
            <a:off x="14397732" y="5234782"/>
            <a:ext cx="3013217" cy="1545590"/>
          </a:xfrm>
          <a:prstGeom prst="rect">
            <a:avLst/>
          </a:prstGeom>
        </p:spPr>
        <p:txBody>
          <a:bodyPr lIns="0" tIns="0" rIns="0" bIns="0" rtlCol="0" anchor="t">
            <a:spAutoFit/>
          </a:bodyPr>
          <a:lstStyle/>
          <a:p>
            <a:pPr algn="ctr">
              <a:lnSpc>
                <a:spcPts val="6160"/>
              </a:lnSpc>
            </a:pPr>
            <a:r>
              <a:rPr lang="en-US" sz="4400" dirty="0">
                <a:solidFill>
                  <a:srgbClr val="1E3F48"/>
                </a:solidFill>
                <a:latin typeface="Roboto Condensed Bold"/>
              </a:rPr>
              <a:t>4. </a:t>
            </a:r>
            <a:r>
              <a:rPr lang="en-US" sz="4400" dirty="0" err="1">
                <a:solidFill>
                  <a:srgbClr val="1E3F48"/>
                </a:solidFill>
                <a:latin typeface="Roboto Condensed Bold"/>
              </a:rPr>
              <a:t>Xem</a:t>
            </a:r>
            <a:r>
              <a:rPr lang="en-US" sz="4400" dirty="0">
                <a:solidFill>
                  <a:srgbClr val="1E3F48"/>
                </a:solidFill>
                <a:latin typeface="Roboto Condensed Bold"/>
              </a:rPr>
              <a:t> </a:t>
            </a:r>
            <a:r>
              <a:rPr lang="en-US" sz="4400" dirty="0" err="1" smtClean="0">
                <a:solidFill>
                  <a:srgbClr val="1E3F48"/>
                </a:solidFill>
                <a:latin typeface="Roboto Condensed Bold"/>
              </a:rPr>
              <a:t>lại</a:t>
            </a:r>
            <a:r>
              <a:rPr lang="en-US" sz="4400" dirty="0">
                <a:solidFill>
                  <a:srgbClr val="1E3F48"/>
                </a:solidFill>
                <a:latin typeface="Roboto Condensed Bold"/>
              </a:rPr>
              <a:t>,</a:t>
            </a:r>
            <a:r>
              <a:rPr lang="en-US" sz="4400" dirty="0" smtClean="0">
                <a:solidFill>
                  <a:srgbClr val="1E3F48"/>
                </a:solidFill>
                <a:latin typeface="Roboto Condensed Bold"/>
              </a:rPr>
              <a:t> </a:t>
            </a:r>
            <a:r>
              <a:rPr lang="en-US" sz="4400" dirty="0" err="1">
                <a:solidFill>
                  <a:srgbClr val="1E3F48"/>
                </a:solidFill>
                <a:latin typeface="Roboto Condensed Bold"/>
              </a:rPr>
              <a:t>chỉnh</a:t>
            </a:r>
            <a:r>
              <a:rPr lang="en-US" sz="4400" dirty="0">
                <a:solidFill>
                  <a:srgbClr val="1E3F48"/>
                </a:solidFill>
                <a:latin typeface="Roboto Condensed Bold"/>
              </a:rPr>
              <a:t> </a:t>
            </a:r>
            <a:r>
              <a:rPr lang="en-US" sz="4400" dirty="0" err="1">
                <a:solidFill>
                  <a:srgbClr val="1E3F48"/>
                </a:solidFill>
                <a:latin typeface="Roboto Condensed Bold"/>
              </a:rPr>
              <a:t>sửa</a:t>
            </a:r>
            <a:endParaRPr lang="en-US" sz="4400" dirty="0">
              <a:solidFill>
                <a:srgbClr val="1E3F48"/>
              </a:solidFill>
              <a:latin typeface="Roboto Condensed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 xmlns:asvg="http://schemas.microsoft.com/office/drawing/2016/SVG/main" r:embed="rId3"/>
                </a:ext>
              </a:extLst>
            </a:blip>
            <a:stretch>
              <a:fillRect l="-9832" r="-31154"/>
            </a:stretch>
          </a:blipFill>
        </p:spPr>
      </p:sp>
      <p:sp>
        <p:nvSpPr>
          <p:cNvPr id="3" name="Freeform 3"/>
          <p:cNvSpPr/>
          <p:nvPr/>
        </p:nvSpPr>
        <p:spPr>
          <a:xfrm rot="784898">
            <a:off x="15611727" y="7428628"/>
            <a:ext cx="3289646" cy="3322875"/>
          </a:xfrm>
          <a:custGeom>
            <a:avLst/>
            <a:gdLst/>
            <a:ahLst/>
            <a:cxnLst/>
            <a:rect l="l" t="t" r="r" b="b"/>
            <a:pathLst>
              <a:path w="3289646" h="3322875">
                <a:moveTo>
                  <a:pt x="0" y="0"/>
                </a:moveTo>
                <a:lnTo>
                  <a:pt x="3289646" y="0"/>
                </a:lnTo>
                <a:lnTo>
                  <a:pt x="3289646" y="3322875"/>
                </a:lnTo>
                <a:lnTo>
                  <a:pt x="0" y="3322875"/>
                </a:lnTo>
                <a:lnTo>
                  <a:pt x="0" y="0"/>
                </a:lnTo>
                <a:close/>
              </a:path>
            </a:pathLst>
          </a:custGeom>
          <a:blipFill>
            <a:blip r:embed="rId4"/>
            <a:stretch>
              <a:fillRect/>
            </a:stretch>
          </a:blipFill>
        </p:spPr>
      </p:sp>
      <p:sp>
        <p:nvSpPr>
          <p:cNvPr id="4" name="Freeform 4"/>
          <p:cNvSpPr/>
          <p:nvPr/>
        </p:nvSpPr>
        <p:spPr>
          <a:xfrm rot="-6485021">
            <a:off x="-1572024" y="7209450"/>
            <a:ext cx="5772485" cy="5772485"/>
          </a:xfrm>
          <a:custGeom>
            <a:avLst/>
            <a:gdLst/>
            <a:ahLst/>
            <a:cxnLst/>
            <a:rect l="l" t="t" r="r" b="b"/>
            <a:pathLst>
              <a:path w="5772485" h="5772485">
                <a:moveTo>
                  <a:pt x="0" y="0"/>
                </a:moveTo>
                <a:lnTo>
                  <a:pt x="5772485" y="0"/>
                </a:lnTo>
                <a:lnTo>
                  <a:pt x="5772485" y="5772485"/>
                </a:lnTo>
                <a:lnTo>
                  <a:pt x="0" y="577248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rot="-9298865">
            <a:off x="15206384" y="-2727785"/>
            <a:ext cx="5772485" cy="5772485"/>
          </a:xfrm>
          <a:custGeom>
            <a:avLst/>
            <a:gdLst/>
            <a:ahLst/>
            <a:cxnLst/>
            <a:rect l="l" t="t" r="r" b="b"/>
            <a:pathLst>
              <a:path w="5772485" h="5772485">
                <a:moveTo>
                  <a:pt x="0" y="0"/>
                </a:moveTo>
                <a:lnTo>
                  <a:pt x="5772484" y="0"/>
                </a:lnTo>
                <a:lnTo>
                  <a:pt x="5772484" y="5772484"/>
                </a:lnTo>
                <a:lnTo>
                  <a:pt x="0" y="577248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6" name="Freeform 6"/>
          <p:cNvSpPr/>
          <p:nvPr/>
        </p:nvSpPr>
        <p:spPr>
          <a:xfrm>
            <a:off x="14256563" y="953658"/>
            <a:ext cx="3114892" cy="2390680"/>
          </a:xfrm>
          <a:custGeom>
            <a:avLst/>
            <a:gdLst/>
            <a:ahLst/>
            <a:cxnLst/>
            <a:rect l="l" t="t" r="r" b="b"/>
            <a:pathLst>
              <a:path w="3114892" h="2390680">
                <a:moveTo>
                  <a:pt x="0" y="0"/>
                </a:moveTo>
                <a:lnTo>
                  <a:pt x="3114892" y="0"/>
                </a:lnTo>
                <a:lnTo>
                  <a:pt x="3114892" y="2390680"/>
                </a:lnTo>
                <a:lnTo>
                  <a:pt x="0" y="2390680"/>
                </a:lnTo>
                <a:lnTo>
                  <a:pt x="0" y="0"/>
                </a:lnTo>
                <a:close/>
              </a:path>
            </a:pathLst>
          </a:custGeom>
          <a:blipFill>
            <a:blip r:embed="rId9"/>
            <a:stretch>
              <a:fillRect/>
            </a:stretch>
          </a:blipFill>
        </p:spPr>
      </p:sp>
      <p:sp>
        <p:nvSpPr>
          <p:cNvPr id="7" name="TextBox 7"/>
          <p:cNvSpPr txBox="1"/>
          <p:nvPr/>
        </p:nvSpPr>
        <p:spPr>
          <a:xfrm>
            <a:off x="453667" y="404383"/>
            <a:ext cx="12944919" cy="927100"/>
          </a:xfrm>
          <a:prstGeom prst="rect">
            <a:avLst/>
          </a:prstGeom>
        </p:spPr>
        <p:txBody>
          <a:bodyPr lIns="0" tIns="0" rIns="0" bIns="0" rtlCol="0" anchor="t">
            <a:spAutoFit/>
          </a:bodyPr>
          <a:lstStyle/>
          <a:p>
            <a:pPr algn="ctr">
              <a:lnSpc>
                <a:spcPts val="7700"/>
              </a:lnSpc>
            </a:pPr>
            <a:r>
              <a:rPr lang="en-US" sz="5000">
                <a:solidFill>
                  <a:srgbClr val="0C4369"/>
                </a:solidFill>
                <a:latin typeface="Fraunces Bold"/>
              </a:rPr>
              <a:t>III. HƯỚNG DẪN QUY TRÌNH VIẾT</a:t>
            </a:r>
          </a:p>
        </p:txBody>
      </p:sp>
      <p:grpSp>
        <p:nvGrpSpPr>
          <p:cNvPr id="8" name="Group 8"/>
          <p:cNvGrpSpPr/>
          <p:nvPr/>
        </p:nvGrpSpPr>
        <p:grpSpPr>
          <a:xfrm>
            <a:off x="1314218" y="3344338"/>
            <a:ext cx="13964146" cy="5913962"/>
            <a:chOff x="0" y="0"/>
            <a:chExt cx="3677800" cy="1557587"/>
          </a:xfrm>
        </p:grpSpPr>
        <p:sp>
          <p:nvSpPr>
            <p:cNvPr id="9" name="Freeform 9"/>
            <p:cNvSpPr/>
            <p:nvPr/>
          </p:nvSpPr>
          <p:spPr>
            <a:xfrm>
              <a:off x="0" y="0"/>
              <a:ext cx="3677800" cy="1557587"/>
            </a:xfrm>
            <a:custGeom>
              <a:avLst/>
              <a:gdLst/>
              <a:ahLst/>
              <a:cxnLst/>
              <a:rect l="l" t="t" r="r" b="b"/>
              <a:pathLst>
                <a:path w="3677800" h="1557587">
                  <a:moveTo>
                    <a:pt x="28275" y="0"/>
                  </a:moveTo>
                  <a:lnTo>
                    <a:pt x="3649525" y="0"/>
                  </a:lnTo>
                  <a:cubicBezTo>
                    <a:pt x="3657023" y="0"/>
                    <a:pt x="3664215" y="2979"/>
                    <a:pt x="3669518" y="8282"/>
                  </a:cubicBezTo>
                  <a:cubicBezTo>
                    <a:pt x="3674821" y="13584"/>
                    <a:pt x="3677800" y="20776"/>
                    <a:pt x="3677800" y="28275"/>
                  </a:cubicBezTo>
                  <a:lnTo>
                    <a:pt x="3677800" y="1529312"/>
                  </a:lnTo>
                  <a:cubicBezTo>
                    <a:pt x="3677800" y="1544928"/>
                    <a:pt x="3665140" y="1557587"/>
                    <a:pt x="3649525" y="1557587"/>
                  </a:cubicBezTo>
                  <a:lnTo>
                    <a:pt x="28275" y="1557587"/>
                  </a:lnTo>
                  <a:cubicBezTo>
                    <a:pt x="20776" y="1557587"/>
                    <a:pt x="13584" y="1554608"/>
                    <a:pt x="8282" y="1549305"/>
                  </a:cubicBezTo>
                  <a:cubicBezTo>
                    <a:pt x="2979" y="1544003"/>
                    <a:pt x="0" y="1536811"/>
                    <a:pt x="0" y="1529312"/>
                  </a:cubicBezTo>
                  <a:lnTo>
                    <a:pt x="0" y="28275"/>
                  </a:lnTo>
                  <a:cubicBezTo>
                    <a:pt x="0" y="12659"/>
                    <a:pt x="12659" y="0"/>
                    <a:pt x="28275" y="0"/>
                  </a:cubicBezTo>
                  <a:close/>
                </a:path>
              </a:pathLst>
            </a:custGeom>
            <a:solidFill>
              <a:srgbClr val="DCDBE2"/>
            </a:solidFill>
          </p:spPr>
        </p:sp>
        <p:sp>
          <p:nvSpPr>
            <p:cNvPr id="10" name="TextBox 10"/>
            <p:cNvSpPr txBox="1"/>
            <p:nvPr/>
          </p:nvSpPr>
          <p:spPr>
            <a:xfrm>
              <a:off x="0" y="-38100"/>
              <a:ext cx="3677800" cy="1595687"/>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7425340" flipV="1">
            <a:off x="791068" y="2624495"/>
            <a:ext cx="1175142" cy="1439684"/>
          </a:xfrm>
          <a:custGeom>
            <a:avLst/>
            <a:gdLst/>
            <a:ahLst/>
            <a:cxnLst/>
            <a:rect l="l" t="t" r="r" b="b"/>
            <a:pathLst>
              <a:path w="1175142" h="1439684">
                <a:moveTo>
                  <a:pt x="0" y="1439685"/>
                </a:moveTo>
                <a:lnTo>
                  <a:pt x="1175143" y="1439685"/>
                </a:lnTo>
                <a:lnTo>
                  <a:pt x="1175143" y="0"/>
                </a:lnTo>
                <a:lnTo>
                  <a:pt x="0" y="0"/>
                </a:lnTo>
                <a:lnTo>
                  <a:pt x="0" y="1439685"/>
                </a:lnTo>
                <a:close/>
              </a:path>
            </a:pathLst>
          </a:custGeom>
          <a:blipFill>
            <a:blip r:embed="rId10"/>
            <a:stretch>
              <a:fillRect/>
            </a:stretch>
          </a:blipFill>
        </p:spPr>
      </p:sp>
      <p:sp>
        <p:nvSpPr>
          <p:cNvPr id="12" name="TextBox 12"/>
          <p:cNvSpPr txBox="1"/>
          <p:nvPr/>
        </p:nvSpPr>
        <p:spPr>
          <a:xfrm>
            <a:off x="2303612" y="3899270"/>
            <a:ext cx="12483250" cy="4669791"/>
          </a:xfrm>
          <a:prstGeom prst="rect">
            <a:avLst/>
          </a:prstGeom>
        </p:spPr>
        <p:txBody>
          <a:bodyPr lIns="0" tIns="0" rIns="0" bIns="0" rtlCol="0" anchor="t">
            <a:spAutoFit/>
          </a:bodyPr>
          <a:lstStyle/>
          <a:p>
            <a:pPr marL="949948" lvl="1" indent="-474974" algn="just">
              <a:lnSpc>
                <a:spcPts val="6159"/>
              </a:lnSpc>
              <a:buFont typeface="Arial"/>
              <a:buChar char="•"/>
            </a:pPr>
            <a:r>
              <a:rPr lang="en-US" sz="4399" dirty="0" err="1">
                <a:solidFill>
                  <a:srgbClr val="1E3F48"/>
                </a:solidFill>
                <a:latin typeface="Roboto Condensed"/>
              </a:rPr>
              <a:t>Xác</a:t>
            </a:r>
            <a:r>
              <a:rPr lang="en-US" sz="4399" dirty="0">
                <a:solidFill>
                  <a:srgbClr val="1E3F48"/>
                </a:solidFill>
                <a:latin typeface="Roboto Condensed"/>
              </a:rPr>
              <a:t> </a:t>
            </a:r>
            <a:r>
              <a:rPr lang="en-US" sz="4399" dirty="0" err="1">
                <a:solidFill>
                  <a:srgbClr val="1E3F48"/>
                </a:solidFill>
                <a:latin typeface="Roboto Condensed"/>
              </a:rPr>
              <a:t>định</a:t>
            </a:r>
            <a:r>
              <a:rPr lang="en-US" sz="4399" dirty="0">
                <a:solidFill>
                  <a:srgbClr val="1E3F48"/>
                </a:solidFill>
                <a:latin typeface="Roboto Condensed"/>
              </a:rPr>
              <a:t> </a:t>
            </a:r>
            <a:r>
              <a:rPr lang="en-US" sz="4399" dirty="0" err="1">
                <a:solidFill>
                  <a:srgbClr val="1E3F48"/>
                </a:solidFill>
                <a:latin typeface="Roboto Condensed"/>
              </a:rPr>
              <a:t>yêu</a:t>
            </a:r>
            <a:r>
              <a:rPr lang="en-US" sz="4399" dirty="0">
                <a:solidFill>
                  <a:srgbClr val="1E3F48"/>
                </a:solidFill>
                <a:latin typeface="Roboto Condensed"/>
              </a:rPr>
              <a:t> </a:t>
            </a:r>
            <a:r>
              <a:rPr lang="en-US" sz="4399" dirty="0" err="1">
                <a:solidFill>
                  <a:srgbClr val="1E3F48"/>
                </a:solidFill>
                <a:latin typeface="Roboto Condensed"/>
              </a:rPr>
              <a:t>cầu</a:t>
            </a:r>
            <a:r>
              <a:rPr lang="en-US" sz="4399" dirty="0">
                <a:solidFill>
                  <a:srgbClr val="1E3F48"/>
                </a:solidFill>
                <a:latin typeface="Roboto Condensed"/>
              </a:rPr>
              <a:t> </a:t>
            </a:r>
            <a:r>
              <a:rPr lang="en-US" sz="4399" dirty="0" err="1">
                <a:solidFill>
                  <a:srgbClr val="1E3F48"/>
                </a:solidFill>
                <a:latin typeface="Roboto Condensed"/>
              </a:rPr>
              <a:t>của</a:t>
            </a:r>
            <a:r>
              <a:rPr lang="en-US" sz="4399" dirty="0">
                <a:solidFill>
                  <a:srgbClr val="1E3F48"/>
                </a:solidFill>
                <a:latin typeface="Roboto Condensed"/>
              </a:rPr>
              <a:t> </a:t>
            </a:r>
            <a:r>
              <a:rPr lang="en-US" sz="4399" dirty="0" err="1">
                <a:solidFill>
                  <a:srgbClr val="1E3F48"/>
                </a:solidFill>
                <a:latin typeface="Roboto Condensed"/>
              </a:rPr>
              <a:t>đê</a:t>
            </a:r>
            <a:r>
              <a:rPr lang="en-US" sz="4399" dirty="0">
                <a:solidFill>
                  <a:srgbClr val="1E3F48"/>
                </a:solidFill>
                <a:latin typeface="Roboto Condensed"/>
              </a:rPr>
              <a:t>̀ </a:t>
            </a:r>
            <a:r>
              <a:rPr lang="en-US" sz="4399" dirty="0" err="1">
                <a:solidFill>
                  <a:srgbClr val="1E3F48"/>
                </a:solidFill>
                <a:latin typeface="Roboto Condensed"/>
              </a:rPr>
              <a:t>bài</a:t>
            </a:r>
            <a:r>
              <a:rPr lang="en-US" sz="4399" dirty="0">
                <a:solidFill>
                  <a:srgbClr val="1E3F48"/>
                </a:solidFill>
                <a:latin typeface="Roboto Condensed"/>
              </a:rPr>
              <a:t>, </a:t>
            </a:r>
            <a:r>
              <a:rPr lang="en-US" sz="4399" dirty="0" err="1">
                <a:solidFill>
                  <a:srgbClr val="1E3F48"/>
                </a:solidFill>
                <a:latin typeface="Roboto Condensed"/>
              </a:rPr>
              <a:t>kiểu</a:t>
            </a:r>
            <a:r>
              <a:rPr lang="en-US" sz="4399" dirty="0">
                <a:solidFill>
                  <a:srgbClr val="1E3F48"/>
                </a:solidFill>
                <a:latin typeface="Roboto Condensed"/>
              </a:rPr>
              <a:t> </a:t>
            </a:r>
            <a:r>
              <a:rPr lang="en-US" sz="4399" dirty="0" err="1">
                <a:solidFill>
                  <a:srgbClr val="1E3F48"/>
                </a:solidFill>
                <a:latin typeface="Roboto Condensed"/>
              </a:rPr>
              <a:t>bài</a:t>
            </a:r>
            <a:r>
              <a:rPr lang="en-US" sz="4399" dirty="0">
                <a:solidFill>
                  <a:srgbClr val="1E3F48"/>
                </a:solidFill>
                <a:latin typeface="Roboto Condensed"/>
              </a:rPr>
              <a:t>.</a:t>
            </a:r>
          </a:p>
          <a:p>
            <a:pPr marL="949948" lvl="1" indent="-474974" algn="just">
              <a:lnSpc>
                <a:spcPts val="6159"/>
              </a:lnSpc>
              <a:buFont typeface="Arial"/>
              <a:buChar char="•"/>
            </a:pPr>
            <a:r>
              <a:rPr lang="en-US" sz="4399" dirty="0" err="1">
                <a:solidFill>
                  <a:srgbClr val="1E3F48"/>
                </a:solidFill>
                <a:latin typeface="Roboto Condensed"/>
              </a:rPr>
              <a:t>Xác</a:t>
            </a:r>
            <a:r>
              <a:rPr lang="en-US" sz="4399" dirty="0">
                <a:solidFill>
                  <a:srgbClr val="1E3F48"/>
                </a:solidFill>
                <a:latin typeface="Roboto Condensed"/>
              </a:rPr>
              <a:t> </a:t>
            </a:r>
            <a:r>
              <a:rPr lang="en-US" sz="4399" dirty="0" err="1">
                <a:solidFill>
                  <a:srgbClr val="1E3F48"/>
                </a:solidFill>
                <a:latin typeface="Roboto Condensed"/>
              </a:rPr>
              <a:t>định</a:t>
            </a:r>
            <a:r>
              <a:rPr lang="en-US" sz="4399" dirty="0">
                <a:solidFill>
                  <a:srgbClr val="1E3F48"/>
                </a:solidFill>
                <a:latin typeface="Roboto Condensed"/>
              </a:rPr>
              <a:t> </a:t>
            </a:r>
            <a:r>
              <a:rPr lang="en-US" sz="4399" dirty="0" err="1">
                <a:solidFill>
                  <a:srgbClr val="1E3F48"/>
                </a:solidFill>
                <a:latin typeface="Roboto Condensed"/>
              </a:rPr>
              <a:t>người</a:t>
            </a:r>
            <a:r>
              <a:rPr lang="en-US" sz="4399" dirty="0">
                <a:solidFill>
                  <a:srgbClr val="1E3F48"/>
                </a:solidFill>
                <a:latin typeface="Roboto Condensed"/>
              </a:rPr>
              <a:t> </a:t>
            </a:r>
            <a:r>
              <a:rPr lang="en-US" sz="4399" dirty="0" err="1">
                <a:solidFill>
                  <a:srgbClr val="1E3F48"/>
                </a:solidFill>
                <a:latin typeface="Roboto Condensed"/>
              </a:rPr>
              <a:t>đọc</a:t>
            </a:r>
            <a:r>
              <a:rPr lang="en-US" sz="4399" dirty="0">
                <a:solidFill>
                  <a:srgbClr val="1E3F48"/>
                </a:solidFill>
                <a:latin typeface="Roboto Condensed"/>
              </a:rPr>
              <a:t>, </a:t>
            </a:r>
            <a:r>
              <a:rPr lang="en-US" sz="4399" dirty="0" err="1">
                <a:solidFill>
                  <a:srgbClr val="1E3F48"/>
                </a:solidFill>
                <a:latin typeface="Roboto Condensed"/>
              </a:rPr>
              <a:t>người</a:t>
            </a:r>
            <a:r>
              <a:rPr lang="en-US" sz="4399" dirty="0">
                <a:solidFill>
                  <a:srgbClr val="1E3F48"/>
                </a:solidFill>
                <a:latin typeface="Roboto Condensed"/>
              </a:rPr>
              <a:t> </a:t>
            </a:r>
            <a:r>
              <a:rPr lang="en-US" sz="4399" dirty="0" err="1">
                <a:solidFill>
                  <a:srgbClr val="1E3F48"/>
                </a:solidFill>
                <a:latin typeface="Roboto Condensed"/>
              </a:rPr>
              <a:t>nghe</a:t>
            </a:r>
            <a:r>
              <a:rPr lang="en-US" sz="4399" dirty="0">
                <a:solidFill>
                  <a:srgbClr val="1E3F48"/>
                </a:solidFill>
                <a:latin typeface="Roboto Condensed"/>
              </a:rPr>
              <a:t> </a:t>
            </a:r>
            <a:r>
              <a:rPr lang="en-US" sz="4399" dirty="0" err="1">
                <a:solidFill>
                  <a:srgbClr val="1E3F48"/>
                </a:solidFill>
                <a:latin typeface="Roboto Condensed"/>
              </a:rPr>
              <a:t>trong</a:t>
            </a:r>
            <a:r>
              <a:rPr lang="en-US" sz="4399" dirty="0">
                <a:solidFill>
                  <a:srgbClr val="1E3F48"/>
                </a:solidFill>
                <a:latin typeface="Roboto Condensed"/>
              </a:rPr>
              <a:t> </a:t>
            </a:r>
            <a:r>
              <a:rPr lang="en-US" sz="4399" dirty="0" err="1">
                <a:solidFill>
                  <a:srgbClr val="1E3F48"/>
                </a:solidFill>
                <a:latin typeface="Roboto Condensed"/>
              </a:rPr>
              <a:t>cuộc</a:t>
            </a:r>
            <a:r>
              <a:rPr lang="en-US" sz="4399" dirty="0">
                <a:solidFill>
                  <a:srgbClr val="1E3F48"/>
                </a:solidFill>
                <a:latin typeface="Roboto Condensed"/>
              </a:rPr>
              <a:t> </a:t>
            </a:r>
            <a:r>
              <a:rPr lang="en-US" sz="4399" dirty="0" err="1">
                <a:solidFill>
                  <a:srgbClr val="1E3F48"/>
                </a:solidFill>
                <a:latin typeface="Roboto Condensed"/>
              </a:rPr>
              <a:t>thi</a:t>
            </a:r>
            <a:r>
              <a:rPr lang="en-US" sz="4399" dirty="0">
                <a:solidFill>
                  <a:srgbClr val="1E3F48"/>
                </a:solidFill>
                <a:latin typeface="Roboto Condensed"/>
              </a:rPr>
              <a:t> </a:t>
            </a:r>
            <a:r>
              <a:rPr lang="en-US" sz="4399" dirty="0" err="1">
                <a:solidFill>
                  <a:srgbClr val="1E3F48"/>
                </a:solidFill>
                <a:latin typeface="Roboto Condensed"/>
              </a:rPr>
              <a:t>này</a:t>
            </a:r>
            <a:r>
              <a:rPr lang="en-US" sz="4399" dirty="0">
                <a:solidFill>
                  <a:srgbClr val="1E3F48"/>
                </a:solidFill>
                <a:latin typeface="Roboto Condensed"/>
              </a:rPr>
              <a:t>.</a:t>
            </a:r>
          </a:p>
          <a:p>
            <a:pPr marL="949948" lvl="1" indent="-474974" algn="just">
              <a:lnSpc>
                <a:spcPts val="6159"/>
              </a:lnSpc>
              <a:buFont typeface="Arial"/>
              <a:buChar char="•"/>
            </a:pPr>
            <a:r>
              <a:rPr lang="en-US" sz="4399" dirty="0" err="1">
                <a:solidFill>
                  <a:srgbClr val="1E3F48"/>
                </a:solidFill>
                <a:latin typeface="Roboto Condensed"/>
              </a:rPr>
              <a:t>Lựa</a:t>
            </a:r>
            <a:r>
              <a:rPr lang="en-US" sz="4399" dirty="0">
                <a:solidFill>
                  <a:srgbClr val="1E3F48"/>
                </a:solidFill>
                <a:latin typeface="Roboto Condensed"/>
              </a:rPr>
              <a:t> </a:t>
            </a:r>
            <a:r>
              <a:rPr lang="en-US" sz="4399" dirty="0" err="1">
                <a:solidFill>
                  <a:srgbClr val="1E3F48"/>
                </a:solidFill>
                <a:latin typeface="Roboto Condensed"/>
              </a:rPr>
              <a:t>chọn</a:t>
            </a:r>
            <a:r>
              <a:rPr lang="en-US" sz="4399" dirty="0">
                <a:solidFill>
                  <a:srgbClr val="1E3F48"/>
                </a:solidFill>
                <a:latin typeface="Roboto Condensed"/>
              </a:rPr>
              <a:t> </a:t>
            </a:r>
            <a:r>
              <a:rPr lang="en-US" sz="4399" dirty="0" err="1">
                <a:solidFill>
                  <a:srgbClr val="1E3F48"/>
                </a:solidFill>
                <a:latin typeface="Roboto Condensed"/>
              </a:rPr>
              <a:t>cuốn</a:t>
            </a:r>
            <a:r>
              <a:rPr lang="en-US" sz="4399" dirty="0">
                <a:solidFill>
                  <a:srgbClr val="1E3F48"/>
                </a:solidFill>
                <a:latin typeface="Roboto Condensed"/>
              </a:rPr>
              <a:t> </a:t>
            </a:r>
            <a:r>
              <a:rPr lang="en-US" sz="4399" dirty="0" err="1">
                <a:solidFill>
                  <a:srgbClr val="1E3F48"/>
                </a:solidFill>
                <a:latin typeface="Roboto Condensed"/>
              </a:rPr>
              <a:t>sách</a:t>
            </a:r>
            <a:r>
              <a:rPr lang="en-US" sz="4399" dirty="0">
                <a:solidFill>
                  <a:srgbClr val="1E3F48"/>
                </a:solidFill>
                <a:latin typeface="Roboto Condensed"/>
              </a:rPr>
              <a:t> </a:t>
            </a:r>
            <a:r>
              <a:rPr lang="en-US" sz="4399" dirty="0" err="1">
                <a:solidFill>
                  <a:srgbClr val="1E3F48"/>
                </a:solidFill>
                <a:latin typeface="Roboto Condensed"/>
              </a:rPr>
              <a:t>phu</a:t>
            </a:r>
            <a:r>
              <a:rPr lang="en-US" sz="4399" dirty="0">
                <a:solidFill>
                  <a:srgbClr val="1E3F48"/>
                </a:solidFill>
                <a:latin typeface="Roboto Condensed"/>
              </a:rPr>
              <a:t>̀ </a:t>
            </a:r>
            <a:r>
              <a:rPr lang="en-US" sz="4399" dirty="0" err="1">
                <a:solidFill>
                  <a:srgbClr val="1E3F48"/>
                </a:solidFill>
                <a:latin typeface="Roboto Condensed"/>
              </a:rPr>
              <a:t>hợp</a:t>
            </a:r>
            <a:r>
              <a:rPr lang="en-US" sz="4399" dirty="0">
                <a:solidFill>
                  <a:srgbClr val="1E3F48"/>
                </a:solidFill>
                <a:latin typeface="Roboto Condensed"/>
              </a:rPr>
              <a:t> </a:t>
            </a:r>
            <a:r>
              <a:rPr lang="en-US" sz="4399" dirty="0" err="1">
                <a:solidFill>
                  <a:srgbClr val="1E3F48"/>
                </a:solidFill>
                <a:latin typeface="Roboto Condensed"/>
              </a:rPr>
              <a:t>với</a:t>
            </a:r>
            <a:r>
              <a:rPr lang="en-US" sz="4399" dirty="0">
                <a:solidFill>
                  <a:srgbClr val="1E3F48"/>
                </a:solidFill>
                <a:latin typeface="Roboto Condensed"/>
              </a:rPr>
              <a:t> </a:t>
            </a:r>
            <a:r>
              <a:rPr lang="en-US" sz="4399" dirty="0" err="1">
                <a:solidFill>
                  <a:srgbClr val="1E3F48"/>
                </a:solidFill>
                <a:latin typeface="Roboto Condensed"/>
              </a:rPr>
              <a:t>đối</a:t>
            </a:r>
            <a:r>
              <a:rPr lang="en-US" sz="4399" dirty="0">
                <a:solidFill>
                  <a:srgbClr val="1E3F48"/>
                </a:solidFill>
                <a:latin typeface="Roboto Condensed"/>
              </a:rPr>
              <a:t> </a:t>
            </a:r>
            <a:r>
              <a:rPr lang="en-US" sz="4399" dirty="0" err="1">
                <a:solidFill>
                  <a:srgbClr val="1E3F48"/>
                </a:solidFill>
                <a:latin typeface="Roboto Condensed"/>
              </a:rPr>
              <a:t>tượng</a:t>
            </a:r>
            <a:r>
              <a:rPr lang="en-US" sz="4399" dirty="0">
                <a:solidFill>
                  <a:srgbClr val="1E3F48"/>
                </a:solidFill>
                <a:latin typeface="Roboto Condensed"/>
              </a:rPr>
              <a:t> </a:t>
            </a:r>
            <a:r>
              <a:rPr lang="en-US" sz="4399" dirty="0" err="1">
                <a:solidFill>
                  <a:srgbClr val="1E3F48"/>
                </a:solidFill>
                <a:latin typeface="Roboto Condensed"/>
              </a:rPr>
              <a:t>người</a:t>
            </a:r>
            <a:r>
              <a:rPr lang="en-US" sz="4399" dirty="0">
                <a:solidFill>
                  <a:srgbClr val="1E3F48"/>
                </a:solidFill>
                <a:latin typeface="Roboto Condensed"/>
              </a:rPr>
              <a:t> </a:t>
            </a:r>
            <a:r>
              <a:rPr lang="en-US" sz="4399" dirty="0" err="1">
                <a:solidFill>
                  <a:srgbClr val="1E3F48"/>
                </a:solidFill>
                <a:latin typeface="Roboto Condensed"/>
              </a:rPr>
              <a:t>đọc</a:t>
            </a:r>
            <a:r>
              <a:rPr lang="en-US" sz="4399" dirty="0">
                <a:solidFill>
                  <a:srgbClr val="1E3F48"/>
                </a:solidFill>
                <a:latin typeface="Roboto Condensed"/>
              </a:rPr>
              <a:t>, </a:t>
            </a:r>
            <a:r>
              <a:rPr lang="en-US" sz="4399" dirty="0" err="1">
                <a:solidFill>
                  <a:srgbClr val="1E3F48"/>
                </a:solidFill>
                <a:latin typeface="Roboto Condensed"/>
              </a:rPr>
              <a:t>người</a:t>
            </a:r>
            <a:r>
              <a:rPr lang="en-US" sz="4399" dirty="0">
                <a:solidFill>
                  <a:srgbClr val="1E3F48"/>
                </a:solidFill>
                <a:latin typeface="Roboto Condensed"/>
              </a:rPr>
              <a:t> </a:t>
            </a:r>
            <a:r>
              <a:rPr lang="en-US" sz="4399" dirty="0" err="1">
                <a:solidFill>
                  <a:srgbClr val="1E3F48"/>
                </a:solidFill>
                <a:latin typeface="Roboto Condensed"/>
              </a:rPr>
              <a:t>nghe</a:t>
            </a:r>
            <a:r>
              <a:rPr lang="en-US" sz="4399" dirty="0">
                <a:solidFill>
                  <a:srgbClr val="1E3F48"/>
                </a:solidFill>
                <a:latin typeface="Roboto Condensed"/>
              </a:rPr>
              <a:t>; dung </a:t>
            </a:r>
            <a:r>
              <a:rPr lang="en-US" sz="4399" dirty="0" err="1">
                <a:solidFill>
                  <a:srgbClr val="1E3F48"/>
                </a:solidFill>
                <a:latin typeface="Roboto Condensed"/>
              </a:rPr>
              <a:t>lượng</a:t>
            </a:r>
            <a:r>
              <a:rPr lang="en-US" sz="4399" dirty="0">
                <a:solidFill>
                  <a:srgbClr val="1E3F48"/>
                </a:solidFill>
                <a:latin typeface="Roboto Condensed"/>
              </a:rPr>
              <a:t> </a:t>
            </a:r>
            <a:r>
              <a:rPr lang="en-US" sz="4399" dirty="0" err="1">
                <a:solidFill>
                  <a:srgbClr val="1E3F48"/>
                </a:solidFill>
                <a:latin typeface="Roboto Condensed"/>
              </a:rPr>
              <a:t>vừa</a:t>
            </a:r>
            <a:r>
              <a:rPr lang="en-US" sz="4399" dirty="0">
                <a:solidFill>
                  <a:srgbClr val="1E3F48"/>
                </a:solidFill>
                <a:latin typeface="Roboto Condensed"/>
              </a:rPr>
              <a:t> </a:t>
            </a:r>
            <a:r>
              <a:rPr lang="en-US" sz="4399" dirty="0" err="1">
                <a:solidFill>
                  <a:srgbClr val="1E3F48"/>
                </a:solidFill>
                <a:latin typeface="Roboto Condensed"/>
              </a:rPr>
              <a:t>phải</a:t>
            </a:r>
            <a:r>
              <a:rPr lang="en-US" sz="4399" dirty="0">
                <a:solidFill>
                  <a:srgbClr val="1E3F48"/>
                </a:solidFill>
                <a:latin typeface="Roboto Condensed"/>
              </a:rPr>
              <a:t>, </a:t>
            </a:r>
            <a:r>
              <a:rPr lang="en-US" sz="4399" dirty="0" err="1">
                <a:solidFill>
                  <a:srgbClr val="1E3F48"/>
                </a:solidFill>
                <a:latin typeface="Roboto Condensed"/>
              </a:rPr>
              <a:t>nội</a:t>
            </a:r>
            <a:r>
              <a:rPr lang="en-US" sz="4399" dirty="0">
                <a:solidFill>
                  <a:srgbClr val="1E3F48"/>
                </a:solidFill>
                <a:latin typeface="Roboto Condensed"/>
              </a:rPr>
              <a:t> dung </a:t>
            </a:r>
            <a:r>
              <a:rPr lang="en-US" sz="4399" dirty="0" err="1">
                <a:solidFill>
                  <a:srgbClr val="1E3F48"/>
                </a:solidFill>
                <a:latin typeface="Roboto Condensed"/>
              </a:rPr>
              <a:t>không</a:t>
            </a:r>
            <a:r>
              <a:rPr lang="en-US" sz="4399" dirty="0">
                <a:solidFill>
                  <a:srgbClr val="1E3F48"/>
                </a:solidFill>
                <a:latin typeface="Roboto Condensed"/>
              </a:rPr>
              <a:t> quá </a:t>
            </a:r>
            <a:r>
              <a:rPr lang="en-US" sz="4399" dirty="0" err="1">
                <a:solidFill>
                  <a:srgbClr val="1E3F48"/>
                </a:solidFill>
                <a:latin typeface="Roboto Condensed"/>
              </a:rPr>
              <a:t>phức</a:t>
            </a:r>
            <a:r>
              <a:rPr lang="en-US" sz="4399" dirty="0">
                <a:solidFill>
                  <a:srgbClr val="1E3F48"/>
                </a:solidFill>
                <a:latin typeface="Roboto Condensed"/>
              </a:rPr>
              <a:t> </a:t>
            </a:r>
            <a:r>
              <a:rPr lang="en-US" sz="4399" dirty="0" err="1">
                <a:solidFill>
                  <a:srgbClr val="1E3F48"/>
                </a:solidFill>
                <a:latin typeface="Roboto Condensed"/>
              </a:rPr>
              <a:t>tạp</a:t>
            </a:r>
            <a:r>
              <a:rPr lang="en-US" sz="4399" dirty="0">
                <a:solidFill>
                  <a:srgbClr val="1E3F48"/>
                </a:solidFill>
                <a:latin typeface="Roboto Condensed"/>
              </a:rPr>
              <a:t>.</a:t>
            </a:r>
          </a:p>
          <a:p>
            <a:pPr marL="949948" lvl="1" indent="-474974" algn="just">
              <a:lnSpc>
                <a:spcPts val="6159"/>
              </a:lnSpc>
              <a:buFont typeface="Arial"/>
              <a:buChar char="•"/>
            </a:pPr>
            <a:r>
              <a:rPr lang="en-US" sz="4399" dirty="0">
                <a:solidFill>
                  <a:srgbClr val="1E3F48"/>
                </a:solidFill>
                <a:latin typeface="Roboto Condensed"/>
              </a:rPr>
              <a:t>Thu </a:t>
            </a:r>
            <a:r>
              <a:rPr lang="en-US" sz="4399" dirty="0" err="1">
                <a:solidFill>
                  <a:srgbClr val="1E3F48"/>
                </a:solidFill>
                <a:latin typeface="Roboto Condensed"/>
              </a:rPr>
              <a:t>thập</a:t>
            </a:r>
            <a:r>
              <a:rPr lang="en-US" sz="4399" dirty="0">
                <a:solidFill>
                  <a:srgbClr val="1E3F48"/>
                </a:solidFill>
                <a:latin typeface="Roboto Condensed"/>
              </a:rPr>
              <a:t> </a:t>
            </a:r>
            <a:r>
              <a:rPr lang="en-US" sz="4399" dirty="0" err="1">
                <a:solidFill>
                  <a:srgbClr val="1E3F48"/>
                </a:solidFill>
                <a:latin typeface="Roboto Condensed"/>
              </a:rPr>
              <a:t>các</a:t>
            </a:r>
            <a:r>
              <a:rPr lang="en-US" sz="4399" dirty="0">
                <a:solidFill>
                  <a:srgbClr val="1E3F48"/>
                </a:solidFill>
                <a:latin typeface="Roboto Condensed"/>
              </a:rPr>
              <a:t> </a:t>
            </a:r>
            <a:r>
              <a:rPr lang="en-US" sz="4399" dirty="0" err="1">
                <a:solidFill>
                  <a:srgbClr val="1E3F48"/>
                </a:solidFill>
                <a:latin typeface="Roboto Condensed"/>
              </a:rPr>
              <a:t>tư</a:t>
            </a:r>
            <a:r>
              <a:rPr lang="en-US" sz="4399" dirty="0">
                <a:solidFill>
                  <a:srgbClr val="1E3F48"/>
                </a:solidFill>
                <a:latin typeface="Roboto Condensed"/>
              </a:rPr>
              <a:t> </a:t>
            </a:r>
            <a:r>
              <a:rPr lang="en-US" sz="4399" dirty="0" err="1">
                <a:solidFill>
                  <a:srgbClr val="1E3F48"/>
                </a:solidFill>
                <a:latin typeface="Roboto Condensed"/>
              </a:rPr>
              <a:t>liệu</a:t>
            </a:r>
            <a:r>
              <a:rPr lang="en-US" sz="4399" dirty="0">
                <a:solidFill>
                  <a:srgbClr val="1E3F48"/>
                </a:solidFill>
                <a:latin typeface="Roboto Condensed"/>
              </a:rPr>
              <a:t> </a:t>
            </a:r>
            <a:r>
              <a:rPr lang="en-US" sz="4399" dirty="0" err="1">
                <a:solidFill>
                  <a:srgbClr val="1E3F48"/>
                </a:solidFill>
                <a:latin typeface="Roboto Condensed"/>
              </a:rPr>
              <a:t>vê</a:t>
            </a:r>
            <a:r>
              <a:rPr lang="en-US" sz="4399" dirty="0">
                <a:solidFill>
                  <a:srgbClr val="1E3F48"/>
                </a:solidFill>
                <a:latin typeface="Roboto Condensed"/>
              </a:rPr>
              <a:t>̀ </a:t>
            </a:r>
            <a:r>
              <a:rPr lang="en-US" sz="4399" dirty="0" err="1">
                <a:solidFill>
                  <a:srgbClr val="1E3F48"/>
                </a:solidFill>
                <a:latin typeface="Roboto Condensed"/>
              </a:rPr>
              <a:t>cuốn</a:t>
            </a:r>
            <a:r>
              <a:rPr lang="en-US" sz="4399" dirty="0">
                <a:solidFill>
                  <a:srgbClr val="1E3F48"/>
                </a:solidFill>
                <a:latin typeface="Roboto Condensed"/>
              </a:rPr>
              <a:t> </a:t>
            </a:r>
            <a:r>
              <a:rPr lang="en-US" sz="4399" dirty="0" err="1">
                <a:solidFill>
                  <a:srgbClr val="1E3F48"/>
                </a:solidFill>
                <a:latin typeface="Roboto Condensed"/>
              </a:rPr>
              <a:t>sách</a:t>
            </a:r>
            <a:r>
              <a:rPr lang="en-US" sz="4399" dirty="0">
                <a:solidFill>
                  <a:srgbClr val="1E3F48"/>
                </a:solidFill>
                <a:latin typeface="Roboto Condensed"/>
              </a:rPr>
              <a:t> </a:t>
            </a:r>
            <a:r>
              <a:rPr lang="en-US" sz="4399" dirty="0" err="1">
                <a:solidFill>
                  <a:srgbClr val="1E3F48"/>
                </a:solidFill>
                <a:latin typeface="Roboto Condensed"/>
              </a:rPr>
              <a:t>va</a:t>
            </a:r>
            <a:r>
              <a:rPr lang="en-US" sz="4399" dirty="0">
                <a:solidFill>
                  <a:srgbClr val="1E3F48"/>
                </a:solidFill>
                <a:latin typeface="Roboto Condensed"/>
              </a:rPr>
              <a:t>̀ </a:t>
            </a:r>
            <a:r>
              <a:rPr lang="en-US" sz="4399" dirty="0" err="1">
                <a:solidFill>
                  <a:srgbClr val="1E3F48"/>
                </a:solidFill>
                <a:latin typeface="Roboto Condensed"/>
              </a:rPr>
              <a:t>tác</a:t>
            </a:r>
            <a:r>
              <a:rPr lang="en-US" sz="4399" dirty="0">
                <a:solidFill>
                  <a:srgbClr val="1E3F48"/>
                </a:solidFill>
                <a:latin typeface="Roboto Condensed"/>
              </a:rPr>
              <a:t> </a:t>
            </a:r>
            <a:r>
              <a:rPr lang="en-US" sz="4399" dirty="0" err="1">
                <a:solidFill>
                  <a:srgbClr val="1E3F48"/>
                </a:solidFill>
                <a:latin typeface="Roboto Condensed"/>
              </a:rPr>
              <a:t>gia</a:t>
            </a:r>
            <a:r>
              <a:rPr lang="en-US" sz="4399" dirty="0">
                <a:solidFill>
                  <a:srgbClr val="1E3F48"/>
                </a:solidFill>
                <a:latin typeface="Roboto Condensed"/>
              </a:rPr>
              <a:t>̉.</a:t>
            </a:r>
          </a:p>
        </p:txBody>
      </p:sp>
      <p:grpSp>
        <p:nvGrpSpPr>
          <p:cNvPr id="13" name="Group 13"/>
          <p:cNvGrpSpPr/>
          <p:nvPr/>
        </p:nvGrpSpPr>
        <p:grpSpPr>
          <a:xfrm>
            <a:off x="2614605" y="1829394"/>
            <a:ext cx="8623042" cy="1017032"/>
            <a:chOff x="0" y="0"/>
            <a:chExt cx="2271089" cy="267860"/>
          </a:xfrm>
        </p:grpSpPr>
        <p:sp>
          <p:nvSpPr>
            <p:cNvPr id="14" name="Freeform 14"/>
            <p:cNvSpPr/>
            <p:nvPr/>
          </p:nvSpPr>
          <p:spPr>
            <a:xfrm>
              <a:off x="0" y="0"/>
              <a:ext cx="2271089" cy="267860"/>
            </a:xfrm>
            <a:custGeom>
              <a:avLst/>
              <a:gdLst/>
              <a:ahLst/>
              <a:cxnLst/>
              <a:rect l="l" t="t" r="r" b="b"/>
              <a:pathLst>
                <a:path w="2271089" h="267860">
                  <a:moveTo>
                    <a:pt x="45789" y="0"/>
                  </a:moveTo>
                  <a:lnTo>
                    <a:pt x="2225301" y="0"/>
                  </a:lnTo>
                  <a:cubicBezTo>
                    <a:pt x="2250589" y="0"/>
                    <a:pt x="2271089" y="20500"/>
                    <a:pt x="2271089" y="45789"/>
                  </a:cubicBezTo>
                  <a:lnTo>
                    <a:pt x="2271089" y="222072"/>
                  </a:lnTo>
                  <a:cubicBezTo>
                    <a:pt x="2271089" y="234216"/>
                    <a:pt x="2266265" y="245862"/>
                    <a:pt x="2257678" y="254449"/>
                  </a:cubicBezTo>
                  <a:cubicBezTo>
                    <a:pt x="2249091" y="263036"/>
                    <a:pt x="2237444" y="267860"/>
                    <a:pt x="2225301" y="267860"/>
                  </a:cubicBezTo>
                  <a:lnTo>
                    <a:pt x="45789" y="267860"/>
                  </a:lnTo>
                  <a:cubicBezTo>
                    <a:pt x="33645" y="267860"/>
                    <a:pt x="21998" y="263036"/>
                    <a:pt x="13411" y="254449"/>
                  </a:cubicBezTo>
                  <a:cubicBezTo>
                    <a:pt x="4824" y="245862"/>
                    <a:pt x="0" y="234216"/>
                    <a:pt x="0" y="222072"/>
                  </a:cubicBezTo>
                  <a:lnTo>
                    <a:pt x="0" y="45789"/>
                  </a:lnTo>
                  <a:cubicBezTo>
                    <a:pt x="0" y="33645"/>
                    <a:pt x="4824" y="21998"/>
                    <a:pt x="13411" y="13411"/>
                  </a:cubicBezTo>
                  <a:cubicBezTo>
                    <a:pt x="21998" y="4824"/>
                    <a:pt x="33645" y="0"/>
                    <a:pt x="45789" y="0"/>
                  </a:cubicBezTo>
                  <a:close/>
                </a:path>
              </a:pathLst>
            </a:custGeom>
            <a:solidFill>
              <a:srgbClr val="E27162"/>
            </a:solidFill>
          </p:spPr>
        </p:sp>
        <p:sp>
          <p:nvSpPr>
            <p:cNvPr id="15" name="TextBox 15"/>
            <p:cNvSpPr txBox="1"/>
            <p:nvPr/>
          </p:nvSpPr>
          <p:spPr>
            <a:xfrm>
              <a:off x="0" y="-38100"/>
              <a:ext cx="2271089" cy="305960"/>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3458394" y="1853723"/>
            <a:ext cx="7342127" cy="863600"/>
          </a:xfrm>
          <a:prstGeom prst="rect">
            <a:avLst/>
          </a:prstGeom>
        </p:spPr>
        <p:txBody>
          <a:bodyPr lIns="0" tIns="0" rIns="0" bIns="0" rtlCol="0" anchor="t">
            <a:spAutoFit/>
          </a:bodyPr>
          <a:lstStyle/>
          <a:p>
            <a:pPr algn="just">
              <a:lnSpc>
                <a:spcPts val="7000"/>
              </a:lnSpc>
            </a:pPr>
            <a:r>
              <a:rPr lang="en-US" sz="5000">
                <a:solidFill>
                  <a:srgbClr val="FCF9F0"/>
                </a:solidFill>
                <a:latin typeface="Roboto Condensed Bold"/>
              </a:rPr>
              <a:t>1. Chuẩn bị trước khi viết: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barn(inVertical)">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 xmlns:asvg="http://schemas.microsoft.com/office/drawing/2016/SVG/main" r:embed="rId3"/>
                </a:ext>
              </a:extLst>
            </a:blip>
            <a:stretch>
              <a:fillRect l="-9832" r="-31154"/>
            </a:stretch>
          </a:blipFill>
        </p:spPr>
      </p:sp>
      <p:sp>
        <p:nvSpPr>
          <p:cNvPr id="3" name="Freeform 3"/>
          <p:cNvSpPr/>
          <p:nvPr/>
        </p:nvSpPr>
        <p:spPr>
          <a:xfrm rot="784898">
            <a:off x="15611727" y="7428628"/>
            <a:ext cx="3289646" cy="3322875"/>
          </a:xfrm>
          <a:custGeom>
            <a:avLst/>
            <a:gdLst/>
            <a:ahLst/>
            <a:cxnLst/>
            <a:rect l="l" t="t" r="r" b="b"/>
            <a:pathLst>
              <a:path w="3289646" h="3322875">
                <a:moveTo>
                  <a:pt x="0" y="0"/>
                </a:moveTo>
                <a:lnTo>
                  <a:pt x="3289646" y="0"/>
                </a:lnTo>
                <a:lnTo>
                  <a:pt x="3289646" y="3322875"/>
                </a:lnTo>
                <a:lnTo>
                  <a:pt x="0" y="3322875"/>
                </a:lnTo>
                <a:lnTo>
                  <a:pt x="0" y="0"/>
                </a:lnTo>
                <a:close/>
              </a:path>
            </a:pathLst>
          </a:custGeom>
          <a:blipFill>
            <a:blip r:embed="rId4"/>
            <a:stretch>
              <a:fillRect/>
            </a:stretch>
          </a:blipFill>
        </p:spPr>
      </p:sp>
      <p:sp>
        <p:nvSpPr>
          <p:cNvPr id="4" name="Freeform 4"/>
          <p:cNvSpPr/>
          <p:nvPr/>
        </p:nvSpPr>
        <p:spPr>
          <a:xfrm rot="-6485021">
            <a:off x="-1454145" y="7950208"/>
            <a:ext cx="5117240" cy="5117240"/>
          </a:xfrm>
          <a:custGeom>
            <a:avLst/>
            <a:gdLst/>
            <a:ahLst/>
            <a:cxnLst/>
            <a:rect l="l" t="t" r="r" b="b"/>
            <a:pathLst>
              <a:path w="5117240" h="5117240">
                <a:moveTo>
                  <a:pt x="0" y="0"/>
                </a:moveTo>
                <a:lnTo>
                  <a:pt x="5117240" y="0"/>
                </a:lnTo>
                <a:lnTo>
                  <a:pt x="5117240" y="5117240"/>
                </a:lnTo>
                <a:lnTo>
                  <a:pt x="0" y="511724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rot="-9298865">
            <a:off x="15206384" y="-2727785"/>
            <a:ext cx="5772485" cy="5772485"/>
          </a:xfrm>
          <a:custGeom>
            <a:avLst/>
            <a:gdLst/>
            <a:ahLst/>
            <a:cxnLst/>
            <a:rect l="l" t="t" r="r" b="b"/>
            <a:pathLst>
              <a:path w="5772485" h="5772485">
                <a:moveTo>
                  <a:pt x="0" y="0"/>
                </a:moveTo>
                <a:lnTo>
                  <a:pt x="5772484" y="0"/>
                </a:lnTo>
                <a:lnTo>
                  <a:pt x="5772484" y="5772484"/>
                </a:lnTo>
                <a:lnTo>
                  <a:pt x="0" y="577248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6" name="Freeform 6"/>
          <p:cNvSpPr/>
          <p:nvPr/>
        </p:nvSpPr>
        <p:spPr>
          <a:xfrm>
            <a:off x="15150220" y="634054"/>
            <a:ext cx="3114892" cy="2390680"/>
          </a:xfrm>
          <a:custGeom>
            <a:avLst/>
            <a:gdLst/>
            <a:ahLst/>
            <a:cxnLst/>
            <a:rect l="l" t="t" r="r" b="b"/>
            <a:pathLst>
              <a:path w="3114892" h="2390680">
                <a:moveTo>
                  <a:pt x="0" y="0"/>
                </a:moveTo>
                <a:lnTo>
                  <a:pt x="3114892" y="0"/>
                </a:lnTo>
                <a:lnTo>
                  <a:pt x="3114892" y="2390680"/>
                </a:lnTo>
                <a:lnTo>
                  <a:pt x="0" y="2390680"/>
                </a:lnTo>
                <a:lnTo>
                  <a:pt x="0" y="0"/>
                </a:lnTo>
                <a:close/>
              </a:path>
            </a:pathLst>
          </a:custGeom>
          <a:blipFill>
            <a:blip r:embed="rId9"/>
            <a:stretch>
              <a:fillRect/>
            </a:stretch>
          </a:blipFill>
        </p:spPr>
      </p:sp>
      <p:grpSp>
        <p:nvGrpSpPr>
          <p:cNvPr id="7" name="Group 7"/>
          <p:cNvGrpSpPr/>
          <p:nvPr/>
        </p:nvGrpSpPr>
        <p:grpSpPr>
          <a:xfrm>
            <a:off x="453667" y="4535890"/>
            <a:ext cx="4930187" cy="5127134"/>
            <a:chOff x="0" y="0"/>
            <a:chExt cx="1298485" cy="1350356"/>
          </a:xfrm>
        </p:grpSpPr>
        <p:sp>
          <p:nvSpPr>
            <p:cNvPr id="8" name="Freeform 8"/>
            <p:cNvSpPr/>
            <p:nvPr/>
          </p:nvSpPr>
          <p:spPr>
            <a:xfrm>
              <a:off x="0" y="0"/>
              <a:ext cx="1298485" cy="1350356"/>
            </a:xfrm>
            <a:custGeom>
              <a:avLst/>
              <a:gdLst/>
              <a:ahLst/>
              <a:cxnLst/>
              <a:rect l="l" t="t" r="r" b="b"/>
              <a:pathLst>
                <a:path w="1298485" h="1350356">
                  <a:moveTo>
                    <a:pt x="80086" y="0"/>
                  </a:moveTo>
                  <a:lnTo>
                    <a:pt x="1218400" y="0"/>
                  </a:lnTo>
                  <a:cubicBezTo>
                    <a:pt x="1262630" y="0"/>
                    <a:pt x="1298485" y="35856"/>
                    <a:pt x="1298485" y="80086"/>
                  </a:cubicBezTo>
                  <a:lnTo>
                    <a:pt x="1298485" y="1270270"/>
                  </a:lnTo>
                  <a:cubicBezTo>
                    <a:pt x="1298485" y="1314501"/>
                    <a:pt x="1262630" y="1350356"/>
                    <a:pt x="1218400" y="1350356"/>
                  </a:cubicBezTo>
                  <a:lnTo>
                    <a:pt x="80086" y="1350356"/>
                  </a:lnTo>
                  <a:cubicBezTo>
                    <a:pt x="35856" y="1350356"/>
                    <a:pt x="0" y="1314501"/>
                    <a:pt x="0" y="1270270"/>
                  </a:cubicBezTo>
                  <a:lnTo>
                    <a:pt x="0" y="80086"/>
                  </a:lnTo>
                  <a:cubicBezTo>
                    <a:pt x="0" y="35856"/>
                    <a:pt x="35856" y="0"/>
                    <a:pt x="80086" y="0"/>
                  </a:cubicBezTo>
                  <a:close/>
                </a:path>
              </a:pathLst>
            </a:custGeom>
            <a:solidFill>
              <a:srgbClr val="DCDBE2"/>
            </a:solidFill>
          </p:spPr>
        </p:sp>
        <p:sp>
          <p:nvSpPr>
            <p:cNvPr id="9" name="TextBox 9"/>
            <p:cNvSpPr txBox="1"/>
            <p:nvPr/>
          </p:nvSpPr>
          <p:spPr>
            <a:xfrm>
              <a:off x="0" y="-38100"/>
              <a:ext cx="1298485" cy="1388456"/>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555490" y="1649627"/>
            <a:ext cx="6370046" cy="1232589"/>
            <a:chOff x="0" y="0"/>
            <a:chExt cx="2271089" cy="324633"/>
          </a:xfrm>
        </p:grpSpPr>
        <p:sp>
          <p:nvSpPr>
            <p:cNvPr id="11" name="Freeform 11"/>
            <p:cNvSpPr/>
            <p:nvPr/>
          </p:nvSpPr>
          <p:spPr>
            <a:xfrm>
              <a:off x="0" y="0"/>
              <a:ext cx="2271089" cy="324633"/>
            </a:xfrm>
            <a:custGeom>
              <a:avLst/>
              <a:gdLst/>
              <a:ahLst/>
              <a:cxnLst/>
              <a:rect l="l" t="t" r="r" b="b"/>
              <a:pathLst>
                <a:path w="2271089" h="324633">
                  <a:moveTo>
                    <a:pt x="45789" y="0"/>
                  </a:moveTo>
                  <a:lnTo>
                    <a:pt x="2225301" y="0"/>
                  </a:lnTo>
                  <a:cubicBezTo>
                    <a:pt x="2250589" y="0"/>
                    <a:pt x="2271089" y="20500"/>
                    <a:pt x="2271089" y="45789"/>
                  </a:cubicBezTo>
                  <a:lnTo>
                    <a:pt x="2271089" y="278844"/>
                  </a:lnTo>
                  <a:cubicBezTo>
                    <a:pt x="2271089" y="290988"/>
                    <a:pt x="2266265" y="302634"/>
                    <a:pt x="2257678" y="311221"/>
                  </a:cubicBezTo>
                  <a:cubicBezTo>
                    <a:pt x="2249091" y="319808"/>
                    <a:pt x="2237444" y="324633"/>
                    <a:pt x="2225301" y="324633"/>
                  </a:cubicBezTo>
                  <a:lnTo>
                    <a:pt x="45789" y="324633"/>
                  </a:lnTo>
                  <a:cubicBezTo>
                    <a:pt x="33645" y="324633"/>
                    <a:pt x="21998" y="319808"/>
                    <a:pt x="13411" y="311221"/>
                  </a:cubicBezTo>
                  <a:cubicBezTo>
                    <a:pt x="4824" y="302634"/>
                    <a:pt x="0" y="290988"/>
                    <a:pt x="0" y="278844"/>
                  </a:cubicBezTo>
                  <a:lnTo>
                    <a:pt x="0" y="45789"/>
                  </a:lnTo>
                  <a:cubicBezTo>
                    <a:pt x="0" y="33645"/>
                    <a:pt x="4824" y="21998"/>
                    <a:pt x="13411" y="13411"/>
                  </a:cubicBezTo>
                  <a:cubicBezTo>
                    <a:pt x="21998" y="4824"/>
                    <a:pt x="33645" y="0"/>
                    <a:pt x="45789" y="0"/>
                  </a:cubicBezTo>
                  <a:close/>
                </a:path>
              </a:pathLst>
            </a:custGeom>
            <a:solidFill>
              <a:srgbClr val="E27162"/>
            </a:solidFill>
          </p:spPr>
        </p:sp>
        <p:sp>
          <p:nvSpPr>
            <p:cNvPr id="12" name="TextBox 12"/>
            <p:cNvSpPr txBox="1"/>
            <p:nvPr/>
          </p:nvSpPr>
          <p:spPr>
            <a:xfrm>
              <a:off x="0" y="-38100"/>
              <a:ext cx="2271089" cy="362733"/>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6113867" y="4535890"/>
            <a:ext cx="4930187" cy="5127134"/>
            <a:chOff x="0" y="0"/>
            <a:chExt cx="1298485" cy="1350356"/>
          </a:xfrm>
        </p:grpSpPr>
        <p:sp>
          <p:nvSpPr>
            <p:cNvPr id="14" name="Freeform 14"/>
            <p:cNvSpPr/>
            <p:nvPr/>
          </p:nvSpPr>
          <p:spPr>
            <a:xfrm>
              <a:off x="0" y="0"/>
              <a:ext cx="1298485" cy="1350356"/>
            </a:xfrm>
            <a:custGeom>
              <a:avLst/>
              <a:gdLst/>
              <a:ahLst/>
              <a:cxnLst/>
              <a:rect l="l" t="t" r="r" b="b"/>
              <a:pathLst>
                <a:path w="1298485" h="1350356">
                  <a:moveTo>
                    <a:pt x="80086" y="0"/>
                  </a:moveTo>
                  <a:lnTo>
                    <a:pt x="1218400" y="0"/>
                  </a:lnTo>
                  <a:cubicBezTo>
                    <a:pt x="1262630" y="0"/>
                    <a:pt x="1298485" y="35856"/>
                    <a:pt x="1298485" y="80086"/>
                  </a:cubicBezTo>
                  <a:lnTo>
                    <a:pt x="1298485" y="1270270"/>
                  </a:lnTo>
                  <a:cubicBezTo>
                    <a:pt x="1298485" y="1314501"/>
                    <a:pt x="1262630" y="1350356"/>
                    <a:pt x="1218400" y="1350356"/>
                  </a:cubicBezTo>
                  <a:lnTo>
                    <a:pt x="80086" y="1350356"/>
                  </a:lnTo>
                  <a:cubicBezTo>
                    <a:pt x="35856" y="1350356"/>
                    <a:pt x="0" y="1314501"/>
                    <a:pt x="0" y="1270270"/>
                  </a:cubicBezTo>
                  <a:lnTo>
                    <a:pt x="0" y="80086"/>
                  </a:lnTo>
                  <a:cubicBezTo>
                    <a:pt x="0" y="35856"/>
                    <a:pt x="35856" y="0"/>
                    <a:pt x="80086" y="0"/>
                  </a:cubicBezTo>
                  <a:close/>
                </a:path>
              </a:pathLst>
            </a:custGeom>
            <a:solidFill>
              <a:srgbClr val="DCDBE2"/>
            </a:solidFill>
          </p:spPr>
        </p:sp>
        <p:sp>
          <p:nvSpPr>
            <p:cNvPr id="15" name="TextBox 15"/>
            <p:cNvSpPr txBox="1"/>
            <p:nvPr/>
          </p:nvSpPr>
          <p:spPr>
            <a:xfrm>
              <a:off x="0" y="-38100"/>
              <a:ext cx="1298485" cy="1388456"/>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1777479" y="4535890"/>
            <a:ext cx="4930187" cy="5127134"/>
            <a:chOff x="0" y="0"/>
            <a:chExt cx="1298485" cy="1350356"/>
          </a:xfrm>
        </p:grpSpPr>
        <p:sp>
          <p:nvSpPr>
            <p:cNvPr id="17" name="Freeform 17"/>
            <p:cNvSpPr/>
            <p:nvPr/>
          </p:nvSpPr>
          <p:spPr>
            <a:xfrm>
              <a:off x="0" y="0"/>
              <a:ext cx="1298485" cy="1350356"/>
            </a:xfrm>
            <a:custGeom>
              <a:avLst/>
              <a:gdLst/>
              <a:ahLst/>
              <a:cxnLst/>
              <a:rect l="l" t="t" r="r" b="b"/>
              <a:pathLst>
                <a:path w="1298485" h="1350356">
                  <a:moveTo>
                    <a:pt x="80086" y="0"/>
                  </a:moveTo>
                  <a:lnTo>
                    <a:pt x="1218400" y="0"/>
                  </a:lnTo>
                  <a:cubicBezTo>
                    <a:pt x="1262630" y="0"/>
                    <a:pt x="1298485" y="35856"/>
                    <a:pt x="1298485" y="80086"/>
                  </a:cubicBezTo>
                  <a:lnTo>
                    <a:pt x="1298485" y="1270270"/>
                  </a:lnTo>
                  <a:cubicBezTo>
                    <a:pt x="1298485" y="1314501"/>
                    <a:pt x="1262630" y="1350356"/>
                    <a:pt x="1218400" y="1350356"/>
                  </a:cubicBezTo>
                  <a:lnTo>
                    <a:pt x="80086" y="1350356"/>
                  </a:lnTo>
                  <a:cubicBezTo>
                    <a:pt x="35856" y="1350356"/>
                    <a:pt x="0" y="1314501"/>
                    <a:pt x="0" y="1270270"/>
                  </a:cubicBezTo>
                  <a:lnTo>
                    <a:pt x="0" y="80086"/>
                  </a:lnTo>
                  <a:cubicBezTo>
                    <a:pt x="0" y="35856"/>
                    <a:pt x="35856" y="0"/>
                    <a:pt x="80086" y="0"/>
                  </a:cubicBezTo>
                  <a:close/>
                </a:path>
              </a:pathLst>
            </a:custGeom>
            <a:solidFill>
              <a:srgbClr val="DCDBE2"/>
            </a:solidFill>
          </p:spPr>
        </p:sp>
        <p:sp>
          <p:nvSpPr>
            <p:cNvPr id="18" name="TextBox 18"/>
            <p:cNvSpPr txBox="1"/>
            <p:nvPr/>
          </p:nvSpPr>
          <p:spPr>
            <a:xfrm>
              <a:off x="0" y="-38100"/>
              <a:ext cx="1298485" cy="1388456"/>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213605" y="1895447"/>
            <a:ext cx="1128280" cy="995707"/>
          </a:xfrm>
          <a:custGeom>
            <a:avLst/>
            <a:gdLst/>
            <a:ahLst/>
            <a:cxnLst/>
            <a:rect l="l" t="t" r="r" b="b"/>
            <a:pathLst>
              <a:path w="1128280" h="995707">
                <a:moveTo>
                  <a:pt x="0" y="0"/>
                </a:moveTo>
                <a:lnTo>
                  <a:pt x="1128280" y="0"/>
                </a:lnTo>
                <a:lnTo>
                  <a:pt x="1128280" y="995707"/>
                </a:lnTo>
                <a:lnTo>
                  <a:pt x="0" y="995707"/>
                </a:lnTo>
                <a:lnTo>
                  <a:pt x="0" y="0"/>
                </a:lnTo>
                <a:close/>
              </a:path>
            </a:pathLst>
          </a:custGeom>
          <a:blipFill>
            <a:blip r:embed="rId10"/>
            <a:stretch>
              <a:fillRect/>
            </a:stretch>
          </a:blipFill>
        </p:spPr>
      </p:sp>
      <p:sp>
        <p:nvSpPr>
          <p:cNvPr id="20" name="TextBox 20"/>
          <p:cNvSpPr txBox="1"/>
          <p:nvPr/>
        </p:nvSpPr>
        <p:spPr>
          <a:xfrm>
            <a:off x="453667" y="404383"/>
            <a:ext cx="12944919" cy="927100"/>
          </a:xfrm>
          <a:prstGeom prst="rect">
            <a:avLst/>
          </a:prstGeom>
        </p:spPr>
        <p:txBody>
          <a:bodyPr lIns="0" tIns="0" rIns="0" bIns="0" rtlCol="0" anchor="t">
            <a:spAutoFit/>
          </a:bodyPr>
          <a:lstStyle/>
          <a:p>
            <a:pPr algn="ctr">
              <a:lnSpc>
                <a:spcPts val="7700"/>
              </a:lnSpc>
            </a:pPr>
            <a:r>
              <a:rPr lang="en-US" sz="5000">
                <a:solidFill>
                  <a:srgbClr val="0C4369"/>
                </a:solidFill>
                <a:latin typeface="Fraunces Bold"/>
              </a:rPr>
              <a:t>III. HƯỚNG DẪN QUY TRÌNH VIẾT</a:t>
            </a:r>
          </a:p>
        </p:txBody>
      </p:sp>
      <p:sp>
        <p:nvSpPr>
          <p:cNvPr id="21" name="TextBox 21"/>
          <p:cNvSpPr txBox="1"/>
          <p:nvPr/>
        </p:nvSpPr>
        <p:spPr>
          <a:xfrm>
            <a:off x="220532" y="5057775"/>
            <a:ext cx="4733267" cy="3783087"/>
          </a:xfrm>
          <a:prstGeom prst="rect">
            <a:avLst/>
          </a:prstGeom>
        </p:spPr>
        <p:txBody>
          <a:bodyPr lIns="0" tIns="0" rIns="0" bIns="0" rtlCol="0" anchor="t">
            <a:spAutoFit/>
          </a:bodyPr>
          <a:lstStyle/>
          <a:p>
            <a:pPr marL="906769" lvl="1" indent="-453384" algn="just">
              <a:lnSpc>
                <a:spcPts val="5879"/>
              </a:lnSpc>
              <a:buFont typeface="Arial"/>
              <a:buChar char="•"/>
            </a:pPr>
            <a:r>
              <a:rPr lang="en-US" sz="4199" dirty="0" err="1" smtClean="0">
                <a:solidFill>
                  <a:srgbClr val="1E3F48"/>
                </a:solidFill>
                <a:latin typeface="Roboto Condensed"/>
              </a:rPr>
              <a:t>Tên</a:t>
            </a:r>
            <a:r>
              <a:rPr lang="en-US" sz="4199" dirty="0" smtClean="0">
                <a:solidFill>
                  <a:srgbClr val="1E3F48"/>
                </a:solidFill>
                <a:latin typeface="Roboto Condensed"/>
              </a:rPr>
              <a:t> </a:t>
            </a:r>
            <a:r>
              <a:rPr lang="en-US" sz="4199" dirty="0" err="1" smtClean="0">
                <a:solidFill>
                  <a:srgbClr val="1E3F48"/>
                </a:solidFill>
                <a:latin typeface="Roboto Condensed"/>
              </a:rPr>
              <a:t>cuốn</a:t>
            </a:r>
            <a:r>
              <a:rPr lang="en-US" sz="4199" dirty="0" smtClean="0">
                <a:solidFill>
                  <a:srgbClr val="1E3F48"/>
                </a:solidFill>
                <a:latin typeface="Roboto Condensed"/>
              </a:rPr>
              <a:t> </a:t>
            </a:r>
            <a:r>
              <a:rPr lang="en-US" sz="4199" dirty="0" err="1" smtClean="0">
                <a:solidFill>
                  <a:srgbClr val="1E3F48"/>
                </a:solidFill>
                <a:latin typeface="Roboto Condensed"/>
              </a:rPr>
              <a:t>sách</a:t>
            </a:r>
            <a:r>
              <a:rPr lang="en-US" sz="4199" dirty="0">
                <a:solidFill>
                  <a:srgbClr val="1E3F48"/>
                </a:solidFill>
                <a:latin typeface="Roboto Condensed"/>
              </a:rPr>
              <a:t>, </a:t>
            </a:r>
            <a:r>
              <a:rPr lang="en-US" sz="4199" dirty="0" err="1">
                <a:solidFill>
                  <a:srgbClr val="1E3F48"/>
                </a:solidFill>
                <a:latin typeface="Roboto Condensed"/>
              </a:rPr>
              <a:t>tên</a:t>
            </a:r>
            <a:r>
              <a:rPr lang="en-US" sz="4199" dirty="0">
                <a:solidFill>
                  <a:srgbClr val="1E3F48"/>
                </a:solidFill>
                <a:latin typeface="Roboto Condensed"/>
              </a:rPr>
              <a:t> </a:t>
            </a:r>
            <a:r>
              <a:rPr lang="en-US" sz="4199" dirty="0" err="1">
                <a:solidFill>
                  <a:srgbClr val="1E3F48"/>
                </a:solidFill>
                <a:latin typeface="Roboto Condensed"/>
              </a:rPr>
              <a:t>tác</a:t>
            </a:r>
            <a:r>
              <a:rPr lang="en-US" sz="4199" dirty="0">
                <a:solidFill>
                  <a:srgbClr val="1E3F48"/>
                </a:solidFill>
                <a:latin typeface="Roboto Condensed"/>
              </a:rPr>
              <a:t> </a:t>
            </a:r>
            <a:r>
              <a:rPr lang="en-US" sz="4199" dirty="0" err="1" smtClean="0">
                <a:solidFill>
                  <a:srgbClr val="1E3F48"/>
                </a:solidFill>
                <a:latin typeface="Roboto Condensed"/>
              </a:rPr>
              <a:t>gia</a:t>
            </a:r>
            <a:r>
              <a:rPr lang="en-US" sz="4199" dirty="0" smtClean="0">
                <a:solidFill>
                  <a:srgbClr val="1E3F48"/>
                </a:solidFill>
                <a:latin typeface="Roboto Condensed"/>
              </a:rPr>
              <a:t>̉.</a:t>
            </a:r>
            <a:endParaRPr lang="en-US" sz="4199" dirty="0">
              <a:solidFill>
                <a:srgbClr val="1E3F48"/>
              </a:solidFill>
              <a:latin typeface="Roboto Condensed"/>
            </a:endParaRPr>
          </a:p>
          <a:p>
            <a:pPr marL="906769" lvl="1" indent="-453384" algn="just">
              <a:lnSpc>
                <a:spcPts val="5879"/>
              </a:lnSpc>
              <a:buFont typeface="Arial"/>
              <a:buChar char="•"/>
            </a:pPr>
            <a:r>
              <a:rPr lang="en-US" sz="4199" dirty="0" err="1" smtClean="0">
                <a:solidFill>
                  <a:srgbClr val="1E3F48"/>
                </a:solidFill>
                <a:latin typeface="Roboto Condensed"/>
              </a:rPr>
              <a:t>Các</a:t>
            </a:r>
            <a:r>
              <a:rPr lang="en-US" sz="4199" dirty="0" smtClean="0">
                <a:solidFill>
                  <a:srgbClr val="1E3F48"/>
                </a:solidFill>
                <a:latin typeface="Roboto Condensed"/>
              </a:rPr>
              <a:t> </a:t>
            </a:r>
            <a:r>
              <a:rPr lang="en-US" sz="4199" dirty="0" err="1" smtClean="0">
                <a:solidFill>
                  <a:srgbClr val="1E3F48"/>
                </a:solidFill>
                <a:latin typeface="Roboto Condensed"/>
              </a:rPr>
              <a:t>thông</a:t>
            </a:r>
            <a:r>
              <a:rPr lang="en-US" sz="4199" dirty="0" smtClean="0">
                <a:solidFill>
                  <a:srgbClr val="1E3F48"/>
                </a:solidFill>
                <a:latin typeface="Roboto Condensed"/>
              </a:rPr>
              <a:t> tin </a:t>
            </a:r>
            <a:r>
              <a:rPr lang="en-US" sz="4199" dirty="0" err="1" smtClean="0">
                <a:solidFill>
                  <a:srgbClr val="1E3F48"/>
                </a:solidFill>
                <a:latin typeface="Roboto Condensed"/>
              </a:rPr>
              <a:t>chung</a:t>
            </a:r>
            <a:r>
              <a:rPr lang="en-US" sz="4199" dirty="0" smtClean="0">
                <a:solidFill>
                  <a:srgbClr val="1E3F48"/>
                </a:solidFill>
                <a:latin typeface="Roboto Condensed"/>
              </a:rPr>
              <a:t> </a:t>
            </a:r>
            <a:r>
              <a:rPr lang="en-US" sz="4199" dirty="0" err="1" smtClean="0">
                <a:solidFill>
                  <a:srgbClr val="1E3F48"/>
                </a:solidFill>
                <a:latin typeface="Roboto Condensed"/>
              </a:rPr>
              <a:t>vê</a:t>
            </a:r>
            <a:r>
              <a:rPr lang="en-US" sz="4199" dirty="0" smtClean="0">
                <a:solidFill>
                  <a:srgbClr val="1E3F48"/>
                </a:solidFill>
                <a:latin typeface="Roboto Condensed"/>
              </a:rPr>
              <a:t>̀ </a:t>
            </a:r>
            <a:r>
              <a:rPr lang="en-US" sz="4199" dirty="0" err="1" smtClean="0">
                <a:solidFill>
                  <a:srgbClr val="1E3F48"/>
                </a:solidFill>
                <a:latin typeface="Roboto Condensed"/>
              </a:rPr>
              <a:t>cuốn</a:t>
            </a:r>
            <a:r>
              <a:rPr lang="en-US" sz="4199" dirty="0" smtClean="0">
                <a:solidFill>
                  <a:srgbClr val="1E3F48"/>
                </a:solidFill>
                <a:latin typeface="Roboto Condensed"/>
              </a:rPr>
              <a:t> </a:t>
            </a:r>
            <a:r>
              <a:rPr lang="en-US" sz="4199" dirty="0" err="1" smtClean="0">
                <a:solidFill>
                  <a:srgbClr val="1E3F48"/>
                </a:solidFill>
                <a:latin typeface="Roboto Condensed"/>
              </a:rPr>
              <a:t>sách</a:t>
            </a:r>
            <a:r>
              <a:rPr lang="en-US" sz="4199" dirty="0" smtClean="0">
                <a:solidFill>
                  <a:srgbClr val="1E3F48"/>
                </a:solidFill>
                <a:latin typeface="Roboto Condensed"/>
              </a:rPr>
              <a:t>.</a:t>
            </a:r>
            <a:endParaRPr lang="en-US" sz="4199" dirty="0">
              <a:solidFill>
                <a:srgbClr val="1E3F48"/>
              </a:solidFill>
              <a:latin typeface="Roboto Condensed"/>
            </a:endParaRPr>
          </a:p>
        </p:txBody>
      </p:sp>
      <p:sp>
        <p:nvSpPr>
          <p:cNvPr id="22" name="TextBox 22"/>
          <p:cNvSpPr txBox="1"/>
          <p:nvPr/>
        </p:nvSpPr>
        <p:spPr>
          <a:xfrm>
            <a:off x="8553271" y="2018616"/>
            <a:ext cx="7342127" cy="833562"/>
          </a:xfrm>
          <a:prstGeom prst="rect">
            <a:avLst/>
          </a:prstGeom>
        </p:spPr>
        <p:txBody>
          <a:bodyPr lIns="0" tIns="0" rIns="0" bIns="0" rtlCol="0" anchor="t">
            <a:spAutoFit/>
          </a:bodyPr>
          <a:lstStyle/>
          <a:p>
            <a:pPr algn="just">
              <a:lnSpc>
                <a:spcPts val="7000"/>
              </a:lnSpc>
            </a:pPr>
            <a:r>
              <a:rPr lang="en-US" sz="5000" dirty="0" smtClean="0">
                <a:latin typeface="Roboto Condensed Bold"/>
              </a:rPr>
              <a:t>a. </a:t>
            </a:r>
            <a:r>
              <a:rPr lang="en-US" sz="5000" dirty="0" err="1" smtClean="0">
                <a:latin typeface="Roboto Condensed Bold"/>
              </a:rPr>
              <a:t>Tìm</a:t>
            </a:r>
            <a:r>
              <a:rPr lang="en-US" sz="5000" dirty="0" smtClean="0">
                <a:latin typeface="Roboto Condensed Bold"/>
              </a:rPr>
              <a:t> ý:</a:t>
            </a:r>
            <a:endParaRPr lang="en-US" sz="5000" dirty="0">
              <a:latin typeface="Roboto Condensed Bold"/>
            </a:endParaRPr>
          </a:p>
        </p:txBody>
      </p:sp>
      <p:sp>
        <p:nvSpPr>
          <p:cNvPr id="23" name="TextBox 23"/>
          <p:cNvSpPr txBox="1"/>
          <p:nvPr/>
        </p:nvSpPr>
        <p:spPr>
          <a:xfrm>
            <a:off x="5921545" y="5209696"/>
            <a:ext cx="4878976" cy="3026470"/>
          </a:xfrm>
          <a:prstGeom prst="rect">
            <a:avLst/>
          </a:prstGeom>
        </p:spPr>
        <p:txBody>
          <a:bodyPr lIns="0" tIns="0" rIns="0" bIns="0" rtlCol="0" anchor="t">
            <a:spAutoFit/>
          </a:bodyPr>
          <a:lstStyle/>
          <a:p>
            <a:pPr marL="906769" lvl="1" indent="-453384" algn="just">
              <a:lnSpc>
                <a:spcPts val="5879"/>
              </a:lnSpc>
              <a:buFont typeface="Arial"/>
              <a:buChar char="•"/>
            </a:pPr>
            <a:r>
              <a:rPr lang="en-US" sz="4199" dirty="0" err="1" smtClean="0">
                <a:solidFill>
                  <a:srgbClr val="1E3F48"/>
                </a:solidFill>
                <a:latin typeface="Roboto Condensed"/>
              </a:rPr>
              <a:t>Nội</a:t>
            </a:r>
            <a:r>
              <a:rPr lang="en-US" sz="4199" dirty="0" smtClean="0">
                <a:solidFill>
                  <a:srgbClr val="1E3F48"/>
                </a:solidFill>
                <a:latin typeface="Roboto Condensed"/>
              </a:rPr>
              <a:t> </a:t>
            </a:r>
            <a:r>
              <a:rPr lang="en-US" sz="4199" dirty="0">
                <a:solidFill>
                  <a:srgbClr val="1E3F48"/>
                </a:solidFill>
                <a:latin typeface="Roboto Condensed"/>
              </a:rPr>
              <a:t>dung </a:t>
            </a:r>
            <a:r>
              <a:rPr lang="en-US" sz="4199" dirty="0" err="1" smtClean="0">
                <a:solidFill>
                  <a:srgbClr val="1E3F48"/>
                </a:solidFill>
                <a:latin typeface="Roboto Condensed"/>
              </a:rPr>
              <a:t>của</a:t>
            </a:r>
            <a:r>
              <a:rPr lang="en-US" sz="4199" dirty="0" smtClean="0">
                <a:solidFill>
                  <a:srgbClr val="1E3F48"/>
                </a:solidFill>
                <a:latin typeface="Roboto Condensed"/>
              </a:rPr>
              <a:t> </a:t>
            </a:r>
            <a:r>
              <a:rPr lang="en-US" sz="4199" dirty="0" err="1" smtClean="0">
                <a:solidFill>
                  <a:srgbClr val="1E3F48"/>
                </a:solidFill>
                <a:latin typeface="Roboto Condensed"/>
              </a:rPr>
              <a:t>cuốn</a:t>
            </a:r>
            <a:r>
              <a:rPr lang="en-US" sz="4199" dirty="0" smtClean="0">
                <a:solidFill>
                  <a:srgbClr val="1E3F48"/>
                </a:solidFill>
                <a:latin typeface="Roboto Condensed"/>
              </a:rPr>
              <a:t> </a:t>
            </a:r>
            <a:r>
              <a:rPr lang="en-US" sz="4199" dirty="0" err="1" smtClean="0">
                <a:solidFill>
                  <a:srgbClr val="1E3F48"/>
                </a:solidFill>
                <a:latin typeface="Roboto Condensed"/>
              </a:rPr>
              <a:t>sách</a:t>
            </a:r>
            <a:r>
              <a:rPr lang="en-US" sz="4199" dirty="0">
                <a:solidFill>
                  <a:srgbClr val="1E3F48"/>
                </a:solidFill>
                <a:latin typeface="Roboto Condensed"/>
              </a:rPr>
              <a:t>.</a:t>
            </a:r>
          </a:p>
          <a:p>
            <a:pPr marL="906769" lvl="1" indent="-453384" algn="just">
              <a:lnSpc>
                <a:spcPts val="5879"/>
              </a:lnSpc>
              <a:buFont typeface="Arial"/>
              <a:buChar char="•"/>
            </a:pPr>
            <a:r>
              <a:rPr lang="en-US" sz="4199" dirty="0" err="1" smtClean="0">
                <a:solidFill>
                  <a:srgbClr val="1E3F48"/>
                </a:solidFill>
                <a:latin typeface="Roboto Condensed"/>
              </a:rPr>
              <a:t>Hình</a:t>
            </a:r>
            <a:r>
              <a:rPr lang="en-US" sz="4199" dirty="0" smtClean="0">
                <a:solidFill>
                  <a:srgbClr val="1E3F48"/>
                </a:solidFill>
                <a:latin typeface="Roboto Condensed"/>
              </a:rPr>
              <a:t> </a:t>
            </a:r>
            <a:r>
              <a:rPr lang="en-US" sz="4199" dirty="0" err="1" smtClean="0">
                <a:solidFill>
                  <a:srgbClr val="1E3F48"/>
                </a:solidFill>
                <a:latin typeface="Roboto Condensed"/>
              </a:rPr>
              <a:t>thức</a:t>
            </a:r>
            <a:r>
              <a:rPr lang="en-US" sz="4199" dirty="0" smtClean="0">
                <a:solidFill>
                  <a:srgbClr val="1E3F48"/>
                </a:solidFill>
                <a:latin typeface="Roboto Condensed"/>
              </a:rPr>
              <a:t> </a:t>
            </a:r>
            <a:r>
              <a:rPr lang="en-US" sz="4199" dirty="0" err="1" smtClean="0">
                <a:solidFill>
                  <a:srgbClr val="1E3F48"/>
                </a:solidFill>
                <a:latin typeface="Roboto Condensed"/>
              </a:rPr>
              <a:t>của</a:t>
            </a:r>
            <a:r>
              <a:rPr lang="en-US" sz="4199" dirty="0" smtClean="0">
                <a:solidFill>
                  <a:srgbClr val="1E3F48"/>
                </a:solidFill>
                <a:latin typeface="Roboto Condensed"/>
              </a:rPr>
              <a:t> </a:t>
            </a:r>
            <a:r>
              <a:rPr lang="en-US" sz="4199" dirty="0" err="1" smtClean="0">
                <a:solidFill>
                  <a:srgbClr val="1E3F48"/>
                </a:solidFill>
                <a:latin typeface="Roboto Condensed"/>
              </a:rPr>
              <a:t>cuốn</a:t>
            </a:r>
            <a:r>
              <a:rPr lang="en-US" sz="4199" dirty="0" smtClean="0">
                <a:solidFill>
                  <a:srgbClr val="1E3F48"/>
                </a:solidFill>
                <a:latin typeface="Roboto Condensed"/>
              </a:rPr>
              <a:t> </a:t>
            </a:r>
            <a:r>
              <a:rPr lang="en-US" sz="4199" dirty="0" err="1" smtClean="0">
                <a:solidFill>
                  <a:srgbClr val="1E3F48"/>
                </a:solidFill>
                <a:latin typeface="Roboto Condensed"/>
              </a:rPr>
              <a:t>sách</a:t>
            </a:r>
            <a:r>
              <a:rPr lang="en-US" sz="4199" dirty="0" smtClean="0">
                <a:solidFill>
                  <a:srgbClr val="1E3F48"/>
                </a:solidFill>
                <a:latin typeface="Roboto Condensed"/>
              </a:rPr>
              <a:t>.</a:t>
            </a:r>
            <a:endParaRPr lang="en-US" sz="4199" dirty="0">
              <a:solidFill>
                <a:srgbClr val="1E3F48"/>
              </a:solidFill>
              <a:latin typeface="Roboto Condensed"/>
            </a:endParaRPr>
          </a:p>
        </p:txBody>
      </p:sp>
      <p:sp>
        <p:nvSpPr>
          <p:cNvPr id="24" name="TextBox 24"/>
          <p:cNvSpPr txBox="1"/>
          <p:nvPr/>
        </p:nvSpPr>
        <p:spPr>
          <a:xfrm>
            <a:off x="11592526" y="5209696"/>
            <a:ext cx="4733267" cy="3783087"/>
          </a:xfrm>
          <a:prstGeom prst="rect">
            <a:avLst/>
          </a:prstGeom>
        </p:spPr>
        <p:txBody>
          <a:bodyPr lIns="0" tIns="0" rIns="0" bIns="0" rtlCol="0" anchor="t">
            <a:spAutoFit/>
          </a:bodyPr>
          <a:lstStyle/>
          <a:p>
            <a:pPr marL="906769" lvl="1" indent="-453384" algn="just">
              <a:lnSpc>
                <a:spcPts val="5879"/>
              </a:lnSpc>
              <a:buFont typeface="Arial"/>
              <a:buChar char="•"/>
            </a:pPr>
            <a:r>
              <a:rPr lang="en-US" sz="4199" dirty="0" err="1" smtClean="0">
                <a:solidFill>
                  <a:srgbClr val="1E3F48"/>
                </a:solidFill>
                <a:latin typeface="Roboto Condensed"/>
              </a:rPr>
              <a:t>Gia</a:t>
            </a:r>
            <a:r>
              <a:rPr lang="en-US" sz="4199" dirty="0" smtClean="0">
                <a:solidFill>
                  <a:srgbClr val="1E3F48"/>
                </a:solidFill>
                <a:latin typeface="Roboto Condensed"/>
              </a:rPr>
              <a:t>́ trị, ý </a:t>
            </a:r>
            <a:r>
              <a:rPr lang="en-US" sz="4199" dirty="0" err="1" smtClean="0">
                <a:solidFill>
                  <a:srgbClr val="1E3F48"/>
                </a:solidFill>
                <a:latin typeface="Roboto Condensed"/>
              </a:rPr>
              <a:t>nghĩa</a:t>
            </a:r>
            <a:r>
              <a:rPr lang="en-US" sz="4199" dirty="0" smtClean="0">
                <a:solidFill>
                  <a:srgbClr val="1E3F48"/>
                </a:solidFill>
                <a:latin typeface="Roboto Condensed"/>
              </a:rPr>
              <a:t> </a:t>
            </a:r>
            <a:r>
              <a:rPr lang="en-US" sz="4199" dirty="0" err="1" smtClean="0">
                <a:solidFill>
                  <a:srgbClr val="1E3F48"/>
                </a:solidFill>
                <a:latin typeface="Roboto Condensed"/>
              </a:rPr>
              <a:t>của</a:t>
            </a:r>
            <a:r>
              <a:rPr lang="en-US" sz="4199" dirty="0" smtClean="0">
                <a:solidFill>
                  <a:srgbClr val="1E3F48"/>
                </a:solidFill>
                <a:latin typeface="Roboto Condensed"/>
              </a:rPr>
              <a:t> </a:t>
            </a:r>
            <a:r>
              <a:rPr lang="en-US" sz="4199" dirty="0" err="1" smtClean="0">
                <a:solidFill>
                  <a:srgbClr val="1E3F48"/>
                </a:solidFill>
                <a:latin typeface="Roboto Condensed"/>
              </a:rPr>
              <a:t>cuốn</a:t>
            </a:r>
            <a:r>
              <a:rPr lang="en-US" sz="4199" dirty="0" smtClean="0">
                <a:solidFill>
                  <a:srgbClr val="1E3F48"/>
                </a:solidFill>
                <a:latin typeface="Roboto Condensed"/>
              </a:rPr>
              <a:t> </a:t>
            </a:r>
            <a:r>
              <a:rPr lang="en-US" sz="4199" dirty="0" err="1" smtClean="0">
                <a:solidFill>
                  <a:srgbClr val="1E3F48"/>
                </a:solidFill>
                <a:latin typeface="Roboto Condensed"/>
              </a:rPr>
              <a:t>sách</a:t>
            </a:r>
            <a:r>
              <a:rPr lang="en-US" sz="4199" dirty="0" smtClean="0">
                <a:solidFill>
                  <a:srgbClr val="1E3F48"/>
                </a:solidFill>
                <a:latin typeface="Roboto Condensed"/>
              </a:rPr>
              <a:t>.</a:t>
            </a:r>
            <a:endParaRPr lang="en-US" sz="4199" dirty="0">
              <a:solidFill>
                <a:srgbClr val="1E3F48"/>
              </a:solidFill>
              <a:latin typeface="Roboto Condensed"/>
            </a:endParaRPr>
          </a:p>
          <a:p>
            <a:pPr marL="906769" lvl="1" indent="-453384" algn="just">
              <a:lnSpc>
                <a:spcPts val="5879"/>
              </a:lnSpc>
              <a:buFont typeface="Arial"/>
              <a:buChar char="•"/>
            </a:pPr>
            <a:r>
              <a:rPr lang="en-US" sz="4199" dirty="0" err="1" smtClean="0">
                <a:solidFill>
                  <a:srgbClr val="1E3F48"/>
                </a:solidFill>
                <a:latin typeface="Roboto Condensed"/>
              </a:rPr>
              <a:t>Các</a:t>
            </a:r>
            <a:r>
              <a:rPr lang="en-US" sz="4199" dirty="0" smtClean="0">
                <a:solidFill>
                  <a:srgbClr val="1E3F48"/>
                </a:solidFill>
                <a:latin typeface="Roboto Condensed"/>
              </a:rPr>
              <a:t> </a:t>
            </a:r>
            <a:r>
              <a:rPr lang="en-US" sz="4199" dirty="0" err="1" smtClean="0">
                <a:solidFill>
                  <a:srgbClr val="1E3F48"/>
                </a:solidFill>
                <a:latin typeface="Roboto Condensed"/>
              </a:rPr>
              <a:t>hình</a:t>
            </a:r>
            <a:r>
              <a:rPr lang="en-US" sz="4199" dirty="0" smtClean="0">
                <a:solidFill>
                  <a:srgbClr val="1E3F48"/>
                </a:solidFill>
                <a:latin typeface="Roboto Condensed"/>
              </a:rPr>
              <a:t> </a:t>
            </a:r>
            <a:r>
              <a:rPr lang="en-US" sz="4199" dirty="0" err="1" smtClean="0">
                <a:solidFill>
                  <a:srgbClr val="1E3F48"/>
                </a:solidFill>
                <a:latin typeface="Roboto Condensed"/>
              </a:rPr>
              <a:t>ảnh</a:t>
            </a:r>
            <a:r>
              <a:rPr lang="en-US" sz="4199" dirty="0" smtClean="0">
                <a:solidFill>
                  <a:srgbClr val="1E3F48"/>
                </a:solidFill>
                <a:latin typeface="Roboto Condensed"/>
              </a:rPr>
              <a:t> minh </a:t>
            </a:r>
            <a:r>
              <a:rPr lang="en-US" sz="4199" dirty="0" err="1" smtClean="0">
                <a:solidFill>
                  <a:srgbClr val="1E3F48"/>
                </a:solidFill>
                <a:latin typeface="Roboto Condensed"/>
              </a:rPr>
              <a:t>họa</a:t>
            </a:r>
            <a:r>
              <a:rPr lang="en-US" sz="4199" dirty="0" smtClean="0">
                <a:solidFill>
                  <a:srgbClr val="1E3F48"/>
                </a:solidFill>
                <a:latin typeface="Roboto Condensed"/>
              </a:rPr>
              <a:t> </a:t>
            </a:r>
            <a:r>
              <a:rPr lang="en-US" sz="4199" dirty="0" err="1" smtClean="0">
                <a:solidFill>
                  <a:srgbClr val="1E3F48"/>
                </a:solidFill>
                <a:latin typeface="Roboto Condensed"/>
              </a:rPr>
              <a:t>cần</a:t>
            </a:r>
            <a:r>
              <a:rPr lang="en-US" sz="4199" dirty="0" smtClean="0">
                <a:solidFill>
                  <a:srgbClr val="1E3F48"/>
                </a:solidFill>
                <a:latin typeface="Roboto Condensed"/>
              </a:rPr>
              <a:t> </a:t>
            </a:r>
            <a:r>
              <a:rPr lang="en-US" sz="4199" dirty="0" err="1" smtClean="0">
                <a:solidFill>
                  <a:srgbClr val="1E3F48"/>
                </a:solidFill>
                <a:latin typeface="Roboto Condensed"/>
              </a:rPr>
              <a:t>sư</a:t>
            </a:r>
            <a:r>
              <a:rPr lang="en-US" sz="4199" dirty="0" smtClean="0">
                <a:solidFill>
                  <a:srgbClr val="1E3F48"/>
                </a:solidFill>
                <a:latin typeface="Roboto Condensed"/>
              </a:rPr>
              <a:t>̉ </a:t>
            </a:r>
            <a:r>
              <a:rPr lang="en-US" sz="4199" dirty="0" err="1" smtClean="0">
                <a:solidFill>
                  <a:srgbClr val="1E3F48"/>
                </a:solidFill>
                <a:latin typeface="Roboto Condensed"/>
              </a:rPr>
              <a:t>dụng</a:t>
            </a:r>
            <a:r>
              <a:rPr lang="en-US" sz="4199" dirty="0" smtClean="0">
                <a:solidFill>
                  <a:srgbClr val="1E3F48"/>
                </a:solidFill>
                <a:latin typeface="Roboto Condensed"/>
              </a:rPr>
              <a:t>.</a:t>
            </a:r>
            <a:endParaRPr lang="en-US" sz="4199" dirty="0">
              <a:solidFill>
                <a:srgbClr val="1E3F48"/>
              </a:solidFill>
              <a:latin typeface="Roboto Condensed"/>
            </a:endParaRPr>
          </a:p>
        </p:txBody>
      </p:sp>
      <p:grpSp>
        <p:nvGrpSpPr>
          <p:cNvPr id="25" name="Group 25"/>
          <p:cNvGrpSpPr/>
          <p:nvPr/>
        </p:nvGrpSpPr>
        <p:grpSpPr>
          <a:xfrm>
            <a:off x="1314218" y="3881134"/>
            <a:ext cx="3105382" cy="1017032"/>
            <a:chOff x="0" y="0"/>
            <a:chExt cx="874202" cy="267860"/>
          </a:xfrm>
        </p:grpSpPr>
        <p:sp>
          <p:nvSpPr>
            <p:cNvPr id="26" name="Freeform 26"/>
            <p:cNvSpPr/>
            <p:nvPr/>
          </p:nvSpPr>
          <p:spPr>
            <a:xfrm>
              <a:off x="0" y="0"/>
              <a:ext cx="874202" cy="267860"/>
            </a:xfrm>
            <a:custGeom>
              <a:avLst/>
              <a:gdLst/>
              <a:ahLst/>
              <a:cxnLst/>
              <a:rect l="l" t="t" r="r" b="b"/>
              <a:pathLst>
                <a:path w="874202" h="267860">
                  <a:moveTo>
                    <a:pt x="118955" y="0"/>
                  </a:moveTo>
                  <a:lnTo>
                    <a:pt x="755247" y="0"/>
                  </a:lnTo>
                  <a:cubicBezTo>
                    <a:pt x="820944" y="0"/>
                    <a:pt x="874202" y="53258"/>
                    <a:pt x="874202" y="118955"/>
                  </a:cubicBezTo>
                  <a:lnTo>
                    <a:pt x="874202" y="148906"/>
                  </a:lnTo>
                  <a:cubicBezTo>
                    <a:pt x="874202" y="180454"/>
                    <a:pt x="861669" y="210711"/>
                    <a:pt x="839361" y="233019"/>
                  </a:cubicBezTo>
                  <a:cubicBezTo>
                    <a:pt x="817052" y="255328"/>
                    <a:pt x="786796" y="267860"/>
                    <a:pt x="755247" y="267860"/>
                  </a:cubicBezTo>
                  <a:lnTo>
                    <a:pt x="118955" y="267860"/>
                  </a:lnTo>
                  <a:cubicBezTo>
                    <a:pt x="87406" y="267860"/>
                    <a:pt x="57149" y="255328"/>
                    <a:pt x="34841" y="233019"/>
                  </a:cubicBezTo>
                  <a:cubicBezTo>
                    <a:pt x="12533" y="210711"/>
                    <a:pt x="0" y="180454"/>
                    <a:pt x="0" y="148906"/>
                  </a:cubicBezTo>
                  <a:lnTo>
                    <a:pt x="0" y="118955"/>
                  </a:lnTo>
                  <a:cubicBezTo>
                    <a:pt x="0" y="87406"/>
                    <a:pt x="12533" y="57149"/>
                    <a:pt x="34841" y="34841"/>
                  </a:cubicBezTo>
                  <a:cubicBezTo>
                    <a:pt x="57149" y="12533"/>
                    <a:pt x="87406" y="0"/>
                    <a:pt x="118955" y="0"/>
                  </a:cubicBezTo>
                  <a:close/>
                </a:path>
              </a:pathLst>
            </a:custGeom>
            <a:solidFill>
              <a:srgbClr val="A7AF84"/>
            </a:solidFill>
          </p:spPr>
        </p:sp>
        <p:sp>
          <p:nvSpPr>
            <p:cNvPr id="27" name="TextBox 27"/>
            <p:cNvSpPr txBox="1"/>
            <p:nvPr/>
          </p:nvSpPr>
          <p:spPr>
            <a:xfrm>
              <a:off x="0" y="-38100"/>
              <a:ext cx="874202" cy="30596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7129457" y="3994520"/>
            <a:ext cx="3319234" cy="1017032"/>
            <a:chOff x="0" y="0"/>
            <a:chExt cx="874202" cy="267860"/>
          </a:xfrm>
        </p:grpSpPr>
        <p:sp>
          <p:nvSpPr>
            <p:cNvPr id="29" name="Freeform 29"/>
            <p:cNvSpPr/>
            <p:nvPr/>
          </p:nvSpPr>
          <p:spPr>
            <a:xfrm>
              <a:off x="0" y="0"/>
              <a:ext cx="874202" cy="267860"/>
            </a:xfrm>
            <a:custGeom>
              <a:avLst/>
              <a:gdLst/>
              <a:ahLst/>
              <a:cxnLst/>
              <a:rect l="l" t="t" r="r" b="b"/>
              <a:pathLst>
                <a:path w="874202" h="267860">
                  <a:moveTo>
                    <a:pt x="118955" y="0"/>
                  </a:moveTo>
                  <a:lnTo>
                    <a:pt x="755247" y="0"/>
                  </a:lnTo>
                  <a:cubicBezTo>
                    <a:pt x="820944" y="0"/>
                    <a:pt x="874202" y="53258"/>
                    <a:pt x="874202" y="118955"/>
                  </a:cubicBezTo>
                  <a:lnTo>
                    <a:pt x="874202" y="148906"/>
                  </a:lnTo>
                  <a:cubicBezTo>
                    <a:pt x="874202" y="180454"/>
                    <a:pt x="861669" y="210711"/>
                    <a:pt x="839361" y="233019"/>
                  </a:cubicBezTo>
                  <a:cubicBezTo>
                    <a:pt x="817052" y="255328"/>
                    <a:pt x="786796" y="267860"/>
                    <a:pt x="755247" y="267860"/>
                  </a:cubicBezTo>
                  <a:lnTo>
                    <a:pt x="118955" y="267860"/>
                  </a:lnTo>
                  <a:cubicBezTo>
                    <a:pt x="87406" y="267860"/>
                    <a:pt x="57149" y="255328"/>
                    <a:pt x="34841" y="233019"/>
                  </a:cubicBezTo>
                  <a:cubicBezTo>
                    <a:pt x="12533" y="210711"/>
                    <a:pt x="0" y="180454"/>
                    <a:pt x="0" y="148906"/>
                  </a:cubicBezTo>
                  <a:lnTo>
                    <a:pt x="0" y="118955"/>
                  </a:lnTo>
                  <a:cubicBezTo>
                    <a:pt x="0" y="87406"/>
                    <a:pt x="12533" y="57149"/>
                    <a:pt x="34841" y="34841"/>
                  </a:cubicBezTo>
                  <a:cubicBezTo>
                    <a:pt x="57149" y="12533"/>
                    <a:pt x="87406" y="0"/>
                    <a:pt x="118955" y="0"/>
                  </a:cubicBezTo>
                  <a:close/>
                </a:path>
              </a:pathLst>
            </a:custGeom>
            <a:solidFill>
              <a:srgbClr val="A7AF84"/>
            </a:solidFill>
          </p:spPr>
        </p:sp>
        <p:sp>
          <p:nvSpPr>
            <p:cNvPr id="30" name="TextBox 30"/>
            <p:cNvSpPr txBox="1"/>
            <p:nvPr/>
          </p:nvSpPr>
          <p:spPr>
            <a:xfrm>
              <a:off x="0" y="-38100"/>
              <a:ext cx="874202" cy="305960"/>
            </a:xfrm>
            <a:prstGeom prst="rect">
              <a:avLst/>
            </a:prstGeom>
          </p:spPr>
          <p:txBody>
            <a:bodyPr lIns="50800" tIns="50800" rIns="50800" bIns="50800" rtlCol="0" anchor="ctr"/>
            <a:lstStyle/>
            <a:p>
              <a:pPr algn="ctr">
                <a:lnSpc>
                  <a:spcPts val="2659"/>
                </a:lnSpc>
              </a:pPr>
              <a:endParaRPr/>
            </a:p>
          </p:txBody>
        </p:sp>
      </p:grpSp>
      <p:grpSp>
        <p:nvGrpSpPr>
          <p:cNvPr id="31" name="Group 31"/>
          <p:cNvGrpSpPr/>
          <p:nvPr/>
        </p:nvGrpSpPr>
        <p:grpSpPr>
          <a:xfrm>
            <a:off x="12596946" y="3881134"/>
            <a:ext cx="3319234" cy="1017032"/>
            <a:chOff x="0" y="0"/>
            <a:chExt cx="874202" cy="267860"/>
          </a:xfrm>
        </p:grpSpPr>
        <p:sp>
          <p:nvSpPr>
            <p:cNvPr id="32" name="Freeform 32"/>
            <p:cNvSpPr/>
            <p:nvPr/>
          </p:nvSpPr>
          <p:spPr>
            <a:xfrm>
              <a:off x="0" y="0"/>
              <a:ext cx="874202" cy="267860"/>
            </a:xfrm>
            <a:custGeom>
              <a:avLst/>
              <a:gdLst/>
              <a:ahLst/>
              <a:cxnLst/>
              <a:rect l="l" t="t" r="r" b="b"/>
              <a:pathLst>
                <a:path w="874202" h="267860">
                  <a:moveTo>
                    <a:pt x="118955" y="0"/>
                  </a:moveTo>
                  <a:lnTo>
                    <a:pt x="755247" y="0"/>
                  </a:lnTo>
                  <a:cubicBezTo>
                    <a:pt x="820944" y="0"/>
                    <a:pt x="874202" y="53258"/>
                    <a:pt x="874202" y="118955"/>
                  </a:cubicBezTo>
                  <a:lnTo>
                    <a:pt x="874202" y="148906"/>
                  </a:lnTo>
                  <a:cubicBezTo>
                    <a:pt x="874202" y="180454"/>
                    <a:pt x="861669" y="210711"/>
                    <a:pt x="839361" y="233019"/>
                  </a:cubicBezTo>
                  <a:cubicBezTo>
                    <a:pt x="817052" y="255328"/>
                    <a:pt x="786796" y="267860"/>
                    <a:pt x="755247" y="267860"/>
                  </a:cubicBezTo>
                  <a:lnTo>
                    <a:pt x="118955" y="267860"/>
                  </a:lnTo>
                  <a:cubicBezTo>
                    <a:pt x="87406" y="267860"/>
                    <a:pt x="57149" y="255328"/>
                    <a:pt x="34841" y="233019"/>
                  </a:cubicBezTo>
                  <a:cubicBezTo>
                    <a:pt x="12533" y="210711"/>
                    <a:pt x="0" y="180454"/>
                    <a:pt x="0" y="148906"/>
                  </a:cubicBezTo>
                  <a:lnTo>
                    <a:pt x="0" y="118955"/>
                  </a:lnTo>
                  <a:cubicBezTo>
                    <a:pt x="0" y="87406"/>
                    <a:pt x="12533" y="57149"/>
                    <a:pt x="34841" y="34841"/>
                  </a:cubicBezTo>
                  <a:cubicBezTo>
                    <a:pt x="57149" y="12533"/>
                    <a:pt x="87406" y="0"/>
                    <a:pt x="118955" y="0"/>
                  </a:cubicBezTo>
                  <a:close/>
                </a:path>
              </a:pathLst>
            </a:custGeom>
            <a:solidFill>
              <a:srgbClr val="A7AF84"/>
            </a:solidFill>
          </p:spPr>
        </p:sp>
        <p:sp>
          <p:nvSpPr>
            <p:cNvPr id="33" name="TextBox 33"/>
            <p:cNvSpPr txBox="1"/>
            <p:nvPr/>
          </p:nvSpPr>
          <p:spPr>
            <a:xfrm>
              <a:off x="0" y="-38100"/>
              <a:ext cx="874202" cy="305960"/>
            </a:xfrm>
            <a:prstGeom prst="rect">
              <a:avLst/>
            </a:prstGeom>
          </p:spPr>
          <p:txBody>
            <a:bodyPr lIns="50800" tIns="50800" rIns="50800" bIns="50800" rtlCol="0" anchor="ctr"/>
            <a:lstStyle/>
            <a:p>
              <a:pPr algn="ctr">
                <a:lnSpc>
                  <a:spcPts val="2659"/>
                </a:lnSpc>
              </a:pPr>
              <a:endParaRPr/>
            </a:p>
          </p:txBody>
        </p:sp>
      </p:grpSp>
      <p:sp>
        <p:nvSpPr>
          <p:cNvPr id="34" name="TextBox 34"/>
          <p:cNvSpPr txBox="1"/>
          <p:nvPr/>
        </p:nvSpPr>
        <p:spPr>
          <a:xfrm>
            <a:off x="2714363" y="3947945"/>
            <a:ext cx="694406" cy="897682"/>
          </a:xfrm>
          <a:prstGeom prst="rect">
            <a:avLst/>
          </a:prstGeom>
        </p:spPr>
        <p:txBody>
          <a:bodyPr wrap="square" lIns="0" tIns="0" rIns="0" bIns="0" rtlCol="0" anchor="t">
            <a:spAutoFit/>
          </a:bodyPr>
          <a:lstStyle/>
          <a:p>
            <a:pPr algn="just">
              <a:lnSpc>
                <a:spcPts val="7000"/>
              </a:lnSpc>
            </a:pPr>
            <a:r>
              <a:rPr lang="en-US" sz="5000" dirty="0" smtClean="0">
                <a:solidFill>
                  <a:srgbClr val="FCF9F0"/>
                </a:solidFill>
                <a:latin typeface="Roboto Condensed Bold"/>
              </a:rPr>
              <a:t>1</a:t>
            </a:r>
            <a:endParaRPr lang="en-US" sz="5000" dirty="0">
              <a:solidFill>
                <a:srgbClr val="FCF9F0"/>
              </a:solidFill>
              <a:latin typeface="Roboto Condensed Bold"/>
            </a:endParaRPr>
          </a:p>
        </p:txBody>
      </p:sp>
      <p:sp>
        <p:nvSpPr>
          <p:cNvPr id="35" name="TextBox 35"/>
          <p:cNvSpPr txBox="1"/>
          <p:nvPr/>
        </p:nvSpPr>
        <p:spPr>
          <a:xfrm>
            <a:off x="8547080" y="4008371"/>
            <a:ext cx="2129726" cy="863600"/>
          </a:xfrm>
          <a:prstGeom prst="rect">
            <a:avLst/>
          </a:prstGeom>
        </p:spPr>
        <p:txBody>
          <a:bodyPr lIns="0" tIns="0" rIns="0" bIns="0" rtlCol="0" anchor="t">
            <a:spAutoFit/>
          </a:bodyPr>
          <a:lstStyle/>
          <a:p>
            <a:pPr algn="just">
              <a:lnSpc>
                <a:spcPts val="7000"/>
              </a:lnSpc>
            </a:pPr>
            <a:r>
              <a:rPr lang="en-US" sz="5000" dirty="0" smtClean="0">
                <a:solidFill>
                  <a:srgbClr val="FCF9F0"/>
                </a:solidFill>
                <a:latin typeface="Roboto Condensed Bold"/>
              </a:rPr>
              <a:t>2</a:t>
            </a:r>
            <a:endParaRPr lang="en-US" sz="5000" dirty="0">
              <a:solidFill>
                <a:srgbClr val="FCF9F0"/>
              </a:solidFill>
              <a:latin typeface="Roboto Condensed Bold"/>
            </a:endParaRPr>
          </a:p>
        </p:txBody>
      </p:sp>
      <p:sp>
        <p:nvSpPr>
          <p:cNvPr id="36" name="TextBox 36"/>
          <p:cNvSpPr txBox="1"/>
          <p:nvPr/>
        </p:nvSpPr>
        <p:spPr>
          <a:xfrm>
            <a:off x="13906607" y="3930627"/>
            <a:ext cx="1659912" cy="897682"/>
          </a:xfrm>
          <a:prstGeom prst="rect">
            <a:avLst/>
          </a:prstGeom>
        </p:spPr>
        <p:txBody>
          <a:bodyPr wrap="square" lIns="0" tIns="0" rIns="0" bIns="0" rtlCol="0" anchor="t">
            <a:spAutoFit/>
          </a:bodyPr>
          <a:lstStyle/>
          <a:p>
            <a:pPr algn="just">
              <a:lnSpc>
                <a:spcPts val="7000"/>
              </a:lnSpc>
            </a:pPr>
            <a:r>
              <a:rPr lang="en-US" sz="5000" dirty="0" smtClean="0">
                <a:solidFill>
                  <a:srgbClr val="FCF9F0"/>
                </a:solidFill>
                <a:latin typeface="Roboto Condensed Bold"/>
              </a:rPr>
              <a:t> </a:t>
            </a:r>
            <a:r>
              <a:rPr lang="en-US" sz="5000" dirty="0">
                <a:solidFill>
                  <a:srgbClr val="FCF9F0"/>
                </a:solidFill>
                <a:latin typeface="Roboto Condensed Bold"/>
              </a:rPr>
              <a:t>3</a:t>
            </a:r>
          </a:p>
        </p:txBody>
      </p:sp>
      <p:sp>
        <p:nvSpPr>
          <p:cNvPr id="37" name="TextBox 22"/>
          <p:cNvSpPr txBox="1"/>
          <p:nvPr/>
        </p:nvSpPr>
        <p:spPr>
          <a:xfrm>
            <a:off x="2057400" y="1927606"/>
            <a:ext cx="7342127" cy="863600"/>
          </a:xfrm>
          <a:prstGeom prst="rect">
            <a:avLst/>
          </a:prstGeom>
        </p:spPr>
        <p:txBody>
          <a:bodyPr lIns="0" tIns="0" rIns="0" bIns="0" rtlCol="0" anchor="t">
            <a:spAutoFit/>
          </a:bodyPr>
          <a:lstStyle/>
          <a:p>
            <a:pPr algn="just">
              <a:lnSpc>
                <a:spcPts val="7000"/>
              </a:lnSpc>
            </a:pPr>
            <a:r>
              <a:rPr lang="en-US" sz="5000" dirty="0">
                <a:solidFill>
                  <a:srgbClr val="FCF9F0"/>
                </a:solidFill>
                <a:latin typeface="Roboto Condensed Bold"/>
              </a:rPr>
              <a:t>2. </a:t>
            </a:r>
            <a:r>
              <a:rPr lang="en-US" sz="5000" dirty="0" err="1">
                <a:solidFill>
                  <a:srgbClr val="FCF9F0"/>
                </a:solidFill>
                <a:latin typeface="Roboto Condensed Bold"/>
              </a:rPr>
              <a:t>Tìm</a:t>
            </a:r>
            <a:r>
              <a:rPr lang="en-US" sz="5000" dirty="0">
                <a:solidFill>
                  <a:srgbClr val="FCF9F0"/>
                </a:solidFill>
                <a:latin typeface="Roboto Condensed Bold"/>
              </a:rPr>
              <a:t> ý </a:t>
            </a:r>
            <a:r>
              <a:rPr lang="en-US" sz="5000" dirty="0" err="1">
                <a:solidFill>
                  <a:srgbClr val="FCF9F0"/>
                </a:solidFill>
                <a:latin typeface="Roboto Condensed Bold"/>
              </a:rPr>
              <a:t>va</a:t>
            </a:r>
            <a:r>
              <a:rPr lang="en-US" sz="5000" dirty="0">
                <a:solidFill>
                  <a:srgbClr val="FCF9F0"/>
                </a:solidFill>
                <a:latin typeface="Roboto Condensed Bold"/>
              </a:rPr>
              <a:t>̀ </a:t>
            </a:r>
            <a:r>
              <a:rPr lang="en-US" sz="5000" dirty="0" err="1">
                <a:solidFill>
                  <a:srgbClr val="FCF9F0"/>
                </a:solidFill>
                <a:latin typeface="Roboto Condensed Bold"/>
              </a:rPr>
              <a:t>lập</a:t>
            </a:r>
            <a:r>
              <a:rPr lang="en-US" sz="5000" dirty="0">
                <a:solidFill>
                  <a:srgbClr val="FCF9F0"/>
                </a:solidFill>
                <a:latin typeface="Roboto Condensed Bold"/>
              </a:rPr>
              <a:t> </a:t>
            </a:r>
            <a:r>
              <a:rPr lang="en-US" sz="5000" dirty="0" err="1">
                <a:solidFill>
                  <a:srgbClr val="FCF9F0"/>
                </a:solidFill>
                <a:latin typeface="Roboto Condensed Bold"/>
              </a:rPr>
              <a:t>dàn</a:t>
            </a:r>
            <a:r>
              <a:rPr lang="en-US" sz="5000" dirty="0">
                <a:solidFill>
                  <a:srgbClr val="FCF9F0"/>
                </a:solidFill>
                <a:latin typeface="Roboto Condensed Bold"/>
              </a:rPr>
              <a:t> 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barn(inVertical)">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inVertical)">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barn(inVertical)">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
                                            <p:txEl>
                                              <p:pRg st="1" end="1"/>
                                            </p:txEl>
                                          </p:spTgt>
                                        </p:tgtEl>
                                        <p:attrNameLst>
                                          <p:attrName>style.visibility</p:attrName>
                                        </p:attrNameLst>
                                      </p:cBhvr>
                                      <p:to>
                                        <p:strVal val="visible"/>
                                      </p:to>
                                    </p:set>
                                    <p:animEffect transition="in" filter="barn(inVertical)">
                                      <p:cBhvr>
                                        <p:cTn id="32" dur="500"/>
                                        <p:tgtEl>
                                          <p:spTgt spid="2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arn(inVertical)">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xEl>
                                              <p:pRg st="0" end="0"/>
                                            </p:txEl>
                                          </p:spTgt>
                                        </p:tgtEl>
                                        <p:attrNameLst>
                                          <p:attrName>style.visibility</p:attrName>
                                        </p:attrNameLst>
                                      </p:cBhvr>
                                      <p:to>
                                        <p:strVal val="visible"/>
                                      </p:to>
                                    </p:set>
                                    <p:animEffect transition="in" filter="barn(inVertical)">
                                      <p:cBhvr>
                                        <p:cTn id="42" dur="500"/>
                                        <p:tgtEl>
                                          <p:spTgt spid="2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4">
                                            <p:txEl>
                                              <p:pRg st="1" end="1"/>
                                            </p:txEl>
                                          </p:spTgt>
                                        </p:tgtEl>
                                        <p:attrNameLst>
                                          <p:attrName>style.visibility</p:attrName>
                                        </p:attrNameLst>
                                      </p:cBhvr>
                                      <p:to>
                                        <p:strVal val="visible"/>
                                      </p:to>
                                    </p:set>
                                    <p:animEffect transition="in" filter="barn(inVertical)">
                                      <p:cBhvr>
                                        <p:cTn id="47"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 xmlns:asvg="http://schemas.microsoft.com/office/drawing/2016/SVG/main" r:embed="rId3"/>
                </a:ext>
              </a:extLst>
            </a:blip>
            <a:stretch>
              <a:fillRect l="-9832" r="-31154"/>
            </a:stretch>
          </a:blipFill>
        </p:spPr>
      </p:sp>
      <p:sp>
        <p:nvSpPr>
          <p:cNvPr id="3" name="Freeform 3"/>
          <p:cNvSpPr/>
          <p:nvPr/>
        </p:nvSpPr>
        <p:spPr>
          <a:xfrm rot="784898">
            <a:off x="15611727" y="7428628"/>
            <a:ext cx="3289646" cy="3322875"/>
          </a:xfrm>
          <a:custGeom>
            <a:avLst/>
            <a:gdLst/>
            <a:ahLst/>
            <a:cxnLst/>
            <a:rect l="l" t="t" r="r" b="b"/>
            <a:pathLst>
              <a:path w="3289646" h="3322875">
                <a:moveTo>
                  <a:pt x="0" y="0"/>
                </a:moveTo>
                <a:lnTo>
                  <a:pt x="3289646" y="0"/>
                </a:lnTo>
                <a:lnTo>
                  <a:pt x="3289646" y="3322875"/>
                </a:lnTo>
                <a:lnTo>
                  <a:pt x="0" y="3322875"/>
                </a:lnTo>
                <a:lnTo>
                  <a:pt x="0" y="0"/>
                </a:lnTo>
                <a:close/>
              </a:path>
            </a:pathLst>
          </a:custGeom>
          <a:blipFill>
            <a:blip r:embed="rId4"/>
            <a:stretch>
              <a:fillRect/>
            </a:stretch>
          </a:blipFill>
        </p:spPr>
      </p:sp>
      <p:sp>
        <p:nvSpPr>
          <p:cNvPr id="4" name="Freeform 4"/>
          <p:cNvSpPr/>
          <p:nvPr/>
        </p:nvSpPr>
        <p:spPr>
          <a:xfrm rot="-6485021">
            <a:off x="-1454145" y="7950208"/>
            <a:ext cx="5117240" cy="5117240"/>
          </a:xfrm>
          <a:custGeom>
            <a:avLst/>
            <a:gdLst/>
            <a:ahLst/>
            <a:cxnLst/>
            <a:rect l="l" t="t" r="r" b="b"/>
            <a:pathLst>
              <a:path w="5117240" h="5117240">
                <a:moveTo>
                  <a:pt x="0" y="0"/>
                </a:moveTo>
                <a:lnTo>
                  <a:pt x="5117240" y="0"/>
                </a:lnTo>
                <a:lnTo>
                  <a:pt x="5117240" y="5117240"/>
                </a:lnTo>
                <a:lnTo>
                  <a:pt x="0" y="511724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rot="-9298865">
            <a:off x="15206384" y="-2727785"/>
            <a:ext cx="5772485" cy="5772485"/>
          </a:xfrm>
          <a:custGeom>
            <a:avLst/>
            <a:gdLst/>
            <a:ahLst/>
            <a:cxnLst/>
            <a:rect l="l" t="t" r="r" b="b"/>
            <a:pathLst>
              <a:path w="5772485" h="5772485">
                <a:moveTo>
                  <a:pt x="0" y="0"/>
                </a:moveTo>
                <a:lnTo>
                  <a:pt x="5772484" y="0"/>
                </a:lnTo>
                <a:lnTo>
                  <a:pt x="5772484" y="5772484"/>
                </a:lnTo>
                <a:lnTo>
                  <a:pt x="0" y="577248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6" name="Freeform 6"/>
          <p:cNvSpPr/>
          <p:nvPr/>
        </p:nvSpPr>
        <p:spPr>
          <a:xfrm>
            <a:off x="15150220" y="634054"/>
            <a:ext cx="3114892" cy="2390680"/>
          </a:xfrm>
          <a:custGeom>
            <a:avLst/>
            <a:gdLst/>
            <a:ahLst/>
            <a:cxnLst/>
            <a:rect l="l" t="t" r="r" b="b"/>
            <a:pathLst>
              <a:path w="3114892" h="2390680">
                <a:moveTo>
                  <a:pt x="0" y="0"/>
                </a:moveTo>
                <a:lnTo>
                  <a:pt x="3114892" y="0"/>
                </a:lnTo>
                <a:lnTo>
                  <a:pt x="3114892" y="2390680"/>
                </a:lnTo>
                <a:lnTo>
                  <a:pt x="0" y="2390680"/>
                </a:lnTo>
                <a:lnTo>
                  <a:pt x="0" y="0"/>
                </a:lnTo>
                <a:close/>
              </a:path>
            </a:pathLst>
          </a:custGeom>
          <a:blipFill>
            <a:blip r:embed="rId9"/>
            <a:stretch>
              <a:fillRect/>
            </a:stretch>
          </a:blipFill>
        </p:spPr>
      </p:sp>
      <p:grpSp>
        <p:nvGrpSpPr>
          <p:cNvPr id="7" name="Group 7"/>
          <p:cNvGrpSpPr/>
          <p:nvPr/>
        </p:nvGrpSpPr>
        <p:grpSpPr>
          <a:xfrm>
            <a:off x="453667" y="4535890"/>
            <a:ext cx="4930187" cy="5127134"/>
            <a:chOff x="0" y="0"/>
            <a:chExt cx="1298485" cy="1350356"/>
          </a:xfrm>
        </p:grpSpPr>
        <p:sp>
          <p:nvSpPr>
            <p:cNvPr id="8" name="Freeform 8"/>
            <p:cNvSpPr/>
            <p:nvPr/>
          </p:nvSpPr>
          <p:spPr>
            <a:xfrm>
              <a:off x="0" y="0"/>
              <a:ext cx="1298485" cy="1350356"/>
            </a:xfrm>
            <a:custGeom>
              <a:avLst/>
              <a:gdLst/>
              <a:ahLst/>
              <a:cxnLst/>
              <a:rect l="l" t="t" r="r" b="b"/>
              <a:pathLst>
                <a:path w="1298485" h="1350356">
                  <a:moveTo>
                    <a:pt x="80086" y="0"/>
                  </a:moveTo>
                  <a:lnTo>
                    <a:pt x="1218400" y="0"/>
                  </a:lnTo>
                  <a:cubicBezTo>
                    <a:pt x="1262630" y="0"/>
                    <a:pt x="1298485" y="35856"/>
                    <a:pt x="1298485" y="80086"/>
                  </a:cubicBezTo>
                  <a:lnTo>
                    <a:pt x="1298485" y="1270270"/>
                  </a:lnTo>
                  <a:cubicBezTo>
                    <a:pt x="1298485" y="1314501"/>
                    <a:pt x="1262630" y="1350356"/>
                    <a:pt x="1218400" y="1350356"/>
                  </a:cubicBezTo>
                  <a:lnTo>
                    <a:pt x="80086" y="1350356"/>
                  </a:lnTo>
                  <a:cubicBezTo>
                    <a:pt x="35856" y="1350356"/>
                    <a:pt x="0" y="1314501"/>
                    <a:pt x="0" y="1270270"/>
                  </a:cubicBezTo>
                  <a:lnTo>
                    <a:pt x="0" y="80086"/>
                  </a:lnTo>
                  <a:cubicBezTo>
                    <a:pt x="0" y="35856"/>
                    <a:pt x="35856" y="0"/>
                    <a:pt x="80086" y="0"/>
                  </a:cubicBezTo>
                  <a:close/>
                </a:path>
              </a:pathLst>
            </a:custGeom>
            <a:solidFill>
              <a:srgbClr val="DCDBE2"/>
            </a:solidFill>
          </p:spPr>
        </p:sp>
        <p:sp>
          <p:nvSpPr>
            <p:cNvPr id="9" name="TextBox 9"/>
            <p:cNvSpPr txBox="1"/>
            <p:nvPr/>
          </p:nvSpPr>
          <p:spPr>
            <a:xfrm>
              <a:off x="0" y="-38100"/>
              <a:ext cx="1298485" cy="1388456"/>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610024" y="1721570"/>
            <a:ext cx="6086176" cy="1232589"/>
            <a:chOff x="0" y="0"/>
            <a:chExt cx="2271089" cy="324633"/>
          </a:xfrm>
        </p:grpSpPr>
        <p:sp>
          <p:nvSpPr>
            <p:cNvPr id="11" name="Freeform 11"/>
            <p:cNvSpPr/>
            <p:nvPr/>
          </p:nvSpPr>
          <p:spPr>
            <a:xfrm>
              <a:off x="0" y="0"/>
              <a:ext cx="2271089" cy="324633"/>
            </a:xfrm>
            <a:custGeom>
              <a:avLst/>
              <a:gdLst/>
              <a:ahLst/>
              <a:cxnLst/>
              <a:rect l="l" t="t" r="r" b="b"/>
              <a:pathLst>
                <a:path w="2271089" h="324633">
                  <a:moveTo>
                    <a:pt x="45789" y="0"/>
                  </a:moveTo>
                  <a:lnTo>
                    <a:pt x="2225301" y="0"/>
                  </a:lnTo>
                  <a:cubicBezTo>
                    <a:pt x="2250589" y="0"/>
                    <a:pt x="2271089" y="20500"/>
                    <a:pt x="2271089" y="45789"/>
                  </a:cubicBezTo>
                  <a:lnTo>
                    <a:pt x="2271089" y="278844"/>
                  </a:lnTo>
                  <a:cubicBezTo>
                    <a:pt x="2271089" y="290988"/>
                    <a:pt x="2266265" y="302634"/>
                    <a:pt x="2257678" y="311221"/>
                  </a:cubicBezTo>
                  <a:cubicBezTo>
                    <a:pt x="2249091" y="319808"/>
                    <a:pt x="2237444" y="324633"/>
                    <a:pt x="2225301" y="324633"/>
                  </a:cubicBezTo>
                  <a:lnTo>
                    <a:pt x="45789" y="324633"/>
                  </a:lnTo>
                  <a:cubicBezTo>
                    <a:pt x="33645" y="324633"/>
                    <a:pt x="21998" y="319808"/>
                    <a:pt x="13411" y="311221"/>
                  </a:cubicBezTo>
                  <a:cubicBezTo>
                    <a:pt x="4824" y="302634"/>
                    <a:pt x="0" y="290988"/>
                    <a:pt x="0" y="278844"/>
                  </a:cubicBezTo>
                  <a:lnTo>
                    <a:pt x="0" y="45789"/>
                  </a:lnTo>
                  <a:cubicBezTo>
                    <a:pt x="0" y="33645"/>
                    <a:pt x="4824" y="21998"/>
                    <a:pt x="13411" y="13411"/>
                  </a:cubicBezTo>
                  <a:cubicBezTo>
                    <a:pt x="21998" y="4824"/>
                    <a:pt x="33645" y="0"/>
                    <a:pt x="45789" y="0"/>
                  </a:cubicBezTo>
                  <a:close/>
                </a:path>
              </a:pathLst>
            </a:custGeom>
            <a:solidFill>
              <a:srgbClr val="E27162"/>
            </a:solidFill>
          </p:spPr>
        </p:sp>
        <p:sp>
          <p:nvSpPr>
            <p:cNvPr id="12" name="TextBox 12"/>
            <p:cNvSpPr txBox="1"/>
            <p:nvPr/>
          </p:nvSpPr>
          <p:spPr>
            <a:xfrm>
              <a:off x="0" y="-38100"/>
              <a:ext cx="2271089" cy="362733"/>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6113867" y="4535890"/>
            <a:ext cx="4930187" cy="5127134"/>
            <a:chOff x="0" y="0"/>
            <a:chExt cx="1298485" cy="1350356"/>
          </a:xfrm>
        </p:grpSpPr>
        <p:sp>
          <p:nvSpPr>
            <p:cNvPr id="14" name="Freeform 14"/>
            <p:cNvSpPr/>
            <p:nvPr/>
          </p:nvSpPr>
          <p:spPr>
            <a:xfrm>
              <a:off x="0" y="0"/>
              <a:ext cx="1298485" cy="1350356"/>
            </a:xfrm>
            <a:custGeom>
              <a:avLst/>
              <a:gdLst/>
              <a:ahLst/>
              <a:cxnLst/>
              <a:rect l="l" t="t" r="r" b="b"/>
              <a:pathLst>
                <a:path w="1298485" h="1350356">
                  <a:moveTo>
                    <a:pt x="80086" y="0"/>
                  </a:moveTo>
                  <a:lnTo>
                    <a:pt x="1218400" y="0"/>
                  </a:lnTo>
                  <a:cubicBezTo>
                    <a:pt x="1262630" y="0"/>
                    <a:pt x="1298485" y="35856"/>
                    <a:pt x="1298485" y="80086"/>
                  </a:cubicBezTo>
                  <a:lnTo>
                    <a:pt x="1298485" y="1270270"/>
                  </a:lnTo>
                  <a:cubicBezTo>
                    <a:pt x="1298485" y="1314501"/>
                    <a:pt x="1262630" y="1350356"/>
                    <a:pt x="1218400" y="1350356"/>
                  </a:cubicBezTo>
                  <a:lnTo>
                    <a:pt x="80086" y="1350356"/>
                  </a:lnTo>
                  <a:cubicBezTo>
                    <a:pt x="35856" y="1350356"/>
                    <a:pt x="0" y="1314501"/>
                    <a:pt x="0" y="1270270"/>
                  </a:cubicBezTo>
                  <a:lnTo>
                    <a:pt x="0" y="80086"/>
                  </a:lnTo>
                  <a:cubicBezTo>
                    <a:pt x="0" y="35856"/>
                    <a:pt x="35856" y="0"/>
                    <a:pt x="80086" y="0"/>
                  </a:cubicBezTo>
                  <a:close/>
                </a:path>
              </a:pathLst>
            </a:custGeom>
            <a:solidFill>
              <a:srgbClr val="DCDBE2"/>
            </a:solidFill>
          </p:spPr>
        </p:sp>
        <p:sp>
          <p:nvSpPr>
            <p:cNvPr id="15" name="TextBox 15"/>
            <p:cNvSpPr txBox="1"/>
            <p:nvPr/>
          </p:nvSpPr>
          <p:spPr>
            <a:xfrm>
              <a:off x="0" y="-38100"/>
              <a:ext cx="1298485" cy="1388456"/>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1777479" y="4535890"/>
            <a:ext cx="4930187" cy="5127134"/>
            <a:chOff x="0" y="0"/>
            <a:chExt cx="1298485" cy="1350356"/>
          </a:xfrm>
        </p:grpSpPr>
        <p:sp>
          <p:nvSpPr>
            <p:cNvPr id="17" name="Freeform 17"/>
            <p:cNvSpPr/>
            <p:nvPr/>
          </p:nvSpPr>
          <p:spPr>
            <a:xfrm>
              <a:off x="0" y="0"/>
              <a:ext cx="1298485" cy="1350356"/>
            </a:xfrm>
            <a:custGeom>
              <a:avLst/>
              <a:gdLst/>
              <a:ahLst/>
              <a:cxnLst/>
              <a:rect l="l" t="t" r="r" b="b"/>
              <a:pathLst>
                <a:path w="1298485" h="1350356">
                  <a:moveTo>
                    <a:pt x="80086" y="0"/>
                  </a:moveTo>
                  <a:lnTo>
                    <a:pt x="1218400" y="0"/>
                  </a:lnTo>
                  <a:cubicBezTo>
                    <a:pt x="1262630" y="0"/>
                    <a:pt x="1298485" y="35856"/>
                    <a:pt x="1298485" y="80086"/>
                  </a:cubicBezTo>
                  <a:lnTo>
                    <a:pt x="1298485" y="1270270"/>
                  </a:lnTo>
                  <a:cubicBezTo>
                    <a:pt x="1298485" y="1314501"/>
                    <a:pt x="1262630" y="1350356"/>
                    <a:pt x="1218400" y="1350356"/>
                  </a:cubicBezTo>
                  <a:lnTo>
                    <a:pt x="80086" y="1350356"/>
                  </a:lnTo>
                  <a:cubicBezTo>
                    <a:pt x="35856" y="1350356"/>
                    <a:pt x="0" y="1314501"/>
                    <a:pt x="0" y="1270270"/>
                  </a:cubicBezTo>
                  <a:lnTo>
                    <a:pt x="0" y="80086"/>
                  </a:lnTo>
                  <a:cubicBezTo>
                    <a:pt x="0" y="35856"/>
                    <a:pt x="35856" y="0"/>
                    <a:pt x="80086" y="0"/>
                  </a:cubicBezTo>
                  <a:close/>
                </a:path>
              </a:pathLst>
            </a:custGeom>
            <a:solidFill>
              <a:srgbClr val="DCDBE2"/>
            </a:solidFill>
          </p:spPr>
        </p:sp>
        <p:sp>
          <p:nvSpPr>
            <p:cNvPr id="18" name="TextBox 18"/>
            <p:cNvSpPr txBox="1"/>
            <p:nvPr/>
          </p:nvSpPr>
          <p:spPr>
            <a:xfrm>
              <a:off x="0" y="-38100"/>
              <a:ext cx="1298485" cy="1388456"/>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227459" y="1783810"/>
            <a:ext cx="1128280" cy="995707"/>
          </a:xfrm>
          <a:custGeom>
            <a:avLst/>
            <a:gdLst/>
            <a:ahLst/>
            <a:cxnLst/>
            <a:rect l="l" t="t" r="r" b="b"/>
            <a:pathLst>
              <a:path w="1128280" h="995707">
                <a:moveTo>
                  <a:pt x="0" y="0"/>
                </a:moveTo>
                <a:lnTo>
                  <a:pt x="1128280" y="0"/>
                </a:lnTo>
                <a:lnTo>
                  <a:pt x="1128280" y="995707"/>
                </a:lnTo>
                <a:lnTo>
                  <a:pt x="0" y="995707"/>
                </a:lnTo>
                <a:lnTo>
                  <a:pt x="0" y="0"/>
                </a:lnTo>
                <a:close/>
              </a:path>
            </a:pathLst>
          </a:custGeom>
          <a:blipFill>
            <a:blip r:embed="rId10"/>
            <a:stretch>
              <a:fillRect/>
            </a:stretch>
          </a:blipFill>
        </p:spPr>
      </p:sp>
      <p:sp>
        <p:nvSpPr>
          <p:cNvPr id="20" name="TextBox 20"/>
          <p:cNvSpPr txBox="1"/>
          <p:nvPr/>
        </p:nvSpPr>
        <p:spPr>
          <a:xfrm>
            <a:off x="453667" y="404383"/>
            <a:ext cx="12944919" cy="927100"/>
          </a:xfrm>
          <a:prstGeom prst="rect">
            <a:avLst/>
          </a:prstGeom>
        </p:spPr>
        <p:txBody>
          <a:bodyPr lIns="0" tIns="0" rIns="0" bIns="0" rtlCol="0" anchor="t">
            <a:spAutoFit/>
          </a:bodyPr>
          <a:lstStyle/>
          <a:p>
            <a:pPr algn="ctr">
              <a:lnSpc>
                <a:spcPts val="7700"/>
              </a:lnSpc>
            </a:pPr>
            <a:r>
              <a:rPr lang="en-US" sz="5000">
                <a:solidFill>
                  <a:srgbClr val="0C4369"/>
                </a:solidFill>
                <a:latin typeface="Fraunces Bold"/>
              </a:rPr>
              <a:t>III. HƯỚNG DẪN QUY TRÌNH VIẾT</a:t>
            </a:r>
          </a:p>
        </p:txBody>
      </p:sp>
      <p:sp>
        <p:nvSpPr>
          <p:cNvPr id="21" name="TextBox 21"/>
          <p:cNvSpPr txBox="1"/>
          <p:nvPr/>
        </p:nvSpPr>
        <p:spPr>
          <a:xfrm>
            <a:off x="220532" y="5057775"/>
            <a:ext cx="4733267" cy="3693796"/>
          </a:xfrm>
          <a:prstGeom prst="rect">
            <a:avLst/>
          </a:prstGeom>
        </p:spPr>
        <p:txBody>
          <a:bodyPr lIns="0" tIns="0" rIns="0" bIns="0" rtlCol="0" anchor="t">
            <a:spAutoFit/>
          </a:bodyPr>
          <a:lstStyle/>
          <a:p>
            <a:pPr marL="906769" lvl="1" indent="-453384" algn="just">
              <a:lnSpc>
                <a:spcPts val="5879"/>
              </a:lnSpc>
              <a:buFont typeface="Arial"/>
              <a:buChar char="•"/>
            </a:pPr>
            <a:r>
              <a:rPr lang="en-US" sz="4199" dirty="0" err="1">
                <a:solidFill>
                  <a:srgbClr val="1E3F48"/>
                </a:solidFill>
                <a:latin typeface="Roboto Condensed"/>
              </a:rPr>
              <a:t>Giới</a:t>
            </a:r>
            <a:r>
              <a:rPr lang="en-US" sz="4199" dirty="0">
                <a:solidFill>
                  <a:srgbClr val="1E3F48"/>
                </a:solidFill>
                <a:latin typeface="Roboto Condensed"/>
              </a:rPr>
              <a:t> </a:t>
            </a:r>
            <a:r>
              <a:rPr lang="en-US" sz="4199" dirty="0" err="1">
                <a:solidFill>
                  <a:srgbClr val="1E3F48"/>
                </a:solidFill>
                <a:latin typeface="Roboto Condensed"/>
              </a:rPr>
              <a:t>thiệu</a:t>
            </a:r>
            <a:r>
              <a:rPr lang="en-US" sz="4199" dirty="0">
                <a:solidFill>
                  <a:srgbClr val="1E3F48"/>
                </a:solidFill>
                <a:latin typeface="Roboto Condensed"/>
              </a:rPr>
              <a:t> </a:t>
            </a:r>
            <a:r>
              <a:rPr lang="en-US" sz="4199" dirty="0" err="1">
                <a:solidFill>
                  <a:srgbClr val="1E3F48"/>
                </a:solidFill>
                <a:latin typeface="Roboto Condensed"/>
              </a:rPr>
              <a:t>tên</a:t>
            </a:r>
            <a:r>
              <a:rPr lang="en-US" sz="4199" dirty="0">
                <a:solidFill>
                  <a:srgbClr val="1E3F48"/>
                </a:solidFill>
                <a:latin typeface="Roboto Condensed"/>
              </a:rPr>
              <a:t> </a:t>
            </a:r>
            <a:r>
              <a:rPr lang="en-US" sz="4199" dirty="0" err="1">
                <a:solidFill>
                  <a:srgbClr val="1E3F48"/>
                </a:solidFill>
                <a:latin typeface="Roboto Condensed"/>
              </a:rPr>
              <a:t>sách</a:t>
            </a:r>
            <a:r>
              <a:rPr lang="en-US" sz="4199" dirty="0">
                <a:solidFill>
                  <a:srgbClr val="1E3F48"/>
                </a:solidFill>
                <a:latin typeface="Roboto Condensed"/>
              </a:rPr>
              <a:t>, </a:t>
            </a:r>
            <a:r>
              <a:rPr lang="en-US" sz="4199" dirty="0" err="1">
                <a:solidFill>
                  <a:srgbClr val="1E3F48"/>
                </a:solidFill>
                <a:latin typeface="Roboto Condensed"/>
              </a:rPr>
              <a:t>tên</a:t>
            </a:r>
            <a:r>
              <a:rPr lang="en-US" sz="4199" dirty="0">
                <a:solidFill>
                  <a:srgbClr val="1E3F48"/>
                </a:solidFill>
                <a:latin typeface="Roboto Condensed"/>
              </a:rPr>
              <a:t> </a:t>
            </a:r>
            <a:r>
              <a:rPr lang="en-US" sz="4199" dirty="0" err="1">
                <a:solidFill>
                  <a:srgbClr val="1E3F48"/>
                </a:solidFill>
                <a:latin typeface="Roboto Condensed"/>
              </a:rPr>
              <a:t>tác</a:t>
            </a:r>
            <a:r>
              <a:rPr lang="en-US" sz="4199" dirty="0">
                <a:solidFill>
                  <a:srgbClr val="1E3F48"/>
                </a:solidFill>
                <a:latin typeface="Roboto Condensed"/>
              </a:rPr>
              <a:t> </a:t>
            </a:r>
            <a:r>
              <a:rPr lang="en-US" sz="4199" dirty="0" err="1">
                <a:solidFill>
                  <a:srgbClr val="1E3F48"/>
                </a:solidFill>
                <a:latin typeface="Roboto Condensed"/>
              </a:rPr>
              <a:t>gia</a:t>
            </a:r>
            <a:r>
              <a:rPr lang="en-US" sz="4199" dirty="0">
                <a:solidFill>
                  <a:srgbClr val="1E3F48"/>
                </a:solidFill>
                <a:latin typeface="Roboto Condensed"/>
              </a:rPr>
              <a:t>̉.</a:t>
            </a:r>
          </a:p>
          <a:p>
            <a:pPr marL="906769" lvl="1" indent="-453384" algn="just">
              <a:lnSpc>
                <a:spcPts val="5879"/>
              </a:lnSpc>
              <a:buFont typeface="Arial"/>
              <a:buChar char="•"/>
            </a:pPr>
            <a:r>
              <a:rPr lang="en-US" sz="4199" dirty="0" err="1">
                <a:solidFill>
                  <a:srgbClr val="1E3F48"/>
                </a:solidFill>
                <a:latin typeface="Roboto Condensed"/>
              </a:rPr>
              <a:t>Cảm</a:t>
            </a:r>
            <a:r>
              <a:rPr lang="en-US" sz="4199" dirty="0">
                <a:solidFill>
                  <a:srgbClr val="1E3F48"/>
                </a:solidFill>
                <a:latin typeface="Roboto Condensed"/>
              </a:rPr>
              <a:t> </a:t>
            </a:r>
            <a:r>
              <a:rPr lang="en-US" sz="4199" dirty="0" err="1">
                <a:solidFill>
                  <a:srgbClr val="1E3F48"/>
                </a:solidFill>
                <a:latin typeface="Roboto Condensed"/>
              </a:rPr>
              <a:t>nhận</a:t>
            </a:r>
            <a:r>
              <a:rPr lang="en-US" sz="4199" dirty="0">
                <a:solidFill>
                  <a:srgbClr val="1E3F48"/>
                </a:solidFill>
                <a:latin typeface="Roboto Condensed"/>
              </a:rPr>
              <a:t> </a:t>
            </a:r>
            <a:r>
              <a:rPr lang="en-US" sz="4199" dirty="0" err="1">
                <a:solidFill>
                  <a:srgbClr val="1E3F48"/>
                </a:solidFill>
                <a:latin typeface="Roboto Condensed"/>
              </a:rPr>
              <a:t>hoặc</a:t>
            </a:r>
            <a:r>
              <a:rPr lang="en-US" sz="4199" dirty="0">
                <a:solidFill>
                  <a:srgbClr val="1E3F48"/>
                </a:solidFill>
                <a:latin typeface="Roboto Condensed"/>
              </a:rPr>
              <a:t> </a:t>
            </a:r>
            <a:r>
              <a:rPr lang="en-US" sz="4199" dirty="0" err="1">
                <a:solidFill>
                  <a:srgbClr val="1E3F48"/>
                </a:solidFill>
                <a:latin typeface="Roboto Condensed"/>
              </a:rPr>
              <a:t>ấn</a:t>
            </a:r>
            <a:r>
              <a:rPr lang="en-US" sz="4199" dirty="0">
                <a:solidFill>
                  <a:srgbClr val="1E3F48"/>
                </a:solidFill>
                <a:latin typeface="Roboto Condensed"/>
              </a:rPr>
              <a:t> </a:t>
            </a:r>
            <a:r>
              <a:rPr lang="en-US" sz="4199" dirty="0" err="1">
                <a:solidFill>
                  <a:srgbClr val="1E3F48"/>
                </a:solidFill>
                <a:latin typeface="Roboto Condensed"/>
              </a:rPr>
              <a:t>tượng</a:t>
            </a:r>
            <a:r>
              <a:rPr lang="en-US" sz="4199" dirty="0">
                <a:solidFill>
                  <a:srgbClr val="1E3F48"/>
                </a:solidFill>
                <a:latin typeface="Roboto Condensed"/>
              </a:rPr>
              <a:t> </a:t>
            </a:r>
            <a:r>
              <a:rPr lang="en-US" sz="4199" dirty="0" err="1">
                <a:solidFill>
                  <a:srgbClr val="1E3F48"/>
                </a:solidFill>
                <a:latin typeface="Roboto Condensed"/>
              </a:rPr>
              <a:t>nổi</a:t>
            </a:r>
            <a:r>
              <a:rPr lang="en-US" sz="4199" dirty="0">
                <a:solidFill>
                  <a:srgbClr val="1E3F48"/>
                </a:solidFill>
                <a:latin typeface="Roboto Condensed"/>
              </a:rPr>
              <a:t> </a:t>
            </a:r>
            <a:r>
              <a:rPr lang="en-US" sz="4199" dirty="0" err="1">
                <a:solidFill>
                  <a:srgbClr val="1E3F48"/>
                </a:solidFill>
                <a:latin typeface="Roboto Condensed"/>
              </a:rPr>
              <a:t>bật</a:t>
            </a:r>
            <a:r>
              <a:rPr lang="en-US" sz="4199" dirty="0">
                <a:solidFill>
                  <a:srgbClr val="1E3F48"/>
                </a:solidFill>
                <a:latin typeface="Roboto Condensed"/>
              </a:rPr>
              <a:t> </a:t>
            </a:r>
            <a:r>
              <a:rPr lang="en-US" sz="4199" dirty="0" err="1">
                <a:solidFill>
                  <a:srgbClr val="1E3F48"/>
                </a:solidFill>
                <a:latin typeface="Roboto Condensed"/>
              </a:rPr>
              <a:t>vê</a:t>
            </a:r>
            <a:r>
              <a:rPr lang="en-US" sz="4199" dirty="0">
                <a:solidFill>
                  <a:srgbClr val="1E3F48"/>
                </a:solidFill>
                <a:latin typeface="Roboto Condensed"/>
              </a:rPr>
              <a:t>̀ </a:t>
            </a:r>
            <a:r>
              <a:rPr lang="en-US" sz="4199" dirty="0" err="1">
                <a:solidFill>
                  <a:srgbClr val="1E3F48"/>
                </a:solidFill>
                <a:latin typeface="Roboto Condensed"/>
              </a:rPr>
              <a:t>cuốn</a:t>
            </a:r>
            <a:r>
              <a:rPr lang="en-US" sz="4199" dirty="0">
                <a:solidFill>
                  <a:srgbClr val="1E3F48"/>
                </a:solidFill>
                <a:latin typeface="Roboto Condensed"/>
              </a:rPr>
              <a:t> </a:t>
            </a:r>
            <a:r>
              <a:rPr lang="en-US" sz="4199" dirty="0" err="1">
                <a:solidFill>
                  <a:srgbClr val="1E3F48"/>
                </a:solidFill>
                <a:latin typeface="Roboto Condensed"/>
              </a:rPr>
              <a:t>sách</a:t>
            </a:r>
            <a:r>
              <a:rPr lang="en-US" sz="4199" dirty="0">
                <a:solidFill>
                  <a:srgbClr val="1E3F48"/>
                </a:solidFill>
                <a:latin typeface="Roboto Condensed"/>
              </a:rPr>
              <a:t>.</a:t>
            </a:r>
          </a:p>
        </p:txBody>
      </p:sp>
      <p:sp>
        <p:nvSpPr>
          <p:cNvPr id="22" name="TextBox 22"/>
          <p:cNvSpPr txBox="1"/>
          <p:nvPr/>
        </p:nvSpPr>
        <p:spPr>
          <a:xfrm>
            <a:off x="1905001" y="1850775"/>
            <a:ext cx="5715000" cy="897682"/>
          </a:xfrm>
          <a:prstGeom prst="rect">
            <a:avLst/>
          </a:prstGeom>
        </p:spPr>
        <p:txBody>
          <a:bodyPr wrap="square" lIns="0" tIns="0" rIns="0" bIns="0" rtlCol="0" anchor="t">
            <a:spAutoFit/>
          </a:bodyPr>
          <a:lstStyle/>
          <a:p>
            <a:pPr algn="just">
              <a:lnSpc>
                <a:spcPts val="7000"/>
              </a:lnSpc>
            </a:pPr>
            <a:r>
              <a:rPr lang="en-US" sz="5000" dirty="0">
                <a:solidFill>
                  <a:srgbClr val="FCF9F0"/>
                </a:solidFill>
                <a:latin typeface="Roboto Condensed Bold"/>
              </a:rPr>
              <a:t>2. </a:t>
            </a:r>
            <a:r>
              <a:rPr lang="en-US" sz="5000" dirty="0" err="1">
                <a:solidFill>
                  <a:srgbClr val="FCF9F0"/>
                </a:solidFill>
                <a:latin typeface="Roboto Condensed Bold"/>
              </a:rPr>
              <a:t>Tìm</a:t>
            </a:r>
            <a:r>
              <a:rPr lang="en-US" sz="5000" dirty="0">
                <a:solidFill>
                  <a:srgbClr val="FCF9F0"/>
                </a:solidFill>
                <a:latin typeface="Roboto Condensed Bold"/>
              </a:rPr>
              <a:t> ý </a:t>
            </a:r>
            <a:r>
              <a:rPr lang="en-US" sz="5000" dirty="0" err="1">
                <a:solidFill>
                  <a:srgbClr val="FCF9F0"/>
                </a:solidFill>
                <a:latin typeface="Roboto Condensed Bold"/>
              </a:rPr>
              <a:t>va</a:t>
            </a:r>
            <a:r>
              <a:rPr lang="en-US" sz="5000" dirty="0">
                <a:solidFill>
                  <a:srgbClr val="FCF9F0"/>
                </a:solidFill>
                <a:latin typeface="Roboto Condensed Bold"/>
              </a:rPr>
              <a:t>̀ </a:t>
            </a:r>
            <a:r>
              <a:rPr lang="en-US" sz="5000" dirty="0" err="1">
                <a:solidFill>
                  <a:srgbClr val="FCF9F0"/>
                </a:solidFill>
                <a:latin typeface="Roboto Condensed Bold"/>
              </a:rPr>
              <a:t>lập</a:t>
            </a:r>
            <a:r>
              <a:rPr lang="en-US" sz="5000" dirty="0">
                <a:solidFill>
                  <a:srgbClr val="FCF9F0"/>
                </a:solidFill>
                <a:latin typeface="Roboto Condensed Bold"/>
              </a:rPr>
              <a:t> </a:t>
            </a:r>
            <a:r>
              <a:rPr lang="en-US" sz="5000" dirty="0" err="1">
                <a:solidFill>
                  <a:srgbClr val="FCF9F0"/>
                </a:solidFill>
                <a:latin typeface="Roboto Condensed Bold"/>
              </a:rPr>
              <a:t>dàn</a:t>
            </a:r>
            <a:r>
              <a:rPr lang="en-US" sz="5000" dirty="0">
                <a:solidFill>
                  <a:srgbClr val="FCF9F0"/>
                </a:solidFill>
                <a:latin typeface="Roboto Condensed Bold"/>
              </a:rPr>
              <a:t> ý </a:t>
            </a:r>
          </a:p>
        </p:txBody>
      </p:sp>
      <p:sp>
        <p:nvSpPr>
          <p:cNvPr id="23" name="TextBox 23"/>
          <p:cNvSpPr txBox="1"/>
          <p:nvPr/>
        </p:nvSpPr>
        <p:spPr>
          <a:xfrm>
            <a:off x="5921545" y="5209696"/>
            <a:ext cx="4878976" cy="3693796"/>
          </a:xfrm>
          <a:prstGeom prst="rect">
            <a:avLst/>
          </a:prstGeom>
        </p:spPr>
        <p:txBody>
          <a:bodyPr lIns="0" tIns="0" rIns="0" bIns="0" rtlCol="0" anchor="t">
            <a:spAutoFit/>
          </a:bodyPr>
          <a:lstStyle/>
          <a:p>
            <a:pPr marL="906769" lvl="1" indent="-453384" algn="just">
              <a:lnSpc>
                <a:spcPts val="5879"/>
              </a:lnSpc>
              <a:buFont typeface="Arial"/>
              <a:buChar char="•"/>
            </a:pPr>
            <a:r>
              <a:rPr lang="en-US" sz="4199" dirty="0">
                <a:solidFill>
                  <a:srgbClr val="1E3F48"/>
                </a:solidFill>
                <a:latin typeface="Roboto Condensed"/>
              </a:rPr>
              <a:t> </a:t>
            </a:r>
            <a:r>
              <a:rPr lang="en-US" sz="4199" dirty="0" err="1">
                <a:solidFill>
                  <a:srgbClr val="1E3F48"/>
                </a:solidFill>
                <a:latin typeface="Roboto Condensed"/>
              </a:rPr>
              <a:t>Tóm</a:t>
            </a:r>
            <a:r>
              <a:rPr lang="en-US" sz="4199" dirty="0">
                <a:solidFill>
                  <a:srgbClr val="1E3F48"/>
                </a:solidFill>
                <a:latin typeface="Roboto Condensed"/>
              </a:rPr>
              <a:t> </a:t>
            </a:r>
            <a:r>
              <a:rPr lang="en-US" sz="4199" dirty="0" err="1">
                <a:solidFill>
                  <a:srgbClr val="1E3F48"/>
                </a:solidFill>
                <a:latin typeface="Roboto Condensed"/>
              </a:rPr>
              <a:t>tắt</a:t>
            </a:r>
            <a:r>
              <a:rPr lang="en-US" sz="4199" dirty="0">
                <a:solidFill>
                  <a:srgbClr val="1E3F48"/>
                </a:solidFill>
                <a:latin typeface="Roboto Condensed"/>
              </a:rPr>
              <a:t> </a:t>
            </a:r>
            <a:r>
              <a:rPr lang="en-US" sz="4199" dirty="0" err="1">
                <a:solidFill>
                  <a:srgbClr val="1E3F48"/>
                </a:solidFill>
                <a:latin typeface="Roboto Condensed"/>
              </a:rPr>
              <a:t>nội</a:t>
            </a:r>
            <a:r>
              <a:rPr lang="en-US" sz="4199" dirty="0">
                <a:solidFill>
                  <a:srgbClr val="1E3F48"/>
                </a:solidFill>
                <a:latin typeface="Roboto Condensed"/>
              </a:rPr>
              <a:t> dung </a:t>
            </a:r>
            <a:r>
              <a:rPr lang="en-US" sz="4199" dirty="0" err="1">
                <a:solidFill>
                  <a:srgbClr val="1E3F48"/>
                </a:solidFill>
                <a:latin typeface="Roboto Condensed"/>
              </a:rPr>
              <a:t>sách</a:t>
            </a:r>
            <a:r>
              <a:rPr lang="en-US" sz="4199" dirty="0">
                <a:solidFill>
                  <a:srgbClr val="1E3F48"/>
                </a:solidFill>
                <a:latin typeface="Roboto Condensed"/>
              </a:rPr>
              <a:t>.</a:t>
            </a:r>
          </a:p>
          <a:p>
            <a:pPr marL="906769" lvl="1" indent="-453384" algn="just">
              <a:lnSpc>
                <a:spcPts val="5879"/>
              </a:lnSpc>
              <a:buFont typeface="Arial"/>
              <a:buChar char="•"/>
            </a:pPr>
            <a:r>
              <a:rPr lang="en-US" sz="4199" dirty="0" err="1">
                <a:solidFill>
                  <a:srgbClr val="1E3F48"/>
                </a:solidFill>
                <a:latin typeface="Roboto Condensed"/>
              </a:rPr>
              <a:t>Nhận</a:t>
            </a:r>
            <a:r>
              <a:rPr lang="en-US" sz="4199" dirty="0">
                <a:solidFill>
                  <a:srgbClr val="1E3F48"/>
                </a:solidFill>
                <a:latin typeface="Roboto Condensed"/>
              </a:rPr>
              <a:t> </a:t>
            </a:r>
            <a:r>
              <a:rPr lang="en-US" sz="4199" dirty="0" err="1">
                <a:solidFill>
                  <a:srgbClr val="1E3F48"/>
                </a:solidFill>
                <a:latin typeface="Roboto Condensed"/>
              </a:rPr>
              <a:t>xét</a:t>
            </a:r>
            <a:r>
              <a:rPr lang="en-US" sz="4199" dirty="0">
                <a:solidFill>
                  <a:srgbClr val="1E3F48"/>
                </a:solidFill>
                <a:latin typeface="Roboto Condensed"/>
              </a:rPr>
              <a:t> </a:t>
            </a:r>
            <a:r>
              <a:rPr lang="en-US" sz="4199" dirty="0" err="1">
                <a:solidFill>
                  <a:srgbClr val="1E3F48"/>
                </a:solidFill>
                <a:latin typeface="Roboto Condensed"/>
              </a:rPr>
              <a:t>vê</a:t>
            </a:r>
            <a:r>
              <a:rPr lang="en-US" sz="4199" dirty="0">
                <a:solidFill>
                  <a:srgbClr val="1E3F48"/>
                </a:solidFill>
                <a:latin typeface="Roboto Condensed"/>
              </a:rPr>
              <a:t>̀ </a:t>
            </a:r>
            <a:r>
              <a:rPr lang="en-US" sz="4199" dirty="0" err="1">
                <a:solidFill>
                  <a:srgbClr val="1E3F48"/>
                </a:solidFill>
                <a:latin typeface="Roboto Condensed"/>
              </a:rPr>
              <a:t>gia</a:t>
            </a:r>
            <a:r>
              <a:rPr lang="en-US" sz="4199" dirty="0">
                <a:solidFill>
                  <a:srgbClr val="1E3F48"/>
                </a:solidFill>
                <a:latin typeface="Roboto Condensed"/>
              </a:rPr>
              <a:t>́ trị (</a:t>
            </a:r>
            <a:r>
              <a:rPr lang="en-US" sz="4199" dirty="0" err="1">
                <a:solidFill>
                  <a:srgbClr val="1E3F48"/>
                </a:solidFill>
                <a:latin typeface="Roboto Condensed"/>
              </a:rPr>
              <a:t>nội</a:t>
            </a:r>
            <a:r>
              <a:rPr lang="en-US" sz="4199" dirty="0">
                <a:solidFill>
                  <a:srgbClr val="1E3F48"/>
                </a:solidFill>
                <a:latin typeface="Roboto Condensed"/>
              </a:rPr>
              <a:t> dung, </a:t>
            </a:r>
            <a:r>
              <a:rPr lang="en-US" sz="4199" dirty="0" err="1">
                <a:solidFill>
                  <a:srgbClr val="1E3F48"/>
                </a:solidFill>
                <a:latin typeface="Roboto Condensed"/>
              </a:rPr>
              <a:t>nghê</a:t>
            </a:r>
            <a:r>
              <a:rPr lang="en-US" sz="4199" dirty="0">
                <a:solidFill>
                  <a:srgbClr val="1E3F48"/>
                </a:solidFill>
                <a:latin typeface="Roboto Condensed"/>
              </a:rPr>
              <a:t>̣ </a:t>
            </a:r>
            <a:r>
              <a:rPr lang="en-US" sz="4199" dirty="0" err="1">
                <a:solidFill>
                  <a:srgbClr val="1E3F48"/>
                </a:solidFill>
                <a:latin typeface="Roboto Condensed"/>
              </a:rPr>
              <a:t>thuật</a:t>
            </a:r>
            <a:r>
              <a:rPr lang="en-US" sz="4199" dirty="0">
                <a:solidFill>
                  <a:srgbClr val="1E3F48"/>
                </a:solidFill>
                <a:latin typeface="Roboto Condensed"/>
              </a:rPr>
              <a:t>) </a:t>
            </a:r>
            <a:r>
              <a:rPr lang="en-US" sz="4199" dirty="0" err="1">
                <a:solidFill>
                  <a:srgbClr val="1E3F48"/>
                </a:solidFill>
                <a:latin typeface="Roboto Condensed"/>
              </a:rPr>
              <a:t>cuốn</a:t>
            </a:r>
            <a:r>
              <a:rPr lang="en-US" sz="4199" dirty="0">
                <a:solidFill>
                  <a:srgbClr val="1E3F48"/>
                </a:solidFill>
                <a:latin typeface="Roboto Condensed"/>
              </a:rPr>
              <a:t> </a:t>
            </a:r>
            <a:r>
              <a:rPr lang="en-US" sz="4199" dirty="0" err="1">
                <a:solidFill>
                  <a:srgbClr val="1E3F48"/>
                </a:solidFill>
                <a:latin typeface="Roboto Condensed"/>
              </a:rPr>
              <a:t>sách</a:t>
            </a:r>
            <a:r>
              <a:rPr lang="en-US" sz="4199" dirty="0">
                <a:solidFill>
                  <a:srgbClr val="1E3F48"/>
                </a:solidFill>
                <a:latin typeface="Roboto Condensed"/>
              </a:rPr>
              <a:t>.</a:t>
            </a:r>
          </a:p>
        </p:txBody>
      </p:sp>
      <p:sp>
        <p:nvSpPr>
          <p:cNvPr id="24" name="TextBox 24"/>
          <p:cNvSpPr txBox="1"/>
          <p:nvPr/>
        </p:nvSpPr>
        <p:spPr>
          <a:xfrm>
            <a:off x="11592526" y="5209696"/>
            <a:ext cx="4733267" cy="3693796"/>
          </a:xfrm>
          <a:prstGeom prst="rect">
            <a:avLst/>
          </a:prstGeom>
        </p:spPr>
        <p:txBody>
          <a:bodyPr lIns="0" tIns="0" rIns="0" bIns="0" rtlCol="0" anchor="t">
            <a:spAutoFit/>
          </a:bodyPr>
          <a:lstStyle/>
          <a:p>
            <a:pPr marL="906769" lvl="1" indent="-453384" algn="just">
              <a:lnSpc>
                <a:spcPts val="5879"/>
              </a:lnSpc>
              <a:buFont typeface="Arial"/>
              <a:buChar char="•"/>
            </a:pPr>
            <a:r>
              <a:rPr lang="en-US" sz="4199" dirty="0" err="1">
                <a:solidFill>
                  <a:srgbClr val="1E3F48"/>
                </a:solidFill>
                <a:latin typeface="Roboto Condensed"/>
              </a:rPr>
              <a:t>Khẳng</a:t>
            </a:r>
            <a:r>
              <a:rPr lang="en-US" sz="4199" dirty="0">
                <a:solidFill>
                  <a:srgbClr val="1E3F48"/>
                </a:solidFill>
                <a:latin typeface="Roboto Condensed"/>
              </a:rPr>
              <a:t> </a:t>
            </a:r>
            <a:r>
              <a:rPr lang="en-US" sz="4199" dirty="0" err="1">
                <a:solidFill>
                  <a:srgbClr val="1E3F48"/>
                </a:solidFill>
                <a:latin typeface="Roboto Condensed"/>
              </a:rPr>
              <a:t>định</a:t>
            </a:r>
            <a:r>
              <a:rPr lang="en-US" sz="4199" dirty="0">
                <a:solidFill>
                  <a:srgbClr val="1E3F48"/>
                </a:solidFill>
                <a:latin typeface="Roboto Condensed"/>
              </a:rPr>
              <a:t> </a:t>
            </a:r>
            <a:r>
              <a:rPr lang="en-US" sz="4199" dirty="0" err="1">
                <a:solidFill>
                  <a:srgbClr val="1E3F48"/>
                </a:solidFill>
                <a:latin typeface="Roboto Condensed"/>
              </a:rPr>
              <a:t>gia</a:t>
            </a:r>
            <a:r>
              <a:rPr lang="en-US" sz="4199" dirty="0">
                <a:solidFill>
                  <a:srgbClr val="1E3F48"/>
                </a:solidFill>
                <a:latin typeface="Roboto Condensed"/>
              </a:rPr>
              <a:t>́ trị </a:t>
            </a:r>
            <a:r>
              <a:rPr lang="en-US" sz="4199" dirty="0" err="1">
                <a:solidFill>
                  <a:srgbClr val="1E3F48"/>
                </a:solidFill>
                <a:latin typeface="Roboto Condensed"/>
              </a:rPr>
              <a:t>của</a:t>
            </a:r>
            <a:r>
              <a:rPr lang="en-US" sz="4199" dirty="0">
                <a:solidFill>
                  <a:srgbClr val="1E3F48"/>
                </a:solidFill>
                <a:latin typeface="Roboto Condensed"/>
              </a:rPr>
              <a:t> </a:t>
            </a:r>
            <a:r>
              <a:rPr lang="en-US" sz="4199" dirty="0" err="1">
                <a:solidFill>
                  <a:srgbClr val="1E3F48"/>
                </a:solidFill>
                <a:latin typeface="Roboto Condensed"/>
              </a:rPr>
              <a:t>cuốn</a:t>
            </a:r>
            <a:r>
              <a:rPr lang="en-US" sz="4199" dirty="0">
                <a:solidFill>
                  <a:srgbClr val="1E3F48"/>
                </a:solidFill>
                <a:latin typeface="Roboto Condensed"/>
              </a:rPr>
              <a:t> </a:t>
            </a:r>
            <a:r>
              <a:rPr lang="en-US" sz="4199" dirty="0" err="1">
                <a:solidFill>
                  <a:srgbClr val="1E3F48"/>
                </a:solidFill>
                <a:latin typeface="Roboto Condensed"/>
              </a:rPr>
              <a:t>sách</a:t>
            </a:r>
            <a:r>
              <a:rPr lang="en-US" sz="4199" dirty="0">
                <a:solidFill>
                  <a:srgbClr val="1E3F48"/>
                </a:solidFill>
                <a:latin typeface="Roboto Condensed"/>
              </a:rPr>
              <a:t>.</a:t>
            </a:r>
          </a:p>
          <a:p>
            <a:pPr marL="906769" lvl="1" indent="-453384" algn="just">
              <a:lnSpc>
                <a:spcPts val="5879"/>
              </a:lnSpc>
              <a:buFont typeface="Arial"/>
              <a:buChar char="•"/>
            </a:pPr>
            <a:r>
              <a:rPr lang="en-US" sz="4199" dirty="0" err="1">
                <a:solidFill>
                  <a:srgbClr val="1E3F48"/>
                </a:solidFill>
                <a:latin typeface="Roboto Condensed"/>
              </a:rPr>
              <a:t>Khuyến</a:t>
            </a:r>
            <a:r>
              <a:rPr lang="en-US" sz="4199" dirty="0">
                <a:solidFill>
                  <a:srgbClr val="1E3F48"/>
                </a:solidFill>
                <a:latin typeface="Roboto Condensed"/>
              </a:rPr>
              <a:t> </a:t>
            </a:r>
            <a:r>
              <a:rPr lang="en-US" sz="4199" dirty="0" err="1">
                <a:solidFill>
                  <a:srgbClr val="1E3F48"/>
                </a:solidFill>
                <a:latin typeface="Roboto Condensed"/>
              </a:rPr>
              <a:t>khích</a:t>
            </a:r>
            <a:r>
              <a:rPr lang="en-US" sz="4199" dirty="0">
                <a:solidFill>
                  <a:srgbClr val="1E3F48"/>
                </a:solidFill>
                <a:latin typeface="Roboto Condensed"/>
              </a:rPr>
              <a:t> </a:t>
            </a:r>
            <a:r>
              <a:rPr lang="en-US" sz="4199" dirty="0" err="1">
                <a:solidFill>
                  <a:srgbClr val="1E3F48"/>
                </a:solidFill>
                <a:latin typeface="Roboto Condensed"/>
              </a:rPr>
              <a:t>mọi</a:t>
            </a:r>
            <a:r>
              <a:rPr lang="en-US" sz="4199" dirty="0">
                <a:solidFill>
                  <a:srgbClr val="1E3F48"/>
                </a:solidFill>
                <a:latin typeface="Roboto Condensed"/>
              </a:rPr>
              <a:t> </a:t>
            </a:r>
            <a:r>
              <a:rPr lang="en-US" sz="4199" dirty="0" err="1">
                <a:solidFill>
                  <a:srgbClr val="1E3F48"/>
                </a:solidFill>
                <a:latin typeface="Roboto Condensed"/>
              </a:rPr>
              <a:t>người</a:t>
            </a:r>
            <a:r>
              <a:rPr lang="en-US" sz="4199" dirty="0">
                <a:solidFill>
                  <a:srgbClr val="1E3F48"/>
                </a:solidFill>
                <a:latin typeface="Roboto Condensed"/>
              </a:rPr>
              <a:t> </a:t>
            </a:r>
            <a:r>
              <a:rPr lang="en-US" sz="4199" dirty="0" err="1">
                <a:solidFill>
                  <a:srgbClr val="1E3F48"/>
                </a:solidFill>
                <a:latin typeface="Roboto Condensed"/>
              </a:rPr>
              <a:t>nên</a:t>
            </a:r>
            <a:r>
              <a:rPr lang="en-US" sz="4199" dirty="0">
                <a:solidFill>
                  <a:srgbClr val="1E3F48"/>
                </a:solidFill>
                <a:latin typeface="Roboto Condensed"/>
              </a:rPr>
              <a:t> </a:t>
            </a:r>
            <a:r>
              <a:rPr lang="en-US" sz="4199" dirty="0" err="1">
                <a:solidFill>
                  <a:srgbClr val="1E3F48"/>
                </a:solidFill>
                <a:latin typeface="Roboto Condensed"/>
              </a:rPr>
              <a:t>đọc</a:t>
            </a:r>
            <a:r>
              <a:rPr lang="en-US" sz="4199" dirty="0">
                <a:solidFill>
                  <a:srgbClr val="1E3F48"/>
                </a:solidFill>
                <a:latin typeface="Roboto Condensed"/>
              </a:rPr>
              <a:t> </a:t>
            </a:r>
            <a:r>
              <a:rPr lang="en-US" sz="4199" dirty="0" err="1">
                <a:solidFill>
                  <a:srgbClr val="1E3F48"/>
                </a:solidFill>
                <a:latin typeface="Roboto Condensed"/>
              </a:rPr>
              <a:t>sách</a:t>
            </a:r>
            <a:r>
              <a:rPr lang="en-US" sz="4199" dirty="0">
                <a:solidFill>
                  <a:srgbClr val="1E3F48"/>
                </a:solidFill>
                <a:latin typeface="Roboto Condensed"/>
              </a:rPr>
              <a:t>.</a:t>
            </a:r>
          </a:p>
        </p:txBody>
      </p:sp>
      <p:grpSp>
        <p:nvGrpSpPr>
          <p:cNvPr id="25" name="Group 25"/>
          <p:cNvGrpSpPr/>
          <p:nvPr/>
        </p:nvGrpSpPr>
        <p:grpSpPr>
          <a:xfrm>
            <a:off x="1314218" y="3881134"/>
            <a:ext cx="3319234" cy="1017032"/>
            <a:chOff x="0" y="0"/>
            <a:chExt cx="874202" cy="267860"/>
          </a:xfrm>
        </p:grpSpPr>
        <p:sp>
          <p:nvSpPr>
            <p:cNvPr id="26" name="Freeform 26"/>
            <p:cNvSpPr/>
            <p:nvPr/>
          </p:nvSpPr>
          <p:spPr>
            <a:xfrm>
              <a:off x="0" y="0"/>
              <a:ext cx="874202" cy="267860"/>
            </a:xfrm>
            <a:custGeom>
              <a:avLst/>
              <a:gdLst/>
              <a:ahLst/>
              <a:cxnLst/>
              <a:rect l="l" t="t" r="r" b="b"/>
              <a:pathLst>
                <a:path w="874202" h="267860">
                  <a:moveTo>
                    <a:pt x="118955" y="0"/>
                  </a:moveTo>
                  <a:lnTo>
                    <a:pt x="755247" y="0"/>
                  </a:lnTo>
                  <a:cubicBezTo>
                    <a:pt x="820944" y="0"/>
                    <a:pt x="874202" y="53258"/>
                    <a:pt x="874202" y="118955"/>
                  </a:cubicBezTo>
                  <a:lnTo>
                    <a:pt x="874202" y="148906"/>
                  </a:lnTo>
                  <a:cubicBezTo>
                    <a:pt x="874202" y="180454"/>
                    <a:pt x="861669" y="210711"/>
                    <a:pt x="839361" y="233019"/>
                  </a:cubicBezTo>
                  <a:cubicBezTo>
                    <a:pt x="817052" y="255328"/>
                    <a:pt x="786796" y="267860"/>
                    <a:pt x="755247" y="267860"/>
                  </a:cubicBezTo>
                  <a:lnTo>
                    <a:pt x="118955" y="267860"/>
                  </a:lnTo>
                  <a:cubicBezTo>
                    <a:pt x="87406" y="267860"/>
                    <a:pt x="57149" y="255328"/>
                    <a:pt x="34841" y="233019"/>
                  </a:cubicBezTo>
                  <a:cubicBezTo>
                    <a:pt x="12533" y="210711"/>
                    <a:pt x="0" y="180454"/>
                    <a:pt x="0" y="148906"/>
                  </a:cubicBezTo>
                  <a:lnTo>
                    <a:pt x="0" y="118955"/>
                  </a:lnTo>
                  <a:cubicBezTo>
                    <a:pt x="0" y="87406"/>
                    <a:pt x="12533" y="57149"/>
                    <a:pt x="34841" y="34841"/>
                  </a:cubicBezTo>
                  <a:cubicBezTo>
                    <a:pt x="57149" y="12533"/>
                    <a:pt x="87406" y="0"/>
                    <a:pt x="118955" y="0"/>
                  </a:cubicBezTo>
                  <a:close/>
                </a:path>
              </a:pathLst>
            </a:custGeom>
            <a:solidFill>
              <a:srgbClr val="A7AF84"/>
            </a:solidFill>
          </p:spPr>
        </p:sp>
        <p:sp>
          <p:nvSpPr>
            <p:cNvPr id="27" name="TextBox 27"/>
            <p:cNvSpPr txBox="1"/>
            <p:nvPr/>
          </p:nvSpPr>
          <p:spPr>
            <a:xfrm>
              <a:off x="0" y="-38100"/>
              <a:ext cx="874202" cy="305960"/>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7129457" y="3994520"/>
            <a:ext cx="3319234" cy="1017032"/>
            <a:chOff x="0" y="0"/>
            <a:chExt cx="874202" cy="267860"/>
          </a:xfrm>
        </p:grpSpPr>
        <p:sp>
          <p:nvSpPr>
            <p:cNvPr id="29" name="Freeform 29"/>
            <p:cNvSpPr/>
            <p:nvPr/>
          </p:nvSpPr>
          <p:spPr>
            <a:xfrm>
              <a:off x="0" y="0"/>
              <a:ext cx="874202" cy="267860"/>
            </a:xfrm>
            <a:custGeom>
              <a:avLst/>
              <a:gdLst/>
              <a:ahLst/>
              <a:cxnLst/>
              <a:rect l="l" t="t" r="r" b="b"/>
              <a:pathLst>
                <a:path w="874202" h="267860">
                  <a:moveTo>
                    <a:pt x="118955" y="0"/>
                  </a:moveTo>
                  <a:lnTo>
                    <a:pt x="755247" y="0"/>
                  </a:lnTo>
                  <a:cubicBezTo>
                    <a:pt x="820944" y="0"/>
                    <a:pt x="874202" y="53258"/>
                    <a:pt x="874202" y="118955"/>
                  </a:cubicBezTo>
                  <a:lnTo>
                    <a:pt x="874202" y="148906"/>
                  </a:lnTo>
                  <a:cubicBezTo>
                    <a:pt x="874202" y="180454"/>
                    <a:pt x="861669" y="210711"/>
                    <a:pt x="839361" y="233019"/>
                  </a:cubicBezTo>
                  <a:cubicBezTo>
                    <a:pt x="817052" y="255328"/>
                    <a:pt x="786796" y="267860"/>
                    <a:pt x="755247" y="267860"/>
                  </a:cubicBezTo>
                  <a:lnTo>
                    <a:pt x="118955" y="267860"/>
                  </a:lnTo>
                  <a:cubicBezTo>
                    <a:pt x="87406" y="267860"/>
                    <a:pt x="57149" y="255328"/>
                    <a:pt x="34841" y="233019"/>
                  </a:cubicBezTo>
                  <a:cubicBezTo>
                    <a:pt x="12533" y="210711"/>
                    <a:pt x="0" y="180454"/>
                    <a:pt x="0" y="148906"/>
                  </a:cubicBezTo>
                  <a:lnTo>
                    <a:pt x="0" y="118955"/>
                  </a:lnTo>
                  <a:cubicBezTo>
                    <a:pt x="0" y="87406"/>
                    <a:pt x="12533" y="57149"/>
                    <a:pt x="34841" y="34841"/>
                  </a:cubicBezTo>
                  <a:cubicBezTo>
                    <a:pt x="57149" y="12533"/>
                    <a:pt x="87406" y="0"/>
                    <a:pt x="118955" y="0"/>
                  </a:cubicBezTo>
                  <a:close/>
                </a:path>
              </a:pathLst>
            </a:custGeom>
            <a:solidFill>
              <a:srgbClr val="A7AF84"/>
            </a:solidFill>
          </p:spPr>
        </p:sp>
        <p:sp>
          <p:nvSpPr>
            <p:cNvPr id="30" name="TextBox 30"/>
            <p:cNvSpPr txBox="1"/>
            <p:nvPr/>
          </p:nvSpPr>
          <p:spPr>
            <a:xfrm>
              <a:off x="0" y="-38100"/>
              <a:ext cx="874202" cy="305960"/>
            </a:xfrm>
            <a:prstGeom prst="rect">
              <a:avLst/>
            </a:prstGeom>
          </p:spPr>
          <p:txBody>
            <a:bodyPr lIns="50800" tIns="50800" rIns="50800" bIns="50800" rtlCol="0" anchor="ctr"/>
            <a:lstStyle/>
            <a:p>
              <a:pPr algn="ctr">
                <a:lnSpc>
                  <a:spcPts val="2659"/>
                </a:lnSpc>
              </a:pPr>
              <a:endParaRPr/>
            </a:p>
          </p:txBody>
        </p:sp>
      </p:grpSp>
      <p:grpSp>
        <p:nvGrpSpPr>
          <p:cNvPr id="31" name="Group 31"/>
          <p:cNvGrpSpPr/>
          <p:nvPr/>
        </p:nvGrpSpPr>
        <p:grpSpPr>
          <a:xfrm>
            <a:off x="12596946" y="3881134"/>
            <a:ext cx="3319234" cy="1017032"/>
            <a:chOff x="0" y="0"/>
            <a:chExt cx="874202" cy="267860"/>
          </a:xfrm>
        </p:grpSpPr>
        <p:sp>
          <p:nvSpPr>
            <p:cNvPr id="32" name="Freeform 32"/>
            <p:cNvSpPr/>
            <p:nvPr/>
          </p:nvSpPr>
          <p:spPr>
            <a:xfrm>
              <a:off x="0" y="0"/>
              <a:ext cx="874202" cy="267860"/>
            </a:xfrm>
            <a:custGeom>
              <a:avLst/>
              <a:gdLst/>
              <a:ahLst/>
              <a:cxnLst/>
              <a:rect l="l" t="t" r="r" b="b"/>
              <a:pathLst>
                <a:path w="874202" h="267860">
                  <a:moveTo>
                    <a:pt x="118955" y="0"/>
                  </a:moveTo>
                  <a:lnTo>
                    <a:pt x="755247" y="0"/>
                  </a:lnTo>
                  <a:cubicBezTo>
                    <a:pt x="820944" y="0"/>
                    <a:pt x="874202" y="53258"/>
                    <a:pt x="874202" y="118955"/>
                  </a:cubicBezTo>
                  <a:lnTo>
                    <a:pt x="874202" y="148906"/>
                  </a:lnTo>
                  <a:cubicBezTo>
                    <a:pt x="874202" y="180454"/>
                    <a:pt x="861669" y="210711"/>
                    <a:pt x="839361" y="233019"/>
                  </a:cubicBezTo>
                  <a:cubicBezTo>
                    <a:pt x="817052" y="255328"/>
                    <a:pt x="786796" y="267860"/>
                    <a:pt x="755247" y="267860"/>
                  </a:cubicBezTo>
                  <a:lnTo>
                    <a:pt x="118955" y="267860"/>
                  </a:lnTo>
                  <a:cubicBezTo>
                    <a:pt x="87406" y="267860"/>
                    <a:pt x="57149" y="255328"/>
                    <a:pt x="34841" y="233019"/>
                  </a:cubicBezTo>
                  <a:cubicBezTo>
                    <a:pt x="12533" y="210711"/>
                    <a:pt x="0" y="180454"/>
                    <a:pt x="0" y="148906"/>
                  </a:cubicBezTo>
                  <a:lnTo>
                    <a:pt x="0" y="118955"/>
                  </a:lnTo>
                  <a:cubicBezTo>
                    <a:pt x="0" y="87406"/>
                    <a:pt x="12533" y="57149"/>
                    <a:pt x="34841" y="34841"/>
                  </a:cubicBezTo>
                  <a:cubicBezTo>
                    <a:pt x="57149" y="12533"/>
                    <a:pt x="87406" y="0"/>
                    <a:pt x="118955" y="0"/>
                  </a:cubicBezTo>
                  <a:close/>
                </a:path>
              </a:pathLst>
            </a:custGeom>
            <a:solidFill>
              <a:srgbClr val="A7AF84"/>
            </a:solidFill>
          </p:spPr>
        </p:sp>
        <p:sp>
          <p:nvSpPr>
            <p:cNvPr id="33" name="TextBox 33"/>
            <p:cNvSpPr txBox="1"/>
            <p:nvPr/>
          </p:nvSpPr>
          <p:spPr>
            <a:xfrm>
              <a:off x="0" y="-38100"/>
              <a:ext cx="874202" cy="305960"/>
            </a:xfrm>
            <a:prstGeom prst="rect">
              <a:avLst/>
            </a:prstGeom>
          </p:spPr>
          <p:txBody>
            <a:bodyPr lIns="50800" tIns="50800" rIns="50800" bIns="50800" rtlCol="0" anchor="ctr"/>
            <a:lstStyle/>
            <a:p>
              <a:pPr algn="ctr">
                <a:lnSpc>
                  <a:spcPts val="2659"/>
                </a:lnSpc>
              </a:pPr>
              <a:endParaRPr/>
            </a:p>
          </p:txBody>
        </p:sp>
      </p:grpSp>
      <p:sp>
        <p:nvSpPr>
          <p:cNvPr id="34" name="TextBox 34"/>
          <p:cNvSpPr txBox="1"/>
          <p:nvPr/>
        </p:nvSpPr>
        <p:spPr>
          <a:xfrm>
            <a:off x="2201194" y="3889745"/>
            <a:ext cx="2129726" cy="863600"/>
          </a:xfrm>
          <a:prstGeom prst="rect">
            <a:avLst/>
          </a:prstGeom>
        </p:spPr>
        <p:txBody>
          <a:bodyPr lIns="0" tIns="0" rIns="0" bIns="0" rtlCol="0" anchor="t">
            <a:spAutoFit/>
          </a:bodyPr>
          <a:lstStyle/>
          <a:p>
            <a:pPr algn="just">
              <a:lnSpc>
                <a:spcPts val="7000"/>
              </a:lnSpc>
            </a:pPr>
            <a:r>
              <a:rPr lang="en-US" sz="5000" dirty="0" err="1">
                <a:solidFill>
                  <a:srgbClr val="FCF9F0"/>
                </a:solidFill>
                <a:latin typeface="Roboto Condensed Bold"/>
              </a:rPr>
              <a:t>Phần</a:t>
            </a:r>
            <a:r>
              <a:rPr lang="en-US" sz="5000" dirty="0">
                <a:solidFill>
                  <a:srgbClr val="FCF9F0"/>
                </a:solidFill>
                <a:latin typeface="Roboto Condensed Bold"/>
              </a:rPr>
              <a:t> 1</a:t>
            </a:r>
          </a:p>
        </p:txBody>
      </p:sp>
      <p:sp>
        <p:nvSpPr>
          <p:cNvPr id="35" name="TextBox 35"/>
          <p:cNvSpPr txBox="1"/>
          <p:nvPr/>
        </p:nvSpPr>
        <p:spPr>
          <a:xfrm>
            <a:off x="7925536" y="4018849"/>
            <a:ext cx="2129726" cy="863600"/>
          </a:xfrm>
          <a:prstGeom prst="rect">
            <a:avLst/>
          </a:prstGeom>
        </p:spPr>
        <p:txBody>
          <a:bodyPr lIns="0" tIns="0" rIns="0" bIns="0" rtlCol="0" anchor="t">
            <a:spAutoFit/>
          </a:bodyPr>
          <a:lstStyle/>
          <a:p>
            <a:pPr algn="just">
              <a:lnSpc>
                <a:spcPts val="7000"/>
              </a:lnSpc>
            </a:pPr>
            <a:r>
              <a:rPr lang="en-US" sz="5000" dirty="0" err="1">
                <a:solidFill>
                  <a:srgbClr val="FCF9F0"/>
                </a:solidFill>
                <a:latin typeface="Roboto Condensed Bold"/>
              </a:rPr>
              <a:t>Phần</a:t>
            </a:r>
            <a:r>
              <a:rPr lang="en-US" sz="5000" dirty="0">
                <a:solidFill>
                  <a:srgbClr val="FCF9F0"/>
                </a:solidFill>
                <a:latin typeface="Roboto Condensed Bold"/>
              </a:rPr>
              <a:t> 2</a:t>
            </a:r>
          </a:p>
        </p:txBody>
      </p:sp>
      <p:sp>
        <p:nvSpPr>
          <p:cNvPr id="36" name="TextBox 36"/>
          <p:cNvSpPr txBox="1"/>
          <p:nvPr/>
        </p:nvSpPr>
        <p:spPr>
          <a:xfrm>
            <a:off x="13398586" y="3835692"/>
            <a:ext cx="2129726" cy="863600"/>
          </a:xfrm>
          <a:prstGeom prst="rect">
            <a:avLst/>
          </a:prstGeom>
        </p:spPr>
        <p:txBody>
          <a:bodyPr lIns="0" tIns="0" rIns="0" bIns="0" rtlCol="0" anchor="t">
            <a:spAutoFit/>
          </a:bodyPr>
          <a:lstStyle/>
          <a:p>
            <a:pPr algn="just">
              <a:lnSpc>
                <a:spcPts val="7000"/>
              </a:lnSpc>
            </a:pPr>
            <a:r>
              <a:rPr lang="en-US" sz="5000" dirty="0" err="1">
                <a:solidFill>
                  <a:srgbClr val="FCF9F0"/>
                </a:solidFill>
                <a:latin typeface="Roboto Condensed Bold"/>
              </a:rPr>
              <a:t>Phần</a:t>
            </a:r>
            <a:r>
              <a:rPr lang="en-US" sz="5000" dirty="0">
                <a:solidFill>
                  <a:srgbClr val="FCF9F0"/>
                </a:solidFill>
                <a:latin typeface="Roboto Condensed Bold"/>
              </a:rPr>
              <a:t> 3</a:t>
            </a:r>
          </a:p>
        </p:txBody>
      </p:sp>
      <p:sp>
        <p:nvSpPr>
          <p:cNvPr id="37" name="TextBox 22"/>
          <p:cNvSpPr txBox="1"/>
          <p:nvPr/>
        </p:nvSpPr>
        <p:spPr>
          <a:xfrm>
            <a:off x="8919979" y="2060698"/>
            <a:ext cx="5715000" cy="897682"/>
          </a:xfrm>
          <a:prstGeom prst="rect">
            <a:avLst/>
          </a:prstGeom>
        </p:spPr>
        <p:txBody>
          <a:bodyPr wrap="square" lIns="0" tIns="0" rIns="0" bIns="0" rtlCol="0" anchor="t">
            <a:spAutoFit/>
          </a:bodyPr>
          <a:lstStyle/>
          <a:p>
            <a:pPr algn="just">
              <a:lnSpc>
                <a:spcPts val="7000"/>
              </a:lnSpc>
            </a:pPr>
            <a:r>
              <a:rPr lang="en-US" sz="5000" dirty="0">
                <a:latin typeface="Roboto Condensed Bold"/>
              </a:rPr>
              <a:t>b</a:t>
            </a:r>
            <a:r>
              <a:rPr lang="en-US" sz="5000" dirty="0" smtClean="0">
                <a:latin typeface="Roboto Condensed Bold"/>
              </a:rPr>
              <a:t>. </a:t>
            </a:r>
            <a:r>
              <a:rPr lang="en-US" sz="5000" dirty="0" err="1" smtClean="0">
                <a:latin typeface="Roboto Condensed Bold"/>
              </a:rPr>
              <a:t>Lập</a:t>
            </a:r>
            <a:r>
              <a:rPr lang="en-US" sz="5000" dirty="0" smtClean="0">
                <a:latin typeface="Roboto Condensed Bold"/>
              </a:rPr>
              <a:t> </a:t>
            </a:r>
            <a:r>
              <a:rPr lang="en-US" sz="5000" dirty="0" err="1">
                <a:latin typeface="Roboto Condensed Bold"/>
              </a:rPr>
              <a:t>dàn</a:t>
            </a:r>
            <a:r>
              <a:rPr lang="en-US" sz="5000" dirty="0">
                <a:latin typeface="Roboto Condensed Bold"/>
              </a:rPr>
              <a:t> ý </a:t>
            </a:r>
          </a:p>
        </p:txBody>
      </p:sp>
    </p:spTree>
    <p:extLst>
      <p:ext uri="{BB962C8B-B14F-4D97-AF65-F5344CB8AC3E}">
        <p14:creationId xmlns:p14="http://schemas.microsoft.com/office/powerpoint/2010/main" val="166384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barn(inVertical)">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inVertical)">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barn(inVertical)">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
                                            <p:txEl>
                                              <p:pRg st="1" end="1"/>
                                            </p:txEl>
                                          </p:spTgt>
                                        </p:tgtEl>
                                        <p:attrNameLst>
                                          <p:attrName>style.visibility</p:attrName>
                                        </p:attrNameLst>
                                      </p:cBhvr>
                                      <p:to>
                                        <p:strVal val="visible"/>
                                      </p:to>
                                    </p:set>
                                    <p:animEffect transition="in" filter="barn(inVertical)">
                                      <p:cBhvr>
                                        <p:cTn id="32" dur="500"/>
                                        <p:tgtEl>
                                          <p:spTgt spid="2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arn(inVertical)">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xEl>
                                              <p:pRg st="0" end="0"/>
                                            </p:txEl>
                                          </p:spTgt>
                                        </p:tgtEl>
                                        <p:attrNameLst>
                                          <p:attrName>style.visibility</p:attrName>
                                        </p:attrNameLst>
                                      </p:cBhvr>
                                      <p:to>
                                        <p:strVal val="visible"/>
                                      </p:to>
                                    </p:set>
                                    <p:animEffect transition="in" filter="barn(inVertical)">
                                      <p:cBhvr>
                                        <p:cTn id="42" dur="500"/>
                                        <p:tgtEl>
                                          <p:spTgt spid="2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4">
                                            <p:txEl>
                                              <p:pRg st="1" end="1"/>
                                            </p:txEl>
                                          </p:spTgt>
                                        </p:tgtEl>
                                        <p:attrNameLst>
                                          <p:attrName>style.visibility</p:attrName>
                                        </p:attrNameLst>
                                      </p:cBhvr>
                                      <p:to>
                                        <p:strVal val="visible"/>
                                      </p:to>
                                    </p:set>
                                    <p:animEffect transition="in" filter="barn(inVertical)">
                                      <p:cBhvr>
                                        <p:cTn id="47"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 xmlns:asvg="http://schemas.microsoft.com/office/drawing/2016/SVG/main" r:embed="rId3"/>
                </a:ext>
              </a:extLst>
            </a:blip>
            <a:stretch>
              <a:fillRect l="-9832" r="-31154"/>
            </a:stretch>
          </a:blipFill>
        </p:spPr>
      </p:sp>
      <p:sp>
        <p:nvSpPr>
          <p:cNvPr id="3" name="Freeform 3"/>
          <p:cNvSpPr/>
          <p:nvPr/>
        </p:nvSpPr>
        <p:spPr>
          <a:xfrm rot="-6485021">
            <a:off x="-1572024" y="7209450"/>
            <a:ext cx="5772485" cy="5772485"/>
          </a:xfrm>
          <a:custGeom>
            <a:avLst/>
            <a:gdLst/>
            <a:ahLst/>
            <a:cxnLst/>
            <a:rect l="l" t="t" r="r" b="b"/>
            <a:pathLst>
              <a:path w="5772485" h="5772485">
                <a:moveTo>
                  <a:pt x="0" y="0"/>
                </a:moveTo>
                <a:lnTo>
                  <a:pt x="5772485" y="0"/>
                </a:lnTo>
                <a:lnTo>
                  <a:pt x="5772485" y="5772485"/>
                </a:lnTo>
                <a:lnTo>
                  <a:pt x="0" y="577248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9298865">
            <a:off x="15206384" y="-2727785"/>
            <a:ext cx="5772485" cy="5772485"/>
          </a:xfrm>
          <a:custGeom>
            <a:avLst/>
            <a:gdLst/>
            <a:ahLst/>
            <a:cxnLst/>
            <a:rect l="l" t="t" r="r" b="b"/>
            <a:pathLst>
              <a:path w="5772485" h="5772485">
                <a:moveTo>
                  <a:pt x="0" y="0"/>
                </a:moveTo>
                <a:lnTo>
                  <a:pt x="5772484" y="0"/>
                </a:lnTo>
                <a:lnTo>
                  <a:pt x="5772484" y="5772484"/>
                </a:lnTo>
                <a:lnTo>
                  <a:pt x="0" y="577248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TextBox 5"/>
          <p:cNvSpPr txBox="1"/>
          <p:nvPr/>
        </p:nvSpPr>
        <p:spPr>
          <a:xfrm>
            <a:off x="453667" y="404383"/>
            <a:ext cx="12944919" cy="927100"/>
          </a:xfrm>
          <a:prstGeom prst="rect">
            <a:avLst/>
          </a:prstGeom>
        </p:spPr>
        <p:txBody>
          <a:bodyPr lIns="0" tIns="0" rIns="0" bIns="0" rtlCol="0" anchor="t">
            <a:spAutoFit/>
          </a:bodyPr>
          <a:lstStyle/>
          <a:p>
            <a:pPr algn="ctr">
              <a:lnSpc>
                <a:spcPts val="7700"/>
              </a:lnSpc>
            </a:pPr>
            <a:r>
              <a:rPr lang="en-US" sz="5000">
                <a:solidFill>
                  <a:srgbClr val="0C4369"/>
                </a:solidFill>
                <a:latin typeface="Fraunces Bold"/>
              </a:rPr>
              <a:t>III. HƯỚNG DẪN QUY TRÌNH VIẾT</a:t>
            </a:r>
          </a:p>
        </p:txBody>
      </p:sp>
      <p:grpSp>
        <p:nvGrpSpPr>
          <p:cNvPr id="6" name="Group 6"/>
          <p:cNvGrpSpPr/>
          <p:nvPr/>
        </p:nvGrpSpPr>
        <p:grpSpPr>
          <a:xfrm>
            <a:off x="799660" y="3341726"/>
            <a:ext cx="7348957" cy="6523590"/>
            <a:chOff x="0" y="0"/>
            <a:chExt cx="1935528" cy="1718147"/>
          </a:xfrm>
        </p:grpSpPr>
        <p:sp>
          <p:nvSpPr>
            <p:cNvPr id="7" name="Freeform 7"/>
            <p:cNvSpPr/>
            <p:nvPr/>
          </p:nvSpPr>
          <p:spPr>
            <a:xfrm>
              <a:off x="0" y="0"/>
              <a:ext cx="1935528" cy="1718147"/>
            </a:xfrm>
            <a:custGeom>
              <a:avLst/>
              <a:gdLst/>
              <a:ahLst/>
              <a:cxnLst/>
              <a:rect l="l" t="t" r="r" b="b"/>
              <a:pathLst>
                <a:path w="1935528" h="1718147">
                  <a:moveTo>
                    <a:pt x="53727" y="0"/>
                  </a:moveTo>
                  <a:lnTo>
                    <a:pt x="1881800" y="0"/>
                  </a:lnTo>
                  <a:cubicBezTo>
                    <a:pt x="1896050" y="0"/>
                    <a:pt x="1909716" y="5661"/>
                    <a:pt x="1919791" y="15736"/>
                  </a:cubicBezTo>
                  <a:cubicBezTo>
                    <a:pt x="1929867" y="25812"/>
                    <a:pt x="1935528" y="39478"/>
                    <a:pt x="1935528" y="53727"/>
                  </a:cubicBezTo>
                  <a:lnTo>
                    <a:pt x="1935528" y="1664420"/>
                  </a:lnTo>
                  <a:cubicBezTo>
                    <a:pt x="1935528" y="1678669"/>
                    <a:pt x="1929867" y="1692335"/>
                    <a:pt x="1919791" y="1702411"/>
                  </a:cubicBezTo>
                  <a:cubicBezTo>
                    <a:pt x="1909716" y="1712487"/>
                    <a:pt x="1896050" y="1718147"/>
                    <a:pt x="1881800" y="1718147"/>
                  </a:cubicBezTo>
                  <a:lnTo>
                    <a:pt x="53727" y="1718147"/>
                  </a:lnTo>
                  <a:cubicBezTo>
                    <a:pt x="39478" y="1718147"/>
                    <a:pt x="25812" y="1712487"/>
                    <a:pt x="15736" y="1702411"/>
                  </a:cubicBezTo>
                  <a:cubicBezTo>
                    <a:pt x="5661" y="1692335"/>
                    <a:pt x="0" y="1678669"/>
                    <a:pt x="0" y="1664420"/>
                  </a:cubicBezTo>
                  <a:lnTo>
                    <a:pt x="0" y="53727"/>
                  </a:lnTo>
                  <a:cubicBezTo>
                    <a:pt x="0" y="39478"/>
                    <a:pt x="5661" y="25812"/>
                    <a:pt x="15736" y="15736"/>
                  </a:cubicBezTo>
                  <a:cubicBezTo>
                    <a:pt x="25812" y="5661"/>
                    <a:pt x="39478" y="0"/>
                    <a:pt x="53727" y="0"/>
                  </a:cubicBezTo>
                  <a:close/>
                </a:path>
              </a:pathLst>
            </a:custGeom>
            <a:solidFill>
              <a:srgbClr val="DCDBE2"/>
            </a:solidFill>
          </p:spPr>
        </p:sp>
        <p:sp>
          <p:nvSpPr>
            <p:cNvPr id="8" name="TextBox 8"/>
            <p:cNvSpPr txBox="1"/>
            <p:nvPr/>
          </p:nvSpPr>
          <p:spPr>
            <a:xfrm>
              <a:off x="0" y="-38100"/>
              <a:ext cx="1935528" cy="1756247"/>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rot="7425340" flipV="1">
            <a:off x="522654" y="2621884"/>
            <a:ext cx="1175142" cy="1439684"/>
          </a:xfrm>
          <a:custGeom>
            <a:avLst/>
            <a:gdLst/>
            <a:ahLst/>
            <a:cxnLst/>
            <a:rect l="l" t="t" r="r" b="b"/>
            <a:pathLst>
              <a:path w="1175142" h="1439684">
                <a:moveTo>
                  <a:pt x="0" y="1439684"/>
                </a:moveTo>
                <a:lnTo>
                  <a:pt x="1175143" y="1439684"/>
                </a:lnTo>
                <a:lnTo>
                  <a:pt x="1175143" y="0"/>
                </a:lnTo>
                <a:lnTo>
                  <a:pt x="0" y="0"/>
                </a:lnTo>
                <a:lnTo>
                  <a:pt x="0" y="1439684"/>
                </a:lnTo>
                <a:close/>
              </a:path>
            </a:pathLst>
          </a:custGeom>
          <a:blipFill>
            <a:blip r:embed="rId8"/>
            <a:stretch>
              <a:fillRect/>
            </a:stretch>
          </a:blipFill>
        </p:spPr>
      </p:sp>
      <p:sp>
        <p:nvSpPr>
          <p:cNvPr id="10" name="TextBox 10"/>
          <p:cNvSpPr txBox="1"/>
          <p:nvPr/>
        </p:nvSpPr>
        <p:spPr>
          <a:xfrm>
            <a:off x="1110226" y="3899270"/>
            <a:ext cx="6601264" cy="5450841"/>
          </a:xfrm>
          <a:prstGeom prst="rect">
            <a:avLst/>
          </a:prstGeom>
        </p:spPr>
        <p:txBody>
          <a:bodyPr lIns="0" tIns="0" rIns="0" bIns="0" rtlCol="0" anchor="t">
            <a:spAutoFit/>
          </a:bodyPr>
          <a:lstStyle/>
          <a:p>
            <a:pPr marL="949948" lvl="1" indent="-474974" algn="just">
              <a:lnSpc>
                <a:spcPts val="6159"/>
              </a:lnSpc>
              <a:buFont typeface="Arial"/>
              <a:buChar char="•"/>
            </a:pPr>
            <a:r>
              <a:rPr lang="en-US" sz="4399" dirty="0" err="1">
                <a:solidFill>
                  <a:srgbClr val="1E3F48"/>
                </a:solidFill>
                <a:latin typeface="Roboto Condensed"/>
              </a:rPr>
              <a:t>Viết</a:t>
            </a:r>
            <a:r>
              <a:rPr lang="en-US" sz="4399" dirty="0">
                <a:solidFill>
                  <a:srgbClr val="1E3F48"/>
                </a:solidFill>
                <a:latin typeface="Roboto Condensed"/>
              </a:rPr>
              <a:t> </a:t>
            </a:r>
            <a:r>
              <a:rPr lang="en-US" sz="4399" dirty="0" err="1">
                <a:solidFill>
                  <a:srgbClr val="1E3F48"/>
                </a:solidFill>
                <a:latin typeface="Roboto Condensed"/>
              </a:rPr>
              <a:t>bài</a:t>
            </a:r>
            <a:r>
              <a:rPr lang="en-US" sz="4399" dirty="0">
                <a:solidFill>
                  <a:srgbClr val="1E3F48"/>
                </a:solidFill>
                <a:latin typeface="Roboto Condensed"/>
              </a:rPr>
              <a:t> </a:t>
            </a:r>
            <a:r>
              <a:rPr lang="en-US" sz="4399" dirty="0" err="1">
                <a:solidFill>
                  <a:srgbClr val="1E3F48"/>
                </a:solidFill>
                <a:latin typeface="Roboto Condensed"/>
              </a:rPr>
              <a:t>theo</a:t>
            </a:r>
            <a:r>
              <a:rPr lang="en-US" sz="4399" dirty="0">
                <a:solidFill>
                  <a:srgbClr val="1E3F48"/>
                </a:solidFill>
                <a:latin typeface="Roboto Condensed"/>
              </a:rPr>
              <a:t> </a:t>
            </a:r>
            <a:r>
              <a:rPr lang="en-US" sz="4399" dirty="0" err="1">
                <a:solidFill>
                  <a:srgbClr val="1E3F48"/>
                </a:solidFill>
                <a:latin typeface="Roboto Condensed"/>
              </a:rPr>
              <a:t>dàn</a:t>
            </a:r>
            <a:r>
              <a:rPr lang="en-US" sz="4399" dirty="0">
                <a:solidFill>
                  <a:srgbClr val="1E3F48"/>
                </a:solidFill>
                <a:latin typeface="Roboto Condensed"/>
              </a:rPr>
              <a:t> ý.</a:t>
            </a:r>
          </a:p>
          <a:p>
            <a:pPr marL="949948" lvl="1" indent="-474974" algn="just">
              <a:lnSpc>
                <a:spcPts val="6159"/>
              </a:lnSpc>
              <a:buFont typeface="Arial"/>
              <a:buChar char="•"/>
            </a:pPr>
            <a:r>
              <a:rPr lang="en-US" sz="4399" dirty="0">
                <a:solidFill>
                  <a:srgbClr val="1E3F48"/>
                </a:solidFill>
                <a:latin typeface="Roboto Condensed"/>
              </a:rPr>
              <a:t>Chú ý: </a:t>
            </a:r>
            <a:r>
              <a:rPr lang="en-US" sz="4399" dirty="0" err="1">
                <a:solidFill>
                  <a:srgbClr val="1E3F48"/>
                </a:solidFill>
                <a:latin typeface="Roboto Condensed"/>
              </a:rPr>
              <a:t>cung</a:t>
            </a:r>
            <a:r>
              <a:rPr lang="en-US" sz="4399" dirty="0">
                <a:solidFill>
                  <a:srgbClr val="1E3F48"/>
                </a:solidFill>
                <a:latin typeface="Roboto Condensed"/>
              </a:rPr>
              <a:t> </a:t>
            </a:r>
            <a:r>
              <a:rPr lang="en-US" sz="4399" dirty="0" err="1">
                <a:solidFill>
                  <a:srgbClr val="1E3F48"/>
                </a:solidFill>
                <a:latin typeface="Roboto Condensed"/>
              </a:rPr>
              <a:t>cấp</a:t>
            </a:r>
            <a:r>
              <a:rPr lang="en-US" sz="4399" dirty="0">
                <a:solidFill>
                  <a:srgbClr val="1E3F48"/>
                </a:solidFill>
                <a:latin typeface="Roboto Condensed"/>
              </a:rPr>
              <a:t> </a:t>
            </a:r>
            <a:r>
              <a:rPr lang="en-US" sz="4399" dirty="0" err="1">
                <a:solidFill>
                  <a:srgbClr val="1E3F48"/>
                </a:solidFill>
                <a:latin typeface="Roboto Condensed"/>
              </a:rPr>
              <a:t>thông</a:t>
            </a:r>
            <a:r>
              <a:rPr lang="en-US" sz="4399" dirty="0">
                <a:solidFill>
                  <a:srgbClr val="1E3F48"/>
                </a:solidFill>
                <a:latin typeface="Roboto Condensed"/>
              </a:rPr>
              <a:t> tin </a:t>
            </a:r>
            <a:r>
              <a:rPr lang="en-US" sz="4399" dirty="0" err="1">
                <a:solidFill>
                  <a:srgbClr val="1E3F48"/>
                </a:solidFill>
                <a:latin typeface="Roboto Condensed"/>
              </a:rPr>
              <a:t>chính</a:t>
            </a:r>
            <a:r>
              <a:rPr lang="en-US" sz="4399" dirty="0">
                <a:solidFill>
                  <a:srgbClr val="1E3F48"/>
                </a:solidFill>
                <a:latin typeface="Roboto Condensed"/>
              </a:rPr>
              <a:t> </a:t>
            </a:r>
            <a:r>
              <a:rPr lang="en-US" sz="4399" dirty="0" err="1">
                <a:solidFill>
                  <a:srgbClr val="1E3F48"/>
                </a:solidFill>
                <a:latin typeface="Roboto Condensed"/>
              </a:rPr>
              <a:t>xác</a:t>
            </a:r>
            <a:r>
              <a:rPr lang="en-US" sz="4399" dirty="0">
                <a:solidFill>
                  <a:srgbClr val="1E3F48"/>
                </a:solidFill>
                <a:latin typeface="Roboto Condensed"/>
              </a:rPr>
              <a:t> </a:t>
            </a:r>
            <a:r>
              <a:rPr lang="en-US" sz="4399" dirty="0" err="1">
                <a:solidFill>
                  <a:srgbClr val="1E3F48"/>
                </a:solidFill>
                <a:latin typeface="Roboto Condensed"/>
              </a:rPr>
              <a:t>vê</a:t>
            </a:r>
            <a:r>
              <a:rPr lang="en-US" sz="4399" dirty="0">
                <a:solidFill>
                  <a:srgbClr val="1E3F48"/>
                </a:solidFill>
                <a:latin typeface="Roboto Condensed"/>
              </a:rPr>
              <a:t>̀ </a:t>
            </a:r>
            <a:r>
              <a:rPr lang="en-US" sz="4399" dirty="0" err="1">
                <a:solidFill>
                  <a:srgbClr val="1E3F48"/>
                </a:solidFill>
                <a:latin typeface="Roboto Condensed"/>
              </a:rPr>
              <a:t>cuốn</a:t>
            </a:r>
            <a:r>
              <a:rPr lang="en-US" sz="4399" dirty="0">
                <a:solidFill>
                  <a:srgbClr val="1E3F48"/>
                </a:solidFill>
                <a:latin typeface="Roboto Condensed"/>
              </a:rPr>
              <a:t> </a:t>
            </a:r>
            <a:r>
              <a:rPr lang="en-US" sz="4399" dirty="0" err="1">
                <a:solidFill>
                  <a:srgbClr val="1E3F48"/>
                </a:solidFill>
                <a:latin typeface="Roboto Condensed"/>
              </a:rPr>
              <a:t>sách</a:t>
            </a:r>
            <a:r>
              <a:rPr lang="en-US" sz="4399" dirty="0">
                <a:solidFill>
                  <a:srgbClr val="1E3F48"/>
                </a:solidFill>
                <a:latin typeface="Roboto Condensed"/>
              </a:rPr>
              <a:t>; </a:t>
            </a:r>
            <a:r>
              <a:rPr lang="en-US" sz="4399" dirty="0" err="1">
                <a:solidFill>
                  <a:srgbClr val="1E3F48"/>
                </a:solidFill>
                <a:latin typeface="Roboto Condensed"/>
              </a:rPr>
              <a:t>thê</a:t>
            </a:r>
            <a:r>
              <a:rPr lang="en-US" sz="4399" dirty="0">
                <a:solidFill>
                  <a:srgbClr val="1E3F48"/>
                </a:solidFill>
                <a:latin typeface="Roboto Condensed"/>
              </a:rPr>
              <a:t>̉ </a:t>
            </a:r>
            <a:r>
              <a:rPr lang="en-US" sz="4399" dirty="0" err="1">
                <a:solidFill>
                  <a:srgbClr val="1E3F48"/>
                </a:solidFill>
                <a:latin typeface="Roboto Condensed"/>
              </a:rPr>
              <a:t>hiện</a:t>
            </a:r>
            <a:r>
              <a:rPr lang="en-US" sz="4399" dirty="0">
                <a:solidFill>
                  <a:srgbClr val="1E3F48"/>
                </a:solidFill>
                <a:latin typeface="Roboto Condensed"/>
              </a:rPr>
              <a:t> </a:t>
            </a:r>
            <a:r>
              <a:rPr lang="en-US" sz="4399" dirty="0" err="1">
                <a:solidFill>
                  <a:srgbClr val="1E3F48"/>
                </a:solidFill>
                <a:latin typeface="Roboto Condensed"/>
              </a:rPr>
              <a:t>cảm</a:t>
            </a:r>
            <a:r>
              <a:rPr lang="en-US" sz="4399" dirty="0">
                <a:solidFill>
                  <a:srgbClr val="1E3F48"/>
                </a:solidFill>
                <a:latin typeface="Roboto Condensed"/>
              </a:rPr>
              <a:t> </a:t>
            </a:r>
            <a:r>
              <a:rPr lang="en-US" sz="4399" dirty="0" err="1">
                <a:solidFill>
                  <a:srgbClr val="1E3F48"/>
                </a:solidFill>
                <a:latin typeface="Roboto Condensed"/>
              </a:rPr>
              <a:t>nhận</a:t>
            </a:r>
            <a:r>
              <a:rPr lang="en-US" sz="4399" dirty="0">
                <a:solidFill>
                  <a:srgbClr val="1E3F48"/>
                </a:solidFill>
                <a:latin typeface="Roboto Condensed"/>
              </a:rPr>
              <a:t>, </a:t>
            </a:r>
            <a:r>
              <a:rPr lang="en-US" sz="4399" dirty="0" err="1">
                <a:solidFill>
                  <a:srgbClr val="1E3F48"/>
                </a:solidFill>
                <a:latin typeface="Roboto Condensed"/>
              </a:rPr>
              <a:t>đánh</a:t>
            </a:r>
            <a:r>
              <a:rPr lang="en-US" sz="4399" dirty="0">
                <a:solidFill>
                  <a:srgbClr val="1E3F48"/>
                </a:solidFill>
                <a:latin typeface="Roboto Condensed"/>
              </a:rPr>
              <a:t> </a:t>
            </a:r>
            <a:r>
              <a:rPr lang="en-US" sz="4399" dirty="0" err="1">
                <a:solidFill>
                  <a:srgbClr val="1E3F48"/>
                </a:solidFill>
                <a:latin typeface="Roboto Condensed"/>
              </a:rPr>
              <a:t>gia</a:t>
            </a:r>
            <a:r>
              <a:rPr lang="en-US" sz="4399" dirty="0">
                <a:solidFill>
                  <a:srgbClr val="1E3F48"/>
                </a:solidFill>
                <a:latin typeface="Roboto Condensed"/>
              </a:rPr>
              <a:t>́ </a:t>
            </a:r>
            <a:r>
              <a:rPr lang="en-US" sz="4399" dirty="0" err="1">
                <a:solidFill>
                  <a:srgbClr val="1E3F48"/>
                </a:solidFill>
                <a:latin typeface="Roboto Condensed"/>
              </a:rPr>
              <a:t>vê</a:t>
            </a:r>
            <a:r>
              <a:rPr lang="en-US" sz="4399" dirty="0">
                <a:solidFill>
                  <a:srgbClr val="1E3F48"/>
                </a:solidFill>
                <a:latin typeface="Roboto Condensed"/>
              </a:rPr>
              <a:t>̀ </a:t>
            </a:r>
            <a:r>
              <a:rPr lang="en-US" sz="4399" dirty="0" err="1">
                <a:solidFill>
                  <a:srgbClr val="1E3F48"/>
                </a:solidFill>
                <a:latin typeface="Roboto Condensed"/>
              </a:rPr>
              <a:t>cuốn</a:t>
            </a:r>
            <a:r>
              <a:rPr lang="en-US" sz="4399" dirty="0">
                <a:solidFill>
                  <a:srgbClr val="1E3F48"/>
                </a:solidFill>
                <a:latin typeface="Roboto Condensed"/>
              </a:rPr>
              <a:t> </a:t>
            </a:r>
            <a:r>
              <a:rPr lang="en-US" sz="4399" dirty="0" err="1">
                <a:solidFill>
                  <a:srgbClr val="1E3F48"/>
                </a:solidFill>
                <a:latin typeface="Roboto Condensed"/>
              </a:rPr>
              <a:t>sách</a:t>
            </a:r>
            <a:r>
              <a:rPr lang="en-US" sz="4399" dirty="0">
                <a:solidFill>
                  <a:srgbClr val="1E3F48"/>
                </a:solidFill>
                <a:latin typeface="Roboto Condensed"/>
              </a:rPr>
              <a:t>; </a:t>
            </a:r>
            <a:r>
              <a:rPr lang="en-US" sz="4399" dirty="0" err="1">
                <a:solidFill>
                  <a:srgbClr val="1E3F48"/>
                </a:solidFill>
                <a:latin typeface="Roboto Condensed"/>
              </a:rPr>
              <a:t>thê</a:t>
            </a:r>
            <a:r>
              <a:rPr lang="en-US" sz="4399" dirty="0">
                <a:solidFill>
                  <a:srgbClr val="1E3F48"/>
                </a:solidFill>
                <a:latin typeface="Roboto Condensed"/>
              </a:rPr>
              <a:t>̉ </a:t>
            </a:r>
            <a:r>
              <a:rPr lang="en-US" sz="4399" dirty="0" err="1">
                <a:solidFill>
                  <a:srgbClr val="1E3F48"/>
                </a:solidFill>
                <a:latin typeface="Roboto Condensed"/>
              </a:rPr>
              <a:t>hiện</a:t>
            </a:r>
            <a:r>
              <a:rPr lang="en-US" sz="4399" dirty="0">
                <a:solidFill>
                  <a:srgbClr val="1E3F48"/>
                </a:solidFill>
                <a:latin typeface="Roboto Condensed"/>
              </a:rPr>
              <a:t> </a:t>
            </a:r>
            <a:r>
              <a:rPr lang="en-US" sz="4399" dirty="0" err="1">
                <a:solidFill>
                  <a:srgbClr val="1E3F48"/>
                </a:solidFill>
                <a:latin typeface="Roboto Condensed"/>
              </a:rPr>
              <a:t>sư</a:t>
            </a:r>
            <a:r>
              <a:rPr lang="en-US" sz="4399" dirty="0">
                <a:solidFill>
                  <a:srgbClr val="1E3F48"/>
                </a:solidFill>
                <a:latin typeface="Roboto Condensed"/>
              </a:rPr>
              <a:t>̣ </a:t>
            </a:r>
            <a:r>
              <a:rPr lang="en-US" sz="4399" dirty="0" err="1">
                <a:solidFill>
                  <a:srgbClr val="1E3F48"/>
                </a:solidFill>
                <a:latin typeface="Roboto Condensed"/>
              </a:rPr>
              <a:t>khích</a:t>
            </a:r>
            <a:r>
              <a:rPr lang="en-US" sz="4399" dirty="0">
                <a:solidFill>
                  <a:srgbClr val="1E3F48"/>
                </a:solidFill>
                <a:latin typeface="Roboto Condensed"/>
              </a:rPr>
              <a:t> </a:t>
            </a:r>
            <a:r>
              <a:rPr lang="en-US" sz="4399" dirty="0" err="1">
                <a:solidFill>
                  <a:srgbClr val="1E3F48"/>
                </a:solidFill>
                <a:latin typeface="Roboto Condensed"/>
              </a:rPr>
              <a:t>lê</a:t>
            </a:r>
            <a:r>
              <a:rPr lang="en-US" sz="4399" dirty="0">
                <a:solidFill>
                  <a:srgbClr val="1E3F48"/>
                </a:solidFill>
                <a:latin typeface="Roboto Condensed"/>
              </a:rPr>
              <a:t>̣ </a:t>
            </a:r>
            <a:r>
              <a:rPr lang="en-US" sz="4399" dirty="0" err="1">
                <a:solidFill>
                  <a:srgbClr val="1E3F48"/>
                </a:solidFill>
                <a:latin typeface="Roboto Condensed"/>
              </a:rPr>
              <a:t>đọc</a:t>
            </a:r>
            <a:r>
              <a:rPr lang="en-US" sz="4399" dirty="0">
                <a:solidFill>
                  <a:srgbClr val="1E3F48"/>
                </a:solidFill>
                <a:latin typeface="Roboto Condensed"/>
              </a:rPr>
              <a:t> </a:t>
            </a:r>
            <a:r>
              <a:rPr lang="en-US" sz="4399" dirty="0" err="1">
                <a:solidFill>
                  <a:srgbClr val="1E3F48"/>
                </a:solidFill>
                <a:latin typeface="Roboto Condensed"/>
              </a:rPr>
              <a:t>sách</a:t>
            </a:r>
            <a:r>
              <a:rPr lang="en-US" sz="4399" dirty="0">
                <a:solidFill>
                  <a:srgbClr val="1E3F48"/>
                </a:solidFill>
                <a:latin typeface="Roboto Condensed"/>
              </a:rPr>
              <a:t>...</a:t>
            </a:r>
          </a:p>
        </p:txBody>
      </p:sp>
      <p:grpSp>
        <p:nvGrpSpPr>
          <p:cNvPr id="11" name="Group 11"/>
          <p:cNvGrpSpPr/>
          <p:nvPr/>
        </p:nvGrpSpPr>
        <p:grpSpPr>
          <a:xfrm>
            <a:off x="2614605" y="1829394"/>
            <a:ext cx="3872929" cy="1017032"/>
            <a:chOff x="0" y="0"/>
            <a:chExt cx="1020031" cy="267860"/>
          </a:xfrm>
        </p:grpSpPr>
        <p:sp>
          <p:nvSpPr>
            <p:cNvPr id="12" name="Freeform 12"/>
            <p:cNvSpPr/>
            <p:nvPr/>
          </p:nvSpPr>
          <p:spPr>
            <a:xfrm>
              <a:off x="0" y="0"/>
              <a:ext cx="1020031" cy="267860"/>
            </a:xfrm>
            <a:custGeom>
              <a:avLst/>
              <a:gdLst/>
              <a:ahLst/>
              <a:cxnLst/>
              <a:rect l="l" t="t" r="r" b="b"/>
              <a:pathLst>
                <a:path w="1020031" h="267860">
                  <a:moveTo>
                    <a:pt x="101948" y="0"/>
                  </a:moveTo>
                  <a:lnTo>
                    <a:pt x="918082" y="0"/>
                  </a:lnTo>
                  <a:cubicBezTo>
                    <a:pt x="974387" y="0"/>
                    <a:pt x="1020031" y="45644"/>
                    <a:pt x="1020031" y="101948"/>
                  </a:cubicBezTo>
                  <a:lnTo>
                    <a:pt x="1020031" y="165912"/>
                  </a:lnTo>
                  <a:cubicBezTo>
                    <a:pt x="1020031" y="222217"/>
                    <a:pt x="974387" y="267860"/>
                    <a:pt x="918082" y="267860"/>
                  </a:cubicBezTo>
                  <a:lnTo>
                    <a:pt x="101948" y="267860"/>
                  </a:lnTo>
                  <a:cubicBezTo>
                    <a:pt x="45644" y="267860"/>
                    <a:pt x="0" y="222217"/>
                    <a:pt x="0" y="165912"/>
                  </a:cubicBezTo>
                  <a:lnTo>
                    <a:pt x="0" y="101948"/>
                  </a:lnTo>
                  <a:cubicBezTo>
                    <a:pt x="0" y="45644"/>
                    <a:pt x="45644" y="0"/>
                    <a:pt x="101948" y="0"/>
                  </a:cubicBezTo>
                  <a:close/>
                </a:path>
              </a:pathLst>
            </a:custGeom>
            <a:solidFill>
              <a:srgbClr val="E27162"/>
            </a:solidFill>
          </p:spPr>
        </p:sp>
        <p:sp>
          <p:nvSpPr>
            <p:cNvPr id="13" name="TextBox 13"/>
            <p:cNvSpPr txBox="1"/>
            <p:nvPr/>
          </p:nvSpPr>
          <p:spPr>
            <a:xfrm>
              <a:off x="0" y="-38100"/>
              <a:ext cx="1020031" cy="30596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3458394" y="1896268"/>
            <a:ext cx="3029140" cy="788035"/>
          </a:xfrm>
          <a:prstGeom prst="rect">
            <a:avLst/>
          </a:prstGeom>
        </p:spPr>
        <p:txBody>
          <a:bodyPr lIns="0" tIns="0" rIns="0" bIns="0" rtlCol="0" anchor="t">
            <a:spAutoFit/>
          </a:bodyPr>
          <a:lstStyle/>
          <a:p>
            <a:pPr algn="just">
              <a:lnSpc>
                <a:spcPts val="6440"/>
              </a:lnSpc>
            </a:pPr>
            <a:r>
              <a:rPr lang="en-US" sz="4600" dirty="0">
                <a:solidFill>
                  <a:srgbClr val="FCF9F0"/>
                </a:solidFill>
                <a:latin typeface="Roboto Condensed Bold"/>
              </a:rPr>
              <a:t>3. </a:t>
            </a:r>
            <a:r>
              <a:rPr lang="en-US" sz="4600" dirty="0" err="1">
                <a:solidFill>
                  <a:srgbClr val="FCF9F0"/>
                </a:solidFill>
                <a:latin typeface="Roboto Condensed Bold"/>
              </a:rPr>
              <a:t>Viết</a:t>
            </a:r>
            <a:r>
              <a:rPr lang="en-US" sz="4600" dirty="0">
                <a:solidFill>
                  <a:srgbClr val="FCF9F0"/>
                </a:solidFill>
                <a:latin typeface="Roboto Condensed Bold"/>
              </a:rPr>
              <a:t> </a:t>
            </a:r>
            <a:r>
              <a:rPr lang="en-US" sz="4600" dirty="0" err="1">
                <a:solidFill>
                  <a:srgbClr val="FCF9F0"/>
                </a:solidFill>
                <a:latin typeface="Roboto Condensed Bold"/>
              </a:rPr>
              <a:t>bài</a:t>
            </a:r>
            <a:endParaRPr lang="en-US" sz="4600" dirty="0">
              <a:solidFill>
                <a:srgbClr val="FCF9F0"/>
              </a:solidFill>
              <a:latin typeface="Roboto Condensed Bold"/>
            </a:endParaRPr>
          </a:p>
        </p:txBody>
      </p:sp>
      <p:grpSp>
        <p:nvGrpSpPr>
          <p:cNvPr id="15" name="Group 15"/>
          <p:cNvGrpSpPr/>
          <p:nvPr/>
        </p:nvGrpSpPr>
        <p:grpSpPr>
          <a:xfrm>
            <a:off x="8097259" y="1828825"/>
            <a:ext cx="9798749" cy="1017601"/>
            <a:chOff x="0" y="0"/>
            <a:chExt cx="2580741" cy="268010"/>
          </a:xfrm>
        </p:grpSpPr>
        <p:sp>
          <p:nvSpPr>
            <p:cNvPr id="16" name="Freeform 16"/>
            <p:cNvSpPr/>
            <p:nvPr/>
          </p:nvSpPr>
          <p:spPr>
            <a:xfrm>
              <a:off x="0" y="0"/>
              <a:ext cx="2580741" cy="268010"/>
            </a:xfrm>
            <a:custGeom>
              <a:avLst/>
              <a:gdLst/>
              <a:ahLst/>
              <a:cxnLst/>
              <a:rect l="l" t="t" r="r" b="b"/>
              <a:pathLst>
                <a:path w="2580741" h="268010">
                  <a:moveTo>
                    <a:pt x="40295" y="0"/>
                  </a:moveTo>
                  <a:lnTo>
                    <a:pt x="2540446" y="0"/>
                  </a:lnTo>
                  <a:cubicBezTo>
                    <a:pt x="2562700" y="0"/>
                    <a:pt x="2580741" y="18041"/>
                    <a:pt x="2580741" y="40295"/>
                  </a:cubicBezTo>
                  <a:lnTo>
                    <a:pt x="2580741" y="227715"/>
                  </a:lnTo>
                  <a:cubicBezTo>
                    <a:pt x="2580741" y="238402"/>
                    <a:pt x="2576495" y="248651"/>
                    <a:pt x="2568939" y="256208"/>
                  </a:cubicBezTo>
                  <a:cubicBezTo>
                    <a:pt x="2561382" y="263765"/>
                    <a:pt x="2551133" y="268010"/>
                    <a:pt x="2540446" y="268010"/>
                  </a:cubicBezTo>
                  <a:lnTo>
                    <a:pt x="40295" y="268010"/>
                  </a:lnTo>
                  <a:cubicBezTo>
                    <a:pt x="18041" y="268010"/>
                    <a:pt x="0" y="249970"/>
                    <a:pt x="0" y="227715"/>
                  </a:cubicBezTo>
                  <a:lnTo>
                    <a:pt x="0" y="40295"/>
                  </a:lnTo>
                  <a:cubicBezTo>
                    <a:pt x="0" y="18041"/>
                    <a:pt x="18041" y="0"/>
                    <a:pt x="40295" y="0"/>
                  </a:cubicBezTo>
                  <a:close/>
                </a:path>
              </a:pathLst>
            </a:custGeom>
            <a:solidFill>
              <a:srgbClr val="E27162"/>
            </a:solidFill>
          </p:spPr>
        </p:sp>
        <p:sp>
          <p:nvSpPr>
            <p:cNvPr id="17" name="TextBox 17"/>
            <p:cNvSpPr txBox="1"/>
            <p:nvPr/>
          </p:nvSpPr>
          <p:spPr>
            <a:xfrm>
              <a:off x="0" y="-38100"/>
              <a:ext cx="2580741" cy="30611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8550005" y="1888013"/>
            <a:ext cx="9090635" cy="804545"/>
          </a:xfrm>
          <a:prstGeom prst="rect">
            <a:avLst/>
          </a:prstGeom>
        </p:spPr>
        <p:txBody>
          <a:bodyPr lIns="0" tIns="0" rIns="0" bIns="0" rtlCol="0" anchor="t">
            <a:spAutoFit/>
          </a:bodyPr>
          <a:lstStyle/>
          <a:p>
            <a:pPr algn="just">
              <a:lnSpc>
                <a:spcPts val="6580"/>
              </a:lnSpc>
            </a:pPr>
            <a:r>
              <a:rPr lang="en-US" sz="4700" dirty="0">
                <a:solidFill>
                  <a:srgbClr val="FCF9F0"/>
                </a:solidFill>
                <a:latin typeface="Roboto Condensed Bold"/>
              </a:rPr>
              <a:t>4. </a:t>
            </a:r>
            <a:r>
              <a:rPr lang="en-US" sz="4700" dirty="0" err="1">
                <a:solidFill>
                  <a:srgbClr val="FCF9F0"/>
                </a:solidFill>
                <a:latin typeface="Roboto Condensed Bold"/>
              </a:rPr>
              <a:t>Xem</a:t>
            </a:r>
            <a:r>
              <a:rPr lang="en-US" sz="4700" dirty="0">
                <a:solidFill>
                  <a:srgbClr val="FCF9F0"/>
                </a:solidFill>
                <a:latin typeface="Roboto Condensed Bold"/>
              </a:rPr>
              <a:t> </a:t>
            </a:r>
            <a:r>
              <a:rPr lang="en-US" sz="4700" dirty="0" err="1">
                <a:solidFill>
                  <a:srgbClr val="FCF9F0"/>
                </a:solidFill>
                <a:latin typeface="Roboto Condensed Bold"/>
              </a:rPr>
              <a:t>lại</a:t>
            </a:r>
            <a:r>
              <a:rPr lang="en-US" sz="4700" dirty="0">
                <a:solidFill>
                  <a:srgbClr val="FCF9F0"/>
                </a:solidFill>
                <a:latin typeface="Roboto Condensed Bold"/>
              </a:rPr>
              <a:t>, </a:t>
            </a:r>
            <a:r>
              <a:rPr lang="en-US" sz="4700" dirty="0" err="1">
                <a:solidFill>
                  <a:srgbClr val="FCF9F0"/>
                </a:solidFill>
                <a:latin typeface="Roboto Condensed Bold"/>
              </a:rPr>
              <a:t>chỉnh</a:t>
            </a:r>
            <a:r>
              <a:rPr lang="en-US" sz="4700" dirty="0">
                <a:solidFill>
                  <a:srgbClr val="FCF9F0"/>
                </a:solidFill>
                <a:latin typeface="Roboto Condensed Bold"/>
              </a:rPr>
              <a:t> </a:t>
            </a:r>
            <a:r>
              <a:rPr lang="en-US" sz="4700" dirty="0" err="1">
                <a:solidFill>
                  <a:srgbClr val="FCF9F0"/>
                </a:solidFill>
                <a:latin typeface="Roboto Condensed Bold"/>
              </a:rPr>
              <a:t>sửa</a:t>
            </a:r>
            <a:r>
              <a:rPr lang="en-US" sz="4700" dirty="0">
                <a:solidFill>
                  <a:srgbClr val="FCF9F0"/>
                </a:solidFill>
                <a:latin typeface="Roboto Condensed Bold"/>
              </a:rPr>
              <a:t>, </a:t>
            </a:r>
            <a:r>
              <a:rPr lang="en-US" sz="4700" dirty="0" err="1">
                <a:solidFill>
                  <a:srgbClr val="FCF9F0"/>
                </a:solidFill>
                <a:latin typeface="Roboto Condensed Bold"/>
              </a:rPr>
              <a:t>rút</a:t>
            </a:r>
            <a:r>
              <a:rPr lang="en-US" sz="4700" dirty="0">
                <a:solidFill>
                  <a:srgbClr val="FCF9F0"/>
                </a:solidFill>
                <a:latin typeface="Roboto Condensed Bold"/>
              </a:rPr>
              <a:t> </a:t>
            </a:r>
            <a:r>
              <a:rPr lang="en-US" sz="4700" dirty="0" err="1">
                <a:solidFill>
                  <a:srgbClr val="FCF9F0"/>
                </a:solidFill>
                <a:latin typeface="Roboto Condensed Bold"/>
              </a:rPr>
              <a:t>kinh</a:t>
            </a:r>
            <a:r>
              <a:rPr lang="en-US" sz="4700" dirty="0">
                <a:solidFill>
                  <a:srgbClr val="FCF9F0"/>
                </a:solidFill>
                <a:latin typeface="Roboto Condensed Bold"/>
              </a:rPr>
              <a:t> </a:t>
            </a:r>
            <a:r>
              <a:rPr lang="en-US" sz="4700" dirty="0" err="1">
                <a:solidFill>
                  <a:srgbClr val="FCF9F0"/>
                </a:solidFill>
                <a:latin typeface="Roboto Condensed Bold"/>
              </a:rPr>
              <a:t>nghiệm</a:t>
            </a:r>
            <a:endParaRPr lang="en-US" sz="4700" dirty="0">
              <a:solidFill>
                <a:srgbClr val="FCF9F0"/>
              </a:solidFill>
              <a:latin typeface="Roboto Condensed Bold"/>
            </a:endParaRPr>
          </a:p>
        </p:txBody>
      </p:sp>
      <p:grpSp>
        <p:nvGrpSpPr>
          <p:cNvPr id="19" name="Group 19"/>
          <p:cNvGrpSpPr/>
          <p:nvPr/>
        </p:nvGrpSpPr>
        <p:grpSpPr>
          <a:xfrm>
            <a:off x="9236244" y="3341726"/>
            <a:ext cx="7348957" cy="2356312"/>
            <a:chOff x="0" y="0"/>
            <a:chExt cx="1935528" cy="620593"/>
          </a:xfrm>
        </p:grpSpPr>
        <p:sp>
          <p:nvSpPr>
            <p:cNvPr id="20" name="Freeform 20"/>
            <p:cNvSpPr/>
            <p:nvPr/>
          </p:nvSpPr>
          <p:spPr>
            <a:xfrm>
              <a:off x="0" y="0"/>
              <a:ext cx="1935528" cy="620593"/>
            </a:xfrm>
            <a:custGeom>
              <a:avLst/>
              <a:gdLst/>
              <a:ahLst/>
              <a:cxnLst/>
              <a:rect l="l" t="t" r="r" b="b"/>
              <a:pathLst>
                <a:path w="1935528" h="620593">
                  <a:moveTo>
                    <a:pt x="53727" y="0"/>
                  </a:moveTo>
                  <a:lnTo>
                    <a:pt x="1881800" y="0"/>
                  </a:lnTo>
                  <a:cubicBezTo>
                    <a:pt x="1896050" y="0"/>
                    <a:pt x="1909716" y="5661"/>
                    <a:pt x="1919791" y="15736"/>
                  </a:cubicBezTo>
                  <a:cubicBezTo>
                    <a:pt x="1929867" y="25812"/>
                    <a:pt x="1935528" y="39478"/>
                    <a:pt x="1935528" y="53727"/>
                  </a:cubicBezTo>
                  <a:lnTo>
                    <a:pt x="1935528" y="566865"/>
                  </a:lnTo>
                  <a:cubicBezTo>
                    <a:pt x="1935528" y="581115"/>
                    <a:pt x="1929867" y="594780"/>
                    <a:pt x="1919791" y="604856"/>
                  </a:cubicBezTo>
                  <a:cubicBezTo>
                    <a:pt x="1909716" y="614932"/>
                    <a:pt x="1896050" y="620593"/>
                    <a:pt x="1881800" y="620593"/>
                  </a:cubicBezTo>
                  <a:lnTo>
                    <a:pt x="53727" y="620593"/>
                  </a:lnTo>
                  <a:cubicBezTo>
                    <a:pt x="39478" y="620593"/>
                    <a:pt x="25812" y="614932"/>
                    <a:pt x="15736" y="604856"/>
                  </a:cubicBezTo>
                  <a:cubicBezTo>
                    <a:pt x="5661" y="594780"/>
                    <a:pt x="0" y="581115"/>
                    <a:pt x="0" y="566865"/>
                  </a:cubicBezTo>
                  <a:lnTo>
                    <a:pt x="0" y="53727"/>
                  </a:lnTo>
                  <a:cubicBezTo>
                    <a:pt x="0" y="39478"/>
                    <a:pt x="5661" y="25812"/>
                    <a:pt x="15736" y="15736"/>
                  </a:cubicBezTo>
                  <a:cubicBezTo>
                    <a:pt x="25812" y="5661"/>
                    <a:pt x="39478" y="0"/>
                    <a:pt x="53727" y="0"/>
                  </a:cubicBezTo>
                  <a:close/>
                </a:path>
              </a:pathLst>
            </a:custGeom>
            <a:solidFill>
              <a:srgbClr val="DCDBE2"/>
            </a:solidFill>
          </p:spPr>
        </p:sp>
        <p:sp>
          <p:nvSpPr>
            <p:cNvPr id="21" name="TextBox 21"/>
            <p:cNvSpPr txBox="1"/>
            <p:nvPr/>
          </p:nvSpPr>
          <p:spPr>
            <a:xfrm>
              <a:off x="0" y="-38100"/>
              <a:ext cx="1935528" cy="658693"/>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12297230" y="5879030"/>
            <a:ext cx="5795396" cy="4447966"/>
          </a:xfrm>
          <a:custGeom>
            <a:avLst/>
            <a:gdLst/>
            <a:ahLst/>
            <a:cxnLst/>
            <a:rect l="l" t="t" r="r" b="b"/>
            <a:pathLst>
              <a:path w="5795396" h="4447966">
                <a:moveTo>
                  <a:pt x="0" y="0"/>
                </a:moveTo>
                <a:lnTo>
                  <a:pt x="5795396" y="0"/>
                </a:lnTo>
                <a:lnTo>
                  <a:pt x="5795396" y="4447967"/>
                </a:lnTo>
                <a:lnTo>
                  <a:pt x="0" y="4447967"/>
                </a:lnTo>
                <a:lnTo>
                  <a:pt x="0" y="0"/>
                </a:lnTo>
                <a:close/>
              </a:path>
            </a:pathLst>
          </a:custGeom>
          <a:blipFill>
            <a:blip r:embed="rId9"/>
            <a:stretch>
              <a:fillRect/>
            </a:stretch>
          </a:blipFill>
        </p:spPr>
      </p:sp>
      <p:sp>
        <p:nvSpPr>
          <p:cNvPr id="23" name="TextBox 23"/>
          <p:cNvSpPr txBox="1"/>
          <p:nvPr/>
        </p:nvSpPr>
        <p:spPr>
          <a:xfrm>
            <a:off x="9696001" y="3639224"/>
            <a:ext cx="5202457" cy="764541"/>
          </a:xfrm>
          <a:prstGeom prst="rect">
            <a:avLst/>
          </a:prstGeom>
        </p:spPr>
        <p:txBody>
          <a:bodyPr lIns="0" tIns="0" rIns="0" bIns="0" rtlCol="0" anchor="t">
            <a:spAutoFit/>
          </a:bodyPr>
          <a:lstStyle/>
          <a:p>
            <a:pPr marL="949948" lvl="1" indent="-474974" algn="just">
              <a:lnSpc>
                <a:spcPts val="6159"/>
              </a:lnSpc>
              <a:buFont typeface="Arial"/>
              <a:buChar char="•"/>
            </a:pPr>
            <a:r>
              <a:rPr lang="en-US" sz="4399" dirty="0">
                <a:solidFill>
                  <a:srgbClr val="1E3F48"/>
                </a:solidFill>
                <a:latin typeface="Roboto Condensed"/>
              </a:rPr>
              <a:t>Theo </a:t>
            </a:r>
            <a:r>
              <a:rPr lang="en-US" sz="4399" dirty="0" err="1">
                <a:solidFill>
                  <a:srgbClr val="1E3F48"/>
                </a:solidFill>
                <a:latin typeface="Roboto Condensed"/>
              </a:rPr>
              <a:t>bảng</a:t>
            </a:r>
            <a:r>
              <a:rPr lang="en-US" sz="4399" dirty="0">
                <a:solidFill>
                  <a:srgbClr val="1E3F48"/>
                </a:solidFill>
                <a:latin typeface="Roboto Condensed"/>
              </a:rPr>
              <a:t> </a:t>
            </a:r>
            <a:r>
              <a:rPr lang="en-US" sz="4399" dirty="0" err="1">
                <a:solidFill>
                  <a:srgbClr val="1E3F48"/>
                </a:solidFill>
                <a:latin typeface="Roboto Condensed"/>
              </a:rPr>
              <a:t>kiểm</a:t>
            </a:r>
            <a:endParaRPr lang="en-US" sz="4399" dirty="0">
              <a:solidFill>
                <a:srgbClr val="1E3F48"/>
              </a:solidFill>
              <a:latin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8"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 xmlns:asvg="http://schemas.microsoft.com/office/drawing/2016/SVG/main" r:embed="rId3"/>
                </a:ext>
              </a:extLst>
            </a:blip>
            <a:stretch>
              <a:fillRect l="-9832" r="-31154"/>
            </a:stretch>
          </a:blipFill>
        </p:spPr>
      </p:sp>
      <p:sp>
        <p:nvSpPr>
          <p:cNvPr id="3" name="Freeform 3"/>
          <p:cNvSpPr/>
          <p:nvPr/>
        </p:nvSpPr>
        <p:spPr>
          <a:xfrm rot="-6485021">
            <a:off x="-1572024" y="7209450"/>
            <a:ext cx="5772485" cy="5772485"/>
          </a:xfrm>
          <a:custGeom>
            <a:avLst/>
            <a:gdLst/>
            <a:ahLst/>
            <a:cxnLst/>
            <a:rect l="l" t="t" r="r" b="b"/>
            <a:pathLst>
              <a:path w="5772485" h="5772485">
                <a:moveTo>
                  <a:pt x="0" y="0"/>
                </a:moveTo>
                <a:lnTo>
                  <a:pt x="5772485" y="0"/>
                </a:lnTo>
                <a:lnTo>
                  <a:pt x="5772485" y="5772485"/>
                </a:lnTo>
                <a:lnTo>
                  <a:pt x="0" y="577248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9298865">
            <a:off x="15206384" y="-2727785"/>
            <a:ext cx="5772485" cy="5772485"/>
          </a:xfrm>
          <a:custGeom>
            <a:avLst/>
            <a:gdLst/>
            <a:ahLst/>
            <a:cxnLst/>
            <a:rect l="l" t="t" r="r" b="b"/>
            <a:pathLst>
              <a:path w="5772485" h="5772485">
                <a:moveTo>
                  <a:pt x="0" y="0"/>
                </a:moveTo>
                <a:lnTo>
                  <a:pt x="5772484" y="0"/>
                </a:lnTo>
                <a:lnTo>
                  <a:pt x="5772484" y="5772484"/>
                </a:lnTo>
                <a:lnTo>
                  <a:pt x="0" y="577248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TextBox 5"/>
          <p:cNvSpPr txBox="1"/>
          <p:nvPr/>
        </p:nvSpPr>
        <p:spPr>
          <a:xfrm>
            <a:off x="-3800919" y="388781"/>
            <a:ext cx="12944919" cy="927100"/>
          </a:xfrm>
          <a:prstGeom prst="rect">
            <a:avLst/>
          </a:prstGeom>
        </p:spPr>
        <p:txBody>
          <a:bodyPr lIns="0" tIns="0" rIns="0" bIns="0" rtlCol="0" anchor="t">
            <a:spAutoFit/>
          </a:bodyPr>
          <a:lstStyle/>
          <a:p>
            <a:pPr algn="ctr">
              <a:lnSpc>
                <a:spcPts val="7700"/>
              </a:lnSpc>
            </a:pPr>
            <a:r>
              <a:rPr lang="en-US" sz="5000">
                <a:solidFill>
                  <a:srgbClr val="0C4369"/>
                </a:solidFill>
                <a:latin typeface="Fraunces Bold"/>
              </a:rPr>
              <a:t>IV. LUYỆN TẬP</a:t>
            </a:r>
          </a:p>
        </p:txBody>
      </p:sp>
      <p:grpSp>
        <p:nvGrpSpPr>
          <p:cNvPr id="6" name="Group 6"/>
          <p:cNvGrpSpPr/>
          <p:nvPr/>
        </p:nvGrpSpPr>
        <p:grpSpPr>
          <a:xfrm>
            <a:off x="1378639" y="2950911"/>
            <a:ext cx="15188101" cy="6831942"/>
            <a:chOff x="0" y="0"/>
            <a:chExt cx="4000158" cy="1799359"/>
          </a:xfrm>
        </p:grpSpPr>
        <p:sp>
          <p:nvSpPr>
            <p:cNvPr id="7" name="Freeform 7"/>
            <p:cNvSpPr/>
            <p:nvPr/>
          </p:nvSpPr>
          <p:spPr>
            <a:xfrm>
              <a:off x="0" y="0"/>
              <a:ext cx="4000159" cy="1799359"/>
            </a:xfrm>
            <a:custGeom>
              <a:avLst/>
              <a:gdLst/>
              <a:ahLst/>
              <a:cxnLst/>
              <a:rect l="l" t="t" r="r" b="b"/>
              <a:pathLst>
                <a:path w="4000159" h="1799359">
                  <a:moveTo>
                    <a:pt x="25997" y="0"/>
                  </a:moveTo>
                  <a:lnTo>
                    <a:pt x="3974162" y="0"/>
                  </a:lnTo>
                  <a:cubicBezTo>
                    <a:pt x="3988519" y="0"/>
                    <a:pt x="4000159" y="11639"/>
                    <a:pt x="4000159" y="25997"/>
                  </a:cubicBezTo>
                  <a:lnTo>
                    <a:pt x="4000159" y="1773363"/>
                  </a:lnTo>
                  <a:cubicBezTo>
                    <a:pt x="4000159" y="1787720"/>
                    <a:pt x="3988519" y="1799359"/>
                    <a:pt x="3974162" y="1799359"/>
                  </a:cubicBezTo>
                  <a:lnTo>
                    <a:pt x="25997" y="1799359"/>
                  </a:lnTo>
                  <a:cubicBezTo>
                    <a:pt x="11639" y="1799359"/>
                    <a:pt x="0" y="1787720"/>
                    <a:pt x="0" y="1773363"/>
                  </a:cubicBezTo>
                  <a:lnTo>
                    <a:pt x="0" y="25997"/>
                  </a:lnTo>
                  <a:cubicBezTo>
                    <a:pt x="0" y="11639"/>
                    <a:pt x="11639" y="0"/>
                    <a:pt x="25997" y="0"/>
                  </a:cubicBezTo>
                  <a:close/>
                </a:path>
              </a:pathLst>
            </a:custGeom>
            <a:solidFill>
              <a:srgbClr val="DCDBE2"/>
            </a:solidFill>
          </p:spPr>
        </p:sp>
        <p:sp>
          <p:nvSpPr>
            <p:cNvPr id="8" name="TextBox 8"/>
            <p:cNvSpPr txBox="1"/>
            <p:nvPr/>
          </p:nvSpPr>
          <p:spPr>
            <a:xfrm>
              <a:off x="0" y="-38100"/>
              <a:ext cx="4000158" cy="1837459"/>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4754244" y="560231"/>
            <a:ext cx="3369943" cy="2586431"/>
          </a:xfrm>
          <a:custGeom>
            <a:avLst/>
            <a:gdLst/>
            <a:ahLst/>
            <a:cxnLst/>
            <a:rect l="l" t="t" r="r" b="b"/>
            <a:pathLst>
              <a:path w="3369943" h="2586431">
                <a:moveTo>
                  <a:pt x="0" y="0"/>
                </a:moveTo>
                <a:lnTo>
                  <a:pt x="3369943" y="0"/>
                </a:lnTo>
                <a:lnTo>
                  <a:pt x="3369943" y="2586431"/>
                </a:lnTo>
                <a:lnTo>
                  <a:pt x="0" y="2586431"/>
                </a:lnTo>
                <a:lnTo>
                  <a:pt x="0" y="0"/>
                </a:lnTo>
                <a:close/>
              </a:path>
            </a:pathLst>
          </a:custGeom>
          <a:blipFill>
            <a:blip r:embed="rId8"/>
            <a:stretch>
              <a:fillRect/>
            </a:stretch>
          </a:blipFill>
        </p:spPr>
      </p:sp>
      <p:sp>
        <p:nvSpPr>
          <p:cNvPr id="10" name="Freeform 10"/>
          <p:cNvSpPr/>
          <p:nvPr/>
        </p:nvSpPr>
        <p:spPr>
          <a:xfrm rot="784898">
            <a:off x="15611727" y="7428628"/>
            <a:ext cx="3289646" cy="3322875"/>
          </a:xfrm>
          <a:custGeom>
            <a:avLst/>
            <a:gdLst/>
            <a:ahLst/>
            <a:cxnLst/>
            <a:rect l="l" t="t" r="r" b="b"/>
            <a:pathLst>
              <a:path w="3289646" h="3322875">
                <a:moveTo>
                  <a:pt x="0" y="0"/>
                </a:moveTo>
                <a:lnTo>
                  <a:pt x="3289646" y="0"/>
                </a:lnTo>
                <a:lnTo>
                  <a:pt x="3289646" y="3322875"/>
                </a:lnTo>
                <a:lnTo>
                  <a:pt x="0" y="3322875"/>
                </a:lnTo>
                <a:lnTo>
                  <a:pt x="0" y="0"/>
                </a:lnTo>
                <a:close/>
              </a:path>
            </a:pathLst>
          </a:custGeom>
          <a:blipFill>
            <a:blip r:embed="rId9"/>
            <a:stretch>
              <a:fillRect/>
            </a:stretch>
          </a:blipFill>
        </p:spPr>
      </p:sp>
      <p:sp>
        <p:nvSpPr>
          <p:cNvPr id="11" name="Freeform 11"/>
          <p:cNvSpPr/>
          <p:nvPr/>
        </p:nvSpPr>
        <p:spPr>
          <a:xfrm rot="7425340" flipV="1">
            <a:off x="793738" y="2022102"/>
            <a:ext cx="1175142" cy="1439684"/>
          </a:xfrm>
          <a:custGeom>
            <a:avLst/>
            <a:gdLst/>
            <a:ahLst/>
            <a:cxnLst/>
            <a:rect l="l" t="t" r="r" b="b"/>
            <a:pathLst>
              <a:path w="1175142" h="1439684">
                <a:moveTo>
                  <a:pt x="0" y="1439684"/>
                </a:moveTo>
                <a:lnTo>
                  <a:pt x="1175142" y="1439684"/>
                </a:lnTo>
                <a:lnTo>
                  <a:pt x="1175142" y="0"/>
                </a:lnTo>
                <a:lnTo>
                  <a:pt x="0" y="0"/>
                </a:lnTo>
                <a:lnTo>
                  <a:pt x="0" y="1439684"/>
                </a:lnTo>
                <a:close/>
              </a:path>
            </a:pathLst>
          </a:custGeom>
          <a:blipFill>
            <a:blip r:embed="rId10"/>
            <a:stretch>
              <a:fillRect/>
            </a:stretch>
          </a:blipFill>
        </p:spPr>
      </p:sp>
      <p:sp>
        <p:nvSpPr>
          <p:cNvPr id="12" name="TextBox 12"/>
          <p:cNvSpPr txBox="1"/>
          <p:nvPr/>
        </p:nvSpPr>
        <p:spPr>
          <a:xfrm>
            <a:off x="1586699" y="3201259"/>
            <a:ext cx="14515611" cy="5847755"/>
          </a:xfrm>
          <a:prstGeom prst="rect">
            <a:avLst/>
          </a:prstGeom>
        </p:spPr>
        <p:txBody>
          <a:bodyPr lIns="0" tIns="0" rIns="0" bIns="0" rtlCol="0" anchor="t">
            <a:spAutoFit/>
          </a:bodyPr>
          <a:lstStyle/>
          <a:p>
            <a:pPr marL="571500" indent="-571500">
              <a:buFont typeface="Arial" panose="020B0604020202020204" pitchFamily="34" charset="0"/>
              <a:buChar char="•"/>
            </a:pPr>
            <a:r>
              <a:rPr lang="en-US" sz="3800" dirty="0" err="1" smtClean="0">
                <a:latin typeface="Roboto Condensed" panose="02000000000000000000" pitchFamily="2" charset="0"/>
                <a:ea typeface="Roboto Condensed" panose="02000000000000000000" pitchFamily="2" charset="0"/>
                <a:cs typeface="Roboto Condensed" panose="02000000000000000000" pitchFamily="2" charset="0"/>
              </a:rPr>
              <a:t>Lớp</a:t>
            </a:r>
            <a:r>
              <a:rPr lang="en-US" sz="3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chia 4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nhóm</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p>
          <a:p>
            <a:pPr marL="571500" lvl="0" indent="-571500">
              <a:buFont typeface="Arial" panose="020B0604020202020204" pitchFamily="34" charset="0"/>
              <a:buChar char="•"/>
            </a:pPr>
            <a:r>
              <a:rPr lang="en-US" sz="3800" dirty="0" err="1" smtClean="0">
                <a:latin typeface="Roboto Condensed" panose="02000000000000000000" pitchFamily="2" charset="0"/>
                <a:ea typeface="Roboto Condensed" panose="02000000000000000000" pitchFamily="2" charset="0"/>
                <a:cs typeface="Roboto Condensed" panose="02000000000000000000" pitchFamily="2" charset="0"/>
              </a:rPr>
              <a:t>Mỗi</a:t>
            </a:r>
            <a:r>
              <a:rPr lang="en-US" sz="3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nhóm</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lập</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dàn</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ý chi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tiết</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cho</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một</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trong</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hai</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đề</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văn</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sau</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phiếu</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học</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tập</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số</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3)</a:t>
            </a:r>
          </a:p>
          <a:p>
            <a:pPr lvl="0"/>
            <a:r>
              <a:rPr lang="en-US" sz="3800" i="1" dirty="0" smtClean="0">
                <a:latin typeface="Roboto Condensed" panose="02000000000000000000" pitchFamily="2" charset="0"/>
                <a:ea typeface="Roboto Condensed" panose="02000000000000000000" pitchFamily="2" charset="0"/>
                <a:cs typeface="Roboto Condensed" panose="02000000000000000000" pitchFamily="2" charset="0"/>
              </a:rPr>
              <a:t>     + </a:t>
            </a:r>
            <a:r>
              <a:rPr lang="en-US" sz="3800" i="1" dirty="0" err="1" smtClean="0">
                <a:latin typeface="Roboto Condensed" panose="02000000000000000000" pitchFamily="2" charset="0"/>
                <a:ea typeface="Roboto Condensed" panose="02000000000000000000" pitchFamily="2" charset="0"/>
                <a:cs typeface="Roboto Condensed" panose="02000000000000000000" pitchFamily="2" charset="0"/>
              </a:rPr>
              <a:t>Đê</a:t>
            </a:r>
            <a:r>
              <a:rPr lang="en-US" sz="3800" i="1"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1: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Hãy</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viết</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bài</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giới</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thiệu</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một</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cuốn</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sách</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văn</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học</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hoặc</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khoa</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học</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mà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em</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thấy</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có ý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nghĩa</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với</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bản</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thân</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a:p>
            <a:pPr lvl="0"/>
            <a:r>
              <a:rPr lang="en-US" sz="3800" i="1" dirty="0" smtClean="0">
                <a:latin typeface="Roboto Condensed" panose="02000000000000000000" pitchFamily="2" charset="0"/>
                <a:ea typeface="Roboto Condensed" panose="02000000000000000000" pitchFamily="2" charset="0"/>
                <a:cs typeface="Roboto Condensed" panose="02000000000000000000" pitchFamily="2" charset="0"/>
              </a:rPr>
              <a:t>     + </a:t>
            </a:r>
            <a:r>
              <a:rPr lang="en-US" sz="3800" i="1" dirty="0" err="1" smtClean="0">
                <a:latin typeface="Roboto Condensed" panose="02000000000000000000" pitchFamily="2" charset="0"/>
                <a:ea typeface="Roboto Condensed" panose="02000000000000000000" pitchFamily="2" charset="0"/>
                <a:cs typeface="Roboto Condensed" panose="02000000000000000000" pitchFamily="2" charset="0"/>
              </a:rPr>
              <a:t>Đê</a:t>
            </a:r>
            <a:r>
              <a:rPr lang="en-US" sz="3800" i="1"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2: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Trang</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web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trường</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em</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có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chuyên</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mục</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Mỗi</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tháng</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một</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cuốn</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sách</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hay”.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Gia</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sư</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là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người</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viết</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bài</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cho</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chuyên</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mục</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này</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em</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hãy</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lựa</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chọn</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va</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giới</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thiệu</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một</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cuốn</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sách</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hay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đến</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thầy</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cô</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va</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bạn</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bè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trong</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i="1" dirty="0" err="1">
                <a:latin typeface="Roboto Condensed" panose="02000000000000000000" pitchFamily="2" charset="0"/>
                <a:ea typeface="Roboto Condensed" panose="02000000000000000000" pitchFamily="2" charset="0"/>
                <a:cs typeface="Roboto Condensed" panose="02000000000000000000" pitchFamily="2" charset="0"/>
              </a:rPr>
              <a:t>trường</a:t>
            </a:r>
            <a:r>
              <a:rPr lang="en-US" sz="3800" i="1" dirty="0">
                <a:latin typeface="Roboto Condensed" panose="02000000000000000000" pitchFamily="2" charset="0"/>
                <a:ea typeface="Roboto Condensed" panose="02000000000000000000" pitchFamily="2" charset="0"/>
                <a:cs typeface="Roboto Condensed" panose="02000000000000000000" pitchFamily="2" charset="0"/>
              </a:rPr>
              <a:t>.</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a:p>
            <a:pPr marL="571500" indent="-571500">
              <a:buFont typeface="Arial" panose="020B0604020202020204" pitchFamily="34" charset="0"/>
              <a:buChar char="•"/>
            </a:pPr>
            <a:r>
              <a:rPr lang="en-US" sz="3800" dirty="0" err="1" smtClean="0">
                <a:latin typeface="Roboto Condensed" panose="02000000000000000000" pitchFamily="2" charset="0"/>
                <a:ea typeface="Roboto Condensed" panose="02000000000000000000" pitchFamily="2" charset="0"/>
                <a:cs typeface="Roboto Condensed" panose="02000000000000000000" pitchFamily="2" charset="0"/>
              </a:rPr>
              <a:t>Thời</a:t>
            </a:r>
            <a:r>
              <a:rPr lang="en-US" sz="3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gian</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lập</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dàn</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ý: 15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phút</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a:p>
            <a:pPr marL="571500" indent="-571500">
              <a:buFont typeface="Arial" panose="020B0604020202020204" pitchFamily="34" charset="0"/>
              <a:buChar char="•"/>
            </a:pPr>
            <a:r>
              <a:rPr lang="en-US" sz="3800" dirty="0" err="1" smtClean="0">
                <a:latin typeface="Roboto Condensed" panose="02000000000000000000" pitchFamily="2" charset="0"/>
                <a:ea typeface="Roboto Condensed" panose="02000000000000000000" pitchFamily="2" charset="0"/>
                <a:cs typeface="Roboto Condensed" panose="02000000000000000000" pitchFamily="2" charset="0"/>
              </a:rPr>
              <a:t>Thời</a:t>
            </a:r>
            <a:r>
              <a:rPr lang="en-US" sz="3800"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gian</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trình</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bày</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 2 </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phút</a:t>
            </a:r>
            <a:r>
              <a:rPr lang="en-US" sz="3800" dirty="0">
                <a:latin typeface="Roboto Condensed" panose="02000000000000000000" pitchFamily="2" charset="0"/>
                <a:ea typeface="Roboto Condensed" panose="02000000000000000000" pitchFamily="2" charset="0"/>
                <a:cs typeface="Roboto Condensed" panose="02000000000000000000" pitchFamily="2" charset="0"/>
              </a:rPr>
              <a:t>/</a:t>
            </a:r>
            <a:r>
              <a:rPr lang="en-US" sz="3800" dirty="0" err="1">
                <a:latin typeface="Roboto Condensed" panose="02000000000000000000" pitchFamily="2" charset="0"/>
                <a:ea typeface="Roboto Condensed" panose="02000000000000000000" pitchFamily="2" charset="0"/>
                <a:cs typeface="Roboto Condensed" panose="02000000000000000000" pitchFamily="2" charset="0"/>
              </a:rPr>
              <a:t>nhóm</a:t>
            </a:r>
            <a:endParaRPr lang="en-US" sz="3800" dirty="0">
              <a:latin typeface="Roboto Condensed" panose="02000000000000000000" pitchFamily="2" charset="0"/>
              <a:ea typeface="Roboto Condensed" panose="02000000000000000000" pitchFamily="2" charset="0"/>
              <a:cs typeface="Roboto Condensed" panose="02000000000000000000" pitchFamily="2" charset="0"/>
            </a:endParaRPr>
          </a:p>
        </p:txBody>
      </p:sp>
      <p:grpSp>
        <p:nvGrpSpPr>
          <p:cNvPr id="13" name="Group 13"/>
          <p:cNvGrpSpPr/>
          <p:nvPr/>
        </p:nvGrpSpPr>
        <p:grpSpPr>
          <a:xfrm>
            <a:off x="6611582" y="1438808"/>
            <a:ext cx="3337011" cy="1017032"/>
            <a:chOff x="0" y="0"/>
            <a:chExt cx="878884" cy="267860"/>
          </a:xfrm>
        </p:grpSpPr>
        <p:sp>
          <p:nvSpPr>
            <p:cNvPr id="14" name="Freeform 14"/>
            <p:cNvSpPr/>
            <p:nvPr/>
          </p:nvSpPr>
          <p:spPr>
            <a:xfrm>
              <a:off x="0" y="0"/>
              <a:ext cx="878884" cy="267860"/>
            </a:xfrm>
            <a:custGeom>
              <a:avLst/>
              <a:gdLst/>
              <a:ahLst/>
              <a:cxnLst/>
              <a:rect l="l" t="t" r="r" b="b"/>
              <a:pathLst>
                <a:path w="878884" h="267860">
                  <a:moveTo>
                    <a:pt x="118321" y="0"/>
                  </a:moveTo>
                  <a:lnTo>
                    <a:pt x="760563" y="0"/>
                  </a:lnTo>
                  <a:cubicBezTo>
                    <a:pt x="791943" y="0"/>
                    <a:pt x="822039" y="12466"/>
                    <a:pt x="844228" y="34655"/>
                  </a:cubicBezTo>
                  <a:cubicBezTo>
                    <a:pt x="866418" y="56845"/>
                    <a:pt x="878884" y="86940"/>
                    <a:pt x="878884" y="118321"/>
                  </a:cubicBezTo>
                  <a:lnTo>
                    <a:pt x="878884" y="149539"/>
                  </a:lnTo>
                  <a:cubicBezTo>
                    <a:pt x="878884" y="214886"/>
                    <a:pt x="825910" y="267860"/>
                    <a:pt x="760563" y="267860"/>
                  </a:cubicBezTo>
                  <a:lnTo>
                    <a:pt x="118321" y="267860"/>
                  </a:lnTo>
                  <a:cubicBezTo>
                    <a:pt x="52974" y="267860"/>
                    <a:pt x="0" y="214886"/>
                    <a:pt x="0" y="149539"/>
                  </a:cubicBezTo>
                  <a:lnTo>
                    <a:pt x="0" y="118321"/>
                  </a:lnTo>
                  <a:cubicBezTo>
                    <a:pt x="0" y="86940"/>
                    <a:pt x="12466" y="56845"/>
                    <a:pt x="34655" y="34655"/>
                  </a:cubicBezTo>
                  <a:cubicBezTo>
                    <a:pt x="56845" y="12466"/>
                    <a:pt x="86940" y="0"/>
                    <a:pt x="118321" y="0"/>
                  </a:cubicBezTo>
                  <a:close/>
                </a:path>
              </a:pathLst>
            </a:custGeom>
            <a:solidFill>
              <a:srgbClr val="E27162"/>
            </a:solidFill>
          </p:spPr>
        </p:sp>
        <p:sp>
          <p:nvSpPr>
            <p:cNvPr id="15" name="TextBox 15"/>
            <p:cNvSpPr txBox="1"/>
            <p:nvPr/>
          </p:nvSpPr>
          <p:spPr>
            <a:xfrm>
              <a:off x="0" y="-38100"/>
              <a:ext cx="878884" cy="305960"/>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7268388" y="1463137"/>
            <a:ext cx="2417162" cy="863600"/>
          </a:xfrm>
          <a:prstGeom prst="rect">
            <a:avLst/>
          </a:prstGeom>
        </p:spPr>
        <p:txBody>
          <a:bodyPr lIns="0" tIns="0" rIns="0" bIns="0" rtlCol="0" anchor="t">
            <a:spAutoFit/>
          </a:bodyPr>
          <a:lstStyle/>
          <a:p>
            <a:pPr algn="just">
              <a:lnSpc>
                <a:spcPts val="7000"/>
              </a:lnSpc>
            </a:pPr>
            <a:r>
              <a:rPr lang="en-US" sz="5000">
                <a:solidFill>
                  <a:srgbClr val="FCF9F0"/>
                </a:solidFill>
                <a:latin typeface="Roboto Condensed Bold"/>
              </a:rPr>
              <a:t>Yêu cầu</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 xmlns:asvg="http://schemas.microsoft.com/office/drawing/2016/SVG/main" r:embed="rId3"/>
                </a:ext>
              </a:extLst>
            </a:blip>
            <a:stretch>
              <a:fillRect l="-9832" r="-31154"/>
            </a:stretch>
          </a:blipFill>
        </p:spPr>
      </p:sp>
      <p:sp>
        <p:nvSpPr>
          <p:cNvPr id="3" name="Freeform 3"/>
          <p:cNvSpPr/>
          <p:nvPr/>
        </p:nvSpPr>
        <p:spPr>
          <a:xfrm>
            <a:off x="609846" y="993697"/>
            <a:ext cx="17040153" cy="8839579"/>
          </a:xfrm>
          <a:custGeom>
            <a:avLst/>
            <a:gdLst/>
            <a:ahLst/>
            <a:cxnLst/>
            <a:rect l="l" t="t" r="r" b="b"/>
            <a:pathLst>
              <a:path w="17040153" h="8839579">
                <a:moveTo>
                  <a:pt x="0" y="0"/>
                </a:moveTo>
                <a:lnTo>
                  <a:pt x="17040153" y="0"/>
                </a:lnTo>
                <a:lnTo>
                  <a:pt x="17040153" y="8839580"/>
                </a:lnTo>
                <a:lnTo>
                  <a:pt x="0" y="883958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5696291" y="1472129"/>
            <a:ext cx="7402683" cy="2424379"/>
          </a:xfrm>
          <a:custGeom>
            <a:avLst/>
            <a:gdLst/>
            <a:ahLst/>
            <a:cxnLst/>
            <a:rect l="l" t="t" r="r" b="b"/>
            <a:pathLst>
              <a:path w="7402683" h="2424379">
                <a:moveTo>
                  <a:pt x="0" y="0"/>
                </a:moveTo>
                <a:lnTo>
                  <a:pt x="7402684" y="0"/>
                </a:lnTo>
                <a:lnTo>
                  <a:pt x="7402684" y="2424379"/>
                </a:lnTo>
                <a:lnTo>
                  <a:pt x="0" y="242437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500695">
            <a:off x="-550305" y="8878011"/>
            <a:ext cx="3158009" cy="1305143"/>
          </a:xfrm>
          <a:custGeom>
            <a:avLst/>
            <a:gdLst/>
            <a:ahLst/>
            <a:cxnLst/>
            <a:rect l="l" t="t" r="r" b="b"/>
            <a:pathLst>
              <a:path w="3158009" h="1305143">
                <a:moveTo>
                  <a:pt x="0" y="0"/>
                </a:moveTo>
                <a:lnTo>
                  <a:pt x="3158010" y="0"/>
                </a:lnTo>
                <a:lnTo>
                  <a:pt x="3158010" y="1305143"/>
                </a:lnTo>
                <a:lnTo>
                  <a:pt x="0" y="130514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2628256">
            <a:off x="14928075" y="81239"/>
            <a:ext cx="4071123" cy="1894923"/>
          </a:xfrm>
          <a:custGeom>
            <a:avLst/>
            <a:gdLst/>
            <a:ahLst/>
            <a:cxnLst/>
            <a:rect l="l" t="t" r="r" b="b"/>
            <a:pathLst>
              <a:path w="4071123" h="1894923">
                <a:moveTo>
                  <a:pt x="0" y="0"/>
                </a:moveTo>
                <a:lnTo>
                  <a:pt x="4071123" y="0"/>
                </a:lnTo>
                <a:lnTo>
                  <a:pt x="4071123" y="1894922"/>
                </a:lnTo>
                <a:lnTo>
                  <a:pt x="0" y="189492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1966283" y="701581"/>
            <a:ext cx="3199169" cy="2823266"/>
          </a:xfrm>
          <a:custGeom>
            <a:avLst/>
            <a:gdLst/>
            <a:ahLst/>
            <a:cxnLst/>
            <a:rect l="l" t="t" r="r" b="b"/>
            <a:pathLst>
              <a:path w="3199169" h="2823266">
                <a:moveTo>
                  <a:pt x="0" y="0"/>
                </a:moveTo>
                <a:lnTo>
                  <a:pt x="3199169" y="0"/>
                </a:lnTo>
                <a:lnTo>
                  <a:pt x="3199169" y="2823266"/>
                </a:lnTo>
                <a:lnTo>
                  <a:pt x="0" y="2823266"/>
                </a:lnTo>
                <a:lnTo>
                  <a:pt x="0" y="0"/>
                </a:lnTo>
                <a:close/>
              </a:path>
            </a:pathLst>
          </a:custGeom>
          <a:blipFill>
            <a:blip r:embed="rId12"/>
            <a:stretch>
              <a:fillRect/>
            </a:stretch>
          </a:blipFill>
        </p:spPr>
      </p:sp>
      <p:sp>
        <p:nvSpPr>
          <p:cNvPr id="8" name="Freeform 8"/>
          <p:cNvSpPr/>
          <p:nvPr/>
        </p:nvSpPr>
        <p:spPr>
          <a:xfrm rot="5735027" flipH="1">
            <a:off x="15965048" y="7612066"/>
            <a:ext cx="3909273" cy="3909273"/>
          </a:xfrm>
          <a:custGeom>
            <a:avLst/>
            <a:gdLst/>
            <a:ahLst/>
            <a:cxnLst/>
            <a:rect l="l" t="t" r="r" b="b"/>
            <a:pathLst>
              <a:path w="3909273" h="3909273">
                <a:moveTo>
                  <a:pt x="3909273" y="0"/>
                </a:moveTo>
                <a:lnTo>
                  <a:pt x="0" y="0"/>
                </a:lnTo>
                <a:lnTo>
                  <a:pt x="0" y="3909273"/>
                </a:lnTo>
                <a:lnTo>
                  <a:pt x="3909273" y="3909273"/>
                </a:lnTo>
                <a:lnTo>
                  <a:pt x="3909273"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9" name="Freeform 9"/>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0" name="TextBox 10"/>
          <p:cNvSpPr txBox="1"/>
          <p:nvPr/>
        </p:nvSpPr>
        <p:spPr>
          <a:xfrm>
            <a:off x="2735537" y="4269782"/>
            <a:ext cx="13175141" cy="2693045"/>
          </a:xfrm>
          <a:prstGeom prst="rect">
            <a:avLst/>
          </a:prstGeom>
        </p:spPr>
        <p:txBody>
          <a:bodyPr wrap="square" lIns="0" tIns="0" rIns="0" bIns="0" rtlCol="0" anchor="t">
            <a:spAutoFit/>
          </a:bodyPr>
          <a:lstStyle/>
          <a:p>
            <a:pPr marL="1014726" lvl="1" indent="-507363" algn="just">
              <a:lnSpc>
                <a:spcPts val="7049"/>
              </a:lnSpc>
              <a:buFont typeface="Arial"/>
              <a:buChar char="•"/>
            </a:pPr>
            <a:r>
              <a:rPr lang="en-US" sz="4699" dirty="0">
                <a:solidFill>
                  <a:srgbClr val="503D36"/>
                </a:solidFill>
                <a:latin typeface="Roboto Condensed"/>
              </a:rPr>
              <a:t>HS </a:t>
            </a:r>
            <a:r>
              <a:rPr lang="en-US" sz="4699" dirty="0" err="1">
                <a:solidFill>
                  <a:srgbClr val="503D36"/>
                </a:solidFill>
                <a:latin typeface="Roboto Condensed"/>
              </a:rPr>
              <a:t>vê</a:t>
            </a:r>
            <a:r>
              <a:rPr lang="en-US" sz="4699" dirty="0">
                <a:solidFill>
                  <a:srgbClr val="503D36"/>
                </a:solidFill>
                <a:latin typeface="Roboto Condensed"/>
              </a:rPr>
              <a:t>̀ </a:t>
            </a:r>
            <a:r>
              <a:rPr lang="en-US" sz="4699" dirty="0" err="1">
                <a:solidFill>
                  <a:srgbClr val="503D36"/>
                </a:solidFill>
                <a:latin typeface="Roboto Condensed"/>
              </a:rPr>
              <a:t>nha</a:t>
            </a:r>
            <a:r>
              <a:rPr lang="en-US" sz="4699" dirty="0">
                <a:solidFill>
                  <a:srgbClr val="503D36"/>
                </a:solidFill>
                <a:latin typeface="Roboto Condensed"/>
              </a:rPr>
              <a:t>̀ </a:t>
            </a:r>
            <a:r>
              <a:rPr lang="en-US" sz="4699" dirty="0" err="1">
                <a:solidFill>
                  <a:srgbClr val="503D36"/>
                </a:solidFill>
                <a:latin typeface="Roboto Condensed"/>
              </a:rPr>
              <a:t>hoàn</a:t>
            </a:r>
            <a:r>
              <a:rPr lang="en-US" sz="4699" dirty="0">
                <a:solidFill>
                  <a:srgbClr val="503D36"/>
                </a:solidFill>
                <a:latin typeface="Roboto Condensed"/>
              </a:rPr>
              <a:t> </a:t>
            </a:r>
            <a:r>
              <a:rPr lang="en-US" sz="4699" dirty="0" err="1">
                <a:solidFill>
                  <a:srgbClr val="503D36"/>
                </a:solidFill>
                <a:latin typeface="Roboto Condensed"/>
              </a:rPr>
              <a:t>thiện</a:t>
            </a:r>
            <a:r>
              <a:rPr lang="en-US" sz="4699" dirty="0">
                <a:solidFill>
                  <a:srgbClr val="503D36"/>
                </a:solidFill>
                <a:latin typeface="Roboto Condensed"/>
              </a:rPr>
              <a:t> </a:t>
            </a:r>
            <a:r>
              <a:rPr lang="en-US" sz="4699" dirty="0" err="1">
                <a:solidFill>
                  <a:srgbClr val="503D36"/>
                </a:solidFill>
                <a:latin typeface="Roboto Condensed"/>
              </a:rPr>
              <a:t>nốt</a:t>
            </a:r>
            <a:r>
              <a:rPr lang="en-US" sz="4699" dirty="0">
                <a:solidFill>
                  <a:srgbClr val="503D36"/>
                </a:solidFill>
                <a:latin typeface="Roboto Condensed"/>
              </a:rPr>
              <a:t> </a:t>
            </a:r>
            <a:r>
              <a:rPr lang="en-US" sz="4699" dirty="0" err="1">
                <a:solidFill>
                  <a:srgbClr val="503D36"/>
                </a:solidFill>
                <a:latin typeface="Roboto Condensed"/>
              </a:rPr>
              <a:t>bài</a:t>
            </a:r>
            <a:r>
              <a:rPr lang="en-US" sz="4699" dirty="0">
                <a:solidFill>
                  <a:srgbClr val="503D36"/>
                </a:solidFill>
                <a:latin typeface="Roboto Condensed"/>
              </a:rPr>
              <a:t> </a:t>
            </a:r>
            <a:r>
              <a:rPr lang="en-US" sz="4699" dirty="0" err="1">
                <a:solidFill>
                  <a:srgbClr val="503D36"/>
                </a:solidFill>
                <a:latin typeface="Roboto Condensed"/>
              </a:rPr>
              <a:t>thiện</a:t>
            </a:r>
            <a:r>
              <a:rPr lang="en-US" sz="4699" dirty="0">
                <a:solidFill>
                  <a:srgbClr val="503D36"/>
                </a:solidFill>
                <a:latin typeface="Roboto Condensed"/>
              </a:rPr>
              <a:t> </a:t>
            </a:r>
            <a:r>
              <a:rPr lang="en-US" sz="4699" dirty="0" err="1">
                <a:solidFill>
                  <a:srgbClr val="503D36"/>
                </a:solidFill>
                <a:latin typeface="Roboto Condensed"/>
              </a:rPr>
              <a:t>của</a:t>
            </a:r>
            <a:r>
              <a:rPr lang="en-US" sz="4699" dirty="0">
                <a:solidFill>
                  <a:srgbClr val="503D36"/>
                </a:solidFill>
                <a:latin typeface="Roboto Condensed"/>
              </a:rPr>
              <a:t> </a:t>
            </a:r>
            <a:r>
              <a:rPr lang="en-US" sz="4699" dirty="0" err="1">
                <a:solidFill>
                  <a:srgbClr val="503D36"/>
                </a:solidFill>
                <a:latin typeface="Roboto Condensed"/>
              </a:rPr>
              <a:t>mình</a:t>
            </a:r>
            <a:r>
              <a:rPr lang="en-US" sz="4699" dirty="0">
                <a:solidFill>
                  <a:srgbClr val="503D36"/>
                </a:solidFill>
                <a:latin typeface="Roboto Condensed"/>
              </a:rPr>
              <a:t>. </a:t>
            </a:r>
            <a:r>
              <a:rPr lang="en-US" sz="4699" dirty="0" err="1">
                <a:solidFill>
                  <a:srgbClr val="503D36"/>
                </a:solidFill>
                <a:latin typeface="Roboto Condensed"/>
              </a:rPr>
              <a:t>Tìm</a:t>
            </a:r>
            <a:r>
              <a:rPr lang="en-US" sz="4699" dirty="0">
                <a:solidFill>
                  <a:srgbClr val="503D36"/>
                </a:solidFill>
                <a:latin typeface="Roboto Condensed"/>
              </a:rPr>
              <a:t> </a:t>
            </a:r>
            <a:r>
              <a:rPr lang="en-US" sz="4699" dirty="0" err="1">
                <a:solidFill>
                  <a:srgbClr val="503D36"/>
                </a:solidFill>
                <a:latin typeface="Roboto Condensed"/>
              </a:rPr>
              <a:t>thêm</a:t>
            </a:r>
            <a:r>
              <a:rPr lang="en-US" sz="4699" dirty="0">
                <a:solidFill>
                  <a:srgbClr val="503D36"/>
                </a:solidFill>
                <a:latin typeface="Roboto Condensed"/>
              </a:rPr>
              <a:t> </a:t>
            </a:r>
            <a:r>
              <a:rPr lang="en-US" sz="4699" dirty="0" err="1">
                <a:solidFill>
                  <a:srgbClr val="503D36"/>
                </a:solidFill>
                <a:latin typeface="Roboto Condensed"/>
              </a:rPr>
              <a:t>tranh</a:t>
            </a:r>
            <a:r>
              <a:rPr lang="en-US" sz="4699" dirty="0">
                <a:solidFill>
                  <a:srgbClr val="503D36"/>
                </a:solidFill>
                <a:latin typeface="Roboto Condensed"/>
              </a:rPr>
              <a:t> </a:t>
            </a:r>
            <a:r>
              <a:rPr lang="en-US" sz="4699" dirty="0" err="1">
                <a:solidFill>
                  <a:srgbClr val="503D36"/>
                </a:solidFill>
                <a:latin typeface="Roboto Condensed"/>
              </a:rPr>
              <a:t>ảnh</a:t>
            </a:r>
            <a:r>
              <a:rPr lang="en-US" sz="4699" dirty="0">
                <a:solidFill>
                  <a:srgbClr val="503D36"/>
                </a:solidFill>
                <a:latin typeface="Roboto Condensed"/>
              </a:rPr>
              <a:t>, video, </a:t>
            </a:r>
            <a:r>
              <a:rPr lang="en-US" sz="4699" dirty="0" err="1">
                <a:solidFill>
                  <a:srgbClr val="503D36"/>
                </a:solidFill>
                <a:latin typeface="Roboto Condensed"/>
              </a:rPr>
              <a:t>âm</a:t>
            </a:r>
            <a:r>
              <a:rPr lang="en-US" sz="4699" dirty="0">
                <a:solidFill>
                  <a:srgbClr val="503D36"/>
                </a:solidFill>
                <a:latin typeface="Roboto Condensed"/>
              </a:rPr>
              <a:t> </a:t>
            </a:r>
            <a:r>
              <a:rPr lang="en-US" sz="4699" dirty="0" err="1">
                <a:solidFill>
                  <a:srgbClr val="503D36"/>
                </a:solidFill>
                <a:latin typeface="Roboto Condensed"/>
              </a:rPr>
              <a:t>thanh</a:t>
            </a:r>
            <a:r>
              <a:rPr lang="en-US" sz="4699" dirty="0">
                <a:solidFill>
                  <a:srgbClr val="503D36"/>
                </a:solidFill>
                <a:latin typeface="Roboto Condensed"/>
              </a:rPr>
              <a:t> minh </a:t>
            </a:r>
            <a:r>
              <a:rPr lang="en-US" sz="4699" dirty="0" err="1">
                <a:solidFill>
                  <a:srgbClr val="503D36"/>
                </a:solidFill>
                <a:latin typeface="Roboto Condensed"/>
              </a:rPr>
              <a:t>họa</a:t>
            </a:r>
            <a:r>
              <a:rPr lang="en-US" sz="4699" dirty="0">
                <a:solidFill>
                  <a:srgbClr val="503D36"/>
                </a:solidFill>
                <a:latin typeface="Roboto Condensed"/>
              </a:rPr>
              <a:t>.</a:t>
            </a:r>
          </a:p>
          <a:p>
            <a:pPr marL="1014726" lvl="1" indent="-507363" algn="just">
              <a:lnSpc>
                <a:spcPts val="7049"/>
              </a:lnSpc>
              <a:buFont typeface="Arial"/>
              <a:buChar char="•"/>
            </a:pPr>
            <a:r>
              <a:rPr lang="en-US" sz="4699" dirty="0" err="1">
                <a:solidFill>
                  <a:srgbClr val="503D36"/>
                </a:solidFill>
                <a:latin typeface="Roboto Condensed"/>
              </a:rPr>
              <a:t>Chuẩn</a:t>
            </a:r>
            <a:r>
              <a:rPr lang="en-US" sz="4699" dirty="0">
                <a:solidFill>
                  <a:srgbClr val="503D36"/>
                </a:solidFill>
                <a:latin typeface="Roboto Condensed"/>
              </a:rPr>
              <a:t> bị </a:t>
            </a:r>
            <a:r>
              <a:rPr lang="en-US" sz="4699" dirty="0" err="1">
                <a:solidFill>
                  <a:srgbClr val="503D36"/>
                </a:solidFill>
                <a:latin typeface="Roboto Condensed"/>
              </a:rPr>
              <a:t>bài</a:t>
            </a:r>
            <a:r>
              <a:rPr lang="en-US" sz="4699" dirty="0">
                <a:solidFill>
                  <a:srgbClr val="503D36"/>
                </a:solidFill>
                <a:latin typeface="Roboto Condensed"/>
              </a:rPr>
              <a:t> </a:t>
            </a:r>
            <a:r>
              <a:rPr lang="en-US" sz="4699" dirty="0" err="1">
                <a:solidFill>
                  <a:srgbClr val="503D36"/>
                </a:solidFill>
                <a:latin typeface="Roboto Condensed Italics"/>
              </a:rPr>
              <a:t>Nói</a:t>
            </a:r>
            <a:r>
              <a:rPr lang="en-US" sz="4699" dirty="0">
                <a:solidFill>
                  <a:srgbClr val="503D36"/>
                </a:solidFill>
                <a:latin typeface="Roboto Condensed Italics"/>
              </a:rPr>
              <a:t> </a:t>
            </a:r>
            <a:r>
              <a:rPr lang="en-US" sz="4699" dirty="0" err="1">
                <a:solidFill>
                  <a:srgbClr val="503D36"/>
                </a:solidFill>
                <a:latin typeface="Roboto Condensed Italics"/>
              </a:rPr>
              <a:t>va</a:t>
            </a:r>
            <a:r>
              <a:rPr lang="en-US" sz="4699" dirty="0">
                <a:solidFill>
                  <a:srgbClr val="503D36"/>
                </a:solidFill>
                <a:latin typeface="Roboto Condensed Italics"/>
              </a:rPr>
              <a:t>̀ </a:t>
            </a:r>
            <a:r>
              <a:rPr lang="en-US" sz="4699" dirty="0" err="1" smtClean="0">
                <a:solidFill>
                  <a:srgbClr val="503D36"/>
                </a:solidFill>
                <a:latin typeface="Roboto Condensed Italics"/>
              </a:rPr>
              <a:t>nghe</a:t>
            </a:r>
            <a:r>
              <a:rPr lang="en-US" sz="4699" dirty="0" smtClean="0">
                <a:solidFill>
                  <a:srgbClr val="503D36"/>
                </a:solidFill>
                <a:latin typeface="Roboto Condensed Italics"/>
              </a:rPr>
              <a:t>: </a:t>
            </a:r>
            <a:r>
              <a:rPr lang="en-US" sz="4699" dirty="0" err="1" smtClean="0">
                <a:solidFill>
                  <a:srgbClr val="503D36"/>
                </a:solidFill>
                <a:latin typeface="Roboto Condensed Italics"/>
              </a:rPr>
              <a:t>Giới</a:t>
            </a:r>
            <a:r>
              <a:rPr lang="en-US" sz="4699" dirty="0" smtClean="0">
                <a:solidFill>
                  <a:srgbClr val="503D36"/>
                </a:solidFill>
                <a:latin typeface="Roboto Condensed Italics"/>
              </a:rPr>
              <a:t> </a:t>
            </a:r>
            <a:r>
              <a:rPr lang="en-US" sz="4699" dirty="0" err="1">
                <a:solidFill>
                  <a:srgbClr val="503D36"/>
                </a:solidFill>
                <a:latin typeface="Roboto Condensed Italics"/>
              </a:rPr>
              <a:t>thiệu</a:t>
            </a:r>
            <a:r>
              <a:rPr lang="en-US" sz="4699" dirty="0">
                <a:solidFill>
                  <a:srgbClr val="503D36"/>
                </a:solidFill>
                <a:latin typeface="Roboto Condensed Italics"/>
              </a:rPr>
              <a:t> </a:t>
            </a:r>
            <a:r>
              <a:rPr lang="en-US" sz="4699" dirty="0" err="1">
                <a:solidFill>
                  <a:srgbClr val="503D36"/>
                </a:solidFill>
                <a:latin typeface="Roboto Condensed Italics"/>
              </a:rPr>
              <a:t>một</a:t>
            </a:r>
            <a:r>
              <a:rPr lang="en-US" sz="4699" dirty="0">
                <a:solidFill>
                  <a:srgbClr val="503D36"/>
                </a:solidFill>
                <a:latin typeface="Roboto Condensed Italics"/>
              </a:rPr>
              <a:t> </a:t>
            </a:r>
            <a:r>
              <a:rPr lang="en-US" sz="4699" dirty="0" err="1">
                <a:solidFill>
                  <a:srgbClr val="503D36"/>
                </a:solidFill>
                <a:latin typeface="Roboto Condensed Italics"/>
              </a:rPr>
              <a:t>cuốn</a:t>
            </a:r>
            <a:r>
              <a:rPr lang="en-US" sz="4699" dirty="0">
                <a:solidFill>
                  <a:srgbClr val="503D36"/>
                </a:solidFill>
                <a:latin typeface="Roboto Condensed Italics"/>
              </a:rPr>
              <a:t> </a:t>
            </a:r>
            <a:r>
              <a:rPr lang="en-US" sz="4699" dirty="0" err="1">
                <a:solidFill>
                  <a:srgbClr val="503D36"/>
                </a:solidFill>
                <a:latin typeface="Roboto Condensed Italics"/>
              </a:rPr>
              <a:t>sách</a:t>
            </a:r>
            <a:r>
              <a:rPr lang="en-US" sz="4699" dirty="0">
                <a:solidFill>
                  <a:srgbClr val="503D36"/>
                </a:solidFill>
                <a:latin typeface="Roboto Condensed Italics"/>
              </a:rPr>
              <a:t>.</a:t>
            </a:r>
          </a:p>
        </p:txBody>
      </p:sp>
      <p:sp>
        <p:nvSpPr>
          <p:cNvPr id="11" name="Freeform 11"/>
          <p:cNvSpPr/>
          <p:nvPr/>
        </p:nvSpPr>
        <p:spPr>
          <a:xfrm>
            <a:off x="13721003" y="7041861"/>
            <a:ext cx="3242634" cy="2488721"/>
          </a:xfrm>
          <a:custGeom>
            <a:avLst/>
            <a:gdLst/>
            <a:ahLst/>
            <a:cxnLst/>
            <a:rect l="l" t="t" r="r" b="b"/>
            <a:pathLst>
              <a:path w="3242634" h="2488721">
                <a:moveTo>
                  <a:pt x="0" y="0"/>
                </a:moveTo>
                <a:lnTo>
                  <a:pt x="3242633" y="0"/>
                </a:lnTo>
                <a:lnTo>
                  <a:pt x="3242633" y="2488722"/>
                </a:lnTo>
                <a:lnTo>
                  <a:pt x="0" y="2488722"/>
                </a:lnTo>
                <a:lnTo>
                  <a:pt x="0" y="0"/>
                </a:lnTo>
                <a:close/>
              </a:path>
            </a:pathLst>
          </a:custGeom>
          <a:blipFill>
            <a:blip r:embed="rId17"/>
            <a:stretch>
              <a:fillRect/>
            </a:stretch>
          </a:blipFill>
        </p:spPr>
      </p:sp>
      <p:sp>
        <p:nvSpPr>
          <p:cNvPr id="12" name="TextBox 12"/>
          <p:cNvSpPr txBox="1"/>
          <p:nvPr/>
        </p:nvSpPr>
        <p:spPr>
          <a:xfrm>
            <a:off x="6409227" y="1989389"/>
            <a:ext cx="5976811" cy="1094492"/>
          </a:xfrm>
          <a:prstGeom prst="rect">
            <a:avLst/>
          </a:prstGeom>
        </p:spPr>
        <p:txBody>
          <a:bodyPr lIns="0" tIns="0" rIns="0" bIns="0" rtlCol="0" anchor="t">
            <a:spAutoFit/>
          </a:bodyPr>
          <a:lstStyle/>
          <a:p>
            <a:pPr marL="0" lvl="0" indent="0" algn="l">
              <a:lnSpc>
                <a:spcPts val="8973"/>
              </a:lnSpc>
              <a:spcBef>
                <a:spcPct val="0"/>
              </a:spcBef>
            </a:pPr>
            <a:r>
              <a:rPr lang="en-US" sz="6409" spc="128">
                <a:solidFill>
                  <a:srgbClr val="0C4369"/>
                </a:solidFill>
                <a:latin typeface="Fraunces Bold"/>
              </a:rPr>
              <a:t>V. VẬN DỤNG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 xmlns:asvg="http://schemas.microsoft.com/office/drawing/2016/SVG/main" r:embed="rId3"/>
                </a:ext>
              </a:extLst>
            </a:blip>
            <a:stretch>
              <a:fillRect l="-9832" r="-31154"/>
            </a:stretch>
          </a:blipFill>
        </p:spPr>
      </p:sp>
      <p:sp>
        <p:nvSpPr>
          <p:cNvPr id="3" name="Freeform 3"/>
          <p:cNvSpPr/>
          <p:nvPr/>
        </p:nvSpPr>
        <p:spPr>
          <a:xfrm>
            <a:off x="609846" y="993697"/>
            <a:ext cx="17040153" cy="8839579"/>
          </a:xfrm>
          <a:custGeom>
            <a:avLst/>
            <a:gdLst/>
            <a:ahLst/>
            <a:cxnLst/>
            <a:rect l="l" t="t" r="r" b="b"/>
            <a:pathLst>
              <a:path w="17040153" h="8839579">
                <a:moveTo>
                  <a:pt x="0" y="0"/>
                </a:moveTo>
                <a:lnTo>
                  <a:pt x="17040153" y="0"/>
                </a:lnTo>
                <a:lnTo>
                  <a:pt x="17040153" y="8839580"/>
                </a:lnTo>
                <a:lnTo>
                  <a:pt x="0" y="883958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5696291" y="1472129"/>
            <a:ext cx="7402683" cy="2424379"/>
          </a:xfrm>
          <a:custGeom>
            <a:avLst/>
            <a:gdLst/>
            <a:ahLst/>
            <a:cxnLst/>
            <a:rect l="l" t="t" r="r" b="b"/>
            <a:pathLst>
              <a:path w="7402683" h="2424379">
                <a:moveTo>
                  <a:pt x="0" y="0"/>
                </a:moveTo>
                <a:lnTo>
                  <a:pt x="7402684" y="0"/>
                </a:lnTo>
                <a:lnTo>
                  <a:pt x="7402684" y="2424379"/>
                </a:lnTo>
                <a:lnTo>
                  <a:pt x="0" y="242437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500695">
            <a:off x="-550305" y="8878011"/>
            <a:ext cx="3158009" cy="1305143"/>
          </a:xfrm>
          <a:custGeom>
            <a:avLst/>
            <a:gdLst/>
            <a:ahLst/>
            <a:cxnLst/>
            <a:rect l="l" t="t" r="r" b="b"/>
            <a:pathLst>
              <a:path w="3158009" h="1305143">
                <a:moveTo>
                  <a:pt x="0" y="0"/>
                </a:moveTo>
                <a:lnTo>
                  <a:pt x="3158010" y="0"/>
                </a:lnTo>
                <a:lnTo>
                  <a:pt x="3158010" y="1305143"/>
                </a:lnTo>
                <a:lnTo>
                  <a:pt x="0" y="130514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rot="2628256">
            <a:off x="14928075" y="81239"/>
            <a:ext cx="4071123" cy="1894923"/>
          </a:xfrm>
          <a:custGeom>
            <a:avLst/>
            <a:gdLst/>
            <a:ahLst/>
            <a:cxnLst/>
            <a:rect l="l" t="t" r="r" b="b"/>
            <a:pathLst>
              <a:path w="4071123" h="1894923">
                <a:moveTo>
                  <a:pt x="0" y="0"/>
                </a:moveTo>
                <a:lnTo>
                  <a:pt x="4071123" y="0"/>
                </a:lnTo>
                <a:lnTo>
                  <a:pt x="4071123" y="1894922"/>
                </a:lnTo>
                <a:lnTo>
                  <a:pt x="0" y="189492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1966283" y="701581"/>
            <a:ext cx="3199169" cy="2823266"/>
          </a:xfrm>
          <a:custGeom>
            <a:avLst/>
            <a:gdLst/>
            <a:ahLst/>
            <a:cxnLst/>
            <a:rect l="l" t="t" r="r" b="b"/>
            <a:pathLst>
              <a:path w="3199169" h="2823266">
                <a:moveTo>
                  <a:pt x="0" y="0"/>
                </a:moveTo>
                <a:lnTo>
                  <a:pt x="3199169" y="0"/>
                </a:lnTo>
                <a:lnTo>
                  <a:pt x="3199169" y="2823266"/>
                </a:lnTo>
                <a:lnTo>
                  <a:pt x="0" y="2823266"/>
                </a:lnTo>
                <a:lnTo>
                  <a:pt x="0" y="0"/>
                </a:lnTo>
                <a:close/>
              </a:path>
            </a:pathLst>
          </a:custGeom>
          <a:blipFill>
            <a:blip r:embed="rId12"/>
            <a:stretch>
              <a:fillRect/>
            </a:stretch>
          </a:blipFill>
        </p:spPr>
      </p:sp>
      <p:sp>
        <p:nvSpPr>
          <p:cNvPr id="8" name="Freeform 8"/>
          <p:cNvSpPr/>
          <p:nvPr/>
        </p:nvSpPr>
        <p:spPr>
          <a:xfrm rot="5735027" flipH="1">
            <a:off x="15965048" y="7612066"/>
            <a:ext cx="3909273" cy="3909273"/>
          </a:xfrm>
          <a:custGeom>
            <a:avLst/>
            <a:gdLst/>
            <a:ahLst/>
            <a:cxnLst/>
            <a:rect l="l" t="t" r="r" b="b"/>
            <a:pathLst>
              <a:path w="3909273" h="3909273">
                <a:moveTo>
                  <a:pt x="3909273" y="0"/>
                </a:moveTo>
                <a:lnTo>
                  <a:pt x="0" y="0"/>
                </a:lnTo>
                <a:lnTo>
                  <a:pt x="0" y="3909273"/>
                </a:lnTo>
                <a:lnTo>
                  <a:pt x="3909273" y="3909273"/>
                </a:lnTo>
                <a:lnTo>
                  <a:pt x="3909273"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9" name="Freeform 9"/>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0" name="TextBox 10"/>
          <p:cNvSpPr txBox="1"/>
          <p:nvPr/>
        </p:nvSpPr>
        <p:spPr>
          <a:xfrm>
            <a:off x="1966283" y="4288832"/>
            <a:ext cx="13944395" cy="4707255"/>
          </a:xfrm>
          <a:prstGeom prst="rect">
            <a:avLst/>
          </a:prstGeom>
        </p:spPr>
        <p:txBody>
          <a:bodyPr lIns="0" tIns="0" rIns="0" bIns="0" rtlCol="0" anchor="t">
            <a:spAutoFit/>
          </a:bodyPr>
          <a:lstStyle/>
          <a:p>
            <a:pPr marL="906778" lvl="1" indent="-453389" algn="just">
              <a:lnSpc>
                <a:spcPts val="6299"/>
              </a:lnSpc>
              <a:buFont typeface="Arial"/>
              <a:buChar char="•"/>
            </a:pPr>
            <a:r>
              <a:rPr lang="en-US" sz="4199">
                <a:solidFill>
                  <a:srgbClr val="503D36"/>
                </a:solidFill>
                <a:latin typeface="Roboto Condensed"/>
              </a:rPr>
              <a:t>Tình huống: Giả sử em được tham gia </a:t>
            </a:r>
            <a:r>
              <a:rPr lang="en-US" sz="4199">
                <a:solidFill>
                  <a:srgbClr val="503D36"/>
                </a:solidFill>
                <a:latin typeface="Roboto Condensed Italics"/>
              </a:rPr>
              <a:t>Ngày hội đọc sách</a:t>
            </a:r>
            <a:r>
              <a:rPr lang="en-US" sz="4199">
                <a:solidFill>
                  <a:srgbClr val="503D36"/>
                </a:solidFill>
                <a:latin typeface="Roboto Condensed"/>
              </a:rPr>
              <a:t> và được mời giới thiệu cuốn sách mà mình yêu thích. Em dự định viết bài giới thiệu về cuốn sách đó như thế nào?</a:t>
            </a:r>
          </a:p>
          <a:p>
            <a:pPr marL="906778" lvl="1" indent="-453389" algn="just">
              <a:lnSpc>
                <a:spcPts val="6299"/>
              </a:lnSpc>
              <a:buFont typeface="Arial"/>
              <a:buChar char="•"/>
            </a:pPr>
            <a:r>
              <a:rPr lang="en-US" sz="4199">
                <a:solidFill>
                  <a:srgbClr val="503D36"/>
                </a:solidFill>
                <a:latin typeface="Roboto Condensed"/>
              </a:rPr>
              <a:t>HS thực hiện nhiệm vụ cá nhân.</a:t>
            </a:r>
          </a:p>
          <a:p>
            <a:pPr marL="906778" lvl="1" indent="-453389" algn="just">
              <a:lnSpc>
                <a:spcPts val="6299"/>
              </a:lnSpc>
              <a:buFont typeface="Arial"/>
              <a:buChar char="•"/>
            </a:pPr>
            <a:r>
              <a:rPr lang="en-US" sz="4199">
                <a:solidFill>
                  <a:srgbClr val="503D36"/>
                </a:solidFill>
                <a:latin typeface="Roboto Condensed"/>
              </a:rPr>
              <a:t>Thời gian: 2 phút.</a:t>
            </a:r>
          </a:p>
          <a:p>
            <a:pPr marL="0" lvl="0" indent="0" algn="just">
              <a:lnSpc>
                <a:spcPts val="6299"/>
              </a:lnSpc>
              <a:spcBef>
                <a:spcPct val="0"/>
              </a:spcBef>
            </a:pPr>
            <a:endParaRPr lang="en-US" sz="4199">
              <a:solidFill>
                <a:srgbClr val="503D36"/>
              </a:solidFill>
              <a:latin typeface="Roboto Condensed"/>
            </a:endParaRPr>
          </a:p>
        </p:txBody>
      </p:sp>
      <p:sp>
        <p:nvSpPr>
          <p:cNvPr id="11" name="Freeform 11"/>
          <p:cNvSpPr/>
          <p:nvPr/>
        </p:nvSpPr>
        <p:spPr>
          <a:xfrm>
            <a:off x="13281278" y="6704373"/>
            <a:ext cx="3682359" cy="2826210"/>
          </a:xfrm>
          <a:custGeom>
            <a:avLst/>
            <a:gdLst/>
            <a:ahLst/>
            <a:cxnLst/>
            <a:rect l="l" t="t" r="r" b="b"/>
            <a:pathLst>
              <a:path w="3682359" h="2826210">
                <a:moveTo>
                  <a:pt x="0" y="0"/>
                </a:moveTo>
                <a:lnTo>
                  <a:pt x="3682358" y="0"/>
                </a:lnTo>
                <a:lnTo>
                  <a:pt x="3682358" y="2826210"/>
                </a:lnTo>
                <a:lnTo>
                  <a:pt x="0" y="2826210"/>
                </a:lnTo>
                <a:lnTo>
                  <a:pt x="0" y="0"/>
                </a:lnTo>
                <a:close/>
              </a:path>
            </a:pathLst>
          </a:custGeom>
          <a:blipFill>
            <a:blip r:embed="rId17"/>
            <a:stretch>
              <a:fillRect/>
            </a:stretch>
          </a:blipFill>
        </p:spPr>
      </p:sp>
      <p:sp>
        <p:nvSpPr>
          <p:cNvPr id="12" name="TextBox 12"/>
          <p:cNvSpPr txBox="1"/>
          <p:nvPr/>
        </p:nvSpPr>
        <p:spPr>
          <a:xfrm>
            <a:off x="6671504" y="1989389"/>
            <a:ext cx="5452259" cy="1094492"/>
          </a:xfrm>
          <a:prstGeom prst="rect">
            <a:avLst/>
          </a:prstGeom>
        </p:spPr>
        <p:txBody>
          <a:bodyPr lIns="0" tIns="0" rIns="0" bIns="0" rtlCol="0" anchor="t">
            <a:spAutoFit/>
          </a:bodyPr>
          <a:lstStyle/>
          <a:p>
            <a:pPr marL="0" lvl="0" indent="0" algn="l">
              <a:lnSpc>
                <a:spcPts val="8973"/>
              </a:lnSpc>
              <a:spcBef>
                <a:spcPct val="0"/>
              </a:spcBef>
            </a:pPr>
            <a:r>
              <a:rPr lang="en-US" sz="6409" spc="128">
                <a:solidFill>
                  <a:srgbClr val="402E27"/>
                </a:solidFill>
                <a:latin typeface="Fraunces Bold"/>
              </a:rPr>
              <a:t>KHỞI ĐỘNG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rot="2628256">
            <a:off x="14928075" y="81239"/>
            <a:ext cx="4071123" cy="1894923"/>
          </a:xfrm>
          <a:custGeom>
            <a:avLst/>
            <a:gdLst/>
            <a:ahLst/>
            <a:cxnLst/>
            <a:rect l="l" t="t" r="r" b="b"/>
            <a:pathLst>
              <a:path w="4071123" h="1894923">
                <a:moveTo>
                  <a:pt x="0" y="0"/>
                </a:moveTo>
                <a:lnTo>
                  <a:pt x="4071123" y="0"/>
                </a:lnTo>
                <a:lnTo>
                  <a:pt x="4071123" y="1894922"/>
                </a:lnTo>
                <a:lnTo>
                  <a:pt x="0" y="189492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4">
              <a:extLst>
                <a:ext uri="{96DAC541-7B7A-43D3-8B79-37D633B846F1}">
                  <asvg:svgBlip xmlns="" xmlns:asvg="http://schemas.microsoft.com/office/drawing/2016/SVG/main" r:embed="rId5"/>
                </a:ext>
              </a:extLst>
            </a:blip>
            <a:stretch>
              <a:fillRect l="-9832" r="-31154"/>
            </a:stretch>
          </a:blipFill>
        </p:spPr>
      </p:sp>
      <p:sp>
        <p:nvSpPr>
          <p:cNvPr id="4" name="Freeform 4"/>
          <p:cNvSpPr/>
          <p:nvPr/>
        </p:nvSpPr>
        <p:spPr>
          <a:xfrm>
            <a:off x="1468552" y="2615091"/>
            <a:ext cx="14718565" cy="4820330"/>
          </a:xfrm>
          <a:custGeom>
            <a:avLst/>
            <a:gdLst/>
            <a:ahLst/>
            <a:cxnLst/>
            <a:rect l="l" t="t" r="r" b="b"/>
            <a:pathLst>
              <a:path w="14718565" h="4820330">
                <a:moveTo>
                  <a:pt x="0" y="0"/>
                </a:moveTo>
                <a:lnTo>
                  <a:pt x="14718565" y="0"/>
                </a:lnTo>
                <a:lnTo>
                  <a:pt x="14718565" y="4820330"/>
                </a:lnTo>
                <a:lnTo>
                  <a:pt x="0" y="482033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747867">
            <a:off x="782159" y="1578518"/>
            <a:ext cx="2093122" cy="2795488"/>
          </a:xfrm>
          <a:custGeom>
            <a:avLst/>
            <a:gdLst/>
            <a:ahLst/>
            <a:cxnLst/>
            <a:rect l="l" t="t" r="r" b="b"/>
            <a:pathLst>
              <a:path w="2093122" h="2795488">
                <a:moveTo>
                  <a:pt x="0" y="0"/>
                </a:moveTo>
                <a:lnTo>
                  <a:pt x="2093122" y="0"/>
                </a:lnTo>
                <a:lnTo>
                  <a:pt x="2093122" y="2795488"/>
                </a:lnTo>
                <a:lnTo>
                  <a:pt x="0" y="2795488"/>
                </a:lnTo>
                <a:lnTo>
                  <a:pt x="0" y="0"/>
                </a:lnTo>
                <a:close/>
              </a:path>
            </a:pathLst>
          </a:custGeom>
          <a:blipFill>
            <a:blip r:embed="rId8"/>
            <a:stretch>
              <a:fillRect/>
            </a:stretch>
          </a:blipFill>
        </p:spPr>
      </p:sp>
      <p:sp>
        <p:nvSpPr>
          <p:cNvPr id="6" name="Freeform 6"/>
          <p:cNvSpPr/>
          <p:nvPr/>
        </p:nvSpPr>
        <p:spPr>
          <a:xfrm>
            <a:off x="14327581" y="5659941"/>
            <a:ext cx="2636055" cy="2448236"/>
          </a:xfrm>
          <a:custGeom>
            <a:avLst/>
            <a:gdLst/>
            <a:ahLst/>
            <a:cxnLst/>
            <a:rect l="l" t="t" r="r" b="b"/>
            <a:pathLst>
              <a:path w="2636055" h="2448236">
                <a:moveTo>
                  <a:pt x="0" y="0"/>
                </a:moveTo>
                <a:lnTo>
                  <a:pt x="2636055" y="0"/>
                </a:lnTo>
                <a:lnTo>
                  <a:pt x="2636055" y="2448236"/>
                </a:lnTo>
                <a:lnTo>
                  <a:pt x="0" y="2448236"/>
                </a:lnTo>
                <a:lnTo>
                  <a:pt x="0" y="0"/>
                </a:lnTo>
                <a:close/>
              </a:path>
            </a:pathLst>
          </a:custGeom>
          <a:blipFill>
            <a:blip r:embed="rId9"/>
            <a:stretch>
              <a:fillRect/>
            </a:stretch>
          </a:blipFill>
        </p:spPr>
      </p:sp>
      <p:sp>
        <p:nvSpPr>
          <p:cNvPr id="7" name="Freeform 7"/>
          <p:cNvSpPr/>
          <p:nvPr/>
        </p:nvSpPr>
        <p:spPr>
          <a:xfrm rot="1093096">
            <a:off x="14988006" y="709992"/>
            <a:ext cx="2398222" cy="2558103"/>
          </a:xfrm>
          <a:custGeom>
            <a:avLst/>
            <a:gdLst/>
            <a:ahLst/>
            <a:cxnLst/>
            <a:rect l="l" t="t" r="r" b="b"/>
            <a:pathLst>
              <a:path w="2398222" h="2558103">
                <a:moveTo>
                  <a:pt x="0" y="0"/>
                </a:moveTo>
                <a:lnTo>
                  <a:pt x="2398222" y="0"/>
                </a:lnTo>
                <a:lnTo>
                  <a:pt x="2398222" y="2558103"/>
                </a:lnTo>
                <a:lnTo>
                  <a:pt x="0" y="2558103"/>
                </a:lnTo>
                <a:lnTo>
                  <a:pt x="0" y="0"/>
                </a:lnTo>
                <a:close/>
              </a:path>
            </a:pathLst>
          </a:custGeom>
          <a:blipFill>
            <a:blip r:embed="rId10"/>
            <a:stretch>
              <a:fillRect/>
            </a:stretch>
          </a:blipFill>
        </p:spPr>
      </p:sp>
      <p:sp>
        <p:nvSpPr>
          <p:cNvPr id="8" name="Freeform 8"/>
          <p:cNvSpPr/>
          <p:nvPr/>
        </p:nvSpPr>
        <p:spPr>
          <a:xfrm>
            <a:off x="8399555" y="1327396"/>
            <a:ext cx="2551242" cy="2251471"/>
          </a:xfrm>
          <a:custGeom>
            <a:avLst/>
            <a:gdLst/>
            <a:ahLst/>
            <a:cxnLst/>
            <a:rect l="l" t="t" r="r" b="b"/>
            <a:pathLst>
              <a:path w="2551242" h="2251471">
                <a:moveTo>
                  <a:pt x="0" y="0"/>
                </a:moveTo>
                <a:lnTo>
                  <a:pt x="2551242" y="0"/>
                </a:lnTo>
                <a:lnTo>
                  <a:pt x="2551242" y="2251471"/>
                </a:lnTo>
                <a:lnTo>
                  <a:pt x="0" y="2251471"/>
                </a:lnTo>
                <a:lnTo>
                  <a:pt x="0" y="0"/>
                </a:lnTo>
                <a:close/>
              </a:path>
            </a:pathLst>
          </a:custGeom>
          <a:blipFill>
            <a:blip r:embed="rId11"/>
            <a:stretch>
              <a:fillRect/>
            </a:stretch>
          </a:blipFill>
        </p:spPr>
      </p:sp>
      <p:sp>
        <p:nvSpPr>
          <p:cNvPr id="9" name="Freeform 9"/>
          <p:cNvSpPr/>
          <p:nvPr/>
        </p:nvSpPr>
        <p:spPr>
          <a:xfrm rot="1500695">
            <a:off x="-631442" y="8398400"/>
            <a:ext cx="4142661" cy="1712081"/>
          </a:xfrm>
          <a:custGeom>
            <a:avLst/>
            <a:gdLst/>
            <a:ahLst/>
            <a:cxnLst/>
            <a:rect l="l" t="t" r="r" b="b"/>
            <a:pathLst>
              <a:path w="4142661" h="1712081">
                <a:moveTo>
                  <a:pt x="0" y="0"/>
                </a:moveTo>
                <a:lnTo>
                  <a:pt x="4142661" y="0"/>
                </a:lnTo>
                <a:lnTo>
                  <a:pt x="4142661" y="1712081"/>
                </a:lnTo>
                <a:lnTo>
                  <a:pt x="0" y="171208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857477">
            <a:off x="467078" y="6871790"/>
            <a:ext cx="2002948" cy="2472775"/>
          </a:xfrm>
          <a:custGeom>
            <a:avLst/>
            <a:gdLst/>
            <a:ahLst/>
            <a:cxnLst/>
            <a:rect l="l" t="t" r="r" b="b"/>
            <a:pathLst>
              <a:path w="2002948" h="2472775">
                <a:moveTo>
                  <a:pt x="0" y="0"/>
                </a:moveTo>
                <a:lnTo>
                  <a:pt x="2002948" y="0"/>
                </a:lnTo>
                <a:lnTo>
                  <a:pt x="2002948" y="2472775"/>
                </a:lnTo>
                <a:lnTo>
                  <a:pt x="0" y="2472775"/>
                </a:lnTo>
                <a:lnTo>
                  <a:pt x="0" y="0"/>
                </a:lnTo>
                <a:close/>
              </a:path>
            </a:pathLst>
          </a:custGeom>
          <a:blipFill>
            <a:blip r:embed="rId14"/>
            <a:stretch>
              <a:fillRect/>
            </a:stretch>
          </a:blipFill>
        </p:spPr>
      </p:sp>
      <p:sp>
        <p:nvSpPr>
          <p:cNvPr id="11" name="Freeform 11"/>
          <p:cNvSpPr/>
          <p:nvPr/>
        </p:nvSpPr>
        <p:spPr>
          <a:xfrm>
            <a:off x="-1357645" y="-1987898"/>
            <a:ext cx="4509939" cy="4509939"/>
          </a:xfrm>
          <a:custGeom>
            <a:avLst/>
            <a:gdLst/>
            <a:ahLst/>
            <a:cxnLst/>
            <a:rect l="l" t="t" r="r" b="b"/>
            <a:pathLst>
              <a:path w="4509939" h="4509939">
                <a:moveTo>
                  <a:pt x="0" y="0"/>
                </a:moveTo>
                <a:lnTo>
                  <a:pt x="4509939" y="0"/>
                </a:lnTo>
                <a:lnTo>
                  <a:pt x="4509939" y="4509940"/>
                </a:lnTo>
                <a:lnTo>
                  <a:pt x="0" y="4509940"/>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2" name="Freeform 12"/>
          <p:cNvSpPr/>
          <p:nvPr/>
        </p:nvSpPr>
        <p:spPr>
          <a:xfrm rot="9182529">
            <a:off x="15671885" y="6791558"/>
            <a:ext cx="4509939" cy="4509939"/>
          </a:xfrm>
          <a:custGeom>
            <a:avLst/>
            <a:gdLst/>
            <a:ahLst/>
            <a:cxnLst/>
            <a:rect l="l" t="t" r="r" b="b"/>
            <a:pathLst>
              <a:path w="4509939" h="4509939">
                <a:moveTo>
                  <a:pt x="0" y="0"/>
                </a:moveTo>
                <a:lnTo>
                  <a:pt x="4509939" y="0"/>
                </a:lnTo>
                <a:lnTo>
                  <a:pt x="4509939" y="4509939"/>
                </a:lnTo>
                <a:lnTo>
                  <a:pt x="0" y="4509939"/>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3" name="TextBox 13"/>
          <p:cNvSpPr txBox="1"/>
          <p:nvPr/>
        </p:nvSpPr>
        <p:spPr>
          <a:xfrm>
            <a:off x="2030371" y="3850904"/>
            <a:ext cx="13408592" cy="1870738"/>
          </a:xfrm>
          <a:prstGeom prst="rect">
            <a:avLst/>
          </a:prstGeom>
        </p:spPr>
        <p:txBody>
          <a:bodyPr lIns="0" tIns="0" rIns="0" bIns="0" rtlCol="0" anchor="t">
            <a:spAutoFit/>
          </a:bodyPr>
          <a:lstStyle/>
          <a:p>
            <a:pPr algn="ctr">
              <a:lnSpc>
                <a:spcPts val="15598"/>
              </a:lnSpc>
            </a:pPr>
            <a:r>
              <a:rPr lang="en-US" sz="10399">
                <a:solidFill>
                  <a:srgbClr val="3E4242"/>
                </a:solidFill>
                <a:latin typeface="Charm Bold"/>
              </a:rPr>
              <a:t>Xin chào &amp; hẹn gặp lại!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 xmlns:asvg="http://schemas.microsoft.com/office/drawing/2016/SVG/main" r:embed="rId3"/>
                </a:ext>
              </a:extLst>
            </a:blip>
            <a:stretch>
              <a:fillRect l="-9832" r="-31154"/>
            </a:stretch>
          </a:blipFill>
        </p:spPr>
      </p:sp>
      <p:sp>
        <p:nvSpPr>
          <p:cNvPr id="3" name="Freeform 3"/>
          <p:cNvSpPr/>
          <p:nvPr/>
        </p:nvSpPr>
        <p:spPr>
          <a:xfrm>
            <a:off x="1211874" y="1650652"/>
            <a:ext cx="7855084" cy="7246315"/>
          </a:xfrm>
          <a:custGeom>
            <a:avLst/>
            <a:gdLst/>
            <a:ahLst/>
            <a:cxnLst/>
            <a:rect l="l" t="t" r="r" b="b"/>
            <a:pathLst>
              <a:path w="7855084" h="7246315">
                <a:moveTo>
                  <a:pt x="0" y="0"/>
                </a:moveTo>
                <a:lnTo>
                  <a:pt x="7855083" y="0"/>
                </a:lnTo>
                <a:lnTo>
                  <a:pt x="7855083" y="7246315"/>
                </a:lnTo>
                <a:lnTo>
                  <a:pt x="0" y="72463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9221043" y="1650652"/>
            <a:ext cx="7855084" cy="7246315"/>
          </a:xfrm>
          <a:custGeom>
            <a:avLst/>
            <a:gdLst/>
            <a:ahLst/>
            <a:cxnLst/>
            <a:rect l="l" t="t" r="r" b="b"/>
            <a:pathLst>
              <a:path w="7855084" h="7246315">
                <a:moveTo>
                  <a:pt x="0" y="0"/>
                </a:moveTo>
                <a:lnTo>
                  <a:pt x="7855083" y="0"/>
                </a:lnTo>
                <a:lnTo>
                  <a:pt x="7855083" y="7246315"/>
                </a:lnTo>
                <a:lnTo>
                  <a:pt x="0" y="72463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5" name="Group 5"/>
          <p:cNvGrpSpPr/>
          <p:nvPr/>
        </p:nvGrpSpPr>
        <p:grpSpPr>
          <a:xfrm>
            <a:off x="1999416" y="1390033"/>
            <a:ext cx="7144584" cy="1397650"/>
            <a:chOff x="0" y="0"/>
            <a:chExt cx="1881701" cy="368105"/>
          </a:xfrm>
        </p:grpSpPr>
        <p:sp>
          <p:nvSpPr>
            <p:cNvPr id="6" name="Freeform 6"/>
            <p:cNvSpPr/>
            <p:nvPr/>
          </p:nvSpPr>
          <p:spPr>
            <a:xfrm>
              <a:off x="0" y="0"/>
              <a:ext cx="1881701" cy="368105"/>
            </a:xfrm>
            <a:custGeom>
              <a:avLst/>
              <a:gdLst/>
              <a:ahLst/>
              <a:cxnLst/>
              <a:rect l="l" t="t" r="r" b="b"/>
              <a:pathLst>
                <a:path w="1881701" h="368105">
                  <a:moveTo>
                    <a:pt x="55264" y="0"/>
                  </a:moveTo>
                  <a:lnTo>
                    <a:pt x="1826437" y="0"/>
                  </a:lnTo>
                  <a:cubicBezTo>
                    <a:pt x="1856959" y="0"/>
                    <a:pt x="1881701" y="24743"/>
                    <a:pt x="1881701" y="55264"/>
                  </a:cubicBezTo>
                  <a:lnTo>
                    <a:pt x="1881701" y="312841"/>
                  </a:lnTo>
                  <a:cubicBezTo>
                    <a:pt x="1881701" y="343363"/>
                    <a:pt x="1856959" y="368105"/>
                    <a:pt x="1826437" y="368105"/>
                  </a:cubicBezTo>
                  <a:lnTo>
                    <a:pt x="55264" y="368105"/>
                  </a:lnTo>
                  <a:cubicBezTo>
                    <a:pt x="24743" y="368105"/>
                    <a:pt x="0" y="343363"/>
                    <a:pt x="0" y="312841"/>
                  </a:cubicBezTo>
                  <a:lnTo>
                    <a:pt x="0" y="55264"/>
                  </a:lnTo>
                  <a:cubicBezTo>
                    <a:pt x="0" y="24743"/>
                    <a:pt x="24743" y="0"/>
                    <a:pt x="55264" y="0"/>
                  </a:cubicBezTo>
                  <a:close/>
                </a:path>
              </a:pathLst>
            </a:custGeom>
            <a:solidFill>
              <a:srgbClr val="A7AF84"/>
            </a:solidFill>
          </p:spPr>
        </p:sp>
        <p:sp>
          <p:nvSpPr>
            <p:cNvPr id="7" name="TextBox 7"/>
            <p:cNvSpPr txBox="1"/>
            <p:nvPr/>
          </p:nvSpPr>
          <p:spPr>
            <a:xfrm>
              <a:off x="0" y="-38100"/>
              <a:ext cx="1881701" cy="40620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860632" y="7703199"/>
            <a:ext cx="4746076" cy="4582121"/>
          </a:xfrm>
          <a:custGeom>
            <a:avLst/>
            <a:gdLst/>
            <a:ahLst/>
            <a:cxnLst/>
            <a:rect l="l" t="t" r="r" b="b"/>
            <a:pathLst>
              <a:path w="4746076" h="4582121">
                <a:moveTo>
                  <a:pt x="0" y="0"/>
                </a:moveTo>
                <a:lnTo>
                  <a:pt x="4746076" y="0"/>
                </a:lnTo>
                <a:lnTo>
                  <a:pt x="4746076" y="4582121"/>
                </a:lnTo>
                <a:lnTo>
                  <a:pt x="0" y="458212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374781" y="7340439"/>
            <a:ext cx="3081371" cy="2946561"/>
          </a:xfrm>
          <a:custGeom>
            <a:avLst/>
            <a:gdLst/>
            <a:ahLst/>
            <a:cxnLst/>
            <a:rect l="l" t="t" r="r" b="b"/>
            <a:pathLst>
              <a:path w="3081371" h="2946561">
                <a:moveTo>
                  <a:pt x="0" y="0"/>
                </a:moveTo>
                <a:lnTo>
                  <a:pt x="3081371" y="0"/>
                </a:lnTo>
                <a:lnTo>
                  <a:pt x="3081371" y="2946561"/>
                </a:lnTo>
                <a:lnTo>
                  <a:pt x="0" y="2946561"/>
                </a:lnTo>
                <a:lnTo>
                  <a:pt x="0" y="0"/>
                </a:lnTo>
                <a:close/>
              </a:path>
            </a:pathLst>
          </a:custGeom>
          <a:blipFill>
            <a:blip r:embed="rId10"/>
            <a:stretch>
              <a:fillRect/>
            </a:stretch>
          </a:blipFill>
        </p:spPr>
      </p:sp>
      <p:sp>
        <p:nvSpPr>
          <p:cNvPr id="10" name="Freeform 10"/>
          <p:cNvSpPr/>
          <p:nvPr/>
        </p:nvSpPr>
        <p:spPr>
          <a:xfrm rot="-1367339">
            <a:off x="-932723" y="60577"/>
            <a:ext cx="3922847" cy="1825907"/>
          </a:xfrm>
          <a:custGeom>
            <a:avLst/>
            <a:gdLst/>
            <a:ahLst/>
            <a:cxnLst/>
            <a:rect l="l" t="t" r="r" b="b"/>
            <a:pathLst>
              <a:path w="3922847" h="1825907">
                <a:moveTo>
                  <a:pt x="0" y="0"/>
                </a:moveTo>
                <a:lnTo>
                  <a:pt x="3922846" y="0"/>
                </a:lnTo>
                <a:lnTo>
                  <a:pt x="3922846" y="1825907"/>
                </a:lnTo>
                <a:lnTo>
                  <a:pt x="0" y="1825907"/>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1" name="Freeform 11"/>
          <p:cNvSpPr/>
          <p:nvPr/>
        </p:nvSpPr>
        <p:spPr>
          <a:xfrm flipH="1">
            <a:off x="14664276" y="7149939"/>
            <a:ext cx="4411579" cy="4114800"/>
          </a:xfrm>
          <a:custGeom>
            <a:avLst/>
            <a:gdLst/>
            <a:ahLst/>
            <a:cxnLst/>
            <a:rect l="l" t="t" r="r" b="b"/>
            <a:pathLst>
              <a:path w="4411579" h="4114800">
                <a:moveTo>
                  <a:pt x="4411579" y="0"/>
                </a:moveTo>
                <a:lnTo>
                  <a:pt x="0" y="0"/>
                </a:lnTo>
                <a:lnTo>
                  <a:pt x="0" y="4114800"/>
                </a:lnTo>
                <a:lnTo>
                  <a:pt x="4411579" y="4114800"/>
                </a:lnTo>
                <a:lnTo>
                  <a:pt x="4411579" y="0"/>
                </a:lnTo>
                <a:close/>
              </a:path>
            </a:pathLst>
          </a:custGeom>
          <a:blipFill>
            <a:blip r:embed="rId13">
              <a:extLst>
                <a:ext uri="{96DAC541-7B7A-43D3-8B79-37D633B846F1}">
                  <asvg:svgBlip xmlns="" xmlns:asvg="http://schemas.microsoft.com/office/drawing/2016/SVG/main" r:embed="rId14"/>
                </a:ext>
              </a:extLst>
            </a:blip>
            <a:stretch>
              <a:fillRect/>
            </a:stretch>
          </a:blipFill>
        </p:spPr>
      </p:sp>
      <p:grpSp>
        <p:nvGrpSpPr>
          <p:cNvPr id="12" name="Group 12"/>
          <p:cNvGrpSpPr/>
          <p:nvPr/>
        </p:nvGrpSpPr>
        <p:grpSpPr>
          <a:xfrm>
            <a:off x="1999416" y="1390033"/>
            <a:ext cx="14271637" cy="1397650"/>
            <a:chOff x="0" y="0"/>
            <a:chExt cx="3758785" cy="368105"/>
          </a:xfrm>
        </p:grpSpPr>
        <p:sp>
          <p:nvSpPr>
            <p:cNvPr id="13" name="Freeform 13"/>
            <p:cNvSpPr/>
            <p:nvPr/>
          </p:nvSpPr>
          <p:spPr>
            <a:xfrm>
              <a:off x="0" y="0"/>
              <a:ext cx="3758785" cy="368105"/>
            </a:xfrm>
            <a:custGeom>
              <a:avLst/>
              <a:gdLst/>
              <a:ahLst/>
              <a:cxnLst/>
              <a:rect l="l" t="t" r="r" b="b"/>
              <a:pathLst>
                <a:path w="3758785" h="368105">
                  <a:moveTo>
                    <a:pt x="27666" y="0"/>
                  </a:moveTo>
                  <a:lnTo>
                    <a:pt x="3731119" y="0"/>
                  </a:lnTo>
                  <a:cubicBezTo>
                    <a:pt x="3746398" y="0"/>
                    <a:pt x="3758785" y="12386"/>
                    <a:pt x="3758785" y="27666"/>
                  </a:cubicBezTo>
                  <a:lnTo>
                    <a:pt x="3758785" y="340439"/>
                  </a:lnTo>
                  <a:cubicBezTo>
                    <a:pt x="3758785" y="347777"/>
                    <a:pt x="3755870" y="354814"/>
                    <a:pt x="3750682" y="360002"/>
                  </a:cubicBezTo>
                  <a:cubicBezTo>
                    <a:pt x="3745493" y="365190"/>
                    <a:pt x="3738456" y="368105"/>
                    <a:pt x="3731119" y="368105"/>
                  </a:cubicBezTo>
                  <a:lnTo>
                    <a:pt x="27666" y="368105"/>
                  </a:lnTo>
                  <a:cubicBezTo>
                    <a:pt x="20328" y="368105"/>
                    <a:pt x="13292" y="365190"/>
                    <a:pt x="8103" y="360002"/>
                  </a:cubicBezTo>
                  <a:cubicBezTo>
                    <a:pt x="2915" y="354814"/>
                    <a:pt x="0" y="347777"/>
                    <a:pt x="0" y="340439"/>
                  </a:cubicBezTo>
                  <a:lnTo>
                    <a:pt x="0" y="27666"/>
                  </a:lnTo>
                  <a:cubicBezTo>
                    <a:pt x="0" y="20328"/>
                    <a:pt x="2915" y="13292"/>
                    <a:pt x="8103" y="8103"/>
                  </a:cubicBezTo>
                  <a:cubicBezTo>
                    <a:pt x="13292" y="2915"/>
                    <a:pt x="20328" y="0"/>
                    <a:pt x="27666" y="0"/>
                  </a:cubicBezTo>
                  <a:close/>
                </a:path>
              </a:pathLst>
            </a:custGeom>
            <a:solidFill>
              <a:srgbClr val="EAC48E"/>
            </a:solidFill>
          </p:spPr>
        </p:sp>
        <p:sp>
          <p:nvSpPr>
            <p:cNvPr id="14" name="TextBox 14"/>
            <p:cNvSpPr txBox="1"/>
            <p:nvPr/>
          </p:nvSpPr>
          <p:spPr>
            <a:xfrm>
              <a:off x="0" y="-38100"/>
              <a:ext cx="3758785" cy="406205"/>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rot="705189">
            <a:off x="15070717" y="805899"/>
            <a:ext cx="2400670" cy="2385666"/>
          </a:xfrm>
          <a:custGeom>
            <a:avLst/>
            <a:gdLst/>
            <a:ahLst/>
            <a:cxnLst/>
            <a:rect l="l" t="t" r="r" b="b"/>
            <a:pathLst>
              <a:path w="2400670" h="2385666">
                <a:moveTo>
                  <a:pt x="0" y="0"/>
                </a:moveTo>
                <a:lnTo>
                  <a:pt x="2400670" y="0"/>
                </a:lnTo>
                <a:lnTo>
                  <a:pt x="2400670" y="2385666"/>
                </a:lnTo>
                <a:lnTo>
                  <a:pt x="0" y="2385666"/>
                </a:lnTo>
                <a:lnTo>
                  <a:pt x="0" y="0"/>
                </a:lnTo>
                <a:close/>
              </a:path>
            </a:pathLst>
          </a:custGeom>
          <a:blipFill>
            <a:blip r:embed="rId15"/>
            <a:stretch>
              <a:fillRect/>
            </a:stretch>
          </a:blipFill>
        </p:spPr>
      </p:sp>
      <p:sp>
        <p:nvSpPr>
          <p:cNvPr id="16" name="Freeform 16"/>
          <p:cNvSpPr/>
          <p:nvPr/>
        </p:nvSpPr>
        <p:spPr>
          <a:xfrm flipH="1">
            <a:off x="15581410" y="-1934989"/>
            <a:ext cx="4509939" cy="4509939"/>
          </a:xfrm>
          <a:custGeom>
            <a:avLst/>
            <a:gdLst/>
            <a:ahLst/>
            <a:cxnLst/>
            <a:rect l="l" t="t" r="r" b="b"/>
            <a:pathLst>
              <a:path w="4509939" h="4509939">
                <a:moveTo>
                  <a:pt x="4509940" y="0"/>
                </a:moveTo>
                <a:lnTo>
                  <a:pt x="0" y="0"/>
                </a:lnTo>
                <a:lnTo>
                  <a:pt x="0" y="4509940"/>
                </a:lnTo>
                <a:lnTo>
                  <a:pt x="4509940" y="4509940"/>
                </a:lnTo>
                <a:lnTo>
                  <a:pt x="450994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7" name="TextBox 17"/>
          <p:cNvSpPr txBox="1"/>
          <p:nvPr/>
        </p:nvSpPr>
        <p:spPr>
          <a:xfrm>
            <a:off x="2248087" y="3691890"/>
            <a:ext cx="5782657" cy="3026470"/>
          </a:xfrm>
          <a:prstGeom prst="rect">
            <a:avLst/>
          </a:prstGeom>
        </p:spPr>
        <p:txBody>
          <a:bodyPr lIns="0" tIns="0" rIns="0" bIns="0" rtlCol="0" anchor="t">
            <a:spAutoFit/>
          </a:bodyPr>
          <a:lstStyle/>
          <a:p>
            <a:pPr marL="0" lvl="0" indent="0" algn="just">
              <a:lnSpc>
                <a:spcPts val="5850"/>
              </a:lnSpc>
              <a:spcBef>
                <a:spcPct val="0"/>
              </a:spcBef>
            </a:pPr>
            <a:r>
              <a:rPr lang="en-US" sz="3900" dirty="0">
                <a:solidFill>
                  <a:srgbClr val="503D36"/>
                </a:solidFill>
                <a:latin typeface="Roboto Condensed"/>
              </a:rPr>
              <a:t>HS </a:t>
            </a:r>
            <a:r>
              <a:rPr lang="en-US" sz="3900" dirty="0" err="1" smtClean="0">
                <a:solidFill>
                  <a:srgbClr val="503D36"/>
                </a:solidFill>
                <a:latin typeface="Roboto Condensed"/>
              </a:rPr>
              <a:t>đọc</a:t>
            </a:r>
            <a:r>
              <a:rPr lang="en-US" sz="3900" dirty="0" smtClean="0">
                <a:solidFill>
                  <a:srgbClr val="503D36"/>
                </a:solidFill>
                <a:latin typeface="Roboto Condensed"/>
              </a:rPr>
              <a:t> </a:t>
            </a:r>
            <a:r>
              <a:rPr lang="en-US" sz="3900" dirty="0" err="1">
                <a:solidFill>
                  <a:srgbClr val="503D36"/>
                </a:solidFill>
                <a:latin typeface="Roboto Condensed"/>
              </a:rPr>
              <a:t>thông</a:t>
            </a:r>
            <a:r>
              <a:rPr lang="en-US" sz="3900" dirty="0">
                <a:solidFill>
                  <a:srgbClr val="503D36"/>
                </a:solidFill>
                <a:latin typeface="Roboto Condensed"/>
              </a:rPr>
              <a:t> </a:t>
            </a:r>
            <a:r>
              <a:rPr lang="en-US" sz="3900" dirty="0" smtClean="0">
                <a:solidFill>
                  <a:srgbClr val="503D36"/>
                </a:solidFill>
                <a:latin typeface="Roboto Condensed"/>
              </a:rPr>
              <a:t>tin 1.1 </a:t>
            </a:r>
            <a:r>
              <a:rPr lang="en-US" sz="3900" dirty="0" err="1" smtClean="0">
                <a:solidFill>
                  <a:srgbClr val="503D36"/>
                </a:solidFill>
                <a:latin typeface="Roboto Condensed"/>
              </a:rPr>
              <a:t>phần</a:t>
            </a:r>
            <a:r>
              <a:rPr lang="en-US" sz="3900" dirty="0" smtClean="0">
                <a:solidFill>
                  <a:srgbClr val="503D36"/>
                </a:solidFill>
                <a:latin typeface="Roboto Condensed"/>
              </a:rPr>
              <a:t> </a:t>
            </a:r>
            <a:r>
              <a:rPr lang="en-US" sz="3900" i="1" dirty="0" err="1" smtClean="0">
                <a:solidFill>
                  <a:srgbClr val="503D36"/>
                </a:solidFill>
                <a:latin typeface="Roboto Condensed"/>
              </a:rPr>
              <a:t>Định</a:t>
            </a:r>
            <a:r>
              <a:rPr lang="en-US" sz="3900" i="1" dirty="0" smtClean="0">
                <a:solidFill>
                  <a:srgbClr val="503D36"/>
                </a:solidFill>
                <a:latin typeface="Roboto Condensed"/>
              </a:rPr>
              <a:t> </a:t>
            </a:r>
            <a:r>
              <a:rPr lang="en-US" sz="3900" i="1" dirty="0" err="1" smtClean="0">
                <a:solidFill>
                  <a:srgbClr val="503D36"/>
                </a:solidFill>
                <a:latin typeface="Roboto Condensed"/>
              </a:rPr>
              <a:t>hướng</a:t>
            </a:r>
            <a:r>
              <a:rPr lang="en-US" sz="3900" i="1" dirty="0" smtClean="0">
                <a:solidFill>
                  <a:srgbClr val="503D36"/>
                </a:solidFill>
                <a:latin typeface="Roboto Condensed"/>
              </a:rPr>
              <a:t> (SGK/116-117) </a:t>
            </a:r>
            <a:r>
              <a:rPr lang="en-US" sz="3900" dirty="0" err="1" smtClean="0">
                <a:solidFill>
                  <a:srgbClr val="503D36"/>
                </a:solidFill>
                <a:latin typeface="Roboto Condensed"/>
              </a:rPr>
              <a:t>vê</a:t>
            </a:r>
            <a:r>
              <a:rPr lang="en-US" sz="3900" dirty="0" smtClean="0">
                <a:solidFill>
                  <a:srgbClr val="503D36"/>
                </a:solidFill>
                <a:latin typeface="Roboto Condensed"/>
              </a:rPr>
              <a:t>̀ </a:t>
            </a:r>
            <a:r>
              <a:rPr lang="en-US" sz="3900" dirty="0" err="1" smtClean="0">
                <a:solidFill>
                  <a:srgbClr val="503D36"/>
                </a:solidFill>
                <a:latin typeface="Roboto Condensed"/>
              </a:rPr>
              <a:t>đặc</a:t>
            </a:r>
            <a:r>
              <a:rPr lang="en-US" sz="3900" dirty="0" smtClean="0">
                <a:solidFill>
                  <a:srgbClr val="503D36"/>
                </a:solidFill>
                <a:latin typeface="Roboto Condensed"/>
              </a:rPr>
              <a:t> </a:t>
            </a:r>
            <a:r>
              <a:rPr lang="en-US" sz="3900" dirty="0" err="1" smtClean="0">
                <a:solidFill>
                  <a:srgbClr val="503D36"/>
                </a:solidFill>
                <a:latin typeface="Roboto Condensed"/>
              </a:rPr>
              <a:t>điểm</a:t>
            </a:r>
            <a:r>
              <a:rPr lang="en-US" sz="3900" dirty="0" smtClean="0">
                <a:solidFill>
                  <a:srgbClr val="503D36"/>
                </a:solidFill>
                <a:latin typeface="Roboto Condensed"/>
              </a:rPr>
              <a:t>/</a:t>
            </a:r>
            <a:r>
              <a:rPr lang="en-US" sz="3900" dirty="0" err="1" smtClean="0">
                <a:solidFill>
                  <a:srgbClr val="503D36"/>
                </a:solidFill>
                <a:latin typeface="Roboto Condensed"/>
              </a:rPr>
              <a:t>yêu</a:t>
            </a:r>
            <a:r>
              <a:rPr lang="en-US" sz="3900" dirty="0" smtClean="0">
                <a:solidFill>
                  <a:srgbClr val="503D36"/>
                </a:solidFill>
                <a:latin typeface="Roboto Condensed"/>
              </a:rPr>
              <a:t> </a:t>
            </a:r>
            <a:r>
              <a:rPr lang="en-US" sz="3900" dirty="0" err="1">
                <a:solidFill>
                  <a:srgbClr val="503D36"/>
                </a:solidFill>
                <a:latin typeface="Roboto Condensed"/>
              </a:rPr>
              <a:t>cầu</a:t>
            </a:r>
            <a:r>
              <a:rPr lang="en-US" sz="3900" dirty="0">
                <a:solidFill>
                  <a:srgbClr val="503D36"/>
                </a:solidFill>
                <a:latin typeface="Roboto Condensed"/>
              </a:rPr>
              <a:t> </a:t>
            </a:r>
            <a:r>
              <a:rPr lang="en-US" sz="3900" dirty="0" err="1">
                <a:solidFill>
                  <a:srgbClr val="503D36"/>
                </a:solidFill>
                <a:latin typeface="Roboto Condensed"/>
              </a:rPr>
              <a:t>kiểu</a:t>
            </a:r>
            <a:r>
              <a:rPr lang="en-US" sz="3900" dirty="0">
                <a:solidFill>
                  <a:srgbClr val="503D36"/>
                </a:solidFill>
                <a:latin typeface="Roboto Condensed"/>
              </a:rPr>
              <a:t> </a:t>
            </a:r>
            <a:r>
              <a:rPr lang="en-US" sz="3900" dirty="0" err="1">
                <a:solidFill>
                  <a:srgbClr val="503D36"/>
                </a:solidFill>
                <a:latin typeface="Roboto Condensed"/>
              </a:rPr>
              <a:t>bài</a:t>
            </a:r>
            <a:r>
              <a:rPr lang="en-US" sz="3900" dirty="0">
                <a:solidFill>
                  <a:srgbClr val="503D36"/>
                </a:solidFill>
                <a:latin typeface="Roboto Condensed"/>
              </a:rPr>
              <a:t> </a:t>
            </a:r>
            <a:r>
              <a:rPr lang="en-US" sz="3900" dirty="0" err="1">
                <a:solidFill>
                  <a:srgbClr val="503D36"/>
                </a:solidFill>
                <a:latin typeface="Roboto Condensed"/>
              </a:rPr>
              <a:t>trong</a:t>
            </a:r>
            <a:r>
              <a:rPr lang="en-US" sz="3900" dirty="0">
                <a:solidFill>
                  <a:srgbClr val="503D36"/>
                </a:solidFill>
                <a:latin typeface="Roboto Condensed"/>
              </a:rPr>
              <a:t> 3 </a:t>
            </a:r>
            <a:r>
              <a:rPr lang="en-US" sz="3900" dirty="0" err="1">
                <a:solidFill>
                  <a:srgbClr val="503D36"/>
                </a:solidFill>
                <a:latin typeface="Roboto Condensed"/>
              </a:rPr>
              <a:t>phút</a:t>
            </a:r>
            <a:r>
              <a:rPr lang="en-US" sz="3900" dirty="0">
                <a:solidFill>
                  <a:srgbClr val="503D36"/>
                </a:solidFill>
                <a:latin typeface="Roboto Condensed"/>
              </a:rPr>
              <a:t>.</a:t>
            </a:r>
          </a:p>
        </p:txBody>
      </p:sp>
      <p:sp>
        <p:nvSpPr>
          <p:cNvPr id="18" name="TextBox 18"/>
          <p:cNvSpPr txBox="1"/>
          <p:nvPr/>
        </p:nvSpPr>
        <p:spPr>
          <a:xfrm>
            <a:off x="10791834" y="3822199"/>
            <a:ext cx="5248079" cy="1451610"/>
          </a:xfrm>
          <a:prstGeom prst="rect">
            <a:avLst/>
          </a:prstGeom>
        </p:spPr>
        <p:txBody>
          <a:bodyPr lIns="0" tIns="0" rIns="0" bIns="0" rtlCol="0" anchor="t">
            <a:spAutoFit/>
          </a:bodyPr>
          <a:lstStyle/>
          <a:p>
            <a:pPr algn="ctr">
              <a:lnSpc>
                <a:spcPts val="5850"/>
              </a:lnSpc>
            </a:pPr>
            <a:r>
              <a:rPr lang="en-US" sz="3900">
                <a:solidFill>
                  <a:srgbClr val="503D36"/>
                </a:solidFill>
                <a:latin typeface="Roboto Condensed Bold"/>
              </a:rPr>
              <a:t>THAM GIA TRÒ CHƠI</a:t>
            </a:r>
          </a:p>
          <a:p>
            <a:pPr algn="ctr">
              <a:lnSpc>
                <a:spcPts val="5850"/>
              </a:lnSpc>
            </a:pPr>
            <a:r>
              <a:rPr lang="en-US" sz="3900">
                <a:solidFill>
                  <a:srgbClr val="503D36"/>
                </a:solidFill>
                <a:latin typeface="Roboto Condensed Bold"/>
              </a:rPr>
              <a:t>"CHUYỀN BÓNG"</a:t>
            </a:r>
          </a:p>
        </p:txBody>
      </p:sp>
      <p:sp>
        <p:nvSpPr>
          <p:cNvPr id="19" name="TextBox 19"/>
          <p:cNvSpPr txBox="1"/>
          <p:nvPr/>
        </p:nvSpPr>
        <p:spPr>
          <a:xfrm>
            <a:off x="3159273" y="148531"/>
            <a:ext cx="12880640" cy="1000759"/>
          </a:xfrm>
          <a:prstGeom prst="rect">
            <a:avLst/>
          </a:prstGeom>
        </p:spPr>
        <p:txBody>
          <a:bodyPr lIns="0" tIns="0" rIns="0" bIns="0" rtlCol="0" anchor="t">
            <a:spAutoFit/>
          </a:bodyPr>
          <a:lstStyle/>
          <a:p>
            <a:pPr algn="ctr">
              <a:lnSpc>
                <a:spcPts val="8470"/>
              </a:lnSpc>
            </a:pPr>
            <a:r>
              <a:rPr lang="en-US" sz="5500">
                <a:solidFill>
                  <a:srgbClr val="0C4369"/>
                </a:solidFill>
                <a:latin typeface="Fraunces Bold"/>
              </a:rPr>
              <a:t>I. TÌM HIỂU YÊU CẦU CỦA KIỂU BÀI</a:t>
            </a:r>
          </a:p>
        </p:txBody>
      </p:sp>
      <p:sp>
        <p:nvSpPr>
          <p:cNvPr id="20" name="TextBox 20"/>
          <p:cNvSpPr txBox="1"/>
          <p:nvPr/>
        </p:nvSpPr>
        <p:spPr>
          <a:xfrm>
            <a:off x="6128190" y="1555124"/>
            <a:ext cx="10468550" cy="863600"/>
          </a:xfrm>
          <a:prstGeom prst="rect">
            <a:avLst/>
          </a:prstGeom>
        </p:spPr>
        <p:txBody>
          <a:bodyPr lIns="0" tIns="0" rIns="0" bIns="0" rtlCol="0" anchor="t">
            <a:spAutoFit/>
          </a:bodyPr>
          <a:lstStyle/>
          <a:p>
            <a:pPr algn="just">
              <a:lnSpc>
                <a:spcPts val="7000"/>
              </a:lnSpc>
            </a:pPr>
            <a:r>
              <a:rPr lang="en-US" sz="5000">
                <a:solidFill>
                  <a:srgbClr val="503D36"/>
                </a:solidFill>
                <a:latin typeface="Roboto Condensed Bold"/>
              </a:rPr>
              <a:t>1. Yêu cầu của kiểu bài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 xmlns:asvg="http://schemas.microsoft.com/office/drawing/2016/SVG/main" r:embed="rId3"/>
                </a:ext>
              </a:extLst>
            </a:blip>
            <a:stretch>
              <a:fillRect l="-9832" r="-31154"/>
            </a:stretch>
          </a:blipFill>
        </p:spPr>
      </p:sp>
      <p:sp>
        <p:nvSpPr>
          <p:cNvPr id="3" name="Freeform 3"/>
          <p:cNvSpPr/>
          <p:nvPr/>
        </p:nvSpPr>
        <p:spPr>
          <a:xfrm>
            <a:off x="-678137" y="238130"/>
            <a:ext cx="19766686" cy="10253968"/>
          </a:xfrm>
          <a:custGeom>
            <a:avLst/>
            <a:gdLst/>
            <a:ahLst/>
            <a:cxnLst/>
            <a:rect l="l" t="t" r="r" b="b"/>
            <a:pathLst>
              <a:path w="19766686" h="10253968">
                <a:moveTo>
                  <a:pt x="0" y="0"/>
                </a:moveTo>
                <a:lnTo>
                  <a:pt x="19766686" y="0"/>
                </a:lnTo>
                <a:lnTo>
                  <a:pt x="19766686" y="10253969"/>
                </a:lnTo>
                <a:lnTo>
                  <a:pt x="0" y="1025396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500695">
            <a:off x="-550305" y="8878011"/>
            <a:ext cx="3158009" cy="1305143"/>
          </a:xfrm>
          <a:custGeom>
            <a:avLst/>
            <a:gdLst/>
            <a:ahLst/>
            <a:cxnLst/>
            <a:rect l="l" t="t" r="r" b="b"/>
            <a:pathLst>
              <a:path w="3158009" h="1305143">
                <a:moveTo>
                  <a:pt x="0" y="0"/>
                </a:moveTo>
                <a:lnTo>
                  <a:pt x="3158010" y="0"/>
                </a:lnTo>
                <a:lnTo>
                  <a:pt x="3158010" y="1305143"/>
                </a:lnTo>
                <a:lnTo>
                  <a:pt x="0" y="130514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2628256">
            <a:off x="14928075" y="81239"/>
            <a:ext cx="4071123" cy="1894923"/>
          </a:xfrm>
          <a:custGeom>
            <a:avLst/>
            <a:gdLst/>
            <a:ahLst/>
            <a:cxnLst/>
            <a:rect l="l" t="t" r="r" b="b"/>
            <a:pathLst>
              <a:path w="4071123" h="1894923">
                <a:moveTo>
                  <a:pt x="0" y="0"/>
                </a:moveTo>
                <a:lnTo>
                  <a:pt x="4071123" y="0"/>
                </a:lnTo>
                <a:lnTo>
                  <a:pt x="4071123" y="1894922"/>
                </a:lnTo>
                <a:lnTo>
                  <a:pt x="0" y="189492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1995425" y="789006"/>
            <a:ext cx="1070458" cy="970397"/>
          </a:xfrm>
          <a:custGeom>
            <a:avLst/>
            <a:gdLst/>
            <a:ahLst/>
            <a:cxnLst/>
            <a:rect l="l" t="t" r="r" b="b"/>
            <a:pathLst>
              <a:path w="1070458" h="970397">
                <a:moveTo>
                  <a:pt x="0" y="0"/>
                </a:moveTo>
                <a:lnTo>
                  <a:pt x="1070458" y="0"/>
                </a:lnTo>
                <a:lnTo>
                  <a:pt x="1070458" y="970397"/>
                </a:lnTo>
                <a:lnTo>
                  <a:pt x="0" y="970397"/>
                </a:lnTo>
                <a:lnTo>
                  <a:pt x="0" y="0"/>
                </a:lnTo>
                <a:close/>
              </a:path>
            </a:pathLst>
          </a:custGeom>
          <a:blipFill>
            <a:blip r:embed="rId10"/>
            <a:stretch>
              <a:fillRect r="-2722"/>
            </a:stretch>
          </a:blipFill>
        </p:spPr>
      </p:sp>
      <p:sp>
        <p:nvSpPr>
          <p:cNvPr id="7" name="Freeform 7"/>
          <p:cNvSpPr/>
          <p:nvPr/>
        </p:nvSpPr>
        <p:spPr>
          <a:xfrm rot="5735027" flipH="1">
            <a:off x="15965048" y="7612066"/>
            <a:ext cx="3909273" cy="3909273"/>
          </a:xfrm>
          <a:custGeom>
            <a:avLst/>
            <a:gdLst/>
            <a:ahLst/>
            <a:cxnLst/>
            <a:rect l="l" t="t" r="r" b="b"/>
            <a:pathLst>
              <a:path w="3909273" h="3909273">
                <a:moveTo>
                  <a:pt x="3909273" y="0"/>
                </a:moveTo>
                <a:lnTo>
                  <a:pt x="0" y="0"/>
                </a:lnTo>
                <a:lnTo>
                  <a:pt x="0" y="3909273"/>
                </a:lnTo>
                <a:lnTo>
                  <a:pt x="3909273" y="3909273"/>
                </a:lnTo>
                <a:lnTo>
                  <a:pt x="3909273"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8" name="Freeform 8"/>
          <p:cNvSpPr/>
          <p:nvPr/>
        </p:nvSpPr>
        <p:spPr>
          <a:xfrm rot="10477921" flipH="1">
            <a:off x="-1975469" y="-2762190"/>
            <a:ext cx="4509939" cy="4509939"/>
          </a:xfrm>
          <a:custGeom>
            <a:avLst/>
            <a:gdLst/>
            <a:ahLst/>
            <a:cxnLst/>
            <a:rect l="l" t="t" r="r" b="b"/>
            <a:pathLst>
              <a:path w="4509939" h="4509939">
                <a:moveTo>
                  <a:pt x="4509939" y="0"/>
                </a:moveTo>
                <a:lnTo>
                  <a:pt x="0" y="0"/>
                </a:lnTo>
                <a:lnTo>
                  <a:pt x="0" y="4509939"/>
                </a:lnTo>
                <a:lnTo>
                  <a:pt x="4509939" y="4509939"/>
                </a:lnTo>
                <a:lnTo>
                  <a:pt x="4509939"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9" name="TextBox 9"/>
          <p:cNvSpPr txBox="1"/>
          <p:nvPr/>
        </p:nvSpPr>
        <p:spPr>
          <a:xfrm>
            <a:off x="1028700" y="1824992"/>
            <a:ext cx="16230600" cy="7078980"/>
          </a:xfrm>
          <a:prstGeom prst="rect">
            <a:avLst/>
          </a:prstGeom>
        </p:spPr>
        <p:txBody>
          <a:bodyPr lIns="0" tIns="0" rIns="0" bIns="0" rtlCol="0" anchor="t">
            <a:spAutoFit/>
          </a:bodyPr>
          <a:lstStyle/>
          <a:p>
            <a:pPr algn="just">
              <a:lnSpc>
                <a:spcPts val="6299"/>
              </a:lnSpc>
            </a:pPr>
            <a:endParaRPr/>
          </a:p>
          <a:p>
            <a:pPr marL="906778" lvl="1" indent="-453389" algn="just">
              <a:lnSpc>
                <a:spcPts val="6299"/>
              </a:lnSpc>
              <a:buFont typeface="Arial"/>
              <a:buChar char="•"/>
            </a:pPr>
            <a:r>
              <a:rPr lang="en-US" sz="4199">
                <a:solidFill>
                  <a:srgbClr val="503D36"/>
                </a:solidFill>
                <a:latin typeface="Roboto Condensed"/>
              </a:rPr>
              <a:t>HS tham gia thử thách tái hiện yêu cầu kiểu bài bằng trò chơi chuyền bóng. GV là người khởi đầu đặt bóng, nhạc được bật lên. Bóng được chuyền cho nhau (không ném/ không giữ bóng quá 5s/ không giật bóng). </a:t>
            </a:r>
          </a:p>
          <a:p>
            <a:pPr marL="906778" lvl="1" indent="-453389" algn="just">
              <a:lnSpc>
                <a:spcPts val="6299"/>
              </a:lnSpc>
              <a:buFont typeface="Arial"/>
              <a:buChar char="•"/>
            </a:pPr>
            <a:r>
              <a:rPr lang="en-US" sz="4199">
                <a:solidFill>
                  <a:srgbClr val="503D36"/>
                </a:solidFill>
                <a:latin typeface="Roboto Condensed"/>
              </a:rPr>
              <a:t>Nhạc dừng, bóng ở tay ai/ gần ai thì người đó thực hiện thử thách nêu 1 thông tin yêu cầu kiểu bài mình nhớ. Trò chơi tiếp tục, người vừa trả lời câu hỏi là người phát bóng. Lưu ý người sau không nói trùng thông tin người trước. Trò chơi kết thúc khi tái hiện đủ yêu cầu kiểu bài. Nếu ai không nêu được thì cuối giờ phải thực hiện 1 thử thách của cả lớp.</a:t>
            </a:r>
          </a:p>
        </p:txBody>
      </p:sp>
      <p:sp>
        <p:nvSpPr>
          <p:cNvPr id="10" name="Freeform 10"/>
          <p:cNvSpPr/>
          <p:nvPr/>
        </p:nvSpPr>
        <p:spPr>
          <a:xfrm>
            <a:off x="16535302" y="8770763"/>
            <a:ext cx="1384382" cy="1062513"/>
          </a:xfrm>
          <a:custGeom>
            <a:avLst/>
            <a:gdLst/>
            <a:ahLst/>
            <a:cxnLst/>
            <a:rect l="l" t="t" r="r" b="b"/>
            <a:pathLst>
              <a:path w="1384382" h="1062513">
                <a:moveTo>
                  <a:pt x="0" y="0"/>
                </a:moveTo>
                <a:lnTo>
                  <a:pt x="1384382" y="0"/>
                </a:lnTo>
                <a:lnTo>
                  <a:pt x="1384382" y="1062514"/>
                </a:lnTo>
                <a:lnTo>
                  <a:pt x="0" y="1062514"/>
                </a:lnTo>
                <a:lnTo>
                  <a:pt x="0" y="0"/>
                </a:lnTo>
                <a:close/>
              </a:path>
            </a:pathLst>
          </a:custGeom>
          <a:blipFill>
            <a:blip r:embed="rId15"/>
            <a:stretch>
              <a:fillRect/>
            </a:stretch>
          </a:blipFill>
        </p:spPr>
      </p:sp>
      <p:sp>
        <p:nvSpPr>
          <p:cNvPr id="11" name="TextBox 11"/>
          <p:cNvSpPr txBox="1"/>
          <p:nvPr/>
        </p:nvSpPr>
        <p:spPr>
          <a:xfrm>
            <a:off x="7149108" y="462675"/>
            <a:ext cx="5248079" cy="1666876"/>
          </a:xfrm>
          <a:prstGeom prst="rect">
            <a:avLst/>
          </a:prstGeom>
        </p:spPr>
        <p:txBody>
          <a:bodyPr lIns="0" tIns="0" rIns="0" bIns="0" rtlCol="0" anchor="t">
            <a:spAutoFit/>
          </a:bodyPr>
          <a:lstStyle/>
          <a:p>
            <a:pPr algn="ctr">
              <a:lnSpc>
                <a:spcPts val="6749"/>
              </a:lnSpc>
            </a:pPr>
            <a:r>
              <a:rPr lang="en-US" sz="4499">
                <a:solidFill>
                  <a:srgbClr val="503D36"/>
                </a:solidFill>
                <a:latin typeface="Roboto Condensed Bold"/>
              </a:rPr>
              <a:t>TRÒ CHƠI</a:t>
            </a:r>
          </a:p>
          <a:p>
            <a:pPr algn="ctr">
              <a:lnSpc>
                <a:spcPts val="6749"/>
              </a:lnSpc>
            </a:pPr>
            <a:r>
              <a:rPr lang="en-US" sz="4499">
                <a:solidFill>
                  <a:srgbClr val="503D36"/>
                </a:solidFill>
                <a:latin typeface="Roboto Condensed Bold"/>
              </a:rPr>
              <a:t>"CHUYỀN BÓNG"</a:t>
            </a:r>
          </a:p>
        </p:txBody>
      </p:sp>
      <p:sp>
        <p:nvSpPr>
          <p:cNvPr id="12" name="Freeform 12"/>
          <p:cNvSpPr/>
          <p:nvPr/>
        </p:nvSpPr>
        <p:spPr>
          <a:xfrm>
            <a:off x="6071806" y="238130"/>
            <a:ext cx="7402683" cy="2424379"/>
          </a:xfrm>
          <a:custGeom>
            <a:avLst/>
            <a:gdLst/>
            <a:ahLst/>
            <a:cxnLst/>
            <a:rect l="l" t="t" r="r" b="b"/>
            <a:pathLst>
              <a:path w="7402683" h="2424379">
                <a:moveTo>
                  <a:pt x="0" y="0"/>
                </a:moveTo>
                <a:lnTo>
                  <a:pt x="7402684" y="0"/>
                </a:lnTo>
                <a:lnTo>
                  <a:pt x="7402684" y="2424379"/>
                </a:lnTo>
                <a:lnTo>
                  <a:pt x="0" y="242437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 xmlns:asvg="http://schemas.microsoft.com/office/drawing/2016/SVG/main" r:embed="rId3"/>
                </a:ext>
              </a:extLst>
            </a:blip>
            <a:stretch>
              <a:fillRect l="-9832" r="-31154"/>
            </a:stretch>
          </a:blipFill>
        </p:spPr>
      </p:sp>
      <p:grpSp>
        <p:nvGrpSpPr>
          <p:cNvPr id="3" name="Group 3"/>
          <p:cNvGrpSpPr/>
          <p:nvPr/>
        </p:nvGrpSpPr>
        <p:grpSpPr>
          <a:xfrm>
            <a:off x="1560630" y="3039628"/>
            <a:ext cx="15698670" cy="6508232"/>
            <a:chOff x="0" y="0"/>
            <a:chExt cx="4134629" cy="1714102"/>
          </a:xfrm>
        </p:grpSpPr>
        <p:sp>
          <p:nvSpPr>
            <p:cNvPr id="4" name="Freeform 4"/>
            <p:cNvSpPr/>
            <p:nvPr/>
          </p:nvSpPr>
          <p:spPr>
            <a:xfrm>
              <a:off x="0" y="0"/>
              <a:ext cx="4134629" cy="1714102"/>
            </a:xfrm>
            <a:custGeom>
              <a:avLst/>
              <a:gdLst/>
              <a:ahLst/>
              <a:cxnLst/>
              <a:rect l="l" t="t" r="r" b="b"/>
              <a:pathLst>
                <a:path w="4134629" h="1714102">
                  <a:moveTo>
                    <a:pt x="25151" y="0"/>
                  </a:moveTo>
                  <a:lnTo>
                    <a:pt x="4109478" y="0"/>
                  </a:lnTo>
                  <a:cubicBezTo>
                    <a:pt x="4123369" y="0"/>
                    <a:pt x="4134629" y="11261"/>
                    <a:pt x="4134629" y="25151"/>
                  </a:cubicBezTo>
                  <a:lnTo>
                    <a:pt x="4134629" y="1688951"/>
                  </a:lnTo>
                  <a:cubicBezTo>
                    <a:pt x="4134629" y="1702842"/>
                    <a:pt x="4123369" y="1714102"/>
                    <a:pt x="4109478" y="1714102"/>
                  </a:cubicBezTo>
                  <a:lnTo>
                    <a:pt x="25151" y="1714102"/>
                  </a:lnTo>
                  <a:cubicBezTo>
                    <a:pt x="11261" y="1714102"/>
                    <a:pt x="0" y="1702842"/>
                    <a:pt x="0" y="1688951"/>
                  </a:cubicBezTo>
                  <a:lnTo>
                    <a:pt x="0" y="25151"/>
                  </a:lnTo>
                  <a:cubicBezTo>
                    <a:pt x="0" y="11261"/>
                    <a:pt x="11261" y="0"/>
                    <a:pt x="25151" y="0"/>
                  </a:cubicBezTo>
                  <a:close/>
                </a:path>
              </a:pathLst>
            </a:custGeom>
            <a:solidFill>
              <a:srgbClr val="D8E0CE"/>
            </a:solidFill>
          </p:spPr>
        </p:sp>
        <p:sp>
          <p:nvSpPr>
            <p:cNvPr id="5" name="TextBox 5"/>
            <p:cNvSpPr txBox="1"/>
            <p:nvPr/>
          </p:nvSpPr>
          <p:spPr>
            <a:xfrm>
              <a:off x="0" y="-38100"/>
              <a:ext cx="4134629" cy="175220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4774347">
            <a:off x="15367473" y="-1019394"/>
            <a:ext cx="4194897" cy="4194897"/>
          </a:xfrm>
          <a:custGeom>
            <a:avLst/>
            <a:gdLst/>
            <a:ahLst/>
            <a:cxnLst/>
            <a:rect l="l" t="t" r="r" b="b"/>
            <a:pathLst>
              <a:path w="4194897" h="4194897">
                <a:moveTo>
                  <a:pt x="0" y="0"/>
                </a:moveTo>
                <a:lnTo>
                  <a:pt x="4194896" y="0"/>
                </a:lnTo>
                <a:lnTo>
                  <a:pt x="4194896" y="4194897"/>
                </a:lnTo>
                <a:lnTo>
                  <a:pt x="0" y="419489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2721229" y="7686045"/>
            <a:ext cx="6026180" cy="4775748"/>
          </a:xfrm>
          <a:custGeom>
            <a:avLst/>
            <a:gdLst/>
            <a:ahLst/>
            <a:cxnLst/>
            <a:rect l="l" t="t" r="r" b="b"/>
            <a:pathLst>
              <a:path w="6026180" h="4775748">
                <a:moveTo>
                  <a:pt x="0" y="0"/>
                </a:moveTo>
                <a:lnTo>
                  <a:pt x="6026181" y="0"/>
                </a:lnTo>
                <a:lnTo>
                  <a:pt x="6026181" y="4775748"/>
                </a:lnTo>
                <a:lnTo>
                  <a:pt x="0" y="477574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332367">
            <a:off x="15227522" y="897778"/>
            <a:ext cx="2093013" cy="1423249"/>
          </a:xfrm>
          <a:custGeom>
            <a:avLst/>
            <a:gdLst/>
            <a:ahLst/>
            <a:cxnLst/>
            <a:rect l="l" t="t" r="r" b="b"/>
            <a:pathLst>
              <a:path w="2093013" h="1423249">
                <a:moveTo>
                  <a:pt x="0" y="0"/>
                </a:moveTo>
                <a:lnTo>
                  <a:pt x="2093012" y="0"/>
                </a:lnTo>
                <a:lnTo>
                  <a:pt x="2093012" y="1423249"/>
                </a:lnTo>
                <a:lnTo>
                  <a:pt x="0" y="1423249"/>
                </a:lnTo>
                <a:lnTo>
                  <a:pt x="0" y="0"/>
                </a:lnTo>
                <a:close/>
              </a:path>
            </a:pathLst>
          </a:custGeom>
          <a:blipFill>
            <a:blip r:embed="rId8"/>
            <a:stretch>
              <a:fillRect/>
            </a:stretch>
          </a:blipFill>
        </p:spPr>
      </p:sp>
      <p:sp>
        <p:nvSpPr>
          <p:cNvPr id="9" name="TextBox 9"/>
          <p:cNvSpPr txBox="1"/>
          <p:nvPr/>
        </p:nvSpPr>
        <p:spPr>
          <a:xfrm>
            <a:off x="1957224" y="3625215"/>
            <a:ext cx="14373552" cy="5922645"/>
          </a:xfrm>
          <a:prstGeom prst="rect">
            <a:avLst/>
          </a:prstGeom>
        </p:spPr>
        <p:txBody>
          <a:bodyPr lIns="0" tIns="0" rIns="0" bIns="0" rtlCol="0" anchor="t">
            <a:spAutoFit/>
          </a:bodyPr>
          <a:lstStyle/>
          <a:p>
            <a:pPr marL="906782" lvl="1" indent="-453391" algn="just">
              <a:lnSpc>
                <a:spcPts val="5880"/>
              </a:lnSpc>
              <a:buFont typeface="Arial"/>
              <a:buChar char="•"/>
            </a:pPr>
            <a:r>
              <a:rPr lang="en-US" sz="4200" dirty="0" err="1">
                <a:solidFill>
                  <a:srgbClr val="000000"/>
                </a:solidFill>
                <a:latin typeface="Roboto Condensed"/>
              </a:rPr>
              <a:t>Giới</a:t>
            </a:r>
            <a:r>
              <a:rPr lang="en-US" sz="4200" dirty="0">
                <a:solidFill>
                  <a:srgbClr val="000000"/>
                </a:solidFill>
                <a:latin typeface="Roboto Condensed"/>
              </a:rPr>
              <a:t> </a:t>
            </a:r>
            <a:r>
              <a:rPr lang="en-US" sz="4200" dirty="0" err="1">
                <a:solidFill>
                  <a:srgbClr val="000000"/>
                </a:solidFill>
                <a:latin typeface="Roboto Condensed"/>
              </a:rPr>
              <a:t>thiệu</a:t>
            </a:r>
            <a:r>
              <a:rPr lang="en-US" sz="4200" dirty="0">
                <a:solidFill>
                  <a:srgbClr val="000000"/>
                </a:solidFill>
                <a:latin typeface="Roboto Condensed"/>
              </a:rPr>
              <a:t> </a:t>
            </a:r>
            <a:r>
              <a:rPr lang="en-US" sz="4200" dirty="0" err="1">
                <a:solidFill>
                  <a:srgbClr val="000000"/>
                </a:solidFill>
                <a:latin typeface="Roboto Condensed"/>
              </a:rPr>
              <a:t>thông</a:t>
            </a:r>
            <a:r>
              <a:rPr lang="en-US" sz="4200" dirty="0">
                <a:solidFill>
                  <a:srgbClr val="000000"/>
                </a:solidFill>
                <a:latin typeface="Roboto Condensed"/>
              </a:rPr>
              <a:t> tin </a:t>
            </a:r>
            <a:r>
              <a:rPr lang="en-US" sz="4200" dirty="0" err="1">
                <a:solidFill>
                  <a:srgbClr val="000000"/>
                </a:solidFill>
                <a:latin typeface="Roboto Condensed"/>
              </a:rPr>
              <a:t>chính</a:t>
            </a:r>
            <a:r>
              <a:rPr lang="en-US" sz="4200" dirty="0">
                <a:solidFill>
                  <a:srgbClr val="000000"/>
                </a:solidFill>
                <a:latin typeface="Roboto Condensed"/>
              </a:rPr>
              <a:t> </a:t>
            </a:r>
            <a:r>
              <a:rPr lang="en-US" sz="4200" dirty="0" err="1">
                <a:solidFill>
                  <a:srgbClr val="000000"/>
                </a:solidFill>
                <a:latin typeface="Roboto Condensed"/>
              </a:rPr>
              <a:t>vê</a:t>
            </a:r>
            <a:r>
              <a:rPr lang="en-US" sz="4200" dirty="0">
                <a:solidFill>
                  <a:srgbClr val="000000"/>
                </a:solidFill>
                <a:latin typeface="Roboto Condensed"/>
              </a:rPr>
              <a:t>̀ </a:t>
            </a:r>
            <a:r>
              <a:rPr lang="en-US" sz="4200" dirty="0" err="1">
                <a:solidFill>
                  <a:srgbClr val="000000"/>
                </a:solidFill>
                <a:latin typeface="Roboto Condensed"/>
              </a:rPr>
              <a:t>cuốn</a:t>
            </a:r>
            <a:r>
              <a:rPr lang="en-US" sz="4200" dirty="0">
                <a:solidFill>
                  <a:srgbClr val="000000"/>
                </a:solidFill>
                <a:latin typeface="Roboto Condensed"/>
              </a:rPr>
              <a:t> </a:t>
            </a:r>
            <a:r>
              <a:rPr lang="en-US" sz="4200" dirty="0" err="1">
                <a:solidFill>
                  <a:srgbClr val="000000"/>
                </a:solidFill>
                <a:latin typeface="Roboto Condensed"/>
              </a:rPr>
              <a:t>sách</a:t>
            </a:r>
            <a:r>
              <a:rPr lang="en-US" sz="4200" dirty="0">
                <a:solidFill>
                  <a:srgbClr val="000000"/>
                </a:solidFill>
                <a:latin typeface="Roboto Condensed"/>
              </a:rPr>
              <a:t>.</a:t>
            </a:r>
          </a:p>
          <a:p>
            <a:pPr marL="906782" lvl="1" indent="-453391" algn="just">
              <a:lnSpc>
                <a:spcPts val="5880"/>
              </a:lnSpc>
              <a:buFont typeface="Arial"/>
              <a:buChar char="•"/>
            </a:pPr>
            <a:r>
              <a:rPr lang="en-US" sz="4200" dirty="0" err="1">
                <a:solidFill>
                  <a:srgbClr val="000000"/>
                </a:solidFill>
                <a:latin typeface="Roboto Condensed"/>
              </a:rPr>
              <a:t>Tóm</a:t>
            </a:r>
            <a:r>
              <a:rPr lang="en-US" sz="4200" dirty="0">
                <a:solidFill>
                  <a:srgbClr val="000000"/>
                </a:solidFill>
                <a:latin typeface="Roboto Condensed"/>
              </a:rPr>
              <a:t> </a:t>
            </a:r>
            <a:r>
              <a:rPr lang="en-US" sz="4200" dirty="0" err="1">
                <a:solidFill>
                  <a:srgbClr val="000000"/>
                </a:solidFill>
                <a:latin typeface="Roboto Condensed"/>
              </a:rPr>
              <a:t>tắt</a:t>
            </a:r>
            <a:r>
              <a:rPr lang="en-US" sz="4200" dirty="0">
                <a:solidFill>
                  <a:srgbClr val="000000"/>
                </a:solidFill>
                <a:latin typeface="Roboto Condensed"/>
              </a:rPr>
              <a:t> </a:t>
            </a:r>
            <a:r>
              <a:rPr lang="en-US" sz="4200" dirty="0" err="1">
                <a:solidFill>
                  <a:srgbClr val="000000"/>
                </a:solidFill>
                <a:latin typeface="Roboto Condensed"/>
              </a:rPr>
              <a:t>nội</a:t>
            </a:r>
            <a:r>
              <a:rPr lang="en-US" sz="4200" dirty="0">
                <a:solidFill>
                  <a:srgbClr val="000000"/>
                </a:solidFill>
                <a:latin typeface="Roboto Condensed"/>
              </a:rPr>
              <a:t> dung </a:t>
            </a:r>
            <a:r>
              <a:rPr lang="en-US" sz="4200" dirty="0" err="1">
                <a:solidFill>
                  <a:srgbClr val="000000"/>
                </a:solidFill>
                <a:latin typeface="Roboto Condensed"/>
              </a:rPr>
              <a:t>cuốn</a:t>
            </a:r>
            <a:r>
              <a:rPr lang="en-US" sz="4200" dirty="0">
                <a:solidFill>
                  <a:srgbClr val="000000"/>
                </a:solidFill>
                <a:latin typeface="Roboto Condensed"/>
              </a:rPr>
              <a:t> </a:t>
            </a:r>
            <a:r>
              <a:rPr lang="en-US" sz="4200" dirty="0" err="1">
                <a:solidFill>
                  <a:srgbClr val="000000"/>
                </a:solidFill>
                <a:latin typeface="Roboto Condensed"/>
              </a:rPr>
              <a:t>sách</a:t>
            </a:r>
            <a:r>
              <a:rPr lang="en-US" sz="4200" dirty="0">
                <a:solidFill>
                  <a:srgbClr val="000000"/>
                </a:solidFill>
                <a:latin typeface="Roboto Condensed"/>
              </a:rPr>
              <a:t>.</a:t>
            </a:r>
          </a:p>
          <a:p>
            <a:pPr marL="906782" lvl="1" indent="-453391" algn="just">
              <a:lnSpc>
                <a:spcPts val="5880"/>
              </a:lnSpc>
              <a:buFont typeface="Arial"/>
              <a:buChar char="•"/>
            </a:pPr>
            <a:r>
              <a:rPr lang="en-US" sz="4200" dirty="0" err="1">
                <a:solidFill>
                  <a:srgbClr val="000000"/>
                </a:solidFill>
                <a:latin typeface="Roboto Condensed"/>
              </a:rPr>
              <a:t>Nêu</a:t>
            </a:r>
            <a:r>
              <a:rPr lang="en-US" sz="4200" dirty="0">
                <a:solidFill>
                  <a:srgbClr val="000000"/>
                </a:solidFill>
                <a:latin typeface="Roboto Condensed"/>
              </a:rPr>
              <a:t> </a:t>
            </a:r>
            <a:r>
              <a:rPr lang="en-US" sz="4200" dirty="0" err="1">
                <a:solidFill>
                  <a:srgbClr val="000000"/>
                </a:solidFill>
                <a:latin typeface="Roboto Condensed"/>
              </a:rPr>
              <a:t>nhận</a:t>
            </a:r>
            <a:r>
              <a:rPr lang="en-US" sz="4200" dirty="0">
                <a:solidFill>
                  <a:srgbClr val="000000"/>
                </a:solidFill>
                <a:latin typeface="Roboto Condensed"/>
              </a:rPr>
              <a:t> </a:t>
            </a:r>
            <a:r>
              <a:rPr lang="en-US" sz="4200" dirty="0" err="1">
                <a:solidFill>
                  <a:srgbClr val="000000"/>
                </a:solidFill>
                <a:latin typeface="Roboto Condensed"/>
              </a:rPr>
              <a:t>xét</a:t>
            </a:r>
            <a:r>
              <a:rPr lang="en-US" sz="4200" dirty="0">
                <a:solidFill>
                  <a:srgbClr val="000000"/>
                </a:solidFill>
                <a:latin typeface="Roboto Condensed"/>
              </a:rPr>
              <a:t> </a:t>
            </a:r>
            <a:r>
              <a:rPr lang="en-US" sz="4200" dirty="0" err="1">
                <a:solidFill>
                  <a:srgbClr val="000000"/>
                </a:solidFill>
                <a:latin typeface="Roboto Condensed"/>
              </a:rPr>
              <a:t>của</a:t>
            </a:r>
            <a:r>
              <a:rPr lang="en-US" sz="4200" dirty="0">
                <a:solidFill>
                  <a:srgbClr val="000000"/>
                </a:solidFill>
                <a:latin typeface="Roboto Condensed"/>
              </a:rPr>
              <a:t> </a:t>
            </a:r>
            <a:r>
              <a:rPr lang="en-US" sz="4200" dirty="0" err="1">
                <a:solidFill>
                  <a:srgbClr val="000000"/>
                </a:solidFill>
                <a:latin typeface="Roboto Condensed"/>
              </a:rPr>
              <a:t>người</a:t>
            </a:r>
            <a:r>
              <a:rPr lang="en-US" sz="4200" dirty="0">
                <a:solidFill>
                  <a:srgbClr val="000000"/>
                </a:solidFill>
                <a:latin typeface="Roboto Condensed"/>
              </a:rPr>
              <a:t> </a:t>
            </a:r>
            <a:r>
              <a:rPr lang="en-US" sz="4200" dirty="0" err="1">
                <a:solidFill>
                  <a:srgbClr val="000000"/>
                </a:solidFill>
                <a:latin typeface="Roboto Condensed"/>
              </a:rPr>
              <a:t>viết</a:t>
            </a:r>
            <a:r>
              <a:rPr lang="en-US" sz="4200" dirty="0">
                <a:solidFill>
                  <a:srgbClr val="000000"/>
                </a:solidFill>
                <a:latin typeface="Roboto Condensed"/>
              </a:rPr>
              <a:t> </a:t>
            </a:r>
            <a:r>
              <a:rPr lang="en-US" sz="4200" dirty="0" err="1">
                <a:solidFill>
                  <a:srgbClr val="000000"/>
                </a:solidFill>
                <a:latin typeface="Roboto Condensed"/>
              </a:rPr>
              <a:t>vê</a:t>
            </a:r>
            <a:r>
              <a:rPr lang="en-US" sz="4200" dirty="0">
                <a:solidFill>
                  <a:srgbClr val="000000"/>
                </a:solidFill>
                <a:latin typeface="Roboto Condensed"/>
              </a:rPr>
              <a:t>̀ </a:t>
            </a:r>
            <a:r>
              <a:rPr lang="en-US" sz="4200" dirty="0" err="1">
                <a:solidFill>
                  <a:srgbClr val="000000"/>
                </a:solidFill>
                <a:latin typeface="Roboto Condensed"/>
              </a:rPr>
              <a:t>cuốn</a:t>
            </a:r>
            <a:r>
              <a:rPr lang="en-US" sz="4200" dirty="0">
                <a:solidFill>
                  <a:srgbClr val="000000"/>
                </a:solidFill>
                <a:latin typeface="Roboto Condensed"/>
              </a:rPr>
              <a:t> </a:t>
            </a:r>
            <a:r>
              <a:rPr lang="en-US" sz="4200" dirty="0" err="1">
                <a:solidFill>
                  <a:srgbClr val="000000"/>
                </a:solidFill>
                <a:latin typeface="Roboto Condensed"/>
              </a:rPr>
              <a:t>sách</a:t>
            </a:r>
            <a:r>
              <a:rPr lang="en-US" sz="4200" dirty="0">
                <a:solidFill>
                  <a:srgbClr val="000000"/>
                </a:solidFill>
                <a:latin typeface="Roboto Condensed"/>
              </a:rPr>
              <a:t>, </a:t>
            </a:r>
            <a:r>
              <a:rPr lang="en-US" sz="4200" dirty="0" err="1">
                <a:solidFill>
                  <a:srgbClr val="000000"/>
                </a:solidFill>
                <a:latin typeface="Roboto Condensed"/>
              </a:rPr>
              <a:t>khuyến</a:t>
            </a:r>
            <a:r>
              <a:rPr lang="en-US" sz="4200" dirty="0">
                <a:solidFill>
                  <a:srgbClr val="000000"/>
                </a:solidFill>
                <a:latin typeface="Roboto Condensed"/>
              </a:rPr>
              <a:t> </a:t>
            </a:r>
            <a:r>
              <a:rPr lang="en-US" sz="4200" dirty="0" err="1">
                <a:solidFill>
                  <a:srgbClr val="000000"/>
                </a:solidFill>
                <a:latin typeface="Roboto Condensed"/>
              </a:rPr>
              <a:t>khích</a:t>
            </a:r>
            <a:r>
              <a:rPr lang="en-US" sz="4200" dirty="0">
                <a:solidFill>
                  <a:srgbClr val="000000"/>
                </a:solidFill>
                <a:latin typeface="Roboto Condensed"/>
              </a:rPr>
              <a:t> </a:t>
            </a:r>
            <a:r>
              <a:rPr lang="en-US" sz="4200" dirty="0" err="1">
                <a:solidFill>
                  <a:srgbClr val="000000"/>
                </a:solidFill>
                <a:latin typeface="Roboto Condensed"/>
              </a:rPr>
              <a:t>mọi</a:t>
            </a:r>
            <a:r>
              <a:rPr lang="en-US" sz="4200" dirty="0">
                <a:solidFill>
                  <a:srgbClr val="000000"/>
                </a:solidFill>
                <a:latin typeface="Roboto Condensed"/>
              </a:rPr>
              <a:t> </a:t>
            </a:r>
            <a:r>
              <a:rPr lang="en-US" sz="4200" dirty="0" err="1">
                <a:solidFill>
                  <a:srgbClr val="000000"/>
                </a:solidFill>
                <a:latin typeface="Roboto Condensed"/>
              </a:rPr>
              <a:t>người</a:t>
            </a:r>
            <a:r>
              <a:rPr lang="en-US" sz="4200" dirty="0">
                <a:solidFill>
                  <a:srgbClr val="000000"/>
                </a:solidFill>
                <a:latin typeface="Roboto Condensed"/>
              </a:rPr>
              <a:t> </a:t>
            </a:r>
            <a:r>
              <a:rPr lang="en-US" sz="4200" dirty="0" err="1">
                <a:solidFill>
                  <a:srgbClr val="000000"/>
                </a:solidFill>
                <a:latin typeface="Roboto Condensed"/>
              </a:rPr>
              <a:t>đọc</a:t>
            </a:r>
            <a:r>
              <a:rPr lang="en-US" sz="4200" dirty="0">
                <a:solidFill>
                  <a:srgbClr val="000000"/>
                </a:solidFill>
                <a:latin typeface="Roboto Condensed"/>
              </a:rPr>
              <a:t> </a:t>
            </a:r>
            <a:r>
              <a:rPr lang="en-US" sz="4200" dirty="0" err="1">
                <a:solidFill>
                  <a:srgbClr val="000000"/>
                </a:solidFill>
                <a:latin typeface="Roboto Condensed"/>
              </a:rPr>
              <a:t>sách</a:t>
            </a:r>
            <a:r>
              <a:rPr lang="en-US" sz="4200" dirty="0">
                <a:solidFill>
                  <a:srgbClr val="000000"/>
                </a:solidFill>
                <a:latin typeface="Roboto Condensed"/>
              </a:rPr>
              <a:t>.</a:t>
            </a:r>
          </a:p>
          <a:p>
            <a:pPr marL="906782" lvl="1" indent="-453391" algn="just">
              <a:lnSpc>
                <a:spcPts val="5880"/>
              </a:lnSpc>
              <a:buFont typeface="Arial"/>
              <a:buChar char="•"/>
            </a:pPr>
            <a:r>
              <a:rPr lang="en-US" sz="4200" dirty="0">
                <a:solidFill>
                  <a:srgbClr val="000000"/>
                </a:solidFill>
                <a:latin typeface="Roboto Condensed"/>
              </a:rPr>
              <a:t>Có </a:t>
            </a:r>
            <a:r>
              <a:rPr lang="en-US" sz="4200" dirty="0" err="1">
                <a:solidFill>
                  <a:srgbClr val="000000"/>
                </a:solidFill>
                <a:latin typeface="Roboto Condensed"/>
              </a:rPr>
              <a:t>thê</a:t>
            </a:r>
            <a:r>
              <a:rPr lang="en-US" sz="4200" dirty="0">
                <a:solidFill>
                  <a:srgbClr val="000000"/>
                </a:solidFill>
                <a:latin typeface="Roboto Condensed"/>
              </a:rPr>
              <a:t>̉ </a:t>
            </a:r>
            <a:r>
              <a:rPr lang="en-US" sz="4200" dirty="0" err="1">
                <a:solidFill>
                  <a:srgbClr val="000000"/>
                </a:solidFill>
                <a:latin typeface="Roboto Condensed"/>
              </a:rPr>
              <a:t>kết</a:t>
            </a:r>
            <a:r>
              <a:rPr lang="en-US" sz="4200" dirty="0">
                <a:solidFill>
                  <a:srgbClr val="000000"/>
                </a:solidFill>
                <a:latin typeface="Roboto Condensed"/>
              </a:rPr>
              <a:t> </a:t>
            </a:r>
            <a:r>
              <a:rPr lang="en-US" sz="4200" dirty="0" err="1">
                <a:solidFill>
                  <a:srgbClr val="000000"/>
                </a:solidFill>
                <a:latin typeface="Roboto Condensed"/>
              </a:rPr>
              <a:t>hợp</a:t>
            </a:r>
            <a:r>
              <a:rPr lang="en-US" sz="4200" dirty="0">
                <a:solidFill>
                  <a:srgbClr val="000000"/>
                </a:solidFill>
                <a:latin typeface="Roboto Condensed"/>
              </a:rPr>
              <a:t> </a:t>
            </a:r>
            <a:r>
              <a:rPr lang="en-US" sz="4200" dirty="0" err="1">
                <a:solidFill>
                  <a:srgbClr val="000000"/>
                </a:solidFill>
                <a:latin typeface="Roboto Condensed"/>
              </a:rPr>
              <a:t>sư</a:t>
            </a:r>
            <a:r>
              <a:rPr lang="en-US" sz="4200" dirty="0">
                <a:solidFill>
                  <a:srgbClr val="000000"/>
                </a:solidFill>
                <a:latin typeface="Roboto Condensed"/>
              </a:rPr>
              <a:t>̉ </a:t>
            </a:r>
            <a:r>
              <a:rPr lang="en-US" sz="4200" dirty="0" err="1">
                <a:solidFill>
                  <a:srgbClr val="000000"/>
                </a:solidFill>
                <a:latin typeface="Roboto Condensed"/>
              </a:rPr>
              <a:t>dụng</a:t>
            </a:r>
            <a:r>
              <a:rPr lang="en-US" sz="4200" dirty="0">
                <a:solidFill>
                  <a:srgbClr val="000000"/>
                </a:solidFill>
                <a:latin typeface="Roboto Condensed"/>
              </a:rPr>
              <a:t> </a:t>
            </a:r>
            <a:r>
              <a:rPr lang="en-US" sz="4200" dirty="0" err="1">
                <a:solidFill>
                  <a:srgbClr val="000000"/>
                </a:solidFill>
                <a:latin typeface="Roboto Condensed"/>
              </a:rPr>
              <a:t>phương</a:t>
            </a:r>
            <a:r>
              <a:rPr lang="en-US" sz="4200" dirty="0">
                <a:solidFill>
                  <a:srgbClr val="000000"/>
                </a:solidFill>
                <a:latin typeface="Roboto Condensed"/>
              </a:rPr>
              <a:t> </a:t>
            </a:r>
            <a:r>
              <a:rPr lang="en-US" sz="4200" dirty="0" err="1">
                <a:solidFill>
                  <a:srgbClr val="000000"/>
                </a:solidFill>
                <a:latin typeface="Roboto Condensed"/>
              </a:rPr>
              <a:t>tiện</a:t>
            </a:r>
            <a:r>
              <a:rPr lang="en-US" sz="4200" dirty="0">
                <a:solidFill>
                  <a:srgbClr val="000000"/>
                </a:solidFill>
                <a:latin typeface="Roboto Condensed"/>
              </a:rPr>
              <a:t> </a:t>
            </a:r>
            <a:r>
              <a:rPr lang="en-US" sz="4200" dirty="0" err="1">
                <a:solidFill>
                  <a:srgbClr val="000000"/>
                </a:solidFill>
                <a:latin typeface="Roboto Condensed"/>
              </a:rPr>
              <a:t>ngôn</a:t>
            </a:r>
            <a:r>
              <a:rPr lang="en-US" sz="4200" dirty="0">
                <a:solidFill>
                  <a:srgbClr val="000000"/>
                </a:solidFill>
                <a:latin typeface="Roboto Condensed"/>
              </a:rPr>
              <a:t> </a:t>
            </a:r>
            <a:r>
              <a:rPr lang="en-US" sz="4200" dirty="0" err="1">
                <a:solidFill>
                  <a:srgbClr val="000000"/>
                </a:solidFill>
                <a:latin typeface="Roboto Condensed"/>
              </a:rPr>
              <a:t>ngư</a:t>
            </a:r>
            <a:r>
              <a:rPr lang="en-US" sz="4200" dirty="0">
                <a:solidFill>
                  <a:srgbClr val="000000"/>
                </a:solidFill>
                <a:latin typeface="Roboto Condensed"/>
              </a:rPr>
              <a:t>̃ </a:t>
            </a:r>
            <a:r>
              <a:rPr lang="en-US" sz="4200" dirty="0" err="1">
                <a:solidFill>
                  <a:srgbClr val="000000"/>
                </a:solidFill>
                <a:latin typeface="Roboto Condensed"/>
              </a:rPr>
              <a:t>va</a:t>
            </a:r>
            <a:r>
              <a:rPr lang="en-US" sz="4200" dirty="0">
                <a:solidFill>
                  <a:srgbClr val="000000"/>
                </a:solidFill>
                <a:latin typeface="Roboto Condensed"/>
              </a:rPr>
              <a:t>̀ phi </a:t>
            </a:r>
            <a:r>
              <a:rPr lang="en-US" sz="4200" dirty="0" err="1">
                <a:solidFill>
                  <a:srgbClr val="000000"/>
                </a:solidFill>
                <a:latin typeface="Roboto Condensed"/>
              </a:rPr>
              <a:t>ngôn</a:t>
            </a:r>
            <a:r>
              <a:rPr lang="en-US" sz="4200" dirty="0">
                <a:solidFill>
                  <a:srgbClr val="000000"/>
                </a:solidFill>
                <a:latin typeface="Roboto Condensed"/>
              </a:rPr>
              <a:t> </a:t>
            </a:r>
            <a:r>
              <a:rPr lang="en-US" sz="4200" dirty="0" err="1">
                <a:solidFill>
                  <a:srgbClr val="000000"/>
                </a:solidFill>
                <a:latin typeface="Roboto Condensed"/>
              </a:rPr>
              <a:t>ngư</a:t>
            </a:r>
            <a:r>
              <a:rPr lang="en-US" sz="4200" dirty="0">
                <a:solidFill>
                  <a:srgbClr val="000000"/>
                </a:solidFill>
                <a:latin typeface="Roboto Condensed"/>
              </a:rPr>
              <a:t>̃.</a:t>
            </a:r>
          </a:p>
          <a:p>
            <a:pPr marL="906782" lvl="1" indent="-453391" algn="just">
              <a:lnSpc>
                <a:spcPts val="5880"/>
              </a:lnSpc>
              <a:buFont typeface="Arial"/>
              <a:buChar char="•"/>
            </a:pPr>
            <a:r>
              <a:rPr lang="en-US" sz="4200" dirty="0" err="1">
                <a:solidFill>
                  <a:srgbClr val="000000"/>
                </a:solidFill>
                <a:latin typeface="Roboto Condensed"/>
              </a:rPr>
              <a:t>Trình</a:t>
            </a:r>
            <a:r>
              <a:rPr lang="en-US" sz="4200" dirty="0">
                <a:solidFill>
                  <a:srgbClr val="000000"/>
                </a:solidFill>
                <a:latin typeface="Roboto Condensed"/>
              </a:rPr>
              <a:t> </a:t>
            </a:r>
            <a:r>
              <a:rPr lang="en-US" sz="4200" dirty="0" err="1">
                <a:solidFill>
                  <a:srgbClr val="000000"/>
                </a:solidFill>
                <a:latin typeface="Roboto Condensed"/>
              </a:rPr>
              <a:t>bày</a:t>
            </a:r>
            <a:r>
              <a:rPr lang="en-US" sz="4200" dirty="0">
                <a:solidFill>
                  <a:srgbClr val="000000"/>
                </a:solidFill>
                <a:latin typeface="Roboto Condensed"/>
              </a:rPr>
              <a:t> </a:t>
            </a:r>
            <a:r>
              <a:rPr lang="en-US" sz="4200" dirty="0" err="1">
                <a:solidFill>
                  <a:srgbClr val="000000"/>
                </a:solidFill>
                <a:latin typeface="Roboto Condensed"/>
              </a:rPr>
              <a:t>thông</a:t>
            </a:r>
            <a:r>
              <a:rPr lang="en-US" sz="4200" dirty="0">
                <a:solidFill>
                  <a:srgbClr val="000000"/>
                </a:solidFill>
                <a:latin typeface="Roboto Condensed"/>
              </a:rPr>
              <a:t> tin </a:t>
            </a:r>
            <a:r>
              <a:rPr lang="en-US" sz="4200" dirty="0" err="1">
                <a:solidFill>
                  <a:srgbClr val="000000"/>
                </a:solidFill>
                <a:latin typeface="Roboto Condensed"/>
              </a:rPr>
              <a:t>mạch</a:t>
            </a:r>
            <a:r>
              <a:rPr lang="en-US" sz="4200" dirty="0">
                <a:solidFill>
                  <a:srgbClr val="000000"/>
                </a:solidFill>
                <a:latin typeface="Roboto Condensed"/>
              </a:rPr>
              <a:t> </a:t>
            </a:r>
            <a:r>
              <a:rPr lang="en-US" sz="4200" dirty="0" err="1">
                <a:solidFill>
                  <a:srgbClr val="000000"/>
                </a:solidFill>
                <a:latin typeface="Roboto Condensed"/>
              </a:rPr>
              <a:t>lạc</a:t>
            </a:r>
            <a:r>
              <a:rPr lang="en-US" sz="4200" dirty="0">
                <a:solidFill>
                  <a:srgbClr val="000000"/>
                </a:solidFill>
                <a:latin typeface="Roboto Condensed"/>
              </a:rPr>
              <a:t>.</a:t>
            </a:r>
          </a:p>
          <a:p>
            <a:pPr marL="906782" lvl="1" indent="-453391" algn="just">
              <a:lnSpc>
                <a:spcPts val="5880"/>
              </a:lnSpc>
              <a:buFont typeface="Arial"/>
              <a:buChar char="•"/>
            </a:pPr>
            <a:r>
              <a:rPr lang="en-US" sz="4200" dirty="0">
                <a:solidFill>
                  <a:srgbClr val="000000"/>
                </a:solidFill>
                <a:latin typeface="Roboto Condensed"/>
              </a:rPr>
              <a:t> </a:t>
            </a:r>
            <a:r>
              <a:rPr lang="en-US" sz="4200" dirty="0" err="1">
                <a:solidFill>
                  <a:srgbClr val="000000"/>
                </a:solidFill>
                <a:latin typeface="Roboto Condensed"/>
              </a:rPr>
              <a:t>Cấu</a:t>
            </a:r>
            <a:r>
              <a:rPr lang="en-US" sz="4200" dirty="0">
                <a:solidFill>
                  <a:srgbClr val="000000"/>
                </a:solidFill>
                <a:latin typeface="Roboto Condensed"/>
              </a:rPr>
              <a:t> </a:t>
            </a:r>
            <a:r>
              <a:rPr lang="en-US" sz="4200" dirty="0" err="1">
                <a:solidFill>
                  <a:srgbClr val="000000"/>
                </a:solidFill>
                <a:latin typeface="Roboto Condensed"/>
              </a:rPr>
              <a:t>trúc</a:t>
            </a:r>
            <a:r>
              <a:rPr lang="en-US" sz="4200" dirty="0">
                <a:solidFill>
                  <a:srgbClr val="000000"/>
                </a:solidFill>
                <a:latin typeface="Roboto Condensed"/>
              </a:rPr>
              <a:t> </a:t>
            </a:r>
            <a:r>
              <a:rPr lang="en-US" sz="4200" dirty="0" err="1">
                <a:solidFill>
                  <a:srgbClr val="000000"/>
                </a:solidFill>
                <a:latin typeface="Roboto Condensed"/>
              </a:rPr>
              <a:t>bài</a:t>
            </a:r>
            <a:r>
              <a:rPr lang="en-US" sz="4200" dirty="0">
                <a:solidFill>
                  <a:srgbClr val="000000"/>
                </a:solidFill>
                <a:latin typeface="Roboto Condensed"/>
              </a:rPr>
              <a:t> </a:t>
            </a:r>
            <a:r>
              <a:rPr lang="en-US" sz="4200" dirty="0" err="1">
                <a:solidFill>
                  <a:srgbClr val="000000"/>
                </a:solidFill>
                <a:latin typeface="Roboto Condensed"/>
              </a:rPr>
              <a:t>viết</a:t>
            </a:r>
            <a:r>
              <a:rPr lang="en-US" sz="4200" dirty="0">
                <a:solidFill>
                  <a:srgbClr val="000000"/>
                </a:solidFill>
                <a:latin typeface="Roboto Condensed"/>
              </a:rPr>
              <a:t> </a:t>
            </a:r>
            <a:r>
              <a:rPr lang="en-US" sz="4200" dirty="0" err="1">
                <a:solidFill>
                  <a:srgbClr val="000000"/>
                </a:solidFill>
                <a:latin typeface="Roboto Condensed"/>
              </a:rPr>
              <a:t>gồm</a:t>
            </a:r>
            <a:r>
              <a:rPr lang="en-US" sz="4200" dirty="0">
                <a:solidFill>
                  <a:srgbClr val="000000"/>
                </a:solidFill>
                <a:latin typeface="Roboto Condensed"/>
              </a:rPr>
              <a:t> 3 </a:t>
            </a:r>
            <a:r>
              <a:rPr lang="en-US" sz="4200" dirty="0" err="1">
                <a:solidFill>
                  <a:srgbClr val="000000"/>
                </a:solidFill>
                <a:latin typeface="Roboto Condensed"/>
              </a:rPr>
              <a:t>phần</a:t>
            </a:r>
            <a:r>
              <a:rPr lang="en-US" sz="4200" dirty="0">
                <a:solidFill>
                  <a:srgbClr val="000000"/>
                </a:solidFill>
                <a:latin typeface="Roboto Condensed"/>
              </a:rPr>
              <a:t>.</a:t>
            </a:r>
          </a:p>
          <a:p>
            <a:pPr algn="just">
              <a:lnSpc>
                <a:spcPts val="5880"/>
              </a:lnSpc>
            </a:pPr>
            <a:endParaRPr lang="en-US" sz="4200" dirty="0">
              <a:solidFill>
                <a:srgbClr val="000000"/>
              </a:solidFill>
              <a:latin typeface="Roboto Condensed"/>
            </a:endParaRPr>
          </a:p>
        </p:txBody>
      </p:sp>
      <p:sp>
        <p:nvSpPr>
          <p:cNvPr id="10" name="Freeform 10"/>
          <p:cNvSpPr/>
          <p:nvPr/>
        </p:nvSpPr>
        <p:spPr>
          <a:xfrm>
            <a:off x="14746720" y="7604212"/>
            <a:ext cx="3541280" cy="2682788"/>
          </a:xfrm>
          <a:custGeom>
            <a:avLst/>
            <a:gdLst/>
            <a:ahLst/>
            <a:cxnLst/>
            <a:rect l="l" t="t" r="r" b="b"/>
            <a:pathLst>
              <a:path w="3541280" h="2682788">
                <a:moveTo>
                  <a:pt x="0" y="0"/>
                </a:moveTo>
                <a:lnTo>
                  <a:pt x="3541280" y="0"/>
                </a:lnTo>
                <a:lnTo>
                  <a:pt x="3541280" y="2682788"/>
                </a:lnTo>
                <a:lnTo>
                  <a:pt x="0" y="2682788"/>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grpSp>
        <p:nvGrpSpPr>
          <p:cNvPr id="11" name="Group 11"/>
          <p:cNvGrpSpPr/>
          <p:nvPr/>
        </p:nvGrpSpPr>
        <p:grpSpPr>
          <a:xfrm>
            <a:off x="1957224" y="1609402"/>
            <a:ext cx="8623042" cy="1017032"/>
            <a:chOff x="0" y="0"/>
            <a:chExt cx="2271089" cy="267860"/>
          </a:xfrm>
        </p:grpSpPr>
        <p:sp>
          <p:nvSpPr>
            <p:cNvPr id="12" name="Freeform 12"/>
            <p:cNvSpPr/>
            <p:nvPr/>
          </p:nvSpPr>
          <p:spPr>
            <a:xfrm>
              <a:off x="0" y="0"/>
              <a:ext cx="2271089" cy="267860"/>
            </a:xfrm>
            <a:custGeom>
              <a:avLst/>
              <a:gdLst/>
              <a:ahLst/>
              <a:cxnLst/>
              <a:rect l="l" t="t" r="r" b="b"/>
              <a:pathLst>
                <a:path w="2271089" h="267860">
                  <a:moveTo>
                    <a:pt x="45789" y="0"/>
                  </a:moveTo>
                  <a:lnTo>
                    <a:pt x="2225301" y="0"/>
                  </a:lnTo>
                  <a:cubicBezTo>
                    <a:pt x="2250589" y="0"/>
                    <a:pt x="2271089" y="20500"/>
                    <a:pt x="2271089" y="45789"/>
                  </a:cubicBezTo>
                  <a:lnTo>
                    <a:pt x="2271089" y="222072"/>
                  </a:lnTo>
                  <a:cubicBezTo>
                    <a:pt x="2271089" y="234216"/>
                    <a:pt x="2266265" y="245862"/>
                    <a:pt x="2257678" y="254449"/>
                  </a:cubicBezTo>
                  <a:cubicBezTo>
                    <a:pt x="2249091" y="263036"/>
                    <a:pt x="2237444" y="267860"/>
                    <a:pt x="2225301" y="267860"/>
                  </a:cubicBezTo>
                  <a:lnTo>
                    <a:pt x="45789" y="267860"/>
                  </a:lnTo>
                  <a:cubicBezTo>
                    <a:pt x="33645" y="267860"/>
                    <a:pt x="21998" y="263036"/>
                    <a:pt x="13411" y="254449"/>
                  </a:cubicBezTo>
                  <a:cubicBezTo>
                    <a:pt x="4824" y="245862"/>
                    <a:pt x="0" y="234216"/>
                    <a:pt x="0" y="222072"/>
                  </a:cubicBezTo>
                  <a:lnTo>
                    <a:pt x="0" y="45789"/>
                  </a:lnTo>
                  <a:cubicBezTo>
                    <a:pt x="0" y="33645"/>
                    <a:pt x="4824" y="21998"/>
                    <a:pt x="13411" y="13411"/>
                  </a:cubicBezTo>
                  <a:cubicBezTo>
                    <a:pt x="21998" y="4824"/>
                    <a:pt x="33645" y="0"/>
                    <a:pt x="45789" y="0"/>
                  </a:cubicBezTo>
                  <a:close/>
                </a:path>
              </a:pathLst>
            </a:custGeom>
            <a:solidFill>
              <a:srgbClr val="6A7E78"/>
            </a:solidFill>
          </p:spPr>
        </p:sp>
        <p:sp>
          <p:nvSpPr>
            <p:cNvPr id="13" name="TextBox 13"/>
            <p:cNvSpPr txBox="1"/>
            <p:nvPr/>
          </p:nvSpPr>
          <p:spPr>
            <a:xfrm>
              <a:off x="0" y="-38100"/>
              <a:ext cx="2271089" cy="30596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686870" y="275345"/>
            <a:ext cx="12880640" cy="1000759"/>
          </a:xfrm>
          <a:prstGeom prst="rect">
            <a:avLst/>
          </a:prstGeom>
        </p:spPr>
        <p:txBody>
          <a:bodyPr lIns="0" tIns="0" rIns="0" bIns="0" rtlCol="0" anchor="t">
            <a:spAutoFit/>
          </a:bodyPr>
          <a:lstStyle/>
          <a:p>
            <a:pPr algn="ctr">
              <a:lnSpc>
                <a:spcPts val="8470"/>
              </a:lnSpc>
            </a:pPr>
            <a:r>
              <a:rPr lang="en-US" sz="5500">
                <a:solidFill>
                  <a:srgbClr val="0C4369"/>
                </a:solidFill>
                <a:latin typeface="Fraunces Bold"/>
              </a:rPr>
              <a:t>I. TÌM HIỂU YÊU CẦU CỦA KIỂU BÀI</a:t>
            </a:r>
          </a:p>
        </p:txBody>
      </p:sp>
      <p:sp>
        <p:nvSpPr>
          <p:cNvPr id="15" name="TextBox 15"/>
          <p:cNvSpPr txBox="1"/>
          <p:nvPr/>
        </p:nvSpPr>
        <p:spPr>
          <a:xfrm>
            <a:off x="2992125" y="1633731"/>
            <a:ext cx="6417840" cy="863600"/>
          </a:xfrm>
          <a:prstGeom prst="rect">
            <a:avLst/>
          </a:prstGeom>
        </p:spPr>
        <p:txBody>
          <a:bodyPr lIns="0" tIns="0" rIns="0" bIns="0" rtlCol="0" anchor="t">
            <a:spAutoFit/>
          </a:bodyPr>
          <a:lstStyle/>
          <a:p>
            <a:pPr algn="just">
              <a:lnSpc>
                <a:spcPts val="7000"/>
              </a:lnSpc>
            </a:pPr>
            <a:r>
              <a:rPr lang="en-US" sz="5000">
                <a:solidFill>
                  <a:srgbClr val="FCF9F0"/>
                </a:solidFill>
                <a:latin typeface="Roboto Condensed Bold"/>
              </a:rPr>
              <a:t>1. Yêu cầu của kiểu bài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arn(inVertical)">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 xmlns:asvg="http://schemas.microsoft.com/office/drawing/2016/SVG/main" r:embed="rId3"/>
                </a:ext>
              </a:extLst>
            </a:blip>
            <a:stretch>
              <a:fillRect l="-9832" r="-31154"/>
            </a:stretch>
          </a:blipFill>
        </p:spPr>
      </p:sp>
      <p:grpSp>
        <p:nvGrpSpPr>
          <p:cNvPr id="3" name="Group 3"/>
          <p:cNvGrpSpPr/>
          <p:nvPr/>
        </p:nvGrpSpPr>
        <p:grpSpPr>
          <a:xfrm>
            <a:off x="252374" y="226865"/>
            <a:ext cx="17919285" cy="9833271"/>
            <a:chOff x="0" y="0"/>
            <a:chExt cx="4719482" cy="2589833"/>
          </a:xfrm>
        </p:grpSpPr>
        <p:sp>
          <p:nvSpPr>
            <p:cNvPr id="4" name="Freeform 4"/>
            <p:cNvSpPr/>
            <p:nvPr/>
          </p:nvSpPr>
          <p:spPr>
            <a:xfrm>
              <a:off x="0" y="0"/>
              <a:ext cx="4719482" cy="2589833"/>
            </a:xfrm>
            <a:custGeom>
              <a:avLst/>
              <a:gdLst/>
              <a:ahLst/>
              <a:cxnLst/>
              <a:rect l="l" t="t" r="r" b="b"/>
              <a:pathLst>
                <a:path w="4719482" h="2589833">
                  <a:moveTo>
                    <a:pt x="22034" y="0"/>
                  </a:moveTo>
                  <a:lnTo>
                    <a:pt x="4697448" y="0"/>
                  </a:lnTo>
                  <a:cubicBezTo>
                    <a:pt x="4703292" y="0"/>
                    <a:pt x="4708897" y="2321"/>
                    <a:pt x="4713029" y="6454"/>
                  </a:cubicBezTo>
                  <a:cubicBezTo>
                    <a:pt x="4717161" y="10586"/>
                    <a:pt x="4719482" y="16190"/>
                    <a:pt x="4719482" y="22034"/>
                  </a:cubicBezTo>
                  <a:lnTo>
                    <a:pt x="4719482" y="2567798"/>
                  </a:lnTo>
                  <a:cubicBezTo>
                    <a:pt x="4719482" y="2573642"/>
                    <a:pt x="4717161" y="2579247"/>
                    <a:pt x="4713029" y="2583379"/>
                  </a:cubicBezTo>
                  <a:cubicBezTo>
                    <a:pt x="4708897" y="2587511"/>
                    <a:pt x="4703292" y="2589833"/>
                    <a:pt x="4697448" y="2589833"/>
                  </a:cubicBezTo>
                  <a:lnTo>
                    <a:pt x="22034" y="2589833"/>
                  </a:lnTo>
                  <a:cubicBezTo>
                    <a:pt x="16190" y="2589833"/>
                    <a:pt x="10586" y="2587511"/>
                    <a:pt x="6454" y="2583379"/>
                  </a:cubicBezTo>
                  <a:cubicBezTo>
                    <a:pt x="2321" y="2579247"/>
                    <a:pt x="0" y="2573642"/>
                    <a:pt x="0" y="2567798"/>
                  </a:cubicBezTo>
                  <a:lnTo>
                    <a:pt x="0" y="22034"/>
                  </a:lnTo>
                  <a:cubicBezTo>
                    <a:pt x="0" y="16190"/>
                    <a:pt x="2321" y="10586"/>
                    <a:pt x="6454" y="6454"/>
                  </a:cubicBezTo>
                  <a:cubicBezTo>
                    <a:pt x="10586" y="2321"/>
                    <a:pt x="16190" y="0"/>
                    <a:pt x="22034" y="0"/>
                  </a:cubicBezTo>
                  <a:close/>
                </a:path>
              </a:pathLst>
            </a:custGeom>
            <a:solidFill>
              <a:srgbClr val="D8E0CE"/>
            </a:solidFill>
          </p:spPr>
        </p:sp>
        <p:sp>
          <p:nvSpPr>
            <p:cNvPr id="5" name="TextBox 5"/>
            <p:cNvSpPr txBox="1"/>
            <p:nvPr/>
          </p:nvSpPr>
          <p:spPr>
            <a:xfrm>
              <a:off x="0" y="-38100"/>
              <a:ext cx="4719482" cy="2627933"/>
            </a:xfrm>
            <a:prstGeom prst="rect">
              <a:avLst/>
            </a:prstGeom>
          </p:spPr>
          <p:txBody>
            <a:bodyPr lIns="50800" tIns="50800" rIns="50800" bIns="50800" rtlCol="0" anchor="ctr"/>
            <a:lstStyle/>
            <a:p>
              <a:pPr algn="ctr">
                <a:lnSpc>
                  <a:spcPts val="2659"/>
                </a:lnSpc>
              </a:pPr>
              <a:endParaRPr/>
            </a:p>
          </p:txBody>
        </p:sp>
      </p:grpSp>
      <p:graphicFrame>
        <p:nvGraphicFramePr>
          <p:cNvPr id="6" name="Table 6"/>
          <p:cNvGraphicFramePr>
            <a:graphicFrameLocks noGrp="1"/>
          </p:cNvGraphicFramePr>
          <p:nvPr>
            <p:extLst>
              <p:ext uri="{D42A27DB-BD31-4B8C-83A1-F6EECF244321}">
                <p14:modId xmlns:p14="http://schemas.microsoft.com/office/powerpoint/2010/main" val="2157474535"/>
              </p:ext>
            </p:extLst>
          </p:nvPr>
        </p:nvGraphicFramePr>
        <p:xfrm>
          <a:off x="492992" y="226865"/>
          <a:ext cx="17302016" cy="9381302"/>
        </p:xfrm>
        <a:graphic>
          <a:graphicData uri="http://schemas.openxmlformats.org/drawingml/2006/table">
            <a:tbl>
              <a:tblPr/>
              <a:tblGrid>
                <a:gridCol w="1475086">
                  <a:extLst>
                    <a:ext uri="{9D8B030D-6E8A-4147-A177-3AD203B41FA5}">
                      <a16:colId xmlns:a16="http://schemas.microsoft.com/office/drawing/2014/main" val="20000"/>
                    </a:ext>
                  </a:extLst>
                </a:gridCol>
                <a:gridCol w="12561816">
                  <a:extLst>
                    <a:ext uri="{9D8B030D-6E8A-4147-A177-3AD203B41FA5}">
                      <a16:colId xmlns:a16="http://schemas.microsoft.com/office/drawing/2014/main" val="20001"/>
                    </a:ext>
                  </a:extLst>
                </a:gridCol>
                <a:gridCol w="1561146">
                  <a:extLst>
                    <a:ext uri="{9D8B030D-6E8A-4147-A177-3AD203B41FA5}">
                      <a16:colId xmlns:a16="http://schemas.microsoft.com/office/drawing/2014/main" val="20002"/>
                    </a:ext>
                  </a:extLst>
                </a:gridCol>
                <a:gridCol w="1703968">
                  <a:extLst>
                    <a:ext uri="{9D8B030D-6E8A-4147-A177-3AD203B41FA5}">
                      <a16:colId xmlns:a16="http://schemas.microsoft.com/office/drawing/2014/main" val="20003"/>
                    </a:ext>
                  </a:extLst>
                </a:gridCol>
              </a:tblGrid>
              <a:tr h="1239801">
                <a:tc gridSpan="2">
                  <a:txBody>
                    <a:bodyPr/>
                    <a:lstStyle/>
                    <a:p>
                      <a:pPr algn="l">
                        <a:lnSpc>
                          <a:spcPts val="855"/>
                        </a:lnSpc>
                        <a:defRPr/>
                      </a:pPr>
                      <a:endParaRPr lang="en-US" sz="1100"/>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solidFill>
                      <a:srgbClr val="6A7E78"/>
                    </a:solidFill>
                  </a:tcPr>
                </a:tc>
                <a:tc hMerge="1">
                  <a:txBody>
                    <a:bodyPr/>
                    <a:lstStyle/>
                    <a:p>
                      <a:pPr algn="l">
                        <a:lnSpc>
                          <a:spcPts val="855"/>
                        </a:lnSpc>
                        <a:defRPr/>
                      </a:pPr>
                      <a:endParaRPr lang="en-US" sz="1100"/>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solidFill>
                      <a:srgbClr val="6A7E78"/>
                    </a:solidFill>
                  </a:tcPr>
                </a:tc>
                <a:tc>
                  <a:txBody>
                    <a:bodyPr/>
                    <a:lstStyle/>
                    <a:p>
                      <a:pPr algn="l">
                        <a:lnSpc>
                          <a:spcPts val="855"/>
                        </a:lnSpc>
                        <a:defRPr/>
                      </a:pPr>
                      <a:endParaRPr lang="en-US" sz="1100"/>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solidFill>
                      <a:srgbClr val="6A7E78"/>
                    </a:solidFill>
                  </a:tcPr>
                </a:tc>
                <a:tc>
                  <a:txBody>
                    <a:bodyPr/>
                    <a:lstStyle/>
                    <a:p>
                      <a:pPr algn="l">
                        <a:lnSpc>
                          <a:spcPts val="855"/>
                        </a:lnSpc>
                        <a:defRPr/>
                      </a:pPr>
                      <a:endParaRPr lang="en-US" sz="1100"/>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solidFill>
                      <a:srgbClr val="6A7E78"/>
                    </a:solidFill>
                  </a:tcPr>
                </a:tc>
                <a:extLst>
                  <a:ext uri="{0D108BD9-81ED-4DB2-BD59-A6C34878D82A}">
                    <a16:rowId xmlns:a16="http://schemas.microsoft.com/office/drawing/2014/main" val="10000"/>
                  </a:ext>
                </a:extLst>
              </a:tr>
              <a:tr h="848733">
                <a:tc rowSpan="2">
                  <a:txBody>
                    <a:bodyPr/>
                    <a:lstStyle/>
                    <a:p>
                      <a:pPr algn="l">
                        <a:lnSpc>
                          <a:spcPts val="855"/>
                        </a:lnSpc>
                        <a:defRPr/>
                      </a:pPr>
                      <a:endParaRPr lang="en-US" sz="1100"/>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extLst>
                  <a:ext uri="{0D108BD9-81ED-4DB2-BD59-A6C34878D82A}">
                    <a16:rowId xmlns:a16="http://schemas.microsoft.com/office/drawing/2014/main" val="10001"/>
                  </a:ext>
                </a:extLst>
              </a:tr>
              <a:tr h="792443">
                <a:tc vMerge="1">
                  <a:txBody>
                    <a:bodyPr/>
                    <a:lstStyle/>
                    <a:p>
                      <a:pPr algn="l">
                        <a:lnSpc>
                          <a:spcPts val="855"/>
                        </a:lnSpc>
                        <a:defRPr/>
                      </a:pPr>
                      <a:endParaRPr lang="en-US" sz="1100"/>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extLst>
                  <a:ext uri="{0D108BD9-81ED-4DB2-BD59-A6C34878D82A}">
                    <a16:rowId xmlns:a16="http://schemas.microsoft.com/office/drawing/2014/main" val="10002"/>
                  </a:ext>
                </a:extLst>
              </a:tr>
              <a:tr h="792443">
                <a:tc rowSpan="2">
                  <a:txBody>
                    <a:bodyPr/>
                    <a:lstStyle/>
                    <a:p>
                      <a:pPr algn="l">
                        <a:lnSpc>
                          <a:spcPts val="855"/>
                        </a:lnSpc>
                        <a:defRPr/>
                      </a:pPr>
                      <a:endParaRPr lang="en-US" sz="1100"/>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extLst>
                  <a:ext uri="{0D108BD9-81ED-4DB2-BD59-A6C34878D82A}">
                    <a16:rowId xmlns:a16="http://schemas.microsoft.com/office/drawing/2014/main" val="10003"/>
                  </a:ext>
                </a:extLst>
              </a:tr>
              <a:tr h="1617904">
                <a:tc vMerge="1">
                  <a:txBody>
                    <a:bodyPr/>
                    <a:lstStyle/>
                    <a:p>
                      <a:pPr algn="l">
                        <a:lnSpc>
                          <a:spcPts val="855"/>
                        </a:lnSpc>
                        <a:defRPr/>
                      </a:pPr>
                      <a:endParaRPr lang="en-US" sz="1100"/>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extLst>
                  <a:ext uri="{0D108BD9-81ED-4DB2-BD59-A6C34878D82A}">
                    <a16:rowId xmlns:a16="http://schemas.microsoft.com/office/drawing/2014/main" val="10004"/>
                  </a:ext>
                </a:extLst>
              </a:tr>
              <a:tr h="792443">
                <a:tc rowSpan="2">
                  <a:txBody>
                    <a:bodyPr/>
                    <a:lstStyle/>
                    <a:p>
                      <a:pPr algn="l">
                        <a:lnSpc>
                          <a:spcPts val="855"/>
                        </a:lnSpc>
                        <a:defRPr/>
                      </a:pPr>
                      <a:endParaRPr lang="en-US" sz="1100"/>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extLst>
                  <a:ext uri="{0D108BD9-81ED-4DB2-BD59-A6C34878D82A}">
                    <a16:rowId xmlns:a16="http://schemas.microsoft.com/office/drawing/2014/main" val="10005"/>
                  </a:ext>
                </a:extLst>
              </a:tr>
              <a:tr h="844759">
                <a:tc vMerge="1">
                  <a:txBody>
                    <a:bodyPr/>
                    <a:lstStyle/>
                    <a:p>
                      <a:pPr algn="l">
                        <a:lnSpc>
                          <a:spcPts val="855"/>
                        </a:lnSpc>
                        <a:defRPr/>
                      </a:pPr>
                      <a:endParaRPr lang="en-US" sz="1100"/>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extLst>
                  <a:ext uri="{0D108BD9-81ED-4DB2-BD59-A6C34878D82A}">
                    <a16:rowId xmlns:a16="http://schemas.microsoft.com/office/drawing/2014/main" val="10006"/>
                  </a:ext>
                </a:extLst>
              </a:tr>
              <a:tr h="1833862">
                <a:tc>
                  <a:txBody>
                    <a:bodyPr/>
                    <a:lstStyle/>
                    <a:p>
                      <a:pPr algn="l">
                        <a:lnSpc>
                          <a:spcPts val="855"/>
                        </a:lnSpc>
                        <a:defRPr/>
                      </a:pPr>
                      <a:endParaRPr lang="en-US" sz="1100"/>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extLst>
                  <a:ext uri="{0D108BD9-81ED-4DB2-BD59-A6C34878D82A}">
                    <a16:rowId xmlns:a16="http://schemas.microsoft.com/office/drawing/2014/main" val="10007"/>
                  </a:ext>
                </a:extLst>
              </a:tr>
              <a:tr h="618914">
                <a:tc>
                  <a:txBody>
                    <a:bodyPr/>
                    <a:lstStyle/>
                    <a:p>
                      <a:pPr algn="l">
                        <a:lnSpc>
                          <a:spcPts val="855"/>
                        </a:lnSpc>
                        <a:defRPr/>
                      </a:pPr>
                      <a:endParaRPr lang="en-US" sz="1100" dirty="0"/>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dirty="0"/>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7" name="TextBox 7"/>
          <p:cNvSpPr txBox="1"/>
          <p:nvPr/>
        </p:nvSpPr>
        <p:spPr>
          <a:xfrm>
            <a:off x="1028700" y="614032"/>
            <a:ext cx="13284765" cy="629919"/>
          </a:xfrm>
          <a:prstGeom prst="rect">
            <a:avLst/>
          </a:prstGeom>
        </p:spPr>
        <p:txBody>
          <a:bodyPr lIns="0" tIns="0" rIns="0" bIns="0" rtlCol="0" anchor="t">
            <a:spAutoFit/>
          </a:bodyPr>
          <a:lstStyle/>
          <a:p>
            <a:pPr algn="just">
              <a:lnSpc>
                <a:spcPts val="5180"/>
              </a:lnSpc>
            </a:pPr>
            <a:r>
              <a:rPr lang="en-US" sz="3700">
                <a:solidFill>
                  <a:srgbClr val="FCF9F0"/>
                </a:solidFill>
                <a:latin typeface="Roboto Condensed Bold"/>
              </a:rPr>
              <a:t>2. Bảng kiểm tham khảo kĩ năng viết bài văn giới thiệu một cuốn sách</a:t>
            </a:r>
          </a:p>
        </p:txBody>
      </p:sp>
      <p:sp>
        <p:nvSpPr>
          <p:cNvPr id="8" name="TextBox 8"/>
          <p:cNvSpPr txBox="1"/>
          <p:nvPr/>
        </p:nvSpPr>
        <p:spPr>
          <a:xfrm>
            <a:off x="14679344" y="604507"/>
            <a:ext cx="1208392" cy="679451"/>
          </a:xfrm>
          <a:prstGeom prst="rect">
            <a:avLst/>
          </a:prstGeom>
        </p:spPr>
        <p:txBody>
          <a:bodyPr lIns="0" tIns="0" rIns="0" bIns="0" rtlCol="0" anchor="t">
            <a:spAutoFit/>
          </a:bodyPr>
          <a:lstStyle/>
          <a:p>
            <a:pPr algn="ctr">
              <a:lnSpc>
                <a:spcPts val="5599"/>
              </a:lnSpc>
            </a:pPr>
            <a:r>
              <a:rPr lang="en-US" sz="3999">
                <a:solidFill>
                  <a:srgbClr val="FCF9F0"/>
                </a:solidFill>
                <a:latin typeface="Roboto Condensed Bold"/>
              </a:rPr>
              <a:t>Đạt</a:t>
            </a:r>
          </a:p>
        </p:txBody>
      </p:sp>
      <p:sp>
        <p:nvSpPr>
          <p:cNvPr id="9" name="TextBox 9"/>
          <p:cNvSpPr txBox="1"/>
          <p:nvPr/>
        </p:nvSpPr>
        <p:spPr>
          <a:xfrm>
            <a:off x="16253616" y="584504"/>
            <a:ext cx="1208392" cy="679450"/>
          </a:xfrm>
          <a:prstGeom prst="rect">
            <a:avLst/>
          </a:prstGeom>
        </p:spPr>
        <p:txBody>
          <a:bodyPr lIns="0" tIns="0" rIns="0" bIns="0" rtlCol="0" anchor="t">
            <a:spAutoFit/>
          </a:bodyPr>
          <a:lstStyle/>
          <a:p>
            <a:pPr algn="ctr">
              <a:lnSpc>
                <a:spcPts val="5599"/>
              </a:lnSpc>
            </a:pPr>
            <a:r>
              <a:rPr lang="en-US" sz="3999">
                <a:solidFill>
                  <a:srgbClr val="FCF9F0"/>
                </a:solidFill>
                <a:latin typeface="Roboto Condensed Bold"/>
              </a:rPr>
              <a:t>KĐ</a:t>
            </a:r>
          </a:p>
        </p:txBody>
      </p:sp>
      <p:sp>
        <p:nvSpPr>
          <p:cNvPr id="10" name="TextBox 10"/>
          <p:cNvSpPr txBox="1"/>
          <p:nvPr/>
        </p:nvSpPr>
        <p:spPr>
          <a:xfrm>
            <a:off x="672080" y="1750682"/>
            <a:ext cx="1208392" cy="1138428"/>
          </a:xfrm>
          <a:prstGeom prst="rect">
            <a:avLst/>
          </a:prstGeom>
        </p:spPr>
        <p:txBody>
          <a:bodyPr lIns="0" tIns="0" rIns="0" bIns="0" rtlCol="0" anchor="t">
            <a:spAutoFit/>
          </a:bodyPr>
          <a:lstStyle/>
          <a:p>
            <a:pPr algn="ctr">
              <a:lnSpc>
                <a:spcPts val="4550"/>
              </a:lnSpc>
            </a:pPr>
            <a:r>
              <a:rPr lang="en-US" sz="3699">
                <a:solidFill>
                  <a:srgbClr val="1E3F48"/>
                </a:solidFill>
                <a:latin typeface="Roboto Condensed Bold"/>
              </a:rPr>
              <a:t>Phần 1</a:t>
            </a:r>
          </a:p>
        </p:txBody>
      </p:sp>
      <p:sp>
        <p:nvSpPr>
          <p:cNvPr id="11" name="TextBox 11"/>
          <p:cNvSpPr txBox="1"/>
          <p:nvPr/>
        </p:nvSpPr>
        <p:spPr>
          <a:xfrm>
            <a:off x="1923940" y="1605034"/>
            <a:ext cx="6353495" cy="629921"/>
          </a:xfrm>
          <a:prstGeom prst="rect">
            <a:avLst/>
          </a:prstGeom>
        </p:spPr>
        <p:txBody>
          <a:bodyPr lIns="0" tIns="0" rIns="0" bIns="0" rtlCol="0" anchor="t">
            <a:spAutoFit/>
          </a:bodyPr>
          <a:lstStyle/>
          <a:p>
            <a:pPr algn="ctr">
              <a:lnSpc>
                <a:spcPts val="5179"/>
              </a:lnSpc>
            </a:pPr>
            <a:r>
              <a:rPr lang="en-US" sz="3699" dirty="0" err="1">
                <a:solidFill>
                  <a:srgbClr val="1E3F48"/>
                </a:solidFill>
                <a:latin typeface="Roboto Condensed"/>
              </a:rPr>
              <a:t>Giới</a:t>
            </a:r>
            <a:r>
              <a:rPr lang="en-US" sz="3699" dirty="0">
                <a:solidFill>
                  <a:srgbClr val="1E3F48"/>
                </a:solidFill>
                <a:latin typeface="Roboto Condensed"/>
              </a:rPr>
              <a:t> </a:t>
            </a:r>
            <a:r>
              <a:rPr lang="en-US" sz="3699" dirty="0" err="1">
                <a:solidFill>
                  <a:srgbClr val="1E3F48"/>
                </a:solidFill>
                <a:latin typeface="Roboto Condensed"/>
              </a:rPr>
              <a:t>thiệu</a:t>
            </a:r>
            <a:r>
              <a:rPr lang="en-US" sz="3699" dirty="0">
                <a:solidFill>
                  <a:srgbClr val="1E3F48"/>
                </a:solidFill>
                <a:latin typeface="Roboto Condensed"/>
              </a:rPr>
              <a:t> </a:t>
            </a:r>
            <a:r>
              <a:rPr lang="en-US" sz="3699" dirty="0" err="1">
                <a:solidFill>
                  <a:srgbClr val="1E3F48"/>
                </a:solidFill>
                <a:latin typeface="Roboto Condensed"/>
              </a:rPr>
              <a:t>tên</a:t>
            </a:r>
            <a:r>
              <a:rPr lang="en-US" sz="3699" dirty="0">
                <a:solidFill>
                  <a:srgbClr val="1E3F48"/>
                </a:solidFill>
                <a:latin typeface="Roboto Condensed"/>
              </a:rPr>
              <a:t> </a:t>
            </a:r>
            <a:r>
              <a:rPr lang="en-US" sz="3699" dirty="0" err="1">
                <a:solidFill>
                  <a:srgbClr val="1E3F48"/>
                </a:solidFill>
                <a:latin typeface="Roboto Condensed"/>
              </a:rPr>
              <a:t>sách</a:t>
            </a:r>
            <a:r>
              <a:rPr lang="en-US" sz="3699" dirty="0">
                <a:solidFill>
                  <a:srgbClr val="1E3F48"/>
                </a:solidFill>
                <a:latin typeface="Roboto Condensed"/>
              </a:rPr>
              <a:t>, </a:t>
            </a:r>
            <a:r>
              <a:rPr lang="en-US" sz="3699" dirty="0" err="1">
                <a:solidFill>
                  <a:srgbClr val="1E3F48"/>
                </a:solidFill>
                <a:latin typeface="Roboto Condensed"/>
              </a:rPr>
              <a:t>tên</a:t>
            </a:r>
            <a:r>
              <a:rPr lang="en-US" sz="3699" dirty="0">
                <a:solidFill>
                  <a:srgbClr val="1E3F48"/>
                </a:solidFill>
                <a:latin typeface="Roboto Condensed"/>
              </a:rPr>
              <a:t> </a:t>
            </a:r>
            <a:r>
              <a:rPr lang="en-US" sz="3699" dirty="0" err="1">
                <a:solidFill>
                  <a:srgbClr val="1E3F48"/>
                </a:solidFill>
                <a:latin typeface="Roboto Condensed"/>
              </a:rPr>
              <a:t>tác</a:t>
            </a:r>
            <a:r>
              <a:rPr lang="en-US" sz="3699" dirty="0">
                <a:solidFill>
                  <a:srgbClr val="1E3F48"/>
                </a:solidFill>
                <a:latin typeface="Roboto Condensed"/>
              </a:rPr>
              <a:t> </a:t>
            </a:r>
            <a:r>
              <a:rPr lang="en-US" sz="3699" dirty="0" err="1">
                <a:solidFill>
                  <a:srgbClr val="1E3F48"/>
                </a:solidFill>
                <a:latin typeface="Roboto Condensed"/>
              </a:rPr>
              <a:t>gia</a:t>
            </a:r>
            <a:r>
              <a:rPr lang="en-US" sz="3699" dirty="0">
                <a:solidFill>
                  <a:srgbClr val="1E3F48"/>
                </a:solidFill>
                <a:latin typeface="Roboto Condensed"/>
              </a:rPr>
              <a:t>̉.</a:t>
            </a:r>
          </a:p>
        </p:txBody>
      </p:sp>
      <p:sp>
        <p:nvSpPr>
          <p:cNvPr id="12" name="TextBox 12"/>
          <p:cNvSpPr txBox="1"/>
          <p:nvPr/>
        </p:nvSpPr>
        <p:spPr>
          <a:xfrm>
            <a:off x="1880472" y="2446058"/>
            <a:ext cx="9309805" cy="629921"/>
          </a:xfrm>
          <a:prstGeom prst="rect">
            <a:avLst/>
          </a:prstGeom>
        </p:spPr>
        <p:txBody>
          <a:bodyPr lIns="0" tIns="0" rIns="0" bIns="0" rtlCol="0" anchor="t">
            <a:spAutoFit/>
          </a:bodyPr>
          <a:lstStyle/>
          <a:p>
            <a:pPr algn="ctr">
              <a:lnSpc>
                <a:spcPts val="5179"/>
              </a:lnSpc>
            </a:pPr>
            <a:r>
              <a:rPr lang="en-US" sz="3699">
                <a:solidFill>
                  <a:srgbClr val="1E3F48"/>
                </a:solidFill>
                <a:latin typeface="Roboto Condensed"/>
              </a:rPr>
              <a:t>Cảm nhận hoặc ấn tượng nổi bật về cuốn sách. </a:t>
            </a:r>
          </a:p>
        </p:txBody>
      </p:sp>
      <p:sp>
        <p:nvSpPr>
          <p:cNvPr id="13" name="TextBox 13"/>
          <p:cNvSpPr txBox="1"/>
          <p:nvPr/>
        </p:nvSpPr>
        <p:spPr>
          <a:xfrm>
            <a:off x="2116137" y="3186401"/>
            <a:ext cx="8045162" cy="666849"/>
          </a:xfrm>
          <a:prstGeom prst="rect">
            <a:avLst/>
          </a:prstGeom>
        </p:spPr>
        <p:txBody>
          <a:bodyPr wrap="square" lIns="0" tIns="0" rIns="0" bIns="0" rtlCol="0" anchor="t">
            <a:spAutoFit/>
          </a:bodyPr>
          <a:lstStyle/>
          <a:p>
            <a:pPr algn="ctr">
              <a:lnSpc>
                <a:spcPts val="5179"/>
              </a:lnSpc>
            </a:pPr>
            <a:r>
              <a:rPr lang="en-US" sz="3699" dirty="0" err="1">
                <a:solidFill>
                  <a:srgbClr val="1E3F48"/>
                </a:solidFill>
                <a:latin typeface="Roboto Condensed"/>
              </a:rPr>
              <a:t>Tóm</a:t>
            </a:r>
            <a:r>
              <a:rPr lang="en-US" sz="3699" dirty="0">
                <a:solidFill>
                  <a:srgbClr val="1E3F48"/>
                </a:solidFill>
                <a:latin typeface="Roboto Condensed"/>
              </a:rPr>
              <a:t> </a:t>
            </a:r>
            <a:r>
              <a:rPr lang="en-US" sz="3699" dirty="0" err="1">
                <a:solidFill>
                  <a:srgbClr val="1E3F48"/>
                </a:solidFill>
                <a:latin typeface="Roboto Condensed"/>
              </a:rPr>
              <a:t>tắt</a:t>
            </a:r>
            <a:r>
              <a:rPr lang="en-US" sz="3699" dirty="0">
                <a:solidFill>
                  <a:srgbClr val="1E3F48"/>
                </a:solidFill>
                <a:latin typeface="Roboto Condensed"/>
              </a:rPr>
              <a:t> </a:t>
            </a:r>
            <a:r>
              <a:rPr lang="en-US" sz="3699" dirty="0" err="1">
                <a:solidFill>
                  <a:srgbClr val="1E3F48"/>
                </a:solidFill>
                <a:latin typeface="Roboto Condensed"/>
              </a:rPr>
              <a:t>ngắn</a:t>
            </a:r>
            <a:r>
              <a:rPr lang="en-US" sz="3699" dirty="0">
                <a:solidFill>
                  <a:srgbClr val="1E3F48"/>
                </a:solidFill>
                <a:latin typeface="Roboto Condensed"/>
              </a:rPr>
              <a:t> </a:t>
            </a:r>
            <a:r>
              <a:rPr lang="en-US" sz="3699" dirty="0" err="1">
                <a:solidFill>
                  <a:srgbClr val="1E3F48"/>
                </a:solidFill>
                <a:latin typeface="Roboto Condensed"/>
              </a:rPr>
              <a:t>gọn</a:t>
            </a:r>
            <a:r>
              <a:rPr lang="en-US" sz="3699" dirty="0">
                <a:solidFill>
                  <a:srgbClr val="1E3F48"/>
                </a:solidFill>
                <a:latin typeface="Roboto Condensed"/>
              </a:rPr>
              <a:t> </a:t>
            </a:r>
            <a:r>
              <a:rPr lang="en-US" sz="3699" dirty="0" err="1">
                <a:solidFill>
                  <a:srgbClr val="1E3F48"/>
                </a:solidFill>
                <a:latin typeface="Roboto Condensed"/>
              </a:rPr>
              <a:t>nội</a:t>
            </a:r>
            <a:r>
              <a:rPr lang="en-US" sz="3699" dirty="0">
                <a:solidFill>
                  <a:srgbClr val="1E3F48"/>
                </a:solidFill>
                <a:latin typeface="Roboto Condensed"/>
              </a:rPr>
              <a:t> dung </a:t>
            </a:r>
            <a:r>
              <a:rPr lang="en-US" sz="3699" dirty="0" err="1">
                <a:solidFill>
                  <a:srgbClr val="1E3F48"/>
                </a:solidFill>
                <a:latin typeface="Roboto Condensed"/>
              </a:rPr>
              <a:t>của</a:t>
            </a:r>
            <a:r>
              <a:rPr lang="en-US" sz="3699" dirty="0">
                <a:solidFill>
                  <a:srgbClr val="1E3F48"/>
                </a:solidFill>
                <a:latin typeface="Roboto Condensed"/>
              </a:rPr>
              <a:t> </a:t>
            </a:r>
            <a:r>
              <a:rPr lang="en-US" sz="3699" dirty="0" err="1">
                <a:solidFill>
                  <a:srgbClr val="1E3F48"/>
                </a:solidFill>
                <a:latin typeface="Roboto Condensed"/>
              </a:rPr>
              <a:t>cuốn</a:t>
            </a:r>
            <a:r>
              <a:rPr lang="en-US" sz="3699" dirty="0">
                <a:solidFill>
                  <a:srgbClr val="1E3F48"/>
                </a:solidFill>
                <a:latin typeface="Roboto Condensed"/>
              </a:rPr>
              <a:t> </a:t>
            </a:r>
            <a:r>
              <a:rPr lang="en-US" sz="3699" dirty="0" err="1">
                <a:solidFill>
                  <a:srgbClr val="1E3F48"/>
                </a:solidFill>
                <a:latin typeface="Roboto Condensed"/>
              </a:rPr>
              <a:t>sách</a:t>
            </a:r>
            <a:r>
              <a:rPr lang="en-US" sz="3699" dirty="0">
                <a:solidFill>
                  <a:srgbClr val="1E3F48"/>
                </a:solidFill>
                <a:latin typeface="Roboto Condensed"/>
              </a:rPr>
              <a:t>.</a:t>
            </a:r>
          </a:p>
        </p:txBody>
      </p:sp>
      <p:sp>
        <p:nvSpPr>
          <p:cNvPr id="14" name="TextBox 14"/>
          <p:cNvSpPr txBox="1"/>
          <p:nvPr/>
        </p:nvSpPr>
        <p:spPr>
          <a:xfrm>
            <a:off x="2233099" y="4081579"/>
            <a:ext cx="11986975" cy="1287146"/>
          </a:xfrm>
          <a:prstGeom prst="rect">
            <a:avLst/>
          </a:prstGeom>
        </p:spPr>
        <p:txBody>
          <a:bodyPr lIns="0" tIns="0" rIns="0" bIns="0" rtlCol="0" anchor="t">
            <a:spAutoFit/>
          </a:bodyPr>
          <a:lstStyle/>
          <a:p>
            <a:pPr algn="just">
              <a:lnSpc>
                <a:spcPts val="5179"/>
              </a:lnSpc>
            </a:pPr>
            <a:r>
              <a:rPr lang="en-US" sz="3699" dirty="0" err="1">
                <a:solidFill>
                  <a:srgbClr val="1E3F48"/>
                </a:solidFill>
                <a:latin typeface="Roboto Condensed"/>
              </a:rPr>
              <a:t>Nêu</a:t>
            </a:r>
            <a:r>
              <a:rPr lang="en-US" sz="3699" dirty="0">
                <a:solidFill>
                  <a:srgbClr val="1E3F48"/>
                </a:solidFill>
                <a:latin typeface="Roboto Condensed"/>
              </a:rPr>
              <a:t> </a:t>
            </a:r>
            <a:r>
              <a:rPr lang="en-US" sz="3699" dirty="0" err="1">
                <a:solidFill>
                  <a:srgbClr val="1E3F48"/>
                </a:solidFill>
                <a:latin typeface="Roboto Condensed"/>
              </a:rPr>
              <a:t>nhận</a:t>
            </a:r>
            <a:r>
              <a:rPr lang="en-US" sz="3699" dirty="0">
                <a:solidFill>
                  <a:srgbClr val="1E3F48"/>
                </a:solidFill>
                <a:latin typeface="Roboto Condensed"/>
              </a:rPr>
              <a:t> </a:t>
            </a:r>
            <a:r>
              <a:rPr lang="en-US" sz="3699" dirty="0" err="1">
                <a:solidFill>
                  <a:srgbClr val="1E3F48"/>
                </a:solidFill>
                <a:latin typeface="Roboto Condensed"/>
              </a:rPr>
              <a:t>xét</a:t>
            </a:r>
            <a:r>
              <a:rPr lang="en-US" sz="3699" dirty="0">
                <a:solidFill>
                  <a:srgbClr val="1E3F48"/>
                </a:solidFill>
                <a:latin typeface="Roboto Condensed"/>
              </a:rPr>
              <a:t>, </a:t>
            </a:r>
            <a:r>
              <a:rPr lang="en-US" sz="3699" dirty="0" err="1">
                <a:solidFill>
                  <a:srgbClr val="1E3F48"/>
                </a:solidFill>
                <a:latin typeface="Roboto Condensed"/>
              </a:rPr>
              <a:t>đánh</a:t>
            </a:r>
            <a:r>
              <a:rPr lang="en-US" sz="3699" dirty="0">
                <a:solidFill>
                  <a:srgbClr val="1E3F48"/>
                </a:solidFill>
                <a:latin typeface="Roboto Condensed"/>
              </a:rPr>
              <a:t> </a:t>
            </a:r>
            <a:r>
              <a:rPr lang="en-US" sz="3699" dirty="0" err="1">
                <a:solidFill>
                  <a:srgbClr val="1E3F48"/>
                </a:solidFill>
                <a:latin typeface="Roboto Condensed"/>
              </a:rPr>
              <a:t>gia</a:t>
            </a:r>
            <a:r>
              <a:rPr lang="en-US" sz="3699" dirty="0">
                <a:solidFill>
                  <a:srgbClr val="1E3F48"/>
                </a:solidFill>
                <a:latin typeface="Roboto Condensed"/>
              </a:rPr>
              <a:t>́ </a:t>
            </a:r>
            <a:r>
              <a:rPr lang="en-US" sz="3699" dirty="0" err="1">
                <a:solidFill>
                  <a:srgbClr val="1E3F48"/>
                </a:solidFill>
                <a:latin typeface="Roboto Condensed"/>
              </a:rPr>
              <a:t>vê</a:t>
            </a:r>
            <a:r>
              <a:rPr lang="en-US" sz="3699" dirty="0">
                <a:solidFill>
                  <a:srgbClr val="1E3F48"/>
                </a:solidFill>
                <a:latin typeface="Roboto Condensed"/>
              </a:rPr>
              <a:t>̀ </a:t>
            </a:r>
            <a:r>
              <a:rPr lang="en-US" sz="3699" dirty="0" err="1">
                <a:solidFill>
                  <a:srgbClr val="1E3F48"/>
                </a:solidFill>
                <a:latin typeface="Roboto Condensed"/>
              </a:rPr>
              <a:t>gia</a:t>
            </a:r>
            <a:r>
              <a:rPr lang="en-US" sz="3699" dirty="0">
                <a:solidFill>
                  <a:srgbClr val="1E3F48"/>
                </a:solidFill>
                <a:latin typeface="Roboto Condensed"/>
              </a:rPr>
              <a:t>́ trị </a:t>
            </a:r>
            <a:r>
              <a:rPr lang="en-US" sz="3699" dirty="0" err="1">
                <a:solidFill>
                  <a:srgbClr val="1E3F48"/>
                </a:solidFill>
                <a:latin typeface="Roboto Condensed"/>
              </a:rPr>
              <a:t>của</a:t>
            </a:r>
            <a:r>
              <a:rPr lang="en-US" sz="3699" dirty="0">
                <a:solidFill>
                  <a:srgbClr val="1E3F48"/>
                </a:solidFill>
                <a:latin typeface="Roboto Condensed"/>
              </a:rPr>
              <a:t> </a:t>
            </a:r>
            <a:r>
              <a:rPr lang="en-US" sz="3699" dirty="0" err="1">
                <a:solidFill>
                  <a:srgbClr val="1E3F48"/>
                </a:solidFill>
                <a:latin typeface="Roboto Condensed"/>
              </a:rPr>
              <a:t>cuốn</a:t>
            </a:r>
            <a:r>
              <a:rPr lang="en-US" sz="3699" dirty="0">
                <a:solidFill>
                  <a:srgbClr val="1E3F48"/>
                </a:solidFill>
                <a:latin typeface="Roboto Condensed"/>
              </a:rPr>
              <a:t> </a:t>
            </a:r>
            <a:r>
              <a:rPr lang="en-US" sz="3699" dirty="0" err="1">
                <a:solidFill>
                  <a:srgbClr val="1E3F48"/>
                </a:solidFill>
                <a:latin typeface="Roboto Condensed"/>
              </a:rPr>
              <a:t>sách</a:t>
            </a:r>
            <a:r>
              <a:rPr lang="en-US" sz="3699" dirty="0">
                <a:solidFill>
                  <a:srgbClr val="1E3F48"/>
                </a:solidFill>
                <a:latin typeface="Roboto Condensed"/>
              </a:rPr>
              <a:t> (</a:t>
            </a:r>
            <a:r>
              <a:rPr lang="en-US" sz="3699" dirty="0" err="1">
                <a:solidFill>
                  <a:srgbClr val="1E3F48"/>
                </a:solidFill>
                <a:latin typeface="Roboto Condensed"/>
              </a:rPr>
              <a:t>nội</a:t>
            </a:r>
            <a:r>
              <a:rPr lang="en-US" sz="3699" dirty="0">
                <a:solidFill>
                  <a:srgbClr val="1E3F48"/>
                </a:solidFill>
                <a:latin typeface="Roboto Condensed"/>
              </a:rPr>
              <a:t> dung, </a:t>
            </a:r>
            <a:r>
              <a:rPr lang="en-US" sz="3699" dirty="0" err="1">
                <a:solidFill>
                  <a:srgbClr val="1E3F48"/>
                </a:solidFill>
                <a:latin typeface="Roboto Condensed"/>
              </a:rPr>
              <a:t>hình</a:t>
            </a:r>
            <a:r>
              <a:rPr lang="en-US" sz="3699" dirty="0">
                <a:solidFill>
                  <a:srgbClr val="1E3F48"/>
                </a:solidFill>
                <a:latin typeface="Roboto Condensed"/>
              </a:rPr>
              <a:t> </a:t>
            </a:r>
            <a:r>
              <a:rPr lang="en-US" sz="3699" dirty="0" err="1">
                <a:solidFill>
                  <a:srgbClr val="1E3F48"/>
                </a:solidFill>
                <a:latin typeface="Roboto Condensed"/>
              </a:rPr>
              <a:t>thức</a:t>
            </a:r>
            <a:r>
              <a:rPr lang="en-US" sz="3699" dirty="0">
                <a:solidFill>
                  <a:srgbClr val="1E3F48"/>
                </a:solidFill>
                <a:latin typeface="Roboto Condensed"/>
              </a:rPr>
              <a:t> </a:t>
            </a:r>
            <a:r>
              <a:rPr lang="en-US" sz="3699" dirty="0" err="1">
                <a:solidFill>
                  <a:srgbClr val="1E3F48"/>
                </a:solidFill>
                <a:latin typeface="Roboto Condensed"/>
              </a:rPr>
              <a:t>nghê</a:t>
            </a:r>
            <a:r>
              <a:rPr lang="en-US" sz="3699" dirty="0">
                <a:solidFill>
                  <a:srgbClr val="1E3F48"/>
                </a:solidFill>
                <a:latin typeface="Roboto Condensed"/>
              </a:rPr>
              <a:t>̣ </a:t>
            </a:r>
            <a:r>
              <a:rPr lang="en-US" sz="3699" dirty="0" err="1">
                <a:solidFill>
                  <a:srgbClr val="1E3F48"/>
                </a:solidFill>
                <a:latin typeface="Roboto Condensed"/>
              </a:rPr>
              <a:t>thuật</a:t>
            </a:r>
            <a:r>
              <a:rPr lang="en-US" sz="3699" dirty="0">
                <a:solidFill>
                  <a:srgbClr val="1E3F48"/>
                </a:solidFill>
                <a:latin typeface="Roboto Condensed"/>
              </a:rPr>
              <a:t>) </a:t>
            </a:r>
          </a:p>
        </p:txBody>
      </p:sp>
      <p:sp>
        <p:nvSpPr>
          <p:cNvPr id="15" name="TextBox 15"/>
          <p:cNvSpPr txBox="1"/>
          <p:nvPr/>
        </p:nvSpPr>
        <p:spPr>
          <a:xfrm>
            <a:off x="672080" y="7186709"/>
            <a:ext cx="1208392" cy="1138428"/>
          </a:xfrm>
          <a:prstGeom prst="rect">
            <a:avLst/>
          </a:prstGeom>
        </p:spPr>
        <p:txBody>
          <a:bodyPr lIns="0" tIns="0" rIns="0" bIns="0" rtlCol="0" anchor="t">
            <a:spAutoFit/>
          </a:bodyPr>
          <a:lstStyle/>
          <a:p>
            <a:pPr algn="ctr">
              <a:lnSpc>
                <a:spcPts val="4550"/>
              </a:lnSpc>
            </a:pPr>
            <a:r>
              <a:rPr lang="en-US" sz="3699">
                <a:solidFill>
                  <a:srgbClr val="1E3F48"/>
                </a:solidFill>
                <a:latin typeface="Roboto Condensed Bold"/>
              </a:rPr>
              <a:t>Hình thức</a:t>
            </a:r>
          </a:p>
        </p:txBody>
      </p:sp>
      <p:sp>
        <p:nvSpPr>
          <p:cNvPr id="16" name="TextBox 16"/>
          <p:cNvSpPr txBox="1"/>
          <p:nvPr/>
        </p:nvSpPr>
        <p:spPr>
          <a:xfrm>
            <a:off x="2039682" y="5560377"/>
            <a:ext cx="6407545" cy="666849"/>
          </a:xfrm>
          <a:prstGeom prst="rect">
            <a:avLst/>
          </a:prstGeom>
        </p:spPr>
        <p:txBody>
          <a:bodyPr wrap="square" lIns="0" tIns="0" rIns="0" bIns="0" rtlCol="0" anchor="t">
            <a:spAutoFit/>
          </a:bodyPr>
          <a:lstStyle/>
          <a:p>
            <a:pPr algn="ctr">
              <a:lnSpc>
                <a:spcPts val="5179"/>
              </a:lnSpc>
            </a:pPr>
            <a:r>
              <a:rPr lang="en-US" sz="3699" dirty="0" err="1">
                <a:solidFill>
                  <a:srgbClr val="1E3F48"/>
                </a:solidFill>
                <a:latin typeface="Roboto Condensed"/>
              </a:rPr>
              <a:t>Khẳng</a:t>
            </a:r>
            <a:r>
              <a:rPr lang="en-US" sz="3699" dirty="0">
                <a:solidFill>
                  <a:srgbClr val="1E3F48"/>
                </a:solidFill>
                <a:latin typeface="Roboto Condensed"/>
              </a:rPr>
              <a:t> </a:t>
            </a:r>
            <a:r>
              <a:rPr lang="en-US" sz="3699" dirty="0" err="1">
                <a:solidFill>
                  <a:srgbClr val="1E3F48"/>
                </a:solidFill>
                <a:latin typeface="Roboto Condensed"/>
              </a:rPr>
              <a:t>định</a:t>
            </a:r>
            <a:r>
              <a:rPr lang="en-US" sz="3699" dirty="0">
                <a:solidFill>
                  <a:srgbClr val="1E3F48"/>
                </a:solidFill>
                <a:latin typeface="Roboto Condensed"/>
              </a:rPr>
              <a:t> </a:t>
            </a:r>
            <a:r>
              <a:rPr lang="en-US" sz="3699" dirty="0" err="1">
                <a:solidFill>
                  <a:srgbClr val="1E3F48"/>
                </a:solidFill>
                <a:latin typeface="Roboto Condensed"/>
              </a:rPr>
              <a:t>gia</a:t>
            </a:r>
            <a:r>
              <a:rPr lang="en-US" sz="3699" dirty="0">
                <a:solidFill>
                  <a:srgbClr val="1E3F48"/>
                </a:solidFill>
                <a:latin typeface="Roboto Condensed"/>
              </a:rPr>
              <a:t>́ trị </a:t>
            </a:r>
            <a:r>
              <a:rPr lang="en-US" sz="3699" dirty="0" err="1">
                <a:solidFill>
                  <a:srgbClr val="1E3F48"/>
                </a:solidFill>
                <a:latin typeface="Roboto Condensed"/>
              </a:rPr>
              <a:t>của</a:t>
            </a:r>
            <a:r>
              <a:rPr lang="en-US" sz="3699" dirty="0">
                <a:solidFill>
                  <a:srgbClr val="1E3F48"/>
                </a:solidFill>
                <a:latin typeface="Roboto Condensed"/>
              </a:rPr>
              <a:t> </a:t>
            </a:r>
            <a:r>
              <a:rPr lang="en-US" sz="3699" dirty="0" err="1">
                <a:solidFill>
                  <a:srgbClr val="1E3F48"/>
                </a:solidFill>
                <a:latin typeface="Roboto Condensed"/>
              </a:rPr>
              <a:t>cuốn</a:t>
            </a:r>
            <a:r>
              <a:rPr lang="en-US" sz="3699" dirty="0">
                <a:solidFill>
                  <a:srgbClr val="1E3F48"/>
                </a:solidFill>
                <a:latin typeface="Roboto Condensed"/>
              </a:rPr>
              <a:t> </a:t>
            </a:r>
            <a:r>
              <a:rPr lang="en-US" sz="3699" dirty="0" err="1">
                <a:solidFill>
                  <a:srgbClr val="1E3F48"/>
                </a:solidFill>
                <a:latin typeface="Roboto Condensed"/>
              </a:rPr>
              <a:t>sách</a:t>
            </a:r>
            <a:r>
              <a:rPr lang="en-US" sz="3699" dirty="0">
                <a:solidFill>
                  <a:srgbClr val="1E3F48"/>
                </a:solidFill>
                <a:latin typeface="Roboto Condensed"/>
              </a:rPr>
              <a:t>.</a:t>
            </a:r>
          </a:p>
        </p:txBody>
      </p:sp>
      <p:sp>
        <p:nvSpPr>
          <p:cNvPr id="17" name="TextBox 17"/>
          <p:cNvSpPr txBox="1"/>
          <p:nvPr/>
        </p:nvSpPr>
        <p:spPr>
          <a:xfrm>
            <a:off x="2147090" y="7350734"/>
            <a:ext cx="12158995" cy="1287146"/>
          </a:xfrm>
          <a:prstGeom prst="rect">
            <a:avLst/>
          </a:prstGeom>
        </p:spPr>
        <p:txBody>
          <a:bodyPr lIns="0" tIns="0" rIns="0" bIns="0" rtlCol="0" anchor="t">
            <a:spAutoFit/>
          </a:bodyPr>
          <a:lstStyle/>
          <a:p>
            <a:pPr algn="just">
              <a:lnSpc>
                <a:spcPts val="5179"/>
              </a:lnSpc>
            </a:pPr>
            <a:r>
              <a:rPr lang="en-US" sz="3699" dirty="0" err="1">
                <a:solidFill>
                  <a:srgbClr val="1E3F48"/>
                </a:solidFill>
                <a:latin typeface="Roboto Condensed"/>
              </a:rPr>
              <a:t>Kết</a:t>
            </a:r>
            <a:r>
              <a:rPr lang="en-US" sz="3699" dirty="0">
                <a:solidFill>
                  <a:srgbClr val="1E3F48"/>
                </a:solidFill>
                <a:latin typeface="Roboto Condensed"/>
              </a:rPr>
              <a:t> </a:t>
            </a:r>
            <a:r>
              <a:rPr lang="en-US" sz="3699" dirty="0" err="1">
                <a:solidFill>
                  <a:srgbClr val="1E3F48"/>
                </a:solidFill>
                <a:latin typeface="Roboto Condensed"/>
              </a:rPr>
              <a:t>hợp</a:t>
            </a:r>
            <a:r>
              <a:rPr lang="en-US" sz="3699" dirty="0">
                <a:solidFill>
                  <a:srgbClr val="1E3F48"/>
                </a:solidFill>
                <a:latin typeface="Roboto Condensed"/>
              </a:rPr>
              <a:t> </a:t>
            </a:r>
            <a:r>
              <a:rPr lang="en-US" sz="3699" dirty="0" err="1">
                <a:solidFill>
                  <a:srgbClr val="1E3F48"/>
                </a:solidFill>
                <a:latin typeface="Roboto Condensed"/>
              </a:rPr>
              <a:t>phương</a:t>
            </a:r>
            <a:r>
              <a:rPr lang="en-US" sz="3699" dirty="0">
                <a:solidFill>
                  <a:srgbClr val="1E3F48"/>
                </a:solidFill>
                <a:latin typeface="Roboto Condensed"/>
              </a:rPr>
              <a:t> </a:t>
            </a:r>
            <a:r>
              <a:rPr lang="en-US" sz="3699" dirty="0" err="1">
                <a:solidFill>
                  <a:srgbClr val="1E3F48"/>
                </a:solidFill>
                <a:latin typeface="Roboto Condensed"/>
              </a:rPr>
              <a:t>tiện</a:t>
            </a:r>
            <a:r>
              <a:rPr lang="en-US" sz="3699" dirty="0">
                <a:solidFill>
                  <a:srgbClr val="1E3F48"/>
                </a:solidFill>
                <a:latin typeface="Roboto Condensed"/>
              </a:rPr>
              <a:t> </a:t>
            </a:r>
            <a:r>
              <a:rPr lang="en-US" sz="3699" dirty="0" err="1">
                <a:solidFill>
                  <a:srgbClr val="1E3F48"/>
                </a:solidFill>
                <a:latin typeface="Roboto Condensed"/>
              </a:rPr>
              <a:t>ngôn</a:t>
            </a:r>
            <a:r>
              <a:rPr lang="en-US" sz="3699" dirty="0">
                <a:solidFill>
                  <a:srgbClr val="1E3F48"/>
                </a:solidFill>
                <a:latin typeface="Roboto Condensed"/>
              </a:rPr>
              <a:t> </a:t>
            </a:r>
            <a:r>
              <a:rPr lang="en-US" sz="3699" dirty="0" err="1">
                <a:solidFill>
                  <a:srgbClr val="1E3F48"/>
                </a:solidFill>
                <a:latin typeface="Roboto Condensed"/>
              </a:rPr>
              <a:t>ngư</a:t>
            </a:r>
            <a:r>
              <a:rPr lang="en-US" sz="3699" dirty="0">
                <a:solidFill>
                  <a:srgbClr val="1E3F48"/>
                </a:solidFill>
                <a:latin typeface="Roboto Condensed"/>
              </a:rPr>
              <a:t>̃ </a:t>
            </a:r>
            <a:r>
              <a:rPr lang="en-US" sz="3699" dirty="0" err="1">
                <a:solidFill>
                  <a:srgbClr val="1E3F48"/>
                </a:solidFill>
                <a:latin typeface="Roboto Condensed"/>
              </a:rPr>
              <a:t>va</a:t>
            </a:r>
            <a:r>
              <a:rPr lang="en-US" sz="3699" dirty="0">
                <a:solidFill>
                  <a:srgbClr val="1E3F48"/>
                </a:solidFill>
                <a:latin typeface="Roboto Condensed"/>
              </a:rPr>
              <a:t>̀ phi </a:t>
            </a:r>
            <a:r>
              <a:rPr lang="en-US" sz="3699" dirty="0" err="1">
                <a:solidFill>
                  <a:srgbClr val="1E3F48"/>
                </a:solidFill>
                <a:latin typeface="Roboto Condensed"/>
              </a:rPr>
              <a:t>ngôn</a:t>
            </a:r>
            <a:r>
              <a:rPr lang="en-US" sz="3699" dirty="0">
                <a:solidFill>
                  <a:srgbClr val="1E3F48"/>
                </a:solidFill>
                <a:latin typeface="Roboto Condensed"/>
              </a:rPr>
              <a:t> </a:t>
            </a:r>
            <a:r>
              <a:rPr lang="en-US" sz="3699" dirty="0" err="1">
                <a:solidFill>
                  <a:srgbClr val="1E3F48"/>
                </a:solidFill>
                <a:latin typeface="Roboto Condensed"/>
              </a:rPr>
              <a:t>ngư</a:t>
            </a:r>
            <a:r>
              <a:rPr lang="en-US" sz="3699" dirty="0">
                <a:solidFill>
                  <a:srgbClr val="1E3F48"/>
                </a:solidFill>
                <a:latin typeface="Roboto Condensed"/>
              </a:rPr>
              <a:t>̃ (</a:t>
            </a:r>
            <a:r>
              <a:rPr lang="en-US" sz="3699" dirty="0" err="1">
                <a:solidFill>
                  <a:srgbClr val="1E3F48"/>
                </a:solidFill>
                <a:latin typeface="Roboto Condensed"/>
              </a:rPr>
              <a:t>tranh</a:t>
            </a:r>
            <a:r>
              <a:rPr lang="en-US" sz="3699" dirty="0">
                <a:solidFill>
                  <a:srgbClr val="1E3F48"/>
                </a:solidFill>
                <a:latin typeface="Roboto Condensed"/>
              </a:rPr>
              <a:t> </a:t>
            </a:r>
            <a:r>
              <a:rPr lang="en-US" sz="3699" dirty="0" err="1">
                <a:solidFill>
                  <a:srgbClr val="1E3F48"/>
                </a:solidFill>
                <a:latin typeface="Roboto Condensed"/>
              </a:rPr>
              <a:t>ve</a:t>
            </a:r>
            <a:r>
              <a:rPr lang="en-US" sz="3699" dirty="0">
                <a:solidFill>
                  <a:srgbClr val="1E3F48"/>
                </a:solidFill>
                <a:latin typeface="Roboto Condensed"/>
              </a:rPr>
              <a:t>̃ </a:t>
            </a:r>
            <a:r>
              <a:rPr lang="en-US" sz="3699" dirty="0" err="1">
                <a:solidFill>
                  <a:srgbClr val="1E3F48"/>
                </a:solidFill>
                <a:latin typeface="Roboto Condensed"/>
              </a:rPr>
              <a:t>hoặc</a:t>
            </a:r>
            <a:r>
              <a:rPr lang="en-US" sz="3699" dirty="0">
                <a:solidFill>
                  <a:srgbClr val="1E3F48"/>
                </a:solidFill>
                <a:latin typeface="Roboto Condensed"/>
              </a:rPr>
              <a:t> </a:t>
            </a:r>
            <a:r>
              <a:rPr lang="en-US" sz="3699" dirty="0" err="1">
                <a:solidFill>
                  <a:srgbClr val="1E3F48"/>
                </a:solidFill>
                <a:latin typeface="Roboto Condensed"/>
              </a:rPr>
              <a:t>hình</a:t>
            </a:r>
            <a:r>
              <a:rPr lang="en-US" sz="3699" dirty="0">
                <a:solidFill>
                  <a:srgbClr val="1E3F48"/>
                </a:solidFill>
                <a:latin typeface="Roboto Condensed"/>
              </a:rPr>
              <a:t> </a:t>
            </a:r>
            <a:r>
              <a:rPr lang="en-US" sz="3699" dirty="0" err="1">
                <a:solidFill>
                  <a:srgbClr val="1E3F48"/>
                </a:solidFill>
                <a:latin typeface="Roboto Condensed"/>
              </a:rPr>
              <a:t>ảnh</a:t>
            </a:r>
            <a:r>
              <a:rPr lang="en-US" sz="3699" dirty="0">
                <a:solidFill>
                  <a:srgbClr val="1E3F48"/>
                </a:solidFill>
                <a:latin typeface="Roboto Condensed"/>
              </a:rPr>
              <a:t> </a:t>
            </a:r>
            <a:r>
              <a:rPr lang="en-US" sz="3699" dirty="0" err="1">
                <a:solidFill>
                  <a:srgbClr val="1E3F48"/>
                </a:solidFill>
                <a:latin typeface="Roboto Condensed"/>
              </a:rPr>
              <a:t>bìa</a:t>
            </a:r>
            <a:r>
              <a:rPr lang="en-US" sz="3699" dirty="0">
                <a:solidFill>
                  <a:srgbClr val="1E3F48"/>
                </a:solidFill>
                <a:latin typeface="Roboto Condensed"/>
              </a:rPr>
              <a:t> </a:t>
            </a:r>
            <a:r>
              <a:rPr lang="en-US" sz="3699" dirty="0" err="1">
                <a:solidFill>
                  <a:srgbClr val="1E3F48"/>
                </a:solidFill>
                <a:latin typeface="Roboto Condensed"/>
              </a:rPr>
              <a:t>sách</a:t>
            </a:r>
            <a:r>
              <a:rPr lang="en-US" sz="3699" dirty="0">
                <a:solidFill>
                  <a:srgbClr val="1E3F48"/>
                </a:solidFill>
                <a:latin typeface="Roboto Condensed"/>
              </a:rPr>
              <a:t>).</a:t>
            </a:r>
          </a:p>
        </p:txBody>
      </p:sp>
      <p:sp>
        <p:nvSpPr>
          <p:cNvPr id="18" name="TextBox 18"/>
          <p:cNvSpPr txBox="1"/>
          <p:nvPr/>
        </p:nvSpPr>
        <p:spPr>
          <a:xfrm>
            <a:off x="2073675" y="6423138"/>
            <a:ext cx="6054026" cy="629921"/>
          </a:xfrm>
          <a:prstGeom prst="rect">
            <a:avLst/>
          </a:prstGeom>
        </p:spPr>
        <p:txBody>
          <a:bodyPr lIns="0" tIns="0" rIns="0" bIns="0" rtlCol="0" anchor="t">
            <a:spAutoFit/>
          </a:bodyPr>
          <a:lstStyle/>
          <a:p>
            <a:pPr algn="ctr">
              <a:lnSpc>
                <a:spcPts val="5179"/>
              </a:lnSpc>
            </a:pPr>
            <a:r>
              <a:rPr lang="en-US" sz="3699" dirty="0" err="1">
                <a:solidFill>
                  <a:srgbClr val="1E3F48"/>
                </a:solidFill>
                <a:latin typeface="Roboto Condensed"/>
              </a:rPr>
              <a:t>Khích</a:t>
            </a:r>
            <a:r>
              <a:rPr lang="en-US" sz="3699" dirty="0">
                <a:solidFill>
                  <a:srgbClr val="1E3F48"/>
                </a:solidFill>
                <a:latin typeface="Roboto Condensed"/>
              </a:rPr>
              <a:t> </a:t>
            </a:r>
            <a:r>
              <a:rPr lang="en-US" sz="3699" dirty="0" err="1">
                <a:solidFill>
                  <a:srgbClr val="1E3F48"/>
                </a:solidFill>
                <a:latin typeface="Roboto Condensed"/>
              </a:rPr>
              <a:t>lê</a:t>
            </a:r>
            <a:r>
              <a:rPr lang="en-US" sz="3699" dirty="0">
                <a:solidFill>
                  <a:srgbClr val="1E3F48"/>
                </a:solidFill>
                <a:latin typeface="Roboto Condensed"/>
              </a:rPr>
              <a:t>̣ </a:t>
            </a:r>
            <a:r>
              <a:rPr lang="en-US" sz="3699" dirty="0" err="1">
                <a:solidFill>
                  <a:srgbClr val="1E3F48"/>
                </a:solidFill>
                <a:latin typeface="Roboto Condensed"/>
              </a:rPr>
              <a:t>độc</a:t>
            </a:r>
            <a:r>
              <a:rPr lang="en-US" sz="3699" dirty="0">
                <a:solidFill>
                  <a:srgbClr val="1E3F48"/>
                </a:solidFill>
                <a:latin typeface="Roboto Condensed"/>
              </a:rPr>
              <a:t> </a:t>
            </a:r>
            <a:r>
              <a:rPr lang="en-US" sz="3699" dirty="0" err="1">
                <a:solidFill>
                  <a:srgbClr val="1E3F48"/>
                </a:solidFill>
                <a:latin typeface="Roboto Condensed"/>
              </a:rPr>
              <a:t>gia</a:t>
            </a:r>
            <a:r>
              <a:rPr lang="en-US" sz="3699" dirty="0">
                <a:solidFill>
                  <a:srgbClr val="1E3F48"/>
                </a:solidFill>
                <a:latin typeface="Roboto Condensed"/>
              </a:rPr>
              <a:t>̉ </a:t>
            </a:r>
            <a:r>
              <a:rPr lang="en-US" sz="3699" dirty="0" err="1">
                <a:solidFill>
                  <a:srgbClr val="1E3F48"/>
                </a:solidFill>
                <a:latin typeface="Roboto Condensed"/>
              </a:rPr>
              <a:t>đọc</a:t>
            </a:r>
            <a:r>
              <a:rPr lang="en-US" sz="3699" dirty="0">
                <a:solidFill>
                  <a:srgbClr val="1E3F48"/>
                </a:solidFill>
                <a:latin typeface="Roboto Condensed"/>
              </a:rPr>
              <a:t> </a:t>
            </a:r>
            <a:r>
              <a:rPr lang="en-US" sz="3699" dirty="0" err="1">
                <a:solidFill>
                  <a:srgbClr val="1E3F48"/>
                </a:solidFill>
                <a:latin typeface="Roboto Condensed"/>
              </a:rPr>
              <a:t>cuốn</a:t>
            </a:r>
            <a:r>
              <a:rPr lang="en-US" sz="3699" dirty="0">
                <a:solidFill>
                  <a:srgbClr val="1E3F48"/>
                </a:solidFill>
                <a:latin typeface="Roboto Condensed"/>
              </a:rPr>
              <a:t> </a:t>
            </a:r>
            <a:r>
              <a:rPr lang="en-US" sz="3699" dirty="0" err="1">
                <a:solidFill>
                  <a:srgbClr val="1E3F48"/>
                </a:solidFill>
                <a:latin typeface="Roboto Condensed"/>
              </a:rPr>
              <a:t>sách</a:t>
            </a:r>
            <a:r>
              <a:rPr lang="en-US" sz="3699" dirty="0">
                <a:solidFill>
                  <a:srgbClr val="1E3F48"/>
                </a:solidFill>
                <a:latin typeface="Roboto Condensed"/>
              </a:rPr>
              <a:t>.</a:t>
            </a:r>
          </a:p>
        </p:txBody>
      </p:sp>
      <p:sp>
        <p:nvSpPr>
          <p:cNvPr id="19" name="TextBox 19"/>
          <p:cNvSpPr txBox="1"/>
          <p:nvPr/>
        </p:nvSpPr>
        <p:spPr>
          <a:xfrm>
            <a:off x="2116137" y="8974156"/>
            <a:ext cx="11109890" cy="618759"/>
          </a:xfrm>
          <a:prstGeom prst="rect">
            <a:avLst/>
          </a:prstGeom>
        </p:spPr>
        <p:txBody>
          <a:bodyPr lIns="0" tIns="0" rIns="0" bIns="0" rtlCol="0" anchor="t">
            <a:spAutoFit/>
          </a:bodyPr>
          <a:lstStyle/>
          <a:p>
            <a:pPr algn="ctr">
              <a:lnSpc>
                <a:spcPts val="5179"/>
              </a:lnSpc>
            </a:pPr>
            <a:r>
              <a:rPr lang="en-US" sz="3699" dirty="0" err="1">
                <a:solidFill>
                  <a:srgbClr val="1E3F48"/>
                </a:solidFill>
                <a:latin typeface="Roboto Condensed"/>
              </a:rPr>
              <a:t>Diễn</a:t>
            </a:r>
            <a:r>
              <a:rPr lang="en-US" sz="3699" dirty="0">
                <a:solidFill>
                  <a:srgbClr val="1E3F48"/>
                </a:solidFill>
                <a:latin typeface="Roboto Condensed"/>
              </a:rPr>
              <a:t> </a:t>
            </a:r>
            <a:r>
              <a:rPr lang="en-US" sz="3699" dirty="0" err="1">
                <a:solidFill>
                  <a:srgbClr val="1E3F48"/>
                </a:solidFill>
                <a:latin typeface="Roboto Condensed"/>
              </a:rPr>
              <a:t>đạt</a:t>
            </a:r>
            <a:r>
              <a:rPr lang="en-US" sz="3699" dirty="0">
                <a:solidFill>
                  <a:srgbClr val="1E3F48"/>
                </a:solidFill>
                <a:latin typeface="Roboto Condensed"/>
              </a:rPr>
              <a:t> </a:t>
            </a:r>
            <a:r>
              <a:rPr lang="en-US" sz="3699" dirty="0" err="1">
                <a:solidFill>
                  <a:srgbClr val="1E3F48"/>
                </a:solidFill>
                <a:latin typeface="Roboto Condensed"/>
              </a:rPr>
              <a:t>mạch</a:t>
            </a:r>
            <a:r>
              <a:rPr lang="en-US" sz="3699" dirty="0">
                <a:solidFill>
                  <a:srgbClr val="1E3F48"/>
                </a:solidFill>
                <a:latin typeface="Roboto Condensed"/>
              </a:rPr>
              <a:t> </a:t>
            </a:r>
            <a:r>
              <a:rPr lang="en-US" sz="3699" dirty="0" err="1">
                <a:solidFill>
                  <a:srgbClr val="1E3F48"/>
                </a:solidFill>
                <a:latin typeface="Roboto Condensed"/>
              </a:rPr>
              <a:t>lạc</a:t>
            </a:r>
            <a:r>
              <a:rPr lang="en-US" sz="3699" dirty="0">
                <a:solidFill>
                  <a:srgbClr val="1E3F48"/>
                </a:solidFill>
                <a:latin typeface="Roboto Condensed"/>
              </a:rPr>
              <a:t>, </a:t>
            </a:r>
            <a:r>
              <a:rPr lang="en-US" sz="3699" dirty="0" err="1">
                <a:solidFill>
                  <a:srgbClr val="1E3F48"/>
                </a:solidFill>
                <a:latin typeface="Roboto Condensed"/>
              </a:rPr>
              <a:t>không</a:t>
            </a:r>
            <a:r>
              <a:rPr lang="en-US" sz="3699" dirty="0">
                <a:solidFill>
                  <a:srgbClr val="1E3F48"/>
                </a:solidFill>
                <a:latin typeface="Roboto Condensed"/>
              </a:rPr>
              <a:t> </a:t>
            </a:r>
            <a:r>
              <a:rPr lang="en-US" sz="3699" dirty="0" err="1">
                <a:solidFill>
                  <a:srgbClr val="1E3F48"/>
                </a:solidFill>
                <a:latin typeface="Roboto Condensed"/>
              </a:rPr>
              <a:t>mắc</a:t>
            </a:r>
            <a:r>
              <a:rPr lang="en-US" sz="3699" dirty="0">
                <a:solidFill>
                  <a:srgbClr val="1E3F48"/>
                </a:solidFill>
                <a:latin typeface="Roboto Condensed"/>
              </a:rPr>
              <a:t> </a:t>
            </a:r>
            <a:r>
              <a:rPr lang="en-US" sz="3699" dirty="0" err="1">
                <a:solidFill>
                  <a:srgbClr val="1E3F48"/>
                </a:solidFill>
                <a:latin typeface="Roboto Condensed"/>
              </a:rPr>
              <a:t>lỗi</a:t>
            </a:r>
            <a:r>
              <a:rPr lang="en-US" sz="3699" dirty="0">
                <a:solidFill>
                  <a:srgbClr val="1E3F48"/>
                </a:solidFill>
                <a:latin typeface="Roboto Condensed"/>
              </a:rPr>
              <a:t> </a:t>
            </a:r>
            <a:r>
              <a:rPr lang="en-US" sz="3699" dirty="0" err="1">
                <a:solidFill>
                  <a:srgbClr val="1E3F48"/>
                </a:solidFill>
                <a:latin typeface="Roboto Condensed"/>
              </a:rPr>
              <a:t>chính</a:t>
            </a:r>
            <a:r>
              <a:rPr lang="en-US" sz="3699" dirty="0">
                <a:solidFill>
                  <a:srgbClr val="1E3F48"/>
                </a:solidFill>
                <a:latin typeface="Roboto Condensed"/>
              </a:rPr>
              <a:t> tả, </a:t>
            </a:r>
            <a:r>
              <a:rPr lang="en-US" sz="3699" dirty="0" err="1">
                <a:solidFill>
                  <a:srgbClr val="1E3F48"/>
                </a:solidFill>
                <a:latin typeface="Roboto Condensed"/>
              </a:rPr>
              <a:t>dùng</a:t>
            </a:r>
            <a:r>
              <a:rPr lang="en-US" sz="3699" dirty="0">
                <a:solidFill>
                  <a:srgbClr val="1E3F48"/>
                </a:solidFill>
                <a:latin typeface="Roboto Condensed"/>
              </a:rPr>
              <a:t> </a:t>
            </a:r>
            <a:r>
              <a:rPr lang="en-US" sz="3699" dirty="0" err="1">
                <a:solidFill>
                  <a:srgbClr val="1E3F48"/>
                </a:solidFill>
                <a:latin typeface="Roboto Condensed"/>
              </a:rPr>
              <a:t>tư</a:t>
            </a:r>
            <a:r>
              <a:rPr lang="en-US" sz="3699" dirty="0">
                <a:solidFill>
                  <a:srgbClr val="1E3F48"/>
                </a:solidFill>
                <a:latin typeface="Roboto Condensed"/>
              </a:rPr>
              <a:t>̀, </a:t>
            </a:r>
            <a:r>
              <a:rPr lang="en-US" sz="3699" dirty="0" err="1">
                <a:solidFill>
                  <a:srgbClr val="1E3F48"/>
                </a:solidFill>
                <a:latin typeface="Roboto Condensed"/>
              </a:rPr>
              <a:t>viết</a:t>
            </a:r>
            <a:r>
              <a:rPr lang="en-US" sz="3699" dirty="0">
                <a:solidFill>
                  <a:srgbClr val="1E3F48"/>
                </a:solidFill>
                <a:latin typeface="Roboto Condensed"/>
              </a:rPr>
              <a:t> </a:t>
            </a:r>
            <a:r>
              <a:rPr lang="en-US" sz="3699" dirty="0" err="1">
                <a:solidFill>
                  <a:srgbClr val="1E3F48"/>
                </a:solidFill>
                <a:latin typeface="Roboto Condensed"/>
              </a:rPr>
              <a:t>câu</a:t>
            </a:r>
            <a:r>
              <a:rPr lang="en-US" sz="3699" dirty="0" smtClean="0">
                <a:solidFill>
                  <a:srgbClr val="1E3F48"/>
                </a:solidFill>
                <a:latin typeface="Roboto Condensed"/>
              </a:rPr>
              <a:t>. </a:t>
            </a:r>
            <a:endParaRPr lang="en-US" sz="3699" dirty="0">
              <a:solidFill>
                <a:srgbClr val="1E3F48"/>
              </a:solidFill>
              <a:latin typeface="Roboto Condensed"/>
            </a:endParaRPr>
          </a:p>
        </p:txBody>
      </p:sp>
      <p:sp>
        <p:nvSpPr>
          <p:cNvPr id="20" name="TextBox 20"/>
          <p:cNvSpPr txBox="1"/>
          <p:nvPr/>
        </p:nvSpPr>
        <p:spPr>
          <a:xfrm>
            <a:off x="672080" y="3742146"/>
            <a:ext cx="1208392" cy="1138428"/>
          </a:xfrm>
          <a:prstGeom prst="rect">
            <a:avLst/>
          </a:prstGeom>
        </p:spPr>
        <p:txBody>
          <a:bodyPr lIns="0" tIns="0" rIns="0" bIns="0" rtlCol="0" anchor="t">
            <a:spAutoFit/>
          </a:bodyPr>
          <a:lstStyle/>
          <a:p>
            <a:pPr algn="ctr">
              <a:lnSpc>
                <a:spcPts val="4550"/>
              </a:lnSpc>
            </a:pPr>
            <a:r>
              <a:rPr lang="en-US" sz="3699">
                <a:solidFill>
                  <a:srgbClr val="1E3F48"/>
                </a:solidFill>
                <a:latin typeface="Roboto Condensed Bold"/>
              </a:rPr>
              <a:t>Phần 2</a:t>
            </a:r>
          </a:p>
        </p:txBody>
      </p:sp>
      <p:sp>
        <p:nvSpPr>
          <p:cNvPr id="21" name="TextBox 21"/>
          <p:cNvSpPr txBox="1"/>
          <p:nvPr/>
        </p:nvSpPr>
        <p:spPr>
          <a:xfrm>
            <a:off x="672080" y="5641431"/>
            <a:ext cx="1208392" cy="1138428"/>
          </a:xfrm>
          <a:prstGeom prst="rect">
            <a:avLst/>
          </a:prstGeom>
        </p:spPr>
        <p:txBody>
          <a:bodyPr lIns="0" tIns="0" rIns="0" bIns="0" rtlCol="0" anchor="t">
            <a:spAutoFit/>
          </a:bodyPr>
          <a:lstStyle/>
          <a:p>
            <a:pPr algn="ctr">
              <a:lnSpc>
                <a:spcPts val="4550"/>
              </a:lnSpc>
            </a:pPr>
            <a:r>
              <a:rPr lang="en-US" sz="3699">
                <a:solidFill>
                  <a:srgbClr val="1E3F48"/>
                </a:solidFill>
                <a:latin typeface="Roboto Condensed Bold"/>
              </a:rPr>
              <a:t>Phần 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 xmlns:asvg="http://schemas.microsoft.com/office/drawing/2016/SVG/main" r:embed="rId3"/>
                </a:ext>
              </a:extLst>
            </a:blip>
            <a:stretch>
              <a:fillRect l="-9832" r="-31154"/>
            </a:stretch>
          </a:blipFill>
        </p:spPr>
      </p:sp>
      <p:grpSp>
        <p:nvGrpSpPr>
          <p:cNvPr id="3" name="Group 3"/>
          <p:cNvGrpSpPr/>
          <p:nvPr/>
        </p:nvGrpSpPr>
        <p:grpSpPr>
          <a:xfrm>
            <a:off x="919935" y="3476806"/>
            <a:ext cx="11608958" cy="4501620"/>
            <a:chOff x="0" y="0"/>
            <a:chExt cx="3057503" cy="1185612"/>
          </a:xfrm>
        </p:grpSpPr>
        <p:sp>
          <p:nvSpPr>
            <p:cNvPr id="4" name="Freeform 4"/>
            <p:cNvSpPr/>
            <p:nvPr/>
          </p:nvSpPr>
          <p:spPr>
            <a:xfrm>
              <a:off x="0" y="0"/>
              <a:ext cx="3057503" cy="1185612"/>
            </a:xfrm>
            <a:custGeom>
              <a:avLst/>
              <a:gdLst/>
              <a:ahLst/>
              <a:cxnLst/>
              <a:rect l="l" t="t" r="r" b="b"/>
              <a:pathLst>
                <a:path w="3057503" h="1185612">
                  <a:moveTo>
                    <a:pt x="34011" y="0"/>
                  </a:moveTo>
                  <a:lnTo>
                    <a:pt x="3023492" y="0"/>
                  </a:lnTo>
                  <a:cubicBezTo>
                    <a:pt x="3032512" y="0"/>
                    <a:pt x="3041163" y="3583"/>
                    <a:pt x="3047542" y="9962"/>
                  </a:cubicBezTo>
                  <a:cubicBezTo>
                    <a:pt x="3053920" y="16340"/>
                    <a:pt x="3057503" y="24991"/>
                    <a:pt x="3057503" y="34011"/>
                  </a:cubicBezTo>
                  <a:lnTo>
                    <a:pt x="3057503" y="1151600"/>
                  </a:lnTo>
                  <a:cubicBezTo>
                    <a:pt x="3057503" y="1160621"/>
                    <a:pt x="3053920" y="1169272"/>
                    <a:pt x="3047542" y="1175650"/>
                  </a:cubicBezTo>
                  <a:cubicBezTo>
                    <a:pt x="3041163" y="1182029"/>
                    <a:pt x="3032512" y="1185612"/>
                    <a:pt x="3023492" y="1185612"/>
                  </a:cubicBezTo>
                  <a:lnTo>
                    <a:pt x="34011" y="1185612"/>
                  </a:lnTo>
                  <a:cubicBezTo>
                    <a:pt x="15227" y="1185612"/>
                    <a:pt x="0" y="1170384"/>
                    <a:pt x="0" y="1151600"/>
                  </a:cubicBezTo>
                  <a:lnTo>
                    <a:pt x="0" y="34011"/>
                  </a:lnTo>
                  <a:cubicBezTo>
                    <a:pt x="0" y="24991"/>
                    <a:pt x="3583" y="16340"/>
                    <a:pt x="9962" y="9962"/>
                  </a:cubicBezTo>
                  <a:cubicBezTo>
                    <a:pt x="16340" y="3583"/>
                    <a:pt x="24991" y="0"/>
                    <a:pt x="34011" y="0"/>
                  </a:cubicBezTo>
                  <a:close/>
                </a:path>
              </a:pathLst>
            </a:custGeom>
            <a:solidFill>
              <a:srgbClr val="DCDBE2"/>
            </a:solidFill>
          </p:spPr>
        </p:sp>
        <p:sp>
          <p:nvSpPr>
            <p:cNvPr id="5" name="TextBox 5"/>
            <p:cNvSpPr txBox="1"/>
            <p:nvPr/>
          </p:nvSpPr>
          <p:spPr>
            <a:xfrm>
              <a:off x="0" y="-38100"/>
              <a:ext cx="3057503" cy="1223712"/>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0055404" y="1975279"/>
            <a:ext cx="6473619" cy="6323783"/>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4"/>
              <a:stretch>
                <a:fillRect l="-36785" r="-36785"/>
              </a:stretch>
            </a:blipFill>
          </p:spPr>
        </p:sp>
      </p:grpSp>
      <p:sp>
        <p:nvSpPr>
          <p:cNvPr id="8" name="Freeform 8"/>
          <p:cNvSpPr/>
          <p:nvPr/>
        </p:nvSpPr>
        <p:spPr>
          <a:xfrm rot="5735027" flipH="1">
            <a:off x="15103605" y="6983895"/>
            <a:ext cx="4311389" cy="4311389"/>
          </a:xfrm>
          <a:custGeom>
            <a:avLst/>
            <a:gdLst/>
            <a:ahLst/>
            <a:cxnLst/>
            <a:rect l="l" t="t" r="r" b="b"/>
            <a:pathLst>
              <a:path w="4311389" h="4311389">
                <a:moveTo>
                  <a:pt x="4311390" y="0"/>
                </a:moveTo>
                <a:lnTo>
                  <a:pt x="0" y="0"/>
                </a:lnTo>
                <a:lnTo>
                  <a:pt x="0" y="4311389"/>
                </a:lnTo>
                <a:lnTo>
                  <a:pt x="4311390" y="4311389"/>
                </a:lnTo>
                <a:lnTo>
                  <a:pt x="431139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9" name="Group 9"/>
          <p:cNvGrpSpPr/>
          <p:nvPr/>
        </p:nvGrpSpPr>
        <p:grpSpPr>
          <a:xfrm>
            <a:off x="14329079" y="6395901"/>
            <a:ext cx="2930221" cy="2862399"/>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7"/>
              <a:stretch>
                <a:fillRect l="-23271" r="-23271"/>
              </a:stretch>
            </a:blipFill>
          </p:spPr>
        </p:sp>
      </p:grpSp>
      <p:sp>
        <p:nvSpPr>
          <p:cNvPr id="11" name="Freeform 11"/>
          <p:cNvSpPr/>
          <p:nvPr/>
        </p:nvSpPr>
        <p:spPr>
          <a:xfrm rot="2628256">
            <a:off x="14928075" y="81239"/>
            <a:ext cx="4071123" cy="1894923"/>
          </a:xfrm>
          <a:custGeom>
            <a:avLst/>
            <a:gdLst/>
            <a:ahLst/>
            <a:cxnLst/>
            <a:rect l="l" t="t" r="r" b="b"/>
            <a:pathLst>
              <a:path w="4071123" h="1894923">
                <a:moveTo>
                  <a:pt x="0" y="0"/>
                </a:moveTo>
                <a:lnTo>
                  <a:pt x="4071123" y="0"/>
                </a:lnTo>
                <a:lnTo>
                  <a:pt x="4071123" y="1894922"/>
                </a:lnTo>
                <a:lnTo>
                  <a:pt x="0" y="189492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997488">
            <a:off x="15125292" y="1181854"/>
            <a:ext cx="2224687" cy="2018904"/>
          </a:xfrm>
          <a:custGeom>
            <a:avLst/>
            <a:gdLst/>
            <a:ahLst/>
            <a:cxnLst/>
            <a:rect l="l" t="t" r="r" b="b"/>
            <a:pathLst>
              <a:path w="2224687" h="2018904">
                <a:moveTo>
                  <a:pt x="0" y="0"/>
                </a:moveTo>
                <a:lnTo>
                  <a:pt x="2224688" y="0"/>
                </a:lnTo>
                <a:lnTo>
                  <a:pt x="2224688" y="2018903"/>
                </a:lnTo>
                <a:lnTo>
                  <a:pt x="0" y="2018903"/>
                </a:lnTo>
                <a:lnTo>
                  <a:pt x="0" y="0"/>
                </a:lnTo>
                <a:close/>
              </a:path>
            </a:pathLst>
          </a:custGeom>
          <a:blipFill>
            <a:blip r:embed="rId10"/>
            <a:stretch>
              <a:fillRect/>
            </a:stretch>
          </a:blipFill>
        </p:spPr>
      </p:sp>
      <p:sp>
        <p:nvSpPr>
          <p:cNvPr id="13" name="Freeform 13"/>
          <p:cNvSpPr/>
          <p:nvPr/>
        </p:nvSpPr>
        <p:spPr>
          <a:xfrm>
            <a:off x="9144000" y="6490396"/>
            <a:ext cx="2452617" cy="2345315"/>
          </a:xfrm>
          <a:custGeom>
            <a:avLst/>
            <a:gdLst/>
            <a:ahLst/>
            <a:cxnLst/>
            <a:rect l="l" t="t" r="r" b="b"/>
            <a:pathLst>
              <a:path w="2452617" h="2345315">
                <a:moveTo>
                  <a:pt x="0" y="0"/>
                </a:moveTo>
                <a:lnTo>
                  <a:pt x="2452617" y="0"/>
                </a:lnTo>
                <a:lnTo>
                  <a:pt x="2452617" y="2345315"/>
                </a:lnTo>
                <a:lnTo>
                  <a:pt x="0" y="2345315"/>
                </a:lnTo>
                <a:lnTo>
                  <a:pt x="0" y="0"/>
                </a:lnTo>
                <a:close/>
              </a:path>
            </a:pathLst>
          </a:custGeom>
          <a:blipFill>
            <a:blip r:embed="rId11"/>
            <a:stretch>
              <a:fillRect/>
            </a:stretch>
          </a:blipFill>
        </p:spPr>
      </p:sp>
      <p:sp>
        <p:nvSpPr>
          <p:cNvPr id="14" name="Freeform 14"/>
          <p:cNvSpPr/>
          <p:nvPr/>
        </p:nvSpPr>
        <p:spPr>
          <a:xfrm rot="1500695">
            <a:off x="-631442" y="8398400"/>
            <a:ext cx="4142661" cy="1712081"/>
          </a:xfrm>
          <a:custGeom>
            <a:avLst/>
            <a:gdLst/>
            <a:ahLst/>
            <a:cxnLst/>
            <a:rect l="l" t="t" r="r" b="b"/>
            <a:pathLst>
              <a:path w="4142661" h="1712081">
                <a:moveTo>
                  <a:pt x="0" y="0"/>
                </a:moveTo>
                <a:lnTo>
                  <a:pt x="4142661" y="0"/>
                </a:lnTo>
                <a:lnTo>
                  <a:pt x="4142661" y="1712081"/>
                </a:lnTo>
                <a:lnTo>
                  <a:pt x="0" y="171208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5" name="Freeform 15"/>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6" name="TextBox 16"/>
          <p:cNvSpPr txBox="1"/>
          <p:nvPr/>
        </p:nvSpPr>
        <p:spPr>
          <a:xfrm>
            <a:off x="919935" y="734355"/>
            <a:ext cx="12944919" cy="927100"/>
          </a:xfrm>
          <a:prstGeom prst="rect">
            <a:avLst/>
          </a:prstGeom>
        </p:spPr>
        <p:txBody>
          <a:bodyPr lIns="0" tIns="0" rIns="0" bIns="0" rtlCol="0" anchor="t">
            <a:spAutoFit/>
          </a:bodyPr>
          <a:lstStyle/>
          <a:p>
            <a:pPr algn="ctr">
              <a:lnSpc>
                <a:spcPts val="7700"/>
              </a:lnSpc>
            </a:pPr>
            <a:r>
              <a:rPr lang="en-US" sz="5000">
                <a:solidFill>
                  <a:srgbClr val="0C4369"/>
                </a:solidFill>
                <a:latin typeface="Fraunces Bold"/>
              </a:rPr>
              <a:t>II. PHÂN TÍCH BÀI VIẾT THAM KHẢO</a:t>
            </a:r>
          </a:p>
        </p:txBody>
      </p:sp>
      <p:sp>
        <p:nvSpPr>
          <p:cNvPr id="17" name="TextBox 17"/>
          <p:cNvSpPr txBox="1"/>
          <p:nvPr/>
        </p:nvSpPr>
        <p:spPr>
          <a:xfrm>
            <a:off x="1439889" y="3713909"/>
            <a:ext cx="7704111" cy="3591561"/>
          </a:xfrm>
          <a:prstGeom prst="rect">
            <a:avLst/>
          </a:prstGeom>
        </p:spPr>
        <p:txBody>
          <a:bodyPr lIns="0" tIns="0" rIns="0" bIns="0" rtlCol="0" anchor="t">
            <a:spAutoFit/>
          </a:bodyPr>
          <a:lstStyle/>
          <a:p>
            <a:pPr algn="just">
              <a:lnSpc>
                <a:spcPts val="5739"/>
              </a:lnSpc>
            </a:pPr>
            <a:r>
              <a:rPr lang="en-US" sz="4099">
                <a:solidFill>
                  <a:srgbClr val="1E3F48"/>
                </a:solidFill>
                <a:latin typeface="Roboto Condensed"/>
              </a:rPr>
              <a:t>Đọc bài viết tham khảo "Câu chuyện về lòng yêu thương" (SGK/58) và hoàn thành PHT số 1.</a:t>
            </a:r>
          </a:p>
          <a:p>
            <a:pPr marL="885179" lvl="1" indent="-442590" algn="just">
              <a:lnSpc>
                <a:spcPts val="5739"/>
              </a:lnSpc>
              <a:buFont typeface="Arial"/>
              <a:buChar char="•"/>
            </a:pPr>
            <a:r>
              <a:rPr lang="en-US" sz="4099">
                <a:solidFill>
                  <a:srgbClr val="1E3F48"/>
                </a:solidFill>
                <a:latin typeface="Roboto Condensed"/>
              </a:rPr>
              <a:t>Hoạt động nhóm đôi.</a:t>
            </a:r>
          </a:p>
          <a:p>
            <a:pPr marL="885179" lvl="1" indent="-442590" algn="just">
              <a:lnSpc>
                <a:spcPts val="5739"/>
              </a:lnSpc>
              <a:buFont typeface="Arial"/>
              <a:buChar char="•"/>
            </a:pPr>
            <a:r>
              <a:rPr lang="en-US" sz="4099">
                <a:solidFill>
                  <a:srgbClr val="1E3F48"/>
                </a:solidFill>
                <a:latin typeface="Roboto Condensed"/>
              </a:rPr>
              <a:t>Thời gian: 10 phút.</a:t>
            </a:r>
          </a:p>
        </p:txBody>
      </p:sp>
      <p:sp>
        <p:nvSpPr>
          <p:cNvPr id="18" name="TextBox 18"/>
          <p:cNvSpPr txBox="1"/>
          <p:nvPr/>
        </p:nvSpPr>
        <p:spPr>
          <a:xfrm>
            <a:off x="4080286" y="2086531"/>
            <a:ext cx="2423317" cy="863600"/>
          </a:xfrm>
          <a:prstGeom prst="rect">
            <a:avLst/>
          </a:prstGeom>
        </p:spPr>
        <p:txBody>
          <a:bodyPr lIns="0" tIns="0" rIns="0" bIns="0" rtlCol="0" anchor="t">
            <a:spAutoFit/>
          </a:bodyPr>
          <a:lstStyle/>
          <a:p>
            <a:pPr algn="just">
              <a:lnSpc>
                <a:spcPts val="7000"/>
              </a:lnSpc>
            </a:pPr>
            <a:r>
              <a:rPr lang="en-US" sz="5000">
                <a:solidFill>
                  <a:srgbClr val="FF914D"/>
                </a:solidFill>
                <a:latin typeface="Roboto Condensed Bold"/>
              </a:rPr>
              <a:t>Yêu cầu </a:t>
            </a:r>
          </a:p>
        </p:txBody>
      </p:sp>
      <p:sp>
        <p:nvSpPr>
          <p:cNvPr id="19" name="Freeform 19"/>
          <p:cNvSpPr/>
          <p:nvPr/>
        </p:nvSpPr>
        <p:spPr>
          <a:xfrm>
            <a:off x="3491417" y="2002186"/>
            <a:ext cx="3601055" cy="1179345"/>
          </a:xfrm>
          <a:custGeom>
            <a:avLst/>
            <a:gdLst/>
            <a:ahLst/>
            <a:cxnLst/>
            <a:rect l="l" t="t" r="r" b="b"/>
            <a:pathLst>
              <a:path w="3601055" h="1179345">
                <a:moveTo>
                  <a:pt x="0" y="0"/>
                </a:moveTo>
                <a:lnTo>
                  <a:pt x="3601055" y="0"/>
                </a:lnTo>
                <a:lnTo>
                  <a:pt x="3601055" y="1179345"/>
                </a:lnTo>
                <a:lnTo>
                  <a:pt x="0" y="1179345"/>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 xmlns:asvg="http://schemas.microsoft.com/office/drawing/2016/SVG/main" r:embed="rId3"/>
                </a:ext>
              </a:extLst>
            </a:blip>
            <a:stretch>
              <a:fillRect l="-9832" r="-31154"/>
            </a:stretch>
          </a:blipFill>
        </p:spPr>
      </p:sp>
      <p:sp>
        <p:nvSpPr>
          <p:cNvPr id="3" name="Freeform 3"/>
          <p:cNvSpPr/>
          <p:nvPr/>
        </p:nvSpPr>
        <p:spPr>
          <a:xfrm rot="2628256">
            <a:off x="14928075" y="81239"/>
            <a:ext cx="4071123" cy="1894923"/>
          </a:xfrm>
          <a:custGeom>
            <a:avLst/>
            <a:gdLst/>
            <a:ahLst/>
            <a:cxnLst/>
            <a:rect l="l" t="t" r="r" b="b"/>
            <a:pathLst>
              <a:path w="4071123" h="1894923">
                <a:moveTo>
                  <a:pt x="0" y="0"/>
                </a:moveTo>
                <a:lnTo>
                  <a:pt x="4071123" y="0"/>
                </a:lnTo>
                <a:lnTo>
                  <a:pt x="4071123" y="1894922"/>
                </a:lnTo>
                <a:lnTo>
                  <a:pt x="0" y="189492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500695">
            <a:off x="-631442" y="8398400"/>
            <a:ext cx="4142661" cy="1712081"/>
          </a:xfrm>
          <a:custGeom>
            <a:avLst/>
            <a:gdLst/>
            <a:ahLst/>
            <a:cxnLst/>
            <a:rect l="l" t="t" r="r" b="b"/>
            <a:pathLst>
              <a:path w="4142661" h="1712081">
                <a:moveTo>
                  <a:pt x="0" y="0"/>
                </a:moveTo>
                <a:lnTo>
                  <a:pt x="4142661" y="0"/>
                </a:lnTo>
                <a:lnTo>
                  <a:pt x="4142661" y="1712081"/>
                </a:lnTo>
                <a:lnTo>
                  <a:pt x="0" y="171208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TextBox 6"/>
          <p:cNvSpPr txBox="1"/>
          <p:nvPr/>
        </p:nvSpPr>
        <p:spPr>
          <a:xfrm>
            <a:off x="919935" y="734355"/>
            <a:ext cx="12944919" cy="927100"/>
          </a:xfrm>
          <a:prstGeom prst="rect">
            <a:avLst/>
          </a:prstGeom>
        </p:spPr>
        <p:txBody>
          <a:bodyPr lIns="0" tIns="0" rIns="0" bIns="0" rtlCol="0" anchor="t">
            <a:spAutoFit/>
          </a:bodyPr>
          <a:lstStyle/>
          <a:p>
            <a:pPr algn="ctr">
              <a:lnSpc>
                <a:spcPts val="7700"/>
              </a:lnSpc>
            </a:pPr>
            <a:r>
              <a:rPr lang="en-US" sz="5000">
                <a:solidFill>
                  <a:srgbClr val="0C4369"/>
                </a:solidFill>
                <a:latin typeface="Fraunces Bold"/>
              </a:rPr>
              <a:t>II. PHÂN TÍCH BÀI VIẾT THAM KHẢO</a:t>
            </a:r>
          </a:p>
        </p:txBody>
      </p:sp>
      <p:grpSp>
        <p:nvGrpSpPr>
          <p:cNvPr id="7" name="Group 7"/>
          <p:cNvGrpSpPr/>
          <p:nvPr/>
        </p:nvGrpSpPr>
        <p:grpSpPr>
          <a:xfrm>
            <a:off x="252374" y="226865"/>
            <a:ext cx="17919285" cy="9833271"/>
            <a:chOff x="0" y="0"/>
            <a:chExt cx="4719482" cy="2589833"/>
          </a:xfrm>
        </p:grpSpPr>
        <p:sp>
          <p:nvSpPr>
            <p:cNvPr id="8" name="Freeform 8"/>
            <p:cNvSpPr/>
            <p:nvPr/>
          </p:nvSpPr>
          <p:spPr>
            <a:xfrm>
              <a:off x="0" y="0"/>
              <a:ext cx="4719482" cy="2589833"/>
            </a:xfrm>
            <a:custGeom>
              <a:avLst/>
              <a:gdLst/>
              <a:ahLst/>
              <a:cxnLst/>
              <a:rect l="l" t="t" r="r" b="b"/>
              <a:pathLst>
                <a:path w="4719482" h="2589833">
                  <a:moveTo>
                    <a:pt x="22034" y="0"/>
                  </a:moveTo>
                  <a:lnTo>
                    <a:pt x="4697448" y="0"/>
                  </a:lnTo>
                  <a:cubicBezTo>
                    <a:pt x="4703292" y="0"/>
                    <a:pt x="4708897" y="2321"/>
                    <a:pt x="4713029" y="6454"/>
                  </a:cubicBezTo>
                  <a:cubicBezTo>
                    <a:pt x="4717161" y="10586"/>
                    <a:pt x="4719482" y="16190"/>
                    <a:pt x="4719482" y="22034"/>
                  </a:cubicBezTo>
                  <a:lnTo>
                    <a:pt x="4719482" y="2567798"/>
                  </a:lnTo>
                  <a:cubicBezTo>
                    <a:pt x="4719482" y="2573642"/>
                    <a:pt x="4717161" y="2579247"/>
                    <a:pt x="4713029" y="2583379"/>
                  </a:cubicBezTo>
                  <a:cubicBezTo>
                    <a:pt x="4708897" y="2587511"/>
                    <a:pt x="4703292" y="2589833"/>
                    <a:pt x="4697448" y="2589833"/>
                  </a:cubicBezTo>
                  <a:lnTo>
                    <a:pt x="22034" y="2589833"/>
                  </a:lnTo>
                  <a:cubicBezTo>
                    <a:pt x="16190" y="2589833"/>
                    <a:pt x="10586" y="2587511"/>
                    <a:pt x="6454" y="2583379"/>
                  </a:cubicBezTo>
                  <a:cubicBezTo>
                    <a:pt x="2321" y="2579247"/>
                    <a:pt x="0" y="2573642"/>
                    <a:pt x="0" y="2567798"/>
                  </a:cubicBezTo>
                  <a:lnTo>
                    <a:pt x="0" y="22034"/>
                  </a:lnTo>
                  <a:cubicBezTo>
                    <a:pt x="0" y="16190"/>
                    <a:pt x="2321" y="10586"/>
                    <a:pt x="6454" y="6454"/>
                  </a:cubicBezTo>
                  <a:cubicBezTo>
                    <a:pt x="10586" y="2321"/>
                    <a:pt x="16190" y="0"/>
                    <a:pt x="22034" y="0"/>
                  </a:cubicBezTo>
                  <a:close/>
                </a:path>
              </a:pathLst>
            </a:custGeom>
            <a:solidFill>
              <a:srgbClr val="D8E0CE"/>
            </a:solidFill>
          </p:spPr>
        </p:sp>
        <p:sp>
          <p:nvSpPr>
            <p:cNvPr id="9" name="TextBox 9"/>
            <p:cNvSpPr txBox="1"/>
            <p:nvPr/>
          </p:nvSpPr>
          <p:spPr>
            <a:xfrm>
              <a:off x="0" y="-38100"/>
              <a:ext cx="4719482" cy="2627933"/>
            </a:xfrm>
            <a:prstGeom prst="rect">
              <a:avLst/>
            </a:prstGeom>
          </p:spPr>
          <p:txBody>
            <a:bodyPr lIns="50800" tIns="50800" rIns="50800" bIns="50800" rtlCol="0" anchor="ctr"/>
            <a:lstStyle/>
            <a:p>
              <a:pPr algn="ctr">
                <a:lnSpc>
                  <a:spcPts val="2659"/>
                </a:lnSpc>
              </a:pPr>
              <a:endParaRPr/>
            </a:p>
          </p:txBody>
        </p:sp>
      </p:grpSp>
      <p:graphicFrame>
        <p:nvGraphicFramePr>
          <p:cNvPr id="10" name="Table 10"/>
          <p:cNvGraphicFramePr>
            <a:graphicFrameLocks noGrp="1"/>
          </p:cNvGraphicFramePr>
          <p:nvPr>
            <p:extLst>
              <p:ext uri="{D42A27DB-BD31-4B8C-83A1-F6EECF244321}">
                <p14:modId xmlns:p14="http://schemas.microsoft.com/office/powerpoint/2010/main" val="3411694485"/>
              </p:ext>
            </p:extLst>
          </p:nvPr>
        </p:nvGraphicFramePr>
        <p:xfrm>
          <a:off x="604984" y="410397"/>
          <a:ext cx="17149616" cy="9305102"/>
        </p:xfrm>
        <a:graphic>
          <a:graphicData uri="http://schemas.openxmlformats.org/drawingml/2006/table">
            <a:tbl>
              <a:tblPr/>
              <a:tblGrid>
                <a:gridCol w="8286926">
                  <a:extLst>
                    <a:ext uri="{9D8B030D-6E8A-4147-A177-3AD203B41FA5}">
                      <a16:colId xmlns:a16="http://schemas.microsoft.com/office/drawing/2014/main" val="20000"/>
                    </a:ext>
                  </a:extLst>
                </a:gridCol>
                <a:gridCol w="8862690">
                  <a:extLst>
                    <a:ext uri="{9D8B030D-6E8A-4147-A177-3AD203B41FA5}">
                      <a16:colId xmlns:a16="http://schemas.microsoft.com/office/drawing/2014/main" val="20001"/>
                    </a:ext>
                  </a:extLst>
                </a:gridCol>
              </a:tblGrid>
              <a:tr h="1885496">
                <a:tc gridSpan="2">
                  <a:txBody>
                    <a:bodyPr/>
                    <a:lstStyle/>
                    <a:p>
                      <a:pPr algn="l">
                        <a:lnSpc>
                          <a:spcPts val="855"/>
                        </a:lnSpc>
                        <a:defRPr/>
                      </a:pPr>
                      <a:endParaRPr lang="en-US" sz="1100"/>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solidFill>
                      <a:srgbClr val="6A7E78"/>
                    </a:solidFill>
                  </a:tcPr>
                </a:tc>
                <a:tc hMerge="1">
                  <a:txBody>
                    <a:bodyPr/>
                    <a:lstStyle/>
                    <a:p>
                      <a:pPr algn="l">
                        <a:lnSpc>
                          <a:spcPts val="855"/>
                        </a:lnSpc>
                        <a:defRPr/>
                      </a:pPr>
                      <a:endParaRPr lang="en-US" sz="1100"/>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solidFill>
                      <a:srgbClr val="6A7E78"/>
                    </a:solidFill>
                  </a:tcPr>
                </a:tc>
                <a:extLst>
                  <a:ext uri="{0D108BD9-81ED-4DB2-BD59-A6C34878D82A}">
                    <a16:rowId xmlns:a16="http://schemas.microsoft.com/office/drawing/2014/main" val="10000"/>
                  </a:ext>
                </a:extLst>
              </a:tr>
              <a:tr h="1534618">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extLst>
                  <a:ext uri="{0D108BD9-81ED-4DB2-BD59-A6C34878D82A}">
                    <a16:rowId xmlns:a16="http://schemas.microsoft.com/office/drawing/2014/main" val="10001"/>
                  </a:ext>
                </a:extLst>
              </a:tr>
              <a:tr h="1854611">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extLst>
                  <a:ext uri="{0D108BD9-81ED-4DB2-BD59-A6C34878D82A}">
                    <a16:rowId xmlns:a16="http://schemas.microsoft.com/office/drawing/2014/main" val="10002"/>
                  </a:ext>
                </a:extLst>
              </a:tr>
              <a:tr h="1348096">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extLst>
                  <a:ext uri="{0D108BD9-81ED-4DB2-BD59-A6C34878D82A}">
                    <a16:rowId xmlns:a16="http://schemas.microsoft.com/office/drawing/2014/main" val="10003"/>
                  </a:ext>
                </a:extLst>
              </a:tr>
              <a:tr h="1260600">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extLst>
                  <a:ext uri="{0D108BD9-81ED-4DB2-BD59-A6C34878D82A}">
                    <a16:rowId xmlns:a16="http://schemas.microsoft.com/office/drawing/2014/main" val="10004"/>
                  </a:ext>
                </a:extLst>
              </a:tr>
              <a:tr h="1421681">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dirty="0"/>
                    </a:p>
                    <a:p>
                      <a:pPr>
                        <a:lnSpc>
                          <a:spcPts val="855"/>
                        </a:lnSpc>
                      </a:pPr>
                      <a:r>
                        <a:rPr lang="en-US" sz="611" dirty="0">
                          <a:solidFill>
                            <a:srgbClr val="000000"/>
                          </a:solidFill>
                          <a:latin typeface="Raleway"/>
                        </a:rPr>
                        <a:t>   </a:t>
                      </a:r>
                    </a:p>
                    <a:p>
                      <a:pPr>
                        <a:lnSpc>
                          <a:spcPts val="855"/>
                        </a:lnSpc>
                      </a:pPr>
                      <a:r>
                        <a:rPr lang="en-US" sz="611" dirty="0">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 name="TextBox 11"/>
          <p:cNvSpPr txBox="1"/>
          <p:nvPr/>
        </p:nvSpPr>
        <p:spPr>
          <a:xfrm>
            <a:off x="1439889" y="661673"/>
            <a:ext cx="16230600" cy="1287144"/>
          </a:xfrm>
          <a:prstGeom prst="rect">
            <a:avLst/>
          </a:prstGeom>
        </p:spPr>
        <p:txBody>
          <a:bodyPr lIns="0" tIns="0" rIns="0" bIns="0" rtlCol="0" anchor="t">
            <a:spAutoFit/>
          </a:bodyPr>
          <a:lstStyle/>
          <a:p>
            <a:pPr algn="ctr">
              <a:lnSpc>
                <a:spcPts val="5180"/>
              </a:lnSpc>
            </a:pPr>
            <a:r>
              <a:rPr lang="en-US" sz="3700" dirty="0">
                <a:solidFill>
                  <a:srgbClr val="FCF9F0"/>
                </a:solidFill>
                <a:latin typeface="Roboto Condensed Bold"/>
              </a:rPr>
              <a:t> </a:t>
            </a:r>
            <a:r>
              <a:rPr lang="en-US" sz="3700" dirty="0" err="1">
                <a:solidFill>
                  <a:srgbClr val="FCF9F0"/>
                </a:solidFill>
                <a:latin typeface="Roboto Condensed Bold"/>
              </a:rPr>
              <a:t>Đọc</a:t>
            </a:r>
            <a:r>
              <a:rPr lang="en-US" sz="3700" dirty="0">
                <a:solidFill>
                  <a:srgbClr val="FCF9F0"/>
                </a:solidFill>
                <a:latin typeface="Roboto Condensed Bold"/>
              </a:rPr>
              <a:t> </a:t>
            </a:r>
            <a:r>
              <a:rPr lang="en-US" sz="3700" dirty="0" err="1" smtClean="0">
                <a:solidFill>
                  <a:srgbClr val="FCF9F0"/>
                </a:solidFill>
                <a:latin typeface="Roboto Condensed Bold"/>
              </a:rPr>
              <a:t>lại</a:t>
            </a:r>
            <a:r>
              <a:rPr lang="en-US" sz="3700" dirty="0" smtClean="0">
                <a:solidFill>
                  <a:srgbClr val="FCF9F0"/>
                </a:solidFill>
                <a:latin typeface="Roboto Condensed Bold"/>
              </a:rPr>
              <a:t> </a:t>
            </a:r>
            <a:r>
              <a:rPr lang="en-US" sz="3700" dirty="0" err="1" smtClean="0">
                <a:solidFill>
                  <a:srgbClr val="FCF9F0"/>
                </a:solidFill>
                <a:latin typeface="Roboto Condensed Bold"/>
              </a:rPr>
              <a:t>bài</a:t>
            </a:r>
            <a:r>
              <a:rPr lang="en-US" sz="3700" dirty="0" smtClean="0">
                <a:solidFill>
                  <a:srgbClr val="FCF9F0"/>
                </a:solidFill>
                <a:latin typeface="Roboto Condensed Bold"/>
              </a:rPr>
              <a:t> “</a:t>
            </a:r>
            <a:r>
              <a:rPr lang="en-US" sz="3700" dirty="0" err="1" smtClean="0">
                <a:solidFill>
                  <a:srgbClr val="FCF9F0"/>
                </a:solidFill>
                <a:latin typeface="Roboto Condensed Bold"/>
              </a:rPr>
              <a:t>Cuốn</a:t>
            </a:r>
            <a:r>
              <a:rPr lang="en-US" sz="3700" dirty="0" smtClean="0">
                <a:solidFill>
                  <a:srgbClr val="FCF9F0"/>
                </a:solidFill>
                <a:latin typeface="Roboto Condensed Bold"/>
              </a:rPr>
              <a:t> </a:t>
            </a:r>
            <a:r>
              <a:rPr lang="en-US" sz="3700" dirty="0" err="1" smtClean="0">
                <a:solidFill>
                  <a:srgbClr val="FCF9F0"/>
                </a:solidFill>
                <a:latin typeface="Roboto Condensed Bold"/>
              </a:rPr>
              <a:t>sách</a:t>
            </a:r>
            <a:r>
              <a:rPr lang="en-US" sz="3700" dirty="0" smtClean="0">
                <a:solidFill>
                  <a:srgbClr val="FCF9F0"/>
                </a:solidFill>
                <a:latin typeface="Roboto Condensed Bold"/>
              </a:rPr>
              <a:t> </a:t>
            </a:r>
            <a:r>
              <a:rPr lang="en-US" sz="3700" i="1" dirty="0" err="1" smtClean="0">
                <a:solidFill>
                  <a:srgbClr val="FCF9F0"/>
                </a:solidFill>
                <a:latin typeface="Roboto Condensed Bold"/>
              </a:rPr>
              <a:t>Chìa</a:t>
            </a:r>
            <a:r>
              <a:rPr lang="en-US" sz="3700" i="1" dirty="0" smtClean="0">
                <a:solidFill>
                  <a:srgbClr val="FCF9F0"/>
                </a:solidFill>
                <a:latin typeface="Roboto Condensed Bold"/>
              </a:rPr>
              <a:t> </a:t>
            </a:r>
            <a:r>
              <a:rPr lang="en-US" sz="3700" i="1" dirty="0" err="1" smtClean="0">
                <a:solidFill>
                  <a:srgbClr val="FCF9F0"/>
                </a:solidFill>
                <a:latin typeface="Roboto Condensed Bold"/>
              </a:rPr>
              <a:t>khóa</a:t>
            </a:r>
            <a:r>
              <a:rPr lang="en-US" sz="3700" i="1" dirty="0" smtClean="0">
                <a:solidFill>
                  <a:srgbClr val="FCF9F0"/>
                </a:solidFill>
                <a:latin typeface="Roboto Condensed Bold"/>
              </a:rPr>
              <a:t> vũ </a:t>
            </a:r>
            <a:r>
              <a:rPr lang="en-US" sz="3700" i="1" dirty="0" err="1" smtClean="0">
                <a:solidFill>
                  <a:srgbClr val="FCF9F0"/>
                </a:solidFill>
                <a:latin typeface="Roboto Condensed Bold"/>
              </a:rPr>
              <a:t>tru</a:t>
            </a:r>
            <a:r>
              <a:rPr lang="en-US" sz="3700" i="1" dirty="0" smtClean="0">
                <a:solidFill>
                  <a:srgbClr val="FCF9F0"/>
                </a:solidFill>
                <a:latin typeface="Roboto Condensed Bold"/>
              </a:rPr>
              <a:t>̣ </a:t>
            </a:r>
            <a:r>
              <a:rPr lang="en-US" sz="3700" i="1" dirty="0" err="1" smtClean="0">
                <a:solidFill>
                  <a:srgbClr val="FCF9F0"/>
                </a:solidFill>
                <a:latin typeface="Roboto Condensed Bold"/>
              </a:rPr>
              <a:t>của</a:t>
            </a:r>
            <a:r>
              <a:rPr lang="en-US" sz="3700" i="1" dirty="0" smtClean="0">
                <a:solidFill>
                  <a:srgbClr val="FCF9F0"/>
                </a:solidFill>
                <a:latin typeface="Roboto Condensed Bold"/>
              </a:rPr>
              <a:t> </a:t>
            </a:r>
            <a:r>
              <a:rPr lang="en-US" sz="3700" i="1" dirty="0" err="1" smtClean="0">
                <a:solidFill>
                  <a:srgbClr val="FCF9F0"/>
                </a:solidFill>
                <a:latin typeface="Roboto Condensed Bold"/>
              </a:rPr>
              <a:t>Gioóc-giơ</a:t>
            </a:r>
            <a:r>
              <a:rPr lang="en-US" sz="3700" dirty="0" smtClean="0">
                <a:solidFill>
                  <a:srgbClr val="FCF9F0"/>
                </a:solidFill>
                <a:latin typeface="Roboto Condensed Bold"/>
              </a:rPr>
              <a:t>” </a:t>
            </a:r>
            <a:r>
              <a:rPr lang="en-US" sz="3700" dirty="0">
                <a:solidFill>
                  <a:srgbClr val="FCF9F0"/>
                </a:solidFill>
                <a:latin typeface="Roboto Condensed Bold"/>
              </a:rPr>
              <a:t>(</a:t>
            </a:r>
            <a:r>
              <a:rPr lang="en-US" sz="3700" dirty="0" smtClean="0">
                <a:solidFill>
                  <a:srgbClr val="FCF9F0"/>
                </a:solidFill>
                <a:latin typeface="Roboto Condensed Bold"/>
              </a:rPr>
              <a:t>SGK/112) </a:t>
            </a:r>
            <a:endParaRPr lang="en-US" sz="3700" dirty="0">
              <a:solidFill>
                <a:srgbClr val="FCF9F0"/>
              </a:solidFill>
              <a:latin typeface="Roboto Condensed Bold"/>
            </a:endParaRPr>
          </a:p>
          <a:p>
            <a:pPr algn="ctr">
              <a:lnSpc>
                <a:spcPts val="5180"/>
              </a:lnSpc>
            </a:pPr>
            <a:r>
              <a:rPr lang="en-US" sz="3700" dirty="0" err="1">
                <a:solidFill>
                  <a:srgbClr val="FCF9F0"/>
                </a:solidFill>
                <a:latin typeface="Roboto Condensed Bold"/>
              </a:rPr>
              <a:t>và</a:t>
            </a:r>
            <a:r>
              <a:rPr lang="en-US" sz="3700" dirty="0">
                <a:solidFill>
                  <a:srgbClr val="FCF9F0"/>
                </a:solidFill>
                <a:latin typeface="Roboto Condensed Bold"/>
              </a:rPr>
              <a:t> </a:t>
            </a:r>
            <a:r>
              <a:rPr lang="en-US" sz="3700" dirty="0" err="1">
                <a:solidFill>
                  <a:srgbClr val="FCF9F0"/>
                </a:solidFill>
                <a:latin typeface="Roboto Condensed Bold"/>
              </a:rPr>
              <a:t>trả</a:t>
            </a:r>
            <a:r>
              <a:rPr lang="en-US" sz="3700" dirty="0">
                <a:solidFill>
                  <a:srgbClr val="FCF9F0"/>
                </a:solidFill>
                <a:latin typeface="Roboto Condensed Bold"/>
              </a:rPr>
              <a:t> </a:t>
            </a:r>
            <a:r>
              <a:rPr lang="en-US" sz="3700" dirty="0" err="1">
                <a:solidFill>
                  <a:srgbClr val="FCF9F0"/>
                </a:solidFill>
                <a:latin typeface="Roboto Condensed Bold"/>
              </a:rPr>
              <a:t>lời</a:t>
            </a:r>
            <a:r>
              <a:rPr lang="en-US" sz="3700" dirty="0">
                <a:solidFill>
                  <a:srgbClr val="FCF9F0"/>
                </a:solidFill>
                <a:latin typeface="Roboto Condensed Bold"/>
              </a:rPr>
              <a:t> </a:t>
            </a:r>
            <a:r>
              <a:rPr lang="en-US" sz="3700" dirty="0" err="1">
                <a:solidFill>
                  <a:srgbClr val="FCF9F0"/>
                </a:solidFill>
                <a:latin typeface="Roboto Condensed Bold"/>
              </a:rPr>
              <a:t>các</a:t>
            </a:r>
            <a:r>
              <a:rPr lang="en-US" sz="3700" dirty="0">
                <a:solidFill>
                  <a:srgbClr val="FCF9F0"/>
                </a:solidFill>
                <a:latin typeface="Roboto Condensed Bold"/>
              </a:rPr>
              <a:t> </a:t>
            </a:r>
            <a:r>
              <a:rPr lang="en-US" sz="3700" dirty="0" err="1">
                <a:solidFill>
                  <a:srgbClr val="FCF9F0"/>
                </a:solidFill>
                <a:latin typeface="Roboto Condensed Bold"/>
              </a:rPr>
              <a:t>câu</a:t>
            </a:r>
            <a:r>
              <a:rPr lang="en-US" sz="3700" dirty="0">
                <a:solidFill>
                  <a:srgbClr val="FCF9F0"/>
                </a:solidFill>
                <a:latin typeface="Roboto Condensed Bold"/>
              </a:rPr>
              <a:t> </a:t>
            </a:r>
            <a:r>
              <a:rPr lang="en-US" sz="3700" dirty="0" err="1">
                <a:solidFill>
                  <a:srgbClr val="FCF9F0"/>
                </a:solidFill>
                <a:latin typeface="Roboto Condensed Bold"/>
              </a:rPr>
              <a:t>hỏi</a:t>
            </a:r>
            <a:r>
              <a:rPr lang="en-US" sz="3700" dirty="0">
                <a:solidFill>
                  <a:srgbClr val="FCF9F0"/>
                </a:solidFill>
                <a:latin typeface="Roboto Condensed Bold"/>
              </a:rPr>
              <a:t> </a:t>
            </a:r>
            <a:r>
              <a:rPr lang="en-US" sz="3700" dirty="0" err="1">
                <a:solidFill>
                  <a:srgbClr val="FCF9F0"/>
                </a:solidFill>
                <a:latin typeface="Roboto Condensed Bold"/>
              </a:rPr>
              <a:t>bên</a:t>
            </a:r>
            <a:r>
              <a:rPr lang="en-US" sz="3700" dirty="0">
                <a:solidFill>
                  <a:srgbClr val="FCF9F0"/>
                </a:solidFill>
                <a:latin typeface="Roboto Condensed Bold"/>
              </a:rPr>
              <a:t> </a:t>
            </a:r>
            <a:r>
              <a:rPr lang="en-US" sz="3700" dirty="0" err="1">
                <a:solidFill>
                  <a:srgbClr val="FCF9F0"/>
                </a:solidFill>
                <a:latin typeface="Roboto Condensed Bold"/>
              </a:rPr>
              <a:t>dưới</a:t>
            </a:r>
            <a:r>
              <a:rPr lang="en-US" sz="3700" dirty="0">
                <a:solidFill>
                  <a:srgbClr val="FCF9F0"/>
                </a:solidFill>
                <a:latin typeface="Roboto Condensed Bold"/>
              </a:rPr>
              <a:t>.</a:t>
            </a:r>
          </a:p>
        </p:txBody>
      </p:sp>
      <p:sp>
        <p:nvSpPr>
          <p:cNvPr id="12" name="TextBox 12"/>
          <p:cNvSpPr txBox="1"/>
          <p:nvPr/>
        </p:nvSpPr>
        <p:spPr>
          <a:xfrm>
            <a:off x="668692" y="2626072"/>
            <a:ext cx="6353495" cy="629921"/>
          </a:xfrm>
          <a:prstGeom prst="rect">
            <a:avLst/>
          </a:prstGeom>
        </p:spPr>
        <p:txBody>
          <a:bodyPr lIns="0" tIns="0" rIns="0" bIns="0" rtlCol="0" anchor="t">
            <a:spAutoFit/>
          </a:bodyPr>
          <a:lstStyle/>
          <a:p>
            <a:pPr algn="ctr">
              <a:lnSpc>
                <a:spcPts val="5179"/>
              </a:lnSpc>
            </a:pPr>
            <a:r>
              <a:rPr lang="en-US" sz="3699">
                <a:solidFill>
                  <a:srgbClr val="1E3F48"/>
                </a:solidFill>
                <a:latin typeface="Roboto Condensed"/>
              </a:rPr>
              <a:t>Bài viết viết theo ngôi thứ mấy? </a:t>
            </a:r>
          </a:p>
        </p:txBody>
      </p:sp>
      <p:sp>
        <p:nvSpPr>
          <p:cNvPr id="13" name="TextBox 13"/>
          <p:cNvSpPr txBox="1"/>
          <p:nvPr/>
        </p:nvSpPr>
        <p:spPr>
          <a:xfrm>
            <a:off x="980696" y="4218018"/>
            <a:ext cx="10248064" cy="1287146"/>
          </a:xfrm>
          <a:prstGeom prst="rect">
            <a:avLst/>
          </a:prstGeom>
        </p:spPr>
        <p:txBody>
          <a:bodyPr lIns="0" tIns="0" rIns="0" bIns="0" rtlCol="0" anchor="t">
            <a:spAutoFit/>
          </a:bodyPr>
          <a:lstStyle/>
          <a:p>
            <a:pPr>
              <a:lnSpc>
                <a:spcPts val="5179"/>
              </a:lnSpc>
            </a:pPr>
            <a:r>
              <a:rPr lang="en-US" sz="3699">
                <a:solidFill>
                  <a:srgbClr val="1E3F48"/>
                </a:solidFill>
                <a:latin typeface="Roboto Condensed"/>
              </a:rPr>
              <a:t>Bố cục bài viết gồm mấy phần? </a:t>
            </a:r>
          </a:p>
          <a:p>
            <a:pPr>
              <a:lnSpc>
                <a:spcPts val="5179"/>
              </a:lnSpc>
            </a:pPr>
            <a:r>
              <a:rPr lang="en-US" sz="3699">
                <a:solidFill>
                  <a:srgbClr val="1E3F48"/>
                </a:solidFill>
                <a:latin typeface="Roboto Condensed"/>
              </a:rPr>
              <a:t>Là những phần nào?</a:t>
            </a:r>
          </a:p>
        </p:txBody>
      </p:sp>
      <p:sp>
        <p:nvSpPr>
          <p:cNvPr id="14" name="TextBox 14"/>
          <p:cNvSpPr txBox="1"/>
          <p:nvPr/>
        </p:nvSpPr>
        <p:spPr>
          <a:xfrm>
            <a:off x="668692" y="6064930"/>
            <a:ext cx="5436036" cy="629921"/>
          </a:xfrm>
          <a:prstGeom prst="rect">
            <a:avLst/>
          </a:prstGeom>
        </p:spPr>
        <p:txBody>
          <a:bodyPr lIns="0" tIns="0" rIns="0" bIns="0" rtlCol="0" anchor="t">
            <a:spAutoFit/>
          </a:bodyPr>
          <a:lstStyle/>
          <a:p>
            <a:pPr algn="ctr">
              <a:lnSpc>
                <a:spcPts val="5179"/>
              </a:lnSpc>
            </a:pPr>
            <a:r>
              <a:rPr lang="en-US" sz="3699">
                <a:solidFill>
                  <a:srgbClr val="1E3F48"/>
                </a:solidFill>
                <a:latin typeface="Roboto Condensed"/>
              </a:rPr>
              <a:t>Nội dung của phần 1 là gì?</a:t>
            </a:r>
          </a:p>
        </p:txBody>
      </p:sp>
      <p:sp>
        <p:nvSpPr>
          <p:cNvPr id="15" name="TextBox 15"/>
          <p:cNvSpPr txBox="1"/>
          <p:nvPr/>
        </p:nvSpPr>
        <p:spPr>
          <a:xfrm>
            <a:off x="1028700" y="7254618"/>
            <a:ext cx="11986975" cy="629921"/>
          </a:xfrm>
          <a:prstGeom prst="rect">
            <a:avLst/>
          </a:prstGeom>
        </p:spPr>
        <p:txBody>
          <a:bodyPr lIns="0" tIns="0" rIns="0" bIns="0" rtlCol="0" anchor="t">
            <a:spAutoFit/>
          </a:bodyPr>
          <a:lstStyle/>
          <a:p>
            <a:pPr algn="just">
              <a:lnSpc>
                <a:spcPts val="5179"/>
              </a:lnSpc>
            </a:pPr>
            <a:r>
              <a:rPr lang="en-US" sz="3699">
                <a:solidFill>
                  <a:srgbClr val="1E3F48"/>
                </a:solidFill>
                <a:latin typeface="Roboto Condensed"/>
              </a:rPr>
              <a:t>Phần 2 thể hiện nội dung gì?</a:t>
            </a:r>
          </a:p>
        </p:txBody>
      </p:sp>
      <p:sp>
        <p:nvSpPr>
          <p:cNvPr id="16" name="TextBox 16"/>
          <p:cNvSpPr txBox="1"/>
          <p:nvPr/>
        </p:nvSpPr>
        <p:spPr>
          <a:xfrm>
            <a:off x="818031" y="8628379"/>
            <a:ext cx="5721758" cy="629921"/>
          </a:xfrm>
          <a:prstGeom prst="rect">
            <a:avLst/>
          </a:prstGeom>
        </p:spPr>
        <p:txBody>
          <a:bodyPr lIns="0" tIns="0" rIns="0" bIns="0" rtlCol="0" anchor="t">
            <a:spAutoFit/>
          </a:bodyPr>
          <a:lstStyle/>
          <a:p>
            <a:pPr algn="ctr">
              <a:lnSpc>
                <a:spcPts val="5179"/>
              </a:lnSpc>
            </a:pPr>
            <a:r>
              <a:rPr lang="en-US" sz="3699">
                <a:solidFill>
                  <a:srgbClr val="1E3F48"/>
                </a:solidFill>
                <a:latin typeface="Roboto Condensed"/>
              </a:rPr>
              <a:t>Phần 3 thể hiện nội dung gì?</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 xmlns:asvg="http://schemas.microsoft.com/office/drawing/2016/SVG/main" r:embed="rId3"/>
                </a:ext>
              </a:extLst>
            </a:blip>
            <a:stretch>
              <a:fillRect l="-9832" r="-31154"/>
            </a:stretch>
          </a:blipFill>
        </p:spPr>
      </p:sp>
      <p:sp>
        <p:nvSpPr>
          <p:cNvPr id="3" name="Freeform 3"/>
          <p:cNvSpPr/>
          <p:nvPr/>
        </p:nvSpPr>
        <p:spPr>
          <a:xfrm rot="2628256">
            <a:off x="14928075" y="81239"/>
            <a:ext cx="4071123" cy="1894923"/>
          </a:xfrm>
          <a:custGeom>
            <a:avLst/>
            <a:gdLst/>
            <a:ahLst/>
            <a:cxnLst/>
            <a:rect l="l" t="t" r="r" b="b"/>
            <a:pathLst>
              <a:path w="4071123" h="1894923">
                <a:moveTo>
                  <a:pt x="0" y="0"/>
                </a:moveTo>
                <a:lnTo>
                  <a:pt x="4071123" y="0"/>
                </a:lnTo>
                <a:lnTo>
                  <a:pt x="4071123" y="1894922"/>
                </a:lnTo>
                <a:lnTo>
                  <a:pt x="0" y="189492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500695">
            <a:off x="-631442" y="8398400"/>
            <a:ext cx="4142661" cy="1712081"/>
          </a:xfrm>
          <a:custGeom>
            <a:avLst/>
            <a:gdLst/>
            <a:ahLst/>
            <a:cxnLst/>
            <a:rect l="l" t="t" r="r" b="b"/>
            <a:pathLst>
              <a:path w="4142661" h="1712081">
                <a:moveTo>
                  <a:pt x="0" y="0"/>
                </a:moveTo>
                <a:lnTo>
                  <a:pt x="4142661" y="0"/>
                </a:lnTo>
                <a:lnTo>
                  <a:pt x="4142661" y="1712081"/>
                </a:lnTo>
                <a:lnTo>
                  <a:pt x="0" y="171208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TextBox 6"/>
          <p:cNvSpPr txBox="1"/>
          <p:nvPr/>
        </p:nvSpPr>
        <p:spPr>
          <a:xfrm>
            <a:off x="919935" y="734355"/>
            <a:ext cx="12944919" cy="927100"/>
          </a:xfrm>
          <a:prstGeom prst="rect">
            <a:avLst/>
          </a:prstGeom>
        </p:spPr>
        <p:txBody>
          <a:bodyPr lIns="0" tIns="0" rIns="0" bIns="0" rtlCol="0" anchor="t">
            <a:spAutoFit/>
          </a:bodyPr>
          <a:lstStyle/>
          <a:p>
            <a:pPr algn="ctr">
              <a:lnSpc>
                <a:spcPts val="7700"/>
              </a:lnSpc>
            </a:pPr>
            <a:r>
              <a:rPr lang="en-US" sz="5000">
                <a:solidFill>
                  <a:srgbClr val="0C4369"/>
                </a:solidFill>
                <a:latin typeface="Fraunces Bold"/>
              </a:rPr>
              <a:t>II. PHÂN TÍCH BÀI VIẾT THAM KHẢO</a:t>
            </a:r>
          </a:p>
        </p:txBody>
      </p:sp>
      <p:grpSp>
        <p:nvGrpSpPr>
          <p:cNvPr id="7" name="Group 7"/>
          <p:cNvGrpSpPr/>
          <p:nvPr/>
        </p:nvGrpSpPr>
        <p:grpSpPr>
          <a:xfrm>
            <a:off x="252374" y="226865"/>
            <a:ext cx="17919285" cy="9833271"/>
            <a:chOff x="0" y="0"/>
            <a:chExt cx="4719482" cy="2589833"/>
          </a:xfrm>
        </p:grpSpPr>
        <p:sp>
          <p:nvSpPr>
            <p:cNvPr id="8" name="Freeform 8"/>
            <p:cNvSpPr/>
            <p:nvPr/>
          </p:nvSpPr>
          <p:spPr>
            <a:xfrm>
              <a:off x="0" y="0"/>
              <a:ext cx="4719482" cy="2589833"/>
            </a:xfrm>
            <a:custGeom>
              <a:avLst/>
              <a:gdLst/>
              <a:ahLst/>
              <a:cxnLst/>
              <a:rect l="l" t="t" r="r" b="b"/>
              <a:pathLst>
                <a:path w="4719482" h="2589833">
                  <a:moveTo>
                    <a:pt x="22034" y="0"/>
                  </a:moveTo>
                  <a:lnTo>
                    <a:pt x="4697448" y="0"/>
                  </a:lnTo>
                  <a:cubicBezTo>
                    <a:pt x="4703292" y="0"/>
                    <a:pt x="4708897" y="2321"/>
                    <a:pt x="4713029" y="6454"/>
                  </a:cubicBezTo>
                  <a:cubicBezTo>
                    <a:pt x="4717161" y="10586"/>
                    <a:pt x="4719482" y="16190"/>
                    <a:pt x="4719482" y="22034"/>
                  </a:cubicBezTo>
                  <a:lnTo>
                    <a:pt x="4719482" y="2567798"/>
                  </a:lnTo>
                  <a:cubicBezTo>
                    <a:pt x="4719482" y="2573642"/>
                    <a:pt x="4717161" y="2579247"/>
                    <a:pt x="4713029" y="2583379"/>
                  </a:cubicBezTo>
                  <a:cubicBezTo>
                    <a:pt x="4708897" y="2587511"/>
                    <a:pt x="4703292" y="2589833"/>
                    <a:pt x="4697448" y="2589833"/>
                  </a:cubicBezTo>
                  <a:lnTo>
                    <a:pt x="22034" y="2589833"/>
                  </a:lnTo>
                  <a:cubicBezTo>
                    <a:pt x="16190" y="2589833"/>
                    <a:pt x="10586" y="2587511"/>
                    <a:pt x="6454" y="2583379"/>
                  </a:cubicBezTo>
                  <a:cubicBezTo>
                    <a:pt x="2321" y="2579247"/>
                    <a:pt x="0" y="2573642"/>
                    <a:pt x="0" y="2567798"/>
                  </a:cubicBezTo>
                  <a:lnTo>
                    <a:pt x="0" y="22034"/>
                  </a:lnTo>
                  <a:cubicBezTo>
                    <a:pt x="0" y="16190"/>
                    <a:pt x="2321" y="10586"/>
                    <a:pt x="6454" y="6454"/>
                  </a:cubicBezTo>
                  <a:cubicBezTo>
                    <a:pt x="10586" y="2321"/>
                    <a:pt x="16190" y="0"/>
                    <a:pt x="22034" y="0"/>
                  </a:cubicBezTo>
                  <a:close/>
                </a:path>
              </a:pathLst>
            </a:custGeom>
            <a:solidFill>
              <a:srgbClr val="D8E0CE"/>
            </a:solidFill>
          </p:spPr>
        </p:sp>
        <p:sp>
          <p:nvSpPr>
            <p:cNvPr id="9" name="TextBox 9"/>
            <p:cNvSpPr txBox="1"/>
            <p:nvPr/>
          </p:nvSpPr>
          <p:spPr>
            <a:xfrm>
              <a:off x="0" y="-38100"/>
              <a:ext cx="4719482" cy="2627933"/>
            </a:xfrm>
            <a:prstGeom prst="rect">
              <a:avLst/>
            </a:prstGeom>
          </p:spPr>
          <p:txBody>
            <a:bodyPr lIns="50800" tIns="50800" rIns="50800" bIns="50800" rtlCol="0" anchor="ctr"/>
            <a:lstStyle/>
            <a:p>
              <a:pPr algn="ctr">
                <a:lnSpc>
                  <a:spcPts val="2659"/>
                </a:lnSpc>
              </a:pPr>
              <a:endParaRPr/>
            </a:p>
          </p:txBody>
        </p:sp>
      </p:grpSp>
      <p:graphicFrame>
        <p:nvGraphicFramePr>
          <p:cNvPr id="10" name="Table 10"/>
          <p:cNvGraphicFramePr>
            <a:graphicFrameLocks noGrp="1"/>
          </p:cNvGraphicFramePr>
          <p:nvPr>
            <p:extLst>
              <p:ext uri="{D42A27DB-BD31-4B8C-83A1-F6EECF244321}">
                <p14:modId xmlns:p14="http://schemas.microsoft.com/office/powerpoint/2010/main" val="1919747399"/>
              </p:ext>
            </p:extLst>
          </p:nvPr>
        </p:nvGraphicFramePr>
        <p:xfrm>
          <a:off x="604984" y="410397"/>
          <a:ext cx="17225816" cy="9305102"/>
        </p:xfrm>
        <a:graphic>
          <a:graphicData uri="http://schemas.openxmlformats.org/drawingml/2006/table">
            <a:tbl>
              <a:tblPr/>
              <a:tblGrid>
                <a:gridCol w="8323746">
                  <a:extLst>
                    <a:ext uri="{9D8B030D-6E8A-4147-A177-3AD203B41FA5}">
                      <a16:colId xmlns:a16="http://schemas.microsoft.com/office/drawing/2014/main" val="20000"/>
                    </a:ext>
                  </a:extLst>
                </a:gridCol>
                <a:gridCol w="8902070">
                  <a:extLst>
                    <a:ext uri="{9D8B030D-6E8A-4147-A177-3AD203B41FA5}">
                      <a16:colId xmlns:a16="http://schemas.microsoft.com/office/drawing/2014/main" val="20001"/>
                    </a:ext>
                  </a:extLst>
                </a:gridCol>
              </a:tblGrid>
              <a:tr h="1931158">
                <a:tc gridSpan="2">
                  <a:txBody>
                    <a:bodyPr/>
                    <a:lstStyle/>
                    <a:p>
                      <a:pPr algn="l">
                        <a:lnSpc>
                          <a:spcPts val="855"/>
                        </a:lnSpc>
                        <a:defRPr/>
                      </a:pPr>
                      <a:endParaRPr lang="en-US" sz="1100"/>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solidFill>
                      <a:srgbClr val="6A7E78"/>
                    </a:solidFill>
                  </a:tcPr>
                </a:tc>
                <a:tc hMerge="1">
                  <a:txBody>
                    <a:bodyPr/>
                    <a:lstStyle/>
                    <a:p>
                      <a:pPr algn="l">
                        <a:lnSpc>
                          <a:spcPts val="855"/>
                        </a:lnSpc>
                        <a:defRPr/>
                      </a:pPr>
                      <a:endParaRPr lang="en-US" sz="1100"/>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solidFill>
                      <a:srgbClr val="6A7E78"/>
                    </a:solidFill>
                  </a:tcPr>
                </a:tc>
                <a:extLst>
                  <a:ext uri="{0D108BD9-81ED-4DB2-BD59-A6C34878D82A}">
                    <a16:rowId xmlns:a16="http://schemas.microsoft.com/office/drawing/2014/main" val="10000"/>
                  </a:ext>
                </a:extLst>
              </a:tr>
              <a:tr h="2224509">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extLst>
                  <a:ext uri="{0D108BD9-81ED-4DB2-BD59-A6C34878D82A}">
                    <a16:rowId xmlns:a16="http://schemas.microsoft.com/office/drawing/2014/main" val="10001"/>
                  </a:ext>
                </a:extLst>
              </a:tr>
              <a:tr h="2552250">
                <a:tc>
                  <a:txBody>
                    <a:bodyPr/>
                    <a:lstStyle/>
                    <a:p>
                      <a:pPr algn="l">
                        <a:lnSpc>
                          <a:spcPts val="855"/>
                        </a:lnSpc>
                        <a:defRPr/>
                      </a:pPr>
                      <a:endParaRPr lang="en-US" sz="1100" dirty="0"/>
                    </a:p>
                    <a:p>
                      <a:pPr>
                        <a:lnSpc>
                          <a:spcPts val="855"/>
                        </a:lnSpc>
                      </a:pPr>
                      <a:r>
                        <a:rPr lang="en-US" sz="611" dirty="0">
                          <a:solidFill>
                            <a:srgbClr val="000000"/>
                          </a:solidFill>
                          <a:latin typeface="Raleway"/>
                        </a:rPr>
                        <a:t>   </a:t>
                      </a:r>
                    </a:p>
                    <a:p>
                      <a:pPr>
                        <a:lnSpc>
                          <a:spcPts val="855"/>
                        </a:lnSpc>
                      </a:pPr>
                      <a:r>
                        <a:rPr lang="en-US" sz="611" dirty="0">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a:p>
                    <a:p>
                      <a:pPr>
                        <a:lnSpc>
                          <a:spcPts val="855"/>
                        </a:lnSpc>
                      </a:pPr>
                      <a:r>
                        <a:rPr lang="en-US" sz="611">
                          <a:solidFill>
                            <a:srgbClr val="000000"/>
                          </a:solidFill>
                          <a:latin typeface="Raleway"/>
                        </a:rPr>
                        <a:t>   </a:t>
                      </a:r>
                    </a:p>
                    <a:p>
                      <a:pPr>
                        <a:lnSpc>
                          <a:spcPts val="855"/>
                        </a:lnSpc>
                      </a:pPr>
                      <a:r>
                        <a:rPr lang="en-US" sz="611">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extLst>
                  <a:ext uri="{0D108BD9-81ED-4DB2-BD59-A6C34878D82A}">
                    <a16:rowId xmlns:a16="http://schemas.microsoft.com/office/drawing/2014/main" val="10002"/>
                  </a:ext>
                </a:extLst>
              </a:tr>
              <a:tr h="2597185">
                <a:tc>
                  <a:txBody>
                    <a:bodyPr/>
                    <a:lstStyle/>
                    <a:p>
                      <a:pPr algn="l">
                        <a:lnSpc>
                          <a:spcPts val="855"/>
                        </a:lnSpc>
                        <a:defRPr/>
                      </a:pPr>
                      <a:endParaRPr lang="en-US" sz="1100" dirty="0"/>
                    </a:p>
                    <a:p>
                      <a:pPr>
                        <a:lnSpc>
                          <a:spcPts val="855"/>
                        </a:lnSpc>
                      </a:pPr>
                      <a:r>
                        <a:rPr lang="en-US" sz="611" dirty="0">
                          <a:solidFill>
                            <a:srgbClr val="000000"/>
                          </a:solidFill>
                          <a:latin typeface="Raleway"/>
                        </a:rPr>
                        <a:t>   </a:t>
                      </a:r>
                    </a:p>
                    <a:p>
                      <a:pPr>
                        <a:lnSpc>
                          <a:spcPts val="855"/>
                        </a:lnSpc>
                      </a:pPr>
                      <a:r>
                        <a:rPr lang="en-US" sz="611" dirty="0">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tc>
                  <a:txBody>
                    <a:bodyPr/>
                    <a:lstStyle/>
                    <a:p>
                      <a:pPr algn="l">
                        <a:lnSpc>
                          <a:spcPts val="855"/>
                        </a:lnSpc>
                        <a:defRPr/>
                      </a:pPr>
                      <a:endParaRPr lang="en-US" sz="1100" dirty="0"/>
                    </a:p>
                    <a:p>
                      <a:pPr>
                        <a:lnSpc>
                          <a:spcPts val="855"/>
                        </a:lnSpc>
                      </a:pPr>
                      <a:r>
                        <a:rPr lang="en-US" sz="611" dirty="0">
                          <a:solidFill>
                            <a:srgbClr val="000000"/>
                          </a:solidFill>
                          <a:latin typeface="Raleway"/>
                        </a:rPr>
                        <a:t>   </a:t>
                      </a:r>
                    </a:p>
                    <a:p>
                      <a:pPr>
                        <a:lnSpc>
                          <a:spcPts val="855"/>
                        </a:lnSpc>
                      </a:pPr>
                      <a:r>
                        <a:rPr lang="en-US" sz="611" dirty="0">
                          <a:solidFill>
                            <a:srgbClr val="000000"/>
                          </a:solidFill>
                          <a:latin typeface="Raleway"/>
                        </a:rPr>
                        <a:t>  </a:t>
                      </a:r>
                    </a:p>
                  </a:txBody>
                  <a:tcPr marL="95250" marR="95250" marT="95250" marB="95250" anchor="ctr">
                    <a:lnL w="12935" cap="flat" cmpd="sng" algn="ctr">
                      <a:solidFill>
                        <a:srgbClr val="13A6A1"/>
                      </a:solidFill>
                      <a:prstDash val="solid"/>
                      <a:round/>
                      <a:headEnd type="none" w="med" len="med"/>
                      <a:tailEnd type="none" w="med" len="med"/>
                    </a:lnL>
                    <a:lnR w="12935" cap="flat" cmpd="sng" algn="ctr">
                      <a:solidFill>
                        <a:srgbClr val="13A6A1"/>
                      </a:solidFill>
                      <a:prstDash val="solid"/>
                      <a:round/>
                      <a:headEnd type="none" w="med" len="med"/>
                      <a:tailEnd type="none" w="med" len="med"/>
                    </a:lnR>
                    <a:lnT w="12935" cap="flat" cmpd="sng" algn="ctr">
                      <a:solidFill>
                        <a:srgbClr val="13A6A1"/>
                      </a:solidFill>
                      <a:prstDash val="solid"/>
                      <a:round/>
                      <a:headEnd type="none" w="med" len="med"/>
                      <a:tailEnd type="none" w="med" len="med"/>
                    </a:lnT>
                    <a:lnB w="12935" cap="flat" cmpd="sng" algn="ctr">
                      <a:solidFill>
                        <a:srgbClr val="13A6A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 name="TextBox 11"/>
          <p:cNvSpPr txBox="1"/>
          <p:nvPr/>
        </p:nvSpPr>
        <p:spPr>
          <a:xfrm>
            <a:off x="1439889" y="661673"/>
            <a:ext cx="16230600" cy="1287144"/>
          </a:xfrm>
          <a:prstGeom prst="rect">
            <a:avLst/>
          </a:prstGeom>
        </p:spPr>
        <p:txBody>
          <a:bodyPr lIns="0" tIns="0" rIns="0" bIns="0" rtlCol="0" anchor="t">
            <a:spAutoFit/>
          </a:bodyPr>
          <a:lstStyle/>
          <a:p>
            <a:pPr algn="ctr">
              <a:lnSpc>
                <a:spcPts val="5180"/>
              </a:lnSpc>
            </a:pPr>
            <a:r>
              <a:rPr lang="en-US" sz="3700">
                <a:solidFill>
                  <a:srgbClr val="FCF9F0"/>
                </a:solidFill>
                <a:latin typeface="Roboto Condensed Bold"/>
              </a:rPr>
              <a:t> Đọc bài tham khảo “Câu chuyện về lòng yêu thương” (SGK/58) </a:t>
            </a:r>
          </a:p>
          <a:p>
            <a:pPr algn="ctr">
              <a:lnSpc>
                <a:spcPts val="5180"/>
              </a:lnSpc>
            </a:pPr>
            <a:r>
              <a:rPr lang="en-US" sz="3700">
                <a:solidFill>
                  <a:srgbClr val="FCF9F0"/>
                </a:solidFill>
                <a:latin typeface="Roboto Condensed Bold"/>
              </a:rPr>
              <a:t>và trả lời các câu hỏi bên dưới.</a:t>
            </a:r>
          </a:p>
        </p:txBody>
      </p:sp>
      <p:sp>
        <p:nvSpPr>
          <p:cNvPr id="12" name="TextBox 12"/>
          <p:cNvSpPr txBox="1"/>
          <p:nvPr/>
        </p:nvSpPr>
        <p:spPr>
          <a:xfrm>
            <a:off x="919935" y="2618104"/>
            <a:ext cx="7333621" cy="1287146"/>
          </a:xfrm>
          <a:prstGeom prst="rect">
            <a:avLst/>
          </a:prstGeom>
        </p:spPr>
        <p:txBody>
          <a:bodyPr lIns="0" tIns="0" rIns="0" bIns="0" rtlCol="0" anchor="t">
            <a:spAutoFit/>
          </a:bodyPr>
          <a:lstStyle/>
          <a:p>
            <a:pPr algn="just">
              <a:lnSpc>
                <a:spcPts val="5179"/>
              </a:lnSpc>
            </a:pPr>
            <a:r>
              <a:rPr lang="en-US" sz="3699">
                <a:solidFill>
                  <a:srgbClr val="1E3F48"/>
                </a:solidFill>
                <a:latin typeface="Roboto Condensed"/>
              </a:rPr>
              <a:t>Bài học ý nghĩa từ cuốn sách mà người viết cảm nhận được là gì?</a:t>
            </a:r>
          </a:p>
        </p:txBody>
      </p:sp>
      <p:sp>
        <p:nvSpPr>
          <p:cNvPr id="13" name="TextBox 13"/>
          <p:cNvSpPr txBox="1"/>
          <p:nvPr/>
        </p:nvSpPr>
        <p:spPr>
          <a:xfrm>
            <a:off x="1028700" y="5076825"/>
            <a:ext cx="7224857" cy="1287146"/>
          </a:xfrm>
          <a:prstGeom prst="rect">
            <a:avLst/>
          </a:prstGeom>
        </p:spPr>
        <p:txBody>
          <a:bodyPr lIns="0" tIns="0" rIns="0" bIns="0" rtlCol="0" anchor="t">
            <a:spAutoFit/>
          </a:bodyPr>
          <a:lstStyle/>
          <a:p>
            <a:pPr algn="just">
              <a:lnSpc>
                <a:spcPts val="5179"/>
              </a:lnSpc>
            </a:pPr>
            <a:r>
              <a:rPr lang="en-US" sz="3699" dirty="0" err="1">
                <a:solidFill>
                  <a:srgbClr val="1E3F48"/>
                </a:solidFill>
                <a:latin typeface="Roboto Condensed"/>
              </a:rPr>
              <a:t>Người</a:t>
            </a:r>
            <a:r>
              <a:rPr lang="en-US" sz="3699" dirty="0">
                <a:solidFill>
                  <a:srgbClr val="1E3F48"/>
                </a:solidFill>
                <a:latin typeface="Roboto Condensed"/>
              </a:rPr>
              <a:t> </a:t>
            </a:r>
            <a:r>
              <a:rPr lang="en-US" sz="3699" dirty="0" err="1">
                <a:solidFill>
                  <a:srgbClr val="1E3F48"/>
                </a:solidFill>
                <a:latin typeface="Roboto Condensed"/>
              </a:rPr>
              <a:t>viết</a:t>
            </a:r>
            <a:r>
              <a:rPr lang="en-US" sz="3699" dirty="0">
                <a:solidFill>
                  <a:srgbClr val="1E3F48"/>
                </a:solidFill>
                <a:latin typeface="Roboto Condensed"/>
              </a:rPr>
              <a:t> có </a:t>
            </a:r>
            <a:r>
              <a:rPr lang="en-US" sz="3699" dirty="0" err="1">
                <a:solidFill>
                  <a:srgbClr val="1E3F48"/>
                </a:solidFill>
                <a:latin typeface="Roboto Condensed"/>
              </a:rPr>
              <a:t>cảm</a:t>
            </a:r>
            <a:r>
              <a:rPr lang="en-US" sz="3699" dirty="0">
                <a:solidFill>
                  <a:srgbClr val="1E3F48"/>
                </a:solidFill>
                <a:latin typeface="Roboto Condensed"/>
              </a:rPr>
              <a:t> </a:t>
            </a:r>
            <a:r>
              <a:rPr lang="en-US" sz="3699" dirty="0" err="1">
                <a:solidFill>
                  <a:srgbClr val="1E3F48"/>
                </a:solidFill>
                <a:latin typeface="Roboto Condensed"/>
              </a:rPr>
              <a:t>nhận</a:t>
            </a:r>
            <a:r>
              <a:rPr lang="en-US" sz="3699" dirty="0">
                <a:solidFill>
                  <a:srgbClr val="1E3F48"/>
                </a:solidFill>
                <a:latin typeface="Roboto Condensed"/>
              </a:rPr>
              <a:t> </a:t>
            </a:r>
            <a:r>
              <a:rPr lang="en-US" sz="3699" dirty="0" err="1">
                <a:solidFill>
                  <a:srgbClr val="1E3F48"/>
                </a:solidFill>
                <a:latin typeface="Roboto Condensed"/>
              </a:rPr>
              <a:t>như</a:t>
            </a:r>
            <a:r>
              <a:rPr lang="en-US" sz="3699" dirty="0">
                <a:solidFill>
                  <a:srgbClr val="1E3F48"/>
                </a:solidFill>
                <a:latin typeface="Roboto Condensed"/>
              </a:rPr>
              <a:t> </a:t>
            </a:r>
            <a:r>
              <a:rPr lang="en-US" sz="3699" dirty="0" err="1">
                <a:solidFill>
                  <a:srgbClr val="1E3F48"/>
                </a:solidFill>
                <a:latin typeface="Roboto Condensed"/>
              </a:rPr>
              <a:t>thê</a:t>
            </a:r>
            <a:r>
              <a:rPr lang="en-US" sz="3699" dirty="0">
                <a:solidFill>
                  <a:srgbClr val="1E3F48"/>
                </a:solidFill>
                <a:latin typeface="Roboto Condensed"/>
              </a:rPr>
              <a:t>́ </a:t>
            </a:r>
            <a:r>
              <a:rPr lang="en-US" sz="3699" dirty="0" err="1">
                <a:solidFill>
                  <a:srgbClr val="1E3F48"/>
                </a:solidFill>
                <a:latin typeface="Roboto Condensed"/>
              </a:rPr>
              <a:t>nào</a:t>
            </a:r>
            <a:r>
              <a:rPr lang="en-US" sz="3699" dirty="0">
                <a:solidFill>
                  <a:srgbClr val="1E3F48"/>
                </a:solidFill>
                <a:latin typeface="Roboto Condensed"/>
              </a:rPr>
              <a:t> </a:t>
            </a:r>
            <a:r>
              <a:rPr lang="en-US" sz="3699" dirty="0" err="1">
                <a:solidFill>
                  <a:srgbClr val="1E3F48"/>
                </a:solidFill>
                <a:latin typeface="Roboto Condensed"/>
              </a:rPr>
              <a:t>vê</a:t>
            </a:r>
            <a:r>
              <a:rPr lang="en-US" sz="3699" dirty="0">
                <a:solidFill>
                  <a:srgbClr val="1E3F48"/>
                </a:solidFill>
                <a:latin typeface="Roboto Condensed"/>
              </a:rPr>
              <a:t>̀ </a:t>
            </a:r>
            <a:r>
              <a:rPr lang="en-US" sz="3699" dirty="0" err="1">
                <a:solidFill>
                  <a:srgbClr val="1E3F48"/>
                </a:solidFill>
                <a:latin typeface="Roboto Condensed"/>
              </a:rPr>
              <a:t>gia</a:t>
            </a:r>
            <a:r>
              <a:rPr lang="en-US" sz="3699" dirty="0">
                <a:solidFill>
                  <a:srgbClr val="1E3F48"/>
                </a:solidFill>
                <a:latin typeface="Roboto Condensed"/>
              </a:rPr>
              <a:t>́ trị </a:t>
            </a:r>
            <a:r>
              <a:rPr lang="en-US" sz="3699" dirty="0" err="1">
                <a:solidFill>
                  <a:srgbClr val="1E3F48"/>
                </a:solidFill>
                <a:latin typeface="Roboto Condensed"/>
              </a:rPr>
              <a:t>của</a:t>
            </a:r>
            <a:r>
              <a:rPr lang="en-US" sz="3699" dirty="0">
                <a:solidFill>
                  <a:srgbClr val="1E3F48"/>
                </a:solidFill>
                <a:latin typeface="Roboto Condensed"/>
              </a:rPr>
              <a:t> </a:t>
            </a:r>
            <a:r>
              <a:rPr lang="en-US" sz="3699" dirty="0" err="1">
                <a:solidFill>
                  <a:srgbClr val="1E3F48"/>
                </a:solidFill>
                <a:latin typeface="Roboto Condensed"/>
              </a:rPr>
              <a:t>cuốn</a:t>
            </a:r>
            <a:r>
              <a:rPr lang="en-US" sz="3699" dirty="0">
                <a:solidFill>
                  <a:srgbClr val="1E3F48"/>
                </a:solidFill>
                <a:latin typeface="Roboto Condensed"/>
              </a:rPr>
              <a:t> </a:t>
            </a:r>
            <a:r>
              <a:rPr lang="en-US" sz="3699" dirty="0" err="1">
                <a:solidFill>
                  <a:srgbClr val="1E3F48"/>
                </a:solidFill>
                <a:latin typeface="Roboto Condensed"/>
              </a:rPr>
              <a:t>sách</a:t>
            </a:r>
            <a:r>
              <a:rPr lang="en-US" sz="3699" dirty="0">
                <a:solidFill>
                  <a:srgbClr val="1E3F48"/>
                </a:solidFill>
                <a:latin typeface="Roboto Condensed"/>
              </a:rPr>
              <a:t>?</a:t>
            </a:r>
          </a:p>
        </p:txBody>
      </p:sp>
      <p:sp>
        <p:nvSpPr>
          <p:cNvPr id="14" name="TextBox 14"/>
          <p:cNvSpPr txBox="1"/>
          <p:nvPr/>
        </p:nvSpPr>
        <p:spPr>
          <a:xfrm>
            <a:off x="919935" y="7536241"/>
            <a:ext cx="7333621" cy="1708160"/>
          </a:xfrm>
          <a:prstGeom prst="rect">
            <a:avLst/>
          </a:prstGeom>
        </p:spPr>
        <p:txBody>
          <a:bodyPr wrap="square" lIns="0" tIns="0" rIns="0" bIns="0" rtlCol="0" anchor="t">
            <a:spAutoFit/>
          </a:bodyPr>
          <a:lstStyle/>
          <a:p>
            <a:pPr algn="just"/>
            <a:r>
              <a:rPr lang="vi-VN" sz="3700" dirty="0">
                <a:solidFill>
                  <a:schemeClr val="accent5">
                    <a:lumMod val="50000"/>
                  </a:schemeClr>
                </a:solidFill>
                <a:latin typeface="Roboto Condensed" panose="02000000000000000000" pitchFamily="2" charset="0"/>
                <a:ea typeface="Roboto Condensed" panose="02000000000000000000" pitchFamily="2" charset="0"/>
                <a:cs typeface="Roboto Condensed" panose="02000000000000000000" pitchFamily="2" charset="0"/>
              </a:rPr>
              <a:t>Em rút ra cho mình kinh nghiệm gì về cách viết bài văn giới thiệu một cuốn sách.</a:t>
            </a:r>
            <a:endParaRPr lang="en-US" sz="3700" dirty="0">
              <a:solidFill>
                <a:schemeClr val="accent5">
                  <a:lumMod val="50000"/>
                </a:scheme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1371</Words>
  <Application>Microsoft Office PowerPoint</Application>
  <PresentationFormat>Custom</PresentationFormat>
  <Paragraphs>228</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Roboto Condensed</vt:lpstr>
      <vt:lpstr>Fraunces</vt:lpstr>
      <vt:lpstr>Charm Bold</vt:lpstr>
      <vt:lpstr>Arial</vt:lpstr>
      <vt:lpstr>Roboto Condensed Italics</vt:lpstr>
      <vt:lpstr>Roboto Condensed Bold</vt:lpstr>
      <vt:lpstr>Fraunces Bold</vt:lpstr>
      <vt:lpstr>DejaVu Serif Bold Italics</vt:lpstr>
      <vt:lpstr>Calibri</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8CT_B8_VIẾT</dc:title>
  <dc:creator>Cong Nguyen Thanh</dc:creator>
  <cp:lastModifiedBy>Admin</cp:lastModifiedBy>
  <cp:revision>7</cp:revision>
  <dcterms:created xsi:type="dcterms:W3CDTF">2006-08-16T00:00:00Z</dcterms:created>
  <dcterms:modified xsi:type="dcterms:W3CDTF">2024-04-20T00:44:33Z</dcterms:modified>
  <dc:identifier>DAF5L_uW_nY</dc:identifier>
</cp:coreProperties>
</file>