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4"/>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9Slide07 SVNUT Triumph Press" panose="00000500000000000000" charset="0"/>
      <p:boldItalic r:id="rId69"/>
    </p:embeddedFont>
    <p:embeddedFont>
      <p:font typeface="#9Slide05 SVNShintia Script" panose="020B0604020202020204" charset="0"/>
      <p:regular r:id="rId70"/>
    </p:embeddedFont>
    <p:embeddedFont>
      <p:font typeface="#9Slide06 ThuPhap Thien An" panose="020B0604020202020204" charset="0"/>
      <p:regular r:id="rId71"/>
    </p:embeddedFont>
    <p:embeddedFont>
      <p:font typeface="#9Slide05 VL Fadilla" panose="020B0604020202020204" charset="0"/>
      <p:regular r:id="rId72"/>
    </p:embeddedFont>
    <p:embeddedFont>
      <p:font typeface="Fraunces Bold" panose="020B0604020202020204" charset="0"/>
      <p:regular r:id="rId73"/>
    </p:embeddedFont>
    <p:embeddedFont>
      <p:font typeface="#9Slide07 SFU Blackout" panose="020B0604020202020204" charset="0"/>
      <p:regular r:id="rId74"/>
    </p:embeddedFont>
    <p:embeddedFont>
      <p:font typeface="Roboto Condensed" panose="020B0604020202020204" charset="0"/>
      <p:regular r:id="rId75"/>
    </p:embeddedFont>
    <p:embeddedFont>
      <p:font typeface="Roboto Condensed Bold Italics" panose="020B0604020202020204" charset="0"/>
      <p:regular r:id="rId76"/>
    </p:embeddedFont>
    <p:embeddedFont>
      <p:font typeface="Roboto Condensed Bold" panose="020B0604020202020204" charset="0"/>
      <p:regular r:id="rId77"/>
    </p:embeddedFont>
    <p:embeddedFont>
      <p:font typeface="Roboto Condensed Italics" panose="020B0604020202020204" charset="0"/>
      <p:regular r:id="rId78"/>
    </p:embeddedFont>
    <p:embeddedFont>
      <p:font typeface="#9Slide06 Hellvina Hand Script" panose="020B0604020202020204"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60050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2.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watch?v=WaeAtgmRusc" TargetMode="Externa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3.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7.png"/><Relationship Id="rId5" Type="http://schemas.openxmlformats.org/officeDocument/2006/relationships/audio" Target="../media/audio1.wav"/><Relationship Id="rId10" Type="http://schemas.openxmlformats.org/officeDocument/2006/relationships/image" Target="../media/image9.sv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9.sv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5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6.sv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9.svg"/><Relationship Id="rId5" Type="http://schemas.openxmlformats.org/officeDocument/2006/relationships/audio" Target="../media/audio1.wav"/><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43.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3.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46.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7.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7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2.sv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9.svg"/><Relationship Id="rId5" Type="http://schemas.openxmlformats.org/officeDocument/2006/relationships/audio" Target="../media/audio1.wav"/><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7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2.sv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2.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2.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2.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2.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2.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2.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9.svg"/><Relationship Id="rId5" Type="http://schemas.openxmlformats.org/officeDocument/2006/relationships/audio" Target="../media/audio1.wav"/><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80.svg"/><Relationship Id="rId9"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F8E9"/>
        </a:solidFill>
        <a:effectLst/>
      </p:bgPr>
    </p:bg>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5"/>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6"/>
            <a:stretch>
              <a:fillRect l="-522661" t="-462562" r="-28727" b="-2073872"/>
            </a:stretch>
          </a:blipFill>
        </p:spPr>
        <p:txBody>
          <a:bodyPr/>
          <a:lstStyle/>
          <a:p>
            <a:endParaRPr lang="en-GB"/>
          </a:p>
        </p:txBody>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7"/>
            <a:stretch>
              <a:fillRect/>
            </a:stretch>
          </a:blipFill>
        </p:spPr>
        <p:txBody>
          <a:bodyPr/>
          <a:lstStyle/>
          <a:p>
            <a:endParaRPr lang="en-GB"/>
          </a:p>
        </p:txBody>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2736097" y="3352371"/>
            <a:ext cx="13691618" cy="2091690"/>
          </a:xfrm>
          <a:prstGeom prst="rect">
            <a:avLst/>
          </a:prstGeom>
        </p:spPr>
        <p:txBody>
          <a:bodyPr lIns="0" tIns="0" rIns="0" bIns="0" rtlCol="0" anchor="t">
            <a:spAutoFit/>
          </a:bodyPr>
          <a:lstStyle/>
          <a:p>
            <a:pPr algn="ctr">
              <a:lnSpc>
                <a:spcPts val="17280"/>
              </a:lnSpc>
            </a:pPr>
            <a:r>
              <a:rPr lang="en-US" sz="12000">
                <a:solidFill>
                  <a:srgbClr val="5F7D54"/>
                </a:solidFill>
                <a:latin typeface="Fraunces Bold"/>
              </a:rPr>
              <a:t>KHỞI ĐỘNG</a:t>
            </a:r>
          </a:p>
        </p:txBody>
      </p:sp>
      <p:pic>
        <p:nvPicPr>
          <p:cNvPr id="8" name="Pictur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96DAC541-7B7A-43D3-8B79-37D633B846F1}">
                <asvg:svgBlip xmlns:asvg="http://schemas.microsoft.com/office/drawing/2016/SVG/main" xmlns="" r:embed="rId11"/>
              </a:ext>
            </a:extLst>
          </a:blip>
          <a:stretch>
            <a:fillRect/>
          </a:stretch>
        </p:blipFill>
        <p:spPr>
          <a:xfrm>
            <a:off x="8629650" y="4629150"/>
            <a:ext cx="1028700" cy="10287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cmd cmd="playFrom(0.0)">
              <p:cBhvr>
                <p:cTn id="2"/>
                <p:tgtEl>
                  <p:spTgt spid="8"/>
                </p:tgtEl>
              </p:cBhvr>
            </p:cmd>
            <p:audio>
              <p:cMediaNode vol="80000" showWhenStopped="0">
                <p:cTn id="3"/>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1028700"/>
            <a:ext cx="18288000" cy="10286032"/>
          </a:xfrm>
          <a:custGeom>
            <a:avLst/>
            <a:gdLst/>
            <a:ahLst/>
            <a:cxnLst/>
            <a:rect l="l" t="t" r="r" b="b"/>
            <a:pathLst>
              <a:path w="18288000" h="10286032">
                <a:moveTo>
                  <a:pt x="18288000" y="0"/>
                </a:moveTo>
                <a:lnTo>
                  <a:pt x="0" y="0"/>
                </a:lnTo>
                <a:lnTo>
                  <a:pt x="0" y="10286032"/>
                </a:lnTo>
                <a:lnTo>
                  <a:pt x="18288000" y="10286032"/>
                </a:lnTo>
                <a:lnTo>
                  <a:pt x="18288000" y="0"/>
                </a:lnTo>
                <a:close/>
              </a:path>
            </a:pathLst>
          </a:custGeom>
          <a:blipFill>
            <a:blip r:embed="rId3"/>
            <a:stretch>
              <a:fillRect/>
            </a:stretch>
          </a:blipFill>
        </p:spPr>
        <p:txBody>
          <a:bodyPr/>
          <a:lstStyle/>
          <a:p>
            <a:endParaRPr lang="en-GB"/>
          </a:p>
        </p:txBody>
      </p:sp>
      <p:grpSp>
        <p:nvGrpSpPr>
          <p:cNvPr id="3" name="Group 3"/>
          <p:cNvGrpSpPr/>
          <p:nvPr/>
        </p:nvGrpSpPr>
        <p:grpSpPr>
          <a:xfrm>
            <a:off x="1464597" y="2298300"/>
            <a:ext cx="15358806" cy="6418418"/>
            <a:chOff x="0" y="0"/>
            <a:chExt cx="20478408" cy="8557890"/>
          </a:xfrm>
        </p:grpSpPr>
        <p:sp>
          <p:nvSpPr>
            <p:cNvPr id="4" name="Freeform 4"/>
            <p:cNvSpPr/>
            <p:nvPr/>
          </p:nvSpPr>
          <p:spPr>
            <a:xfrm>
              <a:off x="0" y="0"/>
              <a:ext cx="20478369" cy="8557875"/>
            </a:xfrm>
            <a:custGeom>
              <a:avLst/>
              <a:gdLst/>
              <a:ahLst/>
              <a:cxnLst/>
              <a:rect l="l" t="t" r="r" b="b"/>
              <a:pathLst>
                <a:path w="20478369" h="8557875">
                  <a:moveTo>
                    <a:pt x="0" y="984503"/>
                  </a:moveTo>
                  <a:cubicBezTo>
                    <a:pt x="0" y="440800"/>
                    <a:pt x="573405" y="0"/>
                    <a:pt x="1280668" y="0"/>
                  </a:cubicBezTo>
                  <a:lnTo>
                    <a:pt x="19197701" y="0"/>
                  </a:lnTo>
                  <a:cubicBezTo>
                    <a:pt x="19904965" y="0"/>
                    <a:pt x="20478369" y="440800"/>
                    <a:pt x="20478369" y="984503"/>
                  </a:cubicBezTo>
                  <a:lnTo>
                    <a:pt x="20478369" y="7573371"/>
                  </a:lnTo>
                  <a:cubicBezTo>
                    <a:pt x="20478369" y="8117074"/>
                    <a:pt x="19904963" y="8557875"/>
                    <a:pt x="19197701" y="8557875"/>
                  </a:cubicBezTo>
                  <a:lnTo>
                    <a:pt x="1280668" y="8557875"/>
                  </a:lnTo>
                  <a:cubicBezTo>
                    <a:pt x="573405" y="8557875"/>
                    <a:pt x="0" y="8117074"/>
                    <a:pt x="0" y="7573371"/>
                  </a:cubicBezTo>
                  <a:close/>
                </a:path>
              </a:pathLst>
            </a:custGeom>
            <a:solidFill>
              <a:srgbClr val="FFFFFF">
                <a:alpha val="54902"/>
              </a:srgbClr>
            </a:solidFill>
          </p:spPr>
          <p:txBody>
            <a:bodyPr/>
            <a:lstStyle/>
            <a:p>
              <a:endParaRPr lang="en-GB"/>
            </a:p>
          </p:txBody>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6092870" y="2288208"/>
            <a:ext cx="8969871" cy="1290856"/>
          </a:xfrm>
          <a:prstGeom prst="rect">
            <a:avLst/>
          </a:prstGeom>
        </p:spPr>
        <p:txBody>
          <a:bodyPr lIns="0" tIns="0" rIns="0" bIns="0" rtlCol="0" anchor="t">
            <a:spAutoFit/>
          </a:bodyPr>
          <a:lstStyle/>
          <a:p>
            <a:pPr algn="ctr">
              <a:lnSpc>
                <a:spcPts val="10219"/>
              </a:lnSpc>
            </a:pPr>
            <a:r>
              <a:rPr lang="en-US" sz="7299">
                <a:solidFill>
                  <a:srgbClr val="6C7669"/>
                </a:solidFill>
                <a:latin typeface="#9Slide05 VL Fadilla"/>
              </a:rPr>
              <a:t>a. Khái niệm thơ Đường luật</a:t>
            </a:r>
          </a:p>
        </p:txBody>
      </p:sp>
      <p:sp>
        <p:nvSpPr>
          <p:cNvPr id="7" name="TextBox 7"/>
          <p:cNvSpPr txBox="1"/>
          <p:nvPr/>
        </p:nvSpPr>
        <p:spPr>
          <a:xfrm>
            <a:off x="1695734" y="3070065"/>
            <a:ext cx="15563566" cy="4366260"/>
          </a:xfrm>
          <a:prstGeom prst="rect">
            <a:avLst/>
          </a:prstGeom>
        </p:spPr>
        <p:txBody>
          <a:bodyPr lIns="0" tIns="0" rIns="0" bIns="0" rtlCol="0" anchor="t">
            <a:spAutoFit/>
          </a:bodyPr>
          <a:lstStyle/>
          <a:p>
            <a:pPr algn="just">
              <a:lnSpc>
                <a:spcPts val="5849"/>
              </a:lnSpc>
            </a:pPr>
            <a:endParaRPr/>
          </a:p>
          <a:p>
            <a:pPr marL="842008" lvl="1" indent="-421004" algn="just">
              <a:lnSpc>
                <a:spcPts val="5849"/>
              </a:lnSpc>
              <a:buFont typeface="Arial"/>
              <a:buChar char="•"/>
            </a:pPr>
            <a:r>
              <a:rPr lang="en-US" sz="3899">
                <a:solidFill>
                  <a:srgbClr val="5F7D54"/>
                </a:solidFill>
                <a:latin typeface="Roboto Condensed"/>
              </a:rPr>
              <a:t>Bài thơ Đường luật có quy định nghiêm ngặt về hòa thanh (phối hợp, điều hòa thanh điệu), về niêm, đối, vần và nhịp</a:t>
            </a:r>
          </a:p>
          <a:p>
            <a:pPr marL="842008" lvl="1" indent="-421004" algn="just">
              <a:lnSpc>
                <a:spcPts val="5849"/>
              </a:lnSpc>
              <a:buFont typeface="Arial"/>
              <a:buChar char="•"/>
            </a:pPr>
            <a:r>
              <a:rPr lang="en-US" sz="3899">
                <a:solidFill>
                  <a:srgbClr val="5F7D54"/>
                </a:solidFill>
                <a:latin typeface="Roboto Condensed"/>
              </a:rPr>
              <a:t>Ngôn ngữ thơ Đường luật rất cô đọng, hàm súc; bút pháp tả cảnh thiên về gợi và ngụ tình; ý thơ thường gắn với mối liên hệ giữa tình và cảnh, tĩnh và động, thời gian và không gian, quá khứ và hiện tại, hữu hạn và vô hạn,…</a:t>
            </a:r>
          </a:p>
        </p:txBody>
      </p:sp>
      <p:sp>
        <p:nvSpPr>
          <p:cNvPr id="8" name="TextBox 8"/>
          <p:cNvSpPr txBox="1"/>
          <p:nvPr/>
        </p:nvSpPr>
        <p:spPr>
          <a:xfrm>
            <a:off x="5340095" y="607395"/>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902" y="-1086550"/>
            <a:ext cx="25388360" cy="14279609"/>
          </a:xfrm>
          <a:custGeom>
            <a:avLst/>
            <a:gdLst/>
            <a:ahLst/>
            <a:cxnLst/>
            <a:rect l="l" t="t" r="r" b="b"/>
            <a:pathLst>
              <a:path w="25388360" h="14279609">
                <a:moveTo>
                  <a:pt x="0" y="0"/>
                </a:moveTo>
                <a:lnTo>
                  <a:pt x="25388360" y="0"/>
                </a:lnTo>
                <a:lnTo>
                  <a:pt x="25388360" y="14279609"/>
                </a:lnTo>
                <a:lnTo>
                  <a:pt x="0" y="14279609"/>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867310" y="3610463"/>
            <a:ext cx="15938363" cy="5366238"/>
            <a:chOff x="0" y="0"/>
            <a:chExt cx="21251150" cy="7154984"/>
          </a:xfrm>
        </p:grpSpPr>
        <p:sp>
          <p:nvSpPr>
            <p:cNvPr id="4" name="Freeform 4"/>
            <p:cNvSpPr/>
            <p:nvPr/>
          </p:nvSpPr>
          <p:spPr>
            <a:xfrm>
              <a:off x="0" y="0"/>
              <a:ext cx="21251055" cy="7155007"/>
            </a:xfrm>
            <a:custGeom>
              <a:avLst/>
              <a:gdLst/>
              <a:ahLst/>
              <a:cxnLst/>
              <a:rect l="l" t="t" r="r" b="b"/>
              <a:pathLst>
                <a:path w="21251055" h="7155007">
                  <a:moveTo>
                    <a:pt x="0" y="550607"/>
                  </a:moveTo>
                  <a:cubicBezTo>
                    <a:pt x="0" y="246485"/>
                    <a:pt x="316759" y="0"/>
                    <a:pt x="707590" y="0"/>
                  </a:cubicBezTo>
                  <a:lnTo>
                    <a:pt x="20543465" y="0"/>
                  </a:lnTo>
                  <a:cubicBezTo>
                    <a:pt x="20934297" y="0"/>
                    <a:pt x="21251055" y="246485"/>
                    <a:pt x="21251055" y="550607"/>
                  </a:cubicBezTo>
                  <a:lnTo>
                    <a:pt x="21251055" y="6604290"/>
                  </a:lnTo>
                  <a:cubicBezTo>
                    <a:pt x="21251055" y="6908412"/>
                    <a:pt x="20934297" y="7154897"/>
                    <a:pt x="20543465" y="7154897"/>
                  </a:cubicBezTo>
                  <a:lnTo>
                    <a:pt x="707590" y="7154897"/>
                  </a:lnTo>
                  <a:cubicBezTo>
                    <a:pt x="316759" y="7155007"/>
                    <a:pt x="0" y="6908412"/>
                    <a:pt x="0" y="6604290"/>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445296" y="3902149"/>
            <a:ext cx="4325240" cy="914731"/>
          </a:xfrm>
          <a:prstGeom prst="rect">
            <a:avLst/>
          </a:prstGeom>
        </p:spPr>
        <p:txBody>
          <a:bodyPr lIns="0" tIns="0" rIns="0" bIns="0" rtlCol="0" anchor="t">
            <a:spAutoFit/>
          </a:bodyPr>
          <a:lstStyle/>
          <a:p>
            <a:pPr>
              <a:lnSpc>
                <a:spcPts val="7392"/>
              </a:lnSpc>
            </a:pPr>
            <a:r>
              <a:rPr lang="en-US" sz="5600">
                <a:solidFill>
                  <a:srgbClr val="5F7D54"/>
                </a:solidFill>
                <a:latin typeface="#9Slide07 SVNUT Triumph Press"/>
              </a:rPr>
              <a:t> Về bố cục</a:t>
            </a:r>
          </a:p>
        </p:txBody>
      </p:sp>
      <p:sp>
        <p:nvSpPr>
          <p:cNvPr id="7" name="TextBox 7"/>
          <p:cNvSpPr txBox="1"/>
          <p:nvPr/>
        </p:nvSpPr>
        <p:spPr>
          <a:xfrm>
            <a:off x="1445296" y="5102630"/>
            <a:ext cx="14891502" cy="3175635"/>
          </a:xfrm>
          <a:prstGeom prst="rect">
            <a:avLst/>
          </a:prstGeom>
        </p:spPr>
        <p:txBody>
          <a:bodyPr lIns="0" tIns="0" rIns="0" bIns="0" rtlCol="0" anchor="t">
            <a:spAutoFit/>
          </a:bodyPr>
          <a:lstStyle/>
          <a:p>
            <a:pPr algn="just">
              <a:lnSpc>
                <a:spcPts val="5040"/>
              </a:lnSpc>
            </a:pPr>
            <a:r>
              <a:rPr lang="en-US" sz="3600">
                <a:solidFill>
                  <a:srgbClr val="5F7D54"/>
                </a:solidFill>
                <a:latin typeface="Roboto Condensed"/>
              </a:rPr>
              <a:t>Bài thơ thất ngôn bát cú gồm bốn cặp câu thơ, thường tương ứng với bốn phần: </a:t>
            </a:r>
          </a:p>
          <a:p>
            <a:pPr marL="777240" lvl="1" indent="-388620" algn="just">
              <a:lnSpc>
                <a:spcPts val="5040"/>
              </a:lnSpc>
              <a:buFont typeface="Arial"/>
              <a:buChar char="•"/>
            </a:pPr>
            <a:r>
              <a:rPr lang="en-US" sz="3600">
                <a:solidFill>
                  <a:srgbClr val="5F7D54"/>
                </a:solidFill>
                <a:latin typeface="Roboto Condensed"/>
              </a:rPr>
              <a:t>đề (triển khai ẩn ý chứa trong nhan đề),</a:t>
            </a:r>
          </a:p>
          <a:p>
            <a:pPr marL="777240" lvl="1" indent="-388620" algn="just">
              <a:lnSpc>
                <a:spcPts val="5040"/>
              </a:lnSpc>
              <a:buFont typeface="Arial"/>
              <a:buChar char="•"/>
            </a:pPr>
            <a:r>
              <a:rPr lang="en-US" sz="3600">
                <a:solidFill>
                  <a:srgbClr val="5F7D54"/>
                </a:solidFill>
                <a:latin typeface="Roboto Condensed"/>
              </a:rPr>
              <a:t>thực (nói rõ các khía cạnh chính của đối tượng được bài thơ đề cập),  </a:t>
            </a:r>
          </a:p>
          <a:p>
            <a:pPr marL="777240" lvl="1" indent="-388620" algn="just">
              <a:lnSpc>
                <a:spcPts val="5040"/>
              </a:lnSpc>
              <a:buFont typeface="Arial"/>
              <a:buChar char="•"/>
            </a:pPr>
            <a:r>
              <a:rPr lang="en-US" sz="3600">
                <a:solidFill>
                  <a:srgbClr val="5F7D54"/>
                </a:solidFill>
                <a:latin typeface="Roboto Condensed"/>
              </a:rPr>
              <a:t>luận (luận giải, mở rộng suy nghĩ về đối tượng)</a:t>
            </a:r>
          </a:p>
          <a:p>
            <a:pPr marL="777240" lvl="1" indent="-388620" algn="just">
              <a:lnSpc>
                <a:spcPts val="5040"/>
              </a:lnSpc>
              <a:buFont typeface="Arial"/>
              <a:buChar char="•"/>
            </a:pPr>
            <a:r>
              <a:rPr lang="en-US" sz="3600">
                <a:solidFill>
                  <a:srgbClr val="5F7D54"/>
                </a:solidFill>
                <a:latin typeface="Roboto Condensed"/>
              </a:rPr>
              <a:t>kết (thâu tóm tinh thần của cả bài, có thể kết hợp mở ra những ý tưởng mới). </a:t>
            </a:r>
          </a:p>
        </p:txBody>
      </p:sp>
      <p:sp>
        <p:nvSpPr>
          <p:cNvPr id="8" name="TextBox 8"/>
          <p:cNvSpPr txBox="1"/>
          <p:nvPr/>
        </p:nvSpPr>
        <p:spPr>
          <a:xfrm>
            <a:off x="-2517147" y="2158218"/>
            <a:ext cx="23734216" cy="1090295"/>
          </a:xfrm>
          <a:prstGeom prst="rect">
            <a:avLst/>
          </a:prstGeom>
        </p:spPr>
        <p:txBody>
          <a:bodyPr lIns="0" tIns="0" rIns="0" bIns="0" rtlCol="0" anchor="t">
            <a:spAutoFit/>
          </a:bodyPr>
          <a:lstStyle/>
          <a:p>
            <a:pPr algn="ctr">
              <a:lnSpc>
                <a:spcPts val="8680"/>
              </a:lnSpc>
            </a:pPr>
            <a:r>
              <a:rPr lang="en-US" sz="6200">
                <a:solidFill>
                  <a:srgbClr val="5F7D54"/>
                </a:solidFill>
                <a:latin typeface="#9Slide05 VL Fadilla"/>
              </a:rPr>
              <a:t>b. Một số đặc điểm của thơ Thất ngôn bát cú Đường luật</a:t>
            </a:r>
          </a:p>
        </p:txBody>
      </p:sp>
      <p:sp>
        <p:nvSpPr>
          <p:cNvPr id="9" name="TextBox 9"/>
          <p:cNvSpPr txBox="1"/>
          <p:nvPr/>
        </p:nvSpPr>
        <p:spPr>
          <a:xfrm>
            <a:off x="3244229" y="867362"/>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2931827" cy="12897940"/>
          </a:xfrm>
          <a:custGeom>
            <a:avLst/>
            <a:gdLst/>
            <a:ahLst/>
            <a:cxnLst/>
            <a:rect l="l" t="t" r="r" b="b"/>
            <a:pathLst>
              <a:path w="22931827" h="12897940">
                <a:moveTo>
                  <a:pt x="0" y="0"/>
                </a:moveTo>
                <a:lnTo>
                  <a:pt x="22931827" y="0"/>
                </a:lnTo>
                <a:lnTo>
                  <a:pt x="22931827" y="12897940"/>
                </a:lnTo>
                <a:lnTo>
                  <a:pt x="0" y="1289794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325525" y="1734300"/>
            <a:ext cx="13731878" cy="7094558"/>
            <a:chOff x="0" y="0"/>
            <a:chExt cx="18309171" cy="9459410"/>
          </a:xfrm>
        </p:grpSpPr>
        <p:sp>
          <p:nvSpPr>
            <p:cNvPr id="4" name="Freeform 4"/>
            <p:cNvSpPr/>
            <p:nvPr/>
          </p:nvSpPr>
          <p:spPr>
            <a:xfrm>
              <a:off x="0" y="0"/>
              <a:ext cx="18309089" cy="9459433"/>
            </a:xfrm>
            <a:custGeom>
              <a:avLst/>
              <a:gdLst/>
              <a:ahLst/>
              <a:cxnLst/>
              <a:rect l="l" t="t" r="r" b="b"/>
              <a:pathLst>
                <a:path w="18309089" h="9459433">
                  <a:moveTo>
                    <a:pt x="0" y="727943"/>
                  </a:moveTo>
                  <a:cubicBezTo>
                    <a:pt x="0" y="325871"/>
                    <a:pt x="272908" y="0"/>
                    <a:pt x="609632" y="0"/>
                  </a:cubicBezTo>
                  <a:lnTo>
                    <a:pt x="17699458" y="0"/>
                  </a:lnTo>
                  <a:cubicBezTo>
                    <a:pt x="18036183" y="0"/>
                    <a:pt x="18309089" y="325871"/>
                    <a:pt x="18309089" y="727943"/>
                  </a:cubicBezTo>
                  <a:lnTo>
                    <a:pt x="18309089" y="8731352"/>
                  </a:lnTo>
                  <a:cubicBezTo>
                    <a:pt x="18309089" y="9133425"/>
                    <a:pt x="18036183" y="9459295"/>
                    <a:pt x="17699458" y="9459295"/>
                  </a:cubicBezTo>
                  <a:lnTo>
                    <a:pt x="609632" y="9459295"/>
                  </a:lnTo>
                  <a:cubicBezTo>
                    <a:pt x="272908" y="9459433"/>
                    <a:pt x="0" y="9133425"/>
                    <a:pt x="0" y="8731352"/>
                  </a:cubicBezTo>
                  <a:close/>
                </a:path>
              </a:pathLst>
            </a:custGeom>
            <a:solidFill>
              <a:srgbClr val="FFFFFF">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4041262" y="1470486"/>
            <a:ext cx="10120100" cy="871678"/>
          </a:xfrm>
          <a:prstGeom prst="rect">
            <a:avLst/>
          </a:prstGeom>
        </p:spPr>
        <p:txBody>
          <a:bodyPr lIns="0" tIns="0" rIns="0" bIns="0" rtlCol="0" anchor="t">
            <a:spAutoFit/>
          </a:bodyPr>
          <a:lstStyle/>
          <a:p>
            <a:pPr>
              <a:lnSpc>
                <a:spcPts val="6996"/>
              </a:lnSpc>
            </a:pPr>
            <a:r>
              <a:rPr lang="en-US" sz="5300">
                <a:solidFill>
                  <a:srgbClr val="5F7D54"/>
                </a:solidFill>
                <a:latin typeface="#9Slide07 SVNUT Triumph Press"/>
              </a:rPr>
              <a:t>Về niêm và luật bằng trắc</a:t>
            </a:r>
          </a:p>
        </p:txBody>
      </p:sp>
      <p:sp>
        <p:nvSpPr>
          <p:cNvPr id="7" name="TextBox 7"/>
          <p:cNvSpPr txBox="1"/>
          <p:nvPr/>
        </p:nvSpPr>
        <p:spPr>
          <a:xfrm>
            <a:off x="3325525" y="2494614"/>
            <a:ext cx="13671611" cy="6084570"/>
          </a:xfrm>
          <a:prstGeom prst="rect">
            <a:avLst/>
          </a:prstGeom>
        </p:spPr>
        <p:txBody>
          <a:bodyPr lIns="0" tIns="0" rIns="0" bIns="0" rtlCol="0" anchor="t">
            <a:spAutoFit/>
          </a:bodyPr>
          <a:lstStyle/>
          <a:p>
            <a:pPr marL="777240" lvl="1" indent="-388620" algn="just">
              <a:lnSpc>
                <a:spcPts val="4860"/>
              </a:lnSpc>
              <a:buFont typeface="Arial"/>
              <a:buChar char="•"/>
            </a:pPr>
            <a:r>
              <a:rPr lang="en-US" sz="3600">
                <a:solidFill>
                  <a:srgbClr val="5F7D54"/>
                </a:solidFill>
                <a:latin typeface="Roboto Condensed"/>
              </a:rPr>
              <a:t>Bài thơ phải sắp xếp thanh bằng, thanh trắc trong từng câu và cả bài theo quy định chặt chẽ. Quy định này được tính từ chữ thứ 2 của câu thứ nhất: Nếu chữ này là thanh bằng thì bài thơ thuộc luật bằng, là thanh trắc thì bài thơ thuộc luật trắc. </a:t>
            </a:r>
          </a:p>
          <a:p>
            <a:pPr marL="777240" lvl="1" indent="-388620" algn="just">
              <a:lnSpc>
                <a:spcPts val="4860"/>
              </a:lnSpc>
              <a:buFont typeface="Arial"/>
              <a:buChar char="•"/>
            </a:pPr>
            <a:r>
              <a:rPr lang="en-US" sz="3600">
                <a:solidFill>
                  <a:srgbClr val="5F7D54"/>
                </a:solidFill>
                <a:latin typeface="Roboto Condensed"/>
              </a:rPr>
              <a:t>Trong mỗi câu, các thanh bằng, trắc đan xen nhau đảm bảo sự hài hòa, cân bằng, luật quy định ở chữ thứ 2, 4, 6; trong mỗi cặp câu (liên), các thanh bằng, trắc phải ngược nhau. </a:t>
            </a:r>
          </a:p>
          <a:p>
            <a:pPr marL="777240" lvl="1" indent="-388620" algn="just">
              <a:lnSpc>
                <a:spcPts val="4860"/>
              </a:lnSpc>
              <a:buFont typeface="Arial"/>
              <a:buChar char="•"/>
            </a:pPr>
            <a:r>
              <a:rPr lang="en-US" sz="3600">
                <a:solidFill>
                  <a:srgbClr val="5F7D54"/>
                </a:solidFill>
                <a:latin typeface="Roboto Condensed"/>
              </a:rPr>
              <a:t>Về niêm, hai cặp câu liền nhau được “dính” theo nguyên tắc: chữ thứ 2 của câu 2 và câu 3, câu 4 và câu 5, câu 6 và câu 7, câu 1 và câu 8 phải cùng thanh.</a:t>
            </a:r>
          </a:p>
        </p:txBody>
      </p:sp>
      <p:sp>
        <p:nvSpPr>
          <p:cNvPr id="8" name="TextBox 8"/>
          <p:cNvSpPr txBox="1"/>
          <p:nvPr/>
        </p:nvSpPr>
        <p:spPr>
          <a:xfrm>
            <a:off x="541280" y="1614170"/>
            <a:ext cx="2765253" cy="6925136"/>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b.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
        <p:nvSpPr>
          <p:cNvPr id="9" name="TextBox 9"/>
          <p:cNvSpPr txBox="1"/>
          <p:nvPr/>
        </p:nvSpPr>
        <p:spPr>
          <a:xfrm>
            <a:off x="249426" y="108174"/>
            <a:ext cx="8300709" cy="920526"/>
          </a:xfrm>
          <a:prstGeom prst="rect">
            <a:avLst/>
          </a:prstGeom>
        </p:spPr>
        <p:txBody>
          <a:bodyPr lIns="0" tIns="0" rIns="0" bIns="0" rtlCol="0" anchor="t">
            <a:spAutoFit/>
          </a:bodyPr>
          <a:lstStyle/>
          <a:p>
            <a:pPr algn="ctr">
              <a:lnSpc>
                <a:spcPts val="7511"/>
              </a:lnSpc>
            </a:pPr>
            <a:r>
              <a:rPr lang="en-US" sz="5365">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3627165" cy="13289030"/>
          </a:xfrm>
          <a:custGeom>
            <a:avLst/>
            <a:gdLst/>
            <a:ahLst/>
            <a:cxnLst/>
            <a:rect l="l" t="t" r="r" b="b"/>
            <a:pathLst>
              <a:path w="23627165" h="13289030">
                <a:moveTo>
                  <a:pt x="0" y="0"/>
                </a:moveTo>
                <a:lnTo>
                  <a:pt x="23627165" y="0"/>
                </a:lnTo>
                <a:lnTo>
                  <a:pt x="23627165" y="13289030"/>
                </a:lnTo>
                <a:lnTo>
                  <a:pt x="0" y="1328903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4034750" y="1571791"/>
            <a:ext cx="13411691" cy="7257067"/>
            <a:chOff x="0" y="0"/>
            <a:chExt cx="17882255" cy="9676089"/>
          </a:xfrm>
        </p:grpSpPr>
        <p:sp>
          <p:nvSpPr>
            <p:cNvPr id="4" name="Freeform 4"/>
            <p:cNvSpPr/>
            <p:nvPr/>
          </p:nvSpPr>
          <p:spPr>
            <a:xfrm>
              <a:off x="0" y="0"/>
              <a:ext cx="17882175" cy="9676112"/>
            </a:xfrm>
            <a:custGeom>
              <a:avLst/>
              <a:gdLst/>
              <a:ahLst/>
              <a:cxnLst/>
              <a:rect l="l" t="t" r="r" b="b"/>
              <a:pathLst>
                <a:path w="17882175" h="9676112">
                  <a:moveTo>
                    <a:pt x="0" y="744617"/>
                  </a:moveTo>
                  <a:cubicBezTo>
                    <a:pt x="0" y="333335"/>
                    <a:pt x="266544" y="0"/>
                    <a:pt x="595417" y="0"/>
                  </a:cubicBezTo>
                  <a:lnTo>
                    <a:pt x="17286757" y="0"/>
                  </a:lnTo>
                  <a:cubicBezTo>
                    <a:pt x="17615632" y="0"/>
                    <a:pt x="17882175" y="333335"/>
                    <a:pt x="17882175" y="744617"/>
                  </a:cubicBezTo>
                  <a:lnTo>
                    <a:pt x="17882175" y="8931354"/>
                  </a:lnTo>
                  <a:cubicBezTo>
                    <a:pt x="17882175" y="9342637"/>
                    <a:pt x="17615632" y="9675971"/>
                    <a:pt x="17286757" y="9675971"/>
                  </a:cubicBezTo>
                  <a:lnTo>
                    <a:pt x="595417" y="9675971"/>
                  </a:lnTo>
                  <a:cubicBezTo>
                    <a:pt x="266544" y="9676112"/>
                    <a:pt x="0" y="9342637"/>
                    <a:pt x="0" y="8931354"/>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4540172" y="1828953"/>
            <a:ext cx="4325240" cy="959284"/>
          </a:xfrm>
          <a:prstGeom prst="rect">
            <a:avLst/>
          </a:prstGeom>
        </p:spPr>
        <p:txBody>
          <a:bodyPr lIns="0" tIns="0" rIns="0" bIns="0" rtlCol="0" anchor="t">
            <a:spAutoFit/>
          </a:bodyPr>
          <a:lstStyle/>
          <a:p>
            <a:pPr>
              <a:lnSpc>
                <a:spcPts val="7655"/>
              </a:lnSpc>
            </a:pPr>
            <a:r>
              <a:rPr lang="en-US" sz="5799">
                <a:solidFill>
                  <a:srgbClr val="5F7D54"/>
                </a:solidFill>
                <a:latin typeface="#9Slide07 SVNUT Triumph Press"/>
              </a:rPr>
              <a:t>Về vần </a:t>
            </a:r>
          </a:p>
        </p:txBody>
      </p:sp>
      <p:sp>
        <p:nvSpPr>
          <p:cNvPr id="7" name="TextBox 7"/>
          <p:cNvSpPr txBox="1"/>
          <p:nvPr/>
        </p:nvSpPr>
        <p:spPr>
          <a:xfrm>
            <a:off x="4540172" y="2832663"/>
            <a:ext cx="12265501" cy="5837468"/>
          </a:xfrm>
          <a:prstGeom prst="rect">
            <a:avLst/>
          </a:prstGeom>
        </p:spPr>
        <p:txBody>
          <a:bodyPr lIns="0" tIns="0" rIns="0" bIns="0" rtlCol="0" anchor="t">
            <a:spAutoFit/>
          </a:bodyPr>
          <a:lstStyle/>
          <a:p>
            <a:pPr algn="just">
              <a:lnSpc>
                <a:spcPts val="5810"/>
              </a:lnSpc>
            </a:pPr>
            <a:r>
              <a:rPr lang="en-US" sz="3899">
                <a:solidFill>
                  <a:srgbClr val="5F7D54"/>
                </a:solidFill>
                <a:latin typeface="Roboto Condensed"/>
              </a:rPr>
              <a:t>- Vai trò của vần: </a:t>
            </a:r>
          </a:p>
          <a:p>
            <a:pPr marL="842008" lvl="1" indent="-421004" algn="just">
              <a:lnSpc>
                <a:spcPts val="5810"/>
              </a:lnSpc>
              <a:buFont typeface="Arial"/>
              <a:buChar char="•"/>
            </a:pPr>
            <a:r>
              <a:rPr lang="en-US" sz="3899">
                <a:solidFill>
                  <a:srgbClr val="5F7D54"/>
                </a:solidFill>
                <a:latin typeface="Roboto Condensed"/>
              </a:rPr>
              <a:t>Liên kết các dòng và câu thơ,</a:t>
            </a:r>
          </a:p>
          <a:p>
            <a:pPr marL="842008" lvl="1" indent="-421004" algn="just">
              <a:lnSpc>
                <a:spcPts val="5810"/>
              </a:lnSpc>
              <a:buFont typeface="Arial"/>
              <a:buChar char="•"/>
            </a:pPr>
            <a:r>
              <a:rPr lang="en-US" sz="3899">
                <a:solidFill>
                  <a:srgbClr val="5F7D54"/>
                </a:solidFill>
                <a:latin typeface="Roboto Condensed"/>
              </a:rPr>
              <a:t>Đánh dấu nhịp thơ, tạo nhạc điệu, sự hài hòa, sức âm vang</a:t>
            </a:r>
          </a:p>
          <a:p>
            <a:pPr marL="842008" lvl="1" indent="-421004" algn="just">
              <a:lnSpc>
                <a:spcPts val="5810"/>
              </a:lnSpc>
              <a:buFont typeface="Arial"/>
              <a:buChar char="•"/>
            </a:pPr>
            <a:r>
              <a:rPr lang="en-US" sz="3899">
                <a:solidFill>
                  <a:srgbClr val="5F7D54"/>
                </a:solidFill>
                <a:latin typeface="Roboto Condensed"/>
              </a:rPr>
              <a:t>Giúp dễ nhớ, dễ thuộc câu thơ</a:t>
            </a:r>
          </a:p>
          <a:p>
            <a:pPr algn="just">
              <a:lnSpc>
                <a:spcPts val="5810"/>
              </a:lnSpc>
            </a:pPr>
            <a:r>
              <a:rPr lang="en-US" sz="3899">
                <a:solidFill>
                  <a:srgbClr val="5F7D54"/>
                </a:solidFill>
                <a:latin typeface="Roboto Condensed"/>
              </a:rPr>
              <a:t>- Gieo vần: </a:t>
            </a:r>
          </a:p>
          <a:p>
            <a:pPr marL="842008" lvl="1" indent="-421004" algn="just">
              <a:lnSpc>
                <a:spcPts val="5810"/>
              </a:lnSpc>
              <a:buFont typeface="Arial"/>
              <a:buChar char="•"/>
            </a:pPr>
            <a:r>
              <a:rPr lang="en-US" sz="3899">
                <a:solidFill>
                  <a:srgbClr val="5F7D54"/>
                </a:solidFill>
                <a:latin typeface="Roboto Condensed"/>
              </a:rPr>
              <a:t>Vần bằng ở chữ cuối các câu 1, 2, 4, 6, 8; </a:t>
            </a:r>
          </a:p>
          <a:p>
            <a:pPr marL="842008" lvl="1" indent="-421004" algn="just">
              <a:lnSpc>
                <a:spcPts val="5810"/>
              </a:lnSpc>
              <a:buFont typeface="Arial"/>
              <a:buChar char="•"/>
            </a:pPr>
            <a:r>
              <a:rPr lang="en-US" sz="3899">
                <a:solidFill>
                  <a:srgbClr val="5F7D54"/>
                </a:solidFill>
                <a:latin typeface="Roboto Condensed"/>
              </a:rPr>
              <a:t>Riêng vần của câu thứ nhất có thể linh hoạt. </a:t>
            </a:r>
          </a:p>
          <a:p>
            <a:pPr algn="just">
              <a:lnSpc>
                <a:spcPts val="5810"/>
              </a:lnSpc>
            </a:pPr>
            <a:endParaRPr lang="en-US" sz="3899">
              <a:solidFill>
                <a:srgbClr val="5F7D54"/>
              </a:solidFill>
              <a:latin typeface="Roboto Condensed"/>
            </a:endParaRPr>
          </a:p>
        </p:txBody>
      </p:sp>
      <p:sp>
        <p:nvSpPr>
          <p:cNvPr id="8" name="TextBox 8"/>
          <p:cNvSpPr txBox="1"/>
          <p:nvPr/>
        </p:nvSpPr>
        <p:spPr>
          <a:xfrm>
            <a:off x="541280" y="1614170"/>
            <a:ext cx="2765253" cy="6925136"/>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b.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
        <p:nvSpPr>
          <p:cNvPr id="9" name="TextBox 9"/>
          <p:cNvSpPr txBox="1"/>
          <p:nvPr/>
        </p:nvSpPr>
        <p:spPr>
          <a:xfrm>
            <a:off x="389817" y="365514"/>
            <a:ext cx="8300709" cy="920526"/>
          </a:xfrm>
          <a:prstGeom prst="rect">
            <a:avLst/>
          </a:prstGeom>
        </p:spPr>
        <p:txBody>
          <a:bodyPr lIns="0" tIns="0" rIns="0" bIns="0" rtlCol="0" anchor="t">
            <a:spAutoFit/>
          </a:bodyPr>
          <a:lstStyle/>
          <a:p>
            <a:pPr algn="ctr">
              <a:lnSpc>
                <a:spcPts val="7511"/>
              </a:lnSpc>
            </a:pPr>
            <a:r>
              <a:rPr lang="en-US" sz="5365">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4553899" cy="13810269"/>
          </a:xfrm>
          <a:custGeom>
            <a:avLst/>
            <a:gdLst/>
            <a:ahLst/>
            <a:cxnLst/>
            <a:rect l="l" t="t" r="r" b="b"/>
            <a:pathLst>
              <a:path w="24553899" h="13810269">
                <a:moveTo>
                  <a:pt x="0" y="0"/>
                </a:moveTo>
                <a:lnTo>
                  <a:pt x="24553899" y="0"/>
                </a:lnTo>
                <a:lnTo>
                  <a:pt x="24553899" y="13810269"/>
                </a:lnTo>
                <a:lnTo>
                  <a:pt x="0" y="13810269"/>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522402" y="3604077"/>
            <a:ext cx="15257506" cy="5654223"/>
            <a:chOff x="0" y="0"/>
            <a:chExt cx="20343342" cy="7538964"/>
          </a:xfrm>
        </p:grpSpPr>
        <p:sp>
          <p:nvSpPr>
            <p:cNvPr id="4" name="Freeform 4"/>
            <p:cNvSpPr/>
            <p:nvPr/>
          </p:nvSpPr>
          <p:spPr>
            <a:xfrm>
              <a:off x="0" y="0"/>
              <a:ext cx="20343251" cy="7538988"/>
            </a:xfrm>
            <a:custGeom>
              <a:avLst/>
              <a:gdLst/>
              <a:ahLst/>
              <a:cxnLst/>
              <a:rect l="l" t="t" r="r" b="b"/>
              <a:pathLst>
                <a:path w="20343251" h="7538988">
                  <a:moveTo>
                    <a:pt x="0" y="580156"/>
                  </a:moveTo>
                  <a:cubicBezTo>
                    <a:pt x="0" y="259712"/>
                    <a:pt x="303228" y="0"/>
                    <a:pt x="677363" y="0"/>
                  </a:cubicBezTo>
                  <a:lnTo>
                    <a:pt x="19665888" y="0"/>
                  </a:lnTo>
                  <a:cubicBezTo>
                    <a:pt x="20040023" y="0"/>
                    <a:pt x="20343251" y="259712"/>
                    <a:pt x="20343251" y="580156"/>
                  </a:cubicBezTo>
                  <a:lnTo>
                    <a:pt x="20343251" y="6958716"/>
                  </a:lnTo>
                  <a:cubicBezTo>
                    <a:pt x="20343251" y="7279160"/>
                    <a:pt x="20040023" y="7538872"/>
                    <a:pt x="19665888" y="7538872"/>
                  </a:cubicBezTo>
                  <a:lnTo>
                    <a:pt x="677363" y="7538872"/>
                  </a:lnTo>
                  <a:cubicBezTo>
                    <a:pt x="303228" y="7538988"/>
                    <a:pt x="0" y="7279160"/>
                    <a:pt x="0" y="6958716"/>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753947" y="2584165"/>
            <a:ext cx="4325240" cy="1019912"/>
          </a:xfrm>
          <a:prstGeom prst="rect">
            <a:avLst/>
          </a:prstGeom>
        </p:spPr>
        <p:txBody>
          <a:bodyPr lIns="0" tIns="0" rIns="0" bIns="0" rtlCol="0" anchor="t">
            <a:spAutoFit/>
          </a:bodyPr>
          <a:lstStyle/>
          <a:p>
            <a:pPr>
              <a:lnSpc>
                <a:spcPts val="8184"/>
              </a:lnSpc>
            </a:pPr>
            <a:r>
              <a:rPr lang="en-US" sz="6200">
                <a:solidFill>
                  <a:srgbClr val="5F7D54"/>
                </a:solidFill>
                <a:latin typeface="#9Slide07 SVNUT Triumph Press"/>
              </a:rPr>
              <a:t>Về nhịp</a:t>
            </a:r>
          </a:p>
        </p:txBody>
      </p:sp>
      <p:sp>
        <p:nvSpPr>
          <p:cNvPr id="7" name="TextBox 7"/>
          <p:cNvSpPr txBox="1"/>
          <p:nvPr/>
        </p:nvSpPr>
        <p:spPr>
          <a:xfrm>
            <a:off x="1753947" y="4104548"/>
            <a:ext cx="14794417" cy="4558030"/>
          </a:xfrm>
          <a:prstGeom prst="rect">
            <a:avLst/>
          </a:prstGeom>
        </p:spPr>
        <p:txBody>
          <a:bodyPr lIns="0" tIns="0" rIns="0" bIns="0" rtlCol="0" anchor="t">
            <a:spAutoFit/>
          </a:bodyPr>
          <a:lstStyle/>
          <a:p>
            <a:pPr algn="just">
              <a:lnSpc>
                <a:spcPts val="6019"/>
              </a:lnSpc>
            </a:pPr>
            <a:r>
              <a:rPr lang="en-US" sz="4299">
                <a:solidFill>
                  <a:srgbClr val="5F7D54"/>
                </a:solidFill>
                <a:latin typeface="Roboto Condensed"/>
              </a:rPr>
              <a:t>- Nhịp là chỗ ngắt chia dòng và câu thơ thành từng vế hoặc ở cách xuống dòng.</a:t>
            </a:r>
          </a:p>
          <a:p>
            <a:pPr algn="just">
              <a:lnSpc>
                <a:spcPts val="6019"/>
              </a:lnSpc>
            </a:pPr>
            <a:r>
              <a:rPr lang="en-US" sz="4299">
                <a:solidFill>
                  <a:srgbClr val="5F7D54"/>
                </a:solidFill>
                <a:latin typeface="Roboto Condensed"/>
              </a:rPr>
              <a:t>- Vai trò của nhịp thơ:</a:t>
            </a:r>
          </a:p>
          <a:p>
            <a:pPr marL="928366" lvl="1" indent="-464183" algn="just">
              <a:lnSpc>
                <a:spcPts val="6019"/>
              </a:lnSpc>
              <a:buFont typeface="Arial"/>
              <a:buChar char="•"/>
            </a:pPr>
            <a:r>
              <a:rPr lang="en-US" sz="4299">
                <a:solidFill>
                  <a:srgbClr val="5F7D54"/>
                </a:solidFill>
                <a:latin typeface="Roboto Condensed"/>
              </a:rPr>
              <a:t>Tạo tiết tấu, làm nên nhạc điệu của bài thơ</a:t>
            </a:r>
          </a:p>
          <a:p>
            <a:pPr marL="928366" lvl="1" indent="-464183" algn="just">
              <a:lnSpc>
                <a:spcPts val="6019"/>
              </a:lnSpc>
              <a:buFont typeface="Arial"/>
              <a:buChar char="•"/>
            </a:pPr>
            <a:r>
              <a:rPr lang="en-US" sz="4299">
                <a:solidFill>
                  <a:srgbClr val="5F7D54"/>
                </a:solidFill>
                <a:latin typeface="Roboto Condensed"/>
              </a:rPr>
              <a:t>Biểu đạt nội dung thơ</a:t>
            </a:r>
          </a:p>
          <a:p>
            <a:pPr algn="just">
              <a:lnSpc>
                <a:spcPts val="6019"/>
              </a:lnSpc>
            </a:pPr>
            <a:r>
              <a:rPr lang="en-US" sz="4299">
                <a:solidFill>
                  <a:srgbClr val="5F7D54"/>
                </a:solidFill>
                <a:latin typeface="Roboto Condensed"/>
              </a:rPr>
              <a:t>- Câu thơ trong bài thất ngôn bát cú thường ngắt theo nhịp 4/3.</a:t>
            </a:r>
          </a:p>
        </p:txBody>
      </p:sp>
      <p:sp>
        <p:nvSpPr>
          <p:cNvPr id="8" name="TextBox 8"/>
          <p:cNvSpPr txBox="1"/>
          <p:nvPr/>
        </p:nvSpPr>
        <p:spPr>
          <a:xfrm>
            <a:off x="0" y="228315"/>
            <a:ext cx="11976689" cy="1120676"/>
          </a:xfrm>
          <a:prstGeom prst="rect">
            <a:avLst/>
          </a:prstGeom>
        </p:spPr>
        <p:txBody>
          <a:bodyPr lIns="0" tIns="0" rIns="0" bIns="0" rtlCol="0" anchor="t">
            <a:spAutoFit/>
          </a:bodyPr>
          <a:lstStyle/>
          <a:p>
            <a:pPr algn="ctr">
              <a:lnSpc>
                <a:spcPts val="9100"/>
              </a:lnSpc>
            </a:pPr>
            <a:r>
              <a:rPr lang="en-US" sz="6500">
                <a:solidFill>
                  <a:srgbClr val="5F7D54"/>
                </a:solidFill>
                <a:latin typeface="Fraunces Bold"/>
              </a:rPr>
              <a:t>I. KIẾN THỨC NGỮ VĂN</a:t>
            </a:r>
          </a:p>
        </p:txBody>
      </p:sp>
      <p:sp>
        <p:nvSpPr>
          <p:cNvPr id="9" name="TextBox 9"/>
          <p:cNvSpPr txBox="1"/>
          <p:nvPr/>
        </p:nvSpPr>
        <p:spPr>
          <a:xfrm>
            <a:off x="1168620" y="1349090"/>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 r="-5"/>
            </a:stretch>
          </a:blipFill>
        </p:spPr>
        <p:txBody>
          <a:bodyPr/>
          <a:lstStyle/>
          <a:p>
            <a:endParaRPr lang="en-GB"/>
          </a:p>
        </p:txBody>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763309" y="3537587"/>
            <a:ext cx="11311005" cy="4410675"/>
            <a:chOff x="0" y="0"/>
            <a:chExt cx="15081340" cy="5880900"/>
          </a:xfrm>
        </p:grpSpPr>
        <p:grpSp>
          <p:nvGrpSpPr>
            <p:cNvPr id="5" name="Group 5"/>
            <p:cNvGrpSpPr/>
            <p:nvPr/>
          </p:nvGrpSpPr>
          <p:grpSpPr>
            <a:xfrm>
              <a:off x="0" y="0"/>
              <a:ext cx="15081340" cy="5880900"/>
              <a:chOff x="0" y="0"/>
              <a:chExt cx="15081340" cy="5880900"/>
            </a:xfrm>
          </p:grpSpPr>
          <p:sp>
            <p:nvSpPr>
              <p:cNvPr id="6" name="Freeform 6"/>
              <p:cNvSpPr/>
              <p:nvPr/>
            </p:nvSpPr>
            <p:spPr>
              <a:xfrm>
                <a:off x="0" y="0"/>
                <a:ext cx="15081273" cy="5880924"/>
              </a:xfrm>
              <a:custGeom>
                <a:avLst/>
                <a:gdLst/>
                <a:ahLst/>
                <a:cxnLst/>
                <a:rect l="l" t="t" r="r" b="b"/>
                <a:pathLst>
                  <a:path w="15081273" h="5880924">
                    <a:moveTo>
                      <a:pt x="0" y="452561"/>
                    </a:moveTo>
                    <a:cubicBezTo>
                      <a:pt x="0" y="202593"/>
                      <a:pt x="224795" y="0"/>
                      <a:pt x="502156" y="0"/>
                    </a:cubicBezTo>
                    <a:lnTo>
                      <a:pt x="14579116" y="0"/>
                    </a:lnTo>
                    <a:cubicBezTo>
                      <a:pt x="14856478" y="0"/>
                      <a:pt x="15081273" y="202593"/>
                      <a:pt x="15081273" y="452561"/>
                    </a:cubicBezTo>
                    <a:lnTo>
                      <a:pt x="15081273" y="5428268"/>
                    </a:lnTo>
                    <a:cubicBezTo>
                      <a:pt x="15081273" y="5678236"/>
                      <a:pt x="14856478" y="5880829"/>
                      <a:pt x="14579116" y="5880829"/>
                    </a:cubicBezTo>
                    <a:lnTo>
                      <a:pt x="502156" y="5880829"/>
                    </a:lnTo>
                    <a:cubicBezTo>
                      <a:pt x="224795" y="5880924"/>
                      <a:pt x="0" y="5678236"/>
                      <a:pt x="0" y="5428268"/>
                    </a:cubicBezTo>
                    <a:close/>
                  </a:path>
                </a:pathLst>
              </a:custGeom>
              <a:solidFill>
                <a:srgbClr val="ECF8E9">
                  <a:alpha val="50588"/>
                </a:srgbClr>
              </a:solidFill>
            </p:spPr>
            <p:txBody>
              <a:bodyPr/>
              <a:lstStyle/>
              <a:p>
                <a:endParaRPr lang="en-GB"/>
              </a:p>
            </p:txBody>
          </p:sp>
        </p:grpSp>
        <p:sp>
          <p:nvSpPr>
            <p:cNvPr id="7" name="TextBox 7"/>
            <p:cNvSpPr txBox="1"/>
            <p:nvPr/>
          </p:nvSpPr>
          <p:spPr>
            <a:xfrm>
              <a:off x="681964" y="430124"/>
              <a:ext cx="5766986" cy="1334483"/>
            </a:xfrm>
            <a:prstGeom prst="rect">
              <a:avLst/>
            </a:prstGeom>
          </p:spPr>
          <p:txBody>
            <a:bodyPr lIns="0" tIns="0" rIns="0" bIns="0" rtlCol="0" anchor="t">
              <a:spAutoFit/>
            </a:bodyPr>
            <a:lstStyle/>
            <a:p>
              <a:pPr>
                <a:lnSpc>
                  <a:spcPts val="8184"/>
                </a:lnSpc>
              </a:pPr>
              <a:r>
                <a:rPr lang="en-US" sz="6200">
                  <a:solidFill>
                    <a:srgbClr val="5F7D54"/>
                  </a:solidFill>
                  <a:latin typeface="#9Slide07 SVNUT Triumph Press"/>
                </a:rPr>
                <a:t>Về đối</a:t>
              </a:r>
            </a:p>
          </p:txBody>
        </p:sp>
        <p:sp>
          <p:nvSpPr>
            <p:cNvPr id="8" name="TextBox 8"/>
            <p:cNvSpPr txBox="1"/>
            <p:nvPr/>
          </p:nvSpPr>
          <p:spPr>
            <a:xfrm>
              <a:off x="498887" y="2318780"/>
              <a:ext cx="14083566" cy="2119631"/>
            </a:xfrm>
            <a:prstGeom prst="rect">
              <a:avLst/>
            </a:prstGeom>
          </p:spPr>
          <p:txBody>
            <a:bodyPr lIns="0" tIns="0" rIns="0" bIns="0" rtlCol="0" anchor="t">
              <a:spAutoFit/>
            </a:bodyPr>
            <a:lstStyle/>
            <a:p>
              <a:pPr algn="just">
                <a:lnSpc>
                  <a:spcPts val="6599"/>
                </a:lnSpc>
              </a:pPr>
              <a:r>
                <a:rPr lang="en-US" sz="4399">
                  <a:solidFill>
                    <a:srgbClr val="5F7D54"/>
                  </a:solidFill>
                  <a:latin typeface="Roboto Condensed"/>
                </a:rPr>
                <a:t>Bài thơ thất ngôn bát cú chủ yếu sử dụng phép đối ở hai câu thực và hai câu luận.</a:t>
              </a:r>
            </a:p>
          </p:txBody>
        </p:sp>
      </p:grpSp>
      <p:sp>
        <p:nvSpPr>
          <p:cNvPr id="9" name="TextBox 9"/>
          <p:cNvSpPr txBox="1"/>
          <p:nvPr/>
        </p:nvSpPr>
        <p:spPr>
          <a:xfrm>
            <a:off x="389817" y="282252"/>
            <a:ext cx="10188352"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10" name="TextBox 10"/>
          <p:cNvSpPr txBox="1"/>
          <p:nvPr/>
        </p:nvSpPr>
        <p:spPr>
          <a:xfrm>
            <a:off x="507831" y="1507741"/>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 r="-5"/>
            </a:stretch>
          </a:blipFill>
        </p:spPr>
        <p:txBody>
          <a:bodyPr/>
          <a:lstStyle/>
          <a:p>
            <a:endParaRPr lang="en-GB"/>
          </a:p>
        </p:txBody>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89817" y="282252"/>
            <a:ext cx="10188352"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5" name="TextBox 5"/>
          <p:cNvSpPr txBox="1"/>
          <p:nvPr/>
        </p:nvSpPr>
        <p:spPr>
          <a:xfrm>
            <a:off x="507831" y="1507741"/>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grpSp>
        <p:nvGrpSpPr>
          <p:cNvPr id="6" name="Group 6"/>
          <p:cNvGrpSpPr/>
          <p:nvPr/>
        </p:nvGrpSpPr>
        <p:grpSpPr>
          <a:xfrm>
            <a:off x="2763309" y="3184769"/>
            <a:ext cx="10804557" cy="6373160"/>
            <a:chOff x="0" y="0"/>
            <a:chExt cx="14406076" cy="8497546"/>
          </a:xfrm>
        </p:grpSpPr>
        <p:grpSp>
          <p:nvGrpSpPr>
            <p:cNvPr id="7" name="Group 7"/>
            <p:cNvGrpSpPr/>
            <p:nvPr/>
          </p:nvGrpSpPr>
          <p:grpSpPr>
            <a:xfrm>
              <a:off x="0" y="0"/>
              <a:ext cx="14406076" cy="8497546"/>
              <a:chOff x="0" y="0"/>
              <a:chExt cx="14406076" cy="8497546"/>
            </a:xfrm>
          </p:grpSpPr>
          <p:sp>
            <p:nvSpPr>
              <p:cNvPr id="8" name="Freeform 8"/>
              <p:cNvSpPr/>
              <p:nvPr/>
            </p:nvSpPr>
            <p:spPr>
              <a:xfrm>
                <a:off x="0" y="0"/>
                <a:ext cx="14406012" cy="8497570"/>
              </a:xfrm>
              <a:custGeom>
                <a:avLst/>
                <a:gdLst/>
                <a:ahLst/>
                <a:cxnLst/>
                <a:rect l="l" t="t" r="r" b="b"/>
                <a:pathLst>
                  <a:path w="14406012" h="8497570">
                    <a:moveTo>
                      <a:pt x="0" y="653923"/>
                    </a:moveTo>
                    <a:cubicBezTo>
                      <a:pt x="0" y="292735"/>
                      <a:pt x="214730" y="0"/>
                      <a:pt x="479673" y="0"/>
                    </a:cubicBezTo>
                    <a:lnTo>
                      <a:pt x="13926339" y="0"/>
                    </a:lnTo>
                    <a:cubicBezTo>
                      <a:pt x="14191283" y="0"/>
                      <a:pt x="14406012" y="292735"/>
                      <a:pt x="14406012" y="653923"/>
                    </a:cubicBezTo>
                    <a:lnTo>
                      <a:pt x="14406012" y="7843520"/>
                    </a:lnTo>
                    <a:cubicBezTo>
                      <a:pt x="14406012" y="8204708"/>
                      <a:pt x="14191283" y="8497443"/>
                      <a:pt x="13926339" y="8497443"/>
                    </a:cubicBezTo>
                    <a:lnTo>
                      <a:pt x="479673" y="8497443"/>
                    </a:lnTo>
                    <a:cubicBezTo>
                      <a:pt x="214730" y="8497570"/>
                      <a:pt x="0" y="8204708"/>
                      <a:pt x="0" y="7843520"/>
                    </a:cubicBezTo>
                    <a:close/>
                  </a:path>
                </a:pathLst>
              </a:custGeom>
              <a:solidFill>
                <a:srgbClr val="ECF8E9">
                  <a:alpha val="50588"/>
                </a:srgbClr>
              </a:solidFill>
            </p:spPr>
            <p:txBody>
              <a:bodyPr/>
              <a:lstStyle/>
              <a:p>
                <a:endParaRPr lang="en-GB"/>
              </a:p>
            </p:txBody>
          </p:sp>
        </p:grpSp>
        <p:sp>
          <p:nvSpPr>
            <p:cNvPr id="9" name="TextBox 9"/>
            <p:cNvSpPr txBox="1"/>
            <p:nvPr/>
          </p:nvSpPr>
          <p:spPr>
            <a:xfrm>
              <a:off x="1335045" y="542119"/>
              <a:ext cx="12769093" cy="1334483"/>
            </a:xfrm>
            <a:prstGeom prst="rect">
              <a:avLst/>
            </a:prstGeom>
          </p:spPr>
          <p:txBody>
            <a:bodyPr lIns="0" tIns="0" rIns="0" bIns="0" rtlCol="0" anchor="t">
              <a:spAutoFit/>
            </a:bodyPr>
            <a:lstStyle/>
            <a:p>
              <a:pPr>
                <a:lnSpc>
                  <a:spcPts val="8184"/>
                </a:lnSpc>
              </a:pPr>
              <a:r>
                <a:rPr lang="en-US" sz="6200">
                  <a:solidFill>
                    <a:srgbClr val="5F7D54"/>
                  </a:solidFill>
                  <a:latin typeface="#9Slide07 SVNUT Triumph Press"/>
                </a:rPr>
                <a:t> Hình ảnh trong thơ</a:t>
              </a:r>
            </a:p>
          </p:txBody>
        </p:sp>
        <p:sp>
          <p:nvSpPr>
            <p:cNvPr id="10" name="TextBox 10"/>
            <p:cNvSpPr txBox="1"/>
            <p:nvPr/>
          </p:nvSpPr>
          <p:spPr>
            <a:xfrm>
              <a:off x="662993" y="2309049"/>
              <a:ext cx="13635793" cy="4420013"/>
            </a:xfrm>
            <a:prstGeom prst="rect">
              <a:avLst/>
            </a:prstGeom>
          </p:spPr>
          <p:txBody>
            <a:bodyPr wrap="square" lIns="0" tIns="0" rIns="0" bIns="0" rtlCol="0" anchor="t">
              <a:spAutoFit/>
            </a:bodyPr>
            <a:lstStyle/>
            <a:p>
              <a:pPr marL="949956" lvl="1" indent="-474978" algn="just">
                <a:lnSpc>
                  <a:spcPts val="6599"/>
                </a:lnSpc>
                <a:buFont typeface="Arial"/>
                <a:buChar char="•"/>
              </a:pPr>
              <a:r>
                <a:rPr lang="en-US" sz="4399">
                  <a:solidFill>
                    <a:srgbClr val="5F7D54"/>
                  </a:solidFill>
                  <a:latin typeface="Roboto Condensed"/>
                </a:rPr>
                <a:t> Là chi tiết, cảnh tượng từ thực tế đời sống, được tái hiện bằng ngôn ngữ thơ ca, </a:t>
              </a:r>
            </a:p>
            <a:p>
              <a:pPr marL="949956" lvl="1" indent="-474978" algn="just">
                <a:lnSpc>
                  <a:spcPts val="6599"/>
                </a:lnSpc>
                <a:buFont typeface="Arial"/>
                <a:buChar char="•"/>
              </a:pPr>
              <a:r>
                <a:rPr lang="en-US" sz="4399">
                  <a:solidFill>
                    <a:srgbClr val="5F7D54"/>
                  </a:solidFill>
                  <a:latin typeface="Roboto Condensed"/>
                </a:rPr>
                <a:t>Góp phần diễn tả cảm xúc, suy ngẫm của nhà thơ về thế giới và con người.</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 r="-5"/>
            </a:stretch>
          </a:blipFill>
        </p:spPr>
        <p:txBody>
          <a:bodyPr/>
          <a:lstStyle/>
          <a:p>
            <a:endParaRPr lang="en-GB"/>
          </a:p>
        </p:txBody>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89817" y="282252"/>
            <a:ext cx="10188352"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5" name="TextBox 5"/>
          <p:cNvSpPr txBox="1"/>
          <p:nvPr/>
        </p:nvSpPr>
        <p:spPr>
          <a:xfrm>
            <a:off x="507831" y="1507741"/>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grpSp>
        <p:nvGrpSpPr>
          <p:cNvPr id="6" name="Group 6"/>
          <p:cNvGrpSpPr/>
          <p:nvPr/>
        </p:nvGrpSpPr>
        <p:grpSpPr>
          <a:xfrm>
            <a:off x="3122396" y="3677089"/>
            <a:ext cx="11136260" cy="4758858"/>
            <a:chOff x="0" y="0"/>
            <a:chExt cx="14848346" cy="6345144"/>
          </a:xfrm>
        </p:grpSpPr>
        <p:grpSp>
          <p:nvGrpSpPr>
            <p:cNvPr id="7" name="Group 7"/>
            <p:cNvGrpSpPr/>
            <p:nvPr/>
          </p:nvGrpSpPr>
          <p:grpSpPr>
            <a:xfrm>
              <a:off x="0" y="0"/>
              <a:ext cx="14848346" cy="6345144"/>
              <a:chOff x="0" y="0"/>
              <a:chExt cx="14848346" cy="6345144"/>
            </a:xfrm>
          </p:grpSpPr>
          <p:sp>
            <p:nvSpPr>
              <p:cNvPr id="8" name="Freeform 8"/>
              <p:cNvSpPr/>
              <p:nvPr/>
            </p:nvSpPr>
            <p:spPr>
              <a:xfrm>
                <a:off x="0" y="0"/>
                <a:ext cx="14848280" cy="6345167"/>
              </a:xfrm>
              <a:custGeom>
                <a:avLst/>
                <a:gdLst/>
                <a:ahLst/>
                <a:cxnLst/>
                <a:rect l="l" t="t" r="r" b="b"/>
                <a:pathLst>
                  <a:path w="14848280" h="6345167">
                    <a:moveTo>
                      <a:pt x="0" y="488286"/>
                    </a:moveTo>
                    <a:cubicBezTo>
                      <a:pt x="0" y="218586"/>
                      <a:pt x="221322" y="0"/>
                      <a:pt x="494399" y="0"/>
                    </a:cubicBezTo>
                    <a:lnTo>
                      <a:pt x="14353882" y="0"/>
                    </a:lnTo>
                    <a:cubicBezTo>
                      <a:pt x="14626958" y="0"/>
                      <a:pt x="14848280" y="218586"/>
                      <a:pt x="14848280" y="488286"/>
                    </a:cubicBezTo>
                    <a:lnTo>
                      <a:pt x="14848280" y="5856780"/>
                    </a:lnTo>
                    <a:cubicBezTo>
                      <a:pt x="14848280" y="6126481"/>
                      <a:pt x="14626958" y="6345067"/>
                      <a:pt x="14353882" y="6345067"/>
                    </a:cubicBezTo>
                    <a:lnTo>
                      <a:pt x="494399" y="6345067"/>
                    </a:lnTo>
                    <a:cubicBezTo>
                      <a:pt x="221322" y="6345167"/>
                      <a:pt x="0" y="6126481"/>
                      <a:pt x="0" y="5856780"/>
                    </a:cubicBezTo>
                    <a:close/>
                  </a:path>
                </a:pathLst>
              </a:custGeom>
              <a:solidFill>
                <a:srgbClr val="ECF8E9">
                  <a:alpha val="50588"/>
                </a:srgbClr>
              </a:solidFill>
            </p:spPr>
            <p:txBody>
              <a:bodyPr/>
              <a:lstStyle/>
              <a:p>
                <a:endParaRPr lang="en-GB"/>
              </a:p>
            </p:txBody>
          </p:sp>
        </p:grpSp>
        <p:sp>
          <p:nvSpPr>
            <p:cNvPr id="9" name="TextBox 9"/>
            <p:cNvSpPr txBox="1"/>
            <p:nvPr/>
          </p:nvSpPr>
          <p:spPr>
            <a:xfrm>
              <a:off x="569425" y="402947"/>
              <a:ext cx="7171300" cy="1253645"/>
            </a:xfrm>
            <a:prstGeom prst="rect">
              <a:avLst/>
            </a:prstGeom>
          </p:spPr>
          <p:txBody>
            <a:bodyPr lIns="0" tIns="0" rIns="0" bIns="0" rtlCol="0" anchor="t">
              <a:spAutoFit/>
            </a:bodyPr>
            <a:lstStyle/>
            <a:p>
              <a:pPr>
                <a:lnSpc>
                  <a:spcPts val="7655"/>
                </a:lnSpc>
              </a:pPr>
              <a:r>
                <a:rPr lang="en-US" sz="5799">
                  <a:solidFill>
                    <a:srgbClr val="5F7D54"/>
                  </a:solidFill>
                  <a:latin typeface="#9Slide07 SVNUT Triumph Press"/>
                </a:rPr>
                <a:t>Thông điệp</a:t>
              </a:r>
            </a:p>
          </p:txBody>
        </p:sp>
        <p:sp>
          <p:nvSpPr>
            <p:cNvPr id="10" name="TextBox 10"/>
            <p:cNvSpPr txBox="1"/>
            <p:nvPr/>
          </p:nvSpPr>
          <p:spPr>
            <a:xfrm>
              <a:off x="569425" y="2173225"/>
              <a:ext cx="13211860" cy="3566160"/>
            </a:xfrm>
            <a:prstGeom prst="rect">
              <a:avLst/>
            </a:prstGeom>
          </p:spPr>
          <p:txBody>
            <a:bodyPr lIns="0" tIns="0" rIns="0" bIns="0" rtlCol="0" anchor="t">
              <a:spAutoFit/>
            </a:bodyPr>
            <a:lstStyle/>
            <a:p>
              <a:pPr marL="1036320" lvl="1" indent="-518160">
                <a:lnSpc>
                  <a:spcPts val="7200"/>
                </a:lnSpc>
                <a:buFont typeface="Arial"/>
                <a:buChar char="•"/>
              </a:pPr>
              <a:r>
                <a:rPr lang="en-US" sz="4800">
                  <a:solidFill>
                    <a:srgbClr val="5F7D54"/>
                  </a:solidFill>
                  <a:latin typeface="Roboto Condensed"/>
                </a:rPr>
                <a:t>Là ý tưởng quan trọng nhất, </a:t>
              </a:r>
            </a:p>
            <a:p>
              <a:pPr marL="1036320" lvl="1" indent="-518160">
                <a:lnSpc>
                  <a:spcPts val="7200"/>
                </a:lnSpc>
                <a:buFont typeface="Arial"/>
                <a:buChar char="•"/>
              </a:pPr>
              <a:r>
                <a:rPr lang="en-US" sz="4800">
                  <a:solidFill>
                    <a:srgbClr val="5F7D54"/>
                  </a:solidFill>
                  <a:latin typeface="Roboto Condensed"/>
                </a:rPr>
                <a:t>Là bài học, cách ứng xử mà tác giả muốn gửi gắm đến người đọc.</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3489179" cy="13211420"/>
          </a:xfrm>
          <a:custGeom>
            <a:avLst/>
            <a:gdLst/>
            <a:ahLst/>
            <a:cxnLst/>
            <a:rect l="l" t="t" r="r" b="b"/>
            <a:pathLst>
              <a:path w="23489179" h="13211420">
                <a:moveTo>
                  <a:pt x="0" y="0"/>
                </a:moveTo>
                <a:lnTo>
                  <a:pt x="23489179" y="0"/>
                </a:lnTo>
                <a:lnTo>
                  <a:pt x="23489179" y="13211420"/>
                </a:lnTo>
                <a:lnTo>
                  <a:pt x="0" y="1321142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799937" y="1734300"/>
            <a:ext cx="13257466" cy="7063889"/>
            <a:chOff x="0" y="0"/>
            <a:chExt cx="17676621" cy="9418519"/>
          </a:xfrm>
        </p:grpSpPr>
        <p:sp>
          <p:nvSpPr>
            <p:cNvPr id="4" name="Freeform 4"/>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3519978" y="2037713"/>
            <a:ext cx="13270672" cy="6497415"/>
          </a:xfrm>
          <a:prstGeom prst="rect">
            <a:avLst/>
          </a:prstGeom>
        </p:spPr>
        <p:txBody>
          <a:bodyPr lIns="0" tIns="0" rIns="0" bIns="0" rtlCol="0" anchor="t">
            <a:spAutoFit/>
          </a:bodyPr>
          <a:lstStyle/>
          <a:p>
            <a:pPr marL="885187" lvl="1" indent="-442594" algn="just">
              <a:lnSpc>
                <a:spcPts val="6477"/>
              </a:lnSpc>
              <a:buFont typeface="Arial"/>
              <a:buChar char="•"/>
            </a:pPr>
            <a:r>
              <a:rPr lang="en-US" sz="4099">
                <a:solidFill>
                  <a:srgbClr val="5F7D54"/>
                </a:solidFill>
                <a:latin typeface="Roboto Condensed Bold"/>
              </a:rPr>
              <a:t>Số câu, số chữ:</a:t>
            </a:r>
            <a:r>
              <a:rPr lang="en-US" sz="4099">
                <a:solidFill>
                  <a:srgbClr val="5F7D54"/>
                </a:solidFill>
                <a:latin typeface="Roboto Condensed"/>
              </a:rPr>
              <a:t> Mỗi bài tứ tuyệt Đường luật có bốn câu, mỗi câu có năm chữ hoặc bảy chữ. </a:t>
            </a:r>
          </a:p>
          <a:p>
            <a:pPr marL="885187" lvl="1" indent="-442594" algn="just">
              <a:lnSpc>
                <a:spcPts val="6477"/>
              </a:lnSpc>
              <a:buFont typeface="Arial"/>
              <a:buChar char="•"/>
            </a:pPr>
            <a:r>
              <a:rPr lang="en-US" sz="4099">
                <a:solidFill>
                  <a:srgbClr val="5F7D54"/>
                </a:solidFill>
                <a:latin typeface="Roboto Condensed Bold"/>
              </a:rPr>
              <a:t>Về bố cục: </a:t>
            </a:r>
            <a:r>
              <a:rPr lang="en-US" sz="4099">
                <a:solidFill>
                  <a:srgbClr val="5F7D54"/>
                </a:solidFill>
                <a:latin typeface="Roboto Condensed"/>
              </a:rPr>
              <a:t>nhiều bài thơ tứ tuyệt triển khai theo hướng: khởi (mở ý cho bài thơ), thừa (tiếp nối, phát triển ý thơ), chuyển (chuyển hướng ý thơ), hợp (thâu tóm ý tứ của toàn bài).</a:t>
            </a:r>
          </a:p>
          <a:p>
            <a:pPr marL="885187" lvl="1" indent="-442594" algn="just">
              <a:lnSpc>
                <a:spcPts val="6477"/>
              </a:lnSpc>
              <a:buFont typeface="Arial"/>
              <a:buChar char="•"/>
            </a:pPr>
            <a:r>
              <a:rPr lang="en-US" sz="4099">
                <a:solidFill>
                  <a:srgbClr val="5F7D54"/>
                </a:solidFill>
                <a:latin typeface="Roboto Condensed Bold"/>
              </a:rPr>
              <a:t>Về luật thơ,</a:t>
            </a:r>
            <a:r>
              <a:rPr lang="en-US" sz="4099">
                <a:solidFill>
                  <a:srgbClr val="5F7D54"/>
                </a:solidFill>
                <a:latin typeface="Roboto Condensed"/>
              </a:rPr>
              <a:t> bài thơ tứ tuyệt cơ bản vẫn tuân theo các quy định như ở bài thơ thất ngôn bát cú nhưng không bắt buộc phải đối.</a:t>
            </a:r>
          </a:p>
        </p:txBody>
      </p:sp>
      <p:sp>
        <p:nvSpPr>
          <p:cNvPr id="7" name="TextBox 7"/>
          <p:cNvSpPr txBox="1"/>
          <p:nvPr/>
        </p:nvSpPr>
        <p:spPr>
          <a:xfrm>
            <a:off x="507831" y="282252"/>
            <a:ext cx="11729749"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8" name="TextBox 8"/>
          <p:cNvSpPr txBox="1"/>
          <p:nvPr/>
        </p:nvSpPr>
        <p:spPr>
          <a:xfrm>
            <a:off x="541280" y="1614170"/>
            <a:ext cx="2765253" cy="6925136"/>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c.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tứ tuyệt</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8012">
            <a:off x="-3280405" y="7180193"/>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n-GB"/>
          </a:p>
        </p:txBody>
      </p:sp>
      <p:sp>
        <p:nvSpPr>
          <p:cNvPr id="3" name="Freeform 3"/>
          <p:cNvSpPr/>
          <p:nvPr/>
        </p:nvSpPr>
        <p:spPr>
          <a:xfrm flipH="1">
            <a:off x="-3254988" y="4071940"/>
            <a:ext cx="5943222" cy="8160055"/>
          </a:xfrm>
          <a:custGeom>
            <a:avLst/>
            <a:gdLst/>
            <a:ahLst/>
            <a:cxnLst/>
            <a:rect l="l" t="t" r="r" b="b"/>
            <a:pathLst>
              <a:path w="5943222" h="8160055">
                <a:moveTo>
                  <a:pt x="5943222" y="0"/>
                </a:moveTo>
                <a:lnTo>
                  <a:pt x="0" y="0"/>
                </a:lnTo>
                <a:lnTo>
                  <a:pt x="0" y="8160054"/>
                </a:lnTo>
                <a:lnTo>
                  <a:pt x="5943222" y="8160054"/>
                </a:lnTo>
                <a:lnTo>
                  <a:pt x="5943222" y="0"/>
                </a:lnTo>
                <a:close/>
              </a:path>
            </a:pathLst>
          </a:custGeom>
          <a:blipFill>
            <a:blip r:embed="rId4">
              <a:alphaModFix amt="74000"/>
            </a:blip>
            <a:stretch>
              <a:fillRect/>
            </a:stretch>
          </a:blipFill>
        </p:spPr>
        <p:txBody>
          <a:bodyPr/>
          <a:lstStyle/>
          <a:p>
            <a:endParaRPr lang="en-GB"/>
          </a:p>
        </p:txBody>
      </p:sp>
      <p:grpSp>
        <p:nvGrpSpPr>
          <p:cNvPr id="4" name="Group 4"/>
          <p:cNvGrpSpPr/>
          <p:nvPr/>
        </p:nvGrpSpPr>
        <p:grpSpPr>
          <a:xfrm>
            <a:off x="1694533" y="2790689"/>
            <a:ext cx="15861000" cy="6932332"/>
            <a:chOff x="0" y="0"/>
            <a:chExt cx="21148001" cy="9243109"/>
          </a:xfrm>
        </p:grpSpPr>
        <p:sp>
          <p:nvSpPr>
            <p:cNvPr id="5" name="Freeform 5"/>
            <p:cNvSpPr/>
            <p:nvPr/>
          </p:nvSpPr>
          <p:spPr>
            <a:xfrm>
              <a:off x="0" y="0"/>
              <a:ext cx="21147960" cy="9243092"/>
            </a:xfrm>
            <a:custGeom>
              <a:avLst/>
              <a:gdLst/>
              <a:ahLst/>
              <a:cxnLst/>
              <a:rect l="l" t="t" r="r" b="b"/>
              <a:pathLst>
                <a:path w="21147960" h="9243092">
                  <a:moveTo>
                    <a:pt x="0" y="1063331"/>
                  </a:moveTo>
                  <a:cubicBezTo>
                    <a:pt x="0" y="476095"/>
                    <a:pt x="592154" y="0"/>
                    <a:pt x="1322543" y="0"/>
                  </a:cubicBezTo>
                  <a:lnTo>
                    <a:pt x="19825418" y="0"/>
                  </a:lnTo>
                  <a:cubicBezTo>
                    <a:pt x="20555807" y="0"/>
                    <a:pt x="21147960" y="476095"/>
                    <a:pt x="21147960" y="1063331"/>
                  </a:cubicBezTo>
                  <a:lnTo>
                    <a:pt x="21147960" y="8179761"/>
                  </a:lnTo>
                  <a:cubicBezTo>
                    <a:pt x="21147960" y="8766997"/>
                    <a:pt x="20555806" y="9243092"/>
                    <a:pt x="19825418" y="9243092"/>
                  </a:cubicBezTo>
                  <a:lnTo>
                    <a:pt x="1322543" y="9243092"/>
                  </a:lnTo>
                  <a:cubicBezTo>
                    <a:pt x="592154" y="9243092"/>
                    <a:pt x="0" y="8766997"/>
                    <a:pt x="0" y="8179761"/>
                  </a:cubicBezTo>
                  <a:close/>
                </a:path>
              </a:pathLst>
            </a:custGeom>
            <a:solidFill>
              <a:srgbClr val="ECF8E9">
                <a:alpha val="54902"/>
              </a:srgbClr>
            </a:solidFill>
          </p:spPr>
          <p:txBody>
            <a:bodyPr/>
            <a:lstStyle/>
            <a:p>
              <a:endParaRPr lang="en-GB"/>
            </a:p>
          </p:txBody>
        </p:sp>
      </p:grpSp>
      <p:sp>
        <p:nvSpPr>
          <p:cNvPr id="6" name="Freeform 6"/>
          <p:cNvSpPr/>
          <p:nvPr/>
        </p:nvSpPr>
        <p:spPr>
          <a:xfrm>
            <a:off x="0" y="9395607"/>
            <a:ext cx="3509010" cy="1134268"/>
          </a:xfrm>
          <a:custGeom>
            <a:avLst/>
            <a:gdLst/>
            <a:ahLst/>
            <a:cxnLst/>
            <a:rect l="l" t="t" r="r" b="b"/>
            <a:pathLst>
              <a:path w="3509010" h="1134268">
                <a:moveTo>
                  <a:pt x="0" y="0"/>
                </a:moveTo>
                <a:lnTo>
                  <a:pt x="3509010" y="0"/>
                </a:lnTo>
                <a:lnTo>
                  <a:pt x="3509010" y="1134269"/>
                </a:lnTo>
                <a:lnTo>
                  <a:pt x="0" y="1134269"/>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643110" y="1623902"/>
            <a:ext cx="15310806" cy="862755"/>
          </a:xfrm>
          <a:prstGeom prst="rect">
            <a:avLst/>
          </a:prstGeom>
        </p:spPr>
        <p:txBody>
          <a:bodyPr lIns="0" tIns="0" rIns="0" bIns="0" rtlCol="0" anchor="t">
            <a:spAutoFit/>
          </a:bodyPr>
          <a:lstStyle/>
          <a:p>
            <a:pPr>
              <a:lnSpc>
                <a:spcPts val="7016"/>
              </a:lnSpc>
            </a:pPr>
            <a:r>
              <a:rPr lang="en-US" sz="5012">
                <a:solidFill>
                  <a:srgbClr val="5F7D54"/>
                </a:solidFill>
                <a:latin typeface="#9Slide07 SVNUT Triumph Press"/>
              </a:rPr>
              <a:t>2. Thơ trào phúng và một số thủ pháp nghệ thuật</a:t>
            </a:r>
          </a:p>
        </p:txBody>
      </p:sp>
      <p:sp>
        <p:nvSpPr>
          <p:cNvPr id="8" name="Freeform 8"/>
          <p:cNvSpPr/>
          <p:nvPr/>
        </p:nvSpPr>
        <p:spPr>
          <a:xfrm>
            <a:off x="15116770" y="215428"/>
            <a:ext cx="3177079" cy="3250208"/>
          </a:xfrm>
          <a:custGeom>
            <a:avLst/>
            <a:gdLst/>
            <a:ahLst/>
            <a:cxnLst/>
            <a:rect l="l" t="t" r="r" b="b"/>
            <a:pathLst>
              <a:path w="3177079" h="3250208">
                <a:moveTo>
                  <a:pt x="0" y="0"/>
                </a:moveTo>
                <a:lnTo>
                  <a:pt x="3177079" y="0"/>
                </a:lnTo>
                <a:lnTo>
                  <a:pt x="3177079" y="3250208"/>
                </a:lnTo>
                <a:lnTo>
                  <a:pt x="0" y="32502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aphicFrame>
        <p:nvGraphicFramePr>
          <p:cNvPr id="9" name="Table 9"/>
          <p:cNvGraphicFramePr>
            <a:graphicFrameLocks noGrp="1"/>
          </p:cNvGraphicFramePr>
          <p:nvPr/>
        </p:nvGraphicFramePr>
        <p:xfrm>
          <a:off x="2292812" y="3179441"/>
          <a:ext cx="14775574" cy="6084865"/>
        </p:xfrm>
        <a:graphic>
          <a:graphicData uri="http://schemas.openxmlformats.org/drawingml/2006/table">
            <a:tbl>
              <a:tblPr/>
              <a:tblGrid>
                <a:gridCol w="2807918">
                  <a:extLst>
                    <a:ext uri="{9D8B030D-6E8A-4147-A177-3AD203B41FA5}">
                      <a16:colId xmlns:a16="http://schemas.microsoft.com/office/drawing/2014/main" val="20000"/>
                    </a:ext>
                  </a:extLst>
                </a:gridCol>
                <a:gridCol w="11967656">
                  <a:extLst>
                    <a:ext uri="{9D8B030D-6E8A-4147-A177-3AD203B41FA5}">
                      <a16:colId xmlns:a16="http://schemas.microsoft.com/office/drawing/2014/main" val="20001"/>
                    </a:ext>
                  </a:extLst>
                </a:gridCol>
              </a:tblGrid>
              <a:tr h="1295818">
                <a:tc>
                  <a:txBody>
                    <a:bodyPr/>
                    <a:lstStyle/>
                    <a:p>
                      <a:pPr algn="ctr">
                        <a:lnSpc>
                          <a:spcPts val="4900"/>
                        </a:lnSpc>
                        <a:defRPr/>
                      </a:pPr>
                      <a:r>
                        <a:rPr lang="en-US" sz="3500">
                          <a:solidFill>
                            <a:srgbClr val="000000"/>
                          </a:solidFill>
                          <a:latin typeface="Roboto Condensed"/>
                        </a:rPr>
                        <a:t>A</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tc>
                  <a:txBody>
                    <a:bodyPr/>
                    <a:lstStyle/>
                    <a:p>
                      <a:pPr algn="ctr">
                        <a:lnSpc>
                          <a:spcPts val="4900"/>
                        </a:lnSpc>
                        <a:defRPr/>
                      </a:pPr>
                      <a:r>
                        <a:rPr lang="en-US" sz="3500">
                          <a:solidFill>
                            <a:srgbClr val="000000"/>
                          </a:solidFill>
                          <a:latin typeface="Roboto Condensed"/>
                        </a:rPr>
                        <a:t>B</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extLst>
                  <a:ext uri="{0D108BD9-81ED-4DB2-BD59-A6C34878D82A}">
                    <a16:rowId xmlns:a16="http://schemas.microsoft.com/office/drawing/2014/main" val="10000"/>
                  </a:ext>
                </a:extLst>
              </a:tr>
              <a:tr h="4789047">
                <a:tc>
                  <a:txBody>
                    <a:bodyPr/>
                    <a:lstStyle/>
                    <a:p>
                      <a:pPr algn="ctr">
                        <a:lnSpc>
                          <a:spcPts val="4900"/>
                        </a:lnSpc>
                        <a:defRPr/>
                      </a:pPr>
                      <a:r>
                        <a:rPr lang="en-US" sz="3500">
                          <a:solidFill>
                            <a:srgbClr val="000000"/>
                          </a:solidFill>
                          <a:latin typeface="Roboto Condensed Bold"/>
                        </a:rPr>
                        <a:t>Thơ </a:t>
                      </a:r>
                      <a:endParaRPr lang="en-US" sz="1100"/>
                    </a:p>
                    <a:p>
                      <a:pPr algn="ctr">
                        <a:lnSpc>
                          <a:spcPts val="4900"/>
                        </a:lnSpc>
                      </a:pPr>
                      <a:r>
                        <a:rPr lang="en-US" sz="3500">
                          <a:solidFill>
                            <a:srgbClr val="000000"/>
                          </a:solidFill>
                          <a:latin typeface="Roboto Condensed Bold"/>
                        </a:rPr>
                        <a:t>trào phúng</a:t>
                      </a:r>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Là thể loại đặc biệt của sáng tác văn học, gắn liền với các cung bậc tiếng cười mang ý nghĩa xã hội: </a:t>
                      </a:r>
                      <a:r>
                        <a:rPr lang="en-US" sz="3500">
                          <a:solidFill>
                            <a:srgbClr val="000000"/>
                          </a:solidFill>
                          <a:latin typeface="Roboto Condensed Italics"/>
                        </a:rPr>
                        <a:t>hài hước là sự phê phán nhẹ nhàng; châm biếm là dùng lời lẽ sắc sảo; thâm thúy là để phê phán, vạch trần đối tượng; đả kích là tiếng cười phủ định, thường dùng để chỉ trích, phản đối gay gắt đối tượng trào phúng; đả kích là tiếng cười phủ định thường dùng để chỉ trích phản đối gay gắt đối tượng trào phúng.</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TextBox 10"/>
          <p:cNvSpPr txBox="1"/>
          <p:nvPr/>
        </p:nvSpPr>
        <p:spPr>
          <a:xfrm>
            <a:off x="1028700" y="323933"/>
            <a:ext cx="11557944" cy="1120676"/>
          </a:xfrm>
          <a:prstGeom prst="rect">
            <a:avLst/>
          </a:prstGeom>
        </p:spPr>
        <p:txBody>
          <a:bodyPr lIns="0" tIns="0" rIns="0" bIns="0" rtlCol="0" anchor="t">
            <a:spAutoFit/>
          </a:bodyPr>
          <a:lstStyle/>
          <a:p>
            <a:pPr algn="ctr">
              <a:lnSpc>
                <a:spcPts val="9100"/>
              </a:lnSpc>
            </a:pPr>
            <a:r>
              <a:rPr lang="en-US" sz="6500">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028700" y="705169"/>
            <a:ext cx="5734803" cy="970054"/>
          </a:xfrm>
          <a:prstGeom prst="rect">
            <a:avLst/>
          </a:prstGeom>
        </p:spPr>
        <p:txBody>
          <a:bodyPr lIns="0" tIns="0" rIns="0" bIns="0" rtlCol="0" anchor="t">
            <a:spAutoFit/>
          </a:bodyPr>
          <a:lstStyle/>
          <a:p>
            <a:pPr algn="ctr">
              <a:lnSpc>
                <a:spcPts val="7296"/>
              </a:lnSpc>
            </a:pPr>
            <a:r>
              <a:rPr lang="en-US" sz="7600">
                <a:solidFill>
                  <a:srgbClr val="5F7D54"/>
                </a:solidFill>
                <a:latin typeface="Fraunces Bold"/>
              </a:rPr>
              <a:t>TRÒ CHƠI </a:t>
            </a:r>
          </a:p>
        </p:txBody>
      </p:sp>
      <p:sp>
        <p:nvSpPr>
          <p:cNvPr id="6" name="TextBox 6"/>
          <p:cNvSpPr txBox="1"/>
          <p:nvPr/>
        </p:nvSpPr>
        <p:spPr>
          <a:xfrm>
            <a:off x="1028700" y="4285474"/>
            <a:ext cx="13597760" cy="4485202"/>
          </a:xfrm>
          <a:prstGeom prst="rect">
            <a:avLst/>
          </a:prstGeom>
        </p:spPr>
        <p:txBody>
          <a:bodyPr lIns="0" tIns="0" rIns="0" bIns="0" rtlCol="0" anchor="t">
            <a:spAutoFit/>
          </a:bodyPr>
          <a:lstStyle/>
          <a:p>
            <a:pPr marL="906775" lvl="1" indent="-453388" algn="just">
              <a:lnSpc>
                <a:spcPts val="5879"/>
              </a:lnSpc>
              <a:buFont typeface="Arial"/>
              <a:buChar char="•"/>
            </a:pPr>
            <a:r>
              <a:rPr lang="en-US" sz="4199">
                <a:solidFill>
                  <a:srgbClr val="5F7D54"/>
                </a:solidFill>
                <a:latin typeface="Roboto Condensed"/>
              </a:rPr>
              <a:t>GV đưa ra những khổ thơ bị khuyết, </a:t>
            </a:r>
          </a:p>
          <a:p>
            <a:pPr marL="906775" lvl="1" indent="-453388" algn="just">
              <a:lnSpc>
                <a:spcPts val="5879"/>
              </a:lnSpc>
              <a:spcBef>
                <a:spcPct val="0"/>
              </a:spcBef>
              <a:buFont typeface="Arial"/>
              <a:buChar char="•"/>
            </a:pPr>
            <a:r>
              <a:rPr lang="en-US" sz="4199">
                <a:solidFill>
                  <a:srgbClr val="5F7D54"/>
                </a:solidFill>
                <a:latin typeface="Roboto Condensed"/>
              </a:rPr>
              <a:t>HS sẽ quan sát và lựa chọn những câu thơ phù hợp. </a:t>
            </a:r>
          </a:p>
          <a:p>
            <a:pPr marL="906775" lvl="1" indent="-453388" algn="just">
              <a:lnSpc>
                <a:spcPts val="5879"/>
              </a:lnSpc>
              <a:spcBef>
                <a:spcPct val="0"/>
              </a:spcBef>
              <a:buFont typeface="Arial"/>
              <a:buChar char="•"/>
            </a:pPr>
            <a:r>
              <a:rPr lang="en-US" sz="4199">
                <a:solidFill>
                  <a:srgbClr val="5F7D54"/>
                </a:solidFill>
                <a:latin typeface="Roboto Condensed"/>
              </a:rPr>
              <a:t>Thời gian cho mỗi câu tối đa 30s. </a:t>
            </a:r>
          </a:p>
          <a:p>
            <a:pPr marL="906775" lvl="1" indent="-453388" algn="just">
              <a:lnSpc>
                <a:spcPts val="5879"/>
              </a:lnSpc>
              <a:spcBef>
                <a:spcPct val="0"/>
              </a:spcBef>
              <a:buFont typeface="Arial"/>
              <a:buChar char="•"/>
            </a:pPr>
            <a:r>
              <a:rPr lang="en-US" sz="4199">
                <a:solidFill>
                  <a:srgbClr val="5F7D54"/>
                </a:solidFill>
                <a:latin typeface="Roboto Condensed"/>
              </a:rPr>
              <a:t>HS giơ tay nhanh nhất được lựa chọn trả lời: Trả lời đúng được ghi nhận phát biểu tích cực, cuối giờ tổng kết sự tích cực cả tiết học và GV trao thưởng phù hợp.</a:t>
            </a:r>
          </a:p>
        </p:txBody>
      </p:sp>
      <p:sp>
        <p:nvSpPr>
          <p:cNvPr id="7" name="TextBox 7"/>
          <p:cNvSpPr txBox="1"/>
          <p:nvPr/>
        </p:nvSpPr>
        <p:spPr>
          <a:xfrm>
            <a:off x="7183384" y="1275172"/>
            <a:ext cx="4797042" cy="2480715"/>
          </a:xfrm>
          <a:prstGeom prst="rect">
            <a:avLst/>
          </a:prstGeom>
        </p:spPr>
        <p:txBody>
          <a:bodyPr lIns="0" tIns="0" rIns="0" bIns="0" rtlCol="0" anchor="t">
            <a:spAutoFit/>
          </a:bodyPr>
          <a:lstStyle/>
          <a:p>
            <a:pPr algn="ctr">
              <a:lnSpc>
                <a:spcPts val="19113"/>
              </a:lnSpc>
            </a:pPr>
            <a:r>
              <a:rPr lang="en-US" sz="13652">
                <a:solidFill>
                  <a:srgbClr val="5F7D54"/>
                </a:solidFill>
                <a:latin typeface="#9Slide06 ThuPhap Thien An"/>
              </a:rPr>
              <a:t>Thả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8012">
            <a:off x="-3280405" y="7180193"/>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n-GB"/>
          </a:p>
        </p:txBody>
      </p:sp>
      <p:sp>
        <p:nvSpPr>
          <p:cNvPr id="3" name="Freeform 3"/>
          <p:cNvSpPr/>
          <p:nvPr/>
        </p:nvSpPr>
        <p:spPr>
          <a:xfrm flipH="1">
            <a:off x="-3254988" y="4071940"/>
            <a:ext cx="5943222" cy="8160055"/>
          </a:xfrm>
          <a:custGeom>
            <a:avLst/>
            <a:gdLst/>
            <a:ahLst/>
            <a:cxnLst/>
            <a:rect l="l" t="t" r="r" b="b"/>
            <a:pathLst>
              <a:path w="5943222" h="8160055">
                <a:moveTo>
                  <a:pt x="5943222" y="0"/>
                </a:moveTo>
                <a:lnTo>
                  <a:pt x="0" y="0"/>
                </a:lnTo>
                <a:lnTo>
                  <a:pt x="0" y="8160054"/>
                </a:lnTo>
                <a:lnTo>
                  <a:pt x="5943222" y="8160054"/>
                </a:lnTo>
                <a:lnTo>
                  <a:pt x="5943222" y="0"/>
                </a:lnTo>
                <a:close/>
              </a:path>
            </a:pathLst>
          </a:custGeom>
          <a:blipFill>
            <a:blip r:embed="rId4">
              <a:alphaModFix amt="74000"/>
            </a:blip>
            <a:stretch>
              <a:fillRect/>
            </a:stretch>
          </a:blipFill>
        </p:spPr>
        <p:txBody>
          <a:bodyPr/>
          <a:lstStyle/>
          <a:p>
            <a:endParaRPr lang="en-GB"/>
          </a:p>
        </p:txBody>
      </p:sp>
      <p:grpSp>
        <p:nvGrpSpPr>
          <p:cNvPr id="4" name="Group 4"/>
          <p:cNvGrpSpPr/>
          <p:nvPr/>
        </p:nvGrpSpPr>
        <p:grpSpPr>
          <a:xfrm>
            <a:off x="1694533" y="2388585"/>
            <a:ext cx="15861000" cy="7574157"/>
            <a:chOff x="0" y="0"/>
            <a:chExt cx="21148001" cy="10098876"/>
          </a:xfrm>
        </p:grpSpPr>
        <p:sp>
          <p:nvSpPr>
            <p:cNvPr id="5" name="Freeform 5"/>
            <p:cNvSpPr/>
            <p:nvPr/>
          </p:nvSpPr>
          <p:spPr>
            <a:xfrm>
              <a:off x="0" y="0"/>
              <a:ext cx="21147960" cy="10098858"/>
            </a:xfrm>
            <a:custGeom>
              <a:avLst/>
              <a:gdLst/>
              <a:ahLst/>
              <a:cxnLst/>
              <a:rect l="l" t="t" r="r" b="b"/>
              <a:pathLst>
                <a:path w="21147960" h="10098858">
                  <a:moveTo>
                    <a:pt x="0" y="1161779"/>
                  </a:moveTo>
                  <a:cubicBezTo>
                    <a:pt x="0" y="520174"/>
                    <a:pt x="592154" y="0"/>
                    <a:pt x="1322543" y="0"/>
                  </a:cubicBezTo>
                  <a:lnTo>
                    <a:pt x="19825418" y="0"/>
                  </a:lnTo>
                  <a:cubicBezTo>
                    <a:pt x="20555807" y="0"/>
                    <a:pt x="21147960" y="520174"/>
                    <a:pt x="21147960" y="1161779"/>
                  </a:cubicBezTo>
                  <a:lnTo>
                    <a:pt x="21147960" y="8937079"/>
                  </a:lnTo>
                  <a:cubicBezTo>
                    <a:pt x="21147960" y="9578684"/>
                    <a:pt x="20555806" y="10098858"/>
                    <a:pt x="19825418" y="10098858"/>
                  </a:cubicBezTo>
                  <a:lnTo>
                    <a:pt x="1322543" y="10098858"/>
                  </a:lnTo>
                  <a:cubicBezTo>
                    <a:pt x="592154" y="10098858"/>
                    <a:pt x="0" y="9578684"/>
                    <a:pt x="0" y="8937079"/>
                  </a:cubicBezTo>
                  <a:close/>
                </a:path>
              </a:pathLst>
            </a:custGeom>
            <a:solidFill>
              <a:srgbClr val="ECF8E9">
                <a:alpha val="54902"/>
              </a:srgbClr>
            </a:solidFill>
          </p:spPr>
          <p:txBody>
            <a:bodyPr/>
            <a:lstStyle/>
            <a:p>
              <a:endParaRPr lang="en-GB"/>
            </a:p>
          </p:txBody>
        </p:sp>
      </p:grpSp>
      <p:sp>
        <p:nvSpPr>
          <p:cNvPr id="6" name="Freeform 6"/>
          <p:cNvSpPr/>
          <p:nvPr/>
        </p:nvSpPr>
        <p:spPr>
          <a:xfrm>
            <a:off x="0" y="9395607"/>
            <a:ext cx="3509010" cy="1134268"/>
          </a:xfrm>
          <a:custGeom>
            <a:avLst/>
            <a:gdLst/>
            <a:ahLst/>
            <a:cxnLst/>
            <a:rect l="l" t="t" r="r" b="b"/>
            <a:pathLst>
              <a:path w="3509010" h="1134268">
                <a:moveTo>
                  <a:pt x="0" y="0"/>
                </a:moveTo>
                <a:lnTo>
                  <a:pt x="3509010" y="0"/>
                </a:lnTo>
                <a:lnTo>
                  <a:pt x="3509010" y="1134269"/>
                </a:lnTo>
                <a:lnTo>
                  <a:pt x="0" y="1134269"/>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597341" y="1525830"/>
            <a:ext cx="15310806" cy="862755"/>
          </a:xfrm>
          <a:prstGeom prst="rect">
            <a:avLst/>
          </a:prstGeom>
        </p:spPr>
        <p:txBody>
          <a:bodyPr lIns="0" tIns="0" rIns="0" bIns="0" rtlCol="0" anchor="t">
            <a:spAutoFit/>
          </a:bodyPr>
          <a:lstStyle/>
          <a:p>
            <a:pPr>
              <a:lnSpc>
                <a:spcPts val="7016"/>
              </a:lnSpc>
            </a:pPr>
            <a:r>
              <a:rPr lang="en-US" sz="5012">
                <a:solidFill>
                  <a:srgbClr val="5F7D54"/>
                </a:solidFill>
                <a:latin typeface="#9Slide07 SVNUT Triumph Press"/>
              </a:rPr>
              <a:t>2. Thơ trào phúng và một số thủ pháp nghệ thuật</a:t>
            </a:r>
          </a:p>
        </p:txBody>
      </p:sp>
      <p:sp>
        <p:nvSpPr>
          <p:cNvPr id="8" name="Freeform 8"/>
          <p:cNvSpPr/>
          <p:nvPr/>
        </p:nvSpPr>
        <p:spPr>
          <a:xfrm>
            <a:off x="15666000" y="457283"/>
            <a:ext cx="2142530" cy="2191847"/>
          </a:xfrm>
          <a:custGeom>
            <a:avLst/>
            <a:gdLst/>
            <a:ahLst/>
            <a:cxnLst/>
            <a:rect l="l" t="t" r="r" b="b"/>
            <a:pathLst>
              <a:path w="2142530" h="2191847">
                <a:moveTo>
                  <a:pt x="0" y="0"/>
                </a:moveTo>
                <a:lnTo>
                  <a:pt x="2142530" y="0"/>
                </a:lnTo>
                <a:lnTo>
                  <a:pt x="2142530" y="2191846"/>
                </a:lnTo>
                <a:lnTo>
                  <a:pt x="0" y="21918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aphicFrame>
        <p:nvGraphicFramePr>
          <p:cNvPr id="9" name="Table 9"/>
          <p:cNvGraphicFramePr>
            <a:graphicFrameLocks noGrp="1"/>
          </p:cNvGraphicFramePr>
          <p:nvPr/>
        </p:nvGraphicFramePr>
        <p:xfrm>
          <a:off x="2063966" y="2649129"/>
          <a:ext cx="15195334" cy="7362193"/>
        </p:xfrm>
        <a:graphic>
          <a:graphicData uri="http://schemas.openxmlformats.org/drawingml/2006/table">
            <a:tbl>
              <a:tblPr/>
              <a:tblGrid>
                <a:gridCol w="2807868">
                  <a:extLst>
                    <a:ext uri="{9D8B030D-6E8A-4147-A177-3AD203B41FA5}">
                      <a16:colId xmlns:a16="http://schemas.microsoft.com/office/drawing/2014/main" val="20000"/>
                    </a:ext>
                  </a:extLst>
                </a:gridCol>
                <a:gridCol w="12387466">
                  <a:extLst>
                    <a:ext uri="{9D8B030D-6E8A-4147-A177-3AD203B41FA5}">
                      <a16:colId xmlns:a16="http://schemas.microsoft.com/office/drawing/2014/main" val="20001"/>
                    </a:ext>
                  </a:extLst>
                </a:gridCol>
              </a:tblGrid>
              <a:tr h="1067549">
                <a:tc>
                  <a:txBody>
                    <a:bodyPr/>
                    <a:lstStyle/>
                    <a:p>
                      <a:pPr algn="ctr">
                        <a:lnSpc>
                          <a:spcPts val="4480"/>
                        </a:lnSpc>
                        <a:defRPr/>
                      </a:pPr>
                      <a:r>
                        <a:rPr lang="en-US" sz="3200">
                          <a:solidFill>
                            <a:srgbClr val="000000"/>
                          </a:solidFill>
                          <a:latin typeface="Roboto Condensed"/>
                        </a:rPr>
                        <a:t>A</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000000"/>
                          </a:solidFill>
                          <a:latin typeface="Roboto Condensed"/>
                        </a:rPr>
                        <a:t>B</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extLst>
                  <a:ext uri="{0D108BD9-81ED-4DB2-BD59-A6C34878D82A}">
                    <a16:rowId xmlns:a16="http://schemas.microsoft.com/office/drawing/2014/main" val="10000"/>
                  </a:ext>
                </a:extLst>
              </a:tr>
              <a:tr h="1573661">
                <a:tc>
                  <a:txBody>
                    <a:bodyPr/>
                    <a:lstStyle/>
                    <a:p>
                      <a:pPr algn="ctr">
                        <a:lnSpc>
                          <a:spcPts val="4480"/>
                        </a:lnSpc>
                        <a:defRPr/>
                      </a:pPr>
                      <a:r>
                        <a:rPr lang="en-US" sz="3200">
                          <a:solidFill>
                            <a:srgbClr val="000000"/>
                          </a:solidFill>
                          <a:latin typeface="Roboto Condensed Bold"/>
                        </a:rPr>
                        <a:t>Chơi chữ</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Là vận dụng các hiện tượng đồng âm, trái nghĩa, đa nghĩa, từ láy… trong câu thơ để tạo nên ý nghĩa bất ngờ làm bật ra tiếng cười.</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1"/>
                  </a:ext>
                </a:extLst>
              </a:tr>
              <a:tr h="1010958">
                <a:tc>
                  <a:txBody>
                    <a:bodyPr/>
                    <a:lstStyle/>
                    <a:p>
                      <a:pPr algn="ctr">
                        <a:lnSpc>
                          <a:spcPts val="4480"/>
                        </a:lnSpc>
                        <a:defRPr/>
                      </a:pPr>
                      <a:r>
                        <a:rPr lang="en-US" sz="3200">
                          <a:solidFill>
                            <a:srgbClr val="000000"/>
                          </a:solidFill>
                          <a:latin typeface="Roboto Condensed Bold"/>
                        </a:rPr>
                        <a:t>Khẩu ngữ</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Dùng ngôn ngữ thơ, ngôn ngữ đời thường một cách hài hước.</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2"/>
                  </a:ext>
                </a:extLst>
              </a:tr>
              <a:tr h="1573661">
                <a:tc>
                  <a:txBody>
                    <a:bodyPr/>
                    <a:lstStyle/>
                    <a:p>
                      <a:pPr algn="ctr">
                        <a:lnSpc>
                          <a:spcPts val="4480"/>
                        </a:lnSpc>
                        <a:defRPr/>
                      </a:pPr>
                      <a:r>
                        <a:rPr lang="en-US" sz="3200">
                          <a:solidFill>
                            <a:srgbClr val="000000"/>
                          </a:solidFill>
                          <a:latin typeface="Roboto Condensed Bold"/>
                        </a:rPr>
                        <a:t>Cường điệu</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Nói quá, phóng đại, nhân lên gấp nhiều lần tính chất, mức độ, quy mô… nhằm làm nổi bật đối tượng.</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3"/>
                  </a:ext>
                </a:extLst>
              </a:tr>
              <a:tr h="2136364">
                <a:tc>
                  <a:txBody>
                    <a:bodyPr/>
                    <a:lstStyle/>
                    <a:p>
                      <a:pPr algn="ctr">
                        <a:lnSpc>
                          <a:spcPts val="4480"/>
                        </a:lnSpc>
                        <a:defRPr/>
                      </a:pPr>
                      <a:r>
                        <a:rPr lang="en-US" sz="3200">
                          <a:solidFill>
                            <a:srgbClr val="000000"/>
                          </a:solidFill>
                          <a:latin typeface="Roboto Condensed Bold"/>
                        </a:rPr>
                        <a:t>Tương phản</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ea typeface="Roboto Condensed"/>
                        </a:rPr>
                        <a:t>Sử dụng các hình ảnh, từ ngữ trái ngược nhau tạo nên sự đối lập nhằm khắc họa, tô đậm đặc điểm của đối tượng 🡪 châm biếm, đả kích đối tượng.</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TextBox 10"/>
          <p:cNvSpPr txBox="1"/>
          <p:nvPr/>
        </p:nvSpPr>
        <p:spPr>
          <a:xfrm>
            <a:off x="1028700" y="333458"/>
            <a:ext cx="9843424" cy="1091186"/>
          </a:xfrm>
          <a:prstGeom prst="rect">
            <a:avLst/>
          </a:prstGeom>
        </p:spPr>
        <p:txBody>
          <a:bodyPr lIns="0" tIns="0" rIns="0" bIns="0" rtlCol="0" anchor="t">
            <a:spAutoFit/>
          </a:bodyPr>
          <a:lstStyle/>
          <a:p>
            <a:pPr algn="ctr">
              <a:lnSpc>
                <a:spcPts val="8907"/>
              </a:lnSpc>
            </a:pPr>
            <a:r>
              <a:rPr lang="en-US" sz="6362">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9393" y="3095063"/>
            <a:ext cx="1194281" cy="636341"/>
            <a:chOff x="0" y="0"/>
            <a:chExt cx="17676621" cy="9418519"/>
          </a:xfrm>
        </p:grpSpPr>
        <p:sp>
          <p:nvSpPr>
            <p:cNvPr id="3" name="Freeform 3"/>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grpSp>
        <p:nvGrpSpPr>
          <p:cNvPr id="4" name="Group 4"/>
          <p:cNvGrpSpPr/>
          <p:nvPr/>
        </p:nvGrpSpPr>
        <p:grpSpPr>
          <a:xfrm>
            <a:off x="1439393" y="3759979"/>
            <a:ext cx="1194281" cy="636341"/>
            <a:chOff x="0" y="0"/>
            <a:chExt cx="17676621" cy="9418519"/>
          </a:xfrm>
        </p:grpSpPr>
        <p:sp>
          <p:nvSpPr>
            <p:cNvPr id="5" name="Freeform 5"/>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grpSp>
        <p:nvGrpSpPr>
          <p:cNvPr id="6" name="Group 6"/>
          <p:cNvGrpSpPr/>
          <p:nvPr/>
        </p:nvGrpSpPr>
        <p:grpSpPr>
          <a:xfrm>
            <a:off x="5554537" y="3832718"/>
            <a:ext cx="1360687" cy="725006"/>
            <a:chOff x="0" y="0"/>
            <a:chExt cx="17676621" cy="9418519"/>
          </a:xfrm>
        </p:grpSpPr>
        <p:sp>
          <p:nvSpPr>
            <p:cNvPr id="7" name="Freeform 7"/>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grpSp>
        <p:nvGrpSpPr>
          <p:cNvPr id="8" name="Group 8"/>
          <p:cNvGrpSpPr/>
          <p:nvPr/>
        </p:nvGrpSpPr>
        <p:grpSpPr>
          <a:xfrm>
            <a:off x="4832331" y="5857493"/>
            <a:ext cx="2496044" cy="559402"/>
            <a:chOff x="0" y="0"/>
            <a:chExt cx="23735916" cy="5319584"/>
          </a:xfrm>
        </p:grpSpPr>
        <p:sp>
          <p:nvSpPr>
            <p:cNvPr id="9" name="Freeform 9"/>
            <p:cNvSpPr/>
            <p:nvPr/>
          </p:nvSpPr>
          <p:spPr>
            <a:xfrm>
              <a:off x="0" y="0"/>
              <a:ext cx="23735810" cy="5319608"/>
            </a:xfrm>
            <a:custGeom>
              <a:avLst/>
              <a:gdLst/>
              <a:ahLst/>
              <a:cxnLst/>
              <a:rect l="l" t="t" r="r" b="b"/>
              <a:pathLst>
                <a:path w="23735810" h="5319608">
                  <a:moveTo>
                    <a:pt x="0" y="409365"/>
                  </a:moveTo>
                  <a:cubicBezTo>
                    <a:pt x="0" y="183256"/>
                    <a:pt x="353796" y="0"/>
                    <a:pt x="790324" y="0"/>
                  </a:cubicBezTo>
                  <a:lnTo>
                    <a:pt x="22945486" y="0"/>
                  </a:lnTo>
                  <a:cubicBezTo>
                    <a:pt x="23382015" y="0"/>
                    <a:pt x="23735810" y="183256"/>
                    <a:pt x="23735810" y="409365"/>
                  </a:cubicBezTo>
                  <a:lnTo>
                    <a:pt x="23735810" y="4910155"/>
                  </a:lnTo>
                  <a:cubicBezTo>
                    <a:pt x="23735810" y="5136264"/>
                    <a:pt x="23382015" y="5319520"/>
                    <a:pt x="22945486" y="5319520"/>
                  </a:cubicBezTo>
                  <a:lnTo>
                    <a:pt x="790324" y="5319520"/>
                  </a:lnTo>
                  <a:cubicBezTo>
                    <a:pt x="353796" y="5319608"/>
                    <a:pt x="0" y="5136264"/>
                    <a:pt x="0" y="4910155"/>
                  </a:cubicBezTo>
                  <a:close/>
                </a:path>
              </a:pathLst>
            </a:custGeom>
            <a:solidFill>
              <a:srgbClr val="FF8718">
                <a:alpha val="50588"/>
              </a:srgbClr>
            </a:solidFill>
          </p:spPr>
          <p:txBody>
            <a:bodyPr/>
            <a:lstStyle/>
            <a:p>
              <a:endParaRPr lang="en-GB"/>
            </a:p>
          </p:txBody>
        </p:sp>
      </p:grpSp>
      <p:grpSp>
        <p:nvGrpSpPr>
          <p:cNvPr id="10" name="Group 10"/>
          <p:cNvGrpSpPr/>
          <p:nvPr/>
        </p:nvGrpSpPr>
        <p:grpSpPr>
          <a:xfrm>
            <a:off x="4886071" y="6626445"/>
            <a:ext cx="2029153" cy="545835"/>
            <a:chOff x="0" y="0"/>
            <a:chExt cx="21408958" cy="5758934"/>
          </a:xfrm>
        </p:grpSpPr>
        <p:sp>
          <p:nvSpPr>
            <p:cNvPr id="11" name="Freeform 11"/>
            <p:cNvSpPr/>
            <p:nvPr/>
          </p:nvSpPr>
          <p:spPr>
            <a:xfrm>
              <a:off x="0" y="0"/>
              <a:ext cx="21408862" cy="5758958"/>
            </a:xfrm>
            <a:custGeom>
              <a:avLst/>
              <a:gdLst/>
              <a:ahLst/>
              <a:cxnLst/>
              <a:rect l="l" t="t" r="r" b="b"/>
              <a:pathLst>
                <a:path w="21408862" h="5758958">
                  <a:moveTo>
                    <a:pt x="0" y="443175"/>
                  </a:moveTo>
                  <a:cubicBezTo>
                    <a:pt x="0" y="198392"/>
                    <a:pt x="319112" y="0"/>
                    <a:pt x="712844" y="0"/>
                  </a:cubicBezTo>
                  <a:lnTo>
                    <a:pt x="20696017" y="0"/>
                  </a:lnTo>
                  <a:cubicBezTo>
                    <a:pt x="21089751" y="0"/>
                    <a:pt x="21408862" y="198392"/>
                    <a:pt x="21408862" y="443175"/>
                  </a:cubicBezTo>
                  <a:lnTo>
                    <a:pt x="21408862" y="5315689"/>
                  </a:lnTo>
                  <a:cubicBezTo>
                    <a:pt x="21408862" y="5560473"/>
                    <a:pt x="21089751" y="5758864"/>
                    <a:pt x="20696017" y="5758864"/>
                  </a:cubicBezTo>
                  <a:lnTo>
                    <a:pt x="712844" y="5758864"/>
                  </a:lnTo>
                  <a:cubicBezTo>
                    <a:pt x="319112" y="5758958"/>
                    <a:pt x="0" y="5560473"/>
                    <a:pt x="0" y="5315689"/>
                  </a:cubicBezTo>
                  <a:close/>
                </a:path>
              </a:pathLst>
            </a:custGeom>
            <a:solidFill>
              <a:srgbClr val="FF8718">
                <a:alpha val="50588"/>
              </a:srgbClr>
            </a:solidFill>
          </p:spPr>
          <p:txBody>
            <a:bodyPr/>
            <a:lstStyle/>
            <a:p>
              <a:endParaRPr lang="en-GB"/>
            </a:p>
          </p:txBody>
        </p:sp>
      </p:grpSp>
      <p:grpSp>
        <p:nvGrpSpPr>
          <p:cNvPr id="12" name="Group 12"/>
          <p:cNvGrpSpPr/>
          <p:nvPr/>
        </p:nvGrpSpPr>
        <p:grpSpPr>
          <a:xfrm>
            <a:off x="1656217" y="4507159"/>
            <a:ext cx="1808971" cy="636341"/>
            <a:chOff x="0" y="0"/>
            <a:chExt cx="21155871" cy="7441994"/>
          </a:xfrm>
        </p:grpSpPr>
        <p:sp>
          <p:nvSpPr>
            <p:cNvPr id="13" name="Freeform 13"/>
            <p:cNvSpPr/>
            <p:nvPr/>
          </p:nvSpPr>
          <p:spPr>
            <a:xfrm>
              <a:off x="0" y="0"/>
              <a:ext cx="21155777" cy="7442018"/>
            </a:xfrm>
            <a:custGeom>
              <a:avLst/>
              <a:gdLst/>
              <a:ahLst/>
              <a:cxnLst/>
              <a:rect l="l" t="t" r="r" b="b"/>
              <a:pathLst>
                <a:path w="21155777" h="7442018">
                  <a:moveTo>
                    <a:pt x="0" y="572694"/>
                  </a:moveTo>
                  <a:cubicBezTo>
                    <a:pt x="0" y="256372"/>
                    <a:pt x="315339" y="0"/>
                    <a:pt x="704417" y="0"/>
                  </a:cubicBezTo>
                  <a:lnTo>
                    <a:pt x="20451359" y="0"/>
                  </a:lnTo>
                  <a:cubicBezTo>
                    <a:pt x="20840438" y="0"/>
                    <a:pt x="21155777" y="256372"/>
                    <a:pt x="21155777" y="572694"/>
                  </a:cubicBezTo>
                  <a:lnTo>
                    <a:pt x="21155777" y="6869210"/>
                  </a:lnTo>
                  <a:cubicBezTo>
                    <a:pt x="21155777" y="7185532"/>
                    <a:pt x="20840438" y="7441904"/>
                    <a:pt x="20451359" y="7441904"/>
                  </a:cubicBezTo>
                  <a:lnTo>
                    <a:pt x="704417" y="7441904"/>
                  </a:lnTo>
                  <a:cubicBezTo>
                    <a:pt x="315339" y="7442018"/>
                    <a:pt x="0" y="7185532"/>
                    <a:pt x="0" y="6869210"/>
                  </a:cubicBezTo>
                  <a:close/>
                </a:path>
              </a:pathLst>
            </a:custGeom>
            <a:solidFill>
              <a:srgbClr val="8CC07E">
                <a:alpha val="50588"/>
              </a:srgbClr>
            </a:solidFill>
          </p:spPr>
          <p:txBody>
            <a:bodyPr/>
            <a:lstStyle/>
            <a:p>
              <a:endParaRPr lang="en-GB"/>
            </a:p>
          </p:txBody>
        </p:sp>
      </p:grpSp>
      <p:grpSp>
        <p:nvGrpSpPr>
          <p:cNvPr id="14" name="Group 14"/>
          <p:cNvGrpSpPr/>
          <p:nvPr/>
        </p:nvGrpSpPr>
        <p:grpSpPr>
          <a:xfrm>
            <a:off x="4957397" y="4557723"/>
            <a:ext cx="2788571" cy="585777"/>
            <a:chOff x="0" y="0"/>
            <a:chExt cx="33212624" cy="6976755"/>
          </a:xfrm>
        </p:grpSpPr>
        <p:sp>
          <p:nvSpPr>
            <p:cNvPr id="15" name="Freeform 15"/>
            <p:cNvSpPr/>
            <p:nvPr/>
          </p:nvSpPr>
          <p:spPr>
            <a:xfrm>
              <a:off x="0" y="0"/>
              <a:ext cx="33212475" cy="6976779"/>
            </a:xfrm>
            <a:custGeom>
              <a:avLst/>
              <a:gdLst/>
              <a:ahLst/>
              <a:cxnLst/>
              <a:rect l="l" t="t" r="r" b="b"/>
              <a:pathLst>
                <a:path w="33212475" h="6976779">
                  <a:moveTo>
                    <a:pt x="0" y="536892"/>
                  </a:moveTo>
                  <a:cubicBezTo>
                    <a:pt x="0" y="240345"/>
                    <a:pt x="495051" y="0"/>
                    <a:pt x="1105866" y="0"/>
                  </a:cubicBezTo>
                  <a:lnTo>
                    <a:pt x="32106611" y="0"/>
                  </a:lnTo>
                  <a:cubicBezTo>
                    <a:pt x="32717426" y="0"/>
                    <a:pt x="33212475" y="240345"/>
                    <a:pt x="33212475" y="536892"/>
                  </a:cubicBezTo>
                  <a:lnTo>
                    <a:pt x="33212475" y="6439779"/>
                  </a:lnTo>
                  <a:cubicBezTo>
                    <a:pt x="33212475" y="6736325"/>
                    <a:pt x="32717426" y="6976670"/>
                    <a:pt x="32106611" y="6976670"/>
                  </a:cubicBezTo>
                  <a:lnTo>
                    <a:pt x="1105866" y="6976670"/>
                  </a:lnTo>
                  <a:cubicBezTo>
                    <a:pt x="495051" y="6976779"/>
                    <a:pt x="0" y="6736325"/>
                    <a:pt x="0" y="6439779"/>
                  </a:cubicBezTo>
                  <a:close/>
                </a:path>
              </a:pathLst>
            </a:custGeom>
            <a:solidFill>
              <a:srgbClr val="8CC07E">
                <a:alpha val="50588"/>
              </a:srgbClr>
            </a:solidFill>
          </p:spPr>
          <p:txBody>
            <a:bodyPr/>
            <a:lstStyle/>
            <a:p>
              <a:endParaRPr lang="en-GB"/>
            </a:p>
          </p:txBody>
        </p:sp>
      </p:grpSp>
      <p:grpSp>
        <p:nvGrpSpPr>
          <p:cNvPr id="16" name="Group 16"/>
          <p:cNvGrpSpPr/>
          <p:nvPr/>
        </p:nvGrpSpPr>
        <p:grpSpPr>
          <a:xfrm>
            <a:off x="3465188" y="7856633"/>
            <a:ext cx="1367143" cy="728446"/>
            <a:chOff x="0" y="0"/>
            <a:chExt cx="17676621" cy="9418519"/>
          </a:xfrm>
        </p:grpSpPr>
        <p:sp>
          <p:nvSpPr>
            <p:cNvPr id="17" name="Freeform 17"/>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8CC07E">
                <a:alpha val="50588"/>
              </a:srgbClr>
            </a:solidFill>
          </p:spPr>
          <p:txBody>
            <a:bodyPr/>
            <a:lstStyle/>
            <a:p>
              <a:endParaRPr lang="en-GB"/>
            </a:p>
          </p:txBody>
        </p:sp>
      </p:grpSp>
      <p:grpSp>
        <p:nvGrpSpPr>
          <p:cNvPr id="18" name="Group 18"/>
          <p:cNvGrpSpPr/>
          <p:nvPr/>
        </p:nvGrpSpPr>
        <p:grpSpPr>
          <a:xfrm>
            <a:off x="5554537" y="7856633"/>
            <a:ext cx="1547120" cy="824342"/>
            <a:chOff x="0" y="0"/>
            <a:chExt cx="17676621" cy="9418519"/>
          </a:xfrm>
        </p:grpSpPr>
        <p:sp>
          <p:nvSpPr>
            <p:cNvPr id="19" name="Freeform 19"/>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8CC07E">
                <a:alpha val="50588"/>
              </a:srgbClr>
            </a:solidFill>
          </p:spPr>
          <p:txBody>
            <a:bodyPr/>
            <a:lstStyle/>
            <a:p>
              <a:endParaRPr lang="en-GB"/>
            </a:p>
          </p:txBody>
        </p:sp>
      </p:grpSp>
      <p:grpSp>
        <p:nvGrpSpPr>
          <p:cNvPr id="20" name="Group 20"/>
          <p:cNvGrpSpPr/>
          <p:nvPr/>
        </p:nvGrpSpPr>
        <p:grpSpPr>
          <a:xfrm>
            <a:off x="1656217" y="7258050"/>
            <a:ext cx="6454778" cy="598583"/>
            <a:chOff x="0" y="0"/>
            <a:chExt cx="17676621" cy="1639240"/>
          </a:xfrm>
        </p:grpSpPr>
        <p:sp>
          <p:nvSpPr>
            <p:cNvPr id="21" name="Freeform 21"/>
            <p:cNvSpPr/>
            <p:nvPr/>
          </p:nvSpPr>
          <p:spPr>
            <a:xfrm>
              <a:off x="0" y="0"/>
              <a:ext cx="17676543" cy="1639264"/>
            </a:xfrm>
            <a:custGeom>
              <a:avLst/>
              <a:gdLst/>
              <a:ahLst/>
              <a:cxnLst/>
              <a:rect l="l" t="t" r="r" b="b"/>
              <a:pathLst>
                <a:path w="17676543" h="1639264">
                  <a:moveTo>
                    <a:pt x="0" y="126147"/>
                  </a:moveTo>
                  <a:cubicBezTo>
                    <a:pt x="0" y="56471"/>
                    <a:pt x="263479" y="0"/>
                    <a:pt x="588570" y="0"/>
                  </a:cubicBezTo>
                  <a:lnTo>
                    <a:pt x="17087972" y="0"/>
                  </a:lnTo>
                  <a:cubicBezTo>
                    <a:pt x="17413064" y="0"/>
                    <a:pt x="17676543" y="56471"/>
                    <a:pt x="17676543" y="126147"/>
                  </a:cubicBezTo>
                  <a:lnTo>
                    <a:pt x="17676543" y="1513074"/>
                  </a:lnTo>
                  <a:cubicBezTo>
                    <a:pt x="17676543" y="1582750"/>
                    <a:pt x="17413064" y="1639220"/>
                    <a:pt x="17087972" y="1639220"/>
                  </a:cubicBezTo>
                  <a:lnTo>
                    <a:pt x="588570" y="1639220"/>
                  </a:lnTo>
                  <a:cubicBezTo>
                    <a:pt x="263479" y="1639264"/>
                    <a:pt x="0" y="1582750"/>
                    <a:pt x="0" y="1513074"/>
                  </a:cubicBezTo>
                  <a:close/>
                </a:path>
              </a:pathLst>
            </a:custGeom>
            <a:solidFill>
              <a:srgbClr val="434D3F">
                <a:alpha val="50588"/>
              </a:srgbClr>
            </a:solidFill>
          </p:spPr>
          <p:txBody>
            <a:bodyPr/>
            <a:lstStyle/>
            <a:p>
              <a:endParaRPr lang="en-GB"/>
            </a:p>
          </p:txBody>
        </p:sp>
      </p:grpSp>
      <p:grpSp>
        <p:nvGrpSpPr>
          <p:cNvPr id="22" name="Group 22"/>
          <p:cNvGrpSpPr/>
          <p:nvPr/>
        </p:nvGrpSpPr>
        <p:grpSpPr>
          <a:xfrm>
            <a:off x="1028700" y="2388585"/>
            <a:ext cx="7920050" cy="7574157"/>
            <a:chOff x="0" y="0"/>
            <a:chExt cx="10560067" cy="10098876"/>
          </a:xfrm>
        </p:grpSpPr>
        <p:sp>
          <p:nvSpPr>
            <p:cNvPr id="23" name="Freeform 23"/>
            <p:cNvSpPr/>
            <p:nvPr/>
          </p:nvSpPr>
          <p:spPr>
            <a:xfrm>
              <a:off x="0" y="0"/>
              <a:ext cx="10560047" cy="10098858"/>
            </a:xfrm>
            <a:custGeom>
              <a:avLst/>
              <a:gdLst/>
              <a:ahLst/>
              <a:cxnLst/>
              <a:rect l="l" t="t" r="r" b="b"/>
              <a:pathLst>
                <a:path w="10560047" h="10098858">
                  <a:moveTo>
                    <a:pt x="0" y="1161779"/>
                  </a:moveTo>
                  <a:cubicBezTo>
                    <a:pt x="0" y="520174"/>
                    <a:pt x="295687" y="0"/>
                    <a:pt x="660400" y="0"/>
                  </a:cubicBezTo>
                  <a:lnTo>
                    <a:pt x="9899647" y="0"/>
                  </a:lnTo>
                  <a:cubicBezTo>
                    <a:pt x="10264360" y="0"/>
                    <a:pt x="10560047" y="520174"/>
                    <a:pt x="10560047" y="1161779"/>
                  </a:cubicBezTo>
                  <a:lnTo>
                    <a:pt x="10560047" y="8937079"/>
                  </a:lnTo>
                  <a:cubicBezTo>
                    <a:pt x="10560047" y="9578684"/>
                    <a:pt x="10264360" y="10098858"/>
                    <a:pt x="9899647" y="10098858"/>
                  </a:cubicBezTo>
                  <a:lnTo>
                    <a:pt x="660400" y="10098858"/>
                  </a:lnTo>
                  <a:cubicBezTo>
                    <a:pt x="295687" y="10098858"/>
                    <a:pt x="0" y="9578684"/>
                    <a:pt x="0" y="8937079"/>
                  </a:cubicBezTo>
                  <a:close/>
                </a:path>
              </a:pathLst>
            </a:custGeom>
            <a:solidFill>
              <a:srgbClr val="ECF8E9">
                <a:alpha val="54902"/>
              </a:srgbClr>
            </a:solidFill>
          </p:spPr>
          <p:txBody>
            <a:bodyPr/>
            <a:lstStyle/>
            <a:p>
              <a:endParaRPr lang="en-GB"/>
            </a:p>
          </p:txBody>
        </p:sp>
      </p:grpSp>
      <p:sp>
        <p:nvSpPr>
          <p:cNvPr id="24" name="TextBox 24"/>
          <p:cNvSpPr txBox="1"/>
          <p:nvPr/>
        </p:nvSpPr>
        <p:spPr>
          <a:xfrm>
            <a:off x="1028700" y="1411530"/>
            <a:ext cx="15310806" cy="862755"/>
          </a:xfrm>
          <a:prstGeom prst="rect">
            <a:avLst/>
          </a:prstGeom>
        </p:spPr>
        <p:txBody>
          <a:bodyPr lIns="0" tIns="0" rIns="0" bIns="0" rtlCol="0" anchor="t">
            <a:spAutoFit/>
          </a:bodyPr>
          <a:lstStyle/>
          <a:p>
            <a:pPr>
              <a:lnSpc>
                <a:spcPts val="7016"/>
              </a:lnSpc>
            </a:pPr>
            <a:r>
              <a:rPr lang="en-US" sz="5012">
                <a:solidFill>
                  <a:srgbClr val="5F7D54"/>
                </a:solidFill>
                <a:latin typeface="#9Slide07 SVNUT Triumph Press"/>
              </a:rPr>
              <a:t>2. Thơ trào phúng và một số thủ pháp nghệ thuật</a:t>
            </a:r>
          </a:p>
        </p:txBody>
      </p:sp>
      <p:sp>
        <p:nvSpPr>
          <p:cNvPr id="25" name="TextBox 25"/>
          <p:cNvSpPr txBox="1"/>
          <p:nvPr/>
        </p:nvSpPr>
        <p:spPr>
          <a:xfrm>
            <a:off x="896252" y="323933"/>
            <a:ext cx="12864245" cy="1120676"/>
          </a:xfrm>
          <a:prstGeom prst="rect">
            <a:avLst/>
          </a:prstGeom>
        </p:spPr>
        <p:txBody>
          <a:bodyPr lIns="0" tIns="0" rIns="0" bIns="0" rtlCol="0" anchor="t">
            <a:spAutoFit/>
          </a:bodyPr>
          <a:lstStyle/>
          <a:p>
            <a:pPr algn="ctr">
              <a:lnSpc>
                <a:spcPts val="9100"/>
              </a:lnSpc>
            </a:pPr>
            <a:r>
              <a:rPr lang="en-US" sz="6500">
                <a:solidFill>
                  <a:srgbClr val="5F7D54"/>
                </a:solidFill>
                <a:latin typeface="Fraunces Bold"/>
              </a:rPr>
              <a:t>I. KIẾN THỨC NGỮ VĂN</a:t>
            </a:r>
          </a:p>
        </p:txBody>
      </p:sp>
      <p:sp>
        <p:nvSpPr>
          <p:cNvPr id="26" name="TextBox 26"/>
          <p:cNvSpPr txBox="1"/>
          <p:nvPr/>
        </p:nvSpPr>
        <p:spPr>
          <a:xfrm>
            <a:off x="1656217" y="3082571"/>
            <a:ext cx="6995325" cy="6071885"/>
          </a:xfrm>
          <a:prstGeom prst="rect">
            <a:avLst/>
          </a:prstGeom>
        </p:spPr>
        <p:txBody>
          <a:bodyPr lIns="0" tIns="0" rIns="0" bIns="0" rtlCol="0" anchor="t">
            <a:spAutoFit/>
          </a:bodyPr>
          <a:lstStyle/>
          <a:p>
            <a:pPr>
              <a:lnSpc>
                <a:spcPts val="5412"/>
              </a:lnSpc>
            </a:pPr>
            <a:r>
              <a:rPr lang="en-US" sz="3560">
                <a:solidFill>
                  <a:srgbClr val="000000"/>
                </a:solidFill>
                <a:latin typeface="Roboto Condensed Italics"/>
              </a:rPr>
              <a:t>Cũng cờ, cũng biển, cũng cân đai,</a:t>
            </a:r>
          </a:p>
          <a:p>
            <a:pPr>
              <a:lnSpc>
                <a:spcPts val="5412"/>
              </a:lnSpc>
            </a:pPr>
            <a:r>
              <a:rPr lang="en-US" sz="3560">
                <a:solidFill>
                  <a:srgbClr val="000000"/>
                </a:solidFill>
                <a:latin typeface="Roboto Condensed Italics"/>
              </a:rPr>
              <a:t>Cũng gọi ông Nghè có kém ai.</a:t>
            </a:r>
          </a:p>
          <a:p>
            <a:pPr>
              <a:lnSpc>
                <a:spcPts val="5412"/>
              </a:lnSpc>
            </a:pPr>
            <a:r>
              <a:rPr lang="en-US" sz="3560">
                <a:solidFill>
                  <a:srgbClr val="000000"/>
                </a:solidFill>
                <a:latin typeface="Roboto Condensed Italics"/>
              </a:rPr>
              <a:t>Mảnh giấy làm nên thân giáp bảng,</a:t>
            </a:r>
          </a:p>
          <a:p>
            <a:pPr>
              <a:lnSpc>
                <a:spcPts val="5412"/>
              </a:lnSpc>
            </a:pPr>
            <a:r>
              <a:rPr lang="en-US" sz="3560">
                <a:solidFill>
                  <a:srgbClr val="000000"/>
                </a:solidFill>
                <a:latin typeface="Roboto Condensed Italics"/>
              </a:rPr>
              <a:t>Nét son điểm rõ mặt văn khôi.</a:t>
            </a:r>
          </a:p>
          <a:p>
            <a:pPr>
              <a:lnSpc>
                <a:spcPts val="5412"/>
              </a:lnSpc>
            </a:pPr>
            <a:r>
              <a:rPr lang="en-US" sz="3560">
                <a:solidFill>
                  <a:srgbClr val="000000"/>
                </a:solidFill>
                <a:latin typeface="Roboto Condensed Italics"/>
              </a:rPr>
              <a:t>Tấm thân xiêm áo sao mà nhẹ?</a:t>
            </a:r>
          </a:p>
          <a:p>
            <a:pPr>
              <a:lnSpc>
                <a:spcPts val="5412"/>
              </a:lnSpc>
            </a:pPr>
            <a:r>
              <a:rPr lang="en-US" sz="3560">
                <a:solidFill>
                  <a:srgbClr val="000000"/>
                </a:solidFill>
                <a:latin typeface="Roboto Condensed Italics"/>
              </a:rPr>
              <a:t>Cái giá khoa danh ấy mới hời!</a:t>
            </a:r>
          </a:p>
          <a:p>
            <a:pPr>
              <a:lnSpc>
                <a:spcPts val="5412"/>
              </a:lnSpc>
            </a:pPr>
            <a:r>
              <a:rPr lang="en-US" sz="3560">
                <a:solidFill>
                  <a:srgbClr val="000000"/>
                </a:solidFill>
                <a:latin typeface="Roboto Condensed Italics"/>
              </a:rPr>
              <a:t>Ghế tréo, lọng xanh, ngồi bảnh chọe,</a:t>
            </a:r>
          </a:p>
          <a:p>
            <a:pPr>
              <a:lnSpc>
                <a:spcPts val="5412"/>
              </a:lnSpc>
            </a:pPr>
            <a:r>
              <a:rPr lang="en-US" sz="3560">
                <a:solidFill>
                  <a:srgbClr val="000000"/>
                </a:solidFill>
                <a:latin typeface="Roboto Condensed Italics"/>
              </a:rPr>
              <a:t>Nghĩ rằng đồ thật, hóa đồ chơi!</a:t>
            </a:r>
          </a:p>
          <a:p>
            <a:pPr algn="r">
              <a:lnSpc>
                <a:spcPts val="5412"/>
              </a:lnSpc>
            </a:pPr>
            <a:r>
              <a:rPr lang="en-US" sz="3560">
                <a:solidFill>
                  <a:srgbClr val="000000"/>
                </a:solidFill>
                <a:latin typeface="Roboto Condensed"/>
              </a:rPr>
              <a:t>(</a:t>
            </a:r>
            <a:r>
              <a:rPr lang="en-US" sz="3560">
                <a:solidFill>
                  <a:srgbClr val="000000"/>
                </a:solidFill>
                <a:latin typeface="Roboto Condensed Italics"/>
              </a:rPr>
              <a:t>Tiến sĩ giấy, </a:t>
            </a:r>
            <a:r>
              <a:rPr lang="en-US" sz="3560">
                <a:solidFill>
                  <a:srgbClr val="000000"/>
                </a:solidFill>
                <a:latin typeface="Roboto Condensed"/>
              </a:rPr>
              <a:t>Nguyễn Khuyến)</a:t>
            </a:r>
          </a:p>
        </p:txBody>
      </p:sp>
      <p:grpSp>
        <p:nvGrpSpPr>
          <p:cNvPr id="27" name="Group 27"/>
          <p:cNvGrpSpPr/>
          <p:nvPr/>
        </p:nvGrpSpPr>
        <p:grpSpPr>
          <a:xfrm>
            <a:off x="10444175" y="3155656"/>
            <a:ext cx="1194281" cy="636341"/>
            <a:chOff x="0" y="0"/>
            <a:chExt cx="17676621" cy="9418519"/>
          </a:xfrm>
        </p:grpSpPr>
        <p:sp>
          <p:nvSpPr>
            <p:cNvPr id="28" name="Freeform 28"/>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sp>
        <p:nvSpPr>
          <p:cNvPr id="29" name="TextBox 29"/>
          <p:cNvSpPr txBox="1"/>
          <p:nvPr/>
        </p:nvSpPr>
        <p:spPr>
          <a:xfrm>
            <a:off x="11977442" y="3041356"/>
            <a:ext cx="6206005" cy="823521"/>
          </a:xfrm>
          <a:prstGeom prst="rect">
            <a:avLst/>
          </a:prstGeom>
        </p:spPr>
        <p:txBody>
          <a:bodyPr lIns="0" tIns="0" rIns="0" bIns="0" rtlCol="0" anchor="t">
            <a:spAutoFit/>
          </a:bodyPr>
          <a:lstStyle/>
          <a:p>
            <a:pPr>
              <a:lnSpc>
                <a:spcPts val="6579"/>
              </a:lnSpc>
            </a:pPr>
            <a:r>
              <a:rPr lang="en-US" sz="4699">
                <a:solidFill>
                  <a:srgbClr val="000000"/>
                </a:solidFill>
                <a:latin typeface="#9Slide05 VL Fadilla"/>
              </a:rPr>
              <a:t>Dùng khẩu ngữ</a:t>
            </a:r>
          </a:p>
        </p:txBody>
      </p:sp>
      <p:grpSp>
        <p:nvGrpSpPr>
          <p:cNvPr id="30" name="Group 30"/>
          <p:cNvGrpSpPr/>
          <p:nvPr/>
        </p:nvGrpSpPr>
        <p:grpSpPr>
          <a:xfrm>
            <a:off x="10444175" y="4300146"/>
            <a:ext cx="1194281" cy="636341"/>
            <a:chOff x="0" y="0"/>
            <a:chExt cx="17676621" cy="9418519"/>
          </a:xfrm>
        </p:grpSpPr>
        <p:sp>
          <p:nvSpPr>
            <p:cNvPr id="31" name="Freeform 31"/>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8CC07E">
                <a:alpha val="50588"/>
              </a:srgbClr>
            </a:solidFill>
          </p:spPr>
          <p:txBody>
            <a:bodyPr/>
            <a:lstStyle/>
            <a:p>
              <a:endParaRPr lang="en-GB"/>
            </a:p>
          </p:txBody>
        </p:sp>
      </p:grpSp>
      <p:sp>
        <p:nvSpPr>
          <p:cNvPr id="32" name="TextBox 32"/>
          <p:cNvSpPr txBox="1"/>
          <p:nvPr/>
        </p:nvSpPr>
        <p:spPr>
          <a:xfrm>
            <a:off x="11977442" y="4177122"/>
            <a:ext cx="6206005" cy="823521"/>
          </a:xfrm>
          <a:prstGeom prst="rect">
            <a:avLst/>
          </a:prstGeom>
        </p:spPr>
        <p:txBody>
          <a:bodyPr lIns="0" tIns="0" rIns="0" bIns="0" rtlCol="0" anchor="t">
            <a:spAutoFit/>
          </a:bodyPr>
          <a:lstStyle/>
          <a:p>
            <a:pPr>
              <a:lnSpc>
                <a:spcPts val="6579"/>
              </a:lnSpc>
            </a:pPr>
            <a:r>
              <a:rPr lang="en-US" sz="4699">
                <a:solidFill>
                  <a:srgbClr val="000000"/>
                </a:solidFill>
                <a:latin typeface="#9Slide05 VL Fadilla"/>
              </a:rPr>
              <a:t>Nghệ thuật đối</a:t>
            </a:r>
          </a:p>
        </p:txBody>
      </p:sp>
      <p:sp>
        <p:nvSpPr>
          <p:cNvPr id="33" name="Freeform 33"/>
          <p:cNvSpPr/>
          <p:nvPr/>
        </p:nvSpPr>
        <p:spPr>
          <a:xfrm rot="-832671">
            <a:off x="11941918" y="6064153"/>
            <a:ext cx="7750320" cy="4727695"/>
          </a:xfrm>
          <a:custGeom>
            <a:avLst/>
            <a:gdLst/>
            <a:ahLst/>
            <a:cxnLst/>
            <a:rect l="l" t="t" r="r" b="b"/>
            <a:pathLst>
              <a:path w="7750320" h="4727695">
                <a:moveTo>
                  <a:pt x="0" y="0"/>
                </a:moveTo>
                <a:lnTo>
                  <a:pt x="7750320" y="0"/>
                </a:lnTo>
                <a:lnTo>
                  <a:pt x="7750320" y="4727695"/>
                </a:lnTo>
                <a:lnTo>
                  <a:pt x="0" y="4727695"/>
                </a:lnTo>
                <a:lnTo>
                  <a:pt x="0" y="0"/>
                </a:lnTo>
                <a:close/>
              </a:path>
            </a:pathLst>
          </a:custGeom>
          <a:blipFill>
            <a:blip r:embed="rId3"/>
            <a:stretch>
              <a:fillRect/>
            </a:stretch>
          </a:blipFill>
        </p:spPr>
        <p:txBody>
          <a:bodyPr/>
          <a:lstStyle/>
          <a:p>
            <a:endParaRPr lang="en-GB"/>
          </a:p>
        </p:txBody>
      </p:sp>
      <p:grpSp>
        <p:nvGrpSpPr>
          <p:cNvPr id="34" name="Group 34"/>
          <p:cNvGrpSpPr/>
          <p:nvPr/>
        </p:nvGrpSpPr>
        <p:grpSpPr>
          <a:xfrm>
            <a:off x="10444175" y="5429268"/>
            <a:ext cx="1194281" cy="707926"/>
            <a:chOff x="0" y="0"/>
            <a:chExt cx="3097649" cy="1836171"/>
          </a:xfrm>
        </p:grpSpPr>
        <p:sp>
          <p:nvSpPr>
            <p:cNvPr id="35" name="Freeform 35"/>
            <p:cNvSpPr/>
            <p:nvPr/>
          </p:nvSpPr>
          <p:spPr>
            <a:xfrm>
              <a:off x="0" y="0"/>
              <a:ext cx="3097635" cy="1836194"/>
            </a:xfrm>
            <a:custGeom>
              <a:avLst/>
              <a:gdLst/>
              <a:ahLst/>
              <a:cxnLst/>
              <a:rect l="l" t="t" r="r" b="b"/>
              <a:pathLst>
                <a:path w="3097635" h="1836194">
                  <a:moveTo>
                    <a:pt x="0" y="141301"/>
                  </a:moveTo>
                  <a:cubicBezTo>
                    <a:pt x="0" y="63255"/>
                    <a:pt x="46172" y="0"/>
                    <a:pt x="103141" y="0"/>
                  </a:cubicBezTo>
                  <a:lnTo>
                    <a:pt x="2994494" y="0"/>
                  </a:lnTo>
                  <a:cubicBezTo>
                    <a:pt x="3051463" y="0"/>
                    <a:pt x="3097635" y="63255"/>
                    <a:pt x="3097635" y="141301"/>
                  </a:cubicBezTo>
                  <a:lnTo>
                    <a:pt x="3097635" y="1694847"/>
                  </a:lnTo>
                  <a:cubicBezTo>
                    <a:pt x="3097635" y="1772894"/>
                    <a:pt x="3051463" y="1836148"/>
                    <a:pt x="2994494" y="1836148"/>
                  </a:cubicBezTo>
                  <a:lnTo>
                    <a:pt x="103141" y="1836148"/>
                  </a:lnTo>
                  <a:cubicBezTo>
                    <a:pt x="46172" y="1836194"/>
                    <a:pt x="0" y="1772894"/>
                    <a:pt x="0" y="1694847"/>
                  </a:cubicBezTo>
                  <a:close/>
                </a:path>
              </a:pathLst>
            </a:custGeom>
            <a:solidFill>
              <a:srgbClr val="434D3F">
                <a:alpha val="50588"/>
              </a:srgbClr>
            </a:solidFill>
          </p:spPr>
          <p:txBody>
            <a:bodyPr/>
            <a:lstStyle/>
            <a:p>
              <a:endParaRPr lang="en-GB"/>
            </a:p>
          </p:txBody>
        </p:sp>
      </p:grpSp>
      <p:sp>
        <p:nvSpPr>
          <p:cNvPr id="36" name="TextBox 36"/>
          <p:cNvSpPr txBox="1"/>
          <p:nvPr/>
        </p:nvSpPr>
        <p:spPr>
          <a:xfrm>
            <a:off x="11977442" y="5313673"/>
            <a:ext cx="6206005" cy="823521"/>
          </a:xfrm>
          <a:prstGeom prst="rect">
            <a:avLst/>
          </a:prstGeom>
        </p:spPr>
        <p:txBody>
          <a:bodyPr lIns="0" tIns="0" rIns="0" bIns="0" rtlCol="0" anchor="t">
            <a:spAutoFit/>
          </a:bodyPr>
          <a:lstStyle/>
          <a:p>
            <a:pPr>
              <a:lnSpc>
                <a:spcPts val="6579"/>
              </a:lnSpc>
            </a:pPr>
            <a:r>
              <a:rPr lang="en-US" sz="4699">
                <a:solidFill>
                  <a:srgbClr val="000000"/>
                </a:solidFill>
                <a:latin typeface="#9Slide05 VL Fadilla"/>
              </a:rPr>
              <a:t>Cường điệu</a:t>
            </a:r>
          </a:p>
        </p:txBody>
      </p:sp>
      <p:sp>
        <p:nvSpPr>
          <p:cNvPr id="37" name="Freeform 37"/>
          <p:cNvSpPr/>
          <p:nvPr/>
        </p:nvSpPr>
        <p:spPr>
          <a:xfrm>
            <a:off x="15666000" y="457283"/>
            <a:ext cx="2142530" cy="2191847"/>
          </a:xfrm>
          <a:custGeom>
            <a:avLst/>
            <a:gdLst/>
            <a:ahLst/>
            <a:cxnLst/>
            <a:rect l="l" t="t" r="r" b="b"/>
            <a:pathLst>
              <a:path w="2142530" h="2191847">
                <a:moveTo>
                  <a:pt x="0" y="0"/>
                </a:moveTo>
                <a:lnTo>
                  <a:pt x="2142530" y="0"/>
                </a:lnTo>
                <a:lnTo>
                  <a:pt x="2142530" y="2191846"/>
                </a:lnTo>
                <a:lnTo>
                  <a:pt x="0" y="2191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03393" y="-376206"/>
            <a:ext cx="30038141" cy="10906246"/>
          </a:xfrm>
          <a:custGeom>
            <a:avLst/>
            <a:gdLst/>
            <a:ahLst/>
            <a:cxnLst/>
            <a:rect l="l" t="t" r="r" b="b"/>
            <a:pathLst>
              <a:path w="30038141" h="10906246">
                <a:moveTo>
                  <a:pt x="0" y="0"/>
                </a:moveTo>
                <a:lnTo>
                  <a:pt x="30038140" y="0"/>
                </a:lnTo>
                <a:lnTo>
                  <a:pt x="30038140" y="10906246"/>
                </a:lnTo>
                <a:lnTo>
                  <a:pt x="0" y="10906246"/>
                </a:lnTo>
                <a:lnTo>
                  <a:pt x="0" y="0"/>
                </a:lnTo>
                <a:close/>
              </a:path>
            </a:pathLst>
          </a:custGeom>
          <a:blipFill>
            <a:blip r:embed="rId2">
              <a:alphaModFix amt="26000"/>
            </a:blip>
            <a:stretch>
              <a:fillRect b="-289203"/>
            </a:stretch>
          </a:blipFill>
        </p:spPr>
        <p:txBody>
          <a:bodyPr/>
          <a:lstStyle/>
          <a:p>
            <a:endParaRPr lang="en-GB"/>
          </a:p>
        </p:txBody>
      </p:sp>
      <p:sp>
        <p:nvSpPr>
          <p:cNvPr id="3" name="Freeform 3"/>
          <p:cNvSpPr/>
          <p:nvPr/>
        </p:nvSpPr>
        <p:spPr>
          <a:xfrm flipH="1">
            <a:off x="16070609" y="6967936"/>
            <a:ext cx="2735859" cy="6797166"/>
          </a:xfrm>
          <a:custGeom>
            <a:avLst/>
            <a:gdLst/>
            <a:ahLst/>
            <a:cxnLst/>
            <a:rect l="l" t="t" r="r" b="b"/>
            <a:pathLst>
              <a:path w="2735859" h="6797166">
                <a:moveTo>
                  <a:pt x="2735860" y="0"/>
                </a:moveTo>
                <a:lnTo>
                  <a:pt x="0" y="0"/>
                </a:lnTo>
                <a:lnTo>
                  <a:pt x="0" y="6797166"/>
                </a:lnTo>
                <a:lnTo>
                  <a:pt x="2735860" y="6797166"/>
                </a:lnTo>
                <a:lnTo>
                  <a:pt x="2735860" y="0"/>
                </a:lnTo>
                <a:close/>
              </a:path>
            </a:pathLst>
          </a:custGeom>
          <a:blipFill>
            <a:blip r:embed="rId3">
              <a:alphaModFix amt="67000"/>
            </a:blip>
            <a:stretch>
              <a:fillRect/>
            </a:stretch>
          </a:blipFill>
        </p:spPr>
        <p:txBody>
          <a:bodyPr/>
          <a:lstStyle/>
          <a:p>
            <a:endParaRPr lang="en-GB"/>
          </a:p>
        </p:txBody>
      </p:sp>
      <p:sp>
        <p:nvSpPr>
          <p:cNvPr id="4" name="Freeform 4"/>
          <p:cNvSpPr/>
          <p:nvPr/>
        </p:nvSpPr>
        <p:spPr>
          <a:xfrm>
            <a:off x="6504521" y="7605903"/>
            <a:ext cx="14292235" cy="4877225"/>
          </a:xfrm>
          <a:custGeom>
            <a:avLst/>
            <a:gdLst/>
            <a:ahLst/>
            <a:cxnLst/>
            <a:rect l="l" t="t" r="r" b="b"/>
            <a:pathLst>
              <a:path w="14292235" h="4877225">
                <a:moveTo>
                  <a:pt x="0" y="0"/>
                </a:moveTo>
                <a:lnTo>
                  <a:pt x="14292235" y="0"/>
                </a:lnTo>
                <a:lnTo>
                  <a:pt x="14292235" y="4877225"/>
                </a:lnTo>
                <a:lnTo>
                  <a:pt x="0" y="4877225"/>
                </a:lnTo>
                <a:lnTo>
                  <a:pt x="0" y="0"/>
                </a:lnTo>
                <a:close/>
              </a:path>
            </a:pathLst>
          </a:custGeom>
          <a:blipFill>
            <a:blip r:embed="rId4"/>
            <a:stretch>
              <a:fillRect/>
            </a:stretch>
          </a:blipFill>
        </p:spPr>
        <p:txBody>
          <a:bodyPr/>
          <a:lstStyle/>
          <a:p>
            <a:endParaRPr lang="en-GB"/>
          </a:p>
        </p:txBody>
      </p:sp>
      <p:sp>
        <p:nvSpPr>
          <p:cNvPr id="5" name="Freeform 5"/>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5"/>
            <a:stretch>
              <a:fillRect l="-522661" t="-462562" r="-28727" b="-2073872"/>
            </a:stretch>
          </a:blipFill>
        </p:spPr>
        <p:txBody>
          <a:bodyPr/>
          <a:lstStyle/>
          <a:p>
            <a:endParaRPr lang="en-GB"/>
          </a:p>
        </p:txBody>
      </p:sp>
      <p:sp>
        <p:nvSpPr>
          <p:cNvPr id="6" name="Freeform 6"/>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6"/>
            <a:stretch>
              <a:fillRect/>
            </a:stretch>
          </a:blipFill>
        </p:spPr>
        <p:txBody>
          <a:bodyPr/>
          <a:lstStyle/>
          <a:p>
            <a:endParaRPr lang="en-GB"/>
          </a:p>
        </p:txBody>
      </p:sp>
      <p:sp>
        <p:nvSpPr>
          <p:cNvPr id="7" name="TextBox 7"/>
          <p:cNvSpPr txBox="1"/>
          <p:nvPr/>
        </p:nvSpPr>
        <p:spPr>
          <a:xfrm>
            <a:off x="1447800" y="3314700"/>
            <a:ext cx="13575060" cy="2872646"/>
          </a:xfrm>
          <a:prstGeom prst="rect">
            <a:avLst/>
          </a:prstGeom>
        </p:spPr>
        <p:txBody>
          <a:bodyPr lIns="0" tIns="0" rIns="0" bIns="0" rtlCol="0" anchor="t">
            <a:spAutoFit/>
          </a:bodyPr>
          <a:lstStyle/>
          <a:p>
            <a:pPr algn="ctr">
              <a:lnSpc>
                <a:spcPts val="22259"/>
              </a:lnSpc>
            </a:pPr>
            <a:r>
              <a:rPr lang="en-US" sz="15899">
                <a:solidFill>
                  <a:srgbClr val="455141"/>
                </a:solidFill>
                <a:latin typeface="#9Slide06 ThuPhap Thien An"/>
              </a:rPr>
              <a:t>Mời trầu</a:t>
            </a:r>
          </a:p>
        </p:txBody>
      </p:sp>
      <p:sp>
        <p:nvSpPr>
          <p:cNvPr id="8" name="Freeform 8"/>
          <p:cNvSpPr/>
          <p:nvPr/>
        </p:nvSpPr>
        <p:spPr>
          <a:xfrm flipH="1">
            <a:off x="15855702" y="3247349"/>
            <a:ext cx="3552029" cy="8824917"/>
          </a:xfrm>
          <a:custGeom>
            <a:avLst/>
            <a:gdLst/>
            <a:ahLst/>
            <a:cxnLst/>
            <a:rect l="l" t="t" r="r" b="b"/>
            <a:pathLst>
              <a:path w="3552029" h="8824917">
                <a:moveTo>
                  <a:pt x="3552029" y="0"/>
                </a:moveTo>
                <a:lnTo>
                  <a:pt x="0" y="0"/>
                </a:lnTo>
                <a:lnTo>
                  <a:pt x="0" y="8824917"/>
                </a:lnTo>
                <a:lnTo>
                  <a:pt x="3552029" y="8824917"/>
                </a:lnTo>
                <a:lnTo>
                  <a:pt x="3552029" y="0"/>
                </a:lnTo>
                <a:close/>
              </a:path>
            </a:pathLst>
          </a:custGeom>
          <a:blipFill>
            <a:blip r:embed="rId3">
              <a:alphaModFix amt="67000"/>
            </a:blip>
            <a:stretch>
              <a:fillRect/>
            </a:stretch>
          </a:blipFill>
        </p:spPr>
        <p:txBody>
          <a:bodyPr/>
          <a:lstStyle/>
          <a:p>
            <a:endParaRPr lang="en-GB"/>
          </a:p>
        </p:txBody>
      </p:sp>
      <p:sp>
        <p:nvSpPr>
          <p:cNvPr id="9" name="Freeform 9"/>
          <p:cNvSpPr/>
          <p:nvPr/>
        </p:nvSpPr>
        <p:spPr>
          <a:xfrm flipH="1">
            <a:off x="11176458" y="2735525"/>
            <a:ext cx="8049839" cy="8299384"/>
          </a:xfrm>
          <a:custGeom>
            <a:avLst/>
            <a:gdLst/>
            <a:ahLst/>
            <a:cxnLst/>
            <a:rect l="l" t="t" r="r" b="b"/>
            <a:pathLst>
              <a:path w="8049839" h="8299384">
                <a:moveTo>
                  <a:pt x="8049839" y="0"/>
                </a:moveTo>
                <a:lnTo>
                  <a:pt x="0" y="0"/>
                </a:lnTo>
                <a:lnTo>
                  <a:pt x="0" y="8299384"/>
                </a:lnTo>
                <a:lnTo>
                  <a:pt x="8049839" y="8299384"/>
                </a:lnTo>
                <a:lnTo>
                  <a:pt x="8049839" y="0"/>
                </a:lnTo>
                <a:close/>
              </a:path>
            </a:pathLst>
          </a:custGeom>
          <a:blipFill>
            <a:blip r:embed="rId7"/>
            <a:stretch>
              <a:fillRect/>
            </a:stretch>
          </a:blipFill>
        </p:spPr>
        <p:txBody>
          <a:bodyPr/>
          <a:lstStyle/>
          <a:p>
            <a:endParaRPr lang="en-GB"/>
          </a:p>
        </p:txBody>
      </p:sp>
      <p:sp>
        <p:nvSpPr>
          <p:cNvPr id="10" name="Freeform 10"/>
          <p:cNvSpPr/>
          <p:nvPr/>
        </p:nvSpPr>
        <p:spPr>
          <a:xfrm>
            <a:off x="-4060364" y="7927907"/>
            <a:ext cx="14292235" cy="4877225"/>
          </a:xfrm>
          <a:custGeom>
            <a:avLst/>
            <a:gdLst/>
            <a:ahLst/>
            <a:cxnLst/>
            <a:rect l="l" t="t" r="r" b="b"/>
            <a:pathLst>
              <a:path w="14292235" h="4877225">
                <a:moveTo>
                  <a:pt x="0" y="0"/>
                </a:moveTo>
                <a:lnTo>
                  <a:pt x="14292234" y="0"/>
                </a:lnTo>
                <a:lnTo>
                  <a:pt x="14292234" y="4877225"/>
                </a:lnTo>
                <a:lnTo>
                  <a:pt x="0" y="4877225"/>
                </a:lnTo>
                <a:lnTo>
                  <a:pt x="0" y="0"/>
                </a:lnTo>
                <a:close/>
              </a:path>
            </a:pathLst>
          </a:custGeom>
          <a:blipFill>
            <a:blip r:embed="rId4"/>
            <a:stretch>
              <a:fillRect/>
            </a:stretch>
          </a:blipFill>
        </p:spPr>
        <p:txBody>
          <a:bodyPr/>
          <a:lstStyle/>
          <a:p>
            <a:endParaRPr lang="en-GB"/>
          </a:p>
        </p:txBody>
      </p:sp>
      <p:sp>
        <p:nvSpPr>
          <p:cNvPr id="11" name="Freeform 11"/>
          <p:cNvSpPr/>
          <p:nvPr/>
        </p:nvSpPr>
        <p:spPr>
          <a:xfrm>
            <a:off x="0" y="-376206"/>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8">
              <a:alphaModFix amt="32999"/>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2" name="Freeform 12"/>
          <p:cNvSpPr/>
          <p:nvPr/>
        </p:nvSpPr>
        <p:spPr>
          <a:xfrm rot="6972005">
            <a:off x="-2128922" y="-2043465"/>
            <a:ext cx="5002110" cy="4227135"/>
          </a:xfrm>
          <a:custGeom>
            <a:avLst/>
            <a:gdLst/>
            <a:ahLst/>
            <a:cxnLst/>
            <a:rect l="l" t="t" r="r" b="b"/>
            <a:pathLst>
              <a:path w="5002110" h="4227135">
                <a:moveTo>
                  <a:pt x="0" y="0"/>
                </a:moveTo>
                <a:lnTo>
                  <a:pt x="5002110" y="0"/>
                </a:lnTo>
                <a:lnTo>
                  <a:pt x="5002110" y="4227136"/>
                </a:lnTo>
                <a:lnTo>
                  <a:pt x="0" y="4227136"/>
                </a:lnTo>
                <a:lnTo>
                  <a:pt x="0" y="0"/>
                </a:lnTo>
                <a:close/>
              </a:path>
            </a:pathLst>
          </a:custGeom>
          <a:blipFill>
            <a:blip r:embed="rId10">
              <a:alphaModFix amt="69000"/>
            </a:blip>
            <a:stretch>
              <a:fillRect/>
            </a:stretch>
          </a:blipFill>
        </p:spPr>
        <p:txBody>
          <a:bodyPr/>
          <a:lstStyle/>
          <a:p>
            <a:endParaRPr lang="en-GB"/>
          </a:p>
        </p:txBody>
      </p:sp>
      <p:sp>
        <p:nvSpPr>
          <p:cNvPr id="13" name="TextBox 13"/>
          <p:cNvSpPr txBox="1"/>
          <p:nvPr/>
        </p:nvSpPr>
        <p:spPr>
          <a:xfrm>
            <a:off x="2432298" y="1218511"/>
            <a:ext cx="13423404" cy="1517014"/>
          </a:xfrm>
          <a:prstGeom prst="rect">
            <a:avLst/>
          </a:prstGeom>
        </p:spPr>
        <p:txBody>
          <a:bodyPr lIns="0" tIns="0" rIns="0" bIns="0" rtlCol="0" anchor="t">
            <a:spAutoFit/>
          </a:bodyPr>
          <a:lstStyle/>
          <a:p>
            <a:pPr algn="ctr">
              <a:lnSpc>
                <a:spcPts val="12460"/>
              </a:lnSpc>
            </a:pPr>
            <a:r>
              <a:rPr lang="en-US" sz="8900">
                <a:solidFill>
                  <a:srgbClr val="4D686B"/>
                </a:solidFill>
                <a:latin typeface="Fraunces Bold"/>
              </a:rPr>
              <a:t>II. ĐỌC HIỂU VĂN BẢN </a:t>
            </a:r>
          </a:p>
        </p:txBody>
      </p:sp>
      <p:sp>
        <p:nvSpPr>
          <p:cNvPr id="14" name="TextBox 14"/>
          <p:cNvSpPr txBox="1"/>
          <p:nvPr/>
        </p:nvSpPr>
        <p:spPr>
          <a:xfrm>
            <a:off x="6504521" y="6097984"/>
            <a:ext cx="5329641" cy="929854"/>
          </a:xfrm>
          <a:prstGeom prst="rect">
            <a:avLst/>
          </a:prstGeom>
        </p:spPr>
        <p:txBody>
          <a:bodyPr lIns="0" tIns="0" rIns="0" bIns="0" rtlCol="0" anchor="t">
            <a:spAutoFit/>
          </a:bodyPr>
          <a:lstStyle/>
          <a:p>
            <a:pPr algn="ctr">
              <a:lnSpc>
                <a:spcPts val="7305"/>
              </a:lnSpc>
            </a:pPr>
            <a:r>
              <a:rPr lang="en-US" sz="5218">
                <a:solidFill>
                  <a:srgbClr val="000000"/>
                </a:solidFill>
                <a:latin typeface="#9Slide05 VL Fadilla"/>
              </a:rPr>
              <a:t>__Hồ Xuân Hương__</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0" y="-637891"/>
            <a:ext cx="30038141" cy="10906246"/>
          </a:xfrm>
          <a:custGeom>
            <a:avLst/>
            <a:gdLst/>
            <a:ahLst/>
            <a:cxnLst/>
            <a:rect l="l" t="t" r="r" b="b"/>
            <a:pathLst>
              <a:path w="30038141" h="10906246">
                <a:moveTo>
                  <a:pt x="0" y="0"/>
                </a:moveTo>
                <a:lnTo>
                  <a:pt x="30038141" y="0"/>
                </a:lnTo>
                <a:lnTo>
                  <a:pt x="30038141" y="10906246"/>
                </a:lnTo>
                <a:lnTo>
                  <a:pt x="0" y="10906246"/>
                </a:lnTo>
                <a:lnTo>
                  <a:pt x="0" y="0"/>
                </a:lnTo>
                <a:close/>
              </a:path>
            </a:pathLst>
          </a:custGeom>
          <a:blipFill>
            <a:blip r:embed="rId2">
              <a:alphaModFix amt="38000"/>
            </a:blip>
            <a:stretch>
              <a:fillRect b="-289203"/>
            </a:stretch>
          </a:blipFill>
        </p:spPr>
        <p:txBody>
          <a:bodyPr/>
          <a:lstStyle/>
          <a:p>
            <a:endParaRPr lang="en-GB"/>
          </a:p>
        </p:txBody>
      </p:sp>
      <p:sp>
        <p:nvSpPr>
          <p:cNvPr id="3" name="Freeform 3"/>
          <p:cNvSpPr/>
          <p:nvPr/>
        </p:nvSpPr>
        <p:spPr>
          <a:xfrm rot="3121851">
            <a:off x="-4844044" y="-1978933"/>
            <a:ext cx="6647187" cy="8862917"/>
          </a:xfrm>
          <a:custGeom>
            <a:avLst/>
            <a:gdLst/>
            <a:ahLst/>
            <a:cxnLst/>
            <a:rect l="l" t="t" r="r" b="b"/>
            <a:pathLst>
              <a:path w="6647187" h="8862917">
                <a:moveTo>
                  <a:pt x="0" y="0"/>
                </a:moveTo>
                <a:lnTo>
                  <a:pt x="6647188" y="0"/>
                </a:lnTo>
                <a:lnTo>
                  <a:pt x="6647188" y="8862916"/>
                </a:lnTo>
                <a:lnTo>
                  <a:pt x="0" y="8862916"/>
                </a:lnTo>
                <a:lnTo>
                  <a:pt x="0" y="0"/>
                </a:lnTo>
                <a:close/>
              </a:path>
            </a:pathLst>
          </a:custGeom>
          <a:blipFill>
            <a:blip r:embed="rId3">
              <a:alphaModFix amt="81000"/>
            </a:blip>
            <a:stretch>
              <a:fillRect/>
            </a:stretch>
          </a:blipFill>
        </p:spPr>
        <p:txBody>
          <a:bodyPr/>
          <a:lstStyle/>
          <a:p>
            <a:endParaRPr lang="en-GB"/>
          </a:p>
        </p:txBody>
      </p:sp>
      <p:sp>
        <p:nvSpPr>
          <p:cNvPr id="5" name="Freeform 5"/>
          <p:cNvSpPr/>
          <p:nvPr/>
        </p:nvSpPr>
        <p:spPr>
          <a:xfrm>
            <a:off x="1752600" y="3771900"/>
            <a:ext cx="5490960" cy="3308303"/>
          </a:xfrm>
          <a:custGeom>
            <a:avLst/>
            <a:gdLst/>
            <a:ahLst/>
            <a:cxnLst/>
            <a:rect l="l" t="t" r="r" b="b"/>
            <a:pathLst>
              <a:path w="5490960" h="3308303">
                <a:moveTo>
                  <a:pt x="0" y="0"/>
                </a:moveTo>
                <a:lnTo>
                  <a:pt x="5490959" y="0"/>
                </a:lnTo>
                <a:lnTo>
                  <a:pt x="5490959" y="3308303"/>
                </a:lnTo>
                <a:lnTo>
                  <a:pt x="0" y="33083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6" name="Freeform 6"/>
          <p:cNvSpPr/>
          <p:nvPr/>
        </p:nvSpPr>
        <p:spPr>
          <a:xfrm>
            <a:off x="8039946" y="2288902"/>
            <a:ext cx="9219354" cy="6200015"/>
          </a:xfrm>
          <a:custGeom>
            <a:avLst/>
            <a:gdLst/>
            <a:ahLst/>
            <a:cxnLst/>
            <a:rect l="l" t="t" r="r" b="b"/>
            <a:pathLst>
              <a:path w="9219354" h="6200015">
                <a:moveTo>
                  <a:pt x="0" y="0"/>
                </a:moveTo>
                <a:lnTo>
                  <a:pt x="9219354" y="0"/>
                </a:lnTo>
                <a:lnTo>
                  <a:pt x="9219354" y="6200015"/>
                </a:lnTo>
                <a:lnTo>
                  <a:pt x="0" y="6200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7" name="Freeform 7"/>
          <p:cNvSpPr/>
          <p:nvPr/>
        </p:nvSpPr>
        <p:spPr>
          <a:xfrm flipH="1">
            <a:off x="14020800" y="5855541"/>
            <a:ext cx="6647187" cy="8862917"/>
          </a:xfrm>
          <a:custGeom>
            <a:avLst/>
            <a:gdLst/>
            <a:ahLst/>
            <a:cxnLst/>
            <a:rect l="l" t="t" r="r" b="b"/>
            <a:pathLst>
              <a:path w="6647187" h="8862917">
                <a:moveTo>
                  <a:pt x="6647187" y="0"/>
                </a:moveTo>
                <a:lnTo>
                  <a:pt x="0" y="0"/>
                </a:lnTo>
                <a:lnTo>
                  <a:pt x="0" y="8862916"/>
                </a:lnTo>
                <a:lnTo>
                  <a:pt x="6647187" y="8862916"/>
                </a:lnTo>
                <a:lnTo>
                  <a:pt x="6647187" y="0"/>
                </a:lnTo>
                <a:close/>
              </a:path>
            </a:pathLst>
          </a:custGeom>
          <a:blipFill>
            <a:blip r:embed="rId3">
              <a:alphaModFix amt="81000"/>
            </a:blip>
            <a:stretch>
              <a:fillRect/>
            </a:stretch>
          </a:blipFill>
        </p:spPr>
        <p:txBody>
          <a:bodyPr/>
          <a:lstStyle/>
          <a:p>
            <a:endParaRPr lang="en-GB"/>
          </a:p>
        </p:txBody>
      </p:sp>
      <p:grpSp>
        <p:nvGrpSpPr>
          <p:cNvPr id="8" name="Group 8"/>
          <p:cNvGrpSpPr/>
          <p:nvPr/>
        </p:nvGrpSpPr>
        <p:grpSpPr>
          <a:xfrm>
            <a:off x="2746150" y="246336"/>
            <a:ext cx="9903473" cy="1564728"/>
            <a:chOff x="0" y="0"/>
            <a:chExt cx="2608322" cy="412110"/>
          </a:xfrm>
        </p:grpSpPr>
        <p:sp>
          <p:nvSpPr>
            <p:cNvPr id="9" name="Freeform 9"/>
            <p:cNvSpPr/>
            <p:nvPr/>
          </p:nvSpPr>
          <p:spPr>
            <a:xfrm>
              <a:off x="0" y="0"/>
              <a:ext cx="2608322" cy="412110"/>
            </a:xfrm>
            <a:custGeom>
              <a:avLst/>
              <a:gdLst/>
              <a:ahLst/>
              <a:cxnLst/>
              <a:rect l="l" t="t" r="r" b="b"/>
              <a:pathLst>
                <a:path w="2608322" h="412110">
                  <a:moveTo>
                    <a:pt x="39869" y="0"/>
                  </a:moveTo>
                  <a:lnTo>
                    <a:pt x="2568453" y="0"/>
                  </a:lnTo>
                  <a:cubicBezTo>
                    <a:pt x="2579027" y="0"/>
                    <a:pt x="2589168" y="4200"/>
                    <a:pt x="2596645" y="11677"/>
                  </a:cubicBezTo>
                  <a:cubicBezTo>
                    <a:pt x="2604122" y="19154"/>
                    <a:pt x="2608322" y="29295"/>
                    <a:pt x="2608322" y="39869"/>
                  </a:cubicBezTo>
                  <a:lnTo>
                    <a:pt x="2608322" y="372241"/>
                  </a:lnTo>
                  <a:cubicBezTo>
                    <a:pt x="2608322" y="394260"/>
                    <a:pt x="2590472" y="412110"/>
                    <a:pt x="2568453" y="412110"/>
                  </a:cubicBezTo>
                  <a:lnTo>
                    <a:pt x="39869" y="412110"/>
                  </a:lnTo>
                  <a:cubicBezTo>
                    <a:pt x="29295" y="412110"/>
                    <a:pt x="19154" y="407909"/>
                    <a:pt x="11677" y="400432"/>
                  </a:cubicBezTo>
                  <a:cubicBezTo>
                    <a:pt x="4200" y="392955"/>
                    <a:pt x="0" y="382815"/>
                    <a:pt x="0" y="372241"/>
                  </a:cubicBezTo>
                  <a:lnTo>
                    <a:pt x="0" y="39869"/>
                  </a:lnTo>
                  <a:cubicBezTo>
                    <a:pt x="0" y="17850"/>
                    <a:pt x="17850" y="0"/>
                    <a:pt x="39869" y="0"/>
                  </a:cubicBezTo>
                  <a:close/>
                </a:path>
              </a:pathLst>
            </a:custGeom>
            <a:solidFill>
              <a:srgbClr val="C4DFBD"/>
            </a:solidFill>
          </p:spPr>
          <p:txBody>
            <a:bodyPr/>
            <a:lstStyle/>
            <a:p>
              <a:endParaRPr lang="en-GB"/>
            </a:p>
          </p:txBody>
        </p:sp>
        <p:sp>
          <p:nvSpPr>
            <p:cNvPr id="10" name="TextBox 10"/>
            <p:cNvSpPr txBox="1"/>
            <p:nvPr/>
          </p:nvSpPr>
          <p:spPr>
            <a:xfrm>
              <a:off x="0" y="-47625"/>
              <a:ext cx="2608322" cy="45973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84071" y="574476"/>
            <a:ext cx="9027632" cy="1038151"/>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9Slide07 SVNUT Triumph Press"/>
              </a:rPr>
              <a:t>1. Chuẩn bị đọc</a:t>
            </a:r>
          </a:p>
        </p:txBody>
      </p:sp>
      <p:sp>
        <p:nvSpPr>
          <p:cNvPr id="13" name="TextBox 13"/>
          <p:cNvSpPr txBox="1"/>
          <p:nvPr/>
        </p:nvSpPr>
        <p:spPr>
          <a:xfrm>
            <a:off x="2197755" y="4695826"/>
            <a:ext cx="4600649" cy="13842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a:rPr>
              <a:t>Hãy điền từ còn thiếu </a:t>
            </a:r>
          </a:p>
          <a:p>
            <a:pPr algn="ctr">
              <a:lnSpc>
                <a:spcPts val="5599"/>
              </a:lnSpc>
              <a:spcBef>
                <a:spcPct val="0"/>
              </a:spcBef>
            </a:pPr>
            <a:r>
              <a:rPr lang="en-US" sz="3999">
                <a:solidFill>
                  <a:srgbClr val="000000"/>
                </a:solidFill>
                <a:latin typeface="Roboto Condensed"/>
              </a:rPr>
              <a:t>trong đoạn ca dao sau:</a:t>
            </a:r>
          </a:p>
        </p:txBody>
      </p:sp>
      <p:sp>
        <p:nvSpPr>
          <p:cNvPr id="14" name="TextBox 14"/>
          <p:cNvSpPr txBox="1"/>
          <p:nvPr/>
        </p:nvSpPr>
        <p:spPr>
          <a:xfrm>
            <a:off x="8229600" y="2628900"/>
            <a:ext cx="8723562" cy="4537909"/>
          </a:xfrm>
          <a:prstGeom prst="rect">
            <a:avLst/>
          </a:prstGeom>
        </p:spPr>
        <p:txBody>
          <a:bodyPr wrap="square" lIns="0" tIns="0" rIns="0" bIns="0" rtlCol="0" anchor="t">
            <a:spAutoFit/>
          </a:bodyPr>
          <a:lstStyle/>
          <a:p>
            <a:pPr algn="ctr">
              <a:lnSpc>
                <a:spcPts val="7249"/>
              </a:lnSpc>
            </a:pPr>
            <a:r>
              <a:rPr lang="en-US" sz="5178">
                <a:solidFill>
                  <a:srgbClr val="314928"/>
                </a:solidFill>
                <a:latin typeface="#9Slide05 SVNShintia Script" panose="02000804000000020003" pitchFamily="2" charset="0"/>
              </a:rPr>
              <a:t>Gặp đây ăn một _____(1)</a:t>
            </a:r>
          </a:p>
          <a:p>
            <a:pPr algn="ctr">
              <a:lnSpc>
                <a:spcPts val="7249"/>
              </a:lnSpc>
            </a:pPr>
            <a:r>
              <a:rPr lang="en-US" sz="5178">
                <a:solidFill>
                  <a:srgbClr val="314928"/>
                </a:solidFill>
                <a:latin typeface="#9Slide05 SVNShintia Script" panose="02000804000000020003" pitchFamily="2" charset="0"/>
              </a:rPr>
              <a:t>Không ăn cầm lấy, không ăn cầm lấy cho nhau bằng lòng</a:t>
            </a:r>
          </a:p>
          <a:p>
            <a:pPr algn="ctr">
              <a:lnSpc>
                <a:spcPts val="7249"/>
              </a:lnSpc>
            </a:pPr>
            <a:r>
              <a:rPr lang="en-US" sz="5178">
                <a:solidFill>
                  <a:srgbClr val="314928"/>
                </a:solidFill>
                <a:latin typeface="#9Slide05 SVNShintia Script" panose="02000804000000020003" pitchFamily="2" charset="0"/>
              </a:rPr>
              <a:t>___ này ___ tính ___ tình (2)</a:t>
            </a:r>
          </a:p>
          <a:p>
            <a:pPr algn="ctr">
              <a:lnSpc>
                <a:spcPts val="7249"/>
              </a:lnSpc>
              <a:spcBef>
                <a:spcPct val="0"/>
              </a:spcBef>
            </a:pPr>
            <a:r>
              <a:rPr lang="en-US" sz="5178">
                <a:solidFill>
                  <a:srgbClr val="314928"/>
                </a:solidFill>
                <a:latin typeface="#9Slide05 SVNShintia Script" panose="02000804000000020003" pitchFamily="2" charset="0"/>
              </a:rPr>
              <a:t>Ăn vào cho đỏ, môi mình môi ta.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03393" y="-376206"/>
            <a:ext cx="30038141" cy="10906246"/>
          </a:xfrm>
          <a:custGeom>
            <a:avLst/>
            <a:gdLst/>
            <a:ahLst/>
            <a:cxnLst/>
            <a:rect l="l" t="t" r="r" b="b"/>
            <a:pathLst>
              <a:path w="30038141" h="10906246">
                <a:moveTo>
                  <a:pt x="0" y="0"/>
                </a:moveTo>
                <a:lnTo>
                  <a:pt x="30038140" y="0"/>
                </a:lnTo>
                <a:lnTo>
                  <a:pt x="30038140" y="10906246"/>
                </a:lnTo>
                <a:lnTo>
                  <a:pt x="0" y="10906246"/>
                </a:lnTo>
                <a:lnTo>
                  <a:pt x="0" y="0"/>
                </a:lnTo>
                <a:close/>
              </a:path>
            </a:pathLst>
          </a:custGeom>
          <a:blipFill>
            <a:blip r:embed="rId4">
              <a:alphaModFix amt="38000"/>
            </a:blip>
            <a:stretch>
              <a:fillRect b="-289203"/>
            </a:stretch>
          </a:blipFill>
        </p:spPr>
        <p:txBody>
          <a:bodyPr/>
          <a:lstStyle/>
          <a:p>
            <a:endParaRPr lang="en-GB"/>
          </a:p>
        </p:txBody>
      </p:sp>
      <p:sp>
        <p:nvSpPr>
          <p:cNvPr id="3" name="Freeform 3"/>
          <p:cNvSpPr/>
          <p:nvPr/>
        </p:nvSpPr>
        <p:spPr>
          <a:xfrm rot="1075982">
            <a:off x="12430887" y="0"/>
            <a:ext cx="5490960" cy="3308303"/>
          </a:xfrm>
          <a:custGeom>
            <a:avLst/>
            <a:gdLst/>
            <a:ahLst/>
            <a:cxnLst/>
            <a:rect l="l" t="t" r="r" b="b"/>
            <a:pathLst>
              <a:path w="5490960" h="3308303">
                <a:moveTo>
                  <a:pt x="0" y="0"/>
                </a:moveTo>
                <a:lnTo>
                  <a:pt x="5490960" y="0"/>
                </a:lnTo>
                <a:lnTo>
                  <a:pt x="5490960" y="3308303"/>
                </a:lnTo>
                <a:lnTo>
                  <a:pt x="0" y="33083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4" name="Freeform 4"/>
          <p:cNvSpPr/>
          <p:nvPr/>
        </p:nvSpPr>
        <p:spPr>
          <a:xfrm>
            <a:off x="12054949" y="8470813"/>
            <a:ext cx="8662862" cy="2800224"/>
          </a:xfrm>
          <a:custGeom>
            <a:avLst/>
            <a:gdLst/>
            <a:ahLst/>
            <a:cxnLst/>
            <a:rect l="l" t="t" r="r" b="b"/>
            <a:pathLst>
              <a:path w="8662862" h="2800224">
                <a:moveTo>
                  <a:pt x="0" y="0"/>
                </a:moveTo>
                <a:lnTo>
                  <a:pt x="8662862" y="0"/>
                </a:lnTo>
                <a:lnTo>
                  <a:pt x="8662862" y="2800224"/>
                </a:lnTo>
                <a:lnTo>
                  <a:pt x="0" y="2800224"/>
                </a:lnTo>
                <a:lnTo>
                  <a:pt x="0" y="0"/>
                </a:lnTo>
                <a:close/>
              </a:path>
            </a:pathLst>
          </a:custGeom>
          <a:blipFill>
            <a:blip r:embed="rId7"/>
            <a:stretch>
              <a:fillRect/>
            </a:stretch>
          </a:blipFill>
        </p:spPr>
        <p:txBody>
          <a:bodyPr/>
          <a:lstStyle/>
          <a:p>
            <a:endParaRPr lang="en-GB"/>
          </a:p>
        </p:txBody>
      </p:sp>
      <p:sp>
        <p:nvSpPr>
          <p:cNvPr id="5" name="Freeform 5"/>
          <p:cNvSpPr/>
          <p:nvPr/>
        </p:nvSpPr>
        <p:spPr>
          <a:xfrm flipH="1">
            <a:off x="12054949" y="2874567"/>
            <a:ext cx="7625872" cy="10167830"/>
          </a:xfrm>
          <a:custGeom>
            <a:avLst/>
            <a:gdLst/>
            <a:ahLst/>
            <a:cxnLst/>
            <a:rect l="l" t="t" r="r" b="b"/>
            <a:pathLst>
              <a:path w="7625872" h="10167830">
                <a:moveTo>
                  <a:pt x="7625872" y="0"/>
                </a:moveTo>
                <a:lnTo>
                  <a:pt x="0" y="0"/>
                </a:lnTo>
                <a:lnTo>
                  <a:pt x="0" y="10167830"/>
                </a:lnTo>
                <a:lnTo>
                  <a:pt x="7625872" y="10167830"/>
                </a:lnTo>
                <a:lnTo>
                  <a:pt x="7625872" y="0"/>
                </a:lnTo>
                <a:close/>
              </a:path>
            </a:pathLst>
          </a:custGeom>
          <a:blipFill>
            <a:blip r:embed="rId8">
              <a:alphaModFix amt="81000"/>
            </a:blip>
            <a:stretch>
              <a:fillRect/>
            </a:stretch>
          </a:blipFill>
        </p:spPr>
        <p:txBody>
          <a:bodyPr/>
          <a:lstStyle/>
          <a:p>
            <a:endParaRPr lang="en-GB"/>
          </a:p>
        </p:txBody>
      </p:sp>
      <p:sp>
        <p:nvSpPr>
          <p:cNvPr id="6" name="TextBox 6"/>
          <p:cNvSpPr txBox="1"/>
          <p:nvPr/>
        </p:nvSpPr>
        <p:spPr>
          <a:xfrm rot="1229960">
            <a:off x="12752860" y="734865"/>
            <a:ext cx="4873076" cy="1766969"/>
          </a:xfrm>
          <a:prstGeom prst="rect">
            <a:avLst/>
          </a:prstGeom>
        </p:spPr>
        <p:txBody>
          <a:bodyPr lIns="0" tIns="0" rIns="0" bIns="0" rtlCol="0" anchor="t">
            <a:spAutoFit/>
          </a:bodyPr>
          <a:lstStyle/>
          <a:p>
            <a:pPr algn="ctr">
              <a:lnSpc>
                <a:spcPts val="4703"/>
              </a:lnSpc>
              <a:spcBef>
                <a:spcPct val="0"/>
              </a:spcBef>
            </a:pPr>
            <a:r>
              <a:rPr lang="en-US" sz="3359">
                <a:solidFill>
                  <a:srgbClr val="000000"/>
                </a:solidFill>
                <a:latin typeface="Roboto Condensed"/>
              </a:rPr>
              <a:t>Lắng nghe bài hát sau và chia sẻ cảm nhận của em về giai điệu và nội dung lời hát:</a:t>
            </a:r>
          </a:p>
        </p:txBody>
      </p:sp>
      <p:pic>
        <p:nvPicPr>
          <p:cNvPr id="7" name="Picture 7"/>
          <p:cNvPicPr>
            <a:picLocks noChangeAspect="1"/>
          </p:cNvPicPr>
          <p:nvPr>
            <a:videoFile r:link="rId1"/>
          </p:nvPr>
        </p:nvPicPr>
        <p:blipFill>
          <a:blip r:embed="rId9"/>
          <a:stretch>
            <a:fillRect/>
          </a:stretch>
        </p:blipFill>
        <p:spPr>
          <a:xfrm>
            <a:off x="1327306" y="2193496"/>
            <a:ext cx="12775317" cy="7186115"/>
          </a:xfrm>
          <a:prstGeom prst="rect">
            <a:avLst/>
          </a:prstGeom>
        </p:spPr>
      </p:pic>
      <p:sp>
        <p:nvSpPr>
          <p:cNvPr id="8" name="Freeform 8"/>
          <p:cNvSpPr/>
          <p:nvPr/>
        </p:nvSpPr>
        <p:spPr>
          <a:xfrm flipH="1">
            <a:off x="-7297683" y="-4871309"/>
            <a:ext cx="10597207" cy="14129609"/>
          </a:xfrm>
          <a:custGeom>
            <a:avLst/>
            <a:gdLst/>
            <a:ahLst/>
            <a:cxnLst/>
            <a:rect l="l" t="t" r="r" b="b"/>
            <a:pathLst>
              <a:path w="10597207" h="14129609">
                <a:moveTo>
                  <a:pt x="10597207" y="0"/>
                </a:moveTo>
                <a:lnTo>
                  <a:pt x="0" y="0"/>
                </a:lnTo>
                <a:lnTo>
                  <a:pt x="0" y="14129609"/>
                </a:lnTo>
                <a:lnTo>
                  <a:pt x="10597207" y="14129609"/>
                </a:lnTo>
                <a:lnTo>
                  <a:pt x="10597207" y="0"/>
                </a:lnTo>
                <a:close/>
              </a:path>
            </a:pathLst>
          </a:custGeom>
          <a:blipFill>
            <a:blip r:embed="rId8">
              <a:alphaModFix amt="81000"/>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421" y="3119960"/>
            <a:ext cx="7054723" cy="4744301"/>
          </a:xfrm>
          <a:custGeom>
            <a:avLst/>
            <a:gdLst/>
            <a:ahLst/>
            <a:cxnLst/>
            <a:rect l="l" t="t" r="r" b="b"/>
            <a:pathLst>
              <a:path w="7054723" h="4744301">
                <a:moveTo>
                  <a:pt x="0" y="0"/>
                </a:moveTo>
                <a:lnTo>
                  <a:pt x="7054723" y="0"/>
                </a:lnTo>
                <a:lnTo>
                  <a:pt x="7054723" y="4744301"/>
                </a:lnTo>
                <a:lnTo>
                  <a:pt x="0" y="4744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3505200" y="-639512"/>
            <a:ext cx="30038141" cy="10906246"/>
          </a:xfrm>
          <a:custGeom>
            <a:avLst/>
            <a:gdLst/>
            <a:ahLst/>
            <a:cxnLst/>
            <a:rect l="l" t="t" r="r" b="b"/>
            <a:pathLst>
              <a:path w="30038141" h="10906246">
                <a:moveTo>
                  <a:pt x="0" y="0"/>
                </a:moveTo>
                <a:lnTo>
                  <a:pt x="30038141" y="0"/>
                </a:lnTo>
                <a:lnTo>
                  <a:pt x="30038141" y="10906246"/>
                </a:lnTo>
                <a:lnTo>
                  <a:pt x="0" y="10906246"/>
                </a:lnTo>
                <a:lnTo>
                  <a:pt x="0" y="0"/>
                </a:lnTo>
                <a:close/>
              </a:path>
            </a:pathLst>
          </a:custGeom>
          <a:blipFill>
            <a:blip r:embed="rId4">
              <a:alphaModFix amt="40000"/>
            </a:blip>
            <a:stretch>
              <a:fillRect b="-289203"/>
            </a:stretch>
          </a:blipFill>
        </p:spPr>
        <p:txBody>
          <a:bodyPr/>
          <a:lstStyle/>
          <a:p>
            <a:endParaRPr lang="en-GB"/>
          </a:p>
        </p:txBody>
      </p:sp>
      <p:sp>
        <p:nvSpPr>
          <p:cNvPr id="4" name="Freeform 4"/>
          <p:cNvSpPr/>
          <p:nvPr/>
        </p:nvSpPr>
        <p:spPr>
          <a:xfrm>
            <a:off x="8991600" y="342900"/>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txBody>
          <a:bodyPr/>
          <a:lstStyle/>
          <a:p>
            <a:endParaRPr lang="en-GB"/>
          </a:p>
        </p:txBody>
      </p:sp>
      <p:sp>
        <p:nvSpPr>
          <p:cNvPr id="5" name="Freeform 5"/>
          <p:cNvSpPr/>
          <p:nvPr/>
        </p:nvSpPr>
        <p:spPr>
          <a:xfrm>
            <a:off x="5175297" y="2183473"/>
            <a:ext cx="7055800" cy="9970697"/>
          </a:xfrm>
          <a:custGeom>
            <a:avLst/>
            <a:gdLst/>
            <a:ahLst/>
            <a:cxnLst/>
            <a:rect l="l" t="t" r="r" b="b"/>
            <a:pathLst>
              <a:path w="7055800" h="9970697">
                <a:moveTo>
                  <a:pt x="0" y="0"/>
                </a:moveTo>
                <a:lnTo>
                  <a:pt x="7055801" y="0"/>
                </a:lnTo>
                <a:lnTo>
                  <a:pt x="7055801" y="9970697"/>
                </a:lnTo>
                <a:lnTo>
                  <a:pt x="0" y="9970697"/>
                </a:lnTo>
                <a:lnTo>
                  <a:pt x="0" y="0"/>
                </a:lnTo>
                <a:close/>
              </a:path>
            </a:pathLst>
          </a:custGeom>
          <a:blipFill>
            <a:blip r:embed="rId6"/>
            <a:stretch>
              <a:fillRect/>
            </a:stretch>
          </a:blipFill>
        </p:spPr>
        <p:txBody>
          <a:bodyPr/>
          <a:lstStyle/>
          <a:p>
            <a:endParaRPr lang="en-GB"/>
          </a:p>
        </p:txBody>
      </p:sp>
      <p:sp>
        <p:nvSpPr>
          <p:cNvPr id="6" name="Freeform 6"/>
          <p:cNvSpPr/>
          <p:nvPr/>
        </p:nvSpPr>
        <p:spPr>
          <a:xfrm>
            <a:off x="9581906" y="304612"/>
            <a:ext cx="8706094" cy="6794381"/>
          </a:xfrm>
          <a:custGeom>
            <a:avLst/>
            <a:gdLst/>
            <a:ahLst/>
            <a:cxnLst/>
            <a:rect l="l" t="t" r="r" b="b"/>
            <a:pathLst>
              <a:path w="8706094" h="6794381">
                <a:moveTo>
                  <a:pt x="0" y="0"/>
                </a:moveTo>
                <a:lnTo>
                  <a:pt x="8706094" y="0"/>
                </a:lnTo>
                <a:lnTo>
                  <a:pt x="8706094" y="6794382"/>
                </a:lnTo>
                <a:lnTo>
                  <a:pt x="0" y="67943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7" name="Group 7"/>
          <p:cNvGrpSpPr/>
          <p:nvPr/>
        </p:nvGrpSpPr>
        <p:grpSpPr>
          <a:xfrm>
            <a:off x="10896330" y="7317296"/>
            <a:ext cx="6793402" cy="1232449"/>
            <a:chOff x="0" y="0"/>
            <a:chExt cx="1789209" cy="324596"/>
          </a:xfrm>
        </p:grpSpPr>
        <p:sp>
          <p:nvSpPr>
            <p:cNvPr id="8" name="Freeform 8"/>
            <p:cNvSpPr/>
            <p:nvPr/>
          </p:nvSpPr>
          <p:spPr>
            <a:xfrm>
              <a:off x="0" y="0"/>
              <a:ext cx="1789209" cy="324596"/>
            </a:xfrm>
            <a:custGeom>
              <a:avLst/>
              <a:gdLst/>
              <a:ahLst/>
              <a:cxnLst/>
              <a:rect l="l" t="t" r="r" b="b"/>
              <a:pathLst>
                <a:path w="1789209" h="324596">
                  <a:moveTo>
                    <a:pt x="58121" y="0"/>
                  </a:moveTo>
                  <a:lnTo>
                    <a:pt x="1731088" y="0"/>
                  </a:lnTo>
                  <a:cubicBezTo>
                    <a:pt x="1763187" y="0"/>
                    <a:pt x="1789209" y="26022"/>
                    <a:pt x="1789209" y="58121"/>
                  </a:cubicBezTo>
                  <a:lnTo>
                    <a:pt x="1789209" y="266475"/>
                  </a:lnTo>
                  <a:cubicBezTo>
                    <a:pt x="1789209" y="298574"/>
                    <a:pt x="1763187" y="324596"/>
                    <a:pt x="1731088" y="324596"/>
                  </a:cubicBezTo>
                  <a:lnTo>
                    <a:pt x="58121" y="324596"/>
                  </a:lnTo>
                  <a:cubicBezTo>
                    <a:pt x="26022" y="324596"/>
                    <a:pt x="0" y="298574"/>
                    <a:pt x="0" y="266475"/>
                  </a:cubicBezTo>
                  <a:lnTo>
                    <a:pt x="0" y="58121"/>
                  </a:lnTo>
                  <a:cubicBezTo>
                    <a:pt x="0" y="26022"/>
                    <a:pt x="26022" y="0"/>
                    <a:pt x="58121" y="0"/>
                  </a:cubicBezTo>
                  <a:close/>
                </a:path>
              </a:pathLst>
            </a:custGeom>
            <a:solidFill>
              <a:srgbClr val="C4DFBD"/>
            </a:solidFill>
          </p:spPr>
          <p:txBody>
            <a:bodyPr/>
            <a:lstStyle/>
            <a:p>
              <a:endParaRPr lang="en-GB"/>
            </a:p>
          </p:txBody>
        </p:sp>
        <p:sp>
          <p:nvSpPr>
            <p:cNvPr id="9" name="TextBox 9"/>
            <p:cNvSpPr txBox="1"/>
            <p:nvPr/>
          </p:nvSpPr>
          <p:spPr>
            <a:xfrm>
              <a:off x="0" y="-85725"/>
              <a:ext cx="1789209" cy="410321"/>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Ngắt nhịp: 4/3 ở hầu hết các dòng thơ</a:t>
              </a:r>
            </a:p>
          </p:txBody>
        </p:sp>
      </p:grpSp>
      <p:sp>
        <p:nvSpPr>
          <p:cNvPr id="10" name="TextBox 10"/>
          <p:cNvSpPr txBox="1"/>
          <p:nvPr/>
        </p:nvSpPr>
        <p:spPr>
          <a:xfrm>
            <a:off x="425421" y="3269273"/>
            <a:ext cx="6395156" cy="4302800"/>
          </a:xfrm>
          <a:prstGeom prst="rect">
            <a:avLst/>
          </a:prstGeom>
        </p:spPr>
        <p:txBody>
          <a:bodyPr lIns="0" tIns="0" rIns="0" bIns="0" rtlCol="0" anchor="t">
            <a:spAutoFit/>
          </a:bodyPr>
          <a:lstStyle/>
          <a:p>
            <a:pPr marL="777240" lvl="1" indent="-388620" algn="just">
              <a:lnSpc>
                <a:spcPts val="5760"/>
              </a:lnSpc>
              <a:buFont typeface="Arial"/>
              <a:buChar char="•"/>
            </a:pPr>
            <a:r>
              <a:rPr lang="en-US" sz="3600">
                <a:solidFill>
                  <a:srgbClr val="000000"/>
                </a:solidFill>
                <a:latin typeface="Roboto Condensed"/>
              </a:rPr>
              <a:t>Quan sát bài thơ và phán đoán nhịp của mỗi câu thơ được ngắt như thế nào? </a:t>
            </a:r>
          </a:p>
          <a:p>
            <a:pPr marL="777240" lvl="1" indent="-388620" algn="just">
              <a:lnSpc>
                <a:spcPts val="5760"/>
              </a:lnSpc>
              <a:buFont typeface="Arial"/>
              <a:buChar char="•"/>
            </a:pPr>
            <a:r>
              <a:rPr lang="en-US" sz="3600">
                <a:solidFill>
                  <a:srgbClr val="000000"/>
                </a:solidFill>
                <a:latin typeface="Roboto Condensed"/>
              </a:rPr>
              <a:t>Em cho rằng bài thơ này sẽ được đọc với giọng điệu ra sao?</a:t>
            </a:r>
          </a:p>
        </p:txBody>
      </p:sp>
      <p:sp>
        <p:nvSpPr>
          <p:cNvPr id="11" name="TextBox 11"/>
          <p:cNvSpPr txBox="1"/>
          <p:nvPr/>
        </p:nvSpPr>
        <p:spPr>
          <a:xfrm>
            <a:off x="10294544" y="1618786"/>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grpSp>
        <p:nvGrpSpPr>
          <p:cNvPr id="12" name="Group 12"/>
          <p:cNvGrpSpPr/>
          <p:nvPr/>
        </p:nvGrpSpPr>
        <p:grpSpPr>
          <a:xfrm>
            <a:off x="10896330" y="8708751"/>
            <a:ext cx="6793402" cy="1140910"/>
            <a:chOff x="0" y="0"/>
            <a:chExt cx="1789209" cy="300487"/>
          </a:xfrm>
        </p:grpSpPr>
        <p:sp>
          <p:nvSpPr>
            <p:cNvPr id="13" name="Freeform 13"/>
            <p:cNvSpPr/>
            <p:nvPr/>
          </p:nvSpPr>
          <p:spPr>
            <a:xfrm>
              <a:off x="0" y="0"/>
              <a:ext cx="1789209" cy="300487"/>
            </a:xfrm>
            <a:custGeom>
              <a:avLst/>
              <a:gdLst/>
              <a:ahLst/>
              <a:cxnLst/>
              <a:rect l="l" t="t" r="r" b="b"/>
              <a:pathLst>
                <a:path w="1789209" h="300487">
                  <a:moveTo>
                    <a:pt x="58121" y="0"/>
                  </a:moveTo>
                  <a:lnTo>
                    <a:pt x="1731088" y="0"/>
                  </a:lnTo>
                  <a:cubicBezTo>
                    <a:pt x="1763187" y="0"/>
                    <a:pt x="1789209" y="26022"/>
                    <a:pt x="1789209" y="58121"/>
                  </a:cubicBezTo>
                  <a:lnTo>
                    <a:pt x="1789209" y="242366"/>
                  </a:lnTo>
                  <a:cubicBezTo>
                    <a:pt x="1789209" y="274465"/>
                    <a:pt x="1763187" y="300487"/>
                    <a:pt x="1731088" y="300487"/>
                  </a:cubicBezTo>
                  <a:lnTo>
                    <a:pt x="58121" y="300487"/>
                  </a:lnTo>
                  <a:cubicBezTo>
                    <a:pt x="26022" y="300487"/>
                    <a:pt x="0" y="274465"/>
                    <a:pt x="0" y="242366"/>
                  </a:cubicBezTo>
                  <a:lnTo>
                    <a:pt x="0" y="58121"/>
                  </a:lnTo>
                  <a:cubicBezTo>
                    <a:pt x="0" y="26022"/>
                    <a:pt x="26022" y="0"/>
                    <a:pt x="58121" y="0"/>
                  </a:cubicBezTo>
                  <a:close/>
                </a:path>
              </a:pathLst>
            </a:custGeom>
            <a:solidFill>
              <a:srgbClr val="C4DFBD"/>
            </a:solidFill>
          </p:spPr>
          <p:txBody>
            <a:bodyPr/>
            <a:lstStyle/>
            <a:p>
              <a:endParaRPr lang="en-GB"/>
            </a:p>
          </p:txBody>
        </p:sp>
        <p:sp>
          <p:nvSpPr>
            <p:cNvPr id="14" name="TextBox 14"/>
            <p:cNvSpPr txBox="1"/>
            <p:nvPr/>
          </p:nvSpPr>
          <p:spPr>
            <a:xfrm>
              <a:off x="0" y="-85725"/>
              <a:ext cx="1789209" cy="386212"/>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Giọng điệu: chân thành, tha thiết</a:t>
              </a:r>
            </a:p>
          </p:txBody>
        </p:sp>
      </p:grpSp>
      <p:grpSp>
        <p:nvGrpSpPr>
          <p:cNvPr id="15" name="Group 15"/>
          <p:cNvGrpSpPr/>
          <p:nvPr/>
        </p:nvGrpSpPr>
        <p:grpSpPr>
          <a:xfrm>
            <a:off x="842986" y="600893"/>
            <a:ext cx="8048688" cy="1564728"/>
            <a:chOff x="0" y="0"/>
            <a:chExt cx="2119819" cy="412110"/>
          </a:xfrm>
        </p:grpSpPr>
        <p:sp>
          <p:nvSpPr>
            <p:cNvPr id="16" name="Freeform 16"/>
            <p:cNvSpPr/>
            <p:nvPr/>
          </p:nvSpPr>
          <p:spPr>
            <a:xfrm>
              <a:off x="0" y="0"/>
              <a:ext cx="2119819" cy="412110"/>
            </a:xfrm>
            <a:custGeom>
              <a:avLst/>
              <a:gdLst/>
              <a:ahLst/>
              <a:cxnLst/>
              <a:rect l="l" t="t" r="r" b="b"/>
              <a:pathLst>
                <a:path w="2119819" h="412110">
                  <a:moveTo>
                    <a:pt x="49056" y="0"/>
                  </a:moveTo>
                  <a:lnTo>
                    <a:pt x="2070763" y="0"/>
                  </a:lnTo>
                  <a:cubicBezTo>
                    <a:pt x="2097856" y="0"/>
                    <a:pt x="2119819" y="21963"/>
                    <a:pt x="2119819" y="49056"/>
                  </a:cubicBezTo>
                  <a:lnTo>
                    <a:pt x="2119819" y="363053"/>
                  </a:lnTo>
                  <a:cubicBezTo>
                    <a:pt x="2119819" y="390146"/>
                    <a:pt x="2097856" y="412110"/>
                    <a:pt x="2070763" y="412110"/>
                  </a:cubicBezTo>
                  <a:lnTo>
                    <a:pt x="49056" y="412110"/>
                  </a:lnTo>
                  <a:cubicBezTo>
                    <a:pt x="21963" y="412110"/>
                    <a:pt x="0" y="390146"/>
                    <a:pt x="0" y="363053"/>
                  </a:cubicBezTo>
                  <a:lnTo>
                    <a:pt x="0" y="49056"/>
                  </a:lnTo>
                  <a:cubicBezTo>
                    <a:pt x="0" y="21963"/>
                    <a:pt x="21963" y="0"/>
                    <a:pt x="49056" y="0"/>
                  </a:cubicBezTo>
                  <a:close/>
                </a:path>
              </a:pathLst>
            </a:custGeom>
            <a:solidFill>
              <a:srgbClr val="C4DFBD"/>
            </a:solidFill>
          </p:spPr>
          <p:txBody>
            <a:bodyPr/>
            <a:lstStyle/>
            <a:p>
              <a:endParaRPr lang="en-GB"/>
            </a:p>
          </p:txBody>
        </p:sp>
        <p:sp>
          <p:nvSpPr>
            <p:cNvPr id="17" name="TextBox 17"/>
            <p:cNvSpPr txBox="1"/>
            <p:nvPr/>
          </p:nvSpPr>
          <p:spPr>
            <a:xfrm>
              <a:off x="0" y="-47625"/>
              <a:ext cx="2119819" cy="45973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190624" y="762998"/>
            <a:ext cx="7639697" cy="1038151"/>
          </a:xfrm>
          <a:prstGeom prst="rect">
            <a:avLst/>
          </a:prstGeom>
        </p:spPr>
        <p:txBody>
          <a:bodyPr lIns="0" tIns="0" rIns="0" bIns="0" rtlCol="0" anchor="t">
            <a:spAutoFit/>
          </a:bodyPr>
          <a:lstStyle/>
          <a:p>
            <a:pPr algn="ctr">
              <a:lnSpc>
                <a:spcPts val="8400"/>
              </a:lnSpc>
              <a:spcBef>
                <a:spcPct val="0"/>
              </a:spcBef>
            </a:pPr>
            <a:r>
              <a:rPr lang="en-US" sz="6000">
                <a:solidFill>
                  <a:srgbClr val="44594D"/>
                </a:solidFill>
                <a:latin typeface="#9Slide07 SVNUT Triumph Press"/>
              </a:rPr>
              <a:t>2. Đọc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grpSp>
        <p:nvGrpSpPr>
          <p:cNvPr id="3" name="Group 3"/>
          <p:cNvGrpSpPr/>
          <p:nvPr/>
        </p:nvGrpSpPr>
        <p:grpSpPr>
          <a:xfrm>
            <a:off x="551410" y="732647"/>
            <a:ext cx="7821710" cy="1283379"/>
            <a:chOff x="0" y="0"/>
            <a:chExt cx="2060039" cy="338009"/>
          </a:xfrm>
        </p:grpSpPr>
        <p:sp>
          <p:nvSpPr>
            <p:cNvPr id="4" name="Freeform 4"/>
            <p:cNvSpPr/>
            <p:nvPr/>
          </p:nvSpPr>
          <p:spPr>
            <a:xfrm>
              <a:off x="0" y="0"/>
              <a:ext cx="2060039" cy="338009"/>
            </a:xfrm>
            <a:custGeom>
              <a:avLst/>
              <a:gdLst/>
              <a:ahLst/>
              <a:cxnLst/>
              <a:rect l="l" t="t" r="r" b="b"/>
              <a:pathLst>
                <a:path w="2060039" h="338009">
                  <a:moveTo>
                    <a:pt x="50480" y="0"/>
                  </a:moveTo>
                  <a:lnTo>
                    <a:pt x="2009559" y="0"/>
                  </a:lnTo>
                  <a:cubicBezTo>
                    <a:pt x="2022947" y="0"/>
                    <a:pt x="2035787" y="5318"/>
                    <a:pt x="2045254" y="14785"/>
                  </a:cubicBezTo>
                  <a:cubicBezTo>
                    <a:pt x="2054721" y="24252"/>
                    <a:pt x="2060039" y="37092"/>
                    <a:pt x="2060039" y="50480"/>
                  </a:cubicBezTo>
                  <a:lnTo>
                    <a:pt x="2060039" y="287529"/>
                  </a:lnTo>
                  <a:cubicBezTo>
                    <a:pt x="2060039" y="300918"/>
                    <a:pt x="2054721" y="313757"/>
                    <a:pt x="2045254" y="323224"/>
                  </a:cubicBezTo>
                  <a:cubicBezTo>
                    <a:pt x="2035787" y="332691"/>
                    <a:pt x="2022947" y="338009"/>
                    <a:pt x="2009559" y="338009"/>
                  </a:cubicBezTo>
                  <a:lnTo>
                    <a:pt x="50480" y="338009"/>
                  </a:lnTo>
                  <a:cubicBezTo>
                    <a:pt x="37092" y="338009"/>
                    <a:pt x="24252" y="332691"/>
                    <a:pt x="14785" y="323224"/>
                  </a:cubicBezTo>
                  <a:cubicBezTo>
                    <a:pt x="5318" y="313757"/>
                    <a:pt x="0" y="300918"/>
                    <a:pt x="0" y="287529"/>
                  </a:cubicBezTo>
                  <a:lnTo>
                    <a:pt x="0" y="50480"/>
                  </a:lnTo>
                  <a:cubicBezTo>
                    <a:pt x="0" y="37092"/>
                    <a:pt x="5318" y="24252"/>
                    <a:pt x="14785" y="14785"/>
                  </a:cubicBezTo>
                  <a:cubicBezTo>
                    <a:pt x="24252" y="5318"/>
                    <a:pt x="37092" y="0"/>
                    <a:pt x="50480" y="0"/>
                  </a:cubicBezTo>
                  <a:close/>
                </a:path>
              </a:pathLst>
            </a:custGeom>
            <a:solidFill>
              <a:srgbClr val="C4DFBD"/>
            </a:solidFill>
          </p:spPr>
          <p:txBody>
            <a:bodyPr/>
            <a:lstStyle/>
            <a:p>
              <a:endParaRPr lang="en-GB"/>
            </a:p>
          </p:txBody>
        </p:sp>
        <p:sp>
          <p:nvSpPr>
            <p:cNvPr id="5" name="TextBox 5"/>
            <p:cNvSpPr txBox="1"/>
            <p:nvPr/>
          </p:nvSpPr>
          <p:spPr>
            <a:xfrm>
              <a:off x="0" y="-47625"/>
              <a:ext cx="2060039" cy="38563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8373121" y="1824902"/>
            <a:ext cx="1690749" cy="1818010"/>
          </a:xfrm>
          <a:custGeom>
            <a:avLst/>
            <a:gdLst/>
            <a:ahLst/>
            <a:cxnLst/>
            <a:rect l="l" t="t" r="r" b="b"/>
            <a:pathLst>
              <a:path w="1690749" h="1818010">
                <a:moveTo>
                  <a:pt x="1690749" y="0"/>
                </a:moveTo>
                <a:lnTo>
                  <a:pt x="0" y="0"/>
                </a:lnTo>
                <a:lnTo>
                  <a:pt x="0" y="1818010"/>
                </a:lnTo>
                <a:lnTo>
                  <a:pt x="1690749" y="1818010"/>
                </a:lnTo>
                <a:lnTo>
                  <a:pt x="1690749" y="0"/>
                </a:lnTo>
                <a:close/>
              </a:path>
            </a:pathLst>
          </a:custGeom>
          <a:blipFill>
            <a:blip r:embed="rId3">
              <a:alphaModFix amt="74000"/>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7" name="Freeform 7"/>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txBody>
          <a:bodyPr/>
          <a:lstStyle/>
          <a:p>
            <a:endParaRPr lang="en-GB"/>
          </a:p>
        </p:txBody>
      </p:sp>
      <p:sp>
        <p:nvSpPr>
          <p:cNvPr id="8" name="Freeform 8"/>
          <p:cNvSpPr/>
          <p:nvPr/>
        </p:nvSpPr>
        <p:spPr>
          <a:xfrm>
            <a:off x="-1323924" y="3209373"/>
            <a:ext cx="5924959" cy="8372682"/>
          </a:xfrm>
          <a:custGeom>
            <a:avLst/>
            <a:gdLst/>
            <a:ahLst/>
            <a:cxnLst/>
            <a:rect l="l" t="t" r="r" b="b"/>
            <a:pathLst>
              <a:path w="5924959" h="8372682">
                <a:moveTo>
                  <a:pt x="0" y="0"/>
                </a:moveTo>
                <a:lnTo>
                  <a:pt x="5924959" y="0"/>
                </a:lnTo>
                <a:lnTo>
                  <a:pt x="5924959" y="8372682"/>
                </a:lnTo>
                <a:lnTo>
                  <a:pt x="0" y="8372682"/>
                </a:lnTo>
                <a:lnTo>
                  <a:pt x="0" y="0"/>
                </a:lnTo>
                <a:close/>
              </a:path>
            </a:pathLst>
          </a:custGeom>
          <a:blipFill>
            <a:blip r:embed="rId6"/>
            <a:stretch>
              <a:fillRect/>
            </a:stretch>
          </a:blipFill>
        </p:spPr>
        <p:txBody>
          <a:bodyPr/>
          <a:lstStyle/>
          <a:p>
            <a:endParaRPr lang="en-GB"/>
          </a:p>
        </p:txBody>
      </p:sp>
      <p:sp>
        <p:nvSpPr>
          <p:cNvPr id="9" name="Freeform 9"/>
          <p:cNvSpPr/>
          <p:nvPr/>
        </p:nvSpPr>
        <p:spPr>
          <a:xfrm>
            <a:off x="9697092" y="250699"/>
            <a:ext cx="8360235" cy="5622258"/>
          </a:xfrm>
          <a:custGeom>
            <a:avLst/>
            <a:gdLst/>
            <a:ahLst/>
            <a:cxnLst/>
            <a:rect l="l" t="t" r="r" b="b"/>
            <a:pathLst>
              <a:path w="8360235" h="5622258">
                <a:moveTo>
                  <a:pt x="0" y="0"/>
                </a:moveTo>
                <a:lnTo>
                  <a:pt x="8360234" y="0"/>
                </a:lnTo>
                <a:lnTo>
                  <a:pt x="8360234" y="5622258"/>
                </a:lnTo>
                <a:lnTo>
                  <a:pt x="0" y="56222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aphicFrame>
        <p:nvGraphicFramePr>
          <p:cNvPr id="10" name="Table 10"/>
          <p:cNvGraphicFramePr>
            <a:graphicFrameLocks noGrp="1"/>
          </p:cNvGraphicFramePr>
          <p:nvPr/>
        </p:nvGraphicFramePr>
        <p:xfrm>
          <a:off x="3617151" y="4890639"/>
          <a:ext cx="12559451" cy="4904928"/>
        </p:xfrm>
        <a:graphic>
          <a:graphicData uri="http://schemas.openxmlformats.org/drawingml/2006/table">
            <a:tbl>
              <a:tblPr/>
              <a:tblGrid>
                <a:gridCol w="10161819">
                  <a:extLst>
                    <a:ext uri="{9D8B030D-6E8A-4147-A177-3AD203B41FA5}">
                      <a16:colId xmlns:a16="http://schemas.microsoft.com/office/drawing/2014/main" val="20000"/>
                    </a:ext>
                  </a:extLst>
                </a:gridCol>
                <a:gridCol w="1160969">
                  <a:extLst>
                    <a:ext uri="{9D8B030D-6E8A-4147-A177-3AD203B41FA5}">
                      <a16:colId xmlns:a16="http://schemas.microsoft.com/office/drawing/2014/main" val="20001"/>
                    </a:ext>
                  </a:extLst>
                </a:gridCol>
                <a:gridCol w="1236663">
                  <a:extLst>
                    <a:ext uri="{9D8B030D-6E8A-4147-A177-3AD203B41FA5}">
                      <a16:colId xmlns:a16="http://schemas.microsoft.com/office/drawing/2014/main" val="20002"/>
                    </a:ext>
                  </a:extLst>
                </a:gridCol>
              </a:tblGrid>
              <a:tr h="704081">
                <a:tc>
                  <a:txBody>
                    <a:bodyPr/>
                    <a:lstStyle/>
                    <a:p>
                      <a:pPr algn="ctr">
                        <a:lnSpc>
                          <a:spcPts val="3868"/>
                        </a:lnSpc>
                        <a:defRPr/>
                      </a:pPr>
                      <a:r>
                        <a:rPr lang="en-US" sz="3223">
                          <a:solidFill>
                            <a:srgbClr val="000000"/>
                          </a:solidFill>
                          <a:latin typeface="Roboto Condensed Bold"/>
                        </a:rPr>
                        <a:t> Tiêu chí</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ysDash"/>
                      <a:round/>
                      <a:headEnd type="none" w="med" len="med"/>
                      <a:tailEnd type="none" w="med" len="med"/>
                    </a:lnB>
                    <a:solidFill>
                      <a:srgbClr val="ECF8E9"/>
                    </a:solidFill>
                  </a:tcPr>
                </a:tc>
                <a:tc>
                  <a:txBody>
                    <a:bodyPr/>
                    <a:lstStyle/>
                    <a:p>
                      <a:pPr algn="ctr">
                        <a:lnSpc>
                          <a:spcPts val="3868"/>
                        </a:lnSpc>
                        <a:defRPr/>
                      </a:pPr>
                      <a:r>
                        <a:rPr lang="en-US" sz="3223">
                          <a:solidFill>
                            <a:srgbClr val="000000"/>
                          </a:solidFill>
                          <a:latin typeface="Roboto Condensed Bold"/>
                        </a:rPr>
                        <a:t> Có   </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ysDash"/>
                      <a:round/>
                      <a:headEnd type="none" w="med" len="med"/>
                      <a:tailEnd type="none" w="med" len="med"/>
                    </a:lnB>
                    <a:solidFill>
                      <a:srgbClr val="ECF8E9"/>
                    </a:solidFill>
                  </a:tcPr>
                </a:tc>
                <a:tc>
                  <a:txBody>
                    <a:bodyPr/>
                    <a:lstStyle/>
                    <a:p>
                      <a:pPr algn="ctr">
                        <a:lnSpc>
                          <a:spcPts val="3868"/>
                        </a:lnSpc>
                        <a:defRPr/>
                      </a:pPr>
                      <a:r>
                        <a:rPr lang="en-US" sz="3223">
                          <a:solidFill>
                            <a:srgbClr val="000000"/>
                          </a:solidFill>
                          <a:latin typeface="Roboto Condensed Bold"/>
                        </a:rPr>
                        <a:t> Không</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ysDash"/>
                      <a:round/>
                      <a:headEnd type="none" w="med" len="med"/>
                      <a:tailEnd type="none" w="med" len="med"/>
                    </a:lnB>
                    <a:solidFill>
                      <a:srgbClr val="ECF8E9"/>
                    </a:solidFill>
                  </a:tcPr>
                </a:tc>
                <a:extLst>
                  <a:ext uri="{0D108BD9-81ED-4DB2-BD59-A6C34878D82A}">
                    <a16:rowId xmlns:a16="http://schemas.microsoft.com/office/drawing/2014/main" val="10000"/>
                  </a:ext>
                </a:extLst>
              </a:tr>
              <a:tr h="712564">
                <a:tc>
                  <a:txBody>
                    <a:bodyPr/>
                    <a:lstStyle/>
                    <a:p>
                      <a:pPr algn="l">
                        <a:lnSpc>
                          <a:spcPts val="3988"/>
                        </a:lnSpc>
                        <a:defRPr/>
                      </a:pPr>
                      <a:r>
                        <a:rPr lang="en-US" sz="3323">
                          <a:solidFill>
                            <a:srgbClr val="000000"/>
                          </a:solidFill>
                          <a:latin typeface="Roboto Condensed"/>
                        </a:rPr>
                        <a:t>Đọc trôi chảy, không bỏ từ, thêm từ.</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ysDash"/>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ysDash"/>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ysDash"/>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1"/>
                  </a:ext>
                </a:extLst>
              </a:tr>
              <a:tr h="1162157">
                <a:tc>
                  <a:txBody>
                    <a:bodyPr/>
                    <a:lstStyle/>
                    <a:p>
                      <a:pPr algn="just">
                        <a:lnSpc>
                          <a:spcPts val="3988"/>
                        </a:lnSpc>
                        <a:defRPr/>
                      </a:pPr>
                      <a:r>
                        <a:rPr lang="en-US" sz="3323">
                          <a:solidFill>
                            <a:srgbClr val="000000"/>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2"/>
                  </a:ext>
                </a:extLst>
              </a:tr>
              <a:tr h="712564">
                <a:tc>
                  <a:txBody>
                    <a:bodyPr/>
                    <a:lstStyle/>
                    <a:p>
                      <a:pPr algn="l">
                        <a:lnSpc>
                          <a:spcPts val="3988"/>
                        </a:lnSpc>
                        <a:defRPr/>
                      </a:pPr>
                      <a:r>
                        <a:rPr lang="en-US" sz="3323">
                          <a:solidFill>
                            <a:srgbClr val="000000"/>
                          </a:solidFill>
                          <a:latin typeface="Roboto Condensed"/>
                        </a:rPr>
                        <a:t>Tốc độ đọc phù hợp.</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3"/>
                  </a:ext>
                </a:extLst>
              </a:tr>
              <a:tr h="1162157">
                <a:tc>
                  <a:txBody>
                    <a:bodyPr/>
                    <a:lstStyle/>
                    <a:p>
                      <a:pPr algn="just">
                        <a:lnSpc>
                          <a:spcPts val="3988"/>
                        </a:lnSpc>
                        <a:defRPr/>
                      </a:pPr>
                      <a:r>
                        <a:rPr lang="en-US" sz="3323">
                          <a:solidFill>
                            <a:srgbClr val="000000"/>
                          </a:solidFill>
                          <a:latin typeface="Roboto Condensed"/>
                        </a:rPr>
                        <a:t>Sử dụng giọng điệu khác nhau để thể hiện được cảm xúc của nhân vật trữ tình.</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1" name="Freeform 11"/>
          <p:cNvSpPr/>
          <p:nvPr/>
        </p:nvSpPr>
        <p:spPr>
          <a:xfrm flipH="1">
            <a:off x="8191108" y="2978152"/>
            <a:ext cx="1690749" cy="1818010"/>
          </a:xfrm>
          <a:custGeom>
            <a:avLst/>
            <a:gdLst/>
            <a:ahLst/>
            <a:cxnLst/>
            <a:rect l="l" t="t" r="r" b="b"/>
            <a:pathLst>
              <a:path w="1690749" h="1818010">
                <a:moveTo>
                  <a:pt x="1690749" y="0"/>
                </a:moveTo>
                <a:lnTo>
                  <a:pt x="0" y="0"/>
                </a:lnTo>
                <a:lnTo>
                  <a:pt x="0" y="1818010"/>
                </a:lnTo>
                <a:lnTo>
                  <a:pt x="1690749" y="1818010"/>
                </a:lnTo>
                <a:lnTo>
                  <a:pt x="1690749" y="0"/>
                </a:lnTo>
                <a:close/>
              </a:path>
            </a:pathLst>
          </a:custGeom>
          <a:blipFill>
            <a:blip r:embed="rId3">
              <a:alphaModFix amt="74000"/>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12" name="TextBox 12"/>
          <p:cNvSpPr txBox="1"/>
          <p:nvPr/>
        </p:nvSpPr>
        <p:spPr>
          <a:xfrm>
            <a:off x="551410" y="885825"/>
            <a:ext cx="7639697" cy="1130201"/>
          </a:xfrm>
          <a:prstGeom prst="rect">
            <a:avLst/>
          </a:prstGeom>
        </p:spPr>
        <p:txBody>
          <a:bodyPr lIns="0" tIns="0" rIns="0" bIns="0" rtlCol="0" anchor="t">
            <a:spAutoFit/>
          </a:bodyPr>
          <a:lstStyle/>
          <a:p>
            <a:pPr algn="ctr">
              <a:lnSpc>
                <a:spcPts val="9100"/>
              </a:lnSpc>
              <a:spcBef>
                <a:spcPct val="0"/>
              </a:spcBef>
            </a:pPr>
            <a:r>
              <a:rPr lang="en-US" sz="6500">
                <a:solidFill>
                  <a:srgbClr val="000000"/>
                </a:solidFill>
                <a:latin typeface="#9Slide07 SVNUT Triumph Press"/>
              </a:rPr>
              <a:t>2. Đọc văn bản</a:t>
            </a:r>
          </a:p>
        </p:txBody>
      </p:sp>
      <p:sp>
        <p:nvSpPr>
          <p:cNvPr id="13" name="TextBox 13"/>
          <p:cNvSpPr txBox="1"/>
          <p:nvPr/>
        </p:nvSpPr>
        <p:spPr>
          <a:xfrm>
            <a:off x="10063870" y="914400"/>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138214" y="2972982"/>
            <a:ext cx="16011572" cy="859529"/>
            <a:chOff x="0" y="0"/>
            <a:chExt cx="4217040" cy="226378"/>
          </a:xfrm>
        </p:grpSpPr>
        <p:sp>
          <p:nvSpPr>
            <p:cNvPr id="5" name="Freeform 5"/>
            <p:cNvSpPr/>
            <p:nvPr/>
          </p:nvSpPr>
          <p:spPr>
            <a:xfrm>
              <a:off x="0" y="0"/>
              <a:ext cx="4217039" cy="226378"/>
            </a:xfrm>
            <a:custGeom>
              <a:avLst/>
              <a:gdLst/>
              <a:ahLst/>
              <a:cxnLst/>
              <a:rect l="l" t="t" r="r" b="b"/>
              <a:pathLst>
                <a:path w="4217039" h="226378">
                  <a:moveTo>
                    <a:pt x="24660" y="0"/>
                  </a:moveTo>
                  <a:lnTo>
                    <a:pt x="4192380" y="0"/>
                  </a:lnTo>
                  <a:cubicBezTo>
                    <a:pt x="4205999" y="0"/>
                    <a:pt x="4217039" y="11040"/>
                    <a:pt x="4217039" y="24660"/>
                  </a:cubicBezTo>
                  <a:lnTo>
                    <a:pt x="4217039" y="201719"/>
                  </a:lnTo>
                  <a:cubicBezTo>
                    <a:pt x="4217039" y="215338"/>
                    <a:pt x="4205999" y="226378"/>
                    <a:pt x="4192380" y="226378"/>
                  </a:cubicBezTo>
                  <a:lnTo>
                    <a:pt x="24660" y="226378"/>
                  </a:lnTo>
                  <a:cubicBezTo>
                    <a:pt x="11040" y="226378"/>
                    <a:pt x="0" y="215338"/>
                    <a:pt x="0" y="201719"/>
                  </a:cubicBezTo>
                  <a:lnTo>
                    <a:pt x="0" y="24660"/>
                  </a:lnTo>
                  <a:cubicBezTo>
                    <a:pt x="0" y="11040"/>
                    <a:pt x="11040" y="0"/>
                    <a:pt x="24660" y="0"/>
                  </a:cubicBezTo>
                  <a:close/>
                </a:path>
              </a:pathLst>
            </a:custGeom>
            <a:solidFill>
              <a:srgbClr val="C4DFBD"/>
            </a:solidFill>
          </p:spPr>
          <p:txBody>
            <a:bodyPr/>
            <a:lstStyle/>
            <a:p>
              <a:endParaRPr lang="en-GB"/>
            </a:p>
          </p:txBody>
        </p:sp>
        <p:sp>
          <p:nvSpPr>
            <p:cNvPr id="6" name="TextBox 6"/>
            <p:cNvSpPr txBox="1"/>
            <p:nvPr/>
          </p:nvSpPr>
          <p:spPr>
            <a:xfrm>
              <a:off x="0" y="-85725"/>
              <a:ext cx="4217040" cy="312103"/>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 HS thực hiện kĩ thuật KWL trong 3 phút; viết nhanh trong giấy note để dán lên bảng chung:</a:t>
              </a:r>
            </a:p>
          </p:txBody>
        </p:sp>
      </p:grpSp>
      <p:graphicFrame>
        <p:nvGraphicFramePr>
          <p:cNvPr id="7" name="Table 7"/>
          <p:cNvGraphicFramePr>
            <a:graphicFrameLocks noGrp="1"/>
          </p:cNvGraphicFramePr>
          <p:nvPr/>
        </p:nvGraphicFramePr>
        <p:xfrm>
          <a:off x="2261435" y="4124371"/>
          <a:ext cx="14085513" cy="5446972"/>
        </p:xfrm>
        <a:graphic>
          <a:graphicData uri="http://schemas.openxmlformats.org/drawingml/2006/table">
            <a:tbl>
              <a:tblPr/>
              <a:tblGrid>
                <a:gridCol w="4695171">
                  <a:extLst>
                    <a:ext uri="{9D8B030D-6E8A-4147-A177-3AD203B41FA5}">
                      <a16:colId xmlns:a16="http://schemas.microsoft.com/office/drawing/2014/main" val="20000"/>
                    </a:ext>
                  </a:extLst>
                </a:gridCol>
                <a:gridCol w="4695171">
                  <a:extLst>
                    <a:ext uri="{9D8B030D-6E8A-4147-A177-3AD203B41FA5}">
                      <a16:colId xmlns:a16="http://schemas.microsoft.com/office/drawing/2014/main" val="20001"/>
                    </a:ext>
                  </a:extLst>
                </a:gridCol>
                <a:gridCol w="4695171">
                  <a:extLst>
                    <a:ext uri="{9D8B030D-6E8A-4147-A177-3AD203B41FA5}">
                      <a16:colId xmlns:a16="http://schemas.microsoft.com/office/drawing/2014/main" val="20002"/>
                    </a:ext>
                  </a:extLst>
                </a:gridCol>
              </a:tblGrid>
              <a:tr h="2775997">
                <a:tc>
                  <a:txBody>
                    <a:bodyPr/>
                    <a:lstStyle/>
                    <a:p>
                      <a:pPr algn="ctr">
                        <a:lnSpc>
                          <a:spcPts val="4900"/>
                        </a:lnSpc>
                        <a:defRPr/>
                      </a:pPr>
                      <a:r>
                        <a:rPr lang="en-US" sz="3500">
                          <a:solidFill>
                            <a:srgbClr val="000000"/>
                          </a:solidFill>
                          <a:latin typeface="Roboto Condensed"/>
                        </a:rPr>
                        <a:t>K</a:t>
                      </a:r>
                      <a:endParaRPr lang="en-US" sz="1100"/>
                    </a:p>
                    <a:p>
                      <a:pPr algn="ctr">
                        <a:lnSpc>
                          <a:spcPts val="4900"/>
                        </a:lnSpc>
                      </a:pPr>
                      <a:r>
                        <a:rPr lang="en-US" sz="3500">
                          <a:solidFill>
                            <a:srgbClr val="000000"/>
                          </a:solidFill>
                          <a:latin typeface="Roboto Condensed"/>
                        </a:rPr>
                        <a:t>Những điều em đã biết về tác giả</a:t>
                      </a:r>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6E5D5"/>
                    </a:solidFill>
                  </a:tcPr>
                </a:tc>
                <a:tc>
                  <a:txBody>
                    <a:bodyPr/>
                    <a:lstStyle/>
                    <a:p>
                      <a:pPr algn="ctr">
                        <a:lnSpc>
                          <a:spcPts val="4900"/>
                        </a:lnSpc>
                        <a:defRPr/>
                      </a:pPr>
                      <a:r>
                        <a:rPr lang="en-US" sz="3500">
                          <a:solidFill>
                            <a:srgbClr val="000000"/>
                          </a:solidFill>
                          <a:latin typeface="Roboto Condensed"/>
                        </a:rPr>
                        <a:t>W</a:t>
                      </a:r>
                      <a:endParaRPr lang="en-US" sz="1100"/>
                    </a:p>
                    <a:p>
                      <a:pPr algn="ctr">
                        <a:lnSpc>
                          <a:spcPts val="4900"/>
                        </a:lnSpc>
                      </a:pPr>
                      <a:r>
                        <a:rPr lang="en-US" sz="3500">
                          <a:solidFill>
                            <a:srgbClr val="000000"/>
                          </a:solidFill>
                          <a:latin typeface="Roboto Condensed"/>
                        </a:rPr>
                        <a:t>Những điều em muốn biết thêm về tác giả</a:t>
                      </a:r>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6E5D5"/>
                    </a:solidFill>
                  </a:tcPr>
                </a:tc>
                <a:tc>
                  <a:txBody>
                    <a:bodyPr/>
                    <a:lstStyle/>
                    <a:p>
                      <a:pPr algn="ctr">
                        <a:lnSpc>
                          <a:spcPts val="4900"/>
                        </a:lnSpc>
                        <a:defRPr/>
                      </a:pPr>
                      <a:r>
                        <a:rPr lang="en-US" sz="3500">
                          <a:solidFill>
                            <a:srgbClr val="000000"/>
                          </a:solidFill>
                          <a:latin typeface="Roboto Condensed"/>
                        </a:rPr>
                        <a:t>L</a:t>
                      </a:r>
                      <a:endParaRPr lang="en-US" sz="1100"/>
                    </a:p>
                    <a:p>
                      <a:pPr algn="ctr">
                        <a:lnSpc>
                          <a:spcPts val="4900"/>
                        </a:lnSpc>
                      </a:pPr>
                      <a:r>
                        <a:rPr lang="en-US" sz="3500">
                          <a:solidFill>
                            <a:srgbClr val="000000"/>
                          </a:solidFill>
                          <a:latin typeface="Roboto Condensed"/>
                        </a:rPr>
                        <a:t>Những điều em biết thêm về tác giả qua tiết học</a:t>
                      </a:r>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6E5D5"/>
                    </a:solidFill>
                  </a:tcPr>
                </a:tc>
                <a:extLst>
                  <a:ext uri="{0D108BD9-81ED-4DB2-BD59-A6C34878D82A}">
                    <a16:rowId xmlns:a16="http://schemas.microsoft.com/office/drawing/2014/main" val="10000"/>
                  </a:ext>
                </a:extLst>
              </a:tr>
              <a:tr h="2670975">
                <a:tc>
                  <a:txBody>
                    <a:bodyPr/>
                    <a:lstStyle/>
                    <a:p>
                      <a:pPr algn="ctr">
                        <a:lnSpc>
                          <a:spcPts val="4900"/>
                        </a:lnSpc>
                        <a:defRPr/>
                      </a:pPr>
                      <a:endParaRPr lang="en-US" sz="1100"/>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8" name="Freeform 8"/>
          <p:cNvSpPr/>
          <p:nvPr/>
        </p:nvSpPr>
        <p:spPr>
          <a:xfrm>
            <a:off x="15577624" y="6481445"/>
            <a:ext cx="3144324" cy="2546903"/>
          </a:xfrm>
          <a:custGeom>
            <a:avLst/>
            <a:gdLst/>
            <a:ahLst/>
            <a:cxnLst/>
            <a:rect l="l" t="t" r="r" b="b"/>
            <a:pathLst>
              <a:path w="3144324" h="2546903">
                <a:moveTo>
                  <a:pt x="0" y="0"/>
                </a:moveTo>
                <a:lnTo>
                  <a:pt x="3144324" y="0"/>
                </a:lnTo>
                <a:lnTo>
                  <a:pt x="3144324" y="2546903"/>
                </a:lnTo>
                <a:lnTo>
                  <a:pt x="0" y="2546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9" name="Freeform 9"/>
          <p:cNvSpPr/>
          <p:nvPr/>
        </p:nvSpPr>
        <p:spPr>
          <a:xfrm flipH="1">
            <a:off x="935047" y="7857811"/>
            <a:ext cx="2652776" cy="2341075"/>
          </a:xfrm>
          <a:custGeom>
            <a:avLst/>
            <a:gdLst/>
            <a:ahLst/>
            <a:cxnLst/>
            <a:rect l="l" t="t" r="r" b="b"/>
            <a:pathLst>
              <a:path w="2652776" h="2341075">
                <a:moveTo>
                  <a:pt x="2652776" y="0"/>
                </a:moveTo>
                <a:lnTo>
                  <a:pt x="0" y="0"/>
                </a:lnTo>
                <a:lnTo>
                  <a:pt x="0" y="2341074"/>
                </a:lnTo>
                <a:lnTo>
                  <a:pt x="2652776" y="2341074"/>
                </a:lnTo>
                <a:lnTo>
                  <a:pt x="2652776" y="0"/>
                </a:lnTo>
                <a:close/>
              </a:path>
            </a:pathLst>
          </a:custGeom>
          <a:blipFill>
            <a:blip r:embed="rId6"/>
            <a:stretch>
              <a:fillRect/>
            </a:stretch>
          </a:blipFill>
        </p:spPr>
        <p:txBody>
          <a:bodyPr/>
          <a:lstStyle/>
          <a:p>
            <a:endParaRPr lang="en-GB"/>
          </a:p>
        </p:txBody>
      </p:sp>
      <p:sp>
        <p:nvSpPr>
          <p:cNvPr id="10" name="TextBox 10"/>
          <p:cNvSpPr txBox="1"/>
          <p:nvPr/>
        </p:nvSpPr>
        <p:spPr>
          <a:xfrm>
            <a:off x="4229836" y="1785853"/>
            <a:ext cx="10148713" cy="863550"/>
          </a:xfrm>
          <a:prstGeom prst="rect">
            <a:avLst/>
          </a:prstGeom>
        </p:spPr>
        <p:txBody>
          <a:bodyPr lIns="0" tIns="0" rIns="0" bIns="0" rtlCol="0" anchor="t">
            <a:spAutoFit/>
          </a:bodyPr>
          <a:lstStyle/>
          <a:p>
            <a:pPr algn="ctr">
              <a:lnSpc>
                <a:spcPts val="7000"/>
              </a:lnSpc>
            </a:pPr>
            <a:r>
              <a:rPr lang="en-US" sz="5000">
                <a:solidFill>
                  <a:srgbClr val="4D686B"/>
                </a:solidFill>
                <a:latin typeface="#9Slide07 SFU Blackout"/>
              </a:rPr>
              <a:t>Khám phá điều hay về tác giả</a:t>
            </a:r>
          </a:p>
        </p:txBody>
      </p:sp>
      <p:sp>
        <p:nvSpPr>
          <p:cNvPr id="11" name="Freeform 11"/>
          <p:cNvSpPr/>
          <p:nvPr/>
        </p:nvSpPr>
        <p:spPr>
          <a:xfrm flipH="1">
            <a:off x="14539437" y="7740097"/>
            <a:ext cx="3922989" cy="3177621"/>
          </a:xfrm>
          <a:custGeom>
            <a:avLst/>
            <a:gdLst/>
            <a:ahLst/>
            <a:cxnLst/>
            <a:rect l="l" t="t" r="r" b="b"/>
            <a:pathLst>
              <a:path w="3922989" h="3177621">
                <a:moveTo>
                  <a:pt x="3922989" y="0"/>
                </a:moveTo>
                <a:lnTo>
                  <a:pt x="0" y="0"/>
                </a:lnTo>
                <a:lnTo>
                  <a:pt x="0" y="3177621"/>
                </a:lnTo>
                <a:lnTo>
                  <a:pt x="3922989" y="3177621"/>
                </a:lnTo>
                <a:lnTo>
                  <a:pt x="392298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12" name="Group 12"/>
          <p:cNvGrpSpPr/>
          <p:nvPr/>
        </p:nvGrpSpPr>
        <p:grpSpPr>
          <a:xfrm>
            <a:off x="729380" y="406510"/>
            <a:ext cx="7353811" cy="1072782"/>
            <a:chOff x="0" y="0"/>
            <a:chExt cx="9805082" cy="1430376"/>
          </a:xfrm>
        </p:grpSpPr>
        <p:grpSp>
          <p:nvGrpSpPr>
            <p:cNvPr id="13" name="Group 13"/>
            <p:cNvGrpSpPr/>
            <p:nvPr/>
          </p:nvGrpSpPr>
          <p:grpSpPr>
            <a:xfrm>
              <a:off x="0" y="0"/>
              <a:ext cx="9805082" cy="1378517"/>
              <a:chOff x="0" y="0"/>
              <a:chExt cx="1936806" cy="272300"/>
            </a:xfrm>
          </p:grpSpPr>
          <p:sp>
            <p:nvSpPr>
              <p:cNvPr id="14" name="Freeform 14"/>
              <p:cNvSpPr/>
              <p:nvPr/>
            </p:nvSpPr>
            <p:spPr>
              <a:xfrm>
                <a:off x="0" y="0"/>
                <a:ext cx="1936806" cy="272300"/>
              </a:xfrm>
              <a:custGeom>
                <a:avLst/>
                <a:gdLst/>
                <a:ahLst/>
                <a:cxnLst/>
                <a:rect l="l" t="t" r="r" b="b"/>
                <a:pathLst>
                  <a:path w="1936806" h="272300">
                    <a:moveTo>
                      <a:pt x="53692" y="0"/>
                    </a:moveTo>
                    <a:lnTo>
                      <a:pt x="1883115" y="0"/>
                    </a:lnTo>
                    <a:cubicBezTo>
                      <a:pt x="1897355" y="0"/>
                      <a:pt x="1911011" y="5657"/>
                      <a:pt x="1921080" y="15726"/>
                    </a:cubicBezTo>
                    <a:cubicBezTo>
                      <a:pt x="1931149" y="25795"/>
                      <a:pt x="1936806" y="39452"/>
                      <a:pt x="1936806" y="53692"/>
                    </a:cubicBezTo>
                    <a:lnTo>
                      <a:pt x="1936806" y="218608"/>
                    </a:lnTo>
                    <a:cubicBezTo>
                      <a:pt x="1936806" y="232848"/>
                      <a:pt x="1931149" y="246505"/>
                      <a:pt x="1921080" y="256574"/>
                    </a:cubicBezTo>
                    <a:cubicBezTo>
                      <a:pt x="1911011" y="266643"/>
                      <a:pt x="1897355" y="272300"/>
                      <a:pt x="1883115" y="272300"/>
                    </a:cubicBezTo>
                    <a:lnTo>
                      <a:pt x="53692" y="272300"/>
                    </a:lnTo>
                    <a:cubicBezTo>
                      <a:pt x="39452" y="272300"/>
                      <a:pt x="25795" y="266643"/>
                      <a:pt x="15726" y="256574"/>
                    </a:cubicBezTo>
                    <a:cubicBezTo>
                      <a:pt x="5657" y="246505"/>
                      <a:pt x="0" y="232848"/>
                      <a:pt x="0" y="218608"/>
                    </a:cubicBezTo>
                    <a:lnTo>
                      <a:pt x="0" y="53692"/>
                    </a:lnTo>
                    <a:cubicBezTo>
                      <a:pt x="0" y="39452"/>
                      <a:pt x="5657" y="25795"/>
                      <a:pt x="15726" y="15726"/>
                    </a:cubicBezTo>
                    <a:cubicBezTo>
                      <a:pt x="25795" y="5657"/>
                      <a:pt x="39452" y="0"/>
                      <a:pt x="53692" y="0"/>
                    </a:cubicBezTo>
                    <a:close/>
                  </a:path>
                </a:pathLst>
              </a:custGeom>
              <a:solidFill>
                <a:srgbClr val="C4DFBD"/>
              </a:solidFill>
            </p:spPr>
            <p:txBody>
              <a:bodyPr/>
              <a:lstStyle/>
              <a:p>
                <a:endParaRPr lang="en-GB"/>
              </a:p>
            </p:txBody>
          </p:sp>
          <p:sp>
            <p:nvSpPr>
              <p:cNvPr id="15" name="TextBox 15"/>
              <p:cNvSpPr txBox="1"/>
              <p:nvPr/>
            </p:nvSpPr>
            <p:spPr>
              <a:xfrm>
                <a:off x="0" y="-47625"/>
                <a:ext cx="1936806" cy="3199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46924" y="233467"/>
              <a:ext cx="9447297" cy="1196909"/>
            </a:xfrm>
            <a:prstGeom prst="rect">
              <a:avLst/>
            </a:prstGeom>
          </p:spPr>
          <p:txBody>
            <a:bodyPr lIns="0" tIns="0" rIns="0" bIns="0" rtlCol="0" anchor="t">
              <a:spAutoFit/>
            </a:bodyPr>
            <a:lstStyle/>
            <a:p>
              <a:pPr>
                <a:lnSpc>
                  <a:spcPts val="6999"/>
                </a:lnSpc>
                <a:spcBef>
                  <a:spcPct val="0"/>
                </a:spcBef>
              </a:pPr>
              <a:r>
                <a:rPr lang="en-US" sz="4999" dirty="0" smtClean="0">
                  <a:solidFill>
                    <a:srgbClr val="000000"/>
                  </a:solidFill>
                  <a:latin typeface="#9Slide07 SVNUT Triumph Press"/>
                </a:rPr>
                <a:t>3.Khám </a:t>
              </a:r>
              <a:r>
                <a:rPr lang="en-US" sz="4999" dirty="0" err="1" smtClean="0">
                  <a:solidFill>
                    <a:srgbClr val="000000"/>
                  </a:solidFill>
                  <a:latin typeface="#9Slide07 SVNUT Triumph Press"/>
                </a:rPr>
                <a:t>pha</a:t>
              </a:r>
              <a:r>
                <a:rPr lang="en-US" sz="4999" dirty="0" smtClean="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grpSp>
        <p:nvGrpSpPr>
          <p:cNvPr id="4" name="Group 4"/>
          <p:cNvGrpSpPr/>
          <p:nvPr/>
        </p:nvGrpSpPr>
        <p:grpSpPr>
          <a:xfrm>
            <a:off x="1028700" y="3038708"/>
            <a:ext cx="9250288" cy="5028373"/>
            <a:chOff x="0" y="0"/>
            <a:chExt cx="2436290" cy="1324345"/>
          </a:xfrm>
        </p:grpSpPr>
        <p:sp>
          <p:nvSpPr>
            <p:cNvPr id="5" name="Freeform 5"/>
            <p:cNvSpPr/>
            <p:nvPr/>
          </p:nvSpPr>
          <p:spPr>
            <a:xfrm>
              <a:off x="0" y="0"/>
              <a:ext cx="2436290" cy="1324345"/>
            </a:xfrm>
            <a:custGeom>
              <a:avLst/>
              <a:gdLst/>
              <a:ahLst/>
              <a:cxnLst/>
              <a:rect l="l" t="t" r="r" b="b"/>
              <a:pathLst>
                <a:path w="2436290" h="1324345">
                  <a:moveTo>
                    <a:pt x="42684" y="0"/>
                  </a:moveTo>
                  <a:lnTo>
                    <a:pt x="2393606" y="0"/>
                  </a:lnTo>
                  <a:cubicBezTo>
                    <a:pt x="2404926" y="0"/>
                    <a:pt x="2415783" y="4497"/>
                    <a:pt x="2423788" y="12502"/>
                  </a:cubicBezTo>
                  <a:cubicBezTo>
                    <a:pt x="2431793" y="20507"/>
                    <a:pt x="2436290" y="31363"/>
                    <a:pt x="2436290" y="42684"/>
                  </a:cubicBezTo>
                  <a:lnTo>
                    <a:pt x="2436290" y="1281661"/>
                  </a:lnTo>
                  <a:cubicBezTo>
                    <a:pt x="2436290" y="1305235"/>
                    <a:pt x="2417179" y="1324345"/>
                    <a:pt x="2393606" y="1324345"/>
                  </a:cubicBezTo>
                  <a:lnTo>
                    <a:pt x="42684" y="1324345"/>
                  </a:lnTo>
                  <a:cubicBezTo>
                    <a:pt x="19110" y="1324345"/>
                    <a:pt x="0" y="1305235"/>
                    <a:pt x="0" y="1281661"/>
                  </a:cubicBezTo>
                  <a:lnTo>
                    <a:pt x="0" y="42684"/>
                  </a:lnTo>
                  <a:cubicBezTo>
                    <a:pt x="0" y="19110"/>
                    <a:pt x="19110" y="0"/>
                    <a:pt x="42684" y="0"/>
                  </a:cubicBezTo>
                  <a:close/>
                </a:path>
              </a:pathLst>
            </a:custGeom>
            <a:solidFill>
              <a:srgbClr val="ECF8E9"/>
            </a:solidFill>
          </p:spPr>
          <p:txBody>
            <a:bodyPr/>
            <a:lstStyle/>
            <a:p>
              <a:endParaRPr lang="en-GB"/>
            </a:p>
          </p:txBody>
        </p:sp>
        <p:sp>
          <p:nvSpPr>
            <p:cNvPr id="6" name="TextBox 6"/>
            <p:cNvSpPr txBox="1"/>
            <p:nvPr/>
          </p:nvSpPr>
          <p:spPr>
            <a:xfrm>
              <a:off x="0" y="-85725"/>
              <a:ext cx="2436290" cy="1410070"/>
            </a:xfrm>
            <a:prstGeom prst="rect">
              <a:avLst/>
            </a:prstGeom>
          </p:spPr>
          <p:txBody>
            <a:bodyPr lIns="50800" tIns="50800" rIns="50800" bIns="50800" rtlCol="0" anchor="ctr"/>
            <a:lstStyle/>
            <a:p>
              <a:pPr algn="just">
                <a:lnSpc>
                  <a:spcPts val="4900"/>
                </a:lnSpc>
              </a:pPr>
              <a:r>
                <a:rPr lang="en-US" sz="3500">
                  <a:solidFill>
                    <a:srgbClr val="000000"/>
                  </a:solidFill>
                  <a:latin typeface="Roboto Condensed"/>
                </a:rPr>
                <a:t>a. Hồ Xuân Hương</a:t>
              </a:r>
            </a:p>
            <a:p>
              <a:pPr marL="755651" lvl="1" indent="-377825" algn="just">
                <a:lnSpc>
                  <a:spcPts val="4900"/>
                </a:lnSpc>
                <a:buFont typeface="Arial"/>
                <a:buChar char="•"/>
              </a:pPr>
              <a:r>
                <a:rPr lang="en-US" sz="3500">
                  <a:solidFill>
                    <a:srgbClr val="000000"/>
                  </a:solidFill>
                  <a:latin typeface="Roboto Condensed"/>
                </a:rPr>
                <a:t>Sống ở cuối thế kỉ XVIII – cuối thế kỉ XIX; Là ái nữ của sinh đồ Hồ Phi Diễn, quê ở Nghệ An. Bà được cưới gả từ sớm nhưng hôn nhân lận đận, không viên mãn.</a:t>
              </a:r>
            </a:p>
            <a:p>
              <a:pPr marL="755651" lvl="1" indent="-377825" algn="just">
                <a:lnSpc>
                  <a:spcPts val="4900"/>
                </a:lnSpc>
                <a:buFont typeface="Arial"/>
                <a:buChar char="•"/>
              </a:pPr>
              <a:r>
                <a:rPr lang="en-US" sz="3500">
                  <a:solidFill>
                    <a:srgbClr val="000000"/>
                  </a:solidFill>
                  <a:latin typeface="Roboto Condensed"/>
                </a:rPr>
                <a:t> Bà có tố chất thông minh và hiếu học, là nữ sĩ tài hoa của văn học Trung đại Việt Nam.</a:t>
              </a:r>
            </a:p>
          </p:txBody>
        </p:sp>
      </p:grpSp>
      <p:grpSp>
        <p:nvGrpSpPr>
          <p:cNvPr id="7" name="Group 7"/>
          <p:cNvGrpSpPr/>
          <p:nvPr/>
        </p:nvGrpSpPr>
        <p:grpSpPr>
          <a:xfrm>
            <a:off x="425421" y="304612"/>
            <a:ext cx="14388774" cy="1033888"/>
            <a:chOff x="0" y="0"/>
            <a:chExt cx="19185032" cy="1378517"/>
          </a:xfrm>
        </p:grpSpPr>
        <p:grpSp>
          <p:nvGrpSpPr>
            <p:cNvPr id="8" name="Group 8"/>
            <p:cNvGrpSpPr/>
            <p:nvPr/>
          </p:nvGrpSpPr>
          <p:grpSpPr>
            <a:xfrm>
              <a:off x="0" y="0"/>
              <a:ext cx="19185032" cy="1378517"/>
              <a:chOff x="0" y="0"/>
              <a:chExt cx="3789636" cy="272300"/>
            </a:xfrm>
          </p:grpSpPr>
          <p:sp>
            <p:nvSpPr>
              <p:cNvPr id="9" name="Freeform 9"/>
              <p:cNvSpPr/>
              <p:nvPr/>
            </p:nvSpPr>
            <p:spPr>
              <a:xfrm>
                <a:off x="0" y="0"/>
                <a:ext cx="3789636" cy="272300"/>
              </a:xfrm>
              <a:custGeom>
                <a:avLst/>
                <a:gdLst/>
                <a:ahLst/>
                <a:cxnLst/>
                <a:rect l="l" t="t" r="r" b="b"/>
                <a:pathLst>
                  <a:path w="3789636" h="272300">
                    <a:moveTo>
                      <a:pt x="27441" y="0"/>
                    </a:moveTo>
                    <a:lnTo>
                      <a:pt x="3762196" y="0"/>
                    </a:lnTo>
                    <a:cubicBezTo>
                      <a:pt x="3777350" y="0"/>
                      <a:pt x="3789636" y="12286"/>
                      <a:pt x="3789636" y="27441"/>
                    </a:cubicBezTo>
                    <a:lnTo>
                      <a:pt x="3789636" y="244859"/>
                    </a:lnTo>
                    <a:cubicBezTo>
                      <a:pt x="3789636" y="252137"/>
                      <a:pt x="3786745" y="259116"/>
                      <a:pt x="3781599" y="264262"/>
                    </a:cubicBezTo>
                    <a:cubicBezTo>
                      <a:pt x="3776453" y="269409"/>
                      <a:pt x="3769473" y="272300"/>
                      <a:pt x="3762196" y="272300"/>
                    </a:cubicBezTo>
                    <a:lnTo>
                      <a:pt x="27441" y="272300"/>
                    </a:lnTo>
                    <a:cubicBezTo>
                      <a:pt x="12286" y="272300"/>
                      <a:pt x="0" y="260014"/>
                      <a:pt x="0" y="244859"/>
                    </a:cubicBezTo>
                    <a:lnTo>
                      <a:pt x="0" y="27441"/>
                    </a:lnTo>
                    <a:cubicBezTo>
                      <a:pt x="0" y="12286"/>
                      <a:pt x="12286" y="0"/>
                      <a:pt x="27441" y="0"/>
                    </a:cubicBezTo>
                    <a:close/>
                  </a:path>
                </a:pathLst>
              </a:custGeom>
              <a:solidFill>
                <a:srgbClr val="C4DFBD"/>
              </a:solidFill>
            </p:spPr>
            <p:txBody>
              <a:bodyPr/>
              <a:lstStyle/>
              <a:p>
                <a:endParaRPr lang="en-GB"/>
              </a:p>
            </p:txBody>
          </p:sp>
          <p:sp>
            <p:nvSpPr>
              <p:cNvPr id="10" name="TextBox 10"/>
              <p:cNvSpPr txBox="1"/>
              <p:nvPr/>
            </p:nvSpPr>
            <p:spPr>
              <a:xfrm>
                <a:off x="0" y="-47625"/>
                <a:ext cx="3789636" cy="3199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2264" y="271566"/>
              <a:ext cx="18484976" cy="1106951"/>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9Slide07 SVNUT Triumph Press"/>
                </a:rPr>
                <a:t>3.1. Giới thiệu chung về tác giả, tác phẩm</a:t>
              </a:r>
            </a:p>
          </p:txBody>
        </p:sp>
      </p:grpSp>
      <p:sp>
        <p:nvSpPr>
          <p:cNvPr id="12" name="Freeform 12"/>
          <p:cNvSpPr/>
          <p:nvPr/>
        </p:nvSpPr>
        <p:spPr>
          <a:xfrm rot="918972">
            <a:off x="8009033" y="6853483"/>
            <a:ext cx="6197266" cy="3780332"/>
          </a:xfrm>
          <a:custGeom>
            <a:avLst/>
            <a:gdLst/>
            <a:ahLst/>
            <a:cxnLst/>
            <a:rect l="l" t="t" r="r" b="b"/>
            <a:pathLst>
              <a:path w="6197266" h="3780332">
                <a:moveTo>
                  <a:pt x="0" y="0"/>
                </a:moveTo>
                <a:lnTo>
                  <a:pt x="6197266" y="0"/>
                </a:lnTo>
                <a:lnTo>
                  <a:pt x="6197266" y="3780332"/>
                </a:lnTo>
                <a:lnTo>
                  <a:pt x="0" y="3780332"/>
                </a:lnTo>
                <a:lnTo>
                  <a:pt x="0" y="0"/>
                </a:lnTo>
                <a:close/>
              </a:path>
            </a:pathLst>
          </a:custGeom>
          <a:blipFill>
            <a:blip r:embed="rId3"/>
            <a:stretch>
              <a:fillRect/>
            </a:stretch>
          </a:blipFill>
        </p:spPr>
        <p:txBody>
          <a:bodyPr/>
          <a:lstStyle/>
          <a:p>
            <a:endParaRPr lang="en-GB"/>
          </a:p>
        </p:txBody>
      </p:sp>
      <p:sp>
        <p:nvSpPr>
          <p:cNvPr id="13" name="Freeform 13"/>
          <p:cNvSpPr/>
          <p:nvPr/>
        </p:nvSpPr>
        <p:spPr>
          <a:xfrm flipH="1">
            <a:off x="11682652" y="2536559"/>
            <a:ext cx="8049839" cy="8299384"/>
          </a:xfrm>
          <a:custGeom>
            <a:avLst/>
            <a:gdLst/>
            <a:ahLst/>
            <a:cxnLst/>
            <a:rect l="l" t="t" r="r" b="b"/>
            <a:pathLst>
              <a:path w="8049839" h="8299384">
                <a:moveTo>
                  <a:pt x="8049839" y="0"/>
                </a:moveTo>
                <a:lnTo>
                  <a:pt x="0" y="0"/>
                </a:lnTo>
                <a:lnTo>
                  <a:pt x="0" y="8299384"/>
                </a:lnTo>
                <a:lnTo>
                  <a:pt x="8049839" y="8299384"/>
                </a:lnTo>
                <a:lnTo>
                  <a:pt x="8049839" y="0"/>
                </a:lnTo>
                <a:close/>
              </a:path>
            </a:pathLst>
          </a:custGeom>
          <a:blipFill>
            <a:blip r:embed="rId4"/>
            <a:stretch>
              <a:fillRect/>
            </a:stretch>
          </a:blipFill>
        </p:spPr>
        <p:txBody>
          <a:bodyPr/>
          <a:lstStyle/>
          <a:p>
            <a:endParaRPr lang="en-GB"/>
          </a:p>
        </p:txBody>
      </p:sp>
      <p:sp>
        <p:nvSpPr>
          <p:cNvPr id="14" name="TextBox 14"/>
          <p:cNvSpPr txBox="1"/>
          <p:nvPr/>
        </p:nvSpPr>
        <p:spPr>
          <a:xfrm>
            <a:off x="4343400" y="1606421"/>
            <a:ext cx="6995983" cy="949491"/>
          </a:xfrm>
          <a:prstGeom prst="rect">
            <a:avLst/>
          </a:prstGeom>
        </p:spPr>
        <p:txBody>
          <a:bodyPr wrap="square" lIns="0" tIns="0" rIns="0" bIns="0" rtlCol="0" anchor="t">
            <a:spAutoFit/>
          </a:bodyPr>
          <a:lstStyle/>
          <a:p>
            <a:pPr algn="ctr">
              <a:lnSpc>
                <a:spcPts val="8468"/>
              </a:lnSpc>
            </a:pPr>
            <a:r>
              <a:rPr lang="en-US" sz="6048">
                <a:solidFill>
                  <a:srgbClr val="4D686B"/>
                </a:solidFill>
                <a:latin typeface="#9Slide07 SFU Blackout"/>
              </a:rPr>
              <a:t>Hồ xuân hương</a:t>
            </a:r>
          </a:p>
        </p:txBody>
      </p:sp>
      <p:sp>
        <p:nvSpPr>
          <p:cNvPr id="15" name="Freeform 15"/>
          <p:cNvSpPr/>
          <p:nvPr/>
        </p:nvSpPr>
        <p:spPr>
          <a:xfrm rot="918972" flipH="1">
            <a:off x="-3647848" y="5894858"/>
            <a:ext cx="6197266" cy="3780332"/>
          </a:xfrm>
          <a:custGeom>
            <a:avLst/>
            <a:gdLst/>
            <a:ahLst/>
            <a:cxnLst/>
            <a:rect l="l" t="t" r="r" b="b"/>
            <a:pathLst>
              <a:path w="6197266" h="3780332">
                <a:moveTo>
                  <a:pt x="6197266" y="0"/>
                </a:moveTo>
                <a:lnTo>
                  <a:pt x="0" y="0"/>
                </a:lnTo>
                <a:lnTo>
                  <a:pt x="0" y="3780332"/>
                </a:lnTo>
                <a:lnTo>
                  <a:pt x="6197266" y="3780332"/>
                </a:lnTo>
                <a:lnTo>
                  <a:pt x="6197266" y="0"/>
                </a:lnTo>
                <a:close/>
              </a:path>
            </a:pathLst>
          </a:custGeom>
          <a:blipFill>
            <a:blip r:embed="rId3"/>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787144" y="7667625"/>
            <a:ext cx="12567108" cy="1370968"/>
            <a:chOff x="0" y="0"/>
            <a:chExt cx="3309855" cy="361078"/>
          </a:xfrm>
        </p:grpSpPr>
        <p:sp>
          <p:nvSpPr>
            <p:cNvPr id="5" name="Freeform 5"/>
            <p:cNvSpPr/>
            <p:nvPr/>
          </p:nvSpPr>
          <p:spPr>
            <a:xfrm>
              <a:off x="0" y="0"/>
              <a:ext cx="3309855" cy="361078"/>
            </a:xfrm>
            <a:custGeom>
              <a:avLst/>
              <a:gdLst/>
              <a:ahLst/>
              <a:cxnLst/>
              <a:rect l="l" t="t" r="r" b="b"/>
              <a:pathLst>
                <a:path w="3309855" h="361078">
                  <a:moveTo>
                    <a:pt x="31418" y="0"/>
                  </a:moveTo>
                  <a:lnTo>
                    <a:pt x="3278437" y="0"/>
                  </a:lnTo>
                  <a:cubicBezTo>
                    <a:pt x="3295789" y="0"/>
                    <a:pt x="3309855" y="14066"/>
                    <a:pt x="3309855" y="31418"/>
                  </a:cubicBezTo>
                  <a:lnTo>
                    <a:pt x="3309855" y="329660"/>
                  </a:lnTo>
                  <a:cubicBezTo>
                    <a:pt x="3309855" y="337992"/>
                    <a:pt x="3306545" y="345984"/>
                    <a:pt x="3300653" y="351876"/>
                  </a:cubicBezTo>
                  <a:cubicBezTo>
                    <a:pt x="3294761" y="357768"/>
                    <a:pt x="3286770" y="361078"/>
                    <a:pt x="3278437" y="361078"/>
                  </a:cubicBezTo>
                  <a:lnTo>
                    <a:pt x="31418" y="361078"/>
                  </a:lnTo>
                  <a:cubicBezTo>
                    <a:pt x="23086" y="361078"/>
                    <a:pt x="15094" y="357768"/>
                    <a:pt x="9202" y="351876"/>
                  </a:cubicBezTo>
                  <a:cubicBezTo>
                    <a:pt x="3310" y="345984"/>
                    <a:pt x="0" y="337992"/>
                    <a:pt x="0" y="329660"/>
                  </a:cubicBezTo>
                  <a:lnTo>
                    <a:pt x="0" y="31418"/>
                  </a:lnTo>
                  <a:cubicBezTo>
                    <a:pt x="0" y="23086"/>
                    <a:pt x="3310" y="15094"/>
                    <a:pt x="9202" y="9202"/>
                  </a:cubicBezTo>
                  <a:cubicBezTo>
                    <a:pt x="15094" y="3310"/>
                    <a:pt x="23086" y="0"/>
                    <a:pt x="31418" y="0"/>
                  </a:cubicBezTo>
                  <a:close/>
                </a:path>
              </a:pathLst>
            </a:custGeom>
            <a:solidFill>
              <a:srgbClr val="E7F1E4"/>
            </a:solidFill>
          </p:spPr>
          <p:txBody>
            <a:bodyPr/>
            <a:lstStyle/>
            <a:p>
              <a:endParaRPr lang="en-GB"/>
            </a:p>
          </p:txBody>
        </p:sp>
        <p:sp>
          <p:nvSpPr>
            <p:cNvPr id="6" name="TextBox 6"/>
            <p:cNvSpPr txBox="1"/>
            <p:nvPr/>
          </p:nvSpPr>
          <p:spPr>
            <a:xfrm>
              <a:off x="0" y="-85725"/>
              <a:ext cx="3309855" cy="446803"/>
            </a:xfrm>
            <a:prstGeom prst="rect">
              <a:avLst/>
            </a:prstGeom>
          </p:spPr>
          <p:txBody>
            <a:bodyPr lIns="50800" tIns="50800" rIns="50800" bIns="50800" rtlCol="0" anchor="ctr"/>
            <a:lstStyle/>
            <a:p>
              <a:pPr marL="755651" lvl="1" indent="-377825" algn="just">
                <a:lnSpc>
                  <a:spcPts val="4900"/>
                </a:lnSpc>
                <a:buFont typeface="Arial"/>
                <a:buChar char="•"/>
              </a:pPr>
              <a:r>
                <a:rPr lang="en-US" sz="3500">
                  <a:solidFill>
                    <a:srgbClr val="000000"/>
                  </a:solidFill>
                  <a:latin typeface="Roboto Condensed"/>
                </a:rPr>
                <a:t> Sáng tác bằng chữ Nôm</a:t>
              </a:r>
            </a:p>
            <a:p>
              <a:pPr marL="755651" lvl="1" indent="-377825" algn="just">
                <a:lnSpc>
                  <a:spcPts val="4900"/>
                </a:lnSpc>
                <a:buFont typeface="Arial"/>
                <a:buChar char="•"/>
              </a:pPr>
              <a:r>
                <a:rPr lang="en-US" sz="3500">
                  <a:solidFill>
                    <a:srgbClr val="000000"/>
                  </a:solidFill>
                  <a:latin typeface="Roboto Condensed"/>
                </a:rPr>
                <a:t>Thể thơ: Thất ngôn tứ tuyệt Đường luật</a:t>
              </a:r>
            </a:p>
          </p:txBody>
        </p:sp>
      </p:grpSp>
      <p:grpSp>
        <p:nvGrpSpPr>
          <p:cNvPr id="7" name="Group 7"/>
          <p:cNvGrpSpPr/>
          <p:nvPr/>
        </p:nvGrpSpPr>
        <p:grpSpPr>
          <a:xfrm>
            <a:off x="206750" y="724603"/>
            <a:ext cx="14388774" cy="1033888"/>
            <a:chOff x="0" y="0"/>
            <a:chExt cx="19185032" cy="1378517"/>
          </a:xfrm>
        </p:grpSpPr>
        <p:grpSp>
          <p:nvGrpSpPr>
            <p:cNvPr id="8" name="Group 8"/>
            <p:cNvGrpSpPr/>
            <p:nvPr/>
          </p:nvGrpSpPr>
          <p:grpSpPr>
            <a:xfrm>
              <a:off x="0" y="0"/>
              <a:ext cx="19185032" cy="1378517"/>
              <a:chOff x="0" y="0"/>
              <a:chExt cx="3789636" cy="272300"/>
            </a:xfrm>
          </p:grpSpPr>
          <p:sp>
            <p:nvSpPr>
              <p:cNvPr id="9" name="Freeform 9"/>
              <p:cNvSpPr/>
              <p:nvPr/>
            </p:nvSpPr>
            <p:spPr>
              <a:xfrm>
                <a:off x="0" y="0"/>
                <a:ext cx="3789636" cy="272300"/>
              </a:xfrm>
              <a:custGeom>
                <a:avLst/>
                <a:gdLst/>
                <a:ahLst/>
                <a:cxnLst/>
                <a:rect l="l" t="t" r="r" b="b"/>
                <a:pathLst>
                  <a:path w="3789636" h="272300">
                    <a:moveTo>
                      <a:pt x="27441" y="0"/>
                    </a:moveTo>
                    <a:lnTo>
                      <a:pt x="3762196" y="0"/>
                    </a:lnTo>
                    <a:cubicBezTo>
                      <a:pt x="3777350" y="0"/>
                      <a:pt x="3789636" y="12286"/>
                      <a:pt x="3789636" y="27441"/>
                    </a:cubicBezTo>
                    <a:lnTo>
                      <a:pt x="3789636" y="244859"/>
                    </a:lnTo>
                    <a:cubicBezTo>
                      <a:pt x="3789636" y="252137"/>
                      <a:pt x="3786745" y="259116"/>
                      <a:pt x="3781599" y="264262"/>
                    </a:cubicBezTo>
                    <a:cubicBezTo>
                      <a:pt x="3776453" y="269409"/>
                      <a:pt x="3769473" y="272300"/>
                      <a:pt x="3762196" y="272300"/>
                    </a:cubicBezTo>
                    <a:lnTo>
                      <a:pt x="27441" y="272300"/>
                    </a:lnTo>
                    <a:cubicBezTo>
                      <a:pt x="12286" y="272300"/>
                      <a:pt x="0" y="260014"/>
                      <a:pt x="0" y="244859"/>
                    </a:cubicBezTo>
                    <a:lnTo>
                      <a:pt x="0" y="27441"/>
                    </a:lnTo>
                    <a:cubicBezTo>
                      <a:pt x="0" y="12286"/>
                      <a:pt x="12286" y="0"/>
                      <a:pt x="27441" y="0"/>
                    </a:cubicBezTo>
                    <a:close/>
                  </a:path>
                </a:pathLst>
              </a:custGeom>
              <a:solidFill>
                <a:srgbClr val="C4DFBD"/>
              </a:solidFill>
            </p:spPr>
            <p:txBody>
              <a:bodyPr/>
              <a:lstStyle/>
              <a:p>
                <a:endParaRPr lang="en-GB"/>
              </a:p>
            </p:txBody>
          </p:sp>
          <p:sp>
            <p:nvSpPr>
              <p:cNvPr id="10" name="TextBox 10"/>
              <p:cNvSpPr txBox="1"/>
              <p:nvPr/>
            </p:nvSpPr>
            <p:spPr>
              <a:xfrm>
                <a:off x="0" y="-47625"/>
                <a:ext cx="3789636" cy="3199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2264" y="271566"/>
              <a:ext cx="18484976" cy="1106951"/>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9Slide07 SVNUT Triumph Press"/>
                </a:rPr>
                <a:t>3.1. Giới thiệu chung về tác giả, tác phẩm</a:t>
              </a:r>
            </a:p>
          </p:txBody>
        </p:sp>
      </p:grpSp>
      <p:sp>
        <p:nvSpPr>
          <p:cNvPr id="12" name="Freeform 12"/>
          <p:cNvSpPr/>
          <p:nvPr/>
        </p:nvSpPr>
        <p:spPr>
          <a:xfrm rot="918972">
            <a:off x="11723106" y="5721762"/>
            <a:ext cx="7244210" cy="4418968"/>
          </a:xfrm>
          <a:custGeom>
            <a:avLst/>
            <a:gdLst/>
            <a:ahLst/>
            <a:cxnLst/>
            <a:rect l="l" t="t" r="r" b="b"/>
            <a:pathLst>
              <a:path w="7244210" h="4418968">
                <a:moveTo>
                  <a:pt x="0" y="0"/>
                </a:moveTo>
                <a:lnTo>
                  <a:pt x="7244209" y="0"/>
                </a:lnTo>
                <a:lnTo>
                  <a:pt x="7244209" y="4418968"/>
                </a:lnTo>
                <a:lnTo>
                  <a:pt x="0" y="4418968"/>
                </a:lnTo>
                <a:lnTo>
                  <a:pt x="0" y="0"/>
                </a:lnTo>
                <a:close/>
              </a:path>
            </a:pathLst>
          </a:custGeom>
          <a:blipFill>
            <a:blip r:embed="rId4"/>
            <a:stretch>
              <a:fillRect/>
            </a:stretch>
          </a:blipFill>
        </p:spPr>
        <p:txBody>
          <a:bodyPr/>
          <a:lstStyle/>
          <a:p>
            <a:endParaRPr lang="en-GB"/>
          </a:p>
        </p:txBody>
      </p:sp>
      <p:sp>
        <p:nvSpPr>
          <p:cNvPr id="13" name="TextBox 13"/>
          <p:cNvSpPr txBox="1"/>
          <p:nvPr/>
        </p:nvSpPr>
        <p:spPr>
          <a:xfrm>
            <a:off x="3733801" y="2026411"/>
            <a:ext cx="8145582" cy="949491"/>
          </a:xfrm>
          <a:prstGeom prst="rect">
            <a:avLst/>
          </a:prstGeom>
        </p:spPr>
        <p:txBody>
          <a:bodyPr wrap="square" lIns="0" tIns="0" rIns="0" bIns="0" rtlCol="0" anchor="t">
            <a:spAutoFit/>
          </a:bodyPr>
          <a:lstStyle/>
          <a:p>
            <a:pPr algn="ctr">
              <a:lnSpc>
                <a:spcPts val="8468"/>
              </a:lnSpc>
            </a:pPr>
            <a:r>
              <a:rPr lang="en-US" sz="6048">
                <a:solidFill>
                  <a:srgbClr val="4D686B"/>
                </a:solidFill>
                <a:latin typeface="#9Slide07 SFU Blackout"/>
              </a:rPr>
              <a:t>Bài thơ: mời trầu</a:t>
            </a:r>
          </a:p>
        </p:txBody>
      </p:sp>
      <p:sp>
        <p:nvSpPr>
          <p:cNvPr id="14" name="TextBox 14"/>
          <p:cNvSpPr txBox="1"/>
          <p:nvPr/>
        </p:nvSpPr>
        <p:spPr>
          <a:xfrm>
            <a:off x="4246614" y="3344399"/>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73" y="0"/>
            <a:ext cx="18560146" cy="10439100"/>
          </a:xfrm>
          <a:custGeom>
            <a:avLst/>
            <a:gdLst/>
            <a:ahLst/>
            <a:cxnLst/>
            <a:rect l="l" t="t" r="r" b="b"/>
            <a:pathLst>
              <a:path w="18560146" h="10439100">
                <a:moveTo>
                  <a:pt x="0" y="0"/>
                </a:moveTo>
                <a:lnTo>
                  <a:pt x="18560146" y="0"/>
                </a:lnTo>
                <a:lnTo>
                  <a:pt x="18560146" y="10439100"/>
                </a:lnTo>
                <a:lnTo>
                  <a:pt x="0" y="10439100"/>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Freeform 5"/>
          <p:cNvSpPr/>
          <p:nvPr/>
        </p:nvSpPr>
        <p:spPr>
          <a:xfrm>
            <a:off x="1605589" y="5554439"/>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6" name="TextBox 6"/>
          <p:cNvSpPr txBox="1"/>
          <p:nvPr/>
        </p:nvSpPr>
        <p:spPr>
          <a:xfrm>
            <a:off x="2726644" y="5584567"/>
            <a:ext cx="7853135" cy="2931796"/>
          </a:xfrm>
          <a:prstGeom prst="rect">
            <a:avLst/>
          </a:prstGeom>
        </p:spPr>
        <p:txBody>
          <a:bodyPr lIns="0" tIns="0" rIns="0" bIns="0" rtlCol="0" anchor="t">
            <a:spAutoFit/>
          </a:bodyPr>
          <a:lstStyle/>
          <a:p>
            <a:pPr algn="just">
              <a:lnSpc>
                <a:spcPts val="7919"/>
              </a:lnSpc>
            </a:pPr>
            <a:r>
              <a:rPr lang="en-US" sz="4399">
                <a:solidFill>
                  <a:srgbClr val="5F7D54"/>
                </a:solidFill>
                <a:latin typeface="Roboto Condensed"/>
              </a:rPr>
              <a:t>A. Như hà nghịch lỗ lai xâm phạm</a:t>
            </a:r>
          </a:p>
          <a:p>
            <a:pPr algn="just">
              <a:lnSpc>
                <a:spcPts val="7919"/>
              </a:lnSpc>
            </a:pPr>
            <a:r>
              <a:rPr lang="en-US" sz="4399">
                <a:solidFill>
                  <a:srgbClr val="5F7D54"/>
                </a:solidFill>
                <a:latin typeface="Roboto Condensed"/>
              </a:rPr>
              <a:t>B. Như hà nghịch lỗ xâm phạm</a:t>
            </a:r>
          </a:p>
          <a:p>
            <a:pPr algn="just">
              <a:lnSpc>
                <a:spcPts val="7919"/>
              </a:lnSpc>
            </a:pPr>
            <a:r>
              <a:rPr lang="en-US" sz="4399">
                <a:solidFill>
                  <a:srgbClr val="5F7D54"/>
                </a:solidFill>
                <a:latin typeface="Roboto Condensed"/>
              </a:rPr>
              <a:t>C. Như hà nghịch lỗ lai phạm</a:t>
            </a:r>
          </a:p>
        </p:txBody>
      </p:sp>
      <p:sp>
        <p:nvSpPr>
          <p:cNvPr id="7" name="TextBox 7"/>
          <p:cNvSpPr txBox="1"/>
          <p:nvPr/>
        </p:nvSpPr>
        <p:spPr>
          <a:xfrm>
            <a:off x="1605589" y="736848"/>
            <a:ext cx="12466437" cy="4406652"/>
          </a:xfrm>
          <a:prstGeom prst="rect">
            <a:avLst/>
          </a:prstGeom>
        </p:spPr>
        <p:txBody>
          <a:bodyPr lIns="0" tIns="0" rIns="0" bIns="0" rtlCol="0" anchor="t">
            <a:spAutoFit/>
          </a:bodyPr>
          <a:lstStyle/>
          <a:p>
            <a:pPr algn="just">
              <a:lnSpc>
                <a:spcPts val="7000"/>
              </a:lnSpc>
              <a:spcBef>
                <a:spcPct val="0"/>
              </a:spcBef>
            </a:pPr>
            <a:r>
              <a:rPr lang="en-US" sz="5000">
                <a:solidFill>
                  <a:srgbClr val="5F7D54"/>
                </a:solidFill>
                <a:latin typeface="#9Slide07 SVNUT Triumph Press"/>
              </a:rPr>
              <a:t>a. </a:t>
            </a:r>
          </a:p>
          <a:p>
            <a:pPr algn="just">
              <a:lnSpc>
                <a:spcPts val="7000"/>
              </a:lnSpc>
              <a:spcBef>
                <a:spcPct val="0"/>
              </a:spcBef>
            </a:pPr>
            <a:r>
              <a:rPr lang="en-US" sz="5000">
                <a:solidFill>
                  <a:srgbClr val="5F7D54"/>
                </a:solidFill>
                <a:latin typeface="#9Slide07 SVNUT Triumph Press"/>
              </a:rPr>
              <a:t>Nam quốc sơn hà Nam đế cư</a:t>
            </a:r>
          </a:p>
          <a:p>
            <a:pPr algn="just">
              <a:lnSpc>
                <a:spcPts val="7000"/>
              </a:lnSpc>
              <a:spcBef>
                <a:spcPct val="0"/>
              </a:spcBef>
            </a:pPr>
            <a:r>
              <a:rPr lang="en-US" sz="5000">
                <a:solidFill>
                  <a:srgbClr val="5F7D54"/>
                </a:solidFill>
                <a:latin typeface="#9Slide07 SVNUT Triumph Press"/>
              </a:rPr>
              <a:t>Tiệt nhiên định phận tại thiên thư</a:t>
            </a:r>
          </a:p>
          <a:p>
            <a:pPr algn="just">
              <a:lnSpc>
                <a:spcPts val="7000"/>
              </a:lnSpc>
              <a:spcBef>
                <a:spcPct val="0"/>
              </a:spcBef>
            </a:pPr>
            <a:r>
              <a:rPr lang="en-US" sz="5000">
                <a:solidFill>
                  <a:srgbClr val="5F7D54"/>
                </a:solidFill>
                <a:latin typeface="#9Slide07 SVNUT Triumph Press"/>
              </a:rPr>
              <a:t>_ _ _ _ _ _ _ _ _ _ _ _ _ _</a:t>
            </a:r>
          </a:p>
          <a:p>
            <a:pPr algn="just">
              <a:lnSpc>
                <a:spcPts val="7000"/>
              </a:lnSpc>
              <a:spcBef>
                <a:spcPct val="0"/>
              </a:spcBef>
            </a:pPr>
            <a:r>
              <a:rPr lang="en-US" sz="5000">
                <a:solidFill>
                  <a:srgbClr val="5F7D54"/>
                </a:solidFill>
                <a:latin typeface="#9Slide07 SVNUT Triumph Press"/>
              </a:rPr>
              <a:t>Nhữ đẳng hành khan thủ bại hư</a:t>
            </a:r>
          </a:p>
        </p:txBody>
      </p:sp>
      <p:pic>
        <p:nvPicPr>
          <p:cNvPr id="8" name="30 Second Timer">
            <a:hlinkClick r:id="" action="ppaction://media"/>
            <a:extLst>
              <a:ext uri="{FF2B5EF4-FFF2-40B4-BE49-F238E27FC236}">
                <a16:creationId xmlns:a16="http://schemas.microsoft.com/office/drawing/2014/main" id="{0468120A-CD44-A299-BE5A-4A8222FCEE6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734800" y="952500"/>
            <a:ext cx="3253740" cy="1828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4" name="TextBox 4"/>
          <p:cNvSpPr txBox="1"/>
          <p:nvPr/>
        </p:nvSpPr>
        <p:spPr>
          <a:xfrm>
            <a:off x="10820400" y="571500"/>
            <a:ext cx="4961771" cy="1893783"/>
          </a:xfrm>
          <a:prstGeom prst="rect">
            <a:avLst/>
          </a:prstGeom>
        </p:spPr>
        <p:txBody>
          <a:bodyPr wrap="square" lIns="0" tIns="0" rIns="0" bIns="0" rtlCol="0" anchor="t">
            <a:spAutoFit/>
          </a:bodyPr>
          <a:lstStyle/>
          <a:p>
            <a:pPr algn="ctr">
              <a:lnSpc>
                <a:spcPts val="14736"/>
              </a:lnSpc>
            </a:pPr>
            <a:r>
              <a:rPr lang="en-US" sz="10526">
                <a:solidFill>
                  <a:srgbClr val="4D686B"/>
                </a:solidFill>
                <a:latin typeface="#9Slide06 ThuPhap Thien An"/>
              </a:rPr>
              <a:t>mời trầu</a:t>
            </a:r>
          </a:p>
        </p:txBody>
      </p:sp>
      <p:sp>
        <p:nvSpPr>
          <p:cNvPr id="5" name="TextBox 5"/>
          <p:cNvSpPr txBox="1"/>
          <p:nvPr/>
        </p:nvSpPr>
        <p:spPr>
          <a:xfrm>
            <a:off x="9938614" y="2348926"/>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grpSp>
        <p:nvGrpSpPr>
          <p:cNvPr id="6" name="Group 6"/>
          <p:cNvGrpSpPr/>
          <p:nvPr/>
        </p:nvGrpSpPr>
        <p:grpSpPr>
          <a:xfrm>
            <a:off x="420991" y="1994085"/>
            <a:ext cx="8516536" cy="4262415"/>
            <a:chOff x="0" y="0"/>
            <a:chExt cx="2243038" cy="1122611"/>
          </a:xfrm>
        </p:grpSpPr>
        <p:sp>
          <p:nvSpPr>
            <p:cNvPr id="7" name="Freeform 7"/>
            <p:cNvSpPr/>
            <p:nvPr/>
          </p:nvSpPr>
          <p:spPr>
            <a:xfrm>
              <a:off x="0" y="0"/>
              <a:ext cx="2243038" cy="1122611"/>
            </a:xfrm>
            <a:custGeom>
              <a:avLst/>
              <a:gdLst/>
              <a:ahLst/>
              <a:cxnLst/>
              <a:rect l="l" t="t" r="r" b="b"/>
              <a:pathLst>
                <a:path w="2243038" h="1122611">
                  <a:moveTo>
                    <a:pt x="46361" y="0"/>
                  </a:moveTo>
                  <a:lnTo>
                    <a:pt x="2196677" y="0"/>
                  </a:lnTo>
                  <a:cubicBezTo>
                    <a:pt x="2208973" y="0"/>
                    <a:pt x="2220765" y="4884"/>
                    <a:pt x="2229460" y="13579"/>
                  </a:cubicBezTo>
                  <a:cubicBezTo>
                    <a:pt x="2238154" y="22273"/>
                    <a:pt x="2243038" y="34066"/>
                    <a:pt x="2243038" y="46361"/>
                  </a:cubicBezTo>
                  <a:lnTo>
                    <a:pt x="2243038" y="1076250"/>
                  </a:lnTo>
                  <a:cubicBezTo>
                    <a:pt x="2243038" y="1088546"/>
                    <a:pt x="2238154" y="1100338"/>
                    <a:pt x="2229460" y="1109032"/>
                  </a:cubicBezTo>
                  <a:cubicBezTo>
                    <a:pt x="2220765" y="1117727"/>
                    <a:pt x="2208973" y="1122611"/>
                    <a:pt x="2196677" y="1122611"/>
                  </a:cubicBezTo>
                  <a:lnTo>
                    <a:pt x="46361" y="1122611"/>
                  </a:lnTo>
                  <a:cubicBezTo>
                    <a:pt x="34066" y="1122611"/>
                    <a:pt x="22273" y="1117727"/>
                    <a:pt x="13579" y="1109032"/>
                  </a:cubicBezTo>
                  <a:cubicBezTo>
                    <a:pt x="4884" y="1100338"/>
                    <a:pt x="0" y="1088546"/>
                    <a:pt x="0" y="1076250"/>
                  </a:cubicBezTo>
                  <a:lnTo>
                    <a:pt x="0" y="46361"/>
                  </a:lnTo>
                  <a:cubicBezTo>
                    <a:pt x="0" y="34066"/>
                    <a:pt x="4884" y="22273"/>
                    <a:pt x="13579" y="13579"/>
                  </a:cubicBezTo>
                  <a:cubicBezTo>
                    <a:pt x="22273" y="4884"/>
                    <a:pt x="34066" y="0"/>
                    <a:pt x="46361" y="0"/>
                  </a:cubicBezTo>
                  <a:close/>
                </a:path>
              </a:pathLst>
            </a:custGeom>
            <a:solidFill>
              <a:srgbClr val="FFF6ED"/>
            </a:solidFill>
          </p:spPr>
          <p:txBody>
            <a:bodyPr/>
            <a:lstStyle/>
            <a:p>
              <a:endParaRPr lang="en-GB"/>
            </a:p>
          </p:txBody>
        </p:sp>
        <p:sp>
          <p:nvSpPr>
            <p:cNvPr id="8" name="TextBox 8"/>
            <p:cNvSpPr txBox="1"/>
            <p:nvPr/>
          </p:nvSpPr>
          <p:spPr>
            <a:xfrm>
              <a:off x="0" y="-85725"/>
              <a:ext cx="2243038" cy="1208336"/>
            </a:xfrm>
            <a:prstGeom prst="rect">
              <a:avLst/>
            </a:prstGeom>
          </p:spPr>
          <p:txBody>
            <a:bodyPr lIns="50800" tIns="50800" rIns="50800" bIns="50800" rtlCol="0" anchor="ctr"/>
            <a:lstStyle/>
            <a:p>
              <a:pPr algn="just">
                <a:lnSpc>
                  <a:spcPts val="4900"/>
                </a:lnSpc>
              </a:pPr>
              <a:endParaRPr/>
            </a:p>
          </p:txBody>
        </p:sp>
      </p:grpSp>
      <p:sp>
        <p:nvSpPr>
          <p:cNvPr id="9" name="TextBox 9"/>
          <p:cNvSpPr txBox="1"/>
          <p:nvPr/>
        </p:nvSpPr>
        <p:spPr>
          <a:xfrm>
            <a:off x="750579" y="2068675"/>
            <a:ext cx="7720052" cy="3711575"/>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Bold"/>
              </a:rPr>
              <a:t>Nhiệm vụ 1: </a:t>
            </a:r>
          </a:p>
          <a:p>
            <a:pPr marL="755651" lvl="1" indent="-377825" algn="just">
              <a:lnSpc>
                <a:spcPts val="4900"/>
              </a:lnSpc>
              <a:buFont typeface="Arial"/>
              <a:buChar char="•"/>
            </a:pPr>
            <a:r>
              <a:rPr lang="en-US" sz="3500">
                <a:solidFill>
                  <a:srgbClr val="000000"/>
                </a:solidFill>
                <a:latin typeface="Roboto Condensed"/>
              </a:rPr>
              <a:t>Tìm hiểu đặc trưng thể thơ Thất ngôn tứ tuyệt đường luật trong bài. (5 phút)</a:t>
            </a:r>
          </a:p>
          <a:p>
            <a:pPr marL="755651" lvl="1" indent="-377825" algn="just">
              <a:lnSpc>
                <a:spcPts val="4900"/>
              </a:lnSpc>
              <a:spcBef>
                <a:spcPct val="0"/>
              </a:spcBef>
              <a:buFont typeface="Arial"/>
              <a:buChar char="•"/>
            </a:pPr>
            <a:r>
              <a:rPr lang="en-US" sz="3500">
                <a:solidFill>
                  <a:srgbClr val="000000"/>
                </a:solidFill>
                <a:latin typeface="Roboto Condensed"/>
              </a:rPr>
              <a:t>HS trả lời cá nhân (dựa trên PHT đã được giao trước tìm hiểu ở nhà – PHT số 2)</a:t>
            </a:r>
          </a:p>
        </p:txBody>
      </p:sp>
      <p:grpSp>
        <p:nvGrpSpPr>
          <p:cNvPr id="10" name="Group 10"/>
          <p:cNvGrpSpPr/>
          <p:nvPr/>
        </p:nvGrpSpPr>
        <p:grpSpPr>
          <a:xfrm>
            <a:off x="4381760" y="6570825"/>
            <a:ext cx="13550311" cy="1430171"/>
            <a:chOff x="0" y="0"/>
            <a:chExt cx="3568806" cy="376671"/>
          </a:xfrm>
        </p:grpSpPr>
        <p:sp>
          <p:nvSpPr>
            <p:cNvPr id="11" name="Freeform 11"/>
            <p:cNvSpPr/>
            <p:nvPr/>
          </p:nvSpPr>
          <p:spPr>
            <a:xfrm>
              <a:off x="0" y="0"/>
              <a:ext cx="3568806" cy="376671"/>
            </a:xfrm>
            <a:custGeom>
              <a:avLst/>
              <a:gdLst/>
              <a:ahLst/>
              <a:cxnLst/>
              <a:rect l="l" t="t" r="r" b="b"/>
              <a:pathLst>
                <a:path w="3568806" h="376671">
                  <a:moveTo>
                    <a:pt x="29139" y="0"/>
                  </a:moveTo>
                  <a:lnTo>
                    <a:pt x="3539668" y="0"/>
                  </a:lnTo>
                  <a:cubicBezTo>
                    <a:pt x="3547395" y="0"/>
                    <a:pt x="3554807" y="3070"/>
                    <a:pt x="3560272" y="8535"/>
                  </a:cubicBezTo>
                  <a:cubicBezTo>
                    <a:pt x="3565736" y="13999"/>
                    <a:pt x="3568806" y="21411"/>
                    <a:pt x="3568806" y="29139"/>
                  </a:cubicBezTo>
                  <a:lnTo>
                    <a:pt x="3568806" y="347532"/>
                  </a:lnTo>
                  <a:cubicBezTo>
                    <a:pt x="3568806" y="363625"/>
                    <a:pt x="3555760" y="376671"/>
                    <a:pt x="3539668" y="376671"/>
                  </a:cubicBezTo>
                  <a:lnTo>
                    <a:pt x="29139" y="376671"/>
                  </a:lnTo>
                  <a:cubicBezTo>
                    <a:pt x="13046" y="376671"/>
                    <a:pt x="0" y="363625"/>
                    <a:pt x="0" y="347532"/>
                  </a:cubicBezTo>
                  <a:lnTo>
                    <a:pt x="0" y="29139"/>
                  </a:lnTo>
                  <a:cubicBezTo>
                    <a:pt x="0" y="13046"/>
                    <a:pt x="13046" y="0"/>
                    <a:pt x="29139" y="0"/>
                  </a:cubicBezTo>
                  <a:close/>
                </a:path>
              </a:pathLst>
            </a:custGeom>
            <a:solidFill>
              <a:srgbClr val="C6C4A3">
                <a:alpha val="54902"/>
              </a:srgbClr>
            </a:solidFill>
          </p:spPr>
          <p:txBody>
            <a:bodyPr/>
            <a:lstStyle/>
            <a:p>
              <a:endParaRPr lang="en-GB"/>
            </a:p>
          </p:txBody>
        </p:sp>
        <p:sp>
          <p:nvSpPr>
            <p:cNvPr id="12" name="TextBox 12"/>
            <p:cNvSpPr txBox="1"/>
            <p:nvPr/>
          </p:nvSpPr>
          <p:spPr>
            <a:xfrm>
              <a:off x="0" y="-85725"/>
              <a:ext cx="3568806" cy="462396"/>
            </a:xfrm>
            <a:prstGeom prst="rect">
              <a:avLst/>
            </a:prstGeom>
          </p:spPr>
          <p:txBody>
            <a:bodyPr lIns="50800" tIns="50800" rIns="50800" bIns="50800" rtlCol="0" anchor="ctr"/>
            <a:lstStyle/>
            <a:p>
              <a:pPr algn="just">
                <a:lnSpc>
                  <a:spcPts val="4900"/>
                </a:lnSpc>
              </a:pPr>
              <a:endParaRPr/>
            </a:p>
          </p:txBody>
        </p:sp>
      </p:grpSp>
      <p:sp>
        <p:nvSpPr>
          <p:cNvPr id="13" name="TextBox 13"/>
          <p:cNvSpPr txBox="1"/>
          <p:nvPr/>
        </p:nvSpPr>
        <p:spPr>
          <a:xfrm>
            <a:off x="4568018" y="6599400"/>
            <a:ext cx="12888348" cy="1235075"/>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ea typeface="Roboto Condensed"/>
              </a:rPr>
              <a:t>✔ Xác định đặc điểm của thơ thất ngôn tứ tuyệt được thể hiện qua bài thơ (theo bảng đặc điểm)</a:t>
            </a:r>
          </a:p>
        </p:txBody>
      </p:sp>
      <p:grpSp>
        <p:nvGrpSpPr>
          <p:cNvPr id="14" name="Group 14"/>
          <p:cNvGrpSpPr/>
          <p:nvPr/>
        </p:nvGrpSpPr>
        <p:grpSpPr>
          <a:xfrm>
            <a:off x="4237037" y="8151974"/>
            <a:ext cx="13550311" cy="1768475"/>
            <a:chOff x="0" y="0"/>
            <a:chExt cx="3568806" cy="465771"/>
          </a:xfrm>
        </p:grpSpPr>
        <p:sp>
          <p:nvSpPr>
            <p:cNvPr id="15" name="Freeform 15"/>
            <p:cNvSpPr/>
            <p:nvPr/>
          </p:nvSpPr>
          <p:spPr>
            <a:xfrm>
              <a:off x="0" y="0"/>
              <a:ext cx="3568806" cy="465771"/>
            </a:xfrm>
            <a:custGeom>
              <a:avLst/>
              <a:gdLst/>
              <a:ahLst/>
              <a:cxnLst/>
              <a:rect l="l" t="t" r="r" b="b"/>
              <a:pathLst>
                <a:path w="3568806" h="465771">
                  <a:moveTo>
                    <a:pt x="29139" y="0"/>
                  </a:moveTo>
                  <a:lnTo>
                    <a:pt x="3539668" y="0"/>
                  </a:lnTo>
                  <a:cubicBezTo>
                    <a:pt x="3547395" y="0"/>
                    <a:pt x="3554807" y="3070"/>
                    <a:pt x="3560272" y="8535"/>
                  </a:cubicBezTo>
                  <a:cubicBezTo>
                    <a:pt x="3565736" y="13999"/>
                    <a:pt x="3568806" y="21411"/>
                    <a:pt x="3568806" y="29139"/>
                  </a:cubicBezTo>
                  <a:lnTo>
                    <a:pt x="3568806" y="436633"/>
                  </a:lnTo>
                  <a:cubicBezTo>
                    <a:pt x="3568806" y="452725"/>
                    <a:pt x="3555760" y="465771"/>
                    <a:pt x="3539668" y="465771"/>
                  </a:cubicBezTo>
                  <a:lnTo>
                    <a:pt x="29139" y="465771"/>
                  </a:lnTo>
                  <a:cubicBezTo>
                    <a:pt x="13046" y="465771"/>
                    <a:pt x="0" y="452725"/>
                    <a:pt x="0" y="436633"/>
                  </a:cubicBezTo>
                  <a:lnTo>
                    <a:pt x="0" y="29139"/>
                  </a:lnTo>
                  <a:cubicBezTo>
                    <a:pt x="0" y="13046"/>
                    <a:pt x="13046" y="0"/>
                    <a:pt x="29139" y="0"/>
                  </a:cubicBezTo>
                  <a:close/>
                </a:path>
              </a:pathLst>
            </a:custGeom>
            <a:solidFill>
              <a:srgbClr val="C6C4A3">
                <a:alpha val="56863"/>
              </a:srgbClr>
            </a:solidFill>
          </p:spPr>
          <p:txBody>
            <a:bodyPr/>
            <a:lstStyle/>
            <a:p>
              <a:endParaRPr lang="en-GB"/>
            </a:p>
          </p:txBody>
        </p:sp>
        <p:sp>
          <p:nvSpPr>
            <p:cNvPr id="16" name="TextBox 16"/>
            <p:cNvSpPr txBox="1"/>
            <p:nvPr/>
          </p:nvSpPr>
          <p:spPr>
            <a:xfrm>
              <a:off x="0" y="-85725"/>
              <a:ext cx="3568806" cy="551496"/>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4568018" y="8066249"/>
            <a:ext cx="12888348" cy="18542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ea typeface="Roboto Condensed"/>
              </a:rPr>
              <a:t>✔ Theo em, ai là người bộc lộ cảm xúc, suy ngẫm trong bài thơ </a:t>
            </a:r>
            <a:r>
              <a:rPr lang="en-US" sz="3500">
                <a:solidFill>
                  <a:srgbClr val="000000"/>
                </a:solidFill>
                <a:latin typeface="Roboto Condensed Italics"/>
              </a:rPr>
              <a:t>Mời trầu</a:t>
            </a:r>
            <a:r>
              <a:rPr lang="en-US" sz="3500">
                <a:solidFill>
                  <a:srgbClr val="000000"/>
                </a:solidFill>
                <a:latin typeface="Roboto Condensed"/>
              </a:rPr>
              <a:t>? Đối tượng bày tỏ cảm xúc trong bài thơ là gì? Cảm xúc nào được thể hiện trong bài thơ?</a:t>
            </a:r>
          </a:p>
        </p:txBody>
      </p:sp>
      <p:sp>
        <p:nvSpPr>
          <p:cNvPr id="18" name="Freeform 18"/>
          <p:cNvSpPr/>
          <p:nvPr/>
        </p:nvSpPr>
        <p:spPr>
          <a:xfrm rot="-194269">
            <a:off x="650369" y="7555952"/>
            <a:ext cx="3389929" cy="2028546"/>
          </a:xfrm>
          <a:custGeom>
            <a:avLst/>
            <a:gdLst/>
            <a:ahLst/>
            <a:cxnLst/>
            <a:rect l="l" t="t" r="r" b="b"/>
            <a:pathLst>
              <a:path w="3389929" h="2028546">
                <a:moveTo>
                  <a:pt x="0" y="0"/>
                </a:moveTo>
                <a:lnTo>
                  <a:pt x="3389929" y="0"/>
                </a:lnTo>
                <a:lnTo>
                  <a:pt x="3389929" y="2028546"/>
                </a:lnTo>
                <a:lnTo>
                  <a:pt x="0" y="2028546"/>
                </a:lnTo>
                <a:lnTo>
                  <a:pt x="0" y="0"/>
                </a:lnTo>
                <a:close/>
              </a:path>
            </a:pathLst>
          </a:custGeom>
          <a:blipFill>
            <a:blip r:embed="rId3"/>
            <a:stretch>
              <a:fillRect t="-5564" b="-5564"/>
            </a:stretch>
          </a:blipFill>
        </p:spPr>
        <p:txBody>
          <a:bodyPr/>
          <a:lstStyle/>
          <a:p>
            <a:endParaRPr lang="en-GB"/>
          </a:p>
        </p:txBody>
      </p:sp>
      <p:sp>
        <p:nvSpPr>
          <p:cNvPr id="19" name="Freeform 19"/>
          <p:cNvSpPr/>
          <p:nvPr/>
        </p:nvSpPr>
        <p:spPr>
          <a:xfrm rot="1055028">
            <a:off x="2036845" y="8134866"/>
            <a:ext cx="2290199" cy="1949532"/>
          </a:xfrm>
          <a:custGeom>
            <a:avLst/>
            <a:gdLst/>
            <a:ahLst/>
            <a:cxnLst/>
            <a:rect l="l" t="t" r="r" b="b"/>
            <a:pathLst>
              <a:path w="2290199" h="1949532">
                <a:moveTo>
                  <a:pt x="0" y="0"/>
                </a:moveTo>
                <a:lnTo>
                  <a:pt x="2290199" y="0"/>
                </a:lnTo>
                <a:lnTo>
                  <a:pt x="2290199" y="1949532"/>
                </a:lnTo>
                <a:lnTo>
                  <a:pt x="0" y="19495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20" name="Group 20"/>
          <p:cNvGrpSpPr/>
          <p:nvPr/>
        </p:nvGrpSpPr>
        <p:grpSpPr>
          <a:xfrm>
            <a:off x="1028700" y="330930"/>
            <a:ext cx="9354956" cy="1253608"/>
            <a:chOff x="0" y="-241101"/>
            <a:chExt cx="12473275" cy="1671477"/>
          </a:xfrm>
        </p:grpSpPr>
        <p:grpSp>
          <p:nvGrpSpPr>
            <p:cNvPr id="21" name="Group 21"/>
            <p:cNvGrpSpPr/>
            <p:nvPr/>
          </p:nvGrpSpPr>
          <p:grpSpPr>
            <a:xfrm>
              <a:off x="0" y="-241101"/>
              <a:ext cx="12473275" cy="1619618"/>
              <a:chOff x="0" y="-47625"/>
              <a:chExt cx="2463857" cy="319925"/>
            </a:xfrm>
          </p:grpSpPr>
          <p:sp>
            <p:nvSpPr>
              <p:cNvPr id="22" name="Freeform 22"/>
              <p:cNvSpPr/>
              <p:nvPr/>
            </p:nvSpPr>
            <p:spPr>
              <a:xfrm>
                <a:off x="0" y="0"/>
                <a:ext cx="2463857"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3" name="TextBox 23"/>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30476" y="233467"/>
              <a:ext cx="120123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420991" y="2100739"/>
            <a:ext cx="8516536" cy="1030777"/>
            <a:chOff x="0" y="0"/>
            <a:chExt cx="2243038" cy="271480"/>
          </a:xfrm>
        </p:grpSpPr>
        <p:sp>
          <p:nvSpPr>
            <p:cNvPr id="5" name="Freeform 5"/>
            <p:cNvSpPr/>
            <p:nvPr/>
          </p:nvSpPr>
          <p:spPr>
            <a:xfrm>
              <a:off x="0" y="0"/>
              <a:ext cx="2243038" cy="271480"/>
            </a:xfrm>
            <a:custGeom>
              <a:avLst/>
              <a:gdLst/>
              <a:ahLst/>
              <a:cxnLst/>
              <a:rect l="l" t="t" r="r" b="b"/>
              <a:pathLst>
                <a:path w="2243038" h="271480">
                  <a:moveTo>
                    <a:pt x="46361" y="0"/>
                  </a:moveTo>
                  <a:lnTo>
                    <a:pt x="2196677" y="0"/>
                  </a:lnTo>
                  <a:cubicBezTo>
                    <a:pt x="2208973" y="0"/>
                    <a:pt x="2220765" y="4884"/>
                    <a:pt x="2229460" y="13579"/>
                  </a:cubicBezTo>
                  <a:cubicBezTo>
                    <a:pt x="2238154" y="22273"/>
                    <a:pt x="2243038" y="34066"/>
                    <a:pt x="2243038" y="46361"/>
                  </a:cubicBezTo>
                  <a:lnTo>
                    <a:pt x="2243038" y="225119"/>
                  </a:lnTo>
                  <a:cubicBezTo>
                    <a:pt x="2243038" y="237415"/>
                    <a:pt x="2238154" y="249207"/>
                    <a:pt x="2229460" y="257901"/>
                  </a:cubicBezTo>
                  <a:cubicBezTo>
                    <a:pt x="2220765" y="266596"/>
                    <a:pt x="2208973" y="271480"/>
                    <a:pt x="2196677" y="271480"/>
                  </a:cubicBezTo>
                  <a:lnTo>
                    <a:pt x="46361" y="271480"/>
                  </a:lnTo>
                  <a:cubicBezTo>
                    <a:pt x="20757" y="271480"/>
                    <a:pt x="0" y="250724"/>
                    <a:pt x="0" y="225119"/>
                  </a:cubicBezTo>
                  <a:lnTo>
                    <a:pt x="0" y="46361"/>
                  </a:lnTo>
                  <a:cubicBezTo>
                    <a:pt x="0" y="34066"/>
                    <a:pt x="4884" y="22273"/>
                    <a:pt x="13579" y="13579"/>
                  </a:cubicBezTo>
                  <a:cubicBezTo>
                    <a:pt x="22273" y="4884"/>
                    <a:pt x="34066" y="0"/>
                    <a:pt x="46361" y="0"/>
                  </a:cubicBezTo>
                  <a:close/>
                </a:path>
              </a:pathLst>
            </a:custGeom>
            <a:solidFill>
              <a:srgbClr val="ECF8E9"/>
            </a:solidFill>
          </p:spPr>
          <p:txBody>
            <a:bodyPr/>
            <a:lstStyle/>
            <a:p>
              <a:endParaRPr lang="en-GB"/>
            </a:p>
          </p:txBody>
        </p:sp>
        <p:sp>
          <p:nvSpPr>
            <p:cNvPr id="6" name="TextBox 6"/>
            <p:cNvSpPr txBox="1"/>
            <p:nvPr/>
          </p:nvSpPr>
          <p:spPr>
            <a:xfrm>
              <a:off x="0" y="-85725"/>
              <a:ext cx="2243038" cy="357205"/>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317755" y="3906868"/>
            <a:ext cx="9264151" cy="5922506"/>
            <a:chOff x="0" y="0"/>
            <a:chExt cx="2439941" cy="1559837"/>
          </a:xfrm>
        </p:grpSpPr>
        <p:sp>
          <p:nvSpPr>
            <p:cNvPr id="8" name="Freeform 8"/>
            <p:cNvSpPr/>
            <p:nvPr/>
          </p:nvSpPr>
          <p:spPr>
            <a:xfrm>
              <a:off x="0" y="0"/>
              <a:ext cx="2439941" cy="1559837"/>
            </a:xfrm>
            <a:custGeom>
              <a:avLst/>
              <a:gdLst/>
              <a:ahLst/>
              <a:cxnLst/>
              <a:rect l="l" t="t" r="r" b="b"/>
              <a:pathLst>
                <a:path w="2439941" h="1559837">
                  <a:moveTo>
                    <a:pt x="42620" y="0"/>
                  </a:moveTo>
                  <a:lnTo>
                    <a:pt x="2397321" y="0"/>
                  </a:lnTo>
                  <a:cubicBezTo>
                    <a:pt x="2420859" y="0"/>
                    <a:pt x="2439941" y="19082"/>
                    <a:pt x="2439941" y="42620"/>
                  </a:cubicBezTo>
                  <a:lnTo>
                    <a:pt x="2439941" y="1517217"/>
                  </a:lnTo>
                  <a:cubicBezTo>
                    <a:pt x="2439941" y="1540755"/>
                    <a:pt x="2420859" y="1559837"/>
                    <a:pt x="2397321" y="1559837"/>
                  </a:cubicBezTo>
                  <a:lnTo>
                    <a:pt x="42620" y="1559837"/>
                  </a:lnTo>
                  <a:cubicBezTo>
                    <a:pt x="31316" y="1559837"/>
                    <a:pt x="20476" y="1555347"/>
                    <a:pt x="12483" y="1547354"/>
                  </a:cubicBezTo>
                  <a:cubicBezTo>
                    <a:pt x="4490" y="1539361"/>
                    <a:pt x="0" y="1528520"/>
                    <a:pt x="0" y="1517217"/>
                  </a:cubicBezTo>
                  <a:lnTo>
                    <a:pt x="0" y="42620"/>
                  </a:lnTo>
                  <a:cubicBezTo>
                    <a:pt x="0" y="19082"/>
                    <a:pt x="19082" y="0"/>
                    <a:pt x="42620" y="0"/>
                  </a:cubicBezTo>
                  <a:close/>
                </a:path>
              </a:pathLst>
            </a:custGeom>
            <a:solidFill>
              <a:srgbClr val="E7F1E4"/>
            </a:solidFill>
          </p:spPr>
          <p:txBody>
            <a:bodyPr/>
            <a:lstStyle/>
            <a:p>
              <a:endParaRPr lang="en-GB"/>
            </a:p>
          </p:txBody>
        </p:sp>
        <p:sp>
          <p:nvSpPr>
            <p:cNvPr id="9" name="TextBox 9"/>
            <p:cNvSpPr txBox="1"/>
            <p:nvPr/>
          </p:nvSpPr>
          <p:spPr>
            <a:xfrm>
              <a:off x="0" y="-85725"/>
              <a:ext cx="2439941" cy="1645562"/>
            </a:xfrm>
            <a:prstGeom prst="rect">
              <a:avLst/>
            </a:prstGeom>
          </p:spPr>
          <p:txBody>
            <a:bodyPr lIns="50800" tIns="50800" rIns="50800" bIns="50800" rtlCol="0" anchor="ctr"/>
            <a:lstStyle/>
            <a:p>
              <a:pPr algn="just">
                <a:lnSpc>
                  <a:spcPts val="4900"/>
                </a:lnSpc>
              </a:pPr>
              <a:endParaRPr/>
            </a:p>
          </p:txBody>
        </p:sp>
      </p:grpSp>
      <p:grpSp>
        <p:nvGrpSpPr>
          <p:cNvPr id="10" name="Group 10"/>
          <p:cNvGrpSpPr/>
          <p:nvPr/>
        </p:nvGrpSpPr>
        <p:grpSpPr>
          <a:xfrm>
            <a:off x="9938614" y="6175111"/>
            <a:ext cx="7993456" cy="3540017"/>
            <a:chOff x="0" y="0"/>
            <a:chExt cx="2105272" cy="932350"/>
          </a:xfrm>
        </p:grpSpPr>
        <p:sp>
          <p:nvSpPr>
            <p:cNvPr id="11" name="Freeform 11"/>
            <p:cNvSpPr/>
            <p:nvPr/>
          </p:nvSpPr>
          <p:spPr>
            <a:xfrm>
              <a:off x="0" y="0"/>
              <a:ext cx="2105272" cy="932350"/>
            </a:xfrm>
            <a:custGeom>
              <a:avLst/>
              <a:gdLst/>
              <a:ahLst/>
              <a:cxnLst/>
              <a:rect l="l" t="t" r="r" b="b"/>
              <a:pathLst>
                <a:path w="2105272" h="932350">
                  <a:moveTo>
                    <a:pt x="49395" y="0"/>
                  </a:moveTo>
                  <a:lnTo>
                    <a:pt x="2055877" y="0"/>
                  </a:lnTo>
                  <a:cubicBezTo>
                    <a:pt x="2083158" y="0"/>
                    <a:pt x="2105272" y="22115"/>
                    <a:pt x="2105272" y="49395"/>
                  </a:cubicBezTo>
                  <a:lnTo>
                    <a:pt x="2105272" y="882955"/>
                  </a:lnTo>
                  <a:cubicBezTo>
                    <a:pt x="2105272" y="910235"/>
                    <a:pt x="2083158" y="932350"/>
                    <a:pt x="2055877" y="932350"/>
                  </a:cubicBezTo>
                  <a:lnTo>
                    <a:pt x="49395" y="932350"/>
                  </a:lnTo>
                  <a:cubicBezTo>
                    <a:pt x="22115" y="932350"/>
                    <a:pt x="0" y="910235"/>
                    <a:pt x="0" y="882955"/>
                  </a:cubicBezTo>
                  <a:lnTo>
                    <a:pt x="0" y="49395"/>
                  </a:lnTo>
                  <a:cubicBezTo>
                    <a:pt x="0" y="22115"/>
                    <a:pt x="22115" y="0"/>
                    <a:pt x="49395" y="0"/>
                  </a:cubicBezTo>
                  <a:close/>
                </a:path>
              </a:pathLst>
            </a:custGeom>
            <a:solidFill>
              <a:srgbClr val="E7F1E4"/>
            </a:solidFill>
          </p:spPr>
          <p:txBody>
            <a:bodyPr/>
            <a:lstStyle/>
            <a:p>
              <a:endParaRPr lang="en-GB"/>
            </a:p>
          </p:txBody>
        </p:sp>
        <p:sp>
          <p:nvSpPr>
            <p:cNvPr id="12" name="TextBox 12"/>
            <p:cNvSpPr txBox="1"/>
            <p:nvPr/>
          </p:nvSpPr>
          <p:spPr>
            <a:xfrm>
              <a:off x="0" y="-85725"/>
              <a:ext cx="2105272" cy="1018075"/>
            </a:xfrm>
            <a:prstGeom prst="rect">
              <a:avLst/>
            </a:prstGeom>
          </p:spPr>
          <p:txBody>
            <a:bodyPr lIns="50800" tIns="50800" rIns="50800" bIns="50800" rtlCol="0" anchor="ctr"/>
            <a:lstStyle/>
            <a:p>
              <a:pPr algn="just">
                <a:lnSpc>
                  <a:spcPts val="4900"/>
                </a:lnSpc>
              </a:pPr>
              <a:endParaRPr/>
            </a:p>
          </p:txBody>
        </p:sp>
      </p:grpSp>
      <p:sp>
        <p:nvSpPr>
          <p:cNvPr id="13" name="Freeform 13"/>
          <p:cNvSpPr/>
          <p:nvPr/>
        </p:nvSpPr>
        <p:spPr>
          <a:xfrm rot="-2809663" flipV="1">
            <a:off x="8068984" y="8480988"/>
            <a:ext cx="2150032" cy="1571478"/>
          </a:xfrm>
          <a:custGeom>
            <a:avLst/>
            <a:gdLst/>
            <a:ahLst/>
            <a:cxnLst/>
            <a:rect l="l" t="t" r="r" b="b"/>
            <a:pathLst>
              <a:path w="2150032" h="1571478">
                <a:moveTo>
                  <a:pt x="0" y="1571478"/>
                </a:moveTo>
                <a:lnTo>
                  <a:pt x="2150032" y="1571478"/>
                </a:lnTo>
                <a:lnTo>
                  <a:pt x="2150032" y="0"/>
                </a:lnTo>
                <a:lnTo>
                  <a:pt x="0" y="0"/>
                </a:lnTo>
                <a:lnTo>
                  <a:pt x="0" y="157147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14" name="Group 14"/>
          <p:cNvGrpSpPr/>
          <p:nvPr/>
        </p:nvGrpSpPr>
        <p:grpSpPr>
          <a:xfrm>
            <a:off x="9887132" y="511756"/>
            <a:ext cx="2381067" cy="1986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8826" r="-18826"/>
              </a:stretch>
            </a:blipFill>
          </p:spPr>
          <p:txBody>
            <a:bodyPr/>
            <a:lstStyle/>
            <a:p>
              <a:endParaRPr lang="en-GB"/>
            </a:p>
          </p:txBody>
        </p:sp>
      </p:grpSp>
      <p:sp>
        <p:nvSpPr>
          <p:cNvPr id="16" name="TextBox 16"/>
          <p:cNvSpPr txBox="1"/>
          <p:nvPr/>
        </p:nvSpPr>
        <p:spPr>
          <a:xfrm>
            <a:off x="11156915" y="206956"/>
            <a:ext cx="4472856" cy="1893783"/>
          </a:xfrm>
          <a:prstGeom prst="rect">
            <a:avLst/>
          </a:prstGeom>
        </p:spPr>
        <p:txBody>
          <a:bodyPr lIns="0" tIns="0" rIns="0" bIns="0" rtlCol="0" anchor="t">
            <a:spAutoFit/>
          </a:bodyPr>
          <a:lstStyle/>
          <a:p>
            <a:pPr algn="ctr">
              <a:lnSpc>
                <a:spcPts val="14736"/>
              </a:lnSpc>
            </a:pPr>
            <a:r>
              <a:rPr lang="en-US" sz="10526">
                <a:solidFill>
                  <a:srgbClr val="4D686B"/>
                </a:solidFill>
                <a:latin typeface="#9Slide06 ThuPhap Thien An"/>
              </a:rPr>
              <a:t>mời trầu</a:t>
            </a:r>
          </a:p>
        </p:txBody>
      </p:sp>
      <p:sp>
        <p:nvSpPr>
          <p:cNvPr id="17" name="TextBox 17"/>
          <p:cNvSpPr txBox="1"/>
          <p:nvPr/>
        </p:nvSpPr>
        <p:spPr>
          <a:xfrm>
            <a:off x="9938614" y="2348926"/>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
        <p:nvSpPr>
          <p:cNvPr id="18" name="TextBox 18"/>
          <p:cNvSpPr txBox="1"/>
          <p:nvPr/>
        </p:nvSpPr>
        <p:spPr>
          <a:xfrm>
            <a:off x="685054" y="2187646"/>
            <a:ext cx="7781937" cy="943869"/>
          </a:xfrm>
          <a:prstGeom prst="rect">
            <a:avLst/>
          </a:prstGeom>
        </p:spPr>
        <p:txBody>
          <a:bodyPr lIns="0" tIns="0" rIns="0" bIns="0" rtlCol="0" anchor="t">
            <a:spAutoFit/>
          </a:bodyPr>
          <a:lstStyle/>
          <a:p>
            <a:pPr algn="just">
              <a:lnSpc>
                <a:spcPts val="7477"/>
              </a:lnSpc>
              <a:spcBef>
                <a:spcPct val="0"/>
              </a:spcBef>
            </a:pPr>
            <a:r>
              <a:rPr lang="en-US" sz="5340">
                <a:solidFill>
                  <a:srgbClr val="000000"/>
                </a:solidFill>
                <a:latin typeface="#9Slide05 VL Fadilla"/>
              </a:rPr>
              <a:t>Nhiệm vụ 2: Trầu tính trầu tình</a:t>
            </a:r>
          </a:p>
        </p:txBody>
      </p:sp>
      <p:sp>
        <p:nvSpPr>
          <p:cNvPr id="19" name="TextBox 19"/>
          <p:cNvSpPr txBox="1"/>
          <p:nvPr/>
        </p:nvSpPr>
        <p:spPr>
          <a:xfrm>
            <a:off x="214518" y="4033063"/>
            <a:ext cx="8723009"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HS hoạt động theo 4 nhóm (GV phân nhóm từ trước, chuẩn bị nhiệm vụ ở nhà).</a:t>
            </a:r>
          </a:p>
        </p:txBody>
      </p:sp>
      <p:sp>
        <p:nvSpPr>
          <p:cNvPr id="20" name="TextBox 20"/>
          <p:cNvSpPr txBox="1"/>
          <p:nvPr/>
        </p:nvSpPr>
        <p:spPr>
          <a:xfrm>
            <a:off x="247789" y="5345701"/>
            <a:ext cx="9119381" cy="37115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Có 4 trạm mà mỗi nhóm phải trải qua; Các nhóm sẽ khám phá văn bản theo từng trạm (GV cho bốc thăm để nhóm biết vị trí khởi hành)</a:t>
            </a:r>
          </a:p>
          <a:p>
            <a:pPr marL="755651" lvl="1" indent="-377825" algn="just">
              <a:lnSpc>
                <a:spcPts val="4900"/>
              </a:lnSpc>
              <a:buFont typeface="Arial"/>
              <a:buChar char="•"/>
            </a:pPr>
            <a:r>
              <a:rPr lang="en-US" sz="3500">
                <a:solidFill>
                  <a:srgbClr val="000000"/>
                </a:solidFill>
                <a:latin typeface="Roboto Condensed"/>
              </a:rPr>
              <a:t>mỗi nhóm sẽ chỉ có tối đa 5 phút cùng nhau giải mã xong trạm của mình, nhóm sẽ di chuyển sang trạm tiếp theo theo chiều kim đồng hồ.</a:t>
            </a:r>
          </a:p>
        </p:txBody>
      </p:sp>
      <p:sp>
        <p:nvSpPr>
          <p:cNvPr id="21" name="TextBox 21"/>
          <p:cNvSpPr txBox="1"/>
          <p:nvPr/>
        </p:nvSpPr>
        <p:spPr>
          <a:xfrm>
            <a:off x="9938614" y="6356032"/>
            <a:ext cx="7677394" cy="309245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Sau thời gian hoạt động vòng tròn, GV tổ chức tọa đàm để các nhóm ban đầu trình bày phần khám phá ở nhà. Các nhóm khác nhận xét, góp ý / đặt câu hỏi cho chủ tọa.</a:t>
            </a:r>
          </a:p>
        </p:txBody>
      </p:sp>
      <p:grpSp>
        <p:nvGrpSpPr>
          <p:cNvPr id="22" name="Group 22"/>
          <p:cNvGrpSpPr/>
          <p:nvPr/>
        </p:nvGrpSpPr>
        <p:grpSpPr>
          <a:xfrm>
            <a:off x="1247284" y="631476"/>
            <a:ext cx="8691329" cy="1970463"/>
            <a:chOff x="0" y="0"/>
            <a:chExt cx="9151931" cy="2627284"/>
          </a:xfrm>
        </p:grpSpPr>
        <p:grpSp>
          <p:nvGrpSpPr>
            <p:cNvPr id="23" name="Group 23"/>
            <p:cNvGrpSpPr/>
            <p:nvPr/>
          </p:nvGrpSpPr>
          <p:grpSpPr>
            <a:xfrm>
              <a:off x="0" y="0"/>
              <a:ext cx="9151931" cy="1378517"/>
              <a:chOff x="0" y="0"/>
              <a:chExt cx="1807789" cy="272300"/>
            </a:xfrm>
          </p:grpSpPr>
          <p:sp>
            <p:nvSpPr>
              <p:cNvPr id="24" name="Freeform 24"/>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5" name="TextBox 25"/>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30476" y="233467"/>
              <a:ext cx="8817980" cy="2393817"/>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420991" y="1994085"/>
            <a:ext cx="8516536" cy="1677028"/>
            <a:chOff x="0" y="0"/>
            <a:chExt cx="2243038" cy="441686"/>
          </a:xfrm>
        </p:grpSpPr>
        <p:sp>
          <p:nvSpPr>
            <p:cNvPr id="5" name="Freeform 5"/>
            <p:cNvSpPr/>
            <p:nvPr/>
          </p:nvSpPr>
          <p:spPr>
            <a:xfrm>
              <a:off x="0" y="0"/>
              <a:ext cx="2243038" cy="441686"/>
            </a:xfrm>
            <a:custGeom>
              <a:avLst/>
              <a:gdLst/>
              <a:ahLst/>
              <a:cxnLst/>
              <a:rect l="l" t="t" r="r" b="b"/>
              <a:pathLst>
                <a:path w="2243038" h="441686">
                  <a:moveTo>
                    <a:pt x="46361" y="0"/>
                  </a:moveTo>
                  <a:lnTo>
                    <a:pt x="2196677" y="0"/>
                  </a:lnTo>
                  <a:cubicBezTo>
                    <a:pt x="2208973" y="0"/>
                    <a:pt x="2220765" y="4884"/>
                    <a:pt x="2229460" y="13579"/>
                  </a:cubicBezTo>
                  <a:cubicBezTo>
                    <a:pt x="2238154" y="22273"/>
                    <a:pt x="2243038" y="34066"/>
                    <a:pt x="2243038" y="46361"/>
                  </a:cubicBezTo>
                  <a:lnTo>
                    <a:pt x="2243038" y="395325"/>
                  </a:lnTo>
                  <a:cubicBezTo>
                    <a:pt x="2243038" y="420930"/>
                    <a:pt x="2222282" y="441686"/>
                    <a:pt x="2196677" y="441686"/>
                  </a:cubicBezTo>
                  <a:lnTo>
                    <a:pt x="46361" y="441686"/>
                  </a:lnTo>
                  <a:cubicBezTo>
                    <a:pt x="34066" y="441686"/>
                    <a:pt x="22273" y="436802"/>
                    <a:pt x="13579" y="428107"/>
                  </a:cubicBezTo>
                  <a:cubicBezTo>
                    <a:pt x="4884" y="419413"/>
                    <a:pt x="0" y="407621"/>
                    <a:pt x="0" y="395325"/>
                  </a:cubicBezTo>
                  <a:lnTo>
                    <a:pt x="0" y="46361"/>
                  </a:lnTo>
                  <a:cubicBezTo>
                    <a:pt x="0" y="34066"/>
                    <a:pt x="4884" y="22273"/>
                    <a:pt x="13579" y="13579"/>
                  </a:cubicBezTo>
                  <a:cubicBezTo>
                    <a:pt x="22273" y="4884"/>
                    <a:pt x="34066" y="0"/>
                    <a:pt x="46361" y="0"/>
                  </a:cubicBezTo>
                  <a:close/>
                </a:path>
              </a:pathLst>
            </a:custGeom>
            <a:solidFill>
              <a:srgbClr val="ECF8E9"/>
            </a:solidFill>
          </p:spPr>
          <p:txBody>
            <a:bodyPr/>
            <a:lstStyle/>
            <a:p>
              <a:endParaRPr lang="en-GB"/>
            </a:p>
          </p:txBody>
        </p:sp>
        <p:sp>
          <p:nvSpPr>
            <p:cNvPr id="6" name="TextBox 6"/>
            <p:cNvSpPr txBox="1"/>
            <p:nvPr/>
          </p:nvSpPr>
          <p:spPr>
            <a:xfrm>
              <a:off x="0" y="-85725"/>
              <a:ext cx="2243038" cy="527411"/>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8937527" y="781778"/>
            <a:ext cx="2263329" cy="22633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9" name="Freeform 9"/>
          <p:cNvSpPr/>
          <p:nvPr/>
        </p:nvSpPr>
        <p:spPr>
          <a:xfrm>
            <a:off x="1265802" y="3671113"/>
            <a:ext cx="7401703" cy="6028884"/>
          </a:xfrm>
          <a:custGeom>
            <a:avLst/>
            <a:gdLst/>
            <a:ahLst/>
            <a:cxnLst/>
            <a:rect l="l" t="t" r="r" b="b"/>
            <a:pathLst>
              <a:path w="7401703" h="6028884">
                <a:moveTo>
                  <a:pt x="0" y="0"/>
                </a:moveTo>
                <a:lnTo>
                  <a:pt x="7401704" y="0"/>
                </a:lnTo>
                <a:lnTo>
                  <a:pt x="7401704" y="6028884"/>
                </a:lnTo>
                <a:lnTo>
                  <a:pt x="0" y="6028884"/>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10439400" y="2171700"/>
            <a:ext cx="5852016" cy="1893783"/>
          </a:xfrm>
          <a:prstGeom prst="rect">
            <a:avLst/>
          </a:prstGeom>
        </p:spPr>
        <p:txBody>
          <a:bodyPr wrap="square" lIns="0" tIns="0" rIns="0" bIns="0" rtlCol="0" anchor="t">
            <a:spAutoFit/>
          </a:bodyPr>
          <a:lstStyle/>
          <a:p>
            <a:pPr algn="ctr">
              <a:lnSpc>
                <a:spcPts val="14736"/>
              </a:lnSpc>
            </a:pPr>
            <a:r>
              <a:rPr lang="en-US" sz="10526">
                <a:solidFill>
                  <a:srgbClr val="4D686B"/>
                </a:solidFill>
                <a:latin typeface="#9Slide06 ThuPhap Thien An"/>
              </a:rPr>
              <a:t>mời trầu</a:t>
            </a:r>
          </a:p>
        </p:txBody>
      </p:sp>
      <p:sp>
        <p:nvSpPr>
          <p:cNvPr id="11" name="TextBox 11"/>
          <p:cNvSpPr txBox="1"/>
          <p:nvPr/>
        </p:nvSpPr>
        <p:spPr>
          <a:xfrm>
            <a:off x="9581906" y="4153061"/>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
        <p:nvSpPr>
          <p:cNvPr id="12" name="TextBox 12"/>
          <p:cNvSpPr txBox="1"/>
          <p:nvPr/>
        </p:nvSpPr>
        <p:spPr>
          <a:xfrm>
            <a:off x="947453" y="2310826"/>
            <a:ext cx="7720052" cy="911175"/>
          </a:xfrm>
          <a:prstGeom prst="rect">
            <a:avLst/>
          </a:prstGeom>
        </p:spPr>
        <p:txBody>
          <a:bodyPr lIns="0" tIns="0" rIns="0" bIns="0" rtlCol="0" anchor="t">
            <a:spAutoFit/>
          </a:bodyPr>
          <a:lstStyle/>
          <a:p>
            <a:pPr algn="just">
              <a:lnSpc>
                <a:spcPts val="7000"/>
              </a:lnSpc>
              <a:spcBef>
                <a:spcPct val="0"/>
              </a:spcBef>
            </a:pPr>
            <a:r>
              <a:rPr lang="en-US" sz="5000">
                <a:solidFill>
                  <a:srgbClr val="000000"/>
                </a:solidFill>
                <a:latin typeface="#9Slide06 ThuPhap Thien An"/>
              </a:rPr>
              <a:t>Nhiệm vụ 2: Trầu tính trầu tình</a:t>
            </a:r>
          </a:p>
        </p:txBody>
      </p:sp>
      <p:grpSp>
        <p:nvGrpSpPr>
          <p:cNvPr id="13" name="Group 13"/>
          <p:cNvGrpSpPr/>
          <p:nvPr/>
        </p:nvGrpSpPr>
        <p:grpSpPr>
          <a:xfrm>
            <a:off x="15007444" y="6685555"/>
            <a:ext cx="6887687" cy="68876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15" name="Group 15"/>
          <p:cNvGrpSpPr/>
          <p:nvPr/>
        </p:nvGrpSpPr>
        <p:grpSpPr>
          <a:xfrm>
            <a:off x="0" y="781778"/>
            <a:ext cx="8129750" cy="1072782"/>
            <a:chOff x="0" y="0"/>
            <a:chExt cx="9151931" cy="1430376"/>
          </a:xfrm>
        </p:grpSpPr>
        <p:grpSp>
          <p:nvGrpSpPr>
            <p:cNvPr id="16" name="Group 16"/>
            <p:cNvGrpSpPr/>
            <p:nvPr/>
          </p:nvGrpSpPr>
          <p:grpSpPr>
            <a:xfrm>
              <a:off x="0" y="0"/>
              <a:ext cx="9151931" cy="1378517"/>
              <a:chOff x="0" y="0"/>
              <a:chExt cx="1807789" cy="272300"/>
            </a:xfrm>
          </p:grpSpPr>
          <p:sp>
            <p:nvSpPr>
              <p:cNvPr id="17" name="Freeform 17"/>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8" name="TextBox 18"/>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01995" y="1721939"/>
            <a:ext cx="14857539" cy="1023877"/>
            <a:chOff x="0" y="0"/>
            <a:chExt cx="3913097" cy="269663"/>
          </a:xfrm>
        </p:grpSpPr>
        <p:sp>
          <p:nvSpPr>
            <p:cNvPr id="5" name="Freeform 5"/>
            <p:cNvSpPr/>
            <p:nvPr/>
          </p:nvSpPr>
          <p:spPr>
            <a:xfrm>
              <a:off x="0" y="0"/>
              <a:ext cx="3913096" cy="269663"/>
            </a:xfrm>
            <a:custGeom>
              <a:avLst/>
              <a:gdLst/>
              <a:ahLst/>
              <a:cxnLst/>
              <a:rect l="l" t="t" r="r" b="b"/>
              <a:pathLst>
                <a:path w="3913096" h="269663">
                  <a:moveTo>
                    <a:pt x="26575" y="0"/>
                  </a:moveTo>
                  <a:lnTo>
                    <a:pt x="3886522" y="0"/>
                  </a:lnTo>
                  <a:cubicBezTo>
                    <a:pt x="3901198" y="0"/>
                    <a:pt x="3913096" y="11898"/>
                    <a:pt x="3913096" y="26575"/>
                  </a:cubicBezTo>
                  <a:lnTo>
                    <a:pt x="3913096" y="243088"/>
                  </a:lnTo>
                  <a:cubicBezTo>
                    <a:pt x="3913096" y="257765"/>
                    <a:pt x="3901198" y="269663"/>
                    <a:pt x="3886522" y="269663"/>
                  </a:cubicBezTo>
                  <a:lnTo>
                    <a:pt x="26575" y="269663"/>
                  </a:lnTo>
                  <a:cubicBezTo>
                    <a:pt x="11898" y="269663"/>
                    <a:pt x="0" y="257765"/>
                    <a:pt x="0" y="243088"/>
                  </a:cubicBezTo>
                  <a:lnTo>
                    <a:pt x="0" y="26575"/>
                  </a:lnTo>
                  <a:cubicBezTo>
                    <a:pt x="0" y="11898"/>
                    <a:pt x="11898" y="0"/>
                    <a:pt x="26575" y="0"/>
                  </a:cubicBezTo>
                  <a:close/>
                </a:path>
              </a:pathLst>
            </a:custGeom>
            <a:solidFill>
              <a:srgbClr val="ECF8E9"/>
            </a:solidFill>
          </p:spPr>
          <p:txBody>
            <a:bodyPr/>
            <a:lstStyle/>
            <a:p>
              <a:endParaRPr lang="en-GB"/>
            </a:p>
          </p:txBody>
        </p:sp>
        <p:sp>
          <p:nvSpPr>
            <p:cNvPr id="6" name="TextBox 6"/>
            <p:cNvSpPr txBox="1"/>
            <p:nvPr/>
          </p:nvSpPr>
          <p:spPr>
            <a:xfrm>
              <a:off x="0" y="-85725"/>
              <a:ext cx="3913097" cy="355388"/>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15659534" y="0"/>
            <a:ext cx="2263329" cy="22633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9" name="Group 9"/>
          <p:cNvGrpSpPr/>
          <p:nvPr/>
        </p:nvGrpSpPr>
        <p:grpSpPr>
          <a:xfrm>
            <a:off x="10133500" y="3684385"/>
            <a:ext cx="7448828" cy="3544763"/>
            <a:chOff x="0" y="0"/>
            <a:chExt cx="1961831" cy="933600"/>
          </a:xfrm>
        </p:grpSpPr>
        <p:sp>
          <p:nvSpPr>
            <p:cNvPr id="10" name="Freeform 10"/>
            <p:cNvSpPr/>
            <p:nvPr/>
          </p:nvSpPr>
          <p:spPr>
            <a:xfrm>
              <a:off x="0" y="0"/>
              <a:ext cx="1961831" cy="933600"/>
            </a:xfrm>
            <a:custGeom>
              <a:avLst/>
              <a:gdLst/>
              <a:ahLst/>
              <a:cxnLst/>
              <a:rect l="l" t="t" r="r" b="b"/>
              <a:pathLst>
                <a:path w="1961831" h="933600">
                  <a:moveTo>
                    <a:pt x="53007" y="0"/>
                  </a:moveTo>
                  <a:lnTo>
                    <a:pt x="1908825" y="0"/>
                  </a:lnTo>
                  <a:cubicBezTo>
                    <a:pt x="1938099" y="0"/>
                    <a:pt x="1961831" y="23732"/>
                    <a:pt x="1961831" y="53007"/>
                  </a:cubicBezTo>
                  <a:lnTo>
                    <a:pt x="1961831" y="880593"/>
                  </a:lnTo>
                  <a:cubicBezTo>
                    <a:pt x="1961831" y="909868"/>
                    <a:pt x="1938099" y="933600"/>
                    <a:pt x="1908825" y="933600"/>
                  </a:cubicBezTo>
                  <a:lnTo>
                    <a:pt x="53007" y="933600"/>
                  </a:lnTo>
                  <a:cubicBezTo>
                    <a:pt x="23732" y="933600"/>
                    <a:pt x="0" y="909868"/>
                    <a:pt x="0" y="880593"/>
                  </a:cubicBezTo>
                  <a:lnTo>
                    <a:pt x="0" y="53007"/>
                  </a:lnTo>
                  <a:cubicBezTo>
                    <a:pt x="0" y="23732"/>
                    <a:pt x="23732" y="0"/>
                    <a:pt x="53007" y="0"/>
                  </a:cubicBezTo>
                  <a:close/>
                </a:path>
              </a:pathLst>
            </a:custGeom>
            <a:solidFill>
              <a:srgbClr val="E7F1E4"/>
            </a:solidFill>
          </p:spPr>
          <p:txBody>
            <a:bodyPr/>
            <a:lstStyle/>
            <a:p>
              <a:endParaRPr lang="en-GB"/>
            </a:p>
          </p:txBody>
        </p:sp>
        <p:sp>
          <p:nvSpPr>
            <p:cNvPr id="11" name="TextBox 11"/>
            <p:cNvSpPr txBox="1"/>
            <p:nvPr/>
          </p:nvSpPr>
          <p:spPr>
            <a:xfrm>
              <a:off x="0" y="-85725"/>
              <a:ext cx="1961831" cy="1019325"/>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15007444" y="6685555"/>
            <a:ext cx="6887687" cy="688768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14" name="TextBox 14"/>
          <p:cNvSpPr txBox="1"/>
          <p:nvPr/>
        </p:nvSpPr>
        <p:spPr>
          <a:xfrm>
            <a:off x="801995" y="1866467"/>
            <a:ext cx="14496588" cy="731470"/>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9Slide05 VL Fadilla"/>
              </a:rPr>
              <a:t>a. Đặc điểm thơ Thất ngôn tứ tuyệt Đường luật thể hiện trong bài "Mời trầu"</a:t>
            </a:r>
          </a:p>
        </p:txBody>
      </p:sp>
      <p:graphicFrame>
        <p:nvGraphicFramePr>
          <p:cNvPr id="15" name="Table 15"/>
          <p:cNvGraphicFramePr>
            <a:graphicFrameLocks noGrp="1"/>
          </p:cNvGraphicFramePr>
          <p:nvPr/>
        </p:nvGraphicFramePr>
        <p:xfrm>
          <a:off x="801995" y="3164917"/>
          <a:ext cx="8934786" cy="6463246"/>
        </p:xfrm>
        <a:graphic>
          <a:graphicData uri="http://schemas.openxmlformats.org/drawingml/2006/table">
            <a:tbl>
              <a:tblPr/>
              <a:tblGrid>
                <a:gridCol w="3774427">
                  <a:extLst>
                    <a:ext uri="{9D8B030D-6E8A-4147-A177-3AD203B41FA5}">
                      <a16:colId xmlns:a16="http://schemas.microsoft.com/office/drawing/2014/main" val="20000"/>
                    </a:ext>
                  </a:extLst>
                </a:gridCol>
                <a:gridCol w="5160359">
                  <a:extLst>
                    <a:ext uri="{9D8B030D-6E8A-4147-A177-3AD203B41FA5}">
                      <a16:colId xmlns:a16="http://schemas.microsoft.com/office/drawing/2014/main" val="20001"/>
                    </a:ext>
                  </a:extLst>
                </a:gridCol>
              </a:tblGrid>
              <a:tr h="854280">
                <a:tc>
                  <a:txBody>
                    <a:bodyPr/>
                    <a:lstStyle/>
                    <a:p>
                      <a:pPr algn="ctr">
                        <a:lnSpc>
                          <a:spcPts val="4200"/>
                        </a:lnSpc>
                        <a:defRPr/>
                      </a:pPr>
                      <a:r>
                        <a:rPr lang="en-US" sz="3500">
                          <a:solidFill>
                            <a:srgbClr val="000000"/>
                          </a:solidFill>
                          <a:latin typeface="Roboto Condensed Bold"/>
                        </a:rPr>
                        <a:t>Đặc điểm</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E7F1E4"/>
                    </a:solidFill>
                  </a:tcPr>
                </a:tc>
                <a:tc>
                  <a:txBody>
                    <a:bodyPr/>
                    <a:lstStyle/>
                    <a:p>
                      <a:pPr algn="ctr">
                        <a:lnSpc>
                          <a:spcPts val="4200"/>
                        </a:lnSpc>
                        <a:defRPr/>
                      </a:pPr>
                      <a:r>
                        <a:rPr lang="en-US" sz="3500">
                          <a:solidFill>
                            <a:srgbClr val="000000"/>
                          </a:solidFill>
                          <a:latin typeface="Roboto Condensed Bold"/>
                        </a:rPr>
                        <a:t>Biểu hiện trong văn bản</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E7F1E4"/>
                    </a:solidFill>
                  </a:tcPr>
                </a:tc>
                <a:extLst>
                  <a:ext uri="{0D108BD9-81ED-4DB2-BD59-A6C34878D82A}">
                    <a16:rowId xmlns:a16="http://schemas.microsoft.com/office/drawing/2014/main" val="10000"/>
                  </a:ext>
                </a:extLst>
              </a:tr>
              <a:tr h="1459476">
                <a:tc>
                  <a:txBody>
                    <a:bodyPr/>
                    <a:lstStyle/>
                    <a:p>
                      <a:pPr algn="ctr">
                        <a:lnSpc>
                          <a:spcPts val="4200"/>
                        </a:lnSpc>
                        <a:defRPr/>
                      </a:pPr>
                      <a:r>
                        <a:rPr lang="en-US" sz="3500">
                          <a:solidFill>
                            <a:srgbClr val="000000"/>
                          </a:solidFill>
                          <a:latin typeface="Roboto Condensed Bold"/>
                        </a:rPr>
                        <a:t>B/T</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Bài thơ làm theo luật Bằng </a:t>
                      </a:r>
                      <a:endParaRPr lang="en-US" sz="1100"/>
                    </a:p>
                    <a:p>
                      <a:pPr>
                        <a:lnSpc>
                          <a:spcPts val="4900"/>
                        </a:lnSpc>
                      </a:pPr>
                      <a:r>
                        <a:rPr lang="en-US" sz="3500">
                          <a:solidFill>
                            <a:srgbClr val="000000"/>
                          </a:solidFill>
                          <a:latin typeface="Roboto Condensed"/>
                        </a:rPr>
                        <a:t>(Cau = B)</a:t>
                      </a:r>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1"/>
                  </a:ext>
                </a:extLst>
              </a:tr>
              <a:tr h="848976">
                <a:tc>
                  <a:txBody>
                    <a:bodyPr/>
                    <a:lstStyle/>
                    <a:p>
                      <a:pPr algn="ctr">
                        <a:lnSpc>
                          <a:spcPts val="4200"/>
                        </a:lnSpc>
                        <a:defRPr/>
                      </a:pPr>
                      <a:r>
                        <a:rPr lang="en-US" sz="3500">
                          <a:solidFill>
                            <a:srgbClr val="000000"/>
                          </a:solidFill>
                          <a:latin typeface="Roboto Condensed Bold"/>
                        </a:rPr>
                        <a:t>Bố cục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 4 phần</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2"/>
                  </a:ext>
                </a:extLst>
              </a:tr>
              <a:tr h="2451538">
                <a:tc>
                  <a:txBody>
                    <a:bodyPr/>
                    <a:lstStyle/>
                    <a:p>
                      <a:pPr algn="ctr">
                        <a:lnSpc>
                          <a:spcPts val="4200"/>
                        </a:lnSpc>
                        <a:defRPr/>
                      </a:pPr>
                      <a:r>
                        <a:rPr lang="en-US" sz="3500">
                          <a:solidFill>
                            <a:srgbClr val="000000"/>
                          </a:solidFill>
                          <a:latin typeface="Roboto Condensed Bold"/>
                        </a:rPr>
                        <a:t>Niêm (Chữ thứ 2 của câu 2 và 3, câu 4 và câu 1 cùng thanh)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Italics"/>
                        </a:rPr>
                        <a:t>của – phải, cau – xanh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3"/>
                  </a:ext>
                </a:extLst>
              </a:tr>
              <a:tr h="848976">
                <a:tc>
                  <a:txBody>
                    <a:bodyPr/>
                    <a:lstStyle/>
                    <a:p>
                      <a:pPr algn="ctr">
                        <a:lnSpc>
                          <a:spcPts val="4200"/>
                        </a:lnSpc>
                        <a:defRPr/>
                      </a:pPr>
                      <a:r>
                        <a:rPr lang="en-US" sz="3500">
                          <a:solidFill>
                            <a:srgbClr val="000000"/>
                          </a:solidFill>
                          <a:latin typeface="Roboto Condensed Bold"/>
                        </a:rPr>
                        <a:t>Gieo vần</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vần </a:t>
                      </a:r>
                      <a:r>
                        <a:rPr lang="en-US" sz="3500">
                          <a:solidFill>
                            <a:srgbClr val="000000"/>
                          </a:solidFill>
                          <a:latin typeface="Roboto Condensed Italics"/>
                        </a:rPr>
                        <a:t>ôi</a:t>
                      </a:r>
                      <a:r>
                        <a:rPr lang="en-US" sz="3500">
                          <a:solidFill>
                            <a:srgbClr val="000000"/>
                          </a:solidFill>
                          <a:latin typeface="Roboto Condensed"/>
                        </a:rPr>
                        <a:t> ở cuối các câu 1,2,4</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TextBox 16"/>
          <p:cNvSpPr txBox="1"/>
          <p:nvPr/>
        </p:nvSpPr>
        <p:spPr>
          <a:xfrm>
            <a:off x="10547966" y="3892877"/>
            <a:ext cx="6711334" cy="3005911"/>
          </a:xfrm>
          <a:prstGeom prst="rect">
            <a:avLst/>
          </a:prstGeom>
        </p:spPr>
        <p:txBody>
          <a:bodyPr lIns="0" tIns="0" rIns="0" bIns="0" rtlCol="0" anchor="t">
            <a:spAutoFit/>
          </a:bodyPr>
          <a:lstStyle/>
          <a:p>
            <a:pPr algn="just">
              <a:lnSpc>
                <a:spcPts val="5989"/>
              </a:lnSpc>
            </a:pPr>
            <a:r>
              <a:rPr lang="en-US" sz="4278">
                <a:solidFill>
                  <a:srgbClr val="0C0C0B"/>
                </a:solidFill>
                <a:latin typeface="#9Slide05 VL Fadilla"/>
              </a:rPr>
              <a:t>Quả </a:t>
            </a:r>
            <a:r>
              <a:rPr lang="en-US" sz="4278" u="sng">
                <a:solidFill>
                  <a:srgbClr val="F76936"/>
                </a:solidFill>
                <a:latin typeface="#9Slide05 VL Fadilla"/>
              </a:rPr>
              <a:t>cau</a:t>
            </a:r>
            <a:r>
              <a:rPr lang="en-US" sz="4278">
                <a:solidFill>
                  <a:srgbClr val="0C0C0B"/>
                </a:solidFill>
                <a:latin typeface="#9Slide05 VL Fadilla"/>
              </a:rPr>
              <a:t> nho nhỏ, miếng trầu </a:t>
            </a:r>
            <a:r>
              <a:rPr lang="en-US" sz="4278" u="sng">
                <a:solidFill>
                  <a:srgbClr val="6B2D11"/>
                </a:solidFill>
                <a:latin typeface="#9Slide05 VL Fadilla"/>
              </a:rPr>
              <a:t>hôi</a:t>
            </a:r>
            <a:r>
              <a:rPr lang="en-US" sz="4278" u="sng">
                <a:solidFill>
                  <a:srgbClr val="0C0C0B"/>
                </a:solidFill>
                <a:latin typeface="#9Slide05 VL Fadilla"/>
              </a:rPr>
              <a:t>,</a:t>
            </a:r>
          </a:p>
          <a:p>
            <a:pPr algn="just">
              <a:lnSpc>
                <a:spcPts val="5989"/>
              </a:lnSpc>
            </a:pPr>
            <a:r>
              <a:rPr lang="en-US" sz="4278">
                <a:solidFill>
                  <a:srgbClr val="0C0C0B"/>
                </a:solidFill>
                <a:latin typeface="#9Slide05 VL Fadilla"/>
              </a:rPr>
              <a:t>Này của Xuân Hương mới quệt</a:t>
            </a:r>
            <a:r>
              <a:rPr lang="en-US" sz="4278">
                <a:solidFill>
                  <a:srgbClr val="6B2D11"/>
                </a:solidFill>
                <a:latin typeface="#9Slide05 VL Fadilla"/>
              </a:rPr>
              <a:t> </a:t>
            </a:r>
            <a:r>
              <a:rPr lang="en-US" sz="4278" u="sng">
                <a:solidFill>
                  <a:srgbClr val="6B2D11"/>
                </a:solidFill>
                <a:latin typeface="#9Slide05 VL Fadilla"/>
              </a:rPr>
              <a:t>rồi</a:t>
            </a:r>
            <a:r>
              <a:rPr lang="en-US" sz="4278">
                <a:solidFill>
                  <a:srgbClr val="0C0C0B"/>
                </a:solidFill>
                <a:latin typeface="#9Slide05 VL Fadilla"/>
              </a:rPr>
              <a:t>.</a:t>
            </a:r>
          </a:p>
          <a:p>
            <a:pPr algn="just">
              <a:lnSpc>
                <a:spcPts val="5989"/>
              </a:lnSpc>
            </a:pPr>
            <a:r>
              <a:rPr lang="en-US" sz="4278">
                <a:solidFill>
                  <a:srgbClr val="0C0C0B"/>
                </a:solidFill>
                <a:latin typeface="#9Slide05 VL Fadilla"/>
              </a:rPr>
              <a:t>Có phải duyên nhau thì thắm lại,</a:t>
            </a:r>
          </a:p>
          <a:p>
            <a:pPr algn="just">
              <a:lnSpc>
                <a:spcPts val="5989"/>
              </a:lnSpc>
              <a:spcBef>
                <a:spcPct val="0"/>
              </a:spcBef>
            </a:pPr>
            <a:r>
              <a:rPr lang="en-US" sz="4278">
                <a:solidFill>
                  <a:srgbClr val="0C0C0B"/>
                </a:solidFill>
                <a:latin typeface="#9Slide05 VL Fadilla"/>
              </a:rPr>
              <a:t>Đừng xanh như lá, bạc như </a:t>
            </a:r>
            <a:r>
              <a:rPr lang="en-US" sz="4278" u="sng">
                <a:solidFill>
                  <a:srgbClr val="6B2D11"/>
                </a:solidFill>
                <a:latin typeface="#9Slide05 VL Fadilla"/>
              </a:rPr>
              <a:t>vôi</a:t>
            </a:r>
          </a:p>
        </p:txBody>
      </p:sp>
      <p:grpSp>
        <p:nvGrpSpPr>
          <p:cNvPr id="17" name="Group 17"/>
          <p:cNvGrpSpPr/>
          <p:nvPr/>
        </p:nvGrpSpPr>
        <p:grpSpPr>
          <a:xfrm>
            <a:off x="1028700" y="511756"/>
            <a:ext cx="10020300" cy="1072782"/>
            <a:chOff x="0" y="0"/>
            <a:chExt cx="9151931" cy="1430376"/>
          </a:xfrm>
        </p:grpSpPr>
        <p:grpSp>
          <p:nvGrpSpPr>
            <p:cNvPr id="18" name="Group 18"/>
            <p:cNvGrpSpPr/>
            <p:nvPr/>
          </p:nvGrpSpPr>
          <p:grpSpPr>
            <a:xfrm>
              <a:off x="0" y="0"/>
              <a:ext cx="9151931" cy="1378517"/>
              <a:chOff x="0" y="0"/>
              <a:chExt cx="1807789" cy="272300"/>
            </a:xfrm>
          </p:grpSpPr>
          <p:sp>
            <p:nvSpPr>
              <p:cNvPr id="19" name="Freeform 19"/>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01995" y="1721939"/>
            <a:ext cx="14857539" cy="1023877"/>
            <a:chOff x="0" y="0"/>
            <a:chExt cx="3913097" cy="269663"/>
          </a:xfrm>
        </p:grpSpPr>
        <p:sp>
          <p:nvSpPr>
            <p:cNvPr id="5" name="Freeform 5"/>
            <p:cNvSpPr/>
            <p:nvPr/>
          </p:nvSpPr>
          <p:spPr>
            <a:xfrm>
              <a:off x="0" y="0"/>
              <a:ext cx="3913096" cy="269663"/>
            </a:xfrm>
            <a:custGeom>
              <a:avLst/>
              <a:gdLst/>
              <a:ahLst/>
              <a:cxnLst/>
              <a:rect l="l" t="t" r="r" b="b"/>
              <a:pathLst>
                <a:path w="3913096" h="269663">
                  <a:moveTo>
                    <a:pt x="26575" y="0"/>
                  </a:moveTo>
                  <a:lnTo>
                    <a:pt x="3886522" y="0"/>
                  </a:lnTo>
                  <a:cubicBezTo>
                    <a:pt x="3901198" y="0"/>
                    <a:pt x="3913096" y="11898"/>
                    <a:pt x="3913096" y="26575"/>
                  </a:cubicBezTo>
                  <a:lnTo>
                    <a:pt x="3913096" y="243088"/>
                  </a:lnTo>
                  <a:cubicBezTo>
                    <a:pt x="3913096" y="257765"/>
                    <a:pt x="3901198" y="269663"/>
                    <a:pt x="3886522" y="269663"/>
                  </a:cubicBezTo>
                  <a:lnTo>
                    <a:pt x="26575" y="269663"/>
                  </a:lnTo>
                  <a:cubicBezTo>
                    <a:pt x="11898" y="269663"/>
                    <a:pt x="0" y="257765"/>
                    <a:pt x="0" y="243088"/>
                  </a:cubicBezTo>
                  <a:lnTo>
                    <a:pt x="0" y="26575"/>
                  </a:lnTo>
                  <a:cubicBezTo>
                    <a:pt x="0" y="11898"/>
                    <a:pt x="11898" y="0"/>
                    <a:pt x="26575" y="0"/>
                  </a:cubicBezTo>
                  <a:close/>
                </a:path>
              </a:pathLst>
            </a:custGeom>
            <a:solidFill>
              <a:srgbClr val="E7F1E4"/>
            </a:solidFill>
          </p:spPr>
          <p:txBody>
            <a:bodyPr/>
            <a:lstStyle/>
            <a:p>
              <a:endParaRPr lang="en-GB"/>
            </a:p>
          </p:txBody>
        </p:sp>
        <p:sp>
          <p:nvSpPr>
            <p:cNvPr id="6" name="TextBox 6"/>
            <p:cNvSpPr txBox="1"/>
            <p:nvPr/>
          </p:nvSpPr>
          <p:spPr>
            <a:xfrm>
              <a:off x="0" y="-85725"/>
              <a:ext cx="3913097" cy="355388"/>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15659534" y="0"/>
            <a:ext cx="2263329" cy="22633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9" name="Group 9"/>
          <p:cNvGrpSpPr/>
          <p:nvPr/>
        </p:nvGrpSpPr>
        <p:grpSpPr>
          <a:xfrm>
            <a:off x="10133500" y="3684385"/>
            <a:ext cx="7448828" cy="3544763"/>
            <a:chOff x="0" y="0"/>
            <a:chExt cx="1961831" cy="933600"/>
          </a:xfrm>
        </p:grpSpPr>
        <p:sp>
          <p:nvSpPr>
            <p:cNvPr id="10" name="Freeform 10"/>
            <p:cNvSpPr/>
            <p:nvPr/>
          </p:nvSpPr>
          <p:spPr>
            <a:xfrm>
              <a:off x="0" y="0"/>
              <a:ext cx="1961831" cy="933600"/>
            </a:xfrm>
            <a:custGeom>
              <a:avLst/>
              <a:gdLst/>
              <a:ahLst/>
              <a:cxnLst/>
              <a:rect l="l" t="t" r="r" b="b"/>
              <a:pathLst>
                <a:path w="1961831" h="933600">
                  <a:moveTo>
                    <a:pt x="53007" y="0"/>
                  </a:moveTo>
                  <a:lnTo>
                    <a:pt x="1908825" y="0"/>
                  </a:lnTo>
                  <a:cubicBezTo>
                    <a:pt x="1938099" y="0"/>
                    <a:pt x="1961831" y="23732"/>
                    <a:pt x="1961831" y="53007"/>
                  </a:cubicBezTo>
                  <a:lnTo>
                    <a:pt x="1961831" y="880593"/>
                  </a:lnTo>
                  <a:cubicBezTo>
                    <a:pt x="1961831" y="909868"/>
                    <a:pt x="1938099" y="933600"/>
                    <a:pt x="1908825" y="933600"/>
                  </a:cubicBezTo>
                  <a:lnTo>
                    <a:pt x="53007" y="933600"/>
                  </a:lnTo>
                  <a:cubicBezTo>
                    <a:pt x="23732" y="933600"/>
                    <a:pt x="0" y="909868"/>
                    <a:pt x="0" y="880593"/>
                  </a:cubicBezTo>
                  <a:lnTo>
                    <a:pt x="0" y="53007"/>
                  </a:lnTo>
                  <a:cubicBezTo>
                    <a:pt x="0" y="23732"/>
                    <a:pt x="23732" y="0"/>
                    <a:pt x="53007" y="0"/>
                  </a:cubicBezTo>
                  <a:close/>
                </a:path>
              </a:pathLst>
            </a:custGeom>
            <a:solidFill>
              <a:srgbClr val="E7F1E4"/>
            </a:solidFill>
          </p:spPr>
          <p:txBody>
            <a:bodyPr/>
            <a:lstStyle/>
            <a:p>
              <a:endParaRPr lang="en-GB"/>
            </a:p>
          </p:txBody>
        </p:sp>
        <p:sp>
          <p:nvSpPr>
            <p:cNvPr id="11" name="TextBox 11"/>
            <p:cNvSpPr txBox="1"/>
            <p:nvPr/>
          </p:nvSpPr>
          <p:spPr>
            <a:xfrm>
              <a:off x="0" y="-85725"/>
              <a:ext cx="1961831" cy="1019325"/>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15007444" y="6685555"/>
            <a:ext cx="6887687" cy="688768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14" name="TextBox 14"/>
          <p:cNvSpPr txBox="1"/>
          <p:nvPr/>
        </p:nvSpPr>
        <p:spPr>
          <a:xfrm>
            <a:off x="584279" y="1806042"/>
            <a:ext cx="15694031" cy="965126"/>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b. Nhân vật trữ tình, đối tượng trữ tình, đề tài và cảm xúc chủ đạo</a:t>
            </a:r>
          </a:p>
        </p:txBody>
      </p:sp>
      <p:graphicFrame>
        <p:nvGraphicFramePr>
          <p:cNvPr id="15" name="Table 15"/>
          <p:cNvGraphicFramePr>
            <a:graphicFrameLocks noGrp="1"/>
          </p:cNvGraphicFramePr>
          <p:nvPr>
            <p:extLst>
              <p:ext uri="{D42A27DB-BD31-4B8C-83A1-F6EECF244321}">
                <p14:modId xmlns:p14="http://schemas.microsoft.com/office/powerpoint/2010/main" val="1870143180"/>
              </p:ext>
            </p:extLst>
          </p:nvPr>
        </p:nvGraphicFramePr>
        <p:xfrm>
          <a:off x="801995" y="3164917"/>
          <a:ext cx="8934786" cy="6091772"/>
        </p:xfrm>
        <a:graphic>
          <a:graphicData uri="http://schemas.openxmlformats.org/drawingml/2006/table">
            <a:tbl>
              <a:tblPr/>
              <a:tblGrid>
                <a:gridCol w="3774427">
                  <a:extLst>
                    <a:ext uri="{9D8B030D-6E8A-4147-A177-3AD203B41FA5}">
                      <a16:colId xmlns:a16="http://schemas.microsoft.com/office/drawing/2014/main" val="20000"/>
                    </a:ext>
                  </a:extLst>
                </a:gridCol>
                <a:gridCol w="5160359">
                  <a:extLst>
                    <a:ext uri="{9D8B030D-6E8A-4147-A177-3AD203B41FA5}">
                      <a16:colId xmlns:a16="http://schemas.microsoft.com/office/drawing/2014/main" val="20001"/>
                    </a:ext>
                  </a:extLst>
                </a:gridCol>
              </a:tblGrid>
              <a:tr h="854357">
                <a:tc>
                  <a:txBody>
                    <a:bodyPr/>
                    <a:lstStyle/>
                    <a:p>
                      <a:pPr algn="ctr">
                        <a:lnSpc>
                          <a:spcPts val="4200"/>
                        </a:lnSpc>
                        <a:defRPr/>
                      </a:pPr>
                      <a:r>
                        <a:rPr lang="en-US" sz="3500">
                          <a:solidFill>
                            <a:srgbClr val="000000"/>
                          </a:solidFill>
                          <a:latin typeface="Roboto Condensed Bold"/>
                        </a:rPr>
                        <a:t>Đặc điểm</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ysDash"/>
                      <a:round/>
                      <a:headEnd type="none" w="med" len="med"/>
                      <a:tailEnd type="none" w="med" len="med"/>
                    </a:lnB>
                    <a:solidFill>
                      <a:schemeClr val="accent3">
                        <a:lumMod val="20000"/>
                        <a:lumOff val="80000"/>
                      </a:schemeClr>
                    </a:solidFill>
                  </a:tcPr>
                </a:tc>
                <a:tc>
                  <a:txBody>
                    <a:bodyPr/>
                    <a:lstStyle/>
                    <a:p>
                      <a:pPr algn="ctr">
                        <a:lnSpc>
                          <a:spcPts val="4200"/>
                        </a:lnSpc>
                        <a:defRPr/>
                      </a:pPr>
                      <a:r>
                        <a:rPr lang="en-US" sz="3500">
                          <a:solidFill>
                            <a:srgbClr val="000000"/>
                          </a:solidFill>
                          <a:latin typeface="Roboto Condensed Bold"/>
                        </a:rPr>
                        <a:t>Biểu hiện trong văn bản</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ysDash"/>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849053">
                <a:tc>
                  <a:txBody>
                    <a:bodyPr/>
                    <a:lstStyle/>
                    <a:p>
                      <a:pPr algn="ctr">
                        <a:lnSpc>
                          <a:spcPts val="4200"/>
                        </a:lnSpc>
                        <a:defRPr/>
                      </a:pPr>
                      <a:r>
                        <a:rPr lang="en-US" sz="3500">
                          <a:solidFill>
                            <a:srgbClr val="000000"/>
                          </a:solidFill>
                          <a:latin typeface="Roboto Condensed Bold"/>
                        </a:rPr>
                        <a:t>Nhân vật trữ tình</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ysDash"/>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 Xuân Hương</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ysDash"/>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1"/>
                  </a:ext>
                </a:extLst>
              </a:tr>
              <a:tr h="849053">
                <a:tc>
                  <a:txBody>
                    <a:bodyPr/>
                    <a:lstStyle/>
                    <a:p>
                      <a:pPr algn="ctr">
                        <a:lnSpc>
                          <a:spcPts val="4200"/>
                        </a:lnSpc>
                        <a:defRPr/>
                      </a:pPr>
                      <a:r>
                        <a:rPr lang="en-US" sz="3500">
                          <a:solidFill>
                            <a:srgbClr val="000000"/>
                          </a:solidFill>
                          <a:latin typeface="Roboto Condensed Bold"/>
                        </a:rPr>
                        <a:t>Đối tượng trữ tình</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người được mời trầu</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2"/>
                  </a:ext>
                </a:extLst>
              </a:tr>
              <a:tr h="2079702">
                <a:tc>
                  <a:txBody>
                    <a:bodyPr/>
                    <a:lstStyle/>
                    <a:p>
                      <a:pPr algn="ctr">
                        <a:lnSpc>
                          <a:spcPts val="4200"/>
                        </a:lnSpc>
                        <a:defRPr/>
                      </a:pPr>
                      <a:r>
                        <a:rPr lang="en-US" sz="3500">
                          <a:solidFill>
                            <a:srgbClr val="000000"/>
                          </a:solidFill>
                          <a:latin typeface="Roboto Condensed Bold"/>
                        </a:rPr>
                        <a:t>Cảm xúc chủ đạo</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Italics"/>
                        </a:rPr>
                        <a:t>Sự chân thành, tha thiết mong cầu hạnh phúc trong tình yêu.</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3"/>
                  </a:ext>
                </a:extLst>
              </a:tr>
              <a:tr h="1459607">
                <a:tc>
                  <a:txBody>
                    <a:bodyPr/>
                    <a:lstStyle/>
                    <a:p>
                      <a:pPr algn="ctr">
                        <a:lnSpc>
                          <a:spcPts val="4200"/>
                        </a:lnSpc>
                        <a:defRPr/>
                      </a:pPr>
                      <a:r>
                        <a:rPr lang="en-US" sz="3500">
                          <a:solidFill>
                            <a:srgbClr val="000000"/>
                          </a:solidFill>
                          <a:latin typeface="Roboto Condensed Bold"/>
                        </a:rPr>
                        <a:t>Đề tài</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mời trầu (Phong tục cổ truyền của người Việt)</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TextBox 16"/>
          <p:cNvSpPr txBox="1"/>
          <p:nvPr/>
        </p:nvSpPr>
        <p:spPr>
          <a:xfrm>
            <a:off x="10547966" y="3892877"/>
            <a:ext cx="6711334" cy="3005911"/>
          </a:xfrm>
          <a:prstGeom prst="rect">
            <a:avLst/>
          </a:prstGeom>
        </p:spPr>
        <p:txBody>
          <a:bodyPr lIns="0" tIns="0" rIns="0" bIns="0" rtlCol="0" anchor="t">
            <a:spAutoFit/>
          </a:bodyPr>
          <a:lstStyle/>
          <a:p>
            <a:pPr algn="just">
              <a:lnSpc>
                <a:spcPts val="5989"/>
              </a:lnSpc>
            </a:pPr>
            <a:r>
              <a:rPr lang="en-US" sz="4278">
                <a:solidFill>
                  <a:srgbClr val="0C0C0B"/>
                </a:solidFill>
                <a:latin typeface="#9Slide05 VL Fadilla"/>
              </a:rPr>
              <a:t>Quả </a:t>
            </a:r>
            <a:r>
              <a:rPr lang="en-US" sz="4278" u="sng">
                <a:solidFill>
                  <a:srgbClr val="F76936"/>
                </a:solidFill>
                <a:latin typeface="#9Slide05 VL Fadilla"/>
              </a:rPr>
              <a:t>cau</a:t>
            </a:r>
            <a:r>
              <a:rPr lang="en-US" sz="4278">
                <a:solidFill>
                  <a:srgbClr val="0C0C0B"/>
                </a:solidFill>
                <a:latin typeface="#9Slide05 VL Fadilla"/>
              </a:rPr>
              <a:t> nho nhỏ, miếng trầu </a:t>
            </a:r>
            <a:r>
              <a:rPr lang="en-US" sz="4278" u="sng">
                <a:solidFill>
                  <a:srgbClr val="6B2D11"/>
                </a:solidFill>
                <a:latin typeface="#9Slide05 VL Fadilla"/>
              </a:rPr>
              <a:t>hôi</a:t>
            </a:r>
            <a:r>
              <a:rPr lang="en-US" sz="4278" u="sng">
                <a:solidFill>
                  <a:srgbClr val="0C0C0B"/>
                </a:solidFill>
                <a:latin typeface="#9Slide05 VL Fadilla"/>
              </a:rPr>
              <a:t>,</a:t>
            </a:r>
          </a:p>
          <a:p>
            <a:pPr algn="just">
              <a:lnSpc>
                <a:spcPts val="5989"/>
              </a:lnSpc>
            </a:pPr>
            <a:r>
              <a:rPr lang="en-US" sz="4278">
                <a:solidFill>
                  <a:srgbClr val="0C0C0B"/>
                </a:solidFill>
                <a:latin typeface="#9Slide05 VL Fadilla"/>
              </a:rPr>
              <a:t>Này của Xuân Hương mới quệt</a:t>
            </a:r>
            <a:r>
              <a:rPr lang="en-US" sz="4278">
                <a:solidFill>
                  <a:srgbClr val="6B2D11"/>
                </a:solidFill>
                <a:latin typeface="#9Slide05 VL Fadilla"/>
              </a:rPr>
              <a:t> </a:t>
            </a:r>
            <a:r>
              <a:rPr lang="en-US" sz="4278" u="sng">
                <a:solidFill>
                  <a:srgbClr val="6B2D11"/>
                </a:solidFill>
                <a:latin typeface="#9Slide05 VL Fadilla"/>
              </a:rPr>
              <a:t>rồi</a:t>
            </a:r>
            <a:r>
              <a:rPr lang="en-US" sz="4278">
                <a:solidFill>
                  <a:srgbClr val="0C0C0B"/>
                </a:solidFill>
                <a:latin typeface="#9Slide05 VL Fadilla"/>
              </a:rPr>
              <a:t>.</a:t>
            </a:r>
          </a:p>
          <a:p>
            <a:pPr algn="just">
              <a:lnSpc>
                <a:spcPts val="5989"/>
              </a:lnSpc>
            </a:pPr>
            <a:r>
              <a:rPr lang="en-US" sz="4278">
                <a:solidFill>
                  <a:srgbClr val="0C0C0B"/>
                </a:solidFill>
                <a:latin typeface="#9Slide05 VL Fadilla"/>
              </a:rPr>
              <a:t>Có phải duyên nhau thì thắm lại,</a:t>
            </a:r>
          </a:p>
          <a:p>
            <a:pPr algn="just">
              <a:lnSpc>
                <a:spcPts val="5989"/>
              </a:lnSpc>
              <a:spcBef>
                <a:spcPct val="0"/>
              </a:spcBef>
            </a:pPr>
            <a:r>
              <a:rPr lang="en-US" sz="4278">
                <a:solidFill>
                  <a:srgbClr val="0C0C0B"/>
                </a:solidFill>
                <a:latin typeface="#9Slide05 VL Fadilla"/>
              </a:rPr>
              <a:t>Đừng xanh như lá, bạc như </a:t>
            </a:r>
            <a:r>
              <a:rPr lang="en-US" sz="4278" u="sng">
                <a:solidFill>
                  <a:srgbClr val="6B2D11"/>
                </a:solidFill>
                <a:latin typeface="#9Slide05 VL Fadilla"/>
              </a:rPr>
              <a:t>vôi</a:t>
            </a:r>
          </a:p>
        </p:txBody>
      </p:sp>
      <p:grpSp>
        <p:nvGrpSpPr>
          <p:cNvPr id="17" name="Group 17"/>
          <p:cNvGrpSpPr/>
          <p:nvPr/>
        </p:nvGrpSpPr>
        <p:grpSpPr>
          <a:xfrm>
            <a:off x="1028700" y="511756"/>
            <a:ext cx="9944100" cy="1072782"/>
            <a:chOff x="0" y="0"/>
            <a:chExt cx="9151931" cy="1430376"/>
          </a:xfrm>
        </p:grpSpPr>
        <p:grpSp>
          <p:nvGrpSpPr>
            <p:cNvPr id="18" name="Group 18"/>
            <p:cNvGrpSpPr/>
            <p:nvPr/>
          </p:nvGrpSpPr>
          <p:grpSpPr>
            <a:xfrm>
              <a:off x="0" y="0"/>
              <a:ext cx="9151931" cy="1378517"/>
              <a:chOff x="0" y="0"/>
              <a:chExt cx="1807789" cy="272300"/>
            </a:xfrm>
          </p:grpSpPr>
          <p:sp>
            <p:nvSpPr>
              <p:cNvPr id="19" name="Freeform 19"/>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995971" y="1028700"/>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2185904" y="3972133"/>
            <a:ext cx="11413489" cy="4564664"/>
            <a:chOff x="0" y="0"/>
            <a:chExt cx="3006022" cy="1202216"/>
          </a:xfrm>
        </p:grpSpPr>
        <p:sp>
          <p:nvSpPr>
            <p:cNvPr id="7" name="Freeform 7"/>
            <p:cNvSpPr/>
            <p:nvPr/>
          </p:nvSpPr>
          <p:spPr>
            <a:xfrm>
              <a:off x="0" y="0"/>
              <a:ext cx="3006022" cy="1202216"/>
            </a:xfrm>
            <a:custGeom>
              <a:avLst/>
              <a:gdLst/>
              <a:ahLst/>
              <a:cxnLst/>
              <a:rect l="l" t="t" r="r" b="b"/>
              <a:pathLst>
                <a:path w="3006022" h="1202216">
                  <a:moveTo>
                    <a:pt x="34594" y="0"/>
                  </a:moveTo>
                  <a:lnTo>
                    <a:pt x="2971428" y="0"/>
                  </a:lnTo>
                  <a:cubicBezTo>
                    <a:pt x="2990534" y="0"/>
                    <a:pt x="3006022" y="15488"/>
                    <a:pt x="3006022" y="34594"/>
                  </a:cubicBezTo>
                  <a:lnTo>
                    <a:pt x="3006022" y="1167622"/>
                  </a:lnTo>
                  <a:cubicBezTo>
                    <a:pt x="3006022" y="1176797"/>
                    <a:pt x="3002377" y="1185596"/>
                    <a:pt x="2995889" y="1192084"/>
                  </a:cubicBezTo>
                  <a:cubicBezTo>
                    <a:pt x="2989402" y="1198571"/>
                    <a:pt x="2980603" y="1202216"/>
                    <a:pt x="2971428" y="1202216"/>
                  </a:cubicBezTo>
                  <a:lnTo>
                    <a:pt x="34594" y="1202216"/>
                  </a:lnTo>
                  <a:cubicBezTo>
                    <a:pt x="25419" y="1202216"/>
                    <a:pt x="16620" y="1198571"/>
                    <a:pt x="10132" y="1192084"/>
                  </a:cubicBezTo>
                  <a:cubicBezTo>
                    <a:pt x="3645" y="1185596"/>
                    <a:pt x="0" y="1176797"/>
                    <a:pt x="0" y="1167622"/>
                  </a:cubicBezTo>
                  <a:lnTo>
                    <a:pt x="0" y="34594"/>
                  </a:lnTo>
                  <a:cubicBezTo>
                    <a:pt x="0" y="25419"/>
                    <a:pt x="3645" y="16620"/>
                    <a:pt x="10132" y="10132"/>
                  </a:cubicBezTo>
                  <a:cubicBezTo>
                    <a:pt x="16620" y="3645"/>
                    <a:pt x="25419" y="0"/>
                    <a:pt x="34594" y="0"/>
                  </a:cubicBezTo>
                  <a:close/>
                </a:path>
              </a:pathLst>
            </a:custGeom>
            <a:solidFill>
              <a:srgbClr val="ECF8E9"/>
            </a:solidFill>
          </p:spPr>
          <p:txBody>
            <a:bodyPr/>
            <a:lstStyle/>
            <a:p>
              <a:endParaRPr lang="en-GB"/>
            </a:p>
          </p:txBody>
        </p:sp>
        <p:sp>
          <p:nvSpPr>
            <p:cNvPr id="8" name="TextBox 8"/>
            <p:cNvSpPr txBox="1"/>
            <p:nvPr/>
          </p:nvSpPr>
          <p:spPr>
            <a:xfrm>
              <a:off x="0" y="-85725"/>
              <a:ext cx="3006022" cy="1287941"/>
            </a:xfrm>
            <a:prstGeom prst="rect">
              <a:avLst/>
            </a:prstGeom>
          </p:spPr>
          <p:txBody>
            <a:bodyPr lIns="50800" tIns="50800" rIns="50800" bIns="50800" rtlCol="0" anchor="ctr"/>
            <a:lstStyle/>
            <a:p>
              <a:pPr algn="just">
                <a:lnSpc>
                  <a:spcPts val="4900"/>
                </a:lnSpc>
              </a:pPr>
              <a:endParaRPr/>
            </a:p>
          </p:txBody>
        </p:sp>
      </p:grpSp>
      <p:grpSp>
        <p:nvGrpSpPr>
          <p:cNvPr id="9" name="Group 9"/>
          <p:cNvGrpSpPr/>
          <p:nvPr/>
        </p:nvGrpSpPr>
        <p:grpSpPr>
          <a:xfrm>
            <a:off x="15007444" y="6685555"/>
            <a:ext cx="6887687" cy="688768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alphaModFix amt="79000"/>
              </a:blip>
              <a:stretch>
                <a:fillRect l="-37652"/>
              </a:stretch>
            </a:blipFill>
          </p:spPr>
          <p:txBody>
            <a:bodyPr/>
            <a:lstStyle/>
            <a:p>
              <a:endParaRPr lang="en-GB"/>
            </a:p>
          </p:txBody>
        </p:sp>
      </p:grpSp>
      <p:sp>
        <p:nvSpPr>
          <p:cNvPr id="11" name="TextBox 11"/>
          <p:cNvSpPr txBox="1"/>
          <p:nvPr/>
        </p:nvSpPr>
        <p:spPr>
          <a:xfrm>
            <a:off x="2437349" y="4355768"/>
            <a:ext cx="11026060" cy="3711575"/>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1.Bài thơ </a:t>
            </a:r>
            <a:r>
              <a:rPr lang="en-US" sz="3500">
                <a:solidFill>
                  <a:srgbClr val="0C0C0B"/>
                </a:solidFill>
                <a:latin typeface="Roboto Condensed Italics"/>
              </a:rPr>
              <a:t>Mời trầu</a:t>
            </a:r>
            <a:r>
              <a:rPr lang="en-US" sz="3500">
                <a:solidFill>
                  <a:srgbClr val="0C0C0B"/>
                </a:solidFill>
                <a:latin typeface="Roboto Condensed"/>
              </a:rPr>
              <a:t> gắn với phong tục nào của người Việt? Hãy trực quan hóa bằng cách chuẩn bị nguyên liệu để làm tại lớp / chiếu video sưu tầm / video tự quay dựng… giúp các bạn hình dung rõ về trầu.</a:t>
            </a:r>
          </a:p>
          <a:p>
            <a:pPr algn="just">
              <a:lnSpc>
                <a:spcPts val="4900"/>
              </a:lnSpc>
              <a:spcBef>
                <a:spcPct val="0"/>
              </a:spcBef>
            </a:pPr>
            <a:r>
              <a:rPr lang="en-US" sz="3500">
                <a:solidFill>
                  <a:srgbClr val="0C0C0B"/>
                </a:solidFill>
                <a:latin typeface="Roboto Condensed"/>
              </a:rPr>
              <a:t>2. Nội dung phong tục được thể hiện thế nào trong tác phẩm </a:t>
            </a:r>
            <a:r>
              <a:rPr lang="en-US" sz="3500">
                <a:solidFill>
                  <a:srgbClr val="0C0C0B"/>
                </a:solidFill>
                <a:latin typeface="Roboto Condensed Italics"/>
              </a:rPr>
              <a:t>Mời trầu</a:t>
            </a:r>
            <a:r>
              <a:rPr lang="en-US" sz="3500">
                <a:solidFill>
                  <a:srgbClr val="0C0C0B"/>
                </a:solidFill>
                <a:latin typeface="Roboto Condensed"/>
              </a:rPr>
              <a:t>?</a:t>
            </a:r>
          </a:p>
        </p:txBody>
      </p:sp>
      <p:sp>
        <p:nvSpPr>
          <p:cNvPr id="12" name="TextBox 12"/>
          <p:cNvSpPr txBox="1"/>
          <p:nvPr/>
        </p:nvSpPr>
        <p:spPr>
          <a:xfrm>
            <a:off x="5824628" y="2764983"/>
            <a:ext cx="9171343" cy="657200"/>
          </a:xfrm>
          <a:prstGeom prst="rect">
            <a:avLst/>
          </a:prstGeom>
        </p:spPr>
        <p:txBody>
          <a:bodyPr lIns="0" tIns="0" rIns="0" bIns="0" rtlCol="0" anchor="t">
            <a:spAutoFit/>
          </a:bodyPr>
          <a:lstStyle/>
          <a:p>
            <a:pPr algn="ctr">
              <a:lnSpc>
                <a:spcPts val="5251"/>
              </a:lnSpc>
              <a:spcBef>
                <a:spcPct val="0"/>
              </a:spcBef>
            </a:pPr>
            <a:r>
              <a:rPr lang="en-US" sz="3750">
                <a:solidFill>
                  <a:srgbClr val="02341B"/>
                </a:solidFill>
                <a:latin typeface="#9Slide06 Hellvina Hand Script"/>
              </a:rPr>
              <a:t>TRẠM 1: TRẦU TÊM CÁNH PHƯỢNG</a:t>
            </a:r>
          </a:p>
        </p:txBody>
      </p:sp>
      <p:grpSp>
        <p:nvGrpSpPr>
          <p:cNvPr id="13" name="Group 13"/>
          <p:cNvGrpSpPr/>
          <p:nvPr/>
        </p:nvGrpSpPr>
        <p:grpSpPr>
          <a:xfrm>
            <a:off x="1028700" y="511756"/>
            <a:ext cx="10629900" cy="2102308"/>
            <a:chOff x="0" y="0"/>
            <a:chExt cx="9151931" cy="2803077"/>
          </a:xfrm>
        </p:grpSpPr>
        <p:grpSp>
          <p:nvGrpSpPr>
            <p:cNvPr id="14" name="Group 14"/>
            <p:cNvGrpSpPr/>
            <p:nvPr/>
          </p:nvGrpSpPr>
          <p:grpSpPr>
            <a:xfrm>
              <a:off x="903647" y="1639236"/>
              <a:ext cx="6724536" cy="1068374"/>
              <a:chOff x="0" y="0"/>
              <a:chExt cx="1328303" cy="211037"/>
            </a:xfrm>
          </p:grpSpPr>
          <p:sp>
            <p:nvSpPr>
              <p:cNvPr id="15" name="Freeform 15"/>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6" name="TextBox 16"/>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8" name="Group 18"/>
            <p:cNvGrpSpPr/>
            <p:nvPr/>
          </p:nvGrpSpPr>
          <p:grpSpPr>
            <a:xfrm>
              <a:off x="0" y="0"/>
              <a:ext cx="9151931" cy="1378517"/>
              <a:chOff x="0" y="0"/>
              <a:chExt cx="1807789" cy="272300"/>
            </a:xfrm>
          </p:grpSpPr>
          <p:sp>
            <p:nvSpPr>
              <p:cNvPr id="19" name="Freeform 19"/>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784294" y="745046"/>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6" name="TextBox 6"/>
          <p:cNvSpPr txBox="1"/>
          <p:nvPr/>
        </p:nvSpPr>
        <p:spPr>
          <a:xfrm>
            <a:off x="4034306" y="2913125"/>
            <a:ext cx="10526079" cy="747901"/>
          </a:xfrm>
          <a:prstGeom prst="rect">
            <a:avLst/>
          </a:prstGeom>
        </p:spPr>
        <p:txBody>
          <a:bodyPr lIns="0" tIns="0" rIns="0" bIns="0" rtlCol="0" anchor="t">
            <a:spAutoFit/>
          </a:bodyPr>
          <a:lstStyle/>
          <a:p>
            <a:pPr algn="ctr">
              <a:lnSpc>
                <a:spcPts val="6027"/>
              </a:lnSpc>
              <a:spcBef>
                <a:spcPct val="0"/>
              </a:spcBef>
            </a:pPr>
            <a:r>
              <a:rPr lang="en-US" sz="4305">
                <a:solidFill>
                  <a:srgbClr val="023B1E"/>
                </a:solidFill>
                <a:latin typeface="#9Slide06 Hellvina Hand Script"/>
              </a:rPr>
              <a:t>TRẠM 2: MỜI KHÁCH THƯỞNG TRẦU</a:t>
            </a:r>
          </a:p>
        </p:txBody>
      </p:sp>
      <p:grpSp>
        <p:nvGrpSpPr>
          <p:cNvPr id="7" name="Group 7"/>
          <p:cNvGrpSpPr/>
          <p:nvPr/>
        </p:nvGrpSpPr>
        <p:grpSpPr>
          <a:xfrm rot="-438232">
            <a:off x="221894" y="4316554"/>
            <a:ext cx="7268198" cy="3954662"/>
            <a:chOff x="0" y="0"/>
            <a:chExt cx="9690931" cy="5272883"/>
          </a:xfrm>
        </p:grpSpPr>
        <p:grpSp>
          <p:nvGrpSpPr>
            <p:cNvPr id="8" name="Group 8"/>
            <p:cNvGrpSpPr/>
            <p:nvPr/>
          </p:nvGrpSpPr>
          <p:grpSpPr>
            <a:xfrm>
              <a:off x="0" y="0"/>
              <a:ext cx="9690931" cy="5048784"/>
              <a:chOff x="0" y="0"/>
              <a:chExt cx="1914258" cy="997291"/>
            </a:xfrm>
          </p:grpSpPr>
          <p:sp>
            <p:nvSpPr>
              <p:cNvPr id="9" name="Freeform 9"/>
              <p:cNvSpPr/>
              <p:nvPr/>
            </p:nvSpPr>
            <p:spPr>
              <a:xfrm>
                <a:off x="0" y="0"/>
                <a:ext cx="1914258" cy="997291"/>
              </a:xfrm>
              <a:custGeom>
                <a:avLst/>
                <a:gdLst/>
                <a:ahLst/>
                <a:cxnLst/>
                <a:rect l="l" t="t" r="r" b="b"/>
                <a:pathLst>
                  <a:path w="1914258" h="997291">
                    <a:moveTo>
                      <a:pt x="54324" y="0"/>
                    </a:moveTo>
                    <a:lnTo>
                      <a:pt x="1859934" y="0"/>
                    </a:lnTo>
                    <a:cubicBezTo>
                      <a:pt x="1889936" y="0"/>
                      <a:pt x="1914258" y="24322"/>
                      <a:pt x="1914258" y="54324"/>
                    </a:cubicBezTo>
                    <a:lnTo>
                      <a:pt x="1914258" y="942967"/>
                    </a:lnTo>
                    <a:cubicBezTo>
                      <a:pt x="1914258" y="972969"/>
                      <a:pt x="1889936" y="997291"/>
                      <a:pt x="1859934" y="997291"/>
                    </a:cubicBezTo>
                    <a:lnTo>
                      <a:pt x="54324" y="997291"/>
                    </a:lnTo>
                    <a:cubicBezTo>
                      <a:pt x="24322" y="997291"/>
                      <a:pt x="0" y="972969"/>
                      <a:pt x="0" y="942967"/>
                    </a:cubicBezTo>
                    <a:lnTo>
                      <a:pt x="0" y="54324"/>
                    </a:lnTo>
                    <a:cubicBezTo>
                      <a:pt x="0" y="24322"/>
                      <a:pt x="24322" y="0"/>
                      <a:pt x="54324" y="0"/>
                    </a:cubicBezTo>
                    <a:close/>
                  </a:path>
                </a:pathLst>
              </a:custGeom>
              <a:solidFill>
                <a:srgbClr val="E7F1E4"/>
              </a:solidFill>
            </p:spPr>
            <p:txBody>
              <a:bodyPr/>
              <a:lstStyle/>
              <a:p>
                <a:endParaRPr lang="en-GB"/>
              </a:p>
            </p:txBody>
          </p:sp>
          <p:sp>
            <p:nvSpPr>
              <p:cNvPr id="10" name="TextBox 10"/>
              <p:cNvSpPr txBox="1"/>
              <p:nvPr/>
            </p:nvSpPr>
            <p:spPr>
              <a:xfrm>
                <a:off x="0" y="-85725"/>
                <a:ext cx="1914258" cy="1083016"/>
              </a:xfrm>
              <a:prstGeom prst="rect">
                <a:avLst/>
              </a:prstGeom>
            </p:spPr>
            <p:txBody>
              <a:bodyPr lIns="50800" tIns="50800" rIns="50800" bIns="50800" rtlCol="0" anchor="ctr"/>
              <a:lstStyle/>
              <a:p>
                <a:pPr algn="just">
                  <a:lnSpc>
                    <a:spcPts val="4900"/>
                  </a:lnSpc>
                </a:pPr>
                <a:endParaRPr/>
              </a:p>
            </p:txBody>
          </p:sp>
        </p:grpSp>
        <p:sp>
          <p:nvSpPr>
            <p:cNvPr id="11" name="TextBox 11"/>
            <p:cNvSpPr txBox="1"/>
            <p:nvPr/>
          </p:nvSpPr>
          <p:spPr>
            <a:xfrm>
              <a:off x="511341" y="352691"/>
              <a:ext cx="8725088" cy="4920192"/>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1.Trong bài thơ </a:t>
              </a:r>
              <a:r>
                <a:rPr lang="en-US" sz="3500">
                  <a:solidFill>
                    <a:srgbClr val="0C0C0B"/>
                  </a:solidFill>
                  <a:latin typeface="Roboto Condensed Bold Italics"/>
                </a:rPr>
                <a:t>Mời trầu</a:t>
              </a:r>
              <a:r>
                <a:rPr lang="en-US" sz="3500">
                  <a:solidFill>
                    <a:srgbClr val="0C0C0B"/>
                  </a:solidFill>
                  <a:latin typeface="Roboto Condensed"/>
                </a:rPr>
                <a:t> có những từ ngữ, hình ảnh liên quan đến ca dao, tục ngữ, thành ngữ. Hãy phân tích tác dụng của những yếu tố đó trong việc thể hiện nội dung của bài thơ.</a:t>
              </a:r>
            </a:p>
            <a:p>
              <a:pPr algn="just">
                <a:lnSpc>
                  <a:spcPts val="4900"/>
                </a:lnSpc>
                <a:spcBef>
                  <a:spcPct val="0"/>
                </a:spcBef>
              </a:pPr>
              <a:endParaRPr lang="en-US" sz="3500">
                <a:solidFill>
                  <a:srgbClr val="0C0C0B"/>
                </a:solidFill>
                <a:latin typeface="Roboto Condensed"/>
              </a:endParaRPr>
            </a:p>
          </p:txBody>
        </p:sp>
      </p:grpSp>
      <p:grpSp>
        <p:nvGrpSpPr>
          <p:cNvPr id="12" name="Group 12"/>
          <p:cNvGrpSpPr/>
          <p:nvPr/>
        </p:nvGrpSpPr>
        <p:grpSpPr>
          <a:xfrm rot="749714">
            <a:off x="7270499" y="5833711"/>
            <a:ext cx="7268198" cy="3786588"/>
            <a:chOff x="0" y="0"/>
            <a:chExt cx="9690931" cy="5048784"/>
          </a:xfrm>
        </p:grpSpPr>
        <p:grpSp>
          <p:nvGrpSpPr>
            <p:cNvPr id="13" name="Group 13"/>
            <p:cNvGrpSpPr/>
            <p:nvPr/>
          </p:nvGrpSpPr>
          <p:grpSpPr>
            <a:xfrm>
              <a:off x="0" y="0"/>
              <a:ext cx="9690931" cy="5048784"/>
              <a:chOff x="0" y="0"/>
              <a:chExt cx="1914258" cy="997291"/>
            </a:xfrm>
          </p:grpSpPr>
          <p:sp>
            <p:nvSpPr>
              <p:cNvPr id="14" name="Freeform 14"/>
              <p:cNvSpPr/>
              <p:nvPr/>
            </p:nvSpPr>
            <p:spPr>
              <a:xfrm>
                <a:off x="0" y="0"/>
                <a:ext cx="1914258" cy="997291"/>
              </a:xfrm>
              <a:custGeom>
                <a:avLst/>
                <a:gdLst/>
                <a:ahLst/>
                <a:cxnLst/>
                <a:rect l="l" t="t" r="r" b="b"/>
                <a:pathLst>
                  <a:path w="1914258" h="997291">
                    <a:moveTo>
                      <a:pt x="54324" y="0"/>
                    </a:moveTo>
                    <a:lnTo>
                      <a:pt x="1859934" y="0"/>
                    </a:lnTo>
                    <a:cubicBezTo>
                      <a:pt x="1889936" y="0"/>
                      <a:pt x="1914258" y="24322"/>
                      <a:pt x="1914258" y="54324"/>
                    </a:cubicBezTo>
                    <a:lnTo>
                      <a:pt x="1914258" y="942967"/>
                    </a:lnTo>
                    <a:cubicBezTo>
                      <a:pt x="1914258" y="972969"/>
                      <a:pt x="1889936" y="997291"/>
                      <a:pt x="1859934" y="997291"/>
                    </a:cubicBezTo>
                    <a:lnTo>
                      <a:pt x="54324" y="997291"/>
                    </a:lnTo>
                    <a:cubicBezTo>
                      <a:pt x="24322" y="997291"/>
                      <a:pt x="0" y="972969"/>
                      <a:pt x="0" y="942967"/>
                    </a:cubicBezTo>
                    <a:lnTo>
                      <a:pt x="0" y="54324"/>
                    </a:lnTo>
                    <a:cubicBezTo>
                      <a:pt x="0" y="24322"/>
                      <a:pt x="24322" y="0"/>
                      <a:pt x="54324" y="0"/>
                    </a:cubicBezTo>
                    <a:close/>
                  </a:path>
                </a:pathLst>
              </a:custGeom>
              <a:solidFill>
                <a:srgbClr val="B5D8AE"/>
              </a:solidFill>
            </p:spPr>
            <p:txBody>
              <a:bodyPr/>
              <a:lstStyle/>
              <a:p>
                <a:endParaRPr lang="en-GB"/>
              </a:p>
            </p:txBody>
          </p:sp>
          <p:sp>
            <p:nvSpPr>
              <p:cNvPr id="15" name="TextBox 15"/>
              <p:cNvSpPr txBox="1"/>
              <p:nvPr/>
            </p:nvSpPr>
            <p:spPr>
              <a:xfrm>
                <a:off x="0" y="-85725"/>
                <a:ext cx="1914258" cy="1083016"/>
              </a:xfrm>
              <a:prstGeom prst="rect">
                <a:avLst/>
              </a:prstGeom>
            </p:spPr>
            <p:txBody>
              <a:bodyPr lIns="50800" tIns="50800" rIns="50800" bIns="50800" rtlCol="0" anchor="ctr"/>
              <a:lstStyle/>
              <a:p>
                <a:pPr algn="just">
                  <a:lnSpc>
                    <a:spcPts val="4900"/>
                  </a:lnSpc>
                </a:pPr>
                <a:endParaRPr/>
              </a:p>
            </p:txBody>
          </p:sp>
        </p:grpSp>
        <p:sp>
          <p:nvSpPr>
            <p:cNvPr id="16" name="TextBox 16"/>
            <p:cNvSpPr txBox="1"/>
            <p:nvPr/>
          </p:nvSpPr>
          <p:spPr>
            <a:xfrm>
              <a:off x="502070" y="424032"/>
              <a:ext cx="8725088" cy="4094692"/>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2. Chỉ ra những từ ngữ được sử dụng mang dấu ấn cá nhân của Hồ Xuân Hương trong bài. Những từ ngữ đó cho em hiểu gì về tâm hồn và tình cảm của tác giả?</a:t>
              </a:r>
            </a:p>
          </p:txBody>
        </p:sp>
      </p:grpSp>
      <p:sp>
        <p:nvSpPr>
          <p:cNvPr id="17" name="Freeform 17"/>
          <p:cNvSpPr/>
          <p:nvPr/>
        </p:nvSpPr>
        <p:spPr>
          <a:xfrm flipH="1">
            <a:off x="13642226" y="4424233"/>
            <a:ext cx="5195004" cy="6097682"/>
          </a:xfrm>
          <a:custGeom>
            <a:avLst/>
            <a:gdLst/>
            <a:ahLst/>
            <a:cxnLst/>
            <a:rect l="l" t="t" r="r" b="b"/>
            <a:pathLst>
              <a:path w="5195004" h="6097682">
                <a:moveTo>
                  <a:pt x="5195004" y="0"/>
                </a:moveTo>
                <a:lnTo>
                  <a:pt x="0" y="0"/>
                </a:lnTo>
                <a:lnTo>
                  <a:pt x="0" y="6097682"/>
                </a:lnTo>
                <a:lnTo>
                  <a:pt x="5195004" y="6097682"/>
                </a:lnTo>
                <a:lnTo>
                  <a:pt x="5195004" y="0"/>
                </a:lnTo>
                <a:close/>
              </a:path>
            </a:pathLst>
          </a:custGeom>
          <a:blipFill>
            <a:blip r:embed="rId5"/>
            <a:stretch>
              <a:fillRect/>
            </a:stretch>
          </a:blipFill>
        </p:spPr>
        <p:txBody>
          <a:bodyPr/>
          <a:lstStyle/>
          <a:p>
            <a:endParaRPr lang="en-GB"/>
          </a:p>
        </p:txBody>
      </p:sp>
      <p:grpSp>
        <p:nvGrpSpPr>
          <p:cNvPr id="18" name="Group 18"/>
          <p:cNvGrpSpPr/>
          <p:nvPr/>
        </p:nvGrpSpPr>
        <p:grpSpPr>
          <a:xfrm>
            <a:off x="1028700" y="511756"/>
            <a:ext cx="10477500" cy="2102308"/>
            <a:chOff x="0" y="0"/>
            <a:chExt cx="9151931" cy="2803077"/>
          </a:xfrm>
        </p:grpSpPr>
        <p:grpSp>
          <p:nvGrpSpPr>
            <p:cNvPr id="19" name="Group 19"/>
            <p:cNvGrpSpPr/>
            <p:nvPr/>
          </p:nvGrpSpPr>
          <p:grpSpPr>
            <a:xfrm>
              <a:off x="903647" y="1639236"/>
              <a:ext cx="6724536" cy="1068374"/>
              <a:chOff x="0" y="0"/>
              <a:chExt cx="1328303" cy="211037"/>
            </a:xfrm>
          </p:grpSpPr>
          <p:sp>
            <p:nvSpPr>
              <p:cNvPr id="20" name="Freeform 20"/>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1" name="TextBox 21"/>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2" name="TextBox 22"/>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3" name="Group 23"/>
            <p:cNvGrpSpPr/>
            <p:nvPr/>
          </p:nvGrpSpPr>
          <p:grpSpPr>
            <a:xfrm>
              <a:off x="0" y="0"/>
              <a:ext cx="9151931" cy="1378517"/>
              <a:chOff x="0" y="0"/>
              <a:chExt cx="1807789" cy="272300"/>
            </a:xfrm>
          </p:grpSpPr>
          <p:sp>
            <p:nvSpPr>
              <p:cNvPr id="24" name="Freeform 24"/>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5" name="TextBox 25"/>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784294" y="745046"/>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801995" y="3045625"/>
            <a:ext cx="14607894" cy="2236212"/>
            <a:chOff x="0" y="0"/>
            <a:chExt cx="3847347" cy="588961"/>
          </a:xfrm>
        </p:grpSpPr>
        <p:sp>
          <p:nvSpPr>
            <p:cNvPr id="7" name="Freeform 7"/>
            <p:cNvSpPr/>
            <p:nvPr/>
          </p:nvSpPr>
          <p:spPr>
            <a:xfrm>
              <a:off x="0" y="0"/>
              <a:ext cx="3847347" cy="588961"/>
            </a:xfrm>
            <a:custGeom>
              <a:avLst/>
              <a:gdLst/>
              <a:ahLst/>
              <a:cxnLst/>
              <a:rect l="l" t="t" r="r" b="b"/>
              <a:pathLst>
                <a:path w="3847347" h="588961">
                  <a:moveTo>
                    <a:pt x="27029" y="0"/>
                  </a:moveTo>
                  <a:lnTo>
                    <a:pt x="3820318" y="0"/>
                  </a:lnTo>
                  <a:cubicBezTo>
                    <a:pt x="3827486" y="0"/>
                    <a:pt x="3834361" y="2848"/>
                    <a:pt x="3839430" y="7917"/>
                  </a:cubicBezTo>
                  <a:cubicBezTo>
                    <a:pt x="3844499" y="12986"/>
                    <a:pt x="3847347" y="19861"/>
                    <a:pt x="3847347" y="27029"/>
                  </a:cubicBezTo>
                  <a:lnTo>
                    <a:pt x="3847347" y="561932"/>
                  </a:lnTo>
                  <a:cubicBezTo>
                    <a:pt x="3847347" y="576860"/>
                    <a:pt x="3835245" y="588961"/>
                    <a:pt x="3820318" y="588961"/>
                  </a:cubicBezTo>
                  <a:lnTo>
                    <a:pt x="27029" y="588961"/>
                  </a:lnTo>
                  <a:cubicBezTo>
                    <a:pt x="12101" y="588961"/>
                    <a:pt x="0" y="576860"/>
                    <a:pt x="0" y="561932"/>
                  </a:cubicBezTo>
                  <a:lnTo>
                    <a:pt x="0" y="27029"/>
                  </a:lnTo>
                  <a:cubicBezTo>
                    <a:pt x="0" y="12101"/>
                    <a:pt x="12101" y="0"/>
                    <a:pt x="27029" y="0"/>
                  </a:cubicBezTo>
                  <a:close/>
                </a:path>
              </a:pathLst>
            </a:custGeom>
            <a:solidFill>
              <a:srgbClr val="E7F1E4"/>
            </a:solidFill>
          </p:spPr>
          <p:txBody>
            <a:bodyPr/>
            <a:lstStyle/>
            <a:p>
              <a:endParaRPr lang="en-GB"/>
            </a:p>
          </p:txBody>
        </p:sp>
        <p:sp>
          <p:nvSpPr>
            <p:cNvPr id="8" name="TextBox 8"/>
            <p:cNvSpPr txBox="1"/>
            <p:nvPr/>
          </p:nvSpPr>
          <p:spPr>
            <a:xfrm>
              <a:off x="0" y="-85725"/>
              <a:ext cx="3847347" cy="674686"/>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flipH="1">
            <a:off x="13092996" y="4264041"/>
            <a:ext cx="5195004" cy="6097682"/>
          </a:xfrm>
          <a:custGeom>
            <a:avLst/>
            <a:gdLst/>
            <a:ahLst/>
            <a:cxnLst/>
            <a:rect l="l" t="t" r="r" b="b"/>
            <a:pathLst>
              <a:path w="5195004" h="6097682">
                <a:moveTo>
                  <a:pt x="5195004" y="0"/>
                </a:moveTo>
                <a:lnTo>
                  <a:pt x="0" y="0"/>
                </a:lnTo>
                <a:lnTo>
                  <a:pt x="0" y="6097682"/>
                </a:lnTo>
                <a:lnTo>
                  <a:pt x="5195004" y="6097682"/>
                </a:lnTo>
                <a:lnTo>
                  <a:pt x="5195004" y="0"/>
                </a:lnTo>
                <a:close/>
              </a:path>
            </a:pathLst>
          </a:custGeom>
          <a:blipFill>
            <a:blip r:embed="rId5"/>
            <a:stretch>
              <a:fillRect/>
            </a:stretch>
          </a:blipFill>
        </p:spPr>
        <p:txBody>
          <a:bodyPr/>
          <a:lstStyle/>
          <a:p>
            <a:endParaRPr lang="en-GB"/>
          </a:p>
        </p:txBody>
      </p:sp>
      <p:sp>
        <p:nvSpPr>
          <p:cNvPr id="10" name="Freeform 10"/>
          <p:cNvSpPr/>
          <p:nvPr/>
        </p:nvSpPr>
        <p:spPr>
          <a:xfrm>
            <a:off x="510330" y="5951239"/>
            <a:ext cx="5500310" cy="3307061"/>
          </a:xfrm>
          <a:custGeom>
            <a:avLst/>
            <a:gdLst/>
            <a:ahLst/>
            <a:cxnLst/>
            <a:rect l="l" t="t" r="r" b="b"/>
            <a:pathLst>
              <a:path w="5500310" h="3307061">
                <a:moveTo>
                  <a:pt x="0" y="0"/>
                </a:moveTo>
                <a:lnTo>
                  <a:pt x="5500309" y="0"/>
                </a:lnTo>
                <a:lnTo>
                  <a:pt x="5500309" y="3307061"/>
                </a:lnTo>
                <a:lnTo>
                  <a:pt x="0" y="3307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1" name="TextBox 11"/>
          <p:cNvSpPr txBox="1"/>
          <p:nvPr/>
        </p:nvSpPr>
        <p:spPr>
          <a:xfrm>
            <a:off x="1028700" y="3206304"/>
            <a:ext cx="14070678"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Bold Italics"/>
              </a:rPr>
              <a:t>*Phong tục Mời trầu của người Việt:</a:t>
            </a:r>
          </a:p>
          <a:p>
            <a:pPr algn="just">
              <a:lnSpc>
                <a:spcPts val="4900"/>
              </a:lnSpc>
              <a:spcBef>
                <a:spcPct val="0"/>
              </a:spcBef>
            </a:pPr>
            <a:r>
              <a:rPr lang="en-US" sz="3500">
                <a:solidFill>
                  <a:srgbClr val="0C0C0B"/>
                </a:solidFill>
                <a:latin typeface="Roboto Condensed"/>
              </a:rPr>
              <a:t>- Nội dung phong tục được Hồ Xuân Hương thể hiện chi tiết trong bài thơ qua những đồ vật, thao tác gắn liền với việc thực hành phong tục đó:</a:t>
            </a:r>
          </a:p>
        </p:txBody>
      </p:sp>
      <p:sp>
        <p:nvSpPr>
          <p:cNvPr id="12" name="TextBox 12"/>
          <p:cNvSpPr txBox="1"/>
          <p:nvPr/>
        </p:nvSpPr>
        <p:spPr>
          <a:xfrm>
            <a:off x="785833" y="6210813"/>
            <a:ext cx="4949304" cy="2711713"/>
          </a:xfrm>
          <a:prstGeom prst="rect">
            <a:avLst/>
          </a:prstGeom>
        </p:spPr>
        <p:txBody>
          <a:bodyPr lIns="0" tIns="0" rIns="0" bIns="0" rtlCol="0" anchor="t">
            <a:spAutoFit/>
          </a:bodyPr>
          <a:lstStyle/>
          <a:p>
            <a:pPr algn="just">
              <a:lnSpc>
                <a:spcPts val="4340"/>
              </a:lnSpc>
            </a:pPr>
            <a:r>
              <a:rPr lang="en-US" sz="3100">
                <a:solidFill>
                  <a:srgbClr val="0C0C0B"/>
                </a:solidFill>
                <a:latin typeface="Roboto Condensed Bold"/>
              </a:rPr>
              <a:t>Quả cau:</a:t>
            </a:r>
            <a:r>
              <a:rPr lang="en-US" sz="3100">
                <a:solidFill>
                  <a:srgbClr val="0C0C0B"/>
                </a:solidFill>
                <a:latin typeface="Roboto Condensed"/>
              </a:rPr>
              <a:t> cau được hái về, bổ dọc thành bốn/sáu/tám miếng phơi héo hoặc để ăn tươi. </a:t>
            </a:r>
          </a:p>
          <a:p>
            <a:pPr algn="just">
              <a:lnSpc>
                <a:spcPts val="4340"/>
              </a:lnSpc>
              <a:spcBef>
                <a:spcPct val="0"/>
              </a:spcBef>
            </a:pPr>
            <a:r>
              <a:rPr lang="en-US" sz="3100">
                <a:solidFill>
                  <a:srgbClr val="0C0C0B"/>
                </a:solidFill>
                <a:latin typeface="Roboto Condensed Bold"/>
              </a:rPr>
              <a:t>Lá trầu</a:t>
            </a:r>
            <a:r>
              <a:rPr lang="en-US" sz="3100">
                <a:solidFill>
                  <a:srgbClr val="0C0C0B"/>
                </a:solidFill>
                <a:latin typeface="Roboto Condensed"/>
              </a:rPr>
              <a:t> rửa sạch cắt làm hai. </a:t>
            </a:r>
            <a:r>
              <a:rPr lang="en-US" sz="3100">
                <a:solidFill>
                  <a:srgbClr val="0C0C0B"/>
                </a:solidFill>
                <a:latin typeface="Roboto Condensed Bold"/>
              </a:rPr>
              <a:t>Vôi</a:t>
            </a:r>
            <a:r>
              <a:rPr lang="en-US" sz="3100">
                <a:solidFill>
                  <a:srgbClr val="0C0C0B"/>
                </a:solidFill>
                <a:latin typeface="Roboto Condensed"/>
              </a:rPr>
              <a:t> được tôi sẵn để trong bình.</a:t>
            </a:r>
          </a:p>
        </p:txBody>
      </p:sp>
      <p:sp>
        <p:nvSpPr>
          <p:cNvPr id="13" name="Freeform 13"/>
          <p:cNvSpPr/>
          <p:nvPr/>
        </p:nvSpPr>
        <p:spPr>
          <a:xfrm>
            <a:off x="6361365" y="5643786"/>
            <a:ext cx="6731632" cy="4047394"/>
          </a:xfrm>
          <a:custGeom>
            <a:avLst/>
            <a:gdLst/>
            <a:ahLst/>
            <a:cxnLst/>
            <a:rect l="l" t="t" r="r" b="b"/>
            <a:pathLst>
              <a:path w="6731632" h="4047394">
                <a:moveTo>
                  <a:pt x="0" y="0"/>
                </a:moveTo>
                <a:lnTo>
                  <a:pt x="6731631" y="0"/>
                </a:lnTo>
                <a:lnTo>
                  <a:pt x="6731631" y="4047394"/>
                </a:lnTo>
                <a:lnTo>
                  <a:pt x="0" y="40473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4" name="TextBox 14"/>
          <p:cNvSpPr txBox="1"/>
          <p:nvPr/>
        </p:nvSpPr>
        <p:spPr>
          <a:xfrm>
            <a:off x="6684848" y="6003737"/>
            <a:ext cx="6084665" cy="3254563"/>
          </a:xfrm>
          <a:prstGeom prst="rect">
            <a:avLst/>
          </a:prstGeom>
        </p:spPr>
        <p:txBody>
          <a:bodyPr lIns="0" tIns="0" rIns="0" bIns="0" rtlCol="0" anchor="t">
            <a:spAutoFit/>
          </a:bodyPr>
          <a:lstStyle/>
          <a:p>
            <a:pPr algn="just">
              <a:lnSpc>
                <a:spcPts val="4340"/>
              </a:lnSpc>
              <a:spcBef>
                <a:spcPct val="0"/>
              </a:spcBef>
            </a:pPr>
            <a:r>
              <a:rPr lang="en-US" sz="3100">
                <a:solidFill>
                  <a:srgbClr val="0C0C0B"/>
                </a:solidFill>
                <a:latin typeface="Roboto Condensed"/>
              </a:rPr>
              <a:t>Người têm </a:t>
            </a:r>
            <a:r>
              <a:rPr lang="en-US" sz="3100">
                <a:solidFill>
                  <a:srgbClr val="0C0C0B"/>
                </a:solidFill>
                <a:latin typeface="Roboto Condensed Bold"/>
              </a:rPr>
              <a:t>quệt vôi vào lá trầu</a:t>
            </a:r>
            <a:r>
              <a:rPr lang="en-US" sz="3100">
                <a:solidFill>
                  <a:srgbClr val="0C0C0B"/>
                </a:solidFill>
                <a:latin typeface="Roboto Condensed"/>
              </a:rPr>
              <a:t>, cuộn miếng cau vào lá trầu đã quệt vôi, tết lại thành hình sâu kèn hoặc hình cánh phượng và cho vào miệng nhai. Trong khi ăn trầu, các thành phần hòa quyện với nhau tạo nên </a:t>
            </a:r>
            <a:r>
              <a:rPr lang="en-US" sz="3100">
                <a:solidFill>
                  <a:srgbClr val="0C0C0B"/>
                </a:solidFill>
                <a:latin typeface="Roboto Condensed Bold"/>
              </a:rPr>
              <a:t>màu đỏ thắm.</a:t>
            </a:r>
          </a:p>
        </p:txBody>
      </p:sp>
      <p:sp>
        <p:nvSpPr>
          <p:cNvPr id="15" name="TextBox 15"/>
          <p:cNvSpPr txBox="1"/>
          <p:nvPr/>
        </p:nvSpPr>
        <p:spPr>
          <a:xfrm>
            <a:off x="6361365" y="2133220"/>
            <a:ext cx="8422929" cy="604798"/>
          </a:xfrm>
          <a:prstGeom prst="rect">
            <a:avLst/>
          </a:prstGeom>
        </p:spPr>
        <p:txBody>
          <a:bodyPr lIns="0" tIns="0" rIns="0" bIns="0" rtlCol="0" anchor="t">
            <a:spAutoFit/>
          </a:bodyPr>
          <a:lstStyle/>
          <a:p>
            <a:pPr algn="ctr">
              <a:lnSpc>
                <a:spcPts val="4969"/>
              </a:lnSpc>
              <a:spcBef>
                <a:spcPct val="0"/>
              </a:spcBef>
            </a:pPr>
            <a:r>
              <a:rPr lang="en-US" sz="3549">
                <a:solidFill>
                  <a:srgbClr val="023B1E"/>
                </a:solidFill>
                <a:latin typeface="#9Slide06 Hellvina Hand Script"/>
              </a:rPr>
              <a:t>TRẠM 2: MỜI KHÁCH THƯỞNG TRẦU</a:t>
            </a:r>
          </a:p>
        </p:txBody>
      </p:sp>
      <p:grpSp>
        <p:nvGrpSpPr>
          <p:cNvPr id="16" name="Group 16"/>
          <p:cNvGrpSpPr/>
          <p:nvPr/>
        </p:nvGrpSpPr>
        <p:grpSpPr>
          <a:xfrm>
            <a:off x="1028700" y="330930"/>
            <a:ext cx="10629901" cy="2283134"/>
            <a:chOff x="0" y="-241101"/>
            <a:chExt cx="14173202" cy="3044178"/>
          </a:xfrm>
        </p:grpSpPr>
        <p:grpSp>
          <p:nvGrpSpPr>
            <p:cNvPr id="17" name="Group 17"/>
            <p:cNvGrpSpPr/>
            <p:nvPr/>
          </p:nvGrpSpPr>
          <p:grpSpPr>
            <a:xfrm>
              <a:off x="903647" y="1639236"/>
              <a:ext cx="6724536" cy="1068374"/>
              <a:chOff x="0" y="0"/>
              <a:chExt cx="1328303" cy="211037"/>
            </a:xfrm>
          </p:grpSpPr>
          <p:sp>
            <p:nvSpPr>
              <p:cNvPr id="18" name="Freeform 18"/>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9" name="TextBox 19"/>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0" name="TextBox 20"/>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1" name="Group 21"/>
            <p:cNvGrpSpPr/>
            <p:nvPr/>
          </p:nvGrpSpPr>
          <p:grpSpPr>
            <a:xfrm>
              <a:off x="0" y="-241101"/>
              <a:ext cx="14173202" cy="1619618"/>
              <a:chOff x="0" y="-47625"/>
              <a:chExt cx="2799645" cy="319925"/>
            </a:xfrm>
          </p:grpSpPr>
          <p:sp>
            <p:nvSpPr>
              <p:cNvPr id="22" name="Freeform 22"/>
              <p:cNvSpPr/>
              <p:nvPr/>
            </p:nvSpPr>
            <p:spPr>
              <a:xfrm>
                <a:off x="0" y="0"/>
                <a:ext cx="2799645"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3" name="TextBox 23"/>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30476" y="233467"/>
              <a:ext cx="139427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5700260" y="413979"/>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7275227" y="2406935"/>
            <a:ext cx="7090653" cy="985390"/>
            <a:chOff x="0" y="0"/>
            <a:chExt cx="1867497" cy="259527"/>
          </a:xfrm>
        </p:grpSpPr>
        <p:sp>
          <p:nvSpPr>
            <p:cNvPr id="7" name="Freeform 7"/>
            <p:cNvSpPr/>
            <p:nvPr/>
          </p:nvSpPr>
          <p:spPr>
            <a:xfrm>
              <a:off x="0" y="0"/>
              <a:ext cx="1867497" cy="259527"/>
            </a:xfrm>
            <a:custGeom>
              <a:avLst/>
              <a:gdLst/>
              <a:ahLst/>
              <a:cxnLst/>
              <a:rect l="l" t="t" r="r" b="b"/>
              <a:pathLst>
                <a:path w="1867497" h="259527">
                  <a:moveTo>
                    <a:pt x="55684" y="0"/>
                  </a:moveTo>
                  <a:lnTo>
                    <a:pt x="1811813" y="0"/>
                  </a:lnTo>
                  <a:cubicBezTo>
                    <a:pt x="1842566" y="0"/>
                    <a:pt x="1867497" y="24931"/>
                    <a:pt x="1867497" y="55684"/>
                  </a:cubicBezTo>
                  <a:lnTo>
                    <a:pt x="1867497" y="203842"/>
                  </a:lnTo>
                  <a:cubicBezTo>
                    <a:pt x="1867497" y="234596"/>
                    <a:pt x="1842566" y="259527"/>
                    <a:pt x="1811813" y="259527"/>
                  </a:cubicBezTo>
                  <a:lnTo>
                    <a:pt x="55684" y="259527"/>
                  </a:lnTo>
                  <a:cubicBezTo>
                    <a:pt x="24931" y="259527"/>
                    <a:pt x="0" y="234596"/>
                    <a:pt x="0" y="203842"/>
                  </a:cubicBezTo>
                  <a:lnTo>
                    <a:pt x="0" y="55684"/>
                  </a:lnTo>
                  <a:cubicBezTo>
                    <a:pt x="0" y="24931"/>
                    <a:pt x="24931" y="0"/>
                    <a:pt x="55684" y="0"/>
                  </a:cubicBezTo>
                  <a:close/>
                </a:path>
              </a:pathLst>
            </a:custGeom>
            <a:solidFill>
              <a:srgbClr val="E7F1E4"/>
            </a:solidFill>
          </p:spPr>
          <p:txBody>
            <a:bodyPr/>
            <a:lstStyle/>
            <a:p>
              <a:endParaRPr lang="en-GB"/>
            </a:p>
          </p:txBody>
        </p:sp>
        <p:sp>
          <p:nvSpPr>
            <p:cNvPr id="8" name="TextBox 8"/>
            <p:cNvSpPr txBox="1"/>
            <p:nvPr/>
          </p:nvSpPr>
          <p:spPr>
            <a:xfrm>
              <a:off x="0" y="-85725"/>
              <a:ext cx="1867497"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a:off x="-1354347" y="4535840"/>
            <a:ext cx="5815021" cy="6216854"/>
          </a:xfrm>
          <a:custGeom>
            <a:avLst/>
            <a:gdLst/>
            <a:ahLst/>
            <a:cxnLst/>
            <a:rect l="l" t="t" r="r" b="b"/>
            <a:pathLst>
              <a:path w="5815021" h="6216854">
                <a:moveTo>
                  <a:pt x="0" y="0"/>
                </a:moveTo>
                <a:lnTo>
                  <a:pt x="5815021" y="0"/>
                </a:lnTo>
                <a:lnTo>
                  <a:pt x="5815021" y="6216854"/>
                </a:lnTo>
                <a:lnTo>
                  <a:pt x="0" y="6216854"/>
                </a:lnTo>
                <a:lnTo>
                  <a:pt x="0" y="0"/>
                </a:lnTo>
                <a:close/>
              </a:path>
            </a:pathLst>
          </a:custGeom>
          <a:blipFill>
            <a:blip r:embed="rId5"/>
            <a:stretch>
              <a:fillRect t="-24031" b="-8229"/>
            </a:stretch>
          </a:blipFill>
        </p:spPr>
        <p:txBody>
          <a:bodyPr/>
          <a:lstStyle/>
          <a:p>
            <a:endParaRPr lang="en-GB"/>
          </a:p>
        </p:txBody>
      </p:sp>
      <p:sp>
        <p:nvSpPr>
          <p:cNvPr id="10" name="TextBox 10"/>
          <p:cNvSpPr txBox="1"/>
          <p:nvPr/>
        </p:nvSpPr>
        <p:spPr>
          <a:xfrm>
            <a:off x="7501932" y="2567615"/>
            <a:ext cx="6341731"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*Chất dân gian trong bài “Mời trầu”:</a:t>
            </a:r>
          </a:p>
        </p:txBody>
      </p:sp>
      <p:graphicFrame>
        <p:nvGraphicFramePr>
          <p:cNvPr id="11" name="Table 11"/>
          <p:cNvGraphicFramePr>
            <a:graphicFrameLocks noGrp="1"/>
          </p:cNvGraphicFramePr>
          <p:nvPr/>
        </p:nvGraphicFramePr>
        <p:xfrm>
          <a:off x="3677519" y="3524701"/>
          <a:ext cx="14286069" cy="6653114"/>
        </p:xfrm>
        <a:graphic>
          <a:graphicData uri="http://schemas.openxmlformats.org/drawingml/2006/table">
            <a:tbl>
              <a:tblPr/>
              <a:tblGrid>
                <a:gridCol w="2710752">
                  <a:extLst>
                    <a:ext uri="{9D8B030D-6E8A-4147-A177-3AD203B41FA5}">
                      <a16:colId xmlns:a16="http://schemas.microsoft.com/office/drawing/2014/main" val="20000"/>
                    </a:ext>
                  </a:extLst>
                </a:gridCol>
                <a:gridCol w="11575317">
                  <a:extLst>
                    <a:ext uri="{9D8B030D-6E8A-4147-A177-3AD203B41FA5}">
                      <a16:colId xmlns:a16="http://schemas.microsoft.com/office/drawing/2014/main" val="20001"/>
                    </a:ext>
                  </a:extLst>
                </a:gridCol>
              </a:tblGrid>
              <a:tr h="854244">
                <a:tc>
                  <a:txBody>
                    <a:bodyPr/>
                    <a:lstStyle/>
                    <a:p>
                      <a:pPr algn="ctr">
                        <a:lnSpc>
                          <a:spcPts val="4200"/>
                        </a:lnSpc>
                        <a:defRPr/>
                      </a:pPr>
                      <a:r>
                        <a:rPr lang="en-US" sz="3500">
                          <a:solidFill>
                            <a:srgbClr val="000000"/>
                          </a:solidFill>
                          <a:latin typeface="Roboto Condensed Bold"/>
                        </a:rPr>
                        <a:t>Đặc điểm</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tc>
                  <a:txBody>
                    <a:bodyPr/>
                    <a:lstStyle/>
                    <a:p>
                      <a:pPr algn="ctr">
                        <a:lnSpc>
                          <a:spcPts val="4200"/>
                        </a:lnSpc>
                        <a:defRPr/>
                      </a:pPr>
                      <a:r>
                        <a:rPr lang="en-US" sz="3500">
                          <a:solidFill>
                            <a:srgbClr val="000000"/>
                          </a:solidFill>
                          <a:latin typeface="Roboto Condensed Bold"/>
                        </a:rPr>
                        <a:t>Biểu hiện trong văn bản</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extLst>
                  <a:ext uri="{0D108BD9-81ED-4DB2-BD59-A6C34878D82A}">
                    <a16:rowId xmlns:a16="http://schemas.microsoft.com/office/drawing/2014/main" val="10000"/>
                  </a:ext>
                </a:extLst>
              </a:tr>
              <a:tr h="5798870">
                <a:tc>
                  <a:txBody>
                    <a:bodyPr/>
                    <a:lstStyle/>
                    <a:p>
                      <a:pPr algn="just">
                        <a:lnSpc>
                          <a:spcPts val="4080"/>
                        </a:lnSpc>
                        <a:defRPr/>
                      </a:pPr>
                      <a:r>
                        <a:rPr lang="en-US" sz="3400">
                          <a:solidFill>
                            <a:srgbClr val="000000"/>
                          </a:solidFill>
                          <a:latin typeface="Roboto Condensed"/>
                        </a:rPr>
                        <a:t>Bài thơ có những từ ngữ dân gian: thành ngữ, tục ngữ, cao dao</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ysDash"/>
                      <a:round/>
                      <a:headEnd type="none" w="med" len="med"/>
                      <a:tailEnd type="none" w="med" len="med"/>
                    </a:lnT>
                    <a:lnB w="9525" cap="flat" cmpd="sng" algn="ctr">
                      <a:solidFill>
                        <a:srgbClr val="04737F"/>
                      </a:solidFill>
                      <a:prstDash val="solid"/>
                      <a:round/>
                      <a:headEnd type="none" w="med" len="med"/>
                      <a:tailEnd type="none" w="med" len="med"/>
                    </a:lnB>
                  </a:tcPr>
                </a:tc>
                <a:tc>
                  <a:txBody>
                    <a:bodyPr/>
                    <a:lstStyle/>
                    <a:p>
                      <a:pPr marL="734061" lvl="1" indent="-367031" algn="l">
                        <a:lnSpc>
                          <a:spcPts val="4760"/>
                        </a:lnSpc>
                        <a:buFont typeface="Arial"/>
                        <a:buChar char="•"/>
                        <a:defRPr/>
                      </a:pPr>
                      <a:r>
                        <a:rPr lang="en-US" sz="3400">
                          <a:solidFill>
                            <a:srgbClr val="000000"/>
                          </a:solidFill>
                          <a:latin typeface="Roboto Condensed"/>
                        </a:rPr>
                        <a:t>Quả cau nho nhỏ:</a:t>
                      </a:r>
                      <a:r>
                        <a:rPr lang="en-US" sz="3400">
                          <a:solidFill>
                            <a:srgbClr val="000000"/>
                          </a:solidFill>
                          <a:latin typeface="Roboto Condensed Italics"/>
                        </a:rPr>
                        <a:t> quả cau nho nhỏ/cái vỏ vân vân/nay anh học gần/mai anh học xa,…</a:t>
                      </a:r>
                      <a:endParaRPr lang="en-US" sz="1100"/>
                    </a:p>
                    <a:p>
                      <a:pPr marL="734061" lvl="1" indent="-367031">
                        <a:lnSpc>
                          <a:spcPts val="4760"/>
                        </a:lnSpc>
                        <a:buFont typeface="Arial"/>
                        <a:buChar char="•"/>
                      </a:pPr>
                      <a:r>
                        <a:rPr lang="en-US" sz="3400">
                          <a:solidFill>
                            <a:srgbClr val="000000"/>
                          </a:solidFill>
                          <a:latin typeface="Roboto Condensed Italics"/>
                        </a:rPr>
                        <a:t>Thưa rằng tôi đi hái dâu</a:t>
                      </a:r>
                    </a:p>
                    <a:p>
                      <a:pPr>
                        <a:lnSpc>
                          <a:spcPts val="4760"/>
                        </a:lnSpc>
                      </a:pPr>
                      <a:r>
                        <a:rPr lang="en-US" sz="3400">
                          <a:solidFill>
                            <a:srgbClr val="000000"/>
                          </a:solidFill>
                          <a:latin typeface="Roboto Condensed Italics"/>
                        </a:rPr>
                        <a:t>Hai anh mở túi đưa trầu cho ăn</a:t>
                      </a:r>
                    </a:p>
                    <a:p>
                      <a:pPr marL="734061" lvl="1" indent="-367031">
                        <a:lnSpc>
                          <a:spcPts val="4760"/>
                        </a:lnSpc>
                        <a:buFont typeface="Arial"/>
                        <a:buChar char="•"/>
                      </a:pPr>
                      <a:r>
                        <a:rPr lang="en-US" sz="3400">
                          <a:solidFill>
                            <a:srgbClr val="000000"/>
                          </a:solidFill>
                          <a:latin typeface="Roboto Condensed"/>
                        </a:rPr>
                        <a:t>Miếng trầu:</a:t>
                      </a:r>
                    </a:p>
                    <a:p>
                      <a:pPr>
                        <a:lnSpc>
                          <a:spcPts val="4760"/>
                        </a:lnSpc>
                      </a:pPr>
                      <a:r>
                        <a:rPr lang="en-US" sz="3400">
                          <a:solidFill>
                            <a:srgbClr val="000000"/>
                          </a:solidFill>
                          <a:latin typeface="Roboto Condensed"/>
                        </a:rPr>
                        <a:t>+ </a:t>
                      </a:r>
                      <a:r>
                        <a:rPr lang="en-US" sz="3400">
                          <a:solidFill>
                            <a:srgbClr val="000000"/>
                          </a:solidFill>
                          <a:latin typeface="Roboto Condensed Italics"/>
                        </a:rPr>
                        <a:t>Từ ngày ăn phải miếng trầu, </a:t>
                      </a:r>
                    </a:p>
                    <a:p>
                      <a:pPr>
                        <a:lnSpc>
                          <a:spcPts val="4760"/>
                        </a:lnSpc>
                      </a:pPr>
                      <a:r>
                        <a:rPr lang="en-US" sz="3400">
                          <a:solidFill>
                            <a:srgbClr val="000000"/>
                          </a:solidFill>
                          <a:latin typeface="Roboto Condensed Italics"/>
                        </a:rPr>
                        <a:t>Miệng ăn, môi đỏ, dạ sầu đăm chiêu</a:t>
                      </a:r>
                    </a:p>
                    <a:p>
                      <a:pPr>
                        <a:lnSpc>
                          <a:spcPts val="4760"/>
                        </a:lnSpc>
                      </a:pPr>
                      <a:r>
                        <a:rPr lang="en-US" sz="3400">
                          <a:solidFill>
                            <a:srgbClr val="000000"/>
                          </a:solidFill>
                          <a:latin typeface="Roboto Condensed Italics"/>
                        </a:rPr>
                        <a:t>+ Miếng trầu là đầu câu chuyện</a:t>
                      </a:r>
                    </a:p>
                    <a:p>
                      <a:pPr>
                        <a:lnSpc>
                          <a:spcPts val="4760"/>
                        </a:lnSpc>
                      </a:pPr>
                      <a:r>
                        <a:rPr lang="en-US" sz="3400">
                          <a:solidFill>
                            <a:srgbClr val="000000"/>
                          </a:solidFill>
                          <a:latin typeface="Roboto Condensed Italics"/>
                        </a:rPr>
                        <a:t>+ Xanh vỏ đỏ lòng/ Xanh như lá, bạc như vôi</a:t>
                      </a:r>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ysDash"/>
                      <a:round/>
                      <a:headEnd type="none" w="med" len="med"/>
                      <a:tailEnd type="none" w="med" len="med"/>
                    </a:lnT>
                    <a:lnB w="9525" cap="flat" cmpd="sng" algn="ctr">
                      <a:solidFill>
                        <a:srgbClr val="04737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2" name="Group 12"/>
          <p:cNvGrpSpPr/>
          <p:nvPr/>
        </p:nvGrpSpPr>
        <p:grpSpPr>
          <a:xfrm>
            <a:off x="1028700" y="330930"/>
            <a:ext cx="10706100" cy="2283134"/>
            <a:chOff x="0" y="-241101"/>
            <a:chExt cx="14274801" cy="3044178"/>
          </a:xfrm>
        </p:grpSpPr>
        <p:grpSp>
          <p:nvGrpSpPr>
            <p:cNvPr id="13" name="Group 13"/>
            <p:cNvGrpSpPr/>
            <p:nvPr/>
          </p:nvGrpSpPr>
          <p:grpSpPr>
            <a:xfrm>
              <a:off x="903647" y="1639236"/>
              <a:ext cx="6724536" cy="1068374"/>
              <a:chOff x="0" y="0"/>
              <a:chExt cx="1328303" cy="211037"/>
            </a:xfrm>
          </p:grpSpPr>
          <p:sp>
            <p:nvSpPr>
              <p:cNvPr id="14" name="Freeform 14"/>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5" name="TextBox 15"/>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6" name="TextBox 16"/>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7" name="Group 17"/>
            <p:cNvGrpSpPr/>
            <p:nvPr/>
          </p:nvGrpSpPr>
          <p:grpSpPr>
            <a:xfrm>
              <a:off x="0" y="-241101"/>
              <a:ext cx="13868399" cy="1619618"/>
              <a:chOff x="0" y="-47625"/>
              <a:chExt cx="2739437" cy="319925"/>
            </a:xfrm>
          </p:grpSpPr>
          <p:sp>
            <p:nvSpPr>
              <p:cNvPr id="18" name="Freeform 18"/>
              <p:cNvSpPr/>
              <p:nvPr/>
            </p:nvSpPr>
            <p:spPr>
              <a:xfrm>
                <a:off x="0" y="0"/>
                <a:ext cx="2739437"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9" name="TextBox 19"/>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30476" y="233467"/>
              <a:ext cx="140443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5700260" y="413979"/>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826" r="-18826"/>
              </a:stretch>
            </a:blipFill>
          </p:spPr>
          <p:txBody>
            <a:bodyPr/>
            <a:lstStyle/>
            <a:p>
              <a:endParaRPr lang="en-GB"/>
            </a:p>
          </p:txBody>
        </p:sp>
      </p:grpSp>
      <p:grpSp>
        <p:nvGrpSpPr>
          <p:cNvPr id="6" name="Group 6"/>
          <p:cNvGrpSpPr/>
          <p:nvPr/>
        </p:nvGrpSpPr>
        <p:grpSpPr>
          <a:xfrm>
            <a:off x="7679722" y="2184613"/>
            <a:ext cx="7090653" cy="985390"/>
            <a:chOff x="0" y="0"/>
            <a:chExt cx="1867497" cy="259527"/>
          </a:xfrm>
        </p:grpSpPr>
        <p:sp>
          <p:nvSpPr>
            <p:cNvPr id="7" name="Freeform 7"/>
            <p:cNvSpPr/>
            <p:nvPr/>
          </p:nvSpPr>
          <p:spPr>
            <a:xfrm>
              <a:off x="0" y="0"/>
              <a:ext cx="1867497" cy="259527"/>
            </a:xfrm>
            <a:custGeom>
              <a:avLst/>
              <a:gdLst/>
              <a:ahLst/>
              <a:cxnLst/>
              <a:rect l="l" t="t" r="r" b="b"/>
              <a:pathLst>
                <a:path w="1867497" h="259527">
                  <a:moveTo>
                    <a:pt x="55684" y="0"/>
                  </a:moveTo>
                  <a:lnTo>
                    <a:pt x="1811813" y="0"/>
                  </a:lnTo>
                  <a:cubicBezTo>
                    <a:pt x="1842566" y="0"/>
                    <a:pt x="1867497" y="24931"/>
                    <a:pt x="1867497" y="55684"/>
                  </a:cubicBezTo>
                  <a:lnTo>
                    <a:pt x="1867497" y="203842"/>
                  </a:lnTo>
                  <a:cubicBezTo>
                    <a:pt x="1867497" y="234596"/>
                    <a:pt x="1842566" y="259527"/>
                    <a:pt x="1811813" y="259527"/>
                  </a:cubicBezTo>
                  <a:lnTo>
                    <a:pt x="55684" y="259527"/>
                  </a:lnTo>
                  <a:cubicBezTo>
                    <a:pt x="24931" y="259527"/>
                    <a:pt x="0" y="234596"/>
                    <a:pt x="0" y="203842"/>
                  </a:cubicBezTo>
                  <a:lnTo>
                    <a:pt x="0" y="55684"/>
                  </a:lnTo>
                  <a:cubicBezTo>
                    <a:pt x="0" y="24931"/>
                    <a:pt x="24931" y="0"/>
                    <a:pt x="55684" y="0"/>
                  </a:cubicBezTo>
                  <a:close/>
                </a:path>
              </a:pathLst>
            </a:custGeom>
            <a:solidFill>
              <a:srgbClr val="E7F1E4"/>
            </a:solidFill>
          </p:spPr>
          <p:txBody>
            <a:bodyPr/>
            <a:lstStyle/>
            <a:p>
              <a:endParaRPr lang="en-GB"/>
            </a:p>
          </p:txBody>
        </p:sp>
        <p:sp>
          <p:nvSpPr>
            <p:cNvPr id="8" name="TextBox 8"/>
            <p:cNvSpPr txBox="1"/>
            <p:nvPr/>
          </p:nvSpPr>
          <p:spPr>
            <a:xfrm>
              <a:off x="0" y="-85725"/>
              <a:ext cx="1867497"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a:off x="-1354347" y="4535840"/>
            <a:ext cx="5815021" cy="6216854"/>
          </a:xfrm>
          <a:custGeom>
            <a:avLst/>
            <a:gdLst/>
            <a:ahLst/>
            <a:cxnLst/>
            <a:rect l="l" t="t" r="r" b="b"/>
            <a:pathLst>
              <a:path w="5815021" h="6216854">
                <a:moveTo>
                  <a:pt x="0" y="0"/>
                </a:moveTo>
                <a:lnTo>
                  <a:pt x="5815021" y="0"/>
                </a:lnTo>
                <a:lnTo>
                  <a:pt x="5815021" y="6216854"/>
                </a:lnTo>
                <a:lnTo>
                  <a:pt x="0" y="6216854"/>
                </a:lnTo>
                <a:lnTo>
                  <a:pt x="0" y="0"/>
                </a:lnTo>
                <a:close/>
              </a:path>
            </a:pathLst>
          </a:custGeom>
          <a:blipFill>
            <a:blip r:embed="rId4"/>
            <a:stretch>
              <a:fillRect t="-24031" b="-8229"/>
            </a:stretch>
          </a:blipFill>
        </p:spPr>
        <p:txBody>
          <a:bodyPr/>
          <a:lstStyle/>
          <a:p>
            <a:endParaRPr lang="en-GB"/>
          </a:p>
        </p:txBody>
      </p:sp>
      <p:sp>
        <p:nvSpPr>
          <p:cNvPr id="10" name="TextBox 10"/>
          <p:cNvSpPr txBox="1"/>
          <p:nvPr/>
        </p:nvSpPr>
        <p:spPr>
          <a:xfrm>
            <a:off x="7906427" y="2345293"/>
            <a:ext cx="6341731"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*Chất dân gian trong bài “Mời trầu”:</a:t>
            </a:r>
          </a:p>
        </p:txBody>
      </p:sp>
      <p:graphicFrame>
        <p:nvGraphicFramePr>
          <p:cNvPr id="11" name="Table 11"/>
          <p:cNvGraphicFramePr>
            <a:graphicFrameLocks noGrp="1"/>
          </p:cNvGraphicFramePr>
          <p:nvPr/>
        </p:nvGraphicFramePr>
        <p:xfrm>
          <a:off x="3677519" y="3524701"/>
          <a:ext cx="14286070" cy="6169349"/>
        </p:xfrm>
        <a:graphic>
          <a:graphicData uri="http://schemas.openxmlformats.org/drawingml/2006/table">
            <a:tbl>
              <a:tblPr/>
              <a:tblGrid>
                <a:gridCol w="7143035">
                  <a:extLst>
                    <a:ext uri="{9D8B030D-6E8A-4147-A177-3AD203B41FA5}">
                      <a16:colId xmlns:a16="http://schemas.microsoft.com/office/drawing/2014/main" val="20000"/>
                    </a:ext>
                  </a:extLst>
                </a:gridCol>
                <a:gridCol w="7143035">
                  <a:extLst>
                    <a:ext uri="{9D8B030D-6E8A-4147-A177-3AD203B41FA5}">
                      <a16:colId xmlns:a16="http://schemas.microsoft.com/office/drawing/2014/main" val="20001"/>
                    </a:ext>
                  </a:extLst>
                </a:gridCol>
              </a:tblGrid>
              <a:tr h="992897">
                <a:tc gridSpan="2">
                  <a:txBody>
                    <a:bodyPr/>
                    <a:lstStyle/>
                    <a:p>
                      <a:pPr algn="ctr">
                        <a:lnSpc>
                          <a:spcPts val="4200"/>
                        </a:lnSpc>
                        <a:defRPr/>
                      </a:pPr>
                      <a:r>
                        <a:rPr lang="en-US" sz="3500">
                          <a:solidFill>
                            <a:srgbClr val="000000"/>
                          </a:solidFill>
                          <a:latin typeface="Roboto Condensed Bold"/>
                        </a:rPr>
                        <a:t>Cách đưa yếu tố dân gian vào bài thơ:</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tc hMerge="1">
                  <a:txBody>
                    <a:bodyPr/>
                    <a:lstStyle/>
                    <a:p>
                      <a:pPr algn="ctr">
                        <a:lnSpc>
                          <a:spcPts val="4200"/>
                        </a:lnSpc>
                        <a:defRPr/>
                      </a:pPr>
                      <a:r>
                        <a:rPr lang="en-US" sz="3500">
                          <a:solidFill>
                            <a:srgbClr val="000000"/>
                          </a:solidFill>
                          <a:latin typeface="Roboto Condensed Bold"/>
                        </a:rPr>
                        <a:t>Cách đưa yếu tố dân gian vào bài thơ:</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extLst>
                  <a:ext uri="{0D108BD9-81ED-4DB2-BD59-A6C34878D82A}">
                    <a16:rowId xmlns:a16="http://schemas.microsoft.com/office/drawing/2014/main" val="10000"/>
                  </a:ext>
                </a:extLst>
              </a:tr>
              <a:tr h="5176452">
                <a:tc>
                  <a:txBody>
                    <a:bodyPr/>
                    <a:lstStyle/>
                    <a:p>
                      <a:pPr algn="just">
                        <a:lnSpc>
                          <a:spcPts val="4760"/>
                        </a:lnSpc>
                        <a:defRPr/>
                      </a:pP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ysDash"/>
                      <a:round/>
                      <a:headEnd type="none" w="med" len="med"/>
                      <a:tailEnd type="none" w="med" len="med"/>
                    </a:lnT>
                    <a:lnB w="9525" cap="flat" cmpd="sng" algn="ctr">
                      <a:solidFill>
                        <a:srgbClr val="04737F"/>
                      </a:solidFill>
                      <a:prstDash val="solid"/>
                      <a:round/>
                      <a:headEnd type="none" w="med" len="med"/>
                      <a:tailEnd type="none" w="med" len="med"/>
                    </a:lnB>
                  </a:tcPr>
                </a:tc>
                <a:tc>
                  <a:txBody>
                    <a:bodyPr/>
                    <a:lstStyle/>
                    <a:p>
                      <a:pPr algn="just">
                        <a:lnSpc>
                          <a:spcPts val="4760"/>
                        </a:lnSpc>
                        <a:defRPr/>
                      </a:pP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TextBox 12"/>
          <p:cNvSpPr txBox="1"/>
          <p:nvPr/>
        </p:nvSpPr>
        <p:spPr>
          <a:xfrm>
            <a:off x="11225049" y="5105400"/>
            <a:ext cx="6341731" cy="3477934"/>
          </a:xfrm>
          <a:prstGeom prst="rect">
            <a:avLst/>
          </a:prstGeom>
        </p:spPr>
        <p:txBody>
          <a:bodyPr lIns="0" tIns="0" rIns="0" bIns="0" rtlCol="0" anchor="t">
            <a:spAutoFit/>
          </a:bodyPr>
          <a:lstStyle/>
          <a:p>
            <a:pPr algn="just">
              <a:lnSpc>
                <a:spcPts val="4620"/>
              </a:lnSpc>
              <a:spcBef>
                <a:spcPct val="0"/>
              </a:spcBef>
            </a:pPr>
            <a:r>
              <a:rPr lang="en-US" sz="3300">
                <a:solidFill>
                  <a:srgbClr val="0C0C0B"/>
                </a:solidFill>
                <a:latin typeface="Roboto Condensed"/>
              </a:rPr>
              <a:t>Các từ ngữ gợi nhớ tới ca dao/tục ngữ có tác dụng biểu đạt nghĩa gốc; bên cạnh đó còn được tác giả g</a:t>
            </a:r>
            <a:r>
              <a:rPr lang="en-US" sz="3300">
                <a:solidFill>
                  <a:srgbClr val="0C0C0B"/>
                </a:solidFill>
                <a:latin typeface="Roboto Condensed Bold"/>
              </a:rPr>
              <a:t>hép thêm từ mới, thành phần mới </a:t>
            </a:r>
            <a:r>
              <a:rPr lang="en-US" sz="3300">
                <a:solidFill>
                  <a:srgbClr val="0C0C0B"/>
                </a:solidFill>
                <a:latin typeface="Roboto Condensed"/>
              </a:rPr>
              <a:t>để tạo cách diễn đạt theo </a:t>
            </a:r>
            <a:r>
              <a:rPr lang="en-US" sz="3300">
                <a:solidFill>
                  <a:srgbClr val="0C0C0B"/>
                </a:solidFill>
                <a:latin typeface="Roboto Condensed Bold"/>
              </a:rPr>
              <a:t>phong cách riêng của nhà thơ.</a:t>
            </a:r>
          </a:p>
        </p:txBody>
      </p:sp>
      <p:sp>
        <p:nvSpPr>
          <p:cNvPr id="13" name="TextBox 13"/>
          <p:cNvSpPr txBox="1"/>
          <p:nvPr/>
        </p:nvSpPr>
        <p:spPr>
          <a:xfrm>
            <a:off x="3979246" y="4876798"/>
            <a:ext cx="6590489" cy="4626750"/>
          </a:xfrm>
          <a:prstGeom prst="rect">
            <a:avLst/>
          </a:prstGeom>
        </p:spPr>
        <p:txBody>
          <a:bodyPr lIns="0" tIns="0" rIns="0" bIns="0" rtlCol="0" anchor="t">
            <a:spAutoFit/>
          </a:bodyPr>
          <a:lstStyle/>
          <a:p>
            <a:pPr algn="just">
              <a:lnSpc>
                <a:spcPts val="4584"/>
              </a:lnSpc>
              <a:spcBef>
                <a:spcPct val="0"/>
              </a:spcBef>
            </a:pPr>
            <a:r>
              <a:rPr lang="en-US" sz="3274">
                <a:solidFill>
                  <a:srgbClr val="0C0C0B"/>
                </a:solidFill>
                <a:latin typeface="Roboto Condensed"/>
              </a:rPr>
              <a:t>không sử dụng nguyên một câu ca dao/thành ngữ/tục ngữ mà chủ yếu dùng </a:t>
            </a:r>
            <a:r>
              <a:rPr lang="en-US" sz="3274">
                <a:solidFill>
                  <a:srgbClr val="0C0C0B"/>
                </a:solidFill>
                <a:latin typeface="Roboto Condensed Bold"/>
              </a:rPr>
              <a:t>từ ngữ gợi dẫn</a:t>
            </a:r>
            <a:r>
              <a:rPr lang="en-US" sz="3274">
                <a:solidFill>
                  <a:srgbClr val="0C0C0B"/>
                </a:solidFill>
                <a:latin typeface="Roboto Condensed"/>
                <a:ea typeface="Roboto Condensed"/>
              </a:rPr>
              <a:t>, nhớ đến toàn bộ câu 🡪 những từ ngữ ấy có tác dụng lớn trong biểu đạt nội dung bài thơ, nói ra những điều sâu kín trong lòng mà những từ ngữ thông thường không nói hết được.</a:t>
            </a:r>
          </a:p>
        </p:txBody>
      </p:sp>
      <p:grpSp>
        <p:nvGrpSpPr>
          <p:cNvPr id="14" name="Group 14"/>
          <p:cNvGrpSpPr/>
          <p:nvPr/>
        </p:nvGrpSpPr>
        <p:grpSpPr>
          <a:xfrm>
            <a:off x="637984" y="349728"/>
            <a:ext cx="9288473" cy="2283134"/>
            <a:chOff x="0" y="-241101"/>
            <a:chExt cx="12384631" cy="3044178"/>
          </a:xfrm>
        </p:grpSpPr>
        <p:grpSp>
          <p:nvGrpSpPr>
            <p:cNvPr id="15" name="Group 15"/>
            <p:cNvGrpSpPr/>
            <p:nvPr/>
          </p:nvGrpSpPr>
          <p:grpSpPr>
            <a:xfrm>
              <a:off x="903647" y="1639236"/>
              <a:ext cx="6724536" cy="1068374"/>
              <a:chOff x="0" y="0"/>
              <a:chExt cx="1328303" cy="211037"/>
            </a:xfrm>
          </p:grpSpPr>
          <p:sp>
            <p:nvSpPr>
              <p:cNvPr id="16" name="Freeform 16"/>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7" name="TextBox 17"/>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8" name="TextBox 18"/>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9" name="Group 19"/>
            <p:cNvGrpSpPr/>
            <p:nvPr/>
          </p:nvGrpSpPr>
          <p:grpSpPr>
            <a:xfrm>
              <a:off x="0" y="-241101"/>
              <a:ext cx="12384631" cy="1619618"/>
              <a:chOff x="0" y="-47625"/>
              <a:chExt cx="2446347" cy="319925"/>
            </a:xfrm>
          </p:grpSpPr>
          <p:sp>
            <p:nvSpPr>
              <p:cNvPr id="20" name="Freeform 20"/>
              <p:cNvSpPr/>
              <p:nvPr/>
            </p:nvSpPr>
            <p:spPr>
              <a:xfrm>
                <a:off x="0" y="0"/>
                <a:ext cx="2446347"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1" name="TextBox 21"/>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30475" y="233467"/>
              <a:ext cx="11923680"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60886"/>
            <a:ext cx="23250059" cy="13076928"/>
          </a:xfrm>
          <a:custGeom>
            <a:avLst/>
            <a:gdLst/>
            <a:ahLst/>
            <a:cxnLst/>
            <a:rect l="l" t="t" r="r" b="b"/>
            <a:pathLst>
              <a:path w="23250059" h="13076928">
                <a:moveTo>
                  <a:pt x="0" y="0"/>
                </a:moveTo>
                <a:lnTo>
                  <a:pt x="23250059" y="0"/>
                </a:lnTo>
                <a:lnTo>
                  <a:pt x="23250059" y="13076928"/>
                </a:lnTo>
                <a:lnTo>
                  <a:pt x="0" y="13076928"/>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TextBox 5"/>
          <p:cNvSpPr txBox="1"/>
          <p:nvPr/>
        </p:nvSpPr>
        <p:spPr>
          <a:xfrm>
            <a:off x="2651209" y="1335569"/>
            <a:ext cx="9147845" cy="4406652"/>
          </a:xfrm>
          <a:prstGeom prst="rect">
            <a:avLst/>
          </a:prstGeom>
        </p:spPr>
        <p:txBody>
          <a:bodyPr lIns="0" tIns="0" rIns="0" bIns="0" rtlCol="0" anchor="t">
            <a:spAutoFit/>
          </a:bodyPr>
          <a:lstStyle/>
          <a:p>
            <a:pPr>
              <a:lnSpc>
                <a:spcPts val="7000"/>
              </a:lnSpc>
            </a:pPr>
            <a:r>
              <a:rPr lang="en-US" sz="5000">
                <a:solidFill>
                  <a:srgbClr val="5F7D54"/>
                </a:solidFill>
                <a:latin typeface="#9Slide07 SVNUT Triumph Press"/>
              </a:rPr>
              <a:t>b. </a:t>
            </a:r>
          </a:p>
          <a:p>
            <a:pPr>
              <a:lnSpc>
                <a:spcPts val="7000"/>
              </a:lnSpc>
            </a:pPr>
            <a:r>
              <a:rPr lang="en-US" sz="5000">
                <a:solidFill>
                  <a:srgbClr val="5F7D54"/>
                </a:solidFill>
                <a:latin typeface="#9Slide07 SVNUT Triumph Press"/>
              </a:rPr>
              <a:t>Bước tới Đèo Ngang bóng xế tà</a:t>
            </a:r>
          </a:p>
          <a:p>
            <a:pPr>
              <a:lnSpc>
                <a:spcPts val="7000"/>
              </a:lnSpc>
            </a:pPr>
            <a:r>
              <a:rPr lang="en-US" sz="5000">
                <a:solidFill>
                  <a:srgbClr val="5F7D54"/>
                </a:solidFill>
                <a:latin typeface="#9Slide07 SVNUT Triumph Press"/>
              </a:rPr>
              <a:t>Cỏ cây chen đá lá chen hoa</a:t>
            </a:r>
          </a:p>
          <a:p>
            <a:pPr>
              <a:lnSpc>
                <a:spcPts val="7000"/>
              </a:lnSpc>
            </a:pPr>
            <a:r>
              <a:rPr lang="en-US" sz="5000">
                <a:solidFill>
                  <a:srgbClr val="5F7D54"/>
                </a:solidFill>
                <a:latin typeface="#9Slide07 SVNUT Triumph Press"/>
              </a:rPr>
              <a:t>Lom khom dưới núi tiều vài chú</a:t>
            </a:r>
          </a:p>
          <a:p>
            <a:pPr>
              <a:lnSpc>
                <a:spcPts val="7000"/>
              </a:lnSpc>
            </a:pPr>
            <a:r>
              <a:rPr lang="en-US" sz="5000">
                <a:solidFill>
                  <a:srgbClr val="5F7D54"/>
                </a:solidFill>
                <a:latin typeface="#9Slide07 SVNUT Triumph Press"/>
              </a:rPr>
              <a:t>_ _ _ _ _ _ _ _ _ _ _ _ _ _</a:t>
            </a:r>
          </a:p>
        </p:txBody>
      </p:sp>
      <p:sp>
        <p:nvSpPr>
          <p:cNvPr id="6" name="TextBox 6"/>
          <p:cNvSpPr txBox="1"/>
          <p:nvPr/>
        </p:nvSpPr>
        <p:spPr>
          <a:xfrm>
            <a:off x="6367650" y="6105524"/>
            <a:ext cx="7949505" cy="2872741"/>
          </a:xfrm>
          <a:prstGeom prst="rect">
            <a:avLst/>
          </a:prstGeom>
        </p:spPr>
        <p:txBody>
          <a:bodyPr lIns="0" tIns="0" rIns="0" bIns="0" rtlCol="0" anchor="t">
            <a:spAutoFit/>
          </a:bodyPr>
          <a:lstStyle/>
          <a:p>
            <a:pPr>
              <a:lnSpc>
                <a:spcPts val="7739"/>
              </a:lnSpc>
            </a:pPr>
            <a:r>
              <a:rPr lang="en-US" sz="4299">
                <a:solidFill>
                  <a:srgbClr val="5F7D54"/>
                </a:solidFill>
                <a:latin typeface="Roboto Condensed"/>
              </a:rPr>
              <a:t>A. Thương nhà mỏi miệng cái gia gia</a:t>
            </a:r>
          </a:p>
          <a:p>
            <a:pPr>
              <a:lnSpc>
                <a:spcPts val="7739"/>
              </a:lnSpc>
            </a:pPr>
            <a:r>
              <a:rPr lang="en-US" sz="4299">
                <a:solidFill>
                  <a:srgbClr val="5F7D54"/>
                </a:solidFill>
                <a:latin typeface="Roboto Condensed"/>
              </a:rPr>
              <a:t>B. Nhớ nước đau lòng con quốc quốc</a:t>
            </a:r>
          </a:p>
          <a:p>
            <a:pPr>
              <a:lnSpc>
                <a:spcPts val="7739"/>
              </a:lnSpc>
            </a:pPr>
            <a:r>
              <a:rPr lang="en-US" sz="4299">
                <a:solidFill>
                  <a:srgbClr val="5F7D54"/>
                </a:solidFill>
                <a:latin typeface="Roboto Condensed"/>
              </a:rPr>
              <a:t>C. Lác đác bên sông chợ mấy nhà</a:t>
            </a:r>
          </a:p>
        </p:txBody>
      </p:sp>
      <p:pic>
        <p:nvPicPr>
          <p:cNvPr id="8" name="30 Second Timer">
            <a:hlinkClick r:id="" action="ppaction://media"/>
            <a:extLst>
              <a:ext uri="{FF2B5EF4-FFF2-40B4-BE49-F238E27FC236}">
                <a16:creationId xmlns:a16="http://schemas.microsoft.com/office/drawing/2014/main" id="{8F5312DC-AD11-8834-BC2B-108011FD6D6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97000" y="723900"/>
            <a:ext cx="3253740" cy="1828800"/>
          </a:xfrm>
          <a:prstGeom prst="ellipse">
            <a:avLst/>
          </a:prstGeom>
          <a:ln>
            <a:noFill/>
          </a:ln>
          <a:effectLst>
            <a:softEdge rad="112500"/>
          </a:effectLst>
        </p:spPr>
      </p:pic>
      <p:sp>
        <p:nvSpPr>
          <p:cNvPr id="9" name="Freeform 5">
            <a:extLst>
              <a:ext uri="{FF2B5EF4-FFF2-40B4-BE49-F238E27FC236}">
                <a16:creationId xmlns:a16="http://schemas.microsoft.com/office/drawing/2014/main" id="{B0F68845-70F3-1197-8EE1-3579348BCCC7}"/>
              </a:ext>
            </a:extLst>
          </p:cNvPr>
          <p:cNvSpPr/>
          <p:nvPr/>
        </p:nvSpPr>
        <p:spPr>
          <a:xfrm>
            <a:off x="5105400" y="80391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5700260" y="413979"/>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826" r="-18826"/>
              </a:stretch>
            </a:blipFill>
          </p:spPr>
          <p:txBody>
            <a:bodyPr/>
            <a:lstStyle/>
            <a:p>
              <a:endParaRPr lang="en-GB"/>
            </a:p>
          </p:txBody>
        </p:sp>
      </p:grpSp>
      <p:grpSp>
        <p:nvGrpSpPr>
          <p:cNvPr id="6" name="Group 6"/>
          <p:cNvGrpSpPr/>
          <p:nvPr/>
        </p:nvGrpSpPr>
        <p:grpSpPr>
          <a:xfrm>
            <a:off x="6946946" y="2184613"/>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C4DFBD"/>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TextBox 9"/>
          <p:cNvSpPr txBox="1"/>
          <p:nvPr/>
        </p:nvSpPr>
        <p:spPr>
          <a:xfrm>
            <a:off x="7173650" y="2345293"/>
            <a:ext cx="7638806"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*Từ ngữ mang dấu ấn cá nhân của nhà thơ:</a:t>
            </a:r>
          </a:p>
        </p:txBody>
      </p:sp>
      <p:sp>
        <p:nvSpPr>
          <p:cNvPr id="10" name="Freeform 10"/>
          <p:cNvSpPr/>
          <p:nvPr/>
        </p:nvSpPr>
        <p:spPr>
          <a:xfrm flipH="1">
            <a:off x="-805394" y="2464085"/>
            <a:ext cx="8049839" cy="8299384"/>
          </a:xfrm>
          <a:custGeom>
            <a:avLst/>
            <a:gdLst/>
            <a:ahLst/>
            <a:cxnLst/>
            <a:rect l="l" t="t" r="r" b="b"/>
            <a:pathLst>
              <a:path w="8049839" h="8299384">
                <a:moveTo>
                  <a:pt x="8049839" y="0"/>
                </a:moveTo>
                <a:lnTo>
                  <a:pt x="0" y="0"/>
                </a:lnTo>
                <a:lnTo>
                  <a:pt x="0" y="8299385"/>
                </a:lnTo>
                <a:lnTo>
                  <a:pt x="8049839" y="8299385"/>
                </a:lnTo>
                <a:lnTo>
                  <a:pt x="8049839" y="0"/>
                </a:lnTo>
                <a:close/>
              </a:path>
            </a:pathLst>
          </a:custGeom>
          <a:blipFill>
            <a:blip r:embed="rId4"/>
            <a:stretch>
              <a:fillRect/>
            </a:stretch>
          </a:blipFill>
        </p:spPr>
        <p:txBody>
          <a:bodyPr/>
          <a:lstStyle/>
          <a:p>
            <a:endParaRPr lang="en-GB"/>
          </a:p>
        </p:txBody>
      </p:sp>
      <p:sp>
        <p:nvSpPr>
          <p:cNvPr id="11" name="Freeform 11"/>
          <p:cNvSpPr/>
          <p:nvPr/>
        </p:nvSpPr>
        <p:spPr>
          <a:xfrm>
            <a:off x="5839306" y="3611401"/>
            <a:ext cx="6532572" cy="3715400"/>
          </a:xfrm>
          <a:custGeom>
            <a:avLst/>
            <a:gdLst/>
            <a:ahLst/>
            <a:cxnLst/>
            <a:rect l="l" t="t" r="r" b="b"/>
            <a:pathLst>
              <a:path w="6532572" h="3715400">
                <a:moveTo>
                  <a:pt x="0" y="0"/>
                </a:moveTo>
                <a:lnTo>
                  <a:pt x="6532572" y="0"/>
                </a:lnTo>
                <a:lnTo>
                  <a:pt x="6532572" y="3715400"/>
                </a:lnTo>
                <a:lnTo>
                  <a:pt x="0" y="3715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2" name="TextBox 12"/>
          <p:cNvSpPr txBox="1"/>
          <p:nvPr/>
        </p:nvSpPr>
        <p:spPr>
          <a:xfrm>
            <a:off x="6468174" y="4234026"/>
            <a:ext cx="5351652" cy="123507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a:t>
            </a:r>
            <a:r>
              <a:rPr lang="en-US" sz="3500">
                <a:solidFill>
                  <a:srgbClr val="0C0C0B"/>
                </a:solidFill>
                <a:latin typeface="Roboto Condensed Bold Italics"/>
              </a:rPr>
              <a:t>Trầu hôi”, “quả cau nho nhỏ</a:t>
            </a:r>
            <a:r>
              <a:rPr lang="en-US" sz="3500">
                <a:solidFill>
                  <a:srgbClr val="0C0C0B"/>
                </a:solidFill>
                <a:latin typeface="Roboto Condensed"/>
              </a:rPr>
              <a:t>”: thể hiện sự khiêm nhường</a:t>
            </a:r>
          </a:p>
        </p:txBody>
      </p:sp>
      <p:sp>
        <p:nvSpPr>
          <p:cNvPr id="13" name="Freeform 13"/>
          <p:cNvSpPr/>
          <p:nvPr/>
        </p:nvSpPr>
        <p:spPr>
          <a:xfrm flipH="1">
            <a:off x="8667506" y="6259676"/>
            <a:ext cx="9041134" cy="5142145"/>
          </a:xfrm>
          <a:custGeom>
            <a:avLst/>
            <a:gdLst/>
            <a:ahLst/>
            <a:cxnLst/>
            <a:rect l="l" t="t" r="r" b="b"/>
            <a:pathLst>
              <a:path w="9041134" h="5142145">
                <a:moveTo>
                  <a:pt x="9041134" y="0"/>
                </a:moveTo>
                <a:lnTo>
                  <a:pt x="0" y="0"/>
                </a:lnTo>
                <a:lnTo>
                  <a:pt x="0" y="5142145"/>
                </a:lnTo>
                <a:lnTo>
                  <a:pt x="9041134" y="5142145"/>
                </a:lnTo>
                <a:lnTo>
                  <a:pt x="904113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4" name="TextBox 14"/>
          <p:cNvSpPr txBox="1"/>
          <p:nvPr/>
        </p:nvSpPr>
        <p:spPr>
          <a:xfrm>
            <a:off x="9326956" y="6955326"/>
            <a:ext cx="7677395"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a:t>
            </a:r>
            <a:r>
              <a:rPr lang="en-US" sz="3500">
                <a:solidFill>
                  <a:srgbClr val="0C0C0B"/>
                </a:solidFill>
                <a:latin typeface="Roboto Condensed Italics"/>
              </a:rPr>
              <a:t>Này của </a:t>
            </a:r>
            <a:r>
              <a:rPr lang="en-US" sz="3500">
                <a:solidFill>
                  <a:srgbClr val="0C0C0B"/>
                </a:solidFill>
                <a:latin typeface="Roboto Condensed Bold Italics"/>
              </a:rPr>
              <a:t>Xuân Hương </a:t>
            </a:r>
            <a:r>
              <a:rPr lang="en-US" sz="3500">
                <a:solidFill>
                  <a:srgbClr val="0C0C0B"/>
                </a:solidFill>
                <a:latin typeface="Roboto Condensed Italics"/>
              </a:rPr>
              <a:t>mới </a:t>
            </a:r>
            <a:r>
              <a:rPr lang="en-US" sz="3500">
                <a:solidFill>
                  <a:srgbClr val="0C0C0B"/>
                </a:solidFill>
                <a:latin typeface="Roboto Condensed Bold Italics"/>
              </a:rPr>
              <a:t>quệt</a:t>
            </a:r>
            <a:r>
              <a:rPr lang="en-US" sz="3500">
                <a:solidFill>
                  <a:srgbClr val="0C0C0B"/>
                </a:solidFill>
                <a:latin typeface="Roboto Condensed Italics"/>
              </a:rPr>
              <a:t> rồi”</a:t>
            </a:r>
            <a:r>
              <a:rPr lang="en-US" sz="3500">
                <a:solidFill>
                  <a:srgbClr val="0C0C0B"/>
                </a:solidFill>
                <a:latin typeface="Roboto Condensed"/>
              </a:rPr>
              <a:t>: </a:t>
            </a:r>
          </a:p>
          <a:p>
            <a:pPr algn="just">
              <a:lnSpc>
                <a:spcPts val="4900"/>
              </a:lnSpc>
              <a:spcBef>
                <a:spcPct val="0"/>
              </a:spcBef>
            </a:pPr>
            <a:r>
              <a:rPr lang="en-US" sz="3500">
                <a:solidFill>
                  <a:srgbClr val="0C0C0B"/>
                </a:solidFill>
                <a:latin typeface="Roboto Condensed"/>
              </a:rPr>
              <a:t>nêu tên riêng, dùng ĐT </a:t>
            </a:r>
            <a:r>
              <a:rPr lang="en-US" sz="3500">
                <a:solidFill>
                  <a:srgbClr val="0C0C0B"/>
                </a:solidFill>
                <a:latin typeface="Roboto Condensed Italics"/>
              </a:rPr>
              <a:t>quệt</a:t>
            </a:r>
            <a:r>
              <a:rPr lang="en-US" sz="3500">
                <a:solidFill>
                  <a:srgbClr val="0C0C0B"/>
                </a:solidFill>
                <a:latin typeface="Roboto Condensed"/>
              </a:rPr>
              <a:t> thể hiện cái tôi cá nhân riêng biệt và mạnh mẽ của nữ sĩ.</a:t>
            </a:r>
          </a:p>
        </p:txBody>
      </p:sp>
      <p:grpSp>
        <p:nvGrpSpPr>
          <p:cNvPr id="15" name="Group 15"/>
          <p:cNvGrpSpPr/>
          <p:nvPr/>
        </p:nvGrpSpPr>
        <p:grpSpPr>
          <a:xfrm>
            <a:off x="1028700" y="330930"/>
            <a:ext cx="10401300" cy="2283134"/>
            <a:chOff x="0" y="-241101"/>
            <a:chExt cx="13868400" cy="3044178"/>
          </a:xfrm>
        </p:grpSpPr>
        <p:grpSp>
          <p:nvGrpSpPr>
            <p:cNvPr id="16" name="Group 16"/>
            <p:cNvGrpSpPr/>
            <p:nvPr/>
          </p:nvGrpSpPr>
          <p:grpSpPr>
            <a:xfrm>
              <a:off x="903647" y="1639236"/>
              <a:ext cx="6724536" cy="1068374"/>
              <a:chOff x="0" y="0"/>
              <a:chExt cx="1328303" cy="211037"/>
            </a:xfrm>
          </p:grpSpPr>
          <p:sp>
            <p:nvSpPr>
              <p:cNvPr id="17" name="Freeform 17"/>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8" name="TextBox 18"/>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9" name="TextBox 19"/>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0" name="Group 20"/>
            <p:cNvGrpSpPr/>
            <p:nvPr/>
          </p:nvGrpSpPr>
          <p:grpSpPr>
            <a:xfrm>
              <a:off x="0" y="-241101"/>
              <a:ext cx="13665200" cy="1619618"/>
              <a:chOff x="0" y="-47625"/>
              <a:chExt cx="2699299" cy="319925"/>
            </a:xfrm>
          </p:grpSpPr>
          <p:sp>
            <p:nvSpPr>
              <p:cNvPr id="21" name="Freeform 21"/>
              <p:cNvSpPr/>
              <p:nvPr/>
            </p:nvSpPr>
            <p:spPr>
              <a:xfrm>
                <a:off x="0" y="0"/>
                <a:ext cx="269929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2" name="TextBox 22"/>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30476" y="233467"/>
              <a:ext cx="136379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5503873" y="639051"/>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5521676" y="2768966"/>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flipH="1">
            <a:off x="4642794" y="3506626"/>
            <a:ext cx="8049839" cy="8299384"/>
          </a:xfrm>
          <a:custGeom>
            <a:avLst/>
            <a:gdLst/>
            <a:ahLst/>
            <a:cxnLst/>
            <a:rect l="l" t="t" r="r" b="b"/>
            <a:pathLst>
              <a:path w="8049839" h="8299384">
                <a:moveTo>
                  <a:pt x="8049839" y="0"/>
                </a:moveTo>
                <a:lnTo>
                  <a:pt x="0" y="0"/>
                </a:lnTo>
                <a:lnTo>
                  <a:pt x="0" y="8299384"/>
                </a:lnTo>
                <a:lnTo>
                  <a:pt x="8049839" y="8299384"/>
                </a:lnTo>
                <a:lnTo>
                  <a:pt x="8049839" y="0"/>
                </a:lnTo>
                <a:close/>
              </a:path>
            </a:pathLst>
          </a:custGeom>
          <a:blipFill>
            <a:blip r:embed="rId5"/>
            <a:stretch>
              <a:fillRect/>
            </a:stretch>
          </a:blipFill>
        </p:spPr>
        <p:txBody>
          <a:bodyPr/>
          <a:lstStyle/>
          <a:p>
            <a:endParaRPr lang="en-GB"/>
          </a:p>
        </p:txBody>
      </p:sp>
      <p:sp>
        <p:nvSpPr>
          <p:cNvPr id="10" name="Freeform 10"/>
          <p:cNvSpPr/>
          <p:nvPr/>
        </p:nvSpPr>
        <p:spPr>
          <a:xfrm>
            <a:off x="-521288" y="3240715"/>
            <a:ext cx="7468234" cy="6008380"/>
          </a:xfrm>
          <a:custGeom>
            <a:avLst/>
            <a:gdLst/>
            <a:ahLst/>
            <a:cxnLst/>
            <a:rect l="l" t="t" r="r" b="b"/>
            <a:pathLst>
              <a:path w="7468234" h="6008380">
                <a:moveTo>
                  <a:pt x="0" y="0"/>
                </a:moveTo>
                <a:lnTo>
                  <a:pt x="7468234" y="0"/>
                </a:lnTo>
                <a:lnTo>
                  <a:pt x="7468234" y="6008380"/>
                </a:lnTo>
                <a:lnTo>
                  <a:pt x="0" y="60083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1" name="TextBox 11"/>
          <p:cNvSpPr txBox="1"/>
          <p:nvPr/>
        </p:nvSpPr>
        <p:spPr>
          <a:xfrm>
            <a:off x="5967812" y="2816655"/>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sp>
        <p:nvSpPr>
          <p:cNvPr id="12" name="TextBox 12"/>
          <p:cNvSpPr txBox="1"/>
          <p:nvPr/>
        </p:nvSpPr>
        <p:spPr>
          <a:xfrm>
            <a:off x="4931090" y="1634798"/>
            <a:ext cx="10861079" cy="772137"/>
          </a:xfrm>
          <a:prstGeom prst="rect">
            <a:avLst/>
          </a:prstGeom>
        </p:spPr>
        <p:txBody>
          <a:bodyPr lIns="0" tIns="0" rIns="0" bIns="0" rtlCol="0" anchor="t">
            <a:spAutoFit/>
          </a:bodyPr>
          <a:lstStyle/>
          <a:p>
            <a:pPr algn="ctr">
              <a:lnSpc>
                <a:spcPts val="6218"/>
              </a:lnSpc>
              <a:spcBef>
                <a:spcPct val="0"/>
              </a:spcBef>
            </a:pPr>
            <a:r>
              <a:rPr lang="en-US" sz="4442">
                <a:solidFill>
                  <a:srgbClr val="013219"/>
                </a:solidFill>
                <a:latin typeface="#9Slide06 Hellvina Hand Script"/>
              </a:rPr>
              <a:t>TRẠM 3: TÂM HỒN NỮ SĨ</a:t>
            </a:r>
          </a:p>
        </p:txBody>
      </p:sp>
      <p:sp>
        <p:nvSpPr>
          <p:cNvPr id="13" name="TextBox 13"/>
          <p:cNvSpPr txBox="1"/>
          <p:nvPr/>
        </p:nvSpPr>
        <p:spPr>
          <a:xfrm>
            <a:off x="575572" y="4891954"/>
            <a:ext cx="5274513" cy="30924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Bài thơ </a:t>
            </a:r>
            <a:r>
              <a:rPr lang="en-US" sz="3500">
                <a:solidFill>
                  <a:srgbClr val="0C0C0B"/>
                </a:solidFill>
                <a:latin typeface="Roboto Condensed Italics"/>
              </a:rPr>
              <a:t>Mời trầu</a:t>
            </a:r>
            <a:r>
              <a:rPr lang="en-US" sz="3500">
                <a:solidFill>
                  <a:srgbClr val="0C0C0B"/>
                </a:solidFill>
                <a:latin typeface="Roboto Condensed"/>
              </a:rPr>
              <a:t> thể hiện nhiều cung bậc cảm xúc của tác giả. Hãy phân tích thơ để chỉ ra những cung bậc cảm xúc đó.</a:t>
            </a:r>
          </a:p>
        </p:txBody>
      </p:sp>
      <p:sp>
        <p:nvSpPr>
          <p:cNvPr id="14" name="Freeform 14"/>
          <p:cNvSpPr/>
          <p:nvPr/>
        </p:nvSpPr>
        <p:spPr>
          <a:xfrm flipH="1">
            <a:off x="10907412" y="3592351"/>
            <a:ext cx="9192922" cy="7395934"/>
          </a:xfrm>
          <a:custGeom>
            <a:avLst/>
            <a:gdLst/>
            <a:ahLst/>
            <a:cxnLst/>
            <a:rect l="l" t="t" r="r" b="b"/>
            <a:pathLst>
              <a:path w="9192922" h="7395934">
                <a:moveTo>
                  <a:pt x="9192921" y="0"/>
                </a:moveTo>
                <a:lnTo>
                  <a:pt x="0" y="0"/>
                </a:lnTo>
                <a:lnTo>
                  <a:pt x="0" y="7395934"/>
                </a:lnTo>
                <a:lnTo>
                  <a:pt x="9192921" y="7395934"/>
                </a:lnTo>
                <a:lnTo>
                  <a:pt x="9192921"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5" name="TextBox 15"/>
          <p:cNvSpPr txBox="1"/>
          <p:nvPr/>
        </p:nvSpPr>
        <p:spPr>
          <a:xfrm>
            <a:off x="12510513" y="5672365"/>
            <a:ext cx="5274513" cy="371157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So sánh tình cảm, cảm xúc trong tình yêu ở bài </a:t>
            </a:r>
            <a:r>
              <a:rPr lang="en-US" sz="3500">
                <a:solidFill>
                  <a:srgbClr val="0C0C0B"/>
                </a:solidFill>
                <a:latin typeface="Roboto Condensed Italics"/>
              </a:rPr>
              <a:t>Mời trầu</a:t>
            </a:r>
            <a:r>
              <a:rPr lang="en-US" sz="3500">
                <a:solidFill>
                  <a:srgbClr val="0C0C0B"/>
                </a:solidFill>
                <a:latin typeface="Roboto Condensed"/>
              </a:rPr>
              <a:t> với bài thơ </a:t>
            </a:r>
            <a:r>
              <a:rPr lang="en-US" sz="3500">
                <a:solidFill>
                  <a:srgbClr val="0C0C0B"/>
                </a:solidFill>
                <a:latin typeface="Roboto Condensed Italics"/>
              </a:rPr>
              <a:t>Bánh trôi nước</a:t>
            </a:r>
            <a:r>
              <a:rPr lang="en-US" sz="3500">
                <a:solidFill>
                  <a:srgbClr val="0C0C0B"/>
                </a:solidFill>
                <a:latin typeface="Roboto Condensed"/>
              </a:rPr>
              <a:t> để thấy hiểu hơn về tâm hồn và khát vọng yêu thương của người phụ nữ xưa.</a:t>
            </a:r>
          </a:p>
        </p:txBody>
      </p:sp>
      <p:grpSp>
        <p:nvGrpSpPr>
          <p:cNvPr id="16" name="Group 16"/>
          <p:cNvGrpSpPr/>
          <p:nvPr/>
        </p:nvGrpSpPr>
        <p:grpSpPr>
          <a:xfrm>
            <a:off x="380497" y="134007"/>
            <a:ext cx="11125703" cy="2283134"/>
            <a:chOff x="0" y="-241101"/>
            <a:chExt cx="14834271" cy="3044178"/>
          </a:xfrm>
        </p:grpSpPr>
        <p:grpSp>
          <p:nvGrpSpPr>
            <p:cNvPr id="17" name="Group 17"/>
            <p:cNvGrpSpPr/>
            <p:nvPr/>
          </p:nvGrpSpPr>
          <p:grpSpPr>
            <a:xfrm>
              <a:off x="903647" y="1639236"/>
              <a:ext cx="6724536" cy="1068374"/>
              <a:chOff x="0" y="0"/>
              <a:chExt cx="1328303" cy="211037"/>
            </a:xfrm>
          </p:grpSpPr>
          <p:sp>
            <p:nvSpPr>
              <p:cNvPr id="18" name="Freeform 18"/>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9" name="TextBox 19"/>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0" name="TextBox 20"/>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1" name="Group 21"/>
            <p:cNvGrpSpPr/>
            <p:nvPr/>
          </p:nvGrpSpPr>
          <p:grpSpPr>
            <a:xfrm>
              <a:off x="0" y="-241101"/>
              <a:ext cx="14427871" cy="1619618"/>
              <a:chOff x="0" y="-47625"/>
              <a:chExt cx="2849950" cy="319925"/>
            </a:xfrm>
          </p:grpSpPr>
          <p:sp>
            <p:nvSpPr>
              <p:cNvPr id="22" name="Freeform 22"/>
              <p:cNvSpPr/>
              <p:nvPr/>
            </p:nvSpPr>
            <p:spPr>
              <a:xfrm>
                <a:off x="0" y="0"/>
                <a:ext cx="2849950"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3" name="TextBox 23"/>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30476" y="233467"/>
              <a:ext cx="1460379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6127635" y="0"/>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801995" y="2464085"/>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grpSp>
        <p:nvGrpSpPr>
          <p:cNvPr id="9" name="Group 9"/>
          <p:cNvGrpSpPr/>
          <p:nvPr/>
        </p:nvGrpSpPr>
        <p:grpSpPr>
          <a:xfrm>
            <a:off x="3879827" y="3611401"/>
            <a:ext cx="14093336" cy="2800987"/>
            <a:chOff x="0" y="0"/>
            <a:chExt cx="3711825" cy="737709"/>
          </a:xfrm>
        </p:grpSpPr>
        <p:sp>
          <p:nvSpPr>
            <p:cNvPr id="10" name="Freeform 10"/>
            <p:cNvSpPr/>
            <p:nvPr/>
          </p:nvSpPr>
          <p:spPr>
            <a:xfrm>
              <a:off x="0" y="0"/>
              <a:ext cx="3711825" cy="737709"/>
            </a:xfrm>
            <a:custGeom>
              <a:avLst/>
              <a:gdLst/>
              <a:ahLst/>
              <a:cxnLst/>
              <a:rect l="l" t="t" r="r" b="b"/>
              <a:pathLst>
                <a:path w="3711825" h="737709">
                  <a:moveTo>
                    <a:pt x="28016" y="0"/>
                  </a:moveTo>
                  <a:lnTo>
                    <a:pt x="3683809" y="0"/>
                  </a:lnTo>
                  <a:cubicBezTo>
                    <a:pt x="3699282" y="0"/>
                    <a:pt x="3711825" y="12543"/>
                    <a:pt x="3711825" y="28016"/>
                  </a:cubicBezTo>
                  <a:lnTo>
                    <a:pt x="3711825" y="709693"/>
                  </a:lnTo>
                  <a:cubicBezTo>
                    <a:pt x="3711825" y="725165"/>
                    <a:pt x="3699282" y="737709"/>
                    <a:pt x="3683809" y="737709"/>
                  </a:cubicBezTo>
                  <a:lnTo>
                    <a:pt x="28016" y="737709"/>
                  </a:lnTo>
                  <a:cubicBezTo>
                    <a:pt x="12543" y="737709"/>
                    <a:pt x="0" y="725165"/>
                    <a:pt x="0" y="709693"/>
                  </a:cubicBezTo>
                  <a:lnTo>
                    <a:pt x="0" y="28016"/>
                  </a:lnTo>
                  <a:cubicBezTo>
                    <a:pt x="0" y="12543"/>
                    <a:pt x="12543" y="0"/>
                    <a:pt x="28016" y="0"/>
                  </a:cubicBezTo>
                  <a:close/>
                </a:path>
              </a:pathLst>
            </a:custGeom>
            <a:solidFill>
              <a:srgbClr val="E7F1E4"/>
            </a:solidFill>
          </p:spPr>
          <p:txBody>
            <a:bodyPr/>
            <a:lstStyle/>
            <a:p>
              <a:endParaRPr lang="en-GB"/>
            </a:p>
          </p:txBody>
        </p:sp>
        <p:sp>
          <p:nvSpPr>
            <p:cNvPr id="11" name="TextBox 11"/>
            <p:cNvSpPr txBox="1"/>
            <p:nvPr/>
          </p:nvSpPr>
          <p:spPr>
            <a:xfrm>
              <a:off x="0" y="-85725"/>
              <a:ext cx="3711825" cy="823434"/>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639817" y="3611401"/>
            <a:ext cx="2857005" cy="2964230"/>
            <a:chOff x="0" y="0"/>
            <a:chExt cx="752462" cy="780703"/>
          </a:xfrm>
        </p:grpSpPr>
        <p:sp>
          <p:nvSpPr>
            <p:cNvPr id="13" name="Freeform 13"/>
            <p:cNvSpPr/>
            <p:nvPr/>
          </p:nvSpPr>
          <p:spPr>
            <a:xfrm>
              <a:off x="0" y="0"/>
              <a:ext cx="752462" cy="780703"/>
            </a:xfrm>
            <a:custGeom>
              <a:avLst/>
              <a:gdLst/>
              <a:ahLst/>
              <a:cxnLst/>
              <a:rect l="l" t="t" r="r" b="b"/>
              <a:pathLst>
                <a:path w="752462" h="780703">
                  <a:moveTo>
                    <a:pt x="138200" y="0"/>
                  </a:moveTo>
                  <a:lnTo>
                    <a:pt x="614262" y="0"/>
                  </a:lnTo>
                  <a:cubicBezTo>
                    <a:pt x="690588" y="0"/>
                    <a:pt x="752462" y="61874"/>
                    <a:pt x="752462" y="138200"/>
                  </a:cubicBezTo>
                  <a:lnTo>
                    <a:pt x="752462" y="642503"/>
                  </a:lnTo>
                  <a:cubicBezTo>
                    <a:pt x="752462" y="679156"/>
                    <a:pt x="737902" y="714307"/>
                    <a:pt x="711984" y="740225"/>
                  </a:cubicBezTo>
                  <a:cubicBezTo>
                    <a:pt x="686067" y="766142"/>
                    <a:pt x="650915" y="780703"/>
                    <a:pt x="614262" y="780703"/>
                  </a:cubicBezTo>
                  <a:lnTo>
                    <a:pt x="138200" y="780703"/>
                  </a:lnTo>
                  <a:cubicBezTo>
                    <a:pt x="61874" y="780703"/>
                    <a:pt x="0" y="718828"/>
                    <a:pt x="0" y="642503"/>
                  </a:cubicBezTo>
                  <a:lnTo>
                    <a:pt x="0" y="138200"/>
                  </a:lnTo>
                  <a:cubicBezTo>
                    <a:pt x="0" y="61874"/>
                    <a:pt x="61874" y="0"/>
                    <a:pt x="138200" y="0"/>
                  </a:cubicBezTo>
                  <a:close/>
                </a:path>
              </a:pathLst>
            </a:custGeom>
            <a:solidFill>
              <a:srgbClr val="D1EFC8"/>
            </a:solidFill>
          </p:spPr>
          <p:txBody>
            <a:bodyPr/>
            <a:lstStyle/>
            <a:p>
              <a:endParaRPr lang="en-GB"/>
            </a:p>
          </p:txBody>
        </p:sp>
        <p:sp>
          <p:nvSpPr>
            <p:cNvPr id="14" name="TextBox 14"/>
            <p:cNvSpPr txBox="1"/>
            <p:nvPr/>
          </p:nvSpPr>
          <p:spPr>
            <a:xfrm>
              <a:off x="0" y="-85725"/>
              <a:ext cx="752462" cy="866428"/>
            </a:xfrm>
            <a:prstGeom prst="rect">
              <a:avLst/>
            </a:prstGeom>
          </p:spPr>
          <p:txBody>
            <a:bodyPr lIns="50800" tIns="50800" rIns="50800" bIns="50800" rtlCol="0" anchor="ctr"/>
            <a:lstStyle/>
            <a:p>
              <a:pPr algn="just">
                <a:lnSpc>
                  <a:spcPts val="4900"/>
                </a:lnSpc>
              </a:pPr>
              <a:endParaRPr/>
            </a:p>
          </p:txBody>
        </p:sp>
      </p:grpSp>
      <p:grpSp>
        <p:nvGrpSpPr>
          <p:cNvPr id="15" name="Group 15"/>
          <p:cNvGrpSpPr/>
          <p:nvPr/>
        </p:nvGrpSpPr>
        <p:grpSpPr>
          <a:xfrm>
            <a:off x="7124081" y="6650513"/>
            <a:ext cx="10843725" cy="3487525"/>
            <a:chOff x="0" y="0"/>
            <a:chExt cx="2855960" cy="918525"/>
          </a:xfrm>
        </p:grpSpPr>
        <p:sp>
          <p:nvSpPr>
            <p:cNvPr id="16" name="Freeform 16"/>
            <p:cNvSpPr/>
            <p:nvPr/>
          </p:nvSpPr>
          <p:spPr>
            <a:xfrm>
              <a:off x="0" y="0"/>
              <a:ext cx="2855960" cy="918525"/>
            </a:xfrm>
            <a:custGeom>
              <a:avLst/>
              <a:gdLst/>
              <a:ahLst/>
              <a:cxnLst/>
              <a:rect l="l" t="t" r="r" b="b"/>
              <a:pathLst>
                <a:path w="2855960" h="918525">
                  <a:moveTo>
                    <a:pt x="36412" y="0"/>
                  </a:moveTo>
                  <a:lnTo>
                    <a:pt x="2819549" y="0"/>
                  </a:lnTo>
                  <a:cubicBezTo>
                    <a:pt x="2829206" y="0"/>
                    <a:pt x="2838467" y="3836"/>
                    <a:pt x="2845296" y="10665"/>
                  </a:cubicBezTo>
                  <a:cubicBezTo>
                    <a:pt x="2852124" y="17493"/>
                    <a:pt x="2855960" y="26755"/>
                    <a:pt x="2855960" y="36412"/>
                  </a:cubicBezTo>
                  <a:lnTo>
                    <a:pt x="2855960" y="882113"/>
                  </a:lnTo>
                  <a:cubicBezTo>
                    <a:pt x="2855960" y="891770"/>
                    <a:pt x="2852124" y="901032"/>
                    <a:pt x="2845296" y="907860"/>
                  </a:cubicBezTo>
                  <a:cubicBezTo>
                    <a:pt x="2838467" y="914689"/>
                    <a:pt x="2829206" y="918525"/>
                    <a:pt x="2819549" y="918525"/>
                  </a:cubicBezTo>
                  <a:lnTo>
                    <a:pt x="36412" y="918525"/>
                  </a:lnTo>
                  <a:cubicBezTo>
                    <a:pt x="26755" y="918525"/>
                    <a:pt x="17493" y="914689"/>
                    <a:pt x="10665" y="907860"/>
                  </a:cubicBezTo>
                  <a:cubicBezTo>
                    <a:pt x="3836" y="901032"/>
                    <a:pt x="0" y="891770"/>
                    <a:pt x="0" y="882113"/>
                  </a:cubicBezTo>
                  <a:lnTo>
                    <a:pt x="0" y="36412"/>
                  </a:lnTo>
                  <a:cubicBezTo>
                    <a:pt x="0" y="26755"/>
                    <a:pt x="3836" y="17493"/>
                    <a:pt x="10665" y="10665"/>
                  </a:cubicBezTo>
                  <a:cubicBezTo>
                    <a:pt x="17493" y="3836"/>
                    <a:pt x="26755" y="0"/>
                    <a:pt x="36412" y="0"/>
                  </a:cubicBezTo>
                  <a:close/>
                </a:path>
              </a:pathLst>
            </a:custGeom>
            <a:solidFill>
              <a:srgbClr val="E7F1E4"/>
            </a:solidFill>
          </p:spPr>
          <p:txBody>
            <a:bodyPr/>
            <a:lstStyle/>
            <a:p>
              <a:endParaRPr lang="en-GB"/>
            </a:p>
          </p:txBody>
        </p:sp>
        <p:sp>
          <p:nvSpPr>
            <p:cNvPr id="17" name="TextBox 17"/>
            <p:cNvSpPr txBox="1"/>
            <p:nvPr/>
          </p:nvSpPr>
          <p:spPr>
            <a:xfrm>
              <a:off x="0" y="-85725"/>
              <a:ext cx="2855960" cy="1004250"/>
            </a:xfrm>
            <a:prstGeom prst="rect">
              <a:avLst/>
            </a:prstGeom>
          </p:spPr>
          <p:txBody>
            <a:bodyPr lIns="50800" tIns="50800" rIns="50800" bIns="50800" rtlCol="0" anchor="ctr"/>
            <a:lstStyle/>
            <a:p>
              <a:pPr algn="just">
                <a:lnSpc>
                  <a:spcPts val="4900"/>
                </a:lnSpc>
              </a:pPr>
              <a:endParaRPr/>
            </a:p>
          </p:txBody>
        </p:sp>
      </p:grpSp>
      <p:grpSp>
        <p:nvGrpSpPr>
          <p:cNvPr id="18" name="Group 18"/>
          <p:cNvGrpSpPr/>
          <p:nvPr/>
        </p:nvGrpSpPr>
        <p:grpSpPr>
          <a:xfrm>
            <a:off x="273664" y="6737556"/>
            <a:ext cx="6673282" cy="3400481"/>
            <a:chOff x="0" y="0"/>
            <a:chExt cx="1757572" cy="895600"/>
          </a:xfrm>
        </p:grpSpPr>
        <p:sp>
          <p:nvSpPr>
            <p:cNvPr id="19" name="Freeform 19"/>
            <p:cNvSpPr/>
            <p:nvPr/>
          </p:nvSpPr>
          <p:spPr>
            <a:xfrm>
              <a:off x="0" y="0"/>
              <a:ext cx="1757572" cy="895600"/>
            </a:xfrm>
            <a:custGeom>
              <a:avLst/>
              <a:gdLst/>
              <a:ahLst/>
              <a:cxnLst/>
              <a:rect l="l" t="t" r="r" b="b"/>
              <a:pathLst>
                <a:path w="1757572" h="895600">
                  <a:moveTo>
                    <a:pt x="59167" y="0"/>
                  </a:moveTo>
                  <a:lnTo>
                    <a:pt x="1698405" y="0"/>
                  </a:lnTo>
                  <a:cubicBezTo>
                    <a:pt x="1714097" y="0"/>
                    <a:pt x="1729147" y="6234"/>
                    <a:pt x="1740243" y="17330"/>
                  </a:cubicBezTo>
                  <a:cubicBezTo>
                    <a:pt x="1751338" y="28426"/>
                    <a:pt x="1757572" y="43475"/>
                    <a:pt x="1757572" y="59167"/>
                  </a:cubicBezTo>
                  <a:lnTo>
                    <a:pt x="1757572" y="836433"/>
                  </a:lnTo>
                  <a:cubicBezTo>
                    <a:pt x="1757572" y="852125"/>
                    <a:pt x="1751338" y="867174"/>
                    <a:pt x="1740243" y="878271"/>
                  </a:cubicBezTo>
                  <a:cubicBezTo>
                    <a:pt x="1729147" y="889366"/>
                    <a:pt x="1714097" y="895600"/>
                    <a:pt x="1698405" y="895600"/>
                  </a:cubicBezTo>
                  <a:lnTo>
                    <a:pt x="59167" y="895600"/>
                  </a:lnTo>
                  <a:cubicBezTo>
                    <a:pt x="43475" y="895600"/>
                    <a:pt x="28426" y="889366"/>
                    <a:pt x="17330" y="878271"/>
                  </a:cubicBezTo>
                  <a:cubicBezTo>
                    <a:pt x="6234" y="867174"/>
                    <a:pt x="0" y="852125"/>
                    <a:pt x="0" y="836433"/>
                  </a:cubicBezTo>
                  <a:lnTo>
                    <a:pt x="0" y="59167"/>
                  </a:lnTo>
                  <a:cubicBezTo>
                    <a:pt x="0" y="43475"/>
                    <a:pt x="6234" y="28426"/>
                    <a:pt x="17330" y="17330"/>
                  </a:cubicBezTo>
                  <a:cubicBezTo>
                    <a:pt x="28426" y="6234"/>
                    <a:pt x="43475" y="0"/>
                    <a:pt x="59167" y="0"/>
                  </a:cubicBezTo>
                  <a:close/>
                </a:path>
              </a:pathLst>
            </a:custGeom>
            <a:solidFill>
              <a:srgbClr val="D1EFC8"/>
            </a:solidFill>
          </p:spPr>
          <p:txBody>
            <a:bodyPr/>
            <a:lstStyle/>
            <a:p>
              <a:endParaRPr lang="en-GB"/>
            </a:p>
          </p:txBody>
        </p:sp>
        <p:sp>
          <p:nvSpPr>
            <p:cNvPr id="20" name="TextBox 20"/>
            <p:cNvSpPr txBox="1"/>
            <p:nvPr/>
          </p:nvSpPr>
          <p:spPr>
            <a:xfrm>
              <a:off x="0" y="-85725"/>
              <a:ext cx="1757572" cy="981325"/>
            </a:xfrm>
            <a:prstGeom prst="rect">
              <a:avLst/>
            </a:prstGeom>
          </p:spPr>
          <p:txBody>
            <a:bodyPr lIns="50800" tIns="50800" rIns="50800" bIns="50800" rtlCol="0" anchor="ctr"/>
            <a:lstStyle/>
            <a:p>
              <a:pPr algn="just">
                <a:lnSpc>
                  <a:spcPts val="4900"/>
                </a:lnSpc>
              </a:pPr>
              <a:endParaRPr/>
            </a:p>
          </p:txBody>
        </p:sp>
      </p:grpSp>
      <p:sp>
        <p:nvSpPr>
          <p:cNvPr id="21" name="Freeform 21"/>
          <p:cNvSpPr/>
          <p:nvPr/>
        </p:nvSpPr>
        <p:spPr>
          <a:xfrm>
            <a:off x="3197237" y="5361205"/>
            <a:ext cx="888552" cy="432058"/>
          </a:xfrm>
          <a:custGeom>
            <a:avLst/>
            <a:gdLst/>
            <a:ahLst/>
            <a:cxnLst/>
            <a:rect l="l" t="t" r="r" b="b"/>
            <a:pathLst>
              <a:path w="888552" h="432058">
                <a:moveTo>
                  <a:pt x="0" y="0"/>
                </a:moveTo>
                <a:lnTo>
                  <a:pt x="888552" y="0"/>
                </a:lnTo>
                <a:lnTo>
                  <a:pt x="888552" y="432058"/>
                </a:lnTo>
                <a:lnTo>
                  <a:pt x="0" y="4320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22" name="TextBox 22"/>
          <p:cNvSpPr txBox="1"/>
          <p:nvPr/>
        </p:nvSpPr>
        <p:spPr>
          <a:xfrm>
            <a:off x="4085789" y="3939063"/>
            <a:ext cx="13887374"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khi nhắc đến “quả cau nho nhỏ” “miếng trầu hôi”: sự vật nhỏ bé, xinh xắn, không có gì nổi bật được tác giả nhận về phần mình.</a:t>
            </a:r>
          </a:p>
          <a:p>
            <a:pPr algn="just">
              <a:lnSpc>
                <a:spcPts val="4900"/>
              </a:lnSpc>
              <a:spcBef>
                <a:spcPct val="0"/>
              </a:spcBef>
            </a:pPr>
            <a:r>
              <a:rPr lang="en-US" sz="3500">
                <a:solidFill>
                  <a:srgbClr val="0C0C0B"/>
                </a:solidFill>
                <a:latin typeface="Roboto Condensed Bold Italics"/>
              </a:rPr>
              <a:t> Câu thơ gợi nhắc sự chua xót với thân phận người phụ nữ trong xã hội xưa.</a:t>
            </a:r>
          </a:p>
        </p:txBody>
      </p:sp>
      <p:sp>
        <p:nvSpPr>
          <p:cNvPr id="23" name="TextBox 23"/>
          <p:cNvSpPr txBox="1"/>
          <p:nvPr/>
        </p:nvSpPr>
        <p:spPr>
          <a:xfrm>
            <a:off x="1028700" y="2624765"/>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sp>
        <p:nvSpPr>
          <p:cNvPr id="24" name="TextBox 24"/>
          <p:cNvSpPr txBox="1"/>
          <p:nvPr/>
        </p:nvSpPr>
        <p:spPr>
          <a:xfrm>
            <a:off x="939303" y="3813991"/>
            <a:ext cx="2258034" cy="247332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a:rPr>
              <a:t>Câu 1: </a:t>
            </a:r>
            <a:r>
              <a:rPr lang="en-US" sz="3500">
                <a:solidFill>
                  <a:srgbClr val="0C0C0B"/>
                </a:solidFill>
                <a:latin typeface="Roboto Condensed"/>
              </a:rPr>
              <a:t>Cảm xúc chân thật, khiêm nhường</a:t>
            </a:r>
          </a:p>
        </p:txBody>
      </p:sp>
      <p:sp>
        <p:nvSpPr>
          <p:cNvPr id="25" name="TextBox 25"/>
          <p:cNvSpPr txBox="1"/>
          <p:nvPr/>
        </p:nvSpPr>
        <p:spPr>
          <a:xfrm>
            <a:off x="6647287" y="994110"/>
            <a:ext cx="11640713" cy="776605"/>
          </a:xfrm>
          <a:prstGeom prst="rect">
            <a:avLst/>
          </a:prstGeom>
        </p:spPr>
        <p:txBody>
          <a:bodyPr lIns="0" tIns="0" rIns="0" bIns="0" rtlCol="0" anchor="t">
            <a:spAutoFit/>
          </a:bodyPr>
          <a:lstStyle/>
          <a:p>
            <a:pPr algn="ctr">
              <a:lnSpc>
                <a:spcPts val="6019"/>
              </a:lnSpc>
              <a:spcBef>
                <a:spcPct val="0"/>
              </a:spcBef>
            </a:pPr>
            <a:r>
              <a:rPr lang="en-US" sz="4299">
                <a:solidFill>
                  <a:srgbClr val="0C0C0B"/>
                </a:solidFill>
                <a:latin typeface="#9Slide06 ThuPhap Thien An"/>
              </a:rPr>
              <a:t>Quả cau nho nhỏ, miếng trầu hôi,</a:t>
            </a:r>
          </a:p>
        </p:txBody>
      </p:sp>
      <p:sp>
        <p:nvSpPr>
          <p:cNvPr id="26" name="TextBox 26"/>
          <p:cNvSpPr txBox="1"/>
          <p:nvPr/>
        </p:nvSpPr>
        <p:spPr>
          <a:xfrm>
            <a:off x="6946946" y="1882470"/>
            <a:ext cx="11640713" cy="776605"/>
          </a:xfrm>
          <a:prstGeom prst="rect">
            <a:avLst/>
          </a:prstGeom>
        </p:spPr>
        <p:txBody>
          <a:bodyPr lIns="0" tIns="0" rIns="0" bIns="0" rtlCol="0" anchor="t">
            <a:spAutoFit/>
          </a:bodyPr>
          <a:lstStyle/>
          <a:p>
            <a:pPr algn="ctr">
              <a:lnSpc>
                <a:spcPts val="6019"/>
              </a:lnSpc>
              <a:spcBef>
                <a:spcPct val="0"/>
              </a:spcBef>
            </a:pPr>
            <a:r>
              <a:rPr lang="en-US" sz="4299">
                <a:solidFill>
                  <a:srgbClr val="0C0C0B"/>
                </a:solidFill>
                <a:latin typeface="#9Slide06 ThuPhap Thien An"/>
              </a:rPr>
              <a:t>Này của Xuân Hương mới quệt rồi.</a:t>
            </a:r>
          </a:p>
        </p:txBody>
      </p:sp>
      <p:sp>
        <p:nvSpPr>
          <p:cNvPr id="27" name="TextBox 27"/>
          <p:cNvSpPr txBox="1"/>
          <p:nvPr/>
        </p:nvSpPr>
        <p:spPr>
          <a:xfrm>
            <a:off x="7505029" y="6784975"/>
            <a:ext cx="10468134" cy="309245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xuất hiện đầy đủ các thành tố của cuộc mời trầu: </a:t>
            </a:r>
            <a:r>
              <a:rPr lang="en-US" sz="3500">
                <a:solidFill>
                  <a:srgbClr val="0C0C0B"/>
                </a:solidFill>
                <a:latin typeface="Roboto Condensed Italics"/>
              </a:rPr>
              <a:t>cau, trầu, vôi và Xuân Hương</a:t>
            </a:r>
          </a:p>
          <a:p>
            <a:pPr algn="just">
              <a:lnSpc>
                <a:spcPts val="4900"/>
              </a:lnSpc>
            </a:pPr>
            <a:r>
              <a:rPr lang="en-US" sz="3500">
                <a:solidFill>
                  <a:srgbClr val="0C0C0B"/>
                </a:solidFill>
                <a:latin typeface="Roboto Condensed"/>
              </a:rPr>
              <a:t> +Từ hô gọi: </a:t>
            </a:r>
            <a:r>
              <a:rPr lang="en-US" sz="3500">
                <a:solidFill>
                  <a:srgbClr val="0C0C0B"/>
                </a:solidFill>
                <a:latin typeface="Roboto Condensed Bold Italics"/>
              </a:rPr>
              <a:t>Này</a:t>
            </a:r>
          </a:p>
          <a:p>
            <a:pPr algn="just">
              <a:lnSpc>
                <a:spcPts val="4900"/>
              </a:lnSpc>
            </a:pPr>
            <a:r>
              <a:rPr lang="en-US" sz="3500">
                <a:solidFill>
                  <a:srgbClr val="0C0C0B"/>
                </a:solidFill>
                <a:latin typeface="Roboto Condensed"/>
              </a:rPr>
              <a:t>+ Xưng tên: </a:t>
            </a:r>
            <a:r>
              <a:rPr lang="en-US" sz="3500">
                <a:solidFill>
                  <a:srgbClr val="0C0C0B"/>
                </a:solidFill>
                <a:latin typeface="Roboto Condensed Bold Italics"/>
              </a:rPr>
              <a:t>Xuân Hương</a:t>
            </a:r>
          </a:p>
          <a:p>
            <a:pPr algn="just">
              <a:lnSpc>
                <a:spcPts val="4900"/>
              </a:lnSpc>
              <a:spcBef>
                <a:spcPct val="0"/>
              </a:spcBef>
            </a:pPr>
            <a:r>
              <a:rPr lang="en-US" sz="3500">
                <a:solidFill>
                  <a:srgbClr val="0C0C0B"/>
                </a:solidFill>
                <a:latin typeface="Roboto Condensed"/>
              </a:rPr>
              <a:t>+ </a:t>
            </a:r>
            <a:r>
              <a:rPr lang="en-US" sz="3500">
                <a:solidFill>
                  <a:srgbClr val="0C0C0B"/>
                </a:solidFill>
                <a:latin typeface="Roboto Condensed Bold Italics"/>
              </a:rPr>
              <a:t>Quệt:</a:t>
            </a:r>
            <a:r>
              <a:rPr lang="en-US" sz="3500">
                <a:solidFill>
                  <a:srgbClr val="0C0C0B"/>
                </a:solidFill>
                <a:latin typeface="Roboto Condensed"/>
                <a:ea typeface="Roboto Condensed"/>
              </a:rPr>
              <a:t> phết vôi vào lá trầu </a:t>
            </a:r>
            <a:r>
              <a:rPr lang="en-US" sz="3500">
                <a:solidFill>
                  <a:srgbClr val="0C0C0B"/>
                </a:solidFill>
                <a:latin typeface="Roboto Condensed"/>
                <a:ea typeface="Roboto Condensed"/>
                <a:sym typeface="Wingdings" panose="05000000000000000000" pitchFamily="2" charset="2"/>
              </a:rPr>
              <a:t> </a:t>
            </a:r>
            <a:r>
              <a:rPr lang="en-US" sz="3500">
                <a:solidFill>
                  <a:srgbClr val="0C0C0B"/>
                </a:solidFill>
                <a:latin typeface="Roboto Condensed"/>
                <a:ea typeface="Roboto Condensed"/>
              </a:rPr>
              <a:t> mạnh bạo, quyết liệt</a:t>
            </a:r>
          </a:p>
        </p:txBody>
      </p:sp>
      <p:sp>
        <p:nvSpPr>
          <p:cNvPr id="28" name="TextBox 28"/>
          <p:cNvSpPr txBox="1"/>
          <p:nvPr/>
        </p:nvSpPr>
        <p:spPr>
          <a:xfrm>
            <a:off x="537267" y="6861381"/>
            <a:ext cx="6110020" cy="30924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a:rPr>
              <a:t>Câu 2: </a:t>
            </a:r>
            <a:r>
              <a:rPr lang="en-US" sz="3500">
                <a:solidFill>
                  <a:srgbClr val="0C0C0B"/>
                </a:solidFill>
                <a:latin typeface="Roboto Condensed"/>
              </a:rPr>
              <a:t>Cảm xúc vừa khẳng định tự tin về những gì mình sở hữu, chân thành tha thiết khi nói về tình duyên của chính mình vừa nhí nhảnh trào lộng </a:t>
            </a:r>
          </a:p>
        </p:txBody>
      </p:sp>
      <p:grpSp>
        <p:nvGrpSpPr>
          <p:cNvPr id="29" name="Group 29"/>
          <p:cNvGrpSpPr/>
          <p:nvPr/>
        </p:nvGrpSpPr>
        <p:grpSpPr>
          <a:xfrm>
            <a:off x="447853" y="104752"/>
            <a:ext cx="9839148" cy="2283134"/>
            <a:chOff x="0" y="-241101"/>
            <a:chExt cx="13118865" cy="3044178"/>
          </a:xfrm>
        </p:grpSpPr>
        <p:grpSp>
          <p:nvGrpSpPr>
            <p:cNvPr id="30" name="Group 30"/>
            <p:cNvGrpSpPr/>
            <p:nvPr/>
          </p:nvGrpSpPr>
          <p:grpSpPr>
            <a:xfrm>
              <a:off x="903647" y="1639236"/>
              <a:ext cx="6724536" cy="1068374"/>
              <a:chOff x="0" y="0"/>
              <a:chExt cx="1328303" cy="211037"/>
            </a:xfrm>
          </p:grpSpPr>
          <p:sp>
            <p:nvSpPr>
              <p:cNvPr id="31" name="Freeform 31"/>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32" name="TextBox 32"/>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33" name="TextBox 33"/>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34" name="Group 34"/>
            <p:cNvGrpSpPr/>
            <p:nvPr/>
          </p:nvGrpSpPr>
          <p:grpSpPr>
            <a:xfrm>
              <a:off x="0" y="-241101"/>
              <a:ext cx="13118865" cy="1619618"/>
              <a:chOff x="0" y="-47625"/>
              <a:chExt cx="2591381" cy="319925"/>
            </a:xfrm>
          </p:grpSpPr>
          <p:sp>
            <p:nvSpPr>
              <p:cNvPr id="35" name="Freeform 35"/>
              <p:cNvSpPr/>
              <p:nvPr/>
            </p:nvSpPr>
            <p:spPr>
              <a:xfrm>
                <a:off x="0" y="0"/>
                <a:ext cx="2591381"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36" name="TextBox 36"/>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230476" y="233467"/>
              <a:ext cx="12888387"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p:bldP spid="27"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6127635" y="0"/>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801995" y="2464085"/>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TextBox 9"/>
          <p:cNvSpPr txBox="1"/>
          <p:nvPr/>
        </p:nvSpPr>
        <p:spPr>
          <a:xfrm>
            <a:off x="1028700" y="2624765"/>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grpSp>
        <p:nvGrpSpPr>
          <p:cNvPr id="10" name="Group 10"/>
          <p:cNvGrpSpPr/>
          <p:nvPr/>
        </p:nvGrpSpPr>
        <p:grpSpPr>
          <a:xfrm>
            <a:off x="3879827" y="3611401"/>
            <a:ext cx="14093336" cy="2550782"/>
            <a:chOff x="0" y="0"/>
            <a:chExt cx="3711825" cy="671811"/>
          </a:xfrm>
        </p:grpSpPr>
        <p:sp>
          <p:nvSpPr>
            <p:cNvPr id="11" name="Freeform 11"/>
            <p:cNvSpPr/>
            <p:nvPr/>
          </p:nvSpPr>
          <p:spPr>
            <a:xfrm>
              <a:off x="0" y="0"/>
              <a:ext cx="3711825" cy="671811"/>
            </a:xfrm>
            <a:custGeom>
              <a:avLst/>
              <a:gdLst/>
              <a:ahLst/>
              <a:cxnLst/>
              <a:rect l="l" t="t" r="r" b="b"/>
              <a:pathLst>
                <a:path w="3711825" h="671811">
                  <a:moveTo>
                    <a:pt x="28016" y="0"/>
                  </a:moveTo>
                  <a:lnTo>
                    <a:pt x="3683809" y="0"/>
                  </a:lnTo>
                  <a:cubicBezTo>
                    <a:pt x="3699282" y="0"/>
                    <a:pt x="3711825" y="12543"/>
                    <a:pt x="3711825" y="28016"/>
                  </a:cubicBezTo>
                  <a:lnTo>
                    <a:pt x="3711825" y="643795"/>
                  </a:lnTo>
                  <a:cubicBezTo>
                    <a:pt x="3711825" y="659268"/>
                    <a:pt x="3699282" y="671811"/>
                    <a:pt x="3683809" y="671811"/>
                  </a:cubicBezTo>
                  <a:lnTo>
                    <a:pt x="28016" y="671811"/>
                  </a:lnTo>
                  <a:cubicBezTo>
                    <a:pt x="12543" y="671811"/>
                    <a:pt x="0" y="659268"/>
                    <a:pt x="0" y="643795"/>
                  </a:cubicBezTo>
                  <a:lnTo>
                    <a:pt x="0" y="28016"/>
                  </a:lnTo>
                  <a:cubicBezTo>
                    <a:pt x="0" y="12543"/>
                    <a:pt x="12543" y="0"/>
                    <a:pt x="28016" y="0"/>
                  </a:cubicBezTo>
                  <a:close/>
                </a:path>
              </a:pathLst>
            </a:custGeom>
            <a:solidFill>
              <a:srgbClr val="E7F1E4"/>
            </a:solidFill>
          </p:spPr>
          <p:txBody>
            <a:bodyPr/>
            <a:lstStyle/>
            <a:p>
              <a:endParaRPr lang="en-GB"/>
            </a:p>
          </p:txBody>
        </p:sp>
        <p:sp>
          <p:nvSpPr>
            <p:cNvPr id="12" name="TextBox 12"/>
            <p:cNvSpPr txBox="1"/>
            <p:nvPr/>
          </p:nvSpPr>
          <p:spPr>
            <a:xfrm>
              <a:off x="0" y="-85725"/>
              <a:ext cx="3711825" cy="757536"/>
            </a:xfrm>
            <a:prstGeom prst="rect">
              <a:avLst/>
            </a:prstGeom>
          </p:spPr>
          <p:txBody>
            <a:bodyPr lIns="50800" tIns="50800" rIns="50800" bIns="50800" rtlCol="0" anchor="ctr"/>
            <a:lstStyle/>
            <a:p>
              <a:pPr algn="just">
                <a:lnSpc>
                  <a:spcPts val="4900"/>
                </a:lnSpc>
              </a:pPr>
              <a:endParaRPr/>
            </a:p>
          </p:txBody>
        </p:sp>
      </p:grpSp>
      <p:grpSp>
        <p:nvGrpSpPr>
          <p:cNvPr id="13" name="Group 13"/>
          <p:cNvGrpSpPr/>
          <p:nvPr/>
        </p:nvGrpSpPr>
        <p:grpSpPr>
          <a:xfrm>
            <a:off x="939303" y="3861606"/>
            <a:ext cx="2330660" cy="2300577"/>
            <a:chOff x="0" y="0"/>
            <a:chExt cx="613836" cy="605913"/>
          </a:xfrm>
        </p:grpSpPr>
        <p:sp>
          <p:nvSpPr>
            <p:cNvPr id="14" name="Freeform 14"/>
            <p:cNvSpPr/>
            <p:nvPr/>
          </p:nvSpPr>
          <p:spPr>
            <a:xfrm>
              <a:off x="0" y="0"/>
              <a:ext cx="613836" cy="605913"/>
            </a:xfrm>
            <a:custGeom>
              <a:avLst/>
              <a:gdLst/>
              <a:ahLst/>
              <a:cxnLst/>
              <a:rect l="l" t="t" r="r" b="b"/>
              <a:pathLst>
                <a:path w="613836" h="605913">
                  <a:moveTo>
                    <a:pt x="169410" y="0"/>
                  </a:moveTo>
                  <a:lnTo>
                    <a:pt x="444426" y="0"/>
                  </a:lnTo>
                  <a:cubicBezTo>
                    <a:pt x="489356" y="0"/>
                    <a:pt x="532447" y="17849"/>
                    <a:pt x="564217" y="49619"/>
                  </a:cubicBezTo>
                  <a:cubicBezTo>
                    <a:pt x="595988" y="81390"/>
                    <a:pt x="613836" y="124480"/>
                    <a:pt x="613836" y="169410"/>
                  </a:cubicBezTo>
                  <a:lnTo>
                    <a:pt x="613836" y="436503"/>
                  </a:lnTo>
                  <a:cubicBezTo>
                    <a:pt x="613836" y="481433"/>
                    <a:pt x="595988" y="524524"/>
                    <a:pt x="564217" y="556294"/>
                  </a:cubicBezTo>
                  <a:cubicBezTo>
                    <a:pt x="532447" y="588065"/>
                    <a:pt x="489356" y="605913"/>
                    <a:pt x="444426" y="605913"/>
                  </a:cubicBezTo>
                  <a:lnTo>
                    <a:pt x="169410" y="605913"/>
                  </a:lnTo>
                  <a:cubicBezTo>
                    <a:pt x="124480" y="605913"/>
                    <a:pt x="81390" y="588065"/>
                    <a:pt x="49619" y="556294"/>
                  </a:cubicBezTo>
                  <a:cubicBezTo>
                    <a:pt x="17849" y="524524"/>
                    <a:pt x="0" y="481433"/>
                    <a:pt x="0" y="436503"/>
                  </a:cubicBezTo>
                  <a:lnTo>
                    <a:pt x="0" y="169410"/>
                  </a:lnTo>
                  <a:cubicBezTo>
                    <a:pt x="0" y="124480"/>
                    <a:pt x="17849" y="81390"/>
                    <a:pt x="49619" y="49619"/>
                  </a:cubicBezTo>
                  <a:cubicBezTo>
                    <a:pt x="81390" y="17849"/>
                    <a:pt x="124480" y="0"/>
                    <a:pt x="169410" y="0"/>
                  </a:cubicBezTo>
                  <a:close/>
                </a:path>
              </a:pathLst>
            </a:custGeom>
            <a:solidFill>
              <a:srgbClr val="D1EFC8"/>
            </a:solidFill>
          </p:spPr>
          <p:txBody>
            <a:bodyPr/>
            <a:lstStyle/>
            <a:p>
              <a:endParaRPr lang="en-GB"/>
            </a:p>
          </p:txBody>
        </p:sp>
        <p:sp>
          <p:nvSpPr>
            <p:cNvPr id="15" name="TextBox 15"/>
            <p:cNvSpPr txBox="1"/>
            <p:nvPr/>
          </p:nvSpPr>
          <p:spPr>
            <a:xfrm>
              <a:off x="0" y="-85725"/>
              <a:ext cx="613836" cy="691638"/>
            </a:xfrm>
            <a:prstGeom prst="rect">
              <a:avLst/>
            </a:prstGeom>
          </p:spPr>
          <p:txBody>
            <a:bodyPr lIns="50800" tIns="50800" rIns="50800" bIns="50800" rtlCol="0" anchor="ctr"/>
            <a:lstStyle/>
            <a:p>
              <a:pPr algn="just">
                <a:lnSpc>
                  <a:spcPts val="4900"/>
                </a:lnSpc>
              </a:pPr>
              <a:endParaRPr/>
            </a:p>
          </p:txBody>
        </p:sp>
      </p:grpSp>
      <p:sp>
        <p:nvSpPr>
          <p:cNvPr id="16" name="TextBox 16"/>
          <p:cNvSpPr txBox="1"/>
          <p:nvPr/>
        </p:nvSpPr>
        <p:spPr>
          <a:xfrm>
            <a:off x="939303" y="4351494"/>
            <a:ext cx="2258034" cy="1235075"/>
          </a:xfrm>
          <a:prstGeom prst="rect">
            <a:avLst/>
          </a:prstGeom>
        </p:spPr>
        <p:txBody>
          <a:bodyPr lIns="0" tIns="0" rIns="0" bIns="0" rtlCol="0" anchor="t">
            <a:spAutoFit/>
          </a:bodyPr>
          <a:lstStyle/>
          <a:p>
            <a:pPr algn="ctr">
              <a:lnSpc>
                <a:spcPts val="4900"/>
              </a:lnSpc>
            </a:pPr>
            <a:r>
              <a:rPr lang="en-US" sz="3500">
                <a:solidFill>
                  <a:srgbClr val="0C0C0B"/>
                </a:solidFill>
                <a:latin typeface="Roboto Condensed Bold"/>
              </a:rPr>
              <a:t>Câu 3:</a:t>
            </a:r>
          </a:p>
          <a:p>
            <a:pPr algn="ctr">
              <a:lnSpc>
                <a:spcPts val="4900"/>
              </a:lnSpc>
              <a:spcBef>
                <a:spcPct val="0"/>
              </a:spcBef>
            </a:pPr>
            <a:r>
              <a:rPr lang="en-US" sz="3500">
                <a:solidFill>
                  <a:srgbClr val="0C0C0B"/>
                </a:solidFill>
                <a:latin typeface="Roboto Condensed Bold"/>
              </a:rPr>
              <a:t>Hi vọng</a:t>
            </a:r>
          </a:p>
        </p:txBody>
      </p:sp>
      <p:sp>
        <p:nvSpPr>
          <p:cNvPr id="17" name="TextBox 17"/>
          <p:cNvSpPr txBox="1"/>
          <p:nvPr/>
        </p:nvSpPr>
        <p:spPr>
          <a:xfrm>
            <a:off x="6647287" y="933759"/>
            <a:ext cx="11640713" cy="1538605"/>
          </a:xfrm>
          <a:prstGeom prst="rect">
            <a:avLst/>
          </a:prstGeom>
        </p:spPr>
        <p:txBody>
          <a:bodyPr lIns="0" tIns="0" rIns="0" bIns="0" rtlCol="0" anchor="t">
            <a:spAutoFit/>
          </a:bodyPr>
          <a:lstStyle/>
          <a:p>
            <a:pPr algn="ctr">
              <a:lnSpc>
                <a:spcPts val="6019"/>
              </a:lnSpc>
            </a:pPr>
            <a:r>
              <a:rPr lang="en-US" sz="4299">
                <a:solidFill>
                  <a:srgbClr val="0C0C0B"/>
                </a:solidFill>
                <a:latin typeface="#9Slide06 ThuPhap Thien An"/>
              </a:rPr>
              <a:t>Có phải duyên nhau thì thắm lại,</a:t>
            </a:r>
          </a:p>
          <a:p>
            <a:pPr algn="ctr">
              <a:lnSpc>
                <a:spcPts val="6019"/>
              </a:lnSpc>
              <a:spcBef>
                <a:spcPct val="0"/>
              </a:spcBef>
            </a:pPr>
            <a:r>
              <a:rPr lang="en-US" sz="4299">
                <a:solidFill>
                  <a:srgbClr val="0C0C0B"/>
                </a:solidFill>
                <a:latin typeface="#9Slide06 ThuPhap Thien An"/>
              </a:rPr>
              <a:t>Đừng xanh như lá, bạc như vôi</a:t>
            </a:r>
          </a:p>
        </p:txBody>
      </p:sp>
      <p:sp>
        <p:nvSpPr>
          <p:cNvPr id="18" name="TextBox 18"/>
          <p:cNvSpPr txBox="1"/>
          <p:nvPr/>
        </p:nvSpPr>
        <p:spPr>
          <a:xfrm>
            <a:off x="4085789" y="3939063"/>
            <a:ext cx="13887374"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 Câu hỏi mơ hồ: </a:t>
            </a:r>
            <a:r>
              <a:rPr lang="en-US" sz="3500">
                <a:solidFill>
                  <a:srgbClr val="0C0C0B"/>
                </a:solidFill>
                <a:latin typeface="Roboto Condensed Bold Italics"/>
              </a:rPr>
              <a:t>Có phải…</a:t>
            </a:r>
          </a:p>
          <a:p>
            <a:pPr algn="just">
              <a:lnSpc>
                <a:spcPts val="4900"/>
              </a:lnSpc>
            </a:pPr>
            <a:r>
              <a:rPr lang="en-US" sz="3500">
                <a:solidFill>
                  <a:srgbClr val="0C0C0B"/>
                </a:solidFill>
                <a:latin typeface="Roboto Condensed"/>
              </a:rPr>
              <a:t>+ Hi vọng về tương lai tốt đẹp: </a:t>
            </a:r>
            <a:r>
              <a:rPr lang="en-US" sz="3500">
                <a:solidFill>
                  <a:srgbClr val="0C0C0B"/>
                </a:solidFill>
                <a:latin typeface="Roboto Condensed Bold Italics"/>
              </a:rPr>
              <a:t>thắm lại</a:t>
            </a:r>
          </a:p>
          <a:p>
            <a:pPr algn="just">
              <a:lnSpc>
                <a:spcPts val="4900"/>
              </a:lnSpc>
              <a:spcBef>
                <a:spcPct val="0"/>
              </a:spcBef>
            </a:pPr>
            <a:r>
              <a:rPr lang="en-US" sz="3500">
                <a:solidFill>
                  <a:srgbClr val="0C0C0B"/>
                </a:solidFill>
                <a:latin typeface="Roboto Condensed"/>
                <a:ea typeface="Roboto Condensed"/>
                <a:sym typeface="Wingdings" panose="05000000000000000000" pitchFamily="2" charset="2"/>
              </a:rPr>
              <a:t></a:t>
            </a:r>
            <a:r>
              <a:rPr lang="en-US" sz="3500">
                <a:solidFill>
                  <a:srgbClr val="0C0C0B"/>
                </a:solidFill>
                <a:latin typeface="Roboto Condensed"/>
                <a:ea typeface="Roboto Condensed"/>
              </a:rPr>
              <a:t> Niềm hi vọng mong manh nhưng nghiêm túc</a:t>
            </a:r>
          </a:p>
        </p:txBody>
      </p:sp>
      <p:grpSp>
        <p:nvGrpSpPr>
          <p:cNvPr id="19" name="Group 19"/>
          <p:cNvGrpSpPr/>
          <p:nvPr/>
        </p:nvGrpSpPr>
        <p:grpSpPr>
          <a:xfrm>
            <a:off x="434058" y="6574313"/>
            <a:ext cx="10889494" cy="3572281"/>
            <a:chOff x="0" y="0"/>
            <a:chExt cx="2868015" cy="940848"/>
          </a:xfrm>
        </p:grpSpPr>
        <p:sp>
          <p:nvSpPr>
            <p:cNvPr id="20" name="Freeform 20"/>
            <p:cNvSpPr/>
            <p:nvPr/>
          </p:nvSpPr>
          <p:spPr>
            <a:xfrm>
              <a:off x="0" y="0"/>
              <a:ext cx="2868015" cy="940848"/>
            </a:xfrm>
            <a:custGeom>
              <a:avLst/>
              <a:gdLst/>
              <a:ahLst/>
              <a:cxnLst/>
              <a:rect l="l" t="t" r="r" b="b"/>
              <a:pathLst>
                <a:path w="2868015" h="940848">
                  <a:moveTo>
                    <a:pt x="36259" y="0"/>
                  </a:moveTo>
                  <a:lnTo>
                    <a:pt x="2831756" y="0"/>
                  </a:lnTo>
                  <a:cubicBezTo>
                    <a:pt x="2851781" y="0"/>
                    <a:pt x="2868015" y="16234"/>
                    <a:pt x="2868015" y="36259"/>
                  </a:cubicBezTo>
                  <a:lnTo>
                    <a:pt x="2868015" y="904589"/>
                  </a:lnTo>
                  <a:cubicBezTo>
                    <a:pt x="2868015" y="914206"/>
                    <a:pt x="2864195" y="923428"/>
                    <a:pt x="2857395" y="930228"/>
                  </a:cubicBezTo>
                  <a:cubicBezTo>
                    <a:pt x="2850595" y="937028"/>
                    <a:pt x="2841373" y="940848"/>
                    <a:pt x="2831756" y="940848"/>
                  </a:cubicBezTo>
                  <a:lnTo>
                    <a:pt x="36259" y="940848"/>
                  </a:lnTo>
                  <a:cubicBezTo>
                    <a:pt x="26642" y="940848"/>
                    <a:pt x="17420" y="937028"/>
                    <a:pt x="10620" y="930228"/>
                  </a:cubicBezTo>
                  <a:cubicBezTo>
                    <a:pt x="3820" y="923428"/>
                    <a:pt x="0" y="914206"/>
                    <a:pt x="0" y="904589"/>
                  </a:cubicBezTo>
                  <a:lnTo>
                    <a:pt x="0" y="36259"/>
                  </a:lnTo>
                  <a:cubicBezTo>
                    <a:pt x="0" y="16234"/>
                    <a:pt x="16234" y="0"/>
                    <a:pt x="36259" y="0"/>
                  </a:cubicBezTo>
                  <a:close/>
                </a:path>
              </a:pathLst>
            </a:custGeom>
            <a:solidFill>
              <a:srgbClr val="E7F1E4"/>
            </a:solidFill>
          </p:spPr>
          <p:txBody>
            <a:bodyPr/>
            <a:lstStyle/>
            <a:p>
              <a:endParaRPr lang="en-GB"/>
            </a:p>
          </p:txBody>
        </p:sp>
        <p:sp>
          <p:nvSpPr>
            <p:cNvPr id="21" name="TextBox 21"/>
            <p:cNvSpPr txBox="1"/>
            <p:nvPr/>
          </p:nvSpPr>
          <p:spPr>
            <a:xfrm>
              <a:off x="0" y="-85725"/>
              <a:ext cx="2868015" cy="1026573"/>
            </a:xfrm>
            <a:prstGeom prst="rect">
              <a:avLst/>
            </a:prstGeom>
          </p:spPr>
          <p:txBody>
            <a:bodyPr lIns="50800" tIns="50800" rIns="50800" bIns="50800" rtlCol="0" anchor="ctr"/>
            <a:lstStyle/>
            <a:p>
              <a:pPr algn="just">
                <a:lnSpc>
                  <a:spcPts val="4900"/>
                </a:lnSpc>
              </a:pPr>
              <a:endParaRPr/>
            </a:p>
          </p:txBody>
        </p:sp>
      </p:grpSp>
      <p:sp>
        <p:nvSpPr>
          <p:cNvPr id="22" name="TextBox 22"/>
          <p:cNvSpPr txBox="1"/>
          <p:nvPr/>
        </p:nvSpPr>
        <p:spPr>
          <a:xfrm>
            <a:off x="801995" y="6831219"/>
            <a:ext cx="10468134" cy="309245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 Từ ngữ chỉ màu sắc cũng là biện pháp ẩn dụ: </a:t>
            </a:r>
            <a:r>
              <a:rPr lang="en-US" sz="3500">
                <a:solidFill>
                  <a:srgbClr val="0C0C0B"/>
                </a:solidFill>
                <a:latin typeface="Roboto Condensed Bold Italics"/>
              </a:rPr>
              <a:t>xanh, bạc</a:t>
            </a:r>
          </a:p>
          <a:p>
            <a:pPr algn="just">
              <a:lnSpc>
                <a:spcPts val="4900"/>
              </a:lnSpc>
            </a:pPr>
            <a:r>
              <a:rPr lang="en-US" sz="3500">
                <a:solidFill>
                  <a:srgbClr val="0C0C0B"/>
                </a:solidFill>
                <a:latin typeface="Roboto Condensed"/>
              </a:rPr>
              <a:t>+ Phép so sánh: tình duyên ~ </a:t>
            </a:r>
            <a:r>
              <a:rPr lang="en-US" sz="3500">
                <a:solidFill>
                  <a:srgbClr val="0C0C0B"/>
                </a:solidFill>
                <a:latin typeface="Roboto Condensed Bold Italics"/>
              </a:rPr>
              <a:t>xanh như lá, bạc như vôi</a:t>
            </a:r>
          </a:p>
          <a:p>
            <a:pPr algn="just">
              <a:lnSpc>
                <a:spcPts val="4900"/>
              </a:lnSpc>
              <a:spcBef>
                <a:spcPct val="0"/>
              </a:spcBef>
            </a:pPr>
            <a:r>
              <a:rPr lang="en-US" sz="3500">
                <a:solidFill>
                  <a:srgbClr val="0C0C0B"/>
                </a:solidFill>
                <a:latin typeface="Roboto Condensed"/>
              </a:rPr>
              <a:t>+ Từ “Đừng” ở đầu dòng tạo nên giọng điệu van lơn, như cầu mong sự bất hạnh, ngang trái trong tình duyên sẽ không đến với Hồ Xuân Hương.</a:t>
            </a:r>
          </a:p>
        </p:txBody>
      </p:sp>
      <p:grpSp>
        <p:nvGrpSpPr>
          <p:cNvPr id="23" name="Group 23"/>
          <p:cNvGrpSpPr/>
          <p:nvPr/>
        </p:nvGrpSpPr>
        <p:grpSpPr>
          <a:xfrm>
            <a:off x="12097345" y="6839614"/>
            <a:ext cx="5875818" cy="3041678"/>
            <a:chOff x="0" y="0"/>
            <a:chExt cx="1547541" cy="801100"/>
          </a:xfrm>
        </p:grpSpPr>
        <p:sp>
          <p:nvSpPr>
            <p:cNvPr id="24" name="Freeform 24"/>
            <p:cNvSpPr/>
            <p:nvPr/>
          </p:nvSpPr>
          <p:spPr>
            <a:xfrm>
              <a:off x="0" y="0"/>
              <a:ext cx="1547541" cy="801100"/>
            </a:xfrm>
            <a:custGeom>
              <a:avLst/>
              <a:gdLst/>
              <a:ahLst/>
              <a:cxnLst/>
              <a:rect l="l" t="t" r="r" b="b"/>
              <a:pathLst>
                <a:path w="1547541" h="801100">
                  <a:moveTo>
                    <a:pt x="67197" y="0"/>
                  </a:moveTo>
                  <a:lnTo>
                    <a:pt x="1480344" y="0"/>
                  </a:lnTo>
                  <a:cubicBezTo>
                    <a:pt x="1498165" y="0"/>
                    <a:pt x="1515257" y="7080"/>
                    <a:pt x="1527859" y="19682"/>
                  </a:cubicBezTo>
                  <a:cubicBezTo>
                    <a:pt x="1540461" y="32283"/>
                    <a:pt x="1547541" y="49375"/>
                    <a:pt x="1547541" y="67197"/>
                  </a:cubicBezTo>
                  <a:lnTo>
                    <a:pt x="1547541" y="733903"/>
                  </a:lnTo>
                  <a:cubicBezTo>
                    <a:pt x="1547541" y="751725"/>
                    <a:pt x="1540461" y="768817"/>
                    <a:pt x="1527859" y="781419"/>
                  </a:cubicBezTo>
                  <a:cubicBezTo>
                    <a:pt x="1515257" y="794021"/>
                    <a:pt x="1498165" y="801100"/>
                    <a:pt x="1480344" y="801100"/>
                  </a:cubicBezTo>
                  <a:lnTo>
                    <a:pt x="67197" y="801100"/>
                  </a:lnTo>
                  <a:cubicBezTo>
                    <a:pt x="49375" y="801100"/>
                    <a:pt x="32283" y="794021"/>
                    <a:pt x="19682" y="781419"/>
                  </a:cubicBezTo>
                  <a:cubicBezTo>
                    <a:pt x="7080" y="768817"/>
                    <a:pt x="0" y="751725"/>
                    <a:pt x="0" y="733903"/>
                  </a:cubicBezTo>
                  <a:lnTo>
                    <a:pt x="0" y="67197"/>
                  </a:lnTo>
                  <a:cubicBezTo>
                    <a:pt x="0" y="49375"/>
                    <a:pt x="7080" y="32283"/>
                    <a:pt x="19682" y="19682"/>
                  </a:cubicBezTo>
                  <a:cubicBezTo>
                    <a:pt x="32283" y="7080"/>
                    <a:pt x="49375" y="0"/>
                    <a:pt x="67197" y="0"/>
                  </a:cubicBezTo>
                  <a:close/>
                </a:path>
              </a:pathLst>
            </a:custGeom>
            <a:solidFill>
              <a:srgbClr val="D1EFC8"/>
            </a:solidFill>
          </p:spPr>
          <p:txBody>
            <a:bodyPr/>
            <a:lstStyle/>
            <a:p>
              <a:endParaRPr lang="en-GB"/>
            </a:p>
          </p:txBody>
        </p:sp>
        <p:sp>
          <p:nvSpPr>
            <p:cNvPr id="25" name="TextBox 25"/>
            <p:cNvSpPr txBox="1"/>
            <p:nvPr/>
          </p:nvSpPr>
          <p:spPr>
            <a:xfrm>
              <a:off x="0" y="-85725"/>
              <a:ext cx="1547541" cy="886825"/>
            </a:xfrm>
            <a:prstGeom prst="rect">
              <a:avLst/>
            </a:prstGeom>
          </p:spPr>
          <p:txBody>
            <a:bodyPr lIns="50800" tIns="50800" rIns="50800" bIns="50800" rtlCol="0" anchor="ctr"/>
            <a:lstStyle/>
            <a:p>
              <a:pPr algn="just">
                <a:lnSpc>
                  <a:spcPts val="4900"/>
                </a:lnSpc>
              </a:pPr>
              <a:endParaRPr/>
            </a:p>
          </p:txBody>
        </p:sp>
      </p:grpSp>
      <p:sp>
        <p:nvSpPr>
          <p:cNvPr id="26" name="TextBox 26"/>
          <p:cNvSpPr txBox="1"/>
          <p:nvPr/>
        </p:nvSpPr>
        <p:spPr>
          <a:xfrm>
            <a:off x="12710824" y="7054144"/>
            <a:ext cx="4548476" cy="2473325"/>
          </a:xfrm>
          <a:prstGeom prst="rect">
            <a:avLst/>
          </a:prstGeom>
        </p:spPr>
        <p:txBody>
          <a:bodyPr lIns="0" tIns="0" rIns="0" bIns="0" rtlCol="0" anchor="t">
            <a:spAutoFit/>
          </a:bodyPr>
          <a:lstStyle/>
          <a:p>
            <a:pPr algn="ctr">
              <a:lnSpc>
                <a:spcPts val="4900"/>
              </a:lnSpc>
            </a:pPr>
            <a:r>
              <a:rPr lang="en-US" sz="3500">
                <a:solidFill>
                  <a:srgbClr val="0C0C0B"/>
                </a:solidFill>
                <a:latin typeface="Roboto Condensed Bold"/>
              </a:rPr>
              <a:t>Câu 4: </a:t>
            </a:r>
          </a:p>
          <a:p>
            <a:pPr algn="ctr">
              <a:lnSpc>
                <a:spcPts val="4900"/>
              </a:lnSpc>
              <a:spcBef>
                <a:spcPct val="0"/>
              </a:spcBef>
            </a:pPr>
            <a:r>
              <a:rPr lang="en-US" sz="3500">
                <a:solidFill>
                  <a:srgbClr val="0C0C0B"/>
                </a:solidFill>
                <a:latin typeface="Roboto Condensed Bold"/>
              </a:rPr>
              <a:t>nhấn mạnh niềm mong mỏi tình duyên của người con gái </a:t>
            </a:r>
          </a:p>
        </p:txBody>
      </p:sp>
      <p:grpSp>
        <p:nvGrpSpPr>
          <p:cNvPr id="27" name="Group 27"/>
          <p:cNvGrpSpPr/>
          <p:nvPr/>
        </p:nvGrpSpPr>
        <p:grpSpPr>
          <a:xfrm>
            <a:off x="434058" y="180952"/>
            <a:ext cx="9624342" cy="2283134"/>
            <a:chOff x="0" y="-241101"/>
            <a:chExt cx="12832456" cy="3044178"/>
          </a:xfrm>
        </p:grpSpPr>
        <p:grpSp>
          <p:nvGrpSpPr>
            <p:cNvPr id="28" name="Group 28"/>
            <p:cNvGrpSpPr/>
            <p:nvPr/>
          </p:nvGrpSpPr>
          <p:grpSpPr>
            <a:xfrm>
              <a:off x="903647" y="1639236"/>
              <a:ext cx="6724536" cy="1068374"/>
              <a:chOff x="0" y="0"/>
              <a:chExt cx="1328303" cy="211037"/>
            </a:xfrm>
          </p:grpSpPr>
          <p:sp>
            <p:nvSpPr>
              <p:cNvPr id="29" name="Freeform 29"/>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30" name="TextBox 30"/>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31" name="TextBox 31"/>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32" name="Group 32"/>
            <p:cNvGrpSpPr/>
            <p:nvPr/>
          </p:nvGrpSpPr>
          <p:grpSpPr>
            <a:xfrm>
              <a:off x="0" y="-241101"/>
              <a:ext cx="12832454" cy="1619618"/>
              <a:chOff x="0" y="-47625"/>
              <a:chExt cx="2534806" cy="319925"/>
            </a:xfrm>
          </p:grpSpPr>
          <p:sp>
            <p:nvSpPr>
              <p:cNvPr id="33" name="Freeform 33"/>
              <p:cNvSpPr/>
              <p:nvPr/>
            </p:nvSpPr>
            <p:spPr>
              <a:xfrm>
                <a:off x="0" y="0"/>
                <a:ext cx="2534806"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34" name="TextBox 34"/>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30476" y="233467"/>
              <a:ext cx="12601980" cy="1196909"/>
            </a:xfrm>
            <a:prstGeom prst="rect">
              <a:avLst/>
            </a:prstGeom>
          </p:spPr>
          <p:txBody>
            <a:bodyPr wrap="square" lIns="0" tIns="0" rIns="0" bIns="0" rtlCol="0" anchor="t">
              <a:spAutoFit/>
            </a:bodyPr>
            <a:lstStyle/>
            <a:p>
              <a:pPr>
                <a:lnSpc>
                  <a:spcPts val="6999"/>
                </a:lnSpc>
                <a:spcBef>
                  <a:spcPct val="0"/>
                </a:spcBef>
              </a:pPr>
              <a:r>
                <a:rPr lang="en-US" sz="4999" dirty="0" smtClean="0">
                  <a:solidFill>
                    <a:srgbClr val="000000"/>
                  </a:solidFill>
                  <a:latin typeface="#9Slide07 SVNUT Triumph Press"/>
                </a:rPr>
                <a:t>3.2.Khám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251100" y="4100557"/>
            <a:ext cx="3476212" cy="347621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1004246" y="2768885"/>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a:off x="3416956" y="3754276"/>
            <a:ext cx="10501099" cy="5972500"/>
          </a:xfrm>
          <a:custGeom>
            <a:avLst/>
            <a:gdLst/>
            <a:ahLst/>
            <a:cxnLst/>
            <a:rect l="l" t="t" r="r" b="b"/>
            <a:pathLst>
              <a:path w="10501099" h="5972500">
                <a:moveTo>
                  <a:pt x="0" y="0"/>
                </a:moveTo>
                <a:lnTo>
                  <a:pt x="10501099" y="0"/>
                </a:lnTo>
                <a:lnTo>
                  <a:pt x="10501099" y="5972500"/>
                </a:lnTo>
                <a:lnTo>
                  <a:pt x="0" y="59725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0" name="TextBox 10"/>
          <p:cNvSpPr txBox="1"/>
          <p:nvPr/>
        </p:nvSpPr>
        <p:spPr>
          <a:xfrm>
            <a:off x="1439318" y="2910743"/>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sp>
        <p:nvSpPr>
          <p:cNvPr id="11" name="TextBox 11"/>
          <p:cNvSpPr txBox="1"/>
          <p:nvPr/>
        </p:nvSpPr>
        <p:spPr>
          <a:xfrm>
            <a:off x="7626699" y="1421819"/>
            <a:ext cx="11640713" cy="1538605"/>
          </a:xfrm>
          <a:prstGeom prst="rect">
            <a:avLst/>
          </a:prstGeom>
        </p:spPr>
        <p:txBody>
          <a:bodyPr lIns="0" tIns="0" rIns="0" bIns="0" rtlCol="0" anchor="t">
            <a:spAutoFit/>
          </a:bodyPr>
          <a:lstStyle/>
          <a:p>
            <a:pPr algn="ctr">
              <a:lnSpc>
                <a:spcPts val="6019"/>
              </a:lnSpc>
            </a:pPr>
            <a:r>
              <a:rPr lang="en-US" sz="4299">
                <a:solidFill>
                  <a:srgbClr val="0C0C0B"/>
                </a:solidFill>
                <a:latin typeface="#9Slide06 ThuPhap Thien An"/>
              </a:rPr>
              <a:t>Có phải duyên nhau thì thắm lại,</a:t>
            </a:r>
          </a:p>
          <a:p>
            <a:pPr algn="ctr">
              <a:lnSpc>
                <a:spcPts val="6019"/>
              </a:lnSpc>
              <a:spcBef>
                <a:spcPct val="0"/>
              </a:spcBef>
            </a:pPr>
            <a:r>
              <a:rPr lang="en-US" sz="4299">
                <a:solidFill>
                  <a:srgbClr val="0C0C0B"/>
                </a:solidFill>
                <a:latin typeface="#9Slide06 ThuPhap Thien An"/>
              </a:rPr>
              <a:t>Đừng xanh như lá, bạc như vôi</a:t>
            </a:r>
          </a:p>
        </p:txBody>
      </p:sp>
      <p:sp>
        <p:nvSpPr>
          <p:cNvPr id="12" name="TextBox 12"/>
          <p:cNvSpPr txBox="1"/>
          <p:nvPr/>
        </p:nvSpPr>
        <p:spPr>
          <a:xfrm>
            <a:off x="4228136" y="4249576"/>
            <a:ext cx="9218919" cy="3092450"/>
          </a:xfrm>
          <a:prstGeom prst="rect">
            <a:avLst/>
          </a:prstGeom>
        </p:spPr>
        <p:txBody>
          <a:bodyPr lIns="0" tIns="0" rIns="0" bIns="0" rtlCol="0" anchor="t">
            <a:spAutoFit/>
          </a:bodyPr>
          <a:lstStyle/>
          <a:p>
            <a:pPr algn="ctr">
              <a:lnSpc>
                <a:spcPts val="4900"/>
              </a:lnSpc>
            </a:pPr>
            <a:r>
              <a:rPr lang="en-US" sz="3500" b="1">
                <a:solidFill>
                  <a:srgbClr val="0C0C0B"/>
                </a:solidFill>
                <a:latin typeface="Roboto Condensed"/>
              </a:rPr>
              <a:t>*Tiểu kết: </a:t>
            </a:r>
          </a:p>
          <a:p>
            <a:pPr algn="ctr">
              <a:lnSpc>
                <a:spcPts val="4900"/>
              </a:lnSpc>
              <a:spcBef>
                <a:spcPct val="0"/>
              </a:spcBef>
            </a:pPr>
            <a:r>
              <a:rPr lang="en-US" sz="3500">
                <a:solidFill>
                  <a:srgbClr val="0C0C0B"/>
                </a:solidFill>
                <a:latin typeface="Roboto Condensed"/>
              </a:rPr>
              <a:t>Chỉ qua 4 câu thơ vịnh về tục mời trầu, Xuân Hương thể hiện nhiều cung bậc tình cảm sinh động của con người, bộc lộ thế giới nội tâm của người thiếu nữ đang </a:t>
            </a:r>
            <a:r>
              <a:rPr lang="en-US" sz="3500">
                <a:solidFill>
                  <a:srgbClr val="0C0C0B"/>
                </a:solidFill>
                <a:latin typeface="Roboto Condensed Bold Italics"/>
              </a:rPr>
              <a:t>khao khát tình yêu chân thành, sâu sắc.</a:t>
            </a:r>
          </a:p>
        </p:txBody>
      </p:sp>
      <p:grpSp>
        <p:nvGrpSpPr>
          <p:cNvPr id="13" name="Group 13"/>
          <p:cNvGrpSpPr/>
          <p:nvPr/>
        </p:nvGrpSpPr>
        <p:grpSpPr>
          <a:xfrm>
            <a:off x="1028700" y="330930"/>
            <a:ext cx="10248900" cy="2283134"/>
            <a:chOff x="0" y="-241101"/>
            <a:chExt cx="13665200" cy="3044178"/>
          </a:xfrm>
        </p:grpSpPr>
        <p:grpSp>
          <p:nvGrpSpPr>
            <p:cNvPr id="14" name="Group 14"/>
            <p:cNvGrpSpPr/>
            <p:nvPr/>
          </p:nvGrpSpPr>
          <p:grpSpPr>
            <a:xfrm>
              <a:off x="903647" y="1639236"/>
              <a:ext cx="6724536" cy="1068374"/>
              <a:chOff x="0" y="0"/>
              <a:chExt cx="1328303" cy="211037"/>
            </a:xfrm>
          </p:grpSpPr>
          <p:sp>
            <p:nvSpPr>
              <p:cNvPr id="15" name="Freeform 15"/>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6" name="TextBox 16"/>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8" name="Group 18"/>
            <p:cNvGrpSpPr/>
            <p:nvPr/>
          </p:nvGrpSpPr>
          <p:grpSpPr>
            <a:xfrm>
              <a:off x="0" y="-241101"/>
              <a:ext cx="13258803" cy="1619618"/>
              <a:chOff x="0" y="-47625"/>
              <a:chExt cx="2619023" cy="319925"/>
            </a:xfrm>
          </p:grpSpPr>
          <p:sp>
            <p:nvSpPr>
              <p:cNvPr id="19" name="Freeform 19"/>
              <p:cNvSpPr/>
              <p:nvPr/>
            </p:nvSpPr>
            <p:spPr>
              <a:xfrm>
                <a:off x="0" y="0"/>
                <a:ext cx="2619023"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134347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5503873" y="639051"/>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6" name="TextBox 6"/>
          <p:cNvSpPr txBox="1"/>
          <p:nvPr/>
        </p:nvSpPr>
        <p:spPr>
          <a:xfrm>
            <a:off x="598457" y="4113878"/>
            <a:ext cx="5846628" cy="494982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1.Đường luật là những bài thơ sáng tác dựa trên luật thơ hình thành từ thời Đường, Trung quốc. Qua bài </a:t>
            </a:r>
            <a:r>
              <a:rPr lang="en-US" sz="3500">
                <a:solidFill>
                  <a:srgbClr val="0C0C0B"/>
                </a:solidFill>
                <a:latin typeface="Roboto Condensed Italics"/>
              </a:rPr>
              <a:t>Mời trầu</a:t>
            </a:r>
            <a:r>
              <a:rPr lang="en-US" sz="3500">
                <a:solidFill>
                  <a:srgbClr val="0C0C0B"/>
                </a:solidFill>
                <a:latin typeface="Roboto Condensed"/>
              </a:rPr>
              <a:t>, em hãy phân tích để hiểu được bản sắc dân tộc đậm đà trong tác phẩm. (Gợi ý: đề tài, chủ đề, hình ảnh, ngôn ngữ thơ…).</a:t>
            </a:r>
          </a:p>
        </p:txBody>
      </p:sp>
      <p:sp>
        <p:nvSpPr>
          <p:cNvPr id="7" name="TextBox 7"/>
          <p:cNvSpPr txBox="1"/>
          <p:nvPr/>
        </p:nvSpPr>
        <p:spPr>
          <a:xfrm>
            <a:off x="11049000" y="4073795"/>
            <a:ext cx="6955408" cy="6188075"/>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2. Chỉ ra sự giống nhau và khác nhau về đề tài, thể thơ, thái độ của tác giả được thể hiện trong bài Mời trầu và bài ca dao sau:</a:t>
            </a:r>
          </a:p>
          <a:p>
            <a:pPr algn="ctr">
              <a:lnSpc>
                <a:spcPts val="4900"/>
              </a:lnSpc>
            </a:pPr>
            <a:r>
              <a:rPr lang="en-US" sz="3500">
                <a:solidFill>
                  <a:srgbClr val="0C0C0B"/>
                </a:solidFill>
                <a:latin typeface="Roboto Condensed Italics"/>
              </a:rPr>
              <a:t>Miếng trầu ăn kết làm đôi</a:t>
            </a:r>
          </a:p>
          <a:p>
            <a:pPr algn="ctr">
              <a:lnSpc>
                <a:spcPts val="4900"/>
              </a:lnSpc>
            </a:pPr>
            <a:r>
              <a:rPr lang="en-US" sz="3500">
                <a:solidFill>
                  <a:srgbClr val="0C0C0B"/>
                </a:solidFill>
                <a:latin typeface="Roboto Condensed Italics"/>
              </a:rPr>
              <a:t>Lá trầu là vợ, cau tươi là chồng</a:t>
            </a:r>
          </a:p>
          <a:p>
            <a:pPr algn="ctr">
              <a:lnSpc>
                <a:spcPts val="4900"/>
              </a:lnSpc>
            </a:pPr>
            <a:r>
              <a:rPr lang="en-US" sz="3500">
                <a:solidFill>
                  <a:srgbClr val="0C0C0B"/>
                </a:solidFill>
                <a:latin typeface="Roboto Condensed Italics"/>
              </a:rPr>
              <a:t>Trầu xanh cau trắng cay nồng</a:t>
            </a:r>
          </a:p>
          <a:p>
            <a:pPr algn="ctr">
              <a:lnSpc>
                <a:spcPts val="4900"/>
              </a:lnSpc>
            </a:pPr>
            <a:r>
              <a:rPr lang="en-US" sz="3500">
                <a:solidFill>
                  <a:srgbClr val="0C0C0B"/>
                </a:solidFill>
                <a:latin typeface="Roboto Condensed Italics"/>
              </a:rPr>
              <a:t>Vôi pha với nghĩa, thuốc nồng với duyên.</a:t>
            </a:r>
          </a:p>
          <a:p>
            <a:pPr algn="r">
              <a:lnSpc>
                <a:spcPts val="4900"/>
              </a:lnSpc>
            </a:pPr>
            <a:r>
              <a:rPr lang="en-US" sz="3500">
                <a:solidFill>
                  <a:srgbClr val="0C0C0B"/>
                </a:solidFill>
                <a:latin typeface="Roboto Condensed"/>
              </a:rPr>
              <a:t>(Ca dao)</a:t>
            </a:r>
          </a:p>
          <a:p>
            <a:pPr algn="just">
              <a:lnSpc>
                <a:spcPts val="4900"/>
              </a:lnSpc>
              <a:spcBef>
                <a:spcPct val="0"/>
              </a:spcBef>
            </a:pPr>
            <a:endParaRPr lang="en-US" sz="3500">
              <a:solidFill>
                <a:srgbClr val="0C0C0B"/>
              </a:solidFill>
              <a:latin typeface="Roboto Condensed"/>
            </a:endParaRPr>
          </a:p>
        </p:txBody>
      </p:sp>
      <p:sp>
        <p:nvSpPr>
          <p:cNvPr id="8" name="Freeform 8"/>
          <p:cNvSpPr/>
          <p:nvPr/>
        </p:nvSpPr>
        <p:spPr>
          <a:xfrm>
            <a:off x="3791794" y="4977679"/>
            <a:ext cx="10704412" cy="11444114"/>
          </a:xfrm>
          <a:custGeom>
            <a:avLst/>
            <a:gdLst/>
            <a:ahLst/>
            <a:cxnLst/>
            <a:rect l="l" t="t" r="r" b="b"/>
            <a:pathLst>
              <a:path w="10704412" h="11444114">
                <a:moveTo>
                  <a:pt x="0" y="0"/>
                </a:moveTo>
                <a:lnTo>
                  <a:pt x="10704412" y="0"/>
                </a:lnTo>
                <a:lnTo>
                  <a:pt x="10704412" y="11444114"/>
                </a:lnTo>
                <a:lnTo>
                  <a:pt x="0" y="11444114"/>
                </a:lnTo>
                <a:lnTo>
                  <a:pt x="0" y="0"/>
                </a:lnTo>
                <a:close/>
              </a:path>
            </a:pathLst>
          </a:custGeom>
          <a:blipFill>
            <a:blip r:embed="rId5"/>
            <a:stretch>
              <a:fillRect t="-24031" b="-8229"/>
            </a:stretch>
          </a:blipFill>
        </p:spPr>
        <p:txBody>
          <a:bodyPr/>
          <a:lstStyle/>
          <a:p>
            <a:endParaRPr lang="en-GB"/>
          </a:p>
        </p:txBody>
      </p:sp>
      <p:sp>
        <p:nvSpPr>
          <p:cNvPr id="9" name="TextBox 9"/>
          <p:cNvSpPr txBox="1"/>
          <p:nvPr/>
        </p:nvSpPr>
        <p:spPr>
          <a:xfrm>
            <a:off x="4865444" y="2816655"/>
            <a:ext cx="9944852" cy="696789"/>
          </a:xfrm>
          <a:prstGeom prst="rect">
            <a:avLst/>
          </a:prstGeom>
        </p:spPr>
        <p:txBody>
          <a:bodyPr lIns="0" tIns="0" rIns="0" bIns="0" rtlCol="0" anchor="t">
            <a:spAutoFit/>
          </a:bodyPr>
          <a:lstStyle/>
          <a:p>
            <a:pPr algn="ctr">
              <a:lnSpc>
                <a:spcPts val="5694"/>
              </a:lnSpc>
              <a:spcBef>
                <a:spcPct val="0"/>
              </a:spcBef>
            </a:pPr>
            <a:r>
              <a:rPr lang="en-US" sz="4067">
                <a:solidFill>
                  <a:srgbClr val="006934"/>
                </a:solidFill>
                <a:latin typeface="#9Slide06 Hellvina Hand Script"/>
              </a:rPr>
              <a:t>TRẠM 4: MÔI MÌNH, MÔI TA</a:t>
            </a:r>
          </a:p>
        </p:txBody>
      </p:sp>
      <p:grpSp>
        <p:nvGrpSpPr>
          <p:cNvPr id="10" name="Group 10"/>
          <p:cNvGrpSpPr/>
          <p:nvPr/>
        </p:nvGrpSpPr>
        <p:grpSpPr>
          <a:xfrm>
            <a:off x="359820" y="180952"/>
            <a:ext cx="10079582" cy="2283134"/>
            <a:chOff x="0" y="-241101"/>
            <a:chExt cx="13439443" cy="3044178"/>
          </a:xfrm>
        </p:grpSpPr>
        <p:grpSp>
          <p:nvGrpSpPr>
            <p:cNvPr id="11" name="Group 11"/>
            <p:cNvGrpSpPr/>
            <p:nvPr/>
          </p:nvGrpSpPr>
          <p:grpSpPr>
            <a:xfrm>
              <a:off x="903647" y="1639236"/>
              <a:ext cx="6724536" cy="1068374"/>
              <a:chOff x="0" y="0"/>
              <a:chExt cx="1328303" cy="211037"/>
            </a:xfrm>
          </p:grpSpPr>
          <p:sp>
            <p:nvSpPr>
              <p:cNvPr id="12" name="Freeform 12"/>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3" name="TextBox 13"/>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4" name="TextBox 14"/>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5" name="Group 15"/>
            <p:cNvGrpSpPr/>
            <p:nvPr/>
          </p:nvGrpSpPr>
          <p:grpSpPr>
            <a:xfrm>
              <a:off x="0" y="-241101"/>
              <a:ext cx="13439443" cy="1619618"/>
              <a:chOff x="0" y="-47625"/>
              <a:chExt cx="2654705" cy="319925"/>
            </a:xfrm>
          </p:grpSpPr>
          <p:sp>
            <p:nvSpPr>
              <p:cNvPr id="16" name="Freeform 16"/>
              <p:cNvSpPr/>
              <p:nvPr/>
            </p:nvSpPr>
            <p:spPr>
              <a:xfrm>
                <a:off x="0" y="0"/>
                <a:ext cx="2654705"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7" name="TextBox 17"/>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30476" y="233467"/>
              <a:ext cx="1320896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5503873" y="639051"/>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826" r="-18826"/>
              </a:stretch>
            </a:blipFill>
          </p:spPr>
          <p:txBody>
            <a:bodyPr/>
            <a:lstStyle/>
            <a:p>
              <a:endParaRPr lang="en-GB"/>
            </a:p>
          </p:txBody>
        </p:sp>
      </p:grpSp>
      <p:sp>
        <p:nvSpPr>
          <p:cNvPr id="6" name="Freeform 6"/>
          <p:cNvSpPr/>
          <p:nvPr/>
        </p:nvSpPr>
        <p:spPr>
          <a:xfrm>
            <a:off x="-470907" y="5784221"/>
            <a:ext cx="8690754" cy="9291307"/>
          </a:xfrm>
          <a:custGeom>
            <a:avLst/>
            <a:gdLst/>
            <a:ahLst/>
            <a:cxnLst/>
            <a:rect l="l" t="t" r="r" b="b"/>
            <a:pathLst>
              <a:path w="8690754" h="9291307">
                <a:moveTo>
                  <a:pt x="0" y="0"/>
                </a:moveTo>
                <a:lnTo>
                  <a:pt x="8690755" y="0"/>
                </a:lnTo>
                <a:lnTo>
                  <a:pt x="8690755" y="9291308"/>
                </a:lnTo>
                <a:lnTo>
                  <a:pt x="0" y="9291308"/>
                </a:lnTo>
                <a:lnTo>
                  <a:pt x="0" y="0"/>
                </a:lnTo>
                <a:close/>
              </a:path>
            </a:pathLst>
          </a:custGeom>
          <a:blipFill>
            <a:blip r:embed="rId4"/>
            <a:stretch>
              <a:fillRect t="-24031" b="-8229"/>
            </a:stretch>
          </a:blipFill>
        </p:spPr>
        <p:txBody>
          <a:bodyPr/>
          <a:lstStyle/>
          <a:p>
            <a:endParaRPr lang="en-GB"/>
          </a:p>
        </p:txBody>
      </p:sp>
      <p:grpSp>
        <p:nvGrpSpPr>
          <p:cNvPr id="7" name="Group 7"/>
          <p:cNvGrpSpPr/>
          <p:nvPr/>
        </p:nvGrpSpPr>
        <p:grpSpPr>
          <a:xfrm>
            <a:off x="598457" y="3687601"/>
            <a:ext cx="5547776" cy="3048156"/>
            <a:chOff x="0" y="0"/>
            <a:chExt cx="1461143" cy="802807"/>
          </a:xfrm>
        </p:grpSpPr>
        <p:sp>
          <p:nvSpPr>
            <p:cNvPr id="8" name="Freeform 8"/>
            <p:cNvSpPr/>
            <p:nvPr/>
          </p:nvSpPr>
          <p:spPr>
            <a:xfrm>
              <a:off x="0" y="0"/>
              <a:ext cx="1461143" cy="802807"/>
            </a:xfrm>
            <a:custGeom>
              <a:avLst/>
              <a:gdLst/>
              <a:ahLst/>
              <a:cxnLst/>
              <a:rect l="l" t="t" r="r" b="b"/>
              <a:pathLst>
                <a:path w="1461143" h="802807">
                  <a:moveTo>
                    <a:pt x="71170" y="0"/>
                  </a:moveTo>
                  <a:lnTo>
                    <a:pt x="1389972" y="0"/>
                  </a:lnTo>
                  <a:cubicBezTo>
                    <a:pt x="1429278" y="0"/>
                    <a:pt x="1461143" y="31864"/>
                    <a:pt x="1461143" y="71170"/>
                  </a:cubicBezTo>
                  <a:lnTo>
                    <a:pt x="1461143" y="731636"/>
                  </a:lnTo>
                  <a:cubicBezTo>
                    <a:pt x="1461143" y="770943"/>
                    <a:pt x="1429278" y="802807"/>
                    <a:pt x="1389972" y="802807"/>
                  </a:cubicBezTo>
                  <a:lnTo>
                    <a:pt x="71170" y="802807"/>
                  </a:lnTo>
                  <a:cubicBezTo>
                    <a:pt x="31864" y="802807"/>
                    <a:pt x="0" y="770943"/>
                    <a:pt x="0" y="731636"/>
                  </a:cubicBezTo>
                  <a:lnTo>
                    <a:pt x="0" y="71170"/>
                  </a:lnTo>
                  <a:cubicBezTo>
                    <a:pt x="0" y="31864"/>
                    <a:pt x="31864" y="0"/>
                    <a:pt x="71170" y="0"/>
                  </a:cubicBezTo>
                  <a:close/>
                </a:path>
              </a:pathLst>
            </a:custGeom>
            <a:solidFill>
              <a:srgbClr val="E7F1E4"/>
            </a:solidFill>
          </p:spPr>
          <p:txBody>
            <a:bodyPr/>
            <a:lstStyle/>
            <a:p>
              <a:endParaRPr lang="en-GB"/>
            </a:p>
          </p:txBody>
        </p:sp>
        <p:sp>
          <p:nvSpPr>
            <p:cNvPr id="9" name="TextBox 9"/>
            <p:cNvSpPr txBox="1"/>
            <p:nvPr/>
          </p:nvSpPr>
          <p:spPr>
            <a:xfrm>
              <a:off x="0" y="-85725"/>
              <a:ext cx="1461143" cy="888532"/>
            </a:xfrm>
            <a:prstGeom prst="rect">
              <a:avLst/>
            </a:prstGeom>
          </p:spPr>
          <p:txBody>
            <a:bodyPr lIns="50800" tIns="50800" rIns="50800" bIns="50800" rtlCol="0" anchor="ctr"/>
            <a:lstStyle/>
            <a:p>
              <a:pPr algn="just">
                <a:lnSpc>
                  <a:spcPts val="4900"/>
                </a:lnSpc>
              </a:pPr>
              <a:endParaRPr/>
            </a:p>
          </p:txBody>
        </p:sp>
      </p:grpSp>
      <p:sp>
        <p:nvSpPr>
          <p:cNvPr id="10" name="TextBox 10"/>
          <p:cNvSpPr txBox="1"/>
          <p:nvPr/>
        </p:nvSpPr>
        <p:spPr>
          <a:xfrm>
            <a:off x="1100318" y="4241717"/>
            <a:ext cx="4763503" cy="185420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Chất dân tộc đậm đà thể hiện ở cách chọn đề tài, những yếu tố dân gian.</a:t>
            </a:r>
          </a:p>
        </p:txBody>
      </p:sp>
      <p:grpSp>
        <p:nvGrpSpPr>
          <p:cNvPr id="11" name="Group 11"/>
          <p:cNvGrpSpPr/>
          <p:nvPr/>
        </p:nvGrpSpPr>
        <p:grpSpPr>
          <a:xfrm>
            <a:off x="6424921" y="3601876"/>
            <a:ext cx="11569011" cy="6444934"/>
            <a:chOff x="0" y="0"/>
            <a:chExt cx="3046982" cy="1697431"/>
          </a:xfrm>
        </p:grpSpPr>
        <p:sp>
          <p:nvSpPr>
            <p:cNvPr id="12" name="Freeform 12"/>
            <p:cNvSpPr/>
            <p:nvPr/>
          </p:nvSpPr>
          <p:spPr>
            <a:xfrm>
              <a:off x="0" y="0"/>
              <a:ext cx="3046982" cy="1697431"/>
            </a:xfrm>
            <a:custGeom>
              <a:avLst/>
              <a:gdLst/>
              <a:ahLst/>
              <a:cxnLst/>
              <a:rect l="l" t="t" r="r" b="b"/>
              <a:pathLst>
                <a:path w="3046982" h="1697431">
                  <a:moveTo>
                    <a:pt x="34129" y="0"/>
                  </a:moveTo>
                  <a:lnTo>
                    <a:pt x="3012854" y="0"/>
                  </a:lnTo>
                  <a:cubicBezTo>
                    <a:pt x="3021905" y="0"/>
                    <a:pt x="3030586" y="3596"/>
                    <a:pt x="3036986" y="9996"/>
                  </a:cubicBezTo>
                  <a:cubicBezTo>
                    <a:pt x="3043387" y="16397"/>
                    <a:pt x="3046982" y="25077"/>
                    <a:pt x="3046982" y="34129"/>
                  </a:cubicBezTo>
                  <a:lnTo>
                    <a:pt x="3046982" y="1663302"/>
                  </a:lnTo>
                  <a:cubicBezTo>
                    <a:pt x="3046982" y="1682151"/>
                    <a:pt x="3031702" y="1697431"/>
                    <a:pt x="3012854" y="1697431"/>
                  </a:cubicBezTo>
                  <a:lnTo>
                    <a:pt x="34129" y="1697431"/>
                  </a:lnTo>
                  <a:cubicBezTo>
                    <a:pt x="25077" y="1697431"/>
                    <a:pt x="16397" y="1693835"/>
                    <a:pt x="9996" y="1687435"/>
                  </a:cubicBezTo>
                  <a:cubicBezTo>
                    <a:pt x="3596" y="1681035"/>
                    <a:pt x="0" y="1672354"/>
                    <a:pt x="0" y="1663302"/>
                  </a:cubicBezTo>
                  <a:lnTo>
                    <a:pt x="0" y="34129"/>
                  </a:lnTo>
                  <a:cubicBezTo>
                    <a:pt x="0" y="15280"/>
                    <a:pt x="15280" y="0"/>
                    <a:pt x="34129" y="0"/>
                  </a:cubicBezTo>
                  <a:close/>
                </a:path>
              </a:pathLst>
            </a:custGeom>
            <a:solidFill>
              <a:srgbClr val="E7F1E4"/>
            </a:solidFill>
          </p:spPr>
          <p:txBody>
            <a:bodyPr/>
            <a:lstStyle/>
            <a:p>
              <a:endParaRPr lang="en-GB"/>
            </a:p>
          </p:txBody>
        </p:sp>
        <p:sp>
          <p:nvSpPr>
            <p:cNvPr id="13" name="TextBox 13"/>
            <p:cNvSpPr txBox="1"/>
            <p:nvPr/>
          </p:nvSpPr>
          <p:spPr>
            <a:xfrm>
              <a:off x="0" y="-85725"/>
              <a:ext cx="3046982" cy="1783156"/>
            </a:xfrm>
            <a:prstGeom prst="rect">
              <a:avLst/>
            </a:prstGeom>
          </p:spPr>
          <p:txBody>
            <a:bodyPr lIns="50800" tIns="50800" rIns="50800" bIns="50800" rtlCol="0" anchor="ctr"/>
            <a:lstStyle/>
            <a:p>
              <a:pPr algn="just">
                <a:lnSpc>
                  <a:spcPts val="4900"/>
                </a:lnSpc>
              </a:pPr>
              <a:endParaRPr/>
            </a:p>
          </p:txBody>
        </p:sp>
      </p:grpSp>
      <p:sp>
        <p:nvSpPr>
          <p:cNvPr id="14" name="TextBox 14"/>
          <p:cNvSpPr txBox="1"/>
          <p:nvPr/>
        </p:nvSpPr>
        <p:spPr>
          <a:xfrm>
            <a:off x="6749837" y="3729932"/>
            <a:ext cx="10745170" cy="1118820"/>
          </a:xfrm>
          <a:prstGeom prst="rect">
            <a:avLst/>
          </a:prstGeom>
        </p:spPr>
        <p:txBody>
          <a:bodyPr lIns="0" tIns="0" rIns="0" bIns="0" rtlCol="0" anchor="t">
            <a:spAutoFit/>
          </a:bodyPr>
          <a:lstStyle/>
          <a:p>
            <a:pPr algn="just">
              <a:lnSpc>
                <a:spcPts val="4480"/>
              </a:lnSpc>
              <a:spcBef>
                <a:spcPct val="0"/>
              </a:spcBef>
            </a:pPr>
            <a:r>
              <a:rPr lang="en-US" sz="3200">
                <a:solidFill>
                  <a:srgbClr val="0C0C0B"/>
                </a:solidFill>
                <a:latin typeface="Roboto Condensed"/>
              </a:rPr>
              <a:t>*</a:t>
            </a:r>
            <a:r>
              <a:rPr lang="en-US" sz="3200">
                <a:solidFill>
                  <a:srgbClr val="0C0C0B"/>
                </a:solidFill>
                <a:latin typeface="Roboto Condensed Bold Italics"/>
              </a:rPr>
              <a:t>Giống nhau:</a:t>
            </a:r>
            <a:r>
              <a:rPr lang="en-US" sz="3200">
                <a:solidFill>
                  <a:srgbClr val="0C0C0B"/>
                </a:solidFill>
                <a:latin typeface="Roboto Condensed"/>
              </a:rPr>
              <a:t> Đều thông qua tục ăn trầu (Têm trầu, ăn trầu) để nói chuyện tình cảm</a:t>
            </a:r>
          </a:p>
        </p:txBody>
      </p:sp>
      <p:sp>
        <p:nvSpPr>
          <p:cNvPr id="15" name="TextBox 15"/>
          <p:cNvSpPr txBox="1"/>
          <p:nvPr/>
        </p:nvSpPr>
        <p:spPr>
          <a:xfrm>
            <a:off x="6749837" y="4873096"/>
            <a:ext cx="11072369" cy="5614191"/>
          </a:xfrm>
          <a:prstGeom prst="rect">
            <a:avLst/>
          </a:prstGeom>
        </p:spPr>
        <p:txBody>
          <a:bodyPr lIns="0" tIns="0" rIns="0" bIns="0" rtlCol="0" anchor="t">
            <a:spAutoFit/>
          </a:bodyPr>
          <a:lstStyle/>
          <a:p>
            <a:pPr algn="just">
              <a:lnSpc>
                <a:spcPts val="4492"/>
              </a:lnSpc>
            </a:pPr>
            <a:r>
              <a:rPr lang="en-US" sz="3209">
                <a:solidFill>
                  <a:srgbClr val="0C0C0B"/>
                </a:solidFill>
                <a:latin typeface="Roboto Condensed"/>
              </a:rPr>
              <a:t>+ Thể thơ: lục bát – Tứ tuyệt Đường luật</a:t>
            </a:r>
          </a:p>
          <a:p>
            <a:pPr algn="just">
              <a:lnSpc>
                <a:spcPts val="4492"/>
              </a:lnSpc>
            </a:pPr>
            <a:r>
              <a:rPr lang="en-US" sz="3209">
                <a:solidFill>
                  <a:srgbClr val="0C0C0B"/>
                </a:solidFill>
                <a:latin typeface="Roboto Condensed"/>
              </a:rPr>
              <a:t>+ Nội dung bài thơ: </a:t>
            </a:r>
          </a:p>
          <a:p>
            <a:pPr marL="692840" lvl="1" indent="-346420" algn="just">
              <a:lnSpc>
                <a:spcPts val="4492"/>
              </a:lnSpc>
              <a:buFont typeface="Arial"/>
              <a:buChar char="•"/>
            </a:pPr>
            <a:r>
              <a:rPr lang="en-US" sz="3209">
                <a:solidFill>
                  <a:srgbClr val="0C0C0B"/>
                </a:solidFill>
                <a:latin typeface="Roboto Condensed"/>
              </a:rPr>
              <a:t>Bài ca dao nói chuyện tình cảm vợ chồng son sắt thủy chung, keo sơn gắn bó</a:t>
            </a:r>
          </a:p>
          <a:p>
            <a:pPr marL="692840" lvl="1" indent="-346420" algn="just">
              <a:lnSpc>
                <a:spcPts val="4492"/>
              </a:lnSpc>
              <a:buFont typeface="Arial"/>
              <a:buChar char="•"/>
            </a:pPr>
            <a:r>
              <a:rPr lang="en-US" sz="3209">
                <a:solidFill>
                  <a:srgbClr val="0C0C0B"/>
                </a:solidFill>
                <a:latin typeface="Roboto Condensed"/>
              </a:rPr>
              <a:t>Bài “Mời trầu” viết về quan niệm tình yêu tiến tới hôn nhân, gửi gắm cảm xúc xót xa nếu như gặp người vô duyên bạc bẽo trong tình yêu.</a:t>
            </a:r>
          </a:p>
          <a:p>
            <a:pPr algn="just">
              <a:lnSpc>
                <a:spcPts val="4492"/>
              </a:lnSpc>
            </a:pPr>
            <a:r>
              <a:rPr lang="en-US" sz="3209">
                <a:solidFill>
                  <a:srgbClr val="0C0C0B"/>
                </a:solidFill>
                <a:latin typeface="Roboto Condensed"/>
              </a:rPr>
              <a:t>+ Hình thức nghệ thuật: thơ Hồ Xuân Hương có cá tính mạnh mẽ, đậm cái tôi cá nhân còn bài ca dao có chất trữ tình đằm thắm,</a:t>
            </a:r>
          </a:p>
          <a:p>
            <a:pPr algn="just">
              <a:lnSpc>
                <a:spcPts val="4492"/>
              </a:lnSpc>
              <a:spcBef>
                <a:spcPct val="0"/>
              </a:spcBef>
            </a:pPr>
            <a:endParaRPr lang="en-US" sz="3209">
              <a:solidFill>
                <a:srgbClr val="0C0C0B"/>
              </a:solidFill>
              <a:latin typeface="Roboto Condensed"/>
            </a:endParaRPr>
          </a:p>
        </p:txBody>
      </p:sp>
      <p:sp>
        <p:nvSpPr>
          <p:cNvPr id="16" name="TextBox 16"/>
          <p:cNvSpPr txBox="1"/>
          <p:nvPr/>
        </p:nvSpPr>
        <p:spPr>
          <a:xfrm>
            <a:off x="5863820" y="1611052"/>
            <a:ext cx="9944852" cy="696789"/>
          </a:xfrm>
          <a:prstGeom prst="rect">
            <a:avLst/>
          </a:prstGeom>
        </p:spPr>
        <p:txBody>
          <a:bodyPr lIns="0" tIns="0" rIns="0" bIns="0" rtlCol="0" anchor="t">
            <a:spAutoFit/>
          </a:bodyPr>
          <a:lstStyle/>
          <a:p>
            <a:pPr algn="ctr">
              <a:lnSpc>
                <a:spcPts val="5694"/>
              </a:lnSpc>
              <a:spcBef>
                <a:spcPct val="0"/>
              </a:spcBef>
            </a:pPr>
            <a:r>
              <a:rPr lang="en-US" sz="4067">
                <a:solidFill>
                  <a:srgbClr val="006934"/>
                </a:solidFill>
                <a:latin typeface="#9Slide06 Hellvina Hand Script"/>
              </a:rPr>
              <a:t>TRẠM 4: MÔI MÌNH, MÔI TA</a:t>
            </a:r>
          </a:p>
        </p:txBody>
      </p:sp>
      <p:grpSp>
        <p:nvGrpSpPr>
          <p:cNvPr id="17" name="Group 17"/>
          <p:cNvGrpSpPr/>
          <p:nvPr/>
        </p:nvGrpSpPr>
        <p:grpSpPr>
          <a:xfrm>
            <a:off x="442496" y="503407"/>
            <a:ext cx="10073104" cy="2102308"/>
            <a:chOff x="0" y="0"/>
            <a:chExt cx="9151931" cy="2803077"/>
          </a:xfrm>
        </p:grpSpPr>
        <p:grpSp>
          <p:nvGrpSpPr>
            <p:cNvPr id="18" name="Group 18"/>
            <p:cNvGrpSpPr/>
            <p:nvPr/>
          </p:nvGrpSpPr>
          <p:grpSpPr>
            <a:xfrm>
              <a:off x="903647" y="1639236"/>
              <a:ext cx="6724536" cy="1068374"/>
              <a:chOff x="0" y="0"/>
              <a:chExt cx="1328303" cy="211037"/>
            </a:xfrm>
          </p:grpSpPr>
          <p:sp>
            <p:nvSpPr>
              <p:cNvPr id="19" name="Freeform 19"/>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0" name="TextBox 20"/>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1" name="TextBox 21"/>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2" name="Group 22"/>
            <p:cNvGrpSpPr/>
            <p:nvPr/>
          </p:nvGrpSpPr>
          <p:grpSpPr>
            <a:xfrm>
              <a:off x="0" y="0"/>
              <a:ext cx="9151931" cy="1378517"/>
              <a:chOff x="0" y="0"/>
              <a:chExt cx="1807789" cy="272300"/>
            </a:xfrm>
          </p:grpSpPr>
          <p:sp>
            <p:nvSpPr>
              <p:cNvPr id="23" name="Freeform 23"/>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4" name="TextBox 24"/>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990600" y="2781300"/>
            <a:ext cx="14568752" cy="2379803"/>
            <a:chOff x="0" y="0"/>
            <a:chExt cx="3837038" cy="626779"/>
          </a:xfrm>
        </p:grpSpPr>
        <p:sp>
          <p:nvSpPr>
            <p:cNvPr id="5" name="Freeform 5"/>
            <p:cNvSpPr/>
            <p:nvPr/>
          </p:nvSpPr>
          <p:spPr>
            <a:xfrm>
              <a:off x="0" y="0"/>
              <a:ext cx="3837037" cy="626779"/>
            </a:xfrm>
            <a:custGeom>
              <a:avLst/>
              <a:gdLst/>
              <a:ahLst/>
              <a:cxnLst/>
              <a:rect l="l" t="t" r="r" b="b"/>
              <a:pathLst>
                <a:path w="3837037" h="626779">
                  <a:moveTo>
                    <a:pt x="27102" y="0"/>
                  </a:moveTo>
                  <a:lnTo>
                    <a:pt x="3809936" y="0"/>
                  </a:lnTo>
                  <a:cubicBezTo>
                    <a:pt x="3817124" y="0"/>
                    <a:pt x="3824017" y="2855"/>
                    <a:pt x="3829100" y="7938"/>
                  </a:cubicBezTo>
                  <a:cubicBezTo>
                    <a:pt x="3834182" y="13020"/>
                    <a:pt x="3837037" y="19914"/>
                    <a:pt x="3837037" y="27102"/>
                  </a:cubicBezTo>
                  <a:lnTo>
                    <a:pt x="3837037" y="599678"/>
                  </a:lnTo>
                  <a:cubicBezTo>
                    <a:pt x="3837037" y="606865"/>
                    <a:pt x="3834182" y="613759"/>
                    <a:pt x="3829100" y="618841"/>
                  </a:cubicBezTo>
                  <a:cubicBezTo>
                    <a:pt x="3824017" y="623924"/>
                    <a:pt x="3817124" y="626779"/>
                    <a:pt x="3809936" y="626779"/>
                  </a:cubicBezTo>
                  <a:lnTo>
                    <a:pt x="27102" y="626779"/>
                  </a:lnTo>
                  <a:cubicBezTo>
                    <a:pt x="19914" y="626779"/>
                    <a:pt x="13020" y="623924"/>
                    <a:pt x="7938" y="618841"/>
                  </a:cubicBezTo>
                  <a:cubicBezTo>
                    <a:pt x="2855" y="613759"/>
                    <a:pt x="0" y="606865"/>
                    <a:pt x="0" y="599678"/>
                  </a:cubicBezTo>
                  <a:lnTo>
                    <a:pt x="0" y="27102"/>
                  </a:lnTo>
                  <a:cubicBezTo>
                    <a:pt x="0" y="19914"/>
                    <a:pt x="2855" y="13020"/>
                    <a:pt x="7938" y="7938"/>
                  </a:cubicBezTo>
                  <a:cubicBezTo>
                    <a:pt x="13020" y="2855"/>
                    <a:pt x="19914" y="0"/>
                    <a:pt x="27102" y="0"/>
                  </a:cubicBezTo>
                  <a:close/>
                </a:path>
              </a:pathLst>
            </a:custGeom>
            <a:solidFill>
              <a:srgbClr val="E7F1E4"/>
            </a:solidFill>
          </p:spPr>
          <p:txBody>
            <a:bodyPr/>
            <a:lstStyle/>
            <a:p>
              <a:endParaRPr lang="en-GB"/>
            </a:p>
          </p:txBody>
        </p:sp>
        <p:sp>
          <p:nvSpPr>
            <p:cNvPr id="6" name="TextBox 6"/>
            <p:cNvSpPr txBox="1"/>
            <p:nvPr/>
          </p:nvSpPr>
          <p:spPr>
            <a:xfrm>
              <a:off x="0" y="-85725"/>
              <a:ext cx="3837038" cy="712504"/>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rot="-801619">
            <a:off x="12500637" y="5563965"/>
            <a:ext cx="6193631" cy="5246370"/>
            <a:chOff x="0" y="0"/>
            <a:chExt cx="2374900" cy="2011680"/>
          </a:xfrm>
        </p:grpSpPr>
        <p:sp>
          <p:nvSpPr>
            <p:cNvPr id="8" name="Freeform 8"/>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11045" r="-11045"/>
              </a:stretch>
            </a:blipFill>
          </p:spPr>
          <p:txBody>
            <a:bodyPr/>
            <a:lstStyle/>
            <a:p>
              <a:endParaRPr lang="en-GB"/>
            </a:p>
          </p:txBody>
        </p:sp>
      </p:grpSp>
      <p:grpSp>
        <p:nvGrpSpPr>
          <p:cNvPr id="9" name="Group 9"/>
          <p:cNvGrpSpPr/>
          <p:nvPr/>
        </p:nvGrpSpPr>
        <p:grpSpPr>
          <a:xfrm>
            <a:off x="1028700" y="6014404"/>
            <a:ext cx="11176303" cy="1641767"/>
            <a:chOff x="0" y="0"/>
            <a:chExt cx="2943553" cy="432400"/>
          </a:xfrm>
        </p:grpSpPr>
        <p:sp>
          <p:nvSpPr>
            <p:cNvPr id="10" name="Freeform 10"/>
            <p:cNvSpPr/>
            <p:nvPr/>
          </p:nvSpPr>
          <p:spPr>
            <a:xfrm>
              <a:off x="0" y="0"/>
              <a:ext cx="2943553" cy="432400"/>
            </a:xfrm>
            <a:custGeom>
              <a:avLst/>
              <a:gdLst/>
              <a:ahLst/>
              <a:cxnLst/>
              <a:rect l="l" t="t" r="r" b="b"/>
              <a:pathLst>
                <a:path w="2943553" h="432400">
                  <a:moveTo>
                    <a:pt x="35328" y="0"/>
                  </a:moveTo>
                  <a:lnTo>
                    <a:pt x="2908225" y="0"/>
                  </a:lnTo>
                  <a:cubicBezTo>
                    <a:pt x="2927736" y="0"/>
                    <a:pt x="2943553" y="15817"/>
                    <a:pt x="2943553" y="35328"/>
                  </a:cubicBezTo>
                  <a:lnTo>
                    <a:pt x="2943553" y="397071"/>
                  </a:lnTo>
                  <a:cubicBezTo>
                    <a:pt x="2943553" y="406441"/>
                    <a:pt x="2939831" y="415427"/>
                    <a:pt x="2933205" y="422052"/>
                  </a:cubicBezTo>
                  <a:cubicBezTo>
                    <a:pt x="2926580" y="428678"/>
                    <a:pt x="2917594" y="432400"/>
                    <a:pt x="2908225" y="432400"/>
                  </a:cubicBezTo>
                  <a:lnTo>
                    <a:pt x="35328" y="432400"/>
                  </a:lnTo>
                  <a:cubicBezTo>
                    <a:pt x="15817" y="432400"/>
                    <a:pt x="0" y="416583"/>
                    <a:pt x="0" y="397071"/>
                  </a:cubicBezTo>
                  <a:lnTo>
                    <a:pt x="0" y="35328"/>
                  </a:lnTo>
                  <a:cubicBezTo>
                    <a:pt x="0" y="15817"/>
                    <a:pt x="15817" y="0"/>
                    <a:pt x="35328" y="0"/>
                  </a:cubicBezTo>
                  <a:close/>
                </a:path>
              </a:pathLst>
            </a:custGeom>
            <a:solidFill>
              <a:srgbClr val="B5D8AE"/>
            </a:solidFill>
          </p:spPr>
          <p:txBody>
            <a:bodyPr/>
            <a:lstStyle/>
            <a:p>
              <a:endParaRPr lang="en-GB"/>
            </a:p>
          </p:txBody>
        </p:sp>
        <p:sp>
          <p:nvSpPr>
            <p:cNvPr id="11" name="TextBox 11"/>
            <p:cNvSpPr txBox="1"/>
            <p:nvPr/>
          </p:nvSpPr>
          <p:spPr>
            <a:xfrm>
              <a:off x="0" y="-85725"/>
              <a:ext cx="2943553" cy="518125"/>
            </a:xfrm>
            <a:prstGeom prst="rect">
              <a:avLst/>
            </a:prstGeom>
          </p:spPr>
          <p:txBody>
            <a:bodyPr lIns="50800" tIns="50800" rIns="50800" bIns="50800" rtlCol="0" anchor="ctr"/>
            <a:lstStyle/>
            <a:p>
              <a:pPr algn="just">
                <a:lnSpc>
                  <a:spcPts val="4900"/>
                </a:lnSpc>
              </a:pPr>
              <a:endParaRPr/>
            </a:p>
          </p:txBody>
        </p:sp>
      </p:grpSp>
      <p:sp>
        <p:nvSpPr>
          <p:cNvPr id="12" name="Freeform 12"/>
          <p:cNvSpPr/>
          <p:nvPr/>
        </p:nvSpPr>
        <p:spPr>
          <a:xfrm rot="4658333">
            <a:off x="-307910" y="4813973"/>
            <a:ext cx="2332937" cy="659055"/>
          </a:xfrm>
          <a:custGeom>
            <a:avLst/>
            <a:gdLst/>
            <a:ahLst/>
            <a:cxnLst/>
            <a:rect l="l" t="t" r="r" b="b"/>
            <a:pathLst>
              <a:path w="2332937" h="659055">
                <a:moveTo>
                  <a:pt x="0" y="0"/>
                </a:moveTo>
                <a:lnTo>
                  <a:pt x="2332937" y="0"/>
                </a:lnTo>
                <a:lnTo>
                  <a:pt x="2332937" y="659054"/>
                </a:lnTo>
                <a:lnTo>
                  <a:pt x="0" y="6590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3" name="TextBox 13"/>
          <p:cNvSpPr txBox="1"/>
          <p:nvPr/>
        </p:nvSpPr>
        <p:spPr>
          <a:xfrm>
            <a:off x="1430155" y="3055160"/>
            <a:ext cx="13595114" cy="1680540"/>
          </a:xfrm>
          <a:prstGeom prst="rect">
            <a:avLst/>
          </a:prstGeom>
        </p:spPr>
        <p:txBody>
          <a:bodyPr lIns="0" tIns="0" rIns="0" bIns="0" rtlCol="0" anchor="t">
            <a:spAutoFit/>
          </a:bodyPr>
          <a:lstStyle/>
          <a:p>
            <a:pPr marL="692840" lvl="1" indent="-346420" algn="just">
              <a:lnSpc>
                <a:spcPts val="4492"/>
              </a:lnSpc>
              <a:buFont typeface="Arial"/>
              <a:buChar char="•"/>
            </a:pPr>
            <a:r>
              <a:rPr lang="en-US" sz="3209">
                <a:solidFill>
                  <a:srgbClr val="0C0C0B"/>
                </a:solidFill>
                <a:latin typeface="Roboto Condensed Bold Italics"/>
              </a:rPr>
              <a:t>Mời trầu</a:t>
            </a:r>
            <a:r>
              <a:rPr lang="en-US" sz="3209">
                <a:solidFill>
                  <a:srgbClr val="0C0C0B"/>
                </a:solidFill>
                <a:latin typeface="Roboto Condensed"/>
              </a:rPr>
              <a:t> là nét đẹp truyền thống dân gian</a:t>
            </a:r>
          </a:p>
          <a:p>
            <a:pPr marL="692840" lvl="1" indent="-346420" algn="just">
              <a:lnSpc>
                <a:spcPts val="4492"/>
              </a:lnSpc>
              <a:buFont typeface="Arial"/>
              <a:buChar char="•"/>
            </a:pPr>
            <a:r>
              <a:rPr lang="en-US" sz="3209">
                <a:solidFill>
                  <a:srgbClr val="0C0C0B"/>
                </a:solidFill>
                <a:latin typeface="Roboto Condensed"/>
              </a:rPr>
              <a:t>Là tục lễ trong các đám rước dâu, cưới hỏi: khi nhà trai tới hỏi chuyện nhà gái, bao giờ cũng có cơi trầu để bày tỏ nỗi niềm và mong muốn kết mối lương duyên. </a:t>
            </a:r>
          </a:p>
        </p:txBody>
      </p:sp>
      <p:sp>
        <p:nvSpPr>
          <p:cNvPr id="14" name="TextBox 14"/>
          <p:cNvSpPr txBox="1"/>
          <p:nvPr/>
        </p:nvSpPr>
        <p:spPr>
          <a:xfrm>
            <a:off x="1563505" y="6142416"/>
            <a:ext cx="10281806" cy="1118590"/>
          </a:xfrm>
          <a:prstGeom prst="rect">
            <a:avLst/>
          </a:prstGeom>
        </p:spPr>
        <p:txBody>
          <a:bodyPr lIns="0" tIns="0" rIns="0" bIns="0" rtlCol="0" anchor="t">
            <a:spAutoFit/>
          </a:bodyPr>
          <a:lstStyle/>
          <a:p>
            <a:pPr algn="just">
              <a:lnSpc>
                <a:spcPts val="4492"/>
              </a:lnSpc>
              <a:spcBef>
                <a:spcPct val="0"/>
              </a:spcBef>
            </a:pPr>
            <a:r>
              <a:rPr lang="en-US" sz="3209">
                <a:solidFill>
                  <a:srgbClr val="0C0C0B"/>
                </a:solidFill>
                <a:latin typeface="Roboto Condensed Bold Italics"/>
              </a:rPr>
              <a:t>Mời trầu </a:t>
            </a:r>
            <a:r>
              <a:rPr lang="en-US" sz="3209">
                <a:solidFill>
                  <a:srgbClr val="0C0C0B"/>
                </a:solidFill>
                <a:latin typeface="Roboto Condensed Italics"/>
              </a:rPr>
              <a:t>là hình ảnh tượng trưng cho hạnh phúc lứa đôi, là minh chứng cho sự nên duyên vợ chồng, là niềm vui, là sự chung thủy.</a:t>
            </a:r>
          </a:p>
        </p:txBody>
      </p:sp>
      <p:grpSp>
        <p:nvGrpSpPr>
          <p:cNvPr id="15" name="Group 15"/>
          <p:cNvGrpSpPr/>
          <p:nvPr/>
        </p:nvGrpSpPr>
        <p:grpSpPr>
          <a:xfrm>
            <a:off x="1028700" y="7913347"/>
            <a:ext cx="11176303" cy="1641767"/>
            <a:chOff x="0" y="0"/>
            <a:chExt cx="2943553" cy="432400"/>
          </a:xfrm>
        </p:grpSpPr>
        <p:sp>
          <p:nvSpPr>
            <p:cNvPr id="16" name="Freeform 16"/>
            <p:cNvSpPr/>
            <p:nvPr/>
          </p:nvSpPr>
          <p:spPr>
            <a:xfrm>
              <a:off x="0" y="0"/>
              <a:ext cx="2943553" cy="432400"/>
            </a:xfrm>
            <a:custGeom>
              <a:avLst/>
              <a:gdLst/>
              <a:ahLst/>
              <a:cxnLst/>
              <a:rect l="l" t="t" r="r" b="b"/>
              <a:pathLst>
                <a:path w="2943553" h="432400">
                  <a:moveTo>
                    <a:pt x="35328" y="0"/>
                  </a:moveTo>
                  <a:lnTo>
                    <a:pt x="2908225" y="0"/>
                  </a:lnTo>
                  <a:cubicBezTo>
                    <a:pt x="2927736" y="0"/>
                    <a:pt x="2943553" y="15817"/>
                    <a:pt x="2943553" y="35328"/>
                  </a:cubicBezTo>
                  <a:lnTo>
                    <a:pt x="2943553" y="397071"/>
                  </a:lnTo>
                  <a:cubicBezTo>
                    <a:pt x="2943553" y="406441"/>
                    <a:pt x="2939831" y="415427"/>
                    <a:pt x="2933205" y="422052"/>
                  </a:cubicBezTo>
                  <a:cubicBezTo>
                    <a:pt x="2926580" y="428678"/>
                    <a:pt x="2917594" y="432400"/>
                    <a:pt x="2908225" y="432400"/>
                  </a:cubicBezTo>
                  <a:lnTo>
                    <a:pt x="35328" y="432400"/>
                  </a:lnTo>
                  <a:cubicBezTo>
                    <a:pt x="15817" y="432400"/>
                    <a:pt x="0" y="416583"/>
                    <a:pt x="0" y="397071"/>
                  </a:cubicBezTo>
                  <a:lnTo>
                    <a:pt x="0" y="35328"/>
                  </a:lnTo>
                  <a:cubicBezTo>
                    <a:pt x="0" y="15817"/>
                    <a:pt x="15817" y="0"/>
                    <a:pt x="35328" y="0"/>
                  </a:cubicBezTo>
                  <a:close/>
                </a:path>
              </a:pathLst>
            </a:custGeom>
            <a:solidFill>
              <a:srgbClr val="B5D8AE"/>
            </a:solidFill>
          </p:spPr>
          <p:txBody>
            <a:bodyPr/>
            <a:lstStyle/>
            <a:p>
              <a:endParaRPr lang="en-GB"/>
            </a:p>
          </p:txBody>
        </p:sp>
        <p:sp>
          <p:nvSpPr>
            <p:cNvPr id="17" name="TextBox 17"/>
            <p:cNvSpPr txBox="1"/>
            <p:nvPr/>
          </p:nvSpPr>
          <p:spPr>
            <a:xfrm>
              <a:off x="0" y="-85725"/>
              <a:ext cx="2943553" cy="518125"/>
            </a:xfrm>
            <a:prstGeom prst="rect">
              <a:avLst/>
            </a:prstGeom>
          </p:spPr>
          <p:txBody>
            <a:bodyPr lIns="50800" tIns="50800" rIns="50800" bIns="50800" rtlCol="0" anchor="ctr"/>
            <a:lstStyle/>
            <a:p>
              <a:pPr algn="just">
                <a:lnSpc>
                  <a:spcPts val="4900"/>
                </a:lnSpc>
              </a:pPr>
              <a:endParaRPr/>
            </a:p>
          </p:txBody>
        </p:sp>
      </p:grpSp>
      <p:sp>
        <p:nvSpPr>
          <p:cNvPr id="18" name="TextBox 18"/>
          <p:cNvSpPr txBox="1"/>
          <p:nvPr/>
        </p:nvSpPr>
        <p:spPr>
          <a:xfrm>
            <a:off x="1563505" y="8041358"/>
            <a:ext cx="10281806" cy="1118590"/>
          </a:xfrm>
          <a:prstGeom prst="rect">
            <a:avLst/>
          </a:prstGeom>
        </p:spPr>
        <p:txBody>
          <a:bodyPr lIns="0" tIns="0" rIns="0" bIns="0" rtlCol="0" anchor="t">
            <a:spAutoFit/>
          </a:bodyPr>
          <a:lstStyle/>
          <a:p>
            <a:pPr algn="just">
              <a:lnSpc>
                <a:spcPts val="4492"/>
              </a:lnSpc>
              <a:spcBef>
                <a:spcPct val="0"/>
              </a:spcBef>
            </a:pPr>
            <a:r>
              <a:rPr lang="en-US" sz="3209">
                <a:solidFill>
                  <a:srgbClr val="0C0C0B"/>
                </a:solidFill>
                <a:latin typeface="Roboto Condensed Bold Italics"/>
              </a:rPr>
              <a:t>Trong mắt Hồ Xuân Hương, mời trầu đã nói lên cả một số phận, cả một cuộc đời con người.</a:t>
            </a:r>
          </a:p>
        </p:txBody>
      </p:sp>
      <p:sp>
        <p:nvSpPr>
          <p:cNvPr id="19" name="Freeform 19"/>
          <p:cNvSpPr/>
          <p:nvPr/>
        </p:nvSpPr>
        <p:spPr>
          <a:xfrm rot="4658333">
            <a:off x="-44555" y="7376575"/>
            <a:ext cx="1979446" cy="559194"/>
          </a:xfrm>
          <a:custGeom>
            <a:avLst/>
            <a:gdLst/>
            <a:ahLst/>
            <a:cxnLst/>
            <a:rect l="l" t="t" r="r" b="b"/>
            <a:pathLst>
              <a:path w="1979446" h="559194">
                <a:moveTo>
                  <a:pt x="0" y="0"/>
                </a:moveTo>
                <a:lnTo>
                  <a:pt x="1979446" y="0"/>
                </a:lnTo>
                <a:lnTo>
                  <a:pt x="1979446" y="559193"/>
                </a:lnTo>
                <a:lnTo>
                  <a:pt x="0" y="5591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grpSp>
        <p:nvGrpSpPr>
          <p:cNvPr id="20" name="Group 20"/>
          <p:cNvGrpSpPr/>
          <p:nvPr/>
        </p:nvGrpSpPr>
        <p:grpSpPr>
          <a:xfrm>
            <a:off x="1028700" y="330930"/>
            <a:ext cx="10629900" cy="2283134"/>
            <a:chOff x="0" y="-241101"/>
            <a:chExt cx="14173201" cy="3044178"/>
          </a:xfrm>
        </p:grpSpPr>
        <p:grpSp>
          <p:nvGrpSpPr>
            <p:cNvPr id="21" name="Group 21"/>
            <p:cNvGrpSpPr/>
            <p:nvPr/>
          </p:nvGrpSpPr>
          <p:grpSpPr>
            <a:xfrm>
              <a:off x="903647" y="1639236"/>
              <a:ext cx="6724536" cy="1068374"/>
              <a:chOff x="0" y="0"/>
              <a:chExt cx="1328303" cy="211037"/>
            </a:xfrm>
          </p:grpSpPr>
          <p:sp>
            <p:nvSpPr>
              <p:cNvPr id="22" name="Freeform 22"/>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3" name="TextBox 23"/>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4" name="TextBox 24"/>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d. Ý nghĩa nhan đề</a:t>
              </a:r>
            </a:p>
          </p:txBody>
        </p:sp>
        <p:grpSp>
          <p:nvGrpSpPr>
            <p:cNvPr id="25" name="Group 25"/>
            <p:cNvGrpSpPr/>
            <p:nvPr/>
          </p:nvGrpSpPr>
          <p:grpSpPr>
            <a:xfrm>
              <a:off x="0" y="-241101"/>
              <a:ext cx="13462001" cy="1619618"/>
              <a:chOff x="0" y="-47625"/>
              <a:chExt cx="2659161" cy="319925"/>
            </a:xfrm>
          </p:grpSpPr>
          <p:sp>
            <p:nvSpPr>
              <p:cNvPr id="26" name="Freeform 26"/>
              <p:cNvSpPr/>
              <p:nvPr/>
            </p:nvSpPr>
            <p:spPr>
              <a:xfrm>
                <a:off x="0" y="0"/>
                <a:ext cx="2659161"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7" name="TextBox 27"/>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30476" y="233467"/>
              <a:ext cx="139427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8"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rot="1806362">
            <a:off x="-2068116" y="5523640"/>
            <a:ext cx="6193631" cy="5246370"/>
            <a:chOff x="0" y="0"/>
            <a:chExt cx="2374900" cy="2011680"/>
          </a:xfrm>
        </p:grpSpPr>
        <p:sp>
          <p:nvSpPr>
            <p:cNvPr id="5" name="Freeform 5"/>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11045" r="-11045"/>
              </a:stretch>
            </a:blipFill>
          </p:spPr>
          <p:txBody>
            <a:bodyPr/>
            <a:lstStyle/>
            <a:p>
              <a:endParaRPr lang="en-GB"/>
            </a:p>
          </p:txBody>
        </p:sp>
      </p:grpSp>
      <p:grpSp>
        <p:nvGrpSpPr>
          <p:cNvPr id="6" name="Group 6"/>
          <p:cNvGrpSpPr/>
          <p:nvPr/>
        </p:nvGrpSpPr>
        <p:grpSpPr>
          <a:xfrm>
            <a:off x="5132486" y="2210763"/>
            <a:ext cx="3992220" cy="399222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1D8"/>
            </a:solidFill>
          </p:spPr>
          <p:txBody>
            <a:bodyPr/>
            <a:lstStyle/>
            <a:p>
              <a:endParaRPr lang="en-GB"/>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817262" y="3794238"/>
            <a:ext cx="2747198" cy="601717"/>
          </a:xfrm>
          <a:prstGeom prst="rect">
            <a:avLst/>
          </a:prstGeom>
        </p:spPr>
        <p:txBody>
          <a:bodyPr lIns="0" tIns="0" rIns="0" bIns="0" rtlCol="0" anchor="t">
            <a:spAutoFit/>
          </a:bodyPr>
          <a:lstStyle/>
          <a:p>
            <a:pPr algn="just">
              <a:lnSpc>
                <a:spcPts val="4825"/>
              </a:lnSpc>
              <a:spcBef>
                <a:spcPct val="0"/>
              </a:spcBef>
            </a:pPr>
            <a:r>
              <a:rPr lang="en-US" sz="3446">
                <a:solidFill>
                  <a:srgbClr val="0C0C0B"/>
                </a:solidFill>
                <a:latin typeface="Roboto Condensed Bold Italics"/>
              </a:rPr>
              <a:t>Đề tài: </a:t>
            </a:r>
            <a:r>
              <a:rPr lang="en-US" sz="3446">
                <a:solidFill>
                  <a:srgbClr val="0C0C0B"/>
                </a:solidFill>
                <a:latin typeface="Roboto Condensed"/>
              </a:rPr>
              <a:t>Mời trầu</a:t>
            </a:r>
          </a:p>
        </p:txBody>
      </p:sp>
      <p:grpSp>
        <p:nvGrpSpPr>
          <p:cNvPr id="10" name="Group 10"/>
          <p:cNvGrpSpPr/>
          <p:nvPr/>
        </p:nvGrpSpPr>
        <p:grpSpPr>
          <a:xfrm>
            <a:off x="5486712" y="5467964"/>
            <a:ext cx="5331761" cy="533176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E8ED"/>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293258" y="6854338"/>
            <a:ext cx="3746681" cy="2473287"/>
          </a:xfrm>
          <a:prstGeom prst="rect">
            <a:avLst/>
          </a:prstGeom>
        </p:spPr>
        <p:txBody>
          <a:bodyPr lIns="0" tIns="0" rIns="0" bIns="0" rtlCol="0" anchor="t">
            <a:spAutoFit/>
          </a:bodyPr>
          <a:lstStyle/>
          <a:p>
            <a:pPr algn="just">
              <a:lnSpc>
                <a:spcPts val="4918"/>
              </a:lnSpc>
              <a:spcBef>
                <a:spcPct val="0"/>
              </a:spcBef>
            </a:pPr>
            <a:r>
              <a:rPr lang="en-US" sz="3512">
                <a:solidFill>
                  <a:srgbClr val="0C0C0B"/>
                </a:solidFill>
                <a:latin typeface="Roboto Condensed Bold Italics"/>
              </a:rPr>
              <a:t>Chủ đề: </a:t>
            </a:r>
            <a:r>
              <a:rPr lang="en-US" sz="3512">
                <a:solidFill>
                  <a:srgbClr val="0C0C0B"/>
                </a:solidFill>
                <a:latin typeface="Roboto Condensed"/>
              </a:rPr>
              <a:t>Ca ngợi tình yêu chân thành và mong ước hạnh phúc trong tình yêu</a:t>
            </a:r>
          </a:p>
        </p:txBody>
      </p:sp>
      <p:grpSp>
        <p:nvGrpSpPr>
          <p:cNvPr id="14" name="Group 14"/>
          <p:cNvGrpSpPr/>
          <p:nvPr/>
        </p:nvGrpSpPr>
        <p:grpSpPr>
          <a:xfrm>
            <a:off x="10330452" y="2396946"/>
            <a:ext cx="7728703" cy="772870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1D8"/>
            </a:solidFill>
          </p:spPr>
          <p:txBody>
            <a:bodyPr/>
            <a:lstStyle/>
            <a:p>
              <a:endParaRPr lang="en-GB"/>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1285198" y="3451853"/>
            <a:ext cx="5974102" cy="5426059"/>
          </a:xfrm>
          <a:prstGeom prst="rect">
            <a:avLst/>
          </a:prstGeom>
        </p:spPr>
        <p:txBody>
          <a:bodyPr lIns="0" tIns="0" rIns="0" bIns="0" rtlCol="0" anchor="t">
            <a:spAutoFit/>
          </a:bodyPr>
          <a:lstStyle/>
          <a:p>
            <a:pPr algn="ctr">
              <a:lnSpc>
                <a:spcPts val="4334"/>
              </a:lnSpc>
            </a:pPr>
            <a:r>
              <a:rPr lang="en-US" sz="3096">
                <a:solidFill>
                  <a:srgbClr val="0C0C0B"/>
                </a:solidFill>
                <a:latin typeface="Roboto Condensed Bold"/>
              </a:rPr>
              <a:t>Bài học:</a:t>
            </a:r>
          </a:p>
          <a:p>
            <a:pPr marL="668496" lvl="1" indent="-334248" algn="just">
              <a:lnSpc>
                <a:spcPts val="4334"/>
              </a:lnSpc>
              <a:buFont typeface="Arial"/>
              <a:buChar char="•"/>
            </a:pPr>
            <a:r>
              <a:rPr lang="en-US" sz="3096">
                <a:solidFill>
                  <a:srgbClr val="0C0C0B"/>
                </a:solidFill>
                <a:latin typeface="Roboto Condensed"/>
              </a:rPr>
              <a:t>Bài thơ gợi tâm hồn giàu tình cảm của người phụ nữ, gợi nhắc con người cần trân quý những người phụ nữ quanh mình.</a:t>
            </a:r>
          </a:p>
          <a:p>
            <a:pPr marL="668496" lvl="1" indent="-334248" algn="just">
              <a:lnSpc>
                <a:spcPts val="4334"/>
              </a:lnSpc>
              <a:buFont typeface="Arial"/>
              <a:buChar char="•"/>
            </a:pPr>
            <a:r>
              <a:rPr lang="en-US" sz="3096">
                <a:solidFill>
                  <a:srgbClr val="0C0C0B"/>
                </a:solidFill>
                <a:latin typeface="Roboto Condensed"/>
              </a:rPr>
              <a:t>Thể hiện quan điểm trong tình yêu của tác giả: nếu đã phải duyên nên tiến tới một cách chân thành, đừng để mối tình trở nên cô đơn lạc lõng.</a:t>
            </a:r>
          </a:p>
        </p:txBody>
      </p:sp>
      <p:grpSp>
        <p:nvGrpSpPr>
          <p:cNvPr id="18" name="Group 18"/>
          <p:cNvGrpSpPr/>
          <p:nvPr/>
        </p:nvGrpSpPr>
        <p:grpSpPr>
          <a:xfrm>
            <a:off x="8219848" y="3560128"/>
            <a:ext cx="3065350" cy="306535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8826" r="-18826"/>
              </a:stretch>
            </a:blipFill>
          </p:spPr>
          <p:txBody>
            <a:bodyPr/>
            <a:lstStyle/>
            <a:p>
              <a:endParaRPr lang="en-GB"/>
            </a:p>
          </p:txBody>
        </p:sp>
      </p:grpSp>
      <p:grpSp>
        <p:nvGrpSpPr>
          <p:cNvPr id="20" name="Group 20"/>
          <p:cNvGrpSpPr/>
          <p:nvPr/>
        </p:nvGrpSpPr>
        <p:grpSpPr>
          <a:xfrm>
            <a:off x="1028700" y="330930"/>
            <a:ext cx="11087101" cy="2283134"/>
            <a:chOff x="0" y="-241101"/>
            <a:chExt cx="14782802" cy="3044178"/>
          </a:xfrm>
        </p:grpSpPr>
        <p:grpSp>
          <p:nvGrpSpPr>
            <p:cNvPr id="21" name="Group 21"/>
            <p:cNvGrpSpPr/>
            <p:nvPr/>
          </p:nvGrpSpPr>
          <p:grpSpPr>
            <a:xfrm>
              <a:off x="903647" y="1639236"/>
              <a:ext cx="6724536" cy="1068374"/>
              <a:chOff x="0" y="0"/>
              <a:chExt cx="1328303" cy="211037"/>
            </a:xfrm>
          </p:grpSpPr>
          <p:sp>
            <p:nvSpPr>
              <p:cNvPr id="22" name="Freeform 22"/>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3" name="TextBox 23"/>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4" name="TextBox 24"/>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e. Đề tài, chủ đề, bài học</a:t>
              </a:r>
            </a:p>
          </p:txBody>
        </p:sp>
        <p:grpSp>
          <p:nvGrpSpPr>
            <p:cNvPr id="25" name="Group 25"/>
            <p:cNvGrpSpPr/>
            <p:nvPr/>
          </p:nvGrpSpPr>
          <p:grpSpPr>
            <a:xfrm>
              <a:off x="0" y="-241101"/>
              <a:ext cx="14782802" cy="1619618"/>
              <a:chOff x="0" y="-47625"/>
              <a:chExt cx="2920060" cy="319925"/>
            </a:xfrm>
          </p:grpSpPr>
          <p:sp>
            <p:nvSpPr>
              <p:cNvPr id="26" name="Freeform 26"/>
              <p:cNvSpPr/>
              <p:nvPr/>
            </p:nvSpPr>
            <p:spPr>
              <a:xfrm>
                <a:off x="0" y="0"/>
                <a:ext cx="2920060"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7" name="TextBox 27"/>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30476" y="233467"/>
              <a:ext cx="139427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sp>
        <p:nvSpPr>
          <p:cNvPr id="4" name="Freeform 4"/>
          <p:cNvSpPr/>
          <p:nvPr/>
        </p:nvSpPr>
        <p:spPr>
          <a:xfrm>
            <a:off x="5368714" y="2669991"/>
            <a:ext cx="12019920" cy="7242002"/>
          </a:xfrm>
          <a:custGeom>
            <a:avLst/>
            <a:gdLst/>
            <a:ahLst/>
            <a:cxnLst/>
            <a:rect l="l" t="t" r="r" b="b"/>
            <a:pathLst>
              <a:path w="12019920" h="7242002">
                <a:moveTo>
                  <a:pt x="0" y="0"/>
                </a:moveTo>
                <a:lnTo>
                  <a:pt x="12019920" y="0"/>
                </a:lnTo>
                <a:lnTo>
                  <a:pt x="12019920" y="7242002"/>
                </a:lnTo>
                <a:lnTo>
                  <a:pt x="0" y="7242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5" name="Freeform 5"/>
          <p:cNvSpPr/>
          <p:nvPr/>
        </p:nvSpPr>
        <p:spPr>
          <a:xfrm>
            <a:off x="0" y="3086100"/>
            <a:ext cx="5963478" cy="4114800"/>
          </a:xfrm>
          <a:custGeom>
            <a:avLst/>
            <a:gdLst/>
            <a:ahLst/>
            <a:cxnLst/>
            <a:rect l="l" t="t" r="r" b="b"/>
            <a:pathLst>
              <a:path w="5963478" h="4114800">
                <a:moveTo>
                  <a:pt x="0" y="0"/>
                </a:moveTo>
                <a:lnTo>
                  <a:pt x="5963478" y="0"/>
                </a:lnTo>
                <a:lnTo>
                  <a:pt x="596347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6" name="Freeform 6"/>
          <p:cNvSpPr/>
          <p:nvPr/>
        </p:nvSpPr>
        <p:spPr>
          <a:xfrm>
            <a:off x="12287006" y="-376206"/>
            <a:ext cx="6197266" cy="3780332"/>
          </a:xfrm>
          <a:custGeom>
            <a:avLst/>
            <a:gdLst/>
            <a:ahLst/>
            <a:cxnLst/>
            <a:rect l="l" t="t" r="r" b="b"/>
            <a:pathLst>
              <a:path w="6197266" h="3780332">
                <a:moveTo>
                  <a:pt x="0" y="0"/>
                </a:moveTo>
                <a:lnTo>
                  <a:pt x="6197266" y="0"/>
                </a:lnTo>
                <a:lnTo>
                  <a:pt x="6197266" y="3780332"/>
                </a:lnTo>
                <a:lnTo>
                  <a:pt x="0" y="3780332"/>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6278607" y="4340848"/>
            <a:ext cx="10314556" cy="3915569"/>
          </a:xfrm>
          <a:prstGeom prst="rect">
            <a:avLst/>
          </a:prstGeom>
        </p:spPr>
        <p:txBody>
          <a:bodyPr lIns="0" tIns="0" rIns="0" bIns="0" rtlCol="0" anchor="t">
            <a:spAutoFit/>
          </a:bodyPr>
          <a:lstStyle/>
          <a:p>
            <a:pPr algn="just">
              <a:lnSpc>
                <a:spcPts val="5198"/>
              </a:lnSpc>
            </a:pPr>
            <a:r>
              <a:rPr lang="en-US" sz="3712">
                <a:solidFill>
                  <a:srgbClr val="0C0C0B"/>
                </a:solidFill>
                <a:latin typeface="Roboto Condensed"/>
              </a:rPr>
              <a:t>Thơ Đường luật thường sử dụng các biện pháp như ẩn dụ, mượn việc tả cảnh, vịnh vật để nói chí, nói chuyện tình cảm hoặc phản ánh các vấn đề xã hội. </a:t>
            </a:r>
          </a:p>
          <a:p>
            <a:pPr algn="just">
              <a:lnSpc>
                <a:spcPts val="5198"/>
              </a:lnSpc>
            </a:pPr>
            <a:r>
              <a:rPr lang="en-US" sz="3712">
                <a:solidFill>
                  <a:srgbClr val="0C0C0B"/>
                </a:solidFill>
                <a:latin typeface="Roboto Condensed"/>
              </a:rPr>
              <a:t>Em hãy sưu tầm 1-2 tác phẩm thơ vịnh vật của Hồ Xuân Hương và chia sẻ xem nữ sĩ đang “vịnh” về điều gì.</a:t>
            </a:r>
          </a:p>
          <a:p>
            <a:pPr algn="just">
              <a:lnSpc>
                <a:spcPts val="5198"/>
              </a:lnSpc>
              <a:spcBef>
                <a:spcPct val="0"/>
              </a:spcBef>
            </a:pPr>
            <a:endParaRPr lang="en-US" sz="3712">
              <a:solidFill>
                <a:srgbClr val="0C0C0B"/>
              </a:solidFill>
              <a:latin typeface="Roboto Condensed"/>
            </a:endParaRPr>
          </a:p>
        </p:txBody>
      </p:sp>
      <p:sp>
        <p:nvSpPr>
          <p:cNvPr id="8" name="TextBox 8"/>
          <p:cNvSpPr txBox="1"/>
          <p:nvPr/>
        </p:nvSpPr>
        <p:spPr>
          <a:xfrm>
            <a:off x="-1597586" y="4255123"/>
            <a:ext cx="8616174" cy="2086141"/>
          </a:xfrm>
          <a:prstGeom prst="rect">
            <a:avLst/>
          </a:prstGeom>
        </p:spPr>
        <p:txBody>
          <a:bodyPr lIns="0" tIns="0" rIns="0" bIns="0" rtlCol="0" anchor="t">
            <a:spAutoFit/>
          </a:bodyPr>
          <a:lstStyle/>
          <a:p>
            <a:pPr algn="ctr">
              <a:lnSpc>
                <a:spcPts val="8244"/>
              </a:lnSpc>
            </a:pPr>
            <a:r>
              <a:rPr lang="en-US" sz="5889">
                <a:solidFill>
                  <a:srgbClr val="000000"/>
                </a:solidFill>
                <a:latin typeface="#9Slide05 VL Fadilla"/>
              </a:rPr>
              <a:t>Câu hỏi</a:t>
            </a:r>
          </a:p>
          <a:p>
            <a:pPr algn="ctr">
              <a:lnSpc>
                <a:spcPts val="8244"/>
              </a:lnSpc>
              <a:spcBef>
                <a:spcPct val="0"/>
              </a:spcBef>
            </a:pPr>
            <a:r>
              <a:rPr lang="en-US" sz="5889">
                <a:solidFill>
                  <a:srgbClr val="000000"/>
                </a:solidFill>
                <a:latin typeface="#9Slide05 VL Fadilla"/>
              </a:rPr>
              <a:t> tư duy</a:t>
            </a:r>
          </a:p>
        </p:txBody>
      </p:sp>
      <p:grpSp>
        <p:nvGrpSpPr>
          <p:cNvPr id="9" name="Group 9"/>
          <p:cNvGrpSpPr/>
          <p:nvPr/>
        </p:nvGrpSpPr>
        <p:grpSpPr>
          <a:xfrm>
            <a:off x="1028700" y="330930"/>
            <a:ext cx="9126358" cy="1253608"/>
            <a:chOff x="0" y="-241101"/>
            <a:chExt cx="12168477" cy="1671477"/>
          </a:xfrm>
        </p:grpSpPr>
        <p:grpSp>
          <p:nvGrpSpPr>
            <p:cNvPr id="10" name="Group 10"/>
            <p:cNvGrpSpPr/>
            <p:nvPr/>
          </p:nvGrpSpPr>
          <p:grpSpPr>
            <a:xfrm>
              <a:off x="0" y="-241101"/>
              <a:ext cx="12168477" cy="1619618"/>
              <a:chOff x="0" y="-47625"/>
              <a:chExt cx="2403650" cy="319925"/>
            </a:xfrm>
          </p:grpSpPr>
          <p:sp>
            <p:nvSpPr>
              <p:cNvPr id="11" name="Freeform 11"/>
              <p:cNvSpPr/>
              <p:nvPr/>
            </p:nvSpPr>
            <p:spPr>
              <a:xfrm>
                <a:off x="0" y="0"/>
                <a:ext cx="2403650"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2" name="TextBox 12"/>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30476" y="233467"/>
              <a:ext cx="117075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3999767" cy="13498599"/>
          </a:xfrm>
          <a:custGeom>
            <a:avLst/>
            <a:gdLst/>
            <a:ahLst/>
            <a:cxnLst/>
            <a:rect l="l" t="t" r="r" b="b"/>
            <a:pathLst>
              <a:path w="23999767" h="13498599">
                <a:moveTo>
                  <a:pt x="0" y="0"/>
                </a:moveTo>
                <a:lnTo>
                  <a:pt x="23999767" y="0"/>
                </a:lnTo>
                <a:lnTo>
                  <a:pt x="23999767" y="13498599"/>
                </a:lnTo>
                <a:lnTo>
                  <a:pt x="0" y="13498599"/>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TextBox 5"/>
          <p:cNvSpPr txBox="1"/>
          <p:nvPr/>
        </p:nvSpPr>
        <p:spPr>
          <a:xfrm>
            <a:off x="1654636" y="373147"/>
            <a:ext cx="9402238" cy="4406652"/>
          </a:xfrm>
          <a:prstGeom prst="rect">
            <a:avLst/>
          </a:prstGeom>
        </p:spPr>
        <p:txBody>
          <a:bodyPr lIns="0" tIns="0" rIns="0" bIns="0" rtlCol="0" anchor="t">
            <a:spAutoFit/>
          </a:bodyPr>
          <a:lstStyle/>
          <a:p>
            <a:pPr>
              <a:lnSpc>
                <a:spcPts val="7000"/>
              </a:lnSpc>
            </a:pPr>
            <a:r>
              <a:rPr lang="en-US" sz="5000">
                <a:solidFill>
                  <a:srgbClr val="5F7D54"/>
                </a:solidFill>
                <a:latin typeface="#9Slide07 SVNUT Triumph Press"/>
              </a:rPr>
              <a:t>c. </a:t>
            </a:r>
          </a:p>
          <a:p>
            <a:pPr>
              <a:lnSpc>
                <a:spcPts val="7000"/>
              </a:lnSpc>
            </a:pPr>
            <a:r>
              <a:rPr lang="en-US" sz="5000">
                <a:solidFill>
                  <a:srgbClr val="5F7D54"/>
                </a:solidFill>
                <a:latin typeface="#9Slide07 SVNUT Triumph Press"/>
              </a:rPr>
              <a:t>Thân em vừa trắng lại vừa tròn</a:t>
            </a:r>
          </a:p>
          <a:p>
            <a:pPr>
              <a:lnSpc>
                <a:spcPts val="7000"/>
              </a:lnSpc>
            </a:pPr>
            <a:r>
              <a:rPr lang="en-US" sz="5000">
                <a:solidFill>
                  <a:srgbClr val="5F7D54"/>
                </a:solidFill>
                <a:latin typeface="#9Slide07 SVNUT Triumph Press"/>
              </a:rPr>
              <a:t>Bảy nổi ba chìm với nước non</a:t>
            </a:r>
          </a:p>
          <a:p>
            <a:pPr>
              <a:lnSpc>
                <a:spcPts val="7000"/>
              </a:lnSpc>
            </a:pPr>
            <a:r>
              <a:rPr lang="en-US" sz="5000">
                <a:solidFill>
                  <a:srgbClr val="5F7D54"/>
                </a:solidFill>
                <a:latin typeface="#9Slide07 SVNUT Triumph Press"/>
              </a:rPr>
              <a:t>_ _ _ _ _ _ _ _ _ _ _ _ _ _</a:t>
            </a:r>
          </a:p>
          <a:p>
            <a:pPr>
              <a:lnSpc>
                <a:spcPts val="7000"/>
              </a:lnSpc>
            </a:pPr>
            <a:r>
              <a:rPr lang="en-US" sz="5000">
                <a:solidFill>
                  <a:srgbClr val="5F7D54"/>
                </a:solidFill>
                <a:latin typeface="#9Slide07 SVNUT Triumph Press"/>
              </a:rPr>
              <a:t>Mà em vẫn giữ tấm lòng son</a:t>
            </a:r>
          </a:p>
        </p:txBody>
      </p:sp>
      <p:sp>
        <p:nvSpPr>
          <p:cNvPr id="6" name="TextBox 6"/>
          <p:cNvSpPr txBox="1"/>
          <p:nvPr/>
        </p:nvSpPr>
        <p:spPr>
          <a:xfrm>
            <a:off x="2116071" y="5357701"/>
            <a:ext cx="8551929" cy="3118487"/>
          </a:xfrm>
          <a:prstGeom prst="rect">
            <a:avLst/>
          </a:prstGeom>
        </p:spPr>
        <p:txBody>
          <a:bodyPr wrap="square" lIns="0" tIns="0" rIns="0" bIns="0" rtlCol="0" anchor="t">
            <a:spAutoFit/>
          </a:bodyPr>
          <a:lstStyle/>
          <a:p>
            <a:pPr algn="just">
              <a:lnSpc>
                <a:spcPts val="8459"/>
              </a:lnSpc>
            </a:pPr>
            <a:r>
              <a:rPr lang="en-US" sz="4699">
                <a:solidFill>
                  <a:srgbClr val="5F7D54"/>
                </a:solidFill>
                <a:latin typeface="Roboto Condensed"/>
              </a:rPr>
              <a:t>A. Sướng khổ mặc dầu tay kẻ nặn</a:t>
            </a:r>
          </a:p>
          <a:p>
            <a:pPr algn="just">
              <a:lnSpc>
                <a:spcPts val="8459"/>
              </a:lnSpc>
            </a:pPr>
            <a:r>
              <a:rPr lang="en-US" sz="4699">
                <a:solidFill>
                  <a:srgbClr val="5F7D54"/>
                </a:solidFill>
                <a:latin typeface="Roboto Condensed"/>
              </a:rPr>
              <a:t>B. Rắn nát mặc dầu tay kẻ nặn</a:t>
            </a:r>
          </a:p>
          <a:p>
            <a:pPr algn="just">
              <a:lnSpc>
                <a:spcPts val="8459"/>
              </a:lnSpc>
            </a:pPr>
            <a:r>
              <a:rPr lang="en-US" sz="4699">
                <a:solidFill>
                  <a:srgbClr val="5F7D54"/>
                </a:solidFill>
                <a:latin typeface="Roboto Condensed"/>
              </a:rPr>
              <a:t>C. Số kiếp mặc dầu tay kẻ nặn</a:t>
            </a:r>
          </a:p>
        </p:txBody>
      </p:sp>
      <p:pic>
        <p:nvPicPr>
          <p:cNvPr id="8" name="30 Second Timer">
            <a:hlinkClick r:id="" action="ppaction://media"/>
            <a:extLst>
              <a:ext uri="{FF2B5EF4-FFF2-40B4-BE49-F238E27FC236}">
                <a16:creationId xmlns:a16="http://schemas.microsoft.com/office/drawing/2014/main" id="{20E944A2-CAF9-A33D-1FE2-DB3194B3774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97000" y="723900"/>
            <a:ext cx="3253740" cy="1828800"/>
          </a:xfrm>
          <a:prstGeom prst="ellipse">
            <a:avLst/>
          </a:prstGeom>
          <a:ln>
            <a:noFill/>
          </a:ln>
          <a:effectLst>
            <a:softEdge rad="112500"/>
          </a:effectLst>
        </p:spPr>
      </p:pic>
      <p:sp>
        <p:nvSpPr>
          <p:cNvPr id="9" name="Freeform 5">
            <a:extLst>
              <a:ext uri="{FF2B5EF4-FFF2-40B4-BE49-F238E27FC236}">
                <a16:creationId xmlns:a16="http://schemas.microsoft.com/office/drawing/2014/main" id="{7CD6518F-556E-7188-56C5-13369BDCAA0D}"/>
              </a:ext>
            </a:extLst>
          </p:cNvPr>
          <p:cNvSpPr/>
          <p:nvPr/>
        </p:nvSpPr>
        <p:spPr>
          <a:xfrm>
            <a:off x="838200" y="65913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sp>
        <p:nvSpPr>
          <p:cNvPr id="4" name="Freeform 4"/>
          <p:cNvSpPr/>
          <p:nvPr/>
        </p:nvSpPr>
        <p:spPr>
          <a:xfrm>
            <a:off x="5368714" y="2669991"/>
            <a:ext cx="12019920" cy="7242002"/>
          </a:xfrm>
          <a:custGeom>
            <a:avLst/>
            <a:gdLst/>
            <a:ahLst/>
            <a:cxnLst/>
            <a:rect l="l" t="t" r="r" b="b"/>
            <a:pathLst>
              <a:path w="12019920" h="7242002">
                <a:moveTo>
                  <a:pt x="0" y="0"/>
                </a:moveTo>
                <a:lnTo>
                  <a:pt x="12019920" y="0"/>
                </a:lnTo>
                <a:lnTo>
                  <a:pt x="12019920" y="7242002"/>
                </a:lnTo>
                <a:lnTo>
                  <a:pt x="0" y="7242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5" name="Freeform 5"/>
          <p:cNvSpPr/>
          <p:nvPr/>
        </p:nvSpPr>
        <p:spPr>
          <a:xfrm>
            <a:off x="0" y="3086100"/>
            <a:ext cx="5963478" cy="4114800"/>
          </a:xfrm>
          <a:custGeom>
            <a:avLst/>
            <a:gdLst/>
            <a:ahLst/>
            <a:cxnLst/>
            <a:rect l="l" t="t" r="r" b="b"/>
            <a:pathLst>
              <a:path w="5963478" h="4114800">
                <a:moveTo>
                  <a:pt x="0" y="0"/>
                </a:moveTo>
                <a:lnTo>
                  <a:pt x="5963478" y="0"/>
                </a:lnTo>
                <a:lnTo>
                  <a:pt x="596347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6" name="Freeform 6"/>
          <p:cNvSpPr/>
          <p:nvPr/>
        </p:nvSpPr>
        <p:spPr>
          <a:xfrm>
            <a:off x="12287006" y="-376206"/>
            <a:ext cx="6197266" cy="3780332"/>
          </a:xfrm>
          <a:custGeom>
            <a:avLst/>
            <a:gdLst/>
            <a:ahLst/>
            <a:cxnLst/>
            <a:rect l="l" t="t" r="r" b="b"/>
            <a:pathLst>
              <a:path w="6197266" h="3780332">
                <a:moveTo>
                  <a:pt x="0" y="0"/>
                </a:moveTo>
                <a:lnTo>
                  <a:pt x="6197266" y="0"/>
                </a:lnTo>
                <a:lnTo>
                  <a:pt x="6197266" y="3780332"/>
                </a:lnTo>
                <a:lnTo>
                  <a:pt x="0" y="3780332"/>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1597586" y="4255123"/>
            <a:ext cx="8616174" cy="2086141"/>
          </a:xfrm>
          <a:prstGeom prst="rect">
            <a:avLst/>
          </a:prstGeom>
        </p:spPr>
        <p:txBody>
          <a:bodyPr lIns="0" tIns="0" rIns="0" bIns="0" rtlCol="0" anchor="t">
            <a:spAutoFit/>
          </a:bodyPr>
          <a:lstStyle/>
          <a:p>
            <a:pPr algn="ctr">
              <a:lnSpc>
                <a:spcPts val="8244"/>
              </a:lnSpc>
            </a:pPr>
            <a:r>
              <a:rPr lang="en-US" sz="5889">
                <a:solidFill>
                  <a:srgbClr val="000000"/>
                </a:solidFill>
                <a:latin typeface="#9Slide05 VL Fadilla"/>
              </a:rPr>
              <a:t>Câu hỏi</a:t>
            </a:r>
          </a:p>
          <a:p>
            <a:pPr algn="ctr">
              <a:lnSpc>
                <a:spcPts val="8244"/>
              </a:lnSpc>
              <a:spcBef>
                <a:spcPct val="0"/>
              </a:spcBef>
            </a:pPr>
            <a:r>
              <a:rPr lang="en-US" sz="5889">
                <a:solidFill>
                  <a:srgbClr val="000000"/>
                </a:solidFill>
                <a:latin typeface="#9Slide05 VL Fadilla"/>
              </a:rPr>
              <a:t> tư duy</a:t>
            </a:r>
          </a:p>
        </p:txBody>
      </p:sp>
      <p:grpSp>
        <p:nvGrpSpPr>
          <p:cNvPr id="8" name="Group 8"/>
          <p:cNvGrpSpPr/>
          <p:nvPr/>
        </p:nvGrpSpPr>
        <p:grpSpPr>
          <a:xfrm>
            <a:off x="1028700" y="330930"/>
            <a:ext cx="11062034" cy="1253608"/>
            <a:chOff x="0" y="-241101"/>
            <a:chExt cx="14749379" cy="1671477"/>
          </a:xfrm>
        </p:grpSpPr>
        <p:grpSp>
          <p:nvGrpSpPr>
            <p:cNvPr id="9" name="Group 9"/>
            <p:cNvGrpSpPr/>
            <p:nvPr/>
          </p:nvGrpSpPr>
          <p:grpSpPr>
            <a:xfrm>
              <a:off x="0" y="-241101"/>
              <a:ext cx="14477999" cy="1619618"/>
              <a:chOff x="0" y="-47625"/>
              <a:chExt cx="2859852" cy="319925"/>
            </a:xfrm>
          </p:grpSpPr>
          <p:sp>
            <p:nvSpPr>
              <p:cNvPr id="10" name="Freeform 10"/>
              <p:cNvSpPr/>
              <p:nvPr/>
            </p:nvSpPr>
            <p:spPr>
              <a:xfrm>
                <a:off x="0" y="0"/>
                <a:ext cx="2859852"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1" name="TextBox 11"/>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30476" y="233467"/>
              <a:ext cx="14518903"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smtClean="0">
                  <a:solidFill>
                    <a:srgbClr val="000000"/>
                  </a:solidFill>
                  <a:latin typeface="#9Slide07 SVNUT Triumph Press"/>
                </a:rPr>
                <a:t>Khám</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phá</a:t>
              </a:r>
              <a:r>
                <a:rPr lang="en-US" sz="4999" dirty="0" smtClean="0">
                  <a:solidFill>
                    <a:srgbClr val="000000"/>
                  </a:solidFill>
                  <a:latin typeface="#9Slide07 SVNUT Triumph Press"/>
                </a:rPr>
                <a:t> </a:t>
              </a:r>
              <a:r>
                <a:rPr lang="en-US" sz="4999" dirty="0" err="1" smtClean="0">
                  <a:solidFill>
                    <a:srgbClr val="000000"/>
                  </a:solidFill>
                  <a:latin typeface="#9Slide07 SVNUT Triumph Press"/>
                </a:rPr>
                <a:t>văn</a:t>
              </a:r>
              <a:r>
                <a:rPr lang="en-US" sz="4999" dirty="0" smtClean="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
        <p:nvSpPr>
          <p:cNvPr id="13" name="TextBox 13"/>
          <p:cNvSpPr txBox="1"/>
          <p:nvPr/>
        </p:nvSpPr>
        <p:spPr>
          <a:xfrm>
            <a:off x="6773656" y="5076825"/>
            <a:ext cx="9628019" cy="2601168"/>
          </a:xfrm>
          <a:prstGeom prst="rect">
            <a:avLst/>
          </a:prstGeom>
        </p:spPr>
        <p:txBody>
          <a:bodyPr lIns="0" tIns="0" rIns="0" bIns="0" rtlCol="0" anchor="t">
            <a:spAutoFit/>
          </a:bodyPr>
          <a:lstStyle/>
          <a:p>
            <a:pPr algn="just">
              <a:lnSpc>
                <a:spcPts val="5198"/>
              </a:lnSpc>
              <a:spcBef>
                <a:spcPct val="0"/>
              </a:spcBef>
            </a:pPr>
            <a:r>
              <a:rPr lang="en-US" sz="3712">
                <a:solidFill>
                  <a:srgbClr val="0C0C0B"/>
                </a:solidFill>
                <a:latin typeface="Roboto Condensed"/>
              </a:rPr>
              <a:t> Bài thơ </a:t>
            </a:r>
            <a:r>
              <a:rPr lang="en-US" sz="3712">
                <a:solidFill>
                  <a:srgbClr val="0C0C0B"/>
                </a:solidFill>
                <a:latin typeface="Roboto Condensed Italics"/>
              </a:rPr>
              <a:t>Mời trầu </a:t>
            </a:r>
            <a:r>
              <a:rPr lang="en-US" sz="3712">
                <a:solidFill>
                  <a:srgbClr val="0C0C0B"/>
                </a:solidFill>
                <a:latin typeface="Roboto Condensed"/>
              </a:rPr>
              <a:t>đã bày tỏ quan điểm và khát vọng hạnh phúc của người phụ nữ xưa. Còn đối với em, quan niệm về hạnh phúc của em là gì? Làm thế nào để có thể chạm tới hạnh phúc?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14381755" y="9023841"/>
            <a:ext cx="3906245" cy="1262673"/>
          </a:xfrm>
          <a:custGeom>
            <a:avLst/>
            <a:gdLst/>
            <a:ahLst/>
            <a:cxnLst/>
            <a:rect l="l" t="t" r="r" b="b"/>
            <a:pathLst>
              <a:path w="3906245" h="1262673">
                <a:moveTo>
                  <a:pt x="0" y="0"/>
                </a:moveTo>
                <a:lnTo>
                  <a:pt x="3906245" y="0"/>
                </a:lnTo>
                <a:lnTo>
                  <a:pt x="3906245" y="1262673"/>
                </a:lnTo>
                <a:lnTo>
                  <a:pt x="0" y="1262673"/>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8947485" y="534104"/>
            <a:ext cx="7809220" cy="1472332"/>
          </a:xfrm>
          <a:prstGeom prst="rect">
            <a:avLst/>
          </a:prstGeom>
        </p:spPr>
        <p:txBody>
          <a:bodyPr lIns="0" tIns="0" rIns="0" bIns="0" rtlCol="0" anchor="t">
            <a:spAutoFit/>
          </a:bodyPr>
          <a:lstStyle/>
          <a:p>
            <a:pPr algn="ctr">
              <a:lnSpc>
                <a:spcPts val="12001"/>
              </a:lnSpc>
              <a:spcBef>
                <a:spcPct val="0"/>
              </a:spcBef>
            </a:pPr>
            <a:r>
              <a:rPr lang="en-US" sz="8572">
                <a:solidFill>
                  <a:srgbClr val="013219"/>
                </a:solidFill>
                <a:latin typeface="Fraunces Bold"/>
              </a:rPr>
              <a:t>4. LUYỆN TẬP</a:t>
            </a:r>
          </a:p>
        </p:txBody>
      </p:sp>
      <p:grpSp>
        <p:nvGrpSpPr>
          <p:cNvPr id="5" name="Group 5"/>
          <p:cNvGrpSpPr/>
          <p:nvPr/>
        </p:nvGrpSpPr>
        <p:grpSpPr>
          <a:xfrm>
            <a:off x="492773" y="1240555"/>
            <a:ext cx="7470676" cy="74706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EFC8"/>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62469" y="3007377"/>
            <a:ext cx="6731286" cy="3076059"/>
          </a:xfrm>
          <a:prstGeom prst="rect">
            <a:avLst/>
          </a:prstGeom>
        </p:spPr>
        <p:txBody>
          <a:bodyPr lIns="0" tIns="0" rIns="0" bIns="0" rtlCol="0" anchor="t">
            <a:spAutoFit/>
          </a:bodyPr>
          <a:lstStyle/>
          <a:p>
            <a:pPr algn="ctr">
              <a:lnSpc>
                <a:spcPts val="6849"/>
              </a:lnSpc>
            </a:pPr>
            <a:r>
              <a:rPr lang="en-US" sz="4999">
                <a:solidFill>
                  <a:srgbClr val="000000"/>
                </a:solidFill>
                <a:latin typeface="Roboto Condensed"/>
              </a:rPr>
              <a:t>Trò chơi:</a:t>
            </a:r>
          </a:p>
          <a:p>
            <a:pPr algn="ctr">
              <a:lnSpc>
                <a:spcPts val="8904"/>
              </a:lnSpc>
            </a:pPr>
            <a:r>
              <a:rPr lang="en-US" sz="6499">
                <a:solidFill>
                  <a:srgbClr val="000000"/>
                </a:solidFill>
                <a:latin typeface="#9Slide06 ThuPhap Thien An"/>
              </a:rPr>
              <a:t>Ai hiểu </a:t>
            </a:r>
          </a:p>
          <a:p>
            <a:pPr algn="ctr">
              <a:lnSpc>
                <a:spcPts val="8904"/>
              </a:lnSpc>
            </a:pPr>
            <a:r>
              <a:rPr lang="en-US" sz="6499">
                <a:solidFill>
                  <a:srgbClr val="000000"/>
                </a:solidFill>
                <a:latin typeface="#9Slide06 ThuPhap Thien An"/>
              </a:rPr>
              <a:t>nàng Xuân Hương?</a:t>
            </a:r>
          </a:p>
        </p:txBody>
      </p:sp>
      <p:grpSp>
        <p:nvGrpSpPr>
          <p:cNvPr id="9" name="Group 9"/>
          <p:cNvGrpSpPr/>
          <p:nvPr/>
        </p:nvGrpSpPr>
        <p:grpSpPr>
          <a:xfrm>
            <a:off x="8556969" y="3285950"/>
            <a:ext cx="8702331" cy="4531467"/>
            <a:chOff x="0" y="0"/>
            <a:chExt cx="2291972" cy="1193473"/>
          </a:xfrm>
        </p:grpSpPr>
        <p:sp>
          <p:nvSpPr>
            <p:cNvPr id="10" name="Freeform 10"/>
            <p:cNvSpPr/>
            <p:nvPr/>
          </p:nvSpPr>
          <p:spPr>
            <a:xfrm>
              <a:off x="0" y="0"/>
              <a:ext cx="2291972" cy="1193473"/>
            </a:xfrm>
            <a:custGeom>
              <a:avLst/>
              <a:gdLst/>
              <a:ahLst/>
              <a:cxnLst/>
              <a:rect l="l" t="t" r="r" b="b"/>
              <a:pathLst>
                <a:path w="2291972" h="1193473">
                  <a:moveTo>
                    <a:pt x="45372" y="0"/>
                  </a:moveTo>
                  <a:lnTo>
                    <a:pt x="2246601" y="0"/>
                  </a:lnTo>
                  <a:cubicBezTo>
                    <a:pt x="2271659" y="0"/>
                    <a:pt x="2291972" y="20314"/>
                    <a:pt x="2291972" y="45372"/>
                  </a:cubicBezTo>
                  <a:lnTo>
                    <a:pt x="2291972" y="1148101"/>
                  </a:lnTo>
                  <a:cubicBezTo>
                    <a:pt x="2291972" y="1173159"/>
                    <a:pt x="2271659" y="1193473"/>
                    <a:pt x="2246601" y="1193473"/>
                  </a:cubicBezTo>
                  <a:lnTo>
                    <a:pt x="45372" y="1193473"/>
                  </a:lnTo>
                  <a:cubicBezTo>
                    <a:pt x="20314" y="1193473"/>
                    <a:pt x="0" y="1173159"/>
                    <a:pt x="0" y="1148101"/>
                  </a:cubicBezTo>
                  <a:lnTo>
                    <a:pt x="0" y="45372"/>
                  </a:lnTo>
                  <a:cubicBezTo>
                    <a:pt x="0" y="20314"/>
                    <a:pt x="20314" y="0"/>
                    <a:pt x="45372" y="0"/>
                  </a:cubicBezTo>
                  <a:close/>
                </a:path>
              </a:pathLst>
            </a:custGeom>
            <a:solidFill>
              <a:srgbClr val="ECF8E9"/>
            </a:solidFill>
          </p:spPr>
          <p:txBody>
            <a:bodyPr/>
            <a:lstStyle/>
            <a:p>
              <a:endParaRPr lang="en-GB"/>
            </a:p>
          </p:txBody>
        </p:sp>
        <p:sp>
          <p:nvSpPr>
            <p:cNvPr id="11" name="TextBox 11"/>
            <p:cNvSpPr txBox="1"/>
            <p:nvPr/>
          </p:nvSpPr>
          <p:spPr>
            <a:xfrm>
              <a:off x="0" y="-85725"/>
              <a:ext cx="2291972" cy="1279198"/>
            </a:xfrm>
            <a:prstGeom prst="rect">
              <a:avLst/>
            </a:prstGeom>
          </p:spPr>
          <p:txBody>
            <a:bodyPr lIns="50800" tIns="50800" rIns="50800" bIns="50800" rtlCol="0" anchor="ctr"/>
            <a:lstStyle/>
            <a:p>
              <a:pPr algn="just">
                <a:lnSpc>
                  <a:spcPts val="4900"/>
                </a:lnSpc>
              </a:pPr>
              <a:endParaRPr/>
            </a:p>
          </p:txBody>
        </p:sp>
      </p:grpSp>
      <p:sp>
        <p:nvSpPr>
          <p:cNvPr id="12" name="TextBox 12"/>
          <p:cNvSpPr txBox="1"/>
          <p:nvPr/>
        </p:nvSpPr>
        <p:spPr>
          <a:xfrm>
            <a:off x="8850484" y="4521594"/>
            <a:ext cx="8115300" cy="3118877"/>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Nhiệm vụ 1: </a:t>
            </a:r>
          </a:p>
          <a:p>
            <a:pPr marL="769693" lvl="1" indent="-384846" algn="just">
              <a:lnSpc>
                <a:spcPts val="4991"/>
              </a:lnSpc>
              <a:buFont typeface="Arial"/>
              <a:buChar char="•"/>
            </a:pPr>
            <a:r>
              <a:rPr lang="en-US" sz="3565">
                <a:solidFill>
                  <a:srgbClr val="0C0C0B"/>
                </a:solidFill>
                <a:latin typeface="Roboto Condensed"/>
              </a:rPr>
              <a:t>HS sẽ lắng nghe câu hỏi và trả lời miệng.</a:t>
            </a:r>
          </a:p>
          <a:p>
            <a:pPr marL="769693" lvl="1" indent="-384846" algn="just">
              <a:lnSpc>
                <a:spcPts val="4991"/>
              </a:lnSpc>
              <a:buFont typeface="Arial"/>
              <a:buChar char="•"/>
            </a:pPr>
            <a:r>
              <a:rPr lang="en-US" sz="3565">
                <a:solidFill>
                  <a:srgbClr val="0C0C0B"/>
                </a:solidFill>
                <a:latin typeface="Roboto Condensed"/>
              </a:rPr>
              <a:t>HS giành quyền trả lời bằng cách giơ tay.</a:t>
            </a:r>
          </a:p>
          <a:p>
            <a:pPr marL="769693" lvl="1" indent="-384846" algn="just">
              <a:lnSpc>
                <a:spcPts val="4991"/>
              </a:lnSpc>
              <a:buFont typeface="Arial"/>
              <a:buChar char="•"/>
            </a:pPr>
            <a:r>
              <a:rPr lang="en-US" sz="3565">
                <a:solidFill>
                  <a:srgbClr val="0C0C0B"/>
                </a:solidFill>
                <a:latin typeface="Roboto Condensed"/>
              </a:rPr>
              <a:t>Mỗi câu trả lời đúng HS nhận được 5 điểm ClassDojo/ điểm tích cực.</a:t>
            </a:r>
          </a:p>
        </p:txBody>
      </p:sp>
      <p:grpSp>
        <p:nvGrpSpPr>
          <p:cNvPr id="13" name="Group 13"/>
          <p:cNvGrpSpPr/>
          <p:nvPr/>
        </p:nvGrpSpPr>
        <p:grpSpPr>
          <a:xfrm>
            <a:off x="12089828" y="2709404"/>
            <a:ext cx="1636612" cy="163661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7652"/>
              </a:stretch>
            </a:blipFill>
          </p:spPr>
          <p:txBody>
            <a:bodyPr/>
            <a:lstStyle/>
            <a:p>
              <a:endParaRPr lang="en-GB"/>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49505" y="2333458"/>
            <a:ext cx="5620083" cy="5620083"/>
            <a:chOff x="0" y="0"/>
            <a:chExt cx="7493444" cy="7493444"/>
          </a:xfrm>
        </p:grpSpPr>
        <p:grpSp>
          <p:nvGrpSpPr>
            <p:cNvPr id="5" name="Group 5"/>
            <p:cNvGrpSpPr/>
            <p:nvPr/>
          </p:nvGrpSpPr>
          <p:grpSpPr>
            <a:xfrm>
              <a:off x="0" y="0"/>
              <a:ext cx="7493444" cy="74934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grpSp>
        <p:nvGrpSpPr>
          <p:cNvPr id="9" name="Group 9"/>
          <p:cNvGrpSpPr/>
          <p:nvPr/>
        </p:nvGrpSpPr>
        <p:grpSpPr>
          <a:xfrm>
            <a:off x="6489533" y="2143197"/>
            <a:ext cx="11206075" cy="6409275"/>
            <a:chOff x="0" y="0"/>
            <a:chExt cx="2951394" cy="1688039"/>
          </a:xfrm>
        </p:grpSpPr>
        <p:sp>
          <p:nvSpPr>
            <p:cNvPr id="10" name="Freeform 10"/>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11" name="TextBox 11"/>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12" name="Freeform 12"/>
          <p:cNvSpPr/>
          <p:nvPr/>
        </p:nvSpPr>
        <p:spPr>
          <a:xfrm>
            <a:off x="4560757" y="931688"/>
            <a:ext cx="2301414" cy="1401770"/>
          </a:xfrm>
          <a:custGeom>
            <a:avLst/>
            <a:gdLst/>
            <a:ahLst/>
            <a:cxnLst/>
            <a:rect l="l" t="t" r="r" b="b"/>
            <a:pathLst>
              <a:path w="2301414" h="1401770">
                <a:moveTo>
                  <a:pt x="0" y="0"/>
                </a:moveTo>
                <a:lnTo>
                  <a:pt x="2301414" y="0"/>
                </a:lnTo>
                <a:lnTo>
                  <a:pt x="2301414" y="1401770"/>
                </a:lnTo>
                <a:lnTo>
                  <a:pt x="0" y="140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3" name="TextBox 13"/>
          <p:cNvSpPr txBox="1"/>
          <p:nvPr/>
        </p:nvSpPr>
        <p:spPr>
          <a:xfrm>
            <a:off x="6862171" y="3151094"/>
            <a:ext cx="10460799" cy="4702177"/>
          </a:xfrm>
          <a:prstGeom prst="rect">
            <a:avLst/>
          </a:prstGeom>
        </p:spPr>
        <p:txBody>
          <a:bodyPr lIns="0" tIns="0" rIns="0" bIns="0" rtlCol="0" anchor="t">
            <a:spAutoFit/>
          </a:bodyPr>
          <a:lstStyle/>
          <a:p>
            <a:pPr algn="just">
              <a:lnSpc>
                <a:spcPts val="5347"/>
              </a:lnSpc>
            </a:pPr>
            <a:r>
              <a:rPr lang="en-US" sz="3565">
                <a:solidFill>
                  <a:srgbClr val="0C0C0B"/>
                </a:solidFill>
                <a:latin typeface="Roboto Condensed Bold"/>
              </a:rPr>
              <a:t>Câu 1:</a:t>
            </a:r>
            <a:r>
              <a:rPr lang="en-US" sz="3565">
                <a:solidFill>
                  <a:srgbClr val="0C0C0B"/>
                </a:solidFill>
                <a:latin typeface="Roboto Condensed"/>
              </a:rPr>
              <a:t> Bài thơ </a:t>
            </a:r>
            <a:r>
              <a:rPr lang="en-US" sz="3565">
                <a:solidFill>
                  <a:srgbClr val="0C0C0B"/>
                </a:solidFill>
                <a:latin typeface="Roboto Condensed Italics"/>
              </a:rPr>
              <a:t>Mời trầu </a:t>
            </a:r>
            <a:r>
              <a:rPr lang="en-US" sz="3565">
                <a:solidFill>
                  <a:srgbClr val="0C0C0B"/>
                </a:solidFill>
                <a:latin typeface="Roboto Condensed"/>
              </a:rPr>
              <a:t>được viết theo thể thơ nào?</a:t>
            </a:r>
          </a:p>
          <a:p>
            <a:pPr algn="just">
              <a:lnSpc>
                <a:spcPts val="5347"/>
              </a:lnSpc>
            </a:pPr>
            <a:endParaRPr lang="en-US" sz="3565">
              <a:solidFill>
                <a:srgbClr val="0C0C0B"/>
              </a:solidFill>
              <a:latin typeface="Roboto Condensed"/>
            </a:endParaRPr>
          </a:p>
          <a:p>
            <a:pPr algn="just">
              <a:lnSpc>
                <a:spcPts val="5347"/>
              </a:lnSpc>
            </a:pPr>
            <a:r>
              <a:rPr lang="en-US" sz="3565">
                <a:solidFill>
                  <a:srgbClr val="0C0C0B"/>
                </a:solidFill>
                <a:latin typeface="Roboto Condensed"/>
              </a:rPr>
              <a:t>A. Thất ngôn tứ tuyệt Đường luật</a:t>
            </a:r>
          </a:p>
          <a:p>
            <a:pPr algn="just">
              <a:lnSpc>
                <a:spcPts val="5347"/>
              </a:lnSpc>
            </a:pPr>
            <a:r>
              <a:rPr lang="en-US" sz="3565">
                <a:solidFill>
                  <a:srgbClr val="0C0C0B"/>
                </a:solidFill>
                <a:latin typeface="Roboto Condensed"/>
              </a:rPr>
              <a:t>B. Thất ngôn bát cú Đường luật</a:t>
            </a:r>
          </a:p>
          <a:p>
            <a:pPr algn="just">
              <a:lnSpc>
                <a:spcPts val="5347"/>
              </a:lnSpc>
            </a:pPr>
            <a:r>
              <a:rPr lang="en-US" sz="3565">
                <a:solidFill>
                  <a:srgbClr val="0C0C0B"/>
                </a:solidFill>
                <a:latin typeface="Roboto Condensed"/>
              </a:rPr>
              <a:t>C. Thơ lục bát</a:t>
            </a:r>
          </a:p>
          <a:p>
            <a:pPr algn="just">
              <a:lnSpc>
                <a:spcPts val="5347"/>
              </a:lnSpc>
            </a:pPr>
            <a:r>
              <a:rPr lang="en-US" sz="3565">
                <a:solidFill>
                  <a:srgbClr val="0C0C0B"/>
                </a:solidFill>
                <a:latin typeface="Roboto Condensed"/>
              </a:rPr>
              <a:t>D. Thơ song thất lục bát  </a:t>
            </a:r>
          </a:p>
          <a:p>
            <a:pPr algn="just">
              <a:lnSpc>
                <a:spcPts val="5347"/>
              </a:lnSpc>
            </a:pPr>
            <a:endParaRPr lang="en-US" sz="3565">
              <a:solidFill>
                <a:srgbClr val="0C0C0B"/>
              </a:solidFill>
              <a:latin typeface="Roboto Condensed"/>
            </a:endParaRPr>
          </a:p>
        </p:txBody>
      </p:sp>
      <p:sp>
        <p:nvSpPr>
          <p:cNvPr id="14" name="Freeform 14"/>
          <p:cNvSpPr/>
          <p:nvPr/>
        </p:nvSpPr>
        <p:spPr>
          <a:xfrm>
            <a:off x="6055997" y="4583984"/>
            <a:ext cx="806174" cy="763850"/>
          </a:xfrm>
          <a:custGeom>
            <a:avLst/>
            <a:gdLst/>
            <a:ahLst/>
            <a:cxnLst/>
            <a:rect l="l" t="t" r="r" b="b"/>
            <a:pathLst>
              <a:path w="806174" h="763850">
                <a:moveTo>
                  <a:pt x="0" y="0"/>
                </a:moveTo>
                <a:lnTo>
                  <a:pt x="806174" y="0"/>
                </a:lnTo>
                <a:lnTo>
                  <a:pt x="806174" y="763850"/>
                </a:lnTo>
                <a:lnTo>
                  <a:pt x="0" y="763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5" name="TextBox 15"/>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1028700"/>
            <a:ext cx="2301414" cy="1401770"/>
          </a:xfrm>
          <a:custGeom>
            <a:avLst/>
            <a:gdLst/>
            <a:ahLst/>
            <a:cxnLst/>
            <a:rect l="l" t="t" r="r" b="b"/>
            <a:pathLst>
              <a:path w="2301414" h="1401770">
                <a:moveTo>
                  <a:pt x="0" y="0"/>
                </a:moveTo>
                <a:lnTo>
                  <a:pt x="2301415" y="0"/>
                </a:lnTo>
                <a:lnTo>
                  <a:pt x="2301415" y="1401770"/>
                </a:lnTo>
                <a:lnTo>
                  <a:pt x="0" y="140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8" name="TextBox 8"/>
          <p:cNvSpPr txBox="1"/>
          <p:nvPr/>
        </p:nvSpPr>
        <p:spPr>
          <a:xfrm>
            <a:off x="6790651" y="2983328"/>
            <a:ext cx="10603839" cy="4624236"/>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2:</a:t>
            </a:r>
            <a:r>
              <a:rPr lang="en-US" sz="3504">
                <a:solidFill>
                  <a:srgbClr val="0C0C0B"/>
                </a:solidFill>
                <a:latin typeface="Roboto Condensed"/>
              </a:rPr>
              <a:t> Đâu là nhận định đúng về bài thơ </a:t>
            </a:r>
            <a:r>
              <a:rPr lang="en-US" sz="3504">
                <a:solidFill>
                  <a:srgbClr val="0C0C0B"/>
                </a:solidFill>
                <a:latin typeface="Roboto Condensed Italics"/>
              </a:rPr>
              <a:t>“Mời trầu”?</a:t>
            </a:r>
          </a:p>
          <a:p>
            <a:pPr algn="just">
              <a:lnSpc>
                <a:spcPts val="5256"/>
              </a:lnSpc>
            </a:pPr>
            <a:endParaRPr lang="en-US" sz="3504">
              <a:solidFill>
                <a:srgbClr val="0C0C0B"/>
              </a:solidFill>
              <a:latin typeface="Roboto Condensed Italics"/>
            </a:endParaRPr>
          </a:p>
          <a:p>
            <a:pPr algn="just">
              <a:lnSpc>
                <a:spcPts val="5256"/>
              </a:lnSpc>
            </a:pPr>
            <a:r>
              <a:rPr lang="en-US" sz="3504">
                <a:solidFill>
                  <a:srgbClr val="0C0C0B"/>
                </a:solidFill>
                <a:latin typeface="Roboto Condensed"/>
              </a:rPr>
              <a:t>A. Nằm trong tập thơ “Lưu Hương kí”</a:t>
            </a:r>
          </a:p>
          <a:p>
            <a:pPr algn="just">
              <a:lnSpc>
                <a:spcPts val="5256"/>
              </a:lnSpc>
            </a:pPr>
            <a:r>
              <a:rPr lang="en-US" sz="3504">
                <a:solidFill>
                  <a:srgbClr val="0C0C0B"/>
                </a:solidFill>
                <a:latin typeface="Roboto Condensed"/>
              </a:rPr>
              <a:t>B. Là một trong 50 bài thơ Nôm truyền tụng của Hồ Xuân Hương</a:t>
            </a:r>
          </a:p>
          <a:p>
            <a:pPr algn="just">
              <a:lnSpc>
                <a:spcPts val="5256"/>
              </a:lnSpc>
            </a:pPr>
            <a:r>
              <a:rPr lang="en-US" sz="3504">
                <a:solidFill>
                  <a:srgbClr val="0C0C0B"/>
                </a:solidFill>
                <a:latin typeface="Roboto Condensed"/>
              </a:rPr>
              <a:t>C. Được sáng tác khi bà lấy người chồng thứ nhất</a:t>
            </a:r>
          </a:p>
          <a:p>
            <a:pPr algn="just">
              <a:lnSpc>
                <a:spcPts val="5256"/>
              </a:lnSpc>
            </a:pPr>
            <a:r>
              <a:rPr lang="en-US" sz="3504">
                <a:solidFill>
                  <a:srgbClr val="0C0C0B"/>
                </a:solidFill>
                <a:latin typeface="Roboto Condensed"/>
              </a:rPr>
              <a:t>D. Được sáng tác khi bà hạnh phúc bên người chồng thứ hai</a:t>
            </a:r>
          </a:p>
        </p:txBody>
      </p:sp>
      <p:sp>
        <p:nvSpPr>
          <p:cNvPr id="10" name="TextBox 10"/>
          <p:cNvSpPr txBox="1"/>
          <p:nvPr/>
        </p:nvSpPr>
        <p:spPr>
          <a:xfrm>
            <a:off x="8809280" y="309478"/>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CFFE2386-3ED0-96D2-3D0E-8262764F39B8}"/>
              </a:ext>
            </a:extLst>
          </p:cNvPr>
          <p:cNvSpPr/>
          <p:nvPr/>
        </p:nvSpPr>
        <p:spPr>
          <a:xfrm>
            <a:off x="5638800" y="50673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3996014" y="1143154"/>
            <a:ext cx="2301414" cy="1401770"/>
          </a:xfrm>
          <a:custGeom>
            <a:avLst/>
            <a:gdLst/>
            <a:ahLst/>
            <a:cxnLst/>
            <a:rect l="l" t="t" r="r" b="b"/>
            <a:pathLst>
              <a:path w="2301414" h="1401770">
                <a:moveTo>
                  <a:pt x="0" y="0"/>
                </a:moveTo>
                <a:lnTo>
                  <a:pt x="2301414" y="0"/>
                </a:lnTo>
                <a:lnTo>
                  <a:pt x="2301414" y="1401770"/>
                </a:lnTo>
                <a:lnTo>
                  <a:pt x="0" y="140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8" name="TextBox 8"/>
          <p:cNvSpPr txBox="1"/>
          <p:nvPr/>
        </p:nvSpPr>
        <p:spPr>
          <a:xfrm>
            <a:off x="7111035" y="2983328"/>
            <a:ext cx="10283454" cy="4700133"/>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3:</a:t>
            </a:r>
            <a:r>
              <a:rPr lang="en-US" sz="3504">
                <a:solidFill>
                  <a:srgbClr val="0C0C0B"/>
                </a:solidFill>
                <a:latin typeface="Roboto Condensed"/>
              </a:rPr>
              <a:t> Bài thơ “Mời trầu” được sáng tác bằng chữ gì? </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Chữ Hán</a:t>
            </a:r>
          </a:p>
          <a:p>
            <a:pPr algn="just">
              <a:lnSpc>
                <a:spcPts val="5256"/>
              </a:lnSpc>
            </a:pPr>
            <a:r>
              <a:rPr lang="en-US" sz="3504">
                <a:solidFill>
                  <a:srgbClr val="0C0C0B"/>
                </a:solidFill>
                <a:latin typeface="Roboto Condensed"/>
              </a:rPr>
              <a:t>B.Chữ Quốc ngữ</a:t>
            </a:r>
          </a:p>
          <a:p>
            <a:pPr algn="just">
              <a:lnSpc>
                <a:spcPts val="5256"/>
              </a:lnSpc>
            </a:pPr>
            <a:r>
              <a:rPr lang="en-US" sz="3504">
                <a:solidFill>
                  <a:srgbClr val="0C0C0B"/>
                </a:solidFill>
                <a:latin typeface="Roboto Condensed"/>
              </a:rPr>
              <a:t>C. Chữ Nôm</a:t>
            </a:r>
          </a:p>
          <a:p>
            <a:pPr algn="just">
              <a:lnSpc>
                <a:spcPts val="5256"/>
              </a:lnSpc>
            </a:pPr>
            <a:r>
              <a:rPr lang="en-US" sz="3504">
                <a:solidFill>
                  <a:srgbClr val="0C0C0B"/>
                </a:solidFill>
                <a:latin typeface="Roboto Condensed"/>
              </a:rPr>
              <a:t>D. Chữ viết khác</a:t>
            </a:r>
          </a:p>
          <a:p>
            <a:pPr algn="just">
              <a:lnSpc>
                <a:spcPts val="5256"/>
              </a:lnSpc>
            </a:pPr>
            <a:endParaRPr lang="en-US" sz="3504">
              <a:solidFill>
                <a:srgbClr val="0C0C0B"/>
              </a:solidFill>
              <a:latin typeface="Roboto Condensed"/>
            </a:endParaRPr>
          </a:p>
        </p:txBody>
      </p:sp>
      <p:sp>
        <p:nvSpPr>
          <p:cNvPr id="10" name="TextBox 10"/>
          <p:cNvSpPr txBox="1"/>
          <p:nvPr/>
        </p:nvSpPr>
        <p:spPr>
          <a:xfrm>
            <a:off x="8809280" y="305581"/>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9CFFDEC0-342E-28C9-E28B-2B600F26A56D}"/>
              </a:ext>
            </a:extLst>
          </p:cNvPr>
          <p:cNvSpPr/>
          <p:nvPr/>
        </p:nvSpPr>
        <p:spPr>
          <a:xfrm>
            <a:off x="6172200" y="55245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1028700"/>
            <a:ext cx="2301414" cy="1401770"/>
          </a:xfrm>
          <a:custGeom>
            <a:avLst/>
            <a:gdLst/>
            <a:ahLst/>
            <a:cxnLst/>
            <a:rect l="l" t="t" r="r" b="b"/>
            <a:pathLst>
              <a:path w="2301414" h="1401770">
                <a:moveTo>
                  <a:pt x="0" y="0"/>
                </a:moveTo>
                <a:lnTo>
                  <a:pt x="2301415" y="0"/>
                </a:lnTo>
                <a:lnTo>
                  <a:pt x="2301415" y="1401770"/>
                </a:lnTo>
                <a:lnTo>
                  <a:pt x="0" y="140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8" name="TextBox 8"/>
          <p:cNvSpPr txBox="1"/>
          <p:nvPr/>
        </p:nvSpPr>
        <p:spPr>
          <a:xfrm>
            <a:off x="7111035" y="2983328"/>
            <a:ext cx="10283454" cy="5305250"/>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4:</a:t>
            </a:r>
            <a:r>
              <a:rPr lang="en-US" sz="3504">
                <a:solidFill>
                  <a:srgbClr val="0C0C0B"/>
                </a:solidFill>
                <a:latin typeface="Roboto Condensed"/>
              </a:rPr>
              <a:t> Hình ảnh nổi bật trong hai câu đầu bài thơ là:</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Hình ảnh người con gái</a:t>
            </a:r>
          </a:p>
          <a:p>
            <a:pPr algn="just">
              <a:lnSpc>
                <a:spcPts val="5256"/>
              </a:lnSpc>
            </a:pPr>
            <a:r>
              <a:rPr lang="en-US" sz="3504">
                <a:solidFill>
                  <a:srgbClr val="0C0C0B"/>
                </a:solidFill>
                <a:latin typeface="Roboto Condensed"/>
              </a:rPr>
              <a:t>B. Hình ảnh Xuân Hương – tác giả</a:t>
            </a:r>
          </a:p>
          <a:p>
            <a:pPr algn="just">
              <a:lnSpc>
                <a:spcPts val="5256"/>
              </a:lnSpc>
            </a:pPr>
            <a:r>
              <a:rPr lang="en-US" sz="3504">
                <a:solidFill>
                  <a:srgbClr val="0C0C0B"/>
                </a:solidFill>
                <a:latin typeface="Roboto Condensed"/>
              </a:rPr>
              <a:t>C. Hình ảnh quả cau – miếng trầu</a:t>
            </a:r>
          </a:p>
          <a:p>
            <a:pPr algn="just">
              <a:lnSpc>
                <a:spcPts val="5256"/>
              </a:lnSpc>
            </a:pPr>
            <a:r>
              <a:rPr lang="en-US" sz="3504">
                <a:solidFill>
                  <a:srgbClr val="0C0C0B"/>
                </a:solidFill>
                <a:latin typeface="Roboto Condensed"/>
              </a:rPr>
              <a:t>D. Hình ảnh thắm lại</a:t>
            </a:r>
          </a:p>
          <a:p>
            <a:pPr algn="just">
              <a:lnSpc>
                <a:spcPts val="5256"/>
              </a:lnSpc>
            </a:pPr>
            <a:endParaRPr lang="en-US" sz="3504">
              <a:solidFill>
                <a:srgbClr val="0C0C0B"/>
              </a:solidFill>
              <a:latin typeface="Roboto Condensed"/>
            </a:endParaRPr>
          </a:p>
          <a:p>
            <a:pPr algn="just">
              <a:lnSpc>
                <a:spcPts val="5256"/>
              </a:lnSpc>
            </a:pPr>
            <a:endParaRPr lang="en-US" sz="3504">
              <a:solidFill>
                <a:srgbClr val="0C0C0B"/>
              </a:solidFill>
              <a:latin typeface="Roboto Condensed"/>
            </a:endParaRPr>
          </a:p>
        </p:txBody>
      </p:sp>
      <p:sp>
        <p:nvSpPr>
          <p:cNvPr id="10" name="TextBox 10"/>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CEF3BE4B-D6E3-2FC7-840E-3A46D4A42115}"/>
              </a:ext>
            </a:extLst>
          </p:cNvPr>
          <p:cNvSpPr/>
          <p:nvPr/>
        </p:nvSpPr>
        <p:spPr>
          <a:xfrm>
            <a:off x="6324600" y="5676900"/>
            <a:ext cx="740790" cy="6885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6694037" y="2333458"/>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741426"/>
            <a:ext cx="2301414" cy="1401770"/>
          </a:xfrm>
          <a:custGeom>
            <a:avLst/>
            <a:gdLst/>
            <a:ahLst/>
            <a:cxnLst/>
            <a:rect l="l" t="t" r="r" b="b"/>
            <a:pathLst>
              <a:path w="2301414" h="1401770">
                <a:moveTo>
                  <a:pt x="0" y="0"/>
                </a:moveTo>
                <a:lnTo>
                  <a:pt x="2301415" y="0"/>
                </a:lnTo>
                <a:lnTo>
                  <a:pt x="2301415" y="1401771"/>
                </a:lnTo>
                <a:lnTo>
                  <a:pt x="0" y="1401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8" name="TextBox 8"/>
          <p:cNvSpPr txBox="1"/>
          <p:nvPr/>
        </p:nvSpPr>
        <p:spPr>
          <a:xfrm>
            <a:off x="6790651" y="2438488"/>
            <a:ext cx="10468649" cy="4638500"/>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5:</a:t>
            </a:r>
            <a:r>
              <a:rPr lang="en-US" sz="3504">
                <a:solidFill>
                  <a:srgbClr val="0C0C0B"/>
                </a:solidFill>
                <a:latin typeface="Roboto Condensed"/>
              </a:rPr>
              <a:t> Đáp án </a:t>
            </a:r>
            <a:r>
              <a:rPr lang="en-US" sz="3504">
                <a:solidFill>
                  <a:srgbClr val="0C0C0B"/>
                </a:solidFill>
                <a:latin typeface="Roboto Condensed Bold"/>
              </a:rPr>
              <a:t>không phải</a:t>
            </a:r>
            <a:r>
              <a:rPr lang="en-US" sz="3504">
                <a:solidFill>
                  <a:srgbClr val="0C0C0B"/>
                </a:solidFill>
                <a:latin typeface="Roboto Condensed"/>
              </a:rPr>
              <a:t> giá trị nội dung của bài “Mời trầu”? </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Gợi tả hình ảnh quả cau miếng trầu</a:t>
            </a:r>
          </a:p>
          <a:p>
            <a:pPr algn="just">
              <a:lnSpc>
                <a:spcPts val="5256"/>
              </a:lnSpc>
            </a:pPr>
            <a:r>
              <a:rPr lang="en-US" sz="3504">
                <a:solidFill>
                  <a:srgbClr val="0C0C0B"/>
                </a:solidFill>
                <a:latin typeface="Roboto Condensed"/>
              </a:rPr>
              <a:t>B. Khẳng định cá tính bản thân</a:t>
            </a:r>
          </a:p>
          <a:p>
            <a:pPr algn="just">
              <a:lnSpc>
                <a:spcPts val="5256"/>
              </a:lnSpc>
            </a:pPr>
            <a:r>
              <a:rPr lang="en-US" sz="3504">
                <a:solidFill>
                  <a:srgbClr val="0C0C0B"/>
                </a:solidFill>
                <a:latin typeface="Roboto Condensed"/>
              </a:rPr>
              <a:t>C. Câu nói giao duyên, niềm mong mỏi về hạnh phúc lứa đôi</a:t>
            </a:r>
          </a:p>
          <a:p>
            <a:pPr algn="just">
              <a:lnSpc>
                <a:spcPts val="5256"/>
              </a:lnSpc>
            </a:pPr>
            <a:r>
              <a:rPr lang="en-US" sz="3504">
                <a:solidFill>
                  <a:srgbClr val="0C0C0B"/>
                </a:solidFill>
                <a:latin typeface="Roboto Condensed"/>
              </a:rPr>
              <a:t>D. Châm biếm đả kích thói sĩ diện, háo danh</a:t>
            </a:r>
          </a:p>
        </p:txBody>
      </p:sp>
      <p:sp>
        <p:nvSpPr>
          <p:cNvPr id="10" name="TextBox 10"/>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3BA49BD0-E632-E4BA-F3FA-EAA6FE9FB497}"/>
              </a:ext>
            </a:extLst>
          </p:cNvPr>
          <p:cNvSpPr/>
          <p:nvPr/>
        </p:nvSpPr>
        <p:spPr>
          <a:xfrm>
            <a:off x="5943600" y="6438900"/>
            <a:ext cx="893190" cy="8409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579545"/>
            <a:ext cx="2301414" cy="1401770"/>
          </a:xfrm>
          <a:custGeom>
            <a:avLst/>
            <a:gdLst/>
            <a:ahLst/>
            <a:cxnLst/>
            <a:rect l="l" t="t" r="r" b="b"/>
            <a:pathLst>
              <a:path w="2301414" h="1401770">
                <a:moveTo>
                  <a:pt x="0" y="0"/>
                </a:moveTo>
                <a:lnTo>
                  <a:pt x="2301415" y="0"/>
                </a:lnTo>
                <a:lnTo>
                  <a:pt x="2301415" y="1401771"/>
                </a:lnTo>
                <a:lnTo>
                  <a:pt x="0" y="1401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8" name="TextBox 8"/>
          <p:cNvSpPr txBox="1"/>
          <p:nvPr/>
        </p:nvSpPr>
        <p:spPr>
          <a:xfrm>
            <a:off x="6790651" y="2438488"/>
            <a:ext cx="10468649" cy="5305250"/>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6:</a:t>
            </a:r>
            <a:r>
              <a:rPr lang="en-US" sz="3504">
                <a:solidFill>
                  <a:srgbClr val="0C0C0B"/>
                </a:solidFill>
                <a:latin typeface="Roboto Condensed"/>
              </a:rPr>
              <a:t> Đáp án </a:t>
            </a:r>
            <a:r>
              <a:rPr lang="en-US" sz="3504">
                <a:solidFill>
                  <a:srgbClr val="0C0C0B"/>
                </a:solidFill>
                <a:latin typeface="Roboto Condensed Bold"/>
              </a:rPr>
              <a:t>không phải</a:t>
            </a:r>
            <a:r>
              <a:rPr lang="en-US" sz="3504">
                <a:solidFill>
                  <a:srgbClr val="0C0C0B"/>
                </a:solidFill>
                <a:latin typeface="Roboto Condensed"/>
              </a:rPr>
              <a:t> là nghệ thuật độc đáo được sử dụng trong bài thơ “Mời trầu”? </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Gieo vần cuối các câu 1,2,4</a:t>
            </a:r>
          </a:p>
          <a:p>
            <a:pPr algn="just">
              <a:lnSpc>
                <a:spcPts val="5256"/>
              </a:lnSpc>
            </a:pPr>
            <a:r>
              <a:rPr lang="en-US" sz="3504">
                <a:solidFill>
                  <a:srgbClr val="0C0C0B"/>
                </a:solidFill>
                <a:latin typeface="Roboto Condensed"/>
              </a:rPr>
              <a:t>B. Bố cục 4 phần: Đề - Thực – Luận – Kết</a:t>
            </a:r>
          </a:p>
          <a:p>
            <a:pPr algn="just">
              <a:lnSpc>
                <a:spcPts val="5256"/>
              </a:lnSpc>
            </a:pPr>
            <a:r>
              <a:rPr lang="en-US" sz="3504">
                <a:solidFill>
                  <a:srgbClr val="0C0C0B"/>
                </a:solidFill>
                <a:latin typeface="Roboto Condensed"/>
              </a:rPr>
              <a:t>C. Tiểu đối đặc sắc</a:t>
            </a:r>
          </a:p>
          <a:p>
            <a:pPr algn="just">
              <a:lnSpc>
                <a:spcPts val="5256"/>
              </a:lnSpc>
            </a:pPr>
            <a:r>
              <a:rPr lang="en-US" sz="3504">
                <a:solidFill>
                  <a:srgbClr val="0C0C0B"/>
                </a:solidFill>
                <a:latin typeface="Roboto Condensed"/>
              </a:rPr>
              <a:t>D. Nghệ thuật chơi chữ</a:t>
            </a:r>
          </a:p>
          <a:p>
            <a:pPr algn="just">
              <a:lnSpc>
                <a:spcPts val="5256"/>
              </a:lnSpc>
            </a:pPr>
            <a:endParaRPr lang="en-US" sz="3504">
              <a:solidFill>
                <a:srgbClr val="0C0C0B"/>
              </a:solidFill>
              <a:latin typeface="Roboto Condensed"/>
            </a:endParaRPr>
          </a:p>
        </p:txBody>
      </p:sp>
      <p:sp>
        <p:nvSpPr>
          <p:cNvPr id="10" name="TextBox 10"/>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6E09DC77-0F4B-01BF-B823-0D1FC51B1543}"/>
              </a:ext>
            </a:extLst>
          </p:cNvPr>
          <p:cNvSpPr/>
          <p:nvPr/>
        </p:nvSpPr>
        <p:spPr>
          <a:xfrm>
            <a:off x="5867400" y="5067300"/>
            <a:ext cx="893190" cy="8409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14381755" y="9023841"/>
            <a:ext cx="3906245" cy="1262673"/>
          </a:xfrm>
          <a:custGeom>
            <a:avLst/>
            <a:gdLst/>
            <a:ahLst/>
            <a:cxnLst/>
            <a:rect l="l" t="t" r="r" b="b"/>
            <a:pathLst>
              <a:path w="3906245" h="1262673">
                <a:moveTo>
                  <a:pt x="0" y="0"/>
                </a:moveTo>
                <a:lnTo>
                  <a:pt x="3906245" y="0"/>
                </a:lnTo>
                <a:lnTo>
                  <a:pt x="3906245" y="1262673"/>
                </a:lnTo>
                <a:lnTo>
                  <a:pt x="0" y="1262673"/>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176735" y="1221718"/>
            <a:ext cx="11368920" cy="6640579"/>
            <a:chOff x="0" y="0"/>
            <a:chExt cx="15158559" cy="8854105"/>
          </a:xfrm>
        </p:grpSpPr>
        <p:grpSp>
          <p:nvGrpSpPr>
            <p:cNvPr id="5" name="Group 5"/>
            <p:cNvGrpSpPr/>
            <p:nvPr/>
          </p:nvGrpSpPr>
          <p:grpSpPr>
            <a:xfrm>
              <a:off x="3212777" y="0"/>
              <a:ext cx="8854105" cy="88541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D4D1"/>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0" y="1551483"/>
              <a:ext cx="15158559" cy="3879408"/>
            </a:xfrm>
            <a:prstGeom prst="rect">
              <a:avLst/>
            </a:prstGeom>
          </p:spPr>
          <p:txBody>
            <a:bodyPr lIns="0" tIns="0" rIns="0" bIns="0" rtlCol="0" anchor="t">
              <a:spAutoFit/>
            </a:bodyPr>
            <a:lstStyle/>
            <a:p>
              <a:pPr algn="ctr">
                <a:lnSpc>
                  <a:spcPts val="11569"/>
                </a:lnSpc>
              </a:pPr>
              <a:r>
                <a:rPr lang="en-US" sz="8444">
                  <a:solidFill>
                    <a:srgbClr val="000000"/>
                  </a:solidFill>
                  <a:latin typeface="#9Slide06 ThuPhap Thien An"/>
                </a:rPr>
                <a:t>Viết </a:t>
              </a:r>
            </a:p>
            <a:p>
              <a:pPr algn="ctr">
                <a:lnSpc>
                  <a:spcPts val="11569"/>
                </a:lnSpc>
              </a:pPr>
              <a:r>
                <a:rPr lang="en-US" sz="8444">
                  <a:solidFill>
                    <a:srgbClr val="000000"/>
                  </a:solidFill>
                  <a:latin typeface="#9Slide06 ThuPhap Thien An"/>
                </a:rPr>
                <a:t>kết nối đọc</a:t>
              </a:r>
            </a:p>
          </p:txBody>
        </p:sp>
      </p:grpSp>
      <p:grpSp>
        <p:nvGrpSpPr>
          <p:cNvPr id="9" name="Group 9"/>
          <p:cNvGrpSpPr/>
          <p:nvPr/>
        </p:nvGrpSpPr>
        <p:grpSpPr>
          <a:xfrm>
            <a:off x="8556969" y="3285950"/>
            <a:ext cx="8702331" cy="4897621"/>
            <a:chOff x="0" y="0"/>
            <a:chExt cx="2291972" cy="1289908"/>
          </a:xfrm>
        </p:grpSpPr>
        <p:sp>
          <p:nvSpPr>
            <p:cNvPr id="10" name="Freeform 10"/>
            <p:cNvSpPr/>
            <p:nvPr/>
          </p:nvSpPr>
          <p:spPr>
            <a:xfrm>
              <a:off x="0" y="0"/>
              <a:ext cx="2291972" cy="1289908"/>
            </a:xfrm>
            <a:custGeom>
              <a:avLst/>
              <a:gdLst/>
              <a:ahLst/>
              <a:cxnLst/>
              <a:rect l="l" t="t" r="r" b="b"/>
              <a:pathLst>
                <a:path w="2291972" h="1289908">
                  <a:moveTo>
                    <a:pt x="45372" y="0"/>
                  </a:moveTo>
                  <a:lnTo>
                    <a:pt x="2246601" y="0"/>
                  </a:lnTo>
                  <a:cubicBezTo>
                    <a:pt x="2271659" y="0"/>
                    <a:pt x="2291972" y="20314"/>
                    <a:pt x="2291972" y="45372"/>
                  </a:cubicBezTo>
                  <a:lnTo>
                    <a:pt x="2291972" y="1244537"/>
                  </a:lnTo>
                  <a:cubicBezTo>
                    <a:pt x="2291972" y="1256570"/>
                    <a:pt x="2287192" y="1268111"/>
                    <a:pt x="2278683" y="1276619"/>
                  </a:cubicBezTo>
                  <a:cubicBezTo>
                    <a:pt x="2270174" y="1285128"/>
                    <a:pt x="2258634" y="1289908"/>
                    <a:pt x="2246601" y="1289908"/>
                  </a:cubicBezTo>
                  <a:lnTo>
                    <a:pt x="45372" y="1289908"/>
                  </a:lnTo>
                  <a:cubicBezTo>
                    <a:pt x="20314" y="1289908"/>
                    <a:pt x="0" y="1269595"/>
                    <a:pt x="0" y="1244537"/>
                  </a:cubicBezTo>
                  <a:lnTo>
                    <a:pt x="0" y="45372"/>
                  </a:lnTo>
                  <a:cubicBezTo>
                    <a:pt x="0" y="20314"/>
                    <a:pt x="20314" y="0"/>
                    <a:pt x="45372" y="0"/>
                  </a:cubicBezTo>
                  <a:close/>
                </a:path>
              </a:pathLst>
            </a:custGeom>
            <a:solidFill>
              <a:srgbClr val="B5E8ED"/>
            </a:solidFill>
          </p:spPr>
          <p:txBody>
            <a:bodyPr/>
            <a:lstStyle/>
            <a:p>
              <a:endParaRPr lang="en-GB"/>
            </a:p>
          </p:txBody>
        </p:sp>
        <p:sp>
          <p:nvSpPr>
            <p:cNvPr id="11" name="TextBox 11"/>
            <p:cNvSpPr txBox="1"/>
            <p:nvPr/>
          </p:nvSpPr>
          <p:spPr>
            <a:xfrm>
              <a:off x="0" y="-85725"/>
              <a:ext cx="2291972" cy="1375633"/>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12089828" y="2709404"/>
            <a:ext cx="1636612" cy="163661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7652"/>
              </a:stretch>
            </a:blipFill>
          </p:spPr>
          <p:txBody>
            <a:bodyPr/>
            <a:lstStyle/>
            <a:p>
              <a:endParaRPr lang="en-GB"/>
            </a:p>
          </p:txBody>
        </p:sp>
      </p:grpSp>
      <p:sp>
        <p:nvSpPr>
          <p:cNvPr id="14" name="Freeform 14"/>
          <p:cNvSpPr/>
          <p:nvPr/>
        </p:nvSpPr>
        <p:spPr>
          <a:xfrm>
            <a:off x="1028700" y="5734761"/>
            <a:ext cx="7461891" cy="4551753"/>
          </a:xfrm>
          <a:custGeom>
            <a:avLst/>
            <a:gdLst/>
            <a:ahLst/>
            <a:cxnLst/>
            <a:rect l="l" t="t" r="r" b="b"/>
            <a:pathLst>
              <a:path w="7461891" h="4551753">
                <a:moveTo>
                  <a:pt x="0" y="0"/>
                </a:moveTo>
                <a:lnTo>
                  <a:pt x="7461891" y="0"/>
                </a:lnTo>
                <a:lnTo>
                  <a:pt x="7461891" y="4551753"/>
                </a:lnTo>
                <a:lnTo>
                  <a:pt x="0" y="4551753"/>
                </a:lnTo>
                <a:lnTo>
                  <a:pt x="0" y="0"/>
                </a:lnTo>
                <a:close/>
              </a:path>
            </a:pathLst>
          </a:custGeom>
          <a:blipFill>
            <a:blip r:embed="rId5"/>
            <a:stretch>
              <a:fillRect/>
            </a:stretch>
          </a:blipFill>
        </p:spPr>
        <p:txBody>
          <a:bodyPr/>
          <a:lstStyle/>
          <a:p>
            <a:endParaRPr lang="en-GB"/>
          </a:p>
        </p:txBody>
      </p:sp>
      <p:sp>
        <p:nvSpPr>
          <p:cNvPr id="15" name="TextBox 15"/>
          <p:cNvSpPr txBox="1"/>
          <p:nvPr/>
        </p:nvSpPr>
        <p:spPr>
          <a:xfrm>
            <a:off x="8850484" y="4521594"/>
            <a:ext cx="8115300" cy="3118877"/>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Nhiệm vụ 2: </a:t>
            </a:r>
          </a:p>
          <a:p>
            <a:pPr marL="769693" lvl="1" indent="-384846" algn="just">
              <a:lnSpc>
                <a:spcPts val="4991"/>
              </a:lnSpc>
              <a:buFont typeface="Arial"/>
              <a:buChar char="•"/>
            </a:pPr>
            <a:r>
              <a:rPr lang="en-US" sz="3565">
                <a:solidFill>
                  <a:srgbClr val="0C0C0B"/>
                </a:solidFill>
                <a:latin typeface="Roboto Condensed"/>
              </a:rPr>
              <a:t>HS hoàn thành (cá nhân) PHT số 4, trong thời gian 10 phút.</a:t>
            </a:r>
          </a:p>
          <a:p>
            <a:pPr marL="769693" lvl="1" indent="-384846" algn="just">
              <a:lnSpc>
                <a:spcPts val="4991"/>
              </a:lnSpc>
              <a:buFont typeface="Arial"/>
              <a:buChar char="•"/>
            </a:pPr>
            <a:r>
              <a:rPr lang="en-US" sz="3565">
                <a:solidFill>
                  <a:srgbClr val="0C0C0B"/>
                </a:solidFill>
                <a:latin typeface="Roboto Condensed"/>
              </a:rPr>
              <a:t>Sau 10 phút, GV gọi ngẫu nhiên 2 HS trình bày, mỗi HS trình bày tối đa 2 phút.</a:t>
            </a:r>
          </a:p>
        </p:txBody>
      </p:sp>
      <p:sp>
        <p:nvSpPr>
          <p:cNvPr id="16" name="TextBox 16"/>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14381755" y="9023841"/>
            <a:ext cx="3906245" cy="1262673"/>
          </a:xfrm>
          <a:custGeom>
            <a:avLst/>
            <a:gdLst/>
            <a:ahLst/>
            <a:cxnLst/>
            <a:rect l="l" t="t" r="r" b="b"/>
            <a:pathLst>
              <a:path w="3906245" h="1262673">
                <a:moveTo>
                  <a:pt x="0" y="0"/>
                </a:moveTo>
                <a:lnTo>
                  <a:pt x="3906245" y="0"/>
                </a:lnTo>
                <a:lnTo>
                  <a:pt x="3906245" y="1262673"/>
                </a:lnTo>
                <a:lnTo>
                  <a:pt x="0" y="1262673"/>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176735" y="1221718"/>
            <a:ext cx="11368920" cy="6640579"/>
            <a:chOff x="0" y="0"/>
            <a:chExt cx="15158559" cy="8854105"/>
          </a:xfrm>
        </p:grpSpPr>
        <p:grpSp>
          <p:nvGrpSpPr>
            <p:cNvPr id="5" name="Group 5"/>
            <p:cNvGrpSpPr/>
            <p:nvPr/>
          </p:nvGrpSpPr>
          <p:grpSpPr>
            <a:xfrm>
              <a:off x="3212777" y="0"/>
              <a:ext cx="8854105" cy="88541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D4D1"/>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0" y="1551483"/>
              <a:ext cx="15158559" cy="3879408"/>
            </a:xfrm>
            <a:prstGeom prst="rect">
              <a:avLst/>
            </a:prstGeom>
          </p:spPr>
          <p:txBody>
            <a:bodyPr lIns="0" tIns="0" rIns="0" bIns="0" rtlCol="0" anchor="t">
              <a:spAutoFit/>
            </a:bodyPr>
            <a:lstStyle/>
            <a:p>
              <a:pPr algn="ctr">
                <a:lnSpc>
                  <a:spcPts val="11569"/>
                </a:lnSpc>
              </a:pPr>
              <a:r>
                <a:rPr lang="en-US" sz="8444">
                  <a:solidFill>
                    <a:srgbClr val="000000"/>
                  </a:solidFill>
                  <a:latin typeface="#9Slide06 ThuPhap Thien An"/>
                </a:rPr>
                <a:t>Viết </a:t>
              </a:r>
            </a:p>
            <a:p>
              <a:pPr algn="ctr">
                <a:lnSpc>
                  <a:spcPts val="11569"/>
                </a:lnSpc>
              </a:pPr>
              <a:r>
                <a:rPr lang="en-US" sz="8444">
                  <a:solidFill>
                    <a:srgbClr val="000000"/>
                  </a:solidFill>
                  <a:latin typeface="#9Slide06 ThuPhap Thien An"/>
                </a:rPr>
                <a:t>kết nối đọc</a:t>
              </a:r>
            </a:p>
          </p:txBody>
        </p:sp>
      </p:grpSp>
      <p:grpSp>
        <p:nvGrpSpPr>
          <p:cNvPr id="9" name="Group 9"/>
          <p:cNvGrpSpPr/>
          <p:nvPr/>
        </p:nvGrpSpPr>
        <p:grpSpPr>
          <a:xfrm>
            <a:off x="8556969" y="3285950"/>
            <a:ext cx="8702331" cy="4897621"/>
            <a:chOff x="0" y="0"/>
            <a:chExt cx="2291972" cy="1289908"/>
          </a:xfrm>
        </p:grpSpPr>
        <p:sp>
          <p:nvSpPr>
            <p:cNvPr id="10" name="Freeform 10"/>
            <p:cNvSpPr/>
            <p:nvPr/>
          </p:nvSpPr>
          <p:spPr>
            <a:xfrm>
              <a:off x="0" y="0"/>
              <a:ext cx="2291972" cy="1289908"/>
            </a:xfrm>
            <a:custGeom>
              <a:avLst/>
              <a:gdLst/>
              <a:ahLst/>
              <a:cxnLst/>
              <a:rect l="l" t="t" r="r" b="b"/>
              <a:pathLst>
                <a:path w="2291972" h="1289908">
                  <a:moveTo>
                    <a:pt x="45372" y="0"/>
                  </a:moveTo>
                  <a:lnTo>
                    <a:pt x="2246601" y="0"/>
                  </a:lnTo>
                  <a:cubicBezTo>
                    <a:pt x="2271659" y="0"/>
                    <a:pt x="2291972" y="20314"/>
                    <a:pt x="2291972" y="45372"/>
                  </a:cubicBezTo>
                  <a:lnTo>
                    <a:pt x="2291972" y="1244537"/>
                  </a:lnTo>
                  <a:cubicBezTo>
                    <a:pt x="2291972" y="1256570"/>
                    <a:pt x="2287192" y="1268111"/>
                    <a:pt x="2278683" y="1276619"/>
                  </a:cubicBezTo>
                  <a:cubicBezTo>
                    <a:pt x="2270174" y="1285128"/>
                    <a:pt x="2258634" y="1289908"/>
                    <a:pt x="2246601" y="1289908"/>
                  </a:cubicBezTo>
                  <a:lnTo>
                    <a:pt x="45372" y="1289908"/>
                  </a:lnTo>
                  <a:cubicBezTo>
                    <a:pt x="20314" y="1289908"/>
                    <a:pt x="0" y="1269595"/>
                    <a:pt x="0" y="1244537"/>
                  </a:cubicBezTo>
                  <a:lnTo>
                    <a:pt x="0" y="45372"/>
                  </a:lnTo>
                  <a:cubicBezTo>
                    <a:pt x="0" y="20314"/>
                    <a:pt x="20314" y="0"/>
                    <a:pt x="45372" y="0"/>
                  </a:cubicBezTo>
                  <a:close/>
                </a:path>
              </a:pathLst>
            </a:custGeom>
            <a:solidFill>
              <a:srgbClr val="B5E8ED"/>
            </a:solidFill>
          </p:spPr>
          <p:txBody>
            <a:bodyPr/>
            <a:lstStyle/>
            <a:p>
              <a:endParaRPr lang="en-GB"/>
            </a:p>
          </p:txBody>
        </p:sp>
        <p:sp>
          <p:nvSpPr>
            <p:cNvPr id="11" name="TextBox 11"/>
            <p:cNvSpPr txBox="1"/>
            <p:nvPr/>
          </p:nvSpPr>
          <p:spPr>
            <a:xfrm>
              <a:off x="0" y="-85725"/>
              <a:ext cx="2291972" cy="1375633"/>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12089828" y="2709404"/>
            <a:ext cx="1636612" cy="163661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7652"/>
              </a:stretch>
            </a:blipFill>
          </p:spPr>
          <p:txBody>
            <a:bodyPr/>
            <a:lstStyle/>
            <a:p>
              <a:endParaRPr lang="en-GB"/>
            </a:p>
          </p:txBody>
        </p:sp>
      </p:grpSp>
      <p:sp>
        <p:nvSpPr>
          <p:cNvPr id="14" name="Freeform 14"/>
          <p:cNvSpPr/>
          <p:nvPr/>
        </p:nvSpPr>
        <p:spPr>
          <a:xfrm>
            <a:off x="1028700" y="5734761"/>
            <a:ext cx="7461891" cy="4551753"/>
          </a:xfrm>
          <a:custGeom>
            <a:avLst/>
            <a:gdLst/>
            <a:ahLst/>
            <a:cxnLst/>
            <a:rect l="l" t="t" r="r" b="b"/>
            <a:pathLst>
              <a:path w="7461891" h="4551753">
                <a:moveTo>
                  <a:pt x="0" y="0"/>
                </a:moveTo>
                <a:lnTo>
                  <a:pt x="7461891" y="0"/>
                </a:lnTo>
                <a:lnTo>
                  <a:pt x="7461891" y="4551753"/>
                </a:lnTo>
                <a:lnTo>
                  <a:pt x="0" y="4551753"/>
                </a:lnTo>
                <a:lnTo>
                  <a:pt x="0" y="0"/>
                </a:lnTo>
                <a:close/>
              </a:path>
            </a:pathLst>
          </a:custGeom>
          <a:blipFill>
            <a:blip r:embed="rId5"/>
            <a:stretch>
              <a:fillRect/>
            </a:stretch>
          </a:blipFill>
        </p:spPr>
        <p:txBody>
          <a:bodyPr/>
          <a:lstStyle/>
          <a:p>
            <a:endParaRPr lang="en-GB"/>
          </a:p>
        </p:txBody>
      </p:sp>
      <p:sp>
        <p:nvSpPr>
          <p:cNvPr id="15" name="TextBox 15"/>
          <p:cNvSpPr txBox="1"/>
          <p:nvPr/>
        </p:nvSpPr>
        <p:spPr>
          <a:xfrm>
            <a:off x="9119628" y="4770536"/>
            <a:ext cx="7577012" cy="1861775"/>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Đề bài: </a:t>
            </a:r>
            <a:r>
              <a:rPr lang="en-US" sz="3565">
                <a:solidFill>
                  <a:srgbClr val="0C0C0B"/>
                </a:solidFill>
                <a:latin typeface="Roboto Condensed"/>
              </a:rPr>
              <a:t>Viết đoạn văn khoảng 8-10 câu nêu cảm nhận của em sau khi đọc bài thơ “Mời trầu” của Hồ Xuân Hương.</a:t>
            </a:r>
          </a:p>
        </p:txBody>
      </p:sp>
      <p:sp>
        <p:nvSpPr>
          <p:cNvPr id="16" name="TextBox 16"/>
          <p:cNvSpPr txBox="1"/>
          <p:nvPr/>
        </p:nvSpPr>
        <p:spPr>
          <a:xfrm>
            <a:off x="8850484" y="828477"/>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2321110" cy="12554444"/>
          </a:xfrm>
          <a:custGeom>
            <a:avLst/>
            <a:gdLst/>
            <a:ahLst/>
            <a:cxnLst/>
            <a:rect l="l" t="t" r="r" b="b"/>
            <a:pathLst>
              <a:path w="22321110" h="12554444">
                <a:moveTo>
                  <a:pt x="0" y="0"/>
                </a:moveTo>
                <a:lnTo>
                  <a:pt x="22321110" y="0"/>
                </a:lnTo>
                <a:lnTo>
                  <a:pt x="22321110" y="12554444"/>
                </a:lnTo>
                <a:lnTo>
                  <a:pt x="0" y="12554444"/>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TextBox 5"/>
          <p:cNvSpPr txBox="1"/>
          <p:nvPr/>
        </p:nvSpPr>
        <p:spPr>
          <a:xfrm>
            <a:off x="1324290" y="472263"/>
            <a:ext cx="9296142" cy="4406652"/>
          </a:xfrm>
          <a:prstGeom prst="rect">
            <a:avLst/>
          </a:prstGeom>
        </p:spPr>
        <p:txBody>
          <a:bodyPr lIns="0" tIns="0" rIns="0" bIns="0" rtlCol="0" anchor="t">
            <a:spAutoFit/>
          </a:bodyPr>
          <a:lstStyle/>
          <a:p>
            <a:pPr>
              <a:lnSpc>
                <a:spcPts val="7000"/>
              </a:lnSpc>
            </a:pPr>
            <a:r>
              <a:rPr lang="en-US" sz="5000">
                <a:solidFill>
                  <a:srgbClr val="5F7D54"/>
                </a:solidFill>
                <a:latin typeface="#9Slide07 SVNUT Triumph Press"/>
              </a:rPr>
              <a:t>d. </a:t>
            </a:r>
          </a:p>
          <a:p>
            <a:pPr>
              <a:lnSpc>
                <a:spcPts val="7000"/>
              </a:lnSpc>
            </a:pPr>
            <a:r>
              <a:rPr lang="en-US" sz="5000">
                <a:solidFill>
                  <a:srgbClr val="5F7D54"/>
                </a:solidFill>
                <a:latin typeface="#9Slide07 SVNUT Triumph Press"/>
              </a:rPr>
              <a:t>Năm gian nhà cỏ thấp le te</a:t>
            </a:r>
          </a:p>
          <a:p>
            <a:pPr>
              <a:lnSpc>
                <a:spcPts val="7000"/>
              </a:lnSpc>
            </a:pPr>
            <a:r>
              <a:rPr lang="en-US" sz="5000">
                <a:solidFill>
                  <a:srgbClr val="5F7D54"/>
                </a:solidFill>
                <a:latin typeface="#9Slide07 SVNUT Triumph Press"/>
              </a:rPr>
              <a:t>Ngõ tối đêm sâu đóm lập lòe</a:t>
            </a:r>
          </a:p>
          <a:p>
            <a:pPr>
              <a:lnSpc>
                <a:spcPts val="7000"/>
              </a:lnSpc>
            </a:pPr>
            <a:r>
              <a:rPr lang="en-US" sz="5000">
                <a:solidFill>
                  <a:srgbClr val="5F7D54"/>
                </a:solidFill>
                <a:latin typeface="#9Slide07 SVNUT Triumph Press"/>
              </a:rPr>
              <a:t>_ _ _ _ _ _ _ _ _ _ _ _ _ _</a:t>
            </a:r>
          </a:p>
          <a:p>
            <a:pPr>
              <a:lnSpc>
                <a:spcPts val="7000"/>
              </a:lnSpc>
            </a:pPr>
            <a:r>
              <a:rPr lang="en-US" sz="5000">
                <a:solidFill>
                  <a:srgbClr val="5F7D54"/>
                </a:solidFill>
                <a:latin typeface="#9Slide07 SVNUT Triumph Press"/>
              </a:rPr>
              <a:t>Làn ao lóng lánh bóng trăng loe</a:t>
            </a:r>
          </a:p>
        </p:txBody>
      </p:sp>
      <p:sp>
        <p:nvSpPr>
          <p:cNvPr id="6" name="TextBox 6"/>
          <p:cNvSpPr txBox="1"/>
          <p:nvPr/>
        </p:nvSpPr>
        <p:spPr>
          <a:xfrm>
            <a:off x="5867400" y="5676900"/>
            <a:ext cx="10440165" cy="3118485"/>
          </a:xfrm>
          <a:prstGeom prst="rect">
            <a:avLst/>
          </a:prstGeom>
        </p:spPr>
        <p:txBody>
          <a:bodyPr wrap="square" lIns="0" tIns="0" rIns="0" bIns="0" rtlCol="0" anchor="t">
            <a:spAutoFit/>
          </a:bodyPr>
          <a:lstStyle/>
          <a:p>
            <a:pPr>
              <a:lnSpc>
                <a:spcPts val="8460"/>
              </a:lnSpc>
            </a:pPr>
            <a:r>
              <a:rPr lang="en-US" sz="4700">
                <a:solidFill>
                  <a:srgbClr val="5F7D54"/>
                </a:solidFill>
                <a:latin typeface="Roboto Condensed"/>
              </a:rPr>
              <a:t>A. Da trời ai nhuộm mà xanh ngắt</a:t>
            </a:r>
          </a:p>
          <a:p>
            <a:pPr>
              <a:lnSpc>
                <a:spcPts val="8460"/>
              </a:lnSpc>
            </a:pPr>
            <a:r>
              <a:rPr lang="en-US" sz="4700">
                <a:solidFill>
                  <a:srgbClr val="5F7D54"/>
                </a:solidFill>
                <a:latin typeface="Roboto Condensed"/>
              </a:rPr>
              <a:t>B. Lưng giậu phất phơ màu khói nhạt</a:t>
            </a:r>
          </a:p>
          <a:p>
            <a:pPr>
              <a:lnSpc>
                <a:spcPts val="8460"/>
              </a:lnSpc>
            </a:pPr>
            <a:r>
              <a:rPr lang="en-US" sz="4700">
                <a:solidFill>
                  <a:srgbClr val="5F7D54"/>
                </a:solidFill>
                <a:latin typeface="Roboto Condensed"/>
              </a:rPr>
              <a:t>C. Mắt lão không vầy cũng đỏ hoe</a:t>
            </a:r>
          </a:p>
        </p:txBody>
      </p:sp>
      <p:pic>
        <p:nvPicPr>
          <p:cNvPr id="8" name="30 Second Timer">
            <a:hlinkClick r:id="" action="ppaction://media"/>
            <a:extLst>
              <a:ext uri="{FF2B5EF4-FFF2-40B4-BE49-F238E27FC236}">
                <a16:creationId xmlns:a16="http://schemas.microsoft.com/office/drawing/2014/main" id="{A6A4185A-11BD-5A00-8FAF-0E07B5AB526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97000" y="723900"/>
            <a:ext cx="3253740" cy="1828800"/>
          </a:xfrm>
          <a:prstGeom prst="ellipse">
            <a:avLst/>
          </a:prstGeom>
          <a:ln>
            <a:noFill/>
          </a:ln>
          <a:effectLst>
            <a:softEdge rad="112500"/>
          </a:effectLst>
        </p:spPr>
      </p:pic>
      <p:sp>
        <p:nvSpPr>
          <p:cNvPr id="9" name="Freeform 5">
            <a:extLst>
              <a:ext uri="{FF2B5EF4-FFF2-40B4-BE49-F238E27FC236}">
                <a16:creationId xmlns:a16="http://schemas.microsoft.com/office/drawing/2014/main" id="{6DBB685E-E590-1D0A-ADC0-60C823A18015}"/>
              </a:ext>
            </a:extLst>
          </p:cNvPr>
          <p:cNvSpPr/>
          <p:nvPr/>
        </p:nvSpPr>
        <p:spPr>
          <a:xfrm>
            <a:off x="4648200" y="69723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3" name="Group 3"/>
          <p:cNvGrpSpPr/>
          <p:nvPr/>
        </p:nvGrpSpPr>
        <p:grpSpPr>
          <a:xfrm>
            <a:off x="-1199619" y="2397796"/>
            <a:ext cx="7256425" cy="5785775"/>
            <a:chOff x="0" y="0"/>
            <a:chExt cx="9675233" cy="7714366"/>
          </a:xfrm>
        </p:grpSpPr>
        <p:grpSp>
          <p:nvGrpSpPr>
            <p:cNvPr id="4" name="Group 4"/>
            <p:cNvGrpSpPr/>
            <p:nvPr/>
          </p:nvGrpSpPr>
          <p:grpSpPr>
            <a:xfrm>
              <a:off x="2050615" y="0"/>
              <a:ext cx="5651298" cy="565129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D4D1"/>
              </a:solidFill>
            </p:spPr>
            <p:txBody>
              <a:bodyPr/>
              <a:lstStyle/>
              <a:p>
                <a:endParaRPr lang="en-GB"/>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987217"/>
              <a:ext cx="9675233" cy="2479151"/>
            </a:xfrm>
            <a:prstGeom prst="rect">
              <a:avLst/>
            </a:prstGeom>
          </p:spPr>
          <p:txBody>
            <a:bodyPr lIns="0" tIns="0" rIns="0" bIns="0" rtlCol="0" anchor="t">
              <a:spAutoFit/>
            </a:bodyPr>
            <a:lstStyle/>
            <a:p>
              <a:pPr algn="ctr">
                <a:lnSpc>
                  <a:spcPts val="7384"/>
                </a:lnSpc>
              </a:pPr>
              <a:r>
                <a:rPr lang="en-US" sz="5390">
                  <a:solidFill>
                    <a:srgbClr val="000000"/>
                  </a:solidFill>
                  <a:latin typeface="#9Slide06 ThuPhap Thien An"/>
                </a:rPr>
                <a:t>Viết </a:t>
              </a:r>
            </a:p>
            <a:p>
              <a:pPr algn="ctr">
                <a:lnSpc>
                  <a:spcPts val="7384"/>
                </a:lnSpc>
              </a:pPr>
              <a:r>
                <a:rPr lang="en-US" sz="5390">
                  <a:solidFill>
                    <a:srgbClr val="000000"/>
                  </a:solidFill>
                  <a:latin typeface="#9Slide06 ThuPhap Thien An"/>
                </a:rPr>
                <a:t>kết nối đọc</a:t>
              </a:r>
            </a:p>
          </p:txBody>
        </p:sp>
        <p:sp>
          <p:nvSpPr>
            <p:cNvPr id="8" name="Freeform 8"/>
            <p:cNvSpPr/>
            <p:nvPr/>
          </p:nvSpPr>
          <p:spPr>
            <a:xfrm>
              <a:off x="1876880" y="3840711"/>
              <a:ext cx="6350254" cy="3873655"/>
            </a:xfrm>
            <a:custGeom>
              <a:avLst/>
              <a:gdLst/>
              <a:ahLst/>
              <a:cxnLst/>
              <a:rect l="l" t="t" r="r" b="b"/>
              <a:pathLst>
                <a:path w="6350254" h="3873655">
                  <a:moveTo>
                    <a:pt x="0" y="0"/>
                  </a:moveTo>
                  <a:lnTo>
                    <a:pt x="6350254" y="0"/>
                  </a:lnTo>
                  <a:lnTo>
                    <a:pt x="6350254" y="3873655"/>
                  </a:lnTo>
                  <a:lnTo>
                    <a:pt x="0" y="3873655"/>
                  </a:lnTo>
                  <a:lnTo>
                    <a:pt x="0" y="0"/>
                  </a:lnTo>
                  <a:close/>
                </a:path>
              </a:pathLst>
            </a:custGeom>
            <a:blipFill>
              <a:blip r:embed="rId3"/>
              <a:stretch>
                <a:fillRect/>
              </a:stretch>
            </a:blipFill>
          </p:spPr>
          <p:txBody>
            <a:bodyPr/>
            <a:lstStyle/>
            <a:p>
              <a:endParaRPr lang="en-GB"/>
            </a:p>
          </p:txBody>
        </p:sp>
      </p:grpSp>
      <p:grpSp>
        <p:nvGrpSpPr>
          <p:cNvPr id="9" name="Group 9"/>
          <p:cNvGrpSpPr/>
          <p:nvPr/>
        </p:nvGrpSpPr>
        <p:grpSpPr>
          <a:xfrm>
            <a:off x="5353127" y="1959096"/>
            <a:ext cx="11906173" cy="1484819"/>
            <a:chOff x="0" y="0"/>
            <a:chExt cx="15874897" cy="1979758"/>
          </a:xfrm>
        </p:grpSpPr>
        <p:grpSp>
          <p:nvGrpSpPr>
            <p:cNvPr id="10" name="Group 10"/>
            <p:cNvGrpSpPr/>
            <p:nvPr/>
          </p:nvGrpSpPr>
          <p:grpSpPr>
            <a:xfrm>
              <a:off x="0" y="0"/>
              <a:ext cx="15874897" cy="1979758"/>
              <a:chOff x="0" y="0"/>
              <a:chExt cx="3135782" cy="391063"/>
            </a:xfrm>
          </p:grpSpPr>
          <p:sp>
            <p:nvSpPr>
              <p:cNvPr id="11" name="Freeform 11"/>
              <p:cNvSpPr/>
              <p:nvPr/>
            </p:nvSpPr>
            <p:spPr>
              <a:xfrm>
                <a:off x="0" y="0"/>
                <a:ext cx="3135782" cy="391063"/>
              </a:xfrm>
              <a:custGeom>
                <a:avLst/>
                <a:gdLst/>
                <a:ahLst/>
                <a:cxnLst/>
                <a:rect l="l" t="t" r="r" b="b"/>
                <a:pathLst>
                  <a:path w="3135782" h="391063">
                    <a:moveTo>
                      <a:pt x="33162" y="0"/>
                    </a:moveTo>
                    <a:lnTo>
                      <a:pt x="3102620" y="0"/>
                    </a:lnTo>
                    <a:cubicBezTo>
                      <a:pt x="3120935" y="0"/>
                      <a:pt x="3135782" y="14847"/>
                      <a:pt x="3135782" y="33162"/>
                    </a:cubicBezTo>
                    <a:lnTo>
                      <a:pt x="3135782" y="357901"/>
                    </a:lnTo>
                    <a:cubicBezTo>
                      <a:pt x="3135782" y="366696"/>
                      <a:pt x="3132288" y="375131"/>
                      <a:pt x="3126069" y="381350"/>
                    </a:cubicBezTo>
                    <a:cubicBezTo>
                      <a:pt x="3119850" y="387569"/>
                      <a:pt x="3111415" y="391063"/>
                      <a:pt x="3102620" y="391063"/>
                    </a:cubicBezTo>
                    <a:lnTo>
                      <a:pt x="33162" y="391063"/>
                    </a:lnTo>
                    <a:cubicBezTo>
                      <a:pt x="24367" y="391063"/>
                      <a:pt x="15932" y="387569"/>
                      <a:pt x="9713" y="381350"/>
                    </a:cubicBezTo>
                    <a:cubicBezTo>
                      <a:pt x="3494" y="375131"/>
                      <a:pt x="0" y="366696"/>
                      <a:pt x="0" y="357901"/>
                    </a:cubicBezTo>
                    <a:lnTo>
                      <a:pt x="0" y="33162"/>
                    </a:lnTo>
                    <a:cubicBezTo>
                      <a:pt x="0" y="24367"/>
                      <a:pt x="3494" y="15932"/>
                      <a:pt x="9713" y="9713"/>
                    </a:cubicBezTo>
                    <a:cubicBezTo>
                      <a:pt x="15932" y="3494"/>
                      <a:pt x="24367" y="0"/>
                      <a:pt x="33162" y="0"/>
                    </a:cubicBezTo>
                    <a:close/>
                  </a:path>
                </a:pathLst>
              </a:custGeom>
              <a:solidFill>
                <a:srgbClr val="F2FCFD"/>
              </a:solidFill>
            </p:spPr>
            <p:txBody>
              <a:bodyPr/>
              <a:lstStyle/>
              <a:p>
                <a:endParaRPr lang="en-GB"/>
              </a:p>
            </p:txBody>
          </p:sp>
          <p:sp>
            <p:nvSpPr>
              <p:cNvPr id="12" name="TextBox 12"/>
              <p:cNvSpPr txBox="1"/>
              <p:nvPr/>
            </p:nvSpPr>
            <p:spPr>
              <a:xfrm>
                <a:off x="0" y="-85725"/>
                <a:ext cx="3135782" cy="476788"/>
              </a:xfrm>
              <a:prstGeom prst="rect">
                <a:avLst/>
              </a:prstGeom>
            </p:spPr>
            <p:txBody>
              <a:bodyPr lIns="50800" tIns="50800" rIns="50800" bIns="50800" rtlCol="0" anchor="ctr"/>
              <a:lstStyle/>
              <a:p>
                <a:pPr algn="just">
                  <a:lnSpc>
                    <a:spcPts val="4900"/>
                  </a:lnSpc>
                </a:pPr>
                <a:endParaRPr/>
              </a:p>
            </p:txBody>
          </p:sp>
        </p:grpSp>
        <p:sp>
          <p:nvSpPr>
            <p:cNvPr id="13" name="TextBox 13"/>
            <p:cNvSpPr txBox="1"/>
            <p:nvPr/>
          </p:nvSpPr>
          <p:spPr>
            <a:xfrm>
              <a:off x="577362" y="294184"/>
              <a:ext cx="14618574" cy="1622074"/>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*Mở đoạn: </a:t>
              </a:r>
              <a:r>
                <a:rPr lang="en-US" sz="3565">
                  <a:solidFill>
                    <a:srgbClr val="0C0C0B"/>
                  </a:solidFill>
                  <a:latin typeface="Roboto Condensed"/>
                </a:rPr>
                <a:t>Giới thiệu ngắn gọn về bài thơ, tác giả và nêu nhận định chung về bài thơ.</a:t>
              </a:r>
            </a:p>
          </p:txBody>
        </p:sp>
      </p:grpSp>
      <p:grpSp>
        <p:nvGrpSpPr>
          <p:cNvPr id="14" name="Group 14"/>
          <p:cNvGrpSpPr/>
          <p:nvPr/>
        </p:nvGrpSpPr>
        <p:grpSpPr>
          <a:xfrm>
            <a:off x="5353127" y="3805865"/>
            <a:ext cx="11906173" cy="4002123"/>
            <a:chOff x="0" y="0"/>
            <a:chExt cx="3135782" cy="1054057"/>
          </a:xfrm>
        </p:grpSpPr>
        <p:sp>
          <p:nvSpPr>
            <p:cNvPr id="15" name="Freeform 15"/>
            <p:cNvSpPr/>
            <p:nvPr/>
          </p:nvSpPr>
          <p:spPr>
            <a:xfrm>
              <a:off x="0" y="0"/>
              <a:ext cx="3135782" cy="1054057"/>
            </a:xfrm>
            <a:custGeom>
              <a:avLst/>
              <a:gdLst/>
              <a:ahLst/>
              <a:cxnLst/>
              <a:rect l="l" t="t" r="r" b="b"/>
              <a:pathLst>
                <a:path w="3135782" h="1054057">
                  <a:moveTo>
                    <a:pt x="33162" y="0"/>
                  </a:moveTo>
                  <a:lnTo>
                    <a:pt x="3102620" y="0"/>
                  </a:lnTo>
                  <a:cubicBezTo>
                    <a:pt x="3120935" y="0"/>
                    <a:pt x="3135782" y="14847"/>
                    <a:pt x="3135782" y="33162"/>
                  </a:cubicBezTo>
                  <a:lnTo>
                    <a:pt x="3135782" y="1020895"/>
                  </a:lnTo>
                  <a:cubicBezTo>
                    <a:pt x="3135782" y="1029690"/>
                    <a:pt x="3132288" y="1038125"/>
                    <a:pt x="3126069" y="1044344"/>
                  </a:cubicBezTo>
                  <a:cubicBezTo>
                    <a:pt x="3119850" y="1050563"/>
                    <a:pt x="3111415" y="1054057"/>
                    <a:pt x="3102620" y="1054057"/>
                  </a:cubicBezTo>
                  <a:lnTo>
                    <a:pt x="33162" y="1054057"/>
                  </a:lnTo>
                  <a:cubicBezTo>
                    <a:pt x="14847" y="1054057"/>
                    <a:pt x="0" y="1039210"/>
                    <a:pt x="0" y="1020895"/>
                  </a:cubicBezTo>
                  <a:lnTo>
                    <a:pt x="0" y="33162"/>
                  </a:lnTo>
                  <a:cubicBezTo>
                    <a:pt x="0" y="24367"/>
                    <a:pt x="3494" y="15932"/>
                    <a:pt x="9713" y="9713"/>
                  </a:cubicBezTo>
                  <a:cubicBezTo>
                    <a:pt x="15932" y="3494"/>
                    <a:pt x="24367" y="0"/>
                    <a:pt x="33162" y="0"/>
                  </a:cubicBezTo>
                  <a:close/>
                </a:path>
              </a:pathLst>
            </a:custGeom>
            <a:solidFill>
              <a:srgbClr val="B5E8ED"/>
            </a:solidFill>
          </p:spPr>
          <p:txBody>
            <a:bodyPr/>
            <a:lstStyle/>
            <a:p>
              <a:endParaRPr lang="en-GB"/>
            </a:p>
          </p:txBody>
        </p:sp>
        <p:sp>
          <p:nvSpPr>
            <p:cNvPr id="16" name="TextBox 16"/>
            <p:cNvSpPr txBox="1"/>
            <p:nvPr/>
          </p:nvSpPr>
          <p:spPr>
            <a:xfrm>
              <a:off x="0" y="-85725"/>
              <a:ext cx="3135782" cy="1139782"/>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5786148" y="4528426"/>
            <a:ext cx="10963930" cy="2490326"/>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 Triển khai đoạn: </a:t>
            </a:r>
          </a:p>
          <a:p>
            <a:pPr algn="just">
              <a:lnSpc>
                <a:spcPts val="4991"/>
              </a:lnSpc>
            </a:pPr>
            <a:r>
              <a:rPr lang="en-US" sz="3565">
                <a:solidFill>
                  <a:srgbClr val="0C0C0B"/>
                </a:solidFill>
                <a:latin typeface="Roboto Condensed"/>
              </a:rPr>
              <a:t>- Cảm nhận về đặc sắc nội dung bài thơ</a:t>
            </a:r>
          </a:p>
          <a:p>
            <a:pPr algn="just">
              <a:lnSpc>
                <a:spcPts val="4991"/>
              </a:lnSpc>
            </a:pPr>
            <a:r>
              <a:rPr lang="en-US" sz="3565">
                <a:solidFill>
                  <a:srgbClr val="0C0C0B"/>
                </a:solidFill>
                <a:latin typeface="Roboto Condensed"/>
              </a:rPr>
              <a:t>- Cảm nhận về đặc sắc nghệ thuật của bài thơ (tập trung vào đặc trưng thơ Đường luật và sự phá cách của tác giả).</a:t>
            </a:r>
          </a:p>
        </p:txBody>
      </p:sp>
      <p:grpSp>
        <p:nvGrpSpPr>
          <p:cNvPr id="18" name="Group 18"/>
          <p:cNvGrpSpPr/>
          <p:nvPr/>
        </p:nvGrpSpPr>
        <p:grpSpPr>
          <a:xfrm>
            <a:off x="5315027" y="8170359"/>
            <a:ext cx="11906173" cy="1484819"/>
            <a:chOff x="0" y="0"/>
            <a:chExt cx="15874897" cy="1979758"/>
          </a:xfrm>
        </p:grpSpPr>
        <p:grpSp>
          <p:nvGrpSpPr>
            <p:cNvPr id="19" name="Group 19"/>
            <p:cNvGrpSpPr/>
            <p:nvPr/>
          </p:nvGrpSpPr>
          <p:grpSpPr>
            <a:xfrm>
              <a:off x="0" y="0"/>
              <a:ext cx="15874897" cy="1979758"/>
              <a:chOff x="0" y="0"/>
              <a:chExt cx="3135782" cy="391063"/>
            </a:xfrm>
          </p:grpSpPr>
          <p:sp>
            <p:nvSpPr>
              <p:cNvPr id="20" name="Freeform 20"/>
              <p:cNvSpPr/>
              <p:nvPr/>
            </p:nvSpPr>
            <p:spPr>
              <a:xfrm>
                <a:off x="0" y="0"/>
                <a:ext cx="3135782" cy="391063"/>
              </a:xfrm>
              <a:custGeom>
                <a:avLst/>
                <a:gdLst/>
                <a:ahLst/>
                <a:cxnLst/>
                <a:rect l="l" t="t" r="r" b="b"/>
                <a:pathLst>
                  <a:path w="3135782" h="391063">
                    <a:moveTo>
                      <a:pt x="33162" y="0"/>
                    </a:moveTo>
                    <a:lnTo>
                      <a:pt x="3102620" y="0"/>
                    </a:lnTo>
                    <a:cubicBezTo>
                      <a:pt x="3120935" y="0"/>
                      <a:pt x="3135782" y="14847"/>
                      <a:pt x="3135782" y="33162"/>
                    </a:cubicBezTo>
                    <a:lnTo>
                      <a:pt x="3135782" y="357901"/>
                    </a:lnTo>
                    <a:cubicBezTo>
                      <a:pt x="3135782" y="366696"/>
                      <a:pt x="3132288" y="375131"/>
                      <a:pt x="3126069" y="381350"/>
                    </a:cubicBezTo>
                    <a:cubicBezTo>
                      <a:pt x="3119850" y="387569"/>
                      <a:pt x="3111415" y="391063"/>
                      <a:pt x="3102620" y="391063"/>
                    </a:cubicBezTo>
                    <a:lnTo>
                      <a:pt x="33162" y="391063"/>
                    </a:lnTo>
                    <a:cubicBezTo>
                      <a:pt x="24367" y="391063"/>
                      <a:pt x="15932" y="387569"/>
                      <a:pt x="9713" y="381350"/>
                    </a:cubicBezTo>
                    <a:cubicBezTo>
                      <a:pt x="3494" y="375131"/>
                      <a:pt x="0" y="366696"/>
                      <a:pt x="0" y="357901"/>
                    </a:cubicBezTo>
                    <a:lnTo>
                      <a:pt x="0" y="33162"/>
                    </a:lnTo>
                    <a:cubicBezTo>
                      <a:pt x="0" y="24367"/>
                      <a:pt x="3494" y="15932"/>
                      <a:pt x="9713" y="9713"/>
                    </a:cubicBezTo>
                    <a:cubicBezTo>
                      <a:pt x="15932" y="3494"/>
                      <a:pt x="24367" y="0"/>
                      <a:pt x="33162" y="0"/>
                    </a:cubicBezTo>
                    <a:close/>
                  </a:path>
                </a:pathLst>
              </a:custGeom>
              <a:solidFill>
                <a:srgbClr val="6EBFBB"/>
              </a:solidFill>
            </p:spPr>
            <p:txBody>
              <a:bodyPr/>
              <a:lstStyle/>
              <a:p>
                <a:endParaRPr lang="en-GB"/>
              </a:p>
            </p:txBody>
          </p:sp>
          <p:sp>
            <p:nvSpPr>
              <p:cNvPr id="21" name="TextBox 21"/>
              <p:cNvSpPr txBox="1"/>
              <p:nvPr/>
            </p:nvSpPr>
            <p:spPr>
              <a:xfrm>
                <a:off x="0" y="-85725"/>
                <a:ext cx="3135782" cy="476788"/>
              </a:xfrm>
              <a:prstGeom prst="rect">
                <a:avLst/>
              </a:prstGeom>
            </p:spPr>
            <p:txBody>
              <a:bodyPr lIns="50800" tIns="50800" rIns="50800" bIns="50800" rtlCol="0" anchor="ctr"/>
              <a:lstStyle/>
              <a:p>
                <a:pPr algn="just">
                  <a:lnSpc>
                    <a:spcPts val="4900"/>
                  </a:lnSpc>
                </a:pPr>
                <a:endParaRPr/>
              </a:p>
            </p:txBody>
          </p:sp>
        </p:grpSp>
        <p:sp>
          <p:nvSpPr>
            <p:cNvPr id="22" name="TextBox 22"/>
            <p:cNvSpPr txBox="1"/>
            <p:nvPr/>
          </p:nvSpPr>
          <p:spPr>
            <a:xfrm>
              <a:off x="577362" y="294184"/>
              <a:ext cx="14618574" cy="1622074"/>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*Kết đoạn: </a:t>
              </a:r>
              <a:r>
                <a:rPr lang="en-US" sz="3565">
                  <a:solidFill>
                    <a:srgbClr val="0C0C0B"/>
                  </a:solidFill>
                  <a:latin typeface="Roboto Condensed"/>
                </a:rPr>
                <a:t>Cảm nhận về tâm hồn tình cảm của nữ sĩ / Bài học mà bài thơ gợi ra.</a:t>
              </a:r>
            </a:p>
          </p:txBody>
        </p:sp>
      </p:grpSp>
      <p:sp>
        <p:nvSpPr>
          <p:cNvPr id="23" name="Freeform 23"/>
          <p:cNvSpPr/>
          <p:nvPr/>
        </p:nvSpPr>
        <p:spPr>
          <a:xfrm>
            <a:off x="14381755" y="9023841"/>
            <a:ext cx="3906245" cy="1262673"/>
          </a:xfrm>
          <a:custGeom>
            <a:avLst/>
            <a:gdLst/>
            <a:ahLst/>
            <a:cxnLst/>
            <a:rect l="l" t="t" r="r" b="b"/>
            <a:pathLst>
              <a:path w="3906245" h="1262673">
                <a:moveTo>
                  <a:pt x="0" y="0"/>
                </a:moveTo>
                <a:lnTo>
                  <a:pt x="3906245" y="0"/>
                </a:lnTo>
                <a:lnTo>
                  <a:pt x="3906245" y="1262673"/>
                </a:lnTo>
                <a:lnTo>
                  <a:pt x="0" y="1262673"/>
                </a:lnTo>
                <a:lnTo>
                  <a:pt x="0" y="0"/>
                </a:lnTo>
                <a:close/>
              </a:path>
            </a:pathLst>
          </a:custGeom>
          <a:blipFill>
            <a:blip r:embed="rId4"/>
            <a:stretch>
              <a:fillRect/>
            </a:stretch>
          </a:blipFill>
        </p:spPr>
        <p:txBody>
          <a:bodyPr/>
          <a:lstStyle/>
          <a:p>
            <a:endParaRPr lang="en-GB"/>
          </a:p>
        </p:txBody>
      </p:sp>
      <p:sp>
        <p:nvSpPr>
          <p:cNvPr id="24" name="TextBox 24"/>
          <p:cNvSpPr txBox="1"/>
          <p:nvPr/>
        </p:nvSpPr>
        <p:spPr>
          <a:xfrm>
            <a:off x="8521620" y="181415"/>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3" name="Group 3"/>
          <p:cNvGrpSpPr/>
          <p:nvPr/>
        </p:nvGrpSpPr>
        <p:grpSpPr>
          <a:xfrm rot="-1229322">
            <a:off x="685431" y="904266"/>
            <a:ext cx="6297678" cy="6256804"/>
            <a:chOff x="0" y="0"/>
            <a:chExt cx="8396904" cy="8342406"/>
          </a:xfrm>
        </p:grpSpPr>
        <p:sp>
          <p:nvSpPr>
            <p:cNvPr id="4" name="Freeform 4"/>
            <p:cNvSpPr/>
            <p:nvPr/>
          </p:nvSpPr>
          <p:spPr>
            <a:xfrm>
              <a:off x="0" y="1845301"/>
              <a:ext cx="8396904" cy="6497105"/>
            </a:xfrm>
            <a:custGeom>
              <a:avLst/>
              <a:gdLst/>
              <a:ahLst/>
              <a:cxnLst/>
              <a:rect l="l" t="t" r="r" b="b"/>
              <a:pathLst>
                <a:path w="8396904" h="6497105">
                  <a:moveTo>
                    <a:pt x="0" y="0"/>
                  </a:moveTo>
                  <a:lnTo>
                    <a:pt x="8396904" y="0"/>
                  </a:lnTo>
                  <a:lnTo>
                    <a:pt x="8396904" y="6497105"/>
                  </a:lnTo>
                  <a:lnTo>
                    <a:pt x="0" y="64971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5" name="Freeform 5"/>
            <p:cNvSpPr/>
            <p:nvPr/>
          </p:nvSpPr>
          <p:spPr>
            <a:xfrm rot="-211937">
              <a:off x="126196" y="149782"/>
              <a:ext cx="4993235" cy="4250492"/>
            </a:xfrm>
            <a:custGeom>
              <a:avLst/>
              <a:gdLst/>
              <a:ahLst/>
              <a:cxnLst/>
              <a:rect l="l" t="t" r="r" b="b"/>
              <a:pathLst>
                <a:path w="4993235" h="4250492">
                  <a:moveTo>
                    <a:pt x="0" y="0"/>
                  </a:moveTo>
                  <a:lnTo>
                    <a:pt x="4993235" y="0"/>
                  </a:lnTo>
                  <a:lnTo>
                    <a:pt x="4993235" y="4250491"/>
                  </a:lnTo>
                  <a:lnTo>
                    <a:pt x="0" y="42504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grpSp>
      <p:sp>
        <p:nvSpPr>
          <p:cNvPr id="6" name="Freeform 6"/>
          <p:cNvSpPr/>
          <p:nvPr/>
        </p:nvSpPr>
        <p:spPr>
          <a:xfrm>
            <a:off x="7166186" y="3107417"/>
            <a:ext cx="9581862" cy="6447795"/>
          </a:xfrm>
          <a:custGeom>
            <a:avLst/>
            <a:gdLst/>
            <a:ahLst/>
            <a:cxnLst/>
            <a:rect l="l" t="t" r="r" b="b"/>
            <a:pathLst>
              <a:path w="9581862" h="6447795">
                <a:moveTo>
                  <a:pt x="0" y="0"/>
                </a:moveTo>
                <a:lnTo>
                  <a:pt x="9581862" y="0"/>
                </a:lnTo>
                <a:lnTo>
                  <a:pt x="9581862" y="6447795"/>
                </a:lnTo>
                <a:lnTo>
                  <a:pt x="0" y="64477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7" name="Freeform 7"/>
          <p:cNvSpPr/>
          <p:nvPr/>
        </p:nvSpPr>
        <p:spPr>
          <a:xfrm>
            <a:off x="13816367" y="6540411"/>
            <a:ext cx="4929722" cy="3746589"/>
          </a:xfrm>
          <a:custGeom>
            <a:avLst/>
            <a:gdLst/>
            <a:ahLst/>
            <a:cxnLst/>
            <a:rect l="l" t="t" r="r" b="b"/>
            <a:pathLst>
              <a:path w="4929722" h="3746589">
                <a:moveTo>
                  <a:pt x="0" y="0"/>
                </a:moveTo>
                <a:lnTo>
                  <a:pt x="4929722" y="0"/>
                </a:lnTo>
                <a:lnTo>
                  <a:pt x="4929722" y="3746589"/>
                </a:lnTo>
                <a:lnTo>
                  <a:pt x="0" y="3746589"/>
                </a:lnTo>
                <a:lnTo>
                  <a:pt x="0" y="0"/>
                </a:lnTo>
                <a:close/>
              </a:path>
            </a:pathLst>
          </a:custGeom>
          <a:blipFill>
            <a:blip r:embed="rId9">
              <a:alphaModFix amt="44999"/>
            </a:blip>
            <a:stretch>
              <a:fillRect/>
            </a:stretch>
          </a:blipFill>
        </p:spPr>
        <p:txBody>
          <a:bodyPr/>
          <a:lstStyle/>
          <a:p>
            <a:endParaRPr lang="en-GB"/>
          </a:p>
        </p:txBody>
      </p:sp>
      <p:sp>
        <p:nvSpPr>
          <p:cNvPr id="8" name="TextBox 8"/>
          <p:cNvSpPr txBox="1"/>
          <p:nvPr/>
        </p:nvSpPr>
        <p:spPr>
          <a:xfrm>
            <a:off x="9525435" y="1095621"/>
            <a:ext cx="7709545" cy="1533475"/>
          </a:xfrm>
          <a:prstGeom prst="rect">
            <a:avLst/>
          </a:prstGeom>
        </p:spPr>
        <p:txBody>
          <a:bodyPr lIns="0" tIns="0" rIns="0" bIns="0" rtlCol="0" anchor="t">
            <a:spAutoFit/>
          </a:bodyPr>
          <a:lstStyle/>
          <a:p>
            <a:pPr algn="ctr">
              <a:lnSpc>
                <a:spcPts val="12599"/>
              </a:lnSpc>
              <a:spcBef>
                <a:spcPct val="0"/>
              </a:spcBef>
            </a:pPr>
            <a:r>
              <a:rPr lang="en-US" sz="9000">
                <a:solidFill>
                  <a:srgbClr val="02341B"/>
                </a:solidFill>
                <a:latin typeface="Fraunces Bold"/>
              </a:rPr>
              <a:t>5. VẬN DỤNG</a:t>
            </a:r>
          </a:p>
        </p:txBody>
      </p:sp>
      <p:sp>
        <p:nvSpPr>
          <p:cNvPr id="9" name="TextBox 9"/>
          <p:cNvSpPr txBox="1"/>
          <p:nvPr/>
        </p:nvSpPr>
        <p:spPr>
          <a:xfrm>
            <a:off x="7570333" y="4428456"/>
            <a:ext cx="7669667" cy="3160032"/>
          </a:xfrm>
          <a:prstGeom prst="rect">
            <a:avLst/>
          </a:prstGeom>
        </p:spPr>
        <p:txBody>
          <a:bodyPr wrap="square" lIns="0" tIns="0" rIns="0" bIns="0" rtlCol="0" anchor="t">
            <a:spAutoFit/>
          </a:bodyPr>
          <a:lstStyle/>
          <a:p>
            <a:pPr algn="just">
              <a:lnSpc>
                <a:spcPts val="4991"/>
              </a:lnSpc>
            </a:pPr>
            <a:r>
              <a:rPr lang="en-US" sz="3565">
                <a:solidFill>
                  <a:srgbClr val="0C0C0B"/>
                </a:solidFill>
                <a:latin typeface="Roboto Condensed"/>
              </a:rPr>
              <a:t>GV giao nhiệm vụ học tập: </a:t>
            </a:r>
          </a:p>
          <a:p>
            <a:pPr marL="769693" lvl="1" indent="-384846" algn="just">
              <a:lnSpc>
                <a:spcPts val="4991"/>
              </a:lnSpc>
              <a:buFont typeface="Arial"/>
              <a:buChar char="•"/>
            </a:pPr>
            <a:r>
              <a:rPr lang="en-US" sz="3565">
                <a:solidFill>
                  <a:srgbClr val="0C0C0B"/>
                </a:solidFill>
                <a:latin typeface="Roboto Condensed"/>
              </a:rPr>
              <a:t>Đọc mở rộng văn bản cùng thể loại: </a:t>
            </a:r>
            <a:r>
              <a:rPr lang="en-US" sz="3565" b="1">
                <a:solidFill>
                  <a:srgbClr val="0C0C0B"/>
                </a:solidFill>
                <a:latin typeface="Roboto Condensed Italics"/>
              </a:rPr>
              <a:t>Vịnh khoa thi Hương</a:t>
            </a:r>
          </a:p>
          <a:p>
            <a:pPr marL="769693" lvl="1" indent="-384846" algn="just">
              <a:lnSpc>
                <a:spcPts val="4991"/>
              </a:lnSpc>
              <a:buFont typeface="Arial"/>
              <a:buChar char="•"/>
            </a:pPr>
            <a:r>
              <a:rPr lang="en-US" sz="3565">
                <a:solidFill>
                  <a:srgbClr val="0C0C0B"/>
                </a:solidFill>
                <a:latin typeface="Roboto Condensed"/>
              </a:rPr>
              <a:t>Đọc và tìm hiểu trước VB ở nhà để phục vụ cho buổi học sau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TextBox 3"/>
          <p:cNvSpPr txBox="1"/>
          <p:nvPr/>
        </p:nvSpPr>
        <p:spPr>
          <a:xfrm>
            <a:off x="2648583" y="4352047"/>
            <a:ext cx="12990835" cy="2724150"/>
          </a:xfrm>
          <a:prstGeom prst="rect">
            <a:avLst/>
          </a:prstGeom>
        </p:spPr>
        <p:txBody>
          <a:bodyPr lIns="0" tIns="0" rIns="0" bIns="0" rtlCol="0" anchor="t">
            <a:spAutoFit/>
          </a:bodyPr>
          <a:lstStyle/>
          <a:p>
            <a:pPr algn="ctr">
              <a:lnSpc>
                <a:spcPts val="21000"/>
              </a:lnSpc>
            </a:pPr>
            <a:r>
              <a:rPr lang="en-US" sz="15000">
                <a:solidFill>
                  <a:srgbClr val="000000"/>
                </a:solidFill>
                <a:latin typeface="#9Slide06 ThuPhap Thien An"/>
              </a:rPr>
              <a:t>Cảm ơn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8800" y="-1562100"/>
            <a:ext cx="28135153" cy="15824535"/>
          </a:xfrm>
          <a:custGeom>
            <a:avLst/>
            <a:gdLst/>
            <a:ahLst/>
            <a:cxnLst/>
            <a:rect l="l" t="t" r="r" b="b"/>
            <a:pathLst>
              <a:path w="28135153" h="15824535">
                <a:moveTo>
                  <a:pt x="0" y="0"/>
                </a:moveTo>
                <a:lnTo>
                  <a:pt x="28135153" y="0"/>
                </a:lnTo>
                <a:lnTo>
                  <a:pt x="28135153" y="15824535"/>
                </a:lnTo>
                <a:lnTo>
                  <a:pt x="0" y="15824535"/>
                </a:lnTo>
                <a:lnTo>
                  <a:pt x="0" y="0"/>
                </a:lnTo>
                <a:close/>
              </a:path>
            </a:pathLst>
          </a:custGeom>
          <a:blipFill>
            <a:blip r:embed="rId3"/>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txBody>
          <a:bodyPr/>
          <a:lstStyle/>
          <a:p>
            <a:endParaRPr lang="en-GB"/>
          </a:p>
        </p:txBody>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5"/>
            <a:stretch>
              <a:fillRect/>
            </a:stretch>
          </a:blipFill>
        </p:spPr>
        <p:txBody>
          <a:bodyPr/>
          <a:lstStyle/>
          <a:p>
            <a:endParaRPr lang="en-GB"/>
          </a:p>
        </p:txBody>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6"/>
            <a:stretch>
              <a:fillRect/>
            </a:stretch>
          </a:blipFill>
        </p:spPr>
        <p:txBody>
          <a:bodyPr/>
          <a:lstStyle/>
          <a:p>
            <a:endParaRPr lang="en-GB"/>
          </a:p>
        </p:txBody>
      </p:sp>
      <p:sp>
        <p:nvSpPr>
          <p:cNvPr id="6" name="Freeform 6"/>
          <p:cNvSpPr/>
          <p:nvPr/>
        </p:nvSpPr>
        <p:spPr>
          <a:xfrm>
            <a:off x="11314047" y="6408396"/>
            <a:ext cx="3962797" cy="2942377"/>
          </a:xfrm>
          <a:custGeom>
            <a:avLst/>
            <a:gdLst/>
            <a:ahLst/>
            <a:cxnLst/>
            <a:rect l="l" t="t" r="r" b="b"/>
            <a:pathLst>
              <a:path w="3962797" h="2942377">
                <a:moveTo>
                  <a:pt x="0" y="0"/>
                </a:moveTo>
                <a:lnTo>
                  <a:pt x="3962797" y="0"/>
                </a:lnTo>
                <a:lnTo>
                  <a:pt x="3962797" y="2942376"/>
                </a:lnTo>
                <a:lnTo>
                  <a:pt x="0" y="2942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7" name="Freeform 7"/>
          <p:cNvSpPr/>
          <p:nvPr/>
        </p:nvSpPr>
        <p:spPr>
          <a:xfrm flipH="1">
            <a:off x="8270636" y="7135220"/>
            <a:ext cx="5386501" cy="3999477"/>
          </a:xfrm>
          <a:custGeom>
            <a:avLst/>
            <a:gdLst/>
            <a:ahLst/>
            <a:cxnLst/>
            <a:rect l="l" t="t" r="r" b="b"/>
            <a:pathLst>
              <a:path w="5386501" h="3999477">
                <a:moveTo>
                  <a:pt x="5386501" y="0"/>
                </a:moveTo>
                <a:lnTo>
                  <a:pt x="0" y="0"/>
                </a:lnTo>
                <a:lnTo>
                  <a:pt x="0" y="3999477"/>
                </a:lnTo>
                <a:lnTo>
                  <a:pt x="5386501" y="3999477"/>
                </a:lnTo>
                <a:lnTo>
                  <a:pt x="53865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8" name="Freeform 8"/>
          <p:cNvSpPr/>
          <p:nvPr/>
        </p:nvSpPr>
        <p:spPr>
          <a:xfrm>
            <a:off x="10801372" y="7227693"/>
            <a:ext cx="2494073" cy="2123080"/>
          </a:xfrm>
          <a:custGeom>
            <a:avLst/>
            <a:gdLst/>
            <a:ahLst/>
            <a:cxnLst/>
            <a:rect l="l" t="t" r="r" b="b"/>
            <a:pathLst>
              <a:path w="2494073" h="2123080">
                <a:moveTo>
                  <a:pt x="0" y="0"/>
                </a:moveTo>
                <a:lnTo>
                  <a:pt x="2494074" y="0"/>
                </a:lnTo>
                <a:lnTo>
                  <a:pt x="2494074" y="2123079"/>
                </a:lnTo>
                <a:lnTo>
                  <a:pt x="0" y="21230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9" name="TextBox 9"/>
          <p:cNvSpPr txBox="1"/>
          <p:nvPr/>
        </p:nvSpPr>
        <p:spPr>
          <a:xfrm>
            <a:off x="5791200" y="1284158"/>
            <a:ext cx="10859426" cy="2767745"/>
          </a:xfrm>
          <a:prstGeom prst="rect">
            <a:avLst/>
          </a:prstGeom>
        </p:spPr>
        <p:txBody>
          <a:bodyPr wrap="square" lIns="0" tIns="0" rIns="0" bIns="0" rtlCol="0" anchor="t">
            <a:spAutoFit/>
          </a:bodyPr>
          <a:lstStyle/>
          <a:p>
            <a:pPr algn="ctr">
              <a:lnSpc>
                <a:spcPts val="11200"/>
              </a:lnSpc>
            </a:pPr>
            <a:r>
              <a:rPr lang="en-US" sz="8000">
                <a:solidFill>
                  <a:srgbClr val="5F7D54"/>
                </a:solidFill>
                <a:latin typeface="Fraunces Bold"/>
              </a:rPr>
              <a:t>BÀI 7: </a:t>
            </a:r>
          </a:p>
          <a:p>
            <a:pPr algn="ctr">
              <a:lnSpc>
                <a:spcPts val="11200"/>
              </a:lnSpc>
            </a:pPr>
            <a:r>
              <a:rPr lang="en-US" sz="8000">
                <a:solidFill>
                  <a:srgbClr val="5F7D54"/>
                </a:solidFill>
                <a:latin typeface="Fraunces Bold"/>
              </a:rPr>
              <a:t>THƠ ĐƯỜNG LUẬT</a:t>
            </a:r>
          </a:p>
        </p:txBody>
      </p:sp>
      <p:sp>
        <p:nvSpPr>
          <p:cNvPr id="10" name="TextBox 10"/>
          <p:cNvSpPr txBox="1"/>
          <p:nvPr/>
        </p:nvSpPr>
        <p:spPr>
          <a:xfrm>
            <a:off x="5334000" y="4305300"/>
            <a:ext cx="12332670" cy="1462384"/>
          </a:xfrm>
          <a:prstGeom prst="rect">
            <a:avLst/>
          </a:prstGeom>
        </p:spPr>
        <p:txBody>
          <a:bodyPr wrap="square" lIns="0" tIns="0" rIns="0" bIns="0" rtlCol="0" anchor="t">
            <a:spAutoFit/>
          </a:bodyPr>
          <a:lstStyle/>
          <a:p>
            <a:pPr algn="ctr">
              <a:lnSpc>
                <a:spcPts val="11313"/>
              </a:lnSpc>
              <a:spcBef>
                <a:spcPct val="0"/>
              </a:spcBef>
            </a:pPr>
            <a:r>
              <a:rPr lang="en-US" sz="8081">
                <a:solidFill>
                  <a:srgbClr val="5F7D54"/>
                </a:solidFill>
                <a:latin typeface="#9Slide06 ThuPhap Thien An"/>
              </a:rPr>
              <a:t>kĩ năng đọc thơ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7599"/>
            <a:ext cx="24283367" cy="13658109"/>
          </a:xfrm>
          <a:custGeom>
            <a:avLst/>
            <a:gdLst/>
            <a:ahLst/>
            <a:cxnLst/>
            <a:rect l="l" t="t" r="r" b="b"/>
            <a:pathLst>
              <a:path w="24283367" h="13658109">
                <a:moveTo>
                  <a:pt x="0" y="0"/>
                </a:moveTo>
                <a:lnTo>
                  <a:pt x="24283367" y="0"/>
                </a:lnTo>
                <a:lnTo>
                  <a:pt x="24283367" y="13658109"/>
                </a:lnTo>
                <a:lnTo>
                  <a:pt x="0" y="13658109"/>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504900" y="2286756"/>
            <a:ext cx="13748284" cy="5043735"/>
            <a:chOff x="0" y="0"/>
            <a:chExt cx="18331045" cy="6724979"/>
          </a:xfrm>
        </p:grpSpPr>
        <p:sp>
          <p:nvSpPr>
            <p:cNvPr id="4" name="Freeform 4"/>
            <p:cNvSpPr/>
            <p:nvPr/>
          </p:nvSpPr>
          <p:spPr>
            <a:xfrm>
              <a:off x="0" y="0"/>
              <a:ext cx="18330963" cy="6725003"/>
            </a:xfrm>
            <a:custGeom>
              <a:avLst/>
              <a:gdLst/>
              <a:ahLst/>
              <a:cxnLst/>
              <a:rect l="l" t="t" r="r" b="b"/>
              <a:pathLst>
                <a:path w="18330963" h="6725003">
                  <a:moveTo>
                    <a:pt x="0" y="517516"/>
                  </a:moveTo>
                  <a:cubicBezTo>
                    <a:pt x="0" y="231671"/>
                    <a:pt x="273234" y="0"/>
                    <a:pt x="610360" y="0"/>
                  </a:cubicBezTo>
                  <a:lnTo>
                    <a:pt x="17720604" y="0"/>
                  </a:lnTo>
                  <a:cubicBezTo>
                    <a:pt x="18057730" y="0"/>
                    <a:pt x="18330963" y="231671"/>
                    <a:pt x="18330963" y="517516"/>
                  </a:cubicBezTo>
                  <a:lnTo>
                    <a:pt x="18330963" y="6207382"/>
                  </a:lnTo>
                  <a:cubicBezTo>
                    <a:pt x="18330963" y="6493227"/>
                    <a:pt x="18057730" y="6724897"/>
                    <a:pt x="17720604" y="6724897"/>
                  </a:cubicBezTo>
                  <a:lnTo>
                    <a:pt x="610360" y="6724897"/>
                  </a:lnTo>
                  <a:cubicBezTo>
                    <a:pt x="273234" y="6725003"/>
                    <a:pt x="0" y="6493227"/>
                    <a:pt x="0" y="6207382"/>
                  </a:cubicBezTo>
                  <a:close/>
                </a:path>
              </a:pathLst>
            </a:custGeom>
            <a:solidFill>
              <a:srgbClr val="FFFFFF">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4"/>
            <a:stretch>
              <a:fillRect/>
            </a:stretch>
          </a:blipFill>
        </p:spPr>
        <p:txBody>
          <a:bodyPr/>
          <a:lstStyle/>
          <a:p>
            <a:endParaRPr lang="en-GB"/>
          </a:p>
        </p:txBody>
      </p:sp>
      <p:grpSp>
        <p:nvGrpSpPr>
          <p:cNvPr id="6" name="Group 6"/>
          <p:cNvGrpSpPr/>
          <p:nvPr/>
        </p:nvGrpSpPr>
        <p:grpSpPr>
          <a:xfrm>
            <a:off x="1028700" y="2339810"/>
            <a:ext cx="8115300" cy="1003603"/>
            <a:chOff x="0" y="0"/>
            <a:chExt cx="2137363" cy="264323"/>
          </a:xfrm>
        </p:grpSpPr>
        <p:sp>
          <p:nvSpPr>
            <p:cNvPr id="7" name="Freeform 7"/>
            <p:cNvSpPr/>
            <p:nvPr/>
          </p:nvSpPr>
          <p:spPr>
            <a:xfrm>
              <a:off x="0" y="0"/>
              <a:ext cx="2137363" cy="264323"/>
            </a:xfrm>
            <a:custGeom>
              <a:avLst/>
              <a:gdLst/>
              <a:ahLst/>
              <a:cxnLst/>
              <a:rect l="l" t="t" r="r" b="b"/>
              <a:pathLst>
                <a:path w="2137363" h="264323">
                  <a:moveTo>
                    <a:pt x="48654" y="0"/>
                  </a:moveTo>
                  <a:lnTo>
                    <a:pt x="2088710" y="0"/>
                  </a:lnTo>
                  <a:cubicBezTo>
                    <a:pt x="2115580" y="0"/>
                    <a:pt x="2137363" y="21783"/>
                    <a:pt x="2137363" y="48654"/>
                  </a:cubicBezTo>
                  <a:lnTo>
                    <a:pt x="2137363" y="215670"/>
                  </a:lnTo>
                  <a:cubicBezTo>
                    <a:pt x="2137363" y="242540"/>
                    <a:pt x="2115580" y="264323"/>
                    <a:pt x="2088710" y="264323"/>
                  </a:cubicBezTo>
                  <a:lnTo>
                    <a:pt x="48654" y="264323"/>
                  </a:lnTo>
                  <a:cubicBezTo>
                    <a:pt x="21783" y="264323"/>
                    <a:pt x="0" y="242540"/>
                    <a:pt x="0" y="215670"/>
                  </a:cubicBezTo>
                  <a:lnTo>
                    <a:pt x="0" y="48654"/>
                  </a:lnTo>
                  <a:cubicBezTo>
                    <a:pt x="0" y="21783"/>
                    <a:pt x="21783" y="0"/>
                    <a:pt x="48654" y="0"/>
                  </a:cubicBezTo>
                  <a:close/>
                </a:path>
              </a:pathLst>
            </a:custGeom>
            <a:solidFill>
              <a:srgbClr val="C4DFBD"/>
            </a:solidFill>
          </p:spPr>
          <p:txBody>
            <a:bodyPr/>
            <a:lstStyle/>
            <a:p>
              <a:endParaRPr lang="en-GB"/>
            </a:p>
          </p:txBody>
        </p:sp>
        <p:sp>
          <p:nvSpPr>
            <p:cNvPr id="8" name="TextBox 8"/>
            <p:cNvSpPr txBox="1"/>
            <p:nvPr/>
          </p:nvSpPr>
          <p:spPr>
            <a:xfrm>
              <a:off x="0" y="-47625"/>
              <a:ext cx="2137363" cy="31194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04900" y="3191992"/>
            <a:ext cx="8228038" cy="5355102"/>
          </a:xfrm>
          <a:prstGeom prst="rect">
            <a:avLst/>
          </a:prstGeom>
        </p:spPr>
        <p:txBody>
          <a:bodyPr lIns="0" tIns="0" rIns="0" bIns="0" rtlCol="0" anchor="t">
            <a:spAutoFit/>
          </a:bodyPr>
          <a:lstStyle/>
          <a:p>
            <a:pPr>
              <a:lnSpc>
                <a:spcPts val="5325"/>
              </a:lnSpc>
            </a:pPr>
            <a:endParaRPr/>
          </a:p>
          <a:p>
            <a:pPr marL="756487" lvl="1" indent="-378244">
              <a:lnSpc>
                <a:spcPts val="5325"/>
              </a:lnSpc>
              <a:buFont typeface="Arial"/>
              <a:buChar char="•"/>
            </a:pPr>
            <a:r>
              <a:rPr lang="en-US" sz="3503">
                <a:solidFill>
                  <a:srgbClr val="5F7D54"/>
                </a:solidFill>
                <a:latin typeface="Roboto Condensed"/>
              </a:rPr>
              <a:t>HS làm việc cá nhân</a:t>
            </a:r>
          </a:p>
          <a:p>
            <a:pPr marL="756487" lvl="1" indent="-378244">
              <a:lnSpc>
                <a:spcPts val="5325"/>
              </a:lnSpc>
              <a:buFont typeface="Arial"/>
              <a:buChar char="•"/>
            </a:pPr>
            <a:r>
              <a:rPr lang="en-US" sz="3503">
                <a:solidFill>
                  <a:srgbClr val="5F7D54"/>
                </a:solidFill>
                <a:latin typeface="Roboto Condensed"/>
              </a:rPr>
              <a:t>Xem phần tri thức Ngữ văn SGK và hoàn thành </a:t>
            </a:r>
            <a:r>
              <a:rPr lang="en-US" sz="3503" b="1">
                <a:solidFill>
                  <a:srgbClr val="5F7D54"/>
                </a:solidFill>
                <a:latin typeface="Roboto Condensed"/>
              </a:rPr>
              <a:t>Phiếu học tập Khám phá Kiến thức Ngữ Văn (Trang 1) </a:t>
            </a:r>
            <a:r>
              <a:rPr lang="en-US" sz="3503">
                <a:solidFill>
                  <a:srgbClr val="5F7D54"/>
                </a:solidFill>
                <a:latin typeface="Roboto Condensed"/>
              </a:rPr>
              <a:t>trong thời gian 5 phút.</a:t>
            </a:r>
          </a:p>
          <a:p>
            <a:pPr marL="756487" lvl="1" indent="-378244">
              <a:lnSpc>
                <a:spcPts val="5325"/>
              </a:lnSpc>
              <a:buFont typeface="Arial"/>
              <a:buChar char="•"/>
            </a:pPr>
            <a:r>
              <a:rPr lang="en-US" sz="3503">
                <a:solidFill>
                  <a:srgbClr val="5F7D54"/>
                </a:solidFill>
                <a:latin typeface="Roboto Condensed"/>
              </a:rPr>
              <a:t>Trao đổi kết quả với bạn bên cạnh theo cặp trong 1 phút.</a:t>
            </a:r>
          </a:p>
          <a:p>
            <a:pPr marL="756487" lvl="1" indent="-378244">
              <a:lnSpc>
                <a:spcPts val="5325"/>
              </a:lnSpc>
              <a:buFont typeface="Arial"/>
              <a:buChar char="•"/>
            </a:pPr>
            <a:r>
              <a:rPr lang="en-US" sz="3503">
                <a:solidFill>
                  <a:srgbClr val="5F7D54"/>
                </a:solidFill>
                <a:latin typeface="Roboto Condensed"/>
              </a:rPr>
              <a:t>Chia sẻ kết quả với cả lớp.</a:t>
            </a:r>
          </a:p>
        </p:txBody>
      </p:sp>
      <p:sp>
        <p:nvSpPr>
          <p:cNvPr id="10" name="TextBox 10"/>
          <p:cNvSpPr txBox="1"/>
          <p:nvPr/>
        </p:nvSpPr>
        <p:spPr>
          <a:xfrm>
            <a:off x="3138732" y="563681"/>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
        <p:nvSpPr>
          <p:cNvPr id="11" name="TextBox 11"/>
          <p:cNvSpPr txBox="1"/>
          <p:nvPr/>
        </p:nvSpPr>
        <p:spPr>
          <a:xfrm>
            <a:off x="1504900" y="2378287"/>
            <a:ext cx="7286721" cy="965126"/>
          </a:xfrm>
          <a:prstGeom prst="rect">
            <a:avLst/>
          </a:prstGeom>
        </p:spPr>
        <p:txBody>
          <a:bodyPr lIns="0" tIns="0" rIns="0" bIns="0" rtlCol="0" anchor="t">
            <a:spAutoFit/>
          </a:bodyPr>
          <a:lstStyle/>
          <a:p>
            <a:pPr algn="ctr">
              <a:lnSpc>
                <a:spcPts val="7699"/>
              </a:lnSpc>
            </a:pPr>
            <a:r>
              <a:rPr lang="en-US" sz="5499">
                <a:solidFill>
                  <a:srgbClr val="5F7D54"/>
                </a:solidFill>
                <a:latin typeface="#9Slide05 VL Fadilla"/>
              </a:rPr>
              <a:t>Dãy 1: Think - Pair - Share</a:t>
            </a:r>
          </a:p>
        </p:txBody>
      </p:sp>
      <p:grpSp>
        <p:nvGrpSpPr>
          <p:cNvPr id="12" name="Group 12"/>
          <p:cNvGrpSpPr/>
          <p:nvPr/>
        </p:nvGrpSpPr>
        <p:grpSpPr>
          <a:xfrm>
            <a:off x="9732938" y="3143990"/>
            <a:ext cx="8115300" cy="1003603"/>
            <a:chOff x="0" y="0"/>
            <a:chExt cx="2137363" cy="264323"/>
          </a:xfrm>
        </p:grpSpPr>
        <p:sp>
          <p:nvSpPr>
            <p:cNvPr id="13" name="Freeform 13"/>
            <p:cNvSpPr/>
            <p:nvPr/>
          </p:nvSpPr>
          <p:spPr>
            <a:xfrm>
              <a:off x="0" y="0"/>
              <a:ext cx="2137363" cy="264323"/>
            </a:xfrm>
            <a:custGeom>
              <a:avLst/>
              <a:gdLst/>
              <a:ahLst/>
              <a:cxnLst/>
              <a:rect l="l" t="t" r="r" b="b"/>
              <a:pathLst>
                <a:path w="2137363" h="264323">
                  <a:moveTo>
                    <a:pt x="48654" y="0"/>
                  </a:moveTo>
                  <a:lnTo>
                    <a:pt x="2088710" y="0"/>
                  </a:lnTo>
                  <a:cubicBezTo>
                    <a:pt x="2115580" y="0"/>
                    <a:pt x="2137363" y="21783"/>
                    <a:pt x="2137363" y="48654"/>
                  </a:cubicBezTo>
                  <a:lnTo>
                    <a:pt x="2137363" y="215670"/>
                  </a:lnTo>
                  <a:cubicBezTo>
                    <a:pt x="2137363" y="242540"/>
                    <a:pt x="2115580" y="264323"/>
                    <a:pt x="2088710" y="264323"/>
                  </a:cubicBezTo>
                  <a:lnTo>
                    <a:pt x="48654" y="264323"/>
                  </a:lnTo>
                  <a:cubicBezTo>
                    <a:pt x="21783" y="264323"/>
                    <a:pt x="0" y="242540"/>
                    <a:pt x="0" y="215670"/>
                  </a:cubicBezTo>
                  <a:lnTo>
                    <a:pt x="0" y="48654"/>
                  </a:lnTo>
                  <a:cubicBezTo>
                    <a:pt x="0" y="21783"/>
                    <a:pt x="21783" y="0"/>
                    <a:pt x="48654" y="0"/>
                  </a:cubicBezTo>
                  <a:close/>
                </a:path>
              </a:pathLst>
            </a:custGeom>
            <a:solidFill>
              <a:srgbClr val="C4DFBD"/>
            </a:solidFill>
          </p:spPr>
          <p:txBody>
            <a:bodyPr/>
            <a:lstStyle/>
            <a:p>
              <a:endParaRPr lang="en-GB"/>
            </a:p>
          </p:txBody>
        </p:sp>
        <p:sp>
          <p:nvSpPr>
            <p:cNvPr id="14" name="TextBox 14"/>
            <p:cNvSpPr txBox="1"/>
            <p:nvPr/>
          </p:nvSpPr>
          <p:spPr>
            <a:xfrm>
              <a:off x="0" y="-47625"/>
              <a:ext cx="2137363" cy="31194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491772" y="3182467"/>
            <a:ext cx="6323016" cy="965126"/>
          </a:xfrm>
          <a:prstGeom prst="rect">
            <a:avLst/>
          </a:prstGeom>
        </p:spPr>
        <p:txBody>
          <a:bodyPr lIns="0" tIns="0" rIns="0" bIns="0" rtlCol="0" anchor="t">
            <a:spAutoFit/>
          </a:bodyPr>
          <a:lstStyle/>
          <a:p>
            <a:pPr algn="ctr">
              <a:lnSpc>
                <a:spcPts val="7699"/>
              </a:lnSpc>
            </a:pPr>
            <a:r>
              <a:rPr lang="en-US" sz="5499">
                <a:solidFill>
                  <a:srgbClr val="5F7D54"/>
                </a:solidFill>
                <a:latin typeface="#9Slide05 VL Fadilla"/>
              </a:rPr>
              <a:t>Dãy 2: Ghép nối thần tốc</a:t>
            </a:r>
          </a:p>
        </p:txBody>
      </p:sp>
      <p:sp>
        <p:nvSpPr>
          <p:cNvPr id="16" name="TextBox 16"/>
          <p:cNvSpPr txBox="1"/>
          <p:nvPr/>
        </p:nvSpPr>
        <p:spPr>
          <a:xfrm>
            <a:off x="10027406" y="4508612"/>
            <a:ext cx="7526362" cy="4038482"/>
          </a:xfrm>
          <a:prstGeom prst="rect">
            <a:avLst/>
          </a:prstGeom>
        </p:spPr>
        <p:txBody>
          <a:bodyPr lIns="0" tIns="0" rIns="0" bIns="0" rtlCol="0" anchor="t">
            <a:spAutoFit/>
          </a:bodyPr>
          <a:lstStyle/>
          <a:p>
            <a:pPr marL="756488" lvl="1" indent="-378244">
              <a:lnSpc>
                <a:spcPts val="5325"/>
              </a:lnSpc>
              <a:buFont typeface="Arial"/>
              <a:buChar char="•"/>
            </a:pPr>
            <a:r>
              <a:rPr lang="en-US" sz="3503">
                <a:solidFill>
                  <a:srgbClr val="5F7D54"/>
                </a:solidFill>
                <a:latin typeface="Roboto Condensed"/>
              </a:rPr>
              <a:t> Đọc Kiến thức Ngữ Văn trang 39 và thực hiện ghép nối nhanh </a:t>
            </a:r>
            <a:r>
              <a:rPr lang="en-US" sz="3503" b="1">
                <a:solidFill>
                  <a:srgbClr val="5F7D54"/>
                </a:solidFill>
                <a:latin typeface="Roboto Condensed"/>
              </a:rPr>
              <a:t>(PHT Khám phá Kiến thức Ngữ Văn, trang 2)</a:t>
            </a:r>
          </a:p>
          <a:p>
            <a:pPr marL="756488" lvl="1" indent="-378244">
              <a:lnSpc>
                <a:spcPts val="5325"/>
              </a:lnSpc>
              <a:buFont typeface="Arial"/>
              <a:buChar char="•"/>
            </a:pPr>
            <a:r>
              <a:rPr lang="en-US" sz="3503">
                <a:solidFill>
                  <a:srgbClr val="5F7D54"/>
                </a:solidFill>
                <a:latin typeface="Roboto Condensed"/>
              </a:rPr>
              <a:t>Nhận diện các thủ pháp trào phúng trong ngữ liệu đi kèm.</a:t>
            </a:r>
          </a:p>
          <a:p>
            <a:pPr marL="756488" lvl="1" indent="-378244">
              <a:lnSpc>
                <a:spcPts val="5325"/>
              </a:lnSpc>
              <a:buFont typeface="Arial"/>
              <a:buChar char="•"/>
            </a:pPr>
            <a:r>
              <a:rPr lang="en-US" sz="3503">
                <a:solidFill>
                  <a:srgbClr val="5F7D54"/>
                </a:solidFill>
                <a:latin typeface="Roboto Condensed"/>
              </a:rPr>
              <a:t>Thời gian: 7 phút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966504" y="0"/>
            <a:ext cx="23254504" cy="13079429"/>
          </a:xfrm>
          <a:custGeom>
            <a:avLst/>
            <a:gdLst/>
            <a:ahLst/>
            <a:cxnLst/>
            <a:rect l="l" t="t" r="r" b="b"/>
            <a:pathLst>
              <a:path w="23254504" h="13079429">
                <a:moveTo>
                  <a:pt x="23254504" y="0"/>
                </a:moveTo>
                <a:lnTo>
                  <a:pt x="0" y="0"/>
                </a:lnTo>
                <a:lnTo>
                  <a:pt x="0" y="13079429"/>
                </a:lnTo>
                <a:lnTo>
                  <a:pt x="23254504" y="13079429"/>
                </a:lnTo>
                <a:lnTo>
                  <a:pt x="23254504" y="0"/>
                </a:lnTo>
                <a:close/>
              </a:path>
            </a:pathLst>
          </a:custGeom>
          <a:blipFill>
            <a:blip r:embed="rId3"/>
            <a:stretch>
              <a:fillRect/>
            </a:stretch>
          </a:blipFill>
        </p:spPr>
        <p:txBody>
          <a:bodyPr/>
          <a:lstStyle/>
          <a:p>
            <a:endParaRPr lang="en-GB"/>
          </a:p>
        </p:txBody>
      </p:sp>
      <p:grpSp>
        <p:nvGrpSpPr>
          <p:cNvPr id="3" name="Group 3"/>
          <p:cNvGrpSpPr/>
          <p:nvPr/>
        </p:nvGrpSpPr>
        <p:grpSpPr>
          <a:xfrm>
            <a:off x="1900494" y="2740534"/>
            <a:ext cx="15358806" cy="5925410"/>
            <a:chOff x="0" y="0"/>
            <a:chExt cx="20478408" cy="7900547"/>
          </a:xfrm>
        </p:grpSpPr>
        <p:sp>
          <p:nvSpPr>
            <p:cNvPr id="4" name="Freeform 4"/>
            <p:cNvSpPr/>
            <p:nvPr/>
          </p:nvSpPr>
          <p:spPr>
            <a:xfrm>
              <a:off x="0" y="0"/>
              <a:ext cx="20478369" cy="7900532"/>
            </a:xfrm>
            <a:custGeom>
              <a:avLst/>
              <a:gdLst/>
              <a:ahLst/>
              <a:cxnLst/>
              <a:rect l="l" t="t" r="r" b="b"/>
              <a:pathLst>
                <a:path w="20478369" h="7900532">
                  <a:moveTo>
                    <a:pt x="0" y="908882"/>
                  </a:moveTo>
                  <a:cubicBezTo>
                    <a:pt x="0" y="406942"/>
                    <a:pt x="573405" y="0"/>
                    <a:pt x="1280668" y="0"/>
                  </a:cubicBezTo>
                  <a:lnTo>
                    <a:pt x="19197701" y="0"/>
                  </a:lnTo>
                  <a:cubicBezTo>
                    <a:pt x="19904965" y="0"/>
                    <a:pt x="20478369" y="406942"/>
                    <a:pt x="20478369" y="908882"/>
                  </a:cubicBezTo>
                  <a:lnTo>
                    <a:pt x="20478369" y="6991650"/>
                  </a:lnTo>
                  <a:cubicBezTo>
                    <a:pt x="20478369" y="7493591"/>
                    <a:pt x="19904963" y="7900532"/>
                    <a:pt x="19197701" y="7900532"/>
                  </a:cubicBezTo>
                  <a:lnTo>
                    <a:pt x="1280668" y="7900532"/>
                  </a:lnTo>
                  <a:cubicBezTo>
                    <a:pt x="573405" y="7900532"/>
                    <a:pt x="0" y="7493591"/>
                    <a:pt x="0" y="6991650"/>
                  </a:cubicBezTo>
                  <a:close/>
                </a:path>
              </a:pathLst>
            </a:custGeom>
            <a:solidFill>
              <a:srgbClr val="ECF8E9">
                <a:alpha val="54902"/>
              </a:srgbClr>
            </a:solidFill>
          </p:spPr>
          <p:txBody>
            <a:bodyPr/>
            <a:lstStyle/>
            <a:p>
              <a:endParaRPr lang="en-GB"/>
            </a:p>
          </p:txBody>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txBody>
          <a:bodyPr/>
          <a:lstStyle/>
          <a:p>
            <a:endParaRPr lang="en-GB"/>
          </a:p>
        </p:txBody>
      </p:sp>
      <p:sp>
        <p:nvSpPr>
          <p:cNvPr id="6" name="Freeform 6"/>
          <p:cNvSpPr/>
          <p:nvPr/>
        </p:nvSpPr>
        <p:spPr>
          <a:xfrm>
            <a:off x="13315089" y="6539714"/>
            <a:ext cx="6078039" cy="5830444"/>
          </a:xfrm>
          <a:custGeom>
            <a:avLst/>
            <a:gdLst/>
            <a:ahLst/>
            <a:cxnLst/>
            <a:rect l="l" t="t" r="r" b="b"/>
            <a:pathLst>
              <a:path w="6078039" h="5830444">
                <a:moveTo>
                  <a:pt x="0" y="0"/>
                </a:moveTo>
                <a:lnTo>
                  <a:pt x="6078039" y="0"/>
                </a:lnTo>
                <a:lnTo>
                  <a:pt x="6078039" y="5830445"/>
                </a:lnTo>
                <a:lnTo>
                  <a:pt x="0" y="5830445"/>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4345218" y="2727913"/>
            <a:ext cx="8969871" cy="1290856"/>
          </a:xfrm>
          <a:prstGeom prst="rect">
            <a:avLst/>
          </a:prstGeom>
        </p:spPr>
        <p:txBody>
          <a:bodyPr lIns="0" tIns="0" rIns="0" bIns="0" rtlCol="0" anchor="t">
            <a:spAutoFit/>
          </a:bodyPr>
          <a:lstStyle/>
          <a:p>
            <a:pPr algn="ctr">
              <a:lnSpc>
                <a:spcPts val="10219"/>
              </a:lnSpc>
            </a:pPr>
            <a:r>
              <a:rPr lang="en-US" sz="7299">
                <a:solidFill>
                  <a:srgbClr val="6C7669"/>
                </a:solidFill>
                <a:latin typeface="#9Slide05 VL Fadilla"/>
              </a:rPr>
              <a:t>a. Khái niệm thơ Đường luật</a:t>
            </a:r>
          </a:p>
        </p:txBody>
      </p:sp>
      <p:sp>
        <p:nvSpPr>
          <p:cNvPr id="8" name="TextBox 8"/>
          <p:cNvSpPr txBox="1"/>
          <p:nvPr/>
        </p:nvSpPr>
        <p:spPr>
          <a:xfrm>
            <a:off x="2351725" y="4072822"/>
            <a:ext cx="14604546" cy="3632835"/>
          </a:xfrm>
          <a:prstGeom prst="rect">
            <a:avLst/>
          </a:prstGeom>
        </p:spPr>
        <p:txBody>
          <a:bodyPr lIns="0" tIns="0" rIns="0" bIns="0" rtlCol="0" anchor="t">
            <a:spAutoFit/>
          </a:bodyPr>
          <a:lstStyle/>
          <a:p>
            <a:pPr marL="842008" lvl="1" indent="-421004" algn="just">
              <a:lnSpc>
                <a:spcPts val="5849"/>
              </a:lnSpc>
              <a:buFont typeface="Arial"/>
              <a:buChar char="•"/>
            </a:pPr>
            <a:r>
              <a:rPr lang="en-US" sz="3899">
                <a:solidFill>
                  <a:srgbClr val="5F7D54"/>
                </a:solidFill>
                <a:latin typeface="Roboto Condensed"/>
              </a:rPr>
              <a:t>Thơ Đường luật là thuật ngữ chỉ chung các thể thơ được viết theo quy tắc chặt chẽ (luật) định hình từ thời nhà Đường (Trung Quốc), </a:t>
            </a:r>
          </a:p>
          <a:p>
            <a:pPr marL="842008" lvl="1" indent="-421004" algn="just">
              <a:lnSpc>
                <a:spcPts val="5849"/>
              </a:lnSpc>
              <a:buFont typeface="Arial"/>
              <a:buChar char="•"/>
            </a:pPr>
            <a:r>
              <a:rPr lang="en-US" sz="3899">
                <a:solidFill>
                  <a:srgbClr val="5F7D54"/>
                </a:solidFill>
                <a:latin typeface="Roboto Condensed"/>
              </a:rPr>
              <a:t>Hai thể chính là bát cú Đường luật và tứ tuyệt Đường luật,</a:t>
            </a:r>
          </a:p>
          <a:p>
            <a:pPr marL="842008" lvl="1" indent="-421004" algn="just">
              <a:lnSpc>
                <a:spcPts val="5849"/>
              </a:lnSpc>
              <a:buFont typeface="Arial"/>
              <a:buChar char="•"/>
            </a:pPr>
            <a:r>
              <a:rPr lang="en-US" sz="3899">
                <a:solidFill>
                  <a:srgbClr val="5F7D54"/>
                </a:solidFill>
                <a:latin typeface="Roboto Condensed"/>
              </a:rPr>
              <a:t>Thất ngôn bát cú (mỗi câu thơ có 7 tiếng, mỗi bài thơ có 8 câu) được xác định là dạng cơ bản nhất. </a:t>
            </a:r>
          </a:p>
        </p:txBody>
      </p:sp>
      <p:sp>
        <p:nvSpPr>
          <p:cNvPr id="9" name="TextBox 9"/>
          <p:cNvSpPr txBox="1"/>
          <p:nvPr/>
        </p:nvSpPr>
        <p:spPr>
          <a:xfrm>
            <a:off x="3680258" y="277292"/>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
        <p:nvSpPr>
          <p:cNvPr id="10" name="TextBox 10"/>
          <p:cNvSpPr txBox="1"/>
          <p:nvPr/>
        </p:nvSpPr>
        <p:spPr>
          <a:xfrm>
            <a:off x="4841883" y="1660395"/>
            <a:ext cx="9624232" cy="1080139"/>
          </a:xfrm>
          <a:prstGeom prst="rect">
            <a:avLst/>
          </a:prstGeom>
        </p:spPr>
        <p:txBody>
          <a:bodyPr lIns="0" tIns="0" rIns="0" bIns="0" rtlCol="0" anchor="t">
            <a:spAutoFit/>
          </a:bodyPr>
          <a:lstStyle/>
          <a:p>
            <a:pPr marL="1343098" lvl="1" indent="-671549">
              <a:lnSpc>
                <a:spcPts val="8709"/>
              </a:lnSpc>
              <a:buFont typeface="Arial"/>
              <a:buChar char="•"/>
            </a:pPr>
            <a:r>
              <a:rPr lang="en-US" sz="6220">
                <a:solidFill>
                  <a:srgbClr val="5F7D54"/>
                </a:solidFill>
                <a:latin typeface="#9Slide07 SVNUT Triumph Press"/>
              </a:rPr>
              <a:t>Thơ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5405</Words>
  <Application>Microsoft Office PowerPoint</Application>
  <PresentationFormat>Custom</PresentationFormat>
  <Paragraphs>537</Paragraphs>
  <Slides>62</Slides>
  <Notes>14</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62</vt:i4>
      </vt:variant>
    </vt:vector>
  </HeadingPairs>
  <TitlesOfParts>
    <vt:vector size="77" baseType="lpstr">
      <vt:lpstr>Calibri</vt:lpstr>
      <vt:lpstr>Wingdings</vt:lpstr>
      <vt:lpstr>#9Slide07 SVNUT Triumph Press</vt:lpstr>
      <vt:lpstr>Arial</vt:lpstr>
      <vt:lpstr>#9Slide05 SVNShintia Script</vt:lpstr>
      <vt:lpstr>#9Slide06 ThuPhap Thien An</vt:lpstr>
      <vt:lpstr>#9Slide05 VL Fadilla</vt:lpstr>
      <vt:lpstr>Fraunces Bold</vt:lpstr>
      <vt:lpstr>#9Slide07 SFU Blackout</vt:lpstr>
      <vt:lpstr>Roboto Condensed</vt:lpstr>
      <vt:lpstr>Roboto Condensed Bold Italics</vt:lpstr>
      <vt:lpstr>Roboto Condensed Bold</vt:lpstr>
      <vt:lpstr>Roboto Condensed Italics</vt:lpstr>
      <vt:lpstr>#9Slide06 Hellvina Hand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 1_Moi trau</dc:title>
  <dc:creator>Administrator</dc:creator>
  <cp:lastModifiedBy>Admin</cp:lastModifiedBy>
  <cp:revision>6</cp:revision>
  <dcterms:created xsi:type="dcterms:W3CDTF">2006-08-16T00:00:00Z</dcterms:created>
  <dcterms:modified xsi:type="dcterms:W3CDTF">2024-01-23T13:27:47Z</dcterms:modified>
  <dc:identifier>DAF2HUgOP-8</dc:identifier>
</cp:coreProperties>
</file>