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95" r:id="rId34"/>
    <p:sldId id="288" r:id="rId35"/>
    <p:sldId id="289" r:id="rId36"/>
    <p:sldId id="290" r:id="rId37"/>
    <p:sldId id="291" r:id="rId38"/>
    <p:sldId id="292" r:id="rId39"/>
    <p:sldId id="293" r:id="rId40"/>
    <p:sldId id="294" r:id="rId41"/>
  </p:sldIdLst>
  <p:sldSz cx="18288000" cy="10287000"/>
  <p:notesSz cx="6858000" cy="9144000"/>
  <p:embeddedFontLst>
    <p:embeddedFont>
      <p:font typeface="Calibri" panose="020F0502020204030204" pitchFamily="34" charset="0"/>
      <p:regular r:id="rId43"/>
      <p:bold r:id="rId44"/>
      <p:italic r:id="rId45"/>
      <p:boldItalic r:id="rId46"/>
    </p:embeddedFont>
    <p:embeddedFont>
      <p:font typeface="Roboto Condensed Italics" panose="020B0604020202020204" charset="0"/>
      <p:regular r:id="rId47"/>
    </p:embeddedFont>
    <p:embeddedFont>
      <p:font typeface="Roboto Condensed Bold" panose="020B0604020202020204" charset="0"/>
      <p:regular r:id="rId48"/>
    </p:embeddedFont>
    <p:embeddedFont>
      <p:font typeface="Times New Roman Bold Italics" panose="020B0604020202020204" charset="0"/>
      <p:regular r:id="rId49"/>
    </p:embeddedFont>
    <p:embeddedFont>
      <p:font typeface="Cambria Italics" panose="020B0604020202020204" charset="0"/>
      <p:regular r:id="rId50"/>
    </p:embeddedFont>
    <p:embeddedFont>
      <p:font typeface="#9Slide05 Amplify" panose="020B0604020202020204" charset="0"/>
      <p:regular r:id="rId51"/>
    </p:embeddedFont>
    <p:embeddedFont>
      <p:font typeface="#9Slide06 ThuPhap Thien An" panose="020B0604020202020204" charset="0"/>
      <p:regular r:id="rId52"/>
    </p:embeddedFont>
    <p:embeddedFont>
      <p:font typeface="Fraunces Bold" panose="020B0604020202020204" charset="0"/>
      <p:regular r:id="rId53"/>
    </p:embeddedFont>
    <p:embeddedFont>
      <p:font typeface="Cambria Bold" panose="02040803050406030204" pitchFamily="18" charset="0"/>
      <p:bold r:id="rId54"/>
    </p:embeddedFont>
    <p:embeddedFont>
      <p:font typeface="Cambria Bold Italics" panose="020B0604020202020204" charset="0"/>
      <p:regular r:id="rId55"/>
    </p:embeddedFont>
    <p:embeddedFont>
      <p:font typeface="Roboto Condensed" panose="020B0604020202020204" charset="0"/>
      <p:regular r:id="rId56"/>
    </p:embeddedFont>
    <p:embeddedFont>
      <p:font typeface="Roboto Condensed Bold Italics" panose="020B0604020202020204" charset="0"/>
      <p:regular r:id="rId57"/>
    </p:embeddedFont>
    <p:embeddedFont>
      <p:font typeface="#9Slide05 VL Fadilla"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33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GV mở một đoạn nhạc yêu thích của HS trên youtube và dừng sau mỗi 10s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HS trả lời cá nhân (dựa trên PHT đã được giao trước tìm hiểu ở nhà – PHT số 1)</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HS trả lời cá nhân (dựa trên PHT đã được giao trước tìm hiểu ở nhà – PHT số 1)</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HS trả lời cá nhân (dựa trên PHT đã được giao trước tìm hiểu ở nhà – PHT số 1)</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17607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11" Type="http://schemas.openxmlformats.org/officeDocument/2006/relationships/image" Target="../media/image28.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34.xml"/><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1.jpeg"/><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1.jpeg"/><Relationship Id="rId10"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1.jpeg"/><Relationship Id="rId10" Type="http://schemas.openxmlformats.org/officeDocument/2006/relationships/image" Target="../media/image12.gif"/><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1.jpeg"/><Relationship Id="rId10" Type="http://schemas.openxmlformats.org/officeDocument/2006/relationships/image" Target="../media/image12.gif"/><Relationship Id="rId4" Type="http://schemas.openxmlformats.org/officeDocument/2006/relationships/notesSlide" Target="../notesSlides/notesSlide7.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Freeform 3"/>
          <p:cNvSpPr/>
          <p:nvPr/>
        </p:nvSpPr>
        <p:spPr>
          <a:xfrm>
            <a:off x="10633479" y="177285"/>
            <a:ext cx="7151481" cy="9697210"/>
          </a:xfrm>
          <a:custGeom>
            <a:avLst/>
            <a:gdLst/>
            <a:ahLst/>
            <a:cxnLst/>
            <a:rect l="l" t="t" r="r" b="b"/>
            <a:pathLst>
              <a:path w="7151481" h="9697210">
                <a:moveTo>
                  <a:pt x="0" y="0"/>
                </a:moveTo>
                <a:lnTo>
                  <a:pt x="7151481" y="0"/>
                </a:lnTo>
                <a:lnTo>
                  <a:pt x="7151481" y="9697210"/>
                </a:lnTo>
                <a:lnTo>
                  <a:pt x="0" y="9697210"/>
                </a:lnTo>
                <a:lnTo>
                  <a:pt x="0" y="0"/>
                </a:lnTo>
                <a:close/>
              </a:path>
            </a:pathLst>
          </a:custGeom>
          <a:blipFill>
            <a:blip r:embed="rId4"/>
            <a:stretch>
              <a:fillRect l="-116949" r="-5"/>
            </a:stretch>
          </a:blipFill>
        </p:spPr>
        <p:txBody>
          <a:bodyPr/>
          <a:lstStyle/>
          <a:p>
            <a:endParaRPr lang="en-GB"/>
          </a:p>
        </p:txBody>
      </p:sp>
      <p:sp>
        <p:nvSpPr>
          <p:cNvPr id="4" name="Freeform 4"/>
          <p:cNvSpPr/>
          <p:nvPr/>
        </p:nvSpPr>
        <p:spPr>
          <a:xfrm>
            <a:off x="11408270" y="4499133"/>
            <a:ext cx="1800225" cy="1928814"/>
          </a:xfrm>
          <a:custGeom>
            <a:avLst/>
            <a:gdLst/>
            <a:ahLst/>
            <a:cxnLst/>
            <a:rect l="l" t="t" r="r" b="b"/>
            <a:pathLst>
              <a:path w="1800225" h="1928814">
                <a:moveTo>
                  <a:pt x="0" y="0"/>
                </a:moveTo>
                <a:lnTo>
                  <a:pt x="1800224" y="0"/>
                </a:lnTo>
                <a:lnTo>
                  <a:pt x="1800224" y="1928814"/>
                </a:lnTo>
                <a:lnTo>
                  <a:pt x="0" y="1928814"/>
                </a:lnTo>
                <a:lnTo>
                  <a:pt x="0" y="0"/>
                </a:lnTo>
                <a:close/>
              </a:path>
            </a:pathLst>
          </a:custGeom>
          <a:blipFill>
            <a:blip r:embed="rId5"/>
            <a:stretch>
              <a:fillRect l="-128566" t="-246661" r="-685719" b="-186672"/>
            </a:stretch>
          </a:blipFill>
        </p:spPr>
        <p:txBody>
          <a:bodyPr/>
          <a:lstStyle/>
          <a:p>
            <a:endParaRPr lang="en-GB"/>
          </a:p>
        </p:txBody>
      </p:sp>
      <p:sp>
        <p:nvSpPr>
          <p:cNvPr id="5" name="Freeform 5"/>
          <p:cNvSpPr/>
          <p:nvPr/>
        </p:nvSpPr>
        <p:spPr>
          <a:xfrm>
            <a:off x="19268124" y="7586664"/>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6"/>
            <a:stretch>
              <a:fillRect l="-535716" t="-285714" r="-278569" b="-185714"/>
            </a:stretch>
          </a:blipFill>
        </p:spPr>
        <p:txBody>
          <a:bodyPr/>
          <a:lstStyle/>
          <a:p>
            <a:endParaRPr lang="en-GB"/>
          </a:p>
        </p:txBody>
      </p:sp>
      <p:sp>
        <p:nvSpPr>
          <p:cNvPr id="6" name="Freeform 6"/>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7"/>
            <a:stretch>
              <a:fillRect l="-929863" t="-542806" r="-249988" b="-499920"/>
            </a:stretch>
          </a:blipFill>
        </p:spPr>
        <p:txBody>
          <a:bodyPr/>
          <a:lstStyle/>
          <a:p>
            <a:endParaRPr lang="en-GB"/>
          </a:p>
        </p:txBody>
      </p:sp>
      <p:sp>
        <p:nvSpPr>
          <p:cNvPr id="7" name="Freeform 7"/>
          <p:cNvSpPr/>
          <p:nvPr/>
        </p:nvSpPr>
        <p:spPr>
          <a:xfrm>
            <a:off x="13336268" y="7883724"/>
            <a:ext cx="2803209" cy="2225991"/>
          </a:xfrm>
          <a:custGeom>
            <a:avLst/>
            <a:gdLst/>
            <a:ahLst/>
            <a:cxnLst/>
            <a:rect l="l" t="t" r="r" b="b"/>
            <a:pathLst>
              <a:path w="2803209" h="2225991">
                <a:moveTo>
                  <a:pt x="0" y="0"/>
                </a:moveTo>
                <a:lnTo>
                  <a:pt x="2803208" y="0"/>
                </a:lnTo>
                <a:lnTo>
                  <a:pt x="2803208" y="2225991"/>
                </a:lnTo>
                <a:lnTo>
                  <a:pt x="0" y="2225991"/>
                </a:lnTo>
                <a:lnTo>
                  <a:pt x="0" y="0"/>
                </a:lnTo>
                <a:close/>
              </a:path>
            </a:pathLst>
          </a:custGeom>
          <a:blipFill>
            <a:blip r:embed="rId8"/>
            <a:stretch>
              <a:fillRect l="-120567" t="-197173" r="-155853" b="-442"/>
            </a:stretch>
          </a:blipFill>
        </p:spPr>
        <p:txBody>
          <a:bodyPr/>
          <a:lstStyle/>
          <a:p>
            <a:endParaRPr lang="en-GB"/>
          </a:p>
        </p:txBody>
      </p:sp>
      <p:sp>
        <p:nvSpPr>
          <p:cNvPr id="8" name="TextBox 8"/>
          <p:cNvSpPr txBox="1"/>
          <p:nvPr/>
        </p:nvSpPr>
        <p:spPr>
          <a:xfrm>
            <a:off x="1799950" y="3645489"/>
            <a:ext cx="9150722" cy="1247750"/>
          </a:xfrm>
          <a:prstGeom prst="rect">
            <a:avLst/>
          </a:prstGeom>
        </p:spPr>
        <p:txBody>
          <a:bodyPr lIns="0" tIns="0" rIns="0" bIns="0" rtlCol="0" anchor="t">
            <a:spAutoFit/>
          </a:bodyPr>
          <a:lstStyle/>
          <a:p>
            <a:pPr algn="l">
              <a:lnSpc>
                <a:spcPts val="9720"/>
              </a:lnSpc>
            </a:pPr>
            <a:r>
              <a:rPr lang="en-US" sz="8100">
                <a:solidFill>
                  <a:srgbClr val="4A533D"/>
                </a:solidFill>
                <a:latin typeface="Cambria Bold Italics"/>
              </a:rPr>
              <a:t>LỀU CHÕNG ĐI THI</a:t>
            </a:r>
          </a:p>
        </p:txBody>
      </p:sp>
      <p:grpSp>
        <p:nvGrpSpPr>
          <p:cNvPr id="9" name="Group 9"/>
          <p:cNvGrpSpPr/>
          <p:nvPr/>
        </p:nvGrpSpPr>
        <p:grpSpPr>
          <a:xfrm rot="671049">
            <a:off x="12655005" y="2600138"/>
            <a:ext cx="3208714" cy="3157575"/>
            <a:chOff x="0" y="0"/>
            <a:chExt cx="4278285" cy="4210100"/>
          </a:xfrm>
        </p:grpSpPr>
        <p:sp>
          <p:nvSpPr>
            <p:cNvPr id="10" name="Freeform 10"/>
            <p:cNvSpPr/>
            <p:nvPr/>
          </p:nvSpPr>
          <p:spPr>
            <a:xfrm>
              <a:off x="11106" y="15808"/>
              <a:ext cx="4256053" cy="4178473"/>
            </a:xfrm>
            <a:custGeom>
              <a:avLst/>
              <a:gdLst/>
              <a:ahLst/>
              <a:cxnLst/>
              <a:rect l="l" t="t" r="r" b="b"/>
              <a:pathLst>
                <a:path w="4256053" h="4178473">
                  <a:moveTo>
                    <a:pt x="0" y="2089237"/>
                  </a:moveTo>
                  <a:cubicBezTo>
                    <a:pt x="0" y="935435"/>
                    <a:pt x="952732" y="0"/>
                    <a:pt x="2128026" y="0"/>
                  </a:cubicBezTo>
                  <a:cubicBezTo>
                    <a:pt x="3303320" y="0"/>
                    <a:pt x="4256053" y="935435"/>
                    <a:pt x="4256053" y="2089237"/>
                  </a:cubicBezTo>
                  <a:cubicBezTo>
                    <a:pt x="4256053" y="3243038"/>
                    <a:pt x="3303320" y="4178473"/>
                    <a:pt x="2128026" y="4178473"/>
                  </a:cubicBezTo>
                  <a:cubicBezTo>
                    <a:pt x="952732" y="4178473"/>
                    <a:pt x="0" y="3243038"/>
                    <a:pt x="0" y="2089237"/>
                  </a:cubicBezTo>
                  <a:close/>
                </a:path>
              </a:pathLst>
            </a:custGeom>
            <a:gradFill rotWithShape="1">
              <a:gsLst>
                <a:gs pos="0">
                  <a:srgbClr val="FFF3E1">
                    <a:alpha val="100000"/>
                  </a:srgbClr>
                </a:gs>
                <a:gs pos="35000">
                  <a:srgbClr val="FFF6E9">
                    <a:alpha val="100000"/>
                  </a:srgbClr>
                </a:gs>
                <a:gs pos="100000">
                  <a:srgbClr val="FFFDF6">
                    <a:alpha val="100000"/>
                  </a:srgbClr>
                </a:gs>
              </a:gsLst>
              <a:lin ang="15350007"/>
            </a:gradFill>
          </p:spPr>
          <p:txBody>
            <a:bodyPr/>
            <a:lstStyle/>
            <a:p>
              <a:endParaRPr lang="en-GB"/>
            </a:p>
          </p:txBody>
        </p:sp>
        <p:sp>
          <p:nvSpPr>
            <p:cNvPr id="11" name="Freeform 11"/>
            <p:cNvSpPr/>
            <p:nvPr/>
          </p:nvSpPr>
          <p:spPr>
            <a:xfrm>
              <a:off x="0" y="0"/>
              <a:ext cx="4278264" cy="4210090"/>
            </a:xfrm>
            <a:custGeom>
              <a:avLst/>
              <a:gdLst/>
              <a:ahLst/>
              <a:cxnLst/>
              <a:rect l="l" t="t" r="r" b="b"/>
              <a:pathLst>
                <a:path w="4278264" h="4210090">
                  <a:moveTo>
                    <a:pt x="0" y="2105045"/>
                  </a:moveTo>
                  <a:cubicBezTo>
                    <a:pt x="0" y="937543"/>
                    <a:pt x="961913" y="0"/>
                    <a:pt x="2139132" y="0"/>
                  </a:cubicBezTo>
                  <a:cubicBezTo>
                    <a:pt x="3316351" y="0"/>
                    <a:pt x="4278264" y="937543"/>
                    <a:pt x="4278264" y="2105045"/>
                  </a:cubicBezTo>
                  <a:lnTo>
                    <a:pt x="4267159" y="2105045"/>
                  </a:lnTo>
                  <a:lnTo>
                    <a:pt x="4278264" y="2105045"/>
                  </a:lnTo>
                  <a:cubicBezTo>
                    <a:pt x="4278264" y="3272547"/>
                    <a:pt x="3316351" y="4210090"/>
                    <a:pt x="2139132" y="4210090"/>
                  </a:cubicBezTo>
                  <a:lnTo>
                    <a:pt x="2139132" y="4194281"/>
                  </a:lnTo>
                  <a:lnTo>
                    <a:pt x="2139132" y="4210090"/>
                  </a:lnTo>
                  <a:cubicBezTo>
                    <a:pt x="961913" y="4210090"/>
                    <a:pt x="0" y="3272547"/>
                    <a:pt x="0" y="2105045"/>
                  </a:cubicBezTo>
                  <a:lnTo>
                    <a:pt x="11106" y="2105045"/>
                  </a:lnTo>
                  <a:lnTo>
                    <a:pt x="22212" y="2105045"/>
                  </a:lnTo>
                  <a:lnTo>
                    <a:pt x="11106" y="2105045"/>
                  </a:lnTo>
                  <a:lnTo>
                    <a:pt x="0" y="2105045"/>
                  </a:lnTo>
                  <a:moveTo>
                    <a:pt x="22212" y="2105045"/>
                  </a:moveTo>
                  <a:cubicBezTo>
                    <a:pt x="22212" y="2113687"/>
                    <a:pt x="17177" y="2120853"/>
                    <a:pt x="11106" y="2120853"/>
                  </a:cubicBezTo>
                  <a:cubicBezTo>
                    <a:pt x="5035" y="2120853"/>
                    <a:pt x="0" y="2113687"/>
                    <a:pt x="0" y="2105045"/>
                  </a:cubicBezTo>
                  <a:cubicBezTo>
                    <a:pt x="0" y="2096403"/>
                    <a:pt x="5035" y="2089236"/>
                    <a:pt x="11106" y="2089236"/>
                  </a:cubicBezTo>
                  <a:cubicBezTo>
                    <a:pt x="17177" y="2089236"/>
                    <a:pt x="22212" y="2096403"/>
                    <a:pt x="22212" y="2105045"/>
                  </a:cubicBezTo>
                  <a:cubicBezTo>
                    <a:pt x="22212" y="3245357"/>
                    <a:pt x="965912" y="4178473"/>
                    <a:pt x="2139132" y="4178473"/>
                  </a:cubicBezTo>
                  <a:cubicBezTo>
                    <a:pt x="3312353" y="4178473"/>
                    <a:pt x="4256053" y="3245357"/>
                    <a:pt x="4256053" y="2105045"/>
                  </a:cubicBezTo>
                  <a:cubicBezTo>
                    <a:pt x="4256053" y="964733"/>
                    <a:pt x="3312352" y="31617"/>
                    <a:pt x="2139132" y="31617"/>
                  </a:cubicBezTo>
                  <a:lnTo>
                    <a:pt x="2139132" y="15808"/>
                  </a:lnTo>
                  <a:lnTo>
                    <a:pt x="2139132" y="31617"/>
                  </a:lnTo>
                  <a:cubicBezTo>
                    <a:pt x="965912" y="31617"/>
                    <a:pt x="22212" y="964733"/>
                    <a:pt x="22212" y="2105045"/>
                  </a:cubicBezTo>
                  <a:close/>
                </a:path>
              </a:pathLst>
            </a:custGeom>
            <a:solidFill>
              <a:srgbClr val="ECE1D3"/>
            </a:solidFill>
          </p:spPr>
          <p:txBody>
            <a:bodyPr/>
            <a:lstStyle/>
            <a:p>
              <a:endParaRPr lang="en-GB"/>
            </a:p>
          </p:txBody>
        </p:sp>
        <p:sp>
          <p:nvSpPr>
            <p:cNvPr id="12" name="TextBox 12"/>
            <p:cNvSpPr txBox="1"/>
            <p:nvPr/>
          </p:nvSpPr>
          <p:spPr>
            <a:xfrm>
              <a:off x="0" y="-9525"/>
              <a:ext cx="4278285" cy="4219625"/>
            </a:xfrm>
            <a:prstGeom prst="rect">
              <a:avLst/>
            </a:prstGeom>
          </p:spPr>
          <p:txBody>
            <a:bodyPr lIns="50800" tIns="50800" rIns="50800" bIns="50800" rtlCol="0" anchor="ctr"/>
            <a:lstStyle/>
            <a:p>
              <a:pPr algn="ctr">
                <a:lnSpc>
                  <a:spcPts val="5040"/>
                </a:lnSpc>
              </a:pPr>
              <a:r>
                <a:rPr lang="en-US" sz="4200">
                  <a:solidFill>
                    <a:srgbClr val="22170B"/>
                  </a:solidFill>
                  <a:latin typeface="Cambria Italics"/>
                </a:rPr>
                <a:t>5s / hình ảnh</a:t>
              </a:r>
            </a:p>
          </p:txBody>
        </p:sp>
      </p:grpSp>
      <p:grpSp>
        <p:nvGrpSpPr>
          <p:cNvPr id="13" name="Group 13"/>
          <p:cNvGrpSpPr/>
          <p:nvPr/>
        </p:nvGrpSpPr>
        <p:grpSpPr>
          <a:xfrm>
            <a:off x="16473389" y="4362952"/>
            <a:ext cx="530287" cy="530287"/>
            <a:chOff x="0" y="0"/>
            <a:chExt cx="707050" cy="707050"/>
          </a:xfrm>
        </p:grpSpPr>
        <p:sp>
          <p:nvSpPr>
            <p:cNvPr id="14" name="Freeform 14"/>
            <p:cNvSpPr/>
            <p:nvPr/>
          </p:nvSpPr>
          <p:spPr>
            <a:xfrm>
              <a:off x="9525" y="9525"/>
              <a:ext cx="688086" cy="688086"/>
            </a:xfrm>
            <a:custGeom>
              <a:avLst/>
              <a:gdLst/>
              <a:ahLst/>
              <a:cxnLst/>
              <a:rect l="l" t="t" r="r" b="b"/>
              <a:pathLst>
                <a:path w="688086" h="688086">
                  <a:moveTo>
                    <a:pt x="0" y="344043"/>
                  </a:moveTo>
                  <a:lnTo>
                    <a:pt x="233426" y="233426"/>
                  </a:lnTo>
                  <a:lnTo>
                    <a:pt x="344043" y="0"/>
                  </a:lnTo>
                  <a:lnTo>
                    <a:pt x="454660" y="233426"/>
                  </a:lnTo>
                  <a:lnTo>
                    <a:pt x="688086" y="344043"/>
                  </a:lnTo>
                  <a:lnTo>
                    <a:pt x="454660" y="454660"/>
                  </a:lnTo>
                  <a:lnTo>
                    <a:pt x="344043" y="688086"/>
                  </a:lnTo>
                  <a:lnTo>
                    <a:pt x="233426" y="454660"/>
                  </a:lnTo>
                  <a:close/>
                </a:path>
              </a:pathLst>
            </a:custGeom>
            <a:solidFill>
              <a:srgbClr val="3E2716"/>
            </a:solidFill>
          </p:spPr>
          <p:txBody>
            <a:bodyPr/>
            <a:lstStyle/>
            <a:p>
              <a:endParaRPr lang="en-GB"/>
            </a:p>
          </p:txBody>
        </p:sp>
        <p:sp>
          <p:nvSpPr>
            <p:cNvPr id="15" name="Freeform 15"/>
            <p:cNvSpPr/>
            <p:nvPr/>
          </p:nvSpPr>
          <p:spPr>
            <a:xfrm>
              <a:off x="0" y="0"/>
              <a:ext cx="707136" cy="707009"/>
            </a:xfrm>
            <a:custGeom>
              <a:avLst/>
              <a:gdLst/>
              <a:ahLst/>
              <a:cxnLst/>
              <a:rect l="l" t="t" r="r" b="b"/>
              <a:pathLst>
                <a:path w="707136" h="707009">
                  <a:moveTo>
                    <a:pt x="5461" y="344932"/>
                  </a:moveTo>
                  <a:lnTo>
                    <a:pt x="238887" y="234315"/>
                  </a:lnTo>
                  <a:lnTo>
                    <a:pt x="242951" y="242951"/>
                  </a:lnTo>
                  <a:lnTo>
                    <a:pt x="234315" y="238887"/>
                  </a:lnTo>
                  <a:lnTo>
                    <a:pt x="344932" y="5461"/>
                  </a:lnTo>
                  <a:cubicBezTo>
                    <a:pt x="346456" y="2159"/>
                    <a:pt x="349885" y="0"/>
                    <a:pt x="353568" y="0"/>
                  </a:cubicBezTo>
                  <a:cubicBezTo>
                    <a:pt x="357251" y="0"/>
                    <a:pt x="360553" y="2159"/>
                    <a:pt x="362204" y="5461"/>
                  </a:cubicBezTo>
                  <a:lnTo>
                    <a:pt x="472821" y="238887"/>
                  </a:lnTo>
                  <a:lnTo>
                    <a:pt x="464185" y="242951"/>
                  </a:lnTo>
                  <a:lnTo>
                    <a:pt x="468249" y="234315"/>
                  </a:lnTo>
                  <a:lnTo>
                    <a:pt x="701675" y="344932"/>
                  </a:lnTo>
                  <a:cubicBezTo>
                    <a:pt x="704977" y="346456"/>
                    <a:pt x="707136" y="349885"/>
                    <a:pt x="707136" y="353568"/>
                  </a:cubicBezTo>
                  <a:cubicBezTo>
                    <a:pt x="707136" y="357251"/>
                    <a:pt x="704977" y="360553"/>
                    <a:pt x="701675" y="362204"/>
                  </a:cubicBezTo>
                  <a:lnTo>
                    <a:pt x="468249" y="472694"/>
                  </a:lnTo>
                  <a:lnTo>
                    <a:pt x="464185" y="464058"/>
                  </a:lnTo>
                  <a:lnTo>
                    <a:pt x="472821" y="468122"/>
                  </a:lnTo>
                  <a:lnTo>
                    <a:pt x="362204" y="701548"/>
                  </a:lnTo>
                  <a:cubicBezTo>
                    <a:pt x="360680" y="704850"/>
                    <a:pt x="357251" y="707009"/>
                    <a:pt x="353568" y="707009"/>
                  </a:cubicBezTo>
                  <a:cubicBezTo>
                    <a:pt x="349885" y="707009"/>
                    <a:pt x="346583" y="704850"/>
                    <a:pt x="344932" y="701548"/>
                  </a:cubicBezTo>
                  <a:lnTo>
                    <a:pt x="234315" y="468249"/>
                  </a:lnTo>
                  <a:lnTo>
                    <a:pt x="242951" y="464185"/>
                  </a:lnTo>
                  <a:lnTo>
                    <a:pt x="238887" y="472821"/>
                  </a:lnTo>
                  <a:lnTo>
                    <a:pt x="5461" y="362077"/>
                  </a:lnTo>
                  <a:cubicBezTo>
                    <a:pt x="2159" y="360553"/>
                    <a:pt x="0" y="357124"/>
                    <a:pt x="0" y="353441"/>
                  </a:cubicBezTo>
                  <a:cubicBezTo>
                    <a:pt x="0" y="349758"/>
                    <a:pt x="2159" y="346456"/>
                    <a:pt x="5461" y="344805"/>
                  </a:cubicBezTo>
                  <a:moveTo>
                    <a:pt x="13589" y="362077"/>
                  </a:moveTo>
                  <a:lnTo>
                    <a:pt x="9525" y="353441"/>
                  </a:lnTo>
                  <a:lnTo>
                    <a:pt x="13589" y="344805"/>
                  </a:lnTo>
                  <a:lnTo>
                    <a:pt x="247015" y="455422"/>
                  </a:lnTo>
                  <a:cubicBezTo>
                    <a:pt x="249047" y="456311"/>
                    <a:pt x="250571" y="457962"/>
                    <a:pt x="251587" y="459994"/>
                  </a:cubicBezTo>
                  <a:lnTo>
                    <a:pt x="362077" y="693420"/>
                  </a:lnTo>
                  <a:lnTo>
                    <a:pt x="353441" y="697484"/>
                  </a:lnTo>
                  <a:lnTo>
                    <a:pt x="344805" y="693420"/>
                  </a:lnTo>
                  <a:lnTo>
                    <a:pt x="455422" y="459994"/>
                  </a:lnTo>
                  <a:cubicBezTo>
                    <a:pt x="456311" y="457962"/>
                    <a:pt x="457962" y="456438"/>
                    <a:pt x="459994" y="455422"/>
                  </a:cubicBezTo>
                  <a:lnTo>
                    <a:pt x="693420" y="344932"/>
                  </a:lnTo>
                  <a:lnTo>
                    <a:pt x="697484" y="353568"/>
                  </a:lnTo>
                  <a:lnTo>
                    <a:pt x="693420" y="362204"/>
                  </a:lnTo>
                  <a:lnTo>
                    <a:pt x="459994" y="251587"/>
                  </a:lnTo>
                  <a:cubicBezTo>
                    <a:pt x="457962" y="250698"/>
                    <a:pt x="456438" y="249047"/>
                    <a:pt x="455422" y="247015"/>
                  </a:cubicBezTo>
                  <a:lnTo>
                    <a:pt x="344932" y="13589"/>
                  </a:lnTo>
                  <a:lnTo>
                    <a:pt x="353568" y="9525"/>
                  </a:lnTo>
                  <a:lnTo>
                    <a:pt x="362204" y="13589"/>
                  </a:lnTo>
                  <a:lnTo>
                    <a:pt x="251587" y="247015"/>
                  </a:lnTo>
                  <a:cubicBezTo>
                    <a:pt x="250698" y="249047"/>
                    <a:pt x="249047" y="250571"/>
                    <a:pt x="247015" y="251587"/>
                  </a:cubicBezTo>
                  <a:lnTo>
                    <a:pt x="13589" y="362077"/>
                  </a:lnTo>
                  <a:close/>
                </a:path>
              </a:pathLst>
            </a:custGeom>
            <a:solidFill>
              <a:srgbClr val="3E2716"/>
            </a:solidFill>
          </p:spPr>
          <p:txBody>
            <a:bodyPr/>
            <a:lstStyle/>
            <a:p>
              <a:endParaRPr lang="en-GB"/>
            </a:p>
          </p:txBody>
        </p:sp>
      </p:grpSp>
      <p:sp>
        <p:nvSpPr>
          <p:cNvPr id="16" name="TextBox 16"/>
          <p:cNvSpPr txBox="1"/>
          <p:nvPr/>
        </p:nvSpPr>
        <p:spPr>
          <a:xfrm>
            <a:off x="1839154" y="5095875"/>
            <a:ext cx="9111518" cy="4653915"/>
          </a:xfrm>
          <a:prstGeom prst="rect">
            <a:avLst/>
          </a:prstGeom>
        </p:spPr>
        <p:txBody>
          <a:bodyPr lIns="0" tIns="0" rIns="0" bIns="0" rtlCol="0" anchor="t">
            <a:spAutoFit/>
          </a:bodyPr>
          <a:lstStyle/>
          <a:p>
            <a:pPr algn="just">
              <a:lnSpc>
                <a:spcPts val="5279"/>
              </a:lnSpc>
            </a:pPr>
            <a:r>
              <a:rPr lang="en-US" sz="3999">
                <a:solidFill>
                  <a:srgbClr val="000000"/>
                </a:solidFill>
                <a:latin typeface="Roboto Condensed Bold"/>
              </a:rPr>
              <a:t>Yêu cầu:</a:t>
            </a:r>
          </a:p>
          <a:p>
            <a:pPr algn="just">
              <a:lnSpc>
                <a:spcPts val="5279"/>
              </a:lnSpc>
            </a:pPr>
            <a:r>
              <a:rPr lang="en-US" sz="3999">
                <a:solidFill>
                  <a:srgbClr val="000000"/>
                </a:solidFill>
                <a:latin typeface="Roboto Condensed Bold"/>
              </a:rPr>
              <a:t> </a:t>
            </a:r>
            <a:r>
              <a:rPr lang="en-US" sz="3999">
                <a:solidFill>
                  <a:srgbClr val="000000"/>
                </a:solidFill>
                <a:latin typeface="Roboto Condensed"/>
              </a:rPr>
              <a:t>+GV lần lượt chiếu các hình ảnh liên quan đến quá trình thi cử thời xưa.</a:t>
            </a:r>
          </a:p>
          <a:p>
            <a:pPr algn="just">
              <a:lnSpc>
                <a:spcPts val="5279"/>
              </a:lnSpc>
            </a:pPr>
            <a:r>
              <a:rPr lang="en-US" sz="3999">
                <a:solidFill>
                  <a:srgbClr val="000000"/>
                </a:solidFill>
                <a:latin typeface="Roboto Condensed"/>
              </a:rPr>
              <a:t>+ Thời gian suy nghĩ: 5s / hình ảnh</a:t>
            </a:r>
          </a:p>
          <a:p>
            <a:pPr algn="just">
              <a:lnSpc>
                <a:spcPts val="5279"/>
              </a:lnSpc>
            </a:pPr>
            <a:r>
              <a:rPr lang="en-US" sz="3999">
                <a:solidFill>
                  <a:srgbClr val="000000"/>
                </a:solidFill>
                <a:latin typeface="Roboto Condensed"/>
              </a:rPr>
              <a:t>+ HS giơ tay trả lời tự do, GV + điểm tích cực cho HS nếu HS trả lời đúng.</a:t>
            </a:r>
          </a:p>
          <a:p>
            <a:pPr algn="just">
              <a:lnSpc>
                <a:spcPts val="5279"/>
              </a:lnSpc>
            </a:pPr>
            <a:r>
              <a:rPr lang="en-US" sz="3999">
                <a:solidFill>
                  <a:srgbClr val="000000"/>
                </a:solidFill>
                <a:latin typeface="Roboto Condensed"/>
              </a:rPr>
              <a:t> </a:t>
            </a:r>
          </a:p>
        </p:txBody>
      </p:sp>
      <p:sp>
        <p:nvSpPr>
          <p:cNvPr id="17" name="TextBox 17"/>
          <p:cNvSpPr txBox="1"/>
          <p:nvPr/>
        </p:nvSpPr>
        <p:spPr>
          <a:xfrm>
            <a:off x="877075" y="888981"/>
            <a:ext cx="11035676" cy="1096643"/>
          </a:xfrm>
          <a:prstGeom prst="rect">
            <a:avLst/>
          </a:prstGeom>
        </p:spPr>
        <p:txBody>
          <a:bodyPr lIns="0" tIns="0" rIns="0" bIns="0" rtlCol="0" anchor="t">
            <a:spAutoFit/>
          </a:bodyPr>
          <a:lstStyle/>
          <a:p>
            <a:pPr marL="776789" lvl="1" algn="l">
              <a:lnSpc>
                <a:spcPts val="8634"/>
              </a:lnSpc>
            </a:pPr>
            <a:r>
              <a:rPr lang="en-US" sz="7195">
                <a:solidFill>
                  <a:srgbClr val="4A533D"/>
                </a:solidFill>
                <a:latin typeface="Fraunces Bold"/>
              </a:rPr>
              <a:t>1. CHUẨN BỊ ĐỌC</a:t>
            </a:r>
          </a:p>
        </p:txBody>
      </p:sp>
      <p:sp>
        <p:nvSpPr>
          <p:cNvPr id="18" name="TextBox 18"/>
          <p:cNvSpPr txBox="1"/>
          <p:nvPr/>
        </p:nvSpPr>
        <p:spPr>
          <a:xfrm>
            <a:off x="4328965" y="2004674"/>
            <a:ext cx="3089548" cy="1411862"/>
          </a:xfrm>
          <a:prstGeom prst="rect">
            <a:avLst/>
          </a:prstGeom>
        </p:spPr>
        <p:txBody>
          <a:bodyPr lIns="0" tIns="0" rIns="0" bIns="0" rtlCol="0" anchor="t">
            <a:spAutoFit/>
          </a:bodyPr>
          <a:lstStyle/>
          <a:p>
            <a:pPr algn="ctr">
              <a:lnSpc>
                <a:spcPts val="10905"/>
              </a:lnSpc>
            </a:pPr>
            <a:r>
              <a:rPr lang="en-US" sz="7789">
                <a:solidFill>
                  <a:srgbClr val="000000"/>
                </a:solidFill>
                <a:latin typeface="#9Slide06 ThuPhap Thien An"/>
              </a:rPr>
              <a:t>Trò chơi: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60071" y="8044747"/>
            <a:ext cx="15948685" cy="4971316"/>
            <a:chOff x="0" y="0"/>
            <a:chExt cx="21264914" cy="6628421"/>
          </a:xfrm>
        </p:grpSpPr>
        <p:sp>
          <p:nvSpPr>
            <p:cNvPr id="4" name="Freeform 4"/>
            <p:cNvSpPr/>
            <p:nvPr/>
          </p:nvSpPr>
          <p:spPr>
            <a:xfrm>
              <a:off x="0" y="0"/>
              <a:ext cx="21264919" cy="6628450"/>
            </a:xfrm>
            <a:custGeom>
              <a:avLst/>
              <a:gdLst/>
              <a:ahLst/>
              <a:cxnLst/>
              <a:rect l="l" t="t" r="r" b="b"/>
              <a:pathLst>
                <a:path w="21264919" h="6628450">
                  <a:moveTo>
                    <a:pt x="0" y="0"/>
                  </a:moveTo>
                  <a:lnTo>
                    <a:pt x="21264919" y="0"/>
                  </a:lnTo>
                  <a:lnTo>
                    <a:pt x="21264919" y="6628450"/>
                  </a:lnTo>
                  <a:lnTo>
                    <a:pt x="0" y="6628450"/>
                  </a:lnTo>
                  <a:lnTo>
                    <a:pt x="0" y="0"/>
                  </a:lnTo>
                  <a:close/>
                </a:path>
              </a:pathLst>
            </a:custGeom>
            <a:blipFill>
              <a:blip r:embed="rId4"/>
              <a:stretch>
                <a:fillRect l="-3521" r="-3521"/>
              </a:stretch>
            </a:blipFill>
          </p:spPr>
          <p:txBody>
            <a:bodyPr/>
            <a:lstStyle/>
            <a:p>
              <a:endParaRPr lang="en-GB"/>
            </a:p>
          </p:txBody>
        </p:sp>
      </p:grpSp>
      <p:graphicFrame>
        <p:nvGraphicFramePr>
          <p:cNvPr id="5" name="Table 5"/>
          <p:cNvGraphicFramePr>
            <a:graphicFrameLocks noGrp="1"/>
          </p:cNvGraphicFramePr>
          <p:nvPr/>
        </p:nvGraphicFramePr>
        <p:xfrm>
          <a:off x="7914272" y="13993860"/>
          <a:ext cx="3810000" cy="1606550"/>
        </p:xfrm>
        <a:graphic>
          <a:graphicData uri="http://schemas.openxmlformats.org/drawingml/2006/table">
            <a:tbl>
              <a:tblPr/>
              <a:tblGrid>
                <a:gridCol w="1232647">
                  <a:extLst>
                    <a:ext uri="{9D8B030D-6E8A-4147-A177-3AD203B41FA5}">
                      <a16:colId xmlns:a16="http://schemas.microsoft.com/office/drawing/2014/main" val="20000"/>
                    </a:ext>
                  </a:extLst>
                </a:gridCol>
                <a:gridCol w="2577353">
                  <a:extLst>
                    <a:ext uri="{9D8B030D-6E8A-4147-A177-3AD203B41FA5}">
                      <a16:colId xmlns:a16="http://schemas.microsoft.com/office/drawing/2014/main" val="20001"/>
                    </a:ext>
                  </a:extLst>
                </a:gridCol>
              </a:tblGrid>
              <a:tr h="228600">
                <a:tc>
                  <a:txBody>
                    <a:bodyPr/>
                    <a:lstStyle/>
                    <a:p>
                      <a:pPr algn="just">
                        <a:lnSpc>
                          <a:spcPts val="2250"/>
                        </a:lnSpc>
                        <a:defRPr/>
                      </a:pPr>
                      <a:r>
                        <a:rPr lang="en-US" sz="1875">
                          <a:solidFill>
                            <a:srgbClr val="000000"/>
                          </a:solidFill>
                          <a:latin typeface="Times New Roman Bold Italics"/>
                        </a:rPr>
                        <a:t>Xuất xứ</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2250"/>
                        </a:lnSpc>
                        <a:defRPr/>
                      </a:pPr>
                      <a:r>
                        <a:rPr lang="en-US" sz="1875">
                          <a:solidFill>
                            <a:srgbClr val="000000"/>
                          </a:solidFill>
                          <a:latin typeface="Times New Roman"/>
                        </a:rPr>
                        <a:t>“Vịnh khoa thi Hương” còn có tên gọi khác “Lễ xướng danh khoa Đinh Dậu”, được sáng tác năm 1897.</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 name="Freeform 6"/>
          <p:cNvSpPr/>
          <p:nvPr/>
        </p:nvSpPr>
        <p:spPr>
          <a:xfrm flipH="1">
            <a:off x="9144000" y="2136717"/>
            <a:ext cx="8662195" cy="4930232"/>
          </a:xfrm>
          <a:custGeom>
            <a:avLst/>
            <a:gdLst/>
            <a:ahLst/>
            <a:cxnLst/>
            <a:rect l="l" t="t" r="r" b="b"/>
            <a:pathLst>
              <a:path w="8662195" h="4930232">
                <a:moveTo>
                  <a:pt x="8662195" y="0"/>
                </a:moveTo>
                <a:lnTo>
                  <a:pt x="0" y="0"/>
                </a:lnTo>
                <a:lnTo>
                  <a:pt x="0" y="4930232"/>
                </a:lnTo>
                <a:lnTo>
                  <a:pt x="8662195" y="4930232"/>
                </a:lnTo>
                <a:lnTo>
                  <a:pt x="8662195"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grpSp>
        <p:nvGrpSpPr>
          <p:cNvPr id="7" name="Group 7"/>
          <p:cNvGrpSpPr/>
          <p:nvPr/>
        </p:nvGrpSpPr>
        <p:grpSpPr>
          <a:xfrm>
            <a:off x="9625805" y="6416334"/>
            <a:ext cx="8327455" cy="4197241"/>
            <a:chOff x="0" y="0"/>
            <a:chExt cx="11103274" cy="5596322"/>
          </a:xfrm>
        </p:grpSpPr>
        <p:sp>
          <p:nvSpPr>
            <p:cNvPr id="8" name="Freeform 8"/>
            <p:cNvSpPr/>
            <p:nvPr/>
          </p:nvSpPr>
          <p:spPr>
            <a:xfrm flipH="1">
              <a:off x="0" y="0"/>
              <a:ext cx="11103229" cy="5596382"/>
            </a:xfrm>
            <a:custGeom>
              <a:avLst/>
              <a:gdLst/>
              <a:ahLst/>
              <a:cxnLst/>
              <a:rect l="l" t="t" r="r" b="b"/>
              <a:pathLst>
                <a:path w="11103229" h="5596382">
                  <a:moveTo>
                    <a:pt x="11103229" y="0"/>
                  </a:moveTo>
                  <a:lnTo>
                    <a:pt x="0" y="0"/>
                  </a:lnTo>
                  <a:lnTo>
                    <a:pt x="0" y="5596382"/>
                  </a:lnTo>
                  <a:lnTo>
                    <a:pt x="11103229" y="5596382"/>
                  </a:lnTo>
                  <a:lnTo>
                    <a:pt x="11103229" y="0"/>
                  </a:lnTo>
                  <a:close/>
                </a:path>
              </a:pathLst>
            </a:custGeom>
            <a:blipFill>
              <a:blip r:embed="rId7"/>
              <a:stretch>
                <a:fillRect t="-18191" b="-18190"/>
              </a:stretch>
            </a:blipFill>
          </p:spPr>
          <p:txBody>
            <a:bodyPr/>
            <a:lstStyle/>
            <a:p>
              <a:endParaRPr lang="en-GB"/>
            </a:p>
          </p:txBody>
        </p:sp>
      </p:grpSp>
      <p:sp>
        <p:nvSpPr>
          <p:cNvPr id="9" name="TextBox 9"/>
          <p:cNvSpPr txBox="1"/>
          <p:nvPr/>
        </p:nvSpPr>
        <p:spPr>
          <a:xfrm>
            <a:off x="1435780" y="2285750"/>
            <a:ext cx="7428304" cy="5596128"/>
          </a:xfrm>
          <a:prstGeom prst="rect">
            <a:avLst/>
          </a:prstGeom>
        </p:spPr>
        <p:txBody>
          <a:bodyPr lIns="0" tIns="0" rIns="0" bIns="0" rtlCol="0" anchor="t">
            <a:spAutoFit/>
          </a:bodyPr>
          <a:lstStyle/>
          <a:p>
            <a:pPr algn="l">
              <a:lnSpc>
                <a:spcPts val="5406"/>
              </a:lnSpc>
            </a:pPr>
            <a:r>
              <a:rPr lang="en-US" sz="5100">
                <a:solidFill>
                  <a:srgbClr val="000000"/>
                </a:solidFill>
                <a:latin typeface="#9Slide05 Amplify"/>
              </a:rPr>
              <a:t>Nhà nước ba năm mở một khoa</a:t>
            </a:r>
          </a:p>
          <a:p>
            <a:pPr algn="l">
              <a:lnSpc>
                <a:spcPts val="5406"/>
              </a:lnSpc>
            </a:pPr>
            <a:r>
              <a:rPr lang="en-US" sz="5100">
                <a:solidFill>
                  <a:srgbClr val="000000"/>
                </a:solidFill>
                <a:latin typeface="#9Slide05 Amplify"/>
              </a:rPr>
              <a:t>Trường Nam thi lẫn với trường Hà</a:t>
            </a:r>
          </a:p>
          <a:p>
            <a:pPr algn="l">
              <a:lnSpc>
                <a:spcPts val="5406"/>
              </a:lnSpc>
            </a:pPr>
            <a:r>
              <a:rPr lang="en-US" sz="5100">
                <a:solidFill>
                  <a:srgbClr val="000000"/>
                </a:solidFill>
                <a:latin typeface="#9Slide05 Amplify"/>
              </a:rPr>
              <a:t>Lôi thôi sĩ tử vai đeo lọ</a:t>
            </a:r>
          </a:p>
          <a:p>
            <a:pPr algn="l">
              <a:lnSpc>
                <a:spcPts val="5406"/>
              </a:lnSpc>
            </a:pPr>
            <a:r>
              <a:rPr lang="en-US" sz="5100">
                <a:solidFill>
                  <a:srgbClr val="000000"/>
                </a:solidFill>
                <a:latin typeface="#9Slide05 Amplify"/>
              </a:rPr>
              <a:t>Ậm ọe quan trường miệng thét loa</a:t>
            </a:r>
          </a:p>
          <a:p>
            <a:pPr algn="l">
              <a:lnSpc>
                <a:spcPts val="5406"/>
              </a:lnSpc>
            </a:pPr>
            <a:r>
              <a:rPr lang="en-US" sz="5100">
                <a:solidFill>
                  <a:srgbClr val="000000"/>
                </a:solidFill>
                <a:latin typeface="#9Slide05 Amplify"/>
              </a:rPr>
              <a:t>Cờ kéo rợp trời, quan sứ đến</a:t>
            </a:r>
          </a:p>
          <a:p>
            <a:pPr algn="l">
              <a:lnSpc>
                <a:spcPts val="5406"/>
              </a:lnSpc>
            </a:pPr>
            <a:r>
              <a:rPr lang="en-US" sz="5100">
                <a:solidFill>
                  <a:srgbClr val="000000"/>
                </a:solidFill>
                <a:latin typeface="#9Slide05 Amplify"/>
              </a:rPr>
              <a:t>Váy lê quét đất, mụ đầm ra</a:t>
            </a:r>
          </a:p>
          <a:p>
            <a:pPr algn="l">
              <a:lnSpc>
                <a:spcPts val="5406"/>
              </a:lnSpc>
            </a:pPr>
            <a:r>
              <a:rPr lang="en-US" sz="5100">
                <a:solidFill>
                  <a:srgbClr val="000000"/>
                </a:solidFill>
                <a:latin typeface="#9Slide05 Amplify"/>
              </a:rPr>
              <a:t>Nhân tài đất Bắc nào ai đó?</a:t>
            </a:r>
          </a:p>
          <a:p>
            <a:pPr algn="l">
              <a:lnSpc>
                <a:spcPts val="5406"/>
              </a:lnSpc>
            </a:pPr>
            <a:r>
              <a:rPr lang="en-US" sz="5100">
                <a:solidFill>
                  <a:srgbClr val="000000"/>
                </a:solidFill>
                <a:latin typeface="#9Slide05 Amplify"/>
              </a:rPr>
              <a:t>Ngoảnh cổ mà trông cảnh nước nhà!</a:t>
            </a:r>
          </a:p>
        </p:txBody>
      </p:sp>
      <p:sp>
        <p:nvSpPr>
          <p:cNvPr id="10" name="TextBox 10"/>
          <p:cNvSpPr txBox="1"/>
          <p:nvPr/>
        </p:nvSpPr>
        <p:spPr>
          <a:xfrm>
            <a:off x="1066800" y="723900"/>
            <a:ext cx="9064437" cy="1320783"/>
          </a:xfrm>
          <a:prstGeom prst="rect">
            <a:avLst/>
          </a:prstGeom>
        </p:spPr>
        <p:txBody>
          <a:bodyPr lIns="0" tIns="0" rIns="0" bIns="0" rtlCol="0" anchor="t">
            <a:spAutoFit/>
          </a:bodyPr>
          <a:lstStyle/>
          <a:p>
            <a:pPr algn="ctr">
              <a:lnSpc>
                <a:spcPts val="10559"/>
              </a:lnSpc>
            </a:pPr>
            <a:r>
              <a:rPr lang="en-US" sz="6640" spc="31">
                <a:solidFill>
                  <a:srgbClr val="000000"/>
                </a:solidFill>
                <a:latin typeface="#9Slide06 ThuPhap Thien An"/>
              </a:rPr>
              <a:t>Vịnh khoa thi Hương</a:t>
            </a:r>
          </a:p>
        </p:txBody>
      </p:sp>
      <p:sp>
        <p:nvSpPr>
          <p:cNvPr id="11" name="TextBox 11"/>
          <p:cNvSpPr txBox="1"/>
          <p:nvPr/>
        </p:nvSpPr>
        <p:spPr>
          <a:xfrm>
            <a:off x="9659844" y="2729024"/>
            <a:ext cx="7584557" cy="2400101"/>
          </a:xfrm>
          <a:prstGeom prst="rect">
            <a:avLst/>
          </a:prstGeom>
        </p:spPr>
        <p:txBody>
          <a:bodyPr lIns="0" tIns="0" rIns="0" bIns="0" rtlCol="0" anchor="t">
            <a:spAutoFit/>
          </a:bodyPr>
          <a:lstStyle/>
          <a:p>
            <a:pPr algn="just">
              <a:lnSpc>
                <a:spcPts val="4725"/>
              </a:lnSpc>
            </a:pPr>
            <a:r>
              <a:rPr lang="en-US" sz="3500">
                <a:solidFill>
                  <a:srgbClr val="000000"/>
                </a:solidFill>
                <a:latin typeface="Roboto Condensed"/>
              </a:rPr>
              <a:t>Đọc diễn cảm hoàn chỉnh bài thơ, chú ý:</a:t>
            </a:r>
          </a:p>
          <a:p>
            <a:pPr marL="755651" lvl="1" indent="-377825" algn="just">
              <a:lnSpc>
                <a:spcPts val="4725"/>
              </a:lnSpc>
              <a:buFont typeface="Arial"/>
              <a:buChar char="•"/>
            </a:pPr>
            <a:r>
              <a:rPr lang="en-US" sz="3500">
                <a:solidFill>
                  <a:srgbClr val="000000"/>
                </a:solidFill>
                <a:latin typeface="Roboto Condensed Bold"/>
              </a:rPr>
              <a:t>Ngắt nhịp</a:t>
            </a:r>
            <a:r>
              <a:rPr lang="en-US" sz="3500">
                <a:solidFill>
                  <a:srgbClr val="000000"/>
                </a:solidFill>
                <a:latin typeface="Roboto Condensed"/>
              </a:rPr>
              <a:t>: 4/3 hoặc 3/4 ở hầu hết các dòng thơ</a:t>
            </a:r>
          </a:p>
          <a:p>
            <a:pPr marL="755651" lvl="1" indent="-377825" algn="just">
              <a:lnSpc>
                <a:spcPts val="4725"/>
              </a:lnSpc>
              <a:buFont typeface="Arial"/>
              <a:buChar char="•"/>
            </a:pPr>
            <a:r>
              <a:rPr lang="en-US" sz="3500">
                <a:solidFill>
                  <a:srgbClr val="000000"/>
                </a:solidFill>
                <a:latin typeface="Roboto Condensed Bold"/>
              </a:rPr>
              <a:t>Giọng điệu: </a:t>
            </a:r>
            <a:r>
              <a:rPr lang="en-US" sz="3500">
                <a:solidFill>
                  <a:srgbClr val="000000"/>
                </a:solidFill>
                <a:latin typeface="Roboto Condensed"/>
              </a:rPr>
              <a:t>Châm biếm, giễu cợt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rot="10659676">
            <a:off x="8429270" y="7529595"/>
            <a:ext cx="15948685" cy="4971316"/>
            <a:chOff x="0" y="0"/>
            <a:chExt cx="21264914" cy="6628421"/>
          </a:xfrm>
        </p:grpSpPr>
        <p:sp>
          <p:nvSpPr>
            <p:cNvPr id="4" name="Freeform 4"/>
            <p:cNvSpPr/>
            <p:nvPr/>
          </p:nvSpPr>
          <p:spPr>
            <a:xfrm flipH="1">
              <a:off x="0" y="0"/>
              <a:ext cx="21264919" cy="6628450"/>
            </a:xfrm>
            <a:custGeom>
              <a:avLst/>
              <a:gdLst/>
              <a:ahLst/>
              <a:cxnLst/>
              <a:rect l="l" t="t" r="r" b="b"/>
              <a:pathLst>
                <a:path w="21264919" h="6628450">
                  <a:moveTo>
                    <a:pt x="21264919" y="0"/>
                  </a:moveTo>
                  <a:lnTo>
                    <a:pt x="0" y="0"/>
                  </a:lnTo>
                  <a:lnTo>
                    <a:pt x="0" y="6628450"/>
                  </a:lnTo>
                  <a:lnTo>
                    <a:pt x="21264919" y="6628450"/>
                  </a:lnTo>
                  <a:lnTo>
                    <a:pt x="21264919" y="0"/>
                  </a:lnTo>
                  <a:close/>
                </a:path>
              </a:pathLst>
            </a:custGeom>
            <a:blipFill>
              <a:blip r:embed="rId4"/>
              <a:stretch>
                <a:fillRect l="-3521" r="-3521"/>
              </a:stretch>
            </a:blipFill>
          </p:spPr>
          <p:txBody>
            <a:bodyPr/>
            <a:lstStyle/>
            <a:p>
              <a:endParaRPr lang="en-GB"/>
            </a:p>
          </p:txBody>
        </p:sp>
      </p:grpSp>
      <p:graphicFrame>
        <p:nvGraphicFramePr>
          <p:cNvPr id="5" name="Table 5"/>
          <p:cNvGraphicFramePr>
            <a:graphicFrameLocks noGrp="1"/>
          </p:cNvGraphicFramePr>
          <p:nvPr/>
        </p:nvGraphicFramePr>
        <p:xfrm>
          <a:off x="7914272" y="13993860"/>
          <a:ext cx="3810000" cy="1594866"/>
        </p:xfrm>
        <a:graphic>
          <a:graphicData uri="http://schemas.openxmlformats.org/drawingml/2006/table">
            <a:tbl>
              <a:tblPr/>
              <a:tblGrid>
                <a:gridCol w="1232647">
                  <a:extLst>
                    <a:ext uri="{9D8B030D-6E8A-4147-A177-3AD203B41FA5}">
                      <a16:colId xmlns:a16="http://schemas.microsoft.com/office/drawing/2014/main" val="20000"/>
                    </a:ext>
                  </a:extLst>
                </a:gridCol>
                <a:gridCol w="2577353">
                  <a:extLst>
                    <a:ext uri="{9D8B030D-6E8A-4147-A177-3AD203B41FA5}">
                      <a16:colId xmlns:a16="http://schemas.microsoft.com/office/drawing/2014/main" val="20001"/>
                    </a:ext>
                  </a:extLst>
                </a:gridCol>
              </a:tblGrid>
              <a:tr h="228600">
                <a:tc>
                  <a:txBody>
                    <a:bodyPr/>
                    <a:lstStyle/>
                    <a:p>
                      <a:pPr algn="just">
                        <a:lnSpc>
                          <a:spcPts val="2250"/>
                        </a:lnSpc>
                        <a:defRPr/>
                      </a:pPr>
                      <a:r>
                        <a:rPr lang="en-US" sz="1875">
                          <a:solidFill>
                            <a:srgbClr val="000000"/>
                          </a:solidFill>
                          <a:latin typeface="Times New Roman Bold Italics"/>
                        </a:rPr>
                        <a:t>Xuất xứ</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2250"/>
                        </a:lnSpc>
                        <a:defRPr/>
                      </a:pPr>
                      <a:r>
                        <a:rPr lang="en-US" sz="1875">
                          <a:solidFill>
                            <a:srgbClr val="000000"/>
                          </a:solidFill>
                          <a:latin typeface="Times New Roman"/>
                        </a:rPr>
                        <a:t>“Vịnh khoa thi Hương” còn có tên gọi khác “Lễ xướng danh khoa Đinh Dậu”, được sáng tác năm 1897.</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6" name="Group 6"/>
          <p:cNvGrpSpPr/>
          <p:nvPr/>
        </p:nvGrpSpPr>
        <p:grpSpPr>
          <a:xfrm>
            <a:off x="14785917" y="2852078"/>
            <a:ext cx="2473383" cy="3973791"/>
            <a:chOff x="0" y="0"/>
            <a:chExt cx="3297844" cy="5298388"/>
          </a:xfrm>
        </p:grpSpPr>
        <p:sp>
          <p:nvSpPr>
            <p:cNvPr id="7" name="Freeform 7"/>
            <p:cNvSpPr/>
            <p:nvPr/>
          </p:nvSpPr>
          <p:spPr>
            <a:xfrm>
              <a:off x="9525" y="22082"/>
              <a:ext cx="3278759" cy="5254267"/>
            </a:xfrm>
            <a:custGeom>
              <a:avLst/>
              <a:gdLst/>
              <a:ahLst/>
              <a:cxnLst/>
              <a:rect l="l" t="t" r="r" b="b"/>
              <a:pathLst>
                <a:path w="3278759" h="5254267">
                  <a:moveTo>
                    <a:pt x="0" y="2627133"/>
                  </a:moveTo>
                  <a:cubicBezTo>
                    <a:pt x="0" y="1176218"/>
                    <a:pt x="733933" y="0"/>
                    <a:pt x="1639443" y="0"/>
                  </a:cubicBezTo>
                  <a:cubicBezTo>
                    <a:pt x="2544953" y="0"/>
                    <a:pt x="3278759" y="1176218"/>
                    <a:pt x="3278759" y="2627133"/>
                  </a:cubicBezTo>
                  <a:cubicBezTo>
                    <a:pt x="3278759" y="4078048"/>
                    <a:pt x="2544826" y="5254266"/>
                    <a:pt x="1639316" y="5254266"/>
                  </a:cubicBezTo>
                  <a:cubicBezTo>
                    <a:pt x="733806" y="5254266"/>
                    <a:pt x="0" y="4078048"/>
                    <a:pt x="0" y="2627133"/>
                  </a:cubicBezTo>
                  <a:close/>
                </a:path>
              </a:pathLst>
            </a:custGeom>
            <a:gradFill rotWithShape="1">
              <a:gsLst>
                <a:gs pos="0">
                  <a:srgbClr val="DAB8AC">
                    <a:alpha val="100000"/>
                  </a:srgbClr>
                </a:gs>
                <a:gs pos="35000">
                  <a:srgbClr val="E4CFC6">
                    <a:alpha val="100000"/>
                  </a:srgbClr>
                </a:gs>
                <a:gs pos="100000">
                  <a:srgbClr val="F6EBE8">
                    <a:alpha val="100000"/>
                  </a:srgbClr>
                </a:gs>
              </a:gsLst>
              <a:lin ang="16200000"/>
            </a:gradFill>
          </p:spPr>
          <p:txBody>
            <a:bodyPr/>
            <a:lstStyle/>
            <a:p>
              <a:endParaRPr lang="en-GB"/>
            </a:p>
          </p:txBody>
        </p:sp>
        <p:sp>
          <p:nvSpPr>
            <p:cNvPr id="8" name="Freeform 8"/>
            <p:cNvSpPr/>
            <p:nvPr/>
          </p:nvSpPr>
          <p:spPr>
            <a:xfrm>
              <a:off x="0" y="0"/>
              <a:ext cx="3297809" cy="5298406"/>
            </a:xfrm>
            <a:custGeom>
              <a:avLst/>
              <a:gdLst/>
              <a:ahLst/>
              <a:cxnLst/>
              <a:rect l="l" t="t" r="r" b="b"/>
              <a:pathLst>
                <a:path w="3297809" h="5298406">
                  <a:moveTo>
                    <a:pt x="0" y="2649215"/>
                  </a:moveTo>
                  <a:cubicBezTo>
                    <a:pt x="0" y="1179163"/>
                    <a:pt x="741807" y="0"/>
                    <a:pt x="1648968" y="0"/>
                  </a:cubicBezTo>
                  <a:cubicBezTo>
                    <a:pt x="2556129" y="0"/>
                    <a:pt x="3297809" y="1179163"/>
                    <a:pt x="3297809" y="2649215"/>
                  </a:cubicBezTo>
                  <a:lnTo>
                    <a:pt x="3288284" y="2649215"/>
                  </a:lnTo>
                  <a:lnTo>
                    <a:pt x="3297809" y="2649215"/>
                  </a:lnTo>
                  <a:cubicBezTo>
                    <a:pt x="3297809" y="4119268"/>
                    <a:pt x="2556002" y="5298406"/>
                    <a:pt x="1648841" y="5298406"/>
                  </a:cubicBezTo>
                  <a:lnTo>
                    <a:pt x="1648841" y="5276348"/>
                  </a:lnTo>
                  <a:lnTo>
                    <a:pt x="1648841" y="5298406"/>
                  </a:lnTo>
                  <a:cubicBezTo>
                    <a:pt x="741807" y="5298406"/>
                    <a:pt x="0" y="4118973"/>
                    <a:pt x="0" y="2649215"/>
                  </a:cubicBezTo>
                  <a:lnTo>
                    <a:pt x="9525" y="2649215"/>
                  </a:lnTo>
                  <a:lnTo>
                    <a:pt x="19050" y="2649215"/>
                  </a:lnTo>
                  <a:lnTo>
                    <a:pt x="9525" y="2649215"/>
                  </a:lnTo>
                  <a:lnTo>
                    <a:pt x="0" y="2649215"/>
                  </a:lnTo>
                  <a:moveTo>
                    <a:pt x="19050" y="2649215"/>
                  </a:moveTo>
                  <a:cubicBezTo>
                    <a:pt x="19050" y="2661287"/>
                    <a:pt x="14732" y="2671297"/>
                    <a:pt x="9525" y="2671297"/>
                  </a:cubicBezTo>
                  <a:cubicBezTo>
                    <a:pt x="4318" y="2671297"/>
                    <a:pt x="0" y="2661286"/>
                    <a:pt x="0" y="2649215"/>
                  </a:cubicBezTo>
                  <a:cubicBezTo>
                    <a:pt x="0" y="2637144"/>
                    <a:pt x="4318" y="2627133"/>
                    <a:pt x="9525" y="2627133"/>
                  </a:cubicBezTo>
                  <a:cubicBezTo>
                    <a:pt x="14732" y="2627133"/>
                    <a:pt x="19050" y="2637144"/>
                    <a:pt x="19050" y="2649215"/>
                  </a:cubicBezTo>
                  <a:cubicBezTo>
                    <a:pt x="19050" y="4080992"/>
                    <a:pt x="745236" y="5254267"/>
                    <a:pt x="1648968" y="5254267"/>
                  </a:cubicBezTo>
                  <a:cubicBezTo>
                    <a:pt x="2552700" y="5254267"/>
                    <a:pt x="3278886" y="4081287"/>
                    <a:pt x="3278886" y="2649215"/>
                  </a:cubicBezTo>
                  <a:cubicBezTo>
                    <a:pt x="3278886" y="1217143"/>
                    <a:pt x="2552573" y="44163"/>
                    <a:pt x="1648968" y="44163"/>
                  </a:cubicBezTo>
                  <a:lnTo>
                    <a:pt x="1648968" y="22082"/>
                  </a:lnTo>
                  <a:lnTo>
                    <a:pt x="1648968" y="44163"/>
                  </a:lnTo>
                  <a:cubicBezTo>
                    <a:pt x="745236" y="44163"/>
                    <a:pt x="19050" y="1217143"/>
                    <a:pt x="19050" y="2649215"/>
                  </a:cubicBezTo>
                  <a:close/>
                </a:path>
              </a:pathLst>
            </a:custGeom>
            <a:solidFill>
              <a:srgbClr val="7B4C29"/>
            </a:solidFill>
          </p:spPr>
          <p:txBody>
            <a:bodyPr/>
            <a:lstStyle/>
            <a:p>
              <a:endParaRPr lang="en-GB"/>
            </a:p>
          </p:txBody>
        </p:sp>
        <p:sp>
          <p:nvSpPr>
            <p:cNvPr id="9" name="TextBox 9"/>
            <p:cNvSpPr txBox="1"/>
            <p:nvPr/>
          </p:nvSpPr>
          <p:spPr>
            <a:xfrm>
              <a:off x="0" y="-76200"/>
              <a:ext cx="3297844" cy="5374588"/>
            </a:xfrm>
            <a:prstGeom prst="rect">
              <a:avLst/>
            </a:prstGeom>
          </p:spPr>
          <p:txBody>
            <a:bodyPr lIns="50800" tIns="50800" rIns="50800" bIns="50800" rtlCol="0" anchor="ctr"/>
            <a:lstStyle/>
            <a:p>
              <a:pPr algn="ctr">
                <a:lnSpc>
                  <a:spcPts val="4967"/>
                </a:lnSpc>
              </a:pPr>
              <a:r>
                <a:rPr lang="en-US" sz="3600">
                  <a:solidFill>
                    <a:srgbClr val="22170B"/>
                  </a:solidFill>
                  <a:latin typeface="Cambria Italics"/>
                </a:rPr>
                <a:t>Ghép nối từ với ý nghĩa tương ứng:</a:t>
              </a:r>
            </a:p>
          </p:txBody>
        </p:sp>
      </p:grpSp>
      <p:graphicFrame>
        <p:nvGraphicFramePr>
          <p:cNvPr id="10" name="Table 10"/>
          <p:cNvGraphicFramePr>
            <a:graphicFrameLocks noGrp="1"/>
          </p:cNvGraphicFramePr>
          <p:nvPr/>
        </p:nvGraphicFramePr>
        <p:xfrm>
          <a:off x="1395035" y="2152650"/>
          <a:ext cx="13038474" cy="7639051"/>
        </p:xfrm>
        <a:graphic>
          <a:graphicData uri="http://schemas.openxmlformats.org/drawingml/2006/table">
            <a:tbl>
              <a:tblPr/>
              <a:tblGrid>
                <a:gridCol w="4585124">
                  <a:extLst>
                    <a:ext uri="{9D8B030D-6E8A-4147-A177-3AD203B41FA5}">
                      <a16:colId xmlns:a16="http://schemas.microsoft.com/office/drawing/2014/main" val="20000"/>
                    </a:ext>
                  </a:extLst>
                </a:gridCol>
                <a:gridCol w="1121516">
                  <a:extLst>
                    <a:ext uri="{9D8B030D-6E8A-4147-A177-3AD203B41FA5}">
                      <a16:colId xmlns:a16="http://schemas.microsoft.com/office/drawing/2014/main" val="20001"/>
                    </a:ext>
                  </a:extLst>
                </a:gridCol>
                <a:gridCol w="7331834">
                  <a:extLst>
                    <a:ext uri="{9D8B030D-6E8A-4147-A177-3AD203B41FA5}">
                      <a16:colId xmlns:a16="http://schemas.microsoft.com/office/drawing/2014/main" val="20002"/>
                    </a:ext>
                  </a:extLst>
                </a:gridCol>
              </a:tblGrid>
              <a:tr h="1014711">
                <a:tc>
                  <a:txBody>
                    <a:bodyPr/>
                    <a:lstStyle/>
                    <a:p>
                      <a:pPr algn="ctr">
                        <a:lnSpc>
                          <a:spcPts val="4200"/>
                        </a:lnSpc>
                        <a:defRPr/>
                      </a:pPr>
                      <a:r>
                        <a:rPr lang="en-US" sz="3000">
                          <a:solidFill>
                            <a:srgbClr val="120804"/>
                          </a:solidFill>
                          <a:latin typeface="Roboto Condensed Bold"/>
                        </a:rPr>
                        <a:t>Từ/ cụm từ khó</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gradFill rotWithShape="1">
                      <a:gsLst>
                        <a:gs pos="0">
                          <a:srgbClr val="FBF2B2">
                            <a:alpha val="100000"/>
                          </a:srgbClr>
                        </a:gs>
                        <a:gs pos="35000">
                          <a:srgbClr val="FBF3C9">
                            <a:alpha val="100000"/>
                          </a:srgbClr>
                        </a:gs>
                        <a:gs pos="100000">
                          <a:srgbClr val="FEFBE9">
                            <a:alpha val="100000"/>
                          </a:srgbClr>
                        </a:gs>
                      </a:gsLst>
                      <a:lin ang="10800000"/>
                    </a:gradFill>
                  </a:tcPr>
                </a:tc>
                <a:tc rowSpan="7">
                  <a:txBody>
                    <a:bodyPr/>
                    <a:lstStyle/>
                    <a:p>
                      <a:pPr algn="ctr">
                        <a:lnSpc>
                          <a:spcPts val="4200"/>
                        </a:lnSpc>
                        <a:defRPr/>
                      </a:pP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tcPr>
                </a:tc>
                <a:tc>
                  <a:txBody>
                    <a:bodyPr/>
                    <a:lstStyle/>
                    <a:p>
                      <a:pPr algn="ctr">
                        <a:lnSpc>
                          <a:spcPts val="4200"/>
                        </a:lnSpc>
                        <a:defRPr/>
                      </a:pPr>
                      <a:r>
                        <a:rPr lang="en-US" sz="3000">
                          <a:solidFill>
                            <a:srgbClr val="120804"/>
                          </a:solidFill>
                          <a:latin typeface="Roboto Condensed Bold"/>
                        </a:rPr>
                        <a:t>Phần giải nghĩa</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gradFill rotWithShape="1">
                      <a:gsLst>
                        <a:gs pos="0">
                          <a:srgbClr val="FBF2B2">
                            <a:alpha val="100000"/>
                          </a:srgbClr>
                        </a:gs>
                        <a:gs pos="35000">
                          <a:srgbClr val="FBF3C9">
                            <a:alpha val="100000"/>
                          </a:srgbClr>
                        </a:gs>
                        <a:gs pos="100000">
                          <a:srgbClr val="FEFBE9">
                            <a:alpha val="100000"/>
                          </a:srgbClr>
                        </a:gs>
                      </a:gsLst>
                      <a:lin ang="10800000"/>
                    </a:gradFill>
                  </a:tcPr>
                </a:tc>
                <a:extLst>
                  <a:ext uri="{0D108BD9-81ED-4DB2-BD59-A6C34878D82A}">
                    <a16:rowId xmlns:a16="http://schemas.microsoft.com/office/drawing/2014/main" val="10000"/>
                  </a:ext>
                </a:extLst>
              </a:tr>
              <a:tr h="1014711">
                <a:tc>
                  <a:txBody>
                    <a:bodyPr/>
                    <a:lstStyle/>
                    <a:p>
                      <a:pPr algn="ctr">
                        <a:lnSpc>
                          <a:spcPts val="4200"/>
                        </a:lnSpc>
                        <a:defRPr/>
                      </a:pPr>
                      <a:r>
                        <a:rPr lang="en-US" sz="3000">
                          <a:solidFill>
                            <a:srgbClr val="120804"/>
                          </a:solidFill>
                          <a:latin typeface="Roboto Condensed"/>
                        </a:rPr>
                        <a:t>Trường Nam – Trường Hà</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vMerge="1">
                  <a:txBody>
                    <a:bodyPr/>
                    <a:lstStyle/>
                    <a:p>
                      <a:pPr algn="ctr">
                        <a:lnSpc>
                          <a:spcPts val="4200"/>
                        </a:lnSpc>
                        <a:defRPr/>
                      </a:pP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tcPr>
                </a:tc>
                <a:tc>
                  <a:txBody>
                    <a:bodyPr/>
                    <a:lstStyle/>
                    <a:p>
                      <a:pPr algn="ctr">
                        <a:lnSpc>
                          <a:spcPts val="4200"/>
                        </a:lnSpc>
                        <a:defRPr/>
                      </a:pPr>
                      <a:r>
                        <a:rPr lang="en-US" sz="3000">
                          <a:solidFill>
                            <a:srgbClr val="120804"/>
                          </a:solidFill>
                          <a:latin typeface="Roboto Condensed"/>
                        </a:rPr>
                        <a:t>Lọ nước uống</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1"/>
                  </a:ext>
                </a:extLst>
              </a:tr>
              <a:tr h="1014711">
                <a:tc>
                  <a:txBody>
                    <a:bodyPr/>
                    <a:lstStyle/>
                    <a:p>
                      <a:pPr algn="ctr">
                        <a:lnSpc>
                          <a:spcPts val="4200"/>
                        </a:lnSpc>
                        <a:defRPr/>
                      </a:pPr>
                      <a:r>
                        <a:rPr lang="en-US" sz="3000">
                          <a:solidFill>
                            <a:srgbClr val="120804"/>
                          </a:solidFill>
                          <a:latin typeface="Roboto Condensed"/>
                        </a:rPr>
                        <a:t>Sĩ tử</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vMerge="1">
                  <a:txBody>
                    <a:bodyPr/>
                    <a:lstStyle/>
                    <a:p>
                      <a:pPr algn="ctr">
                        <a:lnSpc>
                          <a:spcPts val="4200"/>
                        </a:lnSpc>
                        <a:defRPr/>
                      </a:pP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tcPr>
                </a:tc>
                <a:tc>
                  <a:txBody>
                    <a:bodyPr/>
                    <a:lstStyle/>
                    <a:p>
                      <a:pPr algn="ctr">
                        <a:lnSpc>
                          <a:spcPts val="4200"/>
                        </a:lnSpc>
                        <a:defRPr/>
                      </a:pPr>
                      <a:r>
                        <a:rPr lang="en-US" sz="3000">
                          <a:solidFill>
                            <a:srgbClr val="120804"/>
                          </a:solidFill>
                          <a:latin typeface="Roboto Condensed"/>
                        </a:rPr>
                        <a:t>Người đi thi</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2"/>
                  </a:ext>
                </a:extLst>
              </a:tr>
              <a:tr h="1014711">
                <a:tc>
                  <a:txBody>
                    <a:bodyPr/>
                    <a:lstStyle/>
                    <a:p>
                      <a:pPr algn="ctr">
                        <a:lnSpc>
                          <a:spcPts val="4200"/>
                        </a:lnSpc>
                        <a:defRPr/>
                      </a:pPr>
                      <a:r>
                        <a:rPr lang="en-US" sz="3000">
                          <a:solidFill>
                            <a:srgbClr val="120804"/>
                          </a:solidFill>
                          <a:latin typeface="Roboto Condensed"/>
                        </a:rPr>
                        <a:t>Lọ</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vMerge="1">
                  <a:txBody>
                    <a:bodyPr/>
                    <a:lstStyle/>
                    <a:p>
                      <a:pPr algn="ctr">
                        <a:lnSpc>
                          <a:spcPts val="4200"/>
                        </a:lnSpc>
                        <a:defRPr/>
                      </a:pP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tcPr>
                </a:tc>
                <a:tc>
                  <a:txBody>
                    <a:bodyPr/>
                    <a:lstStyle/>
                    <a:p>
                      <a:pPr algn="ctr">
                        <a:lnSpc>
                          <a:spcPts val="4200"/>
                        </a:lnSpc>
                        <a:defRPr/>
                      </a:pPr>
                      <a:r>
                        <a:rPr lang="en-US" sz="3000">
                          <a:solidFill>
                            <a:srgbClr val="120804"/>
                          </a:solidFill>
                          <a:latin typeface="Roboto Condensed"/>
                        </a:rPr>
                        <a:t>Madame, người phụ nữ, đàn bà</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3"/>
                  </a:ext>
                </a:extLst>
              </a:tr>
              <a:tr h="1014711">
                <a:tc>
                  <a:txBody>
                    <a:bodyPr/>
                    <a:lstStyle/>
                    <a:p>
                      <a:pPr algn="ctr">
                        <a:lnSpc>
                          <a:spcPts val="4200"/>
                        </a:lnSpc>
                        <a:defRPr/>
                      </a:pPr>
                      <a:r>
                        <a:rPr lang="en-US" sz="3000">
                          <a:solidFill>
                            <a:srgbClr val="120804"/>
                          </a:solidFill>
                          <a:latin typeface="Roboto Condensed"/>
                        </a:rPr>
                        <a:t>Quan sứ</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vMerge="1">
                  <a:txBody>
                    <a:bodyPr/>
                    <a:lstStyle/>
                    <a:p>
                      <a:pPr algn="ctr">
                        <a:lnSpc>
                          <a:spcPts val="4200"/>
                        </a:lnSpc>
                        <a:defRPr/>
                      </a:pP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tcPr>
                </a:tc>
                <a:tc>
                  <a:txBody>
                    <a:bodyPr/>
                    <a:lstStyle/>
                    <a:p>
                      <a:pPr algn="ctr">
                        <a:lnSpc>
                          <a:spcPts val="4200"/>
                        </a:lnSpc>
                        <a:defRPr/>
                      </a:pPr>
                      <a:r>
                        <a:rPr lang="en-US" sz="3000">
                          <a:solidFill>
                            <a:srgbClr val="120804"/>
                          </a:solidFill>
                          <a:latin typeface="Roboto Condensed"/>
                        </a:rPr>
                        <a:t>Giám thị trường thi</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4"/>
                  </a:ext>
                </a:extLst>
              </a:tr>
              <a:tr h="1550785">
                <a:tc>
                  <a:txBody>
                    <a:bodyPr/>
                    <a:lstStyle/>
                    <a:p>
                      <a:pPr algn="ctr">
                        <a:lnSpc>
                          <a:spcPts val="4200"/>
                        </a:lnSpc>
                        <a:defRPr/>
                      </a:pPr>
                      <a:r>
                        <a:rPr lang="en-US" sz="3000">
                          <a:solidFill>
                            <a:srgbClr val="120804"/>
                          </a:solidFill>
                          <a:latin typeface="Roboto Condensed"/>
                        </a:rPr>
                        <a:t>Mụ đầm</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vMerge="1">
                  <a:txBody>
                    <a:bodyPr/>
                    <a:lstStyle/>
                    <a:p>
                      <a:pPr algn="ctr">
                        <a:lnSpc>
                          <a:spcPts val="4200"/>
                        </a:lnSpc>
                        <a:defRPr/>
                      </a:pP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tcPr>
                </a:tc>
                <a:tc>
                  <a:txBody>
                    <a:bodyPr/>
                    <a:lstStyle/>
                    <a:p>
                      <a:pPr algn="ctr">
                        <a:lnSpc>
                          <a:spcPts val="4200"/>
                        </a:lnSpc>
                        <a:defRPr/>
                      </a:pPr>
                      <a:r>
                        <a:rPr lang="en-US" sz="3000">
                          <a:solidFill>
                            <a:srgbClr val="120804"/>
                          </a:solidFill>
                          <a:latin typeface="Roboto Condensed"/>
                        </a:rPr>
                        <a:t>Quan công sứ người Pháp, đứng đầu bộ máy cai trị ở một tỉnh</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5"/>
                  </a:ext>
                </a:extLst>
              </a:tr>
              <a:tr h="1014711">
                <a:tc>
                  <a:txBody>
                    <a:bodyPr/>
                    <a:lstStyle/>
                    <a:p>
                      <a:pPr algn="ctr">
                        <a:lnSpc>
                          <a:spcPts val="4200"/>
                        </a:lnSpc>
                        <a:defRPr/>
                      </a:pPr>
                      <a:r>
                        <a:rPr lang="en-US" sz="3000">
                          <a:solidFill>
                            <a:srgbClr val="120804"/>
                          </a:solidFill>
                          <a:latin typeface="Roboto Condensed"/>
                        </a:rPr>
                        <a:t>Quan trường</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vMerge="1">
                  <a:txBody>
                    <a:bodyPr/>
                    <a:lstStyle/>
                    <a:p>
                      <a:pPr algn="ctr">
                        <a:lnSpc>
                          <a:spcPts val="4200"/>
                        </a:lnSpc>
                        <a:defRPr/>
                      </a:pP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tcPr>
                </a:tc>
                <a:tc>
                  <a:txBody>
                    <a:bodyPr/>
                    <a:lstStyle/>
                    <a:p>
                      <a:pPr algn="ctr">
                        <a:lnSpc>
                          <a:spcPts val="4200"/>
                        </a:lnSpc>
                        <a:defRPr/>
                      </a:pPr>
                      <a:r>
                        <a:rPr lang="en-US" sz="3000">
                          <a:solidFill>
                            <a:srgbClr val="120804"/>
                          </a:solidFill>
                          <a:latin typeface="Roboto Condensed"/>
                        </a:rPr>
                        <a:t>Trường Nam Định – Trường Hà Nội</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6"/>
                  </a:ext>
                </a:extLst>
              </a:tr>
            </a:tbl>
          </a:graphicData>
        </a:graphic>
      </p:graphicFrame>
      <p:sp>
        <p:nvSpPr>
          <p:cNvPr id="11" name="TextBox 11"/>
          <p:cNvSpPr txBox="1"/>
          <p:nvPr/>
        </p:nvSpPr>
        <p:spPr>
          <a:xfrm>
            <a:off x="3802262" y="212088"/>
            <a:ext cx="9064437" cy="1318899"/>
          </a:xfrm>
          <a:prstGeom prst="rect">
            <a:avLst/>
          </a:prstGeom>
        </p:spPr>
        <p:txBody>
          <a:bodyPr lIns="0" tIns="0" rIns="0" bIns="0" rtlCol="0" anchor="t">
            <a:spAutoFit/>
          </a:bodyPr>
          <a:lstStyle/>
          <a:p>
            <a:pPr algn="ctr">
              <a:lnSpc>
                <a:spcPts val="10559"/>
              </a:lnSpc>
            </a:pPr>
            <a:r>
              <a:rPr lang="en-US" sz="6640" spc="31">
                <a:solidFill>
                  <a:srgbClr val="000000"/>
                </a:solidFill>
                <a:latin typeface="#9Slide06 ThuPhap Thien An"/>
              </a:rPr>
              <a:t>Từ khó</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rot="10659676">
            <a:off x="8429270" y="7529595"/>
            <a:ext cx="15948685" cy="4971316"/>
            <a:chOff x="0" y="0"/>
            <a:chExt cx="21264914" cy="6628421"/>
          </a:xfrm>
        </p:grpSpPr>
        <p:sp>
          <p:nvSpPr>
            <p:cNvPr id="4" name="Freeform 4"/>
            <p:cNvSpPr/>
            <p:nvPr/>
          </p:nvSpPr>
          <p:spPr>
            <a:xfrm flipH="1">
              <a:off x="0" y="0"/>
              <a:ext cx="21264919" cy="6628450"/>
            </a:xfrm>
            <a:custGeom>
              <a:avLst/>
              <a:gdLst/>
              <a:ahLst/>
              <a:cxnLst/>
              <a:rect l="l" t="t" r="r" b="b"/>
              <a:pathLst>
                <a:path w="21264919" h="6628450">
                  <a:moveTo>
                    <a:pt x="21264919" y="0"/>
                  </a:moveTo>
                  <a:lnTo>
                    <a:pt x="0" y="0"/>
                  </a:lnTo>
                  <a:lnTo>
                    <a:pt x="0" y="6628450"/>
                  </a:lnTo>
                  <a:lnTo>
                    <a:pt x="21264919" y="6628450"/>
                  </a:lnTo>
                  <a:lnTo>
                    <a:pt x="21264919" y="0"/>
                  </a:lnTo>
                  <a:close/>
                </a:path>
              </a:pathLst>
            </a:custGeom>
            <a:blipFill>
              <a:blip r:embed="rId4"/>
              <a:stretch>
                <a:fillRect l="-3521" r="-3521"/>
              </a:stretch>
            </a:blipFill>
          </p:spPr>
          <p:txBody>
            <a:bodyPr/>
            <a:lstStyle/>
            <a:p>
              <a:endParaRPr lang="en-GB"/>
            </a:p>
          </p:txBody>
        </p:sp>
      </p:grpSp>
      <p:graphicFrame>
        <p:nvGraphicFramePr>
          <p:cNvPr id="5" name="Table 5"/>
          <p:cNvGraphicFramePr>
            <a:graphicFrameLocks noGrp="1"/>
          </p:cNvGraphicFramePr>
          <p:nvPr/>
        </p:nvGraphicFramePr>
        <p:xfrm>
          <a:off x="7914272" y="13993860"/>
          <a:ext cx="3810000" cy="1594866"/>
        </p:xfrm>
        <a:graphic>
          <a:graphicData uri="http://schemas.openxmlformats.org/drawingml/2006/table">
            <a:tbl>
              <a:tblPr/>
              <a:tblGrid>
                <a:gridCol w="1232647">
                  <a:extLst>
                    <a:ext uri="{9D8B030D-6E8A-4147-A177-3AD203B41FA5}">
                      <a16:colId xmlns:a16="http://schemas.microsoft.com/office/drawing/2014/main" val="20000"/>
                    </a:ext>
                  </a:extLst>
                </a:gridCol>
                <a:gridCol w="2577353">
                  <a:extLst>
                    <a:ext uri="{9D8B030D-6E8A-4147-A177-3AD203B41FA5}">
                      <a16:colId xmlns:a16="http://schemas.microsoft.com/office/drawing/2014/main" val="20001"/>
                    </a:ext>
                  </a:extLst>
                </a:gridCol>
              </a:tblGrid>
              <a:tr h="228600">
                <a:tc>
                  <a:txBody>
                    <a:bodyPr/>
                    <a:lstStyle/>
                    <a:p>
                      <a:pPr algn="just">
                        <a:lnSpc>
                          <a:spcPts val="2250"/>
                        </a:lnSpc>
                        <a:defRPr/>
                      </a:pPr>
                      <a:r>
                        <a:rPr lang="en-US" sz="1875">
                          <a:solidFill>
                            <a:srgbClr val="000000"/>
                          </a:solidFill>
                          <a:latin typeface="Times New Roman Bold Italics"/>
                        </a:rPr>
                        <a:t>Xuất xứ</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2250"/>
                        </a:lnSpc>
                        <a:defRPr/>
                      </a:pPr>
                      <a:r>
                        <a:rPr lang="en-US" sz="1875">
                          <a:solidFill>
                            <a:srgbClr val="000000"/>
                          </a:solidFill>
                          <a:latin typeface="Times New Roman"/>
                        </a:rPr>
                        <a:t>“Vịnh khoa thi Hương” còn có tên gọi khác “Lễ xướng danh khoa Đinh Dậu”, được sáng tác năm 1897.</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6" name="Table 6"/>
          <p:cNvGraphicFramePr>
            <a:graphicFrameLocks noGrp="1"/>
          </p:cNvGraphicFramePr>
          <p:nvPr/>
        </p:nvGraphicFramePr>
        <p:xfrm>
          <a:off x="3327271" y="1873745"/>
          <a:ext cx="12148880" cy="7639051"/>
        </p:xfrm>
        <a:graphic>
          <a:graphicData uri="http://schemas.openxmlformats.org/drawingml/2006/table">
            <a:tbl>
              <a:tblPr/>
              <a:tblGrid>
                <a:gridCol w="5389934">
                  <a:extLst>
                    <a:ext uri="{9D8B030D-6E8A-4147-A177-3AD203B41FA5}">
                      <a16:colId xmlns:a16="http://schemas.microsoft.com/office/drawing/2014/main" val="20000"/>
                    </a:ext>
                  </a:extLst>
                </a:gridCol>
                <a:gridCol w="6758946">
                  <a:extLst>
                    <a:ext uri="{9D8B030D-6E8A-4147-A177-3AD203B41FA5}">
                      <a16:colId xmlns:a16="http://schemas.microsoft.com/office/drawing/2014/main" val="20001"/>
                    </a:ext>
                  </a:extLst>
                </a:gridCol>
              </a:tblGrid>
              <a:tr h="1014711">
                <a:tc>
                  <a:txBody>
                    <a:bodyPr/>
                    <a:lstStyle/>
                    <a:p>
                      <a:pPr algn="ctr">
                        <a:lnSpc>
                          <a:spcPts val="4200"/>
                        </a:lnSpc>
                        <a:defRPr/>
                      </a:pPr>
                      <a:r>
                        <a:rPr lang="en-US" sz="3000">
                          <a:solidFill>
                            <a:srgbClr val="120804"/>
                          </a:solidFill>
                          <a:latin typeface="Roboto Condensed Bold"/>
                        </a:rPr>
                        <a:t>Từ/ cụm từ khó</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gradFill rotWithShape="1">
                      <a:gsLst>
                        <a:gs pos="0">
                          <a:srgbClr val="FBF2B2">
                            <a:alpha val="100000"/>
                          </a:srgbClr>
                        </a:gs>
                        <a:gs pos="35000">
                          <a:srgbClr val="FBF3C9">
                            <a:alpha val="100000"/>
                          </a:srgbClr>
                        </a:gs>
                        <a:gs pos="100000">
                          <a:srgbClr val="FEFBE9">
                            <a:alpha val="100000"/>
                          </a:srgbClr>
                        </a:gs>
                      </a:gsLst>
                      <a:lin ang="10800000"/>
                    </a:gradFill>
                  </a:tcPr>
                </a:tc>
                <a:tc>
                  <a:txBody>
                    <a:bodyPr/>
                    <a:lstStyle/>
                    <a:p>
                      <a:pPr algn="ctr">
                        <a:lnSpc>
                          <a:spcPts val="4200"/>
                        </a:lnSpc>
                        <a:defRPr/>
                      </a:pPr>
                      <a:r>
                        <a:rPr lang="en-US" sz="3000">
                          <a:solidFill>
                            <a:srgbClr val="120804"/>
                          </a:solidFill>
                          <a:latin typeface="Roboto Condensed Bold"/>
                        </a:rPr>
                        <a:t>Phần giải nghĩa</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gradFill rotWithShape="1">
                      <a:gsLst>
                        <a:gs pos="0">
                          <a:srgbClr val="FBF2B2">
                            <a:alpha val="100000"/>
                          </a:srgbClr>
                        </a:gs>
                        <a:gs pos="35000">
                          <a:srgbClr val="FBF3C9">
                            <a:alpha val="100000"/>
                          </a:srgbClr>
                        </a:gs>
                        <a:gs pos="100000">
                          <a:srgbClr val="FEFBE9">
                            <a:alpha val="100000"/>
                          </a:srgbClr>
                        </a:gs>
                      </a:gsLst>
                      <a:lin ang="10800000"/>
                    </a:gradFill>
                  </a:tcPr>
                </a:tc>
                <a:extLst>
                  <a:ext uri="{0D108BD9-81ED-4DB2-BD59-A6C34878D82A}">
                    <a16:rowId xmlns:a16="http://schemas.microsoft.com/office/drawing/2014/main" val="10000"/>
                  </a:ext>
                </a:extLst>
              </a:tr>
              <a:tr h="1014711">
                <a:tc>
                  <a:txBody>
                    <a:bodyPr/>
                    <a:lstStyle/>
                    <a:p>
                      <a:pPr algn="ctr">
                        <a:lnSpc>
                          <a:spcPts val="4200"/>
                        </a:lnSpc>
                        <a:defRPr/>
                      </a:pPr>
                      <a:r>
                        <a:rPr lang="en-US" sz="3000">
                          <a:solidFill>
                            <a:srgbClr val="120804"/>
                          </a:solidFill>
                          <a:latin typeface="Roboto Condensed"/>
                        </a:rPr>
                        <a:t>Trường Nam – Trường Hà</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a:txBody>
                    <a:bodyPr/>
                    <a:lstStyle/>
                    <a:p>
                      <a:pPr algn="ctr">
                        <a:lnSpc>
                          <a:spcPts val="4200"/>
                        </a:lnSpc>
                        <a:defRPr/>
                      </a:pPr>
                      <a:r>
                        <a:rPr lang="en-US" sz="3000">
                          <a:solidFill>
                            <a:srgbClr val="120804"/>
                          </a:solidFill>
                          <a:latin typeface="Roboto Condensed"/>
                        </a:rPr>
                        <a:t>Trường Nam Định – Trường Hà Nội</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1"/>
                  </a:ext>
                </a:extLst>
              </a:tr>
              <a:tr h="1014711">
                <a:tc>
                  <a:txBody>
                    <a:bodyPr/>
                    <a:lstStyle/>
                    <a:p>
                      <a:pPr algn="ctr">
                        <a:lnSpc>
                          <a:spcPts val="4200"/>
                        </a:lnSpc>
                        <a:defRPr/>
                      </a:pPr>
                      <a:r>
                        <a:rPr lang="en-US" sz="3000">
                          <a:solidFill>
                            <a:srgbClr val="120804"/>
                          </a:solidFill>
                          <a:latin typeface="Roboto Condensed"/>
                        </a:rPr>
                        <a:t>Sĩ tử</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a:txBody>
                    <a:bodyPr/>
                    <a:lstStyle/>
                    <a:p>
                      <a:pPr algn="ctr">
                        <a:lnSpc>
                          <a:spcPts val="4200"/>
                        </a:lnSpc>
                        <a:defRPr/>
                      </a:pPr>
                      <a:r>
                        <a:rPr lang="en-US" sz="3000">
                          <a:solidFill>
                            <a:srgbClr val="120804"/>
                          </a:solidFill>
                          <a:latin typeface="Roboto Condensed"/>
                        </a:rPr>
                        <a:t>Người đi thi</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2"/>
                  </a:ext>
                </a:extLst>
              </a:tr>
              <a:tr h="1014711">
                <a:tc>
                  <a:txBody>
                    <a:bodyPr/>
                    <a:lstStyle/>
                    <a:p>
                      <a:pPr algn="ctr">
                        <a:lnSpc>
                          <a:spcPts val="4200"/>
                        </a:lnSpc>
                        <a:defRPr/>
                      </a:pPr>
                      <a:r>
                        <a:rPr lang="en-US" sz="3000">
                          <a:solidFill>
                            <a:srgbClr val="120804"/>
                          </a:solidFill>
                          <a:latin typeface="Roboto Condensed"/>
                        </a:rPr>
                        <a:t>Lọ</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a:txBody>
                    <a:bodyPr/>
                    <a:lstStyle/>
                    <a:p>
                      <a:pPr algn="ctr">
                        <a:lnSpc>
                          <a:spcPts val="4200"/>
                        </a:lnSpc>
                        <a:defRPr/>
                      </a:pPr>
                      <a:r>
                        <a:rPr lang="en-US" sz="3000">
                          <a:solidFill>
                            <a:srgbClr val="120804"/>
                          </a:solidFill>
                          <a:latin typeface="Roboto Condensed"/>
                        </a:rPr>
                        <a:t>Lọ nước uống</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3"/>
                  </a:ext>
                </a:extLst>
              </a:tr>
              <a:tr h="1550785">
                <a:tc>
                  <a:txBody>
                    <a:bodyPr/>
                    <a:lstStyle/>
                    <a:p>
                      <a:pPr algn="ctr">
                        <a:lnSpc>
                          <a:spcPts val="4200"/>
                        </a:lnSpc>
                        <a:defRPr/>
                      </a:pPr>
                      <a:r>
                        <a:rPr lang="en-US" sz="3000">
                          <a:solidFill>
                            <a:srgbClr val="120804"/>
                          </a:solidFill>
                          <a:latin typeface="Roboto Condensed"/>
                        </a:rPr>
                        <a:t>Quan sứ</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a:txBody>
                    <a:bodyPr/>
                    <a:lstStyle/>
                    <a:p>
                      <a:pPr algn="ctr">
                        <a:lnSpc>
                          <a:spcPts val="4200"/>
                        </a:lnSpc>
                        <a:defRPr/>
                      </a:pPr>
                      <a:r>
                        <a:rPr lang="en-US" sz="3000">
                          <a:solidFill>
                            <a:srgbClr val="120804"/>
                          </a:solidFill>
                          <a:latin typeface="Roboto Condensed"/>
                        </a:rPr>
                        <a:t>Quan công sứ người Pháp, đứng đầu bộ máy cai trị ở một tỉnh</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4"/>
                  </a:ext>
                </a:extLst>
              </a:tr>
              <a:tr h="1014711">
                <a:tc>
                  <a:txBody>
                    <a:bodyPr/>
                    <a:lstStyle/>
                    <a:p>
                      <a:pPr algn="ctr">
                        <a:lnSpc>
                          <a:spcPts val="4200"/>
                        </a:lnSpc>
                        <a:defRPr/>
                      </a:pPr>
                      <a:r>
                        <a:rPr lang="en-US" sz="3000">
                          <a:solidFill>
                            <a:srgbClr val="120804"/>
                          </a:solidFill>
                          <a:latin typeface="Roboto Condensed"/>
                        </a:rPr>
                        <a:t>Mụ đầm</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a:txBody>
                    <a:bodyPr/>
                    <a:lstStyle/>
                    <a:p>
                      <a:pPr algn="ctr">
                        <a:lnSpc>
                          <a:spcPts val="4200"/>
                        </a:lnSpc>
                        <a:defRPr/>
                      </a:pPr>
                      <a:r>
                        <a:rPr lang="en-US" sz="3000">
                          <a:solidFill>
                            <a:srgbClr val="120804"/>
                          </a:solidFill>
                          <a:latin typeface="Roboto Condensed"/>
                        </a:rPr>
                        <a:t>Madame, người phụ nữ, đàn bà</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5"/>
                  </a:ext>
                </a:extLst>
              </a:tr>
              <a:tr h="1014711">
                <a:tc>
                  <a:txBody>
                    <a:bodyPr/>
                    <a:lstStyle/>
                    <a:p>
                      <a:pPr algn="ctr">
                        <a:lnSpc>
                          <a:spcPts val="4200"/>
                        </a:lnSpc>
                        <a:defRPr/>
                      </a:pPr>
                      <a:r>
                        <a:rPr lang="en-US" sz="3000">
                          <a:solidFill>
                            <a:srgbClr val="120804"/>
                          </a:solidFill>
                          <a:latin typeface="Roboto Condensed"/>
                        </a:rPr>
                        <a:t>Quan trường</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a:txBody>
                    <a:bodyPr/>
                    <a:lstStyle/>
                    <a:p>
                      <a:pPr algn="ctr">
                        <a:lnSpc>
                          <a:spcPts val="4200"/>
                        </a:lnSpc>
                        <a:defRPr/>
                      </a:pPr>
                      <a:r>
                        <a:rPr lang="en-US" sz="3000">
                          <a:solidFill>
                            <a:srgbClr val="120804"/>
                          </a:solidFill>
                          <a:latin typeface="Roboto Condensed"/>
                        </a:rPr>
                        <a:t>Giám thị trường thi</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6"/>
                  </a:ext>
                </a:extLst>
              </a:tr>
            </a:tbl>
          </a:graphicData>
        </a:graphic>
      </p:graphicFrame>
      <p:sp>
        <p:nvSpPr>
          <p:cNvPr id="7" name="TextBox 7"/>
          <p:cNvSpPr txBox="1"/>
          <p:nvPr/>
        </p:nvSpPr>
        <p:spPr>
          <a:xfrm>
            <a:off x="3733800" y="495300"/>
            <a:ext cx="9064437" cy="1318899"/>
          </a:xfrm>
          <a:prstGeom prst="rect">
            <a:avLst/>
          </a:prstGeom>
        </p:spPr>
        <p:txBody>
          <a:bodyPr lIns="0" tIns="0" rIns="0" bIns="0" rtlCol="0" anchor="t">
            <a:spAutoFit/>
          </a:bodyPr>
          <a:lstStyle/>
          <a:p>
            <a:pPr algn="ctr">
              <a:lnSpc>
                <a:spcPts val="10559"/>
              </a:lnSpc>
            </a:pPr>
            <a:r>
              <a:rPr lang="en-US" sz="6640" spc="31">
                <a:solidFill>
                  <a:srgbClr val="000000"/>
                </a:solidFill>
                <a:latin typeface="#9Slide06 ThuPhap Thien An"/>
              </a:rPr>
              <a:t>Từ khó</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Freeform 3"/>
          <p:cNvSpPr/>
          <p:nvPr/>
        </p:nvSpPr>
        <p:spPr>
          <a:xfrm>
            <a:off x="503040" y="4300470"/>
            <a:ext cx="14093190" cy="5703570"/>
          </a:xfrm>
          <a:custGeom>
            <a:avLst/>
            <a:gdLst/>
            <a:ahLst/>
            <a:cxnLst/>
            <a:rect l="l" t="t" r="r" b="b"/>
            <a:pathLst>
              <a:path w="14093190" h="5703570">
                <a:moveTo>
                  <a:pt x="0" y="0"/>
                </a:moveTo>
                <a:lnTo>
                  <a:pt x="14093190" y="0"/>
                </a:lnTo>
                <a:lnTo>
                  <a:pt x="14093190" y="5703570"/>
                </a:lnTo>
                <a:lnTo>
                  <a:pt x="0" y="5703570"/>
                </a:lnTo>
                <a:lnTo>
                  <a:pt x="0" y="0"/>
                </a:lnTo>
                <a:close/>
              </a:path>
            </a:pathLst>
          </a:custGeom>
          <a:blipFill>
            <a:blip r:embed="rId4"/>
            <a:stretch>
              <a:fillRect l="-3224" r="-20" b="-13851"/>
            </a:stretch>
          </a:blipFill>
        </p:spPr>
        <p:txBody>
          <a:bodyPr/>
          <a:lstStyle/>
          <a:p>
            <a:endParaRPr lang="en-GB"/>
          </a:p>
        </p:txBody>
      </p:sp>
      <p:sp>
        <p:nvSpPr>
          <p:cNvPr id="4" name="Freeform 4"/>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5"/>
            <a:stretch>
              <a:fillRect l="-929863" t="-542806" r="-249988" b="-499920"/>
            </a:stretch>
          </a:blipFill>
        </p:spPr>
        <p:txBody>
          <a:bodyPr/>
          <a:lstStyle/>
          <a:p>
            <a:endParaRPr lang="en-GB"/>
          </a:p>
        </p:txBody>
      </p:sp>
      <p:sp>
        <p:nvSpPr>
          <p:cNvPr id="5" name="Freeform 5"/>
          <p:cNvSpPr/>
          <p:nvPr/>
        </p:nvSpPr>
        <p:spPr>
          <a:xfrm>
            <a:off x="3777005" y="7778049"/>
            <a:ext cx="2803209" cy="2225991"/>
          </a:xfrm>
          <a:custGeom>
            <a:avLst/>
            <a:gdLst/>
            <a:ahLst/>
            <a:cxnLst/>
            <a:rect l="l" t="t" r="r" b="b"/>
            <a:pathLst>
              <a:path w="2803209" h="2225991">
                <a:moveTo>
                  <a:pt x="0" y="0"/>
                </a:moveTo>
                <a:lnTo>
                  <a:pt x="2803209" y="0"/>
                </a:lnTo>
                <a:lnTo>
                  <a:pt x="2803209" y="2225991"/>
                </a:lnTo>
                <a:lnTo>
                  <a:pt x="0" y="2225991"/>
                </a:lnTo>
                <a:lnTo>
                  <a:pt x="0" y="0"/>
                </a:lnTo>
                <a:close/>
              </a:path>
            </a:pathLst>
          </a:custGeom>
          <a:blipFill>
            <a:blip r:embed="rId6"/>
            <a:stretch>
              <a:fillRect l="-120567" t="-197173" r="-155853" b="-442"/>
            </a:stretch>
          </a:blipFill>
        </p:spPr>
        <p:txBody>
          <a:bodyPr/>
          <a:lstStyle/>
          <a:p>
            <a:endParaRPr lang="en-GB"/>
          </a:p>
        </p:txBody>
      </p:sp>
      <p:sp>
        <p:nvSpPr>
          <p:cNvPr id="6" name="Freeform 6"/>
          <p:cNvSpPr/>
          <p:nvPr/>
        </p:nvSpPr>
        <p:spPr>
          <a:xfrm>
            <a:off x="1750021" y="2214160"/>
            <a:ext cx="1800225" cy="1928814"/>
          </a:xfrm>
          <a:custGeom>
            <a:avLst/>
            <a:gdLst/>
            <a:ahLst/>
            <a:cxnLst/>
            <a:rect l="l" t="t" r="r" b="b"/>
            <a:pathLst>
              <a:path w="1800225" h="1928814">
                <a:moveTo>
                  <a:pt x="0" y="0"/>
                </a:moveTo>
                <a:lnTo>
                  <a:pt x="1800225" y="0"/>
                </a:lnTo>
                <a:lnTo>
                  <a:pt x="1800225" y="1928814"/>
                </a:lnTo>
                <a:lnTo>
                  <a:pt x="0" y="1928814"/>
                </a:lnTo>
                <a:lnTo>
                  <a:pt x="0" y="0"/>
                </a:lnTo>
                <a:close/>
              </a:path>
            </a:pathLst>
          </a:custGeom>
          <a:blipFill>
            <a:blip r:embed="rId7"/>
            <a:stretch>
              <a:fillRect l="-128566" t="-246661" r="-685719" b="-186672"/>
            </a:stretch>
          </a:blipFill>
        </p:spPr>
        <p:txBody>
          <a:bodyPr/>
          <a:lstStyle/>
          <a:p>
            <a:endParaRPr lang="en-GB"/>
          </a:p>
        </p:txBody>
      </p:sp>
      <p:sp>
        <p:nvSpPr>
          <p:cNvPr id="7" name="Freeform 7"/>
          <p:cNvSpPr/>
          <p:nvPr/>
        </p:nvSpPr>
        <p:spPr>
          <a:xfrm>
            <a:off x="11652990" y="293851"/>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8"/>
            <a:stretch>
              <a:fillRect l="-535716" t="-285714" r="-278569" b="-185714"/>
            </a:stretch>
          </a:blipFill>
        </p:spPr>
        <p:txBody>
          <a:bodyPr/>
          <a:lstStyle/>
          <a:p>
            <a:endParaRPr lang="en-GB"/>
          </a:p>
        </p:txBody>
      </p:sp>
      <p:grpSp>
        <p:nvGrpSpPr>
          <p:cNvPr id="8" name="Group 8"/>
          <p:cNvGrpSpPr/>
          <p:nvPr/>
        </p:nvGrpSpPr>
        <p:grpSpPr>
          <a:xfrm>
            <a:off x="11223751" y="8101828"/>
            <a:ext cx="12778678" cy="3804425"/>
            <a:chOff x="0" y="0"/>
            <a:chExt cx="17038238" cy="5072566"/>
          </a:xfrm>
        </p:grpSpPr>
        <p:sp>
          <p:nvSpPr>
            <p:cNvPr id="9" name="Freeform 9"/>
            <p:cNvSpPr/>
            <p:nvPr/>
          </p:nvSpPr>
          <p:spPr>
            <a:xfrm>
              <a:off x="0" y="0"/>
              <a:ext cx="17038193" cy="5072502"/>
            </a:xfrm>
            <a:custGeom>
              <a:avLst/>
              <a:gdLst/>
              <a:ahLst/>
              <a:cxnLst/>
              <a:rect l="l" t="t" r="r" b="b"/>
              <a:pathLst>
                <a:path w="17038193" h="5072502">
                  <a:moveTo>
                    <a:pt x="0" y="0"/>
                  </a:moveTo>
                  <a:lnTo>
                    <a:pt x="17038193" y="0"/>
                  </a:lnTo>
                  <a:lnTo>
                    <a:pt x="17038193" y="5072502"/>
                  </a:lnTo>
                  <a:lnTo>
                    <a:pt x="0" y="5072502"/>
                  </a:lnTo>
                  <a:lnTo>
                    <a:pt x="0" y="0"/>
                  </a:lnTo>
                  <a:close/>
                </a:path>
              </a:pathLst>
            </a:custGeom>
            <a:blipFill>
              <a:blip r:embed="rId9"/>
              <a:stretch>
                <a:fillRect l="-1118" r="-1119" b="-1"/>
              </a:stretch>
            </a:blipFill>
          </p:spPr>
          <p:txBody>
            <a:bodyPr/>
            <a:lstStyle/>
            <a:p>
              <a:endParaRPr lang="en-GB"/>
            </a:p>
          </p:txBody>
        </p:sp>
      </p:grpSp>
      <p:grpSp>
        <p:nvGrpSpPr>
          <p:cNvPr id="10" name="Group 10"/>
          <p:cNvGrpSpPr/>
          <p:nvPr/>
        </p:nvGrpSpPr>
        <p:grpSpPr>
          <a:xfrm>
            <a:off x="3600110" y="3558459"/>
            <a:ext cx="13836085" cy="5699841"/>
            <a:chOff x="0" y="0"/>
            <a:chExt cx="3644072" cy="1501193"/>
          </a:xfrm>
        </p:grpSpPr>
        <p:sp>
          <p:nvSpPr>
            <p:cNvPr id="11" name="Freeform 11"/>
            <p:cNvSpPr/>
            <p:nvPr/>
          </p:nvSpPr>
          <p:spPr>
            <a:xfrm>
              <a:off x="0" y="0"/>
              <a:ext cx="3644072" cy="1501193"/>
            </a:xfrm>
            <a:custGeom>
              <a:avLst/>
              <a:gdLst/>
              <a:ahLst/>
              <a:cxnLst/>
              <a:rect l="l" t="t" r="r" b="b"/>
              <a:pathLst>
                <a:path w="3644072" h="1501193">
                  <a:moveTo>
                    <a:pt x="28537" y="0"/>
                  </a:moveTo>
                  <a:lnTo>
                    <a:pt x="3615535" y="0"/>
                  </a:lnTo>
                  <a:cubicBezTo>
                    <a:pt x="3623103" y="0"/>
                    <a:pt x="3630362" y="3007"/>
                    <a:pt x="3635713" y="8358"/>
                  </a:cubicBezTo>
                  <a:cubicBezTo>
                    <a:pt x="3641065" y="13710"/>
                    <a:pt x="3644072" y="20968"/>
                    <a:pt x="3644072" y="28537"/>
                  </a:cubicBezTo>
                  <a:lnTo>
                    <a:pt x="3644072" y="1472656"/>
                  </a:lnTo>
                  <a:cubicBezTo>
                    <a:pt x="3644072" y="1488416"/>
                    <a:pt x="3631295" y="1501193"/>
                    <a:pt x="3615535" y="1501193"/>
                  </a:cubicBezTo>
                  <a:lnTo>
                    <a:pt x="28537" y="1501193"/>
                  </a:lnTo>
                  <a:cubicBezTo>
                    <a:pt x="12776" y="1501193"/>
                    <a:pt x="0" y="1488416"/>
                    <a:pt x="0" y="1472656"/>
                  </a:cubicBezTo>
                  <a:lnTo>
                    <a:pt x="0" y="28537"/>
                  </a:lnTo>
                  <a:cubicBezTo>
                    <a:pt x="0" y="12776"/>
                    <a:pt x="12776" y="0"/>
                    <a:pt x="28537" y="0"/>
                  </a:cubicBezTo>
                  <a:close/>
                </a:path>
              </a:pathLst>
            </a:custGeom>
            <a:gradFill rotWithShape="1">
              <a:gsLst>
                <a:gs pos="0">
                  <a:srgbClr val="E7D2AE">
                    <a:alpha val="75000"/>
                  </a:srgbClr>
                </a:gs>
                <a:gs pos="35000">
                  <a:srgbClr val="EBDDC8">
                    <a:alpha val="75000"/>
                  </a:srgbClr>
                </a:gs>
                <a:gs pos="100000">
                  <a:srgbClr val="F8F1EA">
                    <a:alpha val="75000"/>
                  </a:srgbClr>
                </a:gs>
              </a:gsLst>
              <a:lin ang="0"/>
            </a:gradFill>
          </p:spPr>
          <p:txBody>
            <a:bodyPr/>
            <a:lstStyle/>
            <a:p>
              <a:endParaRPr lang="en-GB"/>
            </a:p>
          </p:txBody>
        </p:sp>
        <p:sp>
          <p:nvSpPr>
            <p:cNvPr id="12" name="TextBox 12"/>
            <p:cNvSpPr txBox="1"/>
            <p:nvPr/>
          </p:nvSpPr>
          <p:spPr>
            <a:xfrm>
              <a:off x="0" y="-47625"/>
              <a:ext cx="3644072" cy="1548818"/>
            </a:xfrm>
            <a:prstGeom prst="rect">
              <a:avLst/>
            </a:prstGeom>
          </p:spPr>
          <p:txBody>
            <a:bodyPr lIns="50800" tIns="50800" rIns="50800" bIns="50800" rtlCol="0" anchor="ctr"/>
            <a:lstStyle/>
            <a:p>
              <a:pPr algn="ctr">
                <a:lnSpc>
                  <a:spcPts val="2520"/>
                </a:lnSpc>
              </a:pPr>
              <a:endParaRPr/>
            </a:p>
          </p:txBody>
        </p:sp>
      </p:grpSp>
      <p:sp>
        <p:nvSpPr>
          <p:cNvPr id="13" name="TextBox 13"/>
          <p:cNvSpPr txBox="1"/>
          <p:nvPr/>
        </p:nvSpPr>
        <p:spPr>
          <a:xfrm>
            <a:off x="3777005" y="3825159"/>
            <a:ext cx="13210149" cy="4451464"/>
          </a:xfrm>
          <a:prstGeom prst="rect">
            <a:avLst/>
          </a:prstGeom>
        </p:spPr>
        <p:txBody>
          <a:bodyPr lIns="0" tIns="0" rIns="0" bIns="0" rtlCol="0" anchor="t">
            <a:spAutoFit/>
          </a:bodyPr>
          <a:lstStyle/>
          <a:p>
            <a:pPr algn="just">
              <a:lnSpc>
                <a:spcPts val="5040"/>
              </a:lnSpc>
            </a:pPr>
            <a:r>
              <a:rPr lang="en-US" sz="3600">
                <a:solidFill>
                  <a:srgbClr val="000000"/>
                </a:solidFill>
                <a:latin typeface="Roboto Condensed Bold"/>
              </a:rPr>
              <a:t>HS tìm hiểu trước về tác giả Tú Xương và văn bản </a:t>
            </a:r>
            <a:r>
              <a:rPr lang="en-US" sz="3600">
                <a:solidFill>
                  <a:srgbClr val="000000"/>
                </a:solidFill>
                <a:latin typeface="Roboto Condensed Bold Italics"/>
              </a:rPr>
              <a:t>Vịnh khoa thi Hương:</a:t>
            </a:r>
          </a:p>
          <a:p>
            <a:pPr marL="777240" lvl="1" indent="-388620" algn="just">
              <a:lnSpc>
                <a:spcPts val="5040"/>
              </a:lnSpc>
              <a:buFont typeface="Arial"/>
              <a:buChar char="•"/>
            </a:pPr>
            <a:r>
              <a:rPr lang="en-US" sz="3600">
                <a:solidFill>
                  <a:srgbClr val="000000"/>
                </a:solidFill>
                <a:latin typeface="Roboto Condensed"/>
              </a:rPr>
              <a:t>Nêu 1 chi tiết ấn tượng nhất về tác giả / bài thơ mà em tìm được. </a:t>
            </a:r>
          </a:p>
          <a:p>
            <a:pPr algn="just">
              <a:lnSpc>
                <a:spcPts val="5040"/>
              </a:lnSpc>
            </a:pPr>
            <a:r>
              <a:rPr lang="en-US" sz="3600">
                <a:solidFill>
                  <a:srgbClr val="000000"/>
                </a:solidFill>
                <a:latin typeface="Roboto Condensed"/>
              </a:rPr>
              <a:t>Vì sao em ấn tượng với chi tiết đó?</a:t>
            </a:r>
          </a:p>
          <a:p>
            <a:pPr marL="777240" lvl="1" indent="-388620" algn="just">
              <a:lnSpc>
                <a:spcPts val="5040"/>
              </a:lnSpc>
              <a:buFont typeface="Arial"/>
              <a:buChar char="•"/>
            </a:pPr>
            <a:r>
              <a:rPr lang="en-US" sz="3600">
                <a:solidFill>
                  <a:srgbClr val="000000"/>
                </a:solidFill>
                <a:latin typeface="Roboto Condensed"/>
              </a:rPr>
              <a:t>Tìm hiểu đặc trưng thơ trào phúng trong bài thơ. (PHT 1)</a:t>
            </a:r>
          </a:p>
          <a:p>
            <a:pPr marL="777240" lvl="1" indent="-388620" algn="just">
              <a:lnSpc>
                <a:spcPts val="5040"/>
              </a:lnSpc>
              <a:buFont typeface="Arial"/>
              <a:buChar char="•"/>
            </a:pPr>
            <a:r>
              <a:rPr lang="en-US" sz="3600">
                <a:solidFill>
                  <a:srgbClr val="000000"/>
                </a:solidFill>
                <a:latin typeface="Roboto Condensed"/>
              </a:rPr>
              <a:t>HS trả lời bằng cách chuyền bóng theo nhạc, nhạc dừng ở bạn nào thì bạn đó nêu 1 thông tin về tác giả hoặc 1 đặc trưng của tác phẩm. Hs ở nhóm nào trả lời đúng được tick điểm tích cực cho nhóm đó.</a:t>
            </a:r>
          </a:p>
        </p:txBody>
      </p:sp>
      <p:sp>
        <p:nvSpPr>
          <p:cNvPr id="14" name="TextBox 14"/>
          <p:cNvSpPr txBox="1"/>
          <p:nvPr/>
        </p:nvSpPr>
        <p:spPr>
          <a:xfrm>
            <a:off x="1210152" y="650801"/>
            <a:ext cx="12658247" cy="1077218"/>
          </a:xfrm>
          <a:prstGeom prst="rect">
            <a:avLst/>
          </a:prstGeom>
        </p:spPr>
        <p:txBody>
          <a:bodyPr wrap="square" lIns="0" tIns="0" rIns="0" bIns="0" rtlCol="0" anchor="t">
            <a:spAutoFit/>
          </a:bodyPr>
          <a:lstStyle/>
          <a:p>
            <a:pPr algn="l">
              <a:lnSpc>
                <a:spcPts val="8403"/>
              </a:lnSpc>
            </a:pPr>
            <a:r>
              <a:rPr lang="en-US" sz="7003" dirty="0">
                <a:solidFill>
                  <a:srgbClr val="4A533D"/>
                </a:solidFill>
                <a:latin typeface="Fraunces Bold"/>
              </a:rPr>
              <a:t>3. </a:t>
            </a:r>
            <a:r>
              <a:rPr lang="en-US" sz="7003" dirty="0" smtClean="0">
                <a:solidFill>
                  <a:srgbClr val="4A533D"/>
                </a:solidFill>
                <a:latin typeface="Fraunces Bold"/>
              </a:rPr>
              <a:t>KHÁM PHÁ VĂN </a:t>
            </a:r>
            <a:r>
              <a:rPr lang="en-US" sz="7003" dirty="0">
                <a:solidFill>
                  <a:srgbClr val="4A533D"/>
                </a:solidFill>
                <a:latin typeface="Fraunces Bold"/>
              </a:rPr>
              <a:t>BẢN</a:t>
            </a:r>
          </a:p>
        </p:txBody>
      </p:sp>
      <p:sp>
        <p:nvSpPr>
          <p:cNvPr id="15" name="TextBox 15"/>
          <p:cNvSpPr txBox="1"/>
          <p:nvPr/>
        </p:nvSpPr>
        <p:spPr>
          <a:xfrm>
            <a:off x="1383302" y="1664923"/>
            <a:ext cx="7760698" cy="965126"/>
          </a:xfrm>
          <a:prstGeom prst="rect">
            <a:avLst/>
          </a:prstGeom>
        </p:spPr>
        <p:txBody>
          <a:bodyPr lIns="0" tIns="0" rIns="0" bIns="0" rtlCol="0" anchor="t">
            <a:spAutoFit/>
          </a:bodyPr>
          <a:lstStyle/>
          <a:p>
            <a:pPr>
              <a:lnSpc>
                <a:spcPts val="7699"/>
              </a:lnSpc>
            </a:pPr>
            <a:r>
              <a:rPr lang="en-US" sz="5499">
                <a:solidFill>
                  <a:srgbClr val="000000"/>
                </a:solidFill>
                <a:latin typeface="#9Slide05 VL Fadilla"/>
              </a:rPr>
              <a:t>3.1. Tác giả và tác phẩm</a:t>
            </a:r>
          </a:p>
        </p:txBody>
      </p:sp>
      <p:sp>
        <p:nvSpPr>
          <p:cNvPr id="16" name="TextBox 16"/>
          <p:cNvSpPr txBox="1"/>
          <p:nvPr/>
        </p:nvSpPr>
        <p:spPr>
          <a:xfrm>
            <a:off x="7192053" y="2154573"/>
            <a:ext cx="9064437" cy="1089561"/>
          </a:xfrm>
          <a:prstGeom prst="rect">
            <a:avLst/>
          </a:prstGeom>
        </p:spPr>
        <p:txBody>
          <a:bodyPr lIns="0" tIns="0" rIns="0" bIns="0" rtlCol="0" anchor="t">
            <a:spAutoFit/>
          </a:bodyPr>
          <a:lstStyle/>
          <a:p>
            <a:pPr algn="ctr">
              <a:lnSpc>
                <a:spcPts val="8744"/>
              </a:lnSpc>
            </a:pPr>
            <a:r>
              <a:rPr lang="en-US" sz="5499" spc="26">
                <a:solidFill>
                  <a:srgbClr val="000000"/>
                </a:solidFill>
                <a:latin typeface="#9Slide06 ThuPhap Thien An"/>
              </a:rPr>
              <a:t>Tìm hiểu về tác giả và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1000"/>
                                        <p:tgtEl>
                                          <p:spTgt spid="13">
                                            <p:txEl>
                                              <p:pRg st="1" end="1"/>
                                            </p:txEl>
                                          </p:spTgt>
                                        </p:tgtEl>
                                      </p:cBhvr>
                                    </p:animEffect>
                                    <p:anim calcmode="lin" valueType="num">
                                      <p:cBhvr>
                                        <p:cTn id="8"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1000"/>
                                        <p:tgtEl>
                                          <p:spTgt spid="13">
                                            <p:txEl>
                                              <p:pRg st="2" end="2"/>
                                            </p:txEl>
                                          </p:spTgt>
                                        </p:tgtEl>
                                      </p:cBhvr>
                                    </p:animEffect>
                                    <p:anim calcmode="lin" valueType="num">
                                      <p:cBhvr>
                                        <p:cTn id="13"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 calcmode="lin" valueType="num">
                                      <p:cBhvr additive="base">
                                        <p:cTn id="23"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TextBox 3"/>
          <p:cNvSpPr txBox="1"/>
          <p:nvPr/>
        </p:nvSpPr>
        <p:spPr>
          <a:xfrm>
            <a:off x="4187022" y="694030"/>
            <a:ext cx="6428345" cy="871297"/>
          </a:xfrm>
          <a:prstGeom prst="rect">
            <a:avLst/>
          </a:prstGeom>
        </p:spPr>
        <p:txBody>
          <a:bodyPr lIns="0" tIns="0" rIns="0" bIns="0" rtlCol="0" anchor="t">
            <a:spAutoFit/>
          </a:bodyPr>
          <a:lstStyle/>
          <a:p>
            <a:pPr algn="just">
              <a:lnSpc>
                <a:spcPts val="6623"/>
              </a:lnSpc>
            </a:pPr>
            <a:r>
              <a:rPr lang="en-US" sz="4800">
                <a:solidFill>
                  <a:srgbClr val="22170B"/>
                </a:solidFill>
                <a:latin typeface="#9Slide06 ThuPhap Thien An"/>
              </a:rPr>
              <a:t>*Tác giả: Tú Xương</a:t>
            </a:r>
          </a:p>
        </p:txBody>
      </p:sp>
      <p:sp>
        <p:nvSpPr>
          <p:cNvPr id="4" name="TextBox 4"/>
          <p:cNvSpPr txBox="1"/>
          <p:nvPr/>
        </p:nvSpPr>
        <p:spPr>
          <a:xfrm>
            <a:off x="12366099" y="5708794"/>
            <a:ext cx="4746309" cy="1007447"/>
          </a:xfrm>
          <a:prstGeom prst="rect">
            <a:avLst/>
          </a:prstGeom>
        </p:spPr>
        <p:txBody>
          <a:bodyPr lIns="0" tIns="0" rIns="0" bIns="0" rtlCol="0" anchor="t">
            <a:spAutoFit/>
          </a:bodyPr>
          <a:lstStyle/>
          <a:p>
            <a:pPr algn="just">
              <a:lnSpc>
                <a:spcPts val="6623"/>
              </a:lnSpc>
            </a:pPr>
            <a:r>
              <a:rPr lang="en-US" sz="4800">
                <a:solidFill>
                  <a:srgbClr val="22170B"/>
                </a:solidFill>
                <a:latin typeface="Cambria Bold"/>
              </a:rPr>
              <a:t>Trần Tế Xương</a:t>
            </a:r>
          </a:p>
        </p:txBody>
      </p:sp>
      <p:sp>
        <p:nvSpPr>
          <p:cNvPr id="5" name="Freeform 5"/>
          <p:cNvSpPr/>
          <p:nvPr/>
        </p:nvSpPr>
        <p:spPr>
          <a:xfrm>
            <a:off x="12252838" y="1201116"/>
            <a:ext cx="3954804" cy="4077258"/>
          </a:xfrm>
          <a:custGeom>
            <a:avLst/>
            <a:gdLst/>
            <a:ahLst/>
            <a:cxnLst/>
            <a:rect l="l" t="t" r="r" b="b"/>
            <a:pathLst>
              <a:path w="3954804" h="4077258">
                <a:moveTo>
                  <a:pt x="0" y="0"/>
                </a:moveTo>
                <a:lnTo>
                  <a:pt x="3954804" y="0"/>
                </a:lnTo>
                <a:lnTo>
                  <a:pt x="3954804" y="4077258"/>
                </a:lnTo>
                <a:lnTo>
                  <a:pt x="0" y="4077258"/>
                </a:lnTo>
                <a:lnTo>
                  <a:pt x="0" y="0"/>
                </a:lnTo>
                <a:close/>
              </a:path>
            </a:pathLst>
          </a:custGeom>
          <a:blipFill>
            <a:blip r:embed="rId4"/>
            <a:stretch>
              <a:fillRect l="-27373" r="-27373" b="-65"/>
            </a:stretch>
          </a:blipFill>
        </p:spPr>
        <p:txBody>
          <a:bodyPr/>
          <a:lstStyle/>
          <a:p>
            <a:endParaRPr lang="en-GB"/>
          </a:p>
        </p:txBody>
      </p:sp>
      <p:grpSp>
        <p:nvGrpSpPr>
          <p:cNvPr id="6" name="Group 6"/>
          <p:cNvGrpSpPr/>
          <p:nvPr/>
        </p:nvGrpSpPr>
        <p:grpSpPr>
          <a:xfrm rot="1030078">
            <a:off x="12419464" y="6125710"/>
            <a:ext cx="3621552" cy="1385244"/>
            <a:chOff x="0" y="0"/>
            <a:chExt cx="4828736" cy="1846992"/>
          </a:xfrm>
        </p:grpSpPr>
        <p:sp>
          <p:nvSpPr>
            <p:cNvPr id="7" name="Freeform 7"/>
            <p:cNvSpPr/>
            <p:nvPr/>
          </p:nvSpPr>
          <p:spPr>
            <a:xfrm>
              <a:off x="0" y="0"/>
              <a:ext cx="4828794" cy="1846961"/>
            </a:xfrm>
            <a:custGeom>
              <a:avLst/>
              <a:gdLst/>
              <a:ahLst/>
              <a:cxnLst/>
              <a:rect l="l" t="t" r="r" b="b"/>
              <a:pathLst>
                <a:path w="4828794" h="1846961">
                  <a:moveTo>
                    <a:pt x="0" y="0"/>
                  </a:moveTo>
                  <a:lnTo>
                    <a:pt x="4828794" y="0"/>
                  </a:lnTo>
                  <a:lnTo>
                    <a:pt x="4828794" y="1846961"/>
                  </a:lnTo>
                  <a:lnTo>
                    <a:pt x="0" y="1846961"/>
                  </a:lnTo>
                  <a:lnTo>
                    <a:pt x="0" y="0"/>
                  </a:lnTo>
                  <a:close/>
                </a:path>
              </a:pathLst>
            </a:custGeom>
            <a:blipFill>
              <a:blip r:embed="rId5"/>
              <a:stretch>
                <a:fillRect t="-200" r="1" b="-201"/>
              </a:stretch>
            </a:blipFill>
          </p:spPr>
          <p:txBody>
            <a:bodyPr/>
            <a:lstStyle/>
            <a:p>
              <a:endParaRPr lang="en-GB"/>
            </a:p>
          </p:txBody>
        </p:sp>
      </p:grpSp>
      <p:grpSp>
        <p:nvGrpSpPr>
          <p:cNvPr id="8" name="Group 8"/>
          <p:cNvGrpSpPr/>
          <p:nvPr/>
        </p:nvGrpSpPr>
        <p:grpSpPr>
          <a:xfrm>
            <a:off x="-9053324" y="-261114"/>
            <a:ext cx="11602875" cy="11602875"/>
            <a:chOff x="0" y="0"/>
            <a:chExt cx="15470500" cy="15470500"/>
          </a:xfrm>
        </p:grpSpPr>
        <p:sp>
          <p:nvSpPr>
            <p:cNvPr id="9" name="Freeform 9"/>
            <p:cNvSpPr/>
            <p:nvPr/>
          </p:nvSpPr>
          <p:spPr>
            <a:xfrm>
              <a:off x="13128625" y="2258187"/>
              <a:ext cx="3097149" cy="10956545"/>
            </a:xfrm>
            <a:custGeom>
              <a:avLst/>
              <a:gdLst/>
              <a:ahLst/>
              <a:cxnLst/>
              <a:rect l="l" t="t" r="r" b="b"/>
              <a:pathLst>
                <a:path w="3097149" h="10956545">
                  <a:moveTo>
                    <a:pt x="76327" y="7366"/>
                  </a:moveTo>
                  <a:cubicBezTo>
                    <a:pt x="3097149" y="3028188"/>
                    <a:pt x="3097149" y="7925816"/>
                    <a:pt x="76327" y="10946638"/>
                  </a:cubicBezTo>
                  <a:cubicBezTo>
                    <a:pt x="66421" y="10956544"/>
                    <a:pt x="50292" y="10956544"/>
                    <a:pt x="40387" y="10946638"/>
                  </a:cubicBezTo>
                  <a:lnTo>
                    <a:pt x="9906" y="10916158"/>
                  </a:lnTo>
                  <a:cubicBezTo>
                    <a:pt x="5080" y="10911332"/>
                    <a:pt x="2414" y="10904982"/>
                    <a:pt x="2414" y="10898250"/>
                  </a:cubicBezTo>
                  <a:cubicBezTo>
                    <a:pt x="2414" y="10891520"/>
                    <a:pt x="5080" y="10885043"/>
                    <a:pt x="9906" y="10880344"/>
                  </a:cubicBezTo>
                  <a:cubicBezTo>
                    <a:pt x="2994025" y="7896225"/>
                    <a:pt x="2994025" y="3058033"/>
                    <a:pt x="9906" y="73913"/>
                  </a:cubicBezTo>
                  <a:cubicBezTo>
                    <a:pt x="0" y="64007"/>
                    <a:pt x="0" y="47878"/>
                    <a:pt x="9906" y="37972"/>
                  </a:cubicBezTo>
                  <a:lnTo>
                    <a:pt x="40387" y="7493"/>
                  </a:lnTo>
                  <a:cubicBezTo>
                    <a:pt x="45213" y="2666"/>
                    <a:pt x="51563" y="0"/>
                    <a:pt x="58293" y="0"/>
                  </a:cubicBezTo>
                  <a:cubicBezTo>
                    <a:pt x="65024" y="0"/>
                    <a:pt x="71501" y="2666"/>
                    <a:pt x="76200" y="7493"/>
                  </a:cubicBezTo>
                  <a:moveTo>
                    <a:pt x="40260" y="43434"/>
                  </a:moveTo>
                  <a:lnTo>
                    <a:pt x="58165" y="25527"/>
                  </a:lnTo>
                  <a:lnTo>
                    <a:pt x="76073" y="43434"/>
                  </a:lnTo>
                  <a:lnTo>
                    <a:pt x="45593" y="73913"/>
                  </a:lnTo>
                  <a:lnTo>
                    <a:pt x="27687" y="56006"/>
                  </a:lnTo>
                  <a:lnTo>
                    <a:pt x="45593" y="38100"/>
                  </a:lnTo>
                  <a:cubicBezTo>
                    <a:pt x="3049524" y="3042031"/>
                    <a:pt x="3049524" y="7912353"/>
                    <a:pt x="45593" y="10916285"/>
                  </a:cubicBezTo>
                  <a:lnTo>
                    <a:pt x="27687" y="10898377"/>
                  </a:lnTo>
                  <a:lnTo>
                    <a:pt x="45593" y="10880470"/>
                  </a:lnTo>
                  <a:lnTo>
                    <a:pt x="76073" y="10910950"/>
                  </a:lnTo>
                  <a:lnTo>
                    <a:pt x="58165" y="10928858"/>
                  </a:lnTo>
                  <a:lnTo>
                    <a:pt x="40260" y="10910950"/>
                  </a:lnTo>
                  <a:cubicBezTo>
                    <a:pt x="3041269" y="7909940"/>
                    <a:pt x="3041269" y="3044444"/>
                    <a:pt x="40260" y="43560"/>
                  </a:cubicBezTo>
                  <a:close/>
                </a:path>
              </a:pathLst>
            </a:custGeom>
            <a:solidFill>
              <a:srgbClr val="C2BC80"/>
            </a:solidFill>
          </p:spPr>
          <p:txBody>
            <a:bodyPr/>
            <a:lstStyle/>
            <a:p>
              <a:endParaRPr lang="en-GB"/>
            </a:p>
          </p:txBody>
        </p:sp>
      </p:grpSp>
      <p:grpSp>
        <p:nvGrpSpPr>
          <p:cNvPr id="10" name="Group 10"/>
          <p:cNvGrpSpPr/>
          <p:nvPr/>
        </p:nvGrpSpPr>
        <p:grpSpPr>
          <a:xfrm>
            <a:off x="1851921" y="1871588"/>
            <a:ext cx="9633697" cy="2181855"/>
            <a:chOff x="0" y="0"/>
            <a:chExt cx="12844930" cy="2909140"/>
          </a:xfrm>
        </p:grpSpPr>
        <p:sp>
          <p:nvSpPr>
            <p:cNvPr id="11" name="Freeform 11"/>
            <p:cNvSpPr/>
            <p:nvPr/>
          </p:nvSpPr>
          <p:spPr>
            <a:xfrm>
              <a:off x="25400" y="25400"/>
              <a:ext cx="12794107" cy="2858389"/>
            </a:xfrm>
            <a:custGeom>
              <a:avLst/>
              <a:gdLst/>
              <a:ahLst/>
              <a:cxnLst/>
              <a:rect l="l" t="t" r="r" b="b"/>
              <a:pathLst>
                <a:path w="12794107" h="2858389">
                  <a:moveTo>
                    <a:pt x="0" y="0"/>
                  </a:moveTo>
                  <a:lnTo>
                    <a:pt x="12794107" y="0"/>
                  </a:lnTo>
                  <a:lnTo>
                    <a:pt x="12794107" y="2858389"/>
                  </a:lnTo>
                  <a:lnTo>
                    <a:pt x="0" y="2858389"/>
                  </a:lnTo>
                  <a:close/>
                </a:path>
              </a:pathLst>
            </a:custGeom>
            <a:solidFill>
              <a:srgbClr val="9B8355"/>
            </a:solidFill>
          </p:spPr>
          <p:txBody>
            <a:bodyPr/>
            <a:lstStyle/>
            <a:p>
              <a:endParaRPr lang="en-GB"/>
            </a:p>
          </p:txBody>
        </p:sp>
        <p:sp>
          <p:nvSpPr>
            <p:cNvPr id="12" name="Freeform 12"/>
            <p:cNvSpPr/>
            <p:nvPr/>
          </p:nvSpPr>
          <p:spPr>
            <a:xfrm>
              <a:off x="0" y="0"/>
              <a:ext cx="12844907" cy="2909189"/>
            </a:xfrm>
            <a:custGeom>
              <a:avLst/>
              <a:gdLst/>
              <a:ahLst/>
              <a:cxnLst/>
              <a:rect l="l" t="t" r="r" b="b"/>
              <a:pathLst>
                <a:path w="12844907" h="2909189">
                  <a:moveTo>
                    <a:pt x="25400" y="0"/>
                  </a:moveTo>
                  <a:lnTo>
                    <a:pt x="12819507" y="0"/>
                  </a:lnTo>
                  <a:cubicBezTo>
                    <a:pt x="12833477" y="0"/>
                    <a:pt x="12844907" y="11430"/>
                    <a:pt x="12844907" y="25400"/>
                  </a:cubicBezTo>
                  <a:lnTo>
                    <a:pt x="12844907" y="2883789"/>
                  </a:lnTo>
                  <a:cubicBezTo>
                    <a:pt x="12844907" y="2897759"/>
                    <a:pt x="12833477" y="2909189"/>
                    <a:pt x="12819507" y="2909189"/>
                  </a:cubicBezTo>
                  <a:lnTo>
                    <a:pt x="25400" y="2909189"/>
                  </a:lnTo>
                  <a:cubicBezTo>
                    <a:pt x="11430" y="2909189"/>
                    <a:pt x="0" y="2897759"/>
                    <a:pt x="0" y="2883789"/>
                  </a:cubicBezTo>
                  <a:lnTo>
                    <a:pt x="0" y="25400"/>
                  </a:lnTo>
                  <a:cubicBezTo>
                    <a:pt x="0" y="11430"/>
                    <a:pt x="11430" y="0"/>
                    <a:pt x="25400" y="0"/>
                  </a:cubicBezTo>
                  <a:moveTo>
                    <a:pt x="25400" y="50800"/>
                  </a:moveTo>
                  <a:lnTo>
                    <a:pt x="25400" y="25400"/>
                  </a:lnTo>
                  <a:lnTo>
                    <a:pt x="50800" y="25400"/>
                  </a:lnTo>
                  <a:lnTo>
                    <a:pt x="50800" y="2883789"/>
                  </a:lnTo>
                  <a:lnTo>
                    <a:pt x="25400" y="2883789"/>
                  </a:lnTo>
                  <a:lnTo>
                    <a:pt x="25400" y="2858389"/>
                  </a:lnTo>
                  <a:lnTo>
                    <a:pt x="12819507" y="2858389"/>
                  </a:lnTo>
                  <a:lnTo>
                    <a:pt x="12819507" y="2883789"/>
                  </a:lnTo>
                  <a:lnTo>
                    <a:pt x="12794107" y="2883789"/>
                  </a:lnTo>
                  <a:lnTo>
                    <a:pt x="12794107" y="25400"/>
                  </a:lnTo>
                  <a:lnTo>
                    <a:pt x="12819507" y="25400"/>
                  </a:lnTo>
                  <a:lnTo>
                    <a:pt x="12819507" y="50800"/>
                  </a:lnTo>
                  <a:lnTo>
                    <a:pt x="25400" y="50800"/>
                  </a:lnTo>
                  <a:close/>
                </a:path>
              </a:pathLst>
            </a:custGeom>
            <a:solidFill>
              <a:srgbClr val="FFFFFF"/>
            </a:solidFill>
          </p:spPr>
          <p:txBody>
            <a:bodyPr/>
            <a:lstStyle/>
            <a:p>
              <a:endParaRPr lang="en-GB"/>
            </a:p>
          </p:txBody>
        </p:sp>
      </p:grpSp>
      <p:sp>
        <p:nvSpPr>
          <p:cNvPr id="13" name="TextBox 13"/>
          <p:cNvSpPr txBox="1"/>
          <p:nvPr/>
        </p:nvSpPr>
        <p:spPr>
          <a:xfrm>
            <a:off x="2780346" y="2141079"/>
            <a:ext cx="8617647" cy="1680972"/>
          </a:xfrm>
          <a:prstGeom prst="rect">
            <a:avLst/>
          </a:prstGeom>
        </p:spPr>
        <p:txBody>
          <a:bodyPr lIns="0" tIns="0" rIns="0" bIns="0" rtlCol="0" anchor="t">
            <a:spAutoFit/>
          </a:bodyPr>
          <a:lstStyle/>
          <a:p>
            <a:pPr algn="just">
              <a:lnSpc>
                <a:spcPts val="4374"/>
              </a:lnSpc>
            </a:pPr>
            <a:r>
              <a:rPr lang="en-US" sz="4050">
                <a:solidFill>
                  <a:srgbClr val="FFFFFF"/>
                </a:solidFill>
                <a:latin typeface="Roboto Condensed"/>
              </a:rPr>
              <a:t>Quê: làng Vị Xuyên - huyện Mĩ Lộc - tỉnh Nam Định (nay thuộc phường Vị Hoàng, thành phố Nam Định).</a:t>
            </a:r>
          </a:p>
        </p:txBody>
      </p:sp>
      <p:grpSp>
        <p:nvGrpSpPr>
          <p:cNvPr id="14" name="Group 14"/>
          <p:cNvGrpSpPr/>
          <p:nvPr/>
        </p:nvGrpSpPr>
        <p:grpSpPr>
          <a:xfrm>
            <a:off x="777834" y="1869380"/>
            <a:ext cx="2186272" cy="2186272"/>
            <a:chOff x="0" y="0"/>
            <a:chExt cx="2915030" cy="2915030"/>
          </a:xfrm>
        </p:grpSpPr>
        <p:sp>
          <p:nvSpPr>
            <p:cNvPr id="15" name="Freeform 15"/>
            <p:cNvSpPr/>
            <p:nvPr/>
          </p:nvSpPr>
          <p:spPr>
            <a:xfrm>
              <a:off x="25400" y="25400"/>
              <a:ext cx="2864231" cy="2864231"/>
            </a:xfrm>
            <a:custGeom>
              <a:avLst/>
              <a:gdLst/>
              <a:ahLst/>
              <a:cxnLst/>
              <a:rect l="l" t="t" r="r" b="b"/>
              <a:pathLst>
                <a:path w="2864231" h="2864231">
                  <a:moveTo>
                    <a:pt x="0" y="1432052"/>
                  </a:moveTo>
                  <a:cubicBezTo>
                    <a:pt x="0" y="641223"/>
                    <a:pt x="641223" y="0"/>
                    <a:pt x="1432052" y="0"/>
                  </a:cubicBezTo>
                  <a:cubicBezTo>
                    <a:pt x="2222881" y="0"/>
                    <a:pt x="2864231" y="641223"/>
                    <a:pt x="2864231" y="1432052"/>
                  </a:cubicBezTo>
                  <a:cubicBezTo>
                    <a:pt x="2864231" y="2222881"/>
                    <a:pt x="2223008" y="2864231"/>
                    <a:pt x="1432052" y="2864231"/>
                  </a:cubicBezTo>
                  <a:cubicBezTo>
                    <a:pt x="641096" y="2864231"/>
                    <a:pt x="0" y="2223008"/>
                    <a:pt x="0" y="1432052"/>
                  </a:cubicBezTo>
                  <a:close/>
                </a:path>
              </a:pathLst>
            </a:custGeom>
            <a:solidFill>
              <a:srgbClr val="FFFFFF"/>
            </a:solidFill>
          </p:spPr>
          <p:txBody>
            <a:bodyPr/>
            <a:lstStyle/>
            <a:p>
              <a:endParaRPr lang="en-GB"/>
            </a:p>
          </p:txBody>
        </p:sp>
        <p:sp>
          <p:nvSpPr>
            <p:cNvPr id="16" name="Freeform 16"/>
            <p:cNvSpPr/>
            <p:nvPr/>
          </p:nvSpPr>
          <p:spPr>
            <a:xfrm>
              <a:off x="0" y="0"/>
              <a:ext cx="2914904" cy="2915031"/>
            </a:xfrm>
            <a:custGeom>
              <a:avLst/>
              <a:gdLst/>
              <a:ahLst/>
              <a:cxnLst/>
              <a:rect l="l" t="t" r="r" b="b"/>
              <a:pathLst>
                <a:path w="2914904" h="2915031">
                  <a:moveTo>
                    <a:pt x="0" y="1457452"/>
                  </a:moveTo>
                  <a:cubicBezTo>
                    <a:pt x="0" y="652526"/>
                    <a:pt x="652526" y="0"/>
                    <a:pt x="1457452" y="0"/>
                  </a:cubicBezTo>
                  <a:lnTo>
                    <a:pt x="1457452" y="25400"/>
                  </a:lnTo>
                  <a:lnTo>
                    <a:pt x="1457452" y="0"/>
                  </a:lnTo>
                  <a:cubicBezTo>
                    <a:pt x="2262378" y="0"/>
                    <a:pt x="2914904" y="652526"/>
                    <a:pt x="2914904" y="1457452"/>
                  </a:cubicBezTo>
                  <a:lnTo>
                    <a:pt x="2889504" y="1457452"/>
                  </a:lnTo>
                  <a:lnTo>
                    <a:pt x="2914904" y="1457452"/>
                  </a:lnTo>
                  <a:cubicBezTo>
                    <a:pt x="2914904" y="2262378"/>
                    <a:pt x="2262378" y="2914904"/>
                    <a:pt x="1457452" y="2914904"/>
                  </a:cubicBezTo>
                  <a:lnTo>
                    <a:pt x="1457452" y="2889504"/>
                  </a:lnTo>
                  <a:lnTo>
                    <a:pt x="1457452" y="2914904"/>
                  </a:lnTo>
                  <a:cubicBezTo>
                    <a:pt x="652526" y="2915031"/>
                    <a:pt x="0" y="2262505"/>
                    <a:pt x="0" y="1457452"/>
                  </a:cubicBezTo>
                  <a:lnTo>
                    <a:pt x="25400" y="1457452"/>
                  </a:lnTo>
                  <a:lnTo>
                    <a:pt x="50800" y="1457452"/>
                  </a:lnTo>
                  <a:lnTo>
                    <a:pt x="25400" y="1457452"/>
                  </a:lnTo>
                  <a:lnTo>
                    <a:pt x="0" y="1457452"/>
                  </a:lnTo>
                  <a:moveTo>
                    <a:pt x="50800" y="1457452"/>
                  </a:moveTo>
                  <a:cubicBezTo>
                    <a:pt x="50800" y="1471422"/>
                    <a:pt x="39370" y="1482852"/>
                    <a:pt x="25400" y="1482852"/>
                  </a:cubicBezTo>
                  <a:cubicBezTo>
                    <a:pt x="11430" y="1482852"/>
                    <a:pt x="0" y="1471422"/>
                    <a:pt x="0" y="1457452"/>
                  </a:cubicBezTo>
                  <a:cubicBezTo>
                    <a:pt x="0" y="1443482"/>
                    <a:pt x="11430" y="1432052"/>
                    <a:pt x="25400" y="1432052"/>
                  </a:cubicBezTo>
                  <a:cubicBezTo>
                    <a:pt x="39370" y="1432052"/>
                    <a:pt x="50800" y="1443482"/>
                    <a:pt x="50800" y="1457452"/>
                  </a:cubicBezTo>
                  <a:cubicBezTo>
                    <a:pt x="50800" y="2234311"/>
                    <a:pt x="680593" y="2864104"/>
                    <a:pt x="1457452" y="2864104"/>
                  </a:cubicBezTo>
                  <a:cubicBezTo>
                    <a:pt x="2234311" y="2864104"/>
                    <a:pt x="2864104" y="2234311"/>
                    <a:pt x="2864104" y="1457452"/>
                  </a:cubicBezTo>
                  <a:cubicBezTo>
                    <a:pt x="2864104" y="680593"/>
                    <a:pt x="2234438" y="50800"/>
                    <a:pt x="1457452" y="50800"/>
                  </a:cubicBezTo>
                  <a:lnTo>
                    <a:pt x="1457452" y="25400"/>
                  </a:lnTo>
                  <a:lnTo>
                    <a:pt x="1457452" y="50800"/>
                  </a:lnTo>
                  <a:cubicBezTo>
                    <a:pt x="680593" y="50800"/>
                    <a:pt x="50800" y="680593"/>
                    <a:pt x="50800" y="1457452"/>
                  </a:cubicBezTo>
                  <a:close/>
                </a:path>
              </a:pathLst>
            </a:custGeom>
            <a:solidFill>
              <a:srgbClr val="9B8355"/>
            </a:solidFill>
          </p:spPr>
          <p:txBody>
            <a:bodyPr/>
            <a:lstStyle/>
            <a:p>
              <a:endParaRPr lang="en-GB"/>
            </a:p>
          </p:txBody>
        </p:sp>
      </p:grpSp>
      <p:grpSp>
        <p:nvGrpSpPr>
          <p:cNvPr id="17" name="Group 17"/>
          <p:cNvGrpSpPr/>
          <p:nvPr/>
        </p:nvGrpSpPr>
        <p:grpSpPr>
          <a:xfrm>
            <a:off x="2476610" y="4523592"/>
            <a:ext cx="9009007" cy="1756638"/>
            <a:chOff x="0" y="0"/>
            <a:chExt cx="12012010" cy="2342184"/>
          </a:xfrm>
        </p:grpSpPr>
        <p:sp>
          <p:nvSpPr>
            <p:cNvPr id="18" name="Freeform 18"/>
            <p:cNvSpPr/>
            <p:nvPr/>
          </p:nvSpPr>
          <p:spPr>
            <a:xfrm>
              <a:off x="25400" y="25400"/>
              <a:ext cx="11961241" cy="2291334"/>
            </a:xfrm>
            <a:custGeom>
              <a:avLst/>
              <a:gdLst/>
              <a:ahLst/>
              <a:cxnLst/>
              <a:rect l="l" t="t" r="r" b="b"/>
              <a:pathLst>
                <a:path w="11961241" h="2291334">
                  <a:moveTo>
                    <a:pt x="0" y="0"/>
                  </a:moveTo>
                  <a:lnTo>
                    <a:pt x="11961241" y="0"/>
                  </a:lnTo>
                  <a:lnTo>
                    <a:pt x="11961241" y="2291334"/>
                  </a:lnTo>
                  <a:lnTo>
                    <a:pt x="0" y="2291334"/>
                  </a:lnTo>
                  <a:close/>
                </a:path>
              </a:pathLst>
            </a:custGeom>
            <a:solidFill>
              <a:srgbClr val="B1A066"/>
            </a:solidFill>
          </p:spPr>
          <p:txBody>
            <a:bodyPr/>
            <a:lstStyle/>
            <a:p>
              <a:endParaRPr lang="en-GB"/>
            </a:p>
          </p:txBody>
        </p:sp>
        <p:sp>
          <p:nvSpPr>
            <p:cNvPr id="19" name="Freeform 19"/>
            <p:cNvSpPr/>
            <p:nvPr/>
          </p:nvSpPr>
          <p:spPr>
            <a:xfrm>
              <a:off x="0" y="0"/>
              <a:ext cx="12012041" cy="2342134"/>
            </a:xfrm>
            <a:custGeom>
              <a:avLst/>
              <a:gdLst/>
              <a:ahLst/>
              <a:cxnLst/>
              <a:rect l="l" t="t" r="r" b="b"/>
              <a:pathLst>
                <a:path w="12012041" h="2342134">
                  <a:moveTo>
                    <a:pt x="25400" y="0"/>
                  </a:moveTo>
                  <a:lnTo>
                    <a:pt x="11986641" y="0"/>
                  </a:lnTo>
                  <a:cubicBezTo>
                    <a:pt x="12000611" y="0"/>
                    <a:pt x="12012041" y="11430"/>
                    <a:pt x="12012041" y="25400"/>
                  </a:cubicBezTo>
                  <a:lnTo>
                    <a:pt x="12012041" y="2316734"/>
                  </a:lnTo>
                  <a:cubicBezTo>
                    <a:pt x="12012041" y="2330704"/>
                    <a:pt x="12000611" y="2342134"/>
                    <a:pt x="11986641" y="2342134"/>
                  </a:cubicBezTo>
                  <a:lnTo>
                    <a:pt x="25400" y="2342134"/>
                  </a:lnTo>
                  <a:cubicBezTo>
                    <a:pt x="11430" y="2342134"/>
                    <a:pt x="0" y="2330704"/>
                    <a:pt x="0" y="2316734"/>
                  </a:cubicBezTo>
                  <a:lnTo>
                    <a:pt x="0" y="25400"/>
                  </a:lnTo>
                  <a:cubicBezTo>
                    <a:pt x="0" y="11430"/>
                    <a:pt x="11430" y="0"/>
                    <a:pt x="25400" y="0"/>
                  </a:cubicBezTo>
                  <a:moveTo>
                    <a:pt x="25400" y="50800"/>
                  </a:moveTo>
                  <a:lnTo>
                    <a:pt x="25400" y="25400"/>
                  </a:lnTo>
                  <a:lnTo>
                    <a:pt x="50800" y="25400"/>
                  </a:lnTo>
                  <a:lnTo>
                    <a:pt x="50800" y="2316734"/>
                  </a:lnTo>
                  <a:lnTo>
                    <a:pt x="25400" y="2316734"/>
                  </a:lnTo>
                  <a:lnTo>
                    <a:pt x="25400" y="2291334"/>
                  </a:lnTo>
                  <a:lnTo>
                    <a:pt x="11986641" y="2291334"/>
                  </a:lnTo>
                  <a:lnTo>
                    <a:pt x="11986641" y="2316734"/>
                  </a:lnTo>
                  <a:lnTo>
                    <a:pt x="11961241" y="2316734"/>
                  </a:lnTo>
                  <a:lnTo>
                    <a:pt x="11961241" y="25400"/>
                  </a:lnTo>
                  <a:lnTo>
                    <a:pt x="11986641" y="25400"/>
                  </a:lnTo>
                  <a:lnTo>
                    <a:pt x="11986641" y="50800"/>
                  </a:lnTo>
                  <a:lnTo>
                    <a:pt x="25400" y="50800"/>
                  </a:lnTo>
                  <a:close/>
                </a:path>
              </a:pathLst>
            </a:custGeom>
            <a:solidFill>
              <a:srgbClr val="FFFFFF"/>
            </a:solidFill>
          </p:spPr>
          <p:txBody>
            <a:bodyPr/>
            <a:lstStyle/>
            <a:p>
              <a:endParaRPr lang="en-GB"/>
            </a:p>
          </p:txBody>
        </p:sp>
      </p:grpSp>
      <p:sp>
        <p:nvSpPr>
          <p:cNvPr id="20" name="TextBox 20"/>
          <p:cNvSpPr txBox="1"/>
          <p:nvPr/>
        </p:nvSpPr>
        <p:spPr>
          <a:xfrm>
            <a:off x="3405034" y="4580475"/>
            <a:ext cx="7992957" cy="1680972"/>
          </a:xfrm>
          <a:prstGeom prst="rect">
            <a:avLst/>
          </a:prstGeom>
        </p:spPr>
        <p:txBody>
          <a:bodyPr lIns="0" tIns="0" rIns="0" bIns="0" rtlCol="0" anchor="t">
            <a:spAutoFit/>
          </a:bodyPr>
          <a:lstStyle/>
          <a:p>
            <a:pPr marL="874395" lvl="1" indent="-437197" algn="just">
              <a:lnSpc>
                <a:spcPts val="4374"/>
              </a:lnSpc>
              <a:buFont typeface="Arial"/>
              <a:buChar char="•"/>
            </a:pPr>
            <a:r>
              <a:rPr lang="en-US" sz="4050">
                <a:solidFill>
                  <a:srgbClr val="FFFFFF"/>
                </a:solidFill>
                <a:latin typeface="Roboto Condensed"/>
              </a:rPr>
              <a:t>Thiên chất thông minh</a:t>
            </a:r>
          </a:p>
          <a:p>
            <a:pPr marL="874395" lvl="1" indent="-437197" algn="just">
              <a:lnSpc>
                <a:spcPts val="4374"/>
              </a:lnSpc>
              <a:buFont typeface="Arial"/>
              <a:buChar char="•"/>
            </a:pPr>
            <a:r>
              <a:rPr lang="en-US" sz="4050">
                <a:solidFill>
                  <a:srgbClr val="FFFFFF"/>
                </a:solidFill>
                <a:latin typeface="Roboto Condensed"/>
              </a:rPr>
              <a:t>Cuộc đời ngắn ngủi, nhiều gian truân.</a:t>
            </a:r>
          </a:p>
        </p:txBody>
      </p:sp>
      <p:grpSp>
        <p:nvGrpSpPr>
          <p:cNvPr id="21" name="Group 21"/>
          <p:cNvGrpSpPr/>
          <p:nvPr/>
        </p:nvGrpSpPr>
        <p:grpSpPr>
          <a:xfrm>
            <a:off x="1402523" y="4308780"/>
            <a:ext cx="2186272" cy="2186272"/>
            <a:chOff x="0" y="0"/>
            <a:chExt cx="2915030" cy="2915030"/>
          </a:xfrm>
        </p:grpSpPr>
        <p:sp>
          <p:nvSpPr>
            <p:cNvPr id="22" name="Freeform 22"/>
            <p:cNvSpPr/>
            <p:nvPr/>
          </p:nvSpPr>
          <p:spPr>
            <a:xfrm>
              <a:off x="25400" y="25400"/>
              <a:ext cx="2864231" cy="2864231"/>
            </a:xfrm>
            <a:custGeom>
              <a:avLst/>
              <a:gdLst/>
              <a:ahLst/>
              <a:cxnLst/>
              <a:rect l="l" t="t" r="r" b="b"/>
              <a:pathLst>
                <a:path w="2864231" h="2864231">
                  <a:moveTo>
                    <a:pt x="0" y="1432052"/>
                  </a:moveTo>
                  <a:cubicBezTo>
                    <a:pt x="0" y="641223"/>
                    <a:pt x="641223" y="0"/>
                    <a:pt x="1432052" y="0"/>
                  </a:cubicBezTo>
                  <a:cubicBezTo>
                    <a:pt x="2222881" y="0"/>
                    <a:pt x="2864231" y="641223"/>
                    <a:pt x="2864231" y="1432052"/>
                  </a:cubicBezTo>
                  <a:cubicBezTo>
                    <a:pt x="2864231" y="2222881"/>
                    <a:pt x="2223008" y="2864231"/>
                    <a:pt x="1432052" y="2864231"/>
                  </a:cubicBezTo>
                  <a:cubicBezTo>
                    <a:pt x="641096" y="2864231"/>
                    <a:pt x="0" y="2223008"/>
                    <a:pt x="0" y="1432052"/>
                  </a:cubicBezTo>
                  <a:close/>
                </a:path>
              </a:pathLst>
            </a:custGeom>
            <a:solidFill>
              <a:srgbClr val="FFFFFF"/>
            </a:solidFill>
          </p:spPr>
          <p:txBody>
            <a:bodyPr/>
            <a:lstStyle/>
            <a:p>
              <a:endParaRPr lang="en-GB"/>
            </a:p>
          </p:txBody>
        </p:sp>
        <p:sp>
          <p:nvSpPr>
            <p:cNvPr id="23" name="Freeform 23"/>
            <p:cNvSpPr/>
            <p:nvPr/>
          </p:nvSpPr>
          <p:spPr>
            <a:xfrm>
              <a:off x="0" y="0"/>
              <a:ext cx="2914904" cy="2915031"/>
            </a:xfrm>
            <a:custGeom>
              <a:avLst/>
              <a:gdLst/>
              <a:ahLst/>
              <a:cxnLst/>
              <a:rect l="l" t="t" r="r" b="b"/>
              <a:pathLst>
                <a:path w="2914904" h="2915031">
                  <a:moveTo>
                    <a:pt x="0" y="1457452"/>
                  </a:moveTo>
                  <a:cubicBezTo>
                    <a:pt x="0" y="652526"/>
                    <a:pt x="652526" y="0"/>
                    <a:pt x="1457452" y="0"/>
                  </a:cubicBezTo>
                  <a:lnTo>
                    <a:pt x="1457452" y="25400"/>
                  </a:lnTo>
                  <a:lnTo>
                    <a:pt x="1457452" y="0"/>
                  </a:lnTo>
                  <a:cubicBezTo>
                    <a:pt x="2262378" y="0"/>
                    <a:pt x="2914904" y="652526"/>
                    <a:pt x="2914904" y="1457452"/>
                  </a:cubicBezTo>
                  <a:lnTo>
                    <a:pt x="2889504" y="1457452"/>
                  </a:lnTo>
                  <a:lnTo>
                    <a:pt x="2914904" y="1457452"/>
                  </a:lnTo>
                  <a:cubicBezTo>
                    <a:pt x="2914904" y="2262378"/>
                    <a:pt x="2262378" y="2914904"/>
                    <a:pt x="1457452" y="2914904"/>
                  </a:cubicBezTo>
                  <a:lnTo>
                    <a:pt x="1457452" y="2889504"/>
                  </a:lnTo>
                  <a:lnTo>
                    <a:pt x="1457452" y="2914904"/>
                  </a:lnTo>
                  <a:cubicBezTo>
                    <a:pt x="652526" y="2915031"/>
                    <a:pt x="0" y="2262505"/>
                    <a:pt x="0" y="1457452"/>
                  </a:cubicBezTo>
                  <a:lnTo>
                    <a:pt x="25400" y="1457452"/>
                  </a:lnTo>
                  <a:lnTo>
                    <a:pt x="50800" y="1457452"/>
                  </a:lnTo>
                  <a:lnTo>
                    <a:pt x="25400" y="1457452"/>
                  </a:lnTo>
                  <a:lnTo>
                    <a:pt x="0" y="1457452"/>
                  </a:lnTo>
                  <a:moveTo>
                    <a:pt x="50800" y="1457452"/>
                  </a:moveTo>
                  <a:cubicBezTo>
                    <a:pt x="50800" y="1471422"/>
                    <a:pt x="39370" y="1482852"/>
                    <a:pt x="25400" y="1482852"/>
                  </a:cubicBezTo>
                  <a:cubicBezTo>
                    <a:pt x="11430" y="1482852"/>
                    <a:pt x="0" y="1471422"/>
                    <a:pt x="0" y="1457452"/>
                  </a:cubicBezTo>
                  <a:cubicBezTo>
                    <a:pt x="0" y="1443482"/>
                    <a:pt x="11430" y="1432052"/>
                    <a:pt x="25400" y="1432052"/>
                  </a:cubicBezTo>
                  <a:cubicBezTo>
                    <a:pt x="39370" y="1432052"/>
                    <a:pt x="50800" y="1443482"/>
                    <a:pt x="50800" y="1457452"/>
                  </a:cubicBezTo>
                  <a:cubicBezTo>
                    <a:pt x="50800" y="2234311"/>
                    <a:pt x="680593" y="2864104"/>
                    <a:pt x="1457452" y="2864104"/>
                  </a:cubicBezTo>
                  <a:cubicBezTo>
                    <a:pt x="2234311" y="2864104"/>
                    <a:pt x="2864104" y="2234311"/>
                    <a:pt x="2864104" y="1457452"/>
                  </a:cubicBezTo>
                  <a:cubicBezTo>
                    <a:pt x="2864104" y="680593"/>
                    <a:pt x="2234438" y="50800"/>
                    <a:pt x="1457452" y="50800"/>
                  </a:cubicBezTo>
                  <a:lnTo>
                    <a:pt x="1457452" y="25400"/>
                  </a:lnTo>
                  <a:lnTo>
                    <a:pt x="1457452" y="50800"/>
                  </a:lnTo>
                  <a:cubicBezTo>
                    <a:pt x="680593" y="50800"/>
                    <a:pt x="50800" y="680593"/>
                    <a:pt x="50800" y="1457452"/>
                  </a:cubicBezTo>
                  <a:close/>
                </a:path>
              </a:pathLst>
            </a:custGeom>
            <a:solidFill>
              <a:srgbClr val="B1A066"/>
            </a:solidFill>
          </p:spPr>
          <p:txBody>
            <a:bodyPr/>
            <a:lstStyle/>
            <a:p>
              <a:endParaRPr lang="en-GB"/>
            </a:p>
          </p:txBody>
        </p:sp>
      </p:grpSp>
      <p:grpSp>
        <p:nvGrpSpPr>
          <p:cNvPr id="24" name="Group 24"/>
          <p:cNvGrpSpPr/>
          <p:nvPr/>
        </p:nvGrpSpPr>
        <p:grpSpPr>
          <a:xfrm>
            <a:off x="1851921" y="6846653"/>
            <a:ext cx="9633697" cy="2542954"/>
            <a:chOff x="0" y="0"/>
            <a:chExt cx="12844930" cy="3390606"/>
          </a:xfrm>
        </p:grpSpPr>
        <p:sp>
          <p:nvSpPr>
            <p:cNvPr id="25" name="Freeform 25"/>
            <p:cNvSpPr/>
            <p:nvPr/>
          </p:nvSpPr>
          <p:spPr>
            <a:xfrm>
              <a:off x="25400" y="25400"/>
              <a:ext cx="12794107" cy="3339846"/>
            </a:xfrm>
            <a:custGeom>
              <a:avLst/>
              <a:gdLst/>
              <a:ahLst/>
              <a:cxnLst/>
              <a:rect l="l" t="t" r="r" b="b"/>
              <a:pathLst>
                <a:path w="12794107" h="3339846">
                  <a:moveTo>
                    <a:pt x="0" y="0"/>
                  </a:moveTo>
                  <a:lnTo>
                    <a:pt x="12794107" y="0"/>
                  </a:lnTo>
                  <a:lnTo>
                    <a:pt x="12794107" y="3339846"/>
                  </a:lnTo>
                  <a:lnTo>
                    <a:pt x="0" y="3339846"/>
                  </a:lnTo>
                  <a:close/>
                </a:path>
              </a:pathLst>
            </a:custGeom>
            <a:solidFill>
              <a:srgbClr val="C2BA7D"/>
            </a:solidFill>
          </p:spPr>
          <p:txBody>
            <a:bodyPr/>
            <a:lstStyle/>
            <a:p>
              <a:endParaRPr lang="en-GB"/>
            </a:p>
          </p:txBody>
        </p:sp>
        <p:sp>
          <p:nvSpPr>
            <p:cNvPr id="26" name="Freeform 26"/>
            <p:cNvSpPr/>
            <p:nvPr/>
          </p:nvSpPr>
          <p:spPr>
            <a:xfrm>
              <a:off x="0" y="0"/>
              <a:ext cx="12844907" cy="3390646"/>
            </a:xfrm>
            <a:custGeom>
              <a:avLst/>
              <a:gdLst/>
              <a:ahLst/>
              <a:cxnLst/>
              <a:rect l="l" t="t" r="r" b="b"/>
              <a:pathLst>
                <a:path w="12844907" h="3390646">
                  <a:moveTo>
                    <a:pt x="25400" y="0"/>
                  </a:moveTo>
                  <a:lnTo>
                    <a:pt x="12819507" y="0"/>
                  </a:lnTo>
                  <a:cubicBezTo>
                    <a:pt x="12833477" y="0"/>
                    <a:pt x="12844907" y="11430"/>
                    <a:pt x="12844907" y="25400"/>
                  </a:cubicBezTo>
                  <a:lnTo>
                    <a:pt x="12844907" y="3365246"/>
                  </a:lnTo>
                  <a:cubicBezTo>
                    <a:pt x="12844907" y="3379216"/>
                    <a:pt x="12833477" y="3390646"/>
                    <a:pt x="12819507" y="3390646"/>
                  </a:cubicBezTo>
                  <a:lnTo>
                    <a:pt x="25400" y="3390646"/>
                  </a:lnTo>
                  <a:cubicBezTo>
                    <a:pt x="11430" y="3390646"/>
                    <a:pt x="0" y="3379216"/>
                    <a:pt x="0" y="3365246"/>
                  </a:cubicBezTo>
                  <a:lnTo>
                    <a:pt x="0" y="25400"/>
                  </a:lnTo>
                  <a:cubicBezTo>
                    <a:pt x="0" y="11430"/>
                    <a:pt x="11430" y="0"/>
                    <a:pt x="25400" y="0"/>
                  </a:cubicBezTo>
                  <a:moveTo>
                    <a:pt x="25400" y="50800"/>
                  </a:moveTo>
                  <a:lnTo>
                    <a:pt x="25400" y="25400"/>
                  </a:lnTo>
                  <a:lnTo>
                    <a:pt x="50800" y="25400"/>
                  </a:lnTo>
                  <a:lnTo>
                    <a:pt x="50800" y="3365246"/>
                  </a:lnTo>
                  <a:lnTo>
                    <a:pt x="25400" y="3365246"/>
                  </a:lnTo>
                  <a:lnTo>
                    <a:pt x="25400" y="3339846"/>
                  </a:lnTo>
                  <a:lnTo>
                    <a:pt x="12819507" y="3339846"/>
                  </a:lnTo>
                  <a:lnTo>
                    <a:pt x="12819507" y="3365246"/>
                  </a:lnTo>
                  <a:lnTo>
                    <a:pt x="12794107" y="3365246"/>
                  </a:lnTo>
                  <a:lnTo>
                    <a:pt x="12794107" y="25400"/>
                  </a:lnTo>
                  <a:lnTo>
                    <a:pt x="12819507" y="25400"/>
                  </a:lnTo>
                  <a:lnTo>
                    <a:pt x="12819507" y="50800"/>
                  </a:lnTo>
                  <a:lnTo>
                    <a:pt x="25400" y="50800"/>
                  </a:lnTo>
                  <a:close/>
                </a:path>
              </a:pathLst>
            </a:custGeom>
            <a:solidFill>
              <a:srgbClr val="FFFFFF"/>
            </a:solidFill>
          </p:spPr>
          <p:txBody>
            <a:bodyPr/>
            <a:lstStyle/>
            <a:p>
              <a:endParaRPr lang="en-GB"/>
            </a:p>
          </p:txBody>
        </p:sp>
      </p:grpSp>
      <p:sp>
        <p:nvSpPr>
          <p:cNvPr id="27" name="TextBox 27"/>
          <p:cNvSpPr txBox="1"/>
          <p:nvPr/>
        </p:nvSpPr>
        <p:spPr>
          <a:xfrm>
            <a:off x="3092689" y="7020568"/>
            <a:ext cx="8305302" cy="2233223"/>
          </a:xfrm>
          <a:prstGeom prst="rect">
            <a:avLst/>
          </a:prstGeom>
        </p:spPr>
        <p:txBody>
          <a:bodyPr lIns="0" tIns="0" rIns="0" bIns="0" rtlCol="0" anchor="t">
            <a:spAutoFit/>
          </a:bodyPr>
          <a:lstStyle/>
          <a:p>
            <a:pPr algn="just">
              <a:lnSpc>
                <a:spcPts val="4374"/>
              </a:lnSpc>
            </a:pPr>
            <a:r>
              <a:rPr lang="en-US" sz="4050">
                <a:solidFill>
                  <a:srgbClr val="000000"/>
                </a:solidFill>
                <a:latin typeface="Roboto Condensed"/>
              </a:rPr>
              <a:t>Thơ của ông đậm chất trữ tình và trào phúng. Một số tác phẩm như: </a:t>
            </a:r>
            <a:r>
              <a:rPr lang="en-US" sz="4050">
                <a:solidFill>
                  <a:srgbClr val="000000"/>
                </a:solidFill>
                <a:latin typeface="Roboto Condensed Italics"/>
              </a:rPr>
              <a:t>Vịnh khoa thi Hương, Giễu người thi đỗ, Phường nhơ, Thương vợ, ...</a:t>
            </a:r>
          </a:p>
        </p:txBody>
      </p:sp>
      <p:grpSp>
        <p:nvGrpSpPr>
          <p:cNvPr id="28" name="Group 28"/>
          <p:cNvGrpSpPr/>
          <p:nvPr/>
        </p:nvGrpSpPr>
        <p:grpSpPr>
          <a:xfrm>
            <a:off x="777834" y="7024993"/>
            <a:ext cx="2186272" cy="2186272"/>
            <a:chOff x="0" y="0"/>
            <a:chExt cx="2915030" cy="2915030"/>
          </a:xfrm>
        </p:grpSpPr>
        <p:sp>
          <p:nvSpPr>
            <p:cNvPr id="29" name="Freeform 29"/>
            <p:cNvSpPr/>
            <p:nvPr/>
          </p:nvSpPr>
          <p:spPr>
            <a:xfrm>
              <a:off x="25400" y="25400"/>
              <a:ext cx="2864231" cy="2864231"/>
            </a:xfrm>
            <a:custGeom>
              <a:avLst/>
              <a:gdLst/>
              <a:ahLst/>
              <a:cxnLst/>
              <a:rect l="l" t="t" r="r" b="b"/>
              <a:pathLst>
                <a:path w="2864231" h="2864231">
                  <a:moveTo>
                    <a:pt x="0" y="1432052"/>
                  </a:moveTo>
                  <a:cubicBezTo>
                    <a:pt x="0" y="641223"/>
                    <a:pt x="641223" y="0"/>
                    <a:pt x="1432052" y="0"/>
                  </a:cubicBezTo>
                  <a:cubicBezTo>
                    <a:pt x="2222881" y="0"/>
                    <a:pt x="2864231" y="641223"/>
                    <a:pt x="2864231" y="1432052"/>
                  </a:cubicBezTo>
                  <a:cubicBezTo>
                    <a:pt x="2864231" y="2222881"/>
                    <a:pt x="2223008" y="2864231"/>
                    <a:pt x="1432052" y="2864231"/>
                  </a:cubicBezTo>
                  <a:cubicBezTo>
                    <a:pt x="641096" y="2864231"/>
                    <a:pt x="0" y="2223008"/>
                    <a:pt x="0" y="1432052"/>
                  </a:cubicBezTo>
                  <a:close/>
                </a:path>
              </a:pathLst>
            </a:custGeom>
            <a:solidFill>
              <a:srgbClr val="FFFFFF"/>
            </a:solidFill>
          </p:spPr>
          <p:txBody>
            <a:bodyPr/>
            <a:lstStyle/>
            <a:p>
              <a:endParaRPr lang="en-GB"/>
            </a:p>
          </p:txBody>
        </p:sp>
        <p:sp>
          <p:nvSpPr>
            <p:cNvPr id="30" name="Freeform 30"/>
            <p:cNvSpPr/>
            <p:nvPr/>
          </p:nvSpPr>
          <p:spPr>
            <a:xfrm>
              <a:off x="0" y="0"/>
              <a:ext cx="2914904" cy="2915031"/>
            </a:xfrm>
            <a:custGeom>
              <a:avLst/>
              <a:gdLst/>
              <a:ahLst/>
              <a:cxnLst/>
              <a:rect l="l" t="t" r="r" b="b"/>
              <a:pathLst>
                <a:path w="2914904" h="2915031">
                  <a:moveTo>
                    <a:pt x="0" y="1457452"/>
                  </a:moveTo>
                  <a:cubicBezTo>
                    <a:pt x="0" y="652526"/>
                    <a:pt x="652526" y="0"/>
                    <a:pt x="1457452" y="0"/>
                  </a:cubicBezTo>
                  <a:lnTo>
                    <a:pt x="1457452" y="25400"/>
                  </a:lnTo>
                  <a:lnTo>
                    <a:pt x="1457452" y="0"/>
                  </a:lnTo>
                  <a:cubicBezTo>
                    <a:pt x="2262378" y="0"/>
                    <a:pt x="2914904" y="652526"/>
                    <a:pt x="2914904" y="1457452"/>
                  </a:cubicBezTo>
                  <a:lnTo>
                    <a:pt x="2889504" y="1457452"/>
                  </a:lnTo>
                  <a:lnTo>
                    <a:pt x="2914904" y="1457452"/>
                  </a:lnTo>
                  <a:cubicBezTo>
                    <a:pt x="2914904" y="2262378"/>
                    <a:pt x="2262378" y="2914904"/>
                    <a:pt x="1457452" y="2914904"/>
                  </a:cubicBezTo>
                  <a:lnTo>
                    <a:pt x="1457452" y="2889504"/>
                  </a:lnTo>
                  <a:lnTo>
                    <a:pt x="1457452" y="2914904"/>
                  </a:lnTo>
                  <a:cubicBezTo>
                    <a:pt x="652526" y="2915031"/>
                    <a:pt x="0" y="2262505"/>
                    <a:pt x="0" y="1457452"/>
                  </a:cubicBezTo>
                  <a:lnTo>
                    <a:pt x="25400" y="1457452"/>
                  </a:lnTo>
                  <a:lnTo>
                    <a:pt x="50800" y="1457452"/>
                  </a:lnTo>
                  <a:lnTo>
                    <a:pt x="25400" y="1457452"/>
                  </a:lnTo>
                  <a:lnTo>
                    <a:pt x="0" y="1457452"/>
                  </a:lnTo>
                  <a:moveTo>
                    <a:pt x="50800" y="1457452"/>
                  </a:moveTo>
                  <a:cubicBezTo>
                    <a:pt x="50800" y="1471422"/>
                    <a:pt x="39370" y="1482852"/>
                    <a:pt x="25400" y="1482852"/>
                  </a:cubicBezTo>
                  <a:cubicBezTo>
                    <a:pt x="11430" y="1482852"/>
                    <a:pt x="0" y="1471422"/>
                    <a:pt x="0" y="1457452"/>
                  </a:cubicBezTo>
                  <a:cubicBezTo>
                    <a:pt x="0" y="1443482"/>
                    <a:pt x="11430" y="1432052"/>
                    <a:pt x="25400" y="1432052"/>
                  </a:cubicBezTo>
                  <a:cubicBezTo>
                    <a:pt x="39370" y="1432052"/>
                    <a:pt x="50800" y="1443482"/>
                    <a:pt x="50800" y="1457452"/>
                  </a:cubicBezTo>
                  <a:cubicBezTo>
                    <a:pt x="50800" y="2234311"/>
                    <a:pt x="680593" y="2864104"/>
                    <a:pt x="1457452" y="2864104"/>
                  </a:cubicBezTo>
                  <a:cubicBezTo>
                    <a:pt x="2234311" y="2864104"/>
                    <a:pt x="2864104" y="2234311"/>
                    <a:pt x="2864104" y="1457452"/>
                  </a:cubicBezTo>
                  <a:cubicBezTo>
                    <a:pt x="2864104" y="680593"/>
                    <a:pt x="2234438" y="50800"/>
                    <a:pt x="1457452" y="50800"/>
                  </a:cubicBezTo>
                  <a:lnTo>
                    <a:pt x="1457452" y="25400"/>
                  </a:lnTo>
                  <a:lnTo>
                    <a:pt x="1457452" y="50800"/>
                  </a:lnTo>
                  <a:cubicBezTo>
                    <a:pt x="680593" y="50800"/>
                    <a:pt x="50800" y="680593"/>
                    <a:pt x="50800" y="1457452"/>
                  </a:cubicBezTo>
                  <a:close/>
                </a:path>
              </a:pathLst>
            </a:custGeom>
            <a:solidFill>
              <a:srgbClr val="C2BA7D"/>
            </a:solidFill>
          </p:spPr>
          <p:txBody>
            <a:bodyPr/>
            <a:lstStyle/>
            <a:p>
              <a:endParaRPr lang="en-GB"/>
            </a:p>
          </p:txBody>
        </p:sp>
      </p:grpSp>
      <p:sp>
        <p:nvSpPr>
          <p:cNvPr id="31" name="TextBox 31"/>
          <p:cNvSpPr txBox="1"/>
          <p:nvPr/>
        </p:nvSpPr>
        <p:spPr>
          <a:xfrm>
            <a:off x="11826611" y="7367074"/>
            <a:ext cx="4807259" cy="1220525"/>
          </a:xfrm>
          <a:prstGeom prst="rect">
            <a:avLst/>
          </a:prstGeom>
        </p:spPr>
        <p:txBody>
          <a:bodyPr lIns="0" tIns="0" rIns="0" bIns="0" rtlCol="0" anchor="t">
            <a:spAutoFit/>
          </a:bodyPr>
          <a:lstStyle/>
          <a:p>
            <a:pPr algn="ctr">
              <a:lnSpc>
                <a:spcPts val="4500"/>
              </a:lnSpc>
            </a:pPr>
            <a:r>
              <a:rPr lang="en-US" sz="3750">
                <a:solidFill>
                  <a:srgbClr val="000000"/>
                </a:solidFill>
                <a:latin typeface="Roboto Condensed"/>
              </a:rPr>
              <a:t>(1870 - 1907)</a:t>
            </a:r>
          </a:p>
          <a:p>
            <a:pPr algn="ctr">
              <a:lnSpc>
                <a:spcPts val="4500"/>
              </a:lnSpc>
            </a:pPr>
            <a:r>
              <a:rPr lang="en-US" sz="3750">
                <a:solidFill>
                  <a:srgbClr val="000000"/>
                </a:solidFill>
                <a:latin typeface="Roboto Condensed"/>
              </a:rPr>
              <a:t>thường gọi là Tú Xương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9598591" y="6089758"/>
            <a:ext cx="8327455" cy="4197241"/>
            <a:chOff x="0" y="0"/>
            <a:chExt cx="11103274" cy="5596322"/>
          </a:xfrm>
        </p:grpSpPr>
        <p:sp>
          <p:nvSpPr>
            <p:cNvPr id="4" name="Freeform 4"/>
            <p:cNvSpPr/>
            <p:nvPr/>
          </p:nvSpPr>
          <p:spPr>
            <a:xfrm flipH="1">
              <a:off x="0" y="0"/>
              <a:ext cx="11103229" cy="5596382"/>
            </a:xfrm>
            <a:custGeom>
              <a:avLst/>
              <a:gdLst/>
              <a:ahLst/>
              <a:cxnLst/>
              <a:rect l="l" t="t" r="r" b="b"/>
              <a:pathLst>
                <a:path w="11103229" h="5596382">
                  <a:moveTo>
                    <a:pt x="11103229" y="0"/>
                  </a:moveTo>
                  <a:lnTo>
                    <a:pt x="0" y="0"/>
                  </a:lnTo>
                  <a:lnTo>
                    <a:pt x="0" y="5596382"/>
                  </a:lnTo>
                  <a:lnTo>
                    <a:pt x="11103229" y="5596382"/>
                  </a:lnTo>
                  <a:lnTo>
                    <a:pt x="11103229" y="0"/>
                  </a:lnTo>
                  <a:close/>
                </a:path>
              </a:pathLst>
            </a:custGeom>
            <a:blipFill>
              <a:blip r:embed="rId4"/>
              <a:stretch>
                <a:fillRect t="-18191" b="-18190"/>
              </a:stretch>
            </a:blipFill>
          </p:spPr>
          <p:txBody>
            <a:bodyPr/>
            <a:lstStyle/>
            <a:p>
              <a:endParaRPr lang="en-GB"/>
            </a:p>
          </p:txBody>
        </p:sp>
      </p:grpSp>
      <p:grpSp>
        <p:nvGrpSpPr>
          <p:cNvPr id="5" name="Group 5"/>
          <p:cNvGrpSpPr/>
          <p:nvPr/>
        </p:nvGrpSpPr>
        <p:grpSpPr>
          <a:xfrm>
            <a:off x="478535" y="6864356"/>
            <a:ext cx="14871474" cy="4147945"/>
            <a:chOff x="0" y="0"/>
            <a:chExt cx="19828632" cy="5530593"/>
          </a:xfrm>
        </p:grpSpPr>
        <p:sp>
          <p:nvSpPr>
            <p:cNvPr id="6" name="Freeform 6"/>
            <p:cNvSpPr/>
            <p:nvPr/>
          </p:nvSpPr>
          <p:spPr>
            <a:xfrm>
              <a:off x="0" y="0"/>
              <a:ext cx="19828638" cy="5530621"/>
            </a:xfrm>
            <a:custGeom>
              <a:avLst/>
              <a:gdLst/>
              <a:ahLst/>
              <a:cxnLst/>
              <a:rect l="l" t="t" r="r" b="b"/>
              <a:pathLst>
                <a:path w="19828638" h="5530621">
                  <a:moveTo>
                    <a:pt x="0" y="0"/>
                  </a:moveTo>
                  <a:lnTo>
                    <a:pt x="19828638" y="0"/>
                  </a:lnTo>
                  <a:lnTo>
                    <a:pt x="19828638" y="5530621"/>
                  </a:lnTo>
                  <a:lnTo>
                    <a:pt x="0" y="5530621"/>
                  </a:lnTo>
                  <a:lnTo>
                    <a:pt x="0" y="0"/>
                  </a:lnTo>
                  <a:close/>
                </a:path>
              </a:pathLst>
            </a:custGeom>
            <a:blipFill>
              <a:blip r:embed="rId5"/>
              <a:stretch>
                <a:fillRect t="-2201" b="-2200"/>
              </a:stretch>
            </a:blipFill>
          </p:spPr>
          <p:txBody>
            <a:bodyPr/>
            <a:lstStyle/>
            <a:p>
              <a:endParaRPr lang="en-GB"/>
            </a:p>
          </p:txBody>
        </p:sp>
      </p:grpSp>
      <p:grpSp>
        <p:nvGrpSpPr>
          <p:cNvPr id="7" name="Group 7"/>
          <p:cNvGrpSpPr/>
          <p:nvPr/>
        </p:nvGrpSpPr>
        <p:grpSpPr>
          <a:xfrm>
            <a:off x="1684028" y="1817956"/>
            <a:ext cx="698287" cy="698288"/>
            <a:chOff x="0" y="0"/>
            <a:chExt cx="931050" cy="931050"/>
          </a:xfrm>
        </p:grpSpPr>
        <p:sp>
          <p:nvSpPr>
            <p:cNvPr id="8" name="Freeform 8"/>
            <p:cNvSpPr/>
            <p:nvPr/>
          </p:nvSpPr>
          <p:spPr>
            <a:xfrm>
              <a:off x="9525" y="9525"/>
              <a:ext cx="911987" cy="911987"/>
            </a:xfrm>
            <a:custGeom>
              <a:avLst/>
              <a:gdLst/>
              <a:ahLst/>
              <a:cxnLst/>
              <a:rect l="l" t="t" r="r" b="b"/>
              <a:pathLst>
                <a:path w="911987" h="911987">
                  <a:moveTo>
                    <a:pt x="0" y="456057"/>
                  </a:moveTo>
                  <a:lnTo>
                    <a:pt x="309372" y="309372"/>
                  </a:lnTo>
                  <a:lnTo>
                    <a:pt x="456057" y="0"/>
                  </a:lnTo>
                  <a:lnTo>
                    <a:pt x="602615" y="309372"/>
                  </a:lnTo>
                  <a:lnTo>
                    <a:pt x="911987" y="456057"/>
                  </a:lnTo>
                  <a:lnTo>
                    <a:pt x="602615" y="602615"/>
                  </a:lnTo>
                  <a:lnTo>
                    <a:pt x="456057" y="911987"/>
                  </a:lnTo>
                  <a:lnTo>
                    <a:pt x="309372" y="602615"/>
                  </a:lnTo>
                  <a:close/>
                </a:path>
              </a:pathLst>
            </a:custGeom>
            <a:solidFill>
              <a:srgbClr val="3E2716"/>
            </a:solidFill>
          </p:spPr>
          <p:txBody>
            <a:bodyPr/>
            <a:lstStyle/>
            <a:p>
              <a:endParaRPr lang="en-GB"/>
            </a:p>
          </p:txBody>
        </p:sp>
        <p:sp>
          <p:nvSpPr>
            <p:cNvPr id="9" name="Freeform 9"/>
            <p:cNvSpPr/>
            <p:nvPr/>
          </p:nvSpPr>
          <p:spPr>
            <a:xfrm>
              <a:off x="0" y="0"/>
              <a:ext cx="931037" cy="931037"/>
            </a:xfrm>
            <a:custGeom>
              <a:avLst/>
              <a:gdLst/>
              <a:ahLst/>
              <a:cxnLst/>
              <a:rect l="l" t="t" r="r" b="b"/>
              <a:pathLst>
                <a:path w="931037" h="931037">
                  <a:moveTo>
                    <a:pt x="5461" y="456946"/>
                  </a:moveTo>
                  <a:lnTo>
                    <a:pt x="314833" y="310261"/>
                  </a:lnTo>
                  <a:lnTo>
                    <a:pt x="318897" y="318897"/>
                  </a:lnTo>
                  <a:lnTo>
                    <a:pt x="310261" y="314833"/>
                  </a:lnTo>
                  <a:lnTo>
                    <a:pt x="456946" y="5461"/>
                  </a:lnTo>
                  <a:cubicBezTo>
                    <a:pt x="458470" y="2159"/>
                    <a:pt x="461899" y="0"/>
                    <a:pt x="465582" y="0"/>
                  </a:cubicBezTo>
                  <a:cubicBezTo>
                    <a:pt x="469265" y="0"/>
                    <a:pt x="472567" y="2159"/>
                    <a:pt x="474218" y="5461"/>
                  </a:cubicBezTo>
                  <a:lnTo>
                    <a:pt x="620776" y="314833"/>
                  </a:lnTo>
                  <a:lnTo>
                    <a:pt x="612140" y="318897"/>
                  </a:lnTo>
                  <a:lnTo>
                    <a:pt x="616204" y="310261"/>
                  </a:lnTo>
                  <a:lnTo>
                    <a:pt x="925576" y="456946"/>
                  </a:lnTo>
                  <a:cubicBezTo>
                    <a:pt x="928878" y="458470"/>
                    <a:pt x="931037" y="461899"/>
                    <a:pt x="931037" y="465582"/>
                  </a:cubicBezTo>
                  <a:cubicBezTo>
                    <a:pt x="931037" y="469265"/>
                    <a:pt x="928878" y="472567"/>
                    <a:pt x="925576" y="474218"/>
                  </a:cubicBezTo>
                  <a:lnTo>
                    <a:pt x="616204" y="620776"/>
                  </a:lnTo>
                  <a:lnTo>
                    <a:pt x="612140" y="612140"/>
                  </a:lnTo>
                  <a:lnTo>
                    <a:pt x="620776" y="616204"/>
                  </a:lnTo>
                  <a:lnTo>
                    <a:pt x="474091" y="925576"/>
                  </a:lnTo>
                  <a:cubicBezTo>
                    <a:pt x="472567" y="928878"/>
                    <a:pt x="469138" y="931037"/>
                    <a:pt x="465455" y="931037"/>
                  </a:cubicBezTo>
                  <a:cubicBezTo>
                    <a:pt x="461772" y="931037"/>
                    <a:pt x="458470" y="928878"/>
                    <a:pt x="456819" y="925576"/>
                  </a:cubicBezTo>
                  <a:lnTo>
                    <a:pt x="310261" y="616204"/>
                  </a:lnTo>
                  <a:lnTo>
                    <a:pt x="318897" y="612140"/>
                  </a:lnTo>
                  <a:lnTo>
                    <a:pt x="314833" y="620776"/>
                  </a:lnTo>
                  <a:lnTo>
                    <a:pt x="5461" y="474091"/>
                  </a:lnTo>
                  <a:cubicBezTo>
                    <a:pt x="2159" y="472567"/>
                    <a:pt x="0" y="469138"/>
                    <a:pt x="0" y="465455"/>
                  </a:cubicBezTo>
                  <a:cubicBezTo>
                    <a:pt x="0" y="461772"/>
                    <a:pt x="2159" y="458470"/>
                    <a:pt x="5461" y="456819"/>
                  </a:cubicBezTo>
                  <a:moveTo>
                    <a:pt x="13589" y="474091"/>
                  </a:moveTo>
                  <a:lnTo>
                    <a:pt x="9525" y="465455"/>
                  </a:lnTo>
                  <a:lnTo>
                    <a:pt x="13589" y="456819"/>
                  </a:lnTo>
                  <a:lnTo>
                    <a:pt x="322961" y="603504"/>
                  </a:lnTo>
                  <a:cubicBezTo>
                    <a:pt x="324993" y="604393"/>
                    <a:pt x="326517" y="606044"/>
                    <a:pt x="327533" y="608076"/>
                  </a:cubicBezTo>
                  <a:lnTo>
                    <a:pt x="474091" y="917448"/>
                  </a:lnTo>
                  <a:lnTo>
                    <a:pt x="465455" y="921512"/>
                  </a:lnTo>
                  <a:lnTo>
                    <a:pt x="456819" y="917448"/>
                  </a:lnTo>
                  <a:lnTo>
                    <a:pt x="603504" y="608076"/>
                  </a:lnTo>
                  <a:cubicBezTo>
                    <a:pt x="604393" y="606044"/>
                    <a:pt x="606044" y="604520"/>
                    <a:pt x="608076" y="603504"/>
                  </a:cubicBezTo>
                  <a:lnTo>
                    <a:pt x="917448" y="456946"/>
                  </a:lnTo>
                  <a:lnTo>
                    <a:pt x="921512" y="465582"/>
                  </a:lnTo>
                  <a:lnTo>
                    <a:pt x="917448" y="474218"/>
                  </a:lnTo>
                  <a:lnTo>
                    <a:pt x="608076" y="327533"/>
                  </a:lnTo>
                  <a:cubicBezTo>
                    <a:pt x="606044" y="326644"/>
                    <a:pt x="604520" y="324993"/>
                    <a:pt x="603504" y="322961"/>
                  </a:cubicBezTo>
                  <a:lnTo>
                    <a:pt x="456946" y="13589"/>
                  </a:lnTo>
                  <a:lnTo>
                    <a:pt x="465582" y="9525"/>
                  </a:lnTo>
                  <a:lnTo>
                    <a:pt x="474218" y="13589"/>
                  </a:lnTo>
                  <a:lnTo>
                    <a:pt x="327533" y="322961"/>
                  </a:lnTo>
                  <a:cubicBezTo>
                    <a:pt x="326644" y="324993"/>
                    <a:pt x="324993" y="326517"/>
                    <a:pt x="322961" y="327533"/>
                  </a:cubicBezTo>
                  <a:lnTo>
                    <a:pt x="13589" y="474091"/>
                  </a:lnTo>
                  <a:close/>
                </a:path>
              </a:pathLst>
            </a:custGeom>
            <a:solidFill>
              <a:srgbClr val="3E2716"/>
            </a:solidFill>
          </p:spPr>
          <p:txBody>
            <a:bodyPr/>
            <a:lstStyle/>
            <a:p>
              <a:endParaRPr lang="en-GB"/>
            </a:p>
          </p:txBody>
        </p:sp>
      </p:grpSp>
      <p:graphicFrame>
        <p:nvGraphicFramePr>
          <p:cNvPr id="10" name="Table 10"/>
          <p:cNvGraphicFramePr>
            <a:graphicFrameLocks noGrp="1"/>
          </p:cNvGraphicFramePr>
          <p:nvPr/>
        </p:nvGraphicFramePr>
        <p:xfrm>
          <a:off x="7914272" y="13993860"/>
          <a:ext cx="3810000" cy="1606550"/>
        </p:xfrm>
        <a:graphic>
          <a:graphicData uri="http://schemas.openxmlformats.org/drawingml/2006/table">
            <a:tbl>
              <a:tblPr/>
              <a:tblGrid>
                <a:gridCol w="1232647">
                  <a:extLst>
                    <a:ext uri="{9D8B030D-6E8A-4147-A177-3AD203B41FA5}">
                      <a16:colId xmlns:a16="http://schemas.microsoft.com/office/drawing/2014/main" val="20000"/>
                    </a:ext>
                  </a:extLst>
                </a:gridCol>
                <a:gridCol w="2577353">
                  <a:extLst>
                    <a:ext uri="{9D8B030D-6E8A-4147-A177-3AD203B41FA5}">
                      <a16:colId xmlns:a16="http://schemas.microsoft.com/office/drawing/2014/main" val="20001"/>
                    </a:ext>
                  </a:extLst>
                </a:gridCol>
              </a:tblGrid>
              <a:tr h="228600">
                <a:tc>
                  <a:txBody>
                    <a:bodyPr/>
                    <a:lstStyle/>
                    <a:p>
                      <a:pPr algn="just">
                        <a:lnSpc>
                          <a:spcPts val="2250"/>
                        </a:lnSpc>
                        <a:defRPr/>
                      </a:pPr>
                      <a:r>
                        <a:rPr lang="en-US" sz="1875">
                          <a:solidFill>
                            <a:srgbClr val="000000"/>
                          </a:solidFill>
                          <a:latin typeface="Times New Roman Bold Italics"/>
                        </a:rPr>
                        <a:t>Xuất xứ</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2250"/>
                        </a:lnSpc>
                        <a:defRPr/>
                      </a:pPr>
                      <a:r>
                        <a:rPr lang="en-US" sz="1875">
                          <a:solidFill>
                            <a:srgbClr val="000000"/>
                          </a:solidFill>
                          <a:latin typeface="Times New Roman"/>
                        </a:rPr>
                        <a:t>“Vịnh khoa thi Hương” còn có tên gọi khác “Lễ xướng danh khoa Đinh Dậu”, được sáng tác năm 1897.</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1" name="TextBox 11"/>
          <p:cNvSpPr txBox="1"/>
          <p:nvPr/>
        </p:nvSpPr>
        <p:spPr>
          <a:xfrm>
            <a:off x="3918628" y="1267227"/>
            <a:ext cx="10450744" cy="1115568"/>
          </a:xfrm>
          <a:prstGeom prst="rect">
            <a:avLst/>
          </a:prstGeom>
        </p:spPr>
        <p:txBody>
          <a:bodyPr lIns="0" tIns="0" rIns="0" bIns="0" rtlCol="0" anchor="t">
            <a:spAutoFit/>
          </a:bodyPr>
          <a:lstStyle/>
          <a:p>
            <a:pPr algn="just">
              <a:lnSpc>
                <a:spcPts val="8556"/>
              </a:lnSpc>
            </a:pPr>
            <a:r>
              <a:rPr lang="en-US" sz="6200">
                <a:solidFill>
                  <a:srgbClr val="22170B"/>
                </a:solidFill>
                <a:latin typeface="#9Slide06 ThuPhap Thien An"/>
              </a:rPr>
              <a:t>b. Bài thơ: Vịnh khoa thi Hương</a:t>
            </a:r>
          </a:p>
        </p:txBody>
      </p:sp>
      <p:grpSp>
        <p:nvGrpSpPr>
          <p:cNvPr id="12" name="Group 12"/>
          <p:cNvGrpSpPr/>
          <p:nvPr/>
        </p:nvGrpSpPr>
        <p:grpSpPr>
          <a:xfrm>
            <a:off x="2382316" y="2834920"/>
            <a:ext cx="13961775" cy="3006068"/>
            <a:chOff x="0" y="0"/>
            <a:chExt cx="18615701" cy="4008090"/>
          </a:xfrm>
        </p:grpSpPr>
        <p:sp>
          <p:nvSpPr>
            <p:cNvPr id="13" name="Freeform 13"/>
            <p:cNvSpPr/>
            <p:nvPr/>
          </p:nvSpPr>
          <p:spPr>
            <a:xfrm>
              <a:off x="12995" y="17666"/>
              <a:ext cx="18589708" cy="3972652"/>
            </a:xfrm>
            <a:custGeom>
              <a:avLst/>
              <a:gdLst/>
              <a:ahLst/>
              <a:cxnLst/>
              <a:rect l="l" t="t" r="r" b="b"/>
              <a:pathLst>
                <a:path w="18589708" h="3972652">
                  <a:moveTo>
                    <a:pt x="0" y="0"/>
                  </a:moveTo>
                  <a:lnTo>
                    <a:pt x="18589708" y="0"/>
                  </a:lnTo>
                  <a:lnTo>
                    <a:pt x="18589708" y="3972651"/>
                  </a:lnTo>
                  <a:lnTo>
                    <a:pt x="0" y="3972651"/>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14" name="Freeform 14"/>
            <p:cNvSpPr/>
            <p:nvPr/>
          </p:nvSpPr>
          <p:spPr>
            <a:xfrm>
              <a:off x="0" y="0"/>
              <a:ext cx="18615699" cy="4007983"/>
            </a:xfrm>
            <a:custGeom>
              <a:avLst/>
              <a:gdLst/>
              <a:ahLst/>
              <a:cxnLst/>
              <a:rect l="l" t="t" r="r" b="b"/>
              <a:pathLst>
                <a:path w="18615699" h="4007983">
                  <a:moveTo>
                    <a:pt x="12995" y="0"/>
                  </a:moveTo>
                  <a:lnTo>
                    <a:pt x="18602703" y="0"/>
                  </a:lnTo>
                  <a:cubicBezTo>
                    <a:pt x="18609808" y="0"/>
                    <a:pt x="18615699" y="8008"/>
                    <a:pt x="18615699" y="17666"/>
                  </a:cubicBezTo>
                  <a:lnTo>
                    <a:pt x="18615699" y="3990317"/>
                  </a:lnTo>
                  <a:cubicBezTo>
                    <a:pt x="18615699" y="3999974"/>
                    <a:pt x="18609808" y="4007983"/>
                    <a:pt x="18602703" y="4007983"/>
                  </a:cubicBezTo>
                  <a:lnTo>
                    <a:pt x="12995" y="4007983"/>
                  </a:lnTo>
                  <a:cubicBezTo>
                    <a:pt x="5891" y="4007983"/>
                    <a:pt x="0" y="3999974"/>
                    <a:pt x="0" y="3990317"/>
                  </a:cubicBezTo>
                  <a:lnTo>
                    <a:pt x="0" y="17666"/>
                  </a:lnTo>
                  <a:cubicBezTo>
                    <a:pt x="0" y="8008"/>
                    <a:pt x="5891" y="0"/>
                    <a:pt x="12995" y="0"/>
                  </a:cubicBezTo>
                  <a:moveTo>
                    <a:pt x="12995" y="35331"/>
                  </a:moveTo>
                  <a:lnTo>
                    <a:pt x="12995" y="17666"/>
                  </a:lnTo>
                  <a:lnTo>
                    <a:pt x="25991" y="17666"/>
                  </a:lnTo>
                  <a:lnTo>
                    <a:pt x="25991" y="3990317"/>
                  </a:lnTo>
                  <a:lnTo>
                    <a:pt x="12995" y="3990317"/>
                  </a:lnTo>
                  <a:lnTo>
                    <a:pt x="12995" y="3972651"/>
                  </a:lnTo>
                  <a:lnTo>
                    <a:pt x="18602703" y="3972651"/>
                  </a:lnTo>
                  <a:lnTo>
                    <a:pt x="18602703" y="3990317"/>
                  </a:lnTo>
                  <a:lnTo>
                    <a:pt x="18589709" y="3990317"/>
                  </a:lnTo>
                  <a:lnTo>
                    <a:pt x="18589709" y="17666"/>
                  </a:lnTo>
                  <a:lnTo>
                    <a:pt x="18602703" y="17666"/>
                  </a:lnTo>
                  <a:lnTo>
                    <a:pt x="18602703" y="35331"/>
                  </a:lnTo>
                  <a:lnTo>
                    <a:pt x="12995" y="35331"/>
                  </a:lnTo>
                  <a:close/>
                </a:path>
              </a:pathLst>
            </a:custGeom>
            <a:solidFill>
              <a:srgbClr val="909C83"/>
            </a:solidFill>
          </p:spPr>
          <p:txBody>
            <a:bodyPr/>
            <a:lstStyle/>
            <a:p>
              <a:endParaRPr lang="en-GB"/>
            </a:p>
          </p:txBody>
        </p:sp>
        <p:sp>
          <p:nvSpPr>
            <p:cNvPr id="15" name="TextBox 15"/>
            <p:cNvSpPr txBox="1"/>
            <p:nvPr/>
          </p:nvSpPr>
          <p:spPr>
            <a:xfrm>
              <a:off x="0" y="-19050"/>
              <a:ext cx="18615701" cy="4027140"/>
            </a:xfrm>
            <a:prstGeom prst="rect">
              <a:avLst/>
            </a:prstGeom>
          </p:spPr>
          <p:txBody>
            <a:bodyPr lIns="50800" tIns="50800" rIns="50800" bIns="50800" rtlCol="0" anchor="ctr"/>
            <a:lstStyle/>
            <a:p>
              <a:pPr marL="971550" lvl="1" indent="-485775" algn="just">
                <a:lnSpc>
                  <a:spcPts val="5400"/>
                </a:lnSpc>
                <a:buFont typeface="Arial"/>
                <a:buChar char="•"/>
              </a:pPr>
              <a:r>
                <a:rPr lang="en-US" sz="4500">
                  <a:solidFill>
                    <a:srgbClr val="000000"/>
                  </a:solidFill>
                  <a:latin typeface="Roboto Condensed"/>
                </a:rPr>
                <a:t>“Vịnh khoa thi Hương” được sáng tác vào năm Đinh Dậu 1897. </a:t>
              </a:r>
            </a:p>
            <a:p>
              <a:pPr marL="971550" lvl="1" indent="-485775" algn="just">
                <a:lnSpc>
                  <a:spcPts val="5400"/>
                </a:lnSpc>
                <a:buFont typeface="Arial"/>
                <a:buChar char="•"/>
              </a:pPr>
              <a:r>
                <a:rPr lang="en-US" sz="4500">
                  <a:solidFill>
                    <a:srgbClr val="000000"/>
                  </a:solidFill>
                  <a:latin typeface="Roboto Condensed"/>
                </a:rPr>
                <a:t>Pháp chiếm đóng nước ta làm thuộc địa và triều đình Phong kiến nhà Nguyễn bị Pháp chi phối.  </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TextBox 3"/>
          <p:cNvSpPr txBox="1"/>
          <p:nvPr/>
        </p:nvSpPr>
        <p:spPr>
          <a:xfrm>
            <a:off x="1028700" y="1536261"/>
            <a:ext cx="16018950" cy="704776"/>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a. Đặc điểm thơ trào phúng thể hiện trong bài</a:t>
            </a:r>
          </a:p>
        </p:txBody>
      </p:sp>
      <p:grpSp>
        <p:nvGrpSpPr>
          <p:cNvPr id="4" name="Group 4"/>
          <p:cNvGrpSpPr/>
          <p:nvPr/>
        </p:nvGrpSpPr>
        <p:grpSpPr>
          <a:xfrm>
            <a:off x="1028700" y="2745898"/>
            <a:ext cx="8115300" cy="1018930"/>
            <a:chOff x="0" y="0"/>
            <a:chExt cx="2137363" cy="268360"/>
          </a:xfrm>
        </p:grpSpPr>
        <p:sp>
          <p:nvSpPr>
            <p:cNvPr id="5" name="Freeform 5"/>
            <p:cNvSpPr/>
            <p:nvPr/>
          </p:nvSpPr>
          <p:spPr>
            <a:xfrm>
              <a:off x="0" y="0"/>
              <a:ext cx="2137363" cy="268360"/>
            </a:xfrm>
            <a:custGeom>
              <a:avLst/>
              <a:gdLst/>
              <a:ahLst/>
              <a:cxnLst/>
              <a:rect l="l" t="t" r="r" b="b"/>
              <a:pathLst>
                <a:path w="2137363" h="268360">
                  <a:moveTo>
                    <a:pt x="48654" y="0"/>
                  </a:moveTo>
                  <a:lnTo>
                    <a:pt x="2088710" y="0"/>
                  </a:lnTo>
                  <a:cubicBezTo>
                    <a:pt x="2115580" y="0"/>
                    <a:pt x="2137363" y="21783"/>
                    <a:pt x="2137363" y="48654"/>
                  </a:cubicBezTo>
                  <a:lnTo>
                    <a:pt x="2137363" y="219707"/>
                  </a:lnTo>
                  <a:cubicBezTo>
                    <a:pt x="2137363" y="246577"/>
                    <a:pt x="2115580" y="268360"/>
                    <a:pt x="2088710" y="268360"/>
                  </a:cubicBezTo>
                  <a:lnTo>
                    <a:pt x="48654" y="268360"/>
                  </a:lnTo>
                  <a:cubicBezTo>
                    <a:pt x="21783" y="268360"/>
                    <a:pt x="0" y="246577"/>
                    <a:pt x="0" y="219707"/>
                  </a:cubicBezTo>
                  <a:lnTo>
                    <a:pt x="0" y="48654"/>
                  </a:lnTo>
                  <a:cubicBezTo>
                    <a:pt x="0" y="21783"/>
                    <a:pt x="21783" y="0"/>
                    <a:pt x="48654" y="0"/>
                  </a:cubicBezTo>
                  <a:close/>
                </a:path>
              </a:pathLst>
            </a:custGeom>
            <a:gradFill rotWithShape="1">
              <a:gsLst>
                <a:gs pos="0">
                  <a:srgbClr val="FBF2B2">
                    <a:alpha val="75000"/>
                  </a:srgbClr>
                </a:gs>
                <a:gs pos="35000">
                  <a:srgbClr val="FBF3C9">
                    <a:alpha val="75000"/>
                  </a:srgbClr>
                </a:gs>
                <a:gs pos="100000">
                  <a:srgbClr val="FEFBE9">
                    <a:alpha val="75000"/>
                  </a:srgbClr>
                </a:gs>
              </a:gsLst>
              <a:lin ang="16200000"/>
            </a:gradFill>
          </p:spPr>
          <p:txBody>
            <a:bodyPr/>
            <a:lstStyle/>
            <a:p>
              <a:endParaRPr lang="en-GB"/>
            </a:p>
          </p:txBody>
        </p:sp>
        <p:sp>
          <p:nvSpPr>
            <p:cNvPr id="6" name="TextBox 6"/>
            <p:cNvSpPr txBox="1"/>
            <p:nvPr/>
          </p:nvSpPr>
          <p:spPr>
            <a:xfrm>
              <a:off x="0" y="-47625"/>
              <a:ext cx="2137363" cy="315985"/>
            </a:xfrm>
            <a:prstGeom prst="rect">
              <a:avLst/>
            </a:prstGeom>
          </p:spPr>
          <p:txBody>
            <a:bodyPr lIns="50800" tIns="50800" rIns="50800" bIns="50800" rtlCol="0" anchor="ctr"/>
            <a:lstStyle/>
            <a:p>
              <a:pPr algn="ctr">
                <a:lnSpc>
                  <a:spcPts val="2520"/>
                </a:lnSpc>
              </a:pPr>
              <a:endParaRPr/>
            </a:p>
          </p:txBody>
        </p:sp>
      </p:grpSp>
      <p:grpSp>
        <p:nvGrpSpPr>
          <p:cNvPr id="7" name="Group 7"/>
          <p:cNvGrpSpPr/>
          <p:nvPr/>
        </p:nvGrpSpPr>
        <p:grpSpPr>
          <a:xfrm>
            <a:off x="1028700" y="3983903"/>
            <a:ext cx="8115300" cy="1018930"/>
            <a:chOff x="0" y="0"/>
            <a:chExt cx="2137363" cy="268360"/>
          </a:xfrm>
        </p:grpSpPr>
        <p:sp>
          <p:nvSpPr>
            <p:cNvPr id="8" name="Freeform 8"/>
            <p:cNvSpPr/>
            <p:nvPr/>
          </p:nvSpPr>
          <p:spPr>
            <a:xfrm>
              <a:off x="0" y="0"/>
              <a:ext cx="2137363" cy="268360"/>
            </a:xfrm>
            <a:custGeom>
              <a:avLst/>
              <a:gdLst/>
              <a:ahLst/>
              <a:cxnLst/>
              <a:rect l="l" t="t" r="r" b="b"/>
              <a:pathLst>
                <a:path w="2137363" h="268360">
                  <a:moveTo>
                    <a:pt x="48654" y="0"/>
                  </a:moveTo>
                  <a:lnTo>
                    <a:pt x="2088710" y="0"/>
                  </a:lnTo>
                  <a:cubicBezTo>
                    <a:pt x="2115580" y="0"/>
                    <a:pt x="2137363" y="21783"/>
                    <a:pt x="2137363" y="48654"/>
                  </a:cubicBezTo>
                  <a:lnTo>
                    <a:pt x="2137363" y="219707"/>
                  </a:lnTo>
                  <a:cubicBezTo>
                    <a:pt x="2137363" y="246577"/>
                    <a:pt x="2115580" y="268360"/>
                    <a:pt x="2088710" y="268360"/>
                  </a:cubicBezTo>
                  <a:lnTo>
                    <a:pt x="48654" y="268360"/>
                  </a:lnTo>
                  <a:cubicBezTo>
                    <a:pt x="21783" y="268360"/>
                    <a:pt x="0" y="246577"/>
                    <a:pt x="0" y="219707"/>
                  </a:cubicBezTo>
                  <a:lnTo>
                    <a:pt x="0" y="48654"/>
                  </a:lnTo>
                  <a:cubicBezTo>
                    <a:pt x="0" y="21783"/>
                    <a:pt x="21783" y="0"/>
                    <a:pt x="48654" y="0"/>
                  </a:cubicBezTo>
                  <a:close/>
                </a:path>
              </a:pathLst>
            </a:custGeom>
            <a:gradFill rotWithShape="1">
              <a:gsLst>
                <a:gs pos="0">
                  <a:srgbClr val="FBF2B2">
                    <a:alpha val="75000"/>
                  </a:srgbClr>
                </a:gs>
                <a:gs pos="35000">
                  <a:srgbClr val="FBF3C9">
                    <a:alpha val="75000"/>
                  </a:srgbClr>
                </a:gs>
                <a:gs pos="100000">
                  <a:srgbClr val="FEFBE9">
                    <a:alpha val="75000"/>
                  </a:srgbClr>
                </a:gs>
              </a:gsLst>
              <a:lin ang="16200000"/>
            </a:gradFill>
          </p:spPr>
          <p:txBody>
            <a:bodyPr/>
            <a:lstStyle/>
            <a:p>
              <a:endParaRPr lang="en-GB"/>
            </a:p>
          </p:txBody>
        </p:sp>
        <p:sp>
          <p:nvSpPr>
            <p:cNvPr id="9" name="TextBox 9"/>
            <p:cNvSpPr txBox="1"/>
            <p:nvPr/>
          </p:nvSpPr>
          <p:spPr>
            <a:xfrm>
              <a:off x="0" y="-47625"/>
              <a:ext cx="2137363" cy="315985"/>
            </a:xfrm>
            <a:prstGeom prst="rect">
              <a:avLst/>
            </a:prstGeom>
          </p:spPr>
          <p:txBody>
            <a:bodyPr lIns="50800" tIns="50800" rIns="50800" bIns="50800" rtlCol="0" anchor="ctr"/>
            <a:lstStyle/>
            <a:p>
              <a:pPr algn="ctr">
                <a:lnSpc>
                  <a:spcPts val="2520"/>
                </a:lnSpc>
              </a:pPr>
              <a:endParaRPr/>
            </a:p>
          </p:txBody>
        </p:sp>
      </p:grpSp>
      <p:sp>
        <p:nvSpPr>
          <p:cNvPr id="10" name="Freeform 10"/>
          <p:cNvSpPr/>
          <p:nvPr/>
        </p:nvSpPr>
        <p:spPr>
          <a:xfrm flipH="1">
            <a:off x="15502795" y="6172200"/>
            <a:ext cx="3513010" cy="4114800"/>
          </a:xfrm>
          <a:custGeom>
            <a:avLst/>
            <a:gdLst/>
            <a:ahLst/>
            <a:cxnLst/>
            <a:rect l="l" t="t" r="r" b="b"/>
            <a:pathLst>
              <a:path w="3513010" h="4114800">
                <a:moveTo>
                  <a:pt x="3513010" y="0"/>
                </a:moveTo>
                <a:lnTo>
                  <a:pt x="0" y="0"/>
                </a:lnTo>
                <a:lnTo>
                  <a:pt x="0" y="4114800"/>
                </a:lnTo>
                <a:lnTo>
                  <a:pt x="3513010" y="4114800"/>
                </a:lnTo>
                <a:lnTo>
                  <a:pt x="351301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1" name="TextBox 11"/>
          <p:cNvSpPr txBox="1"/>
          <p:nvPr/>
        </p:nvSpPr>
        <p:spPr>
          <a:xfrm>
            <a:off x="1416028" y="2960088"/>
            <a:ext cx="9270453" cy="581025"/>
          </a:xfrm>
          <a:prstGeom prst="rect">
            <a:avLst/>
          </a:prstGeom>
        </p:spPr>
        <p:txBody>
          <a:bodyPr lIns="0" tIns="0" rIns="0" bIns="0" rtlCol="0" anchor="t">
            <a:spAutoFit/>
          </a:bodyPr>
          <a:lstStyle/>
          <a:p>
            <a:pPr>
              <a:lnSpc>
                <a:spcPts val="4500"/>
              </a:lnSpc>
            </a:pPr>
            <a:r>
              <a:rPr lang="en-US" sz="3750" b="1">
                <a:solidFill>
                  <a:srgbClr val="000000"/>
                </a:solidFill>
                <a:latin typeface="Roboto Condensed"/>
              </a:rPr>
              <a:t>Thể thơ</a:t>
            </a:r>
            <a:r>
              <a:rPr lang="en-US" sz="3750">
                <a:solidFill>
                  <a:srgbClr val="000000"/>
                </a:solidFill>
                <a:latin typeface="Roboto Condensed"/>
              </a:rPr>
              <a:t>: Thất ngôn bát cú Đường luật</a:t>
            </a:r>
          </a:p>
        </p:txBody>
      </p:sp>
      <p:sp>
        <p:nvSpPr>
          <p:cNvPr id="12" name="TextBox 12"/>
          <p:cNvSpPr txBox="1"/>
          <p:nvPr/>
        </p:nvSpPr>
        <p:spPr>
          <a:xfrm>
            <a:off x="1416028" y="4198093"/>
            <a:ext cx="9270453" cy="581025"/>
          </a:xfrm>
          <a:prstGeom prst="rect">
            <a:avLst/>
          </a:prstGeom>
        </p:spPr>
        <p:txBody>
          <a:bodyPr lIns="0" tIns="0" rIns="0" bIns="0" rtlCol="0" anchor="t">
            <a:spAutoFit/>
          </a:bodyPr>
          <a:lstStyle/>
          <a:p>
            <a:pPr>
              <a:lnSpc>
                <a:spcPts val="4500"/>
              </a:lnSpc>
            </a:pPr>
            <a:r>
              <a:rPr lang="en-US" sz="3750" b="1">
                <a:solidFill>
                  <a:srgbClr val="000000"/>
                </a:solidFill>
                <a:latin typeface="Roboto Condensed"/>
              </a:rPr>
              <a:t>Đối tượng của tiếng cười:</a:t>
            </a:r>
          </a:p>
        </p:txBody>
      </p:sp>
      <p:grpSp>
        <p:nvGrpSpPr>
          <p:cNvPr id="13" name="Group 13"/>
          <p:cNvGrpSpPr/>
          <p:nvPr/>
        </p:nvGrpSpPr>
        <p:grpSpPr>
          <a:xfrm>
            <a:off x="9628144" y="2351803"/>
            <a:ext cx="8182553" cy="6468785"/>
            <a:chOff x="0" y="0"/>
            <a:chExt cx="2155076" cy="1703713"/>
          </a:xfrm>
        </p:grpSpPr>
        <p:sp>
          <p:nvSpPr>
            <p:cNvPr id="14" name="Freeform 14"/>
            <p:cNvSpPr/>
            <p:nvPr/>
          </p:nvSpPr>
          <p:spPr>
            <a:xfrm>
              <a:off x="0" y="0"/>
              <a:ext cx="2155076" cy="1703713"/>
            </a:xfrm>
            <a:custGeom>
              <a:avLst/>
              <a:gdLst/>
              <a:ahLst/>
              <a:cxnLst/>
              <a:rect l="l" t="t" r="r" b="b"/>
              <a:pathLst>
                <a:path w="2155076" h="1703713">
                  <a:moveTo>
                    <a:pt x="48254" y="0"/>
                  </a:moveTo>
                  <a:lnTo>
                    <a:pt x="2106822" y="0"/>
                  </a:lnTo>
                  <a:cubicBezTo>
                    <a:pt x="2133472" y="0"/>
                    <a:pt x="2155076" y="21604"/>
                    <a:pt x="2155076" y="48254"/>
                  </a:cubicBezTo>
                  <a:lnTo>
                    <a:pt x="2155076" y="1655459"/>
                  </a:lnTo>
                  <a:cubicBezTo>
                    <a:pt x="2155076" y="1682109"/>
                    <a:pt x="2133472" y="1703713"/>
                    <a:pt x="2106822" y="1703713"/>
                  </a:cubicBezTo>
                  <a:lnTo>
                    <a:pt x="48254" y="1703713"/>
                  </a:lnTo>
                  <a:cubicBezTo>
                    <a:pt x="21604" y="1703713"/>
                    <a:pt x="0" y="1682109"/>
                    <a:pt x="0" y="1655459"/>
                  </a:cubicBezTo>
                  <a:lnTo>
                    <a:pt x="0" y="48254"/>
                  </a:lnTo>
                  <a:cubicBezTo>
                    <a:pt x="0" y="21604"/>
                    <a:pt x="21604" y="0"/>
                    <a:pt x="48254" y="0"/>
                  </a:cubicBezTo>
                  <a:close/>
                </a:path>
              </a:pathLst>
            </a:custGeom>
            <a:gradFill rotWithShape="1">
              <a:gsLst>
                <a:gs pos="0">
                  <a:srgbClr val="FBF2B2">
                    <a:alpha val="75000"/>
                  </a:srgbClr>
                </a:gs>
                <a:gs pos="35000">
                  <a:srgbClr val="FBF3C9">
                    <a:alpha val="75000"/>
                  </a:srgbClr>
                </a:gs>
                <a:gs pos="100000">
                  <a:srgbClr val="FEFBE9">
                    <a:alpha val="75000"/>
                  </a:srgbClr>
                </a:gs>
              </a:gsLst>
              <a:lin ang="16200000"/>
            </a:gradFill>
          </p:spPr>
          <p:txBody>
            <a:bodyPr/>
            <a:lstStyle/>
            <a:p>
              <a:endParaRPr lang="en-GB"/>
            </a:p>
          </p:txBody>
        </p:sp>
        <p:sp>
          <p:nvSpPr>
            <p:cNvPr id="15" name="TextBox 15"/>
            <p:cNvSpPr txBox="1"/>
            <p:nvPr/>
          </p:nvSpPr>
          <p:spPr>
            <a:xfrm>
              <a:off x="0" y="-47625"/>
              <a:ext cx="2155076" cy="1751338"/>
            </a:xfrm>
            <a:prstGeom prst="rect">
              <a:avLst/>
            </a:prstGeom>
          </p:spPr>
          <p:txBody>
            <a:bodyPr lIns="50800" tIns="50800" rIns="50800" bIns="50800" rtlCol="0" anchor="ctr"/>
            <a:lstStyle/>
            <a:p>
              <a:pPr algn="ctr">
                <a:lnSpc>
                  <a:spcPts val="2520"/>
                </a:lnSpc>
              </a:pPr>
              <a:endParaRPr/>
            </a:p>
          </p:txBody>
        </p:sp>
      </p:grpSp>
      <p:grpSp>
        <p:nvGrpSpPr>
          <p:cNvPr id="16" name="Group 16"/>
          <p:cNvGrpSpPr/>
          <p:nvPr/>
        </p:nvGrpSpPr>
        <p:grpSpPr>
          <a:xfrm>
            <a:off x="648852" y="5420643"/>
            <a:ext cx="3609175" cy="360917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BF2B2">
                    <a:alpha val="100000"/>
                  </a:srgbClr>
                </a:gs>
                <a:gs pos="35000">
                  <a:srgbClr val="FBF3C9">
                    <a:alpha val="100000"/>
                  </a:srgbClr>
                </a:gs>
                <a:gs pos="100000">
                  <a:srgbClr val="FEFBE9">
                    <a:alpha val="100000"/>
                  </a:srgbClr>
                </a:gs>
              </a:gsLst>
              <a:lin ang="10800000"/>
            </a:gradFill>
          </p:spPr>
          <p:txBody>
            <a:bodyPr/>
            <a:lstStyle/>
            <a:p>
              <a:endParaRPr lang="en-GB"/>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520"/>
                </a:lnSpc>
              </a:pPr>
              <a:endParaRPr/>
            </a:p>
          </p:txBody>
        </p:sp>
      </p:grpSp>
      <p:sp>
        <p:nvSpPr>
          <p:cNvPr id="19" name="TextBox 19"/>
          <p:cNvSpPr txBox="1"/>
          <p:nvPr/>
        </p:nvSpPr>
        <p:spPr>
          <a:xfrm>
            <a:off x="1028700" y="303253"/>
            <a:ext cx="10260108" cy="1271107"/>
          </a:xfrm>
          <a:prstGeom prst="rect">
            <a:avLst/>
          </a:prstGeom>
        </p:spPr>
        <p:txBody>
          <a:bodyPr lIns="0" tIns="0" rIns="0" bIns="0" rtlCol="0" anchor="t">
            <a:spAutoFit/>
          </a:bodyPr>
          <a:lstStyle/>
          <a:p>
            <a:pPr>
              <a:lnSpc>
                <a:spcPts val="10179"/>
              </a:lnSpc>
            </a:pPr>
            <a:r>
              <a:rPr lang="en-US" sz="7271" dirty="0">
                <a:solidFill>
                  <a:srgbClr val="000000"/>
                </a:solidFill>
                <a:latin typeface="#9Slide05 VL Fadilla"/>
              </a:rPr>
              <a:t>3.2. </a:t>
            </a:r>
            <a:r>
              <a:rPr lang="en-US" sz="7271" dirty="0" err="1" smtClean="0">
                <a:solidFill>
                  <a:srgbClr val="000000"/>
                </a:solidFill>
                <a:latin typeface="#9Slide05 VL Fadilla"/>
              </a:rPr>
              <a:t>Khám</a:t>
            </a:r>
            <a:r>
              <a:rPr lang="en-US" sz="7271" dirty="0" smtClean="0">
                <a:solidFill>
                  <a:srgbClr val="000000"/>
                </a:solidFill>
                <a:latin typeface="#9Slide05 VL Fadilla"/>
              </a:rPr>
              <a:t> </a:t>
            </a:r>
            <a:r>
              <a:rPr lang="en-US" sz="7271" dirty="0" err="1" smtClean="0">
                <a:solidFill>
                  <a:srgbClr val="000000"/>
                </a:solidFill>
                <a:latin typeface="#9Slide05 VL Fadilla"/>
              </a:rPr>
              <a:t>phá</a:t>
            </a:r>
            <a:r>
              <a:rPr lang="en-US" sz="7271" dirty="0" smtClean="0">
                <a:solidFill>
                  <a:srgbClr val="000000"/>
                </a:solidFill>
                <a:latin typeface="#9Slide05 VL Fadilla"/>
              </a:rPr>
              <a:t> </a:t>
            </a:r>
            <a:r>
              <a:rPr lang="en-US" sz="7271" dirty="0" err="1" smtClean="0">
                <a:solidFill>
                  <a:srgbClr val="000000"/>
                </a:solidFill>
                <a:latin typeface="#9Slide05 VL Fadilla"/>
              </a:rPr>
              <a:t>văn</a:t>
            </a:r>
            <a:r>
              <a:rPr lang="en-US" sz="7271" dirty="0" smtClean="0">
                <a:solidFill>
                  <a:srgbClr val="000000"/>
                </a:solidFill>
                <a:latin typeface="#9Slide05 VL Fadilla"/>
              </a:rPr>
              <a:t> </a:t>
            </a:r>
            <a:r>
              <a:rPr lang="en-US" sz="7271" dirty="0" err="1" smtClean="0">
                <a:solidFill>
                  <a:srgbClr val="000000"/>
                </a:solidFill>
                <a:latin typeface="#9Slide05 VL Fadilla"/>
              </a:rPr>
              <a:t>bản</a:t>
            </a:r>
            <a:endParaRPr lang="en-US" sz="7271" dirty="0">
              <a:solidFill>
                <a:srgbClr val="000000"/>
              </a:solidFill>
              <a:latin typeface="#9Slide05 VL Fadilla"/>
            </a:endParaRPr>
          </a:p>
        </p:txBody>
      </p:sp>
      <p:sp>
        <p:nvSpPr>
          <p:cNvPr id="20" name="TextBox 20"/>
          <p:cNvSpPr txBox="1"/>
          <p:nvPr/>
        </p:nvSpPr>
        <p:spPr>
          <a:xfrm>
            <a:off x="9909381" y="2831623"/>
            <a:ext cx="7901316" cy="5411851"/>
          </a:xfrm>
          <a:prstGeom prst="rect">
            <a:avLst/>
          </a:prstGeom>
        </p:spPr>
        <p:txBody>
          <a:bodyPr lIns="0" tIns="0" rIns="0" bIns="0" rtlCol="0" anchor="t">
            <a:spAutoFit/>
          </a:bodyPr>
          <a:lstStyle/>
          <a:p>
            <a:pPr algn="l">
              <a:lnSpc>
                <a:spcPts val="5192"/>
              </a:lnSpc>
            </a:pPr>
            <a:r>
              <a:rPr lang="en-US" sz="5900">
                <a:solidFill>
                  <a:srgbClr val="000000"/>
                </a:solidFill>
                <a:latin typeface="#9Slide05 Amplify"/>
              </a:rPr>
              <a:t>Nhà nước ba năm mở một khoa</a:t>
            </a:r>
          </a:p>
          <a:p>
            <a:pPr algn="l">
              <a:lnSpc>
                <a:spcPts val="5192"/>
              </a:lnSpc>
            </a:pPr>
            <a:r>
              <a:rPr lang="en-US" sz="5900">
                <a:solidFill>
                  <a:srgbClr val="000000"/>
                </a:solidFill>
                <a:latin typeface="#9Slide05 Amplify"/>
              </a:rPr>
              <a:t>Trường Nam thi lẫn với trường Hà</a:t>
            </a:r>
          </a:p>
          <a:p>
            <a:pPr algn="l">
              <a:lnSpc>
                <a:spcPts val="5192"/>
              </a:lnSpc>
            </a:pPr>
            <a:r>
              <a:rPr lang="en-US" sz="5900">
                <a:solidFill>
                  <a:srgbClr val="000000"/>
                </a:solidFill>
                <a:latin typeface="#9Slide05 Amplify"/>
              </a:rPr>
              <a:t>Lôi thôi sĩ tử vai đeo lọ</a:t>
            </a:r>
          </a:p>
          <a:p>
            <a:pPr algn="l">
              <a:lnSpc>
                <a:spcPts val="5192"/>
              </a:lnSpc>
            </a:pPr>
            <a:r>
              <a:rPr lang="en-US" sz="5900">
                <a:solidFill>
                  <a:srgbClr val="000000"/>
                </a:solidFill>
                <a:latin typeface="#9Slide05 Amplify"/>
              </a:rPr>
              <a:t>Ậm ọe quan trường miệng thét loa</a:t>
            </a:r>
          </a:p>
          <a:p>
            <a:pPr algn="l">
              <a:lnSpc>
                <a:spcPts val="5192"/>
              </a:lnSpc>
            </a:pPr>
            <a:r>
              <a:rPr lang="en-US" sz="5900">
                <a:solidFill>
                  <a:srgbClr val="000000"/>
                </a:solidFill>
                <a:latin typeface="#9Slide05 Amplify"/>
              </a:rPr>
              <a:t>Cờ kéo rợp trời, quan sứ đến</a:t>
            </a:r>
          </a:p>
          <a:p>
            <a:pPr algn="l">
              <a:lnSpc>
                <a:spcPts val="5192"/>
              </a:lnSpc>
            </a:pPr>
            <a:r>
              <a:rPr lang="en-US" sz="5900">
                <a:solidFill>
                  <a:srgbClr val="000000"/>
                </a:solidFill>
                <a:latin typeface="#9Slide05 Amplify"/>
              </a:rPr>
              <a:t>Váy lê quét đất, mụ đầm ra</a:t>
            </a:r>
          </a:p>
          <a:p>
            <a:pPr algn="l">
              <a:lnSpc>
                <a:spcPts val="5192"/>
              </a:lnSpc>
            </a:pPr>
            <a:r>
              <a:rPr lang="en-US" sz="5900">
                <a:solidFill>
                  <a:srgbClr val="000000"/>
                </a:solidFill>
                <a:latin typeface="#9Slide05 Amplify"/>
              </a:rPr>
              <a:t>Nhân tài đất Bắc nào ai đó?</a:t>
            </a:r>
          </a:p>
          <a:p>
            <a:pPr algn="l">
              <a:lnSpc>
                <a:spcPts val="5192"/>
              </a:lnSpc>
            </a:pPr>
            <a:r>
              <a:rPr lang="en-US" sz="5900">
                <a:solidFill>
                  <a:srgbClr val="000000"/>
                </a:solidFill>
                <a:latin typeface="#9Slide05 Amplify"/>
              </a:rPr>
              <a:t>Ngoảnh cổ mà trông cảnh nước nhà!</a:t>
            </a:r>
          </a:p>
        </p:txBody>
      </p:sp>
      <p:sp>
        <p:nvSpPr>
          <p:cNvPr id="21" name="TextBox 21"/>
          <p:cNvSpPr txBox="1"/>
          <p:nvPr/>
        </p:nvSpPr>
        <p:spPr>
          <a:xfrm>
            <a:off x="801252" y="6238982"/>
            <a:ext cx="3148965" cy="1782318"/>
          </a:xfrm>
          <a:prstGeom prst="rect">
            <a:avLst/>
          </a:prstGeom>
        </p:spPr>
        <p:txBody>
          <a:bodyPr lIns="0" tIns="0" rIns="0" bIns="0" rtlCol="0" anchor="t">
            <a:spAutoFit/>
          </a:bodyPr>
          <a:lstStyle/>
          <a:p>
            <a:pPr algn="ctr">
              <a:lnSpc>
                <a:spcPts val="3456"/>
              </a:lnSpc>
              <a:spcBef>
                <a:spcPct val="0"/>
              </a:spcBef>
            </a:pPr>
            <a:r>
              <a:rPr lang="en-US" sz="3200">
                <a:solidFill>
                  <a:srgbClr val="000000"/>
                </a:solidFill>
                <a:latin typeface="Roboto Condensed"/>
              </a:rPr>
              <a:t>Thực dân Pháp và chế độ mà chúng dựng nên </a:t>
            </a:r>
          </a:p>
          <a:p>
            <a:pPr algn="ctr">
              <a:lnSpc>
                <a:spcPts val="3456"/>
              </a:lnSpc>
              <a:spcBef>
                <a:spcPct val="0"/>
              </a:spcBef>
            </a:pPr>
            <a:r>
              <a:rPr lang="en-US" sz="3200">
                <a:solidFill>
                  <a:srgbClr val="000000"/>
                </a:solidFill>
                <a:latin typeface="Roboto Condensed"/>
              </a:rPr>
              <a:t>(Mụ đầm, quan sứ)</a:t>
            </a:r>
          </a:p>
        </p:txBody>
      </p:sp>
      <p:grpSp>
        <p:nvGrpSpPr>
          <p:cNvPr id="22" name="Group 22"/>
          <p:cNvGrpSpPr/>
          <p:nvPr/>
        </p:nvGrpSpPr>
        <p:grpSpPr>
          <a:xfrm>
            <a:off x="3950217" y="6393483"/>
            <a:ext cx="3609175" cy="360917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B8B287">
                    <a:alpha val="100000"/>
                  </a:srgbClr>
                </a:gs>
                <a:gs pos="50000">
                  <a:srgbClr val="FBF3C9">
                    <a:alpha val="100000"/>
                  </a:srgbClr>
                </a:gs>
                <a:gs pos="100000">
                  <a:srgbClr val="FEFBE9">
                    <a:alpha val="100000"/>
                  </a:srgbClr>
                </a:gs>
              </a:gsLst>
              <a:lin ang="10800000"/>
            </a:gradFill>
          </p:spPr>
          <p:txBody>
            <a:bodyPr/>
            <a:lstStyle/>
            <a:p>
              <a:endParaRPr lang="en-GB"/>
            </a:p>
          </p:txBody>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520"/>
                </a:lnSpc>
              </a:pPr>
              <a:endParaRPr/>
            </a:p>
          </p:txBody>
        </p:sp>
      </p:grpSp>
      <p:sp>
        <p:nvSpPr>
          <p:cNvPr id="25" name="TextBox 25"/>
          <p:cNvSpPr txBox="1"/>
          <p:nvPr/>
        </p:nvSpPr>
        <p:spPr>
          <a:xfrm>
            <a:off x="4180322" y="7535511"/>
            <a:ext cx="3148965" cy="1344168"/>
          </a:xfrm>
          <a:prstGeom prst="rect">
            <a:avLst/>
          </a:prstGeom>
        </p:spPr>
        <p:txBody>
          <a:bodyPr lIns="0" tIns="0" rIns="0" bIns="0" rtlCol="0" anchor="t">
            <a:spAutoFit/>
          </a:bodyPr>
          <a:lstStyle/>
          <a:p>
            <a:pPr algn="ctr">
              <a:lnSpc>
                <a:spcPts val="3456"/>
              </a:lnSpc>
              <a:spcBef>
                <a:spcPct val="0"/>
              </a:spcBef>
            </a:pPr>
            <a:r>
              <a:rPr lang="en-US" sz="3200">
                <a:solidFill>
                  <a:srgbClr val="000000"/>
                </a:solidFill>
                <a:latin typeface="Roboto Condensed"/>
              </a:rPr>
              <a:t>Triều đình tay sai và chế độ thi cử nhố nhăng</a:t>
            </a:r>
          </a:p>
        </p:txBody>
      </p:sp>
      <p:grpSp>
        <p:nvGrpSpPr>
          <p:cNvPr id="26" name="Group 26"/>
          <p:cNvGrpSpPr/>
          <p:nvPr/>
        </p:nvGrpSpPr>
        <p:grpSpPr>
          <a:xfrm>
            <a:off x="7233588" y="7516461"/>
            <a:ext cx="3609175" cy="360917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B8B287">
                    <a:alpha val="100000"/>
                  </a:srgbClr>
                </a:gs>
                <a:gs pos="50000">
                  <a:srgbClr val="FBF3C9">
                    <a:alpha val="100000"/>
                  </a:srgbClr>
                </a:gs>
                <a:gs pos="100000">
                  <a:srgbClr val="FEFBE9">
                    <a:alpha val="100000"/>
                  </a:srgbClr>
                </a:gs>
              </a:gsLst>
              <a:path path="circle">
                <a:fillToRect l="50000" t="50000" r="50000" b="50000"/>
              </a:path>
            </a:gradFill>
          </p:spPr>
          <p:txBody>
            <a:bodyPr/>
            <a:lstStyle/>
            <a:p>
              <a:endParaRPr lang="en-GB"/>
            </a:p>
          </p:txBody>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2520"/>
                </a:lnSpc>
              </a:pPr>
              <a:endParaRPr/>
            </a:p>
          </p:txBody>
        </p:sp>
      </p:grpSp>
      <p:sp>
        <p:nvSpPr>
          <p:cNvPr id="29" name="TextBox 29"/>
          <p:cNvSpPr txBox="1"/>
          <p:nvPr/>
        </p:nvSpPr>
        <p:spPr>
          <a:xfrm>
            <a:off x="7463692" y="8953938"/>
            <a:ext cx="3148965" cy="467868"/>
          </a:xfrm>
          <a:prstGeom prst="rect">
            <a:avLst/>
          </a:prstGeom>
        </p:spPr>
        <p:txBody>
          <a:bodyPr lIns="0" tIns="0" rIns="0" bIns="0" rtlCol="0" anchor="t">
            <a:spAutoFit/>
          </a:bodyPr>
          <a:lstStyle/>
          <a:p>
            <a:pPr algn="ctr">
              <a:lnSpc>
                <a:spcPts val="3456"/>
              </a:lnSpc>
              <a:spcBef>
                <a:spcPct val="0"/>
              </a:spcBef>
            </a:pPr>
            <a:r>
              <a:rPr lang="en-US" sz="3200">
                <a:solidFill>
                  <a:srgbClr val="000000"/>
                </a:solidFill>
                <a:latin typeface="Roboto Condensed"/>
              </a:rPr>
              <a:t>Các sĩ tử</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1" grpId="0"/>
      <p:bldP spid="25"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TextBox 3"/>
          <p:cNvSpPr txBox="1"/>
          <p:nvPr/>
        </p:nvSpPr>
        <p:spPr>
          <a:xfrm>
            <a:off x="1493881" y="2565426"/>
            <a:ext cx="2409438" cy="600025"/>
          </a:xfrm>
          <a:prstGeom prst="rect">
            <a:avLst/>
          </a:prstGeom>
        </p:spPr>
        <p:txBody>
          <a:bodyPr lIns="0" tIns="0" rIns="0" bIns="0" rtlCol="0" anchor="t">
            <a:spAutoFit/>
          </a:bodyPr>
          <a:lstStyle/>
          <a:p>
            <a:pPr algn="just">
              <a:lnSpc>
                <a:spcPts val="4799"/>
              </a:lnSpc>
            </a:pPr>
            <a:r>
              <a:rPr lang="en-US" sz="3999">
                <a:solidFill>
                  <a:srgbClr val="000000"/>
                </a:solidFill>
                <a:latin typeface="Roboto Condensed Bold"/>
              </a:rPr>
              <a:t>- Bố cục:</a:t>
            </a:r>
          </a:p>
        </p:txBody>
      </p:sp>
      <p:grpSp>
        <p:nvGrpSpPr>
          <p:cNvPr id="4" name="Group 4"/>
          <p:cNvGrpSpPr/>
          <p:nvPr/>
        </p:nvGrpSpPr>
        <p:grpSpPr>
          <a:xfrm>
            <a:off x="1494576" y="3487133"/>
            <a:ext cx="8675901" cy="800795"/>
            <a:chOff x="0" y="0"/>
            <a:chExt cx="11567868" cy="1067726"/>
          </a:xfrm>
        </p:grpSpPr>
        <p:sp>
          <p:nvSpPr>
            <p:cNvPr id="5" name="Freeform 5"/>
            <p:cNvSpPr/>
            <p:nvPr/>
          </p:nvSpPr>
          <p:spPr>
            <a:xfrm>
              <a:off x="25400" y="25400"/>
              <a:ext cx="11516995" cy="1017016"/>
            </a:xfrm>
            <a:custGeom>
              <a:avLst/>
              <a:gdLst/>
              <a:ahLst/>
              <a:cxnLst/>
              <a:rect l="l" t="t" r="r" b="b"/>
              <a:pathLst>
                <a:path w="11516995" h="1017016">
                  <a:moveTo>
                    <a:pt x="0" y="169545"/>
                  </a:moveTo>
                  <a:cubicBezTo>
                    <a:pt x="0" y="75946"/>
                    <a:pt x="79375" y="0"/>
                    <a:pt x="177165" y="0"/>
                  </a:cubicBezTo>
                  <a:lnTo>
                    <a:pt x="11339830" y="0"/>
                  </a:lnTo>
                  <a:cubicBezTo>
                    <a:pt x="11437620" y="0"/>
                    <a:pt x="11516995" y="75946"/>
                    <a:pt x="11516995" y="169545"/>
                  </a:cubicBezTo>
                  <a:lnTo>
                    <a:pt x="11516995" y="847471"/>
                  </a:lnTo>
                  <a:cubicBezTo>
                    <a:pt x="11516995" y="941070"/>
                    <a:pt x="11437620" y="1017016"/>
                    <a:pt x="11339830" y="1017016"/>
                  </a:cubicBezTo>
                  <a:lnTo>
                    <a:pt x="177165" y="1017016"/>
                  </a:lnTo>
                  <a:cubicBezTo>
                    <a:pt x="79375" y="1016889"/>
                    <a:pt x="0" y="941070"/>
                    <a:pt x="0" y="847471"/>
                  </a:cubicBezTo>
                  <a:close/>
                </a:path>
              </a:pathLst>
            </a:custGeom>
            <a:solidFill>
              <a:srgbClr val="9B8355"/>
            </a:solidFill>
          </p:spPr>
          <p:txBody>
            <a:bodyPr/>
            <a:lstStyle/>
            <a:p>
              <a:endParaRPr lang="en-GB"/>
            </a:p>
          </p:txBody>
        </p:sp>
        <p:sp>
          <p:nvSpPr>
            <p:cNvPr id="6" name="Freeform 6"/>
            <p:cNvSpPr/>
            <p:nvPr/>
          </p:nvSpPr>
          <p:spPr>
            <a:xfrm>
              <a:off x="0" y="0"/>
              <a:ext cx="11567795" cy="1067816"/>
            </a:xfrm>
            <a:custGeom>
              <a:avLst/>
              <a:gdLst/>
              <a:ahLst/>
              <a:cxnLst/>
              <a:rect l="l" t="t" r="r" b="b"/>
              <a:pathLst>
                <a:path w="11567795" h="1067816">
                  <a:moveTo>
                    <a:pt x="0" y="194945"/>
                  </a:moveTo>
                  <a:cubicBezTo>
                    <a:pt x="0" y="86233"/>
                    <a:pt x="91821" y="0"/>
                    <a:pt x="202565" y="0"/>
                  </a:cubicBezTo>
                  <a:lnTo>
                    <a:pt x="11365230" y="0"/>
                  </a:lnTo>
                  <a:lnTo>
                    <a:pt x="11365230" y="25400"/>
                  </a:lnTo>
                  <a:lnTo>
                    <a:pt x="11365230" y="0"/>
                  </a:lnTo>
                  <a:cubicBezTo>
                    <a:pt x="11475974" y="0"/>
                    <a:pt x="11567795" y="86233"/>
                    <a:pt x="11567795" y="194945"/>
                  </a:cubicBezTo>
                  <a:lnTo>
                    <a:pt x="11542395" y="194945"/>
                  </a:lnTo>
                  <a:lnTo>
                    <a:pt x="11567795" y="194945"/>
                  </a:lnTo>
                  <a:lnTo>
                    <a:pt x="11567795" y="872871"/>
                  </a:lnTo>
                  <a:lnTo>
                    <a:pt x="11542395" y="872871"/>
                  </a:lnTo>
                  <a:lnTo>
                    <a:pt x="11567795" y="872871"/>
                  </a:lnTo>
                  <a:cubicBezTo>
                    <a:pt x="11567795" y="981583"/>
                    <a:pt x="11475974" y="1067816"/>
                    <a:pt x="11365230" y="1067816"/>
                  </a:cubicBezTo>
                  <a:lnTo>
                    <a:pt x="11365230" y="1042416"/>
                  </a:lnTo>
                  <a:lnTo>
                    <a:pt x="11365230" y="1067816"/>
                  </a:lnTo>
                  <a:lnTo>
                    <a:pt x="202565" y="1067816"/>
                  </a:lnTo>
                  <a:lnTo>
                    <a:pt x="202565" y="1042416"/>
                  </a:lnTo>
                  <a:lnTo>
                    <a:pt x="202565" y="1067816"/>
                  </a:lnTo>
                  <a:cubicBezTo>
                    <a:pt x="91821" y="1067689"/>
                    <a:pt x="0" y="981583"/>
                    <a:pt x="0" y="872871"/>
                  </a:cubicBezTo>
                  <a:lnTo>
                    <a:pt x="0" y="194945"/>
                  </a:lnTo>
                  <a:lnTo>
                    <a:pt x="25400" y="194945"/>
                  </a:lnTo>
                  <a:lnTo>
                    <a:pt x="0" y="194945"/>
                  </a:lnTo>
                  <a:moveTo>
                    <a:pt x="50800" y="194945"/>
                  </a:moveTo>
                  <a:lnTo>
                    <a:pt x="50800" y="872871"/>
                  </a:lnTo>
                  <a:lnTo>
                    <a:pt x="25400" y="872871"/>
                  </a:lnTo>
                  <a:lnTo>
                    <a:pt x="50800" y="872871"/>
                  </a:lnTo>
                  <a:cubicBezTo>
                    <a:pt x="50800" y="951357"/>
                    <a:pt x="117729" y="1017016"/>
                    <a:pt x="202565" y="1017016"/>
                  </a:cubicBezTo>
                  <a:lnTo>
                    <a:pt x="11365230" y="1017016"/>
                  </a:lnTo>
                  <a:cubicBezTo>
                    <a:pt x="11450066" y="1017016"/>
                    <a:pt x="11516995" y="951484"/>
                    <a:pt x="11516995" y="872871"/>
                  </a:cubicBezTo>
                  <a:lnTo>
                    <a:pt x="11516995" y="194945"/>
                  </a:lnTo>
                  <a:cubicBezTo>
                    <a:pt x="11517122" y="116332"/>
                    <a:pt x="11450193" y="50800"/>
                    <a:pt x="11365230" y="50800"/>
                  </a:cubicBezTo>
                  <a:lnTo>
                    <a:pt x="202565" y="50800"/>
                  </a:lnTo>
                  <a:lnTo>
                    <a:pt x="202565" y="25400"/>
                  </a:lnTo>
                  <a:lnTo>
                    <a:pt x="202565" y="50800"/>
                  </a:lnTo>
                  <a:cubicBezTo>
                    <a:pt x="117729" y="50800"/>
                    <a:pt x="50800" y="116332"/>
                    <a:pt x="50800" y="194945"/>
                  </a:cubicBezTo>
                  <a:close/>
                </a:path>
              </a:pathLst>
            </a:custGeom>
            <a:solidFill>
              <a:srgbClr val="FFFFFF"/>
            </a:solidFill>
          </p:spPr>
          <p:txBody>
            <a:bodyPr/>
            <a:lstStyle/>
            <a:p>
              <a:endParaRPr lang="en-GB"/>
            </a:p>
          </p:txBody>
        </p:sp>
      </p:grpSp>
      <p:sp>
        <p:nvSpPr>
          <p:cNvPr id="7" name="TextBox 7"/>
          <p:cNvSpPr txBox="1"/>
          <p:nvPr/>
        </p:nvSpPr>
        <p:spPr>
          <a:xfrm>
            <a:off x="1657532" y="3688190"/>
            <a:ext cx="8349988" cy="436781"/>
          </a:xfrm>
          <a:prstGeom prst="rect">
            <a:avLst/>
          </a:prstGeom>
        </p:spPr>
        <p:txBody>
          <a:bodyPr lIns="0" tIns="0" rIns="0" bIns="0" rtlCol="0" anchor="t">
            <a:spAutoFit/>
          </a:bodyPr>
          <a:lstStyle/>
          <a:p>
            <a:pPr algn="l">
              <a:lnSpc>
                <a:spcPts val="4536"/>
              </a:lnSpc>
            </a:pPr>
            <a:r>
              <a:rPr lang="en-US" sz="4200">
                <a:solidFill>
                  <a:srgbClr val="FFFFFF"/>
                </a:solidFill>
                <a:latin typeface="Roboto Condensed"/>
              </a:rPr>
              <a:t>Hai câu đề</a:t>
            </a:r>
          </a:p>
        </p:txBody>
      </p:sp>
      <p:sp>
        <p:nvSpPr>
          <p:cNvPr id="8" name="TextBox 8"/>
          <p:cNvSpPr txBox="1"/>
          <p:nvPr/>
        </p:nvSpPr>
        <p:spPr>
          <a:xfrm>
            <a:off x="1696451" y="4342528"/>
            <a:ext cx="8255851" cy="651525"/>
          </a:xfrm>
          <a:prstGeom prst="rect">
            <a:avLst/>
          </a:prstGeom>
        </p:spPr>
        <p:txBody>
          <a:bodyPr lIns="0" tIns="0" rIns="0" bIns="0" rtlCol="0" anchor="t">
            <a:spAutoFit/>
          </a:bodyPr>
          <a:lstStyle/>
          <a:p>
            <a:pPr marL="760095" lvl="2" indent="-253365" algn="l">
              <a:lnSpc>
                <a:spcPts val="4536"/>
              </a:lnSpc>
              <a:buFont typeface="Arial"/>
              <a:buChar char="⚬"/>
            </a:pPr>
            <a:r>
              <a:rPr lang="en-US" sz="4200">
                <a:solidFill>
                  <a:srgbClr val="000000"/>
                </a:solidFill>
                <a:latin typeface="Roboto Condensed"/>
              </a:rPr>
              <a:t>Giới thiệu về kì thi. </a:t>
            </a:r>
          </a:p>
        </p:txBody>
      </p:sp>
      <p:grpSp>
        <p:nvGrpSpPr>
          <p:cNvPr id="9" name="Group 9"/>
          <p:cNvGrpSpPr/>
          <p:nvPr/>
        </p:nvGrpSpPr>
        <p:grpSpPr>
          <a:xfrm>
            <a:off x="1494576" y="5010553"/>
            <a:ext cx="8675901" cy="800794"/>
            <a:chOff x="0" y="0"/>
            <a:chExt cx="11567868" cy="1067726"/>
          </a:xfrm>
        </p:grpSpPr>
        <p:sp>
          <p:nvSpPr>
            <p:cNvPr id="10" name="Freeform 10"/>
            <p:cNvSpPr/>
            <p:nvPr/>
          </p:nvSpPr>
          <p:spPr>
            <a:xfrm>
              <a:off x="25400" y="25400"/>
              <a:ext cx="11516995" cy="1017016"/>
            </a:xfrm>
            <a:custGeom>
              <a:avLst/>
              <a:gdLst/>
              <a:ahLst/>
              <a:cxnLst/>
              <a:rect l="l" t="t" r="r" b="b"/>
              <a:pathLst>
                <a:path w="11516995" h="1017016">
                  <a:moveTo>
                    <a:pt x="0" y="169545"/>
                  </a:moveTo>
                  <a:cubicBezTo>
                    <a:pt x="0" y="75946"/>
                    <a:pt x="79375" y="0"/>
                    <a:pt x="177165" y="0"/>
                  </a:cubicBezTo>
                  <a:lnTo>
                    <a:pt x="11339830" y="0"/>
                  </a:lnTo>
                  <a:cubicBezTo>
                    <a:pt x="11437620" y="0"/>
                    <a:pt x="11516995" y="75946"/>
                    <a:pt x="11516995" y="169545"/>
                  </a:cubicBezTo>
                  <a:lnTo>
                    <a:pt x="11516995" y="847471"/>
                  </a:lnTo>
                  <a:cubicBezTo>
                    <a:pt x="11516995" y="941070"/>
                    <a:pt x="11437620" y="1017016"/>
                    <a:pt x="11339830" y="1017016"/>
                  </a:cubicBezTo>
                  <a:lnTo>
                    <a:pt x="177165" y="1017016"/>
                  </a:lnTo>
                  <a:cubicBezTo>
                    <a:pt x="79375" y="1016889"/>
                    <a:pt x="0" y="941070"/>
                    <a:pt x="0" y="847471"/>
                  </a:cubicBezTo>
                  <a:close/>
                </a:path>
              </a:pathLst>
            </a:custGeom>
            <a:solidFill>
              <a:srgbClr val="AA965F"/>
            </a:solidFill>
          </p:spPr>
          <p:txBody>
            <a:bodyPr/>
            <a:lstStyle/>
            <a:p>
              <a:endParaRPr lang="en-GB"/>
            </a:p>
          </p:txBody>
        </p:sp>
        <p:sp>
          <p:nvSpPr>
            <p:cNvPr id="11" name="Freeform 11"/>
            <p:cNvSpPr/>
            <p:nvPr/>
          </p:nvSpPr>
          <p:spPr>
            <a:xfrm>
              <a:off x="0" y="0"/>
              <a:ext cx="11567795" cy="1067816"/>
            </a:xfrm>
            <a:custGeom>
              <a:avLst/>
              <a:gdLst/>
              <a:ahLst/>
              <a:cxnLst/>
              <a:rect l="l" t="t" r="r" b="b"/>
              <a:pathLst>
                <a:path w="11567795" h="1067816">
                  <a:moveTo>
                    <a:pt x="0" y="194945"/>
                  </a:moveTo>
                  <a:cubicBezTo>
                    <a:pt x="0" y="86233"/>
                    <a:pt x="91821" y="0"/>
                    <a:pt x="202565" y="0"/>
                  </a:cubicBezTo>
                  <a:lnTo>
                    <a:pt x="11365230" y="0"/>
                  </a:lnTo>
                  <a:lnTo>
                    <a:pt x="11365230" y="25400"/>
                  </a:lnTo>
                  <a:lnTo>
                    <a:pt x="11365230" y="0"/>
                  </a:lnTo>
                  <a:cubicBezTo>
                    <a:pt x="11475974" y="0"/>
                    <a:pt x="11567795" y="86233"/>
                    <a:pt x="11567795" y="194945"/>
                  </a:cubicBezTo>
                  <a:lnTo>
                    <a:pt x="11542395" y="194945"/>
                  </a:lnTo>
                  <a:lnTo>
                    <a:pt x="11567795" y="194945"/>
                  </a:lnTo>
                  <a:lnTo>
                    <a:pt x="11567795" y="872871"/>
                  </a:lnTo>
                  <a:lnTo>
                    <a:pt x="11542395" y="872871"/>
                  </a:lnTo>
                  <a:lnTo>
                    <a:pt x="11567795" y="872871"/>
                  </a:lnTo>
                  <a:cubicBezTo>
                    <a:pt x="11567795" y="981583"/>
                    <a:pt x="11475974" y="1067816"/>
                    <a:pt x="11365230" y="1067816"/>
                  </a:cubicBezTo>
                  <a:lnTo>
                    <a:pt x="11365230" y="1042416"/>
                  </a:lnTo>
                  <a:lnTo>
                    <a:pt x="11365230" y="1067816"/>
                  </a:lnTo>
                  <a:lnTo>
                    <a:pt x="202565" y="1067816"/>
                  </a:lnTo>
                  <a:lnTo>
                    <a:pt x="202565" y="1042416"/>
                  </a:lnTo>
                  <a:lnTo>
                    <a:pt x="202565" y="1067816"/>
                  </a:lnTo>
                  <a:cubicBezTo>
                    <a:pt x="91821" y="1067689"/>
                    <a:pt x="0" y="981583"/>
                    <a:pt x="0" y="872871"/>
                  </a:cubicBezTo>
                  <a:lnTo>
                    <a:pt x="0" y="194945"/>
                  </a:lnTo>
                  <a:lnTo>
                    <a:pt x="25400" y="194945"/>
                  </a:lnTo>
                  <a:lnTo>
                    <a:pt x="0" y="194945"/>
                  </a:lnTo>
                  <a:moveTo>
                    <a:pt x="50800" y="194945"/>
                  </a:moveTo>
                  <a:lnTo>
                    <a:pt x="50800" y="872871"/>
                  </a:lnTo>
                  <a:lnTo>
                    <a:pt x="25400" y="872871"/>
                  </a:lnTo>
                  <a:lnTo>
                    <a:pt x="50800" y="872871"/>
                  </a:lnTo>
                  <a:cubicBezTo>
                    <a:pt x="50800" y="951357"/>
                    <a:pt x="117729" y="1017016"/>
                    <a:pt x="202565" y="1017016"/>
                  </a:cubicBezTo>
                  <a:lnTo>
                    <a:pt x="11365230" y="1017016"/>
                  </a:lnTo>
                  <a:cubicBezTo>
                    <a:pt x="11450066" y="1017016"/>
                    <a:pt x="11516995" y="951484"/>
                    <a:pt x="11516995" y="872871"/>
                  </a:cubicBezTo>
                  <a:lnTo>
                    <a:pt x="11516995" y="194945"/>
                  </a:lnTo>
                  <a:cubicBezTo>
                    <a:pt x="11517122" y="116332"/>
                    <a:pt x="11450193" y="50800"/>
                    <a:pt x="11365230" y="50800"/>
                  </a:cubicBezTo>
                  <a:lnTo>
                    <a:pt x="202565" y="50800"/>
                  </a:lnTo>
                  <a:lnTo>
                    <a:pt x="202565" y="25400"/>
                  </a:lnTo>
                  <a:lnTo>
                    <a:pt x="202565" y="50800"/>
                  </a:lnTo>
                  <a:cubicBezTo>
                    <a:pt x="117729" y="50800"/>
                    <a:pt x="50800" y="116332"/>
                    <a:pt x="50800" y="194945"/>
                  </a:cubicBezTo>
                  <a:close/>
                </a:path>
              </a:pathLst>
            </a:custGeom>
            <a:solidFill>
              <a:srgbClr val="FFFFFF"/>
            </a:solidFill>
          </p:spPr>
          <p:txBody>
            <a:bodyPr/>
            <a:lstStyle/>
            <a:p>
              <a:endParaRPr lang="en-GB"/>
            </a:p>
          </p:txBody>
        </p:sp>
      </p:grpSp>
      <p:sp>
        <p:nvSpPr>
          <p:cNvPr id="12" name="TextBox 12"/>
          <p:cNvSpPr txBox="1"/>
          <p:nvPr/>
        </p:nvSpPr>
        <p:spPr>
          <a:xfrm>
            <a:off x="1657532" y="5211609"/>
            <a:ext cx="8349988" cy="436781"/>
          </a:xfrm>
          <a:prstGeom prst="rect">
            <a:avLst/>
          </a:prstGeom>
        </p:spPr>
        <p:txBody>
          <a:bodyPr lIns="0" tIns="0" rIns="0" bIns="0" rtlCol="0" anchor="t">
            <a:spAutoFit/>
          </a:bodyPr>
          <a:lstStyle/>
          <a:p>
            <a:pPr algn="l">
              <a:lnSpc>
                <a:spcPts val="4536"/>
              </a:lnSpc>
            </a:pPr>
            <a:r>
              <a:rPr lang="en-US" sz="4200">
                <a:solidFill>
                  <a:srgbClr val="FFFFFF"/>
                </a:solidFill>
                <a:latin typeface="Roboto Condensed"/>
              </a:rPr>
              <a:t>Hai câu thực</a:t>
            </a:r>
          </a:p>
        </p:txBody>
      </p:sp>
      <p:sp>
        <p:nvSpPr>
          <p:cNvPr id="13" name="TextBox 13"/>
          <p:cNvSpPr txBox="1"/>
          <p:nvPr/>
        </p:nvSpPr>
        <p:spPr>
          <a:xfrm>
            <a:off x="1696451" y="5865949"/>
            <a:ext cx="8255851" cy="636000"/>
          </a:xfrm>
          <a:prstGeom prst="rect">
            <a:avLst/>
          </a:prstGeom>
        </p:spPr>
        <p:txBody>
          <a:bodyPr lIns="0" tIns="0" rIns="0" bIns="0" rtlCol="0" anchor="t">
            <a:spAutoFit/>
          </a:bodyPr>
          <a:lstStyle/>
          <a:p>
            <a:pPr marL="760095" lvl="2" indent="-253365" algn="l">
              <a:lnSpc>
                <a:spcPts val="4536"/>
              </a:lnSpc>
              <a:buFont typeface="Arial"/>
              <a:buChar char="⚬"/>
            </a:pPr>
            <a:r>
              <a:rPr lang="en-US" sz="4200">
                <a:solidFill>
                  <a:srgbClr val="000000"/>
                </a:solidFill>
                <a:latin typeface="Roboto Condensed"/>
              </a:rPr>
              <a:t>Cảnh tượng khi đi thi. </a:t>
            </a:r>
          </a:p>
        </p:txBody>
      </p:sp>
      <p:grpSp>
        <p:nvGrpSpPr>
          <p:cNvPr id="14" name="Group 14"/>
          <p:cNvGrpSpPr/>
          <p:nvPr/>
        </p:nvGrpSpPr>
        <p:grpSpPr>
          <a:xfrm>
            <a:off x="1494576" y="6518449"/>
            <a:ext cx="8675901" cy="800794"/>
            <a:chOff x="0" y="0"/>
            <a:chExt cx="11567868" cy="1067726"/>
          </a:xfrm>
        </p:grpSpPr>
        <p:sp>
          <p:nvSpPr>
            <p:cNvPr id="15" name="Freeform 15"/>
            <p:cNvSpPr/>
            <p:nvPr/>
          </p:nvSpPr>
          <p:spPr>
            <a:xfrm>
              <a:off x="25400" y="25400"/>
              <a:ext cx="11516995" cy="1017016"/>
            </a:xfrm>
            <a:custGeom>
              <a:avLst/>
              <a:gdLst/>
              <a:ahLst/>
              <a:cxnLst/>
              <a:rect l="l" t="t" r="r" b="b"/>
              <a:pathLst>
                <a:path w="11516995" h="1017016">
                  <a:moveTo>
                    <a:pt x="0" y="169545"/>
                  </a:moveTo>
                  <a:cubicBezTo>
                    <a:pt x="0" y="75946"/>
                    <a:pt x="79375" y="0"/>
                    <a:pt x="177165" y="0"/>
                  </a:cubicBezTo>
                  <a:lnTo>
                    <a:pt x="11339830" y="0"/>
                  </a:lnTo>
                  <a:cubicBezTo>
                    <a:pt x="11437620" y="0"/>
                    <a:pt x="11516995" y="75946"/>
                    <a:pt x="11516995" y="169545"/>
                  </a:cubicBezTo>
                  <a:lnTo>
                    <a:pt x="11516995" y="847471"/>
                  </a:lnTo>
                  <a:cubicBezTo>
                    <a:pt x="11516995" y="941070"/>
                    <a:pt x="11437620" y="1017016"/>
                    <a:pt x="11339830" y="1017016"/>
                  </a:cubicBezTo>
                  <a:lnTo>
                    <a:pt x="177165" y="1017016"/>
                  </a:lnTo>
                  <a:cubicBezTo>
                    <a:pt x="79375" y="1016889"/>
                    <a:pt x="0" y="941070"/>
                    <a:pt x="0" y="847471"/>
                  </a:cubicBezTo>
                  <a:close/>
                </a:path>
              </a:pathLst>
            </a:custGeom>
            <a:solidFill>
              <a:srgbClr val="B6A96E"/>
            </a:solidFill>
          </p:spPr>
          <p:txBody>
            <a:bodyPr/>
            <a:lstStyle/>
            <a:p>
              <a:endParaRPr lang="en-GB"/>
            </a:p>
          </p:txBody>
        </p:sp>
        <p:sp>
          <p:nvSpPr>
            <p:cNvPr id="16" name="Freeform 16"/>
            <p:cNvSpPr/>
            <p:nvPr/>
          </p:nvSpPr>
          <p:spPr>
            <a:xfrm>
              <a:off x="0" y="0"/>
              <a:ext cx="11567795" cy="1067816"/>
            </a:xfrm>
            <a:custGeom>
              <a:avLst/>
              <a:gdLst/>
              <a:ahLst/>
              <a:cxnLst/>
              <a:rect l="l" t="t" r="r" b="b"/>
              <a:pathLst>
                <a:path w="11567795" h="1067816">
                  <a:moveTo>
                    <a:pt x="0" y="194945"/>
                  </a:moveTo>
                  <a:cubicBezTo>
                    <a:pt x="0" y="86233"/>
                    <a:pt x="91821" y="0"/>
                    <a:pt x="202565" y="0"/>
                  </a:cubicBezTo>
                  <a:lnTo>
                    <a:pt x="11365230" y="0"/>
                  </a:lnTo>
                  <a:lnTo>
                    <a:pt x="11365230" y="25400"/>
                  </a:lnTo>
                  <a:lnTo>
                    <a:pt x="11365230" y="0"/>
                  </a:lnTo>
                  <a:cubicBezTo>
                    <a:pt x="11475974" y="0"/>
                    <a:pt x="11567795" y="86233"/>
                    <a:pt x="11567795" y="194945"/>
                  </a:cubicBezTo>
                  <a:lnTo>
                    <a:pt x="11542395" y="194945"/>
                  </a:lnTo>
                  <a:lnTo>
                    <a:pt x="11567795" y="194945"/>
                  </a:lnTo>
                  <a:lnTo>
                    <a:pt x="11567795" y="872871"/>
                  </a:lnTo>
                  <a:lnTo>
                    <a:pt x="11542395" y="872871"/>
                  </a:lnTo>
                  <a:lnTo>
                    <a:pt x="11567795" y="872871"/>
                  </a:lnTo>
                  <a:cubicBezTo>
                    <a:pt x="11567795" y="981583"/>
                    <a:pt x="11475974" y="1067816"/>
                    <a:pt x="11365230" y="1067816"/>
                  </a:cubicBezTo>
                  <a:lnTo>
                    <a:pt x="11365230" y="1042416"/>
                  </a:lnTo>
                  <a:lnTo>
                    <a:pt x="11365230" y="1067816"/>
                  </a:lnTo>
                  <a:lnTo>
                    <a:pt x="202565" y="1067816"/>
                  </a:lnTo>
                  <a:lnTo>
                    <a:pt x="202565" y="1042416"/>
                  </a:lnTo>
                  <a:lnTo>
                    <a:pt x="202565" y="1067816"/>
                  </a:lnTo>
                  <a:cubicBezTo>
                    <a:pt x="91821" y="1067689"/>
                    <a:pt x="0" y="981583"/>
                    <a:pt x="0" y="872871"/>
                  </a:cubicBezTo>
                  <a:lnTo>
                    <a:pt x="0" y="194945"/>
                  </a:lnTo>
                  <a:lnTo>
                    <a:pt x="25400" y="194945"/>
                  </a:lnTo>
                  <a:lnTo>
                    <a:pt x="0" y="194945"/>
                  </a:lnTo>
                  <a:moveTo>
                    <a:pt x="50800" y="194945"/>
                  </a:moveTo>
                  <a:lnTo>
                    <a:pt x="50800" y="872871"/>
                  </a:lnTo>
                  <a:lnTo>
                    <a:pt x="25400" y="872871"/>
                  </a:lnTo>
                  <a:lnTo>
                    <a:pt x="50800" y="872871"/>
                  </a:lnTo>
                  <a:cubicBezTo>
                    <a:pt x="50800" y="951357"/>
                    <a:pt x="117729" y="1017016"/>
                    <a:pt x="202565" y="1017016"/>
                  </a:cubicBezTo>
                  <a:lnTo>
                    <a:pt x="11365230" y="1017016"/>
                  </a:lnTo>
                  <a:cubicBezTo>
                    <a:pt x="11450066" y="1017016"/>
                    <a:pt x="11516995" y="951484"/>
                    <a:pt x="11516995" y="872871"/>
                  </a:cubicBezTo>
                  <a:lnTo>
                    <a:pt x="11516995" y="194945"/>
                  </a:lnTo>
                  <a:cubicBezTo>
                    <a:pt x="11517122" y="116332"/>
                    <a:pt x="11450193" y="50800"/>
                    <a:pt x="11365230" y="50800"/>
                  </a:cubicBezTo>
                  <a:lnTo>
                    <a:pt x="202565" y="50800"/>
                  </a:lnTo>
                  <a:lnTo>
                    <a:pt x="202565" y="25400"/>
                  </a:lnTo>
                  <a:lnTo>
                    <a:pt x="202565" y="50800"/>
                  </a:lnTo>
                  <a:cubicBezTo>
                    <a:pt x="117729" y="50800"/>
                    <a:pt x="50800" y="116332"/>
                    <a:pt x="50800" y="194945"/>
                  </a:cubicBezTo>
                  <a:close/>
                </a:path>
              </a:pathLst>
            </a:custGeom>
            <a:solidFill>
              <a:srgbClr val="FFFFFF"/>
            </a:solidFill>
          </p:spPr>
          <p:txBody>
            <a:bodyPr/>
            <a:lstStyle/>
            <a:p>
              <a:endParaRPr lang="en-GB"/>
            </a:p>
          </p:txBody>
        </p:sp>
      </p:grpSp>
      <p:sp>
        <p:nvSpPr>
          <p:cNvPr id="17" name="TextBox 17"/>
          <p:cNvSpPr txBox="1"/>
          <p:nvPr/>
        </p:nvSpPr>
        <p:spPr>
          <a:xfrm>
            <a:off x="1657532" y="6719505"/>
            <a:ext cx="8349988" cy="436781"/>
          </a:xfrm>
          <a:prstGeom prst="rect">
            <a:avLst/>
          </a:prstGeom>
        </p:spPr>
        <p:txBody>
          <a:bodyPr lIns="0" tIns="0" rIns="0" bIns="0" rtlCol="0" anchor="t">
            <a:spAutoFit/>
          </a:bodyPr>
          <a:lstStyle/>
          <a:p>
            <a:pPr algn="l">
              <a:lnSpc>
                <a:spcPts val="4536"/>
              </a:lnSpc>
            </a:pPr>
            <a:r>
              <a:rPr lang="en-US" sz="4200">
                <a:solidFill>
                  <a:srgbClr val="FFFFFF"/>
                </a:solidFill>
                <a:latin typeface="Roboto Condensed"/>
              </a:rPr>
              <a:t>Hai câu luận</a:t>
            </a:r>
          </a:p>
        </p:txBody>
      </p:sp>
      <p:sp>
        <p:nvSpPr>
          <p:cNvPr id="18" name="TextBox 18"/>
          <p:cNvSpPr txBox="1"/>
          <p:nvPr/>
        </p:nvSpPr>
        <p:spPr>
          <a:xfrm>
            <a:off x="1696451" y="7373843"/>
            <a:ext cx="8255851" cy="636000"/>
          </a:xfrm>
          <a:prstGeom prst="rect">
            <a:avLst/>
          </a:prstGeom>
        </p:spPr>
        <p:txBody>
          <a:bodyPr lIns="0" tIns="0" rIns="0" bIns="0" rtlCol="0" anchor="t">
            <a:spAutoFit/>
          </a:bodyPr>
          <a:lstStyle/>
          <a:p>
            <a:pPr marL="760095" lvl="2" indent="-253365" algn="l">
              <a:lnSpc>
                <a:spcPts val="4536"/>
              </a:lnSpc>
              <a:buFont typeface="Arial"/>
              <a:buChar char="⚬"/>
            </a:pPr>
            <a:r>
              <a:rPr lang="en-US" sz="4200">
                <a:solidFill>
                  <a:srgbClr val="000000"/>
                </a:solidFill>
                <a:latin typeface="Roboto Condensed"/>
              </a:rPr>
              <a:t>Những ông to bà lớn đến trường thi.  </a:t>
            </a:r>
          </a:p>
        </p:txBody>
      </p:sp>
      <p:grpSp>
        <p:nvGrpSpPr>
          <p:cNvPr id="19" name="Group 19"/>
          <p:cNvGrpSpPr/>
          <p:nvPr/>
        </p:nvGrpSpPr>
        <p:grpSpPr>
          <a:xfrm>
            <a:off x="1494576" y="8026343"/>
            <a:ext cx="8675901" cy="800794"/>
            <a:chOff x="0" y="0"/>
            <a:chExt cx="11567868" cy="1067726"/>
          </a:xfrm>
        </p:grpSpPr>
        <p:sp>
          <p:nvSpPr>
            <p:cNvPr id="20" name="Freeform 20"/>
            <p:cNvSpPr/>
            <p:nvPr/>
          </p:nvSpPr>
          <p:spPr>
            <a:xfrm>
              <a:off x="25400" y="25400"/>
              <a:ext cx="11516995" cy="1017016"/>
            </a:xfrm>
            <a:custGeom>
              <a:avLst/>
              <a:gdLst/>
              <a:ahLst/>
              <a:cxnLst/>
              <a:rect l="l" t="t" r="r" b="b"/>
              <a:pathLst>
                <a:path w="11516995" h="1017016">
                  <a:moveTo>
                    <a:pt x="0" y="169545"/>
                  </a:moveTo>
                  <a:cubicBezTo>
                    <a:pt x="0" y="75946"/>
                    <a:pt x="79375" y="0"/>
                    <a:pt x="177165" y="0"/>
                  </a:cubicBezTo>
                  <a:lnTo>
                    <a:pt x="11339830" y="0"/>
                  </a:lnTo>
                  <a:cubicBezTo>
                    <a:pt x="11437620" y="0"/>
                    <a:pt x="11516995" y="75946"/>
                    <a:pt x="11516995" y="169545"/>
                  </a:cubicBezTo>
                  <a:lnTo>
                    <a:pt x="11516995" y="847471"/>
                  </a:lnTo>
                  <a:cubicBezTo>
                    <a:pt x="11516995" y="941070"/>
                    <a:pt x="11437620" y="1017016"/>
                    <a:pt x="11339830" y="1017016"/>
                  </a:cubicBezTo>
                  <a:lnTo>
                    <a:pt x="177165" y="1017016"/>
                  </a:lnTo>
                  <a:cubicBezTo>
                    <a:pt x="79375" y="1016889"/>
                    <a:pt x="0" y="941070"/>
                    <a:pt x="0" y="847471"/>
                  </a:cubicBezTo>
                  <a:close/>
                </a:path>
              </a:pathLst>
            </a:custGeom>
            <a:solidFill>
              <a:srgbClr val="C2BA7D"/>
            </a:solidFill>
          </p:spPr>
          <p:txBody>
            <a:bodyPr/>
            <a:lstStyle/>
            <a:p>
              <a:endParaRPr lang="en-GB"/>
            </a:p>
          </p:txBody>
        </p:sp>
        <p:sp>
          <p:nvSpPr>
            <p:cNvPr id="21" name="Freeform 21"/>
            <p:cNvSpPr/>
            <p:nvPr/>
          </p:nvSpPr>
          <p:spPr>
            <a:xfrm>
              <a:off x="0" y="0"/>
              <a:ext cx="11567795" cy="1067816"/>
            </a:xfrm>
            <a:custGeom>
              <a:avLst/>
              <a:gdLst/>
              <a:ahLst/>
              <a:cxnLst/>
              <a:rect l="l" t="t" r="r" b="b"/>
              <a:pathLst>
                <a:path w="11567795" h="1067816">
                  <a:moveTo>
                    <a:pt x="0" y="194945"/>
                  </a:moveTo>
                  <a:cubicBezTo>
                    <a:pt x="0" y="86233"/>
                    <a:pt x="91821" y="0"/>
                    <a:pt x="202565" y="0"/>
                  </a:cubicBezTo>
                  <a:lnTo>
                    <a:pt x="11365230" y="0"/>
                  </a:lnTo>
                  <a:lnTo>
                    <a:pt x="11365230" y="25400"/>
                  </a:lnTo>
                  <a:lnTo>
                    <a:pt x="11365230" y="0"/>
                  </a:lnTo>
                  <a:cubicBezTo>
                    <a:pt x="11475974" y="0"/>
                    <a:pt x="11567795" y="86233"/>
                    <a:pt x="11567795" y="194945"/>
                  </a:cubicBezTo>
                  <a:lnTo>
                    <a:pt x="11542395" y="194945"/>
                  </a:lnTo>
                  <a:lnTo>
                    <a:pt x="11567795" y="194945"/>
                  </a:lnTo>
                  <a:lnTo>
                    <a:pt x="11567795" y="872871"/>
                  </a:lnTo>
                  <a:lnTo>
                    <a:pt x="11542395" y="872871"/>
                  </a:lnTo>
                  <a:lnTo>
                    <a:pt x="11567795" y="872871"/>
                  </a:lnTo>
                  <a:cubicBezTo>
                    <a:pt x="11567795" y="981583"/>
                    <a:pt x="11475974" y="1067816"/>
                    <a:pt x="11365230" y="1067816"/>
                  </a:cubicBezTo>
                  <a:lnTo>
                    <a:pt x="11365230" y="1042416"/>
                  </a:lnTo>
                  <a:lnTo>
                    <a:pt x="11365230" y="1067816"/>
                  </a:lnTo>
                  <a:lnTo>
                    <a:pt x="202565" y="1067816"/>
                  </a:lnTo>
                  <a:lnTo>
                    <a:pt x="202565" y="1042416"/>
                  </a:lnTo>
                  <a:lnTo>
                    <a:pt x="202565" y="1067816"/>
                  </a:lnTo>
                  <a:cubicBezTo>
                    <a:pt x="91821" y="1067689"/>
                    <a:pt x="0" y="981583"/>
                    <a:pt x="0" y="872871"/>
                  </a:cubicBezTo>
                  <a:lnTo>
                    <a:pt x="0" y="194945"/>
                  </a:lnTo>
                  <a:lnTo>
                    <a:pt x="25400" y="194945"/>
                  </a:lnTo>
                  <a:lnTo>
                    <a:pt x="0" y="194945"/>
                  </a:lnTo>
                  <a:moveTo>
                    <a:pt x="50800" y="194945"/>
                  </a:moveTo>
                  <a:lnTo>
                    <a:pt x="50800" y="872871"/>
                  </a:lnTo>
                  <a:lnTo>
                    <a:pt x="25400" y="872871"/>
                  </a:lnTo>
                  <a:lnTo>
                    <a:pt x="50800" y="872871"/>
                  </a:lnTo>
                  <a:cubicBezTo>
                    <a:pt x="50800" y="951357"/>
                    <a:pt x="117729" y="1017016"/>
                    <a:pt x="202565" y="1017016"/>
                  </a:cubicBezTo>
                  <a:lnTo>
                    <a:pt x="11365230" y="1017016"/>
                  </a:lnTo>
                  <a:cubicBezTo>
                    <a:pt x="11450066" y="1017016"/>
                    <a:pt x="11516995" y="951484"/>
                    <a:pt x="11516995" y="872871"/>
                  </a:cubicBezTo>
                  <a:lnTo>
                    <a:pt x="11516995" y="194945"/>
                  </a:lnTo>
                  <a:cubicBezTo>
                    <a:pt x="11517122" y="116332"/>
                    <a:pt x="11450193" y="50800"/>
                    <a:pt x="11365230" y="50800"/>
                  </a:cubicBezTo>
                  <a:lnTo>
                    <a:pt x="202565" y="50800"/>
                  </a:lnTo>
                  <a:lnTo>
                    <a:pt x="202565" y="25400"/>
                  </a:lnTo>
                  <a:lnTo>
                    <a:pt x="202565" y="50800"/>
                  </a:lnTo>
                  <a:cubicBezTo>
                    <a:pt x="117729" y="50800"/>
                    <a:pt x="50800" y="116332"/>
                    <a:pt x="50800" y="194945"/>
                  </a:cubicBezTo>
                  <a:close/>
                </a:path>
              </a:pathLst>
            </a:custGeom>
            <a:solidFill>
              <a:srgbClr val="FFFFFF"/>
            </a:solidFill>
          </p:spPr>
          <p:txBody>
            <a:bodyPr/>
            <a:lstStyle/>
            <a:p>
              <a:endParaRPr lang="en-GB"/>
            </a:p>
          </p:txBody>
        </p:sp>
      </p:grpSp>
      <p:sp>
        <p:nvSpPr>
          <p:cNvPr id="22" name="TextBox 22"/>
          <p:cNvSpPr txBox="1"/>
          <p:nvPr/>
        </p:nvSpPr>
        <p:spPr>
          <a:xfrm>
            <a:off x="1657532" y="8227400"/>
            <a:ext cx="8349988" cy="436781"/>
          </a:xfrm>
          <a:prstGeom prst="rect">
            <a:avLst/>
          </a:prstGeom>
        </p:spPr>
        <p:txBody>
          <a:bodyPr lIns="0" tIns="0" rIns="0" bIns="0" rtlCol="0" anchor="t">
            <a:spAutoFit/>
          </a:bodyPr>
          <a:lstStyle/>
          <a:p>
            <a:pPr algn="l">
              <a:lnSpc>
                <a:spcPts val="4536"/>
              </a:lnSpc>
            </a:pPr>
            <a:r>
              <a:rPr lang="en-US" sz="4200">
                <a:solidFill>
                  <a:srgbClr val="FFFFFF"/>
                </a:solidFill>
                <a:latin typeface="Roboto Condensed"/>
              </a:rPr>
              <a:t>Hai câu kết:</a:t>
            </a:r>
          </a:p>
        </p:txBody>
      </p:sp>
      <p:sp>
        <p:nvSpPr>
          <p:cNvPr id="23" name="TextBox 23"/>
          <p:cNvSpPr txBox="1"/>
          <p:nvPr/>
        </p:nvSpPr>
        <p:spPr>
          <a:xfrm>
            <a:off x="1696451" y="8881738"/>
            <a:ext cx="8255851" cy="636000"/>
          </a:xfrm>
          <a:prstGeom prst="rect">
            <a:avLst/>
          </a:prstGeom>
        </p:spPr>
        <p:txBody>
          <a:bodyPr lIns="0" tIns="0" rIns="0" bIns="0" rtlCol="0" anchor="t">
            <a:spAutoFit/>
          </a:bodyPr>
          <a:lstStyle/>
          <a:p>
            <a:pPr marL="760095" lvl="2" indent="-253365" algn="l">
              <a:lnSpc>
                <a:spcPts val="4536"/>
              </a:lnSpc>
              <a:buFont typeface="Arial"/>
              <a:buChar char="⚬"/>
            </a:pPr>
            <a:r>
              <a:rPr lang="en-US" sz="4200">
                <a:solidFill>
                  <a:srgbClr val="000000"/>
                </a:solidFill>
                <a:latin typeface="Roboto Condensed"/>
              </a:rPr>
              <a:t>Thái độ phê phán đối với kì thi</a:t>
            </a:r>
          </a:p>
        </p:txBody>
      </p:sp>
      <p:sp>
        <p:nvSpPr>
          <p:cNvPr id="24" name="TextBox 24"/>
          <p:cNvSpPr txBox="1"/>
          <p:nvPr/>
        </p:nvSpPr>
        <p:spPr>
          <a:xfrm>
            <a:off x="702125" y="1619805"/>
            <a:ext cx="16018950" cy="704776"/>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a. Đặc điểm thơ trào phúng thể hiện trong bài</a:t>
            </a:r>
          </a:p>
        </p:txBody>
      </p:sp>
      <p:grpSp>
        <p:nvGrpSpPr>
          <p:cNvPr id="26" name="Group 26"/>
          <p:cNvGrpSpPr/>
          <p:nvPr/>
        </p:nvGrpSpPr>
        <p:grpSpPr>
          <a:xfrm>
            <a:off x="10493537" y="2711903"/>
            <a:ext cx="7114079" cy="6468785"/>
            <a:chOff x="0" y="0"/>
            <a:chExt cx="9485438" cy="8625046"/>
          </a:xfrm>
        </p:grpSpPr>
        <p:grpSp>
          <p:nvGrpSpPr>
            <p:cNvPr id="27" name="Group 27"/>
            <p:cNvGrpSpPr/>
            <p:nvPr/>
          </p:nvGrpSpPr>
          <p:grpSpPr>
            <a:xfrm>
              <a:off x="0" y="0"/>
              <a:ext cx="9485438" cy="8625046"/>
              <a:chOff x="0" y="0"/>
              <a:chExt cx="1873667" cy="1703713"/>
            </a:xfrm>
          </p:grpSpPr>
          <p:sp>
            <p:nvSpPr>
              <p:cNvPr id="28" name="Freeform 28"/>
              <p:cNvSpPr/>
              <p:nvPr/>
            </p:nvSpPr>
            <p:spPr>
              <a:xfrm>
                <a:off x="0" y="0"/>
                <a:ext cx="1873667" cy="1703713"/>
              </a:xfrm>
              <a:custGeom>
                <a:avLst/>
                <a:gdLst/>
                <a:ahLst/>
                <a:cxnLst/>
                <a:rect l="l" t="t" r="r" b="b"/>
                <a:pathLst>
                  <a:path w="1873667" h="1703713">
                    <a:moveTo>
                      <a:pt x="55501" y="0"/>
                    </a:moveTo>
                    <a:lnTo>
                      <a:pt x="1818166" y="0"/>
                    </a:lnTo>
                    <a:cubicBezTo>
                      <a:pt x="1832886" y="0"/>
                      <a:pt x="1847003" y="5847"/>
                      <a:pt x="1857411" y="16256"/>
                    </a:cubicBezTo>
                    <a:cubicBezTo>
                      <a:pt x="1867820" y="26664"/>
                      <a:pt x="1873667" y="40781"/>
                      <a:pt x="1873667" y="55501"/>
                    </a:cubicBezTo>
                    <a:lnTo>
                      <a:pt x="1873667" y="1648212"/>
                    </a:lnTo>
                    <a:cubicBezTo>
                      <a:pt x="1873667" y="1662932"/>
                      <a:pt x="1867820" y="1677049"/>
                      <a:pt x="1857411" y="1687457"/>
                    </a:cubicBezTo>
                    <a:cubicBezTo>
                      <a:pt x="1847003" y="1697866"/>
                      <a:pt x="1832886" y="1703713"/>
                      <a:pt x="1818166" y="1703713"/>
                    </a:cubicBezTo>
                    <a:lnTo>
                      <a:pt x="55501" y="1703713"/>
                    </a:lnTo>
                    <a:cubicBezTo>
                      <a:pt x="40781" y="1703713"/>
                      <a:pt x="26664" y="1697866"/>
                      <a:pt x="16256" y="1687457"/>
                    </a:cubicBezTo>
                    <a:cubicBezTo>
                      <a:pt x="5847" y="1677049"/>
                      <a:pt x="0" y="1662932"/>
                      <a:pt x="0" y="1648212"/>
                    </a:cubicBezTo>
                    <a:lnTo>
                      <a:pt x="0" y="55501"/>
                    </a:lnTo>
                    <a:cubicBezTo>
                      <a:pt x="0" y="40781"/>
                      <a:pt x="5847" y="26664"/>
                      <a:pt x="16256" y="16256"/>
                    </a:cubicBezTo>
                    <a:cubicBezTo>
                      <a:pt x="26664" y="5847"/>
                      <a:pt x="40781" y="0"/>
                      <a:pt x="55501" y="0"/>
                    </a:cubicBezTo>
                    <a:close/>
                  </a:path>
                </a:pathLst>
              </a:custGeom>
              <a:gradFill rotWithShape="1">
                <a:gsLst>
                  <a:gs pos="0">
                    <a:srgbClr val="FBF2B2">
                      <a:alpha val="75000"/>
                    </a:srgbClr>
                  </a:gs>
                  <a:gs pos="35000">
                    <a:srgbClr val="FBF3C9">
                      <a:alpha val="75000"/>
                    </a:srgbClr>
                  </a:gs>
                  <a:gs pos="100000">
                    <a:srgbClr val="FEFBE9">
                      <a:alpha val="75000"/>
                    </a:srgbClr>
                  </a:gs>
                </a:gsLst>
                <a:lin ang="16200000"/>
              </a:gradFill>
            </p:spPr>
            <p:txBody>
              <a:bodyPr/>
              <a:lstStyle/>
              <a:p>
                <a:endParaRPr lang="en-GB"/>
              </a:p>
            </p:txBody>
          </p:sp>
          <p:sp>
            <p:nvSpPr>
              <p:cNvPr id="29" name="TextBox 29"/>
              <p:cNvSpPr txBox="1"/>
              <p:nvPr/>
            </p:nvSpPr>
            <p:spPr>
              <a:xfrm>
                <a:off x="0" y="-47625"/>
                <a:ext cx="1873667" cy="1751338"/>
              </a:xfrm>
              <a:prstGeom prst="rect">
                <a:avLst/>
              </a:prstGeom>
            </p:spPr>
            <p:txBody>
              <a:bodyPr lIns="50800" tIns="50800" rIns="50800" bIns="50800" rtlCol="0" anchor="ctr"/>
              <a:lstStyle/>
              <a:p>
                <a:pPr algn="ctr">
                  <a:lnSpc>
                    <a:spcPts val="2520"/>
                  </a:lnSpc>
                </a:pPr>
                <a:endParaRPr/>
              </a:p>
            </p:txBody>
          </p:sp>
        </p:grpSp>
        <p:sp>
          <p:nvSpPr>
            <p:cNvPr id="30" name="TextBox 30"/>
            <p:cNvSpPr txBox="1"/>
            <p:nvPr/>
          </p:nvSpPr>
          <p:spPr>
            <a:xfrm>
              <a:off x="312464" y="873013"/>
              <a:ext cx="8860510" cy="7063358"/>
            </a:xfrm>
            <a:prstGeom prst="rect">
              <a:avLst/>
            </a:prstGeom>
          </p:spPr>
          <p:txBody>
            <a:bodyPr lIns="0" tIns="0" rIns="0" bIns="0" rtlCol="0" anchor="t">
              <a:spAutoFit/>
            </a:bodyPr>
            <a:lstStyle/>
            <a:p>
              <a:pPr algn="l">
                <a:lnSpc>
                  <a:spcPts val="5150"/>
                </a:lnSpc>
              </a:pPr>
              <a:r>
                <a:rPr lang="en-US" sz="5099">
                  <a:solidFill>
                    <a:srgbClr val="000000"/>
                  </a:solidFill>
                  <a:latin typeface="#9Slide05 Amplify"/>
                </a:rPr>
                <a:t>Nhà nước ba năm mở một khoa</a:t>
              </a:r>
            </a:p>
            <a:p>
              <a:pPr algn="l">
                <a:lnSpc>
                  <a:spcPts val="5150"/>
                </a:lnSpc>
              </a:pPr>
              <a:r>
                <a:rPr lang="en-US" sz="5099">
                  <a:solidFill>
                    <a:srgbClr val="000000"/>
                  </a:solidFill>
                  <a:latin typeface="#9Slide05 Amplify"/>
                </a:rPr>
                <a:t>Trường Nam thi lẫn với trường Hà</a:t>
              </a:r>
            </a:p>
            <a:p>
              <a:pPr algn="l">
                <a:lnSpc>
                  <a:spcPts val="5150"/>
                </a:lnSpc>
              </a:pPr>
              <a:r>
                <a:rPr lang="en-US" sz="5099">
                  <a:solidFill>
                    <a:srgbClr val="000000"/>
                  </a:solidFill>
                  <a:latin typeface="#9Slide05 Amplify"/>
                </a:rPr>
                <a:t>Lôi thôi sĩ tử vai đeo lọ</a:t>
              </a:r>
            </a:p>
            <a:p>
              <a:pPr algn="l">
                <a:lnSpc>
                  <a:spcPts val="5150"/>
                </a:lnSpc>
              </a:pPr>
              <a:r>
                <a:rPr lang="en-US" sz="5099">
                  <a:solidFill>
                    <a:srgbClr val="000000"/>
                  </a:solidFill>
                  <a:latin typeface="#9Slide05 Amplify"/>
                </a:rPr>
                <a:t>Ậm ọe quan trường miệng thét loa</a:t>
              </a:r>
            </a:p>
            <a:p>
              <a:pPr algn="l">
                <a:lnSpc>
                  <a:spcPts val="5150"/>
                </a:lnSpc>
              </a:pPr>
              <a:r>
                <a:rPr lang="en-US" sz="5099">
                  <a:solidFill>
                    <a:srgbClr val="000000"/>
                  </a:solidFill>
                  <a:latin typeface="#9Slide05 Amplify"/>
                </a:rPr>
                <a:t>Cờ kéo rợp trời, quan sứ đến</a:t>
              </a:r>
            </a:p>
            <a:p>
              <a:pPr algn="l">
                <a:lnSpc>
                  <a:spcPts val="5150"/>
                </a:lnSpc>
              </a:pPr>
              <a:r>
                <a:rPr lang="en-US" sz="5099">
                  <a:solidFill>
                    <a:srgbClr val="000000"/>
                  </a:solidFill>
                  <a:latin typeface="#9Slide05 Amplify"/>
                </a:rPr>
                <a:t>Váy lê quét đất, mụ đầm ra</a:t>
              </a:r>
            </a:p>
            <a:p>
              <a:pPr algn="l">
                <a:lnSpc>
                  <a:spcPts val="5150"/>
                </a:lnSpc>
              </a:pPr>
              <a:r>
                <a:rPr lang="en-US" sz="5099">
                  <a:solidFill>
                    <a:srgbClr val="000000"/>
                  </a:solidFill>
                  <a:latin typeface="#9Slide05 Amplify"/>
                </a:rPr>
                <a:t>Nhân tài đất Bắc nào ai đó?</a:t>
              </a:r>
            </a:p>
            <a:p>
              <a:pPr algn="l">
                <a:lnSpc>
                  <a:spcPts val="5150"/>
                </a:lnSpc>
              </a:pPr>
              <a:r>
                <a:rPr lang="en-US" sz="5099">
                  <a:solidFill>
                    <a:srgbClr val="000000"/>
                  </a:solidFill>
                  <a:latin typeface="#9Slide05 Amplify"/>
                </a:rPr>
                <a:t>Ngoảnh cổ mà trông cảnh nước nhà!</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Freeform 3"/>
          <p:cNvSpPr/>
          <p:nvPr/>
        </p:nvSpPr>
        <p:spPr>
          <a:xfrm rot="-870435">
            <a:off x="6076373" y="8403985"/>
            <a:ext cx="4065586" cy="1148528"/>
          </a:xfrm>
          <a:custGeom>
            <a:avLst/>
            <a:gdLst/>
            <a:ahLst/>
            <a:cxnLst/>
            <a:rect l="l" t="t" r="r" b="b"/>
            <a:pathLst>
              <a:path w="4065586" h="1148528">
                <a:moveTo>
                  <a:pt x="0" y="0"/>
                </a:moveTo>
                <a:lnTo>
                  <a:pt x="4065586" y="0"/>
                </a:lnTo>
                <a:lnTo>
                  <a:pt x="4065586" y="1148528"/>
                </a:lnTo>
                <a:lnTo>
                  <a:pt x="0" y="11485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4" name="TextBox 4"/>
          <p:cNvSpPr txBox="1"/>
          <p:nvPr/>
        </p:nvSpPr>
        <p:spPr>
          <a:xfrm>
            <a:off x="1458561" y="741658"/>
            <a:ext cx="16018950" cy="704776"/>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b. Nhân vật trữ tình, đối tượng trữ tình và mạch cảm xúc</a:t>
            </a:r>
          </a:p>
        </p:txBody>
      </p:sp>
      <p:sp>
        <p:nvSpPr>
          <p:cNvPr id="5" name="TextBox 5"/>
          <p:cNvSpPr txBox="1"/>
          <p:nvPr/>
        </p:nvSpPr>
        <p:spPr>
          <a:xfrm>
            <a:off x="9468036" y="2063840"/>
            <a:ext cx="7594014" cy="600025"/>
          </a:xfrm>
          <a:prstGeom prst="rect">
            <a:avLst/>
          </a:prstGeom>
        </p:spPr>
        <p:txBody>
          <a:bodyPr lIns="0" tIns="0" rIns="0" bIns="0" rtlCol="0" anchor="t">
            <a:spAutoFit/>
          </a:bodyPr>
          <a:lstStyle/>
          <a:p>
            <a:pPr algn="just">
              <a:lnSpc>
                <a:spcPts val="4799"/>
              </a:lnSpc>
            </a:pPr>
            <a:r>
              <a:rPr lang="en-US" sz="3999">
                <a:solidFill>
                  <a:srgbClr val="000000"/>
                </a:solidFill>
                <a:latin typeface="Roboto Condensed"/>
              </a:rPr>
              <a:t>- </a:t>
            </a:r>
            <a:r>
              <a:rPr lang="en-US" sz="3999">
                <a:solidFill>
                  <a:srgbClr val="000000"/>
                </a:solidFill>
                <a:latin typeface="Roboto Condensed Bold"/>
              </a:rPr>
              <a:t>Nhân vật trữ tình: </a:t>
            </a:r>
            <a:r>
              <a:rPr lang="en-US" sz="3999">
                <a:solidFill>
                  <a:srgbClr val="000000"/>
                </a:solidFill>
                <a:latin typeface="Roboto Condensed"/>
              </a:rPr>
              <a:t>Giấu mình</a:t>
            </a:r>
          </a:p>
        </p:txBody>
      </p:sp>
      <p:sp>
        <p:nvSpPr>
          <p:cNvPr id="6" name="TextBox 6"/>
          <p:cNvSpPr txBox="1"/>
          <p:nvPr/>
        </p:nvSpPr>
        <p:spPr>
          <a:xfrm>
            <a:off x="9468036" y="3054390"/>
            <a:ext cx="7342354" cy="600025"/>
          </a:xfrm>
          <a:prstGeom prst="rect">
            <a:avLst/>
          </a:prstGeom>
        </p:spPr>
        <p:txBody>
          <a:bodyPr lIns="0" tIns="0" rIns="0" bIns="0" rtlCol="0" anchor="t">
            <a:spAutoFit/>
          </a:bodyPr>
          <a:lstStyle/>
          <a:p>
            <a:pPr algn="just">
              <a:lnSpc>
                <a:spcPts val="4799"/>
              </a:lnSpc>
            </a:pPr>
            <a:r>
              <a:rPr lang="en-US" sz="3999">
                <a:solidFill>
                  <a:srgbClr val="000000"/>
                </a:solidFill>
                <a:latin typeface="Roboto Condensed"/>
              </a:rPr>
              <a:t>- </a:t>
            </a:r>
            <a:r>
              <a:rPr lang="en-US" sz="3999">
                <a:solidFill>
                  <a:srgbClr val="000000"/>
                </a:solidFill>
                <a:latin typeface="Roboto Condensed Bold"/>
              </a:rPr>
              <a:t>Đối tượng trữ tình: </a:t>
            </a:r>
            <a:r>
              <a:rPr lang="en-US" sz="3999">
                <a:solidFill>
                  <a:srgbClr val="000000"/>
                </a:solidFill>
                <a:latin typeface="Roboto Condensed"/>
              </a:rPr>
              <a:t>chế độ khoa cử</a:t>
            </a:r>
          </a:p>
        </p:txBody>
      </p:sp>
      <p:sp>
        <p:nvSpPr>
          <p:cNvPr id="7" name="TextBox 7"/>
          <p:cNvSpPr txBox="1"/>
          <p:nvPr/>
        </p:nvSpPr>
        <p:spPr>
          <a:xfrm>
            <a:off x="9468036" y="5068161"/>
            <a:ext cx="7119956" cy="3600152"/>
          </a:xfrm>
          <a:prstGeom prst="rect">
            <a:avLst/>
          </a:prstGeom>
        </p:spPr>
        <p:txBody>
          <a:bodyPr lIns="0" tIns="0" rIns="0" bIns="0" rtlCol="0" anchor="t">
            <a:spAutoFit/>
          </a:bodyPr>
          <a:lstStyle/>
          <a:p>
            <a:pPr algn="just">
              <a:lnSpc>
                <a:spcPts val="4799"/>
              </a:lnSpc>
            </a:pPr>
            <a:r>
              <a:rPr lang="en-US" sz="3999">
                <a:solidFill>
                  <a:srgbClr val="000000"/>
                </a:solidFill>
                <a:latin typeface="Roboto Condensed"/>
              </a:rPr>
              <a:t>Từ </a:t>
            </a:r>
            <a:r>
              <a:rPr lang="en-US" sz="3999">
                <a:solidFill>
                  <a:srgbClr val="BD582C"/>
                </a:solidFill>
                <a:latin typeface="Roboto Condensed Bold"/>
              </a:rPr>
              <a:t>cảm xúc trong cảnh tượng vinh danh sĩ tử khoa thi Hương</a:t>
            </a:r>
            <a:r>
              <a:rPr lang="en-US" sz="3999">
                <a:solidFill>
                  <a:srgbClr val="000000"/>
                </a:solidFill>
                <a:latin typeface="Roboto Condensed"/>
              </a:rPr>
              <a:t>, tác giả bộc lộ </a:t>
            </a:r>
            <a:r>
              <a:rPr lang="en-US" sz="3999">
                <a:solidFill>
                  <a:srgbClr val="3E2716"/>
                </a:solidFill>
                <a:latin typeface="Roboto Condensed Bold"/>
              </a:rPr>
              <a:t>cảm xúc trước vận dân vận nước </a:t>
            </a:r>
            <a:r>
              <a:rPr lang="en-US" sz="3999">
                <a:solidFill>
                  <a:srgbClr val="000000"/>
                </a:solidFill>
                <a:latin typeface="Roboto Condensed"/>
              </a:rPr>
              <a:t>éo le, cuộc thi cử nhố nhăng đến đau xót.</a:t>
            </a:r>
          </a:p>
          <a:p>
            <a:pPr algn="just">
              <a:lnSpc>
                <a:spcPts val="4799"/>
              </a:lnSpc>
            </a:pPr>
            <a:endParaRPr lang="en-US" sz="3999">
              <a:solidFill>
                <a:srgbClr val="000000"/>
              </a:solidFill>
              <a:latin typeface="Roboto Condensed"/>
            </a:endParaRPr>
          </a:p>
        </p:txBody>
      </p:sp>
      <p:sp>
        <p:nvSpPr>
          <p:cNvPr id="8" name="TextBox 8"/>
          <p:cNvSpPr txBox="1"/>
          <p:nvPr/>
        </p:nvSpPr>
        <p:spPr>
          <a:xfrm>
            <a:off x="9468036" y="4044941"/>
            <a:ext cx="4464824" cy="600025"/>
          </a:xfrm>
          <a:prstGeom prst="rect">
            <a:avLst/>
          </a:prstGeom>
        </p:spPr>
        <p:txBody>
          <a:bodyPr lIns="0" tIns="0" rIns="0" bIns="0" rtlCol="0" anchor="t">
            <a:spAutoFit/>
          </a:bodyPr>
          <a:lstStyle/>
          <a:p>
            <a:pPr algn="just">
              <a:lnSpc>
                <a:spcPts val="4799"/>
              </a:lnSpc>
            </a:pPr>
            <a:r>
              <a:rPr lang="en-US" sz="3999">
                <a:solidFill>
                  <a:srgbClr val="000000"/>
                </a:solidFill>
                <a:latin typeface="Roboto Condensed Bold"/>
              </a:rPr>
              <a:t>- Mạch cảm xúc:</a:t>
            </a:r>
          </a:p>
        </p:txBody>
      </p:sp>
      <p:grpSp>
        <p:nvGrpSpPr>
          <p:cNvPr id="9" name="Group 9"/>
          <p:cNvGrpSpPr/>
          <p:nvPr/>
        </p:nvGrpSpPr>
        <p:grpSpPr>
          <a:xfrm>
            <a:off x="1028700" y="1909108"/>
            <a:ext cx="7114079" cy="6468785"/>
            <a:chOff x="0" y="0"/>
            <a:chExt cx="9485438" cy="8625046"/>
          </a:xfrm>
        </p:grpSpPr>
        <p:grpSp>
          <p:nvGrpSpPr>
            <p:cNvPr id="10" name="Group 10"/>
            <p:cNvGrpSpPr/>
            <p:nvPr/>
          </p:nvGrpSpPr>
          <p:grpSpPr>
            <a:xfrm>
              <a:off x="0" y="0"/>
              <a:ext cx="9485438" cy="8625046"/>
              <a:chOff x="0" y="0"/>
              <a:chExt cx="1873667" cy="1703713"/>
            </a:xfrm>
          </p:grpSpPr>
          <p:sp>
            <p:nvSpPr>
              <p:cNvPr id="11" name="Freeform 11"/>
              <p:cNvSpPr/>
              <p:nvPr/>
            </p:nvSpPr>
            <p:spPr>
              <a:xfrm>
                <a:off x="0" y="0"/>
                <a:ext cx="1873667" cy="1703713"/>
              </a:xfrm>
              <a:custGeom>
                <a:avLst/>
                <a:gdLst/>
                <a:ahLst/>
                <a:cxnLst/>
                <a:rect l="l" t="t" r="r" b="b"/>
                <a:pathLst>
                  <a:path w="1873667" h="1703713">
                    <a:moveTo>
                      <a:pt x="55501" y="0"/>
                    </a:moveTo>
                    <a:lnTo>
                      <a:pt x="1818166" y="0"/>
                    </a:lnTo>
                    <a:cubicBezTo>
                      <a:pt x="1832886" y="0"/>
                      <a:pt x="1847003" y="5847"/>
                      <a:pt x="1857411" y="16256"/>
                    </a:cubicBezTo>
                    <a:cubicBezTo>
                      <a:pt x="1867820" y="26664"/>
                      <a:pt x="1873667" y="40781"/>
                      <a:pt x="1873667" y="55501"/>
                    </a:cubicBezTo>
                    <a:lnTo>
                      <a:pt x="1873667" y="1648212"/>
                    </a:lnTo>
                    <a:cubicBezTo>
                      <a:pt x="1873667" y="1662932"/>
                      <a:pt x="1867820" y="1677049"/>
                      <a:pt x="1857411" y="1687457"/>
                    </a:cubicBezTo>
                    <a:cubicBezTo>
                      <a:pt x="1847003" y="1697866"/>
                      <a:pt x="1832886" y="1703713"/>
                      <a:pt x="1818166" y="1703713"/>
                    </a:cubicBezTo>
                    <a:lnTo>
                      <a:pt x="55501" y="1703713"/>
                    </a:lnTo>
                    <a:cubicBezTo>
                      <a:pt x="40781" y="1703713"/>
                      <a:pt x="26664" y="1697866"/>
                      <a:pt x="16256" y="1687457"/>
                    </a:cubicBezTo>
                    <a:cubicBezTo>
                      <a:pt x="5847" y="1677049"/>
                      <a:pt x="0" y="1662932"/>
                      <a:pt x="0" y="1648212"/>
                    </a:cubicBezTo>
                    <a:lnTo>
                      <a:pt x="0" y="55501"/>
                    </a:lnTo>
                    <a:cubicBezTo>
                      <a:pt x="0" y="40781"/>
                      <a:pt x="5847" y="26664"/>
                      <a:pt x="16256" y="16256"/>
                    </a:cubicBezTo>
                    <a:cubicBezTo>
                      <a:pt x="26664" y="5847"/>
                      <a:pt x="40781" y="0"/>
                      <a:pt x="55501" y="0"/>
                    </a:cubicBezTo>
                    <a:close/>
                  </a:path>
                </a:pathLst>
              </a:custGeom>
              <a:gradFill rotWithShape="1">
                <a:gsLst>
                  <a:gs pos="0">
                    <a:srgbClr val="FBF2B2">
                      <a:alpha val="75000"/>
                    </a:srgbClr>
                  </a:gs>
                  <a:gs pos="35000">
                    <a:srgbClr val="FBF3C9">
                      <a:alpha val="75000"/>
                    </a:srgbClr>
                  </a:gs>
                  <a:gs pos="100000">
                    <a:srgbClr val="FEFBE9">
                      <a:alpha val="75000"/>
                    </a:srgbClr>
                  </a:gs>
                </a:gsLst>
                <a:lin ang="16200000"/>
              </a:gradFill>
            </p:spPr>
            <p:txBody>
              <a:bodyPr/>
              <a:lstStyle/>
              <a:p>
                <a:endParaRPr lang="en-GB"/>
              </a:p>
            </p:txBody>
          </p:sp>
          <p:sp>
            <p:nvSpPr>
              <p:cNvPr id="12" name="TextBox 12"/>
              <p:cNvSpPr txBox="1"/>
              <p:nvPr/>
            </p:nvSpPr>
            <p:spPr>
              <a:xfrm>
                <a:off x="0" y="-47625"/>
                <a:ext cx="1873667" cy="1751338"/>
              </a:xfrm>
              <a:prstGeom prst="rect">
                <a:avLst/>
              </a:prstGeom>
            </p:spPr>
            <p:txBody>
              <a:bodyPr lIns="50800" tIns="50800" rIns="50800" bIns="50800" rtlCol="0" anchor="ctr"/>
              <a:lstStyle/>
              <a:p>
                <a:pPr algn="ctr">
                  <a:lnSpc>
                    <a:spcPts val="2520"/>
                  </a:lnSpc>
                </a:pPr>
                <a:endParaRPr/>
              </a:p>
            </p:txBody>
          </p:sp>
        </p:grpSp>
        <p:sp>
          <p:nvSpPr>
            <p:cNvPr id="13" name="TextBox 13"/>
            <p:cNvSpPr txBox="1"/>
            <p:nvPr/>
          </p:nvSpPr>
          <p:spPr>
            <a:xfrm>
              <a:off x="312464" y="873013"/>
              <a:ext cx="8860510" cy="7063358"/>
            </a:xfrm>
            <a:prstGeom prst="rect">
              <a:avLst/>
            </a:prstGeom>
          </p:spPr>
          <p:txBody>
            <a:bodyPr lIns="0" tIns="0" rIns="0" bIns="0" rtlCol="0" anchor="t">
              <a:spAutoFit/>
            </a:bodyPr>
            <a:lstStyle/>
            <a:p>
              <a:pPr algn="l">
                <a:lnSpc>
                  <a:spcPts val="5150"/>
                </a:lnSpc>
              </a:pPr>
              <a:r>
                <a:rPr lang="en-US" sz="5099">
                  <a:solidFill>
                    <a:srgbClr val="000000"/>
                  </a:solidFill>
                  <a:latin typeface="#9Slide05 Amplify"/>
                </a:rPr>
                <a:t>Nhà nước ba năm mở một khoa</a:t>
              </a:r>
            </a:p>
            <a:p>
              <a:pPr algn="l">
                <a:lnSpc>
                  <a:spcPts val="5150"/>
                </a:lnSpc>
              </a:pPr>
              <a:r>
                <a:rPr lang="en-US" sz="5099">
                  <a:solidFill>
                    <a:srgbClr val="000000"/>
                  </a:solidFill>
                  <a:latin typeface="#9Slide05 Amplify"/>
                </a:rPr>
                <a:t>Trường Nam thi lẫn với trường Hà</a:t>
              </a:r>
            </a:p>
            <a:p>
              <a:pPr algn="l">
                <a:lnSpc>
                  <a:spcPts val="5150"/>
                </a:lnSpc>
              </a:pPr>
              <a:r>
                <a:rPr lang="en-US" sz="5099">
                  <a:solidFill>
                    <a:srgbClr val="000000"/>
                  </a:solidFill>
                  <a:latin typeface="#9Slide05 Amplify"/>
                </a:rPr>
                <a:t>Lôi thôi sĩ tử vai đeo lọ</a:t>
              </a:r>
            </a:p>
            <a:p>
              <a:pPr algn="l">
                <a:lnSpc>
                  <a:spcPts val="5150"/>
                </a:lnSpc>
              </a:pPr>
              <a:r>
                <a:rPr lang="en-US" sz="5099">
                  <a:solidFill>
                    <a:srgbClr val="000000"/>
                  </a:solidFill>
                  <a:latin typeface="#9Slide05 Amplify"/>
                </a:rPr>
                <a:t>Ậm ọe quan trường miệng thét loa</a:t>
              </a:r>
            </a:p>
            <a:p>
              <a:pPr algn="l">
                <a:lnSpc>
                  <a:spcPts val="5150"/>
                </a:lnSpc>
              </a:pPr>
              <a:r>
                <a:rPr lang="en-US" sz="5099">
                  <a:solidFill>
                    <a:srgbClr val="000000"/>
                  </a:solidFill>
                  <a:latin typeface="#9Slide05 Amplify"/>
                </a:rPr>
                <a:t>Cờ kéo rợp trời, quan sứ đến</a:t>
              </a:r>
            </a:p>
            <a:p>
              <a:pPr algn="l">
                <a:lnSpc>
                  <a:spcPts val="5150"/>
                </a:lnSpc>
              </a:pPr>
              <a:r>
                <a:rPr lang="en-US" sz="5099">
                  <a:solidFill>
                    <a:srgbClr val="000000"/>
                  </a:solidFill>
                  <a:latin typeface="#9Slide05 Amplify"/>
                </a:rPr>
                <a:t>Váy lê quét đất, mụ đầm ra</a:t>
              </a:r>
            </a:p>
            <a:p>
              <a:pPr algn="l">
                <a:lnSpc>
                  <a:spcPts val="5150"/>
                </a:lnSpc>
              </a:pPr>
              <a:r>
                <a:rPr lang="en-US" sz="5099">
                  <a:solidFill>
                    <a:srgbClr val="000000"/>
                  </a:solidFill>
                  <a:latin typeface="#9Slide05 Amplify"/>
                </a:rPr>
                <a:t>Nhân tài đất Bắc nào ai đó?</a:t>
              </a:r>
            </a:p>
            <a:p>
              <a:pPr algn="l">
                <a:lnSpc>
                  <a:spcPts val="5150"/>
                </a:lnSpc>
              </a:pPr>
              <a:r>
                <a:rPr lang="en-US" sz="5099">
                  <a:solidFill>
                    <a:srgbClr val="000000"/>
                  </a:solidFill>
                  <a:latin typeface="#9Slide05 Amplify"/>
                </a:rPr>
                <a:t>Ngoảnh cổ mà trông cảnh nước nhà!</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0586480" y="0"/>
            <a:ext cx="18310860" cy="3410457"/>
            <a:chOff x="0" y="0"/>
            <a:chExt cx="24414480" cy="4547276"/>
          </a:xfrm>
        </p:grpSpPr>
        <p:sp>
          <p:nvSpPr>
            <p:cNvPr id="4" name="Freeform 4"/>
            <p:cNvSpPr/>
            <p:nvPr/>
          </p:nvSpPr>
          <p:spPr>
            <a:xfrm>
              <a:off x="0" y="0"/>
              <a:ext cx="24414480" cy="4547235"/>
            </a:xfrm>
            <a:custGeom>
              <a:avLst/>
              <a:gdLst/>
              <a:ahLst/>
              <a:cxnLst/>
              <a:rect l="l" t="t" r="r" b="b"/>
              <a:pathLst>
                <a:path w="24414480" h="4547235">
                  <a:moveTo>
                    <a:pt x="0" y="0"/>
                  </a:moveTo>
                  <a:lnTo>
                    <a:pt x="24414480" y="0"/>
                  </a:lnTo>
                  <a:lnTo>
                    <a:pt x="24414480" y="4547235"/>
                  </a:lnTo>
                  <a:lnTo>
                    <a:pt x="0" y="4547235"/>
                  </a:lnTo>
                  <a:lnTo>
                    <a:pt x="0" y="0"/>
                  </a:lnTo>
                  <a:close/>
                </a:path>
              </a:pathLst>
            </a:custGeom>
            <a:blipFill>
              <a:blip r:embed="rId4"/>
              <a:stretch>
                <a:fillRect t="-28173" b="-28174"/>
              </a:stretch>
            </a:blipFill>
          </p:spPr>
          <p:txBody>
            <a:bodyPr/>
            <a:lstStyle/>
            <a:p>
              <a:endParaRPr lang="en-GB"/>
            </a:p>
          </p:txBody>
        </p:sp>
      </p:grpSp>
      <p:sp>
        <p:nvSpPr>
          <p:cNvPr id="5" name="TextBox 5"/>
          <p:cNvSpPr txBox="1"/>
          <p:nvPr/>
        </p:nvSpPr>
        <p:spPr>
          <a:xfrm>
            <a:off x="1267942" y="3596738"/>
            <a:ext cx="10329810" cy="1152525"/>
          </a:xfrm>
          <a:prstGeom prst="rect">
            <a:avLst/>
          </a:prstGeom>
        </p:spPr>
        <p:txBody>
          <a:bodyPr lIns="0" tIns="0" rIns="0" bIns="0" rtlCol="0" anchor="t">
            <a:spAutoFit/>
          </a:bodyPr>
          <a:lstStyle/>
          <a:p>
            <a:pPr algn="ctr">
              <a:lnSpc>
                <a:spcPts val="9000"/>
              </a:lnSpc>
            </a:pPr>
            <a:r>
              <a:rPr lang="en-US" sz="7500">
                <a:solidFill>
                  <a:srgbClr val="22170B"/>
                </a:solidFill>
                <a:latin typeface="Cambria Bold"/>
              </a:rPr>
              <a:t>THEO DÒNG THI CỬ </a:t>
            </a:r>
          </a:p>
        </p:txBody>
      </p:sp>
      <p:grpSp>
        <p:nvGrpSpPr>
          <p:cNvPr id="6" name="Group 6"/>
          <p:cNvGrpSpPr/>
          <p:nvPr/>
        </p:nvGrpSpPr>
        <p:grpSpPr>
          <a:xfrm>
            <a:off x="10262924" y="4749262"/>
            <a:ext cx="7416586" cy="5941509"/>
            <a:chOff x="0" y="0"/>
            <a:chExt cx="9105938" cy="7294868"/>
          </a:xfrm>
        </p:grpSpPr>
        <p:sp>
          <p:nvSpPr>
            <p:cNvPr id="7" name="Freeform 7"/>
            <p:cNvSpPr/>
            <p:nvPr/>
          </p:nvSpPr>
          <p:spPr>
            <a:xfrm>
              <a:off x="0" y="0"/>
              <a:ext cx="9105900" cy="7294880"/>
            </a:xfrm>
            <a:custGeom>
              <a:avLst/>
              <a:gdLst/>
              <a:ahLst/>
              <a:cxnLst/>
              <a:rect l="l" t="t" r="r" b="b"/>
              <a:pathLst>
                <a:path w="9105900" h="7294880">
                  <a:moveTo>
                    <a:pt x="0" y="0"/>
                  </a:moveTo>
                  <a:lnTo>
                    <a:pt x="9105900" y="0"/>
                  </a:lnTo>
                  <a:lnTo>
                    <a:pt x="9105900" y="7294880"/>
                  </a:lnTo>
                  <a:lnTo>
                    <a:pt x="0" y="7294880"/>
                  </a:lnTo>
                  <a:lnTo>
                    <a:pt x="0" y="0"/>
                  </a:lnTo>
                  <a:close/>
                </a:path>
              </a:pathLst>
            </a:custGeom>
            <a:blipFill>
              <a:blip r:embed="rId5"/>
              <a:stretch>
                <a:fillRect/>
              </a:stretch>
            </a:blipFill>
          </p:spPr>
          <p:txBody>
            <a:bodyPr/>
            <a:lstStyle/>
            <a:p>
              <a:endParaRPr lang="en-GB"/>
            </a:p>
          </p:txBody>
        </p:sp>
      </p:grpSp>
      <p:sp>
        <p:nvSpPr>
          <p:cNvPr id="9" name="TextBox 9"/>
          <p:cNvSpPr txBox="1"/>
          <p:nvPr/>
        </p:nvSpPr>
        <p:spPr>
          <a:xfrm>
            <a:off x="4464763" y="2498103"/>
            <a:ext cx="3153544" cy="717525"/>
          </a:xfrm>
          <a:prstGeom prst="rect">
            <a:avLst/>
          </a:prstGeom>
        </p:spPr>
        <p:txBody>
          <a:bodyPr lIns="0" tIns="0" rIns="0" bIns="0" rtlCol="0" anchor="t">
            <a:spAutoFit/>
          </a:bodyPr>
          <a:lstStyle/>
          <a:p>
            <a:pPr algn="ctr">
              <a:lnSpc>
                <a:spcPts val="5599"/>
              </a:lnSpc>
            </a:pPr>
            <a:r>
              <a:rPr lang="en-US" sz="3999">
                <a:solidFill>
                  <a:srgbClr val="000000"/>
                </a:solidFill>
                <a:latin typeface="#9Slide06 ThuPhap Thien An"/>
              </a:rPr>
              <a:t>Hoạt động nhóm</a:t>
            </a:r>
          </a:p>
        </p:txBody>
      </p:sp>
      <p:grpSp>
        <p:nvGrpSpPr>
          <p:cNvPr id="10" name="Group 10"/>
          <p:cNvGrpSpPr/>
          <p:nvPr/>
        </p:nvGrpSpPr>
        <p:grpSpPr>
          <a:xfrm>
            <a:off x="1579774" y="5143500"/>
            <a:ext cx="9270282" cy="2617597"/>
            <a:chOff x="0" y="0"/>
            <a:chExt cx="12360376" cy="3490129"/>
          </a:xfrm>
        </p:grpSpPr>
        <p:sp>
          <p:nvSpPr>
            <p:cNvPr id="11" name="Freeform 11"/>
            <p:cNvSpPr/>
            <p:nvPr/>
          </p:nvSpPr>
          <p:spPr>
            <a:xfrm>
              <a:off x="8629" y="15383"/>
              <a:ext cx="12343117" cy="3459270"/>
            </a:xfrm>
            <a:custGeom>
              <a:avLst/>
              <a:gdLst/>
              <a:ahLst/>
              <a:cxnLst/>
              <a:rect l="l" t="t" r="r" b="b"/>
              <a:pathLst>
                <a:path w="12343117" h="3459270">
                  <a:moveTo>
                    <a:pt x="0" y="0"/>
                  </a:moveTo>
                  <a:lnTo>
                    <a:pt x="12343117" y="0"/>
                  </a:lnTo>
                  <a:lnTo>
                    <a:pt x="12343117" y="3459269"/>
                  </a:lnTo>
                  <a:lnTo>
                    <a:pt x="0" y="3459269"/>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12" name="Freeform 12"/>
            <p:cNvSpPr/>
            <p:nvPr/>
          </p:nvSpPr>
          <p:spPr>
            <a:xfrm>
              <a:off x="0" y="0"/>
              <a:ext cx="12360375" cy="3490035"/>
            </a:xfrm>
            <a:custGeom>
              <a:avLst/>
              <a:gdLst/>
              <a:ahLst/>
              <a:cxnLst/>
              <a:rect l="l" t="t" r="r" b="b"/>
              <a:pathLst>
                <a:path w="12360375" h="3490035">
                  <a:moveTo>
                    <a:pt x="8629" y="0"/>
                  </a:moveTo>
                  <a:lnTo>
                    <a:pt x="12351746" y="0"/>
                  </a:lnTo>
                  <a:cubicBezTo>
                    <a:pt x="12356464" y="0"/>
                    <a:pt x="12360375" y="6974"/>
                    <a:pt x="12360375" y="15383"/>
                  </a:cubicBezTo>
                  <a:lnTo>
                    <a:pt x="12360375" y="3474652"/>
                  </a:lnTo>
                  <a:cubicBezTo>
                    <a:pt x="12360375" y="3483062"/>
                    <a:pt x="12356464" y="3490035"/>
                    <a:pt x="12351746" y="3490035"/>
                  </a:cubicBezTo>
                  <a:lnTo>
                    <a:pt x="8629" y="3490035"/>
                  </a:lnTo>
                  <a:cubicBezTo>
                    <a:pt x="3912" y="3490035"/>
                    <a:pt x="0" y="3483062"/>
                    <a:pt x="0" y="3474652"/>
                  </a:cubicBezTo>
                  <a:lnTo>
                    <a:pt x="0" y="15383"/>
                  </a:lnTo>
                  <a:cubicBezTo>
                    <a:pt x="0" y="6974"/>
                    <a:pt x="3912" y="0"/>
                    <a:pt x="8629" y="0"/>
                  </a:cubicBezTo>
                  <a:moveTo>
                    <a:pt x="8629" y="30765"/>
                  </a:moveTo>
                  <a:lnTo>
                    <a:pt x="8629" y="15383"/>
                  </a:lnTo>
                  <a:lnTo>
                    <a:pt x="17257" y="15383"/>
                  </a:lnTo>
                  <a:lnTo>
                    <a:pt x="17257" y="3474652"/>
                  </a:lnTo>
                  <a:lnTo>
                    <a:pt x="8629" y="3474652"/>
                  </a:lnTo>
                  <a:lnTo>
                    <a:pt x="8629" y="3459269"/>
                  </a:lnTo>
                  <a:lnTo>
                    <a:pt x="12351746" y="3459269"/>
                  </a:lnTo>
                  <a:lnTo>
                    <a:pt x="12351746" y="3474652"/>
                  </a:lnTo>
                  <a:lnTo>
                    <a:pt x="12343118" y="3474652"/>
                  </a:lnTo>
                  <a:lnTo>
                    <a:pt x="12343118" y="15383"/>
                  </a:lnTo>
                  <a:lnTo>
                    <a:pt x="12351746" y="15383"/>
                  </a:lnTo>
                  <a:lnTo>
                    <a:pt x="12351746" y="30765"/>
                  </a:lnTo>
                  <a:lnTo>
                    <a:pt x="8629" y="30765"/>
                  </a:lnTo>
                  <a:close/>
                </a:path>
              </a:pathLst>
            </a:custGeom>
            <a:solidFill>
              <a:srgbClr val="909C83"/>
            </a:solidFill>
          </p:spPr>
          <p:txBody>
            <a:bodyPr/>
            <a:lstStyle/>
            <a:p>
              <a:endParaRPr lang="en-GB"/>
            </a:p>
          </p:txBody>
        </p:sp>
        <p:sp>
          <p:nvSpPr>
            <p:cNvPr id="13" name="TextBox 13"/>
            <p:cNvSpPr txBox="1"/>
            <p:nvPr/>
          </p:nvSpPr>
          <p:spPr>
            <a:xfrm>
              <a:off x="0" y="-133350"/>
              <a:ext cx="12360376" cy="3623479"/>
            </a:xfrm>
            <a:prstGeom prst="rect">
              <a:avLst/>
            </a:prstGeom>
          </p:spPr>
          <p:txBody>
            <a:bodyPr lIns="50800" tIns="50800" rIns="50800" bIns="50800" rtlCol="0" anchor="ctr"/>
            <a:lstStyle/>
            <a:p>
              <a:pPr marL="971550" lvl="1" indent="-485775" algn="just">
                <a:lnSpc>
                  <a:spcPts val="6659"/>
                </a:lnSpc>
                <a:buFont typeface="Arial"/>
                <a:buChar char="•"/>
              </a:pPr>
              <a:r>
                <a:rPr lang="en-US" sz="4500">
                  <a:solidFill>
                    <a:srgbClr val="000000"/>
                  </a:solidFill>
                  <a:latin typeface="Roboto Condensed"/>
                </a:rPr>
                <a:t>Nhiệm vụ:  PHIẾU HỌC TẬP 2</a:t>
              </a:r>
            </a:p>
            <a:p>
              <a:pPr marL="971550" lvl="1" indent="-485775" algn="just">
                <a:lnSpc>
                  <a:spcPts val="6659"/>
                </a:lnSpc>
                <a:buFont typeface="Arial"/>
                <a:buChar char="•"/>
              </a:pPr>
              <a:r>
                <a:rPr lang="en-US" sz="4500">
                  <a:solidFill>
                    <a:srgbClr val="000000"/>
                  </a:solidFill>
                  <a:latin typeface="Roboto Condensed"/>
                </a:rPr>
                <a:t>Thời gian: 10 phút/nhóm/thảo luận;</a:t>
              </a:r>
            </a:p>
            <a:p>
              <a:pPr marL="971550" lvl="1" indent="-485775" algn="just">
                <a:lnSpc>
                  <a:spcPts val="6659"/>
                </a:lnSpc>
                <a:buFont typeface="Arial"/>
                <a:buChar char="•"/>
              </a:pPr>
              <a:r>
                <a:rPr lang="en-US" sz="4500">
                  <a:solidFill>
                    <a:srgbClr val="000000"/>
                  </a:solidFill>
                  <a:latin typeface="Roboto Condensed"/>
                </a:rPr>
                <a:t>Thời gian trình bày: 3 phút/nhóm</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b="-33333"/>
            </a:stretch>
          </a:blipFill>
        </p:spPr>
        <p:txBody>
          <a:bodyPr/>
          <a:lstStyle/>
          <a:p>
            <a:endParaRPr lang="en-GB"/>
          </a:p>
        </p:txBody>
      </p:sp>
      <p:sp>
        <p:nvSpPr>
          <p:cNvPr id="3" name="Freeform 3"/>
          <p:cNvSpPr/>
          <p:nvPr/>
        </p:nvSpPr>
        <p:spPr>
          <a:xfrm>
            <a:off x="533400" y="4605201"/>
            <a:ext cx="14093190" cy="5703570"/>
          </a:xfrm>
          <a:custGeom>
            <a:avLst/>
            <a:gdLst/>
            <a:ahLst/>
            <a:cxnLst/>
            <a:rect l="l" t="t" r="r" b="b"/>
            <a:pathLst>
              <a:path w="14093190" h="5703570">
                <a:moveTo>
                  <a:pt x="0" y="0"/>
                </a:moveTo>
                <a:lnTo>
                  <a:pt x="14093190" y="0"/>
                </a:lnTo>
                <a:lnTo>
                  <a:pt x="14093190" y="5703570"/>
                </a:lnTo>
                <a:lnTo>
                  <a:pt x="0" y="5703570"/>
                </a:lnTo>
                <a:lnTo>
                  <a:pt x="0" y="0"/>
                </a:lnTo>
                <a:close/>
              </a:path>
            </a:pathLst>
          </a:custGeom>
          <a:blipFill>
            <a:blip r:embed="rId6"/>
            <a:stretch>
              <a:fillRect l="-3224" r="-20" b="-13851"/>
            </a:stretch>
          </a:blipFill>
        </p:spPr>
        <p:txBody>
          <a:bodyPr/>
          <a:lstStyle/>
          <a:p>
            <a:endParaRPr lang="en-GB"/>
          </a:p>
        </p:txBody>
      </p:sp>
      <p:sp>
        <p:nvSpPr>
          <p:cNvPr id="4" name="Freeform 4"/>
          <p:cNvSpPr/>
          <p:nvPr/>
        </p:nvSpPr>
        <p:spPr>
          <a:xfrm>
            <a:off x="19268124" y="7586664"/>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7"/>
            <a:stretch>
              <a:fillRect l="-535716" t="-285714" r="-278569" b="-185714"/>
            </a:stretch>
          </a:blipFill>
        </p:spPr>
        <p:txBody>
          <a:bodyPr/>
          <a:lstStyle/>
          <a:p>
            <a:endParaRPr lang="en-GB"/>
          </a:p>
        </p:txBody>
      </p:sp>
      <p:sp>
        <p:nvSpPr>
          <p:cNvPr id="5" name="Freeform 5"/>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8"/>
            <a:stretch>
              <a:fillRect l="-929863" t="-542806" r="-249988" b="-499920"/>
            </a:stretch>
          </a:blipFill>
        </p:spPr>
        <p:txBody>
          <a:bodyPr/>
          <a:lstStyle/>
          <a:p>
            <a:endParaRPr lang="en-GB"/>
          </a:p>
        </p:txBody>
      </p:sp>
      <p:sp>
        <p:nvSpPr>
          <p:cNvPr id="6" name="Freeform 6"/>
          <p:cNvSpPr/>
          <p:nvPr/>
        </p:nvSpPr>
        <p:spPr>
          <a:xfrm>
            <a:off x="4229291" y="1584123"/>
            <a:ext cx="10366939" cy="6902654"/>
          </a:xfrm>
          <a:custGeom>
            <a:avLst/>
            <a:gdLst/>
            <a:ahLst/>
            <a:cxnLst/>
            <a:rect l="l" t="t" r="r" b="b"/>
            <a:pathLst>
              <a:path w="10366939" h="6902654">
                <a:moveTo>
                  <a:pt x="0" y="0"/>
                </a:moveTo>
                <a:lnTo>
                  <a:pt x="10366939" y="0"/>
                </a:lnTo>
                <a:lnTo>
                  <a:pt x="10366939" y="6902653"/>
                </a:lnTo>
                <a:lnTo>
                  <a:pt x="0" y="6902653"/>
                </a:lnTo>
                <a:lnTo>
                  <a:pt x="0" y="0"/>
                </a:lnTo>
                <a:close/>
              </a:path>
            </a:pathLst>
          </a:custGeom>
          <a:blipFill>
            <a:blip r:embed="rId9"/>
            <a:stretch>
              <a:fillRect/>
            </a:stretch>
          </a:blipFill>
        </p:spPr>
        <p:txBody>
          <a:bodyPr/>
          <a:lstStyle/>
          <a:p>
            <a:endParaRPr lang="en-GB"/>
          </a:p>
        </p:txBody>
      </p:sp>
      <p:sp>
        <p:nvSpPr>
          <p:cNvPr id="7" name="TextBox 7"/>
          <p:cNvSpPr txBox="1"/>
          <p:nvPr/>
        </p:nvSpPr>
        <p:spPr>
          <a:xfrm>
            <a:off x="15375520" y="1028275"/>
            <a:ext cx="1756798" cy="1595754"/>
          </a:xfrm>
          <a:prstGeom prst="rect">
            <a:avLst/>
          </a:prstGeom>
        </p:spPr>
        <p:txBody>
          <a:bodyPr lIns="0" tIns="0" rIns="0" bIns="0" rtlCol="0" anchor="t">
            <a:spAutoFit/>
          </a:bodyPr>
          <a:lstStyle/>
          <a:p>
            <a:pPr algn="l">
              <a:lnSpc>
                <a:spcPts val="11880"/>
              </a:lnSpc>
            </a:pPr>
            <a:r>
              <a:rPr lang="en-US" sz="9900">
                <a:solidFill>
                  <a:srgbClr val="4A533D"/>
                </a:solidFill>
                <a:latin typeface="Cambria Bold"/>
              </a:rPr>
              <a:t>01</a:t>
            </a:r>
          </a:p>
        </p:txBody>
      </p:sp>
      <p:sp>
        <p:nvSpPr>
          <p:cNvPr id="8" name="TextBox 8"/>
          <p:cNvSpPr txBox="1"/>
          <p:nvPr/>
        </p:nvSpPr>
        <p:spPr>
          <a:xfrm>
            <a:off x="7429128" y="8619512"/>
            <a:ext cx="4686672" cy="1094723"/>
          </a:xfrm>
          <a:prstGeom prst="rect">
            <a:avLst/>
          </a:prstGeom>
        </p:spPr>
        <p:txBody>
          <a:bodyPr wrap="square" lIns="0" tIns="0" rIns="0" bIns="0" rtlCol="0" anchor="t">
            <a:spAutoFit/>
          </a:bodyPr>
          <a:lstStyle/>
          <a:p>
            <a:pPr algn="ctr">
              <a:lnSpc>
                <a:spcPts val="9166"/>
              </a:lnSpc>
            </a:pPr>
            <a:r>
              <a:rPr lang="en-US" sz="6547">
                <a:solidFill>
                  <a:srgbClr val="000000"/>
                </a:solidFill>
                <a:latin typeface="Roboto Condensed Bold"/>
              </a:rPr>
              <a:t>Lều chõng</a:t>
            </a:r>
          </a:p>
        </p:txBody>
      </p:sp>
      <p:pic>
        <p:nvPicPr>
          <p:cNvPr id="9" name="Countdown 5 seconds timer">
            <a:hlinkClick r:id="" action="ppaction://media"/>
            <a:extLst>
              <a:ext uri="{FF2B5EF4-FFF2-40B4-BE49-F238E27FC236}">
                <a16:creationId xmlns:a16="http://schemas.microsoft.com/office/drawing/2014/main" id="{BCF8EA77-3386-8FDE-AD2E-58DCB8CE8E3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554200" y="8420100"/>
            <a:ext cx="2982595" cy="167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9"/>
                </p:tgtEl>
              </p:cMediaNode>
            </p:vide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0586480" y="0"/>
            <a:ext cx="18310860" cy="3410457"/>
            <a:chOff x="0" y="0"/>
            <a:chExt cx="24414480" cy="4547276"/>
          </a:xfrm>
        </p:grpSpPr>
        <p:sp>
          <p:nvSpPr>
            <p:cNvPr id="4" name="Freeform 4"/>
            <p:cNvSpPr/>
            <p:nvPr/>
          </p:nvSpPr>
          <p:spPr>
            <a:xfrm>
              <a:off x="0" y="0"/>
              <a:ext cx="24414480" cy="4547235"/>
            </a:xfrm>
            <a:custGeom>
              <a:avLst/>
              <a:gdLst/>
              <a:ahLst/>
              <a:cxnLst/>
              <a:rect l="l" t="t" r="r" b="b"/>
              <a:pathLst>
                <a:path w="24414480" h="4547235">
                  <a:moveTo>
                    <a:pt x="0" y="0"/>
                  </a:moveTo>
                  <a:lnTo>
                    <a:pt x="24414480" y="0"/>
                  </a:lnTo>
                  <a:lnTo>
                    <a:pt x="24414480" y="4547235"/>
                  </a:lnTo>
                  <a:lnTo>
                    <a:pt x="0" y="4547235"/>
                  </a:lnTo>
                  <a:lnTo>
                    <a:pt x="0" y="0"/>
                  </a:lnTo>
                  <a:close/>
                </a:path>
              </a:pathLst>
            </a:custGeom>
            <a:blipFill>
              <a:blip r:embed="rId4"/>
              <a:stretch>
                <a:fillRect t="-28173" b="-28174"/>
              </a:stretch>
            </a:blipFill>
          </p:spPr>
          <p:txBody>
            <a:bodyPr/>
            <a:lstStyle/>
            <a:p>
              <a:endParaRPr lang="en-GB"/>
            </a:p>
          </p:txBody>
        </p:sp>
      </p:grpSp>
      <p:grpSp>
        <p:nvGrpSpPr>
          <p:cNvPr id="5" name="Group 5"/>
          <p:cNvGrpSpPr/>
          <p:nvPr/>
        </p:nvGrpSpPr>
        <p:grpSpPr>
          <a:xfrm>
            <a:off x="624820" y="2444454"/>
            <a:ext cx="2338466" cy="2890603"/>
            <a:chOff x="0" y="0"/>
            <a:chExt cx="3117954" cy="3854138"/>
          </a:xfrm>
        </p:grpSpPr>
        <p:sp>
          <p:nvSpPr>
            <p:cNvPr id="6" name="Freeform 6"/>
            <p:cNvSpPr/>
            <p:nvPr/>
          </p:nvSpPr>
          <p:spPr>
            <a:xfrm>
              <a:off x="0" y="0"/>
              <a:ext cx="3117977" cy="3854196"/>
            </a:xfrm>
            <a:custGeom>
              <a:avLst/>
              <a:gdLst/>
              <a:ahLst/>
              <a:cxnLst/>
              <a:rect l="l" t="t" r="r" b="b"/>
              <a:pathLst>
                <a:path w="3117977" h="3854196">
                  <a:moveTo>
                    <a:pt x="0" y="0"/>
                  </a:moveTo>
                  <a:lnTo>
                    <a:pt x="3117977" y="0"/>
                  </a:lnTo>
                  <a:lnTo>
                    <a:pt x="3117977" y="3854196"/>
                  </a:lnTo>
                  <a:lnTo>
                    <a:pt x="0" y="3854196"/>
                  </a:lnTo>
                  <a:lnTo>
                    <a:pt x="0" y="0"/>
                  </a:lnTo>
                  <a:close/>
                </a:path>
              </a:pathLst>
            </a:custGeom>
            <a:blipFill>
              <a:blip r:embed="rId5"/>
              <a:stretch>
                <a:fillRect t="-9157" b="-9155"/>
              </a:stretch>
            </a:blipFill>
          </p:spPr>
          <p:txBody>
            <a:bodyPr/>
            <a:lstStyle/>
            <a:p>
              <a:endParaRPr lang="en-GB"/>
            </a:p>
          </p:txBody>
        </p:sp>
      </p:grpSp>
      <p:sp>
        <p:nvSpPr>
          <p:cNvPr id="7" name="TextBox 7"/>
          <p:cNvSpPr txBox="1"/>
          <p:nvPr/>
        </p:nvSpPr>
        <p:spPr>
          <a:xfrm>
            <a:off x="2100648" y="2712198"/>
            <a:ext cx="9186797" cy="2231291"/>
          </a:xfrm>
          <a:prstGeom prst="rect">
            <a:avLst/>
          </a:prstGeom>
        </p:spPr>
        <p:txBody>
          <a:bodyPr lIns="0" tIns="0" rIns="0" bIns="0" rtlCol="0" anchor="t">
            <a:spAutoFit/>
          </a:bodyPr>
          <a:lstStyle/>
          <a:p>
            <a:pPr algn="ctr">
              <a:lnSpc>
                <a:spcPts val="8905"/>
              </a:lnSpc>
            </a:pPr>
            <a:r>
              <a:rPr lang="en-US" sz="6500">
                <a:solidFill>
                  <a:srgbClr val="22170B"/>
                </a:solidFill>
                <a:latin typeface="Cambria Bold"/>
              </a:rPr>
              <a:t>THEO DÒNG THI CỬ </a:t>
            </a:r>
          </a:p>
          <a:p>
            <a:pPr algn="ctr">
              <a:lnSpc>
                <a:spcPts val="8905"/>
              </a:lnSpc>
            </a:pPr>
            <a:r>
              <a:rPr lang="en-US" sz="6500">
                <a:solidFill>
                  <a:srgbClr val="22170B"/>
                </a:solidFill>
                <a:latin typeface="Cambria Bold"/>
              </a:rPr>
              <a:t>Nhóm 1: </a:t>
            </a:r>
          </a:p>
        </p:txBody>
      </p:sp>
      <p:sp>
        <p:nvSpPr>
          <p:cNvPr id="8" name="TextBox 8"/>
          <p:cNvSpPr txBox="1"/>
          <p:nvPr/>
        </p:nvSpPr>
        <p:spPr>
          <a:xfrm>
            <a:off x="1027337" y="5647703"/>
            <a:ext cx="10260108" cy="2730997"/>
          </a:xfrm>
          <a:prstGeom prst="rect">
            <a:avLst/>
          </a:prstGeom>
        </p:spPr>
        <p:txBody>
          <a:bodyPr lIns="0" tIns="0" rIns="0" bIns="0" rtlCol="0" anchor="t">
            <a:spAutoFit/>
          </a:bodyPr>
          <a:lstStyle/>
          <a:p>
            <a:pPr marL="886347" lvl="1" indent="-443174" algn="just">
              <a:lnSpc>
                <a:spcPts val="5419"/>
              </a:lnSpc>
              <a:buFont typeface="Arial"/>
              <a:buChar char="•"/>
            </a:pPr>
            <a:r>
              <a:rPr lang="en-US" sz="4105">
                <a:solidFill>
                  <a:srgbClr val="120804"/>
                </a:solidFill>
                <a:latin typeface="Roboto Condensed"/>
              </a:rPr>
              <a:t>Trình bày hiểu biết của em về bối cảnh xã hội Việt Nam cuối thế kỉ XIX – đầu thế kỉ XX (đặc biệt là chế độ khoa cử - thái độ của những sĩ phu yêu nước và tầng lớp trí thức).</a:t>
            </a:r>
          </a:p>
        </p:txBody>
      </p:sp>
      <p:grpSp>
        <p:nvGrpSpPr>
          <p:cNvPr id="9" name="Group 9"/>
          <p:cNvGrpSpPr/>
          <p:nvPr/>
        </p:nvGrpSpPr>
        <p:grpSpPr>
          <a:xfrm>
            <a:off x="11884211" y="4815849"/>
            <a:ext cx="6829454" cy="5471151"/>
            <a:chOff x="0" y="0"/>
            <a:chExt cx="9105938" cy="7294868"/>
          </a:xfrm>
        </p:grpSpPr>
        <p:sp>
          <p:nvSpPr>
            <p:cNvPr id="10" name="Freeform 10"/>
            <p:cNvSpPr/>
            <p:nvPr/>
          </p:nvSpPr>
          <p:spPr>
            <a:xfrm>
              <a:off x="0" y="0"/>
              <a:ext cx="9105900" cy="7294880"/>
            </a:xfrm>
            <a:custGeom>
              <a:avLst/>
              <a:gdLst/>
              <a:ahLst/>
              <a:cxnLst/>
              <a:rect l="l" t="t" r="r" b="b"/>
              <a:pathLst>
                <a:path w="9105900" h="7294880">
                  <a:moveTo>
                    <a:pt x="0" y="0"/>
                  </a:moveTo>
                  <a:lnTo>
                    <a:pt x="9105900" y="0"/>
                  </a:lnTo>
                  <a:lnTo>
                    <a:pt x="9105900" y="7294880"/>
                  </a:lnTo>
                  <a:lnTo>
                    <a:pt x="0" y="7294880"/>
                  </a:lnTo>
                  <a:lnTo>
                    <a:pt x="0" y="0"/>
                  </a:lnTo>
                  <a:close/>
                </a:path>
              </a:pathLst>
            </a:custGeom>
            <a:blipFill>
              <a:blip r:embed="rId6"/>
              <a:stretch>
                <a:fillRect/>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0586480" y="0"/>
            <a:ext cx="18310860" cy="3410457"/>
            <a:chOff x="0" y="0"/>
            <a:chExt cx="24414480" cy="4547276"/>
          </a:xfrm>
        </p:grpSpPr>
        <p:sp>
          <p:nvSpPr>
            <p:cNvPr id="4" name="Freeform 4"/>
            <p:cNvSpPr/>
            <p:nvPr/>
          </p:nvSpPr>
          <p:spPr>
            <a:xfrm>
              <a:off x="0" y="0"/>
              <a:ext cx="24414480" cy="4547235"/>
            </a:xfrm>
            <a:custGeom>
              <a:avLst/>
              <a:gdLst/>
              <a:ahLst/>
              <a:cxnLst/>
              <a:rect l="l" t="t" r="r" b="b"/>
              <a:pathLst>
                <a:path w="24414480" h="4547235">
                  <a:moveTo>
                    <a:pt x="0" y="0"/>
                  </a:moveTo>
                  <a:lnTo>
                    <a:pt x="24414480" y="0"/>
                  </a:lnTo>
                  <a:lnTo>
                    <a:pt x="24414480" y="4547235"/>
                  </a:lnTo>
                  <a:lnTo>
                    <a:pt x="0" y="4547235"/>
                  </a:lnTo>
                  <a:lnTo>
                    <a:pt x="0" y="0"/>
                  </a:lnTo>
                  <a:close/>
                </a:path>
              </a:pathLst>
            </a:custGeom>
            <a:blipFill>
              <a:blip r:embed="rId4"/>
              <a:stretch>
                <a:fillRect t="-28173" b="-28174"/>
              </a:stretch>
            </a:blipFill>
          </p:spPr>
          <p:txBody>
            <a:bodyPr/>
            <a:lstStyle/>
            <a:p>
              <a:endParaRPr lang="en-GB"/>
            </a:p>
          </p:txBody>
        </p:sp>
      </p:grpSp>
      <p:grpSp>
        <p:nvGrpSpPr>
          <p:cNvPr id="5" name="Group 5"/>
          <p:cNvGrpSpPr/>
          <p:nvPr/>
        </p:nvGrpSpPr>
        <p:grpSpPr>
          <a:xfrm>
            <a:off x="720741" y="1925246"/>
            <a:ext cx="2338466" cy="2890603"/>
            <a:chOff x="0" y="0"/>
            <a:chExt cx="3117954" cy="3854138"/>
          </a:xfrm>
        </p:grpSpPr>
        <p:sp>
          <p:nvSpPr>
            <p:cNvPr id="6" name="Freeform 6"/>
            <p:cNvSpPr/>
            <p:nvPr/>
          </p:nvSpPr>
          <p:spPr>
            <a:xfrm>
              <a:off x="0" y="0"/>
              <a:ext cx="3117977" cy="3854196"/>
            </a:xfrm>
            <a:custGeom>
              <a:avLst/>
              <a:gdLst/>
              <a:ahLst/>
              <a:cxnLst/>
              <a:rect l="l" t="t" r="r" b="b"/>
              <a:pathLst>
                <a:path w="3117977" h="3854196">
                  <a:moveTo>
                    <a:pt x="0" y="0"/>
                  </a:moveTo>
                  <a:lnTo>
                    <a:pt x="3117977" y="0"/>
                  </a:lnTo>
                  <a:lnTo>
                    <a:pt x="3117977" y="3854196"/>
                  </a:lnTo>
                  <a:lnTo>
                    <a:pt x="0" y="3854196"/>
                  </a:lnTo>
                  <a:lnTo>
                    <a:pt x="0" y="0"/>
                  </a:lnTo>
                  <a:close/>
                </a:path>
              </a:pathLst>
            </a:custGeom>
            <a:blipFill>
              <a:blip r:embed="rId5"/>
              <a:stretch>
                <a:fillRect t="-9157" b="-9155"/>
              </a:stretch>
            </a:blipFill>
          </p:spPr>
          <p:txBody>
            <a:bodyPr/>
            <a:lstStyle/>
            <a:p>
              <a:endParaRPr lang="en-GB"/>
            </a:p>
          </p:txBody>
        </p:sp>
      </p:grpSp>
      <p:sp>
        <p:nvSpPr>
          <p:cNvPr id="7" name="TextBox 7"/>
          <p:cNvSpPr txBox="1"/>
          <p:nvPr/>
        </p:nvSpPr>
        <p:spPr>
          <a:xfrm>
            <a:off x="2697414" y="2451974"/>
            <a:ext cx="9186797" cy="1979831"/>
          </a:xfrm>
          <a:prstGeom prst="rect">
            <a:avLst/>
          </a:prstGeom>
        </p:spPr>
        <p:txBody>
          <a:bodyPr lIns="0" tIns="0" rIns="0" bIns="0" rtlCol="0" anchor="t">
            <a:spAutoFit/>
          </a:bodyPr>
          <a:lstStyle/>
          <a:p>
            <a:pPr algn="ctr">
              <a:lnSpc>
                <a:spcPts val="7735"/>
              </a:lnSpc>
            </a:pPr>
            <a:r>
              <a:rPr lang="en-US" sz="6500">
                <a:solidFill>
                  <a:srgbClr val="22170B"/>
                </a:solidFill>
                <a:latin typeface="Cambria Bold"/>
              </a:rPr>
              <a:t>THEO DÒNG THI CỬ </a:t>
            </a:r>
          </a:p>
          <a:p>
            <a:pPr algn="ctr">
              <a:lnSpc>
                <a:spcPts val="7735"/>
              </a:lnSpc>
            </a:pPr>
            <a:r>
              <a:rPr lang="en-US" sz="6500">
                <a:solidFill>
                  <a:srgbClr val="22170B"/>
                </a:solidFill>
                <a:latin typeface="Cambria Bold"/>
              </a:rPr>
              <a:t>Nhóm 2: </a:t>
            </a:r>
          </a:p>
        </p:txBody>
      </p:sp>
      <p:sp>
        <p:nvSpPr>
          <p:cNvPr id="8" name="TextBox 8"/>
          <p:cNvSpPr txBox="1"/>
          <p:nvPr/>
        </p:nvSpPr>
        <p:spPr>
          <a:xfrm>
            <a:off x="1474519" y="4834899"/>
            <a:ext cx="10649343" cy="4099413"/>
          </a:xfrm>
          <a:prstGeom prst="rect">
            <a:avLst/>
          </a:prstGeom>
        </p:spPr>
        <p:txBody>
          <a:bodyPr lIns="0" tIns="0" rIns="0" bIns="0" rtlCol="0" anchor="t">
            <a:spAutoFit/>
          </a:bodyPr>
          <a:lstStyle/>
          <a:p>
            <a:pPr algn="just">
              <a:lnSpc>
                <a:spcPts val="5419"/>
              </a:lnSpc>
            </a:pPr>
            <a:r>
              <a:rPr lang="en-US" sz="4105">
                <a:solidFill>
                  <a:srgbClr val="120804"/>
                </a:solidFill>
                <a:latin typeface="Roboto Condensed Bold"/>
              </a:rPr>
              <a:t>Đọc bài thơ “Vịnh khoa thi Hương” và thực hiện các yêu cầu bên dưới:</a:t>
            </a:r>
          </a:p>
          <a:p>
            <a:pPr marL="886347" lvl="1" indent="-443173" algn="just">
              <a:lnSpc>
                <a:spcPts val="5419"/>
              </a:lnSpc>
              <a:buFont typeface="Arial"/>
              <a:buChar char="•"/>
            </a:pPr>
            <a:r>
              <a:rPr lang="en-US" sz="4105">
                <a:solidFill>
                  <a:srgbClr val="120804"/>
                </a:solidFill>
                <a:latin typeface="Roboto Condensed"/>
              </a:rPr>
              <a:t>Xác định thái độ của tác giả đối với các đối tượng trào phúng.</a:t>
            </a:r>
          </a:p>
          <a:p>
            <a:pPr marL="886347" lvl="1" indent="-443173" algn="just">
              <a:lnSpc>
                <a:spcPts val="5419"/>
              </a:lnSpc>
              <a:buFont typeface="Arial"/>
              <a:buChar char="•"/>
            </a:pPr>
            <a:r>
              <a:rPr lang="en-US" sz="4105">
                <a:solidFill>
                  <a:srgbClr val="120804"/>
                </a:solidFill>
                <a:latin typeface="Roboto Condensed"/>
              </a:rPr>
              <a:t>Hai câu đề của bài thơ cho ta thấy kì thi có gì đặc biệt?</a:t>
            </a:r>
          </a:p>
        </p:txBody>
      </p:sp>
      <p:grpSp>
        <p:nvGrpSpPr>
          <p:cNvPr id="9" name="Group 9"/>
          <p:cNvGrpSpPr/>
          <p:nvPr/>
        </p:nvGrpSpPr>
        <p:grpSpPr>
          <a:xfrm>
            <a:off x="11884211" y="4815849"/>
            <a:ext cx="6829454" cy="5471151"/>
            <a:chOff x="0" y="0"/>
            <a:chExt cx="9105938" cy="7294868"/>
          </a:xfrm>
        </p:grpSpPr>
        <p:sp>
          <p:nvSpPr>
            <p:cNvPr id="10" name="Freeform 10"/>
            <p:cNvSpPr/>
            <p:nvPr/>
          </p:nvSpPr>
          <p:spPr>
            <a:xfrm>
              <a:off x="0" y="0"/>
              <a:ext cx="9105900" cy="7294880"/>
            </a:xfrm>
            <a:custGeom>
              <a:avLst/>
              <a:gdLst/>
              <a:ahLst/>
              <a:cxnLst/>
              <a:rect l="l" t="t" r="r" b="b"/>
              <a:pathLst>
                <a:path w="9105900" h="7294880">
                  <a:moveTo>
                    <a:pt x="0" y="0"/>
                  </a:moveTo>
                  <a:lnTo>
                    <a:pt x="9105900" y="0"/>
                  </a:lnTo>
                  <a:lnTo>
                    <a:pt x="9105900" y="7294880"/>
                  </a:lnTo>
                  <a:lnTo>
                    <a:pt x="0" y="7294880"/>
                  </a:lnTo>
                  <a:lnTo>
                    <a:pt x="0" y="0"/>
                  </a:lnTo>
                  <a:close/>
                </a:path>
              </a:pathLst>
            </a:custGeom>
            <a:blipFill>
              <a:blip r:embed="rId6"/>
              <a:stretch>
                <a:fillRect/>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394726" y="1679972"/>
            <a:ext cx="5555880" cy="1620818"/>
            <a:chOff x="0" y="0"/>
            <a:chExt cx="7407840" cy="2161090"/>
          </a:xfrm>
        </p:grpSpPr>
        <p:sp>
          <p:nvSpPr>
            <p:cNvPr id="4" name="Freeform 4"/>
            <p:cNvSpPr/>
            <p:nvPr/>
          </p:nvSpPr>
          <p:spPr>
            <a:xfrm>
              <a:off x="9525" y="9525"/>
              <a:ext cx="7388733" cy="2141982"/>
            </a:xfrm>
            <a:custGeom>
              <a:avLst/>
              <a:gdLst/>
              <a:ahLst/>
              <a:cxnLst/>
              <a:rect l="l" t="t" r="r" b="b"/>
              <a:pathLst>
                <a:path w="7388733" h="2141982">
                  <a:moveTo>
                    <a:pt x="0" y="0"/>
                  </a:moveTo>
                  <a:lnTo>
                    <a:pt x="7388733" y="0"/>
                  </a:lnTo>
                  <a:lnTo>
                    <a:pt x="7388733" y="2141982"/>
                  </a:lnTo>
                  <a:lnTo>
                    <a:pt x="0" y="2141982"/>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5" name="Freeform 5"/>
            <p:cNvSpPr/>
            <p:nvPr/>
          </p:nvSpPr>
          <p:spPr>
            <a:xfrm>
              <a:off x="0" y="0"/>
              <a:ext cx="7407783" cy="2161032"/>
            </a:xfrm>
            <a:custGeom>
              <a:avLst/>
              <a:gdLst/>
              <a:ahLst/>
              <a:cxnLst/>
              <a:rect l="l" t="t" r="r" b="b"/>
              <a:pathLst>
                <a:path w="7407783" h="2161032">
                  <a:moveTo>
                    <a:pt x="9525" y="0"/>
                  </a:moveTo>
                  <a:lnTo>
                    <a:pt x="7398258" y="0"/>
                  </a:lnTo>
                  <a:cubicBezTo>
                    <a:pt x="7403464" y="0"/>
                    <a:pt x="7407783" y="4318"/>
                    <a:pt x="7407783" y="9525"/>
                  </a:cubicBezTo>
                  <a:lnTo>
                    <a:pt x="7407783" y="2151507"/>
                  </a:lnTo>
                  <a:cubicBezTo>
                    <a:pt x="7407783" y="2156714"/>
                    <a:pt x="7403464" y="2161032"/>
                    <a:pt x="7398258" y="2161032"/>
                  </a:cubicBezTo>
                  <a:lnTo>
                    <a:pt x="9525" y="2161032"/>
                  </a:lnTo>
                  <a:cubicBezTo>
                    <a:pt x="4318" y="2161032"/>
                    <a:pt x="0" y="2156714"/>
                    <a:pt x="0" y="2151507"/>
                  </a:cubicBezTo>
                  <a:lnTo>
                    <a:pt x="0" y="9525"/>
                  </a:lnTo>
                  <a:cubicBezTo>
                    <a:pt x="0" y="4318"/>
                    <a:pt x="4318" y="0"/>
                    <a:pt x="9525" y="0"/>
                  </a:cubicBezTo>
                  <a:moveTo>
                    <a:pt x="9525" y="19050"/>
                  </a:moveTo>
                  <a:lnTo>
                    <a:pt x="9525" y="9525"/>
                  </a:lnTo>
                  <a:lnTo>
                    <a:pt x="19050" y="9525"/>
                  </a:lnTo>
                  <a:lnTo>
                    <a:pt x="19050" y="2151507"/>
                  </a:lnTo>
                  <a:lnTo>
                    <a:pt x="9525" y="2151507"/>
                  </a:lnTo>
                  <a:lnTo>
                    <a:pt x="9525" y="2141982"/>
                  </a:lnTo>
                  <a:lnTo>
                    <a:pt x="7398258" y="2141982"/>
                  </a:lnTo>
                  <a:lnTo>
                    <a:pt x="7398258" y="2151507"/>
                  </a:lnTo>
                  <a:lnTo>
                    <a:pt x="7388733" y="2151507"/>
                  </a:lnTo>
                  <a:lnTo>
                    <a:pt x="7388733" y="9525"/>
                  </a:lnTo>
                  <a:lnTo>
                    <a:pt x="7398258" y="9525"/>
                  </a:lnTo>
                  <a:lnTo>
                    <a:pt x="7398258" y="19050"/>
                  </a:lnTo>
                  <a:lnTo>
                    <a:pt x="9525" y="19050"/>
                  </a:lnTo>
                  <a:close/>
                </a:path>
              </a:pathLst>
            </a:custGeom>
            <a:solidFill>
              <a:srgbClr val="909C83"/>
            </a:solidFill>
          </p:spPr>
          <p:txBody>
            <a:bodyPr/>
            <a:lstStyle/>
            <a:p>
              <a:endParaRPr lang="en-GB"/>
            </a:p>
          </p:txBody>
        </p:sp>
        <p:sp>
          <p:nvSpPr>
            <p:cNvPr id="6" name="TextBox 6"/>
            <p:cNvSpPr txBox="1"/>
            <p:nvPr/>
          </p:nvSpPr>
          <p:spPr>
            <a:xfrm>
              <a:off x="0" y="-9525"/>
              <a:ext cx="7407840" cy="2170615"/>
            </a:xfrm>
            <a:prstGeom prst="rect">
              <a:avLst/>
            </a:prstGeom>
          </p:spPr>
          <p:txBody>
            <a:bodyPr lIns="50800" tIns="50800" rIns="50800" bIns="50800" rtlCol="0" anchor="ctr"/>
            <a:lstStyle/>
            <a:p>
              <a:pPr algn="ctr">
                <a:lnSpc>
                  <a:spcPts val="5759"/>
                </a:lnSpc>
              </a:pPr>
              <a:r>
                <a:rPr lang="en-US" sz="4800">
                  <a:solidFill>
                    <a:srgbClr val="22170B"/>
                  </a:solidFill>
                  <a:latin typeface="Cambria Bold"/>
                </a:rPr>
                <a:t>Hai câu đề</a:t>
              </a:r>
            </a:p>
          </p:txBody>
        </p:sp>
      </p:grpSp>
      <p:sp>
        <p:nvSpPr>
          <p:cNvPr id="7" name="TextBox 7"/>
          <p:cNvSpPr txBox="1"/>
          <p:nvPr/>
        </p:nvSpPr>
        <p:spPr>
          <a:xfrm>
            <a:off x="7432395" y="1660922"/>
            <a:ext cx="8458110" cy="1451145"/>
          </a:xfrm>
          <a:prstGeom prst="rect">
            <a:avLst/>
          </a:prstGeom>
        </p:spPr>
        <p:txBody>
          <a:bodyPr lIns="0" tIns="0" rIns="0" bIns="0" rtlCol="0" anchor="t">
            <a:spAutoFit/>
          </a:bodyPr>
          <a:lstStyle/>
          <a:p>
            <a:pPr algn="l">
              <a:lnSpc>
                <a:spcPts val="5400"/>
              </a:lnSpc>
            </a:pPr>
            <a:r>
              <a:rPr lang="en-US" sz="4500">
                <a:solidFill>
                  <a:srgbClr val="000000"/>
                </a:solidFill>
                <a:latin typeface="Cambria Italics"/>
              </a:rPr>
              <a:t>Nhà nước ba năm mở một khoa</a:t>
            </a:r>
          </a:p>
          <a:p>
            <a:pPr algn="l">
              <a:lnSpc>
                <a:spcPts val="5400"/>
              </a:lnSpc>
            </a:pPr>
            <a:r>
              <a:rPr lang="en-US" sz="4500">
                <a:solidFill>
                  <a:srgbClr val="000000"/>
                </a:solidFill>
                <a:latin typeface="Cambria Italics"/>
              </a:rPr>
              <a:t>Trường Nam thi lẫn với trường Hà</a:t>
            </a:r>
          </a:p>
        </p:txBody>
      </p:sp>
      <p:grpSp>
        <p:nvGrpSpPr>
          <p:cNvPr id="8" name="Group 8"/>
          <p:cNvGrpSpPr/>
          <p:nvPr/>
        </p:nvGrpSpPr>
        <p:grpSpPr>
          <a:xfrm rot="-10800000">
            <a:off x="1394726" y="5824972"/>
            <a:ext cx="15159780" cy="5712634"/>
            <a:chOff x="0" y="0"/>
            <a:chExt cx="20213040" cy="7616846"/>
          </a:xfrm>
        </p:grpSpPr>
        <p:sp>
          <p:nvSpPr>
            <p:cNvPr id="9" name="Freeform 9"/>
            <p:cNvSpPr/>
            <p:nvPr/>
          </p:nvSpPr>
          <p:spPr>
            <a:xfrm>
              <a:off x="25400" y="66721"/>
              <a:ext cx="20162267" cy="7483446"/>
            </a:xfrm>
            <a:custGeom>
              <a:avLst/>
              <a:gdLst/>
              <a:ahLst/>
              <a:cxnLst/>
              <a:rect l="l" t="t" r="r" b="b"/>
              <a:pathLst>
                <a:path w="20162267" h="7483446">
                  <a:moveTo>
                    <a:pt x="0" y="2620807"/>
                  </a:moveTo>
                  <a:lnTo>
                    <a:pt x="9719564" y="2620807"/>
                  </a:lnTo>
                  <a:lnTo>
                    <a:pt x="9719564" y="1870862"/>
                  </a:lnTo>
                  <a:lnTo>
                    <a:pt x="9357995" y="1870862"/>
                  </a:lnTo>
                  <a:lnTo>
                    <a:pt x="10081133" y="0"/>
                  </a:lnTo>
                  <a:lnTo>
                    <a:pt x="10804271" y="1870862"/>
                  </a:lnTo>
                  <a:lnTo>
                    <a:pt x="10442702" y="1870862"/>
                  </a:lnTo>
                  <a:lnTo>
                    <a:pt x="10442702" y="2620807"/>
                  </a:lnTo>
                  <a:lnTo>
                    <a:pt x="20162267" y="2620807"/>
                  </a:lnTo>
                  <a:lnTo>
                    <a:pt x="20162267" y="7483446"/>
                  </a:lnTo>
                  <a:lnTo>
                    <a:pt x="0" y="7483446"/>
                  </a:lnTo>
                  <a:close/>
                </a:path>
              </a:pathLst>
            </a:custGeom>
            <a:solidFill>
              <a:srgbClr val="A7B083"/>
            </a:solidFill>
          </p:spPr>
          <p:txBody>
            <a:bodyPr/>
            <a:lstStyle/>
            <a:p>
              <a:endParaRPr lang="en-GB"/>
            </a:p>
          </p:txBody>
        </p:sp>
        <p:sp>
          <p:nvSpPr>
            <p:cNvPr id="10" name="Freeform 10"/>
            <p:cNvSpPr/>
            <p:nvPr/>
          </p:nvSpPr>
          <p:spPr>
            <a:xfrm>
              <a:off x="0" y="-2413"/>
              <a:ext cx="20213067" cy="7619274"/>
            </a:xfrm>
            <a:custGeom>
              <a:avLst/>
              <a:gdLst/>
              <a:ahLst/>
              <a:cxnLst/>
              <a:rect l="l" t="t" r="r" b="b"/>
              <a:pathLst>
                <a:path w="20213067" h="7619274">
                  <a:moveTo>
                    <a:pt x="25400" y="2623220"/>
                  </a:moveTo>
                  <a:lnTo>
                    <a:pt x="9744964" y="2623220"/>
                  </a:lnTo>
                  <a:lnTo>
                    <a:pt x="9744964" y="2689941"/>
                  </a:lnTo>
                  <a:lnTo>
                    <a:pt x="9719564" y="2689941"/>
                  </a:lnTo>
                  <a:lnTo>
                    <a:pt x="9719564" y="1939996"/>
                  </a:lnTo>
                  <a:lnTo>
                    <a:pt x="9744964" y="1939996"/>
                  </a:lnTo>
                  <a:lnTo>
                    <a:pt x="9744964" y="2006717"/>
                  </a:lnTo>
                  <a:lnTo>
                    <a:pt x="9383395" y="2006717"/>
                  </a:lnTo>
                  <a:cubicBezTo>
                    <a:pt x="9373108" y="2006717"/>
                    <a:pt x="9363837" y="1990370"/>
                    <a:pt x="9359900" y="1965350"/>
                  </a:cubicBezTo>
                  <a:cubicBezTo>
                    <a:pt x="9355963" y="1940329"/>
                    <a:pt x="9358249" y="1911639"/>
                    <a:pt x="9365614" y="1892624"/>
                  </a:cubicBezTo>
                  <a:lnTo>
                    <a:pt x="10088753" y="21762"/>
                  </a:lnTo>
                  <a:cubicBezTo>
                    <a:pt x="10098660" y="0"/>
                    <a:pt x="10114535" y="0"/>
                    <a:pt x="10124440" y="21762"/>
                  </a:cubicBezTo>
                  <a:lnTo>
                    <a:pt x="10847578" y="1892624"/>
                  </a:lnTo>
                  <a:cubicBezTo>
                    <a:pt x="10854944" y="1911639"/>
                    <a:pt x="10857103" y="1940329"/>
                    <a:pt x="10853293" y="1965350"/>
                  </a:cubicBezTo>
                  <a:cubicBezTo>
                    <a:pt x="10849483" y="1990370"/>
                    <a:pt x="10840085" y="2006717"/>
                    <a:pt x="10829798" y="2006717"/>
                  </a:cubicBezTo>
                  <a:lnTo>
                    <a:pt x="10468102" y="2006717"/>
                  </a:lnTo>
                  <a:lnTo>
                    <a:pt x="10468102" y="1939996"/>
                  </a:lnTo>
                  <a:lnTo>
                    <a:pt x="10493502" y="1939996"/>
                  </a:lnTo>
                  <a:lnTo>
                    <a:pt x="10493502" y="2689941"/>
                  </a:lnTo>
                  <a:lnTo>
                    <a:pt x="10468102" y="2689941"/>
                  </a:lnTo>
                  <a:lnTo>
                    <a:pt x="10468102" y="2623220"/>
                  </a:lnTo>
                  <a:lnTo>
                    <a:pt x="20187667" y="2623220"/>
                  </a:lnTo>
                  <a:cubicBezTo>
                    <a:pt x="20201637" y="2623220"/>
                    <a:pt x="20213067" y="2653245"/>
                    <a:pt x="20213067" y="2689941"/>
                  </a:cubicBezTo>
                  <a:lnTo>
                    <a:pt x="20213067" y="7552580"/>
                  </a:lnTo>
                  <a:cubicBezTo>
                    <a:pt x="20213067" y="7589277"/>
                    <a:pt x="20201637" y="7619274"/>
                    <a:pt x="20187667" y="7619274"/>
                  </a:cubicBezTo>
                  <a:lnTo>
                    <a:pt x="25400" y="7619274"/>
                  </a:lnTo>
                  <a:cubicBezTo>
                    <a:pt x="11430" y="7619274"/>
                    <a:pt x="0" y="7589277"/>
                    <a:pt x="0" y="7552580"/>
                  </a:cubicBezTo>
                  <a:lnTo>
                    <a:pt x="0" y="2689941"/>
                  </a:lnTo>
                  <a:cubicBezTo>
                    <a:pt x="0" y="2653245"/>
                    <a:pt x="11430" y="2623220"/>
                    <a:pt x="25400" y="2623220"/>
                  </a:cubicBezTo>
                  <a:moveTo>
                    <a:pt x="25400" y="2756663"/>
                  </a:moveTo>
                  <a:lnTo>
                    <a:pt x="25400" y="2689941"/>
                  </a:lnTo>
                  <a:lnTo>
                    <a:pt x="50800" y="2689941"/>
                  </a:lnTo>
                  <a:lnTo>
                    <a:pt x="50800" y="7552580"/>
                  </a:lnTo>
                  <a:lnTo>
                    <a:pt x="25400" y="7552580"/>
                  </a:lnTo>
                  <a:lnTo>
                    <a:pt x="25400" y="7485859"/>
                  </a:lnTo>
                  <a:lnTo>
                    <a:pt x="20187665" y="7485859"/>
                  </a:lnTo>
                  <a:lnTo>
                    <a:pt x="20187665" y="7552580"/>
                  </a:lnTo>
                  <a:lnTo>
                    <a:pt x="20162265" y="7552580"/>
                  </a:lnTo>
                  <a:lnTo>
                    <a:pt x="20162265" y="2689941"/>
                  </a:lnTo>
                  <a:lnTo>
                    <a:pt x="20187665" y="2689941"/>
                  </a:lnTo>
                  <a:lnTo>
                    <a:pt x="20187665" y="2756663"/>
                  </a:lnTo>
                  <a:lnTo>
                    <a:pt x="10468102" y="2756663"/>
                  </a:lnTo>
                  <a:cubicBezTo>
                    <a:pt x="10454132" y="2756663"/>
                    <a:pt x="10442702" y="2726638"/>
                    <a:pt x="10442702" y="2689941"/>
                  </a:cubicBezTo>
                  <a:lnTo>
                    <a:pt x="10442702" y="1939996"/>
                  </a:lnTo>
                  <a:cubicBezTo>
                    <a:pt x="10442702" y="1903299"/>
                    <a:pt x="10454132" y="1873274"/>
                    <a:pt x="10468102" y="1873274"/>
                  </a:cubicBezTo>
                  <a:lnTo>
                    <a:pt x="10829671" y="1873274"/>
                  </a:lnTo>
                  <a:lnTo>
                    <a:pt x="10829671" y="1939996"/>
                  </a:lnTo>
                  <a:lnTo>
                    <a:pt x="10811891" y="1987368"/>
                  </a:lnTo>
                  <a:lnTo>
                    <a:pt x="10088753" y="116506"/>
                  </a:lnTo>
                  <a:lnTo>
                    <a:pt x="10106533" y="69134"/>
                  </a:lnTo>
                  <a:lnTo>
                    <a:pt x="10124313" y="116506"/>
                  </a:lnTo>
                  <a:lnTo>
                    <a:pt x="9401302" y="1987368"/>
                  </a:lnTo>
                  <a:lnTo>
                    <a:pt x="9383522" y="1939996"/>
                  </a:lnTo>
                  <a:lnTo>
                    <a:pt x="9383522" y="1873274"/>
                  </a:lnTo>
                  <a:lnTo>
                    <a:pt x="9745091" y="1873274"/>
                  </a:lnTo>
                  <a:cubicBezTo>
                    <a:pt x="9759061" y="1873274"/>
                    <a:pt x="9770491" y="1903299"/>
                    <a:pt x="9770491" y="1939996"/>
                  </a:cubicBezTo>
                  <a:lnTo>
                    <a:pt x="9770491" y="2689941"/>
                  </a:lnTo>
                  <a:cubicBezTo>
                    <a:pt x="9770491" y="2726638"/>
                    <a:pt x="9759061" y="2756663"/>
                    <a:pt x="9745091" y="2756663"/>
                  </a:cubicBezTo>
                  <a:lnTo>
                    <a:pt x="25400" y="2756663"/>
                  </a:lnTo>
                  <a:close/>
                </a:path>
              </a:pathLst>
            </a:custGeom>
            <a:solidFill>
              <a:srgbClr val="FFFFFF"/>
            </a:solidFill>
          </p:spPr>
          <p:txBody>
            <a:bodyPr/>
            <a:lstStyle/>
            <a:p>
              <a:endParaRPr lang="en-GB"/>
            </a:p>
          </p:txBody>
        </p:sp>
      </p:grpSp>
      <p:sp>
        <p:nvSpPr>
          <p:cNvPr id="11" name="TextBox 11"/>
          <p:cNvSpPr txBox="1"/>
          <p:nvPr/>
        </p:nvSpPr>
        <p:spPr>
          <a:xfrm>
            <a:off x="1458561" y="6181628"/>
            <a:ext cx="14766080" cy="2995364"/>
          </a:xfrm>
          <a:prstGeom prst="rect">
            <a:avLst/>
          </a:prstGeom>
        </p:spPr>
        <p:txBody>
          <a:bodyPr lIns="0" tIns="0" rIns="0" bIns="0" rtlCol="0" anchor="t">
            <a:spAutoFit/>
          </a:bodyPr>
          <a:lstStyle/>
          <a:p>
            <a:pPr marL="809625" lvl="1" indent="-404812" algn="l">
              <a:lnSpc>
                <a:spcPts val="4762"/>
              </a:lnSpc>
              <a:buFont typeface="Arial"/>
              <a:buChar char="•"/>
            </a:pPr>
            <a:r>
              <a:rPr lang="en-US" sz="3750">
                <a:solidFill>
                  <a:srgbClr val="4A5241"/>
                </a:solidFill>
                <a:latin typeface="Roboto Condensed"/>
              </a:rPr>
              <a:t> “Nhà nước”: Từ mới xuất hiện khi Pháp đô hộ nước ta, lập nên thể chế kì quái của kẻ xâm lược và biến triều đình An Nam thành bù nhìn. Việc thi cử từ đây do “nhà nước” chi phối hoàn toàn.</a:t>
            </a:r>
          </a:p>
          <a:p>
            <a:pPr marL="809625" lvl="1" indent="-404812" algn="l">
              <a:lnSpc>
                <a:spcPts val="4762"/>
              </a:lnSpc>
              <a:buFont typeface="Arial"/>
              <a:buChar char="•"/>
            </a:pPr>
            <a:r>
              <a:rPr lang="en-US" sz="3750">
                <a:solidFill>
                  <a:srgbClr val="4A5241"/>
                </a:solidFill>
                <a:latin typeface="Roboto Condensed"/>
              </a:rPr>
              <a:t> “lẫn”: hỗn tạp, láo nháo, kì quặc --&gt; thể hiện sự ô hợp, hỗn tạp của kì thi này. Đây chính là điều bất thường của kì thi.</a:t>
            </a:r>
          </a:p>
        </p:txBody>
      </p:sp>
      <p:grpSp>
        <p:nvGrpSpPr>
          <p:cNvPr id="12" name="Group 12"/>
          <p:cNvGrpSpPr/>
          <p:nvPr/>
        </p:nvGrpSpPr>
        <p:grpSpPr>
          <a:xfrm rot="-10800000">
            <a:off x="1394726" y="3605590"/>
            <a:ext cx="15159780" cy="2278320"/>
            <a:chOff x="0" y="0"/>
            <a:chExt cx="20213040" cy="3037760"/>
          </a:xfrm>
        </p:grpSpPr>
        <p:sp>
          <p:nvSpPr>
            <p:cNvPr id="13" name="Freeform 13"/>
            <p:cNvSpPr/>
            <p:nvPr/>
          </p:nvSpPr>
          <p:spPr>
            <a:xfrm>
              <a:off x="25400" y="25400"/>
              <a:ext cx="20162140" cy="2986913"/>
            </a:xfrm>
            <a:custGeom>
              <a:avLst/>
              <a:gdLst/>
              <a:ahLst/>
              <a:cxnLst/>
              <a:rect l="l" t="t" r="r" b="b"/>
              <a:pathLst>
                <a:path w="20162140" h="2986913">
                  <a:moveTo>
                    <a:pt x="0" y="1046099"/>
                  </a:moveTo>
                  <a:lnTo>
                    <a:pt x="9702292" y="1046099"/>
                  </a:lnTo>
                  <a:lnTo>
                    <a:pt x="9702292" y="746760"/>
                  </a:lnTo>
                  <a:lnTo>
                    <a:pt x="9323578" y="746760"/>
                  </a:lnTo>
                  <a:lnTo>
                    <a:pt x="10081133" y="0"/>
                  </a:lnTo>
                  <a:lnTo>
                    <a:pt x="10838688" y="746760"/>
                  </a:lnTo>
                  <a:lnTo>
                    <a:pt x="10459847" y="746760"/>
                  </a:lnTo>
                  <a:lnTo>
                    <a:pt x="10459847" y="1046099"/>
                  </a:lnTo>
                  <a:lnTo>
                    <a:pt x="20162140" y="1046099"/>
                  </a:lnTo>
                  <a:lnTo>
                    <a:pt x="20162140" y="2986913"/>
                  </a:lnTo>
                  <a:lnTo>
                    <a:pt x="0" y="2986913"/>
                  </a:lnTo>
                  <a:close/>
                </a:path>
              </a:pathLst>
            </a:custGeom>
            <a:solidFill>
              <a:srgbClr val="949F87"/>
            </a:solidFill>
          </p:spPr>
          <p:txBody>
            <a:bodyPr/>
            <a:lstStyle/>
            <a:p>
              <a:endParaRPr lang="en-GB"/>
            </a:p>
          </p:txBody>
        </p:sp>
        <p:sp>
          <p:nvSpPr>
            <p:cNvPr id="14" name="Freeform 14"/>
            <p:cNvSpPr/>
            <p:nvPr/>
          </p:nvSpPr>
          <p:spPr>
            <a:xfrm>
              <a:off x="0" y="-2413"/>
              <a:ext cx="20212940" cy="3040126"/>
            </a:xfrm>
            <a:custGeom>
              <a:avLst/>
              <a:gdLst/>
              <a:ahLst/>
              <a:cxnLst/>
              <a:rect l="l" t="t" r="r" b="b"/>
              <a:pathLst>
                <a:path w="20212940" h="3040126">
                  <a:moveTo>
                    <a:pt x="25400" y="1048512"/>
                  </a:moveTo>
                  <a:lnTo>
                    <a:pt x="9727692" y="1048512"/>
                  </a:lnTo>
                  <a:lnTo>
                    <a:pt x="9727692" y="1073912"/>
                  </a:lnTo>
                  <a:lnTo>
                    <a:pt x="9702292" y="1073912"/>
                  </a:lnTo>
                  <a:lnTo>
                    <a:pt x="9702292" y="774573"/>
                  </a:lnTo>
                  <a:lnTo>
                    <a:pt x="9727692" y="774573"/>
                  </a:lnTo>
                  <a:lnTo>
                    <a:pt x="9727692" y="799973"/>
                  </a:lnTo>
                  <a:lnTo>
                    <a:pt x="9348978" y="799973"/>
                  </a:lnTo>
                  <a:cubicBezTo>
                    <a:pt x="9338691" y="799973"/>
                    <a:pt x="9329420" y="793750"/>
                    <a:pt x="9325483" y="784225"/>
                  </a:cubicBezTo>
                  <a:cubicBezTo>
                    <a:pt x="9321547" y="774700"/>
                    <a:pt x="9323832" y="763778"/>
                    <a:pt x="9331198" y="756539"/>
                  </a:cubicBezTo>
                  <a:lnTo>
                    <a:pt x="10088626" y="9779"/>
                  </a:lnTo>
                  <a:cubicBezTo>
                    <a:pt x="10098532" y="0"/>
                    <a:pt x="10114407" y="0"/>
                    <a:pt x="10124313" y="9779"/>
                  </a:cubicBezTo>
                  <a:lnTo>
                    <a:pt x="10881868" y="756539"/>
                  </a:lnTo>
                  <a:cubicBezTo>
                    <a:pt x="10889234" y="763778"/>
                    <a:pt x="10891393" y="774700"/>
                    <a:pt x="10887583" y="784225"/>
                  </a:cubicBezTo>
                  <a:cubicBezTo>
                    <a:pt x="10883773" y="793750"/>
                    <a:pt x="10874375" y="799973"/>
                    <a:pt x="10864088" y="799973"/>
                  </a:cubicBezTo>
                  <a:lnTo>
                    <a:pt x="10485247" y="799973"/>
                  </a:lnTo>
                  <a:lnTo>
                    <a:pt x="10485247" y="774573"/>
                  </a:lnTo>
                  <a:lnTo>
                    <a:pt x="10510647" y="774573"/>
                  </a:lnTo>
                  <a:lnTo>
                    <a:pt x="10510647" y="1073912"/>
                  </a:lnTo>
                  <a:lnTo>
                    <a:pt x="10485247" y="1073912"/>
                  </a:lnTo>
                  <a:lnTo>
                    <a:pt x="10485247" y="1048512"/>
                  </a:lnTo>
                  <a:lnTo>
                    <a:pt x="20187540" y="1048512"/>
                  </a:lnTo>
                  <a:cubicBezTo>
                    <a:pt x="20201510" y="1048512"/>
                    <a:pt x="20212940" y="1059942"/>
                    <a:pt x="20212940" y="1073912"/>
                  </a:cubicBezTo>
                  <a:lnTo>
                    <a:pt x="20212940" y="3014726"/>
                  </a:lnTo>
                  <a:cubicBezTo>
                    <a:pt x="20212940" y="3028696"/>
                    <a:pt x="20201510" y="3040126"/>
                    <a:pt x="20187540" y="3040126"/>
                  </a:cubicBezTo>
                  <a:lnTo>
                    <a:pt x="25400" y="3040126"/>
                  </a:lnTo>
                  <a:cubicBezTo>
                    <a:pt x="11430" y="3040126"/>
                    <a:pt x="0" y="3028696"/>
                    <a:pt x="0" y="3014726"/>
                  </a:cubicBezTo>
                  <a:lnTo>
                    <a:pt x="0" y="1073912"/>
                  </a:lnTo>
                  <a:cubicBezTo>
                    <a:pt x="0" y="1059942"/>
                    <a:pt x="11430" y="1048512"/>
                    <a:pt x="25400" y="1048512"/>
                  </a:cubicBezTo>
                  <a:moveTo>
                    <a:pt x="25400" y="1099312"/>
                  </a:moveTo>
                  <a:lnTo>
                    <a:pt x="25400" y="1073912"/>
                  </a:lnTo>
                  <a:lnTo>
                    <a:pt x="50800" y="1073912"/>
                  </a:lnTo>
                  <a:lnTo>
                    <a:pt x="50800" y="3014726"/>
                  </a:lnTo>
                  <a:lnTo>
                    <a:pt x="25400" y="3014726"/>
                  </a:lnTo>
                  <a:lnTo>
                    <a:pt x="25400" y="2989326"/>
                  </a:lnTo>
                  <a:lnTo>
                    <a:pt x="20187665" y="2989326"/>
                  </a:lnTo>
                  <a:lnTo>
                    <a:pt x="20187665" y="3014726"/>
                  </a:lnTo>
                  <a:lnTo>
                    <a:pt x="20162265" y="3014726"/>
                  </a:lnTo>
                  <a:lnTo>
                    <a:pt x="20162265" y="1073912"/>
                  </a:lnTo>
                  <a:lnTo>
                    <a:pt x="20187665" y="1073912"/>
                  </a:lnTo>
                  <a:lnTo>
                    <a:pt x="20187665" y="1099312"/>
                  </a:lnTo>
                  <a:lnTo>
                    <a:pt x="10485247" y="1099312"/>
                  </a:lnTo>
                  <a:cubicBezTo>
                    <a:pt x="10471277" y="1099312"/>
                    <a:pt x="10459847" y="1087882"/>
                    <a:pt x="10459847" y="1073912"/>
                  </a:cubicBezTo>
                  <a:lnTo>
                    <a:pt x="10459847" y="774573"/>
                  </a:lnTo>
                  <a:cubicBezTo>
                    <a:pt x="10459847" y="760603"/>
                    <a:pt x="10471277" y="749173"/>
                    <a:pt x="10485247" y="749173"/>
                  </a:cubicBezTo>
                  <a:lnTo>
                    <a:pt x="10863961" y="749173"/>
                  </a:lnTo>
                  <a:lnTo>
                    <a:pt x="10863961" y="774573"/>
                  </a:lnTo>
                  <a:lnTo>
                    <a:pt x="10846181" y="792607"/>
                  </a:lnTo>
                  <a:lnTo>
                    <a:pt x="10088626" y="45847"/>
                  </a:lnTo>
                  <a:lnTo>
                    <a:pt x="10106533" y="27813"/>
                  </a:lnTo>
                  <a:lnTo>
                    <a:pt x="10124313" y="45847"/>
                  </a:lnTo>
                  <a:lnTo>
                    <a:pt x="9366758" y="792607"/>
                  </a:lnTo>
                  <a:lnTo>
                    <a:pt x="9348977" y="774573"/>
                  </a:lnTo>
                  <a:lnTo>
                    <a:pt x="9348977" y="749173"/>
                  </a:lnTo>
                  <a:lnTo>
                    <a:pt x="9727692" y="749173"/>
                  </a:lnTo>
                  <a:cubicBezTo>
                    <a:pt x="9741662" y="749173"/>
                    <a:pt x="9753092" y="760603"/>
                    <a:pt x="9753092" y="774573"/>
                  </a:cubicBezTo>
                  <a:lnTo>
                    <a:pt x="9753092" y="1073912"/>
                  </a:lnTo>
                  <a:cubicBezTo>
                    <a:pt x="9753092" y="1087882"/>
                    <a:pt x="9741662" y="1099312"/>
                    <a:pt x="9727692" y="1099312"/>
                  </a:cubicBezTo>
                  <a:lnTo>
                    <a:pt x="25400" y="1099312"/>
                  </a:lnTo>
                  <a:close/>
                </a:path>
              </a:pathLst>
            </a:custGeom>
            <a:solidFill>
              <a:srgbClr val="FFFFFF"/>
            </a:solidFill>
          </p:spPr>
          <p:txBody>
            <a:bodyPr/>
            <a:lstStyle/>
            <a:p>
              <a:endParaRPr lang="en-GB"/>
            </a:p>
          </p:txBody>
        </p:sp>
      </p:grpSp>
      <p:sp>
        <p:nvSpPr>
          <p:cNvPr id="15" name="TextBox 15"/>
          <p:cNvSpPr txBox="1"/>
          <p:nvPr/>
        </p:nvSpPr>
        <p:spPr>
          <a:xfrm>
            <a:off x="1591576" y="3847653"/>
            <a:ext cx="14766080" cy="1047700"/>
          </a:xfrm>
          <a:prstGeom prst="rect">
            <a:avLst/>
          </a:prstGeom>
        </p:spPr>
        <p:txBody>
          <a:bodyPr lIns="0" tIns="0" rIns="0" bIns="0" rtlCol="0" anchor="t">
            <a:spAutoFit/>
          </a:bodyPr>
          <a:lstStyle/>
          <a:p>
            <a:pPr algn="l">
              <a:lnSpc>
                <a:spcPts val="4050"/>
              </a:lnSpc>
            </a:pPr>
            <a:r>
              <a:rPr lang="en-US" sz="3750">
                <a:solidFill>
                  <a:srgbClr val="FFFFFF"/>
                </a:solidFill>
                <a:latin typeface="Roboto Condensed"/>
              </a:rPr>
              <a:t>- Nói về sự kiện: theo lệ thường thời phong kiến cứ ba năm có một khoa thi Hương -&gt; sự kiện tưởng như không có gì đặc biệt, chỉ có tính chất thông báo</a:t>
            </a:r>
          </a:p>
        </p:txBody>
      </p:sp>
      <p:grpSp>
        <p:nvGrpSpPr>
          <p:cNvPr id="16" name="Group 16"/>
          <p:cNvGrpSpPr/>
          <p:nvPr/>
        </p:nvGrpSpPr>
        <p:grpSpPr>
          <a:xfrm>
            <a:off x="14406909" y="-1019623"/>
            <a:ext cx="3808214" cy="2699595"/>
            <a:chOff x="0" y="0"/>
            <a:chExt cx="5077618" cy="3599460"/>
          </a:xfrm>
        </p:grpSpPr>
        <p:sp>
          <p:nvSpPr>
            <p:cNvPr id="17" name="Freeform 17"/>
            <p:cNvSpPr/>
            <p:nvPr/>
          </p:nvSpPr>
          <p:spPr>
            <a:xfrm>
              <a:off x="0" y="0"/>
              <a:ext cx="5077587" cy="3599434"/>
            </a:xfrm>
            <a:custGeom>
              <a:avLst/>
              <a:gdLst/>
              <a:ahLst/>
              <a:cxnLst/>
              <a:rect l="l" t="t" r="r" b="b"/>
              <a:pathLst>
                <a:path w="5077587" h="3599434">
                  <a:moveTo>
                    <a:pt x="0" y="0"/>
                  </a:moveTo>
                  <a:lnTo>
                    <a:pt x="5077587" y="0"/>
                  </a:lnTo>
                  <a:lnTo>
                    <a:pt x="5077587" y="3599434"/>
                  </a:lnTo>
                  <a:lnTo>
                    <a:pt x="0" y="3599434"/>
                  </a:lnTo>
                  <a:lnTo>
                    <a:pt x="0" y="0"/>
                  </a:lnTo>
                  <a:close/>
                </a:path>
              </a:pathLst>
            </a:custGeom>
            <a:blipFill>
              <a:blip r:embed="rId4"/>
              <a:stretch>
                <a:fillRect l="-13012" r="-13012"/>
              </a:stretch>
            </a:blipFill>
          </p:spPr>
          <p:txBody>
            <a:bodyPr/>
            <a:lstStyle/>
            <a:p>
              <a:endParaRPr lang="en-GB"/>
            </a:p>
          </p:txBody>
        </p:sp>
      </p:grpSp>
      <p:sp>
        <p:nvSpPr>
          <p:cNvPr id="18" name="TextBox 18"/>
          <p:cNvSpPr txBox="1"/>
          <p:nvPr/>
        </p:nvSpPr>
        <p:spPr>
          <a:xfrm>
            <a:off x="1458561" y="741658"/>
            <a:ext cx="5492045" cy="704850"/>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394726" y="1679972"/>
            <a:ext cx="5555880" cy="1620818"/>
            <a:chOff x="0" y="0"/>
            <a:chExt cx="7407840" cy="2161090"/>
          </a:xfrm>
        </p:grpSpPr>
        <p:sp>
          <p:nvSpPr>
            <p:cNvPr id="4" name="Freeform 4"/>
            <p:cNvSpPr/>
            <p:nvPr/>
          </p:nvSpPr>
          <p:spPr>
            <a:xfrm>
              <a:off x="9525" y="9525"/>
              <a:ext cx="7388733" cy="2141982"/>
            </a:xfrm>
            <a:custGeom>
              <a:avLst/>
              <a:gdLst/>
              <a:ahLst/>
              <a:cxnLst/>
              <a:rect l="l" t="t" r="r" b="b"/>
              <a:pathLst>
                <a:path w="7388733" h="2141982">
                  <a:moveTo>
                    <a:pt x="0" y="0"/>
                  </a:moveTo>
                  <a:lnTo>
                    <a:pt x="7388733" y="0"/>
                  </a:lnTo>
                  <a:lnTo>
                    <a:pt x="7388733" y="2141982"/>
                  </a:lnTo>
                  <a:lnTo>
                    <a:pt x="0" y="2141982"/>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5" name="Freeform 5"/>
            <p:cNvSpPr/>
            <p:nvPr/>
          </p:nvSpPr>
          <p:spPr>
            <a:xfrm>
              <a:off x="0" y="0"/>
              <a:ext cx="7407783" cy="2161032"/>
            </a:xfrm>
            <a:custGeom>
              <a:avLst/>
              <a:gdLst/>
              <a:ahLst/>
              <a:cxnLst/>
              <a:rect l="l" t="t" r="r" b="b"/>
              <a:pathLst>
                <a:path w="7407783" h="2161032">
                  <a:moveTo>
                    <a:pt x="9525" y="0"/>
                  </a:moveTo>
                  <a:lnTo>
                    <a:pt x="7398258" y="0"/>
                  </a:lnTo>
                  <a:cubicBezTo>
                    <a:pt x="7403464" y="0"/>
                    <a:pt x="7407783" y="4318"/>
                    <a:pt x="7407783" y="9525"/>
                  </a:cubicBezTo>
                  <a:lnTo>
                    <a:pt x="7407783" y="2151507"/>
                  </a:lnTo>
                  <a:cubicBezTo>
                    <a:pt x="7407783" y="2156714"/>
                    <a:pt x="7403464" y="2161032"/>
                    <a:pt x="7398258" y="2161032"/>
                  </a:cubicBezTo>
                  <a:lnTo>
                    <a:pt x="9525" y="2161032"/>
                  </a:lnTo>
                  <a:cubicBezTo>
                    <a:pt x="4318" y="2161032"/>
                    <a:pt x="0" y="2156714"/>
                    <a:pt x="0" y="2151507"/>
                  </a:cubicBezTo>
                  <a:lnTo>
                    <a:pt x="0" y="9525"/>
                  </a:lnTo>
                  <a:cubicBezTo>
                    <a:pt x="0" y="4318"/>
                    <a:pt x="4318" y="0"/>
                    <a:pt x="9525" y="0"/>
                  </a:cubicBezTo>
                  <a:moveTo>
                    <a:pt x="9525" y="19050"/>
                  </a:moveTo>
                  <a:lnTo>
                    <a:pt x="9525" y="9525"/>
                  </a:lnTo>
                  <a:lnTo>
                    <a:pt x="19050" y="9525"/>
                  </a:lnTo>
                  <a:lnTo>
                    <a:pt x="19050" y="2151507"/>
                  </a:lnTo>
                  <a:lnTo>
                    <a:pt x="9525" y="2151507"/>
                  </a:lnTo>
                  <a:lnTo>
                    <a:pt x="9525" y="2141982"/>
                  </a:lnTo>
                  <a:lnTo>
                    <a:pt x="7398258" y="2141982"/>
                  </a:lnTo>
                  <a:lnTo>
                    <a:pt x="7398258" y="2151507"/>
                  </a:lnTo>
                  <a:lnTo>
                    <a:pt x="7388733" y="2151507"/>
                  </a:lnTo>
                  <a:lnTo>
                    <a:pt x="7388733" y="9525"/>
                  </a:lnTo>
                  <a:lnTo>
                    <a:pt x="7398258" y="9525"/>
                  </a:lnTo>
                  <a:lnTo>
                    <a:pt x="7398258" y="19050"/>
                  </a:lnTo>
                  <a:lnTo>
                    <a:pt x="9525" y="19050"/>
                  </a:lnTo>
                  <a:close/>
                </a:path>
              </a:pathLst>
            </a:custGeom>
            <a:solidFill>
              <a:srgbClr val="909C83"/>
            </a:solidFill>
          </p:spPr>
          <p:txBody>
            <a:bodyPr/>
            <a:lstStyle/>
            <a:p>
              <a:endParaRPr lang="en-GB"/>
            </a:p>
          </p:txBody>
        </p:sp>
        <p:sp>
          <p:nvSpPr>
            <p:cNvPr id="6" name="TextBox 6"/>
            <p:cNvSpPr txBox="1"/>
            <p:nvPr/>
          </p:nvSpPr>
          <p:spPr>
            <a:xfrm>
              <a:off x="0" y="-9525"/>
              <a:ext cx="7407840" cy="2170615"/>
            </a:xfrm>
            <a:prstGeom prst="rect">
              <a:avLst/>
            </a:prstGeom>
          </p:spPr>
          <p:txBody>
            <a:bodyPr lIns="50800" tIns="50800" rIns="50800" bIns="50800" rtlCol="0" anchor="ctr"/>
            <a:lstStyle/>
            <a:p>
              <a:pPr algn="ctr">
                <a:lnSpc>
                  <a:spcPts val="5759"/>
                </a:lnSpc>
              </a:pPr>
              <a:r>
                <a:rPr lang="en-US" sz="4800">
                  <a:solidFill>
                    <a:srgbClr val="22170B"/>
                  </a:solidFill>
                  <a:latin typeface="Cambria Bold"/>
                </a:rPr>
                <a:t>Hai câu đề</a:t>
              </a:r>
            </a:p>
          </p:txBody>
        </p:sp>
      </p:grpSp>
      <p:sp>
        <p:nvSpPr>
          <p:cNvPr id="7" name="TextBox 7"/>
          <p:cNvSpPr txBox="1"/>
          <p:nvPr/>
        </p:nvSpPr>
        <p:spPr>
          <a:xfrm>
            <a:off x="4615584" y="3744802"/>
            <a:ext cx="8458110" cy="1451145"/>
          </a:xfrm>
          <a:prstGeom prst="rect">
            <a:avLst/>
          </a:prstGeom>
        </p:spPr>
        <p:txBody>
          <a:bodyPr lIns="0" tIns="0" rIns="0" bIns="0" rtlCol="0" anchor="t">
            <a:spAutoFit/>
          </a:bodyPr>
          <a:lstStyle/>
          <a:p>
            <a:pPr algn="l">
              <a:lnSpc>
                <a:spcPts val="5400"/>
              </a:lnSpc>
            </a:pPr>
            <a:r>
              <a:rPr lang="en-US" sz="4500">
                <a:solidFill>
                  <a:srgbClr val="000000"/>
                </a:solidFill>
                <a:latin typeface="Cambria Italics"/>
              </a:rPr>
              <a:t>Nhà nước ba năm mở một khoa</a:t>
            </a:r>
          </a:p>
          <a:p>
            <a:pPr algn="l">
              <a:lnSpc>
                <a:spcPts val="5400"/>
              </a:lnSpc>
            </a:pPr>
            <a:r>
              <a:rPr lang="en-US" sz="4500">
                <a:solidFill>
                  <a:srgbClr val="000000"/>
                </a:solidFill>
                <a:latin typeface="Cambria Italics"/>
              </a:rPr>
              <a:t>Trường Nam thi lẫn với trường Hà</a:t>
            </a:r>
          </a:p>
        </p:txBody>
      </p:sp>
      <p:grpSp>
        <p:nvGrpSpPr>
          <p:cNvPr id="8" name="Group 8"/>
          <p:cNvGrpSpPr/>
          <p:nvPr/>
        </p:nvGrpSpPr>
        <p:grpSpPr>
          <a:xfrm>
            <a:off x="1458561" y="5659009"/>
            <a:ext cx="15159780" cy="2733630"/>
            <a:chOff x="0" y="0"/>
            <a:chExt cx="20213040" cy="3644841"/>
          </a:xfrm>
        </p:grpSpPr>
        <p:sp>
          <p:nvSpPr>
            <p:cNvPr id="9" name="Freeform 9"/>
            <p:cNvSpPr/>
            <p:nvPr/>
          </p:nvSpPr>
          <p:spPr>
            <a:xfrm>
              <a:off x="25400" y="48646"/>
              <a:ext cx="20162265" cy="3547527"/>
            </a:xfrm>
            <a:custGeom>
              <a:avLst/>
              <a:gdLst/>
              <a:ahLst/>
              <a:cxnLst/>
              <a:rect l="l" t="t" r="r" b="b"/>
              <a:pathLst>
                <a:path w="20162265" h="3547527">
                  <a:moveTo>
                    <a:pt x="0" y="0"/>
                  </a:moveTo>
                  <a:lnTo>
                    <a:pt x="20162265" y="0"/>
                  </a:lnTo>
                  <a:lnTo>
                    <a:pt x="20162265" y="3547528"/>
                  </a:lnTo>
                  <a:lnTo>
                    <a:pt x="0" y="3547528"/>
                  </a:lnTo>
                  <a:close/>
                </a:path>
              </a:pathLst>
            </a:custGeom>
            <a:solidFill>
              <a:srgbClr val="C2BC80"/>
            </a:solidFill>
          </p:spPr>
          <p:txBody>
            <a:bodyPr/>
            <a:lstStyle/>
            <a:p>
              <a:endParaRPr lang="en-GB"/>
            </a:p>
          </p:txBody>
        </p:sp>
        <p:sp>
          <p:nvSpPr>
            <p:cNvPr id="10" name="Freeform 10"/>
            <p:cNvSpPr/>
            <p:nvPr/>
          </p:nvSpPr>
          <p:spPr>
            <a:xfrm>
              <a:off x="0" y="0"/>
              <a:ext cx="20213065" cy="3644820"/>
            </a:xfrm>
            <a:custGeom>
              <a:avLst/>
              <a:gdLst/>
              <a:ahLst/>
              <a:cxnLst/>
              <a:rect l="l" t="t" r="r" b="b"/>
              <a:pathLst>
                <a:path w="20213065" h="3644820">
                  <a:moveTo>
                    <a:pt x="25400" y="0"/>
                  </a:moveTo>
                  <a:lnTo>
                    <a:pt x="20187665" y="0"/>
                  </a:lnTo>
                  <a:cubicBezTo>
                    <a:pt x="20201635" y="0"/>
                    <a:pt x="20213065" y="21891"/>
                    <a:pt x="20213065" y="48646"/>
                  </a:cubicBezTo>
                  <a:lnTo>
                    <a:pt x="20213065" y="3596174"/>
                  </a:lnTo>
                  <a:cubicBezTo>
                    <a:pt x="20213065" y="3622929"/>
                    <a:pt x="20201635" y="3644820"/>
                    <a:pt x="20187665" y="3644820"/>
                  </a:cubicBezTo>
                  <a:lnTo>
                    <a:pt x="25400" y="3644820"/>
                  </a:lnTo>
                  <a:cubicBezTo>
                    <a:pt x="11430" y="3644820"/>
                    <a:pt x="0" y="3622929"/>
                    <a:pt x="0" y="3596174"/>
                  </a:cubicBezTo>
                  <a:lnTo>
                    <a:pt x="0" y="48646"/>
                  </a:lnTo>
                  <a:cubicBezTo>
                    <a:pt x="0" y="21891"/>
                    <a:pt x="11430" y="0"/>
                    <a:pt x="25400" y="0"/>
                  </a:cubicBezTo>
                  <a:moveTo>
                    <a:pt x="25400" y="97292"/>
                  </a:moveTo>
                  <a:lnTo>
                    <a:pt x="25400" y="48646"/>
                  </a:lnTo>
                  <a:lnTo>
                    <a:pt x="50800" y="48646"/>
                  </a:lnTo>
                  <a:lnTo>
                    <a:pt x="50800" y="3596174"/>
                  </a:lnTo>
                  <a:lnTo>
                    <a:pt x="25400" y="3596174"/>
                  </a:lnTo>
                  <a:lnTo>
                    <a:pt x="25400" y="3547527"/>
                  </a:lnTo>
                  <a:lnTo>
                    <a:pt x="20187665" y="3547527"/>
                  </a:lnTo>
                  <a:lnTo>
                    <a:pt x="20187665" y="3596174"/>
                  </a:lnTo>
                  <a:lnTo>
                    <a:pt x="20162265" y="3596174"/>
                  </a:lnTo>
                  <a:lnTo>
                    <a:pt x="20162265" y="48646"/>
                  </a:lnTo>
                  <a:lnTo>
                    <a:pt x="20187665" y="48646"/>
                  </a:lnTo>
                  <a:lnTo>
                    <a:pt x="20187665" y="97292"/>
                  </a:lnTo>
                  <a:lnTo>
                    <a:pt x="25400" y="97292"/>
                  </a:lnTo>
                  <a:close/>
                </a:path>
              </a:pathLst>
            </a:custGeom>
            <a:solidFill>
              <a:srgbClr val="FFFFFF"/>
            </a:solidFill>
          </p:spPr>
          <p:txBody>
            <a:bodyPr/>
            <a:lstStyle/>
            <a:p>
              <a:endParaRPr lang="en-GB"/>
            </a:p>
          </p:txBody>
        </p:sp>
      </p:grpSp>
      <p:sp>
        <p:nvSpPr>
          <p:cNvPr id="11" name="TextBox 11"/>
          <p:cNvSpPr txBox="1"/>
          <p:nvPr/>
        </p:nvSpPr>
        <p:spPr>
          <a:xfrm>
            <a:off x="1788175" y="6115271"/>
            <a:ext cx="14112930" cy="1859206"/>
          </a:xfrm>
          <a:prstGeom prst="rect">
            <a:avLst/>
          </a:prstGeom>
        </p:spPr>
        <p:txBody>
          <a:bodyPr lIns="0" tIns="0" rIns="0" bIns="0" rtlCol="0" anchor="t">
            <a:spAutoFit/>
          </a:bodyPr>
          <a:lstStyle/>
          <a:p>
            <a:pPr algn="just">
              <a:lnSpc>
                <a:spcPts val="4860"/>
              </a:lnSpc>
            </a:pPr>
            <a:r>
              <a:rPr lang="en-US" sz="4500">
                <a:solidFill>
                  <a:srgbClr val="4A5241"/>
                </a:solidFill>
                <a:latin typeface="Roboto Condensed"/>
              </a:rPr>
              <a:t>→ Hai câu đề làm tốt sứ mệnh của việc nêu đề tài của bài thơ, hé lộ sự kì quặc nhố nhăng xuất hiện trên một cái lệ thông thường.</a:t>
            </a:r>
          </a:p>
        </p:txBody>
      </p:sp>
      <p:grpSp>
        <p:nvGrpSpPr>
          <p:cNvPr id="12" name="Group 12"/>
          <p:cNvGrpSpPr/>
          <p:nvPr/>
        </p:nvGrpSpPr>
        <p:grpSpPr>
          <a:xfrm>
            <a:off x="14406909" y="-1019623"/>
            <a:ext cx="3808214" cy="2699595"/>
            <a:chOff x="0" y="0"/>
            <a:chExt cx="5077618" cy="3599460"/>
          </a:xfrm>
        </p:grpSpPr>
        <p:sp>
          <p:nvSpPr>
            <p:cNvPr id="13" name="Freeform 13"/>
            <p:cNvSpPr/>
            <p:nvPr/>
          </p:nvSpPr>
          <p:spPr>
            <a:xfrm>
              <a:off x="0" y="0"/>
              <a:ext cx="5077587" cy="3599434"/>
            </a:xfrm>
            <a:custGeom>
              <a:avLst/>
              <a:gdLst/>
              <a:ahLst/>
              <a:cxnLst/>
              <a:rect l="l" t="t" r="r" b="b"/>
              <a:pathLst>
                <a:path w="5077587" h="3599434">
                  <a:moveTo>
                    <a:pt x="0" y="0"/>
                  </a:moveTo>
                  <a:lnTo>
                    <a:pt x="5077587" y="0"/>
                  </a:lnTo>
                  <a:lnTo>
                    <a:pt x="5077587" y="3599434"/>
                  </a:lnTo>
                  <a:lnTo>
                    <a:pt x="0" y="3599434"/>
                  </a:lnTo>
                  <a:lnTo>
                    <a:pt x="0" y="0"/>
                  </a:lnTo>
                  <a:close/>
                </a:path>
              </a:pathLst>
            </a:custGeom>
            <a:blipFill>
              <a:blip r:embed="rId4"/>
              <a:stretch>
                <a:fillRect l="-13012" r="-13012"/>
              </a:stretch>
            </a:blipFill>
          </p:spPr>
          <p:txBody>
            <a:bodyPr/>
            <a:lstStyle/>
            <a:p>
              <a:endParaRPr lang="en-GB"/>
            </a:p>
          </p:txBody>
        </p:sp>
      </p:grpSp>
      <p:sp>
        <p:nvSpPr>
          <p:cNvPr id="14" name="TextBox 14"/>
          <p:cNvSpPr txBox="1"/>
          <p:nvPr/>
        </p:nvSpPr>
        <p:spPr>
          <a:xfrm>
            <a:off x="1458561" y="741658"/>
            <a:ext cx="5492045" cy="704850"/>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0586480" y="0"/>
            <a:ext cx="18310860" cy="3410457"/>
            <a:chOff x="0" y="0"/>
            <a:chExt cx="24414480" cy="4547276"/>
          </a:xfrm>
        </p:grpSpPr>
        <p:sp>
          <p:nvSpPr>
            <p:cNvPr id="4" name="Freeform 4"/>
            <p:cNvSpPr/>
            <p:nvPr/>
          </p:nvSpPr>
          <p:spPr>
            <a:xfrm>
              <a:off x="0" y="0"/>
              <a:ext cx="24414480" cy="4547235"/>
            </a:xfrm>
            <a:custGeom>
              <a:avLst/>
              <a:gdLst/>
              <a:ahLst/>
              <a:cxnLst/>
              <a:rect l="l" t="t" r="r" b="b"/>
              <a:pathLst>
                <a:path w="24414480" h="4547235">
                  <a:moveTo>
                    <a:pt x="0" y="0"/>
                  </a:moveTo>
                  <a:lnTo>
                    <a:pt x="24414480" y="0"/>
                  </a:lnTo>
                  <a:lnTo>
                    <a:pt x="24414480" y="4547235"/>
                  </a:lnTo>
                  <a:lnTo>
                    <a:pt x="0" y="4547235"/>
                  </a:lnTo>
                  <a:lnTo>
                    <a:pt x="0" y="0"/>
                  </a:lnTo>
                  <a:close/>
                </a:path>
              </a:pathLst>
            </a:custGeom>
            <a:blipFill>
              <a:blip r:embed="rId4"/>
              <a:stretch>
                <a:fillRect t="-28173" b="-28174"/>
              </a:stretch>
            </a:blipFill>
          </p:spPr>
          <p:txBody>
            <a:bodyPr/>
            <a:lstStyle/>
            <a:p>
              <a:endParaRPr lang="en-GB"/>
            </a:p>
          </p:txBody>
        </p:sp>
      </p:grpSp>
      <p:grpSp>
        <p:nvGrpSpPr>
          <p:cNvPr id="5" name="Group 5"/>
          <p:cNvGrpSpPr/>
          <p:nvPr/>
        </p:nvGrpSpPr>
        <p:grpSpPr>
          <a:xfrm>
            <a:off x="1028700" y="1705229"/>
            <a:ext cx="11291869" cy="2890603"/>
            <a:chOff x="0" y="0"/>
            <a:chExt cx="15055825" cy="3854138"/>
          </a:xfrm>
        </p:grpSpPr>
        <p:grpSp>
          <p:nvGrpSpPr>
            <p:cNvPr id="6" name="Group 6"/>
            <p:cNvGrpSpPr/>
            <p:nvPr/>
          </p:nvGrpSpPr>
          <p:grpSpPr>
            <a:xfrm>
              <a:off x="0" y="0"/>
              <a:ext cx="3117954" cy="3854138"/>
              <a:chOff x="0" y="0"/>
              <a:chExt cx="3117954" cy="3854138"/>
            </a:xfrm>
          </p:grpSpPr>
          <p:sp>
            <p:nvSpPr>
              <p:cNvPr id="7" name="Freeform 7"/>
              <p:cNvSpPr/>
              <p:nvPr/>
            </p:nvSpPr>
            <p:spPr>
              <a:xfrm>
                <a:off x="0" y="0"/>
                <a:ext cx="3117977" cy="3854196"/>
              </a:xfrm>
              <a:custGeom>
                <a:avLst/>
                <a:gdLst/>
                <a:ahLst/>
                <a:cxnLst/>
                <a:rect l="l" t="t" r="r" b="b"/>
                <a:pathLst>
                  <a:path w="3117977" h="3854196">
                    <a:moveTo>
                      <a:pt x="0" y="0"/>
                    </a:moveTo>
                    <a:lnTo>
                      <a:pt x="3117977" y="0"/>
                    </a:lnTo>
                    <a:lnTo>
                      <a:pt x="3117977" y="3854196"/>
                    </a:lnTo>
                    <a:lnTo>
                      <a:pt x="0" y="3854196"/>
                    </a:lnTo>
                    <a:lnTo>
                      <a:pt x="0" y="0"/>
                    </a:lnTo>
                    <a:close/>
                  </a:path>
                </a:pathLst>
              </a:custGeom>
              <a:blipFill>
                <a:blip r:embed="rId5"/>
                <a:stretch>
                  <a:fillRect t="-9157" b="-9155"/>
                </a:stretch>
              </a:blipFill>
            </p:spPr>
            <p:txBody>
              <a:bodyPr/>
              <a:lstStyle/>
              <a:p>
                <a:endParaRPr lang="en-GB"/>
              </a:p>
            </p:txBody>
          </p:sp>
        </p:grpSp>
        <p:sp>
          <p:nvSpPr>
            <p:cNvPr id="8" name="TextBox 8"/>
            <p:cNvSpPr txBox="1"/>
            <p:nvPr/>
          </p:nvSpPr>
          <p:spPr>
            <a:xfrm>
              <a:off x="2806763" y="1217539"/>
              <a:ext cx="12249062" cy="2636599"/>
            </a:xfrm>
            <a:prstGeom prst="rect">
              <a:avLst/>
            </a:prstGeom>
          </p:spPr>
          <p:txBody>
            <a:bodyPr lIns="0" tIns="0" rIns="0" bIns="0" rtlCol="0" anchor="t">
              <a:spAutoFit/>
            </a:bodyPr>
            <a:lstStyle/>
            <a:p>
              <a:pPr algn="ctr">
                <a:lnSpc>
                  <a:spcPts val="7735"/>
                </a:lnSpc>
              </a:pPr>
              <a:r>
                <a:rPr lang="en-US" sz="6500">
                  <a:solidFill>
                    <a:srgbClr val="22170B"/>
                  </a:solidFill>
                  <a:latin typeface="Cambria Bold"/>
                </a:rPr>
                <a:t>THEO DÒNG THI CỬ </a:t>
              </a:r>
            </a:p>
            <a:p>
              <a:pPr algn="ctr">
                <a:lnSpc>
                  <a:spcPts val="7735"/>
                </a:lnSpc>
              </a:pPr>
              <a:r>
                <a:rPr lang="en-US" sz="6500">
                  <a:solidFill>
                    <a:srgbClr val="22170B"/>
                  </a:solidFill>
                  <a:latin typeface="Cambria Bold"/>
                </a:rPr>
                <a:t>Nhóm 3: </a:t>
              </a:r>
            </a:p>
          </p:txBody>
        </p:sp>
      </p:grpSp>
      <p:sp>
        <p:nvSpPr>
          <p:cNvPr id="9" name="TextBox 9"/>
          <p:cNvSpPr txBox="1"/>
          <p:nvPr/>
        </p:nvSpPr>
        <p:spPr>
          <a:xfrm>
            <a:off x="2376897" y="5095875"/>
            <a:ext cx="10285924" cy="3413687"/>
          </a:xfrm>
          <a:prstGeom prst="rect">
            <a:avLst/>
          </a:prstGeom>
        </p:spPr>
        <p:txBody>
          <a:bodyPr lIns="0" tIns="0" rIns="0" bIns="0" rtlCol="0" anchor="t">
            <a:spAutoFit/>
          </a:bodyPr>
          <a:lstStyle/>
          <a:p>
            <a:pPr algn="just">
              <a:lnSpc>
                <a:spcPts val="5419"/>
              </a:lnSpc>
            </a:pPr>
            <a:r>
              <a:rPr lang="en-US" sz="4105">
                <a:solidFill>
                  <a:srgbClr val="120804"/>
                </a:solidFill>
                <a:latin typeface="Roboto Condensed Bold"/>
              </a:rPr>
              <a:t>Đọc bài thơ “Vịnh khoa thi Hương” và thực hiện các yêu cầu bên dưới:</a:t>
            </a:r>
          </a:p>
          <a:p>
            <a:pPr marL="886347" lvl="1" indent="-443173" algn="just">
              <a:lnSpc>
                <a:spcPts val="5419"/>
              </a:lnSpc>
              <a:buFont typeface="Arial"/>
              <a:buChar char="•"/>
            </a:pPr>
            <a:r>
              <a:rPr lang="en-US" sz="4105">
                <a:solidFill>
                  <a:srgbClr val="120804"/>
                </a:solidFill>
                <a:latin typeface="Roboto Condensed"/>
              </a:rPr>
              <a:t>Phân tích ý nghĩa trào phúng của nghệ thuật sử dụng phép đối, nghệ thuật sử dụng ngôn từ ở hai câu thực và hai câu luận của bài thơ.</a:t>
            </a:r>
          </a:p>
        </p:txBody>
      </p:sp>
      <p:grpSp>
        <p:nvGrpSpPr>
          <p:cNvPr id="10" name="Group 10"/>
          <p:cNvGrpSpPr/>
          <p:nvPr/>
        </p:nvGrpSpPr>
        <p:grpSpPr>
          <a:xfrm>
            <a:off x="12836297" y="5578576"/>
            <a:ext cx="5877367" cy="4708424"/>
            <a:chOff x="0" y="0"/>
            <a:chExt cx="9105938" cy="7294868"/>
          </a:xfrm>
        </p:grpSpPr>
        <p:sp>
          <p:nvSpPr>
            <p:cNvPr id="11" name="Freeform 11"/>
            <p:cNvSpPr/>
            <p:nvPr/>
          </p:nvSpPr>
          <p:spPr>
            <a:xfrm>
              <a:off x="0" y="0"/>
              <a:ext cx="9105900" cy="7294880"/>
            </a:xfrm>
            <a:custGeom>
              <a:avLst/>
              <a:gdLst/>
              <a:ahLst/>
              <a:cxnLst/>
              <a:rect l="l" t="t" r="r" b="b"/>
              <a:pathLst>
                <a:path w="9105900" h="7294880">
                  <a:moveTo>
                    <a:pt x="0" y="0"/>
                  </a:moveTo>
                  <a:lnTo>
                    <a:pt x="9105900" y="0"/>
                  </a:lnTo>
                  <a:lnTo>
                    <a:pt x="9105900" y="7294880"/>
                  </a:lnTo>
                  <a:lnTo>
                    <a:pt x="0" y="7294880"/>
                  </a:lnTo>
                  <a:lnTo>
                    <a:pt x="0" y="0"/>
                  </a:lnTo>
                  <a:close/>
                </a:path>
              </a:pathLst>
            </a:custGeom>
            <a:blipFill>
              <a:blip r:embed="rId6"/>
              <a:stretch>
                <a:fillRect/>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394726" y="1679972"/>
            <a:ext cx="5555880" cy="1620818"/>
            <a:chOff x="0" y="0"/>
            <a:chExt cx="7407840" cy="2161090"/>
          </a:xfrm>
        </p:grpSpPr>
        <p:sp>
          <p:nvSpPr>
            <p:cNvPr id="4" name="Freeform 4"/>
            <p:cNvSpPr/>
            <p:nvPr/>
          </p:nvSpPr>
          <p:spPr>
            <a:xfrm>
              <a:off x="9525" y="9525"/>
              <a:ext cx="7388733" cy="2141982"/>
            </a:xfrm>
            <a:custGeom>
              <a:avLst/>
              <a:gdLst/>
              <a:ahLst/>
              <a:cxnLst/>
              <a:rect l="l" t="t" r="r" b="b"/>
              <a:pathLst>
                <a:path w="7388733" h="2141982">
                  <a:moveTo>
                    <a:pt x="0" y="0"/>
                  </a:moveTo>
                  <a:lnTo>
                    <a:pt x="7388733" y="0"/>
                  </a:lnTo>
                  <a:lnTo>
                    <a:pt x="7388733" y="2141982"/>
                  </a:lnTo>
                  <a:lnTo>
                    <a:pt x="0" y="2141982"/>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5" name="Freeform 5"/>
            <p:cNvSpPr/>
            <p:nvPr/>
          </p:nvSpPr>
          <p:spPr>
            <a:xfrm>
              <a:off x="0" y="0"/>
              <a:ext cx="7407783" cy="2161032"/>
            </a:xfrm>
            <a:custGeom>
              <a:avLst/>
              <a:gdLst/>
              <a:ahLst/>
              <a:cxnLst/>
              <a:rect l="l" t="t" r="r" b="b"/>
              <a:pathLst>
                <a:path w="7407783" h="2161032">
                  <a:moveTo>
                    <a:pt x="9525" y="0"/>
                  </a:moveTo>
                  <a:lnTo>
                    <a:pt x="7398258" y="0"/>
                  </a:lnTo>
                  <a:cubicBezTo>
                    <a:pt x="7403464" y="0"/>
                    <a:pt x="7407783" y="4318"/>
                    <a:pt x="7407783" y="9525"/>
                  </a:cubicBezTo>
                  <a:lnTo>
                    <a:pt x="7407783" y="2151507"/>
                  </a:lnTo>
                  <a:cubicBezTo>
                    <a:pt x="7407783" y="2156714"/>
                    <a:pt x="7403464" y="2161032"/>
                    <a:pt x="7398258" y="2161032"/>
                  </a:cubicBezTo>
                  <a:lnTo>
                    <a:pt x="9525" y="2161032"/>
                  </a:lnTo>
                  <a:cubicBezTo>
                    <a:pt x="4318" y="2161032"/>
                    <a:pt x="0" y="2156714"/>
                    <a:pt x="0" y="2151507"/>
                  </a:cubicBezTo>
                  <a:lnTo>
                    <a:pt x="0" y="9525"/>
                  </a:lnTo>
                  <a:cubicBezTo>
                    <a:pt x="0" y="4318"/>
                    <a:pt x="4318" y="0"/>
                    <a:pt x="9525" y="0"/>
                  </a:cubicBezTo>
                  <a:moveTo>
                    <a:pt x="9525" y="19050"/>
                  </a:moveTo>
                  <a:lnTo>
                    <a:pt x="9525" y="9525"/>
                  </a:lnTo>
                  <a:lnTo>
                    <a:pt x="19050" y="9525"/>
                  </a:lnTo>
                  <a:lnTo>
                    <a:pt x="19050" y="2151507"/>
                  </a:lnTo>
                  <a:lnTo>
                    <a:pt x="9525" y="2151507"/>
                  </a:lnTo>
                  <a:lnTo>
                    <a:pt x="9525" y="2141982"/>
                  </a:lnTo>
                  <a:lnTo>
                    <a:pt x="7398258" y="2141982"/>
                  </a:lnTo>
                  <a:lnTo>
                    <a:pt x="7398258" y="2151507"/>
                  </a:lnTo>
                  <a:lnTo>
                    <a:pt x="7388733" y="2151507"/>
                  </a:lnTo>
                  <a:lnTo>
                    <a:pt x="7388733" y="9525"/>
                  </a:lnTo>
                  <a:lnTo>
                    <a:pt x="7398258" y="9525"/>
                  </a:lnTo>
                  <a:lnTo>
                    <a:pt x="7398258" y="19050"/>
                  </a:lnTo>
                  <a:lnTo>
                    <a:pt x="9525" y="19050"/>
                  </a:lnTo>
                  <a:close/>
                </a:path>
              </a:pathLst>
            </a:custGeom>
            <a:solidFill>
              <a:srgbClr val="909C83"/>
            </a:solidFill>
          </p:spPr>
          <p:txBody>
            <a:bodyPr/>
            <a:lstStyle/>
            <a:p>
              <a:endParaRPr lang="en-GB"/>
            </a:p>
          </p:txBody>
        </p:sp>
        <p:sp>
          <p:nvSpPr>
            <p:cNvPr id="6" name="TextBox 6"/>
            <p:cNvSpPr txBox="1"/>
            <p:nvPr/>
          </p:nvSpPr>
          <p:spPr>
            <a:xfrm>
              <a:off x="0" y="-9525"/>
              <a:ext cx="7407840" cy="2170615"/>
            </a:xfrm>
            <a:prstGeom prst="rect">
              <a:avLst/>
            </a:prstGeom>
          </p:spPr>
          <p:txBody>
            <a:bodyPr lIns="50800" tIns="50800" rIns="50800" bIns="50800" rtlCol="0" anchor="ctr"/>
            <a:lstStyle/>
            <a:p>
              <a:pPr algn="ctr">
                <a:lnSpc>
                  <a:spcPts val="5759"/>
                </a:lnSpc>
              </a:pPr>
              <a:r>
                <a:rPr lang="en-US" sz="4800">
                  <a:solidFill>
                    <a:srgbClr val="22170B"/>
                  </a:solidFill>
                  <a:latin typeface="Cambria Bold"/>
                </a:rPr>
                <a:t>Hai câu thực</a:t>
              </a:r>
            </a:p>
          </p:txBody>
        </p:sp>
      </p:grpSp>
      <p:sp>
        <p:nvSpPr>
          <p:cNvPr id="7" name="TextBox 7"/>
          <p:cNvSpPr txBox="1"/>
          <p:nvPr/>
        </p:nvSpPr>
        <p:spPr>
          <a:xfrm>
            <a:off x="7939281" y="1755283"/>
            <a:ext cx="8458110" cy="1451145"/>
          </a:xfrm>
          <a:prstGeom prst="rect">
            <a:avLst/>
          </a:prstGeom>
        </p:spPr>
        <p:txBody>
          <a:bodyPr lIns="0" tIns="0" rIns="0" bIns="0" rtlCol="0" anchor="t">
            <a:spAutoFit/>
          </a:bodyPr>
          <a:lstStyle/>
          <a:p>
            <a:pPr algn="l">
              <a:lnSpc>
                <a:spcPts val="5400"/>
              </a:lnSpc>
            </a:pPr>
            <a:r>
              <a:rPr lang="en-US" sz="4500">
                <a:solidFill>
                  <a:srgbClr val="000000"/>
                </a:solidFill>
                <a:latin typeface="Cambria Italics"/>
              </a:rPr>
              <a:t>Lôi thôi sĩ tử vai đeo lọ</a:t>
            </a:r>
          </a:p>
          <a:p>
            <a:pPr algn="l">
              <a:lnSpc>
                <a:spcPts val="5400"/>
              </a:lnSpc>
            </a:pPr>
            <a:r>
              <a:rPr lang="en-US" sz="4500">
                <a:solidFill>
                  <a:srgbClr val="000000"/>
                </a:solidFill>
                <a:latin typeface="Cambria Italics"/>
              </a:rPr>
              <a:t>Ậm ọe quan trường miệng thét loa</a:t>
            </a:r>
          </a:p>
        </p:txBody>
      </p:sp>
      <p:grpSp>
        <p:nvGrpSpPr>
          <p:cNvPr id="8" name="Group 8"/>
          <p:cNvGrpSpPr/>
          <p:nvPr/>
        </p:nvGrpSpPr>
        <p:grpSpPr>
          <a:xfrm>
            <a:off x="10980204" y="1752762"/>
            <a:ext cx="2735796" cy="738450"/>
            <a:chOff x="0" y="0"/>
            <a:chExt cx="3647728" cy="984600"/>
          </a:xfrm>
        </p:grpSpPr>
        <p:sp>
          <p:nvSpPr>
            <p:cNvPr id="9" name="Freeform 9"/>
            <p:cNvSpPr/>
            <p:nvPr/>
          </p:nvSpPr>
          <p:spPr>
            <a:xfrm>
              <a:off x="0" y="0"/>
              <a:ext cx="3647694" cy="984631"/>
            </a:xfrm>
            <a:custGeom>
              <a:avLst/>
              <a:gdLst/>
              <a:ahLst/>
              <a:cxnLst/>
              <a:rect l="l" t="t" r="r" b="b"/>
              <a:pathLst>
                <a:path w="3647694" h="984631">
                  <a:moveTo>
                    <a:pt x="0" y="0"/>
                  </a:moveTo>
                  <a:lnTo>
                    <a:pt x="3647694" y="0"/>
                  </a:lnTo>
                  <a:lnTo>
                    <a:pt x="3647694" y="984631"/>
                  </a:lnTo>
                  <a:lnTo>
                    <a:pt x="0" y="984631"/>
                  </a:lnTo>
                  <a:close/>
                </a:path>
              </a:pathLst>
            </a:custGeom>
            <a:solidFill>
              <a:srgbClr val="BD582C">
                <a:alpha val="49020"/>
              </a:srgbClr>
            </a:solidFill>
          </p:spPr>
          <p:txBody>
            <a:bodyPr/>
            <a:lstStyle/>
            <a:p>
              <a:endParaRPr lang="en-GB"/>
            </a:p>
          </p:txBody>
        </p:sp>
      </p:grpSp>
      <p:grpSp>
        <p:nvGrpSpPr>
          <p:cNvPr id="10" name="Group 10"/>
          <p:cNvGrpSpPr/>
          <p:nvPr/>
        </p:nvGrpSpPr>
        <p:grpSpPr>
          <a:xfrm>
            <a:off x="7847856" y="1735128"/>
            <a:ext cx="2053959" cy="738450"/>
            <a:chOff x="0" y="0"/>
            <a:chExt cx="2738612" cy="984600"/>
          </a:xfrm>
        </p:grpSpPr>
        <p:sp>
          <p:nvSpPr>
            <p:cNvPr id="11" name="Freeform 11"/>
            <p:cNvSpPr/>
            <p:nvPr/>
          </p:nvSpPr>
          <p:spPr>
            <a:xfrm>
              <a:off x="0" y="0"/>
              <a:ext cx="2738628" cy="984631"/>
            </a:xfrm>
            <a:custGeom>
              <a:avLst/>
              <a:gdLst/>
              <a:ahLst/>
              <a:cxnLst/>
              <a:rect l="l" t="t" r="r" b="b"/>
              <a:pathLst>
                <a:path w="2738628" h="984631">
                  <a:moveTo>
                    <a:pt x="0" y="0"/>
                  </a:moveTo>
                  <a:lnTo>
                    <a:pt x="2738628" y="0"/>
                  </a:lnTo>
                  <a:lnTo>
                    <a:pt x="2738628" y="984631"/>
                  </a:lnTo>
                  <a:lnTo>
                    <a:pt x="0" y="984631"/>
                  </a:lnTo>
                  <a:close/>
                </a:path>
              </a:pathLst>
            </a:custGeom>
            <a:solidFill>
              <a:srgbClr val="BD582C">
                <a:alpha val="49020"/>
              </a:srgbClr>
            </a:solidFill>
          </p:spPr>
          <p:txBody>
            <a:bodyPr/>
            <a:lstStyle/>
            <a:p>
              <a:endParaRPr lang="en-GB"/>
            </a:p>
          </p:txBody>
        </p:sp>
      </p:grpSp>
      <p:grpSp>
        <p:nvGrpSpPr>
          <p:cNvPr id="12" name="Group 12"/>
          <p:cNvGrpSpPr/>
          <p:nvPr/>
        </p:nvGrpSpPr>
        <p:grpSpPr>
          <a:xfrm>
            <a:off x="7847856" y="2568846"/>
            <a:ext cx="1728192" cy="738450"/>
            <a:chOff x="0" y="0"/>
            <a:chExt cx="2304256" cy="984600"/>
          </a:xfrm>
        </p:grpSpPr>
        <p:sp>
          <p:nvSpPr>
            <p:cNvPr id="13" name="Freeform 13"/>
            <p:cNvSpPr/>
            <p:nvPr/>
          </p:nvSpPr>
          <p:spPr>
            <a:xfrm>
              <a:off x="0" y="0"/>
              <a:ext cx="2304288" cy="984631"/>
            </a:xfrm>
            <a:custGeom>
              <a:avLst/>
              <a:gdLst/>
              <a:ahLst/>
              <a:cxnLst/>
              <a:rect l="l" t="t" r="r" b="b"/>
              <a:pathLst>
                <a:path w="2304288" h="984631">
                  <a:moveTo>
                    <a:pt x="0" y="0"/>
                  </a:moveTo>
                  <a:lnTo>
                    <a:pt x="2304288" y="0"/>
                  </a:lnTo>
                  <a:lnTo>
                    <a:pt x="2304288" y="984631"/>
                  </a:lnTo>
                  <a:lnTo>
                    <a:pt x="0" y="984631"/>
                  </a:lnTo>
                  <a:close/>
                </a:path>
              </a:pathLst>
            </a:custGeom>
            <a:solidFill>
              <a:srgbClr val="BD582C">
                <a:alpha val="49020"/>
              </a:srgbClr>
            </a:solidFill>
          </p:spPr>
          <p:txBody>
            <a:bodyPr/>
            <a:lstStyle/>
            <a:p>
              <a:endParaRPr lang="en-GB"/>
            </a:p>
          </p:txBody>
        </p:sp>
      </p:grpSp>
      <p:grpSp>
        <p:nvGrpSpPr>
          <p:cNvPr id="14" name="Group 14"/>
          <p:cNvGrpSpPr/>
          <p:nvPr/>
        </p:nvGrpSpPr>
        <p:grpSpPr>
          <a:xfrm>
            <a:off x="12661902" y="2568846"/>
            <a:ext cx="3826912" cy="707410"/>
            <a:chOff x="0" y="0"/>
            <a:chExt cx="5102550" cy="943214"/>
          </a:xfrm>
        </p:grpSpPr>
        <p:sp>
          <p:nvSpPr>
            <p:cNvPr id="15" name="Freeform 15"/>
            <p:cNvSpPr/>
            <p:nvPr/>
          </p:nvSpPr>
          <p:spPr>
            <a:xfrm>
              <a:off x="0" y="0"/>
              <a:ext cx="5102606" cy="943229"/>
            </a:xfrm>
            <a:custGeom>
              <a:avLst/>
              <a:gdLst/>
              <a:ahLst/>
              <a:cxnLst/>
              <a:rect l="l" t="t" r="r" b="b"/>
              <a:pathLst>
                <a:path w="5102606" h="943229">
                  <a:moveTo>
                    <a:pt x="0" y="0"/>
                  </a:moveTo>
                  <a:lnTo>
                    <a:pt x="5102606" y="0"/>
                  </a:lnTo>
                  <a:lnTo>
                    <a:pt x="5102606" y="943229"/>
                  </a:lnTo>
                  <a:lnTo>
                    <a:pt x="0" y="943229"/>
                  </a:lnTo>
                  <a:close/>
                </a:path>
              </a:pathLst>
            </a:custGeom>
            <a:solidFill>
              <a:srgbClr val="BD582C">
                <a:alpha val="49020"/>
              </a:srgbClr>
            </a:solidFill>
          </p:spPr>
          <p:txBody>
            <a:bodyPr/>
            <a:lstStyle/>
            <a:p>
              <a:endParaRPr lang="en-GB"/>
            </a:p>
          </p:txBody>
        </p:sp>
      </p:grpSp>
      <p:grpSp>
        <p:nvGrpSpPr>
          <p:cNvPr id="18" name="Group 18"/>
          <p:cNvGrpSpPr/>
          <p:nvPr/>
        </p:nvGrpSpPr>
        <p:grpSpPr>
          <a:xfrm>
            <a:off x="1348086" y="4340708"/>
            <a:ext cx="8679060" cy="1501296"/>
            <a:chOff x="0" y="0"/>
            <a:chExt cx="11572080" cy="2001728"/>
          </a:xfrm>
        </p:grpSpPr>
        <p:sp>
          <p:nvSpPr>
            <p:cNvPr id="19" name="Freeform 19"/>
            <p:cNvSpPr/>
            <p:nvPr/>
          </p:nvSpPr>
          <p:spPr>
            <a:xfrm>
              <a:off x="25400" y="25400"/>
              <a:ext cx="11521187" cy="1950974"/>
            </a:xfrm>
            <a:custGeom>
              <a:avLst/>
              <a:gdLst/>
              <a:ahLst/>
              <a:cxnLst/>
              <a:rect l="l" t="t" r="r" b="b"/>
              <a:pathLst>
                <a:path w="11521187" h="1950974">
                  <a:moveTo>
                    <a:pt x="0" y="325120"/>
                  </a:moveTo>
                  <a:cubicBezTo>
                    <a:pt x="0" y="145542"/>
                    <a:pt x="148717" y="0"/>
                    <a:pt x="332105" y="0"/>
                  </a:cubicBezTo>
                  <a:lnTo>
                    <a:pt x="11189081" y="0"/>
                  </a:lnTo>
                  <a:cubicBezTo>
                    <a:pt x="11372469" y="0"/>
                    <a:pt x="11521187" y="145542"/>
                    <a:pt x="11521187" y="325120"/>
                  </a:cubicBezTo>
                  <a:lnTo>
                    <a:pt x="11521187" y="1625727"/>
                  </a:lnTo>
                  <a:cubicBezTo>
                    <a:pt x="11521187" y="1805305"/>
                    <a:pt x="11372469" y="1950847"/>
                    <a:pt x="11189081" y="1950847"/>
                  </a:cubicBezTo>
                  <a:lnTo>
                    <a:pt x="332105" y="1950847"/>
                  </a:lnTo>
                  <a:cubicBezTo>
                    <a:pt x="148717" y="1950974"/>
                    <a:pt x="0" y="1805305"/>
                    <a:pt x="0" y="1625727"/>
                  </a:cubicBezTo>
                  <a:close/>
                </a:path>
              </a:pathLst>
            </a:custGeom>
            <a:solidFill>
              <a:srgbClr val="C2BC80"/>
            </a:solidFill>
          </p:spPr>
          <p:txBody>
            <a:bodyPr/>
            <a:lstStyle/>
            <a:p>
              <a:endParaRPr lang="en-GB"/>
            </a:p>
          </p:txBody>
        </p:sp>
        <p:sp>
          <p:nvSpPr>
            <p:cNvPr id="20" name="Freeform 20"/>
            <p:cNvSpPr/>
            <p:nvPr/>
          </p:nvSpPr>
          <p:spPr>
            <a:xfrm>
              <a:off x="0" y="0"/>
              <a:ext cx="11571987" cy="2001774"/>
            </a:xfrm>
            <a:custGeom>
              <a:avLst/>
              <a:gdLst/>
              <a:ahLst/>
              <a:cxnLst/>
              <a:rect l="l" t="t" r="r" b="b"/>
              <a:pathLst>
                <a:path w="11571987" h="2001774">
                  <a:moveTo>
                    <a:pt x="0" y="350520"/>
                  </a:moveTo>
                  <a:cubicBezTo>
                    <a:pt x="0" y="156464"/>
                    <a:pt x="160655" y="0"/>
                    <a:pt x="357505" y="0"/>
                  </a:cubicBezTo>
                  <a:lnTo>
                    <a:pt x="11214481" y="0"/>
                  </a:lnTo>
                  <a:lnTo>
                    <a:pt x="11214481" y="25400"/>
                  </a:lnTo>
                  <a:lnTo>
                    <a:pt x="11214481" y="0"/>
                  </a:lnTo>
                  <a:cubicBezTo>
                    <a:pt x="11411458" y="0"/>
                    <a:pt x="11571987" y="156464"/>
                    <a:pt x="11571987" y="350520"/>
                  </a:cubicBezTo>
                  <a:lnTo>
                    <a:pt x="11546587" y="350520"/>
                  </a:lnTo>
                  <a:lnTo>
                    <a:pt x="11571987" y="350520"/>
                  </a:lnTo>
                  <a:lnTo>
                    <a:pt x="11571987" y="1651127"/>
                  </a:lnTo>
                  <a:lnTo>
                    <a:pt x="11546587" y="1651127"/>
                  </a:lnTo>
                  <a:lnTo>
                    <a:pt x="11571987" y="1651127"/>
                  </a:lnTo>
                  <a:cubicBezTo>
                    <a:pt x="11571987" y="1845183"/>
                    <a:pt x="11411331" y="2001647"/>
                    <a:pt x="11214481" y="2001647"/>
                  </a:cubicBezTo>
                  <a:lnTo>
                    <a:pt x="11214481" y="1976247"/>
                  </a:lnTo>
                  <a:lnTo>
                    <a:pt x="11214481" y="2001647"/>
                  </a:lnTo>
                  <a:lnTo>
                    <a:pt x="357505" y="2001647"/>
                  </a:lnTo>
                  <a:lnTo>
                    <a:pt x="357505" y="1976247"/>
                  </a:lnTo>
                  <a:lnTo>
                    <a:pt x="357505" y="2001647"/>
                  </a:lnTo>
                  <a:cubicBezTo>
                    <a:pt x="160655" y="2001774"/>
                    <a:pt x="0" y="1845310"/>
                    <a:pt x="0" y="1651127"/>
                  </a:cubicBezTo>
                  <a:lnTo>
                    <a:pt x="0" y="350520"/>
                  </a:lnTo>
                  <a:lnTo>
                    <a:pt x="25400" y="350520"/>
                  </a:lnTo>
                  <a:lnTo>
                    <a:pt x="0" y="350520"/>
                  </a:lnTo>
                  <a:moveTo>
                    <a:pt x="50800" y="350520"/>
                  </a:moveTo>
                  <a:lnTo>
                    <a:pt x="50800" y="1651127"/>
                  </a:lnTo>
                  <a:lnTo>
                    <a:pt x="25400" y="1651127"/>
                  </a:lnTo>
                  <a:lnTo>
                    <a:pt x="50800" y="1651127"/>
                  </a:lnTo>
                  <a:cubicBezTo>
                    <a:pt x="50800" y="1816227"/>
                    <a:pt x="187579" y="1950847"/>
                    <a:pt x="357505" y="1950847"/>
                  </a:cubicBezTo>
                  <a:lnTo>
                    <a:pt x="11214481" y="1950847"/>
                  </a:lnTo>
                  <a:cubicBezTo>
                    <a:pt x="11384407" y="1950847"/>
                    <a:pt x="11521187" y="1816100"/>
                    <a:pt x="11521187" y="1651127"/>
                  </a:cubicBezTo>
                  <a:lnTo>
                    <a:pt x="11521187" y="350520"/>
                  </a:lnTo>
                  <a:cubicBezTo>
                    <a:pt x="11521187" y="185420"/>
                    <a:pt x="11384407" y="50800"/>
                    <a:pt x="11214481" y="50800"/>
                  </a:cubicBezTo>
                  <a:lnTo>
                    <a:pt x="357505" y="50800"/>
                  </a:lnTo>
                  <a:lnTo>
                    <a:pt x="357505" y="25400"/>
                  </a:lnTo>
                  <a:lnTo>
                    <a:pt x="357505" y="50800"/>
                  </a:lnTo>
                  <a:cubicBezTo>
                    <a:pt x="187579" y="50800"/>
                    <a:pt x="50800" y="185547"/>
                    <a:pt x="50800" y="350520"/>
                  </a:cubicBezTo>
                  <a:close/>
                </a:path>
              </a:pathLst>
            </a:custGeom>
            <a:solidFill>
              <a:srgbClr val="FFFFFF"/>
            </a:solidFill>
          </p:spPr>
          <p:txBody>
            <a:bodyPr/>
            <a:lstStyle/>
            <a:p>
              <a:endParaRPr lang="en-GB"/>
            </a:p>
          </p:txBody>
        </p:sp>
      </p:grpSp>
      <p:grpSp>
        <p:nvGrpSpPr>
          <p:cNvPr id="21" name="Group 21"/>
          <p:cNvGrpSpPr/>
          <p:nvPr/>
        </p:nvGrpSpPr>
        <p:grpSpPr>
          <a:xfrm>
            <a:off x="1348086" y="6080129"/>
            <a:ext cx="8679060" cy="2213554"/>
            <a:chOff x="0" y="0"/>
            <a:chExt cx="11572080" cy="2951405"/>
          </a:xfrm>
        </p:grpSpPr>
        <p:sp>
          <p:nvSpPr>
            <p:cNvPr id="22" name="Freeform 22"/>
            <p:cNvSpPr/>
            <p:nvPr/>
          </p:nvSpPr>
          <p:spPr>
            <a:xfrm>
              <a:off x="25400" y="37450"/>
              <a:ext cx="11521187" cy="2876571"/>
            </a:xfrm>
            <a:custGeom>
              <a:avLst/>
              <a:gdLst/>
              <a:ahLst/>
              <a:cxnLst/>
              <a:rect l="l" t="t" r="r" b="b"/>
              <a:pathLst>
                <a:path w="11521187" h="2876571">
                  <a:moveTo>
                    <a:pt x="0" y="479367"/>
                  </a:moveTo>
                  <a:cubicBezTo>
                    <a:pt x="0" y="214592"/>
                    <a:pt x="148717" y="0"/>
                    <a:pt x="332105" y="0"/>
                  </a:cubicBezTo>
                  <a:lnTo>
                    <a:pt x="11189081" y="0"/>
                  </a:lnTo>
                  <a:cubicBezTo>
                    <a:pt x="11372469" y="0"/>
                    <a:pt x="11521187" y="214592"/>
                    <a:pt x="11521187" y="479367"/>
                  </a:cubicBezTo>
                  <a:lnTo>
                    <a:pt x="11521187" y="2397018"/>
                  </a:lnTo>
                  <a:cubicBezTo>
                    <a:pt x="11521187" y="2661793"/>
                    <a:pt x="11372469" y="2876385"/>
                    <a:pt x="11189081" y="2876385"/>
                  </a:cubicBezTo>
                  <a:lnTo>
                    <a:pt x="332105" y="2876385"/>
                  </a:lnTo>
                  <a:cubicBezTo>
                    <a:pt x="148717" y="2876572"/>
                    <a:pt x="0" y="2661793"/>
                    <a:pt x="0" y="2397018"/>
                  </a:cubicBezTo>
                  <a:close/>
                </a:path>
              </a:pathLst>
            </a:custGeom>
            <a:solidFill>
              <a:srgbClr val="A7B083"/>
            </a:solidFill>
          </p:spPr>
          <p:txBody>
            <a:bodyPr/>
            <a:lstStyle/>
            <a:p>
              <a:endParaRPr lang="en-GB"/>
            </a:p>
          </p:txBody>
        </p:sp>
        <p:sp>
          <p:nvSpPr>
            <p:cNvPr id="23" name="Freeform 23"/>
            <p:cNvSpPr/>
            <p:nvPr/>
          </p:nvSpPr>
          <p:spPr>
            <a:xfrm>
              <a:off x="0" y="0"/>
              <a:ext cx="11571987" cy="2951451"/>
            </a:xfrm>
            <a:custGeom>
              <a:avLst/>
              <a:gdLst/>
              <a:ahLst/>
              <a:cxnLst/>
              <a:rect l="l" t="t" r="r" b="b"/>
              <a:pathLst>
                <a:path w="11571987" h="2951451">
                  <a:moveTo>
                    <a:pt x="0" y="516817"/>
                  </a:moveTo>
                  <a:cubicBezTo>
                    <a:pt x="0" y="230695"/>
                    <a:pt x="160655" y="0"/>
                    <a:pt x="357505" y="0"/>
                  </a:cubicBezTo>
                  <a:lnTo>
                    <a:pt x="11214481" y="0"/>
                  </a:lnTo>
                  <a:lnTo>
                    <a:pt x="11214481" y="37450"/>
                  </a:lnTo>
                  <a:lnTo>
                    <a:pt x="11214481" y="0"/>
                  </a:lnTo>
                  <a:cubicBezTo>
                    <a:pt x="11411458" y="0"/>
                    <a:pt x="11571987" y="230695"/>
                    <a:pt x="11571987" y="516817"/>
                  </a:cubicBezTo>
                  <a:lnTo>
                    <a:pt x="11546587" y="516817"/>
                  </a:lnTo>
                  <a:lnTo>
                    <a:pt x="11571987" y="516817"/>
                  </a:lnTo>
                  <a:lnTo>
                    <a:pt x="11571987" y="2434468"/>
                  </a:lnTo>
                  <a:lnTo>
                    <a:pt x="11546587" y="2434468"/>
                  </a:lnTo>
                  <a:lnTo>
                    <a:pt x="11571987" y="2434468"/>
                  </a:lnTo>
                  <a:cubicBezTo>
                    <a:pt x="11571987" y="2720590"/>
                    <a:pt x="11411331" y="2951285"/>
                    <a:pt x="11214481" y="2951285"/>
                  </a:cubicBezTo>
                  <a:lnTo>
                    <a:pt x="11214481" y="2913835"/>
                  </a:lnTo>
                  <a:lnTo>
                    <a:pt x="11214481" y="2951285"/>
                  </a:lnTo>
                  <a:lnTo>
                    <a:pt x="357505" y="2951285"/>
                  </a:lnTo>
                  <a:lnTo>
                    <a:pt x="357505" y="2913835"/>
                  </a:lnTo>
                  <a:lnTo>
                    <a:pt x="357505" y="2951285"/>
                  </a:lnTo>
                  <a:cubicBezTo>
                    <a:pt x="160655" y="2951451"/>
                    <a:pt x="0" y="2720778"/>
                    <a:pt x="0" y="2434468"/>
                  </a:cubicBezTo>
                  <a:lnTo>
                    <a:pt x="0" y="516817"/>
                  </a:lnTo>
                  <a:lnTo>
                    <a:pt x="25400" y="516817"/>
                  </a:lnTo>
                  <a:lnTo>
                    <a:pt x="0" y="516817"/>
                  </a:lnTo>
                  <a:moveTo>
                    <a:pt x="50800" y="516817"/>
                  </a:moveTo>
                  <a:lnTo>
                    <a:pt x="50800" y="2434468"/>
                  </a:lnTo>
                  <a:lnTo>
                    <a:pt x="25400" y="2434468"/>
                  </a:lnTo>
                  <a:lnTo>
                    <a:pt x="50800" y="2434468"/>
                  </a:lnTo>
                  <a:cubicBezTo>
                    <a:pt x="50800" y="2677897"/>
                    <a:pt x="187579" y="2876384"/>
                    <a:pt x="357505" y="2876384"/>
                  </a:cubicBezTo>
                  <a:lnTo>
                    <a:pt x="11214481" y="2876384"/>
                  </a:lnTo>
                  <a:cubicBezTo>
                    <a:pt x="11384407" y="2876384"/>
                    <a:pt x="11521187" y="2677709"/>
                    <a:pt x="11521187" y="2434468"/>
                  </a:cubicBezTo>
                  <a:lnTo>
                    <a:pt x="11521187" y="516817"/>
                  </a:lnTo>
                  <a:cubicBezTo>
                    <a:pt x="11521187" y="273389"/>
                    <a:pt x="11384407" y="74901"/>
                    <a:pt x="11214481" y="74901"/>
                  </a:cubicBezTo>
                  <a:lnTo>
                    <a:pt x="357505" y="74901"/>
                  </a:lnTo>
                  <a:lnTo>
                    <a:pt x="357505" y="37450"/>
                  </a:lnTo>
                  <a:lnTo>
                    <a:pt x="357505" y="74901"/>
                  </a:lnTo>
                  <a:cubicBezTo>
                    <a:pt x="187579" y="74901"/>
                    <a:pt x="50800" y="273576"/>
                    <a:pt x="50800" y="516817"/>
                  </a:cubicBezTo>
                  <a:close/>
                </a:path>
              </a:pathLst>
            </a:custGeom>
            <a:solidFill>
              <a:srgbClr val="FFFFFF"/>
            </a:solidFill>
          </p:spPr>
          <p:txBody>
            <a:bodyPr/>
            <a:lstStyle/>
            <a:p>
              <a:endParaRPr lang="en-GB"/>
            </a:p>
          </p:txBody>
        </p:sp>
      </p:grpSp>
      <p:grpSp>
        <p:nvGrpSpPr>
          <p:cNvPr id="24" name="Group 24"/>
          <p:cNvGrpSpPr/>
          <p:nvPr/>
        </p:nvGrpSpPr>
        <p:grpSpPr>
          <a:xfrm>
            <a:off x="1373935" y="8632686"/>
            <a:ext cx="8679060" cy="1501296"/>
            <a:chOff x="0" y="0"/>
            <a:chExt cx="11572080" cy="2001728"/>
          </a:xfrm>
        </p:grpSpPr>
        <p:sp>
          <p:nvSpPr>
            <p:cNvPr id="25" name="Freeform 25"/>
            <p:cNvSpPr/>
            <p:nvPr/>
          </p:nvSpPr>
          <p:spPr>
            <a:xfrm>
              <a:off x="25400" y="25400"/>
              <a:ext cx="11521187" cy="1950974"/>
            </a:xfrm>
            <a:custGeom>
              <a:avLst/>
              <a:gdLst/>
              <a:ahLst/>
              <a:cxnLst/>
              <a:rect l="l" t="t" r="r" b="b"/>
              <a:pathLst>
                <a:path w="11521187" h="1950974">
                  <a:moveTo>
                    <a:pt x="0" y="325120"/>
                  </a:moveTo>
                  <a:cubicBezTo>
                    <a:pt x="0" y="145542"/>
                    <a:pt x="148717" y="0"/>
                    <a:pt x="332105" y="0"/>
                  </a:cubicBezTo>
                  <a:lnTo>
                    <a:pt x="11189081" y="0"/>
                  </a:lnTo>
                  <a:cubicBezTo>
                    <a:pt x="11372469" y="0"/>
                    <a:pt x="11521187" y="145542"/>
                    <a:pt x="11521187" y="325120"/>
                  </a:cubicBezTo>
                  <a:lnTo>
                    <a:pt x="11521187" y="1625727"/>
                  </a:lnTo>
                  <a:cubicBezTo>
                    <a:pt x="11521187" y="1805305"/>
                    <a:pt x="11372469" y="1950847"/>
                    <a:pt x="11189081" y="1950847"/>
                  </a:cubicBezTo>
                  <a:lnTo>
                    <a:pt x="332105" y="1950847"/>
                  </a:lnTo>
                  <a:cubicBezTo>
                    <a:pt x="148717" y="1950974"/>
                    <a:pt x="0" y="1805305"/>
                    <a:pt x="0" y="1625727"/>
                  </a:cubicBezTo>
                  <a:close/>
                </a:path>
              </a:pathLst>
            </a:custGeom>
            <a:solidFill>
              <a:srgbClr val="949F87"/>
            </a:solidFill>
          </p:spPr>
          <p:txBody>
            <a:bodyPr/>
            <a:lstStyle/>
            <a:p>
              <a:endParaRPr lang="en-GB"/>
            </a:p>
          </p:txBody>
        </p:sp>
        <p:sp>
          <p:nvSpPr>
            <p:cNvPr id="26" name="Freeform 26"/>
            <p:cNvSpPr/>
            <p:nvPr/>
          </p:nvSpPr>
          <p:spPr>
            <a:xfrm>
              <a:off x="0" y="0"/>
              <a:ext cx="11571987" cy="2001774"/>
            </a:xfrm>
            <a:custGeom>
              <a:avLst/>
              <a:gdLst/>
              <a:ahLst/>
              <a:cxnLst/>
              <a:rect l="l" t="t" r="r" b="b"/>
              <a:pathLst>
                <a:path w="11571987" h="2001774">
                  <a:moveTo>
                    <a:pt x="0" y="350520"/>
                  </a:moveTo>
                  <a:cubicBezTo>
                    <a:pt x="0" y="156464"/>
                    <a:pt x="160655" y="0"/>
                    <a:pt x="357505" y="0"/>
                  </a:cubicBezTo>
                  <a:lnTo>
                    <a:pt x="11214481" y="0"/>
                  </a:lnTo>
                  <a:lnTo>
                    <a:pt x="11214481" y="25400"/>
                  </a:lnTo>
                  <a:lnTo>
                    <a:pt x="11214481" y="0"/>
                  </a:lnTo>
                  <a:cubicBezTo>
                    <a:pt x="11411458" y="0"/>
                    <a:pt x="11571987" y="156464"/>
                    <a:pt x="11571987" y="350520"/>
                  </a:cubicBezTo>
                  <a:lnTo>
                    <a:pt x="11546587" y="350520"/>
                  </a:lnTo>
                  <a:lnTo>
                    <a:pt x="11571987" y="350520"/>
                  </a:lnTo>
                  <a:lnTo>
                    <a:pt x="11571987" y="1651127"/>
                  </a:lnTo>
                  <a:lnTo>
                    <a:pt x="11546587" y="1651127"/>
                  </a:lnTo>
                  <a:lnTo>
                    <a:pt x="11571987" y="1651127"/>
                  </a:lnTo>
                  <a:cubicBezTo>
                    <a:pt x="11571987" y="1845183"/>
                    <a:pt x="11411331" y="2001647"/>
                    <a:pt x="11214481" y="2001647"/>
                  </a:cubicBezTo>
                  <a:lnTo>
                    <a:pt x="11214481" y="1976247"/>
                  </a:lnTo>
                  <a:lnTo>
                    <a:pt x="11214481" y="2001647"/>
                  </a:lnTo>
                  <a:lnTo>
                    <a:pt x="357505" y="2001647"/>
                  </a:lnTo>
                  <a:lnTo>
                    <a:pt x="357505" y="1976247"/>
                  </a:lnTo>
                  <a:lnTo>
                    <a:pt x="357505" y="2001647"/>
                  </a:lnTo>
                  <a:cubicBezTo>
                    <a:pt x="160655" y="2001774"/>
                    <a:pt x="0" y="1845310"/>
                    <a:pt x="0" y="1651127"/>
                  </a:cubicBezTo>
                  <a:lnTo>
                    <a:pt x="0" y="350520"/>
                  </a:lnTo>
                  <a:lnTo>
                    <a:pt x="25400" y="350520"/>
                  </a:lnTo>
                  <a:lnTo>
                    <a:pt x="0" y="350520"/>
                  </a:lnTo>
                  <a:moveTo>
                    <a:pt x="50800" y="350520"/>
                  </a:moveTo>
                  <a:lnTo>
                    <a:pt x="50800" y="1651127"/>
                  </a:lnTo>
                  <a:lnTo>
                    <a:pt x="25400" y="1651127"/>
                  </a:lnTo>
                  <a:lnTo>
                    <a:pt x="50800" y="1651127"/>
                  </a:lnTo>
                  <a:cubicBezTo>
                    <a:pt x="50800" y="1816227"/>
                    <a:pt x="187579" y="1950847"/>
                    <a:pt x="357505" y="1950847"/>
                  </a:cubicBezTo>
                  <a:lnTo>
                    <a:pt x="11214481" y="1950847"/>
                  </a:lnTo>
                  <a:cubicBezTo>
                    <a:pt x="11384407" y="1950847"/>
                    <a:pt x="11521187" y="1816100"/>
                    <a:pt x="11521187" y="1651127"/>
                  </a:cubicBezTo>
                  <a:lnTo>
                    <a:pt x="11521187" y="350520"/>
                  </a:lnTo>
                  <a:cubicBezTo>
                    <a:pt x="11521187" y="185420"/>
                    <a:pt x="11384407" y="50800"/>
                    <a:pt x="11214481" y="50800"/>
                  </a:cubicBezTo>
                  <a:lnTo>
                    <a:pt x="357505" y="50800"/>
                  </a:lnTo>
                  <a:lnTo>
                    <a:pt x="357505" y="25400"/>
                  </a:lnTo>
                  <a:lnTo>
                    <a:pt x="357505" y="50800"/>
                  </a:lnTo>
                  <a:cubicBezTo>
                    <a:pt x="187579" y="50800"/>
                    <a:pt x="50800" y="185547"/>
                    <a:pt x="50800" y="350520"/>
                  </a:cubicBezTo>
                  <a:close/>
                </a:path>
              </a:pathLst>
            </a:custGeom>
            <a:solidFill>
              <a:srgbClr val="FFFFFF"/>
            </a:solidFill>
          </p:spPr>
          <p:txBody>
            <a:bodyPr/>
            <a:lstStyle/>
            <a:p>
              <a:endParaRPr lang="en-GB"/>
            </a:p>
          </p:txBody>
        </p:sp>
      </p:grpSp>
      <p:sp>
        <p:nvSpPr>
          <p:cNvPr id="27" name="Freeform 27"/>
          <p:cNvSpPr/>
          <p:nvPr/>
        </p:nvSpPr>
        <p:spPr>
          <a:xfrm rot="204662" flipV="1">
            <a:off x="9948428" y="3898675"/>
            <a:ext cx="4439815" cy="1254248"/>
          </a:xfrm>
          <a:custGeom>
            <a:avLst/>
            <a:gdLst/>
            <a:ahLst/>
            <a:cxnLst/>
            <a:rect l="l" t="t" r="r" b="b"/>
            <a:pathLst>
              <a:path w="4439815" h="1254248">
                <a:moveTo>
                  <a:pt x="0" y="1254248"/>
                </a:moveTo>
                <a:lnTo>
                  <a:pt x="4439816" y="1254248"/>
                </a:lnTo>
                <a:lnTo>
                  <a:pt x="4439816" y="0"/>
                </a:lnTo>
                <a:lnTo>
                  <a:pt x="0" y="0"/>
                </a:lnTo>
                <a:lnTo>
                  <a:pt x="0" y="1254248"/>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28" name="TextBox 28"/>
          <p:cNvSpPr txBox="1"/>
          <p:nvPr/>
        </p:nvSpPr>
        <p:spPr>
          <a:xfrm>
            <a:off x="10837228" y="6728542"/>
            <a:ext cx="6422071" cy="1228675"/>
          </a:xfrm>
          <a:prstGeom prst="rect">
            <a:avLst/>
          </a:prstGeom>
        </p:spPr>
        <p:txBody>
          <a:bodyPr lIns="0" tIns="0" rIns="0" bIns="0" rtlCol="0" anchor="t">
            <a:spAutoFit/>
          </a:bodyPr>
          <a:lstStyle/>
          <a:p>
            <a:pPr algn="just">
              <a:lnSpc>
                <a:spcPts val="4860"/>
              </a:lnSpc>
            </a:pPr>
            <a:r>
              <a:rPr lang="en-US" sz="4050">
                <a:solidFill>
                  <a:srgbClr val="6F7B62"/>
                </a:solidFill>
                <a:latin typeface="Roboto Condensed Bold"/>
              </a:rPr>
              <a:t>Quan trường:</a:t>
            </a:r>
            <a:r>
              <a:rPr lang="en-US" sz="4050">
                <a:solidFill>
                  <a:srgbClr val="6F7B62"/>
                </a:solidFill>
                <a:latin typeface="Roboto Condensed"/>
              </a:rPr>
              <a:t> ra oai, nạt nộ nhưng đó là cái oai giả vờ.</a:t>
            </a:r>
          </a:p>
        </p:txBody>
      </p:sp>
      <p:sp>
        <p:nvSpPr>
          <p:cNvPr id="29" name="TextBox 29"/>
          <p:cNvSpPr txBox="1"/>
          <p:nvPr/>
        </p:nvSpPr>
        <p:spPr>
          <a:xfrm>
            <a:off x="10823406" y="5765817"/>
            <a:ext cx="6435894" cy="619100"/>
          </a:xfrm>
          <a:prstGeom prst="rect">
            <a:avLst/>
          </a:prstGeom>
        </p:spPr>
        <p:txBody>
          <a:bodyPr lIns="0" tIns="0" rIns="0" bIns="0" rtlCol="0" anchor="t">
            <a:spAutoFit/>
          </a:bodyPr>
          <a:lstStyle/>
          <a:p>
            <a:pPr algn="l">
              <a:lnSpc>
                <a:spcPts val="4860"/>
              </a:lnSpc>
            </a:pPr>
            <a:r>
              <a:rPr lang="en-US" sz="4050">
                <a:solidFill>
                  <a:srgbClr val="6F7B62"/>
                </a:solidFill>
                <a:latin typeface="Roboto Condensed Bold"/>
              </a:rPr>
              <a:t>Sĩ tử: </a:t>
            </a:r>
            <a:r>
              <a:rPr lang="en-US" sz="4050">
                <a:solidFill>
                  <a:srgbClr val="6F7B62"/>
                </a:solidFill>
                <a:latin typeface="Roboto Condensed"/>
              </a:rPr>
              <a:t>luộm thuộm, nhếch nhác.</a:t>
            </a:r>
          </a:p>
        </p:txBody>
      </p:sp>
      <p:sp>
        <p:nvSpPr>
          <p:cNvPr id="30" name="TextBox 30"/>
          <p:cNvSpPr txBox="1"/>
          <p:nvPr/>
        </p:nvSpPr>
        <p:spPr>
          <a:xfrm>
            <a:off x="1458561" y="3535896"/>
            <a:ext cx="3597570" cy="795287"/>
          </a:xfrm>
          <a:prstGeom prst="rect">
            <a:avLst/>
          </a:prstGeom>
        </p:spPr>
        <p:txBody>
          <a:bodyPr lIns="0" tIns="0" rIns="0" bIns="0" rtlCol="0" anchor="t">
            <a:spAutoFit/>
          </a:bodyPr>
          <a:lstStyle/>
          <a:p>
            <a:pPr algn="just">
              <a:lnSpc>
                <a:spcPts val="5759"/>
              </a:lnSpc>
            </a:pPr>
            <a:r>
              <a:rPr lang="en-US" sz="4800">
                <a:solidFill>
                  <a:srgbClr val="4A5241"/>
                </a:solidFill>
                <a:latin typeface="Roboto Condensed Bold"/>
              </a:rPr>
              <a:t>- Nghệ thuật:</a:t>
            </a:r>
          </a:p>
        </p:txBody>
      </p:sp>
      <p:sp>
        <p:nvSpPr>
          <p:cNvPr id="31" name="TextBox 31"/>
          <p:cNvSpPr txBox="1"/>
          <p:nvPr/>
        </p:nvSpPr>
        <p:spPr>
          <a:xfrm>
            <a:off x="1458561" y="4414525"/>
            <a:ext cx="8284756" cy="1168908"/>
          </a:xfrm>
          <a:prstGeom prst="rect">
            <a:avLst/>
          </a:prstGeom>
        </p:spPr>
        <p:txBody>
          <a:bodyPr lIns="0" tIns="0" rIns="0" bIns="0" rtlCol="0" anchor="t">
            <a:spAutoFit/>
          </a:bodyPr>
          <a:lstStyle/>
          <a:p>
            <a:pPr algn="l">
              <a:lnSpc>
                <a:spcPts val="4536"/>
              </a:lnSpc>
            </a:pPr>
            <a:r>
              <a:rPr lang="en-US" sz="4200">
                <a:solidFill>
                  <a:srgbClr val="FFFFFF"/>
                </a:solidFill>
                <a:latin typeface="Roboto Condensed"/>
              </a:rPr>
              <a:t>Sử dụng từ láy tượng thanh và tượng hình: </a:t>
            </a:r>
            <a:r>
              <a:rPr lang="en-US" sz="4200">
                <a:solidFill>
                  <a:srgbClr val="FFFFFF"/>
                </a:solidFill>
                <a:latin typeface="Roboto Condensed Italics"/>
              </a:rPr>
              <a:t>ậm ọe, lôi thôi.</a:t>
            </a:r>
          </a:p>
        </p:txBody>
      </p:sp>
      <p:sp>
        <p:nvSpPr>
          <p:cNvPr id="32" name="TextBox 32"/>
          <p:cNvSpPr txBox="1"/>
          <p:nvPr/>
        </p:nvSpPr>
        <p:spPr>
          <a:xfrm>
            <a:off x="1617059" y="6380250"/>
            <a:ext cx="8284756" cy="1651412"/>
          </a:xfrm>
          <a:prstGeom prst="rect">
            <a:avLst/>
          </a:prstGeom>
        </p:spPr>
        <p:txBody>
          <a:bodyPr lIns="0" tIns="0" rIns="0" bIns="0" rtlCol="0" anchor="t">
            <a:spAutoFit/>
          </a:bodyPr>
          <a:lstStyle/>
          <a:p>
            <a:pPr algn="l">
              <a:lnSpc>
                <a:spcPts val="4319"/>
              </a:lnSpc>
            </a:pPr>
            <a:r>
              <a:rPr lang="en-US" sz="3999">
                <a:solidFill>
                  <a:srgbClr val="FFFFFF"/>
                </a:solidFill>
                <a:latin typeface="Roboto Condensed"/>
              </a:rPr>
              <a:t>Đối: </a:t>
            </a:r>
            <a:r>
              <a:rPr lang="en-US" sz="3999">
                <a:solidFill>
                  <a:srgbClr val="FFFFFF"/>
                </a:solidFill>
                <a:latin typeface="Roboto Condensed Italics"/>
              </a:rPr>
              <a:t>lôi thôi sĩ tử &gt;&lt; ậm ọe quan trường.</a:t>
            </a:r>
          </a:p>
          <a:p>
            <a:pPr algn="l">
              <a:lnSpc>
                <a:spcPts val="4319"/>
              </a:lnSpc>
            </a:pPr>
            <a:r>
              <a:rPr lang="en-US" sz="3999">
                <a:solidFill>
                  <a:srgbClr val="FFFFFF"/>
                </a:solidFill>
                <a:latin typeface="Roboto Condensed"/>
              </a:rPr>
              <a:t> --&gt; Đối nhau chặt chẽ về cả thanh điệu, từ loại, hình ảnh.</a:t>
            </a:r>
          </a:p>
        </p:txBody>
      </p:sp>
      <p:sp>
        <p:nvSpPr>
          <p:cNvPr id="33" name="TextBox 33"/>
          <p:cNvSpPr txBox="1"/>
          <p:nvPr/>
        </p:nvSpPr>
        <p:spPr>
          <a:xfrm>
            <a:off x="1571087" y="8817931"/>
            <a:ext cx="8284756" cy="1168908"/>
          </a:xfrm>
          <a:prstGeom prst="rect">
            <a:avLst/>
          </a:prstGeom>
        </p:spPr>
        <p:txBody>
          <a:bodyPr lIns="0" tIns="0" rIns="0" bIns="0" rtlCol="0" anchor="t">
            <a:spAutoFit/>
          </a:bodyPr>
          <a:lstStyle/>
          <a:p>
            <a:pPr algn="l">
              <a:lnSpc>
                <a:spcPts val="4536"/>
              </a:lnSpc>
            </a:pPr>
            <a:r>
              <a:rPr lang="en-US" sz="4200">
                <a:solidFill>
                  <a:srgbClr val="FFFFFF"/>
                </a:solidFill>
                <a:latin typeface="Roboto Condensed"/>
              </a:rPr>
              <a:t>Đảo ngữ: Đảo trật tự cú pháp</a:t>
            </a:r>
            <a:r>
              <a:rPr lang="en-US" sz="4200">
                <a:solidFill>
                  <a:srgbClr val="FFFFFF"/>
                </a:solidFill>
                <a:latin typeface="Roboto Condensed Italics"/>
              </a:rPr>
              <a:t> “lôi thôi sĩ tử”, “ậm ọe quan trường”.</a:t>
            </a:r>
          </a:p>
        </p:txBody>
      </p:sp>
      <p:sp>
        <p:nvSpPr>
          <p:cNvPr id="34" name="TextBox 34"/>
          <p:cNvSpPr txBox="1"/>
          <p:nvPr/>
        </p:nvSpPr>
        <p:spPr>
          <a:xfrm>
            <a:off x="1458561" y="741658"/>
            <a:ext cx="5492045" cy="704850"/>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458561" y="1308325"/>
            <a:ext cx="5555880" cy="1620818"/>
            <a:chOff x="0" y="0"/>
            <a:chExt cx="7407840" cy="2161090"/>
          </a:xfrm>
        </p:grpSpPr>
        <p:sp>
          <p:nvSpPr>
            <p:cNvPr id="4" name="Freeform 4"/>
            <p:cNvSpPr/>
            <p:nvPr/>
          </p:nvSpPr>
          <p:spPr>
            <a:xfrm>
              <a:off x="9525" y="9525"/>
              <a:ext cx="7388733" cy="2141982"/>
            </a:xfrm>
            <a:custGeom>
              <a:avLst/>
              <a:gdLst/>
              <a:ahLst/>
              <a:cxnLst/>
              <a:rect l="l" t="t" r="r" b="b"/>
              <a:pathLst>
                <a:path w="7388733" h="2141982">
                  <a:moveTo>
                    <a:pt x="0" y="0"/>
                  </a:moveTo>
                  <a:lnTo>
                    <a:pt x="7388733" y="0"/>
                  </a:lnTo>
                  <a:lnTo>
                    <a:pt x="7388733" y="2141982"/>
                  </a:lnTo>
                  <a:lnTo>
                    <a:pt x="0" y="2141982"/>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5" name="Freeform 5"/>
            <p:cNvSpPr/>
            <p:nvPr/>
          </p:nvSpPr>
          <p:spPr>
            <a:xfrm>
              <a:off x="0" y="0"/>
              <a:ext cx="7407783" cy="2161032"/>
            </a:xfrm>
            <a:custGeom>
              <a:avLst/>
              <a:gdLst/>
              <a:ahLst/>
              <a:cxnLst/>
              <a:rect l="l" t="t" r="r" b="b"/>
              <a:pathLst>
                <a:path w="7407783" h="2161032">
                  <a:moveTo>
                    <a:pt x="9525" y="0"/>
                  </a:moveTo>
                  <a:lnTo>
                    <a:pt x="7398258" y="0"/>
                  </a:lnTo>
                  <a:cubicBezTo>
                    <a:pt x="7403464" y="0"/>
                    <a:pt x="7407783" y="4318"/>
                    <a:pt x="7407783" y="9525"/>
                  </a:cubicBezTo>
                  <a:lnTo>
                    <a:pt x="7407783" y="2151507"/>
                  </a:lnTo>
                  <a:cubicBezTo>
                    <a:pt x="7407783" y="2156714"/>
                    <a:pt x="7403464" y="2161032"/>
                    <a:pt x="7398258" y="2161032"/>
                  </a:cubicBezTo>
                  <a:lnTo>
                    <a:pt x="9525" y="2161032"/>
                  </a:lnTo>
                  <a:cubicBezTo>
                    <a:pt x="4318" y="2161032"/>
                    <a:pt x="0" y="2156714"/>
                    <a:pt x="0" y="2151507"/>
                  </a:cubicBezTo>
                  <a:lnTo>
                    <a:pt x="0" y="9525"/>
                  </a:lnTo>
                  <a:cubicBezTo>
                    <a:pt x="0" y="4318"/>
                    <a:pt x="4318" y="0"/>
                    <a:pt x="9525" y="0"/>
                  </a:cubicBezTo>
                  <a:moveTo>
                    <a:pt x="9525" y="19050"/>
                  </a:moveTo>
                  <a:lnTo>
                    <a:pt x="9525" y="9525"/>
                  </a:lnTo>
                  <a:lnTo>
                    <a:pt x="19050" y="9525"/>
                  </a:lnTo>
                  <a:lnTo>
                    <a:pt x="19050" y="2151507"/>
                  </a:lnTo>
                  <a:lnTo>
                    <a:pt x="9525" y="2151507"/>
                  </a:lnTo>
                  <a:lnTo>
                    <a:pt x="9525" y="2141982"/>
                  </a:lnTo>
                  <a:lnTo>
                    <a:pt x="7398258" y="2141982"/>
                  </a:lnTo>
                  <a:lnTo>
                    <a:pt x="7398258" y="2151507"/>
                  </a:lnTo>
                  <a:lnTo>
                    <a:pt x="7388733" y="2151507"/>
                  </a:lnTo>
                  <a:lnTo>
                    <a:pt x="7388733" y="9525"/>
                  </a:lnTo>
                  <a:lnTo>
                    <a:pt x="7398258" y="9525"/>
                  </a:lnTo>
                  <a:lnTo>
                    <a:pt x="7398258" y="19050"/>
                  </a:lnTo>
                  <a:lnTo>
                    <a:pt x="9525" y="19050"/>
                  </a:lnTo>
                  <a:close/>
                </a:path>
              </a:pathLst>
            </a:custGeom>
            <a:solidFill>
              <a:srgbClr val="909C83"/>
            </a:solidFill>
          </p:spPr>
          <p:txBody>
            <a:bodyPr/>
            <a:lstStyle/>
            <a:p>
              <a:endParaRPr lang="en-GB"/>
            </a:p>
          </p:txBody>
        </p:sp>
        <p:sp>
          <p:nvSpPr>
            <p:cNvPr id="6" name="TextBox 6"/>
            <p:cNvSpPr txBox="1"/>
            <p:nvPr/>
          </p:nvSpPr>
          <p:spPr>
            <a:xfrm>
              <a:off x="0" y="-9525"/>
              <a:ext cx="7407840" cy="2170615"/>
            </a:xfrm>
            <a:prstGeom prst="rect">
              <a:avLst/>
            </a:prstGeom>
          </p:spPr>
          <p:txBody>
            <a:bodyPr lIns="50800" tIns="50800" rIns="50800" bIns="50800" rtlCol="0" anchor="ctr"/>
            <a:lstStyle/>
            <a:p>
              <a:pPr algn="ctr">
                <a:lnSpc>
                  <a:spcPts val="5759"/>
                </a:lnSpc>
              </a:pPr>
              <a:r>
                <a:rPr lang="en-US" sz="4800">
                  <a:solidFill>
                    <a:srgbClr val="22170B"/>
                  </a:solidFill>
                  <a:latin typeface="Cambria Bold"/>
                </a:rPr>
                <a:t>Hai câu thực</a:t>
              </a:r>
            </a:p>
          </p:txBody>
        </p:sp>
      </p:grpSp>
      <p:sp>
        <p:nvSpPr>
          <p:cNvPr id="7" name="TextBox 7"/>
          <p:cNvSpPr txBox="1"/>
          <p:nvPr/>
        </p:nvSpPr>
        <p:spPr>
          <a:xfrm>
            <a:off x="7911691" y="1383637"/>
            <a:ext cx="8458110" cy="1451145"/>
          </a:xfrm>
          <a:prstGeom prst="rect">
            <a:avLst/>
          </a:prstGeom>
        </p:spPr>
        <p:txBody>
          <a:bodyPr lIns="0" tIns="0" rIns="0" bIns="0" rtlCol="0" anchor="t">
            <a:spAutoFit/>
          </a:bodyPr>
          <a:lstStyle/>
          <a:p>
            <a:pPr algn="l">
              <a:lnSpc>
                <a:spcPts val="5400"/>
              </a:lnSpc>
            </a:pPr>
            <a:r>
              <a:rPr lang="en-US" sz="4500">
                <a:solidFill>
                  <a:srgbClr val="000000"/>
                </a:solidFill>
                <a:latin typeface="Cambria Italics"/>
              </a:rPr>
              <a:t>Lôi thôi sĩ tử vai đeo lọ</a:t>
            </a:r>
          </a:p>
          <a:p>
            <a:pPr algn="l">
              <a:lnSpc>
                <a:spcPts val="5400"/>
              </a:lnSpc>
            </a:pPr>
            <a:r>
              <a:rPr lang="en-US" sz="4500">
                <a:solidFill>
                  <a:srgbClr val="000000"/>
                </a:solidFill>
                <a:latin typeface="Cambria Italics"/>
              </a:rPr>
              <a:t>Ậm ọe quan trường miệng thét loa</a:t>
            </a:r>
          </a:p>
        </p:txBody>
      </p:sp>
      <p:grpSp>
        <p:nvGrpSpPr>
          <p:cNvPr id="8" name="Group 8"/>
          <p:cNvGrpSpPr/>
          <p:nvPr/>
        </p:nvGrpSpPr>
        <p:grpSpPr>
          <a:xfrm>
            <a:off x="10980204" y="1308325"/>
            <a:ext cx="2735796" cy="738450"/>
            <a:chOff x="0" y="0"/>
            <a:chExt cx="3647728" cy="984600"/>
          </a:xfrm>
        </p:grpSpPr>
        <p:sp>
          <p:nvSpPr>
            <p:cNvPr id="9" name="Freeform 9"/>
            <p:cNvSpPr/>
            <p:nvPr/>
          </p:nvSpPr>
          <p:spPr>
            <a:xfrm>
              <a:off x="0" y="0"/>
              <a:ext cx="3647694" cy="984631"/>
            </a:xfrm>
            <a:custGeom>
              <a:avLst/>
              <a:gdLst/>
              <a:ahLst/>
              <a:cxnLst/>
              <a:rect l="l" t="t" r="r" b="b"/>
              <a:pathLst>
                <a:path w="3647694" h="984631">
                  <a:moveTo>
                    <a:pt x="0" y="0"/>
                  </a:moveTo>
                  <a:lnTo>
                    <a:pt x="3647694" y="0"/>
                  </a:lnTo>
                  <a:lnTo>
                    <a:pt x="3647694" y="984631"/>
                  </a:lnTo>
                  <a:lnTo>
                    <a:pt x="0" y="984631"/>
                  </a:lnTo>
                  <a:close/>
                </a:path>
              </a:pathLst>
            </a:custGeom>
            <a:solidFill>
              <a:srgbClr val="BD582C">
                <a:alpha val="49020"/>
              </a:srgbClr>
            </a:solidFill>
          </p:spPr>
          <p:txBody>
            <a:bodyPr/>
            <a:lstStyle/>
            <a:p>
              <a:endParaRPr lang="en-GB"/>
            </a:p>
          </p:txBody>
        </p:sp>
      </p:grpSp>
      <p:grpSp>
        <p:nvGrpSpPr>
          <p:cNvPr id="10" name="Group 10"/>
          <p:cNvGrpSpPr/>
          <p:nvPr/>
        </p:nvGrpSpPr>
        <p:grpSpPr>
          <a:xfrm>
            <a:off x="7911691" y="1363481"/>
            <a:ext cx="2053959" cy="738450"/>
            <a:chOff x="0" y="0"/>
            <a:chExt cx="2738612" cy="984600"/>
          </a:xfrm>
        </p:grpSpPr>
        <p:sp>
          <p:nvSpPr>
            <p:cNvPr id="11" name="Freeform 11"/>
            <p:cNvSpPr/>
            <p:nvPr/>
          </p:nvSpPr>
          <p:spPr>
            <a:xfrm>
              <a:off x="0" y="0"/>
              <a:ext cx="2738628" cy="984631"/>
            </a:xfrm>
            <a:custGeom>
              <a:avLst/>
              <a:gdLst/>
              <a:ahLst/>
              <a:cxnLst/>
              <a:rect l="l" t="t" r="r" b="b"/>
              <a:pathLst>
                <a:path w="2738628" h="984631">
                  <a:moveTo>
                    <a:pt x="0" y="0"/>
                  </a:moveTo>
                  <a:lnTo>
                    <a:pt x="2738628" y="0"/>
                  </a:lnTo>
                  <a:lnTo>
                    <a:pt x="2738628" y="984631"/>
                  </a:lnTo>
                  <a:lnTo>
                    <a:pt x="0" y="984631"/>
                  </a:lnTo>
                  <a:close/>
                </a:path>
              </a:pathLst>
            </a:custGeom>
            <a:solidFill>
              <a:srgbClr val="BD582C">
                <a:alpha val="49020"/>
              </a:srgbClr>
            </a:solidFill>
          </p:spPr>
          <p:txBody>
            <a:bodyPr/>
            <a:lstStyle/>
            <a:p>
              <a:endParaRPr lang="en-GB"/>
            </a:p>
          </p:txBody>
        </p:sp>
      </p:grpSp>
      <p:grpSp>
        <p:nvGrpSpPr>
          <p:cNvPr id="12" name="Group 12"/>
          <p:cNvGrpSpPr/>
          <p:nvPr/>
        </p:nvGrpSpPr>
        <p:grpSpPr>
          <a:xfrm>
            <a:off x="7911691" y="2197199"/>
            <a:ext cx="1728192" cy="738450"/>
            <a:chOff x="0" y="0"/>
            <a:chExt cx="2304256" cy="984600"/>
          </a:xfrm>
        </p:grpSpPr>
        <p:sp>
          <p:nvSpPr>
            <p:cNvPr id="13" name="Freeform 13"/>
            <p:cNvSpPr/>
            <p:nvPr/>
          </p:nvSpPr>
          <p:spPr>
            <a:xfrm>
              <a:off x="0" y="0"/>
              <a:ext cx="2304288" cy="984631"/>
            </a:xfrm>
            <a:custGeom>
              <a:avLst/>
              <a:gdLst/>
              <a:ahLst/>
              <a:cxnLst/>
              <a:rect l="l" t="t" r="r" b="b"/>
              <a:pathLst>
                <a:path w="2304288" h="984631">
                  <a:moveTo>
                    <a:pt x="0" y="0"/>
                  </a:moveTo>
                  <a:lnTo>
                    <a:pt x="2304288" y="0"/>
                  </a:lnTo>
                  <a:lnTo>
                    <a:pt x="2304288" y="984631"/>
                  </a:lnTo>
                  <a:lnTo>
                    <a:pt x="0" y="984631"/>
                  </a:lnTo>
                  <a:close/>
                </a:path>
              </a:pathLst>
            </a:custGeom>
            <a:solidFill>
              <a:srgbClr val="BD582C">
                <a:alpha val="49020"/>
              </a:srgbClr>
            </a:solidFill>
          </p:spPr>
          <p:txBody>
            <a:bodyPr/>
            <a:lstStyle/>
            <a:p>
              <a:endParaRPr lang="en-GB"/>
            </a:p>
          </p:txBody>
        </p:sp>
      </p:grpSp>
      <p:grpSp>
        <p:nvGrpSpPr>
          <p:cNvPr id="14" name="Group 14"/>
          <p:cNvGrpSpPr/>
          <p:nvPr/>
        </p:nvGrpSpPr>
        <p:grpSpPr>
          <a:xfrm>
            <a:off x="12348102" y="2370955"/>
            <a:ext cx="3826912" cy="707410"/>
            <a:chOff x="0" y="0"/>
            <a:chExt cx="5102550" cy="943214"/>
          </a:xfrm>
        </p:grpSpPr>
        <p:sp>
          <p:nvSpPr>
            <p:cNvPr id="15" name="Freeform 15"/>
            <p:cNvSpPr/>
            <p:nvPr/>
          </p:nvSpPr>
          <p:spPr>
            <a:xfrm>
              <a:off x="0" y="0"/>
              <a:ext cx="5102606" cy="943229"/>
            </a:xfrm>
            <a:custGeom>
              <a:avLst/>
              <a:gdLst/>
              <a:ahLst/>
              <a:cxnLst/>
              <a:rect l="l" t="t" r="r" b="b"/>
              <a:pathLst>
                <a:path w="5102606" h="943229">
                  <a:moveTo>
                    <a:pt x="0" y="0"/>
                  </a:moveTo>
                  <a:lnTo>
                    <a:pt x="5102606" y="0"/>
                  </a:lnTo>
                  <a:lnTo>
                    <a:pt x="5102606" y="943229"/>
                  </a:lnTo>
                  <a:lnTo>
                    <a:pt x="0" y="943229"/>
                  </a:lnTo>
                  <a:close/>
                </a:path>
              </a:pathLst>
            </a:custGeom>
            <a:solidFill>
              <a:srgbClr val="BD582C">
                <a:alpha val="49020"/>
              </a:srgbClr>
            </a:solidFill>
          </p:spPr>
          <p:txBody>
            <a:bodyPr/>
            <a:lstStyle/>
            <a:p>
              <a:endParaRPr lang="en-GB"/>
            </a:p>
          </p:txBody>
        </p:sp>
      </p:grpSp>
      <p:sp>
        <p:nvSpPr>
          <p:cNvPr id="16" name="AutoShape 16"/>
          <p:cNvSpPr/>
          <p:nvPr/>
        </p:nvSpPr>
        <p:spPr>
          <a:xfrm flipH="1">
            <a:off x="8853404" y="1363481"/>
            <a:ext cx="85266" cy="393078"/>
          </a:xfrm>
          <a:prstGeom prst="line">
            <a:avLst/>
          </a:prstGeom>
          <a:ln w="19050" cap="rnd">
            <a:solidFill>
              <a:srgbClr val="E37F0B"/>
            </a:solidFill>
            <a:prstDash val="solid"/>
            <a:headEnd type="none" w="sm" len="sm"/>
            <a:tailEnd type="triangle" w="lg" len="med"/>
          </a:ln>
        </p:spPr>
        <p:txBody>
          <a:bodyPr/>
          <a:lstStyle/>
          <a:p>
            <a:endParaRPr lang="en-GB"/>
          </a:p>
        </p:txBody>
      </p:sp>
      <p:sp>
        <p:nvSpPr>
          <p:cNvPr id="17" name="AutoShape 17"/>
          <p:cNvSpPr/>
          <p:nvPr/>
        </p:nvSpPr>
        <p:spPr>
          <a:xfrm flipH="1">
            <a:off x="12326671" y="1308325"/>
            <a:ext cx="21431" cy="465868"/>
          </a:xfrm>
          <a:prstGeom prst="line">
            <a:avLst/>
          </a:prstGeom>
          <a:ln w="19050" cap="rnd">
            <a:solidFill>
              <a:srgbClr val="E37F0B"/>
            </a:solidFill>
            <a:prstDash val="solid"/>
            <a:headEnd type="none" w="sm" len="sm"/>
            <a:tailEnd type="triangle" w="lg" len="med"/>
          </a:ln>
        </p:spPr>
        <p:txBody>
          <a:bodyPr/>
          <a:lstStyle/>
          <a:p>
            <a:endParaRPr lang="en-GB"/>
          </a:p>
        </p:txBody>
      </p:sp>
      <p:grpSp>
        <p:nvGrpSpPr>
          <p:cNvPr id="18" name="Group 18"/>
          <p:cNvGrpSpPr/>
          <p:nvPr/>
        </p:nvGrpSpPr>
        <p:grpSpPr>
          <a:xfrm>
            <a:off x="1458561" y="3402546"/>
            <a:ext cx="15864574" cy="2655317"/>
            <a:chOff x="0" y="0"/>
            <a:chExt cx="21152765" cy="3540422"/>
          </a:xfrm>
        </p:grpSpPr>
        <p:sp>
          <p:nvSpPr>
            <p:cNvPr id="19" name="Freeform 19"/>
            <p:cNvSpPr/>
            <p:nvPr/>
          </p:nvSpPr>
          <p:spPr>
            <a:xfrm>
              <a:off x="46429" y="44925"/>
              <a:ext cx="21059737" cy="3450655"/>
            </a:xfrm>
            <a:custGeom>
              <a:avLst/>
              <a:gdLst/>
              <a:ahLst/>
              <a:cxnLst/>
              <a:rect l="l" t="t" r="r" b="b"/>
              <a:pathLst>
                <a:path w="21059737" h="3450655">
                  <a:moveTo>
                    <a:pt x="0" y="575034"/>
                  </a:moveTo>
                  <a:cubicBezTo>
                    <a:pt x="0" y="257417"/>
                    <a:pt x="271842" y="0"/>
                    <a:pt x="607059" y="0"/>
                  </a:cubicBezTo>
                  <a:lnTo>
                    <a:pt x="20452676" y="0"/>
                  </a:lnTo>
                  <a:cubicBezTo>
                    <a:pt x="20787895" y="0"/>
                    <a:pt x="21059737" y="257417"/>
                    <a:pt x="21059737" y="575034"/>
                  </a:cubicBezTo>
                  <a:lnTo>
                    <a:pt x="21059737" y="2875395"/>
                  </a:lnTo>
                  <a:cubicBezTo>
                    <a:pt x="21059737" y="3193012"/>
                    <a:pt x="20787895" y="3450429"/>
                    <a:pt x="20452676" y="3450429"/>
                  </a:cubicBezTo>
                  <a:lnTo>
                    <a:pt x="607059" y="3450429"/>
                  </a:lnTo>
                  <a:cubicBezTo>
                    <a:pt x="271842" y="3450654"/>
                    <a:pt x="0" y="3193012"/>
                    <a:pt x="0" y="2875395"/>
                  </a:cubicBezTo>
                  <a:close/>
                </a:path>
              </a:pathLst>
            </a:custGeom>
            <a:solidFill>
              <a:srgbClr val="A7B083"/>
            </a:solidFill>
          </p:spPr>
          <p:txBody>
            <a:bodyPr/>
            <a:lstStyle/>
            <a:p>
              <a:endParaRPr lang="en-GB"/>
            </a:p>
          </p:txBody>
        </p:sp>
        <p:sp>
          <p:nvSpPr>
            <p:cNvPr id="20" name="Freeform 20"/>
            <p:cNvSpPr/>
            <p:nvPr/>
          </p:nvSpPr>
          <p:spPr>
            <a:xfrm>
              <a:off x="0" y="0"/>
              <a:ext cx="21152594" cy="3540468"/>
            </a:xfrm>
            <a:custGeom>
              <a:avLst/>
              <a:gdLst/>
              <a:ahLst/>
              <a:cxnLst/>
              <a:rect l="l" t="t" r="r" b="b"/>
              <a:pathLst>
                <a:path w="21152594" h="3540468">
                  <a:moveTo>
                    <a:pt x="0" y="619959"/>
                  </a:moveTo>
                  <a:cubicBezTo>
                    <a:pt x="0" y="276735"/>
                    <a:pt x="293663" y="0"/>
                    <a:pt x="653488" y="0"/>
                  </a:cubicBezTo>
                  <a:lnTo>
                    <a:pt x="20499105" y="0"/>
                  </a:lnTo>
                  <a:lnTo>
                    <a:pt x="20499105" y="44925"/>
                  </a:lnTo>
                  <a:lnTo>
                    <a:pt x="20499105" y="0"/>
                  </a:lnTo>
                  <a:cubicBezTo>
                    <a:pt x="20859162" y="0"/>
                    <a:pt x="21152594" y="276735"/>
                    <a:pt x="21152594" y="619959"/>
                  </a:cubicBezTo>
                  <a:lnTo>
                    <a:pt x="21106166" y="619959"/>
                  </a:lnTo>
                  <a:lnTo>
                    <a:pt x="21152594" y="619959"/>
                  </a:lnTo>
                  <a:lnTo>
                    <a:pt x="21152594" y="2920320"/>
                  </a:lnTo>
                  <a:lnTo>
                    <a:pt x="21106166" y="2920320"/>
                  </a:lnTo>
                  <a:lnTo>
                    <a:pt x="21152594" y="2920320"/>
                  </a:lnTo>
                  <a:cubicBezTo>
                    <a:pt x="21152594" y="3263544"/>
                    <a:pt x="20858930" y="3540279"/>
                    <a:pt x="20499105" y="3540279"/>
                  </a:cubicBezTo>
                  <a:lnTo>
                    <a:pt x="20499105" y="3495354"/>
                  </a:lnTo>
                  <a:lnTo>
                    <a:pt x="20499105" y="3540279"/>
                  </a:lnTo>
                  <a:lnTo>
                    <a:pt x="653488" y="3540279"/>
                  </a:lnTo>
                  <a:lnTo>
                    <a:pt x="653488" y="3495354"/>
                  </a:lnTo>
                  <a:lnTo>
                    <a:pt x="653488" y="3540279"/>
                  </a:lnTo>
                  <a:cubicBezTo>
                    <a:pt x="293663" y="3540468"/>
                    <a:pt x="0" y="3263769"/>
                    <a:pt x="0" y="2920320"/>
                  </a:cubicBezTo>
                  <a:lnTo>
                    <a:pt x="0" y="619959"/>
                  </a:lnTo>
                  <a:lnTo>
                    <a:pt x="46429" y="619959"/>
                  </a:lnTo>
                  <a:lnTo>
                    <a:pt x="0" y="619959"/>
                  </a:lnTo>
                  <a:moveTo>
                    <a:pt x="92858" y="619959"/>
                  </a:moveTo>
                  <a:lnTo>
                    <a:pt x="92858" y="2920320"/>
                  </a:lnTo>
                  <a:lnTo>
                    <a:pt x="46429" y="2920320"/>
                  </a:lnTo>
                  <a:lnTo>
                    <a:pt x="92858" y="2920320"/>
                  </a:lnTo>
                  <a:cubicBezTo>
                    <a:pt x="92858" y="3212330"/>
                    <a:pt x="342878" y="3450430"/>
                    <a:pt x="653488" y="3450430"/>
                  </a:cubicBezTo>
                  <a:lnTo>
                    <a:pt x="20499105" y="3450430"/>
                  </a:lnTo>
                  <a:cubicBezTo>
                    <a:pt x="20809716" y="3450430"/>
                    <a:pt x="21059736" y="3212105"/>
                    <a:pt x="21059736" y="2920320"/>
                  </a:cubicBezTo>
                  <a:lnTo>
                    <a:pt x="21059736" y="619959"/>
                  </a:lnTo>
                  <a:cubicBezTo>
                    <a:pt x="21059736" y="327949"/>
                    <a:pt x="20809716" y="89849"/>
                    <a:pt x="20499105" y="89849"/>
                  </a:cubicBezTo>
                  <a:lnTo>
                    <a:pt x="653488" y="89849"/>
                  </a:lnTo>
                  <a:lnTo>
                    <a:pt x="653488" y="44925"/>
                  </a:lnTo>
                  <a:lnTo>
                    <a:pt x="653488" y="89849"/>
                  </a:lnTo>
                  <a:cubicBezTo>
                    <a:pt x="342878" y="89849"/>
                    <a:pt x="92858" y="328174"/>
                    <a:pt x="92858" y="619959"/>
                  </a:cubicBezTo>
                  <a:close/>
                </a:path>
              </a:pathLst>
            </a:custGeom>
            <a:solidFill>
              <a:srgbClr val="FFFFFF"/>
            </a:solidFill>
          </p:spPr>
          <p:txBody>
            <a:bodyPr/>
            <a:lstStyle/>
            <a:p>
              <a:endParaRPr lang="en-GB"/>
            </a:p>
          </p:txBody>
        </p:sp>
      </p:grpSp>
      <p:grpSp>
        <p:nvGrpSpPr>
          <p:cNvPr id="21" name="Group 21"/>
          <p:cNvGrpSpPr/>
          <p:nvPr/>
        </p:nvGrpSpPr>
        <p:grpSpPr>
          <a:xfrm>
            <a:off x="1458561" y="6181688"/>
            <a:ext cx="15864574" cy="2714169"/>
            <a:chOff x="0" y="0"/>
            <a:chExt cx="21152765" cy="3618891"/>
          </a:xfrm>
        </p:grpSpPr>
        <p:sp>
          <p:nvSpPr>
            <p:cNvPr id="22" name="Freeform 22"/>
            <p:cNvSpPr/>
            <p:nvPr/>
          </p:nvSpPr>
          <p:spPr>
            <a:xfrm>
              <a:off x="46429" y="45920"/>
              <a:ext cx="21059737" cy="3527134"/>
            </a:xfrm>
            <a:custGeom>
              <a:avLst/>
              <a:gdLst/>
              <a:ahLst/>
              <a:cxnLst/>
              <a:rect l="l" t="t" r="r" b="b"/>
              <a:pathLst>
                <a:path w="21059737" h="3527134">
                  <a:moveTo>
                    <a:pt x="0" y="587779"/>
                  </a:moveTo>
                  <a:cubicBezTo>
                    <a:pt x="0" y="263123"/>
                    <a:pt x="271842" y="0"/>
                    <a:pt x="607059" y="0"/>
                  </a:cubicBezTo>
                  <a:lnTo>
                    <a:pt x="20452676" y="0"/>
                  </a:lnTo>
                  <a:cubicBezTo>
                    <a:pt x="20787895" y="0"/>
                    <a:pt x="21059737" y="263123"/>
                    <a:pt x="21059737" y="587779"/>
                  </a:cubicBezTo>
                  <a:lnTo>
                    <a:pt x="21059737" y="2939126"/>
                  </a:lnTo>
                  <a:cubicBezTo>
                    <a:pt x="21059737" y="3263781"/>
                    <a:pt x="20787895" y="3526905"/>
                    <a:pt x="20452676" y="3526905"/>
                  </a:cubicBezTo>
                  <a:lnTo>
                    <a:pt x="607059" y="3526905"/>
                  </a:lnTo>
                  <a:cubicBezTo>
                    <a:pt x="271842" y="3527134"/>
                    <a:pt x="0" y="3263781"/>
                    <a:pt x="0" y="2939126"/>
                  </a:cubicBezTo>
                  <a:close/>
                </a:path>
              </a:pathLst>
            </a:custGeom>
            <a:solidFill>
              <a:srgbClr val="949F87"/>
            </a:solidFill>
          </p:spPr>
          <p:txBody>
            <a:bodyPr/>
            <a:lstStyle/>
            <a:p>
              <a:endParaRPr lang="en-GB"/>
            </a:p>
          </p:txBody>
        </p:sp>
        <p:sp>
          <p:nvSpPr>
            <p:cNvPr id="23" name="Freeform 23"/>
            <p:cNvSpPr/>
            <p:nvPr/>
          </p:nvSpPr>
          <p:spPr>
            <a:xfrm>
              <a:off x="0" y="0"/>
              <a:ext cx="21152594" cy="3618937"/>
            </a:xfrm>
            <a:custGeom>
              <a:avLst/>
              <a:gdLst/>
              <a:ahLst/>
              <a:cxnLst/>
              <a:rect l="l" t="t" r="r" b="b"/>
              <a:pathLst>
                <a:path w="21152594" h="3618937">
                  <a:moveTo>
                    <a:pt x="0" y="633699"/>
                  </a:moveTo>
                  <a:cubicBezTo>
                    <a:pt x="0" y="282869"/>
                    <a:pt x="293663" y="0"/>
                    <a:pt x="653488" y="0"/>
                  </a:cubicBezTo>
                  <a:lnTo>
                    <a:pt x="20499105" y="0"/>
                  </a:lnTo>
                  <a:lnTo>
                    <a:pt x="20499105" y="45920"/>
                  </a:lnTo>
                  <a:lnTo>
                    <a:pt x="20499105" y="0"/>
                  </a:lnTo>
                  <a:cubicBezTo>
                    <a:pt x="20859162" y="0"/>
                    <a:pt x="21152594" y="282869"/>
                    <a:pt x="21152594" y="633699"/>
                  </a:cubicBezTo>
                  <a:lnTo>
                    <a:pt x="21106166" y="633699"/>
                  </a:lnTo>
                  <a:lnTo>
                    <a:pt x="21152594" y="633699"/>
                  </a:lnTo>
                  <a:lnTo>
                    <a:pt x="21152594" y="2985046"/>
                  </a:lnTo>
                  <a:lnTo>
                    <a:pt x="21106166" y="2985046"/>
                  </a:lnTo>
                  <a:lnTo>
                    <a:pt x="21152594" y="2985046"/>
                  </a:lnTo>
                  <a:cubicBezTo>
                    <a:pt x="21152594" y="3335876"/>
                    <a:pt x="20858930" y="3618745"/>
                    <a:pt x="20499105" y="3618745"/>
                  </a:cubicBezTo>
                  <a:lnTo>
                    <a:pt x="20499105" y="3572825"/>
                  </a:lnTo>
                  <a:lnTo>
                    <a:pt x="20499105" y="3618745"/>
                  </a:lnTo>
                  <a:lnTo>
                    <a:pt x="653488" y="3618745"/>
                  </a:lnTo>
                  <a:lnTo>
                    <a:pt x="653488" y="3572825"/>
                  </a:lnTo>
                  <a:lnTo>
                    <a:pt x="653488" y="3618745"/>
                  </a:lnTo>
                  <a:cubicBezTo>
                    <a:pt x="293663" y="3618937"/>
                    <a:pt x="0" y="3336106"/>
                    <a:pt x="0" y="2985046"/>
                  </a:cubicBezTo>
                  <a:lnTo>
                    <a:pt x="0" y="633699"/>
                  </a:lnTo>
                  <a:lnTo>
                    <a:pt x="46429" y="633699"/>
                  </a:lnTo>
                  <a:lnTo>
                    <a:pt x="0" y="633699"/>
                  </a:lnTo>
                  <a:moveTo>
                    <a:pt x="92858" y="633699"/>
                  </a:moveTo>
                  <a:lnTo>
                    <a:pt x="92858" y="2985046"/>
                  </a:lnTo>
                  <a:lnTo>
                    <a:pt x="46429" y="2985046"/>
                  </a:lnTo>
                  <a:lnTo>
                    <a:pt x="92858" y="2985046"/>
                  </a:lnTo>
                  <a:cubicBezTo>
                    <a:pt x="92858" y="3283527"/>
                    <a:pt x="342878" y="3526904"/>
                    <a:pt x="653488" y="3526904"/>
                  </a:cubicBezTo>
                  <a:lnTo>
                    <a:pt x="20499105" y="3526904"/>
                  </a:lnTo>
                  <a:cubicBezTo>
                    <a:pt x="20809716" y="3526904"/>
                    <a:pt x="21059736" y="3283298"/>
                    <a:pt x="21059736" y="2985046"/>
                  </a:cubicBezTo>
                  <a:lnTo>
                    <a:pt x="21059736" y="633699"/>
                  </a:lnTo>
                  <a:cubicBezTo>
                    <a:pt x="21059736" y="335218"/>
                    <a:pt x="20809716" y="91840"/>
                    <a:pt x="20499105" y="91840"/>
                  </a:cubicBezTo>
                  <a:lnTo>
                    <a:pt x="653488" y="91840"/>
                  </a:lnTo>
                  <a:lnTo>
                    <a:pt x="653488" y="45920"/>
                  </a:lnTo>
                  <a:lnTo>
                    <a:pt x="653488" y="91840"/>
                  </a:lnTo>
                  <a:cubicBezTo>
                    <a:pt x="342878" y="91840"/>
                    <a:pt x="92858" y="335447"/>
                    <a:pt x="92858" y="633699"/>
                  </a:cubicBezTo>
                  <a:close/>
                </a:path>
              </a:pathLst>
            </a:custGeom>
            <a:solidFill>
              <a:srgbClr val="FFFFFF"/>
            </a:solidFill>
          </p:spPr>
          <p:txBody>
            <a:bodyPr/>
            <a:lstStyle/>
            <a:p>
              <a:endParaRPr lang="en-GB"/>
            </a:p>
          </p:txBody>
        </p:sp>
      </p:grpSp>
      <p:sp>
        <p:nvSpPr>
          <p:cNvPr id="24" name="TextBox 24"/>
          <p:cNvSpPr txBox="1"/>
          <p:nvPr/>
        </p:nvSpPr>
        <p:spPr>
          <a:xfrm>
            <a:off x="1739773" y="9050970"/>
            <a:ext cx="15519527" cy="1228725"/>
          </a:xfrm>
          <a:prstGeom prst="rect">
            <a:avLst/>
          </a:prstGeom>
        </p:spPr>
        <p:txBody>
          <a:bodyPr lIns="0" tIns="0" rIns="0" bIns="0" rtlCol="0" anchor="t">
            <a:spAutoFit/>
          </a:bodyPr>
          <a:lstStyle/>
          <a:p>
            <a:pPr algn="just">
              <a:lnSpc>
                <a:spcPts val="4860"/>
              </a:lnSpc>
            </a:pPr>
            <a:r>
              <a:rPr lang="en-US" sz="4050">
                <a:solidFill>
                  <a:srgbClr val="000000"/>
                </a:solidFill>
                <a:latin typeface="Roboto Condensed Bold"/>
              </a:rPr>
              <a:t>→ Cảnh trường thi phản ánh sự suy vong của một nền học vấn, sự lỗi thời của đạo Nho.</a:t>
            </a:r>
          </a:p>
        </p:txBody>
      </p:sp>
      <p:sp>
        <p:nvSpPr>
          <p:cNvPr id="25" name="TextBox 25"/>
          <p:cNvSpPr txBox="1"/>
          <p:nvPr/>
        </p:nvSpPr>
        <p:spPr>
          <a:xfrm>
            <a:off x="1370442" y="3610037"/>
            <a:ext cx="15547115" cy="2447826"/>
          </a:xfrm>
          <a:prstGeom prst="rect">
            <a:avLst/>
          </a:prstGeom>
        </p:spPr>
        <p:txBody>
          <a:bodyPr lIns="0" tIns="0" rIns="0" bIns="0" rtlCol="0" anchor="t">
            <a:spAutoFit/>
          </a:bodyPr>
          <a:lstStyle/>
          <a:p>
            <a:pPr marL="874395" lvl="1" indent="-437197" algn="just">
              <a:lnSpc>
                <a:spcPts val="4860"/>
              </a:lnSpc>
              <a:buFont typeface="Arial"/>
              <a:buChar char="•"/>
            </a:pPr>
            <a:r>
              <a:rPr lang="en-US" sz="4050">
                <a:solidFill>
                  <a:srgbClr val="000000"/>
                </a:solidFill>
                <a:latin typeface="Roboto Condensed Bold"/>
              </a:rPr>
              <a:t>mỉa mai vẻ lôi thôi lếch thếch, xiêu đổ của những ông cử tương la</a:t>
            </a:r>
            <a:r>
              <a:rPr lang="en-US" sz="4050">
                <a:solidFill>
                  <a:srgbClr val="000000"/>
                </a:solidFill>
                <a:latin typeface="Roboto Condensed"/>
              </a:rPr>
              <a:t>i: sĩ tử phải đi một quãng đường dài (Hà -&gt; Nam) nên rất mệt nhọc, vai đem theo lọ nước uống dọc đường. Tin tức nhà cầm quyền bỏ chữ Hán, dùng chữ Quốc ngữ càng làm cho sĩ tử hoang mang lo lắng.</a:t>
            </a:r>
          </a:p>
        </p:txBody>
      </p:sp>
      <p:sp>
        <p:nvSpPr>
          <p:cNvPr id="26" name="TextBox 26"/>
          <p:cNvSpPr txBox="1"/>
          <p:nvPr/>
        </p:nvSpPr>
        <p:spPr>
          <a:xfrm>
            <a:off x="1567250" y="6343613"/>
            <a:ext cx="15373852" cy="2447826"/>
          </a:xfrm>
          <a:prstGeom prst="rect">
            <a:avLst/>
          </a:prstGeom>
        </p:spPr>
        <p:txBody>
          <a:bodyPr lIns="0" tIns="0" rIns="0" bIns="0" rtlCol="0" anchor="t">
            <a:spAutoFit/>
          </a:bodyPr>
          <a:lstStyle/>
          <a:p>
            <a:pPr marL="874395" lvl="1" indent="-437197" algn="just">
              <a:lnSpc>
                <a:spcPts val="4860"/>
              </a:lnSpc>
              <a:buFont typeface="Arial"/>
              <a:buChar char="•"/>
            </a:pPr>
            <a:r>
              <a:rPr lang="en-US" sz="4050">
                <a:solidFill>
                  <a:srgbClr val="FFFFFF"/>
                </a:solidFill>
                <a:latin typeface="Roboto Condensed Bold"/>
              </a:rPr>
              <a:t>Khắc họa hình ảnh quan trường: </a:t>
            </a:r>
            <a:r>
              <a:rPr lang="en-US" sz="4050">
                <a:solidFill>
                  <a:srgbClr val="FFFFFF"/>
                </a:solidFill>
                <a:latin typeface="Roboto Condensed"/>
              </a:rPr>
              <a:t>tiếng ra oai của quan trường phát qua những chiếc loa khiến khung cảnh trường thi càng thêm lộn xộn. Các ngài giờ đã là tay sai của nhà cầm quyền nên tiếng thét cũng rất lạ đời, khó hiểu.</a:t>
            </a:r>
          </a:p>
        </p:txBody>
      </p:sp>
      <p:sp>
        <p:nvSpPr>
          <p:cNvPr id="27" name="TextBox 27"/>
          <p:cNvSpPr txBox="1"/>
          <p:nvPr/>
        </p:nvSpPr>
        <p:spPr>
          <a:xfrm>
            <a:off x="1458561" y="574900"/>
            <a:ext cx="5492045" cy="704850"/>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394726" y="1679972"/>
            <a:ext cx="5555880" cy="1620818"/>
            <a:chOff x="0" y="0"/>
            <a:chExt cx="7407840" cy="2161090"/>
          </a:xfrm>
        </p:grpSpPr>
        <p:sp>
          <p:nvSpPr>
            <p:cNvPr id="4" name="Freeform 4"/>
            <p:cNvSpPr/>
            <p:nvPr/>
          </p:nvSpPr>
          <p:spPr>
            <a:xfrm>
              <a:off x="9525" y="9525"/>
              <a:ext cx="7388733" cy="2141982"/>
            </a:xfrm>
            <a:custGeom>
              <a:avLst/>
              <a:gdLst/>
              <a:ahLst/>
              <a:cxnLst/>
              <a:rect l="l" t="t" r="r" b="b"/>
              <a:pathLst>
                <a:path w="7388733" h="2141982">
                  <a:moveTo>
                    <a:pt x="0" y="0"/>
                  </a:moveTo>
                  <a:lnTo>
                    <a:pt x="7388733" y="0"/>
                  </a:lnTo>
                  <a:lnTo>
                    <a:pt x="7388733" y="2141982"/>
                  </a:lnTo>
                  <a:lnTo>
                    <a:pt x="0" y="2141982"/>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5" name="Freeform 5"/>
            <p:cNvSpPr/>
            <p:nvPr/>
          </p:nvSpPr>
          <p:spPr>
            <a:xfrm>
              <a:off x="0" y="0"/>
              <a:ext cx="7407783" cy="2161032"/>
            </a:xfrm>
            <a:custGeom>
              <a:avLst/>
              <a:gdLst/>
              <a:ahLst/>
              <a:cxnLst/>
              <a:rect l="l" t="t" r="r" b="b"/>
              <a:pathLst>
                <a:path w="7407783" h="2161032">
                  <a:moveTo>
                    <a:pt x="9525" y="0"/>
                  </a:moveTo>
                  <a:lnTo>
                    <a:pt x="7398258" y="0"/>
                  </a:lnTo>
                  <a:cubicBezTo>
                    <a:pt x="7403464" y="0"/>
                    <a:pt x="7407783" y="4318"/>
                    <a:pt x="7407783" y="9525"/>
                  </a:cubicBezTo>
                  <a:lnTo>
                    <a:pt x="7407783" y="2151507"/>
                  </a:lnTo>
                  <a:cubicBezTo>
                    <a:pt x="7407783" y="2156714"/>
                    <a:pt x="7403464" y="2161032"/>
                    <a:pt x="7398258" y="2161032"/>
                  </a:cubicBezTo>
                  <a:lnTo>
                    <a:pt x="9525" y="2161032"/>
                  </a:lnTo>
                  <a:cubicBezTo>
                    <a:pt x="4318" y="2161032"/>
                    <a:pt x="0" y="2156714"/>
                    <a:pt x="0" y="2151507"/>
                  </a:cubicBezTo>
                  <a:lnTo>
                    <a:pt x="0" y="9525"/>
                  </a:lnTo>
                  <a:cubicBezTo>
                    <a:pt x="0" y="4318"/>
                    <a:pt x="4318" y="0"/>
                    <a:pt x="9525" y="0"/>
                  </a:cubicBezTo>
                  <a:moveTo>
                    <a:pt x="9525" y="19050"/>
                  </a:moveTo>
                  <a:lnTo>
                    <a:pt x="9525" y="9525"/>
                  </a:lnTo>
                  <a:lnTo>
                    <a:pt x="19050" y="9525"/>
                  </a:lnTo>
                  <a:lnTo>
                    <a:pt x="19050" y="2151507"/>
                  </a:lnTo>
                  <a:lnTo>
                    <a:pt x="9525" y="2151507"/>
                  </a:lnTo>
                  <a:lnTo>
                    <a:pt x="9525" y="2141982"/>
                  </a:lnTo>
                  <a:lnTo>
                    <a:pt x="7398258" y="2141982"/>
                  </a:lnTo>
                  <a:lnTo>
                    <a:pt x="7398258" y="2151507"/>
                  </a:lnTo>
                  <a:lnTo>
                    <a:pt x="7388733" y="2151507"/>
                  </a:lnTo>
                  <a:lnTo>
                    <a:pt x="7388733" y="9525"/>
                  </a:lnTo>
                  <a:lnTo>
                    <a:pt x="7398258" y="9525"/>
                  </a:lnTo>
                  <a:lnTo>
                    <a:pt x="7398258" y="19050"/>
                  </a:lnTo>
                  <a:lnTo>
                    <a:pt x="9525" y="19050"/>
                  </a:lnTo>
                  <a:close/>
                </a:path>
              </a:pathLst>
            </a:custGeom>
            <a:solidFill>
              <a:srgbClr val="909C83"/>
            </a:solidFill>
          </p:spPr>
          <p:txBody>
            <a:bodyPr/>
            <a:lstStyle/>
            <a:p>
              <a:endParaRPr lang="en-GB"/>
            </a:p>
          </p:txBody>
        </p:sp>
        <p:sp>
          <p:nvSpPr>
            <p:cNvPr id="6" name="TextBox 6"/>
            <p:cNvSpPr txBox="1"/>
            <p:nvPr/>
          </p:nvSpPr>
          <p:spPr>
            <a:xfrm>
              <a:off x="0" y="-9525"/>
              <a:ext cx="7407840" cy="2170615"/>
            </a:xfrm>
            <a:prstGeom prst="rect">
              <a:avLst/>
            </a:prstGeom>
          </p:spPr>
          <p:txBody>
            <a:bodyPr lIns="50800" tIns="50800" rIns="50800" bIns="50800" rtlCol="0" anchor="ctr"/>
            <a:lstStyle/>
            <a:p>
              <a:pPr algn="ctr">
                <a:lnSpc>
                  <a:spcPts val="5759"/>
                </a:lnSpc>
              </a:pPr>
              <a:r>
                <a:rPr lang="en-US" sz="4800">
                  <a:solidFill>
                    <a:srgbClr val="22170B"/>
                  </a:solidFill>
                  <a:latin typeface="Cambria Bold"/>
                </a:rPr>
                <a:t>Hai câu luận</a:t>
              </a:r>
            </a:p>
          </p:txBody>
        </p:sp>
      </p:grpSp>
      <p:sp>
        <p:nvSpPr>
          <p:cNvPr id="7" name="TextBox 7"/>
          <p:cNvSpPr txBox="1"/>
          <p:nvPr/>
        </p:nvSpPr>
        <p:spPr>
          <a:xfrm>
            <a:off x="7939281" y="1755283"/>
            <a:ext cx="8458110" cy="1390650"/>
          </a:xfrm>
          <a:prstGeom prst="rect">
            <a:avLst/>
          </a:prstGeom>
        </p:spPr>
        <p:txBody>
          <a:bodyPr lIns="0" tIns="0" rIns="0" bIns="0" rtlCol="0" anchor="t">
            <a:spAutoFit/>
          </a:bodyPr>
          <a:lstStyle/>
          <a:p>
            <a:pPr algn="l">
              <a:lnSpc>
                <a:spcPts val="5400"/>
              </a:lnSpc>
            </a:pPr>
            <a:r>
              <a:rPr lang="en-US" sz="4500">
                <a:solidFill>
                  <a:srgbClr val="000000"/>
                </a:solidFill>
                <a:latin typeface="Cambria Italics"/>
              </a:rPr>
              <a:t>Cờ kéo rợp trời, quan sứ đến</a:t>
            </a:r>
          </a:p>
          <a:p>
            <a:pPr algn="l">
              <a:lnSpc>
                <a:spcPts val="5400"/>
              </a:lnSpc>
            </a:pPr>
            <a:r>
              <a:rPr lang="en-US" sz="4500">
                <a:solidFill>
                  <a:srgbClr val="000000"/>
                </a:solidFill>
                <a:latin typeface="Cambria Italics"/>
              </a:rPr>
              <a:t>Váy lê quét đất, mụ đầm ra</a:t>
            </a:r>
          </a:p>
        </p:txBody>
      </p:sp>
      <p:grpSp>
        <p:nvGrpSpPr>
          <p:cNvPr id="8" name="Group 8"/>
          <p:cNvGrpSpPr/>
          <p:nvPr/>
        </p:nvGrpSpPr>
        <p:grpSpPr>
          <a:xfrm>
            <a:off x="11724408" y="1779514"/>
            <a:ext cx="2053959" cy="738450"/>
            <a:chOff x="0" y="0"/>
            <a:chExt cx="2738612" cy="984600"/>
          </a:xfrm>
        </p:grpSpPr>
        <p:sp>
          <p:nvSpPr>
            <p:cNvPr id="9" name="Freeform 9"/>
            <p:cNvSpPr/>
            <p:nvPr/>
          </p:nvSpPr>
          <p:spPr>
            <a:xfrm>
              <a:off x="0" y="0"/>
              <a:ext cx="2738628" cy="984631"/>
            </a:xfrm>
            <a:custGeom>
              <a:avLst/>
              <a:gdLst/>
              <a:ahLst/>
              <a:cxnLst/>
              <a:rect l="l" t="t" r="r" b="b"/>
              <a:pathLst>
                <a:path w="2738628" h="984631">
                  <a:moveTo>
                    <a:pt x="0" y="0"/>
                  </a:moveTo>
                  <a:lnTo>
                    <a:pt x="2738628" y="0"/>
                  </a:lnTo>
                  <a:lnTo>
                    <a:pt x="2738628" y="984631"/>
                  </a:lnTo>
                  <a:lnTo>
                    <a:pt x="0" y="984631"/>
                  </a:lnTo>
                  <a:close/>
                </a:path>
              </a:pathLst>
            </a:custGeom>
            <a:solidFill>
              <a:srgbClr val="BD582C">
                <a:alpha val="49020"/>
              </a:srgbClr>
            </a:solidFill>
          </p:spPr>
          <p:txBody>
            <a:bodyPr/>
            <a:lstStyle/>
            <a:p>
              <a:endParaRPr lang="en-GB"/>
            </a:p>
          </p:txBody>
        </p:sp>
      </p:grpSp>
      <p:grpSp>
        <p:nvGrpSpPr>
          <p:cNvPr id="10" name="Group 10"/>
          <p:cNvGrpSpPr/>
          <p:nvPr/>
        </p:nvGrpSpPr>
        <p:grpSpPr>
          <a:xfrm>
            <a:off x="11724410" y="2617580"/>
            <a:ext cx="2053959" cy="707410"/>
            <a:chOff x="0" y="0"/>
            <a:chExt cx="2738612" cy="943214"/>
          </a:xfrm>
        </p:grpSpPr>
        <p:sp>
          <p:nvSpPr>
            <p:cNvPr id="11" name="Freeform 11"/>
            <p:cNvSpPr/>
            <p:nvPr/>
          </p:nvSpPr>
          <p:spPr>
            <a:xfrm>
              <a:off x="0" y="0"/>
              <a:ext cx="2738628" cy="943229"/>
            </a:xfrm>
            <a:custGeom>
              <a:avLst/>
              <a:gdLst/>
              <a:ahLst/>
              <a:cxnLst/>
              <a:rect l="l" t="t" r="r" b="b"/>
              <a:pathLst>
                <a:path w="2738628" h="943229">
                  <a:moveTo>
                    <a:pt x="0" y="0"/>
                  </a:moveTo>
                  <a:lnTo>
                    <a:pt x="2738628" y="0"/>
                  </a:lnTo>
                  <a:lnTo>
                    <a:pt x="2738628" y="943229"/>
                  </a:lnTo>
                  <a:lnTo>
                    <a:pt x="0" y="943229"/>
                  </a:lnTo>
                  <a:close/>
                </a:path>
              </a:pathLst>
            </a:custGeom>
            <a:solidFill>
              <a:srgbClr val="BD582C">
                <a:alpha val="49020"/>
              </a:srgbClr>
            </a:solidFill>
          </p:spPr>
          <p:txBody>
            <a:bodyPr/>
            <a:lstStyle/>
            <a:p>
              <a:endParaRPr lang="en-GB"/>
            </a:p>
          </p:txBody>
        </p:sp>
      </p:grpSp>
      <p:sp>
        <p:nvSpPr>
          <p:cNvPr id="12" name="TextBox 12"/>
          <p:cNvSpPr txBox="1"/>
          <p:nvPr/>
        </p:nvSpPr>
        <p:spPr>
          <a:xfrm>
            <a:off x="1394726" y="3646599"/>
            <a:ext cx="16502797" cy="1123900"/>
          </a:xfrm>
          <a:prstGeom prst="rect">
            <a:avLst/>
          </a:prstGeom>
        </p:spPr>
        <p:txBody>
          <a:bodyPr lIns="0" tIns="0" rIns="0" bIns="0" rtlCol="0" anchor="t">
            <a:spAutoFit/>
          </a:bodyPr>
          <a:lstStyle/>
          <a:p>
            <a:pPr marL="669607" lvl="1" indent="-334804" algn="just">
              <a:lnSpc>
                <a:spcPts val="4439"/>
              </a:lnSpc>
              <a:buFont typeface="Arial"/>
              <a:buChar char="•"/>
            </a:pPr>
            <a:r>
              <a:rPr lang="en-US" sz="3699">
                <a:solidFill>
                  <a:srgbClr val="6F7B62"/>
                </a:solidFill>
                <a:latin typeface="Roboto Condensed"/>
              </a:rPr>
              <a:t>Quan sứ: Viên quan Pháp đứng đầu tỉnh Nam Định được tiếp đón trọng thể.</a:t>
            </a:r>
          </a:p>
          <a:p>
            <a:pPr marL="669607" lvl="1" indent="-334804" algn="just">
              <a:lnSpc>
                <a:spcPts val="4439"/>
              </a:lnSpc>
              <a:buFont typeface="Arial"/>
              <a:buChar char="•"/>
            </a:pPr>
            <a:r>
              <a:rPr lang="en-US" sz="3699">
                <a:solidFill>
                  <a:srgbClr val="6F7B62"/>
                </a:solidFill>
                <a:latin typeface="Roboto Condensed"/>
              </a:rPr>
              <a:t>Mụ đầm: vợ quan sứ, ăn mặc diêm dúa.</a:t>
            </a:r>
          </a:p>
        </p:txBody>
      </p:sp>
      <p:sp>
        <p:nvSpPr>
          <p:cNvPr id="13" name="TextBox 13"/>
          <p:cNvSpPr txBox="1"/>
          <p:nvPr/>
        </p:nvSpPr>
        <p:spPr>
          <a:xfrm>
            <a:off x="1564369" y="5034809"/>
            <a:ext cx="15787510" cy="1123900"/>
          </a:xfrm>
          <a:prstGeom prst="rect">
            <a:avLst/>
          </a:prstGeom>
        </p:spPr>
        <p:txBody>
          <a:bodyPr lIns="0" tIns="0" rIns="0" bIns="0" rtlCol="0" anchor="t">
            <a:spAutoFit/>
          </a:bodyPr>
          <a:lstStyle/>
          <a:p>
            <a:pPr algn="just">
              <a:lnSpc>
                <a:spcPts val="4439"/>
              </a:lnSpc>
            </a:pPr>
            <a:r>
              <a:rPr lang="en-US" sz="3699">
                <a:solidFill>
                  <a:srgbClr val="000000"/>
                </a:solidFill>
                <a:latin typeface="Roboto Condensed"/>
              </a:rPr>
              <a:t>→ Mỉa mai sâu cay khi chốn tôn nghiêm như nơi trường thi lựa chọn nhân tài cho đất nước lại có sự hiện diện của kẻ xâm lược, những “mụ” đàn bà ngoại bang.</a:t>
            </a:r>
          </a:p>
        </p:txBody>
      </p:sp>
      <p:sp>
        <p:nvSpPr>
          <p:cNvPr id="14" name="TextBox 14"/>
          <p:cNvSpPr txBox="1"/>
          <p:nvPr/>
        </p:nvSpPr>
        <p:spPr>
          <a:xfrm>
            <a:off x="1462561" y="6458778"/>
            <a:ext cx="3410519" cy="600001"/>
          </a:xfrm>
          <a:prstGeom prst="rect">
            <a:avLst/>
          </a:prstGeom>
        </p:spPr>
        <p:txBody>
          <a:bodyPr lIns="0" tIns="0" rIns="0" bIns="0" rtlCol="0" anchor="t">
            <a:spAutoFit/>
          </a:bodyPr>
          <a:lstStyle/>
          <a:p>
            <a:pPr algn="l">
              <a:lnSpc>
                <a:spcPts val="4709"/>
              </a:lnSpc>
            </a:pPr>
            <a:r>
              <a:rPr lang="en-US" sz="3924">
                <a:solidFill>
                  <a:srgbClr val="4A5241"/>
                </a:solidFill>
                <a:latin typeface="Roboto Condensed Bold"/>
              </a:rPr>
              <a:t>- Nghệ thuật đối</a:t>
            </a:r>
          </a:p>
        </p:txBody>
      </p:sp>
      <p:grpSp>
        <p:nvGrpSpPr>
          <p:cNvPr id="15" name="Group 15"/>
          <p:cNvGrpSpPr/>
          <p:nvPr/>
        </p:nvGrpSpPr>
        <p:grpSpPr>
          <a:xfrm rot="-5400000">
            <a:off x="1499281" y="7059050"/>
            <a:ext cx="2325486" cy="2325486"/>
            <a:chOff x="0" y="0"/>
            <a:chExt cx="3100648" cy="3100648"/>
          </a:xfrm>
        </p:grpSpPr>
        <p:sp>
          <p:nvSpPr>
            <p:cNvPr id="16" name="Freeform 16"/>
            <p:cNvSpPr/>
            <p:nvPr/>
          </p:nvSpPr>
          <p:spPr>
            <a:xfrm>
              <a:off x="0" y="0"/>
              <a:ext cx="3100705" cy="3100705"/>
            </a:xfrm>
            <a:custGeom>
              <a:avLst/>
              <a:gdLst/>
              <a:ahLst/>
              <a:cxnLst/>
              <a:rect l="l" t="t" r="r" b="b"/>
              <a:pathLst>
                <a:path w="3100705" h="3100705">
                  <a:moveTo>
                    <a:pt x="0" y="2015363"/>
                  </a:moveTo>
                  <a:lnTo>
                    <a:pt x="775208" y="2015363"/>
                  </a:lnTo>
                  <a:lnTo>
                    <a:pt x="775208" y="0"/>
                  </a:lnTo>
                  <a:lnTo>
                    <a:pt x="2325497" y="0"/>
                  </a:lnTo>
                  <a:lnTo>
                    <a:pt x="2325497" y="2015363"/>
                  </a:lnTo>
                  <a:lnTo>
                    <a:pt x="3100705" y="2015363"/>
                  </a:lnTo>
                  <a:lnTo>
                    <a:pt x="1550289" y="3100705"/>
                  </a:lnTo>
                  <a:close/>
                </a:path>
              </a:pathLst>
            </a:custGeom>
            <a:gradFill rotWithShape="1">
              <a:gsLst>
                <a:gs pos="0">
                  <a:srgbClr val="E7D2AE">
                    <a:alpha val="100000"/>
                  </a:srgbClr>
                </a:gs>
                <a:gs pos="35000">
                  <a:srgbClr val="EBDDC8">
                    <a:alpha val="100000"/>
                  </a:srgbClr>
                </a:gs>
                <a:gs pos="100000">
                  <a:srgbClr val="F8F1EA">
                    <a:alpha val="100000"/>
                  </a:srgbClr>
                </a:gs>
              </a:gsLst>
              <a:lin ang="0"/>
            </a:gradFill>
          </p:spPr>
          <p:txBody>
            <a:bodyPr/>
            <a:lstStyle/>
            <a:p>
              <a:endParaRPr lang="en-GB"/>
            </a:p>
          </p:txBody>
        </p:sp>
      </p:grpSp>
      <p:sp>
        <p:nvSpPr>
          <p:cNvPr id="17" name="TextBox 17"/>
          <p:cNvSpPr txBox="1"/>
          <p:nvPr/>
        </p:nvSpPr>
        <p:spPr>
          <a:xfrm>
            <a:off x="1684183" y="7985571"/>
            <a:ext cx="1548725"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Italics"/>
              </a:rPr>
              <a:t>Cờ</a:t>
            </a:r>
          </a:p>
        </p:txBody>
      </p:sp>
      <p:grpSp>
        <p:nvGrpSpPr>
          <p:cNvPr id="18" name="Group 18"/>
          <p:cNvGrpSpPr/>
          <p:nvPr/>
        </p:nvGrpSpPr>
        <p:grpSpPr>
          <a:xfrm rot="5400000">
            <a:off x="4092801" y="7058778"/>
            <a:ext cx="2325486" cy="2325486"/>
            <a:chOff x="0" y="0"/>
            <a:chExt cx="3100648" cy="3100648"/>
          </a:xfrm>
        </p:grpSpPr>
        <p:sp>
          <p:nvSpPr>
            <p:cNvPr id="19" name="Freeform 19"/>
            <p:cNvSpPr/>
            <p:nvPr/>
          </p:nvSpPr>
          <p:spPr>
            <a:xfrm>
              <a:off x="0" y="0"/>
              <a:ext cx="3100705" cy="3100705"/>
            </a:xfrm>
            <a:custGeom>
              <a:avLst/>
              <a:gdLst/>
              <a:ahLst/>
              <a:cxnLst/>
              <a:rect l="l" t="t" r="r" b="b"/>
              <a:pathLst>
                <a:path w="3100705" h="3100705">
                  <a:moveTo>
                    <a:pt x="0" y="2015363"/>
                  </a:moveTo>
                  <a:lnTo>
                    <a:pt x="775208" y="2015363"/>
                  </a:lnTo>
                  <a:lnTo>
                    <a:pt x="775208" y="0"/>
                  </a:lnTo>
                  <a:lnTo>
                    <a:pt x="2325497" y="0"/>
                  </a:lnTo>
                  <a:lnTo>
                    <a:pt x="2325497" y="2015363"/>
                  </a:lnTo>
                  <a:lnTo>
                    <a:pt x="3100705" y="2015363"/>
                  </a:lnTo>
                  <a:lnTo>
                    <a:pt x="1550289" y="3100705"/>
                  </a:lnTo>
                  <a:close/>
                </a:path>
              </a:pathLst>
            </a:custGeom>
            <a:gradFill rotWithShape="1">
              <a:gsLst>
                <a:gs pos="0">
                  <a:srgbClr val="FBF2B2">
                    <a:alpha val="100000"/>
                  </a:srgbClr>
                </a:gs>
                <a:gs pos="35000">
                  <a:srgbClr val="FBF3C9">
                    <a:alpha val="100000"/>
                  </a:srgbClr>
                </a:gs>
                <a:gs pos="100000">
                  <a:srgbClr val="FEFBE9">
                    <a:alpha val="100000"/>
                  </a:srgbClr>
                </a:gs>
              </a:gsLst>
              <a:lin ang="10800000"/>
            </a:gradFill>
          </p:spPr>
          <p:txBody>
            <a:bodyPr/>
            <a:lstStyle/>
            <a:p>
              <a:endParaRPr lang="en-GB"/>
            </a:p>
          </p:txBody>
        </p:sp>
      </p:grpSp>
      <p:sp>
        <p:nvSpPr>
          <p:cNvPr id="20" name="TextBox 20"/>
          <p:cNvSpPr txBox="1"/>
          <p:nvPr/>
        </p:nvSpPr>
        <p:spPr>
          <a:xfrm>
            <a:off x="4684663" y="7985301"/>
            <a:ext cx="1548726"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Italics"/>
              </a:rPr>
              <a:t>Váy</a:t>
            </a:r>
          </a:p>
        </p:txBody>
      </p:sp>
      <p:grpSp>
        <p:nvGrpSpPr>
          <p:cNvPr id="21" name="Group 21"/>
          <p:cNvGrpSpPr/>
          <p:nvPr/>
        </p:nvGrpSpPr>
        <p:grpSpPr>
          <a:xfrm rot="-5400000">
            <a:off x="6959802" y="7059050"/>
            <a:ext cx="2325486" cy="2325486"/>
            <a:chOff x="0" y="0"/>
            <a:chExt cx="3100648" cy="3100648"/>
          </a:xfrm>
        </p:grpSpPr>
        <p:sp>
          <p:nvSpPr>
            <p:cNvPr id="22" name="Freeform 22"/>
            <p:cNvSpPr/>
            <p:nvPr/>
          </p:nvSpPr>
          <p:spPr>
            <a:xfrm>
              <a:off x="0" y="0"/>
              <a:ext cx="3100705" cy="3100705"/>
            </a:xfrm>
            <a:custGeom>
              <a:avLst/>
              <a:gdLst/>
              <a:ahLst/>
              <a:cxnLst/>
              <a:rect l="l" t="t" r="r" b="b"/>
              <a:pathLst>
                <a:path w="3100705" h="3100705">
                  <a:moveTo>
                    <a:pt x="0" y="2015363"/>
                  </a:moveTo>
                  <a:lnTo>
                    <a:pt x="775208" y="2015363"/>
                  </a:lnTo>
                  <a:lnTo>
                    <a:pt x="775208" y="0"/>
                  </a:lnTo>
                  <a:lnTo>
                    <a:pt x="2325497" y="0"/>
                  </a:lnTo>
                  <a:lnTo>
                    <a:pt x="2325497" y="2015363"/>
                  </a:lnTo>
                  <a:lnTo>
                    <a:pt x="3100705" y="2015363"/>
                  </a:lnTo>
                  <a:lnTo>
                    <a:pt x="1550289" y="3100705"/>
                  </a:lnTo>
                  <a:close/>
                </a:path>
              </a:pathLst>
            </a:custGeom>
            <a:gradFill rotWithShape="1">
              <a:gsLst>
                <a:gs pos="0">
                  <a:srgbClr val="E7D2AE">
                    <a:alpha val="100000"/>
                  </a:srgbClr>
                </a:gs>
                <a:gs pos="35000">
                  <a:srgbClr val="EBDDC8">
                    <a:alpha val="100000"/>
                  </a:srgbClr>
                </a:gs>
                <a:gs pos="100000">
                  <a:srgbClr val="F8F1EA">
                    <a:alpha val="100000"/>
                  </a:srgbClr>
                </a:gs>
              </a:gsLst>
              <a:lin ang="0"/>
            </a:gradFill>
          </p:spPr>
          <p:txBody>
            <a:bodyPr/>
            <a:lstStyle/>
            <a:p>
              <a:endParaRPr lang="en-GB"/>
            </a:p>
          </p:txBody>
        </p:sp>
      </p:grpSp>
      <p:sp>
        <p:nvSpPr>
          <p:cNvPr id="23" name="TextBox 23"/>
          <p:cNvSpPr txBox="1"/>
          <p:nvPr/>
        </p:nvSpPr>
        <p:spPr>
          <a:xfrm>
            <a:off x="7144703" y="7985571"/>
            <a:ext cx="1548725"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Italics"/>
              </a:rPr>
              <a:t>Trời</a:t>
            </a:r>
          </a:p>
        </p:txBody>
      </p:sp>
      <p:grpSp>
        <p:nvGrpSpPr>
          <p:cNvPr id="24" name="Group 24"/>
          <p:cNvGrpSpPr/>
          <p:nvPr/>
        </p:nvGrpSpPr>
        <p:grpSpPr>
          <a:xfrm rot="5400000">
            <a:off x="9553321" y="7058778"/>
            <a:ext cx="2325486" cy="2325486"/>
            <a:chOff x="0" y="0"/>
            <a:chExt cx="3100648" cy="3100648"/>
          </a:xfrm>
        </p:grpSpPr>
        <p:sp>
          <p:nvSpPr>
            <p:cNvPr id="25" name="Freeform 25"/>
            <p:cNvSpPr/>
            <p:nvPr/>
          </p:nvSpPr>
          <p:spPr>
            <a:xfrm>
              <a:off x="0" y="0"/>
              <a:ext cx="3100705" cy="3100705"/>
            </a:xfrm>
            <a:custGeom>
              <a:avLst/>
              <a:gdLst/>
              <a:ahLst/>
              <a:cxnLst/>
              <a:rect l="l" t="t" r="r" b="b"/>
              <a:pathLst>
                <a:path w="3100705" h="3100705">
                  <a:moveTo>
                    <a:pt x="0" y="2015363"/>
                  </a:moveTo>
                  <a:lnTo>
                    <a:pt x="775208" y="2015363"/>
                  </a:lnTo>
                  <a:lnTo>
                    <a:pt x="775208" y="0"/>
                  </a:lnTo>
                  <a:lnTo>
                    <a:pt x="2325497" y="0"/>
                  </a:lnTo>
                  <a:lnTo>
                    <a:pt x="2325497" y="2015363"/>
                  </a:lnTo>
                  <a:lnTo>
                    <a:pt x="3100705" y="2015363"/>
                  </a:lnTo>
                  <a:lnTo>
                    <a:pt x="1550289" y="3100705"/>
                  </a:lnTo>
                  <a:close/>
                </a:path>
              </a:pathLst>
            </a:custGeom>
            <a:gradFill rotWithShape="1">
              <a:gsLst>
                <a:gs pos="0">
                  <a:srgbClr val="FBF2B2">
                    <a:alpha val="100000"/>
                  </a:srgbClr>
                </a:gs>
                <a:gs pos="35000">
                  <a:srgbClr val="FBF3C9">
                    <a:alpha val="100000"/>
                  </a:srgbClr>
                </a:gs>
                <a:gs pos="100000">
                  <a:srgbClr val="FEFBE9">
                    <a:alpha val="100000"/>
                  </a:srgbClr>
                </a:gs>
              </a:gsLst>
              <a:lin ang="10800000"/>
            </a:gradFill>
          </p:spPr>
          <p:txBody>
            <a:bodyPr/>
            <a:lstStyle/>
            <a:p>
              <a:endParaRPr lang="en-GB"/>
            </a:p>
          </p:txBody>
        </p:sp>
      </p:grpSp>
      <p:sp>
        <p:nvSpPr>
          <p:cNvPr id="26" name="TextBox 26"/>
          <p:cNvSpPr txBox="1"/>
          <p:nvPr/>
        </p:nvSpPr>
        <p:spPr>
          <a:xfrm>
            <a:off x="10145183" y="7985301"/>
            <a:ext cx="1548726"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Italics"/>
              </a:rPr>
              <a:t>Đất</a:t>
            </a:r>
          </a:p>
        </p:txBody>
      </p:sp>
      <p:grpSp>
        <p:nvGrpSpPr>
          <p:cNvPr id="27" name="Group 27"/>
          <p:cNvGrpSpPr/>
          <p:nvPr/>
        </p:nvGrpSpPr>
        <p:grpSpPr>
          <a:xfrm rot="-5400000">
            <a:off x="12497961" y="7059050"/>
            <a:ext cx="2325486" cy="2325486"/>
            <a:chOff x="0" y="0"/>
            <a:chExt cx="3100648" cy="3100648"/>
          </a:xfrm>
        </p:grpSpPr>
        <p:sp>
          <p:nvSpPr>
            <p:cNvPr id="28" name="Freeform 28"/>
            <p:cNvSpPr/>
            <p:nvPr/>
          </p:nvSpPr>
          <p:spPr>
            <a:xfrm>
              <a:off x="0" y="0"/>
              <a:ext cx="3100705" cy="3100705"/>
            </a:xfrm>
            <a:custGeom>
              <a:avLst/>
              <a:gdLst/>
              <a:ahLst/>
              <a:cxnLst/>
              <a:rect l="l" t="t" r="r" b="b"/>
              <a:pathLst>
                <a:path w="3100705" h="3100705">
                  <a:moveTo>
                    <a:pt x="0" y="2015363"/>
                  </a:moveTo>
                  <a:lnTo>
                    <a:pt x="775208" y="2015363"/>
                  </a:lnTo>
                  <a:lnTo>
                    <a:pt x="775208" y="0"/>
                  </a:lnTo>
                  <a:lnTo>
                    <a:pt x="2325497" y="0"/>
                  </a:lnTo>
                  <a:lnTo>
                    <a:pt x="2325497" y="2015363"/>
                  </a:lnTo>
                  <a:lnTo>
                    <a:pt x="3100705" y="2015363"/>
                  </a:lnTo>
                  <a:lnTo>
                    <a:pt x="1550289" y="3100705"/>
                  </a:lnTo>
                  <a:close/>
                </a:path>
              </a:pathLst>
            </a:custGeom>
            <a:gradFill rotWithShape="1">
              <a:gsLst>
                <a:gs pos="0">
                  <a:srgbClr val="E7D2AE">
                    <a:alpha val="100000"/>
                  </a:srgbClr>
                </a:gs>
                <a:gs pos="35000">
                  <a:srgbClr val="EBDDC8">
                    <a:alpha val="100000"/>
                  </a:srgbClr>
                </a:gs>
                <a:gs pos="100000">
                  <a:srgbClr val="F8F1EA">
                    <a:alpha val="100000"/>
                  </a:srgbClr>
                </a:gs>
              </a:gsLst>
              <a:lin ang="0"/>
            </a:gradFill>
          </p:spPr>
          <p:txBody>
            <a:bodyPr/>
            <a:lstStyle/>
            <a:p>
              <a:endParaRPr lang="en-GB"/>
            </a:p>
          </p:txBody>
        </p:sp>
      </p:grpSp>
      <p:sp>
        <p:nvSpPr>
          <p:cNvPr id="29" name="TextBox 29"/>
          <p:cNvSpPr txBox="1"/>
          <p:nvPr/>
        </p:nvSpPr>
        <p:spPr>
          <a:xfrm>
            <a:off x="12661537" y="7985571"/>
            <a:ext cx="1591376"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Italics"/>
              </a:rPr>
              <a:t>Quan sứ</a:t>
            </a:r>
          </a:p>
        </p:txBody>
      </p:sp>
      <p:grpSp>
        <p:nvGrpSpPr>
          <p:cNvPr id="30" name="Group 30"/>
          <p:cNvGrpSpPr/>
          <p:nvPr/>
        </p:nvGrpSpPr>
        <p:grpSpPr>
          <a:xfrm rot="5400000">
            <a:off x="15091480" y="7058778"/>
            <a:ext cx="2325486" cy="2325486"/>
            <a:chOff x="0" y="0"/>
            <a:chExt cx="3100648" cy="3100648"/>
          </a:xfrm>
        </p:grpSpPr>
        <p:sp>
          <p:nvSpPr>
            <p:cNvPr id="31" name="Freeform 31"/>
            <p:cNvSpPr/>
            <p:nvPr/>
          </p:nvSpPr>
          <p:spPr>
            <a:xfrm>
              <a:off x="0" y="0"/>
              <a:ext cx="3100705" cy="3100705"/>
            </a:xfrm>
            <a:custGeom>
              <a:avLst/>
              <a:gdLst/>
              <a:ahLst/>
              <a:cxnLst/>
              <a:rect l="l" t="t" r="r" b="b"/>
              <a:pathLst>
                <a:path w="3100705" h="3100705">
                  <a:moveTo>
                    <a:pt x="0" y="2015363"/>
                  </a:moveTo>
                  <a:lnTo>
                    <a:pt x="775208" y="2015363"/>
                  </a:lnTo>
                  <a:lnTo>
                    <a:pt x="775208" y="0"/>
                  </a:lnTo>
                  <a:lnTo>
                    <a:pt x="2325497" y="0"/>
                  </a:lnTo>
                  <a:lnTo>
                    <a:pt x="2325497" y="2015363"/>
                  </a:lnTo>
                  <a:lnTo>
                    <a:pt x="3100705" y="2015363"/>
                  </a:lnTo>
                  <a:lnTo>
                    <a:pt x="1550289" y="3100705"/>
                  </a:lnTo>
                  <a:close/>
                </a:path>
              </a:pathLst>
            </a:custGeom>
            <a:gradFill rotWithShape="1">
              <a:gsLst>
                <a:gs pos="0">
                  <a:srgbClr val="FBF2B2">
                    <a:alpha val="100000"/>
                  </a:srgbClr>
                </a:gs>
                <a:gs pos="35000">
                  <a:srgbClr val="FBF3C9">
                    <a:alpha val="100000"/>
                  </a:srgbClr>
                </a:gs>
                <a:gs pos="100000">
                  <a:srgbClr val="FEFBE9">
                    <a:alpha val="100000"/>
                  </a:srgbClr>
                </a:gs>
              </a:gsLst>
              <a:lin ang="10800000"/>
            </a:gradFill>
          </p:spPr>
          <p:txBody>
            <a:bodyPr/>
            <a:lstStyle/>
            <a:p>
              <a:endParaRPr lang="en-GB"/>
            </a:p>
          </p:txBody>
        </p:sp>
      </p:grpSp>
      <p:sp>
        <p:nvSpPr>
          <p:cNvPr id="32" name="TextBox 32"/>
          <p:cNvSpPr txBox="1"/>
          <p:nvPr/>
        </p:nvSpPr>
        <p:spPr>
          <a:xfrm>
            <a:off x="15662017" y="7985301"/>
            <a:ext cx="1591376"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Italics"/>
              </a:rPr>
              <a:t>Mụ đầm</a:t>
            </a:r>
          </a:p>
        </p:txBody>
      </p:sp>
      <p:sp>
        <p:nvSpPr>
          <p:cNvPr id="33" name="TextBox 33"/>
          <p:cNvSpPr txBox="1"/>
          <p:nvPr/>
        </p:nvSpPr>
        <p:spPr>
          <a:xfrm>
            <a:off x="3819000" y="9239250"/>
            <a:ext cx="11272480" cy="758647"/>
          </a:xfrm>
          <a:prstGeom prst="rect">
            <a:avLst/>
          </a:prstGeom>
        </p:spPr>
        <p:txBody>
          <a:bodyPr lIns="0" tIns="0" rIns="0" bIns="0" rtlCol="0" anchor="t">
            <a:spAutoFit/>
          </a:bodyPr>
          <a:lstStyle/>
          <a:p>
            <a:pPr algn="just">
              <a:lnSpc>
                <a:spcPts val="5400"/>
              </a:lnSpc>
            </a:pPr>
            <a:r>
              <a:rPr lang="en-US" sz="4500">
                <a:solidFill>
                  <a:srgbClr val="000000"/>
                </a:solidFill>
                <a:latin typeface="Roboto Condensed"/>
              </a:rPr>
              <a:t>→ Mỉa mai, châm biếm bọn quan lại, thực dân.</a:t>
            </a:r>
          </a:p>
        </p:txBody>
      </p:sp>
      <p:sp>
        <p:nvSpPr>
          <p:cNvPr id="34" name="TextBox 34"/>
          <p:cNvSpPr txBox="1"/>
          <p:nvPr/>
        </p:nvSpPr>
        <p:spPr>
          <a:xfrm>
            <a:off x="1458561" y="741658"/>
            <a:ext cx="5492045" cy="704850"/>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par>
                                <p:cTn id="48" presetID="16" presetClass="entr" presetSubtype="21"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inVertical)">
                                      <p:cBhvr>
                                        <p:cTn id="50" dur="500"/>
                                        <p:tgtEl>
                                          <p:spTgt spid="3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arn(inVertical)">
                                      <p:cBhvr>
                                        <p:cTn id="53" dur="500"/>
                                        <p:tgtEl>
                                          <p:spTgt spid="32"/>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barn(inVertical)">
                                      <p:cBhvr>
                                        <p:cTn id="5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P spid="20" grpId="0"/>
      <p:bldP spid="23" grpId="0"/>
      <p:bldP spid="26" grpId="0"/>
      <p:bldP spid="29" grpId="0"/>
      <p:bldP spid="32"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0586480" y="0"/>
            <a:ext cx="18310860" cy="3410457"/>
            <a:chOff x="0" y="0"/>
            <a:chExt cx="24414480" cy="4547276"/>
          </a:xfrm>
        </p:grpSpPr>
        <p:sp>
          <p:nvSpPr>
            <p:cNvPr id="4" name="Freeform 4"/>
            <p:cNvSpPr/>
            <p:nvPr/>
          </p:nvSpPr>
          <p:spPr>
            <a:xfrm>
              <a:off x="0" y="0"/>
              <a:ext cx="24414480" cy="4547235"/>
            </a:xfrm>
            <a:custGeom>
              <a:avLst/>
              <a:gdLst/>
              <a:ahLst/>
              <a:cxnLst/>
              <a:rect l="l" t="t" r="r" b="b"/>
              <a:pathLst>
                <a:path w="24414480" h="4547235">
                  <a:moveTo>
                    <a:pt x="0" y="0"/>
                  </a:moveTo>
                  <a:lnTo>
                    <a:pt x="24414480" y="0"/>
                  </a:lnTo>
                  <a:lnTo>
                    <a:pt x="24414480" y="4547235"/>
                  </a:lnTo>
                  <a:lnTo>
                    <a:pt x="0" y="4547235"/>
                  </a:lnTo>
                  <a:lnTo>
                    <a:pt x="0" y="0"/>
                  </a:lnTo>
                  <a:close/>
                </a:path>
              </a:pathLst>
            </a:custGeom>
            <a:blipFill>
              <a:blip r:embed="rId4"/>
              <a:stretch>
                <a:fillRect t="-28173" b="-28174"/>
              </a:stretch>
            </a:blipFill>
          </p:spPr>
          <p:txBody>
            <a:bodyPr/>
            <a:lstStyle/>
            <a:p>
              <a:endParaRPr lang="en-GB"/>
            </a:p>
          </p:txBody>
        </p:sp>
      </p:grpSp>
      <p:sp>
        <p:nvSpPr>
          <p:cNvPr id="5" name="TextBox 5"/>
          <p:cNvSpPr txBox="1"/>
          <p:nvPr/>
        </p:nvSpPr>
        <p:spPr>
          <a:xfrm>
            <a:off x="2074295" y="2231080"/>
            <a:ext cx="10275381" cy="1979831"/>
          </a:xfrm>
          <a:prstGeom prst="rect">
            <a:avLst/>
          </a:prstGeom>
        </p:spPr>
        <p:txBody>
          <a:bodyPr lIns="0" tIns="0" rIns="0" bIns="0" rtlCol="0" anchor="t">
            <a:spAutoFit/>
          </a:bodyPr>
          <a:lstStyle/>
          <a:p>
            <a:pPr algn="ctr">
              <a:lnSpc>
                <a:spcPts val="7735"/>
              </a:lnSpc>
            </a:pPr>
            <a:r>
              <a:rPr lang="en-US" sz="6500">
                <a:solidFill>
                  <a:srgbClr val="22170B"/>
                </a:solidFill>
                <a:latin typeface="Cambria Bold"/>
              </a:rPr>
              <a:t>THEO DÒNG THI CỬ </a:t>
            </a:r>
          </a:p>
          <a:p>
            <a:pPr algn="ctr">
              <a:lnSpc>
                <a:spcPts val="7735"/>
              </a:lnSpc>
            </a:pPr>
            <a:r>
              <a:rPr lang="en-US" sz="6500">
                <a:solidFill>
                  <a:srgbClr val="22170B"/>
                </a:solidFill>
                <a:latin typeface="Cambria Bold"/>
              </a:rPr>
              <a:t>Nhóm 3: </a:t>
            </a:r>
          </a:p>
        </p:txBody>
      </p:sp>
      <p:sp>
        <p:nvSpPr>
          <p:cNvPr id="6" name="TextBox 6"/>
          <p:cNvSpPr txBox="1"/>
          <p:nvPr/>
        </p:nvSpPr>
        <p:spPr>
          <a:xfrm>
            <a:off x="987327" y="4462646"/>
            <a:ext cx="12990359" cy="5470864"/>
          </a:xfrm>
          <a:prstGeom prst="rect">
            <a:avLst/>
          </a:prstGeom>
        </p:spPr>
        <p:txBody>
          <a:bodyPr lIns="0" tIns="0" rIns="0" bIns="0" rtlCol="0" anchor="t">
            <a:spAutoFit/>
          </a:bodyPr>
          <a:lstStyle/>
          <a:p>
            <a:pPr algn="just">
              <a:lnSpc>
                <a:spcPts val="5419"/>
              </a:lnSpc>
            </a:pPr>
            <a:r>
              <a:rPr lang="en-US" sz="4105">
                <a:solidFill>
                  <a:srgbClr val="120804"/>
                </a:solidFill>
                <a:latin typeface="Roboto Condensed Bold"/>
              </a:rPr>
              <a:t>Đọc bài thơ “Vịnh khoa thi Hương” và thực hiện các yêu cầu bên dưới:</a:t>
            </a:r>
          </a:p>
          <a:p>
            <a:pPr marL="886347" lvl="1" indent="-443173" algn="just">
              <a:lnSpc>
                <a:spcPts val="5419"/>
              </a:lnSpc>
              <a:buFont typeface="Arial"/>
              <a:buChar char="•"/>
            </a:pPr>
            <a:r>
              <a:rPr lang="en-US" sz="4105">
                <a:solidFill>
                  <a:srgbClr val="120804"/>
                </a:solidFill>
                <a:latin typeface="Roboto Condensed"/>
              </a:rPr>
              <a:t>Xác định sắc thái, giọng điệu của tác giả ở hai câu kết. </a:t>
            </a:r>
          </a:p>
          <a:p>
            <a:pPr marL="886347" lvl="1" indent="-443173" algn="just">
              <a:lnSpc>
                <a:spcPts val="5419"/>
              </a:lnSpc>
              <a:buFont typeface="Arial"/>
              <a:buChar char="•"/>
            </a:pPr>
            <a:r>
              <a:rPr lang="en-US" sz="4105">
                <a:solidFill>
                  <a:srgbClr val="120804"/>
                </a:solidFill>
                <a:latin typeface="Roboto Condensed"/>
              </a:rPr>
              <a:t>Qua hai câu kết cũng như cả bài thơ trên, có thể nhận thấy thái độ và nỗi lòng của Trần Tế Xương trước tình cảnh đất nước như thế nào? Vì sao nhà thơ lại có nỗi lòng như vậy?</a:t>
            </a:r>
          </a:p>
          <a:p>
            <a:pPr marL="886347" lvl="1" indent="-443173" algn="just">
              <a:lnSpc>
                <a:spcPts val="5419"/>
              </a:lnSpc>
              <a:buFont typeface="Arial"/>
              <a:buChar char="•"/>
            </a:pPr>
            <a:r>
              <a:rPr lang="en-US" sz="4105">
                <a:solidFill>
                  <a:srgbClr val="120804"/>
                </a:solidFill>
                <a:latin typeface="Roboto Condensed"/>
              </a:rPr>
              <a:t>Phân tích sự kết hợp giữa chất trào phúng và chất trữ tình trong bài thơ.</a:t>
            </a:r>
          </a:p>
        </p:txBody>
      </p:sp>
      <p:grpSp>
        <p:nvGrpSpPr>
          <p:cNvPr id="7" name="Group 7"/>
          <p:cNvGrpSpPr/>
          <p:nvPr/>
        </p:nvGrpSpPr>
        <p:grpSpPr>
          <a:xfrm>
            <a:off x="13977685" y="6492955"/>
            <a:ext cx="4735979" cy="3794045"/>
            <a:chOff x="0" y="0"/>
            <a:chExt cx="9105938" cy="7294868"/>
          </a:xfrm>
        </p:grpSpPr>
        <p:sp>
          <p:nvSpPr>
            <p:cNvPr id="8" name="Freeform 8"/>
            <p:cNvSpPr/>
            <p:nvPr/>
          </p:nvSpPr>
          <p:spPr>
            <a:xfrm>
              <a:off x="0" y="0"/>
              <a:ext cx="9105900" cy="7294880"/>
            </a:xfrm>
            <a:custGeom>
              <a:avLst/>
              <a:gdLst/>
              <a:ahLst/>
              <a:cxnLst/>
              <a:rect l="l" t="t" r="r" b="b"/>
              <a:pathLst>
                <a:path w="9105900" h="7294880">
                  <a:moveTo>
                    <a:pt x="0" y="0"/>
                  </a:moveTo>
                  <a:lnTo>
                    <a:pt x="9105900" y="0"/>
                  </a:lnTo>
                  <a:lnTo>
                    <a:pt x="9105900" y="7294880"/>
                  </a:lnTo>
                  <a:lnTo>
                    <a:pt x="0" y="7294880"/>
                  </a:lnTo>
                  <a:lnTo>
                    <a:pt x="0" y="0"/>
                  </a:lnTo>
                  <a:close/>
                </a:path>
              </a:pathLst>
            </a:custGeom>
            <a:blipFill>
              <a:blip r:embed="rId5"/>
              <a:stretch>
                <a:fillRect/>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394726" y="1679972"/>
            <a:ext cx="5555880" cy="1620818"/>
            <a:chOff x="0" y="0"/>
            <a:chExt cx="7407840" cy="2161090"/>
          </a:xfrm>
        </p:grpSpPr>
        <p:sp>
          <p:nvSpPr>
            <p:cNvPr id="4" name="Freeform 4"/>
            <p:cNvSpPr/>
            <p:nvPr/>
          </p:nvSpPr>
          <p:spPr>
            <a:xfrm>
              <a:off x="9525" y="9525"/>
              <a:ext cx="7388733" cy="2141982"/>
            </a:xfrm>
            <a:custGeom>
              <a:avLst/>
              <a:gdLst/>
              <a:ahLst/>
              <a:cxnLst/>
              <a:rect l="l" t="t" r="r" b="b"/>
              <a:pathLst>
                <a:path w="7388733" h="2141982">
                  <a:moveTo>
                    <a:pt x="0" y="0"/>
                  </a:moveTo>
                  <a:lnTo>
                    <a:pt x="7388733" y="0"/>
                  </a:lnTo>
                  <a:lnTo>
                    <a:pt x="7388733" y="2141982"/>
                  </a:lnTo>
                  <a:lnTo>
                    <a:pt x="0" y="2141982"/>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5" name="Freeform 5"/>
            <p:cNvSpPr/>
            <p:nvPr/>
          </p:nvSpPr>
          <p:spPr>
            <a:xfrm>
              <a:off x="0" y="0"/>
              <a:ext cx="7407783" cy="2161032"/>
            </a:xfrm>
            <a:custGeom>
              <a:avLst/>
              <a:gdLst/>
              <a:ahLst/>
              <a:cxnLst/>
              <a:rect l="l" t="t" r="r" b="b"/>
              <a:pathLst>
                <a:path w="7407783" h="2161032">
                  <a:moveTo>
                    <a:pt x="9525" y="0"/>
                  </a:moveTo>
                  <a:lnTo>
                    <a:pt x="7398258" y="0"/>
                  </a:lnTo>
                  <a:cubicBezTo>
                    <a:pt x="7403464" y="0"/>
                    <a:pt x="7407783" y="4318"/>
                    <a:pt x="7407783" y="9525"/>
                  </a:cubicBezTo>
                  <a:lnTo>
                    <a:pt x="7407783" y="2151507"/>
                  </a:lnTo>
                  <a:cubicBezTo>
                    <a:pt x="7407783" y="2156714"/>
                    <a:pt x="7403464" y="2161032"/>
                    <a:pt x="7398258" y="2161032"/>
                  </a:cubicBezTo>
                  <a:lnTo>
                    <a:pt x="9525" y="2161032"/>
                  </a:lnTo>
                  <a:cubicBezTo>
                    <a:pt x="4318" y="2161032"/>
                    <a:pt x="0" y="2156714"/>
                    <a:pt x="0" y="2151507"/>
                  </a:cubicBezTo>
                  <a:lnTo>
                    <a:pt x="0" y="9525"/>
                  </a:lnTo>
                  <a:cubicBezTo>
                    <a:pt x="0" y="4318"/>
                    <a:pt x="4318" y="0"/>
                    <a:pt x="9525" y="0"/>
                  </a:cubicBezTo>
                  <a:moveTo>
                    <a:pt x="9525" y="19050"/>
                  </a:moveTo>
                  <a:lnTo>
                    <a:pt x="9525" y="9525"/>
                  </a:lnTo>
                  <a:lnTo>
                    <a:pt x="19050" y="9525"/>
                  </a:lnTo>
                  <a:lnTo>
                    <a:pt x="19050" y="2151507"/>
                  </a:lnTo>
                  <a:lnTo>
                    <a:pt x="9525" y="2151507"/>
                  </a:lnTo>
                  <a:lnTo>
                    <a:pt x="9525" y="2141982"/>
                  </a:lnTo>
                  <a:lnTo>
                    <a:pt x="7398258" y="2141982"/>
                  </a:lnTo>
                  <a:lnTo>
                    <a:pt x="7398258" y="2151507"/>
                  </a:lnTo>
                  <a:lnTo>
                    <a:pt x="7388733" y="2151507"/>
                  </a:lnTo>
                  <a:lnTo>
                    <a:pt x="7388733" y="9525"/>
                  </a:lnTo>
                  <a:lnTo>
                    <a:pt x="7398258" y="9525"/>
                  </a:lnTo>
                  <a:lnTo>
                    <a:pt x="7398258" y="19050"/>
                  </a:lnTo>
                  <a:lnTo>
                    <a:pt x="9525" y="19050"/>
                  </a:lnTo>
                  <a:close/>
                </a:path>
              </a:pathLst>
            </a:custGeom>
            <a:solidFill>
              <a:srgbClr val="909C83"/>
            </a:solidFill>
          </p:spPr>
          <p:txBody>
            <a:bodyPr/>
            <a:lstStyle/>
            <a:p>
              <a:endParaRPr lang="en-GB"/>
            </a:p>
          </p:txBody>
        </p:sp>
        <p:sp>
          <p:nvSpPr>
            <p:cNvPr id="6" name="TextBox 6"/>
            <p:cNvSpPr txBox="1"/>
            <p:nvPr/>
          </p:nvSpPr>
          <p:spPr>
            <a:xfrm>
              <a:off x="0" y="-9525"/>
              <a:ext cx="7407840" cy="2170615"/>
            </a:xfrm>
            <a:prstGeom prst="rect">
              <a:avLst/>
            </a:prstGeom>
          </p:spPr>
          <p:txBody>
            <a:bodyPr lIns="50800" tIns="50800" rIns="50800" bIns="50800" rtlCol="0" anchor="ctr"/>
            <a:lstStyle/>
            <a:p>
              <a:pPr algn="ctr">
                <a:lnSpc>
                  <a:spcPts val="5759"/>
                </a:lnSpc>
              </a:pPr>
              <a:r>
                <a:rPr lang="en-US" sz="4800">
                  <a:solidFill>
                    <a:srgbClr val="22170B"/>
                  </a:solidFill>
                  <a:latin typeface="Cambria Bold"/>
                </a:rPr>
                <a:t>Hai câu kết</a:t>
              </a:r>
            </a:p>
          </p:txBody>
        </p:sp>
      </p:grpSp>
      <p:sp>
        <p:nvSpPr>
          <p:cNvPr id="7" name="TextBox 7"/>
          <p:cNvSpPr txBox="1"/>
          <p:nvPr/>
        </p:nvSpPr>
        <p:spPr>
          <a:xfrm>
            <a:off x="7939281" y="1755283"/>
            <a:ext cx="9430218" cy="1451145"/>
          </a:xfrm>
          <a:prstGeom prst="rect">
            <a:avLst/>
          </a:prstGeom>
        </p:spPr>
        <p:txBody>
          <a:bodyPr lIns="0" tIns="0" rIns="0" bIns="0" rtlCol="0" anchor="t">
            <a:spAutoFit/>
          </a:bodyPr>
          <a:lstStyle/>
          <a:p>
            <a:pPr algn="l">
              <a:lnSpc>
                <a:spcPts val="5400"/>
              </a:lnSpc>
            </a:pPr>
            <a:r>
              <a:rPr lang="en-US" sz="4500">
                <a:solidFill>
                  <a:srgbClr val="000000"/>
                </a:solidFill>
                <a:latin typeface="Cambria Italics"/>
              </a:rPr>
              <a:t>Nhân tài đất Bắc nào ai đó?</a:t>
            </a:r>
          </a:p>
          <a:p>
            <a:pPr algn="l">
              <a:lnSpc>
                <a:spcPts val="5400"/>
              </a:lnSpc>
            </a:pPr>
            <a:r>
              <a:rPr lang="en-US" sz="4500">
                <a:solidFill>
                  <a:srgbClr val="000000"/>
                </a:solidFill>
                <a:latin typeface="Cambria Italics"/>
              </a:rPr>
              <a:t>Ngoảnh cổ mà trông cảnh nước nhà!</a:t>
            </a:r>
          </a:p>
        </p:txBody>
      </p:sp>
      <p:grpSp>
        <p:nvGrpSpPr>
          <p:cNvPr id="8" name="Group 8"/>
          <p:cNvGrpSpPr/>
          <p:nvPr/>
        </p:nvGrpSpPr>
        <p:grpSpPr>
          <a:xfrm>
            <a:off x="0" y="5143500"/>
            <a:ext cx="9489980" cy="5143500"/>
            <a:chOff x="0" y="0"/>
            <a:chExt cx="12653306" cy="6858000"/>
          </a:xfrm>
        </p:grpSpPr>
        <p:sp>
          <p:nvSpPr>
            <p:cNvPr id="9" name="Freeform 9"/>
            <p:cNvSpPr/>
            <p:nvPr/>
          </p:nvSpPr>
          <p:spPr>
            <a:xfrm>
              <a:off x="0" y="0"/>
              <a:ext cx="12653264" cy="6858000"/>
            </a:xfrm>
            <a:custGeom>
              <a:avLst/>
              <a:gdLst/>
              <a:ahLst/>
              <a:cxnLst/>
              <a:rect l="l" t="t" r="r" b="b"/>
              <a:pathLst>
                <a:path w="12653264" h="6858000">
                  <a:moveTo>
                    <a:pt x="0" y="0"/>
                  </a:moveTo>
                  <a:lnTo>
                    <a:pt x="12653264" y="0"/>
                  </a:lnTo>
                  <a:lnTo>
                    <a:pt x="12653264" y="6858000"/>
                  </a:lnTo>
                  <a:lnTo>
                    <a:pt x="0" y="6858000"/>
                  </a:lnTo>
                  <a:lnTo>
                    <a:pt x="0" y="0"/>
                  </a:lnTo>
                  <a:close/>
                </a:path>
              </a:pathLst>
            </a:custGeom>
            <a:blipFill>
              <a:blip r:embed="rId4"/>
              <a:stretch>
                <a:fillRect t="-7104" b="-7104"/>
              </a:stretch>
            </a:blipFill>
          </p:spPr>
          <p:txBody>
            <a:bodyPr/>
            <a:lstStyle/>
            <a:p>
              <a:endParaRPr lang="en-GB"/>
            </a:p>
          </p:txBody>
        </p:sp>
      </p:grpSp>
      <p:grpSp>
        <p:nvGrpSpPr>
          <p:cNvPr id="10" name="Group 10"/>
          <p:cNvGrpSpPr/>
          <p:nvPr/>
        </p:nvGrpSpPr>
        <p:grpSpPr>
          <a:xfrm>
            <a:off x="3743400" y="4028378"/>
            <a:ext cx="5400598" cy="5400598"/>
            <a:chOff x="0" y="0"/>
            <a:chExt cx="7200798" cy="7200798"/>
          </a:xfrm>
        </p:grpSpPr>
        <p:sp>
          <p:nvSpPr>
            <p:cNvPr id="11" name="Freeform 11"/>
            <p:cNvSpPr/>
            <p:nvPr/>
          </p:nvSpPr>
          <p:spPr>
            <a:xfrm>
              <a:off x="0" y="0"/>
              <a:ext cx="3600450" cy="7200773"/>
            </a:xfrm>
            <a:custGeom>
              <a:avLst/>
              <a:gdLst/>
              <a:ahLst/>
              <a:cxnLst/>
              <a:rect l="l" t="t" r="r" b="b"/>
              <a:pathLst>
                <a:path w="3600450" h="7200773">
                  <a:moveTo>
                    <a:pt x="3600450" y="7200773"/>
                  </a:moveTo>
                  <a:cubicBezTo>
                    <a:pt x="1612011" y="7200773"/>
                    <a:pt x="0" y="5588889"/>
                    <a:pt x="0" y="3600450"/>
                  </a:cubicBezTo>
                  <a:cubicBezTo>
                    <a:pt x="0" y="1612011"/>
                    <a:pt x="1612011" y="0"/>
                    <a:pt x="3600450" y="0"/>
                  </a:cubicBezTo>
                  <a:lnTo>
                    <a:pt x="3600450" y="3600450"/>
                  </a:lnTo>
                  <a:close/>
                </a:path>
              </a:pathLst>
            </a:custGeom>
            <a:gradFill rotWithShape="1">
              <a:gsLst>
                <a:gs pos="0">
                  <a:srgbClr val="E7D2AE">
                    <a:alpha val="100000"/>
                  </a:srgbClr>
                </a:gs>
                <a:gs pos="35000">
                  <a:srgbClr val="EBDDC8">
                    <a:alpha val="100000"/>
                  </a:srgbClr>
                </a:gs>
                <a:gs pos="100000">
                  <a:srgbClr val="F8F1EA">
                    <a:alpha val="100000"/>
                  </a:srgbClr>
                </a:gs>
              </a:gsLst>
              <a:lin ang="16200000"/>
            </a:gradFill>
          </p:spPr>
          <p:txBody>
            <a:bodyPr/>
            <a:lstStyle/>
            <a:p>
              <a:endParaRPr lang="en-GB"/>
            </a:p>
          </p:txBody>
        </p:sp>
      </p:grpSp>
      <p:grpSp>
        <p:nvGrpSpPr>
          <p:cNvPr id="12" name="Group 12"/>
          <p:cNvGrpSpPr/>
          <p:nvPr/>
        </p:nvGrpSpPr>
        <p:grpSpPr>
          <a:xfrm>
            <a:off x="6436555" y="4021234"/>
            <a:ext cx="11031512" cy="5414886"/>
            <a:chOff x="0" y="0"/>
            <a:chExt cx="14708682" cy="7219848"/>
          </a:xfrm>
        </p:grpSpPr>
        <p:sp>
          <p:nvSpPr>
            <p:cNvPr id="13" name="Freeform 13"/>
            <p:cNvSpPr/>
            <p:nvPr/>
          </p:nvSpPr>
          <p:spPr>
            <a:xfrm>
              <a:off x="9525" y="9525"/>
              <a:ext cx="14689582" cy="7200773"/>
            </a:xfrm>
            <a:custGeom>
              <a:avLst/>
              <a:gdLst/>
              <a:ahLst/>
              <a:cxnLst/>
              <a:rect l="l" t="t" r="r" b="b"/>
              <a:pathLst>
                <a:path w="14689582" h="7200773">
                  <a:moveTo>
                    <a:pt x="0" y="0"/>
                  </a:moveTo>
                  <a:lnTo>
                    <a:pt x="14689582" y="0"/>
                  </a:lnTo>
                  <a:lnTo>
                    <a:pt x="14689582" y="7200773"/>
                  </a:lnTo>
                  <a:lnTo>
                    <a:pt x="0" y="7200773"/>
                  </a:lnTo>
                  <a:close/>
                </a:path>
              </a:pathLst>
            </a:custGeom>
            <a:solidFill>
              <a:srgbClr val="FFFFFF">
                <a:alpha val="89020"/>
              </a:srgbClr>
            </a:solidFill>
          </p:spPr>
          <p:txBody>
            <a:bodyPr/>
            <a:lstStyle/>
            <a:p>
              <a:endParaRPr lang="en-GB"/>
            </a:p>
          </p:txBody>
        </p:sp>
        <p:sp>
          <p:nvSpPr>
            <p:cNvPr id="14" name="Freeform 14"/>
            <p:cNvSpPr/>
            <p:nvPr/>
          </p:nvSpPr>
          <p:spPr>
            <a:xfrm>
              <a:off x="0" y="0"/>
              <a:ext cx="14708632" cy="7219823"/>
            </a:xfrm>
            <a:custGeom>
              <a:avLst/>
              <a:gdLst/>
              <a:ahLst/>
              <a:cxnLst/>
              <a:rect l="l" t="t" r="r" b="b"/>
              <a:pathLst>
                <a:path w="14708632" h="7219823">
                  <a:moveTo>
                    <a:pt x="9525" y="0"/>
                  </a:moveTo>
                  <a:lnTo>
                    <a:pt x="14699107" y="0"/>
                  </a:lnTo>
                  <a:cubicBezTo>
                    <a:pt x="14704315" y="0"/>
                    <a:pt x="14708632" y="4318"/>
                    <a:pt x="14708632" y="9525"/>
                  </a:cubicBezTo>
                  <a:lnTo>
                    <a:pt x="14708632" y="7210298"/>
                  </a:lnTo>
                  <a:cubicBezTo>
                    <a:pt x="14708632" y="7215505"/>
                    <a:pt x="14704315" y="7219823"/>
                    <a:pt x="14699107" y="7219823"/>
                  </a:cubicBezTo>
                  <a:lnTo>
                    <a:pt x="9525" y="7219823"/>
                  </a:lnTo>
                  <a:cubicBezTo>
                    <a:pt x="4318" y="7219823"/>
                    <a:pt x="0" y="7215505"/>
                    <a:pt x="0" y="7210298"/>
                  </a:cubicBezTo>
                  <a:lnTo>
                    <a:pt x="0" y="9525"/>
                  </a:lnTo>
                  <a:cubicBezTo>
                    <a:pt x="0" y="4318"/>
                    <a:pt x="4318" y="0"/>
                    <a:pt x="9525" y="0"/>
                  </a:cubicBezTo>
                  <a:moveTo>
                    <a:pt x="9525" y="19050"/>
                  </a:moveTo>
                  <a:lnTo>
                    <a:pt x="9525" y="9525"/>
                  </a:lnTo>
                  <a:lnTo>
                    <a:pt x="19050" y="9525"/>
                  </a:lnTo>
                  <a:lnTo>
                    <a:pt x="19050" y="7210298"/>
                  </a:lnTo>
                  <a:lnTo>
                    <a:pt x="9525" y="7210298"/>
                  </a:lnTo>
                  <a:lnTo>
                    <a:pt x="9525" y="7200773"/>
                  </a:lnTo>
                  <a:lnTo>
                    <a:pt x="14699107" y="7200773"/>
                  </a:lnTo>
                  <a:lnTo>
                    <a:pt x="14699107" y="7210298"/>
                  </a:lnTo>
                  <a:lnTo>
                    <a:pt x="14689582" y="7210298"/>
                  </a:lnTo>
                  <a:lnTo>
                    <a:pt x="14689582" y="9525"/>
                  </a:lnTo>
                  <a:lnTo>
                    <a:pt x="14699107" y="9525"/>
                  </a:lnTo>
                  <a:lnTo>
                    <a:pt x="14699107" y="19050"/>
                  </a:lnTo>
                  <a:lnTo>
                    <a:pt x="9525" y="19050"/>
                  </a:lnTo>
                  <a:close/>
                </a:path>
              </a:pathLst>
            </a:custGeom>
            <a:solidFill>
              <a:srgbClr val="9B8355"/>
            </a:solidFill>
          </p:spPr>
          <p:txBody>
            <a:bodyPr/>
            <a:lstStyle/>
            <a:p>
              <a:endParaRPr lang="en-GB"/>
            </a:p>
          </p:txBody>
        </p:sp>
      </p:grpSp>
      <p:sp>
        <p:nvSpPr>
          <p:cNvPr id="15" name="TextBox 15"/>
          <p:cNvSpPr txBox="1"/>
          <p:nvPr/>
        </p:nvSpPr>
        <p:spPr>
          <a:xfrm>
            <a:off x="6641342" y="4274158"/>
            <a:ext cx="10826724" cy="533375"/>
          </a:xfrm>
          <a:prstGeom prst="rect">
            <a:avLst/>
          </a:prstGeom>
        </p:spPr>
        <p:txBody>
          <a:bodyPr lIns="0" tIns="0" rIns="0" bIns="0" rtlCol="0" anchor="t">
            <a:spAutoFit/>
          </a:bodyPr>
          <a:lstStyle/>
          <a:p>
            <a:pPr algn="l">
              <a:lnSpc>
                <a:spcPts val="4050"/>
              </a:lnSpc>
            </a:pPr>
            <a:r>
              <a:rPr lang="en-US" sz="3750">
                <a:solidFill>
                  <a:srgbClr val="000000"/>
                </a:solidFill>
                <a:latin typeface="Roboto Condensed"/>
              </a:rPr>
              <a:t>+ </a:t>
            </a:r>
            <a:r>
              <a:rPr lang="en-US" sz="3750" b="1">
                <a:solidFill>
                  <a:srgbClr val="000000"/>
                </a:solidFill>
                <a:latin typeface="Roboto Condensed"/>
              </a:rPr>
              <a:t>Giọng điệu: </a:t>
            </a:r>
            <a:r>
              <a:rPr lang="en-US" sz="3750">
                <a:solidFill>
                  <a:srgbClr val="000000"/>
                </a:solidFill>
                <a:latin typeface="Roboto Condensed"/>
              </a:rPr>
              <a:t>đau đớn, xót xa, nuốt nước mắt vào trong</a:t>
            </a:r>
          </a:p>
        </p:txBody>
      </p:sp>
      <p:grpSp>
        <p:nvGrpSpPr>
          <p:cNvPr id="16" name="Group 16"/>
          <p:cNvGrpSpPr/>
          <p:nvPr/>
        </p:nvGrpSpPr>
        <p:grpSpPr>
          <a:xfrm>
            <a:off x="5161056" y="6593661"/>
            <a:ext cx="2565284" cy="2565284"/>
            <a:chOff x="0" y="0"/>
            <a:chExt cx="3420378" cy="3420378"/>
          </a:xfrm>
        </p:grpSpPr>
        <p:sp>
          <p:nvSpPr>
            <p:cNvPr id="17" name="Freeform 17"/>
            <p:cNvSpPr/>
            <p:nvPr/>
          </p:nvSpPr>
          <p:spPr>
            <a:xfrm>
              <a:off x="0" y="0"/>
              <a:ext cx="1710182" cy="3420364"/>
            </a:xfrm>
            <a:custGeom>
              <a:avLst/>
              <a:gdLst/>
              <a:ahLst/>
              <a:cxnLst/>
              <a:rect l="l" t="t" r="r" b="b"/>
              <a:pathLst>
                <a:path w="1710182" h="3420364">
                  <a:moveTo>
                    <a:pt x="1710182" y="3420364"/>
                  </a:moveTo>
                  <a:cubicBezTo>
                    <a:pt x="765683" y="3420364"/>
                    <a:pt x="0" y="2654681"/>
                    <a:pt x="0" y="1710182"/>
                  </a:cubicBezTo>
                  <a:cubicBezTo>
                    <a:pt x="0" y="765683"/>
                    <a:pt x="765683" y="0"/>
                    <a:pt x="1710182" y="0"/>
                  </a:cubicBezTo>
                  <a:lnTo>
                    <a:pt x="1710182" y="1710182"/>
                  </a:lnTo>
                  <a:close/>
                </a:path>
              </a:pathLst>
            </a:custGeom>
            <a:gradFill rotWithShape="1">
              <a:gsLst>
                <a:gs pos="0">
                  <a:srgbClr val="FBF2B2">
                    <a:alpha val="100000"/>
                  </a:srgbClr>
                </a:gs>
                <a:gs pos="35000">
                  <a:srgbClr val="FBF3C9">
                    <a:alpha val="100000"/>
                  </a:srgbClr>
                </a:gs>
                <a:gs pos="100000">
                  <a:srgbClr val="FEFBE9">
                    <a:alpha val="100000"/>
                  </a:srgbClr>
                </a:gs>
              </a:gsLst>
              <a:lin ang="16200000"/>
            </a:gradFill>
          </p:spPr>
          <p:txBody>
            <a:bodyPr/>
            <a:lstStyle/>
            <a:p>
              <a:endParaRPr lang="en-GB"/>
            </a:p>
          </p:txBody>
        </p:sp>
      </p:grpSp>
      <p:grpSp>
        <p:nvGrpSpPr>
          <p:cNvPr id="18" name="Group 18"/>
          <p:cNvGrpSpPr/>
          <p:nvPr/>
        </p:nvGrpSpPr>
        <p:grpSpPr>
          <a:xfrm>
            <a:off x="6436555" y="7757340"/>
            <a:ext cx="11031512" cy="2112846"/>
            <a:chOff x="0" y="0"/>
            <a:chExt cx="14708682" cy="2817128"/>
          </a:xfrm>
        </p:grpSpPr>
        <p:sp>
          <p:nvSpPr>
            <p:cNvPr id="19" name="Freeform 19"/>
            <p:cNvSpPr/>
            <p:nvPr/>
          </p:nvSpPr>
          <p:spPr>
            <a:xfrm>
              <a:off x="9525" y="7802"/>
              <a:ext cx="14689582" cy="2801513"/>
            </a:xfrm>
            <a:custGeom>
              <a:avLst/>
              <a:gdLst/>
              <a:ahLst/>
              <a:cxnLst/>
              <a:rect l="l" t="t" r="r" b="b"/>
              <a:pathLst>
                <a:path w="14689582" h="2801513">
                  <a:moveTo>
                    <a:pt x="0" y="0"/>
                  </a:moveTo>
                  <a:lnTo>
                    <a:pt x="14689582" y="0"/>
                  </a:lnTo>
                  <a:lnTo>
                    <a:pt x="14689582" y="2801513"/>
                  </a:lnTo>
                  <a:lnTo>
                    <a:pt x="0" y="2801513"/>
                  </a:lnTo>
                  <a:close/>
                </a:path>
              </a:pathLst>
            </a:custGeom>
            <a:solidFill>
              <a:srgbClr val="FFFFFF">
                <a:alpha val="89020"/>
              </a:srgbClr>
            </a:solidFill>
          </p:spPr>
          <p:txBody>
            <a:bodyPr/>
            <a:lstStyle/>
            <a:p>
              <a:endParaRPr lang="en-GB"/>
            </a:p>
          </p:txBody>
        </p:sp>
        <p:sp>
          <p:nvSpPr>
            <p:cNvPr id="20" name="Freeform 20"/>
            <p:cNvSpPr/>
            <p:nvPr/>
          </p:nvSpPr>
          <p:spPr>
            <a:xfrm>
              <a:off x="0" y="0"/>
              <a:ext cx="14708632" cy="2817117"/>
            </a:xfrm>
            <a:custGeom>
              <a:avLst/>
              <a:gdLst/>
              <a:ahLst/>
              <a:cxnLst/>
              <a:rect l="l" t="t" r="r" b="b"/>
              <a:pathLst>
                <a:path w="14708632" h="2817117">
                  <a:moveTo>
                    <a:pt x="9525" y="0"/>
                  </a:moveTo>
                  <a:lnTo>
                    <a:pt x="14699107" y="0"/>
                  </a:lnTo>
                  <a:cubicBezTo>
                    <a:pt x="14704315" y="0"/>
                    <a:pt x="14708632" y="3537"/>
                    <a:pt x="14708632" y="7802"/>
                  </a:cubicBezTo>
                  <a:lnTo>
                    <a:pt x="14708632" y="2809315"/>
                  </a:lnTo>
                  <a:cubicBezTo>
                    <a:pt x="14708632" y="2813580"/>
                    <a:pt x="14704315" y="2817117"/>
                    <a:pt x="14699107" y="2817117"/>
                  </a:cubicBezTo>
                  <a:lnTo>
                    <a:pt x="9525" y="2817117"/>
                  </a:lnTo>
                  <a:cubicBezTo>
                    <a:pt x="4318" y="2817117"/>
                    <a:pt x="0" y="2813580"/>
                    <a:pt x="0" y="2809315"/>
                  </a:cubicBezTo>
                  <a:lnTo>
                    <a:pt x="0" y="7802"/>
                  </a:lnTo>
                  <a:cubicBezTo>
                    <a:pt x="0" y="3537"/>
                    <a:pt x="4318" y="0"/>
                    <a:pt x="9525" y="0"/>
                  </a:cubicBezTo>
                  <a:moveTo>
                    <a:pt x="9525" y="15603"/>
                  </a:moveTo>
                  <a:lnTo>
                    <a:pt x="9525" y="7802"/>
                  </a:lnTo>
                  <a:lnTo>
                    <a:pt x="19050" y="7802"/>
                  </a:lnTo>
                  <a:lnTo>
                    <a:pt x="19050" y="2809315"/>
                  </a:lnTo>
                  <a:lnTo>
                    <a:pt x="9525" y="2809315"/>
                  </a:lnTo>
                  <a:lnTo>
                    <a:pt x="9525" y="2801513"/>
                  </a:lnTo>
                  <a:lnTo>
                    <a:pt x="14699107" y="2801513"/>
                  </a:lnTo>
                  <a:lnTo>
                    <a:pt x="14699107" y="2809315"/>
                  </a:lnTo>
                  <a:lnTo>
                    <a:pt x="14689582" y="2809315"/>
                  </a:lnTo>
                  <a:lnTo>
                    <a:pt x="14689582" y="7802"/>
                  </a:lnTo>
                  <a:lnTo>
                    <a:pt x="14699107" y="7802"/>
                  </a:lnTo>
                  <a:lnTo>
                    <a:pt x="14699107" y="15603"/>
                  </a:lnTo>
                  <a:lnTo>
                    <a:pt x="9525" y="15603"/>
                  </a:lnTo>
                  <a:close/>
                </a:path>
              </a:pathLst>
            </a:custGeom>
            <a:solidFill>
              <a:srgbClr val="C2BA7D"/>
            </a:solidFill>
          </p:spPr>
          <p:txBody>
            <a:bodyPr/>
            <a:lstStyle/>
            <a:p>
              <a:endParaRPr lang="en-GB"/>
            </a:p>
          </p:txBody>
        </p:sp>
      </p:grpSp>
      <p:sp>
        <p:nvSpPr>
          <p:cNvPr id="21" name="TextBox 21"/>
          <p:cNvSpPr txBox="1"/>
          <p:nvPr/>
        </p:nvSpPr>
        <p:spPr>
          <a:xfrm>
            <a:off x="6641342" y="8051800"/>
            <a:ext cx="10826724" cy="1562026"/>
          </a:xfrm>
          <a:prstGeom prst="rect">
            <a:avLst/>
          </a:prstGeom>
        </p:spPr>
        <p:txBody>
          <a:bodyPr lIns="0" tIns="0" rIns="0" bIns="0" rtlCol="0" anchor="t">
            <a:spAutoFit/>
          </a:bodyPr>
          <a:lstStyle/>
          <a:p>
            <a:pPr algn="just">
              <a:lnSpc>
                <a:spcPts val="4050"/>
              </a:lnSpc>
            </a:pPr>
            <a:r>
              <a:rPr lang="en-US" sz="3750">
                <a:solidFill>
                  <a:srgbClr val="000000"/>
                </a:solidFill>
                <a:latin typeface="Roboto Condensed Bold Italics"/>
              </a:rPr>
              <a:t>--&gt; Hai câu cuối như một lời nhắn nhủ các sĩ tử về nỗi nhục mất nước. Nhà thơ hỏi người nhưng cũng chính là hỏi mình.</a:t>
            </a:r>
          </a:p>
        </p:txBody>
      </p:sp>
      <p:sp>
        <p:nvSpPr>
          <p:cNvPr id="22" name="TextBox 22"/>
          <p:cNvSpPr txBox="1"/>
          <p:nvPr/>
        </p:nvSpPr>
        <p:spPr>
          <a:xfrm>
            <a:off x="6641342" y="5004739"/>
            <a:ext cx="10617958" cy="2628925"/>
          </a:xfrm>
          <a:prstGeom prst="rect">
            <a:avLst/>
          </a:prstGeom>
        </p:spPr>
        <p:txBody>
          <a:bodyPr lIns="0" tIns="0" rIns="0" bIns="0" rtlCol="0" anchor="t">
            <a:spAutoFit/>
          </a:bodyPr>
          <a:lstStyle/>
          <a:p>
            <a:pPr algn="just">
              <a:lnSpc>
                <a:spcPts val="4050"/>
              </a:lnSpc>
            </a:pPr>
            <a:r>
              <a:rPr lang="en-US" sz="3750">
                <a:solidFill>
                  <a:srgbClr val="000000"/>
                </a:solidFill>
                <a:latin typeface="Roboto Condensed"/>
              </a:rPr>
              <a:t>+ </a:t>
            </a:r>
            <a:r>
              <a:rPr lang="en-US" sz="3750" b="1">
                <a:solidFill>
                  <a:srgbClr val="000000"/>
                </a:solidFill>
                <a:latin typeface="Roboto Condensed"/>
              </a:rPr>
              <a:t>Cảm xúc</a:t>
            </a:r>
            <a:r>
              <a:rPr lang="en-US" sz="3750">
                <a:solidFill>
                  <a:srgbClr val="000000"/>
                </a:solidFill>
                <a:latin typeface="Roboto Condensed"/>
              </a:rPr>
              <a:t>: là tiếng kêu đầy thất vọng vì không có “nhân tài” nào cứu vớt được cảnh đương thời: các cuộc khởi nghĩa ở cả ba miền bị kẻ thù đàn áp dã man, công khai xây dựng thuộc địa, bóp nghẹt nền văn hóa dân tộc, triều đình thì làm tay sai cho giặc.</a:t>
            </a:r>
          </a:p>
        </p:txBody>
      </p:sp>
      <p:sp>
        <p:nvSpPr>
          <p:cNvPr id="23" name="TextBox 23"/>
          <p:cNvSpPr txBox="1"/>
          <p:nvPr/>
        </p:nvSpPr>
        <p:spPr>
          <a:xfrm>
            <a:off x="1458561" y="741658"/>
            <a:ext cx="5492045" cy="704850"/>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b="-33333"/>
            </a:stretch>
          </a:blipFill>
        </p:spPr>
        <p:txBody>
          <a:bodyPr/>
          <a:lstStyle/>
          <a:p>
            <a:endParaRPr lang="en-GB"/>
          </a:p>
        </p:txBody>
      </p:sp>
      <p:sp>
        <p:nvSpPr>
          <p:cNvPr id="3" name="Freeform 3"/>
          <p:cNvSpPr/>
          <p:nvPr/>
        </p:nvSpPr>
        <p:spPr>
          <a:xfrm>
            <a:off x="503040" y="4300470"/>
            <a:ext cx="14093190" cy="5703570"/>
          </a:xfrm>
          <a:custGeom>
            <a:avLst/>
            <a:gdLst/>
            <a:ahLst/>
            <a:cxnLst/>
            <a:rect l="l" t="t" r="r" b="b"/>
            <a:pathLst>
              <a:path w="14093190" h="5703570">
                <a:moveTo>
                  <a:pt x="0" y="0"/>
                </a:moveTo>
                <a:lnTo>
                  <a:pt x="14093190" y="0"/>
                </a:lnTo>
                <a:lnTo>
                  <a:pt x="14093190" y="5703570"/>
                </a:lnTo>
                <a:lnTo>
                  <a:pt x="0" y="5703570"/>
                </a:lnTo>
                <a:lnTo>
                  <a:pt x="0" y="0"/>
                </a:lnTo>
                <a:close/>
              </a:path>
            </a:pathLst>
          </a:custGeom>
          <a:blipFill>
            <a:blip r:embed="rId6"/>
            <a:stretch>
              <a:fillRect l="-3224" r="-20" b="-13851"/>
            </a:stretch>
          </a:blipFill>
        </p:spPr>
        <p:txBody>
          <a:bodyPr/>
          <a:lstStyle/>
          <a:p>
            <a:endParaRPr lang="en-GB"/>
          </a:p>
        </p:txBody>
      </p:sp>
      <p:sp>
        <p:nvSpPr>
          <p:cNvPr id="4" name="Freeform 4"/>
          <p:cNvSpPr/>
          <p:nvPr/>
        </p:nvSpPr>
        <p:spPr>
          <a:xfrm>
            <a:off x="19268124" y="7586664"/>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7"/>
            <a:stretch>
              <a:fillRect l="-535716" t="-285714" r="-278569" b="-185714"/>
            </a:stretch>
          </a:blipFill>
        </p:spPr>
        <p:txBody>
          <a:bodyPr/>
          <a:lstStyle/>
          <a:p>
            <a:endParaRPr lang="en-GB"/>
          </a:p>
        </p:txBody>
      </p:sp>
      <p:sp>
        <p:nvSpPr>
          <p:cNvPr id="5" name="Freeform 5"/>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8"/>
            <a:stretch>
              <a:fillRect l="-929863" t="-542806" r="-249988" b="-499920"/>
            </a:stretch>
          </a:blipFill>
        </p:spPr>
        <p:txBody>
          <a:bodyPr/>
          <a:lstStyle/>
          <a:p>
            <a:endParaRPr lang="en-GB"/>
          </a:p>
        </p:txBody>
      </p:sp>
      <p:sp>
        <p:nvSpPr>
          <p:cNvPr id="6" name="Freeform 6"/>
          <p:cNvSpPr/>
          <p:nvPr/>
        </p:nvSpPr>
        <p:spPr>
          <a:xfrm>
            <a:off x="4695741" y="1372717"/>
            <a:ext cx="8896518" cy="7114060"/>
          </a:xfrm>
          <a:custGeom>
            <a:avLst/>
            <a:gdLst/>
            <a:ahLst/>
            <a:cxnLst/>
            <a:rect l="l" t="t" r="r" b="b"/>
            <a:pathLst>
              <a:path w="8896518" h="7114060">
                <a:moveTo>
                  <a:pt x="0" y="0"/>
                </a:moveTo>
                <a:lnTo>
                  <a:pt x="8896518" y="0"/>
                </a:lnTo>
                <a:lnTo>
                  <a:pt x="8896518" y="7114060"/>
                </a:lnTo>
                <a:lnTo>
                  <a:pt x="0" y="7114060"/>
                </a:lnTo>
                <a:lnTo>
                  <a:pt x="0" y="0"/>
                </a:lnTo>
                <a:close/>
              </a:path>
            </a:pathLst>
          </a:custGeom>
          <a:blipFill>
            <a:blip r:embed="rId9"/>
            <a:stretch>
              <a:fillRect/>
            </a:stretch>
          </a:blipFill>
        </p:spPr>
        <p:txBody>
          <a:bodyPr/>
          <a:lstStyle/>
          <a:p>
            <a:endParaRPr lang="en-GB"/>
          </a:p>
        </p:txBody>
      </p:sp>
      <p:sp>
        <p:nvSpPr>
          <p:cNvPr id="7" name="TextBox 7"/>
          <p:cNvSpPr txBox="1"/>
          <p:nvPr/>
        </p:nvSpPr>
        <p:spPr>
          <a:xfrm>
            <a:off x="15375520" y="1028275"/>
            <a:ext cx="1756798" cy="1514425"/>
          </a:xfrm>
          <a:prstGeom prst="rect">
            <a:avLst/>
          </a:prstGeom>
        </p:spPr>
        <p:txBody>
          <a:bodyPr lIns="0" tIns="0" rIns="0" bIns="0" rtlCol="0" anchor="t">
            <a:spAutoFit/>
          </a:bodyPr>
          <a:lstStyle/>
          <a:p>
            <a:pPr algn="l">
              <a:lnSpc>
                <a:spcPts val="11880"/>
              </a:lnSpc>
            </a:pPr>
            <a:r>
              <a:rPr lang="en-US" sz="9900">
                <a:solidFill>
                  <a:srgbClr val="4A533D"/>
                </a:solidFill>
                <a:latin typeface="Cambria Bold"/>
              </a:rPr>
              <a:t>02</a:t>
            </a:r>
          </a:p>
        </p:txBody>
      </p:sp>
      <p:sp>
        <p:nvSpPr>
          <p:cNvPr id="8" name="TextBox 8"/>
          <p:cNvSpPr txBox="1"/>
          <p:nvPr/>
        </p:nvSpPr>
        <p:spPr>
          <a:xfrm>
            <a:off x="7355830" y="8619512"/>
            <a:ext cx="4378970" cy="1094723"/>
          </a:xfrm>
          <a:prstGeom prst="rect">
            <a:avLst/>
          </a:prstGeom>
        </p:spPr>
        <p:txBody>
          <a:bodyPr wrap="square" lIns="0" tIns="0" rIns="0" bIns="0" rtlCol="0" anchor="t">
            <a:spAutoFit/>
          </a:bodyPr>
          <a:lstStyle/>
          <a:p>
            <a:pPr algn="ctr">
              <a:lnSpc>
                <a:spcPts val="9166"/>
              </a:lnSpc>
            </a:pPr>
            <a:r>
              <a:rPr lang="en-US" sz="6547">
                <a:solidFill>
                  <a:srgbClr val="000000"/>
                </a:solidFill>
                <a:latin typeface="Roboto Condensed Bold"/>
              </a:rPr>
              <a:t>Bút nghiên</a:t>
            </a:r>
          </a:p>
        </p:txBody>
      </p:sp>
      <p:pic>
        <p:nvPicPr>
          <p:cNvPr id="9" name="Countdown 5 seconds timer">
            <a:hlinkClick r:id="" action="ppaction://media"/>
            <a:extLst>
              <a:ext uri="{FF2B5EF4-FFF2-40B4-BE49-F238E27FC236}">
                <a16:creationId xmlns:a16="http://schemas.microsoft.com/office/drawing/2014/main" id="{82812F47-DFEB-8CC6-9E4C-28EA1703422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554200" y="8420100"/>
            <a:ext cx="2982595" cy="167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fill="hold" display="0">
                  <p:stCondLst>
                    <p:cond delay="indefinite"/>
                  </p:stCondLst>
                </p:cTn>
                <p:tgtEl>
                  <p:spTgt spid="9"/>
                </p:tgtEl>
              </p:cMediaNode>
            </p:video>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018810" y="6277301"/>
            <a:ext cx="9489980" cy="5143500"/>
            <a:chOff x="0" y="0"/>
            <a:chExt cx="12653306" cy="6858000"/>
          </a:xfrm>
        </p:grpSpPr>
        <p:sp>
          <p:nvSpPr>
            <p:cNvPr id="4" name="Freeform 4"/>
            <p:cNvSpPr/>
            <p:nvPr/>
          </p:nvSpPr>
          <p:spPr>
            <a:xfrm>
              <a:off x="0" y="0"/>
              <a:ext cx="12653264" cy="6858000"/>
            </a:xfrm>
            <a:custGeom>
              <a:avLst/>
              <a:gdLst/>
              <a:ahLst/>
              <a:cxnLst/>
              <a:rect l="l" t="t" r="r" b="b"/>
              <a:pathLst>
                <a:path w="12653264" h="6858000">
                  <a:moveTo>
                    <a:pt x="0" y="0"/>
                  </a:moveTo>
                  <a:lnTo>
                    <a:pt x="12653264" y="0"/>
                  </a:lnTo>
                  <a:lnTo>
                    <a:pt x="12653264" y="6858000"/>
                  </a:lnTo>
                  <a:lnTo>
                    <a:pt x="0" y="6858000"/>
                  </a:lnTo>
                  <a:lnTo>
                    <a:pt x="0" y="0"/>
                  </a:lnTo>
                  <a:close/>
                </a:path>
              </a:pathLst>
            </a:custGeom>
            <a:blipFill>
              <a:blip r:embed="rId4"/>
              <a:stretch>
                <a:fillRect t="-7104" b="-7104"/>
              </a:stretch>
            </a:blipFill>
          </p:spPr>
          <p:txBody>
            <a:bodyPr/>
            <a:lstStyle/>
            <a:p>
              <a:endParaRPr lang="en-GB"/>
            </a:p>
          </p:txBody>
        </p:sp>
      </p:grpSp>
      <p:grpSp>
        <p:nvGrpSpPr>
          <p:cNvPr id="5" name="Group 5"/>
          <p:cNvGrpSpPr/>
          <p:nvPr/>
        </p:nvGrpSpPr>
        <p:grpSpPr>
          <a:xfrm rot="3523420">
            <a:off x="2438530" y="2166710"/>
            <a:ext cx="4227554" cy="4227554"/>
            <a:chOff x="0" y="0"/>
            <a:chExt cx="3420378" cy="3420378"/>
          </a:xfrm>
        </p:grpSpPr>
        <p:sp>
          <p:nvSpPr>
            <p:cNvPr id="6" name="Freeform 6"/>
            <p:cNvSpPr/>
            <p:nvPr/>
          </p:nvSpPr>
          <p:spPr>
            <a:xfrm>
              <a:off x="0" y="0"/>
              <a:ext cx="1710182" cy="3420364"/>
            </a:xfrm>
            <a:custGeom>
              <a:avLst/>
              <a:gdLst/>
              <a:ahLst/>
              <a:cxnLst/>
              <a:rect l="l" t="t" r="r" b="b"/>
              <a:pathLst>
                <a:path w="1710182" h="3420364">
                  <a:moveTo>
                    <a:pt x="1710182" y="3420364"/>
                  </a:moveTo>
                  <a:cubicBezTo>
                    <a:pt x="765683" y="3420364"/>
                    <a:pt x="0" y="2654681"/>
                    <a:pt x="0" y="1710182"/>
                  </a:cubicBezTo>
                  <a:cubicBezTo>
                    <a:pt x="0" y="765683"/>
                    <a:pt x="765683" y="0"/>
                    <a:pt x="1710182" y="0"/>
                  </a:cubicBezTo>
                  <a:lnTo>
                    <a:pt x="1710182" y="1710182"/>
                  </a:lnTo>
                  <a:close/>
                </a:path>
              </a:pathLst>
            </a:custGeom>
            <a:gradFill rotWithShape="1">
              <a:gsLst>
                <a:gs pos="0">
                  <a:srgbClr val="FBF2B2">
                    <a:alpha val="100000"/>
                  </a:srgbClr>
                </a:gs>
                <a:gs pos="35000">
                  <a:srgbClr val="FBF3C9">
                    <a:alpha val="100000"/>
                  </a:srgbClr>
                </a:gs>
                <a:gs pos="100000">
                  <a:srgbClr val="FEFBE9">
                    <a:alpha val="100000"/>
                  </a:srgbClr>
                </a:gs>
              </a:gsLst>
              <a:lin ang="16200000"/>
            </a:gradFill>
          </p:spPr>
          <p:txBody>
            <a:bodyPr/>
            <a:lstStyle/>
            <a:p>
              <a:endParaRPr lang="en-GB"/>
            </a:p>
          </p:txBody>
        </p:sp>
      </p:grpSp>
      <p:grpSp>
        <p:nvGrpSpPr>
          <p:cNvPr id="7" name="Group 7"/>
          <p:cNvGrpSpPr/>
          <p:nvPr/>
        </p:nvGrpSpPr>
        <p:grpSpPr>
          <a:xfrm>
            <a:off x="5206003" y="2167641"/>
            <a:ext cx="11031512" cy="3228645"/>
            <a:chOff x="0" y="0"/>
            <a:chExt cx="14708682" cy="4304860"/>
          </a:xfrm>
        </p:grpSpPr>
        <p:sp>
          <p:nvSpPr>
            <p:cNvPr id="8" name="Freeform 8"/>
            <p:cNvSpPr/>
            <p:nvPr/>
          </p:nvSpPr>
          <p:spPr>
            <a:xfrm>
              <a:off x="9525" y="11922"/>
              <a:ext cx="14689582" cy="4280999"/>
            </a:xfrm>
            <a:custGeom>
              <a:avLst/>
              <a:gdLst/>
              <a:ahLst/>
              <a:cxnLst/>
              <a:rect l="l" t="t" r="r" b="b"/>
              <a:pathLst>
                <a:path w="14689582" h="4280999">
                  <a:moveTo>
                    <a:pt x="0" y="0"/>
                  </a:moveTo>
                  <a:lnTo>
                    <a:pt x="14689582" y="0"/>
                  </a:lnTo>
                  <a:lnTo>
                    <a:pt x="14689582" y="4280999"/>
                  </a:lnTo>
                  <a:lnTo>
                    <a:pt x="0" y="4280999"/>
                  </a:lnTo>
                  <a:close/>
                </a:path>
              </a:pathLst>
            </a:custGeom>
            <a:gradFill rotWithShape="1">
              <a:gsLst>
                <a:gs pos="0">
                  <a:srgbClr val="FFF3E1">
                    <a:alpha val="100000"/>
                  </a:srgbClr>
                </a:gs>
                <a:gs pos="35000">
                  <a:srgbClr val="FFF6E9">
                    <a:alpha val="100000"/>
                  </a:srgbClr>
                </a:gs>
                <a:gs pos="100000">
                  <a:srgbClr val="FFFDF6">
                    <a:alpha val="100000"/>
                  </a:srgbClr>
                </a:gs>
              </a:gsLst>
              <a:lin ang="15350007"/>
            </a:gradFill>
          </p:spPr>
          <p:txBody>
            <a:bodyPr/>
            <a:lstStyle/>
            <a:p>
              <a:endParaRPr lang="en-GB"/>
            </a:p>
          </p:txBody>
        </p:sp>
        <p:sp>
          <p:nvSpPr>
            <p:cNvPr id="9" name="Freeform 9"/>
            <p:cNvSpPr/>
            <p:nvPr/>
          </p:nvSpPr>
          <p:spPr>
            <a:xfrm>
              <a:off x="0" y="0"/>
              <a:ext cx="14708632" cy="4304842"/>
            </a:xfrm>
            <a:custGeom>
              <a:avLst/>
              <a:gdLst/>
              <a:ahLst/>
              <a:cxnLst/>
              <a:rect l="l" t="t" r="r" b="b"/>
              <a:pathLst>
                <a:path w="14708632" h="4304842">
                  <a:moveTo>
                    <a:pt x="9525" y="0"/>
                  </a:moveTo>
                  <a:lnTo>
                    <a:pt x="14699107" y="0"/>
                  </a:lnTo>
                  <a:cubicBezTo>
                    <a:pt x="14704315" y="0"/>
                    <a:pt x="14708632" y="5404"/>
                    <a:pt x="14708632" y="11922"/>
                  </a:cubicBezTo>
                  <a:lnTo>
                    <a:pt x="14708632" y="4292921"/>
                  </a:lnTo>
                  <a:cubicBezTo>
                    <a:pt x="14708632" y="4299438"/>
                    <a:pt x="14704315" y="4304842"/>
                    <a:pt x="14699107" y="4304842"/>
                  </a:cubicBezTo>
                  <a:lnTo>
                    <a:pt x="9525" y="4304842"/>
                  </a:lnTo>
                  <a:cubicBezTo>
                    <a:pt x="4318" y="4304842"/>
                    <a:pt x="0" y="4299438"/>
                    <a:pt x="0" y="4292921"/>
                  </a:cubicBezTo>
                  <a:lnTo>
                    <a:pt x="0" y="11922"/>
                  </a:lnTo>
                  <a:cubicBezTo>
                    <a:pt x="0" y="5404"/>
                    <a:pt x="4318" y="0"/>
                    <a:pt x="9525" y="0"/>
                  </a:cubicBezTo>
                  <a:moveTo>
                    <a:pt x="9525" y="23843"/>
                  </a:moveTo>
                  <a:lnTo>
                    <a:pt x="9525" y="11922"/>
                  </a:lnTo>
                  <a:lnTo>
                    <a:pt x="19050" y="11922"/>
                  </a:lnTo>
                  <a:lnTo>
                    <a:pt x="19050" y="4292921"/>
                  </a:lnTo>
                  <a:lnTo>
                    <a:pt x="9525" y="4292921"/>
                  </a:lnTo>
                  <a:lnTo>
                    <a:pt x="9525" y="4280999"/>
                  </a:lnTo>
                  <a:lnTo>
                    <a:pt x="14699107" y="4280999"/>
                  </a:lnTo>
                  <a:lnTo>
                    <a:pt x="14699107" y="4292921"/>
                  </a:lnTo>
                  <a:lnTo>
                    <a:pt x="14689582" y="4292921"/>
                  </a:lnTo>
                  <a:lnTo>
                    <a:pt x="14689582" y="11922"/>
                  </a:lnTo>
                  <a:lnTo>
                    <a:pt x="14699107" y="11922"/>
                  </a:lnTo>
                  <a:lnTo>
                    <a:pt x="14699107" y="23843"/>
                  </a:lnTo>
                  <a:lnTo>
                    <a:pt x="9525" y="23843"/>
                  </a:lnTo>
                  <a:close/>
                </a:path>
              </a:pathLst>
            </a:custGeom>
            <a:gradFill rotWithShape="1">
              <a:gsLst>
                <a:gs pos="0">
                  <a:srgbClr val="E7D2AE">
                    <a:alpha val="100000"/>
                  </a:srgbClr>
                </a:gs>
                <a:gs pos="35000">
                  <a:srgbClr val="EBDDC8">
                    <a:alpha val="100000"/>
                  </a:srgbClr>
                </a:gs>
                <a:gs pos="100000">
                  <a:srgbClr val="F8F1EA">
                    <a:alpha val="100000"/>
                  </a:srgbClr>
                </a:gs>
              </a:gsLst>
              <a:lin ang="16200000"/>
            </a:gradFill>
          </p:spPr>
          <p:txBody>
            <a:bodyPr/>
            <a:lstStyle/>
            <a:p>
              <a:endParaRPr lang="en-GB"/>
            </a:p>
          </p:txBody>
        </p:sp>
      </p:grpSp>
      <p:sp>
        <p:nvSpPr>
          <p:cNvPr id="10" name="TextBox 10"/>
          <p:cNvSpPr txBox="1"/>
          <p:nvPr/>
        </p:nvSpPr>
        <p:spPr>
          <a:xfrm>
            <a:off x="5743830" y="2589632"/>
            <a:ext cx="9955857" cy="2327513"/>
          </a:xfrm>
          <a:prstGeom prst="rect">
            <a:avLst/>
          </a:prstGeom>
        </p:spPr>
        <p:txBody>
          <a:bodyPr lIns="0" tIns="0" rIns="0" bIns="0" rtlCol="0" anchor="t">
            <a:spAutoFit/>
          </a:bodyPr>
          <a:lstStyle/>
          <a:p>
            <a:pPr algn="just">
              <a:lnSpc>
                <a:spcPts val="4620"/>
              </a:lnSpc>
            </a:pPr>
            <a:r>
              <a:rPr lang="en-US" sz="3500">
                <a:solidFill>
                  <a:srgbClr val="000000"/>
                </a:solidFill>
                <a:latin typeface="Roboto Condensed"/>
              </a:rPr>
              <a:t>+ Hai câu đề có phần “nghiêm túc” để tiếng cười châm biếm toát ra trong hai câu thực và luận, cuối cùng kết lại bằng tiếng cười đau xót, phẫn uất ở hai câu cuối. </a:t>
            </a:r>
          </a:p>
          <a:p>
            <a:pPr algn="just">
              <a:lnSpc>
                <a:spcPts val="4620"/>
              </a:lnSpc>
            </a:pPr>
            <a:r>
              <a:rPr lang="en-US" sz="3500">
                <a:solidFill>
                  <a:srgbClr val="000000"/>
                </a:solidFill>
                <a:latin typeface="Roboto Condensed"/>
              </a:rPr>
              <a:t>+ Hai câu kết cũng là tiếng cười tự trào của nhà thơ</a:t>
            </a:r>
          </a:p>
        </p:txBody>
      </p:sp>
      <p:sp>
        <p:nvSpPr>
          <p:cNvPr id="11" name="TextBox 11"/>
          <p:cNvSpPr txBox="1"/>
          <p:nvPr/>
        </p:nvSpPr>
        <p:spPr>
          <a:xfrm rot="-1899127">
            <a:off x="2098701" y="2802342"/>
            <a:ext cx="3606478" cy="1168908"/>
          </a:xfrm>
          <a:prstGeom prst="rect">
            <a:avLst/>
          </a:prstGeom>
        </p:spPr>
        <p:txBody>
          <a:bodyPr lIns="0" tIns="0" rIns="0" bIns="0" rtlCol="0" anchor="t">
            <a:spAutoFit/>
          </a:bodyPr>
          <a:lstStyle/>
          <a:p>
            <a:pPr algn="ctr">
              <a:lnSpc>
                <a:spcPts val="4536"/>
              </a:lnSpc>
              <a:spcBef>
                <a:spcPct val="0"/>
              </a:spcBef>
            </a:pPr>
            <a:r>
              <a:rPr lang="en-US" sz="4200">
                <a:solidFill>
                  <a:srgbClr val="000000"/>
                </a:solidFill>
                <a:latin typeface="Roboto Condensed Bold"/>
              </a:rPr>
              <a:t>Chất </a:t>
            </a:r>
          </a:p>
          <a:p>
            <a:pPr algn="ctr">
              <a:lnSpc>
                <a:spcPts val="4536"/>
              </a:lnSpc>
              <a:spcBef>
                <a:spcPct val="0"/>
              </a:spcBef>
            </a:pPr>
            <a:r>
              <a:rPr lang="en-US" sz="4200">
                <a:solidFill>
                  <a:srgbClr val="000000"/>
                </a:solidFill>
                <a:latin typeface="Roboto Condensed Bold"/>
              </a:rPr>
              <a:t>trào phúng </a:t>
            </a:r>
          </a:p>
        </p:txBody>
      </p:sp>
      <p:grpSp>
        <p:nvGrpSpPr>
          <p:cNvPr id="12" name="Group 12"/>
          <p:cNvGrpSpPr/>
          <p:nvPr/>
        </p:nvGrpSpPr>
        <p:grpSpPr>
          <a:xfrm rot="3523420">
            <a:off x="2264355" y="5668307"/>
            <a:ext cx="4227554" cy="4227554"/>
            <a:chOff x="0" y="0"/>
            <a:chExt cx="3420378" cy="3420378"/>
          </a:xfrm>
        </p:grpSpPr>
        <p:sp>
          <p:nvSpPr>
            <p:cNvPr id="13" name="Freeform 13"/>
            <p:cNvSpPr/>
            <p:nvPr/>
          </p:nvSpPr>
          <p:spPr>
            <a:xfrm>
              <a:off x="0" y="0"/>
              <a:ext cx="1710182" cy="3420364"/>
            </a:xfrm>
            <a:custGeom>
              <a:avLst/>
              <a:gdLst/>
              <a:ahLst/>
              <a:cxnLst/>
              <a:rect l="l" t="t" r="r" b="b"/>
              <a:pathLst>
                <a:path w="1710182" h="3420364">
                  <a:moveTo>
                    <a:pt x="1710182" y="3420364"/>
                  </a:moveTo>
                  <a:cubicBezTo>
                    <a:pt x="765683" y="3420364"/>
                    <a:pt x="0" y="2654681"/>
                    <a:pt x="0" y="1710182"/>
                  </a:cubicBezTo>
                  <a:cubicBezTo>
                    <a:pt x="0" y="765683"/>
                    <a:pt x="765683" y="0"/>
                    <a:pt x="1710182" y="0"/>
                  </a:cubicBezTo>
                  <a:lnTo>
                    <a:pt x="1710182" y="1710182"/>
                  </a:lnTo>
                  <a:close/>
                </a:path>
              </a:pathLst>
            </a:custGeom>
            <a:gradFill rotWithShape="1">
              <a:gsLst>
                <a:gs pos="0">
                  <a:srgbClr val="E7D2AE">
                    <a:alpha val="100000"/>
                  </a:srgbClr>
                </a:gs>
                <a:gs pos="35000">
                  <a:srgbClr val="EBDDC8">
                    <a:alpha val="100000"/>
                  </a:srgbClr>
                </a:gs>
                <a:gs pos="100000">
                  <a:srgbClr val="F8F1EA">
                    <a:alpha val="100000"/>
                  </a:srgbClr>
                </a:gs>
              </a:gsLst>
              <a:lin ang="0"/>
            </a:gradFill>
          </p:spPr>
          <p:txBody>
            <a:bodyPr/>
            <a:lstStyle/>
            <a:p>
              <a:endParaRPr lang="en-GB"/>
            </a:p>
          </p:txBody>
        </p:sp>
      </p:grpSp>
      <p:sp>
        <p:nvSpPr>
          <p:cNvPr id="14" name="TextBox 14"/>
          <p:cNvSpPr txBox="1"/>
          <p:nvPr/>
        </p:nvSpPr>
        <p:spPr>
          <a:xfrm rot="-1899127">
            <a:off x="1932752" y="6335787"/>
            <a:ext cx="3606478" cy="1168908"/>
          </a:xfrm>
          <a:prstGeom prst="rect">
            <a:avLst/>
          </a:prstGeom>
        </p:spPr>
        <p:txBody>
          <a:bodyPr lIns="0" tIns="0" rIns="0" bIns="0" rtlCol="0" anchor="t">
            <a:spAutoFit/>
          </a:bodyPr>
          <a:lstStyle/>
          <a:p>
            <a:pPr algn="ctr">
              <a:lnSpc>
                <a:spcPts val="4536"/>
              </a:lnSpc>
              <a:spcBef>
                <a:spcPct val="0"/>
              </a:spcBef>
            </a:pPr>
            <a:r>
              <a:rPr lang="en-US" sz="4200">
                <a:solidFill>
                  <a:srgbClr val="000000"/>
                </a:solidFill>
                <a:latin typeface="Roboto Condensed Bold"/>
              </a:rPr>
              <a:t>Chất </a:t>
            </a:r>
          </a:p>
          <a:p>
            <a:pPr algn="ctr">
              <a:lnSpc>
                <a:spcPts val="4536"/>
              </a:lnSpc>
              <a:spcBef>
                <a:spcPct val="0"/>
              </a:spcBef>
            </a:pPr>
            <a:r>
              <a:rPr lang="en-US" sz="4200">
                <a:solidFill>
                  <a:srgbClr val="000000"/>
                </a:solidFill>
                <a:latin typeface="Roboto Condensed Bold"/>
              </a:rPr>
              <a:t>trữ tình</a:t>
            </a:r>
          </a:p>
        </p:txBody>
      </p:sp>
      <p:grpSp>
        <p:nvGrpSpPr>
          <p:cNvPr id="15" name="Group 15"/>
          <p:cNvGrpSpPr/>
          <p:nvPr/>
        </p:nvGrpSpPr>
        <p:grpSpPr>
          <a:xfrm>
            <a:off x="5206003" y="5620407"/>
            <a:ext cx="11031512" cy="3228645"/>
            <a:chOff x="0" y="0"/>
            <a:chExt cx="14708682" cy="4304860"/>
          </a:xfrm>
        </p:grpSpPr>
        <p:sp>
          <p:nvSpPr>
            <p:cNvPr id="16" name="Freeform 16"/>
            <p:cNvSpPr/>
            <p:nvPr/>
          </p:nvSpPr>
          <p:spPr>
            <a:xfrm>
              <a:off x="9525" y="11922"/>
              <a:ext cx="14689582" cy="4280999"/>
            </a:xfrm>
            <a:custGeom>
              <a:avLst/>
              <a:gdLst/>
              <a:ahLst/>
              <a:cxnLst/>
              <a:rect l="l" t="t" r="r" b="b"/>
              <a:pathLst>
                <a:path w="14689582" h="4280999">
                  <a:moveTo>
                    <a:pt x="0" y="0"/>
                  </a:moveTo>
                  <a:lnTo>
                    <a:pt x="14689582" y="0"/>
                  </a:lnTo>
                  <a:lnTo>
                    <a:pt x="14689582" y="4280999"/>
                  </a:lnTo>
                  <a:lnTo>
                    <a:pt x="0" y="4280999"/>
                  </a:lnTo>
                  <a:close/>
                </a:path>
              </a:pathLst>
            </a:custGeom>
            <a:gradFill rotWithShape="1">
              <a:gsLst>
                <a:gs pos="0">
                  <a:srgbClr val="FFF3E1">
                    <a:alpha val="100000"/>
                  </a:srgbClr>
                </a:gs>
                <a:gs pos="35000">
                  <a:srgbClr val="FFF6E9">
                    <a:alpha val="100000"/>
                  </a:srgbClr>
                </a:gs>
                <a:gs pos="100000">
                  <a:srgbClr val="FFFDF6">
                    <a:alpha val="100000"/>
                  </a:srgbClr>
                </a:gs>
              </a:gsLst>
              <a:lin ang="15350007"/>
            </a:gradFill>
          </p:spPr>
          <p:txBody>
            <a:bodyPr/>
            <a:lstStyle/>
            <a:p>
              <a:endParaRPr lang="en-GB"/>
            </a:p>
          </p:txBody>
        </p:sp>
        <p:sp>
          <p:nvSpPr>
            <p:cNvPr id="17" name="Freeform 17"/>
            <p:cNvSpPr/>
            <p:nvPr/>
          </p:nvSpPr>
          <p:spPr>
            <a:xfrm>
              <a:off x="0" y="0"/>
              <a:ext cx="14708632" cy="4304842"/>
            </a:xfrm>
            <a:custGeom>
              <a:avLst/>
              <a:gdLst/>
              <a:ahLst/>
              <a:cxnLst/>
              <a:rect l="l" t="t" r="r" b="b"/>
              <a:pathLst>
                <a:path w="14708632" h="4304842">
                  <a:moveTo>
                    <a:pt x="9525" y="0"/>
                  </a:moveTo>
                  <a:lnTo>
                    <a:pt x="14699107" y="0"/>
                  </a:lnTo>
                  <a:cubicBezTo>
                    <a:pt x="14704315" y="0"/>
                    <a:pt x="14708632" y="5404"/>
                    <a:pt x="14708632" y="11922"/>
                  </a:cubicBezTo>
                  <a:lnTo>
                    <a:pt x="14708632" y="4292921"/>
                  </a:lnTo>
                  <a:cubicBezTo>
                    <a:pt x="14708632" y="4299438"/>
                    <a:pt x="14704315" y="4304842"/>
                    <a:pt x="14699107" y="4304842"/>
                  </a:cubicBezTo>
                  <a:lnTo>
                    <a:pt x="9525" y="4304842"/>
                  </a:lnTo>
                  <a:cubicBezTo>
                    <a:pt x="4318" y="4304842"/>
                    <a:pt x="0" y="4299438"/>
                    <a:pt x="0" y="4292921"/>
                  </a:cubicBezTo>
                  <a:lnTo>
                    <a:pt x="0" y="11922"/>
                  </a:lnTo>
                  <a:cubicBezTo>
                    <a:pt x="0" y="5404"/>
                    <a:pt x="4318" y="0"/>
                    <a:pt x="9525" y="0"/>
                  </a:cubicBezTo>
                  <a:moveTo>
                    <a:pt x="9525" y="23843"/>
                  </a:moveTo>
                  <a:lnTo>
                    <a:pt x="9525" y="11922"/>
                  </a:lnTo>
                  <a:lnTo>
                    <a:pt x="19050" y="11922"/>
                  </a:lnTo>
                  <a:lnTo>
                    <a:pt x="19050" y="4292921"/>
                  </a:lnTo>
                  <a:lnTo>
                    <a:pt x="9525" y="4292921"/>
                  </a:lnTo>
                  <a:lnTo>
                    <a:pt x="9525" y="4280999"/>
                  </a:lnTo>
                  <a:lnTo>
                    <a:pt x="14699107" y="4280999"/>
                  </a:lnTo>
                  <a:lnTo>
                    <a:pt x="14699107" y="4292921"/>
                  </a:lnTo>
                  <a:lnTo>
                    <a:pt x="14689582" y="4292921"/>
                  </a:lnTo>
                  <a:lnTo>
                    <a:pt x="14689582" y="11922"/>
                  </a:lnTo>
                  <a:lnTo>
                    <a:pt x="14699107" y="11922"/>
                  </a:lnTo>
                  <a:lnTo>
                    <a:pt x="14699107" y="23843"/>
                  </a:lnTo>
                  <a:lnTo>
                    <a:pt x="9525" y="23843"/>
                  </a:lnTo>
                  <a:close/>
                </a:path>
              </a:pathLst>
            </a:custGeom>
            <a:gradFill rotWithShape="1">
              <a:gsLst>
                <a:gs pos="0">
                  <a:srgbClr val="E7D2AE">
                    <a:alpha val="100000"/>
                  </a:srgbClr>
                </a:gs>
                <a:gs pos="35000">
                  <a:srgbClr val="EBDDC8">
                    <a:alpha val="100000"/>
                  </a:srgbClr>
                </a:gs>
                <a:gs pos="100000">
                  <a:srgbClr val="F8F1EA">
                    <a:alpha val="100000"/>
                  </a:srgbClr>
                </a:gs>
              </a:gsLst>
              <a:lin ang="16200000"/>
            </a:gradFill>
          </p:spPr>
          <p:txBody>
            <a:bodyPr/>
            <a:lstStyle/>
            <a:p>
              <a:endParaRPr lang="en-GB"/>
            </a:p>
          </p:txBody>
        </p:sp>
      </p:grpSp>
      <p:sp>
        <p:nvSpPr>
          <p:cNvPr id="18" name="TextBox 18"/>
          <p:cNvSpPr txBox="1"/>
          <p:nvPr/>
        </p:nvSpPr>
        <p:spPr>
          <a:xfrm>
            <a:off x="5503091" y="6151936"/>
            <a:ext cx="10493684" cy="2289175"/>
          </a:xfrm>
          <a:prstGeom prst="rect">
            <a:avLst/>
          </a:prstGeom>
        </p:spPr>
        <p:txBody>
          <a:bodyPr lIns="0" tIns="0" rIns="0" bIns="0" rtlCol="0" anchor="t">
            <a:spAutoFit/>
          </a:bodyPr>
          <a:lstStyle/>
          <a:p>
            <a:pPr algn="just">
              <a:lnSpc>
                <a:spcPts val="4550"/>
              </a:lnSpc>
            </a:pPr>
            <a:r>
              <a:rPr lang="en-US" sz="3500">
                <a:solidFill>
                  <a:srgbClr val="000000"/>
                </a:solidFill>
                <a:latin typeface="Roboto Condensed"/>
              </a:rPr>
              <a:t>Bài thơ vận động từ cái hài đến cái bi; không nhằm hướng đến tiếng cười đơn thuần mà tác giả muốn phơi bày nỗi đau, nỗi nhục trước tình trạng khoa cử của một đất nước vốn coi chuyện học là lẽ sống còn, là niềm kiêu hãnh.</a:t>
            </a:r>
          </a:p>
        </p:txBody>
      </p:sp>
      <p:sp>
        <p:nvSpPr>
          <p:cNvPr id="19" name="TextBox 19"/>
          <p:cNvSpPr txBox="1"/>
          <p:nvPr/>
        </p:nvSpPr>
        <p:spPr>
          <a:xfrm>
            <a:off x="1458561" y="741658"/>
            <a:ext cx="5492045" cy="704850"/>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aphicFrame>
        <p:nvGraphicFramePr>
          <p:cNvPr id="3" name="Table 3"/>
          <p:cNvGraphicFramePr>
            <a:graphicFrameLocks noGrp="1"/>
          </p:cNvGraphicFramePr>
          <p:nvPr/>
        </p:nvGraphicFramePr>
        <p:xfrm>
          <a:off x="7914272" y="13993860"/>
          <a:ext cx="3810000" cy="1606550"/>
        </p:xfrm>
        <a:graphic>
          <a:graphicData uri="http://schemas.openxmlformats.org/drawingml/2006/table">
            <a:tbl>
              <a:tblPr/>
              <a:tblGrid>
                <a:gridCol w="1232647">
                  <a:extLst>
                    <a:ext uri="{9D8B030D-6E8A-4147-A177-3AD203B41FA5}">
                      <a16:colId xmlns:a16="http://schemas.microsoft.com/office/drawing/2014/main" val="20000"/>
                    </a:ext>
                  </a:extLst>
                </a:gridCol>
                <a:gridCol w="2577353">
                  <a:extLst>
                    <a:ext uri="{9D8B030D-6E8A-4147-A177-3AD203B41FA5}">
                      <a16:colId xmlns:a16="http://schemas.microsoft.com/office/drawing/2014/main" val="20001"/>
                    </a:ext>
                  </a:extLst>
                </a:gridCol>
              </a:tblGrid>
              <a:tr h="228600">
                <a:tc>
                  <a:txBody>
                    <a:bodyPr/>
                    <a:lstStyle/>
                    <a:p>
                      <a:pPr algn="just">
                        <a:lnSpc>
                          <a:spcPts val="2250"/>
                        </a:lnSpc>
                        <a:defRPr/>
                      </a:pPr>
                      <a:r>
                        <a:rPr lang="en-US" sz="1875">
                          <a:solidFill>
                            <a:srgbClr val="000000"/>
                          </a:solidFill>
                          <a:latin typeface="Times New Roman Bold Italics"/>
                        </a:rPr>
                        <a:t>Xuất xứ</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2250"/>
                        </a:lnSpc>
                        <a:defRPr/>
                      </a:pPr>
                      <a:r>
                        <a:rPr lang="en-US" sz="1875">
                          <a:solidFill>
                            <a:srgbClr val="000000"/>
                          </a:solidFill>
                          <a:latin typeface="Times New Roman"/>
                        </a:rPr>
                        <a:t>“Vịnh khoa thi Hương” còn có tên gọi khác “Lễ xướng danh khoa Đinh Dậu”, được sáng tác năm 1897.</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 name="TextBox 4"/>
          <p:cNvSpPr txBox="1"/>
          <p:nvPr/>
        </p:nvSpPr>
        <p:spPr>
          <a:xfrm>
            <a:off x="1458561" y="643171"/>
            <a:ext cx="7594014" cy="1047750"/>
          </a:xfrm>
          <a:prstGeom prst="rect">
            <a:avLst/>
          </a:prstGeom>
        </p:spPr>
        <p:txBody>
          <a:bodyPr lIns="0" tIns="0" rIns="0" bIns="0" rtlCol="0" anchor="t">
            <a:spAutoFit/>
          </a:bodyPr>
          <a:lstStyle/>
          <a:p>
            <a:pPr algn="l">
              <a:lnSpc>
                <a:spcPts val="5759"/>
              </a:lnSpc>
            </a:pPr>
            <a:r>
              <a:rPr lang="en-US" sz="4800">
                <a:solidFill>
                  <a:srgbClr val="000000"/>
                </a:solidFill>
                <a:latin typeface="Roboto Condensed Bold"/>
              </a:rPr>
              <a:t>d. Bài học từ văn bản</a:t>
            </a:r>
          </a:p>
          <a:p>
            <a:pPr algn="l">
              <a:lnSpc>
                <a:spcPts val="2520"/>
              </a:lnSpc>
            </a:pPr>
            <a:endParaRPr lang="en-US" sz="4800">
              <a:solidFill>
                <a:srgbClr val="000000"/>
              </a:solidFill>
              <a:latin typeface="Roboto Condensed Bold"/>
            </a:endParaRPr>
          </a:p>
        </p:txBody>
      </p:sp>
      <p:grpSp>
        <p:nvGrpSpPr>
          <p:cNvPr id="5" name="Group 5"/>
          <p:cNvGrpSpPr/>
          <p:nvPr/>
        </p:nvGrpSpPr>
        <p:grpSpPr>
          <a:xfrm>
            <a:off x="1353114" y="1691637"/>
            <a:ext cx="4941675" cy="1809300"/>
            <a:chOff x="0" y="0"/>
            <a:chExt cx="6588900" cy="2412400"/>
          </a:xfrm>
        </p:grpSpPr>
        <p:sp>
          <p:nvSpPr>
            <p:cNvPr id="6" name="Freeform 6"/>
            <p:cNvSpPr/>
            <p:nvPr/>
          </p:nvSpPr>
          <p:spPr>
            <a:xfrm>
              <a:off x="25400" y="25400"/>
              <a:ext cx="6538087" cy="2361565"/>
            </a:xfrm>
            <a:custGeom>
              <a:avLst/>
              <a:gdLst/>
              <a:ahLst/>
              <a:cxnLst/>
              <a:rect l="l" t="t" r="r" b="b"/>
              <a:pathLst>
                <a:path w="6538087" h="2361565">
                  <a:moveTo>
                    <a:pt x="0" y="0"/>
                  </a:moveTo>
                  <a:lnTo>
                    <a:pt x="6538087" y="0"/>
                  </a:lnTo>
                  <a:lnTo>
                    <a:pt x="6538087" y="2361565"/>
                  </a:lnTo>
                  <a:lnTo>
                    <a:pt x="0" y="2361565"/>
                  </a:lnTo>
                  <a:close/>
                </a:path>
              </a:pathLst>
            </a:custGeom>
            <a:solidFill>
              <a:srgbClr val="C2BC80"/>
            </a:solidFill>
          </p:spPr>
          <p:txBody>
            <a:bodyPr/>
            <a:lstStyle/>
            <a:p>
              <a:endParaRPr lang="en-GB"/>
            </a:p>
          </p:txBody>
        </p:sp>
        <p:sp>
          <p:nvSpPr>
            <p:cNvPr id="7" name="Freeform 7"/>
            <p:cNvSpPr/>
            <p:nvPr/>
          </p:nvSpPr>
          <p:spPr>
            <a:xfrm>
              <a:off x="0" y="0"/>
              <a:ext cx="6588887" cy="2412365"/>
            </a:xfrm>
            <a:custGeom>
              <a:avLst/>
              <a:gdLst/>
              <a:ahLst/>
              <a:cxnLst/>
              <a:rect l="l" t="t" r="r" b="b"/>
              <a:pathLst>
                <a:path w="6588887" h="2412365">
                  <a:moveTo>
                    <a:pt x="25400" y="0"/>
                  </a:moveTo>
                  <a:lnTo>
                    <a:pt x="6563487" y="0"/>
                  </a:lnTo>
                  <a:cubicBezTo>
                    <a:pt x="6577457" y="0"/>
                    <a:pt x="6588887" y="11430"/>
                    <a:pt x="6588887" y="25400"/>
                  </a:cubicBezTo>
                  <a:lnTo>
                    <a:pt x="6588887" y="2386965"/>
                  </a:lnTo>
                  <a:cubicBezTo>
                    <a:pt x="6588887" y="2400935"/>
                    <a:pt x="6577457" y="2412365"/>
                    <a:pt x="6563487" y="2412365"/>
                  </a:cubicBezTo>
                  <a:lnTo>
                    <a:pt x="25400" y="2412365"/>
                  </a:lnTo>
                  <a:cubicBezTo>
                    <a:pt x="11430" y="2412365"/>
                    <a:pt x="0" y="2400935"/>
                    <a:pt x="0" y="2386965"/>
                  </a:cubicBezTo>
                  <a:lnTo>
                    <a:pt x="0" y="25400"/>
                  </a:lnTo>
                  <a:cubicBezTo>
                    <a:pt x="0" y="11430"/>
                    <a:pt x="11430" y="0"/>
                    <a:pt x="25400" y="0"/>
                  </a:cubicBezTo>
                  <a:moveTo>
                    <a:pt x="25400" y="50800"/>
                  </a:moveTo>
                  <a:lnTo>
                    <a:pt x="25400" y="25400"/>
                  </a:lnTo>
                  <a:lnTo>
                    <a:pt x="50800" y="25400"/>
                  </a:lnTo>
                  <a:lnTo>
                    <a:pt x="50800" y="2386965"/>
                  </a:lnTo>
                  <a:lnTo>
                    <a:pt x="25400" y="2386965"/>
                  </a:lnTo>
                  <a:lnTo>
                    <a:pt x="25400" y="2361565"/>
                  </a:lnTo>
                  <a:lnTo>
                    <a:pt x="6563487" y="2361565"/>
                  </a:lnTo>
                  <a:lnTo>
                    <a:pt x="6563487" y="2386965"/>
                  </a:lnTo>
                  <a:lnTo>
                    <a:pt x="6538087" y="2386965"/>
                  </a:lnTo>
                  <a:lnTo>
                    <a:pt x="6538087" y="25400"/>
                  </a:lnTo>
                  <a:lnTo>
                    <a:pt x="6563487" y="25400"/>
                  </a:lnTo>
                  <a:lnTo>
                    <a:pt x="6563487" y="50800"/>
                  </a:lnTo>
                  <a:lnTo>
                    <a:pt x="25400" y="50800"/>
                  </a:lnTo>
                  <a:close/>
                </a:path>
              </a:pathLst>
            </a:custGeom>
            <a:solidFill>
              <a:srgbClr val="C2BC80"/>
            </a:solidFill>
          </p:spPr>
          <p:txBody>
            <a:bodyPr/>
            <a:lstStyle/>
            <a:p>
              <a:endParaRPr lang="en-GB"/>
            </a:p>
          </p:txBody>
        </p:sp>
      </p:grpSp>
      <p:sp>
        <p:nvSpPr>
          <p:cNvPr id="8" name="TextBox 8"/>
          <p:cNvSpPr txBox="1"/>
          <p:nvPr/>
        </p:nvSpPr>
        <p:spPr>
          <a:xfrm>
            <a:off x="1571289" y="2316633"/>
            <a:ext cx="4505325" cy="597408"/>
          </a:xfrm>
          <a:prstGeom prst="rect">
            <a:avLst/>
          </a:prstGeom>
        </p:spPr>
        <p:txBody>
          <a:bodyPr lIns="0" tIns="0" rIns="0" bIns="0" rtlCol="0" anchor="t">
            <a:spAutoFit/>
          </a:bodyPr>
          <a:lstStyle/>
          <a:p>
            <a:pPr algn="ctr">
              <a:lnSpc>
                <a:spcPts val="4536"/>
              </a:lnSpc>
            </a:pPr>
            <a:r>
              <a:rPr lang="en-US" sz="4200">
                <a:solidFill>
                  <a:srgbClr val="FFFFFF"/>
                </a:solidFill>
                <a:latin typeface="Roboto Condensed Bold"/>
              </a:rPr>
              <a:t>Đề tài</a:t>
            </a:r>
          </a:p>
        </p:txBody>
      </p:sp>
      <p:grpSp>
        <p:nvGrpSpPr>
          <p:cNvPr id="9" name="Group 9"/>
          <p:cNvGrpSpPr/>
          <p:nvPr/>
        </p:nvGrpSpPr>
        <p:grpSpPr>
          <a:xfrm>
            <a:off x="1353114" y="3462837"/>
            <a:ext cx="4941675" cy="3955192"/>
            <a:chOff x="0" y="0"/>
            <a:chExt cx="6588900" cy="5273590"/>
          </a:xfrm>
        </p:grpSpPr>
        <p:sp>
          <p:nvSpPr>
            <p:cNvPr id="10" name="Freeform 10"/>
            <p:cNvSpPr/>
            <p:nvPr/>
          </p:nvSpPr>
          <p:spPr>
            <a:xfrm>
              <a:off x="25400" y="25400"/>
              <a:ext cx="6538087" cy="5222748"/>
            </a:xfrm>
            <a:custGeom>
              <a:avLst/>
              <a:gdLst/>
              <a:ahLst/>
              <a:cxnLst/>
              <a:rect l="l" t="t" r="r" b="b"/>
              <a:pathLst>
                <a:path w="6538087" h="5222748">
                  <a:moveTo>
                    <a:pt x="0" y="0"/>
                  </a:moveTo>
                  <a:lnTo>
                    <a:pt x="6538087" y="0"/>
                  </a:lnTo>
                  <a:lnTo>
                    <a:pt x="6538087" y="5222748"/>
                  </a:lnTo>
                  <a:lnTo>
                    <a:pt x="0" y="5222748"/>
                  </a:lnTo>
                  <a:close/>
                </a:path>
              </a:pathLst>
            </a:custGeom>
            <a:solidFill>
              <a:srgbClr val="E9E7D7">
                <a:alpha val="89020"/>
              </a:srgbClr>
            </a:solidFill>
          </p:spPr>
          <p:txBody>
            <a:bodyPr/>
            <a:lstStyle/>
            <a:p>
              <a:endParaRPr lang="en-GB"/>
            </a:p>
          </p:txBody>
        </p:sp>
        <p:sp>
          <p:nvSpPr>
            <p:cNvPr id="11" name="Freeform 11"/>
            <p:cNvSpPr/>
            <p:nvPr/>
          </p:nvSpPr>
          <p:spPr>
            <a:xfrm>
              <a:off x="0" y="0"/>
              <a:ext cx="6588887" cy="5273548"/>
            </a:xfrm>
            <a:custGeom>
              <a:avLst/>
              <a:gdLst/>
              <a:ahLst/>
              <a:cxnLst/>
              <a:rect l="l" t="t" r="r" b="b"/>
              <a:pathLst>
                <a:path w="6588887" h="5273548">
                  <a:moveTo>
                    <a:pt x="25400" y="0"/>
                  </a:moveTo>
                  <a:lnTo>
                    <a:pt x="6563487" y="0"/>
                  </a:lnTo>
                  <a:cubicBezTo>
                    <a:pt x="6577457" y="0"/>
                    <a:pt x="6588887" y="11430"/>
                    <a:pt x="6588887" y="25400"/>
                  </a:cubicBezTo>
                  <a:lnTo>
                    <a:pt x="6588887" y="5248148"/>
                  </a:lnTo>
                  <a:cubicBezTo>
                    <a:pt x="6588887" y="5262118"/>
                    <a:pt x="6577457" y="5273548"/>
                    <a:pt x="6563487" y="5273548"/>
                  </a:cubicBezTo>
                  <a:lnTo>
                    <a:pt x="25400" y="5273548"/>
                  </a:lnTo>
                  <a:cubicBezTo>
                    <a:pt x="11430" y="5273548"/>
                    <a:pt x="0" y="5262118"/>
                    <a:pt x="0" y="5248148"/>
                  </a:cubicBezTo>
                  <a:lnTo>
                    <a:pt x="0" y="25400"/>
                  </a:lnTo>
                  <a:cubicBezTo>
                    <a:pt x="0" y="11430"/>
                    <a:pt x="11430" y="0"/>
                    <a:pt x="25400" y="0"/>
                  </a:cubicBezTo>
                  <a:moveTo>
                    <a:pt x="25400" y="50800"/>
                  </a:moveTo>
                  <a:lnTo>
                    <a:pt x="25400" y="25400"/>
                  </a:lnTo>
                  <a:lnTo>
                    <a:pt x="50800" y="25400"/>
                  </a:lnTo>
                  <a:lnTo>
                    <a:pt x="50800" y="5248148"/>
                  </a:lnTo>
                  <a:lnTo>
                    <a:pt x="25400" y="5248148"/>
                  </a:lnTo>
                  <a:lnTo>
                    <a:pt x="25400" y="5222748"/>
                  </a:lnTo>
                  <a:lnTo>
                    <a:pt x="6563487" y="5222748"/>
                  </a:lnTo>
                  <a:lnTo>
                    <a:pt x="6563487" y="5248148"/>
                  </a:lnTo>
                  <a:lnTo>
                    <a:pt x="6538087" y="5248148"/>
                  </a:lnTo>
                  <a:lnTo>
                    <a:pt x="6538087" y="25400"/>
                  </a:lnTo>
                  <a:lnTo>
                    <a:pt x="6563487" y="25400"/>
                  </a:lnTo>
                  <a:lnTo>
                    <a:pt x="6563487" y="50800"/>
                  </a:lnTo>
                  <a:lnTo>
                    <a:pt x="25400" y="50800"/>
                  </a:lnTo>
                  <a:close/>
                </a:path>
              </a:pathLst>
            </a:custGeom>
            <a:solidFill>
              <a:srgbClr val="E9E7D7">
                <a:alpha val="89020"/>
              </a:srgbClr>
            </a:solidFill>
          </p:spPr>
          <p:txBody>
            <a:bodyPr/>
            <a:lstStyle/>
            <a:p>
              <a:endParaRPr lang="en-GB"/>
            </a:p>
          </p:txBody>
        </p:sp>
      </p:grpSp>
      <p:sp>
        <p:nvSpPr>
          <p:cNvPr id="12" name="TextBox 12"/>
          <p:cNvSpPr txBox="1"/>
          <p:nvPr/>
        </p:nvSpPr>
        <p:spPr>
          <a:xfrm>
            <a:off x="1458561" y="3974592"/>
            <a:ext cx="4555100" cy="1168908"/>
          </a:xfrm>
          <a:prstGeom prst="rect">
            <a:avLst/>
          </a:prstGeom>
        </p:spPr>
        <p:txBody>
          <a:bodyPr lIns="0" tIns="0" rIns="0" bIns="0" rtlCol="0" anchor="t">
            <a:spAutoFit/>
          </a:bodyPr>
          <a:lstStyle/>
          <a:p>
            <a:pPr marL="760095" lvl="2" indent="-253365" algn="just">
              <a:lnSpc>
                <a:spcPts val="4536"/>
              </a:lnSpc>
              <a:buFont typeface="Arial"/>
              <a:buChar char="⚬"/>
            </a:pPr>
            <a:r>
              <a:rPr lang="en-US" sz="4200">
                <a:solidFill>
                  <a:srgbClr val="000000"/>
                </a:solidFill>
                <a:latin typeface="Roboto Condensed"/>
              </a:rPr>
              <a:t>Chế độ thi cử thời phong kiến</a:t>
            </a:r>
          </a:p>
        </p:txBody>
      </p:sp>
      <p:grpSp>
        <p:nvGrpSpPr>
          <p:cNvPr id="13" name="Group 13"/>
          <p:cNvGrpSpPr/>
          <p:nvPr/>
        </p:nvGrpSpPr>
        <p:grpSpPr>
          <a:xfrm>
            <a:off x="6943191" y="1691637"/>
            <a:ext cx="4941675" cy="1809300"/>
            <a:chOff x="0" y="0"/>
            <a:chExt cx="6588900" cy="2412400"/>
          </a:xfrm>
        </p:grpSpPr>
        <p:sp>
          <p:nvSpPr>
            <p:cNvPr id="14" name="Freeform 14"/>
            <p:cNvSpPr/>
            <p:nvPr/>
          </p:nvSpPr>
          <p:spPr>
            <a:xfrm>
              <a:off x="25400" y="25400"/>
              <a:ext cx="6538087" cy="2361565"/>
            </a:xfrm>
            <a:custGeom>
              <a:avLst/>
              <a:gdLst/>
              <a:ahLst/>
              <a:cxnLst/>
              <a:rect l="l" t="t" r="r" b="b"/>
              <a:pathLst>
                <a:path w="6538087" h="2361565">
                  <a:moveTo>
                    <a:pt x="0" y="0"/>
                  </a:moveTo>
                  <a:lnTo>
                    <a:pt x="6538087" y="0"/>
                  </a:lnTo>
                  <a:lnTo>
                    <a:pt x="6538087" y="2361565"/>
                  </a:lnTo>
                  <a:lnTo>
                    <a:pt x="0" y="2361565"/>
                  </a:lnTo>
                  <a:close/>
                </a:path>
              </a:pathLst>
            </a:custGeom>
            <a:solidFill>
              <a:srgbClr val="A7B083"/>
            </a:solidFill>
          </p:spPr>
          <p:txBody>
            <a:bodyPr/>
            <a:lstStyle/>
            <a:p>
              <a:endParaRPr lang="en-GB"/>
            </a:p>
          </p:txBody>
        </p:sp>
        <p:sp>
          <p:nvSpPr>
            <p:cNvPr id="15" name="Freeform 15"/>
            <p:cNvSpPr/>
            <p:nvPr/>
          </p:nvSpPr>
          <p:spPr>
            <a:xfrm>
              <a:off x="0" y="0"/>
              <a:ext cx="6588887" cy="2412365"/>
            </a:xfrm>
            <a:custGeom>
              <a:avLst/>
              <a:gdLst/>
              <a:ahLst/>
              <a:cxnLst/>
              <a:rect l="l" t="t" r="r" b="b"/>
              <a:pathLst>
                <a:path w="6588887" h="2412365">
                  <a:moveTo>
                    <a:pt x="25400" y="0"/>
                  </a:moveTo>
                  <a:lnTo>
                    <a:pt x="6563487" y="0"/>
                  </a:lnTo>
                  <a:cubicBezTo>
                    <a:pt x="6577457" y="0"/>
                    <a:pt x="6588887" y="11430"/>
                    <a:pt x="6588887" y="25400"/>
                  </a:cubicBezTo>
                  <a:lnTo>
                    <a:pt x="6588887" y="2386965"/>
                  </a:lnTo>
                  <a:cubicBezTo>
                    <a:pt x="6588887" y="2400935"/>
                    <a:pt x="6577457" y="2412365"/>
                    <a:pt x="6563487" y="2412365"/>
                  </a:cubicBezTo>
                  <a:lnTo>
                    <a:pt x="25400" y="2412365"/>
                  </a:lnTo>
                  <a:cubicBezTo>
                    <a:pt x="11430" y="2412365"/>
                    <a:pt x="0" y="2400935"/>
                    <a:pt x="0" y="2386965"/>
                  </a:cubicBezTo>
                  <a:lnTo>
                    <a:pt x="0" y="25400"/>
                  </a:lnTo>
                  <a:cubicBezTo>
                    <a:pt x="0" y="11430"/>
                    <a:pt x="11430" y="0"/>
                    <a:pt x="25400" y="0"/>
                  </a:cubicBezTo>
                  <a:moveTo>
                    <a:pt x="25400" y="50800"/>
                  </a:moveTo>
                  <a:lnTo>
                    <a:pt x="25400" y="25400"/>
                  </a:lnTo>
                  <a:lnTo>
                    <a:pt x="50800" y="25400"/>
                  </a:lnTo>
                  <a:lnTo>
                    <a:pt x="50800" y="2386965"/>
                  </a:lnTo>
                  <a:lnTo>
                    <a:pt x="25400" y="2386965"/>
                  </a:lnTo>
                  <a:lnTo>
                    <a:pt x="25400" y="2361565"/>
                  </a:lnTo>
                  <a:lnTo>
                    <a:pt x="6563487" y="2361565"/>
                  </a:lnTo>
                  <a:lnTo>
                    <a:pt x="6563487" y="2386965"/>
                  </a:lnTo>
                  <a:lnTo>
                    <a:pt x="6538087" y="2386965"/>
                  </a:lnTo>
                  <a:lnTo>
                    <a:pt x="6538087" y="25400"/>
                  </a:lnTo>
                  <a:lnTo>
                    <a:pt x="6563487" y="25400"/>
                  </a:lnTo>
                  <a:lnTo>
                    <a:pt x="6563487" y="50800"/>
                  </a:lnTo>
                  <a:lnTo>
                    <a:pt x="25400" y="50800"/>
                  </a:lnTo>
                  <a:close/>
                </a:path>
              </a:pathLst>
            </a:custGeom>
            <a:solidFill>
              <a:srgbClr val="A7B083"/>
            </a:solidFill>
          </p:spPr>
          <p:txBody>
            <a:bodyPr/>
            <a:lstStyle/>
            <a:p>
              <a:endParaRPr lang="en-GB"/>
            </a:p>
          </p:txBody>
        </p:sp>
      </p:grpSp>
      <p:sp>
        <p:nvSpPr>
          <p:cNvPr id="16" name="TextBox 16"/>
          <p:cNvSpPr txBox="1"/>
          <p:nvPr/>
        </p:nvSpPr>
        <p:spPr>
          <a:xfrm>
            <a:off x="7161366" y="2316633"/>
            <a:ext cx="4505325" cy="597408"/>
          </a:xfrm>
          <a:prstGeom prst="rect">
            <a:avLst/>
          </a:prstGeom>
        </p:spPr>
        <p:txBody>
          <a:bodyPr lIns="0" tIns="0" rIns="0" bIns="0" rtlCol="0" anchor="t">
            <a:spAutoFit/>
          </a:bodyPr>
          <a:lstStyle/>
          <a:p>
            <a:pPr algn="ctr">
              <a:lnSpc>
                <a:spcPts val="4536"/>
              </a:lnSpc>
            </a:pPr>
            <a:r>
              <a:rPr lang="en-US" sz="4200">
                <a:solidFill>
                  <a:srgbClr val="FFFFFF"/>
                </a:solidFill>
                <a:latin typeface="Roboto Condensed Bold"/>
              </a:rPr>
              <a:t>Chủ đề</a:t>
            </a:r>
          </a:p>
        </p:txBody>
      </p:sp>
      <p:grpSp>
        <p:nvGrpSpPr>
          <p:cNvPr id="17" name="Group 17"/>
          <p:cNvGrpSpPr/>
          <p:nvPr/>
        </p:nvGrpSpPr>
        <p:grpSpPr>
          <a:xfrm>
            <a:off x="6943191" y="3462837"/>
            <a:ext cx="4941675" cy="3955192"/>
            <a:chOff x="0" y="0"/>
            <a:chExt cx="6588900" cy="5273590"/>
          </a:xfrm>
        </p:grpSpPr>
        <p:sp>
          <p:nvSpPr>
            <p:cNvPr id="18" name="Freeform 18"/>
            <p:cNvSpPr/>
            <p:nvPr/>
          </p:nvSpPr>
          <p:spPr>
            <a:xfrm>
              <a:off x="25400" y="25400"/>
              <a:ext cx="6538087" cy="5222748"/>
            </a:xfrm>
            <a:custGeom>
              <a:avLst/>
              <a:gdLst/>
              <a:ahLst/>
              <a:cxnLst/>
              <a:rect l="l" t="t" r="r" b="b"/>
              <a:pathLst>
                <a:path w="6538087" h="5222748">
                  <a:moveTo>
                    <a:pt x="0" y="0"/>
                  </a:moveTo>
                  <a:lnTo>
                    <a:pt x="6538087" y="0"/>
                  </a:lnTo>
                  <a:lnTo>
                    <a:pt x="6538087" y="5222748"/>
                  </a:lnTo>
                  <a:lnTo>
                    <a:pt x="0" y="5222748"/>
                  </a:lnTo>
                  <a:close/>
                </a:path>
              </a:pathLst>
            </a:custGeom>
            <a:solidFill>
              <a:srgbClr val="E1E3D7">
                <a:alpha val="89020"/>
              </a:srgbClr>
            </a:solidFill>
          </p:spPr>
          <p:txBody>
            <a:bodyPr/>
            <a:lstStyle/>
            <a:p>
              <a:endParaRPr lang="en-GB"/>
            </a:p>
          </p:txBody>
        </p:sp>
        <p:sp>
          <p:nvSpPr>
            <p:cNvPr id="19" name="Freeform 19"/>
            <p:cNvSpPr/>
            <p:nvPr/>
          </p:nvSpPr>
          <p:spPr>
            <a:xfrm>
              <a:off x="0" y="0"/>
              <a:ext cx="6588887" cy="5273548"/>
            </a:xfrm>
            <a:custGeom>
              <a:avLst/>
              <a:gdLst/>
              <a:ahLst/>
              <a:cxnLst/>
              <a:rect l="l" t="t" r="r" b="b"/>
              <a:pathLst>
                <a:path w="6588887" h="5273548">
                  <a:moveTo>
                    <a:pt x="25400" y="0"/>
                  </a:moveTo>
                  <a:lnTo>
                    <a:pt x="6563487" y="0"/>
                  </a:lnTo>
                  <a:cubicBezTo>
                    <a:pt x="6577457" y="0"/>
                    <a:pt x="6588887" y="11430"/>
                    <a:pt x="6588887" y="25400"/>
                  </a:cubicBezTo>
                  <a:lnTo>
                    <a:pt x="6588887" y="5248148"/>
                  </a:lnTo>
                  <a:cubicBezTo>
                    <a:pt x="6588887" y="5262118"/>
                    <a:pt x="6577457" y="5273548"/>
                    <a:pt x="6563487" y="5273548"/>
                  </a:cubicBezTo>
                  <a:lnTo>
                    <a:pt x="25400" y="5273548"/>
                  </a:lnTo>
                  <a:cubicBezTo>
                    <a:pt x="11430" y="5273548"/>
                    <a:pt x="0" y="5262118"/>
                    <a:pt x="0" y="5248148"/>
                  </a:cubicBezTo>
                  <a:lnTo>
                    <a:pt x="0" y="25400"/>
                  </a:lnTo>
                  <a:cubicBezTo>
                    <a:pt x="0" y="11430"/>
                    <a:pt x="11430" y="0"/>
                    <a:pt x="25400" y="0"/>
                  </a:cubicBezTo>
                  <a:moveTo>
                    <a:pt x="25400" y="50800"/>
                  </a:moveTo>
                  <a:lnTo>
                    <a:pt x="25400" y="25400"/>
                  </a:lnTo>
                  <a:lnTo>
                    <a:pt x="50800" y="25400"/>
                  </a:lnTo>
                  <a:lnTo>
                    <a:pt x="50800" y="5248148"/>
                  </a:lnTo>
                  <a:lnTo>
                    <a:pt x="25400" y="5248148"/>
                  </a:lnTo>
                  <a:lnTo>
                    <a:pt x="25400" y="5222748"/>
                  </a:lnTo>
                  <a:lnTo>
                    <a:pt x="6563487" y="5222748"/>
                  </a:lnTo>
                  <a:lnTo>
                    <a:pt x="6563487" y="5248148"/>
                  </a:lnTo>
                  <a:lnTo>
                    <a:pt x="6538087" y="5248148"/>
                  </a:lnTo>
                  <a:lnTo>
                    <a:pt x="6538087" y="25400"/>
                  </a:lnTo>
                  <a:lnTo>
                    <a:pt x="6563487" y="25400"/>
                  </a:lnTo>
                  <a:lnTo>
                    <a:pt x="6563487" y="50800"/>
                  </a:lnTo>
                  <a:lnTo>
                    <a:pt x="25400" y="50800"/>
                  </a:lnTo>
                  <a:close/>
                </a:path>
              </a:pathLst>
            </a:custGeom>
            <a:solidFill>
              <a:srgbClr val="E1E3D7">
                <a:alpha val="89020"/>
              </a:srgbClr>
            </a:solidFill>
          </p:spPr>
          <p:txBody>
            <a:bodyPr/>
            <a:lstStyle/>
            <a:p>
              <a:endParaRPr lang="en-GB"/>
            </a:p>
          </p:txBody>
        </p:sp>
      </p:grpSp>
      <p:sp>
        <p:nvSpPr>
          <p:cNvPr id="20" name="TextBox 20"/>
          <p:cNvSpPr txBox="1"/>
          <p:nvPr/>
        </p:nvSpPr>
        <p:spPr>
          <a:xfrm>
            <a:off x="7111591" y="3669337"/>
            <a:ext cx="4555100" cy="2883408"/>
          </a:xfrm>
          <a:prstGeom prst="rect">
            <a:avLst/>
          </a:prstGeom>
        </p:spPr>
        <p:txBody>
          <a:bodyPr lIns="0" tIns="0" rIns="0" bIns="0" rtlCol="0" anchor="t">
            <a:spAutoFit/>
          </a:bodyPr>
          <a:lstStyle/>
          <a:p>
            <a:pPr marL="760095" lvl="2" indent="-253365" algn="just">
              <a:lnSpc>
                <a:spcPts val="4536"/>
              </a:lnSpc>
              <a:buFont typeface="Arial"/>
              <a:buChar char="⚬"/>
            </a:pPr>
            <a:r>
              <a:rPr lang="en-US" sz="4200">
                <a:solidFill>
                  <a:srgbClr val="000000"/>
                </a:solidFill>
                <a:latin typeface="Roboto Condensed"/>
              </a:rPr>
              <a:t>Bài thơ bày tỏ sự phê phán, châm biếm trước sự suy yếu của chế độ phong kiến.</a:t>
            </a:r>
          </a:p>
        </p:txBody>
      </p:sp>
      <p:grpSp>
        <p:nvGrpSpPr>
          <p:cNvPr id="21" name="Group 21"/>
          <p:cNvGrpSpPr/>
          <p:nvPr/>
        </p:nvGrpSpPr>
        <p:grpSpPr>
          <a:xfrm>
            <a:off x="12533268" y="1691637"/>
            <a:ext cx="4941675" cy="1809300"/>
            <a:chOff x="0" y="0"/>
            <a:chExt cx="6588900" cy="2412400"/>
          </a:xfrm>
        </p:grpSpPr>
        <p:sp>
          <p:nvSpPr>
            <p:cNvPr id="22" name="Freeform 22"/>
            <p:cNvSpPr/>
            <p:nvPr/>
          </p:nvSpPr>
          <p:spPr>
            <a:xfrm>
              <a:off x="25400" y="25400"/>
              <a:ext cx="6538087" cy="2361565"/>
            </a:xfrm>
            <a:custGeom>
              <a:avLst/>
              <a:gdLst/>
              <a:ahLst/>
              <a:cxnLst/>
              <a:rect l="l" t="t" r="r" b="b"/>
              <a:pathLst>
                <a:path w="6538087" h="2361565">
                  <a:moveTo>
                    <a:pt x="0" y="0"/>
                  </a:moveTo>
                  <a:lnTo>
                    <a:pt x="6538087" y="0"/>
                  </a:lnTo>
                  <a:lnTo>
                    <a:pt x="6538087" y="2361565"/>
                  </a:lnTo>
                  <a:lnTo>
                    <a:pt x="0" y="2361565"/>
                  </a:lnTo>
                  <a:close/>
                </a:path>
              </a:pathLst>
            </a:custGeom>
            <a:solidFill>
              <a:srgbClr val="949F87"/>
            </a:solidFill>
          </p:spPr>
          <p:txBody>
            <a:bodyPr/>
            <a:lstStyle/>
            <a:p>
              <a:endParaRPr lang="en-GB"/>
            </a:p>
          </p:txBody>
        </p:sp>
        <p:sp>
          <p:nvSpPr>
            <p:cNvPr id="23" name="Freeform 23"/>
            <p:cNvSpPr/>
            <p:nvPr/>
          </p:nvSpPr>
          <p:spPr>
            <a:xfrm>
              <a:off x="0" y="0"/>
              <a:ext cx="6588887" cy="2412365"/>
            </a:xfrm>
            <a:custGeom>
              <a:avLst/>
              <a:gdLst/>
              <a:ahLst/>
              <a:cxnLst/>
              <a:rect l="l" t="t" r="r" b="b"/>
              <a:pathLst>
                <a:path w="6588887" h="2412365">
                  <a:moveTo>
                    <a:pt x="25400" y="0"/>
                  </a:moveTo>
                  <a:lnTo>
                    <a:pt x="6563487" y="0"/>
                  </a:lnTo>
                  <a:cubicBezTo>
                    <a:pt x="6577457" y="0"/>
                    <a:pt x="6588887" y="11430"/>
                    <a:pt x="6588887" y="25400"/>
                  </a:cubicBezTo>
                  <a:lnTo>
                    <a:pt x="6588887" y="2386965"/>
                  </a:lnTo>
                  <a:cubicBezTo>
                    <a:pt x="6588887" y="2400935"/>
                    <a:pt x="6577457" y="2412365"/>
                    <a:pt x="6563487" y="2412365"/>
                  </a:cubicBezTo>
                  <a:lnTo>
                    <a:pt x="25400" y="2412365"/>
                  </a:lnTo>
                  <a:cubicBezTo>
                    <a:pt x="11430" y="2412365"/>
                    <a:pt x="0" y="2400935"/>
                    <a:pt x="0" y="2386965"/>
                  </a:cubicBezTo>
                  <a:lnTo>
                    <a:pt x="0" y="25400"/>
                  </a:lnTo>
                  <a:cubicBezTo>
                    <a:pt x="0" y="11430"/>
                    <a:pt x="11430" y="0"/>
                    <a:pt x="25400" y="0"/>
                  </a:cubicBezTo>
                  <a:moveTo>
                    <a:pt x="25400" y="50800"/>
                  </a:moveTo>
                  <a:lnTo>
                    <a:pt x="25400" y="25400"/>
                  </a:lnTo>
                  <a:lnTo>
                    <a:pt x="50800" y="25400"/>
                  </a:lnTo>
                  <a:lnTo>
                    <a:pt x="50800" y="2386965"/>
                  </a:lnTo>
                  <a:lnTo>
                    <a:pt x="25400" y="2386965"/>
                  </a:lnTo>
                  <a:lnTo>
                    <a:pt x="25400" y="2361565"/>
                  </a:lnTo>
                  <a:lnTo>
                    <a:pt x="6563487" y="2361565"/>
                  </a:lnTo>
                  <a:lnTo>
                    <a:pt x="6563487" y="2386965"/>
                  </a:lnTo>
                  <a:lnTo>
                    <a:pt x="6538087" y="2386965"/>
                  </a:lnTo>
                  <a:lnTo>
                    <a:pt x="6538087" y="25400"/>
                  </a:lnTo>
                  <a:lnTo>
                    <a:pt x="6563487" y="25400"/>
                  </a:lnTo>
                  <a:lnTo>
                    <a:pt x="6563487" y="50800"/>
                  </a:lnTo>
                  <a:lnTo>
                    <a:pt x="25400" y="50800"/>
                  </a:lnTo>
                  <a:close/>
                </a:path>
              </a:pathLst>
            </a:custGeom>
            <a:solidFill>
              <a:srgbClr val="949F87"/>
            </a:solidFill>
          </p:spPr>
          <p:txBody>
            <a:bodyPr/>
            <a:lstStyle/>
            <a:p>
              <a:endParaRPr lang="en-GB"/>
            </a:p>
          </p:txBody>
        </p:sp>
      </p:grpSp>
      <p:sp>
        <p:nvSpPr>
          <p:cNvPr id="24" name="TextBox 24"/>
          <p:cNvSpPr txBox="1"/>
          <p:nvPr/>
        </p:nvSpPr>
        <p:spPr>
          <a:xfrm>
            <a:off x="12751443" y="2316633"/>
            <a:ext cx="4505325" cy="597408"/>
          </a:xfrm>
          <a:prstGeom prst="rect">
            <a:avLst/>
          </a:prstGeom>
        </p:spPr>
        <p:txBody>
          <a:bodyPr lIns="0" tIns="0" rIns="0" bIns="0" rtlCol="0" anchor="t">
            <a:spAutoFit/>
          </a:bodyPr>
          <a:lstStyle/>
          <a:p>
            <a:pPr algn="ctr">
              <a:lnSpc>
                <a:spcPts val="4536"/>
              </a:lnSpc>
            </a:pPr>
            <a:r>
              <a:rPr lang="en-US" sz="4200">
                <a:solidFill>
                  <a:srgbClr val="FFFFFF"/>
                </a:solidFill>
                <a:latin typeface="Roboto Condensed Bold"/>
              </a:rPr>
              <a:t>Bài học </a:t>
            </a:r>
          </a:p>
        </p:txBody>
      </p:sp>
      <p:grpSp>
        <p:nvGrpSpPr>
          <p:cNvPr id="25" name="Group 25"/>
          <p:cNvGrpSpPr/>
          <p:nvPr/>
        </p:nvGrpSpPr>
        <p:grpSpPr>
          <a:xfrm>
            <a:off x="12533268" y="3462837"/>
            <a:ext cx="4941675" cy="3955192"/>
            <a:chOff x="0" y="0"/>
            <a:chExt cx="6588900" cy="5273590"/>
          </a:xfrm>
        </p:grpSpPr>
        <p:sp>
          <p:nvSpPr>
            <p:cNvPr id="26" name="Freeform 26"/>
            <p:cNvSpPr/>
            <p:nvPr/>
          </p:nvSpPr>
          <p:spPr>
            <a:xfrm>
              <a:off x="25400" y="25400"/>
              <a:ext cx="6538087" cy="5222748"/>
            </a:xfrm>
            <a:custGeom>
              <a:avLst/>
              <a:gdLst/>
              <a:ahLst/>
              <a:cxnLst/>
              <a:rect l="l" t="t" r="r" b="b"/>
              <a:pathLst>
                <a:path w="6538087" h="5222748">
                  <a:moveTo>
                    <a:pt x="0" y="0"/>
                  </a:moveTo>
                  <a:lnTo>
                    <a:pt x="6538087" y="0"/>
                  </a:lnTo>
                  <a:lnTo>
                    <a:pt x="6538087" y="5222748"/>
                  </a:lnTo>
                  <a:lnTo>
                    <a:pt x="0" y="5222748"/>
                  </a:lnTo>
                  <a:close/>
                </a:path>
              </a:pathLst>
            </a:custGeom>
            <a:solidFill>
              <a:srgbClr val="DADED8">
                <a:alpha val="89020"/>
              </a:srgbClr>
            </a:solidFill>
          </p:spPr>
          <p:txBody>
            <a:bodyPr/>
            <a:lstStyle/>
            <a:p>
              <a:endParaRPr lang="en-GB"/>
            </a:p>
          </p:txBody>
        </p:sp>
        <p:sp>
          <p:nvSpPr>
            <p:cNvPr id="27" name="Freeform 27"/>
            <p:cNvSpPr/>
            <p:nvPr/>
          </p:nvSpPr>
          <p:spPr>
            <a:xfrm>
              <a:off x="0" y="0"/>
              <a:ext cx="6588887" cy="5273548"/>
            </a:xfrm>
            <a:custGeom>
              <a:avLst/>
              <a:gdLst/>
              <a:ahLst/>
              <a:cxnLst/>
              <a:rect l="l" t="t" r="r" b="b"/>
              <a:pathLst>
                <a:path w="6588887" h="5273548">
                  <a:moveTo>
                    <a:pt x="25400" y="0"/>
                  </a:moveTo>
                  <a:lnTo>
                    <a:pt x="6563487" y="0"/>
                  </a:lnTo>
                  <a:cubicBezTo>
                    <a:pt x="6577457" y="0"/>
                    <a:pt x="6588887" y="11430"/>
                    <a:pt x="6588887" y="25400"/>
                  </a:cubicBezTo>
                  <a:lnTo>
                    <a:pt x="6588887" y="5248148"/>
                  </a:lnTo>
                  <a:cubicBezTo>
                    <a:pt x="6588887" y="5262118"/>
                    <a:pt x="6577457" y="5273548"/>
                    <a:pt x="6563487" y="5273548"/>
                  </a:cubicBezTo>
                  <a:lnTo>
                    <a:pt x="25400" y="5273548"/>
                  </a:lnTo>
                  <a:cubicBezTo>
                    <a:pt x="11430" y="5273548"/>
                    <a:pt x="0" y="5262118"/>
                    <a:pt x="0" y="5248148"/>
                  </a:cubicBezTo>
                  <a:lnTo>
                    <a:pt x="0" y="25400"/>
                  </a:lnTo>
                  <a:cubicBezTo>
                    <a:pt x="0" y="11430"/>
                    <a:pt x="11430" y="0"/>
                    <a:pt x="25400" y="0"/>
                  </a:cubicBezTo>
                  <a:moveTo>
                    <a:pt x="25400" y="50800"/>
                  </a:moveTo>
                  <a:lnTo>
                    <a:pt x="25400" y="25400"/>
                  </a:lnTo>
                  <a:lnTo>
                    <a:pt x="50800" y="25400"/>
                  </a:lnTo>
                  <a:lnTo>
                    <a:pt x="50800" y="5248148"/>
                  </a:lnTo>
                  <a:lnTo>
                    <a:pt x="25400" y="5248148"/>
                  </a:lnTo>
                  <a:lnTo>
                    <a:pt x="25400" y="5222748"/>
                  </a:lnTo>
                  <a:lnTo>
                    <a:pt x="6563487" y="5222748"/>
                  </a:lnTo>
                  <a:lnTo>
                    <a:pt x="6563487" y="5248148"/>
                  </a:lnTo>
                  <a:lnTo>
                    <a:pt x="6538087" y="5248148"/>
                  </a:lnTo>
                  <a:lnTo>
                    <a:pt x="6538087" y="25400"/>
                  </a:lnTo>
                  <a:lnTo>
                    <a:pt x="6563487" y="25400"/>
                  </a:lnTo>
                  <a:lnTo>
                    <a:pt x="6563487" y="50800"/>
                  </a:lnTo>
                  <a:lnTo>
                    <a:pt x="25400" y="50800"/>
                  </a:lnTo>
                  <a:close/>
                </a:path>
              </a:pathLst>
            </a:custGeom>
            <a:solidFill>
              <a:srgbClr val="DADED8">
                <a:alpha val="89020"/>
              </a:srgbClr>
            </a:solidFill>
          </p:spPr>
          <p:txBody>
            <a:bodyPr/>
            <a:lstStyle/>
            <a:p>
              <a:endParaRPr lang="en-GB"/>
            </a:p>
          </p:txBody>
        </p:sp>
      </p:grpSp>
      <p:sp>
        <p:nvSpPr>
          <p:cNvPr id="28" name="TextBox 28"/>
          <p:cNvSpPr txBox="1"/>
          <p:nvPr/>
        </p:nvSpPr>
        <p:spPr>
          <a:xfrm>
            <a:off x="12701668" y="3669337"/>
            <a:ext cx="4555100" cy="3454908"/>
          </a:xfrm>
          <a:prstGeom prst="rect">
            <a:avLst/>
          </a:prstGeom>
        </p:spPr>
        <p:txBody>
          <a:bodyPr lIns="0" tIns="0" rIns="0" bIns="0" rtlCol="0" anchor="t">
            <a:spAutoFit/>
          </a:bodyPr>
          <a:lstStyle/>
          <a:p>
            <a:pPr marL="760095" lvl="2" indent="-253365" algn="just">
              <a:lnSpc>
                <a:spcPts val="4536"/>
              </a:lnSpc>
              <a:buFont typeface="Arial"/>
              <a:buChar char="⚬"/>
            </a:pPr>
            <a:r>
              <a:rPr lang="en-US" sz="4200">
                <a:solidFill>
                  <a:srgbClr val="000000"/>
                </a:solidFill>
                <a:latin typeface="Roboto Condensed"/>
              </a:rPr>
              <a:t>Đánh giá đúng đắn vai trò của khoa cử</a:t>
            </a:r>
          </a:p>
          <a:p>
            <a:pPr marL="760095" lvl="2" indent="-253365" algn="just">
              <a:lnSpc>
                <a:spcPts val="4536"/>
              </a:lnSpc>
              <a:buFont typeface="Arial"/>
              <a:buChar char="⚬"/>
            </a:pPr>
            <a:r>
              <a:rPr lang="en-US" sz="4200">
                <a:solidFill>
                  <a:srgbClr val="000000"/>
                </a:solidFill>
                <a:latin typeface="Roboto Condensed"/>
              </a:rPr>
              <a:t>Trách nhiệm với đất nước, với dân tộc</a:t>
            </a:r>
          </a:p>
        </p:txBody>
      </p:sp>
      <p:grpSp>
        <p:nvGrpSpPr>
          <p:cNvPr id="29" name="Group 29"/>
          <p:cNvGrpSpPr/>
          <p:nvPr/>
        </p:nvGrpSpPr>
        <p:grpSpPr>
          <a:xfrm>
            <a:off x="9960545" y="7159679"/>
            <a:ext cx="8327455" cy="4197241"/>
            <a:chOff x="0" y="0"/>
            <a:chExt cx="11103274" cy="5596322"/>
          </a:xfrm>
        </p:grpSpPr>
        <p:sp>
          <p:nvSpPr>
            <p:cNvPr id="30" name="Freeform 30"/>
            <p:cNvSpPr/>
            <p:nvPr/>
          </p:nvSpPr>
          <p:spPr>
            <a:xfrm flipH="1">
              <a:off x="0" y="0"/>
              <a:ext cx="11103229" cy="5596382"/>
            </a:xfrm>
            <a:custGeom>
              <a:avLst/>
              <a:gdLst/>
              <a:ahLst/>
              <a:cxnLst/>
              <a:rect l="l" t="t" r="r" b="b"/>
              <a:pathLst>
                <a:path w="11103229" h="5596382">
                  <a:moveTo>
                    <a:pt x="11103229" y="0"/>
                  </a:moveTo>
                  <a:lnTo>
                    <a:pt x="0" y="0"/>
                  </a:lnTo>
                  <a:lnTo>
                    <a:pt x="0" y="5596382"/>
                  </a:lnTo>
                  <a:lnTo>
                    <a:pt x="11103229" y="5596382"/>
                  </a:lnTo>
                  <a:lnTo>
                    <a:pt x="11103229" y="0"/>
                  </a:lnTo>
                  <a:close/>
                </a:path>
              </a:pathLst>
            </a:custGeom>
            <a:blipFill>
              <a:blip r:embed="rId4"/>
              <a:stretch>
                <a:fillRect t="-18191" b="-18190"/>
              </a:stretch>
            </a:blipFill>
          </p:spPr>
          <p:txBody>
            <a:bodyPr/>
            <a:lstStyle/>
            <a:p>
              <a:endParaRPr lang="en-GB"/>
            </a:p>
          </p:txBody>
        </p:sp>
      </p:grpSp>
      <p:grpSp>
        <p:nvGrpSpPr>
          <p:cNvPr id="31" name="Group 31"/>
          <p:cNvGrpSpPr/>
          <p:nvPr/>
        </p:nvGrpSpPr>
        <p:grpSpPr>
          <a:xfrm>
            <a:off x="503040" y="6797916"/>
            <a:ext cx="14871474" cy="3093508"/>
            <a:chOff x="0" y="0"/>
            <a:chExt cx="19828632" cy="4124678"/>
          </a:xfrm>
        </p:grpSpPr>
        <p:sp>
          <p:nvSpPr>
            <p:cNvPr id="32" name="Freeform 32"/>
            <p:cNvSpPr/>
            <p:nvPr/>
          </p:nvSpPr>
          <p:spPr>
            <a:xfrm>
              <a:off x="0" y="0"/>
              <a:ext cx="19828638" cy="4124706"/>
            </a:xfrm>
            <a:custGeom>
              <a:avLst/>
              <a:gdLst/>
              <a:ahLst/>
              <a:cxnLst/>
              <a:rect l="l" t="t" r="r" b="b"/>
              <a:pathLst>
                <a:path w="19828638" h="4124706">
                  <a:moveTo>
                    <a:pt x="0" y="0"/>
                  </a:moveTo>
                  <a:lnTo>
                    <a:pt x="19828638" y="0"/>
                  </a:lnTo>
                  <a:lnTo>
                    <a:pt x="19828638" y="4124706"/>
                  </a:lnTo>
                  <a:lnTo>
                    <a:pt x="0" y="4124706"/>
                  </a:lnTo>
                  <a:lnTo>
                    <a:pt x="0" y="0"/>
                  </a:lnTo>
                  <a:close/>
                </a:path>
              </a:pathLst>
            </a:custGeom>
            <a:blipFill>
              <a:blip r:embed="rId5"/>
              <a:stretch>
                <a:fillRect t="-19994" b="-19993"/>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fade">
                                      <p:cBhvr>
                                        <p:cTn id="14" dur="1000"/>
                                        <p:tgtEl>
                                          <p:spTgt spid="20">
                                            <p:txEl>
                                              <p:pRg st="0" end="0"/>
                                            </p:txEl>
                                          </p:spTgt>
                                        </p:tgtEl>
                                      </p:cBhvr>
                                    </p:animEffect>
                                    <p:anim calcmode="lin" valueType="num">
                                      <p:cBhvr>
                                        <p:cTn id="1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051560" y="6695469"/>
            <a:ext cx="18310860" cy="5750913"/>
            <a:chOff x="0" y="0"/>
            <a:chExt cx="24414480" cy="7667884"/>
          </a:xfrm>
        </p:grpSpPr>
        <p:sp>
          <p:nvSpPr>
            <p:cNvPr id="4" name="Freeform 4"/>
            <p:cNvSpPr/>
            <p:nvPr/>
          </p:nvSpPr>
          <p:spPr>
            <a:xfrm>
              <a:off x="0" y="0"/>
              <a:ext cx="24414480" cy="7667814"/>
            </a:xfrm>
            <a:custGeom>
              <a:avLst/>
              <a:gdLst/>
              <a:ahLst/>
              <a:cxnLst/>
              <a:rect l="l" t="t" r="r" b="b"/>
              <a:pathLst>
                <a:path w="24414480" h="7667814">
                  <a:moveTo>
                    <a:pt x="0" y="0"/>
                  </a:moveTo>
                  <a:lnTo>
                    <a:pt x="24414480" y="0"/>
                  </a:lnTo>
                  <a:lnTo>
                    <a:pt x="24414480" y="7667814"/>
                  </a:lnTo>
                  <a:lnTo>
                    <a:pt x="0" y="7667814"/>
                  </a:lnTo>
                  <a:lnTo>
                    <a:pt x="0" y="0"/>
                  </a:lnTo>
                  <a:close/>
                </a:path>
              </a:pathLst>
            </a:custGeom>
            <a:blipFill>
              <a:blip r:embed="rId4"/>
              <a:stretch>
                <a:fillRect l="-3926" r="-3926"/>
              </a:stretch>
            </a:blipFill>
          </p:spPr>
          <p:txBody>
            <a:bodyPr/>
            <a:lstStyle/>
            <a:p>
              <a:endParaRPr lang="en-GB"/>
            </a:p>
          </p:txBody>
        </p:sp>
      </p:grpSp>
      <p:grpSp>
        <p:nvGrpSpPr>
          <p:cNvPr id="5" name="Group 5"/>
          <p:cNvGrpSpPr/>
          <p:nvPr/>
        </p:nvGrpSpPr>
        <p:grpSpPr>
          <a:xfrm>
            <a:off x="7186197" y="5375196"/>
            <a:ext cx="9270282" cy="1779446"/>
            <a:chOff x="0" y="0"/>
            <a:chExt cx="12360376" cy="2372595"/>
          </a:xfrm>
        </p:grpSpPr>
        <p:sp>
          <p:nvSpPr>
            <p:cNvPr id="6" name="Freeform 6"/>
            <p:cNvSpPr/>
            <p:nvPr/>
          </p:nvSpPr>
          <p:spPr>
            <a:xfrm>
              <a:off x="8629" y="10457"/>
              <a:ext cx="12343117" cy="2351617"/>
            </a:xfrm>
            <a:custGeom>
              <a:avLst/>
              <a:gdLst/>
              <a:ahLst/>
              <a:cxnLst/>
              <a:rect l="l" t="t" r="r" b="b"/>
              <a:pathLst>
                <a:path w="12343117" h="2351617">
                  <a:moveTo>
                    <a:pt x="0" y="0"/>
                  </a:moveTo>
                  <a:lnTo>
                    <a:pt x="12343117" y="0"/>
                  </a:lnTo>
                  <a:lnTo>
                    <a:pt x="12343117" y="2351617"/>
                  </a:lnTo>
                  <a:lnTo>
                    <a:pt x="0" y="2351617"/>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7" name="Freeform 7"/>
            <p:cNvSpPr/>
            <p:nvPr/>
          </p:nvSpPr>
          <p:spPr>
            <a:xfrm>
              <a:off x="0" y="0"/>
              <a:ext cx="12360375" cy="2372531"/>
            </a:xfrm>
            <a:custGeom>
              <a:avLst/>
              <a:gdLst/>
              <a:ahLst/>
              <a:cxnLst/>
              <a:rect l="l" t="t" r="r" b="b"/>
              <a:pathLst>
                <a:path w="12360375" h="2372531">
                  <a:moveTo>
                    <a:pt x="8629" y="0"/>
                  </a:moveTo>
                  <a:lnTo>
                    <a:pt x="12351746" y="0"/>
                  </a:lnTo>
                  <a:cubicBezTo>
                    <a:pt x="12356464" y="0"/>
                    <a:pt x="12360375" y="4741"/>
                    <a:pt x="12360375" y="10457"/>
                  </a:cubicBezTo>
                  <a:lnTo>
                    <a:pt x="12360375" y="2362074"/>
                  </a:lnTo>
                  <a:cubicBezTo>
                    <a:pt x="12360375" y="2367791"/>
                    <a:pt x="12356464" y="2372531"/>
                    <a:pt x="12351746" y="2372531"/>
                  </a:cubicBezTo>
                  <a:lnTo>
                    <a:pt x="8629" y="2372531"/>
                  </a:lnTo>
                  <a:cubicBezTo>
                    <a:pt x="3912" y="2372531"/>
                    <a:pt x="0" y="2367791"/>
                    <a:pt x="0" y="2362074"/>
                  </a:cubicBezTo>
                  <a:lnTo>
                    <a:pt x="0" y="10457"/>
                  </a:lnTo>
                  <a:cubicBezTo>
                    <a:pt x="0" y="4741"/>
                    <a:pt x="3912" y="0"/>
                    <a:pt x="8629" y="0"/>
                  </a:cubicBezTo>
                  <a:moveTo>
                    <a:pt x="8629" y="20914"/>
                  </a:moveTo>
                  <a:lnTo>
                    <a:pt x="8629" y="10457"/>
                  </a:lnTo>
                  <a:lnTo>
                    <a:pt x="17257" y="10457"/>
                  </a:lnTo>
                  <a:lnTo>
                    <a:pt x="17257" y="2362074"/>
                  </a:lnTo>
                  <a:lnTo>
                    <a:pt x="8629" y="2362074"/>
                  </a:lnTo>
                  <a:lnTo>
                    <a:pt x="8629" y="2351617"/>
                  </a:lnTo>
                  <a:lnTo>
                    <a:pt x="12351746" y="2351617"/>
                  </a:lnTo>
                  <a:lnTo>
                    <a:pt x="12351746" y="2362074"/>
                  </a:lnTo>
                  <a:lnTo>
                    <a:pt x="12343118" y="2362074"/>
                  </a:lnTo>
                  <a:lnTo>
                    <a:pt x="12343118" y="10457"/>
                  </a:lnTo>
                  <a:lnTo>
                    <a:pt x="12351746" y="10457"/>
                  </a:lnTo>
                  <a:lnTo>
                    <a:pt x="12351746" y="20914"/>
                  </a:lnTo>
                  <a:lnTo>
                    <a:pt x="8629" y="20914"/>
                  </a:lnTo>
                  <a:close/>
                </a:path>
              </a:pathLst>
            </a:custGeom>
            <a:solidFill>
              <a:srgbClr val="909C83"/>
            </a:solidFill>
          </p:spPr>
          <p:txBody>
            <a:bodyPr/>
            <a:lstStyle/>
            <a:p>
              <a:endParaRPr lang="en-GB"/>
            </a:p>
          </p:txBody>
        </p:sp>
        <p:sp>
          <p:nvSpPr>
            <p:cNvPr id="8" name="TextBox 8"/>
            <p:cNvSpPr txBox="1"/>
            <p:nvPr/>
          </p:nvSpPr>
          <p:spPr>
            <a:xfrm>
              <a:off x="0" y="-133350"/>
              <a:ext cx="12360376" cy="2505945"/>
            </a:xfrm>
            <a:prstGeom prst="rect">
              <a:avLst/>
            </a:prstGeom>
          </p:spPr>
          <p:txBody>
            <a:bodyPr lIns="50800" tIns="50800" rIns="50800" bIns="50800" rtlCol="0" anchor="ctr"/>
            <a:lstStyle/>
            <a:p>
              <a:pPr marL="971550" lvl="1" indent="-485775" algn="just">
                <a:lnSpc>
                  <a:spcPts val="6659"/>
                </a:lnSpc>
                <a:buFont typeface="Arial"/>
                <a:buChar char="•"/>
              </a:pPr>
              <a:r>
                <a:rPr lang="en-US" sz="4500">
                  <a:solidFill>
                    <a:srgbClr val="000000"/>
                  </a:solidFill>
                  <a:latin typeface="Roboto Condensed"/>
                </a:rPr>
                <a:t>Giải thích ý nghĩa nhan đề của bài thơ “</a:t>
              </a:r>
              <a:r>
                <a:rPr lang="en-US" sz="4500">
                  <a:solidFill>
                    <a:srgbClr val="000000"/>
                  </a:solidFill>
                  <a:latin typeface="Roboto Condensed Italics"/>
                </a:rPr>
                <a:t>Vịnh khoa thi Hương”.</a:t>
              </a:r>
            </a:p>
          </p:txBody>
        </p:sp>
      </p:grpSp>
      <p:sp>
        <p:nvSpPr>
          <p:cNvPr id="9" name="Freeform 9"/>
          <p:cNvSpPr/>
          <p:nvPr/>
        </p:nvSpPr>
        <p:spPr>
          <a:xfrm flipH="1">
            <a:off x="1379625" y="1859601"/>
            <a:ext cx="4979843" cy="9671737"/>
          </a:xfrm>
          <a:custGeom>
            <a:avLst/>
            <a:gdLst/>
            <a:ahLst/>
            <a:cxnLst/>
            <a:rect l="l" t="t" r="r" b="b"/>
            <a:pathLst>
              <a:path w="4979843" h="9671737">
                <a:moveTo>
                  <a:pt x="4979844" y="0"/>
                </a:moveTo>
                <a:lnTo>
                  <a:pt x="0" y="0"/>
                </a:lnTo>
                <a:lnTo>
                  <a:pt x="0" y="9671736"/>
                </a:lnTo>
                <a:lnTo>
                  <a:pt x="4979844" y="9671736"/>
                </a:lnTo>
                <a:lnTo>
                  <a:pt x="4979844" y="0"/>
                </a:lnTo>
                <a:close/>
              </a:path>
            </a:pathLst>
          </a:custGeom>
          <a:blipFill>
            <a:blip r:embed="rId5"/>
            <a:stretch>
              <a:fillRect/>
            </a:stretch>
          </a:blipFill>
        </p:spPr>
        <p:txBody>
          <a:bodyPr/>
          <a:lstStyle/>
          <a:p>
            <a:endParaRPr lang="en-GB"/>
          </a:p>
        </p:txBody>
      </p:sp>
      <p:grpSp>
        <p:nvGrpSpPr>
          <p:cNvPr id="11" name="Group 11"/>
          <p:cNvGrpSpPr/>
          <p:nvPr/>
        </p:nvGrpSpPr>
        <p:grpSpPr>
          <a:xfrm>
            <a:off x="6656433" y="2425571"/>
            <a:ext cx="10329810" cy="2334179"/>
            <a:chOff x="0" y="0"/>
            <a:chExt cx="13773080" cy="3112238"/>
          </a:xfrm>
        </p:grpSpPr>
        <p:sp>
          <p:nvSpPr>
            <p:cNvPr id="12" name="TextBox 12"/>
            <p:cNvSpPr txBox="1"/>
            <p:nvPr/>
          </p:nvSpPr>
          <p:spPr>
            <a:xfrm>
              <a:off x="0" y="1578713"/>
              <a:ext cx="13773080" cy="1533525"/>
            </a:xfrm>
            <a:prstGeom prst="rect">
              <a:avLst/>
            </a:prstGeom>
          </p:spPr>
          <p:txBody>
            <a:bodyPr lIns="0" tIns="0" rIns="0" bIns="0" rtlCol="0" anchor="t">
              <a:spAutoFit/>
            </a:bodyPr>
            <a:lstStyle/>
            <a:p>
              <a:pPr algn="ctr">
                <a:lnSpc>
                  <a:spcPts val="9000"/>
                </a:lnSpc>
              </a:pPr>
              <a:r>
                <a:rPr lang="en-US" sz="7500">
                  <a:solidFill>
                    <a:srgbClr val="22170B"/>
                  </a:solidFill>
                  <a:latin typeface="Cambria Bold"/>
                </a:rPr>
                <a:t>NHÂN TÀI SUY NGẪM</a:t>
              </a:r>
            </a:p>
          </p:txBody>
        </p:sp>
        <p:sp>
          <p:nvSpPr>
            <p:cNvPr id="13" name="TextBox 13"/>
            <p:cNvSpPr txBox="1"/>
            <p:nvPr/>
          </p:nvSpPr>
          <p:spPr>
            <a:xfrm>
              <a:off x="5026845" y="-171450"/>
              <a:ext cx="3719390" cy="1358638"/>
            </a:xfrm>
            <a:prstGeom prst="rect">
              <a:avLst/>
            </a:prstGeom>
          </p:spPr>
          <p:txBody>
            <a:bodyPr lIns="0" tIns="0" rIns="0" bIns="0" rtlCol="0" anchor="t">
              <a:spAutoFit/>
            </a:bodyPr>
            <a:lstStyle/>
            <a:p>
              <a:pPr algn="ctr">
                <a:lnSpc>
                  <a:spcPts val="8265"/>
                </a:lnSpc>
              </a:pPr>
              <a:r>
                <a:rPr lang="en-US" sz="5904">
                  <a:solidFill>
                    <a:srgbClr val="000000"/>
                  </a:solidFill>
                  <a:latin typeface="#9Slide06 ThuPhap Thien An"/>
                </a:rPr>
                <a:t>Hoạt động</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051560" y="6695469"/>
            <a:ext cx="18310860" cy="5750913"/>
            <a:chOff x="0" y="0"/>
            <a:chExt cx="24414480" cy="7667884"/>
          </a:xfrm>
        </p:grpSpPr>
        <p:sp>
          <p:nvSpPr>
            <p:cNvPr id="4" name="Freeform 4"/>
            <p:cNvSpPr/>
            <p:nvPr/>
          </p:nvSpPr>
          <p:spPr>
            <a:xfrm>
              <a:off x="0" y="0"/>
              <a:ext cx="24414480" cy="7667814"/>
            </a:xfrm>
            <a:custGeom>
              <a:avLst/>
              <a:gdLst/>
              <a:ahLst/>
              <a:cxnLst/>
              <a:rect l="l" t="t" r="r" b="b"/>
              <a:pathLst>
                <a:path w="24414480" h="7667814">
                  <a:moveTo>
                    <a:pt x="0" y="0"/>
                  </a:moveTo>
                  <a:lnTo>
                    <a:pt x="24414480" y="0"/>
                  </a:lnTo>
                  <a:lnTo>
                    <a:pt x="24414480" y="7667814"/>
                  </a:lnTo>
                  <a:lnTo>
                    <a:pt x="0" y="7667814"/>
                  </a:lnTo>
                  <a:lnTo>
                    <a:pt x="0" y="0"/>
                  </a:lnTo>
                  <a:close/>
                </a:path>
              </a:pathLst>
            </a:custGeom>
            <a:blipFill>
              <a:blip r:embed="rId4"/>
              <a:stretch>
                <a:fillRect l="-3926" r="-3926"/>
              </a:stretch>
            </a:blipFill>
          </p:spPr>
          <p:txBody>
            <a:bodyPr/>
            <a:lstStyle/>
            <a:p>
              <a:endParaRPr lang="en-GB"/>
            </a:p>
          </p:txBody>
        </p:sp>
      </p:grpSp>
      <p:grpSp>
        <p:nvGrpSpPr>
          <p:cNvPr id="5" name="Group 5"/>
          <p:cNvGrpSpPr/>
          <p:nvPr/>
        </p:nvGrpSpPr>
        <p:grpSpPr>
          <a:xfrm>
            <a:off x="7239000" y="4838700"/>
            <a:ext cx="9144000" cy="4114800"/>
            <a:chOff x="0" y="0"/>
            <a:chExt cx="12360375" cy="2372531"/>
          </a:xfrm>
        </p:grpSpPr>
        <p:sp>
          <p:nvSpPr>
            <p:cNvPr id="6" name="Freeform 6"/>
            <p:cNvSpPr/>
            <p:nvPr/>
          </p:nvSpPr>
          <p:spPr>
            <a:xfrm>
              <a:off x="8629" y="10457"/>
              <a:ext cx="12343117" cy="2351617"/>
            </a:xfrm>
            <a:custGeom>
              <a:avLst/>
              <a:gdLst/>
              <a:ahLst/>
              <a:cxnLst/>
              <a:rect l="l" t="t" r="r" b="b"/>
              <a:pathLst>
                <a:path w="12343117" h="2351617">
                  <a:moveTo>
                    <a:pt x="0" y="0"/>
                  </a:moveTo>
                  <a:lnTo>
                    <a:pt x="12343117" y="0"/>
                  </a:lnTo>
                  <a:lnTo>
                    <a:pt x="12343117" y="2351617"/>
                  </a:lnTo>
                  <a:lnTo>
                    <a:pt x="0" y="2351617"/>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7" name="Freeform 7"/>
            <p:cNvSpPr/>
            <p:nvPr/>
          </p:nvSpPr>
          <p:spPr>
            <a:xfrm>
              <a:off x="0" y="0"/>
              <a:ext cx="12360375" cy="2372531"/>
            </a:xfrm>
            <a:custGeom>
              <a:avLst/>
              <a:gdLst/>
              <a:ahLst/>
              <a:cxnLst/>
              <a:rect l="l" t="t" r="r" b="b"/>
              <a:pathLst>
                <a:path w="12360375" h="2372531">
                  <a:moveTo>
                    <a:pt x="8629" y="0"/>
                  </a:moveTo>
                  <a:lnTo>
                    <a:pt x="12351746" y="0"/>
                  </a:lnTo>
                  <a:cubicBezTo>
                    <a:pt x="12356464" y="0"/>
                    <a:pt x="12360375" y="4741"/>
                    <a:pt x="12360375" y="10457"/>
                  </a:cubicBezTo>
                  <a:lnTo>
                    <a:pt x="12360375" y="2362074"/>
                  </a:lnTo>
                  <a:cubicBezTo>
                    <a:pt x="12360375" y="2367791"/>
                    <a:pt x="12356464" y="2372531"/>
                    <a:pt x="12351746" y="2372531"/>
                  </a:cubicBezTo>
                  <a:lnTo>
                    <a:pt x="8629" y="2372531"/>
                  </a:lnTo>
                  <a:cubicBezTo>
                    <a:pt x="3912" y="2372531"/>
                    <a:pt x="0" y="2367791"/>
                    <a:pt x="0" y="2362074"/>
                  </a:cubicBezTo>
                  <a:lnTo>
                    <a:pt x="0" y="10457"/>
                  </a:lnTo>
                  <a:cubicBezTo>
                    <a:pt x="0" y="4741"/>
                    <a:pt x="3912" y="0"/>
                    <a:pt x="8629" y="0"/>
                  </a:cubicBezTo>
                  <a:moveTo>
                    <a:pt x="8629" y="20914"/>
                  </a:moveTo>
                  <a:lnTo>
                    <a:pt x="8629" y="10457"/>
                  </a:lnTo>
                  <a:lnTo>
                    <a:pt x="17257" y="10457"/>
                  </a:lnTo>
                  <a:lnTo>
                    <a:pt x="17257" y="2362074"/>
                  </a:lnTo>
                  <a:lnTo>
                    <a:pt x="8629" y="2362074"/>
                  </a:lnTo>
                  <a:lnTo>
                    <a:pt x="8629" y="2351617"/>
                  </a:lnTo>
                  <a:lnTo>
                    <a:pt x="12351746" y="2351617"/>
                  </a:lnTo>
                  <a:lnTo>
                    <a:pt x="12351746" y="2362074"/>
                  </a:lnTo>
                  <a:lnTo>
                    <a:pt x="12343118" y="2362074"/>
                  </a:lnTo>
                  <a:lnTo>
                    <a:pt x="12343118" y="10457"/>
                  </a:lnTo>
                  <a:lnTo>
                    <a:pt x="12351746" y="10457"/>
                  </a:lnTo>
                  <a:lnTo>
                    <a:pt x="12351746" y="20914"/>
                  </a:lnTo>
                  <a:lnTo>
                    <a:pt x="8629" y="20914"/>
                  </a:lnTo>
                  <a:close/>
                </a:path>
              </a:pathLst>
            </a:custGeom>
            <a:solidFill>
              <a:srgbClr val="909C83"/>
            </a:solidFill>
          </p:spPr>
          <p:txBody>
            <a:bodyPr/>
            <a:lstStyle/>
            <a:p>
              <a:endParaRPr lang="en-GB"/>
            </a:p>
          </p:txBody>
        </p:sp>
      </p:grpSp>
      <p:sp>
        <p:nvSpPr>
          <p:cNvPr id="9" name="Freeform 9"/>
          <p:cNvSpPr/>
          <p:nvPr/>
        </p:nvSpPr>
        <p:spPr>
          <a:xfrm flipH="1">
            <a:off x="1379625" y="1859601"/>
            <a:ext cx="4979843" cy="9671737"/>
          </a:xfrm>
          <a:custGeom>
            <a:avLst/>
            <a:gdLst/>
            <a:ahLst/>
            <a:cxnLst/>
            <a:rect l="l" t="t" r="r" b="b"/>
            <a:pathLst>
              <a:path w="4979843" h="9671737">
                <a:moveTo>
                  <a:pt x="4979844" y="0"/>
                </a:moveTo>
                <a:lnTo>
                  <a:pt x="0" y="0"/>
                </a:lnTo>
                <a:lnTo>
                  <a:pt x="0" y="9671736"/>
                </a:lnTo>
                <a:lnTo>
                  <a:pt x="4979844" y="9671736"/>
                </a:lnTo>
                <a:lnTo>
                  <a:pt x="4979844" y="0"/>
                </a:lnTo>
                <a:close/>
              </a:path>
            </a:pathLst>
          </a:custGeom>
          <a:blipFill>
            <a:blip r:embed="rId5"/>
            <a:stretch>
              <a:fillRect/>
            </a:stretch>
          </a:blipFill>
        </p:spPr>
        <p:txBody>
          <a:bodyPr/>
          <a:lstStyle/>
          <a:p>
            <a:endParaRPr lang="en-GB"/>
          </a:p>
        </p:txBody>
      </p:sp>
      <p:grpSp>
        <p:nvGrpSpPr>
          <p:cNvPr id="11" name="Group 11"/>
          <p:cNvGrpSpPr/>
          <p:nvPr/>
        </p:nvGrpSpPr>
        <p:grpSpPr>
          <a:xfrm>
            <a:off x="6629400" y="2019300"/>
            <a:ext cx="10329810" cy="2334179"/>
            <a:chOff x="0" y="0"/>
            <a:chExt cx="13773080" cy="3112238"/>
          </a:xfrm>
        </p:grpSpPr>
        <p:sp>
          <p:nvSpPr>
            <p:cNvPr id="12" name="TextBox 12"/>
            <p:cNvSpPr txBox="1"/>
            <p:nvPr/>
          </p:nvSpPr>
          <p:spPr>
            <a:xfrm>
              <a:off x="0" y="1578713"/>
              <a:ext cx="13773080" cy="1533525"/>
            </a:xfrm>
            <a:prstGeom prst="rect">
              <a:avLst/>
            </a:prstGeom>
          </p:spPr>
          <p:txBody>
            <a:bodyPr lIns="0" tIns="0" rIns="0" bIns="0" rtlCol="0" anchor="t">
              <a:spAutoFit/>
            </a:bodyPr>
            <a:lstStyle/>
            <a:p>
              <a:pPr algn="ctr">
                <a:lnSpc>
                  <a:spcPts val="9000"/>
                </a:lnSpc>
              </a:pPr>
              <a:r>
                <a:rPr lang="en-US" sz="7500">
                  <a:solidFill>
                    <a:srgbClr val="22170B"/>
                  </a:solidFill>
                  <a:latin typeface="Cambria Bold"/>
                </a:rPr>
                <a:t>NHÂN TÀI SUY NGẪM</a:t>
              </a:r>
            </a:p>
          </p:txBody>
        </p:sp>
        <p:sp>
          <p:nvSpPr>
            <p:cNvPr id="13" name="TextBox 13"/>
            <p:cNvSpPr txBox="1"/>
            <p:nvPr/>
          </p:nvSpPr>
          <p:spPr>
            <a:xfrm>
              <a:off x="5026845" y="-171450"/>
              <a:ext cx="3719390" cy="1358638"/>
            </a:xfrm>
            <a:prstGeom prst="rect">
              <a:avLst/>
            </a:prstGeom>
          </p:spPr>
          <p:txBody>
            <a:bodyPr lIns="0" tIns="0" rIns="0" bIns="0" rtlCol="0" anchor="t">
              <a:spAutoFit/>
            </a:bodyPr>
            <a:lstStyle/>
            <a:p>
              <a:pPr algn="ctr">
                <a:lnSpc>
                  <a:spcPts val="8265"/>
                </a:lnSpc>
              </a:pPr>
              <a:r>
                <a:rPr lang="en-US" sz="5904">
                  <a:solidFill>
                    <a:srgbClr val="000000"/>
                  </a:solidFill>
                  <a:latin typeface="#9Slide06 ThuPhap Thien An"/>
                </a:rPr>
                <a:t>Hoạt động</a:t>
              </a:r>
            </a:p>
          </p:txBody>
        </p:sp>
      </p:grpSp>
      <p:sp>
        <p:nvSpPr>
          <p:cNvPr id="15" name="TextBox 14">
            <a:extLst>
              <a:ext uri="{FF2B5EF4-FFF2-40B4-BE49-F238E27FC236}">
                <a16:creationId xmlns:a16="http://schemas.microsoft.com/office/drawing/2014/main" id="{16C6C171-3E71-BF39-CC6E-CDEA98637DF0}"/>
              </a:ext>
            </a:extLst>
          </p:cNvPr>
          <p:cNvSpPr txBox="1"/>
          <p:nvPr/>
        </p:nvSpPr>
        <p:spPr>
          <a:xfrm>
            <a:off x="7162800" y="5143500"/>
            <a:ext cx="8610600" cy="3221395"/>
          </a:xfrm>
          <a:prstGeom prst="rect">
            <a:avLst/>
          </a:prstGeom>
          <a:noFill/>
        </p:spPr>
        <p:txBody>
          <a:bodyPr wrap="square">
            <a:spAutoFit/>
          </a:bodyPr>
          <a:lstStyle/>
          <a:p>
            <a:pPr marL="571500" indent="-571500" algn="just" rtl="0">
              <a:spcBef>
                <a:spcPts val="200"/>
              </a:spcBef>
              <a:spcAft>
                <a:spcPts val="200"/>
              </a:spcAft>
              <a:buFont typeface="Courier New" panose="02070309020205020404" pitchFamily="49" charset="0"/>
              <a:buChar char="o"/>
            </a:pPr>
            <a:r>
              <a:rPr lang="vi-VN"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Theo em, chế độ thi cử hiện nay đã có những điểm tiến bộ nào? </a:t>
            </a:r>
            <a:endParaRPr lang="en-GB"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571500" indent="-571500" algn="just" rtl="0">
              <a:spcBef>
                <a:spcPts val="200"/>
              </a:spcBef>
              <a:spcAft>
                <a:spcPts val="200"/>
              </a:spcAft>
              <a:buFont typeface="Courier New" panose="02070309020205020404" pitchFamily="49" charset="0"/>
              <a:buChar char="o"/>
            </a:pPr>
            <a:r>
              <a:rPr lang="vi-VN"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Còn những điều gì theo em nên thay đổi để phù hợp với sự phát triển của thời đại? </a:t>
            </a:r>
            <a:endParaRPr lang="vi-VN" sz="4000" b="0">
              <a:effectLst/>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125755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b="-33333"/>
            </a:stretch>
          </a:blipFill>
        </p:spPr>
        <p:txBody>
          <a:bodyPr/>
          <a:lstStyle/>
          <a:p>
            <a:endParaRPr lang="en-GB"/>
          </a:p>
        </p:txBody>
      </p:sp>
      <p:sp>
        <p:nvSpPr>
          <p:cNvPr id="3" name="Freeform 3"/>
          <p:cNvSpPr/>
          <p:nvPr/>
        </p:nvSpPr>
        <p:spPr>
          <a:xfrm>
            <a:off x="10633479" y="177285"/>
            <a:ext cx="7151481" cy="9697210"/>
          </a:xfrm>
          <a:custGeom>
            <a:avLst/>
            <a:gdLst/>
            <a:ahLst/>
            <a:cxnLst/>
            <a:rect l="l" t="t" r="r" b="b"/>
            <a:pathLst>
              <a:path w="7151481" h="9697210">
                <a:moveTo>
                  <a:pt x="0" y="0"/>
                </a:moveTo>
                <a:lnTo>
                  <a:pt x="7151481" y="0"/>
                </a:lnTo>
                <a:lnTo>
                  <a:pt x="7151481" y="9697210"/>
                </a:lnTo>
                <a:lnTo>
                  <a:pt x="0" y="9697210"/>
                </a:lnTo>
                <a:lnTo>
                  <a:pt x="0" y="0"/>
                </a:lnTo>
                <a:close/>
              </a:path>
            </a:pathLst>
          </a:custGeom>
          <a:blipFill>
            <a:blip r:embed="rId6"/>
            <a:stretch>
              <a:fillRect l="-116949" r="-5"/>
            </a:stretch>
          </a:blipFill>
        </p:spPr>
        <p:txBody>
          <a:bodyPr/>
          <a:lstStyle/>
          <a:p>
            <a:endParaRPr lang="en-GB"/>
          </a:p>
        </p:txBody>
      </p:sp>
      <p:sp>
        <p:nvSpPr>
          <p:cNvPr id="4" name="Freeform 4"/>
          <p:cNvSpPr/>
          <p:nvPr/>
        </p:nvSpPr>
        <p:spPr>
          <a:xfrm>
            <a:off x="11408270" y="4499133"/>
            <a:ext cx="1800225" cy="1928814"/>
          </a:xfrm>
          <a:custGeom>
            <a:avLst/>
            <a:gdLst/>
            <a:ahLst/>
            <a:cxnLst/>
            <a:rect l="l" t="t" r="r" b="b"/>
            <a:pathLst>
              <a:path w="1800225" h="1928814">
                <a:moveTo>
                  <a:pt x="0" y="0"/>
                </a:moveTo>
                <a:lnTo>
                  <a:pt x="1800224" y="0"/>
                </a:lnTo>
                <a:lnTo>
                  <a:pt x="1800224" y="1928814"/>
                </a:lnTo>
                <a:lnTo>
                  <a:pt x="0" y="1928814"/>
                </a:lnTo>
                <a:lnTo>
                  <a:pt x="0" y="0"/>
                </a:lnTo>
                <a:close/>
              </a:path>
            </a:pathLst>
          </a:custGeom>
          <a:blipFill>
            <a:blip r:embed="rId7"/>
            <a:stretch>
              <a:fillRect l="-128566" t="-246661" r="-685719" b="-186672"/>
            </a:stretch>
          </a:blipFill>
        </p:spPr>
        <p:txBody>
          <a:bodyPr/>
          <a:lstStyle/>
          <a:p>
            <a:endParaRPr lang="en-GB"/>
          </a:p>
        </p:txBody>
      </p:sp>
      <p:sp>
        <p:nvSpPr>
          <p:cNvPr id="5" name="Freeform 5"/>
          <p:cNvSpPr/>
          <p:nvPr/>
        </p:nvSpPr>
        <p:spPr>
          <a:xfrm>
            <a:off x="19268124" y="7586664"/>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8"/>
            <a:stretch>
              <a:fillRect l="-535716" t="-285714" r="-278569" b="-185714"/>
            </a:stretch>
          </a:blipFill>
        </p:spPr>
        <p:txBody>
          <a:bodyPr/>
          <a:lstStyle/>
          <a:p>
            <a:endParaRPr lang="en-GB"/>
          </a:p>
        </p:txBody>
      </p:sp>
      <p:sp>
        <p:nvSpPr>
          <p:cNvPr id="6" name="Freeform 6"/>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9"/>
            <a:stretch>
              <a:fillRect l="-929863" t="-542806" r="-249988" b="-499920"/>
            </a:stretch>
          </a:blipFill>
        </p:spPr>
        <p:txBody>
          <a:bodyPr/>
          <a:lstStyle/>
          <a:p>
            <a:endParaRPr lang="en-GB"/>
          </a:p>
        </p:txBody>
      </p:sp>
      <p:sp>
        <p:nvSpPr>
          <p:cNvPr id="7" name="Freeform 7"/>
          <p:cNvSpPr/>
          <p:nvPr/>
        </p:nvSpPr>
        <p:spPr>
          <a:xfrm>
            <a:off x="13336268" y="7883724"/>
            <a:ext cx="2803209" cy="2225991"/>
          </a:xfrm>
          <a:custGeom>
            <a:avLst/>
            <a:gdLst/>
            <a:ahLst/>
            <a:cxnLst/>
            <a:rect l="l" t="t" r="r" b="b"/>
            <a:pathLst>
              <a:path w="2803209" h="2225991">
                <a:moveTo>
                  <a:pt x="0" y="0"/>
                </a:moveTo>
                <a:lnTo>
                  <a:pt x="2803208" y="0"/>
                </a:lnTo>
                <a:lnTo>
                  <a:pt x="2803208" y="2225991"/>
                </a:lnTo>
                <a:lnTo>
                  <a:pt x="0" y="2225991"/>
                </a:lnTo>
                <a:lnTo>
                  <a:pt x="0" y="0"/>
                </a:lnTo>
                <a:close/>
              </a:path>
            </a:pathLst>
          </a:custGeom>
          <a:blipFill>
            <a:blip r:embed="rId10"/>
            <a:stretch>
              <a:fillRect l="-120567" t="-197173" r="-155853" b="-442"/>
            </a:stretch>
          </a:blipFill>
        </p:spPr>
        <p:txBody>
          <a:bodyPr/>
          <a:lstStyle/>
          <a:p>
            <a:endParaRPr lang="en-GB"/>
          </a:p>
        </p:txBody>
      </p:sp>
      <p:sp>
        <p:nvSpPr>
          <p:cNvPr id="8" name="TextBox 8"/>
          <p:cNvSpPr txBox="1"/>
          <p:nvPr/>
        </p:nvSpPr>
        <p:spPr>
          <a:xfrm>
            <a:off x="1727239" y="1068550"/>
            <a:ext cx="7424650" cy="1143000"/>
          </a:xfrm>
          <a:prstGeom prst="rect">
            <a:avLst/>
          </a:prstGeom>
        </p:spPr>
        <p:txBody>
          <a:bodyPr lIns="0" tIns="0" rIns="0" bIns="0" rtlCol="0" anchor="t">
            <a:spAutoFit/>
          </a:bodyPr>
          <a:lstStyle/>
          <a:p>
            <a:pPr algn="l">
              <a:lnSpc>
                <a:spcPts val="9000"/>
              </a:lnSpc>
            </a:pPr>
            <a:r>
              <a:rPr lang="en-US" sz="7500">
                <a:solidFill>
                  <a:srgbClr val="4A533D"/>
                </a:solidFill>
                <a:latin typeface="Fraunces Bold"/>
              </a:rPr>
              <a:t>4. LUYỆN TẬP</a:t>
            </a:r>
          </a:p>
        </p:txBody>
      </p:sp>
      <p:sp>
        <p:nvSpPr>
          <p:cNvPr id="9" name="TextBox 9"/>
          <p:cNvSpPr txBox="1"/>
          <p:nvPr/>
        </p:nvSpPr>
        <p:spPr>
          <a:xfrm>
            <a:off x="1028700" y="4126230"/>
            <a:ext cx="10688921" cy="4653915"/>
          </a:xfrm>
          <a:prstGeom prst="rect">
            <a:avLst/>
          </a:prstGeom>
        </p:spPr>
        <p:txBody>
          <a:bodyPr lIns="0" tIns="0" rIns="0" bIns="0" rtlCol="0" anchor="t">
            <a:spAutoFit/>
          </a:bodyPr>
          <a:lstStyle/>
          <a:p>
            <a:pPr algn="just">
              <a:lnSpc>
                <a:spcPts val="5279"/>
              </a:lnSpc>
            </a:pPr>
            <a:r>
              <a:rPr lang="en-US" sz="3999">
                <a:solidFill>
                  <a:srgbClr val="120804"/>
                </a:solidFill>
                <a:latin typeface="Roboto Condensed"/>
              </a:rPr>
              <a:t>Ôn tập đặc điểm thể loại thơ trào phúng được thể hiện qua văn bản </a:t>
            </a:r>
            <a:r>
              <a:rPr lang="en-US" sz="3999">
                <a:solidFill>
                  <a:srgbClr val="120804"/>
                </a:solidFill>
                <a:latin typeface="Roboto Condensed Italics"/>
              </a:rPr>
              <a:t>Vịnh khoa thi Hương</a:t>
            </a:r>
            <a:r>
              <a:rPr lang="en-US" sz="3999">
                <a:solidFill>
                  <a:srgbClr val="120804"/>
                </a:solidFill>
                <a:latin typeface="Roboto Condensed"/>
              </a:rPr>
              <a:t> và rút ra kinh nghiệm đọc. </a:t>
            </a:r>
          </a:p>
          <a:p>
            <a:pPr marL="863599" lvl="1" indent="-431800" algn="just">
              <a:lnSpc>
                <a:spcPts val="5279"/>
              </a:lnSpc>
              <a:buFont typeface="Arial"/>
              <a:buChar char="•"/>
            </a:pPr>
            <a:r>
              <a:rPr lang="en-US" sz="3999">
                <a:solidFill>
                  <a:srgbClr val="120804"/>
                </a:solidFill>
                <a:latin typeface="Roboto Condensed"/>
              </a:rPr>
              <a:t>HS tìm từ khóa trong ma trận chữ (PHT 3)</a:t>
            </a:r>
          </a:p>
          <a:p>
            <a:pPr marL="863599" lvl="1" indent="-431800" algn="just">
              <a:lnSpc>
                <a:spcPts val="5279"/>
              </a:lnSpc>
              <a:buFont typeface="Arial"/>
              <a:buChar char="•"/>
            </a:pPr>
            <a:r>
              <a:rPr lang="en-US" sz="3999">
                <a:solidFill>
                  <a:srgbClr val="120804"/>
                </a:solidFill>
                <a:latin typeface="Roboto Condensed"/>
              </a:rPr>
              <a:t>Thời gian 2 phút</a:t>
            </a:r>
          </a:p>
          <a:p>
            <a:pPr marL="863599" lvl="1" indent="-431800" algn="just">
              <a:lnSpc>
                <a:spcPts val="5279"/>
              </a:lnSpc>
              <a:buFont typeface="Arial"/>
              <a:buChar char="•"/>
            </a:pPr>
            <a:r>
              <a:rPr lang="en-US" sz="3999">
                <a:solidFill>
                  <a:srgbClr val="120804"/>
                </a:solidFill>
                <a:latin typeface="Roboto Condensed"/>
              </a:rPr>
              <a:t>HS chia sẻ tổng số từ khóa, GV hỏi ngẫu nhiên tri thức liên quan đến các từ khóa đó.</a:t>
            </a:r>
          </a:p>
        </p:txBody>
      </p:sp>
      <p:grpSp>
        <p:nvGrpSpPr>
          <p:cNvPr id="10" name="Group 10"/>
          <p:cNvGrpSpPr/>
          <p:nvPr/>
        </p:nvGrpSpPr>
        <p:grpSpPr>
          <a:xfrm>
            <a:off x="2407604" y="2211550"/>
            <a:ext cx="5555880" cy="1620818"/>
            <a:chOff x="0" y="0"/>
            <a:chExt cx="7407840" cy="2161090"/>
          </a:xfrm>
        </p:grpSpPr>
        <p:sp>
          <p:nvSpPr>
            <p:cNvPr id="11" name="Freeform 11"/>
            <p:cNvSpPr/>
            <p:nvPr/>
          </p:nvSpPr>
          <p:spPr>
            <a:xfrm>
              <a:off x="9525" y="9525"/>
              <a:ext cx="7388733" cy="2141982"/>
            </a:xfrm>
            <a:custGeom>
              <a:avLst/>
              <a:gdLst/>
              <a:ahLst/>
              <a:cxnLst/>
              <a:rect l="l" t="t" r="r" b="b"/>
              <a:pathLst>
                <a:path w="7388733" h="2141982">
                  <a:moveTo>
                    <a:pt x="0" y="0"/>
                  </a:moveTo>
                  <a:lnTo>
                    <a:pt x="7388733" y="0"/>
                  </a:lnTo>
                  <a:lnTo>
                    <a:pt x="7388733" y="2141982"/>
                  </a:lnTo>
                  <a:lnTo>
                    <a:pt x="0" y="2141982"/>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12" name="Freeform 12"/>
            <p:cNvSpPr/>
            <p:nvPr/>
          </p:nvSpPr>
          <p:spPr>
            <a:xfrm>
              <a:off x="0" y="0"/>
              <a:ext cx="7407783" cy="2161032"/>
            </a:xfrm>
            <a:custGeom>
              <a:avLst/>
              <a:gdLst/>
              <a:ahLst/>
              <a:cxnLst/>
              <a:rect l="l" t="t" r="r" b="b"/>
              <a:pathLst>
                <a:path w="7407783" h="2161032">
                  <a:moveTo>
                    <a:pt x="9525" y="0"/>
                  </a:moveTo>
                  <a:lnTo>
                    <a:pt x="7398258" y="0"/>
                  </a:lnTo>
                  <a:cubicBezTo>
                    <a:pt x="7403464" y="0"/>
                    <a:pt x="7407783" y="4318"/>
                    <a:pt x="7407783" y="9525"/>
                  </a:cubicBezTo>
                  <a:lnTo>
                    <a:pt x="7407783" y="2151507"/>
                  </a:lnTo>
                  <a:cubicBezTo>
                    <a:pt x="7407783" y="2156714"/>
                    <a:pt x="7403464" y="2161032"/>
                    <a:pt x="7398258" y="2161032"/>
                  </a:cubicBezTo>
                  <a:lnTo>
                    <a:pt x="9525" y="2161032"/>
                  </a:lnTo>
                  <a:cubicBezTo>
                    <a:pt x="4318" y="2161032"/>
                    <a:pt x="0" y="2156714"/>
                    <a:pt x="0" y="2151507"/>
                  </a:cubicBezTo>
                  <a:lnTo>
                    <a:pt x="0" y="9525"/>
                  </a:lnTo>
                  <a:cubicBezTo>
                    <a:pt x="0" y="4318"/>
                    <a:pt x="4318" y="0"/>
                    <a:pt x="9525" y="0"/>
                  </a:cubicBezTo>
                  <a:moveTo>
                    <a:pt x="9525" y="19050"/>
                  </a:moveTo>
                  <a:lnTo>
                    <a:pt x="9525" y="9525"/>
                  </a:lnTo>
                  <a:lnTo>
                    <a:pt x="19050" y="9525"/>
                  </a:lnTo>
                  <a:lnTo>
                    <a:pt x="19050" y="2151507"/>
                  </a:lnTo>
                  <a:lnTo>
                    <a:pt x="9525" y="2151507"/>
                  </a:lnTo>
                  <a:lnTo>
                    <a:pt x="9525" y="2141982"/>
                  </a:lnTo>
                  <a:lnTo>
                    <a:pt x="7398258" y="2141982"/>
                  </a:lnTo>
                  <a:lnTo>
                    <a:pt x="7398258" y="2151507"/>
                  </a:lnTo>
                  <a:lnTo>
                    <a:pt x="7388733" y="2151507"/>
                  </a:lnTo>
                  <a:lnTo>
                    <a:pt x="7388733" y="9525"/>
                  </a:lnTo>
                  <a:lnTo>
                    <a:pt x="7398258" y="9525"/>
                  </a:lnTo>
                  <a:lnTo>
                    <a:pt x="7398258" y="19050"/>
                  </a:lnTo>
                  <a:lnTo>
                    <a:pt x="9525" y="19050"/>
                  </a:lnTo>
                  <a:close/>
                </a:path>
              </a:pathLst>
            </a:custGeom>
            <a:solidFill>
              <a:srgbClr val="909C83"/>
            </a:solidFill>
          </p:spPr>
          <p:txBody>
            <a:bodyPr/>
            <a:lstStyle/>
            <a:p>
              <a:endParaRPr lang="en-GB"/>
            </a:p>
          </p:txBody>
        </p:sp>
        <p:sp>
          <p:nvSpPr>
            <p:cNvPr id="13" name="TextBox 13"/>
            <p:cNvSpPr txBox="1"/>
            <p:nvPr/>
          </p:nvSpPr>
          <p:spPr>
            <a:xfrm>
              <a:off x="0" y="-9525"/>
              <a:ext cx="7407840" cy="2170615"/>
            </a:xfrm>
            <a:prstGeom prst="rect">
              <a:avLst/>
            </a:prstGeom>
          </p:spPr>
          <p:txBody>
            <a:bodyPr lIns="50800" tIns="50800" rIns="50800" bIns="50800" rtlCol="0" anchor="ctr"/>
            <a:lstStyle/>
            <a:p>
              <a:pPr algn="ctr">
                <a:lnSpc>
                  <a:spcPts val="5759"/>
                </a:lnSpc>
              </a:pPr>
              <a:r>
                <a:rPr lang="en-US" sz="4800">
                  <a:solidFill>
                    <a:srgbClr val="22170B"/>
                  </a:solidFill>
                  <a:latin typeface="Cambria Bold"/>
                </a:rPr>
                <a:t>Nhiệm vụ 1 </a:t>
              </a:r>
            </a:p>
          </p:txBody>
        </p:sp>
      </p:grpSp>
      <p:pic>
        <p:nvPicPr>
          <p:cNvPr id="14" name="Electric - 3 Minute Countdown">
            <a:hlinkClick r:id="" action="ppaction://media"/>
            <a:extLst>
              <a:ext uri="{FF2B5EF4-FFF2-40B4-BE49-F238E27FC236}">
                <a16:creationId xmlns:a16="http://schemas.microsoft.com/office/drawing/2014/main" id="{FF090398-7387-BA65-55F8-7A163E5BD39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458200" y="2247900"/>
            <a:ext cx="2743200" cy="15418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barn(inVertical)">
                                      <p:cBhvr>
                                        <p:cTn id="13" dur="500"/>
                                        <p:tgtEl>
                                          <p:spTgt spid="9">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barn(inVertical)">
                                      <p:cBhvr>
                                        <p:cTn id="16" dur="500"/>
                                        <p:tgtEl>
                                          <p:spTgt spid="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9005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4"/>
                </p:tgtEl>
              </p:cMediaNode>
            </p:video>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345979" y="6218447"/>
            <a:ext cx="9489980" cy="5143500"/>
            <a:chOff x="0" y="0"/>
            <a:chExt cx="12653306" cy="6858000"/>
          </a:xfrm>
        </p:grpSpPr>
        <p:sp>
          <p:nvSpPr>
            <p:cNvPr id="4" name="Freeform 4"/>
            <p:cNvSpPr/>
            <p:nvPr/>
          </p:nvSpPr>
          <p:spPr>
            <a:xfrm>
              <a:off x="0" y="0"/>
              <a:ext cx="12653264" cy="6858000"/>
            </a:xfrm>
            <a:custGeom>
              <a:avLst/>
              <a:gdLst/>
              <a:ahLst/>
              <a:cxnLst/>
              <a:rect l="l" t="t" r="r" b="b"/>
              <a:pathLst>
                <a:path w="12653264" h="6858000">
                  <a:moveTo>
                    <a:pt x="0" y="0"/>
                  </a:moveTo>
                  <a:lnTo>
                    <a:pt x="12653264" y="0"/>
                  </a:lnTo>
                  <a:lnTo>
                    <a:pt x="12653264" y="6858000"/>
                  </a:lnTo>
                  <a:lnTo>
                    <a:pt x="0" y="6858000"/>
                  </a:lnTo>
                  <a:lnTo>
                    <a:pt x="0" y="0"/>
                  </a:lnTo>
                  <a:close/>
                </a:path>
              </a:pathLst>
            </a:custGeom>
            <a:blipFill>
              <a:blip r:embed="rId4"/>
              <a:stretch>
                <a:fillRect t="-7104" b="-7104"/>
              </a:stretch>
            </a:blipFill>
          </p:spPr>
          <p:txBody>
            <a:bodyPr/>
            <a:lstStyle/>
            <a:p>
              <a:endParaRPr lang="en-GB"/>
            </a:p>
          </p:txBody>
        </p:sp>
      </p:grpSp>
      <p:sp>
        <p:nvSpPr>
          <p:cNvPr id="5" name="Freeform 5"/>
          <p:cNvSpPr/>
          <p:nvPr/>
        </p:nvSpPr>
        <p:spPr>
          <a:xfrm>
            <a:off x="3095625" y="607221"/>
            <a:ext cx="3202782" cy="2497930"/>
          </a:xfrm>
          <a:custGeom>
            <a:avLst/>
            <a:gdLst/>
            <a:ahLst/>
            <a:cxnLst/>
            <a:rect l="l" t="t" r="r" b="b"/>
            <a:pathLst>
              <a:path w="3202782" h="2497930">
                <a:moveTo>
                  <a:pt x="0" y="0"/>
                </a:moveTo>
                <a:lnTo>
                  <a:pt x="3202782" y="0"/>
                </a:lnTo>
                <a:lnTo>
                  <a:pt x="3202782" y="2497930"/>
                </a:lnTo>
                <a:lnTo>
                  <a:pt x="0" y="2497930"/>
                </a:lnTo>
                <a:lnTo>
                  <a:pt x="0" y="0"/>
                </a:lnTo>
                <a:close/>
              </a:path>
            </a:pathLst>
          </a:custGeom>
          <a:blipFill>
            <a:blip r:embed="rId5"/>
            <a:stretch>
              <a:fillRect b="-29"/>
            </a:stretch>
          </a:blipFill>
        </p:spPr>
        <p:txBody>
          <a:bodyPr/>
          <a:lstStyle/>
          <a:p>
            <a:endParaRPr lang="en-GB"/>
          </a:p>
        </p:txBody>
      </p:sp>
      <p:grpSp>
        <p:nvGrpSpPr>
          <p:cNvPr id="6" name="Group 6"/>
          <p:cNvGrpSpPr/>
          <p:nvPr/>
        </p:nvGrpSpPr>
        <p:grpSpPr>
          <a:xfrm>
            <a:off x="15062303" y="568815"/>
            <a:ext cx="3137336" cy="2419671"/>
            <a:chOff x="0" y="0"/>
            <a:chExt cx="6601578" cy="5091468"/>
          </a:xfrm>
        </p:grpSpPr>
        <p:sp>
          <p:nvSpPr>
            <p:cNvPr id="7" name="Freeform 7"/>
            <p:cNvSpPr/>
            <p:nvPr/>
          </p:nvSpPr>
          <p:spPr>
            <a:xfrm>
              <a:off x="0" y="0"/>
              <a:ext cx="6601587" cy="5091430"/>
            </a:xfrm>
            <a:custGeom>
              <a:avLst/>
              <a:gdLst/>
              <a:ahLst/>
              <a:cxnLst/>
              <a:rect l="l" t="t" r="r" b="b"/>
              <a:pathLst>
                <a:path w="6601587" h="5091430">
                  <a:moveTo>
                    <a:pt x="0" y="0"/>
                  </a:moveTo>
                  <a:lnTo>
                    <a:pt x="6601587" y="0"/>
                  </a:lnTo>
                  <a:lnTo>
                    <a:pt x="6601587" y="5091430"/>
                  </a:lnTo>
                  <a:lnTo>
                    <a:pt x="0" y="5091430"/>
                  </a:lnTo>
                  <a:lnTo>
                    <a:pt x="0" y="0"/>
                  </a:lnTo>
                  <a:close/>
                </a:path>
              </a:pathLst>
            </a:custGeom>
            <a:blipFill>
              <a:blip r:embed="rId6"/>
              <a:stretch>
                <a:fillRect t="-55" b="-55"/>
              </a:stretch>
            </a:blipFill>
          </p:spPr>
          <p:txBody>
            <a:bodyPr/>
            <a:lstStyle/>
            <a:p>
              <a:endParaRPr lang="en-GB"/>
            </a:p>
          </p:txBody>
        </p:sp>
      </p:grpSp>
      <p:sp>
        <p:nvSpPr>
          <p:cNvPr id="8" name="Freeform 8"/>
          <p:cNvSpPr/>
          <p:nvPr/>
        </p:nvSpPr>
        <p:spPr>
          <a:xfrm>
            <a:off x="4399010" y="607221"/>
            <a:ext cx="9607996" cy="9408005"/>
          </a:xfrm>
          <a:custGeom>
            <a:avLst/>
            <a:gdLst/>
            <a:ahLst/>
            <a:cxnLst/>
            <a:rect l="l" t="t" r="r" b="b"/>
            <a:pathLst>
              <a:path w="9607996" h="9408005">
                <a:moveTo>
                  <a:pt x="0" y="0"/>
                </a:moveTo>
                <a:lnTo>
                  <a:pt x="9607996" y="0"/>
                </a:lnTo>
                <a:lnTo>
                  <a:pt x="9607996" y="9408005"/>
                </a:lnTo>
                <a:lnTo>
                  <a:pt x="0" y="9408005"/>
                </a:lnTo>
                <a:lnTo>
                  <a:pt x="0" y="0"/>
                </a:lnTo>
                <a:close/>
              </a:path>
            </a:pathLst>
          </a:custGeom>
          <a:blipFill>
            <a:blip r:embed="rId7"/>
            <a:stretch>
              <a:fillRect t="-1062" b="-1062"/>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345979" y="6218447"/>
            <a:ext cx="9489980" cy="5143500"/>
            <a:chOff x="0" y="0"/>
            <a:chExt cx="12653306" cy="6858000"/>
          </a:xfrm>
        </p:grpSpPr>
        <p:sp>
          <p:nvSpPr>
            <p:cNvPr id="4" name="Freeform 4"/>
            <p:cNvSpPr/>
            <p:nvPr/>
          </p:nvSpPr>
          <p:spPr>
            <a:xfrm>
              <a:off x="0" y="0"/>
              <a:ext cx="12653264" cy="6858000"/>
            </a:xfrm>
            <a:custGeom>
              <a:avLst/>
              <a:gdLst/>
              <a:ahLst/>
              <a:cxnLst/>
              <a:rect l="l" t="t" r="r" b="b"/>
              <a:pathLst>
                <a:path w="12653264" h="6858000">
                  <a:moveTo>
                    <a:pt x="0" y="0"/>
                  </a:moveTo>
                  <a:lnTo>
                    <a:pt x="12653264" y="0"/>
                  </a:lnTo>
                  <a:lnTo>
                    <a:pt x="12653264" y="6858000"/>
                  </a:lnTo>
                  <a:lnTo>
                    <a:pt x="0" y="6858000"/>
                  </a:lnTo>
                  <a:lnTo>
                    <a:pt x="0" y="0"/>
                  </a:lnTo>
                  <a:close/>
                </a:path>
              </a:pathLst>
            </a:custGeom>
            <a:blipFill>
              <a:blip r:embed="rId4"/>
              <a:stretch>
                <a:fillRect t="-7104" b="-7104"/>
              </a:stretch>
            </a:blipFill>
          </p:spPr>
          <p:txBody>
            <a:bodyPr/>
            <a:lstStyle/>
            <a:p>
              <a:endParaRPr lang="en-GB"/>
            </a:p>
          </p:txBody>
        </p:sp>
      </p:grpSp>
      <p:sp>
        <p:nvSpPr>
          <p:cNvPr id="5" name="Freeform 5"/>
          <p:cNvSpPr/>
          <p:nvPr/>
        </p:nvSpPr>
        <p:spPr>
          <a:xfrm>
            <a:off x="2654559" y="2300915"/>
            <a:ext cx="3202782" cy="2497930"/>
          </a:xfrm>
          <a:custGeom>
            <a:avLst/>
            <a:gdLst/>
            <a:ahLst/>
            <a:cxnLst/>
            <a:rect l="l" t="t" r="r" b="b"/>
            <a:pathLst>
              <a:path w="3202782" h="2497930">
                <a:moveTo>
                  <a:pt x="0" y="0"/>
                </a:moveTo>
                <a:lnTo>
                  <a:pt x="3202782" y="0"/>
                </a:lnTo>
                <a:lnTo>
                  <a:pt x="3202782" y="2497931"/>
                </a:lnTo>
                <a:lnTo>
                  <a:pt x="0" y="2497931"/>
                </a:lnTo>
                <a:lnTo>
                  <a:pt x="0" y="0"/>
                </a:lnTo>
                <a:close/>
              </a:path>
            </a:pathLst>
          </a:custGeom>
          <a:blipFill>
            <a:blip r:embed="rId5"/>
            <a:stretch>
              <a:fillRect b="-29"/>
            </a:stretch>
          </a:blipFill>
        </p:spPr>
        <p:txBody>
          <a:bodyPr/>
          <a:lstStyle/>
          <a:p>
            <a:endParaRPr lang="en-GB"/>
          </a:p>
        </p:txBody>
      </p:sp>
      <p:grpSp>
        <p:nvGrpSpPr>
          <p:cNvPr id="6" name="Group 6"/>
          <p:cNvGrpSpPr/>
          <p:nvPr/>
        </p:nvGrpSpPr>
        <p:grpSpPr>
          <a:xfrm>
            <a:off x="14829015" y="465912"/>
            <a:ext cx="3137336" cy="2419671"/>
            <a:chOff x="0" y="0"/>
            <a:chExt cx="6601578" cy="5091468"/>
          </a:xfrm>
        </p:grpSpPr>
        <p:sp>
          <p:nvSpPr>
            <p:cNvPr id="7" name="Freeform 7"/>
            <p:cNvSpPr/>
            <p:nvPr/>
          </p:nvSpPr>
          <p:spPr>
            <a:xfrm>
              <a:off x="0" y="0"/>
              <a:ext cx="6601587" cy="5091430"/>
            </a:xfrm>
            <a:custGeom>
              <a:avLst/>
              <a:gdLst/>
              <a:ahLst/>
              <a:cxnLst/>
              <a:rect l="l" t="t" r="r" b="b"/>
              <a:pathLst>
                <a:path w="6601587" h="5091430">
                  <a:moveTo>
                    <a:pt x="0" y="0"/>
                  </a:moveTo>
                  <a:lnTo>
                    <a:pt x="6601587" y="0"/>
                  </a:lnTo>
                  <a:lnTo>
                    <a:pt x="6601587" y="5091430"/>
                  </a:lnTo>
                  <a:lnTo>
                    <a:pt x="0" y="5091430"/>
                  </a:lnTo>
                  <a:lnTo>
                    <a:pt x="0" y="0"/>
                  </a:lnTo>
                  <a:close/>
                </a:path>
              </a:pathLst>
            </a:custGeom>
            <a:blipFill>
              <a:blip r:embed="rId6"/>
              <a:stretch>
                <a:fillRect t="-55" b="-55"/>
              </a:stretch>
            </a:blipFill>
          </p:spPr>
          <p:txBody>
            <a:bodyPr/>
            <a:lstStyle/>
            <a:p>
              <a:endParaRPr lang="en-GB"/>
            </a:p>
          </p:txBody>
        </p:sp>
      </p:grpSp>
      <p:grpSp>
        <p:nvGrpSpPr>
          <p:cNvPr id="8" name="Group 8"/>
          <p:cNvGrpSpPr/>
          <p:nvPr/>
        </p:nvGrpSpPr>
        <p:grpSpPr>
          <a:xfrm>
            <a:off x="912048" y="2885583"/>
            <a:ext cx="3091977" cy="1809300"/>
            <a:chOff x="0" y="0"/>
            <a:chExt cx="4122636" cy="2412400"/>
          </a:xfrm>
        </p:grpSpPr>
        <p:sp>
          <p:nvSpPr>
            <p:cNvPr id="9" name="Freeform 9"/>
            <p:cNvSpPr/>
            <p:nvPr/>
          </p:nvSpPr>
          <p:spPr>
            <a:xfrm>
              <a:off x="15893" y="25400"/>
              <a:ext cx="4090843" cy="2361565"/>
            </a:xfrm>
            <a:custGeom>
              <a:avLst/>
              <a:gdLst/>
              <a:ahLst/>
              <a:cxnLst/>
              <a:rect l="l" t="t" r="r" b="b"/>
              <a:pathLst>
                <a:path w="4090843" h="2361565">
                  <a:moveTo>
                    <a:pt x="0" y="0"/>
                  </a:moveTo>
                  <a:lnTo>
                    <a:pt x="4090842" y="0"/>
                  </a:lnTo>
                  <a:lnTo>
                    <a:pt x="4090842" y="2361565"/>
                  </a:lnTo>
                  <a:lnTo>
                    <a:pt x="0" y="2361565"/>
                  </a:lnTo>
                  <a:close/>
                </a:path>
              </a:pathLst>
            </a:custGeom>
            <a:solidFill>
              <a:srgbClr val="C2BC80"/>
            </a:solidFill>
          </p:spPr>
          <p:txBody>
            <a:bodyPr/>
            <a:lstStyle/>
            <a:p>
              <a:endParaRPr lang="en-GB"/>
            </a:p>
          </p:txBody>
        </p:sp>
        <p:sp>
          <p:nvSpPr>
            <p:cNvPr id="10" name="Freeform 10"/>
            <p:cNvSpPr/>
            <p:nvPr/>
          </p:nvSpPr>
          <p:spPr>
            <a:xfrm>
              <a:off x="0" y="0"/>
              <a:ext cx="4122628" cy="2412365"/>
            </a:xfrm>
            <a:custGeom>
              <a:avLst/>
              <a:gdLst/>
              <a:ahLst/>
              <a:cxnLst/>
              <a:rect l="l" t="t" r="r" b="b"/>
              <a:pathLst>
                <a:path w="4122628" h="2412365">
                  <a:moveTo>
                    <a:pt x="15893" y="0"/>
                  </a:moveTo>
                  <a:lnTo>
                    <a:pt x="4106735" y="0"/>
                  </a:lnTo>
                  <a:cubicBezTo>
                    <a:pt x="4115476" y="0"/>
                    <a:pt x="4122628" y="11430"/>
                    <a:pt x="4122628" y="25400"/>
                  </a:cubicBezTo>
                  <a:lnTo>
                    <a:pt x="4122628" y="2386965"/>
                  </a:lnTo>
                  <a:cubicBezTo>
                    <a:pt x="4122628" y="2400935"/>
                    <a:pt x="4115476" y="2412365"/>
                    <a:pt x="4106735" y="2412365"/>
                  </a:cubicBezTo>
                  <a:lnTo>
                    <a:pt x="15893" y="2412365"/>
                  </a:lnTo>
                  <a:cubicBezTo>
                    <a:pt x="7152" y="2412365"/>
                    <a:pt x="0" y="2400935"/>
                    <a:pt x="0" y="2386965"/>
                  </a:cubicBezTo>
                  <a:lnTo>
                    <a:pt x="0" y="25400"/>
                  </a:lnTo>
                  <a:cubicBezTo>
                    <a:pt x="0" y="11430"/>
                    <a:pt x="7152" y="0"/>
                    <a:pt x="15893" y="0"/>
                  </a:cubicBezTo>
                  <a:moveTo>
                    <a:pt x="15893" y="50800"/>
                  </a:moveTo>
                  <a:lnTo>
                    <a:pt x="15893" y="25400"/>
                  </a:lnTo>
                  <a:lnTo>
                    <a:pt x="31785" y="25400"/>
                  </a:lnTo>
                  <a:lnTo>
                    <a:pt x="31785" y="2386965"/>
                  </a:lnTo>
                  <a:lnTo>
                    <a:pt x="15893" y="2386965"/>
                  </a:lnTo>
                  <a:lnTo>
                    <a:pt x="15893" y="2361565"/>
                  </a:lnTo>
                  <a:lnTo>
                    <a:pt x="4106735" y="2361565"/>
                  </a:lnTo>
                  <a:lnTo>
                    <a:pt x="4106735" y="2386965"/>
                  </a:lnTo>
                  <a:lnTo>
                    <a:pt x="4090843" y="2386965"/>
                  </a:lnTo>
                  <a:lnTo>
                    <a:pt x="4090843" y="25400"/>
                  </a:lnTo>
                  <a:lnTo>
                    <a:pt x="4106735" y="25400"/>
                  </a:lnTo>
                  <a:lnTo>
                    <a:pt x="4106735" y="50800"/>
                  </a:lnTo>
                  <a:lnTo>
                    <a:pt x="15893" y="50800"/>
                  </a:lnTo>
                  <a:close/>
                </a:path>
              </a:pathLst>
            </a:custGeom>
            <a:solidFill>
              <a:srgbClr val="C2BC80"/>
            </a:solidFill>
          </p:spPr>
          <p:txBody>
            <a:bodyPr/>
            <a:lstStyle/>
            <a:p>
              <a:endParaRPr lang="en-GB"/>
            </a:p>
          </p:txBody>
        </p:sp>
      </p:grpSp>
      <p:sp>
        <p:nvSpPr>
          <p:cNvPr id="11" name="TextBox 11"/>
          <p:cNvSpPr txBox="1"/>
          <p:nvPr/>
        </p:nvSpPr>
        <p:spPr>
          <a:xfrm>
            <a:off x="1130223" y="3510579"/>
            <a:ext cx="3125727" cy="597408"/>
          </a:xfrm>
          <a:prstGeom prst="rect">
            <a:avLst/>
          </a:prstGeom>
        </p:spPr>
        <p:txBody>
          <a:bodyPr lIns="0" tIns="0" rIns="0" bIns="0" rtlCol="0" anchor="t">
            <a:spAutoFit/>
          </a:bodyPr>
          <a:lstStyle/>
          <a:p>
            <a:pPr algn="ctr">
              <a:lnSpc>
                <a:spcPts val="4536"/>
              </a:lnSpc>
            </a:pPr>
            <a:r>
              <a:rPr lang="en-US" sz="4200">
                <a:solidFill>
                  <a:srgbClr val="FFFFFF"/>
                </a:solidFill>
                <a:latin typeface="Roboto Condensed Bold"/>
              </a:rPr>
              <a:t>Bước 1</a:t>
            </a:r>
          </a:p>
        </p:txBody>
      </p:sp>
      <p:grpSp>
        <p:nvGrpSpPr>
          <p:cNvPr id="12" name="Group 12"/>
          <p:cNvGrpSpPr/>
          <p:nvPr/>
        </p:nvGrpSpPr>
        <p:grpSpPr>
          <a:xfrm>
            <a:off x="912048" y="4632497"/>
            <a:ext cx="3091977" cy="3955192"/>
            <a:chOff x="0" y="0"/>
            <a:chExt cx="4122636" cy="5273590"/>
          </a:xfrm>
        </p:grpSpPr>
        <p:sp>
          <p:nvSpPr>
            <p:cNvPr id="13" name="Freeform 13"/>
            <p:cNvSpPr/>
            <p:nvPr/>
          </p:nvSpPr>
          <p:spPr>
            <a:xfrm>
              <a:off x="15893" y="25400"/>
              <a:ext cx="4090843" cy="5222748"/>
            </a:xfrm>
            <a:custGeom>
              <a:avLst/>
              <a:gdLst/>
              <a:ahLst/>
              <a:cxnLst/>
              <a:rect l="l" t="t" r="r" b="b"/>
              <a:pathLst>
                <a:path w="4090843" h="5222748">
                  <a:moveTo>
                    <a:pt x="0" y="0"/>
                  </a:moveTo>
                  <a:lnTo>
                    <a:pt x="4090842" y="0"/>
                  </a:lnTo>
                  <a:lnTo>
                    <a:pt x="4090842" y="5222748"/>
                  </a:lnTo>
                  <a:lnTo>
                    <a:pt x="0" y="5222748"/>
                  </a:lnTo>
                  <a:close/>
                </a:path>
              </a:pathLst>
            </a:custGeom>
            <a:solidFill>
              <a:srgbClr val="E9E7D7">
                <a:alpha val="89020"/>
              </a:srgbClr>
            </a:solidFill>
          </p:spPr>
          <p:txBody>
            <a:bodyPr/>
            <a:lstStyle/>
            <a:p>
              <a:endParaRPr lang="en-GB"/>
            </a:p>
          </p:txBody>
        </p:sp>
        <p:sp>
          <p:nvSpPr>
            <p:cNvPr id="14" name="Freeform 14"/>
            <p:cNvSpPr/>
            <p:nvPr/>
          </p:nvSpPr>
          <p:spPr>
            <a:xfrm>
              <a:off x="0" y="0"/>
              <a:ext cx="4122628" cy="5273548"/>
            </a:xfrm>
            <a:custGeom>
              <a:avLst/>
              <a:gdLst/>
              <a:ahLst/>
              <a:cxnLst/>
              <a:rect l="l" t="t" r="r" b="b"/>
              <a:pathLst>
                <a:path w="4122628" h="5273548">
                  <a:moveTo>
                    <a:pt x="15893" y="0"/>
                  </a:moveTo>
                  <a:lnTo>
                    <a:pt x="4106735" y="0"/>
                  </a:lnTo>
                  <a:cubicBezTo>
                    <a:pt x="4115476" y="0"/>
                    <a:pt x="4122628" y="11430"/>
                    <a:pt x="4122628" y="25400"/>
                  </a:cubicBezTo>
                  <a:lnTo>
                    <a:pt x="4122628" y="5248148"/>
                  </a:lnTo>
                  <a:cubicBezTo>
                    <a:pt x="4122628" y="5262118"/>
                    <a:pt x="4115476" y="5273548"/>
                    <a:pt x="4106735" y="5273548"/>
                  </a:cubicBezTo>
                  <a:lnTo>
                    <a:pt x="15893" y="5273548"/>
                  </a:lnTo>
                  <a:cubicBezTo>
                    <a:pt x="7152" y="5273548"/>
                    <a:pt x="0" y="5262118"/>
                    <a:pt x="0" y="5248148"/>
                  </a:cubicBezTo>
                  <a:lnTo>
                    <a:pt x="0" y="25400"/>
                  </a:lnTo>
                  <a:cubicBezTo>
                    <a:pt x="0" y="11430"/>
                    <a:pt x="7152" y="0"/>
                    <a:pt x="15893" y="0"/>
                  </a:cubicBezTo>
                  <a:moveTo>
                    <a:pt x="15893" y="50800"/>
                  </a:moveTo>
                  <a:lnTo>
                    <a:pt x="15893" y="25400"/>
                  </a:lnTo>
                  <a:lnTo>
                    <a:pt x="31785" y="25400"/>
                  </a:lnTo>
                  <a:lnTo>
                    <a:pt x="31785" y="5248148"/>
                  </a:lnTo>
                  <a:lnTo>
                    <a:pt x="15893" y="5248148"/>
                  </a:lnTo>
                  <a:lnTo>
                    <a:pt x="15893" y="5222748"/>
                  </a:lnTo>
                  <a:lnTo>
                    <a:pt x="4106735" y="5222748"/>
                  </a:lnTo>
                  <a:lnTo>
                    <a:pt x="4106735" y="5248148"/>
                  </a:lnTo>
                  <a:lnTo>
                    <a:pt x="4090843" y="5248148"/>
                  </a:lnTo>
                  <a:lnTo>
                    <a:pt x="4090843" y="25400"/>
                  </a:lnTo>
                  <a:lnTo>
                    <a:pt x="4106735" y="25400"/>
                  </a:lnTo>
                  <a:lnTo>
                    <a:pt x="4106735" y="50800"/>
                  </a:lnTo>
                  <a:lnTo>
                    <a:pt x="15893" y="50800"/>
                  </a:lnTo>
                  <a:close/>
                </a:path>
              </a:pathLst>
            </a:custGeom>
            <a:solidFill>
              <a:srgbClr val="E9E7D7">
                <a:alpha val="89020"/>
              </a:srgbClr>
            </a:solidFill>
          </p:spPr>
          <p:txBody>
            <a:bodyPr/>
            <a:lstStyle/>
            <a:p>
              <a:endParaRPr lang="en-GB"/>
            </a:p>
          </p:txBody>
        </p:sp>
      </p:grpSp>
      <p:grpSp>
        <p:nvGrpSpPr>
          <p:cNvPr id="15" name="Group 15"/>
          <p:cNvGrpSpPr/>
          <p:nvPr/>
        </p:nvGrpSpPr>
        <p:grpSpPr>
          <a:xfrm>
            <a:off x="4399010" y="2885583"/>
            <a:ext cx="4744990" cy="1809300"/>
            <a:chOff x="0" y="0"/>
            <a:chExt cx="6326653" cy="2412400"/>
          </a:xfrm>
        </p:grpSpPr>
        <p:sp>
          <p:nvSpPr>
            <p:cNvPr id="16" name="Freeform 16"/>
            <p:cNvSpPr/>
            <p:nvPr/>
          </p:nvSpPr>
          <p:spPr>
            <a:xfrm>
              <a:off x="24389" y="25400"/>
              <a:ext cx="6277862" cy="2361565"/>
            </a:xfrm>
            <a:custGeom>
              <a:avLst/>
              <a:gdLst/>
              <a:ahLst/>
              <a:cxnLst/>
              <a:rect l="l" t="t" r="r" b="b"/>
              <a:pathLst>
                <a:path w="6277862" h="2361565">
                  <a:moveTo>
                    <a:pt x="0" y="0"/>
                  </a:moveTo>
                  <a:lnTo>
                    <a:pt x="6277862" y="0"/>
                  </a:lnTo>
                  <a:lnTo>
                    <a:pt x="6277862" y="2361565"/>
                  </a:lnTo>
                  <a:lnTo>
                    <a:pt x="0" y="2361565"/>
                  </a:lnTo>
                  <a:close/>
                </a:path>
              </a:pathLst>
            </a:custGeom>
            <a:solidFill>
              <a:srgbClr val="A7B083"/>
            </a:solidFill>
          </p:spPr>
          <p:txBody>
            <a:bodyPr/>
            <a:lstStyle/>
            <a:p>
              <a:endParaRPr lang="en-GB"/>
            </a:p>
          </p:txBody>
        </p:sp>
        <p:sp>
          <p:nvSpPr>
            <p:cNvPr id="17" name="Freeform 17"/>
            <p:cNvSpPr/>
            <p:nvPr/>
          </p:nvSpPr>
          <p:spPr>
            <a:xfrm>
              <a:off x="0" y="0"/>
              <a:ext cx="6326641" cy="2412365"/>
            </a:xfrm>
            <a:custGeom>
              <a:avLst/>
              <a:gdLst/>
              <a:ahLst/>
              <a:cxnLst/>
              <a:rect l="l" t="t" r="r" b="b"/>
              <a:pathLst>
                <a:path w="6326641" h="2412365">
                  <a:moveTo>
                    <a:pt x="24389" y="0"/>
                  </a:moveTo>
                  <a:lnTo>
                    <a:pt x="6302251" y="0"/>
                  </a:lnTo>
                  <a:cubicBezTo>
                    <a:pt x="6315665" y="0"/>
                    <a:pt x="6326641" y="11430"/>
                    <a:pt x="6326641" y="25400"/>
                  </a:cubicBezTo>
                  <a:lnTo>
                    <a:pt x="6326641" y="2386965"/>
                  </a:lnTo>
                  <a:cubicBezTo>
                    <a:pt x="6326641" y="2400935"/>
                    <a:pt x="6315665" y="2412365"/>
                    <a:pt x="6302251" y="2412365"/>
                  </a:cubicBezTo>
                  <a:lnTo>
                    <a:pt x="24389" y="2412365"/>
                  </a:lnTo>
                  <a:cubicBezTo>
                    <a:pt x="10975" y="2412365"/>
                    <a:pt x="0" y="2400935"/>
                    <a:pt x="0" y="2386965"/>
                  </a:cubicBezTo>
                  <a:lnTo>
                    <a:pt x="0" y="25400"/>
                  </a:lnTo>
                  <a:cubicBezTo>
                    <a:pt x="0" y="11430"/>
                    <a:pt x="10975" y="0"/>
                    <a:pt x="24389" y="0"/>
                  </a:cubicBezTo>
                  <a:moveTo>
                    <a:pt x="24389" y="50800"/>
                  </a:moveTo>
                  <a:lnTo>
                    <a:pt x="24389" y="25400"/>
                  </a:lnTo>
                  <a:lnTo>
                    <a:pt x="48778" y="25400"/>
                  </a:lnTo>
                  <a:lnTo>
                    <a:pt x="48778" y="2386965"/>
                  </a:lnTo>
                  <a:lnTo>
                    <a:pt x="24389" y="2386965"/>
                  </a:lnTo>
                  <a:lnTo>
                    <a:pt x="24389" y="2361565"/>
                  </a:lnTo>
                  <a:lnTo>
                    <a:pt x="6302251" y="2361565"/>
                  </a:lnTo>
                  <a:lnTo>
                    <a:pt x="6302251" y="2386965"/>
                  </a:lnTo>
                  <a:lnTo>
                    <a:pt x="6277863" y="2386965"/>
                  </a:lnTo>
                  <a:lnTo>
                    <a:pt x="6277863" y="25400"/>
                  </a:lnTo>
                  <a:lnTo>
                    <a:pt x="6302251" y="25400"/>
                  </a:lnTo>
                  <a:lnTo>
                    <a:pt x="6302251" y="50800"/>
                  </a:lnTo>
                  <a:lnTo>
                    <a:pt x="24389" y="50800"/>
                  </a:lnTo>
                  <a:close/>
                </a:path>
              </a:pathLst>
            </a:custGeom>
            <a:solidFill>
              <a:srgbClr val="A7B083"/>
            </a:solidFill>
          </p:spPr>
          <p:txBody>
            <a:bodyPr/>
            <a:lstStyle/>
            <a:p>
              <a:endParaRPr lang="en-GB"/>
            </a:p>
          </p:txBody>
        </p:sp>
      </p:grpSp>
      <p:sp>
        <p:nvSpPr>
          <p:cNvPr id="18" name="TextBox 18"/>
          <p:cNvSpPr txBox="1"/>
          <p:nvPr/>
        </p:nvSpPr>
        <p:spPr>
          <a:xfrm>
            <a:off x="4797482" y="3510579"/>
            <a:ext cx="3580029" cy="597408"/>
          </a:xfrm>
          <a:prstGeom prst="rect">
            <a:avLst/>
          </a:prstGeom>
        </p:spPr>
        <p:txBody>
          <a:bodyPr lIns="0" tIns="0" rIns="0" bIns="0" rtlCol="0" anchor="t">
            <a:spAutoFit/>
          </a:bodyPr>
          <a:lstStyle/>
          <a:p>
            <a:pPr algn="ctr">
              <a:lnSpc>
                <a:spcPts val="4536"/>
              </a:lnSpc>
            </a:pPr>
            <a:r>
              <a:rPr lang="en-US" sz="4200">
                <a:solidFill>
                  <a:srgbClr val="FFFFFF"/>
                </a:solidFill>
                <a:latin typeface="Roboto Condensed Bold"/>
              </a:rPr>
              <a:t>Bước 2</a:t>
            </a:r>
          </a:p>
        </p:txBody>
      </p:sp>
      <p:grpSp>
        <p:nvGrpSpPr>
          <p:cNvPr id="19" name="Group 19"/>
          <p:cNvGrpSpPr/>
          <p:nvPr/>
        </p:nvGrpSpPr>
        <p:grpSpPr>
          <a:xfrm>
            <a:off x="4399010" y="4656783"/>
            <a:ext cx="4744990" cy="3993598"/>
            <a:chOff x="0" y="0"/>
            <a:chExt cx="6326653" cy="5324798"/>
          </a:xfrm>
        </p:grpSpPr>
        <p:sp>
          <p:nvSpPr>
            <p:cNvPr id="20" name="Freeform 20"/>
            <p:cNvSpPr/>
            <p:nvPr/>
          </p:nvSpPr>
          <p:spPr>
            <a:xfrm>
              <a:off x="24389" y="25647"/>
              <a:ext cx="6277862" cy="5273462"/>
            </a:xfrm>
            <a:custGeom>
              <a:avLst/>
              <a:gdLst/>
              <a:ahLst/>
              <a:cxnLst/>
              <a:rect l="l" t="t" r="r" b="b"/>
              <a:pathLst>
                <a:path w="6277862" h="5273462">
                  <a:moveTo>
                    <a:pt x="0" y="0"/>
                  </a:moveTo>
                  <a:lnTo>
                    <a:pt x="6277862" y="0"/>
                  </a:lnTo>
                  <a:lnTo>
                    <a:pt x="6277862" y="5273462"/>
                  </a:lnTo>
                  <a:lnTo>
                    <a:pt x="0" y="5273462"/>
                  </a:lnTo>
                  <a:close/>
                </a:path>
              </a:pathLst>
            </a:custGeom>
            <a:solidFill>
              <a:srgbClr val="E1E3D7">
                <a:alpha val="89020"/>
              </a:srgbClr>
            </a:solidFill>
          </p:spPr>
          <p:txBody>
            <a:bodyPr/>
            <a:lstStyle/>
            <a:p>
              <a:endParaRPr lang="en-GB"/>
            </a:p>
          </p:txBody>
        </p:sp>
        <p:sp>
          <p:nvSpPr>
            <p:cNvPr id="21" name="Freeform 21"/>
            <p:cNvSpPr/>
            <p:nvPr/>
          </p:nvSpPr>
          <p:spPr>
            <a:xfrm>
              <a:off x="0" y="0"/>
              <a:ext cx="6326641" cy="5324756"/>
            </a:xfrm>
            <a:custGeom>
              <a:avLst/>
              <a:gdLst/>
              <a:ahLst/>
              <a:cxnLst/>
              <a:rect l="l" t="t" r="r" b="b"/>
              <a:pathLst>
                <a:path w="6326641" h="5324756">
                  <a:moveTo>
                    <a:pt x="24389" y="0"/>
                  </a:moveTo>
                  <a:lnTo>
                    <a:pt x="6302251" y="0"/>
                  </a:lnTo>
                  <a:cubicBezTo>
                    <a:pt x="6315665" y="0"/>
                    <a:pt x="6326641" y="11541"/>
                    <a:pt x="6326641" y="25647"/>
                  </a:cubicBezTo>
                  <a:lnTo>
                    <a:pt x="6326641" y="5299109"/>
                  </a:lnTo>
                  <a:cubicBezTo>
                    <a:pt x="6326641" y="5313214"/>
                    <a:pt x="6315665" y="5324756"/>
                    <a:pt x="6302251" y="5324756"/>
                  </a:cubicBezTo>
                  <a:lnTo>
                    <a:pt x="24389" y="5324756"/>
                  </a:lnTo>
                  <a:cubicBezTo>
                    <a:pt x="10975" y="5324756"/>
                    <a:pt x="0" y="5313214"/>
                    <a:pt x="0" y="5299109"/>
                  </a:cubicBezTo>
                  <a:lnTo>
                    <a:pt x="0" y="25647"/>
                  </a:lnTo>
                  <a:cubicBezTo>
                    <a:pt x="0" y="11541"/>
                    <a:pt x="10975" y="0"/>
                    <a:pt x="24389" y="0"/>
                  </a:cubicBezTo>
                  <a:moveTo>
                    <a:pt x="24389" y="51293"/>
                  </a:moveTo>
                  <a:lnTo>
                    <a:pt x="24389" y="25647"/>
                  </a:lnTo>
                  <a:lnTo>
                    <a:pt x="48778" y="25647"/>
                  </a:lnTo>
                  <a:lnTo>
                    <a:pt x="48778" y="5299109"/>
                  </a:lnTo>
                  <a:lnTo>
                    <a:pt x="24389" y="5299109"/>
                  </a:lnTo>
                  <a:lnTo>
                    <a:pt x="24389" y="5273462"/>
                  </a:lnTo>
                  <a:lnTo>
                    <a:pt x="6302251" y="5273462"/>
                  </a:lnTo>
                  <a:lnTo>
                    <a:pt x="6302251" y="5299109"/>
                  </a:lnTo>
                  <a:lnTo>
                    <a:pt x="6277863" y="5299109"/>
                  </a:lnTo>
                  <a:lnTo>
                    <a:pt x="6277863" y="25647"/>
                  </a:lnTo>
                  <a:lnTo>
                    <a:pt x="6302251" y="25647"/>
                  </a:lnTo>
                  <a:lnTo>
                    <a:pt x="6302251" y="51293"/>
                  </a:lnTo>
                  <a:lnTo>
                    <a:pt x="24389" y="51293"/>
                  </a:lnTo>
                  <a:close/>
                </a:path>
              </a:pathLst>
            </a:custGeom>
            <a:solidFill>
              <a:srgbClr val="E1E3D7">
                <a:alpha val="89020"/>
              </a:srgbClr>
            </a:solidFill>
          </p:spPr>
          <p:txBody>
            <a:bodyPr/>
            <a:lstStyle/>
            <a:p>
              <a:endParaRPr lang="en-GB"/>
            </a:p>
          </p:txBody>
        </p:sp>
      </p:grpSp>
      <p:grpSp>
        <p:nvGrpSpPr>
          <p:cNvPr id="22" name="Group 22"/>
          <p:cNvGrpSpPr/>
          <p:nvPr/>
        </p:nvGrpSpPr>
        <p:grpSpPr>
          <a:xfrm>
            <a:off x="13791856" y="2923989"/>
            <a:ext cx="3771447" cy="1809300"/>
            <a:chOff x="0" y="0"/>
            <a:chExt cx="5028596" cy="2412400"/>
          </a:xfrm>
        </p:grpSpPr>
        <p:sp>
          <p:nvSpPr>
            <p:cNvPr id="23" name="Freeform 23"/>
            <p:cNvSpPr/>
            <p:nvPr/>
          </p:nvSpPr>
          <p:spPr>
            <a:xfrm>
              <a:off x="19385" y="25400"/>
              <a:ext cx="4989816" cy="2361565"/>
            </a:xfrm>
            <a:custGeom>
              <a:avLst/>
              <a:gdLst/>
              <a:ahLst/>
              <a:cxnLst/>
              <a:rect l="l" t="t" r="r" b="b"/>
              <a:pathLst>
                <a:path w="4989816" h="2361565">
                  <a:moveTo>
                    <a:pt x="0" y="0"/>
                  </a:moveTo>
                  <a:lnTo>
                    <a:pt x="4989816" y="0"/>
                  </a:lnTo>
                  <a:lnTo>
                    <a:pt x="4989816" y="2361565"/>
                  </a:lnTo>
                  <a:lnTo>
                    <a:pt x="0" y="2361565"/>
                  </a:lnTo>
                  <a:close/>
                </a:path>
              </a:pathLst>
            </a:custGeom>
            <a:solidFill>
              <a:srgbClr val="949F87"/>
            </a:solidFill>
          </p:spPr>
          <p:txBody>
            <a:bodyPr/>
            <a:lstStyle/>
            <a:p>
              <a:endParaRPr lang="en-GB"/>
            </a:p>
          </p:txBody>
        </p:sp>
        <p:sp>
          <p:nvSpPr>
            <p:cNvPr id="24" name="Freeform 24"/>
            <p:cNvSpPr/>
            <p:nvPr/>
          </p:nvSpPr>
          <p:spPr>
            <a:xfrm>
              <a:off x="0" y="0"/>
              <a:ext cx="5028586" cy="2412365"/>
            </a:xfrm>
            <a:custGeom>
              <a:avLst/>
              <a:gdLst/>
              <a:ahLst/>
              <a:cxnLst/>
              <a:rect l="l" t="t" r="r" b="b"/>
              <a:pathLst>
                <a:path w="5028586" h="2412365">
                  <a:moveTo>
                    <a:pt x="19385" y="0"/>
                  </a:moveTo>
                  <a:lnTo>
                    <a:pt x="5009201" y="0"/>
                  </a:lnTo>
                  <a:cubicBezTo>
                    <a:pt x="5019863" y="0"/>
                    <a:pt x="5028586" y="11430"/>
                    <a:pt x="5028586" y="25400"/>
                  </a:cubicBezTo>
                  <a:lnTo>
                    <a:pt x="5028586" y="2386965"/>
                  </a:lnTo>
                  <a:cubicBezTo>
                    <a:pt x="5028586" y="2400935"/>
                    <a:pt x="5019863" y="2412365"/>
                    <a:pt x="5009201" y="2412365"/>
                  </a:cubicBezTo>
                  <a:lnTo>
                    <a:pt x="19385" y="2412365"/>
                  </a:lnTo>
                  <a:cubicBezTo>
                    <a:pt x="8723" y="2412365"/>
                    <a:pt x="0" y="2400935"/>
                    <a:pt x="0" y="2386965"/>
                  </a:cubicBezTo>
                  <a:lnTo>
                    <a:pt x="0" y="25400"/>
                  </a:lnTo>
                  <a:cubicBezTo>
                    <a:pt x="0" y="11430"/>
                    <a:pt x="8723" y="0"/>
                    <a:pt x="19385" y="0"/>
                  </a:cubicBezTo>
                  <a:moveTo>
                    <a:pt x="19385" y="50800"/>
                  </a:moveTo>
                  <a:lnTo>
                    <a:pt x="19385" y="25400"/>
                  </a:lnTo>
                  <a:lnTo>
                    <a:pt x="38770" y="25400"/>
                  </a:lnTo>
                  <a:lnTo>
                    <a:pt x="38770" y="2386965"/>
                  </a:lnTo>
                  <a:lnTo>
                    <a:pt x="19385" y="2386965"/>
                  </a:lnTo>
                  <a:lnTo>
                    <a:pt x="19385" y="2361565"/>
                  </a:lnTo>
                  <a:lnTo>
                    <a:pt x="5009201" y="2361565"/>
                  </a:lnTo>
                  <a:lnTo>
                    <a:pt x="5009201" y="2386965"/>
                  </a:lnTo>
                  <a:lnTo>
                    <a:pt x="4989816" y="2386965"/>
                  </a:lnTo>
                  <a:lnTo>
                    <a:pt x="4989816" y="25400"/>
                  </a:lnTo>
                  <a:lnTo>
                    <a:pt x="5009201" y="25400"/>
                  </a:lnTo>
                  <a:lnTo>
                    <a:pt x="5009201" y="50800"/>
                  </a:lnTo>
                  <a:lnTo>
                    <a:pt x="19385" y="50800"/>
                  </a:lnTo>
                  <a:close/>
                </a:path>
              </a:pathLst>
            </a:custGeom>
            <a:solidFill>
              <a:srgbClr val="949F87"/>
            </a:solidFill>
          </p:spPr>
          <p:txBody>
            <a:bodyPr/>
            <a:lstStyle/>
            <a:p>
              <a:endParaRPr lang="en-GB"/>
            </a:p>
          </p:txBody>
        </p:sp>
      </p:grpSp>
      <p:sp>
        <p:nvSpPr>
          <p:cNvPr id="25" name="TextBox 25"/>
          <p:cNvSpPr txBox="1"/>
          <p:nvPr/>
        </p:nvSpPr>
        <p:spPr>
          <a:xfrm>
            <a:off x="14173319" y="3548985"/>
            <a:ext cx="3171809" cy="597408"/>
          </a:xfrm>
          <a:prstGeom prst="rect">
            <a:avLst/>
          </a:prstGeom>
        </p:spPr>
        <p:txBody>
          <a:bodyPr lIns="0" tIns="0" rIns="0" bIns="0" rtlCol="0" anchor="t">
            <a:spAutoFit/>
          </a:bodyPr>
          <a:lstStyle/>
          <a:p>
            <a:pPr algn="ctr">
              <a:lnSpc>
                <a:spcPts val="4536"/>
              </a:lnSpc>
            </a:pPr>
            <a:r>
              <a:rPr lang="en-US" sz="4200">
                <a:solidFill>
                  <a:srgbClr val="FFFFFF"/>
                </a:solidFill>
                <a:latin typeface="Roboto Condensed Bold"/>
              </a:rPr>
              <a:t>Bước 4</a:t>
            </a:r>
          </a:p>
        </p:txBody>
      </p:sp>
      <p:grpSp>
        <p:nvGrpSpPr>
          <p:cNvPr id="26" name="Group 26"/>
          <p:cNvGrpSpPr/>
          <p:nvPr/>
        </p:nvGrpSpPr>
        <p:grpSpPr>
          <a:xfrm>
            <a:off x="13791856" y="4695189"/>
            <a:ext cx="3771447" cy="3955192"/>
            <a:chOff x="0" y="0"/>
            <a:chExt cx="5028596" cy="5273590"/>
          </a:xfrm>
        </p:grpSpPr>
        <p:sp>
          <p:nvSpPr>
            <p:cNvPr id="27" name="Freeform 27"/>
            <p:cNvSpPr/>
            <p:nvPr/>
          </p:nvSpPr>
          <p:spPr>
            <a:xfrm>
              <a:off x="19385" y="25400"/>
              <a:ext cx="4989816" cy="5222748"/>
            </a:xfrm>
            <a:custGeom>
              <a:avLst/>
              <a:gdLst/>
              <a:ahLst/>
              <a:cxnLst/>
              <a:rect l="l" t="t" r="r" b="b"/>
              <a:pathLst>
                <a:path w="4989816" h="5222748">
                  <a:moveTo>
                    <a:pt x="0" y="0"/>
                  </a:moveTo>
                  <a:lnTo>
                    <a:pt x="4989816" y="0"/>
                  </a:lnTo>
                  <a:lnTo>
                    <a:pt x="4989816" y="5222748"/>
                  </a:lnTo>
                  <a:lnTo>
                    <a:pt x="0" y="5222748"/>
                  </a:lnTo>
                  <a:close/>
                </a:path>
              </a:pathLst>
            </a:custGeom>
            <a:solidFill>
              <a:srgbClr val="DADED8">
                <a:alpha val="89020"/>
              </a:srgbClr>
            </a:solidFill>
          </p:spPr>
          <p:txBody>
            <a:bodyPr/>
            <a:lstStyle/>
            <a:p>
              <a:endParaRPr lang="en-GB"/>
            </a:p>
          </p:txBody>
        </p:sp>
        <p:sp>
          <p:nvSpPr>
            <p:cNvPr id="28" name="Freeform 28"/>
            <p:cNvSpPr/>
            <p:nvPr/>
          </p:nvSpPr>
          <p:spPr>
            <a:xfrm>
              <a:off x="0" y="0"/>
              <a:ext cx="5028586" cy="5273548"/>
            </a:xfrm>
            <a:custGeom>
              <a:avLst/>
              <a:gdLst/>
              <a:ahLst/>
              <a:cxnLst/>
              <a:rect l="l" t="t" r="r" b="b"/>
              <a:pathLst>
                <a:path w="5028586" h="5273548">
                  <a:moveTo>
                    <a:pt x="19385" y="0"/>
                  </a:moveTo>
                  <a:lnTo>
                    <a:pt x="5009201" y="0"/>
                  </a:lnTo>
                  <a:cubicBezTo>
                    <a:pt x="5019863" y="0"/>
                    <a:pt x="5028586" y="11430"/>
                    <a:pt x="5028586" y="25400"/>
                  </a:cubicBezTo>
                  <a:lnTo>
                    <a:pt x="5028586" y="5248148"/>
                  </a:lnTo>
                  <a:cubicBezTo>
                    <a:pt x="5028586" y="5262118"/>
                    <a:pt x="5019863" y="5273548"/>
                    <a:pt x="5009201" y="5273548"/>
                  </a:cubicBezTo>
                  <a:lnTo>
                    <a:pt x="19385" y="5273548"/>
                  </a:lnTo>
                  <a:cubicBezTo>
                    <a:pt x="8723" y="5273548"/>
                    <a:pt x="0" y="5262118"/>
                    <a:pt x="0" y="5248148"/>
                  </a:cubicBezTo>
                  <a:lnTo>
                    <a:pt x="0" y="25400"/>
                  </a:lnTo>
                  <a:cubicBezTo>
                    <a:pt x="0" y="11430"/>
                    <a:pt x="8723" y="0"/>
                    <a:pt x="19385" y="0"/>
                  </a:cubicBezTo>
                  <a:moveTo>
                    <a:pt x="19385" y="50800"/>
                  </a:moveTo>
                  <a:lnTo>
                    <a:pt x="19385" y="25400"/>
                  </a:lnTo>
                  <a:lnTo>
                    <a:pt x="38770" y="25400"/>
                  </a:lnTo>
                  <a:lnTo>
                    <a:pt x="38770" y="5248148"/>
                  </a:lnTo>
                  <a:lnTo>
                    <a:pt x="19385" y="5248148"/>
                  </a:lnTo>
                  <a:lnTo>
                    <a:pt x="19385" y="5222748"/>
                  </a:lnTo>
                  <a:lnTo>
                    <a:pt x="5009201" y="5222748"/>
                  </a:lnTo>
                  <a:lnTo>
                    <a:pt x="5009201" y="5248148"/>
                  </a:lnTo>
                  <a:lnTo>
                    <a:pt x="4989816" y="5248148"/>
                  </a:lnTo>
                  <a:lnTo>
                    <a:pt x="4989816" y="25400"/>
                  </a:lnTo>
                  <a:lnTo>
                    <a:pt x="5009201" y="25400"/>
                  </a:lnTo>
                  <a:lnTo>
                    <a:pt x="5009201" y="50800"/>
                  </a:lnTo>
                  <a:lnTo>
                    <a:pt x="19385" y="50800"/>
                  </a:lnTo>
                  <a:close/>
                </a:path>
              </a:pathLst>
            </a:custGeom>
            <a:solidFill>
              <a:srgbClr val="DADED8">
                <a:alpha val="89020"/>
              </a:srgbClr>
            </a:solidFill>
          </p:spPr>
          <p:txBody>
            <a:bodyPr/>
            <a:lstStyle/>
            <a:p>
              <a:endParaRPr lang="en-GB"/>
            </a:p>
          </p:txBody>
        </p:sp>
      </p:grpSp>
      <p:sp>
        <p:nvSpPr>
          <p:cNvPr id="29" name="TextBox 29"/>
          <p:cNvSpPr txBox="1"/>
          <p:nvPr/>
        </p:nvSpPr>
        <p:spPr>
          <a:xfrm>
            <a:off x="13791856" y="4901689"/>
            <a:ext cx="3553272" cy="2883408"/>
          </a:xfrm>
          <a:prstGeom prst="rect">
            <a:avLst/>
          </a:prstGeom>
        </p:spPr>
        <p:txBody>
          <a:bodyPr lIns="0" tIns="0" rIns="0" bIns="0" rtlCol="0" anchor="t">
            <a:spAutoFit/>
          </a:bodyPr>
          <a:lstStyle/>
          <a:p>
            <a:pPr marL="760095" lvl="2" indent="-253365">
              <a:lnSpc>
                <a:spcPts val="4536"/>
              </a:lnSpc>
              <a:buFont typeface="Arial"/>
              <a:buChar char="⚬"/>
            </a:pPr>
            <a:r>
              <a:rPr lang="en-US" sz="4200">
                <a:solidFill>
                  <a:srgbClr val="000000"/>
                </a:solidFill>
                <a:latin typeface="Roboto Condensed"/>
              </a:rPr>
              <a:t>Rút ra bài học từ văn bản  </a:t>
            </a:r>
          </a:p>
          <a:p>
            <a:pPr marL="760095" lvl="2" indent="-253365" algn="l">
              <a:lnSpc>
                <a:spcPts val="4536"/>
              </a:lnSpc>
              <a:buFont typeface="Arial"/>
              <a:buChar char="⚬"/>
            </a:pPr>
            <a:r>
              <a:rPr lang="en-US" sz="4200">
                <a:solidFill>
                  <a:srgbClr val="000000"/>
                </a:solidFill>
                <a:latin typeface="Roboto Condensed"/>
              </a:rPr>
              <a:t>Liên hệ của bản thân </a:t>
            </a:r>
          </a:p>
        </p:txBody>
      </p:sp>
      <p:grpSp>
        <p:nvGrpSpPr>
          <p:cNvPr id="30" name="Group 30"/>
          <p:cNvGrpSpPr/>
          <p:nvPr/>
        </p:nvGrpSpPr>
        <p:grpSpPr>
          <a:xfrm>
            <a:off x="9330010" y="2885583"/>
            <a:ext cx="4187475" cy="1809300"/>
            <a:chOff x="0" y="0"/>
            <a:chExt cx="5583300" cy="2412400"/>
          </a:xfrm>
        </p:grpSpPr>
        <p:sp>
          <p:nvSpPr>
            <p:cNvPr id="31" name="Freeform 31"/>
            <p:cNvSpPr/>
            <p:nvPr/>
          </p:nvSpPr>
          <p:spPr>
            <a:xfrm>
              <a:off x="21523" y="25400"/>
              <a:ext cx="5540242" cy="2361565"/>
            </a:xfrm>
            <a:custGeom>
              <a:avLst/>
              <a:gdLst/>
              <a:ahLst/>
              <a:cxnLst/>
              <a:rect l="l" t="t" r="r" b="b"/>
              <a:pathLst>
                <a:path w="5540242" h="2361565">
                  <a:moveTo>
                    <a:pt x="0" y="0"/>
                  </a:moveTo>
                  <a:lnTo>
                    <a:pt x="5540243" y="0"/>
                  </a:lnTo>
                  <a:lnTo>
                    <a:pt x="5540243" y="2361565"/>
                  </a:lnTo>
                  <a:lnTo>
                    <a:pt x="0" y="2361565"/>
                  </a:lnTo>
                  <a:close/>
                </a:path>
              </a:pathLst>
            </a:custGeom>
            <a:solidFill>
              <a:srgbClr val="A7B083"/>
            </a:solidFill>
          </p:spPr>
          <p:txBody>
            <a:bodyPr/>
            <a:lstStyle/>
            <a:p>
              <a:endParaRPr lang="en-GB"/>
            </a:p>
          </p:txBody>
        </p:sp>
        <p:sp>
          <p:nvSpPr>
            <p:cNvPr id="32" name="Freeform 32"/>
            <p:cNvSpPr/>
            <p:nvPr/>
          </p:nvSpPr>
          <p:spPr>
            <a:xfrm>
              <a:off x="0" y="0"/>
              <a:ext cx="5583289" cy="2412365"/>
            </a:xfrm>
            <a:custGeom>
              <a:avLst/>
              <a:gdLst/>
              <a:ahLst/>
              <a:cxnLst/>
              <a:rect l="l" t="t" r="r" b="b"/>
              <a:pathLst>
                <a:path w="5583289" h="2412365">
                  <a:moveTo>
                    <a:pt x="21523" y="0"/>
                  </a:moveTo>
                  <a:lnTo>
                    <a:pt x="5561766" y="0"/>
                  </a:lnTo>
                  <a:cubicBezTo>
                    <a:pt x="5573603" y="0"/>
                    <a:pt x="5583289" y="11430"/>
                    <a:pt x="5583289" y="25400"/>
                  </a:cubicBezTo>
                  <a:lnTo>
                    <a:pt x="5583289" y="2386965"/>
                  </a:lnTo>
                  <a:cubicBezTo>
                    <a:pt x="5583289" y="2400935"/>
                    <a:pt x="5573603" y="2412365"/>
                    <a:pt x="5561766" y="2412365"/>
                  </a:cubicBezTo>
                  <a:lnTo>
                    <a:pt x="21523" y="2412365"/>
                  </a:lnTo>
                  <a:cubicBezTo>
                    <a:pt x="9686" y="2412365"/>
                    <a:pt x="0" y="2400935"/>
                    <a:pt x="0" y="2386965"/>
                  </a:cubicBezTo>
                  <a:lnTo>
                    <a:pt x="0" y="25400"/>
                  </a:lnTo>
                  <a:cubicBezTo>
                    <a:pt x="0" y="11430"/>
                    <a:pt x="9686" y="0"/>
                    <a:pt x="21523" y="0"/>
                  </a:cubicBezTo>
                  <a:moveTo>
                    <a:pt x="21523" y="50800"/>
                  </a:moveTo>
                  <a:lnTo>
                    <a:pt x="21523" y="25400"/>
                  </a:lnTo>
                  <a:lnTo>
                    <a:pt x="43047" y="25400"/>
                  </a:lnTo>
                  <a:lnTo>
                    <a:pt x="43047" y="2386965"/>
                  </a:lnTo>
                  <a:lnTo>
                    <a:pt x="21523" y="2386965"/>
                  </a:lnTo>
                  <a:lnTo>
                    <a:pt x="21523" y="2361565"/>
                  </a:lnTo>
                  <a:lnTo>
                    <a:pt x="5561766" y="2361565"/>
                  </a:lnTo>
                  <a:lnTo>
                    <a:pt x="5561766" y="2386965"/>
                  </a:lnTo>
                  <a:lnTo>
                    <a:pt x="5540242" y="2386965"/>
                  </a:lnTo>
                  <a:lnTo>
                    <a:pt x="5540242" y="25400"/>
                  </a:lnTo>
                  <a:lnTo>
                    <a:pt x="5561766" y="25400"/>
                  </a:lnTo>
                  <a:lnTo>
                    <a:pt x="5561766" y="50800"/>
                  </a:lnTo>
                  <a:lnTo>
                    <a:pt x="21523" y="50800"/>
                  </a:lnTo>
                  <a:close/>
                </a:path>
              </a:pathLst>
            </a:custGeom>
            <a:solidFill>
              <a:srgbClr val="A7B083"/>
            </a:solidFill>
          </p:spPr>
          <p:txBody>
            <a:bodyPr/>
            <a:lstStyle/>
            <a:p>
              <a:endParaRPr lang="en-GB"/>
            </a:p>
          </p:txBody>
        </p:sp>
      </p:grpSp>
      <p:sp>
        <p:nvSpPr>
          <p:cNvPr id="33" name="TextBox 33"/>
          <p:cNvSpPr txBox="1"/>
          <p:nvPr/>
        </p:nvSpPr>
        <p:spPr>
          <a:xfrm>
            <a:off x="9548185" y="3510579"/>
            <a:ext cx="3580029" cy="597408"/>
          </a:xfrm>
          <a:prstGeom prst="rect">
            <a:avLst/>
          </a:prstGeom>
        </p:spPr>
        <p:txBody>
          <a:bodyPr lIns="0" tIns="0" rIns="0" bIns="0" rtlCol="0" anchor="t">
            <a:spAutoFit/>
          </a:bodyPr>
          <a:lstStyle/>
          <a:p>
            <a:pPr algn="ctr">
              <a:lnSpc>
                <a:spcPts val="4536"/>
              </a:lnSpc>
            </a:pPr>
            <a:r>
              <a:rPr lang="en-US" sz="4200">
                <a:solidFill>
                  <a:srgbClr val="FFFFFF"/>
                </a:solidFill>
                <a:latin typeface="Roboto Condensed Bold"/>
              </a:rPr>
              <a:t>Bước 3</a:t>
            </a:r>
          </a:p>
        </p:txBody>
      </p:sp>
      <p:grpSp>
        <p:nvGrpSpPr>
          <p:cNvPr id="34" name="Group 34"/>
          <p:cNvGrpSpPr/>
          <p:nvPr/>
        </p:nvGrpSpPr>
        <p:grpSpPr>
          <a:xfrm>
            <a:off x="9330010" y="4656783"/>
            <a:ext cx="4187475" cy="3955192"/>
            <a:chOff x="0" y="0"/>
            <a:chExt cx="5583300" cy="5273590"/>
          </a:xfrm>
        </p:grpSpPr>
        <p:sp>
          <p:nvSpPr>
            <p:cNvPr id="35" name="Freeform 35"/>
            <p:cNvSpPr/>
            <p:nvPr/>
          </p:nvSpPr>
          <p:spPr>
            <a:xfrm>
              <a:off x="21523" y="25400"/>
              <a:ext cx="5540242" cy="5222748"/>
            </a:xfrm>
            <a:custGeom>
              <a:avLst/>
              <a:gdLst/>
              <a:ahLst/>
              <a:cxnLst/>
              <a:rect l="l" t="t" r="r" b="b"/>
              <a:pathLst>
                <a:path w="5540242" h="5222748">
                  <a:moveTo>
                    <a:pt x="0" y="0"/>
                  </a:moveTo>
                  <a:lnTo>
                    <a:pt x="5540243" y="0"/>
                  </a:lnTo>
                  <a:lnTo>
                    <a:pt x="5540243" y="5222748"/>
                  </a:lnTo>
                  <a:lnTo>
                    <a:pt x="0" y="5222748"/>
                  </a:lnTo>
                  <a:close/>
                </a:path>
              </a:pathLst>
            </a:custGeom>
            <a:solidFill>
              <a:srgbClr val="E1E3D7">
                <a:alpha val="89020"/>
              </a:srgbClr>
            </a:solidFill>
          </p:spPr>
          <p:txBody>
            <a:bodyPr/>
            <a:lstStyle/>
            <a:p>
              <a:endParaRPr lang="en-GB"/>
            </a:p>
          </p:txBody>
        </p:sp>
        <p:sp>
          <p:nvSpPr>
            <p:cNvPr id="36" name="Freeform 36"/>
            <p:cNvSpPr/>
            <p:nvPr/>
          </p:nvSpPr>
          <p:spPr>
            <a:xfrm>
              <a:off x="0" y="0"/>
              <a:ext cx="5583289" cy="5273548"/>
            </a:xfrm>
            <a:custGeom>
              <a:avLst/>
              <a:gdLst/>
              <a:ahLst/>
              <a:cxnLst/>
              <a:rect l="l" t="t" r="r" b="b"/>
              <a:pathLst>
                <a:path w="5583289" h="5273548">
                  <a:moveTo>
                    <a:pt x="21523" y="0"/>
                  </a:moveTo>
                  <a:lnTo>
                    <a:pt x="5561766" y="0"/>
                  </a:lnTo>
                  <a:cubicBezTo>
                    <a:pt x="5573603" y="0"/>
                    <a:pt x="5583289" y="11430"/>
                    <a:pt x="5583289" y="25400"/>
                  </a:cubicBezTo>
                  <a:lnTo>
                    <a:pt x="5583289" y="5248148"/>
                  </a:lnTo>
                  <a:cubicBezTo>
                    <a:pt x="5583289" y="5262118"/>
                    <a:pt x="5573603" y="5273548"/>
                    <a:pt x="5561766" y="5273548"/>
                  </a:cubicBezTo>
                  <a:lnTo>
                    <a:pt x="21523" y="5273548"/>
                  </a:lnTo>
                  <a:cubicBezTo>
                    <a:pt x="9686" y="5273548"/>
                    <a:pt x="0" y="5262118"/>
                    <a:pt x="0" y="5248148"/>
                  </a:cubicBezTo>
                  <a:lnTo>
                    <a:pt x="0" y="25400"/>
                  </a:lnTo>
                  <a:cubicBezTo>
                    <a:pt x="0" y="11430"/>
                    <a:pt x="9686" y="0"/>
                    <a:pt x="21523" y="0"/>
                  </a:cubicBezTo>
                  <a:moveTo>
                    <a:pt x="21523" y="50800"/>
                  </a:moveTo>
                  <a:lnTo>
                    <a:pt x="21523" y="25400"/>
                  </a:lnTo>
                  <a:lnTo>
                    <a:pt x="43047" y="25400"/>
                  </a:lnTo>
                  <a:lnTo>
                    <a:pt x="43047" y="5248148"/>
                  </a:lnTo>
                  <a:lnTo>
                    <a:pt x="21523" y="5248148"/>
                  </a:lnTo>
                  <a:lnTo>
                    <a:pt x="21523" y="5222748"/>
                  </a:lnTo>
                  <a:lnTo>
                    <a:pt x="5561766" y="5222748"/>
                  </a:lnTo>
                  <a:lnTo>
                    <a:pt x="5561766" y="5248148"/>
                  </a:lnTo>
                  <a:lnTo>
                    <a:pt x="5540242" y="5248148"/>
                  </a:lnTo>
                  <a:lnTo>
                    <a:pt x="5540242" y="25400"/>
                  </a:lnTo>
                  <a:lnTo>
                    <a:pt x="5561766" y="25400"/>
                  </a:lnTo>
                  <a:lnTo>
                    <a:pt x="5561766" y="50800"/>
                  </a:lnTo>
                  <a:lnTo>
                    <a:pt x="21523" y="50800"/>
                  </a:lnTo>
                  <a:close/>
                </a:path>
              </a:pathLst>
            </a:custGeom>
            <a:solidFill>
              <a:srgbClr val="E1E3D7">
                <a:alpha val="89020"/>
              </a:srgbClr>
            </a:solidFill>
          </p:spPr>
          <p:txBody>
            <a:bodyPr/>
            <a:lstStyle/>
            <a:p>
              <a:endParaRPr lang="en-GB"/>
            </a:p>
          </p:txBody>
        </p:sp>
      </p:grpSp>
      <p:sp>
        <p:nvSpPr>
          <p:cNvPr id="37" name="TextBox 37"/>
          <p:cNvSpPr txBox="1"/>
          <p:nvPr/>
        </p:nvSpPr>
        <p:spPr>
          <a:xfrm>
            <a:off x="1130223" y="4932378"/>
            <a:ext cx="2056469" cy="1740408"/>
          </a:xfrm>
          <a:prstGeom prst="rect">
            <a:avLst/>
          </a:prstGeom>
        </p:spPr>
        <p:txBody>
          <a:bodyPr lIns="0" tIns="0" rIns="0" bIns="0" rtlCol="0" anchor="t">
            <a:spAutoFit/>
          </a:bodyPr>
          <a:lstStyle/>
          <a:p>
            <a:pPr marL="760095" lvl="2" indent="-253365" algn="l">
              <a:lnSpc>
                <a:spcPts val="4536"/>
              </a:lnSpc>
              <a:buFont typeface="Arial"/>
              <a:buChar char="⚬"/>
            </a:pPr>
            <a:r>
              <a:rPr lang="en-US" sz="4200">
                <a:solidFill>
                  <a:srgbClr val="000000"/>
                </a:solidFill>
                <a:latin typeface="Roboto Condensed"/>
              </a:rPr>
              <a:t>Đọc văn bản </a:t>
            </a:r>
          </a:p>
        </p:txBody>
      </p:sp>
      <p:sp>
        <p:nvSpPr>
          <p:cNvPr id="38" name="TextBox 38"/>
          <p:cNvSpPr txBox="1"/>
          <p:nvPr/>
        </p:nvSpPr>
        <p:spPr>
          <a:xfrm>
            <a:off x="4436892" y="4964382"/>
            <a:ext cx="4460251" cy="3454908"/>
          </a:xfrm>
          <a:prstGeom prst="rect">
            <a:avLst/>
          </a:prstGeom>
        </p:spPr>
        <p:txBody>
          <a:bodyPr lIns="0" tIns="0" rIns="0" bIns="0" rtlCol="0" anchor="t">
            <a:spAutoFit/>
          </a:bodyPr>
          <a:lstStyle/>
          <a:p>
            <a:pPr algn="just">
              <a:lnSpc>
                <a:spcPts val="4536"/>
              </a:lnSpc>
            </a:pPr>
            <a:r>
              <a:rPr lang="en-US" sz="4200">
                <a:solidFill>
                  <a:srgbClr val="000000"/>
                </a:solidFill>
                <a:latin typeface="Roboto Condensed"/>
              </a:rPr>
              <a:t>Xác định </a:t>
            </a:r>
          </a:p>
          <a:p>
            <a:pPr marL="760095" lvl="2" indent="-253365" algn="just">
              <a:lnSpc>
                <a:spcPts val="4536"/>
              </a:lnSpc>
              <a:buFont typeface="Arial"/>
              <a:buChar char="⚬"/>
            </a:pPr>
            <a:r>
              <a:rPr lang="en-US" sz="4200">
                <a:solidFill>
                  <a:srgbClr val="000000"/>
                </a:solidFill>
                <a:latin typeface="Roboto Condensed"/>
              </a:rPr>
              <a:t>đề tài</a:t>
            </a:r>
          </a:p>
          <a:p>
            <a:pPr marL="760095" lvl="2" indent="-253365" algn="just">
              <a:lnSpc>
                <a:spcPts val="4536"/>
              </a:lnSpc>
              <a:buFont typeface="Arial"/>
              <a:buChar char="⚬"/>
            </a:pPr>
            <a:r>
              <a:rPr lang="en-US" sz="4200">
                <a:solidFill>
                  <a:srgbClr val="000000"/>
                </a:solidFill>
                <a:latin typeface="Roboto Condensed"/>
              </a:rPr>
              <a:t>đối tượng của tiếng cười</a:t>
            </a:r>
          </a:p>
          <a:p>
            <a:pPr marL="760095" lvl="2" indent="-253365" algn="just">
              <a:lnSpc>
                <a:spcPts val="4536"/>
              </a:lnSpc>
              <a:buFont typeface="Arial"/>
              <a:buChar char="⚬"/>
            </a:pPr>
            <a:r>
              <a:rPr lang="en-US" sz="4200">
                <a:solidFill>
                  <a:srgbClr val="000000"/>
                </a:solidFill>
                <a:latin typeface="Roboto Condensed"/>
              </a:rPr>
              <a:t>các thủ pháp trào phúng</a:t>
            </a:r>
          </a:p>
        </p:txBody>
      </p:sp>
      <p:sp>
        <p:nvSpPr>
          <p:cNvPr id="39" name="TextBox 39"/>
          <p:cNvSpPr txBox="1"/>
          <p:nvPr/>
        </p:nvSpPr>
        <p:spPr>
          <a:xfrm>
            <a:off x="9615449" y="5209313"/>
            <a:ext cx="3262809" cy="2883408"/>
          </a:xfrm>
          <a:prstGeom prst="rect">
            <a:avLst/>
          </a:prstGeom>
        </p:spPr>
        <p:txBody>
          <a:bodyPr lIns="0" tIns="0" rIns="0" bIns="0" rtlCol="0" anchor="t">
            <a:spAutoFit/>
          </a:bodyPr>
          <a:lstStyle/>
          <a:p>
            <a:pPr marL="760095" lvl="2" indent="-253365" algn="just">
              <a:lnSpc>
                <a:spcPts val="4536"/>
              </a:lnSpc>
              <a:buFont typeface="Arial"/>
              <a:buChar char="⚬"/>
            </a:pPr>
            <a:r>
              <a:rPr lang="en-US" sz="4200">
                <a:solidFill>
                  <a:srgbClr val="000000"/>
                </a:solidFill>
                <a:latin typeface="Roboto Condensed"/>
              </a:rPr>
              <a:t>Xác định cảm xúc, thái độ của nhân vật trữ tình</a:t>
            </a:r>
          </a:p>
        </p:txBody>
      </p:sp>
      <p:sp>
        <p:nvSpPr>
          <p:cNvPr id="40" name="TextBox 40"/>
          <p:cNvSpPr txBox="1"/>
          <p:nvPr/>
        </p:nvSpPr>
        <p:spPr>
          <a:xfrm>
            <a:off x="2654559" y="1084989"/>
            <a:ext cx="12105120" cy="1149251"/>
          </a:xfrm>
          <a:prstGeom prst="rect">
            <a:avLst/>
          </a:prstGeom>
        </p:spPr>
        <p:txBody>
          <a:bodyPr lIns="0" tIns="0" rIns="0" bIns="0" rtlCol="0" anchor="t">
            <a:spAutoFit/>
          </a:bodyPr>
          <a:lstStyle/>
          <a:p>
            <a:pPr algn="ctr">
              <a:lnSpc>
                <a:spcPts val="9100"/>
              </a:lnSpc>
            </a:pPr>
            <a:r>
              <a:rPr lang="en-US" sz="6500">
                <a:solidFill>
                  <a:srgbClr val="000000"/>
                </a:solidFill>
                <a:latin typeface="#9Slide05 VL Fadilla"/>
              </a:rPr>
              <a:t>Kinh nghiệm đọc thể loại thơ trào phúng: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2216903" y="6234034"/>
            <a:ext cx="9489980" cy="5143500"/>
            <a:chOff x="0" y="0"/>
            <a:chExt cx="12653306" cy="6858000"/>
          </a:xfrm>
        </p:grpSpPr>
        <p:sp>
          <p:nvSpPr>
            <p:cNvPr id="4" name="Freeform 4"/>
            <p:cNvSpPr/>
            <p:nvPr/>
          </p:nvSpPr>
          <p:spPr>
            <a:xfrm>
              <a:off x="0" y="0"/>
              <a:ext cx="12653264" cy="6858000"/>
            </a:xfrm>
            <a:custGeom>
              <a:avLst/>
              <a:gdLst/>
              <a:ahLst/>
              <a:cxnLst/>
              <a:rect l="l" t="t" r="r" b="b"/>
              <a:pathLst>
                <a:path w="12653264" h="6858000">
                  <a:moveTo>
                    <a:pt x="0" y="0"/>
                  </a:moveTo>
                  <a:lnTo>
                    <a:pt x="12653264" y="0"/>
                  </a:lnTo>
                  <a:lnTo>
                    <a:pt x="12653264" y="6858000"/>
                  </a:lnTo>
                  <a:lnTo>
                    <a:pt x="0" y="6858000"/>
                  </a:lnTo>
                  <a:lnTo>
                    <a:pt x="0" y="0"/>
                  </a:lnTo>
                  <a:close/>
                </a:path>
              </a:pathLst>
            </a:custGeom>
            <a:blipFill>
              <a:blip r:embed="rId4"/>
              <a:stretch>
                <a:fillRect t="-7104" b="-7104"/>
              </a:stretch>
            </a:blipFill>
          </p:spPr>
          <p:txBody>
            <a:bodyPr/>
            <a:lstStyle/>
            <a:p>
              <a:endParaRPr lang="en-GB"/>
            </a:p>
          </p:txBody>
        </p:sp>
      </p:grpSp>
      <p:sp>
        <p:nvSpPr>
          <p:cNvPr id="5" name="Freeform 5"/>
          <p:cNvSpPr/>
          <p:nvPr/>
        </p:nvSpPr>
        <p:spPr>
          <a:xfrm>
            <a:off x="2209800" y="647700"/>
            <a:ext cx="3202782" cy="2497930"/>
          </a:xfrm>
          <a:custGeom>
            <a:avLst/>
            <a:gdLst/>
            <a:ahLst/>
            <a:cxnLst/>
            <a:rect l="l" t="t" r="r" b="b"/>
            <a:pathLst>
              <a:path w="3202782" h="2497930">
                <a:moveTo>
                  <a:pt x="0" y="0"/>
                </a:moveTo>
                <a:lnTo>
                  <a:pt x="3202782" y="0"/>
                </a:lnTo>
                <a:lnTo>
                  <a:pt x="3202782" y="2497930"/>
                </a:lnTo>
                <a:lnTo>
                  <a:pt x="0" y="2497930"/>
                </a:lnTo>
                <a:lnTo>
                  <a:pt x="0" y="0"/>
                </a:lnTo>
                <a:close/>
              </a:path>
            </a:pathLst>
          </a:custGeom>
          <a:blipFill>
            <a:blip r:embed="rId5"/>
            <a:stretch>
              <a:fillRect b="-29"/>
            </a:stretch>
          </a:blipFill>
        </p:spPr>
        <p:txBody>
          <a:bodyPr/>
          <a:lstStyle/>
          <a:p>
            <a:endParaRPr lang="en-GB"/>
          </a:p>
        </p:txBody>
      </p:sp>
      <p:grpSp>
        <p:nvGrpSpPr>
          <p:cNvPr id="7" name="Group 7"/>
          <p:cNvGrpSpPr/>
          <p:nvPr/>
        </p:nvGrpSpPr>
        <p:grpSpPr>
          <a:xfrm>
            <a:off x="7273076" y="2800807"/>
            <a:ext cx="5555880" cy="1620818"/>
            <a:chOff x="0" y="0"/>
            <a:chExt cx="7407840" cy="2161090"/>
          </a:xfrm>
        </p:grpSpPr>
        <p:sp>
          <p:nvSpPr>
            <p:cNvPr id="8" name="Freeform 8"/>
            <p:cNvSpPr/>
            <p:nvPr/>
          </p:nvSpPr>
          <p:spPr>
            <a:xfrm>
              <a:off x="9525" y="9525"/>
              <a:ext cx="7388733" cy="2141982"/>
            </a:xfrm>
            <a:custGeom>
              <a:avLst/>
              <a:gdLst/>
              <a:ahLst/>
              <a:cxnLst/>
              <a:rect l="l" t="t" r="r" b="b"/>
              <a:pathLst>
                <a:path w="7388733" h="2141982">
                  <a:moveTo>
                    <a:pt x="0" y="0"/>
                  </a:moveTo>
                  <a:lnTo>
                    <a:pt x="7388733" y="0"/>
                  </a:lnTo>
                  <a:lnTo>
                    <a:pt x="7388733" y="2141982"/>
                  </a:lnTo>
                  <a:lnTo>
                    <a:pt x="0" y="2141982"/>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9" name="Freeform 9"/>
            <p:cNvSpPr/>
            <p:nvPr/>
          </p:nvSpPr>
          <p:spPr>
            <a:xfrm>
              <a:off x="0" y="0"/>
              <a:ext cx="7407783" cy="2161032"/>
            </a:xfrm>
            <a:custGeom>
              <a:avLst/>
              <a:gdLst/>
              <a:ahLst/>
              <a:cxnLst/>
              <a:rect l="l" t="t" r="r" b="b"/>
              <a:pathLst>
                <a:path w="7407783" h="2161032">
                  <a:moveTo>
                    <a:pt x="9525" y="0"/>
                  </a:moveTo>
                  <a:lnTo>
                    <a:pt x="7398258" y="0"/>
                  </a:lnTo>
                  <a:cubicBezTo>
                    <a:pt x="7403464" y="0"/>
                    <a:pt x="7407783" y="4318"/>
                    <a:pt x="7407783" y="9525"/>
                  </a:cubicBezTo>
                  <a:lnTo>
                    <a:pt x="7407783" y="2151507"/>
                  </a:lnTo>
                  <a:cubicBezTo>
                    <a:pt x="7407783" y="2156714"/>
                    <a:pt x="7403464" y="2161032"/>
                    <a:pt x="7398258" y="2161032"/>
                  </a:cubicBezTo>
                  <a:lnTo>
                    <a:pt x="9525" y="2161032"/>
                  </a:lnTo>
                  <a:cubicBezTo>
                    <a:pt x="4318" y="2161032"/>
                    <a:pt x="0" y="2156714"/>
                    <a:pt x="0" y="2151507"/>
                  </a:cubicBezTo>
                  <a:lnTo>
                    <a:pt x="0" y="9525"/>
                  </a:lnTo>
                  <a:cubicBezTo>
                    <a:pt x="0" y="4318"/>
                    <a:pt x="4318" y="0"/>
                    <a:pt x="9525" y="0"/>
                  </a:cubicBezTo>
                  <a:moveTo>
                    <a:pt x="9525" y="19050"/>
                  </a:moveTo>
                  <a:lnTo>
                    <a:pt x="9525" y="9525"/>
                  </a:lnTo>
                  <a:lnTo>
                    <a:pt x="19050" y="9525"/>
                  </a:lnTo>
                  <a:lnTo>
                    <a:pt x="19050" y="2151507"/>
                  </a:lnTo>
                  <a:lnTo>
                    <a:pt x="9525" y="2151507"/>
                  </a:lnTo>
                  <a:lnTo>
                    <a:pt x="9525" y="2141982"/>
                  </a:lnTo>
                  <a:lnTo>
                    <a:pt x="7398258" y="2141982"/>
                  </a:lnTo>
                  <a:lnTo>
                    <a:pt x="7398258" y="2151507"/>
                  </a:lnTo>
                  <a:lnTo>
                    <a:pt x="7388733" y="2151507"/>
                  </a:lnTo>
                  <a:lnTo>
                    <a:pt x="7388733" y="9525"/>
                  </a:lnTo>
                  <a:lnTo>
                    <a:pt x="7398258" y="9525"/>
                  </a:lnTo>
                  <a:lnTo>
                    <a:pt x="7398258" y="19050"/>
                  </a:lnTo>
                  <a:lnTo>
                    <a:pt x="9525" y="19050"/>
                  </a:lnTo>
                  <a:close/>
                </a:path>
              </a:pathLst>
            </a:custGeom>
            <a:solidFill>
              <a:srgbClr val="909C83"/>
            </a:solidFill>
          </p:spPr>
          <p:txBody>
            <a:bodyPr/>
            <a:lstStyle/>
            <a:p>
              <a:endParaRPr lang="en-GB"/>
            </a:p>
          </p:txBody>
        </p:sp>
        <p:sp>
          <p:nvSpPr>
            <p:cNvPr id="10" name="TextBox 10"/>
            <p:cNvSpPr txBox="1"/>
            <p:nvPr/>
          </p:nvSpPr>
          <p:spPr>
            <a:xfrm>
              <a:off x="0" y="-9525"/>
              <a:ext cx="7407840" cy="2170615"/>
            </a:xfrm>
            <a:prstGeom prst="rect">
              <a:avLst/>
            </a:prstGeom>
          </p:spPr>
          <p:txBody>
            <a:bodyPr lIns="50800" tIns="50800" rIns="50800" bIns="50800" rtlCol="0" anchor="ctr"/>
            <a:lstStyle/>
            <a:p>
              <a:pPr algn="ctr">
                <a:lnSpc>
                  <a:spcPts val="5759"/>
                </a:lnSpc>
              </a:pPr>
              <a:r>
                <a:rPr lang="en-US" sz="4800">
                  <a:solidFill>
                    <a:srgbClr val="22170B"/>
                  </a:solidFill>
                  <a:latin typeface="Cambria Bold"/>
                </a:rPr>
                <a:t>Nhiệm vụ 2</a:t>
              </a:r>
            </a:p>
          </p:txBody>
        </p:sp>
      </p:grpSp>
      <p:grpSp>
        <p:nvGrpSpPr>
          <p:cNvPr id="11" name="Group 11"/>
          <p:cNvGrpSpPr/>
          <p:nvPr/>
        </p:nvGrpSpPr>
        <p:grpSpPr>
          <a:xfrm>
            <a:off x="13248456" y="568815"/>
            <a:ext cx="4951183" cy="3818601"/>
            <a:chOff x="0" y="0"/>
            <a:chExt cx="6601578" cy="5091468"/>
          </a:xfrm>
        </p:grpSpPr>
        <p:sp>
          <p:nvSpPr>
            <p:cNvPr id="12" name="Freeform 12"/>
            <p:cNvSpPr/>
            <p:nvPr/>
          </p:nvSpPr>
          <p:spPr>
            <a:xfrm>
              <a:off x="0" y="0"/>
              <a:ext cx="6601587" cy="5091430"/>
            </a:xfrm>
            <a:custGeom>
              <a:avLst/>
              <a:gdLst/>
              <a:ahLst/>
              <a:cxnLst/>
              <a:rect l="l" t="t" r="r" b="b"/>
              <a:pathLst>
                <a:path w="6601587" h="5091430">
                  <a:moveTo>
                    <a:pt x="0" y="0"/>
                  </a:moveTo>
                  <a:lnTo>
                    <a:pt x="6601587" y="0"/>
                  </a:lnTo>
                  <a:lnTo>
                    <a:pt x="6601587" y="5091430"/>
                  </a:lnTo>
                  <a:lnTo>
                    <a:pt x="0" y="5091430"/>
                  </a:lnTo>
                  <a:lnTo>
                    <a:pt x="0" y="0"/>
                  </a:lnTo>
                  <a:close/>
                </a:path>
              </a:pathLst>
            </a:custGeom>
            <a:blipFill>
              <a:blip r:embed="rId6"/>
              <a:stretch>
                <a:fillRect t="-55" b="-55"/>
              </a:stretch>
            </a:blipFill>
          </p:spPr>
          <p:txBody>
            <a:bodyPr/>
            <a:lstStyle/>
            <a:p>
              <a:endParaRPr lang="en-GB"/>
            </a:p>
          </p:txBody>
        </p:sp>
      </p:grpSp>
      <p:sp>
        <p:nvSpPr>
          <p:cNvPr id="13" name="Freeform 13"/>
          <p:cNvSpPr/>
          <p:nvPr/>
        </p:nvSpPr>
        <p:spPr>
          <a:xfrm rot="-1168439">
            <a:off x="2186017" y="2303131"/>
            <a:ext cx="4050119" cy="5728599"/>
          </a:xfrm>
          <a:custGeom>
            <a:avLst/>
            <a:gdLst/>
            <a:ahLst/>
            <a:cxnLst/>
            <a:rect l="l" t="t" r="r" b="b"/>
            <a:pathLst>
              <a:path w="4050119" h="5728599">
                <a:moveTo>
                  <a:pt x="0" y="0"/>
                </a:moveTo>
                <a:lnTo>
                  <a:pt x="4050119" y="0"/>
                </a:lnTo>
                <a:lnTo>
                  <a:pt x="4050119" y="5728599"/>
                </a:lnTo>
                <a:lnTo>
                  <a:pt x="0" y="5728599"/>
                </a:lnTo>
                <a:lnTo>
                  <a:pt x="0" y="0"/>
                </a:lnTo>
                <a:close/>
              </a:path>
            </a:pathLst>
          </a:custGeom>
          <a:blipFill>
            <a:blip r:embed="rId7">
              <a:alphaModFix amt="84000"/>
            </a:blip>
            <a:stretch>
              <a:fillRect/>
            </a:stretch>
          </a:blipFill>
        </p:spPr>
        <p:txBody>
          <a:bodyPr/>
          <a:lstStyle/>
          <a:p>
            <a:endParaRPr lang="en-GB"/>
          </a:p>
        </p:txBody>
      </p:sp>
      <p:sp>
        <p:nvSpPr>
          <p:cNvPr id="14" name="TextBox 14"/>
          <p:cNvSpPr txBox="1"/>
          <p:nvPr/>
        </p:nvSpPr>
        <p:spPr>
          <a:xfrm>
            <a:off x="7075185" y="5167430"/>
            <a:ext cx="10410634" cy="4283224"/>
          </a:xfrm>
          <a:prstGeom prst="rect">
            <a:avLst/>
          </a:prstGeom>
        </p:spPr>
        <p:txBody>
          <a:bodyPr lIns="0" tIns="0" rIns="0" bIns="0" rtlCol="0" anchor="t">
            <a:spAutoFit/>
          </a:bodyPr>
          <a:lstStyle/>
          <a:p>
            <a:pPr marL="723900" lvl="1" indent="-361950" algn="just">
              <a:lnSpc>
                <a:spcPts val="4799"/>
              </a:lnSpc>
              <a:buFont typeface="Arial"/>
              <a:buChar char="•"/>
            </a:pPr>
            <a:r>
              <a:rPr lang="en-US" sz="3999">
                <a:solidFill>
                  <a:srgbClr val="120804"/>
                </a:solidFill>
                <a:latin typeface="Roboto Condensed"/>
              </a:rPr>
              <a:t>Hoàn thành (cá nhân) PHT số 2, trong vòng thời gian 10 phút.</a:t>
            </a:r>
          </a:p>
          <a:p>
            <a:pPr marL="723900" lvl="1" indent="-361950" algn="just">
              <a:lnSpc>
                <a:spcPts val="4799"/>
              </a:lnSpc>
              <a:buFont typeface="Arial"/>
              <a:buChar char="•"/>
            </a:pPr>
            <a:r>
              <a:rPr lang="en-US" sz="3999" b="1">
                <a:solidFill>
                  <a:srgbClr val="120804"/>
                </a:solidFill>
                <a:latin typeface="Roboto Condensed"/>
              </a:rPr>
              <a:t>Đề bài</a:t>
            </a:r>
            <a:r>
              <a:rPr lang="en-US" sz="3999">
                <a:solidFill>
                  <a:srgbClr val="120804"/>
                </a:solidFill>
                <a:latin typeface="Roboto Condensed"/>
              </a:rPr>
              <a:t>: Qua bài thơ </a:t>
            </a:r>
            <a:r>
              <a:rPr lang="en-US" sz="3999">
                <a:solidFill>
                  <a:srgbClr val="120804"/>
                </a:solidFill>
                <a:latin typeface="Roboto Condensed Italics"/>
              </a:rPr>
              <a:t>Vịnh khoa thi Hương</a:t>
            </a:r>
            <a:r>
              <a:rPr lang="en-US" sz="3999">
                <a:solidFill>
                  <a:srgbClr val="120804"/>
                </a:solidFill>
                <a:latin typeface="Roboto Condensed"/>
              </a:rPr>
              <a:t> và những trải nghiệm cuộc sống của em, hãy viết đoạn văn khoảng 8 câu nêu quan điểm của em về vai trò của giáo dục đối với sự phát triển của một quốc gia.</a:t>
            </a:r>
          </a:p>
        </p:txBody>
      </p:sp>
      <p:sp>
        <p:nvSpPr>
          <p:cNvPr id="15" name="TextBox 6">
            <a:extLst>
              <a:ext uri="{FF2B5EF4-FFF2-40B4-BE49-F238E27FC236}">
                <a16:creationId xmlns:a16="http://schemas.microsoft.com/office/drawing/2014/main" id="{886B34ED-F7F7-0F57-9DD6-A3DFEAE5DEB3}"/>
              </a:ext>
            </a:extLst>
          </p:cNvPr>
          <p:cNvSpPr txBox="1"/>
          <p:nvPr/>
        </p:nvSpPr>
        <p:spPr>
          <a:xfrm>
            <a:off x="5724400" y="941948"/>
            <a:ext cx="7533064" cy="1143000"/>
          </a:xfrm>
          <a:prstGeom prst="rect">
            <a:avLst/>
          </a:prstGeom>
        </p:spPr>
        <p:txBody>
          <a:bodyPr lIns="0" tIns="0" rIns="0" bIns="0" rtlCol="0" anchor="t">
            <a:spAutoFit/>
          </a:bodyPr>
          <a:lstStyle/>
          <a:p>
            <a:pPr algn="l">
              <a:lnSpc>
                <a:spcPts val="9000"/>
              </a:lnSpc>
            </a:pPr>
            <a:r>
              <a:rPr lang="en-US" sz="7500">
                <a:solidFill>
                  <a:srgbClr val="4A533D"/>
                </a:solidFill>
                <a:latin typeface="Fraunces Bold"/>
              </a:rPr>
              <a:t>4. LUYỆN TẬP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aphicFrame>
        <p:nvGraphicFramePr>
          <p:cNvPr id="3" name="Table 3"/>
          <p:cNvGraphicFramePr>
            <a:graphicFrameLocks noGrp="1"/>
          </p:cNvGraphicFramePr>
          <p:nvPr/>
        </p:nvGraphicFramePr>
        <p:xfrm>
          <a:off x="7914272" y="13993860"/>
          <a:ext cx="3810000" cy="1606550"/>
        </p:xfrm>
        <a:graphic>
          <a:graphicData uri="http://schemas.openxmlformats.org/drawingml/2006/table">
            <a:tbl>
              <a:tblPr/>
              <a:tblGrid>
                <a:gridCol w="1232647">
                  <a:extLst>
                    <a:ext uri="{9D8B030D-6E8A-4147-A177-3AD203B41FA5}">
                      <a16:colId xmlns:a16="http://schemas.microsoft.com/office/drawing/2014/main" val="20000"/>
                    </a:ext>
                  </a:extLst>
                </a:gridCol>
                <a:gridCol w="2577353">
                  <a:extLst>
                    <a:ext uri="{9D8B030D-6E8A-4147-A177-3AD203B41FA5}">
                      <a16:colId xmlns:a16="http://schemas.microsoft.com/office/drawing/2014/main" val="20001"/>
                    </a:ext>
                  </a:extLst>
                </a:gridCol>
              </a:tblGrid>
              <a:tr h="228600">
                <a:tc>
                  <a:txBody>
                    <a:bodyPr/>
                    <a:lstStyle/>
                    <a:p>
                      <a:pPr algn="just">
                        <a:lnSpc>
                          <a:spcPts val="2250"/>
                        </a:lnSpc>
                        <a:defRPr/>
                      </a:pPr>
                      <a:r>
                        <a:rPr lang="en-US" sz="1875">
                          <a:solidFill>
                            <a:srgbClr val="000000"/>
                          </a:solidFill>
                          <a:latin typeface="Times New Roman Bold Italics"/>
                        </a:rPr>
                        <a:t>Xuất xứ</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2250"/>
                        </a:lnSpc>
                        <a:defRPr/>
                      </a:pPr>
                      <a:r>
                        <a:rPr lang="en-US" sz="1875">
                          <a:solidFill>
                            <a:srgbClr val="000000"/>
                          </a:solidFill>
                          <a:latin typeface="Times New Roman"/>
                        </a:rPr>
                        <a:t>“Vịnh khoa thi Hương” còn có tên gọi khác “Lễ xướng danh khoa Đinh Dậu”, được sáng tác năm 1897.</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4" name="Group 4"/>
          <p:cNvGrpSpPr/>
          <p:nvPr/>
        </p:nvGrpSpPr>
        <p:grpSpPr>
          <a:xfrm>
            <a:off x="9489732" y="5743479"/>
            <a:ext cx="8327455" cy="4197241"/>
            <a:chOff x="0" y="0"/>
            <a:chExt cx="11103274" cy="5596322"/>
          </a:xfrm>
        </p:grpSpPr>
        <p:sp>
          <p:nvSpPr>
            <p:cNvPr id="5" name="Freeform 5"/>
            <p:cNvSpPr/>
            <p:nvPr/>
          </p:nvSpPr>
          <p:spPr>
            <a:xfrm flipH="1">
              <a:off x="0" y="0"/>
              <a:ext cx="11103229" cy="5596382"/>
            </a:xfrm>
            <a:custGeom>
              <a:avLst/>
              <a:gdLst/>
              <a:ahLst/>
              <a:cxnLst/>
              <a:rect l="l" t="t" r="r" b="b"/>
              <a:pathLst>
                <a:path w="11103229" h="5596382">
                  <a:moveTo>
                    <a:pt x="11103229" y="0"/>
                  </a:moveTo>
                  <a:lnTo>
                    <a:pt x="0" y="0"/>
                  </a:lnTo>
                  <a:lnTo>
                    <a:pt x="0" y="5596382"/>
                  </a:lnTo>
                  <a:lnTo>
                    <a:pt x="11103229" y="5596382"/>
                  </a:lnTo>
                  <a:lnTo>
                    <a:pt x="11103229" y="0"/>
                  </a:lnTo>
                  <a:close/>
                </a:path>
              </a:pathLst>
            </a:custGeom>
            <a:blipFill>
              <a:blip r:embed="rId4"/>
              <a:stretch>
                <a:fillRect t="-18191" b="-18190"/>
              </a:stretch>
            </a:blipFill>
          </p:spPr>
          <p:txBody>
            <a:bodyPr/>
            <a:lstStyle/>
            <a:p>
              <a:endParaRPr lang="en-GB"/>
            </a:p>
          </p:txBody>
        </p:sp>
      </p:grpSp>
      <p:grpSp>
        <p:nvGrpSpPr>
          <p:cNvPr id="6" name="Group 6"/>
          <p:cNvGrpSpPr/>
          <p:nvPr/>
        </p:nvGrpSpPr>
        <p:grpSpPr>
          <a:xfrm>
            <a:off x="503040" y="6797916"/>
            <a:ext cx="14871474" cy="3093508"/>
            <a:chOff x="0" y="0"/>
            <a:chExt cx="19828632" cy="4124678"/>
          </a:xfrm>
        </p:grpSpPr>
        <p:sp>
          <p:nvSpPr>
            <p:cNvPr id="7" name="Freeform 7"/>
            <p:cNvSpPr/>
            <p:nvPr/>
          </p:nvSpPr>
          <p:spPr>
            <a:xfrm>
              <a:off x="0" y="0"/>
              <a:ext cx="19828638" cy="4124706"/>
            </a:xfrm>
            <a:custGeom>
              <a:avLst/>
              <a:gdLst/>
              <a:ahLst/>
              <a:cxnLst/>
              <a:rect l="l" t="t" r="r" b="b"/>
              <a:pathLst>
                <a:path w="19828638" h="4124706">
                  <a:moveTo>
                    <a:pt x="0" y="0"/>
                  </a:moveTo>
                  <a:lnTo>
                    <a:pt x="19828638" y="0"/>
                  </a:lnTo>
                  <a:lnTo>
                    <a:pt x="19828638" y="4124706"/>
                  </a:lnTo>
                  <a:lnTo>
                    <a:pt x="0" y="4124706"/>
                  </a:lnTo>
                  <a:lnTo>
                    <a:pt x="0" y="0"/>
                  </a:lnTo>
                  <a:close/>
                </a:path>
              </a:pathLst>
            </a:custGeom>
            <a:blipFill>
              <a:blip r:embed="rId5"/>
              <a:stretch>
                <a:fillRect t="-19994" b="-19993"/>
              </a:stretch>
            </a:blipFill>
          </p:spPr>
          <p:txBody>
            <a:bodyPr/>
            <a:lstStyle/>
            <a:p>
              <a:endParaRPr lang="en-GB"/>
            </a:p>
          </p:txBody>
        </p:sp>
      </p:grpSp>
      <p:graphicFrame>
        <p:nvGraphicFramePr>
          <p:cNvPr id="8" name="Table 8"/>
          <p:cNvGraphicFramePr>
            <a:graphicFrameLocks noGrp="1"/>
          </p:cNvGraphicFramePr>
          <p:nvPr/>
        </p:nvGraphicFramePr>
        <p:xfrm>
          <a:off x="850059" y="683591"/>
          <a:ext cx="16735817" cy="8919818"/>
        </p:xfrm>
        <a:graphic>
          <a:graphicData uri="http://schemas.openxmlformats.org/drawingml/2006/table">
            <a:tbl>
              <a:tblPr/>
              <a:tblGrid>
                <a:gridCol w="2229311">
                  <a:extLst>
                    <a:ext uri="{9D8B030D-6E8A-4147-A177-3AD203B41FA5}">
                      <a16:colId xmlns:a16="http://schemas.microsoft.com/office/drawing/2014/main" val="20000"/>
                    </a:ext>
                  </a:extLst>
                </a:gridCol>
                <a:gridCol w="14506506">
                  <a:extLst>
                    <a:ext uri="{9D8B030D-6E8A-4147-A177-3AD203B41FA5}">
                      <a16:colId xmlns:a16="http://schemas.microsoft.com/office/drawing/2014/main" val="20001"/>
                    </a:ext>
                  </a:extLst>
                </a:gridCol>
              </a:tblGrid>
              <a:tr h="1400923">
                <a:tc>
                  <a:txBody>
                    <a:bodyPr/>
                    <a:lstStyle/>
                    <a:p>
                      <a:pPr algn="ctr">
                        <a:lnSpc>
                          <a:spcPts val="4200"/>
                        </a:lnSpc>
                        <a:defRPr/>
                      </a:pPr>
                      <a:r>
                        <a:rPr lang="en-US" sz="3500">
                          <a:solidFill>
                            <a:srgbClr val="000000"/>
                          </a:solidFill>
                          <a:latin typeface="Roboto Condensed Bold"/>
                        </a:rPr>
                        <a:t>Mở đoạn</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E7D2AE">
                            <a:alpha val="100000"/>
                          </a:srgbClr>
                        </a:gs>
                        <a:gs pos="35000">
                          <a:srgbClr val="EBDDC8">
                            <a:alpha val="100000"/>
                          </a:srgbClr>
                        </a:gs>
                        <a:gs pos="100000">
                          <a:srgbClr val="F8F1EA">
                            <a:alpha val="100000"/>
                          </a:srgbClr>
                        </a:gs>
                      </a:gsLst>
                      <a:lin ang="16200000"/>
                    </a:gradFill>
                  </a:tcPr>
                </a:tc>
                <a:tc>
                  <a:txBody>
                    <a:bodyPr/>
                    <a:lstStyle/>
                    <a:p>
                      <a:pPr marL="633413" lvl="1" indent="-316706" algn="l">
                        <a:lnSpc>
                          <a:spcPts val="4200"/>
                        </a:lnSpc>
                        <a:defRPr/>
                      </a:pPr>
                      <a:r>
                        <a:rPr lang="en-US" sz="3500">
                          <a:solidFill>
                            <a:srgbClr val="000000"/>
                          </a:solidFill>
                          <a:latin typeface="Roboto Condensed"/>
                        </a:rPr>
                        <a:t>Dẫn dắt, nêu vấn đề: vai trò của giáo dục đối với sự phát triển của một quốc gia</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E7D2AE">
                            <a:alpha val="100000"/>
                          </a:srgbClr>
                        </a:gs>
                        <a:gs pos="35000">
                          <a:srgbClr val="EBDDC8">
                            <a:alpha val="100000"/>
                          </a:srgbClr>
                        </a:gs>
                        <a:gs pos="100000">
                          <a:srgbClr val="F8F1EA">
                            <a:alpha val="100000"/>
                          </a:srgbClr>
                        </a:gs>
                      </a:gsLst>
                      <a:lin ang="16200000"/>
                    </a:gradFill>
                  </a:tcPr>
                </a:tc>
                <a:extLst>
                  <a:ext uri="{0D108BD9-81ED-4DB2-BD59-A6C34878D82A}">
                    <a16:rowId xmlns:a16="http://schemas.microsoft.com/office/drawing/2014/main" val="10000"/>
                  </a:ext>
                </a:extLst>
              </a:tr>
              <a:tr h="6511116">
                <a:tc>
                  <a:txBody>
                    <a:bodyPr/>
                    <a:lstStyle/>
                    <a:p>
                      <a:pPr algn="ctr">
                        <a:lnSpc>
                          <a:spcPts val="4200"/>
                        </a:lnSpc>
                        <a:defRPr/>
                      </a:pPr>
                      <a:r>
                        <a:rPr lang="en-US" sz="3500">
                          <a:solidFill>
                            <a:srgbClr val="000000"/>
                          </a:solidFill>
                          <a:latin typeface="Roboto Condensed Bold"/>
                        </a:rPr>
                        <a:t>Triển</a:t>
                      </a:r>
                      <a:endParaRPr lang="en-US" sz="1100"/>
                    </a:p>
                    <a:p>
                      <a:pPr algn="ctr">
                        <a:lnSpc>
                          <a:spcPts val="4200"/>
                        </a:lnSpc>
                      </a:pPr>
                      <a:r>
                        <a:rPr lang="en-US" sz="3500">
                          <a:solidFill>
                            <a:srgbClr val="000000"/>
                          </a:solidFill>
                          <a:latin typeface="Roboto Condensed Bold"/>
                        </a:rPr>
                        <a:t> khai đoạn</a:t>
                      </a:r>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BF2B2">
                            <a:alpha val="100000"/>
                          </a:srgbClr>
                        </a:gs>
                        <a:gs pos="35000">
                          <a:srgbClr val="FBF3C9">
                            <a:alpha val="100000"/>
                          </a:srgbClr>
                        </a:gs>
                        <a:gs pos="100000">
                          <a:srgbClr val="FEFBE9">
                            <a:alpha val="100000"/>
                          </a:srgbClr>
                        </a:gs>
                      </a:gsLst>
                      <a:lin ang="10800000"/>
                    </a:gradFill>
                  </a:tcPr>
                </a:tc>
                <a:tc>
                  <a:txBody>
                    <a:bodyPr/>
                    <a:lstStyle/>
                    <a:p>
                      <a:pPr marL="755651" lvl="1" indent="-377825" algn="l">
                        <a:lnSpc>
                          <a:spcPts val="4200"/>
                        </a:lnSpc>
                        <a:buFont typeface="Arial"/>
                        <a:buChar char="•"/>
                        <a:defRPr/>
                      </a:pPr>
                      <a:r>
                        <a:rPr lang="en-US" sz="3500">
                          <a:solidFill>
                            <a:srgbClr val="000000"/>
                          </a:solidFill>
                          <a:latin typeface="Roboto Condensed"/>
                        </a:rPr>
                        <a:t>Giải thích khái niệm: giáo dục</a:t>
                      </a:r>
                      <a:endParaRPr lang="en-US" sz="1100"/>
                    </a:p>
                    <a:p>
                      <a:pPr marL="755651" lvl="1" indent="-377825">
                        <a:lnSpc>
                          <a:spcPts val="4200"/>
                        </a:lnSpc>
                        <a:buFont typeface="Arial"/>
                        <a:buChar char="•"/>
                      </a:pPr>
                      <a:r>
                        <a:rPr lang="en-US" sz="3500">
                          <a:solidFill>
                            <a:srgbClr val="000000"/>
                          </a:solidFill>
                          <a:latin typeface="Roboto Condensed"/>
                        </a:rPr>
                        <a:t>Bàn về vai trò của giáo dục với cá nhân, cộng đồng:</a:t>
                      </a:r>
                    </a:p>
                    <a:p>
                      <a:pPr>
                        <a:lnSpc>
                          <a:spcPts val="4200"/>
                        </a:lnSpc>
                      </a:pPr>
                      <a:r>
                        <a:rPr lang="en-US" sz="3500">
                          <a:solidFill>
                            <a:srgbClr val="000000"/>
                          </a:solidFill>
                          <a:latin typeface="Roboto Condensed"/>
                        </a:rPr>
                        <a:t>+ Giúp cá nhân nâng cao trình độ học vấn, rèn đạo đức nhân cách, giúp con người sống hài hòa và có trách nhiệm với cộng đồng.</a:t>
                      </a:r>
                    </a:p>
                    <a:p>
                      <a:pPr algn="l">
                        <a:lnSpc>
                          <a:spcPts val="4200"/>
                        </a:lnSpc>
                      </a:pPr>
                      <a:r>
                        <a:rPr lang="en-US" sz="3500">
                          <a:solidFill>
                            <a:srgbClr val="000000"/>
                          </a:solidFill>
                          <a:latin typeface="Roboto Condensed"/>
                        </a:rPr>
                        <a:t>+ Nâng cao dân trí ở mọi quốc gia, dân tộc (nâng cao trình độ học vấn, nhận thức, khoa học kĩ thuật…)</a:t>
                      </a:r>
                    </a:p>
                    <a:p>
                      <a:pPr>
                        <a:lnSpc>
                          <a:spcPts val="4200"/>
                        </a:lnSpc>
                      </a:pPr>
                      <a:r>
                        <a:rPr lang="en-US" sz="3500">
                          <a:solidFill>
                            <a:srgbClr val="000000"/>
                          </a:solidFill>
                          <a:latin typeface="Roboto Condensed"/>
                        </a:rPr>
                        <a:t>+ Cung cấp nguồn nhân lực có trình độ cao</a:t>
                      </a:r>
                    </a:p>
                    <a:p>
                      <a:pPr>
                        <a:lnSpc>
                          <a:spcPts val="4200"/>
                        </a:lnSpc>
                      </a:pPr>
                      <a:r>
                        <a:rPr lang="en-US" sz="3500">
                          <a:solidFill>
                            <a:srgbClr val="000000"/>
                          </a:solidFill>
                          <a:latin typeface="Roboto Condensed"/>
                        </a:rPr>
                        <a:t>+ Bảo vệ thể chế chính trị của đất nước</a:t>
                      </a:r>
                    </a:p>
                    <a:p>
                      <a:pPr>
                        <a:lnSpc>
                          <a:spcPts val="4200"/>
                        </a:lnSpc>
                      </a:pPr>
                      <a:r>
                        <a:rPr lang="en-US" sz="3500">
                          <a:solidFill>
                            <a:srgbClr val="000000"/>
                          </a:solidFill>
                          <a:latin typeface="Roboto Condensed"/>
                        </a:rPr>
                        <a:t>+ Bồi dưỡng nhân tài, xây dựng đội ngũ lao động để đất nước phát triển …</a:t>
                      </a:r>
                    </a:p>
                    <a:p>
                      <a:pPr algn="l">
                        <a:lnSpc>
                          <a:spcPts val="4200"/>
                        </a:lnSpc>
                      </a:pPr>
                      <a:r>
                        <a:rPr lang="en-US" sz="3500">
                          <a:solidFill>
                            <a:srgbClr val="000000"/>
                          </a:solidFill>
                          <a:latin typeface="Roboto Condensed"/>
                        </a:rPr>
                        <a:t>(HS lấy dẫn chứng phù hợp)</a:t>
                      </a:r>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BF2B2">
                            <a:alpha val="100000"/>
                          </a:srgbClr>
                        </a:gs>
                        <a:gs pos="35000">
                          <a:srgbClr val="FBF3C9">
                            <a:alpha val="100000"/>
                          </a:srgbClr>
                        </a:gs>
                        <a:gs pos="100000">
                          <a:srgbClr val="FEFBE9">
                            <a:alpha val="100000"/>
                          </a:srgbClr>
                        </a:gs>
                      </a:gsLst>
                      <a:lin ang="10800000"/>
                    </a:gradFill>
                  </a:tcPr>
                </a:tc>
                <a:extLst>
                  <a:ext uri="{0D108BD9-81ED-4DB2-BD59-A6C34878D82A}">
                    <a16:rowId xmlns:a16="http://schemas.microsoft.com/office/drawing/2014/main" val="10001"/>
                  </a:ext>
                </a:extLst>
              </a:tr>
              <a:tr h="1007779">
                <a:tc>
                  <a:txBody>
                    <a:bodyPr/>
                    <a:lstStyle/>
                    <a:p>
                      <a:pPr algn="ctr">
                        <a:lnSpc>
                          <a:spcPts val="4200"/>
                        </a:lnSpc>
                        <a:defRPr/>
                      </a:pPr>
                      <a:r>
                        <a:rPr lang="en-US" sz="3500">
                          <a:solidFill>
                            <a:srgbClr val="000000"/>
                          </a:solidFill>
                          <a:latin typeface="Roboto Condensed Bold"/>
                        </a:rPr>
                        <a:t>Kết đoạn</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BF2B2">
                            <a:alpha val="100000"/>
                          </a:srgbClr>
                        </a:gs>
                        <a:gs pos="35000">
                          <a:srgbClr val="FBF3C9">
                            <a:alpha val="100000"/>
                          </a:srgbClr>
                        </a:gs>
                        <a:gs pos="100000">
                          <a:srgbClr val="FEFBE9">
                            <a:alpha val="100000"/>
                          </a:srgbClr>
                        </a:gs>
                      </a:gsLst>
                      <a:lin ang="16200000"/>
                    </a:gradFill>
                  </a:tcPr>
                </a:tc>
                <a:tc>
                  <a:txBody>
                    <a:bodyPr/>
                    <a:lstStyle/>
                    <a:p>
                      <a:pPr algn="l">
                        <a:lnSpc>
                          <a:spcPts val="4200"/>
                        </a:lnSpc>
                        <a:defRPr/>
                      </a:pPr>
                      <a:r>
                        <a:rPr lang="en-US" sz="3500">
                          <a:solidFill>
                            <a:srgbClr val="000000"/>
                          </a:solidFill>
                          <a:latin typeface="Roboto Condensed"/>
                        </a:rPr>
                        <a:t>Nêu bài học bản thân (rèn đức, luyện tài để trở thành người có ích</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BF2B2">
                            <a:alpha val="100000"/>
                          </a:srgbClr>
                        </a:gs>
                        <a:gs pos="35000">
                          <a:srgbClr val="FBF3C9">
                            <a:alpha val="100000"/>
                          </a:srgbClr>
                        </a:gs>
                        <a:gs pos="100000">
                          <a:srgbClr val="FEFBE9">
                            <a:alpha val="100000"/>
                          </a:srgbClr>
                        </a:gs>
                      </a:gsLst>
                      <a:lin ang="16200000"/>
                    </a:gra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521405" y="6547283"/>
            <a:ext cx="7369415" cy="3994169"/>
            <a:chOff x="0" y="0"/>
            <a:chExt cx="12653306" cy="6858000"/>
          </a:xfrm>
        </p:grpSpPr>
        <p:sp>
          <p:nvSpPr>
            <p:cNvPr id="4" name="Freeform 4"/>
            <p:cNvSpPr/>
            <p:nvPr/>
          </p:nvSpPr>
          <p:spPr>
            <a:xfrm>
              <a:off x="0" y="0"/>
              <a:ext cx="12653264" cy="6858000"/>
            </a:xfrm>
            <a:custGeom>
              <a:avLst/>
              <a:gdLst/>
              <a:ahLst/>
              <a:cxnLst/>
              <a:rect l="l" t="t" r="r" b="b"/>
              <a:pathLst>
                <a:path w="12653264" h="6858000">
                  <a:moveTo>
                    <a:pt x="0" y="0"/>
                  </a:moveTo>
                  <a:lnTo>
                    <a:pt x="12653264" y="0"/>
                  </a:lnTo>
                  <a:lnTo>
                    <a:pt x="12653264" y="6858000"/>
                  </a:lnTo>
                  <a:lnTo>
                    <a:pt x="0" y="6858000"/>
                  </a:lnTo>
                  <a:lnTo>
                    <a:pt x="0" y="0"/>
                  </a:lnTo>
                  <a:close/>
                </a:path>
              </a:pathLst>
            </a:custGeom>
            <a:blipFill>
              <a:blip r:embed="rId4"/>
              <a:stretch>
                <a:fillRect t="-7104" b="-7104"/>
              </a:stretch>
            </a:blipFill>
          </p:spPr>
          <p:txBody>
            <a:bodyPr/>
            <a:lstStyle/>
            <a:p>
              <a:endParaRPr lang="en-GB"/>
            </a:p>
          </p:txBody>
        </p:sp>
      </p:grpSp>
      <p:sp>
        <p:nvSpPr>
          <p:cNvPr id="5" name="Freeform 5"/>
          <p:cNvSpPr/>
          <p:nvPr/>
        </p:nvSpPr>
        <p:spPr>
          <a:xfrm>
            <a:off x="782384" y="2645570"/>
            <a:ext cx="3202782" cy="2497930"/>
          </a:xfrm>
          <a:custGeom>
            <a:avLst/>
            <a:gdLst/>
            <a:ahLst/>
            <a:cxnLst/>
            <a:rect l="l" t="t" r="r" b="b"/>
            <a:pathLst>
              <a:path w="3202782" h="2497930">
                <a:moveTo>
                  <a:pt x="0" y="0"/>
                </a:moveTo>
                <a:lnTo>
                  <a:pt x="3202782" y="0"/>
                </a:lnTo>
                <a:lnTo>
                  <a:pt x="3202782" y="2497930"/>
                </a:lnTo>
                <a:lnTo>
                  <a:pt x="0" y="2497930"/>
                </a:lnTo>
                <a:lnTo>
                  <a:pt x="0" y="0"/>
                </a:lnTo>
                <a:close/>
              </a:path>
            </a:pathLst>
          </a:custGeom>
          <a:blipFill>
            <a:blip r:embed="rId5"/>
            <a:stretch>
              <a:fillRect b="-29"/>
            </a:stretch>
          </a:blipFill>
        </p:spPr>
        <p:txBody>
          <a:bodyPr/>
          <a:lstStyle/>
          <a:p>
            <a:endParaRPr lang="en-GB"/>
          </a:p>
        </p:txBody>
      </p:sp>
      <p:sp>
        <p:nvSpPr>
          <p:cNvPr id="6" name="TextBox 6"/>
          <p:cNvSpPr txBox="1"/>
          <p:nvPr/>
        </p:nvSpPr>
        <p:spPr>
          <a:xfrm rot="60000">
            <a:off x="6190423" y="1436921"/>
            <a:ext cx="7533064" cy="1143000"/>
          </a:xfrm>
          <a:prstGeom prst="rect">
            <a:avLst/>
          </a:prstGeom>
        </p:spPr>
        <p:txBody>
          <a:bodyPr lIns="0" tIns="0" rIns="0" bIns="0" rtlCol="0" anchor="t">
            <a:spAutoFit/>
          </a:bodyPr>
          <a:lstStyle/>
          <a:p>
            <a:pPr algn="l">
              <a:lnSpc>
                <a:spcPts val="9000"/>
              </a:lnSpc>
            </a:pPr>
            <a:r>
              <a:rPr lang="en-US" sz="7500">
                <a:solidFill>
                  <a:srgbClr val="4A533D"/>
                </a:solidFill>
                <a:latin typeface="Fraunces Bold"/>
              </a:rPr>
              <a:t>5. VẬN DỤNG</a:t>
            </a:r>
          </a:p>
        </p:txBody>
      </p:sp>
      <p:sp>
        <p:nvSpPr>
          <p:cNvPr id="7" name="TextBox 7"/>
          <p:cNvSpPr txBox="1"/>
          <p:nvPr/>
        </p:nvSpPr>
        <p:spPr>
          <a:xfrm>
            <a:off x="5081965" y="3168418"/>
            <a:ext cx="12177335" cy="4072394"/>
          </a:xfrm>
          <a:prstGeom prst="rect">
            <a:avLst/>
          </a:prstGeom>
        </p:spPr>
        <p:txBody>
          <a:bodyPr lIns="0" tIns="0" rIns="0" bIns="0" rtlCol="0" anchor="t">
            <a:spAutoFit/>
          </a:bodyPr>
          <a:lstStyle/>
          <a:p>
            <a:pPr>
              <a:lnSpc>
                <a:spcPts val="6480"/>
              </a:lnSpc>
            </a:pPr>
            <a:r>
              <a:rPr lang="en-US" sz="4500">
                <a:solidFill>
                  <a:srgbClr val="120804"/>
                </a:solidFill>
                <a:latin typeface="Roboto Condensed"/>
              </a:rPr>
              <a:t>- Thực hành đọc hiểu văn bản cùng thể loại: </a:t>
            </a:r>
            <a:r>
              <a:rPr lang="en-US" sz="4500">
                <a:solidFill>
                  <a:srgbClr val="120804"/>
                </a:solidFill>
                <a:latin typeface="Roboto Condensed Italics"/>
              </a:rPr>
              <a:t>Xa ngắm thác núi Lư, Cảnh khuya </a:t>
            </a:r>
          </a:p>
          <a:p>
            <a:pPr>
              <a:lnSpc>
                <a:spcPts val="6480"/>
              </a:lnSpc>
            </a:pPr>
            <a:r>
              <a:rPr lang="en-US" sz="4500">
                <a:solidFill>
                  <a:srgbClr val="120804"/>
                </a:solidFill>
                <a:latin typeface="Roboto Condensed"/>
              </a:rPr>
              <a:t>- Khám phá hai văn bản </a:t>
            </a:r>
            <a:r>
              <a:rPr lang="en-US" sz="4500">
                <a:solidFill>
                  <a:srgbClr val="120804"/>
                </a:solidFill>
                <a:latin typeface="Roboto Condensed Italics"/>
              </a:rPr>
              <a:t>Xa ngắm thác núi Lư, Cảnh khuya</a:t>
            </a:r>
            <a:r>
              <a:rPr lang="en-US" sz="4500">
                <a:solidFill>
                  <a:srgbClr val="120804"/>
                </a:solidFill>
                <a:latin typeface="Roboto Condensed"/>
              </a:rPr>
              <a:t> theo phiếu gợi dẫn</a:t>
            </a:r>
          </a:p>
          <a:p>
            <a:pPr algn="l">
              <a:lnSpc>
                <a:spcPts val="6480"/>
              </a:lnSpc>
            </a:pPr>
            <a:r>
              <a:rPr lang="en-US" sz="4500">
                <a:solidFill>
                  <a:srgbClr val="120804"/>
                </a:solidFill>
                <a:latin typeface="Roboto Condensed"/>
              </a:rPr>
              <a:t>- Buổi sau báo cáo sản phẩm</a:t>
            </a:r>
          </a:p>
        </p:txBody>
      </p:sp>
      <p:grpSp>
        <p:nvGrpSpPr>
          <p:cNvPr id="8" name="Group 8"/>
          <p:cNvGrpSpPr/>
          <p:nvPr/>
        </p:nvGrpSpPr>
        <p:grpSpPr>
          <a:xfrm>
            <a:off x="9956955" y="39873"/>
            <a:ext cx="8430374" cy="2510547"/>
            <a:chOff x="0" y="0"/>
            <a:chExt cx="11240498" cy="3347396"/>
          </a:xfrm>
        </p:grpSpPr>
        <p:sp>
          <p:nvSpPr>
            <p:cNvPr id="9" name="Freeform 9"/>
            <p:cNvSpPr/>
            <p:nvPr/>
          </p:nvSpPr>
          <p:spPr>
            <a:xfrm>
              <a:off x="0" y="0"/>
              <a:ext cx="11240516" cy="3347339"/>
            </a:xfrm>
            <a:custGeom>
              <a:avLst/>
              <a:gdLst/>
              <a:ahLst/>
              <a:cxnLst/>
              <a:rect l="l" t="t" r="r" b="b"/>
              <a:pathLst>
                <a:path w="11240516" h="3347339">
                  <a:moveTo>
                    <a:pt x="0" y="0"/>
                  </a:moveTo>
                  <a:lnTo>
                    <a:pt x="11240516" y="0"/>
                  </a:lnTo>
                  <a:lnTo>
                    <a:pt x="11240516" y="3347339"/>
                  </a:lnTo>
                  <a:lnTo>
                    <a:pt x="0" y="3347339"/>
                  </a:lnTo>
                  <a:lnTo>
                    <a:pt x="0" y="0"/>
                  </a:lnTo>
                  <a:close/>
                </a:path>
              </a:pathLst>
            </a:custGeom>
            <a:blipFill>
              <a:blip r:embed="rId6"/>
              <a:stretch>
                <a:fillRect l="-15306" r="-15306" b="-1"/>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b="-33333"/>
            </a:stretch>
          </a:blipFill>
        </p:spPr>
        <p:txBody>
          <a:bodyPr/>
          <a:lstStyle/>
          <a:p>
            <a:endParaRPr lang="en-GB"/>
          </a:p>
        </p:txBody>
      </p:sp>
      <p:sp>
        <p:nvSpPr>
          <p:cNvPr id="3" name="Freeform 3"/>
          <p:cNvSpPr/>
          <p:nvPr/>
        </p:nvSpPr>
        <p:spPr>
          <a:xfrm>
            <a:off x="503040" y="4300470"/>
            <a:ext cx="14093190" cy="5703570"/>
          </a:xfrm>
          <a:custGeom>
            <a:avLst/>
            <a:gdLst/>
            <a:ahLst/>
            <a:cxnLst/>
            <a:rect l="l" t="t" r="r" b="b"/>
            <a:pathLst>
              <a:path w="14093190" h="5703570">
                <a:moveTo>
                  <a:pt x="0" y="0"/>
                </a:moveTo>
                <a:lnTo>
                  <a:pt x="14093190" y="0"/>
                </a:lnTo>
                <a:lnTo>
                  <a:pt x="14093190" y="5703570"/>
                </a:lnTo>
                <a:lnTo>
                  <a:pt x="0" y="5703570"/>
                </a:lnTo>
                <a:lnTo>
                  <a:pt x="0" y="0"/>
                </a:lnTo>
                <a:close/>
              </a:path>
            </a:pathLst>
          </a:custGeom>
          <a:blipFill>
            <a:blip r:embed="rId6"/>
            <a:stretch>
              <a:fillRect l="-3224" r="-20" b="-13851"/>
            </a:stretch>
          </a:blipFill>
        </p:spPr>
        <p:txBody>
          <a:bodyPr/>
          <a:lstStyle/>
          <a:p>
            <a:endParaRPr lang="en-GB"/>
          </a:p>
        </p:txBody>
      </p:sp>
      <p:sp>
        <p:nvSpPr>
          <p:cNvPr id="4" name="Freeform 4"/>
          <p:cNvSpPr/>
          <p:nvPr/>
        </p:nvSpPr>
        <p:spPr>
          <a:xfrm>
            <a:off x="19268124" y="7586664"/>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7"/>
            <a:stretch>
              <a:fillRect l="-535716" t="-285714" r="-278569" b="-185714"/>
            </a:stretch>
          </a:blipFill>
        </p:spPr>
        <p:txBody>
          <a:bodyPr/>
          <a:lstStyle/>
          <a:p>
            <a:endParaRPr lang="en-GB"/>
          </a:p>
        </p:txBody>
      </p:sp>
      <p:sp>
        <p:nvSpPr>
          <p:cNvPr id="5" name="Freeform 5"/>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8"/>
            <a:stretch>
              <a:fillRect l="-929863" t="-542806" r="-249988" b="-499920"/>
            </a:stretch>
          </a:blipFill>
        </p:spPr>
        <p:txBody>
          <a:bodyPr/>
          <a:lstStyle/>
          <a:p>
            <a:endParaRPr lang="en-GB"/>
          </a:p>
        </p:txBody>
      </p:sp>
      <p:sp>
        <p:nvSpPr>
          <p:cNvPr id="7" name="TextBox 7"/>
          <p:cNvSpPr txBox="1"/>
          <p:nvPr/>
        </p:nvSpPr>
        <p:spPr>
          <a:xfrm>
            <a:off x="15375520" y="1028275"/>
            <a:ext cx="1756798" cy="1514425"/>
          </a:xfrm>
          <a:prstGeom prst="rect">
            <a:avLst/>
          </a:prstGeom>
        </p:spPr>
        <p:txBody>
          <a:bodyPr lIns="0" tIns="0" rIns="0" bIns="0" rtlCol="0" anchor="t">
            <a:spAutoFit/>
          </a:bodyPr>
          <a:lstStyle/>
          <a:p>
            <a:pPr algn="l">
              <a:lnSpc>
                <a:spcPts val="11880"/>
              </a:lnSpc>
            </a:pPr>
            <a:r>
              <a:rPr lang="en-US" sz="9900">
                <a:solidFill>
                  <a:srgbClr val="4A533D"/>
                </a:solidFill>
                <a:latin typeface="Cambria Bold"/>
              </a:rPr>
              <a:t>03</a:t>
            </a:r>
          </a:p>
        </p:txBody>
      </p:sp>
      <p:sp>
        <p:nvSpPr>
          <p:cNvPr id="8" name="TextBox 8"/>
          <p:cNvSpPr txBox="1"/>
          <p:nvPr/>
        </p:nvSpPr>
        <p:spPr>
          <a:xfrm>
            <a:off x="12954000" y="3924300"/>
            <a:ext cx="4736258" cy="2300519"/>
          </a:xfrm>
          <a:prstGeom prst="rect">
            <a:avLst/>
          </a:prstGeom>
        </p:spPr>
        <p:txBody>
          <a:bodyPr wrap="square" lIns="0" tIns="0" rIns="0" bIns="0" rtlCol="0" anchor="t">
            <a:spAutoFit/>
          </a:bodyPr>
          <a:lstStyle/>
          <a:p>
            <a:pPr algn="ctr">
              <a:lnSpc>
                <a:spcPts val="9166"/>
              </a:lnSpc>
            </a:pPr>
            <a:r>
              <a:rPr lang="en-US" sz="6547">
                <a:solidFill>
                  <a:srgbClr val="000000"/>
                </a:solidFill>
                <a:latin typeface="Roboto Condensed Bold"/>
              </a:rPr>
              <a:t>Quan </a:t>
            </a:r>
          </a:p>
          <a:p>
            <a:pPr algn="ctr">
              <a:lnSpc>
                <a:spcPts val="9166"/>
              </a:lnSpc>
            </a:pPr>
            <a:r>
              <a:rPr lang="en-US" sz="6547">
                <a:solidFill>
                  <a:srgbClr val="000000"/>
                </a:solidFill>
                <a:latin typeface="Roboto Condensed Bold"/>
              </a:rPr>
              <a:t>giám sát thi</a:t>
            </a:r>
          </a:p>
        </p:txBody>
      </p:sp>
      <p:pic>
        <p:nvPicPr>
          <p:cNvPr id="9" name="Countdown 5 seconds timer">
            <a:hlinkClick r:id="" action="ppaction://media"/>
            <a:extLst>
              <a:ext uri="{FF2B5EF4-FFF2-40B4-BE49-F238E27FC236}">
                <a16:creationId xmlns:a16="http://schemas.microsoft.com/office/drawing/2014/main" id="{68D16A6E-8F5C-742F-BC27-72F622507C2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554200" y="8420100"/>
            <a:ext cx="2982595" cy="1676400"/>
          </a:xfrm>
          <a:prstGeom prst="rect">
            <a:avLst/>
          </a:prstGeom>
        </p:spPr>
      </p:pic>
      <p:sp>
        <p:nvSpPr>
          <p:cNvPr id="11" name="TextBox 10">
            <a:extLst>
              <a:ext uri="{FF2B5EF4-FFF2-40B4-BE49-F238E27FC236}">
                <a16:creationId xmlns:a16="http://schemas.microsoft.com/office/drawing/2014/main" id="{E9F15454-360E-423D-4E9D-57564B54276C}"/>
              </a:ext>
            </a:extLst>
          </p:cNvPr>
          <p:cNvSpPr txBox="1"/>
          <p:nvPr/>
        </p:nvSpPr>
        <p:spPr>
          <a:xfrm>
            <a:off x="5265964" y="4958834"/>
            <a:ext cx="10531928" cy="369332"/>
          </a:xfrm>
          <a:prstGeom prst="rect">
            <a:avLst/>
          </a:prstGeom>
          <a:noFill/>
        </p:spPr>
        <p:txBody>
          <a:bodyPr wrap="square">
            <a:spAutoFit/>
          </a:bodyPr>
          <a:lstStyle/>
          <a:p>
            <a:endParaRPr lang="en-GB"/>
          </a:p>
        </p:txBody>
      </p:sp>
      <p:sp>
        <p:nvSpPr>
          <p:cNvPr id="13" name="TextBox 12">
            <a:extLst>
              <a:ext uri="{FF2B5EF4-FFF2-40B4-BE49-F238E27FC236}">
                <a16:creationId xmlns:a16="http://schemas.microsoft.com/office/drawing/2014/main" id="{A588B55A-4A76-6741-DC02-6026AE551D04}"/>
              </a:ext>
            </a:extLst>
          </p:cNvPr>
          <p:cNvSpPr txBox="1"/>
          <p:nvPr/>
        </p:nvSpPr>
        <p:spPr>
          <a:xfrm>
            <a:off x="5265964" y="4958834"/>
            <a:ext cx="10531928" cy="369332"/>
          </a:xfrm>
          <a:prstGeom prst="rect">
            <a:avLst/>
          </a:prstGeom>
          <a:noFill/>
        </p:spPr>
        <p:txBody>
          <a:bodyPr wrap="square">
            <a:spAutoFit/>
          </a:bodyPr>
          <a:lstStyle/>
          <a:p>
            <a:endParaRPr lang="en-GB"/>
          </a:p>
        </p:txBody>
      </p:sp>
      <p:pic>
        <p:nvPicPr>
          <p:cNvPr id="15" name="Picture 14">
            <a:extLst>
              <a:ext uri="{FF2B5EF4-FFF2-40B4-BE49-F238E27FC236}">
                <a16:creationId xmlns:a16="http://schemas.microsoft.com/office/drawing/2014/main" id="{1C095420-FFA9-67FB-22BD-AF7FDBC64452}"/>
              </a:ext>
            </a:extLst>
          </p:cNvPr>
          <p:cNvPicPr>
            <a:picLocks noChangeAspect="1"/>
          </p:cNvPicPr>
          <p:nvPr/>
        </p:nvPicPr>
        <p:blipFill>
          <a:blip r:embed="rId10"/>
          <a:stretch>
            <a:fillRect/>
          </a:stretch>
        </p:blipFill>
        <p:spPr>
          <a:xfrm>
            <a:off x="5791201" y="541727"/>
            <a:ext cx="7017018" cy="9630974"/>
          </a:xfrm>
          <a:prstGeom prst="rect">
            <a:avLst/>
          </a:prstGeom>
        </p:spPr>
      </p:pic>
      <p:pic>
        <p:nvPicPr>
          <p:cNvPr id="6" name="Picture 6"/>
          <p:cNvPicPr>
            <a:picLocks noChangeAspect="1"/>
          </p:cNvPicPr>
          <p:nvPr/>
        </p:nvPicPr>
        <p:blipFill>
          <a:blip r:embed="rId11"/>
          <a:srcRect/>
          <a:stretch>
            <a:fillRect/>
          </a:stretch>
        </p:blipFill>
        <p:spPr>
          <a:xfrm>
            <a:off x="6019800" y="1409700"/>
            <a:ext cx="2780589" cy="1251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fill="hold" display="0">
                  <p:stCondLst>
                    <p:cond delay="indefinite"/>
                  </p:stCondLst>
                </p:cTn>
                <p:tgtEl>
                  <p:spTgt spid="9"/>
                </p:tgtEl>
              </p:cMediaNode>
            </p:video>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690" y="952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AutoShape 3"/>
          <p:cNvSpPr/>
          <p:nvPr/>
        </p:nvSpPr>
        <p:spPr>
          <a:xfrm rot="117098">
            <a:off x="17203265" y="1389559"/>
            <a:ext cx="1118749" cy="0"/>
          </a:xfrm>
          <a:prstGeom prst="line">
            <a:avLst/>
          </a:prstGeom>
          <a:ln w="19050" cap="rnd">
            <a:solidFill>
              <a:srgbClr val="EEECE1"/>
            </a:solidFill>
            <a:prstDash val="solid"/>
            <a:headEnd type="none" w="sm" len="sm"/>
            <a:tailEnd type="none" w="sm" len="sm"/>
          </a:ln>
        </p:spPr>
        <p:txBody>
          <a:bodyPr/>
          <a:lstStyle/>
          <a:p>
            <a:endParaRPr lang="en-GB"/>
          </a:p>
        </p:txBody>
      </p:sp>
      <p:sp>
        <p:nvSpPr>
          <p:cNvPr id="4" name="AutoShape 4"/>
          <p:cNvSpPr/>
          <p:nvPr/>
        </p:nvSpPr>
        <p:spPr>
          <a:xfrm rot="117098">
            <a:off x="17203265" y="4066431"/>
            <a:ext cx="1118749" cy="0"/>
          </a:xfrm>
          <a:prstGeom prst="line">
            <a:avLst/>
          </a:prstGeom>
          <a:ln w="19050" cap="rnd">
            <a:solidFill>
              <a:srgbClr val="EEECE1"/>
            </a:solidFill>
            <a:prstDash val="solid"/>
            <a:headEnd type="none" w="sm" len="sm"/>
            <a:tailEnd type="none" w="sm" len="sm"/>
          </a:ln>
        </p:spPr>
        <p:txBody>
          <a:bodyPr/>
          <a:lstStyle/>
          <a:p>
            <a:endParaRPr lang="en-GB"/>
          </a:p>
        </p:txBody>
      </p:sp>
      <p:sp>
        <p:nvSpPr>
          <p:cNvPr id="5" name="AutoShape 5"/>
          <p:cNvSpPr/>
          <p:nvPr/>
        </p:nvSpPr>
        <p:spPr>
          <a:xfrm rot="117098">
            <a:off x="17203265" y="5938639"/>
            <a:ext cx="1118749" cy="0"/>
          </a:xfrm>
          <a:prstGeom prst="line">
            <a:avLst/>
          </a:prstGeom>
          <a:ln w="19050" cap="rnd">
            <a:solidFill>
              <a:srgbClr val="EEECE1"/>
            </a:solidFill>
            <a:prstDash val="solid"/>
            <a:headEnd type="none" w="sm" len="sm"/>
            <a:tailEnd type="none" w="sm" len="sm"/>
          </a:ln>
        </p:spPr>
        <p:txBody>
          <a:bodyPr/>
          <a:lstStyle/>
          <a:p>
            <a:endParaRPr lang="en-GB"/>
          </a:p>
        </p:txBody>
      </p:sp>
      <p:sp>
        <p:nvSpPr>
          <p:cNvPr id="6" name="AutoShape 6"/>
          <p:cNvSpPr/>
          <p:nvPr/>
        </p:nvSpPr>
        <p:spPr>
          <a:xfrm rot="117098">
            <a:off x="17203265" y="8878391"/>
            <a:ext cx="1118749" cy="0"/>
          </a:xfrm>
          <a:prstGeom prst="line">
            <a:avLst/>
          </a:prstGeom>
          <a:ln w="19050" cap="rnd">
            <a:solidFill>
              <a:srgbClr val="EEECE1"/>
            </a:solidFill>
            <a:prstDash val="solid"/>
            <a:headEnd type="none" w="sm" len="sm"/>
            <a:tailEnd type="none" w="sm" len="sm"/>
          </a:ln>
        </p:spPr>
        <p:txBody>
          <a:bodyPr/>
          <a:lstStyle/>
          <a:p>
            <a:endParaRPr lang="en-GB"/>
          </a:p>
        </p:txBody>
      </p:sp>
      <p:sp>
        <p:nvSpPr>
          <p:cNvPr id="7" name="AutoShape 7"/>
          <p:cNvSpPr/>
          <p:nvPr/>
        </p:nvSpPr>
        <p:spPr>
          <a:xfrm rot="5387314">
            <a:off x="12060054" y="5133975"/>
            <a:ext cx="10325170" cy="0"/>
          </a:xfrm>
          <a:prstGeom prst="line">
            <a:avLst/>
          </a:prstGeom>
          <a:ln w="19050" cap="rnd">
            <a:solidFill>
              <a:srgbClr val="EEECE1"/>
            </a:solidFill>
            <a:prstDash val="solid"/>
            <a:headEnd type="none" w="sm" len="sm"/>
            <a:tailEnd type="none" w="sm" len="sm"/>
          </a:ln>
        </p:spPr>
        <p:txBody>
          <a:bodyPr/>
          <a:lstStyle/>
          <a:p>
            <a:endParaRPr lang="en-GB"/>
          </a:p>
        </p:txBody>
      </p:sp>
      <p:grpSp>
        <p:nvGrpSpPr>
          <p:cNvPr id="10" name="Group 10"/>
          <p:cNvGrpSpPr/>
          <p:nvPr/>
        </p:nvGrpSpPr>
        <p:grpSpPr>
          <a:xfrm>
            <a:off x="2106578" y="179735"/>
            <a:ext cx="1925521" cy="9866248"/>
            <a:chOff x="0" y="0"/>
            <a:chExt cx="2188200" cy="11212200"/>
          </a:xfrm>
        </p:grpSpPr>
        <p:sp>
          <p:nvSpPr>
            <p:cNvPr id="11" name="Freeform 11"/>
            <p:cNvSpPr/>
            <p:nvPr/>
          </p:nvSpPr>
          <p:spPr>
            <a:xfrm>
              <a:off x="0" y="0"/>
              <a:ext cx="2169160" cy="11193145"/>
            </a:xfrm>
            <a:custGeom>
              <a:avLst/>
              <a:gdLst/>
              <a:ahLst/>
              <a:cxnLst/>
              <a:rect l="l" t="t" r="r" b="b"/>
              <a:pathLst>
                <a:path w="2169160" h="11193145">
                  <a:moveTo>
                    <a:pt x="28575" y="0"/>
                  </a:moveTo>
                  <a:lnTo>
                    <a:pt x="2140585" y="0"/>
                  </a:lnTo>
                  <a:cubicBezTo>
                    <a:pt x="2156333" y="0"/>
                    <a:pt x="2169160" y="12827"/>
                    <a:pt x="2169160" y="28575"/>
                  </a:cubicBezTo>
                  <a:lnTo>
                    <a:pt x="2169160" y="11164570"/>
                  </a:lnTo>
                  <a:cubicBezTo>
                    <a:pt x="2169160" y="11180318"/>
                    <a:pt x="2156333" y="11193145"/>
                    <a:pt x="2140585" y="11193145"/>
                  </a:cubicBezTo>
                  <a:lnTo>
                    <a:pt x="28575" y="11193145"/>
                  </a:lnTo>
                  <a:cubicBezTo>
                    <a:pt x="12827" y="11193145"/>
                    <a:pt x="0" y="11180318"/>
                    <a:pt x="0" y="11164570"/>
                  </a:cubicBezTo>
                  <a:lnTo>
                    <a:pt x="0" y="28575"/>
                  </a:lnTo>
                  <a:cubicBezTo>
                    <a:pt x="0" y="12827"/>
                    <a:pt x="12827" y="0"/>
                    <a:pt x="28575" y="0"/>
                  </a:cubicBezTo>
                  <a:moveTo>
                    <a:pt x="28575" y="57150"/>
                  </a:moveTo>
                  <a:lnTo>
                    <a:pt x="28575" y="28575"/>
                  </a:lnTo>
                  <a:lnTo>
                    <a:pt x="57150" y="28575"/>
                  </a:lnTo>
                  <a:lnTo>
                    <a:pt x="57150" y="11164570"/>
                  </a:lnTo>
                  <a:lnTo>
                    <a:pt x="28575" y="11164570"/>
                  </a:lnTo>
                  <a:lnTo>
                    <a:pt x="28575" y="11135995"/>
                  </a:lnTo>
                  <a:lnTo>
                    <a:pt x="2140585" y="11135995"/>
                  </a:lnTo>
                  <a:lnTo>
                    <a:pt x="2140585" y="11164570"/>
                  </a:lnTo>
                  <a:lnTo>
                    <a:pt x="2112010" y="11164570"/>
                  </a:lnTo>
                  <a:lnTo>
                    <a:pt x="2112010" y="28575"/>
                  </a:lnTo>
                  <a:lnTo>
                    <a:pt x="2140585" y="28575"/>
                  </a:lnTo>
                  <a:lnTo>
                    <a:pt x="2140585" y="57150"/>
                  </a:lnTo>
                  <a:lnTo>
                    <a:pt x="28575" y="57150"/>
                  </a:lnTo>
                  <a:close/>
                </a:path>
              </a:pathLst>
            </a:custGeom>
            <a:solidFill>
              <a:srgbClr val="000000"/>
            </a:solidFill>
          </p:spPr>
          <p:txBody>
            <a:bodyPr/>
            <a:lstStyle/>
            <a:p>
              <a:endParaRPr lang="en-GB"/>
            </a:p>
          </p:txBody>
        </p:sp>
      </p:grpSp>
      <p:sp>
        <p:nvSpPr>
          <p:cNvPr id="15" name="TextBox 15"/>
          <p:cNvSpPr txBox="1"/>
          <p:nvPr/>
        </p:nvSpPr>
        <p:spPr>
          <a:xfrm>
            <a:off x="5777745" y="3704481"/>
            <a:ext cx="9848335" cy="2577573"/>
          </a:xfrm>
          <a:prstGeom prst="rect">
            <a:avLst/>
          </a:prstGeom>
        </p:spPr>
        <p:txBody>
          <a:bodyPr lIns="0" tIns="0" rIns="0" bIns="0" rtlCol="0" anchor="t">
            <a:spAutoFit/>
          </a:bodyPr>
          <a:lstStyle/>
          <a:p>
            <a:pPr algn="ctr">
              <a:lnSpc>
                <a:spcPts val="20441"/>
              </a:lnSpc>
            </a:pPr>
            <a:r>
              <a:rPr lang="en-US" sz="14600">
                <a:solidFill>
                  <a:srgbClr val="000000"/>
                </a:solidFill>
                <a:latin typeface="#9Slide05 VL Fadilla"/>
              </a:rPr>
              <a:t>Cảm ơn các em!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b="-33333"/>
            </a:stretch>
          </a:blipFill>
        </p:spPr>
        <p:txBody>
          <a:bodyPr/>
          <a:lstStyle/>
          <a:p>
            <a:endParaRPr lang="en-GB"/>
          </a:p>
        </p:txBody>
      </p:sp>
      <p:sp>
        <p:nvSpPr>
          <p:cNvPr id="3" name="Freeform 3"/>
          <p:cNvSpPr/>
          <p:nvPr/>
        </p:nvSpPr>
        <p:spPr>
          <a:xfrm>
            <a:off x="503040" y="4300470"/>
            <a:ext cx="14093190" cy="5703570"/>
          </a:xfrm>
          <a:custGeom>
            <a:avLst/>
            <a:gdLst/>
            <a:ahLst/>
            <a:cxnLst/>
            <a:rect l="l" t="t" r="r" b="b"/>
            <a:pathLst>
              <a:path w="14093190" h="5703570">
                <a:moveTo>
                  <a:pt x="0" y="0"/>
                </a:moveTo>
                <a:lnTo>
                  <a:pt x="14093190" y="0"/>
                </a:lnTo>
                <a:lnTo>
                  <a:pt x="14093190" y="5703570"/>
                </a:lnTo>
                <a:lnTo>
                  <a:pt x="0" y="5703570"/>
                </a:lnTo>
                <a:lnTo>
                  <a:pt x="0" y="0"/>
                </a:lnTo>
                <a:close/>
              </a:path>
            </a:pathLst>
          </a:custGeom>
          <a:blipFill>
            <a:blip r:embed="rId6"/>
            <a:stretch>
              <a:fillRect l="-3224" r="-20" b="-13851"/>
            </a:stretch>
          </a:blipFill>
        </p:spPr>
        <p:txBody>
          <a:bodyPr/>
          <a:lstStyle/>
          <a:p>
            <a:endParaRPr lang="en-GB"/>
          </a:p>
        </p:txBody>
      </p:sp>
      <p:sp>
        <p:nvSpPr>
          <p:cNvPr id="4" name="Freeform 4"/>
          <p:cNvSpPr/>
          <p:nvPr/>
        </p:nvSpPr>
        <p:spPr>
          <a:xfrm>
            <a:off x="19268124" y="7586664"/>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7"/>
            <a:stretch>
              <a:fillRect l="-535716" t="-285714" r="-278569" b="-185714"/>
            </a:stretch>
          </a:blipFill>
        </p:spPr>
        <p:txBody>
          <a:bodyPr/>
          <a:lstStyle/>
          <a:p>
            <a:endParaRPr lang="en-GB"/>
          </a:p>
        </p:txBody>
      </p:sp>
      <p:sp>
        <p:nvSpPr>
          <p:cNvPr id="5" name="Freeform 5"/>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8"/>
            <a:stretch>
              <a:fillRect l="-929863" t="-542806" r="-249988" b="-499920"/>
            </a:stretch>
          </a:blipFill>
        </p:spPr>
        <p:txBody>
          <a:bodyPr/>
          <a:lstStyle/>
          <a:p>
            <a:endParaRPr lang="en-GB"/>
          </a:p>
        </p:txBody>
      </p:sp>
      <p:sp>
        <p:nvSpPr>
          <p:cNvPr id="7" name="TextBox 7"/>
          <p:cNvSpPr txBox="1"/>
          <p:nvPr/>
        </p:nvSpPr>
        <p:spPr>
          <a:xfrm>
            <a:off x="15375520" y="1028275"/>
            <a:ext cx="1756798" cy="1514425"/>
          </a:xfrm>
          <a:prstGeom prst="rect">
            <a:avLst/>
          </a:prstGeom>
        </p:spPr>
        <p:txBody>
          <a:bodyPr lIns="0" tIns="0" rIns="0" bIns="0" rtlCol="0" anchor="t">
            <a:spAutoFit/>
          </a:bodyPr>
          <a:lstStyle/>
          <a:p>
            <a:pPr algn="l">
              <a:lnSpc>
                <a:spcPts val="11880"/>
              </a:lnSpc>
            </a:pPr>
            <a:r>
              <a:rPr lang="en-US" sz="9900">
                <a:solidFill>
                  <a:srgbClr val="4A533D"/>
                </a:solidFill>
                <a:latin typeface="Cambria Bold"/>
              </a:rPr>
              <a:t>04</a:t>
            </a:r>
          </a:p>
        </p:txBody>
      </p:sp>
      <p:sp>
        <p:nvSpPr>
          <p:cNvPr id="8" name="TextBox 8"/>
          <p:cNvSpPr txBox="1"/>
          <p:nvPr/>
        </p:nvSpPr>
        <p:spPr>
          <a:xfrm>
            <a:off x="13270094" y="4738731"/>
            <a:ext cx="2503306" cy="1094723"/>
          </a:xfrm>
          <a:prstGeom prst="rect">
            <a:avLst/>
          </a:prstGeom>
        </p:spPr>
        <p:txBody>
          <a:bodyPr wrap="square" lIns="0" tIns="0" rIns="0" bIns="0" rtlCol="0" anchor="t">
            <a:spAutoFit/>
          </a:bodyPr>
          <a:lstStyle/>
          <a:p>
            <a:pPr algn="ctr">
              <a:lnSpc>
                <a:spcPts val="9166"/>
              </a:lnSpc>
            </a:pPr>
            <a:r>
              <a:rPr lang="en-US" sz="6547">
                <a:solidFill>
                  <a:srgbClr val="000000"/>
                </a:solidFill>
                <a:latin typeface="Roboto Condensed Bold"/>
              </a:rPr>
              <a:t>Sĩ tử</a:t>
            </a:r>
          </a:p>
        </p:txBody>
      </p:sp>
      <p:pic>
        <p:nvPicPr>
          <p:cNvPr id="9" name="Picture 8">
            <a:extLst>
              <a:ext uri="{FF2B5EF4-FFF2-40B4-BE49-F238E27FC236}">
                <a16:creationId xmlns:a16="http://schemas.microsoft.com/office/drawing/2014/main" id="{900906F8-CD88-D434-256A-5F2D3D160EA8}"/>
              </a:ext>
            </a:extLst>
          </p:cNvPr>
          <p:cNvPicPr>
            <a:picLocks noChangeAspect="1"/>
          </p:cNvPicPr>
          <p:nvPr/>
        </p:nvPicPr>
        <p:blipFill>
          <a:blip r:embed="rId9"/>
          <a:stretch>
            <a:fillRect/>
          </a:stretch>
        </p:blipFill>
        <p:spPr>
          <a:xfrm>
            <a:off x="5486400" y="419100"/>
            <a:ext cx="7017018" cy="9630974"/>
          </a:xfrm>
          <a:prstGeom prst="rect">
            <a:avLst/>
          </a:prstGeom>
        </p:spPr>
      </p:pic>
      <p:pic>
        <p:nvPicPr>
          <p:cNvPr id="10" name="Countdown 5 seconds timer">
            <a:hlinkClick r:id="" action="ppaction://media"/>
            <a:extLst>
              <a:ext uri="{FF2B5EF4-FFF2-40B4-BE49-F238E27FC236}">
                <a16:creationId xmlns:a16="http://schemas.microsoft.com/office/drawing/2014/main" id="{01F67E8E-5E33-7AE9-CEEC-54383C6BA70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554200" y="8420100"/>
            <a:ext cx="2982595" cy="1676400"/>
          </a:xfrm>
          <a:prstGeom prst="rect">
            <a:avLst/>
          </a:prstGeom>
        </p:spPr>
      </p:pic>
      <p:pic>
        <p:nvPicPr>
          <p:cNvPr id="6" name="Picture 6"/>
          <p:cNvPicPr>
            <a:picLocks noChangeAspect="1"/>
          </p:cNvPicPr>
          <p:nvPr/>
        </p:nvPicPr>
        <p:blipFill>
          <a:blip r:embed="rId11"/>
          <a:srcRect/>
          <a:stretch>
            <a:fillRect/>
          </a:stretch>
        </p:blipFill>
        <p:spPr>
          <a:xfrm flipH="1">
            <a:off x="8153400" y="6896100"/>
            <a:ext cx="2780589" cy="1251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29"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b="-33333"/>
            </a:stretch>
          </a:blipFill>
        </p:spPr>
        <p:txBody>
          <a:bodyPr/>
          <a:lstStyle/>
          <a:p>
            <a:endParaRPr lang="en-GB"/>
          </a:p>
        </p:txBody>
      </p:sp>
      <p:sp>
        <p:nvSpPr>
          <p:cNvPr id="3" name="Freeform 3"/>
          <p:cNvSpPr/>
          <p:nvPr/>
        </p:nvSpPr>
        <p:spPr>
          <a:xfrm>
            <a:off x="503040" y="4300470"/>
            <a:ext cx="14093190" cy="5703570"/>
          </a:xfrm>
          <a:custGeom>
            <a:avLst/>
            <a:gdLst/>
            <a:ahLst/>
            <a:cxnLst/>
            <a:rect l="l" t="t" r="r" b="b"/>
            <a:pathLst>
              <a:path w="14093190" h="5703570">
                <a:moveTo>
                  <a:pt x="0" y="0"/>
                </a:moveTo>
                <a:lnTo>
                  <a:pt x="14093190" y="0"/>
                </a:lnTo>
                <a:lnTo>
                  <a:pt x="14093190" y="5703570"/>
                </a:lnTo>
                <a:lnTo>
                  <a:pt x="0" y="5703570"/>
                </a:lnTo>
                <a:lnTo>
                  <a:pt x="0" y="0"/>
                </a:lnTo>
                <a:close/>
              </a:path>
            </a:pathLst>
          </a:custGeom>
          <a:blipFill>
            <a:blip r:embed="rId6"/>
            <a:stretch>
              <a:fillRect l="-3224" r="-20" b="-13851"/>
            </a:stretch>
          </a:blipFill>
        </p:spPr>
        <p:txBody>
          <a:bodyPr/>
          <a:lstStyle/>
          <a:p>
            <a:endParaRPr lang="en-GB"/>
          </a:p>
        </p:txBody>
      </p:sp>
      <p:sp>
        <p:nvSpPr>
          <p:cNvPr id="4" name="Freeform 4"/>
          <p:cNvSpPr/>
          <p:nvPr/>
        </p:nvSpPr>
        <p:spPr>
          <a:xfrm>
            <a:off x="19268124" y="7586664"/>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7"/>
            <a:stretch>
              <a:fillRect l="-535716" t="-285714" r="-278569" b="-185714"/>
            </a:stretch>
          </a:blipFill>
        </p:spPr>
        <p:txBody>
          <a:bodyPr/>
          <a:lstStyle/>
          <a:p>
            <a:endParaRPr lang="en-GB"/>
          </a:p>
        </p:txBody>
      </p:sp>
      <p:sp>
        <p:nvSpPr>
          <p:cNvPr id="5" name="Freeform 5"/>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8"/>
            <a:stretch>
              <a:fillRect l="-929863" t="-542806" r="-249988" b="-499920"/>
            </a:stretch>
          </a:blipFill>
        </p:spPr>
        <p:txBody>
          <a:bodyPr/>
          <a:lstStyle/>
          <a:p>
            <a:endParaRPr lang="en-GB"/>
          </a:p>
        </p:txBody>
      </p:sp>
      <p:sp>
        <p:nvSpPr>
          <p:cNvPr id="7" name="TextBox 7"/>
          <p:cNvSpPr txBox="1"/>
          <p:nvPr/>
        </p:nvSpPr>
        <p:spPr>
          <a:xfrm>
            <a:off x="15375520" y="1028275"/>
            <a:ext cx="1756798" cy="1514425"/>
          </a:xfrm>
          <a:prstGeom prst="rect">
            <a:avLst/>
          </a:prstGeom>
        </p:spPr>
        <p:txBody>
          <a:bodyPr lIns="0" tIns="0" rIns="0" bIns="0" rtlCol="0" anchor="t">
            <a:spAutoFit/>
          </a:bodyPr>
          <a:lstStyle/>
          <a:p>
            <a:pPr algn="l">
              <a:lnSpc>
                <a:spcPts val="11880"/>
              </a:lnSpc>
            </a:pPr>
            <a:r>
              <a:rPr lang="en-US" sz="9900">
                <a:solidFill>
                  <a:srgbClr val="4A533D"/>
                </a:solidFill>
                <a:latin typeface="Cambria Bold"/>
              </a:rPr>
              <a:t>05</a:t>
            </a:r>
          </a:p>
        </p:txBody>
      </p:sp>
      <p:sp>
        <p:nvSpPr>
          <p:cNvPr id="8" name="TextBox 8"/>
          <p:cNvSpPr txBox="1"/>
          <p:nvPr/>
        </p:nvSpPr>
        <p:spPr>
          <a:xfrm>
            <a:off x="12801600" y="4686300"/>
            <a:ext cx="4052681" cy="1094723"/>
          </a:xfrm>
          <a:prstGeom prst="rect">
            <a:avLst/>
          </a:prstGeom>
        </p:spPr>
        <p:txBody>
          <a:bodyPr wrap="square" lIns="0" tIns="0" rIns="0" bIns="0" rtlCol="0" anchor="t">
            <a:spAutoFit/>
          </a:bodyPr>
          <a:lstStyle/>
          <a:p>
            <a:pPr algn="ctr">
              <a:lnSpc>
                <a:spcPts val="9166"/>
              </a:lnSpc>
            </a:pPr>
            <a:r>
              <a:rPr lang="en-US" sz="6547">
                <a:solidFill>
                  <a:srgbClr val="000000"/>
                </a:solidFill>
                <a:latin typeface="Roboto Condensed Bold"/>
              </a:rPr>
              <a:t>Chòi canh</a:t>
            </a:r>
          </a:p>
        </p:txBody>
      </p:sp>
      <p:pic>
        <p:nvPicPr>
          <p:cNvPr id="9" name="Picture 8">
            <a:extLst>
              <a:ext uri="{FF2B5EF4-FFF2-40B4-BE49-F238E27FC236}">
                <a16:creationId xmlns:a16="http://schemas.microsoft.com/office/drawing/2014/main" id="{45BD0C6E-D39A-A3A0-F067-98324DA0E8AA}"/>
              </a:ext>
            </a:extLst>
          </p:cNvPr>
          <p:cNvPicPr>
            <a:picLocks noChangeAspect="1"/>
          </p:cNvPicPr>
          <p:nvPr/>
        </p:nvPicPr>
        <p:blipFill>
          <a:blip r:embed="rId9"/>
          <a:stretch>
            <a:fillRect/>
          </a:stretch>
        </p:blipFill>
        <p:spPr>
          <a:xfrm>
            <a:off x="5181600" y="419100"/>
            <a:ext cx="7017018" cy="9630974"/>
          </a:xfrm>
          <a:prstGeom prst="rect">
            <a:avLst/>
          </a:prstGeom>
        </p:spPr>
      </p:pic>
      <p:pic>
        <p:nvPicPr>
          <p:cNvPr id="6" name="Picture 6"/>
          <p:cNvPicPr>
            <a:picLocks noChangeAspect="1"/>
          </p:cNvPicPr>
          <p:nvPr/>
        </p:nvPicPr>
        <p:blipFill>
          <a:blip r:embed="rId10"/>
          <a:srcRect/>
          <a:stretch>
            <a:fillRect/>
          </a:stretch>
        </p:blipFill>
        <p:spPr>
          <a:xfrm flipH="1">
            <a:off x="8915400" y="1943100"/>
            <a:ext cx="2780589" cy="1251265"/>
          </a:xfrm>
          <a:prstGeom prst="rect">
            <a:avLst/>
          </a:prstGeom>
        </p:spPr>
      </p:pic>
      <p:pic>
        <p:nvPicPr>
          <p:cNvPr id="10" name="Countdown 5 seconds timer">
            <a:hlinkClick r:id="" action="ppaction://media"/>
            <a:extLst>
              <a:ext uri="{FF2B5EF4-FFF2-40B4-BE49-F238E27FC236}">
                <a16:creationId xmlns:a16="http://schemas.microsoft.com/office/drawing/2014/main" id="{DBC32F98-D2DF-8EDA-C112-A66166630DD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173200" y="7810500"/>
            <a:ext cx="2982595" cy="167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b="-33333"/>
            </a:stretch>
          </a:blipFill>
        </p:spPr>
        <p:txBody>
          <a:bodyPr/>
          <a:lstStyle/>
          <a:p>
            <a:endParaRPr lang="en-GB"/>
          </a:p>
        </p:txBody>
      </p:sp>
      <p:sp>
        <p:nvSpPr>
          <p:cNvPr id="3" name="Freeform 3"/>
          <p:cNvSpPr/>
          <p:nvPr/>
        </p:nvSpPr>
        <p:spPr>
          <a:xfrm>
            <a:off x="503040" y="4300470"/>
            <a:ext cx="14093190" cy="5703570"/>
          </a:xfrm>
          <a:custGeom>
            <a:avLst/>
            <a:gdLst/>
            <a:ahLst/>
            <a:cxnLst/>
            <a:rect l="l" t="t" r="r" b="b"/>
            <a:pathLst>
              <a:path w="14093190" h="5703570">
                <a:moveTo>
                  <a:pt x="0" y="0"/>
                </a:moveTo>
                <a:lnTo>
                  <a:pt x="14093190" y="0"/>
                </a:lnTo>
                <a:lnTo>
                  <a:pt x="14093190" y="5703570"/>
                </a:lnTo>
                <a:lnTo>
                  <a:pt x="0" y="5703570"/>
                </a:lnTo>
                <a:lnTo>
                  <a:pt x="0" y="0"/>
                </a:lnTo>
                <a:close/>
              </a:path>
            </a:pathLst>
          </a:custGeom>
          <a:blipFill>
            <a:blip r:embed="rId6"/>
            <a:stretch>
              <a:fillRect l="-3224" r="-20" b="-13851"/>
            </a:stretch>
          </a:blipFill>
        </p:spPr>
        <p:txBody>
          <a:bodyPr/>
          <a:lstStyle/>
          <a:p>
            <a:endParaRPr lang="en-GB"/>
          </a:p>
        </p:txBody>
      </p:sp>
      <p:sp>
        <p:nvSpPr>
          <p:cNvPr id="4" name="Freeform 4"/>
          <p:cNvSpPr/>
          <p:nvPr/>
        </p:nvSpPr>
        <p:spPr>
          <a:xfrm>
            <a:off x="19268124" y="7586664"/>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7"/>
            <a:stretch>
              <a:fillRect l="-535716" t="-285714" r="-278569" b="-185714"/>
            </a:stretch>
          </a:blipFill>
        </p:spPr>
        <p:txBody>
          <a:bodyPr/>
          <a:lstStyle/>
          <a:p>
            <a:endParaRPr lang="en-GB"/>
          </a:p>
        </p:txBody>
      </p:sp>
      <p:sp>
        <p:nvSpPr>
          <p:cNvPr id="5" name="Freeform 5"/>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8"/>
            <a:stretch>
              <a:fillRect l="-929863" t="-542806" r="-249988" b="-499920"/>
            </a:stretch>
          </a:blipFill>
        </p:spPr>
        <p:txBody>
          <a:bodyPr/>
          <a:lstStyle/>
          <a:p>
            <a:endParaRPr lang="en-GB"/>
          </a:p>
        </p:txBody>
      </p:sp>
      <p:sp>
        <p:nvSpPr>
          <p:cNvPr id="6" name="Freeform 6"/>
          <p:cNvSpPr/>
          <p:nvPr/>
        </p:nvSpPr>
        <p:spPr>
          <a:xfrm>
            <a:off x="3888842" y="1117346"/>
            <a:ext cx="10510316" cy="6366249"/>
          </a:xfrm>
          <a:custGeom>
            <a:avLst/>
            <a:gdLst/>
            <a:ahLst/>
            <a:cxnLst/>
            <a:rect l="l" t="t" r="r" b="b"/>
            <a:pathLst>
              <a:path w="10510316" h="6366249">
                <a:moveTo>
                  <a:pt x="0" y="0"/>
                </a:moveTo>
                <a:lnTo>
                  <a:pt x="10510316" y="0"/>
                </a:lnTo>
                <a:lnTo>
                  <a:pt x="10510316" y="6366248"/>
                </a:lnTo>
                <a:lnTo>
                  <a:pt x="0" y="6366248"/>
                </a:lnTo>
                <a:lnTo>
                  <a:pt x="0" y="0"/>
                </a:lnTo>
                <a:close/>
              </a:path>
            </a:pathLst>
          </a:custGeom>
          <a:blipFill>
            <a:blip r:embed="rId9"/>
            <a:stretch>
              <a:fillRect/>
            </a:stretch>
          </a:blipFill>
        </p:spPr>
        <p:txBody>
          <a:bodyPr/>
          <a:lstStyle/>
          <a:p>
            <a:endParaRPr lang="en-GB"/>
          </a:p>
        </p:txBody>
      </p:sp>
      <p:pic>
        <p:nvPicPr>
          <p:cNvPr id="7" name="Picture 7"/>
          <p:cNvPicPr>
            <a:picLocks noChangeAspect="1"/>
          </p:cNvPicPr>
          <p:nvPr/>
        </p:nvPicPr>
        <p:blipFill>
          <a:blip r:embed="rId10"/>
          <a:srcRect/>
          <a:stretch>
            <a:fillRect/>
          </a:stretch>
        </p:blipFill>
        <p:spPr>
          <a:xfrm flipH="1">
            <a:off x="9900685" y="3049205"/>
            <a:ext cx="2780589" cy="1251265"/>
          </a:xfrm>
          <a:prstGeom prst="rect">
            <a:avLst/>
          </a:prstGeom>
        </p:spPr>
      </p:pic>
      <p:sp>
        <p:nvSpPr>
          <p:cNvPr id="8" name="TextBox 8"/>
          <p:cNvSpPr txBox="1"/>
          <p:nvPr/>
        </p:nvSpPr>
        <p:spPr>
          <a:xfrm>
            <a:off x="15375520" y="1028275"/>
            <a:ext cx="1756798" cy="1514425"/>
          </a:xfrm>
          <a:prstGeom prst="rect">
            <a:avLst/>
          </a:prstGeom>
        </p:spPr>
        <p:txBody>
          <a:bodyPr lIns="0" tIns="0" rIns="0" bIns="0" rtlCol="0" anchor="t">
            <a:spAutoFit/>
          </a:bodyPr>
          <a:lstStyle/>
          <a:p>
            <a:pPr algn="l">
              <a:lnSpc>
                <a:spcPts val="11880"/>
              </a:lnSpc>
            </a:pPr>
            <a:r>
              <a:rPr lang="en-US" sz="9900">
                <a:solidFill>
                  <a:srgbClr val="4A533D"/>
                </a:solidFill>
                <a:latin typeface="Cambria Bold"/>
              </a:rPr>
              <a:t>06</a:t>
            </a:r>
          </a:p>
        </p:txBody>
      </p:sp>
      <p:sp>
        <p:nvSpPr>
          <p:cNvPr id="9" name="TextBox 9"/>
          <p:cNvSpPr txBox="1"/>
          <p:nvPr/>
        </p:nvSpPr>
        <p:spPr>
          <a:xfrm>
            <a:off x="7253388" y="7846030"/>
            <a:ext cx="5548212" cy="1094723"/>
          </a:xfrm>
          <a:prstGeom prst="rect">
            <a:avLst/>
          </a:prstGeom>
        </p:spPr>
        <p:txBody>
          <a:bodyPr wrap="square" lIns="0" tIns="0" rIns="0" bIns="0" rtlCol="0" anchor="t">
            <a:spAutoFit/>
          </a:bodyPr>
          <a:lstStyle/>
          <a:p>
            <a:pPr algn="ctr">
              <a:lnSpc>
                <a:spcPts val="9166"/>
              </a:lnSpc>
            </a:pPr>
            <a:r>
              <a:rPr lang="en-US" sz="6547">
                <a:solidFill>
                  <a:srgbClr val="000000"/>
                </a:solidFill>
                <a:latin typeface="Roboto Condensed Bold"/>
              </a:rPr>
              <a:t>Trạng nguyên</a:t>
            </a:r>
          </a:p>
        </p:txBody>
      </p:sp>
      <p:pic>
        <p:nvPicPr>
          <p:cNvPr id="10" name="Countdown 5 seconds timer">
            <a:hlinkClick r:id="" action="ppaction://media"/>
            <a:extLst>
              <a:ext uri="{FF2B5EF4-FFF2-40B4-BE49-F238E27FC236}">
                <a16:creationId xmlns:a16="http://schemas.microsoft.com/office/drawing/2014/main" id="{384FFF72-ACA3-1C1A-1060-A3CFE05F519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554200" y="8420100"/>
            <a:ext cx="2982595" cy="167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video>
              <p:cMediaNode vol="80000">
                <p:cTn id="19" fill="hold" display="0">
                  <p:stCondLst>
                    <p:cond delay="indefinite"/>
                  </p:stCondLst>
                </p:cTn>
                <p:tgtEl>
                  <p:spTgt spid="10"/>
                </p:tgtEl>
              </p:cMediaNode>
            </p:video>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Freeform 3"/>
          <p:cNvSpPr/>
          <p:nvPr/>
        </p:nvSpPr>
        <p:spPr>
          <a:xfrm>
            <a:off x="27484" y="0"/>
            <a:ext cx="18287205" cy="10287000"/>
          </a:xfrm>
          <a:custGeom>
            <a:avLst/>
            <a:gdLst/>
            <a:ahLst/>
            <a:cxnLst/>
            <a:rect l="l" t="t" r="r" b="b"/>
            <a:pathLst>
              <a:path w="18287205" h="10287000">
                <a:moveTo>
                  <a:pt x="0" y="0"/>
                </a:moveTo>
                <a:lnTo>
                  <a:pt x="18287206" y="0"/>
                </a:lnTo>
                <a:lnTo>
                  <a:pt x="18287206" y="10287000"/>
                </a:lnTo>
                <a:lnTo>
                  <a:pt x="0" y="10287000"/>
                </a:lnTo>
                <a:lnTo>
                  <a:pt x="0" y="0"/>
                </a:lnTo>
                <a:close/>
              </a:path>
            </a:pathLst>
          </a:custGeom>
          <a:blipFill>
            <a:blip r:embed="rId4"/>
            <a:stretch>
              <a:fillRect b="-26216"/>
            </a:stretch>
          </a:blipFill>
        </p:spPr>
        <p:txBody>
          <a:bodyPr/>
          <a:lstStyle/>
          <a:p>
            <a:endParaRPr lang="en-GB"/>
          </a:p>
        </p:txBody>
      </p:sp>
      <p:sp>
        <p:nvSpPr>
          <p:cNvPr id="4" name="AutoShape 4"/>
          <p:cNvSpPr/>
          <p:nvPr/>
        </p:nvSpPr>
        <p:spPr>
          <a:xfrm rot="117098">
            <a:off x="17203265" y="1389559"/>
            <a:ext cx="1118749" cy="0"/>
          </a:xfrm>
          <a:prstGeom prst="line">
            <a:avLst/>
          </a:prstGeom>
          <a:ln w="19050" cap="rnd">
            <a:solidFill>
              <a:srgbClr val="EEECE1"/>
            </a:solidFill>
            <a:prstDash val="solid"/>
            <a:headEnd type="none" w="sm" len="sm"/>
            <a:tailEnd type="none" w="sm" len="sm"/>
          </a:ln>
        </p:spPr>
        <p:txBody>
          <a:bodyPr/>
          <a:lstStyle/>
          <a:p>
            <a:endParaRPr lang="en-GB"/>
          </a:p>
        </p:txBody>
      </p:sp>
      <p:sp>
        <p:nvSpPr>
          <p:cNvPr id="5" name="AutoShape 5"/>
          <p:cNvSpPr/>
          <p:nvPr/>
        </p:nvSpPr>
        <p:spPr>
          <a:xfrm rot="117098">
            <a:off x="17203265" y="4066431"/>
            <a:ext cx="1118749" cy="0"/>
          </a:xfrm>
          <a:prstGeom prst="line">
            <a:avLst/>
          </a:prstGeom>
          <a:ln w="19050" cap="rnd">
            <a:solidFill>
              <a:srgbClr val="EEECE1"/>
            </a:solidFill>
            <a:prstDash val="solid"/>
            <a:headEnd type="none" w="sm" len="sm"/>
            <a:tailEnd type="none" w="sm" len="sm"/>
          </a:ln>
        </p:spPr>
        <p:txBody>
          <a:bodyPr/>
          <a:lstStyle/>
          <a:p>
            <a:endParaRPr lang="en-GB"/>
          </a:p>
        </p:txBody>
      </p:sp>
      <p:sp>
        <p:nvSpPr>
          <p:cNvPr id="6" name="AutoShape 6"/>
          <p:cNvSpPr/>
          <p:nvPr/>
        </p:nvSpPr>
        <p:spPr>
          <a:xfrm rot="117098">
            <a:off x="17203265" y="5938639"/>
            <a:ext cx="1118749" cy="0"/>
          </a:xfrm>
          <a:prstGeom prst="line">
            <a:avLst/>
          </a:prstGeom>
          <a:ln w="19050" cap="rnd">
            <a:solidFill>
              <a:srgbClr val="EEECE1"/>
            </a:solidFill>
            <a:prstDash val="solid"/>
            <a:headEnd type="none" w="sm" len="sm"/>
            <a:tailEnd type="none" w="sm" len="sm"/>
          </a:ln>
        </p:spPr>
        <p:txBody>
          <a:bodyPr/>
          <a:lstStyle/>
          <a:p>
            <a:endParaRPr lang="en-GB"/>
          </a:p>
        </p:txBody>
      </p:sp>
      <p:sp>
        <p:nvSpPr>
          <p:cNvPr id="7" name="AutoShape 7"/>
          <p:cNvSpPr/>
          <p:nvPr/>
        </p:nvSpPr>
        <p:spPr>
          <a:xfrm rot="117098">
            <a:off x="17203265" y="8878391"/>
            <a:ext cx="1118749" cy="0"/>
          </a:xfrm>
          <a:prstGeom prst="line">
            <a:avLst/>
          </a:prstGeom>
          <a:ln w="19050" cap="rnd">
            <a:solidFill>
              <a:srgbClr val="EEECE1"/>
            </a:solidFill>
            <a:prstDash val="solid"/>
            <a:headEnd type="none" w="sm" len="sm"/>
            <a:tailEnd type="none" w="sm" len="sm"/>
          </a:ln>
        </p:spPr>
        <p:txBody>
          <a:bodyPr/>
          <a:lstStyle/>
          <a:p>
            <a:endParaRPr lang="en-GB"/>
          </a:p>
        </p:txBody>
      </p:sp>
      <p:sp>
        <p:nvSpPr>
          <p:cNvPr id="8" name="AutoShape 8"/>
          <p:cNvSpPr/>
          <p:nvPr/>
        </p:nvSpPr>
        <p:spPr>
          <a:xfrm rot="5387314">
            <a:off x="12060054" y="5133975"/>
            <a:ext cx="10325170" cy="0"/>
          </a:xfrm>
          <a:prstGeom prst="line">
            <a:avLst/>
          </a:prstGeom>
          <a:ln w="19050" cap="rnd">
            <a:solidFill>
              <a:srgbClr val="EEECE1"/>
            </a:solidFill>
            <a:prstDash val="solid"/>
            <a:headEnd type="none" w="sm" len="sm"/>
            <a:tailEnd type="none" w="sm" len="sm"/>
          </a:ln>
        </p:spPr>
        <p:txBody>
          <a:bodyPr/>
          <a:lstStyle/>
          <a:p>
            <a:endParaRPr lang="en-GB"/>
          </a:p>
        </p:txBody>
      </p:sp>
      <p:grpSp>
        <p:nvGrpSpPr>
          <p:cNvPr id="9" name="Group 9"/>
          <p:cNvGrpSpPr/>
          <p:nvPr/>
        </p:nvGrpSpPr>
        <p:grpSpPr>
          <a:xfrm>
            <a:off x="1928914" y="0"/>
            <a:ext cx="1944000" cy="8784000"/>
            <a:chOff x="0" y="0"/>
            <a:chExt cx="2592000" cy="11712000"/>
          </a:xfrm>
        </p:grpSpPr>
        <p:sp>
          <p:nvSpPr>
            <p:cNvPr id="10" name="Freeform 10"/>
            <p:cNvSpPr/>
            <p:nvPr/>
          </p:nvSpPr>
          <p:spPr>
            <a:xfrm>
              <a:off x="0" y="0"/>
              <a:ext cx="2591943" cy="11711940"/>
            </a:xfrm>
            <a:custGeom>
              <a:avLst/>
              <a:gdLst/>
              <a:ahLst/>
              <a:cxnLst/>
              <a:rect l="l" t="t" r="r" b="b"/>
              <a:pathLst>
                <a:path w="2591943" h="11711940">
                  <a:moveTo>
                    <a:pt x="0" y="0"/>
                  </a:moveTo>
                  <a:lnTo>
                    <a:pt x="2591943" y="0"/>
                  </a:lnTo>
                  <a:lnTo>
                    <a:pt x="2591943" y="11711940"/>
                  </a:lnTo>
                  <a:lnTo>
                    <a:pt x="0" y="11711940"/>
                  </a:lnTo>
                  <a:close/>
                </a:path>
              </a:pathLst>
            </a:custGeom>
            <a:solidFill>
              <a:srgbClr val="F5F5E3"/>
            </a:solidFill>
          </p:spPr>
          <p:txBody>
            <a:bodyPr/>
            <a:lstStyle/>
            <a:p>
              <a:endParaRPr lang="en-GB"/>
            </a:p>
          </p:txBody>
        </p:sp>
      </p:grpSp>
      <p:grpSp>
        <p:nvGrpSpPr>
          <p:cNvPr id="11" name="Group 11"/>
          <p:cNvGrpSpPr/>
          <p:nvPr/>
        </p:nvGrpSpPr>
        <p:grpSpPr>
          <a:xfrm>
            <a:off x="2080339" y="153191"/>
            <a:ext cx="1641150" cy="8409150"/>
            <a:chOff x="0" y="0"/>
            <a:chExt cx="2188200" cy="11212200"/>
          </a:xfrm>
        </p:grpSpPr>
        <p:sp>
          <p:nvSpPr>
            <p:cNvPr id="12" name="Freeform 12"/>
            <p:cNvSpPr/>
            <p:nvPr/>
          </p:nvSpPr>
          <p:spPr>
            <a:xfrm>
              <a:off x="0" y="0"/>
              <a:ext cx="2169160" cy="11193145"/>
            </a:xfrm>
            <a:custGeom>
              <a:avLst/>
              <a:gdLst/>
              <a:ahLst/>
              <a:cxnLst/>
              <a:rect l="l" t="t" r="r" b="b"/>
              <a:pathLst>
                <a:path w="2169160" h="11193145">
                  <a:moveTo>
                    <a:pt x="28575" y="0"/>
                  </a:moveTo>
                  <a:lnTo>
                    <a:pt x="2140585" y="0"/>
                  </a:lnTo>
                  <a:cubicBezTo>
                    <a:pt x="2156333" y="0"/>
                    <a:pt x="2169160" y="12827"/>
                    <a:pt x="2169160" y="28575"/>
                  </a:cubicBezTo>
                  <a:lnTo>
                    <a:pt x="2169160" y="11164570"/>
                  </a:lnTo>
                  <a:cubicBezTo>
                    <a:pt x="2169160" y="11180318"/>
                    <a:pt x="2156333" y="11193145"/>
                    <a:pt x="2140585" y="11193145"/>
                  </a:cubicBezTo>
                  <a:lnTo>
                    <a:pt x="28575" y="11193145"/>
                  </a:lnTo>
                  <a:cubicBezTo>
                    <a:pt x="12827" y="11193145"/>
                    <a:pt x="0" y="11180318"/>
                    <a:pt x="0" y="11164570"/>
                  </a:cubicBezTo>
                  <a:lnTo>
                    <a:pt x="0" y="28575"/>
                  </a:lnTo>
                  <a:cubicBezTo>
                    <a:pt x="0" y="12827"/>
                    <a:pt x="12827" y="0"/>
                    <a:pt x="28575" y="0"/>
                  </a:cubicBezTo>
                  <a:moveTo>
                    <a:pt x="28575" y="57150"/>
                  </a:moveTo>
                  <a:lnTo>
                    <a:pt x="28575" y="28575"/>
                  </a:lnTo>
                  <a:lnTo>
                    <a:pt x="57150" y="28575"/>
                  </a:lnTo>
                  <a:lnTo>
                    <a:pt x="57150" y="11164570"/>
                  </a:lnTo>
                  <a:lnTo>
                    <a:pt x="28575" y="11164570"/>
                  </a:lnTo>
                  <a:lnTo>
                    <a:pt x="28575" y="11135995"/>
                  </a:lnTo>
                  <a:lnTo>
                    <a:pt x="2140585" y="11135995"/>
                  </a:lnTo>
                  <a:lnTo>
                    <a:pt x="2140585" y="11164570"/>
                  </a:lnTo>
                  <a:lnTo>
                    <a:pt x="2112010" y="11164570"/>
                  </a:lnTo>
                  <a:lnTo>
                    <a:pt x="2112010" y="28575"/>
                  </a:lnTo>
                  <a:lnTo>
                    <a:pt x="2140585" y="28575"/>
                  </a:lnTo>
                  <a:lnTo>
                    <a:pt x="2140585" y="57150"/>
                  </a:lnTo>
                  <a:lnTo>
                    <a:pt x="28575" y="57150"/>
                  </a:lnTo>
                  <a:close/>
                </a:path>
              </a:pathLst>
            </a:custGeom>
            <a:solidFill>
              <a:srgbClr val="000000"/>
            </a:solidFill>
          </p:spPr>
          <p:txBody>
            <a:bodyPr/>
            <a:lstStyle/>
            <a:p>
              <a:endParaRPr lang="en-GB"/>
            </a:p>
          </p:txBody>
        </p:sp>
      </p:grpSp>
      <p:grpSp>
        <p:nvGrpSpPr>
          <p:cNvPr id="13" name="Group 13"/>
          <p:cNvGrpSpPr/>
          <p:nvPr/>
        </p:nvGrpSpPr>
        <p:grpSpPr>
          <a:xfrm>
            <a:off x="2970589" y="7286024"/>
            <a:ext cx="518178" cy="847537"/>
            <a:chOff x="0" y="0"/>
            <a:chExt cx="690903" cy="1130049"/>
          </a:xfrm>
        </p:grpSpPr>
        <p:sp>
          <p:nvSpPr>
            <p:cNvPr id="14" name="Freeform 14"/>
            <p:cNvSpPr/>
            <p:nvPr/>
          </p:nvSpPr>
          <p:spPr>
            <a:xfrm>
              <a:off x="0" y="0"/>
              <a:ext cx="690880" cy="1130046"/>
            </a:xfrm>
            <a:custGeom>
              <a:avLst/>
              <a:gdLst/>
              <a:ahLst/>
              <a:cxnLst/>
              <a:rect l="l" t="t" r="r" b="b"/>
              <a:pathLst>
                <a:path w="690880" h="1130046">
                  <a:moveTo>
                    <a:pt x="0" y="315722"/>
                  </a:moveTo>
                  <a:cubicBezTo>
                    <a:pt x="0" y="141351"/>
                    <a:pt x="141351" y="0"/>
                    <a:pt x="315722" y="0"/>
                  </a:cubicBezTo>
                  <a:lnTo>
                    <a:pt x="375285" y="0"/>
                  </a:lnTo>
                  <a:cubicBezTo>
                    <a:pt x="549529" y="0"/>
                    <a:pt x="690880" y="141351"/>
                    <a:pt x="690880" y="315722"/>
                  </a:cubicBezTo>
                  <a:lnTo>
                    <a:pt x="690880" y="814324"/>
                  </a:lnTo>
                  <a:cubicBezTo>
                    <a:pt x="690880" y="988695"/>
                    <a:pt x="549529" y="1130046"/>
                    <a:pt x="375158" y="1130046"/>
                  </a:cubicBezTo>
                  <a:lnTo>
                    <a:pt x="315722" y="1130046"/>
                  </a:lnTo>
                  <a:cubicBezTo>
                    <a:pt x="141351" y="1130046"/>
                    <a:pt x="0" y="988695"/>
                    <a:pt x="0" y="814324"/>
                  </a:cubicBezTo>
                  <a:close/>
                </a:path>
              </a:pathLst>
            </a:custGeom>
            <a:solidFill>
              <a:srgbClr val="C00000"/>
            </a:solidFill>
          </p:spPr>
          <p:txBody>
            <a:bodyPr/>
            <a:lstStyle/>
            <a:p>
              <a:endParaRPr lang="en-GB"/>
            </a:p>
          </p:txBody>
        </p:sp>
      </p:grpSp>
      <p:sp>
        <p:nvSpPr>
          <p:cNvPr id="15" name="TextBox 15"/>
          <p:cNvSpPr txBox="1"/>
          <p:nvPr/>
        </p:nvSpPr>
        <p:spPr>
          <a:xfrm>
            <a:off x="3001006" y="7491874"/>
            <a:ext cx="495506" cy="630262"/>
          </a:xfrm>
          <a:prstGeom prst="rect">
            <a:avLst/>
          </a:prstGeom>
        </p:spPr>
        <p:txBody>
          <a:bodyPr lIns="0" tIns="0" rIns="0" bIns="0" rtlCol="0" anchor="t">
            <a:spAutoFit/>
          </a:bodyPr>
          <a:lstStyle/>
          <a:p>
            <a:pPr algn="l">
              <a:lnSpc>
                <a:spcPts val="3240"/>
              </a:lnSpc>
            </a:pPr>
            <a:r>
              <a:rPr lang="en-US" sz="2700">
                <a:solidFill>
                  <a:srgbClr val="FFFFFF"/>
                </a:solidFill>
                <a:ea typeface="Arial"/>
              </a:rPr>
              <a:t>语</a:t>
            </a:r>
          </a:p>
        </p:txBody>
      </p:sp>
      <p:sp>
        <p:nvSpPr>
          <p:cNvPr id="16" name="TextBox 16"/>
          <p:cNvSpPr txBox="1"/>
          <p:nvPr/>
        </p:nvSpPr>
        <p:spPr>
          <a:xfrm>
            <a:off x="2909297" y="7130832"/>
            <a:ext cx="495506" cy="630262"/>
          </a:xfrm>
          <a:prstGeom prst="rect">
            <a:avLst/>
          </a:prstGeom>
        </p:spPr>
        <p:txBody>
          <a:bodyPr lIns="0" tIns="0" rIns="0" bIns="0" rtlCol="0" anchor="t">
            <a:spAutoFit/>
          </a:bodyPr>
          <a:lstStyle/>
          <a:p>
            <a:pPr algn="l">
              <a:lnSpc>
                <a:spcPts val="3240"/>
              </a:lnSpc>
            </a:pPr>
            <a:r>
              <a:rPr lang="en-US" sz="2700">
                <a:solidFill>
                  <a:srgbClr val="FFFFFF"/>
                </a:solidFill>
                <a:ea typeface="Arial"/>
              </a:rPr>
              <a:t>成</a:t>
            </a:r>
          </a:p>
        </p:txBody>
      </p:sp>
      <p:sp>
        <p:nvSpPr>
          <p:cNvPr id="17" name="TextBox 17"/>
          <p:cNvSpPr txBox="1"/>
          <p:nvPr/>
        </p:nvSpPr>
        <p:spPr>
          <a:xfrm>
            <a:off x="4744990" y="1738659"/>
            <a:ext cx="7508995" cy="819051"/>
          </a:xfrm>
          <a:prstGeom prst="rect">
            <a:avLst/>
          </a:prstGeom>
        </p:spPr>
        <p:txBody>
          <a:bodyPr lIns="0" tIns="0" rIns="0" bIns="0" rtlCol="0" anchor="t">
            <a:spAutoFit/>
          </a:bodyPr>
          <a:lstStyle/>
          <a:p>
            <a:pPr algn="l">
              <a:lnSpc>
                <a:spcPts val="6480"/>
              </a:lnSpc>
            </a:pPr>
            <a:r>
              <a:rPr lang="en-US" sz="5400">
                <a:solidFill>
                  <a:srgbClr val="FFFFFF"/>
                </a:solidFill>
                <a:latin typeface="Roboto Condensed Bold"/>
              </a:rPr>
              <a:t>ĐỌC HIỂU VĂN BẢN</a:t>
            </a:r>
          </a:p>
        </p:txBody>
      </p:sp>
      <p:sp>
        <p:nvSpPr>
          <p:cNvPr id="18" name="TextBox 18"/>
          <p:cNvSpPr txBox="1"/>
          <p:nvPr/>
        </p:nvSpPr>
        <p:spPr>
          <a:xfrm>
            <a:off x="4495800" y="3162300"/>
            <a:ext cx="12697641" cy="1848017"/>
          </a:xfrm>
          <a:prstGeom prst="rect">
            <a:avLst/>
          </a:prstGeom>
        </p:spPr>
        <p:txBody>
          <a:bodyPr lIns="0" tIns="0" rIns="0" bIns="0" rtlCol="0" anchor="t">
            <a:spAutoFit/>
          </a:bodyPr>
          <a:lstStyle/>
          <a:p>
            <a:pPr algn="ctr">
              <a:lnSpc>
                <a:spcPts val="14791"/>
              </a:lnSpc>
            </a:pPr>
            <a:r>
              <a:rPr lang="en-US" sz="9302" spc="44">
                <a:solidFill>
                  <a:srgbClr val="000000"/>
                </a:solidFill>
                <a:latin typeface="#9Slide06 ThuPhap Thien An"/>
              </a:rPr>
              <a:t>Vịnh khoa thi Hương</a:t>
            </a:r>
          </a:p>
        </p:txBody>
      </p:sp>
      <p:grpSp>
        <p:nvGrpSpPr>
          <p:cNvPr id="20" name="Group 20"/>
          <p:cNvGrpSpPr/>
          <p:nvPr/>
        </p:nvGrpSpPr>
        <p:grpSpPr>
          <a:xfrm>
            <a:off x="0" y="5078859"/>
            <a:ext cx="9489980" cy="5143500"/>
            <a:chOff x="0" y="0"/>
            <a:chExt cx="12653306" cy="6858000"/>
          </a:xfrm>
        </p:grpSpPr>
        <p:sp>
          <p:nvSpPr>
            <p:cNvPr id="21" name="Freeform 21"/>
            <p:cNvSpPr/>
            <p:nvPr/>
          </p:nvSpPr>
          <p:spPr>
            <a:xfrm>
              <a:off x="0" y="0"/>
              <a:ext cx="12653264" cy="6858000"/>
            </a:xfrm>
            <a:custGeom>
              <a:avLst/>
              <a:gdLst/>
              <a:ahLst/>
              <a:cxnLst/>
              <a:rect l="l" t="t" r="r" b="b"/>
              <a:pathLst>
                <a:path w="12653264" h="6858000">
                  <a:moveTo>
                    <a:pt x="0" y="0"/>
                  </a:moveTo>
                  <a:lnTo>
                    <a:pt x="12653264" y="0"/>
                  </a:lnTo>
                  <a:lnTo>
                    <a:pt x="12653264" y="6858000"/>
                  </a:lnTo>
                  <a:lnTo>
                    <a:pt x="0" y="6858000"/>
                  </a:lnTo>
                  <a:lnTo>
                    <a:pt x="0" y="0"/>
                  </a:lnTo>
                  <a:close/>
                </a:path>
              </a:pathLst>
            </a:custGeom>
            <a:blipFill>
              <a:blip r:embed="rId5"/>
              <a:stretch>
                <a:fillRect t="-7104" b="-7104"/>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Freeform 3"/>
          <p:cNvSpPr/>
          <p:nvPr/>
        </p:nvSpPr>
        <p:spPr>
          <a:xfrm>
            <a:off x="503040" y="4300470"/>
            <a:ext cx="14093190" cy="5703570"/>
          </a:xfrm>
          <a:custGeom>
            <a:avLst/>
            <a:gdLst/>
            <a:ahLst/>
            <a:cxnLst/>
            <a:rect l="l" t="t" r="r" b="b"/>
            <a:pathLst>
              <a:path w="14093190" h="5703570">
                <a:moveTo>
                  <a:pt x="0" y="0"/>
                </a:moveTo>
                <a:lnTo>
                  <a:pt x="14093190" y="0"/>
                </a:lnTo>
                <a:lnTo>
                  <a:pt x="14093190" y="5703570"/>
                </a:lnTo>
                <a:lnTo>
                  <a:pt x="0" y="5703570"/>
                </a:lnTo>
                <a:lnTo>
                  <a:pt x="0" y="0"/>
                </a:lnTo>
                <a:close/>
              </a:path>
            </a:pathLst>
          </a:custGeom>
          <a:blipFill>
            <a:blip r:embed="rId4"/>
            <a:stretch>
              <a:fillRect l="-3224" r="-20" b="-13851"/>
            </a:stretch>
          </a:blipFill>
        </p:spPr>
        <p:txBody>
          <a:bodyPr/>
          <a:lstStyle/>
          <a:p>
            <a:endParaRPr lang="en-GB"/>
          </a:p>
        </p:txBody>
      </p:sp>
      <p:sp>
        <p:nvSpPr>
          <p:cNvPr id="4" name="Freeform 4"/>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5"/>
            <a:stretch>
              <a:fillRect l="-929863" t="-542806" r="-249988" b="-499920"/>
            </a:stretch>
          </a:blipFill>
        </p:spPr>
        <p:txBody>
          <a:bodyPr/>
          <a:lstStyle/>
          <a:p>
            <a:endParaRPr lang="en-GB"/>
          </a:p>
        </p:txBody>
      </p:sp>
      <p:sp>
        <p:nvSpPr>
          <p:cNvPr id="5" name="Freeform 5"/>
          <p:cNvSpPr/>
          <p:nvPr/>
        </p:nvSpPr>
        <p:spPr>
          <a:xfrm>
            <a:off x="15867147" y="1068546"/>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6"/>
            <a:stretch>
              <a:fillRect l="-535716" t="-285714" r="-278569" b="-185714"/>
            </a:stretch>
          </a:blipFill>
        </p:spPr>
        <p:txBody>
          <a:bodyPr/>
          <a:lstStyle/>
          <a:p>
            <a:endParaRPr lang="en-GB"/>
          </a:p>
        </p:txBody>
      </p:sp>
      <p:sp>
        <p:nvSpPr>
          <p:cNvPr id="6" name="TextBox 6"/>
          <p:cNvSpPr txBox="1"/>
          <p:nvPr/>
        </p:nvSpPr>
        <p:spPr>
          <a:xfrm>
            <a:off x="1727230" y="1068546"/>
            <a:ext cx="11502172" cy="1143000"/>
          </a:xfrm>
          <a:prstGeom prst="rect">
            <a:avLst/>
          </a:prstGeom>
        </p:spPr>
        <p:txBody>
          <a:bodyPr lIns="0" tIns="0" rIns="0" bIns="0" rtlCol="0" anchor="t">
            <a:spAutoFit/>
          </a:bodyPr>
          <a:lstStyle/>
          <a:p>
            <a:pPr algn="l">
              <a:lnSpc>
                <a:spcPts val="9000"/>
              </a:lnSpc>
            </a:pPr>
            <a:r>
              <a:rPr lang="en-US" sz="7500">
                <a:solidFill>
                  <a:srgbClr val="4A533D"/>
                </a:solidFill>
                <a:latin typeface="Fraunces Bold"/>
              </a:rPr>
              <a:t>2. ĐỌC VĂN BẢN</a:t>
            </a:r>
          </a:p>
        </p:txBody>
      </p:sp>
      <p:graphicFrame>
        <p:nvGraphicFramePr>
          <p:cNvPr id="7" name="Table 7"/>
          <p:cNvGraphicFramePr>
            <a:graphicFrameLocks noGrp="1"/>
          </p:cNvGraphicFramePr>
          <p:nvPr>
            <p:extLst>
              <p:ext uri="{D42A27DB-BD31-4B8C-83A1-F6EECF244321}">
                <p14:modId xmlns:p14="http://schemas.microsoft.com/office/powerpoint/2010/main" val="974501652"/>
              </p:ext>
            </p:extLst>
          </p:nvPr>
        </p:nvGraphicFramePr>
        <p:xfrm>
          <a:off x="3462217" y="2868771"/>
          <a:ext cx="13305043" cy="6096072"/>
        </p:xfrm>
        <a:graphic>
          <a:graphicData uri="http://schemas.openxmlformats.org/drawingml/2006/table">
            <a:tbl>
              <a:tblPr/>
              <a:tblGrid>
                <a:gridCol w="11165752">
                  <a:extLst>
                    <a:ext uri="{9D8B030D-6E8A-4147-A177-3AD203B41FA5}">
                      <a16:colId xmlns:a16="http://schemas.microsoft.com/office/drawing/2014/main" val="20000"/>
                    </a:ext>
                  </a:extLst>
                </a:gridCol>
                <a:gridCol w="1076558">
                  <a:extLst>
                    <a:ext uri="{9D8B030D-6E8A-4147-A177-3AD203B41FA5}">
                      <a16:colId xmlns:a16="http://schemas.microsoft.com/office/drawing/2014/main" val="20001"/>
                    </a:ext>
                  </a:extLst>
                </a:gridCol>
                <a:gridCol w="1062733">
                  <a:extLst>
                    <a:ext uri="{9D8B030D-6E8A-4147-A177-3AD203B41FA5}">
                      <a16:colId xmlns:a16="http://schemas.microsoft.com/office/drawing/2014/main" val="20002"/>
                    </a:ext>
                  </a:extLst>
                </a:gridCol>
              </a:tblGrid>
              <a:tr h="962718">
                <a:tc>
                  <a:txBody>
                    <a:bodyPr/>
                    <a:lstStyle/>
                    <a:p>
                      <a:pPr algn="ctr">
                        <a:lnSpc>
                          <a:spcPts val="4799"/>
                        </a:lnSpc>
                        <a:defRPr/>
                      </a:pPr>
                      <a:r>
                        <a:rPr lang="en-US" sz="3999">
                          <a:solidFill>
                            <a:srgbClr val="000000"/>
                          </a:solidFill>
                          <a:latin typeface="Roboto Condensed Bold"/>
                        </a:rPr>
                        <a:t>Tiêu chí</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tc>
                  <a:txBody>
                    <a:bodyPr/>
                    <a:lstStyle/>
                    <a:p>
                      <a:pPr algn="ctr">
                        <a:lnSpc>
                          <a:spcPts val="4799"/>
                        </a:lnSpc>
                        <a:defRPr/>
                      </a:pPr>
                      <a:r>
                        <a:rPr lang="en-US" sz="3999">
                          <a:solidFill>
                            <a:srgbClr val="000000"/>
                          </a:solidFill>
                          <a:latin typeface="Roboto Condensed Bold"/>
                        </a:rPr>
                        <a:t>Đạt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tc>
                  <a:txBody>
                    <a:bodyPr/>
                    <a:lstStyle/>
                    <a:p>
                      <a:pPr algn="ctr">
                        <a:lnSpc>
                          <a:spcPts val="4799"/>
                        </a:lnSpc>
                        <a:defRPr/>
                      </a:pPr>
                      <a:r>
                        <a:rPr lang="en-US" sz="3999">
                          <a:solidFill>
                            <a:srgbClr val="000000"/>
                          </a:solidFill>
                          <a:latin typeface="Roboto Condensed Bold"/>
                        </a:rPr>
                        <a:t>CĐ</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extLst>
                  <a:ext uri="{0D108BD9-81ED-4DB2-BD59-A6C34878D82A}">
                    <a16:rowId xmlns:a16="http://schemas.microsoft.com/office/drawing/2014/main" val="10000"/>
                  </a:ext>
                </a:extLst>
              </a:tr>
              <a:tr h="962718">
                <a:tc>
                  <a:txBody>
                    <a:bodyPr/>
                    <a:lstStyle/>
                    <a:p>
                      <a:pPr algn="just">
                        <a:lnSpc>
                          <a:spcPts val="4799"/>
                        </a:lnSpc>
                        <a:defRPr/>
                      </a:pPr>
                      <a:r>
                        <a:rPr lang="en-US" sz="3999">
                          <a:solidFill>
                            <a:srgbClr val="120804"/>
                          </a:solidFill>
                          <a:latin typeface="Roboto Condensed"/>
                        </a:rPr>
                        <a:t>Đọc trôi chảy, không bỏ từ, thêm từ.</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FECE9"/>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FECE9"/>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FECE9"/>
                    </a:solidFill>
                  </a:tcPr>
                </a:tc>
                <a:extLst>
                  <a:ext uri="{0D108BD9-81ED-4DB2-BD59-A6C34878D82A}">
                    <a16:rowId xmlns:a16="http://schemas.microsoft.com/office/drawing/2014/main" val="10001"/>
                  </a:ext>
                </a:extLst>
              </a:tr>
              <a:tr h="1644693">
                <a:tc>
                  <a:txBody>
                    <a:bodyPr/>
                    <a:lstStyle/>
                    <a:p>
                      <a:pPr algn="just">
                        <a:lnSpc>
                          <a:spcPts val="4799"/>
                        </a:lnSpc>
                        <a:defRPr/>
                      </a:pPr>
                      <a:r>
                        <a:rPr lang="en-US" sz="3999">
                          <a:solidFill>
                            <a:srgbClr val="120804"/>
                          </a:solidFill>
                          <a:latin typeface="Roboto Condensed"/>
                        </a:rPr>
                        <a:t>Đọc to, rõ bảo đảm trong không gian lớp học, cả lớp cùng</a:t>
                      </a:r>
                      <a:r>
                        <a:rPr lang="en-US" sz="1100">
                          <a:solidFill>
                            <a:schemeClr val="tx1"/>
                          </a:solidFill>
                          <a:latin typeface="+mn-lt"/>
                        </a:rPr>
                        <a:t>  </a:t>
                      </a:r>
                      <a:r>
                        <a:rPr lang="en-US" sz="3999">
                          <a:solidFill>
                            <a:srgbClr val="120804"/>
                          </a:solidFill>
                          <a:latin typeface="Roboto Condensed"/>
                        </a:rPr>
                        <a:t>nghe được.</a:t>
                      </a:r>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extLst>
                  <a:ext uri="{0D108BD9-81ED-4DB2-BD59-A6C34878D82A}">
                    <a16:rowId xmlns:a16="http://schemas.microsoft.com/office/drawing/2014/main" val="10002"/>
                  </a:ext>
                </a:extLst>
              </a:tr>
              <a:tr h="962718">
                <a:tc>
                  <a:txBody>
                    <a:bodyPr/>
                    <a:lstStyle/>
                    <a:p>
                      <a:pPr algn="just">
                        <a:lnSpc>
                          <a:spcPts val="4799"/>
                        </a:lnSpc>
                        <a:defRPr/>
                      </a:pPr>
                      <a:r>
                        <a:rPr lang="en-US" sz="3999">
                          <a:solidFill>
                            <a:srgbClr val="120804"/>
                          </a:solidFill>
                          <a:latin typeface="Roboto Condensed"/>
                        </a:rPr>
                        <a:t>Tốc độ đọc phù hợp.</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FECE9"/>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FECE9"/>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FECE9"/>
                    </a:solidFill>
                  </a:tcPr>
                </a:tc>
                <a:extLst>
                  <a:ext uri="{0D108BD9-81ED-4DB2-BD59-A6C34878D82A}">
                    <a16:rowId xmlns:a16="http://schemas.microsoft.com/office/drawing/2014/main" val="10003"/>
                  </a:ext>
                </a:extLst>
              </a:tr>
              <a:tr h="1563225">
                <a:tc>
                  <a:txBody>
                    <a:bodyPr/>
                    <a:lstStyle/>
                    <a:p>
                      <a:pPr algn="just">
                        <a:lnSpc>
                          <a:spcPts val="4799"/>
                        </a:lnSpc>
                        <a:defRPr/>
                      </a:pPr>
                      <a:r>
                        <a:rPr lang="en-US" sz="3999">
                          <a:solidFill>
                            <a:srgbClr val="120804"/>
                          </a:solidFill>
                          <a:latin typeface="Roboto Condensed"/>
                        </a:rPr>
                        <a:t>Sử dụng giọng điệu khác nhau để thể hiện được cảm xúc của nhân vật trữ tình.</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extLst>
                  <a:ext uri="{0D108BD9-81ED-4DB2-BD59-A6C34878D82A}">
                    <a16:rowId xmlns:a16="http://schemas.microsoft.com/office/drawing/2014/main" val="10004"/>
                  </a:ext>
                </a:extLst>
              </a:tr>
            </a:tbl>
          </a:graphicData>
        </a:graphic>
      </p:graphicFrame>
      <p:sp>
        <p:nvSpPr>
          <p:cNvPr id="8" name="Freeform 8"/>
          <p:cNvSpPr/>
          <p:nvPr/>
        </p:nvSpPr>
        <p:spPr>
          <a:xfrm>
            <a:off x="1994953" y="1904364"/>
            <a:ext cx="1800225" cy="1928814"/>
          </a:xfrm>
          <a:custGeom>
            <a:avLst/>
            <a:gdLst/>
            <a:ahLst/>
            <a:cxnLst/>
            <a:rect l="l" t="t" r="r" b="b"/>
            <a:pathLst>
              <a:path w="1800225" h="1928814">
                <a:moveTo>
                  <a:pt x="0" y="0"/>
                </a:moveTo>
                <a:lnTo>
                  <a:pt x="1800225" y="0"/>
                </a:lnTo>
                <a:lnTo>
                  <a:pt x="1800225" y="1928814"/>
                </a:lnTo>
                <a:lnTo>
                  <a:pt x="0" y="1928814"/>
                </a:lnTo>
                <a:lnTo>
                  <a:pt x="0" y="0"/>
                </a:lnTo>
                <a:close/>
              </a:path>
            </a:pathLst>
          </a:custGeom>
          <a:blipFill>
            <a:blip r:embed="rId7"/>
            <a:stretch>
              <a:fillRect l="-128566" t="-246661" r="-685719" b="-186672"/>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3009</Words>
  <Application>Microsoft Office PowerPoint</Application>
  <PresentationFormat>Custom</PresentationFormat>
  <Paragraphs>393</Paragraphs>
  <Slides>40</Slides>
  <Notes>40</Notes>
  <HiddenSlides>0</HiddenSlides>
  <MMClips>7</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40</vt:i4>
      </vt:variant>
    </vt:vector>
  </HeadingPairs>
  <TitlesOfParts>
    <vt:vector size="57" baseType="lpstr">
      <vt:lpstr>Calibri</vt:lpstr>
      <vt:lpstr>Roboto Condensed Italics</vt:lpstr>
      <vt:lpstr>Courier New</vt:lpstr>
      <vt:lpstr>Roboto Condensed Bold</vt:lpstr>
      <vt:lpstr>Arial</vt:lpstr>
      <vt:lpstr>Times New Roman Bold Italics</vt:lpstr>
      <vt:lpstr>Times New Roman</vt:lpstr>
      <vt:lpstr>Cambria Italics</vt:lpstr>
      <vt:lpstr>#9Slide05 Amplify</vt:lpstr>
      <vt:lpstr>#9Slide06 ThuPhap Thien An</vt:lpstr>
      <vt:lpstr>Fraunces Bold</vt:lpstr>
      <vt:lpstr>Cambria Bold</vt:lpstr>
      <vt:lpstr>Cambria Bold Italics</vt:lpstr>
      <vt:lpstr>Roboto Condensed</vt:lpstr>
      <vt:lpstr>Roboto Condensed Bold Italics</vt:lpstr>
      <vt:lpstr>#9Slide05 VL Fadilla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8CD_B7_Doc2_Vinh khoa thi Huong</dc:title>
  <dc:creator>Administrator</dc:creator>
  <cp:lastModifiedBy>Admin</cp:lastModifiedBy>
  <cp:revision>4</cp:revision>
  <dcterms:created xsi:type="dcterms:W3CDTF">2006-08-16T00:00:00Z</dcterms:created>
  <dcterms:modified xsi:type="dcterms:W3CDTF">2024-01-23T13:43:26Z</dcterms:modified>
  <dc:identifier>DAF3xKn2odk</dc:identifier>
</cp:coreProperties>
</file>