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9Slide05 Braxton Regular" panose="020B0604020202020204" charset="0"/>
      <p:regular r:id="rId39"/>
    </p:embeddedFont>
    <p:embeddedFont>
      <p:font typeface="Roboto Condensed Bold" panose="020B0604020202020204" charset="0"/>
      <p:regular r:id="rId40"/>
    </p:embeddedFont>
    <p:embeddedFont>
      <p:font typeface="Roboto Condensed" panose="020B0604020202020204" charset="0"/>
      <p:regular r:id="rId41"/>
    </p:embeddedFont>
    <p:embeddedFont>
      <p:font typeface="Roboto Condensed Bold Italics" panose="020B0604020202020204" charset="0"/>
      <p:regular r:id="rId42"/>
    </p:embeddedFont>
    <p:embeddedFont>
      <p:font typeface="#9Slide05 Dear Saturday" panose="020B0604020202020204" charset="0"/>
      <p:regular r:id="rId43"/>
    </p:embeddedFont>
    <p:embeddedFont>
      <p:font typeface="Fraunces Bold" panose="020B0604020202020204" charset="0"/>
      <p:regular r:id="rId44"/>
    </p:embeddedFont>
    <p:embeddedFont>
      <p:font typeface="Calibri" panose="020F0502020204030204" pitchFamily="34" charset="0"/>
      <p:regular r:id="rId45"/>
      <p:bold r:id="rId46"/>
      <p:italic r:id="rId47"/>
      <p:boldItalic r:id="rId48"/>
    </p:embeddedFont>
    <p:embeddedFont>
      <p:font typeface="#9Slide06 ThuPhap Thien An" panose="020B0604020202020204" charset="0"/>
      <p:regular r:id="rId49"/>
    </p:embeddedFont>
    <p:embeddedFont>
      <p:font typeface="Cambria" panose="02040503050406030204" pitchFamily="18" charset="0"/>
      <p:regular r:id="rId50"/>
      <p:bold r:id="rId51"/>
      <p:italic r:id="rId52"/>
      <p:boldItalic r:id="rId53"/>
    </p:embeddedFont>
    <p:embeddedFont>
      <p:font typeface="Roboto Condensed Italics" panose="020B0604020202020204" charset="0"/>
      <p:regular r:id="rId54"/>
    </p:embeddedFont>
    <p:embeddedFont>
      <p:font typeface="#9Slide07 SVNUT Triumph Press" panose="00000500000000000000" charset="0"/>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2.png"/><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483"/>
            </a:stretch>
          </a:blipFill>
        </p:spPr>
        <p:txBody>
          <a:bodyPr/>
          <a:lstStyle/>
          <a:p>
            <a:endParaRPr lang="en-GB"/>
          </a:p>
        </p:txBody>
      </p:sp>
      <p:sp>
        <p:nvSpPr>
          <p:cNvPr id="3" name="Freeform 3"/>
          <p:cNvSpPr/>
          <p:nvPr/>
        </p:nvSpPr>
        <p:spPr>
          <a:xfrm>
            <a:off x="14837611" y="7200900"/>
            <a:ext cx="4411579" cy="4114800"/>
          </a:xfrm>
          <a:custGeom>
            <a:avLst/>
            <a:gdLst/>
            <a:ahLst/>
            <a:cxnLst/>
            <a:rect l="l" t="t" r="r" b="b"/>
            <a:pathLst>
              <a:path w="4411579" h="4114800">
                <a:moveTo>
                  <a:pt x="0" y="0"/>
                </a:moveTo>
                <a:lnTo>
                  <a:pt x="4411578" y="0"/>
                </a:lnTo>
                <a:lnTo>
                  <a:pt x="441157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a:off x="-524880" y="1859596"/>
            <a:ext cx="5176209" cy="5341304"/>
          </a:xfrm>
          <a:custGeom>
            <a:avLst/>
            <a:gdLst/>
            <a:ahLst/>
            <a:cxnLst/>
            <a:rect l="l" t="t" r="r" b="b"/>
            <a:pathLst>
              <a:path w="5176209" h="5341304">
                <a:moveTo>
                  <a:pt x="0" y="0"/>
                </a:moveTo>
                <a:lnTo>
                  <a:pt x="5176210" y="0"/>
                </a:lnTo>
                <a:lnTo>
                  <a:pt x="5176210" y="5341304"/>
                </a:lnTo>
                <a:lnTo>
                  <a:pt x="0" y="53413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grpSp>
        <p:nvGrpSpPr>
          <p:cNvPr id="5" name="Group 5"/>
          <p:cNvGrpSpPr/>
          <p:nvPr/>
        </p:nvGrpSpPr>
        <p:grpSpPr>
          <a:xfrm>
            <a:off x="1719520" y="4530248"/>
            <a:ext cx="14980175" cy="5052385"/>
            <a:chOff x="0" y="0"/>
            <a:chExt cx="3945396" cy="1330669"/>
          </a:xfrm>
        </p:grpSpPr>
        <p:sp>
          <p:nvSpPr>
            <p:cNvPr id="6" name="Freeform 6"/>
            <p:cNvSpPr/>
            <p:nvPr/>
          </p:nvSpPr>
          <p:spPr>
            <a:xfrm>
              <a:off x="0" y="0"/>
              <a:ext cx="3945396" cy="1330669"/>
            </a:xfrm>
            <a:custGeom>
              <a:avLst/>
              <a:gdLst/>
              <a:ahLst/>
              <a:cxnLst/>
              <a:rect l="l" t="t" r="r" b="b"/>
              <a:pathLst>
                <a:path w="3945396" h="1330669">
                  <a:moveTo>
                    <a:pt x="26357" y="0"/>
                  </a:moveTo>
                  <a:lnTo>
                    <a:pt x="3919039" y="0"/>
                  </a:lnTo>
                  <a:cubicBezTo>
                    <a:pt x="3933596" y="0"/>
                    <a:pt x="3945396" y="11801"/>
                    <a:pt x="3945396" y="26357"/>
                  </a:cubicBezTo>
                  <a:lnTo>
                    <a:pt x="3945396" y="1304312"/>
                  </a:lnTo>
                  <a:cubicBezTo>
                    <a:pt x="3945396" y="1318869"/>
                    <a:pt x="3933596" y="1330669"/>
                    <a:pt x="3919039" y="1330669"/>
                  </a:cubicBezTo>
                  <a:lnTo>
                    <a:pt x="26357" y="1330669"/>
                  </a:lnTo>
                  <a:cubicBezTo>
                    <a:pt x="11801" y="1330669"/>
                    <a:pt x="0" y="1318869"/>
                    <a:pt x="0" y="1304312"/>
                  </a:cubicBezTo>
                  <a:lnTo>
                    <a:pt x="0" y="26357"/>
                  </a:lnTo>
                  <a:cubicBezTo>
                    <a:pt x="0" y="11801"/>
                    <a:pt x="11801" y="0"/>
                    <a:pt x="26357" y="0"/>
                  </a:cubicBezTo>
                  <a:close/>
                </a:path>
              </a:pathLst>
            </a:custGeom>
            <a:solidFill>
              <a:srgbClr val="FFFFFF">
                <a:alpha val="85882"/>
              </a:srgbClr>
            </a:solidFill>
          </p:spPr>
          <p:txBody>
            <a:bodyPr/>
            <a:lstStyle/>
            <a:p>
              <a:endParaRPr lang="en-GB"/>
            </a:p>
          </p:txBody>
        </p:sp>
        <p:sp>
          <p:nvSpPr>
            <p:cNvPr id="7" name="TextBox 7"/>
            <p:cNvSpPr txBox="1"/>
            <p:nvPr/>
          </p:nvSpPr>
          <p:spPr>
            <a:xfrm>
              <a:off x="0" y="-47625"/>
              <a:ext cx="3945396" cy="137829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507079" y="457200"/>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1.CHUẨN BỊ ĐỌC</a:t>
            </a:r>
          </a:p>
        </p:txBody>
      </p:sp>
      <p:grpSp>
        <p:nvGrpSpPr>
          <p:cNvPr id="9" name="Group 9"/>
          <p:cNvGrpSpPr/>
          <p:nvPr/>
        </p:nvGrpSpPr>
        <p:grpSpPr>
          <a:xfrm>
            <a:off x="3756793" y="2127067"/>
            <a:ext cx="10905629" cy="1492824"/>
            <a:chOff x="0" y="0"/>
            <a:chExt cx="2373127" cy="324847"/>
          </a:xfrm>
        </p:grpSpPr>
        <p:sp>
          <p:nvSpPr>
            <p:cNvPr id="10" name="Freeform 10"/>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85882"/>
              </a:srgbClr>
            </a:solidFill>
          </p:spPr>
          <p:txBody>
            <a:bodyPr/>
            <a:lstStyle/>
            <a:p>
              <a:endParaRPr lang="en-GB"/>
            </a:p>
          </p:txBody>
        </p:sp>
        <p:sp>
          <p:nvSpPr>
            <p:cNvPr id="11" name="TextBox 11"/>
            <p:cNvSpPr txBox="1"/>
            <p:nvPr/>
          </p:nvSpPr>
          <p:spPr>
            <a:xfrm>
              <a:off x="0" y="-47625"/>
              <a:ext cx="2373127" cy="37247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625577" y="2238152"/>
            <a:ext cx="11036845" cy="1194453"/>
          </a:xfrm>
          <a:prstGeom prst="rect">
            <a:avLst/>
          </a:prstGeom>
        </p:spPr>
        <p:txBody>
          <a:bodyPr lIns="0" tIns="0" rIns="0" bIns="0" rtlCol="0" anchor="t">
            <a:spAutoFit/>
          </a:bodyPr>
          <a:lstStyle/>
          <a:p>
            <a:pPr algn="ctr">
              <a:lnSpc>
                <a:spcPts val="8859"/>
              </a:lnSpc>
            </a:pPr>
            <a:r>
              <a:rPr lang="en-US" sz="7382">
                <a:solidFill>
                  <a:srgbClr val="22170B"/>
                </a:solidFill>
                <a:latin typeface="#9Slide06 ThuPhap Thien An"/>
              </a:rPr>
              <a:t>Chân dung thi sĩ</a:t>
            </a:r>
          </a:p>
        </p:txBody>
      </p:sp>
      <p:sp>
        <p:nvSpPr>
          <p:cNvPr id="13" name="TextBox 13"/>
          <p:cNvSpPr txBox="1"/>
          <p:nvPr/>
        </p:nvSpPr>
        <p:spPr>
          <a:xfrm>
            <a:off x="1997472" y="5054600"/>
            <a:ext cx="14293057" cy="353943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GV có 3 nhân vật bí ẩn và các thông tin về nhân vật trong tranh lần lượt hiện ra.</a:t>
            </a:r>
          </a:p>
          <a:p>
            <a:pPr marL="863599" lvl="1" indent="-431800" algn="just">
              <a:lnSpc>
                <a:spcPts val="5599"/>
              </a:lnSpc>
              <a:buFont typeface="Arial"/>
              <a:buChar char="•"/>
            </a:pPr>
            <a:r>
              <a:rPr lang="en-US" sz="3999">
                <a:solidFill>
                  <a:srgbClr val="000000"/>
                </a:solidFill>
                <a:latin typeface="Roboto Condensed"/>
              </a:rPr>
              <a:t>HS sẽ đoán xem nhân vật đó là ai.</a:t>
            </a:r>
          </a:p>
          <a:p>
            <a:pPr marL="863599" lvl="1" indent="-431800" algn="just">
              <a:lnSpc>
                <a:spcPts val="5599"/>
              </a:lnSpc>
              <a:buFont typeface="Arial"/>
              <a:buChar char="•"/>
            </a:pPr>
            <a:r>
              <a:rPr lang="en-US" sz="3999">
                <a:solidFill>
                  <a:srgbClr val="000000"/>
                </a:solidFill>
                <a:latin typeface="Roboto Condensed"/>
              </a:rPr>
              <a:t>Trả lời được ở dữ kiện 1 được </a:t>
            </a:r>
            <a:r>
              <a:rPr lang="en-US" sz="3999">
                <a:solidFill>
                  <a:srgbClr val="000000"/>
                </a:solidFill>
                <a:latin typeface="Roboto Condensed Bold"/>
              </a:rPr>
              <a:t>10 điểm</a:t>
            </a:r>
            <a:r>
              <a:rPr lang="en-US" sz="3999">
                <a:solidFill>
                  <a:srgbClr val="000000"/>
                </a:solidFill>
                <a:latin typeface="Roboto Condensed"/>
              </a:rPr>
              <a:t>/ dữ kiện 2 được </a:t>
            </a:r>
            <a:r>
              <a:rPr lang="en-US" sz="3999">
                <a:solidFill>
                  <a:srgbClr val="000000"/>
                </a:solidFill>
                <a:latin typeface="Roboto Condensed Bold"/>
              </a:rPr>
              <a:t>9 điểm</a:t>
            </a:r>
            <a:r>
              <a:rPr lang="en-US" sz="3999">
                <a:solidFill>
                  <a:srgbClr val="000000"/>
                </a:solidFill>
                <a:latin typeface="Roboto Condensed"/>
              </a:rPr>
              <a:t>/ dữ kiện 3 được</a:t>
            </a:r>
            <a:r>
              <a:rPr lang="en-US" sz="3999">
                <a:solidFill>
                  <a:srgbClr val="000000"/>
                </a:solidFill>
                <a:latin typeface="Roboto Condensed Bold"/>
              </a:rPr>
              <a:t> 8 điểm</a:t>
            </a:r>
            <a:r>
              <a:rPr lang="en-US" sz="3999">
                <a:solidFill>
                  <a:srgbClr val="000000"/>
                </a:solidFill>
                <a:latin typeface="Roboto Condensed"/>
              </a:rPr>
              <a:t>/ dữ kiện 4 được </a:t>
            </a:r>
            <a:r>
              <a:rPr lang="en-US" sz="3999">
                <a:solidFill>
                  <a:srgbClr val="000000"/>
                </a:solidFill>
                <a:latin typeface="Roboto Condensed Bold"/>
              </a:rPr>
              <a:t>+ điểm tích cực.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217497"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Giải nghĩa từ khó</a:t>
            </a:r>
          </a:p>
        </p:txBody>
      </p:sp>
      <p:graphicFrame>
        <p:nvGraphicFramePr>
          <p:cNvPr id="7" name="Table 7"/>
          <p:cNvGraphicFramePr>
            <a:graphicFrameLocks noGrp="1"/>
          </p:cNvGraphicFramePr>
          <p:nvPr/>
        </p:nvGraphicFramePr>
        <p:xfrm>
          <a:off x="2044291" y="2523893"/>
          <a:ext cx="15215008" cy="6098311"/>
        </p:xfrm>
        <a:graphic>
          <a:graphicData uri="http://schemas.openxmlformats.org/drawingml/2006/table">
            <a:tbl>
              <a:tblPr/>
              <a:tblGrid>
                <a:gridCol w="2363605">
                  <a:extLst>
                    <a:ext uri="{9D8B030D-6E8A-4147-A177-3AD203B41FA5}">
                      <a16:colId xmlns:a16="http://schemas.microsoft.com/office/drawing/2014/main" val="20000"/>
                    </a:ext>
                  </a:extLst>
                </a:gridCol>
                <a:gridCol w="2040788">
                  <a:extLst>
                    <a:ext uri="{9D8B030D-6E8A-4147-A177-3AD203B41FA5}">
                      <a16:colId xmlns:a16="http://schemas.microsoft.com/office/drawing/2014/main" val="20001"/>
                    </a:ext>
                  </a:extLst>
                </a:gridCol>
                <a:gridCol w="10810615">
                  <a:extLst>
                    <a:ext uri="{9D8B030D-6E8A-4147-A177-3AD203B41FA5}">
                      <a16:colId xmlns:a16="http://schemas.microsoft.com/office/drawing/2014/main" val="20002"/>
                    </a:ext>
                  </a:extLst>
                </a:gridCol>
              </a:tblGrid>
              <a:tr h="867452">
                <a:tc>
                  <a:txBody>
                    <a:bodyPr/>
                    <a:lstStyle/>
                    <a:p>
                      <a:pPr algn="ctr">
                        <a:lnSpc>
                          <a:spcPts val="4200"/>
                        </a:lnSpc>
                        <a:defRPr/>
                      </a:pPr>
                      <a:r>
                        <a:rPr lang="en-US" sz="3500">
                          <a:solidFill>
                            <a:srgbClr val="000000"/>
                          </a:solidFill>
                          <a:latin typeface="Roboto Condensed Bold"/>
                        </a:rPr>
                        <a:t>Từ khó</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r>
                        <a:rPr lang="en-US" sz="3500">
                          <a:solidFill>
                            <a:srgbClr val="000000"/>
                          </a:solidFill>
                          <a:latin typeface="Roboto Condensed Bold"/>
                        </a:rPr>
                        <a:t>Nghĩa của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867452">
                <a:tc>
                  <a:txBody>
                    <a:bodyPr/>
                    <a:lstStyle/>
                    <a:p>
                      <a:pPr algn="ctr">
                        <a:lnSpc>
                          <a:spcPts val="4200"/>
                        </a:lnSpc>
                        <a:defRPr/>
                      </a:pPr>
                      <a:r>
                        <a:rPr lang="en-US" sz="3500">
                          <a:solidFill>
                            <a:srgbClr val="100907"/>
                          </a:solidFill>
                          <a:latin typeface="Roboto Condensed Italics"/>
                        </a:rPr>
                        <a:t>Vọng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rowSpan="5">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núi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941505">
                <a:tc>
                  <a:txBody>
                    <a:bodyPr/>
                    <a:lstStyle/>
                    <a:p>
                      <a:pPr algn="ctr">
                        <a:lnSpc>
                          <a:spcPts val="4200"/>
                        </a:lnSpc>
                        <a:defRPr/>
                      </a:pPr>
                      <a:r>
                        <a:rPr lang="en-US" sz="3500">
                          <a:solidFill>
                            <a:srgbClr val="100907"/>
                          </a:solidFill>
                          <a:latin typeface="Roboto Condensed Italics"/>
                        </a:rPr>
                        <a:t>Sơn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Trông từ xa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1401269">
                <a:tc>
                  <a:txBody>
                    <a:bodyPr/>
                    <a:lstStyle/>
                    <a:p>
                      <a:pPr algn="ctr">
                        <a:lnSpc>
                          <a:spcPts val="4200"/>
                        </a:lnSpc>
                        <a:defRPr/>
                      </a:pPr>
                      <a:r>
                        <a:rPr lang="en-US" sz="3500">
                          <a:solidFill>
                            <a:srgbClr val="100907"/>
                          </a:solidFill>
                          <a:latin typeface="Roboto Condensed Italics"/>
                        </a:rPr>
                        <a:t>Bộc bố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Ngọn núi cao ở phía Tây Bắc của dãy Lư Sơn, đứng xa mây phủ lên núi nhìn như chiếc lò hương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957182">
                <a:tc>
                  <a:txBody>
                    <a:bodyPr/>
                    <a:lstStyle/>
                    <a:p>
                      <a:pPr algn="ctr">
                        <a:lnSpc>
                          <a:spcPts val="4200"/>
                        </a:lnSpc>
                        <a:defRPr/>
                      </a:pPr>
                      <a:r>
                        <a:rPr lang="en-US" sz="3500">
                          <a:solidFill>
                            <a:srgbClr val="100907"/>
                          </a:solidFill>
                          <a:latin typeface="Roboto Condensed Italics"/>
                        </a:rPr>
                        <a:t>Hương Lô</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treo</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r h="1063451">
                <a:tc>
                  <a:txBody>
                    <a:bodyPr/>
                    <a:lstStyle/>
                    <a:p>
                      <a:pPr algn="ctr">
                        <a:lnSpc>
                          <a:spcPts val="4200"/>
                        </a:lnSpc>
                        <a:defRPr/>
                      </a:pPr>
                      <a:r>
                        <a:rPr lang="en-US" sz="3500">
                          <a:solidFill>
                            <a:srgbClr val="100907"/>
                          </a:solidFill>
                          <a:latin typeface="Roboto Condensed Italics"/>
                        </a:rPr>
                        <a:t>Quải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Thác nước trên núi chảy xuống nhìn xa như tấm lụa buông rủ</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217497"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Giải nghĩa từ khó</a:t>
            </a:r>
          </a:p>
        </p:txBody>
      </p:sp>
      <p:graphicFrame>
        <p:nvGraphicFramePr>
          <p:cNvPr id="7" name="Table 7"/>
          <p:cNvGraphicFramePr>
            <a:graphicFrameLocks noGrp="1"/>
          </p:cNvGraphicFramePr>
          <p:nvPr/>
        </p:nvGraphicFramePr>
        <p:xfrm>
          <a:off x="1409307" y="2264292"/>
          <a:ext cx="15154511" cy="6639585"/>
        </p:xfrm>
        <a:graphic>
          <a:graphicData uri="http://schemas.openxmlformats.org/drawingml/2006/table">
            <a:tbl>
              <a:tblPr/>
              <a:tblGrid>
                <a:gridCol w="5760306">
                  <a:extLst>
                    <a:ext uri="{9D8B030D-6E8A-4147-A177-3AD203B41FA5}">
                      <a16:colId xmlns:a16="http://schemas.microsoft.com/office/drawing/2014/main" val="20000"/>
                    </a:ext>
                  </a:extLst>
                </a:gridCol>
                <a:gridCol w="9394205">
                  <a:extLst>
                    <a:ext uri="{9D8B030D-6E8A-4147-A177-3AD203B41FA5}">
                      <a16:colId xmlns:a16="http://schemas.microsoft.com/office/drawing/2014/main" val="20001"/>
                    </a:ext>
                  </a:extLst>
                </a:gridCol>
              </a:tblGrid>
              <a:tr h="921038">
                <a:tc>
                  <a:txBody>
                    <a:bodyPr/>
                    <a:lstStyle/>
                    <a:p>
                      <a:pPr algn="ctr">
                        <a:lnSpc>
                          <a:spcPts val="4200"/>
                        </a:lnSpc>
                        <a:defRPr/>
                      </a:pPr>
                      <a:r>
                        <a:rPr lang="en-US" sz="3500">
                          <a:solidFill>
                            <a:srgbClr val="000000"/>
                          </a:solidFill>
                          <a:latin typeface="Roboto Condensed Bold"/>
                        </a:rPr>
                        <a:t>Từ khó</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r>
                        <a:rPr lang="en-US" sz="3500">
                          <a:solidFill>
                            <a:srgbClr val="000000"/>
                          </a:solidFill>
                          <a:latin typeface="Roboto Condensed Bold"/>
                        </a:rPr>
                        <a:t>Nghĩa của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921038">
                <a:tc>
                  <a:txBody>
                    <a:bodyPr/>
                    <a:lstStyle/>
                    <a:p>
                      <a:pPr algn="ctr">
                        <a:lnSpc>
                          <a:spcPts val="4200"/>
                        </a:lnSpc>
                        <a:defRPr/>
                      </a:pPr>
                      <a:r>
                        <a:rPr lang="en-US" sz="3500">
                          <a:solidFill>
                            <a:srgbClr val="100907"/>
                          </a:solidFill>
                          <a:latin typeface="Roboto Condensed Italics"/>
                        </a:rPr>
                        <a:t>Vọng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Trông từ xa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963013">
                <a:tc>
                  <a:txBody>
                    <a:bodyPr/>
                    <a:lstStyle/>
                    <a:p>
                      <a:pPr algn="ctr">
                        <a:lnSpc>
                          <a:spcPts val="4200"/>
                        </a:lnSpc>
                        <a:defRPr/>
                      </a:pPr>
                      <a:r>
                        <a:rPr lang="en-US" sz="3500">
                          <a:solidFill>
                            <a:srgbClr val="100907"/>
                          </a:solidFill>
                          <a:latin typeface="Roboto Condensed Italics"/>
                        </a:rPr>
                        <a:t>Sơn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Núi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1401180">
                <a:tc>
                  <a:txBody>
                    <a:bodyPr/>
                    <a:lstStyle/>
                    <a:p>
                      <a:pPr algn="ctr">
                        <a:lnSpc>
                          <a:spcPts val="4200"/>
                        </a:lnSpc>
                        <a:defRPr/>
                      </a:pPr>
                      <a:r>
                        <a:rPr lang="en-US" sz="3500">
                          <a:solidFill>
                            <a:srgbClr val="100907"/>
                          </a:solidFill>
                          <a:latin typeface="Roboto Condensed Italics"/>
                        </a:rPr>
                        <a:t>Bộc bố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Thác nước trên núi chảy xuống nhìn xa như tấm lụa buông rủ</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1401180">
                <a:tc>
                  <a:txBody>
                    <a:bodyPr/>
                    <a:lstStyle/>
                    <a:p>
                      <a:pPr algn="ctr">
                        <a:lnSpc>
                          <a:spcPts val="4200"/>
                        </a:lnSpc>
                        <a:defRPr/>
                      </a:pPr>
                      <a:r>
                        <a:rPr lang="en-US" sz="3500">
                          <a:solidFill>
                            <a:srgbClr val="100907"/>
                          </a:solidFill>
                          <a:latin typeface="Roboto Condensed Italics"/>
                        </a:rPr>
                        <a:t>Hương Lô</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Ngọn núi cao ở phía Tây Bắc của dãy Lư Sơn, đứng xa mây phủ lên núi nhìn như chiếc lò hương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r h="1032136">
                <a:tc>
                  <a:txBody>
                    <a:bodyPr/>
                    <a:lstStyle/>
                    <a:p>
                      <a:pPr algn="ctr">
                        <a:lnSpc>
                          <a:spcPts val="4200"/>
                        </a:lnSpc>
                        <a:defRPr/>
                      </a:pPr>
                      <a:r>
                        <a:rPr lang="en-US" sz="3500">
                          <a:solidFill>
                            <a:srgbClr val="100907"/>
                          </a:solidFill>
                          <a:latin typeface="Roboto Condensed Italics"/>
                        </a:rPr>
                        <a:t>Quải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treo</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3" name="TextBox 3"/>
          <p:cNvSpPr txBox="1"/>
          <p:nvPr/>
        </p:nvSpPr>
        <p:spPr>
          <a:xfrm>
            <a:off x="4709228" y="457200"/>
            <a:ext cx="13350172" cy="1154162"/>
          </a:xfrm>
          <a:prstGeom prst="rect">
            <a:avLst/>
          </a:prstGeom>
        </p:spPr>
        <p:txBody>
          <a:bodyPr wrap="square" lIns="0" tIns="0" rIns="0" bIns="0" rtlCol="0" anchor="t">
            <a:spAutoFit/>
          </a:bodyPr>
          <a:lstStyle/>
          <a:p>
            <a:pPr algn="l">
              <a:lnSpc>
                <a:spcPts val="9000"/>
              </a:lnSpc>
            </a:pPr>
            <a:r>
              <a:rPr lang="en-US" sz="7500" spc="35" dirty="0">
                <a:solidFill>
                  <a:srgbClr val="22170B"/>
                </a:solidFill>
                <a:latin typeface="Fraunces Bold"/>
              </a:rPr>
              <a:t>3. </a:t>
            </a:r>
            <a:r>
              <a:rPr lang="en-US" sz="7500" spc="35" dirty="0" smtClean="0">
                <a:solidFill>
                  <a:srgbClr val="22170B"/>
                </a:solidFill>
                <a:latin typeface="Fraunces Bold"/>
              </a:rPr>
              <a:t>KHÁM PHÁ VĂN </a:t>
            </a:r>
            <a:r>
              <a:rPr lang="en-US" sz="7500" spc="35" dirty="0">
                <a:solidFill>
                  <a:srgbClr val="22170B"/>
                </a:solidFill>
                <a:latin typeface="Fraunces Bold"/>
              </a:rPr>
              <a:t>BẢN</a:t>
            </a:r>
          </a:p>
        </p:txBody>
      </p:sp>
      <p:sp>
        <p:nvSpPr>
          <p:cNvPr id="4" name="TextBox 4"/>
          <p:cNvSpPr txBox="1"/>
          <p:nvPr/>
        </p:nvSpPr>
        <p:spPr>
          <a:xfrm>
            <a:off x="4247235" y="1809786"/>
            <a:ext cx="15133844" cy="1303020"/>
          </a:xfrm>
          <a:prstGeom prst="rect">
            <a:avLst/>
          </a:prstGeom>
        </p:spPr>
        <p:txBody>
          <a:bodyPr lIns="0" tIns="0" rIns="0" bIns="0" rtlCol="0" anchor="t">
            <a:spAutoFit/>
          </a:bodyPr>
          <a:lstStyle/>
          <a:p>
            <a:pPr algn="ctr">
              <a:lnSpc>
                <a:spcPts val="10080"/>
              </a:lnSpc>
              <a:spcBef>
                <a:spcPct val="0"/>
              </a:spcBef>
            </a:pPr>
            <a:r>
              <a:rPr lang="en-US" sz="7200">
                <a:solidFill>
                  <a:srgbClr val="22170B"/>
                </a:solidFill>
                <a:latin typeface="#9Slide06 ThuPhap Thien An"/>
              </a:rPr>
              <a:t>Hoạt động nhóm</a:t>
            </a:r>
          </a:p>
        </p:txBody>
      </p:sp>
      <p:grpSp>
        <p:nvGrpSpPr>
          <p:cNvPr id="5" name="Group 5"/>
          <p:cNvGrpSpPr/>
          <p:nvPr/>
        </p:nvGrpSpPr>
        <p:grpSpPr>
          <a:xfrm>
            <a:off x="6186610" y="3989106"/>
            <a:ext cx="11072690" cy="2347465"/>
            <a:chOff x="0" y="0"/>
            <a:chExt cx="2409480" cy="510822"/>
          </a:xfrm>
        </p:grpSpPr>
        <p:sp>
          <p:nvSpPr>
            <p:cNvPr id="6" name="Freeform 6"/>
            <p:cNvSpPr/>
            <p:nvPr/>
          </p:nvSpPr>
          <p:spPr>
            <a:xfrm>
              <a:off x="0" y="0"/>
              <a:ext cx="2409480" cy="510822"/>
            </a:xfrm>
            <a:custGeom>
              <a:avLst/>
              <a:gdLst/>
              <a:ahLst/>
              <a:cxnLst/>
              <a:rect l="l" t="t" r="r" b="b"/>
              <a:pathLst>
                <a:path w="2409480" h="510822">
                  <a:moveTo>
                    <a:pt x="35659" y="0"/>
                  </a:moveTo>
                  <a:lnTo>
                    <a:pt x="2373821" y="0"/>
                  </a:lnTo>
                  <a:cubicBezTo>
                    <a:pt x="2383279" y="0"/>
                    <a:pt x="2392349" y="3757"/>
                    <a:pt x="2399036" y="10444"/>
                  </a:cubicBezTo>
                  <a:cubicBezTo>
                    <a:pt x="2405723" y="17132"/>
                    <a:pt x="2409480" y="26201"/>
                    <a:pt x="2409480" y="35659"/>
                  </a:cubicBezTo>
                  <a:lnTo>
                    <a:pt x="2409480" y="475163"/>
                  </a:lnTo>
                  <a:cubicBezTo>
                    <a:pt x="2409480" y="484620"/>
                    <a:pt x="2405723" y="493690"/>
                    <a:pt x="2399036" y="500378"/>
                  </a:cubicBezTo>
                  <a:cubicBezTo>
                    <a:pt x="2392349" y="507065"/>
                    <a:pt x="2383279" y="510822"/>
                    <a:pt x="2373821" y="510822"/>
                  </a:cubicBezTo>
                  <a:lnTo>
                    <a:pt x="35659" y="510822"/>
                  </a:lnTo>
                  <a:cubicBezTo>
                    <a:pt x="26201" y="510822"/>
                    <a:pt x="17132" y="507065"/>
                    <a:pt x="10444" y="500378"/>
                  </a:cubicBezTo>
                  <a:cubicBezTo>
                    <a:pt x="3757" y="493690"/>
                    <a:pt x="0" y="484620"/>
                    <a:pt x="0" y="475163"/>
                  </a:cubicBezTo>
                  <a:lnTo>
                    <a:pt x="0" y="35659"/>
                  </a:lnTo>
                  <a:cubicBezTo>
                    <a:pt x="0" y="26201"/>
                    <a:pt x="3757" y="17132"/>
                    <a:pt x="10444" y="10444"/>
                  </a:cubicBezTo>
                  <a:cubicBezTo>
                    <a:pt x="17132" y="3757"/>
                    <a:pt x="26201" y="0"/>
                    <a:pt x="35659" y="0"/>
                  </a:cubicBezTo>
                  <a:close/>
                </a:path>
              </a:pathLst>
            </a:custGeom>
            <a:solidFill>
              <a:srgbClr val="FFFFFF">
                <a:alpha val="40784"/>
              </a:srgbClr>
            </a:solidFill>
          </p:spPr>
          <p:txBody>
            <a:bodyPr/>
            <a:lstStyle/>
            <a:p>
              <a:endParaRPr lang="en-GB"/>
            </a:p>
          </p:txBody>
        </p:sp>
        <p:sp>
          <p:nvSpPr>
            <p:cNvPr id="7" name="TextBox 7"/>
            <p:cNvSpPr txBox="1"/>
            <p:nvPr/>
          </p:nvSpPr>
          <p:spPr>
            <a:xfrm>
              <a:off x="0" y="-47625"/>
              <a:ext cx="2409480" cy="55844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113788">
            <a:off x="4308600" y="2919791"/>
            <a:ext cx="3110027" cy="1774841"/>
            <a:chOff x="0" y="0"/>
            <a:chExt cx="4146703" cy="2366455"/>
          </a:xfrm>
        </p:grpSpPr>
        <p:sp>
          <p:nvSpPr>
            <p:cNvPr id="9" name="Freeform 9"/>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5F5D5E"/>
            </a:solidFill>
          </p:spPr>
          <p:txBody>
            <a:bodyPr/>
            <a:lstStyle/>
            <a:p>
              <a:endParaRPr lang="en-GB"/>
            </a:p>
          </p:txBody>
        </p:sp>
        <p:sp>
          <p:nvSpPr>
            <p:cNvPr id="10" name="Freeform 10"/>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1" name="TextBox 11"/>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1</a:t>
              </a:r>
            </a:p>
          </p:txBody>
        </p:sp>
      </p:grpSp>
      <p:sp>
        <p:nvSpPr>
          <p:cNvPr id="12" name="TextBox 12"/>
          <p:cNvSpPr txBox="1"/>
          <p:nvPr/>
        </p:nvSpPr>
        <p:spPr>
          <a:xfrm>
            <a:off x="6720087" y="4255592"/>
            <a:ext cx="10188141"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spc="21">
                <a:solidFill>
                  <a:srgbClr val="22170B"/>
                </a:solidFill>
                <a:latin typeface="Roboto Condensed"/>
              </a:rPr>
              <a:t>Lớp chia thành 04 nhóm, bốc thăm nhiệm vụ sau đây và thực hiện ở nhà.</a:t>
            </a:r>
          </a:p>
        </p:txBody>
      </p:sp>
      <p:grpSp>
        <p:nvGrpSpPr>
          <p:cNvPr id="13" name="Group 13"/>
          <p:cNvGrpSpPr/>
          <p:nvPr/>
        </p:nvGrpSpPr>
        <p:grpSpPr>
          <a:xfrm>
            <a:off x="6186610" y="6717571"/>
            <a:ext cx="11072690" cy="2347465"/>
            <a:chOff x="0" y="0"/>
            <a:chExt cx="2409480" cy="510822"/>
          </a:xfrm>
        </p:grpSpPr>
        <p:sp>
          <p:nvSpPr>
            <p:cNvPr id="14" name="Freeform 14"/>
            <p:cNvSpPr/>
            <p:nvPr/>
          </p:nvSpPr>
          <p:spPr>
            <a:xfrm>
              <a:off x="0" y="0"/>
              <a:ext cx="2409480" cy="510822"/>
            </a:xfrm>
            <a:custGeom>
              <a:avLst/>
              <a:gdLst/>
              <a:ahLst/>
              <a:cxnLst/>
              <a:rect l="l" t="t" r="r" b="b"/>
              <a:pathLst>
                <a:path w="2409480" h="510822">
                  <a:moveTo>
                    <a:pt x="35659" y="0"/>
                  </a:moveTo>
                  <a:lnTo>
                    <a:pt x="2373821" y="0"/>
                  </a:lnTo>
                  <a:cubicBezTo>
                    <a:pt x="2383279" y="0"/>
                    <a:pt x="2392349" y="3757"/>
                    <a:pt x="2399036" y="10444"/>
                  </a:cubicBezTo>
                  <a:cubicBezTo>
                    <a:pt x="2405723" y="17132"/>
                    <a:pt x="2409480" y="26201"/>
                    <a:pt x="2409480" y="35659"/>
                  </a:cubicBezTo>
                  <a:lnTo>
                    <a:pt x="2409480" y="475163"/>
                  </a:lnTo>
                  <a:cubicBezTo>
                    <a:pt x="2409480" y="484620"/>
                    <a:pt x="2405723" y="493690"/>
                    <a:pt x="2399036" y="500378"/>
                  </a:cubicBezTo>
                  <a:cubicBezTo>
                    <a:pt x="2392349" y="507065"/>
                    <a:pt x="2383279" y="510822"/>
                    <a:pt x="2373821" y="510822"/>
                  </a:cubicBezTo>
                  <a:lnTo>
                    <a:pt x="35659" y="510822"/>
                  </a:lnTo>
                  <a:cubicBezTo>
                    <a:pt x="26201" y="510822"/>
                    <a:pt x="17132" y="507065"/>
                    <a:pt x="10444" y="500378"/>
                  </a:cubicBezTo>
                  <a:cubicBezTo>
                    <a:pt x="3757" y="493690"/>
                    <a:pt x="0" y="484620"/>
                    <a:pt x="0" y="475163"/>
                  </a:cubicBezTo>
                  <a:lnTo>
                    <a:pt x="0" y="35659"/>
                  </a:lnTo>
                  <a:cubicBezTo>
                    <a:pt x="0" y="26201"/>
                    <a:pt x="3757" y="17132"/>
                    <a:pt x="10444" y="10444"/>
                  </a:cubicBezTo>
                  <a:cubicBezTo>
                    <a:pt x="17132" y="3757"/>
                    <a:pt x="26201" y="0"/>
                    <a:pt x="35659" y="0"/>
                  </a:cubicBezTo>
                  <a:close/>
                </a:path>
              </a:pathLst>
            </a:custGeom>
            <a:solidFill>
              <a:srgbClr val="FFFFFF">
                <a:alpha val="40784"/>
              </a:srgbClr>
            </a:solidFill>
          </p:spPr>
          <p:txBody>
            <a:bodyPr/>
            <a:lstStyle/>
            <a:p>
              <a:endParaRPr lang="en-GB"/>
            </a:p>
          </p:txBody>
        </p:sp>
        <p:sp>
          <p:nvSpPr>
            <p:cNvPr id="15" name="TextBox 15"/>
            <p:cNvSpPr txBox="1"/>
            <p:nvPr/>
          </p:nvSpPr>
          <p:spPr>
            <a:xfrm>
              <a:off x="0" y="-47625"/>
              <a:ext cx="2409480" cy="5584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720087" y="6984057"/>
            <a:ext cx="10188141"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spc="21">
                <a:solidFill>
                  <a:srgbClr val="22170B"/>
                </a:solidFill>
                <a:latin typeface="Roboto Condensed"/>
              </a:rPr>
              <a:t>Lên lớp HS sẽ có 5 phút thống nhất và chuẩn bị phần báo cáo.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grpSp>
        <p:nvGrpSpPr>
          <p:cNvPr id="3" name="Group 3"/>
          <p:cNvGrpSpPr/>
          <p:nvPr/>
        </p:nvGrpSpPr>
        <p:grpSpPr>
          <a:xfrm>
            <a:off x="4385176" y="3271992"/>
            <a:ext cx="12125381" cy="2347465"/>
            <a:chOff x="0" y="0"/>
            <a:chExt cx="2638551" cy="510822"/>
          </a:xfrm>
        </p:grpSpPr>
        <p:sp>
          <p:nvSpPr>
            <p:cNvPr id="4" name="Freeform 4"/>
            <p:cNvSpPr/>
            <p:nvPr/>
          </p:nvSpPr>
          <p:spPr>
            <a:xfrm>
              <a:off x="0" y="0"/>
              <a:ext cx="2638551" cy="510822"/>
            </a:xfrm>
            <a:custGeom>
              <a:avLst/>
              <a:gdLst/>
              <a:ahLst/>
              <a:cxnLst/>
              <a:rect l="l" t="t" r="r" b="b"/>
              <a:pathLst>
                <a:path w="2638551" h="510822">
                  <a:moveTo>
                    <a:pt x="32563" y="0"/>
                  </a:moveTo>
                  <a:lnTo>
                    <a:pt x="2605988" y="0"/>
                  </a:lnTo>
                  <a:cubicBezTo>
                    <a:pt x="2623972" y="0"/>
                    <a:pt x="2638551" y="14579"/>
                    <a:pt x="2638551" y="32563"/>
                  </a:cubicBezTo>
                  <a:lnTo>
                    <a:pt x="2638551" y="478259"/>
                  </a:lnTo>
                  <a:cubicBezTo>
                    <a:pt x="2638551" y="496243"/>
                    <a:pt x="2623972" y="510822"/>
                    <a:pt x="2605988" y="510822"/>
                  </a:cubicBezTo>
                  <a:lnTo>
                    <a:pt x="32563" y="510822"/>
                  </a:lnTo>
                  <a:cubicBezTo>
                    <a:pt x="14579" y="510822"/>
                    <a:pt x="0" y="496243"/>
                    <a:pt x="0" y="478259"/>
                  </a:cubicBezTo>
                  <a:lnTo>
                    <a:pt x="0" y="32563"/>
                  </a:lnTo>
                  <a:cubicBezTo>
                    <a:pt x="0" y="14579"/>
                    <a:pt x="14579" y="0"/>
                    <a:pt x="32563"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638551" cy="55844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56803" y="6000458"/>
            <a:ext cx="12949226" cy="3031778"/>
            <a:chOff x="0" y="0"/>
            <a:chExt cx="2817825" cy="659732"/>
          </a:xfrm>
        </p:grpSpPr>
        <p:sp>
          <p:nvSpPr>
            <p:cNvPr id="7" name="Freeform 7"/>
            <p:cNvSpPr/>
            <p:nvPr/>
          </p:nvSpPr>
          <p:spPr>
            <a:xfrm>
              <a:off x="0" y="0"/>
              <a:ext cx="2817825" cy="659732"/>
            </a:xfrm>
            <a:custGeom>
              <a:avLst/>
              <a:gdLst/>
              <a:ahLst/>
              <a:cxnLst/>
              <a:rect l="l" t="t" r="r" b="b"/>
              <a:pathLst>
                <a:path w="2817825" h="659732">
                  <a:moveTo>
                    <a:pt x="30491" y="0"/>
                  </a:moveTo>
                  <a:lnTo>
                    <a:pt x="2787334" y="0"/>
                  </a:lnTo>
                  <a:cubicBezTo>
                    <a:pt x="2804173" y="0"/>
                    <a:pt x="2817825" y="13651"/>
                    <a:pt x="2817825" y="30491"/>
                  </a:cubicBezTo>
                  <a:lnTo>
                    <a:pt x="2817825" y="629241"/>
                  </a:lnTo>
                  <a:cubicBezTo>
                    <a:pt x="2817825" y="646081"/>
                    <a:pt x="2804173" y="659732"/>
                    <a:pt x="2787334" y="659732"/>
                  </a:cubicBezTo>
                  <a:lnTo>
                    <a:pt x="30491" y="659732"/>
                  </a:lnTo>
                  <a:cubicBezTo>
                    <a:pt x="13651" y="659732"/>
                    <a:pt x="0" y="646081"/>
                    <a:pt x="0" y="629241"/>
                  </a:cubicBezTo>
                  <a:lnTo>
                    <a:pt x="0" y="30491"/>
                  </a:lnTo>
                  <a:cubicBezTo>
                    <a:pt x="0" y="13651"/>
                    <a:pt x="13651" y="0"/>
                    <a:pt x="30491" y="0"/>
                  </a:cubicBezTo>
                  <a:close/>
                </a:path>
              </a:pathLst>
            </a:custGeom>
            <a:solidFill>
              <a:srgbClr val="FFFFFF">
                <a:alpha val="40784"/>
              </a:srgbClr>
            </a:solidFill>
          </p:spPr>
          <p:txBody>
            <a:bodyPr/>
            <a:lstStyle/>
            <a:p>
              <a:endParaRPr lang="en-GB"/>
            </a:p>
          </p:txBody>
        </p:sp>
        <p:sp>
          <p:nvSpPr>
            <p:cNvPr id="8" name="TextBox 8"/>
            <p:cNvSpPr txBox="1"/>
            <p:nvPr/>
          </p:nvSpPr>
          <p:spPr>
            <a:xfrm>
              <a:off x="0" y="-47625"/>
              <a:ext cx="2817825" cy="70735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4263727" y="7935947"/>
            <a:ext cx="4493661" cy="2644707"/>
          </a:xfrm>
          <a:custGeom>
            <a:avLst/>
            <a:gdLst/>
            <a:ahLst/>
            <a:cxnLst/>
            <a:rect l="l" t="t" r="r" b="b"/>
            <a:pathLst>
              <a:path w="4493661" h="2644707">
                <a:moveTo>
                  <a:pt x="4493661" y="0"/>
                </a:moveTo>
                <a:lnTo>
                  <a:pt x="0" y="0"/>
                </a:lnTo>
                <a:lnTo>
                  <a:pt x="0" y="2644706"/>
                </a:lnTo>
                <a:lnTo>
                  <a:pt x="4493661" y="2644706"/>
                </a:lnTo>
                <a:lnTo>
                  <a:pt x="4493661" y="0"/>
                </a:lnTo>
                <a:close/>
              </a:path>
            </a:pathLst>
          </a:custGeom>
          <a:blipFill>
            <a:blip r:embed="rId3"/>
            <a:stretch>
              <a:fillRect/>
            </a:stretch>
          </a:blipFill>
        </p:spPr>
        <p:txBody>
          <a:bodyPr/>
          <a:lstStyle/>
          <a:p>
            <a:endParaRPr lang="en-GB"/>
          </a:p>
        </p:txBody>
      </p:sp>
      <p:sp>
        <p:nvSpPr>
          <p:cNvPr id="11" name="TextBox 11"/>
          <p:cNvSpPr txBox="1"/>
          <p:nvPr/>
        </p:nvSpPr>
        <p:spPr>
          <a:xfrm>
            <a:off x="6411700" y="1586851"/>
            <a:ext cx="8535151" cy="1293253"/>
          </a:xfrm>
          <a:prstGeom prst="rect">
            <a:avLst/>
          </a:prstGeom>
        </p:spPr>
        <p:txBody>
          <a:bodyPr lIns="0" tIns="0" rIns="0" bIns="0" rtlCol="0" anchor="t">
            <a:spAutoFit/>
          </a:bodyPr>
          <a:lstStyle/>
          <a:p>
            <a:pPr algn="ctr">
              <a:lnSpc>
                <a:spcPts val="9975"/>
              </a:lnSpc>
              <a:spcBef>
                <a:spcPct val="0"/>
              </a:spcBef>
            </a:pPr>
            <a:r>
              <a:rPr lang="en-US" sz="7125">
                <a:solidFill>
                  <a:srgbClr val="22170B"/>
                </a:solidFill>
                <a:latin typeface="#9Slide06 ThuPhap Thien An"/>
              </a:rPr>
              <a:t>Hoạt động nhóm</a:t>
            </a:r>
          </a:p>
        </p:txBody>
      </p:sp>
      <p:sp>
        <p:nvSpPr>
          <p:cNvPr id="12" name="TextBox 12"/>
          <p:cNvSpPr txBox="1"/>
          <p:nvPr/>
        </p:nvSpPr>
        <p:spPr>
          <a:xfrm>
            <a:off x="4918654" y="3567053"/>
            <a:ext cx="11182762" cy="1835150"/>
          </a:xfrm>
          <a:prstGeom prst="rect">
            <a:avLst/>
          </a:prstGeom>
        </p:spPr>
        <p:txBody>
          <a:bodyPr lIns="0" tIns="0" rIns="0" bIns="0" rtlCol="0" anchor="t">
            <a:spAutoFit/>
          </a:bodyPr>
          <a:lstStyle/>
          <a:p>
            <a:pPr algn="just">
              <a:lnSpc>
                <a:spcPts val="4899"/>
              </a:lnSpc>
            </a:pPr>
            <a:r>
              <a:rPr lang="en-US" sz="3499" spc="16">
                <a:solidFill>
                  <a:srgbClr val="22170B"/>
                </a:solidFill>
                <a:latin typeface="Roboto Condensed Bold"/>
              </a:rPr>
              <a:t>Nhiệm vụ 1:</a:t>
            </a:r>
            <a:r>
              <a:rPr lang="en-US" sz="3499" spc="16">
                <a:solidFill>
                  <a:srgbClr val="22170B"/>
                </a:solidFill>
                <a:latin typeface="Roboto Condensed"/>
              </a:rPr>
              <a:t> Tìm hiểu và thiết kế 1 poster/truyện tranh… về tác giả Lí Bạch. (Làm rõ tiểu sử, cuộc đời, phong cách sáng tác và kể một vài mẩu chuyện thú vị về tác giả).</a:t>
            </a:r>
          </a:p>
        </p:txBody>
      </p:sp>
      <p:sp>
        <p:nvSpPr>
          <p:cNvPr id="13" name="TextBox 13"/>
          <p:cNvSpPr txBox="1"/>
          <p:nvPr/>
        </p:nvSpPr>
        <p:spPr>
          <a:xfrm>
            <a:off x="5433594" y="6255872"/>
            <a:ext cx="12395644" cy="2454275"/>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2:</a:t>
            </a:r>
            <a:r>
              <a:rPr lang="en-US" sz="3499" spc="13">
                <a:solidFill>
                  <a:srgbClr val="22170B"/>
                </a:solidFill>
                <a:latin typeface="Roboto Condensed"/>
              </a:rPr>
              <a:t> Dựa vào phần phiên âm và dịch thơ, em hãy:</a:t>
            </a:r>
          </a:p>
          <a:p>
            <a:pPr marL="755649" lvl="1" indent="-377824" algn="just">
              <a:lnSpc>
                <a:spcPts val="4899"/>
              </a:lnSpc>
              <a:buFont typeface="Arial"/>
              <a:buChar char="•"/>
            </a:pPr>
            <a:r>
              <a:rPr lang="en-US" sz="3499" spc="13">
                <a:solidFill>
                  <a:srgbClr val="22170B"/>
                </a:solidFill>
                <a:latin typeface="Roboto Condensed"/>
              </a:rPr>
              <a:t>Xác định một số đặc điểm của thể thơ thất ngôn tứ tuyệt Đường luật. (PHT 2)</a:t>
            </a:r>
          </a:p>
          <a:p>
            <a:pPr marL="755649" lvl="1" indent="-377824" algn="just">
              <a:lnSpc>
                <a:spcPts val="4899"/>
              </a:lnSpc>
              <a:buFont typeface="Arial"/>
              <a:buChar char="•"/>
            </a:pPr>
            <a:r>
              <a:rPr lang="en-US" sz="3499" spc="13">
                <a:solidFill>
                  <a:srgbClr val="22170B"/>
                </a:solidFill>
                <a:latin typeface="Roboto Condensed"/>
              </a:rPr>
              <a:t>Nêu nhiệm vụ mỗi phần của bài thơ (câu thơ đầu – 3 câu cuối).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4" name="TextBox 4"/>
          <p:cNvSpPr txBox="1"/>
          <p:nvPr/>
        </p:nvSpPr>
        <p:spPr>
          <a:xfrm>
            <a:off x="6411700" y="1139176"/>
            <a:ext cx="8535151" cy="1293253"/>
          </a:xfrm>
          <a:prstGeom prst="rect">
            <a:avLst/>
          </a:prstGeom>
        </p:spPr>
        <p:txBody>
          <a:bodyPr lIns="0" tIns="0" rIns="0" bIns="0" rtlCol="0" anchor="t">
            <a:spAutoFit/>
          </a:bodyPr>
          <a:lstStyle/>
          <a:p>
            <a:pPr algn="ctr">
              <a:lnSpc>
                <a:spcPts val="9975"/>
              </a:lnSpc>
              <a:spcBef>
                <a:spcPct val="0"/>
              </a:spcBef>
            </a:pPr>
            <a:r>
              <a:rPr lang="en-US" sz="7125">
                <a:solidFill>
                  <a:srgbClr val="22170B"/>
                </a:solidFill>
                <a:latin typeface="#9Slide06 ThuPhap Thien An"/>
              </a:rPr>
              <a:t>Hoạt động nhóm</a:t>
            </a:r>
          </a:p>
        </p:txBody>
      </p:sp>
      <p:grpSp>
        <p:nvGrpSpPr>
          <p:cNvPr id="5" name="Group 5"/>
          <p:cNvGrpSpPr/>
          <p:nvPr/>
        </p:nvGrpSpPr>
        <p:grpSpPr>
          <a:xfrm>
            <a:off x="4385176" y="2699878"/>
            <a:ext cx="13446238" cy="3583233"/>
            <a:chOff x="0" y="0"/>
            <a:chExt cx="2925977" cy="779732"/>
          </a:xfrm>
        </p:grpSpPr>
        <p:sp>
          <p:nvSpPr>
            <p:cNvPr id="6" name="Freeform 6"/>
            <p:cNvSpPr/>
            <p:nvPr/>
          </p:nvSpPr>
          <p:spPr>
            <a:xfrm>
              <a:off x="0" y="0"/>
              <a:ext cx="2925977" cy="779732"/>
            </a:xfrm>
            <a:custGeom>
              <a:avLst/>
              <a:gdLst/>
              <a:ahLst/>
              <a:cxnLst/>
              <a:rect l="l" t="t" r="r" b="b"/>
              <a:pathLst>
                <a:path w="2925977" h="779732">
                  <a:moveTo>
                    <a:pt x="29364" y="0"/>
                  </a:moveTo>
                  <a:lnTo>
                    <a:pt x="2896613" y="0"/>
                  </a:lnTo>
                  <a:cubicBezTo>
                    <a:pt x="2904401" y="0"/>
                    <a:pt x="2911870" y="3094"/>
                    <a:pt x="2917377" y="8601"/>
                  </a:cubicBezTo>
                  <a:cubicBezTo>
                    <a:pt x="2922884" y="14107"/>
                    <a:pt x="2925977" y="21576"/>
                    <a:pt x="2925977" y="29364"/>
                  </a:cubicBezTo>
                  <a:lnTo>
                    <a:pt x="2925977" y="750367"/>
                  </a:lnTo>
                  <a:cubicBezTo>
                    <a:pt x="2925977" y="758155"/>
                    <a:pt x="2922884" y="765624"/>
                    <a:pt x="2917377" y="771131"/>
                  </a:cubicBezTo>
                  <a:cubicBezTo>
                    <a:pt x="2911870" y="776638"/>
                    <a:pt x="2904401" y="779732"/>
                    <a:pt x="2896613" y="779732"/>
                  </a:cubicBezTo>
                  <a:lnTo>
                    <a:pt x="29364" y="779732"/>
                  </a:lnTo>
                  <a:cubicBezTo>
                    <a:pt x="21576" y="779732"/>
                    <a:pt x="14107" y="776638"/>
                    <a:pt x="8601" y="771131"/>
                  </a:cubicBezTo>
                  <a:cubicBezTo>
                    <a:pt x="3094" y="765624"/>
                    <a:pt x="0" y="758155"/>
                    <a:pt x="0" y="750367"/>
                  </a:cubicBezTo>
                  <a:lnTo>
                    <a:pt x="0" y="29364"/>
                  </a:lnTo>
                  <a:cubicBezTo>
                    <a:pt x="0" y="21576"/>
                    <a:pt x="3094" y="14107"/>
                    <a:pt x="8601" y="8601"/>
                  </a:cubicBezTo>
                  <a:cubicBezTo>
                    <a:pt x="14107" y="3094"/>
                    <a:pt x="21576" y="0"/>
                    <a:pt x="29364" y="0"/>
                  </a:cubicBezTo>
                  <a:close/>
                </a:path>
              </a:pathLst>
            </a:custGeom>
            <a:solidFill>
              <a:srgbClr val="FFFFFF">
                <a:alpha val="40784"/>
              </a:srgbClr>
            </a:solidFill>
          </p:spPr>
          <p:txBody>
            <a:bodyPr/>
            <a:lstStyle/>
            <a:p>
              <a:endParaRPr lang="en-GB"/>
            </a:p>
          </p:txBody>
        </p:sp>
        <p:sp>
          <p:nvSpPr>
            <p:cNvPr id="7" name="TextBox 7"/>
            <p:cNvSpPr txBox="1"/>
            <p:nvPr/>
          </p:nvSpPr>
          <p:spPr>
            <a:xfrm>
              <a:off x="0" y="-47625"/>
              <a:ext cx="2925977" cy="82735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918654" y="2994939"/>
            <a:ext cx="12693144" cy="3073400"/>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3:</a:t>
            </a:r>
            <a:r>
              <a:rPr lang="en-US" sz="3499" spc="13">
                <a:solidFill>
                  <a:srgbClr val="22170B"/>
                </a:solidFill>
                <a:latin typeface="Roboto Condensed"/>
              </a:rPr>
              <a:t> Đọc kĩ, cảm nhận bài thơ và thực hiện các yêu cầu:</a:t>
            </a:r>
          </a:p>
          <a:p>
            <a:pPr marL="755649" lvl="1" indent="-377824" algn="just">
              <a:lnSpc>
                <a:spcPts val="4899"/>
              </a:lnSpc>
              <a:buFont typeface="Arial"/>
              <a:buChar char="•"/>
            </a:pPr>
            <a:r>
              <a:rPr lang="en-US" sz="3499" spc="13">
                <a:solidFill>
                  <a:srgbClr val="22170B"/>
                </a:solidFill>
                <a:latin typeface="Roboto Condensed"/>
              </a:rPr>
              <a:t>Xác định vị trí đứng ngắm thác nước của Lí Bạch và cho biết lợi thế của việc lựa chọn điểm nhìn đó để quan sát và miêu tả cảnh vật.</a:t>
            </a:r>
          </a:p>
          <a:p>
            <a:pPr marL="755649" lvl="1" indent="-377824" algn="just">
              <a:lnSpc>
                <a:spcPts val="4899"/>
              </a:lnSpc>
              <a:buFont typeface="Arial"/>
              <a:buChar char="•"/>
            </a:pPr>
            <a:r>
              <a:rPr lang="en-US" sz="3499" spc="13">
                <a:solidFill>
                  <a:srgbClr val="22170B"/>
                </a:solidFill>
                <a:latin typeface="Roboto Condensed"/>
              </a:rPr>
              <a:t>Phân tích thơ để thấy được vẻ đẹp của thác nước qua con mắt của nhà thơ.</a:t>
            </a:r>
          </a:p>
        </p:txBody>
      </p:sp>
      <p:grpSp>
        <p:nvGrpSpPr>
          <p:cNvPr id="9" name="Group 9"/>
          <p:cNvGrpSpPr/>
          <p:nvPr/>
        </p:nvGrpSpPr>
        <p:grpSpPr>
          <a:xfrm>
            <a:off x="4385176" y="6549811"/>
            <a:ext cx="13446238" cy="3443701"/>
            <a:chOff x="0" y="0"/>
            <a:chExt cx="2925977" cy="749369"/>
          </a:xfrm>
        </p:grpSpPr>
        <p:sp>
          <p:nvSpPr>
            <p:cNvPr id="10" name="Freeform 10"/>
            <p:cNvSpPr/>
            <p:nvPr/>
          </p:nvSpPr>
          <p:spPr>
            <a:xfrm>
              <a:off x="0" y="0"/>
              <a:ext cx="2925977" cy="749369"/>
            </a:xfrm>
            <a:custGeom>
              <a:avLst/>
              <a:gdLst/>
              <a:ahLst/>
              <a:cxnLst/>
              <a:rect l="l" t="t" r="r" b="b"/>
              <a:pathLst>
                <a:path w="2925977" h="749369">
                  <a:moveTo>
                    <a:pt x="29364" y="0"/>
                  </a:moveTo>
                  <a:lnTo>
                    <a:pt x="2896613" y="0"/>
                  </a:lnTo>
                  <a:cubicBezTo>
                    <a:pt x="2904401" y="0"/>
                    <a:pt x="2911870" y="3094"/>
                    <a:pt x="2917377" y="8601"/>
                  </a:cubicBezTo>
                  <a:cubicBezTo>
                    <a:pt x="2922884" y="14107"/>
                    <a:pt x="2925977" y="21576"/>
                    <a:pt x="2925977" y="29364"/>
                  </a:cubicBezTo>
                  <a:lnTo>
                    <a:pt x="2925977" y="720005"/>
                  </a:lnTo>
                  <a:cubicBezTo>
                    <a:pt x="2925977" y="727792"/>
                    <a:pt x="2922884" y="735261"/>
                    <a:pt x="2917377" y="740768"/>
                  </a:cubicBezTo>
                  <a:cubicBezTo>
                    <a:pt x="2911870" y="746275"/>
                    <a:pt x="2904401" y="749369"/>
                    <a:pt x="2896613" y="749369"/>
                  </a:cubicBezTo>
                  <a:lnTo>
                    <a:pt x="29364" y="749369"/>
                  </a:lnTo>
                  <a:cubicBezTo>
                    <a:pt x="21576" y="749369"/>
                    <a:pt x="14107" y="746275"/>
                    <a:pt x="8601" y="740768"/>
                  </a:cubicBezTo>
                  <a:cubicBezTo>
                    <a:pt x="3094" y="735261"/>
                    <a:pt x="0" y="727792"/>
                    <a:pt x="0" y="720005"/>
                  </a:cubicBezTo>
                  <a:lnTo>
                    <a:pt x="0" y="29364"/>
                  </a:lnTo>
                  <a:cubicBezTo>
                    <a:pt x="0" y="21576"/>
                    <a:pt x="3094" y="14107"/>
                    <a:pt x="8601" y="8601"/>
                  </a:cubicBezTo>
                  <a:cubicBezTo>
                    <a:pt x="14107" y="3094"/>
                    <a:pt x="21576" y="0"/>
                    <a:pt x="29364" y="0"/>
                  </a:cubicBezTo>
                  <a:close/>
                </a:path>
              </a:pathLst>
            </a:custGeom>
            <a:solidFill>
              <a:srgbClr val="FFFFFF">
                <a:alpha val="40784"/>
              </a:srgbClr>
            </a:solidFill>
          </p:spPr>
          <p:txBody>
            <a:bodyPr/>
            <a:lstStyle/>
            <a:p>
              <a:endParaRPr lang="en-GB"/>
            </a:p>
          </p:txBody>
        </p:sp>
        <p:sp>
          <p:nvSpPr>
            <p:cNvPr id="11" name="TextBox 11"/>
            <p:cNvSpPr txBox="1"/>
            <p:nvPr/>
          </p:nvSpPr>
          <p:spPr>
            <a:xfrm>
              <a:off x="0" y="-47625"/>
              <a:ext cx="2925977" cy="79699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755681" y="6778411"/>
            <a:ext cx="12856117" cy="3073400"/>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4:</a:t>
            </a:r>
            <a:r>
              <a:rPr lang="en-US" sz="3499" spc="13">
                <a:solidFill>
                  <a:srgbClr val="22170B"/>
                </a:solidFill>
                <a:latin typeface="Roboto Condensed"/>
              </a:rPr>
              <a:t> Đọc kĩ, cảm nhận bài thơ và thực hiện các yêu cầu:</a:t>
            </a:r>
          </a:p>
          <a:p>
            <a:pPr marL="755649" lvl="1" indent="-377824" algn="just">
              <a:lnSpc>
                <a:spcPts val="4899"/>
              </a:lnSpc>
              <a:buFont typeface="Arial"/>
              <a:buChar char="•"/>
            </a:pPr>
            <a:r>
              <a:rPr lang="en-US" sz="3499" spc="13">
                <a:solidFill>
                  <a:srgbClr val="22170B"/>
                </a:solidFill>
                <a:latin typeface="Roboto Condensed"/>
              </a:rPr>
              <a:t>Em thích nhất hình ảnh nào trong bài thơ? Vì sao? Hãy chỉ ra biện pháp nghệ thuật mà tác giả sử dụng để khắc họa chi tiết đó.</a:t>
            </a:r>
          </a:p>
          <a:p>
            <a:pPr marL="755649" lvl="1" indent="-377824" algn="just">
              <a:lnSpc>
                <a:spcPts val="4899"/>
              </a:lnSpc>
              <a:buFont typeface="Arial"/>
              <a:buChar char="•"/>
            </a:pPr>
            <a:r>
              <a:rPr lang="en-US" sz="3499" spc="13">
                <a:solidFill>
                  <a:srgbClr val="22170B"/>
                </a:solidFill>
                <a:latin typeface="Roboto Condensed"/>
              </a:rPr>
              <a:t>Qua vẻ đẹp của cảnh vật được miêu tả trong bài, em cảm nhận được điều gì trong tâm hồn và tính cách của Lí Bạch?</a:t>
            </a:r>
          </a:p>
        </p:txBody>
      </p:sp>
      <p:sp>
        <p:nvSpPr>
          <p:cNvPr id="13" name="Freeform 13"/>
          <p:cNvSpPr/>
          <p:nvPr/>
        </p:nvSpPr>
        <p:spPr>
          <a:xfrm flipH="1">
            <a:off x="15403078" y="0"/>
            <a:ext cx="4493661" cy="2644707"/>
          </a:xfrm>
          <a:custGeom>
            <a:avLst/>
            <a:gdLst/>
            <a:ahLst/>
            <a:cxnLst/>
            <a:rect l="l" t="t" r="r" b="b"/>
            <a:pathLst>
              <a:path w="4493661" h="2644707">
                <a:moveTo>
                  <a:pt x="4493662" y="0"/>
                </a:moveTo>
                <a:lnTo>
                  <a:pt x="0" y="0"/>
                </a:lnTo>
                <a:lnTo>
                  <a:pt x="0" y="2644707"/>
                </a:lnTo>
                <a:lnTo>
                  <a:pt x="4493662" y="2644707"/>
                </a:lnTo>
                <a:lnTo>
                  <a:pt x="4493662" y="0"/>
                </a:lnTo>
                <a:close/>
              </a:path>
            </a:pathLst>
          </a:custGeom>
          <a:blipFill>
            <a:blip r:embed="rId3"/>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4" name="TextBox 4"/>
          <p:cNvSpPr txBox="1"/>
          <p:nvPr/>
        </p:nvSpPr>
        <p:spPr>
          <a:xfrm>
            <a:off x="4539116" y="1249517"/>
            <a:ext cx="11909419" cy="728484"/>
          </a:xfrm>
          <a:prstGeom prst="rect">
            <a:avLst/>
          </a:prstGeom>
        </p:spPr>
        <p:txBody>
          <a:bodyPr lIns="0" tIns="0" rIns="0" bIns="0" rtlCol="0" anchor="t">
            <a:spAutoFit/>
          </a:bodyPr>
          <a:lstStyle/>
          <a:p>
            <a:pPr algn="ctr">
              <a:lnSpc>
                <a:spcPts val="5912"/>
              </a:lnSpc>
            </a:pPr>
            <a:r>
              <a:rPr lang="en-US" sz="4223">
                <a:solidFill>
                  <a:srgbClr val="22170B"/>
                </a:solidFill>
                <a:latin typeface="#9Slide07 SVNUT Triumph Press"/>
              </a:rPr>
              <a:t>3.1. Tìm hiểu chung về tác giả và văn bản</a:t>
            </a:r>
          </a:p>
        </p:txBody>
      </p:sp>
      <p:grpSp>
        <p:nvGrpSpPr>
          <p:cNvPr id="5" name="Group 5"/>
          <p:cNvGrpSpPr/>
          <p:nvPr/>
        </p:nvGrpSpPr>
        <p:grpSpPr>
          <a:xfrm>
            <a:off x="11787091" y="2886468"/>
            <a:ext cx="7315200" cy="7907950"/>
            <a:chOff x="0" y="0"/>
            <a:chExt cx="9753600" cy="10543934"/>
          </a:xfrm>
        </p:grpSpPr>
        <p:sp>
          <p:nvSpPr>
            <p:cNvPr id="6" name="Freeform 6"/>
            <p:cNvSpPr/>
            <p:nvPr/>
          </p:nvSpPr>
          <p:spPr>
            <a:xfrm>
              <a:off x="0" y="6642494"/>
              <a:ext cx="9753600" cy="3901440"/>
            </a:xfrm>
            <a:custGeom>
              <a:avLst/>
              <a:gdLst/>
              <a:ahLst/>
              <a:cxnLst/>
              <a:rect l="l" t="t" r="r" b="b"/>
              <a:pathLst>
                <a:path w="9753600" h="3901440">
                  <a:moveTo>
                    <a:pt x="0" y="0"/>
                  </a:moveTo>
                  <a:lnTo>
                    <a:pt x="9753600" y="0"/>
                  </a:lnTo>
                  <a:lnTo>
                    <a:pt x="9753600" y="3901440"/>
                  </a:lnTo>
                  <a:lnTo>
                    <a:pt x="0" y="39014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7" name="Group 7"/>
            <p:cNvGrpSpPr>
              <a:grpSpLocks noChangeAspect="1"/>
            </p:cNvGrpSpPr>
            <p:nvPr/>
          </p:nvGrpSpPr>
          <p:grpSpPr>
            <a:xfrm>
              <a:off x="2542967" y="0"/>
              <a:ext cx="5873864" cy="8295737"/>
              <a:chOff x="0" y="0"/>
              <a:chExt cx="3267456" cy="4614672"/>
            </a:xfrm>
          </p:grpSpPr>
          <p:sp>
            <p:nvSpPr>
              <p:cNvPr id="8" name="Freeform 8"/>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GB"/>
              </a:p>
            </p:txBody>
          </p:sp>
          <p:sp>
            <p:nvSpPr>
              <p:cNvPr id="9" name="Freeform 9"/>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6"/>
                <a:stretch>
                  <a:fillRect b="-27258"/>
                </a:stretch>
              </a:blipFill>
            </p:spPr>
            <p:txBody>
              <a:bodyPr/>
              <a:lstStyle/>
              <a:p>
                <a:endParaRPr lang="en-GB"/>
              </a:p>
            </p:txBody>
          </p:sp>
        </p:grpSp>
        <p:sp>
          <p:nvSpPr>
            <p:cNvPr id="10" name="TextBox 10"/>
            <p:cNvSpPr txBox="1"/>
            <p:nvPr/>
          </p:nvSpPr>
          <p:spPr>
            <a:xfrm>
              <a:off x="3146066" y="6761593"/>
              <a:ext cx="4667666" cy="1144566"/>
            </a:xfrm>
            <a:prstGeom prst="rect">
              <a:avLst/>
            </a:prstGeom>
          </p:spPr>
          <p:txBody>
            <a:bodyPr lIns="0" tIns="0" rIns="0" bIns="0" rtlCol="0" anchor="t">
              <a:spAutoFit/>
            </a:bodyPr>
            <a:lstStyle/>
            <a:p>
              <a:pPr algn="ctr">
                <a:lnSpc>
                  <a:spcPts val="6942"/>
                </a:lnSpc>
                <a:spcBef>
                  <a:spcPct val="0"/>
                </a:spcBef>
              </a:pPr>
              <a:r>
                <a:rPr lang="en-US" sz="4959">
                  <a:solidFill>
                    <a:srgbClr val="22170B"/>
                  </a:solidFill>
                  <a:latin typeface="#9Slide06 ThuPhap Thien An"/>
                </a:rPr>
                <a:t>Lí Bạch</a:t>
              </a:r>
            </a:p>
          </p:txBody>
        </p:sp>
      </p:grpSp>
      <p:grpSp>
        <p:nvGrpSpPr>
          <p:cNvPr id="11" name="Group 11"/>
          <p:cNvGrpSpPr/>
          <p:nvPr/>
        </p:nvGrpSpPr>
        <p:grpSpPr>
          <a:xfrm>
            <a:off x="4542106" y="2330426"/>
            <a:ext cx="8846437" cy="1223896"/>
            <a:chOff x="0" y="0"/>
            <a:chExt cx="1925035" cy="266327"/>
          </a:xfrm>
        </p:grpSpPr>
        <p:sp>
          <p:nvSpPr>
            <p:cNvPr id="12" name="Freeform 12"/>
            <p:cNvSpPr/>
            <p:nvPr/>
          </p:nvSpPr>
          <p:spPr>
            <a:xfrm>
              <a:off x="0" y="0"/>
              <a:ext cx="1925035" cy="266327"/>
            </a:xfrm>
            <a:custGeom>
              <a:avLst/>
              <a:gdLst/>
              <a:ahLst/>
              <a:cxnLst/>
              <a:rect l="l" t="t" r="r" b="b"/>
              <a:pathLst>
                <a:path w="1925035" h="266327">
                  <a:moveTo>
                    <a:pt x="44632" y="0"/>
                  </a:moveTo>
                  <a:lnTo>
                    <a:pt x="1880402" y="0"/>
                  </a:lnTo>
                  <a:cubicBezTo>
                    <a:pt x="1892240" y="0"/>
                    <a:pt x="1903592" y="4702"/>
                    <a:pt x="1911962" y="13073"/>
                  </a:cubicBezTo>
                  <a:cubicBezTo>
                    <a:pt x="1920332" y="21443"/>
                    <a:pt x="1925035" y="32795"/>
                    <a:pt x="1925035" y="44632"/>
                  </a:cubicBezTo>
                  <a:lnTo>
                    <a:pt x="1925035" y="221694"/>
                  </a:lnTo>
                  <a:cubicBezTo>
                    <a:pt x="1925035" y="233532"/>
                    <a:pt x="1920332" y="244884"/>
                    <a:pt x="1911962" y="253254"/>
                  </a:cubicBezTo>
                  <a:cubicBezTo>
                    <a:pt x="1903592" y="261624"/>
                    <a:pt x="1892240" y="266327"/>
                    <a:pt x="1880402" y="266327"/>
                  </a:cubicBezTo>
                  <a:lnTo>
                    <a:pt x="44632" y="266327"/>
                  </a:lnTo>
                  <a:cubicBezTo>
                    <a:pt x="32795" y="266327"/>
                    <a:pt x="21443" y="261624"/>
                    <a:pt x="13073" y="253254"/>
                  </a:cubicBezTo>
                  <a:cubicBezTo>
                    <a:pt x="4702" y="244884"/>
                    <a:pt x="0" y="233532"/>
                    <a:pt x="0" y="221694"/>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13" name="TextBox 13"/>
            <p:cNvSpPr txBox="1"/>
            <p:nvPr/>
          </p:nvSpPr>
          <p:spPr>
            <a:xfrm>
              <a:off x="0" y="-47625"/>
              <a:ext cx="1925035" cy="31395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871494" y="2610587"/>
            <a:ext cx="8187662" cy="596900"/>
          </a:xfrm>
          <a:prstGeom prst="rect">
            <a:avLst/>
          </a:prstGeom>
        </p:spPr>
        <p:txBody>
          <a:bodyPr lIns="0" tIns="0" rIns="0" bIns="0" rtlCol="0" anchor="t">
            <a:spAutoFit/>
          </a:bodyPr>
          <a:lstStyle/>
          <a:p>
            <a:pPr marL="755649" lvl="1" indent="-377824" algn="l">
              <a:lnSpc>
                <a:spcPts val="4899"/>
              </a:lnSpc>
              <a:buFont typeface="Arial"/>
              <a:buChar char="•"/>
            </a:pPr>
            <a:r>
              <a:rPr lang="en-US" sz="3499" spc="13">
                <a:solidFill>
                  <a:srgbClr val="22170B"/>
                </a:solidFill>
                <a:latin typeface="Roboto Condensed"/>
              </a:rPr>
              <a:t> (701 – 762) quê ở Cam Túc, Trung Quốc.</a:t>
            </a:r>
          </a:p>
        </p:txBody>
      </p:sp>
      <p:grpSp>
        <p:nvGrpSpPr>
          <p:cNvPr id="15" name="Group 15"/>
          <p:cNvGrpSpPr/>
          <p:nvPr/>
        </p:nvGrpSpPr>
        <p:grpSpPr>
          <a:xfrm>
            <a:off x="4539116" y="3714514"/>
            <a:ext cx="8846437" cy="2138195"/>
            <a:chOff x="0" y="0"/>
            <a:chExt cx="1925035" cy="465283"/>
          </a:xfrm>
        </p:grpSpPr>
        <p:sp>
          <p:nvSpPr>
            <p:cNvPr id="16" name="Freeform 16"/>
            <p:cNvSpPr/>
            <p:nvPr/>
          </p:nvSpPr>
          <p:spPr>
            <a:xfrm>
              <a:off x="0" y="0"/>
              <a:ext cx="1925035" cy="465283"/>
            </a:xfrm>
            <a:custGeom>
              <a:avLst/>
              <a:gdLst/>
              <a:ahLst/>
              <a:cxnLst/>
              <a:rect l="l" t="t" r="r" b="b"/>
              <a:pathLst>
                <a:path w="1925035" h="465283">
                  <a:moveTo>
                    <a:pt x="44632" y="0"/>
                  </a:moveTo>
                  <a:lnTo>
                    <a:pt x="1880402" y="0"/>
                  </a:lnTo>
                  <a:cubicBezTo>
                    <a:pt x="1892240" y="0"/>
                    <a:pt x="1903592" y="4702"/>
                    <a:pt x="1911962" y="13073"/>
                  </a:cubicBezTo>
                  <a:cubicBezTo>
                    <a:pt x="1920332" y="21443"/>
                    <a:pt x="1925035" y="32795"/>
                    <a:pt x="1925035" y="44632"/>
                  </a:cubicBezTo>
                  <a:lnTo>
                    <a:pt x="1925035" y="420651"/>
                  </a:lnTo>
                  <a:cubicBezTo>
                    <a:pt x="1925035" y="432488"/>
                    <a:pt x="1920332" y="443841"/>
                    <a:pt x="1911962" y="452211"/>
                  </a:cubicBezTo>
                  <a:cubicBezTo>
                    <a:pt x="1903592" y="460581"/>
                    <a:pt x="1892240" y="465283"/>
                    <a:pt x="1880402" y="465283"/>
                  </a:cubicBezTo>
                  <a:lnTo>
                    <a:pt x="44632" y="465283"/>
                  </a:lnTo>
                  <a:cubicBezTo>
                    <a:pt x="32795" y="465283"/>
                    <a:pt x="21443" y="460581"/>
                    <a:pt x="13073" y="452211"/>
                  </a:cubicBezTo>
                  <a:cubicBezTo>
                    <a:pt x="4702" y="443841"/>
                    <a:pt x="0" y="432488"/>
                    <a:pt x="0" y="420651"/>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17" name="TextBox 17"/>
            <p:cNvSpPr txBox="1"/>
            <p:nvPr/>
          </p:nvSpPr>
          <p:spPr>
            <a:xfrm>
              <a:off x="0" y="-47625"/>
              <a:ext cx="1925035" cy="51290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4868504" y="3834483"/>
            <a:ext cx="8187662" cy="1835150"/>
          </a:xfrm>
          <a:prstGeom prst="rect">
            <a:avLst/>
          </a:prstGeom>
        </p:spPr>
        <p:txBody>
          <a:bodyPr lIns="0" tIns="0" rIns="0" bIns="0" rtlCol="0" anchor="t">
            <a:spAutoFit/>
          </a:bodyPr>
          <a:lstStyle/>
          <a:p>
            <a:pPr marL="755649" lvl="1" indent="-377824" algn="just">
              <a:lnSpc>
                <a:spcPts val="4899"/>
              </a:lnSpc>
              <a:buFont typeface="Arial"/>
              <a:buChar char="•"/>
            </a:pPr>
            <a:r>
              <a:rPr lang="en-US" sz="3499" spc="13">
                <a:solidFill>
                  <a:srgbClr val="22170B"/>
                </a:solidFill>
                <a:latin typeface="Roboto Condensed"/>
              </a:rPr>
              <a:t>Ông viết nhiều bài thơ về thiên nhiên, chiến tranh, về tình yêu, tình bạn; được mệnh danh là “thi tiên” thời Đường.</a:t>
            </a:r>
          </a:p>
        </p:txBody>
      </p:sp>
      <p:grpSp>
        <p:nvGrpSpPr>
          <p:cNvPr id="19" name="Group 19"/>
          <p:cNvGrpSpPr/>
          <p:nvPr/>
        </p:nvGrpSpPr>
        <p:grpSpPr>
          <a:xfrm>
            <a:off x="4542106" y="6014635"/>
            <a:ext cx="8846437" cy="2138195"/>
            <a:chOff x="0" y="0"/>
            <a:chExt cx="1925035" cy="465283"/>
          </a:xfrm>
        </p:grpSpPr>
        <p:sp>
          <p:nvSpPr>
            <p:cNvPr id="20" name="Freeform 20"/>
            <p:cNvSpPr/>
            <p:nvPr/>
          </p:nvSpPr>
          <p:spPr>
            <a:xfrm>
              <a:off x="0" y="0"/>
              <a:ext cx="1925035" cy="465283"/>
            </a:xfrm>
            <a:custGeom>
              <a:avLst/>
              <a:gdLst/>
              <a:ahLst/>
              <a:cxnLst/>
              <a:rect l="l" t="t" r="r" b="b"/>
              <a:pathLst>
                <a:path w="1925035" h="465283">
                  <a:moveTo>
                    <a:pt x="44632" y="0"/>
                  </a:moveTo>
                  <a:lnTo>
                    <a:pt x="1880402" y="0"/>
                  </a:lnTo>
                  <a:cubicBezTo>
                    <a:pt x="1892240" y="0"/>
                    <a:pt x="1903592" y="4702"/>
                    <a:pt x="1911962" y="13073"/>
                  </a:cubicBezTo>
                  <a:cubicBezTo>
                    <a:pt x="1920332" y="21443"/>
                    <a:pt x="1925035" y="32795"/>
                    <a:pt x="1925035" y="44632"/>
                  </a:cubicBezTo>
                  <a:lnTo>
                    <a:pt x="1925035" y="420651"/>
                  </a:lnTo>
                  <a:cubicBezTo>
                    <a:pt x="1925035" y="432488"/>
                    <a:pt x="1920332" y="443841"/>
                    <a:pt x="1911962" y="452211"/>
                  </a:cubicBezTo>
                  <a:cubicBezTo>
                    <a:pt x="1903592" y="460581"/>
                    <a:pt x="1892240" y="465283"/>
                    <a:pt x="1880402" y="465283"/>
                  </a:cubicBezTo>
                  <a:lnTo>
                    <a:pt x="44632" y="465283"/>
                  </a:lnTo>
                  <a:cubicBezTo>
                    <a:pt x="32795" y="465283"/>
                    <a:pt x="21443" y="460581"/>
                    <a:pt x="13073" y="452211"/>
                  </a:cubicBezTo>
                  <a:cubicBezTo>
                    <a:pt x="4702" y="443841"/>
                    <a:pt x="0" y="432488"/>
                    <a:pt x="0" y="420651"/>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21" name="TextBox 21"/>
            <p:cNvSpPr txBox="1"/>
            <p:nvPr/>
          </p:nvSpPr>
          <p:spPr>
            <a:xfrm>
              <a:off x="0" y="-47625"/>
              <a:ext cx="1925035" cy="51290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4871494" y="6134603"/>
            <a:ext cx="8187662" cy="1835150"/>
          </a:xfrm>
          <a:prstGeom prst="rect">
            <a:avLst/>
          </a:prstGeom>
        </p:spPr>
        <p:txBody>
          <a:bodyPr lIns="0" tIns="0" rIns="0" bIns="0" rtlCol="0" anchor="t">
            <a:spAutoFit/>
          </a:bodyPr>
          <a:lstStyle/>
          <a:p>
            <a:pPr marL="755649" lvl="1" indent="-377824" algn="just">
              <a:lnSpc>
                <a:spcPts val="4899"/>
              </a:lnSpc>
              <a:buFont typeface="Arial"/>
              <a:buChar char="•"/>
            </a:pPr>
            <a:r>
              <a:rPr lang="en-US" sz="3499" spc="13">
                <a:solidFill>
                  <a:srgbClr val="22170B"/>
                </a:solidFill>
                <a:latin typeface="Roboto Condensed"/>
              </a:rPr>
              <a:t>Hình ảnh trong thơ ông thường kĩ vĩ, lãng mạn; ngôn ngữ tự nhiên mà điêu luyện; thể hiện tâm hồn tự do phóng khoáng.</a:t>
            </a:r>
          </a:p>
        </p:txBody>
      </p:sp>
      <p:grpSp>
        <p:nvGrpSpPr>
          <p:cNvPr id="23" name="Group 23"/>
          <p:cNvGrpSpPr/>
          <p:nvPr/>
        </p:nvGrpSpPr>
        <p:grpSpPr>
          <a:xfrm>
            <a:off x="4542106" y="8505255"/>
            <a:ext cx="8846437" cy="1452742"/>
            <a:chOff x="0" y="0"/>
            <a:chExt cx="1925035" cy="316125"/>
          </a:xfrm>
        </p:grpSpPr>
        <p:sp>
          <p:nvSpPr>
            <p:cNvPr id="24" name="Freeform 24"/>
            <p:cNvSpPr/>
            <p:nvPr/>
          </p:nvSpPr>
          <p:spPr>
            <a:xfrm>
              <a:off x="0" y="0"/>
              <a:ext cx="1925035" cy="316125"/>
            </a:xfrm>
            <a:custGeom>
              <a:avLst/>
              <a:gdLst/>
              <a:ahLst/>
              <a:cxnLst/>
              <a:rect l="l" t="t" r="r" b="b"/>
              <a:pathLst>
                <a:path w="1925035" h="316125">
                  <a:moveTo>
                    <a:pt x="44632" y="0"/>
                  </a:moveTo>
                  <a:lnTo>
                    <a:pt x="1880402" y="0"/>
                  </a:lnTo>
                  <a:cubicBezTo>
                    <a:pt x="1892240" y="0"/>
                    <a:pt x="1903592" y="4702"/>
                    <a:pt x="1911962" y="13073"/>
                  </a:cubicBezTo>
                  <a:cubicBezTo>
                    <a:pt x="1920332" y="21443"/>
                    <a:pt x="1925035" y="32795"/>
                    <a:pt x="1925035" y="44632"/>
                  </a:cubicBezTo>
                  <a:lnTo>
                    <a:pt x="1925035" y="271492"/>
                  </a:lnTo>
                  <a:cubicBezTo>
                    <a:pt x="1925035" y="283330"/>
                    <a:pt x="1920332" y="294682"/>
                    <a:pt x="1911962" y="303052"/>
                  </a:cubicBezTo>
                  <a:cubicBezTo>
                    <a:pt x="1903592" y="311423"/>
                    <a:pt x="1892240" y="316125"/>
                    <a:pt x="1880402" y="316125"/>
                  </a:cubicBezTo>
                  <a:lnTo>
                    <a:pt x="44632" y="316125"/>
                  </a:lnTo>
                  <a:cubicBezTo>
                    <a:pt x="19983" y="316125"/>
                    <a:pt x="0" y="296142"/>
                    <a:pt x="0" y="271492"/>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25" name="TextBox 25"/>
            <p:cNvSpPr txBox="1"/>
            <p:nvPr/>
          </p:nvSpPr>
          <p:spPr>
            <a:xfrm>
              <a:off x="0" y="-47625"/>
              <a:ext cx="1925035" cy="36375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4871494" y="8571930"/>
            <a:ext cx="8329428" cy="1189378"/>
          </a:xfrm>
          <a:prstGeom prst="rect">
            <a:avLst/>
          </a:prstGeom>
        </p:spPr>
        <p:txBody>
          <a:bodyPr lIns="0" tIns="0" rIns="0" bIns="0" rtlCol="0" anchor="t">
            <a:spAutoFit/>
          </a:bodyPr>
          <a:lstStyle/>
          <a:p>
            <a:pPr algn="just">
              <a:lnSpc>
                <a:spcPts val="4793"/>
              </a:lnSpc>
            </a:pPr>
            <a:r>
              <a:rPr lang="en-US" sz="3424" spc="13">
                <a:solidFill>
                  <a:srgbClr val="22170B"/>
                </a:solidFill>
                <a:latin typeface="Roboto Condensed"/>
              </a:rPr>
              <a:t>Bài thơ </a:t>
            </a:r>
            <a:r>
              <a:rPr lang="en-US" sz="3424" spc="13">
                <a:solidFill>
                  <a:srgbClr val="22170B"/>
                </a:solidFill>
                <a:latin typeface="Roboto Condensed Italics"/>
              </a:rPr>
              <a:t>Xa ngắm thác núi Lư</a:t>
            </a:r>
            <a:r>
              <a:rPr lang="en-US" sz="3424" spc="13">
                <a:solidFill>
                  <a:srgbClr val="22170B"/>
                </a:solidFill>
                <a:latin typeface="Roboto Condensed"/>
              </a:rPr>
              <a:t> là bài thơ tiêu biểu mang đề tài thiên nhiên của Lí Bạch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grpSp>
        <p:nvGrpSpPr>
          <p:cNvPr id="3" name="Group 3"/>
          <p:cNvGrpSpPr/>
          <p:nvPr/>
        </p:nvGrpSpPr>
        <p:grpSpPr>
          <a:xfrm>
            <a:off x="1028700" y="260387"/>
            <a:ext cx="13244133" cy="1368339"/>
            <a:chOff x="0" y="-95251"/>
            <a:chExt cx="17658844" cy="1824452"/>
          </a:xfrm>
        </p:grpSpPr>
        <p:sp>
          <p:nvSpPr>
            <p:cNvPr id="4" name="TextBox 4"/>
            <p:cNvSpPr txBox="1"/>
            <p:nvPr/>
          </p:nvSpPr>
          <p:spPr>
            <a:xfrm>
              <a:off x="0" y="-95251"/>
              <a:ext cx="17216152" cy="1094317"/>
            </a:xfrm>
            <a:prstGeom prst="rect">
              <a:avLst/>
            </a:prstGeom>
          </p:spPr>
          <p:txBody>
            <a:bodyPr lIns="0" tIns="0" rIns="0" bIns="0" rtlCol="0" anchor="t">
              <a:spAutoFit/>
            </a:bodyPr>
            <a:lstStyle/>
            <a:p>
              <a:pPr algn="ctr">
                <a:lnSpc>
                  <a:spcPts val="6410"/>
                </a:lnSpc>
              </a:pPr>
              <a:r>
                <a:rPr lang="en-US" sz="4579" dirty="0">
                  <a:solidFill>
                    <a:srgbClr val="22170B"/>
                  </a:solidFill>
                  <a:latin typeface="#9Slide07 SVNUT Triumph Press"/>
                </a:rPr>
                <a:t>3.2. </a:t>
              </a:r>
              <a:r>
                <a:rPr lang="en-US" sz="4579" dirty="0" err="1" smtClean="0">
                  <a:solidFill>
                    <a:srgbClr val="22170B"/>
                  </a:solidFill>
                  <a:latin typeface="#9Slide07 SVNUT Triumph Press"/>
                </a:rPr>
                <a:t>Khám</a:t>
              </a:r>
              <a:r>
                <a:rPr lang="en-US" sz="4579" dirty="0" smtClean="0">
                  <a:solidFill>
                    <a:srgbClr val="22170B"/>
                  </a:solidFill>
                  <a:latin typeface="#9Slide07 SVNUT Triumph Press"/>
                </a:rPr>
                <a:t> </a:t>
              </a:r>
              <a:r>
                <a:rPr lang="en-US" sz="4579" dirty="0" err="1" smtClean="0">
                  <a:solidFill>
                    <a:srgbClr val="22170B"/>
                  </a:solidFill>
                  <a:latin typeface="#9Slide07 SVNUT Triumph Press"/>
                </a:rPr>
                <a:t>phá</a:t>
              </a:r>
              <a:r>
                <a:rPr lang="en-US" sz="4579" dirty="0" smtClean="0">
                  <a:solidFill>
                    <a:srgbClr val="22170B"/>
                  </a:solidFill>
                  <a:latin typeface="#9Slide07 SVNUT Triumph Press"/>
                </a:rPr>
                <a:t> </a:t>
              </a:r>
              <a:r>
                <a:rPr lang="en-US" sz="4579" dirty="0" err="1" smtClean="0">
                  <a:solidFill>
                    <a:srgbClr val="22170B"/>
                  </a:solidFill>
                  <a:latin typeface="#9Slide07 SVNUT Triumph Press"/>
                </a:rPr>
                <a:t>văn</a:t>
              </a:r>
              <a:r>
                <a:rPr lang="en-US" sz="4579" dirty="0" smtClean="0">
                  <a:solidFill>
                    <a:srgbClr val="22170B"/>
                  </a:solidFill>
                  <a:latin typeface="#9Slide07 SVNUT Triumph Press"/>
                </a:rPr>
                <a:t> </a:t>
              </a:r>
              <a:r>
                <a:rPr lang="en-US" sz="4579" dirty="0" err="1">
                  <a:solidFill>
                    <a:srgbClr val="22170B"/>
                  </a:solidFill>
                  <a:latin typeface="#9Slide07 SVNUT Triumph Press"/>
                </a:rPr>
                <a:t>bản</a:t>
              </a:r>
              <a:endParaRPr lang="en-US" sz="4579" dirty="0">
                <a:solidFill>
                  <a:srgbClr val="22170B"/>
                </a:solidFill>
                <a:latin typeface="#9Slide07 SVNUT Triumph Press"/>
              </a:endParaRPr>
            </a:p>
          </p:txBody>
        </p:sp>
        <p:sp>
          <p:nvSpPr>
            <p:cNvPr id="5" name="TextBox 5"/>
            <p:cNvSpPr txBox="1"/>
            <p:nvPr/>
          </p:nvSpPr>
          <p:spPr>
            <a:xfrm>
              <a:off x="0" y="929167"/>
              <a:ext cx="17658844" cy="800034"/>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a. Đặc điểm thơ Thất ngôn tứ tuyệt Đường luật thể hiện trong bài </a:t>
              </a:r>
            </a:p>
          </p:txBody>
        </p:sp>
      </p:grpSp>
      <p:grpSp>
        <p:nvGrpSpPr>
          <p:cNvPr id="6" name="Group 6"/>
          <p:cNvGrpSpPr/>
          <p:nvPr/>
        </p:nvGrpSpPr>
        <p:grpSpPr>
          <a:xfrm>
            <a:off x="1028700" y="1830437"/>
            <a:ext cx="12805470" cy="2780048"/>
            <a:chOff x="0" y="0"/>
            <a:chExt cx="2786543" cy="604954"/>
          </a:xfrm>
        </p:grpSpPr>
        <p:sp>
          <p:nvSpPr>
            <p:cNvPr id="7" name="Freeform 7"/>
            <p:cNvSpPr/>
            <p:nvPr/>
          </p:nvSpPr>
          <p:spPr>
            <a:xfrm>
              <a:off x="0" y="0"/>
              <a:ext cx="2786543" cy="604954"/>
            </a:xfrm>
            <a:custGeom>
              <a:avLst/>
              <a:gdLst/>
              <a:ahLst/>
              <a:cxnLst/>
              <a:rect l="l" t="t" r="r" b="b"/>
              <a:pathLst>
                <a:path w="2786543" h="604954">
                  <a:moveTo>
                    <a:pt x="30834" y="0"/>
                  </a:moveTo>
                  <a:lnTo>
                    <a:pt x="2755709" y="0"/>
                  </a:lnTo>
                  <a:cubicBezTo>
                    <a:pt x="2763887" y="0"/>
                    <a:pt x="2771729" y="3249"/>
                    <a:pt x="2777512" y="9031"/>
                  </a:cubicBezTo>
                  <a:cubicBezTo>
                    <a:pt x="2783294" y="14813"/>
                    <a:pt x="2786543" y="22656"/>
                    <a:pt x="2786543" y="30834"/>
                  </a:cubicBezTo>
                  <a:lnTo>
                    <a:pt x="2786543" y="574121"/>
                  </a:lnTo>
                  <a:cubicBezTo>
                    <a:pt x="2786543" y="591149"/>
                    <a:pt x="2772738" y="604954"/>
                    <a:pt x="2755709" y="604954"/>
                  </a:cubicBezTo>
                  <a:lnTo>
                    <a:pt x="30834" y="604954"/>
                  </a:lnTo>
                  <a:cubicBezTo>
                    <a:pt x="22656" y="604954"/>
                    <a:pt x="14813" y="601706"/>
                    <a:pt x="9031" y="595923"/>
                  </a:cubicBezTo>
                  <a:cubicBezTo>
                    <a:pt x="3249" y="590141"/>
                    <a:pt x="0" y="582298"/>
                    <a:pt x="0" y="574121"/>
                  </a:cubicBezTo>
                  <a:lnTo>
                    <a:pt x="0" y="30834"/>
                  </a:lnTo>
                  <a:cubicBezTo>
                    <a:pt x="0" y="22656"/>
                    <a:pt x="3249" y="14813"/>
                    <a:pt x="9031" y="9031"/>
                  </a:cubicBezTo>
                  <a:cubicBezTo>
                    <a:pt x="14813" y="3249"/>
                    <a:pt x="22656" y="0"/>
                    <a:pt x="30834" y="0"/>
                  </a:cubicBezTo>
                  <a:close/>
                </a:path>
              </a:pathLst>
            </a:custGeom>
            <a:solidFill>
              <a:srgbClr val="E6DCD6">
                <a:alpha val="25882"/>
              </a:srgbClr>
            </a:solidFill>
          </p:spPr>
          <p:txBody>
            <a:bodyPr/>
            <a:lstStyle/>
            <a:p>
              <a:endParaRPr lang="en-GB"/>
            </a:p>
          </p:txBody>
        </p:sp>
        <p:sp>
          <p:nvSpPr>
            <p:cNvPr id="8" name="TextBox 8"/>
            <p:cNvSpPr txBox="1"/>
            <p:nvPr/>
          </p:nvSpPr>
          <p:spPr>
            <a:xfrm>
              <a:off x="0" y="-47625"/>
              <a:ext cx="2786543" cy="65257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19590" y="2043411"/>
            <a:ext cx="10419781"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Số câu / chữ:</a:t>
            </a:r>
            <a:r>
              <a:rPr lang="en-US" sz="3500">
                <a:solidFill>
                  <a:srgbClr val="22170B"/>
                </a:solidFill>
                <a:latin typeface="Roboto Condensed"/>
              </a:rPr>
              <a:t> 28 chữ / bài, 7 chữ / câu, 4 câu / bài thơ.</a:t>
            </a:r>
          </a:p>
          <a:p>
            <a:pPr marL="755651" lvl="1" indent="-377825" algn="just">
              <a:lnSpc>
                <a:spcPts val="4620"/>
              </a:lnSpc>
              <a:buFont typeface="Arial"/>
              <a:buChar char="•"/>
            </a:pPr>
            <a:r>
              <a:rPr lang="en-US" sz="3500">
                <a:solidFill>
                  <a:srgbClr val="22170B"/>
                </a:solidFill>
                <a:latin typeface="Roboto Condensed Bold"/>
              </a:rPr>
              <a:t>Nhịp thơ:</a:t>
            </a:r>
            <a:r>
              <a:rPr lang="en-US" sz="3500">
                <a:solidFill>
                  <a:srgbClr val="22170B"/>
                </a:solidFill>
                <a:latin typeface="Roboto Condensed"/>
              </a:rPr>
              <a:t> 4/3, có những câu ngắt nhịp đặc biệt</a:t>
            </a:r>
          </a:p>
          <a:p>
            <a:pPr marL="755651" lvl="1" indent="-377825" algn="just">
              <a:lnSpc>
                <a:spcPts val="4620"/>
              </a:lnSpc>
              <a:buFont typeface="Arial"/>
              <a:buChar char="•"/>
            </a:pPr>
            <a:r>
              <a:rPr lang="en-US" sz="3500">
                <a:solidFill>
                  <a:srgbClr val="22170B"/>
                </a:solidFill>
                <a:latin typeface="Roboto Condensed"/>
              </a:rPr>
              <a:t> </a:t>
            </a:r>
            <a:r>
              <a:rPr lang="en-US" sz="3500">
                <a:solidFill>
                  <a:srgbClr val="22170B"/>
                </a:solidFill>
                <a:latin typeface="Roboto Condensed Bold"/>
              </a:rPr>
              <a:t>B/T</a:t>
            </a:r>
            <a:r>
              <a:rPr lang="en-US" sz="3500">
                <a:solidFill>
                  <a:srgbClr val="22170B"/>
                </a:solidFill>
                <a:latin typeface="Roboto Condensed"/>
              </a:rPr>
              <a:t>: Bài thơ làm theo luật Trắc (</a:t>
            </a:r>
            <a:r>
              <a:rPr lang="en-US" sz="3500">
                <a:solidFill>
                  <a:srgbClr val="22170B"/>
                </a:solidFill>
                <a:latin typeface="Roboto Condensed Italics"/>
              </a:rPr>
              <a:t>suối</a:t>
            </a:r>
            <a:r>
              <a:rPr lang="en-US" sz="3500">
                <a:solidFill>
                  <a:srgbClr val="22170B"/>
                </a:solidFill>
                <a:latin typeface="Roboto Condensed"/>
              </a:rPr>
              <a:t>= T)</a:t>
            </a:r>
          </a:p>
          <a:p>
            <a:pPr marL="755651" lvl="1" indent="-377825" algn="just">
              <a:lnSpc>
                <a:spcPts val="4620"/>
              </a:lnSpc>
              <a:buFont typeface="Arial"/>
              <a:buChar char="•"/>
            </a:pPr>
            <a:r>
              <a:rPr lang="en-US" sz="3500">
                <a:solidFill>
                  <a:srgbClr val="22170B"/>
                </a:solidFill>
                <a:latin typeface="Roboto Condensed Bold"/>
              </a:rPr>
              <a:t>Bố cục:</a:t>
            </a:r>
          </a:p>
        </p:txBody>
      </p:sp>
      <p:grpSp>
        <p:nvGrpSpPr>
          <p:cNvPr id="10" name="Group 10"/>
          <p:cNvGrpSpPr/>
          <p:nvPr/>
        </p:nvGrpSpPr>
        <p:grpSpPr>
          <a:xfrm>
            <a:off x="2822419" y="4998114"/>
            <a:ext cx="4107062" cy="2383716"/>
            <a:chOff x="0" y="0"/>
            <a:chExt cx="5476082" cy="3178288"/>
          </a:xfrm>
        </p:grpSpPr>
        <p:sp>
          <p:nvSpPr>
            <p:cNvPr id="11" name="Freeform 11"/>
            <p:cNvSpPr/>
            <p:nvPr/>
          </p:nvSpPr>
          <p:spPr>
            <a:xfrm>
              <a:off x="0" y="0"/>
              <a:ext cx="5476087" cy="3178262"/>
            </a:xfrm>
            <a:custGeom>
              <a:avLst/>
              <a:gdLst/>
              <a:ahLst/>
              <a:cxnLst/>
              <a:rect l="l" t="t" r="r" b="b"/>
              <a:pathLst>
                <a:path w="5476087" h="3178262">
                  <a:moveTo>
                    <a:pt x="0" y="1589169"/>
                  </a:moveTo>
                  <a:cubicBezTo>
                    <a:pt x="0" y="711496"/>
                    <a:pt x="1225814" y="0"/>
                    <a:pt x="2738043" y="0"/>
                  </a:cubicBezTo>
                  <a:cubicBezTo>
                    <a:pt x="4250272" y="0"/>
                    <a:pt x="5476087" y="711496"/>
                    <a:pt x="5476087" y="1589169"/>
                  </a:cubicBezTo>
                  <a:cubicBezTo>
                    <a:pt x="5476087" y="2466843"/>
                    <a:pt x="4250272" y="3178262"/>
                    <a:pt x="2738043" y="3178262"/>
                  </a:cubicBezTo>
                  <a:cubicBezTo>
                    <a:pt x="1225814" y="3178262"/>
                    <a:pt x="0" y="2466843"/>
                    <a:pt x="0" y="1589169"/>
                  </a:cubicBezTo>
                  <a:close/>
                </a:path>
              </a:pathLst>
            </a:custGeom>
            <a:solidFill>
              <a:srgbClr val="F4D6C9">
                <a:alpha val="81961"/>
              </a:srgbClr>
            </a:solidFill>
          </p:spPr>
          <p:txBody>
            <a:bodyPr/>
            <a:lstStyle/>
            <a:p>
              <a:endParaRPr lang="en-GB"/>
            </a:p>
          </p:txBody>
        </p:sp>
        <p:sp>
          <p:nvSpPr>
            <p:cNvPr id="12" name="TextBox 12"/>
            <p:cNvSpPr txBox="1"/>
            <p:nvPr/>
          </p:nvSpPr>
          <p:spPr>
            <a:xfrm>
              <a:off x="0" y="-19050"/>
              <a:ext cx="5476082" cy="3197338"/>
            </a:xfrm>
            <a:prstGeom prst="rect">
              <a:avLst/>
            </a:prstGeom>
          </p:spPr>
          <p:txBody>
            <a:bodyPr lIns="50800" tIns="50800" rIns="50800" bIns="50800" rtlCol="0" anchor="ctr"/>
            <a:lstStyle/>
            <a:p>
              <a:pPr algn="ctr">
                <a:lnSpc>
                  <a:spcPts val="3840"/>
                </a:lnSpc>
              </a:pPr>
              <a:r>
                <a:rPr lang="en-US" sz="3200">
                  <a:solidFill>
                    <a:srgbClr val="000000">
                      <a:alpha val="81961"/>
                    </a:srgbClr>
                  </a:solidFill>
                  <a:latin typeface="Roboto Condensed Bold"/>
                </a:rPr>
                <a:t>Câu thơ thứ nhất: </a:t>
              </a:r>
            </a:p>
            <a:p>
              <a:pPr algn="ctr">
                <a:lnSpc>
                  <a:spcPts val="3840"/>
                </a:lnSpc>
              </a:pPr>
              <a:r>
                <a:rPr lang="en-US" sz="3200">
                  <a:solidFill>
                    <a:srgbClr val="000000">
                      <a:alpha val="81961"/>
                    </a:srgbClr>
                  </a:solidFill>
                  <a:latin typeface="Roboto Condensed"/>
                </a:rPr>
                <a:t>Mở bài, miêu tả cảnh vật núi Hương Lô.</a:t>
              </a:r>
            </a:p>
          </p:txBody>
        </p:sp>
      </p:grpSp>
      <p:grpSp>
        <p:nvGrpSpPr>
          <p:cNvPr id="13" name="Group 13"/>
          <p:cNvGrpSpPr/>
          <p:nvPr/>
        </p:nvGrpSpPr>
        <p:grpSpPr>
          <a:xfrm>
            <a:off x="7185396" y="4857542"/>
            <a:ext cx="4274816" cy="2664860"/>
            <a:chOff x="0" y="0"/>
            <a:chExt cx="5699755" cy="3553147"/>
          </a:xfrm>
        </p:grpSpPr>
        <p:sp>
          <p:nvSpPr>
            <p:cNvPr id="14" name="Freeform 14"/>
            <p:cNvSpPr/>
            <p:nvPr/>
          </p:nvSpPr>
          <p:spPr>
            <a:xfrm>
              <a:off x="0" y="0"/>
              <a:ext cx="5699759" cy="3553118"/>
            </a:xfrm>
            <a:custGeom>
              <a:avLst/>
              <a:gdLst/>
              <a:ahLst/>
              <a:cxnLst/>
              <a:rect l="l" t="t" r="r" b="b"/>
              <a:pathLst>
                <a:path w="5699759" h="3553118">
                  <a:moveTo>
                    <a:pt x="0" y="1776602"/>
                  </a:moveTo>
                  <a:cubicBezTo>
                    <a:pt x="0" y="795412"/>
                    <a:pt x="1275883" y="0"/>
                    <a:pt x="2849879" y="0"/>
                  </a:cubicBezTo>
                  <a:cubicBezTo>
                    <a:pt x="4423875" y="0"/>
                    <a:pt x="5699759" y="795412"/>
                    <a:pt x="5699759" y="1776602"/>
                  </a:cubicBezTo>
                  <a:cubicBezTo>
                    <a:pt x="5699759" y="2757792"/>
                    <a:pt x="4423875" y="3553118"/>
                    <a:pt x="2849879" y="3553118"/>
                  </a:cubicBezTo>
                  <a:cubicBezTo>
                    <a:pt x="1275883" y="3553118"/>
                    <a:pt x="0" y="2757792"/>
                    <a:pt x="0" y="1776602"/>
                  </a:cubicBezTo>
                  <a:close/>
                </a:path>
              </a:pathLst>
            </a:custGeom>
            <a:solidFill>
              <a:srgbClr val="FFFFFF"/>
            </a:solidFill>
          </p:spPr>
          <p:txBody>
            <a:bodyPr/>
            <a:lstStyle/>
            <a:p>
              <a:endParaRPr lang="en-GB"/>
            </a:p>
          </p:txBody>
        </p:sp>
        <p:sp>
          <p:nvSpPr>
            <p:cNvPr id="15" name="TextBox 15"/>
            <p:cNvSpPr txBox="1"/>
            <p:nvPr/>
          </p:nvSpPr>
          <p:spPr>
            <a:xfrm>
              <a:off x="0" y="-19050"/>
              <a:ext cx="5699755" cy="3572197"/>
            </a:xfrm>
            <a:prstGeom prst="rect">
              <a:avLst/>
            </a:prstGeom>
          </p:spPr>
          <p:txBody>
            <a:bodyPr lIns="50800" tIns="50800" rIns="50800" bIns="50800" rtlCol="0" anchor="ctr"/>
            <a:lstStyle/>
            <a:p>
              <a:pPr algn="ctr">
                <a:lnSpc>
                  <a:spcPts val="3840"/>
                </a:lnSpc>
              </a:pPr>
              <a:r>
                <a:rPr lang="en-US" sz="3200">
                  <a:solidFill>
                    <a:srgbClr val="000000"/>
                  </a:solidFill>
                  <a:latin typeface="Roboto Condensed Bold"/>
                </a:rPr>
                <a:t>Ba câu sau: </a:t>
              </a:r>
            </a:p>
            <a:p>
              <a:pPr algn="ctr">
                <a:lnSpc>
                  <a:spcPts val="3840"/>
                </a:lnSpc>
              </a:pPr>
              <a:r>
                <a:rPr lang="en-US" sz="3200">
                  <a:solidFill>
                    <a:srgbClr val="000000"/>
                  </a:solidFill>
                  <a:latin typeface="Roboto Condensed"/>
                </a:rPr>
                <a:t>phát hiện những vẻ đẹp khác nhau của thác nước qua cái nhìn của nhà thơ.</a:t>
              </a:r>
            </a:p>
            <a:p>
              <a:pPr algn="ctr">
                <a:lnSpc>
                  <a:spcPts val="3840"/>
                </a:lnSpc>
              </a:pPr>
              <a:endParaRPr lang="en-US" sz="3200">
                <a:solidFill>
                  <a:srgbClr val="000000"/>
                </a:solidFill>
                <a:latin typeface="Roboto Condensed"/>
              </a:endParaRPr>
            </a:p>
          </p:txBody>
        </p:sp>
      </p:grpSp>
      <p:grpSp>
        <p:nvGrpSpPr>
          <p:cNvPr id="16" name="Group 16"/>
          <p:cNvGrpSpPr/>
          <p:nvPr/>
        </p:nvGrpSpPr>
        <p:grpSpPr>
          <a:xfrm>
            <a:off x="1207504" y="7770052"/>
            <a:ext cx="12805470" cy="2142638"/>
            <a:chOff x="0" y="0"/>
            <a:chExt cx="2786543" cy="466250"/>
          </a:xfrm>
        </p:grpSpPr>
        <p:sp>
          <p:nvSpPr>
            <p:cNvPr id="17" name="Freeform 17"/>
            <p:cNvSpPr/>
            <p:nvPr/>
          </p:nvSpPr>
          <p:spPr>
            <a:xfrm>
              <a:off x="0" y="0"/>
              <a:ext cx="2786543" cy="466250"/>
            </a:xfrm>
            <a:custGeom>
              <a:avLst/>
              <a:gdLst/>
              <a:ahLst/>
              <a:cxnLst/>
              <a:rect l="l" t="t" r="r" b="b"/>
              <a:pathLst>
                <a:path w="2786543" h="466250">
                  <a:moveTo>
                    <a:pt x="30834" y="0"/>
                  </a:moveTo>
                  <a:lnTo>
                    <a:pt x="2755709" y="0"/>
                  </a:lnTo>
                  <a:cubicBezTo>
                    <a:pt x="2763887" y="0"/>
                    <a:pt x="2771729" y="3249"/>
                    <a:pt x="2777512" y="9031"/>
                  </a:cubicBezTo>
                  <a:cubicBezTo>
                    <a:pt x="2783294" y="14813"/>
                    <a:pt x="2786543" y="22656"/>
                    <a:pt x="2786543" y="30834"/>
                  </a:cubicBezTo>
                  <a:lnTo>
                    <a:pt x="2786543" y="435417"/>
                  </a:lnTo>
                  <a:cubicBezTo>
                    <a:pt x="2786543" y="452446"/>
                    <a:pt x="2772738" y="466250"/>
                    <a:pt x="2755709" y="466250"/>
                  </a:cubicBezTo>
                  <a:lnTo>
                    <a:pt x="30834" y="466250"/>
                  </a:lnTo>
                  <a:cubicBezTo>
                    <a:pt x="22656" y="466250"/>
                    <a:pt x="14813" y="463002"/>
                    <a:pt x="9031" y="457219"/>
                  </a:cubicBezTo>
                  <a:cubicBezTo>
                    <a:pt x="3249" y="451437"/>
                    <a:pt x="0" y="443594"/>
                    <a:pt x="0" y="435417"/>
                  </a:cubicBezTo>
                  <a:lnTo>
                    <a:pt x="0" y="30834"/>
                  </a:lnTo>
                  <a:cubicBezTo>
                    <a:pt x="0" y="22656"/>
                    <a:pt x="3249" y="14813"/>
                    <a:pt x="9031" y="9031"/>
                  </a:cubicBezTo>
                  <a:cubicBezTo>
                    <a:pt x="14813" y="3249"/>
                    <a:pt x="22656" y="0"/>
                    <a:pt x="30834" y="0"/>
                  </a:cubicBezTo>
                  <a:close/>
                </a:path>
              </a:pathLst>
            </a:custGeom>
            <a:solidFill>
              <a:srgbClr val="BFB1A7">
                <a:alpha val="25882"/>
              </a:srgbClr>
            </a:solidFill>
          </p:spPr>
          <p:txBody>
            <a:bodyPr/>
            <a:lstStyle/>
            <a:p>
              <a:endParaRPr lang="en-GB"/>
            </a:p>
          </p:txBody>
        </p:sp>
        <p:sp>
          <p:nvSpPr>
            <p:cNvPr id="18" name="TextBox 18"/>
            <p:cNvSpPr txBox="1"/>
            <p:nvPr/>
          </p:nvSpPr>
          <p:spPr>
            <a:xfrm>
              <a:off x="0" y="-47625"/>
              <a:ext cx="2786543" cy="51387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898394" y="7983026"/>
            <a:ext cx="11935777" cy="1746885"/>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Niêm (Chữ thứ 2 của câu 2 và 3, câu 4 và câu 1 cùng thanh): </a:t>
            </a:r>
            <a:r>
              <a:rPr lang="en-US" sz="3500">
                <a:solidFill>
                  <a:srgbClr val="22170B"/>
                </a:solidFill>
                <a:latin typeface="Roboto Condensed"/>
              </a:rPr>
              <a:t>khan – lưu; chiếu – thị</a:t>
            </a:r>
          </a:p>
          <a:p>
            <a:pPr marL="755651" lvl="1" indent="-377825" algn="just">
              <a:lnSpc>
                <a:spcPts val="4620"/>
              </a:lnSpc>
              <a:buFont typeface="Arial"/>
              <a:buChar char="•"/>
            </a:pPr>
            <a:r>
              <a:rPr lang="en-US" sz="3500">
                <a:solidFill>
                  <a:srgbClr val="22170B"/>
                </a:solidFill>
                <a:latin typeface="Roboto Condensed Bold"/>
              </a:rPr>
              <a:t>Gieo vần: </a:t>
            </a:r>
            <a:r>
              <a:rPr lang="en-US" sz="3500">
                <a:solidFill>
                  <a:srgbClr val="22170B"/>
                </a:solidFill>
                <a:latin typeface="Roboto Condensed"/>
              </a:rPr>
              <a:t>vần iên ở cuối các câu 1,2,4</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grpSp>
        <p:nvGrpSpPr>
          <p:cNvPr id="3" name="Group 3"/>
          <p:cNvGrpSpPr/>
          <p:nvPr/>
        </p:nvGrpSpPr>
        <p:grpSpPr>
          <a:xfrm>
            <a:off x="1250151" y="2871123"/>
            <a:ext cx="12050279" cy="4808944"/>
            <a:chOff x="0" y="0"/>
            <a:chExt cx="16067038" cy="6411926"/>
          </a:xfrm>
        </p:grpSpPr>
        <p:sp>
          <p:nvSpPr>
            <p:cNvPr id="4" name="AutoShape 4"/>
            <p:cNvSpPr/>
            <p:nvPr/>
          </p:nvSpPr>
          <p:spPr>
            <a:xfrm>
              <a:off x="546438" y="298450"/>
              <a:ext cx="14530206" cy="25400"/>
            </a:xfrm>
            <a:prstGeom prst="line">
              <a:avLst/>
            </a:prstGeom>
            <a:ln w="12700" cap="rnd">
              <a:solidFill>
                <a:srgbClr val="000000"/>
              </a:solidFill>
              <a:prstDash val="solid"/>
              <a:headEnd type="none" w="sm" len="sm"/>
              <a:tailEnd type="none" w="sm" len="sm"/>
            </a:ln>
          </p:spPr>
          <p:txBody>
            <a:bodyPr/>
            <a:lstStyle/>
            <a:p>
              <a:endParaRPr lang="en-GB"/>
            </a:p>
          </p:txBody>
        </p:sp>
        <p:sp>
          <p:nvSpPr>
            <p:cNvPr id="5" name="AutoShape 5"/>
            <p:cNvSpPr/>
            <p:nvPr/>
          </p:nvSpPr>
          <p:spPr>
            <a:xfrm>
              <a:off x="715548" y="2026292"/>
              <a:ext cx="14530206" cy="25400"/>
            </a:xfrm>
            <a:prstGeom prst="line">
              <a:avLst/>
            </a:prstGeom>
            <a:ln w="12700" cap="rnd">
              <a:solidFill>
                <a:srgbClr val="000000"/>
              </a:solidFill>
              <a:prstDash val="solid"/>
              <a:headEnd type="none" w="sm" len="sm"/>
              <a:tailEnd type="none" w="sm" len="sm"/>
            </a:ln>
          </p:spPr>
          <p:txBody>
            <a:bodyPr/>
            <a:lstStyle/>
            <a:p>
              <a:endParaRPr lang="en-GB"/>
            </a:p>
          </p:txBody>
        </p:sp>
        <p:sp>
          <p:nvSpPr>
            <p:cNvPr id="6" name="AutoShape 6"/>
            <p:cNvSpPr/>
            <p:nvPr/>
          </p:nvSpPr>
          <p:spPr>
            <a:xfrm>
              <a:off x="715548" y="3645916"/>
              <a:ext cx="14530206" cy="25400"/>
            </a:xfrm>
            <a:prstGeom prst="line">
              <a:avLst/>
            </a:prstGeom>
            <a:ln w="12700" cap="rnd">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0" y="0"/>
              <a:ext cx="16067038" cy="1605827"/>
              <a:chOff x="0" y="0"/>
              <a:chExt cx="2622209" cy="262078"/>
            </a:xfrm>
          </p:grpSpPr>
          <p:sp>
            <p:nvSpPr>
              <p:cNvPr id="8" name="Freeform 8"/>
              <p:cNvSpPr/>
              <p:nvPr/>
            </p:nvSpPr>
            <p:spPr>
              <a:xfrm>
                <a:off x="0" y="0"/>
                <a:ext cx="2622209" cy="262078"/>
              </a:xfrm>
              <a:custGeom>
                <a:avLst/>
                <a:gdLst/>
                <a:ahLst/>
                <a:cxnLst/>
                <a:rect l="l" t="t" r="r" b="b"/>
                <a:pathLst>
                  <a:path w="2622209" h="262078">
                    <a:moveTo>
                      <a:pt x="32766" y="0"/>
                    </a:moveTo>
                    <a:lnTo>
                      <a:pt x="2589443" y="0"/>
                    </a:lnTo>
                    <a:cubicBezTo>
                      <a:pt x="2607539" y="0"/>
                      <a:pt x="2622209" y="14670"/>
                      <a:pt x="2622209" y="32766"/>
                    </a:cubicBezTo>
                    <a:lnTo>
                      <a:pt x="2622209" y="229312"/>
                    </a:lnTo>
                    <a:cubicBezTo>
                      <a:pt x="2622209" y="238002"/>
                      <a:pt x="2618757" y="246336"/>
                      <a:pt x="2612612" y="252481"/>
                    </a:cubicBezTo>
                    <a:cubicBezTo>
                      <a:pt x="2606467" y="258626"/>
                      <a:pt x="2598133" y="262078"/>
                      <a:pt x="2589443" y="262078"/>
                    </a:cubicBezTo>
                    <a:lnTo>
                      <a:pt x="32766" y="262078"/>
                    </a:lnTo>
                    <a:cubicBezTo>
                      <a:pt x="14670" y="262078"/>
                      <a:pt x="0" y="247408"/>
                      <a:pt x="0" y="229312"/>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9" name="TextBox 9"/>
              <p:cNvSpPr txBox="1"/>
              <p:nvPr/>
            </p:nvSpPr>
            <p:spPr>
              <a:xfrm>
                <a:off x="0" y="-47625"/>
                <a:ext cx="2622209" cy="30970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70481" y="2212975"/>
              <a:ext cx="14220339" cy="752216"/>
            </a:xfrm>
            <a:prstGeom prst="rect">
              <a:avLst/>
            </a:prstGeom>
          </p:spPr>
          <p:txBody>
            <a:bodyPr lIns="0" tIns="0" rIns="0" bIns="0" rtlCol="0" anchor="t">
              <a:spAutoFit/>
            </a:bodyPr>
            <a:lstStyle/>
            <a:p>
              <a:pPr algn="l">
                <a:lnSpc>
                  <a:spcPts val="4212"/>
                </a:lnSpc>
              </a:pPr>
              <a:r>
                <a:rPr lang="en-US" sz="3900">
                  <a:solidFill>
                    <a:srgbClr val="000000"/>
                  </a:solidFill>
                  <a:latin typeface="Roboto Condensed Bold"/>
                </a:rPr>
                <a:t>Đối tượng trữ tình</a:t>
              </a:r>
              <a:r>
                <a:rPr lang="en-US" sz="3900">
                  <a:solidFill>
                    <a:srgbClr val="000000"/>
                  </a:solidFill>
                  <a:latin typeface="Roboto Condensed"/>
                </a:rPr>
                <a:t>: thác nước núi Lư</a:t>
              </a:r>
            </a:p>
          </p:txBody>
        </p:sp>
        <p:sp>
          <p:nvSpPr>
            <p:cNvPr id="11" name="TextBox 11"/>
            <p:cNvSpPr txBox="1"/>
            <p:nvPr/>
          </p:nvSpPr>
          <p:spPr>
            <a:xfrm>
              <a:off x="870481" y="3718299"/>
              <a:ext cx="14206173" cy="2693626"/>
            </a:xfrm>
            <a:prstGeom prst="rect">
              <a:avLst/>
            </a:prstGeom>
          </p:spPr>
          <p:txBody>
            <a:bodyPr lIns="0" tIns="0" rIns="0" bIns="0" rtlCol="0" anchor="t">
              <a:spAutoFit/>
            </a:bodyPr>
            <a:lstStyle/>
            <a:p>
              <a:pPr algn="just">
                <a:lnSpc>
                  <a:spcPts val="5421"/>
                </a:lnSpc>
              </a:pPr>
              <a:r>
                <a:rPr lang="en-US" sz="3900">
                  <a:solidFill>
                    <a:srgbClr val="000000"/>
                  </a:solidFill>
                  <a:latin typeface="Roboto Condensed Bold"/>
                </a:rPr>
                <a:t>Cảm xúc chủ đạo:</a:t>
              </a:r>
              <a:r>
                <a:rPr lang="en-US" sz="3900">
                  <a:solidFill>
                    <a:srgbClr val="000000"/>
                  </a:solidFill>
                  <a:latin typeface="Roboto Condensed"/>
                </a:rPr>
                <a:t> ngỡ ngàng trước vẻ đẹp của thác nước, yêu mến thiên nhiên và cuộc sống.</a:t>
              </a:r>
            </a:p>
            <a:p>
              <a:pPr algn="l">
                <a:lnSpc>
                  <a:spcPts val="5421"/>
                </a:lnSpc>
              </a:pPr>
              <a:endParaRPr lang="en-US" sz="3900">
                <a:solidFill>
                  <a:srgbClr val="000000"/>
                </a:solidFill>
                <a:latin typeface="Roboto Condensed"/>
              </a:endParaRPr>
            </a:p>
          </p:txBody>
        </p:sp>
        <p:grpSp>
          <p:nvGrpSpPr>
            <p:cNvPr id="12" name="Group 12"/>
            <p:cNvGrpSpPr/>
            <p:nvPr/>
          </p:nvGrpSpPr>
          <p:grpSpPr>
            <a:xfrm>
              <a:off x="0" y="1819783"/>
              <a:ext cx="16067038" cy="1605827"/>
              <a:chOff x="0" y="0"/>
              <a:chExt cx="2622209" cy="262078"/>
            </a:xfrm>
          </p:grpSpPr>
          <p:sp>
            <p:nvSpPr>
              <p:cNvPr id="13" name="Freeform 13"/>
              <p:cNvSpPr/>
              <p:nvPr/>
            </p:nvSpPr>
            <p:spPr>
              <a:xfrm>
                <a:off x="0" y="0"/>
                <a:ext cx="2622209" cy="262078"/>
              </a:xfrm>
              <a:custGeom>
                <a:avLst/>
                <a:gdLst/>
                <a:ahLst/>
                <a:cxnLst/>
                <a:rect l="l" t="t" r="r" b="b"/>
                <a:pathLst>
                  <a:path w="2622209" h="262078">
                    <a:moveTo>
                      <a:pt x="32766" y="0"/>
                    </a:moveTo>
                    <a:lnTo>
                      <a:pt x="2589443" y="0"/>
                    </a:lnTo>
                    <a:cubicBezTo>
                      <a:pt x="2607539" y="0"/>
                      <a:pt x="2622209" y="14670"/>
                      <a:pt x="2622209" y="32766"/>
                    </a:cubicBezTo>
                    <a:lnTo>
                      <a:pt x="2622209" y="229312"/>
                    </a:lnTo>
                    <a:cubicBezTo>
                      <a:pt x="2622209" y="238002"/>
                      <a:pt x="2618757" y="246336"/>
                      <a:pt x="2612612" y="252481"/>
                    </a:cubicBezTo>
                    <a:cubicBezTo>
                      <a:pt x="2606467" y="258626"/>
                      <a:pt x="2598133" y="262078"/>
                      <a:pt x="2589443" y="262078"/>
                    </a:cubicBezTo>
                    <a:lnTo>
                      <a:pt x="32766" y="262078"/>
                    </a:lnTo>
                    <a:cubicBezTo>
                      <a:pt x="14670" y="262078"/>
                      <a:pt x="0" y="247408"/>
                      <a:pt x="0" y="229312"/>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14" name="TextBox 14"/>
              <p:cNvSpPr txBox="1"/>
              <p:nvPr/>
            </p:nvSpPr>
            <p:spPr>
              <a:xfrm>
                <a:off x="0" y="-47625"/>
                <a:ext cx="2622209" cy="30970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0" y="3639566"/>
              <a:ext cx="16067038" cy="2155057"/>
              <a:chOff x="0" y="0"/>
              <a:chExt cx="2622209" cy="351714"/>
            </a:xfrm>
          </p:grpSpPr>
          <p:sp>
            <p:nvSpPr>
              <p:cNvPr id="16" name="Freeform 16"/>
              <p:cNvSpPr/>
              <p:nvPr/>
            </p:nvSpPr>
            <p:spPr>
              <a:xfrm>
                <a:off x="0" y="0"/>
                <a:ext cx="2622209" cy="351714"/>
              </a:xfrm>
              <a:custGeom>
                <a:avLst/>
                <a:gdLst/>
                <a:ahLst/>
                <a:cxnLst/>
                <a:rect l="l" t="t" r="r" b="b"/>
                <a:pathLst>
                  <a:path w="2622209" h="351714">
                    <a:moveTo>
                      <a:pt x="32766" y="0"/>
                    </a:moveTo>
                    <a:lnTo>
                      <a:pt x="2589443" y="0"/>
                    </a:lnTo>
                    <a:cubicBezTo>
                      <a:pt x="2607539" y="0"/>
                      <a:pt x="2622209" y="14670"/>
                      <a:pt x="2622209" y="32766"/>
                    </a:cubicBezTo>
                    <a:lnTo>
                      <a:pt x="2622209" y="318949"/>
                    </a:lnTo>
                    <a:cubicBezTo>
                      <a:pt x="2622209" y="327639"/>
                      <a:pt x="2618757" y="335973"/>
                      <a:pt x="2612612" y="342118"/>
                    </a:cubicBezTo>
                    <a:cubicBezTo>
                      <a:pt x="2606467" y="348262"/>
                      <a:pt x="2598133" y="351714"/>
                      <a:pt x="2589443" y="351714"/>
                    </a:cubicBezTo>
                    <a:lnTo>
                      <a:pt x="32766" y="351714"/>
                    </a:lnTo>
                    <a:cubicBezTo>
                      <a:pt x="14670" y="351714"/>
                      <a:pt x="0" y="337045"/>
                      <a:pt x="0" y="318949"/>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17" name="TextBox 17"/>
              <p:cNvSpPr txBox="1"/>
              <p:nvPr/>
            </p:nvSpPr>
            <p:spPr>
              <a:xfrm>
                <a:off x="0" y="-47625"/>
                <a:ext cx="2622209" cy="39933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870481" y="505073"/>
              <a:ext cx="14220339" cy="752216"/>
            </a:xfrm>
            <a:prstGeom prst="rect">
              <a:avLst/>
            </a:prstGeom>
          </p:spPr>
          <p:txBody>
            <a:bodyPr lIns="0" tIns="0" rIns="0" bIns="0" rtlCol="0" anchor="t">
              <a:spAutoFit/>
            </a:bodyPr>
            <a:lstStyle/>
            <a:p>
              <a:pPr algn="l">
                <a:lnSpc>
                  <a:spcPts val="4212"/>
                </a:lnSpc>
              </a:pPr>
              <a:r>
                <a:rPr lang="en-US" sz="3900">
                  <a:solidFill>
                    <a:srgbClr val="000000"/>
                  </a:solidFill>
                  <a:latin typeface="Roboto Condensed Bold"/>
                </a:rPr>
                <a:t>Nhân vật trữ tình</a:t>
              </a:r>
              <a:r>
                <a:rPr lang="en-US" sz="3900">
                  <a:solidFill>
                    <a:srgbClr val="000000"/>
                  </a:solidFill>
                  <a:latin typeface="Roboto Condensed"/>
                </a:rPr>
                <a:t>: Ẩn mình, chỉ bộc lộ cảm xúc</a:t>
              </a:r>
            </a:p>
          </p:txBody>
        </p:sp>
      </p:grpSp>
      <p:sp>
        <p:nvSpPr>
          <p:cNvPr id="19" name="Freeform 19"/>
          <p:cNvSpPr/>
          <p:nvPr/>
        </p:nvSpPr>
        <p:spPr>
          <a:xfrm>
            <a:off x="808225" y="6297116"/>
            <a:ext cx="13464608" cy="5385843"/>
          </a:xfrm>
          <a:custGeom>
            <a:avLst/>
            <a:gdLst/>
            <a:ahLst/>
            <a:cxnLst/>
            <a:rect l="l" t="t" r="r" b="b"/>
            <a:pathLst>
              <a:path w="13464608" h="5385843">
                <a:moveTo>
                  <a:pt x="0" y="0"/>
                </a:moveTo>
                <a:lnTo>
                  <a:pt x="13464608" y="0"/>
                </a:lnTo>
                <a:lnTo>
                  <a:pt x="13464608" y="5385844"/>
                </a:lnTo>
                <a:lnTo>
                  <a:pt x="0" y="5385844"/>
                </a:lnTo>
                <a:lnTo>
                  <a:pt x="0" y="0"/>
                </a:lnTo>
                <a:close/>
              </a:path>
            </a:pathLst>
          </a:custGeom>
          <a:blipFill>
            <a:blip r:embed="rId3"/>
            <a:stretch>
              <a:fillRect/>
            </a:stretch>
          </a:blipFill>
        </p:spPr>
        <p:txBody>
          <a:bodyPr/>
          <a:lstStyle/>
          <a:p>
            <a:endParaRPr lang="en-GB"/>
          </a:p>
        </p:txBody>
      </p:sp>
      <p:sp>
        <p:nvSpPr>
          <p:cNvPr id="21" name="TextBox 21"/>
          <p:cNvSpPr txBox="1"/>
          <p:nvPr/>
        </p:nvSpPr>
        <p:spPr>
          <a:xfrm>
            <a:off x="1250151" y="1725575"/>
            <a:ext cx="13244133" cy="600025"/>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b. Nhân vật trữ tình, đối tượng trữ tình và cảm xúc chủ đạo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1555721" y="7376545"/>
            <a:ext cx="11183761" cy="4473505"/>
          </a:xfrm>
          <a:custGeom>
            <a:avLst/>
            <a:gdLst/>
            <a:ahLst/>
            <a:cxnLst/>
            <a:rect l="l" t="t" r="r" b="b"/>
            <a:pathLst>
              <a:path w="11183761" h="4473505">
                <a:moveTo>
                  <a:pt x="0" y="0"/>
                </a:moveTo>
                <a:lnTo>
                  <a:pt x="11183761" y="0"/>
                </a:lnTo>
                <a:lnTo>
                  <a:pt x="11183761" y="4473505"/>
                </a:lnTo>
                <a:lnTo>
                  <a:pt x="0" y="4473505"/>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510632" y="4710379"/>
            <a:ext cx="5500805" cy="2880084"/>
            <a:chOff x="0" y="0"/>
            <a:chExt cx="7334407" cy="3840113"/>
          </a:xfrm>
        </p:grpSpPr>
        <p:grpSp>
          <p:nvGrpSpPr>
            <p:cNvPr id="5" name="Group 5"/>
            <p:cNvGrpSpPr/>
            <p:nvPr/>
          </p:nvGrpSpPr>
          <p:grpSpPr>
            <a:xfrm>
              <a:off x="0" y="2550175"/>
              <a:ext cx="1816879" cy="701724"/>
              <a:chOff x="0" y="0"/>
              <a:chExt cx="358890" cy="138612"/>
            </a:xfrm>
          </p:grpSpPr>
          <p:sp>
            <p:nvSpPr>
              <p:cNvPr id="6" name="Freeform 6"/>
              <p:cNvSpPr/>
              <p:nvPr/>
            </p:nvSpPr>
            <p:spPr>
              <a:xfrm>
                <a:off x="0" y="0"/>
                <a:ext cx="358890" cy="138612"/>
              </a:xfrm>
              <a:custGeom>
                <a:avLst/>
                <a:gdLst/>
                <a:ahLst/>
                <a:cxnLst/>
                <a:rect l="l" t="t" r="r" b="b"/>
                <a:pathLst>
                  <a:path w="358890" h="138612">
                    <a:moveTo>
                      <a:pt x="69306" y="0"/>
                    </a:moveTo>
                    <a:lnTo>
                      <a:pt x="289584" y="0"/>
                    </a:lnTo>
                    <a:cubicBezTo>
                      <a:pt x="307965" y="0"/>
                      <a:pt x="325593" y="7302"/>
                      <a:pt x="338590" y="20299"/>
                    </a:cubicBezTo>
                    <a:cubicBezTo>
                      <a:pt x="351588" y="33297"/>
                      <a:pt x="358890" y="50925"/>
                      <a:pt x="358890" y="69306"/>
                    </a:cubicBezTo>
                    <a:lnTo>
                      <a:pt x="358890" y="69306"/>
                    </a:lnTo>
                    <a:cubicBezTo>
                      <a:pt x="358890" y="107583"/>
                      <a:pt x="327860" y="138612"/>
                      <a:pt x="289584" y="138612"/>
                    </a:cubicBezTo>
                    <a:lnTo>
                      <a:pt x="69306" y="138612"/>
                    </a:lnTo>
                    <a:cubicBezTo>
                      <a:pt x="50925" y="138612"/>
                      <a:pt x="33297" y="131310"/>
                      <a:pt x="20299" y="118313"/>
                    </a:cubicBezTo>
                    <a:cubicBezTo>
                      <a:pt x="7302" y="105315"/>
                      <a:pt x="0" y="87687"/>
                      <a:pt x="0" y="69306"/>
                    </a:cubicBezTo>
                    <a:lnTo>
                      <a:pt x="0" y="69306"/>
                    </a:lnTo>
                    <a:cubicBezTo>
                      <a:pt x="0" y="50925"/>
                      <a:pt x="7302" y="33297"/>
                      <a:pt x="20299" y="20299"/>
                    </a:cubicBezTo>
                    <a:cubicBezTo>
                      <a:pt x="33297" y="7302"/>
                      <a:pt x="50925" y="0"/>
                      <a:pt x="69306" y="0"/>
                    </a:cubicBezTo>
                    <a:close/>
                  </a:path>
                </a:pathLst>
              </a:custGeom>
              <a:solidFill>
                <a:srgbClr val="FDEE2C"/>
              </a:solidFill>
            </p:spPr>
            <p:txBody>
              <a:bodyPr/>
              <a:lstStyle/>
              <a:p>
                <a:endParaRPr lang="en-GB"/>
              </a:p>
            </p:txBody>
          </p:sp>
          <p:sp>
            <p:nvSpPr>
              <p:cNvPr id="7" name="TextBox 7"/>
              <p:cNvSpPr txBox="1"/>
              <p:nvPr/>
            </p:nvSpPr>
            <p:spPr>
              <a:xfrm>
                <a:off x="0" y="-47625"/>
                <a:ext cx="358890" cy="18623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8817" y="463140"/>
              <a:ext cx="2488161" cy="1119100"/>
              <a:chOff x="0" y="0"/>
              <a:chExt cx="491489" cy="221057"/>
            </a:xfrm>
          </p:grpSpPr>
          <p:sp>
            <p:nvSpPr>
              <p:cNvPr id="9" name="Freeform 9"/>
              <p:cNvSpPr/>
              <p:nvPr/>
            </p:nvSpPr>
            <p:spPr>
              <a:xfrm>
                <a:off x="0" y="0"/>
                <a:ext cx="491489" cy="221057"/>
              </a:xfrm>
              <a:custGeom>
                <a:avLst/>
                <a:gdLst/>
                <a:ahLst/>
                <a:cxnLst/>
                <a:rect l="l" t="t" r="r" b="b"/>
                <a:pathLst>
                  <a:path w="491489" h="221057">
                    <a:moveTo>
                      <a:pt x="110528" y="0"/>
                    </a:moveTo>
                    <a:lnTo>
                      <a:pt x="380960" y="0"/>
                    </a:lnTo>
                    <a:cubicBezTo>
                      <a:pt x="442003" y="0"/>
                      <a:pt x="491489" y="49485"/>
                      <a:pt x="491489" y="110528"/>
                    </a:cubicBezTo>
                    <a:lnTo>
                      <a:pt x="491489" y="110528"/>
                    </a:lnTo>
                    <a:cubicBezTo>
                      <a:pt x="491489" y="171571"/>
                      <a:pt x="442003" y="221057"/>
                      <a:pt x="380960" y="221057"/>
                    </a:cubicBezTo>
                    <a:lnTo>
                      <a:pt x="110528" y="221057"/>
                    </a:lnTo>
                    <a:cubicBezTo>
                      <a:pt x="49485" y="221057"/>
                      <a:pt x="0" y="171571"/>
                      <a:pt x="0" y="110528"/>
                    </a:cubicBezTo>
                    <a:lnTo>
                      <a:pt x="0" y="110528"/>
                    </a:lnTo>
                    <a:cubicBezTo>
                      <a:pt x="0" y="49485"/>
                      <a:pt x="49485" y="0"/>
                      <a:pt x="110528" y="0"/>
                    </a:cubicBezTo>
                    <a:close/>
                  </a:path>
                </a:pathLst>
              </a:custGeom>
              <a:solidFill>
                <a:srgbClr val="FDEE2C"/>
              </a:solidFill>
            </p:spPr>
            <p:txBody>
              <a:bodyPr/>
              <a:lstStyle/>
              <a:p>
                <a:endParaRPr lang="en-GB"/>
              </a:p>
            </p:txBody>
          </p:sp>
          <p:sp>
            <p:nvSpPr>
              <p:cNvPr id="10" name="TextBox 10"/>
              <p:cNvSpPr txBox="1"/>
              <p:nvPr/>
            </p:nvSpPr>
            <p:spPr>
              <a:xfrm>
                <a:off x="0" y="-47625"/>
                <a:ext cx="491489" cy="26868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0"/>
              <a:ext cx="7334407" cy="3840113"/>
              <a:chOff x="0" y="0"/>
              <a:chExt cx="1690842" cy="885283"/>
            </a:xfrm>
          </p:grpSpPr>
          <p:sp>
            <p:nvSpPr>
              <p:cNvPr id="12" name="Freeform 12"/>
              <p:cNvSpPr/>
              <p:nvPr/>
            </p:nvSpPr>
            <p:spPr>
              <a:xfrm>
                <a:off x="0" y="0"/>
                <a:ext cx="1690842" cy="885283"/>
              </a:xfrm>
              <a:custGeom>
                <a:avLst/>
                <a:gdLst/>
                <a:ahLst/>
                <a:cxnLst/>
                <a:rect l="l" t="t" r="r" b="b"/>
                <a:pathLst>
                  <a:path w="1690842" h="885283">
                    <a:moveTo>
                      <a:pt x="71778" y="0"/>
                    </a:moveTo>
                    <a:lnTo>
                      <a:pt x="1619064" y="0"/>
                    </a:lnTo>
                    <a:cubicBezTo>
                      <a:pt x="1658706" y="0"/>
                      <a:pt x="1690842" y="32136"/>
                      <a:pt x="1690842" y="71778"/>
                    </a:cubicBezTo>
                    <a:lnTo>
                      <a:pt x="1690842" y="813505"/>
                    </a:lnTo>
                    <a:cubicBezTo>
                      <a:pt x="1690842" y="853146"/>
                      <a:pt x="1658706" y="885283"/>
                      <a:pt x="1619064" y="885283"/>
                    </a:cubicBezTo>
                    <a:lnTo>
                      <a:pt x="71778" y="885283"/>
                    </a:lnTo>
                    <a:cubicBezTo>
                      <a:pt x="32136" y="885283"/>
                      <a:pt x="0" y="853146"/>
                      <a:pt x="0" y="813505"/>
                    </a:cubicBezTo>
                    <a:lnTo>
                      <a:pt x="0" y="71778"/>
                    </a:lnTo>
                    <a:cubicBezTo>
                      <a:pt x="0" y="32136"/>
                      <a:pt x="32136" y="0"/>
                      <a:pt x="71778" y="0"/>
                    </a:cubicBezTo>
                    <a:close/>
                  </a:path>
                </a:pathLst>
              </a:custGeom>
              <a:solidFill>
                <a:srgbClr val="EDE1D8">
                  <a:alpha val="77647"/>
                </a:srgbClr>
              </a:solidFill>
            </p:spPr>
            <p:txBody>
              <a:bodyPr/>
              <a:lstStyle/>
              <a:p>
                <a:endParaRPr lang="en-GB"/>
              </a:p>
            </p:txBody>
          </p:sp>
          <p:sp>
            <p:nvSpPr>
              <p:cNvPr id="13" name="TextBox 13"/>
              <p:cNvSpPr txBox="1"/>
              <p:nvPr/>
            </p:nvSpPr>
            <p:spPr>
              <a:xfrm>
                <a:off x="0" y="-47625"/>
                <a:ext cx="1690842" cy="932908"/>
              </a:xfrm>
              <a:prstGeom prst="rect">
                <a:avLst/>
              </a:prstGeom>
            </p:spPr>
            <p:txBody>
              <a:bodyPr lIns="35963" tIns="35963" rIns="35963" bIns="35963" rtlCol="0" anchor="ctr"/>
              <a:lstStyle/>
              <a:p>
                <a:pPr algn="ctr">
                  <a:lnSpc>
                    <a:spcPts val="2659"/>
                  </a:lnSpc>
                </a:pPr>
                <a:endParaRPr/>
              </a:p>
            </p:txBody>
          </p:sp>
        </p:grpSp>
        <p:sp>
          <p:nvSpPr>
            <p:cNvPr id="14" name="TextBox 14"/>
            <p:cNvSpPr txBox="1"/>
            <p:nvPr/>
          </p:nvSpPr>
          <p:spPr>
            <a:xfrm>
              <a:off x="550069" y="1678508"/>
              <a:ext cx="6219856" cy="1488607"/>
            </a:xfrm>
            <a:prstGeom prst="rect">
              <a:avLst/>
            </a:prstGeom>
          </p:spPr>
          <p:txBody>
            <a:bodyPr lIns="0" tIns="0" rIns="0" bIns="0" rtlCol="0" anchor="t">
              <a:spAutoFit/>
            </a:bodyPr>
            <a:lstStyle/>
            <a:p>
              <a:pPr algn="just">
                <a:lnSpc>
                  <a:spcPts val="4773"/>
                </a:lnSpc>
              </a:pPr>
              <a:r>
                <a:rPr lang="en-US" sz="2386">
                  <a:solidFill>
                    <a:srgbClr val="000000"/>
                  </a:solidFill>
                  <a:latin typeface="#9Slide05 Dear Saturday"/>
                </a:rPr>
                <a:t>Nhật chiếu Hương Lô sinh tử yên,</a:t>
              </a:r>
            </a:p>
            <a:p>
              <a:pPr algn="just">
                <a:lnSpc>
                  <a:spcPts val="4773"/>
                </a:lnSpc>
              </a:pPr>
              <a:r>
                <a:rPr lang="en-US" sz="2386">
                  <a:solidFill>
                    <a:srgbClr val="000000"/>
                  </a:solidFill>
                  <a:latin typeface="#9Slide05 Dear Saturday"/>
                </a:rPr>
                <a:t>Dao khan bộc bố quải tiền xuyên.</a:t>
              </a:r>
            </a:p>
          </p:txBody>
        </p:sp>
        <p:sp>
          <p:nvSpPr>
            <p:cNvPr id="15" name="TextBox 15"/>
            <p:cNvSpPr txBox="1"/>
            <p:nvPr/>
          </p:nvSpPr>
          <p:spPr>
            <a:xfrm>
              <a:off x="293688" y="514746"/>
              <a:ext cx="6476237" cy="848279"/>
            </a:xfrm>
            <a:prstGeom prst="rect">
              <a:avLst/>
            </a:prstGeom>
          </p:spPr>
          <p:txBody>
            <a:bodyPr lIns="0" tIns="0" rIns="0" bIns="0" rtlCol="0" anchor="t">
              <a:spAutoFit/>
            </a:bodyPr>
            <a:lstStyle/>
            <a:p>
              <a:pPr algn="ctr">
                <a:lnSpc>
                  <a:spcPts val="4728"/>
                </a:lnSpc>
              </a:pPr>
              <a:r>
                <a:rPr lang="en-US" sz="3940" spc="18">
                  <a:solidFill>
                    <a:srgbClr val="22170B"/>
                  </a:solidFill>
                  <a:latin typeface="#9Slide06 ThuPhap Thien An"/>
                </a:rPr>
                <a:t>Vọng Lư Sơn bộc bố</a:t>
              </a:r>
            </a:p>
          </p:txBody>
        </p:sp>
      </p:grpSp>
      <p:sp>
        <p:nvSpPr>
          <p:cNvPr id="17" name="TextBox 17"/>
          <p:cNvSpPr txBox="1"/>
          <p:nvPr/>
        </p:nvSpPr>
        <p:spPr>
          <a:xfrm>
            <a:off x="1793948" y="1456214"/>
            <a:ext cx="13244133" cy="600025"/>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grpSp>
        <p:nvGrpSpPr>
          <p:cNvPr id="18" name="Group 18"/>
          <p:cNvGrpSpPr/>
          <p:nvPr/>
        </p:nvGrpSpPr>
        <p:grpSpPr>
          <a:xfrm>
            <a:off x="1793948" y="2230753"/>
            <a:ext cx="2934173" cy="2207223"/>
            <a:chOff x="0" y="0"/>
            <a:chExt cx="3912230" cy="2942964"/>
          </a:xfrm>
        </p:grpSpPr>
        <p:sp>
          <p:nvSpPr>
            <p:cNvPr id="19" name="Freeform 19"/>
            <p:cNvSpPr/>
            <p:nvPr/>
          </p:nvSpPr>
          <p:spPr>
            <a:xfrm>
              <a:off x="0" y="0"/>
              <a:ext cx="3912234" cy="2942940"/>
            </a:xfrm>
            <a:custGeom>
              <a:avLst/>
              <a:gdLst/>
              <a:ahLst/>
              <a:cxnLst/>
              <a:rect l="l" t="t" r="r" b="b"/>
              <a:pathLst>
                <a:path w="3912234" h="2942940">
                  <a:moveTo>
                    <a:pt x="0" y="1471506"/>
                  </a:moveTo>
                  <a:cubicBezTo>
                    <a:pt x="0" y="658816"/>
                    <a:pt x="875748" y="0"/>
                    <a:pt x="1956116" y="0"/>
                  </a:cubicBezTo>
                  <a:cubicBezTo>
                    <a:pt x="3036485" y="0"/>
                    <a:pt x="3912234" y="658816"/>
                    <a:pt x="3912234" y="1471506"/>
                  </a:cubicBezTo>
                  <a:cubicBezTo>
                    <a:pt x="3912234" y="2284195"/>
                    <a:pt x="3036485" y="2942940"/>
                    <a:pt x="1956116" y="2942940"/>
                  </a:cubicBezTo>
                  <a:cubicBezTo>
                    <a:pt x="875748" y="2942940"/>
                    <a:pt x="0" y="2284195"/>
                    <a:pt x="0" y="1471506"/>
                  </a:cubicBezTo>
                  <a:close/>
                </a:path>
              </a:pathLst>
            </a:custGeom>
            <a:solidFill>
              <a:srgbClr val="EFE3DB">
                <a:alpha val="81961"/>
              </a:srgbClr>
            </a:solidFill>
          </p:spPr>
          <p:txBody>
            <a:bodyPr/>
            <a:lstStyle/>
            <a:p>
              <a:endParaRPr lang="en-GB"/>
            </a:p>
          </p:txBody>
        </p:sp>
        <p:sp>
          <p:nvSpPr>
            <p:cNvPr id="20" name="TextBox 20"/>
            <p:cNvSpPr txBox="1"/>
            <p:nvPr/>
          </p:nvSpPr>
          <p:spPr>
            <a:xfrm>
              <a:off x="0" y="0"/>
              <a:ext cx="3912230" cy="2942964"/>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Điểm nhìn</a:t>
              </a:r>
            </a:p>
          </p:txBody>
        </p:sp>
      </p:grpSp>
      <p:sp>
        <p:nvSpPr>
          <p:cNvPr id="21" name="TextBox 21"/>
          <p:cNvSpPr txBox="1"/>
          <p:nvPr/>
        </p:nvSpPr>
        <p:spPr>
          <a:xfrm>
            <a:off x="6011437" y="2382866"/>
            <a:ext cx="7696516"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Italics"/>
              </a:rPr>
              <a:t>Vọng</a:t>
            </a:r>
            <a:r>
              <a:rPr lang="en-US" sz="3500">
                <a:solidFill>
                  <a:srgbClr val="22170B"/>
                </a:solidFill>
                <a:latin typeface="Roboto Condensed"/>
              </a:rPr>
              <a:t> (nhìn từ xa), </a:t>
            </a:r>
            <a:r>
              <a:rPr lang="en-US" sz="3500">
                <a:solidFill>
                  <a:srgbClr val="22170B"/>
                </a:solidFill>
                <a:latin typeface="Roboto Condensed Bold Italics"/>
              </a:rPr>
              <a:t>dao</a:t>
            </a:r>
            <a:r>
              <a:rPr lang="en-US" sz="3500">
                <a:solidFill>
                  <a:srgbClr val="22170B"/>
                </a:solidFill>
                <a:latin typeface="Roboto Condensed"/>
                <a:ea typeface="Roboto Condensed"/>
              </a:rPr>
              <a:t> (xa)</a:t>
            </a:r>
            <a:r>
              <a:rPr lang="en-US" sz="3500">
                <a:solidFill>
                  <a:srgbClr val="22170B"/>
                </a:solidFill>
                <a:latin typeface="Roboto Condensed"/>
                <a:ea typeface="Roboto Condensed"/>
                <a:sym typeface="Wingdings" panose="05000000000000000000" pitchFamily="2" charset="2"/>
              </a:rPr>
              <a:t></a:t>
            </a:r>
            <a:r>
              <a:rPr lang="en-US" sz="3500">
                <a:solidFill>
                  <a:srgbClr val="22170B"/>
                </a:solidFill>
                <a:latin typeface="Roboto Condensed"/>
                <a:ea typeface="Roboto Condensed"/>
              </a:rPr>
              <a:t> đứng từ xa để có cái nhìn khái quát, bao quát vẻ đẹp của thác nước giữa thiên nhiên núi rừng.</a:t>
            </a:r>
          </a:p>
        </p:txBody>
      </p:sp>
      <p:sp>
        <p:nvSpPr>
          <p:cNvPr id="22" name="TextBox 22"/>
          <p:cNvSpPr txBox="1"/>
          <p:nvPr/>
        </p:nvSpPr>
        <p:spPr>
          <a:xfrm>
            <a:off x="6011437" y="4962081"/>
            <a:ext cx="7696516" cy="4651216"/>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Italics"/>
              </a:rPr>
              <a:t>Việc đứng từ xa quan sát cho thấy người ngắm cảnh có tâm hồn tự do phóng khoáng, muốn ngắm nhìn bao quát cảnh vật trong bức tranh rộng lớn, kết nối giữa trời và đất, dòng thác, dòng sông, mặt đất và con người; từ đó làm nổi bật lên vẻ đẹp hùng vĩ của dòng thác.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5301144" y="1887748"/>
            <a:ext cx="7535951" cy="825543"/>
          </a:xfrm>
          <a:prstGeom prst="rect">
            <a:avLst/>
          </a:prstGeom>
        </p:spPr>
        <p:txBody>
          <a:bodyPr lIns="0" tIns="0" rIns="0" bIns="0" rtlCol="0" anchor="t">
            <a:spAutoFit/>
          </a:bodyPr>
          <a:lstStyle/>
          <a:p>
            <a:pPr algn="just">
              <a:lnSpc>
                <a:spcPts val="7244"/>
              </a:lnSpc>
            </a:pPr>
            <a:r>
              <a:rPr lang="en-US" sz="3622">
                <a:solidFill>
                  <a:srgbClr val="000000"/>
                </a:solidFill>
                <a:latin typeface="#9Slide05 Dear Saturday"/>
              </a:rPr>
              <a:t>Nhật chiếu Hương Lô sinh tử yên,</a:t>
            </a:r>
          </a:p>
        </p:txBody>
      </p:sp>
      <p:sp>
        <p:nvSpPr>
          <p:cNvPr id="7" name="TextBox 7"/>
          <p:cNvSpPr txBox="1"/>
          <p:nvPr/>
        </p:nvSpPr>
        <p:spPr>
          <a:xfrm>
            <a:off x="1250151" y="1077126"/>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grpSp>
        <p:nvGrpSpPr>
          <p:cNvPr id="8" name="Group 8"/>
          <p:cNvGrpSpPr/>
          <p:nvPr/>
        </p:nvGrpSpPr>
        <p:grpSpPr>
          <a:xfrm>
            <a:off x="248182" y="1907135"/>
            <a:ext cx="4217489" cy="1062994"/>
            <a:chOff x="0" y="0"/>
            <a:chExt cx="5623318" cy="1417325"/>
          </a:xfrm>
        </p:grpSpPr>
        <p:sp>
          <p:nvSpPr>
            <p:cNvPr id="9" name="Freeform 9"/>
            <p:cNvSpPr/>
            <p:nvPr/>
          </p:nvSpPr>
          <p:spPr>
            <a:xfrm>
              <a:off x="0" y="0"/>
              <a:ext cx="5623323" cy="1417313"/>
            </a:xfrm>
            <a:custGeom>
              <a:avLst/>
              <a:gdLst/>
              <a:ahLst/>
              <a:cxnLst/>
              <a:rect l="l" t="t" r="r" b="b"/>
              <a:pathLst>
                <a:path w="5623323" h="1417313">
                  <a:moveTo>
                    <a:pt x="0" y="708674"/>
                  </a:moveTo>
                  <a:cubicBezTo>
                    <a:pt x="0" y="317284"/>
                    <a:pt x="1258773" y="0"/>
                    <a:pt x="2811661" y="0"/>
                  </a:cubicBezTo>
                  <a:cubicBezTo>
                    <a:pt x="4364549" y="0"/>
                    <a:pt x="5623323" y="317284"/>
                    <a:pt x="5623323" y="708674"/>
                  </a:cubicBezTo>
                  <a:cubicBezTo>
                    <a:pt x="5623323" y="1100063"/>
                    <a:pt x="4364549" y="1417313"/>
                    <a:pt x="2811661" y="1417313"/>
                  </a:cubicBezTo>
                  <a:cubicBezTo>
                    <a:pt x="1258773" y="1417313"/>
                    <a:pt x="0" y="1100064"/>
                    <a:pt x="0" y="708674"/>
                  </a:cubicBezTo>
                  <a:close/>
                </a:path>
              </a:pathLst>
            </a:custGeom>
            <a:solidFill>
              <a:srgbClr val="EFE3DB">
                <a:alpha val="81961"/>
              </a:srgbClr>
            </a:solidFill>
          </p:spPr>
          <p:txBody>
            <a:bodyPr/>
            <a:lstStyle/>
            <a:p>
              <a:endParaRPr lang="en-GB"/>
            </a:p>
          </p:txBody>
        </p:sp>
        <p:sp>
          <p:nvSpPr>
            <p:cNvPr id="10" name="TextBox 10"/>
            <p:cNvSpPr txBox="1"/>
            <p:nvPr/>
          </p:nvSpPr>
          <p:spPr>
            <a:xfrm>
              <a:off x="0" y="0"/>
              <a:ext cx="5623318"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mở đầu</a:t>
              </a:r>
            </a:p>
          </p:txBody>
        </p:sp>
      </p:grpSp>
      <p:sp>
        <p:nvSpPr>
          <p:cNvPr id="11" name="TextBox 11"/>
          <p:cNvSpPr txBox="1"/>
          <p:nvPr/>
        </p:nvSpPr>
        <p:spPr>
          <a:xfrm>
            <a:off x="387932" y="3267341"/>
            <a:ext cx="12822662" cy="3489365"/>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a:rPr>
              <a:t>Mặt trời chiếu vào ngọn núi Hương Lô tạo nên “cuộc giao duyên” giữa trời và đất.</a:t>
            </a:r>
          </a:p>
          <a:p>
            <a:pPr marL="755651" lvl="1" indent="-377825" algn="just">
              <a:lnSpc>
                <a:spcPts val="4620"/>
              </a:lnSpc>
              <a:buFont typeface="Arial"/>
              <a:buChar char="•"/>
            </a:pPr>
            <a:r>
              <a:rPr lang="en-US" sz="3500">
                <a:solidFill>
                  <a:srgbClr val="22170B"/>
                </a:solidFill>
                <a:latin typeface="Roboto Condensed"/>
              </a:rPr>
              <a:t>Ánh nắng kết hợp với dòng nước bốc lên từ đỉnh núi tạo nên làn khói tía với màu sắc rực rỡ như cầu vồng nối bầu trời và mặt đất.</a:t>
            </a:r>
          </a:p>
          <a:p>
            <a:pPr marL="755651" lvl="1" indent="-377825" algn="just">
              <a:lnSpc>
                <a:spcPts val="4620"/>
              </a:lnSpc>
              <a:buFont typeface="Arial"/>
              <a:buChar char="•"/>
            </a:pPr>
            <a:r>
              <a:rPr lang="en-US" sz="3500">
                <a:solidFill>
                  <a:srgbClr val="22170B"/>
                </a:solidFill>
                <a:latin typeface="Roboto Condensed Bold"/>
              </a:rPr>
              <a:t>Nghệ thuật:</a:t>
            </a:r>
            <a:r>
              <a:rPr lang="en-US" sz="3500">
                <a:solidFill>
                  <a:srgbClr val="22170B"/>
                </a:solidFill>
                <a:latin typeface="Roboto Condensed"/>
              </a:rPr>
              <a:t> </a:t>
            </a:r>
          </a:p>
          <a:p>
            <a:pPr algn="just">
              <a:lnSpc>
                <a:spcPts val="4620"/>
              </a:lnSpc>
            </a:pPr>
            <a:r>
              <a:rPr lang="en-US" sz="3500">
                <a:solidFill>
                  <a:srgbClr val="22170B"/>
                </a:solidFill>
                <a:latin typeface="Roboto Condensed"/>
              </a:rPr>
              <a:t>           nhiều động từ: </a:t>
            </a:r>
            <a:r>
              <a:rPr lang="en-US" sz="3500">
                <a:solidFill>
                  <a:srgbClr val="22170B"/>
                </a:solidFill>
                <a:latin typeface="Roboto Condensed Italics"/>
              </a:rPr>
              <a:t>chiếu, sinh --&gt; </a:t>
            </a:r>
            <a:r>
              <a:rPr lang="en-US" sz="3500">
                <a:solidFill>
                  <a:srgbClr val="22170B"/>
                </a:solidFill>
                <a:latin typeface="Roboto Condensed"/>
              </a:rPr>
              <a:t> gợi sự vận động của cảnh vật.</a:t>
            </a:r>
          </a:p>
        </p:txBody>
      </p:sp>
      <p:sp>
        <p:nvSpPr>
          <p:cNvPr id="12" name="Freeform 12"/>
          <p:cNvSpPr/>
          <p:nvPr/>
        </p:nvSpPr>
        <p:spPr>
          <a:xfrm>
            <a:off x="-3090978" y="8263578"/>
            <a:ext cx="5081751" cy="1435595"/>
          </a:xfrm>
          <a:custGeom>
            <a:avLst/>
            <a:gdLst/>
            <a:ahLst/>
            <a:cxnLst/>
            <a:rect l="l" t="t" r="r" b="b"/>
            <a:pathLst>
              <a:path w="5081751" h="1435595">
                <a:moveTo>
                  <a:pt x="0" y="0"/>
                </a:moveTo>
                <a:lnTo>
                  <a:pt x="5081751" y="0"/>
                </a:lnTo>
                <a:lnTo>
                  <a:pt x="5081751" y="1435594"/>
                </a:lnTo>
                <a:lnTo>
                  <a:pt x="0" y="1435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13" name="Group 13"/>
          <p:cNvGrpSpPr/>
          <p:nvPr/>
        </p:nvGrpSpPr>
        <p:grpSpPr>
          <a:xfrm>
            <a:off x="2155556" y="7111068"/>
            <a:ext cx="11735855" cy="2940564"/>
            <a:chOff x="0" y="0"/>
            <a:chExt cx="15647807" cy="3920751"/>
          </a:xfrm>
        </p:grpSpPr>
        <p:sp>
          <p:nvSpPr>
            <p:cNvPr id="14" name="Freeform 14"/>
            <p:cNvSpPr/>
            <p:nvPr/>
          </p:nvSpPr>
          <p:spPr>
            <a:xfrm>
              <a:off x="0" y="0"/>
              <a:ext cx="15647736" cy="3920754"/>
            </a:xfrm>
            <a:custGeom>
              <a:avLst/>
              <a:gdLst/>
              <a:ahLst/>
              <a:cxnLst/>
              <a:rect l="l" t="t" r="r" b="b"/>
              <a:pathLst>
                <a:path w="15647736" h="3920754">
                  <a:moveTo>
                    <a:pt x="0" y="0"/>
                  </a:moveTo>
                  <a:lnTo>
                    <a:pt x="15647736" y="0"/>
                  </a:lnTo>
                  <a:lnTo>
                    <a:pt x="15647736" y="3920754"/>
                  </a:lnTo>
                  <a:lnTo>
                    <a:pt x="0" y="3920754"/>
                  </a:lnTo>
                  <a:close/>
                </a:path>
              </a:pathLst>
            </a:custGeom>
            <a:solidFill>
              <a:srgbClr val="EDE1D8">
                <a:alpha val="83922"/>
              </a:srgbClr>
            </a:solidFill>
          </p:spPr>
          <p:txBody>
            <a:bodyPr/>
            <a:lstStyle/>
            <a:p>
              <a:endParaRPr lang="en-GB"/>
            </a:p>
          </p:txBody>
        </p:sp>
      </p:grpSp>
      <p:sp>
        <p:nvSpPr>
          <p:cNvPr id="15" name="TextBox 15"/>
          <p:cNvSpPr txBox="1"/>
          <p:nvPr/>
        </p:nvSpPr>
        <p:spPr>
          <a:xfrm>
            <a:off x="2356926" y="7292043"/>
            <a:ext cx="11242706" cy="2759589"/>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a:rPr>
              <a:t>Hương Lô là ngọn núi của dãy Lư Sơn, nơi ngọn thác đang đổ xuống. Ở câu thơ này, Lí Bạch không chỉ tả, mà điều cốt yếu là ông muốn </a:t>
            </a:r>
            <a:r>
              <a:rPr lang="en-US" sz="3200">
                <a:solidFill>
                  <a:srgbClr val="000000"/>
                </a:solidFill>
                <a:latin typeface="Roboto Condensed Bold"/>
              </a:rPr>
              <a:t>gợi mở tầm cao vũ trụ của ngọn thác.</a:t>
            </a:r>
          </a:p>
          <a:p>
            <a:pPr algn="just">
              <a:lnSpc>
                <a:spcPts val="4384"/>
              </a:lnSpc>
            </a:pPr>
            <a:r>
              <a:rPr lang="en-US" sz="3200">
                <a:solidFill>
                  <a:srgbClr val="000000"/>
                </a:solidFill>
                <a:latin typeface="Roboto Condensed"/>
              </a:rPr>
              <a:t> Câu thơ cũng mở ra </a:t>
            </a:r>
            <a:r>
              <a:rPr lang="en-US" sz="3200">
                <a:solidFill>
                  <a:srgbClr val="000000"/>
                </a:solidFill>
                <a:latin typeface="Roboto Condensed Bold Italics"/>
              </a:rPr>
              <a:t>cảnh sắc thiên nhiên huyền ảo, vận động không ngừng.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1000"/>
                                        <p:tgtEl>
                                          <p:spTgt spid="11">
                                            <p:txEl>
                                              <p:pRg st="3" end="3"/>
                                            </p:txEl>
                                          </p:spTgt>
                                        </p:tgtEl>
                                      </p:cBhvr>
                                    </p:animEffect>
                                    <p:anim calcmode="lin" valueType="num">
                                      <p:cBhvr>
                                        <p:cTn id="2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590800" y="1381810"/>
            <a:ext cx="9583272" cy="1345242"/>
            <a:chOff x="-16965" y="0"/>
            <a:chExt cx="12777696" cy="1793655"/>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16965" y="443587"/>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1" name="TextBox 11"/>
          <p:cNvSpPr txBox="1"/>
          <p:nvPr/>
        </p:nvSpPr>
        <p:spPr>
          <a:xfrm>
            <a:off x="7764896" y="4083258"/>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Tự: </a:t>
            </a:r>
            <a:r>
              <a:rPr lang="en-US" sz="3500">
                <a:solidFill>
                  <a:srgbClr val="000000"/>
                </a:solidFill>
                <a:latin typeface="Roboto Condensed Bold Italics"/>
              </a:rPr>
              <a:t>Tử Mĩ</a:t>
            </a:r>
          </a:p>
        </p:txBody>
      </p:sp>
      <p:sp>
        <p:nvSpPr>
          <p:cNvPr id="12" name="TextBox 12"/>
          <p:cNvSpPr txBox="1"/>
          <p:nvPr/>
        </p:nvSpPr>
        <p:spPr>
          <a:xfrm>
            <a:off x="7764896" y="6144170"/>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Mệnh danh: </a:t>
            </a:r>
            <a:r>
              <a:rPr lang="en-US" sz="3500">
                <a:solidFill>
                  <a:srgbClr val="000000"/>
                </a:solidFill>
                <a:latin typeface="Roboto Condensed Bold Italics"/>
              </a:rPr>
              <a:t>Thi Thánh</a:t>
            </a:r>
          </a:p>
        </p:txBody>
      </p:sp>
      <p:sp>
        <p:nvSpPr>
          <p:cNvPr id="13" name="TextBox 13"/>
          <p:cNvSpPr txBox="1"/>
          <p:nvPr/>
        </p:nvSpPr>
        <p:spPr>
          <a:xfrm>
            <a:off x="7764896" y="7761254"/>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Tác giả của </a:t>
            </a:r>
            <a:r>
              <a:rPr lang="en-US" sz="3500">
                <a:solidFill>
                  <a:srgbClr val="000000"/>
                </a:solidFill>
                <a:latin typeface="Roboto Condensed Bold Italics"/>
              </a:rPr>
              <a:t>Bài ca nhà tranh bị gió thu phá</a:t>
            </a:r>
          </a:p>
        </p:txBody>
      </p:sp>
      <p:sp>
        <p:nvSpPr>
          <p:cNvPr id="14" name="TextBox 14"/>
          <p:cNvSpPr txBox="1"/>
          <p:nvPr/>
        </p:nvSpPr>
        <p:spPr>
          <a:xfrm>
            <a:off x="886453" y="5530014"/>
            <a:ext cx="6705272" cy="1529303"/>
          </a:xfrm>
          <a:prstGeom prst="rect">
            <a:avLst/>
          </a:prstGeom>
        </p:spPr>
        <p:txBody>
          <a:bodyPr lIns="0" tIns="0" rIns="0" bIns="0" rtlCol="0" anchor="t">
            <a:spAutoFit/>
          </a:bodyPr>
          <a:lstStyle/>
          <a:p>
            <a:pPr algn="ctr">
              <a:lnSpc>
                <a:spcPts val="10695"/>
              </a:lnSpc>
            </a:pPr>
            <a:r>
              <a:rPr lang="en-US" sz="8912" spc="42">
                <a:solidFill>
                  <a:srgbClr val="22170B"/>
                </a:solidFill>
                <a:latin typeface="#9Slide05 Braxton Regular"/>
              </a:rPr>
              <a:t>Đỗ Phủ</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8182" y="1907135"/>
            <a:ext cx="3027491" cy="1062994"/>
            <a:chOff x="0" y="0"/>
            <a:chExt cx="4036654" cy="1417325"/>
          </a:xfrm>
        </p:grpSpPr>
        <p:sp>
          <p:nvSpPr>
            <p:cNvPr id="5" name="Freeform 5"/>
            <p:cNvSpPr/>
            <p:nvPr/>
          </p:nvSpPr>
          <p:spPr>
            <a:xfrm>
              <a:off x="0" y="0"/>
              <a:ext cx="4036658" cy="1417313"/>
            </a:xfrm>
            <a:custGeom>
              <a:avLst/>
              <a:gdLst/>
              <a:ahLst/>
              <a:cxnLst/>
              <a:rect l="l" t="t" r="r" b="b"/>
              <a:pathLst>
                <a:path w="4036658" h="1417313">
                  <a:moveTo>
                    <a:pt x="0" y="708674"/>
                  </a:moveTo>
                  <a:cubicBezTo>
                    <a:pt x="0" y="317284"/>
                    <a:pt x="903600" y="0"/>
                    <a:pt x="2018328" y="0"/>
                  </a:cubicBezTo>
                  <a:cubicBezTo>
                    <a:pt x="3133057" y="0"/>
                    <a:pt x="4036658" y="317284"/>
                    <a:pt x="4036658" y="708674"/>
                  </a:cubicBezTo>
                  <a:cubicBezTo>
                    <a:pt x="4036658" y="1100063"/>
                    <a:pt x="3133057" y="1417313"/>
                    <a:pt x="2018328" y="1417313"/>
                  </a:cubicBezTo>
                  <a:cubicBezTo>
                    <a:pt x="903600" y="1417313"/>
                    <a:pt x="0" y="1100064"/>
                    <a:pt x="0" y="70867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2</a:t>
              </a:r>
            </a:p>
          </p:txBody>
        </p:sp>
      </p:grpSp>
      <p:sp>
        <p:nvSpPr>
          <p:cNvPr id="7" name="Freeform 7"/>
          <p:cNvSpPr/>
          <p:nvPr/>
        </p:nvSpPr>
        <p:spPr>
          <a:xfrm flipH="1">
            <a:off x="-288247" y="5115416"/>
            <a:ext cx="14782531" cy="10901084"/>
          </a:xfrm>
          <a:custGeom>
            <a:avLst/>
            <a:gdLst/>
            <a:ahLst/>
            <a:cxnLst/>
            <a:rect l="l" t="t" r="r" b="b"/>
            <a:pathLst>
              <a:path w="14782531" h="10901084">
                <a:moveTo>
                  <a:pt x="14782531" y="0"/>
                </a:moveTo>
                <a:lnTo>
                  <a:pt x="0" y="0"/>
                </a:lnTo>
                <a:lnTo>
                  <a:pt x="0" y="10901084"/>
                </a:lnTo>
                <a:lnTo>
                  <a:pt x="14782531" y="10901084"/>
                </a:lnTo>
                <a:lnTo>
                  <a:pt x="14782531" y="0"/>
                </a:lnTo>
                <a:close/>
              </a:path>
            </a:pathLst>
          </a:custGeom>
          <a:blipFill>
            <a:blip r:embed="rId4"/>
            <a:stretch>
              <a:fillRect/>
            </a:stretch>
          </a:blipFill>
        </p:spPr>
        <p:txBody>
          <a:bodyPr/>
          <a:lstStyle/>
          <a:p>
            <a:endParaRPr lang="en-GB"/>
          </a:p>
        </p:txBody>
      </p:sp>
      <p:grpSp>
        <p:nvGrpSpPr>
          <p:cNvPr id="8" name="Group 8"/>
          <p:cNvGrpSpPr/>
          <p:nvPr/>
        </p:nvGrpSpPr>
        <p:grpSpPr>
          <a:xfrm>
            <a:off x="979457" y="3452462"/>
            <a:ext cx="6167304" cy="3751030"/>
            <a:chOff x="0" y="0"/>
            <a:chExt cx="1624311" cy="987926"/>
          </a:xfrm>
        </p:grpSpPr>
        <p:sp>
          <p:nvSpPr>
            <p:cNvPr id="9" name="Freeform 9"/>
            <p:cNvSpPr/>
            <p:nvPr/>
          </p:nvSpPr>
          <p:spPr>
            <a:xfrm>
              <a:off x="0" y="0"/>
              <a:ext cx="1624311" cy="987926"/>
            </a:xfrm>
            <a:custGeom>
              <a:avLst/>
              <a:gdLst/>
              <a:ahLst/>
              <a:cxnLst/>
              <a:rect l="l" t="t" r="r" b="b"/>
              <a:pathLst>
                <a:path w="1624311" h="987926">
                  <a:moveTo>
                    <a:pt x="64021" y="0"/>
                  </a:moveTo>
                  <a:lnTo>
                    <a:pt x="1560289" y="0"/>
                  </a:lnTo>
                  <a:cubicBezTo>
                    <a:pt x="1595647" y="0"/>
                    <a:pt x="1624311" y="28663"/>
                    <a:pt x="1624311" y="64021"/>
                  </a:cubicBezTo>
                  <a:lnTo>
                    <a:pt x="1624311" y="923904"/>
                  </a:lnTo>
                  <a:cubicBezTo>
                    <a:pt x="1624311" y="959262"/>
                    <a:pt x="1595647" y="987926"/>
                    <a:pt x="1560289" y="987926"/>
                  </a:cubicBezTo>
                  <a:lnTo>
                    <a:pt x="64021" y="987926"/>
                  </a:lnTo>
                  <a:cubicBezTo>
                    <a:pt x="28663" y="987926"/>
                    <a:pt x="0" y="959262"/>
                    <a:pt x="0" y="923904"/>
                  </a:cubicBezTo>
                  <a:lnTo>
                    <a:pt x="0" y="64021"/>
                  </a:lnTo>
                  <a:cubicBezTo>
                    <a:pt x="0" y="28663"/>
                    <a:pt x="28663" y="0"/>
                    <a:pt x="64021" y="0"/>
                  </a:cubicBezTo>
                  <a:close/>
                </a:path>
              </a:pathLst>
            </a:custGeom>
            <a:solidFill>
              <a:srgbClr val="DAC69F"/>
            </a:solidFill>
          </p:spPr>
          <p:txBody>
            <a:bodyPr/>
            <a:lstStyle/>
            <a:p>
              <a:endParaRPr lang="en-GB"/>
            </a:p>
          </p:txBody>
        </p:sp>
        <p:sp>
          <p:nvSpPr>
            <p:cNvPr id="10" name="TextBox 10"/>
            <p:cNvSpPr txBox="1"/>
            <p:nvPr/>
          </p:nvSpPr>
          <p:spPr>
            <a:xfrm>
              <a:off x="0" y="-47625"/>
              <a:ext cx="1624311" cy="10355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440012" y="3860331"/>
            <a:ext cx="6766025" cy="4977242"/>
            <a:chOff x="0" y="0"/>
            <a:chExt cx="1781998" cy="1310878"/>
          </a:xfrm>
        </p:grpSpPr>
        <p:sp>
          <p:nvSpPr>
            <p:cNvPr id="12" name="Freeform 12"/>
            <p:cNvSpPr/>
            <p:nvPr/>
          </p:nvSpPr>
          <p:spPr>
            <a:xfrm>
              <a:off x="0" y="0"/>
              <a:ext cx="1781998" cy="1310878"/>
            </a:xfrm>
            <a:custGeom>
              <a:avLst/>
              <a:gdLst/>
              <a:ahLst/>
              <a:cxnLst/>
              <a:rect l="l" t="t" r="r" b="b"/>
              <a:pathLst>
                <a:path w="1781998" h="1310878">
                  <a:moveTo>
                    <a:pt x="58356" y="0"/>
                  </a:moveTo>
                  <a:lnTo>
                    <a:pt x="1723642" y="0"/>
                  </a:lnTo>
                  <a:cubicBezTo>
                    <a:pt x="1755872" y="0"/>
                    <a:pt x="1781998" y="26127"/>
                    <a:pt x="1781998" y="58356"/>
                  </a:cubicBezTo>
                  <a:lnTo>
                    <a:pt x="1781998" y="1252522"/>
                  </a:lnTo>
                  <a:cubicBezTo>
                    <a:pt x="1781998" y="1267999"/>
                    <a:pt x="1775850" y="1282843"/>
                    <a:pt x="1764906" y="1293786"/>
                  </a:cubicBezTo>
                  <a:cubicBezTo>
                    <a:pt x="1753963" y="1304730"/>
                    <a:pt x="1739119" y="1310878"/>
                    <a:pt x="1723642" y="1310878"/>
                  </a:cubicBezTo>
                  <a:lnTo>
                    <a:pt x="58356" y="1310878"/>
                  </a:lnTo>
                  <a:cubicBezTo>
                    <a:pt x="26127" y="1310878"/>
                    <a:pt x="0" y="1284752"/>
                    <a:pt x="0" y="1252522"/>
                  </a:cubicBezTo>
                  <a:lnTo>
                    <a:pt x="0" y="58356"/>
                  </a:lnTo>
                  <a:cubicBezTo>
                    <a:pt x="0" y="42879"/>
                    <a:pt x="6148" y="28036"/>
                    <a:pt x="17092" y="17092"/>
                  </a:cubicBezTo>
                  <a:cubicBezTo>
                    <a:pt x="28036" y="6148"/>
                    <a:pt x="42879" y="0"/>
                    <a:pt x="58356" y="0"/>
                  </a:cubicBezTo>
                  <a:close/>
                </a:path>
              </a:pathLst>
            </a:custGeom>
            <a:solidFill>
              <a:srgbClr val="C8AC6B">
                <a:alpha val="57647"/>
              </a:srgbClr>
            </a:solidFill>
          </p:spPr>
          <p:txBody>
            <a:bodyPr/>
            <a:lstStyle/>
            <a:p>
              <a:endParaRPr lang="en-GB"/>
            </a:p>
          </p:txBody>
        </p:sp>
        <p:sp>
          <p:nvSpPr>
            <p:cNvPr id="13" name="TextBox 13"/>
            <p:cNvSpPr txBox="1"/>
            <p:nvPr/>
          </p:nvSpPr>
          <p:spPr>
            <a:xfrm>
              <a:off x="0" y="-47625"/>
              <a:ext cx="1781998" cy="135850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79457" y="4135646"/>
            <a:ext cx="5571858"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a:rPr>
              <a:t>nhà thơ bắt đầu miêu tả trực tiếp thác nước: </a:t>
            </a:r>
            <a:r>
              <a:rPr lang="en-US" sz="3500">
                <a:solidFill>
                  <a:srgbClr val="22170B"/>
                </a:solidFill>
                <a:latin typeface="Roboto Condensed Italics"/>
              </a:rPr>
              <a:t>Xa nhìn dòng thác treo trên dòng sông phía trước. </a:t>
            </a:r>
          </a:p>
        </p:txBody>
      </p:sp>
      <p:sp>
        <p:nvSpPr>
          <p:cNvPr id="15" name="TextBox 15"/>
          <p:cNvSpPr txBox="1"/>
          <p:nvPr/>
        </p:nvSpPr>
        <p:spPr>
          <a:xfrm>
            <a:off x="7146761" y="3803181"/>
            <a:ext cx="6753806" cy="4595118"/>
          </a:xfrm>
          <a:prstGeom prst="rect">
            <a:avLst/>
          </a:prstGeom>
        </p:spPr>
        <p:txBody>
          <a:bodyPr lIns="0" tIns="0" rIns="0" bIns="0" rtlCol="0" anchor="t">
            <a:spAutoFit/>
          </a:bodyPr>
          <a:lstStyle/>
          <a:p>
            <a:pPr algn="just">
              <a:lnSpc>
                <a:spcPts val="4620"/>
              </a:lnSpc>
            </a:pPr>
            <a:endParaRPr/>
          </a:p>
          <a:p>
            <a:pPr marL="755651" lvl="1" indent="-377825" algn="just">
              <a:lnSpc>
                <a:spcPts val="5355"/>
              </a:lnSpc>
              <a:buFont typeface="Arial"/>
              <a:buChar char="•"/>
            </a:pPr>
            <a:r>
              <a:rPr lang="en-US" sz="3500">
                <a:solidFill>
                  <a:srgbClr val="22170B"/>
                </a:solidFill>
                <a:latin typeface="Roboto Condensed Bold Italics"/>
              </a:rPr>
              <a:t>quải:</a:t>
            </a:r>
            <a:r>
              <a:rPr lang="en-US" sz="3500">
                <a:solidFill>
                  <a:srgbClr val="22170B"/>
                </a:solidFill>
                <a:latin typeface="Roboto Condensed"/>
              </a:rPr>
              <a:t> treo là một từ ngữ độc đáo. Với độ cao của ngọn núi, thác nước chảy rất mạnh nhưng trông từ xa, nó dường như không chảy mà giống như dải lụa được treo trước dòng sông.</a:t>
            </a:r>
          </a:p>
        </p:txBody>
      </p:sp>
      <p:sp>
        <p:nvSpPr>
          <p:cNvPr id="16" name="TextBox 16"/>
          <p:cNvSpPr txBox="1"/>
          <p:nvPr/>
        </p:nvSpPr>
        <p:spPr>
          <a:xfrm>
            <a:off x="4256060" y="2174419"/>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Dao khan bộc bố quải tiền xuyên.</a:t>
            </a:r>
          </a:p>
        </p:txBody>
      </p:sp>
      <p:sp>
        <p:nvSpPr>
          <p:cNvPr id="19" name="TextBox 19"/>
          <p:cNvSpPr txBox="1"/>
          <p:nvPr/>
        </p:nvSpPr>
        <p:spPr>
          <a:xfrm>
            <a:off x="1386330" y="1479145"/>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8182" y="1907135"/>
            <a:ext cx="3027491" cy="1062994"/>
            <a:chOff x="0" y="0"/>
            <a:chExt cx="4036654" cy="1417325"/>
          </a:xfrm>
        </p:grpSpPr>
        <p:sp>
          <p:nvSpPr>
            <p:cNvPr id="5" name="Freeform 5"/>
            <p:cNvSpPr/>
            <p:nvPr/>
          </p:nvSpPr>
          <p:spPr>
            <a:xfrm>
              <a:off x="0" y="0"/>
              <a:ext cx="4036658" cy="1417313"/>
            </a:xfrm>
            <a:custGeom>
              <a:avLst/>
              <a:gdLst/>
              <a:ahLst/>
              <a:cxnLst/>
              <a:rect l="l" t="t" r="r" b="b"/>
              <a:pathLst>
                <a:path w="4036658" h="1417313">
                  <a:moveTo>
                    <a:pt x="0" y="708674"/>
                  </a:moveTo>
                  <a:cubicBezTo>
                    <a:pt x="0" y="317284"/>
                    <a:pt x="903600" y="0"/>
                    <a:pt x="2018328" y="0"/>
                  </a:cubicBezTo>
                  <a:cubicBezTo>
                    <a:pt x="3133057" y="0"/>
                    <a:pt x="4036658" y="317284"/>
                    <a:pt x="4036658" y="708674"/>
                  </a:cubicBezTo>
                  <a:cubicBezTo>
                    <a:pt x="4036658" y="1100063"/>
                    <a:pt x="3133057" y="1417313"/>
                    <a:pt x="2018328" y="1417313"/>
                  </a:cubicBezTo>
                  <a:cubicBezTo>
                    <a:pt x="903600" y="1417313"/>
                    <a:pt x="0" y="1100064"/>
                    <a:pt x="0" y="70867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3</a:t>
              </a:r>
            </a:p>
          </p:txBody>
        </p:sp>
      </p:grpSp>
      <p:sp>
        <p:nvSpPr>
          <p:cNvPr id="7" name="Freeform 7"/>
          <p:cNvSpPr/>
          <p:nvPr/>
        </p:nvSpPr>
        <p:spPr>
          <a:xfrm flipH="1">
            <a:off x="-288247" y="5115416"/>
            <a:ext cx="14782531" cy="10901084"/>
          </a:xfrm>
          <a:custGeom>
            <a:avLst/>
            <a:gdLst/>
            <a:ahLst/>
            <a:cxnLst/>
            <a:rect l="l" t="t" r="r" b="b"/>
            <a:pathLst>
              <a:path w="14782531" h="10901084">
                <a:moveTo>
                  <a:pt x="14782531" y="0"/>
                </a:moveTo>
                <a:lnTo>
                  <a:pt x="0" y="0"/>
                </a:lnTo>
                <a:lnTo>
                  <a:pt x="0" y="10901084"/>
                </a:lnTo>
                <a:lnTo>
                  <a:pt x="14782531" y="10901084"/>
                </a:lnTo>
                <a:lnTo>
                  <a:pt x="14782531" y="0"/>
                </a:lnTo>
                <a:close/>
              </a:path>
            </a:pathLst>
          </a:custGeom>
          <a:blipFill>
            <a:blip r:embed="rId4"/>
            <a:stretch>
              <a:fillRect/>
            </a:stretch>
          </a:blipFill>
        </p:spPr>
        <p:txBody>
          <a:bodyPr/>
          <a:lstStyle/>
          <a:p>
            <a:endParaRPr lang="en-GB"/>
          </a:p>
        </p:txBody>
      </p:sp>
      <p:sp>
        <p:nvSpPr>
          <p:cNvPr id="8" name="TextBox 8"/>
          <p:cNvSpPr txBox="1"/>
          <p:nvPr/>
        </p:nvSpPr>
        <p:spPr>
          <a:xfrm>
            <a:off x="873047" y="4546131"/>
            <a:ext cx="13165357" cy="2643505"/>
          </a:xfrm>
          <a:prstGeom prst="rect">
            <a:avLst/>
          </a:prstGeom>
        </p:spPr>
        <p:txBody>
          <a:bodyPr lIns="0" tIns="0" rIns="0" bIns="0" rtlCol="0" anchor="t">
            <a:spAutoFit/>
          </a:bodyPr>
          <a:lstStyle/>
          <a:p>
            <a:pPr marL="755651" lvl="1" indent="-377825" algn="just">
              <a:lnSpc>
                <a:spcPts val="5285"/>
              </a:lnSpc>
              <a:buFont typeface="Arial"/>
              <a:buChar char="•"/>
            </a:pPr>
            <a:r>
              <a:rPr lang="en-US" sz="3500">
                <a:solidFill>
                  <a:srgbClr val="22170B"/>
                </a:solidFill>
                <a:latin typeface="Roboto Condensed Bold Italics"/>
              </a:rPr>
              <a:t>phi lưu</a:t>
            </a:r>
            <a:r>
              <a:rPr lang="en-US" sz="3500">
                <a:solidFill>
                  <a:srgbClr val="22170B"/>
                </a:solidFill>
                <a:latin typeface="Roboto Condensed"/>
              </a:rPr>
              <a:t> (chảy như bay); </a:t>
            </a:r>
            <a:r>
              <a:rPr lang="en-US" sz="3500">
                <a:solidFill>
                  <a:srgbClr val="22170B"/>
                </a:solidFill>
                <a:latin typeface="Roboto Condensed Bold Italics"/>
              </a:rPr>
              <a:t>trực há</a:t>
            </a:r>
            <a:r>
              <a:rPr lang="en-US" sz="3500">
                <a:solidFill>
                  <a:srgbClr val="22170B"/>
                </a:solidFill>
                <a:latin typeface="Roboto Condensed"/>
              </a:rPr>
              <a:t> (đổ thẳng xuống): khắc họa sự hoành tráng, kì vĩ của thác nước và tốc độ chảy như bay của dòng nước</a:t>
            </a:r>
          </a:p>
          <a:p>
            <a:pPr marL="755651" lvl="1" indent="-377825" algn="just">
              <a:lnSpc>
                <a:spcPts val="5285"/>
              </a:lnSpc>
              <a:buFont typeface="Arial"/>
              <a:buChar char="•"/>
            </a:pPr>
            <a:r>
              <a:rPr lang="en-US" sz="3500">
                <a:solidFill>
                  <a:srgbClr val="22170B"/>
                </a:solidFill>
                <a:latin typeface="Roboto Condensed Bold Italics"/>
              </a:rPr>
              <a:t>tam thiên xích</a:t>
            </a:r>
            <a:r>
              <a:rPr lang="en-US" sz="3500">
                <a:solidFill>
                  <a:srgbClr val="22170B"/>
                </a:solidFill>
                <a:latin typeface="Roboto Condensed"/>
              </a:rPr>
              <a:t>: cường điệu, ước lệ nhằm tạo độ cao kì vĩ như nối liền trời và đất của thác nước</a:t>
            </a:r>
          </a:p>
        </p:txBody>
      </p:sp>
      <p:sp>
        <p:nvSpPr>
          <p:cNvPr id="9" name="TextBox 9"/>
          <p:cNvSpPr txBox="1"/>
          <p:nvPr/>
        </p:nvSpPr>
        <p:spPr>
          <a:xfrm>
            <a:off x="3909814" y="2802651"/>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Phi lưu trực há tam thiên xích,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8182" y="1907135"/>
            <a:ext cx="3027491" cy="1082269"/>
            <a:chOff x="0" y="0"/>
            <a:chExt cx="4036654" cy="1443025"/>
          </a:xfrm>
        </p:grpSpPr>
        <p:sp>
          <p:nvSpPr>
            <p:cNvPr id="5" name="Freeform 5"/>
            <p:cNvSpPr/>
            <p:nvPr/>
          </p:nvSpPr>
          <p:spPr>
            <a:xfrm>
              <a:off x="0" y="0"/>
              <a:ext cx="4036658" cy="1443013"/>
            </a:xfrm>
            <a:custGeom>
              <a:avLst/>
              <a:gdLst/>
              <a:ahLst/>
              <a:cxnLst/>
              <a:rect l="l" t="t" r="r" b="b"/>
              <a:pathLst>
                <a:path w="4036658" h="1443013">
                  <a:moveTo>
                    <a:pt x="0" y="721524"/>
                  </a:moveTo>
                  <a:cubicBezTo>
                    <a:pt x="0" y="323037"/>
                    <a:pt x="903600" y="0"/>
                    <a:pt x="2018328" y="0"/>
                  </a:cubicBezTo>
                  <a:cubicBezTo>
                    <a:pt x="3133057" y="0"/>
                    <a:pt x="4036658" y="323037"/>
                    <a:pt x="4036658" y="721524"/>
                  </a:cubicBezTo>
                  <a:cubicBezTo>
                    <a:pt x="4036658" y="1120011"/>
                    <a:pt x="3133057" y="1443013"/>
                    <a:pt x="2018328" y="1443013"/>
                  </a:cubicBezTo>
                  <a:cubicBezTo>
                    <a:pt x="903600" y="1443013"/>
                    <a:pt x="0" y="1120011"/>
                    <a:pt x="0" y="72152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43025"/>
            </a:xfrm>
            <a:prstGeom prst="rect">
              <a:avLst/>
            </a:prstGeom>
          </p:spPr>
          <p:txBody>
            <a:bodyPr lIns="50800" tIns="50800" rIns="50800" bIns="50800" rtlCol="0" anchor="ctr"/>
            <a:lstStyle/>
            <a:p>
              <a:pPr marL="777240" lvl="1" indent="-388620">
                <a:lnSpc>
                  <a:spcPts val="4320"/>
                </a:lnSpc>
                <a:buFont typeface="Arial"/>
                <a:buChar char="•"/>
              </a:pPr>
              <a:r>
                <a:rPr lang="en-US" sz="3600">
                  <a:solidFill>
                    <a:srgbClr val="000000">
                      <a:alpha val="81961"/>
                    </a:srgbClr>
                  </a:solidFill>
                  <a:latin typeface="#9Slide05 Dear Saturday"/>
                </a:rPr>
                <a:t>Câu thơ 4</a:t>
              </a:r>
            </a:p>
          </p:txBody>
        </p:sp>
      </p:grpSp>
      <p:sp>
        <p:nvSpPr>
          <p:cNvPr id="7" name="Freeform 7"/>
          <p:cNvSpPr/>
          <p:nvPr/>
        </p:nvSpPr>
        <p:spPr>
          <a:xfrm flipH="1">
            <a:off x="-288247" y="5115416"/>
            <a:ext cx="14782531" cy="10901084"/>
          </a:xfrm>
          <a:custGeom>
            <a:avLst/>
            <a:gdLst/>
            <a:ahLst/>
            <a:cxnLst/>
            <a:rect l="l" t="t" r="r" b="b"/>
            <a:pathLst>
              <a:path w="14782531" h="10901084">
                <a:moveTo>
                  <a:pt x="14782531" y="0"/>
                </a:moveTo>
                <a:lnTo>
                  <a:pt x="0" y="0"/>
                </a:lnTo>
                <a:lnTo>
                  <a:pt x="0" y="10901084"/>
                </a:lnTo>
                <a:lnTo>
                  <a:pt x="14782531" y="10901084"/>
                </a:lnTo>
                <a:lnTo>
                  <a:pt x="14782531" y="0"/>
                </a:lnTo>
                <a:close/>
              </a:path>
            </a:pathLst>
          </a:custGeom>
          <a:blipFill>
            <a:blip r:embed="rId4"/>
            <a:stretch>
              <a:fillRect/>
            </a:stretch>
          </a:blipFill>
        </p:spPr>
        <p:txBody>
          <a:bodyPr/>
          <a:lstStyle/>
          <a:p>
            <a:endParaRPr lang="en-GB"/>
          </a:p>
        </p:txBody>
      </p:sp>
      <p:grpSp>
        <p:nvGrpSpPr>
          <p:cNvPr id="8" name="Group 8"/>
          <p:cNvGrpSpPr/>
          <p:nvPr/>
        </p:nvGrpSpPr>
        <p:grpSpPr>
          <a:xfrm>
            <a:off x="873047" y="4088931"/>
            <a:ext cx="13107028" cy="4420395"/>
            <a:chOff x="0" y="0"/>
            <a:chExt cx="3452057" cy="1164219"/>
          </a:xfrm>
        </p:grpSpPr>
        <p:sp>
          <p:nvSpPr>
            <p:cNvPr id="9" name="Freeform 9"/>
            <p:cNvSpPr/>
            <p:nvPr/>
          </p:nvSpPr>
          <p:spPr>
            <a:xfrm>
              <a:off x="0" y="0"/>
              <a:ext cx="3452057" cy="1164219"/>
            </a:xfrm>
            <a:custGeom>
              <a:avLst/>
              <a:gdLst/>
              <a:ahLst/>
              <a:cxnLst/>
              <a:rect l="l" t="t" r="r" b="b"/>
              <a:pathLst>
                <a:path w="3452057" h="1164219">
                  <a:moveTo>
                    <a:pt x="30124" y="0"/>
                  </a:moveTo>
                  <a:lnTo>
                    <a:pt x="3421933" y="0"/>
                  </a:lnTo>
                  <a:cubicBezTo>
                    <a:pt x="3438570" y="0"/>
                    <a:pt x="3452057" y="13487"/>
                    <a:pt x="3452057" y="30124"/>
                  </a:cubicBezTo>
                  <a:lnTo>
                    <a:pt x="3452057" y="1134095"/>
                  </a:lnTo>
                  <a:cubicBezTo>
                    <a:pt x="3452057" y="1150732"/>
                    <a:pt x="3438570" y="1164219"/>
                    <a:pt x="3421933" y="1164219"/>
                  </a:cubicBezTo>
                  <a:lnTo>
                    <a:pt x="30124" y="1164219"/>
                  </a:lnTo>
                  <a:cubicBezTo>
                    <a:pt x="13487" y="1164219"/>
                    <a:pt x="0" y="1150732"/>
                    <a:pt x="0" y="1134095"/>
                  </a:cubicBezTo>
                  <a:lnTo>
                    <a:pt x="0" y="30124"/>
                  </a:lnTo>
                  <a:cubicBezTo>
                    <a:pt x="0" y="13487"/>
                    <a:pt x="13487" y="0"/>
                    <a:pt x="30124"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3452057" cy="121184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4541387"/>
            <a:ext cx="12744629" cy="2816861"/>
          </a:xfrm>
          <a:prstGeom prst="rect">
            <a:avLst/>
          </a:prstGeom>
        </p:spPr>
        <p:txBody>
          <a:bodyPr lIns="0" tIns="0" rIns="0" bIns="0" rtlCol="0" anchor="t">
            <a:spAutoFit/>
          </a:bodyPr>
          <a:lstStyle/>
          <a:p>
            <a:pPr marL="798829" lvl="1" indent="-399415" algn="just">
              <a:lnSpc>
                <a:spcPts val="5586"/>
              </a:lnSpc>
              <a:buFont typeface="Arial"/>
              <a:buChar char="•"/>
            </a:pPr>
            <a:r>
              <a:rPr lang="en-US" sz="3699">
                <a:solidFill>
                  <a:srgbClr val="22170B"/>
                </a:solidFill>
                <a:latin typeface="Roboto Condensed Bold"/>
              </a:rPr>
              <a:t>Nghệ thuật:</a:t>
            </a:r>
            <a:r>
              <a:rPr lang="en-US" sz="3699">
                <a:solidFill>
                  <a:srgbClr val="22170B"/>
                </a:solidFill>
                <a:latin typeface="Roboto Condensed"/>
              </a:rPr>
              <a:t> cường điệu, phóng đại: </a:t>
            </a:r>
            <a:r>
              <a:rPr lang="en-US" sz="3699">
                <a:solidFill>
                  <a:srgbClr val="22170B"/>
                </a:solidFill>
                <a:latin typeface="Roboto Condensed Italics"/>
              </a:rPr>
              <a:t>dải ngân hà tuột khỏi mây</a:t>
            </a:r>
          </a:p>
          <a:p>
            <a:pPr marL="798829" lvl="1" indent="-399415" algn="just">
              <a:lnSpc>
                <a:spcPts val="5586"/>
              </a:lnSpc>
              <a:buFont typeface="Arial"/>
              <a:buChar char="•"/>
            </a:pPr>
            <a:r>
              <a:rPr lang="en-US" sz="3699">
                <a:solidFill>
                  <a:srgbClr val="22170B"/>
                </a:solidFill>
                <a:latin typeface="Roboto Condensed"/>
              </a:rPr>
              <a:t>Câu thơ cuối thể hiện sức tưởng tượng độc đáo của nhà thơ: ngỡ thác nước là dải ngân hà rơi xuống từ chín tầng mây. </a:t>
            </a:r>
          </a:p>
          <a:p>
            <a:pPr algn="just">
              <a:lnSpc>
                <a:spcPts val="5586"/>
              </a:lnSpc>
            </a:pPr>
            <a:r>
              <a:rPr lang="en-US" sz="3699">
                <a:solidFill>
                  <a:srgbClr val="22170B"/>
                </a:solidFill>
                <a:ea typeface="Roboto Condensed"/>
                <a:sym typeface="Wingdings" panose="05000000000000000000" pitchFamily="2" charset="2"/>
              </a:rPr>
              <a:t></a:t>
            </a:r>
            <a:r>
              <a:rPr lang="en-US" sz="3699">
                <a:solidFill>
                  <a:srgbClr val="22170B"/>
                </a:solidFill>
                <a:ea typeface="Roboto Condensed"/>
              </a:rPr>
              <a:t> </a:t>
            </a:r>
            <a:r>
              <a:rPr lang="en-US" sz="3699">
                <a:solidFill>
                  <a:srgbClr val="22170B"/>
                </a:solidFill>
                <a:latin typeface="Roboto Condensed Bold Italics"/>
              </a:rPr>
              <a:t>Diễn tả vẻ đẹp tráng lệ nhưng cũng rất chân thực của dòng thác.</a:t>
            </a:r>
          </a:p>
        </p:txBody>
      </p:sp>
      <p:sp>
        <p:nvSpPr>
          <p:cNvPr id="12" name="TextBox 12"/>
          <p:cNvSpPr txBox="1"/>
          <p:nvPr/>
        </p:nvSpPr>
        <p:spPr>
          <a:xfrm>
            <a:off x="3909814" y="2802651"/>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Nghi thị Ngân Hà lạc cửu thiên</a:t>
            </a:r>
          </a:p>
        </p:txBody>
      </p:sp>
      <p:sp>
        <p:nvSpPr>
          <p:cNvPr id="15" name="TextBox 15"/>
          <p:cNvSpPr txBox="1"/>
          <p:nvPr/>
        </p:nvSpPr>
        <p:spPr>
          <a:xfrm>
            <a:off x="1028700" y="1307110"/>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318" t="-47660" b="-293509"/>
            </a:stretch>
          </a:blipFill>
        </p:spPr>
        <p:txBody>
          <a:bodyPr/>
          <a:lstStyle/>
          <a:p>
            <a:endParaRPr lang="en-GB"/>
          </a:p>
        </p:txBody>
      </p:sp>
      <p:grpSp>
        <p:nvGrpSpPr>
          <p:cNvPr id="3" name="Group 3"/>
          <p:cNvGrpSpPr/>
          <p:nvPr/>
        </p:nvGrpSpPr>
        <p:grpSpPr>
          <a:xfrm>
            <a:off x="736849" y="3314727"/>
            <a:ext cx="16079507" cy="7277089"/>
            <a:chOff x="0" y="0"/>
            <a:chExt cx="1668405" cy="755069"/>
          </a:xfrm>
        </p:grpSpPr>
        <p:sp>
          <p:nvSpPr>
            <p:cNvPr id="4" name="Freeform 4"/>
            <p:cNvSpPr/>
            <p:nvPr/>
          </p:nvSpPr>
          <p:spPr>
            <a:xfrm>
              <a:off x="0" y="0"/>
              <a:ext cx="1668417" cy="755069"/>
            </a:xfrm>
            <a:custGeom>
              <a:avLst/>
              <a:gdLst/>
              <a:ahLst/>
              <a:cxnLst/>
              <a:rect l="l" t="t" r="r" b="b"/>
              <a:pathLst>
                <a:path w="1668417" h="755069">
                  <a:moveTo>
                    <a:pt x="1371400" y="0"/>
                  </a:moveTo>
                  <a:lnTo>
                    <a:pt x="282407" y="0"/>
                  </a:lnTo>
                  <a:cubicBezTo>
                    <a:pt x="126426" y="0"/>
                    <a:pt x="0" y="123512"/>
                    <a:pt x="0" y="299754"/>
                  </a:cubicBezTo>
                  <a:cubicBezTo>
                    <a:pt x="0" y="430038"/>
                    <a:pt x="66279" y="525178"/>
                    <a:pt x="162037" y="569320"/>
                  </a:cubicBezTo>
                  <a:lnTo>
                    <a:pt x="162037" y="755069"/>
                  </a:lnTo>
                  <a:lnTo>
                    <a:pt x="353844" y="595601"/>
                  </a:lnTo>
                  <a:lnTo>
                    <a:pt x="1371400" y="595601"/>
                  </a:lnTo>
                  <a:cubicBezTo>
                    <a:pt x="1541968" y="595601"/>
                    <a:pt x="1668405" y="472089"/>
                    <a:pt x="1668405" y="299737"/>
                  </a:cubicBezTo>
                  <a:cubicBezTo>
                    <a:pt x="1668417" y="123512"/>
                    <a:pt x="1541968" y="0"/>
                    <a:pt x="1371400" y="0"/>
                  </a:cubicBezTo>
                  <a:close/>
                </a:path>
              </a:pathLst>
            </a:custGeom>
            <a:solidFill>
              <a:srgbClr val="FEFFFE">
                <a:alpha val="93725"/>
              </a:srgbClr>
            </a:solidFill>
          </p:spPr>
          <p:txBody>
            <a:bodyPr/>
            <a:lstStyle/>
            <a:p>
              <a:endParaRPr lang="en-GB"/>
            </a:p>
          </p:txBody>
        </p:sp>
        <p:sp>
          <p:nvSpPr>
            <p:cNvPr id="5" name="TextBox 5"/>
            <p:cNvSpPr txBox="1"/>
            <p:nvPr/>
          </p:nvSpPr>
          <p:spPr>
            <a:xfrm>
              <a:off x="0" y="-9525"/>
              <a:ext cx="1668405" cy="57409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70963" y="3676386"/>
            <a:ext cx="13628005" cy="5109210"/>
          </a:xfrm>
          <a:prstGeom prst="rect">
            <a:avLst/>
          </a:prstGeom>
        </p:spPr>
        <p:txBody>
          <a:bodyPr lIns="0" tIns="0" rIns="0" bIns="0" rtlCol="0" anchor="t">
            <a:spAutoFit/>
          </a:bodyPr>
          <a:lstStyle/>
          <a:p>
            <a:pPr marL="971550" lvl="1" indent="-485775" algn="just">
              <a:lnSpc>
                <a:spcPts val="6795"/>
              </a:lnSpc>
              <a:buFont typeface="Arial"/>
              <a:buChar char="•"/>
            </a:pPr>
            <a:r>
              <a:rPr lang="en-US" sz="4500">
                <a:solidFill>
                  <a:srgbClr val="22170B"/>
                </a:solidFill>
                <a:latin typeface="Roboto Condensed"/>
              </a:rPr>
              <a:t>Cả bài thơ là một bức tranh tuyệt vời về thác nước núi Lư. Từ góc độ quan sát của mình, Lý Bạch đã sáng tạo nên một tác phẩm nghệ thuật ca ngợi vẻ đẹp kì vĩ của thiên nhiên trong mối quan hệ với con người. </a:t>
            </a:r>
          </a:p>
          <a:p>
            <a:pPr marL="971550" lvl="1" indent="-485775" algn="just">
              <a:lnSpc>
                <a:spcPts val="6795"/>
              </a:lnSpc>
              <a:buFont typeface="Arial"/>
              <a:buChar char="•"/>
            </a:pPr>
            <a:r>
              <a:rPr lang="en-US" sz="4500">
                <a:solidFill>
                  <a:srgbClr val="22170B"/>
                </a:solidFill>
                <a:latin typeface="Roboto Condensed"/>
              </a:rPr>
              <a:t>Tư thế của con người: </a:t>
            </a:r>
            <a:r>
              <a:rPr lang="en-US" sz="4500" b="1">
                <a:solidFill>
                  <a:srgbClr val="22170B"/>
                </a:solidFill>
                <a:latin typeface="Roboto Condensed"/>
              </a:rPr>
              <a:t>hào sảng, tự tin như đang làm chủ cả vũ trụ bao la.</a:t>
            </a:r>
          </a:p>
        </p:txBody>
      </p:sp>
      <p:sp>
        <p:nvSpPr>
          <p:cNvPr id="7" name="TextBox 7"/>
          <p:cNvSpPr txBox="1"/>
          <p:nvPr/>
        </p:nvSpPr>
        <p:spPr>
          <a:xfrm>
            <a:off x="7264238" y="942975"/>
            <a:ext cx="9995062" cy="1321409"/>
          </a:xfrm>
          <a:prstGeom prst="rect">
            <a:avLst/>
          </a:prstGeom>
        </p:spPr>
        <p:txBody>
          <a:bodyPr lIns="0" tIns="0" rIns="0" bIns="0" rtlCol="0" anchor="t">
            <a:spAutoFit/>
          </a:bodyPr>
          <a:lstStyle/>
          <a:p>
            <a:pPr algn="ctr">
              <a:lnSpc>
                <a:spcPts val="9730"/>
              </a:lnSpc>
            </a:pPr>
            <a:r>
              <a:rPr lang="en-US" sz="8108" spc="38">
                <a:solidFill>
                  <a:srgbClr val="22170B"/>
                </a:solidFill>
                <a:latin typeface="#9Slide06 ThuPhap Thien An"/>
              </a:rPr>
              <a:t>Xa ngắm thác núi Lư</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318" t="-47660" b="-293509"/>
            </a:stretch>
          </a:blipFill>
        </p:spPr>
        <p:txBody>
          <a:bodyPr/>
          <a:lstStyle/>
          <a:p>
            <a:endParaRPr lang="en-GB"/>
          </a:p>
        </p:txBody>
      </p:sp>
      <p:sp>
        <p:nvSpPr>
          <p:cNvPr id="3" name="Freeform 3"/>
          <p:cNvSpPr/>
          <p:nvPr/>
        </p:nvSpPr>
        <p:spPr>
          <a:xfrm>
            <a:off x="9144000" y="2171700"/>
            <a:ext cx="8115300" cy="8115300"/>
          </a:xfrm>
          <a:custGeom>
            <a:avLst/>
            <a:gdLst/>
            <a:ahLst/>
            <a:cxnLst/>
            <a:rect l="l" t="t" r="r" b="b"/>
            <a:pathLst>
              <a:path w="8115300" h="8115300">
                <a:moveTo>
                  <a:pt x="0" y="0"/>
                </a:moveTo>
                <a:lnTo>
                  <a:pt x="8115300" y="0"/>
                </a:lnTo>
                <a:lnTo>
                  <a:pt x="8115300" y="8115300"/>
                </a:lnTo>
                <a:lnTo>
                  <a:pt x="0" y="8115300"/>
                </a:lnTo>
                <a:lnTo>
                  <a:pt x="0" y="0"/>
                </a:lnTo>
                <a:close/>
              </a:path>
            </a:pathLst>
          </a:custGeom>
          <a:blipFill>
            <a:blip r:embed="rId3">
              <a:alphaModFix amt="85000"/>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6" name="TextBox 6"/>
          <p:cNvSpPr txBox="1"/>
          <p:nvPr/>
        </p:nvSpPr>
        <p:spPr>
          <a:xfrm>
            <a:off x="4210451" y="1078494"/>
            <a:ext cx="10591926" cy="712642"/>
          </a:xfrm>
          <a:prstGeom prst="rect">
            <a:avLst/>
          </a:prstGeom>
        </p:spPr>
        <p:txBody>
          <a:bodyPr lIns="0" tIns="0" rIns="0" bIns="0" rtlCol="0" anchor="t">
            <a:spAutoFit/>
          </a:bodyPr>
          <a:lstStyle/>
          <a:p>
            <a:pPr algn="ctr">
              <a:lnSpc>
                <a:spcPts val="5643"/>
              </a:lnSpc>
            </a:pPr>
            <a:r>
              <a:rPr lang="en-US" sz="4703">
                <a:solidFill>
                  <a:srgbClr val="000000"/>
                </a:solidFill>
                <a:latin typeface="Roboto Condensed Bold"/>
              </a:rPr>
              <a:t>d. Đề tài, chủ đề, bài học</a:t>
            </a:r>
          </a:p>
        </p:txBody>
      </p:sp>
      <p:grpSp>
        <p:nvGrpSpPr>
          <p:cNvPr id="7" name="Group 7"/>
          <p:cNvGrpSpPr/>
          <p:nvPr/>
        </p:nvGrpSpPr>
        <p:grpSpPr>
          <a:xfrm>
            <a:off x="698151" y="2591233"/>
            <a:ext cx="7991169" cy="6447024"/>
            <a:chOff x="0" y="0"/>
            <a:chExt cx="10654892" cy="8596032"/>
          </a:xfrm>
        </p:grpSpPr>
        <p:sp>
          <p:nvSpPr>
            <p:cNvPr id="8" name="Freeform 8"/>
            <p:cNvSpPr/>
            <p:nvPr/>
          </p:nvSpPr>
          <p:spPr>
            <a:xfrm>
              <a:off x="0" y="0"/>
              <a:ext cx="10654892" cy="8596032"/>
            </a:xfrm>
            <a:custGeom>
              <a:avLst/>
              <a:gdLst/>
              <a:ahLst/>
              <a:cxnLst/>
              <a:rect l="l" t="t" r="r" b="b"/>
              <a:pathLst>
                <a:path w="10654892" h="8596032">
                  <a:moveTo>
                    <a:pt x="0" y="0"/>
                  </a:moveTo>
                  <a:lnTo>
                    <a:pt x="10654892" y="0"/>
                  </a:lnTo>
                  <a:lnTo>
                    <a:pt x="10654892" y="8596032"/>
                  </a:lnTo>
                  <a:lnTo>
                    <a:pt x="0" y="8596032"/>
                  </a:lnTo>
                  <a:lnTo>
                    <a:pt x="0" y="0"/>
                  </a:lnTo>
                  <a:close/>
                </a:path>
              </a:pathLst>
            </a:custGeom>
            <a:blipFill>
              <a:blip r:embed="rId5">
                <a:extLst>
                  <a:ext uri="{96DAC541-7B7A-43D3-8B79-37D633B846F1}">
                    <asvg:svgBlip xmlns:asvg="http://schemas.microsoft.com/office/drawing/2016/SVG/main" xmlns="" r:embed="rId6"/>
                  </a:ext>
                </a:extLst>
              </a:blip>
              <a:stretch>
                <a:fillRect l="-139" r="-139"/>
              </a:stretch>
            </a:blipFill>
          </p:spPr>
          <p:txBody>
            <a:bodyPr/>
            <a:lstStyle/>
            <a:p>
              <a:endParaRPr lang="en-GB"/>
            </a:p>
          </p:txBody>
        </p:sp>
        <p:sp>
          <p:nvSpPr>
            <p:cNvPr id="9" name="TextBox 9"/>
            <p:cNvSpPr txBox="1"/>
            <p:nvPr/>
          </p:nvSpPr>
          <p:spPr>
            <a:xfrm>
              <a:off x="1041542" y="2247240"/>
              <a:ext cx="8571808" cy="3977727"/>
            </a:xfrm>
            <a:prstGeom prst="rect">
              <a:avLst/>
            </a:prstGeom>
          </p:spPr>
          <p:txBody>
            <a:bodyPr lIns="0" tIns="0" rIns="0" bIns="0" rtlCol="0" anchor="t">
              <a:spAutoFit/>
            </a:bodyPr>
            <a:lstStyle/>
            <a:p>
              <a:pPr marL="864113" lvl="1" indent="-432056" algn="just">
                <a:lnSpc>
                  <a:spcPts val="6043"/>
                </a:lnSpc>
                <a:buFont typeface="Arial"/>
                <a:buChar char="•"/>
              </a:pPr>
              <a:r>
                <a:rPr lang="en-US" sz="4002">
                  <a:solidFill>
                    <a:srgbClr val="22170B"/>
                  </a:solidFill>
                  <a:latin typeface="Roboto Condensed Bold Italics"/>
                </a:rPr>
                <a:t> Đề tài:</a:t>
              </a:r>
              <a:r>
                <a:rPr lang="en-US" sz="4002">
                  <a:solidFill>
                    <a:srgbClr val="22170B"/>
                  </a:solidFill>
                  <a:latin typeface="Roboto Condensed"/>
                </a:rPr>
                <a:t> thiên nhiên</a:t>
              </a:r>
            </a:p>
            <a:p>
              <a:pPr marL="864113" lvl="1" indent="-432056" algn="just">
                <a:lnSpc>
                  <a:spcPts val="6043"/>
                </a:lnSpc>
                <a:buFont typeface="Arial"/>
                <a:buChar char="•"/>
              </a:pPr>
              <a:r>
                <a:rPr lang="en-US" sz="4002">
                  <a:solidFill>
                    <a:srgbClr val="22170B"/>
                  </a:solidFill>
                  <a:latin typeface="Roboto Condensed Bold Italics"/>
                </a:rPr>
                <a:t>Chủ đề: </a:t>
              </a:r>
              <a:r>
                <a:rPr lang="en-US" sz="4002">
                  <a:solidFill>
                    <a:srgbClr val="22170B"/>
                  </a:solidFill>
                  <a:latin typeface="Roboto Condensed"/>
                </a:rPr>
                <a:t>Ca ngợi vẻ đẹp của thiên nhiên, từ đó gợi ra vẻ đẹp tâm hồn con người</a:t>
              </a:r>
            </a:p>
          </p:txBody>
        </p:sp>
      </p:grpSp>
      <p:sp>
        <p:nvSpPr>
          <p:cNvPr id="10" name="TextBox 10"/>
          <p:cNvSpPr txBox="1"/>
          <p:nvPr/>
        </p:nvSpPr>
        <p:spPr>
          <a:xfrm>
            <a:off x="9506414" y="2467408"/>
            <a:ext cx="6923297" cy="6824345"/>
          </a:xfrm>
          <a:prstGeom prst="rect">
            <a:avLst/>
          </a:prstGeom>
        </p:spPr>
        <p:txBody>
          <a:bodyPr lIns="0" tIns="0" rIns="0" bIns="0" rtlCol="0" anchor="t">
            <a:spAutoFit/>
          </a:bodyPr>
          <a:lstStyle/>
          <a:p>
            <a:pPr marL="863598" lvl="1" indent="-431799" algn="just">
              <a:lnSpc>
                <a:spcPts val="6039"/>
              </a:lnSpc>
              <a:buFont typeface="Arial"/>
              <a:buChar char="•"/>
            </a:pPr>
            <a:r>
              <a:rPr lang="en-US" sz="3999">
                <a:solidFill>
                  <a:srgbClr val="22170B"/>
                </a:solidFill>
                <a:latin typeface="Roboto Condensed Bold Italics"/>
              </a:rPr>
              <a:t>Bài học mà văn bản gợi ra:</a:t>
            </a:r>
          </a:p>
          <a:p>
            <a:pPr algn="just">
              <a:lnSpc>
                <a:spcPts val="6039"/>
              </a:lnSpc>
            </a:pPr>
            <a:r>
              <a:rPr lang="en-US" sz="3999">
                <a:solidFill>
                  <a:srgbClr val="22170B"/>
                </a:solidFill>
                <a:latin typeface="Roboto Condensed Bold Italics"/>
              </a:rPr>
              <a:t>+ </a:t>
            </a:r>
            <a:r>
              <a:rPr lang="en-US" sz="3999">
                <a:solidFill>
                  <a:srgbClr val="22170B"/>
                </a:solidFill>
                <a:latin typeface="Roboto Condensed"/>
              </a:rPr>
              <a:t>Thiên nhiên và cuộc sống quanh ta luôn mang vẻ đẹp diệu kì, chỉ cần ta có góc nhìn đẹp và tâm trong sáng, ta đều có thể cảm nhận được vẻ đẹp ấy.</a:t>
            </a:r>
          </a:p>
          <a:p>
            <a:pPr algn="just">
              <a:lnSpc>
                <a:spcPts val="6039"/>
              </a:lnSpc>
            </a:pPr>
            <a:r>
              <a:rPr lang="en-US" sz="3999">
                <a:solidFill>
                  <a:srgbClr val="22170B"/>
                </a:solidFill>
                <a:latin typeface="Roboto Condensed"/>
              </a:rPr>
              <a:t>+ Khi quan sát thiên nhiên, ta có thể được khai mở tình yêu cuộc sống và những khát vọng cao đẹp.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rot="-392286">
            <a:off x="1649909" y="3086100"/>
            <a:ext cx="11095147" cy="6379709"/>
          </a:xfrm>
          <a:custGeom>
            <a:avLst/>
            <a:gdLst/>
            <a:ahLst/>
            <a:cxnLst/>
            <a:rect l="l" t="t" r="r" b="b"/>
            <a:pathLst>
              <a:path w="11095147" h="6379709">
                <a:moveTo>
                  <a:pt x="0" y="0"/>
                </a:moveTo>
                <a:lnTo>
                  <a:pt x="11095147" y="0"/>
                </a:lnTo>
                <a:lnTo>
                  <a:pt x="11095147" y="6379709"/>
                </a:lnTo>
                <a:lnTo>
                  <a:pt x="0" y="63797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2" name="TextBox 12"/>
          <p:cNvSpPr txBox="1"/>
          <p:nvPr/>
        </p:nvSpPr>
        <p:spPr>
          <a:xfrm rot="-359530">
            <a:off x="2078781" y="4145854"/>
            <a:ext cx="10229101" cy="4165314"/>
          </a:xfrm>
          <a:prstGeom prst="rect">
            <a:avLst/>
          </a:prstGeom>
        </p:spPr>
        <p:txBody>
          <a:bodyPr lIns="0" tIns="0" rIns="0" bIns="0" rtlCol="0" anchor="t">
            <a:spAutoFit/>
          </a:bodyPr>
          <a:lstStyle/>
          <a:p>
            <a:pPr algn="just">
              <a:lnSpc>
                <a:spcPts val="6652"/>
              </a:lnSpc>
              <a:spcBef>
                <a:spcPct val="0"/>
              </a:spcBef>
            </a:pPr>
            <a:r>
              <a:rPr lang="en-US" sz="4751">
                <a:solidFill>
                  <a:srgbClr val="22170B"/>
                </a:solidFill>
                <a:latin typeface="Roboto Condensed"/>
              </a:rPr>
              <a:t>1. Bài thơ </a:t>
            </a:r>
            <a:r>
              <a:rPr lang="en-US" sz="4751">
                <a:solidFill>
                  <a:srgbClr val="22170B"/>
                </a:solidFill>
                <a:latin typeface="Roboto Condensed Italics"/>
              </a:rPr>
              <a:t>Xa ngắm thác núi Lư</a:t>
            </a:r>
            <a:r>
              <a:rPr lang="en-US" sz="4751">
                <a:solidFill>
                  <a:srgbClr val="22170B"/>
                </a:solidFill>
                <a:latin typeface="Roboto Condensed"/>
              </a:rPr>
              <a:t> đã khắc họa khung cảnh thiên nhiên tuyệt đẹp. </a:t>
            </a:r>
          </a:p>
          <a:p>
            <a:pPr algn="just">
              <a:lnSpc>
                <a:spcPts val="6652"/>
              </a:lnSpc>
              <a:spcBef>
                <a:spcPct val="0"/>
              </a:spcBef>
            </a:pPr>
            <a:r>
              <a:rPr lang="en-US" sz="4751">
                <a:solidFill>
                  <a:srgbClr val="22170B"/>
                </a:solidFill>
                <a:latin typeface="Roboto Condensed Bold"/>
              </a:rPr>
              <a:t>Hãy sưu tầm và đọc một bài thơ Đường luật cũng viết về cảnh thiên nhiên mà em tâm đắc.</a:t>
            </a:r>
          </a:p>
        </p:txBody>
      </p:sp>
      <p:sp>
        <p:nvSpPr>
          <p:cNvPr id="13" name="Freeform 13"/>
          <p:cNvSpPr/>
          <p:nvPr/>
        </p:nvSpPr>
        <p:spPr>
          <a:xfrm>
            <a:off x="-3837147" y="8693019"/>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rot="-392286">
            <a:off x="1649909" y="3086100"/>
            <a:ext cx="11095147" cy="6379709"/>
          </a:xfrm>
          <a:custGeom>
            <a:avLst/>
            <a:gdLst/>
            <a:ahLst/>
            <a:cxnLst/>
            <a:rect l="l" t="t" r="r" b="b"/>
            <a:pathLst>
              <a:path w="11095147" h="6379709">
                <a:moveTo>
                  <a:pt x="0" y="0"/>
                </a:moveTo>
                <a:lnTo>
                  <a:pt x="11095147" y="0"/>
                </a:lnTo>
                <a:lnTo>
                  <a:pt x="11095147" y="6379709"/>
                </a:lnTo>
                <a:lnTo>
                  <a:pt x="0" y="63797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2" name="TextBox 12"/>
          <p:cNvSpPr txBox="1"/>
          <p:nvPr/>
        </p:nvSpPr>
        <p:spPr>
          <a:xfrm rot="-411033">
            <a:off x="2078452" y="4155433"/>
            <a:ext cx="10229101" cy="4436447"/>
          </a:xfrm>
          <a:prstGeom prst="rect">
            <a:avLst/>
          </a:prstGeom>
        </p:spPr>
        <p:txBody>
          <a:bodyPr lIns="0" tIns="0" rIns="0" bIns="0" rtlCol="0" anchor="t">
            <a:spAutoFit/>
          </a:bodyPr>
          <a:lstStyle/>
          <a:p>
            <a:pPr algn="just">
              <a:lnSpc>
                <a:spcPts val="5880"/>
              </a:lnSpc>
            </a:pPr>
            <a:r>
              <a:rPr lang="en-US" sz="4200">
                <a:solidFill>
                  <a:srgbClr val="22170B"/>
                </a:solidFill>
                <a:latin typeface="Roboto Condensed"/>
              </a:rPr>
              <a:t>2. Có ý kiến cho rằng: chỉ có những khung cảnh tự nhiên như thác nước, núi rừng… mới là đẹp nhất. Sự hiện đại và nhộn nhịp của đô thị chính là tác động thô bạo, phá hỏng thiên nhiên của con người, cần phải được xóa bỏ.</a:t>
            </a:r>
          </a:p>
          <a:p>
            <a:pPr algn="just">
              <a:lnSpc>
                <a:spcPts val="5880"/>
              </a:lnSpc>
              <a:spcBef>
                <a:spcPct val="0"/>
              </a:spcBef>
            </a:pPr>
            <a:r>
              <a:rPr lang="en-US" sz="4200">
                <a:solidFill>
                  <a:srgbClr val="22170B"/>
                </a:solidFill>
                <a:latin typeface="Roboto Condensed Bold"/>
              </a:rPr>
              <a:t>Quan điểm của em như thế nào về ý kiến trên? </a:t>
            </a:r>
          </a:p>
        </p:txBody>
      </p:sp>
      <p:sp>
        <p:nvSpPr>
          <p:cNvPr id="13" name="Freeform 13"/>
          <p:cNvSpPr/>
          <p:nvPr/>
        </p:nvSpPr>
        <p:spPr>
          <a:xfrm>
            <a:off x="-4720124" y="8693019"/>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a:off x="3033437" y="3430291"/>
            <a:ext cx="9191450" cy="5285084"/>
          </a:xfrm>
          <a:custGeom>
            <a:avLst/>
            <a:gdLst/>
            <a:ahLst/>
            <a:cxnLst/>
            <a:rect l="l" t="t" r="r" b="b"/>
            <a:pathLst>
              <a:path w="9191450" h="5285084">
                <a:moveTo>
                  <a:pt x="0" y="0"/>
                </a:moveTo>
                <a:lnTo>
                  <a:pt x="9191450" y="0"/>
                </a:lnTo>
                <a:lnTo>
                  <a:pt x="9191450" y="5285084"/>
                </a:lnTo>
                <a:lnTo>
                  <a:pt x="0" y="52850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905320" y="8867775"/>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2" name="TextBox 12"/>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3" name="TextBox 13"/>
          <p:cNvSpPr txBox="1"/>
          <p:nvPr/>
        </p:nvSpPr>
        <p:spPr>
          <a:xfrm>
            <a:off x="3478053" y="4794155"/>
            <a:ext cx="7673237" cy="2462106"/>
          </a:xfrm>
          <a:prstGeom prst="rect">
            <a:avLst/>
          </a:prstGeom>
        </p:spPr>
        <p:txBody>
          <a:bodyPr lIns="0" tIns="0" rIns="0" bIns="0" rtlCol="0" anchor="t">
            <a:spAutoFit/>
          </a:bodyPr>
          <a:lstStyle/>
          <a:p>
            <a:pPr algn="ctr">
              <a:lnSpc>
                <a:spcPts val="6556"/>
              </a:lnSpc>
              <a:spcBef>
                <a:spcPct val="0"/>
              </a:spcBef>
            </a:pPr>
            <a:r>
              <a:rPr lang="en-US" sz="4682">
                <a:solidFill>
                  <a:srgbClr val="22170B"/>
                </a:solidFill>
                <a:latin typeface="Roboto Condensed"/>
              </a:rPr>
              <a:t>3. Chúng ta cần phải làm gì để cảm nhận được và gìn giữ vẻ đẹp cuộc sống quanh mình?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a:off x="824898" y="3448443"/>
            <a:ext cx="12090549" cy="3282448"/>
            <a:chOff x="0" y="0"/>
            <a:chExt cx="16120732" cy="4376597"/>
          </a:xfrm>
        </p:grpSpPr>
        <p:sp>
          <p:nvSpPr>
            <p:cNvPr id="4" name="Freeform 4"/>
            <p:cNvSpPr/>
            <p:nvPr/>
          </p:nvSpPr>
          <p:spPr>
            <a:xfrm>
              <a:off x="7198" y="12724"/>
              <a:ext cx="16106371" cy="4351074"/>
            </a:xfrm>
            <a:custGeom>
              <a:avLst/>
              <a:gdLst/>
              <a:ahLst/>
              <a:cxnLst/>
              <a:rect l="l" t="t" r="r" b="b"/>
              <a:pathLst>
                <a:path w="16106371" h="4351074">
                  <a:moveTo>
                    <a:pt x="0" y="0"/>
                  </a:moveTo>
                  <a:lnTo>
                    <a:pt x="16106370" y="0"/>
                  </a:lnTo>
                  <a:lnTo>
                    <a:pt x="16106370" y="4351074"/>
                  </a:lnTo>
                  <a:lnTo>
                    <a:pt x="0" y="4351074"/>
                  </a:lnTo>
                  <a:close/>
                </a:path>
              </a:pathLst>
            </a:custGeom>
            <a:solidFill>
              <a:srgbClr val="FFFFFF">
                <a:alpha val="60000"/>
              </a:srgbClr>
            </a:solidFill>
          </p:spPr>
          <p:txBody>
            <a:bodyPr/>
            <a:lstStyle/>
            <a:p>
              <a:endParaRPr lang="en-GB"/>
            </a:p>
          </p:txBody>
        </p:sp>
        <p:sp>
          <p:nvSpPr>
            <p:cNvPr id="5" name="Freeform 5"/>
            <p:cNvSpPr/>
            <p:nvPr/>
          </p:nvSpPr>
          <p:spPr>
            <a:xfrm>
              <a:off x="0" y="0"/>
              <a:ext cx="16120777" cy="4376522"/>
            </a:xfrm>
            <a:custGeom>
              <a:avLst/>
              <a:gdLst/>
              <a:ahLst/>
              <a:cxnLst/>
              <a:rect l="l" t="t" r="r" b="b"/>
              <a:pathLst>
                <a:path w="16120777" h="4376522">
                  <a:moveTo>
                    <a:pt x="7198" y="0"/>
                  </a:moveTo>
                  <a:lnTo>
                    <a:pt x="16113568" y="0"/>
                  </a:lnTo>
                  <a:cubicBezTo>
                    <a:pt x="16117503" y="0"/>
                    <a:pt x="16120777" y="5768"/>
                    <a:pt x="16120777" y="12724"/>
                  </a:cubicBezTo>
                  <a:lnTo>
                    <a:pt x="16120777" y="4363798"/>
                  </a:lnTo>
                  <a:cubicBezTo>
                    <a:pt x="16120777" y="4370754"/>
                    <a:pt x="16117503" y="4376522"/>
                    <a:pt x="16113568" y="4376522"/>
                  </a:cubicBezTo>
                  <a:lnTo>
                    <a:pt x="7198" y="4376522"/>
                  </a:lnTo>
                  <a:cubicBezTo>
                    <a:pt x="3263" y="4376522"/>
                    <a:pt x="0" y="4370754"/>
                    <a:pt x="0" y="4363798"/>
                  </a:cubicBezTo>
                  <a:lnTo>
                    <a:pt x="0" y="12724"/>
                  </a:lnTo>
                  <a:cubicBezTo>
                    <a:pt x="0" y="5768"/>
                    <a:pt x="3263" y="0"/>
                    <a:pt x="7198" y="0"/>
                  </a:cubicBezTo>
                  <a:moveTo>
                    <a:pt x="7198" y="25449"/>
                  </a:moveTo>
                  <a:lnTo>
                    <a:pt x="7198" y="12724"/>
                  </a:lnTo>
                  <a:lnTo>
                    <a:pt x="14395" y="12724"/>
                  </a:lnTo>
                  <a:lnTo>
                    <a:pt x="14395" y="4363798"/>
                  </a:lnTo>
                  <a:lnTo>
                    <a:pt x="7198" y="4363798"/>
                  </a:lnTo>
                  <a:lnTo>
                    <a:pt x="7198" y="4351074"/>
                  </a:lnTo>
                  <a:lnTo>
                    <a:pt x="16113568" y="4351074"/>
                  </a:lnTo>
                  <a:lnTo>
                    <a:pt x="16113568" y="4363798"/>
                  </a:lnTo>
                  <a:lnTo>
                    <a:pt x="16106370" y="4363798"/>
                  </a:lnTo>
                  <a:lnTo>
                    <a:pt x="16106370" y="12724"/>
                  </a:lnTo>
                  <a:lnTo>
                    <a:pt x="16113568" y="12724"/>
                  </a:lnTo>
                  <a:lnTo>
                    <a:pt x="16113568" y="25449"/>
                  </a:lnTo>
                  <a:lnTo>
                    <a:pt x="7198" y="25449"/>
                  </a:lnTo>
                  <a:close/>
                </a:path>
              </a:pathLst>
            </a:custGeom>
            <a:solidFill>
              <a:srgbClr val="573312">
                <a:alpha val="66667"/>
              </a:srgbClr>
            </a:solidFill>
          </p:spPr>
          <p:txBody>
            <a:bodyPr/>
            <a:lstStyle/>
            <a:p>
              <a:endParaRPr lang="en-GB"/>
            </a:p>
          </p:txBody>
        </p:sp>
      </p:grpSp>
      <p:sp>
        <p:nvSpPr>
          <p:cNvPr id="6" name="Freeform 6"/>
          <p:cNvSpPr/>
          <p:nvPr/>
        </p:nvSpPr>
        <p:spPr>
          <a:xfrm>
            <a:off x="0" y="5143500"/>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8" name="TextBox 8"/>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9" name="TextBox 9"/>
          <p:cNvSpPr txBox="1"/>
          <p:nvPr/>
        </p:nvSpPr>
        <p:spPr>
          <a:xfrm>
            <a:off x="1137558" y="3936502"/>
            <a:ext cx="11405459"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C0C0C"/>
                </a:solidFill>
                <a:latin typeface="Roboto Condensed"/>
              </a:rPr>
              <a:t> HS sẽ lắng nghe câu hỏi và trả lời miệng. </a:t>
            </a:r>
          </a:p>
          <a:p>
            <a:pPr marL="755651" lvl="1" indent="-377825" algn="just">
              <a:lnSpc>
                <a:spcPts val="4900"/>
              </a:lnSpc>
              <a:buFont typeface="Arial"/>
              <a:buChar char="•"/>
            </a:pPr>
            <a:r>
              <a:rPr lang="en-US" sz="3500">
                <a:solidFill>
                  <a:srgbClr val="0C0C0C"/>
                </a:solidFill>
                <a:latin typeface="Roboto Condensed"/>
              </a:rPr>
              <a:t>HS giành quyền trả lời bằng cách giơ tay. Mỗi câu trả lời đúng HS nhận được 5 điểm ClassDojo.</a:t>
            </a:r>
          </a:p>
          <a:p>
            <a:pPr marL="755651" lvl="1" indent="-377825" algn="just">
              <a:lnSpc>
                <a:spcPts val="4900"/>
              </a:lnSpc>
              <a:buFont typeface="Arial"/>
              <a:buChar char="•"/>
            </a:pPr>
            <a:r>
              <a:rPr lang="en-US" sz="3500">
                <a:solidFill>
                  <a:srgbClr val="0C0C0C"/>
                </a:solidFill>
                <a:latin typeface="Roboto Condensed"/>
              </a:rPr>
              <a:t>Thời gian suy nghĩ: 10s / câu hỏi</a:t>
            </a:r>
          </a:p>
        </p:txBody>
      </p:sp>
      <p:grpSp>
        <p:nvGrpSpPr>
          <p:cNvPr id="10" name="Group 10"/>
          <p:cNvGrpSpPr/>
          <p:nvPr/>
        </p:nvGrpSpPr>
        <p:grpSpPr>
          <a:xfrm>
            <a:off x="4761771" y="7548685"/>
            <a:ext cx="4990480" cy="2096498"/>
            <a:chOff x="0" y="0"/>
            <a:chExt cx="6653973" cy="2795330"/>
          </a:xfrm>
        </p:grpSpPr>
        <p:sp>
          <p:nvSpPr>
            <p:cNvPr id="11" name="Freeform 11"/>
            <p:cNvSpPr/>
            <p:nvPr/>
          </p:nvSpPr>
          <p:spPr>
            <a:xfrm>
              <a:off x="18237" y="13425"/>
              <a:ext cx="6617463" cy="2768471"/>
            </a:xfrm>
            <a:custGeom>
              <a:avLst/>
              <a:gdLst/>
              <a:ahLst/>
              <a:cxnLst/>
              <a:rect l="l" t="t" r="r" b="b"/>
              <a:pathLst>
                <a:path w="6617463" h="2768471">
                  <a:moveTo>
                    <a:pt x="0" y="1384280"/>
                  </a:moveTo>
                  <a:cubicBezTo>
                    <a:pt x="0" y="619780"/>
                    <a:pt x="1481328" y="0"/>
                    <a:pt x="3308793" y="0"/>
                  </a:cubicBezTo>
                  <a:cubicBezTo>
                    <a:pt x="5136258" y="0"/>
                    <a:pt x="6617463" y="619780"/>
                    <a:pt x="6617463" y="1384280"/>
                  </a:cubicBezTo>
                  <a:cubicBezTo>
                    <a:pt x="6617463" y="2148780"/>
                    <a:pt x="5136136" y="2768471"/>
                    <a:pt x="3308793" y="2768471"/>
                  </a:cubicBezTo>
                  <a:cubicBezTo>
                    <a:pt x="1481449" y="2768471"/>
                    <a:pt x="0" y="2148691"/>
                    <a:pt x="0" y="1384280"/>
                  </a:cubicBezTo>
                  <a:close/>
                </a:path>
              </a:pathLst>
            </a:custGeom>
            <a:solidFill>
              <a:srgbClr val="A19574"/>
            </a:solidFill>
          </p:spPr>
          <p:txBody>
            <a:bodyPr/>
            <a:lstStyle/>
            <a:p>
              <a:endParaRPr lang="en-GB"/>
            </a:p>
          </p:txBody>
        </p:sp>
        <p:sp>
          <p:nvSpPr>
            <p:cNvPr id="12" name="Freeform 12"/>
            <p:cNvSpPr/>
            <p:nvPr/>
          </p:nvSpPr>
          <p:spPr>
            <a:xfrm>
              <a:off x="0" y="0"/>
              <a:ext cx="6653938" cy="2795444"/>
            </a:xfrm>
            <a:custGeom>
              <a:avLst/>
              <a:gdLst/>
              <a:ahLst/>
              <a:cxnLst/>
              <a:rect l="l" t="t" r="r" b="b"/>
              <a:pathLst>
                <a:path w="6653938" h="2795444">
                  <a:moveTo>
                    <a:pt x="0" y="1397705"/>
                  </a:moveTo>
                  <a:cubicBezTo>
                    <a:pt x="0" y="619959"/>
                    <a:pt x="1499929" y="0"/>
                    <a:pt x="3327030" y="0"/>
                  </a:cubicBezTo>
                  <a:cubicBezTo>
                    <a:pt x="5154130" y="0"/>
                    <a:pt x="6653938" y="619959"/>
                    <a:pt x="6653938" y="1397705"/>
                  </a:cubicBezTo>
                  <a:lnTo>
                    <a:pt x="6635700" y="1397705"/>
                  </a:lnTo>
                  <a:lnTo>
                    <a:pt x="6653938" y="1397705"/>
                  </a:lnTo>
                  <a:cubicBezTo>
                    <a:pt x="6653938" y="2175451"/>
                    <a:pt x="5154008" y="2795444"/>
                    <a:pt x="3326908" y="2795444"/>
                  </a:cubicBezTo>
                  <a:lnTo>
                    <a:pt x="3326908" y="2781986"/>
                  </a:lnTo>
                  <a:lnTo>
                    <a:pt x="3326908" y="2795444"/>
                  </a:lnTo>
                  <a:cubicBezTo>
                    <a:pt x="1499929" y="2795321"/>
                    <a:pt x="0" y="2175362"/>
                    <a:pt x="0" y="1397705"/>
                  </a:cubicBezTo>
                  <a:lnTo>
                    <a:pt x="18237" y="1397705"/>
                  </a:lnTo>
                  <a:lnTo>
                    <a:pt x="36474" y="1397705"/>
                  </a:lnTo>
                  <a:lnTo>
                    <a:pt x="18237" y="1397705"/>
                  </a:lnTo>
                  <a:lnTo>
                    <a:pt x="0" y="1397705"/>
                  </a:lnTo>
                  <a:moveTo>
                    <a:pt x="36474" y="1397705"/>
                  </a:moveTo>
                  <a:cubicBezTo>
                    <a:pt x="36474" y="1405134"/>
                    <a:pt x="28328" y="1411130"/>
                    <a:pt x="18237" y="1411130"/>
                  </a:cubicBezTo>
                  <a:cubicBezTo>
                    <a:pt x="8146" y="1411130"/>
                    <a:pt x="0" y="1405134"/>
                    <a:pt x="0" y="1397705"/>
                  </a:cubicBezTo>
                  <a:cubicBezTo>
                    <a:pt x="0" y="1390277"/>
                    <a:pt x="8146" y="1384281"/>
                    <a:pt x="18237" y="1384281"/>
                  </a:cubicBezTo>
                  <a:cubicBezTo>
                    <a:pt x="28328" y="1384281"/>
                    <a:pt x="36474" y="1390277"/>
                    <a:pt x="36474" y="1397705"/>
                  </a:cubicBezTo>
                  <a:cubicBezTo>
                    <a:pt x="36474" y="2148960"/>
                    <a:pt x="1499321" y="2768561"/>
                    <a:pt x="3327030" y="2768561"/>
                  </a:cubicBezTo>
                  <a:cubicBezTo>
                    <a:pt x="5154738" y="2768561"/>
                    <a:pt x="6617585" y="2149049"/>
                    <a:pt x="6617585" y="1397705"/>
                  </a:cubicBezTo>
                  <a:cubicBezTo>
                    <a:pt x="6617585" y="646362"/>
                    <a:pt x="5154616" y="26850"/>
                    <a:pt x="3327030" y="26850"/>
                  </a:cubicBezTo>
                  <a:lnTo>
                    <a:pt x="3327030" y="13425"/>
                  </a:lnTo>
                  <a:lnTo>
                    <a:pt x="3327030" y="26850"/>
                  </a:lnTo>
                  <a:cubicBezTo>
                    <a:pt x="1499321" y="26850"/>
                    <a:pt x="36474" y="646362"/>
                    <a:pt x="36474" y="1397705"/>
                  </a:cubicBezTo>
                  <a:close/>
                </a:path>
              </a:pathLst>
            </a:custGeom>
            <a:solidFill>
              <a:srgbClr val="FFFFFF"/>
            </a:solidFill>
          </p:spPr>
          <p:txBody>
            <a:bodyPr/>
            <a:lstStyle/>
            <a:p>
              <a:endParaRPr lang="en-GB"/>
            </a:p>
          </p:txBody>
        </p:sp>
        <p:sp>
          <p:nvSpPr>
            <p:cNvPr id="13" name="TextBox 13"/>
            <p:cNvSpPr txBox="1"/>
            <p:nvPr/>
          </p:nvSpPr>
          <p:spPr>
            <a:xfrm>
              <a:off x="0" y="-57150"/>
              <a:ext cx="6653973" cy="2852480"/>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1</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6" name="Freeform 6"/>
          <p:cNvSpPr/>
          <p:nvPr/>
        </p:nvSpPr>
        <p:spPr>
          <a:xfrm>
            <a:off x="0" y="5981700"/>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1: Bài thơ </a:t>
            </a:r>
            <a:r>
              <a:rPr lang="en-US" sz="3500">
                <a:solidFill>
                  <a:srgbClr val="0C0C0C"/>
                </a:solidFill>
                <a:latin typeface="Roboto Condensed Bold Italics"/>
              </a:rPr>
              <a:t>Xa ngắm thác núi Lư</a:t>
            </a:r>
            <a:r>
              <a:rPr lang="en-US" sz="3500">
                <a:solidFill>
                  <a:srgbClr val="0C0C0C"/>
                </a:solidFill>
                <a:latin typeface="Roboto Condensed Bold"/>
              </a:rPr>
              <a:t> của tác giả nào?</a:t>
            </a:r>
          </a:p>
          <a:p>
            <a:pPr algn="just">
              <a:lnSpc>
                <a:spcPts val="4900"/>
              </a:lnSpc>
            </a:pPr>
            <a:r>
              <a:rPr lang="en-US" sz="3500">
                <a:solidFill>
                  <a:srgbClr val="0C0C0C"/>
                </a:solidFill>
                <a:latin typeface="Roboto Condensed"/>
              </a:rPr>
              <a:t>A. Đỗ Phủ </a:t>
            </a:r>
          </a:p>
          <a:p>
            <a:pPr algn="just">
              <a:lnSpc>
                <a:spcPts val="4900"/>
              </a:lnSpc>
            </a:pPr>
            <a:r>
              <a:rPr lang="en-US" sz="3500">
                <a:solidFill>
                  <a:srgbClr val="0C0C0C"/>
                </a:solidFill>
                <a:latin typeface="Roboto Condensed"/>
              </a:rPr>
              <a:t>B. Lý Bạch</a:t>
            </a:r>
          </a:p>
          <a:p>
            <a:pPr algn="just">
              <a:lnSpc>
                <a:spcPts val="4900"/>
              </a:lnSpc>
            </a:pPr>
            <a:r>
              <a:rPr lang="en-US" sz="3500">
                <a:solidFill>
                  <a:srgbClr val="0C0C0C"/>
                </a:solidFill>
                <a:latin typeface="Roboto Condensed"/>
              </a:rPr>
              <a:t>C. Tương Như</a:t>
            </a:r>
          </a:p>
          <a:p>
            <a:pPr algn="just">
              <a:lnSpc>
                <a:spcPts val="4900"/>
              </a:lnSpc>
            </a:pPr>
            <a:r>
              <a:rPr lang="en-US" sz="3500">
                <a:solidFill>
                  <a:srgbClr val="0C0C0C"/>
                </a:solidFill>
                <a:latin typeface="Roboto Condensed"/>
              </a:rPr>
              <a:t>D. Trương Kế</a:t>
            </a:r>
          </a:p>
          <a:p>
            <a:pPr algn="just">
              <a:lnSpc>
                <a:spcPts val="4900"/>
              </a:lnSpc>
            </a:pPr>
            <a:endParaRPr lang="en-US" sz="3500">
              <a:solidFill>
                <a:srgbClr val="0C0C0C"/>
              </a:solidFill>
              <a:latin typeface="Roboto Condensed"/>
            </a:endParaRPr>
          </a:p>
        </p:txBody>
      </p:sp>
      <p:sp>
        <p:nvSpPr>
          <p:cNvPr id="8" name="Freeform 8"/>
          <p:cNvSpPr/>
          <p:nvPr/>
        </p:nvSpPr>
        <p:spPr>
          <a:xfrm>
            <a:off x="1497918" y="4945685"/>
            <a:ext cx="1045255" cy="1020430"/>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603524" y="1381810"/>
            <a:ext cx="9570548" cy="1294495"/>
            <a:chOff x="0" y="0"/>
            <a:chExt cx="12760731" cy="1725993"/>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0" y="159388"/>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1" name="TextBox 11"/>
          <p:cNvSpPr txBox="1"/>
          <p:nvPr/>
        </p:nvSpPr>
        <p:spPr>
          <a:xfrm>
            <a:off x="7764896" y="4083258"/>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Hiệu: </a:t>
            </a:r>
            <a:r>
              <a:rPr lang="en-US" sz="3500">
                <a:solidFill>
                  <a:srgbClr val="000000"/>
                </a:solidFill>
                <a:latin typeface="Roboto Condensed Bold Italics"/>
              </a:rPr>
              <a:t>Túy ngâm tiên sinh</a:t>
            </a:r>
          </a:p>
        </p:txBody>
      </p:sp>
      <p:sp>
        <p:nvSpPr>
          <p:cNvPr id="12" name="TextBox 12"/>
          <p:cNvSpPr txBox="1"/>
          <p:nvPr/>
        </p:nvSpPr>
        <p:spPr>
          <a:xfrm>
            <a:off x="7928184" y="5762007"/>
            <a:ext cx="5115051"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Tác giả của </a:t>
            </a:r>
            <a:r>
              <a:rPr lang="en-US" sz="3500" i="1">
                <a:solidFill>
                  <a:srgbClr val="000000"/>
                </a:solidFill>
                <a:latin typeface="Roboto Condensed Bold"/>
              </a:rPr>
              <a:t>Trường hận ca, Tỳ bà hành</a:t>
            </a:r>
            <a:r>
              <a:rPr lang="en-US" sz="3500">
                <a:solidFill>
                  <a:srgbClr val="000000"/>
                </a:solidFill>
                <a:latin typeface="Roboto Condensed Bold"/>
              </a:rPr>
              <a:t>,...</a:t>
            </a:r>
            <a:r>
              <a:rPr lang="en-US" sz="3500">
                <a:solidFill>
                  <a:srgbClr val="000000"/>
                </a:solidFill>
                <a:latin typeface="Roboto Condensed Italics"/>
              </a:rPr>
              <a:t> </a:t>
            </a:r>
          </a:p>
        </p:txBody>
      </p:sp>
      <p:sp>
        <p:nvSpPr>
          <p:cNvPr id="13" name="TextBox 13"/>
          <p:cNvSpPr txBox="1"/>
          <p:nvPr/>
        </p:nvSpPr>
        <p:spPr>
          <a:xfrm>
            <a:off x="1546380" y="5666757"/>
            <a:ext cx="5459649" cy="1258007"/>
          </a:xfrm>
          <a:prstGeom prst="rect">
            <a:avLst/>
          </a:prstGeom>
        </p:spPr>
        <p:txBody>
          <a:bodyPr lIns="0" tIns="0" rIns="0" bIns="0" rtlCol="0" anchor="t">
            <a:spAutoFit/>
          </a:bodyPr>
          <a:lstStyle/>
          <a:p>
            <a:pPr algn="ctr">
              <a:lnSpc>
                <a:spcPts val="8708"/>
              </a:lnSpc>
            </a:pPr>
            <a:r>
              <a:rPr lang="en-US" sz="7256" spc="34">
                <a:solidFill>
                  <a:srgbClr val="22170B"/>
                </a:solidFill>
                <a:latin typeface="#9Slide05 Braxton Regular"/>
              </a:rPr>
              <a:t>Bạch Cư Dị</a:t>
            </a:r>
          </a:p>
        </p:txBody>
      </p:sp>
      <p:sp>
        <p:nvSpPr>
          <p:cNvPr id="14" name="TextBox 14"/>
          <p:cNvSpPr txBox="1"/>
          <p:nvPr/>
        </p:nvSpPr>
        <p:spPr>
          <a:xfrm>
            <a:off x="7928184" y="7775168"/>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Từng bị đi đày từ Trường An đến Giang Tây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6" name="Freeform 6"/>
          <p:cNvSpPr/>
          <p:nvPr/>
        </p:nvSpPr>
        <p:spPr>
          <a:xfrm>
            <a:off x="0" y="5143500"/>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83888" y="3871382"/>
            <a:ext cx="9959130"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2: Bài thơ </a:t>
            </a:r>
            <a:r>
              <a:rPr lang="en-US" sz="3500">
                <a:solidFill>
                  <a:srgbClr val="0C0C0C"/>
                </a:solidFill>
                <a:latin typeface="Roboto Condensed Bold Italics"/>
              </a:rPr>
              <a:t>Xa ngắm thác núi Lư</a:t>
            </a:r>
            <a:r>
              <a:rPr lang="en-US" sz="3500">
                <a:solidFill>
                  <a:srgbClr val="0C0C0C"/>
                </a:solidFill>
                <a:latin typeface="Roboto Condensed Bold"/>
              </a:rPr>
              <a:t> được viết theo thể thơ nào?</a:t>
            </a:r>
          </a:p>
          <a:p>
            <a:pPr algn="just">
              <a:lnSpc>
                <a:spcPts val="4900"/>
              </a:lnSpc>
            </a:pPr>
            <a:r>
              <a:rPr lang="en-US" sz="3500">
                <a:solidFill>
                  <a:srgbClr val="0C0C0C"/>
                </a:solidFill>
                <a:latin typeface="Roboto Condensed"/>
              </a:rPr>
              <a:t>A. Thất ngôn bát cú Đường luật</a:t>
            </a:r>
          </a:p>
          <a:p>
            <a:pPr algn="just">
              <a:lnSpc>
                <a:spcPts val="4900"/>
              </a:lnSpc>
            </a:pPr>
            <a:r>
              <a:rPr lang="en-US" sz="3500">
                <a:solidFill>
                  <a:srgbClr val="0C0C0C"/>
                </a:solidFill>
                <a:latin typeface="Roboto Condensed"/>
              </a:rPr>
              <a:t>B. Thất ngôn tứ tuyệt Đường luật</a:t>
            </a:r>
          </a:p>
          <a:p>
            <a:pPr algn="just">
              <a:lnSpc>
                <a:spcPts val="4900"/>
              </a:lnSpc>
            </a:pPr>
            <a:r>
              <a:rPr lang="en-US" sz="3500">
                <a:solidFill>
                  <a:srgbClr val="0C0C0C"/>
                </a:solidFill>
                <a:latin typeface="Roboto Condensed"/>
              </a:rPr>
              <a:t>C.Ngũ ngôn bát cú Đường luật</a:t>
            </a:r>
          </a:p>
          <a:p>
            <a:pPr algn="just">
              <a:lnSpc>
                <a:spcPts val="4900"/>
              </a:lnSpc>
            </a:pPr>
            <a:r>
              <a:rPr lang="en-US" sz="3500">
                <a:solidFill>
                  <a:srgbClr val="0C0C0C"/>
                </a:solidFill>
                <a:latin typeface="Roboto Condensed"/>
              </a:rPr>
              <a:t>D. Ngũ ngôn tứ tuyệt Đường luật</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E125FCF4-D98F-9E0E-3746-6E146906CD17}"/>
              </a:ext>
            </a:extLst>
          </p:cNvPr>
          <p:cNvSpPr/>
          <p:nvPr/>
        </p:nvSpPr>
        <p:spPr>
          <a:xfrm>
            <a:off x="8382000" y="56769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6" name="Freeform 6"/>
          <p:cNvSpPr/>
          <p:nvPr/>
        </p:nvSpPr>
        <p:spPr>
          <a:xfrm>
            <a:off x="-398259" y="5606148"/>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3: Dòng nào sau đây là dịch nghĩa cho câu thơ </a:t>
            </a:r>
            <a:r>
              <a:rPr lang="en-US" sz="3500">
                <a:solidFill>
                  <a:srgbClr val="0C0C0C"/>
                </a:solidFill>
                <a:latin typeface="Roboto Condensed Bold Italics"/>
              </a:rPr>
              <a:t>“Phi lưu trực há tam thiên xích”?</a:t>
            </a:r>
          </a:p>
          <a:p>
            <a:pPr algn="just">
              <a:lnSpc>
                <a:spcPts val="4900"/>
              </a:lnSpc>
            </a:pPr>
            <a:r>
              <a:rPr lang="en-US" sz="3500">
                <a:solidFill>
                  <a:srgbClr val="0C0C0C"/>
                </a:solidFill>
                <a:latin typeface="Roboto Condensed"/>
              </a:rPr>
              <a:t>A. Mặt trời chiếu núi Hương Lô, sinh ra làn khói tía</a:t>
            </a:r>
          </a:p>
          <a:p>
            <a:pPr algn="just">
              <a:lnSpc>
                <a:spcPts val="4900"/>
              </a:lnSpc>
            </a:pPr>
            <a:r>
              <a:rPr lang="en-US" sz="3500">
                <a:solidFill>
                  <a:srgbClr val="0C0C0C"/>
                </a:solidFill>
                <a:latin typeface="Roboto Condensed"/>
              </a:rPr>
              <a:t>B. Xa nhìn dòng thác treo trên dòng sông phía trước</a:t>
            </a:r>
          </a:p>
          <a:p>
            <a:pPr algn="just">
              <a:lnSpc>
                <a:spcPts val="4900"/>
              </a:lnSpc>
            </a:pPr>
            <a:r>
              <a:rPr lang="en-US" sz="3500">
                <a:solidFill>
                  <a:srgbClr val="0C0C0C"/>
                </a:solidFill>
                <a:latin typeface="Roboto Condensed"/>
              </a:rPr>
              <a:t>C. Thác chảy như bay đổ thẳng xuống từ ba nghìn thước</a:t>
            </a:r>
          </a:p>
          <a:p>
            <a:pPr algn="just">
              <a:lnSpc>
                <a:spcPts val="4900"/>
              </a:lnSpc>
            </a:pPr>
            <a:r>
              <a:rPr lang="en-US" sz="3500">
                <a:solidFill>
                  <a:srgbClr val="0C0C0C"/>
                </a:solidFill>
                <a:latin typeface="Roboto Condensed"/>
              </a:rPr>
              <a:t>D. Ngỡ là sông Ngân rơi tự chín tầng mây.</a:t>
            </a: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94BAE39D-6C91-C099-8E6F-642812F9D7D9}"/>
              </a:ext>
            </a:extLst>
          </p:cNvPr>
          <p:cNvSpPr/>
          <p:nvPr/>
        </p:nvSpPr>
        <p:spPr>
          <a:xfrm>
            <a:off x="12420600" y="62865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6" name="Freeform 6"/>
          <p:cNvSpPr/>
          <p:nvPr/>
        </p:nvSpPr>
        <p:spPr>
          <a:xfrm>
            <a:off x="-398259" y="5606148"/>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4: Điểm nhìn miêu tả của tác giả nằm ở đâu?</a:t>
            </a:r>
          </a:p>
          <a:p>
            <a:pPr algn="just">
              <a:lnSpc>
                <a:spcPts val="4900"/>
              </a:lnSpc>
            </a:pPr>
            <a:r>
              <a:rPr lang="en-US" sz="3500">
                <a:solidFill>
                  <a:srgbClr val="0C0C0C"/>
                </a:solidFill>
                <a:latin typeface="Roboto Condensed"/>
              </a:rPr>
              <a:t>A. Ngay dưới chân núi Hương Lô</a:t>
            </a:r>
          </a:p>
          <a:p>
            <a:pPr algn="just">
              <a:lnSpc>
                <a:spcPts val="4900"/>
              </a:lnSpc>
            </a:pPr>
            <a:r>
              <a:rPr lang="en-US" sz="3500">
                <a:solidFill>
                  <a:srgbClr val="0C0C0C"/>
                </a:solidFill>
                <a:latin typeface="Roboto Condensed"/>
              </a:rPr>
              <a:t>B. Trên thuyền xuôi theo dòng sông</a:t>
            </a:r>
          </a:p>
          <a:p>
            <a:pPr algn="just">
              <a:lnSpc>
                <a:spcPts val="4900"/>
              </a:lnSpc>
            </a:pPr>
            <a:r>
              <a:rPr lang="en-US" sz="3500">
                <a:solidFill>
                  <a:srgbClr val="0C0C0C"/>
                </a:solidFill>
                <a:latin typeface="Roboto Condensed"/>
              </a:rPr>
              <a:t>C. Trên đỉnh núi Hương Lô</a:t>
            </a:r>
          </a:p>
          <a:p>
            <a:pPr algn="just">
              <a:lnSpc>
                <a:spcPts val="4900"/>
              </a:lnSpc>
            </a:pPr>
            <a:r>
              <a:rPr lang="en-US" sz="3500">
                <a:solidFill>
                  <a:srgbClr val="0C0C0C"/>
                </a:solidFill>
                <a:latin typeface="Roboto Condensed"/>
              </a:rPr>
              <a:t>D. Đứng nhìn từ xa</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02F7994C-D059-E36F-EC47-C38D182F6D23}"/>
              </a:ext>
            </a:extLst>
          </p:cNvPr>
          <p:cNvSpPr/>
          <p:nvPr/>
        </p:nvSpPr>
        <p:spPr>
          <a:xfrm>
            <a:off x="6019800" y="64389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6" name="Freeform 6"/>
          <p:cNvSpPr/>
          <p:nvPr/>
        </p:nvSpPr>
        <p:spPr>
          <a:xfrm>
            <a:off x="-398259" y="5606148"/>
            <a:ext cx="4079191" cy="5518481"/>
          </a:xfrm>
          <a:custGeom>
            <a:avLst/>
            <a:gdLst/>
            <a:ahLst/>
            <a:cxnLst/>
            <a:rect l="l" t="t" r="r" b="b"/>
            <a:pathLst>
              <a:path w="4079191" h="5518481">
                <a:moveTo>
                  <a:pt x="0" y="0"/>
                </a:moveTo>
                <a:lnTo>
                  <a:pt x="4079191" y="0"/>
                </a:lnTo>
                <a:lnTo>
                  <a:pt x="4079191"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83888" y="3871382"/>
            <a:ext cx="9959130"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5: Vẻ đẹp của bức tranh thác núi Lư có đặc điểm nào sau đây?</a:t>
            </a:r>
          </a:p>
          <a:p>
            <a:pPr algn="just">
              <a:lnSpc>
                <a:spcPts val="4900"/>
              </a:lnSpc>
            </a:pPr>
            <a:r>
              <a:rPr lang="en-US" sz="3500">
                <a:solidFill>
                  <a:srgbClr val="0C0C0C"/>
                </a:solidFill>
                <a:latin typeface="Roboto Condensed"/>
              </a:rPr>
              <a:t>A. Hiền hòa, thơ mộng</a:t>
            </a:r>
          </a:p>
          <a:p>
            <a:pPr algn="just">
              <a:lnSpc>
                <a:spcPts val="4900"/>
              </a:lnSpc>
            </a:pPr>
            <a:r>
              <a:rPr lang="en-US" sz="3500">
                <a:solidFill>
                  <a:srgbClr val="0C0C0C"/>
                </a:solidFill>
                <a:latin typeface="Roboto Condensed"/>
              </a:rPr>
              <a:t>B. Tráng lệ, kì ảo</a:t>
            </a:r>
          </a:p>
          <a:p>
            <a:pPr algn="just">
              <a:lnSpc>
                <a:spcPts val="4900"/>
              </a:lnSpc>
            </a:pPr>
            <a:r>
              <a:rPr lang="en-US" sz="3500">
                <a:solidFill>
                  <a:srgbClr val="0C0C0C"/>
                </a:solidFill>
                <a:latin typeface="Roboto Condensed"/>
              </a:rPr>
              <a:t>C. Hùng vĩ, tĩnh lặng</a:t>
            </a:r>
          </a:p>
          <a:p>
            <a:pPr algn="just">
              <a:lnSpc>
                <a:spcPts val="4900"/>
              </a:lnSpc>
            </a:pPr>
            <a:r>
              <a:rPr lang="en-US" sz="3500">
                <a:solidFill>
                  <a:srgbClr val="0C0C0C"/>
                </a:solidFill>
                <a:latin typeface="Roboto Condensed"/>
              </a:rPr>
              <a:t>D. Êm đềm như cảnh thần tiên</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A3842F97-CC95-4DB5-2E94-87E31F02611D}"/>
              </a:ext>
            </a:extLst>
          </p:cNvPr>
          <p:cNvSpPr/>
          <p:nvPr/>
        </p:nvSpPr>
        <p:spPr>
          <a:xfrm>
            <a:off x="5562600" y="56007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341771"/>
            <a:ext cx="11274111" cy="6602629"/>
            <a:chOff x="0" y="0"/>
            <a:chExt cx="15032148" cy="8803506"/>
          </a:xfrm>
        </p:grpSpPr>
        <p:sp>
          <p:nvSpPr>
            <p:cNvPr id="4" name="Freeform 4"/>
            <p:cNvSpPr/>
            <p:nvPr/>
          </p:nvSpPr>
          <p:spPr>
            <a:xfrm>
              <a:off x="6712" y="25595"/>
              <a:ext cx="15018757" cy="8752165"/>
            </a:xfrm>
            <a:custGeom>
              <a:avLst/>
              <a:gdLst/>
              <a:ahLst/>
              <a:cxnLst/>
              <a:rect l="l" t="t" r="r" b="b"/>
              <a:pathLst>
                <a:path w="15018757" h="8752165">
                  <a:moveTo>
                    <a:pt x="0" y="0"/>
                  </a:moveTo>
                  <a:lnTo>
                    <a:pt x="15018757" y="0"/>
                  </a:lnTo>
                  <a:lnTo>
                    <a:pt x="15018757" y="8752165"/>
                  </a:lnTo>
                  <a:lnTo>
                    <a:pt x="0" y="8752165"/>
                  </a:lnTo>
                  <a:close/>
                </a:path>
              </a:pathLst>
            </a:custGeom>
            <a:solidFill>
              <a:srgbClr val="FFFFFF">
                <a:alpha val="60000"/>
              </a:srgbClr>
            </a:solidFill>
          </p:spPr>
          <p:txBody>
            <a:bodyPr/>
            <a:lstStyle/>
            <a:p>
              <a:endParaRPr lang="en-GB"/>
            </a:p>
          </p:txBody>
        </p:sp>
        <p:sp>
          <p:nvSpPr>
            <p:cNvPr id="5" name="Freeform 5"/>
            <p:cNvSpPr/>
            <p:nvPr/>
          </p:nvSpPr>
          <p:spPr>
            <a:xfrm>
              <a:off x="0" y="0"/>
              <a:ext cx="15032193" cy="8803355"/>
            </a:xfrm>
            <a:custGeom>
              <a:avLst/>
              <a:gdLst/>
              <a:ahLst/>
              <a:cxnLst/>
              <a:rect l="l" t="t" r="r" b="b"/>
              <a:pathLst>
                <a:path w="15032193" h="8803355">
                  <a:moveTo>
                    <a:pt x="6712" y="0"/>
                  </a:moveTo>
                  <a:lnTo>
                    <a:pt x="15025469" y="0"/>
                  </a:lnTo>
                  <a:cubicBezTo>
                    <a:pt x="15029137" y="0"/>
                    <a:pt x="15032193" y="11603"/>
                    <a:pt x="15032193" y="25595"/>
                  </a:cubicBezTo>
                  <a:lnTo>
                    <a:pt x="15032193" y="8777760"/>
                  </a:lnTo>
                  <a:cubicBezTo>
                    <a:pt x="15032193" y="8791753"/>
                    <a:pt x="15029137" y="8803355"/>
                    <a:pt x="15025469" y="8803355"/>
                  </a:cubicBezTo>
                  <a:lnTo>
                    <a:pt x="6712" y="8803355"/>
                  </a:lnTo>
                  <a:cubicBezTo>
                    <a:pt x="3043" y="8803355"/>
                    <a:pt x="0" y="8791753"/>
                    <a:pt x="0" y="8777760"/>
                  </a:cubicBezTo>
                  <a:lnTo>
                    <a:pt x="0" y="25595"/>
                  </a:lnTo>
                  <a:cubicBezTo>
                    <a:pt x="0" y="11603"/>
                    <a:pt x="3043" y="0"/>
                    <a:pt x="6712" y="0"/>
                  </a:cubicBezTo>
                  <a:moveTo>
                    <a:pt x="6712" y="51190"/>
                  </a:moveTo>
                  <a:lnTo>
                    <a:pt x="6712" y="25595"/>
                  </a:lnTo>
                  <a:lnTo>
                    <a:pt x="13423" y="25595"/>
                  </a:lnTo>
                  <a:lnTo>
                    <a:pt x="13423" y="8777760"/>
                  </a:lnTo>
                  <a:lnTo>
                    <a:pt x="6712" y="8777760"/>
                  </a:lnTo>
                  <a:lnTo>
                    <a:pt x="6712" y="8752165"/>
                  </a:lnTo>
                  <a:lnTo>
                    <a:pt x="15025469" y="8752165"/>
                  </a:lnTo>
                  <a:lnTo>
                    <a:pt x="15025469" y="8777760"/>
                  </a:lnTo>
                  <a:lnTo>
                    <a:pt x="15018756" y="8777760"/>
                  </a:lnTo>
                  <a:lnTo>
                    <a:pt x="15018756" y="25595"/>
                  </a:lnTo>
                  <a:lnTo>
                    <a:pt x="15025469" y="25595"/>
                  </a:lnTo>
                  <a:lnTo>
                    <a:pt x="15025469" y="51190"/>
                  </a:lnTo>
                  <a:lnTo>
                    <a:pt x="6712" y="51190"/>
                  </a:lnTo>
                  <a:close/>
                </a:path>
              </a:pathLst>
            </a:custGeom>
            <a:solidFill>
              <a:srgbClr val="573312">
                <a:alpha val="66667"/>
              </a:srgbClr>
            </a:solidFill>
          </p:spPr>
          <p:txBody>
            <a:bodyPr/>
            <a:lstStyle/>
            <a:p>
              <a:endParaRPr lang="en-GB"/>
            </a:p>
          </p:txBody>
        </p:sp>
      </p:grpSp>
      <p:sp>
        <p:nvSpPr>
          <p:cNvPr id="6" name="Freeform 6"/>
          <p:cNvSpPr/>
          <p:nvPr/>
        </p:nvSpPr>
        <p:spPr>
          <a:xfrm>
            <a:off x="-1003024" y="5606148"/>
            <a:ext cx="4079191" cy="5518481"/>
          </a:xfrm>
          <a:custGeom>
            <a:avLst/>
            <a:gdLst/>
            <a:ahLst/>
            <a:cxnLst/>
            <a:rect l="l" t="t" r="r" b="b"/>
            <a:pathLst>
              <a:path w="4079191" h="5518481">
                <a:moveTo>
                  <a:pt x="0" y="0"/>
                </a:moveTo>
                <a:lnTo>
                  <a:pt x="4079192" y="0"/>
                </a:lnTo>
                <a:lnTo>
                  <a:pt x="4079192" y="5518481"/>
                </a:lnTo>
                <a:lnTo>
                  <a:pt x="0" y="5518481"/>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039596" y="3479800"/>
            <a:ext cx="10612280" cy="68072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6: Ý nào sau đây không phải là nội dung biểu hiện của bài thơ </a:t>
            </a:r>
            <a:r>
              <a:rPr lang="en-US" sz="3500">
                <a:solidFill>
                  <a:srgbClr val="0C0C0C"/>
                </a:solidFill>
                <a:latin typeface="Roboto Condensed Bold Italics"/>
              </a:rPr>
              <a:t>Xa ngắm thác núi Lư</a:t>
            </a:r>
            <a:r>
              <a:rPr lang="en-US" sz="3500">
                <a:solidFill>
                  <a:srgbClr val="0C0C0C"/>
                </a:solidFill>
                <a:latin typeface="Roboto Condensed Bold"/>
              </a:rPr>
              <a:t>?</a:t>
            </a:r>
          </a:p>
          <a:p>
            <a:pPr algn="just">
              <a:lnSpc>
                <a:spcPts val="4900"/>
              </a:lnSpc>
            </a:pPr>
            <a:r>
              <a:rPr lang="en-US" sz="3500">
                <a:solidFill>
                  <a:srgbClr val="0C0C0C"/>
                </a:solidFill>
                <a:latin typeface="Roboto Condensed"/>
              </a:rPr>
              <a:t>A. Miêu tả cảnh tráng lệ của núi Lư khi nhìn từ xa</a:t>
            </a:r>
          </a:p>
          <a:p>
            <a:pPr algn="just">
              <a:lnSpc>
                <a:spcPts val="4900"/>
              </a:lnSpc>
            </a:pPr>
            <a:r>
              <a:rPr lang="en-US" sz="3500">
                <a:solidFill>
                  <a:srgbClr val="0C0C0C"/>
                </a:solidFill>
                <a:latin typeface="Roboto Condensed"/>
              </a:rPr>
              <a:t>B. Thể hiện tâm hồn yêu nước, muốn giải phóng đất nước khỏi vòng nô lệ</a:t>
            </a:r>
          </a:p>
          <a:p>
            <a:pPr algn="just">
              <a:lnSpc>
                <a:spcPts val="4900"/>
              </a:lnSpc>
            </a:pPr>
            <a:r>
              <a:rPr lang="en-US" sz="3500">
                <a:solidFill>
                  <a:srgbClr val="0C0C0C"/>
                </a:solidFill>
                <a:latin typeface="Roboto Condensed"/>
              </a:rPr>
              <a:t>C. Thể hiện tâm hồn yêu thiên nhiên và phóng khoáng của tác giả</a:t>
            </a:r>
          </a:p>
          <a:p>
            <a:pPr algn="just">
              <a:lnSpc>
                <a:spcPts val="4900"/>
              </a:lnSpc>
            </a:pPr>
            <a:r>
              <a:rPr lang="en-US" sz="3500">
                <a:solidFill>
                  <a:srgbClr val="0C0C0C"/>
                </a:solidFill>
                <a:latin typeface="Roboto Condensed"/>
              </a:rPr>
              <a:t>D. Miêu tả vẻ đẹp từ xa của thác nước từ trên đỉnh Hương Lô thuộc dãy núi Lư, qua đó thể hiện tình yêu thiên nhiên và cá tính mạnh mẽ của tác giả.</a:t>
            </a:r>
          </a:p>
          <a:p>
            <a:pPr algn="just">
              <a:lnSpc>
                <a:spcPts val="4900"/>
              </a:lnSpc>
            </a:pPr>
            <a:endParaRPr lang="en-US" sz="3500">
              <a:solidFill>
                <a:srgbClr val="0C0C0C"/>
              </a:solidFill>
              <a:latin typeface="Roboto Condensed"/>
            </a:endParaRPr>
          </a:p>
        </p:txBody>
      </p:sp>
      <p:sp>
        <p:nvSpPr>
          <p:cNvPr id="9" name="TextBox 9"/>
          <p:cNvSpPr txBox="1"/>
          <p:nvPr/>
        </p:nvSpPr>
        <p:spPr>
          <a:xfrm>
            <a:off x="4125408" y="333385"/>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295385"/>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55677244-B226-C46B-8A72-F50B6D57D6F5}"/>
              </a:ext>
            </a:extLst>
          </p:cNvPr>
          <p:cNvSpPr/>
          <p:nvPr/>
        </p:nvSpPr>
        <p:spPr>
          <a:xfrm>
            <a:off x="4876800" y="58293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sp>
        <p:nvSpPr>
          <p:cNvPr id="3" name="TextBox 3"/>
          <p:cNvSpPr txBox="1"/>
          <p:nvPr/>
        </p:nvSpPr>
        <p:spPr>
          <a:xfrm>
            <a:off x="862499"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4" name="TextBox 4"/>
          <p:cNvSpPr txBox="1"/>
          <p:nvPr/>
        </p:nvSpPr>
        <p:spPr>
          <a:xfrm>
            <a:off x="4519276" y="2135933"/>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Viết kết nối đọc</a:t>
            </a:r>
          </a:p>
        </p:txBody>
      </p:sp>
      <p:grpSp>
        <p:nvGrpSpPr>
          <p:cNvPr id="5" name="Group 5"/>
          <p:cNvGrpSpPr/>
          <p:nvPr/>
        </p:nvGrpSpPr>
        <p:grpSpPr>
          <a:xfrm>
            <a:off x="1028700" y="3995041"/>
            <a:ext cx="12085784" cy="4818759"/>
            <a:chOff x="0" y="0"/>
            <a:chExt cx="16114378" cy="6425013"/>
          </a:xfrm>
        </p:grpSpPr>
        <p:sp>
          <p:nvSpPr>
            <p:cNvPr id="6" name="Freeform 6"/>
            <p:cNvSpPr/>
            <p:nvPr/>
          </p:nvSpPr>
          <p:spPr>
            <a:xfrm>
              <a:off x="7195" y="18680"/>
              <a:ext cx="16100022" cy="6387543"/>
            </a:xfrm>
            <a:custGeom>
              <a:avLst/>
              <a:gdLst/>
              <a:ahLst/>
              <a:cxnLst/>
              <a:rect l="l" t="t" r="r" b="b"/>
              <a:pathLst>
                <a:path w="16100022" h="6387543">
                  <a:moveTo>
                    <a:pt x="0" y="0"/>
                  </a:moveTo>
                  <a:lnTo>
                    <a:pt x="16100022" y="0"/>
                  </a:lnTo>
                  <a:lnTo>
                    <a:pt x="16100022" y="6387543"/>
                  </a:lnTo>
                  <a:lnTo>
                    <a:pt x="0" y="6387543"/>
                  </a:lnTo>
                  <a:close/>
                </a:path>
              </a:pathLst>
            </a:custGeom>
            <a:solidFill>
              <a:srgbClr val="FFFFFF">
                <a:alpha val="89412"/>
              </a:srgbClr>
            </a:solidFill>
          </p:spPr>
          <p:txBody>
            <a:bodyPr/>
            <a:lstStyle/>
            <a:p>
              <a:endParaRPr lang="en-GB"/>
            </a:p>
          </p:txBody>
        </p:sp>
        <p:sp>
          <p:nvSpPr>
            <p:cNvPr id="7" name="Freeform 7"/>
            <p:cNvSpPr/>
            <p:nvPr/>
          </p:nvSpPr>
          <p:spPr>
            <a:xfrm>
              <a:off x="0" y="0"/>
              <a:ext cx="16114423" cy="6424902"/>
            </a:xfrm>
            <a:custGeom>
              <a:avLst/>
              <a:gdLst/>
              <a:ahLst/>
              <a:cxnLst/>
              <a:rect l="l" t="t" r="r" b="b"/>
              <a:pathLst>
                <a:path w="16114423" h="6424902">
                  <a:moveTo>
                    <a:pt x="7195" y="0"/>
                  </a:moveTo>
                  <a:lnTo>
                    <a:pt x="16107217" y="0"/>
                  </a:lnTo>
                  <a:cubicBezTo>
                    <a:pt x="16111150" y="0"/>
                    <a:pt x="16114423" y="8468"/>
                    <a:pt x="16114423" y="18680"/>
                  </a:cubicBezTo>
                  <a:lnTo>
                    <a:pt x="16114423" y="6406223"/>
                  </a:lnTo>
                  <a:cubicBezTo>
                    <a:pt x="16114423" y="6416434"/>
                    <a:pt x="16111150" y="6424902"/>
                    <a:pt x="16107217" y="6424902"/>
                  </a:cubicBezTo>
                  <a:lnTo>
                    <a:pt x="7195" y="6424902"/>
                  </a:lnTo>
                  <a:cubicBezTo>
                    <a:pt x="3262" y="6424902"/>
                    <a:pt x="0" y="6416434"/>
                    <a:pt x="0" y="6406223"/>
                  </a:cubicBezTo>
                  <a:lnTo>
                    <a:pt x="0" y="18680"/>
                  </a:lnTo>
                  <a:cubicBezTo>
                    <a:pt x="0" y="8468"/>
                    <a:pt x="3262" y="0"/>
                    <a:pt x="7195" y="0"/>
                  </a:cubicBezTo>
                  <a:moveTo>
                    <a:pt x="7195" y="37360"/>
                  </a:moveTo>
                  <a:lnTo>
                    <a:pt x="7195" y="18680"/>
                  </a:lnTo>
                  <a:lnTo>
                    <a:pt x="14390" y="18680"/>
                  </a:lnTo>
                  <a:lnTo>
                    <a:pt x="14390" y="6406223"/>
                  </a:lnTo>
                  <a:lnTo>
                    <a:pt x="7195" y="6406223"/>
                  </a:lnTo>
                  <a:lnTo>
                    <a:pt x="7195" y="6387543"/>
                  </a:lnTo>
                  <a:lnTo>
                    <a:pt x="16107217" y="6387543"/>
                  </a:lnTo>
                  <a:lnTo>
                    <a:pt x="16107217" y="6406223"/>
                  </a:lnTo>
                  <a:lnTo>
                    <a:pt x="16100022" y="6406223"/>
                  </a:lnTo>
                  <a:lnTo>
                    <a:pt x="16100022" y="18680"/>
                  </a:lnTo>
                  <a:lnTo>
                    <a:pt x="16107217" y="18680"/>
                  </a:lnTo>
                  <a:lnTo>
                    <a:pt x="16107217" y="37360"/>
                  </a:lnTo>
                  <a:lnTo>
                    <a:pt x="7195" y="37360"/>
                  </a:lnTo>
                  <a:close/>
                </a:path>
              </a:pathLst>
            </a:custGeom>
            <a:solidFill>
              <a:srgbClr val="573312"/>
            </a:solidFill>
          </p:spPr>
          <p:txBody>
            <a:bodyPr/>
            <a:lstStyle/>
            <a:p>
              <a:endParaRPr lang="en-GB"/>
            </a:p>
          </p:txBody>
        </p:sp>
      </p:grpSp>
      <p:sp>
        <p:nvSpPr>
          <p:cNvPr id="8" name="TextBox 8"/>
          <p:cNvSpPr txBox="1"/>
          <p:nvPr/>
        </p:nvSpPr>
        <p:spPr>
          <a:xfrm>
            <a:off x="1397178" y="4483100"/>
            <a:ext cx="11344876"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Nhiệm vụ: </a:t>
            </a:r>
          </a:p>
          <a:p>
            <a:pPr marL="755651" lvl="1" indent="-377825" algn="just">
              <a:lnSpc>
                <a:spcPts val="4900"/>
              </a:lnSpc>
              <a:buFont typeface="Arial"/>
              <a:buChar char="•"/>
            </a:pPr>
            <a:r>
              <a:rPr lang="en-US" sz="3500">
                <a:solidFill>
                  <a:srgbClr val="0C0C0C"/>
                </a:solidFill>
                <a:latin typeface="Roboto Condensed"/>
              </a:rPr>
              <a:t>HS dự kiến ý tưởng (cá nhân) PHT số 3, trong vòng thời gian 3 phút. Hoàn thành bài tập ở nhà.</a:t>
            </a:r>
          </a:p>
          <a:p>
            <a:pPr marL="755651" lvl="1" indent="-377825" algn="just">
              <a:lnSpc>
                <a:spcPts val="4900"/>
              </a:lnSpc>
              <a:buFont typeface="Arial"/>
              <a:buChar char="•"/>
            </a:pPr>
            <a:r>
              <a:rPr lang="en-US" sz="3500">
                <a:solidFill>
                  <a:srgbClr val="0C0C0C"/>
                </a:solidFill>
                <a:latin typeface="Roboto Condensed"/>
              </a:rPr>
              <a:t>Đề bài: Viết đoạn văn khoảng 8 câu nêu cảm nhận của em về một chi tiết em ấn tượng trong bài thơ “</a:t>
            </a:r>
            <a:r>
              <a:rPr lang="en-US" sz="3500">
                <a:solidFill>
                  <a:srgbClr val="0C0C0C"/>
                </a:solidFill>
                <a:latin typeface="Roboto Condensed Italics"/>
              </a:rPr>
              <a:t>Xa ngắm thác núi Lư” </a:t>
            </a:r>
            <a:r>
              <a:rPr lang="en-US" sz="3500">
                <a:solidFill>
                  <a:srgbClr val="0C0C0C"/>
                </a:solidFill>
                <a:latin typeface="Roboto Condensed"/>
              </a:rPr>
              <a:t>của Lý Bạch.</a:t>
            </a:r>
          </a:p>
          <a:p>
            <a:pPr algn="just">
              <a:lnSpc>
                <a:spcPts val="4900"/>
              </a:lnSpc>
            </a:pPr>
            <a:endParaRPr lang="en-US" sz="3500">
              <a:solidFill>
                <a:srgbClr val="0C0C0C"/>
              </a:solidFill>
              <a:latin typeface="Roboto Condensed"/>
            </a:endParaRPr>
          </a:p>
        </p:txBody>
      </p:sp>
      <p:grpSp>
        <p:nvGrpSpPr>
          <p:cNvPr id="9" name="Group 9"/>
          <p:cNvGrpSpPr/>
          <p:nvPr/>
        </p:nvGrpSpPr>
        <p:grpSpPr>
          <a:xfrm>
            <a:off x="408219" y="2039742"/>
            <a:ext cx="3426677" cy="1439545"/>
            <a:chOff x="0" y="0"/>
            <a:chExt cx="4568903" cy="1919393"/>
          </a:xfrm>
        </p:grpSpPr>
        <p:sp>
          <p:nvSpPr>
            <p:cNvPr id="10" name="Freeform 10"/>
            <p:cNvSpPr/>
            <p:nvPr/>
          </p:nvSpPr>
          <p:spPr>
            <a:xfrm>
              <a:off x="12522" y="9218"/>
              <a:ext cx="4543834" cy="1900951"/>
            </a:xfrm>
            <a:custGeom>
              <a:avLst/>
              <a:gdLst/>
              <a:ahLst/>
              <a:cxnLst/>
              <a:rect l="l" t="t" r="r" b="b"/>
              <a:pathLst>
                <a:path w="4543834" h="1900951">
                  <a:moveTo>
                    <a:pt x="0" y="950506"/>
                  </a:moveTo>
                  <a:cubicBezTo>
                    <a:pt x="0" y="425568"/>
                    <a:pt x="1017143" y="0"/>
                    <a:pt x="2271959" y="0"/>
                  </a:cubicBezTo>
                  <a:cubicBezTo>
                    <a:pt x="3526775" y="0"/>
                    <a:pt x="4543834" y="425568"/>
                    <a:pt x="4543834" y="950506"/>
                  </a:cubicBezTo>
                  <a:cubicBezTo>
                    <a:pt x="4543834" y="1475445"/>
                    <a:pt x="3526691" y="1900951"/>
                    <a:pt x="2271959" y="1900951"/>
                  </a:cubicBezTo>
                  <a:cubicBezTo>
                    <a:pt x="1017226" y="1900951"/>
                    <a:pt x="0" y="1475383"/>
                    <a:pt x="0" y="950506"/>
                  </a:cubicBezTo>
                  <a:close/>
                </a:path>
              </a:pathLst>
            </a:custGeom>
            <a:solidFill>
              <a:srgbClr val="A19574"/>
            </a:solidFill>
          </p:spPr>
          <p:txBody>
            <a:bodyPr/>
            <a:lstStyle/>
            <a:p>
              <a:endParaRPr lang="en-GB"/>
            </a:p>
          </p:txBody>
        </p:sp>
        <p:sp>
          <p:nvSpPr>
            <p:cNvPr id="11" name="Freeform 11"/>
            <p:cNvSpPr/>
            <p:nvPr/>
          </p:nvSpPr>
          <p:spPr>
            <a:xfrm>
              <a:off x="0" y="0"/>
              <a:ext cx="4568878" cy="1919507"/>
            </a:xfrm>
            <a:custGeom>
              <a:avLst/>
              <a:gdLst/>
              <a:ahLst/>
              <a:cxnLst/>
              <a:rect l="l" t="t" r="r" b="b"/>
              <a:pathLst>
                <a:path w="4568878" h="1919507">
                  <a:moveTo>
                    <a:pt x="0" y="959724"/>
                  </a:moveTo>
                  <a:cubicBezTo>
                    <a:pt x="0" y="425691"/>
                    <a:pt x="1029916" y="0"/>
                    <a:pt x="2284481" y="0"/>
                  </a:cubicBezTo>
                  <a:cubicBezTo>
                    <a:pt x="3539046" y="0"/>
                    <a:pt x="4568878" y="425691"/>
                    <a:pt x="4568878" y="959724"/>
                  </a:cubicBezTo>
                  <a:lnTo>
                    <a:pt x="4556356" y="959724"/>
                  </a:lnTo>
                  <a:lnTo>
                    <a:pt x="4568878" y="959724"/>
                  </a:lnTo>
                  <a:cubicBezTo>
                    <a:pt x="4568878" y="1493758"/>
                    <a:pt x="3538963" y="1919507"/>
                    <a:pt x="2284397" y="1919507"/>
                  </a:cubicBezTo>
                  <a:lnTo>
                    <a:pt x="2284397" y="1910230"/>
                  </a:lnTo>
                  <a:lnTo>
                    <a:pt x="2284397" y="1919507"/>
                  </a:lnTo>
                  <a:cubicBezTo>
                    <a:pt x="1029916" y="1919387"/>
                    <a:pt x="0" y="1493697"/>
                    <a:pt x="0" y="959724"/>
                  </a:cubicBezTo>
                  <a:lnTo>
                    <a:pt x="12522" y="959724"/>
                  </a:lnTo>
                  <a:lnTo>
                    <a:pt x="25045" y="959724"/>
                  </a:lnTo>
                  <a:lnTo>
                    <a:pt x="12522" y="959724"/>
                  </a:lnTo>
                  <a:lnTo>
                    <a:pt x="0" y="959724"/>
                  </a:lnTo>
                  <a:moveTo>
                    <a:pt x="25045" y="959724"/>
                  </a:moveTo>
                  <a:cubicBezTo>
                    <a:pt x="25045" y="964825"/>
                    <a:pt x="19451" y="968942"/>
                    <a:pt x="12522" y="968942"/>
                  </a:cubicBezTo>
                  <a:cubicBezTo>
                    <a:pt x="5593" y="968942"/>
                    <a:pt x="0" y="964825"/>
                    <a:pt x="0" y="959724"/>
                  </a:cubicBezTo>
                  <a:cubicBezTo>
                    <a:pt x="0" y="954624"/>
                    <a:pt x="5593" y="950506"/>
                    <a:pt x="12522" y="950506"/>
                  </a:cubicBezTo>
                  <a:cubicBezTo>
                    <a:pt x="19451" y="950506"/>
                    <a:pt x="25045" y="954624"/>
                    <a:pt x="25045" y="959724"/>
                  </a:cubicBezTo>
                  <a:cubicBezTo>
                    <a:pt x="25045" y="1475568"/>
                    <a:pt x="1029498" y="1901012"/>
                    <a:pt x="2284481" y="1901012"/>
                  </a:cubicBezTo>
                  <a:cubicBezTo>
                    <a:pt x="3539464" y="1901012"/>
                    <a:pt x="4543918" y="1475629"/>
                    <a:pt x="4543918" y="959724"/>
                  </a:cubicBezTo>
                  <a:cubicBezTo>
                    <a:pt x="4543918" y="443820"/>
                    <a:pt x="3539380" y="18436"/>
                    <a:pt x="2284481" y="18436"/>
                  </a:cubicBezTo>
                  <a:lnTo>
                    <a:pt x="2284481" y="9218"/>
                  </a:lnTo>
                  <a:lnTo>
                    <a:pt x="2284481" y="18436"/>
                  </a:lnTo>
                  <a:cubicBezTo>
                    <a:pt x="1029498" y="18436"/>
                    <a:pt x="25045" y="443820"/>
                    <a:pt x="25045" y="959724"/>
                  </a:cubicBezTo>
                  <a:close/>
                </a:path>
              </a:pathLst>
            </a:custGeom>
            <a:solidFill>
              <a:srgbClr val="FFFFFF"/>
            </a:solidFill>
          </p:spPr>
          <p:txBody>
            <a:bodyPr/>
            <a:lstStyle/>
            <a:p>
              <a:endParaRPr lang="en-GB"/>
            </a:p>
          </p:txBody>
        </p:sp>
        <p:sp>
          <p:nvSpPr>
            <p:cNvPr id="12" name="TextBox 12"/>
            <p:cNvSpPr txBox="1"/>
            <p:nvPr/>
          </p:nvSpPr>
          <p:spPr>
            <a:xfrm>
              <a:off x="0" y="-57150"/>
              <a:ext cx="4568903" cy="1976543"/>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2</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813" t="-84715" r="-3386" b="-340707"/>
            </a:stretch>
          </a:blipFill>
        </p:spPr>
        <p:txBody>
          <a:bodyPr/>
          <a:lstStyle/>
          <a:p>
            <a:endParaRPr lang="en-GB"/>
          </a:p>
        </p:txBody>
      </p:sp>
      <p:grpSp>
        <p:nvGrpSpPr>
          <p:cNvPr id="3" name="Group 3"/>
          <p:cNvGrpSpPr/>
          <p:nvPr/>
        </p:nvGrpSpPr>
        <p:grpSpPr>
          <a:xfrm>
            <a:off x="7959332" y="282288"/>
            <a:ext cx="7313302" cy="1564730"/>
            <a:chOff x="0" y="0"/>
            <a:chExt cx="1591416" cy="340494"/>
          </a:xfrm>
        </p:grpSpPr>
        <p:sp>
          <p:nvSpPr>
            <p:cNvPr id="4" name="Freeform 4"/>
            <p:cNvSpPr/>
            <p:nvPr/>
          </p:nvSpPr>
          <p:spPr>
            <a:xfrm>
              <a:off x="0" y="0"/>
              <a:ext cx="1591416" cy="340494"/>
            </a:xfrm>
            <a:custGeom>
              <a:avLst/>
              <a:gdLst/>
              <a:ahLst/>
              <a:cxnLst/>
              <a:rect l="l" t="t" r="r" b="b"/>
              <a:pathLst>
                <a:path w="1591416" h="340494">
                  <a:moveTo>
                    <a:pt x="53989" y="0"/>
                  </a:moveTo>
                  <a:lnTo>
                    <a:pt x="1537427" y="0"/>
                  </a:lnTo>
                  <a:cubicBezTo>
                    <a:pt x="1567244" y="0"/>
                    <a:pt x="1591416" y="24172"/>
                    <a:pt x="1591416" y="53989"/>
                  </a:cubicBezTo>
                  <a:lnTo>
                    <a:pt x="1591416" y="286505"/>
                  </a:lnTo>
                  <a:cubicBezTo>
                    <a:pt x="1591416" y="316322"/>
                    <a:pt x="1567244" y="340494"/>
                    <a:pt x="1537427" y="340494"/>
                  </a:cubicBezTo>
                  <a:lnTo>
                    <a:pt x="53989" y="340494"/>
                  </a:lnTo>
                  <a:cubicBezTo>
                    <a:pt x="24172" y="340494"/>
                    <a:pt x="0" y="316322"/>
                    <a:pt x="0" y="286505"/>
                  </a:cubicBezTo>
                  <a:lnTo>
                    <a:pt x="0" y="53989"/>
                  </a:lnTo>
                  <a:cubicBezTo>
                    <a:pt x="0" y="24172"/>
                    <a:pt x="24172" y="0"/>
                    <a:pt x="53989" y="0"/>
                  </a:cubicBezTo>
                  <a:close/>
                </a:path>
              </a:pathLst>
            </a:custGeom>
            <a:solidFill>
              <a:srgbClr val="FFFFFF">
                <a:alpha val="85882"/>
              </a:srgbClr>
            </a:solidFill>
          </p:spPr>
          <p:txBody>
            <a:bodyPr/>
            <a:lstStyle/>
            <a:p>
              <a:endParaRPr lang="en-GB"/>
            </a:p>
          </p:txBody>
        </p:sp>
        <p:sp>
          <p:nvSpPr>
            <p:cNvPr id="5" name="TextBox 5"/>
            <p:cNvSpPr txBox="1"/>
            <p:nvPr/>
          </p:nvSpPr>
          <p:spPr>
            <a:xfrm>
              <a:off x="0" y="-47625"/>
              <a:ext cx="1591416" cy="38811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8897612" y="405119"/>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Dàn bài gợi ý</a:t>
            </a:r>
          </a:p>
        </p:txBody>
      </p:sp>
      <p:graphicFrame>
        <p:nvGraphicFramePr>
          <p:cNvPr id="7" name="Table 7"/>
          <p:cNvGraphicFramePr>
            <a:graphicFrameLocks noGrp="1"/>
          </p:cNvGraphicFramePr>
          <p:nvPr/>
        </p:nvGraphicFramePr>
        <p:xfrm>
          <a:off x="1564600" y="2037520"/>
          <a:ext cx="15538869" cy="7322271"/>
        </p:xfrm>
        <a:graphic>
          <a:graphicData uri="http://schemas.openxmlformats.org/drawingml/2006/table">
            <a:tbl>
              <a:tblPr/>
              <a:tblGrid>
                <a:gridCol w="1330735">
                  <a:extLst>
                    <a:ext uri="{9D8B030D-6E8A-4147-A177-3AD203B41FA5}">
                      <a16:colId xmlns:a16="http://schemas.microsoft.com/office/drawing/2014/main" val="20000"/>
                    </a:ext>
                  </a:extLst>
                </a:gridCol>
                <a:gridCol w="14208134">
                  <a:extLst>
                    <a:ext uri="{9D8B030D-6E8A-4147-A177-3AD203B41FA5}">
                      <a16:colId xmlns:a16="http://schemas.microsoft.com/office/drawing/2014/main" val="20001"/>
                    </a:ext>
                  </a:extLst>
                </a:gridCol>
              </a:tblGrid>
              <a:tr h="1741162">
                <a:tc>
                  <a:txBody>
                    <a:bodyPr/>
                    <a:lstStyle/>
                    <a:p>
                      <a:pPr algn="ctr">
                        <a:lnSpc>
                          <a:spcPts val="4080"/>
                        </a:lnSpc>
                        <a:defRPr/>
                      </a:pPr>
                      <a:r>
                        <a:rPr lang="en-US" sz="3400">
                          <a:solidFill>
                            <a:srgbClr val="100907"/>
                          </a:solidFill>
                          <a:latin typeface="Roboto Condensed"/>
                        </a:rPr>
                        <a:t>MĐ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454"/>
                        </a:lnSpc>
                        <a:defRPr/>
                      </a:pPr>
                      <a:r>
                        <a:rPr lang="en-US" sz="3400">
                          <a:solidFill>
                            <a:srgbClr val="100907"/>
                          </a:solidFill>
                          <a:latin typeface="Roboto Condensed"/>
                        </a:rPr>
                        <a:t> Giới thiệu ngắn gọn về bài thơ, tác giả và nêu chi tiết ấn tượng trong bài thơ. </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0"/>
                  </a:ext>
                </a:extLst>
              </a:tr>
              <a:tr h="3900602">
                <a:tc>
                  <a:txBody>
                    <a:bodyPr/>
                    <a:lstStyle/>
                    <a:p>
                      <a:pPr algn="ctr">
                        <a:lnSpc>
                          <a:spcPts val="4080"/>
                        </a:lnSpc>
                        <a:defRPr/>
                      </a:pPr>
                      <a:r>
                        <a:rPr lang="en-US" sz="3400">
                          <a:solidFill>
                            <a:srgbClr val="100907"/>
                          </a:solidFill>
                          <a:latin typeface="Roboto Condensed"/>
                        </a:rPr>
                        <a:t>TĐ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624"/>
                        </a:lnSpc>
                        <a:defRPr/>
                      </a:pPr>
                      <a:r>
                        <a:rPr lang="en-US" sz="3400">
                          <a:solidFill>
                            <a:srgbClr val="100907"/>
                          </a:solidFill>
                          <a:latin typeface="Roboto Condensed"/>
                        </a:rPr>
                        <a:t>- Khái quát chung về HCST, chủ đề, mạch cảm xúc của bài thơ.</a:t>
                      </a:r>
                      <a:endParaRPr lang="en-US" sz="1100"/>
                    </a:p>
                    <a:p>
                      <a:pPr algn="just">
                        <a:lnSpc>
                          <a:spcPts val="4624"/>
                        </a:lnSpc>
                      </a:pPr>
                      <a:r>
                        <a:rPr lang="en-US" sz="3400">
                          <a:solidFill>
                            <a:srgbClr val="100907"/>
                          </a:solidFill>
                          <a:latin typeface="Roboto Condensed"/>
                        </a:rPr>
                        <a:t>- Cảm nhận về đặc sắc nội dung của chi tiết ấn tượng trong bài thơ</a:t>
                      </a:r>
                    </a:p>
                    <a:p>
                      <a:pPr algn="just">
                        <a:lnSpc>
                          <a:spcPts val="4624"/>
                        </a:lnSpc>
                      </a:pPr>
                      <a:r>
                        <a:rPr lang="en-US" sz="3400">
                          <a:solidFill>
                            <a:srgbClr val="100907"/>
                          </a:solidFill>
                          <a:latin typeface="Roboto Condensed"/>
                        </a:rPr>
                        <a:t>- Cảm nhận về đặc sắc nghệ thuật của chi tiết (tập trung vào đặc trưng thơ Đường và chân dung tâm hồn tác giả)</a:t>
                      </a:r>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1"/>
                  </a:ext>
                </a:extLst>
              </a:tr>
              <a:tr h="1680507">
                <a:tc>
                  <a:txBody>
                    <a:bodyPr/>
                    <a:lstStyle/>
                    <a:p>
                      <a:pPr algn="ctr">
                        <a:lnSpc>
                          <a:spcPts val="4080"/>
                        </a:lnSpc>
                        <a:defRPr/>
                      </a:pPr>
                      <a:r>
                        <a:rPr lang="en-US" sz="3400">
                          <a:solidFill>
                            <a:srgbClr val="100907"/>
                          </a:solidFill>
                          <a:latin typeface="Roboto Condensed"/>
                        </a:rPr>
                        <a:t>KĐ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080"/>
                        </a:lnSpc>
                        <a:defRPr/>
                      </a:pPr>
                      <a:r>
                        <a:rPr lang="en-US" sz="3400">
                          <a:solidFill>
                            <a:srgbClr val="100907"/>
                          </a:solidFill>
                          <a:latin typeface="Roboto Condensed"/>
                        </a:rPr>
                        <a:t>Cảm nhận về tâm hồn tình cảm của tác giả / Bài học mà bài thơ gợi ra.</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TextBox 3"/>
          <p:cNvSpPr txBox="1"/>
          <p:nvPr/>
        </p:nvSpPr>
        <p:spPr>
          <a:xfrm>
            <a:off x="2211039" y="5673175"/>
            <a:ext cx="13865922" cy="1970826"/>
          </a:xfrm>
          <a:prstGeom prst="rect">
            <a:avLst/>
          </a:prstGeom>
        </p:spPr>
        <p:txBody>
          <a:bodyPr lIns="0" tIns="0" rIns="0" bIns="0" rtlCol="0" anchor="t">
            <a:spAutoFit/>
          </a:bodyPr>
          <a:lstStyle/>
          <a:p>
            <a:pPr algn="l">
              <a:lnSpc>
                <a:spcPts val="14544"/>
              </a:lnSpc>
            </a:pPr>
            <a:r>
              <a:rPr lang="en-US" sz="12120">
                <a:solidFill>
                  <a:srgbClr val="100907"/>
                </a:solidFill>
                <a:latin typeface="#9Slide06 ThuPhap Thien An"/>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603524" y="1381810"/>
            <a:ext cx="9570548" cy="1294495"/>
            <a:chOff x="0" y="0"/>
            <a:chExt cx="12760731" cy="1725993"/>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0" y="159388"/>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1" name="TextBox 11"/>
          <p:cNvSpPr txBox="1"/>
          <p:nvPr/>
        </p:nvSpPr>
        <p:spPr>
          <a:xfrm>
            <a:off x="7724075" y="3879867"/>
            <a:ext cx="5523270" cy="1126440"/>
          </a:xfrm>
          <a:prstGeom prst="rect">
            <a:avLst/>
          </a:prstGeom>
        </p:spPr>
        <p:txBody>
          <a:bodyPr lIns="0" tIns="0" rIns="0" bIns="0" rtlCol="0" anchor="t">
            <a:spAutoFit/>
          </a:bodyPr>
          <a:lstStyle/>
          <a:p>
            <a:pPr algn="ctr">
              <a:lnSpc>
                <a:spcPts val="4480"/>
              </a:lnSpc>
            </a:pPr>
            <a:r>
              <a:rPr lang="en-US" sz="3500">
                <a:solidFill>
                  <a:srgbClr val="000000"/>
                </a:solidFill>
                <a:latin typeface="Roboto Condensed"/>
              </a:rPr>
              <a:t>Tự: </a:t>
            </a:r>
            <a:r>
              <a:rPr lang="en-US" sz="3500">
                <a:solidFill>
                  <a:srgbClr val="000000"/>
                </a:solidFill>
                <a:latin typeface="Roboto Condensed Bold Italics"/>
              </a:rPr>
              <a:t>Thái Bạch</a:t>
            </a:r>
          </a:p>
          <a:p>
            <a:pPr algn="ctr">
              <a:lnSpc>
                <a:spcPts val="4480"/>
              </a:lnSpc>
            </a:pPr>
            <a:r>
              <a:rPr lang="en-US" sz="3500">
                <a:solidFill>
                  <a:srgbClr val="000000"/>
                </a:solidFill>
                <a:latin typeface="Roboto Condensed"/>
              </a:rPr>
              <a:t>Hiệu: </a:t>
            </a:r>
            <a:r>
              <a:rPr lang="en-US" sz="3500">
                <a:solidFill>
                  <a:srgbClr val="000000"/>
                </a:solidFill>
                <a:latin typeface="Roboto Condensed Bold Italics"/>
              </a:rPr>
              <a:t>Thanh Liên cư sĩ</a:t>
            </a:r>
          </a:p>
        </p:txBody>
      </p:sp>
      <p:sp>
        <p:nvSpPr>
          <p:cNvPr id="12" name="TextBox 12"/>
          <p:cNvSpPr txBox="1"/>
          <p:nvPr/>
        </p:nvSpPr>
        <p:spPr>
          <a:xfrm>
            <a:off x="7928184" y="5762007"/>
            <a:ext cx="5115051"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Có tài uống rượu làm thơ, xưng </a:t>
            </a:r>
            <a:r>
              <a:rPr lang="en-US" sz="3500">
                <a:solidFill>
                  <a:srgbClr val="000000"/>
                </a:solidFill>
                <a:latin typeface="Roboto Condensed Bold Italics"/>
              </a:rPr>
              <a:t>Trích thi tiên</a:t>
            </a:r>
          </a:p>
        </p:txBody>
      </p:sp>
      <p:sp>
        <p:nvSpPr>
          <p:cNvPr id="13" name="TextBox 13"/>
          <p:cNvSpPr txBox="1"/>
          <p:nvPr/>
        </p:nvSpPr>
        <p:spPr>
          <a:xfrm>
            <a:off x="1546380" y="5666757"/>
            <a:ext cx="5459649" cy="1258007"/>
          </a:xfrm>
          <a:prstGeom prst="rect">
            <a:avLst/>
          </a:prstGeom>
        </p:spPr>
        <p:txBody>
          <a:bodyPr lIns="0" tIns="0" rIns="0" bIns="0" rtlCol="0" anchor="t">
            <a:spAutoFit/>
          </a:bodyPr>
          <a:lstStyle/>
          <a:p>
            <a:pPr algn="ctr">
              <a:lnSpc>
                <a:spcPts val="8708"/>
              </a:lnSpc>
            </a:pPr>
            <a:r>
              <a:rPr lang="en-US" sz="7256" spc="34">
                <a:solidFill>
                  <a:srgbClr val="22170B"/>
                </a:solidFill>
                <a:latin typeface="#9Slide05 Braxton Regular"/>
              </a:rPr>
              <a:t>Lí Bạch</a:t>
            </a:r>
          </a:p>
        </p:txBody>
      </p:sp>
      <p:sp>
        <p:nvSpPr>
          <p:cNvPr id="14" name="TextBox 14"/>
          <p:cNvSpPr txBox="1"/>
          <p:nvPr/>
        </p:nvSpPr>
        <p:spPr>
          <a:xfrm>
            <a:off x="7928184" y="7775168"/>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Qua đời khi nhảy khỏi thuyền để bắt trăng nơi đáy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944" b="-236005"/>
            </a:stretch>
          </a:blipFill>
        </p:spPr>
        <p:txBody>
          <a:bodyPr/>
          <a:lstStyle/>
          <a:p>
            <a:endParaRPr lang="en-GB"/>
          </a:p>
        </p:txBody>
      </p:sp>
      <p:grpSp>
        <p:nvGrpSpPr>
          <p:cNvPr id="3" name="Group 3"/>
          <p:cNvGrpSpPr/>
          <p:nvPr/>
        </p:nvGrpSpPr>
        <p:grpSpPr>
          <a:xfrm>
            <a:off x="1840883" y="1628018"/>
            <a:ext cx="13285946" cy="6337023"/>
            <a:chOff x="0" y="0"/>
            <a:chExt cx="2891097" cy="1378972"/>
          </a:xfrm>
        </p:grpSpPr>
        <p:sp>
          <p:nvSpPr>
            <p:cNvPr id="4" name="Freeform 4"/>
            <p:cNvSpPr/>
            <p:nvPr/>
          </p:nvSpPr>
          <p:spPr>
            <a:xfrm>
              <a:off x="0" y="0"/>
              <a:ext cx="2891097" cy="1378972"/>
            </a:xfrm>
            <a:custGeom>
              <a:avLst/>
              <a:gdLst/>
              <a:ahLst/>
              <a:cxnLst/>
              <a:rect l="l" t="t" r="r" b="b"/>
              <a:pathLst>
                <a:path w="2891097" h="1378972">
                  <a:moveTo>
                    <a:pt x="29718" y="0"/>
                  </a:moveTo>
                  <a:lnTo>
                    <a:pt x="2861378" y="0"/>
                  </a:lnTo>
                  <a:cubicBezTo>
                    <a:pt x="2869260" y="0"/>
                    <a:pt x="2876819" y="3131"/>
                    <a:pt x="2882392" y="8704"/>
                  </a:cubicBezTo>
                  <a:cubicBezTo>
                    <a:pt x="2887966" y="14278"/>
                    <a:pt x="2891097" y="21837"/>
                    <a:pt x="2891097" y="29718"/>
                  </a:cubicBezTo>
                  <a:lnTo>
                    <a:pt x="2891097" y="1349253"/>
                  </a:lnTo>
                  <a:cubicBezTo>
                    <a:pt x="2891097" y="1365667"/>
                    <a:pt x="2877791" y="1378972"/>
                    <a:pt x="2861378" y="1378972"/>
                  </a:cubicBezTo>
                  <a:lnTo>
                    <a:pt x="29718" y="1378972"/>
                  </a:lnTo>
                  <a:cubicBezTo>
                    <a:pt x="21837" y="1378972"/>
                    <a:pt x="14278" y="1375841"/>
                    <a:pt x="8704" y="1370268"/>
                  </a:cubicBezTo>
                  <a:cubicBezTo>
                    <a:pt x="3131" y="1364694"/>
                    <a:pt x="0" y="1357135"/>
                    <a:pt x="0" y="1349253"/>
                  </a:cubicBezTo>
                  <a:lnTo>
                    <a:pt x="0" y="29718"/>
                  </a:lnTo>
                  <a:cubicBezTo>
                    <a:pt x="0" y="13305"/>
                    <a:pt x="13305" y="0"/>
                    <a:pt x="29718"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891097" cy="142659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91988" y="2239751"/>
            <a:ext cx="13744339" cy="4295552"/>
          </a:xfrm>
          <a:prstGeom prst="rect">
            <a:avLst/>
          </a:prstGeom>
        </p:spPr>
        <p:txBody>
          <a:bodyPr lIns="0" tIns="0" rIns="0" bIns="0" rtlCol="0" anchor="t">
            <a:spAutoFit/>
          </a:bodyPr>
          <a:lstStyle/>
          <a:p>
            <a:pPr algn="ctr">
              <a:lnSpc>
                <a:spcPts val="11033"/>
              </a:lnSpc>
            </a:pPr>
            <a:r>
              <a:rPr lang="en-US" sz="9194">
                <a:solidFill>
                  <a:srgbClr val="000000"/>
                </a:solidFill>
                <a:latin typeface="#9Slide06 ThuPhap Thien An"/>
              </a:rPr>
              <a:t>Đường thi  </a:t>
            </a:r>
          </a:p>
          <a:p>
            <a:pPr algn="ctr">
              <a:lnSpc>
                <a:spcPts val="11033"/>
              </a:lnSpc>
            </a:pPr>
            <a:r>
              <a:rPr lang="en-US" sz="9194">
                <a:solidFill>
                  <a:srgbClr val="000000"/>
                </a:solidFill>
                <a:latin typeface="#9Slide06 ThuPhap Thien An"/>
              </a:rPr>
              <a:t> một di sản văn học rực rỡ của Trung Hoa</a:t>
            </a:r>
          </a:p>
        </p:txBody>
      </p:sp>
      <p:grpSp>
        <p:nvGrpSpPr>
          <p:cNvPr id="7" name="Group 7"/>
          <p:cNvGrpSpPr>
            <a:grpSpLocks noChangeAspect="1"/>
          </p:cNvGrpSpPr>
          <p:nvPr/>
        </p:nvGrpSpPr>
        <p:grpSpPr>
          <a:xfrm rot="1137107">
            <a:off x="530937" y="6227338"/>
            <a:ext cx="3982017" cy="3934232"/>
            <a:chOff x="0" y="0"/>
            <a:chExt cx="4572000" cy="4517135"/>
          </a:xfrm>
        </p:grpSpPr>
        <p:sp>
          <p:nvSpPr>
            <p:cNvPr id="8" name="Freeform 8"/>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3"/>
              <a:stretch>
                <a:fillRect t="-618" b="-618"/>
              </a:stretch>
            </a:blipFill>
          </p:spPr>
          <p:txBody>
            <a:bodyPr/>
            <a:lstStyle/>
            <a:p>
              <a:endParaRPr lang="en-GB"/>
            </a:p>
          </p:txBody>
        </p:sp>
        <p:sp>
          <p:nvSpPr>
            <p:cNvPr id="9" name="Freeform 9"/>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4"/>
              <a:stretch>
                <a:fillRect l="-25" r="-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944" b="-236005"/>
            </a:stretch>
          </a:blipFill>
        </p:spPr>
        <p:txBody>
          <a:bodyPr/>
          <a:lstStyle/>
          <a:p>
            <a:endParaRPr lang="en-GB"/>
          </a:p>
        </p:txBody>
      </p:sp>
      <p:grpSp>
        <p:nvGrpSpPr>
          <p:cNvPr id="3" name="Group 3"/>
          <p:cNvGrpSpPr/>
          <p:nvPr/>
        </p:nvGrpSpPr>
        <p:grpSpPr>
          <a:xfrm>
            <a:off x="2061287" y="1028700"/>
            <a:ext cx="13285946" cy="6337023"/>
            <a:chOff x="0" y="0"/>
            <a:chExt cx="2891097" cy="1378972"/>
          </a:xfrm>
        </p:grpSpPr>
        <p:sp>
          <p:nvSpPr>
            <p:cNvPr id="4" name="Freeform 4"/>
            <p:cNvSpPr/>
            <p:nvPr/>
          </p:nvSpPr>
          <p:spPr>
            <a:xfrm>
              <a:off x="0" y="0"/>
              <a:ext cx="2891097" cy="1378972"/>
            </a:xfrm>
            <a:custGeom>
              <a:avLst/>
              <a:gdLst/>
              <a:ahLst/>
              <a:cxnLst/>
              <a:rect l="l" t="t" r="r" b="b"/>
              <a:pathLst>
                <a:path w="2891097" h="1378972">
                  <a:moveTo>
                    <a:pt x="29718" y="0"/>
                  </a:moveTo>
                  <a:lnTo>
                    <a:pt x="2861378" y="0"/>
                  </a:lnTo>
                  <a:cubicBezTo>
                    <a:pt x="2869260" y="0"/>
                    <a:pt x="2876819" y="3131"/>
                    <a:pt x="2882392" y="8704"/>
                  </a:cubicBezTo>
                  <a:cubicBezTo>
                    <a:pt x="2887966" y="14278"/>
                    <a:pt x="2891097" y="21837"/>
                    <a:pt x="2891097" y="29718"/>
                  </a:cubicBezTo>
                  <a:lnTo>
                    <a:pt x="2891097" y="1349253"/>
                  </a:lnTo>
                  <a:cubicBezTo>
                    <a:pt x="2891097" y="1365667"/>
                    <a:pt x="2877791" y="1378972"/>
                    <a:pt x="2861378" y="1378972"/>
                  </a:cubicBezTo>
                  <a:lnTo>
                    <a:pt x="29718" y="1378972"/>
                  </a:lnTo>
                  <a:cubicBezTo>
                    <a:pt x="21837" y="1378972"/>
                    <a:pt x="14278" y="1375841"/>
                    <a:pt x="8704" y="1370268"/>
                  </a:cubicBezTo>
                  <a:cubicBezTo>
                    <a:pt x="3131" y="1364694"/>
                    <a:pt x="0" y="1357135"/>
                    <a:pt x="0" y="1349253"/>
                  </a:cubicBezTo>
                  <a:lnTo>
                    <a:pt x="0" y="29718"/>
                  </a:lnTo>
                  <a:cubicBezTo>
                    <a:pt x="0" y="13305"/>
                    <a:pt x="13305" y="0"/>
                    <a:pt x="29718"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891097" cy="1426597"/>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1137107">
            <a:off x="641084" y="6422769"/>
            <a:ext cx="2814245" cy="2780473"/>
            <a:chOff x="0" y="0"/>
            <a:chExt cx="4572000" cy="4517135"/>
          </a:xfrm>
        </p:grpSpPr>
        <p:sp>
          <p:nvSpPr>
            <p:cNvPr id="7" name="Freeform 7"/>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3"/>
              <a:stretch>
                <a:fillRect t="-618" b="-618"/>
              </a:stretch>
            </a:blipFill>
          </p:spPr>
          <p:txBody>
            <a:bodyPr/>
            <a:lstStyle/>
            <a:p>
              <a:endParaRPr lang="en-GB"/>
            </a:p>
          </p:txBody>
        </p:sp>
        <p:sp>
          <p:nvSpPr>
            <p:cNvPr id="8" name="Freeform 8"/>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4"/>
              <a:stretch>
                <a:fillRect l="-25" r="-25"/>
              </a:stretch>
            </a:blipFill>
          </p:spPr>
          <p:txBody>
            <a:bodyPr/>
            <a:lstStyle/>
            <a:p>
              <a:endParaRPr lang="en-GB"/>
            </a:p>
          </p:txBody>
        </p:sp>
      </p:grpSp>
      <p:sp>
        <p:nvSpPr>
          <p:cNvPr id="9" name="TextBox 9"/>
          <p:cNvSpPr txBox="1"/>
          <p:nvPr/>
        </p:nvSpPr>
        <p:spPr>
          <a:xfrm>
            <a:off x="5801815" y="3129027"/>
            <a:ext cx="7785204" cy="828576"/>
          </a:xfrm>
          <a:prstGeom prst="rect">
            <a:avLst/>
          </a:prstGeom>
        </p:spPr>
        <p:txBody>
          <a:bodyPr lIns="0" tIns="0" rIns="0" bIns="0" rtlCol="0" anchor="t">
            <a:spAutoFit/>
          </a:bodyPr>
          <a:lstStyle/>
          <a:p>
            <a:pPr algn="l">
              <a:lnSpc>
                <a:spcPts val="6480"/>
              </a:lnSpc>
            </a:pPr>
            <a:r>
              <a:rPr lang="en-US" sz="5400" spc="25">
                <a:solidFill>
                  <a:srgbClr val="000000"/>
                </a:solidFill>
                <a:latin typeface="Cambria"/>
              </a:rPr>
              <a:t>ĐỌC HIỂU VĂN BẢN</a:t>
            </a:r>
          </a:p>
        </p:txBody>
      </p:sp>
      <p:sp>
        <p:nvSpPr>
          <p:cNvPr id="10" name="TextBox 10"/>
          <p:cNvSpPr txBox="1"/>
          <p:nvPr/>
        </p:nvSpPr>
        <p:spPr>
          <a:xfrm>
            <a:off x="2472193" y="4395426"/>
            <a:ext cx="12464134" cy="1645709"/>
          </a:xfrm>
          <a:prstGeom prst="rect">
            <a:avLst/>
          </a:prstGeom>
        </p:spPr>
        <p:txBody>
          <a:bodyPr lIns="0" tIns="0" rIns="0" bIns="0" rtlCol="0" anchor="t">
            <a:spAutoFit/>
          </a:bodyPr>
          <a:lstStyle/>
          <a:p>
            <a:pPr algn="ctr">
              <a:lnSpc>
                <a:spcPts val="12133"/>
              </a:lnSpc>
            </a:pPr>
            <a:r>
              <a:rPr lang="en-US" sz="10111" spc="48">
                <a:solidFill>
                  <a:srgbClr val="22170B"/>
                </a:solidFill>
                <a:latin typeface="#9Slide06 ThuPhap Thien An"/>
              </a:rPr>
              <a:t>Xa ngắm thác núi Lư</a:t>
            </a:r>
          </a:p>
        </p:txBody>
      </p:sp>
      <p:sp>
        <p:nvSpPr>
          <p:cNvPr id="11" name="TextBox 11"/>
          <p:cNvSpPr txBox="1"/>
          <p:nvPr/>
        </p:nvSpPr>
        <p:spPr>
          <a:xfrm>
            <a:off x="3886928" y="1936782"/>
            <a:ext cx="11614979" cy="958532"/>
          </a:xfrm>
          <a:prstGeom prst="rect">
            <a:avLst/>
          </a:prstGeom>
        </p:spPr>
        <p:txBody>
          <a:bodyPr lIns="0" tIns="0" rIns="0" bIns="0" rtlCol="0" anchor="t">
            <a:spAutoFit/>
          </a:bodyPr>
          <a:lstStyle/>
          <a:p>
            <a:pPr algn="l">
              <a:lnSpc>
                <a:spcPts val="7570"/>
              </a:lnSpc>
            </a:pPr>
            <a:r>
              <a:rPr lang="en-US" sz="6309">
                <a:solidFill>
                  <a:srgbClr val="000000"/>
                </a:solidFill>
                <a:latin typeface="Fraunces Bold"/>
              </a:rPr>
              <a:t>BÀI 7: THƠ ĐƯỜNG LUẬT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9895260" y="2161251"/>
            <a:ext cx="7770211" cy="5487349"/>
            <a:chOff x="0" y="0"/>
            <a:chExt cx="1690842" cy="1194078"/>
          </a:xfrm>
        </p:grpSpPr>
        <p:sp>
          <p:nvSpPr>
            <p:cNvPr id="4" name="Freeform 4"/>
            <p:cNvSpPr/>
            <p:nvPr/>
          </p:nvSpPr>
          <p:spPr>
            <a:xfrm>
              <a:off x="0" y="0"/>
              <a:ext cx="1690842" cy="1194078"/>
            </a:xfrm>
            <a:custGeom>
              <a:avLst/>
              <a:gdLst/>
              <a:ahLst/>
              <a:cxnLst/>
              <a:rect l="l" t="t" r="r" b="b"/>
              <a:pathLst>
                <a:path w="1690842" h="1194078">
                  <a:moveTo>
                    <a:pt x="50814" y="0"/>
                  </a:moveTo>
                  <a:lnTo>
                    <a:pt x="1640028" y="0"/>
                  </a:lnTo>
                  <a:cubicBezTo>
                    <a:pt x="1668092" y="0"/>
                    <a:pt x="1690842" y="22750"/>
                    <a:pt x="1690842" y="50814"/>
                  </a:cubicBezTo>
                  <a:lnTo>
                    <a:pt x="1690842" y="1143264"/>
                  </a:lnTo>
                  <a:cubicBezTo>
                    <a:pt x="1690842" y="1156741"/>
                    <a:pt x="1685488" y="1169666"/>
                    <a:pt x="1675959" y="1179195"/>
                  </a:cubicBezTo>
                  <a:cubicBezTo>
                    <a:pt x="1666429" y="1188725"/>
                    <a:pt x="1653504" y="1194078"/>
                    <a:pt x="1640028" y="1194078"/>
                  </a:cubicBezTo>
                  <a:lnTo>
                    <a:pt x="50814" y="1194078"/>
                  </a:lnTo>
                  <a:cubicBezTo>
                    <a:pt x="37338" y="1194078"/>
                    <a:pt x="24413" y="1188725"/>
                    <a:pt x="14883" y="1179195"/>
                  </a:cubicBezTo>
                  <a:cubicBezTo>
                    <a:pt x="5354" y="1169666"/>
                    <a:pt x="0" y="1156741"/>
                    <a:pt x="0" y="1143264"/>
                  </a:cubicBezTo>
                  <a:lnTo>
                    <a:pt x="0" y="50814"/>
                  </a:lnTo>
                  <a:cubicBezTo>
                    <a:pt x="0" y="37338"/>
                    <a:pt x="5354" y="24413"/>
                    <a:pt x="14883" y="14883"/>
                  </a:cubicBezTo>
                  <a:cubicBezTo>
                    <a:pt x="24413" y="5354"/>
                    <a:pt x="37338" y="0"/>
                    <a:pt x="50814" y="0"/>
                  </a:cubicBezTo>
                  <a:close/>
                </a:path>
              </a:pathLst>
            </a:custGeom>
            <a:solidFill>
              <a:srgbClr val="FFFFFF">
                <a:alpha val="60784"/>
              </a:srgbClr>
            </a:solidFill>
          </p:spPr>
          <p:txBody>
            <a:bodyPr/>
            <a:lstStyle/>
            <a:p>
              <a:endParaRPr lang="en-GB"/>
            </a:p>
          </p:txBody>
        </p:sp>
        <p:sp>
          <p:nvSpPr>
            <p:cNvPr id="5" name="TextBox 5"/>
            <p:cNvSpPr txBox="1"/>
            <p:nvPr/>
          </p:nvSpPr>
          <p:spPr>
            <a:xfrm>
              <a:off x="0" y="-47625"/>
              <a:ext cx="1690842" cy="124170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089020" y="324101"/>
            <a:ext cx="9795083" cy="1409197"/>
            <a:chOff x="0" y="0"/>
            <a:chExt cx="2131465" cy="306649"/>
          </a:xfrm>
        </p:grpSpPr>
        <p:sp>
          <p:nvSpPr>
            <p:cNvPr id="7" name="Freeform 7"/>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8" name="TextBox 8"/>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251260"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0" name="Group 10"/>
          <p:cNvGrpSpPr/>
          <p:nvPr/>
        </p:nvGrpSpPr>
        <p:grpSpPr>
          <a:xfrm>
            <a:off x="1512322" y="7913482"/>
            <a:ext cx="16153150" cy="1734885"/>
            <a:chOff x="0" y="0"/>
            <a:chExt cx="3515017" cy="377521"/>
          </a:xfrm>
        </p:grpSpPr>
        <p:sp>
          <p:nvSpPr>
            <p:cNvPr id="11" name="Freeform 11"/>
            <p:cNvSpPr/>
            <p:nvPr/>
          </p:nvSpPr>
          <p:spPr>
            <a:xfrm>
              <a:off x="0" y="0"/>
              <a:ext cx="3515017" cy="377521"/>
            </a:xfrm>
            <a:custGeom>
              <a:avLst/>
              <a:gdLst/>
              <a:ahLst/>
              <a:cxnLst/>
              <a:rect l="l" t="t" r="r" b="b"/>
              <a:pathLst>
                <a:path w="3515017" h="377521">
                  <a:moveTo>
                    <a:pt x="24443" y="0"/>
                  </a:moveTo>
                  <a:lnTo>
                    <a:pt x="3490573" y="0"/>
                  </a:lnTo>
                  <a:cubicBezTo>
                    <a:pt x="3497056" y="0"/>
                    <a:pt x="3503273" y="2575"/>
                    <a:pt x="3507858" y="7159"/>
                  </a:cubicBezTo>
                  <a:cubicBezTo>
                    <a:pt x="3512441" y="11743"/>
                    <a:pt x="3515017" y="17961"/>
                    <a:pt x="3515017" y="24443"/>
                  </a:cubicBezTo>
                  <a:lnTo>
                    <a:pt x="3515017" y="353077"/>
                  </a:lnTo>
                  <a:cubicBezTo>
                    <a:pt x="3515017" y="359560"/>
                    <a:pt x="3512441" y="365778"/>
                    <a:pt x="3507858" y="370362"/>
                  </a:cubicBezTo>
                  <a:cubicBezTo>
                    <a:pt x="3503273" y="374946"/>
                    <a:pt x="3497056" y="377521"/>
                    <a:pt x="3490573" y="377521"/>
                  </a:cubicBezTo>
                  <a:lnTo>
                    <a:pt x="24443" y="377521"/>
                  </a:lnTo>
                  <a:cubicBezTo>
                    <a:pt x="17961" y="377521"/>
                    <a:pt x="11743" y="374946"/>
                    <a:pt x="7159" y="370362"/>
                  </a:cubicBezTo>
                  <a:cubicBezTo>
                    <a:pt x="2575" y="365778"/>
                    <a:pt x="0" y="359560"/>
                    <a:pt x="0" y="353077"/>
                  </a:cubicBezTo>
                  <a:lnTo>
                    <a:pt x="0" y="24443"/>
                  </a:lnTo>
                  <a:cubicBezTo>
                    <a:pt x="0" y="17961"/>
                    <a:pt x="2575" y="11743"/>
                    <a:pt x="7159" y="7159"/>
                  </a:cubicBezTo>
                  <a:cubicBezTo>
                    <a:pt x="11743" y="2575"/>
                    <a:pt x="17961" y="0"/>
                    <a:pt x="24443" y="0"/>
                  </a:cubicBezTo>
                  <a:close/>
                </a:path>
              </a:pathLst>
            </a:custGeom>
            <a:solidFill>
              <a:srgbClr val="FFFFFF">
                <a:alpha val="85882"/>
              </a:srgbClr>
            </a:solidFill>
          </p:spPr>
          <p:txBody>
            <a:bodyPr/>
            <a:lstStyle/>
            <a:p>
              <a:endParaRPr lang="en-GB"/>
            </a:p>
          </p:txBody>
        </p:sp>
        <p:sp>
          <p:nvSpPr>
            <p:cNvPr id="12" name="TextBox 12"/>
            <p:cNvSpPr txBox="1"/>
            <p:nvPr/>
          </p:nvSpPr>
          <p:spPr>
            <a:xfrm>
              <a:off x="0" y="-47625"/>
              <a:ext cx="3515017" cy="42514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393814" y="8096275"/>
            <a:ext cx="14501028" cy="1766347"/>
          </a:xfrm>
          <a:prstGeom prst="rect">
            <a:avLst/>
          </a:prstGeom>
        </p:spPr>
        <p:txBody>
          <a:bodyPr lIns="0" tIns="0" rIns="0" bIns="0" rtlCol="0" anchor="t">
            <a:spAutoFit/>
          </a:bodyPr>
          <a:lstStyle/>
          <a:p>
            <a:pPr marL="755651" lvl="1" indent="-377825" algn="just">
              <a:lnSpc>
                <a:spcPts val="4690"/>
              </a:lnSpc>
              <a:buFont typeface="Arial"/>
              <a:buChar char="•"/>
            </a:pPr>
            <a:r>
              <a:rPr lang="en-US" sz="3500">
                <a:solidFill>
                  <a:srgbClr val="000000"/>
                </a:solidFill>
                <a:latin typeface="Roboto Condensed"/>
              </a:rPr>
              <a:t>Em hiểu thế nào là phiên âm? Sự khác nhau giữa phiên âm và dịch thơ là gì?</a:t>
            </a:r>
          </a:p>
          <a:p>
            <a:pPr marL="755651" lvl="1" indent="-377825" algn="just">
              <a:lnSpc>
                <a:spcPts val="4690"/>
              </a:lnSpc>
              <a:buFont typeface="Arial"/>
              <a:buChar char="•"/>
            </a:pPr>
            <a:r>
              <a:rPr lang="en-US" sz="3500">
                <a:solidFill>
                  <a:srgbClr val="000000"/>
                </a:solidFill>
                <a:latin typeface="Roboto Condensed"/>
              </a:rPr>
              <a:t>Em cho rằng bài thơ này sẽ được đọc với giọng điệu ra sao?</a:t>
            </a:r>
          </a:p>
          <a:p>
            <a:pPr algn="just">
              <a:lnSpc>
                <a:spcPts val="4690"/>
              </a:lnSpc>
            </a:pPr>
            <a:endParaRPr lang="en-US" sz="3500">
              <a:solidFill>
                <a:srgbClr val="000000"/>
              </a:solidFill>
              <a:latin typeface="Roboto Condensed"/>
            </a:endParaRPr>
          </a:p>
        </p:txBody>
      </p:sp>
      <p:grpSp>
        <p:nvGrpSpPr>
          <p:cNvPr id="14" name="Group 14"/>
          <p:cNvGrpSpPr/>
          <p:nvPr/>
        </p:nvGrpSpPr>
        <p:grpSpPr>
          <a:xfrm>
            <a:off x="1373789" y="2161251"/>
            <a:ext cx="7770211" cy="5487349"/>
            <a:chOff x="0" y="0"/>
            <a:chExt cx="1690842" cy="1194078"/>
          </a:xfrm>
        </p:grpSpPr>
        <p:sp>
          <p:nvSpPr>
            <p:cNvPr id="15" name="Freeform 15"/>
            <p:cNvSpPr/>
            <p:nvPr/>
          </p:nvSpPr>
          <p:spPr>
            <a:xfrm>
              <a:off x="0" y="0"/>
              <a:ext cx="1690842" cy="1194078"/>
            </a:xfrm>
            <a:custGeom>
              <a:avLst/>
              <a:gdLst/>
              <a:ahLst/>
              <a:cxnLst/>
              <a:rect l="l" t="t" r="r" b="b"/>
              <a:pathLst>
                <a:path w="1690842" h="1194078">
                  <a:moveTo>
                    <a:pt x="50814" y="0"/>
                  </a:moveTo>
                  <a:lnTo>
                    <a:pt x="1640028" y="0"/>
                  </a:lnTo>
                  <a:cubicBezTo>
                    <a:pt x="1668092" y="0"/>
                    <a:pt x="1690842" y="22750"/>
                    <a:pt x="1690842" y="50814"/>
                  </a:cubicBezTo>
                  <a:lnTo>
                    <a:pt x="1690842" y="1143264"/>
                  </a:lnTo>
                  <a:cubicBezTo>
                    <a:pt x="1690842" y="1156741"/>
                    <a:pt x="1685488" y="1169666"/>
                    <a:pt x="1675959" y="1179195"/>
                  </a:cubicBezTo>
                  <a:cubicBezTo>
                    <a:pt x="1666429" y="1188725"/>
                    <a:pt x="1653504" y="1194078"/>
                    <a:pt x="1640028" y="1194078"/>
                  </a:cubicBezTo>
                  <a:lnTo>
                    <a:pt x="50814" y="1194078"/>
                  </a:lnTo>
                  <a:cubicBezTo>
                    <a:pt x="37338" y="1194078"/>
                    <a:pt x="24413" y="1188725"/>
                    <a:pt x="14883" y="1179195"/>
                  </a:cubicBezTo>
                  <a:cubicBezTo>
                    <a:pt x="5354" y="1169666"/>
                    <a:pt x="0" y="1156741"/>
                    <a:pt x="0" y="1143264"/>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16" name="TextBox 16"/>
            <p:cNvSpPr txBox="1"/>
            <p:nvPr/>
          </p:nvSpPr>
          <p:spPr>
            <a:xfrm>
              <a:off x="0" y="-47625"/>
              <a:ext cx="1690842" cy="124170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758413" y="2677971"/>
            <a:ext cx="6043905" cy="794830"/>
          </a:xfrm>
          <a:prstGeom prst="rect">
            <a:avLst/>
          </a:prstGeom>
        </p:spPr>
        <p:txBody>
          <a:bodyPr lIns="0" tIns="0" rIns="0" bIns="0" rtlCol="0" anchor="t">
            <a:spAutoFit/>
          </a:bodyPr>
          <a:lstStyle/>
          <a:p>
            <a:pPr algn="ctr">
              <a:lnSpc>
                <a:spcPts val="5883"/>
              </a:lnSpc>
            </a:pPr>
            <a:r>
              <a:rPr lang="en-US" sz="4903" spc="23">
                <a:solidFill>
                  <a:srgbClr val="22170B"/>
                </a:solidFill>
                <a:latin typeface="#9Slide06 ThuPhap Thien An"/>
              </a:rPr>
              <a:t>Xa ngắm thác núi Lư</a:t>
            </a:r>
          </a:p>
        </p:txBody>
      </p:sp>
      <p:sp>
        <p:nvSpPr>
          <p:cNvPr id="18" name="TextBox 18"/>
          <p:cNvSpPr txBox="1"/>
          <p:nvPr/>
        </p:nvSpPr>
        <p:spPr>
          <a:xfrm>
            <a:off x="1956542" y="3884705"/>
            <a:ext cx="6589435" cy="3339560"/>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9" name="TextBox 19"/>
          <p:cNvSpPr txBox="1"/>
          <p:nvPr/>
        </p:nvSpPr>
        <p:spPr>
          <a:xfrm>
            <a:off x="10323483" y="3913280"/>
            <a:ext cx="6935817" cy="3011745"/>
          </a:xfrm>
          <a:prstGeom prst="rect">
            <a:avLst/>
          </a:prstGeom>
        </p:spPr>
        <p:txBody>
          <a:bodyPr lIns="0" tIns="0" rIns="0" bIns="0" rtlCol="0" anchor="t">
            <a:spAutoFit/>
          </a:bodyPr>
          <a:lstStyle/>
          <a:p>
            <a:pPr algn="just">
              <a:lnSpc>
                <a:spcPts val="6143"/>
              </a:lnSpc>
            </a:pPr>
            <a:r>
              <a:rPr lang="en-US" sz="3071">
                <a:solidFill>
                  <a:srgbClr val="000000"/>
                </a:solidFill>
                <a:latin typeface="#9Slide05 Dear Saturday"/>
              </a:rPr>
              <a:t>Nắng rọi Hương lô khói tía bay,</a:t>
            </a:r>
          </a:p>
          <a:p>
            <a:pPr algn="just">
              <a:lnSpc>
                <a:spcPts val="6143"/>
              </a:lnSpc>
            </a:pPr>
            <a:r>
              <a:rPr lang="en-US" sz="3071">
                <a:solidFill>
                  <a:srgbClr val="000000"/>
                </a:solidFill>
                <a:latin typeface="#9Slide05 Dear Saturday"/>
              </a:rPr>
              <a:t>Xa trông dòng thác trước sông này.</a:t>
            </a:r>
          </a:p>
          <a:p>
            <a:pPr algn="just">
              <a:lnSpc>
                <a:spcPts val="6143"/>
              </a:lnSpc>
            </a:pPr>
            <a:r>
              <a:rPr lang="en-US" sz="3071">
                <a:solidFill>
                  <a:srgbClr val="000000"/>
                </a:solidFill>
                <a:latin typeface="#9Slide05 Dear Saturday"/>
              </a:rPr>
              <a:t>Nước bay thẳng xuống ba nghìn thước,</a:t>
            </a:r>
          </a:p>
          <a:p>
            <a:pPr algn="just">
              <a:lnSpc>
                <a:spcPts val="6143"/>
              </a:lnSpc>
            </a:pPr>
            <a:r>
              <a:rPr lang="en-US" sz="3071">
                <a:solidFill>
                  <a:srgbClr val="000000"/>
                </a:solidFill>
                <a:latin typeface="#9Slide05 Dear Saturday"/>
              </a:rPr>
              <a:t>Tưởng dải Ngân Hà tuột khỏi mây.</a:t>
            </a:r>
          </a:p>
        </p:txBody>
      </p:sp>
      <p:sp>
        <p:nvSpPr>
          <p:cNvPr id="20" name="TextBox 20"/>
          <p:cNvSpPr txBox="1"/>
          <p:nvPr/>
        </p:nvSpPr>
        <p:spPr>
          <a:xfrm>
            <a:off x="1828369" y="2567423"/>
            <a:ext cx="6861050" cy="905378"/>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73789" y="2624573"/>
            <a:ext cx="7770211" cy="5776001"/>
            <a:chOff x="0" y="0"/>
            <a:chExt cx="1690842" cy="1256890"/>
          </a:xfrm>
        </p:grpSpPr>
        <p:sp>
          <p:nvSpPr>
            <p:cNvPr id="7" name="Freeform 7"/>
            <p:cNvSpPr/>
            <p:nvPr/>
          </p:nvSpPr>
          <p:spPr>
            <a:xfrm>
              <a:off x="0" y="0"/>
              <a:ext cx="1690842" cy="1256890"/>
            </a:xfrm>
            <a:custGeom>
              <a:avLst/>
              <a:gdLst/>
              <a:ahLst/>
              <a:cxnLst/>
              <a:rect l="l" t="t" r="r" b="b"/>
              <a:pathLst>
                <a:path w="1690842" h="1256890">
                  <a:moveTo>
                    <a:pt x="50814" y="0"/>
                  </a:moveTo>
                  <a:lnTo>
                    <a:pt x="1640028" y="0"/>
                  </a:lnTo>
                  <a:cubicBezTo>
                    <a:pt x="1668092" y="0"/>
                    <a:pt x="1690842" y="22750"/>
                    <a:pt x="1690842" y="50814"/>
                  </a:cubicBezTo>
                  <a:lnTo>
                    <a:pt x="1690842" y="1206076"/>
                  </a:lnTo>
                  <a:cubicBezTo>
                    <a:pt x="1690842" y="1219553"/>
                    <a:pt x="1685488" y="1232478"/>
                    <a:pt x="1675959" y="1242007"/>
                  </a:cubicBezTo>
                  <a:cubicBezTo>
                    <a:pt x="1666429" y="1251537"/>
                    <a:pt x="1653504" y="1256890"/>
                    <a:pt x="1640028" y="1256890"/>
                  </a:cubicBezTo>
                  <a:lnTo>
                    <a:pt x="50814" y="1256890"/>
                  </a:lnTo>
                  <a:cubicBezTo>
                    <a:pt x="37338" y="1256890"/>
                    <a:pt x="24413" y="1251537"/>
                    <a:pt x="14883" y="1242007"/>
                  </a:cubicBezTo>
                  <a:cubicBezTo>
                    <a:pt x="5354" y="1232478"/>
                    <a:pt x="0" y="1219553"/>
                    <a:pt x="0" y="1206076"/>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8" name="TextBox 8"/>
            <p:cNvSpPr txBox="1"/>
            <p:nvPr/>
          </p:nvSpPr>
          <p:spPr>
            <a:xfrm>
              <a:off x="0" y="-47625"/>
              <a:ext cx="1690842" cy="130451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258894"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0" name="Group 10"/>
          <p:cNvGrpSpPr/>
          <p:nvPr/>
        </p:nvGrpSpPr>
        <p:grpSpPr>
          <a:xfrm rot="403326">
            <a:off x="8718145" y="2856707"/>
            <a:ext cx="9297010" cy="5207874"/>
            <a:chOff x="0" y="0"/>
            <a:chExt cx="12396013" cy="6943831"/>
          </a:xfrm>
        </p:grpSpPr>
        <p:grpSp>
          <p:nvGrpSpPr>
            <p:cNvPr id="11" name="Group 11"/>
            <p:cNvGrpSpPr/>
            <p:nvPr/>
          </p:nvGrpSpPr>
          <p:grpSpPr>
            <a:xfrm>
              <a:off x="0" y="0"/>
              <a:ext cx="12396013" cy="6943831"/>
              <a:chOff x="0" y="0"/>
              <a:chExt cx="865185" cy="484648"/>
            </a:xfrm>
          </p:grpSpPr>
          <p:sp>
            <p:nvSpPr>
              <p:cNvPr id="12" name="Freeform 12"/>
              <p:cNvSpPr/>
              <p:nvPr/>
            </p:nvSpPr>
            <p:spPr>
              <a:xfrm>
                <a:off x="0" y="0"/>
                <a:ext cx="880375" cy="488886"/>
              </a:xfrm>
              <a:custGeom>
                <a:avLst/>
                <a:gdLst/>
                <a:ahLst/>
                <a:cxnLst/>
                <a:rect l="l" t="t" r="r" b="b"/>
                <a:pathLst>
                  <a:path w="880375" h="488886">
                    <a:moveTo>
                      <a:pt x="491233" y="0"/>
                    </a:moveTo>
                    <a:cubicBezTo>
                      <a:pt x="500723" y="0"/>
                      <a:pt x="510270" y="0"/>
                      <a:pt x="519741" y="0"/>
                    </a:cubicBezTo>
                    <a:cubicBezTo>
                      <a:pt x="595252" y="8095"/>
                      <a:pt x="642442" y="35040"/>
                      <a:pt x="663936" y="79130"/>
                    </a:cubicBezTo>
                    <a:cubicBezTo>
                      <a:pt x="789825" y="73250"/>
                      <a:pt x="880375" y="156619"/>
                      <a:pt x="825573" y="238441"/>
                    </a:cubicBezTo>
                    <a:cubicBezTo>
                      <a:pt x="844122" y="255634"/>
                      <a:pt x="859597" y="274867"/>
                      <a:pt x="865185" y="300680"/>
                    </a:cubicBezTo>
                    <a:cubicBezTo>
                      <a:pt x="865185" y="308075"/>
                      <a:pt x="865185" y="315452"/>
                      <a:pt x="865185" y="322845"/>
                    </a:cubicBezTo>
                    <a:cubicBezTo>
                      <a:pt x="848531" y="388542"/>
                      <a:pt x="776865" y="432936"/>
                      <a:pt x="659209" y="420985"/>
                    </a:cubicBezTo>
                    <a:cubicBezTo>
                      <a:pt x="628937" y="454717"/>
                      <a:pt x="575071" y="488886"/>
                      <a:pt x="491251" y="484291"/>
                    </a:cubicBezTo>
                    <a:cubicBezTo>
                      <a:pt x="447925" y="482077"/>
                      <a:pt x="417784" y="469250"/>
                      <a:pt x="391395" y="453666"/>
                    </a:cubicBezTo>
                    <a:cubicBezTo>
                      <a:pt x="363600" y="466620"/>
                      <a:pt x="333497" y="476786"/>
                      <a:pt x="290002" y="476898"/>
                    </a:cubicBezTo>
                    <a:cubicBezTo>
                      <a:pt x="189377" y="477090"/>
                      <a:pt x="122063" y="427184"/>
                      <a:pt x="120431" y="358729"/>
                    </a:cubicBezTo>
                    <a:cubicBezTo>
                      <a:pt x="55742" y="342715"/>
                      <a:pt x="11929" y="312823"/>
                      <a:pt x="0" y="261673"/>
                    </a:cubicBezTo>
                    <a:cubicBezTo>
                      <a:pt x="0" y="254280"/>
                      <a:pt x="0" y="246870"/>
                      <a:pt x="0" y="239508"/>
                    </a:cubicBezTo>
                    <a:cubicBezTo>
                      <a:pt x="13167" y="188822"/>
                      <a:pt x="54598" y="156984"/>
                      <a:pt x="123582" y="143488"/>
                    </a:cubicBezTo>
                    <a:cubicBezTo>
                      <a:pt x="119437" y="57985"/>
                      <a:pt x="257424" y="4557"/>
                      <a:pt x="370783" y="42226"/>
                    </a:cubicBezTo>
                    <a:cubicBezTo>
                      <a:pt x="397773" y="23599"/>
                      <a:pt x="435959" y="3282"/>
                      <a:pt x="491233" y="0"/>
                    </a:cubicBezTo>
                    <a:close/>
                  </a:path>
                </a:pathLst>
              </a:custGeom>
              <a:solidFill>
                <a:srgbClr val="F4EBE7"/>
              </a:solidFill>
            </p:spPr>
            <p:txBody>
              <a:bodyPr/>
              <a:lstStyle/>
              <a:p>
                <a:endParaRPr lang="en-GB"/>
              </a:p>
            </p:txBody>
          </p:sp>
          <p:sp>
            <p:nvSpPr>
              <p:cNvPr id="13" name="TextBox 13"/>
              <p:cNvSpPr txBox="1"/>
              <p:nvPr/>
            </p:nvSpPr>
            <p:spPr>
              <a:xfrm>
                <a:off x="40556" y="33150"/>
                <a:ext cx="784074" cy="38226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1930" y="2393329"/>
              <a:ext cx="9026199" cy="2777910"/>
            </a:xfrm>
            <a:prstGeom prst="rect">
              <a:avLst/>
            </a:prstGeom>
          </p:spPr>
          <p:txBody>
            <a:bodyPr lIns="0" tIns="0" rIns="0" bIns="0" rtlCol="0" anchor="t">
              <a:spAutoFit/>
            </a:bodyPr>
            <a:lstStyle/>
            <a:p>
              <a:pPr algn="just">
                <a:lnSpc>
                  <a:spcPts val="4139"/>
                </a:lnSpc>
              </a:pPr>
              <a:r>
                <a:rPr lang="en-US" sz="3089">
                  <a:solidFill>
                    <a:srgbClr val="000000"/>
                  </a:solidFill>
                  <a:latin typeface="Roboto Condensed Bold"/>
                </a:rPr>
                <a:t>Đọc diễn cảm hoàn chỉnh bài thơ, chú ý:</a:t>
              </a:r>
            </a:p>
            <a:p>
              <a:pPr marL="667006" lvl="1" indent="-333503" algn="just">
                <a:lnSpc>
                  <a:spcPts val="4139"/>
                </a:lnSpc>
                <a:buFont typeface="Arial"/>
                <a:buChar char="•"/>
              </a:pPr>
              <a:r>
                <a:rPr lang="en-US" sz="3089">
                  <a:solidFill>
                    <a:srgbClr val="000000"/>
                  </a:solidFill>
                  <a:latin typeface="Roboto Condensed"/>
                </a:rPr>
                <a:t>Ngắt nhịp: 4/3 ở hầu hết các dòng thơ</a:t>
              </a:r>
            </a:p>
            <a:p>
              <a:pPr marL="667006" lvl="1" indent="-333503" algn="just">
                <a:lnSpc>
                  <a:spcPts val="4139"/>
                </a:lnSpc>
                <a:buFont typeface="Arial"/>
                <a:buChar char="•"/>
              </a:pPr>
              <a:r>
                <a:rPr lang="en-US" sz="3089">
                  <a:solidFill>
                    <a:srgbClr val="000000"/>
                  </a:solidFill>
                  <a:latin typeface="Roboto Condensed"/>
                </a:rPr>
                <a:t>Giọng điệu: cảm thán trước vẻ đẹp kì vĩ của tự nhiên</a:t>
              </a:r>
            </a:p>
          </p:txBody>
        </p:sp>
      </p:grpSp>
      <p:sp>
        <p:nvSpPr>
          <p:cNvPr id="15" name="TextBox 15"/>
          <p:cNvSpPr txBox="1"/>
          <p:nvPr/>
        </p:nvSpPr>
        <p:spPr>
          <a:xfrm>
            <a:off x="1956542" y="4348027"/>
            <a:ext cx="6589435" cy="3339560"/>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6" name="TextBox 16"/>
          <p:cNvSpPr txBox="1"/>
          <p:nvPr/>
        </p:nvSpPr>
        <p:spPr>
          <a:xfrm>
            <a:off x="1956542" y="3048508"/>
            <a:ext cx="6861050" cy="905378"/>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86562" y="1873858"/>
            <a:ext cx="8616921" cy="2703141"/>
            <a:chOff x="0" y="0"/>
            <a:chExt cx="1875091" cy="588219"/>
          </a:xfrm>
        </p:grpSpPr>
        <p:sp>
          <p:nvSpPr>
            <p:cNvPr id="7" name="Freeform 7"/>
            <p:cNvSpPr/>
            <p:nvPr/>
          </p:nvSpPr>
          <p:spPr>
            <a:xfrm>
              <a:off x="0" y="0"/>
              <a:ext cx="1875091" cy="588219"/>
            </a:xfrm>
            <a:custGeom>
              <a:avLst/>
              <a:gdLst/>
              <a:ahLst/>
              <a:cxnLst/>
              <a:rect l="l" t="t" r="r" b="b"/>
              <a:pathLst>
                <a:path w="1875091" h="588219">
                  <a:moveTo>
                    <a:pt x="45821" y="0"/>
                  </a:moveTo>
                  <a:lnTo>
                    <a:pt x="1829270" y="0"/>
                  </a:lnTo>
                  <a:cubicBezTo>
                    <a:pt x="1841422" y="0"/>
                    <a:pt x="1853077" y="4828"/>
                    <a:pt x="1861670" y="13421"/>
                  </a:cubicBezTo>
                  <a:cubicBezTo>
                    <a:pt x="1870263" y="22014"/>
                    <a:pt x="1875091" y="33669"/>
                    <a:pt x="1875091" y="45821"/>
                  </a:cubicBezTo>
                  <a:lnTo>
                    <a:pt x="1875091" y="542397"/>
                  </a:lnTo>
                  <a:cubicBezTo>
                    <a:pt x="1875091" y="567704"/>
                    <a:pt x="1854576" y="588219"/>
                    <a:pt x="1829270" y="588219"/>
                  </a:cubicBezTo>
                  <a:lnTo>
                    <a:pt x="45821" y="588219"/>
                  </a:lnTo>
                  <a:cubicBezTo>
                    <a:pt x="33669" y="588219"/>
                    <a:pt x="22014" y="583391"/>
                    <a:pt x="13421" y="574798"/>
                  </a:cubicBezTo>
                  <a:cubicBezTo>
                    <a:pt x="4828" y="566205"/>
                    <a:pt x="0" y="554550"/>
                    <a:pt x="0" y="542397"/>
                  </a:cubicBezTo>
                  <a:lnTo>
                    <a:pt x="0" y="45821"/>
                  </a:lnTo>
                  <a:cubicBezTo>
                    <a:pt x="0" y="20515"/>
                    <a:pt x="20515" y="0"/>
                    <a:pt x="45821" y="0"/>
                  </a:cubicBezTo>
                  <a:close/>
                </a:path>
              </a:pathLst>
            </a:custGeom>
            <a:solidFill>
              <a:srgbClr val="FFFFFF">
                <a:alpha val="65882"/>
              </a:srgbClr>
            </a:solidFill>
          </p:spPr>
          <p:txBody>
            <a:bodyPr/>
            <a:lstStyle/>
            <a:p>
              <a:endParaRPr lang="en-GB"/>
            </a:p>
          </p:txBody>
        </p:sp>
        <p:sp>
          <p:nvSpPr>
            <p:cNvPr id="8" name="TextBox 8"/>
            <p:cNvSpPr txBox="1"/>
            <p:nvPr/>
          </p:nvSpPr>
          <p:spPr>
            <a:xfrm>
              <a:off x="0" y="-47625"/>
              <a:ext cx="1875091" cy="63584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9402354" y="2126410"/>
            <a:ext cx="8014099" cy="2199670"/>
          </a:xfrm>
          <a:prstGeom prst="rect">
            <a:avLst/>
          </a:prstGeom>
        </p:spPr>
        <p:txBody>
          <a:bodyPr lIns="0" tIns="0" rIns="0" bIns="0" rtlCol="0" anchor="t">
            <a:spAutoFit/>
          </a:bodyPr>
          <a:lstStyle/>
          <a:p>
            <a:pPr algn="just">
              <a:lnSpc>
                <a:spcPts val="4327"/>
              </a:lnSpc>
            </a:pPr>
            <a:r>
              <a:rPr lang="en-US" sz="3229">
                <a:solidFill>
                  <a:srgbClr val="000000"/>
                </a:solidFill>
                <a:latin typeface="Roboto Condensed Bold"/>
              </a:rPr>
              <a:t>Đọc diễn cảm hoàn chỉnh bài thơ, chú ý:</a:t>
            </a:r>
          </a:p>
          <a:p>
            <a:pPr marL="697218" lvl="1" indent="-348609" algn="just">
              <a:lnSpc>
                <a:spcPts val="4327"/>
              </a:lnSpc>
              <a:buFont typeface="Arial"/>
              <a:buChar char="•"/>
            </a:pPr>
            <a:r>
              <a:rPr lang="en-US" sz="3229">
                <a:solidFill>
                  <a:srgbClr val="000000"/>
                </a:solidFill>
                <a:latin typeface="Roboto Condensed"/>
              </a:rPr>
              <a:t>Ngắt nhịp: 4/3 ở hầu hết các dòng thơ</a:t>
            </a:r>
          </a:p>
          <a:p>
            <a:pPr marL="697218" lvl="1" indent="-348609" algn="just">
              <a:lnSpc>
                <a:spcPts val="4327"/>
              </a:lnSpc>
              <a:buFont typeface="Arial"/>
              <a:buChar char="•"/>
            </a:pPr>
            <a:r>
              <a:rPr lang="en-US" sz="3229">
                <a:solidFill>
                  <a:srgbClr val="000000"/>
                </a:solidFill>
                <a:latin typeface="Roboto Condensed"/>
              </a:rPr>
              <a:t>Giọng điệu: cảm thán trước vẻ đẹp kì vĩ của tự nhiên</a:t>
            </a:r>
          </a:p>
        </p:txBody>
      </p:sp>
      <p:sp>
        <p:nvSpPr>
          <p:cNvPr id="10" name="TextBox 10"/>
          <p:cNvSpPr txBox="1"/>
          <p:nvPr/>
        </p:nvSpPr>
        <p:spPr>
          <a:xfrm>
            <a:off x="5257994"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1" name="Group 11"/>
          <p:cNvGrpSpPr/>
          <p:nvPr/>
        </p:nvGrpSpPr>
        <p:grpSpPr>
          <a:xfrm>
            <a:off x="701562" y="2990957"/>
            <a:ext cx="7770211" cy="5776001"/>
            <a:chOff x="0" y="0"/>
            <a:chExt cx="10360282" cy="7701334"/>
          </a:xfrm>
        </p:grpSpPr>
        <p:grpSp>
          <p:nvGrpSpPr>
            <p:cNvPr id="12" name="Group 12"/>
            <p:cNvGrpSpPr/>
            <p:nvPr/>
          </p:nvGrpSpPr>
          <p:grpSpPr>
            <a:xfrm>
              <a:off x="0" y="0"/>
              <a:ext cx="10360282" cy="7701334"/>
              <a:chOff x="0" y="0"/>
              <a:chExt cx="1690842" cy="1256890"/>
            </a:xfrm>
          </p:grpSpPr>
          <p:sp>
            <p:nvSpPr>
              <p:cNvPr id="13" name="Freeform 13"/>
              <p:cNvSpPr/>
              <p:nvPr/>
            </p:nvSpPr>
            <p:spPr>
              <a:xfrm>
                <a:off x="0" y="0"/>
                <a:ext cx="1690842" cy="1256890"/>
              </a:xfrm>
              <a:custGeom>
                <a:avLst/>
                <a:gdLst/>
                <a:ahLst/>
                <a:cxnLst/>
                <a:rect l="l" t="t" r="r" b="b"/>
                <a:pathLst>
                  <a:path w="1690842" h="1256890">
                    <a:moveTo>
                      <a:pt x="50814" y="0"/>
                    </a:moveTo>
                    <a:lnTo>
                      <a:pt x="1640028" y="0"/>
                    </a:lnTo>
                    <a:cubicBezTo>
                      <a:pt x="1668092" y="0"/>
                      <a:pt x="1690842" y="22750"/>
                      <a:pt x="1690842" y="50814"/>
                    </a:cubicBezTo>
                    <a:lnTo>
                      <a:pt x="1690842" y="1206076"/>
                    </a:lnTo>
                    <a:cubicBezTo>
                      <a:pt x="1690842" y="1219553"/>
                      <a:pt x="1685488" y="1232478"/>
                      <a:pt x="1675959" y="1242007"/>
                    </a:cubicBezTo>
                    <a:cubicBezTo>
                      <a:pt x="1666429" y="1251537"/>
                      <a:pt x="1653504" y="1256890"/>
                      <a:pt x="1640028" y="1256890"/>
                    </a:cubicBezTo>
                    <a:lnTo>
                      <a:pt x="50814" y="1256890"/>
                    </a:lnTo>
                    <a:cubicBezTo>
                      <a:pt x="37338" y="1256890"/>
                      <a:pt x="24413" y="1251537"/>
                      <a:pt x="14883" y="1242007"/>
                    </a:cubicBezTo>
                    <a:cubicBezTo>
                      <a:pt x="5354" y="1232478"/>
                      <a:pt x="0" y="1219553"/>
                      <a:pt x="0" y="1206076"/>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14" name="TextBox 14"/>
              <p:cNvSpPr txBox="1"/>
              <p:nvPr/>
            </p:nvSpPr>
            <p:spPr>
              <a:xfrm>
                <a:off x="0" y="-47625"/>
                <a:ext cx="1690842" cy="130451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77004" y="2386839"/>
              <a:ext cx="8785914" cy="4363846"/>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6" name="TextBox 16"/>
            <p:cNvSpPr txBox="1"/>
            <p:nvPr/>
          </p:nvSpPr>
          <p:spPr>
            <a:xfrm>
              <a:off x="414852" y="737232"/>
              <a:ext cx="9148066" cy="1188121"/>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grpSp>
      <p:graphicFrame>
        <p:nvGraphicFramePr>
          <p:cNvPr id="17" name="Table 17"/>
          <p:cNvGraphicFramePr>
            <a:graphicFrameLocks noGrp="1"/>
          </p:cNvGraphicFramePr>
          <p:nvPr/>
        </p:nvGraphicFramePr>
        <p:xfrm>
          <a:off x="8862680" y="4719874"/>
          <a:ext cx="8864685" cy="5024437"/>
        </p:xfrm>
        <a:graphic>
          <a:graphicData uri="http://schemas.openxmlformats.org/drawingml/2006/table">
            <a:tbl>
              <a:tblPr/>
              <a:tblGrid>
                <a:gridCol w="7052316">
                  <a:extLst>
                    <a:ext uri="{9D8B030D-6E8A-4147-A177-3AD203B41FA5}">
                      <a16:colId xmlns:a16="http://schemas.microsoft.com/office/drawing/2014/main" val="20000"/>
                    </a:ext>
                  </a:extLst>
                </a:gridCol>
                <a:gridCol w="1129085">
                  <a:extLst>
                    <a:ext uri="{9D8B030D-6E8A-4147-A177-3AD203B41FA5}">
                      <a16:colId xmlns:a16="http://schemas.microsoft.com/office/drawing/2014/main" val="20001"/>
                    </a:ext>
                  </a:extLst>
                </a:gridCol>
                <a:gridCol w="683284">
                  <a:extLst>
                    <a:ext uri="{9D8B030D-6E8A-4147-A177-3AD203B41FA5}">
                      <a16:colId xmlns:a16="http://schemas.microsoft.com/office/drawing/2014/main" val="20002"/>
                    </a:ext>
                  </a:extLst>
                </a:gridCol>
              </a:tblGrid>
              <a:tr h="810393">
                <a:tc>
                  <a:txBody>
                    <a:bodyPr/>
                    <a:lstStyle/>
                    <a:p>
                      <a:pPr algn="ctr">
                        <a:lnSpc>
                          <a:spcPts val="3840"/>
                        </a:lnSpc>
                        <a:defRPr/>
                      </a:pPr>
                      <a:r>
                        <a:rPr lang="en-US" sz="3200">
                          <a:solidFill>
                            <a:srgbClr val="000000"/>
                          </a:solidFill>
                          <a:latin typeface="Roboto Condensed Bold"/>
                        </a:rPr>
                        <a:t>Tiêu chí</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3840"/>
                        </a:lnSpc>
                        <a:defRPr/>
                      </a:pPr>
                      <a:r>
                        <a:rPr lang="en-US" sz="3200">
                          <a:solidFill>
                            <a:srgbClr val="000000"/>
                          </a:solidFill>
                          <a:latin typeface="Roboto Condensed Bold"/>
                        </a:rPr>
                        <a:t>Đạt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3840"/>
                        </a:lnSpc>
                        <a:defRPr/>
                      </a:pPr>
                      <a:r>
                        <a:rPr lang="en-US" sz="3200">
                          <a:solidFill>
                            <a:srgbClr val="000000"/>
                          </a:solidFill>
                          <a:latin typeface="Roboto Condensed Bold"/>
                        </a:rPr>
                        <a:t>CĐ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810393">
                <a:tc>
                  <a:txBody>
                    <a:bodyPr/>
                    <a:lstStyle/>
                    <a:p>
                      <a:pPr algn="just">
                        <a:lnSpc>
                          <a:spcPts val="3840"/>
                        </a:lnSpc>
                        <a:defRPr/>
                      </a:pPr>
                      <a:r>
                        <a:rPr lang="en-US" sz="3200">
                          <a:solidFill>
                            <a:srgbClr val="100907"/>
                          </a:solidFill>
                          <a:latin typeface="Roboto Condensed"/>
                        </a:rPr>
                        <a:t>Đọc trôi chảy, không bỏ từ, thêm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1296629">
                <a:tc>
                  <a:txBody>
                    <a:bodyPr/>
                    <a:lstStyle/>
                    <a:p>
                      <a:pPr algn="just">
                        <a:lnSpc>
                          <a:spcPts val="3840"/>
                        </a:lnSpc>
                        <a:defRPr/>
                      </a:pPr>
                      <a:r>
                        <a:rPr lang="en-US" sz="3200">
                          <a:solidFill>
                            <a:srgbClr val="100907"/>
                          </a:solidFill>
                          <a:latin typeface="Roboto Condensed"/>
                        </a:rPr>
                        <a:t>Đọc to, rõ bảo đảm trong không gian lớp học, cả lớp cùng nghe được.</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810393">
                <a:tc>
                  <a:txBody>
                    <a:bodyPr/>
                    <a:lstStyle/>
                    <a:p>
                      <a:pPr algn="just">
                        <a:lnSpc>
                          <a:spcPts val="3840"/>
                        </a:lnSpc>
                        <a:defRPr/>
                      </a:pPr>
                      <a:r>
                        <a:rPr lang="en-US" sz="3200">
                          <a:solidFill>
                            <a:srgbClr val="100907"/>
                          </a:solidFill>
                          <a:latin typeface="Roboto Condensed"/>
                        </a:rPr>
                        <a:t>Tốc độ đọc phù hợp.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1296629">
                <a:tc>
                  <a:txBody>
                    <a:bodyPr/>
                    <a:lstStyle/>
                    <a:p>
                      <a:pPr algn="just">
                        <a:lnSpc>
                          <a:spcPts val="3840"/>
                        </a:lnSpc>
                        <a:defRPr/>
                      </a:pPr>
                      <a:r>
                        <a:rPr lang="en-US" sz="3200">
                          <a:solidFill>
                            <a:srgbClr val="100907"/>
                          </a:solidFill>
                          <a:latin typeface="Roboto Condensed"/>
                        </a:rPr>
                        <a:t>Sử dụng giọng điệu khác nhau để thể hiện được cảm xúc của nhân vật trữ tình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2738</Words>
  <Application>Microsoft Office PowerPoint</Application>
  <PresentationFormat>Custom</PresentationFormat>
  <Paragraphs>259</Paragraphs>
  <Slides>37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#9Slide05 Braxton Regular</vt:lpstr>
      <vt:lpstr>Roboto Condensed Bold</vt:lpstr>
      <vt:lpstr>Roboto Condensed</vt:lpstr>
      <vt:lpstr>Wingdings</vt:lpstr>
      <vt:lpstr>Roboto Condensed Bold Italics</vt:lpstr>
      <vt:lpstr>#9Slide05 Dear Saturday</vt:lpstr>
      <vt:lpstr>Fraunces Bold</vt:lpstr>
      <vt:lpstr>Calibri</vt:lpstr>
      <vt:lpstr>#9Slide06 ThuPhap Thien An</vt:lpstr>
      <vt:lpstr>Cambria</vt:lpstr>
      <vt:lpstr>Roboto Condensed Italics</vt:lpstr>
      <vt:lpstr>Arial</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8CD_B7_Doc2_Xa ngam thac nui Lu</dc:title>
  <dc:creator>Administrator</dc:creator>
  <cp:lastModifiedBy>Admin</cp:lastModifiedBy>
  <cp:revision>4</cp:revision>
  <dcterms:created xsi:type="dcterms:W3CDTF">2006-08-16T00:00:00Z</dcterms:created>
  <dcterms:modified xsi:type="dcterms:W3CDTF">2024-01-23T13:49:40Z</dcterms:modified>
  <dc:identifier>DAF4I-4OgVw</dc:identifier>
</cp:coreProperties>
</file>