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8288000" cy="10287000"/>
  <p:notesSz cx="6858000" cy="9144000"/>
  <p:embeddedFontLst>
    <p:embeddedFont>
      <p:font typeface="TT Rounds Condensed" panose="020B0604020202020204" charset="0"/>
      <p:regular r:id="rId34"/>
    </p:embeddedFont>
    <p:embeddedFont>
      <p:font typeface="#9Slide05 Dear Saturday" panose="020B0604020202020204" charset="0"/>
      <p:regular r:id="rId35"/>
    </p:embeddedFont>
    <p:embeddedFont>
      <p:font typeface="Calibri" panose="020F0502020204030204" pitchFamily="34" charset="0"/>
      <p:regular r:id="rId36"/>
      <p:bold r:id="rId37"/>
      <p:italic r:id="rId38"/>
      <p:boldItalic r:id="rId39"/>
    </p:embeddedFont>
    <p:embeddedFont>
      <p:font typeface="Cambria Italics" panose="020B0604020202020204" charset="0"/>
      <p:regular r:id="rId40"/>
    </p:embeddedFont>
    <p:embeddedFont>
      <p:font typeface="Fraunces Bold" panose="020B0604020202020204" charset="0"/>
      <p:regular r:id="rId41"/>
    </p:embeddedFont>
    <p:embeddedFont>
      <p:font typeface="Roboto Condensed" panose="020B0604020202020204" charset="0"/>
      <p:regular r:id="rId42"/>
    </p:embeddedFont>
    <p:embeddedFont>
      <p:font typeface="Roboto Condensed Bold Italics" panose="020B0604020202020204" charset="0"/>
      <p:regular r:id="rId43"/>
    </p:embeddedFont>
    <p:embeddedFont>
      <p:font typeface="Cambria" panose="02040503050406030204" pitchFamily="18" charset="0"/>
      <p:regular r:id="rId44"/>
      <p:bold r:id="rId45"/>
      <p:italic r:id="rId46"/>
      <p:boldItalic r:id="rId47"/>
    </p:embeddedFont>
    <p:embeddedFont>
      <p:font typeface="Fraunces" panose="020B0604020202020204" charset="0"/>
      <p:regular r:id="rId48"/>
    </p:embeddedFont>
    <p:embeddedFont>
      <p:font typeface="Roboto Condensed Italics" panose="020B0604020202020204" charset="0"/>
      <p:regular r:id="rId49"/>
    </p:embeddedFont>
    <p:embeddedFont>
      <p:font typeface="Roboto Condensed Bold" panose="020B0604020202020204" charset="0"/>
      <p:regular r:id="rId50"/>
    </p:embeddedFont>
    <p:embeddedFont>
      <p:font typeface="#9Slide06 ThuPhap Thien An" panose="020B0604020202020204" charset="0"/>
      <p:regular r:id="rId51"/>
    </p:embeddedFont>
    <p:embeddedFont>
      <p:font typeface="#9Slide07 SVNUT Triumph Press" panose="00000500000000000000" charset="0"/>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33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rtl="0">
              <a:spcBef>
                <a:spcPts val="200"/>
              </a:spcBef>
              <a:spcAft>
                <a:spcPts val="200"/>
              </a:spcAft>
            </a:pPr>
            <a:r>
              <a:rPr lang="vi-VN" sz="1800" b="0" i="0" u="none" strike="noStrike" dirty="0">
                <a:solidFill>
                  <a:srgbClr val="000000"/>
                </a:solidFill>
                <a:effectLst/>
                <a:latin typeface="Times New Roman" panose="02020603050405020304" pitchFamily="18" charset="0"/>
              </a:rPr>
              <a:t>Hồ Chí Minh trong lòng người dân Việt Nam vẫn luôn nằm ở một vị trí thiêng liêng. Lý do thật giản dị bởi Bác là vị anh hùng giải phóng dân tộc, một chiến sĩ quả cảm đồng thời cũng là một thi sĩ tràn đầy tình yêu thiên nhiên, yêu cuộc sống. Nhắc đến văn chương của Bác, ngoài những áng văn chính luận xuất sắc, ta không thể không kể đến những bài thơ vịnh cảnh lấp lánh ánh trăng. Một trong số đó là bài thơ </a:t>
            </a:r>
            <a:r>
              <a:rPr lang="vi-VN" sz="1800" b="0" i="1" u="none" strike="noStrike" dirty="0">
                <a:solidFill>
                  <a:srgbClr val="000000"/>
                </a:solidFill>
                <a:effectLst/>
                <a:latin typeface="Times New Roman" panose="02020603050405020304" pitchFamily="18" charset="0"/>
              </a:rPr>
              <a:t>Cảnh khuya</a:t>
            </a:r>
            <a:r>
              <a:rPr lang="vi-VN" sz="1800" b="0" i="0" u="none" strike="noStrike" dirty="0">
                <a:solidFill>
                  <a:srgbClr val="000000"/>
                </a:solidFill>
                <a:effectLst/>
                <a:latin typeface="Times New Roman" panose="02020603050405020304" pitchFamily="18" charset="0"/>
              </a:rPr>
              <a:t> mà lớp mình sẽ cùng đọc hiểu ngày hôm nay.  </a:t>
            </a:r>
            <a:endParaRPr lang="vi-VN" b="0" dirty="0">
              <a:effectLst/>
            </a:endParaRPr>
          </a:p>
          <a:p>
            <a:r>
              <a:rPr lang="vi-VN" dirty="0"/>
              <a:t/>
            </a:r>
            <a:br>
              <a:rPr lang="vi-VN" dirty="0"/>
            </a:b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jpeg"/><Relationship Id="rId7"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jpeg"/><Relationship Id="rId7"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4.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NULL" TargetMode="External"/><Relationship Id="rId7" Type="http://schemas.openxmlformats.org/officeDocument/2006/relationships/image" Target="../media/image1.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4.xml"/><Relationship Id="rId5" Type="http://schemas.openxmlformats.org/officeDocument/2006/relationships/slideLayout" Target="../slideLayouts/slideLayout7.xml"/><Relationship Id="rId10" Type="http://schemas.openxmlformats.org/officeDocument/2006/relationships/image" Target="../media/image6.png"/><Relationship Id="rId4" Type="http://schemas.microsoft.com/office/2007/relationships/media" Target="../media/media2.mp3"/><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sp>
        <p:nvSpPr>
          <p:cNvPr id="3" name="Freeform 3"/>
          <p:cNvSpPr/>
          <p:nvPr/>
        </p:nvSpPr>
        <p:spPr>
          <a:xfrm>
            <a:off x="3600450" y="1471612"/>
            <a:ext cx="14039850" cy="128588"/>
          </a:xfrm>
          <a:custGeom>
            <a:avLst/>
            <a:gdLst/>
            <a:ahLst/>
            <a:cxnLst/>
            <a:rect l="l" t="t" r="r" b="b"/>
            <a:pathLst>
              <a:path w="14039850" h="128588">
                <a:moveTo>
                  <a:pt x="0" y="0"/>
                </a:moveTo>
                <a:lnTo>
                  <a:pt x="14039850" y="0"/>
                </a:lnTo>
                <a:lnTo>
                  <a:pt x="14039850" y="128588"/>
                </a:lnTo>
                <a:lnTo>
                  <a:pt x="0" y="128588"/>
                </a:lnTo>
                <a:lnTo>
                  <a:pt x="0" y="0"/>
                </a:lnTo>
                <a:close/>
              </a:path>
            </a:pathLst>
          </a:custGeom>
          <a:blipFill>
            <a:blip r:embed="rId4"/>
            <a:stretch>
              <a:fillRect l="-23225" t="109038" b="-28001"/>
            </a:stretch>
          </a:blipFill>
        </p:spPr>
        <p:txBody>
          <a:bodyPr/>
          <a:lstStyle/>
          <a:p>
            <a:endParaRPr lang="en-GB"/>
          </a:p>
        </p:txBody>
      </p:sp>
      <p:sp>
        <p:nvSpPr>
          <p:cNvPr id="4" name="TextBox 4"/>
          <p:cNvSpPr txBox="1"/>
          <p:nvPr/>
        </p:nvSpPr>
        <p:spPr>
          <a:xfrm>
            <a:off x="3600450" y="1028700"/>
            <a:ext cx="9330532" cy="1143000"/>
          </a:xfrm>
          <a:prstGeom prst="rect">
            <a:avLst/>
          </a:prstGeom>
        </p:spPr>
        <p:txBody>
          <a:bodyPr lIns="0" tIns="0" rIns="0" bIns="0" rtlCol="0" anchor="t">
            <a:spAutoFit/>
          </a:bodyPr>
          <a:lstStyle/>
          <a:p>
            <a:pPr algn="l">
              <a:lnSpc>
                <a:spcPts val="9000"/>
              </a:lnSpc>
            </a:pPr>
            <a:r>
              <a:rPr lang="en-US" sz="7500" spc="35">
                <a:solidFill>
                  <a:srgbClr val="22170B"/>
                </a:solidFill>
                <a:latin typeface="Fraunces Bold"/>
              </a:rPr>
              <a:t>1.CHUẨN BỊ ĐỌC</a:t>
            </a:r>
          </a:p>
        </p:txBody>
      </p:sp>
      <p:sp>
        <p:nvSpPr>
          <p:cNvPr id="5" name="TextBox 5"/>
          <p:cNvSpPr txBox="1"/>
          <p:nvPr/>
        </p:nvSpPr>
        <p:spPr>
          <a:xfrm>
            <a:off x="1833092" y="3779455"/>
            <a:ext cx="9671161" cy="4394587"/>
          </a:xfrm>
          <a:prstGeom prst="rect">
            <a:avLst/>
          </a:prstGeom>
        </p:spPr>
        <p:txBody>
          <a:bodyPr lIns="0" tIns="0" rIns="0" bIns="0" rtlCol="0" anchor="t">
            <a:spAutoFit/>
          </a:bodyPr>
          <a:lstStyle/>
          <a:p>
            <a:pPr algn="just">
              <a:lnSpc>
                <a:spcPts val="7020"/>
              </a:lnSpc>
            </a:pPr>
            <a:r>
              <a:rPr lang="en-US" sz="4500">
                <a:solidFill>
                  <a:srgbClr val="6B4C2C"/>
                </a:solidFill>
                <a:latin typeface="Roboto Condensed"/>
              </a:rPr>
              <a:t>+ HS hoạt động cá nhân, trả lời nhanh các câu hỏi trắc nghiệm liên quan đến nhân vật bí ẩn.</a:t>
            </a:r>
          </a:p>
          <a:p>
            <a:pPr algn="just">
              <a:lnSpc>
                <a:spcPts val="7020"/>
              </a:lnSpc>
            </a:pPr>
            <a:r>
              <a:rPr lang="en-US" sz="4500">
                <a:solidFill>
                  <a:srgbClr val="6B4C2C"/>
                </a:solidFill>
                <a:latin typeface="Roboto Condensed"/>
              </a:rPr>
              <a:t>+ HS xâu chuỗi các sự kiện để đoán đúng tên nhân vật bí ẩn.</a:t>
            </a:r>
          </a:p>
        </p:txBody>
      </p:sp>
      <p:grpSp>
        <p:nvGrpSpPr>
          <p:cNvPr id="6" name="Group 6"/>
          <p:cNvGrpSpPr/>
          <p:nvPr/>
        </p:nvGrpSpPr>
        <p:grpSpPr>
          <a:xfrm rot="547979">
            <a:off x="14616319" y="648541"/>
            <a:ext cx="2443133" cy="2713286"/>
            <a:chOff x="0" y="0"/>
            <a:chExt cx="3257510" cy="3617714"/>
          </a:xfrm>
        </p:grpSpPr>
        <p:sp>
          <p:nvSpPr>
            <p:cNvPr id="7" name="Freeform 7"/>
            <p:cNvSpPr/>
            <p:nvPr/>
          </p:nvSpPr>
          <p:spPr>
            <a:xfrm>
              <a:off x="9525" y="15730"/>
              <a:ext cx="3238500" cy="3586055"/>
            </a:xfrm>
            <a:custGeom>
              <a:avLst/>
              <a:gdLst/>
              <a:ahLst/>
              <a:cxnLst/>
              <a:rect l="l" t="t" r="r" b="b"/>
              <a:pathLst>
                <a:path w="3238500" h="3586055">
                  <a:moveTo>
                    <a:pt x="0" y="1793028"/>
                  </a:moveTo>
                  <a:cubicBezTo>
                    <a:pt x="0" y="802867"/>
                    <a:pt x="724916" y="0"/>
                    <a:pt x="1619250" y="0"/>
                  </a:cubicBezTo>
                  <a:cubicBezTo>
                    <a:pt x="2513584" y="0"/>
                    <a:pt x="3238500" y="802867"/>
                    <a:pt x="3238500" y="1793028"/>
                  </a:cubicBezTo>
                  <a:cubicBezTo>
                    <a:pt x="3238500" y="2783189"/>
                    <a:pt x="2513584" y="3586056"/>
                    <a:pt x="1619250" y="3586056"/>
                  </a:cubicBezTo>
                  <a:cubicBezTo>
                    <a:pt x="724916" y="3586056"/>
                    <a:pt x="0" y="2783399"/>
                    <a:pt x="0" y="1793028"/>
                  </a:cubicBezTo>
                  <a:close/>
                </a:path>
              </a:pathLst>
            </a:custGeom>
            <a:gradFill rotWithShape="1">
              <a:gsLst>
                <a:gs pos="0">
                  <a:srgbClr val="FFF3E1">
                    <a:alpha val="100000"/>
                  </a:srgbClr>
                </a:gs>
                <a:gs pos="35000">
                  <a:srgbClr val="FFF6E9">
                    <a:alpha val="100000"/>
                  </a:srgbClr>
                </a:gs>
                <a:gs pos="100000">
                  <a:srgbClr val="FFFDF6">
                    <a:alpha val="100000"/>
                  </a:srgbClr>
                </a:gs>
              </a:gsLst>
              <a:lin ang="15397845"/>
            </a:gradFill>
          </p:spPr>
          <p:txBody>
            <a:bodyPr/>
            <a:lstStyle/>
            <a:p>
              <a:endParaRPr lang="en-GB"/>
            </a:p>
          </p:txBody>
        </p:sp>
        <p:sp>
          <p:nvSpPr>
            <p:cNvPr id="8" name="Freeform 8"/>
            <p:cNvSpPr/>
            <p:nvPr/>
          </p:nvSpPr>
          <p:spPr>
            <a:xfrm>
              <a:off x="0" y="0"/>
              <a:ext cx="3257550" cy="3617721"/>
            </a:xfrm>
            <a:custGeom>
              <a:avLst/>
              <a:gdLst/>
              <a:ahLst/>
              <a:cxnLst/>
              <a:rect l="l" t="t" r="r" b="b"/>
              <a:pathLst>
                <a:path w="3257550" h="3617721">
                  <a:moveTo>
                    <a:pt x="0" y="1808758"/>
                  </a:moveTo>
                  <a:cubicBezTo>
                    <a:pt x="0" y="804755"/>
                    <a:pt x="733044" y="0"/>
                    <a:pt x="1628775" y="0"/>
                  </a:cubicBezTo>
                  <a:cubicBezTo>
                    <a:pt x="2524506" y="0"/>
                    <a:pt x="3257550" y="804755"/>
                    <a:pt x="3257550" y="1808758"/>
                  </a:cubicBezTo>
                  <a:lnTo>
                    <a:pt x="3248025" y="1808758"/>
                  </a:lnTo>
                  <a:lnTo>
                    <a:pt x="3257550" y="1808758"/>
                  </a:lnTo>
                  <a:cubicBezTo>
                    <a:pt x="3257550" y="2812971"/>
                    <a:pt x="2524506" y="3617516"/>
                    <a:pt x="1628775" y="3617516"/>
                  </a:cubicBezTo>
                  <a:lnTo>
                    <a:pt x="1628775" y="3601786"/>
                  </a:lnTo>
                  <a:lnTo>
                    <a:pt x="1628775" y="3617516"/>
                  </a:lnTo>
                  <a:cubicBezTo>
                    <a:pt x="733044" y="3617721"/>
                    <a:pt x="0" y="2812971"/>
                    <a:pt x="0" y="1808758"/>
                  </a:cubicBezTo>
                  <a:lnTo>
                    <a:pt x="9525" y="1808758"/>
                  </a:lnTo>
                  <a:lnTo>
                    <a:pt x="19050" y="1808758"/>
                  </a:lnTo>
                  <a:lnTo>
                    <a:pt x="9525" y="1808758"/>
                  </a:lnTo>
                  <a:lnTo>
                    <a:pt x="0" y="1808758"/>
                  </a:lnTo>
                  <a:moveTo>
                    <a:pt x="19050" y="1808758"/>
                  </a:moveTo>
                  <a:cubicBezTo>
                    <a:pt x="19050" y="1817357"/>
                    <a:pt x="14732" y="1824488"/>
                    <a:pt x="9525" y="1824488"/>
                  </a:cubicBezTo>
                  <a:cubicBezTo>
                    <a:pt x="4318" y="1824488"/>
                    <a:pt x="0" y="1817567"/>
                    <a:pt x="0" y="1808758"/>
                  </a:cubicBezTo>
                  <a:cubicBezTo>
                    <a:pt x="0" y="1799949"/>
                    <a:pt x="4318" y="1793028"/>
                    <a:pt x="9525" y="1793028"/>
                  </a:cubicBezTo>
                  <a:cubicBezTo>
                    <a:pt x="14732" y="1793028"/>
                    <a:pt x="19050" y="1800159"/>
                    <a:pt x="19050" y="1808758"/>
                  </a:cubicBezTo>
                  <a:cubicBezTo>
                    <a:pt x="19050" y="2785286"/>
                    <a:pt x="735965" y="3586056"/>
                    <a:pt x="1628775" y="3586056"/>
                  </a:cubicBezTo>
                  <a:cubicBezTo>
                    <a:pt x="2521585" y="3586056"/>
                    <a:pt x="3238500" y="2785286"/>
                    <a:pt x="3238500" y="1808758"/>
                  </a:cubicBezTo>
                  <a:cubicBezTo>
                    <a:pt x="3238500" y="832230"/>
                    <a:pt x="2521585" y="31460"/>
                    <a:pt x="1628775" y="31460"/>
                  </a:cubicBezTo>
                  <a:lnTo>
                    <a:pt x="1628775" y="15730"/>
                  </a:lnTo>
                  <a:lnTo>
                    <a:pt x="1628775" y="31460"/>
                  </a:lnTo>
                  <a:cubicBezTo>
                    <a:pt x="735965" y="31460"/>
                    <a:pt x="19050" y="832440"/>
                    <a:pt x="19050" y="1808758"/>
                  </a:cubicBezTo>
                  <a:close/>
                </a:path>
              </a:pathLst>
            </a:custGeom>
            <a:solidFill>
              <a:srgbClr val="ECE1D3"/>
            </a:solidFill>
          </p:spPr>
          <p:txBody>
            <a:bodyPr/>
            <a:lstStyle/>
            <a:p>
              <a:endParaRPr lang="en-GB"/>
            </a:p>
          </p:txBody>
        </p:sp>
        <p:sp>
          <p:nvSpPr>
            <p:cNvPr id="9" name="TextBox 9"/>
            <p:cNvSpPr txBox="1"/>
            <p:nvPr/>
          </p:nvSpPr>
          <p:spPr>
            <a:xfrm>
              <a:off x="0" y="-19050"/>
              <a:ext cx="3257510" cy="3636764"/>
            </a:xfrm>
            <a:prstGeom prst="rect">
              <a:avLst/>
            </a:prstGeom>
          </p:spPr>
          <p:txBody>
            <a:bodyPr lIns="50800" tIns="50800" rIns="50800" bIns="50800" rtlCol="0" anchor="ctr"/>
            <a:lstStyle/>
            <a:p>
              <a:pPr algn="ctr">
                <a:lnSpc>
                  <a:spcPts val="4320"/>
                </a:lnSpc>
              </a:pPr>
              <a:r>
                <a:rPr lang="en-US" sz="3600">
                  <a:solidFill>
                    <a:srgbClr val="22170B"/>
                  </a:solidFill>
                  <a:latin typeface="Cambria Italics"/>
                </a:rPr>
                <a:t>10s / câu</a:t>
              </a:r>
            </a:p>
          </p:txBody>
        </p:sp>
      </p:grpSp>
      <p:sp>
        <p:nvSpPr>
          <p:cNvPr id="10" name="TextBox 10"/>
          <p:cNvSpPr txBox="1"/>
          <p:nvPr/>
        </p:nvSpPr>
        <p:spPr>
          <a:xfrm>
            <a:off x="3134373" y="2735630"/>
            <a:ext cx="9118878" cy="933376"/>
          </a:xfrm>
          <a:prstGeom prst="rect">
            <a:avLst/>
          </a:prstGeom>
        </p:spPr>
        <p:txBody>
          <a:bodyPr lIns="0" tIns="0" rIns="0" bIns="0" rtlCol="0" anchor="t">
            <a:spAutoFit/>
          </a:bodyPr>
          <a:lstStyle/>
          <a:p>
            <a:pPr algn="ctr">
              <a:lnSpc>
                <a:spcPts val="7319"/>
              </a:lnSpc>
            </a:pPr>
            <a:r>
              <a:rPr lang="en-US" sz="6099">
                <a:solidFill>
                  <a:srgbClr val="22170B"/>
                </a:solidFill>
                <a:latin typeface="#9Slide05 Dear Saturday"/>
              </a:rPr>
              <a:t>Nhân vật bí ẩn</a:t>
            </a:r>
          </a:p>
        </p:txBody>
      </p:sp>
      <p:grpSp>
        <p:nvGrpSpPr>
          <p:cNvPr id="11" name="Group 11"/>
          <p:cNvGrpSpPr/>
          <p:nvPr/>
        </p:nvGrpSpPr>
        <p:grpSpPr>
          <a:xfrm rot="1202502">
            <a:off x="12527857" y="3769970"/>
            <a:ext cx="4278528" cy="5622699"/>
            <a:chOff x="0" y="0"/>
            <a:chExt cx="5704704" cy="7496932"/>
          </a:xfrm>
        </p:grpSpPr>
        <p:sp>
          <p:nvSpPr>
            <p:cNvPr id="12" name="Freeform 12"/>
            <p:cNvSpPr/>
            <p:nvPr/>
          </p:nvSpPr>
          <p:spPr>
            <a:xfrm>
              <a:off x="0" y="0"/>
              <a:ext cx="5704713" cy="7496937"/>
            </a:xfrm>
            <a:custGeom>
              <a:avLst/>
              <a:gdLst/>
              <a:ahLst/>
              <a:cxnLst/>
              <a:rect l="l" t="t" r="r" b="b"/>
              <a:pathLst>
                <a:path w="5704713" h="7496937">
                  <a:moveTo>
                    <a:pt x="0" y="0"/>
                  </a:moveTo>
                  <a:lnTo>
                    <a:pt x="5704713" y="0"/>
                  </a:lnTo>
                  <a:lnTo>
                    <a:pt x="5704713" y="7496937"/>
                  </a:lnTo>
                  <a:lnTo>
                    <a:pt x="0" y="7496937"/>
                  </a:lnTo>
                  <a:lnTo>
                    <a:pt x="0" y="0"/>
                  </a:lnTo>
                  <a:close/>
                </a:path>
              </a:pathLst>
            </a:custGeom>
            <a:blipFill>
              <a:blip r:embed="rId5">
                <a:alphaModFix amt="64000"/>
              </a:blip>
              <a:stretch>
                <a:fillRect t="-42" b="-42"/>
              </a:stretch>
            </a:blipFill>
          </p:spPr>
          <p:txBody>
            <a:bodyPr/>
            <a:lstStyle/>
            <a:p>
              <a:endParaRPr lang="en-GB"/>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sp>
        <p:nvSpPr>
          <p:cNvPr id="3" name="Freeform 3"/>
          <p:cNvSpPr/>
          <p:nvPr/>
        </p:nvSpPr>
        <p:spPr>
          <a:xfrm>
            <a:off x="3600450" y="1471612"/>
            <a:ext cx="14039850" cy="128588"/>
          </a:xfrm>
          <a:custGeom>
            <a:avLst/>
            <a:gdLst/>
            <a:ahLst/>
            <a:cxnLst/>
            <a:rect l="l" t="t" r="r" b="b"/>
            <a:pathLst>
              <a:path w="14039850" h="128588">
                <a:moveTo>
                  <a:pt x="0" y="0"/>
                </a:moveTo>
                <a:lnTo>
                  <a:pt x="14039850" y="0"/>
                </a:lnTo>
                <a:lnTo>
                  <a:pt x="14039850" y="128588"/>
                </a:lnTo>
                <a:lnTo>
                  <a:pt x="0" y="128588"/>
                </a:lnTo>
                <a:lnTo>
                  <a:pt x="0" y="0"/>
                </a:lnTo>
                <a:close/>
              </a:path>
            </a:pathLst>
          </a:custGeom>
          <a:blipFill>
            <a:blip r:embed="rId4"/>
            <a:stretch>
              <a:fillRect l="-23225" t="109038" b="-28001"/>
            </a:stretch>
          </a:blipFill>
        </p:spPr>
        <p:txBody>
          <a:bodyPr/>
          <a:lstStyle/>
          <a:p>
            <a:endParaRPr lang="en-GB"/>
          </a:p>
        </p:txBody>
      </p:sp>
      <p:sp>
        <p:nvSpPr>
          <p:cNvPr id="4" name="TextBox 4"/>
          <p:cNvSpPr txBox="1"/>
          <p:nvPr/>
        </p:nvSpPr>
        <p:spPr>
          <a:xfrm>
            <a:off x="7057317" y="1244775"/>
            <a:ext cx="9850392" cy="703995"/>
          </a:xfrm>
          <a:prstGeom prst="rect">
            <a:avLst/>
          </a:prstGeom>
        </p:spPr>
        <p:txBody>
          <a:bodyPr lIns="0" tIns="0" rIns="0" bIns="0" rtlCol="0" anchor="t">
            <a:spAutoFit/>
          </a:bodyPr>
          <a:lstStyle/>
          <a:p>
            <a:pPr algn="ctr">
              <a:lnSpc>
                <a:spcPts val="5346"/>
              </a:lnSpc>
            </a:pPr>
            <a:r>
              <a:rPr lang="en-US" sz="4950">
                <a:solidFill>
                  <a:srgbClr val="000000"/>
                </a:solidFill>
                <a:latin typeface="Roboto Condensed Bold Italics"/>
              </a:rPr>
              <a:t>Bảng kiểm đọc diễn cảm văn bản</a:t>
            </a:r>
          </a:p>
        </p:txBody>
      </p:sp>
      <p:graphicFrame>
        <p:nvGraphicFramePr>
          <p:cNvPr id="5" name="Table 5"/>
          <p:cNvGraphicFramePr>
            <a:graphicFrameLocks noGrp="1"/>
          </p:cNvGraphicFramePr>
          <p:nvPr/>
        </p:nvGraphicFramePr>
        <p:xfrm>
          <a:off x="1743908" y="2585251"/>
          <a:ext cx="14998310" cy="6015037"/>
        </p:xfrm>
        <a:graphic>
          <a:graphicData uri="http://schemas.openxmlformats.org/drawingml/2006/table">
            <a:tbl>
              <a:tblPr/>
              <a:tblGrid>
                <a:gridCol w="11931932">
                  <a:extLst>
                    <a:ext uri="{9D8B030D-6E8A-4147-A177-3AD203B41FA5}">
                      <a16:colId xmlns:a16="http://schemas.microsoft.com/office/drawing/2014/main" val="20000"/>
                    </a:ext>
                  </a:extLst>
                </a:gridCol>
                <a:gridCol w="1910319">
                  <a:extLst>
                    <a:ext uri="{9D8B030D-6E8A-4147-A177-3AD203B41FA5}">
                      <a16:colId xmlns:a16="http://schemas.microsoft.com/office/drawing/2014/main" val="20001"/>
                    </a:ext>
                  </a:extLst>
                </a:gridCol>
                <a:gridCol w="1156059">
                  <a:extLst>
                    <a:ext uri="{9D8B030D-6E8A-4147-A177-3AD203B41FA5}">
                      <a16:colId xmlns:a16="http://schemas.microsoft.com/office/drawing/2014/main" val="20002"/>
                    </a:ext>
                  </a:extLst>
                </a:gridCol>
              </a:tblGrid>
              <a:tr h="962787">
                <a:tc>
                  <a:txBody>
                    <a:bodyPr/>
                    <a:lstStyle/>
                    <a:p>
                      <a:pPr algn="ctr">
                        <a:lnSpc>
                          <a:spcPts val="4799"/>
                        </a:lnSpc>
                        <a:defRPr/>
                      </a:pPr>
                      <a:r>
                        <a:rPr lang="en-US" sz="3999">
                          <a:solidFill>
                            <a:srgbClr val="000000"/>
                          </a:solidFill>
                          <a:latin typeface="Roboto Condensed Bold"/>
                        </a:rPr>
                        <a:t>Tiêu chí</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FDCD5"/>
                    </a:solidFill>
                  </a:tcPr>
                </a:tc>
                <a:tc>
                  <a:txBody>
                    <a:bodyPr/>
                    <a:lstStyle/>
                    <a:p>
                      <a:pPr algn="ctr">
                        <a:lnSpc>
                          <a:spcPts val="4799"/>
                        </a:lnSpc>
                        <a:defRPr/>
                      </a:pPr>
                      <a:r>
                        <a:rPr lang="en-US" sz="3999">
                          <a:solidFill>
                            <a:srgbClr val="000000"/>
                          </a:solidFill>
                          <a:latin typeface="Roboto Condensed Bold"/>
                        </a:rPr>
                        <a:t>Đạt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FDCD5"/>
                    </a:solidFill>
                  </a:tcPr>
                </a:tc>
                <a:tc>
                  <a:txBody>
                    <a:bodyPr/>
                    <a:lstStyle/>
                    <a:p>
                      <a:pPr algn="ctr">
                        <a:lnSpc>
                          <a:spcPts val="4799"/>
                        </a:lnSpc>
                        <a:defRPr/>
                      </a:pPr>
                      <a:r>
                        <a:rPr lang="en-US" sz="3999">
                          <a:solidFill>
                            <a:srgbClr val="000000"/>
                          </a:solidFill>
                          <a:latin typeface="Roboto Condensed Bold"/>
                        </a:rPr>
                        <a:t>CĐ</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FDCD5"/>
                    </a:solidFill>
                  </a:tcPr>
                </a:tc>
                <a:extLst>
                  <a:ext uri="{0D108BD9-81ED-4DB2-BD59-A6C34878D82A}">
                    <a16:rowId xmlns:a16="http://schemas.microsoft.com/office/drawing/2014/main" val="10000"/>
                  </a:ext>
                </a:extLst>
              </a:tr>
              <a:tr h="962787">
                <a:tc>
                  <a:txBody>
                    <a:bodyPr/>
                    <a:lstStyle/>
                    <a:p>
                      <a:pPr algn="just">
                        <a:lnSpc>
                          <a:spcPts val="4799"/>
                        </a:lnSpc>
                        <a:defRPr/>
                      </a:pPr>
                      <a:r>
                        <a:rPr lang="en-US" sz="3999">
                          <a:solidFill>
                            <a:srgbClr val="100907"/>
                          </a:solidFill>
                          <a:latin typeface="Roboto Condensed"/>
                        </a:rPr>
                        <a:t>Đọc trôi chảy, không bỏ từ, thêm từ.</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4799"/>
                        </a:lnSpc>
                        <a:defRPr/>
                      </a:pPr>
                      <a:r>
                        <a:rPr lang="en-US" sz="3999">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4799"/>
                        </a:lnSpc>
                        <a:defRPr/>
                      </a:pPr>
                      <a:r>
                        <a:rPr lang="en-US" sz="3999">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extLst>
                  <a:ext uri="{0D108BD9-81ED-4DB2-BD59-A6C34878D82A}">
                    <a16:rowId xmlns:a16="http://schemas.microsoft.com/office/drawing/2014/main" val="10001"/>
                  </a:ext>
                </a:extLst>
              </a:tr>
              <a:tr h="1563338">
                <a:tc>
                  <a:txBody>
                    <a:bodyPr/>
                    <a:lstStyle/>
                    <a:p>
                      <a:pPr algn="just">
                        <a:lnSpc>
                          <a:spcPts val="4799"/>
                        </a:lnSpc>
                        <a:defRPr/>
                      </a:pPr>
                      <a:r>
                        <a:rPr lang="en-US" sz="3999">
                          <a:solidFill>
                            <a:srgbClr val="100907"/>
                          </a:solidFill>
                          <a:latin typeface="Roboto Condensed"/>
                        </a:rPr>
                        <a:t>Đọc to, rõ bảo đảm trong không gian lớp học, cả lớp cùng nghe được.</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FDCD5"/>
                    </a:solidFill>
                  </a:tcPr>
                </a:tc>
                <a:tc>
                  <a:txBody>
                    <a:bodyPr/>
                    <a:lstStyle/>
                    <a:p>
                      <a:pPr algn="ctr">
                        <a:lnSpc>
                          <a:spcPts val="4799"/>
                        </a:lnSpc>
                        <a:defRPr/>
                      </a:pPr>
                      <a:r>
                        <a:rPr lang="en-US" sz="3999">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FDCD5"/>
                    </a:solidFill>
                  </a:tcPr>
                </a:tc>
                <a:tc>
                  <a:txBody>
                    <a:bodyPr/>
                    <a:lstStyle/>
                    <a:p>
                      <a:pPr algn="ctr">
                        <a:lnSpc>
                          <a:spcPts val="4799"/>
                        </a:lnSpc>
                        <a:defRPr/>
                      </a:pPr>
                      <a:r>
                        <a:rPr lang="en-US" sz="3999">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FDCD5"/>
                    </a:solidFill>
                  </a:tcPr>
                </a:tc>
                <a:extLst>
                  <a:ext uri="{0D108BD9-81ED-4DB2-BD59-A6C34878D82A}">
                    <a16:rowId xmlns:a16="http://schemas.microsoft.com/office/drawing/2014/main" val="10002"/>
                  </a:ext>
                </a:extLst>
              </a:tr>
              <a:tr h="962787">
                <a:tc>
                  <a:txBody>
                    <a:bodyPr/>
                    <a:lstStyle/>
                    <a:p>
                      <a:pPr algn="just">
                        <a:lnSpc>
                          <a:spcPts val="4799"/>
                        </a:lnSpc>
                        <a:defRPr/>
                      </a:pPr>
                      <a:r>
                        <a:rPr lang="en-US" sz="3999">
                          <a:solidFill>
                            <a:srgbClr val="100907"/>
                          </a:solidFill>
                          <a:latin typeface="Roboto Condensed"/>
                        </a:rPr>
                        <a:t>Tốc độ đọc phù hợp.</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4799"/>
                        </a:lnSpc>
                        <a:defRPr/>
                      </a:pPr>
                      <a:r>
                        <a:rPr lang="en-US" sz="3999">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4799"/>
                        </a:lnSpc>
                        <a:defRPr/>
                      </a:pPr>
                      <a:r>
                        <a:rPr lang="en-US" sz="3999">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extLst>
                  <a:ext uri="{0D108BD9-81ED-4DB2-BD59-A6C34878D82A}">
                    <a16:rowId xmlns:a16="http://schemas.microsoft.com/office/drawing/2014/main" val="10003"/>
                  </a:ext>
                </a:extLst>
              </a:tr>
              <a:tr h="1563338">
                <a:tc>
                  <a:txBody>
                    <a:bodyPr/>
                    <a:lstStyle/>
                    <a:p>
                      <a:pPr algn="just">
                        <a:lnSpc>
                          <a:spcPts val="4799"/>
                        </a:lnSpc>
                        <a:defRPr/>
                      </a:pPr>
                      <a:r>
                        <a:rPr lang="en-US" sz="3999">
                          <a:solidFill>
                            <a:srgbClr val="100907"/>
                          </a:solidFill>
                          <a:latin typeface="Roboto Condensed"/>
                        </a:rPr>
                        <a:t>Sử dụng giọng điệu khác nhau để thể hiện được cảm xúc của nhân vật trữ tình</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FDCD5"/>
                    </a:solidFill>
                  </a:tcPr>
                </a:tc>
                <a:tc>
                  <a:txBody>
                    <a:bodyPr/>
                    <a:lstStyle/>
                    <a:p>
                      <a:pPr algn="ctr">
                        <a:lnSpc>
                          <a:spcPts val="4799"/>
                        </a:lnSpc>
                        <a:defRPr/>
                      </a:pPr>
                      <a:r>
                        <a:rPr lang="en-US" sz="3999">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FDCD5"/>
                    </a:solidFill>
                  </a:tcPr>
                </a:tc>
                <a:tc>
                  <a:txBody>
                    <a:bodyPr/>
                    <a:lstStyle/>
                    <a:p>
                      <a:pPr algn="ctr">
                        <a:lnSpc>
                          <a:spcPts val="4799"/>
                        </a:lnSpc>
                        <a:defRPr/>
                      </a:pPr>
                      <a:r>
                        <a:rPr lang="en-US" sz="3999">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FDCD5"/>
                    </a:solidFill>
                  </a:tcPr>
                </a:tc>
                <a:extLst>
                  <a:ext uri="{0D108BD9-81ED-4DB2-BD59-A6C34878D82A}">
                    <a16:rowId xmlns:a16="http://schemas.microsoft.com/office/drawing/2014/main" val="10004"/>
                  </a:ext>
                </a:extLst>
              </a:tr>
            </a:tbl>
          </a:graphicData>
        </a:graphic>
      </p:graphicFrame>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sp>
        <p:nvSpPr>
          <p:cNvPr id="3" name="Freeform 3"/>
          <p:cNvSpPr/>
          <p:nvPr/>
        </p:nvSpPr>
        <p:spPr>
          <a:xfrm>
            <a:off x="3600450" y="1471612"/>
            <a:ext cx="14039850" cy="128588"/>
          </a:xfrm>
          <a:custGeom>
            <a:avLst/>
            <a:gdLst/>
            <a:ahLst/>
            <a:cxnLst/>
            <a:rect l="l" t="t" r="r" b="b"/>
            <a:pathLst>
              <a:path w="14039850" h="128588">
                <a:moveTo>
                  <a:pt x="0" y="0"/>
                </a:moveTo>
                <a:lnTo>
                  <a:pt x="14039850" y="0"/>
                </a:lnTo>
                <a:lnTo>
                  <a:pt x="14039850" y="128588"/>
                </a:lnTo>
                <a:lnTo>
                  <a:pt x="0" y="128588"/>
                </a:lnTo>
                <a:lnTo>
                  <a:pt x="0" y="0"/>
                </a:lnTo>
                <a:close/>
              </a:path>
            </a:pathLst>
          </a:custGeom>
          <a:blipFill>
            <a:blip r:embed="rId4"/>
            <a:stretch>
              <a:fillRect l="-23225" t="109038" b="-28001"/>
            </a:stretch>
          </a:blipFill>
        </p:spPr>
        <p:txBody>
          <a:bodyPr/>
          <a:lstStyle/>
          <a:p>
            <a:endParaRPr lang="en-GB"/>
          </a:p>
        </p:txBody>
      </p:sp>
      <p:grpSp>
        <p:nvGrpSpPr>
          <p:cNvPr id="4" name="Group 4"/>
          <p:cNvGrpSpPr/>
          <p:nvPr/>
        </p:nvGrpSpPr>
        <p:grpSpPr>
          <a:xfrm rot="-1925166">
            <a:off x="692836" y="5697683"/>
            <a:ext cx="3110027" cy="1774841"/>
            <a:chOff x="0" y="0"/>
            <a:chExt cx="4146703" cy="2366455"/>
          </a:xfrm>
        </p:grpSpPr>
        <p:sp>
          <p:nvSpPr>
            <p:cNvPr id="5" name="Freeform 5"/>
            <p:cNvSpPr/>
            <p:nvPr/>
          </p:nvSpPr>
          <p:spPr>
            <a:xfrm>
              <a:off x="11365" y="11365"/>
              <a:ext cx="4123950" cy="2343717"/>
            </a:xfrm>
            <a:custGeom>
              <a:avLst/>
              <a:gdLst/>
              <a:ahLst/>
              <a:cxnLst/>
              <a:rect l="l" t="t" r="r" b="b"/>
              <a:pathLst>
                <a:path w="4123950" h="2343717">
                  <a:moveTo>
                    <a:pt x="0" y="1171896"/>
                  </a:moveTo>
                  <a:cubicBezTo>
                    <a:pt x="0" y="524690"/>
                    <a:pt x="923152" y="0"/>
                    <a:pt x="2062013" y="0"/>
                  </a:cubicBezTo>
                  <a:cubicBezTo>
                    <a:pt x="3200875" y="0"/>
                    <a:pt x="4123950" y="524690"/>
                    <a:pt x="4123950" y="1171896"/>
                  </a:cubicBezTo>
                  <a:cubicBezTo>
                    <a:pt x="4123950" y="1819103"/>
                    <a:pt x="3200799" y="2343717"/>
                    <a:pt x="2062013" y="2343717"/>
                  </a:cubicBezTo>
                  <a:cubicBezTo>
                    <a:pt x="923227" y="2343717"/>
                    <a:pt x="0" y="1819027"/>
                    <a:pt x="0" y="1171896"/>
                  </a:cubicBezTo>
                  <a:close/>
                </a:path>
              </a:pathLst>
            </a:custGeom>
            <a:solidFill>
              <a:srgbClr val="A19574"/>
            </a:solidFill>
          </p:spPr>
          <p:txBody>
            <a:bodyPr/>
            <a:lstStyle/>
            <a:p>
              <a:endParaRPr lang="en-GB"/>
            </a:p>
          </p:txBody>
        </p:sp>
        <p:sp>
          <p:nvSpPr>
            <p:cNvPr id="6" name="Freeform 6"/>
            <p:cNvSpPr/>
            <p:nvPr/>
          </p:nvSpPr>
          <p:spPr>
            <a:xfrm>
              <a:off x="0" y="0"/>
              <a:ext cx="4146681" cy="2366569"/>
            </a:xfrm>
            <a:custGeom>
              <a:avLst/>
              <a:gdLst/>
              <a:ahLst/>
              <a:cxnLst/>
              <a:rect l="l" t="t" r="r" b="b"/>
              <a:pathLst>
                <a:path w="4146681" h="2366569">
                  <a:moveTo>
                    <a:pt x="0" y="1183261"/>
                  </a:moveTo>
                  <a:cubicBezTo>
                    <a:pt x="0" y="524842"/>
                    <a:pt x="934744" y="0"/>
                    <a:pt x="2073378" y="0"/>
                  </a:cubicBezTo>
                  <a:cubicBezTo>
                    <a:pt x="3212012" y="0"/>
                    <a:pt x="4146681" y="524842"/>
                    <a:pt x="4146681" y="1183261"/>
                  </a:cubicBezTo>
                  <a:lnTo>
                    <a:pt x="4135315" y="1183261"/>
                  </a:lnTo>
                  <a:lnTo>
                    <a:pt x="4146681" y="1183261"/>
                  </a:lnTo>
                  <a:cubicBezTo>
                    <a:pt x="4146681" y="1841681"/>
                    <a:pt x="3211937" y="2366569"/>
                    <a:pt x="2073302" y="2366569"/>
                  </a:cubicBezTo>
                  <a:lnTo>
                    <a:pt x="2073302" y="2355158"/>
                  </a:lnTo>
                  <a:lnTo>
                    <a:pt x="2073302" y="2366569"/>
                  </a:lnTo>
                  <a:cubicBezTo>
                    <a:pt x="934744" y="2366447"/>
                    <a:pt x="0" y="1841605"/>
                    <a:pt x="0" y="1183261"/>
                  </a:cubicBezTo>
                  <a:lnTo>
                    <a:pt x="11365" y="1183261"/>
                  </a:lnTo>
                  <a:lnTo>
                    <a:pt x="22730" y="1183261"/>
                  </a:lnTo>
                  <a:lnTo>
                    <a:pt x="11365" y="1183261"/>
                  </a:lnTo>
                  <a:lnTo>
                    <a:pt x="0" y="1183261"/>
                  </a:lnTo>
                  <a:moveTo>
                    <a:pt x="22730" y="1183261"/>
                  </a:moveTo>
                  <a:cubicBezTo>
                    <a:pt x="22730" y="1189550"/>
                    <a:pt x="17654" y="1194626"/>
                    <a:pt x="11365" y="1194626"/>
                  </a:cubicBezTo>
                  <a:cubicBezTo>
                    <a:pt x="5076" y="1194626"/>
                    <a:pt x="0" y="1189550"/>
                    <a:pt x="0" y="1183261"/>
                  </a:cubicBezTo>
                  <a:cubicBezTo>
                    <a:pt x="0" y="1176973"/>
                    <a:pt x="5076" y="1171896"/>
                    <a:pt x="11365" y="1171896"/>
                  </a:cubicBezTo>
                  <a:cubicBezTo>
                    <a:pt x="17654" y="1171896"/>
                    <a:pt x="22730" y="1176973"/>
                    <a:pt x="22730" y="1183261"/>
                  </a:cubicBezTo>
                  <a:cubicBezTo>
                    <a:pt x="22730" y="1819254"/>
                    <a:pt x="934365" y="2343792"/>
                    <a:pt x="2073378" y="2343792"/>
                  </a:cubicBezTo>
                  <a:cubicBezTo>
                    <a:pt x="3212391" y="2343792"/>
                    <a:pt x="4124026" y="1819330"/>
                    <a:pt x="4124026" y="1183261"/>
                  </a:cubicBezTo>
                  <a:cubicBezTo>
                    <a:pt x="4124026" y="547193"/>
                    <a:pt x="3212316" y="22730"/>
                    <a:pt x="2073378" y="22730"/>
                  </a:cubicBezTo>
                  <a:lnTo>
                    <a:pt x="2073378" y="11365"/>
                  </a:lnTo>
                  <a:lnTo>
                    <a:pt x="2073378" y="22730"/>
                  </a:lnTo>
                  <a:cubicBezTo>
                    <a:pt x="934365" y="22730"/>
                    <a:pt x="22730" y="547193"/>
                    <a:pt x="22730" y="1183261"/>
                  </a:cubicBezTo>
                  <a:close/>
                </a:path>
              </a:pathLst>
            </a:custGeom>
            <a:solidFill>
              <a:srgbClr val="FFFFFF"/>
            </a:solidFill>
          </p:spPr>
          <p:txBody>
            <a:bodyPr/>
            <a:lstStyle/>
            <a:p>
              <a:endParaRPr lang="en-GB"/>
            </a:p>
          </p:txBody>
        </p:sp>
        <p:sp>
          <p:nvSpPr>
            <p:cNvPr id="7" name="TextBox 7"/>
            <p:cNvSpPr txBox="1"/>
            <p:nvPr/>
          </p:nvSpPr>
          <p:spPr>
            <a:xfrm>
              <a:off x="0" y="-57150"/>
              <a:ext cx="4146703" cy="2423605"/>
            </a:xfrm>
            <a:prstGeom prst="rect">
              <a:avLst/>
            </a:prstGeom>
          </p:spPr>
          <p:txBody>
            <a:bodyPr lIns="50800" tIns="50800" rIns="50800" bIns="50800" rtlCol="0" anchor="ctr"/>
            <a:lstStyle/>
            <a:p>
              <a:pPr algn="ctr">
                <a:lnSpc>
                  <a:spcPts val="4967"/>
                </a:lnSpc>
              </a:pPr>
              <a:r>
                <a:rPr lang="en-US" sz="3600">
                  <a:solidFill>
                    <a:srgbClr val="FFFFFF"/>
                  </a:solidFill>
                  <a:latin typeface="Fraunces"/>
                </a:rPr>
                <a:t>Nhiệm vụ 1</a:t>
              </a:r>
            </a:p>
          </p:txBody>
        </p:sp>
      </p:grpSp>
      <p:grpSp>
        <p:nvGrpSpPr>
          <p:cNvPr id="8" name="Group 8"/>
          <p:cNvGrpSpPr/>
          <p:nvPr/>
        </p:nvGrpSpPr>
        <p:grpSpPr>
          <a:xfrm>
            <a:off x="3447033" y="4291655"/>
            <a:ext cx="12594882" cy="2283287"/>
            <a:chOff x="0" y="0"/>
            <a:chExt cx="1493903" cy="270825"/>
          </a:xfrm>
        </p:grpSpPr>
        <p:sp>
          <p:nvSpPr>
            <p:cNvPr id="9" name="Freeform 9"/>
            <p:cNvSpPr/>
            <p:nvPr/>
          </p:nvSpPr>
          <p:spPr>
            <a:xfrm>
              <a:off x="0" y="0"/>
              <a:ext cx="1493903" cy="270825"/>
            </a:xfrm>
            <a:custGeom>
              <a:avLst/>
              <a:gdLst/>
              <a:ahLst/>
              <a:cxnLst/>
              <a:rect l="l" t="t" r="r" b="b"/>
              <a:pathLst>
                <a:path w="1493903" h="270825">
                  <a:moveTo>
                    <a:pt x="1290703" y="0"/>
                  </a:moveTo>
                  <a:lnTo>
                    <a:pt x="0" y="0"/>
                  </a:lnTo>
                  <a:lnTo>
                    <a:pt x="0" y="270825"/>
                  </a:lnTo>
                  <a:lnTo>
                    <a:pt x="1290703" y="270825"/>
                  </a:lnTo>
                  <a:lnTo>
                    <a:pt x="1493903" y="135413"/>
                  </a:lnTo>
                  <a:lnTo>
                    <a:pt x="1290703" y="0"/>
                  </a:lnTo>
                  <a:close/>
                </a:path>
              </a:pathLst>
            </a:custGeom>
            <a:gradFill rotWithShape="1">
              <a:gsLst>
                <a:gs pos="0">
                  <a:srgbClr val="FFF3E1">
                    <a:alpha val="100000"/>
                  </a:srgbClr>
                </a:gs>
                <a:gs pos="35000">
                  <a:srgbClr val="FFF6E9">
                    <a:alpha val="100000"/>
                  </a:srgbClr>
                </a:gs>
                <a:gs pos="100000">
                  <a:srgbClr val="FFFDF6">
                    <a:alpha val="100000"/>
                  </a:srgbClr>
                </a:gs>
              </a:gsLst>
              <a:lin ang="15397845"/>
            </a:gradFill>
          </p:spPr>
          <p:txBody>
            <a:bodyPr/>
            <a:lstStyle/>
            <a:p>
              <a:endParaRPr lang="en-GB"/>
            </a:p>
          </p:txBody>
        </p:sp>
        <p:sp>
          <p:nvSpPr>
            <p:cNvPr id="10" name="TextBox 10"/>
            <p:cNvSpPr txBox="1"/>
            <p:nvPr/>
          </p:nvSpPr>
          <p:spPr>
            <a:xfrm>
              <a:off x="0" y="-76200"/>
              <a:ext cx="1379603" cy="347025"/>
            </a:xfrm>
            <a:prstGeom prst="rect">
              <a:avLst/>
            </a:prstGeom>
          </p:spPr>
          <p:txBody>
            <a:bodyPr lIns="50800" tIns="50800" rIns="50800" bIns="50800" rtlCol="0" anchor="ctr"/>
            <a:lstStyle/>
            <a:p>
              <a:pPr algn="ctr">
                <a:lnSpc>
                  <a:spcPts val="5599"/>
                </a:lnSpc>
              </a:pPr>
              <a:endParaRPr/>
            </a:p>
          </p:txBody>
        </p:sp>
      </p:grpSp>
      <p:sp>
        <p:nvSpPr>
          <p:cNvPr id="11" name="TextBox 11"/>
          <p:cNvSpPr txBox="1"/>
          <p:nvPr/>
        </p:nvSpPr>
        <p:spPr>
          <a:xfrm>
            <a:off x="4747714" y="637905"/>
            <a:ext cx="12892585" cy="1154162"/>
          </a:xfrm>
          <a:prstGeom prst="rect">
            <a:avLst/>
          </a:prstGeom>
        </p:spPr>
        <p:txBody>
          <a:bodyPr wrap="square" lIns="0" tIns="0" rIns="0" bIns="0" rtlCol="0" anchor="t">
            <a:spAutoFit/>
          </a:bodyPr>
          <a:lstStyle/>
          <a:p>
            <a:pPr algn="l">
              <a:lnSpc>
                <a:spcPts val="9000"/>
              </a:lnSpc>
            </a:pPr>
            <a:r>
              <a:rPr lang="en-US" sz="7500" spc="35" dirty="0">
                <a:solidFill>
                  <a:srgbClr val="22170B"/>
                </a:solidFill>
                <a:latin typeface="Fraunces Bold"/>
              </a:rPr>
              <a:t>3. </a:t>
            </a:r>
            <a:r>
              <a:rPr lang="en-US" sz="7500" spc="35" dirty="0" smtClean="0">
                <a:solidFill>
                  <a:srgbClr val="22170B"/>
                </a:solidFill>
                <a:latin typeface="Fraunces Bold"/>
              </a:rPr>
              <a:t>KHÁM PHÁ VĂN </a:t>
            </a:r>
            <a:r>
              <a:rPr lang="en-US" sz="7500" spc="35" dirty="0">
                <a:solidFill>
                  <a:srgbClr val="22170B"/>
                </a:solidFill>
                <a:latin typeface="Fraunces Bold"/>
              </a:rPr>
              <a:t>BẢN</a:t>
            </a:r>
          </a:p>
        </p:txBody>
      </p:sp>
      <p:sp>
        <p:nvSpPr>
          <p:cNvPr id="12" name="TextBox 12"/>
          <p:cNvSpPr txBox="1"/>
          <p:nvPr/>
        </p:nvSpPr>
        <p:spPr>
          <a:xfrm>
            <a:off x="3789935" y="4782423"/>
            <a:ext cx="10581001" cy="1348591"/>
          </a:xfrm>
          <a:prstGeom prst="rect">
            <a:avLst/>
          </a:prstGeom>
        </p:spPr>
        <p:txBody>
          <a:bodyPr lIns="0" tIns="0" rIns="0" bIns="0" rtlCol="0" anchor="t">
            <a:spAutoFit/>
          </a:bodyPr>
          <a:lstStyle/>
          <a:p>
            <a:pPr algn="ctr">
              <a:lnSpc>
                <a:spcPts val="5459"/>
              </a:lnSpc>
              <a:spcBef>
                <a:spcPct val="0"/>
              </a:spcBef>
            </a:pPr>
            <a:r>
              <a:rPr lang="en-US" sz="3899">
                <a:solidFill>
                  <a:srgbClr val="22170B"/>
                </a:solidFill>
                <a:latin typeface="Roboto Condensed"/>
              </a:rPr>
              <a:t>HS thực hiện PHT 1 ở nhà</a:t>
            </a:r>
          </a:p>
          <a:p>
            <a:pPr algn="ctr">
              <a:lnSpc>
                <a:spcPts val="5459"/>
              </a:lnSpc>
              <a:spcBef>
                <a:spcPct val="0"/>
              </a:spcBef>
            </a:pPr>
            <a:r>
              <a:rPr lang="en-US" sz="3899">
                <a:solidFill>
                  <a:srgbClr val="22170B"/>
                </a:solidFill>
                <a:latin typeface="Roboto Condensed"/>
              </a:rPr>
              <a:t> Trên lớp có thời gian: 2 phút xem lại bài làm của mình</a:t>
            </a:r>
          </a:p>
        </p:txBody>
      </p:sp>
      <p:grpSp>
        <p:nvGrpSpPr>
          <p:cNvPr id="13" name="Group 13"/>
          <p:cNvGrpSpPr/>
          <p:nvPr/>
        </p:nvGrpSpPr>
        <p:grpSpPr>
          <a:xfrm>
            <a:off x="3447033" y="6975013"/>
            <a:ext cx="12894243" cy="2283287"/>
            <a:chOff x="0" y="0"/>
            <a:chExt cx="1529411" cy="270825"/>
          </a:xfrm>
        </p:grpSpPr>
        <p:sp>
          <p:nvSpPr>
            <p:cNvPr id="14" name="Freeform 14"/>
            <p:cNvSpPr/>
            <p:nvPr/>
          </p:nvSpPr>
          <p:spPr>
            <a:xfrm>
              <a:off x="0" y="0"/>
              <a:ext cx="1529411" cy="270825"/>
            </a:xfrm>
            <a:custGeom>
              <a:avLst/>
              <a:gdLst/>
              <a:ahLst/>
              <a:cxnLst/>
              <a:rect l="l" t="t" r="r" b="b"/>
              <a:pathLst>
                <a:path w="1529411" h="270825">
                  <a:moveTo>
                    <a:pt x="1326211" y="0"/>
                  </a:moveTo>
                  <a:lnTo>
                    <a:pt x="0" y="0"/>
                  </a:lnTo>
                  <a:lnTo>
                    <a:pt x="0" y="270825"/>
                  </a:lnTo>
                  <a:lnTo>
                    <a:pt x="1326211" y="270825"/>
                  </a:lnTo>
                  <a:lnTo>
                    <a:pt x="1529411" y="135413"/>
                  </a:lnTo>
                  <a:lnTo>
                    <a:pt x="1326211" y="0"/>
                  </a:lnTo>
                  <a:close/>
                </a:path>
              </a:pathLst>
            </a:custGeom>
            <a:solidFill>
              <a:srgbClr val="ECE1D3"/>
            </a:solidFill>
          </p:spPr>
          <p:txBody>
            <a:bodyPr/>
            <a:lstStyle/>
            <a:p>
              <a:endParaRPr lang="en-GB"/>
            </a:p>
          </p:txBody>
        </p:sp>
        <p:sp>
          <p:nvSpPr>
            <p:cNvPr id="15" name="TextBox 15"/>
            <p:cNvSpPr txBox="1"/>
            <p:nvPr/>
          </p:nvSpPr>
          <p:spPr>
            <a:xfrm>
              <a:off x="0" y="-76200"/>
              <a:ext cx="1415111" cy="347025"/>
            </a:xfrm>
            <a:prstGeom prst="rect">
              <a:avLst/>
            </a:prstGeom>
          </p:spPr>
          <p:txBody>
            <a:bodyPr lIns="50800" tIns="50800" rIns="50800" bIns="50800" rtlCol="0" anchor="ctr"/>
            <a:lstStyle/>
            <a:p>
              <a:pPr algn="ctr">
                <a:lnSpc>
                  <a:spcPts val="5599"/>
                </a:lnSpc>
              </a:pPr>
              <a:endParaRPr/>
            </a:p>
          </p:txBody>
        </p:sp>
      </p:grpSp>
      <p:sp>
        <p:nvSpPr>
          <p:cNvPr id="16" name="TextBox 16"/>
          <p:cNvSpPr txBox="1"/>
          <p:nvPr/>
        </p:nvSpPr>
        <p:spPr>
          <a:xfrm>
            <a:off x="3897418" y="7575067"/>
            <a:ext cx="9492417" cy="662866"/>
          </a:xfrm>
          <a:prstGeom prst="rect">
            <a:avLst/>
          </a:prstGeom>
        </p:spPr>
        <p:txBody>
          <a:bodyPr lIns="0" tIns="0" rIns="0" bIns="0" rtlCol="0" anchor="t">
            <a:spAutoFit/>
          </a:bodyPr>
          <a:lstStyle/>
          <a:p>
            <a:pPr algn="ctr">
              <a:lnSpc>
                <a:spcPts val="5459"/>
              </a:lnSpc>
              <a:spcBef>
                <a:spcPct val="0"/>
              </a:spcBef>
            </a:pPr>
            <a:r>
              <a:rPr lang="en-US" sz="3899">
                <a:solidFill>
                  <a:srgbClr val="22170B"/>
                </a:solidFill>
                <a:latin typeface="Roboto Condensed"/>
              </a:rPr>
              <a:t>GV vấn đáp nhanh, HS giơ tay trả lời ý kiến </a:t>
            </a:r>
          </a:p>
        </p:txBody>
      </p:sp>
      <p:sp>
        <p:nvSpPr>
          <p:cNvPr id="17" name="TextBox 17"/>
          <p:cNvSpPr txBox="1"/>
          <p:nvPr/>
        </p:nvSpPr>
        <p:spPr>
          <a:xfrm>
            <a:off x="4845466" y="3127139"/>
            <a:ext cx="7408186" cy="764466"/>
          </a:xfrm>
          <a:prstGeom prst="rect">
            <a:avLst/>
          </a:prstGeom>
        </p:spPr>
        <p:txBody>
          <a:bodyPr lIns="0" tIns="0" rIns="0" bIns="0" rtlCol="0" anchor="t">
            <a:spAutoFit/>
          </a:bodyPr>
          <a:lstStyle/>
          <a:p>
            <a:pPr algn="ctr">
              <a:lnSpc>
                <a:spcPts val="6159"/>
              </a:lnSpc>
              <a:spcBef>
                <a:spcPct val="0"/>
              </a:spcBef>
            </a:pPr>
            <a:r>
              <a:rPr lang="en-US" sz="4399">
                <a:solidFill>
                  <a:srgbClr val="22170B"/>
                </a:solidFill>
                <a:latin typeface="Roboto Condensed"/>
              </a:rPr>
              <a:t>(5 phút)</a:t>
            </a:r>
          </a:p>
        </p:txBody>
      </p:sp>
      <p:sp>
        <p:nvSpPr>
          <p:cNvPr id="18" name="TextBox 18"/>
          <p:cNvSpPr txBox="1"/>
          <p:nvPr/>
        </p:nvSpPr>
        <p:spPr>
          <a:xfrm>
            <a:off x="2177552" y="1791455"/>
            <a:ext cx="15133844" cy="1030884"/>
          </a:xfrm>
          <a:prstGeom prst="rect">
            <a:avLst/>
          </a:prstGeom>
        </p:spPr>
        <p:txBody>
          <a:bodyPr lIns="0" tIns="0" rIns="0" bIns="0" rtlCol="0" anchor="t">
            <a:spAutoFit/>
          </a:bodyPr>
          <a:lstStyle/>
          <a:p>
            <a:pPr algn="ctr">
              <a:lnSpc>
                <a:spcPts val="7910"/>
              </a:lnSpc>
              <a:spcBef>
                <a:spcPct val="0"/>
              </a:spcBef>
            </a:pPr>
            <a:r>
              <a:rPr lang="en-US" sz="5650">
                <a:solidFill>
                  <a:srgbClr val="22170B"/>
                </a:solidFill>
                <a:latin typeface="#9Slide06 ThuPhap Thien An"/>
              </a:rPr>
              <a:t>Khám phá điều hay về tác giả và văn bản</a:t>
            </a:r>
          </a:p>
        </p:txBody>
      </p:sp>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sp>
        <p:nvSpPr>
          <p:cNvPr id="3" name="Freeform 3"/>
          <p:cNvSpPr/>
          <p:nvPr/>
        </p:nvSpPr>
        <p:spPr>
          <a:xfrm>
            <a:off x="3600450" y="1471612"/>
            <a:ext cx="14039850" cy="128588"/>
          </a:xfrm>
          <a:custGeom>
            <a:avLst/>
            <a:gdLst/>
            <a:ahLst/>
            <a:cxnLst/>
            <a:rect l="l" t="t" r="r" b="b"/>
            <a:pathLst>
              <a:path w="14039850" h="128588">
                <a:moveTo>
                  <a:pt x="0" y="0"/>
                </a:moveTo>
                <a:lnTo>
                  <a:pt x="14039850" y="0"/>
                </a:lnTo>
                <a:lnTo>
                  <a:pt x="14039850" y="128588"/>
                </a:lnTo>
                <a:lnTo>
                  <a:pt x="0" y="128588"/>
                </a:lnTo>
                <a:lnTo>
                  <a:pt x="0" y="0"/>
                </a:lnTo>
                <a:close/>
              </a:path>
            </a:pathLst>
          </a:custGeom>
          <a:blipFill>
            <a:blip r:embed="rId4"/>
            <a:stretch>
              <a:fillRect l="-23225" t="109038" b="-28001"/>
            </a:stretch>
          </a:blipFill>
        </p:spPr>
        <p:txBody>
          <a:bodyPr/>
          <a:lstStyle/>
          <a:p>
            <a:endParaRPr lang="en-GB"/>
          </a:p>
        </p:txBody>
      </p:sp>
      <p:grpSp>
        <p:nvGrpSpPr>
          <p:cNvPr id="4" name="Group 4"/>
          <p:cNvGrpSpPr/>
          <p:nvPr/>
        </p:nvGrpSpPr>
        <p:grpSpPr>
          <a:xfrm>
            <a:off x="9536022" y="4603440"/>
            <a:ext cx="8768026" cy="5683560"/>
            <a:chOff x="0" y="0"/>
            <a:chExt cx="11690702" cy="7578080"/>
          </a:xfrm>
        </p:grpSpPr>
        <p:sp>
          <p:nvSpPr>
            <p:cNvPr id="5" name="Freeform 5"/>
            <p:cNvSpPr/>
            <p:nvPr/>
          </p:nvSpPr>
          <p:spPr>
            <a:xfrm>
              <a:off x="0" y="0"/>
              <a:ext cx="11690731" cy="7578090"/>
            </a:xfrm>
            <a:custGeom>
              <a:avLst/>
              <a:gdLst/>
              <a:ahLst/>
              <a:cxnLst/>
              <a:rect l="l" t="t" r="r" b="b"/>
              <a:pathLst>
                <a:path w="11690731" h="7578090">
                  <a:moveTo>
                    <a:pt x="0" y="0"/>
                  </a:moveTo>
                  <a:lnTo>
                    <a:pt x="11690731" y="0"/>
                  </a:lnTo>
                  <a:lnTo>
                    <a:pt x="11690731" y="7578090"/>
                  </a:lnTo>
                  <a:lnTo>
                    <a:pt x="0" y="7578090"/>
                  </a:lnTo>
                  <a:lnTo>
                    <a:pt x="0" y="0"/>
                  </a:lnTo>
                  <a:close/>
                </a:path>
              </a:pathLst>
            </a:custGeom>
            <a:blipFill>
              <a:blip r:embed="rId5"/>
              <a:stretch>
                <a:fillRect/>
              </a:stretch>
            </a:blipFill>
          </p:spPr>
          <p:txBody>
            <a:bodyPr/>
            <a:lstStyle/>
            <a:p>
              <a:endParaRPr lang="en-GB"/>
            </a:p>
          </p:txBody>
        </p:sp>
      </p:grpSp>
      <p:grpSp>
        <p:nvGrpSpPr>
          <p:cNvPr id="6" name="Group 6"/>
          <p:cNvGrpSpPr/>
          <p:nvPr/>
        </p:nvGrpSpPr>
        <p:grpSpPr>
          <a:xfrm>
            <a:off x="11682462" y="1571886"/>
            <a:ext cx="5957838" cy="2230245"/>
            <a:chOff x="0" y="0"/>
            <a:chExt cx="7943784" cy="2973660"/>
          </a:xfrm>
        </p:grpSpPr>
        <p:sp>
          <p:nvSpPr>
            <p:cNvPr id="7" name="Freeform 7"/>
            <p:cNvSpPr/>
            <p:nvPr/>
          </p:nvSpPr>
          <p:spPr>
            <a:xfrm>
              <a:off x="9525" y="-852297"/>
              <a:ext cx="7924673" cy="4678299"/>
            </a:xfrm>
            <a:custGeom>
              <a:avLst/>
              <a:gdLst/>
              <a:ahLst/>
              <a:cxnLst/>
              <a:rect l="l" t="t" r="r" b="b"/>
              <a:pathLst>
                <a:path w="7924673" h="4678299">
                  <a:moveTo>
                    <a:pt x="0" y="1231138"/>
                  </a:moveTo>
                  <a:cubicBezTo>
                    <a:pt x="2641600" y="0"/>
                    <a:pt x="5283200" y="2462276"/>
                    <a:pt x="7924673" y="1231138"/>
                  </a:cubicBezTo>
                  <a:lnTo>
                    <a:pt x="7924673" y="3447161"/>
                  </a:lnTo>
                  <a:cubicBezTo>
                    <a:pt x="5283073" y="4678299"/>
                    <a:pt x="2641473" y="2216023"/>
                    <a:pt x="0" y="3447161"/>
                  </a:cubicBezTo>
                  <a:close/>
                </a:path>
              </a:pathLst>
            </a:custGeom>
            <a:gradFill rotWithShape="1">
              <a:gsLst>
                <a:gs pos="0">
                  <a:srgbClr val="DEC9B6">
                    <a:alpha val="100000"/>
                  </a:srgbClr>
                </a:gs>
                <a:gs pos="50000">
                  <a:srgbClr val="D9BFA8">
                    <a:alpha val="100000"/>
                  </a:srgbClr>
                </a:gs>
                <a:gs pos="100000">
                  <a:srgbClr val="D5B69A">
                    <a:alpha val="100000"/>
                  </a:srgbClr>
                </a:gs>
              </a:gsLst>
              <a:lin ang="5400000"/>
            </a:gradFill>
          </p:spPr>
          <p:txBody>
            <a:bodyPr/>
            <a:lstStyle/>
            <a:p>
              <a:endParaRPr lang="en-GB"/>
            </a:p>
          </p:txBody>
        </p:sp>
        <p:sp>
          <p:nvSpPr>
            <p:cNvPr id="8" name="Freeform 8"/>
            <p:cNvSpPr/>
            <p:nvPr/>
          </p:nvSpPr>
          <p:spPr>
            <a:xfrm>
              <a:off x="0" y="-246888"/>
              <a:ext cx="7943850" cy="3467481"/>
            </a:xfrm>
            <a:custGeom>
              <a:avLst/>
              <a:gdLst/>
              <a:ahLst/>
              <a:cxnLst/>
              <a:rect l="l" t="t" r="r" b="b"/>
              <a:pathLst>
                <a:path w="7943850" h="3467481">
                  <a:moveTo>
                    <a:pt x="5461" y="617093"/>
                  </a:moveTo>
                  <a:cubicBezTo>
                    <a:pt x="1329690" y="0"/>
                    <a:pt x="2653792" y="308864"/>
                    <a:pt x="3974084" y="616458"/>
                  </a:cubicBezTo>
                  <a:cubicBezTo>
                    <a:pt x="5295392" y="924306"/>
                    <a:pt x="6612890" y="1231011"/>
                    <a:pt x="7930262" y="617093"/>
                  </a:cubicBezTo>
                  <a:cubicBezTo>
                    <a:pt x="7933182" y="615696"/>
                    <a:pt x="7936612" y="615950"/>
                    <a:pt x="7939405" y="617728"/>
                  </a:cubicBezTo>
                  <a:cubicBezTo>
                    <a:pt x="7942199" y="619506"/>
                    <a:pt x="7943850" y="622554"/>
                    <a:pt x="7943850" y="625729"/>
                  </a:cubicBezTo>
                  <a:lnTo>
                    <a:pt x="7943850" y="2841752"/>
                  </a:lnTo>
                  <a:cubicBezTo>
                    <a:pt x="7943850" y="2845435"/>
                    <a:pt x="7941691" y="2848864"/>
                    <a:pt x="7938389" y="2850388"/>
                  </a:cubicBezTo>
                  <a:cubicBezTo>
                    <a:pt x="6614161" y="3467481"/>
                    <a:pt x="5290058" y="3158617"/>
                    <a:pt x="3969893" y="2851023"/>
                  </a:cubicBezTo>
                  <a:cubicBezTo>
                    <a:pt x="2648458" y="2543048"/>
                    <a:pt x="1330960" y="2236343"/>
                    <a:pt x="13589" y="2850388"/>
                  </a:cubicBezTo>
                  <a:cubicBezTo>
                    <a:pt x="10668" y="2851785"/>
                    <a:pt x="7239" y="2851531"/>
                    <a:pt x="4445" y="2849753"/>
                  </a:cubicBezTo>
                  <a:cubicBezTo>
                    <a:pt x="1651" y="2847975"/>
                    <a:pt x="0" y="2844927"/>
                    <a:pt x="0" y="2841752"/>
                  </a:cubicBezTo>
                  <a:lnTo>
                    <a:pt x="0" y="625729"/>
                  </a:lnTo>
                  <a:cubicBezTo>
                    <a:pt x="0" y="622046"/>
                    <a:pt x="2159" y="618617"/>
                    <a:pt x="5461" y="617093"/>
                  </a:cubicBezTo>
                  <a:moveTo>
                    <a:pt x="13462" y="634365"/>
                  </a:moveTo>
                  <a:lnTo>
                    <a:pt x="9398" y="625729"/>
                  </a:lnTo>
                  <a:lnTo>
                    <a:pt x="19050" y="625729"/>
                  </a:lnTo>
                  <a:lnTo>
                    <a:pt x="19050" y="2841752"/>
                  </a:lnTo>
                  <a:lnTo>
                    <a:pt x="9525" y="2841752"/>
                  </a:lnTo>
                  <a:lnTo>
                    <a:pt x="5461" y="2833116"/>
                  </a:lnTo>
                  <a:cubicBezTo>
                    <a:pt x="1329690" y="2216023"/>
                    <a:pt x="2653792" y="2524887"/>
                    <a:pt x="3973957" y="2832481"/>
                  </a:cubicBezTo>
                  <a:cubicBezTo>
                    <a:pt x="5295265" y="3140329"/>
                    <a:pt x="6612763" y="3447034"/>
                    <a:pt x="7930135" y="2833116"/>
                  </a:cubicBezTo>
                  <a:lnTo>
                    <a:pt x="7934199" y="2841752"/>
                  </a:lnTo>
                  <a:lnTo>
                    <a:pt x="7924674" y="2841752"/>
                  </a:lnTo>
                  <a:lnTo>
                    <a:pt x="7924674" y="625729"/>
                  </a:lnTo>
                  <a:lnTo>
                    <a:pt x="7934199" y="625729"/>
                  </a:lnTo>
                  <a:lnTo>
                    <a:pt x="7938262" y="634365"/>
                  </a:lnTo>
                  <a:cubicBezTo>
                    <a:pt x="6614033" y="1251458"/>
                    <a:pt x="5289931" y="942594"/>
                    <a:pt x="3969766" y="635000"/>
                  </a:cubicBezTo>
                  <a:cubicBezTo>
                    <a:pt x="2648458" y="327152"/>
                    <a:pt x="1330960" y="20447"/>
                    <a:pt x="13589" y="634365"/>
                  </a:cubicBezTo>
                  <a:close/>
                </a:path>
              </a:pathLst>
            </a:custGeom>
            <a:solidFill>
              <a:srgbClr val="C3986D"/>
            </a:solidFill>
          </p:spPr>
          <p:txBody>
            <a:bodyPr/>
            <a:lstStyle/>
            <a:p>
              <a:endParaRPr lang="en-GB"/>
            </a:p>
          </p:txBody>
        </p:sp>
        <p:sp>
          <p:nvSpPr>
            <p:cNvPr id="9" name="TextBox 9"/>
            <p:cNvSpPr txBox="1"/>
            <p:nvPr/>
          </p:nvSpPr>
          <p:spPr>
            <a:xfrm>
              <a:off x="0" y="-9525"/>
              <a:ext cx="7943784" cy="2983185"/>
            </a:xfrm>
            <a:prstGeom prst="rect">
              <a:avLst/>
            </a:prstGeom>
          </p:spPr>
          <p:txBody>
            <a:bodyPr lIns="50800" tIns="50800" rIns="50800" bIns="50800" rtlCol="0" anchor="ctr"/>
            <a:lstStyle/>
            <a:p>
              <a:pPr algn="ctr">
                <a:lnSpc>
                  <a:spcPts val="5040"/>
                </a:lnSpc>
              </a:pPr>
              <a:r>
                <a:rPr lang="en-US" sz="4200">
                  <a:solidFill>
                    <a:srgbClr val="22170B"/>
                  </a:solidFill>
                  <a:latin typeface="Roboto Condensed Bold Italics"/>
                </a:rPr>
                <a:t>Tác giả: Hồ Chí Minh</a:t>
              </a:r>
            </a:p>
          </p:txBody>
        </p:sp>
      </p:grpSp>
      <p:grpSp>
        <p:nvGrpSpPr>
          <p:cNvPr id="10" name="Group 10"/>
          <p:cNvGrpSpPr/>
          <p:nvPr/>
        </p:nvGrpSpPr>
        <p:grpSpPr>
          <a:xfrm>
            <a:off x="-8066456" y="270795"/>
            <a:ext cx="10964610" cy="10964610"/>
            <a:chOff x="0" y="0"/>
            <a:chExt cx="14619480" cy="14619480"/>
          </a:xfrm>
        </p:grpSpPr>
        <p:sp>
          <p:nvSpPr>
            <p:cNvPr id="11" name="Freeform 11"/>
            <p:cNvSpPr/>
            <p:nvPr/>
          </p:nvSpPr>
          <p:spPr>
            <a:xfrm>
              <a:off x="12425045" y="2137155"/>
              <a:ext cx="2908046" cy="10346310"/>
            </a:xfrm>
            <a:custGeom>
              <a:avLst/>
              <a:gdLst/>
              <a:ahLst/>
              <a:cxnLst/>
              <a:rect l="l" t="t" r="r" b="b"/>
              <a:pathLst>
                <a:path w="2908046" h="10346310">
                  <a:moveTo>
                    <a:pt x="53467" y="3811"/>
                  </a:moveTo>
                  <a:cubicBezTo>
                    <a:pt x="2908045" y="2858390"/>
                    <a:pt x="2908045" y="7486651"/>
                    <a:pt x="53467" y="10341357"/>
                  </a:cubicBezTo>
                  <a:cubicBezTo>
                    <a:pt x="48514" y="10346310"/>
                    <a:pt x="40513" y="10346310"/>
                    <a:pt x="35560" y="10341357"/>
                  </a:cubicBezTo>
                  <a:lnTo>
                    <a:pt x="4953" y="10310750"/>
                  </a:lnTo>
                  <a:cubicBezTo>
                    <a:pt x="2540" y="10308337"/>
                    <a:pt x="1270" y="10305162"/>
                    <a:pt x="1270" y="10301733"/>
                  </a:cubicBezTo>
                  <a:cubicBezTo>
                    <a:pt x="1270" y="10298304"/>
                    <a:pt x="2667" y="10295129"/>
                    <a:pt x="4953" y="10292716"/>
                  </a:cubicBezTo>
                  <a:cubicBezTo>
                    <a:pt x="2832735" y="7464934"/>
                    <a:pt x="2832735" y="2879980"/>
                    <a:pt x="4953" y="52197"/>
                  </a:cubicBezTo>
                  <a:cubicBezTo>
                    <a:pt x="0" y="47244"/>
                    <a:pt x="0" y="39243"/>
                    <a:pt x="4953" y="34290"/>
                  </a:cubicBezTo>
                  <a:lnTo>
                    <a:pt x="35560" y="3684"/>
                  </a:lnTo>
                  <a:cubicBezTo>
                    <a:pt x="37973" y="1270"/>
                    <a:pt x="41148" y="0"/>
                    <a:pt x="44577" y="0"/>
                  </a:cubicBezTo>
                  <a:cubicBezTo>
                    <a:pt x="48006" y="0"/>
                    <a:pt x="51181" y="1397"/>
                    <a:pt x="53594" y="3684"/>
                  </a:cubicBezTo>
                  <a:moveTo>
                    <a:pt x="35687" y="21590"/>
                  </a:moveTo>
                  <a:lnTo>
                    <a:pt x="44704" y="12573"/>
                  </a:lnTo>
                  <a:lnTo>
                    <a:pt x="53721" y="21590"/>
                  </a:lnTo>
                  <a:lnTo>
                    <a:pt x="23114" y="52197"/>
                  </a:lnTo>
                  <a:lnTo>
                    <a:pt x="14097" y="43181"/>
                  </a:lnTo>
                  <a:lnTo>
                    <a:pt x="23114" y="34163"/>
                  </a:lnTo>
                  <a:cubicBezTo>
                    <a:pt x="2860929" y="2871978"/>
                    <a:pt x="2860929" y="7472807"/>
                    <a:pt x="23114" y="10310622"/>
                  </a:cubicBezTo>
                  <a:lnTo>
                    <a:pt x="14097" y="10301605"/>
                  </a:lnTo>
                  <a:lnTo>
                    <a:pt x="23114" y="10292588"/>
                  </a:lnTo>
                  <a:lnTo>
                    <a:pt x="53721" y="10323195"/>
                  </a:lnTo>
                  <a:lnTo>
                    <a:pt x="44704" y="10332213"/>
                  </a:lnTo>
                  <a:lnTo>
                    <a:pt x="35687" y="10323195"/>
                  </a:lnTo>
                  <a:cubicBezTo>
                    <a:pt x="2880360" y="7478522"/>
                    <a:pt x="2880360" y="2866264"/>
                    <a:pt x="35687" y="21590"/>
                  </a:cubicBezTo>
                  <a:close/>
                </a:path>
              </a:pathLst>
            </a:custGeom>
            <a:solidFill>
              <a:srgbClr val="3C2E26"/>
            </a:solidFill>
          </p:spPr>
          <p:txBody>
            <a:bodyPr/>
            <a:lstStyle/>
            <a:p>
              <a:endParaRPr lang="en-GB"/>
            </a:p>
          </p:txBody>
        </p:sp>
      </p:grpSp>
      <p:grpSp>
        <p:nvGrpSpPr>
          <p:cNvPr id="12" name="Group 12"/>
          <p:cNvGrpSpPr/>
          <p:nvPr/>
        </p:nvGrpSpPr>
        <p:grpSpPr>
          <a:xfrm>
            <a:off x="2264026" y="2334567"/>
            <a:ext cx="9418436" cy="1957884"/>
            <a:chOff x="0" y="0"/>
            <a:chExt cx="12557914" cy="2610512"/>
          </a:xfrm>
        </p:grpSpPr>
        <p:sp>
          <p:nvSpPr>
            <p:cNvPr id="13" name="Freeform 13"/>
            <p:cNvSpPr/>
            <p:nvPr/>
          </p:nvSpPr>
          <p:spPr>
            <a:xfrm>
              <a:off x="0" y="0"/>
              <a:ext cx="12557891" cy="2610485"/>
            </a:xfrm>
            <a:custGeom>
              <a:avLst/>
              <a:gdLst/>
              <a:ahLst/>
              <a:cxnLst/>
              <a:rect l="l" t="t" r="r" b="b"/>
              <a:pathLst>
                <a:path w="12557891" h="2610485">
                  <a:moveTo>
                    <a:pt x="0" y="0"/>
                  </a:moveTo>
                  <a:lnTo>
                    <a:pt x="12557891" y="0"/>
                  </a:lnTo>
                  <a:lnTo>
                    <a:pt x="12557891" y="2610485"/>
                  </a:lnTo>
                  <a:lnTo>
                    <a:pt x="0" y="2610485"/>
                  </a:lnTo>
                  <a:close/>
                </a:path>
              </a:pathLst>
            </a:custGeom>
            <a:gradFill rotWithShape="1">
              <a:gsLst>
                <a:gs pos="0">
                  <a:srgbClr val="A6A09E">
                    <a:alpha val="100000"/>
                  </a:srgbClr>
                </a:gs>
                <a:gs pos="50000">
                  <a:srgbClr val="9A9491">
                    <a:alpha val="100000"/>
                  </a:srgbClr>
                </a:gs>
                <a:gs pos="100000">
                  <a:srgbClr val="89817D">
                    <a:alpha val="100000"/>
                  </a:srgbClr>
                </a:gs>
              </a:gsLst>
              <a:lin ang="5400000"/>
            </a:gradFill>
          </p:spPr>
          <p:txBody>
            <a:bodyPr/>
            <a:lstStyle/>
            <a:p>
              <a:endParaRPr lang="en-GB"/>
            </a:p>
          </p:txBody>
        </p:sp>
      </p:grpSp>
      <p:sp>
        <p:nvSpPr>
          <p:cNvPr id="14" name="TextBox 14"/>
          <p:cNvSpPr txBox="1"/>
          <p:nvPr/>
        </p:nvSpPr>
        <p:spPr>
          <a:xfrm>
            <a:off x="3420249" y="2673811"/>
            <a:ext cx="7818830" cy="1222248"/>
          </a:xfrm>
          <a:prstGeom prst="rect">
            <a:avLst/>
          </a:prstGeom>
        </p:spPr>
        <p:txBody>
          <a:bodyPr lIns="0" tIns="0" rIns="0" bIns="0" rtlCol="0" anchor="t">
            <a:spAutoFit/>
          </a:bodyPr>
          <a:lstStyle/>
          <a:p>
            <a:pPr algn="just">
              <a:lnSpc>
                <a:spcPts val="4896"/>
              </a:lnSpc>
            </a:pPr>
            <a:r>
              <a:rPr lang="en-US" sz="3600">
                <a:solidFill>
                  <a:srgbClr val="FFFFFF"/>
                </a:solidFill>
                <a:latin typeface="Roboto Condensed"/>
              </a:rPr>
              <a:t>Tên vị lãnh tụ vĩ đại của dân tộc và cách mạng Việt Nam, nhà văn – nhà thơ lớn</a:t>
            </a:r>
          </a:p>
        </p:txBody>
      </p:sp>
      <p:grpSp>
        <p:nvGrpSpPr>
          <p:cNvPr id="15" name="Group 15"/>
          <p:cNvGrpSpPr/>
          <p:nvPr/>
        </p:nvGrpSpPr>
        <p:grpSpPr>
          <a:xfrm>
            <a:off x="1240388" y="2289871"/>
            <a:ext cx="2047278" cy="2047278"/>
            <a:chOff x="0" y="0"/>
            <a:chExt cx="2729704" cy="2729704"/>
          </a:xfrm>
        </p:grpSpPr>
        <p:sp>
          <p:nvSpPr>
            <p:cNvPr id="16" name="Freeform 16"/>
            <p:cNvSpPr/>
            <p:nvPr/>
          </p:nvSpPr>
          <p:spPr>
            <a:xfrm>
              <a:off x="9525" y="9525"/>
              <a:ext cx="2710688" cy="2710688"/>
            </a:xfrm>
            <a:custGeom>
              <a:avLst/>
              <a:gdLst/>
              <a:ahLst/>
              <a:cxnLst/>
              <a:rect l="l" t="t" r="r" b="b"/>
              <a:pathLst>
                <a:path w="2710688" h="2710688">
                  <a:moveTo>
                    <a:pt x="0" y="1355344"/>
                  </a:moveTo>
                  <a:cubicBezTo>
                    <a:pt x="0" y="606806"/>
                    <a:pt x="606806" y="0"/>
                    <a:pt x="1355344" y="0"/>
                  </a:cubicBezTo>
                  <a:cubicBezTo>
                    <a:pt x="2103882" y="0"/>
                    <a:pt x="2710688" y="606806"/>
                    <a:pt x="2710688" y="1355344"/>
                  </a:cubicBezTo>
                  <a:cubicBezTo>
                    <a:pt x="2710688" y="2103882"/>
                    <a:pt x="2103882" y="2710688"/>
                    <a:pt x="1355344" y="2710688"/>
                  </a:cubicBezTo>
                  <a:cubicBezTo>
                    <a:pt x="606806" y="2710688"/>
                    <a:pt x="0" y="2103882"/>
                    <a:pt x="0" y="1355344"/>
                  </a:cubicBezTo>
                  <a:close/>
                </a:path>
              </a:pathLst>
            </a:custGeom>
            <a:gradFill rotWithShape="1">
              <a:gsLst>
                <a:gs pos="0">
                  <a:srgbClr val="FEFCF6">
                    <a:alpha val="100000"/>
                  </a:srgbClr>
                </a:gs>
                <a:gs pos="50000">
                  <a:srgbClr val="FDF7E7">
                    <a:alpha val="100000"/>
                  </a:srgbClr>
                </a:gs>
                <a:gs pos="100000">
                  <a:srgbClr val="FDF6E3">
                    <a:alpha val="100000"/>
                  </a:srgbClr>
                </a:gs>
              </a:gsLst>
              <a:lin ang="5400000"/>
            </a:gradFill>
          </p:spPr>
          <p:txBody>
            <a:bodyPr/>
            <a:lstStyle/>
            <a:p>
              <a:endParaRPr lang="en-GB"/>
            </a:p>
          </p:txBody>
        </p:sp>
        <p:sp>
          <p:nvSpPr>
            <p:cNvPr id="17" name="Freeform 17"/>
            <p:cNvSpPr/>
            <p:nvPr/>
          </p:nvSpPr>
          <p:spPr>
            <a:xfrm>
              <a:off x="0" y="0"/>
              <a:ext cx="2729738" cy="2729738"/>
            </a:xfrm>
            <a:custGeom>
              <a:avLst/>
              <a:gdLst/>
              <a:ahLst/>
              <a:cxnLst/>
              <a:rect l="l" t="t" r="r" b="b"/>
              <a:pathLst>
                <a:path w="2729738" h="2729738">
                  <a:moveTo>
                    <a:pt x="0" y="1364869"/>
                  </a:moveTo>
                  <a:cubicBezTo>
                    <a:pt x="0" y="611124"/>
                    <a:pt x="611124" y="0"/>
                    <a:pt x="1364869" y="0"/>
                  </a:cubicBezTo>
                  <a:lnTo>
                    <a:pt x="1364869" y="9525"/>
                  </a:lnTo>
                  <a:lnTo>
                    <a:pt x="1364869" y="0"/>
                  </a:lnTo>
                  <a:cubicBezTo>
                    <a:pt x="2118614" y="0"/>
                    <a:pt x="2729738" y="611124"/>
                    <a:pt x="2729738" y="1364869"/>
                  </a:cubicBezTo>
                  <a:lnTo>
                    <a:pt x="2720213" y="1364869"/>
                  </a:lnTo>
                  <a:lnTo>
                    <a:pt x="2729738" y="1364869"/>
                  </a:lnTo>
                  <a:cubicBezTo>
                    <a:pt x="2729738" y="2118614"/>
                    <a:pt x="2118614" y="2729738"/>
                    <a:pt x="1364869" y="2729738"/>
                  </a:cubicBezTo>
                  <a:lnTo>
                    <a:pt x="1364869" y="2720213"/>
                  </a:lnTo>
                  <a:lnTo>
                    <a:pt x="1364869" y="2729738"/>
                  </a:lnTo>
                  <a:cubicBezTo>
                    <a:pt x="611124" y="2729738"/>
                    <a:pt x="0" y="2118614"/>
                    <a:pt x="0" y="1364869"/>
                  </a:cubicBezTo>
                  <a:lnTo>
                    <a:pt x="9525" y="1364869"/>
                  </a:lnTo>
                  <a:lnTo>
                    <a:pt x="19050" y="1364869"/>
                  </a:lnTo>
                  <a:lnTo>
                    <a:pt x="9525" y="1364869"/>
                  </a:lnTo>
                  <a:lnTo>
                    <a:pt x="0" y="1364869"/>
                  </a:lnTo>
                  <a:moveTo>
                    <a:pt x="19050" y="1364869"/>
                  </a:moveTo>
                  <a:cubicBezTo>
                    <a:pt x="19050" y="1370076"/>
                    <a:pt x="14732" y="1374394"/>
                    <a:pt x="9525" y="1374394"/>
                  </a:cubicBezTo>
                  <a:cubicBezTo>
                    <a:pt x="4318" y="1374394"/>
                    <a:pt x="0" y="1370076"/>
                    <a:pt x="0" y="1364869"/>
                  </a:cubicBezTo>
                  <a:cubicBezTo>
                    <a:pt x="0" y="1359662"/>
                    <a:pt x="4318" y="1355344"/>
                    <a:pt x="9525" y="1355344"/>
                  </a:cubicBezTo>
                  <a:cubicBezTo>
                    <a:pt x="14732" y="1355344"/>
                    <a:pt x="19050" y="1359662"/>
                    <a:pt x="19050" y="1364869"/>
                  </a:cubicBezTo>
                  <a:cubicBezTo>
                    <a:pt x="19050" y="2108073"/>
                    <a:pt x="621538" y="2710688"/>
                    <a:pt x="1364869" y="2710688"/>
                  </a:cubicBezTo>
                  <a:cubicBezTo>
                    <a:pt x="2108200" y="2710688"/>
                    <a:pt x="2710688" y="2108200"/>
                    <a:pt x="2710688" y="1364869"/>
                  </a:cubicBezTo>
                  <a:cubicBezTo>
                    <a:pt x="2710688" y="621538"/>
                    <a:pt x="2108073" y="19050"/>
                    <a:pt x="1364869" y="19050"/>
                  </a:cubicBezTo>
                  <a:lnTo>
                    <a:pt x="1364869" y="9525"/>
                  </a:lnTo>
                  <a:lnTo>
                    <a:pt x="1364869" y="19050"/>
                  </a:lnTo>
                  <a:cubicBezTo>
                    <a:pt x="621538" y="19050"/>
                    <a:pt x="19050" y="621538"/>
                    <a:pt x="19050" y="1364869"/>
                  </a:cubicBezTo>
                  <a:close/>
                </a:path>
              </a:pathLst>
            </a:custGeom>
            <a:solidFill>
              <a:srgbClr val="4E3B2F"/>
            </a:solidFill>
          </p:spPr>
          <p:txBody>
            <a:bodyPr/>
            <a:lstStyle/>
            <a:p>
              <a:endParaRPr lang="en-GB"/>
            </a:p>
          </p:txBody>
        </p:sp>
      </p:grpSp>
      <p:grpSp>
        <p:nvGrpSpPr>
          <p:cNvPr id="18" name="Group 18"/>
          <p:cNvGrpSpPr/>
          <p:nvPr/>
        </p:nvGrpSpPr>
        <p:grpSpPr>
          <a:xfrm>
            <a:off x="2855222" y="4800838"/>
            <a:ext cx="8827241" cy="1904521"/>
            <a:chOff x="0" y="0"/>
            <a:chExt cx="11769654" cy="2539362"/>
          </a:xfrm>
        </p:grpSpPr>
        <p:sp>
          <p:nvSpPr>
            <p:cNvPr id="19" name="Freeform 19"/>
            <p:cNvSpPr/>
            <p:nvPr/>
          </p:nvSpPr>
          <p:spPr>
            <a:xfrm>
              <a:off x="0" y="0"/>
              <a:ext cx="11769601" cy="2539365"/>
            </a:xfrm>
            <a:custGeom>
              <a:avLst/>
              <a:gdLst/>
              <a:ahLst/>
              <a:cxnLst/>
              <a:rect l="l" t="t" r="r" b="b"/>
              <a:pathLst>
                <a:path w="11769601" h="2539365">
                  <a:moveTo>
                    <a:pt x="0" y="0"/>
                  </a:moveTo>
                  <a:lnTo>
                    <a:pt x="11769601" y="0"/>
                  </a:lnTo>
                  <a:lnTo>
                    <a:pt x="11769601" y="2539365"/>
                  </a:lnTo>
                  <a:lnTo>
                    <a:pt x="0" y="2539365"/>
                  </a:lnTo>
                  <a:close/>
                </a:path>
              </a:pathLst>
            </a:custGeom>
            <a:gradFill rotWithShape="1">
              <a:gsLst>
                <a:gs pos="0">
                  <a:srgbClr val="A6A09E">
                    <a:alpha val="100000"/>
                  </a:srgbClr>
                </a:gs>
                <a:gs pos="50000">
                  <a:srgbClr val="9A9491">
                    <a:alpha val="100000"/>
                  </a:srgbClr>
                </a:gs>
                <a:gs pos="100000">
                  <a:srgbClr val="89817D">
                    <a:alpha val="100000"/>
                  </a:srgbClr>
                </a:gs>
              </a:gsLst>
              <a:lin ang="5400000"/>
            </a:gradFill>
          </p:spPr>
          <p:txBody>
            <a:bodyPr/>
            <a:lstStyle/>
            <a:p>
              <a:endParaRPr lang="en-GB"/>
            </a:p>
          </p:txBody>
        </p:sp>
      </p:grpSp>
      <p:sp>
        <p:nvSpPr>
          <p:cNvPr id="20" name="TextBox 20"/>
          <p:cNvSpPr txBox="1"/>
          <p:nvPr/>
        </p:nvSpPr>
        <p:spPr>
          <a:xfrm>
            <a:off x="3878860" y="4796599"/>
            <a:ext cx="7360220" cy="1846326"/>
          </a:xfrm>
          <a:prstGeom prst="rect">
            <a:avLst/>
          </a:prstGeom>
        </p:spPr>
        <p:txBody>
          <a:bodyPr lIns="0" tIns="0" rIns="0" bIns="0" rtlCol="0" anchor="t">
            <a:spAutoFit/>
          </a:bodyPr>
          <a:lstStyle/>
          <a:p>
            <a:pPr algn="just">
              <a:lnSpc>
                <a:spcPts val="4932"/>
              </a:lnSpc>
            </a:pPr>
            <a:r>
              <a:rPr lang="en-US" sz="3600">
                <a:solidFill>
                  <a:srgbClr val="FFFFFF"/>
                </a:solidFill>
                <a:latin typeface="Roboto Condensed"/>
              </a:rPr>
              <a:t>Tên khai sinh: Nguyễn Sinh Cung.</a:t>
            </a:r>
          </a:p>
          <a:p>
            <a:pPr algn="just">
              <a:lnSpc>
                <a:spcPts val="4932"/>
              </a:lnSpc>
            </a:pPr>
            <a:r>
              <a:rPr lang="en-US" sz="3600">
                <a:solidFill>
                  <a:srgbClr val="FFFFFF"/>
                </a:solidFill>
                <a:latin typeface="Roboto Condensed"/>
              </a:rPr>
              <a:t>Quê ở làng Kim Liên, huyện Nam Đàn, tỉnh Nghệ An.</a:t>
            </a:r>
          </a:p>
        </p:txBody>
      </p:sp>
      <p:grpSp>
        <p:nvGrpSpPr>
          <p:cNvPr id="21" name="Group 21"/>
          <p:cNvGrpSpPr/>
          <p:nvPr/>
        </p:nvGrpSpPr>
        <p:grpSpPr>
          <a:xfrm>
            <a:off x="1831582" y="4729460"/>
            <a:ext cx="2047278" cy="2047278"/>
            <a:chOff x="0" y="0"/>
            <a:chExt cx="2729704" cy="2729704"/>
          </a:xfrm>
        </p:grpSpPr>
        <p:sp>
          <p:nvSpPr>
            <p:cNvPr id="22" name="Freeform 22"/>
            <p:cNvSpPr/>
            <p:nvPr/>
          </p:nvSpPr>
          <p:spPr>
            <a:xfrm>
              <a:off x="9525" y="9525"/>
              <a:ext cx="2710688" cy="2710688"/>
            </a:xfrm>
            <a:custGeom>
              <a:avLst/>
              <a:gdLst/>
              <a:ahLst/>
              <a:cxnLst/>
              <a:rect l="l" t="t" r="r" b="b"/>
              <a:pathLst>
                <a:path w="2710688" h="2710688">
                  <a:moveTo>
                    <a:pt x="0" y="1355344"/>
                  </a:moveTo>
                  <a:cubicBezTo>
                    <a:pt x="0" y="606806"/>
                    <a:pt x="606806" y="0"/>
                    <a:pt x="1355344" y="0"/>
                  </a:cubicBezTo>
                  <a:cubicBezTo>
                    <a:pt x="2103882" y="0"/>
                    <a:pt x="2710688" y="606806"/>
                    <a:pt x="2710688" y="1355344"/>
                  </a:cubicBezTo>
                  <a:cubicBezTo>
                    <a:pt x="2710688" y="2103882"/>
                    <a:pt x="2103882" y="2710688"/>
                    <a:pt x="1355344" y="2710688"/>
                  </a:cubicBezTo>
                  <a:cubicBezTo>
                    <a:pt x="606806" y="2710688"/>
                    <a:pt x="0" y="2103882"/>
                    <a:pt x="0" y="1355344"/>
                  </a:cubicBezTo>
                  <a:close/>
                </a:path>
              </a:pathLst>
            </a:custGeom>
            <a:gradFill rotWithShape="1">
              <a:gsLst>
                <a:gs pos="0">
                  <a:srgbClr val="FEFCF6">
                    <a:alpha val="100000"/>
                  </a:srgbClr>
                </a:gs>
                <a:gs pos="50000">
                  <a:srgbClr val="FDF7E7">
                    <a:alpha val="100000"/>
                  </a:srgbClr>
                </a:gs>
                <a:gs pos="100000">
                  <a:srgbClr val="FDF6E3">
                    <a:alpha val="100000"/>
                  </a:srgbClr>
                </a:gs>
              </a:gsLst>
              <a:lin ang="5400000"/>
            </a:gradFill>
          </p:spPr>
          <p:txBody>
            <a:bodyPr/>
            <a:lstStyle/>
            <a:p>
              <a:endParaRPr lang="en-GB"/>
            </a:p>
          </p:txBody>
        </p:sp>
        <p:sp>
          <p:nvSpPr>
            <p:cNvPr id="23" name="Freeform 23"/>
            <p:cNvSpPr/>
            <p:nvPr/>
          </p:nvSpPr>
          <p:spPr>
            <a:xfrm>
              <a:off x="0" y="0"/>
              <a:ext cx="2729738" cy="2729738"/>
            </a:xfrm>
            <a:custGeom>
              <a:avLst/>
              <a:gdLst/>
              <a:ahLst/>
              <a:cxnLst/>
              <a:rect l="l" t="t" r="r" b="b"/>
              <a:pathLst>
                <a:path w="2729738" h="2729738">
                  <a:moveTo>
                    <a:pt x="0" y="1364869"/>
                  </a:moveTo>
                  <a:cubicBezTo>
                    <a:pt x="0" y="611124"/>
                    <a:pt x="611124" y="0"/>
                    <a:pt x="1364869" y="0"/>
                  </a:cubicBezTo>
                  <a:lnTo>
                    <a:pt x="1364869" y="9525"/>
                  </a:lnTo>
                  <a:lnTo>
                    <a:pt x="1364869" y="0"/>
                  </a:lnTo>
                  <a:cubicBezTo>
                    <a:pt x="2118614" y="0"/>
                    <a:pt x="2729738" y="611124"/>
                    <a:pt x="2729738" y="1364869"/>
                  </a:cubicBezTo>
                  <a:lnTo>
                    <a:pt x="2720213" y="1364869"/>
                  </a:lnTo>
                  <a:lnTo>
                    <a:pt x="2729738" y="1364869"/>
                  </a:lnTo>
                  <a:cubicBezTo>
                    <a:pt x="2729738" y="2118614"/>
                    <a:pt x="2118614" y="2729738"/>
                    <a:pt x="1364869" y="2729738"/>
                  </a:cubicBezTo>
                  <a:lnTo>
                    <a:pt x="1364869" y="2720213"/>
                  </a:lnTo>
                  <a:lnTo>
                    <a:pt x="1364869" y="2729738"/>
                  </a:lnTo>
                  <a:cubicBezTo>
                    <a:pt x="611124" y="2729738"/>
                    <a:pt x="0" y="2118614"/>
                    <a:pt x="0" y="1364869"/>
                  </a:cubicBezTo>
                  <a:lnTo>
                    <a:pt x="9525" y="1364869"/>
                  </a:lnTo>
                  <a:lnTo>
                    <a:pt x="19050" y="1364869"/>
                  </a:lnTo>
                  <a:lnTo>
                    <a:pt x="9525" y="1364869"/>
                  </a:lnTo>
                  <a:lnTo>
                    <a:pt x="0" y="1364869"/>
                  </a:lnTo>
                  <a:moveTo>
                    <a:pt x="19050" y="1364869"/>
                  </a:moveTo>
                  <a:cubicBezTo>
                    <a:pt x="19050" y="1370076"/>
                    <a:pt x="14732" y="1374394"/>
                    <a:pt x="9525" y="1374394"/>
                  </a:cubicBezTo>
                  <a:cubicBezTo>
                    <a:pt x="4318" y="1374394"/>
                    <a:pt x="0" y="1370076"/>
                    <a:pt x="0" y="1364869"/>
                  </a:cubicBezTo>
                  <a:cubicBezTo>
                    <a:pt x="0" y="1359662"/>
                    <a:pt x="4318" y="1355344"/>
                    <a:pt x="9525" y="1355344"/>
                  </a:cubicBezTo>
                  <a:cubicBezTo>
                    <a:pt x="14732" y="1355344"/>
                    <a:pt x="19050" y="1359662"/>
                    <a:pt x="19050" y="1364869"/>
                  </a:cubicBezTo>
                  <a:cubicBezTo>
                    <a:pt x="19050" y="2108073"/>
                    <a:pt x="621538" y="2710688"/>
                    <a:pt x="1364869" y="2710688"/>
                  </a:cubicBezTo>
                  <a:cubicBezTo>
                    <a:pt x="2108200" y="2710688"/>
                    <a:pt x="2710688" y="2108200"/>
                    <a:pt x="2710688" y="1364869"/>
                  </a:cubicBezTo>
                  <a:cubicBezTo>
                    <a:pt x="2710688" y="621538"/>
                    <a:pt x="2108073" y="19050"/>
                    <a:pt x="1364869" y="19050"/>
                  </a:cubicBezTo>
                  <a:lnTo>
                    <a:pt x="1364869" y="9525"/>
                  </a:lnTo>
                  <a:lnTo>
                    <a:pt x="1364869" y="19050"/>
                  </a:lnTo>
                  <a:cubicBezTo>
                    <a:pt x="621538" y="19050"/>
                    <a:pt x="19050" y="621538"/>
                    <a:pt x="19050" y="1364869"/>
                  </a:cubicBezTo>
                  <a:close/>
                </a:path>
              </a:pathLst>
            </a:custGeom>
            <a:solidFill>
              <a:srgbClr val="4E3B2F"/>
            </a:solidFill>
          </p:spPr>
          <p:txBody>
            <a:bodyPr/>
            <a:lstStyle/>
            <a:p>
              <a:endParaRPr lang="en-GB"/>
            </a:p>
          </p:txBody>
        </p:sp>
      </p:grpSp>
      <p:grpSp>
        <p:nvGrpSpPr>
          <p:cNvPr id="24" name="Group 24"/>
          <p:cNvGrpSpPr/>
          <p:nvPr/>
        </p:nvGrpSpPr>
        <p:grpSpPr>
          <a:xfrm>
            <a:off x="2264026" y="7137420"/>
            <a:ext cx="9418436" cy="2110538"/>
            <a:chOff x="0" y="0"/>
            <a:chExt cx="12557914" cy="2814050"/>
          </a:xfrm>
        </p:grpSpPr>
        <p:sp>
          <p:nvSpPr>
            <p:cNvPr id="25" name="Freeform 25"/>
            <p:cNvSpPr/>
            <p:nvPr/>
          </p:nvSpPr>
          <p:spPr>
            <a:xfrm>
              <a:off x="0" y="0"/>
              <a:ext cx="12557891" cy="2814066"/>
            </a:xfrm>
            <a:custGeom>
              <a:avLst/>
              <a:gdLst/>
              <a:ahLst/>
              <a:cxnLst/>
              <a:rect l="l" t="t" r="r" b="b"/>
              <a:pathLst>
                <a:path w="12557891" h="2814066">
                  <a:moveTo>
                    <a:pt x="0" y="0"/>
                  </a:moveTo>
                  <a:lnTo>
                    <a:pt x="12557891" y="0"/>
                  </a:lnTo>
                  <a:lnTo>
                    <a:pt x="12557891" y="2814066"/>
                  </a:lnTo>
                  <a:lnTo>
                    <a:pt x="0" y="2814066"/>
                  </a:lnTo>
                  <a:close/>
                </a:path>
              </a:pathLst>
            </a:custGeom>
            <a:gradFill rotWithShape="1">
              <a:gsLst>
                <a:gs pos="0">
                  <a:srgbClr val="A6A09E">
                    <a:alpha val="100000"/>
                  </a:srgbClr>
                </a:gs>
                <a:gs pos="50000">
                  <a:srgbClr val="9A9491">
                    <a:alpha val="100000"/>
                  </a:srgbClr>
                </a:gs>
                <a:gs pos="100000">
                  <a:srgbClr val="89817D">
                    <a:alpha val="100000"/>
                  </a:srgbClr>
                </a:gs>
              </a:gsLst>
              <a:lin ang="5400000"/>
            </a:gradFill>
          </p:spPr>
          <p:txBody>
            <a:bodyPr/>
            <a:lstStyle/>
            <a:p>
              <a:endParaRPr lang="en-GB"/>
            </a:p>
          </p:txBody>
        </p:sp>
      </p:grpSp>
      <p:sp>
        <p:nvSpPr>
          <p:cNvPr id="26" name="TextBox 26"/>
          <p:cNvSpPr txBox="1"/>
          <p:nvPr/>
        </p:nvSpPr>
        <p:spPr>
          <a:xfrm>
            <a:off x="3287666" y="7374929"/>
            <a:ext cx="8219796" cy="1763807"/>
          </a:xfrm>
          <a:prstGeom prst="rect">
            <a:avLst/>
          </a:prstGeom>
        </p:spPr>
        <p:txBody>
          <a:bodyPr lIns="0" tIns="0" rIns="0" bIns="0" rtlCol="0" anchor="t">
            <a:spAutoFit/>
          </a:bodyPr>
          <a:lstStyle/>
          <a:p>
            <a:pPr algn="just">
              <a:lnSpc>
                <a:spcPts val="4680"/>
              </a:lnSpc>
            </a:pPr>
            <a:r>
              <a:rPr lang="en-US" sz="3600">
                <a:solidFill>
                  <a:srgbClr val="FFFFFF"/>
                </a:solidFill>
                <a:latin typeface="Roboto Condensed"/>
              </a:rPr>
              <a:t>Gia đình: Thân phụ: cụ Phó bảng Nguyễn Sinh Sắc - nhà Nho yêu nước có tư tưởng tiến bộ. Thân mẫu: bà Hoàng Thị Loan</a:t>
            </a:r>
          </a:p>
        </p:txBody>
      </p:sp>
      <p:grpSp>
        <p:nvGrpSpPr>
          <p:cNvPr id="27" name="Group 27"/>
          <p:cNvGrpSpPr/>
          <p:nvPr/>
        </p:nvGrpSpPr>
        <p:grpSpPr>
          <a:xfrm>
            <a:off x="1240388" y="7169050"/>
            <a:ext cx="2047278" cy="2047278"/>
            <a:chOff x="0" y="0"/>
            <a:chExt cx="2729704" cy="2729704"/>
          </a:xfrm>
        </p:grpSpPr>
        <p:sp>
          <p:nvSpPr>
            <p:cNvPr id="28" name="Freeform 28"/>
            <p:cNvSpPr/>
            <p:nvPr/>
          </p:nvSpPr>
          <p:spPr>
            <a:xfrm>
              <a:off x="9525" y="9525"/>
              <a:ext cx="2710688" cy="2710688"/>
            </a:xfrm>
            <a:custGeom>
              <a:avLst/>
              <a:gdLst/>
              <a:ahLst/>
              <a:cxnLst/>
              <a:rect l="l" t="t" r="r" b="b"/>
              <a:pathLst>
                <a:path w="2710688" h="2710688">
                  <a:moveTo>
                    <a:pt x="0" y="1355344"/>
                  </a:moveTo>
                  <a:cubicBezTo>
                    <a:pt x="0" y="606806"/>
                    <a:pt x="606806" y="0"/>
                    <a:pt x="1355344" y="0"/>
                  </a:cubicBezTo>
                  <a:cubicBezTo>
                    <a:pt x="2103882" y="0"/>
                    <a:pt x="2710688" y="606806"/>
                    <a:pt x="2710688" y="1355344"/>
                  </a:cubicBezTo>
                  <a:cubicBezTo>
                    <a:pt x="2710688" y="2103882"/>
                    <a:pt x="2103882" y="2710688"/>
                    <a:pt x="1355344" y="2710688"/>
                  </a:cubicBezTo>
                  <a:cubicBezTo>
                    <a:pt x="606806" y="2710688"/>
                    <a:pt x="0" y="2103882"/>
                    <a:pt x="0" y="1355344"/>
                  </a:cubicBezTo>
                  <a:close/>
                </a:path>
              </a:pathLst>
            </a:custGeom>
            <a:gradFill rotWithShape="1">
              <a:gsLst>
                <a:gs pos="0">
                  <a:srgbClr val="FEFCF6">
                    <a:alpha val="100000"/>
                  </a:srgbClr>
                </a:gs>
                <a:gs pos="50000">
                  <a:srgbClr val="FDF7E7">
                    <a:alpha val="100000"/>
                  </a:srgbClr>
                </a:gs>
                <a:gs pos="100000">
                  <a:srgbClr val="FDF6E3">
                    <a:alpha val="100000"/>
                  </a:srgbClr>
                </a:gs>
              </a:gsLst>
              <a:lin ang="5400000"/>
            </a:gradFill>
          </p:spPr>
          <p:txBody>
            <a:bodyPr/>
            <a:lstStyle/>
            <a:p>
              <a:endParaRPr lang="en-GB"/>
            </a:p>
          </p:txBody>
        </p:sp>
        <p:sp>
          <p:nvSpPr>
            <p:cNvPr id="29" name="Freeform 29"/>
            <p:cNvSpPr/>
            <p:nvPr/>
          </p:nvSpPr>
          <p:spPr>
            <a:xfrm>
              <a:off x="0" y="0"/>
              <a:ext cx="2729738" cy="2729738"/>
            </a:xfrm>
            <a:custGeom>
              <a:avLst/>
              <a:gdLst/>
              <a:ahLst/>
              <a:cxnLst/>
              <a:rect l="l" t="t" r="r" b="b"/>
              <a:pathLst>
                <a:path w="2729738" h="2729738">
                  <a:moveTo>
                    <a:pt x="0" y="1364869"/>
                  </a:moveTo>
                  <a:cubicBezTo>
                    <a:pt x="0" y="611124"/>
                    <a:pt x="611124" y="0"/>
                    <a:pt x="1364869" y="0"/>
                  </a:cubicBezTo>
                  <a:lnTo>
                    <a:pt x="1364869" y="9525"/>
                  </a:lnTo>
                  <a:lnTo>
                    <a:pt x="1364869" y="0"/>
                  </a:lnTo>
                  <a:cubicBezTo>
                    <a:pt x="2118614" y="0"/>
                    <a:pt x="2729738" y="611124"/>
                    <a:pt x="2729738" y="1364869"/>
                  </a:cubicBezTo>
                  <a:lnTo>
                    <a:pt x="2720213" y="1364869"/>
                  </a:lnTo>
                  <a:lnTo>
                    <a:pt x="2729738" y="1364869"/>
                  </a:lnTo>
                  <a:cubicBezTo>
                    <a:pt x="2729738" y="2118614"/>
                    <a:pt x="2118614" y="2729738"/>
                    <a:pt x="1364869" y="2729738"/>
                  </a:cubicBezTo>
                  <a:lnTo>
                    <a:pt x="1364869" y="2720213"/>
                  </a:lnTo>
                  <a:lnTo>
                    <a:pt x="1364869" y="2729738"/>
                  </a:lnTo>
                  <a:cubicBezTo>
                    <a:pt x="611124" y="2729738"/>
                    <a:pt x="0" y="2118614"/>
                    <a:pt x="0" y="1364869"/>
                  </a:cubicBezTo>
                  <a:lnTo>
                    <a:pt x="9525" y="1364869"/>
                  </a:lnTo>
                  <a:lnTo>
                    <a:pt x="19050" y="1364869"/>
                  </a:lnTo>
                  <a:lnTo>
                    <a:pt x="9525" y="1364869"/>
                  </a:lnTo>
                  <a:lnTo>
                    <a:pt x="0" y="1364869"/>
                  </a:lnTo>
                  <a:moveTo>
                    <a:pt x="19050" y="1364869"/>
                  </a:moveTo>
                  <a:cubicBezTo>
                    <a:pt x="19050" y="1370076"/>
                    <a:pt x="14732" y="1374394"/>
                    <a:pt x="9525" y="1374394"/>
                  </a:cubicBezTo>
                  <a:cubicBezTo>
                    <a:pt x="4318" y="1374394"/>
                    <a:pt x="0" y="1370076"/>
                    <a:pt x="0" y="1364869"/>
                  </a:cubicBezTo>
                  <a:cubicBezTo>
                    <a:pt x="0" y="1359662"/>
                    <a:pt x="4318" y="1355344"/>
                    <a:pt x="9525" y="1355344"/>
                  </a:cubicBezTo>
                  <a:cubicBezTo>
                    <a:pt x="14732" y="1355344"/>
                    <a:pt x="19050" y="1359662"/>
                    <a:pt x="19050" y="1364869"/>
                  </a:cubicBezTo>
                  <a:cubicBezTo>
                    <a:pt x="19050" y="2108073"/>
                    <a:pt x="621538" y="2710688"/>
                    <a:pt x="1364869" y="2710688"/>
                  </a:cubicBezTo>
                  <a:cubicBezTo>
                    <a:pt x="2108200" y="2710688"/>
                    <a:pt x="2710688" y="2108200"/>
                    <a:pt x="2710688" y="1364869"/>
                  </a:cubicBezTo>
                  <a:cubicBezTo>
                    <a:pt x="2710688" y="621538"/>
                    <a:pt x="2108073" y="19050"/>
                    <a:pt x="1364869" y="19050"/>
                  </a:cubicBezTo>
                  <a:lnTo>
                    <a:pt x="1364869" y="9525"/>
                  </a:lnTo>
                  <a:lnTo>
                    <a:pt x="1364869" y="19050"/>
                  </a:lnTo>
                  <a:cubicBezTo>
                    <a:pt x="621538" y="19050"/>
                    <a:pt x="19050" y="621538"/>
                    <a:pt x="19050" y="1364869"/>
                  </a:cubicBezTo>
                  <a:close/>
                </a:path>
              </a:pathLst>
            </a:custGeom>
            <a:solidFill>
              <a:srgbClr val="4E3B2F"/>
            </a:solidFill>
          </p:spPr>
          <p:txBody>
            <a:bodyPr/>
            <a:lstStyle/>
            <a:p>
              <a:endParaRPr lang="en-GB"/>
            </a:p>
          </p:txBody>
        </p:sp>
      </p:grpSp>
      <p:sp>
        <p:nvSpPr>
          <p:cNvPr id="30" name="TextBox 30"/>
          <p:cNvSpPr txBox="1"/>
          <p:nvPr/>
        </p:nvSpPr>
        <p:spPr>
          <a:xfrm>
            <a:off x="2302060" y="426146"/>
            <a:ext cx="16636631" cy="1021715"/>
          </a:xfrm>
          <a:prstGeom prst="rect">
            <a:avLst/>
          </a:prstGeom>
        </p:spPr>
        <p:txBody>
          <a:bodyPr lIns="0" tIns="0" rIns="0" bIns="0" rtlCol="0" anchor="t">
            <a:spAutoFit/>
          </a:bodyPr>
          <a:lstStyle/>
          <a:p>
            <a:pPr algn="ctr">
              <a:lnSpc>
                <a:spcPts val="8260"/>
              </a:lnSpc>
            </a:pPr>
            <a:r>
              <a:rPr lang="en-US" sz="5900">
                <a:solidFill>
                  <a:srgbClr val="22170B"/>
                </a:solidFill>
                <a:latin typeface="#9Slide07 SVNUT Triumph Press"/>
              </a:rPr>
              <a:t>3.1. Tìm hiểu chung về tác giả và văn bản</a:t>
            </a:r>
          </a:p>
        </p:txBody>
      </p:sp>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sp>
        <p:nvSpPr>
          <p:cNvPr id="3" name="Freeform 3"/>
          <p:cNvSpPr/>
          <p:nvPr/>
        </p:nvSpPr>
        <p:spPr>
          <a:xfrm>
            <a:off x="3600450" y="1471612"/>
            <a:ext cx="14039850" cy="128588"/>
          </a:xfrm>
          <a:custGeom>
            <a:avLst/>
            <a:gdLst/>
            <a:ahLst/>
            <a:cxnLst/>
            <a:rect l="l" t="t" r="r" b="b"/>
            <a:pathLst>
              <a:path w="14039850" h="128588">
                <a:moveTo>
                  <a:pt x="0" y="0"/>
                </a:moveTo>
                <a:lnTo>
                  <a:pt x="14039850" y="0"/>
                </a:lnTo>
                <a:lnTo>
                  <a:pt x="14039850" y="128588"/>
                </a:lnTo>
                <a:lnTo>
                  <a:pt x="0" y="128588"/>
                </a:lnTo>
                <a:lnTo>
                  <a:pt x="0" y="0"/>
                </a:lnTo>
                <a:close/>
              </a:path>
            </a:pathLst>
          </a:custGeom>
          <a:blipFill>
            <a:blip r:embed="rId4"/>
            <a:stretch>
              <a:fillRect l="-23225" t="109038" b="-28001"/>
            </a:stretch>
          </a:blipFill>
        </p:spPr>
        <p:txBody>
          <a:bodyPr/>
          <a:lstStyle/>
          <a:p>
            <a:endParaRPr lang="en-GB"/>
          </a:p>
        </p:txBody>
      </p:sp>
      <p:grpSp>
        <p:nvGrpSpPr>
          <p:cNvPr id="4" name="Group 4"/>
          <p:cNvGrpSpPr/>
          <p:nvPr/>
        </p:nvGrpSpPr>
        <p:grpSpPr>
          <a:xfrm>
            <a:off x="9536022" y="4603440"/>
            <a:ext cx="8768026" cy="5683560"/>
            <a:chOff x="0" y="0"/>
            <a:chExt cx="11690702" cy="7578080"/>
          </a:xfrm>
        </p:grpSpPr>
        <p:sp>
          <p:nvSpPr>
            <p:cNvPr id="5" name="Freeform 5"/>
            <p:cNvSpPr/>
            <p:nvPr/>
          </p:nvSpPr>
          <p:spPr>
            <a:xfrm>
              <a:off x="0" y="0"/>
              <a:ext cx="11690731" cy="7578090"/>
            </a:xfrm>
            <a:custGeom>
              <a:avLst/>
              <a:gdLst/>
              <a:ahLst/>
              <a:cxnLst/>
              <a:rect l="l" t="t" r="r" b="b"/>
              <a:pathLst>
                <a:path w="11690731" h="7578090">
                  <a:moveTo>
                    <a:pt x="0" y="0"/>
                  </a:moveTo>
                  <a:lnTo>
                    <a:pt x="11690731" y="0"/>
                  </a:lnTo>
                  <a:lnTo>
                    <a:pt x="11690731" y="7578090"/>
                  </a:lnTo>
                  <a:lnTo>
                    <a:pt x="0" y="7578090"/>
                  </a:lnTo>
                  <a:lnTo>
                    <a:pt x="0" y="0"/>
                  </a:lnTo>
                  <a:close/>
                </a:path>
              </a:pathLst>
            </a:custGeom>
            <a:blipFill>
              <a:blip r:embed="rId5"/>
              <a:stretch>
                <a:fillRect/>
              </a:stretch>
            </a:blipFill>
          </p:spPr>
          <p:txBody>
            <a:bodyPr/>
            <a:lstStyle/>
            <a:p>
              <a:endParaRPr lang="en-GB"/>
            </a:p>
          </p:txBody>
        </p:sp>
      </p:grpSp>
      <p:grpSp>
        <p:nvGrpSpPr>
          <p:cNvPr id="6" name="Group 6"/>
          <p:cNvGrpSpPr/>
          <p:nvPr/>
        </p:nvGrpSpPr>
        <p:grpSpPr>
          <a:xfrm>
            <a:off x="-8005776" y="779788"/>
            <a:ext cx="10964610" cy="10964610"/>
            <a:chOff x="0" y="0"/>
            <a:chExt cx="14619480" cy="14619480"/>
          </a:xfrm>
        </p:grpSpPr>
        <p:sp>
          <p:nvSpPr>
            <p:cNvPr id="7" name="Freeform 7"/>
            <p:cNvSpPr/>
            <p:nvPr/>
          </p:nvSpPr>
          <p:spPr>
            <a:xfrm>
              <a:off x="12425045" y="2137155"/>
              <a:ext cx="2908046" cy="10346310"/>
            </a:xfrm>
            <a:custGeom>
              <a:avLst/>
              <a:gdLst/>
              <a:ahLst/>
              <a:cxnLst/>
              <a:rect l="l" t="t" r="r" b="b"/>
              <a:pathLst>
                <a:path w="2908046" h="10346310">
                  <a:moveTo>
                    <a:pt x="53467" y="3811"/>
                  </a:moveTo>
                  <a:cubicBezTo>
                    <a:pt x="2908045" y="2858390"/>
                    <a:pt x="2908045" y="7486651"/>
                    <a:pt x="53467" y="10341357"/>
                  </a:cubicBezTo>
                  <a:cubicBezTo>
                    <a:pt x="48514" y="10346310"/>
                    <a:pt x="40513" y="10346310"/>
                    <a:pt x="35560" y="10341357"/>
                  </a:cubicBezTo>
                  <a:lnTo>
                    <a:pt x="4953" y="10310750"/>
                  </a:lnTo>
                  <a:cubicBezTo>
                    <a:pt x="2540" y="10308337"/>
                    <a:pt x="1270" y="10305162"/>
                    <a:pt x="1270" y="10301733"/>
                  </a:cubicBezTo>
                  <a:cubicBezTo>
                    <a:pt x="1270" y="10298304"/>
                    <a:pt x="2667" y="10295129"/>
                    <a:pt x="4953" y="10292716"/>
                  </a:cubicBezTo>
                  <a:cubicBezTo>
                    <a:pt x="2832735" y="7464934"/>
                    <a:pt x="2832735" y="2879980"/>
                    <a:pt x="4953" y="52197"/>
                  </a:cubicBezTo>
                  <a:cubicBezTo>
                    <a:pt x="0" y="47244"/>
                    <a:pt x="0" y="39243"/>
                    <a:pt x="4953" y="34290"/>
                  </a:cubicBezTo>
                  <a:lnTo>
                    <a:pt x="35560" y="3684"/>
                  </a:lnTo>
                  <a:cubicBezTo>
                    <a:pt x="37973" y="1270"/>
                    <a:pt x="41148" y="0"/>
                    <a:pt x="44577" y="0"/>
                  </a:cubicBezTo>
                  <a:cubicBezTo>
                    <a:pt x="48006" y="0"/>
                    <a:pt x="51181" y="1397"/>
                    <a:pt x="53594" y="3684"/>
                  </a:cubicBezTo>
                  <a:moveTo>
                    <a:pt x="35687" y="21590"/>
                  </a:moveTo>
                  <a:lnTo>
                    <a:pt x="44704" y="12573"/>
                  </a:lnTo>
                  <a:lnTo>
                    <a:pt x="53721" y="21590"/>
                  </a:lnTo>
                  <a:lnTo>
                    <a:pt x="23114" y="52197"/>
                  </a:lnTo>
                  <a:lnTo>
                    <a:pt x="14097" y="43181"/>
                  </a:lnTo>
                  <a:lnTo>
                    <a:pt x="23114" y="34163"/>
                  </a:lnTo>
                  <a:cubicBezTo>
                    <a:pt x="2860929" y="2871978"/>
                    <a:pt x="2860929" y="7472807"/>
                    <a:pt x="23114" y="10310622"/>
                  </a:cubicBezTo>
                  <a:lnTo>
                    <a:pt x="14097" y="10301605"/>
                  </a:lnTo>
                  <a:lnTo>
                    <a:pt x="23114" y="10292588"/>
                  </a:lnTo>
                  <a:lnTo>
                    <a:pt x="53721" y="10323195"/>
                  </a:lnTo>
                  <a:lnTo>
                    <a:pt x="44704" y="10332213"/>
                  </a:lnTo>
                  <a:lnTo>
                    <a:pt x="35687" y="10323195"/>
                  </a:lnTo>
                  <a:cubicBezTo>
                    <a:pt x="2880360" y="7478522"/>
                    <a:pt x="2880360" y="2866264"/>
                    <a:pt x="35687" y="21590"/>
                  </a:cubicBezTo>
                  <a:close/>
                </a:path>
              </a:pathLst>
            </a:custGeom>
            <a:solidFill>
              <a:srgbClr val="3C2E26"/>
            </a:solidFill>
          </p:spPr>
          <p:txBody>
            <a:bodyPr/>
            <a:lstStyle/>
            <a:p>
              <a:endParaRPr lang="en-GB"/>
            </a:p>
          </p:txBody>
        </p:sp>
      </p:grpSp>
      <p:grpSp>
        <p:nvGrpSpPr>
          <p:cNvPr id="8" name="Group 8"/>
          <p:cNvGrpSpPr/>
          <p:nvPr/>
        </p:nvGrpSpPr>
        <p:grpSpPr>
          <a:xfrm>
            <a:off x="2577654" y="2457196"/>
            <a:ext cx="9691697" cy="3782512"/>
            <a:chOff x="0" y="0"/>
            <a:chExt cx="12922263" cy="5043350"/>
          </a:xfrm>
        </p:grpSpPr>
        <p:sp>
          <p:nvSpPr>
            <p:cNvPr id="9" name="Freeform 9"/>
            <p:cNvSpPr/>
            <p:nvPr/>
          </p:nvSpPr>
          <p:spPr>
            <a:xfrm>
              <a:off x="0" y="0"/>
              <a:ext cx="12922265" cy="5043297"/>
            </a:xfrm>
            <a:custGeom>
              <a:avLst/>
              <a:gdLst/>
              <a:ahLst/>
              <a:cxnLst/>
              <a:rect l="l" t="t" r="r" b="b"/>
              <a:pathLst>
                <a:path w="12922265" h="5043297">
                  <a:moveTo>
                    <a:pt x="0" y="0"/>
                  </a:moveTo>
                  <a:lnTo>
                    <a:pt x="12922265" y="0"/>
                  </a:lnTo>
                  <a:lnTo>
                    <a:pt x="12922265" y="5043297"/>
                  </a:lnTo>
                  <a:lnTo>
                    <a:pt x="0" y="5043297"/>
                  </a:lnTo>
                  <a:close/>
                </a:path>
              </a:pathLst>
            </a:custGeom>
            <a:gradFill rotWithShape="1">
              <a:gsLst>
                <a:gs pos="0">
                  <a:srgbClr val="A6A09E">
                    <a:alpha val="100000"/>
                  </a:srgbClr>
                </a:gs>
                <a:gs pos="50000">
                  <a:srgbClr val="9A9491">
                    <a:alpha val="100000"/>
                  </a:srgbClr>
                </a:gs>
                <a:gs pos="100000">
                  <a:srgbClr val="89817D">
                    <a:alpha val="100000"/>
                  </a:srgbClr>
                </a:gs>
              </a:gsLst>
              <a:lin ang="5400000"/>
            </a:gradFill>
          </p:spPr>
          <p:txBody>
            <a:bodyPr/>
            <a:lstStyle/>
            <a:p>
              <a:endParaRPr lang="en-GB"/>
            </a:p>
          </p:txBody>
        </p:sp>
      </p:grpSp>
      <p:sp>
        <p:nvSpPr>
          <p:cNvPr id="10" name="TextBox 10"/>
          <p:cNvSpPr txBox="1"/>
          <p:nvPr/>
        </p:nvSpPr>
        <p:spPr>
          <a:xfrm>
            <a:off x="4296842" y="2828196"/>
            <a:ext cx="7448911" cy="2992888"/>
          </a:xfrm>
          <a:prstGeom prst="rect">
            <a:avLst/>
          </a:prstGeom>
        </p:spPr>
        <p:txBody>
          <a:bodyPr lIns="0" tIns="0" rIns="0" bIns="0" rtlCol="0" anchor="t">
            <a:spAutoFit/>
          </a:bodyPr>
          <a:lstStyle/>
          <a:p>
            <a:pPr algn="just">
              <a:lnSpc>
                <a:spcPts val="4752"/>
              </a:lnSpc>
            </a:pPr>
            <a:r>
              <a:rPr lang="en-US" sz="3600">
                <a:solidFill>
                  <a:srgbClr val="FFFFFF"/>
                </a:solidFill>
                <a:latin typeface="Roboto Condensed"/>
              </a:rPr>
              <a:t>Khi nước nhà bị Pháp đô hộ, Bác là người dành 30 năm bôn ba khắp các châu lục để tìm đường cứu nước. 2/9/1945, Bác đọc tuyên ngôn độc lập khai sinh ra nước Việt Nam dân chủ cộng hòa. </a:t>
            </a:r>
          </a:p>
        </p:txBody>
      </p:sp>
      <p:grpSp>
        <p:nvGrpSpPr>
          <p:cNvPr id="11" name="Group 11"/>
          <p:cNvGrpSpPr/>
          <p:nvPr/>
        </p:nvGrpSpPr>
        <p:grpSpPr>
          <a:xfrm>
            <a:off x="1119523" y="2889323"/>
            <a:ext cx="2918211" cy="2918211"/>
            <a:chOff x="0" y="0"/>
            <a:chExt cx="3890948" cy="3890948"/>
          </a:xfrm>
        </p:grpSpPr>
        <p:sp>
          <p:nvSpPr>
            <p:cNvPr id="12" name="Freeform 12"/>
            <p:cNvSpPr/>
            <p:nvPr/>
          </p:nvSpPr>
          <p:spPr>
            <a:xfrm>
              <a:off x="9525" y="9525"/>
              <a:ext cx="3871849" cy="3871849"/>
            </a:xfrm>
            <a:custGeom>
              <a:avLst/>
              <a:gdLst/>
              <a:ahLst/>
              <a:cxnLst/>
              <a:rect l="l" t="t" r="r" b="b"/>
              <a:pathLst>
                <a:path w="3871849" h="3871849">
                  <a:moveTo>
                    <a:pt x="0" y="1935988"/>
                  </a:moveTo>
                  <a:cubicBezTo>
                    <a:pt x="0" y="866775"/>
                    <a:pt x="866775" y="0"/>
                    <a:pt x="1935988" y="0"/>
                  </a:cubicBezTo>
                  <a:cubicBezTo>
                    <a:pt x="3005201" y="0"/>
                    <a:pt x="3871849" y="866775"/>
                    <a:pt x="3871849" y="1935988"/>
                  </a:cubicBezTo>
                  <a:cubicBezTo>
                    <a:pt x="3871849" y="3005201"/>
                    <a:pt x="3005201" y="3871849"/>
                    <a:pt x="1935988" y="3871849"/>
                  </a:cubicBezTo>
                  <a:cubicBezTo>
                    <a:pt x="866775" y="3871849"/>
                    <a:pt x="0" y="3005201"/>
                    <a:pt x="0" y="1935988"/>
                  </a:cubicBezTo>
                  <a:close/>
                </a:path>
              </a:pathLst>
            </a:custGeom>
            <a:gradFill rotWithShape="1">
              <a:gsLst>
                <a:gs pos="0">
                  <a:srgbClr val="FEFCF6">
                    <a:alpha val="100000"/>
                  </a:srgbClr>
                </a:gs>
                <a:gs pos="50000">
                  <a:srgbClr val="FDF7E7">
                    <a:alpha val="100000"/>
                  </a:srgbClr>
                </a:gs>
                <a:gs pos="100000">
                  <a:srgbClr val="FDF6E3">
                    <a:alpha val="100000"/>
                  </a:srgbClr>
                </a:gs>
              </a:gsLst>
              <a:lin ang="5400000"/>
            </a:gradFill>
          </p:spPr>
          <p:txBody>
            <a:bodyPr/>
            <a:lstStyle/>
            <a:p>
              <a:endParaRPr lang="en-GB"/>
            </a:p>
          </p:txBody>
        </p:sp>
        <p:sp>
          <p:nvSpPr>
            <p:cNvPr id="13" name="Freeform 13"/>
            <p:cNvSpPr/>
            <p:nvPr/>
          </p:nvSpPr>
          <p:spPr>
            <a:xfrm>
              <a:off x="0" y="0"/>
              <a:ext cx="3891026" cy="3891026"/>
            </a:xfrm>
            <a:custGeom>
              <a:avLst/>
              <a:gdLst/>
              <a:ahLst/>
              <a:cxnLst/>
              <a:rect l="l" t="t" r="r" b="b"/>
              <a:pathLst>
                <a:path w="3891026" h="3891026">
                  <a:moveTo>
                    <a:pt x="0" y="1945513"/>
                  </a:moveTo>
                  <a:cubicBezTo>
                    <a:pt x="0" y="870966"/>
                    <a:pt x="870966" y="0"/>
                    <a:pt x="1945513" y="0"/>
                  </a:cubicBezTo>
                  <a:lnTo>
                    <a:pt x="1945513" y="9525"/>
                  </a:lnTo>
                  <a:lnTo>
                    <a:pt x="1945513" y="0"/>
                  </a:lnTo>
                  <a:cubicBezTo>
                    <a:pt x="3019933" y="0"/>
                    <a:pt x="3891026" y="870966"/>
                    <a:pt x="3891026" y="1945513"/>
                  </a:cubicBezTo>
                  <a:lnTo>
                    <a:pt x="3881501" y="1945513"/>
                  </a:lnTo>
                  <a:lnTo>
                    <a:pt x="3891026" y="1945513"/>
                  </a:lnTo>
                  <a:cubicBezTo>
                    <a:pt x="3891026" y="3019933"/>
                    <a:pt x="3020060" y="3891026"/>
                    <a:pt x="1945513" y="3891026"/>
                  </a:cubicBezTo>
                  <a:lnTo>
                    <a:pt x="1945513" y="3881501"/>
                  </a:lnTo>
                  <a:lnTo>
                    <a:pt x="1945513" y="3891026"/>
                  </a:lnTo>
                  <a:cubicBezTo>
                    <a:pt x="870966" y="3890899"/>
                    <a:pt x="0" y="3019933"/>
                    <a:pt x="0" y="1945513"/>
                  </a:cubicBezTo>
                  <a:lnTo>
                    <a:pt x="9525" y="1945513"/>
                  </a:lnTo>
                  <a:lnTo>
                    <a:pt x="19050" y="1945513"/>
                  </a:lnTo>
                  <a:lnTo>
                    <a:pt x="9525" y="1945513"/>
                  </a:lnTo>
                  <a:lnTo>
                    <a:pt x="0" y="1945513"/>
                  </a:lnTo>
                  <a:moveTo>
                    <a:pt x="19050" y="1945513"/>
                  </a:moveTo>
                  <a:cubicBezTo>
                    <a:pt x="19050" y="1950720"/>
                    <a:pt x="14732" y="1955038"/>
                    <a:pt x="9525" y="1955038"/>
                  </a:cubicBezTo>
                  <a:cubicBezTo>
                    <a:pt x="4318" y="1955038"/>
                    <a:pt x="0" y="1950720"/>
                    <a:pt x="0" y="1945513"/>
                  </a:cubicBezTo>
                  <a:cubicBezTo>
                    <a:pt x="0" y="1940306"/>
                    <a:pt x="4318" y="1935988"/>
                    <a:pt x="9525" y="1935988"/>
                  </a:cubicBezTo>
                  <a:cubicBezTo>
                    <a:pt x="14732" y="1935988"/>
                    <a:pt x="19050" y="1940306"/>
                    <a:pt x="19050" y="1945513"/>
                  </a:cubicBezTo>
                  <a:cubicBezTo>
                    <a:pt x="19050" y="3009392"/>
                    <a:pt x="881507" y="3871976"/>
                    <a:pt x="1945513" y="3871976"/>
                  </a:cubicBezTo>
                  <a:cubicBezTo>
                    <a:pt x="3009519" y="3871976"/>
                    <a:pt x="3871976" y="3009519"/>
                    <a:pt x="3871976" y="1945513"/>
                  </a:cubicBezTo>
                  <a:cubicBezTo>
                    <a:pt x="3871976" y="881507"/>
                    <a:pt x="3009392" y="19050"/>
                    <a:pt x="1945513" y="19050"/>
                  </a:cubicBezTo>
                  <a:lnTo>
                    <a:pt x="1945513" y="9525"/>
                  </a:lnTo>
                  <a:lnTo>
                    <a:pt x="1945513" y="19050"/>
                  </a:lnTo>
                  <a:cubicBezTo>
                    <a:pt x="881507" y="19050"/>
                    <a:pt x="19050" y="881507"/>
                    <a:pt x="19050" y="1945513"/>
                  </a:cubicBezTo>
                  <a:close/>
                </a:path>
              </a:pathLst>
            </a:custGeom>
            <a:solidFill>
              <a:srgbClr val="4E3B2F"/>
            </a:solidFill>
          </p:spPr>
          <p:txBody>
            <a:bodyPr/>
            <a:lstStyle/>
            <a:p>
              <a:endParaRPr lang="en-GB"/>
            </a:p>
          </p:txBody>
        </p:sp>
      </p:grpSp>
      <p:grpSp>
        <p:nvGrpSpPr>
          <p:cNvPr id="14" name="Group 14"/>
          <p:cNvGrpSpPr/>
          <p:nvPr/>
        </p:nvGrpSpPr>
        <p:grpSpPr>
          <a:xfrm>
            <a:off x="2549775" y="6976761"/>
            <a:ext cx="9719576" cy="2323138"/>
            <a:chOff x="0" y="0"/>
            <a:chExt cx="12959435" cy="3097518"/>
          </a:xfrm>
        </p:grpSpPr>
        <p:sp>
          <p:nvSpPr>
            <p:cNvPr id="15" name="Freeform 15"/>
            <p:cNvSpPr/>
            <p:nvPr/>
          </p:nvSpPr>
          <p:spPr>
            <a:xfrm>
              <a:off x="0" y="0"/>
              <a:ext cx="12959437" cy="3097530"/>
            </a:xfrm>
            <a:custGeom>
              <a:avLst/>
              <a:gdLst/>
              <a:ahLst/>
              <a:cxnLst/>
              <a:rect l="l" t="t" r="r" b="b"/>
              <a:pathLst>
                <a:path w="12959437" h="3097530">
                  <a:moveTo>
                    <a:pt x="0" y="0"/>
                  </a:moveTo>
                  <a:lnTo>
                    <a:pt x="12959437" y="0"/>
                  </a:lnTo>
                  <a:lnTo>
                    <a:pt x="12959437" y="3097530"/>
                  </a:lnTo>
                  <a:lnTo>
                    <a:pt x="0" y="3097530"/>
                  </a:lnTo>
                  <a:close/>
                </a:path>
              </a:pathLst>
            </a:custGeom>
            <a:gradFill rotWithShape="1">
              <a:gsLst>
                <a:gs pos="0">
                  <a:srgbClr val="A6A09E">
                    <a:alpha val="100000"/>
                  </a:srgbClr>
                </a:gs>
                <a:gs pos="50000">
                  <a:srgbClr val="9A9491">
                    <a:alpha val="100000"/>
                  </a:srgbClr>
                </a:gs>
                <a:gs pos="100000">
                  <a:srgbClr val="89817D">
                    <a:alpha val="100000"/>
                  </a:srgbClr>
                </a:gs>
              </a:gsLst>
              <a:lin ang="5400000"/>
            </a:gradFill>
          </p:spPr>
          <p:txBody>
            <a:bodyPr/>
            <a:lstStyle/>
            <a:p>
              <a:endParaRPr lang="en-GB"/>
            </a:p>
          </p:txBody>
        </p:sp>
      </p:grpSp>
      <p:sp>
        <p:nvSpPr>
          <p:cNvPr id="16" name="TextBox 16"/>
          <p:cNvSpPr txBox="1"/>
          <p:nvPr/>
        </p:nvSpPr>
        <p:spPr>
          <a:xfrm>
            <a:off x="4296842" y="7520398"/>
            <a:ext cx="7448911" cy="1188240"/>
          </a:xfrm>
          <a:prstGeom prst="rect">
            <a:avLst/>
          </a:prstGeom>
        </p:spPr>
        <p:txBody>
          <a:bodyPr lIns="0" tIns="0" rIns="0" bIns="0" rtlCol="0" anchor="t">
            <a:spAutoFit/>
          </a:bodyPr>
          <a:lstStyle/>
          <a:p>
            <a:pPr algn="l">
              <a:lnSpc>
                <a:spcPts val="4788"/>
              </a:lnSpc>
            </a:pPr>
            <a:r>
              <a:rPr lang="en-US" sz="3600">
                <a:solidFill>
                  <a:srgbClr val="FFFFFF"/>
                </a:solidFill>
                <a:latin typeface="Roboto Condensed"/>
              </a:rPr>
              <a:t>Hồ Chí Minh được UNESCO công nhận là Danh nhân văn hóa thế giới.</a:t>
            </a:r>
          </a:p>
        </p:txBody>
      </p:sp>
      <p:grpSp>
        <p:nvGrpSpPr>
          <p:cNvPr id="17" name="Group 17"/>
          <p:cNvGrpSpPr/>
          <p:nvPr/>
        </p:nvGrpSpPr>
        <p:grpSpPr>
          <a:xfrm>
            <a:off x="1119523" y="6679219"/>
            <a:ext cx="2918211" cy="2918211"/>
            <a:chOff x="0" y="0"/>
            <a:chExt cx="3890948" cy="3890948"/>
          </a:xfrm>
        </p:grpSpPr>
        <p:sp>
          <p:nvSpPr>
            <p:cNvPr id="18" name="Freeform 18"/>
            <p:cNvSpPr/>
            <p:nvPr/>
          </p:nvSpPr>
          <p:spPr>
            <a:xfrm>
              <a:off x="9525" y="9525"/>
              <a:ext cx="3871849" cy="3871849"/>
            </a:xfrm>
            <a:custGeom>
              <a:avLst/>
              <a:gdLst/>
              <a:ahLst/>
              <a:cxnLst/>
              <a:rect l="l" t="t" r="r" b="b"/>
              <a:pathLst>
                <a:path w="3871849" h="3871849">
                  <a:moveTo>
                    <a:pt x="0" y="1935988"/>
                  </a:moveTo>
                  <a:cubicBezTo>
                    <a:pt x="0" y="866775"/>
                    <a:pt x="866775" y="0"/>
                    <a:pt x="1935988" y="0"/>
                  </a:cubicBezTo>
                  <a:cubicBezTo>
                    <a:pt x="3005201" y="0"/>
                    <a:pt x="3871849" y="866775"/>
                    <a:pt x="3871849" y="1935988"/>
                  </a:cubicBezTo>
                  <a:cubicBezTo>
                    <a:pt x="3871849" y="3005201"/>
                    <a:pt x="3005201" y="3871849"/>
                    <a:pt x="1935988" y="3871849"/>
                  </a:cubicBezTo>
                  <a:cubicBezTo>
                    <a:pt x="866775" y="3871849"/>
                    <a:pt x="0" y="3005201"/>
                    <a:pt x="0" y="1935988"/>
                  </a:cubicBezTo>
                  <a:close/>
                </a:path>
              </a:pathLst>
            </a:custGeom>
            <a:gradFill rotWithShape="1">
              <a:gsLst>
                <a:gs pos="0">
                  <a:srgbClr val="FEFCF6">
                    <a:alpha val="100000"/>
                  </a:srgbClr>
                </a:gs>
                <a:gs pos="50000">
                  <a:srgbClr val="FDF7E7">
                    <a:alpha val="100000"/>
                  </a:srgbClr>
                </a:gs>
                <a:gs pos="100000">
                  <a:srgbClr val="FDF6E3">
                    <a:alpha val="100000"/>
                  </a:srgbClr>
                </a:gs>
              </a:gsLst>
              <a:lin ang="5400000"/>
            </a:gradFill>
          </p:spPr>
          <p:txBody>
            <a:bodyPr/>
            <a:lstStyle/>
            <a:p>
              <a:endParaRPr lang="en-GB"/>
            </a:p>
          </p:txBody>
        </p:sp>
        <p:sp>
          <p:nvSpPr>
            <p:cNvPr id="19" name="Freeform 19"/>
            <p:cNvSpPr/>
            <p:nvPr/>
          </p:nvSpPr>
          <p:spPr>
            <a:xfrm>
              <a:off x="0" y="0"/>
              <a:ext cx="3891026" cy="3891026"/>
            </a:xfrm>
            <a:custGeom>
              <a:avLst/>
              <a:gdLst/>
              <a:ahLst/>
              <a:cxnLst/>
              <a:rect l="l" t="t" r="r" b="b"/>
              <a:pathLst>
                <a:path w="3891026" h="3891026">
                  <a:moveTo>
                    <a:pt x="0" y="1945513"/>
                  </a:moveTo>
                  <a:cubicBezTo>
                    <a:pt x="0" y="870966"/>
                    <a:pt x="870966" y="0"/>
                    <a:pt x="1945513" y="0"/>
                  </a:cubicBezTo>
                  <a:lnTo>
                    <a:pt x="1945513" y="9525"/>
                  </a:lnTo>
                  <a:lnTo>
                    <a:pt x="1945513" y="0"/>
                  </a:lnTo>
                  <a:cubicBezTo>
                    <a:pt x="3019933" y="0"/>
                    <a:pt x="3891026" y="870966"/>
                    <a:pt x="3891026" y="1945513"/>
                  </a:cubicBezTo>
                  <a:lnTo>
                    <a:pt x="3881501" y="1945513"/>
                  </a:lnTo>
                  <a:lnTo>
                    <a:pt x="3891026" y="1945513"/>
                  </a:lnTo>
                  <a:cubicBezTo>
                    <a:pt x="3891026" y="3019933"/>
                    <a:pt x="3020060" y="3891026"/>
                    <a:pt x="1945513" y="3891026"/>
                  </a:cubicBezTo>
                  <a:lnTo>
                    <a:pt x="1945513" y="3881501"/>
                  </a:lnTo>
                  <a:lnTo>
                    <a:pt x="1945513" y="3891026"/>
                  </a:lnTo>
                  <a:cubicBezTo>
                    <a:pt x="870966" y="3890899"/>
                    <a:pt x="0" y="3019933"/>
                    <a:pt x="0" y="1945513"/>
                  </a:cubicBezTo>
                  <a:lnTo>
                    <a:pt x="9525" y="1945513"/>
                  </a:lnTo>
                  <a:lnTo>
                    <a:pt x="19050" y="1945513"/>
                  </a:lnTo>
                  <a:lnTo>
                    <a:pt x="9525" y="1945513"/>
                  </a:lnTo>
                  <a:lnTo>
                    <a:pt x="0" y="1945513"/>
                  </a:lnTo>
                  <a:moveTo>
                    <a:pt x="19050" y="1945513"/>
                  </a:moveTo>
                  <a:cubicBezTo>
                    <a:pt x="19050" y="1950720"/>
                    <a:pt x="14732" y="1955038"/>
                    <a:pt x="9525" y="1955038"/>
                  </a:cubicBezTo>
                  <a:cubicBezTo>
                    <a:pt x="4318" y="1955038"/>
                    <a:pt x="0" y="1950720"/>
                    <a:pt x="0" y="1945513"/>
                  </a:cubicBezTo>
                  <a:cubicBezTo>
                    <a:pt x="0" y="1940306"/>
                    <a:pt x="4318" y="1935988"/>
                    <a:pt x="9525" y="1935988"/>
                  </a:cubicBezTo>
                  <a:cubicBezTo>
                    <a:pt x="14732" y="1935988"/>
                    <a:pt x="19050" y="1940306"/>
                    <a:pt x="19050" y="1945513"/>
                  </a:cubicBezTo>
                  <a:cubicBezTo>
                    <a:pt x="19050" y="3009392"/>
                    <a:pt x="881507" y="3871976"/>
                    <a:pt x="1945513" y="3871976"/>
                  </a:cubicBezTo>
                  <a:cubicBezTo>
                    <a:pt x="3009519" y="3871976"/>
                    <a:pt x="3871976" y="3009519"/>
                    <a:pt x="3871976" y="1945513"/>
                  </a:cubicBezTo>
                  <a:cubicBezTo>
                    <a:pt x="3871976" y="881507"/>
                    <a:pt x="3009392" y="19050"/>
                    <a:pt x="1945513" y="19050"/>
                  </a:cubicBezTo>
                  <a:lnTo>
                    <a:pt x="1945513" y="9525"/>
                  </a:lnTo>
                  <a:lnTo>
                    <a:pt x="1945513" y="19050"/>
                  </a:lnTo>
                  <a:cubicBezTo>
                    <a:pt x="881507" y="19050"/>
                    <a:pt x="19050" y="881507"/>
                    <a:pt x="19050" y="1945513"/>
                  </a:cubicBezTo>
                  <a:close/>
                </a:path>
              </a:pathLst>
            </a:custGeom>
            <a:solidFill>
              <a:srgbClr val="4E3B2F"/>
            </a:solidFill>
          </p:spPr>
          <p:txBody>
            <a:bodyPr/>
            <a:lstStyle/>
            <a:p>
              <a:endParaRPr lang="en-GB"/>
            </a:p>
          </p:txBody>
        </p:sp>
      </p:grpSp>
      <p:sp>
        <p:nvSpPr>
          <p:cNvPr id="20" name="TextBox 20"/>
          <p:cNvSpPr txBox="1"/>
          <p:nvPr/>
        </p:nvSpPr>
        <p:spPr>
          <a:xfrm>
            <a:off x="2749759" y="678561"/>
            <a:ext cx="14890541" cy="1045210"/>
          </a:xfrm>
          <a:prstGeom prst="rect">
            <a:avLst/>
          </a:prstGeom>
        </p:spPr>
        <p:txBody>
          <a:bodyPr lIns="0" tIns="0" rIns="0" bIns="0" rtlCol="0" anchor="t">
            <a:spAutoFit/>
          </a:bodyPr>
          <a:lstStyle/>
          <a:p>
            <a:pPr algn="ctr">
              <a:lnSpc>
                <a:spcPts val="8539"/>
              </a:lnSpc>
            </a:pPr>
            <a:r>
              <a:rPr lang="en-US" sz="6099">
                <a:solidFill>
                  <a:srgbClr val="22170B"/>
                </a:solidFill>
                <a:latin typeface="#9Slide07 SVNUT Triumph Press"/>
              </a:rPr>
              <a:t>3.1. Tìm hiểu chung về tác giả và văn bản</a:t>
            </a:r>
          </a:p>
        </p:txBody>
      </p:sp>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sp>
        <p:nvSpPr>
          <p:cNvPr id="3" name="Freeform 3"/>
          <p:cNvSpPr/>
          <p:nvPr/>
        </p:nvSpPr>
        <p:spPr>
          <a:xfrm>
            <a:off x="3600450" y="1471612"/>
            <a:ext cx="14039850" cy="128588"/>
          </a:xfrm>
          <a:custGeom>
            <a:avLst/>
            <a:gdLst/>
            <a:ahLst/>
            <a:cxnLst/>
            <a:rect l="l" t="t" r="r" b="b"/>
            <a:pathLst>
              <a:path w="14039850" h="128588">
                <a:moveTo>
                  <a:pt x="0" y="0"/>
                </a:moveTo>
                <a:lnTo>
                  <a:pt x="14039850" y="0"/>
                </a:lnTo>
                <a:lnTo>
                  <a:pt x="14039850" y="128588"/>
                </a:lnTo>
                <a:lnTo>
                  <a:pt x="0" y="128588"/>
                </a:lnTo>
                <a:lnTo>
                  <a:pt x="0" y="0"/>
                </a:lnTo>
                <a:close/>
              </a:path>
            </a:pathLst>
          </a:custGeom>
          <a:blipFill>
            <a:blip r:embed="rId4"/>
            <a:stretch>
              <a:fillRect l="-23225" t="109038" b="-28001"/>
            </a:stretch>
          </a:blipFill>
        </p:spPr>
        <p:txBody>
          <a:bodyPr/>
          <a:lstStyle/>
          <a:p>
            <a:endParaRPr lang="en-GB"/>
          </a:p>
        </p:txBody>
      </p:sp>
      <p:grpSp>
        <p:nvGrpSpPr>
          <p:cNvPr id="4" name="Group 4"/>
          <p:cNvGrpSpPr/>
          <p:nvPr/>
        </p:nvGrpSpPr>
        <p:grpSpPr>
          <a:xfrm>
            <a:off x="12308185" y="2031849"/>
            <a:ext cx="4413470" cy="7226451"/>
            <a:chOff x="0" y="0"/>
            <a:chExt cx="5391520" cy="8827874"/>
          </a:xfrm>
        </p:grpSpPr>
        <p:sp>
          <p:nvSpPr>
            <p:cNvPr id="5" name="Freeform 5"/>
            <p:cNvSpPr/>
            <p:nvPr/>
          </p:nvSpPr>
          <p:spPr>
            <a:xfrm>
              <a:off x="0" y="0"/>
              <a:ext cx="5391531" cy="8827897"/>
            </a:xfrm>
            <a:custGeom>
              <a:avLst/>
              <a:gdLst/>
              <a:ahLst/>
              <a:cxnLst/>
              <a:rect l="l" t="t" r="r" b="b"/>
              <a:pathLst>
                <a:path w="5391531" h="8827897">
                  <a:moveTo>
                    <a:pt x="0" y="0"/>
                  </a:moveTo>
                  <a:lnTo>
                    <a:pt x="5391531" y="0"/>
                  </a:lnTo>
                  <a:lnTo>
                    <a:pt x="5391531" y="8827897"/>
                  </a:lnTo>
                  <a:lnTo>
                    <a:pt x="0" y="8827897"/>
                  </a:lnTo>
                  <a:lnTo>
                    <a:pt x="0" y="0"/>
                  </a:lnTo>
                  <a:close/>
                </a:path>
              </a:pathLst>
            </a:custGeom>
            <a:blipFill>
              <a:blip r:embed="rId5"/>
              <a:stretch>
                <a:fillRect l="-19354" r="-19354"/>
              </a:stretch>
            </a:blipFill>
          </p:spPr>
          <p:txBody>
            <a:bodyPr/>
            <a:lstStyle/>
            <a:p>
              <a:endParaRPr lang="en-GB"/>
            </a:p>
          </p:txBody>
        </p:sp>
      </p:grpSp>
      <p:sp>
        <p:nvSpPr>
          <p:cNvPr id="6" name="TextBox 6"/>
          <p:cNvSpPr txBox="1"/>
          <p:nvPr/>
        </p:nvSpPr>
        <p:spPr>
          <a:xfrm>
            <a:off x="2057400" y="3086100"/>
            <a:ext cx="9110829" cy="5265246"/>
          </a:xfrm>
          <a:prstGeom prst="rect">
            <a:avLst/>
          </a:prstGeom>
        </p:spPr>
        <p:txBody>
          <a:bodyPr lIns="0" tIns="0" rIns="0" bIns="0" rtlCol="0" anchor="t">
            <a:spAutoFit/>
          </a:bodyPr>
          <a:lstStyle/>
          <a:p>
            <a:pPr algn="just">
              <a:lnSpc>
                <a:spcPts val="5940"/>
              </a:lnSpc>
            </a:pPr>
            <a:r>
              <a:rPr lang="en-US" sz="4500">
                <a:solidFill>
                  <a:srgbClr val="22170B"/>
                </a:solidFill>
                <a:latin typeface="Roboto Condensed"/>
              </a:rPr>
              <a:t>Bài thơ </a:t>
            </a:r>
            <a:r>
              <a:rPr lang="en-US" sz="4500">
                <a:solidFill>
                  <a:srgbClr val="22170B"/>
                </a:solidFill>
                <a:latin typeface="Roboto Condensed Italics"/>
              </a:rPr>
              <a:t>Cảnh khuya:</a:t>
            </a:r>
          </a:p>
          <a:p>
            <a:pPr marL="971550" lvl="1" indent="-485775" algn="just">
              <a:lnSpc>
                <a:spcPts val="5940"/>
              </a:lnSpc>
              <a:buFont typeface="Arial"/>
              <a:buChar char="•"/>
            </a:pPr>
            <a:r>
              <a:rPr lang="en-US" sz="4500">
                <a:solidFill>
                  <a:srgbClr val="22170B"/>
                </a:solidFill>
                <a:latin typeface="Roboto Condensed"/>
              </a:rPr>
              <a:t>Được viết ở chiến khu Việt Bắc 1947, Pháp ồ ạt tấn công nhằm tiêu diệt lực lượng chủ lực của ta. </a:t>
            </a:r>
          </a:p>
          <a:p>
            <a:pPr marL="971550" lvl="1" indent="-485775" algn="just">
              <a:lnSpc>
                <a:spcPts val="5940"/>
              </a:lnSpc>
              <a:buFont typeface="Arial"/>
              <a:buChar char="•"/>
            </a:pPr>
            <a:r>
              <a:rPr lang="en-US" sz="4500">
                <a:solidFill>
                  <a:srgbClr val="22170B"/>
                </a:solidFill>
                <a:latin typeface="Roboto Condensed"/>
              </a:rPr>
              <a:t>Chiến dịch Việt Bắc của quân và dân ta dưới sự chỉ đạo của Bác Hồ đã làm thất bại âm mưu của giặc.</a:t>
            </a:r>
          </a:p>
        </p:txBody>
      </p:sp>
      <p:sp>
        <p:nvSpPr>
          <p:cNvPr id="7" name="TextBox 7"/>
          <p:cNvSpPr txBox="1"/>
          <p:nvPr/>
        </p:nvSpPr>
        <p:spPr>
          <a:xfrm>
            <a:off x="1523567" y="852805"/>
            <a:ext cx="16764433" cy="1104265"/>
          </a:xfrm>
          <a:prstGeom prst="rect">
            <a:avLst/>
          </a:prstGeom>
        </p:spPr>
        <p:txBody>
          <a:bodyPr lIns="0" tIns="0" rIns="0" bIns="0" rtlCol="0" anchor="t">
            <a:spAutoFit/>
          </a:bodyPr>
          <a:lstStyle/>
          <a:p>
            <a:pPr algn="ctr">
              <a:lnSpc>
                <a:spcPts val="8959"/>
              </a:lnSpc>
            </a:pPr>
            <a:r>
              <a:rPr lang="en-US" sz="6399">
                <a:solidFill>
                  <a:srgbClr val="22170B"/>
                </a:solidFill>
                <a:latin typeface="#9Slide07 SVNUT Triumph Press"/>
              </a:rPr>
              <a:t>3.1. Tìm hiểu chung về tác giả và văn bản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sp>
        <p:nvSpPr>
          <p:cNvPr id="3" name="Freeform 3"/>
          <p:cNvSpPr/>
          <p:nvPr/>
        </p:nvSpPr>
        <p:spPr>
          <a:xfrm>
            <a:off x="3600450" y="1471612"/>
            <a:ext cx="14039850" cy="128588"/>
          </a:xfrm>
          <a:custGeom>
            <a:avLst/>
            <a:gdLst/>
            <a:ahLst/>
            <a:cxnLst/>
            <a:rect l="l" t="t" r="r" b="b"/>
            <a:pathLst>
              <a:path w="14039850" h="128588">
                <a:moveTo>
                  <a:pt x="0" y="0"/>
                </a:moveTo>
                <a:lnTo>
                  <a:pt x="14039850" y="0"/>
                </a:lnTo>
                <a:lnTo>
                  <a:pt x="14039850" y="128588"/>
                </a:lnTo>
                <a:lnTo>
                  <a:pt x="0" y="128588"/>
                </a:lnTo>
                <a:lnTo>
                  <a:pt x="0" y="0"/>
                </a:lnTo>
                <a:close/>
              </a:path>
            </a:pathLst>
          </a:custGeom>
          <a:blipFill>
            <a:blip r:embed="rId4"/>
            <a:stretch>
              <a:fillRect l="-23225" t="109038" b="-28001"/>
            </a:stretch>
          </a:blipFill>
        </p:spPr>
        <p:txBody>
          <a:bodyPr/>
          <a:lstStyle/>
          <a:p>
            <a:endParaRPr lang="en-GB"/>
          </a:p>
        </p:txBody>
      </p:sp>
      <p:sp>
        <p:nvSpPr>
          <p:cNvPr id="4" name="TextBox 4"/>
          <p:cNvSpPr txBox="1"/>
          <p:nvPr/>
        </p:nvSpPr>
        <p:spPr>
          <a:xfrm>
            <a:off x="4102735" y="1446007"/>
            <a:ext cx="13244133" cy="600025"/>
          </a:xfrm>
          <a:prstGeom prst="rect">
            <a:avLst/>
          </a:prstGeom>
        </p:spPr>
        <p:txBody>
          <a:bodyPr lIns="0" tIns="0" rIns="0" bIns="0" rtlCol="0" anchor="t">
            <a:spAutoFit/>
          </a:bodyPr>
          <a:lstStyle/>
          <a:p>
            <a:pPr algn="l">
              <a:lnSpc>
                <a:spcPts val="4799"/>
              </a:lnSpc>
            </a:pPr>
            <a:r>
              <a:rPr lang="en-US" sz="3999">
                <a:solidFill>
                  <a:srgbClr val="000000"/>
                </a:solidFill>
                <a:latin typeface="Roboto Condensed Bold"/>
              </a:rPr>
              <a:t>a. Đặc điểm thơ Thất ngôn tứ tuyệt Đường luật thể hiện trong bài </a:t>
            </a:r>
          </a:p>
        </p:txBody>
      </p:sp>
      <p:sp>
        <p:nvSpPr>
          <p:cNvPr id="5" name="TextBox 5"/>
          <p:cNvSpPr txBox="1"/>
          <p:nvPr/>
        </p:nvSpPr>
        <p:spPr>
          <a:xfrm>
            <a:off x="1540786" y="2318026"/>
            <a:ext cx="10419781" cy="2327513"/>
          </a:xfrm>
          <a:prstGeom prst="rect">
            <a:avLst/>
          </a:prstGeom>
        </p:spPr>
        <p:txBody>
          <a:bodyPr lIns="0" tIns="0" rIns="0" bIns="0" rtlCol="0" anchor="t">
            <a:spAutoFit/>
          </a:bodyPr>
          <a:lstStyle/>
          <a:p>
            <a:pPr marL="755651" lvl="1" indent="-377825" algn="just">
              <a:lnSpc>
                <a:spcPts val="4620"/>
              </a:lnSpc>
              <a:buFont typeface="Arial"/>
              <a:buChar char="•"/>
            </a:pPr>
            <a:r>
              <a:rPr lang="en-US" sz="3500">
                <a:solidFill>
                  <a:srgbClr val="22170B"/>
                </a:solidFill>
                <a:latin typeface="Roboto Condensed Bold"/>
              </a:rPr>
              <a:t>Số câu / chữ:</a:t>
            </a:r>
            <a:r>
              <a:rPr lang="en-US" sz="3500">
                <a:solidFill>
                  <a:srgbClr val="22170B"/>
                </a:solidFill>
                <a:latin typeface="Roboto Condensed"/>
              </a:rPr>
              <a:t> 28 chữ / bài, 7 chữ / câu, 4 câu / bài thơ.</a:t>
            </a:r>
          </a:p>
          <a:p>
            <a:pPr marL="755651" lvl="1" indent="-377825" algn="just">
              <a:lnSpc>
                <a:spcPts val="4620"/>
              </a:lnSpc>
              <a:buFont typeface="Arial"/>
              <a:buChar char="•"/>
            </a:pPr>
            <a:r>
              <a:rPr lang="en-US" sz="3500">
                <a:solidFill>
                  <a:srgbClr val="22170B"/>
                </a:solidFill>
                <a:latin typeface="Roboto Condensed Bold"/>
              </a:rPr>
              <a:t>Nhịp thơ:</a:t>
            </a:r>
            <a:r>
              <a:rPr lang="en-US" sz="3500">
                <a:solidFill>
                  <a:srgbClr val="22170B"/>
                </a:solidFill>
                <a:latin typeface="Roboto Condensed"/>
              </a:rPr>
              <a:t> 4/3, có những câu ngắt nhịp đặc biệt</a:t>
            </a:r>
          </a:p>
          <a:p>
            <a:pPr marL="755651" lvl="1" indent="-377825" algn="just">
              <a:lnSpc>
                <a:spcPts val="4620"/>
              </a:lnSpc>
              <a:buFont typeface="Arial"/>
              <a:buChar char="•"/>
            </a:pPr>
            <a:r>
              <a:rPr lang="en-US" sz="3500">
                <a:solidFill>
                  <a:srgbClr val="22170B"/>
                </a:solidFill>
                <a:latin typeface="Roboto Condensed"/>
              </a:rPr>
              <a:t> </a:t>
            </a:r>
            <a:r>
              <a:rPr lang="en-US" sz="3500">
                <a:solidFill>
                  <a:srgbClr val="22170B"/>
                </a:solidFill>
                <a:latin typeface="Roboto Condensed Bold"/>
              </a:rPr>
              <a:t>B/T</a:t>
            </a:r>
            <a:r>
              <a:rPr lang="en-US" sz="3500">
                <a:solidFill>
                  <a:srgbClr val="22170B"/>
                </a:solidFill>
                <a:latin typeface="Roboto Condensed"/>
              </a:rPr>
              <a:t>: Bài thơ làm theo luật Trắc (</a:t>
            </a:r>
            <a:r>
              <a:rPr lang="en-US" sz="3500">
                <a:solidFill>
                  <a:srgbClr val="22170B"/>
                </a:solidFill>
                <a:latin typeface="Roboto Condensed Italics"/>
              </a:rPr>
              <a:t>suối</a:t>
            </a:r>
            <a:r>
              <a:rPr lang="en-US" sz="3500">
                <a:solidFill>
                  <a:srgbClr val="22170B"/>
                </a:solidFill>
                <a:latin typeface="Roboto Condensed"/>
              </a:rPr>
              <a:t>= T)</a:t>
            </a:r>
          </a:p>
          <a:p>
            <a:pPr marL="755651" lvl="1" indent="-377825" algn="just">
              <a:lnSpc>
                <a:spcPts val="4620"/>
              </a:lnSpc>
              <a:buFont typeface="Arial"/>
              <a:buChar char="•"/>
            </a:pPr>
            <a:r>
              <a:rPr lang="en-US" sz="3500">
                <a:solidFill>
                  <a:srgbClr val="22170B"/>
                </a:solidFill>
                <a:latin typeface="Roboto Condensed Bold"/>
              </a:rPr>
              <a:t>Bố cục:</a:t>
            </a:r>
          </a:p>
        </p:txBody>
      </p:sp>
      <p:grpSp>
        <p:nvGrpSpPr>
          <p:cNvPr id="6" name="Group 6"/>
          <p:cNvGrpSpPr/>
          <p:nvPr/>
        </p:nvGrpSpPr>
        <p:grpSpPr>
          <a:xfrm>
            <a:off x="1839730" y="4645539"/>
            <a:ext cx="4526010" cy="3499872"/>
            <a:chOff x="0" y="0"/>
            <a:chExt cx="6034680" cy="4666496"/>
          </a:xfrm>
        </p:grpSpPr>
        <p:sp>
          <p:nvSpPr>
            <p:cNvPr id="7" name="Freeform 7"/>
            <p:cNvSpPr/>
            <p:nvPr/>
          </p:nvSpPr>
          <p:spPr>
            <a:xfrm>
              <a:off x="0" y="0"/>
              <a:ext cx="6034684" cy="4666457"/>
            </a:xfrm>
            <a:custGeom>
              <a:avLst/>
              <a:gdLst/>
              <a:ahLst/>
              <a:cxnLst/>
              <a:rect l="l" t="t" r="r" b="b"/>
              <a:pathLst>
                <a:path w="6034684" h="4666457">
                  <a:moveTo>
                    <a:pt x="0" y="2333285"/>
                  </a:moveTo>
                  <a:cubicBezTo>
                    <a:pt x="0" y="1044648"/>
                    <a:pt x="1350855" y="0"/>
                    <a:pt x="3017342" y="0"/>
                  </a:cubicBezTo>
                  <a:cubicBezTo>
                    <a:pt x="4683828" y="0"/>
                    <a:pt x="6034684" y="1044648"/>
                    <a:pt x="6034684" y="2333285"/>
                  </a:cubicBezTo>
                  <a:cubicBezTo>
                    <a:pt x="6034684" y="3621923"/>
                    <a:pt x="4683828" y="4666457"/>
                    <a:pt x="3017342" y="4666457"/>
                  </a:cubicBezTo>
                  <a:cubicBezTo>
                    <a:pt x="1350856" y="4666457"/>
                    <a:pt x="0" y="3621923"/>
                    <a:pt x="0" y="2333285"/>
                  </a:cubicBezTo>
                  <a:close/>
                </a:path>
              </a:pathLst>
            </a:custGeom>
            <a:gradFill rotWithShape="1">
              <a:gsLst>
                <a:gs pos="0">
                  <a:srgbClr val="655952">
                    <a:alpha val="49803"/>
                  </a:srgbClr>
                </a:gs>
                <a:gs pos="50000">
                  <a:srgbClr val="4F3A2D">
                    <a:alpha val="49803"/>
                  </a:srgbClr>
                </a:gs>
                <a:gs pos="100000">
                  <a:srgbClr val="473225">
                    <a:alpha val="49803"/>
                  </a:srgbClr>
                </a:gs>
              </a:gsLst>
              <a:lin ang="5400000"/>
            </a:gradFill>
          </p:spPr>
          <p:txBody>
            <a:bodyPr/>
            <a:lstStyle/>
            <a:p>
              <a:endParaRPr lang="en-GB"/>
            </a:p>
          </p:txBody>
        </p:sp>
        <p:sp>
          <p:nvSpPr>
            <p:cNvPr id="8" name="TextBox 8"/>
            <p:cNvSpPr txBox="1"/>
            <p:nvPr/>
          </p:nvSpPr>
          <p:spPr>
            <a:xfrm>
              <a:off x="0" y="-19050"/>
              <a:ext cx="6034680" cy="4685546"/>
            </a:xfrm>
            <a:prstGeom prst="rect">
              <a:avLst/>
            </a:prstGeom>
          </p:spPr>
          <p:txBody>
            <a:bodyPr lIns="50800" tIns="50800" rIns="50800" bIns="50800" rtlCol="0" anchor="ctr"/>
            <a:lstStyle/>
            <a:p>
              <a:pPr algn="ctr">
                <a:lnSpc>
                  <a:spcPts val="4200"/>
                </a:lnSpc>
              </a:pPr>
              <a:r>
                <a:rPr lang="en-US" sz="3500">
                  <a:solidFill>
                    <a:srgbClr val="FFFFFF"/>
                  </a:solidFill>
                  <a:latin typeface="Roboto Condensed Bold"/>
                </a:rPr>
                <a:t>Phần một</a:t>
              </a:r>
            </a:p>
            <a:p>
              <a:pPr algn="ctr">
                <a:lnSpc>
                  <a:spcPts val="4200"/>
                </a:lnSpc>
              </a:pPr>
              <a:r>
                <a:rPr lang="en-US" sz="3500">
                  <a:solidFill>
                    <a:srgbClr val="FFFFFF"/>
                  </a:solidFill>
                  <a:latin typeface="Roboto Condensed"/>
                </a:rPr>
                <a:t>(Hai câu đầu): </a:t>
              </a:r>
            </a:p>
            <a:p>
              <a:pPr algn="ctr">
                <a:lnSpc>
                  <a:spcPts val="4200"/>
                </a:lnSpc>
              </a:pPr>
              <a:r>
                <a:rPr lang="en-US" sz="3500">
                  <a:solidFill>
                    <a:srgbClr val="FFFFFF"/>
                  </a:solidFill>
                  <a:latin typeface="Roboto Condensed"/>
                </a:rPr>
                <a:t>Cảnh thiên nhiên núi rừng Việt Bắc</a:t>
              </a:r>
            </a:p>
            <a:p>
              <a:pPr algn="ctr">
                <a:lnSpc>
                  <a:spcPts val="4200"/>
                </a:lnSpc>
              </a:pPr>
              <a:endParaRPr lang="en-US" sz="3500">
                <a:solidFill>
                  <a:srgbClr val="FFFFFF"/>
                </a:solidFill>
                <a:latin typeface="Roboto Condensed"/>
              </a:endParaRPr>
            </a:p>
          </p:txBody>
        </p:sp>
      </p:grpSp>
      <p:grpSp>
        <p:nvGrpSpPr>
          <p:cNvPr id="9" name="Group 9"/>
          <p:cNvGrpSpPr/>
          <p:nvPr/>
        </p:nvGrpSpPr>
        <p:grpSpPr>
          <a:xfrm>
            <a:off x="6094365" y="4645539"/>
            <a:ext cx="4526010" cy="3499872"/>
            <a:chOff x="0" y="0"/>
            <a:chExt cx="6034680" cy="4666496"/>
          </a:xfrm>
        </p:grpSpPr>
        <p:sp>
          <p:nvSpPr>
            <p:cNvPr id="10" name="Freeform 10"/>
            <p:cNvSpPr/>
            <p:nvPr/>
          </p:nvSpPr>
          <p:spPr>
            <a:xfrm>
              <a:off x="0" y="0"/>
              <a:ext cx="6034684" cy="4666457"/>
            </a:xfrm>
            <a:custGeom>
              <a:avLst/>
              <a:gdLst/>
              <a:ahLst/>
              <a:cxnLst/>
              <a:rect l="l" t="t" r="r" b="b"/>
              <a:pathLst>
                <a:path w="6034684" h="4666457">
                  <a:moveTo>
                    <a:pt x="0" y="2333285"/>
                  </a:moveTo>
                  <a:cubicBezTo>
                    <a:pt x="0" y="1044648"/>
                    <a:pt x="1350855" y="0"/>
                    <a:pt x="3017342" y="0"/>
                  </a:cubicBezTo>
                  <a:cubicBezTo>
                    <a:pt x="4683828" y="0"/>
                    <a:pt x="6034684" y="1044648"/>
                    <a:pt x="6034684" y="2333285"/>
                  </a:cubicBezTo>
                  <a:cubicBezTo>
                    <a:pt x="6034684" y="3621923"/>
                    <a:pt x="4683828" y="4666457"/>
                    <a:pt x="3017342" y="4666457"/>
                  </a:cubicBezTo>
                  <a:cubicBezTo>
                    <a:pt x="1350856" y="4666457"/>
                    <a:pt x="0" y="3621923"/>
                    <a:pt x="0" y="2333285"/>
                  </a:cubicBezTo>
                  <a:close/>
                </a:path>
              </a:pathLst>
            </a:custGeom>
            <a:gradFill rotWithShape="1">
              <a:gsLst>
                <a:gs pos="0">
                  <a:srgbClr val="655952">
                    <a:alpha val="49803"/>
                  </a:srgbClr>
                </a:gs>
                <a:gs pos="50000">
                  <a:srgbClr val="4F3A2D">
                    <a:alpha val="49803"/>
                  </a:srgbClr>
                </a:gs>
                <a:gs pos="100000">
                  <a:srgbClr val="473225">
                    <a:alpha val="49803"/>
                  </a:srgbClr>
                </a:gs>
              </a:gsLst>
              <a:lin ang="5400000"/>
            </a:gradFill>
          </p:spPr>
          <p:txBody>
            <a:bodyPr/>
            <a:lstStyle/>
            <a:p>
              <a:endParaRPr lang="en-GB"/>
            </a:p>
          </p:txBody>
        </p:sp>
        <p:sp>
          <p:nvSpPr>
            <p:cNvPr id="11" name="TextBox 11"/>
            <p:cNvSpPr txBox="1"/>
            <p:nvPr/>
          </p:nvSpPr>
          <p:spPr>
            <a:xfrm>
              <a:off x="0" y="-19050"/>
              <a:ext cx="6034680" cy="4685546"/>
            </a:xfrm>
            <a:prstGeom prst="rect">
              <a:avLst/>
            </a:prstGeom>
          </p:spPr>
          <p:txBody>
            <a:bodyPr lIns="50800" tIns="50800" rIns="50800" bIns="50800" rtlCol="0" anchor="ctr"/>
            <a:lstStyle/>
            <a:p>
              <a:pPr algn="ctr">
                <a:lnSpc>
                  <a:spcPts val="4200"/>
                </a:lnSpc>
              </a:pPr>
              <a:r>
                <a:rPr lang="en-US" sz="3500">
                  <a:solidFill>
                    <a:srgbClr val="FFFFFF"/>
                  </a:solidFill>
                  <a:latin typeface="Roboto Condensed Bold"/>
                </a:rPr>
                <a:t>Phần hai</a:t>
              </a:r>
            </a:p>
            <a:p>
              <a:pPr algn="ctr">
                <a:lnSpc>
                  <a:spcPts val="4200"/>
                </a:lnSpc>
              </a:pPr>
              <a:r>
                <a:rPr lang="en-US" sz="3500">
                  <a:solidFill>
                    <a:srgbClr val="FFFFFF"/>
                  </a:solidFill>
                  <a:latin typeface="Roboto Condensed"/>
                </a:rPr>
                <a:t>(Hai câu cuối): </a:t>
              </a:r>
            </a:p>
            <a:p>
              <a:pPr algn="ctr">
                <a:lnSpc>
                  <a:spcPts val="4200"/>
                </a:lnSpc>
              </a:pPr>
              <a:r>
                <a:rPr lang="en-US" sz="3500">
                  <a:solidFill>
                    <a:srgbClr val="FFFFFF"/>
                  </a:solidFill>
                  <a:latin typeface="Roboto Condensed"/>
                </a:rPr>
                <a:t>Tâm sự, trăn trở của </a:t>
              </a:r>
            </a:p>
            <a:p>
              <a:pPr algn="ctr">
                <a:lnSpc>
                  <a:spcPts val="4200"/>
                </a:lnSpc>
              </a:pPr>
              <a:r>
                <a:rPr lang="en-US" sz="3500">
                  <a:solidFill>
                    <a:srgbClr val="FFFFFF"/>
                  </a:solidFill>
                  <a:latin typeface="Roboto Condensed"/>
                </a:rPr>
                <a:t>nhân vật trữ tình.</a:t>
              </a:r>
            </a:p>
            <a:p>
              <a:pPr algn="ctr">
                <a:lnSpc>
                  <a:spcPts val="4200"/>
                </a:lnSpc>
              </a:pPr>
              <a:endParaRPr lang="en-US" sz="3500">
                <a:solidFill>
                  <a:srgbClr val="FFFFFF"/>
                </a:solidFill>
                <a:latin typeface="Roboto Condensed"/>
              </a:endParaRPr>
            </a:p>
          </p:txBody>
        </p:sp>
      </p:grpSp>
      <p:sp>
        <p:nvSpPr>
          <p:cNvPr id="12" name="TextBox 12"/>
          <p:cNvSpPr txBox="1"/>
          <p:nvPr/>
        </p:nvSpPr>
        <p:spPr>
          <a:xfrm>
            <a:off x="7445290" y="292212"/>
            <a:ext cx="10019867" cy="1153795"/>
          </a:xfrm>
          <a:prstGeom prst="rect">
            <a:avLst/>
          </a:prstGeom>
        </p:spPr>
        <p:txBody>
          <a:bodyPr lIns="0" tIns="0" rIns="0" bIns="0" rtlCol="0" anchor="t">
            <a:spAutoFit/>
          </a:bodyPr>
          <a:lstStyle/>
          <a:p>
            <a:pPr algn="r">
              <a:lnSpc>
                <a:spcPts val="9379"/>
              </a:lnSpc>
            </a:pPr>
            <a:r>
              <a:rPr lang="en-US" sz="6699" dirty="0">
                <a:solidFill>
                  <a:srgbClr val="22170B"/>
                </a:solidFill>
                <a:latin typeface="#9Slide07 SVNUT Triumph Press"/>
              </a:rPr>
              <a:t>3.2. </a:t>
            </a:r>
            <a:r>
              <a:rPr lang="en-US" sz="6699" dirty="0" err="1" smtClean="0">
                <a:solidFill>
                  <a:srgbClr val="22170B"/>
                </a:solidFill>
                <a:latin typeface="#9Slide07 SVNUT Triumph Press"/>
              </a:rPr>
              <a:t>Khám</a:t>
            </a:r>
            <a:r>
              <a:rPr lang="en-US" sz="6699" dirty="0" smtClean="0">
                <a:solidFill>
                  <a:srgbClr val="22170B"/>
                </a:solidFill>
                <a:latin typeface="#9Slide07 SVNUT Triumph Press"/>
              </a:rPr>
              <a:t> </a:t>
            </a:r>
            <a:r>
              <a:rPr lang="en-US" sz="6699" dirty="0" err="1" smtClean="0">
                <a:solidFill>
                  <a:srgbClr val="22170B"/>
                </a:solidFill>
                <a:latin typeface="#9Slide07 SVNUT Triumph Press"/>
              </a:rPr>
              <a:t>phá</a:t>
            </a:r>
            <a:r>
              <a:rPr lang="en-US" sz="6699" dirty="0" smtClean="0">
                <a:solidFill>
                  <a:srgbClr val="22170B"/>
                </a:solidFill>
                <a:latin typeface="#9Slide07 SVNUT Triumph Press"/>
              </a:rPr>
              <a:t> </a:t>
            </a:r>
            <a:r>
              <a:rPr lang="en-US" sz="6699" dirty="0" err="1" smtClean="0">
                <a:solidFill>
                  <a:srgbClr val="22170B"/>
                </a:solidFill>
                <a:latin typeface="#9Slide07 SVNUT Triumph Press"/>
              </a:rPr>
              <a:t>văn</a:t>
            </a:r>
            <a:r>
              <a:rPr lang="en-US" sz="6699" dirty="0" smtClean="0">
                <a:solidFill>
                  <a:srgbClr val="22170B"/>
                </a:solidFill>
                <a:latin typeface="#9Slide07 SVNUT Triumph Press"/>
              </a:rPr>
              <a:t> </a:t>
            </a:r>
            <a:r>
              <a:rPr lang="en-US" sz="6699" dirty="0" err="1">
                <a:solidFill>
                  <a:srgbClr val="22170B"/>
                </a:solidFill>
                <a:latin typeface="#9Slide07 SVNUT Triumph Press"/>
              </a:rPr>
              <a:t>bản</a:t>
            </a:r>
            <a:endParaRPr lang="en-US" sz="6699" dirty="0">
              <a:solidFill>
                <a:srgbClr val="22170B"/>
              </a:solidFill>
              <a:latin typeface="#9Slide07 SVNUT Triumph Press"/>
            </a:endParaRPr>
          </a:p>
        </p:txBody>
      </p:sp>
      <p:grpSp>
        <p:nvGrpSpPr>
          <p:cNvPr id="13" name="Group 13"/>
          <p:cNvGrpSpPr/>
          <p:nvPr/>
        </p:nvGrpSpPr>
        <p:grpSpPr>
          <a:xfrm>
            <a:off x="12845830" y="2375176"/>
            <a:ext cx="4413470" cy="7226451"/>
            <a:chOff x="0" y="0"/>
            <a:chExt cx="5391520" cy="8827874"/>
          </a:xfrm>
        </p:grpSpPr>
        <p:sp>
          <p:nvSpPr>
            <p:cNvPr id="14" name="Freeform 14"/>
            <p:cNvSpPr/>
            <p:nvPr/>
          </p:nvSpPr>
          <p:spPr>
            <a:xfrm>
              <a:off x="0" y="0"/>
              <a:ext cx="5391531" cy="8827897"/>
            </a:xfrm>
            <a:custGeom>
              <a:avLst/>
              <a:gdLst/>
              <a:ahLst/>
              <a:cxnLst/>
              <a:rect l="l" t="t" r="r" b="b"/>
              <a:pathLst>
                <a:path w="5391531" h="8827897">
                  <a:moveTo>
                    <a:pt x="0" y="0"/>
                  </a:moveTo>
                  <a:lnTo>
                    <a:pt x="5391531" y="0"/>
                  </a:lnTo>
                  <a:lnTo>
                    <a:pt x="5391531" y="8827897"/>
                  </a:lnTo>
                  <a:lnTo>
                    <a:pt x="0" y="8827897"/>
                  </a:lnTo>
                  <a:lnTo>
                    <a:pt x="0" y="0"/>
                  </a:lnTo>
                  <a:close/>
                </a:path>
              </a:pathLst>
            </a:custGeom>
            <a:blipFill>
              <a:blip r:embed="rId5"/>
              <a:stretch>
                <a:fillRect l="-19354" r="-19354"/>
              </a:stretch>
            </a:blipFill>
          </p:spPr>
          <p:txBody>
            <a:bodyPr/>
            <a:lstStyle/>
            <a:p>
              <a:endParaRPr lang="en-GB"/>
            </a:p>
          </p:txBody>
        </p:sp>
      </p:grpSp>
      <p:sp>
        <p:nvSpPr>
          <p:cNvPr id="15" name="TextBox 15"/>
          <p:cNvSpPr txBox="1"/>
          <p:nvPr/>
        </p:nvSpPr>
        <p:spPr>
          <a:xfrm>
            <a:off x="1540786" y="8088261"/>
            <a:ext cx="10419781" cy="1746587"/>
          </a:xfrm>
          <a:prstGeom prst="rect">
            <a:avLst/>
          </a:prstGeom>
        </p:spPr>
        <p:txBody>
          <a:bodyPr lIns="0" tIns="0" rIns="0" bIns="0" rtlCol="0" anchor="t">
            <a:spAutoFit/>
          </a:bodyPr>
          <a:lstStyle/>
          <a:p>
            <a:pPr marL="755651" lvl="1" indent="-377825" algn="just">
              <a:lnSpc>
                <a:spcPts val="4620"/>
              </a:lnSpc>
              <a:buFont typeface="Arial"/>
              <a:buChar char="•"/>
            </a:pPr>
            <a:r>
              <a:rPr lang="en-US" sz="3500">
                <a:solidFill>
                  <a:srgbClr val="22170B"/>
                </a:solidFill>
                <a:latin typeface="Roboto Condensed Bold"/>
              </a:rPr>
              <a:t>Niêm</a:t>
            </a:r>
            <a:r>
              <a:rPr lang="en-US" sz="3500">
                <a:solidFill>
                  <a:srgbClr val="22170B"/>
                </a:solidFill>
                <a:latin typeface="Roboto Condensed"/>
              </a:rPr>
              <a:t> (Chữ thứ 2 của câu 2 và 3, câu 4 và câu 1 cùng thanh): </a:t>
            </a:r>
            <a:r>
              <a:rPr lang="en-US" sz="3500">
                <a:solidFill>
                  <a:srgbClr val="22170B"/>
                </a:solidFill>
                <a:latin typeface="Roboto Condensed Italics"/>
              </a:rPr>
              <a:t>lồng – khuya, suối – ngủ</a:t>
            </a:r>
          </a:p>
          <a:p>
            <a:pPr marL="755651" lvl="1" indent="-377825" algn="just">
              <a:lnSpc>
                <a:spcPts val="4620"/>
              </a:lnSpc>
              <a:buFont typeface="Arial"/>
              <a:buChar char="•"/>
            </a:pPr>
            <a:r>
              <a:rPr lang="en-US" sz="3500">
                <a:solidFill>
                  <a:srgbClr val="22170B"/>
                </a:solidFill>
                <a:latin typeface="Roboto Condensed Bold"/>
              </a:rPr>
              <a:t>Gieo vần: </a:t>
            </a:r>
            <a:r>
              <a:rPr lang="en-US" sz="3500">
                <a:solidFill>
                  <a:srgbClr val="22170B"/>
                </a:solidFill>
                <a:latin typeface="Roboto Condensed"/>
              </a:rPr>
              <a:t>vần a ở cuối các câu 1,2,4</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sp>
        <p:nvSpPr>
          <p:cNvPr id="3" name="Freeform 3"/>
          <p:cNvSpPr/>
          <p:nvPr/>
        </p:nvSpPr>
        <p:spPr>
          <a:xfrm>
            <a:off x="3600450" y="1471612"/>
            <a:ext cx="14039850" cy="128588"/>
          </a:xfrm>
          <a:custGeom>
            <a:avLst/>
            <a:gdLst/>
            <a:ahLst/>
            <a:cxnLst/>
            <a:rect l="l" t="t" r="r" b="b"/>
            <a:pathLst>
              <a:path w="14039850" h="128588">
                <a:moveTo>
                  <a:pt x="0" y="0"/>
                </a:moveTo>
                <a:lnTo>
                  <a:pt x="14039850" y="0"/>
                </a:lnTo>
                <a:lnTo>
                  <a:pt x="14039850" y="128588"/>
                </a:lnTo>
                <a:lnTo>
                  <a:pt x="0" y="128588"/>
                </a:lnTo>
                <a:lnTo>
                  <a:pt x="0" y="0"/>
                </a:lnTo>
                <a:close/>
              </a:path>
            </a:pathLst>
          </a:custGeom>
          <a:blipFill>
            <a:blip r:embed="rId4"/>
            <a:stretch>
              <a:fillRect l="-23225" t="109038" b="-28001"/>
            </a:stretch>
          </a:blipFill>
        </p:spPr>
        <p:txBody>
          <a:bodyPr/>
          <a:lstStyle/>
          <a:p>
            <a:endParaRPr lang="en-GB"/>
          </a:p>
        </p:txBody>
      </p:sp>
      <p:sp>
        <p:nvSpPr>
          <p:cNvPr id="4" name="AutoShape 4"/>
          <p:cNvSpPr/>
          <p:nvPr/>
        </p:nvSpPr>
        <p:spPr>
          <a:xfrm>
            <a:off x="1777013" y="3343861"/>
            <a:ext cx="10897654" cy="19050"/>
          </a:xfrm>
          <a:prstGeom prst="line">
            <a:avLst/>
          </a:prstGeom>
          <a:ln w="9525" cap="rnd">
            <a:solidFill>
              <a:srgbClr val="000000"/>
            </a:solidFill>
            <a:prstDash val="solid"/>
            <a:headEnd type="none" w="sm" len="sm"/>
            <a:tailEnd type="none" w="sm" len="sm"/>
          </a:ln>
        </p:spPr>
        <p:txBody>
          <a:bodyPr/>
          <a:lstStyle/>
          <a:p>
            <a:endParaRPr lang="en-GB"/>
          </a:p>
        </p:txBody>
      </p:sp>
      <p:sp>
        <p:nvSpPr>
          <p:cNvPr id="5" name="AutoShape 5"/>
          <p:cNvSpPr/>
          <p:nvPr/>
        </p:nvSpPr>
        <p:spPr>
          <a:xfrm>
            <a:off x="1777013" y="4624788"/>
            <a:ext cx="10897654" cy="19050"/>
          </a:xfrm>
          <a:prstGeom prst="line">
            <a:avLst/>
          </a:prstGeom>
          <a:ln w="9525" cap="rnd">
            <a:solidFill>
              <a:srgbClr val="000000"/>
            </a:solidFill>
            <a:prstDash val="solid"/>
            <a:headEnd type="none" w="sm" len="sm"/>
            <a:tailEnd type="none" w="sm" len="sm"/>
          </a:ln>
        </p:spPr>
        <p:txBody>
          <a:bodyPr/>
          <a:lstStyle/>
          <a:p>
            <a:endParaRPr lang="en-GB"/>
          </a:p>
        </p:txBody>
      </p:sp>
      <p:sp>
        <p:nvSpPr>
          <p:cNvPr id="6" name="AutoShape 6"/>
          <p:cNvSpPr/>
          <p:nvPr/>
        </p:nvSpPr>
        <p:spPr>
          <a:xfrm>
            <a:off x="1777013" y="5839506"/>
            <a:ext cx="10897654" cy="19050"/>
          </a:xfrm>
          <a:prstGeom prst="line">
            <a:avLst/>
          </a:prstGeom>
          <a:ln w="9525" cap="rnd">
            <a:solidFill>
              <a:srgbClr val="000000"/>
            </a:solidFill>
            <a:prstDash val="solid"/>
            <a:headEnd type="none" w="sm" len="sm"/>
            <a:tailEnd type="none" w="sm" len="sm"/>
          </a:ln>
        </p:spPr>
        <p:txBody>
          <a:bodyPr/>
          <a:lstStyle/>
          <a:p>
            <a:endParaRPr lang="en-GB"/>
          </a:p>
        </p:txBody>
      </p:sp>
      <p:sp>
        <p:nvSpPr>
          <p:cNvPr id="7" name="Freeform 7"/>
          <p:cNvSpPr/>
          <p:nvPr/>
        </p:nvSpPr>
        <p:spPr>
          <a:xfrm>
            <a:off x="1372173" y="732"/>
            <a:ext cx="2228277" cy="2133576"/>
          </a:xfrm>
          <a:custGeom>
            <a:avLst/>
            <a:gdLst/>
            <a:ahLst/>
            <a:cxnLst/>
            <a:rect l="l" t="t" r="r" b="b"/>
            <a:pathLst>
              <a:path w="2228277" h="2133576">
                <a:moveTo>
                  <a:pt x="0" y="0"/>
                </a:moveTo>
                <a:lnTo>
                  <a:pt x="2228277" y="0"/>
                </a:lnTo>
                <a:lnTo>
                  <a:pt x="2228277" y="2133575"/>
                </a:lnTo>
                <a:lnTo>
                  <a:pt x="0" y="2133575"/>
                </a:lnTo>
                <a:lnTo>
                  <a:pt x="0" y="0"/>
                </a:lnTo>
                <a:close/>
              </a:path>
            </a:pathLst>
          </a:custGeom>
          <a:blipFill>
            <a:blip r:embed="rId5"/>
            <a:stretch>
              <a:fillRect/>
            </a:stretch>
          </a:blipFill>
        </p:spPr>
        <p:txBody>
          <a:bodyPr/>
          <a:lstStyle/>
          <a:p>
            <a:endParaRPr lang="en-GB"/>
          </a:p>
        </p:txBody>
      </p:sp>
      <p:sp>
        <p:nvSpPr>
          <p:cNvPr id="8" name="TextBox 8"/>
          <p:cNvSpPr txBox="1"/>
          <p:nvPr/>
        </p:nvSpPr>
        <p:spPr>
          <a:xfrm>
            <a:off x="1893213" y="3493399"/>
            <a:ext cx="10665254" cy="1029475"/>
          </a:xfrm>
          <a:prstGeom prst="rect">
            <a:avLst/>
          </a:prstGeom>
        </p:spPr>
        <p:txBody>
          <a:bodyPr lIns="0" tIns="0" rIns="0" bIns="0" rtlCol="0" anchor="t">
            <a:spAutoFit/>
          </a:bodyPr>
          <a:lstStyle/>
          <a:p>
            <a:pPr algn="l">
              <a:lnSpc>
                <a:spcPts val="4536"/>
              </a:lnSpc>
            </a:pPr>
            <a:r>
              <a:rPr lang="en-US" sz="4200">
                <a:solidFill>
                  <a:srgbClr val="000000"/>
                </a:solidFill>
                <a:latin typeface="Roboto Condensed Bold"/>
              </a:rPr>
              <a:t>Nhân vật trữ tình</a:t>
            </a:r>
            <a:r>
              <a:rPr lang="en-US" sz="4200">
                <a:solidFill>
                  <a:srgbClr val="000000"/>
                </a:solidFill>
                <a:latin typeface="Roboto Condensed"/>
              </a:rPr>
              <a:t>: Ẩn mình, chỉ bộc lộ cảm xúc</a:t>
            </a:r>
          </a:p>
        </p:txBody>
      </p:sp>
      <p:sp>
        <p:nvSpPr>
          <p:cNvPr id="9" name="TextBox 9"/>
          <p:cNvSpPr txBox="1"/>
          <p:nvPr/>
        </p:nvSpPr>
        <p:spPr>
          <a:xfrm>
            <a:off x="1893213" y="4774325"/>
            <a:ext cx="10665254" cy="597408"/>
          </a:xfrm>
          <a:prstGeom prst="rect">
            <a:avLst/>
          </a:prstGeom>
        </p:spPr>
        <p:txBody>
          <a:bodyPr lIns="0" tIns="0" rIns="0" bIns="0" rtlCol="0" anchor="t">
            <a:spAutoFit/>
          </a:bodyPr>
          <a:lstStyle/>
          <a:p>
            <a:pPr algn="l">
              <a:lnSpc>
                <a:spcPts val="4536"/>
              </a:lnSpc>
            </a:pPr>
            <a:r>
              <a:rPr lang="en-US" sz="4200">
                <a:solidFill>
                  <a:srgbClr val="000000"/>
                </a:solidFill>
                <a:latin typeface="Roboto Condensed Bold"/>
              </a:rPr>
              <a:t>Đối tượng trữ tình</a:t>
            </a:r>
            <a:r>
              <a:rPr lang="en-US" sz="4200">
                <a:solidFill>
                  <a:srgbClr val="000000"/>
                </a:solidFill>
                <a:latin typeface="Roboto Condensed"/>
              </a:rPr>
              <a:t>: Cảnh thiên nhiên đêm khuya</a:t>
            </a:r>
          </a:p>
        </p:txBody>
      </p:sp>
      <p:sp>
        <p:nvSpPr>
          <p:cNvPr id="10" name="TextBox 10"/>
          <p:cNvSpPr txBox="1"/>
          <p:nvPr/>
        </p:nvSpPr>
        <p:spPr>
          <a:xfrm>
            <a:off x="1893213" y="5865218"/>
            <a:ext cx="10654630" cy="2184431"/>
          </a:xfrm>
          <a:prstGeom prst="rect">
            <a:avLst/>
          </a:prstGeom>
        </p:spPr>
        <p:txBody>
          <a:bodyPr lIns="0" tIns="0" rIns="0" bIns="0" rtlCol="0" anchor="t">
            <a:spAutoFit/>
          </a:bodyPr>
          <a:lstStyle/>
          <a:p>
            <a:pPr algn="l">
              <a:lnSpc>
                <a:spcPts val="5838"/>
              </a:lnSpc>
            </a:pPr>
            <a:r>
              <a:rPr lang="en-US" sz="4200">
                <a:solidFill>
                  <a:srgbClr val="000000"/>
                </a:solidFill>
                <a:latin typeface="Roboto Condensed Bold"/>
              </a:rPr>
              <a:t>Cảm xúc chủ đạo: </a:t>
            </a:r>
            <a:r>
              <a:rPr lang="en-US" sz="4200">
                <a:solidFill>
                  <a:srgbClr val="000000"/>
                </a:solidFill>
                <a:latin typeface="Roboto Condensed"/>
              </a:rPr>
              <a:t>say mê ngắm nhìn cảnh đẹp thiên nhiên đan xen với nỗi lo việc dân, việc nước.</a:t>
            </a:r>
          </a:p>
          <a:p>
            <a:pPr algn="l">
              <a:lnSpc>
                <a:spcPts val="5838"/>
              </a:lnSpc>
            </a:pPr>
            <a:endParaRPr lang="en-US" sz="4200">
              <a:solidFill>
                <a:srgbClr val="000000"/>
              </a:solidFill>
              <a:latin typeface="Roboto Condensed"/>
            </a:endParaRPr>
          </a:p>
        </p:txBody>
      </p:sp>
      <p:sp>
        <p:nvSpPr>
          <p:cNvPr id="11" name="Freeform 11"/>
          <p:cNvSpPr/>
          <p:nvPr/>
        </p:nvSpPr>
        <p:spPr>
          <a:xfrm>
            <a:off x="3819902" y="1408392"/>
            <a:ext cx="14039850" cy="128588"/>
          </a:xfrm>
          <a:custGeom>
            <a:avLst/>
            <a:gdLst/>
            <a:ahLst/>
            <a:cxnLst/>
            <a:rect l="l" t="t" r="r" b="b"/>
            <a:pathLst>
              <a:path w="14039850" h="128588">
                <a:moveTo>
                  <a:pt x="0" y="0"/>
                </a:moveTo>
                <a:lnTo>
                  <a:pt x="14039850" y="0"/>
                </a:lnTo>
                <a:lnTo>
                  <a:pt x="14039850" y="128587"/>
                </a:lnTo>
                <a:lnTo>
                  <a:pt x="0" y="128587"/>
                </a:lnTo>
                <a:lnTo>
                  <a:pt x="0" y="0"/>
                </a:lnTo>
                <a:close/>
              </a:path>
            </a:pathLst>
          </a:custGeom>
          <a:blipFill>
            <a:blip r:embed="rId4"/>
            <a:stretch>
              <a:fillRect l="-23225" t="109038" b="-28001"/>
            </a:stretch>
          </a:blipFill>
        </p:spPr>
        <p:txBody>
          <a:bodyPr/>
          <a:lstStyle/>
          <a:p>
            <a:endParaRPr lang="en-GB"/>
          </a:p>
        </p:txBody>
      </p:sp>
      <p:sp>
        <p:nvSpPr>
          <p:cNvPr id="12" name="TextBox 12"/>
          <p:cNvSpPr txBox="1"/>
          <p:nvPr/>
        </p:nvSpPr>
        <p:spPr>
          <a:xfrm>
            <a:off x="4615620" y="1471612"/>
            <a:ext cx="13244133" cy="600025"/>
          </a:xfrm>
          <a:prstGeom prst="rect">
            <a:avLst/>
          </a:prstGeom>
        </p:spPr>
        <p:txBody>
          <a:bodyPr lIns="0" tIns="0" rIns="0" bIns="0" rtlCol="0" anchor="t">
            <a:spAutoFit/>
          </a:bodyPr>
          <a:lstStyle/>
          <a:p>
            <a:pPr algn="l">
              <a:lnSpc>
                <a:spcPts val="4799"/>
              </a:lnSpc>
            </a:pPr>
            <a:r>
              <a:rPr lang="en-US" sz="3999">
                <a:solidFill>
                  <a:srgbClr val="000000"/>
                </a:solidFill>
                <a:latin typeface="Roboto Condensed Bold"/>
              </a:rPr>
              <a:t>b. Nhân vật trữ tình, đối tượng trữ tình và cảm xúc chủ đạo</a:t>
            </a:r>
          </a:p>
        </p:txBody>
      </p:sp>
      <p:grpSp>
        <p:nvGrpSpPr>
          <p:cNvPr id="14" name="Group 14"/>
          <p:cNvGrpSpPr/>
          <p:nvPr/>
        </p:nvGrpSpPr>
        <p:grpSpPr>
          <a:xfrm>
            <a:off x="12845830" y="2245330"/>
            <a:ext cx="4413470" cy="7226451"/>
            <a:chOff x="0" y="0"/>
            <a:chExt cx="5391520" cy="8827874"/>
          </a:xfrm>
        </p:grpSpPr>
        <p:sp>
          <p:nvSpPr>
            <p:cNvPr id="15" name="Freeform 15"/>
            <p:cNvSpPr/>
            <p:nvPr/>
          </p:nvSpPr>
          <p:spPr>
            <a:xfrm>
              <a:off x="0" y="0"/>
              <a:ext cx="5391531" cy="8827897"/>
            </a:xfrm>
            <a:custGeom>
              <a:avLst/>
              <a:gdLst/>
              <a:ahLst/>
              <a:cxnLst/>
              <a:rect l="l" t="t" r="r" b="b"/>
              <a:pathLst>
                <a:path w="5391531" h="8827897">
                  <a:moveTo>
                    <a:pt x="0" y="0"/>
                  </a:moveTo>
                  <a:lnTo>
                    <a:pt x="5391531" y="0"/>
                  </a:lnTo>
                  <a:lnTo>
                    <a:pt x="5391531" y="8827897"/>
                  </a:lnTo>
                  <a:lnTo>
                    <a:pt x="0" y="8827897"/>
                  </a:lnTo>
                  <a:lnTo>
                    <a:pt x="0" y="0"/>
                  </a:lnTo>
                  <a:close/>
                </a:path>
              </a:pathLst>
            </a:custGeom>
            <a:blipFill>
              <a:blip r:embed="rId6"/>
              <a:stretch>
                <a:fillRect l="-19354" r="-19354"/>
              </a:stretch>
            </a:blipFill>
          </p:spPr>
          <p:txBody>
            <a:bodyPr/>
            <a:lstStyle/>
            <a:p>
              <a:endParaRPr lang="en-GB"/>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grpSp>
        <p:nvGrpSpPr>
          <p:cNvPr id="3" name="Group 3"/>
          <p:cNvGrpSpPr/>
          <p:nvPr/>
        </p:nvGrpSpPr>
        <p:grpSpPr>
          <a:xfrm>
            <a:off x="7208822" y="817324"/>
            <a:ext cx="8115186" cy="2230245"/>
            <a:chOff x="0" y="0"/>
            <a:chExt cx="10820248" cy="2973660"/>
          </a:xfrm>
        </p:grpSpPr>
        <p:sp>
          <p:nvSpPr>
            <p:cNvPr id="4" name="Freeform 4"/>
            <p:cNvSpPr/>
            <p:nvPr/>
          </p:nvSpPr>
          <p:spPr>
            <a:xfrm>
              <a:off x="9525" y="-852297"/>
              <a:ext cx="10801223" cy="4678299"/>
            </a:xfrm>
            <a:custGeom>
              <a:avLst/>
              <a:gdLst/>
              <a:ahLst/>
              <a:cxnLst/>
              <a:rect l="l" t="t" r="r" b="b"/>
              <a:pathLst>
                <a:path w="10801223" h="4678299">
                  <a:moveTo>
                    <a:pt x="0" y="1231138"/>
                  </a:moveTo>
                  <a:cubicBezTo>
                    <a:pt x="3600450" y="0"/>
                    <a:pt x="7200773" y="2462276"/>
                    <a:pt x="10801223" y="1231138"/>
                  </a:cubicBezTo>
                  <a:lnTo>
                    <a:pt x="10801223" y="3447161"/>
                  </a:lnTo>
                  <a:cubicBezTo>
                    <a:pt x="7200773" y="4678299"/>
                    <a:pt x="3600450" y="2216023"/>
                    <a:pt x="0" y="3447161"/>
                  </a:cubicBezTo>
                  <a:close/>
                </a:path>
              </a:pathLst>
            </a:custGeom>
            <a:gradFill rotWithShape="1">
              <a:gsLst>
                <a:gs pos="0">
                  <a:srgbClr val="FEFCF6">
                    <a:alpha val="100000"/>
                  </a:srgbClr>
                </a:gs>
                <a:gs pos="50000">
                  <a:srgbClr val="FDF7E7">
                    <a:alpha val="100000"/>
                  </a:srgbClr>
                </a:gs>
                <a:gs pos="100000">
                  <a:srgbClr val="FDF6E3">
                    <a:alpha val="100000"/>
                  </a:srgbClr>
                </a:gs>
              </a:gsLst>
              <a:lin ang="5400000"/>
            </a:gradFill>
          </p:spPr>
          <p:txBody>
            <a:bodyPr/>
            <a:lstStyle/>
            <a:p>
              <a:endParaRPr lang="en-GB"/>
            </a:p>
          </p:txBody>
        </p:sp>
        <p:sp>
          <p:nvSpPr>
            <p:cNvPr id="5" name="Freeform 5"/>
            <p:cNvSpPr/>
            <p:nvPr/>
          </p:nvSpPr>
          <p:spPr>
            <a:xfrm>
              <a:off x="127" y="-246634"/>
              <a:ext cx="10820146" cy="3466973"/>
            </a:xfrm>
            <a:custGeom>
              <a:avLst/>
              <a:gdLst/>
              <a:ahLst/>
              <a:cxnLst/>
              <a:rect l="l" t="t" r="r" b="b"/>
              <a:pathLst>
                <a:path w="10820146" h="3466973">
                  <a:moveTo>
                    <a:pt x="6350" y="616458"/>
                  </a:moveTo>
                  <a:cubicBezTo>
                    <a:pt x="1809242" y="0"/>
                    <a:pt x="3611880" y="308356"/>
                    <a:pt x="5411597" y="616077"/>
                  </a:cubicBezTo>
                  <a:cubicBezTo>
                    <a:pt x="7212203" y="923925"/>
                    <a:pt x="9010015" y="1231138"/>
                    <a:pt x="10807573" y="616458"/>
                  </a:cubicBezTo>
                  <a:cubicBezTo>
                    <a:pt x="10810494" y="615442"/>
                    <a:pt x="10813669" y="615950"/>
                    <a:pt x="10816209" y="617728"/>
                  </a:cubicBezTo>
                  <a:cubicBezTo>
                    <a:pt x="10818749" y="619506"/>
                    <a:pt x="10820146" y="622427"/>
                    <a:pt x="10820146" y="625475"/>
                  </a:cubicBezTo>
                  <a:lnTo>
                    <a:pt x="10820146" y="2841498"/>
                  </a:lnTo>
                  <a:cubicBezTo>
                    <a:pt x="10820146" y="2845562"/>
                    <a:pt x="10817606" y="2849245"/>
                    <a:pt x="10813669" y="2850515"/>
                  </a:cubicBezTo>
                  <a:cubicBezTo>
                    <a:pt x="9010777" y="3466973"/>
                    <a:pt x="7208139" y="3158617"/>
                    <a:pt x="5408422" y="2850896"/>
                  </a:cubicBezTo>
                  <a:cubicBezTo>
                    <a:pt x="3607816" y="2543048"/>
                    <a:pt x="1810004" y="2235835"/>
                    <a:pt x="12573" y="2850515"/>
                  </a:cubicBezTo>
                  <a:cubicBezTo>
                    <a:pt x="9652" y="2851531"/>
                    <a:pt x="6477" y="2851023"/>
                    <a:pt x="3937" y="2849245"/>
                  </a:cubicBezTo>
                  <a:cubicBezTo>
                    <a:pt x="1397" y="2847467"/>
                    <a:pt x="0" y="2844546"/>
                    <a:pt x="0" y="2841498"/>
                  </a:cubicBezTo>
                  <a:lnTo>
                    <a:pt x="0" y="625475"/>
                  </a:lnTo>
                  <a:cubicBezTo>
                    <a:pt x="0" y="621411"/>
                    <a:pt x="2540" y="617728"/>
                    <a:pt x="6477" y="616458"/>
                  </a:cubicBezTo>
                  <a:moveTo>
                    <a:pt x="12700" y="634492"/>
                  </a:moveTo>
                  <a:lnTo>
                    <a:pt x="9652" y="625475"/>
                  </a:lnTo>
                  <a:lnTo>
                    <a:pt x="18923" y="625475"/>
                  </a:lnTo>
                  <a:lnTo>
                    <a:pt x="18923" y="2841498"/>
                  </a:lnTo>
                  <a:lnTo>
                    <a:pt x="9398" y="2841498"/>
                  </a:lnTo>
                  <a:lnTo>
                    <a:pt x="6350" y="2832481"/>
                  </a:lnTo>
                  <a:cubicBezTo>
                    <a:pt x="1809242" y="2216023"/>
                    <a:pt x="3611880" y="2524379"/>
                    <a:pt x="5411597" y="2832100"/>
                  </a:cubicBezTo>
                  <a:cubicBezTo>
                    <a:pt x="7212203" y="3139948"/>
                    <a:pt x="9010015" y="3447034"/>
                    <a:pt x="10807573" y="2832481"/>
                  </a:cubicBezTo>
                  <a:lnTo>
                    <a:pt x="10810621" y="2841498"/>
                  </a:lnTo>
                  <a:lnTo>
                    <a:pt x="10801096" y="2841498"/>
                  </a:lnTo>
                  <a:lnTo>
                    <a:pt x="10801096" y="625475"/>
                  </a:lnTo>
                  <a:lnTo>
                    <a:pt x="10810621" y="625475"/>
                  </a:lnTo>
                  <a:lnTo>
                    <a:pt x="10813669" y="634492"/>
                  </a:lnTo>
                  <a:cubicBezTo>
                    <a:pt x="9010777" y="1250950"/>
                    <a:pt x="7208139" y="942594"/>
                    <a:pt x="5408422" y="634873"/>
                  </a:cubicBezTo>
                  <a:cubicBezTo>
                    <a:pt x="3607816" y="327025"/>
                    <a:pt x="1810004" y="19812"/>
                    <a:pt x="12446" y="634492"/>
                  </a:cubicBezTo>
                  <a:close/>
                </a:path>
              </a:pathLst>
            </a:custGeom>
            <a:gradFill rotWithShape="1">
              <a:gsLst>
                <a:gs pos="0">
                  <a:srgbClr val="FFF3E1">
                    <a:alpha val="100000"/>
                  </a:srgbClr>
                </a:gs>
                <a:gs pos="35000">
                  <a:srgbClr val="FFF6E9">
                    <a:alpha val="100000"/>
                  </a:srgbClr>
                </a:gs>
                <a:gs pos="100000">
                  <a:srgbClr val="FFFDF6">
                    <a:alpha val="100000"/>
                  </a:srgbClr>
                </a:gs>
              </a:gsLst>
              <a:lin ang="15397845"/>
            </a:gradFill>
          </p:spPr>
          <p:txBody>
            <a:bodyPr/>
            <a:lstStyle/>
            <a:p>
              <a:endParaRPr lang="en-GB"/>
            </a:p>
          </p:txBody>
        </p:sp>
        <p:sp>
          <p:nvSpPr>
            <p:cNvPr id="6" name="TextBox 6"/>
            <p:cNvSpPr txBox="1"/>
            <p:nvPr/>
          </p:nvSpPr>
          <p:spPr>
            <a:xfrm>
              <a:off x="0" y="-9525"/>
              <a:ext cx="10820248" cy="2983185"/>
            </a:xfrm>
            <a:prstGeom prst="rect">
              <a:avLst/>
            </a:prstGeom>
          </p:spPr>
          <p:txBody>
            <a:bodyPr lIns="50800" tIns="50800" rIns="50800" bIns="50800" rtlCol="0" anchor="ctr"/>
            <a:lstStyle/>
            <a:p>
              <a:pPr algn="ctr">
                <a:lnSpc>
                  <a:spcPts val="5040"/>
                </a:lnSpc>
              </a:pPr>
              <a:r>
                <a:rPr lang="en-US" sz="4200">
                  <a:solidFill>
                    <a:srgbClr val="C3986D"/>
                  </a:solidFill>
                  <a:latin typeface="Roboto Condensed Bold"/>
                </a:rPr>
                <a:t>LUẬN ĐÀM THƠ BÁC</a:t>
              </a:r>
            </a:p>
          </p:txBody>
        </p:sp>
      </p:grpSp>
      <p:grpSp>
        <p:nvGrpSpPr>
          <p:cNvPr id="7" name="Group 7"/>
          <p:cNvGrpSpPr/>
          <p:nvPr/>
        </p:nvGrpSpPr>
        <p:grpSpPr>
          <a:xfrm>
            <a:off x="2841079" y="4154913"/>
            <a:ext cx="14741410" cy="3761532"/>
            <a:chOff x="0" y="0"/>
            <a:chExt cx="19655213" cy="5015376"/>
          </a:xfrm>
        </p:grpSpPr>
        <p:sp>
          <p:nvSpPr>
            <p:cNvPr id="8" name="Freeform 8"/>
            <p:cNvSpPr/>
            <p:nvPr/>
          </p:nvSpPr>
          <p:spPr>
            <a:xfrm>
              <a:off x="8776" y="14582"/>
              <a:ext cx="19637703" cy="4986127"/>
            </a:xfrm>
            <a:custGeom>
              <a:avLst/>
              <a:gdLst/>
              <a:ahLst/>
              <a:cxnLst/>
              <a:rect l="l" t="t" r="r" b="b"/>
              <a:pathLst>
                <a:path w="19637703" h="4986127">
                  <a:moveTo>
                    <a:pt x="0" y="0"/>
                  </a:moveTo>
                  <a:lnTo>
                    <a:pt x="19637702" y="0"/>
                  </a:lnTo>
                  <a:lnTo>
                    <a:pt x="19637702" y="4986127"/>
                  </a:lnTo>
                  <a:lnTo>
                    <a:pt x="0" y="4986127"/>
                  </a:lnTo>
                  <a:close/>
                </a:path>
              </a:pathLst>
            </a:custGeom>
            <a:solidFill>
              <a:srgbClr val="FFFFFF">
                <a:alpha val="89412"/>
              </a:srgbClr>
            </a:solidFill>
          </p:spPr>
          <p:txBody>
            <a:bodyPr/>
            <a:lstStyle/>
            <a:p>
              <a:endParaRPr lang="en-GB"/>
            </a:p>
          </p:txBody>
        </p:sp>
        <p:sp>
          <p:nvSpPr>
            <p:cNvPr id="9" name="Freeform 9"/>
            <p:cNvSpPr/>
            <p:nvPr/>
          </p:nvSpPr>
          <p:spPr>
            <a:xfrm>
              <a:off x="0" y="0"/>
              <a:ext cx="19655258" cy="5015290"/>
            </a:xfrm>
            <a:custGeom>
              <a:avLst/>
              <a:gdLst/>
              <a:ahLst/>
              <a:cxnLst/>
              <a:rect l="l" t="t" r="r" b="b"/>
              <a:pathLst>
                <a:path w="19655258" h="5015290">
                  <a:moveTo>
                    <a:pt x="8776" y="0"/>
                  </a:moveTo>
                  <a:lnTo>
                    <a:pt x="19646478" y="0"/>
                  </a:lnTo>
                  <a:cubicBezTo>
                    <a:pt x="19651276" y="0"/>
                    <a:pt x="19655258" y="6610"/>
                    <a:pt x="19655258" y="14582"/>
                  </a:cubicBezTo>
                  <a:lnTo>
                    <a:pt x="19655258" y="5000709"/>
                  </a:lnTo>
                  <a:cubicBezTo>
                    <a:pt x="19655258" y="5008680"/>
                    <a:pt x="19651276" y="5015290"/>
                    <a:pt x="19646478" y="5015290"/>
                  </a:cubicBezTo>
                  <a:lnTo>
                    <a:pt x="8776" y="5015290"/>
                  </a:lnTo>
                  <a:cubicBezTo>
                    <a:pt x="3978" y="5015290"/>
                    <a:pt x="0" y="5008680"/>
                    <a:pt x="0" y="5000709"/>
                  </a:cubicBezTo>
                  <a:lnTo>
                    <a:pt x="0" y="14582"/>
                  </a:lnTo>
                  <a:cubicBezTo>
                    <a:pt x="0" y="6610"/>
                    <a:pt x="3978" y="0"/>
                    <a:pt x="8776" y="0"/>
                  </a:cubicBezTo>
                  <a:moveTo>
                    <a:pt x="8776" y="29163"/>
                  </a:moveTo>
                  <a:lnTo>
                    <a:pt x="8776" y="14582"/>
                  </a:lnTo>
                  <a:lnTo>
                    <a:pt x="17551" y="14582"/>
                  </a:lnTo>
                  <a:lnTo>
                    <a:pt x="17551" y="5000709"/>
                  </a:lnTo>
                  <a:lnTo>
                    <a:pt x="8776" y="5000709"/>
                  </a:lnTo>
                  <a:lnTo>
                    <a:pt x="8776" y="4986127"/>
                  </a:lnTo>
                  <a:lnTo>
                    <a:pt x="19646478" y="4986127"/>
                  </a:lnTo>
                  <a:lnTo>
                    <a:pt x="19646478" y="5000709"/>
                  </a:lnTo>
                  <a:lnTo>
                    <a:pt x="19637704" y="5000709"/>
                  </a:lnTo>
                  <a:lnTo>
                    <a:pt x="19637704" y="14582"/>
                  </a:lnTo>
                  <a:lnTo>
                    <a:pt x="19646478" y="14582"/>
                  </a:lnTo>
                  <a:lnTo>
                    <a:pt x="19646478" y="29163"/>
                  </a:lnTo>
                  <a:lnTo>
                    <a:pt x="8776" y="29163"/>
                  </a:lnTo>
                  <a:close/>
                </a:path>
              </a:pathLst>
            </a:custGeom>
            <a:solidFill>
              <a:srgbClr val="573312"/>
            </a:solidFill>
          </p:spPr>
          <p:txBody>
            <a:bodyPr/>
            <a:lstStyle/>
            <a:p>
              <a:endParaRPr lang="en-GB"/>
            </a:p>
          </p:txBody>
        </p:sp>
      </p:grpSp>
      <p:sp>
        <p:nvSpPr>
          <p:cNvPr id="10" name="TextBox 10"/>
          <p:cNvSpPr txBox="1"/>
          <p:nvPr/>
        </p:nvSpPr>
        <p:spPr>
          <a:xfrm>
            <a:off x="3164268" y="5030136"/>
            <a:ext cx="13641188" cy="2301474"/>
          </a:xfrm>
          <a:prstGeom prst="rect">
            <a:avLst/>
          </a:prstGeom>
        </p:spPr>
        <p:txBody>
          <a:bodyPr lIns="0" tIns="0" rIns="0" bIns="0" rtlCol="0" anchor="t">
            <a:spAutoFit/>
          </a:bodyPr>
          <a:lstStyle/>
          <a:p>
            <a:pPr marL="710271" lvl="2" indent="-236757" algn="just">
              <a:lnSpc>
                <a:spcPts val="6166"/>
              </a:lnSpc>
              <a:buFont typeface="Arial"/>
              <a:buChar char="⚬"/>
            </a:pPr>
            <a:r>
              <a:rPr lang="en-US" sz="3927">
                <a:solidFill>
                  <a:srgbClr val="0C0C0C"/>
                </a:solidFill>
                <a:latin typeface="Roboto Condensed"/>
              </a:rPr>
              <a:t>GV chia lớp thành 3 dãy</a:t>
            </a:r>
          </a:p>
          <a:p>
            <a:pPr marL="710770" lvl="2" indent="-236923" algn="just">
              <a:lnSpc>
                <a:spcPts val="6166"/>
              </a:lnSpc>
              <a:buFont typeface="Arial"/>
              <a:buChar char="⚬"/>
            </a:pPr>
            <a:r>
              <a:rPr lang="en-US" sz="3927">
                <a:solidFill>
                  <a:srgbClr val="0C0C0C"/>
                </a:solidFill>
                <a:latin typeface="Roboto Condensed"/>
              </a:rPr>
              <a:t>HS dãy 1 thực hiện yêu cầu 1, dãy 2 thực hiện yêu cầu 2, HS dãy 3 thực hiện yêu cầu 3.</a:t>
            </a:r>
          </a:p>
        </p:txBody>
      </p:sp>
      <p:grpSp>
        <p:nvGrpSpPr>
          <p:cNvPr id="11" name="Group 11"/>
          <p:cNvGrpSpPr/>
          <p:nvPr/>
        </p:nvGrpSpPr>
        <p:grpSpPr>
          <a:xfrm>
            <a:off x="3647511" y="3674976"/>
            <a:ext cx="11190042" cy="974160"/>
            <a:chOff x="0" y="0"/>
            <a:chExt cx="14920056" cy="1298880"/>
          </a:xfrm>
        </p:grpSpPr>
        <p:sp>
          <p:nvSpPr>
            <p:cNvPr id="12" name="Freeform 12"/>
            <p:cNvSpPr/>
            <p:nvPr/>
          </p:nvSpPr>
          <p:spPr>
            <a:xfrm>
              <a:off x="0" y="0"/>
              <a:ext cx="14920088" cy="1298956"/>
            </a:xfrm>
            <a:custGeom>
              <a:avLst/>
              <a:gdLst/>
              <a:ahLst/>
              <a:cxnLst/>
              <a:rect l="l" t="t" r="r" b="b"/>
              <a:pathLst>
                <a:path w="14920088" h="1298956">
                  <a:moveTo>
                    <a:pt x="0" y="216535"/>
                  </a:moveTo>
                  <a:cubicBezTo>
                    <a:pt x="0" y="96901"/>
                    <a:pt x="96901" y="0"/>
                    <a:pt x="216535" y="0"/>
                  </a:cubicBezTo>
                  <a:lnTo>
                    <a:pt x="14703552" y="0"/>
                  </a:lnTo>
                  <a:cubicBezTo>
                    <a:pt x="14823060" y="0"/>
                    <a:pt x="14920088" y="96901"/>
                    <a:pt x="14920088" y="216535"/>
                  </a:cubicBezTo>
                  <a:lnTo>
                    <a:pt x="14920088" y="1082421"/>
                  </a:lnTo>
                  <a:cubicBezTo>
                    <a:pt x="14920088" y="1201928"/>
                    <a:pt x="14823187" y="1298956"/>
                    <a:pt x="14703552" y="1298956"/>
                  </a:cubicBezTo>
                  <a:lnTo>
                    <a:pt x="216535" y="1298956"/>
                  </a:lnTo>
                  <a:cubicBezTo>
                    <a:pt x="96901" y="1298829"/>
                    <a:pt x="0" y="1201928"/>
                    <a:pt x="0" y="1082421"/>
                  </a:cubicBezTo>
                  <a:close/>
                </a:path>
              </a:pathLst>
            </a:custGeom>
            <a:gradFill rotWithShape="1">
              <a:gsLst>
                <a:gs pos="0">
                  <a:srgbClr val="AA9F9A">
                    <a:alpha val="100000"/>
                  </a:srgbClr>
                </a:gs>
                <a:gs pos="50000">
                  <a:srgbClr val="9E928D">
                    <a:alpha val="100000"/>
                  </a:srgbClr>
                </a:gs>
                <a:gs pos="100000">
                  <a:srgbClr val="8F7F78">
                    <a:alpha val="100000"/>
                  </a:srgbClr>
                </a:gs>
              </a:gsLst>
              <a:lin ang="5400000"/>
            </a:gradFill>
          </p:spPr>
          <p:txBody>
            <a:bodyPr/>
            <a:lstStyle/>
            <a:p>
              <a:endParaRPr lang="en-GB"/>
            </a:p>
          </p:txBody>
        </p:sp>
      </p:grpSp>
      <p:grpSp>
        <p:nvGrpSpPr>
          <p:cNvPr id="13" name="Group 13"/>
          <p:cNvGrpSpPr/>
          <p:nvPr/>
        </p:nvGrpSpPr>
        <p:grpSpPr>
          <a:xfrm rot="-2534907">
            <a:off x="5898641" y="690460"/>
            <a:ext cx="3110027" cy="1774841"/>
            <a:chOff x="0" y="0"/>
            <a:chExt cx="4146703" cy="2366455"/>
          </a:xfrm>
        </p:grpSpPr>
        <p:sp>
          <p:nvSpPr>
            <p:cNvPr id="14" name="Freeform 14"/>
            <p:cNvSpPr/>
            <p:nvPr/>
          </p:nvSpPr>
          <p:spPr>
            <a:xfrm>
              <a:off x="11365" y="11365"/>
              <a:ext cx="4123950" cy="2343717"/>
            </a:xfrm>
            <a:custGeom>
              <a:avLst/>
              <a:gdLst/>
              <a:ahLst/>
              <a:cxnLst/>
              <a:rect l="l" t="t" r="r" b="b"/>
              <a:pathLst>
                <a:path w="4123950" h="2343717">
                  <a:moveTo>
                    <a:pt x="0" y="1171896"/>
                  </a:moveTo>
                  <a:cubicBezTo>
                    <a:pt x="0" y="524690"/>
                    <a:pt x="923152" y="0"/>
                    <a:pt x="2062013" y="0"/>
                  </a:cubicBezTo>
                  <a:cubicBezTo>
                    <a:pt x="3200875" y="0"/>
                    <a:pt x="4123950" y="524690"/>
                    <a:pt x="4123950" y="1171896"/>
                  </a:cubicBezTo>
                  <a:cubicBezTo>
                    <a:pt x="4123950" y="1819103"/>
                    <a:pt x="3200799" y="2343717"/>
                    <a:pt x="2062013" y="2343717"/>
                  </a:cubicBezTo>
                  <a:cubicBezTo>
                    <a:pt x="923227" y="2343717"/>
                    <a:pt x="0" y="1819027"/>
                    <a:pt x="0" y="1171896"/>
                  </a:cubicBezTo>
                  <a:close/>
                </a:path>
              </a:pathLst>
            </a:custGeom>
            <a:solidFill>
              <a:srgbClr val="A19574"/>
            </a:solidFill>
          </p:spPr>
          <p:txBody>
            <a:bodyPr/>
            <a:lstStyle/>
            <a:p>
              <a:endParaRPr lang="en-GB"/>
            </a:p>
          </p:txBody>
        </p:sp>
        <p:sp>
          <p:nvSpPr>
            <p:cNvPr id="15" name="Freeform 15"/>
            <p:cNvSpPr/>
            <p:nvPr/>
          </p:nvSpPr>
          <p:spPr>
            <a:xfrm>
              <a:off x="0" y="0"/>
              <a:ext cx="4146681" cy="2366569"/>
            </a:xfrm>
            <a:custGeom>
              <a:avLst/>
              <a:gdLst/>
              <a:ahLst/>
              <a:cxnLst/>
              <a:rect l="l" t="t" r="r" b="b"/>
              <a:pathLst>
                <a:path w="4146681" h="2366569">
                  <a:moveTo>
                    <a:pt x="0" y="1183261"/>
                  </a:moveTo>
                  <a:cubicBezTo>
                    <a:pt x="0" y="524842"/>
                    <a:pt x="934744" y="0"/>
                    <a:pt x="2073378" y="0"/>
                  </a:cubicBezTo>
                  <a:cubicBezTo>
                    <a:pt x="3212012" y="0"/>
                    <a:pt x="4146681" y="524842"/>
                    <a:pt x="4146681" y="1183261"/>
                  </a:cubicBezTo>
                  <a:lnTo>
                    <a:pt x="4135315" y="1183261"/>
                  </a:lnTo>
                  <a:lnTo>
                    <a:pt x="4146681" y="1183261"/>
                  </a:lnTo>
                  <a:cubicBezTo>
                    <a:pt x="4146681" y="1841681"/>
                    <a:pt x="3211937" y="2366569"/>
                    <a:pt x="2073302" y="2366569"/>
                  </a:cubicBezTo>
                  <a:lnTo>
                    <a:pt x="2073302" y="2355158"/>
                  </a:lnTo>
                  <a:lnTo>
                    <a:pt x="2073302" y="2366569"/>
                  </a:lnTo>
                  <a:cubicBezTo>
                    <a:pt x="934744" y="2366447"/>
                    <a:pt x="0" y="1841605"/>
                    <a:pt x="0" y="1183261"/>
                  </a:cubicBezTo>
                  <a:lnTo>
                    <a:pt x="11365" y="1183261"/>
                  </a:lnTo>
                  <a:lnTo>
                    <a:pt x="22730" y="1183261"/>
                  </a:lnTo>
                  <a:lnTo>
                    <a:pt x="11365" y="1183261"/>
                  </a:lnTo>
                  <a:lnTo>
                    <a:pt x="0" y="1183261"/>
                  </a:lnTo>
                  <a:moveTo>
                    <a:pt x="22730" y="1183261"/>
                  </a:moveTo>
                  <a:cubicBezTo>
                    <a:pt x="22730" y="1189550"/>
                    <a:pt x="17654" y="1194626"/>
                    <a:pt x="11365" y="1194626"/>
                  </a:cubicBezTo>
                  <a:cubicBezTo>
                    <a:pt x="5076" y="1194626"/>
                    <a:pt x="0" y="1189550"/>
                    <a:pt x="0" y="1183261"/>
                  </a:cubicBezTo>
                  <a:cubicBezTo>
                    <a:pt x="0" y="1176973"/>
                    <a:pt x="5076" y="1171896"/>
                    <a:pt x="11365" y="1171896"/>
                  </a:cubicBezTo>
                  <a:cubicBezTo>
                    <a:pt x="17654" y="1171896"/>
                    <a:pt x="22730" y="1176973"/>
                    <a:pt x="22730" y="1183261"/>
                  </a:cubicBezTo>
                  <a:cubicBezTo>
                    <a:pt x="22730" y="1819254"/>
                    <a:pt x="934365" y="2343792"/>
                    <a:pt x="2073378" y="2343792"/>
                  </a:cubicBezTo>
                  <a:cubicBezTo>
                    <a:pt x="3212391" y="2343792"/>
                    <a:pt x="4124026" y="1819330"/>
                    <a:pt x="4124026" y="1183261"/>
                  </a:cubicBezTo>
                  <a:cubicBezTo>
                    <a:pt x="4124026" y="547193"/>
                    <a:pt x="3212316" y="22730"/>
                    <a:pt x="2073378" y="22730"/>
                  </a:cubicBezTo>
                  <a:lnTo>
                    <a:pt x="2073378" y="11365"/>
                  </a:lnTo>
                  <a:lnTo>
                    <a:pt x="2073378" y="22730"/>
                  </a:lnTo>
                  <a:cubicBezTo>
                    <a:pt x="934365" y="22730"/>
                    <a:pt x="22730" y="547193"/>
                    <a:pt x="22730" y="1183261"/>
                  </a:cubicBezTo>
                  <a:close/>
                </a:path>
              </a:pathLst>
            </a:custGeom>
            <a:solidFill>
              <a:srgbClr val="FFFFFF"/>
            </a:solidFill>
          </p:spPr>
          <p:txBody>
            <a:bodyPr/>
            <a:lstStyle/>
            <a:p>
              <a:endParaRPr lang="en-GB"/>
            </a:p>
          </p:txBody>
        </p:sp>
        <p:sp>
          <p:nvSpPr>
            <p:cNvPr id="16" name="TextBox 16"/>
            <p:cNvSpPr txBox="1"/>
            <p:nvPr/>
          </p:nvSpPr>
          <p:spPr>
            <a:xfrm>
              <a:off x="0" y="-57150"/>
              <a:ext cx="4146703" cy="2423605"/>
            </a:xfrm>
            <a:prstGeom prst="rect">
              <a:avLst/>
            </a:prstGeom>
          </p:spPr>
          <p:txBody>
            <a:bodyPr lIns="50800" tIns="50800" rIns="50800" bIns="50800" rtlCol="0" anchor="ctr"/>
            <a:lstStyle/>
            <a:p>
              <a:pPr algn="ctr">
                <a:lnSpc>
                  <a:spcPts val="4967"/>
                </a:lnSpc>
              </a:pPr>
              <a:r>
                <a:rPr lang="en-US" sz="3600">
                  <a:solidFill>
                    <a:srgbClr val="FFFFFF"/>
                  </a:solidFill>
                  <a:latin typeface="Fraunces Bold"/>
                </a:rPr>
                <a:t>Nhiệm vụ 2</a:t>
              </a:r>
            </a:p>
          </p:txBody>
        </p:sp>
      </p:grpSp>
      <p:sp>
        <p:nvSpPr>
          <p:cNvPr id="17" name="TextBox 17"/>
          <p:cNvSpPr txBox="1"/>
          <p:nvPr/>
        </p:nvSpPr>
        <p:spPr>
          <a:xfrm>
            <a:off x="4007149" y="3960735"/>
            <a:ext cx="12409270" cy="513538"/>
          </a:xfrm>
          <a:prstGeom prst="rect">
            <a:avLst/>
          </a:prstGeom>
        </p:spPr>
        <p:txBody>
          <a:bodyPr lIns="0" tIns="0" rIns="0" bIns="0" rtlCol="0" anchor="t">
            <a:spAutoFit/>
          </a:bodyPr>
          <a:lstStyle/>
          <a:p>
            <a:pPr marL="669606" lvl="2" indent="-223202" algn="l">
              <a:lnSpc>
                <a:spcPts val="3995"/>
              </a:lnSpc>
              <a:buFont typeface="Arial"/>
              <a:buChar char="⚬"/>
            </a:pPr>
            <a:r>
              <a:rPr lang="en-US" sz="3699">
                <a:solidFill>
                  <a:srgbClr val="FFFFFF"/>
                </a:solidFill>
                <a:latin typeface="Roboto Condensed"/>
              </a:rPr>
              <a:t>Kĩ thuật Think (2 phút) – pair (2 phút) – share (3 phút)</a:t>
            </a:r>
          </a:p>
        </p:txBody>
      </p:sp>
    </p:spTree>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grpSp>
        <p:nvGrpSpPr>
          <p:cNvPr id="3" name="Group 3"/>
          <p:cNvGrpSpPr/>
          <p:nvPr/>
        </p:nvGrpSpPr>
        <p:grpSpPr>
          <a:xfrm>
            <a:off x="9136856" y="381224"/>
            <a:ext cx="8115186" cy="2230245"/>
            <a:chOff x="0" y="0"/>
            <a:chExt cx="10820248" cy="2973660"/>
          </a:xfrm>
        </p:grpSpPr>
        <p:sp>
          <p:nvSpPr>
            <p:cNvPr id="4" name="Freeform 4"/>
            <p:cNvSpPr/>
            <p:nvPr/>
          </p:nvSpPr>
          <p:spPr>
            <a:xfrm>
              <a:off x="9525" y="-852297"/>
              <a:ext cx="10801223" cy="4678299"/>
            </a:xfrm>
            <a:custGeom>
              <a:avLst/>
              <a:gdLst/>
              <a:ahLst/>
              <a:cxnLst/>
              <a:rect l="l" t="t" r="r" b="b"/>
              <a:pathLst>
                <a:path w="10801223" h="4678299">
                  <a:moveTo>
                    <a:pt x="0" y="1231138"/>
                  </a:moveTo>
                  <a:cubicBezTo>
                    <a:pt x="3600450" y="0"/>
                    <a:pt x="7200773" y="2462276"/>
                    <a:pt x="10801223" y="1231138"/>
                  </a:cubicBezTo>
                  <a:lnTo>
                    <a:pt x="10801223" y="3447161"/>
                  </a:lnTo>
                  <a:cubicBezTo>
                    <a:pt x="7200773" y="4678299"/>
                    <a:pt x="3600450" y="2216023"/>
                    <a:pt x="0" y="3447161"/>
                  </a:cubicBezTo>
                  <a:close/>
                </a:path>
              </a:pathLst>
            </a:custGeom>
            <a:gradFill rotWithShape="1">
              <a:gsLst>
                <a:gs pos="0">
                  <a:srgbClr val="FEFCF6">
                    <a:alpha val="100000"/>
                  </a:srgbClr>
                </a:gs>
                <a:gs pos="50000">
                  <a:srgbClr val="FDF7E7">
                    <a:alpha val="100000"/>
                  </a:srgbClr>
                </a:gs>
                <a:gs pos="100000">
                  <a:srgbClr val="FDF6E3">
                    <a:alpha val="100000"/>
                  </a:srgbClr>
                </a:gs>
              </a:gsLst>
              <a:lin ang="5400000"/>
            </a:gradFill>
          </p:spPr>
          <p:txBody>
            <a:bodyPr/>
            <a:lstStyle/>
            <a:p>
              <a:endParaRPr lang="en-GB"/>
            </a:p>
          </p:txBody>
        </p:sp>
        <p:sp>
          <p:nvSpPr>
            <p:cNvPr id="5" name="Freeform 5"/>
            <p:cNvSpPr/>
            <p:nvPr/>
          </p:nvSpPr>
          <p:spPr>
            <a:xfrm>
              <a:off x="127" y="-246634"/>
              <a:ext cx="10820146" cy="3466973"/>
            </a:xfrm>
            <a:custGeom>
              <a:avLst/>
              <a:gdLst/>
              <a:ahLst/>
              <a:cxnLst/>
              <a:rect l="l" t="t" r="r" b="b"/>
              <a:pathLst>
                <a:path w="10820146" h="3466973">
                  <a:moveTo>
                    <a:pt x="6350" y="616458"/>
                  </a:moveTo>
                  <a:cubicBezTo>
                    <a:pt x="1809242" y="0"/>
                    <a:pt x="3611880" y="308356"/>
                    <a:pt x="5411597" y="616077"/>
                  </a:cubicBezTo>
                  <a:cubicBezTo>
                    <a:pt x="7212203" y="923925"/>
                    <a:pt x="9010015" y="1231138"/>
                    <a:pt x="10807573" y="616458"/>
                  </a:cubicBezTo>
                  <a:cubicBezTo>
                    <a:pt x="10810494" y="615442"/>
                    <a:pt x="10813669" y="615950"/>
                    <a:pt x="10816209" y="617728"/>
                  </a:cubicBezTo>
                  <a:cubicBezTo>
                    <a:pt x="10818749" y="619506"/>
                    <a:pt x="10820146" y="622427"/>
                    <a:pt x="10820146" y="625475"/>
                  </a:cubicBezTo>
                  <a:lnTo>
                    <a:pt x="10820146" y="2841498"/>
                  </a:lnTo>
                  <a:cubicBezTo>
                    <a:pt x="10820146" y="2845562"/>
                    <a:pt x="10817606" y="2849245"/>
                    <a:pt x="10813669" y="2850515"/>
                  </a:cubicBezTo>
                  <a:cubicBezTo>
                    <a:pt x="9010777" y="3466973"/>
                    <a:pt x="7208139" y="3158617"/>
                    <a:pt x="5408422" y="2850896"/>
                  </a:cubicBezTo>
                  <a:cubicBezTo>
                    <a:pt x="3607816" y="2543048"/>
                    <a:pt x="1810004" y="2235835"/>
                    <a:pt x="12573" y="2850515"/>
                  </a:cubicBezTo>
                  <a:cubicBezTo>
                    <a:pt x="9652" y="2851531"/>
                    <a:pt x="6477" y="2851023"/>
                    <a:pt x="3937" y="2849245"/>
                  </a:cubicBezTo>
                  <a:cubicBezTo>
                    <a:pt x="1397" y="2847467"/>
                    <a:pt x="0" y="2844546"/>
                    <a:pt x="0" y="2841498"/>
                  </a:cubicBezTo>
                  <a:lnTo>
                    <a:pt x="0" y="625475"/>
                  </a:lnTo>
                  <a:cubicBezTo>
                    <a:pt x="0" y="621411"/>
                    <a:pt x="2540" y="617728"/>
                    <a:pt x="6477" y="616458"/>
                  </a:cubicBezTo>
                  <a:moveTo>
                    <a:pt x="12700" y="634492"/>
                  </a:moveTo>
                  <a:lnTo>
                    <a:pt x="9652" y="625475"/>
                  </a:lnTo>
                  <a:lnTo>
                    <a:pt x="18923" y="625475"/>
                  </a:lnTo>
                  <a:lnTo>
                    <a:pt x="18923" y="2841498"/>
                  </a:lnTo>
                  <a:lnTo>
                    <a:pt x="9398" y="2841498"/>
                  </a:lnTo>
                  <a:lnTo>
                    <a:pt x="6350" y="2832481"/>
                  </a:lnTo>
                  <a:cubicBezTo>
                    <a:pt x="1809242" y="2216023"/>
                    <a:pt x="3611880" y="2524379"/>
                    <a:pt x="5411597" y="2832100"/>
                  </a:cubicBezTo>
                  <a:cubicBezTo>
                    <a:pt x="7212203" y="3139948"/>
                    <a:pt x="9010015" y="3447034"/>
                    <a:pt x="10807573" y="2832481"/>
                  </a:cubicBezTo>
                  <a:lnTo>
                    <a:pt x="10810621" y="2841498"/>
                  </a:lnTo>
                  <a:lnTo>
                    <a:pt x="10801096" y="2841498"/>
                  </a:lnTo>
                  <a:lnTo>
                    <a:pt x="10801096" y="625475"/>
                  </a:lnTo>
                  <a:lnTo>
                    <a:pt x="10810621" y="625475"/>
                  </a:lnTo>
                  <a:lnTo>
                    <a:pt x="10813669" y="634492"/>
                  </a:lnTo>
                  <a:cubicBezTo>
                    <a:pt x="9010777" y="1250950"/>
                    <a:pt x="7208139" y="942594"/>
                    <a:pt x="5408422" y="634873"/>
                  </a:cubicBezTo>
                  <a:cubicBezTo>
                    <a:pt x="3607816" y="327025"/>
                    <a:pt x="1810004" y="19812"/>
                    <a:pt x="12446" y="634492"/>
                  </a:cubicBezTo>
                  <a:close/>
                </a:path>
              </a:pathLst>
            </a:custGeom>
            <a:gradFill rotWithShape="1">
              <a:gsLst>
                <a:gs pos="0">
                  <a:srgbClr val="FFF3E1">
                    <a:alpha val="100000"/>
                  </a:srgbClr>
                </a:gs>
                <a:gs pos="35000">
                  <a:srgbClr val="FFF6E9">
                    <a:alpha val="100000"/>
                  </a:srgbClr>
                </a:gs>
                <a:gs pos="100000">
                  <a:srgbClr val="FFFDF6">
                    <a:alpha val="100000"/>
                  </a:srgbClr>
                </a:gs>
              </a:gsLst>
              <a:lin ang="15397845"/>
            </a:gradFill>
          </p:spPr>
          <p:txBody>
            <a:bodyPr/>
            <a:lstStyle/>
            <a:p>
              <a:endParaRPr lang="en-GB"/>
            </a:p>
          </p:txBody>
        </p:sp>
        <p:sp>
          <p:nvSpPr>
            <p:cNvPr id="6" name="TextBox 6"/>
            <p:cNvSpPr txBox="1"/>
            <p:nvPr/>
          </p:nvSpPr>
          <p:spPr>
            <a:xfrm>
              <a:off x="0" y="-9525"/>
              <a:ext cx="10820248" cy="2983185"/>
            </a:xfrm>
            <a:prstGeom prst="rect">
              <a:avLst/>
            </a:prstGeom>
          </p:spPr>
          <p:txBody>
            <a:bodyPr lIns="50800" tIns="50800" rIns="50800" bIns="50800" rtlCol="0" anchor="ctr"/>
            <a:lstStyle/>
            <a:p>
              <a:pPr algn="ctr">
                <a:lnSpc>
                  <a:spcPts val="5040"/>
                </a:lnSpc>
              </a:pPr>
              <a:r>
                <a:rPr lang="en-US" sz="4200">
                  <a:solidFill>
                    <a:srgbClr val="C3986D"/>
                  </a:solidFill>
                  <a:latin typeface="Roboto Condensed Bold"/>
                </a:rPr>
                <a:t>LUẬN ĐÀM THƠ BÁC</a:t>
              </a:r>
            </a:p>
          </p:txBody>
        </p:sp>
      </p:grpSp>
      <p:grpSp>
        <p:nvGrpSpPr>
          <p:cNvPr id="7" name="Group 7"/>
          <p:cNvGrpSpPr/>
          <p:nvPr/>
        </p:nvGrpSpPr>
        <p:grpSpPr>
          <a:xfrm>
            <a:off x="1468004" y="3218647"/>
            <a:ext cx="16000062" cy="1924853"/>
            <a:chOff x="0" y="0"/>
            <a:chExt cx="21333416" cy="2566471"/>
          </a:xfrm>
        </p:grpSpPr>
        <p:sp>
          <p:nvSpPr>
            <p:cNvPr id="8" name="Freeform 8"/>
            <p:cNvSpPr/>
            <p:nvPr/>
          </p:nvSpPr>
          <p:spPr>
            <a:xfrm>
              <a:off x="9525" y="7462"/>
              <a:ext cx="21314411" cy="2551504"/>
            </a:xfrm>
            <a:custGeom>
              <a:avLst/>
              <a:gdLst/>
              <a:ahLst/>
              <a:cxnLst/>
              <a:rect l="l" t="t" r="r" b="b"/>
              <a:pathLst>
                <a:path w="21314411" h="2551504">
                  <a:moveTo>
                    <a:pt x="0" y="0"/>
                  </a:moveTo>
                  <a:lnTo>
                    <a:pt x="21314411" y="0"/>
                  </a:lnTo>
                  <a:lnTo>
                    <a:pt x="21314411" y="2551503"/>
                  </a:lnTo>
                  <a:lnTo>
                    <a:pt x="0" y="2551503"/>
                  </a:lnTo>
                  <a:close/>
                </a:path>
              </a:pathLst>
            </a:custGeom>
            <a:solidFill>
              <a:srgbClr val="FFFFFF">
                <a:alpha val="89412"/>
              </a:srgbClr>
            </a:solidFill>
          </p:spPr>
          <p:txBody>
            <a:bodyPr/>
            <a:lstStyle/>
            <a:p>
              <a:endParaRPr lang="en-GB"/>
            </a:p>
          </p:txBody>
        </p:sp>
        <p:sp>
          <p:nvSpPr>
            <p:cNvPr id="9" name="Freeform 9"/>
            <p:cNvSpPr/>
            <p:nvPr/>
          </p:nvSpPr>
          <p:spPr>
            <a:xfrm>
              <a:off x="0" y="0"/>
              <a:ext cx="21333461" cy="2566427"/>
            </a:xfrm>
            <a:custGeom>
              <a:avLst/>
              <a:gdLst/>
              <a:ahLst/>
              <a:cxnLst/>
              <a:rect l="l" t="t" r="r" b="b"/>
              <a:pathLst>
                <a:path w="21333461" h="2566427">
                  <a:moveTo>
                    <a:pt x="9525" y="0"/>
                  </a:moveTo>
                  <a:lnTo>
                    <a:pt x="21323936" y="0"/>
                  </a:lnTo>
                  <a:cubicBezTo>
                    <a:pt x="21329143" y="0"/>
                    <a:pt x="21333461" y="3383"/>
                    <a:pt x="21333461" y="7462"/>
                  </a:cubicBezTo>
                  <a:lnTo>
                    <a:pt x="21333461" y="2558965"/>
                  </a:lnTo>
                  <a:cubicBezTo>
                    <a:pt x="21333461" y="2563045"/>
                    <a:pt x="21329143" y="2566427"/>
                    <a:pt x="21323936" y="2566427"/>
                  </a:cubicBezTo>
                  <a:lnTo>
                    <a:pt x="9525" y="2566427"/>
                  </a:lnTo>
                  <a:cubicBezTo>
                    <a:pt x="4318" y="2566427"/>
                    <a:pt x="0" y="2563045"/>
                    <a:pt x="0" y="2558965"/>
                  </a:cubicBezTo>
                  <a:lnTo>
                    <a:pt x="0" y="7462"/>
                  </a:lnTo>
                  <a:cubicBezTo>
                    <a:pt x="0" y="3383"/>
                    <a:pt x="4318" y="0"/>
                    <a:pt x="9525" y="0"/>
                  </a:cubicBezTo>
                  <a:moveTo>
                    <a:pt x="9525" y="14923"/>
                  </a:moveTo>
                  <a:lnTo>
                    <a:pt x="9525" y="7462"/>
                  </a:lnTo>
                  <a:lnTo>
                    <a:pt x="19050" y="7462"/>
                  </a:lnTo>
                  <a:lnTo>
                    <a:pt x="19050" y="2558965"/>
                  </a:lnTo>
                  <a:lnTo>
                    <a:pt x="9525" y="2558965"/>
                  </a:lnTo>
                  <a:lnTo>
                    <a:pt x="9525" y="2551504"/>
                  </a:lnTo>
                  <a:lnTo>
                    <a:pt x="21323936" y="2551504"/>
                  </a:lnTo>
                  <a:lnTo>
                    <a:pt x="21323936" y="2558965"/>
                  </a:lnTo>
                  <a:lnTo>
                    <a:pt x="21314411" y="2558965"/>
                  </a:lnTo>
                  <a:lnTo>
                    <a:pt x="21314411" y="7462"/>
                  </a:lnTo>
                  <a:lnTo>
                    <a:pt x="21323936" y="7462"/>
                  </a:lnTo>
                  <a:lnTo>
                    <a:pt x="21323936" y="14923"/>
                  </a:lnTo>
                  <a:lnTo>
                    <a:pt x="9525" y="14923"/>
                  </a:lnTo>
                  <a:close/>
                </a:path>
              </a:pathLst>
            </a:custGeom>
            <a:solidFill>
              <a:srgbClr val="573312"/>
            </a:solidFill>
          </p:spPr>
          <p:txBody>
            <a:bodyPr/>
            <a:lstStyle/>
            <a:p>
              <a:endParaRPr lang="en-GB"/>
            </a:p>
          </p:txBody>
        </p:sp>
      </p:grpSp>
      <p:sp>
        <p:nvSpPr>
          <p:cNvPr id="10" name="TextBox 10"/>
          <p:cNvSpPr txBox="1"/>
          <p:nvPr/>
        </p:nvSpPr>
        <p:spPr>
          <a:xfrm>
            <a:off x="2274437" y="3779545"/>
            <a:ext cx="14331574" cy="1118185"/>
          </a:xfrm>
          <a:prstGeom prst="rect">
            <a:avLst/>
          </a:prstGeom>
        </p:spPr>
        <p:txBody>
          <a:bodyPr lIns="0" tIns="0" rIns="0" bIns="0" rtlCol="0" anchor="t">
            <a:spAutoFit/>
          </a:bodyPr>
          <a:lstStyle/>
          <a:p>
            <a:pPr marL="597217" lvl="2" indent="-199072" algn="l">
              <a:lnSpc>
                <a:spcPts val="4455"/>
              </a:lnSpc>
              <a:buFont typeface="Arial"/>
              <a:buChar char="⚬"/>
            </a:pPr>
            <a:r>
              <a:rPr lang="en-US" sz="3300">
                <a:solidFill>
                  <a:srgbClr val="0C0C0C"/>
                </a:solidFill>
                <a:latin typeface="Roboto Condensed"/>
              </a:rPr>
              <a:t>Trong hai câu thơ đầu, cảnh khuya của núi rừng Việt Bắc hiện lên như thế nào? Cảnh khuya ấy thể hiện điều gì trong tâm hồn nhà thơ?</a:t>
            </a:r>
          </a:p>
        </p:txBody>
      </p:sp>
      <p:grpSp>
        <p:nvGrpSpPr>
          <p:cNvPr id="11" name="Group 11"/>
          <p:cNvGrpSpPr/>
          <p:nvPr/>
        </p:nvGrpSpPr>
        <p:grpSpPr>
          <a:xfrm>
            <a:off x="2274436" y="2738710"/>
            <a:ext cx="11190042" cy="974160"/>
            <a:chOff x="0" y="0"/>
            <a:chExt cx="14920056" cy="1298880"/>
          </a:xfrm>
        </p:grpSpPr>
        <p:sp>
          <p:nvSpPr>
            <p:cNvPr id="12" name="Freeform 12"/>
            <p:cNvSpPr/>
            <p:nvPr/>
          </p:nvSpPr>
          <p:spPr>
            <a:xfrm>
              <a:off x="0" y="0"/>
              <a:ext cx="14920088" cy="1298956"/>
            </a:xfrm>
            <a:custGeom>
              <a:avLst/>
              <a:gdLst/>
              <a:ahLst/>
              <a:cxnLst/>
              <a:rect l="l" t="t" r="r" b="b"/>
              <a:pathLst>
                <a:path w="14920088" h="1298956">
                  <a:moveTo>
                    <a:pt x="0" y="216535"/>
                  </a:moveTo>
                  <a:cubicBezTo>
                    <a:pt x="0" y="96901"/>
                    <a:pt x="96901" y="0"/>
                    <a:pt x="216535" y="0"/>
                  </a:cubicBezTo>
                  <a:lnTo>
                    <a:pt x="14703552" y="0"/>
                  </a:lnTo>
                  <a:cubicBezTo>
                    <a:pt x="14823060" y="0"/>
                    <a:pt x="14920088" y="96901"/>
                    <a:pt x="14920088" y="216535"/>
                  </a:cubicBezTo>
                  <a:lnTo>
                    <a:pt x="14920088" y="1082421"/>
                  </a:lnTo>
                  <a:cubicBezTo>
                    <a:pt x="14920088" y="1201928"/>
                    <a:pt x="14823187" y="1298956"/>
                    <a:pt x="14703552" y="1298956"/>
                  </a:cubicBezTo>
                  <a:lnTo>
                    <a:pt x="216535" y="1298956"/>
                  </a:lnTo>
                  <a:cubicBezTo>
                    <a:pt x="96901" y="1298829"/>
                    <a:pt x="0" y="1201928"/>
                    <a:pt x="0" y="1082421"/>
                  </a:cubicBezTo>
                  <a:close/>
                </a:path>
              </a:pathLst>
            </a:custGeom>
            <a:gradFill rotWithShape="1">
              <a:gsLst>
                <a:gs pos="0">
                  <a:srgbClr val="AA9F9A">
                    <a:alpha val="100000"/>
                  </a:srgbClr>
                </a:gs>
                <a:gs pos="50000">
                  <a:srgbClr val="9E928D">
                    <a:alpha val="100000"/>
                  </a:srgbClr>
                </a:gs>
                <a:gs pos="100000">
                  <a:srgbClr val="8F7F78">
                    <a:alpha val="100000"/>
                  </a:srgbClr>
                </a:gs>
              </a:gsLst>
              <a:lin ang="5400000"/>
            </a:gradFill>
          </p:spPr>
          <p:txBody>
            <a:bodyPr/>
            <a:lstStyle/>
            <a:p>
              <a:endParaRPr lang="en-GB"/>
            </a:p>
          </p:txBody>
        </p:sp>
      </p:grpSp>
      <p:sp>
        <p:nvSpPr>
          <p:cNvPr id="13" name="TextBox 13"/>
          <p:cNvSpPr txBox="1"/>
          <p:nvPr/>
        </p:nvSpPr>
        <p:spPr>
          <a:xfrm>
            <a:off x="2603941" y="3005419"/>
            <a:ext cx="10531033" cy="469318"/>
          </a:xfrm>
          <a:prstGeom prst="rect">
            <a:avLst/>
          </a:prstGeom>
        </p:spPr>
        <p:txBody>
          <a:bodyPr lIns="0" tIns="0" rIns="0" bIns="0" rtlCol="0" anchor="t">
            <a:spAutoFit/>
          </a:bodyPr>
          <a:lstStyle/>
          <a:p>
            <a:pPr algn="l">
              <a:lnSpc>
                <a:spcPts val="3564"/>
              </a:lnSpc>
            </a:pPr>
            <a:r>
              <a:rPr lang="en-US" sz="3300">
                <a:solidFill>
                  <a:srgbClr val="FFFFFF"/>
                </a:solidFill>
                <a:latin typeface="Roboto Condensed"/>
              </a:rPr>
              <a:t>Yêu cầu 1</a:t>
            </a:r>
          </a:p>
        </p:txBody>
      </p:sp>
      <p:grpSp>
        <p:nvGrpSpPr>
          <p:cNvPr id="14" name="Group 14"/>
          <p:cNvGrpSpPr/>
          <p:nvPr/>
        </p:nvGrpSpPr>
        <p:grpSpPr>
          <a:xfrm rot="-1925166">
            <a:off x="7588986" y="387719"/>
            <a:ext cx="3110027" cy="1774841"/>
            <a:chOff x="0" y="0"/>
            <a:chExt cx="4146703" cy="2366455"/>
          </a:xfrm>
        </p:grpSpPr>
        <p:sp>
          <p:nvSpPr>
            <p:cNvPr id="15" name="Freeform 15"/>
            <p:cNvSpPr/>
            <p:nvPr/>
          </p:nvSpPr>
          <p:spPr>
            <a:xfrm>
              <a:off x="11365" y="11365"/>
              <a:ext cx="4123950" cy="2343717"/>
            </a:xfrm>
            <a:custGeom>
              <a:avLst/>
              <a:gdLst/>
              <a:ahLst/>
              <a:cxnLst/>
              <a:rect l="l" t="t" r="r" b="b"/>
              <a:pathLst>
                <a:path w="4123950" h="2343717">
                  <a:moveTo>
                    <a:pt x="0" y="1171896"/>
                  </a:moveTo>
                  <a:cubicBezTo>
                    <a:pt x="0" y="524690"/>
                    <a:pt x="923152" y="0"/>
                    <a:pt x="2062013" y="0"/>
                  </a:cubicBezTo>
                  <a:cubicBezTo>
                    <a:pt x="3200875" y="0"/>
                    <a:pt x="4123950" y="524690"/>
                    <a:pt x="4123950" y="1171896"/>
                  </a:cubicBezTo>
                  <a:cubicBezTo>
                    <a:pt x="4123950" y="1819103"/>
                    <a:pt x="3200799" y="2343717"/>
                    <a:pt x="2062013" y="2343717"/>
                  </a:cubicBezTo>
                  <a:cubicBezTo>
                    <a:pt x="923227" y="2343717"/>
                    <a:pt x="0" y="1819027"/>
                    <a:pt x="0" y="1171896"/>
                  </a:cubicBezTo>
                  <a:close/>
                </a:path>
              </a:pathLst>
            </a:custGeom>
            <a:solidFill>
              <a:srgbClr val="A19574"/>
            </a:solidFill>
          </p:spPr>
          <p:txBody>
            <a:bodyPr/>
            <a:lstStyle/>
            <a:p>
              <a:endParaRPr lang="en-GB"/>
            </a:p>
          </p:txBody>
        </p:sp>
        <p:sp>
          <p:nvSpPr>
            <p:cNvPr id="16" name="Freeform 16"/>
            <p:cNvSpPr/>
            <p:nvPr/>
          </p:nvSpPr>
          <p:spPr>
            <a:xfrm>
              <a:off x="0" y="0"/>
              <a:ext cx="4146681" cy="2366569"/>
            </a:xfrm>
            <a:custGeom>
              <a:avLst/>
              <a:gdLst/>
              <a:ahLst/>
              <a:cxnLst/>
              <a:rect l="l" t="t" r="r" b="b"/>
              <a:pathLst>
                <a:path w="4146681" h="2366569">
                  <a:moveTo>
                    <a:pt x="0" y="1183261"/>
                  </a:moveTo>
                  <a:cubicBezTo>
                    <a:pt x="0" y="524842"/>
                    <a:pt x="934744" y="0"/>
                    <a:pt x="2073378" y="0"/>
                  </a:cubicBezTo>
                  <a:cubicBezTo>
                    <a:pt x="3212012" y="0"/>
                    <a:pt x="4146681" y="524842"/>
                    <a:pt x="4146681" y="1183261"/>
                  </a:cubicBezTo>
                  <a:lnTo>
                    <a:pt x="4135315" y="1183261"/>
                  </a:lnTo>
                  <a:lnTo>
                    <a:pt x="4146681" y="1183261"/>
                  </a:lnTo>
                  <a:cubicBezTo>
                    <a:pt x="4146681" y="1841681"/>
                    <a:pt x="3211937" y="2366569"/>
                    <a:pt x="2073302" y="2366569"/>
                  </a:cubicBezTo>
                  <a:lnTo>
                    <a:pt x="2073302" y="2355158"/>
                  </a:lnTo>
                  <a:lnTo>
                    <a:pt x="2073302" y="2366569"/>
                  </a:lnTo>
                  <a:cubicBezTo>
                    <a:pt x="934744" y="2366447"/>
                    <a:pt x="0" y="1841605"/>
                    <a:pt x="0" y="1183261"/>
                  </a:cubicBezTo>
                  <a:lnTo>
                    <a:pt x="11365" y="1183261"/>
                  </a:lnTo>
                  <a:lnTo>
                    <a:pt x="22730" y="1183261"/>
                  </a:lnTo>
                  <a:lnTo>
                    <a:pt x="11365" y="1183261"/>
                  </a:lnTo>
                  <a:lnTo>
                    <a:pt x="0" y="1183261"/>
                  </a:lnTo>
                  <a:moveTo>
                    <a:pt x="22730" y="1183261"/>
                  </a:moveTo>
                  <a:cubicBezTo>
                    <a:pt x="22730" y="1189550"/>
                    <a:pt x="17654" y="1194626"/>
                    <a:pt x="11365" y="1194626"/>
                  </a:cubicBezTo>
                  <a:cubicBezTo>
                    <a:pt x="5076" y="1194626"/>
                    <a:pt x="0" y="1189550"/>
                    <a:pt x="0" y="1183261"/>
                  </a:cubicBezTo>
                  <a:cubicBezTo>
                    <a:pt x="0" y="1176973"/>
                    <a:pt x="5076" y="1171896"/>
                    <a:pt x="11365" y="1171896"/>
                  </a:cubicBezTo>
                  <a:cubicBezTo>
                    <a:pt x="17654" y="1171896"/>
                    <a:pt x="22730" y="1176973"/>
                    <a:pt x="22730" y="1183261"/>
                  </a:cubicBezTo>
                  <a:cubicBezTo>
                    <a:pt x="22730" y="1819254"/>
                    <a:pt x="934365" y="2343792"/>
                    <a:pt x="2073378" y="2343792"/>
                  </a:cubicBezTo>
                  <a:cubicBezTo>
                    <a:pt x="3212391" y="2343792"/>
                    <a:pt x="4124026" y="1819330"/>
                    <a:pt x="4124026" y="1183261"/>
                  </a:cubicBezTo>
                  <a:cubicBezTo>
                    <a:pt x="4124026" y="547193"/>
                    <a:pt x="3212316" y="22730"/>
                    <a:pt x="2073378" y="22730"/>
                  </a:cubicBezTo>
                  <a:lnTo>
                    <a:pt x="2073378" y="11365"/>
                  </a:lnTo>
                  <a:lnTo>
                    <a:pt x="2073378" y="22730"/>
                  </a:lnTo>
                  <a:cubicBezTo>
                    <a:pt x="934365" y="22730"/>
                    <a:pt x="22730" y="547193"/>
                    <a:pt x="22730" y="1183261"/>
                  </a:cubicBezTo>
                  <a:close/>
                </a:path>
              </a:pathLst>
            </a:custGeom>
            <a:solidFill>
              <a:srgbClr val="FFFFFF"/>
            </a:solidFill>
          </p:spPr>
          <p:txBody>
            <a:bodyPr/>
            <a:lstStyle/>
            <a:p>
              <a:endParaRPr lang="en-GB"/>
            </a:p>
          </p:txBody>
        </p:sp>
        <p:sp>
          <p:nvSpPr>
            <p:cNvPr id="17" name="TextBox 17"/>
            <p:cNvSpPr txBox="1"/>
            <p:nvPr/>
          </p:nvSpPr>
          <p:spPr>
            <a:xfrm>
              <a:off x="0" y="-57150"/>
              <a:ext cx="4146703" cy="2423605"/>
            </a:xfrm>
            <a:prstGeom prst="rect">
              <a:avLst/>
            </a:prstGeom>
          </p:spPr>
          <p:txBody>
            <a:bodyPr lIns="50800" tIns="50800" rIns="50800" bIns="50800" rtlCol="0" anchor="ctr"/>
            <a:lstStyle/>
            <a:p>
              <a:pPr algn="ctr">
                <a:lnSpc>
                  <a:spcPts val="4967"/>
                </a:lnSpc>
              </a:pPr>
              <a:r>
                <a:rPr lang="en-US" sz="3600">
                  <a:solidFill>
                    <a:srgbClr val="FFFFFF"/>
                  </a:solidFill>
                  <a:latin typeface="Fraunces Bold"/>
                </a:rPr>
                <a:t>Nhiệm vụ 2</a:t>
              </a:r>
            </a:p>
          </p:txBody>
        </p:sp>
      </p:grpSp>
      <p:grpSp>
        <p:nvGrpSpPr>
          <p:cNvPr id="18" name="Group 18"/>
          <p:cNvGrpSpPr/>
          <p:nvPr/>
        </p:nvGrpSpPr>
        <p:grpSpPr>
          <a:xfrm>
            <a:off x="1440193" y="5753100"/>
            <a:ext cx="16000062" cy="1924853"/>
            <a:chOff x="0" y="0"/>
            <a:chExt cx="21333416" cy="2566471"/>
          </a:xfrm>
        </p:grpSpPr>
        <p:sp>
          <p:nvSpPr>
            <p:cNvPr id="19" name="Freeform 19"/>
            <p:cNvSpPr/>
            <p:nvPr/>
          </p:nvSpPr>
          <p:spPr>
            <a:xfrm>
              <a:off x="9525" y="7462"/>
              <a:ext cx="21314411" cy="2551504"/>
            </a:xfrm>
            <a:custGeom>
              <a:avLst/>
              <a:gdLst/>
              <a:ahLst/>
              <a:cxnLst/>
              <a:rect l="l" t="t" r="r" b="b"/>
              <a:pathLst>
                <a:path w="21314411" h="2551504">
                  <a:moveTo>
                    <a:pt x="0" y="0"/>
                  </a:moveTo>
                  <a:lnTo>
                    <a:pt x="21314411" y="0"/>
                  </a:lnTo>
                  <a:lnTo>
                    <a:pt x="21314411" y="2551503"/>
                  </a:lnTo>
                  <a:lnTo>
                    <a:pt x="0" y="2551503"/>
                  </a:lnTo>
                  <a:close/>
                </a:path>
              </a:pathLst>
            </a:custGeom>
            <a:solidFill>
              <a:srgbClr val="FFFFFF">
                <a:alpha val="89412"/>
              </a:srgbClr>
            </a:solidFill>
          </p:spPr>
          <p:txBody>
            <a:bodyPr/>
            <a:lstStyle/>
            <a:p>
              <a:endParaRPr lang="en-GB"/>
            </a:p>
          </p:txBody>
        </p:sp>
        <p:sp>
          <p:nvSpPr>
            <p:cNvPr id="20" name="Freeform 20"/>
            <p:cNvSpPr/>
            <p:nvPr/>
          </p:nvSpPr>
          <p:spPr>
            <a:xfrm>
              <a:off x="0" y="0"/>
              <a:ext cx="21333461" cy="2566427"/>
            </a:xfrm>
            <a:custGeom>
              <a:avLst/>
              <a:gdLst/>
              <a:ahLst/>
              <a:cxnLst/>
              <a:rect l="l" t="t" r="r" b="b"/>
              <a:pathLst>
                <a:path w="21333461" h="2566427">
                  <a:moveTo>
                    <a:pt x="9525" y="0"/>
                  </a:moveTo>
                  <a:lnTo>
                    <a:pt x="21323936" y="0"/>
                  </a:lnTo>
                  <a:cubicBezTo>
                    <a:pt x="21329143" y="0"/>
                    <a:pt x="21333461" y="3383"/>
                    <a:pt x="21333461" y="7462"/>
                  </a:cubicBezTo>
                  <a:lnTo>
                    <a:pt x="21333461" y="2558965"/>
                  </a:lnTo>
                  <a:cubicBezTo>
                    <a:pt x="21333461" y="2563045"/>
                    <a:pt x="21329143" y="2566427"/>
                    <a:pt x="21323936" y="2566427"/>
                  </a:cubicBezTo>
                  <a:lnTo>
                    <a:pt x="9525" y="2566427"/>
                  </a:lnTo>
                  <a:cubicBezTo>
                    <a:pt x="4318" y="2566427"/>
                    <a:pt x="0" y="2563045"/>
                    <a:pt x="0" y="2558965"/>
                  </a:cubicBezTo>
                  <a:lnTo>
                    <a:pt x="0" y="7462"/>
                  </a:lnTo>
                  <a:cubicBezTo>
                    <a:pt x="0" y="3383"/>
                    <a:pt x="4318" y="0"/>
                    <a:pt x="9525" y="0"/>
                  </a:cubicBezTo>
                  <a:moveTo>
                    <a:pt x="9525" y="14923"/>
                  </a:moveTo>
                  <a:lnTo>
                    <a:pt x="9525" y="7462"/>
                  </a:lnTo>
                  <a:lnTo>
                    <a:pt x="19050" y="7462"/>
                  </a:lnTo>
                  <a:lnTo>
                    <a:pt x="19050" y="2558965"/>
                  </a:lnTo>
                  <a:lnTo>
                    <a:pt x="9525" y="2558965"/>
                  </a:lnTo>
                  <a:lnTo>
                    <a:pt x="9525" y="2551504"/>
                  </a:lnTo>
                  <a:lnTo>
                    <a:pt x="21323936" y="2551504"/>
                  </a:lnTo>
                  <a:lnTo>
                    <a:pt x="21323936" y="2558965"/>
                  </a:lnTo>
                  <a:lnTo>
                    <a:pt x="21314411" y="2558965"/>
                  </a:lnTo>
                  <a:lnTo>
                    <a:pt x="21314411" y="7462"/>
                  </a:lnTo>
                  <a:lnTo>
                    <a:pt x="21323936" y="7462"/>
                  </a:lnTo>
                  <a:lnTo>
                    <a:pt x="21323936" y="14923"/>
                  </a:lnTo>
                  <a:lnTo>
                    <a:pt x="9525" y="14923"/>
                  </a:lnTo>
                  <a:close/>
                </a:path>
              </a:pathLst>
            </a:custGeom>
            <a:solidFill>
              <a:srgbClr val="573312"/>
            </a:solidFill>
          </p:spPr>
          <p:txBody>
            <a:bodyPr/>
            <a:lstStyle/>
            <a:p>
              <a:endParaRPr lang="en-GB"/>
            </a:p>
          </p:txBody>
        </p:sp>
      </p:grpSp>
      <p:sp>
        <p:nvSpPr>
          <p:cNvPr id="21" name="TextBox 21"/>
          <p:cNvSpPr txBox="1"/>
          <p:nvPr/>
        </p:nvSpPr>
        <p:spPr>
          <a:xfrm>
            <a:off x="2246625" y="6313999"/>
            <a:ext cx="14331574" cy="1118185"/>
          </a:xfrm>
          <a:prstGeom prst="rect">
            <a:avLst/>
          </a:prstGeom>
        </p:spPr>
        <p:txBody>
          <a:bodyPr lIns="0" tIns="0" rIns="0" bIns="0" rtlCol="0" anchor="t">
            <a:spAutoFit/>
          </a:bodyPr>
          <a:lstStyle/>
          <a:p>
            <a:pPr marL="597217" lvl="2" indent="-199072" algn="l">
              <a:lnSpc>
                <a:spcPts val="4455"/>
              </a:lnSpc>
              <a:buFont typeface="Arial"/>
              <a:buChar char="⚬"/>
            </a:pPr>
            <a:r>
              <a:rPr lang="en-US" sz="3300">
                <a:solidFill>
                  <a:srgbClr val="0C0C0C"/>
                </a:solidFill>
                <a:latin typeface="Roboto Condensed"/>
              </a:rPr>
              <a:t>Tìm biện pháp tu từ so sánh trong bài thơ và nêu tác dụng gợi hình, gợi cảm của biện pháp đó.</a:t>
            </a:r>
          </a:p>
        </p:txBody>
      </p:sp>
      <p:grpSp>
        <p:nvGrpSpPr>
          <p:cNvPr id="22" name="Group 22"/>
          <p:cNvGrpSpPr/>
          <p:nvPr/>
        </p:nvGrpSpPr>
        <p:grpSpPr>
          <a:xfrm>
            <a:off x="2274437" y="5267325"/>
            <a:ext cx="11190042" cy="974160"/>
            <a:chOff x="0" y="0"/>
            <a:chExt cx="14920056" cy="1298880"/>
          </a:xfrm>
        </p:grpSpPr>
        <p:sp>
          <p:nvSpPr>
            <p:cNvPr id="23" name="Freeform 23"/>
            <p:cNvSpPr/>
            <p:nvPr/>
          </p:nvSpPr>
          <p:spPr>
            <a:xfrm>
              <a:off x="0" y="0"/>
              <a:ext cx="14920088" cy="1298956"/>
            </a:xfrm>
            <a:custGeom>
              <a:avLst/>
              <a:gdLst/>
              <a:ahLst/>
              <a:cxnLst/>
              <a:rect l="l" t="t" r="r" b="b"/>
              <a:pathLst>
                <a:path w="14920088" h="1298956">
                  <a:moveTo>
                    <a:pt x="0" y="216535"/>
                  </a:moveTo>
                  <a:cubicBezTo>
                    <a:pt x="0" y="96901"/>
                    <a:pt x="96901" y="0"/>
                    <a:pt x="216535" y="0"/>
                  </a:cubicBezTo>
                  <a:lnTo>
                    <a:pt x="14703552" y="0"/>
                  </a:lnTo>
                  <a:cubicBezTo>
                    <a:pt x="14823060" y="0"/>
                    <a:pt x="14920088" y="96901"/>
                    <a:pt x="14920088" y="216535"/>
                  </a:cubicBezTo>
                  <a:lnTo>
                    <a:pt x="14920088" y="1082421"/>
                  </a:lnTo>
                  <a:cubicBezTo>
                    <a:pt x="14920088" y="1201928"/>
                    <a:pt x="14823187" y="1298956"/>
                    <a:pt x="14703552" y="1298956"/>
                  </a:cubicBezTo>
                  <a:lnTo>
                    <a:pt x="216535" y="1298956"/>
                  </a:lnTo>
                  <a:cubicBezTo>
                    <a:pt x="96901" y="1298829"/>
                    <a:pt x="0" y="1201928"/>
                    <a:pt x="0" y="1082421"/>
                  </a:cubicBezTo>
                  <a:close/>
                </a:path>
              </a:pathLst>
            </a:custGeom>
            <a:gradFill rotWithShape="1">
              <a:gsLst>
                <a:gs pos="0">
                  <a:srgbClr val="AA9F9A">
                    <a:alpha val="100000"/>
                  </a:srgbClr>
                </a:gs>
                <a:gs pos="50000">
                  <a:srgbClr val="9E928D">
                    <a:alpha val="100000"/>
                  </a:srgbClr>
                </a:gs>
                <a:gs pos="100000">
                  <a:srgbClr val="8F7F78">
                    <a:alpha val="100000"/>
                  </a:srgbClr>
                </a:gs>
              </a:gsLst>
              <a:lin ang="5400000"/>
            </a:gradFill>
          </p:spPr>
          <p:txBody>
            <a:bodyPr/>
            <a:lstStyle/>
            <a:p>
              <a:endParaRPr lang="en-GB"/>
            </a:p>
          </p:txBody>
        </p:sp>
      </p:grpSp>
      <p:sp>
        <p:nvSpPr>
          <p:cNvPr id="24" name="TextBox 24"/>
          <p:cNvSpPr txBox="1"/>
          <p:nvPr/>
        </p:nvSpPr>
        <p:spPr>
          <a:xfrm>
            <a:off x="2603941" y="5534034"/>
            <a:ext cx="10531033" cy="469318"/>
          </a:xfrm>
          <a:prstGeom prst="rect">
            <a:avLst/>
          </a:prstGeom>
        </p:spPr>
        <p:txBody>
          <a:bodyPr lIns="0" tIns="0" rIns="0" bIns="0" rtlCol="0" anchor="t">
            <a:spAutoFit/>
          </a:bodyPr>
          <a:lstStyle/>
          <a:p>
            <a:pPr algn="l">
              <a:lnSpc>
                <a:spcPts val="3564"/>
              </a:lnSpc>
            </a:pPr>
            <a:r>
              <a:rPr lang="en-US" sz="3300">
                <a:solidFill>
                  <a:srgbClr val="FFFFFF"/>
                </a:solidFill>
                <a:latin typeface="Roboto Condensed"/>
              </a:rPr>
              <a:t>Yêu cầu 2</a:t>
            </a:r>
          </a:p>
        </p:txBody>
      </p:sp>
      <p:grpSp>
        <p:nvGrpSpPr>
          <p:cNvPr id="25" name="Group 25"/>
          <p:cNvGrpSpPr/>
          <p:nvPr/>
        </p:nvGrpSpPr>
        <p:grpSpPr>
          <a:xfrm>
            <a:off x="1468004" y="8173253"/>
            <a:ext cx="16000062" cy="1924853"/>
            <a:chOff x="0" y="0"/>
            <a:chExt cx="21333416" cy="2566471"/>
          </a:xfrm>
        </p:grpSpPr>
        <p:sp>
          <p:nvSpPr>
            <p:cNvPr id="26" name="Freeform 26"/>
            <p:cNvSpPr/>
            <p:nvPr/>
          </p:nvSpPr>
          <p:spPr>
            <a:xfrm>
              <a:off x="9525" y="7462"/>
              <a:ext cx="21314411" cy="2551504"/>
            </a:xfrm>
            <a:custGeom>
              <a:avLst/>
              <a:gdLst/>
              <a:ahLst/>
              <a:cxnLst/>
              <a:rect l="l" t="t" r="r" b="b"/>
              <a:pathLst>
                <a:path w="21314411" h="2551504">
                  <a:moveTo>
                    <a:pt x="0" y="0"/>
                  </a:moveTo>
                  <a:lnTo>
                    <a:pt x="21314411" y="0"/>
                  </a:lnTo>
                  <a:lnTo>
                    <a:pt x="21314411" y="2551503"/>
                  </a:lnTo>
                  <a:lnTo>
                    <a:pt x="0" y="2551503"/>
                  </a:lnTo>
                  <a:close/>
                </a:path>
              </a:pathLst>
            </a:custGeom>
            <a:solidFill>
              <a:srgbClr val="FFFFFF">
                <a:alpha val="89412"/>
              </a:srgbClr>
            </a:solidFill>
          </p:spPr>
          <p:txBody>
            <a:bodyPr/>
            <a:lstStyle/>
            <a:p>
              <a:endParaRPr lang="en-GB"/>
            </a:p>
          </p:txBody>
        </p:sp>
        <p:sp>
          <p:nvSpPr>
            <p:cNvPr id="27" name="Freeform 27"/>
            <p:cNvSpPr/>
            <p:nvPr/>
          </p:nvSpPr>
          <p:spPr>
            <a:xfrm>
              <a:off x="0" y="0"/>
              <a:ext cx="21333461" cy="2566427"/>
            </a:xfrm>
            <a:custGeom>
              <a:avLst/>
              <a:gdLst/>
              <a:ahLst/>
              <a:cxnLst/>
              <a:rect l="l" t="t" r="r" b="b"/>
              <a:pathLst>
                <a:path w="21333461" h="2566427">
                  <a:moveTo>
                    <a:pt x="9525" y="0"/>
                  </a:moveTo>
                  <a:lnTo>
                    <a:pt x="21323936" y="0"/>
                  </a:lnTo>
                  <a:cubicBezTo>
                    <a:pt x="21329143" y="0"/>
                    <a:pt x="21333461" y="3383"/>
                    <a:pt x="21333461" y="7462"/>
                  </a:cubicBezTo>
                  <a:lnTo>
                    <a:pt x="21333461" y="2558965"/>
                  </a:lnTo>
                  <a:cubicBezTo>
                    <a:pt x="21333461" y="2563045"/>
                    <a:pt x="21329143" y="2566427"/>
                    <a:pt x="21323936" y="2566427"/>
                  </a:cubicBezTo>
                  <a:lnTo>
                    <a:pt x="9525" y="2566427"/>
                  </a:lnTo>
                  <a:cubicBezTo>
                    <a:pt x="4318" y="2566427"/>
                    <a:pt x="0" y="2563045"/>
                    <a:pt x="0" y="2558965"/>
                  </a:cubicBezTo>
                  <a:lnTo>
                    <a:pt x="0" y="7462"/>
                  </a:lnTo>
                  <a:cubicBezTo>
                    <a:pt x="0" y="3383"/>
                    <a:pt x="4318" y="0"/>
                    <a:pt x="9525" y="0"/>
                  </a:cubicBezTo>
                  <a:moveTo>
                    <a:pt x="9525" y="14923"/>
                  </a:moveTo>
                  <a:lnTo>
                    <a:pt x="9525" y="7462"/>
                  </a:lnTo>
                  <a:lnTo>
                    <a:pt x="19050" y="7462"/>
                  </a:lnTo>
                  <a:lnTo>
                    <a:pt x="19050" y="2558965"/>
                  </a:lnTo>
                  <a:lnTo>
                    <a:pt x="9525" y="2558965"/>
                  </a:lnTo>
                  <a:lnTo>
                    <a:pt x="9525" y="2551504"/>
                  </a:lnTo>
                  <a:lnTo>
                    <a:pt x="21323936" y="2551504"/>
                  </a:lnTo>
                  <a:lnTo>
                    <a:pt x="21323936" y="2558965"/>
                  </a:lnTo>
                  <a:lnTo>
                    <a:pt x="21314411" y="2558965"/>
                  </a:lnTo>
                  <a:lnTo>
                    <a:pt x="21314411" y="7462"/>
                  </a:lnTo>
                  <a:lnTo>
                    <a:pt x="21323936" y="7462"/>
                  </a:lnTo>
                  <a:lnTo>
                    <a:pt x="21323936" y="14923"/>
                  </a:lnTo>
                  <a:lnTo>
                    <a:pt x="9525" y="14923"/>
                  </a:lnTo>
                  <a:close/>
                </a:path>
              </a:pathLst>
            </a:custGeom>
            <a:solidFill>
              <a:srgbClr val="573312"/>
            </a:solidFill>
          </p:spPr>
          <p:txBody>
            <a:bodyPr/>
            <a:lstStyle/>
            <a:p>
              <a:endParaRPr lang="en-GB"/>
            </a:p>
          </p:txBody>
        </p:sp>
      </p:grpSp>
      <p:grpSp>
        <p:nvGrpSpPr>
          <p:cNvPr id="28" name="Group 28"/>
          <p:cNvGrpSpPr/>
          <p:nvPr/>
        </p:nvGrpSpPr>
        <p:grpSpPr>
          <a:xfrm>
            <a:off x="2449721" y="7697003"/>
            <a:ext cx="11190042" cy="974160"/>
            <a:chOff x="0" y="0"/>
            <a:chExt cx="14920056" cy="1298880"/>
          </a:xfrm>
        </p:grpSpPr>
        <p:sp>
          <p:nvSpPr>
            <p:cNvPr id="29" name="Freeform 29"/>
            <p:cNvSpPr/>
            <p:nvPr/>
          </p:nvSpPr>
          <p:spPr>
            <a:xfrm>
              <a:off x="0" y="0"/>
              <a:ext cx="14920088" cy="1298956"/>
            </a:xfrm>
            <a:custGeom>
              <a:avLst/>
              <a:gdLst/>
              <a:ahLst/>
              <a:cxnLst/>
              <a:rect l="l" t="t" r="r" b="b"/>
              <a:pathLst>
                <a:path w="14920088" h="1298956">
                  <a:moveTo>
                    <a:pt x="0" y="216535"/>
                  </a:moveTo>
                  <a:cubicBezTo>
                    <a:pt x="0" y="96901"/>
                    <a:pt x="96901" y="0"/>
                    <a:pt x="216535" y="0"/>
                  </a:cubicBezTo>
                  <a:lnTo>
                    <a:pt x="14703552" y="0"/>
                  </a:lnTo>
                  <a:cubicBezTo>
                    <a:pt x="14823060" y="0"/>
                    <a:pt x="14920088" y="96901"/>
                    <a:pt x="14920088" y="216535"/>
                  </a:cubicBezTo>
                  <a:lnTo>
                    <a:pt x="14920088" y="1082421"/>
                  </a:lnTo>
                  <a:cubicBezTo>
                    <a:pt x="14920088" y="1201928"/>
                    <a:pt x="14823187" y="1298956"/>
                    <a:pt x="14703552" y="1298956"/>
                  </a:cubicBezTo>
                  <a:lnTo>
                    <a:pt x="216535" y="1298956"/>
                  </a:lnTo>
                  <a:cubicBezTo>
                    <a:pt x="96901" y="1298829"/>
                    <a:pt x="0" y="1201928"/>
                    <a:pt x="0" y="1082421"/>
                  </a:cubicBezTo>
                  <a:close/>
                </a:path>
              </a:pathLst>
            </a:custGeom>
            <a:gradFill rotWithShape="1">
              <a:gsLst>
                <a:gs pos="0">
                  <a:srgbClr val="AA9F9A">
                    <a:alpha val="100000"/>
                  </a:srgbClr>
                </a:gs>
                <a:gs pos="50000">
                  <a:srgbClr val="9E928D">
                    <a:alpha val="100000"/>
                  </a:srgbClr>
                </a:gs>
                <a:gs pos="100000">
                  <a:srgbClr val="8F7F78">
                    <a:alpha val="100000"/>
                  </a:srgbClr>
                </a:gs>
              </a:gsLst>
              <a:lin ang="5400000"/>
            </a:gradFill>
          </p:spPr>
          <p:txBody>
            <a:bodyPr/>
            <a:lstStyle/>
            <a:p>
              <a:endParaRPr lang="en-GB"/>
            </a:p>
          </p:txBody>
        </p:sp>
      </p:grpSp>
      <p:sp>
        <p:nvSpPr>
          <p:cNvPr id="30" name="TextBox 30"/>
          <p:cNvSpPr txBox="1"/>
          <p:nvPr/>
        </p:nvSpPr>
        <p:spPr>
          <a:xfrm>
            <a:off x="2779226" y="7963712"/>
            <a:ext cx="10531033" cy="469318"/>
          </a:xfrm>
          <a:prstGeom prst="rect">
            <a:avLst/>
          </a:prstGeom>
        </p:spPr>
        <p:txBody>
          <a:bodyPr lIns="0" tIns="0" rIns="0" bIns="0" rtlCol="0" anchor="t">
            <a:spAutoFit/>
          </a:bodyPr>
          <a:lstStyle/>
          <a:p>
            <a:pPr algn="l">
              <a:lnSpc>
                <a:spcPts val="3564"/>
              </a:lnSpc>
            </a:pPr>
            <a:r>
              <a:rPr lang="en-US" sz="3300">
                <a:solidFill>
                  <a:srgbClr val="FFFFFF"/>
                </a:solidFill>
                <a:latin typeface="Roboto Condensed"/>
              </a:rPr>
              <a:t>Yêu cầu 3</a:t>
            </a:r>
          </a:p>
        </p:txBody>
      </p:sp>
      <p:sp>
        <p:nvSpPr>
          <p:cNvPr id="31" name="TextBox 31"/>
          <p:cNvSpPr txBox="1"/>
          <p:nvPr/>
        </p:nvSpPr>
        <p:spPr>
          <a:xfrm>
            <a:off x="2246625" y="8985488"/>
            <a:ext cx="14331574" cy="556235"/>
          </a:xfrm>
          <a:prstGeom prst="rect">
            <a:avLst/>
          </a:prstGeom>
        </p:spPr>
        <p:txBody>
          <a:bodyPr lIns="0" tIns="0" rIns="0" bIns="0" rtlCol="0" anchor="t">
            <a:spAutoFit/>
          </a:bodyPr>
          <a:lstStyle/>
          <a:p>
            <a:pPr marL="597217" lvl="2" indent="-199072" algn="l">
              <a:lnSpc>
                <a:spcPts val="4455"/>
              </a:lnSpc>
              <a:buFont typeface="Arial"/>
              <a:buChar char="⚬"/>
            </a:pPr>
            <a:r>
              <a:rPr lang="en-US" sz="3300">
                <a:solidFill>
                  <a:srgbClr val="0C0C0C"/>
                </a:solidFill>
                <a:latin typeface="Roboto Condensed"/>
              </a:rPr>
              <a:t>Phân tích hai câu thơ cuối bài, qua đó em hiểu thêm điều gì về con người tác giả?</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par>
                                <p:cTn id="25" presetID="16" presetClass="entr" presetSubtype="21"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cTn>
                              </p:par>
                              <p:par>
                                <p:cTn id="39" presetID="16" presetClass="entr" presetSubtype="21"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barn(inVertical)">
                                      <p:cBhvr>
                                        <p:cTn id="41" dur="500"/>
                                        <p:tgtEl>
                                          <p:spTgt spid="2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21" grpId="0"/>
      <p:bldP spid="24" grpId="0"/>
      <p:bldP spid="30"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sp>
        <p:nvSpPr>
          <p:cNvPr id="3" name="Freeform 3"/>
          <p:cNvSpPr/>
          <p:nvPr/>
        </p:nvSpPr>
        <p:spPr>
          <a:xfrm>
            <a:off x="3600450" y="1471612"/>
            <a:ext cx="14039850" cy="128588"/>
          </a:xfrm>
          <a:custGeom>
            <a:avLst/>
            <a:gdLst/>
            <a:ahLst/>
            <a:cxnLst/>
            <a:rect l="l" t="t" r="r" b="b"/>
            <a:pathLst>
              <a:path w="14039850" h="128588">
                <a:moveTo>
                  <a:pt x="0" y="0"/>
                </a:moveTo>
                <a:lnTo>
                  <a:pt x="14039850" y="0"/>
                </a:lnTo>
                <a:lnTo>
                  <a:pt x="14039850" y="128588"/>
                </a:lnTo>
                <a:lnTo>
                  <a:pt x="0" y="128588"/>
                </a:lnTo>
                <a:lnTo>
                  <a:pt x="0" y="0"/>
                </a:lnTo>
                <a:close/>
              </a:path>
            </a:pathLst>
          </a:custGeom>
          <a:blipFill>
            <a:blip r:embed="rId4"/>
            <a:stretch>
              <a:fillRect l="-23225" t="109038" b="-28001"/>
            </a:stretch>
          </a:blipFill>
        </p:spPr>
        <p:txBody>
          <a:bodyPr/>
          <a:lstStyle/>
          <a:p>
            <a:endParaRPr lang="en-GB"/>
          </a:p>
        </p:txBody>
      </p:sp>
      <p:sp>
        <p:nvSpPr>
          <p:cNvPr id="4" name="AutoShape 4"/>
          <p:cNvSpPr/>
          <p:nvPr/>
        </p:nvSpPr>
        <p:spPr>
          <a:xfrm>
            <a:off x="1372181" y="6195040"/>
            <a:ext cx="10897654" cy="19050"/>
          </a:xfrm>
          <a:prstGeom prst="line">
            <a:avLst/>
          </a:prstGeom>
          <a:ln w="9525" cap="rnd">
            <a:solidFill>
              <a:srgbClr val="000000"/>
            </a:solidFill>
            <a:prstDash val="solid"/>
            <a:headEnd type="none" w="sm" len="sm"/>
            <a:tailEnd type="none" w="sm" len="sm"/>
          </a:ln>
        </p:spPr>
        <p:txBody>
          <a:bodyPr/>
          <a:lstStyle/>
          <a:p>
            <a:endParaRPr lang="en-GB"/>
          </a:p>
        </p:txBody>
      </p:sp>
      <p:sp>
        <p:nvSpPr>
          <p:cNvPr id="5" name="Freeform 5"/>
          <p:cNvSpPr/>
          <p:nvPr/>
        </p:nvSpPr>
        <p:spPr>
          <a:xfrm>
            <a:off x="1372173" y="732"/>
            <a:ext cx="2228277" cy="2133576"/>
          </a:xfrm>
          <a:custGeom>
            <a:avLst/>
            <a:gdLst/>
            <a:ahLst/>
            <a:cxnLst/>
            <a:rect l="l" t="t" r="r" b="b"/>
            <a:pathLst>
              <a:path w="2228277" h="2133576">
                <a:moveTo>
                  <a:pt x="0" y="0"/>
                </a:moveTo>
                <a:lnTo>
                  <a:pt x="2228277" y="0"/>
                </a:lnTo>
                <a:lnTo>
                  <a:pt x="2228277" y="2133575"/>
                </a:lnTo>
                <a:lnTo>
                  <a:pt x="0" y="2133575"/>
                </a:lnTo>
                <a:lnTo>
                  <a:pt x="0" y="0"/>
                </a:lnTo>
                <a:close/>
              </a:path>
            </a:pathLst>
          </a:custGeom>
          <a:blipFill>
            <a:blip r:embed="rId5"/>
            <a:stretch>
              <a:fillRect/>
            </a:stretch>
          </a:blipFill>
        </p:spPr>
        <p:txBody>
          <a:bodyPr/>
          <a:lstStyle/>
          <a:p>
            <a:endParaRPr lang="en-GB"/>
          </a:p>
        </p:txBody>
      </p:sp>
      <p:sp>
        <p:nvSpPr>
          <p:cNvPr id="6" name="TextBox 6"/>
          <p:cNvSpPr txBox="1"/>
          <p:nvPr/>
        </p:nvSpPr>
        <p:spPr>
          <a:xfrm>
            <a:off x="1372181" y="5668397"/>
            <a:ext cx="10665254" cy="501015"/>
          </a:xfrm>
          <a:prstGeom prst="rect">
            <a:avLst/>
          </a:prstGeom>
        </p:spPr>
        <p:txBody>
          <a:bodyPr lIns="0" tIns="0" rIns="0" bIns="0" rtlCol="0" anchor="t">
            <a:spAutoFit/>
          </a:bodyPr>
          <a:lstStyle/>
          <a:p>
            <a:pPr algn="l">
              <a:lnSpc>
                <a:spcPts val="3780"/>
              </a:lnSpc>
            </a:pPr>
            <a:r>
              <a:rPr lang="en-US" sz="3500">
                <a:solidFill>
                  <a:srgbClr val="000000"/>
                </a:solidFill>
                <a:latin typeface="Roboto Condensed Bold"/>
              </a:rPr>
              <a:t>Thời điểm: </a:t>
            </a:r>
            <a:r>
              <a:rPr lang="en-US" sz="3500">
                <a:solidFill>
                  <a:srgbClr val="000000"/>
                </a:solidFill>
                <a:latin typeface="Roboto Condensed"/>
              </a:rPr>
              <a:t>"khuya"</a:t>
            </a:r>
          </a:p>
        </p:txBody>
      </p:sp>
      <p:sp>
        <p:nvSpPr>
          <p:cNvPr id="7" name="Freeform 7"/>
          <p:cNvSpPr/>
          <p:nvPr/>
        </p:nvSpPr>
        <p:spPr>
          <a:xfrm>
            <a:off x="5787977" y="1369572"/>
            <a:ext cx="14039850" cy="128588"/>
          </a:xfrm>
          <a:custGeom>
            <a:avLst/>
            <a:gdLst/>
            <a:ahLst/>
            <a:cxnLst/>
            <a:rect l="l" t="t" r="r" b="b"/>
            <a:pathLst>
              <a:path w="14039850" h="128588">
                <a:moveTo>
                  <a:pt x="0" y="0"/>
                </a:moveTo>
                <a:lnTo>
                  <a:pt x="14039850" y="0"/>
                </a:lnTo>
                <a:lnTo>
                  <a:pt x="14039850" y="128588"/>
                </a:lnTo>
                <a:lnTo>
                  <a:pt x="0" y="128588"/>
                </a:lnTo>
                <a:lnTo>
                  <a:pt x="0" y="0"/>
                </a:lnTo>
                <a:close/>
              </a:path>
            </a:pathLst>
          </a:custGeom>
          <a:blipFill>
            <a:blip r:embed="rId4"/>
            <a:stretch>
              <a:fillRect l="-23225" t="109038" b="-28001"/>
            </a:stretch>
          </a:blipFill>
        </p:spPr>
        <p:txBody>
          <a:bodyPr/>
          <a:lstStyle/>
          <a:p>
            <a:endParaRPr lang="en-GB"/>
          </a:p>
        </p:txBody>
      </p:sp>
      <p:sp>
        <p:nvSpPr>
          <p:cNvPr id="8" name="TextBox 8"/>
          <p:cNvSpPr txBox="1"/>
          <p:nvPr/>
        </p:nvSpPr>
        <p:spPr>
          <a:xfrm>
            <a:off x="12688424" y="1235894"/>
            <a:ext cx="4570876" cy="600025"/>
          </a:xfrm>
          <a:prstGeom prst="rect">
            <a:avLst/>
          </a:prstGeom>
        </p:spPr>
        <p:txBody>
          <a:bodyPr lIns="0" tIns="0" rIns="0" bIns="0" rtlCol="0" anchor="t">
            <a:spAutoFit/>
          </a:bodyPr>
          <a:lstStyle/>
          <a:p>
            <a:pPr algn="r">
              <a:lnSpc>
                <a:spcPts val="4799"/>
              </a:lnSpc>
            </a:pPr>
            <a:r>
              <a:rPr lang="en-US" sz="3999">
                <a:solidFill>
                  <a:srgbClr val="000000"/>
                </a:solidFill>
                <a:latin typeface="Roboto Condensed Bold"/>
              </a:rPr>
              <a:t>c. Cảm xúc trữ tình</a:t>
            </a:r>
          </a:p>
        </p:txBody>
      </p:sp>
      <p:grpSp>
        <p:nvGrpSpPr>
          <p:cNvPr id="10" name="Group 10"/>
          <p:cNvGrpSpPr/>
          <p:nvPr/>
        </p:nvGrpSpPr>
        <p:grpSpPr>
          <a:xfrm>
            <a:off x="13038426" y="2220032"/>
            <a:ext cx="4413470" cy="7226451"/>
            <a:chOff x="0" y="0"/>
            <a:chExt cx="5391520" cy="8827874"/>
          </a:xfrm>
        </p:grpSpPr>
        <p:sp>
          <p:nvSpPr>
            <p:cNvPr id="11" name="Freeform 11"/>
            <p:cNvSpPr/>
            <p:nvPr/>
          </p:nvSpPr>
          <p:spPr>
            <a:xfrm>
              <a:off x="0" y="0"/>
              <a:ext cx="5391531" cy="8827897"/>
            </a:xfrm>
            <a:custGeom>
              <a:avLst/>
              <a:gdLst/>
              <a:ahLst/>
              <a:cxnLst/>
              <a:rect l="l" t="t" r="r" b="b"/>
              <a:pathLst>
                <a:path w="5391531" h="8827897">
                  <a:moveTo>
                    <a:pt x="0" y="0"/>
                  </a:moveTo>
                  <a:lnTo>
                    <a:pt x="5391531" y="0"/>
                  </a:lnTo>
                  <a:lnTo>
                    <a:pt x="5391531" y="8827897"/>
                  </a:lnTo>
                  <a:lnTo>
                    <a:pt x="0" y="8827897"/>
                  </a:lnTo>
                  <a:lnTo>
                    <a:pt x="0" y="0"/>
                  </a:lnTo>
                  <a:close/>
                </a:path>
              </a:pathLst>
            </a:custGeom>
            <a:blipFill>
              <a:blip r:embed="rId6"/>
              <a:stretch>
                <a:fillRect l="-19354" r="-19354"/>
              </a:stretch>
            </a:blipFill>
          </p:spPr>
          <p:txBody>
            <a:bodyPr/>
            <a:lstStyle/>
            <a:p>
              <a:endParaRPr lang="en-GB"/>
            </a:p>
          </p:txBody>
        </p:sp>
      </p:grpSp>
      <p:sp>
        <p:nvSpPr>
          <p:cNvPr id="12" name="TextBox 12"/>
          <p:cNvSpPr txBox="1"/>
          <p:nvPr/>
        </p:nvSpPr>
        <p:spPr>
          <a:xfrm>
            <a:off x="2837451" y="1816869"/>
            <a:ext cx="8508537" cy="1085652"/>
          </a:xfrm>
          <a:prstGeom prst="rect">
            <a:avLst/>
          </a:prstGeom>
        </p:spPr>
        <p:txBody>
          <a:bodyPr lIns="0" tIns="0" rIns="0" bIns="0" rtlCol="0" anchor="t">
            <a:spAutoFit/>
          </a:bodyPr>
          <a:lstStyle/>
          <a:p>
            <a:pPr algn="ctr">
              <a:lnSpc>
                <a:spcPts val="4200"/>
              </a:lnSpc>
              <a:spcBef>
                <a:spcPct val="0"/>
              </a:spcBef>
            </a:pPr>
            <a:r>
              <a:rPr lang="en-US" sz="3500">
                <a:solidFill>
                  <a:srgbClr val="000000"/>
                </a:solidFill>
                <a:latin typeface="Roboto Condensed Bold Italics"/>
              </a:rPr>
              <a:t>*Hai câu thơ đầu:</a:t>
            </a:r>
            <a:r>
              <a:rPr lang="en-US" sz="3500">
                <a:solidFill>
                  <a:srgbClr val="000000"/>
                </a:solidFill>
                <a:latin typeface="Roboto Condensed"/>
              </a:rPr>
              <a:t> Cảnh thiên nhiên đêm khuya nơi núi rừng Việt Bắc:</a:t>
            </a:r>
          </a:p>
        </p:txBody>
      </p:sp>
      <p:grpSp>
        <p:nvGrpSpPr>
          <p:cNvPr id="13" name="Group 13"/>
          <p:cNvGrpSpPr/>
          <p:nvPr/>
        </p:nvGrpSpPr>
        <p:grpSpPr>
          <a:xfrm>
            <a:off x="3238771" y="3409752"/>
            <a:ext cx="7705896" cy="1487121"/>
            <a:chOff x="0" y="0"/>
            <a:chExt cx="10274528" cy="1982827"/>
          </a:xfrm>
        </p:grpSpPr>
        <p:sp>
          <p:nvSpPr>
            <p:cNvPr id="14" name="Freeform 14"/>
            <p:cNvSpPr/>
            <p:nvPr/>
          </p:nvSpPr>
          <p:spPr>
            <a:xfrm>
              <a:off x="0" y="0"/>
              <a:ext cx="10274481" cy="1982830"/>
            </a:xfrm>
            <a:custGeom>
              <a:avLst/>
              <a:gdLst/>
              <a:ahLst/>
              <a:cxnLst/>
              <a:rect l="l" t="t" r="r" b="b"/>
              <a:pathLst>
                <a:path w="10274481" h="1982830">
                  <a:moveTo>
                    <a:pt x="0" y="0"/>
                  </a:moveTo>
                  <a:lnTo>
                    <a:pt x="10274481" y="0"/>
                  </a:lnTo>
                  <a:lnTo>
                    <a:pt x="10274481" y="1982830"/>
                  </a:lnTo>
                  <a:lnTo>
                    <a:pt x="0" y="1982830"/>
                  </a:lnTo>
                  <a:close/>
                </a:path>
              </a:pathLst>
            </a:custGeom>
            <a:gradFill rotWithShape="1">
              <a:gsLst>
                <a:gs pos="0">
                  <a:srgbClr val="FEFCF6">
                    <a:alpha val="84000"/>
                  </a:srgbClr>
                </a:gs>
                <a:gs pos="50000">
                  <a:srgbClr val="FDF7E7">
                    <a:alpha val="84000"/>
                  </a:srgbClr>
                </a:gs>
                <a:gs pos="100000">
                  <a:srgbClr val="FDF6E3">
                    <a:alpha val="84000"/>
                  </a:srgbClr>
                </a:gs>
              </a:gsLst>
              <a:lin ang="5400000"/>
            </a:gradFill>
          </p:spPr>
          <p:txBody>
            <a:bodyPr/>
            <a:lstStyle/>
            <a:p>
              <a:endParaRPr lang="en-GB"/>
            </a:p>
          </p:txBody>
        </p:sp>
      </p:grpSp>
      <p:sp>
        <p:nvSpPr>
          <p:cNvPr id="15" name="TextBox 15"/>
          <p:cNvSpPr txBox="1"/>
          <p:nvPr/>
        </p:nvSpPr>
        <p:spPr>
          <a:xfrm>
            <a:off x="2837451" y="3428777"/>
            <a:ext cx="8508537" cy="1325245"/>
          </a:xfrm>
          <a:prstGeom prst="rect">
            <a:avLst/>
          </a:prstGeom>
        </p:spPr>
        <p:txBody>
          <a:bodyPr lIns="0" tIns="0" rIns="0" bIns="0" rtlCol="0" anchor="t">
            <a:spAutoFit/>
          </a:bodyPr>
          <a:lstStyle/>
          <a:p>
            <a:pPr algn="ctr">
              <a:lnSpc>
                <a:spcPts val="5390"/>
              </a:lnSpc>
            </a:pPr>
            <a:r>
              <a:rPr lang="en-US" sz="3500">
                <a:solidFill>
                  <a:srgbClr val="000000"/>
                </a:solidFill>
                <a:latin typeface="#9Slide05 Dear Saturday"/>
              </a:rPr>
              <a:t>Tiếng suối trong như tiếng hát xa</a:t>
            </a:r>
          </a:p>
          <a:p>
            <a:pPr algn="ctr">
              <a:lnSpc>
                <a:spcPts val="5390"/>
              </a:lnSpc>
            </a:pPr>
            <a:r>
              <a:rPr lang="en-US" sz="3500">
                <a:solidFill>
                  <a:srgbClr val="000000"/>
                </a:solidFill>
                <a:latin typeface="#9Slide05 Dear Saturday"/>
              </a:rPr>
              <a:t>Trăng lồng cổ thụ bóng lồng hoa.</a:t>
            </a:r>
          </a:p>
        </p:txBody>
      </p:sp>
      <p:sp>
        <p:nvSpPr>
          <p:cNvPr id="16" name="TextBox 16"/>
          <p:cNvSpPr txBox="1"/>
          <p:nvPr/>
        </p:nvSpPr>
        <p:spPr>
          <a:xfrm>
            <a:off x="1372181" y="6456978"/>
            <a:ext cx="10665254" cy="1453515"/>
          </a:xfrm>
          <a:prstGeom prst="rect">
            <a:avLst/>
          </a:prstGeom>
        </p:spPr>
        <p:txBody>
          <a:bodyPr lIns="0" tIns="0" rIns="0" bIns="0" rtlCol="0" anchor="t">
            <a:spAutoFit/>
          </a:bodyPr>
          <a:lstStyle/>
          <a:p>
            <a:pPr algn="just">
              <a:lnSpc>
                <a:spcPts val="3780"/>
              </a:lnSpc>
            </a:pPr>
            <a:r>
              <a:rPr lang="en-US" sz="3500">
                <a:solidFill>
                  <a:srgbClr val="000000"/>
                </a:solidFill>
                <a:latin typeface="Roboto Condensed"/>
                <a:ea typeface="Roboto Condensed"/>
              </a:rPr>
              <a:t>Đêm khuya thanh tĩnh, mọi vật dường như chìm vào trạng thái nghỉ ngơi</a:t>
            </a:r>
            <a:r>
              <a:rPr lang="en-US" sz="3500">
                <a:solidFill>
                  <a:srgbClr val="000000"/>
                </a:solidFill>
                <a:latin typeface="Roboto Condensed"/>
                <a:ea typeface="Roboto Condensed"/>
                <a:sym typeface="Wingdings" panose="05000000000000000000" pitchFamily="2" charset="2"/>
              </a:rPr>
              <a:t></a:t>
            </a:r>
            <a:r>
              <a:rPr lang="en-US" sz="3500">
                <a:solidFill>
                  <a:srgbClr val="000000"/>
                </a:solidFill>
                <a:latin typeface="Roboto Condensed"/>
                <a:ea typeface="Roboto Condensed"/>
              </a:rPr>
              <a:t> nhân vật trữ tình vẫn thức, cảm nhận cảnh vật bằng nhiều giác quan.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a:stretch>
          </a:blipFill>
        </p:spPr>
        <p:txBody>
          <a:bodyPr/>
          <a:lstStyle/>
          <a:p>
            <a:endParaRPr lang="en-GB"/>
          </a:p>
        </p:txBody>
      </p:sp>
      <p:sp>
        <p:nvSpPr>
          <p:cNvPr id="3" name="Freeform 3"/>
          <p:cNvSpPr/>
          <p:nvPr/>
        </p:nvSpPr>
        <p:spPr>
          <a:xfrm>
            <a:off x="3627665" y="1199466"/>
            <a:ext cx="14039850" cy="128588"/>
          </a:xfrm>
          <a:custGeom>
            <a:avLst/>
            <a:gdLst/>
            <a:ahLst/>
            <a:cxnLst/>
            <a:rect l="l" t="t" r="r" b="b"/>
            <a:pathLst>
              <a:path w="14039850" h="128588">
                <a:moveTo>
                  <a:pt x="0" y="0"/>
                </a:moveTo>
                <a:lnTo>
                  <a:pt x="14039850" y="0"/>
                </a:lnTo>
                <a:lnTo>
                  <a:pt x="14039850" y="128588"/>
                </a:lnTo>
                <a:lnTo>
                  <a:pt x="0" y="128588"/>
                </a:lnTo>
                <a:lnTo>
                  <a:pt x="0" y="0"/>
                </a:lnTo>
                <a:close/>
              </a:path>
            </a:pathLst>
          </a:custGeom>
          <a:blipFill>
            <a:blip r:embed="rId6"/>
            <a:stretch>
              <a:fillRect l="-23225" t="109038" b="-28001"/>
            </a:stretch>
          </a:blipFill>
        </p:spPr>
        <p:txBody>
          <a:bodyPr/>
          <a:lstStyle/>
          <a:p>
            <a:endParaRPr lang="en-GB"/>
          </a:p>
        </p:txBody>
      </p:sp>
      <p:sp>
        <p:nvSpPr>
          <p:cNvPr id="4" name="TextBox 4"/>
          <p:cNvSpPr txBox="1"/>
          <p:nvPr/>
        </p:nvSpPr>
        <p:spPr>
          <a:xfrm>
            <a:off x="1751448" y="2757585"/>
            <a:ext cx="14433717" cy="5280362"/>
          </a:xfrm>
          <a:prstGeom prst="rect">
            <a:avLst/>
          </a:prstGeom>
        </p:spPr>
        <p:txBody>
          <a:bodyPr lIns="0" tIns="0" rIns="0" bIns="0" rtlCol="0" anchor="t">
            <a:spAutoFit/>
          </a:bodyPr>
          <a:lstStyle/>
          <a:p>
            <a:pPr algn="just">
              <a:lnSpc>
                <a:spcPts val="7020"/>
              </a:lnSpc>
            </a:pPr>
            <a:r>
              <a:rPr lang="en-US" sz="4500">
                <a:solidFill>
                  <a:srgbClr val="6B4C2C"/>
                </a:solidFill>
                <a:latin typeface="Roboto Condensed Bold"/>
              </a:rPr>
              <a:t>Điền tiếp câu thơ còn thiếu trong ngữ liệu sau:</a:t>
            </a:r>
          </a:p>
          <a:p>
            <a:pPr algn="just">
              <a:lnSpc>
                <a:spcPts val="7020"/>
              </a:lnSpc>
            </a:pPr>
            <a:r>
              <a:rPr lang="en-US" sz="4500">
                <a:solidFill>
                  <a:srgbClr val="6B4C2C"/>
                </a:solidFill>
                <a:latin typeface="Roboto Condensed Italics"/>
              </a:rPr>
              <a:t>Yêu Tổ Quốc, yêu đồng bào</a:t>
            </a:r>
          </a:p>
          <a:p>
            <a:pPr algn="just">
              <a:lnSpc>
                <a:spcPts val="7020"/>
              </a:lnSpc>
            </a:pPr>
            <a:r>
              <a:rPr lang="en-US" sz="4500">
                <a:solidFill>
                  <a:srgbClr val="6B4C2C"/>
                </a:solidFill>
                <a:latin typeface="Roboto Condensed Italics"/>
              </a:rPr>
              <a:t>Học tập tốt, lao động tốt</a:t>
            </a:r>
          </a:p>
          <a:p>
            <a:pPr algn="just">
              <a:lnSpc>
                <a:spcPts val="7020"/>
              </a:lnSpc>
            </a:pPr>
            <a:r>
              <a:rPr lang="en-US" sz="4500">
                <a:solidFill>
                  <a:srgbClr val="6B4C2C"/>
                </a:solidFill>
                <a:latin typeface="Roboto Condensed Italics"/>
              </a:rPr>
              <a:t>Đoàn kết tốt, kỉ luật tốt</a:t>
            </a:r>
          </a:p>
          <a:p>
            <a:pPr algn="just">
              <a:lnSpc>
                <a:spcPts val="7020"/>
              </a:lnSpc>
            </a:pPr>
            <a:r>
              <a:rPr lang="en-US" sz="4500">
                <a:solidFill>
                  <a:srgbClr val="6B4C2C"/>
                </a:solidFill>
                <a:latin typeface="Roboto Condensed Italics"/>
              </a:rPr>
              <a:t> Giữ gìn vệ sinh thật tốt</a:t>
            </a:r>
          </a:p>
          <a:p>
            <a:pPr algn="just">
              <a:lnSpc>
                <a:spcPts val="7020"/>
              </a:lnSpc>
            </a:pPr>
            <a:r>
              <a:rPr lang="en-US" sz="4500">
                <a:solidFill>
                  <a:srgbClr val="6B4C2C"/>
                </a:solidFill>
                <a:latin typeface="Roboto Condensed"/>
              </a:rPr>
              <a:t>….</a:t>
            </a:r>
          </a:p>
        </p:txBody>
      </p:sp>
      <p:grpSp>
        <p:nvGrpSpPr>
          <p:cNvPr id="5" name="Group 5"/>
          <p:cNvGrpSpPr/>
          <p:nvPr/>
        </p:nvGrpSpPr>
        <p:grpSpPr>
          <a:xfrm rot="547979">
            <a:off x="14643533" y="376395"/>
            <a:ext cx="2443133" cy="2713286"/>
            <a:chOff x="0" y="0"/>
            <a:chExt cx="3257510" cy="3617714"/>
          </a:xfrm>
        </p:grpSpPr>
        <p:sp>
          <p:nvSpPr>
            <p:cNvPr id="6" name="Freeform 6"/>
            <p:cNvSpPr/>
            <p:nvPr/>
          </p:nvSpPr>
          <p:spPr>
            <a:xfrm>
              <a:off x="9525" y="15730"/>
              <a:ext cx="3238500" cy="3586055"/>
            </a:xfrm>
            <a:custGeom>
              <a:avLst/>
              <a:gdLst/>
              <a:ahLst/>
              <a:cxnLst/>
              <a:rect l="l" t="t" r="r" b="b"/>
              <a:pathLst>
                <a:path w="3238500" h="3586055">
                  <a:moveTo>
                    <a:pt x="0" y="1793028"/>
                  </a:moveTo>
                  <a:cubicBezTo>
                    <a:pt x="0" y="802867"/>
                    <a:pt x="724916" y="0"/>
                    <a:pt x="1619250" y="0"/>
                  </a:cubicBezTo>
                  <a:cubicBezTo>
                    <a:pt x="2513584" y="0"/>
                    <a:pt x="3238500" y="802867"/>
                    <a:pt x="3238500" y="1793028"/>
                  </a:cubicBezTo>
                  <a:cubicBezTo>
                    <a:pt x="3238500" y="2783189"/>
                    <a:pt x="2513584" y="3586056"/>
                    <a:pt x="1619250" y="3586056"/>
                  </a:cubicBezTo>
                  <a:cubicBezTo>
                    <a:pt x="724916" y="3586056"/>
                    <a:pt x="0" y="2783399"/>
                    <a:pt x="0" y="1793028"/>
                  </a:cubicBezTo>
                  <a:close/>
                </a:path>
              </a:pathLst>
            </a:custGeom>
            <a:gradFill rotWithShape="1">
              <a:gsLst>
                <a:gs pos="0">
                  <a:srgbClr val="FFF3E1">
                    <a:alpha val="100000"/>
                  </a:srgbClr>
                </a:gs>
                <a:gs pos="35000">
                  <a:srgbClr val="FFF6E9">
                    <a:alpha val="100000"/>
                  </a:srgbClr>
                </a:gs>
                <a:gs pos="100000">
                  <a:srgbClr val="FFFDF6">
                    <a:alpha val="100000"/>
                  </a:srgbClr>
                </a:gs>
              </a:gsLst>
              <a:lin ang="15397845"/>
            </a:gradFill>
          </p:spPr>
          <p:txBody>
            <a:bodyPr/>
            <a:lstStyle/>
            <a:p>
              <a:endParaRPr lang="en-GB"/>
            </a:p>
          </p:txBody>
        </p:sp>
        <p:sp>
          <p:nvSpPr>
            <p:cNvPr id="7" name="Freeform 7"/>
            <p:cNvSpPr/>
            <p:nvPr/>
          </p:nvSpPr>
          <p:spPr>
            <a:xfrm>
              <a:off x="0" y="0"/>
              <a:ext cx="3257550" cy="3617721"/>
            </a:xfrm>
            <a:custGeom>
              <a:avLst/>
              <a:gdLst/>
              <a:ahLst/>
              <a:cxnLst/>
              <a:rect l="l" t="t" r="r" b="b"/>
              <a:pathLst>
                <a:path w="3257550" h="3617721">
                  <a:moveTo>
                    <a:pt x="0" y="1808758"/>
                  </a:moveTo>
                  <a:cubicBezTo>
                    <a:pt x="0" y="804755"/>
                    <a:pt x="733044" y="0"/>
                    <a:pt x="1628775" y="0"/>
                  </a:cubicBezTo>
                  <a:cubicBezTo>
                    <a:pt x="2524506" y="0"/>
                    <a:pt x="3257550" y="804755"/>
                    <a:pt x="3257550" y="1808758"/>
                  </a:cubicBezTo>
                  <a:lnTo>
                    <a:pt x="3248025" y="1808758"/>
                  </a:lnTo>
                  <a:lnTo>
                    <a:pt x="3257550" y="1808758"/>
                  </a:lnTo>
                  <a:cubicBezTo>
                    <a:pt x="3257550" y="2812971"/>
                    <a:pt x="2524506" y="3617516"/>
                    <a:pt x="1628775" y="3617516"/>
                  </a:cubicBezTo>
                  <a:lnTo>
                    <a:pt x="1628775" y="3601786"/>
                  </a:lnTo>
                  <a:lnTo>
                    <a:pt x="1628775" y="3617516"/>
                  </a:lnTo>
                  <a:cubicBezTo>
                    <a:pt x="733044" y="3617721"/>
                    <a:pt x="0" y="2812971"/>
                    <a:pt x="0" y="1808758"/>
                  </a:cubicBezTo>
                  <a:lnTo>
                    <a:pt x="9525" y="1808758"/>
                  </a:lnTo>
                  <a:lnTo>
                    <a:pt x="19050" y="1808758"/>
                  </a:lnTo>
                  <a:lnTo>
                    <a:pt x="9525" y="1808758"/>
                  </a:lnTo>
                  <a:lnTo>
                    <a:pt x="0" y="1808758"/>
                  </a:lnTo>
                  <a:moveTo>
                    <a:pt x="19050" y="1808758"/>
                  </a:moveTo>
                  <a:cubicBezTo>
                    <a:pt x="19050" y="1817357"/>
                    <a:pt x="14732" y="1824488"/>
                    <a:pt x="9525" y="1824488"/>
                  </a:cubicBezTo>
                  <a:cubicBezTo>
                    <a:pt x="4318" y="1824488"/>
                    <a:pt x="0" y="1817567"/>
                    <a:pt x="0" y="1808758"/>
                  </a:cubicBezTo>
                  <a:cubicBezTo>
                    <a:pt x="0" y="1799949"/>
                    <a:pt x="4318" y="1793028"/>
                    <a:pt x="9525" y="1793028"/>
                  </a:cubicBezTo>
                  <a:cubicBezTo>
                    <a:pt x="14732" y="1793028"/>
                    <a:pt x="19050" y="1800159"/>
                    <a:pt x="19050" y="1808758"/>
                  </a:cubicBezTo>
                  <a:cubicBezTo>
                    <a:pt x="19050" y="2785286"/>
                    <a:pt x="735965" y="3586056"/>
                    <a:pt x="1628775" y="3586056"/>
                  </a:cubicBezTo>
                  <a:cubicBezTo>
                    <a:pt x="2521585" y="3586056"/>
                    <a:pt x="3238500" y="2785286"/>
                    <a:pt x="3238500" y="1808758"/>
                  </a:cubicBezTo>
                  <a:cubicBezTo>
                    <a:pt x="3238500" y="832230"/>
                    <a:pt x="2521585" y="31460"/>
                    <a:pt x="1628775" y="31460"/>
                  </a:cubicBezTo>
                  <a:lnTo>
                    <a:pt x="1628775" y="15730"/>
                  </a:lnTo>
                  <a:lnTo>
                    <a:pt x="1628775" y="31460"/>
                  </a:lnTo>
                  <a:cubicBezTo>
                    <a:pt x="735965" y="31460"/>
                    <a:pt x="19050" y="832440"/>
                    <a:pt x="19050" y="1808758"/>
                  </a:cubicBezTo>
                  <a:close/>
                </a:path>
              </a:pathLst>
            </a:custGeom>
            <a:solidFill>
              <a:srgbClr val="ECE1D3"/>
            </a:solidFill>
          </p:spPr>
          <p:txBody>
            <a:bodyPr/>
            <a:lstStyle/>
            <a:p>
              <a:endParaRPr lang="en-GB"/>
            </a:p>
          </p:txBody>
        </p:sp>
        <p:sp>
          <p:nvSpPr>
            <p:cNvPr id="8" name="TextBox 8"/>
            <p:cNvSpPr txBox="1"/>
            <p:nvPr/>
          </p:nvSpPr>
          <p:spPr>
            <a:xfrm>
              <a:off x="0" y="-19050"/>
              <a:ext cx="3257510" cy="3636764"/>
            </a:xfrm>
            <a:prstGeom prst="rect">
              <a:avLst/>
            </a:prstGeom>
          </p:spPr>
          <p:txBody>
            <a:bodyPr lIns="50800" tIns="50800" rIns="50800" bIns="50800" rtlCol="0" anchor="ctr"/>
            <a:lstStyle/>
            <a:p>
              <a:pPr algn="ctr">
                <a:lnSpc>
                  <a:spcPts val="4320"/>
                </a:lnSpc>
              </a:pPr>
              <a:r>
                <a:rPr lang="en-US" sz="3600">
                  <a:solidFill>
                    <a:srgbClr val="22170B"/>
                  </a:solidFill>
                  <a:latin typeface="Cambria Italics"/>
                </a:rPr>
                <a:t>10s / câu</a:t>
              </a:r>
            </a:p>
          </p:txBody>
        </p:sp>
      </p:grpSp>
      <p:grpSp>
        <p:nvGrpSpPr>
          <p:cNvPr id="9" name="Group 9"/>
          <p:cNvGrpSpPr/>
          <p:nvPr/>
        </p:nvGrpSpPr>
        <p:grpSpPr>
          <a:xfrm>
            <a:off x="2582028" y="8037947"/>
            <a:ext cx="8964454" cy="1262722"/>
            <a:chOff x="0" y="0"/>
            <a:chExt cx="2361008" cy="332569"/>
          </a:xfrm>
        </p:grpSpPr>
        <p:sp>
          <p:nvSpPr>
            <p:cNvPr id="10" name="Freeform 10"/>
            <p:cNvSpPr/>
            <p:nvPr/>
          </p:nvSpPr>
          <p:spPr>
            <a:xfrm>
              <a:off x="0" y="0"/>
              <a:ext cx="2361008" cy="332569"/>
            </a:xfrm>
            <a:custGeom>
              <a:avLst/>
              <a:gdLst/>
              <a:ahLst/>
              <a:cxnLst/>
              <a:rect l="l" t="t" r="r" b="b"/>
              <a:pathLst>
                <a:path w="2361008" h="332569">
                  <a:moveTo>
                    <a:pt x="44045" y="0"/>
                  </a:moveTo>
                  <a:lnTo>
                    <a:pt x="2316964" y="0"/>
                  </a:lnTo>
                  <a:cubicBezTo>
                    <a:pt x="2328645" y="0"/>
                    <a:pt x="2339848" y="4640"/>
                    <a:pt x="2348108" y="12900"/>
                  </a:cubicBezTo>
                  <a:cubicBezTo>
                    <a:pt x="2356368" y="21160"/>
                    <a:pt x="2361008" y="32363"/>
                    <a:pt x="2361008" y="44045"/>
                  </a:cubicBezTo>
                  <a:lnTo>
                    <a:pt x="2361008" y="288524"/>
                  </a:lnTo>
                  <a:cubicBezTo>
                    <a:pt x="2361008" y="300205"/>
                    <a:pt x="2356368" y="311408"/>
                    <a:pt x="2348108" y="319668"/>
                  </a:cubicBezTo>
                  <a:cubicBezTo>
                    <a:pt x="2339848" y="327928"/>
                    <a:pt x="2328645" y="332569"/>
                    <a:pt x="2316964" y="332569"/>
                  </a:cubicBezTo>
                  <a:lnTo>
                    <a:pt x="44045" y="332569"/>
                  </a:lnTo>
                  <a:cubicBezTo>
                    <a:pt x="32363" y="332569"/>
                    <a:pt x="21160" y="327928"/>
                    <a:pt x="12900" y="319668"/>
                  </a:cubicBezTo>
                  <a:cubicBezTo>
                    <a:pt x="4640" y="311408"/>
                    <a:pt x="0" y="300205"/>
                    <a:pt x="0" y="288524"/>
                  </a:cubicBezTo>
                  <a:lnTo>
                    <a:pt x="0" y="44045"/>
                  </a:lnTo>
                  <a:cubicBezTo>
                    <a:pt x="0" y="32363"/>
                    <a:pt x="4640" y="21160"/>
                    <a:pt x="12900" y="12900"/>
                  </a:cubicBezTo>
                  <a:cubicBezTo>
                    <a:pt x="21160" y="4640"/>
                    <a:pt x="32363" y="0"/>
                    <a:pt x="44045" y="0"/>
                  </a:cubicBezTo>
                  <a:close/>
                </a:path>
              </a:pathLst>
            </a:custGeom>
            <a:solidFill>
              <a:srgbClr val="A19574"/>
            </a:solidFill>
          </p:spPr>
          <p:txBody>
            <a:bodyPr/>
            <a:lstStyle/>
            <a:p>
              <a:endParaRPr lang="en-GB"/>
            </a:p>
          </p:txBody>
        </p:sp>
        <p:sp>
          <p:nvSpPr>
            <p:cNvPr id="11" name="TextBox 11"/>
            <p:cNvSpPr txBox="1"/>
            <p:nvPr/>
          </p:nvSpPr>
          <p:spPr>
            <a:xfrm>
              <a:off x="0" y="-47625"/>
              <a:ext cx="2361008" cy="380194"/>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4838005" y="1664417"/>
            <a:ext cx="9118878" cy="933376"/>
          </a:xfrm>
          <a:prstGeom prst="rect">
            <a:avLst/>
          </a:prstGeom>
        </p:spPr>
        <p:txBody>
          <a:bodyPr lIns="0" tIns="0" rIns="0" bIns="0" rtlCol="0" anchor="t">
            <a:spAutoFit/>
          </a:bodyPr>
          <a:lstStyle/>
          <a:p>
            <a:pPr algn="ctr">
              <a:lnSpc>
                <a:spcPts val="7319"/>
              </a:lnSpc>
            </a:pPr>
            <a:r>
              <a:rPr lang="en-US" sz="6099">
                <a:solidFill>
                  <a:srgbClr val="22170B"/>
                </a:solidFill>
                <a:latin typeface="#9Slide05 Dear Saturday"/>
              </a:rPr>
              <a:t>Dữ kiện 1</a:t>
            </a:r>
          </a:p>
        </p:txBody>
      </p:sp>
      <p:sp>
        <p:nvSpPr>
          <p:cNvPr id="13" name="TextBox 13"/>
          <p:cNvSpPr txBox="1"/>
          <p:nvPr/>
        </p:nvSpPr>
        <p:spPr>
          <a:xfrm>
            <a:off x="4838005" y="199699"/>
            <a:ext cx="9118878" cy="1143000"/>
          </a:xfrm>
          <a:prstGeom prst="rect">
            <a:avLst/>
          </a:prstGeom>
        </p:spPr>
        <p:txBody>
          <a:bodyPr lIns="0" tIns="0" rIns="0" bIns="0" rtlCol="0" anchor="t">
            <a:spAutoFit/>
          </a:bodyPr>
          <a:lstStyle/>
          <a:p>
            <a:pPr algn="ctr">
              <a:lnSpc>
                <a:spcPts val="9000"/>
              </a:lnSpc>
            </a:pPr>
            <a:r>
              <a:rPr lang="en-US" sz="7500">
                <a:solidFill>
                  <a:srgbClr val="22170B"/>
                </a:solidFill>
                <a:latin typeface="Fraunces Bold"/>
              </a:rPr>
              <a:t>Nhân vật bí ẩn</a:t>
            </a:r>
          </a:p>
        </p:txBody>
      </p:sp>
      <p:sp>
        <p:nvSpPr>
          <p:cNvPr id="14" name="TextBox 14"/>
          <p:cNvSpPr txBox="1"/>
          <p:nvPr/>
        </p:nvSpPr>
        <p:spPr>
          <a:xfrm>
            <a:off x="4047123" y="8248711"/>
            <a:ext cx="6600467" cy="755469"/>
          </a:xfrm>
          <a:prstGeom prst="rect">
            <a:avLst/>
          </a:prstGeom>
        </p:spPr>
        <p:txBody>
          <a:bodyPr lIns="0" tIns="0" rIns="0" bIns="0" rtlCol="0" anchor="t">
            <a:spAutoFit/>
          </a:bodyPr>
          <a:lstStyle/>
          <a:p>
            <a:pPr algn="ctr">
              <a:lnSpc>
                <a:spcPts val="6189"/>
              </a:lnSpc>
            </a:pPr>
            <a:r>
              <a:rPr lang="en-US" sz="4420">
                <a:solidFill>
                  <a:srgbClr val="000000"/>
                </a:solidFill>
                <a:latin typeface="Roboto Condensed"/>
              </a:rPr>
              <a:t>Khiêm tốn, thật thà, dũng cảm</a:t>
            </a:r>
          </a:p>
        </p:txBody>
      </p:sp>
      <p:pic>
        <p:nvPicPr>
          <p:cNvPr id="15" name="10 Second Countdown - After Effects">
            <a:hlinkClick r:id="" action="ppaction://media"/>
            <a:extLst>
              <a:ext uri="{FF2B5EF4-FFF2-40B4-BE49-F238E27FC236}">
                <a16:creationId xmlns:a16="http://schemas.microsoft.com/office/drawing/2014/main" id="{AB9345CE-16A0-7715-EE2B-AFC420EE754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497752" y="4838700"/>
            <a:ext cx="4202748" cy="23622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5"/>
                </p:tgtEl>
              </p:cMediaNode>
            </p:video>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5"/>
                                        </p:tgtEl>
                                      </p:cBhvr>
                                    </p:cmd>
                                  </p:childTnLst>
                                </p:cTn>
                              </p:par>
                            </p:childTnLst>
                          </p:cTn>
                        </p:par>
                      </p:childTnLst>
                    </p:cTn>
                  </p:par>
                </p:childTnLst>
              </p:cTn>
              <p:nextCondLst>
                <p:cond evt="onClick" delay="0">
                  <p:tgtEl>
                    <p:spTgt spid="15"/>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sp>
        <p:nvSpPr>
          <p:cNvPr id="3" name="Freeform 3"/>
          <p:cNvSpPr/>
          <p:nvPr/>
        </p:nvSpPr>
        <p:spPr>
          <a:xfrm>
            <a:off x="3425307" y="1169560"/>
            <a:ext cx="14039850" cy="128588"/>
          </a:xfrm>
          <a:custGeom>
            <a:avLst/>
            <a:gdLst/>
            <a:ahLst/>
            <a:cxnLst/>
            <a:rect l="l" t="t" r="r" b="b"/>
            <a:pathLst>
              <a:path w="14039850" h="128588">
                <a:moveTo>
                  <a:pt x="0" y="0"/>
                </a:moveTo>
                <a:lnTo>
                  <a:pt x="14039850" y="0"/>
                </a:lnTo>
                <a:lnTo>
                  <a:pt x="14039850" y="128587"/>
                </a:lnTo>
                <a:lnTo>
                  <a:pt x="0" y="128587"/>
                </a:lnTo>
                <a:lnTo>
                  <a:pt x="0" y="0"/>
                </a:lnTo>
                <a:close/>
              </a:path>
            </a:pathLst>
          </a:custGeom>
          <a:blipFill>
            <a:blip r:embed="rId4"/>
            <a:stretch>
              <a:fillRect l="-23225" t="109038" b="-28001"/>
            </a:stretch>
          </a:blipFill>
        </p:spPr>
        <p:txBody>
          <a:bodyPr/>
          <a:lstStyle/>
          <a:p>
            <a:endParaRPr lang="en-GB"/>
          </a:p>
        </p:txBody>
      </p:sp>
      <p:sp>
        <p:nvSpPr>
          <p:cNvPr id="4" name="AutoShape 4"/>
          <p:cNvSpPr/>
          <p:nvPr/>
        </p:nvSpPr>
        <p:spPr>
          <a:xfrm>
            <a:off x="844050" y="5054787"/>
            <a:ext cx="10897654" cy="19050"/>
          </a:xfrm>
          <a:prstGeom prst="line">
            <a:avLst/>
          </a:prstGeom>
          <a:ln w="9525" cap="rnd">
            <a:solidFill>
              <a:srgbClr val="000000"/>
            </a:solidFill>
            <a:prstDash val="solid"/>
            <a:headEnd type="none" w="sm" len="sm"/>
            <a:tailEnd type="none" w="sm" len="sm"/>
          </a:ln>
        </p:spPr>
        <p:txBody>
          <a:bodyPr/>
          <a:lstStyle/>
          <a:p>
            <a:endParaRPr lang="en-GB"/>
          </a:p>
        </p:txBody>
      </p:sp>
      <p:sp>
        <p:nvSpPr>
          <p:cNvPr id="5" name="Freeform 5"/>
          <p:cNvSpPr/>
          <p:nvPr/>
        </p:nvSpPr>
        <p:spPr>
          <a:xfrm>
            <a:off x="1372173" y="732"/>
            <a:ext cx="2228277" cy="2133576"/>
          </a:xfrm>
          <a:custGeom>
            <a:avLst/>
            <a:gdLst/>
            <a:ahLst/>
            <a:cxnLst/>
            <a:rect l="l" t="t" r="r" b="b"/>
            <a:pathLst>
              <a:path w="2228277" h="2133576">
                <a:moveTo>
                  <a:pt x="0" y="0"/>
                </a:moveTo>
                <a:lnTo>
                  <a:pt x="2228277" y="0"/>
                </a:lnTo>
                <a:lnTo>
                  <a:pt x="2228277" y="2133575"/>
                </a:lnTo>
                <a:lnTo>
                  <a:pt x="0" y="2133575"/>
                </a:lnTo>
                <a:lnTo>
                  <a:pt x="0" y="0"/>
                </a:lnTo>
                <a:close/>
              </a:path>
            </a:pathLst>
          </a:custGeom>
          <a:blipFill>
            <a:blip r:embed="rId5"/>
            <a:stretch>
              <a:fillRect/>
            </a:stretch>
          </a:blipFill>
        </p:spPr>
        <p:txBody>
          <a:bodyPr/>
          <a:lstStyle/>
          <a:p>
            <a:endParaRPr lang="en-GB"/>
          </a:p>
        </p:txBody>
      </p:sp>
      <p:sp>
        <p:nvSpPr>
          <p:cNvPr id="6" name="TextBox 6"/>
          <p:cNvSpPr txBox="1"/>
          <p:nvPr/>
        </p:nvSpPr>
        <p:spPr>
          <a:xfrm>
            <a:off x="844050" y="4528144"/>
            <a:ext cx="10665254" cy="501015"/>
          </a:xfrm>
          <a:prstGeom prst="rect">
            <a:avLst/>
          </a:prstGeom>
        </p:spPr>
        <p:txBody>
          <a:bodyPr lIns="0" tIns="0" rIns="0" bIns="0" rtlCol="0" anchor="t">
            <a:spAutoFit/>
          </a:bodyPr>
          <a:lstStyle/>
          <a:p>
            <a:pPr algn="l">
              <a:lnSpc>
                <a:spcPts val="3780"/>
              </a:lnSpc>
            </a:pPr>
            <a:r>
              <a:rPr lang="en-US" sz="3500">
                <a:solidFill>
                  <a:srgbClr val="000000"/>
                </a:solidFill>
                <a:latin typeface="Roboto Condensed Bold"/>
              </a:rPr>
              <a:t>Cảnh thiên nhiên</a:t>
            </a:r>
          </a:p>
        </p:txBody>
      </p:sp>
      <p:sp>
        <p:nvSpPr>
          <p:cNvPr id="7" name="Freeform 7"/>
          <p:cNvSpPr/>
          <p:nvPr/>
        </p:nvSpPr>
        <p:spPr>
          <a:xfrm>
            <a:off x="5612834" y="1067519"/>
            <a:ext cx="14039850" cy="128588"/>
          </a:xfrm>
          <a:custGeom>
            <a:avLst/>
            <a:gdLst/>
            <a:ahLst/>
            <a:cxnLst/>
            <a:rect l="l" t="t" r="r" b="b"/>
            <a:pathLst>
              <a:path w="14039850" h="128588">
                <a:moveTo>
                  <a:pt x="0" y="0"/>
                </a:moveTo>
                <a:lnTo>
                  <a:pt x="14039850" y="0"/>
                </a:lnTo>
                <a:lnTo>
                  <a:pt x="14039850" y="128588"/>
                </a:lnTo>
                <a:lnTo>
                  <a:pt x="0" y="128588"/>
                </a:lnTo>
                <a:lnTo>
                  <a:pt x="0" y="0"/>
                </a:lnTo>
                <a:close/>
              </a:path>
            </a:pathLst>
          </a:custGeom>
          <a:blipFill>
            <a:blip r:embed="rId4"/>
            <a:stretch>
              <a:fillRect l="-23225" t="109038" b="-28001"/>
            </a:stretch>
          </a:blipFill>
        </p:spPr>
        <p:txBody>
          <a:bodyPr/>
          <a:lstStyle/>
          <a:p>
            <a:endParaRPr lang="en-GB"/>
          </a:p>
        </p:txBody>
      </p:sp>
      <p:sp>
        <p:nvSpPr>
          <p:cNvPr id="8" name="TextBox 8"/>
          <p:cNvSpPr txBox="1"/>
          <p:nvPr/>
        </p:nvSpPr>
        <p:spPr>
          <a:xfrm>
            <a:off x="12357312" y="1133853"/>
            <a:ext cx="4570876" cy="600025"/>
          </a:xfrm>
          <a:prstGeom prst="rect">
            <a:avLst/>
          </a:prstGeom>
        </p:spPr>
        <p:txBody>
          <a:bodyPr lIns="0" tIns="0" rIns="0" bIns="0" rtlCol="0" anchor="t">
            <a:spAutoFit/>
          </a:bodyPr>
          <a:lstStyle/>
          <a:p>
            <a:pPr algn="r">
              <a:lnSpc>
                <a:spcPts val="4799"/>
              </a:lnSpc>
            </a:pPr>
            <a:r>
              <a:rPr lang="en-US" sz="3999">
                <a:solidFill>
                  <a:srgbClr val="000000"/>
                </a:solidFill>
                <a:latin typeface="Roboto Condensed Bold"/>
              </a:rPr>
              <a:t>c. Cảm xúc trữ tình</a:t>
            </a:r>
          </a:p>
        </p:txBody>
      </p:sp>
      <p:grpSp>
        <p:nvGrpSpPr>
          <p:cNvPr id="10" name="Group 10"/>
          <p:cNvGrpSpPr/>
          <p:nvPr/>
        </p:nvGrpSpPr>
        <p:grpSpPr>
          <a:xfrm>
            <a:off x="13211879" y="2031849"/>
            <a:ext cx="4253278" cy="7226451"/>
            <a:chOff x="0" y="0"/>
            <a:chExt cx="5195828" cy="8827874"/>
          </a:xfrm>
        </p:grpSpPr>
        <p:sp>
          <p:nvSpPr>
            <p:cNvPr id="11" name="Freeform 11"/>
            <p:cNvSpPr/>
            <p:nvPr/>
          </p:nvSpPr>
          <p:spPr>
            <a:xfrm>
              <a:off x="0" y="0"/>
              <a:ext cx="5195839" cy="8827897"/>
            </a:xfrm>
            <a:custGeom>
              <a:avLst/>
              <a:gdLst/>
              <a:ahLst/>
              <a:cxnLst/>
              <a:rect l="l" t="t" r="r" b="b"/>
              <a:pathLst>
                <a:path w="5195839" h="8827897">
                  <a:moveTo>
                    <a:pt x="0" y="0"/>
                  </a:moveTo>
                  <a:lnTo>
                    <a:pt x="5195839" y="0"/>
                  </a:lnTo>
                  <a:lnTo>
                    <a:pt x="5195839" y="8827897"/>
                  </a:lnTo>
                  <a:lnTo>
                    <a:pt x="0" y="8827897"/>
                  </a:lnTo>
                  <a:lnTo>
                    <a:pt x="0" y="0"/>
                  </a:lnTo>
                  <a:close/>
                </a:path>
              </a:pathLst>
            </a:custGeom>
            <a:blipFill>
              <a:blip r:embed="rId6"/>
              <a:stretch>
                <a:fillRect l="-21966" r="-21966"/>
              </a:stretch>
            </a:blipFill>
          </p:spPr>
          <p:txBody>
            <a:bodyPr/>
            <a:lstStyle/>
            <a:p>
              <a:endParaRPr lang="en-GB"/>
            </a:p>
          </p:txBody>
        </p:sp>
      </p:grpSp>
      <p:sp>
        <p:nvSpPr>
          <p:cNvPr id="12" name="TextBox 12"/>
          <p:cNvSpPr txBox="1"/>
          <p:nvPr/>
        </p:nvSpPr>
        <p:spPr>
          <a:xfrm>
            <a:off x="2662308" y="1279097"/>
            <a:ext cx="8508537" cy="1085652"/>
          </a:xfrm>
          <a:prstGeom prst="rect">
            <a:avLst/>
          </a:prstGeom>
        </p:spPr>
        <p:txBody>
          <a:bodyPr lIns="0" tIns="0" rIns="0" bIns="0" rtlCol="0" anchor="t">
            <a:spAutoFit/>
          </a:bodyPr>
          <a:lstStyle/>
          <a:p>
            <a:pPr algn="ctr">
              <a:lnSpc>
                <a:spcPts val="4200"/>
              </a:lnSpc>
              <a:spcBef>
                <a:spcPct val="0"/>
              </a:spcBef>
            </a:pPr>
            <a:r>
              <a:rPr lang="en-US" sz="3500">
                <a:solidFill>
                  <a:srgbClr val="000000"/>
                </a:solidFill>
                <a:latin typeface="Roboto Condensed Bold Italics"/>
              </a:rPr>
              <a:t>*Hai câu thơ đầu:</a:t>
            </a:r>
            <a:r>
              <a:rPr lang="en-US" sz="3500">
                <a:solidFill>
                  <a:srgbClr val="000000"/>
                </a:solidFill>
                <a:latin typeface="Roboto Condensed"/>
              </a:rPr>
              <a:t> Cảnh thiên nhiên đêm khuya nơi núi rừng Việt Bắc:</a:t>
            </a:r>
          </a:p>
        </p:txBody>
      </p:sp>
      <p:grpSp>
        <p:nvGrpSpPr>
          <p:cNvPr id="13" name="Group 13"/>
          <p:cNvGrpSpPr/>
          <p:nvPr/>
        </p:nvGrpSpPr>
        <p:grpSpPr>
          <a:xfrm>
            <a:off x="3063629" y="2574299"/>
            <a:ext cx="7705896" cy="1487121"/>
            <a:chOff x="0" y="0"/>
            <a:chExt cx="10274528" cy="1982827"/>
          </a:xfrm>
        </p:grpSpPr>
        <p:sp>
          <p:nvSpPr>
            <p:cNvPr id="14" name="Freeform 14"/>
            <p:cNvSpPr/>
            <p:nvPr/>
          </p:nvSpPr>
          <p:spPr>
            <a:xfrm>
              <a:off x="0" y="0"/>
              <a:ext cx="10274481" cy="1982830"/>
            </a:xfrm>
            <a:custGeom>
              <a:avLst/>
              <a:gdLst/>
              <a:ahLst/>
              <a:cxnLst/>
              <a:rect l="l" t="t" r="r" b="b"/>
              <a:pathLst>
                <a:path w="10274481" h="1982830">
                  <a:moveTo>
                    <a:pt x="0" y="0"/>
                  </a:moveTo>
                  <a:lnTo>
                    <a:pt x="10274481" y="0"/>
                  </a:lnTo>
                  <a:lnTo>
                    <a:pt x="10274481" y="1982830"/>
                  </a:lnTo>
                  <a:lnTo>
                    <a:pt x="0" y="1982830"/>
                  </a:lnTo>
                  <a:close/>
                </a:path>
              </a:pathLst>
            </a:custGeom>
            <a:gradFill rotWithShape="1">
              <a:gsLst>
                <a:gs pos="0">
                  <a:srgbClr val="FEFCF6">
                    <a:alpha val="84000"/>
                  </a:srgbClr>
                </a:gs>
                <a:gs pos="50000">
                  <a:srgbClr val="FDF7E7">
                    <a:alpha val="84000"/>
                  </a:srgbClr>
                </a:gs>
                <a:gs pos="100000">
                  <a:srgbClr val="FDF6E3">
                    <a:alpha val="84000"/>
                  </a:srgbClr>
                </a:gs>
              </a:gsLst>
              <a:lin ang="5400000"/>
            </a:gradFill>
          </p:spPr>
          <p:txBody>
            <a:bodyPr/>
            <a:lstStyle/>
            <a:p>
              <a:endParaRPr lang="en-GB"/>
            </a:p>
          </p:txBody>
        </p:sp>
      </p:grpSp>
      <p:sp>
        <p:nvSpPr>
          <p:cNvPr id="15" name="TextBox 15"/>
          <p:cNvSpPr txBox="1"/>
          <p:nvPr/>
        </p:nvSpPr>
        <p:spPr>
          <a:xfrm>
            <a:off x="2662308" y="2688599"/>
            <a:ext cx="8508537" cy="1325245"/>
          </a:xfrm>
          <a:prstGeom prst="rect">
            <a:avLst/>
          </a:prstGeom>
        </p:spPr>
        <p:txBody>
          <a:bodyPr lIns="0" tIns="0" rIns="0" bIns="0" rtlCol="0" anchor="t">
            <a:spAutoFit/>
          </a:bodyPr>
          <a:lstStyle/>
          <a:p>
            <a:pPr algn="ctr">
              <a:lnSpc>
                <a:spcPts val="5390"/>
              </a:lnSpc>
            </a:pPr>
            <a:r>
              <a:rPr lang="en-US" sz="3500">
                <a:solidFill>
                  <a:srgbClr val="000000"/>
                </a:solidFill>
                <a:latin typeface="#9Slide05 Dear Saturday"/>
              </a:rPr>
              <a:t>Tiếng suối trong như tiếng hát xa</a:t>
            </a:r>
          </a:p>
          <a:p>
            <a:pPr algn="ctr">
              <a:lnSpc>
                <a:spcPts val="5390"/>
              </a:lnSpc>
            </a:pPr>
            <a:r>
              <a:rPr lang="en-US" sz="3500">
                <a:solidFill>
                  <a:srgbClr val="000000"/>
                </a:solidFill>
                <a:latin typeface="#9Slide05 Dear Saturday"/>
              </a:rPr>
              <a:t>Trăng lồng cổ thụ bóng lồng hoa.</a:t>
            </a:r>
          </a:p>
        </p:txBody>
      </p:sp>
      <p:sp>
        <p:nvSpPr>
          <p:cNvPr id="16" name="TextBox 16"/>
          <p:cNvSpPr txBox="1"/>
          <p:nvPr/>
        </p:nvSpPr>
        <p:spPr>
          <a:xfrm>
            <a:off x="844050" y="5221475"/>
            <a:ext cx="5835747" cy="2207188"/>
          </a:xfrm>
          <a:prstGeom prst="rect">
            <a:avLst/>
          </a:prstGeom>
        </p:spPr>
        <p:txBody>
          <a:bodyPr lIns="0" tIns="0" rIns="0" bIns="0" rtlCol="0" anchor="t">
            <a:spAutoFit/>
          </a:bodyPr>
          <a:lstStyle/>
          <a:p>
            <a:pPr algn="just">
              <a:lnSpc>
                <a:spcPts val="4384"/>
              </a:lnSpc>
            </a:pPr>
            <a:r>
              <a:rPr lang="en-US" sz="3200">
                <a:solidFill>
                  <a:srgbClr val="000000"/>
                </a:solidFill>
                <a:latin typeface="Roboto Condensed"/>
              </a:rPr>
              <a:t>+ </a:t>
            </a:r>
            <a:r>
              <a:rPr lang="en-US" sz="3200">
                <a:solidFill>
                  <a:srgbClr val="000000"/>
                </a:solidFill>
                <a:latin typeface="Roboto Condensed Italics"/>
              </a:rPr>
              <a:t>Tiếng suối – trong như tiếng hát xa:</a:t>
            </a:r>
            <a:r>
              <a:rPr lang="en-US" sz="3200">
                <a:solidFill>
                  <a:srgbClr val="000000"/>
                </a:solidFill>
                <a:latin typeface="Roboto Condensed"/>
              </a:rPr>
              <a:t> tiếng suối chảy róc rách trong đêm khuya nghe như tiếng hát trong trẻo của người con gái văng vẳng lại </a:t>
            </a:r>
          </a:p>
        </p:txBody>
      </p:sp>
      <p:sp>
        <p:nvSpPr>
          <p:cNvPr id="17" name="TextBox 17"/>
          <p:cNvSpPr txBox="1"/>
          <p:nvPr/>
        </p:nvSpPr>
        <p:spPr>
          <a:xfrm>
            <a:off x="752341" y="7760840"/>
            <a:ext cx="6019165" cy="2207188"/>
          </a:xfrm>
          <a:prstGeom prst="rect">
            <a:avLst/>
          </a:prstGeom>
        </p:spPr>
        <p:txBody>
          <a:bodyPr lIns="0" tIns="0" rIns="0" bIns="0" rtlCol="0" anchor="t">
            <a:spAutoFit/>
          </a:bodyPr>
          <a:lstStyle/>
          <a:p>
            <a:pPr algn="just">
              <a:lnSpc>
                <a:spcPts val="4384"/>
              </a:lnSpc>
            </a:pPr>
            <a:r>
              <a:rPr lang="en-US" sz="3200">
                <a:solidFill>
                  <a:srgbClr val="000000"/>
                </a:solidFill>
                <a:latin typeface="Roboto Condensed"/>
              </a:rPr>
              <a:t> --&gt; vừa có </a:t>
            </a:r>
            <a:r>
              <a:rPr lang="en-US" sz="3200">
                <a:solidFill>
                  <a:srgbClr val="000000"/>
                </a:solidFill>
                <a:latin typeface="Roboto Condensed Bold"/>
              </a:rPr>
              <a:t>vẻ đẹp cổ điển </a:t>
            </a:r>
            <a:r>
              <a:rPr lang="en-US" sz="3200">
                <a:solidFill>
                  <a:srgbClr val="000000"/>
                </a:solidFill>
                <a:latin typeface="Roboto Condensed"/>
              </a:rPr>
              <a:t>(thanh âm của suối chảy) vừa mang </a:t>
            </a:r>
            <a:r>
              <a:rPr lang="en-US" sz="3200">
                <a:solidFill>
                  <a:srgbClr val="000000"/>
                </a:solidFill>
                <a:latin typeface="Roboto Condensed Bold"/>
              </a:rPr>
              <a:t>nét hiện đại </a:t>
            </a:r>
            <a:r>
              <a:rPr lang="en-US" sz="3200">
                <a:solidFill>
                  <a:srgbClr val="000000"/>
                </a:solidFill>
                <a:latin typeface="Roboto Condensed"/>
              </a:rPr>
              <a:t>(lấy tiếng hát con người làm chuẩn đẹp của thiên nhiên )</a:t>
            </a:r>
          </a:p>
        </p:txBody>
      </p:sp>
      <p:sp>
        <p:nvSpPr>
          <p:cNvPr id="18" name="TextBox 18"/>
          <p:cNvSpPr txBox="1"/>
          <p:nvPr/>
        </p:nvSpPr>
        <p:spPr>
          <a:xfrm>
            <a:off x="7303411" y="5164325"/>
            <a:ext cx="5172094" cy="1655677"/>
          </a:xfrm>
          <a:prstGeom prst="rect">
            <a:avLst/>
          </a:prstGeom>
        </p:spPr>
        <p:txBody>
          <a:bodyPr lIns="0" tIns="0" rIns="0" bIns="0" rtlCol="0" anchor="t">
            <a:spAutoFit/>
          </a:bodyPr>
          <a:lstStyle/>
          <a:p>
            <a:pPr algn="just">
              <a:lnSpc>
                <a:spcPts val="4422"/>
              </a:lnSpc>
            </a:pPr>
            <a:r>
              <a:rPr lang="en-US" sz="3300">
                <a:solidFill>
                  <a:srgbClr val="000000"/>
                </a:solidFill>
                <a:latin typeface="Roboto Condensed"/>
              </a:rPr>
              <a:t>+ Trăng lồng bóng cây cổ thụ, chiếu xuống mặt đất như in ngàn đóa hoa lung linh</a:t>
            </a:r>
          </a:p>
        </p:txBody>
      </p:sp>
      <p:sp>
        <p:nvSpPr>
          <p:cNvPr id="19" name="TextBox 19"/>
          <p:cNvSpPr txBox="1"/>
          <p:nvPr/>
        </p:nvSpPr>
        <p:spPr>
          <a:xfrm>
            <a:off x="7349266" y="7211004"/>
            <a:ext cx="5283493" cy="1103277"/>
          </a:xfrm>
          <a:prstGeom prst="rect">
            <a:avLst/>
          </a:prstGeom>
        </p:spPr>
        <p:txBody>
          <a:bodyPr lIns="0" tIns="0" rIns="0" bIns="0" rtlCol="0" anchor="t">
            <a:spAutoFit/>
          </a:bodyPr>
          <a:lstStyle/>
          <a:p>
            <a:pPr algn="just">
              <a:lnSpc>
                <a:spcPts val="4422"/>
              </a:lnSpc>
            </a:pPr>
            <a:r>
              <a:rPr lang="en-US" sz="3300">
                <a:solidFill>
                  <a:srgbClr val="000000"/>
                </a:solidFill>
                <a:latin typeface="Roboto Condensed"/>
              </a:rPr>
              <a:t>--&gt; Câu thơ gợi </a:t>
            </a:r>
            <a:r>
              <a:rPr lang="en-US" sz="3300">
                <a:solidFill>
                  <a:srgbClr val="000000"/>
                </a:solidFill>
                <a:latin typeface="Roboto Condensed Bold"/>
              </a:rPr>
              <a:t>vẻ đẹp nhiều tầng bậc </a:t>
            </a:r>
            <a:r>
              <a:rPr lang="en-US" sz="3300">
                <a:solidFill>
                  <a:srgbClr val="000000"/>
                </a:solidFill>
                <a:latin typeface="Roboto Condensed"/>
              </a:rPr>
              <a:t>của núi rừng Việt Bắc</a:t>
            </a:r>
          </a:p>
        </p:txBody>
      </p:sp>
      <p:sp>
        <p:nvSpPr>
          <p:cNvPr id="20" name="TextBox 20"/>
          <p:cNvSpPr txBox="1"/>
          <p:nvPr/>
        </p:nvSpPr>
        <p:spPr>
          <a:xfrm>
            <a:off x="5965100" y="9976856"/>
            <a:ext cx="11294200" cy="1143000"/>
          </a:xfrm>
          <a:prstGeom prst="rect">
            <a:avLst/>
          </a:prstGeom>
        </p:spPr>
        <p:txBody>
          <a:bodyPr lIns="0" tIns="0" rIns="0" bIns="0" rtlCol="0" anchor="t">
            <a:spAutoFit/>
          </a:bodyPr>
          <a:lstStyle/>
          <a:p>
            <a:pPr algn="l">
              <a:lnSpc>
                <a:spcPts val="9000"/>
              </a:lnSpc>
            </a:pPr>
            <a:r>
              <a:rPr lang="en-US" sz="7500" spc="35">
                <a:solidFill>
                  <a:srgbClr val="22170B"/>
                </a:solidFill>
                <a:latin typeface="Fraunces Bold"/>
              </a:rPr>
              <a:t>3. ĐỌC HIỂU VĂN BẢN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sp>
        <p:nvSpPr>
          <p:cNvPr id="3" name="Freeform 3"/>
          <p:cNvSpPr/>
          <p:nvPr/>
        </p:nvSpPr>
        <p:spPr>
          <a:xfrm>
            <a:off x="3425307" y="1169560"/>
            <a:ext cx="14039850" cy="128588"/>
          </a:xfrm>
          <a:custGeom>
            <a:avLst/>
            <a:gdLst/>
            <a:ahLst/>
            <a:cxnLst/>
            <a:rect l="l" t="t" r="r" b="b"/>
            <a:pathLst>
              <a:path w="14039850" h="128588">
                <a:moveTo>
                  <a:pt x="0" y="0"/>
                </a:moveTo>
                <a:lnTo>
                  <a:pt x="14039850" y="0"/>
                </a:lnTo>
                <a:lnTo>
                  <a:pt x="14039850" y="128587"/>
                </a:lnTo>
                <a:lnTo>
                  <a:pt x="0" y="128587"/>
                </a:lnTo>
                <a:lnTo>
                  <a:pt x="0" y="0"/>
                </a:lnTo>
                <a:close/>
              </a:path>
            </a:pathLst>
          </a:custGeom>
          <a:blipFill>
            <a:blip r:embed="rId4"/>
            <a:stretch>
              <a:fillRect l="-23225" t="109038" b="-28001"/>
            </a:stretch>
          </a:blipFill>
        </p:spPr>
        <p:txBody>
          <a:bodyPr/>
          <a:lstStyle/>
          <a:p>
            <a:endParaRPr lang="en-GB"/>
          </a:p>
        </p:txBody>
      </p:sp>
      <p:sp>
        <p:nvSpPr>
          <p:cNvPr id="4" name="AutoShape 4"/>
          <p:cNvSpPr/>
          <p:nvPr/>
        </p:nvSpPr>
        <p:spPr>
          <a:xfrm>
            <a:off x="844050" y="4826187"/>
            <a:ext cx="10897654" cy="19050"/>
          </a:xfrm>
          <a:prstGeom prst="line">
            <a:avLst/>
          </a:prstGeom>
          <a:ln w="9525" cap="rnd">
            <a:solidFill>
              <a:srgbClr val="000000"/>
            </a:solidFill>
            <a:prstDash val="solid"/>
            <a:headEnd type="none" w="sm" len="sm"/>
            <a:tailEnd type="none" w="sm" len="sm"/>
          </a:ln>
        </p:spPr>
        <p:txBody>
          <a:bodyPr/>
          <a:lstStyle/>
          <a:p>
            <a:endParaRPr lang="en-GB"/>
          </a:p>
        </p:txBody>
      </p:sp>
      <p:sp>
        <p:nvSpPr>
          <p:cNvPr id="5" name="Freeform 5"/>
          <p:cNvSpPr/>
          <p:nvPr/>
        </p:nvSpPr>
        <p:spPr>
          <a:xfrm>
            <a:off x="1372173" y="732"/>
            <a:ext cx="2228277" cy="2133576"/>
          </a:xfrm>
          <a:custGeom>
            <a:avLst/>
            <a:gdLst/>
            <a:ahLst/>
            <a:cxnLst/>
            <a:rect l="l" t="t" r="r" b="b"/>
            <a:pathLst>
              <a:path w="2228277" h="2133576">
                <a:moveTo>
                  <a:pt x="0" y="0"/>
                </a:moveTo>
                <a:lnTo>
                  <a:pt x="2228277" y="0"/>
                </a:lnTo>
                <a:lnTo>
                  <a:pt x="2228277" y="2133575"/>
                </a:lnTo>
                <a:lnTo>
                  <a:pt x="0" y="2133575"/>
                </a:lnTo>
                <a:lnTo>
                  <a:pt x="0" y="0"/>
                </a:lnTo>
                <a:close/>
              </a:path>
            </a:pathLst>
          </a:custGeom>
          <a:blipFill>
            <a:blip r:embed="rId5"/>
            <a:stretch>
              <a:fillRect/>
            </a:stretch>
          </a:blipFill>
        </p:spPr>
        <p:txBody>
          <a:bodyPr/>
          <a:lstStyle/>
          <a:p>
            <a:endParaRPr lang="en-GB"/>
          </a:p>
        </p:txBody>
      </p:sp>
      <p:sp>
        <p:nvSpPr>
          <p:cNvPr id="6" name="Freeform 6"/>
          <p:cNvSpPr/>
          <p:nvPr/>
        </p:nvSpPr>
        <p:spPr>
          <a:xfrm>
            <a:off x="5612834" y="1067519"/>
            <a:ext cx="14039850" cy="128588"/>
          </a:xfrm>
          <a:custGeom>
            <a:avLst/>
            <a:gdLst/>
            <a:ahLst/>
            <a:cxnLst/>
            <a:rect l="l" t="t" r="r" b="b"/>
            <a:pathLst>
              <a:path w="14039850" h="128588">
                <a:moveTo>
                  <a:pt x="0" y="0"/>
                </a:moveTo>
                <a:lnTo>
                  <a:pt x="14039850" y="0"/>
                </a:lnTo>
                <a:lnTo>
                  <a:pt x="14039850" y="128588"/>
                </a:lnTo>
                <a:lnTo>
                  <a:pt x="0" y="128588"/>
                </a:lnTo>
                <a:lnTo>
                  <a:pt x="0" y="0"/>
                </a:lnTo>
                <a:close/>
              </a:path>
            </a:pathLst>
          </a:custGeom>
          <a:blipFill>
            <a:blip r:embed="rId4"/>
            <a:stretch>
              <a:fillRect l="-23225" t="109038" b="-28001"/>
            </a:stretch>
          </a:blipFill>
        </p:spPr>
        <p:txBody>
          <a:bodyPr/>
          <a:lstStyle/>
          <a:p>
            <a:endParaRPr lang="en-GB"/>
          </a:p>
        </p:txBody>
      </p:sp>
      <p:grpSp>
        <p:nvGrpSpPr>
          <p:cNvPr id="7" name="Group 7"/>
          <p:cNvGrpSpPr/>
          <p:nvPr/>
        </p:nvGrpSpPr>
        <p:grpSpPr>
          <a:xfrm>
            <a:off x="13211879" y="2031849"/>
            <a:ext cx="4253278" cy="7226451"/>
            <a:chOff x="0" y="0"/>
            <a:chExt cx="5195828" cy="8827874"/>
          </a:xfrm>
        </p:grpSpPr>
        <p:sp>
          <p:nvSpPr>
            <p:cNvPr id="8" name="Freeform 8"/>
            <p:cNvSpPr/>
            <p:nvPr/>
          </p:nvSpPr>
          <p:spPr>
            <a:xfrm>
              <a:off x="0" y="0"/>
              <a:ext cx="5195839" cy="8827897"/>
            </a:xfrm>
            <a:custGeom>
              <a:avLst/>
              <a:gdLst/>
              <a:ahLst/>
              <a:cxnLst/>
              <a:rect l="l" t="t" r="r" b="b"/>
              <a:pathLst>
                <a:path w="5195839" h="8827897">
                  <a:moveTo>
                    <a:pt x="0" y="0"/>
                  </a:moveTo>
                  <a:lnTo>
                    <a:pt x="5195839" y="0"/>
                  </a:lnTo>
                  <a:lnTo>
                    <a:pt x="5195839" y="8827897"/>
                  </a:lnTo>
                  <a:lnTo>
                    <a:pt x="0" y="8827897"/>
                  </a:lnTo>
                  <a:lnTo>
                    <a:pt x="0" y="0"/>
                  </a:lnTo>
                  <a:close/>
                </a:path>
              </a:pathLst>
            </a:custGeom>
            <a:blipFill>
              <a:blip r:embed="rId6"/>
              <a:stretch>
                <a:fillRect l="-21966" r="-21966"/>
              </a:stretch>
            </a:blipFill>
          </p:spPr>
          <p:txBody>
            <a:bodyPr/>
            <a:lstStyle/>
            <a:p>
              <a:endParaRPr lang="en-GB"/>
            </a:p>
          </p:txBody>
        </p:sp>
      </p:grpSp>
      <p:grpSp>
        <p:nvGrpSpPr>
          <p:cNvPr id="9" name="Group 9"/>
          <p:cNvGrpSpPr/>
          <p:nvPr/>
        </p:nvGrpSpPr>
        <p:grpSpPr>
          <a:xfrm>
            <a:off x="3063629" y="2574299"/>
            <a:ext cx="7705896" cy="1487121"/>
            <a:chOff x="0" y="0"/>
            <a:chExt cx="10274528" cy="1982827"/>
          </a:xfrm>
        </p:grpSpPr>
        <p:sp>
          <p:nvSpPr>
            <p:cNvPr id="10" name="Freeform 10"/>
            <p:cNvSpPr/>
            <p:nvPr/>
          </p:nvSpPr>
          <p:spPr>
            <a:xfrm>
              <a:off x="0" y="0"/>
              <a:ext cx="10274481" cy="1982830"/>
            </a:xfrm>
            <a:custGeom>
              <a:avLst/>
              <a:gdLst/>
              <a:ahLst/>
              <a:cxnLst/>
              <a:rect l="l" t="t" r="r" b="b"/>
              <a:pathLst>
                <a:path w="10274481" h="1982830">
                  <a:moveTo>
                    <a:pt x="0" y="0"/>
                  </a:moveTo>
                  <a:lnTo>
                    <a:pt x="10274481" y="0"/>
                  </a:lnTo>
                  <a:lnTo>
                    <a:pt x="10274481" y="1982830"/>
                  </a:lnTo>
                  <a:lnTo>
                    <a:pt x="0" y="1982830"/>
                  </a:lnTo>
                  <a:close/>
                </a:path>
              </a:pathLst>
            </a:custGeom>
            <a:gradFill rotWithShape="1">
              <a:gsLst>
                <a:gs pos="0">
                  <a:srgbClr val="FEFCF6">
                    <a:alpha val="84000"/>
                  </a:srgbClr>
                </a:gs>
                <a:gs pos="50000">
                  <a:srgbClr val="FDF7E7">
                    <a:alpha val="84000"/>
                  </a:srgbClr>
                </a:gs>
                <a:gs pos="100000">
                  <a:srgbClr val="FDF6E3">
                    <a:alpha val="84000"/>
                  </a:srgbClr>
                </a:gs>
              </a:gsLst>
              <a:lin ang="5400000"/>
            </a:gradFill>
          </p:spPr>
          <p:txBody>
            <a:bodyPr/>
            <a:lstStyle/>
            <a:p>
              <a:endParaRPr lang="en-GB"/>
            </a:p>
          </p:txBody>
        </p:sp>
      </p:grpSp>
      <p:sp>
        <p:nvSpPr>
          <p:cNvPr id="11" name="Freeform 11"/>
          <p:cNvSpPr/>
          <p:nvPr/>
        </p:nvSpPr>
        <p:spPr>
          <a:xfrm>
            <a:off x="-2285427" y="7876338"/>
            <a:ext cx="5081751" cy="1435595"/>
          </a:xfrm>
          <a:custGeom>
            <a:avLst/>
            <a:gdLst/>
            <a:ahLst/>
            <a:cxnLst/>
            <a:rect l="l" t="t" r="r" b="b"/>
            <a:pathLst>
              <a:path w="5081751" h="1435595">
                <a:moveTo>
                  <a:pt x="0" y="0"/>
                </a:moveTo>
                <a:lnTo>
                  <a:pt x="5081751" y="0"/>
                </a:lnTo>
                <a:lnTo>
                  <a:pt x="5081751" y="1435595"/>
                </a:lnTo>
                <a:lnTo>
                  <a:pt x="0" y="143559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sp>
        <p:nvSpPr>
          <p:cNvPr id="12" name="TextBox 12"/>
          <p:cNvSpPr txBox="1"/>
          <p:nvPr/>
        </p:nvSpPr>
        <p:spPr>
          <a:xfrm>
            <a:off x="844050" y="4299544"/>
            <a:ext cx="10665254" cy="501015"/>
          </a:xfrm>
          <a:prstGeom prst="rect">
            <a:avLst/>
          </a:prstGeom>
        </p:spPr>
        <p:txBody>
          <a:bodyPr lIns="0" tIns="0" rIns="0" bIns="0" rtlCol="0" anchor="t">
            <a:spAutoFit/>
          </a:bodyPr>
          <a:lstStyle/>
          <a:p>
            <a:pPr algn="l">
              <a:lnSpc>
                <a:spcPts val="3780"/>
              </a:lnSpc>
            </a:pPr>
            <a:r>
              <a:rPr lang="en-US" sz="3500">
                <a:solidFill>
                  <a:srgbClr val="000000"/>
                </a:solidFill>
                <a:latin typeface="Roboto Condensed Bold"/>
              </a:rPr>
              <a:t>Nghệ thuật:</a:t>
            </a:r>
          </a:p>
        </p:txBody>
      </p:sp>
      <p:sp>
        <p:nvSpPr>
          <p:cNvPr id="13" name="TextBox 13"/>
          <p:cNvSpPr txBox="1"/>
          <p:nvPr/>
        </p:nvSpPr>
        <p:spPr>
          <a:xfrm>
            <a:off x="12357312" y="1133853"/>
            <a:ext cx="4570876" cy="600025"/>
          </a:xfrm>
          <a:prstGeom prst="rect">
            <a:avLst/>
          </a:prstGeom>
        </p:spPr>
        <p:txBody>
          <a:bodyPr lIns="0" tIns="0" rIns="0" bIns="0" rtlCol="0" anchor="t">
            <a:spAutoFit/>
          </a:bodyPr>
          <a:lstStyle/>
          <a:p>
            <a:pPr algn="r">
              <a:lnSpc>
                <a:spcPts val="4799"/>
              </a:lnSpc>
            </a:pPr>
            <a:r>
              <a:rPr lang="en-US" sz="3999">
                <a:solidFill>
                  <a:srgbClr val="000000"/>
                </a:solidFill>
                <a:latin typeface="Roboto Condensed Bold"/>
              </a:rPr>
              <a:t>c. Cảm xúc trữ tình</a:t>
            </a:r>
          </a:p>
        </p:txBody>
      </p:sp>
      <p:sp>
        <p:nvSpPr>
          <p:cNvPr id="15" name="TextBox 15"/>
          <p:cNvSpPr txBox="1"/>
          <p:nvPr/>
        </p:nvSpPr>
        <p:spPr>
          <a:xfrm>
            <a:off x="2662308" y="1279097"/>
            <a:ext cx="8508537" cy="1085652"/>
          </a:xfrm>
          <a:prstGeom prst="rect">
            <a:avLst/>
          </a:prstGeom>
        </p:spPr>
        <p:txBody>
          <a:bodyPr lIns="0" tIns="0" rIns="0" bIns="0" rtlCol="0" anchor="t">
            <a:spAutoFit/>
          </a:bodyPr>
          <a:lstStyle/>
          <a:p>
            <a:pPr algn="ctr">
              <a:lnSpc>
                <a:spcPts val="4200"/>
              </a:lnSpc>
              <a:spcBef>
                <a:spcPct val="0"/>
              </a:spcBef>
            </a:pPr>
            <a:r>
              <a:rPr lang="en-US" sz="3500">
                <a:solidFill>
                  <a:srgbClr val="000000"/>
                </a:solidFill>
                <a:latin typeface="Roboto Condensed Bold Italics"/>
              </a:rPr>
              <a:t>*Hai câu thơ đầu:</a:t>
            </a:r>
            <a:r>
              <a:rPr lang="en-US" sz="3500">
                <a:solidFill>
                  <a:srgbClr val="000000"/>
                </a:solidFill>
                <a:latin typeface="Roboto Condensed"/>
              </a:rPr>
              <a:t> Cảnh thiên nhiên đêm khuya nơi núi rừng Việt Bắc:</a:t>
            </a:r>
          </a:p>
        </p:txBody>
      </p:sp>
      <p:sp>
        <p:nvSpPr>
          <p:cNvPr id="16" name="TextBox 16"/>
          <p:cNvSpPr txBox="1"/>
          <p:nvPr/>
        </p:nvSpPr>
        <p:spPr>
          <a:xfrm>
            <a:off x="2662308" y="2660024"/>
            <a:ext cx="8508537" cy="1384300"/>
          </a:xfrm>
          <a:prstGeom prst="rect">
            <a:avLst/>
          </a:prstGeom>
        </p:spPr>
        <p:txBody>
          <a:bodyPr lIns="0" tIns="0" rIns="0" bIns="0" rtlCol="0" anchor="t">
            <a:spAutoFit/>
          </a:bodyPr>
          <a:lstStyle/>
          <a:p>
            <a:pPr algn="ctr">
              <a:lnSpc>
                <a:spcPts val="5600"/>
              </a:lnSpc>
            </a:pPr>
            <a:r>
              <a:rPr lang="en-US" sz="3500">
                <a:solidFill>
                  <a:srgbClr val="000000"/>
                </a:solidFill>
                <a:latin typeface="#9Slide05 Dear Saturday"/>
              </a:rPr>
              <a:t>Tiếng suối trong như tiếng hát xa</a:t>
            </a:r>
          </a:p>
          <a:p>
            <a:pPr algn="ctr">
              <a:lnSpc>
                <a:spcPts val="5600"/>
              </a:lnSpc>
            </a:pPr>
            <a:r>
              <a:rPr lang="en-US" sz="3500">
                <a:solidFill>
                  <a:srgbClr val="000000"/>
                </a:solidFill>
                <a:latin typeface="#9Slide05 Dear Saturday"/>
              </a:rPr>
              <a:t>Trăng lồng cổ thụ bóng lồng hoa.</a:t>
            </a:r>
          </a:p>
        </p:txBody>
      </p:sp>
      <p:sp>
        <p:nvSpPr>
          <p:cNvPr id="17" name="TextBox 17"/>
          <p:cNvSpPr txBox="1"/>
          <p:nvPr/>
        </p:nvSpPr>
        <p:spPr>
          <a:xfrm>
            <a:off x="844050" y="4992875"/>
            <a:ext cx="11513262" cy="2207188"/>
          </a:xfrm>
          <a:prstGeom prst="rect">
            <a:avLst/>
          </a:prstGeom>
        </p:spPr>
        <p:txBody>
          <a:bodyPr lIns="0" tIns="0" rIns="0" bIns="0" rtlCol="0" anchor="t">
            <a:spAutoFit/>
          </a:bodyPr>
          <a:lstStyle/>
          <a:p>
            <a:pPr marL="690882" lvl="1" indent="-345441" algn="just">
              <a:lnSpc>
                <a:spcPts val="4384"/>
              </a:lnSpc>
              <a:buFont typeface="Arial"/>
              <a:buChar char="•"/>
            </a:pPr>
            <a:r>
              <a:rPr lang="en-US" sz="3200">
                <a:solidFill>
                  <a:srgbClr val="000000"/>
                </a:solidFill>
                <a:latin typeface="Roboto Condensed"/>
              </a:rPr>
              <a:t> So sánh (tiếng suối – tiếng hát)</a:t>
            </a:r>
          </a:p>
          <a:p>
            <a:pPr marL="690882" lvl="1" indent="-345441" algn="just">
              <a:lnSpc>
                <a:spcPts val="4384"/>
              </a:lnSpc>
              <a:buFont typeface="Arial"/>
              <a:buChar char="•"/>
            </a:pPr>
            <a:r>
              <a:rPr lang="en-US" sz="3200">
                <a:solidFill>
                  <a:srgbClr val="000000"/>
                </a:solidFill>
                <a:latin typeface="Roboto Condensed"/>
              </a:rPr>
              <a:t>điệp từ (lồng)</a:t>
            </a:r>
          </a:p>
          <a:p>
            <a:pPr marL="690882" lvl="1" indent="-345441" algn="just">
              <a:lnSpc>
                <a:spcPts val="4384"/>
              </a:lnSpc>
              <a:buFont typeface="Arial"/>
              <a:buChar char="•"/>
            </a:pPr>
            <a:r>
              <a:rPr lang="en-US" sz="3200">
                <a:solidFill>
                  <a:srgbClr val="000000"/>
                </a:solidFill>
                <a:latin typeface="Roboto Condensed"/>
              </a:rPr>
              <a:t>liệt kê (suối, trăng, cổ thụ, hoa – những hình ảnh gần gũi mà lãng mạn, đẹp đẽ)</a:t>
            </a:r>
          </a:p>
        </p:txBody>
      </p:sp>
      <p:grpSp>
        <p:nvGrpSpPr>
          <p:cNvPr id="18" name="Group 18"/>
          <p:cNvGrpSpPr/>
          <p:nvPr/>
        </p:nvGrpSpPr>
        <p:grpSpPr>
          <a:xfrm>
            <a:off x="2796324" y="7457238"/>
            <a:ext cx="9836435" cy="2471158"/>
            <a:chOff x="0" y="0"/>
            <a:chExt cx="13115246" cy="3294877"/>
          </a:xfrm>
        </p:grpSpPr>
        <p:sp>
          <p:nvSpPr>
            <p:cNvPr id="19" name="Freeform 19"/>
            <p:cNvSpPr/>
            <p:nvPr/>
          </p:nvSpPr>
          <p:spPr>
            <a:xfrm>
              <a:off x="0" y="0"/>
              <a:ext cx="13115187" cy="3294880"/>
            </a:xfrm>
            <a:custGeom>
              <a:avLst/>
              <a:gdLst/>
              <a:ahLst/>
              <a:cxnLst/>
              <a:rect l="l" t="t" r="r" b="b"/>
              <a:pathLst>
                <a:path w="13115187" h="3294880">
                  <a:moveTo>
                    <a:pt x="0" y="0"/>
                  </a:moveTo>
                  <a:lnTo>
                    <a:pt x="13115187" y="0"/>
                  </a:lnTo>
                  <a:lnTo>
                    <a:pt x="13115187" y="3294880"/>
                  </a:lnTo>
                  <a:lnTo>
                    <a:pt x="0" y="3294880"/>
                  </a:lnTo>
                  <a:close/>
                </a:path>
              </a:pathLst>
            </a:custGeom>
            <a:gradFill rotWithShape="1">
              <a:gsLst>
                <a:gs pos="0">
                  <a:srgbClr val="DEC8B6">
                    <a:alpha val="84000"/>
                  </a:srgbClr>
                </a:gs>
                <a:gs pos="50000">
                  <a:srgbClr val="D8BDA8">
                    <a:alpha val="84000"/>
                  </a:srgbClr>
                </a:gs>
                <a:gs pos="100000">
                  <a:srgbClr val="D5B49A">
                    <a:alpha val="84000"/>
                  </a:srgbClr>
                </a:gs>
              </a:gsLst>
              <a:lin ang="5400000"/>
            </a:gradFill>
          </p:spPr>
          <p:txBody>
            <a:bodyPr/>
            <a:lstStyle/>
            <a:p>
              <a:endParaRPr lang="en-GB"/>
            </a:p>
          </p:txBody>
        </p:sp>
      </p:grpSp>
      <p:sp>
        <p:nvSpPr>
          <p:cNvPr id="20" name="TextBox 20"/>
          <p:cNvSpPr txBox="1"/>
          <p:nvPr/>
        </p:nvSpPr>
        <p:spPr>
          <a:xfrm>
            <a:off x="3063629" y="7581063"/>
            <a:ext cx="9224804" cy="2207387"/>
          </a:xfrm>
          <a:prstGeom prst="rect">
            <a:avLst/>
          </a:prstGeom>
        </p:spPr>
        <p:txBody>
          <a:bodyPr lIns="0" tIns="0" rIns="0" bIns="0" rtlCol="0" anchor="t">
            <a:spAutoFit/>
          </a:bodyPr>
          <a:lstStyle/>
          <a:p>
            <a:pPr algn="just">
              <a:lnSpc>
                <a:spcPts val="4384"/>
              </a:lnSpc>
            </a:pPr>
            <a:r>
              <a:rPr lang="en-US" sz="3200">
                <a:solidFill>
                  <a:srgbClr val="000000"/>
                </a:solidFill>
                <a:latin typeface="Roboto Condensed Bold"/>
              </a:rPr>
              <a:t>Cảnh rừng đêm khuya nơi Việt Bắc đẹp lung linh và thơ mộng. Vẻ đẹp này cho thấy tác giả là người có tâm hồn lãng mạn, hết sức gần gũi và yêu mến vẻ đẹp thiên nhiên núi rừng.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sp>
        <p:nvSpPr>
          <p:cNvPr id="3" name="Freeform 3"/>
          <p:cNvSpPr/>
          <p:nvPr/>
        </p:nvSpPr>
        <p:spPr>
          <a:xfrm>
            <a:off x="3600450" y="1471612"/>
            <a:ext cx="14039850" cy="128588"/>
          </a:xfrm>
          <a:custGeom>
            <a:avLst/>
            <a:gdLst/>
            <a:ahLst/>
            <a:cxnLst/>
            <a:rect l="l" t="t" r="r" b="b"/>
            <a:pathLst>
              <a:path w="14039850" h="128588">
                <a:moveTo>
                  <a:pt x="0" y="0"/>
                </a:moveTo>
                <a:lnTo>
                  <a:pt x="14039850" y="0"/>
                </a:lnTo>
                <a:lnTo>
                  <a:pt x="14039850" y="128588"/>
                </a:lnTo>
                <a:lnTo>
                  <a:pt x="0" y="128588"/>
                </a:lnTo>
                <a:lnTo>
                  <a:pt x="0" y="0"/>
                </a:lnTo>
                <a:close/>
              </a:path>
            </a:pathLst>
          </a:custGeom>
          <a:blipFill>
            <a:blip r:embed="rId4"/>
            <a:stretch>
              <a:fillRect l="-23225" t="109038" b="-28001"/>
            </a:stretch>
          </a:blipFill>
        </p:spPr>
        <p:txBody>
          <a:bodyPr/>
          <a:lstStyle/>
          <a:p>
            <a:endParaRPr lang="en-GB"/>
          </a:p>
        </p:txBody>
      </p:sp>
      <p:sp>
        <p:nvSpPr>
          <p:cNvPr id="4" name="AutoShape 4"/>
          <p:cNvSpPr/>
          <p:nvPr/>
        </p:nvSpPr>
        <p:spPr>
          <a:xfrm>
            <a:off x="1028708" y="5253141"/>
            <a:ext cx="10897654" cy="19050"/>
          </a:xfrm>
          <a:prstGeom prst="line">
            <a:avLst/>
          </a:prstGeom>
          <a:ln w="9525" cap="rnd">
            <a:solidFill>
              <a:srgbClr val="000000"/>
            </a:solidFill>
            <a:prstDash val="solid"/>
            <a:headEnd type="none" w="sm" len="sm"/>
            <a:tailEnd type="none" w="sm" len="sm"/>
          </a:ln>
        </p:spPr>
        <p:txBody>
          <a:bodyPr/>
          <a:lstStyle/>
          <a:p>
            <a:endParaRPr lang="en-GB"/>
          </a:p>
        </p:txBody>
      </p:sp>
      <p:sp>
        <p:nvSpPr>
          <p:cNvPr id="5" name="Freeform 5"/>
          <p:cNvSpPr/>
          <p:nvPr/>
        </p:nvSpPr>
        <p:spPr>
          <a:xfrm>
            <a:off x="1372173" y="732"/>
            <a:ext cx="2228277" cy="2133576"/>
          </a:xfrm>
          <a:custGeom>
            <a:avLst/>
            <a:gdLst/>
            <a:ahLst/>
            <a:cxnLst/>
            <a:rect l="l" t="t" r="r" b="b"/>
            <a:pathLst>
              <a:path w="2228277" h="2133576">
                <a:moveTo>
                  <a:pt x="0" y="0"/>
                </a:moveTo>
                <a:lnTo>
                  <a:pt x="2228277" y="0"/>
                </a:lnTo>
                <a:lnTo>
                  <a:pt x="2228277" y="2133575"/>
                </a:lnTo>
                <a:lnTo>
                  <a:pt x="0" y="2133575"/>
                </a:lnTo>
                <a:lnTo>
                  <a:pt x="0" y="0"/>
                </a:lnTo>
                <a:close/>
              </a:path>
            </a:pathLst>
          </a:custGeom>
          <a:blipFill>
            <a:blip r:embed="rId5"/>
            <a:stretch>
              <a:fillRect/>
            </a:stretch>
          </a:blipFill>
        </p:spPr>
        <p:txBody>
          <a:bodyPr/>
          <a:lstStyle/>
          <a:p>
            <a:endParaRPr lang="en-GB"/>
          </a:p>
        </p:txBody>
      </p:sp>
      <p:sp>
        <p:nvSpPr>
          <p:cNvPr id="6" name="TextBox 6"/>
          <p:cNvSpPr txBox="1"/>
          <p:nvPr/>
        </p:nvSpPr>
        <p:spPr>
          <a:xfrm>
            <a:off x="1028708" y="4726498"/>
            <a:ext cx="10665254" cy="501015"/>
          </a:xfrm>
          <a:prstGeom prst="rect">
            <a:avLst/>
          </a:prstGeom>
        </p:spPr>
        <p:txBody>
          <a:bodyPr lIns="0" tIns="0" rIns="0" bIns="0" rtlCol="0" anchor="t">
            <a:spAutoFit/>
          </a:bodyPr>
          <a:lstStyle/>
          <a:p>
            <a:pPr algn="l">
              <a:lnSpc>
                <a:spcPts val="3780"/>
              </a:lnSpc>
            </a:pPr>
            <a:r>
              <a:rPr lang="en-US" sz="3500">
                <a:solidFill>
                  <a:srgbClr val="000000"/>
                </a:solidFill>
                <a:latin typeface="Roboto Condensed Bold"/>
              </a:rPr>
              <a:t>So sánh:  </a:t>
            </a:r>
            <a:r>
              <a:rPr lang="en-US" sz="3500">
                <a:solidFill>
                  <a:srgbClr val="000000"/>
                </a:solidFill>
                <a:latin typeface="Roboto Condensed Italics"/>
              </a:rPr>
              <a:t>Cảnh khuya như vẽ</a:t>
            </a:r>
          </a:p>
        </p:txBody>
      </p:sp>
      <p:sp>
        <p:nvSpPr>
          <p:cNvPr id="7" name="Freeform 7"/>
          <p:cNvSpPr/>
          <p:nvPr/>
        </p:nvSpPr>
        <p:spPr>
          <a:xfrm>
            <a:off x="5787977" y="1369572"/>
            <a:ext cx="14039850" cy="128588"/>
          </a:xfrm>
          <a:custGeom>
            <a:avLst/>
            <a:gdLst/>
            <a:ahLst/>
            <a:cxnLst/>
            <a:rect l="l" t="t" r="r" b="b"/>
            <a:pathLst>
              <a:path w="14039850" h="128588">
                <a:moveTo>
                  <a:pt x="0" y="0"/>
                </a:moveTo>
                <a:lnTo>
                  <a:pt x="14039850" y="0"/>
                </a:lnTo>
                <a:lnTo>
                  <a:pt x="14039850" y="128588"/>
                </a:lnTo>
                <a:lnTo>
                  <a:pt x="0" y="128588"/>
                </a:lnTo>
                <a:lnTo>
                  <a:pt x="0" y="0"/>
                </a:lnTo>
                <a:close/>
              </a:path>
            </a:pathLst>
          </a:custGeom>
          <a:blipFill>
            <a:blip r:embed="rId4"/>
            <a:stretch>
              <a:fillRect l="-23225" t="109038" b="-28001"/>
            </a:stretch>
          </a:blipFill>
        </p:spPr>
        <p:txBody>
          <a:bodyPr/>
          <a:lstStyle/>
          <a:p>
            <a:endParaRPr lang="en-GB"/>
          </a:p>
        </p:txBody>
      </p:sp>
      <p:sp>
        <p:nvSpPr>
          <p:cNvPr id="8" name="TextBox 8"/>
          <p:cNvSpPr txBox="1"/>
          <p:nvPr/>
        </p:nvSpPr>
        <p:spPr>
          <a:xfrm>
            <a:off x="12357312" y="1133853"/>
            <a:ext cx="4570876" cy="600025"/>
          </a:xfrm>
          <a:prstGeom prst="rect">
            <a:avLst/>
          </a:prstGeom>
        </p:spPr>
        <p:txBody>
          <a:bodyPr lIns="0" tIns="0" rIns="0" bIns="0" rtlCol="0" anchor="t">
            <a:spAutoFit/>
          </a:bodyPr>
          <a:lstStyle/>
          <a:p>
            <a:pPr algn="r">
              <a:lnSpc>
                <a:spcPts val="4799"/>
              </a:lnSpc>
            </a:pPr>
            <a:r>
              <a:rPr lang="en-US" sz="3999">
                <a:solidFill>
                  <a:srgbClr val="000000"/>
                </a:solidFill>
                <a:latin typeface="Roboto Condensed Bold"/>
              </a:rPr>
              <a:t>c. Cảm xúc trữ tình</a:t>
            </a:r>
          </a:p>
        </p:txBody>
      </p:sp>
      <p:grpSp>
        <p:nvGrpSpPr>
          <p:cNvPr id="10" name="Group 10"/>
          <p:cNvGrpSpPr/>
          <p:nvPr/>
        </p:nvGrpSpPr>
        <p:grpSpPr>
          <a:xfrm>
            <a:off x="13038426" y="2220032"/>
            <a:ext cx="4413470" cy="7226451"/>
            <a:chOff x="0" y="0"/>
            <a:chExt cx="5391520" cy="8827874"/>
          </a:xfrm>
        </p:grpSpPr>
        <p:sp>
          <p:nvSpPr>
            <p:cNvPr id="11" name="Freeform 11"/>
            <p:cNvSpPr/>
            <p:nvPr/>
          </p:nvSpPr>
          <p:spPr>
            <a:xfrm>
              <a:off x="0" y="0"/>
              <a:ext cx="5391531" cy="8827897"/>
            </a:xfrm>
            <a:custGeom>
              <a:avLst/>
              <a:gdLst/>
              <a:ahLst/>
              <a:cxnLst/>
              <a:rect l="l" t="t" r="r" b="b"/>
              <a:pathLst>
                <a:path w="5391531" h="8827897">
                  <a:moveTo>
                    <a:pt x="0" y="0"/>
                  </a:moveTo>
                  <a:lnTo>
                    <a:pt x="5391531" y="0"/>
                  </a:lnTo>
                  <a:lnTo>
                    <a:pt x="5391531" y="8827897"/>
                  </a:lnTo>
                  <a:lnTo>
                    <a:pt x="0" y="8827897"/>
                  </a:lnTo>
                  <a:lnTo>
                    <a:pt x="0" y="0"/>
                  </a:lnTo>
                  <a:close/>
                </a:path>
              </a:pathLst>
            </a:custGeom>
            <a:blipFill>
              <a:blip r:embed="rId6"/>
              <a:stretch>
                <a:fillRect l="-19354" r="-19354"/>
              </a:stretch>
            </a:blipFill>
          </p:spPr>
          <p:txBody>
            <a:bodyPr/>
            <a:lstStyle/>
            <a:p>
              <a:endParaRPr lang="en-GB"/>
            </a:p>
          </p:txBody>
        </p:sp>
      </p:grpSp>
      <p:sp>
        <p:nvSpPr>
          <p:cNvPr id="12" name="TextBox 12"/>
          <p:cNvSpPr txBox="1"/>
          <p:nvPr/>
        </p:nvSpPr>
        <p:spPr>
          <a:xfrm>
            <a:off x="2837451" y="1581150"/>
            <a:ext cx="8508537" cy="1085652"/>
          </a:xfrm>
          <a:prstGeom prst="rect">
            <a:avLst/>
          </a:prstGeom>
        </p:spPr>
        <p:txBody>
          <a:bodyPr lIns="0" tIns="0" rIns="0" bIns="0" rtlCol="0" anchor="t">
            <a:spAutoFit/>
          </a:bodyPr>
          <a:lstStyle/>
          <a:p>
            <a:pPr algn="ctr">
              <a:lnSpc>
                <a:spcPts val="4200"/>
              </a:lnSpc>
              <a:spcBef>
                <a:spcPct val="0"/>
              </a:spcBef>
            </a:pPr>
            <a:r>
              <a:rPr lang="en-US" sz="3500">
                <a:solidFill>
                  <a:srgbClr val="000000"/>
                </a:solidFill>
                <a:latin typeface="Roboto Condensed Bold Italics"/>
              </a:rPr>
              <a:t>*Hai câu thơ sau: </a:t>
            </a:r>
            <a:r>
              <a:rPr lang="en-US" sz="3500">
                <a:solidFill>
                  <a:srgbClr val="000000"/>
                </a:solidFill>
                <a:latin typeface="Roboto Condensed"/>
              </a:rPr>
              <a:t>Nỗi trăn trở, băn khoăn của nhân vật trữ tình</a:t>
            </a:r>
          </a:p>
        </p:txBody>
      </p:sp>
      <p:grpSp>
        <p:nvGrpSpPr>
          <p:cNvPr id="13" name="Group 13"/>
          <p:cNvGrpSpPr/>
          <p:nvPr/>
        </p:nvGrpSpPr>
        <p:grpSpPr>
          <a:xfrm>
            <a:off x="3238771" y="2876352"/>
            <a:ext cx="7705896" cy="1487121"/>
            <a:chOff x="0" y="0"/>
            <a:chExt cx="10274528" cy="1982827"/>
          </a:xfrm>
        </p:grpSpPr>
        <p:sp>
          <p:nvSpPr>
            <p:cNvPr id="14" name="Freeform 14"/>
            <p:cNvSpPr/>
            <p:nvPr/>
          </p:nvSpPr>
          <p:spPr>
            <a:xfrm>
              <a:off x="0" y="0"/>
              <a:ext cx="10274481" cy="1982830"/>
            </a:xfrm>
            <a:custGeom>
              <a:avLst/>
              <a:gdLst/>
              <a:ahLst/>
              <a:cxnLst/>
              <a:rect l="l" t="t" r="r" b="b"/>
              <a:pathLst>
                <a:path w="10274481" h="1982830">
                  <a:moveTo>
                    <a:pt x="0" y="0"/>
                  </a:moveTo>
                  <a:lnTo>
                    <a:pt x="10274481" y="0"/>
                  </a:lnTo>
                  <a:lnTo>
                    <a:pt x="10274481" y="1982830"/>
                  </a:lnTo>
                  <a:lnTo>
                    <a:pt x="0" y="1982830"/>
                  </a:lnTo>
                  <a:close/>
                </a:path>
              </a:pathLst>
            </a:custGeom>
            <a:gradFill rotWithShape="1">
              <a:gsLst>
                <a:gs pos="0">
                  <a:srgbClr val="FEFCF6">
                    <a:alpha val="84000"/>
                  </a:srgbClr>
                </a:gs>
                <a:gs pos="50000">
                  <a:srgbClr val="FDF7E7">
                    <a:alpha val="84000"/>
                  </a:srgbClr>
                </a:gs>
                <a:gs pos="100000">
                  <a:srgbClr val="FDF6E3">
                    <a:alpha val="84000"/>
                  </a:srgbClr>
                </a:gs>
              </a:gsLst>
              <a:lin ang="5400000"/>
            </a:gradFill>
          </p:spPr>
          <p:txBody>
            <a:bodyPr/>
            <a:lstStyle/>
            <a:p>
              <a:endParaRPr lang="en-GB"/>
            </a:p>
          </p:txBody>
        </p:sp>
      </p:grpSp>
      <p:sp>
        <p:nvSpPr>
          <p:cNvPr id="15" name="TextBox 15"/>
          <p:cNvSpPr txBox="1"/>
          <p:nvPr/>
        </p:nvSpPr>
        <p:spPr>
          <a:xfrm>
            <a:off x="3563064" y="3047802"/>
            <a:ext cx="7782924" cy="1191260"/>
          </a:xfrm>
          <a:prstGeom prst="rect">
            <a:avLst/>
          </a:prstGeom>
        </p:spPr>
        <p:txBody>
          <a:bodyPr lIns="0" tIns="0" rIns="0" bIns="0" rtlCol="0" anchor="t">
            <a:spAutoFit/>
          </a:bodyPr>
          <a:lstStyle/>
          <a:p>
            <a:pPr>
              <a:lnSpc>
                <a:spcPts val="4795"/>
              </a:lnSpc>
            </a:pPr>
            <a:r>
              <a:rPr lang="en-US" sz="3500">
                <a:solidFill>
                  <a:srgbClr val="000000"/>
                </a:solidFill>
                <a:latin typeface="#9Slide05 Dear Saturday"/>
              </a:rPr>
              <a:t>Cảnh khuya như vẽ người chưa ngủ,</a:t>
            </a:r>
          </a:p>
          <a:p>
            <a:pPr>
              <a:lnSpc>
                <a:spcPts val="4795"/>
              </a:lnSpc>
            </a:pPr>
            <a:r>
              <a:rPr lang="en-US" sz="3500">
                <a:solidFill>
                  <a:srgbClr val="000000"/>
                </a:solidFill>
                <a:latin typeface="#9Slide05 Dear Saturday"/>
              </a:rPr>
              <a:t>Chưa ngủ vì lo nỗi nước nhà.</a:t>
            </a:r>
          </a:p>
        </p:txBody>
      </p:sp>
      <p:sp>
        <p:nvSpPr>
          <p:cNvPr id="16" name="TextBox 16"/>
          <p:cNvSpPr txBox="1"/>
          <p:nvPr/>
        </p:nvSpPr>
        <p:spPr>
          <a:xfrm>
            <a:off x="1028708" y="5515078"/>
            <a:ext cx="10665254" cy="501015"/>
          </a:xfrm>
          <a:prstGeom prst="rect">
            <a:avLst/>
          </a:prstGeom>
        </p:spPr>
        <p:txBody>
          <a:bodyPr lIns="0" tIns="0" rIns="0" bIns="0" rtlCol="0" anchor="t">
            <a:spAutoFit/>
          </a:bodyPr>
          <a:lstStyle/>
          <a:p>
            <a:pPr marL="755651" lvl="1" indent="-377825" algn="just">
              <a:lnSpc>
                <a:spcPts val="3780"/>
              </a:lnSpc>
              <a:buFont typeface="Arial"/>
              <a:buChar char="•"/>
            </a:pPr>
            <a:r>
              <a:rPr lang="en-US" sz="3500">
                <a:solidFill>
                  <a:srgbClr val="000000"/>
                </a:solidFill>
                <a:latin typeface="Roboto Condensed"/>
              </a:rPr>
              <a:t>Cảnh đêm khuya đẹp như tranh vẽ</a:t>
            </a:r>
          </a:p>
        </p:txBody>
      </p:sp>
      <p:sp>
        <p:nvSpPr>
          <p:cNvPr id="17" name="AutoShape 17"/>
          <p:cNvSpPr/>
          <p:nvPr/>
        </p:nvSpPr>
        <p:spPr>
          <a:xfrm>
            <a:off x="912508" y="7018986"/>
            <a:ext cx="10897654" cy="19050"/>
          </a:xfrm>
          <a:prstGeom prst="line">
            <a:avLst/>
          </a:prstGeom>
          <a:ln w="9525" cap="rnd">
            <a:solidFill>
              <a:srgbClr val="000000"/>
            </a:solidFill>
            <a:prstDash val="solid"/>
            <a:headEnd type="none" w="sm" len="sm"/>
            <a:tailEnd type="none" w="sm" len="sm"/>
          </a:ln>
        </p:spPr>
        <p:txBody>
          <a:bodyPr/>
          <a:lstStyle/>
          <a:p>
            <a:endParaRPr lang="en-GB"/>
          </a:p>
        </p:txBody>
      </p:sp>
      <p:sp>
        <p:nvSpPr>
          <p:cNvPr id="18" name="TextBox 18"/>
          <p:cNvSpPr txBox="1"/>
          <p:nvPr/>
        </p:nvSpPr>
        <p:spPr>
          <a:xfrm>
            <a:off x="912508" y="6492343"/>
            <a:ext cx="10665254" cy="501015"/>
          </a:xfrm>
          <a:prstGeom prst="rect">
            <a:avLst/>
          </a:prstGeom>
        </p:spPr>
        <p:txBody>
          <a:bodyPr lIns="0" tIns="0" rIns="0" bIns="0" rtlCol="0" anchor="t">
            <a:spAutoFit/>
          </a:bodyPr>
          <a:lstStyle/>
          <a:p>
            <a:pPr algn="l">
              <a:lnSpc>
                <a:spcPts val="3780"/>
              </a:lnSpc>
            </a:pPr>
            <a:r>
              <a:rPr lang="en-US" sz="3500">
                <a:solidFill>
                  <a:srgbClr val="000000"/>
                </a:solidFill>
                <a:latin typeface="Roboto Condensed Bold"/>
              </a:rPr>
              <a:t>Kết quả: </a:t>
            </a:r>
            <a:r>
              <a:rPr lang="en-US" sz="3500" i="1">
                <a:solidFill>
                  <a:srgbClr val="000000"/>
                </a:solidFill>
                <a:latin typeface="Roboto Condensed"/>
              </a:rPr>
              <a:t>người chưa ngủ</a:t>
            </a:r>
            <a:r>
              <a:rPr lang="en-US" sz="3500">
                <a:solidFill>
                  <a:srgbClr val="000000"/>
                </a:solidFill>
                <a:latin typeface="Roboto Condensed"/>
              </a:rPr>
              <a:t>,</a:t>
            </a:r>
          </a:p>
        </p:txBody>
      </p:sp>
      <p:sp>
        <p:nvSpPr>
          <p:cNvPr id="19" name="TextBox 19"/>
          <p:cNvSpPr txBox="1"/>
          <p:nvPr/>
        </p:nvSpPr>
        <p:spPr>
          <a:xfrm>
            <a:off x="912508" y="7195199"/>
            <a:ext cx="10665254" cy="1165662"/>
          </a:xfrm>
          <a:prstGeom prst="rect">
            <a:avLst/>
          </a:prstGeom>
        </p:spPr>
        <p:txBody>
          <a:bodyPr lIns="0" tIns="0" rIns="0" bIns="0" rtlCol="0" anchor="t">
            <a:spAutoFit/>
          </a:bodyPr>
          <a:lstStyle/>
          <a:p>
            <a:pPr marL="755651" lvl="1" indent="-377825" algn="just">
              <a:lnSpc>
                <a:spcPts val="4620"/>
              </a:lnSpc>
              <a:buFont typeface="Arial"/>
              <a:buChar char="•"/>
            </a:pPr>
            <a:r>
              <a:rPr lang="en-US" sz="3500">
                <a:solidFill>
                  <a:srgbClr val="000000"/>
                </a:solidFill>
                <a:latin typeface="Roboto Condensed"/>
                <a:ea typeface="Roboto Condensed"/>
              </a:rPr>
              <a:t>Người ngắm cảnh chưa ngủ được </a:t>
            </a:r>
            <a:r>
              <a:rPr lang="en-US" sz="3500">
                <a:solidFill>
                  <a:srgbClr val="000000"/>
                </a:solidFill>
                <a:latin typeface="Roboto Condensed"/>
                <a:ea typeface="Roboto Condensed"/>
                <a:sym typeface="Wingdings" panose="05000000000000000000" pitchFamily="2" charset="2"/>
              </a:rPr>
              <a:t></a:t>
            </a:r>
            <a:r>
              <a:rPr lang="en-US" sz="3500">
                <a:solidFill>
                  <a:srgbClr val="000000"/>
                </a:solidFill>
                <a:latin typeface="Roboto Condensed"/>
                <a:ea typeface="Roboto Condensed"/>
              </a:rPr>
              <a:t> Lí do đầu tiên: chưa ngủ vì xao xuyến ngắm cảnh đẹp của đất nước.</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sp>
        <p:nvSpPr>
          <p:cNvPr id="3" name="Freeform 3"/>
          <p:cNvSpPr/>
          <p:nvPr/>
        </p:nvSpPr>
        <p:spPr>
          <a:xfrm>
            <a:off x="3600450" y="1471612"/>
            <a:ext cx="14039850" cy="128588"/>
          </a:xfrm>
          <a:custGeom>
            <a:avLst/>
            <a:gdLst/>
            <a:ahLst/>
            <a:cxnLst/>
            <a:rect l="l" t="t" r="r" b="b"/>
            <a:pathLst>
              <a:path w="14039850" h="128588">
                <a:moveTo>
                  <a:pt x="0" y="0"/>
                </a:moveTo>
                <a:lnTo>
                  <a:pt x="14039850" y="0"/>
                </a:lnTo>
                <a:lnTo>
                  <a:pt x="14039850" y="128588"/>
                </a:lnTo>
                <a:lnTo>
                  <a:pt x="0" y="128588"/>
                </a:lnTo>
                <a:lnTo>
                  <a:pt x="0" y="0"/>
                </a:lnTo>
                <a:close/>
              </a:path>
            </a:pathLst>
          </a:custGeom>
          <a:blipFill>
            <a:blip r:embed="rId4"/>
            <a:stretch>
              <a:fillRect l="-23225" t="109038" b="-28001"/>
            </a:stretch>
          </a:blipFill>
        </p:spPr>
        <p:txBody>
          <a:bodyPr/>
          <a:lstStyle/>
          <a:p>
            <a:endParaRPr lang="en-GB"/>
          </a:p>
        </p:txBody>
      </p:sp>
      <p:sp>
        <p:nvSpPr>
          <p:cNvPr id="4" name="AutoShape 4"/>
          <p:cNvSpPr/>
          <p:nvPr/>
        </p:nvSpPr>
        <p:spPr>
          <a:xfrm>
            <a:off x="448325" y="4546555"/>
            <a:ext cx="10897654" cy="19050"/>
          </a:xfrm>
          <a:prstGeom prst="line">
            <a:avLst/>
          </a:prstGeom>
          <a:ln w="9525" cap="rnd">
            <a:solidFill>
              <a:srgbClr val="000000"/>
            </a:solidFill>
            <a:prstDash val="solid"/>
            <a:headEnd type="none" w="sm" len="sm"/>
            <a:tailEnd type="none" w="sm" len="sm"/>
          </a:ln>
        </p:spPr>
        <p:txBody>
          <a:bodyPr/>
          <a:lstStyle/>
          <a:p>
            <a:endParaRPr lang="en-GB"/>
          </a:p>
        </p:txBody>
      </p:sp>
      <p:sp>
        <p:nvSpPr>
          <p:cNvPr id="5" name="Freeform 5"/>
          <p:cNvSpPr/>
          <p:nvPr/>
        </p:nvSpPr>
        <p:spPr>
          <a:xfrm>
            <a:off x="1372173" y="732"/>
            <a:ext cx="2228277" cy="2133576"/>
          </a:xfrm>
          <a:custGeom>
            <a:avLst/>
            <a:gdLst/>
            <a:ahLst/>
            <a:cxnLst/>
            <a:rect l="l" t="t" r="r" b="b"/>
            <a:pathLst>
              <a:path w="2228277" h="2133576">
                <a:moveTo>
                  <a:pt x="0" y="0"/>
                </a:moveTo>
                <a:lnTo>
                  <a:pt x="2228277" y="0"/>
                </a:lnTo>
                <a:lnTo>
                  <a:pt x="2228277" y="2133575"/>
                </a:lnTo>
                <a:lnTo>
                  <a:pt x="0" y="2133575"/>
                </a:lnTo>
                <a:lnTo>
                  <a:pt x="0" y="0"/>
                </a:lnTo>
                <a:close/>
              </a:path>
            </a:pathLst>
          </a:custGeom>
          <a:blipFill>
            <a:blip r:embed="rId5"/>
            <a:stretch>
              <a:fillRect/>
            </a:stretch>
          </a:blipFill>
        </p:spPr>
        <p:txBody>
          <a:bodyPr/>
          <a:lstStyle/>
          <a:p>
            <a:endParaRPr lang="en-GB"/>
          </a:p>
        </p:txBody>
      </p:sp>
      <p:sp>
        <p:nvSpPr>
          <p:cNvPr id="6" name="TextBox 6"/>
          <p:cNvSpPr txBox="1"/>
          <p:nvPr/>
        </p:nvSpPr>
        <p:spPr>
          <a:xfrm>
            <a:off x="448325" y="4019912"/>
            <a:ext cx="10665254" cy="501015"/>
          </a:xfrm>
          <a:prstGeom prst="rect">
            <a:avLst/>
          </a:prstGeom>
        </p:spPr>
        <p:txBody>
          <a:bodyPr lIns="0" tIns="0" rIns="0" bIns="0" rtlCol="0" anchor="t">
            <a:spAutoFit/>
          </a:bodyPr>
          <a:lstStyle/>
          <a:p>
            <a:pPr marL="755651" lvl="1" indent="-377825" algn="l">
              <a:lnSpc>
                <a:spcPts val="3780"/>
              </a:lnSpc>
              <a:buFont typeface="Arial"/>
              <a:buChar char="•"/>
            </a:pPr>
            <a:r>
              <a:rPr lang="en-US" sz="3500">
                <a:solidFill>
                  <a:srgbClr val="000000"/>
                </a:solidFill>
                <a:latin typeface="Roboto Condensed Bold"/>
              </a:rPr>
              <a:t>Điệp ngữ: </a:t>
            </a:r>
            <a:r>
              <a:rPr lang="en-US" sz="3500">
                <a:solidFill>
                  <a:srgbClr val="000000"/>
                </a:solidFill>
                <a:latin typeface="Roboto Condensed Italics"/>
              </a:rPr>
              <a:t>chưa ngủ</a:t>
            </a:r>
            <a:r>
              <a:rPr lang="en-US" sz="3500">
                <a:solidFill>
                  <a:srgbClr val="000000"/>
                </a:solidFill>
                <a:latin typeface="Roboto Condensed"/>
              </a:rPr>
              <a:t> x 2 lần</a:t>
            </a:r>
          </a:p>
        </p:txBody>
      </p:sp>
      <p:sp>
        <p:nvSpPr>
          <p:cNvPr id="7" name="Freeform 7"/>
          <p:cNvSpPr/>
          <p:nvPr/>
        </p:nvSpPr>
        <p:spPr>
          <a:xfrm>
            <a:off x="5787977" y="1369572"/>
            <a:ext cx="14039850" cy="128588"/>
          </a:xfrm>
          <a:custGeom>
            <a:avLst/>
            <a:gdLst/>
            <a:ahLst/>
            <a:cxnLst/>
            <a:rect l="l" t="t" r="r" b="b"/>
            <a:pathLst>
              <a:path w="14039850" h="128588">
                <a:moveTo>
                  <a:pt x="0" y="0"/>
                </a:moveTo>
                <a:lnTo>
                  <a:pt x="14039850" y="0"/>
                </a:lnTo>
                <a:lnTo>
                  <a:pt x="14039850" y="128588"/>
                </a:lnTo>
                <a:lnTo>
                  <a:pt x="0" y="128588"/>
                </a:lnTo>
                <a:lnTo>
                  <a:pt x="0" y="0"/>
                </a:lnTo>
                <a:close/>
              </a:path>
            </a:pathLst>
          </a:custGeom>
          <a:blipFill>
            <a:blip r:embed="rId4"/>
            <a:stretch>
              <a:fillRect l="-23225" t="109038" b="-28001"/>
            </a:stretch>
          </a:blipFill>
        </p:spPr>
        <p:txBody>
          <a:bodyPr/>
          <a:lstStyle/>
          <a:p>
            <a:endParaRPr lang="en-GB"/>
          </a:p>
        </p:txBody>
      </p:sp>
      <p:sp>
        <p:nvSpPr>
          <p:cNvPr id="8" name="TextBox 8"/>
          <p:cNvSpPr txBox="1"/>
          <p:nvPr/>
        </p:nvSpPr>
        <p:spPr>
          <a:xfrm>
            <a:off x="12357312" y="1133853"/>
            <a:ext cx="4570876" cy="600025"/>
          </a:xfrm>
          <a:prstGeom prst="rect">
            <a:avLst/>
          </a:prstGeom>
        </p:spPr>
        <p:txBody>
          <a:bodyPr lIns="0" tIns="0" rIns="0" bIns="0" rtlCol="0" anchor="t">
            <a:spAutoFit/>
          </a:bodyPr>
          <a:lstStyle/>
          <a:p>
            <a:pPr algn="r">
              <a:lnSpc>
                <a:spcPts val="4799"/>
              </a:lnSpc>
            </a:pPr>
            <a:r>
              <a:rPr lang="en-US" sz="3999">
                <a:solidFill>
                  <a:srgbClr val="000000"/>
                </a:solidFill>
                <a:latin typeface="Roboto Condensed Bold"/>
              </a:rPr>
              <a:t>c. Cảm xúc trữ tình</a:t>
            </a:r>
          </a:p>
        </p:txBody>
      </p:sp>
      <p:grpSp>
        <p:nvGrpSpPr>
          <p:cNvPr id="10" name="Group 10"/>
          <p:cNvGrpSpPr/>
          <p:nvPr/>
        </p:nvGrpSpPr>
        <p:grpSpPr>
          <a:xfrm>
            <a:off x="13543320" y="2261175"/>
            <a:ext cx="3715980" cy="6084407"/>
            <a:chOff x="0" y="0"/>
            <a:chExt cx="5391520" cy="8827874"/>
          </a:xfrm>
        </p:grpSpPr>
        <p:sp>
          <p:nvSpPr>
            <p:cNvPr id="11" name="Freeform 11"/>
            <p:cNvSpPr/>
            <p:nvPr/>
          </p:nvSpPr>
          <p:spPr>
            <a:xfrm>
              <a:off x="0" y="0"/>
              <a:ext cx="5391531" cy="8827897"/>
            </a:xfrm>
            <a:custGeom>
              <a:avLst/>
              <a:gdLst/>
              <a:ahLst/>
              <a:cxnLst/>
              <a:rect l="l" t="t" r="r" b="b"/>
              <a:pathLst>
                <a:path w="5391531" h="8827897">
                  <a:moveTo>
                    <a:pt x="0" y="0"/>
                  </a:moveTo>
                  <a:lnTo>
                    <a:pt x="5391531" y="0"/>
                  </a:lnTo>
                  <a:lnTo>
                    <a:pt x="5391531" y="8827897"/>
                  </a:lnTo>
                  <a:lnTo>
                    <a:pt x="0" y="8827897"/>
                  </a:lnTo>
                  <a:lnTo>
                    <a:pt x="0" y="0"/>
                  </a:lnTo>
                  <a:close/>
                </a:path>
              </a:pathLst>
            </a:custGeom>
            <a:blipFill>
              <a:blip r:embed="rId6"/>
              <a:stretch>
                <a:fillRect l="-19354" r="-19354"/>
              </a:stretch>
            </a:blipFill>
          </p:spPr>
          <p:txBody>
            <a:bodyPr/>
            <a:lstStyle/>
            <a:p>
              <a:endParaRPr lang="en-GB"/>
            </a:p>
          </p:txBody>
        </p:sp>
      </p:grpSp>
      <p:sp>
        <p:nvSpPr>
          <p:cNvPr id="12" name="TextBox 12"/>
          <p:cNvSpPr txBox="1"/>
          <p:nvPr/>
        </p:nvSpPr>
        <p:spPr>
          <a:xfrm>
            <a:off x="2837451" y="1581150"/>
            <a:ext cx="8508537" cy="1085652"/>
          </a:xfrm>
          <a:prstGeom prst="rect">
            <a:avLst/>
          </a:prstGeom>
        </p:spPr>
        <p:txBody>
          <a:bodyPr lIns="0" tIns="0" rIns="0" bIns="0" rtlCol="0" anchor="t">
            <a:spAutoFit/>
          </a:bodyPr>
          <a:lstStyle/>
          <a:p>
            <a:pPr algn="ctr">
              <a:lnSpc>
                <a:spcPts val="4200"/>
              </a:lnSpc>
              <a:spcBef>
                <a:spcPct val="0"/>
              </a:spcBef>
            </a:pPr>
            <a:r>
              <a:rPr lang="en-US" sz="3500">
                <a:solidFill>
                  <a:srgbClr val="000000"/>
                </a:solidFill>
                <a:latin typeface="Roboto Condensed Bold Italics"/>
              </a:rPr>
              <a:t>*Hai câu thơ sau: </a:t>
            </a:r>
            <a:r>
              <a:rPr lang="en-US" sz="3500">
                <a:solidFill>
                  <a:srgbClr val="000000"/>
                </a:solidFill>
                <a:latin typeface="Roboto Condensed"/>
              </a:rPr>
              <a:t>Nỗi trăn trở, băn khoăn của nhân vật trữ tình</a:t>
            </a:r>
          </a:p>
        </p:txBody>
      </p:sp>
      <p:grpSp>
        <p:nvGrpSpPr>
          <p:cNvPr id="13" name="Group 13"/>
          <p:cNvGrpSpPr/>
          <p:nvPr/>
        </p:nvGrpSpPr>
        <p:grpSpPr>
          <a:xfrm>
            <a:off x="3238771" y="2814439"/>
            <a:ext cx="7705896" cy="1010211"/>
            <a:chOff x="0" y="0"/>
            <a:chExt cx="10274528" cy="1346948"/>
          </a:xfrm>
        </p:grpSpPr>
        <p:sp>
          <p:nvSpPr>
            <p:cNvPr id="14" name="Freeform 14"/>
            <p:cNvSpPr/>
            <p:nvPr/>
          </p:nvSpPr>
          <p:spPr>
            <a:xfrm>
              <a:off x="0" y="0"/>
              <a:ext cx="10274481" cy="1346951"/>
            </a:xfrm>
            <a:custGeom>
              <a:avLst/>
              <a:gdLst/>
              <a:ahLst/>
              <a:cxnLst/>
              <a:rect l="l" t="t" r="r" b="b"/>
              <a:pathLst>
                <a:path w="10274481" h="1346951">
                  <a:moveTo>
                    <a:pt x="0" y="0"/>
                  </a:moveTo>
                  <a:lnTo>
                    <a:pt x="10274481" y="0"/>
                  </a:lnTo>
                  <a:lnTo>
                    <a:pt x="10274481" y="1346951"/>
                  </a:lnTo>
                  <a:lnTo>
                    <a:pt x="0" y="1346951"/>
                  </a:lnTo>
                  <a:close/>
                </a:path>
              </a:pathLst>
            </a:custGeom>
            <a:gradFill rotWithShape="1">
              <a:gsLst>
                <a:gs pos="0">
                  <a:srgbClr val="FEFCF6">
                    <a:alpha val="84000"/>
                  </a:srgbClr>
                </a:gs>
                <a:gs pos="50000">
                  <a:srgbClr val="FDF7E7">
                    <a:alpha val="84000"/>
                  </a:srgbClr>
                </a:gs>
                <a:gs pos="100000">
                  <a:srgbClr val="FDF6E3">
                    <a:alpha val="84000"/>
                  </a:srgbClr>
                </a:gs>
              </a:gsLst>
              <a:lin ang="5400000"/>
            </a:gradFill>
          </p:spPr>
          <p:txBody>
            <a:bodyPr/>
            <a:lstStyle/>
            <a:p>
              <a:endParaRPr lang="en-GB"/>
            </a:p>
          </p:txBody>
        </p:sp>
      </p:grpSp>
      <p:sp>
        <p:nvSpPr>
          <p:cNvPr id="15" name="TextBox 15"/>
          <p:cNvSpPr txBox="1"/>
          <p:nvPr/>
        </p:nvSpPr>
        <p:spPr>
          <a:xfrm>
            <a:off x="4143439" y="3076377"/>
            <a:ext cx="7782924" cy="552450"/>
          </a:xfrm>
          <a:prstGeom prst="rect">
            <a:avLst/>
          </a:prstGeom>
        </p:spPr>
        <p:txBody>
          <a:bodyPr lIns="0" tIns="0" rIns="0" bIns="0" rtlCol="0" anchor="t">
            <a:spAutoFit/>
          </a:bodyPr>
          <a:lstStyle/>
          <a:p>
            <a:pPr>
              <a:lnSpc>
                <a:spcPts val="4200"/>
              </a:lnSpc>
              <a:spcBef>
                <a:spcPct val="0"/>
              </a:spcBef>
            </a:pPr>
            <a:r>
              <a:rPr lang="en-US" sz="3500">
                <a:solidFill>
                  <a:srgbClr val="000000"/>
                </a:solidFill>
                <a:latin typeface="#9Slide05 Dear Saturday"/>
              </a:rPr>
              <a:t>Chưa ngủ vì lo nỗi nước nhà.</a:t>
            </a:r>
          </a:p>
        </p:txBody>
      </p:sp>
      <p:sp>
        <p:nvSpPr>
          <p:cNvPr id="16" name="TextBox 16"/>
          <p:cNvSpPr txBox="1"/>
          <p:nvPr/>
        </p:nvSpPr>
        <p:spPr>
          <a:xfrm>
            <a:off x="448317" y="4846593"/>
            <a:ext cx="12279284" cy="2327513"/>
          </a:xfrm>
          <a:prstGeom prst="rect">
            <a:avLst/>
          </a:prstGeom>
        </p:spPr>
        <p:txBody>
          <a:bodyPr lIns="0" tIns="0" rIns="0" bIns="0" rtlCol="0" anchor="t">
            <a:spAutoFit/>
          </a:bodyPr>
          <a:lstStyle/>
          <a:p>
            <a:pPr marL="755651" lvl="1" indent="-377825" algn="just">
              <a:lnSpc>
                <a:spcPts val="4620"/>
              </a:lnSpc>
              <a:buFont typeface="Arial"/>
              <a:buChar char="•"/>
            </a:pPr>
            <a:r>
              <a:rPr lang="en-US" sz="3500">
                <a:solidFill>
                  <a:srgbClr val="000000"/>
                </a:solidFill>
                <a:latin typeface="Roboto Condensed"/>
              </a:rPr>
              <a:t>Nhấn mạnh lí do thứ hai Bác chưa ngủ là trăng trở, lo lắng cho </a:t>
            </a:r>
            <a:r>
              <a:rPr lang="en-US" sz="3500">
                <a:solidFill>
                  <a:srgbClr val="000000"/>
                </a:solidFill>
                <a:latin typeface="Roboto Condensed Italics"/>
              </a:rPr>
              <a:t>nỗi nước nhà</a:t>
            </a:r>
            <a:r>
              <a:rPr lang="en-US" sz="3500">
                <a:solidFill>
                  <a:srgbClr val="000000"/>
                </a:solidFill>
                <a:latin typeface="Roboto Condensed"/>
              </a:rPr>
              <a:t>: lo cho chiến dịch đang trong giai đoạn khó khăn, lo cho vận mệnh dân tộc, thương đồng bào trong vùng địch tạm chiếm đang trong ách đô hộ của quân Pháp</a:t>
            </a:r>
          </a:p>
        </p:txBody>
      </p:sp>
      <p:sp>
        <p:nvSpPr>
          <p:cNvPr id="17" name="Freeform 17"/>
          <p:cNvSpPr/>
          <p:nvPr/>
        </p:nvSpPr>
        <p:spPr>
          <a:xfrm>
            <a:off x="-2595440" y="8345581"/>
            <a:ext cx="5081751" cy="1435595"/>
          </a:xfrm>
          <a:custGeom>
            <a:avLst/>
            <a:gdLst/>
            <a:ahLst/>
            <a:cxnLst/>
            <a:rect l="l" t="t" r="r" b="b"/>
            <a:pathLst>
              <a:path w="5081751" h="1435595">
                <a:moveTo>
                  <a:pt x="0" y="0"/>
                </a:moveTo>
                <a:lnTo>
                  <a:pt x="5081751" y="0"/>
                </a:lnTo>
                <a:lnTo>
                  <a:pt x="5081751" y="1435595"/>
                </a:lnTo>
                <a:lnTo>
                  <a:pt x="0" y="143559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grpSp>
        <p:nvGrpSpPr>
          <p:cNvPr id="18" name="Group 18"/>
          <p:cNvGrpSpPr/>
          <p:nvPr/>
        </p:nvGrpSpPr>
        <p:grpSpPr>
          <a:xfrm>
            <a:off x="2486311" y="7383656"/>
            <a:ext cx="11057009" cy="2594983"/>
            <a:chOff x="0" y="0"/>
            <a:chExt cx="14742679" cy="3459977"/>
          </a:xfrm>
        </p:grpSpPr>
        <p:sp>
          <p:nvSpPr>
            <p:cNvPr id="19" name="Freeform 19"/>
            <p:cNvSpPr/>
            <p:nvPr/>
          </p:nvSpPr>
          <p:spPr>
            <a:xfrm>
              <a:off x="0" y="0"/>
              <a:ext cx="14742612" cy="3459980"/>
            </a:xfrm>
            <a:custGeom>
              <a:avLst/>
              <a:gdLst/>
              <a:ahLst/>
              <a:cxnLst/>
              <a:rect l="l" t="t" r="r" b="b"/>
              <a:pathLst>
                <a:path w="14742612" h="3459980">
                  <a:moveTo>
                    <a:pt x="0" y="0"/>
                  </a:moveTo>
                  <a:lnTo>
                    <a:pt x="14742612" y="0"/>
                  </a:lnTo>
                  <a:lnTo>
                    <a:pt x="14742612" y="3459980"/>
                  </a:lnTo>
                  <a:lnTo>
                    <a:pt x="0" y="3459980"/>
                  </a:lnTo>
                  <a:close/>
                </a:path>
              </a:pathLst>
            </a:custGeom>
            <a:gradFill rotWithShape="1">
              <a:gsLst>
                <a:gs pos="0">
                  <a:srgbClr val="DEC8B6">
                    <a:alpha val="84000"/>
                  </a:srgbClr>
                </a:gs>
                <a:gs pos="50000">
                  <a:srgbClr val="D8BDA8">
                    <a:alpha val="84000"/>
                  </a:srgbClr>
                </a:gs>
                <a:gs pos="100000">
                  <a:srgbClr val="D5B49A">
                    <a:alpha val="84000"/>
                  </a:srgbClr>
                </a:gs>
              </a:gsLst>
              <a:lin ang="5400000"/>
            </a:gradFill>
          </p:spPr>
          <p:txBody>
            <a:bodyPr/>
            <a:lstStyle/>
            <a:p>
              <a:endParaRPr lang="en-GB"/>
            </a:p>
          </p:txBody>
        </p:sp>
      </p:grpSp>
      <p:sp>
        <p:nvSpPr>
          <p:cNvPr id="20" name="TextBox 20"/>
          <p:cNvSpPr txBox="1"/>
          <p:nvPr/>
        </p:nvSpPr>
        <p:spPr>
          <a:xfrm>
            <a:off x="2644423" y="7619680"/>
            <a:ext cx="10735186" cy="2759589"/>
          </a:xfrm>
          <a:prstGeom prst="rect">
            <a:avLst/>
          </a:prstGeom>
        </p:spPr>
        <p:txBody>
          <a:bodyPr lIns="0" tIns="0" rIns="0" bIns="0" rtlCol="0" anchor="t">
            <a:spAutoFit/>
          </a:bodyPr>
          <a:lstStyle/>
          <a:p>
            <a:pPr algn="just">
              <a:lnSpc>
                <a:spcPts val="4384"/>
              </a:lnSpc>
            </a:pPr>
            <a:r>
              <a:rPr lang="en-US" sz="3200">
                <a:solidFill>
                  <a:srgbClr val="000000"/>
                </a:solidFill>
                <a:latin typeface="Roboto Condensed"/>
              </a:rPr>
              <a:t>Hai câu thơ cho thấy vẻ đẹp của </a:t>
            </a:r>
            <a:r>
              <a:rPr lang="en-US" sz="3200">
                <a:solidFill>
                  <a:srgbClr val="000000"/>
                </a:solidFill>
                <a:latin typeface="Roboto Condensed Bold"/>
              </a:rPr>
              <a:t>người chiến sĩ </a:t>
            </a:r>
            <a:r>
              <a:rPr lang="en-US" sz="3200">
                <a:solidFill>
                  <a:srgbClr val="000000"/>
                </a:solidFill>
                <a:latin typeface="Roboto Condensed"/>
              </a:rPr>
              <a:t>– vị lãnh tụ vĩ đại ở Bác Hồ: </a:t>
            </a:r>
            <a:r>
              <a:rPr lang="en-US" sz="3200">
                <a:solidFill>
                  <a:srgbClr val="000000"/>
                </a:solidFill>
                <a:latin typeface="Roboto Condensed Italics"/>
              </a:rPr>
              <a:t>lòng yêu nước, thương dân, luôn lo nghĩ cho dân tộc và đất nước dù trong hoàn cảnh nào</a:t>
            </a:r>
            <a:r>
              <a:rPr lang="en-US" sz="3200">
                <a:solidFill>
                  <a:srgbClr val="000000"/>
                </a:solidFill>
                <a:latin typeface="Roboto Condensed"/>
              </a:rPr>
              <a:t>. Vẻ đẹp vĩ đại mà gần gũi ấy được toát lên từ những từ ngữ hình ảnh hết sức bình thường, giản dị.</a:t>
            </a:r>
          </a:p>
          <a:p>
            <a:pPr algn="just">
              <a:lnSpc>
                <a:spcPts val="4384"/>
              </a:lnSpc>
            </a:pPr>
            <a:endParaRPr lang="en-US" sz="3200">
              <a:solidFill>
                <a:srgbClr val="000000"/>
              </a:solidFill>
              <a:latin typeface="Roboto Condense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17" grpId="0" animBg="1"/>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sp>
        <p:nvSpPr>
          <p:cNvPr id="3" name="TextBox 3"/>
          <p:cNvSpPr txBox="1"/>
          <p:nvPr/>
        </p:nvSpPr>
        <p:spPr>
          <a:xfrm>
            <a:off x="10553891" y="1300059"/>
            <a:ext cx="5943951" cy="600025"/>
          </a:xfrm>
          <a:prstGeom prst="rect">
            <a:avLst/>
          </a:prstGeom>
        </p:spPr>
        <p:txBody>
          <a:bodyPr lIns="0" tIns="0" rIns="0" bIns="0" rtlCol="0" anchor="t">
            <a:spAutoFit/>
          </a:bodyPr>
          <a:lstStyle/>
          <a:p>
            <a:pPr algn="r">
              <a:lnSpc>
                <a:spcPts val="4799"/>
              </a:lnSpc>
            </a:pPr>
            <a:r>
              <a:rPr lang="en-US" sz="3999">
                <a:solidFill>
                  <a:srgbClr val="000000"/>
                </a:solidFill>
                <a:latin typeface="Roboto Condensed Bold"/>
              </a:rPr>
              <a:t>d. Thông điệp từ văn bản:</a:t>
            </a:r>
          </a:p>
        </p:txBody>
      </p:sp>
      <p:grpSp>
        <p:nvGrpSpPr>
          <p:cNvPr id="5" name="Group 5"/>
          <p:cNvGrpSpPr/>
          <p:nvPr/>
        </p:nvGrpSpPr>
        <p:grpSpPr>
          <a:xfrm>
            <a:off x="556214" y="2328387"/>
            <a:ext cx="5015479" cy="6929913"/>
            <a:chOff x="0" y="0"/>
            <a:chExt cx="6687305" cy="9239884"/>
          </a:xfrm>
        </p:grpSpPr>
        <p:sp>
          <p:nvSpPr>
            <p:cNvPr id="6" name="Freeform 6"/>
            <p:cNvSpPr/>
            <p:nvPr/>
          </p:nvSpPr>
          <p:spPr>
            <a:xfrm>
              <a:off x="0" y="0"/>
              <a:ext cx="6687276" cy="9239887"/>
            </a:xfrm>
            <a:custGeom>
              <a:avLst/>
              <a:gdLst/>
              <a:ahLst/>
              <a:cxnLst/>
              <a:rect l="l" t="t" r="r" b="b"/>
              <a:pathLst>
                <a:path w="6687276" h="9239887">
                  <a:moveTo>
                    <a:pt x="0" y="0"/>
                  </a:moveTo>
                  <a:lnTo>
                    <a:pt x="6687276" y="0"/>
                  </a:lnTo>
                  <a:lnTo>
                    <a:pt x="6687276" y="9239887"/>
                  </a:lnTo>
                  <a:lnTo>
                    <a:pt x="0" y="9239887"/>
                  </a:lnTo>
                  <a:close/>
                </a:path>
              </a:pathLst>
            </a:custGeom>
            <a:gradFill rotWithShape="1">
              <a:gsLst>
                <a:gs pos="0">
                  <a:srgbClr val="DEC8B6">
                    <a:alpha val="100000"/>
                  </a:srgbClr>
                </a:gs>
                <a:gs pos="50000">
                  <a:srgbClr val="D8BDA8">
                    <a:alpha val="100000"/>
                  </a:srgbClr>
                </a:gs>
                <a:gs pos="100000">
                  <a:srgbClr val="D5B49A">
                    <a:alpha val="100000"/>
                  </a:srgbClr>
                </a:gs>
              </a:gsLst>
              <a:lin ang="5400000"/>
            </a:gradFill>
          </p:spPr>
          <p:txBody>
            <a:bodyPr/>
            <a:lstStyle/>
            <a:p>
              <a:endParaRPr lang="en-GB"/>
            </a:p>
          </p:txBody>
        </p:sp>
      </p:grpSp>
      <p:sp>
        <p:nvSpPr>
          <p:cNvPr id="7" name="TextBox 7"/>
          <p:cNvSpPr txBox="1"/>
          <p:nvPr/>
        </p:nvSpPr>
        <p:spPr>
          <a:xfrm>
            <a:off x="1028700" y="2975312"/>
            <a:ext cx="4190196" cy="5991363"/>
          </a:xfrm>
          <a:prstGeom prst="rect">
            <a:avLst/>
          </a:prstGeom>
        </p:spPr>
        <p:txBody>
          <a:bodyPr lIns="0" tIns="0" rIns="0" bIns="0" rtlCol="0" anchor="t">
            <a:spAutoFit/>
          </a:bodyPr>
          <a:lstStyle/>
          <a:p>
            <a:pPr algn="just">
              <a:lnSpc>
                <a:spcPts val="4795"/>
              </a:lnSpc>
            </a:pPr>
            <a:r>
              <a:rPr lang="en-US" sz="3500">
                <a:solidFill>
                  <a:srgbClr val="000000"/>
                </a:solidFill>
                <a:latin typeface="Roboto Condensed"/>
              </a:rPr>
              <a:t>Bài thơ vận động từ </a:t>
            </a:r>
            <a:r>
              <a:rPr lang="en-US" sz="3500">
                <a:solidFill>
                  <a:srgbClr val="000000"/>
                </a:solidFill>
                <a:latin typeface="Roboto Condensed Bold"/>
              </a:rPr>
              <a:t>bức tranh ngoại cảnh sang bức tranh tâm cảnh</a:t>
            </a:r>
            <a:r>
              <a:rPr lang="en-US" sz="3500">
                <a:solidFill>
                  <a:srgbClr val="000000"/>
                </a:solidFill>
                <a:latin typeface="Roboto Condensed"/>
              </a:rPr>
              <a:t>, dường như có sự trái ngược nhau ở hai bức tranh nhưng điểm chung đều làm toát lên vẻ đẹp của thiên nhiên và con người.</a:t>
            </a:r>
          </a:p>
          <a:p>
            <a:pPr algn="just">
              <a:lnSpc>
                <a:spcPts val="4795"/>
              </a:lnSpc>
            </a:pPr>
            <a:endParaRPr lang="en-US" sz="3500">
              <a:solidFill>
                <a:srgbClr val="000000"/>
              </a:solidFill>
              <a:latin typeface="Roboto Condensed"/>
            </a:endParaRPr>
          </a:p>
        </p:txBody>
      </p:sp>
      <p:grpSp>
        <p:nvGrpSpPr>
          <p:cNvPr id="8" name="Group 8"/>
          <p:cNvGrpSpPr/>
          <p:nvPr/>
        </p:nvGrpSpPr>
        <p:grpSpPr>
          <a:xfrm>
            <a:off x="6178030" y="2328387"/>
            <a:ext cx="5015479" cy="6929913"/>
            <a:chOff x="0" y="0"/>
            <a:chExt cx="6687305" cy="9239884"/>
          </a:xfrm>
        </p:grpSpPr>
        <p:sp>
          <p:nvSpPr>
            <p:cNvPr id="9" name="Freeform 9"/>
            <p:cNvSpPr/>
            <p:nvPr/>
          </p:nvSpPr>
          <p:spPr>
            <a:xfrm>
              <a:off x="0" y="0"/>
              <a:ext cx="6687276" cy="9239887"/>
            </a:xfrm>
            <a:custGeom>
              <a:avLst/>
              <a:gdLst/>
              <a:ahLst/>
              <a:cxnLst/>
              <a:rect l="l" t="t" r="r" b="b"/>
              <a:pathLst>
                <a:path w="6687276" h="9239887">
                  <a:moveTo>
                    <a:pt x="0" y="0"/>
                  </a:moveTo>
                  <a:lnTo>
                    <a:pt x="6687276" y="0"/>
                  </a:lnTo>
                  <a:lnTo>
                    <a:pt x="6687276" y="9239887"/>
                  </a:lnTo>
                  <a:lnTo>
                    <a:pt x="0" y="9239887"/>
                  </a:lnTo>
                  <a:close/>
                </a:path>
              </a:pathLst>
            </a:custGeom>
            <a:gradFill rotWithShape="1">
              <a:gsLst>
                <a:gs pos="0">
                  <a:srgbClr val="DEC8B6">
                    <a:alpha val="100000"/>
                  </a:srgbClr>
                </a:gs>
                <a:gs pos="50000">
                  <a:srgbClr val="D8BDA8">
                    <a:alpha val="100000"/>
                  </a:srgbClr>
                </a:gs>
                <a:gs pos="100000">
                  <a:srgbClr val="D5B49A">
                    <a:alpha val="100000"/>
                  </a:srgbClr>
                </a:gs>
              </a:gsLst>
              <a:lin ang="5400000"/>
            </a:gradFill>
          </p:spPr>
          <p:txBody>
            <a:bodyPr/>
            <a:lstStyle/>
            <a:p>
              <a:endParaRPr lang="en-GB"/>
            </a:p>
          </p:txBody>
        </p:sp>
      </p:grpSp>
      <p:sp>
        <p:nvSpPr>
          <p:cNvPr id="10" name="TextBox 10"/>
          <p:cNvSpPr txBox="1"/>
          <p:nvPr/>
        </p:nvSpPr>
        <p:spPr>
          <a:xfrm>
            <a:off x="6817647" y="3799157"/>
            <a:ext cx="3736243" cy="3591262"/>
          </a:xfrm>
          <a:prstGeom prst="rect">
            <a:avLst/>
          </a:prstGeom>
        </p:spPr>
        <p:txBody>
          <a:bodyPr lIns="0" tIns="0" rIns="0" bIns="0" rtlCol="0" anchor="t">
            <a:spAutoFit/>
          </a:bodyPr>
          <a:lstStyle/>
          <a:p>
            <a:pPr algn="just">
              <a:lnSpc>
                <a:spcPts val="4795"/>
              </a:lnSpc>
            </a:pPr>
            <a:r>
              <a:rPr lang="en-US" sz="3500">
                <a:solidFill>
                  <a:srgbClr val="000000"/>
                </a:solidFill>
                <a:latin typeface="Roboto Condensed"/>
              </a:rPr>
              <a:t>Cảnh đất nước đẹp thanh bình chỉ thực sự đẹp khi có những con người </a:t>
            </a:r>
            <a:r>
              <a:rPr lang="en-US" sz="3500">
                <a:solidFill>
                  <a:srgbClr val="000000"/>
                </a:solidFill>
                <a:latin typeface="Roboto Condensed Bold"/>
              </a:rPr>
              <a:t>cảm nhận được, trăn trở và gìn giữ.</a:t>
            </a:r>
          </a:p>
        </p:txBody>
      </p:sp>
      <p:grpSp>
        <p:nvGrpSpPr>
          <p:cNvPr id="11" name="Group 11"/>
          <p:cNvGrpSpPr/>
          <p:nvPr/>
        </p:nvGrpSpPr>
        <p:grpSpPr>
          <a:xfrm>
            <a:off x="11803109" y="2328387"/>
            <a:ext cx="5015479" cy="6929913"/>
            <a:chOff x="0" y="0"/>
            <a:chExt cx="6687305" cy="9239884"/>
          </a:xfrm>
        </p:grpSpPr>
        <p:sp>
          <p:nvSpPr>
            <p:cNvPr id="12" name="Freeform 12"/>
            <p:cNvSpPr/>
            <p:nvPr/>
          </p:nvSpPr>
          <p:spPr>
            <a:xfrm>
              <a:off x="0" y="0"/>
              <a:ext cx="6687276" cy="9239887"/>
            </a:xfrm>
            <a:custGeom>
              <a:avLst/>
              <a:gdLst/>
              <a:ahLst/>
              <a:cxnLst/>
              <a:rect l="l" t="t" r="r" b="b"/>
              <a:pathLst>
                <a:path w="6687276" h="9239887">
                  <a:moveTo>
                    <a:pt x="0" y="0"/>
                  </a:moveTo>
                  <a:lnTo>
                    <a:pt x="6687276" y="0"/>
                  </a:lnTo>
                  <a:lnTo>
                    <a:pt x="6687276" y="9239887"/>
                  </a:lnTo>
                  <a:lnTo>
                    <a:pt x="0" y="9239887"/>
                  </a:lnTo>
                  <a:close/>
                </a:path>
              </a:pathLst>
            </a:custGeom>
            <a:gradFill rotWithShape="1">
              <a:gsLst>
                <a:gs pos="0">
                  <a:srgbClr val="DEC8B6">
                    <a:alpha val="100000"/>
                  </a:srgbClr>
                </a:gs>
                <a:gs pos="50000">
                  <a:srgbClr val="D8BDA8">
                    <a:alpha val="100000"/>
                  </a:srgbClr>
                </a:gs>
                <a:gs pos="100000">
                  <a:srgbClr val="D5B49A">
                    <a:alpha val="100000"/>
                  </a:srgbClr>
                </a:gs>
              </a:gsLst>
              <a:lin ang="5400000"/>
            </a:gradFill>
          </p:spPr>
          <p:txBody>
            <a:bodyPr/>
            <a:lstStyle/>
            <a:p>
              <a:endParaRPr lang="en-GB"/>
            </a:p>
          </p:txBody>
        </p:sp>
      </p:grpSp>
      <p:sp>
        <p:nvSpPr>
          <p:cNvPr id="13" name="TextBox 13"/>
          <p:cNvSpPr txBox="1"/>
          <p:nvPr/>
        </p:nvSpPr>
        <p:spPr>
          <a:xfrm>
            <a:off x="12442726" y="3799157"/>
            <a:ext cx="3736243" cy="2991237"/>
          </a:xfrm>
          <a:prstGeom prst="rect">
            <a:avLst/>
          </a:prstGeom>
        </p:spPr>
        <p:txBody>
          <a:bodyPr lIns="0" tIns="0" rIns="0" bIns="0" rtlCol="0" anchor="t">
            <a:spAutoFit/>
          </a:bodyPr>
          <a:lstStyle/>
          <a:p>
            <a:pPr algn="just">
              <a:lnSpc>
                <a:spcPts val="4795"/>
              </a:lnSpc>
            </a:pPr>
            <a:r>
              <a:rPr lang="en-US" sz="3500">
                <a:solidFill>
                  <a:srgbClr val="000000"/>
                </a:solidFill>
                <a:latin typeface="Roboto Condensed"/>
              </a:rPr>
              <a:t>Bài thơ gợi ra và khiến ta thêm kính yêu </a:t>
            </a:r>
            <a:r>
              <a:rPr lang="en-US" sz="3500">
                <a:solidFill>
                  <a:srgbClr val="000000"/>
                </a:solidFill>
                <a:latin typeface="Roboto Condensed Bold"/>
              </a:rPr>
              <a:t>tâm hồn cao đẹp, tài thơ ca</a:t>
            </a:r>
            <a:r>
              <a:rPr lang="en-US" sz="3500">
                <a:solidFill>
                  <a:srgbClr val="000000"/>
                </a:solidFill>
                <a:latin typeface="Roboto Condensed"/>
              </a:rPr>
              <a:t> của Bác Hồ kính yêu.</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grpSp>
        <p:nvGrpSpPr>
          <p:cNvPr id="3" name="Group 3"/>
          <p:cNvGrpSpPr/>
          <p:nvPr/>
        </p:nvGrpSpPr>
        <p:grpSpPr>
          <a:xfrm>
            <a:off x="7208822" y="817324"/>
            <a:ext cx="8115186" cy="2230245"/>
            <a:chOff x="0" y="0"/>
            <a:chExt cx="10820248" cy="2973660"/>
          </a:xfrm>
        </p:grpSpPr>
        <p:sp>
          <p:nvSpPr>
            <p:cNvPr id="4" name="Freeform 4"/>
            <p:cNvSpPr/>
            <p:nvPr/>
          </p:nvSpPr>
          <p:spPr>
            <a:xfrm>
              <a:off x="9525" y="-852297"/>
              <a:ext cx="10801223" cy="4678299"/>
            </a:xfrm>
            <a:custGeom>
              <a:avLst/>
              <a:gdLst/>
              <a:ahLst/>
              <a:cxnLst/>
              <a:rect l="l" t="t" r="r" b="b"/>
              <a:pathLst>
                <a:path w="10801223" h="4678299">
                  <a:moveTo>
                    <a:pt x="0" y="1231138"/>
                  </a:moveTo>
                  <a:cubicBezTo>
                    <a:pt x="3600450" y="0"/>
                    <a:pt x="7200773" y="2462276"/>
                    <a:pt x="10801223" y="1231138"/>
                  </a:cubicBezTo>
                  <a:lnTo>
                    <a:pt x="10801223" y="3447161"/>
                  </a:lnTo>
                  <a:cubicBezTo>
                    <a:pt x="7200773" y="4678299"/>
                    <a:pt x="3600450" y="2216023"/>
                    <a:pt x="0" y="3447161"/>
                  </a:cubicBezTo>
                  <a:close/>
                </a:path>
              </a:pathLst>
            </a:custGeom>
            <a:gradFill rotWithShape="1">
              <a:gsLst>
                <a:gs pos="0">
                  <a:srgbClr val="FEFCF6">
                    <a:alpha val="100000"/>
                  </a:srgbClr>
                </a:gs>
                <a:gs pos="50000">
                  <a:srgbClr val="FDF7E7">
                    <a:alpha val="100000"/>
                  </a:srgbClr>
                </a:gs>
                <a:gs pos="100000">
                  <a:srgbClr val="FDF6E3">
                    <a:alpha val="100000"/>
                  </a:srgbClr>
                </a:gs>
              </a:gsLst>
              <a:lin ang="5400000"/>
            </a:gradFill>
          </p:spPr>
          <p:txBody>
            <a:bodyPr/>
            <a:lstStyle/>
            <a:p>
              <a:endParaRPr lang="en-GB"/>
            </a:p>
          </p:txBody>
        </p:sp>
        <p:sp>
          <p:nvSpPr>
            <p:cNvPr id="5" name="Freeform 5"/>
            <p:cNvSpPr/>
            <p:nvPr/>
          </p:nvSpPr>
          <p:spPr>
            <a:xfrm>
              <a:off x="127" y="-246634"/>
              <a:ext cx="10820146" cy="3466973"/>
            </a:xfrm>
            <a:custGeom>
              <a:avLst/>
              <a:gdLst/>
              <a:ahLst/>
              <a:cxnLst/>
              <a:rect l="l" t="t" r="r" b="b"/>
              <a:pathLst>
                <a:path w="10820146" h="3466973">
                  <a:moveTo>
                    <a:pt x="6350" y="616458"/>
                  </a:moveTo>
                  <a:cubicBezTo>
                    <a:pt x="1809242" y="0"/>
                    <a:pt x="3611880" y="308356"/>
                    <a:pt x="5411597" y="616077"/>
                  </a:cubicBezTo>
                  <a:cubicBezTo>
                    <a:pt x="7212203" y="923925"/>
                    <a:pt x="9010015" y="1231138"/>
                    <a:pt x="10807573" y="616458"/>
                  </a:cubicBezTo>
                  <a:cubicBezTo>
                    <a:pt x="10810494" y="615442"/>
                    <a:pt x="10813669" y="615950"/>
                    <a:pt x="10816209" y="617728"/>
                  </a:cubicBezTo>
                  <a:cubicBezTo>
                    <a:pt x="10818749" y="619506"/>
                    <a:pt x="10820146" y="622427"/>
                    <a:pt x="10820146" y="625475"/>
                  </a:cubicBezTo>
                  <a:lnTo>
                    <a:pt x="10820146" y="2841498"/>
                  </a:lnTo>
                  <a:cubicBezTo>
                    <a:pt x="10820146" y="2845562"/>
                    <a:pt x="10817606" y="2849245"/>
                    <a:pt x="10813669" y="2850515"/>
                  </a:cubicBezTo>
                  <a:cubicBezTo>
                    <a:pt x="9010777" y="3466973"/>
                    <a:pt x="7208139" y="3158617"/>
                    <a:pt x="5408422" y="2850896"/>
                  </a:cubicBezTo>
                  <a:cubicBezTo>
                    <a:pt x="3607816" y="2543048"/>
                    <a:pt x="1810004" y="2235835"/>
                    <a:pt x="12573" y="2850515"/>
                  </a:cubicBezTo>
                  <a:cubicBezTo>
                    <a:pt x="9652" y="2851531"/>
                    <a:pt x="6477" y="2851023"/>
                    <a:pt x="3937" y="2849245"/>
                  </a:cubicBezTo>
                  <a:cubicBezTo>
                    <a:pt x="1397" y="2847467"/>
                    <a:pt x="0" y="2844546"/>
                    <a:pt x="0" y="2841498"/>
                  </a:cubicBezTo>
                  <a:lnTo>
                    <a:pt x="0" y="625475"/>
                  </a:lnTo>
                  <a:cubicBezTo>
                    <a:pt x="0" y="621411"/>
                    <a:pt x="2540" y="617728"/>
                    <a:pt x="6477" y="616458"/>
                  </a:cubicBezTo>
                  <a:moveTo>
                    <a:pt x="12700" y="634492"/>
                  </a:moveTo>
                  <a:lnTo>
                    <a:pt x="9652" y="625475"/>
                  </a:lnTo>
                  <a:lnTo>
                    <a:pt x="18923" y="625475"/>
                  </a:lnTo>
                  <a:lnTo>
                    <a:pt x="18923" y="2841498"/>
                  </a:lnTo>
                  <a:lnTo>
                    <a:pt x="9398" y="2841498"/>
                  </a:lnTo>
                  <a:lnTo>
                    <a:pt x="6350" y="2832481"/>
                  </a:lnTo>
                  <a:cubicBezTo>
                    <a:pt x="1809242" y="2216023"/>
                    <a:pt x="3611880" y="2524379"/>
                    <a:pt x="5411597" y="2832100"/>
                  </a:cubicBezTo>
                  <a:cubicBezTo>
                    <a:pt x="7212203" y="3139948"/>
                    <a:pt x="9010015" y="3447034"/>
                    <a:pt x="10807573" y="2832481"/>
                  </a:cubicBezTo>
                  <a:lnTo>
                    <a:pt x="10810621" y="2841498"/>
                  </a:lnTo>
                  <a:lnTo>
                    <a:pt x="10801096" y="2841498"/>
                  </a:lnTo>
                  <a:lnTo>
                    <a:pt x="10801096" y="625475"/>
                  </a:lnTo>
                  <a:lnTo>
                    <a:pt x="10810621" y="625475"/>
                  </a:lnTo>
                  <a:lnTo>
                    <a:pt x="10813669" y="634492"/>
                  </a:lnTo>
                  <a:cubicBezTo>
                    <a:pt x="9010777" y="1250950"/>
                    <a:pt x="7208139" y="942594"/>
                    <a:pt x="5408422" y="634873"/>
                  </a:cubicBezTo>
                  <a:cubicBezTo>
                    <a:pt x="3607816" y="327025"/>
                    <a:pt x="1810004" y="19812"/>
                    <a:pt x="12446" y="634492"/>
                  </a:cubicBezTo>
                  <a:close/>
                </a:path>
              </a:pathLst>
            </a:custGeom>
            <a:gradFill rotWithShape="1">
              <a:gsLst>
                <a:gs pos="0">
                  <a:srgbClr val="FFF3E1">
                    <a:alpha val="100000"/>
                  </a:srgbClr>
                </a:gs>
                <a:gs pos="35000">
                  <a:srgbClr val="FFF6E9">
                    <a:alpha val="100000"/>
                  </a:srgbClr>
                </a:gs>
                <a:gs pos="100000">
                  <a:srgbClr val="FFFDF6">
                    <a:alpha val="100000"/>
                  </a:srgbClr>
                </a:gs>
              </a:gsLst>
              <a:lin ang="15397845"/>
            </a:gradFill>
          </p:spPr>
          <p:txBody>
            <a:bodyPr/>
            <a:lstStyle/>
            <a:p>
              <a:endParaRPr lang="en-GB"/>
            </a:p>
          </p:txBody>
        </p:sp>
        <p:sp>
          <p:nvSpPr>
            <p:cNvPr id="6" name="TextBox 6"/>
            <p:cNvSpPr txBox="1"/>
            <p:nvPr/>
          </p:nvSpPr>
          <p:spPr>
            <a:xfrm>
              <a:off x="0" y="-9525"/>
              <a:ext cx="10820248" cy="2983185"/>
            </a:xfrm>
            <a:prstGeom prst="rect">
              <a:avLst/>
            </a:prstGeom>
          </p:spPr>
          <p:txBody>
            <a:bodyPr lIns="50800" tIns="50800" rIns="50800" bIns="50800" rtlCol="0" anchor="ctr"/>
            <a:lstStyle/>
            <a:p>
              <a:pPr algn="ctr">
                <a:lnSpc>
                  <a:spcPts val="5040"/>
                </a:lnSpc>
              </a:pPr>
              <a:r>
                <a:rPr lang="en-US" sz="4200">
                  <a:solidFill>
                    <a:srgbClr val="C3986D"/>
                  </a:solidFill>
                  <a:latin typeface="Roboto Condensed Bold"/>
                </a:rPr>
                <a:t>CÂU HỎI KẾT NỐI</a:t>
              </a:r>
            </a:p>
          </p:txBody>
        </p:sp>
      </p:grpSp>
      <p:grpSp>
        <p:nvGrpSpPr>
          <p:cNvPr id="7" name="Group 7"/>
          <p:cNvGrpSpPr/>
          <p:nvPr/>
        </p:nvGrpSpPr>
        <p:grpSpPr>
          <a:xfrm>
            <a:off x="2841079" y="4154913"/>
            <a:ext cx="14741410" cy="5912683"/>
            <a:chOff x="0" y="0"/>
            <a:chExt cx="19655213" cy="7883577"/>
          </a:xfrm>
        </p:grpSpPr>
        <p:sp>
          <p:nvSpPr>
            <p:cNvPr id="8" name="Freeform 8"/>
            <p:cNvSpPr/>
            <p:nvPr/>
          </p:nvSpPr>
          <p:spPr>
            <a:xfrm>
              <a:off x="8776" y="22921"/>
              <a:ext cx="19637703" cy="7837601"/>
            </a:xfrm>
            <a:custGeom>
              <a:avLst/>
              <a:gdLst/>
              <a:ahLst/>
              <a:cxnLst/>
              <a:rect l="l" t="t" r="r" b="b"/>
              <a:pathLst>
                <a:path w="19637703" h="7837601">
                  <a:moveTo>
                    <a:pt x="0" y="0"/>
                  </a:moveTo>
                  <a:lnTo>
                    <a:pt x="19637702" y="0"/>
                  </a:lnTo>
                  <a:lnTo>
                    <a:pt x="19637702" y="7837601"/>
                  </a:lnTo>
                  <a:lnTo>
                    <a:pt x="0" y="7837601"/>
                  </a:lnTo>
                  <a:close/>
                </a:path>
              </a:pathLst>
            </a:custGeom>
            <a:solidFill>
              <a:srgbClr val="FFFFFF">
                <a:alpha val="89412"/>
              </a:srgbClr>
            </a:solidFill>
          </p:spPr>
          <p:txBody>
            <a:bodyPr/>
            <a:lstStyle/>
            <a:p>
              <a:endParaRPr lang="en-GB"/>
            </a:p>
          </p:txBody>
        </p:sp>
        <p:sp>
          <p:nvSpPr>
            <p:cNvPr id="9" name="Freeform 9"/>
            <p:cNvSpPr/>
            <p:nvPr/>
          </p:nvSpPr>
          <p:spPr>
            <a:xfrm>
              <a:off x="0" y="0"/>
              <a:ext cx="19655258" cy="7883442"/>
            </a:xfrm>
            <a:custGeom>
              <a:avLst/>
              <a:gdLst/>
              <a:ahLst/>
              <a:cxnLst/>
              <a:rect l="l" t="t" r="r" b="b"/>
              <a:pathLst>
                <a:path w="19655258" h="7883442">
                  <a:moveTo>
                    <a:pt x="8776" y="0"/>
                  </a:moveTo>
                  <a:lnTo>
                    <a:pt x="19646478" y="0"/>
                  </a:lnTo>
                  <a:cubicBezTo>
                    <a:pt x="19651276" y="0"/>
                    <a:pt x="19655258" y="10391"/>
                    <a:pt x="19655258" y="22921"/>
                  </a:cubicBezTo>
                  <a:lnTo>
                    <a:pt x="19655258" y="7860522"/>
                  </a:lnTo>
                  <a:cubicBezTo>
                    <a:pt x="19655258" y="7873052"/>
                    <a:pt x="19651276" y="7883442"/>
                    <a:pt x="19646478" y="7883442"/>
                  </a:cubicBezTo>
                  <a:lnTo>
                    <a:pt x="8776" y="7883442"/>
                  </a:lnTo>
                  <a:cubicBezTo>
                    <a:pt x="3978" y="7883442"/>
                    <a:pt x="0" y="7873052"/>
                    <a:pt x="0" y="7860522"/>
                  </a:cubicBezTo>
                  <a:lnTo>
                    <a:pt x="0" y="22921"/>
                  </a:lnTo>
                  <a:cubicBezTo>
                    <a:pt x="0" y="10391"/>
                    <a:pt x="3978" y="0"/>
                    <a:pt x="8776" y="0"/>
                  </a:cubicBezTo>
                  <a:moveTo>
                    <a:pt x="8776" y="45841"/>
                  </a:moveTo>
                  <a:lnTo>
                    <a:pt x="8776" y="22921"/>
                  </a:lnTo>
                  <a:lnTo>
                    <a:pt x="17551" y="22921"/>
                  </a:lnTo>
                  <a:lnTo>
                    <a:pt x="17551" y="7860522"/>
                  </a:lnTo>
                  <a:lnTo>
                    <a:pt x="8776" y="7860522"/>
                  </a:lnTo>
                  <a:lnTo>
                    <a:pt x="8776" y="7837601"/>
                  </a:lnTo>
                  <a:lnTo>
                    <a:pt x="19646478" y="7837601"/>
                  </a:lnTo>
                  <a:lnTo>
                    <a:pt x="19646478" y="7860522"/>
                  </a:lnTo>
                  <a:lnTo>
                    <a:pt x="19637704" y="7860522"/>
                  </a:lnTo>
                  <a:lnTo>
                    <a:pt x="19637704" y="22921"/>
                  </a:lnTo>
                  <a:lnTo>
                    <a:pt x="19646478" y="22921"/>
                  </a:lnTo>
                  <a:lnTo>
                    <a:pt x="19646478" y="45841"/>
                  </a:lnTo>
                  <a:lnTo>
                    <a:pt x="8776" y="45841"/>
                  </a:lnTo>
                  <a:close/>
                </a:path>
              </a:pathLst>
            </a:custGeom>
            <a:solidFill>
              <a:srgbClr val="573312"/>
            </a:solidFill>
          </p:spPr>
          <p:txBody>
            <a:bodyPr/>
            <a:lstStyle/>
            <a:p>
              <a:endParaRPr lang="en-GB"/>
            </a:p>
          </p:txBody>
        </p:sp>
      </p:grpSp>
      <p:sp>
        <p:nvSpPr>
          <p:cNvPr id="10" name="TextBox 10"/>
          <p:cNvSpPr txBox="1"/>
          <p:nvPr/>
        </p:nvSpPr>
        <p:spPr>
          <a:xfrm>
            <a:off x="3164268" y="5087286"/>
            <a:ext cx="7325044" cy="3711575"/>
          </a:xfrm>
          <a:prstGeom prst="rect">
            <a:avLst/>
          </a:prstGeom>
        </p:spPr>
        <p:txBody>
          <a:bodyPr lIns="0" tIns="0" rIns="0" bIns="0" rtlCol="0" anchor="t">
            <a:spAutoFit/>
          </a:bodyPr>
          <a:lstStyle/>
          <a:p>
            <a:pPr>
              <a:lnSpc>
                <a:spcPts val="4900"/>
              </a:lnSpc>
            </a:pPr>
            <a:r>
              <a:rPr lang="en-US" sz="3500">
                <a:solidFill>
                  <a:srgbClr val="0C0C0C"/>
                </a:solidFill>
                <a:latin typeface="Roboto Condensed"/>
              </a:rPr>
              <a:t>Cho đoạn thơ:</a:t>
            </a:r>
          </a:p>
          <a:p>
            <a:pPr>
              <a:lnSpc>
                <a:spcPts val="4900"/>
              </a:lnSpc>
            </a:pPr>
            <a:r>
              <a:rPr lang="en-US" sz="3500">
                <a:solidFill>
                  <a:srgbClr val="0C0C0C"/>
                </a:solidFill>
                <a:latin typeface="Roboto Condensed"/>
              </a:rPr>
              <a:t>“</a:t>
            </a:r>
            <a:r>
              <a:rPr lang="en-US" sz="3500">
                <a:solidFill>
                  <a:srgbClr val="0C0C0C"/>
                </a:solidFill>
                <a:latin typeface="Roboto Condensed Italics"/>
              </a:rPr>
              <a:t>Đêm nay Bác ngồi đó</a:t>
            </a:r>
          </a:p>
          <a:p>
            <a:pPr>
              <a:lnSpc>
                <a:spcPts val="4900"/>
              </a:lnSpc>
            </a:pPr>
            <a:r>
              <a:rPr lang="en-US" sz="3500">
                <a:solidFill>
                  <a:srgbClr val="0C0C0C"/>
                </a:solidFill>
                <a:latin typeface="Roboto Condensed Italics"/>
              </a:rPr>
              <a:t>Đêm nay Bác không ngủ</a:t>
            </a:r>
          </a:p>
          <a:p>
            <a:pPr>
              <a:lnSpc>
                <a:spcPts val="4900"/>
              </a:lnSpc>
            </a:pPr>
            <a:r>
              <a:rPr lang="en-US" sz="3500">
                <a:solidFill>
                  <a:srgbClr val="0C0C0C"/>
                </a:solidFill>
                <a:latin typeface="Roboto Condensed Italics"/>
              </a:rPr>
              <a:t>Vì một lẽ thường tình</a:t>
            </a:r>
          </a:p>
          <a:p>
            <a:pPr>
              <a:lnSpc>
                <a:spcPts val="4900"/>
              </a:lnSpc>
            </a:pPr>
            <a:r>
              <a:rPr lang="en-US" sz="3500">
                <a:solidFill>
                  <a:srgbClr val="0C0C0C"/>
                </a:solidFill>
                <a:latin typeface="Roboto Condensed Italics"/>
              </a:rPr>
              <a:t>Bác là Hồ Chí Minh”</a:t>
            </a:r>
          </a:p>
          <a:p>
            <a:pPr algn="l">
              <a:lnSpc>
                <a:spcPts val="4900"/>
              </a:lnSpc>
            </a:pPr>
            <a:r>
              <a:rPr lang="en-US" sz="3500">
                <a:solidFill>
                  <a:srgbClr val="0C0C0C"/>
                </a:solidFill>
                <a:latin typeface="Roboto Condensed"/>
              </a:rPr>
              <a:t>(Trích </a:t>
            </a:r>
            <a:r>
              <a:rPr lang="en-US" sz="3500">
                <a:solidFill>
                  <a:srgbClr val="0C0C0C"/>
                </a:solidFill>
                <a:latin typeface="Roboto Condensed Italics"/>
              </a:rPr>
              <a:t>Đêm nay Bác không ngủ</a:t>
            </a:r>
            <a:r>
              <a:rPr lang="en-US" sz="3500">
                <a:solidFill>
                  <a:srgbClr val="0C0C0C"/>
                </a:solidFill>
                <a:latin typeface="Roboto Condensed"/>
              </a:rPr>
              <a:t>, Minh Huệ)</a:t>
            </a:r>
          </a:p>
        </p:txBody>
      </p:sp>
      <p:grpSp>
        <p:nvGrpSpPr>
          <p:cNvPr id="11" name="Group 11"/>
          <p:cNvGrpSpPr/>
          <p:nvPr/>
        </p:nvGrpSpPr>
        <p:grpSpPr>
          <a:xfrm>
            <a:off x="3647511" y="3674976"/>
            <a:ext cx="11190042" cy="974160"/>
            <a:chOff x="0" y="0"/>
            <a:chExt cx="14920056" cy="1298880"/>
          </a:xfrm>
        </p:grpSpPr>
        <p:sp>
          <p:nvSpPr>
            <p:cNvPr id="12" name="Freeform 12"/>
            <p:cNvSpPr/>
            <p:nvPr/>
          </p:nvSpPr>
          <p:spPr>
            <a:xfrm>
              <a:off x="0" y="0"/>
              <a:ext cx="14920088" cy="1298956"/>
            </a:xfrm>
            <a:custGeom>
              <a:avLst/>
              <a:gdLst/>
              <a:ahLst/>
              <a:cxnLst/>
              <a:rect l="l" t="t" r="r" b="b"/>
              <a:pathLst>
                <a:path w="14920088" h="1298956">
                  <a:moveTo>
                    <a:pt x="0" y="216535"/>
                  </a:moveTo>
                  <a:cubicBezTo>
                    <a:pt x="0" y="96901"/>
                    <a:pt x="96901" y="0"/>
                    <a:pt x="216535" y="0"/>
                  </a:cubicBezTo>
                  <a:lnTo>
                    <a:pt x="14703552" y="0"/>
                  </a:lnTo>
                  <a:cubicBezTo>
                    <a:pt x="14823060" y="0"/>
                    <a:pt x="14920088" y="96901"/>
                    <a:pt x="14920088" y="216535"/>
                  </a:cubicBezTo>
                  <a:lnTo>
                    <a:pt x="14920088" y="1082421"/>
                  </a:lnTo>
                  <a:cubicBezTo>
                    <a:pt x="14920088" y="1201928"/>
                    <a:pt x="14823187" y="1298956"/>
                    <a:pt x="14703552" y="1298956"/>
                  </a:cubicBezTo>
                  <a:lnTo>
                    <a:pt x="216535" y="1298956"/>
                  </a:lnTo>
                  <a:cubicBezTo>
                    <a:pt x="96901" y="1298829"/>
                    <a:pt x="0" y="1201928"/>
                    <a:pt x="0" y="1082421"/>
                  </a:cubicBezTo>
                  <a:close/>
                </a:path>
              </a:pathLst>
            </a:custGeom>
            <a:gradFill rotWithShape="1">
              <a:gsLst>
                <a:gs pos="0">
                  <a:srgbClr val="AA9F9A">
                    <a:alpha val="100000"/>
                  </a:srgbClr>
                </a:gs>
                <a:gs pos="50000">
                  <a:srgbClr val="9E928D">
                    <a:alpha val="100000"/>
                  </a:srgbClr>
                </a:gs>
                <a:gs pos="100000">
                  <a:srgbClr val="8F7F78">
                    <a:alpha val="100000"/>
                  </a:srgbClr>
                </a:gs>
              </a:gsLst>
              <a:lin ang="5400000"/>
            </a:gradFill>
          </p:spPr>
          <p:txBody>
            <a:bodyPr/>
            <a:lstStyle/>
            <a:p>
              <a:endParaRPr lang="en-GB"/>
            </a:p>
          </p:txBody>
        </p:sp>
      </p:grpSp>
      <p:grpSp>
        <p:nvGrpSpPr>
          <p:cNvPr id="13" name="Group 13"/>
          <p:cNvGrpSpPr/>
          <p:nvPr/>
        </p:nvGrpSpPr>
        <p:grpSpPr>
          <a:xfrm rot="-2781872">
            <a:off x="5873656" y="850393"/>
            <a:ext cx="3110027" cy="1774841"/>
            <a:chOff x="0" y="0"/>
            <a:chExt cx="4146703" cy="2366455"/>
          </a:xfrm>
        </p:grpSpPr>
        <p:sp>
          <p:nvSpPr>
            <p:cNvPr id="14" name="Freeform 14"/>
            <p:cNvSpPr/>
            <p:nvPr/>
          </p:nvSpPr>
          <p:spPr>
            <a:xfrm>
              <a:off x="11365" y="11365"/>
              <a:ext cx="4123950" cy="2343717"/>
            </a:xfrm>
            <a:custGeom>
              <a:avLst/>
              <a:gdLst/>
              <a:ahLst/>
              <a:cxnLst/>
              <a:rect l="l" t="t" r="r" b="b"/>
              <a:pathLst>
                <a:path w="4123950" h="2343717">
                  <a:moveTo>
                    <a:pt x="0" y="1171896"/>
                  </a:moveTo>
                  <a:cubicBezTo>
                    <a:pt x="0" y="524690"/>
                    <a:pt x="923152" y="0"/>
                    <a:pt x="2062013" y="0"/>
                  </a:cubicBezTo>
                  <a:cubicBezTo>
                    <a:pt x="3200875" y="0"/>
                    <a:pt x="4123950" y="524690"/>
                    <a:pt x="4123950" y="1171896"/>
                  </a:cubicBezTo>
                  <a:cubicBezTo>
                    <a:pt x="4123950" y="1819103"/>
                    <a:pt x="3200799" y="2343717"/>
                    <a:pt x="2062013" y="2343717"/>
                  </a:cubicBezTo>
                  <a:cubicBezTo>
                    <a:pt x="923227" y="2343717"/>
                    <a:pt x="0" y="1819027"/>
                    <a:pt x="0" y="1171896"/>
                  </a:cubicBezTo>
                  <a:close/>
                </a:path>
              </a:pathLst>
            </a:custGeom>
            <a:solidFill>
              <a:srgbClr val="A19574"/>
            </a:solidFill>
          </p:spPr>
          <p:txBody>
            <a:bodyPr/>
            <a:lstStyle/>
            <a:p>
              <a:endParaRPr lang="en-GB"/>
            </a:p>
          </p:txBody>
        </p:sp>
        <p:sp>
          <p:nvSpPr>
            <p:cNvPr id="15" name="Freeform 15"/>
            <p:cNvSpPr/>
            <p:nvPr/>
          </p:nvSpPr>
          <p:spPr>
            <a:xfrm>
              <a:off x="0" y="0"/>
              <a:ext cx="4146681" cy="2366569"/>
            </a:xfrm>
            <a:custGeom>
              <a:avLst/>
              <a:gdLst/>
              <a:ahLst/>
              <a:cxnLst/>
              <a:rect l="l" t="t" r="r" b="b"/>
              <a:pathLst>
                <a:path w="4146681" h="2366569">
                  <a:moveTo>
                    <a:pt x="0" y="1183261"/>
                  </a:moveTo>
                  <a:cubicBezTo>
                    <a:pt x="0" y="524842"/>
                    <a:pt x="934744" y="0"/>
                    <a:pt x="2073378" y="0"/>
                  </a:cubicBezTo>
                  <a:cubicBezTo>
                    <a:pt x="3212012" y="0"/>
                    <a:pt x="4146681" y="524842"/>
                    <a:pt x="4146681" y="1183261"/>
                  </a:cubicBezTo>
                  <a:lnTo>
                    <a:pt x="4135315" y="1183261"/>
                  </a:lnTo>
                  <a:lnTo>
                    <a:pt x="4146681" y="1183261"/>
                  </a:lnTo>
                  <a:cubicBezTo>
                    <a:pt x="4146681" y="1841681"/>
                    <a:pt x="3211937" y="2366569"/>
                    <a:pt x="2073302" y="2366569"/>
                  </a:cubicBezTo>
                  <a:lnTo>
                    <a:pt x="2073302" y="2355158"/>
                  </a:lnTo>
                  <a:lnTo>
                    <a:pt x="2073302" y="2366569"/>
                  </a:lnTo>
                  <a:cubicBezTo>
                    <a:pt x="934744" y="2366447"/>
                    <a:pt x="0" y="1841605"/>
                    <a:pt x="0" y="1183261"/>
                  </a:cubicBezTo>
                  <a:lnTo>
                    <a:pt x="11365" y="1183261"/>
                  </a:lnTo>
                  <a:lnTo>
                    <a:pt x="22730" y="1183261"/>
                  </a:lnTo>
                  <a:lnTo>
                    <a:pt x="11365" y="1183261"/>
                  </a:lnTo>
                  <a:lnTo>
                    <a:pt x="0" y="1183261"/>
                  </a:lnTo>
                  <a:moveTo>
                    <a:pt x="22730" y="1183261"/>
                  </a:moveTo>
                  <a:cubicBezTo>
                    <a:pt x="22730" y="1189550"/>
                    <a:pt x="17654" y="1194626"/>
                    <a:pt x="11365" y="1194626"/>
                  </a:cubicBezTo>
                  <a:cubicBezTo>
                    <a:pt x="5076" y="1194626"/>
                    <a:pt x="0" y="1189550"/>
                    <a:pt x="0" y="1183261"/>
                  </a:cubicBezTo>
                  <a:cubicBezTo>
                    <a:pt x="0" y="1176973"/>
                    <a:pt x="5076" y="1171896"/>
                    <a:pt x="11365" y="1171896"/>
                  </a:cubicBezTo>
                  <a:cubicBezTo>
                    <a:pt x="17654" y="1171896"/>
                    <a:pt x="22730" y="1176973"/>
                    <a:pt x="22730" y="1183261"/>
                  </a:cubicBezTo>
                  <a:cubicBezTo>
                    <a:pt x="22730" y="1819254"/>
                    <a:pt x="934365" y="2343792"/>
                    <a:pt x="2073378" y="2343792"/>
                  </a:cubicBezTo>
                  <a:cubicBezTo>
                    <a:pt x="3212391" y="2343792"/>
                    <a:pt x="4124026" y="1819330"/>
                    <a:pt x="4124026" y="1183261"/>
                  </a:cubicBezTo>
                  <a:cubicBezTo>
                    <a:pt x="4124026" y="547193"/>
                    <a:pt x="3212316" y="22730"/>
                    <a:pt x="2073378" y="22730"/>
                  </a:cubicBezTo>
                  <a:lnTo>
                    <a:pt x="2073378" y="11365"/>
                  </a:lnTo>
                  <a:lnTo>
                    <a:pt x="2073378" y="22730"/>
                  </a:lnTo>
                  <a:cubicBezTo>
                    <a:pt x="934365" y="22730"/>
                    <a:pt x="22730" y="547193"/>
                    <a:pt x="22730" y="1183261"/>
                  </a:cubicBezTo>
                  <a:close/>
                </a:path>
              </a:pathLst>
            </a:custGeom>
            <a:solidFill>
              <a:srgbClr val="FFFFFF"/>
            </a:solidFill>
          </p:spPr>
          <p:txBody>
            <a:bodyPr/>
            <a:lstStyle/>
            <a:p>
              <a:endParaRPr lang="en-GB"/>
            </a:p>
          </p:txBody>
        </p:sp>
        <p:sp>
          <p:nvSpPr>
            <p:cNvPr id="16" name="TextBox 16"/>
            <p:cNvSpPr txBox="1"/>
            <p:nvPr/>
          </p:nvSpPr>
          <p:spPr>
            <a:xfrm>
              <a:off x="0" y="-57150"/>
              <a:ext cx="4146703" cy="2423605"/>
            </a:xfrm>
            <a:prstGeom prst="rect">
              <a:avLst/>
            </a:prstGeom>
          </p:spPr>
          <p:txBody>
            <a:bodyPr lIns="50800" tIns="50800" rIns="50800" bIns="50800" rtlCol="0" anchor="ctr"/>
            <a:lstStyle/>
            <a:p>
              <a:pPr algn="ctr">
                <a:lnSpc>
                  <a:spcPts val="4967"/>
                </a:lnSpc>
              </a:pPr>
              <a:r>
                <a:rPr lang="en-US" sz="3600">
                  <a:solidFill>
                    <a:srgbClr val="FFFFFF"/>
                  </a:solidFill>
                  <a:latin typeface="Fraunces Bold"/>
                </a:rPr>
                <a:t>Nhiệm vụ 3</a:t>
              </a:r>
            </a:p>
          </p:txBody>
        </p:sp>
      </p:grpSp>
      <p:sp>
        <p:nvSpPr>
          <p:cNvPr id="17" name="TextBox 17"/>
          <p:cNvSpPr txBox="1"/>
          <p:nvPr/>
        </p:nvSpPr>
        <p:spPr>
          <a:xfrm>
            <a:off x="4007149" y="3960735"/>
            <a:ext cx="12409270" cy="513538"/>
          </a:xfrm>
          <a:prstGeom prst="rect">
            <a:avLst/>
          </a:prstGeom>
        </p:spPr>
        <p:txBody>
          <a:bodyPr lIns="0" tIns="0" rIns="0" bIns="0" rtlCol="0" anchor="t">
            <a:spAutoFit/>
          </a:bodyPr>
          <a:lstStyle/>
          <a:p>
            <a:pPr marL="669606" lvl="2" indent="-223202" algn="l">
              <a:lnSpc>
                <a:spcPts val="3995"/>
              </a:lnSpc>
              <a:buFont typeface="Arial"/>
              <a:buChar char="⚬"/>
            </a:pPr>
            <a:r>
              <a:rPr lang="en-US" sz="3699">
                <a:solidFill>
                  <a:srgbClr val="FFFFFF"/>
                </a:solidFill>
                <a:latin typeface="Roboto Condensed"/>
              </a:rPr>
              <a:t>Câu hỏi kết nối (2 phút / câu)</a:t>
            </a:r>
          </a:p>
        </p:txBody>
      </p:sp>
      <p:sp>
        <p:nvSpPr>
          <p:cNvPr id="18" name="TextBox 18"/>
          <p:cNvSpPr txBox="1"/>
          <p:nvPr/>
        </p:nvSpPr>
        <p:spPr>
          <a:xfrm>
            <a:off x="11038542" y="5522167"/>
            <a:ext cx="5927107" cy="3092450"/>
          </a:xfrm>
          <a:prstGeom prst="rect">
            <a:avLst/>
          </a:prstGeom>
        </p:spPr>
        <p:txBody>
          <a:bodyPr lIns="0" tIns="0" rIns="0" bIns="0" rtlCol="0" anchor="t">
            <a:spAutoFit/>
          </a:bodyPr>
          <a:lstStyle/>
          <a:p>
            <a:pPr algn="just">
              <a:lnSpc>
                <a:spcPts val="4900"/>
              </a:lnSpc>
            </a:pPr>
            <a:r>
              <a:rPr lang="en-US" sz="3500">
                <a:solidFill>
                  <a:srgbClr val="0C0C0C"/>
                </a:solidFill>
                <a:latin typeface="Roboto Condensed"/>
              </a:rPr>
              <a:t>Bằng cảm nhận về khổ thơ trên và bài thơ </a:t>
            </a:r>
            <a:r>
              <a:rPr lang="en-US" sz="3500">
                <a:solidFill>
                  <a:srgbClr val="0C0C0C"/>
                </a:solidFill>
                <a:latin typeface="Roboto Condensed Italics"/>
              </a:rPr>
              <a:t>Cảnh khuya</a:t>
            </a:r>
            <a:r>
              <a:rPr lang="en-US" sz="3500">
                <a:solidFill>
                  <a:srgbClr val="0C0C0C"/>
                </a:solidFill>
                <a:latin typeface="Roboto Condensed"/>
              </a:rPr>
              <a:t>, em cảm nhận được tình cảm gì của Bác với đất nước và tình cảm của nhân dân Việt Nam dành cho Bác? </a:t>
            </a:r>
          </a:p>
        </p:txBody>
      </p:sp>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grpSp>
        <p:nvGrpSpPr>
          <p:cNvPr id="3" name="Group 3"/>
          <p:cNvGrpSpPr/>
          <p:nvPr/>
        </p:nvGrpSpPr>
        <p:grpSpPr>
          <a:xfrm>
            <a:off x="7208822" y="817324"/>
            <a:ext cx="8115186" cy="2230245"/>
            <a:chOff x="0" y="0"/>
            <a:chExt cx="10820248" cy="2973660"/>
          </a:xfrm>
        </p:grpSpPr>
        <p:sp>
          <p:nvSpPr>
            <p:cNvPr id="4" name="Freeform 4"/>
            <p:cNvSpPr/>
            <p:nvPr/>
          </p:nvSpPr>
          <p:spPr>
            <a:xfrm>
              <a:off x="9525" y="-852297"/>
              <a:ext cx="10801223" cy="4678299"/>
            </a:xfrm>
            <a:custGeom>
              <a:avLst/>
              <a:gdLst/>
              <a:ahLst/>
              <a:cxnLst/>
              <a:rect l="l" t="t" r="r" b="b"/>
              <a:pathLst>
                <a:path w="10801223" h="4678299">
                  <a:moveTo>
                    <a:pt x="0" y="1231138"/>
                  </a:moveTo>
                  <a:cubicBezTo>
                    <a:pt x="3600450" y="0"/>
                    <a:pt x="7200773" y="2462276"/>
                    <a:pt x="10801223" y="1231138"/>
                  </a:cubicBezTo>
                  <a:lnTo>
                    <a:pt x="10801223" y="3447161"/>
                  </a:lnTo>
                  <a:cubicBezTo>
                    <a:pt x="7200773" y="4678299"/>
                    <a:pt x="3600450" y="2216023"/>
                    <a:pt x="0" y="3447161"/>
                  </a:cubicBezTo>
                  <a:close/>
                </a:path>
              </a:pathLst>
            </a:custGeom>
            <a:gradFill rotWithShape="1">
              <a:gsLst>
                <a:gs pos="0">
                  <a:srgbClr val="FEFCF6">
                    <a:alpha val="100000"/>
                  </a:srgbClr>
                </a:gs>
                <a:gs pos="50000">
                  <a:srgbClr val="FDF7E7">
                    <a:alpha val="100000"/>
                  </a:srgbClr>
                </a:gs>
                <a:gs pos="100000">
                  <a:srgbClr val="FDF6E3">
                    <a:alpha val="100000"/>
                  </a:srgbClr>
                </a:gs>
              </a:gsLst>
              <a:lin ang="5400000"/>
            </a:gradFill>
          </p:spPr>
          <p:txBody>
            <a:bodyPr/>
            <a:lstStyle/>
            <a:p>
              <a:endParaRPr lang="en-GB"/>
            </a:p>
          </p:txBody>
        </p:sp>
        <p:sp>
          <p:nvSpPr>
            <p:cNvPr id="5" name="Freeform 5"/>
            <p:cNvSpPr/>
            <p:nvPr/>
          </p:nvSpPr>
          <p:spPr>
            <a:xfrm>
              <a:off x="127" y="-246634"/>
              <a:ext cx="10820146" cy="3466973"/>
            </a:xfrm>
            <a:custGeom>
              <a:avLst/>
              <a:gdLst/>
              <a:ahLst/>
              <a:cxnLst/>
              <a:rect l="l" t="t" r="r" b="b"/>
              <a:pathLst>
                <a:path w="10820146" h="3466973">
                  <a:moveTo>
                    <a:pt x="6350" y="616458"/>
                  </a:moveTo>
                  <a:cubicBezTo>
                    <a:pt x="1809242" y="0"/>
                    <a:pt x="3611880" y="308356"/>
                    <a:pt x="5411597" y="616077"/>
                  </a:cubicBezTo>
                  <a:cubicBezTo>
                    <a:pt x="7212203" y="923925"/>
                    <a:pt x="9010015" y="1231138"/>
                    <a:pt x="10807573" y="616458"/>
                  </a:cubicBezTo>
                  <a:cubicBezTo>
                    <a:pt x="10810494" y="615442"/>
                    <a:pt x="10813669" y="615950"/>
                    <a:pt x="10816209" y="617728"/>
                  </a:cubicBezTo>
                  <a:cubicBezTo>
                    <a:pt x="10818749" y="619506"/>
                    <a:pt x="10820146" y="622427"/>
                    <a:pt x="10820146" y="625475"/>
                  </a:cubicBezTo>
                  <a:lnTo>
                    <a:pt x="10820146" y="2841498"/>
                  </a:lnTo>
                  <a:cubicBezTo>
                    <a:pt x="10820146" y="2845562"/>
                    <a:pt x="10817606" y="2849245"/>
                    <a:pt x="10813669" y="2850515"/>
                  </a:cubicBezTo>
                  <a:cubicBezTo>
                    <a:pt x="9010777" y="3466973"/>
                    <a:pt x="7208139" y="3158617"/>
                    <a:pt x="5408422" y="2850896"/>
                  </a:cubicBezTo>
                  <a:cubicBezTo>
                    <a:pt x="3607816" y="2543048"/>
                    <a:pt x="1810004" y="2235835"/>
                    <a:pt x="12573" y="2850515"/>
                  </a:cubicBezTo>
                  <a:cubicBezTo>
                    <a:pt x="9652" y="2851531"/>
                    <a:pt x="6477" y="2851023"/>
                    <a:pt x="3937" y="2849245"/>
                  </a:cubicBezTo>
                  <a:cubicBezTo>
                    <a:pt x="1397" y="2847467"/>
                    <a:pt x="0" y="2844546"/>
                    <a:pt x="0" y="2841498"/>
                  </a:cubicBezTo>
                  <a:lnTo>
                    <a:pt x="0" y="625475"/>
                  </a:lnTo>
                  <a:cubicBezTo>
                    <a:pt x="0" y="621411"/>
                    <a:pt x="2540" y="617728"/>
                    <a:pt x="6477" y="616458"/>
                  </a:cubicBezTo>
                  <a:moveTo>
                    <a:pt x="12700" y="634492"/>
                  </a:moveTo>
                  <a:lnTo>
                    <a:pt x="9652" y="625475"/>
                  </a:lnTo>
                  <a:lnTo>
                    <a:pt x="18923" y="625475"/>
                  </a:lnTo>
                  <a:lnTo>
                    <a:pt x="18923" y="2841498"/>
                  </a:lnTo>
                  <a:lnTo>
                    <a:pt x="9398" y="2841498"/>
                  </a:lnTo>
                  <a:lnTo>
                    <a:pt x="6350" y="2832481"/>
                  </a:lnTo>
                  <a:cubicBezTo>
                    <a:pt x="1809242" y="2216023"/>
                    <a:pt x="3611880" y="2524379"/>
                    <a:pt x="5411597" y="2832100"/>
                  </a:cubicBezTo>
                  <a:cubicBezTo>
                    <a:pt x="7212203" y="3139948"/>
                    <a:pt x="9010015" y="3447034"/>
                    <a:pt x="10807573" y="2832481"/>
                  </a:cubicBezTo>
                  <a:lnTo>
                    <a:pt x="10810621" y="2841498"/>
                  </a:lnTo>
                  <a:lnTo>
                    <a:pt x="10801096" y="2841498"/>
                  </a:lnTo>
                  <a:lnTo>
                    <a:pt x="10801096" y="625475"/>
                  </a:lnTo>
                  <a:lnTo>
                    <a:pt x="10810621" y="625475"/>
                  </a:lnTo>
                  <a:lnTo>
                    <a:pt x="10813669" y="634492"/>
                  </a:lnTo>
                  <a:cubicBezTo>
                    <a:pt x="9010777" y="1250950"/>
                    <a:pt x="7208139" y="942594"/>
                    <a:pt x="5408422" y="634873"/>
                  </a:cubicBezTo>
                  <a:cubicBezTo>
                    <a:pt x="3607816" y="327025"/>
                    <a:pt x="1810004" y="19812"/>
                    <a:pt x="12446" y="634492"/>
                  </a:cubicBezTo>
                  <a:close/>
                </a:path>
              </a:pathLst>
            </a:custGeom>
            <a:gradFill rotWithShape="1">
              <a:gsLst>
                <a:gs pos="0">
                  <a:srgbClr val="FFF3E1">
                    <a:alpha val="100000"/>
                  </a:srgbClr>
                </a:gs>
                <a:gs pos="35000">
                  <a:srgbClr val="FFF6E9">
                    <a:alpha val="100000"/>
                  </a:srgbClr>
                </a:gs>
                <a:gs pos="100000">
                  <a:srgbClr val="FFFDF6">
                    <a:alpha val="100000"/>
                  </a:srgbClr>
                </a:gs>
              </a:gsLst>
              <a:lin ang="15397845"/>
            </a:gradFill>
          </p:spPr>
          <p:txBody>
            <a:bodyPr/>
            <a:lstStyle/>
            <a:p>
              <a:endParaRPr lang="en-GB"/>
            </a:p>
          </p:txBody>
        </p:sp>
        <p:sp>
          <p:nvSpPr>
            <p:cNvPr id="6" name="TextBox 6"/>
            <p:cNvSpPr txBox="1"/>
            <p:nvPr/>
          </p:nvSpPr>
          <p:spPr>
            <a:xfrm>
              <a:off x="0" y="-9525"/>
              <a:ext cx="10820248" cy="2983185"/>
            </a:xfrm>
            <a:prstGeom prst="rect">
              <a:avLst/>
            </a:prstGeom>
          </p:spPr>
          <p:txBody>
            <a:bodyPr lIns="50800" tIns="50800" rIns="50800" bIns="50800" rtlCol="0" anchor="ctr"/>
            <a:lstStyle/>
            <a:p>
              <a:pPr algn="ctr">
                <a:lnSpc>
                  <a:spcPts val="5040"/>
                </a:lnSpc>
              </a:pPr>
              <a:r>
                <a:rPr lang="en-US" sz="4200">
                  <a:solidFill>
                    <a:srgbClr val="C3986D"/>
                  </a:solidFill>
                  <a:latin typeface="Roboto Condensed Bold"/>
                </a:rPr>
                <a:t>CÂU HỎI KẾT NỐI</a:t>
              </a:r>
            </a:p>
          </p:txBody>
        </p:sp>
      </p:grpSp>
      <p:grpSp>
        <p:nvGrpSpPr>
          <p:cNvPr id="7" name="Group 7"/>
          <p:cNvGrpSpPr/>
          <p:nvPr/>
        </p:nvGrpSpPr>
        <p:grpSpPr>
          <a:xfrm>
            <a:off x="2841079" y="4154913"/>
            <a:ext cx="14741410" cy="3578456"/>
            <a:chOff x="0" y="0"/>
            <a:chExt cx="19655213" cy="4771274"/>
          </a:xfrm>
        </p:grpSpPr>
        <p:sp>
          <p:nvSpPr>
            <p:cNvPr id="8" name="Freeform 8"/>
            <p:cNvSpPr/>
            <p:nvPr/>
          </p:nvSpPr>
          <p:spPr>
            <a:xfrm>
              <a:off x="8776" y="13872"/>
              <a:ext cx="19637703" cy="4743449"/>
            </a:xfrm>
            <a:custGeom>
              <a:avLst/>
              <a:gdLst/>
              <a:ahLst/>
              <a:cxnLst/>
              <a:rect l="l" t="t" r="r" b="b"/>
              <a:pathLst>
                <a:path w="19637703" h="4743449">
                  <a:moveTo>
                    <a:pt x="0" y="0"/>
                  </a:moveTo>
                  <a:lnTo>
                    <a:pt x="19637702" y="0"/>
                  </a:lnTo>
                  <a:lnTo>
                    <a:pt x="19637702" y="4743448"/>
                  </a:lnTo>
                  <a:lnTo>
                    <a:pt x="0" y="4743448"/>
                  </a:lnTo>
                  <a:close/>
                </a:path>
              </a:pathLst>
            </a:custGeom>
            <a:solidFill>
              <a:srgbClr val="FFFFFF">
                <a:alpha val="89412"/>
              </a:srgbClr>
            </a:solidFill>
          </p:spPr>
          <p:txBody>
            <a:bodyPr/>
            <a:lstStyle/>
            <a:p>
              <a:endParaRPr lang="en-GB"/>
            </a:p>
          </p:txBody>
        </p:sp>
        <p:sp>
          <p:nvSpPr>
            <p:cNvPr id="9" name="Freeform 9"/>
            <p:cNvSpPr/>
            <p:nvPr/>
          </p:nvSpPr>
          <p:spPr>
            <a:xfrm>
              <a:off x="0" y="0"/>
              <a:ext cx="19655258" cy="4771192"/>
            </a:xfrm>
            <a:custGeom>
              <a:avLst/>
              <a:gdLst/>
              <a:ahLst/>
              <a:cxnLst/>
              <a:rect l="l" t="t" r="r" b="b"/>
              <a:pathLst>
                <a:path w="19655258" h="4771192">
                  <a:moveTo>
                    <a:pt x="8776" y="0"/>
                  </a:moveTo>
                  <a:lnTo>
                    <a:pt x="19646478" y="0"/>
                  </a:lnTo>
                  <a:cubicBezTo>
                    <a:pt x="19651276" y="0"/>
                    <a:pt x="19655258" y="6289"/>
                    <a:pt x="19655258" y="13872"/>
                  </a:cubicBezTo>
                  <a:lnTo>
                    <a:pt x="19655258" y="4757320"/>
                  </a:lnTo>
                  <a:cubicBezTo>
                    <a:pt x="19655258" y="4764904"/>
                    <a:pt x="19651276" y="4771192"/>
                    <a:pt x="19646478" y="4771192"/>
                  </a:cubicBezTo>
                  <a:lnTo>
                    <a:pt x="8776" y="4771192"/>
                  </a:lnTo>
                  <a:cubicBezTo>
                    <a:pt x="3978" y="4771192"/>
                    <a:pt x="0" y="4764904"/>
                    <a:pt x="0" y="4757320"/>
                  </a:cubicBezTo>
                  <a:lnTo>
                    <a:pt x="0" y="13872"/>
                  </a:lnTo>
                  <a:cubicBezTo>
                    <a:pt x="0" y="6289"/>
                    <a:pt x="3978" y="0"/>
                    <a:pt x="8776" y="0"/>
                  </a:cubicBezTo>
                  <a:moveTo>
                    <a:pt x="8776" y="27744"/>
                  </a:moveTo>
                  <a:lnTo>
                    <a:pt x="8776" y="13872"/>
                  </a:lnTo>
                  <a:lnTo>
                    <a:pt x="17551" y="13872"/>
                  </a:lnTo>
                  <a:lnTo>
                    <a:pt x="17551" y="4757320"/>
                  </a:lnTo>
                  <a:lnTo>
                    <a:pt x="8776" y="4757320"/>
                  </a:lnTo>
                  <a:lnTo>
                    <a:pt x="8776" y="4743448"/>
                  </a:lnTo>
                  <a:lnTo>
                    <a:pt x="19646478" y="4743448"/>
                  </a:lnTo>
                  <a:lnTo>
                    <a:pt x="19646478" y="4757320"/>
                  </a:lnTo>
                  <a:lnTo>
                    <a:pt x="19637704" y="4757320"/>
                  </a:lnTo>
                  <a:lnTo>
                    <a:pt x="19637704" y="13872"/>
                  </a:lnTo>
                  <a:lnTo>
                    <a:pt x="19646478" y="13872"/>
                  </a:lnTo>
                  <a:lnTo>
                    <a:pt x="19646478" y="27744"/>
                  </a:lnTo>
                  <a:lnTo>
                    <a:pt x="8776" y="27744"/>
                  </a:lnTo>
                  <a:close/>
                </a:path>
              </a:pathLst>
            </a:custGeom>
            <a:solidFill>
              <a:srgbClr val="573312"/>
            </a:solidFill>
          </p:spPr>
          <p:txBody>
            <a:bodyPr/>
            <a:lstStyle/>
            <a:p>
              <a:endParaRPr lang="en-GB"/>
            </a:p>
          </p:txBody>
        </p:sp>
      </p:grpSp>
      <p:sp>
        <p:nvSpPr>
          <p:cNvPr id="10" name="TextBox 10"/>
          <p:cNvSpPr txBox="1"/>
          <p:nvPr/>
        </p:nvSpPr>
        <p:spPr>
          <a:xfrm>
            <a:off x="3827330" y="5057775"/>
            <a:ext cx="12768907" cy="2473325"/>
          </a:xfrm>
          <a:prstGeom prst="rect">
            <a:avLst/>
          </a:prstGeom>
        </p:spPr>
        <p:txBody>
          <a:bodyPr lIns="0" tIns="0" rIns="0" bIns="0" rtlCol="0" anchor="t">
            <a:spAutoFit/>
          </a:bodyPr>
          <a:lstStyle/>
          <a:p>
            <a:pPr algn="just">
              <a:lnSpc>
                <a:spcPts val="4900"/>
              </a:lnSpc>
            </a:pPr>
            <a:r>
              <a:rPr lang="en-US" sz="3500">
                <a:solidFill>
                  <a:srgbClr val="0C0C0C"/>
                </a:solidFill>
                <a:latin typeface="Roboto Condensed"/>
              </a:rPr>
              <a:t>Có ý kiến cho rằng: Bài </a:t>
            </a:r>
            <a:r>
              <a:rPr lang="en-US" sz="3500">
                <a:solidFill>
                  <a:srgbClr val="0C0C0C"/>
                </a:solidFill>
                <a:latin typeface="Roboto Condensed Italics"/>
              </a:rPr>
              <a:t>Cảnh khuya</a:t>
            </a:r>
            <a:r>
              <a:rPr lang="en-US" sz="3500">
                <a:solidFill>
                  <a:srgbClr val="0C0C0C"/>
                </a:solidFill>
                <a:latin typeface="Roboto Condensed"/>
              </a:rPr>
              <a:t> tuy viết theo thể thơ Đường luật nhưng vẫn rất gần gũi, hiện đại. </a:t>
            </a:r>
          </a:p>
          <a:p>
            <a:pPr algn="just">
              <a:lnSpc>
                <a:spcPts val="4900"/>
              </a:lnSpc>
            </a:pPr>
            <a:r>
              <a:rPr lang="en-US" sz="3500">
                <a:solidFill>
                  <a:srgbClr val="0C0C0C"/>
                </a:solidFill>
                <a:latin typeface="Roboto Condensed"/>
              </a:rPr>
              <a:t>Cho biết quan điểm của em về ý kiến trên.</a:t>
            </a:r>
          </a:p>
          <a:p>
            <a:pPr algn="just">
              <a:lnSpc>
                <a:spcPts val="4900"/>
              </a:lnSpc>
            </a:pPr>
            <a:endParaRPr lang="en-US" sz="3500">
              <a:solidFill>
                <a:srgbClr val="0C0C0C"/>
              </a:solidFill>
              <a:latin typeface="Roboto Condensed"/>
            </a:endParaRPr>
          </a:p>
        </p:txBody>
      </p:sp>
      <p:grpSp>
        <p:nvGrpSpPr>
          <p:cNvPr id="11" name="Group 11"/>
          <p:cNvGrpSpPr/>
          <p:nvPr/>
        </p:nvGrpSpPr>
        <p:grpSpPr>
          <a:xfrm>
            <a:off x="3647511" y="3674976"/>
            <a:ext cx="11190042" cy="974160"/>
            <a:chOff x="0" y="0"/>
            <a:chExt cx="14920056" cy="1298880"/>
          </a:xfrm>
        </p:grpSpPr>
        <p:sp>
          <p:nvSpPr>
            <p:cNvPr id="12" name="Freeform 12"/>
            <p:cNvSpPr/>
            <p:nvPr/>
          </p:nvSpPr>
          <p:spPr>
            <a:xfrm>
              <a:off x="0" y="0"/>
              <a:ext cx="14920088" cy="1298956"/>
            </a:xfrm>
            <a:custGeom>
              <a:avLst/>
              <a:gdLst/>
              <a:ahLst/>
              <a:cxnLst/>
              <a:rect l="l" t="t" r="r" b="b"/>
              <a:pathLst>
                <a:path w="14920088" h="1298956">
                  <a:moveTo>
                    <a:pt x="0" y="216535"/>
                  </a:moveTo>
                  <a:cubicBezTo>
                    <a:pt x="0" y="96901"/>
                    <a:pt x="96901" y="0"/>
                    <a:pt x="216535" y="0"/>
                  </a:cubicBezTo>
                  <a:lnTo>
                    <a:pt x="14703552" y="0"/>
                  </a:lnTo>
                  <a:cubicBezTo>
                    <a:pt x="14823060" y="0"/>
                    <a:pt x="14920088" y="96901"/>
                    <a:pt x="14920088" y="216535"/>
                  </a:cubicBezTo>
                  <a:lnTo>
                    <a:pt x="14920088" y="1082421"/>
                  </a:lnTo>
                  <a:cubicBezTo>
                    <a:pt x="14920088" y="1201928"/>
                    <a:pt x="14823187" y="1298956"/>
                    <a:pt x="14703552" y="1298956"/>
                  </a:cubicBezTo>
                  <a:lnTo>
                    <a:pt x="216535" y="1298956"/>
                  </a:lnTo>
                  <a:cubicBezTo>
                    <a:pt x="96901" y="1298829"/>
                    <a:pt x="0" y="1201928"/>
                    <a:pt x="0" y="1082421"/>
                  </a:cubicBezTo>
                  <a:close/>
                </a:path>
              </a:pathLst>
            </a:custGeom>
            <a:gradFill rotWithShape="1">
              <a:gsLst>
                <a:gs pos="0">
                  <a:srgbClr val="AA9F9A">
                    <a:alpha val="100000"/>
                  </a:srgbClr>
                </a:gs>
                <a:gs pos="50000">
                  <a:srgbClr val="9E928D">
                    <a:alpha val="100000"/>
                  </a:srgbClr>
                </a:gs>
                <a:gs pos="100000">
                  <a:srgbClr val="8F7F78">
                    <a:alpha val="100000"/>
                  </a:srgbClr>
                </a:gs>
              </a:gsLst>
              <a:lin ang="5400000"/>
            </a:gradFill>
          </p:spPr>
          <p:txBody>
            <a:bodyPr/>
            <a:lstStyle/>
            <a:p>
              <a:endParaRPr lang="en-GB"/>
            </a:p>
          </p:txBody>
        </p:sp>
      </p:grpSp>
      <p:grpSp>
        <p:nvGrpSpPr>
          <p:cNvPr id="13" name="Group 13"/>
          <p:cNvGrpSpPr/>
          <p:nvPr/>
        </p:nvGrpSpPr>
        <p:grpSpPr>
          <a:xfrm rot="-2700000">
            <a:off x="5960457" y="839641"/>
            <a:ext cx="3110027" cy="1774841"/>
            <a:chOff x="0" y="0"/>
            <a:chExt cx="4146703" cy="2366455"/>
          </a:xfrm>
        </p:grpSpPr>
        <p:sp>
          <p:nvSpPr>
            <p:cNvPr id="14" name="Freeform 14"/>
            <p:cNvSpPr/>
            <p:nvPr/>
          </p:nvSpPr>
          <p:spPr>
            <a:xfrm>
              <a:off x="11365" y="11365"/>
              <a:ext cx="4123950" cy="2343717"/>
            </a:xfrm>
            <a:custGeom>
              <a:avLst/>
              <a:gdLst/>
              <a:ahLst/>
              <a:cxnLst/>
              <a:rect l="l" t="t" r="r" b="b"/>
              <a:pathLst>
                <a:path w="4123950" h="2343717">
                  <a:moveTo>
                    <a:pt x="0" y="1171896"/>
                  </a:moveTo>
                  <a:cubicBezTo>
                    <a:pt x="0" y="524690"/>
                    <a:pt x="923152" y="0"/>
                    <a:pt x="2062013" y="0"/>
                  </a:cubicBezTo>
                  <a:cubicBezTo>
                    <a:pt x="3200875" y="0"/>
                    <a:pt x="4123950" y="524690"/>
                    <a:pt x="4123950" y="1171896"/>
                  </a:cubicBezTo>
                  <a:cubicBezTo>
                    <a:pt x="4123950" y="1819103"/>
                    <a:pt x="3200799" y="2343717"/>
                    <a:pt x="2062013" y="2343717"/>
                  </a:cubicBezTo>
                  <a:cubicBezTo>
                    <a:pt x="923227" y="2343717"/>
                    <a:pt x="0" y="1819027"/>
                    <a:pt x="0" y="1171896"/>
                  </a:cubicBezTo>
                  <a:close/>
                </a:path>
              </a:pathLst>
            </a:custGeom>
            <a:solidFill>
              <a:srgbClr val="A19574"/>
            </a:solidFill>
          </p:spPr>
          <p:txBody>
            <a:bodyPr/>
            <a:lstStyle/>
            <a:p>
              <a:endParaRPr lang="en-GB"/>
            </a:p>
          </p:txBody>
        </p:sp>
        <p:sp>
          <p:nvSpPr>
            <p:cNvPr id="15" name="Freeform 15"/>
            <p:cNvSpPr/>
            <p:nvPr/>
          </p:nvSpPr>
          <p:spPr>
            <a:xfrm>
              <a:off x="0" y="0"/>
              <a:ext cx="4146681" cy="2366569"/>
            </a:xfrm>
            <a:custGeom>
              <a:avLst/>
              <a:gdLst/>
              <a:ahLst/>
              <a:cxnLst/>
              <a:rect l="l" t="t" r="r" b="b"/>
              <a:pathLst>
                <a:path w="4146681" h="2366569">
                  <a:moveTo>
                    <a:pt x="0" y="1183261"/>
                  </a:moveTo>
                  <a:cubicBezTo>
                    <a:pt x="0" y="524842"/>
                    <a:pt x="934744" y="0"/>
                    <a:pt x="2073378" y="0"/>
                  </a:cubicBezTo>
                  <a:cubicBezTo>
                    <a:pt x="3212012" y="0"/>
                    <a:pt x="4146681" y="524842"/>
                    <a:pt x="4146681" y="1183261"/>
                  </a:cubicBezTo>
                  <a:lnTo>
                    <a:pt x="4135315" y="1183261"/>
                  </a:lnTo>
                  <a:lnTo>
                    <a:pt x="4146681" y="1183261"/>
                  </a:lnTo>
                  <a:cubicBezTo>
                    <a:pt x="4146681" y="1841681"/>
                    <a:pt x="3211937" y="2366569"/>
                    <a:pt x="2073302" y="2366569"/>
                  </a:cubicBezTo>
                  <a:lnTo>
                    <a:pt x="2073302" y="2355158"/>
                  </a:lnTo>
                  <a:lnTo>
                    <a:pt x="2073302" y="2366569"/>
                  </a:lnTo>
                  <a:cubicBezTo>
                    <a:pt x="934744" y="2366447"/>
                    <a:pt x="0" y="1841605"/>
                    <a:pt x="0" y="1183261"/>
                  </a:cubicBezTo>
                  <a:lnTo>
                    <a:pt x="11365" y="1183261"/>
                  </a:lnTo>
                  <a:lnTo>
                    <a:pt x="22730" y="1183261"/>
                  </a:lnTo>
                  <a:lnTo>
                    <a:pt x="11365" y="1183261"/>
                  </a:lnTo>
                  <a:lnTo>
                    <a:pt x="0" y="1183261"/>
                  </a:lnTo>
                  <a:moveTo>
                    <a:pt x="22730" y="1183261"/>
                  </a:moveTo>
                  <a:cubicBezTo>
                    <a:pt x="22730" y="1189550"/>
                    <a:pt x="17654" y="1194626"/>
                    <a:pt x="11365" y="1194626"/>
                  </a:cubicBezTo>
                  <a:cubicBezTo>
                    <a:pt x="5076" y="1194626"/>
                    <a:pt x="0" y="1189550"/>
                    <a:pt x="0" y="1183261"/>
                  </a:cubicBezTo>
                  <a:cubicBezTo>
                    <a:pt x="0" y="1176973"/>
                    <a:pt x="5076" y="1171896"/>
                    <a:pt x="11365" y="1171896"/>
                  </a:cubicBezTo>
                  <a:cubicBezTo>
                    <a:pt x="17654" y="1171896"/>
                    <a:pt x="22730" y="1176973"/>
                    <a:pt x="22730" y="1183261"/>
                  </a:cubicBezTo>
                  <a:cubicBezTo>
                    <a:pt x="22730" y="1819254"/>
                    <a:pt x="934365" y="2343792"/>
                    <a:pt x="2073378" y="2343792"/>
                  </a:cubicBezTo>
                  <a:cubicBezTo>
                    <a:pt x="3212391" y="2343792"/>
                    <a:pt x="4124026" y="1819330"/>
                    <a:pt x="4124026" y="1183261"/>
                  </a:cubicBezTo>
                  <a:cubicBezTo>
                    <a:pt x="4124026" y="547193"/>
                    <a:pt x="3212316" y="22730"/>
                    <a:pt x="2073378" y="22730"/>
                  </a:cubicBezTo>
                  <a:lnTo>
                    <a:pt x="2073378" y="11365"/>
                  </a:lnTo>
                  <a:lnTo>
                    <a:pt x="2073378" y="22730"/>
                  </a:lnTo>
                  <a:cubicBezTo>
                    <a:pt x="934365" y="22730"/>
                    <a:pt x="22730" y="547193"/>
                    <a:pt x="22730" y="1183261"/>
                  </a:cubicBezTo>
                  <a:close/>
                </a:path>
              </a:pathLst>
            </a:custGeom>
            <a:solidFill>
              <a:srgbClr val="FFFFFF"/>
            </a:solidFill>
          </p:spPr>
          <p:txBody>
            <a:bodyPr/>
            <a:lstStyle/>
            <a:p>
              <a:endParaRPr lang="en-GB"/>
            </a:p>
          </p:txBody>
        </p:sp>
        <p:sp>
          <p:nvSpPr>
            <p:cNvPr id="16" name="TextBox 16"/>
            <p:cNvSpPr txBox="1"/>
            <p:nvPr/>
          </p:nvSpPr>
          <p:spPr>
            <a:xfrm>
              <a:off x="0" y="-57150"/>
              <a:ext cx="4146703" cy="2423605"/>
            </a:xfrm>
            <a:prstGeom prst="rect">
              <a:avLst/>
            </a:prstGeom>
          </p:spPr>
          <p:txBody>
            <a:bodyPr lIns="50800" tIns="50800" rIns="50800" bIns="50800" rtlCol="0" anchor="ctr"/>
            <a:lstStyle/>
            <a:p>
              <a:pPr algn="ctr">
                <a:lnSpc>
                  <a:spcPts val="4967"/>
                </a:lnSpc>
              </a:pPr>
              <a:r>
                <a:rPr lang="en-US" sz="3600">
                  <a:solidFill>
                    <a:srgbClr val="FFFFFF"/>
                  </a:solidFill>
                  <a:latin typeface="Fraunces Bold"/>
                </a:rPr>
                <a:t>Nhiệm vụ 3</a:t>
              </a:r>
            </a:p>
          </p:txBody>
        </p:sp>
      </p:grpSp>
      <p:sp>
        <p:nvSpPr>
          <p:cNvPr id="17" name="TextBox 17"/>
          <p:cNvSpPr txBox="1"/>
          <p:nvPr/>
        </p:nvSpPr>
        <p:spPr>
          <a:xfrm>
            <a:off x="4007149" y="3960735"/>
            <a:ext cx="12409270" cy="513538"/>
          </a:xfrm>
          <a:prstGeom prst="rect">
            <a:avLst/>
          </a:prstGeom>
        </p:spPr>
        <p:txBody>
          <a:bodyPr lIns="0" tIns="0" rIns="0" bIns="0" rtlCol="0" anchor="t">
            <a:spAutoFit/>
          </a:bodyPr>
          <a:lstStyle/>
          <a:p>
            <a:pPr marL="669606" lvl="2" indent="-223202" algn="l">
              <a:lnSpc>
                <a:spcPts val="3995"/>
              </a:lnSpc>
              <a:buFont typeface="Arial"/>
              <a:buChar char="⚬"/>
            </a:pPr>
            <a:r>
              <a:rPr lang="en-US" sz="3699">
                <a:solidFill>
                  <a:srgbClr val="FFFFFF"/>
                </a:solidFill>
                <a:latin typeface="Roboto Condensed"/>
              </a:rPr>
              <a:t>Câu hỏi kết nối (2 phút / câu)</a:t>
            </a:r>
          </a:p>
        </p:txBody>
      </p:sp>
    </p:spTree>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grpSp>
        <p:nvGrpSpPr>
          <p:cNvPr id="3" name="Group 3"/>
          <p:cNvGrpSpPr/>
          <p:nvPr/>
        </p:nvGrpSpPr>
        <p:grpSpPr>
          <a:xfrm>
            <a:off x="7208822" y="817324"/>
            <a:ext cx="8115186" cy="2230245"/>
            <a:chOff x="0" y="0"/>
            <a:chExt cx="10820248" cy="2973660"/>
          </a:xfrm>
        </p:grpSpPr>
        <p:sp>
          <p:nvSpPr>
            <p:cNvPr id="4" name="Freeform 4"/>
            <p:cNvSpPr/>
            <p:nvPr/>
          </p:nvSpPr>
          <p:spPr>
            <a:xfrm>
              <a:off x="9525" y="-852297"/>
              <a:ext cx="10801223" cy="4678299"/>
            </a:xfrm>
            <a:custGeom>
              <a:avLst/>
              <a:gdLst/>
              <a:ahLst/>
              <a:cxnLst/>
              <a:rect l="l" t="t" r="r" b="b"/>
              <a:pathLst>
                <a:path w="10801223" h="4678299">
                  <a:moveTo>
                    <a:pt x="0" y="1231138"/>
                  </a:moveTo>
                  <a:cubicBezTo>
                    <a:pt x="3600450" y="0"/>
                    <a:pt x="7200773" y="2462276"/>
                    <a:pt x="10801223" y="1231138"/>
                  </a:cubicBezTo>
                  <a:lnTo>
                    <a:pt x="10801223" y="3447161"/>
                  </a:lnTo>
                  <a:cubicBezTo>
                    <a:pt x="7200773" y="4678299"/>
                    <a:pt x="3600450" y="2216023"/>
                    <a:pt x="0" y="3447161"/>
                  </a:cubicBezTo>
                  <a:close/>
                </a:path>
              </a:pathLst>
            </a:custGeom>
            <a:gradFill rotWithShape="1">
              <a:gsLst>
                <a:gs pos="0">
                  <a:srgbClr val="FEFCF6">
                    <a:alpha val="100000"/>
                  </a:srgbClr>
                </a:gs>
                <a:gs pos="50000">
                  <a:srgbClr val="FDF7E7">
                    <a:alpha val="100000"/>
                  </a:srgbClr>
                </a:gs>
                <a:gs pos="100000">
                  <a:srgbClr val="FDF6E3">
                    <a:alpha val="100000"/>
                  </a:srgbClr>
                </a:gs>
              </a:gsLst>
              <a:lin ang="5400000"/>
            </a:gradFill>
          </p:spPr>
          <p:txBody>
            <a:bodyPr/>
            <a:lstStyle/>
            <a:p>
              <a:endParaRPr lang="en-GB"/>
            </a:p>
          </p:txBody>
        </p:sp>
        <p:sp>
          <p:nvSpPr>
            <p:cNvPr id="5" name="Freeform 5"/>
            <p:cNvSpPr/>
            <p:nvPr/>
          </p:nvSpPr>
          <p:spPr>
            <a:xfrm>
              <a:off x="127" y="-246634"/>
              <a:ext cx="10820146" cy="3466973"/>
            </a:xfrm>
            <a:custGeom>
              <a:avLst/>
              <a:gdLst/>
              <a:ahLst/>
              <a:cxnLst/>
              <a:rect l="l" t="t" r="r" b="b"/>
              <a:pathLst>
                <a:path w="10820146" h="3466973">
                  <a:moveTo>
                    <a:pt x="6350" y="616458"/>
                  </a:moveTo>
                  <a:cubicBezTo>
                    <a:pt x="1809242" y="0"/>
                    <a:pt x="3611880" y="308356"/>
                    <a:pt x="5411597" y="616077"/>
                  </a:cubicBezTo>
                  <a:cubicBezTo>
                    <a:pt x="7212203" y="923925"/>
                    <a:pt x="9010015" y="1231138"/>
                    <a:pt x="10807573" y="616458"/>
                  </a:cubicBezTo>
                  <a:cubicBezTo>
                    <a:pt x="10810494" y="615442"/>
                    <a:pt x="10813669" y="615950"/>
                    <a:pt x="10816209" y="617728"/>
                  </a:cubicBezTo>
                  <a:cubicBezTo>
                    <a:pt x="10818749" y="619506"/>
                    <a:pt x="10820146" y="622427"/>
                    <a:pt x="10820146" y="625475"/>
                  </a:cubicBezTo>
                  <a:lnTo>
                    <a:pt x="10820146" y="2841498"/>
                  </a:lnTo>
                  <a:cubicBezTo>
                    <a:pt x="10820146" y="2845562"/>
                    <a:pt x="10817606" y="2849245"/>
                    <a:pt x="10813669" y="2850515"/>
                  </a:cubicBezTo>
                  <a:cubicBezTo>
                    <a:pt x="9010777" y="3466973"/>
                    <a:pt x="7208139" y="3158617"/>
                    <a:pt x="5408422" y="2850896"/>
                  </a:cubicBezTo>
                  <a:cubicBezTo>
                    <a:pt x="3607816" y="2543048"/>
                    <a:pt x="1810004" y="2235835"/>
                    <a:pt x="12573" y="2850515"/>
                  </a:cubicBezTo>
                  <a:cubicBezTo>
                    <a:pt x="9652" y="2851531"/>
                    <a:pt x="6477" y="2851023"/>
                    <a:pt x="3937" y="2849245"/>
                  </a:cubicBezTo>
                  <a:cubicBezTo>
                    <a:pt x="1397" y="2847467"/>
                    <a:pt x="0" y="2844546"/>
                    <a:pt x="0" y="2841498"/>
                  </a:cubicBezTo>
                  <a:lnTo>
                    <a:pt x="0" y="625475"/>
                  </a:lnTo>
                  <a:cubicBezTo>
                    <a:pt x="0" y="621411"/>
                    <a:pt x="2540" y="617728"/>
                    <a:pt x="6477" y="616458"/>
                  </a:cubicBezTo>
                  <a:moveTo>
                    <a:pt x="12700" y="634492"/>
                  </a:moveTo>
                  <a:lnTo>
                    <a:pt x="9652" y="625475"/>
                  </a:lnTo>
                  <a:lnTo>
                    <a:pt x="18923" y="625475"/>
                  </a:lnTo>
                  <a:lnTo>
                    <a:pt x="18923" y="2841498"/>
                  </a:lnTo>
                  <a:lnTo>
                    <a:pt x="9398" y="2841498"/>
                  </a:lnTo>
                  <a:lnTo>
                    <a:pt x="6350" y="2832481"/>
                  </a:lnTo>
                  <a:cubicBezTo>
                    <a:pt x="1809242" y="2216023"/>
                    <a:pt x="3611880" y="2524379"/>
                    <a:pt x="5411597" y="2832100"/>
                  </a:cubicBezTo>
                  <a:cubicBezTo>
                    <a:pt x="7212203" y="3139948"/>
                    <a:pt x="9010015" y="3447034"/>
                    <a:pt x="10807573" y="2832481"/>
                  </a:cubicBezTo>
                  <a:lnTo>
                    <a:pt x="10810621" y="2841498"/>
                  </a:lnTo>
                  <a:lnTo>
                    <a:pt x="10801096" y="2841498"/>
                  </a:lnTo>
                  <a:lnTo>
                    <a:pt x="10801096" y="625475"/>
                  </a:lnTo>
                  <a:lnTo>
                    <a:pt x="10810621" y="625475"/>
                  </a:lnTo>
                  <a:lnTo>
                    <a:pt x="10813669" y="634492"/>
                  </a:lnTo>
                  <a:cubicBezTo>
                    <a:pt x="9010777" y="1250950"/>
                    <a:pt x="7208139" y="942594"/>
                    <a:pt x="5408422" y="634873"/>
                  </a:cubicBezTo>
                  <a:cubicBezTo>
                    <a:pt x="3607816" y="327025"/>
                    <a:pt x="1810004" y="19812"/>
                    <a:pt x="12446" y="634492"/>
                  </a:cubicBezTo>
                  <a:close/>
                </a:path>
              </a:pathLst>
            </a:custGeom>
            <a:gradFill rotWithShape="1">
              <a:gsLst>
                <a:gs pos="0">
                  <a:srgbClr val="FFF3E1">
                    <a:alpha val="100000"/>
                  </a:srgbClr>
                </a:gs>
                <a:gs pos="35000">
                  <a:srgbClr val="FFF6E9">
                    <a:alpha val="100000"/>
                  </a:srgbClr>
                </a:gs>
                <a:gs pos="100000">
                  <a:srgbClr val="FFFDF6">
                    <a:alpha val="100000"/>
                  </a:srgbClr>
                </a:gs>
              </a:gsLst>
              <a:lin ang="15397845"/>
            </a:gradFill>
          </p:spPr>
          <p:txBody>
            <a:bodyPr/>
            <a:lstStyle/>
            <a:p>
              <a:endParaRPr lang="en-GB"/>
            </a:p>
          </p:txBody>
        </p:sp>
        <p:sp>
          <p:nvSpPr>
            <p:cNvPr id="6" name="TextBox 6"/>
            <p:cNvSpPr txBox="1"/>
            <p:nvPr/>
          </p:nvSpPr>
          <p:spPr>
            <a:xfrm>
              <a:off x="0" y="-9525"/>
              <a:ext cx="10820248" cy="2983185"/>
            </a:xfrm>
            <a:prstGeom prst="rect">
              <a:avLst/>
            </a:prstGeom>
          </p:spPr>
          <p:txBody>
            <a:bodyPr lIns="50800" tIns="50800" rIns="50800" bIns="50800" rtlCol="0" anchor="ctr"/>
            <a:lstStyle/>
            <a:p>
              <a:pPr algn="ctr">
                <a:lnSpc>
                  <a:spcPts val="5040"/>
                </a:lnSpc>
              </a:pPr>
              <a:r>
                <a:rPr lang="en-US" sz="4200">
                  <a:solidFill>
                    <a:srgbClr val="C3986D"/>
                  </a:solidFill>
                  <a:latin typeface="Roboto Condensed Bold"/>
                </a:rPr>
                <a:t>CÂU HỎI KẾT NỐI</a:t>
              </a:r>
            </a:p>
          </p:txBody>
        </p:sp>
      </p:grpSp>
      <p:grpSp>
        <p:nvGrpSpPr>
          <p:cNvPr id="7" name="Group 7"/>
          <p:cNvGrpSpPr/>
          <p:nvPr/>
        </p:nvGrpSpPr>
        <p:grpSpPr>
          <a:xfrm>
            <a:off x="2841079" y="4154913"/>
            <a:ext cx="14741410" cy="4333647"/>
            <a:chOff x="0" y="0"/>
            <a:chExt cx="19655213" cy="5778196"/>
          </a:xfrm>
        </p:grpSpPr>
        <p:sp>
          <p:nvSpPr>
            <p:cNvPr id="8" name="Freeform 8"/>
            <p:cNvSpPr/>
            <p:nvPr/>
          </p:nvSpPr>
          <p:spPr>
            <a:xfrm>
              <a:off x="8776" y="16799"/>
              <a:ext cx="19637703" cy="5744498"/>
            </a:xfrm>
            <a:custGeom>
              <a:avLst/>
              <a:gdLst/>
              <a:ahLst/>
              <a:cxnLst/>
              <a:rect l="l" t="t" r="r" b="b"/>
              <a:pathLst>
                <a:path w="19637703" h="5744498">
                  <a:moveTo>
                    <a:pt x="0" y="0"/>
                  </a:moveTo>
                  <a:lnTo>
                    <a:pt x="19637702" y="0"/>
                  </a:lnTo>
                  <a:lnTo>
                    <a:pt x="19637702" y="5744499"/>
                  </a:lnTo>
                  <a:lnTo>
                    <a:pt x="0" y="5744499"/>
                  </a:lnTo>
                  <a:close/>
                </a:path>
              </a:pathLst>
            </a:custGeom>
            <a:solidFill>
              <a:srgbClr val="FFFFFF">
                <a:alpha val="89412"/>
              </a:srgbClr>
            </a:solidFill>
          </p:spPr>
          <p:txBody>
            <a:bodyPr/>
            <a:lstStyle/>
            <a:p>
              <a:endParaRPr lang="en-GB"/>
            </a:p>
          </p:txBody>
        </p:sp>
        <p:sp>
          <p:nvSpPr>
            <p:cNvPr id="9" name="Freeform 9"/>
            <p:cNvSpPr/>
            <p:nvPr/>
          </p:nvSpPr>
          <p:spPr>
            <a:xfrm>
              <a:off x="0" y="0"/>
              <a:ext cx="19655258" cy="5778097"/>
            </a:xfrm>
            <a:custGeom>
              <a:avLst/>
              <a:gdLst/>
              <a:ahLst/>
              <a:cxnLst/>
              <a:rect l="l" t="t" r="r" b="b"/>
              <a:pathLst>
                <a:path w="19655258" h="5778097">
                  <a:moveTo>
                    <a:pt x="8776" y="0"/>
                  </a:moveTo>
                  <a:lnTo>
                    <a:pt x="19646478" y="0"/>
                  </a:lnTo>
                  <a:cubicBezTo>
                    <a:pt x="19651276" y="0"/>
                    <a:pt x="19655258" y="7616"/>
                    <a:pt x="19655258" y="16799"/>
                  </a:cubicBezTo>
                  <a:lnTo>
                    <a:pt x="19655258" y="5761298"/>
                  </a:lnTo>
                  <a:cubicBezTo>
                    <a:pt x="19655258" y="5770481"/>
                    <a:pt x="19651276" y="5778097"/>
                    <a:pt x="19646478" y="5778097"/>
                  </a:cubicBezTo>
                  <a:lnTo>
                    <a:pt x="8776" y="5778097"/>
                  </a:lnTo>
                  <a:cubicBezTo>
                    <a:pt x="3978" y="5778097"/>
                    <a:pt x="0" y="5770481"/>
                    <a:pt x="0" y="5761298"/>
                  </a:cubicBezTo>
                  <a:lnTo>
                    <a:pt x="0" y="16799"/>
                  </a:lnTo>
                  <a:cubicBezTo>
                    <a:pt x="0" y="7616"/>
                    <a:pt x="3978" y="0"/>
                    <a:pt x="8776" y="0"/>
                  </a:cubicBezTo>
                  <a:moveTo>
                    <a:pt x="8776" y="33599"/>
                  </a:moveTo>
                  <a:lnTo>
                    <a:pt x="8776" y="16799"/>
                  </a:lnTo>
                  <a:lnTo>
                    <a:pt x="17551" y="16799"/>
                  </a:lnTo>
                  <a:lnTo>
                    <a:pt x="17551" y="5761298"/>
                  </a:lnTo>
                  <a:lnTo>
                    <a:pt x="8776" y="5761298"/>
                  </a:lnTo>
                  <a:lnTo>
                    <a:pt x="8776" y="5744498"/>
                  </a:lnTo>
                  <a:lnTo>
                    <a:pt x="19646478" y="5744498"/>
                  </a:lnTo>
                  <a:lnTo>
                    <a:pt x="19646478" y="5761298"/>
                  </a:lnTo>
                  <a:lnTo>
                    <a:pt x="19637704" y="5761298"/>
                  </a:lnTo>
                  <a:lnTo>
                    <a:pt x="19637704" y="16799"/>
                  </a:lnTo>
                  <a:lnTo>
                    <a:pt x="19646478" y="16799"/>
                  </a:lnTo>
                  <a:lnTo>
                    <a:pt x="19646478" y="33599"/>
                  </a:lnTo>
                  <a:lnTo>
                    <a:pt x="8776" y="33599"/>
                  </a:lnTo>
                  <a:close/>
                </a:path>
              </a:pathLst>
            </a:custGeom>
            <a:solidFill>
              <a:srgbClr val="573312"/>
            </a:solidFill>
          </p:spPr>
          <p:txBody>
            <a:bodyPr/>
            <a:lstStyle/>
            <a:p>
              <a:endParaRPr lang="en-GB"/>
            </a:p>
          </p:txBody>
        </p:sp>
      </p:grpSp>
      <p:sp>
        <p:nvSpPr>
          <p:cNvPr id="10" name="TextBox 10"/>
          <p:cNvSpPr txBox="1"/>
          <p:nvPr/>
        </p:nvSpPr>
        <p:spPr>
          <a:xfrm>
            <a:off x="3827330" y="5057775"/>
            <a:ext cx="12768907" cy="3092450"/>
          </a:xfrm>
          <a:prstGeom prst="rect">
            <a:avLst/>
          </a:prstGeom>
        </p:spPr>
        <p:txBody>
          <a:bodyPr lIns="0" tIns="0" rIns="0" bIns="0" rtlCol="0" anchor="t">
            <a:spAutoFit/>
          </a:bodyPr>
          <a:lstStyle/>
          <a:p>
            <a:pPr algn="just">
              <a:lnSpc>
                <a:spcPts val="4900"/>
              </a:lnSpc>
            </a:pPr>
            <a:r>
              <a:rPr lang="en-US" sz="3500">
                <a:solidFill>
                  <a:srgbClr val="0C0C0C"/>
                </a:solidFill>
                <a:latin typeface="Roboto Condensed"/>
              </a:rPr>
              <a:t>Sưu tầm thêm những bài thơ khác của chủ tịch Hồ Chí Minh có hình ảnh trăng / thiên nhiên.</a:t>
            </a:r>
          </a:p>
          <a:p>
            <a:pPr algn="just">
              <a:lnSpc>
                <a:spcPts val="4900"/>
              </a:lnSpc>
            </a:pPr>
            <a:r>
              <a:rPr lang="en-US" sz="3500">
                <a:solidFill>
                  <a:srgbClr val="0C0C0C"/>
                </a:solidFill>
                <a:latin typeface="Roboto Condensed"/>
              </a:rPr>
              <a:t>Nêu ngắn gọn cảm nhận của em về thi phẩm đó.</a:t>
            </a:r>
          </a:p>
          <a:p>
            <a:pPr algn="just">
              <a:lnSpc>
                <a:spcPts val="4900"/>
              </a:lnSpc>
            </a:pPr>
            <a:r>
              <a:rPr lang="en-US" sz="3500">
                <a:solidFill>
                  <a:srgbClr val="0C0C0C"/>
                </a:solidFill>
                <a:latin typeface="Roboto Condensed"/>
              </a:rPr>
              <a:t>(Tham khảo tập “Nhật kí trong tù” – Hồ Chí Minh.</a:t>
            </a:r>
          </a:p>
          <a:p>
            <a:pPr algn="just">
              <a:lnSpc>
                <a:spcPts val="4900"/>
              </a:lnSpc>
            </a:pPr>
            <a:endParaRPr lang="en-US" sz="3500">
              <a:solidFill>
                <a:srgbClr val="0C0C0C"/>
              </a:solidFill>
              <a:latin typeface="Roboto Condensed"/>
            </a:endParaRPr>
          </a:p>
        </p:txBody>
      </p:sp>
      <p:grpSp>
        <p:nvGrpSpPr>
          <p:cNvPr id="11" name="Group 11"/>
          <p:cNvGrpSpPr/>
          <p:nvPr/>
        </p:nvGrpSpPr>
        <p:grpSpPr>
          <a:xfrm>
            <a:off x="3647511" y="3674976"/>
            <a:ext cx="11190042" cy="974160"/>
            <a:chOff x="0" y="0"/>
            <a:chExt cx="14920056" cy="1298880"/>
          </a:xfrm>
        </p:grpSpPr>
        <p:sp>
          <p:nvSpPr>
            <p:cNvPr id="12" name="Freeform 12"/>
            <p:cNvSpPr/>
            <p:nvPr/>
          </p:nvSpPr>
          <p:spPr>
            <a:xfrm>
              <a:off x="0" y="0"/>
              <a:ext cx="14920088" cy="1298956"/>
            </a:xfrm>
            <a:custGeom>
              <a:avLst/>
              <a:gdLst/>
              <a:ahLst/>
              <a:cxnLst/>
              <a:rect l="l" t="t" r="r" b="b"/>
              <a:pathLst>
                <a:path w="14920088" h="1298956">
                  <a:moveTo>
                    <a:pt x="0" y="216535"/>
                  </a:moveTo>
                  <a:cubicBezTo>
                    <a:pt x="0" y="96901"/>
                    <a:pt x="96901" y="0"/>
                    <a:pt x="216535" y="0"/>
                  </a:cubicBezTo>
                  <a:lnTo>
                    <a:pt x="14703552" y="0"/>
                  </a:lnTo>
                  <a:cubicBezTo>
                    <a:pt x="14823060" y="0"/>
                    <a:pt x="14920088" y="96901"/>
                    <a:pt x="14920088" y="216535"/>
                  </a:cubicBezTo>
                  <a:lnTo>
                    <a:pt x="14920088" y="1082421"/>
                  </a:lnTo>
                  <a:cubicBezTo>
                    <a:pt x="14920088" y="1201928"/>
                    <a:pt x="14823187" y="1298956"/>
                    <a:pt x="14703552" y="1298956"/>
                  </a:cubicBezTo>
                  <a:lnTo>
                    <a:pt x="216535" y="1298956"/>
                  </a:lnTo>
                  <a:cubicBezTo>
                    <a:pt x="96901" y="1298829"/>
                    <a:pt x="0" y="1201928"/>
                    <a:pt x="0" y="1082421"/>
                  </a:cubicBezTo>
                  <a:close/>
                </a:path>
              </a:pathLst>
            </a:custGeom>
            <a:gradFill rotWithShape="1">
              <a:gsLst>
                <a:gs pos="0">
                  <a:srgbClr val="AA9F9A">
                    <a:alpha val="100000"/>
                  </a:srgbClr>
                </a:gs>
                <a:gs pos="50000">
                  <a:srgbClr val="9E928D">
                    <a:alpha val="100000"/>
                  </a:srgbClr>
                </a:gs>
                <a:gs pos="100000">
                  <a:srgbClr val="8F7F78">
                    <a:alpha val="100000"/>
                  </a:srgbClr>
                </a:gs>
              </a:gsLst>
              <a:lin ang="5400000"/>
            </a:gradFill>
          </p:spPr>
          <p:txBody>
            <a:bodyPr/>
            <a:lstStyle/>
            <a:p>
              <a:endParaRPr lang="en-GB"/>
            </a:p>
          </p:txBody>
        </p:sp>
      </p:grpSp>
      <p:grpSp>
        <p:nvGrpSpPr>
          <p:cNvPr id="13" name="Group 13"/>
          <p:cNvGrpSpPr/>
          <p:nvPr/>
        </p:nvGrpSpPr>
        <p:grpSpPr>
          <a:xfrm rot="-2700000">
            <a:off x="5960457" y="1045026"/>
            <a:ext cx="3110027" cy="1774841"/>
            <a:chOff x="0" y="0"/>
            <a:chExt cx="4146703" cy="2366455"/>
          </a:xfrm>
        </p:grpSpPr>
        <p:sp>
          <p:nvSpPr>
            <p:cNvPr id="14" name="Freeform 14"/>
            <p:cNvSpPr/>
            <p:nvPr/>
          </p:nvSpPr>
          <p:spPr>
            <a:xfrm>
              <a:off x="11365" y="11365"/>
              <a:ext cx="4123950" cy="2343717"/>
            </a:xfrm>
            <a:custGeom>
              <a:avLst/>
              <a:gdLst/>
              <a:ahLst/>
              <a:cxnLst/>
              <a:rect l="l" t="t" r="r" b="b"/>
              <a:pathLst>
                <a:path w="4123950" h="2343717">
                  <a:moveTo>
                    <a:pt x="0" y="1171896"/>
                  </a:moveTo>
                  <a:cubicBezTo>
                    <a:pt x="0" y="524690"/>
                    <a:pt x="923152" y="0"/>
                    <a:pt x="2062013" y="0"/>
                  </a:cubicBezTo>
                  <a:cubicBezTo>
                    <a:pt x="3200875" y="0"/>
                    <a:pt x="4123950" y="524690"/>
                    <a:pt x="4123950" y="1171896"/>
                  </a:cubicBezTo>
                  <a:cubicBezTo>
                    <a:pt x="4123950" y="1819103"/>
                    <a:pt x="3200799" y="2343717"/>
                    <a:pt x="2062013" y="2343717"/>
                  </a:cubicBezTo>
                  <a:cubicBezTo>
                    <a:pt x="923227" y="2343717"/>
                    <a:pt x="0" y="1819027"/>
                    <a:pt x="0" y="1171896"/>
                  </a:cubicBezTo>
                  <a:close/>
                </a:path>
              </a:pathLst>
            </a:custGeom>
            <a:solidFill>
              <a:srgbClr val="A19574"/>
            </a:solidFill>
          </p:spPr>
          <p:txBody>
            <a:bodyPr/>
            <a:lstStyle/>
            <a:p>
              <a:endParaRPr lang="en-GB"/>
            </a:p>
          </p:txBody>
        </p:sp>
        <p:sp>
          <p:nvSpPr>
            <p:cNvPr id="15" name="Freeform 15"/>
            <p:cNvSpPr/>
            <p:nvPr/>
          </p:nvSpPr>
          <p:spPr>
            <a:xfrm>
              <a:off x="0" y="0"/>
              <a:ext cx="4146681" cy="2366569"/>
            </a:xfrm>
            <a:custGeom>
              <a:avLst/>
              <a:gdLst/>
              <a:ahLst/>
              <a:cxnLst/>
              <a:rect l="l" t="t" r="r" b="b"/>
              <a:pathLst>
                <a:path w="4146681" h="2366569">
                  <a:moveTo>
                    <a:pt x="0" y="1183261"/>
                  </a:moveTo>
                  <a:cubicBezTo>
                    <a:pt x="0" y="524842"/>
                    <a:pt x="934744" y="0"/>
                    <a:pt x="2073378" y="0"/>
                  </a:cubicBezTo>
                  <a:cubicBezTo>
                    <a:pt x="3212012" y="0"/>
                    <a:pt x="4146681" y="524842"/>
                    <a:pt x="4146681" y="1183261"/>
                  </a:cubicBezTo>
                  <a:lnTo>
                    <a:pt x="4135315" y="1183261"/>
                  </a:lnTo>
                  <a:lnTo>
                    <a:pt x="4146681" y="1183261"/>
                  </a:lnTo>
                  <a:cubicBezTo>
                    <a:pt x="4146681" y="1841681"/>
                    <a:pt x="3211937" y="2366569"/>
                    <a:pt x="2073302" y="2366569"/>
                  </a:cubicBezTo>
                  <a:lnTo>
                    <a:pt x="2073302" y="2355158"/>
                  </a:lnTo>
                  <a:lnTo>
                    <a:pt x="2073302" y="2366569"/>
                  </a:lnTo>
                  <a:cubicBezTo>
                    <a:pt x="934744" y="2366447"/>
                    <a:pt x="0" y="1841605"/>
                    <a:pt x="0" y="1183261"/>
                  </a:cubicBezTo>
                  <a:lnTo>
                    <a:pt x="11365" y="1183261"/>
                  </a:lnTo>
                  <a:lnTo>
                    <a:pt x="22730" y="1183261"/>
                  </a:lnTo>
                  <a:lnTo>
                    <a:pt x="11365" y="1183261"/>
                  </a:lnTo>
                  <a:lnTo>
                    <a:pt x="0" y="1183261"/>
                  </a:lnTo>
                  <a:moveTo>
                    <a:pt x="22730" y="1183261"/>
                  </a:moveTo>
                  <a:cubicBezTo>
                    <a:pt x="22730" y="1189550"/>
                    <a:pt x="17654" y="1194626"/>
                    <a:pt x="11365" y="1194626"/>
                  </a:cubicBezTo>
                  <a:cubicBezTo>
                    <a:pt x="5076" y="1194626"/>
                    <a:pt x="0" y="1189550"/>
                    <a:pt x="0" y="1183261"/>
                  </a:cubicBezTo>
                  <a:cubicBezTo>
                    <a:pt x="0" y="1176973"/>
                    <a:pt x="5076" y="1171896"/>
                    <a:pt x="11365" y="1171896"/>
                  </a:cubicBezTo>
                  <a:cubicBezTo>
                    <a:pt x="17654" y="1171896"/>
                    <a:pt x="22730" y="1176973"/>
                    <a:pt x="22730" y="1183261"/>
                  </a:cubicBezTo>
                  <a:cubicBezTo>
                    <a:pt x="22730" y="1819254"/>
                    <a:pt x="934365" y="2343792"/>
                    <a:pt x="2073378" y="2343792"/>
                  </a:cubicBezTo>
                  <a:cubicBezTo>
                    <a:pt x="3212391" y="2343792"/>
                    <a:pt x="4124026" y="1819330"/>
                    <a:pt x="4124026" y="1183261"/>
                  </a:cubicBezTo>
                  <a:cubicBezTo>
                    <a:pt x="4124026" y="547193"/>
                    <a:pt x="3212316" y="22730"/>
                    <a:pt x="2073378" y="22730"/>
                  </a:cubicBezTo>
                  <a:lnTo>
                    <a:pt x="2073378" y="11365"/>
                  </a:lnTo>
                  <a:lnTo>
                    <a:pt x="2073378" y="22730"/>
                  </a:lnTo>
                  <a:cubicBezTo>
                    <a:pt x="934365" y="22730"/>
                    <a:pt x="22730" y="547193"/>
                    <a:pt x="22730" y="1183261"/>
                  </a:cubicBezTo>
                  <a:close/>
                </a:path>
              </a:pathLst>
            </a:custGeom>
            <a:solidFill>
              <a:srgbClr val="FFFFFF"/>
            </a:solidFill>
          </p:spPr>
          <p:txBody>
            <a:bodyPr/>
            <a:lstStyle/>
            <a:p>
              <a:endParaRPr lang="en-GB"/>
            </a:p>
          </p:txBody>
        </p:sp>
        <p:sp>
          <p:nvSpPr>
            <p:cNvPr id="16" name="TextBox 16"/>
            <p:cNvSpPr txBox="1"/>
            <p:nvPr/>
          </p:nvSpPr>
          <p:spPr>
            <a:xfrm>
              <a:off x="0" y="-57150"/>
              <a:ext cx="4146703" cy="2423605"/>
            </a:xfrm>
            <a:prstGeom prst="rect">
              <a:avLst/>
            </a:prstGeom>
          </p:spPr>
          <p:txBody>
            <a:bodyPr lIns="50800" tIns="50800" rIns="50800" bIns="50800" rtlCol="0" anchor="ctr"/>
            <a:lstStyle/>
            <a:p>
              <a:pPr algn="ctr">
                <a:lnSpc>
                  <a:spcPts val="4967"/>
                </a:lnSpc>
              </a:pPr>
              <a:r>
                <a:rPr lang="en-US" sz="3600">
                  <a:solidFill>
                    <a:srgbClr val="FFFFFF"/>
                  </a:solidFill>
                  <a:latin typeface="Fraunces Bold"/>
                </a:rPr>
                <a:t>Nhiệm vụ 3</a:t>
              </a:r>
            </a:p>
          </p:txBody>
        </p:sp>
      </p:grpSp>
      <p:sp>
        <p:nvSpPr>
          <p:cNvPr id="17" name="TextBox 17"/>
          <p:cNvSpPr txBox="1"/>
          <p:nvPr/>
        </p:nvSpPr>
        <p:spPr>
          <a:xfrm>
            <a:off x="4007149" y="3960735"/>
            <a:ext cx="12409270" cy="513538"/>
          </a:xfrm>
          <a:prstGeom prst="rect">
            <a:avLst/>
          </a:prstGeom>
        </p:spPr>
        <p:txBody>
          <a:bodyPr lIns="0" tIns="0" rIns="0" bIns="0" rtlCol="0" anchor="t">
            <a:spAutoFit/>
          </a:bodyPr>
          <a:lstStyle/>
          <a:p>
            <a:pPr marL="669606" lvl="2" indent="-223202" algn="l">
              <a:lnSpc>
                <a:spcPts val="3995"/>
              </a:lnSpc>
              <a:buFont typeface="Arial"/>
              <a:buChar char="⚬"/>
            </a:pPr>
            <a:r>
              <a:rPr lang="en-US" sz="3699">
                <a:solidFill>
                  <a:srgbClr val="FFFFFF"/>
                </a:solidFill>
                <a:latin typeface="Roboto Condensed"/>
              </a:rPr>
              <a:t>Câu hỏi kết nối (2 phút / câu)</a:t>
            </a:r>
          </a:p>
        </p:txBody>
      </p:sp>
    </p:spTree>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sp>
        <p:nvSpPr>
          <p:cNvPr id="3" name="Freeform 3"/>
          <p:cNvSpPr/>
          <p:nvPr/>
        </p:nvSpPr>
        <p:spPr>
          <a:xfrm>
            <a:off x="3600450" y="1471612"/>
            <a:ext cx="14039850" cy="128588"/>
          </a:xfrm>
          <a:custGeom>
            <a:avLst/>
            <a:gdLst/>
            <a:ahLst/>
            <a:cxnLst/>
            <a:rect l="l" t="t" r="r" b="b"/>
            <a:pathLst>
              <a:path w="14039850" h="128588">
                <a:moveTo>
                  <a:pt x="0" y="0"/>
                </a:moveTo>
                <a:lnTo>
                  <a:pt x="14039850" y="0"/>
                </a:lnTo>
                <a:lnTo>
                  <a:pt x="14039850" y="128588"/>
                </a:lnTo>
                <a:lnTo>
                  <a:pt x="0" y="128588"/>
                </a:lnTo>
                <a:lnTo>
                  <a:pt x="0" y="0"/>
                </a:lnTo>
                <a:close/>
              </a:path>
            </a:pathLst>
          </a:custGeom>
          <a:blipFill>
            <a:blip r:embed="rId4"/>
            <a:stretch>
              <a:fillRect l="-23225" t="109038" b="-28001"/>
            </a:stretch>
          </a:blipFill>
        </p:spPr>
        <p:txBody>
          <a:bodyPr/>
          <a:lstStyle/>
          <a:p>
            <a:endParaRPr lang="en-GB"/>
          </a:p>
        </p:txBody>
      </p:sp>
      <p:sp>
        <p:nvSpPr>
          <p:cNvPr id="4" name="Freeform 4"/>
          <p:cNvSpPr/>
          <p:nvPr/>
        </p:nvSpPr>
        <p:spPr>
          <a:xfrm>
            <a:off x="0" y="6816287"/>
            <a:ext cx="3811334" cy="4114800"/>
          </a:xfrm>
          <a:custGeom>
            <a:avLst/>
            <a:gdLst/>
            <a:ahLst/>
            <a:cxnLst/>
            <a:rect l="l" t="t" r="r" b="b"/>
            <a:pathLst>
              <a:path w="3811334" h="4114800">
                <a:moveTo>
                  <a:pt x="0" y="0"/>
                </a:moveTo>
                <a:lnTo>
                  <a:pt x="3811334" y="0"/>
                </a:lnTo>
                <a:lnTo>
                  <a:pt x="3811334"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
        <p:nvSpPr>
          <p:cNvPr id="5" name="TextBox 5"/>
          <p:cNvSpPr txBox="1"/>
          <p:nvPr/>
        </p:nvSpPr>
        <p:spPr>
          <a:xfrm>
            <a:off x="5314416" y="2507134"/>
            <a:ext cx="12325884" cy="1180488"/>
          </a:xfrm>
          <a:prstGeom prst="rect">
            <a:avLst/>
          </a:prstGeom>
        </p:spPr>
        <p:txBody>
          <a:bodyPr lIns="0" tIns="0" rIns="0" bIns="0" rtlCol="0" anchor="t">
            <a:spAutoFit/>
          </a:bodyPr>
          <a:lstStyle/>
          <a:p>
            <a:pPr algn="l">
              <a:lnSpc>
                <a:spcPts val="8771"/>
              </a:lnSpc>
            </a:pPr>
            <a:r>
              <a:rPr lang="en-US" sz="7309">
                <a:solidFill>
                  <a:srgbClr val="100907"/>
                </a:solidFill>
                <a:latin typeface="#9Slide06 ThuPhap Thien An"/>
              </a:rPr>
              <a:t>Tập làm nhà phê bình</a:t>
            </a:r>
          </a:p>
        </p:txBody>
      </p:sp>
      <p:sp>
        <p:nvSpPr>
          <p:cNvPr id="6" name="TextBox 6"/>
          <p:cNvSpPr txBox="1"/>
          <p:nvPr/>
        </p:nvSpPr>
        <p:spPr>
          <a:xfrm>
            <a:off x="6197814" y="1028700"/>
            <a:ext cx="7312448" cy="1143000"/>
          </a:xfrm>
          <a:prstGeom prst="rect">
            <a:avLst/>
          </a:prstGeom>
        </p:spPr>
        <p:txBody>
          <a:bodyPr lIns="0" tIns="0" rIns="0" bIns="0" rtlCol="0" anchor="t">
            <a:spAutoFit/>
          </a:bodyPr>
          <a:lstStyle/>
          <a:p>
            <a:pPr algn="l">
              <a:lnSpc>
                <a:spcPts val="9000"/>
              </a:lnSpc>
            </a:pPr>
            <a:r>
              <a:rPr lang="en-US" sz="7500" spc="35">
                <a:solidFill>
                  <a:srgbClr val="22170B"/>
                </a:solidFill>
                <a:latin typeface="Fraunces Bold"/>
              </a:rPr>
              <a:t>4. LUYỆN TẬP</a:t>
            </a:r>
          </a:p>
        </p:txBody>
      </p:sp>
      <p:grpSp>
        <p:nvGrpSpPr>
          <p:cNvPr id="7" name="Group 7"/>
          <p:cNvGrpSpPr/>
          <p:nvPr/>
        </p:nvGrpSpPr>
        <p:grpSpPr>
          <a:xfrm>
            <a:off x="1871828" y="4089730"/>
            <a:ext cx="14741410" cy="2296919"/>
            <a:chOff x="0" y="0"/>
            <a:chExt cx="19655213" cy="3062559"/>
          </a:xfrm>
        </p:grpSpPr>
        <p:sp>
          <p:nvSpPr>
            <p:cNvPr id="8" name="Freeform 8"/>
            <p:cNvSpPr/>
            <p:nvPr/>
          </p:nvSpPr>
          <p:spPr>
            <a:xfrm>
              <a:off x="8776" y="8904"/>
              <a:ext cx="19637703" cy="3044698"/>
            </a:xfrm>
            <a:custGeom>
              <a:avLst/>
              <a:gdLst/>
              <a:ahLst/>
              <a:cxnLst/>
              <a:rect l="l" t="t" r="r" b="b"/>
              <a:pathLst>
                <a:path w="19637703" h="3044698">
                  <a:moveTo>
                    <a:pt x="0" y="0"/>
                  </a:moveTo>
                  <a:lnTo>
                    <a:pt x="19637702" y="0"/>
                  </a:lnTo>
                  <a:lnTo>
                    <a:pt x="19637702" y="3044698"/>
                  </a:lnTo>
                  <a:lnTo>
                    <a:pt x="0" y="3044698"/>
                  </a:lnTo>
                  <a:close/>
                </a:path>
              </a:pathLst>
            </a:custGeom>
            <a:solidFill>
              <a:srgbClr val="FFFFFF">
                <a:alpha val="89412"/>
              </a:srgbClr>
            </a:solidFill>
          </p:spPr>
          <p:txBody>
            <a:bodyPr/>
            <a:lstStyle/>
            <a:p>
              <a:endParaRPr lang="en-GB"/>
            </a:p>
          </p:txBody>
        </p:sp>
        <p:sp>
          <p:nvSpPr>
            <p:cNvPr id="9" name="Freeform 9"/>
            <p:cNvSpPr/>
            <p:nvPr/>
          </p:nvSpPr>
          <p:spPr>
            <a:xfrm>
              <a:off x="0" y="0"/>
              <a:ext cx="19655258" cy="3062506"/>
            </a:xfrm>
            <a:custGeom>
              <a:avLst/>
              <a:gdLst/>
              <a:ahLst/>
              <a:cxnLst/>
              <a:rect l="l" t="t" r="r" b="b"/>
              <a:pathLst>
                <a:path w="19655258" h="3062506">
                  <a:moveTo>
                    <a:pt x="8776" y="0"/>
                  </a:moveTo>
                  <a:lnTo>
                    <a:pt x="19646478" y="0"/>
                  </a:lnTo>
                  <a:cubicBezTo>
                    <a:pt x="19651276" y="0"/>
                    <a:pt x="19655258" y="4036"/>
                    <a:pt x="19655258" y="8904"/>
                  </a:cubicBezTo>
                  <a:lnTo>
                    <a:pt x="19655258" y="3053602"/>
                  </a:lnTo>
                  <a:cubicBezTo>
                    <a:pt x="19655258" y="3058470"/>
                    <a:pt x="19651276" y="3062506"/>
                    <a:pt x="19646478" y="3062506"/>
                  </a:cubicBezTo>
                  <a:lnTo>
                    <a:pt x="8776" y="3062506"/>
                  </a:lnTo>
                  <a:cubicBezTo>
                    <a:pt x="3978" y="3062506"/>
                    <a:pt x="0" y="3058470"/>
                    <a:pt x="0" y="3053602"/>
                  </a:cubicBezTo>
                  <a:lnTo>
                    <a:pt x="0" y="8904"/>
                  </a:lnTo>
                  <a:cubicBezTo>
                    <a:pt x="0" y="4036"/>
                    <a:pt x="3978" y="0"/>
                    <a:pt x="8776" y="0"/>
                  </a:cubicBezTo>
                  <a:moveTo>
                    <a:pt x="8776" y="17808"/>
                  </a:moveTo>
                  <a:lnTo>
                    <a:pt x="8776" y="8904"/>
                  </a:lnTo>
                  <a:lnTo>
                    <a:pt x="17551" y="8904"/>
                  </a:lnTo>
                  <a:lnTo>
                    <a:pt x="17551" y="3053602"/>
                  </a:lnTo>
                  <a:lnTo>
                    <a:pt x="8776" y="3053602"/>
                  </a:lnTo>
                  <a:lnTo>
                    <a:pt x="8776" y="3044698"/>
                  </a:lnTo>
                  <a:lnTo>
                    <a:pt x="19646478" y="3044698"/>
                  </a:lnTo>
                  <a:lnTo>
                    <a:pt x="19646478" y="3053602"/>
                  </a:lnTo>
                  <a:lnTo>
                    <a:pt x="19637704" y="3053602"/>
                  </a:lnTo>
                  <a:lnTo>
                    <a:pt x="19637704" y="8904"/>
                  </a:lnTo>
                  <a:lnTo>
                    <a:pt x="19646478" y="8904"/>
                  </a:lnTo>
                  <a:lnTo>
                    <a:pt x="19646478" y="17808"/>
                  </a:lnTo>
                  <a:lnTo>
                    <a:pt x="8776" y="17808"/>
                  </a:lnTo>
                  <a:close/>
                </a:path>
              </a:pathLst>
            </a:custGeom>
            <a:solidFill>
              <a:srgbClr val="573312"/>
            </a:solidFill>
          </p:spPr>
          <p:txBody>
            <a:bodyPr/>
            <a:lstStyle/>
            <a:p>
              <a:endParaRPr lang="en-GB"/>
            </a:p>
          </p:txBody>
        </p:sp>
      </p:grpSp>
      <p:sp>
        <p:nvSpPr>
          <p:cNvPr id="10" name="TextBox 10"/>
          <p:cNvSpPr txBox="1"/>
          <p:nvPr/>
        </p:nvSpPr>
        <p:spPr>
          <a:xfrm>
            <a:off x="2759546" y="4483100"/>
            <a:ext cx="12768907" cy="1235075"/>
          </a:xfrm>
          <a:prstGeom prst="rect">
            <a:avLst/>
          </a:prstGeom>
        </p:spPr>
        <p:txBody>
          <a:bodyPr lIns="0" tIns="0" rIns="0" bIns="0" rtlCol="0" anchor="t">
            <a:spAutoFit/>
          </a:bodyPr>
          <a:lstStyle/>
          <a:p>
            <a:pPr algn="just">
              <a:lnSpc>
                <a:spcPts val="4900"/>
              </a:lnSpc>
            </a:pPr>
            <a:r>
              <a:rPr lang="en-US" sz="3500">
                <a:solidFill>
                  <a:srgbClr val="0C0C0C"/>
                </a:solidFill>
                <a:latin typeface="Roboto Condensed Bold"/>
              </a:rPr>
              <a:t>Nhiệm vụ: </a:t>
            </a:r>
            <a:r>
              <a:rPr lang="en-US" sz="3500">
                <a:solidFill>
                  <a:srgbClr val="0C0C0C"/>
                </a:solidFill>
                <a:latin typeface="Roboto Condensed"/>
              </a:rPr>
              <a:t>Viết đoạn văn khoảng 8 câu cảm nhận về chi tiết / hình ảnh / dòng thơ em ấn tượng nhất trong bài “Cảnh khuya”. (PHT số 2) </a:t>
            </a:r>
          </a:p>
        </p:txBody>
      </p:sp>
    </p:spTree>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sp>
        <p:nvSpPr>
          <p:cNvPr id="3" name="Freeform 3"/>
          <p:cNvSpPr/>
          <p:nvPr/>
        </p:nvSpPr>
        <p:spPr>
          <a:xfrm>
            <a:off x="3600450" y="1471612"/>
            <a:ext cx="14039850" cy="128588"/>
          </a:xfrm>
          <a:custGeom>
            <a:avLst/>
            <a:gdLst/>
            <a:ahLst/>
            <a:cxnLst/>
            <a:rect l="l" t="t" r="r" b="b"/>
            <a:pathLst>
              <a:path w="14039850" h="128588">
                <a:moveTo>
                  <a:pt x="0" y="0"/>
                </a:moveTo>
                <a:lnTo>
                  <a:pt x="14039850" y="0"/>
                </a:lnTo>
                <a:lnTo>
                  <a:pt x="14039850" y="128588"/>
                </a:lnTo>
                <a:lnTo>
                  <a:pt x="0" y="128588"/>
                </a:lnTo>
                <a:lnTo>
                  <a:pt x="0" y="0"/>
                </a:lnTo>
                <a:close/>
              </a:path>
            </a:pathLst>
          </a:custGeom>
          <a:blipFill>
            <a:blip r:embed="rId4"/>
            <a:stretch>
              <a:fillRect l="-23225" t="109038" b="-28001"/>
            </a:stretch>
          </a:blipFill>
        </p:spPr>
        <p:txBody>
          <a:bodyPr/>
          <a:lstStyle/>
          <a:p>
            <a:endParaRPr lang="en-GB"/>
          </a:p>
        </p:txBody>
      </p:sp>
      <p:graphicFrame>
        <p:nvGraphicFramePr>
          <p:cNvPr id="4" name="Table 4"/>
          <p:cNvGraphicFramePr>
            <a:graphicFrameLocks noGrp="1"/>
          </p:cNvGraphicFramePr>
          <p:nvPr/>
        </p:nvGraphicFramePr>
        <p:xfrm>
          <a:off x="4803138" y="2119164"/>
          <a:ext cx="13143984" cy="7719981"/>
        </p:xfrm>
        <a:graphic>
          <a:graphicData uri="http://schemas.openxmlformats.org/drawingml/2006/table">
            <a:tbl>
              <a:tblPr/>
              <a:tblGrid>
                <a:gridCol w="1125639">
                  <a:extLst>
                    <a:ext uri="{9D8B030D-6E8A-4147-A177-3AD203B41FA5}">
                      <a16:colId xmlns:a16="http://schemas.microsoft.com/office/drawing/2014/main" val="20000"/>
                    </a:ext>
                  </a:extLst>
                </a:gridCol>
                <a:gridCol w="12018345">
                  <a:extLst>
                    <a:ext uri="{9D8B030D-6E8A-4147-A177-3AD203B41FA5}">
                      <a16:colId xmlns:a16="http://schemas.microsoft.com/office/drawing/2014/main" val="20001"/>
                    </a:ext>
                  </a:extLst>
                </a:gridCol>
              </a:tblGrid>
              <a:tr h="1741103">
                <a:tc>
                  <a:txBody>
                    <a:bodyPr/>
                    <a:lstStyle/>
                    <a:p>
                      <a:pPr algn="just">
                        <a:lnSpc>
                          <a:spcPts val="4080"/>
                        </a:lnSpc>
                        <a:defRPr/>
                      </a:pPr>
                      <a:r>
                        <a:rPr lang="en-US" sz="3400">
                          <a:solidFill>
                            <a:srgbClr val="100907"/>
                          </a:solidFill>
                          <a:latin typeface="Roboto Condensed"/>
                        </a:rPr>
                        <a:t>MĐ</a:t>
                      </a:r>
                      <a:endParaRPr lang="en-US" sz="1100"/>
                    </a:p>
                  </a:txBody>
                  <a:tcPr marL="73025" marR="73025" marT="73025" marB="730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AC1A7"/>
                    </a:solidFill>
                  </a:tcPr>
                </a:tc>
                <a:tc>
                  <a:txBody>
                    <a:bodyPr/>
                    <a:lstStyle/>
                    <a:p>
                      <a:pPr algn="just">
                        <a:lnSpc>
                          <a:spcPts val="4454"/>
                        </a:lnSpc>
                        <a:defRPr/>
                      </a:pPr>
                      <a:r>
                        <a:rPr lang="en-US" sz="3400">
                          <a:solidFill>
                            <a:srgbClr val="100907"/>
                          </a:solidFill>
                          <a:latin typeface="Roboto Condensed"/>
                        </a:rPr>
                        <a:t>Giới thiệu ngắn gọn về bài thơ, tác giả và chi tiết/ hình ảnh / dòng thơ em ấn tượng nhất.</a:t>
                      </a:r>
                      <a:endParaRPr lang="en-US" sz="1100"/>
                    </a:p>
                  </a:txBody>
                  <a:tcPr marL="73025" marR="73025" marT="73025" marB="730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gradFill rotWithShape="1">
                      <a:gsLst>
                        <a:gs pos="0">
                          <a:srgbClr val="FEFCF6">
                            <a:alpha val="100000"/>
                          </a:srgbClr>
                        </a:gs>
                        <a:gs pos="50000">
                          <a:srgbClr val="FDF7E7">
                            <a:alpha val="100000"/>
                          </a:srgbClr>
                        </a:gs>
                        <a:gs pos="100000">
                          <a:srgbClr val="FDF6E3">
                            <a:alpha val="100000"/>
                          </a:srgbClr>
                        </a:gs>
                      </a:gsLst>
                      <a:lin ang="5400000"/>
                    </a:gradFill>
                  </a:tcPr>
                </a:tc>
                <a:extLst>
                  <a:ext uri="{0D108BD9-81ED-4DB2-BD59-A6C34878D82A}">
                    <a16:rowId xmlns:a16="http://schemas.microsoft.com/office/drawing/2014/main" val="10000"/>
                  </a:ext>
                </a:extLst>
              </a:tr>
              <a:tr h="4298427">
                <a:tc>
                  <a:txBody>
                    <a:bodyPr/>
                    <a:lstStyle/>
                    <a:p>
                      <a:pPr algn="just">
                        <a:lnSpc>
                          <a:spcPts val="4080"/>
                        </a:lnSpc>
                        <a:defRPr/>
                      </a:pPr>
                      <a:r>
                        <a:rPr lang="en-US" sz="3400">
                          <a:solidFill>
                            <a:srgbClr val="100907"/>
                          </a:solidFill>
                          <a:latin typeface="Roboto Condensed"/>
                        </a:rPr>
                        <a:t>TĐ</a:t>
                      </a:r>
                      <a:endParaRPr lang="en-US" sz="1100"/>
                    </a:p>
                  </a:txBody>
                  <a:tcPr marL="73025" marR="73025" marT="73025" marB="730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AC1A7"/>
                    </a:solidFill>
                  </a:tcPr>
                </a:tc>
                <a:tc>
                  <a:txBody>
                    <a:bodyPr/>
                    <a:lstStyle/>
                    <a:p>
                      <a:pPr algn="just">
                        <a:lnSpc>
                          <a:spcPts val="4624"/>
                        </a:lnSpc>
                        <a:defRPr/>
                      </a:pPr>
                      <a:r>
                        <a:rPr lang="en-US" sz="3400">
                          <a:solidFill>
                            <a:srgbClr val="100907"/>
                          </a:solidFill>
                          <a:latin typeface="Roboto Condensed"/>
                        </a:rPr>
                        <a:t>- Khái quát chung về HCST, chủ đề, mạch cảm xúc của bài thơ.</a:t>
                      </a:r>
                      <a:endParaRPr lang="en-US" sz="1100"/>
                    </a:p>
                    <a:p>
                      <a:pPr algn="just">
                        <a:lnSpc>
                          <a:spcPts val="4624"/>
                        </a:lnSpc>
                      </a:pPr>
                      <a:r>
                        <a:rPr lang="en-US" sz="3400">
                          <a:solidFill>
                            <a:srgbClr val="100907"/>
                          </a:solidFill>
                          <a:latin typeface="Roboto Condensed"/>
                        </a:rPr>
                        <a:t>- Cảm nhận về đặc sắc nghệ thuật của chi tiết / hình ảnh / dòng thơ.</a:t>
                      </a:r>
                    </a:p>
                    <a:p>
                      <a:pPr algn="just">
                        <a:lnSpc>
                          <a:spcPts val="4624"/>
                        </a:lnSpc>
                      </a:pPr>
                      <a:r>
                        <a:rPr lang="en-US" sz="3400">
                          <a:solidFill>
                            <a:srgbClr val="100907"/>
                          </a:solidFill>
                          <a:latin typeface="Roboto Condensed"/>
                        </a:rPr>
                        <a:t>- Cảm nhận về nội dung, thông điệp mà chi tiết / hình ảnh / dòng thơ gợi ra.</a:t>
                      </a:r>
                    </a:p>
                    <a:p>
                      <a:pPr algn="just">
                        <a:lnSpc>
                          <a:spcPts val="4624"/>
                        </a:lnSpc>
                      </a:pPr>
                      <a:r>
                        <a:rPr lang="en-US" sz="3400">
                          <a:solidFill>
                            <a:srgbClr val="100907"/>
                          </a:solidFill>
                          <a:latin typeface="Roboto Condensed"/>
                        </a:rPr>
                        <a:t>- Bình luận, liên hệ với chi tiết / hình ảnh trong tác phẩm khác cùng thời kì / cùng đề tài để khắc sâu vẻ đẹp, ý nghĩa của dòng thơ / hình ảnh đang cảm nhận</a:t>
                      </a:r>
                    </a:p>
                  </a:txBody>
                  <a:tcPr marL="73025" marR="73025" marT="73025" marB="730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gradFill rotWithShape="1">
                      <a:gsLst>
                        <a:gs pos="0">
                          <a:srgbClr val="FEFCF6">
                            <a:alpha val="100000"/>
                          </a:srgbClr>
                        </a:gs>
                        <a:gs pos="50000">
                          <a:srgbClr val="FDF7E7">
                            <a:alpha val="100000"/>
                          </a:srgbClr>
                        </a:gs>
                        <a:gs pos="100000">
                          <a:srgbClr val="FDF6E3">
                            <a:alpha val="100000"/>
                          </a:srgbClr>
                        </a:gs>
                      </a:gsLst>
                      <a:lin ang="5400000"/>
                    </a:gradFill>
                  </a:tcPr>
                </a:tc>
                <a:extLst>
                  <a:ext uri="{0D108BD9-81ED-4DB2-BD59-A6C34878D82A}">
                    <a16:rowId xmlns:a16="http://schemas.microsoft.com/office/drawing/2014/main" val="10001"/>
                  </a:ext>
                </a:extLst>
              </a:tr>
              <a:tr h="1680451">
                <a:tc>
                  <a:txBody>
                    <a:bodyPr/>
                    <a:lstStyle/>
                    <a:p>
                      <a:pPr algn="just">
                        <a:lnSpc>
                          <a:spcPts val="4080"/>
                        </a:lnSpc>
                        <a:defRPr/>
                      </a:pPr>
                      <a:r>
                        <a:rPr lang="en-US" sz="3400">
                          <a:solidFill>
                            <a:srgbClr val="100907"/>
                          </a:solidFill>
                          <a:latin typeface="Roboto Condensed"/>
                        </a:rPr>
                        <a:t>KĐ</a:t>
                      </a:r>
                      <a:endParaRPr lang="en-US" sz="1100"/>
                    </a:p>
                  </a:txBody>
                  <a:tcPr marL="73025" marR="73025" marT="73025" marB="730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AC1A7"/>
                    </a:solidFill>
                  </a:tcPr>
                </a:tc>
                <a:tc>
                  <a:txBody>
                    <a:bodyPr/>
                    <a:lstStyle/>
                    <a:p>
                      <a:pPr algn="just">
                        <a:lnSpc>
                          <a:spcPts val="4080"/>
                        </a:lnSpc>
                        <a:defRPr/>
                      </a:pPr>
                      <a:r>
                        <a:rPr lang="en-US" sz="3400">
                          <a:solidFill>
                            <a:srgbClr val="100907"/>
                          </a:solidFill>
                          <a:latin typeface="Roboto Condensed"/>
                        </a:rPr>
                        <a:t>Khẳng định ý nghĩa của dòng thơ với toàn bài / Cảm xúc của cá nhân em.</a:t>
                      </a:r>
                      <a:endParaRPr lang="en-US" sz="1100"/>
                    </a:p>
                  </a:txBody>
                  <a:tcPr marL="73025" marR="73025" marT="73025" marB="730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gradFill rotWithShape="1">
                      <a:gsLst>
                        <a:gs pos="0">
                          <a:srgbClr val="FEFCF6">
                            <a:alpha val="100000"/>
                          </a:srgbClr>
                        </a:gs>
                        <a:gs pos="50000">
                          <a:srgbClr val="FDF7E7">
                            <a:alpha val="100000"/>
                          </a:srgbClr>
                        </a:gs>
                        <a:gs pos="100000">
                          <a:srgbClr val="FDF6E3">
                            <a:alpha val="100000"/>
                          </a:srgbClr>
                        </a:gs>
                      </a:gsLst>
                      <a:lin ang="5400000"/>
                    </a:gradFill>
                  </a:tcPr>
                </a:tc>
                <a:extLst>
                  <a:ext uri="{0D108BD9-81ED-4DB2-BD59-A6C34878D82A}">
                    <a16:rowId xmlns:a16="http://schemas.microsoft.com/office/drawing/2014/main" val="10002"/>
                  </a:ext>
                </a:extLst>
              </a:tr>
            </a:tbl>
          </a:graphicData>
        </a:graphic>
      </p:graphicFrame>
      <p:sp>
        <p:nvSpPr>
          <p:cNvPr id="5" name="TextBox 5"/>
          <p:cNvSpPr txBox="1"/>
          <p:nvPr/>
        </p:nvSpPr>
        <p:spPr>
          <a:xfrm>
            <a:off x="458409" y="2935288"/>
            <a:ext cx="3949856" cy="4330700"/>
          </a:xfrm>
          <a:prstGeom prst="rect">
            <a:avLst/>
          </a:prstGeom>
        </p:spPr>
        <p:txBody>
          <a:bodyPr lIns="0" tIns="0" rIns="0" bIns="0" rtlCol="0" anchor="t">
            <a:spAutoFit/>
          </a:bodyPr>
          <a:lstStyle/>
          <a:p>
            <a:pPr algn="just">
              <a:lnSpc>
                <a:spcPts val="4900"/>
              </a:lnSpc>
            </a:pPr>
            <a:r>
              <a:rPr lang="en-US" sz="3500">
                <a:solidFill>
                  <a:srgbClr val="100907"/>
                </a:solidFill>
                <a:latin typeface="Roboto Condensed Bold"/>
              </a:rPr>
              <a:t>Nhiệm vụ: </a:t>
            </a:r>
            <a:r>
              <a:rPr lang="en-US" sz="3500">
                <a:solidFill>
                  <a:srgbClr val="100907"/>
                </a:solidFill>
                <a:latin typeface="Roboto Condensed"/>
              </a:rPr>
              <a:t>Viết đoạn văn khoảng 8 câu cảm nhận về chi tiết / hình ảnh / dòng thơ em ấn tượng nhất trong bài “Cảnh khuya”. (PHT số 2)</a:t>
            </a:r>
          </a:p>
        </p:txBody>
      </p:sp>
      <p:sp>
        <p:nvSpPr>
          <p:cNvPr id="6" name="Freeform 6"/>
          <p:cNvSpPr/>
          <p:nvPr/>
        </p:nvSpPr>
        <p:spPr>
          <a:xfrm>
            <a:off x="198169" y="8055526"/>
            <a:ext cx="3811334" cy="4114800"/>
          </a:xfrm>
          <a:custGeom>
            <a:avLst/>
            <a:gdLst/>
            <a:ahLst/>
            <a:cxnLst/>
            <a:rect l="l" t="t" r="r" b="b"/>
            <a:pathLst>
              <a:path w="3811334" h="4114800">
                <a:moveTo>
                  <a:pt x="0" y="0"/>
                </a:moveTo>
                <a:lnTo>
                  <a:pt x="3811334" y="0"/>
                </a:lnTo>
                <a:lnTo>
                  <a:pt x="3811334"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
        <p:nvSpPr>
          <p:cNvPr id="7" name="TextBox 7"/>
          <p:cNvSpPr txBox="1"/>
          <p:nvPr/>
        </p:nvSpPr>
        <p:spPr>
          <a:xfrm>
            <a:off x="8757444" y="666018"/>
            <a:ext cx="7312448" cy="1143000"/>
          </a:xfrm>
          <a:prstGeom prst="rect">
            <a:avLst/>
          </a:prstGeom>
        </p:spPr>
        <p:txBody>
          <a:bodyPr lIns="0" tIns="0" rIns="0" bIns="0" rtlCol="0" anchor="t">
            <a:spAutoFit/>
          </a:bodyPr>
          <a:lstStyle/>
          <a:p>
            <a:pPr algn="l">
              <a:lnSpc>
                <a:spcPts val="9000"/>
              </a:lnSpc>
            </a:pPr>
            <a:r>
              <a:rPr lang="en-US" sz="7500" spc="35">
                <a:solidFill>
                  <a:srgbClr val="22170B"/>
                </a:solidFill>
                <a:latin typeface="Fraunces Bold"/>
              </a:rPr>
              <a:t>4. LUYỆN TẬP</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a:stretch>
          </a:blipFill>
        </p:spPr>
        <p:txBody>
          <a:bodyPr/>
          <a:lstStyle/>
          <a:p>
            <a:endParaRPr lang="en-GB"/>
          </a:p>
        </p:txBody>
      </p:sp>
      <p:sp>
        <p:nvSpPr>
          <p:cNvPr id="3" name="Freeform 3"/>
          <p:cNvSpPr/>
          <p:nvPr/>
        </p:nvSpPr>
        <p:spPr>
          <a:xfrm>
            <a:off x="3627665" y="1317377"/>
            <a:ext cx="14039850" cy="128588"/>
          </a:xfrm>
          <a:custGeom>
            <a:avLst/>
            <a:gdLst/>
            <a:ahLst/>
            <a:cxnLst/>
            <a:rect l="l" t="t" r="r" b="b"/>
            <a:pathLst>
              <a:path w="14039850" h="128588">
                <a:moveTo>
                  <a:pt x="0" y="0"/>
                </a:moveTo>
                <a:lnTo>
                  <a:pt x="14039850" y="0"/>
                </a:lnTo>
                <a:lnTo>
                  <a:pt x="14039850" y="128588"/>
                </a:lnTo>
                <a:lnTo>
                  <a:pt x="0" y="128588"/>
                </a:lnTo>
                <a:lnTo>
                  <a:pt x="0" y="0"/>
                </a:lnTo>
                <a:close/>
              </a:path>
            </a:pathLst>
          </a:custGeom>
          <a:blipFill>
            <a:blip r:embed="rId6"/>
            <a:stretch>
              <a:fillRect l="-23225" t="109038" b="-28001"/>
            </a:stretch>
          </a:blipFill>
        </p:spPr>
        <p:txBody>
          <a:bodyPr/>
          <a:lstStyle/>
          <a:p>
            <a:endParaRPr lang="en-GB"/>
          </a:p>
        </p:txBody>
      </p:sp>
      <p:sp>
        <p:nvSpPr>
          <p:cNvPr id="4" name="TextBox 4"/>
          <p:cNvSpPr txBox="1"/>
          <p:nvPr/>
        </p:nvSpPr>
        <p:spPr>
          <a:xfrm>
            <a:off x="1295400" y="3543300"/>
            <a:ext cx="7357920" cy="1737261"/>
          </a:xfrm>
          <a:prstGeom prst="rect">
            <a:avLst/>
          </a:prstGeom>
        </p:spPr>
        <p:txBody>
          <a:bodyPr lIns="0" tIns="0" rIns="0" bIns="0" rtlCol="0" anchor="t">
            <a:spAutoFit/>
          </a:bodyPr>
          <a:lstStyle/>
          <a:p>
            <a:pPr algn="ctr">
              <a:lnSpc>
                <a:spcPts val="7020"/>
              </a:lnSpc>
            </a:pPr>
            <a:r>
              <a:rPr lang="en-US" sz="4500">
                <a:solidFill>
                  <a:srgbClr val="6B4C2C"/>
                </a:solidFill>
                <a:latin typeface="Roboto Condensed Bold"/>
              </a:rPr>
              <a:t>Hình ảnh sau </a:t>
            </a:r>
          </a:p>
          <a:p>
            <a:pPr algn="ctr">
              <a:lnSpc>
                <a:spcPts val="7020"/>
              </a:lnSpc>
            </a:pPr>
            <a:r>
              <a:rPr lang="en-US" sz="4500">
                <a:solidFill>
                  <a:srgbClr val="6B4C2C"/>
                </a:solidFill>
                <a:latin typeface="Roboto Condensed Bold"/>
              </a:rPr>
              <a:t>gợi em nhớ đến địa danh nào?</a:t>
            </a:r>
          </a:p>
        </p:txBody>
      </p:sp>
      <p:grpSp>
        <p:nvGrpSpPr>
          <p:cNvPr id="9" name="Group 9"/>
          <p:cNvGrpSpPr/>
          <p:nvPr/>
        </p:nvGrpSpPr>
        <p:grpSpPr>
          <a:xfrm>
            <a:off x="355778" y="8436437"/>
            <a:ext cx="8964454" cy="1262722"/>
            <a:chOff x="0" y="0"/>
            <a:chExt cx="2361008" cy="332569"/>
          </a:xfrm>
        </p:grpSpPr>
        <p:sp>
          <p:nvSpPr>
            <p:cNvPr id="10" name="Freeform 10"/>
            <p:cNvSpPr/>
            <p:nvPr/>
          </p:nvSpPr>
          <p:spPr>
            <a:xfrm>
              <a:off x="0" y="0"/>
              <a:ext cx="2361008" cy="332569"/>
            </a:xfrm>
            <a:custGeom>
              <a:avLst/>
              <a:gdLst/>
              <a:ahLst/>
              <a:cxnLst/>
              <a:rect l="l" t="t" r="r" b="b"/>
              <a:pathLst>
                <a:path w="2361008" h="332569">
                  <a:moveTo>
                    <a:pt x="44045" y="0"/>
                  </a:moveTo>
                  <a:lnTo>
                    <a:pt x="2316964" y="0"/>
                  </a:lnTo>
                  <a:cubicBezTo>
                    <a:pt x="2328645" y="0"/>
                    <a:pt x="2339848" y="4640"/>
                    <a:pt x="2348108" y="12900"/>
                  </a:cubicBezTo>
                  <a:cubicBezTo>
                    <a:pt x="2356368" y="21160"/>
                    <a:pt x="2361008" y="32363"/>
                    <a:pt x="2361008" y="44045"/>
                  </a:cubicBezTo>
                  <a:lnTo>
                    <a:pt x="2361008" y="288524"/>
                  </a:lnTo>
                  <a:cubicBezTo>
                    <a:pt x="2361008" y="300205"/>
                    <a:pt x="2356368" y="311408"/>
                    <a:pt x="2348108" y="319668"/>
                  </a:cubicBezTo>
                  <a:cubicBezTo>
                    <a:pt x="2339848" y="327928"/>
                    <a:pt x="2328645" y="332569"/>
                    <a:pt x="2316964" y="332569"/>
                  </a:cubicBezTo>
                  <a:lnTo>
                    <a:pt x="44045" y="332569"/>
                  </a:lnTo>
                  <a:cubicBezTo>
                    <a:pt x="32363" y="332569"/>
                    <a:pt x="21160" y="327928"/>
                    <a:pt x="12900" y="319668"/>
                  </a:cubicBezTo>
                  <a:cubicBezTo>
                    <a:pt x="4640" y="311408"/>
                    <a:pt x="0" y="300205"/>
                    <a:pt x="0" y="288524"/>
                  </a:cubicBezTo>
                  <a:lnTo>
                    <a:pt x="0" y="44045"/>
                  </a:lnTo>
                  <a:cubicBezTo>
                    <a:pt x="0" y="32363"/>
                    <a:pt x="4640" y="21160"/>
                    <a:pt x="12900" y="12900"/>
                  </a:cubicBezTo>
                  <a:cubicBezTo>
                    <a:pt x="21160" y="4640"/>
                    <a:pt x="32363" y="0"/>
                    <a:pt x="44045" y="0"/>
                  </a:cubicBezTo>
                  <a:close/>
                </a:path>
              </a:pathLst>
            </a:custGeom>
            <a:gradFill rotWithShape="1">
              <a:gsLst>
                <a:gs pos="0">
                  <a:srgbClr val="FFF3E1">
                    <a:alpha val="100000"/>
                  </a:srgbClr>
                </a:gs>
                <a:gs pos="35000">
                  <a:srgbClr val="FFF6E9">
                    <a:alpha val="100000"/>
                  </a:srgbClr>
                </a:gs>
                <a:gs pos="100000">
                  <a:srgbClr val="FFFDF6">
                    <a:alpha val="100000"/>
                  </a:srgbClr>
                </a:gs>
              </a:gsLst>
              <a:lin ang="15397845"/>
            </a:gradFill>
          </p:spPr>
          <p:txBody>
            <a:bodyPr/>
            <a:lstStyle/>
            <a:p>
              <a:endParaRPr lang="en-GB"/>
            </a:p>
          </p:txBody>
        </p:sp>
        <p:sp>
          <p:nvSpPr>
            <p:cNvPr id="11" name="TextBox 11"/>
            <p:cNvSpPr txBox="1"/>
            <p:nvPr/>
          </p:nvSpPr>
          <p:spPr>
            <a:xfrm>
              <a:off x="0" y="-47625"/>
              <a:ext cx="2361008" cy="380194"/>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8710513" y="2520315"/>
            <a:ext cx="6348561" cy="634856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11111" r="-11111"/>
              </a:stretch>
            </a:blipFill>
          </p:spPr>
          <p:txBody>
            <a:bodyPr/>
            <a:lstStyle/>
            <a:p>
              <a:endParaRPr lang="en-GB"/>
            </a:p>
          </p:txBody>
        </p:sp>
      </p:grpSp>
      <p:sp>
        <p:nvSpPr>
          <p:cNvPr id="14" name="TextBox 14"/>
          <p:cNvSpPr txBox="1"/>
          <p:nvPr/>
        </p:nvSpPr>
        <p:spPr>
          <a:xfrm>
            <a:off x="4947446" y="1586939"/>
            <a:ext cx="9118878" cy="933376"/>
          </a:xfrm>
          <a:prstGeom prst="rect">
            <a:avLst/>
          </a:prstGeom>
        </p:spPr>
        <p:txBody>
          <a:bodyPr lIns="0" tIns="0" rIns="0" bIns="0" rtlCol="0" anchor="t">
            <a:spAutoFit/>
          </a:bodyPr>
          <a:lstStyle/>
          <a:p>
            <a:pPr algn="ctr">
              <a:lnSpc>
                <a:spcPts val="7319"/>
              </a:lnSpc>
            </a:pPr>
            <a:r>
              <a:rPr lang="en-US" sz="6099">
                <a:solidFill>
                  <a:srgbClr val="22170B"/>
                </a:solidFill>
                <a:latin typeface="#9Slide05 Dear Saturday"/>
              </a:rPr>
              <a:t>Dữ kiện 2</a:t>
            </a:r>
          </a:p>
        </p:txBody>
      </p:sp>
      <p:sp>
        <p:nvSpPr>
          <p:cNvPr id="15" name="TextBox 15"/>
          <p:cNvSpPr txBox="1"/>
          <p:nvPr/>
        </p:nvSpPr>
        <p:spPr>
          <a:xfrm>
            <a:off x="4838005" y="317610"/>
            <a:ext cx="9118878" cy="1143000"/>
          </a:xfrm>
          <a:prstGeom prst="rect">
            <a:avLst/>
          </a:prstGeom>
        </p:spPr>
        <p:txBody>
          <a:bodyPr lIns="0" tIns="0" rIns="0" bIns="0" rtlCol="0" anchor="t">
            <a:spAutoFit/>
          </a:bodyPr>
          <a:lstStyle/>
          <a:p>
            <a:pPr algn="ctr">
              <a:lnSpc>
                <a:spcPts val="9000"/>
              </a:lnSpc>
            </a:pPr>
            <a:r>
              <a:rPr lang="en-US" sz="7500">
                <a:solidFill>
                  <a:srgbClr val="22170B"/>
                </a:solidFill>
                <a:latin typeface="Fraunces Bold"/>
              </a:rPr>
              <a:t>Nhân vật bí ẩn</a:t>
            </a:r>
          </a:p>
        </p:txBody>
      </p:sp>
      <p:sp>
        <p:nvSpPr>
          <p:cNvPr id="16" name="TextBox 16"/>
          <p:cNvSpPr txBox="1"/>
          <p:nvPr/>
        </p:nvSpPr>
        <p:spPr>
          <a:xfrm>
            <a:off x="2961578" y="8647201"/>
            <a:ext cx="4319058" cy="755469"/>
          </a:xfrm>
          <a:prstGeom prst="rect">
            <a:avLst/>
          </a:prstGeom>
        </p:spPr>
        <p:txBody>
          <a:bodyPr lIns="0" tIns="0" rIns="0" bIns="0" rtlCol="0" anchor="t">
            <a:spAutoFit/>
          </a:bodyPr>
          <a:lstStyle/>
          <a:p>
            <a:pPr algn="ctr">
              <a:lnSpc>
                <a:spcPts val="6189"/>
              </a:lnSpc>
            </a:pPr>
            <a:r>
              <a:rPr lang="en-US" sz="4420">
                <a:solidFill>
                  <a:srgbClr val="000000"/>
                </a:solidFill>
                <a:latin typeface="Roboto Condensed"/>
              </a:rPr>
              <a:t>Bến cảng Nhà Rồng</a:t>
            </a:r>
          </a:p>
        </p:txBody>
      </p:sp>
      <p:pic>
        <p:nvPicPr>
          <p:cNvPr id="17" name="10 Second Countdown - After Effects">
            <a:hlinkClick r:id="" action="ppaction://media"/>
            <a:extLst>
              <a:ext uri="{FF2B5EF4-FFF2-40B4-BE49-F238E27FC236}">
                <a16:creationId xmlns:a16="http://schemas.microsoft.com/office/drawing/2014/main" id="{578DF963-2945-E81B-E14C-9818144B7A9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505200" y="5753100"/>
            <a:ext cx="2755900" cy="154898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7"/>
                                        </p:tgtEl>
                                      </p:cBhvr>
                                    </p:cmd>
                                  </p:childTnLst>
                                </p:cTn>
                              </p:par>
                            </p:childTnLst>
                          </p:cTn>
                        </p:par>
                      </p:childTnLst>
                    </p:cTn>
                  </p:par>
                </p:childTnLst>
              </p:cTn>
              <p:nextCondLst>
                <p:cond evt="onClick" delay="0">
                  <p:tgtEl>
                    <p:spTgt spid="17"/>
                  </p:tgtEl>
                </p:cond>
              </p:nextCondLst>
            </p:seq>
            <p:video>
              <p:cMediaNode vol="80000">
                <p:cTn id="20" fill="hold" display="0">
                  <p:stCondLst>
                    <p:cond delay="indefinite"/>
                  </p:stCondLst>
                </p:cTn>
                <p:tgtEl>
                  <p:spTgt spid="17"/>
                </p:tgtEl>
              </p:cMediaNode>
            </p:video>
          </p:childTnLst>
        </p:cTn>
      </p:par>
    </p:tnLst>
    <p:bldLst>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sp>
        <p:nvSpPr>
          <p:cNvPr id="3" name="Freeform 3"/>
          <p:cNvSpPr/>
          <p:nvPr/>
        </p:nvSpPr>
        <p:spPr>
          <a:xfrm>
            <a:off x="3600450" y="1471612"/>
            <a:ext cx="14039850" cy="128588"/>
          </a:xfrm>
          <a:custGeom>
            <a:avLst/>
            <a:gdLst/>
            <a:ahLst/>
            <a:cxnLst/>
            <a:rect l="l" t="t" r="r" b="b"/>
            <a:pathLst>
              <a:path w="14039850" h="128588">
                <a:moveTo>
                  <a:pt x="0" y="0"/>
                </a:moveTo>
                <a:lnTo>
                  <a:pt x="14039850" y="0"/>
                </a:lnTo>
                <a:lnTo>
                  <a:pt x="14039850" y="128588"/>
                </a:lnTo>
                <a:lnTo>
                  <a:pt x="0" y="128588"/>
                </a:lnTo>
                <a:lnTo>
                  <a:pt x="0" y="0"/>
                </a:lnTo>
                <a:close/>
              </a:path>
            </a:pathLst>
          </a:custGeom>
          <a:blipFill>
            <a:blip r:embed="rId4"/>
            <a:stretch>
              <a:fillRect l="-23225" t="109038" b="-28001"/>
            </a:stretch>
          </a:blipFill>
        </p:spPr>
        <p:txBody>
          <a:bodyPr/>
          <a:lstStyle/>
          <a:p>
            <a:endParaRPr lang="en-GB"/>
          </a:p>
        </p:txBody>
      </p:sp>
      <p:sp>
        <p:nvSpPr>
          <p:cNvPr id="4" name="TextBox 4"/>
          <p:cNvSpPr txBox="1"/>
          <p:nvPr/>
        </p:nvSpPr>
        <p:spPr>
          <a:xfrm>
            <a:off x="5975944" y="2192908"/>
            <a:ext cx="7312448" cy="1143000"/>
          </a:xfrm>
          <a:prstGeom prst="rect">
            <a:avLst/>
          </a:prstGeom>
        </p:spPr>
        <p:txBody>
          <a:bodyPr lIns="0" tIns="0" rIns="0" bIns="0" rtlCol="0" anchor="t">
            <a:spAutoFit/>
          </a:bodyPr>
          <a:lstStyle/>
          <a:p>
            <a:pPr algn="l">
              <a:lnSpc>
                <a:spcPts val="9000"/>
              </a:lnSpc>
            </a:pPr>
            <a:r>
              <a:rPr lang="en-US" sz="7500" spc="35">
                <a:solidFill>
                  <a:srgbClr val="22170B"/>
                </a:solidFill>
                <a:latin typeface="Fraunces Bold"/>
              </a:rPr>
              <a:t>5. VẬN DỤNG</a:t>
            </a:r>
          </a:p>
        </p:txBody>
      </p:sp>
      <p:grpSp>
        <p:nvGrpSpPr>
          <p:cNvPr id="5" name="Group 5"/>
          <p:cNvGrpSpPr/>
          <p:nvPr/>
        </p:nvGrpSpPr>
        <p:grpSpPr>
          <a:xfrm>
            <a:off x="1028700" y="3941646"/>
            <a:ext cx="4795732" cy="3153951"/>
            <a:chOff x="0" y="0"/>
            <a:chExt cx="6394310" cy="4205268"/>
          </a:xfrm>
        </p:grpSpPr>
        <p:sp>
          <p:nvSpPr>
            <p:cNvPr id="6" name="Freeform 6"/>
            <p:cNvSpPr/>
            <p:nvPr/>
          </p:nvSpPr>
          <p:spPr>
            <a:xfrm>
              <a:off x="0" y="0"/>
              <a:ext cx="6394323" cy="4205351"/>
            </a:xfrm>
            <a:custGeom>
              <a:avLst/>
              <a:gdLst/>
              <a:ahLst/>
              <a:cxnLst/>
              <a:rect l="l" t="t" r="r" b="b"/>
              <a:pathLst>
                <a:path w="6394323" h="4205351">
                  <a:moveTo>
                    <a:pt x="0" y="700913"/>
                  </a:moveTo>
                  <a:cubicBezTo>
                    <a:pt x="0" y="313817"/>
                    <a:pt x="313817" y="0"/>
                    <a:pt x="700913" y="0"/>
                  </a:cubicBezTo>
                  <a:lnTo>
                    <a:pt x="5693410" y="0"/>
                  </a:lnTo>
                  <a:cubicBezTo>
                    <a:pt x="6080506" y="0"/>
                    <a:pt x="6394323" y="313817"/>
                    <a:pt x="6394323" y="700913"/>
                  </a:cubicBezTo>
                  <a:lnTo>
                    <a:pt x="6394323" y="3504438"/>
                  </a:lnTo>
                  <a:cubicBezTo>
                    <a:pt x="6394323" y="3891534"/>
                    <a:pt x="6080506" y="4205351"/>
                    <a:pt x="5693410" y="4205351"/>
                  </a:cubicBezTo>
                  <a:lnTo>
                    <a:pt x="700913" y="4205351"/>
                  </a:lnTo>
                  <a:cubicBezTo>
                    <a:pt x="313817" y="4205224"/>
                    <a:pt x="0" y="3891407"/>
                    <a:pt x="0" y="3504438"/>
                  </a:cubicBezTo>
                  <a:close/>
                </a:path>
              </a:pathLst>
            </a:custGeom>
            <a:gradFill rotWithShape="1">
              <a:gsLst>
                <a:gs pos="0">
                  <a:srgbClr val="D8C3BE">
                    <a:alpha val="100000"/>
                  </a:srgbClr>
                </a:gs>
                <a:gs pos="50000">
                  <a:srgbClr val="CFB7B2">
                    <a:alpha val="100000"/>
                  </a:srgbClr>
                </a:gs>
                <a:gs pos="100000">
                  <a:srgbClr val="CBADA6">
                    <a:alpha val="100000"/>
                  </a:srgbClr>
                </a:gs>
              </a:gsLst>
              <a:lin ang="5400000"/>
            </a:gradFill>
          </p:spPr>
          <p:txBody>
            <a:bodyPr/>
            <a:lstStyle/>
            <a:p>
              <a:endParaRPr lang="en-GB"/>
            </a:p>
          </p:txBody>
        </p:sp>
      </p:grpSp>
      <p:sp>
        <p:nvSpPr>
          <p:cNvPr id="7" name="TextBox 7"/>
          <p:cNvSpPr txBox="1"/>
          <p:nvPr/>
        </p:nvSpPr>
        <p:spPr>
          <a:xfrm>
            <a:off x="1289338" y="4420389"/>
            <a:ext cx="4274456" cy="2129790"/>
          </a:xfrm>
          <a:prstGeom prst="rect">
            <a:avLst/>
          </a:prstGeom>
        </p:spPr>
        <p:txBody>
          <a:bodyPr lIns="0" tIns="0" rIns="0" bIns="0" rtlCol="0" anchor="t">
            <a:spAutoFit/>
          </a:bodyPr>
          <a:lstStyle/>
          <a:p>
            <a:pPr algn="ctr">
              <a:lnSpc>
                <a:spcPts val="5670"/>
              </a:lnSpc>
            </a:pPr>
            <a:r>
              <a:rPr lang="en-US" sz="4200">
                <a:solidFill>
                  <a:srgbClr val="000000"/>
                </a:solidFill>
                <a:latin typeface="Roboto Condensed"/>
              </a:rPr>
              <a:t>Đọc mở rộng văn bản cùng thể loại: </a:t>
            </a:r>
            <a:r>
              <a:rPr lang="en-US" sz="4200">
                <a:solidFill>
                  <a:srgbClr val="000000"/>
                </a:solidFill>
                <a:latin typeface="Roboto Condensed Italics"/>
              </a:rPr>
              <a:t>Qua đèo Ngang</a:t>
            </a:r>
          </a:p>
        </p:txBody>
      </p:sp>
      <p:grpSp>
        <p:nvGrpSpPr>
          <p:cNvPr id="8" name="Group 8"/>
          <p:cNvGrpSpPr/>
          <p:nvPr/>
        </p:nvGrpSpPr>
        <p:grpSpPr>
          <a:xfrm>
            <a:off x="6623721" y="3941646"/>
            <a:ext cx="4795732" cy="3153951"/>
            <a:chOff x="0" y="0"/>
            <a:chExt cx="6394310" cy="4205268"/>
          </a:xfrm>
        </p:grpSpPr>
        <p:sp>
          <p:nvSpPr>
            <p:cNvPr id="9" name="Freeform 9"/>
            <p:cNvSpPr/>
            <p:nvPr/>
          </p:nvSpPr>
          <p:spPr>
            <a:xfrm>
              <a:off x="0" y="0"/>
              <a:ext cx="6394323" cy="4205351"/>
            </a:xfrm>
            <a:custGeom>
              <a:avLst/>
              <a:gdLst/>
              <a:ahLst/>
              <a:cxnLst/>
              <a:rect l="l" t="t" r="r" b="b"/>
              <a:pathLst>
                <a:path w="6394323" h="4205351">
                  <a:moveTo>
                    <a:pt x="0" y="700913"/>
                  </a:moveTo>
                  <a:cubicBezTo>
                    <a:pt x="0" y="313817"/>
                    <a:pt x="313817" y="0"/>
                    <a:pt x="700913" y="0"/>
                  </a:cubicBezTo>
                  <a:lnTo>
                    <a:pt x="5693410" y="0"/>
                  </a:lnTo>
                  <a:cubicBezTo>
                    <a:pt x="6080506" y="0"/>
                    <a:pt x="6394323" y="313817"/>
                    <a:pt x="6394323" y="700913"/>
                  </a:cubicBezTo>
                  <a:lnTo>
                    <a:pt x="6394323" y="3504438"/>
                  </a:lnTo>
                  <a:cubicBezTo>
                    <a:pt x="6394323" y="3891534"/>
                    <a:pt x="6080506" y="4205351"/>
                    <a:pt x="5693410" y="4205351"/>
                  </a:cubicBezTo>
                  <a:lnTo>
                    <a:pt x="700913" y="4205351"/>
                  </a:lnTo>
                  <a:cubicBezTo>
                    <a:pt x="313817" y="4205224"/>
                    <a:pt x="0" y="3891407"/>
                    <a:pt x="0" y="3504438"/>
                  </a:cubicBezTo>
                  <a:close/>
                </a:path>
              </a:pathLst>
            </a:custGeom>
            <a:gradFill rotWithShape="1">
              <a:gsLst>
                <a:gs pos="0">
                  <a:srgbClr val="DBC3BA">
                    <a:alpha val="100000"/>
                  </a:srgbClr>
                </a:gs>
                <a:gs pos="50000">
                  <a:srgbClr val="D3B8AD">
                    <a:alpha val="100000"/>
                  </a:srgbClr>
                </a:gs>
                <a:gs pos="100000">
                  <a:srgbClr val="CFAFA0">
                    <a:alpha val="100000"/>
                  </a:srgbClr>
                </a:gs>
              </a:gsLst>
              <a:lin ang="5400000"/>
            </a:gradFill>
          </p:spPr>
          <p:txBody>
            <a:bodyPr/>
            <a:lstStyle/>
            <a:p>
              <a:endParaRPr lang="en-GB"/>
            </a:p>
          </p:txBody>
        </p:sp>
      </p:grpSp>
      <p:sp>
        <p:nvSpPr>
          <p:cNvPr id="10" name="TextBox 10"/>
          <p:cNvSpPr txBox="1"/>
          <p:nvPr/>
        </p:nvSpPr>
        <p:spPr>
          <a:xfrm>
            <a:off x="6884359" y="4533430"/>
            <a:ext cx="4274456" cy="1951333"/>
          </a:xfrm>
          <a:prstGeom prst="rect">
            <a:avLst/>
          </a:prstGeom>
        </p:spPr>
        <p:txBody>
          <a:bodyPr lIns="0" tIns="0" rIns="0" bIns="0" rtlCol="0" anchor="t">
            <a:spAutoFit/>
          </a:bodyPr>
          <a:lstStyle/>
          <a:p>
            <a:pPr algn="ctr">
              <a:lnSpc>
                <a:spcPts val="5124"/>
              </a:lnSpc>
            </a:pPr>
            <a:r>
              <a:rPr lang="en-US" sz="4200">
                <a:solidFill>
                  <a:srgbClr val="000000"/>
                </a:solidFill>
                <a:latin typeface="Roboto Condensed"/>
              </a:rPr>
              <a:t>Khám phá văn bản </a:t>
            </a:r>
            <a:r>
              <a:rPr lang="en-US" sz="4200">
                <a:solidFill>
                  <a:srgbClr val="000000"/>
                </a:solidFill>
                <a:latin typeface="Roboto Condensed Italics"/>
              </a:rPr>
              <a:t>Qua đèo Ngang</a:t>
            </a:r>
            <a:r>
              <a:rPr lang="en-US" sz="4200">
                <a:solidFill>
                  <a:srgbClr val="000000"/>
                </a:solidFill>
                <a:latin typeface="Roboto Condensed"/>
              </a:rPr>
              <a:t> theo phiếu gợi dẫn</a:t>
            </a:r>
          </a:p>
        </p:txBody>
      </p:sp>
      <p:grpSp>
        <p:nvGrpSpPr>
          <p:cNvPr id="11" name="Group 11"/>
          <p:cNvGrpSpPr/>
          <p:nvPr/>
        </p:nvGrpSpPr>
        <p:grpSpPr>
          <a:xfrm>
            <a:off x="12218742" y="3941646"/>
            <a:ext cx="4795733" cy="3153951"/>
            <a:chOff x="0" y="0"/>
            <a:chExt cx="6394310" cy="4205268"/>
          </a:xfrm>
        </p:grpSpPr>
        <p:sp>
          <p:nvSpPr>
            <p:cNvPr id="12" name="Freeform 12"/>
            <p:cNvSpPr/>
            <p:nvPr/>
          </p:nvSpPr>
          <p:spPr>
            <a:xfrm>
              <a:off x="0" y="0"/>
              <a:ext cx="6394323" cy="4205351"/>
            </a:xfrm>
            <a:custGeom>
              <a:avLst/>
              <a:gdLst/>
              <a:ahLst/>
              <a:cxnLst/>
              <a:rect l="l" t="t" r="r" b="b"/>
              <a:pathLst>
                <a:path w="6394323" h="4205351">
                  <a:moveTo>
                    <a:pt x="0" y="700913"/>
                  </a:moveTo>
                  <a:cubicBezTo>
                    <a:pt x="0" y="313817"/>
                    <a:pt x="313817" y="0"/>
                    <a:pt x="700913" y="0"/>
                  </a:cubicBezTo>
                  <a:lnTo>
                    <a:pt x="5693410" y="0"/>
                  </a:lnTo>
                  <a:cubicBezTo>
                    <a:pt x="6080506" y="0"/>
                    <a:pt x="6394323" y="313817"/>
                    <a:pt x="6394323" y="700913"/>
                  </a:cubicBezTo>
                  <a:lnTo>
                    <a:pt x="6394323" y="3504438"/>
                  </a:lnTo>
                  <a:cubicBezTo>
                    <a:pt x="6394323" y="3891534"/>
                    <a:pt x="6080506" y="4205351"/>
                    <a:pt x="5693410" y="4205351"/>
                  </a:cubicBezTo>
                  <a:lnTo>
                    <a:pt x="700913" y="4205351"/>
                  </a:lnTo>
                  <a:cubicBezTo>
                    <a:pt x="313817" y="4205224"/>
                    <a:pt x="0" y="3891407"/>
                    <a:pt x="0" y="3504438"/>
                  </a:cubicBezTo>
                  <a:close/>
                </a:path>
              </a:pathLst>
            </a:custGeom>
            <a:gradFill rotWithShape="1">
              <a:gsLst>
                <a:gs pos="0">
                  <a:srgbClr val="DEC8B6">
                    <a:alpha val="100000"/>
                  </a:srgbClr>
                </a:gs>
                <a:gs pos="50000">
                  <a:srgbClr val="D8BDA8">
                    <a:alpha val="100000"/>
                  </a:srgbClr>
                </a:gs>
                <a:gs pos="100000">
                  <a:srgbClr val="D5B49A">
                    <a:alpha val="100000"/>
                  </a:srgbClr>
                </a:gs>
              </a:gsLst>
              <a:lin ang="5400000"/>
            </a:gradFill>
          </p:spPr>
          <p:txBody>
            <a:bodyPr/>
            <a:lstStyle/>
            <a:p>
              <a:endParaRPr lang="en-GB"/>
            </a:p>
          </p:txBody>
        </p:sp>
      </p:grpSp>
      <p:sp>
        <p:nvSpPr>
          <p:cNvPr id="13" name="TextBox 13"/>
          <p:cNvSpPr txBox="1"/>
          <p:nvPr/>
        </p:nvSpPr>
        <p:spPr>
          <a:xfrm>
            <a:off x="12476728" y="4675191"/>
            <a:ext cx="4274456" cy="1383693"/>
          </a:xfrm>
          <a:prstGeom prst="rect">
            <a:avLst/>
          </a:prstGeom>
        </p:spPr>
        <p:txBody>
          <a:bodyPr lIns="0" tIns="0" rIns="0" bIns="0" rtlCol="0" anchor="t">
            <a:spAutoFit/>
          </a:bodyPr>
          <a:lstStyle/>
          <a:p>
            <a:pPr algn="ctr">
              <a:lnSpc>
                <a:spcPts val="5544"/>
              </a:lnSpc>
            </a:pPr>
            <a:r>
              <a:rPr lang="en-US" sz="4200">
                <a:solidFill>
                  <a:srgbClr val="000000"/>
                </a:solidFill>
                <a:latin typeface="Roboto Condensed"/>
              </a:rPr>
              <a:t>Buổi sau báo cáo sản phẩm</a:t>
            </a:r>
          </a:p>
        </p:txBody>
      </p:sp>
    </p:spTree>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sp>
        <p:nvSpPr>
          <p:cNvPr id="3" name="TextBox 3"/>
          <p:cNvSpPr txBox="1"/>
          <p:nvPr/>
        </p:nvSpPr>
        <p:spPr>
          <a:xfrm>
            <a:off x="14186045" y="7025145"/>
            <a:ext cx="898237" cy="256263"/>
          </a:xfrm>
          <a:prstGeom prst="rect">
            <a:avLst/>
          </a:prstGeom>
        </p:spPr>
        <p:txBody>
          <a:bodyPr lIns="0" tIns="0" rIns="0" bIns="0" rtlCol="0" anchor="t">
            <a:spAutoFit/>
          </a:bodyPr>
          <a:lstStyle/>
          <a:p>
            <a:pPr algn="l">
              <a:lnSpc>
                <a:spcPts val="179"/>
              </a:lnSpc>
            </a:pPr>
            <a:r>
              <a:rPr lang="en-US" sz="150" spc="1">
                <a:solidFill>
                  <a:srgbClr val="000000"/>
                </a:solidFill>
                <a:latin typeface="TT Rounds Condensed"/>
                <a:ea typeface="TT Rounds Condensed"/>
              </a:rPr>
              <a:t>PPT模板下载：www.1ppt.com/moban/     行业PPT模板：www.1ppt.com/hangye/ </a:t>
            </a:r>
          </a:p>
          <a:p>
            <a:pPr algn="l">
              <a:lnSpc>
                <a:spcPts val="179"/>
              </a:lnSpc>
            </a:pPr>
            <a:r>
              <a:rPr lang="en-US" sz="150" spc="1">
                <a:solidFill>
                  <a:srgbClr val="000000"/>
                </a:solidFill>
                <a:latin typeface="TT Rounds Condensed"/>
                <a:ea typeface="TT Rounds Condensed"/>
              </a:rPr>
              <a:t>节日PPT模板：www.1ppt.com/jieri/           PPT素材下载：www.1ppt.com/sucai/</a:t>
            </a:r>
          </a:p>
          <a:p>
            <a:pPr algn="l">
              <a:lnSpc>
                <a:spcPts val="179"/>
              </a:lnSpc>
            </a:pPr>
            <a:r>
              <a:rPr lang="en-US" sz="150" spc="1">
                <a:solidFill>
                  <a:srgbClr val="000000"/>
                </a:solidFill>
                <a:latin typeface="TT Rounds Condensed"/>
                <a:ea typeface="TT Rounds Condensed"/>
              </a:rPr>
              <a:t>PPT背景图片：www.1ppt.com/beijing/      PPT图表下载：www.1ppt.com/tubiao/      </a:t>
            </a:r>
          </a:p>
          <a:p>
            <a:pPr algn="l">
              <a:lnSpc>
                <a:spcPts val="179"/>
              </a:lnSpc>
            </a:pPr>
            <a:r>
              <a:rPr lang="en-US" sz="150" spc="1">
                <a:solidFill>
                  <a:srgbClr val="000000"/>
                </a:solidFill>
                <a:latin typeface="TT Rounds Condensed"/>
                <a:ea typeface="TT Rounds Condensed"/>
              </a:rPr>
              <a:t>优秀PPT下载：www.1ppt.com/xiazai/        PPT教程： www.1ppt.com/powerpoint/      </a:t>
            </a:r>
          </a:p>
          <a:p>
            <a:pPr algn="l">
              <a:lnSpc>
                <a:spcPts val="179"/>
              </a:lnSpc>
            </a:pPr>
            <a:r>
              <a:rPr lang="en-US" sz="150" spc="1">
                <a:solidFill>
                  <a:srgbClr val="000000"/>
                </a:solidFill>
                <a:latin typeface="TT Rounds Condensed"/>
                <a:ea typeface="TT Rounds Condensed"/>
              </a:rPr>
              <a:t>Word教程： www.1ppt.com/word/              Excel教程：www.1ppt.com/excel/  </a:t>
            </a:r>
          </a:p>
          <a:p>
            <a:pPr algn="l">
              <a:lnSpc>
                <a:spcPts val="179"/>
              </a:lnSpc>
            </a:pPr>
            <a:r>
              <a:rPr lang="en-US" sz="150" spc="1">
                <a:solidFill>
                  <a:srgbClr val="000000"/>
                </a:solidFill>
                <a:latin typeface="TT Rounds Condensed"/>
                <a:ea typeface="TT Rounds Condensed"/>
              </a:rPr>
              <a:t>资料下载：www.1ppt.com/ziliao/                PPT课件下载：www.1ppt.com/kejian/ </a:t>
            </a:r>
          </a:p>
          <a:p>
            <a:pPr algn="l">
              <a:lnSpc>
                <a:spcPts val="179"/>
              </a:lnSpc>
            </a:pPr>
            <a:r>
              <a:rPr lang="en-US" sz="150" spc="1">
                <a:solidFill>
                  <a:srgbClr val="000000"/>
                </a:solidFill>
                <a:latin typeface="TT Rounds Condensed"/>
                <a:ea typeface="TT Rounds Condensed"/>
              </a:rPr>
              <a:t>范文下载：www.1ppt.com/fanwen/             试卷下载：www.1ppt.com/shiti/  </a:t>
            </a:r>
          </a:p>
          <a:p>
            <a:pPr algn="l">
              <a:lnSpc>
                <a:spcPts val="179"/>
              </a:lnSpc>
            </a:pPr>
            <a:r>
              <a:rPr lang="en-US" sz="150" spc="1">
                <a:solidFill>
                  <a:srgbClr val="000000"/>
                </a:solidFill>
                <a:latin typeface="TT Rounds Condensed"/>
                <a:ea typeface="TT Rounds Condensed"/>
              </a:rPr>
              <a:t>教案下载：www.1ppt.com/jiaoan/  </a:t>
            </a:r>
          </a:p>
          <a:p>
            <a:pPr algn="l">
              <a:lnSpc>
                <a:spcPts val="179"/>
              </a:lnSpc>
            </a:pPr>
            <a:r>
              <a:rPr lang="en-US" sz="150" spc="1">
                <a:solidFill>
                  <a:srgbClr val="000000"/>
                </a:solidFill>
                <a:latin typeface="TT Rounds Condensed"/>
              </a:rPr>
              <a:t> </a:t>
            </a:r>
          </a:p>
        </p:txBody>
      </p:sp>
      <p:sp>
        <p:nvSpPr>
          <p:cNvPr id="5" name="TextBox 5"/>
          <p:cNvSpPr txBox="1"/>
          <p:nvPr/>
        </p:nvSpPr>
        <p:spPr>
          <a:xfrm>
            <a:off x="7069544" y="2764265"/>
            <a:ext cx="9968501" cy="1609700"/>
          </a:xfrm>
          <a:prstGeom prst="rect">
            <a:avLst/>
          </a:prstGeom>
        </p:spPr>
        <p:txBody>
          <a:bodyPr lIns="0" tIns="0" rIns="0" bIns="0" rtlCol="0" anchor="t">
            <a:spAutoFit/>
          </a:bodyPr>
          <a:lstStyle/>
          <a:p>
            <a:pPr algn="l">
              <a:lnSpc>
                <a:spcPts val="11999"/>
              </a:lnSpc>
            </a:pPr>
            <a:r>
              <a:rPr lang="en-US" sz="9999">
                <a:solidFill>
                  <a:srgbClr val="100907"/>
                </a:solidFill>
                <a:latin typeface="#9Slide06 ThuPhap Thien An"/>
              </a:rPr>
              <a:t>Cảm ơn các em!</a:t>
            </a: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a:stretch>
          </a:blipFill>
        </p:spPr>
        <p:txBody>
          <a:bodyPr/>
          <a:lstStyle/>
          <a:p>
            <a:endParaRPr lang="en-GB"/>
          </a:p>
        </p:txBody>
      </p:sp>
      <p:sp>
        <p:nvSpPr>
          <p:cNvPr id="3" name="Freeform 3"/>
          <p:cNvSpPr/>
          <p:nvPr/>
        </p:nvSpPr>
        <p:spPr>
          <a:xfrm>
            <a:off x="4248150" y="999767"/>
            <a:ext cx="14039850" cy="128588"/>
          </a:xfrm>
          <a:custGeom>
            <a:avLst/>
            <a:gdLst/>
            <a:ahLst/>
            <a:cxnLst/>
            <a:rect l="l" t="t" r="r" b="b"/>
            <a:pathLst>
              <a:path w="14039850" h="128588">
                <a:moveTo>
                  <a:pt x="0" y="0"/>
                </a:moveTo>
                <a:lnTo>
                  <a:pt x="14039850" y="0"/>
                </a:lnTo>
                <a:lnTo>
                  <a:pt x="14039850" y="128588"/>
                </a:lnTo>
                <a:lnTo>
                  <a:pt x="0" y="128588"/>
                </a:lnTo>
                <a:lnTo>
                  <a:pt x="0" y="0"/>
                </a:lnTo>
                <a:close/>
              </a:path>
            </a:pathLst>
          </a:custGeom>
          <a:blipFill>
            <a:blip r:embed="rId8"/>
            <a:stretch>
              <a:fillRect l="-23225" t="109038" b="-28001"/>
            </a:stretch>
          </a:blipFill>
        </p:spPr>
        <p:txBody>
          <a:bodyPr/>
          <a:lstStyle/>
          <a:p>
            <a:endParaRPr lang="en-GB"/>
          </a:p>
        </p:txBody>
      </p:sp>
      <p:grpSp>
        <p:nvGrpSpPr>
          <p:cNvPr id="8" name="Group 8"/>
          <p:cNvGrpSpPr/>
          <p:nvPr/>
        </p:nvGrpSpPr>
        <p:grpSpPr>
          <a:xfrm>
            <a:off x="5275531" y="6457839"/>
            <a:ext cx="8964454" cy="1262722"/>
            <a:chOff x="0" y="0"/>
            <a:chExt cx="2361008" cy="332569"/>
          </a:xfrm>
        </p:grpSpPr>
        <p:sp>
          <p:nvSpPr>
            <p:cNvPr id="9" name="Freeform 9"/>
            <p:cNvSpPr/>
            <p:nvPr/>
          </p:nvSpPr>
          <p:spPr>
            <a:xfrm>
              <a:off x="0" y="0"/>
              <a:ext cx="2361008" cy="332569"/>
            </a:xfrm>
            <a:custGeom>
              <a:avLst/>
              <a:gdLst/>
              <a:ahLst/>
              <a:cxnLst/>
              <a:rect l="l" t="t" r="r" b="b"/>
              <a:pathLst>
                <a:path w="2361008" h="332569">
                  <a:moveTo>
                    <a:pt x="44045" y="0"/>
                  </a:moveTo>
                  <a:lnTo>
                    <a:pt x="2316964" y="0"/>
                  </a:lnTo>
                  <a:cubicBezTo>
                    <a:pt x="2328645" y="0"/>
                    <a:pt x="2339848" y="4640"/>
                    <a:pt x="2348108" y="12900"/>
                  </a:cubicBezTo>
                  <a:cubicBezTo>
                    <a:pt x="2356368" y="21160"/>
                    <a:pt x="2361008" y="32363"/>
                    <a:pt x="2361008" y="44045"/>
                  </a:cubicBezTo>
                  <a:lnTo>
                    <a:pt x="2361008" y="288524"/>
                  </a:lnTo>
                  <a:cubicBezTo>
                    <a:pt x="2361008" y="300205"/>
                    <a:pt x="2356368" y="311408"/>
                    <a:pt x="2348108" y="319668"/>
                  </a:cubicBezTo>
                  <a:cubicBezTo>
                    <a:pt x="2339848" y="327928"/>
                    <a:pt x="2328645" y="332569"/>
                    <a:pt x="2316964" y="332569"/>
                  </a:cubicBezTo>
                  <a:lnTo>
                    <a:pt x="44045" y="332569"/>
                  </a:lnTo>
                  <a:cubicBezTo>
                    <a:pt x="32363" y="332569"/>
                    <a:pt x="21160" y="327928"/>
                    <a:pt x="12900" y="319668"/>
                  </a:cubicBezTo>
                  <a:cubicBezTo>
                    <a:pt x="4640" y="311408"/>
                    <a:pt x="0" y="300205"/>
                    <a:pt x="0" y="288524"/>
                  </a:cubicBezTo>
                  <a:lnTo>
                    <a:pt x="0" y="44045"/>
                  </a:lnTo>
                  <a:cubicBezTo>
                    <a:pt x="0" y="32363"/>
                    <a:pt x="4640" y="21160"/>
                    <a:pt x="12900" y="12900"/>
                  </a:cubicBezTo>
                  <a:cubicBezTo>
                    <a:pt x="21160" y="4640"/>
                    <a:pt x="32363" y="0"/>
                    <a:pt x="44045" y="0"/>
                  </a:cubicBezTo>
                  <a:close/>
                </a:path>
              </a:pathLst>
            </a:custGeom>
            <a:solidFill>
              <a:srgbClr val="C3986D"/>
            </a:solidFill>
          </p:spPr>
          <p:txBody>
            <a:bodyPr/>
            <a:lstStyle/>
            <a:p>
              <a:endParaRPr lang="en-GB"/>
            </a:p>
          </p:txBody>
        </p:sp>
        <p:sp>
          <p:nvSpPr>
            <p:cNvPr id="10" name="TextBox 10"/>
            <p:cNvSpPr txBox="1"/>
            <p:nvPr/>
          </p:nvSpPr>
          <p:spPr>
            <a:xfrm>
              <a:off x="0" y="-47625"/>
              <a:ext cx="2361008" cy="380194"/>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316811" y="3066673"/>
            <a:ext cx="16161266" cy="1737261"/>
          </a:xfrm>
          <a:prstGeom prst="rect">
            <a:avLst/>
          </a:prstGeom>
        </p:spPr>
        <p:txBody>
          <a:bodyPr lIns="0" tIns="0" rIns="0" bIns="0" rtlCol="0" anchor="t">
            <a:spAutoFit/>
          </a:bodyPr>
          <a:lstStyle/>
          <a:p>
            <a:pPr algn="ctr">
              <a:lnSpc>
                <a:spcPts val="7020"/>
              </a:lnSpc>
            </a:pPr>
            <a:r>
              <a:rPr lang="en-US" sz="4500">
                <a:solidFill>
                  <a:srgbClr val="6B4C2C"/>
                </a:solidFill>
                <a:latin typeface="Roboto Condensed Bold"/>
              </a:rPr>
              <a:t>Lắng nghe lời bài hát sau và</a:t>
            </a:r>
          </a:p>
          <a:p>
            <a:pPr algn="ctr">
              <a:lnSpc>
                <a:spcPts val="7020"/>
              </a:lnSpc>
            </a:pPr>
            <a:r>
              <a:rPr lang="en-US" sz="4500">
                <a:solidFill>
                  <a:srgbClr val="6B4C2C"/>
                </a:solidFill>
                <a:latin typeface="Roboto Condensed Bold"/>
              </a:rPr>
              <a:t> phát hiện hình ảnh được lặp lại trong bài:</a:t>
            </a:r>
          </a:p>
        </p:txBody>
      </p:sp>
      <p:sp>
        <p:nvSpPr>
          <p:cNvPr id="12" name="TextBox 12"/>
          <p:cNvSpPr txBox="1"/>
          <p:nvPr/>
        </p:nvSpPr>
        <p:spPr>
          <a:xfrm>
            <a:off x="4838005" y="1997539"/>
            <a:ext cx="9118878" cy="933376"/>
          </a:xfrm>
          <a:prstGeom prst="rect">
            <a:avLst/>
          </a:prstGeom>
        </p:spPr>
        <p:txBody>
          <a:bodyPr lIns="0" tIns="0" rIns="0" bIns="0" rtlCol="0" anchor="t">
            <a:spAutoFit/>
          </a:bodyPr>
          <a:lstStyle/>
          <a:p>
            <a:pPr algn="ctr">
              <a:lnSpc>
                <a:spcPts val="7319"/>
              </a:lnSpc>
            </a:pPr>
            <a:r>
              <a:rPr lang="en-US" sz="6099">
                <a:solidFill>
                  <a:srgbClr val="22170B"/>
                </a:solidFill>
                <a:latin typeface="#9Slide05 Dear Saturday"/>
              </a:rPr>
              <a:t>Dữ kiện 3</a:t>
            </a:r>
          </a:p>
        </p:txBody>
      </p:sp>
      <p:sp>
        <p:nvSpPr>
          <p:cNvPr id="13" name="TextBox 13"/>
          <p:cNvSpPr txBox="1"/>
          <p:nvPr/>
        </p:nvSpPr>
        <p:spPr>
          <a:xfrm>
            <a:off x="4838005" y="556855"/>
            <a:ext cx="9118878" cy="1143000"/>
          </a:xfrm>
          <a:prstGeom prst="rect">
            <a:avLst/>
          </a:prstGeom>
        </p:spPr>
        <p:txBody>
          <a:bodyPr lIns="0" tIns="0" rIns="0" bIns="0" rtlCol="0" anchor="t">
            <a:spAutoFit/>
          </a:bodyPr>
          <a:lstStyle/>
          <a:p>
            <a:pPr algn="ctr">
              <a:lnSpc>
                <a:spcPts val="9000"/>
              </a:lnSpc>
            </a:pPr>
            <a:r>
              <a:rPr lang="en-US" sz="7500">
                <a:solidFill>
                  <a:srgbClr val="22170B"/>
                </a:solidFill>
                <a:latin typeface="Fraunces Bold"/>
              </a:rPr>
              <a:t>Nhân vật bí ẩn</a:t>
            </a:r>
          </a:p>
        </p:txBody>
      </p:sp>
      <p:sp>
        <p:nvSpPr>
          <p:cNvPr id="14" name="TextBox 14"/>
          <p:cNvSpPr txBox="1"/>
          <p:nvPr/>
        </p:nvSpPr>
        <p:spPr>
          <a:xfrm>
            <a:off x="8890186" y="6668603"/>
            <a:ext cx="1735143" cy="755469"/>
          </a:xfrm>
          <a:prstGeom prst="rect">
            <a:avLst/>
          </a:prstGeom>
        </p:spPr>
        <p:txBody>
          <a:bodyPr lIns="0" tIns="0" rIns="0" bIns="0" rtlCol="0" anchor="t">
            <a:spAutoFit/>
          </a:bodyPr>
          <a:lstStyle/>
          <a:p>
            <a:pPr algn="ctr">
              <a:lnSpc>
                <a:spcPts val="6189"/>
              </a:lnSpc>
            </a:pPr>
            <a:r>
              <a:rPr lang="en-US" sz="4420">
                <a:solidFill>
                  <a:srgbClr val="000000"/>
                </a:solidFill>
                <a:latin typeface="Roboto Condensed"/>
              </a:rPr>
              <a:t>Mặt trời</a:t>
            </a:r>
          </a:p>
        </p:txBody>
      </p:sp>
      <p:pic>
        <p:nvPicPr>
          <p:cNvPr id="15" name="10 Second Countdown - After Effects">
            <a:hlinkClick r:id="" action="ppaction://media"/>
            <a:extLst>
              <a:ext uri="{FF2B5EF4-FFF2-40B4-BE49-F238E27FC236}">
                <a16:creationId xmlns:a16="http://schemas.microsoft.com/office/drawing/2014/main" id="{60D49DEA-22DD-53A9-C966-95A07D1EEC3C}"/>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5544800" y="419100"/>
            <a:ext cx="2169160" cy="1219200"/>
          </a:xfrm>
          <a:prstGeom prst="rect">
            <a:avLst/>
          </a:prstGeom>
        </p:spPr>
      </p:pic>
      <p:pic>
        <p:nvPicPr>
          <p:cNvPr id="16" name="Vieng-Lang-Bac-Thanh-Thuy">
            <a:hlinkClick r:id="" action="ppaction://media"/>
            <a:extLst>
              <a:ext uri="{FF2B5EF4-FFF2-40B4-BE49-F238E27FC236}">
                <a16:creationId xmlns:a16="http://schemas.microsoft.com/office/drawing/2014/main" id="{66786F20-EC49-E526-520C-B4C088BFB696}"/>
              </a:ext>
            </a:extLst>
          </p:cNvPr>
          <p:cNvPicPr>
            <a:picLocks noChangeAspect="1"/>
          </p:cNvPicPr>
          <p:nvPr>
            <a:audioFile r:link="rId3"/>
            <p:extLst>
              <p:ext uri="{DAA4B4D4-6D71-4841-9C94-3DE7FCFB9230}">
                <p14:media xmlns:p14="http://schemas.microsoft.com/office/powerpoint/2010/main" r:embed="rId4">
                  <p14:trim st="47548" end="278507.375"/>
                </p14:media>
              </p:ext>
            </p:extLst>
          </p:nvPr>
        </p:nvPicPr>
        <p:blipFill>
          <a:blip r:embed="rId10"/>
          <a:stretch>
            <a:fillRect/>
          </a:stretch>
        </p:blipFill>
        <p:spPr>
          <a:xfrm>
            <a:off x="9067800" y="5067300"/>
            <a:ext cx="541867" cy="54186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5"/>
                                        </p:tgtEl>
                                      </p:cBhvr>
                                    </p:cmd>
                                  </p:childTnLst>
                                </p:cTn>
                              </p:par>
                            </p:childTnLst>
                          </p:cTn>
                        </p:par>
                      </p:childTnLst>
                    </p:cTn>
                  </p:par>
                </p:childTnLst>
              </p:cTn>
              <p:nextCondLst>
                <p:cond evt="onClick" delay="0">
                  <p:tgtEl>
                    <p:spTgt spid="15"/>
                  </p:tgtEl>
                </p:cond>
              </p:nextCondLst>
            </p:seq>
            <p:video>
              <p:cMediaNode vol="80000">
                <p:cTn id="20" fill="hold" display="0">
                  <p:stCondLst>
                    <p:cond delay="indefinite"/>
                  </p:stCondLst>
                </p:cTn>
                <p:tgtEl>
                  <p:spTgt spid="15"/>
                </p:tgtEl>
              </p:cMediaNode>
            </p:video>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0245" fill="hold"/>
                                        <p:tgtEl>
                                          <p:spTgt spid="16"/>
                                        </p:tgtEl>
                                      </p:cBhvr>
                                    </p:cmd>
                                  </p:childTnLst>
                                </p:cTn>
                              </p:par>
                            </p:childTnLst>
                          </p:cTn>
                        </p:par>
                      </p:childTnLst>
                    </p:cTn>
                  </p:par>
                </p:childTnLst>
              </p:cTn>
              <p:nextCondLst>
                <p:cond evt="onClick" delay="0">
                  <p:tgtEl>
                    <p:spTgt spid="16"/>
                  </p:tgtEl>
                </p:cond>
              </p:nextCondLst>
            </p:seq>
            <p:audio>
              <p:cMediaNode vol="80000">
                <p:cTn id="26" fill="hold" display="0">
                  <p:stCondLst>
                    <p:cond delay="indefinite"/>
                  </p:stCondLst>
                  <p:endCondLst>
                    <p:cond evt="onStopAudio" delay="0">
                      <p:tgtEl>
                        <p:sldTgt/>
                      </p:tgtEl>
                    </p:cond>
                  </p:endCondLst>
                </p:cTn>
                <p:tgtEl>
                  <p:spTgt spid="16"/>
                </p:tgtEl>
              </p:cMediaNode>
            </p:audio>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44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a:stretch>
          </a:blipFill>
        </p:spPr>
        <p:txBody>
          <a:bodyPr/>
          <a:lstStyle/>
          <a:p>
            <a:endParaRPr lang="en-GB"/>
          </a:p>
        </p:txBody>
      </p:sp>
      <p:sp>
        <p:nvSpPr>
          <p:cNvPr id="3" name="Freeform 3"/>
          <p:cNvSpPr/>
          <p:nvPr/>
        </p:nvSpPr>
        <p:spPr>
          <a:xfrm>
            <a:off x="4248150" y="999767"/>
            <a:ext cx="14039850" cy="128588"/>
          </a:xfrm>
          <a:custGeom>
            <a:avLst/>
            <a:gdLst/>
            <a:ahLst/>
            <a:cxnLst/>
            <a:rect l="l" t="t" r="r" b="b"/>
            <a:pathLst>
              <a:path w="14039850" h="128588">
                <a:moveTo>
                  <a:pt x="0" y="0"/>
                </a:moveTo>
                <a:lnTo>
                  <a:pt x="14039850" y="0"/>
                </a:lnTo>
                <a:lnTo>
                  <a:pt x="14039850" y="128588"/>
                </a:lnTo>
                <a:lnTo>
                  <a:pt x="0" y="128588"/>
                </a:lnTo>
                <a:lnTo>
                  <a:pt x="0" y="0"/>
                </a:lnTo>
                <a:close/>
              </a:path>
            </a:pathLst>
          </a:custGeom>
          <a:blipFill>
            <a:blip r:embed="rId6"/>
            <a:stretch>
              <a:fillRect l="-23225" t="109038" b="-28001"/>
            </a:stretch>
          </a:blipFill>
        </p:spPr>
        <p:txBody>
          <a:bodyPr/>
          <a:lstStyle/>
          <a:p>
            <a:endParaRPr lang="en-GB"/>
          </a:p>
        </p:txBody>
      </p:sp>
      <p:grpSp>
        <p:nvGrpSpPr>
          <p:cNvPr id="8" name="Group 8"/>
          <p:cNvGrpSpPr/>
          <p:nvPr/>
        </p:nvGrpSpPr>
        <p:grpSpPr>
          <a:xfrm>
            <a:off x="4992429" y="7424072"/>
            <a:ext cx="8964454" cy="1262722"/>
            <a:chOff x="0" y="0"/>
            <a:chExt cx="2361008" cy="332569"/>
          </a:xfrm>
        </p:grpSpPr>
        <p:sp>
          <p:nvSpPr>
            <p:cNvPr id="9" name="Freeform 9"/>
            <p:cNvSpPr/>
            <p:nvPr/>
          </p:nvSpPr>
          <p:spPr>
            <a:xfrm>
              <a:off x="0" y="0"/>
              <a:ext cx="2361008" cy="332569"/>
            </a:xfrm>
            <a:custGeom>
              <a:avLst/>
              <a:gdLst/>
              <a:ahLst/>
              <a:cxnLst/>
              <a:rect l="l" t="t" r="r" b="b"/>
              <a:pathLst>
                <a:path w="2361008" h="332569">
                  <a:moveTo>
                    <a:pt x="44045" y="0"/>
                  </a:moveTo>
                  <a:lnTo>
                    <a:pt x="2316964" y="0"/>
                  </a:lnTo>
                  <a:cubicBezTo>
                    <a:pt x="2328645" y="0"/>
                    <a:pt x="2339848" y="4640"/>
                    <a:pt x="2348108" y="12900"/>
                  </a:cubicBezTo>
                  <a:cubicBezTo>
                    <a:pt x="2356368" y="21160"/>
                    <a:pt x="2361008" y="32363"/>
                    <a:pt x="2361008" y="44045"/>
                  </a:cubicBezTo>
                  <a:lnTo>
                    <a:pt x="2361008" y="288524"/>
                  </a:lnTo>
                  <a:cubicBezTo>
                    <a:pt x="2361008" y="300205"/>
                    <a:pt x="2356368" y="311408"/>
                    <a:pt x="2348108" y="319668"/>
                  </a:cubicBezTo>
                  <a:cubicBezTo>
                    <a:pt x="2339848" y="327928"/>
                    <a:pt x="2328645" y="332569"/>
                    <a:pt x="2316964" y="332569"/>
                  </a:cubicBezTo>
                  <a:lnTo>
                    <a:pt x="44045" y="332569"/>
                  </a:lnTo>
                  <a:cubicBezTo>
                    <a:pt x="32363" y="332569"/>
                    <a:pt x="21160" y="327928"/>
                    <a:pt x="12900" y="319668"/>
                  </a:cubicBezTo>
                  <a:cubicBezTo>
                    <a:pt x="4640" y="311408"/>
                    <a:pt x="0" y="300205"/>
                    <a:pt x="0" y="288524"/>
                  </a:cubicBezTo>
                  <a:lnTo>
                    <a:pt x="0" y="44045"/>
                  </a:lnTo>
                  <a:cubicBezTo>
                    <a:pt x="0" y="32363"/>
                    <a:pt x="4640" y="21160"/>
                    <a:pt x="12900" y="12900"/>
                  </a:cubicBezTo>
                  <a:cubicBezTo>
                    <a:pt x="21160" y="4640"/>
                    <a:pt x="32363" y="0"/>
                    <a:pt x="44045" y="0"/>
                  </a:cubicBezTo>
                  <a:close/>
                </a:path>
              </a:pathLst>
            </a:custGeom>
            <a:solidFill>
              <a:srgbClr val="C3986D"/>
            </a:solidFill>
          </p:spPr>
          <p:txBody>
            <a:bodyPr/>
            <a:lstStyle/>
            <a:p>
              <a:endParaRPr lang="en-GB"/>
            </a:p>
          </p:txBody>
        </p:sp>
        <p:sp>
          <p:nvSpPr>
            <p:cNvPr id="10" name="TextBox 10"/>
            <p:cNvSpPr txBox="1"/>
            <p:nvPr/>
          </p:nvSpPr>
          <p:spPr>
            <a:xfrm>
              <a:off x="0" y="-47625"/>
              <a:ext cx="2361008" cy="380194"/>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316811" y="3556536"/>
            <a:ext cx="16161266" cy="2623036"/>
          </a:xfrm>
          <a:prstGeom prst="rect">
            <a:avLst/>
          </a:prstGeom>
        </p:spPr>
        <p:txBody>
          <a:bodyPr lIns="0" tIns="0" rIns="0" bIns="0" rtlCol="0" anchor="t">
            <a:spAutoFit/>
          </a:bodyPr>
          <a:lstStyle/>
          <a:p>
            <a:pPr algn="ctr">
              <a:lnSpc>
                <a:spcPts val="7020"/>
              </a:lnSpc>
            </a:pPr>
            <a:r>
              <a:rPr lang="en-US" sz="4500">
                <a:solidFill>
                  <a:srgbClr val="6B4C2C"/>
                </a:solidFill>
                <a:latin typeface="Roboto Condensed Bold"/>
              </a:rPr>
              <a:t>Từ "nguyệt" trong câu thơ sau có nghĩa là gì:</a:t>
            </a:r>
          </a:p>
          <a:p>
            <a:pPr algn="ctr">
              <a:lnSpc>
                <a:spcPts val="7020"/>
              </a:lnSpc>
            </a:pPr>
            <a:r>
              <a:rPr lang="en-US" sz="4500">
                <a:solidFill>
                  <a:srgbClr val="6B4C2C"/>
                </a:solidFill>
                <a:latin typeface="Roboto Condensed Bold"/>
              </a:rPr>
              <a:t>"</a:t>
            </a:r>
            <a:r>
              <a:rPr lang="en-US" sz="4500">
                <a:solidFill>
                  <a:srgbClr val="6B4C2C"/>
                </a:solidFill>
                <a:latin typeface="Roboto Condensed Bold Italics"/>
              </a:rPr>
              <a:t>Kim dạ nguyên tiêu nguyệt chính viên" </a:t>
            </a:r>
          </a:p>
          <a:p>
            <a:pPr algn="ctr">
              <a:lnSpc>
                <a:spcPts val="7020"/>
              </a:lnSpc>
            </a:pPr>
            <a:r>
              <a:rPr lang="en-US" sz="4500">
                <a:solidFill>
                  <a:srgbClr val="6B4C2C"/>
                </a:solidFill>
                <a:latin typeface="Roboto Condensed Bold"/>
              </a:rPr>
              <a:t>(Trích </a:t>
            </a:r>
            <a:r>
              <a:rPr lang="en-US" sz="4500">
                <a:solidFill>
                  <a:srgbClr val="6B4C2C"/>
                </a:solidFill>
                <a:latin typeface="Roboto Condensed Bold Italics"/>
              </a:rPr>
              <a:t>Rằm tháng giêng)</a:t>
            </a:r>
          </a:p>
        </p:txBody>
      </p:sp>
      <p:sp>
        <p:nvSpPr>
          <p:cNvPr id="12" name="TextBox 12"/>
          <p:cNvSpPr txBox="1"/>
          <p:nvPr/>
        </p:nvSpPr>
        <p:spPr>
          <a:xfrm>
            <a:off x="4838005" y="2133302"/>
            <a:ext cx="9118878" cy="933376"/>
          </a:xfrm>
          <a:prstGeom prst="rect">
            <a:avLst/>
          </a:prstGeom>
        </p:spPr>
        <p:txBody>
          <a:bodyPr lIns="0" tIns="0" rIns="0" bIns="0" rtlCol="0" anchor="t">
            <a:spAutoFit/>
          </a:bodyPr>
          <a:lstStyle/>
          <a:p>
            <a:pPr algn="ctr">
              <a:lnSpc>
                <a:spcPts val="7319"/>
              </a:lnSpc>
            </a:pPr>
            <a:r>
              <a:rPr lang="en-US" sz="6099">
                <a:solidFill>
                  <a:srgbClr val="22170B"/>
                </a:solidFill>
                <a:latin typeface="#9Slide05 Dear Saturday"/>
              </a:rPr>
              <a:t>Dữ kiện 4</a:t>
            </a:r>
          </a:p>
        </p:txBody>
      </p:sp>
      <p:sp>
        <p:nvSpPr>
          <p:cNvPr id="13" name="TextBox 13"/>
          <p:cNvSpPr txBox="1"/>
          <p:nvPr/>
        </p:nvSpPr>
        <p:spPr>
          <a:xfrm>
            <a:off x="4838005" y="556855"/>
            <a:ext cx="9118878" cy="1143000"/>
          </a:xfrm>
          <a:prstGeom prst="rect">
            <a:avLst/>
          </a:prstGeom>
        </p:spPr>
        <p:txBody>
          <a:bodyPr lIns="0" tIns="0" rIns="0" bIns="0" rtlCol="0" anchor="t">
            <a:spAutoFit/>
          </a:bodyPr>
          <a:lstStyle/>
          <a:p>
            <a:pPr algn="ctr">
              <a:lnSpc>
                <a:spcPts val="9000"/>
              </a:lnSpc>
            </a:pPr>
            <a:r>
              <a:rPr lang="en-US" sz="7500">
                <a:solidFill>
                  <a:srgbClr val="22170B"/>
                </a:solidFill>
                <a:latin typeface="Fraunces Bold"/>
              </a:rPr>
              <a:t>Nhân vật bí ẩn</a:t>
            </a:r>
          </a:p>
        </p:txBody>
      </p:sp>
      <p:sp>
        <p:nvSpPr>
          <p:cNvPr id="14" name="TextBox 14"/>
          <p:cNvSpPr txBox="1"/>
          <p:nvPr/>
        </p:nvSpPr>
        <p:spPr>
          <a:xfrm>
            <a:off x="9117575" y="7634836"/>
            <a:ext cx="1280365" cy="755469"/>
          </a:xfrm>
          <a:prstGeom prst="rect">
            <a:avLst/>
          </a:prstGeom>
        </p:spPr>
        <p:txBody>
          <a:bodyPr lIns="0" tIns="0" rIns="0" bIns="0" rtlCol="0" anchor="t">
            <a:spAutoFit/>
          </a:bodyPr>
          <a:lstStyle/>
          <a:p>
            <a:pPr algn="ctr">
              <a:lnSpc>
                <a:spcPts val="6189"/>
              </a:lnSpc>
            </a:pPr>
            <a:r>
              <a:rPr lang="en-US" sz="4420">
                <a:solidFill>
                  <a:srgbClr val="000000"/>
                </a:solidFill>
                <a:latin typeface="Roboto Condensed"/>
              </a:rPr>
              <a:t>Trăng</a:t>
            </a:r>
          </a:p>
        </p:txBody>
      </p:sp>
      <p:pic>
        <p:nvPicPr>
          <p:cNvPr id="15" name="10 Second Countdown - After Effects">
            <a:hlinkClick r:id="" action="ppaction://media"/>
            <a:extLst>
              <a:ext uri="{FF2B5EF4-FFF2-40B4-BE49-F238E27FC236}">
                <a16:creationId xmlns:a16="http://schemas.microsoft.com/office/drawing/2014/main" id="{D53D7640-D054-780A-D145-972D01E65A9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097000" y="952500"/>
            <a:ext cx="2711450" cy="15240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5"/>
                                        </p:tgtEl>
                                      </p:cBhvr>
                                    </p:cmd>
                                  </p:childTnLst>
                                </p:cTn>
                              </p:par>
                            </p:childTnLst>
                          </p:cTn>
                        </p:par>
                      </p:childTnLst>
                    </p:cTn>
                  </p:par>
                </p:childTnLst>
              </p:cTn>
              <p:nextCondLst>
                <p:cond evt="onClick" delay="0">
                  <p:tgtEl>
                    <p:spTgt spid="15"/>
                  </p:tgtEl>
                </p:cond>
              </p:nextCondLst>
            </p:seq>
            <p:video>
              <p:cMediaNode vol="80000">
                <p:cTn id="24" fill="hold" display="0">
                  <p:stCondLst>
                    <p:cond delay="indefinite"/>
                  </p:stCondLst>
                </p:cTn>
                <p:tgtEl>
                  <p:spTgt spid="15"/>
                </p:tgtEl>
              </p:cMediaNode>
            </p:video>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a:stretch>
          </a:blipFill>
        </p:spPr>
        <p:txBody>
          <a:bodyPr/>
          <a:lstStyle/>
          <a:p>
            <a:endParaRPr lang="en-GB"/>
          </a:p>
        </p:txBody>
      </p:sp>
      <p:sp>
        <p:nvSpPr>
          <p:cNvPr id="3" name="Freeform 3"/>
          <p:cNvSpPr/>
          <p:nvPr/>
        </p:nvSpPr>
        <p:spPr>
          <a:xfrm>
            <a:off x="4248150" y="999767"/>
            <a:ext cx="14039850" cy="128588"/>
          </a:xfrm>
          <a:custGeom>
            <a:avLst/>
            <a:gdLst/>
            <a:ahLst/>
            <a:cxnLst/>
            <a:rect l="l" t="t" r="r" b="b"/>
            <a:pathLst>
              <a:path w="14039850" h="128588">
                <a:moveTo>
                  <a:pt x="0" y="0"/>
                </a:moveTo>
                <a:lnTo>
                  <a:pt x="14039850" y="0"/>
                </a:lnTo>
                <a:lnTo>
                  <a:pt x="14039850" y="128588"/>
                </a:lnTo>
                <a:lnTo>
                  <a:pt x="0" y="128588"/>
                </a:lnTo>
                <a:lnTo>
                  <a:pt x="0" y="0"/>
                </a:lnTo>
                <a:close/>
              </a:path>
            </a:pathLst>
          </a:custGeom>
          <a:blipFill>
            <a:blip r:embed="rId6"/>
            <a:stretch>
              <a:fillRect l="-23225" t="109038" b="-28001"/>
            </a:stretch>
          </a:blipFill>
        </p:spPr>
        <p:txBody>
          <a:bodyPr/>
          <a:lstStyle/>
          <a:p>
            <a:endParaRPr lang="en-GB"/>
          </a:p>
        </p:txBody>
      </p:sp>
      <p:grpSp>
        <p:nvGrpSpPr>
          <p:cNvPr id="8" name="Group 8"/>
          <p:cNvGrpSpPr/>
          <p:nvPr/>
        </p:nvGrpSpPr>
        <p:grpSpPr>
          <a:xfrm>
            <a:off x="4992429" y="7424072"/>
            <a:ext cx="8964454" cy="1262722"/>
            <a:chOff x="0" y="0"/>
            <a:chExt cx="2361008" cy="332569"/>
          </a:xfrm>
        </p:grpSpPr>
        <p:sp>
          <p:nvSpPr>
            <p:cNvPr id="9" name="Freeform 9"/>
            <p:cNvSpPr/>
            <p:nvPr/>
          </p:nvSpPr>
          <p:spPr>
            <a:xfrm>
              <a:off x="0" y="0"/>
              <a:ext cx="2361008" cy="332569"/>
            </a:xfrm>
            <a:custGeom>
              <a:avLst/>
              <a:gdLst/>
              <a:ahLst/>
              <a:cxnLst/>
              <a:rect l="l" t="t" r="r" b="b"/>
              <a:pathLst>
                <a:path w="2361008" h="332569">
                  <a:moveTo>
                    <a:pt x="44045" y="0"/>
                  </a:moveTo>
                  <a:lnTo>
                    <a:pt x="2316964" y="0"/>
                  </a:lnTo>
                  <a:cubicBezTo>
                    <a:pt x="2328645" y="0"/>
                    <a:pt x="2339848" y="4640"/>
                    <a:pt x="2348108" y="12900"/>
                  </a:cubicBezTo>
                  <a:cubicBezTo>
                    <a:pt x="2356368" y="21160"/>
                    <a:pt x="2361008" y="32363"/>
                    <a:pt x="2361008" y="44045"/>
                  </a:cubicBezTo>
                  <a:lnTo>
                    <a:pt x="2361008" y="288524"/>
                  </a:lnTo>
                  <a:cubicBezTo>
                    <a:pt x="2361008" y="300205"/>
                    <a:pt x="2356368" y="311408"/>
                    <a:pt x="2348108" y="319668"/>
                  </a:cubicBezTo>
                  <a:cubicBezTo>
                    <a:pt x="2339848" y="327928"/>
                    <a:pt x="2328645" y="332569"/>
                    <a:pt x="2316964" y="332569"/>
                  </a:cubicBezTo>
                  <a:lnTo>
                    <a:pt x="44045" y="332569"/>
                  </a:lnTo>
                  <a:cubicBezTo>
                    <a:pt x="32363" y="332569"/>
                    <a:pt x="21160" y="327928"/>
                    <a:pt x="12900" y="319668"/>
                  </a:cubicBezTo>
                  <a:cubicBezTo>
                    <a:pt x="4640" y="311408"/>
                    <a:pt x="0" y="300205"/>
                    <a:pt x="0" y="288524"/>
                  </a:cubicBezTo>
                  <a:lnTo>
                    <a:pt x="0" y="44045"/>
                  </a:lnTo>
                  <a:cubicBezTo>
                    <a:pt x="0" y="32363"/>
                    <a:pt x="4640" y="21160"/>
                    <a:pt x="12900" y="12900"/>
                  </a:cubicBezTo>
                  <a:cubicBezTo>
                    <a:pt x="21160" y="4640"/>
                    <a:pt x="32363" y="0"/>
                    <a:pt x="44045" y="0"/>
                  </a:cubicBezTo>
                  <a:close/>
                </a:path>
              </a:pathLst>
            </a:custGeom>
            <a:solidFill>
              <a:srgbClr val="C3986D"/>
            </a:solidFill>
          </p:spPr>
          <p:txBody>
            <a:bodyPr/>
            <a:lstStyle/>
            <a:p>
              <a:endParaRPr lang="en-GB"/>
            </a:p>
          </p:txBody>
        </p:sp>
        <p:sp>
          <p:nvSpPr>
            <p:cNvPr id="10" name="TextBox 10"/>
            <p:cNvSpPr txBox="1"/>
            <p:nvPr/>
          </p:nvSpPr>
          <p:spPr>
            <a:xfrm>
              <a:off x="0" y="-47625"/>
              <a:ext cx="2361008" cy="380194"/>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394023" y="3848132"/>
            <a:ext cx="16161266" cy="2623036"/>
          </a:xfrm>
          <a:prstGeom prst="rect">
            <a:avLst/>
          </a:prstGeom>
        </p:spPr>
        <p:txBody>
          <a:bodyPr lIns="0" tIns="0" rIns="0" bIns="0" rtlCol="0" anchor="t">
            <a:spAutoFit/>
          </a:bodyPr>
          <a:lstStyle/>
          <a:p>
            <a:pPr algn="ctr">
              <a:lnSpc>
                <a:spcPts val="7020"/>
              </a:lnSpc>
            </a:pPr>
            <a:r>
              <a:rPr lang="en-US" sz="4500">
                <a:solidFill>
                  <a:srgbClr val="6B4C2C"/>
                </a:solidFill>
                <a:latin typeface="Roboto Condensed Bold"/>
              </a:rPr>
              <a:t>“Nguyễn Ái Quốc” là bút danh của ..... trong giai đoạn </a:t>
            </a:r>
          </a:p>
          <a:p>
            <a:pPr algn="ctr">
              <a:lnSpc>
                <a:spcPts val="7020"/>
              </a:lnSpc>
            </a:pPr>
            <a:r>
              <a:rPr lang="en-US" sz="4500">
                <a:solidFill>
                  <a:srgbClr val="6B4C2C"/>
                </a:solidFill>
                <a:latin typeface="Roboto Condensed Bold"/>
              </a:rPr>
              <a:t>1919 đến trước 1945</a:t>
            </a:r>
          </a:p>
          <a:p>
            <a:pPr algn="ctr">
              <a:lnSpc>
                <a:spcPts val="7020"/>
              </a:lnSpc>
            </a:pPr>
            <a:endParaRPr lang="en-US" sz="4500">
              <a:solidFill>
                <a:srgbClr val="6B4C2C"/>
              </a:solidFill>
              <a:latin typeface="Roboto Condensed Bold"/>
            </a:endParaRPr>
          </a:p>
        </p:txBody>
      </p:sp>
      <p:sp>
        <p:nvSpPr>
          <p:cNvPr id="12" name="TextBox 12"/>
          <p:cNvSpPr txBox="1"/>
          <p:nvPr/>
        </p:nvSpPr>
        <p:spPr>
          <a:xfrm>
            <a:off x="4838005" y="2133302"/>
            <a:ext cx="9118878" cy="933376"/>
          </a:xfrm>
          <a:prstGeom prst="rect">
            <a:avLst/>
          </a:prstGeom>
        </p:spPr>
        <p:txBody>
          <a:bodyPr lIns="0" tIns="0" rIns="0" bIns="0" rtlCol="0" anchor="t">
            <a:spAutoFit/>
          </a:bodyPr>
          <a:lstStyle/>
          <a:p>
            <a:pPr algn="ctr">
              <a:lnSpc>
                <a:spcPts val="7319"/>
              </a:lnSpc>
            </a:pPr>
            <a:r>
              <a:rPr lang="en-US" sz="6099">
                <a:solidFill>
                  <a:srgbClr val="22170B"/>
                </a:solidFill>
                <a:latin typeface="#9Slide05 Dear Saturday"/>
              </a:rPr>
              <a:t>Dữ kiện 5</a:t>
            </a:r>
          </a:p>
        </p:txBody>
      </p:sp>
      <p:sp>
        <p:nvSpPr>
          <p:cNvPr id="13" name="TextBox 13"/>
          <p:cNvSpPr txBox="1"/>
          <p:nvPr/>
        </p:nvSpPr>
        <p:spPr>
          <a:xfrm>
            <a:off x="4838005" y="556855"/>
            <a:ext cx="9118878" cy="1143000"/>
          </a:xfrm>
          <a:prstGeom prst="rect">
            <a:avLst/>
          </a:prstGeom>
        </p:spPr>
        <p:txBody>
          <a:bodyPr lIns="0" tIns="0" rIns="0" bIns="0" rtlCol="0" anchor="t">
            <a:spAutoFit/>
          </a:bodyPr>
          <a:lstStyle/>
          <a:p>
            <a:pPr algn="ctr">
              <a:lnSpc>
                <a:spcPts val="9000"/>
              </a:lnSpc>
            </a:pPr>
            <a:r>
              <a:rPr lang="en-US" sz="7500">
                <a:solidFill>
                  <a:srgbClr val="22170B"/>
                </a:solidFill>
                <a:latin typeface="Fraunces Bold"/>
              </a:rPr>
              <a:t>Nhân vật bí ẩn</a:t>
            </a:r>
          </a:p>
        </p:txBody>
      </p:sp>
      <p:sp>
        <p:nvSpPr>
          <p:cNvPr id="14" name="TextBox 14"/>
          <p:cNvSpPr txBox="1"/>
          <p:nvPr/>
        </p:nvSpPr>
        <p:spPr>
          <a:xfrm>
            <a:off x="8405722" y="7634836"/>
            <a:ext cx="2704072" cy="755469"/>
          </a:xfrm>
          <a:prstGeom prst="rect">
            <a:avLst/>
          </a:prstGeom>
        </p:spPr>
        <p:txBody>
          <a:bodyPr lIns="0" tIns="0" rIns="0" bIns="0" rtlCol="0" anchor="t">
            <a:spAutoFit/>
          </a:bodyPr>
          <a:lstStyle/>
          <a:p>
            <a:pPr algn="ctr">
              <a:lnSpc>
                <a:spcPts val="6189"/>
              </a:lnSpc>
            </a:pPr>
            <a:r>
              <a:rPr lang="en-US" sz="4420">
                <a:solidFill>
                  <a:srgbClr val="000000"/>
                </a:solidFill>
                <a:latin typeface="Roboto Condensed"/>
              </a:rPr>
              <a:t>Hồ Chí Minh</a:t>
            </a:r>
          </a:p>
        </p:txBody>
      </p:sp>
      <p:pic>
        <p:nvPicPr>
          <p:cNvPr id="15" name="10 Second Countdown - After Effects">
            <a:hlinkClick r:id="" action="ppaction://media"/>
            <a:extLst>
              <a:ext uri="{FF2B5EF4-FFF2-40B4-BE49-F238E27FC236}">
                <a16:creationId xmlns:a16="http://schemas.microsoft.com/office/drawing/2014/main" id="{CA8F23EF-9CB9-B6F8-F005-2240A88FBDA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859000" y="571500"/>
            <a:ext cx="2742248" cy="154131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5"/>
                                        </p:tgtEl>
                                      </p:cBhvr>
                                    </p:cmd>
                                  </p:childTnLst>
                                </p:cTn>
                              </p:par>
                            </p:childTnLst>
                          </p:cTn>
                        </p:par>
                      </p:childTnLst>
                    </p:cTn>
                  </p:par>
                </p:childTnLst>
              </p:cTn>
              <p:nextCondLst>
                <p:cond evt="onClick" delay="0">
                  <p:tgtEl>
                    <p:spTgt spid="15"/>
                  </p:tgtEl>
                </p:cond>
              </p:nextCondLst>
            </p:seq>
            <p:video>
              <p:cMediaNode vol="80000">
                <p:cTn id="20" fill="hold" display="0">
                  <p:stCondLst>
                    <p:cond delay="indefinite"/>
                  </p:stCondLst>
                </p:cTn>
                <p:tgtEl>
                  <p:spTgt spid="15"/>
                </p:tgtEl>
              </p:cMediaNode>
            </p:video>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sp>
        <p:nvSpPr>
          <p:cNvPr id="3" name="Freeform 3"/>
          <p:cNvSpPr/>
          <p:nvPr/>
        </p:nvSpPr>
        <p:spPr>
          <a:xfrm>
            <a:off x="1028700" y="4047803"/>
            <a:ext cx="14039850" cy="128588"/>
          </a:xfrm>
          <a:custGeom>
            <a:avLst/>
            <a:gdLst/>
            <a:ahLst/>
            <a:cxnLst/>
            <a:rect l="l" t="t" r="r" b="b"/>
            <a:pathLst>
              <a:path w="14039850" h="128588">
                <a:moveTo>
                  <a:pt x="0" y="0"/>
                </a:moveTo>
                <a:lnTo>
                  <a:pt x="14039850" y="0"/>
                </a:lnTo>
                <a:lnTo>
                  <a:pt x="14039850" y="128587"/>
                </a:lnTo>
                <a:lnTo>
                  <a:pt x="0" y="128587"/>
                </a:lnTo>
                <a:lnTo>
                  <a:pt x="0" y="0"/>
                </a:lnTo>
                <a:close/>
              </a:path>
            </a:pathLst>
          </a:custGeom>
          <a:blipFill>
            <a:blip r:embed="rId4"/>
            <a:stretch>
              <a:fillRect l="-23225" t="109038" b="-28001"/>
            </a:stretch>
          </a:blipFill>
        </p:spPr>
        <p:txBody>
          <a:bodyPr/>
          <a:lstStyle/>
          <a:p>
            <a:endParaRPr lang="en-GB"/>
          </a:p>
        </p:txBody>
      </p:sp>
      <p:sp>
        <p:nvSpPr>
          <p:cNvPr id="4" name="TextBox 4"/>
          <p:cNvSpPr txBox="1"/>
          <p:nvPr/>
        </p:nvSpPr>
        <p:spPr>
          <a:xfrm>
            <a:off x="1618555" y="5133975"/>
            <a:ext cx="9118878" cy="933376"/>
          </a:xfrm>
          <a:prstGeom prst="rect">
            <a:avLst/>
          </a:prstGeom>
        </p:spPr>
        <p:txBody>
          <a:bodyPr lIns="0" tIns="0" rIns="0" bIns="0" rtlCol="0" anchor="t">
            <a:spAutoFit/>
          </a:bodyPr>
          <a:lstStyle/>
          <a:p>
            <a:pPr algn="ctr">
              <a:lnSpc>
                <a:spcPts val="7319"/>
              </a:lnSpc>
            </a:pPr>
            <a:r>
              <a:rPr lang="en-US" sz="6099">
                <a:solidFill>
                  <a:srgbClr val="22170B"/>
                </a:solidFill>
                <a:latin typeface="#9Slide05 Dear Saturday"/>
              </a:rPr>
              <a:t>Hồ Chí Minh</a:t>
            </a:r>
          </a:p>
        </p:txBody>
      </p:sp>
      <p:sp>
        <p:nvSpPr>
          <p:cNvPr id="5" name="TextBox 5"/>
          <p:cNvSpPr txBox="1"/>
          <p:nvPr/>
        </p:nvSpPr>
        <p:spPr>
          <a:xfrm>
            <a:off x="1618555" y="3604890"/>
            <a:ext cx="9118878" cy="1143000"/>
          </a:xfrm>
          <a:prstGeom prst="rect">
            <a:avLst/>
          </a:prstGeom>
        </p:spPr>
        <p:txBody>
          <a:bodyPr lIns="0" tIns="0" rIns="0" bIns="0" rtlCol="0" anchor="t">
            <a:spAutoFit/>
          </a:bodyPr>
          <a:lstStyle/>
          <a:p>
            <a:pPr algn="ctr">
              <a:lnSpc>
                <a:spcPts val="9000"/>
              </a:lnSpc>
            </a:pPr>
            <a:r>
              <a:rPr lang="en-US" sz="7500">
                <a:solidFill>
                  <a:srgbClr val="22170B"/>
                </a:solidFill>
                <a:latin typeface="Fraunces Bold"/>
              </a:rPr>
              <a:t>Nhân vật bí ẩn</a:t>
            </a:r>
          </a:p>
        </p:txBody>
      </p:sp>
      <p:grpSp>
        <p:nvGrpSpPr>
          <p:cNvPr id="6" name="Group 6"/>
          <p:cNvGrpSpPr/>
          <p:nvPr/>
        </p:nvGrpSpPr>
        <p:grpSpPr>
          <a:xfrm>
            <a:off x="6908397" y="2720077"/>
            <a:ext cx="11379603" cy="7376421"/>
            <a:chOff x="0" y="0"/>
            <a:chExt cx="11690702" cy="7578080"/>
          </a:xfrm>
        </p:grpSpPr>
        <p:sp>
          <p:nvSpPr>
            <p:cNvPr id="7" name="Freeform 7"/>
            <p:cNvSpPr/>
            <p:nvPr/>
          </p:nvSpPr>
          <p:spPr>
            <a:xfrm>
              <a:off x="0" y="0"/>
              <a:ext cx="11690731" cy="7578090"/>
            </a:xfrm>
            <a:custGeom>
              <a:avLst/>
              <a:gdLst/>
              <a:ahLst/>
              <a:cxnLst/>
              <a:rect l="l" t="t" r="r" b="b"/>
              <a:pathLst>
                <a:path w="11690731" h="7578090">
                  <a:moveTo>
                    <a:pt x="0" y="0"/>
                  </a:moveTo>
                  <a:lnTo>
                    <a:pt x="11690731" y="0"/>
                  </a:lnTo>
                  <a:lnTo>
                    <a:pt x="11690731" y="7578090"/>
                  </a:lnTo>
                  <a:lnTo>
                    <a:pt x="0" y="7578090"/>
                  </a:lnTo>
                  <a:lnTo>
                    <a:pt x="0" y="0"/>
                  </a:lnTo>
                  <a:close/>
                </a:path>
              </a:pathLst>
            </a:custGeom>
            <a:blipFill>
              <a:blip r:embed="rId5"/>
              <a:stretch>
                <a:fillRect/>
              </a:stretch>
            </a:blipFill>
          </p:spPr>
          <p:txBody>
            <a:bodyPr/>
            <a:lstStyle/>
            <a:p>
              <a:endParaRPr lang="en-GB"/>
            </a:p>
          </p:txBody>
        </p:sp>
      </p:grpSp>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sp>
        <p:nvSpPr>
          <p:cNvPr id="4" name="Freeform 4"/>
          <p:cNvSpPr/>
          <p:nvPr/>
        </p:nvSpPr>
        <p:spPr>
          <a:xfrm>
            <a:off x="16145161" y="-321791"/>
            <a:ext cx="2228277" cy="2133576"/>
          </a:xfrm>
          <a:custGeom>
            <a:avLst/>
            <a:gdLst/>
            <a:ahLst/>
            <a:cxnLst/>
            <a:rect l="l" t="t" r="r" b="b"/>
            <a:pathLst>
              <a:path w="2228277" h="2133576">
                <a:moveTo>
                  <a:pt x="0" y="0"/>
                </a:moveTo>
                <a:lnTo>
                  <a:pt x="2228278" y="0"/>
                </a:lnTo>
                <a:lnTo>
                  <a:pt x="2228278" y="2133575"/>
                </a:lnTo>
                <a:lnTo>
                  <a:pt x="0" y="2133575"/>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8610073" y="2743225"/>
            <a:ext cx="7785204" cy="828576"/>
          </a:xfrm>
          <a:prstGeom prst="rect">
            <a:avLst/>
          </a:prstGeom>
        </p:spPr>
        <p:txBody>
          <a:bodyPr lIns="0" tIns="0" rIns="0" bIns="0" rtlCol="0" anchor="t">
            <a:spAutoFit/>
          </a:bodyPr>
          <a:lstStyle/>
          <a:p>
            <a:pPr algn="l">
              <a:lnSpc>
                <a:spcPts val="6480"/>
              </a:lnSpc>
            </a:pPr>
            <a:r>
              <a:rPr lang="en-US" sz="5400" spc="25">
                <a:solidFill>
                  <a:srgbClr val="000000"/>
                </a:solidFill>
                <a:latin typeface="Cambria"/>
              </a:rPr>
              <a:t>ĐỌC HIỂU VĂN BẢN</a:t>
            </a:r>
          </a:p>
        </p:txBody>
      </p:sp>
      <p:sp>
        <p:nvSpPr>
          <p:cNvPr id="6" name="TextBox 6"/>
          <p:cNvSpPr txBox="1"/>
          <p:nvPr/>
        </p:nvSpPr>
        <p:spPr>
          <a:xfrm>
            <a:off x="6956141" y="3876601"/>
            <a:ext cx="9028119" cy="1952551"/>
          </a:xfrm>
          <a:prstGeom prst="rect">
            <a:avLst/>
          </a:prstGeom>
        </p:spPr>
        <p:txBody>
          <a:bodyPr lIns="0" tIns="0" rIns="0" bIns="0" rtlCol="0" anchor="t">
            <a:spAutoFit/>
          </a:bodyPr>
          <a:lstStyle/>
          <a:p>
            <a:pPr algn="ctr">
              <a:lnSpc>
                <a:spcPts val="14400"/>
              </a:lnSpc>
            </a:pPr>
            <a:r>
              <a:rPr lang="en-US" sz="12000" spc="57">
                <a:solidFill>
                  <a:srgbClr val="22170B"/>
                </a:solidFill>
                <a:latin typeface="#9Slide06 ThuPhap Thien An"/>
              </a:rPr>
              <a:t>Cảnh khuya</a:t>
            </a:r>
          </a:p>
        </p:txBody>
      </p:sp>
      <p:sp>
        <p:nvSpPr>
          <p:cNvPr id="7" name="TextBox 7"/>
          <p:cNvSpPr txBox="1"/>
          <p:nvPr/>
        </p:nvSpPr>
        <p:spPr>
          <a:xfrm>
            <a:off x="6269651" y="1297401"/>
            <a:ext cx="12466047" cy="1028767"/>
          </a:xfrm>
          <a:prstGeom prst="rect">
            <a:avLst/>
          </a:prstGeom>
        </p:spPr>
        <p:txBody>
          <a:bodyPr lIns="0" tIns="0" rIns="0" bIns="0" rtlCol="0" anchor="t">
            <a:spAutoFit/>
          </a:bodyPr>
          <a:lstStyle/>
          <a:p>
            <a:pPr algn="l">
              <a:lnSpc>
                <a:spcPts val="8125"/>
              </a:lnSpc>
            </a:pPr>
            <a:r>
              <a:rPr lang="en-US" sz="6771">
                <a:solidFill>
                  <a:srgbClr val="000000"/>
                </a:solidFill>
                <a:latin typeface="Fraunces Bold"/>
              </a:rPr>
              <a:t>BÀI 7: THƠ ĐƯỜNG LUẬT</a:t>
            </a:r>
          </a:p>
        </p:txBody>
      </p:sp>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sp>
        <p:nvSpPr>
          <p:cNvPr id="3" name="Freeform 3"/>
          <p:cNvSpPr/>
          <p:nvPr/>
        </p:nvSpPr>
        <p:spPr>
          <a:xfrm>
            <a:off x="3600450" y="1471612"/>
            <a:ext cx="14039850" cy="128588"/>
          </a:xfrm>
          <a:custGeom>
            <a:avLst/>
            <a:gdLst/>
            <a:ahLst/>
            <a:cxnLst/>
            <a:rect l="l" t="t" r="r" b="b"/>
            <a:pathLst>
              <a:path w="14039850" h="128588">
                <a:moveTo>
                  <a:pt x="0" y="0"/>
                </a:moveTo>
                <a:lnTo>
                  <a:pt x="14039850" y="0"/>
                </a:lnTo>
                <a:lnTo>
                  <a:pt x="14039850" y="128588"/>
                </a:lnTo>
                <a:lnTo>
                  <a:pt x="0" y="128588"/>
                </a:lnTo>
                <a:lnTo>
                  <a:pt x="0" y="0"/>
                </a:lnTo>
                <a:close/>
              </a:path>
            </a:pathLst>
          </a:custGeom>
          <a:blipFill>
            <a:blip r:embed="rId4"/>
            <a:stretch>
              <a:fillRect l="-23225" t="109038" b="-28001"/>
            </a:stretch>
          </a:blipFill>
        </p:spPr>
        <p:txBody>
          <a:bodyPr/>
          <a:lstStyle/>
          <a:p>
            <a:endParaRPr lang="en-GB"/>
          </a:p>
        </p:txBody>
      </p:sp>
      <p:grpSp>
        <p:nvGrpSpPr>
          <p:cNvPr id="4" name="Group 4"/>
          <p:cNvGrpSpPr/>
          <p:nvPr/>
        </p:nvGrpSpPr>
        <p:grpSpPr>
          <a:xfrm rot="-410190">
            <a:off x="1719726" y="3561585"/>
            <a:ext cx="4825565" cy="2753619"/>
            <a:chOff x="0" y="0"/>
            <a:chExt cx="6434087" cy="3671492"/>
          </a:xfrm>
        </p:grpSpPr>
        <p:sp>
          <p:nvSpPr>
            <p:cNvPr id="5" name="Freeform 5"/>
            <p:cNvSpPr/>
            <p:nvPr/>
          </p:nvSpPr>
          <p:spPr>
            <a:xfrm>
              <a:off x="17634" y="17634"/>
              <a:ext cx="6398791" cy="3636182"/>
            </a:xfrm>
            <a:custGeom>
              <a:avLst/>
              <a:gdLst/>
              <a:ahLst/>
              <a:cxnLst/>
              <a:rect l="l" t="t" r="r" b="b"/>
              <a:pathLst>
                <a:path w="6398791" h="3636182">
                  <a:moveTo>
                    <a:pt x="0" y="1818149"/>
                  </a:moveTo>
                  <a:cubicBezTo>
                    <a:pt x="0" y="813970"/>
                    <a:pt x="1432442" y="0"/>
                    <a:pt x="3199454" y="0"/>
                  </a:cubicBezTo>
                  <a:cubicBezTo>
                    <a:pt x="4966466" y="0"/>
                    <a:pt x="6398791" y="813970"/>
                    <a:pt x="6398791" y="1818149"/>
                  </a:cubicBezTo>
                  <a:cubicBezTo>
                    <a:pt x="6398791" y="2822329"/>
                    <a:pt x="4966348" y="3636181"/>
                    <a:pt x="3199454" y="3636181"/>
                  </a:cubicBezTo>
                  <a:cubicBezTo>
                    <a:pt x="1432560" y="3636181"/>
                    <a:pt x="0" y="2822211"/>
                    <a:pt x="0" y="1818149"/>
                  </a:cubicBezTo>
                  <a:close/>
                </a:path>
              </a:pathLst>
            </a:custGeom>
            <a:solidFill>
              <a:srgbClr val="A19574"/>
            </a:solidFill>
          </p:spPr>
          <p:txBody>
            <a:bodyPr/>
            <a:lstStyle/>
            <a:p>
              <a:endParaRPr lang="en-GB"/>
            </a:p>
          </p:txBody>
        </p:sp>
        <p:sp>
          <p:nvSpPr>
            <p:cNvPr id="6" name="Freeform 6"/>
            <p:cNvSpPr/>
            <p:nvPr/>
          </p:nvSpPr>
          <p:spPr>
            <a:xfrm>
              <a:off x="0" y="0"/>
              <a:ext cx="6434058" cy="3671572"/>
            </a:xfrm>
            <a:custGeom>
              <a:avLst/>
              <a:gdLst/>
              <a:ahLst/>
              <a:cxnLst/>
              <a:rect l="l" t="t" r="r" b="b"/>
              <a:pathLst>
                <a:path w="6434058" h="3671572">
                  <a:moveTo>
                    <a:pt x="0" y="1835783"/>
                  </a:moveTo>
                  <a:cubicBezTo>
                    <a:pt x="0" y="814206"/>
                    <a:pt x="1450311" y="0"/>
                    <a:pt x="3217088" y="0"/>
                  </a:cubicBezTo>
                  <a:cubicBezTo>
                    <a:pt x="4983865" y="0"/>
                    <a:pt x="6434058" y="814206"/>
                    <a:pt x="6434058" y="1835783"/>
                  </a:cubicBezTo>
                  <a:lnTo>
                    <a:pt x="6416425" y="1835783"/>
                  </a:lnTo>
                  <a:lnTo>
                    <a:pt x="6434058" y="1835783"/>
                  </a:lnTo>
                  <a:cubicBezTo>
                    <a:pt x="6434058" y="2857243"/>
                    <a:pt x="4983747" y="3671572"/>
                    <a:pt x="3216970" y="3671572"/>
                  </a:cubicBezTo>
                  <a:lnTo>
                    <a:pt x="3216970" y="3653933"/>
                  </a:lnTo>
                  <a:lnTo>
                    <a:pt x="3216970" y="3671572"/>
                  </a:lnTo>
                  <a:cubicBezTo>
                    <a:pt x="1450311" y="3671449"/>
                    <a:pt x="0" y="2857243"/>
                    <a:pt x="0" y="1835783"/>
                  </a:cubicBezTo>
                  <a:lnTo>
                    <a:pt x="17634" y="1835783"/>
                  </a:lnTo>
                  <a:lnTo>
                    <a:pt x="35267" y="1835783"/>
                  </a:lnTo>
                  <a:lnTo>
                    <a:pt x="17634" y="1835783"/>
                  </a:lnTo>
                  <a:lnTo>
                    <a:pt x="0" y="1835783"/>
                  </a:lnTo>
                  <a:moveTo>
                    <a:pt x="35267" y="1835783"/>
                  </a:moveTo>
                  <a:cubicBezTo>
                    <a:pt x="35267" y="1845541"/>
                    <a:pt x="27391" y="1853417"/>
                    <a:pt x="17634" y="1853417"/>
                  </a:cubicBezTo>
                  <a:cubicBezTo>
                    <a:pt x="7876" y="1853417"/>
                    <a:pt x="0" y="1845541"/>
                    <a:pt x="0" y="1835783"/>
                  </a:cubicBezTo>
                  <a:cubicBezTo>
                    <a:pt x="0" y="1826026"/>
                    <a:pt x="7876" y="1818150"/>
                    <a:pt x="17634" y="1818150"/>
                  </a:cubicBezTo>
                  <a:cubicBezTo>
                    <a:pt x="27391" y="1818150"/>
                    <a:pt x="35267" y="1826026"/>
                    <a:pt x="35267" y="1835783"/>
                  </a:cubicBezTo>
                  <a:cubicBezTo>
                    <a:pt x="35267" y="2822564"/>
                    <a:pt x="1449723" y="3636299"/>
                    <a:pt x="3217088" y="3636299"/>
                  </a:cubicBezTo>
                  <a:cubicBezTo>
                    <a:pt x="4984452" y="3636299"/>
                    <a:pt x="6398909" y="2822564"/>
                    <a:pt x="6398909" y="1835783"/>
                  </a:cubicBezTo>
                  <a:cubicBezTo>
                    <a:pt x="6398909" y="849003"/>
                    <a:pt x="4984335" y="35267"/>
                    <a:pt x="3217088" y="35267"/>
                  </a:cubicBezTo>
                  <a:lnTo>
                    <a:pt x="3217088" y="17634"/>
                  </a:lnTo>
                  <a:lnTo>
                    <a:pt x="3217088" y="35267"/>
                  </a:lnTo>
                  <a:cubicBezTo>
                    <a:pt x="1449723" y="35267"/>
                    <a:pt x="35267" y="849003"/>
                    <a:pt x="35267" y="1835783"/>
                  </a:cubicBezTo>
                  <a:close/>
                </a:path>
              </a:pathLst>
            </a:custGeom>
            <a:solidFill>
              <a:srgbClr val="FFFFFF"/>
            </a:solidFill>
          </p:spPr>
          <p:txBody>
            <a:bodyPr/>
            <a:lstStyle/>
            <a:p>
              <a:endParaRPr lang="en-GB"/>
            </a:p>
          </p:txBody>
        </p:sp>
        <p:sp>
          <p:nvSpPr>
            <p:cNvPr id="7" name="TextBox 7"/>
            <p:cNvSpPr txBox="1"/>
            <p:nvPr/>
          </p:nvSpPr>
          <p:spPr>
            <a:xfrm>
              <a:off x="0" y="-76200"/>
              <a:ext cx="6434087" cy="3747692"/>
            </a:xfrm>
            <a:prstGeom prst="rect">
              <a:avLst/>
            </a:prstGeom>
          </p:spPr>
          <p:txBody>
            <a:bodyPr lIns="50800" tIns="50800" rIns="50800" bIns="50800" rtlCol="0" anchor="ctr"/>
            <a:lstStyle/>
            <a:p>
              <a:pPr algn="ctr">
                <a:lnSpc>
                  <a:spcPts val="4967"/>
                </a:lnSpc>
              </a:pPr>
              <a:r>
                <a:rPr lang="en-US" sz="3600">
                  <a:solidFill>
                    <a:srgbClr val="FFFFFF"/>
                  </a:solidFill>
                  <a:latin typeface="Cambria"/>
                </a:rPr>
                <a:t>Hướng dẫn đọc:</a:t>
              </a:r>
            </a:p>
          </p:txBody>
        </p:sp>
      </p:grpSp>
      <p:sp>
        <p:nvSpPr>
          <p:cNvPr id="8" name="TextBox 8"/>
          <p:cNvSpPr txBox="1"/>
          <p:nvPr/>
        </p:nvSpPr>
        <p:spPr>
          <a:xfrm>
            <a:off x="7100246" y="900112"/>
            <a:ext cx="9330532" cy="1143000"/>
          </a:xfrm>
          <a:prstGeom prst="rect">
            <a:avLst/>
          </a:prstGeom>
        </p:spPr>
        <p:txBody>
          <a:bodyPr lIns="0" tIns="0" rIns="0" bIns="0" rtlCol="0" anchor="t">
            <a:spAutoFit/>
          </a:bodyPr>
          <a:lstStyle/>
          <a:p>
            <a:pPr algn="l">
              <a:lnSpc>
                <a:spcPts val="9000"/>
              </a:lnSpc>
            </a:pPr>
            <a:r>
              <a:rPr lang="en-US" sz="7500" spc="35">
                <a:solidFill>
                  <a:srgbClr val="22170B"/>
                </a:solidFill>
                <a:latin typeface="Fraunces Bold"/>
              </a:rPr>
              <a:t>2. ĐỌC VĂN BẢN</a:t>
            </a:r>
          </a:p>
        </p:txBody>
      </p:sp>
      <p:sp>
        <p:nvSpPr>
          <p:cNvPr id="9" name="TextBox 9"/>
          <p:cNvSpPr txBox="1"/>
          <p:nvPr/>
        </p:nvSpPr>
        <p:spPr>
          <a:xfrm>
            <a:off x="702125" y="6784975"/>
            <a:ext cx="7554772" cy="2473325"/>
          </a:xfrm>
          <a:prstGeom prst="rect">
            <a:avLst/>
          </a:prstGeom>
        </p:spPr>
        <p:txBody>
          <a:bodyPr lIns="0" tIns="0" rIns="0" bIns="0" rtlCol="0" anchor="t">
            <a:spAutoFit/>
          </a:bodyPr>
          <a:lstStyle/>
          <a:p>
            <a:pPr algn="just">
              <a:lnSpc>
                <a:spcPts val="4900"/>
              </a:lnSpc>
            </a:pPr>
            <a:r>
              <a:rPr lang="en-US" sz="3500">
                <a:solidFill>
                  <a:srgbClr val="22170B"/>
                </a:solidFill>
                <a:latin typeface="Roboto Condensed"/>
              </a:rPr>
              <a:t>HS đọc diễn cảm hoàn chỉnh bài thơ, chú ý:</a:t>
            </a:r>
          </a:p>
          <a:p>
            <a:pPr marL="755651" lvl="1" indent="-377825" algn="just">
              <a:lnSpc>
                <a:spcPts val="4900"/>
              </a:lnSpc>
              <a:buFont typeface="Arial"/>
              <a:buChar char="•"/>
            </a:pPr>
            <a:r>
              <a:rPr lang="en-US" sz="3500">
                <a:solidFill>
                  <a:srgbClr val="22170B"/>
                </a:solidFill>
                <a:latin typeface="Roboto Condensed"/>
              </a:rPr>
              <a:t>Ngắt nhịp: ¾ - 4/3 – 4/3 – 2/5</a:t>
            </a:r>
          </a:p>
          <a:p>
            <a:pPr marL="755651" lvl="1" indent="-377825" algn="just">
              <a:lnSpc>
                <a:spcPts val="4900"/>
              </a:lnSpc>
              <a:buFont typeface="Arial"/>
              <a:buChar char="•"/>
            </a:pPr>
            <a:r>
              <a:rPr lang="en-US" sz="3500">
                <a:solidFill>
                  <a:srgbClr val="22170B"/>
                </a:solidFill>
                <a:latin typeface="Roboto Condensed"/>
              </a:rPr>
              <a:t>Giọng điệu: chậm rãi, thanh thản, sâu lắng ở hai câu cuối.</a:t>
            </a:r>
          </a:p>
        </p:txBody>
      </p:sp>
      <p:grpSp>
        <p:nvGrpSpPr>
          <p:cNvPr id="10" name="Group 10"/>
          <p:cNvGrpSpPr/>
          <p:nvPr/>
        </p:nvGrpSpPr>
        <p:grpSpPr>
          <a:xfrm>
            <a:off x="7521131" y="2325329"/>
            <a:ext cx="10119169" cy="4267295"/>
            <a:chOff x="0" y="0"/>
            <a:chExt cx="2665131" cy="1123897"/>
          </a:xfrm>
        </p:grpSpPr>
        <p:sp>
          <p:nvSpPr>
            <p:cNvPr id="11" name="Freeform 11"/>
            <p:cNvSpPr/>
            <p:nvPr/>
          </p:nvSpPr>
          <p:spPr>
            <a:xfrm>
              <a:off x="0" y="0"/>
              <a:ext cx="2665131" cy="1123897"/>
            </a:xfrm>
            <a:custGeom>
              <a:avLst/>
              <a:gdLst/>
              <a:ahLst/>
              <a:cxnLst/>
              <a:rect l="l" t="t" r="r" b="b"/>
              <a:pathLst>
                <a:path w="2665131" h="1123897">
                  <a:moveTo>
                    <a:pt x="39019" y="0"/>
                  </a:moveTo>
                  <a:lnTo>
                    <a:pt x="2626112" y="0"/>
                  </a:lnTo>
                  <a:cubicBezTo>
                    <a:pt x="2647662" y="0"/>
                    <a:pt x="2665131" y="17469"/>
                    <a:pt x="2665131" y="39019"/>
                  </a:cubicBezTo>
                  <a:lnTo>
                    <a:pt x="2665131" y="1084878"/>
                  </a:lnTo>
                  <a:cubicBezTo>
                    <a:pt x="2665131" y="1106427"/>
                    <a:pt x="2647662" y="1123897"/>
                    <a:pt x="2626112" y="1123897"/>
                  </a:cubicBezTo>
                  <a:lnTo>
                    <a:pt x="39019" y="1123897"/>
                  </a:lnTo>
                  <a:cubicBezTo>
                    <a:pt x="28670" y="1123897"/>
                    <a:pt x="18746" y="1119786"/>
                    <a:pt x="11428" y="1112468"/>
                  </a:cubicBezTo>
                  <a:cubicBezTo>
                    <a:pt x="4111" y="1105151"/>
                    <a:pt x="0" y="1095226"/>
                    <a:pt x="0" y="1084878"/>
                  </a:cubicBezTo>
                  <a:lnTo>
                    <a:pt x="0" y="39019"/>
                  </a:lnTo>
                  <a:cubicBezTo>
                    <a:pt x="0" y="17469"/>
                    <a:pt x="17469" y="0"/>
                    <a:pt x="39019" y="0"/>
                  </a:cubicBezTo>
                  <a:close/>
                </a:path>
              </a:pathLst>
            </a:custGeom>
            <a:gradFill rotWithShape="1">
              <a:gsLst>
                <a:gs pos="0">
                  <a:srgbClr val="FFF3E1">
                    <a:alpha val="68000"/>
                  </a:srgbClr>
                </a:gs>
                <a:gs pos="35000">
                  <a:srgbClr val="FFF6E9">
                    <a:alpha val="68000"/>
                  </a:srgbClr>
                </a:gs>
                <a:gs pos="100000">
                  <a:srgbClr val="FFFDF6">
                    <a:alpha val="68000"/>
                  </a:srgbClr>
                </a:gs>
              </a:gsLst>
              <a:lin ang="15397845"/>
            </a:gradFill>
          </p:spPr>
          <p:txBody>
            <a:bodyPr/>
            <a:lstStyle/>
            <a:p>
              <a:endParaRPr lang="en-GB"/>
            </a:p>
          </p:txBody>
        </p:sp>
        <p:sp>
          <p:nvSpPr>
            <p:cNvPr id="12" name="TextBox 12"/>
            <p:cNvSpPr txBox="1"/>
            <p:nvPr/>
          </p:nvSpPr>
          <p:spPr>
            <a:xfrm>
              <a:off x="0" y="-47625"/>
              <a:ext cx="2665131" cy="1171522"/>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8051496" y="2589367"/>
            <a:ext cx="9207804" cy="3539196"/>
          </a:xfrm>
          <a:prstGeom prst="rect">
            <a:avLst/>
          </a:prstGeom>
        </p:spPr>
        <p:txBody>
          <a:bodyPr lIns="0" tIns="0" rIns="0" bIns="0" rtlCol="0" anchor="t">
            <a:spAutoFit/>
          </a:bodyPr>
          <a:lstStyle/>
          <a:p>
            <a:pPr algn="just">
              <a:lnSpc>
                <a:spcPts val="7109"/>
              </a:lnSpc>
            </a:pPr>
            <a:r>
              <a:rPr lang="en-US" sz="4334">
                <a:solidFill>
                  <a:srgbClr val="22170B"/>
                </a:solidFill>
                <a:latin typeface="#9Slide05 Dear Saturday"/>
              </a:rPr>
              <a:t>Tiếng suối trong như tiếng hát xa</a:t>
            </a:r>
          </a:p>
          <a:p>
            <a:pPr algn="just">
              <a:lnSpc>
                <a:spcPts val="7109"/>
              </a:lnSpc>
            </a:pPr>
            <a:r>
              <a:rPr lang="en-US" sz="4334">
                <a:solidFill>
                  <a:srgbClr val="22170B"/>
                </a:solidFill>
                <a:latin typeface="#9Slide05 Dear Saturday"/>
              </a:rPr>
              <a:t>Trăng lồng cổ thụ bóng lồng hoa.</a:t>
            </a:r>
          </a:p>
          <a:p>
            <a:pPr algn="just">
              <a:lnSpc>
                <a:spcPts val="7109"/>
              </a:lnSpc>
            </a:pPr>
            <a:r>
              <a:rPr lang="en-US" sz="4334">
                <a:solidFill>
                  <a:srgbClr val="22170B"/>
                </a:solidFill>
                <a:latin typeface="#9Slide05 Dear Saturday"/>
              </a:rPr>
              <a:t>Cảnh khuya như vẽ người chưa ngủ,</a:t>
            </a:r>
          </a:p>
          <a:p>
            <a:pPr algn="just">
              <a:lnSpc>
                <a:spcPts val="7109"/>
              </a:lnSpc>
            </a:pPr>
            <a:r>
              <a:rPr lang="en-US" sz="4334">
                <a:solidFill>
                  <a:srgbClr val="22170B"/>
                </a:solidFill>
                <a:latin typeface="#9Slide05 Dear Saturday"/>
              </a:rPr>
              <a:t>Chưa ngủ vì lo nỗi nước nhà.</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2420</Words>
  <Application>Microsoft Office PowerPoint</Application>
  <PresentationFormat>Custom</PresentationFormat>
  <Paragraphs>274</Paragraphs>
  <Slides>31</Slides>
  <Notes>31</Notes>
  <HiddenSlides>0</HiddenSlides>
  <MMClips>6</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31</vt:i4>
      </vt:variant>
    </vt:vector>
  </HeadingPairs>
  <TitlesOfParts>
    <vt:vector size="48" baseType="lpstr">
      <vt:lpstr>TT Rounds Condensed</vt:lpstr>
      <vt:lpstr>#9Slide05 Dear Saturday</vt:lpstr>
      <vt:lpstr>Calibri</vt:lpstr>
      <vt:lpstr>Cambria Italics</vt:lpstr>
      <vt:lpstr>Wingdings</vt:lpstr>
      <vt:lpstr>Fraunces Bold</vt:lpstr>
      <vt:lpstr>Arial</vt:lpstr>
      <vt:lpstr>Roboto Condensed</vt:lpstr>
      <vt:lpstr>Roboto Condensed Bold Italics</vt:lpstr>
      <vt:lpstr>Cambria</vt:lpstr>
      <vt:lpstr>Fraunces</vt:lpstr>
      <vt:lpstr>Times New Roman</vt:lpstr>
      <vt:lpstr>Roboto Condensed Italics</vt:lpstr>
      <vt:lpstr>Roboto Condensed Bold</vt:lpstr>
      <vt:lpstr>#9Slide06 ThuPhap Thien An</vt:lpstr>
      <vt:lpstr>#9Slide07 SVNUT Triumph Press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8CD_B7_Doc4_Canh khuya</dc:title>
  <dc:creator>Administrator</dc:creator>
  <cp:lastModifiedBy>Admin</cp:lastModifiedBy>
  <cp:revision>4</cp:revision>
  <dcterms:created xsi:type="dcterms:W3CDTF">2006-08-16T00:00:00Z</dcterms:created>
  <dcterms:modified xsi:type="dcterms:W3CDTF">2024-01-23T13:57:51Z</dcterms:modified>
  <dc:identifier>DAF35ZhjhG4</dc:identifier>
</cp:coreProperties>
</file>