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Roboto Condensed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mo Bold" panose="020B0604020202020204" charset="0"/>
      <p:regular r:id="rId28"/>
    </p:embeddedFont>
    <p:embeddedFont>
      <p:font typeface="Roboto Condensed Bold Italics" panose="020B0604020202020204" charset="0"/>
      <p:regular r:id="rId29"/>
    </p:embeddedFont>
    <p:embeddedFont>
      <p:font typeface="Fraunces Bold" panose="020B0604020202020204" charset="0"/>
      <p:regular r:id="rId30"/>
    </p:embeddedFont>
    <p:embeddedFont>
      <p:font typeface="Dancing Script Bold" panose="020B0604020202020204" charset="0"/>
      <p:regular r:id="rId31"/>
    </p:embeddedFont>
    <p:embeddedFont>
      <p:font typeface="Fraunces Semi-Bold" panose="020B0604020202020204" charset="0"/>
      <p:regular r:id="rId32"/>
    </p:embeddedFont>
    <p:embeddedFont>
      <p:font typeface="Roboto Condensed" panose="020B0604020202020204" charset="0"/>
      <p:regular r:id="rId33"/>
    </p:embeddedFont>
    <p:embeddedFont>
      <p:font typeface="#9Slide07 SVNRevolution" panose="020B0604020202020204" charset="0"/>
      <p:regular r:id="rId34"/>
    </p:embeddedFont>
    <p:embeddedFont>
      <p:font typeface="Roboto Condensed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5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6.sv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8738">
            <a:off x="538782" y="681037"/>
            <a:ext cx="17210435" cy="9137176"/>
            <a:chOff x="0" y="0"/>
            <a:chExt cx="22947246" cy="12182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47249" cy="12182856"/>
            </a:xfrm>
            <a:custGeom>
              <a:avLst/>
              <a:gdLst/>
              <a:ahLst/>
              <a:cxnLst/>
              <a:rect l="l" t="t" r="r" b="b"/>
              <a:pathLst>
                <a:path w="22947249" h="12182856">
                  <a:moveTo>
                    <a:pt x="0" y="0"/>
                  </a:moveTo>
                  <a:lnTo>
                    <a:pt x="22947249" y="0"/>
                  </a:lnTo>
                  <a:lnTo>
                    <a:pt x="22947249" y="12182856"/>
                  </a:lnTo>
                  <a:lnTo>
                    <a:pt x="0" y="12182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7" b="-13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8713153" y="3732503"/>
            <a:ext cx="7432117" cy="6398409"/>
          </a:xfrm>
          <a:custGeom>
            <a:avLst/>
            <a:gdLst/>
            <a:ahLst/>
            <a:cxnLst/>
            <a:rect l="l" t="t" r="r" b="b"/>
            <a:pathLst>
              <a:path w="7432117" h="6398409">
                <a:moveTo>
                  <a:pt x="0" y="0"/>
                </a:moveTo>
                <a:lnTo>
                  <a:pt x="7432118" y="0"/>
                </a:lnTo>
                <a:lnTo>
                  <a:pt x="7432118" y="6398409"/>
                </a:lnTo>
                <a:lnTo>
                  <a:pt x="0" y="6398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1162792">
            <a:off x="-2938996" y="7478832"/>
            <a:ext cx="7935392" cy="7935392"/>
            <a:chOff x="0" y="0"/>
            <a:chExt cx="10580523" cy="10580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80497" cy="10580497"/>
            </a:xfrm>
            <a:custGeom>
              <a:avLst/>
              <a:gdLst/>
              <a:ahLst/>
              <a:cxnLst/>
              <a:rect l="l" t="t" r="r" b="b"/>
              <a:pathLst>
                <a:path w="10580497" h="10580497">
                  <a:moveTo>
                    <a:pt x="0" y="0"/>
                  </a:moveTo>
                  <a:lnTo>
                    <a:pt x="10580497" y="0"/>
                  </a:lnTo>
                  <a:lnTo>
                    <a:pt x="10580497" y="10580497"/>
                  </a:lnTo>
                  <a:lnTo>
                    <a:pt x="0" y="10580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7790088">
            <a:off x="11442803" y="-599120"/>
            <a:ext cx="7419637" cy="5719866"/>
            <a:chOff x="0" y="0"/>
            <a:chExt cx="9892849" cy="7626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92792" cy="7626477"/>
            </a:xfrm>
            <a:custGeom>
              <a:avLst/>
              <a:gdLst/>
              <a:ahLst/>
              <a:cxnLst/>
              <a:rect l="l" t="t" r="r" b="b"/>
              <a:pathLst>
                <a:path w="9892792" h="7626477">
                  <a:moveTo>
                    <a:pt x="0" y="0"/>
                  </a:moveTo>
                  <a:lnTo>
                    <a:pt x="9892792" y="0"/>
                  </a:lnTo>
                  <a:lnTo>
                    <a:pt x="9892792" y="7626477"/>
                  </a:lnTo>
                  <a:lnTo>
                    <a:pt x="0" y="762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37" b="-1037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97857" y="847646"/>
            <a:ext cx="8748769" cy="31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 dirty="0">
                <a:solidFill>
                  <a:srgbClr val="8B2722"/>
                </a:solidFill>
                <a:latin typeface="Fraunces Semi-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 rot="-82469">
            <a:off x="8430810" y="4255565"/>
            <a:ext cx="7594868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101" lvl="2" indent="-266700" algn="just">
              <a:lnSpc>
                <a:spcPts val="5670"/>
              </a:lnSpc>
              <a:buFont typeface="Arial"/>
              <a:buChar char="⚬"/>
            </a:pPr>
            <a:r>
              <a:rPr lang="en-US" sz="3500" dirty="0">
                <a:solidFill>
                  <a:srgbClr val="8B2722"/>
                </a:solidFill>
                <a:latin typeface="Roboto Condensed"/>
              </a:rPr>
              <a:t> 02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dãy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mỗi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dãy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10 HS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tham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gia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chơi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tổng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100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điểm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.</a:t>
            </a:r>
          </a:p>
          <a:p>
            <a:pPr marL="800101" lvl="2" indent="-266700" algn="just">
              <a:lnSpc>
                <a:spcPts val="5670"/>
              </a:lnSpc>
              <a:buFont typeface="Arial"/>
              <a:buChar char="⚬"/>
            </a:pPr>
            <a:r>
              <a:rPr lang="en-US" sz="3500" dirty="0" smtClean="0">
                <a:solidFill>
                  <a:srgbClr val="8B2722"/>
                </a:solidFill>
                <a:latin typeface="Roboto Condensed"/>
              </a:rPr>
              <a:t>10 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HS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xung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phong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sẽ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xếp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1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hàng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cầm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bút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. </a:t>
            </a:r>
          </a:p>
          <a:p>
            <a:pPr marL="800194" lvl="2" indent="-266731" algn="just">
              <a:lnSpc>
                <a:spcPts val="5670"/>
              </a:lnSpc>
              <a:buFont typeface="Arial"/>
              <a:buChar char="⚬"/>
            </a:pP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Nếu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thông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tin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là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đúng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thì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HS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đánh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dấu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,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nếu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thông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tin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sai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đánh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8B2722"/>
                </a:solidFill>
                <a:latin typeface="Roboto Condensed"/>
              </a:rPr>
              <a:t>dấu</a:t>
            </a:r>
            <a:r>
              <a:rPr lang="en-US" sz="3500" dirty="0">
                <a:solidFill>
                  <a:srgbClr val="8B2722"/>
                </a:solidFill>
                <a:latin typeface="Roboto Condensed"/>
              </a:rPr>
              <a:t> X.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0982" y="2479888"/>
            <a:ext cx="11868230" cy="96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</a:pPr>
            <a:r>
              <a:rPr lang="en-US" sz="7774">
                <a:solidFill>
                  <a:srgbClr val="2E826E"/>
                </a:solidFill>
                <a:latin typeface="#9Slide07 SVNRevolution"/>
              </a:rPr>
              <a:t>ĐỪNG ĐỂ ĐIỂM RƠI!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980511" y="-269367"/>
            <a:ext cx="9612801" cy="11705085"/>
            <a:chOff x="0" y="0"/>
            <a:chExt cx="12817068" cy="1560678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12817094" cy="15606776"/>
            </a:xfrm>
            <a:custGeom>
              <a:avLst/>
              <a:gdLst/>
              <a:ahLst/>
              <a:cxnLst/>
              <a:rect l="l" t="t" r="r" b="b"/>
              <a:pathLst>
                <a:path w="12817094" h="15606776">
                  <a:moveTo>
                    <a:pt x="12817094" y="15606776"/>
                  </a:moveTo>
                  <a:lnTo>
                    <a:pt x="0" y="15606776"/>
                  </a:lnTo>
                  <a:lnTo>
                    <a:pt x="0" y="0"/>
                  </a:lnTo>
                  <a:lnTo>
                    <a:pt x="12817094" y="0"/>
                  </a:lnTo>
                  <a:lnTo>
                    <a:pt x="12817094" y="15606776"/>
                  </a:lnTo>
                  <a:close/>
                </a:path>
              </a:pathLst>
            </a:custGeom>
            <a:blipFill>
              <a:blip r:embed="rId2"/>
              <a:stretch>
                <a:fillRect l="-132" r="-13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046142" y="-1273469"/>
            <a:ext cx="9612801" cy="11705085"/>
            <a:chOff x="0" y="0"/>
            <a:chExt cx="12817068" cy="156067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17094" cy="15606776"/>
            </a:xfrm>
            <a:custGeom>
              <a:avLst/>
              <a:gdLst/>
              <a:ahLst/>
              <a:cxnLst/>
              <a:rect l="l" t="t" r="r" b="b"/>
              <a:pathLst>
                <a:path w="12817094" h="15606776">
                  <a:moveTo>
                    <a:pt x="0" y="0"/>
                  </a:moveTo>
                  <a:lnTo>
                    <a:pt x="12817094" y="0"/>
                  </a:lnTo>
                  <a:lnTo>
                    <a:pt x="12817094" y="15606776"/>
                  </a:lnTo>
                  <a:lnTo>
                    <a:pt x="0" y="15606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2" r="-13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537333" y="4027190"/>
            <a:ext cx="12326319" cy="7395791"/>
            <a:chOff x="0" y="0"/>
            <a:chExt cx="16435092" cy="98610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35070" cy="9861042"/>
            </a:xfrm>
            <a:custGeom>
              <a:avLst/>
              <a:gdLst/>
              <a:ahLst/>
              <a:cxnLst/>
              <a:rect l="l" t="t" r="r" b="b"/>
              <a:pathLst>
                <a:path w="16435070" h="9861042">
                  <a:moveTo>
                    <a:pt x="0" y="0"/>
                  </a:moveTo>
                  <a:lnTo>
                    <a:pt x="16435070" y="0"/>
                  </a:lnTo>
                  <a:lnTo>
                    <a:pt x="16435070" y="9861042"/>
                  </a:lnTo>
                  <a:lnTo>
                    <a:pt x="0" y="9861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" b="-19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01387" y="795824"/>
            <a:ext cx="15474040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DA8917"/>
                </a:solidFill>
                <a:latin typeface="Roboto Condensed"/>
              </a:rPr>
              <a:t>2. Ôn tập Quy trình nói- nghe của kiểu bài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9972" y="1645534"/>
            <a:ext cx="7392414" cy="12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 dirty="0">
                <a:solidFill>
                  <a:srgbClr val="1D6041"/>
                </a:solidFill>
                <a:latin typeface="Arimo Bold"/>
              </a:rPr>
              <a:t>c.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Kiểm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tra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và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chỉnh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sửa</a:t>
            </a:r>
            <a:endParaRPr lang="en-US" sz="4747" dirty="0">
              <a:solidFill>
                <a:srgbClr val="1D6041"/>
              </a:solidFill>
              <a:latin typeface="Arim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212448" y="2916252"/>
            <a:ext cx="12107204" cy="5340925"/>
          </a:xfrm>
          <a:custGeom>
            <a:avLst/>
            <a:gdLst/>
            <a:ahLst/>
            <a:cxnLst/>
            <a:rect l="l" t="t" r="r" b="b"/>
            <a:pathLst>
              <a:path w="12107204" h="5340925">
                <a:moveTo>
                  <a:pt x="0" y="0"/>
                </a:moveTo>
                <a:lnTo>
                  <a:pt x="12107203" y="0"/>
                </a:lnTo>
                <a:lnTo>
                  <a:pt x="12107203" y="5340925"/>
                </a:lnTo>
                <a:lnTo>
                  <a:pt x="0" y="5340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462128" y="6974466"/>
            <a:ext cx="803261" cy="750620"/>
            <a:chOff x="0" y="0"/>
            <a:chExt cx="1071015" cy="10008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62" r="-2664" b="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987292" y="3297064"/>
            <a:ext cx="11650628" cy="457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Đọc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lại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chỉnh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sửa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sai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sót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(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nếu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).</a:t>
            </a: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Xác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với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nội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dung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em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vừa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 </a:t>
            </a: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Trao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đổi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với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kiến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em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chưa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hiểu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rõ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quan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khác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</a:t>
            </a: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Trao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đổi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với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những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nghe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khác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để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chỉnh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sửa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xác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</a:t>
            </a:r>
          </a:p>
          <a:p>
            <a:pPr marL="845698" lvl="2" indent="-281899" algn="just">
              <a:lnSpc>
                <a:spcPts val="5179"/>
              </a:lnSpc>
            </a:pPr>
            <a:endParaRPr lang="en-US" sz="3699" dirty="0">
              <a:solidFill>
                <a:srgbClr val="126B42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20324"/>
              </p:ext>
            </p:extLst>
          </p:nvPr>
        </p:nvGraphicFramePr>
        <p:xfrm>
          <a:off x="752860" y="727728"/>
          <a:ext cx="16357600" cy="8229600"/>
        </p:xfrm>
        <a:graphic>
          <a:graphicData uri="http://schemas.openxmlformats.org/drawingml/2006/table">
            <a:tbl>
              <a:tblPr/>
              <a:tblGrid>
                <a:gridCol w="268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1017">
                <a:tc gridSpan="2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-161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BẢNG KIỂM KĨ NĂNG NGHE: NGHE VÀ TÓM TẮT NỘI DUNG THUYẾT TRÌNH </a:t>
                      </a:r>
                      <a:endParaRPr lang="en-US" sz="1100" dirty="0"/>
                    </a:p>
                    <a:p>
                      <a:pPr algn="ctr">
                        <a:lnSpc>
                          <a:spcPts val="3761"/>
                        </a:lnSpc>
                      </a:pPr>
                      <a:r>
                        <a:rPr lang="en-US" sz="3300" spc="-161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VỀ MỘT </a:t>
                      </a:r>
                      <a:r>
                        <a:rPr lang="en-US" sz="3300" spc="-161" dirty="0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TÁC</a:t>
                      </a:r>
                      <a:r>
                        <a:rPr lang="en-US" sz="3300" spc="-161" baseline="0" dirty="0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 PHẨM THƠ</a:t>
                      </a:r>
                      <a:endParaRPr lang="en-US" sz="3300" spc="-161" dirty="0">
                        <a:solidFill>
                          <a:srgbClr val="FFFFFF"/>
                        </a:solidFill>
                        <a:latin typeface="Roboto Condensed Bold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-161">
                          <a:solidFill>
                            <a:srgbClr val="FFFFFF"/>
                          </a:solidFill>
                          <a:latin typeface="Roboto Condensed Bold"/>
                        </a:rPr>
                        <a:t>BẢNG KIỂM KĨ NĂNG NGHE: NGHE VÀ TÓM TẮT NỘI DUNG THUYẾT TRÌNH </a:t>
                      </a:r>
                      <a:endParaRPr lang="en-US" sz="1100"/>
                    </a:p>
                    <a:p>
                      <a:pPr algn="ctr">
                        <a:lnSpc>
                          <a:spcPts val="3761"/>
                        </a:lnSpc>
                      </a:pPr>
                      <a:r>
                        <a:rPr lang="en-US" sz="3300" spc="-161">
                          <a:solidFill>
                            <a:srgbClr val="FFFFFF"/>
                          </a:solidFill>
                          <a:latin typeface="Roboto Condensed Bold"/>
                        </a:rPr>
                        <a:t>VỀ MỘT VẤN ĐỀ ĐẶT RA TRONG TÁC PHẨM VĂN HỌC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FFFFF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FFFFFF"/>
                          </a:solidFill>
                          <a:latin typeface="Roboto Condensed Bold"/>
                        </a:rPr>
                        <a:t>CĐ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526">
                <a:tc rowSpan="3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Chuẩn bị </a:t>
                      </a:r>
                      <a:endParaRPr lang="en-US" sz="1100"/>
                    </a:p>
                    <a:p>
                      <a:pPr algn="ctr">
                        <a:lnSpc>
                          <a:spcPts val="3761"/>
                        </a:lnSpc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trước khi nghe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Liệt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kê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biết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muốn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tìm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hiểu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tài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thuyết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00" spc="36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300" spc="36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43">
                <a:tc v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Chuẩn bị </a:t>
                      </a:r>
                      <a:endParaRPr lang="en-US" sz="1100"/>
                    </a:p>
                    <a:p>
                      <a:pPr algn="ctr">
                        <a:lnSpc>
                          <a:spcPts val="3761"/>
                        </a:lnSpc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trước khi nghe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nghe.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962">
                <a:tc v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Chuẩn bị </a:t>
                      </a:r>
                      <a:endParaRPr lang="en-US" sz="1100"/>
                    </a:p>
                    <a:p>
                      <a:pPr algn="ctr">
                        <a:lnSpc>
                          <a:spcPts val="3761"/>
                        </a:lnSpc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trước khi nghe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Xác định đề tài của bài thuyết trình.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751">
                <a:tc rowSpan="4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Xác định được đầy đủ các ý chính của bài thuyết trình.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54">
                <a:tc v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Trình bày tóm tắt các ý chính dưới dạng từ khóa, sơ đồ, kí hiệu.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162">
                <a:tc v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Trình bày các ý chính một cách rõ ràng, mạch lạc.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6485">
                <a:tc vMerge="1">
                  <a:txBody>
                    <a:bodyPr/>
                    <a:lstStyle/>
                    <a:p>
                      <a:pPr algn="ctr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61"/>
                        </a:lnSpc>
                        <a:defRPr/>
                      </a:pPr>
                      <a:r>
                        <a:rPr lang="en-US" sz="3300" spc="36">
                          <a:solidFill>
                            <a:srgbClr val="000000"/>
                          </a:solidFill>
                          <a:latin typeface="Roboto Condensed"/>
                        </a:rPr>
                        <a:t>Hỏi lại những thông tin chưa hiểu rõ trong khi nghe.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3123121" y="8975754"/>
            <a:ext cx="23054881" cy="2622493"/>
            <a:chOff x="0" y="0"/>
            <a:chExt cx="30739841" cy="34966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39842" cy="3496691"/>
            </a:xfrm>
            <a:custGeom>
              <a:avLst/>
              <a:gdLst/>
              <a:ahLst/>
              <a:cxnLst/>
              <a:rect l="l" t="t" r="r" b="b"/>
              <a:pathLst>
                <a:path w="30739842" h="3496691">
                  <a:moveTo>
                    <a:pt x="0" y="0"/>
                  </a:moveTo>
                  <a:lnTo>
                    <a:pt x="30739842" y="0"/>
                  </a:lnTo>
                  <a:lnTo>
                    <a:pt x="30739842" y="3496691"/>
                  </a:lnTo>
                  <a:lnTo>
                    <a:pt x="0" y="3496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55" b="-65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4425742" y="3090893"/>
            <a:ext cx="4291496" cy="7196107"/>
            <a:chOff x="0" y="0"/>
            <a:chExt cx="5721995" cy="9594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21985" cy="9594850"/>
            </a:xfrm>
            <a:custGeom>
              <a:avLst/>
              <a:gdLst/>
              <a:ahLst/>
              <a:cxnLst/>
              <a:rect l="l" t="t" r="r" b="b"/>
              <a:pathLst>
                <a:path w="5721985" h="9594850">
                  <a:moveTo>
                    <a:pt x="0" y="0"/>
                  </a:moveTo>
                  <a:lnTo>
                    <a:pt x="5721985" y="0"/>
                  </a:lnTo>
                  <a:lnTo>
                    <a:pt x="5721985" y="9594850"/>
                  </a:lnTo>
                  <a:lnTo>
                    <a:pt x="0" y="9594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7" r="-12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7259300" y="9417534"/>
            <a:ext cx="803261" cy="750620"/>
            <a:chOff x="0" y="0"/>
            <a:chExt cx="1071015" cy="10008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3123121" y="8975754"/>
            <a:ext cx="23054881" cy="2622493"/>
            <a:chOff x="0" y="0"/>
            <a:chExt cx="30739841" cy="3496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39842" cy="3496691"/>
            </a:xfrm>
            <a:custGeom>
              <a:avLst/>
              <a:gdLst/>
              <a:ahLst/>
              <a:cxnLst/>
              <a:rect l="l" t="t" r="r" b="b"/>
              <a:pathLst>
                <a:path w="30739842" h="3496691">
                  <a:moveTo>
                    <a:pt x="0" y="0"/>
                  </a:moveTo>
                  <a:lnTo>
                    <a:pt x="30739842" y="0"/>
                  </a:lnTo>
                  <a:lnTo>
                    <a:pt x="30739842" y="3496691"/>
                  </a:lnTo>
                  <a:lnTo>
                    <a:pt x="0" y="3496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55" b="-65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418121" y="5143500"/>
            <a:ext cx="10220544" cy="6057995"/>
            <a:chOff x="0" y="0"/>
            <a:chExt cx="13627392" cy="8077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27354" cy="8077327"/>
            </a:xfrm>
            <a:custGeom>
              <a:avLst/>
              <a:gdLst/>
              <a:ahLst/>
              <a:cxnLst/>
              <a:rect l="l" t="t" r="r" b="b"/>
              <a:pathLst>
                <a:path w="13627354" h="8077327">
                  <a:moveTo>
                    <a:pt x="0" y="0"/>
                  </a:moveTo>
                  <a:lnTo>
                    <a:pt x="13627354" y="0"/>
                  </a:lnTo>
                  <a:lnTo>
                    <a:pt x="13627354" y="8077327"/>
                  </a:lnTo>
                  <a:lnTo>
                    <a:pt x="0" y="8077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46" b="-34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6825658">
            <a:off x="16995547" y="-605461"/>
            <a:ext cx="1219384" cy="2250541"/>
            <a:chOff x="0" y="0"/>
            <a:chExt cx="1625845" cy="30007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5854" cy="3000756"/>
            </a:xfrm>
            <a:custGeom>
              <a:avLst/>
              <a:gdLst/>
              <a:ahLst/>
              <a:cxnLst/>
              <a:rect l="l" t="t" r="r" b="b"/>
              <a:pathLst>
                <a:path w="1625854" h="3000756">
                  <a:moveTo>
                    <a:pt x="0" y="0"/>
                  </a:moveTo>
                  <a:lnTo>
                    <a:pt x="1625854" y="0"/>
                  </a:lnTo>
                  <a:lnTo>
                    <a:pt x="1625854" y="3000756"/>
                  </a:lnTo>
                  <a:lnTo>
                    <a:pt x="0" y="300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29" r="-228" b="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700845" y="4446592"/>
            <a:ext cx="1279527" cy="1837441"/>
            <a:chOff x="0" y="0"/>
            <a:chExt cx="1706036" cy="24499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5991" cy="2449957"/>
            </a:xfrm>
            <a:custGeom>
              <a:avLst/>
              <a:gdLst/>
              <a:ahLst/>
              <a:cxnLst/>
              <a:rect l="l" t="t" r="r" b="b"/>
              <a:pathLst>
                <a:path w="1705991" h="2449957">
                  <a:moveTo>
                    <a:pt x="0" y="0"/>
                  </a:moveTo>
                  <a:lnTo>
                    <a:pt x="1705991" y="0"/>
                  </a:lnTo>
                  <a:lnTo>
                    <a:pt x="1705991" y="2449957"/>
                  </a:lnTo>
                  <a:lnTo>
                    <a:pt x="0" y="2449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3" r="-226" b="1"/>
              </a:stretch>
            </a:blipFill>
          </p:spPr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742422" y="2132059"/>
          <a:ext cx="16776700" cy="7264401"/>
        </p:xfrm>
        <a:graphic>
          <a:graphicData uri="http://schemas.openxmlformats.org/drawingml/2006/table">
            <a:tbl>
              <a:tblPr/>
              <a:tblGrid>
                <a:gridCol w="467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7676">
                <a:tc>
                  <a:txBody>
                    <a:bodyPr/>
                    <a:lstStyle/>
                    <a:p>
                      <a:pPr algn="ctr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FFFFFF"/>
                          </a:solidFill>
                          <a:latin typeface="Roboto Condensed Bold"/>
                        </a:rPr>
                        <a:t>MỨC ĐỘ</a:t>
                      </a:r>
                      <a:endParaRPr lang="en-US" sz="1100"/>
                    </a:p>
                    <a:p>
                      <a:pPr algn="ctr">
                        <a:lnSpc>
                          <a:spcPts val="4025"/>
                        </a:lnSpc>
                      </a:pPr>
                      <a:r>
                        <a:rPr lang="en-US" sz="3500" spc="-24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F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FFFFF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F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F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FFFFF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763">
                <a:tc>
                  <a:txBody>
                    <a:bodyPr/>
                    <a:lstStyle/>
                    <a:p>
                      <a:pPr algn="just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1. Nội dung tóm tắt căn cứ vào ý kiến người phát biểu.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rời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rạc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đúng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Nội dung tương đối phù hợp với ý kiến người nói.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bám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sát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bình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068">
                <a:tc>
                  <a:txBody>
                    <a:bodyPr/>
                    <a:lstStyle/>
                    <a:p>
                      <a:pPr algn="just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2. Tóm lược được các ý chính.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Không tóm lược được ý chính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Có vài ý chính, không lan man.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Đầy đủ ý chính.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068">
                <a:tc>
                  <a:txBody>
                    <a:bodyPr/>
                    <a:lstStyle/>
                    <a:p>
                      <a:pPr algn="just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3. Phong thái tự tin, trình bày trôi chảy, lưu loát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Trình bày ấp úng, rụt rè, thiếu tự tin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Trình bày trôi chảy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Phong thái tự tin, nói to, dõng dạc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826">
                <a:tc>
                  <a:txBody>
                    <a:bodyPr/>
                    <a:lstStyle/>
                    <a:p>
                      <a:pPr algn="just">
                        <a:lnSpc>
                          <a:spcPts val="4025"/>
                        </a:lnSpc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4. Có sự quan sát người trình bày.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Không chú ý.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>
                          <a:solidFill>
                            <a:srgbClr val="000000"/>
                          </a:solidFill>
                          <a:latin typeface="Roboto Condensed"/>
                        </a:rPr>
                        <a:t>Về cơ bản có sự quan sát.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800101" lvl="2" indent="-266700" algn="just">
                        <a:lnSpc>
                          <a:spcPts val="4025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sát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tốt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spc="-24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500" spc="-24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CD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3911197" y="1203202"/>
            <a:ext cx="11717342" cy="7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22704C"/>
                </a:solidFill>
                <a:latin typeface="Fraunces Bold"/>
              </a:rPr>
              <a:t>BẢNG KIỂM KĨ NĂNG NÓI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2082" y="217195"/>
            <a:ext cx="11717342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 dirty="0">
                <a:solidFill>
                  <a:srgbClr val="DA8917"/>
                </a:solidFill>
                <a:latin typeface="Roboto Condensed"/>
              </a:rPr>
              <a:t>3. </a:t>
            </a:r>
            <a:r>
              <a:rPr lang="en-US" sz="5498" dirty="0" err="1">
                <a:solidFill>
                  <a:srgbClr val="DA8917"/>
                </a:solidFill>
                <a:latin typeface="Roboto Condensed"/>
              </a:rPr>
              <a:t>Bảng</a:t>
            </a:r>
            <a:r>
              <a:rPr lang="en-US" sz="5498" dirty="0">
                <a:solidFill>
                  <a:srgbClr val="DA8917"/>
                </a:solidFill>
                <a:latin typeface="Roboto Condensed"/>
              </a:rPr>
              <a:t> </a:t>
            </a:r>
            <a:r>
              <a:rPr lang="en-US" sz="5498" dirty="0" err="1">
                <a:solidFill>
                  <a:srgbClr val="DA8917"/>
                </a:solidFill>
                <a:latin typeface="Roboto Condensed"/>
              </a:rPr>
              <a:t>kiểm</a:t>
            </a:r>
            <a:r>
              <a:rPr lang="en-US" sz="5498" dirty="0">
                <a:solidFill>
                  <a:srgbClr val="DA8917"/>
                </a:solidFill>
                <a:latin typeface="Roboto Condensed"/>
              </a:rPr>
              <a:t> </a:t>
            </a:r>
            <a:r>
              <a:rPr lang="en-US" sz="5498" dirty="0" err="1">
                <a:solidFill>
                  <a:srgbClr val="DA8917"/>
                </a:solidFill>
                <a:latin typeface="Roboto Condensed"/>
              </a:rPr>
              <a:t>tham</a:t>
            </a:r>
            <a:r>
              <a:rPr lang="en-US" sz="5498" dirty="0">
                <a:solidFill>
                  <a:srgbClr val="DA8917"/>
                </a:solidFill>
                <a:latin typeface="Roboto Condensed"/>
              </a:rPr>
              <a:t> </a:t>
            </a:r>
            <a:r>
              <a:rPr lang="en-US" sz="5498" dirty="0" err="1">
                <a:solidFill>
                  <a:srgbClr val="DA8917"/>
                </a:solidFill>
                <a:latin typeface="Roboto Condensed"/>
              </a:rPr>
              <a:t>khảo</a:t>
            </a:r>
            <a:endParaRPr lang="en-US" sz="5498" dirty="0">
              <a:solidFill>
                <a:srgbClr val="DA8917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3123121" y="8975754"/>
            <a:ext cx="23054881" cy="2622493"/>
            <a:chOff x="0" y="0"/>
            <a:chExt cx="30739841" cy="3496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39842" cy="3496691"/>
            </a:xfrm>
            <a:custGeom>
              <a:avLst/>
              <a:gdLst/>
              <a:ahLst/>
              <a:cxnLst/>
              <a:rect l="l" t="t" r="r" b="b"/>
              <a:pathLst>
                <a:path w="30739842" h="3496691">
                  <a:moveTo>
                    <a:pt x="0" y="0"/>
                  </a:moveTo>
                  <a:lnTo>
                    <a:pt x="30739842" y="0"/>
                  </a:lnTo>
                  <a:lnTo>
                    <a:pt x="30739842" y="3496691"/>
                  </a:lnTo>
                  <a:lnTo>
                    <a:pt x="0" y="3496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55" b="-65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191503" y="5961031"/>
            <a:ext cx="10220544" cy="6057995"/>
            <a:chOff x="0" y="0"/>
            <a:chExt cx="13627392" cy="8077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27354" cy="8077327"/>
            </a:xfrm>
            <a:custGeom>
              <a:avLst/>
              <a:gdLst/>
              <a:ahLst/>
              <a:cxnLst/>
              <a:rect l="l" t="t" r="r" b="b"/>
              <a:pathLst>
                <a:path w="13627354" h="8077327">
                  <a:moveTo>
                    <a:pt x="0" y="0"/>
                  </a:moveTo>
                  <a:lnTo>
                    <a:pt x="13627354" y="0"/>
                  </a:lnTo>
                  <a:lnTo>
                    <a:pt x="13627354" y="8077327"/>
                  </a:lnTo>
                  <a:lnTo>
                    <a:pt x="0" y="8077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46" b="-34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6825658">
            <a:off x="16995547" y="-605461"/>
            <a:ext cx="1219384" cy="2250541"/>
            <a:chOff x="0" y="0"/>
            <a:chExt cx="1625845" cy="30007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5854" cy="3000756"/>
            </a:xfrm>
            <a:custGeom>
              <a:avLst/>
              <a:gdLst/>
              <a:ahLst/>
              <a:cxnLst/>
              <a:rect l="l" t="t" r="r" b="b"/>
              <a:pathLst>
                <a:path w="1625854" h="3000756">
                  <a:moveTo>
                    <a:pt x="0" y="0"/>
                  </a:moveTo>
                  <a:lnTo>
                    <a:pt x="1625854" y="0"/>
                  </a:lnTo>
                  <a:lnTo>
                    <a:pt x="1625854" y="3000756"/>
                  </a:lnTo>
                  <a:lnTo>
                    <a:pt x="0" y="300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29" r="-228" b="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474227" y="5264123"/>
            <a:ext cx="1279527" cy="1837441"/>
            <a:chOff x="0" y="0"/>
            <a:chExt cx="1706036" cy="24499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5991" cy="2449957"/>
            </a:xfrm>
            <a:custGeom>
              <a:avLst/>
              <a:gdLst/>
              <a:ahLst/>
              <a:cxnLst/>
              <a:rect l="l" t="t" r="r" b="b"/>
              <a:pathLst>
                <a:path w="1705991" h="2449957">
                  <a:moveTo>
                    <a:pt x="0" y="0"/>
                  </a:moveTo>
                  <a:lnTo>
                    <a:pt x="1705991" y="0"/>
                  </a:lnTo>
                  <a:lnTo>
                    <a:pt x="1705991" y="2449957"/>
                  </a:lnTo>
                  <a:lnTo>
                    <a:pt x="0" y="2449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3" r="-226" b="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06520" y="2874931"/>
            <a:ext cx="6867181" cy="5300247"/>
            <a:chOff x="0" y="0"/>
            <a:chExt cx="1808640" cy="13959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08640" cy="1395950"/>
            </a:xfrm>
            <a:custGeom>
              <a:avLst/>
              <a:gdLst/>
              <a:ahLst/>
              <a:cxnLst/>
              <a:rect l="l" t="t" r="r" b="b"/>
              <a:pathLst>
                <a:path w="1808640" h="1395950">
                  <a:moveTo>
                    <a:pt x="57496" y="0"/>
                  </a:moveTo>
                  <a:lnTo>
                    <a:pt x="1751144" y="0"/>
                  </a:lnTo>
                  <a:cubicBezTo>
                    <a:pt x="1766393" y="0"/>
                    <a:pt x="1781017" y="6058"/>
                    <a:pt x="1791800" y="16840"/>
                  </a:cubicBezTo>
                  <a:cubicBezTo>
                    <a:pt x="1802583" y="27623"/>
                    <a:pt x="1808640" y="42247"/>
                    <a:pt x="1808640" y="57496"/>
                  </a:cubicBezTo>
                  <a:lnTo>
                    <a:pt x="1808640" y="1338453"/>
                  </a:lnTo>
                  <a:cubicBezTo>
                    <a:pt x="1808640" y="1353702"/>
                    <a:pt x="1802583" y="1368327"/>
                    <a:pt x="1791800" y="1379110"/>
                  </a:cubicBezTo>
                  <a:cubicBezTo>
                    <a:pt x="1781017" y="1389892"/>
                    <a:pt x="1766393" y="1395950"/>
                    <a:pt x="1751144" y="1395950"/>
                  </a:cubicBezTo>
                  <a:lnTo>
                    <a:pt x="57496" y="1395950"/>
                  </a:lnTo>
                  <a:cubicBezTo>
                    <a:pt x="42247" y="1395950"/>
                    <a:pt x="27623" y="1389892"/>
                    <a:pt x="16840" y="1379110"/>
                  </a:cubicBezTo>
                  <a:cubicBezTo>
                    <a:pt x="6058" y="1368327"/>
                    <a:pt x="0" y="1353702"/>
                    <a:pt x="0" y="1338453"/>
                  </a:cubicBezTo>
                  <a:lnTo>
                    <a:pt x="0" y="57496"/>
                  </a:lnTo>
                  <a:cubicBezTo>
                    <a:pt x="0" y="42247"/>
                    <a:pt x="6058" y="27623"/>
                    <a:pt x="16840" y="16840"/>
                  </a:cubicBezTo>
                  <a:cubicBezTo>
                    <a:pt x="27623" y="6058"/>
                    <a:pt x="42247" y="0"/>
                    <a:pt x="57496" y="0"/>
                  </a:cubicBezTo>
                  <a:close/>
                </a:path>
              </a:pathLst>
            </a:custGeom>
            <a:solidFill>
              <a:srgbClr val="FAF4D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808640" cy="1443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06520" y="730573"/>
            <a:ext cx="16698719" cy="1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9"/>
              </a:lnSpc>
            </a:pPr>
            <a:r>
              <a:rPr lang="en-US" sz="5323">
                <a:solidFill>
                  <a:srgbClr val="DA8917"/>
                </a:solidFill>
                <a:latin typeface="Roboto Condensed Bold"/>
              </a:rPr>
              <a:t>4. Lưu ý đối với kiểu bài </a:t>
            </a:r>
            <a:r>
              <a:rPr lang="en-US" sz="5323">
                <a:solidFill>
                  <a:srgbClr val="DA8917"/>
                </a:solidFill>
                <a:latin typeface="Roboto Condensed Bold Italics"/>
              </a:rPr>
              <a:t>Nghe và tóm tắt nội dung thuyết trình về một tác phẩm thơ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9572" y="3148527"/>
            <a:ext cx="6381076" cy="457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8"/>
              </a:lnSpc>
            </a:pPr>
            <a:r>
              <a:rPr lang="en-US" sz="3699" dirty="0">
                <a:solidFill>
                  <a:srgbClr val="126B42"/>
                </a:solidFill>
                <a:latin typeface="Roboto Condensed"/>
              </a:rPr>
              <a:t>-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Xác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rõ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vấn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gian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sẽ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trình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bày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78"/>
              </a:lnSpc>
            </a:pPr>
            <a:r>
              <a:rPr lang="en-US" sz="3699" dirty="0">
                <a:solidFill>
                  <a:srgbClr val="126B42"/>
                </a:solidFill>
                <a:latin typeface="Roboto Condensed"/>
              </a:rPr>
              <a:t>-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Tìm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đọc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trước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thơ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sẽ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thuyết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trình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tìm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hiểu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thông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tin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giả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số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kiến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viết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xung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quanh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phẩm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126B42"/>
              </a:solidFill>
              <a:latin typeface="Roboto Condense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191503" y="2874931"/>
            <a:ext cx="8187118" cy="6489799"/>
            <a:chOff x="0" y="0"/>
            <a:chExt cx="2156278" cy="1709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56278" cy="1709248"/>
            </a:xfrm>
            <a:custGeom>
              <a:avLst/>
              <a:gdLst/>
              <a:ahLst/>
              <a:cxnLst/>
              <a:rect l="l" t="t" r="r" b="b"/>
              <a:pathLst>
                <a:path w="2156278" h="1709248">
                  <a:moveTo>
                    <a:pt x="48227" y="0"/>
                  </a:moveTo>
                  <a:lnTo>
                    <a:pt x="2108051" y="0"/>
                  </a:lnTo>
                  <a:cubicBezTo>
                    <a:pt x="2134686" y="0"/>
                    <a:pt x="2156278" y="21592"/>
                    <a:pt x="2156278" y="48227"/>
                  </a:cubicBezTo>
                  <a:lnTo>
                    <a:pt x="2156278" y="1661021"/>
                  </a:lnTo>
                  <a:cubicBezTo>
                    <a:pt x="2156278" y="1687656"/>
                    <a:pt x="2134686" y="1709248"/>
                    <a:pt x="2108051" y="1709248"/>
                  </a:cubicBezTo>
                  <a:lnTo>
                    <a:pt x="48227" y="1709248"/>
                  </a:lnTo>
                  <a:cubicBezTo>
                    <a:pt x="21592" y="1709248"/>
                    <a:pt x="0" y="1687656"/>
                    <a:pt x="0" y="1661021"/>
                  </a:cubicBezTo>
                  <a:lnTo>
                    <a:pt x="0" y="48227"/>
                  </a:lnTo>
                  <a:cubicBezTo>
                    <a:pt x="0" y="21592"/>
                    <a:pt x="21592" y="0"/>
                    <a:pt x="48227" y="0"/>
                  </a:cubicBezTo>
                  <a:close/>
                </a:path>
              </a:pathLst>
            </a:custGeom>
            <a:solidFill>
              <a:srgbClr val="FAF4D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56278" cy="1756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321240" y="3128767"/>
            <a:ext cx="7391970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8"/>
              </a:lnSpc>
            </a:pPr>
            <a:r>
              <a:rPr lang="en-US" sz="3699" dirty="0">
                <a:solidFill>
                  <a:srgbClr val="126B42"/>
                </a:solidFill>
                <a:latin typeface="Roboto Condensed"/>
              </a:rPr>
              <a:t>-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Chuẩn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bị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phương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tiện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chép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(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sổ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tay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bút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máy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tính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,…)</a:t>
            </a:r>
          </a:p>
          <a:p>
            <a:pPr algn="just">
              <a:lnSpc>
                <a:spcPts val="5179"/>
              </a:lnSpc>
            </a:pPr>
            <a:r>
              <a:rPr lang="en-US" sz="3699" dirty="0">
                <a:solidFill>
                  <a:srgbClr val="126B42"/>
                </a:solidFill>
                <a:latin typeface="Roboto Condensed"/>
              </a:rPr>
              <a:t>-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theo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trình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tự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: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đầu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phát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triển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thúc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;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chép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những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chỗ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cần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lưu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những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kiến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khác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biệt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vấn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còn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chưa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hiểu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để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nghị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giải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thích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tham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kiến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thảo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luận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6429">
            <a:off x="12954553" y="3763474"/>
            <a:ext cx="8609495" cy="6558869"/>
            <a:chOff x="0" y="0"/>
            <a:chExt cx="11479327" cy="874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79276" cy="8745220"/>
            </a:xfrm>
            <a:custGeom>
              <a:avLst/>
              <a:gdLst/>
              <a:ahLst/>
              <a:cxnLst/>
              <a:rect l="l" t="t" r="r" b="b"/>
              <a:pathLst>
                <a:path w="11479276" h="8745220">
                  <a:moveTo>
                    <a:pt x="0" y="0"/>
                  </a:moveTo>
                  <a:lnTo>
                    <a:pt x="11479276" y="0"/>
                  </a:lnTo>
                  <a:lnTo>
                    <a:pt x="11479276" y="8745220"/>
                  </a:lnTo>
                  <a:lnTo>
                    <a:pt x="0" y="8745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" b="-94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88312" y="254723"/>
            <a:ext cx="14620745" cy="99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06"/>
              </a:lnSpc>
            </a:pPr>
            <a:r>
              <a:rPr lang="en-US" sz="5790">
                <a:solidFill>
                  <a:srgbClr val="008D70"/>
                </a:solidFill>
                <a:latin typeface="Fraunces Semi-Bold"/>
              </a:rPr>
              <a:t>II. THỰC HÀNH NÓI NGHE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9176" y="1860257"/>
            <a:ext cx="1376579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5499">
                <a:solidFill>
                  <a:srgbClr val="2E826E"/>
                </a:solidFill>
                <a:latin typeface="#9Slide07 SVNRevolution"/>
              </a:rPr>
              <a:t>ĐÔI TAI NHẠY, ĐÔI TAY NHANH</a:t>
            </a:r>
          </a:p>
        </p:txBody>
      </p:sp>
      <p:sp>
        <p:nvSpPr>
          <p:cNvPr id="6" name="Freeform 6"/>
          <p:cNvSpPr/>
          <p:nvPr/>
        </p:nvSpPr>
        <p:spPr>
          <a:xfrm>
            <a:off x="974967" y="3927970"/>
            <a:ext cx="12277231" cy="6229876"/>
          </a:xfrm>
          <a:custGeom>
            <a:avLst/>
            <a:gdLst/>
            <a:ahLst/>
            <a:cxnLst/>
            <a:rect l="l" t="t" r="r" b="b"/>
            <a:pathLst>
              <a:path w="12277231" h="6229876">
                <a:moveTo>
                  <a:pt x="0" y="0"/>
                </a:moveTo>
                <a:lnTo>
                  <a:pt x="12277231" y="0"/>
                </a:lnTo>
                <a:lnTo>
                  <a:pt x="12277231" y="6229876"/>
                </a:lnTo>
                <a:lnTo>
                  <a:pt x="0" y="622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79176" y="4063362"/>
            <a:ext cx="11523997" cy="523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>
                <a:solidFill>
                  <a:srgbClr val="126B42"/>
                </a:solidFill>
                <a:latin typeface="Roboto Condensed"/>
              </a:rPr>
              <a:t>HS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thực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cá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nhân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gian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10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phút</a:t>
            </a:r>
            <a:endParaRPr lang="en-US" sz="3699" dirty="0">
              <a:solidFill>
                <a:srgbClr val="126B42"/>
              </a:solidFill>
              <a:latin typeface="Roboto Condensed"/>
            </a:endParaRP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diện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HS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báo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cáo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sản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phẩm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viết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đã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hoàn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tiết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Viết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văn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phân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tích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một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tác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phẩm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 Italics"/>
              </a:rPr>
              <a:t>thơ</a:t>
            </a:r>
            <a:r>
              <a:rPr lang="en-US" sz="3699" dirty="0">
                <a:solidFill>
                  <a:srgbClr val="126B42"/>
                </a:solidFill>
                <a:latin typeface="Roboto Condensed Italics"/>
              </a:rPr>
              <a:t>.</a:t>
            </a:r>
          </a:p>
          <a:p>
            <a:pPr marL="845698" lvl="2" indent="-281899" algn="just">
              <a:lnSpc>
                <a:spcPts val="5179"/>
              </a:lnSpc>
            </a:pPr>
            <a:r>
              <a:rPr lang="en-US" sz="3699" dirty="0" err="1">
                <a:solidFill>
                  <a:srgbClr val="126B42"/>
                </a:solidFill>
                <a:latin typeface="Roboto Condensed Bold"/>
              </a:rPr>
              <a:t>Các</a:t>
            </a:r>
            <a:r>
              <a:rPr lang="en-US" sz="3699" dirty="0">
                <a:solidFill>
                  <a:srgbClr val="126B42"/>
                </a:solidFill>
                <a:latin typeface="Roboto Condensed Bold"/>
              </a:rPr>
              <a:t> HS </a:t>
            </a:r>
            <a:r>
              <a:rPr lang="en-US" sz="3699" dirty="0" err="1">
                <a:solidFill>
                  <a:srgbClr val="126B42"/>
                </a:solidFill>
                <a:latin typeface="Roboto Condensed Bold"/>
              </a:rPr>
              <a:t>khác</a:t>
            </a:r>
            <a:r>
              <a:rPr lang="en-US" sz="3699" dirty="0">
                <a:solidFill>
                  <a:srgbClr val="126B42"/>
                </a:solidFill>
                <a:latin typeface="Roboto Condensed Bold"/>
              </a:rPr>
              <a:t>:</a:t>
            </a: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Xác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vấn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đề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trình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bày</a:t>
            </a:r>
            <a:endParaRPr lang="en-US" sz="3699" dirty="0">
              <a:solidFill>
                <a:srgbClr val="126B42"/>
              </a:solidFill>
              <a:latin typeface="Roboto Condensed"/>
            </a:endParaRPr>
          </a:p>
          <a:p>
            <a:pPr marL="845698" lvl="2" indent="-281899" algn="just">
              <a:lnSpc>
                <a:spcPts val="5179"/>
              </a:lnSpc>
              <a:buFont typeface="Arial"/>
              <a:buChar char="⚬"/>
            </a:pP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Tóm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tắt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lại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người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trình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bày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-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Viết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ra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giấy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ý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nói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(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theo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phiếu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Nhật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ký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ghi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126B42"/>
                </a:solidFill>
                <a:latin typeface="Roboto Condensed"/>
              </a:rPr>
              <a:t>chép</a:t>
            </a:r>
            <a:r>
              <a:rPr lang="en-US" sz="3699" dirty="0">
                <a:solidFill>
                  <a:srgbClr val="126B42"/>
                </a:solidFill>
                <a:latin typeface="Roboto Condensed"/>
              </a:rPr>
              <a:t>)</a:t>
            </a:r>
          </a:p>
          <a:p>
            <a:pPr marL="845698" lvl="2" indent="-281899" algn="just">
              <a:lnSpc>
                <a:spcPts val="5179"/>
              </a:lnSpc>
            </a:pPr>
            <a:endParaRPr lang="en-US" sz="3699" dirty="0">
              <a:solidFill>
                <a:srgbClr val="126B42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93206" y="2591695"/>
            <a:ext cx="7392414" cy="9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>
                <a:solidFill>
                  <a:srgbClr val="1D6041"/>
                </a:solidFill>
                <a:latin typeface="Roboto Condensed Bold"/>
              </a:rPr>
              <a:t>* Vòng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09767"/>
            <a:ext cx="18287996" cy="3230759"/>
          </a:xfrm>
          <a:custGeom>
            <a:avLst/>
            <a:gdLst/>
            <a:ahLst/>
            <a:cxnLst/>
            <a:rect l="l" t="t" r="r" b="b"/>
            <a:pathLst>
              <a:path w="18287996" h="3230759">
                <a:moveTo>
                  <a:pt x="0" y="0"/>
                </a:moveTo>
                <a:lnTo>
                  <a:pt x="18287996" y="0"/>
                </a:lnTo>
                <a:lnTo>
                  <a:pt x="18287996" y="3230759"/>
                </a:lnTo>
                <a:lnTo>
                  <a:pt x="0" y="3230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01754" y="4679970"/>
            <a:ext cx="11713777" cy="5473528"/>
            <a:chOff x="0" y="0"/>
            <a:chExt cx="15618369" cy="72980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18333" cy="7298055"/>
            </a:xfrm>
            <a:custGeom>
              <a:avLst/>
              <a:gdLst/>
              <a:ahLst/>
              <a:cxnLst/>
              <a:rect l="l" t="t" r="r" b="b"/>
              <a:pathLst>
                <a:path w="15618333" h="7298055">
                  <a:moveTo>
                    <a:pt x="0" y="0"/>
                  </a:moveTo>
                  <a:lnTo>
                    <a:pt x="15618333" y="0"/>
                  </a:lnTo>
                  <a:lnTo>
                    <a:pt x="15618333" y="7298055"/>
                  </a:lnTo>
                  <a:lnTo>
                    <a:pt x="0" y="7298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83" b="-28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642286" y="739357"/>
            <a:ext cx="7946887" cy="9143907"/>
            <a:chOff x="0" y="0"/>
            <a:chExt cx="10595849" cy="121918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95864" cy="12191873"/>
            </a:xfrm>
            <a:custGeom>
              <a:avLst/>
              <a:gdLst/>
              <a:ahLst/>
              <a:cxnLst/>
              <a:rect l="l" t="t" r="r" b="b"/>
              <a:pathLst>
                <a:path w="10595864" h="12191873">
                  <a:moveTo>
                    <a:pt x="0" y="0"/>
                  </a:moveTo>
                  <a:lnTo>
                    <a:pt x="10595864" y="0"/>
                  </a:lnTo>
                  <a:lnTo>
                    <a:pt x="10595864" y="12191873"/>
                  </a:lnTo>
                  <a:lnTo>
                    <a:pt x="0" y="12191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0" r="-4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686841" y="2019300"/>
            <a:ext cx="5854850" cy="6912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18"/>
              </a:lnSpc>
            </a:pPr>
            <a:r>
              <a:rPr lang="en-US" sz="3998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trao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đổi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chấm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chéo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bên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cạnh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2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nhân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tố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bí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ẩn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:</a:t>
            </a:r>
          </a:p>
          <a:p>
            <a:pPr marL="914050" lvl="2" indent="-304683" algn="just">
              <a:lnSpc>
                <a:spcPts val="4918"/>
              </a:lnSpc>
              <a:buFont typeface="Arial"/>
              <a:buChar char="⚬"/>
            </a:pP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siêu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ngắn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siêu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chất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điểm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914050" lvl="2" indent="-304683" algn="just">
              <a:lnSpc>
                <a:spcPts val="4918"/>
              </a:lnSpc>
              <a:buFont typeface="Arial"/>
              <a:buChar char="⚬"/>
            </a:pP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siêu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tốc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độ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tgian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) (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quà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tặng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914050" lvl="2" indent="-304683" algn="just">
              <a:lnSpc>
                <a:spcPts val="4918"/>
              </a:lnSpc>
              <a:buFont typeface="Arial"/>
              <a:buChar char="⚬"/>
            </a:pP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siêu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b="1" dirty="0" err="1">
                <a:solidFill>
                  <a:srgbClr val="000000"/>
                </a:solidFill>
                <a:latin typeface="Roboto Condensed"/>
              </a:rPr>
              <a:t>ẩu</a:t>
            </a:r>
            <a:r>
              <a:rPr lang="en-US" sz="3998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000000"/>
                </a:solidFill>
                <a:latin typeface="Roboto Condensed"/>
              </a:rPr>
              <a:t>thách</a:t>
            </a:r>
            <a:r>
              <a:rPr lang="en-US" sz="3998" dirty="0">
                <a:solidFill>
                  <a:srgbClr val="000000"/>
                </a:solidFill>
                <a:latin typeface="Roboto Condense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53949" y="7359147"/>
            <a:ext cx="803261" cy="750620"/>
            <a:chOff x="0" y="0"/>
            <a:chExt cx="1071015" cy="1000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62" r="-2664" b="6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178087" y="2592295"/>
            <a:ext cx="2861929" cy="9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>
                <a:solidFill>
                  <a:srgbClr val="1D6041"/>
                </a:solidFill>
                <a:latin typeface="Roboto Condensed Bold"/>
              </a:rPr>
              <a:t>* Vòng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3949" y="606007"/>
            <a:ext cx="6510206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499">
                <a:solidFill>
                  <a:srgbClr val="2E826E"/>
                </a:solidFill>
                <a:latin typeface="#9Slide07 SVNRevolution"/>
              </a:rPr>
              <a:t>ĐÔI TAI NHẠY, ĐÔI TAY NHANH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1657" y="-2754168"/>
            <a:ext cx="12742175" cy="18250511"/>
            <a:chOff x="0" y="0"/>
            <a:chExt cx="16989567" cy="24334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89552" cy="24333963"/>
            </a:xfrm>
            <a:custGeom>
              <a:avLst/>
              <a:gdLst/>
              <a:ahLst/>
              <a:cxnLst/>
              <a:rect l="l" t="t" r="r" b="b"/>
              <a:pathLst>
                <a:path w="16989552" h="24333963">
                  <a:moveTo>
                    <a:pt x="0" y="0"/>
                  </a:moveTo>
                  <a:lnTo>
                    <a:pt x="16989552" y="0"/>
                  </a:lnTo>
                  <a:lnTo>
                    <a:pt x="16989552" y="24333963"/>
                  </a:lnTo>
                  <a:lnTo>
                    <a:pt x="0" y="24333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72" b="-17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8109767"/>
            <a:ext cx="18287996" cy="3230759"/>
          </a:xfrm>
          <a:custGeom>
            <a:avLst/>
            <a:gdLst/>
            <a:ahLst/>
            <a:cxnLst/>
            <a:rect l="l" t="t" r="r" b="b"/>
            <a:pathLst>
              <a:path w="18287996" h="3230759">
                <a:moveTo>
                  <a:pt x="0" y="0"/>
                </a:moveTo>
                <a:lnTo>
                  <a:pt x="18287996" y="0"/>
                </a:lnTo>
                <a:lnTo>
                  <a:pt x="18287996" y="3230759"/>
                </a:lnTo>
                <a:lnTo>
                  <a:pt x="0" y="3230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170771" y="5627500"/>
            <a:ext cx="9586957" cy="4479723"/>
            <a:chOff x="0" y="0"/>
            <a:chExt cx="12782609" cy="59729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82550" cy="5972937"/>
            </a:xfrm>
            <a:custGeom>
              <a:avLst/>
              <a:gdLst/>
              <a:ahLst/>
              <a:cxnLst/>
              <a:rect l="l" t="t" r="r" b="b"/>
              <a:pathLst>
                <a:path w="12782550" h="5972937">
                  <a:moveTo>
                    <a:pt x="0" y="0"/>
                  </a:moveTo>
                  <a:lnTo>
                    <a:pt x="12782550" y="0"/>
                  </a:lnTo>
                  <a:lnTo>
                    <a:pt x="12782550" y="5972937"/>
                  </a:lnTo>
                  <a:lnTo>
                    <a:pt x="0" y="5972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61" b="-26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444986" y="411370"/>
            <a:ext cx="14620745" cy="102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6"/>
              </a:lnSpc>
            </a:pPr>
            <a:r>
              <a:rPr lang="en-US" sz="5391">
                <a:solidFill>
                  <a:srgbClr val="008D70"/>
                </a:solidFill>
                <a:latin typeface="Fraunces Semi-Bold"/>
              </a:rPr>
              <a:t>III. TRÌNH BÀY BÀI NÓI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8952" y="1734925"/>
            <a:ext cx="14876504" cy="464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3998">
                <a:solidFill>
                  <a:srgbClr val="22704C"/>
                </a:solidFill>
                <a:latin typeface="Roboto Condensed Bold"/>
              </a:rPr>
              <a:t>Vòng 1: Luyện tập theo cặp đôi</a:t>
            </a:r>
          </a:p>
          <a:p>
            <a:pPr marL="914050" lvl="2" indent="-304683" algn="just">
              <a:lnSpc>
                <a:spcPts val="6198"/>
              </a:lnSpc>
              <a:buFont typeface="Arial"/>
              <a:buChar char="⚬"/>
            </a:pPr>
            <a:r>
              <a:rPr lang="en-US" sz="3998">
                <a:solidFill>
                  <a:srgbClr val="22704C"/>
                </a:solidFill>
                <a:latin typeface="Roboto Condensed"/>
              </a:rPr>
              <a:t>HS thực hiện vai người nói: tóm tắt nội dung thuyết trình về một tác phẩm thơ.</a:t>
            </a:r>
          </a:p>
          <a:p>
            <a:pPr marL="914050" lvl="2" indent="-304683" algn="just">
              <a:lnSpc>
                <a:spcPts val="6198"/>
              </a:lnSpc>
              <a:buFont typeface="Arial"/>
              <a:buChar char="⚬"/>
            </a:pPr>
            <a:r>
              <a:rPr lang="en-US" sz="3998">
                <a:solidFill>
                  <a:srgbClr val="22704C"/>
                </a:solidFill>
                <a:latin typeface="Roboto Condensed"/>
              </a:rPr>
              <a:t>HS thực hiện vai người nghe: ghi lại ý chính của bài thuyết trình để làm tư liệu học tập.</a:t>
            </a:r>
          </a:p>
          <a:p>
            <a:pPr marL="914050" lvl="2" indent="-304683" algn="just">
              <a:lnSpc>
                <a:spcPts val="6198"/>
              </a:lnSpc>
              <a:buFont typeface="Arial"/>
              <a:buChar char="⚬"/>
            </a:pPr>
            <a:r>
              <a:rPr lang="en-US" sz="3998">
                <a:solidFill>
                  <a:srgbClr val="22704C"/>
                </a:solidFill>
                <a:latin typeface="Roboto Condensed"/>
              </a:rPr>
              <a:t>Thời gian: 10 phút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259300" y="8895404"/>
            <a:ext cx="803261" cy="750620"/>
            <a:chOff x="0" y="0"/>
            <a:chExt cx="1071015" cy="10008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1657" y="-2754168"/>
            <a:ext cx="12742175" cy="18250511"/>
            <a:chOff x="0" y="0"/>
            <a:chExt cx="16989567" cy="24334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89552" cy="24333963"/>
            </a:xfrm>
            <a:custGeom>
              <a:avLst/>
              <a:gdLst/>
              <a:ahLst/>
              <a:cxnLst/>
              <a:rect l="l" t="t" r="r" b="b"/>
              <a:pathLst>
                <a:path w="16989552" h="24333963">
                  <a:moveTo>
                    <a:pt x="0" y="0"/>
                  </a:moveTo>
                  <a:lnTo>
                    <a:pt x="16989552" y="0"/>
                  </a:lnTo>
                  <a:lnTo>
                    <a:pt x="16989552" y="24333963"/>
                  </a:lnTo>
                  <a:lnTo>
                    <a:pt x="0" y="24333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72" b="-17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23466" y="522604"/>
            <a:ext cx="14620745" cy="98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27"/>
              </a:lnSpc>
            </a:pPr>
            <a:r>
              <a:rPr lang="en-US" sz="5091">
                <a:solidFill>
                  <a:srgbClr val="008D70"/>
                </a:solidFill>
                <a:latin typeface="Fraunces Semi-Bold"/>
              </a:rPr>
              <a:t>III. TRÌNH BÀY BÀI NÓI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28430" y="2027515"/>
            <a:ext cx="15216302" cy="8663584"/>
            <a:chOff x="0" y="0"/>
            <a:chExt cx="20288403" cy="115514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8377" cy="11551412"/>
            </a:xfrm>
            <a:custGeom>
              <a:avLst/>
              <a:gdLst/>
              <a:ahLst/>
              <a:cxnLst/>
              <a:rect l="l" t="t" r="r" b="b"/>
              <a:pathLst>
                <a:path w="20288377" h="11551412">
                  <a:moveTo>
                    <a:pt x="0" y="0"/>
                  </a:moveTo>
                  <a:lnTo>
                    <a:pt x="20288377" y="0"/>
                  </a:lnTo>
                  <a:lnTo>
                    <a:pt x="20288377" y="11551412"/>
                  </a:lnTo>
                  <a:lnTo>
                    <a:pt x="0" y="115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3" b="-17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834658" y="2740540"/>
            <a:ext cx="12873700" cy="497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</a:pP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Vòng</a:t>
            </a:r>
            <a:r>
              <a:rPr lang="en-US" sz="3998" dirty="0">
                <a:solidFill>
                  <a:srgbClr val="22704C"/>
                </a:solidFill>
                <a:latin typeface="Roboto Condensed Bold"/>
              </a:rPr>
              <a:t> 2: </a:t>
            </a: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Trình</a:t>
            </a:r>
            <a:r>
              <a:rPr lang="en-US" sz="3998" dirty="0">
                <a:solidFill>
                  <a:srgbClr val="22704C"/>
                </a:solidFill>
                <a:latin typeface="Roboto Condensed Bol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bày</a:t>
            </a:r>
            <a:r>
              <a:rPr lang="en-US" sz="3998" dirty="0">
                <a:solidFill>
                  <a:srgbClr val="22704C"/>
                </a:solidFill>
                <a:latin typeface="Roboto Condensed Bol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bài</a:t>
            </a:r>
            <a:r>
              <a:rPr lang="en-US" sz="3998" dirty="0">
                <a:solidFill>
                  <a:srgbClr val="22704C"/>
                </a:solidFill>
                <a:latin typeface="Roboto Condensed Bol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tóm</a:t>
            </a:r>
            <a:r>
              <a:rPr lang="en-US" sz="3998" dirty="0">
                <a:solidFill>
                  <a:srgbClr val="22704C"/>
                </a:solidFill>
                <a:latin typeface="Roboto Condensed Bol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 Bold"/>
              </a:rPr>
              <a:t>tắt</a:t>
            </a:r>
            <a:endParaRPr lang="en-US" sz="3998" dirty="0">
              <a:solidFill>
                <a:srgbClr val="22704C"/>
              </a:solidFill>
              <a:latin typeface="Roboto Condensed Bold"/>
            </a:endParaRPr>
          </a:p>
          <a:p>
            <a:pPr marL="914050" lvl="2" indent="-304683" algn="just">
              <a:lnSpc>
                <a:spcPts val="5677"/>
              </a:lnSpc>
              <a:buFont typeface="Arial"/>
              <a:buChar char="⚬"/>
            </a:pPr>
            <a:r>
              <a:rPr lang="en-US" sz="3998" dirty="0">
                <a:solidFill>
                  <a:srgbClr val="22704C"/>
                </a:solidFill>
                <a:latin typeface="Roboto Condensed"/>
              </a:rPr>
              <a:t>HS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thực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hiện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theo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cặp</a:t>
            </a:r>
            <a:endParaRPr lang="en-US" sz="3998" dirty="0">
              <a:solidFill>
                <a:srgbClr val="22704C"/>
              </a:solidFill>
              <a:latin typeface="Roboto Condensed"/>
            </a:endParaRPr>
          </a:p>
          <a:p>
            <a:pPr marL="914050" lvl="2" indent="-304683" algn="just">
              <a:lnSpc>
                <a:spcPts val="5677"/>
              </a:lnSpc>
              <a:buFont typeface="Arial"/>
              <a:buChar char="⚬"/>
            </a:pPr>
            <a:r>
              <a:rPr lang="en-US" sz="3998" dirty="0">
                <a:solidFill>
                  <a:srgbClr val="22704C"/>
                </a:solidFill>
                <a:latin typeface="Roboto Condensed"/>
              </a:rPr>
              <a:t>HS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thực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hiện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vai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người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nói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: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tóm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tắt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nội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dung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thuyết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trình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về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một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tác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phẩm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thơ</a:t>
            </a:r>
            <a:endParaRPr lang="en-US" sz="3998" dirty="0">
              <a:solidFill>
                <a:srgbClr val="22704C"/>
              </a:solidFill>
              <a:latin typeface="Roboto Condensed"/>
            </a:endParaRPr>
          </a:p>
          <a:p>
            <a:pPr marL="914050" lvl="2" indent="-304683" algn="just">
              <a:lnSpc>
                <a:spcPts val="5677"/>
              </a:lnSpc>
              <a:buFont typeface="Arial"/>
              <a:buChar char="⚬"/>
            </a:pPr>
            <a:r>
              <a:rPr lang="en-US" sz="3998" dirty="0">
                <a:solidFill>
                  <a:srgbClr val="22704C"/>
                </a:solidFill>
                <a:latin typeface="Roboto Condensed"/>
              </a:rPr>
              <a:t>HS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thực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hiện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vai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người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nghe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: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ghi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lại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ý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chính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của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bài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thuyết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trình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để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làm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tư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liệu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học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tập</a:t>
            </a:r>
            <a:endParaRPr lang="en-US" sz="3998" dirty="0">
              <a:solidFill>
                <a:srgbClr val="22704C"/>
              </a:solidFill>
              <a:latin typeface="Roboto Condensed"/>
            </a:endParaRPr>
          </a:p>
          <a:p>
            <a:pPr marL="914050" lvl="2" indent="-304683" algn="just">
              <a:lnSpc>
                <a:spcPts val="5677"/>
              </a:lnSpc>
              <a:buFont typeface="Arial"/>
              <a:buChar char="⚬"/>
            </a:pP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Thời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gian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: 10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phút</a:t>
            </a:r>
            <a:r>
              <a:rPr lang="en-US" sz="3998" dirty="0">
                <a:solidFill>
                  <a:srgbClr val="22704C"/>
                </a:solidFill>
                <a:latin typeface="Roboto Condensed"/>
              </a:rPr>
              <a:t>/ </a:t>
            </a:r>
            <a:r>
              <a:rPr lang="en-US" sz="3998" dirty="0" err="1">
                <a:solidFill>
                  <a:srgbClr val="22704C"/>
                </a:solidFill>
                <a:latin typeface="Roboto Condensed"/>
              </a:rPr>
              <a:t>cặp</a:t>
            </a:r>
            <a:endParaRPr lang="en-US" sz="3998" dirty="0">
              <a:solidFill>
                <a:srgbClr val="22704C"/>
              </a:solidFill>
              <a:latin typeface="Roboto 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904996" y="1750902"/>
            <a:ext cx="8282733" cy="9240371"/>
            <a:chOff x="0" y="0"/>
            <a:chExt cx="11043644" cy="12320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43666" cy="12320524"/>
            </a:xfrm>
            <a:custGeom>
              <a:avLst/>
              <a:gdLst/>
              <a:ahLst/>
              <a:cxnLst/>
              <a:rect l="l" t="t" r="r" b="b"/>
              <a:pathLst>
                <a:path w="11043666" h="12320524">
                  <a:moveTo>
                    <a:pt x="0" y="0"/>
                  </a:moveTo>
                  <a:lnTo>
                    <a:pt x="11043666" y="0"/>
                  </a:lnTo>
                  <a:lnTo>
                    <a:pt x="11043666" y="12320524"/>
                  </a:lnTo>
                  <a:lnTo>
                    <a:pt x="0" y="12320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1" b="-20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6644732" y="9258300"/>
            <a:ext cx="803261" cy="750620"/>
            <a:chOff x="0" y="0"/>
            <a:chExt cx="1071015" cy="10008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91842">
            <a:off x="625333" y="267059"/>
            <a:ext cx="12893967" cy="9869745"/>
            <a:chOff x="0" y="0"/>
            <a:chExt cx="17191956" cy="13159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91989" cy="13159612"/>
            </a:xfrm>
            <a:custGeom>
              <a:avLst/>
              <a:gdLst/>
              <a:ahLst/>
              <a:cxnLst/>
              <a:rect l="l" t="t" r="r" b="b"/>
              <a:pathLst>
                <a:path w="17191989" h="13159612">
                  <a:moveTo>
                    <a:pt x="0" y="0"/>
                  </a:moveTo>
                  <a:lnTo>
                    <a:pt x="17191989" y="0"/>
                  </a:lnTo>
                  <a:lnTo>
                    <a:pt x="17191989" y="13159612"/>
                  </a:lnTo>
                  <a:lnTo>
                    <a:pt x="0" y="13159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7" b="-2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948928" y="4955414"/>
            <a:ext cx="9234556" cy="5473573"/>
            <a:chOff x="0" y="0"/>
            <a:chExt cx="12312741" cy="72980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12777" cy="7298055"/>
            </a:xfrm>
            <a:custGeom>
              <a:avLst/>
              <a:gdLst/>
              <a:ahLst/>
              <a:cxnLst/>
              <a:rect l="l" t="t" r="r" b="b"/>
              <a:pathLst>
                <a:path w="12312777" h="7298055">
                  <a:moveTo>
                    <a:pt x="0" y="0"/>
                  </a:moveTo>
                  <a:lnTo>
                    <a:pt x="12312777" y="0"/>
                  </a:lnTo>
                  <a:lnTo>
                    <a:pt x="12312777" y="7298055"/>
                  </a:lnTo>
                  <a:lnTo>
                    <a:pt x="0" y="7298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2" b="-35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638555" y="1584700"/>
            <a:ext cx="14620745" cy="88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27"/>
              </a:lnSpc>
            </a:pPr>
            <a:r>
              <a:rPr lang="en-US" sz="4591">
                <a:solidFill>
                  <a:srgbClr val="008D70"/>
                </a:solidFill>
                <a:latin typeface="Fraunces Semi-Bold"/>
              </a:rPr>
              <a:t>III. TRÌNH BÀY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3756" y="2777362"/>
            <a:ext cx="9912638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278" lvl="2" indent="-304759" algn="just">
              <a:lnSpc>
                <a:spcPts val="5479"/>
              </a:lnSpc>
              <a:buFont typeface="Arial"/>
              <a:buChar char="⚬"/>
            </a:pP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bám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sát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mục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đích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thuyết</a:t>
            </a:r>
            <a:r>
              <a:rPr lang="en-US" sz="3999" dirty="0" smtClean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trình</a:t>
            </a:r>
            <a:r>
              <a:rPr lang="en-US" sz="3999" dirty="0" smtClean="0">
                <a:solidFill>
                  <a:srgbClr val="1D6041"/>
                </a:solidFill>
                <a:latin typeface="Roboto Condensed"/>
              </a:rPr>
              <a:t> 1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tác</a:t>
            </a:r>
            <a:r>
              <a:rPr lang="en-US" sz="3999" dirty="0" smtClean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phẩm</a:t>
            </a:r>
            <a:r>
              <a:rPr lang="en-US" sz="3999" dirty="0" smtClean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1D6041"/>
                </a:solidFill>
                <a:latin typeface="Roboto Condensed"/>
              </a:rPr>
              <a:t>thơ</a:t>
            </a:r>
            <a:r>
              <a:rPr lang="en-US" sz="3999" dirty="0" smtClean="0">
                <a:solidFill>
                  <a:srgbClr val="1D6041"/>
                </a:solidFill>
                <a:latin typeface="Roboto Condensed"/>
              </a:rPr>
              <a:t>.</a:t>
            </a:r>
            <a:endParaRPr lang="en-US" sz="3999" dirty="0">
              <a:solidFill>
                <a:srgbClr val="1D6041"/>
              </a:solidFill>
              <a:latin typeface="Roboto Condensed"/>
            </a:endParaRPr>
          </a:p>
          <a:p>
            <a:pPr marL="914278" lvl="2" indent="-304759" algn="just">
              <a:lnSpc>
                <a:spcPts val="5479"/>
              </a:lnSpc>
              <a:buFont typeface="Arial"/>
              <a:buChar char="⚬"/>
            </a:pP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thể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nhìn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lướt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đã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ghi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ra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giấy</a:t>
            </a:r>
            <a:endParaRPr lang="en-US" sz="3999" dirty="0">
              <a:solidFill>
                <a:srgbClr val="1D6041"/>
              </a:solidFill>
              <a:latin typeface="Roboto Condensed"/>
            </a:endParaRPr>
          </a:p>
          <a:p>
            <a:pPr marL="914278" lvl="2" indent="-304759" algn="just">
              <a:lnSpc>
                <a:spcPts val="5479"/>
              </a:lnSpc>
              <a:buFont typeface="Arial"/>
              <a:buChar char="⚬"/>
            </a:pP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Kết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hợp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bày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kiến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tranh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ảnh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hát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điệu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bộ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cơ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thể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,….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tăng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sức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hấp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dẫn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cho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nói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nhưng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tránh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lạm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hỗ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trợ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không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làm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loãng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nội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dung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1D6041"/>
                </a:solidFill>
                <a:latin typeface="Roboto Condensed"/>
              </a:rPr>
              <a:t>nói</a:t>
            </a:r>
            <a:r>
              <a:rPr lang="en-US" sz="3999" dirty="0">
                <a:solidFill>
                  <a:srgbClr val="1D6041"/>
                </a:solidFill>
                <a:latin typeface="Roboto Condense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78335" y="7636116"/>
            <a:ext cx="803261" cy="750620"/>
            <a:chOff x="0" y="0"/>
            <a:chExt cx="1071015" cy="1000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654009"/>
            <a:ext cx="18287996" cy="3230763"/>
          </a:xfrm>
          <a:custGeom>
            <a:avLst/>
            <a:gdLst/>
            <a:ahLst/>
            <a:cxnLst/>
            <a:rect l="l" t="t" r="r" b="b"/>
            <a:pathLst>
              <a:path w="18287996" h="3230763">
                <a:moveTo>
                  <a:pt x="0" y="0"/>
                </a:moveTo>
                <a:lnTo>
                  <a:pt x="18287996" y="0"/>
                </a:lnTo>
                <a:lnTo>
                  <a:pt x="18287996" y="3230763"/>
                </a:lnTo>
                <a:lnTo>
                  <a:pt x="0" y="3230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5832394"/>
            <a:ext cx="20842922" cy="6442358"/>
            <a:chOff x="0" y="0"/>
            <a:chExt cx="27790563" cy="85898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0521" cy="8589772"/>
            </a:xfrm>
            <a:custGeom>
              <a:avLst/>
              <a:gdLst/>
              <a:ahLst/>
              <a:cxnLst/>
              <a:rect l="l" t="t" r="r" b="b"/>
              <a:pathLst>
                <a:path w="27790521" h="8589772">
                  <a:moveTo>
                    <a:pt x="0" y="0"/>
                  </a:moveTo>
                  <a:lnTo>
                    <a:pt x="27790521" y="0"/>
                  </a:lnTo>
                  <a:lnTo>
                    <a:pt x="27790521" y="8589772"/>
                  </a:lnTo>
                  <a:lnTo>
                    <a:pt x="0" y="8589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20" b="-6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91317" y="343887"/>
            <a:ext cx="12601869" cy="7175025"/>
            <a:chOff x="0" y="0"/>
            <a:chExt cx="16802492" cy="9566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802481" cy="9566656"/>
            </a:xfrm>
            <a:custGeom>
              <a:avLst/>
              <a:gdLst/>
              <a:ahLst/>
              <a:cxnLst/>
              <a:rect l="l" t="t" r="r" b="b"/>
              <a:pathLst>
                <a:path w="16802481" h="9566656">
                  <a:moveTo>
                    <a:pt x="0" y="0"/>
                  </a:moveTo>
                  <a:lnTo>
                    <a:pt x="16802481" y="0"/>
                  </a:lnTo>
                  <a:lnTo>
                    <a:pt x="16802481" y="9566656"/>
                  </a:lnTo>
                  <a:lnTo>
                    <a:pt x="0" y="9566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9" b="-21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252105" y="3099696"/>
            <a:ext cx="11101423" cy="177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278" lvl="2" indent="-304759" algn="just">
              <a:lnSpc>
                <a:spcPts val="655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Đánh giá dựa trên bảng kiểm</a:t>
            </a:r>
          </a:p>
          <a:p>
            <a:pPr marL="914278" lvl="2" indent="-304759" algn="just">
              <a:lnSpc>
                <a:spcPts val="655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Rút kinh nghiệm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6677" y="1912431"/>
            <a:ext cx="14620745" cy="88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27"/>
              </a:lnSpc>
            </a:pPr>
            <a:r>
              <a:rPr lang="en-US" sz="4591">
                <a:solidFill>
                  <a:srgbClr val="008D70"/>
                </a:solidFill>
                <a:latin typeface="Fraunces Semi-Bold"/>
              </a:rPr>
              <a:t>IV. ĐÁNH GIÁ, RÚT KINH NGHIỆM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8738">
            <a:off x="538782" y="681037"/>
            <a:ext cx="17210435" cy="9137176"/>
            <a:chOff x="0" y="0"/>
            <a:chExt cx="22947246" cy="12182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47249" cy="12182856"/>
            </a:xfrm>
            <a:custGeom>
              <a:avLst/>
              <a:gdLst/>
              <a:ahLst/>
              <a:cxnLst/>
              <a:rect l="l" t="t" r="r" b="b"/>
              <a:pathLst>
                <a:path w="22947249" h="12182856">
                  <a:moveTo>
                    <a:pt x="0" y="0"/>
                  </a:moveTo>
                  <a:lnTo>
                    <a:pt x="22947249" y="0"/>
                  </a:lnTo>
                  <a:lnTo>
                    <a:pt x="22947249" y="12182856"/>
                  </a:lnTo>
                  <a:lnTo>
                    <a:pt x="0" y="12182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7" b="-13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8713153" y="3732503"/>
            <a:ext cx="7432117" cy="6398409"/>
          </a:xfrm>
          <a:custGeom>
            <a:avLst/>
            <a:gdLst/>
            <a:ahLst/>
            <a:cxnLst/>
            <a:rect l="l" t="t" r="r" b="b"/>
            <a:pathLst>
              <a:path w="7432117" h="6398409">
                <a:moveTo>
                  <a:pt x="0" y="0"/>
                </a:moveTo>
                <a:lnTo>
                  <a:pt x="7432118" y="0"/>
                </a:lnTo>
                <a:lnTo>
                  <a:pt x="7432118" y="6398409"/>
                </a:lnTo>
                <a:lnTo>
                  <a:pt x="0" y="6398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1162792">
            <a:off x="-2938996" y="7478832"/>
            <a:ext cx="7935392" cy="7935392"/>
            <a:chOff x="0" y="0"/>
            <a:chExt cx="10580523" cy="10580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80497" cy="10580497"/>
            </a:xfrm>
            <a:custGeom>
              <a:avLst/>
              <a:gdLst/>
              <a:ahLst/>
              <a:cxnLst/>
              <a:rect l="l" t="t" r="r" b="b"/>
              <a:pathLst>
                <a:path w="10580497" h="10580497">
                  <a:moveTo>
                    <a:pt x="0" y="0"/>
                  </a:moveTo>
                  <a:lnTo>
                    <a:pt x="10580497" y="0"/>
                  </a:lnTo>
                  <a:lnTo>
                    <a:pt x="10580497" y="10580497"/>
                  </a:lnTo>
                  <a:lnTo>
                    <a:pt x="0" y="10580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7790088">
            <a:off x="11442803" y="-599120"/>
            <a:ext cx="7419637" cy="5719866"/>
            <a:chOff x="0" y="0"/>
            <a:chExt cx="9892849" cy="7626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92792" cy="7626477"/>
            </a:xfrm>
            <a:custGeom>
              <a:avLst/>
              <a:gdLst/>
              <a:ahLst/>
              <a:cxnLst/>
              <a:rect l="l" t="t" r="r" b="b"/>
              <a:pathLst>
                <a:path w="9892792" h="7626477">
                  <a:moveTo>
                    <a:pt x="0" y="0"/>
                  </a:moveTo>
                  <a:lnTo>
                    <a:pt x="9892792" y="0"/>
                  </a:lnTo>
                  <a:lnTo>
                    <a:pt x="9892792" y="7626477"/>
                  </a:lnTo>
                  <a:lnTo>
                    <a:pt x="0" y="762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37" b="-1037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203236"/>
            <a:ext cx="8748769" cy="31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8B2722"/>
                </a:solidFill>
                <a:latin typeface="Fraunces Semi-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 rot="-82469">
            <a:off x="8498478" y="4630562"/>
            <a:ext cx="7594868" cy="445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5819" lvl="2" indent="-281940" algn="just">
              <a:lnSpc>
                <a:spcPts val="5993"/>
              </a:lnSpc>
              <a:buFont typeface="Arial"/>
              <a:buChar char="⚬"/>
            </a:pP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Với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những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thông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tin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đúng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số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bảo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toàn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. HS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chọn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sai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1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thông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tin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sẽ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bị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-10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.</a:t>
            </a:r>
          </a:p>
          <a:p>
            <a:pPr marL="845819" lvl="2" indent="-281940" algn="just">
              <a:lnSpc>
                <a:spcPts val="5993"/>
              </a:lnSpc>
              <a:buFont typeface="Arial"/>
              <a:buChar char="⚬"/>
            </a:pP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Sau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2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phút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nhóm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nào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còn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lại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nhất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cộng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tích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8B2722"/>
                </a:solidFill>
                <a:latin typeface="Roboto Condensed"/>
              </a:rPr>
              <a:t>cực</a:t>
            </a:r>
            <a:r>
              <a:rPr lang="en-US" sz="3699" dirty="0">
                <a:solidFill>
                  <a:srgbClr val="8B2722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994"/>
              </a:lnSpc>
            </a:pPr>
            <a:endParaRPr lang="en-US" sz="3699" dirty="0">
              <a:solidFill>
                <a:srgbClr val="8B2722"/>
              </a:solidFill>
              <a:latin typeface="Robot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0982" y="2479888"/>
            <a:ext cx="11868230" cy="96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</a:pPr>
            <a:r>
              <a:rPr lang="en-US" sz="7774">
                <a:solidFill>
                  <a:srgbClr val="2E826E"/>
                </a:solidFill>
                <a:latin typeface="#9Slide07 SVNRevolution"/>
              </a:rPr>
              <a:t>ĐỪNG ĐỂ ĐIỂM RƠI!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57925">
            <a:off x="677918" y="550296"/>
            <a:ext cx="18164885" cy="11262229"/>
            <a:chOff x="0" y="0"/>
            <a:chExt cx="24219847" cy="15016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19788" cy="15016353"/>
            </a:xfrm>
            <a:custGeom>
              <a:avLst/>
              <a:gdLst/>
              <a:ahLst/>
              <a:cxnLst/>
              <a:rect l="l" t="t" r="r" b="b"/>
              <a:pathLst>
                <a:path w="24219788" h="15016353">
                  <a:moveTo>
                    <a:pt x="0" y="0"/>
                  </a:moveTo>
                  <a:lnTo>
                    <a:pt x="24219788" y="0"/>
                  </a:lnTo>
                  <a:lnTo>
                    <a:pt x="24219788" y="15016353"/>
                  </a:lnTo>
                  <a:lnTo>
                    <a:pt x="0" y="15016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569254" y="847779"/>
            <a:ext cx="8842558" cy="9864923"/>
            <a:chOff x="0" y="0"/>
            <a:chExt cx="11790077" cy="131532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90045" cy="13153262"/>
            </a:xfrm>
            <a:custGeom>
              <a:avLst/>
              <a:gdLst/>
              <a:ahLst/>
              <a:cxnLst/>
              <a:rect l="l" t="t" r="r" b="b"/>
              <a:pathLst>
                <a:path w="11790045" h="13153262">
                  <a:moveTo>
                    <a:pt x="0" y="0"/>
                  </a:moveTo>
                  <a:lnTo>
                    <a:pt x="11790045" y="0"/>
                  </a:lnTo>
                  <a:lnTo>
                    <a:pt x="11790045" y="13153262"/>
                  </a:lnTo>
                  <a:lnTo>
                    <a:pt x="0" y="13153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8" b="-2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37153" y="1930639"/>
            <a:ext cx="5753785" cy="94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87"/>
              </a:lnSpc>
            </a:pPr>
            <a:r>
              <a:rPr lang="en-US" sz="4991">
                <a:solidFill>
                  <a:srgbClr val="008D70"/>
                </a:solidFill>
                <a:latin typeface="Fraunces Semi-Bold"/>
              </a:rPr>
              <a:t>V. VẬN DỤNG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6432" y="2756587"/>
            <a:ext cx="13490387" cy="286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101" lvl="2" indent="-266700" algn="just">
              <a:lnSpc>
                <a:spcPts val="5740"/>
              </a:lnSpc>
              <a:buFont typeface="Arial"/>
              <a:buChar char="⚬"/>
            </a:pP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Mỗi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cặp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HS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thực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hiện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nhiệm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vụ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thuyết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một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tác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phẩm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thơ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– 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quay video </a:t>
            </a: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gửi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lại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cho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 GV</a:t>
            </a:r>
          </a:p>
          <a:p>
            <a:pPr marL="800101" lvl="2" indent="-266700" algn="just">
              <a:lnSpc>
                <a:spcPts val="5740"/>
              </a:lnSpc>
              <a:buFont typeface="Arial"/>
              <a:buChar char="⚬"/>
            </a:pP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Hạn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nộp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:</a:t>
            </a:r>
            <a:r>
              <a:rPr lang="en-US" sz="3500" dirty="0">
                <a:solidFill>
                  <a:srgbClr val="1D6041"/>
                </a:solidFill>
                <a:latin typeface="Roboto Condensed"/>
              </a:rPr>
              <a:t> 1 </a:t>
            </a:r>
            <a:r>
              <a:rPr lang="en-US" sz="3500" dirty="0" err="1">
                <a:solidFill>
                  <a:srgbClr val="1D6041"/>
                </a:solidFill>
                <a:latin typeface="Roboto Condensed"/>
              </a:rPr>
              <a:t>tuần</a:t>
            </a:r>
            <a:endParaRPr lang="en-US" sz="3500" dirty="0">
              <a:solidFill>
                <a:srgbClr val="1D6041"/>
              </a:solidFill>
              <a:latin typeface="Roboto Condensed"/>
            </a:endParaRPr>
          </a:p>
          <a:p>
            <a:pPr marL="800101" lvl="2" indent="-266700" algn="just">
              <a:lnSpc>
                <a:spcPts val="5740"/>
              </a:lnSpc>
              <a:buFont typeface="Arial"/>
              <a:buChar char="⚬"/>
            </a:pP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Yêu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1D6041"/>
                </a:solidFill>
                <a:latin typeface="Roboto Condensed Bold"/>
              </a:rPr>
              <a:t>cầu</a:t>
            </a:r>
            <a:r>
              <a:rPr lang="en-US" sz="3500" dirty="0">
                <a:solidFill>
                  <a:srgbClr val="1D6041"/>
                </a:solidFill>
                <a:latin typeface="Roboto Condensed Bold"/>
              </a:rPr>
              <a:t>:</a:t>
            </a:r>
          </a:p>
        </p:txBody>
      </p:sp>
      <p:sp>
        <p:nvSpPr>
          <p:cNvPr id="8" name="Freeform 8"/>
          <p:cNvSpPr/>
          <p:nvPr/>
        </p:nvSpPr>
        <p:spPr>
          <a:xfrm>
            <a:off x="1576802" y="5859562"/>
            <a:ext cx="14793006" cy="3554025"/>
          </a:xfrm>
          <a:custGeom>
            <a:avLst/>
            <a:gdLst/>
            <a:ahLst/>
            <a:cxnLst/>
            <a:rect l="l" t="t" r="r" b="b"/>
            <a:pathLst>
              <a:path w="14793006" h="3554025">
                <a:moveTo>
                  <a:pt x="0" y="0"/>
                </a:moveTo>
                <a:lnTo>
                  <a:pt x="14793005" y="0"/>
                </a:lnTo>
                <a:lnTo>
                  <a:pt x="14793005" y="3554026"/>
                </a:lnTo>
                <a:lnTo>
                  <a:pt x="0" y="3554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1652" y="7293201"/>
            <a:ext cx="13560656" cy="3554026"/>
          </a:xfrm>
          <a:custGeom>
            <a:avLst/>
            <a:gdLst/>
            <a:ahLst/>
            <a:cxnLst/>
            <a:rect l="l" t="t" r="r" b="b"/>
            <a:pathLst>
              <a:path w="13560656" h="3554026">
                <a:moveTo>
                  <a:pt x="0" y="0"/>
                </a:moveTo>
                <a:lnTo>
                  <a:pt x="13560655" y="0"/>
                </a:lnTo>
                <a:lnTo>
                  <a:pt x="13560655" y="3554026"/>
                </a:lnTo>
                <a:lnTo>
                  <a:pt x="0" y="3554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54180" y="9103485"/>
            <a:ext cx="5514082" cy="85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3500">
                <a:solidFill>
                  <a:srgbClr val="000000"/>
                </a:solidFill>
                <a:latin typeface="Roboto Condensed"/>
              </a:rPr>
              <a:t>Độ dài video không quá 10 phút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32097" y="8140441"/>
            <a:ext cx="5348071" cy="85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3500">
                <a:solidFill>
                  <a:srgbClr val="000000"/>
                </a:solidFill>
                <a:latin typeface="Roboto Condensed"/>
              </a:rPr>
              <a:t>Âm thanh rõ, không lẫn tạp âm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9592" y="7320042"/>
            <a:ext cx="12224065" cy="85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3500" dirty="0">
                <a:solidFill>
                  <a:srgbClr val="000000"/>
                </a:solidFill>
                <a:latin typeface="Roboto Condensed"/>
              </a:rPr>
              <a:t>Video quay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rõ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thiểu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chân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2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học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quay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ngang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điện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thoại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0462" y="6162360"/>
            <a:ext cx="13913343" cy="107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3500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thuyết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vấn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đặt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phẩm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học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81652" y="8252292"/>
            <a:ext cx="13560656" cy="3554026"/>
          </a:xfrm>
          <a:custGeom>
            <a:avLst/>
            <a:gdLst/>
            <a:ahLst/>
            <a:cxnLst/>
            <a:rect l="l" t="t" r="r" b="b"/>
            <a:pathLst>
              <a:path w="13560656" h="3554026">
                <a:moveTo>
                  <a:pt x="0" y="0"/>
                </a:moveTo>
                <a:lnTo>
                  <a:pt x="13560655" y="0"/>
                </a:lnTo>
                <a:lnTo>
                  <a:pt x="13560655" y="3554026"/>
                </a:lnTo>
                <a:lnTo>
                  <a:pt x="0" y="3554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652" y="9211382"/>
            <a:ext cx="13560656" cy="3554026"/>
          </a:xfrm>
          <a:custGeom>
            <a:avLst/>
            <a:gdLst/>
            <a:ahLst/>
            <a:cxnLst/>
            <a:rect l="l" t="t" r="r" b="b"/>
            <a:pathLst>
              <a:path w="13560656" h="3554026">
                <a:moveTo>
                  <a:pt x="0" y="0"/>
                </a:moveTo>
                <a:lnTo>
                  <a:pt x="13560655" y="0"/>
                </a:lnTo>
                <a:lnTo>
                  <a:pt x="13560655" y="3554026"/>
                </a:lnTo>
                <a:lnTo>
                  <a:pt x="0" y="3554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728224" y="6537991"/>
            <a:ext cx="803261" cy="750620"/>
            <a:chOff x="0" y="0"/>
            <a:chExt cx="1071015" cy="10008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899659" y="-2699376"/>
            <a:ext cx="12488681" cy="17887434"/>
            <a:chOff x="0" y="0"/>
            <a:chExt cx="16651575" cy="23849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51605" cy="23849964"/>
            </a:xfrm>
            <a:custGeom>
              <a:avLst/>
              <a:gdLst/>
              <a:ahLst/>
              <a:cxnLst/>
              <a:rect l="l" t="t" r="r" b="b"/>
              <a:pathLst>
                <a:path w="16651605" h="23849964">
                  <a:moveTo>
                    <a:pt x="0" y="0"/>
                  </a:moveTo>
                  <a:lnTo>
                    <a:pt x="16651605" y="0"/>
                  </a:lnTo>
                  <a:lnTo>
                    <a:pt x="16651605" y="23849964"/>
                  </a:lnTo>
                  <a:lnTo>
                    <a:pt x="0" y="23849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8" b="-12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8109767"/>
            <a:ext cx="18287996" cy="3230759"/>
          </a:xfrm>
          <a:custGeom>
            <a:avLst/>
            <a:gdLst/>
            <a:ahLst/>
            <a:cxnLst/>
            <a:rect l="l" t="t" r="r" b="b"/>
            <a:pathLst>
              <a:path w="18287996" h="3230759">
                <a:moveTo>
                  <a:pt x="0" y="0"/>
                </a:moveTo>
                <a:lnTo>
                  <a:pt x="18287996" y="0"/>
                </a:lnTo>
                <a:lnTo>
                  <a:pt x="18287996" y="3230759"/>
                </a:lnTo>
                <a:lnTo>
                  <a:pt x="0" y="3230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0283" y="279668"/>
            <a:ext cx="5414911" cy="3061886"/>
            <a:chOff x="0" y="0"/>
            <a:chExt cx="7219881" cy="4082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19823" cy="4082542"/>
            </a:xfrm>
            <a:custGeom>
              <a:avLst/>
              <a:gdLst/>
              <a:ahLst/>
              <a:cxnLst/>
              <a:rect l="l" t="t" r="r" b="b"/>
              <a:pathLst>
                <a:path w="7219823" h="4082542">
                  <a:moveTo>
                    <a:pt x="0" y="0"/>
                  </a:moveTo>
                  <a:lnTo>
                    <a:pt x="7219823" y="0"/>
                  </a:lnTo>
                  <a:lnTo>
                    <a:pt x="7219823" y="4082542"/>
                  </a:lnTo>
                  <a:lnTo>
                    <a:pt x="0" y="408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9" b="-3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873089" y="1968528"/>
            <a:ext cx="5414911" cy="3061886"/>
            <a:chOff x="0" y="0"/>
            <a:chExt cx="7219881" cy="40825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19823" cy="4082542"/>
            </a:xfrm>
            <a:custGeom>
              <a:avLst/>
              <a:gdLst/>
              <a:ahLst/>
              <a:cxnLst/>
              <a:rect l="l" t="t" r="r" b="b"/>
              <a:pathLst>
                <a:path w="7219823" h="4082542">
                  <a:moveTo>
                    <a:pt x="0" y="0"/>
                  </a:moveTo>
                  <a:lnTo>
                    <a:pt x="7219823" y="0"/>
                  </a:lnTo>
                  <a:lnTo>
                    <a:pt x="7219823" y="4082542"/>
                  </a:lnTo>
                  <a:lnTo>
                    <a:pt x="0" y="408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9" b="-3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855561" y="1720212"/>
            <a:ext cx="3204399" cy="1951770"/>
            <a:chOff x="0" y="0"/>
            <a:chExt cx="4272532" cy="2602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2534" cy="2602357"/>
            </a:xfrm>
            <a:custGeom>
              <a:avLst/>
              <a:gdLst/>
              <a:ahLst/>
              <a:cxnLst/>
              <a:rect l="l" t="t" r="r" b="b"/>
              <a:pathLst>
                <a:path w="4272534" h="2602357">
                  <a:moveTo>
                    <a:pt x="0" y="0"/>
                  </a:moveTo>
                  <a:lnTo>
                    <a:pt x="4272534" y="0"/>
                  </a:lnTo>
                  <a:lnTo>
                    <a:pt x="4272534" y="2602357"/>
                  </a:lnTo>
                  <a:lnTo>
                    <a:pt x="0" y="2602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9" b="-17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4883318" y="5450529"/>
            <a:ext cx="3204399" cy="1951770"/>
            <a:chOff x="0" y="0"/>
            <a:chExt cx="4272532" cy="26023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2534" cy="2602357"/>
            </a:xfrm>
            <a:custGeom>
              <a:avLst/>
              <a:gdLst/>
              <a:ahLst/>
              <a:cxnLst/>
              <a:rect l="l" t="t" r="r" b="b"/>
              <a:pathLst>
                <a:path w="4272534" h="2602357">
                  <a:moveTo>
                    <a:pt x="0" y="0"/>
                  </a:moveTo>
                  <a:lnTo>
                    <a:pt x="4272534" y="0"/>
                  </a:lnTo>
                  <a:lnTo>
                    <a:pt x="4272534" y="2602357"/>
                  </a:lnTo>
                  <a:lnTo>
                    <a:pt x="0" y="2602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9" b="-17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986150" y="4491311"/>
            <a:ext cx="9747797" cy="7053860"/>
            <a:chOff x="0" y="0"/>
            <a:chExt cx="12997063" cy="94051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997053" cy="9405112"/>
            </a:xfrm>
            <a:custGeom>
              <a:avLst/>
              <a:gdLst/>
              <a:ahLst/>
              <a:cxnLst/>
              <a:rect l="l" t="t" r="r" b="b"/>
              <a:pathLst>
                <a:path w="12997053" h="9405112">
                  <a:moveTo>
                    <a:pt x="0" y="0"/>
                  </a:moveTo>
                  <a:lnTo>
                    <a:pt x="12997053" y="0"/>
                  </a:lnTo>
                  <a:lnTo>
                    <a:pt x="12997053" y="9405112"/>
                  </a:lnTo>
                  <a:lnTo>
                    <a:pt x="0" y="940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9" r="-49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7250432" y="4052808"/>
            <a:ext cx="8330112" cy="219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5"/>
              </a:lnSpc>
            </a:pPr>
            <a:r>
              <a:rPr lang="en-US" sz="7195">
                <a:solidFill>
                  <a:srgbClr val="1D6041"/>
                </a:solidFill>
                <a:latin typeface="Dancing Script Bold"/>
              </a:rPr>
              <a:t>Xin chào và </a:t>
            </a:r>
          </a:p>
          <a:p>
            <a:pPr algn="ctr">
              <a:lnSpc>
                <a:spcPts val="8635"/>
              </a:lnSpc>
            </a:pPr>
            <a:r>
              <a:rPr lang="en-US" sz="7195">
                <a:solidFill>
                  <a:srgbClr val="1D6041"/>
                </a:solidFill>
                <a:latin typeface="Dancing Script Bold"/>
              </a:rPr>
              <a:t>hẹn gặp lại các em!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27069" y="7402299"/>
            <a:ext cx="803261" cy="750620"/>
            <a:chOff x="0" y="0"/>
            <a:chExt cx="1071015" cy="10008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99376" y="-2699376"/>
            <a:ext cx="12488681" cy="17887434"/>
            <a:chOff x="0" y="0"/>
            <a:chExt cx="16651575" cy="23849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51605" cy="23849964"/>
            </a:xfrm>
            <a:custGeom>
              <a:avLst/>
              <a:gdLst/>
              <a:ahLst/>
              <a:cxnLst/>
              <a:rect l="l" t="t" r="r" b="b"/>
              <a:pathLst>
                <a:path w="16651605" h="23849964">
                  <a:moveTo>
                    <a:pt x="0" y="0"/>
                  </a:moveTo>
                  <a:lnTo>
                    <a:pt x="16651605" y="0"/>
                  </a:lnTo>
                  <a:lnTo>
                    <a:pt x="16651605" y="23849964"/>
                  </a:lnTo>
                  <a:lnTo>
                    <a:pt x="0" y="23849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8" b="-12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618872" y="8397833"/>
            <a:ext cx="19525744" cy="3101917"/>
          </a:xfrm>
          <a:custGeom>
            <a:avLst/>
            <a:gdLst/>
            <a:ahLst/>
            <a:cxnLst/>
            <a:rect l="l" t="t" r="r" b="b"/>
            <a:pathLst>
              <a:path w="19525744" h="3101917">
                <a:moveTo>
                  <a:pt x="0" y="0"/>
                </a:moveTo>
                <a:lnTo>
                  <a:pt x="19525744" y="0"/>
                </a:lnTo>
                <a:lnTo>
                  <a:pt x="19525744" y="3101917"/>
                </a:lnTo>
                <a:lnTo>
                  <a:pt x="0" y="3101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958909" y="6427413"/>
            <a:ext cx="7681558" cy="7150832"/>
            <a:chOff x="0" y="0"/>
            <a:chExt cx="10242077" cy="9534443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10242042" cy="9534398"/>
            </a:xfrm>
            <a:custGeom>
              <a:avLst/>
              <a:gdLst/>
              <a:ahLst/>
              <a:cxnLst/>
              <a:rect l="l" t="t" r="r" b="b"/>
              <a:pathLst>
                <a:path w="10242042" h="9534398">
                  <a:moveTo>
                    <a:pt x="10242042" y="0"/>
                  </a:moveTo>
                  <a:lnTo>
                    <a:pt x="0" y="0"/>
                  </a:lnTo>
                  <a:lnTo>
                    <a:pt x="0" y="9534398"/>
                  </a:lnTo>
                  <a:lnTo>
                    <a:pt x="10242042" y="9534398"/>
                  </a:lnTo>
                  <a:lnTo>
                    <a:pt x="10242042" y="0"/>
                  </a:lnTo>
                  <a:close/>
                </a:path>
              </a:pathLst>
            </a:custGeom>
            <a:blipFill>
              <a:blip r:embed="rId5"/>
              <a:stretch>
                <a:fillRect t="-50" b="-5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-4607185" y="5209049"/>
            <a:ext cx="11850761" cy="8209345"/>
            <a:chOff x="0" y="0"/>
            <a:chExt cx="15801015" cy="10945793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15800960" cy="10945749"/>
            </a:xfrm>
            <a:custGeom>
              <a:avLst/>
              <a:gdLst/>
              <a:ahLst/>
              <a:cxnLst/>
              <a:rect l="l" t="t" r="r" b="b"/>
              <a:pathLst>
                <a:path w="15800960" h="10945749">
                  <a:moveTo>
                    <a:pt x="15800960" y="0"/>
                  </a:moveTo>
                  <a:lnTo>
                    <a:pt x="0" y="0"/>
                  </a:lnTo>
                  <a:lnTo>
                    <a:pt x="0" y="10945749"/>
                  </a:lnTo>
                  <a:lnTo>
                    <a:pt x="15800960" y="10945749"/>
                  </a:lnTo>
                  <a:lnTo>
                    <a:pt x="15800960" y="0"/>
                  </a:lnTo>
                  <a:close/>
                </a:path>
              </a:pathLst>
            </a:custGeom>
            <a:blipFill>
              <a:blip r:embed="rId6"/>
              <a:stretch>
                <a:fillRect l="-25" r="-2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356312" y="1610038"/>
            <a:ext cx="10159231" cy="3194595"/>
          </a:xfrm>
          <a:custGeom>
            <a:avLst/>
            <a:gdLst/>
            <a:ahLst/>
            <a:cxnLst/>
            <a:rect l="l" t="t" r="r" b="b"/>
            <a:pathLst>
              <a:path w="10159231" h="3194595">
                <a:moveTo>
                  <a:pt x="0" y="0"/>
                </a:moveTo>
                <a:lnTo>
                  <a:pt x="10159231" y="0"/>
                </a:lnTo>
                <a:lnTo>
                  <a:pt x="10159231" y="3194596"/>
                </a:lnTo>
                <a:lnTo>
                  <a:pt x="0" y="31945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42175" y="1431504"/>
            <a:ext cx="8548143" cy="100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8"/>
              </a:lnSpc>
            </a:pPr>
            <a:r>
              <a:rPr lang="en-US" sz="4947">
                <a:solidFill>
                  <a:srgbClr val="008D70"/>
                </a:solidFill>
                <a:latin typeface="Fraunces Bold"/>
              </a:rPr>
              <a:t>BÀI 7:  THƠ ĐƯỜNG LUẬT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22461" y="4222838"/>
            <a:ext cx="15014578" cy="221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8"/>
              </a:lnSpc>
            </a:pPr>
            <a:r>
              <a:rPr lang="en-US" sz="5946">
                <a:solidFill>
                  <a:srgbClr val="008D70"/>
                </a:solidFill>
                <a:latin typeface="Fraunces Semi-Bold"/>
              </a:rPr>
              <a:t>NGHE VÀ TÓM TẮT NỘI DUNG THUYẾT TRÌNH VỀ MỘT TÁC PHẨM THƠ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23758" y="2684863"/>
            <a:ext cx="11024337" cy="12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7"/>
              </a:lnSpc>
            </a:pPr>
            <a:r>
              <a:rPr lang="en-US" sz="5946" dirty="0" err="1">
                <a:solidFill>
                  <a:srgbClr val="249295"/>
                </a:solidFill>
                <a:latin typeface="Roboto Condensed Bold"/>
              </a:rPr>
              <a:t>Kỹ</a:t>
            </a:r>
            <a:r>
              <a:rPr lang="en-US" sz="5946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5946" dirty="0" err="1">
                <a:solidFill>
                  <a:srgbClr val="249295"/>
                </a:solidFill>
                <a:latin typeface="Roboto Condensed Bold"/>
              </a:rPr>
              <a:t>năng</a:t>
            </a:r>
            <a:r>
              <a:rPr lang="en-US" sz="5946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5946" dirty="0" err="1">
                <a:solidFill>
                  <a:srgbClr val="249295"/>
                </a:solidFill>
                <a:latin typeface="Roboto Condensed Bold"/>
              </a:rPr>
              <a:t>nói</a:t>
            </a:r>
            <a:r>
              <a:rPr lang="en-US" sz="5946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5946" dirty="0" err="1">
                <a:solidFill>
                  <a:srgbClr val="249295"/>
                </a:solidFill>
                <a:latin typeface="Roboto Condensed Bold"/>
              </a:rPr>
              <a:t>và</a:t>
            </a:r>
            <a:r>
              <a:rPr lang="en-US" sz="5946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5946" dirty="0" err="1">
                <a:solidFill>
                  <a:srgbClr val="249295"/>
                </a:solidFill>
                <a:latin typeface="Roboto Condensed Bold"/>
              </a:rPr>
              <a:t>nghe</a:t>
            </a:r>
            <a:endParaRPr lang="en-US" sz="5946" dirty="0">
              <a:solidFill>
                <a:srgbClr val="249295"/>
              </a:solidFill>
              <a:latin typeface="Roboto Condense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19200" y="8938411"/>
            <a:ext cx="803261" cy="750620"/>
            <a:chOff x="0" y="0"/>
            <a:chExt cx="1071015" cy="10008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866112" y="-2713879"/>
            <a:ext cx="12555776" cy="17983533"/>
            <a:chOff x="0" y="0"/>
            <a:chExt cx="16741035" cy="23978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41012" cy="23978108"/>
            </a:xfrm>
            <a:custGeom>
              <a:avLst/>
              <a:gdLst/>
              <a:ahLst/>
              <a:cxnLst/>
              <a:rect l="l" t="t" r="r" b="b"/>
              <a:pathLst>
                <a:path w="16741012" h="23978108">
                  <a:moveTo>
                    <a:pt x="0" y="0"/>
                  </a:moveTo>
                  <a:lnTo>
                    <a:pt x="16741012" y="0"/>
                  </a:lnTo>
                  <a:lnTo>
                    <a:pt x="16741012" y="23978108"/>
                  </a:lnTo>
                  <a:lnTo>
                    <a:pt x="0" y="23978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7" b="-12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494824" y="5320807"/>
            <a:ext cx="10347012" cy="5361634"/>
            <a:chOff x="0" y="0"/>
            <a:chExt cx="13796016" cy="71488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96011" cy="7148830"/>
            </a:xfrm>
            <a:custGeom>
              <a:avLst/>
              <a:gdLst/>
              <a:ahLst/>
              <a:cxnLst/>
              <a:rect l="l" t="t" r="r" b="b"/>
              <a:pathLst>
                <a:path w="13796011" h="7148830">
                  <a:moveTo>
                    <a:pt x="0" y="0"/>
                  </a:moveTo>
                  <a:lnTo>
                    <a:pt x="13796011" y="0"/>
                  </a:lnTo>
                  <a:lnTo>
                    <a:pt x="13796011" y="7148830"/>
                  </a:lnTo>
                  <a:lnTo>
                    <a:pt x="0" y="7148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5" b="-6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57125" y="1131509"/>
            <a:ext cx="15838095" cy="1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190" dirty="0">
                <a:solidFill>
                  <a:srgbClr val="008D70"/>
                </a:solidFill>
                <a:latin typeface="Fraunces Semi-Bold"/>
              </a:rPr>
              <a:t>I. TÌM HIỂU CÁCH THỨC THỰC HIỆN NGHE VÀ TÓM TẮT NỘI DUNG THUYẾT TRÌNH VỀ MỘT TÁC PHẨM THƠ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366249" y="3900592"/>
            <a:ext cx="3978834" cy="4282502"/>
            <a:chOff x="0" y="0"/>
            <a:chExt cx="5305112" cy="57100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05171" cy="5710047"/>
            </a:xfrm>
            <a:custGeom>
              <a:avLst/>
              <a:gdLst/>
              <a:ahLst/>
              <a:cxnLst/>
              <a:rect l="l" t="t" r="r" b="b"/>
              <a:pathLst>
                <a:path w="5305171" h="5710047">
                  <a:moveTo>
                    <a:pt x="0" y="0"/>
                  </a:moveTo>
                  <a:lnTo>
                    <a:pt x="5305171" y="0"/>
                  </a:lnTo>
                  <a:lnTo>
                    <a:pt x="5305171" y="5710047"/>
                  </a:lnTo>
                  <a:lnTo>
                    <a:pt x="0" y="57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" r="-18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7778177" y="3900592"/>
            <a:ext cx="3978834" cy="4282502"/>
            <a:chOff x="0" y="0"/>
            <a:chExt cx="5305112" cy="57100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05171" cy="5710047"/>
            </a:xfrm>
            <a:custGeom>
              <a:avLst/>
              <a:gdLst/>
              <a:ahLst/>
              <a:cxnLst/>
              <a:rect l="l" t="t" r="r" b="b"/>
              <a:pathLst>
                <a:path w="5305171" h="5710047">
                  <a:moveTo>
                    <a:pt x="0" y="0"/>
                  </a:moveTo>
                  <a:lnTo>
                    <a:pt x="5305171" y="0"/>
                  </a:lnTo>
                  <a:lnTo>
                    <a:pt x="5305171" y="5710047"/>
                  </a:lnTo>
                  <a:lnTo>
                    <a:pt x="0" y="57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" r="-1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952938" y="3900592"/>
            <a:ext cx="3978834" cy="4282502"/>
            <a:chOff x="0" y="0"/>
            <a:chExt cx="5305112" cy="57100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05171" cy="5710047"/>
            </a:xfrm>
            <a:custGeom>
              <a:avLst/>
              <a:gdLst/>
              <a:ahLst/>
              <a:cxnLst/>
              <a:rect l="l" t="t" r="r" b="b"/>
              <a:pathLst>
                <a:path w="5305171" h="5710047">
                  <a:moveTo>
                    <a:pt x="0" y="0"/>
                  </a:moveTo>
                  <a:lnTo>
                    <a:pt x="5305171" y="0"/>
                  </a:lnTo>
                  <a:lnTo>
                    <a:pt x="5305171" y="5710047"/>
                  </a:lnTo>
                  <a:lnTo>
                    <a:pt x="0" y="57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" r="-1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236391" y="3919094"/>
            <a:ext cx="559466" cy="752338"/>
            <a:chOff x="0" y="0"/>
            <a:chExt cx="745954" cy="1003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5998" cy="1003173"/>
            </a:xfrm>
            <a:custGeom>
              <a:avLst/>
              <a:gdLst/>
              <a:ahLst/>
              <a:cxnLst/>
              <a:rect l="l" t="t" r="r" b="b"/>
              <a:pathLst>
                <a:path w="745998" h="1003173">
                  <a:moveTo>
                    <a:pt x="0" y="0"/>
                  </a:moveTo>
                  <a:lnTo>
                    <a:pt x="745998" y="0"/>
                  </a:lnTo>
                  <a:lnTo>
                    <a:pt x="745998" y="1003173"/>
                  </a:lnTo>
                  <a:lnTo>
                    <a:pt x="0" y="100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5" b="-6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9713091" y="4030277"/>
            <a:ext cx="559466" cy="752338"/>
            <a:chOff x="0" y="0"/>
            <a:chExt cx="745954" cy="10031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5998" cy="1003173"/>
            </a:xfrm>
            <a:custGeom>
              <a:avLst/>
              <a:gdLst/>
              <a:ahLst/>
              <a:cxnLst/>
              <a:rect l="l" t="t" r="r" b="b"/>
              <a:pathLst>
                <a:path w="745998" h="1003173">
                  <a:moveTo>
                    <a:pt x="0" y="0"/>
                  </a:moveTo>
                  <a:lnTo>
                    <a:pt x="745998" y="0"/>
                  </a:lnTo>
                  <a:lnTo>
                    <a:pt x="745998" y="1003173"/>
                  </a:lnTo>
                  <a:lnTo>
                    <a:pt x="0" y="100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5" b="-65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3558784" y="5407042"/>
            <a:ext cx="3355214" cy="195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 Bold"/>
              </a:rPr>
              <a:t>THINK: </a:t>
            </a: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"/>
              </a:rPr>
              <a:t>cá nhân HS suy nghĩ, trả lời (3’)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26558" y="5407042"/>
            <a:ext cx="3094951" cy="259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 Bold"/>
              </a:rPr>
              <a:t>PAIR: </a:t>
            </a: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"/>
              </a:rPr>
              <a:t>HS trao đổi cặp đôi với bạn bên cạnh (2’)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01803" y="5407042"/>
            <a:ext cx="3356113" cy="259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 Bold"/>
              </a:rPr>
              <a:t>SHARE: </a:t>
            </a: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"/>
              </a:rPr>
              <a:t>Chia sẻ trước lớp khi được giáo viên mời</a:t>
            </a:r>
          </a:p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2060">
                    <a:alpha val="77255"/>
                  </a:srgbClr>
                </a:solidFill>
                <a:latin typeface="Roboto Condensed"/>
              </a:rPr>
              <a:t>(5')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878429" y="3900592"/>
            <a:ext cx="559466" cy="752338"/>
            <a:chOff x="0" y="0"/>
            <a:chExt cx="745954" cy="10031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5998" cy="1003173"/>
            </a:xfrm>
            <a:custGeom>
              <a:avLst/>
              <a:gdLst/>
              <a:ahLst/>
              <a:cxnLst/>
              <a:rect l="l" t="t" r="r" b="b"/>
              <a:pathLst>
                <a:path w="745998" h="1003173">
                  <a:moveTo>
                    <a:pt x="0" y="0"/>
                  </a:moveTo>
                  <a:lnTo>
                    <a:pt x="745998" y="0"/>
                  </a:lnTo>
                  <a:lnTo>
                    <a:pt x="745998" y="1003173"/>
                  </a:lnTo>
                  <a:lnTo>
                    <a:pt x="0" y="100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5" b="-6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6624061" y="-4044951"/>
            <a:ext cx="485468" cy="10946519"/>
            <a:chOff x="0" y="0"/>
            <a:chExt cx="647291" cy="14595359"/>
          </a:xfrm>
        </p:grpSpPr>
        <p:sp>
          <p:nvSpPr>
            <p:cNvPr id="23" name="Freeform 23"/>
            <p:cNvSpPr/>
            <p:nvPr/>
          </p:nvSpPr>
          <p:spPr>
            <a:xfrm>
              <a:off x="0" y="73533"/>
              <a:ext cx="647192" cy="14448281"/>
            </a:xfrm>
            <a:custGeom>
              <a:avLst/>
              <a:gdLst/>
              <a:ahLst/>
              <a:cxnLst/>
              <a:rect l="l" t="t" r="r" b="b"/>
              <a:pathLst>
                <a:path w="647192" h="14448281">
                  <a:moveTo>
                    <a:pt x="647192" y="5334"/>
                  </a:moveTo>
                  <a:lnTo>
                    <a:pt x="152400" y="14448281"/>
                  </a:lnTo>
                  <a:lnTo>
                    <a:pt x="0" y="14443075"/>
                  </a:lnTo>
                  <a:lnTo>
                    <a:pt x="494919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15931772" y="6844418"/>
            <a:ext cx="2241215" cy="3269678"/>
            <a:chOff x="0" y="0"/>
            <a:chExt cx="2988287" cy="435957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88310" cy="4359529"/>
            </a:xfrm>
            <a:custGeom>
              <a:avLst/>
              <a:gdLst/>
              <a:ahLst/>
              <a:cxnLst/>
              <a:rect l="l" t="t" r="r" b="b"/>
              <a:pathLst>
                <a:path w="2988310" h="4359529">
                  <a:moveTo>
                    <a:pt x="0" y="0"/>
                  </a:moveTo>
                  <a:lnTo>
                    <a:pt x="2988310" y="0"/>
                  </a:lnTo>
                  <a:lnTo>
                    <a:pt x="2988310" y="4359529"/>
                  </a:lnTo>
                  <a:lnTo>
                    <a:pt x="0" y="4359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3" r="-42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4520041" y="8176705"/>
            <a:ext cx="1279527" cy="1837441"/>
            <a:chOff x="0" y="0"/>
            <a:chExt cx="1706036" cy="244992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5991" cy="2449957"/>
            </a:xfrm>
            <a:custGeom>
              <a:avLst/>
              <a:gdLst/>
              <a:ahLst/>
              <a:cxnLst/>
              <a:rect l="l" t="t" r="r" b="b"/>
              <a:pathLst>
                <a:path w="1705991" h="2449957">
                  <a:moveTo>
                    <a:pt x="0" y="0"/>
                  </a:moveTo>
                  <a:lnTo>
                    <a:pt x="1705991" y="0"/>
                  </a:lnTo>
                  <a:lnTo>
                    <a:pt x="1705991" y="2449957"/>
                  </a:lnTo>
                  <a:lnTo>
                    <a:pt x="0" y="2449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23" r="-226" b="1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6593599" y="8882990"/>
            <a:ext cx="803261" cy="750620"/>
            <a:chOff x="0" y="0"/>
            <a:chExt cx="1071015" cy="100082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62" r="-2664" b="6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1617896" y="2690568"/>
            <a:ext cx="11024337" cy="72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</a:pP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1.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Ôn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tập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yêu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cầu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kiểu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249295"/>
                </a:solidFill>
                <a:latin typeface="Roboto Condensed Bold"/>
              </a:rPr>
              <a:t>bài</a:t>
            </a:r>
            <a:r>
              <a:rPr lang="en-US" sz="3500" dirty="0">
                <a:solidFill>
                  <a:srgbClr val="249295"/>
                </a:solidFill>
                <a:latin typeface="Roboto Condensed Bold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288733"/>
            <a:ext cx="16230600" cy="8229599"/>
          </a:xfrm>
          <a:custGeom>
            <a:avLst/>
            <a:gdLst/>
            <a:ahLst/>
            <a:cxnLst/>
            <a:rect l="l" t="t" r="r" b="b"/>
            <a:pathLst>
              <a:path w="16230600" h="8229599">
                <a:moveTo>
                  <a:pt x="0" y="0"/>
                </a:moveTo>
                <a:lnTo>
                  <a:pt x="16230600" y="0"/>
                </a:lnTo>
                <a:lnTo>
                  <a:pt x="162306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33731" y="1718922"/>
            <a:ext cx="16278154" cy="94143"/>
            <a:chOff x="0" y="0"/>
            <a:chExt cx="21704205" cy="125524"/>
          </a:xfrm>
        </p:grpSpPr>
        <p:sp>
          <p:nvSpPr>
            <p:cNvPr id="6" name="Freeform 6"/>
            <p:cNvSpPr/>
            <p:nvPr/>
          </p:nvSpPr>
          <p:spPr>
            <a:xfrm>
              <a:off x="31623" y="0"/>
              <a:ext cx="21640927" cy="125476"/>
            </a:xfrm>
            <a:custGeom>
              <a:avLst/>
              <a:gdLst/>
              <a:ahLst/>
              <a:cxnLst/>
              <a:rect l="l" t="t" r="r" b="b"/>
              <a:pathLst>
                <a:path w="21640927" h="125476">
                  <a:moveTo>
                    <a:pt x="254" y="0"/>
                  </a:moveTo>
                  <a:lnTo>
                    <a:pt x="21640927" y="61976"/>
                  </a:lnTo>
                  <a:lnTo>
                    <a:pt x="21640800" y="125476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4306895">
            <a:off x="14530598" y="8405457"/>
            <a:ext cx="1867794" cy="1589323"/>
            <a:chOff x="0" y="0"/>
            <a:chExt cx="2490392" cy="2119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90343" cy="2119122"/>
            </a:xfrm>
            <a:custGeom>
              <a:avLst/>
              <a:gdLst/>
              <a:ahLst/>
              <a:cxnLst/>
              <a:rect l="l" t="t" r="r" b="b"/>
              <a:pathLst>
                <a:path w="2490343" h="2119122">
                  <a:moveTo>
                    <a:pt x="0" y="0"/>
                  </a:moveTo>
                  <a:lnTo>
                    <a:pt x="2490343" y="0"/>
                  </a:lnTo>
                  <a:lnTo>
                    <a:pt x="2490343" y="2119122"/>
                  </a:lnTo>
                  <a:lnTo>
                    <a:pt x="0" y="211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0" r="-1" b="-10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646527">
            <a:off x="13588358" y="918004"/>
            <a:ext cx="1374759" cy="1357262"/>
            <a:chOff x="0" y="0"/>
            <a:chExt cx="1833012" cy="18096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2991" cy="1809623"/>
            </a:xfrm>
            <a:custGeom>
              <a:avLst/>
              <a:gdLst/>
              <a:ahLst/>
              <a:cxnLst/>
              <a:rect l="l" t="t" r="r" b="b"/>
              <a:pathLst>
                <a:path w="1832991" h="1809623">
                  <a:moveTo>
                    <a:pt x="0" y="0"/>
                  </a:moveTo>
                  <a:lnTo>
                    <a:pt x="1832991" y="0"/>
                  </a:lnTo>
                  <a:lnTo>
                    <a:pt x="1832991" y="1809623"/>
                  </a:lnTo>
                  <a:lnTo>
                    <a:pt x="0" y="180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4" r="-55" b="-3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6825658">
            <a:off x="16286034" y="-154753"/>
            <a:ext cx="1219384" cy="2250541"/>
            <a:chOff x="0" y="0"/>
            <a:chExt cx="1625845" cy="30007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25854" cy="3000756"/>
            </a:xfrm>
            <a:custGeom>
              <a:avLst/>
              <a:gdLst/>
              <a:ahLst/>
              <a:cxnLst/>
              <a:rect l="l" t="t" r="r" b="b"/>
              <a:pathLst>
                <a:path w="1625854" h="3000756">
                  <a:moveTo>
                    <a:pt x="0" y="0"/>
                  </a:moveTo>
                  <a:lnTo>
                    <a:pt x="1625854" y="0"/>
                  </a:lnTo>
                  <a:lnTo>
                    <a:pt x="1625854" y="3000756"/>
                  </a:lnTo>
                  <a:lnTo>
                    <a:pt x="0" y="300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29" r="-228" b="1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6141670" y="-4383052"/>
            <a:ext cx="142875" cy="8992602"/>
            <a:chOff x="0" y="0"/>
            <a:chExt cx="190500" cy="11990136"/>
          </a:xfrm>
        </p:grpSpPr>
        <p:sp>
          <p:nvSpPr>
            <p:cNvPr id="14" name="Freeform 14"/>
            <p:cNvSpPr/>
            <p:nvPr/>
          </p:nvSpPr>
          <p:spPr>
            <a:xfrm>
              <a:off x="0" y="127000"/>
              <a:ext cx="254000" cy="11799697"/>
            </a:xfrm>
            <a:custGeom>
              <a:avLst/>
              <a:gdLst/>
              <a:ahLst/>
              <a:cxnLst/>
              <a:rect l="l" t="t" r="r" b="b"/>
              <a:pathLst>
                <a:path w="254000" h="11799697">
                  <a:moveTo>
                    <a:pt x="254000" y="0"/>
                  </a:moveTo>
                  <a:lnTo>
                    <a:pt x="254000" y="11799697"/>
                  </a:lnTo>
                  <a:lnTo>
                    <a:pt x="0" y="1179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5045822" y="2996768"/>
            <a:ext cx="2824707" cy="4120925"/>
            <a:chOff x="0" y="0"/>
            <a:chExt cx="3766275" cy="54945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66312" cy="5494528"/>
            </a:xfrm>
            <a:custGeom>
              <a:avLst/>
              <a:gdLst/>
              <a:ahLst/>
              <a:cxnLst/>
              <a:rect l="l" t="t" r="r" b="b"/>
              <a:pathLst>
                <a:path w="3766312" h="5494528">
                  <a:moveTo>
                    <a:pt x="0" y="0"/>
                  </a:moveTo>
                  <a:lnTo>
                    <a:pt x="3766312" y="0"/>
                  </a:lnTo>
                  <a:lnTo>
                    <a:pt x="3766312" y="5494528"/>
                  </a:lnTo>
                  <a:lnTo>
                    <a:pt x="0" y="5494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82" b="-82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3822957" y="5057245"/>
            <a:ext cx="1279527" cy="1837441"/>
            <a:chOff x="0" y="0"/>
            <a:chExt cx="1706036" cy="24499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5991" cy="2449957"/>
            </a:xfrm>
            <a:custGeom>
              <a:avLst/>
              <a:gdLst/>
              <a:ahLst/>
              <a:cxnLst/>
              <a:rect l="l" t="t" r="r" b="b"/>
              <a:pathLst>
                <a:path w="1705991" h="2449957">
                  <a:moveTo>
                    <a:pt x="0" y="0"/>
                  </a:moveTo>
                  <a:lnTo>
                    <a:pt x="1705991" y="0"/>
                  </a:lnTo>
                  <a:lnTo>
                    <a:pt x="1705991" y="2449957"/>
                  </a:lnTo>
                  <a:lnTo>
                    <a:pt x="0" y="2449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23" r="-226" b="1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7672594" y="4693202"/>
            <a:ext cx="1279527" cy="1837441"/>
            <a:chOff x="0" y="0"/>
            <a:chExt cx="1706036" cy="24499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05991" cy="2449957"/>
            </a:xfrm>
            <a:custGeom>
              <a:avLst/>
              <a:gdLst/>
              <a:ahLst/>
              <a:cxnLst/>
              <a:rect l="l" t="t" r="r" b="b"/>
              <a:pathLst>
                <a:path w="1705991" h="2449957">
                  <a:moveTo>
                    <a:pt x="0" y="0"/>
                  </a:moveTo>
                  <a:lnTo>
                    <a:pt x="1705991" y="0"/>
                  </a:lnTo>
                  <a:lnTo>
                    <a:pt x="1705991" y="2449957"/>
                  </a:lnTo>
                  <a:lnTo>
                    <a:pt x="0" y="2449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23" r="-226" b="1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1790096">
            <a:off x="-280701" y="8080716"/>
            <a:ext cx="2038653" cy="1871854"/>
            <a:chOff x="0" y="0"/>
            <a:chExt cx="2718204" cy="24958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18181" cy="2495804"/>
            </a:xfrm>
            <a:custGeom>
              <a:avLst/>
              <a:gdLst/>
              <a:ahLst/>
              <a:cxnLst/>
              <a:rect l="l" t="t" r="r" b="b"/>
              <a:pathLst>
                <a:path w="2718181" h="2495804">
                  <a:moveTo>
                    <a:pt x="0" y="0"/>
                  </a:moveTo>
                  <a:lnTo>
                    <a:pt x="2718181" y="0"/>
                  </a:lnTo>
                  <a:lnTo>
                    <a:pt x="2718181" y="2495804"/>
                  </a:lnTo>
                  <a:lnTo>
                    <a:pt x="0" y="249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3" r="-104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414258" y="2374992"/>
            <a:ext cx="12955787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8"/>
              </a:lnSpc>
            </a:pP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Đọc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tham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khảo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nội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dung 1.1, 1.2 </a:t>
            </a:r>
            <a:r>
              <a:rPr lang="en-US" sz="3999" dirty="0" smtClean="0">
                <a:solidFill>
                  <a:srgbClr val="002060"/>
                </a:solidFill>
                <a:latin typeface="Roboto Condensed Bold"/>
              </a:rPr>
              <a:t>SGK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và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trả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lời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các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câu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hỏi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 Bold"/>
              </a:rPr>
              <a:t>sau</a:t>
            </a:r>
            <a:r>
              <a:rPr lang="en-US" sz="3999" dirty="0">
                <a:solidFill>
                  <a:srgbClr val="002060"/>
                </a:solidFill>
                <a:latin typeface="Roboto Condensed Bold"/>
              </a:rPr>
              <a:t>:</a:t>
            </a:r>
          </a:p>
          <a:p>
            <a:pPr marL="914171" lvl="2" indent="-304724" algn="just">
              <a:lnSpc>
                <a:spcPts val="5598"/>
              </a:lnSpc>
              <a:buFont typeface="Arial"/>
              <a:buChar char="⚬"/>
            </a:pPr>
            <a:r>
              <a:rPr lang="en-US" sz="3999" dirty="0">
                <a:solidFill>
                  <a:srgbClr val="002060"/>
                </a:solidFill>
                <a:latin typeface="Roboto Condensed"/>
              </a:rPr>
              <a:t>(?) Theo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em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tóm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tắt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nội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dung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thuyết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, ta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chú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ý </a:t>
            </a:r>
            <a:r>
              <a:rPr lang="en-US" sz="3999" dirty="0" err="1" smtClean="0">
                <a:solidFill>
                  <a:srgbClr val="002060"/>
                </a:solidFill>
                <a:latin typeface="Roboto Condensed"/>
              </a:rPr>
              <a:t>gì</a:t>
            </a:r>
            <a:r>
              <a:rPr lang="en-US" sz="3999" dirty="0" smtClean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so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với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tóm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tắt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nội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dung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thuyết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vấn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đặt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ra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tác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phẩm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học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?</a:t>
            </a:r>
          </a:p>
          <a:p>
            <a:pPr marL="914171" lvl="2" indent="-304724" algn="just">
              <a:lnSpc>
                <a:spcPts val="5598"/>
              </a:lnSpc>
              <a:buFont typeface="Arial"/>
              <a:buChar char="⚬"/>
            </a:pPr>
            <a:r>
              <a:rPr lang="en-US" sz="3999" dirty="0">
                <a:solidFill>
                  <a:srgbClr val="002060"/>
                </a:solidFill>
                <a:latin typeface="Roboto Condensed"/>
              </a:rPr>
              <a:t>(?) Ta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chuẩn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bị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học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cụ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gì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cho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lắng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ghi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chép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?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 dirty="0">
                <a:solidFill>
                  <a:srgbClr val="002060"/>
                </a:solidFill>
                <a:latin typeface="Roboto Condensed"/>
              </a:rPr>
              <a:t>(?)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tóm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tắt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nội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dung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thuyết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người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khác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, ta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thực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hiện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bước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2060"/>
                </a:solidFill>
                <a:latin typeface="Roboto Condensed"/>
              </a:rPr>
              <a:t>nào</a:t>
            </a:r>
            <a:r>
              <a:rPr lang="en-US" sz="3999" dirty="0">
                <a:solidFill>
                  <a:srgbClr val="002060"/>
                </a:solidFill>
                <a:latin typeface="Roboto Condensed"/>
              </a:rPr>
              <a:t>?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1223662"/>
            <a:ext cx="2119559" cy="589404"/>
          </a:xfrm>
          <a:custGeom>
            <a:avLst/>
            <a:gdLst/>
            <a:ahLst/>
            <a:cxnLst/>
            <a:rect l="l" t="t" r="r" b="b"/>
            <a:pathLst>
              <a:path w="2119559" h="589404">
                <a:moveTo>
                  <a:pt x="0" y="0"/>
                </a:moveTo>
                <a:lnTo>
                  <a:pt x="2119559" y="0"/>
                </a:lnTo>
                <a:lnTo>
                  <a:pt x="2119559" y="589404"/>
                </a:lnTo>
                <a:lnTo>
                  <a:pt x="0" y="5894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099" y="264523"/>
            <a:ext cx="16385194" cy="10158820"/>
            <a:chOff x="0" y="0"/>
            <a:chExt cx="21846925" cy="13545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46921" cy="13545058"/>
            </a:xfrm>
            <a:custGeom>
              <a:avLst/>
              <a:gdLst/>
              <a:ahLst/>
              <a:cxnLst/>
              <a:rect l="l" t="t" r="r" b="b"/>
              <a:pathLst>
                <a:path w="21846921" h="13545058">
                  <a:moveTo>
                    <a:pt x="0" y="0"/>
                  </a:moveTo>
                  <a:lnTo>
                    <a:pt x="21846921" y="0"/>
                  </a:lnTo>
                  <a:lnTo>
                    <a:pt x="21846921" y="13545058"/>
                  </a:lnTo>
                  <a:lnTo>
                    <a:pt x="0" y="13545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023779" y="1028700"/>
            <a:ext cx="5687463" cy="9536905"/>
            <a:chOff x="0" y="0"/>
            <a:chExt cx="7583284" cy="127158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83297" cy="12715875"/>
            </a:xfrm>
            <a:custGeom>
              <a:avLst/>
              <a:gdLst/>
              <a:ahLst/>
              <a:cxnLst/>
              <a:rect l="l" t="t" r="r" b="b"/>
              <a:pathLst>
                <a:path w="7583297" h="12715875">
                  <a:moveTo>
                    <a:pt x="0" y="0"/>
                  </a:moveTo>
                  <a:lnTo>
                    <a:pt x="7583297" y="0"/>
                  </a:lnTo>
                  <a:lnTo>
                    <a:pt x="7583297" y="12715875"/>
                  </a:lnTo>
                  <a:lnTo>
                    <a:pt x="0" y="12715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0" r="-12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331281" y="1232473"/>
            <a:ext cx="14771531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DA8917"/>
                </a:solidFill>
                <a:latin typeface="Roboto Condensed"/>
              </a:rPr>
              <a:t>2. Ôn tập Quy trình nói- nghe của kiểu bài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1281" y="3349867"/>
            <a:ext cx="13563005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Xem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lại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dàn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ý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bài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viết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bài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văn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phân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tích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một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tác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phẩm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 smtClean="0">
                <a:solidFill>
                  <a:srgbClr val="3E3B3C"/>
                </a:solidFill>
                <a:latin typeface="Roboto Condensed"/>
              </a:rPr>
              <a:t>thơ</a:t>
            </a:r>
            <a:r>
              <a:rPr lang="en-US" sz="3999" dirty="0" smtClean="0">
                <a:solidFill>
                  <a:srgbClr val="3E3B3C"/>
                </a:solidFill>
                <a:latin typeface="Roboto Condensed"/>
              </a:rPr>
              <a:t> .</a:t>
            </a:r>
            <a:endParaRPr lang="en-US" sz="3999" dirty="0">
              <a:solidFill>
                <a:srgbClr val="3E3B3C"/>
              </a:solidFill>
              <a:latin typeface="Roboto Condensed"/>
            </a:endParaRP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Tìm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hiểu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trước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tài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thuyết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liệt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kê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những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gì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em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đã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biết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đang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quan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tâm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muốn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tìm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hiểu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thêm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tài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thuyết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.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Xác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định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mục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đích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Chuẩn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bị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giấy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bút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ghi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chép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đánh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dấu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hoặc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gạch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chân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những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tin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quan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trọng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khi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E3B3C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3E3B3C"/>
                </a:solidFill>
                <a:latin typeface="Roboto Condensed"/>
              </a:rPr>
              <a:t>.</a:t>
            </a:r>
          </a:p>
          <a:p>
            <a:pPr marL="914278" lvl="2" indent="-304759" algn="just">
              <a:lnSpc>
                <a:spcPts val="5598"/>
              </a:lnSpc>
            </a:pPr>
            <a:endParaRPr lang="en-US" sz="3999" dirty="0">
              <a:solidFill>
                <a:srgbClr val="3E3B3C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5362" y="1981166"/>
            <a:ext cx="11024337" cy="12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 dirty="0">
                <a:solidFill>
                  <a:srgbClr val="1D6041"/>
                </a:solidFill>
                <a:latin typeface="Arimo Bold"/>
              </a:rPr>
              <a:t>a.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Chuẩn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bị</a:t>
            </a:r>
            <a:endParaRPr lang="en-US" sz="4747" dirty="0">
              <a:solidFill>
                <a:srgbClr val="1D6041"/>
              </a:solidFill>
              <a:latin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991561" y="9470947"/>
            <a:ext cx="803261" cy="750620"/>
            <a:chOff x="0" y="0"/>
            <a:chExt cx="1071015" cy="10008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307" y="406785"/>
            <a:ext cx="16385194" cy="10158820"/>
            <a:chOff x="0" y="0"/>
            <a:chExt cx="21846925" cy="13545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46921" cy="13545058"/>
            </a:xfrm>
            <a:custGeom>
              <a:avLst/>
              <a:gdLst/>
              <a:ahLst/>
              <a:cxnLst/>
              <a:rect l="l" t="t" r="r" b="b"/>
              <a:pathLst>
                <a:path w="21846921" h="13545058">
                  <a:moveTo>
                    <a:pt x="0" y="0"/>
                  </a:moveTo>
                  <a:lnTo>
                    <a:pt x="21846921" y="0"/>
                  </a:lnTo>
                  <a:lnTo>
                    <a:pt x="21846921" y="13545058"/>
                  </a:lnTo>
                  <a:lnTo>
                    <a:pt x="0" y="13545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227146" y="1028700"/>
            <a:ext cx="5687463" cy="9536905"/>
            <a:chOff x="0" y="0"/>
            <a:chExt cx="7583284" cy="127158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83297" cy="12715875"/>
            </a:xfrm>
            <a:custGeom>
              <a:avLst/>
              <a:gdLst/>
              <a:ahLst/>
              <a:cxnLst/>
              <a:rect l="l" t="t" r="r" b="b"/>
              <a:pathLst>
                <a:path w="7583297" h="12715875">
                  <a:moveTo>
                    <a:pt x="0" y="0"/>
                  </a:moveTo>
                  <a:lnTo>
                    <a:pt x="7583297" y="0"/>
                  </a:lnTo>
                  <a:lnTo>
                    <a:pt x="7583297" y="12715875"/>
                  </a:lnTo>
                  <a:lnTo>
                    <a:pt x="0" y="12715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0" r="-12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306437" y="1483595"/>
            <a:ext cx="13653559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DA8917"/>
                </a:solidFill>
                <a:latin typeface="Roboto Condensed"/>
              </a:rPr>
              <a:t>2. Ôn tập Quy trình nói- nghe của kiểu bài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1125" y="2089785"/>
            <a:ext cx="11024337" cy="12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>
                <a:solidFill>
                  <a:srgbClr val="126B42"/>
                </a:solidFill>
                <a:latin typeface="Arimo Bold"/>
              </a:rPr>
              <a:t>b. Nói và nghe</a:t>
            </a:r>
          </a:p>
        </p:txBody>
      </p:sp>
      <p:sp>
        <p:nvSpPr>
          <p:cNvPr id="8" name="Freeform 8"/>
          <p:cNvSpPr/>
          <p:nvPr/>
        </p:nvSpPr>
        <p:spPr>
          <a:xfrm>
            <a:off x="1381133" y="3451981"/>
            <a:ext cx="13578864" cy="5809590"/>
          </a:xfrm>
          <a:custGeom>
            <a:avLst/>
            <a:gdLst/>
            <a:ahLst/>
            <a:cxnLst/>
            <a:rect l="l" t="t" r="r" b="b"/>
            <a:pathLst>
              <a:path w="13578864" h="5809590">
                <a:moveTo>
                  <a:pt x="0" y="0"/>
                </a:moveTo>
                <a:lnTo>
                  <a:pt x="13578863" y="0"/>
                </a:lnTo>
                <a:lnTo>
                  <a:pt x="13578863" y="5809590"/>
                </a:lnTo>
                <a:lnTo>
                  <a:pt x="0" y="5809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98726" y="3904699"/>
            <a:ext cx="12743676" cy="529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278" lvl="2" indent="-304759" algn="just">
              <a:lnSpc>
                <a:spcPts val="523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Tập trung lắng nghe nội dung và chú ý vào ý chính của bài nói (vấn đề trọng tâm mà người nói sẽ trình bày).</a:t>
            </a:r>
          </a:p>
          <a:p>
            <a:pPr marL="914278" lvl="2" indent="-304759" algn="just">
              <a:lnSpc>
                <a:spcPts val="523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Theo dõi các lập luận, bằng chứng (ví dụ, số liệu, hình ảnh, sơ đồ, …) mà người nói sử dụng để làm rõ các ý chính của bài thuyết trình.</a:t>
            </a:r>
          </a:p>
          <a:p>
            <a:pPr marL="914278" lvl="2" indent="-304759" algn="just">
              <a:lnSpc>
                <a:spcPts val="523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Kết hợp lắng nghe và ghi chép bằng: </a:t>
            </a:r>
          </a:p>
          <a:p>
            <a:pPr marL="914278" lvl="2" indent="-304759" algn="just">
              <a:lnSpc>
                <a:spcPts val="5239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Cụm từ, từ khóa</a:t>
            </a:r>
          </a:p>
          <a:p>
            <a:pPr marL="914278" lvl="2" indent="-304759" algn="just">
              <a:lnSpc>
                <a:spcPts val="5239"/>
              </a:lnSpc>
            </a:pPr>
            <a:endParaRPr lang="en-US" sz="3999">
              <a:solidFill>
                <a:srgbClr val="1D6041"/>
              </a:solidFill>
              <a:latin typeface="Roboto Condense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7628817" y="2635255"/>
            <a:ext cx="803261" cy="750620"/>
            <a:chOff x="0" y="0"/>
            <a:chExt cx="1071015" cy="10008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0991" cy="1000887"/>
            </a:xfrm>
            <a:custGeom>
              <a:avLst/>
              <a:gdLst/>
              <a:ahLst/>
              <a:cxnLst/>
              <a:rect l="l" t="t" r="r" b="b"/>
              <a:pathLst>
                <a:path w="1070991" h="1000887">
                  <a:moveTo>
                    <a:pt x="0" y="0"/>
                  </a:moveTo>
                  <a:lnTo>
                    <a:pt x="1070991" y="0"/>
                  </a:lnTo>
                  <a:lnTo>
                    <a:pt x="1070991" y="1000887"/>
                  </a:lnTo>
                  <a:lnTo>
                    <a:pt x="0" y="1000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62" r="-2664" b="6"/>
              </a:stretch>
            </a:blipFill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136" y="128180"/>
            <a:ext cx="16385194" cy="10158820"/>
            <a:chOff x="0" y="0"/>
            <a:chExt cx="21846925" cy="13545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46921" cy="13545058"/>
            </a:xfrm>
            <a:custGeom>
              <a:avLst/>
              <a:gdLst/>
              <a:ahLst/>
              <a:cxnLst/>
              <a:rect l="l" t="t" r="r" b="b"/>
              <a:pathLst>
                <a:path w="21846921" h="13545058">
                  <a:moveTo>
                    <a:pt x="0" y="0"/>
                  </a:moveTo>
                  <a:lnTo>
                    <a:pt x="21846921" y="0"/>
                  </a:lnTo>
                  <a:lnTo>
                    <a:pt x="21846921" y="13545058"/>
                  </a:lnTo>
                  <a:lnTo>
                    <a:pt x="0" y="13545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205852" y="1028700"/>
            <a:ext cx="5687463" cy="9536905"/>
            <a:chOff x="0" y="0"/>
            <a:chExt cx="7583284" cy="127158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83297" cy="12715875"/>
            </a:xfrm>
            <a:custGeom>
              <a:avLst/>
              <a:gdLst/>
              <a:ahLst/>
              <a:cxnLst/>
              <a:rect l="l" t="t" r="r" b="b"/>
              <a:pathLst>
                <a:path w="7583297" h="12715875">
                  <a:moveTo>
                    <a:pt x="0" y="0"/>
                  </a:moveTo>
                  <a:lnTo>
                    <a:pt x="7583297" y="0"/>
                  </a:lnTo>
                  <a:lnTo>
                    <a:pt x="7583297" y="12715875"/>
                  </a:lnTo>
                  <a:lnTo>
                    <a:pt x="0" y="12715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0" r="-12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771415" y="1047750"/>
            <a:ext cx="13631587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DA8917"/>
                </a:solidFill>
                <a:latin typeface="Roboto Condensed"/>
              </a:rPr>
              <a:t>2. Ôn tập Quy trình nói- nghe của kiểu bài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62930" y="1788117"/>
            <a:ext cx="11024337" cy="12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 dirty="0">
                <a:solidFill>
                  <a:srgbClr val="1D6041"/>
                </a:solidFill>
                <a:latin typeface="Arimo Bold"/>
              </a:rPr>
              <a:t>b.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Nói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và</a:t>
            </a:r>
            <a:r>
              <a:rPr lang="en-US" sz="4747" dirty="0">
                <a:solidFill>
                  <a:srgbClr val="1D6041"/>
                </a:solidFill>
                <a:latin typeface="Arimo Bold"/>
              </a:rPr>
              <a:t> </a:t>
            </a:r>
            <a:r>
              <a:rPr lang="en-US" sz="4747" dirty="0" err="1">
                <a:solidFill>
                  <a:srgbClr val="1D6041"/>
                </a:solidFill>
                <a:latin typeface="Arimo Bold"/>
              </a:rPr>
              <a:t>nghe</a:t>
            </a:r>
            <a:endParaRPr lang="en-US" sz="4747" dirty="0">
              <a:solidFill>
                <a:srgbClr val="1D6041"/>
              </a:solidFill>
              <a:latin typeface="Arimo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81133" y="3045853"/>
            <a:ext cx="13851973" cy="5870109"/>
          </a:xfrm>
          <a:custGeom>
            <a:avLst/>
            <a:gdLst/>
            <a:ahLst/>
            <a:cxnLst/>
            <a:rect l="l" t="t" r="r" b="b"/>
            <a:pathLst>
              <a:path w="13851973" h="5870109">
                <a:moveTo>
                  <a:pt x="0" y="0"/>
                </a:moveTo>
                <a:lnTo>
                  <a:pt x="13851972" y="0"/>
                </a:lnTo>
                <a:lnTo>
                  <a:pt x="13851972" y="5870109"/>
                </a:lnTo>
                <a:lnTo>
                  <a:pt x="0" y="5870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71415" y="3414468"/>
            <a:ext cx="13071408" cy="498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Sử dụng các kí hiệu, gạch đầu dòng để làm nổi bật các ý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Thể hiện các ý chính dưới dạng sơ đồ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Chú ý điệu bộ, cử chỉ, tốc độ nhanh/chậm, cao độ của giọng người nói và những nội dung được lặp đi lặp lại, nhấn mạnh để xác định ý chính của bài thuyết trình.</a:t>
            </a:r>
          </a:p>
          <a:p>
            <a:pPr marL="914278" lvl="2" indent="-304759" algn="just">
              <a:lnSpc>
                <a:spcPts val="5598"/>
              </a:lnSpc>
              <a:buFont typeface="Arial"/>
              <a:buChar char="⚬"/>
            </a:pPr>
            <a:r>
              <a:rPr lang="en-US" sz="3999">
                <a:solidFill>
                  <a:srgbClr val="1D6041"/>
                </a:solidFill>
                <a:latin typeface="Roboto Condensed"/>
              </a:rPr>
              <a:t> Lưu ý những từ ngữ có tính chất chuyển ý, dẫn dắt như: thứ nhất là, thứ hai là, ngoài ra, bên cạnh đó, thêm nữa, tóm lại,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7184" y="355872"/>
            <a:ext cx="15653375" cy="82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5498">
                <a:solidFill>
                  <a:srgbClr val="DA8917"/>
                </a:solidFill>
                <a:latin typeface="Roboto Condensed"/>
              </a:rPr>
              <a:t>2. Ôn tập Quy trình nói- nghe của kiểu bài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97184" y="900677"/>
            <a:ext cx="11024337" cy="12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4747">
                <a:solidFill>
                  <a:srgbClr val="1D6041"/>
                </a:solidFill>
                <a:latin typeface="Arimo Bold"/>
              </a:rPr>
              <a:t>b. Nói và nghe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721521" y="1028700"/>
            <a:ext cx="8282733" cy="9240371"/>
            <a:chOff x="0" y="0"/>
            <a:chExt cx="11043644" cy="123204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43666" cy="12320524"/>
            </a:xfrm>
            <a:custGeom>
              <a:avLst/>
              <a:gdLst/>
              <a:ahLst/>
              <a:cxnLst/>
              <a:rect l="l" t="t" r="r" b="b"/>
              <a:pathLst>
                <a:path w="11043666" h="12320524">
                  <a:moveTo>
                    <a:pt x="0" y="0"/>
                  </a:moveTo>
                  <a:lnTo>
                    <a:pt x="11043666" y="0"/>
                  </a:lnTo>
                  <a:lnTo>
                    <a:pt x="11043666" y="12320524"/>
                  </a:lnTo>
                  <a:lnTo>
                    <a:pt x="0" y="12320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1" b="-20"/>
              </a:stretch>
            </a:blip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4485"/>
              </p:ext>
            </p:extLst>
          </p:nvPr>
        </p:nvGraphicFramePr>
        <p:xfrm>
          <a:off x="697184" y="1849601"/>
          <a:ext cx="13881100" cy="7716325"/>
        </p:xfrm>
        <a:graphic>
          <a:graphicData uri="http://schemas.openxmlformats.org/drawingml/2006/table">
            <a:tbl>
              <a:tblPr/>
              <a:tblGrid>
                <a:gridCol w="735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13">
                <a:tc gridSpan="2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Roboto Condensed Bold"/>
                        </a:rPr>
                        <a:t>NHẬT KÍ GHI CHÉP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Roboto Condensed Bold"/>
                        </a:rPr>
                        <a:t>NHẬT KÍ GHI CHÉP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90">
                <a:tc gridSpan="2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Chuẩn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bị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trước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khi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nghe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:</a:t>
                      </a:r>
                      <a:endParaRPr lang="en-US" sz="1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 Bold"/>
                        </a:rPr>
                        <a:t>Chuẩn bị trước khi nghe: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255">
                <a:tc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"/>
                        </a:rPr>
                        <a:t>Thông tin của bài sẽ nghe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tài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1100" dirty="0"/>
                    </a:p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Thời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lượng</a:t>
                      </a:r>
                      <a:endParaRPr lang="en-US" sz="3000" spc="32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Yêu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cầu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endParaRPr lang="en-US" sz="3000" spc="32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146">
                <a:tc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"/>
                        </a:rPr>
                        <a:t>Thông tin tìm hiểu trước khi nghe (thông tin chính về vấn đề, dự kiến câu hỏi hoặc thông tin còn băn khoăn cần trao đổi)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22">
                <a:tc gridSpan="2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 Bol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 Bol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2">
                <a:tc gridSpan="2"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"/>
                        </a:rPr>
                        <a:t>Nội dung chính của bài nói:Cách thức thể hiện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"/>
                        </a:rPr>
                        <a:t>Nội dung chính của bài nói:Cách thức thể hiện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422">
                <a:tc gridSpan="2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 Bold"/>
                        </a:rPr>
                        <a:t>Phản hồi bài nghe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50"/>
                        </a:lnSpc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 Bold"/>
                        </a:rPr>
                        <a:t>Phản hồi bài nghe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255">
                <a:tc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>
                          <a:solidFill>
                            <a:srgbClr val="000000"/>
                          </a:solidFill>
                          <a:latin typeface="Roboto Condensed"/>
                        </a:rPr>
                        <a:t>Câu hỏi, ý kiến muốn trao đổi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tc>
                  <a:txBody>
                    <a:bodyPr/>
                    <a:lstStyle/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</a:t>
                      </a:r>
                      <a:endParaRPr lang="en-US" sz="1100" dirty="0"/>
                    </a:p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3000" spc="32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685801" lvl="2" indent="-228600" algn="just">
                        <a:lnSpc>
                          <a:spcPts val="3450"/>
                        </a:lnSpc>
                        <a:buFont typeface="Arial"/>
                        <a:buChar char="⚬"/>
                      </a:pP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thức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thực</a:t>
                      </a:r>
                      <a:r>
                        <a:rPr lang="en-US" sz="3000" spc="32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spc="32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hiện</a:t>
                      </a:r>
                      <a:endParaRPr lang="en-US" sz="3000" spc="32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1724</Words>
  <Application>Microsoft Office PowerPoint</Application>
  <PresentationFormat>Custom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Roboto Condensed Bold</vt:lpstr>
      <vt:lpstr>Calibri</vt:lpstr>
      <vt:lpstr>Arimo Bold</vt:lpstr>
      <vt:lpstr>Roboto Condensed Bold Italics</vt:lpstr>
      <vt:lpstr>Arial</vt:lpstr>
      <vt:lpstr>Fraunces Bold</vt:lpstr>
      <vt:lpstr>Dancing Script Bold</vt:lpstr>
      <vt:lpstr>Fraunces Semi-Bold</vt:lpstr>
      <vt:lpstr>Roboto Condensed</vt:lpstr>
      <vt:lpstr>#9Slide07 SVNRevolution</vt:lpstr>
      <vt:lpstr>Roboto Condensed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8CD_B7_Noi va nghe.pptx</dc:title>
  <dc:creator>Administrator</dc:creator>
  <cp:lastModifiedBy>Admin</cp:lastModifiedBy>
  <cp:revision>3</cp:revision>
  <dcterms:created xsi:type="dcterms:W3CDTF">2006-08-16T00:00:00Z</dcterms:created>
  <dcterms:modified xsi:type="dcterms:W3CDTF">2024-01-23T14:15:56Z</dcterms:modified>
  <dc:identifier>DAF38JOFG8A</dc:identifier>
</cp:coreProperties>
</file>