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8288000" cy="10287000"/>
  <p:notesSz cx="6858000" cy="9144000"/>
  <p:embeddedFontLst>
    <p:embeddedFont>
      <p:font typeface="Fraunces Bold" panose="020B0604020202020204" charset="0"/>
      <p:regular r:id="rId53"/>
    </p:embeddedFont>
    <p:embeddedFont>
      <p:font typeface="Roboto Condensed Bold Italics" panose="020B0604020202020204" charset="0"/>
      <p:regular r:id="rId54"/>
    </p:embeddedFont>
    <p:embeddedFont>
      <p:font typeface="#9Slide07 SVNRevolution" panose="02040603050506020204" charset="0"/>
      <p:regular r:id="rId55"/>
    </p:embeddedFont>
    <p:embeddedFont>
      <p:font typeface="Roboto Condensed Italics" panose="020B0604020202020204" charset="0"/>
      <p:regular r:id="rId56"/>
    </p:embeddedFont>
    <p:embeddedFont>
      <p:font typeface="Roboto Condensed Bold" panose="020B0604020202020204" charset="0"/>
      <p:regular r:id="rId57"/>
    </p:embeddedFont>
    <p:embeddedFont>
      <p:font typeface="Roboto Condensed" panose="020B0604020202020204" charset="0"/>
      <p:regular r:id="rId58"/>
    </p:embeddedFont>
    <p:embeddedFont>
      <p:font typeface="Arimo" panose="020B0604020202020204" charset="0"/>
      <p:regular r:id="rId59"/>
    </p:embeddedFont>
    <p:embeddedFont>
      <p:font typeface="Calibri" panose="020F0502020204030204" pitchFamily="34" charset="0"/>
      <p:regular r:id="rId60"/>
      <p:bold r:id="rId61"/>
      <p:italic r:id="rId62"/>
      <p:boldItalic r:id="rId63"/>
    </p:embeddedFont>
  </p:embeddedFontLst>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gif"/><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gif"/><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gif"/><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gif"/><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gif"/><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image" Target="../media/image17.png"/><Relationship Id="rId10" Type="http://schemas.openxmlformats.org/officeDocument/2006/relationships/image" Target="../media/image24.gif"/><Relationship Id="rId4" Type="http://schemas.openxmlformats.org/officeDocument/2006/relationships/image" Target="../media/image3.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7.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58.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image" Target="../media/image17.png"/><Relationship Id="rId10" Type="http://schemas.openxmlformats.org/officeDocument/2006/relationships/image" Target="../media/image27.gif"/><Relationship Id="rId4" Type="http://schemas.openxmlformats.org/officeDocument/2006/relationships/image" Target="../media/image3.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3145902" y="1526185"/>
            <a:ext cx="11996195" cy="8292370"/>
            <a:chOff x="0" y="0"/>
            <a:chExt cx="15994927" cy="11056493"/>
          </a:xfrm>
        </p:grpSpPr>
        <p:sp>
          <p:nvSpPr>
            <p:cNvPr id="4" name="Freeform 4"/>
            <p:cNvSpPr/>
            <p:nvPr/>
          </p:nvSpPr>
          <p:spPr>
            <a:xfrm>
              <a:off x="0" y="0"/>
              <a:ext cx="15994887" cy="11056493"/>
            </a:xfrm>
            <a:custGeom>
              <a:avLst/>
              <a:gdLst/>
              <a:ahLst/>
              <a:cxnLst/>
              <a:rect l="l" t="t" r="r" b="b"/>
              <a:pathLst>
                <a:path w="15994887" h="11056493">
                  <a:moveTo>
                    <a:pt x="0" y="0"/>
                  </a:moveTo>
                  <a:lnTo>
                    <a:pt x="15994887" y="0"/>
                  </a:lnTo>
                  <a:lnTo>
                    <a:pt x="15994887" y="11056493"/>
                  </a:lnTo>
                  <a:lnTo>
                    <a:pt x="0" y="11056493"/>
                  </a:lnTo>
                  <a:lnTo>
                    <a:pt x="0" y="0"/>
                  </a:lnTo>
                  <a:close/>
                </a:path>
              </a:pathLst>
            </a:custGeom>
            <a:blipFill>
              <a:blip r:embed="rId3"/>
              <a:stretch>
                <a:fillRect t="-1" b="-1"/>
              </a:stretch>
            </a:blipFill>
          </p:spPr>
          <p:txBody>
            <a:bodyPr/>
            <a:lstStyle/>
            <a:p>
              <a:endParaRPr lang="en-GB"/>
            </a:p>
          </p:txBody>
        </p:sp>
      </p:grpSp>
      <p:grpSp>
        <p:nvGrpSpPr>
          <p:cNvPr id="5" name="Group 5"/>
          <p:cNvGrpSpPr/>
          <p:nvPr/>
        </p:nvGrpSpPr>
        <p:grpSpPr>
          <a:xfrm rot="-1343084">
            <a:off x="4052990" y="6902637"/>
            <a:ext cx="1977751" cy="2988360"/>
            <a:chOff x="0" y="0"/>
            <a:chExt cx="2637001" cy="3984480"/>
          </a:xfrm>
        </p:grpSpPr>
        <p:sp>
          <p:nvSpPr>
            <p:cNvPr id="6" name="Freeform 6"/>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4"/>
              <a:stretch>
                <a:fillRect l="-45" r="-44"/>
              </a:stretch>
            </a:blipFill>
          </p:spPr>
          <p:txBody>
            <a:bodyPr/>
            <a:lstStyle/>
            <a:p>
              <a:endParaRPr lang="en-GB"/>
            </a:p>
          </p:txBody>
        </p:sp>
      </p:grpSp>
      <p:sp>
        <p:nvSpPr>
          <p:cNvPr id="7" name="TextBox 7"/>
          <p:cNvSpPr txBox="1"/>
          <p:nvPr/>
        </p:nvSpPr>
        <p:spPr>
          <a:xfrm>
            <a:off x="3350004" y="4735742"/>
            <a:ext cx="11232032" cy="1062356"/>
          </a:xfrm>
          <a:prstGeom prst="rect">
            <a:avLst/>
          </a:prstGeom>
        </p:spPr>
        <p:txBody>
          <a:bodyPr lIns="0" tIns="0" rIns="0" bIns="0" rtlCol="0" anchor="t">
            <a:spAutoFit/>
          </a:bodyPr>
          <a:lstStyle/>
          <a:p>
            <a:pPr algn="ctr">
              <a:lnSpc>
                <a:spcPts val="10010"/>
              </a:lnSpc>
            </a:pPr>
            <a:r>
              <a:rPr lang="en-US" sz="11000">
                <a:solidFill>
                  <a:srgbClr val="D46F75"/>
                </a:solidFill>
                <a:latin typeface="Fraunces Bold"/>
              </a:rPr>
              <a:t>KHỞI ĐỘNG</a:t>
            </a:r>
          </a:p>
        </p:txBody>
      </p:sp>
      <p:grpSp>
        <p:nvGrpSpPr>
          <p:cNvPr id="8" name="Group 8"/>
          <p:cNvGrpSpPr/>
          <p:nvPr/>
        </p:nvGrpSpPr>
        <p:grpSpPr>
          <a:xfrm>
            <a:off x="-1421688" y="6916574"/>
            <a:ext cx="4377447" cy="4114800"/>
            <a:chOff x="0" y="0"/>
            <a:chExt cx="5836596" cy="5486400"/>
          </a:xfrm>
        </p:grpSpPr>
        <p:sp>
          <p:nvSpPr>
            <p:cNvPr id="9" name="Freeform 9"/>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10" name="Group 10"/>
          <p:cNvGrpSpPr/>
          <p:nvPr/>
        </p:nvGrpSpPr>
        <p:grpSpPr>
          <a:xfrm rot="-4768867">
            <a:off x="15358434" y="-1552404"/>
            <a:ext cx="3304707" cy="4808436"/>
            <a:chOff x="0" y="0"/>
            <a:chExt cx="4406276" cy="6411248"/>
          </a:xfrm>
        </p:grpSpPr>
        <p:sp>
          <p:nvSpPr>
            <p:cNvPr id="11" name="Freeform 11"/>
            <p:cNvSpPr/>
            <p:nvPr/>
          </p:nvSpPr>
          <p:spPr>
            <a:xfrm>
              <a:off x="0" y="0"/>
              <a:ext cx="4406265" cy="6411214"/>
            </a:xfrm>
            <a:custGeom>
              <a:avLst/>
              <a:gdLst/>
              <a:ahLst/>
              <a:cxnLst/>
              <a:rect l="l" t="t" r="r" b="b"/>
              <a:pathLst>
                <a:path w="4406265" h="6411214">
                  <a:moveTo>
                    <a:pt x="0" y="0"/>
                  </a:moveTo>
                  <a:lnTo>
                    <a:pt x="4406265" y="0"/>
                  </a:lnTo>
                  <a:lnTo>
                    <a:pt x="4406265" y="6411214"/>
                  </a:lnTo>
                  <a:lnTo>
                    <a:pt x="0" y="6411214"/>
                  </a:lnTo>
                  <a:lnTo>
                    <a:pt x="0" y="0"/>
                  </a:lnTo>
                  <a:close/>
                </a:path>
              </a:pathLst>
            </a:custGeom>
            <a:blipFill>
              <a:blip r:embed="rId6"/>
              <a:stretch>
                <a:fillRect t="-307" b="-308"/>
              </a:stretch>
            </a:blipFill>
          </p:spPr>
          <p:txBody>
            <a:bodyPr/>
            <a:lstStyle/>
            <a:p>
              <a:endParaRPr lang="en-GB"/>
            </a:p>
          </p:txBody>
        </p:sp>
      </p:grpSp>
      <p:grpSp>
        <p:nvGrpSpPr>
          <p:cNvPr id="12" name="Group 12"/>
          <p:cNvGrpSpPr/>
          <p:nvPr/>
        </p:nvGrpSpPr>
        <p:grpSpPr>
          <a:xfrm>
            <a:off x="2210334" y="3862633"/>
            <a:ext cx="1490848" cy="1633400"/>
            <a:chOff x="0" y="0"/>
            <a:chExt cx="1987797" cy="2177867"/>
          </a:xfrm>
        </p:grpSpPr>
        <p:sp>
          <p:nvSpPr>
            <p:cNvPr id="13" name="Freeform 13"/>
            <p:cNvSpPr/>
            <p:nvPr/>
          </p:nvSpPr>
          <p:spPr>
            <a:xfrm>
              <a:off x="0" y="0"/>
              <a:ext cx="1987804" cy="2177923"/>
            </a:xfrm>
            <a:custGeom>
              <a:avLst/>
              <a:gdLst/>
              <a:ahLst/>
              <a:cxnLst/>
              <a:rect l="l" t="t" r="r" b="b"/>
              <a:pathLst>
                <a:path w="1987804" h="2177923">
                  <a:moveTo>
                    <a:pt x="0" y="0"/>
                  </a:moveTo>
                  <a:lnTo>
                    <a:pt x="1987804" y="0"/>
                  </a:lnTo>
                  <a:lnTo>
                    <a:pt x="1987804" y="2177923"/>
                  </a:lnTo>
                  <a:lnTo>
                    <a:pt x="0" y="2177923"/>
                  </a:lnTo>
                  <a:lnTo>
                    <a:pt x="0" y="0"/>
                  </a:lnTo>
                  <a:close/>
                </a:path>
              </a:pathLst>
            </a:custGeom>
            <a:blipFill>
              <a:blip r:embed="rId7"/>
              <a:stretch>
                <a:fillRect l="-3" r="-3" b="2"/>
              </a:stretch>
            </a:blipFill>
          </p:spPr>
          <p:txBody>
            <a:bodyPr/>
            <a:lstStyle/>
            <a:p>
              <a:endParaRPr lang="en-GB"/>
            </a:p>
          </p:txBody>
        </p:sp>
      </p:grpSp>
      <p:grpSp>
        <p:nvGrpSpPr>
          <p:cNvPr id="16" name="Group 16"/>
          <p:cNvGrpSpPr/>
          <p:nvPr/>
        </p:nvGrpSpPr>
        <p:grpSpPr>
          <a:xfrm>
            <a:off x="15104556" y="2668818"/>
            <a:ext cx="1089628" cy="1193815"/>
            <a:chOff x="0" y="0"/>
            <a:chExt cx="1452837" cy="1591753"/>
          </a:xfrm>
        </p:grpSpPr>
        <p:sp>
          <p:nvSpPr>
            <p:cNvPr id="17" name="Freeform 17"/>
            <p:cNvSpPr/>
            <p:nvPr/>
          </p:nvSpPr>
          <p:spPr>
            <a:xfrm>
              <a:off x="0" y="0"/>
              <a:ext cx="1452880" cy="1591691"/>
            </a:xfrm>
            <a:custGeom>
              <a:avLst/>
              <a:gdLst/>
              <a:ahLst/>
              <a:cxnLst/>
              <a:rect l="l" t="t" r="r" b="b"/>
              <a:pathLst>
                <a:path w="1452880" h="1591691">
                  <a:moveTo>
                    <a:pt x="0" y="0"/>
                  </a:moveTo>
                  <a:lnTo>
                    <a:pt x="1452880" y="0"/>
                  </a:lnTo>
                  <a:lnTo>
                    <a:pt x="1452880" y="1591691"/>
                  </a:lnTo>
                  <a:lnTo>
                    <a:pt x="0" y="1591691"/>
                  </a:lnTo>
                  <a:lnTo>
                    <a:pt x="0" y="0"/>
                  </a:lnTo>
                  <a:close/>
                </a:path>
              </a:pathLst>
            </a:custGeom>
            <a:blipFill>
              <a:blip r:embed="rId7"/>
              <a:stretch>
                <a:fillRect t="-1" r="2" b="-5"/>
              </a:stretch>
            </a:blipFill>
          </p:spPr>
          <p:txBody>
            <a:bodyPr/>
            <a:lstStyle/>
            <a:p>
              <a:endParaRPr lang="en-GB"/>
            </a:p>
          </p:txBody>
        </p:sp>
      </p:grpSp>
      <p:grpSp>
        <p:nvGrpSpPr>
          <p:cNvPr id="18" name="Group 18"/>
          <p:cNvGrpSpPr/>
          <p:nvPr/>
        </p:nvGrpSpPr>
        <p:grpSpPr>
          <a:xfrm>
            <a:off x="14189760" y="5672370"/>
            <a:ext cx="4008847" cy="6028341"/>
            <a:chOff x="0" y="0"/>
            <a:chExt cx="5345129" cy="8037788"/>
          </a:xfrm>
        </p:grpSpPr>
        <p:sp>
          <p:nvSpPr>
            <p:cNvPr id="19" name="Freeform 19"/>
            <p:cNvSpPr/>
            <p:nvPr/>
          </p:nvSpPr>
          <p:spPr>
            <a:xfrm>
              <a:off x="0" y="0"/>
              <a:ext cx="5345176" cy="8037830"/>
            </a:xfrm>
            <a:custGeom>
              <a:avLst/>
              <a:gdLst/>
              <a:ahLst/>
              <a:cxnLst/>
              <a:rect l="l" t="t" r="r" b="b"/>
              <a:pathLst>
                <a:path w="5345176" h="8037830">
                  <a:moveTo>
                    <a:pt x="0" y="0"/>
                  </a:moveTo>
                  <a:lnTo>
                    <a:pt x="5345176" y="0"/>
                  </a:lnTo>
                  <a:lnTo>
                    <a:pt x="5345176" y="8037830"/>
                  </a:lnTo>
                  <a:lnTo>
                    <a:pt x="0" y="8037830"/>
                  </a:lnTo>
                  <a:lnTo>
                    <a:pt x="0" y="0"/>
                  </a:lnTo>
                  <a:close/>
                </a:path>
              </a:pathLst>
            </a:custGeom>
            <a:blipFill>
              <a:blip r:embed="rId8"/>
              <a:stretch>
                <a:fillRect l="-41" r="-40"/>
              </a:stretch>
            </a:blipFill>
          </p:spPr>
          <p:txBody>
            <a:bodyPr/>
            <a:lstStyle/>
            <a:p>
              <a:endParaRPr lang="en-GB"/>
            </a:p>
          </p:txBody>
        </p:sp>
      </p:grpSp>
      <p:grpSp>
        <p:nvGrpSpPr>
          <p:cNvPr id="20" name="Group 20"/>
          <p:cNvGrpSpPr/>
          <p:nvPr/>
        </p:nvGrpSpPr>
        <p:grpSpPr>
          <a:xfrm rot="6757336">
            <a:off x="-2664207" y="1569930"/>
            <a:ext cx="6696561" cy="1004484"/>
            <a:chOff x="0" y="0"/>
            <a:chExt cx="8928748" cy="1339312"/>
          </a:xfrm>
        </p:grpSpPr>
        <p:sp>
          <p:nvSpPr>
            <p:cNvPr id="21" name="Freeform 21"/>
            <p:cNvSpPr/>
            <p:nvPr/>
          </p:nvSpPr>
          <p:spPr>
            <a:xfrm>
              <a:off x="0" y="0"/>
              <a:ext cx="8928735" cy="1339342"/>
            </a:xfrm>
            <a:custGeom>
              <a:avLst/>
              <a:gdLst/>
              <a:ahLst/>
              <a:cxnLst/>
              <a:rect l="l" t="t" r="r" b="b"/>
              <a:pathLst>
                <a:path w="8928735" h="1339342">
                  <a:moveTo>
                    <a:pt x="0" y="0"/>
                  </a:moveTo>
                  <a:lnTo>
                    <a:pt x="8928735" y="0"/>
                  </a:lnTo>
                  <a:lnTo>
                    <a:pt x="8928735" y="1339342"/>
                  </a:lnTo>
                  <a:lnTo>
                    <a:pt x="0" y="1339342"/>
                  </a:lnTo>
                  <a:lnTo>
                    <a:pt x="0" y="0"/>
                  </a:lnTo>
                  <a:close/>
                </a:path>
              </a:pathLst>
            </a:custGeom>
            <a:blipFill>
              <a:blip r:embed="rId9"/>
              <a:stretch>
                <a:fillRect b="2"/>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4852161" y="1288717"/>
            <a:ext cx="7778257" cy="2773681"/>
          </a:xfrm>
          <a:prstGeom prst="rect">
            <a:avLst/>
          </a:prstGeom>
        </p:spPr>
        <p:txBody>
          <a:bodyPr lIns="0" tIns="0" rIns="0" bIns="0" rtlCol="0" anchor="t">
            <a:spAutoFit/>
          </a:bodyPr>
          <a:lstStyle/>
          <a:p>
            <a:pPr algn="ctr">
              <a:lnSpc>
                <a:spcPts val="10258"/>
              </a:lnSpc>
            </a:pPr>
            <a:r>
              <a:rPr lang="en-US" sz="5998">
                <a:solidFill>
                  <a:srgbClr val="3E4047"/>
                </a:solidFill>
                <a:latin typeface="Fraunces Bold"/>
              </a:rPr>
              <a:t>I. TỪ TƯỢNG HÌNH, TỪ TƯỢNG THANH</a:t>
            </a:r>
          </a:p>
        </p:txBody>
      </p:sp>
      <p:sp>
        <p:nvSpPr>
          <p:cNvPr id="9" name="TextBox 9"/>
          <p:cNvSpPr txBox="1"/>
          <p:nvPr/>
        </p:nvSpPr>
        <p:spPr>
          <a:xfrm>
            <a:off x="3485356" y="4953000"/>
            <a:ext cx="10512211" cy="2367280"/>
          </a:xfrm>
          <a:prstGeom prst="rect">
            <a:avLst/>
          </a:prstGeom>
        </p:spPr>
        <p:txBody>
          <a:bodyPr lIns="0" tIns="0" rIns="0" bIns="0" rtlCol="0" anchor="t">
            <a:spAutoFit/>
          </a:bodyPr>
          <a:lstStyle/>
          <a:p>
            <a:pPr marL="982858" lvl="2" indent="-327619" algn="l">
              <a:lnSpc>
                <a:spcPts val="6019"/>
              </a:lnSpc>
              <a:buFont typeface="Arial"/>
              <a:buChar char="⚬"/>
            </a:pPr>
            <a:r>
              <a:rPr lang="en-US" sz="4299">
                <a:solidFill>
                  <a:srgbClr val="3E4047"/>
                </a:solidFill>
                <a:latin typeface="Roboto Condensed"/>
              </a:rPr>
              <a:t> HS làm việc theo cặp trong 7 phút</a:t>
            </a:r>
          </a:p>
          <a:p>
            <a:pPr marL="982858" lvl="2" indent="-327619" algn="l">
              <a:lnSpc>
                <a:spcPts val="6019"/>
              </a:lnSpc>
              <a:buFont typeface="Arial"/>
              <a:buChar char="⚬"/>
            </a:pPr>
            <a:r>
              <a:rPr lang="en-US" sz="4299">
                <a:solidFill>
                  <a:srgbClr val="3E4047"/>
                </a:solidFill>
                <a:latin typeface="Roboto Condensed"/>
              </a:rPr>
              <a:t>Hoàn thành bài tập theo yêu cầu của GV (PHT số 1)</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7298634">
            <a:off x="14632228" y="362266"/>
            <a:ext cx="6670900" cy="2547071"/>
            <a:chOff x="0" y="0"/>
            <a:chExt cx="8894533" cy="3396095"/>
          </a:xfrm>
        </p:grpSpPr>
        <p:sp>
          <p:nvSpPr>
            <p:cNvPr id="3" name="Freeform 3"/>
            <p:cNvSpPr/>
            <p:nvPr/>
          </p:nvSpPr>
          <p:spPr>
            <a:xfrm>
              <a:off x="0" y="0"/>
              <a:ext cx="8894572" cy="3396107"/>
            </a:xfrm>
            <a:custGeom>
              <a:avLst/>
              <a:gdLst/>
              <a:ahLst/>
              <a:cxnLst/>
              <a:rect l="l" t="t" r="r" b="b"/>
              <a:pathLst>
                <a:path w="8894572" h="3396107">
                  <a:moveTo>
                    <a:pt x="0" y="0"/>
                  </a:moveTo>
                  <a:lnTo>
                    <a:pt x="8894572" y="0"/>
                  </a:lnTo>
                  <a:lnTo>
                    <a:pt x="8894572" y="3396107"/>
                  </a:lnTo>
                  <a:lnTo>
                    <a:pt x="0" y="3396107"/>
                  </a:lnTo>
                  <a:lnTo>
                    <a:pt x="0" y="0"/>
                  </a:lnTo>
                  <a:close/>
                </a:path>
              </a:pathLst>
            </a:custGeom>
            <a:blipFill>
              <a:blip r:embed="rId2"/>
              <a:stretch>
                <a:fillRect t="-811" b="-811"/>
              </a:stretch>
            </a:blipFill>
          </p:spPr>
          <p:txBody>
            <a:bodyPr/>
            <a:lstStyle/>
            <a:p>
              <a:endParaRPr lang="en-GB"/>
            </a:p>
          </p:txBody>
        </p:sp>
      </p:grpSp>
      <p:sp>
        <p:nvSpPr>
          <p:cNvPr id="4" name="TextBox 4"/>
          <p:cNvSpPr txBox="1"/>
          <p:nvPr/>
        </p:nvSpPr>
        <p:spPr>
          <a:xfrm>
            <a:off x="5434912" y="185262"/>
            <a:ext cx="8502759" cy="2230744"/>
          </a:xfrm>
          <a:prstGeom prst="rect">
            <a:avLst/>
          </a:prstGeom>
        </p:spPr>
        <p:txBody>
          <a:bodyPr lIns="0" tIns="0" rIns="0" bIns="0" rtlCol="0" anchor="t">
            <a:spAutoFit/>
          </a:bodyPr>
          <a:lstStyle/>
          <a:p>
            <a:pPr algn="just">
              <a:lnSpc>
                <a:spcPts val="6438"/>
              </a:lnSpc>
            </a:pPr>
            <a:r>
              <a:rPr lang="en-US" sz="4599">
                <a:solidFill>
                  <a:srgbClr val="000000"/>
                </a:solidFill>
                <a:latin typeface="Roboto Condensed Italics"/>
              </a:rPr>
              <a:t>“Trong làn nắng ửng, khói mơ tan</a:t>
            </a:r>
          </a:p>
          <a:p>
            <a:pPr algn="just">
              <a:lnSpc>
                <a:spcPts val="6438"/>
              </a:lnSpc>
            </a:pPr>
            <a:r>
              <a:rPr lang="en-US" sz="4599">
                <a:solidFill>
                  <a:srgbClr val="000000"/>
                </a:solidFill>
                <a:latin typeface="Roboto Condensed Italics"/>
              </a:rPr>
              <a:t>Đôi mái nhà tranh lấm tấm vàng”</a:t>
            </a:r>
          </a:p>
          <a:p>
            <a:pPr algn="r">
              <a:lnSpc>
                <a:spcPts val="4900"/>
              </a:lnSpc>
            </a:pPr>
            <a:r>
              <a:rPr lang="en-US" sz="3500">
                <a:solidFill>
                  <a:srgbClr val="000000"/>
                </a:solidFill>
                <a:latin typeface="Roboto Condensed"/>
              </a:rPr>
              <a:t>(Trích "Mùa xuân chín", Hàn Mặc Tử)</a:t>
            </a:r>
          </a:p>
        </p:txBody>
      </p:sp>
      <p:graphicFrame>
        <p:nvGraphicFramePr>
          <p:cNvPr id="5" name="Table 5"/>
          <p:cNvGraphicFramePr>
            <a:graphicFrameLocks noGrp="1"/>
          </p:cNvGraphicFramePr>
          <p:nvPr/>
        </p:nvGraphicFramePr>
        <p:xfrm>
          <a:off x="1925914" y="2946626"/>
          <a:ext cx="15316200" cy="6731000"/>
        </p:xfrm>
        <a:graphic>
          <a:graphicData uri="http://schemas.openxmlformats.org/drawingml/2006/table">
            <a:tbl>
              <a:tblPr/>
              <a:tblGrid>
                <a:gridCol w="8574687">
                  <a:extLst>
                    <a:ext uri="{9D8B030D-6E8A-4147-A177-3AD203B41FA5}">
                      <a16:colId xmlns:a16="http://schemas.microsoft.com/office/drawing/2014/main" val="20000"/>
                    </a:ext>
                  </a:extLst>
                </a:gridCol>
                <a:gridCol w="6741513">
                  <a:extLst>
                    <a:ext uri="{9D8B030D-6E8A-4147-A177-3AD203B41FA5}">
                      <a16:colId xmlns:a16="http://schemas.microsoft.com/office/drawing/2014/main" val="20001"/>
                    </a:ext>
                  </a:extLst>
                </a:gridCol>
              </a:tblGrid>
              <a:tr h="1105477">
                <a:tc>
                  <a:txBody>
                    <a:bodyPr/>
                    <a:lstStyle/>
                    <a:p>
                      <a:pPr algn="ctr">
                        <a:lnSpc>
                          <a:spcPts val="4898"/>
                        </a:lnSpc>
                        <a:defRPr/>
                      </a:pPr>
                      <a:r>
                        <a:rPr lang="en-US" sz="3499">
                          <a:solidFill>
                            <a:srgbClr val="FFFFFF"/>
                          </a:solidFill>
                          <a:latin typeface="Roboto Condensed Bold"/>
                        </a:rPr>
                        <a:t>Tiêu chí</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tc>
                  <a:txBody>
                    <a:bodyPr/>
                    <a:lstStyle/>
                    <a:p>
                      <a:pPr algn="ctr">
                        <a:lnSpc>
                          <a:spcPts val="4898"/>
                        </a:lnSpc>
                        <a:defRPr/>
                      </a:pPr>
                      <a:r>
                        <a:rPr lang="en-US" sz="3499">
                          <a:solidFill>
                            <a:srgbClr val="FFFFFF"/>
                          </a:solidFill>
                          <a:latin typeface="Roboto Condensed Bold"/>
                        </a:rPr>
                        <a:t>Trả lời</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extLst>
                  <a:ext uri="{0D108BD9-81ED-4DB2-BD59-A6C34878D82A}">
                    <a16:rowId xmlns:a16="http://schemas.microsoft.com/office/drawing/2014/main" val="10000"/>
                  </a:ext>
                </a:extLst>
              </a:tr>
              <a:tr h="1658333">
                <a:tc>
                  <a:txBody>
                    <a:bodyPr/>
                    <a:lstStyle/>
                    <a:p>
                      <a:pPr algn="l">
                        <a:lnSpc>
                          <a:spcPts val="4548"/>
                        </a:lnSpc>
                        <a:defRPr/>
                      </a:pPr>
                      <a:r>
                        <a:rPr lang="en-US" sz="3499">
                          <a:solidFill>
                            <a:srgbClr val="9A401B"/>
                          </a:solidFill>
                          <a:latin typeface="Roboto Condensed"/>
                        </a:rPr>
                        <a:t>Từ “Lấm tấm” là từ gợi hình ảnh (tượng hình) hay từ 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Gợi hình ảnh (tượng hình)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1"/>
                  </a:ext>
                </a:extLst>
              </a:tr>
              <a:tr h="1203147">
                <a:tc>
                  <a:txBody>
                    <a:bodyPr/>
                    <a:lstStyle/>
                    <a:p>
                      <a:pPr algn="just">
                        <a:lnSpc>
                          <a:spcPts val="4548"/>
                        </a:lnSpc>
                        <a:defRPr/>
                      </a:pPr>
                      <a:r>
                        <a:rPr lang="en-US" sz="3499">
                          <a:solidFill>
                            <a:srgbClr val="9A401B"/>
                          </a:solidFill>
                          <a:latin typeface="Roboto Condensed"/>
                        </a:rPr>
                        <a:t>Từ “lấm tấm” gợi ra khung cảnh như thế nào?</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Có nhiều hạt nhỏ li ti</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2"/>
                  </a:ext>
                </a:extLst>
              </a:tr>
              <a:tr h="2764043">
                <a:tc>
                  <a:txBody>
                    <a:bodyPr/>
                    <a:lstStyle/>
                    <a:p>
                      <a:pPr algn="just">
                        <a:lnSpc>
                          <a:spcPts val="4548"/>
                        </a:lnSpc>
                        <a:defRPr/>
                      </a:pPr>
                      <a:r>
                        <a:rPr lang="en-US" sz="3499">
                          <a:solidFill>
                            <a:srgbClr val="9A401B"/>
                          </a:solidFill>
                          <a:latin typeface="Roboto Condensed"/>
                        </a:rPr>
                        <a:t>Em thử tìm những từ khác có nghĩa tương đương với từ “lấm tấm” để thay vào ngữ liệu và xét hiệu quả diễn đạt của từ “lấm tấm” so với những từ khác.</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 Lấm chấm, lốm đốm</a:t>
                      </a:r>
                      <a:endParaRPr lang="en-US" sz="1100"/>
                    </a:p>
                    <a:p>
                      <a:pPr algn="l">
                        <a:lnSpc>
                          <a:spcPts val="4548"/>
                        </a:lnSpc>
                      </a:pPr>
                      <a:r>
                        <a:rPr lang="en-US" sz="3499">
                          <a:solidFill>
                            <a:srgbClr val="9A401B"/>
                          </a:solidFill>
                          <a:latin typeface="Roboto Condensed"/>
                        </a:rPr>
                        <a:t>- Hiệu quả không bằng từ “lấm tấm”</a:t>
                      </a:r>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3"/>
                  </a:ext>
                </a:extLst>
              </a:tr>
            </a:tbl>
          </a:graphicData>
        </a:graphic>
      </p:graphicFrame>
      <p:grpSp>
        <p:nvGrpSpPr>
          <p:cNvPr id="6" name="Group 6"/>
          <p:cNvGrpSpPr/>
          <p:nvPr/>
        </p:nvGrpSpPr>
        <p:grpSpPr>
          <a:xfrm rot="-10800000">
            <a:off x="14261844" y="8187691"/>
            <a:ext cx="3541778" cy="2099309"/>
            <a:chOff x="0" y="0"/>
            <a:chExt cx="4722371" cy="2799079"/>
          </a:xfrm>
        </p:grpSpPr>
        <p:sp>
          <p:nvSpPr>
            <p:cNvPr id="7" name="Freeform 7"/>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3"/>
              <a:stretch>
                <a:fillRect l="-153" r="-153"/>
              </a:stretch>
            </a:blipFill>
          </p:spPr>
          <p:txBody>
            <a:bodyPr/>
            <a:lstStyle/>
            <a:p>
              <a:endParaRPr lang="en-GB"/>
            </a:p>
          </p:txBody>
        </p:sp>
      </p:grpSp>
      <p:grpSp>
        <p:nvGrpSpPr>
          <p:cNvPr id="8" name="Group 8"/>
          <p:cNvGrpSpPr/>
          <p:nvPr/>
        </p:nvGrpSpPr>
        <p:grpSpPr>
          <a:xfrm>
            <a:off x="-1247057" y="-663356"/>
            <a:ext cx="5486061" cy="4598316"/>
            <a:chOff x="0" y="0"/>
            <a:chExt cx="7314748" cy="6131088"/>
          </a:xfrm>
        </p:grpSpPr>
        <p:sp>
          <p:nvSpPr>
            <p:cNvPr id="9" name="Freeform 9"/>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7298634">
            <a:off x="14632228" y="362266"/>
            <a:ext cx="6670900" cy="2547071"/>
            <a:chOff x="0" y="0"/>
            <a:chExt cx="8894533" cy="3396095"/>
          </a:xfrm>
        </p:grpSpPr>
        <p:sp>
          <p:nvSpPr>
            <p:cNvPr id="3" name="Freeform 3"/>
            <p:cNvSpPr/>
            <p:nvPr/>
          </p:nvSpPr>
          <p:spPr>
            <a:xfrm>
              <a:off x="0" y="0"/>
              <a:ext cx="8894572" cy="3396107"/>
            </a:xfrm>
            <a:custGeom>
              <a:avLst/>
              <a:gdLst/>
              <a:ahLst/>
              <a:cxnLst/>
              <a:rect l="l" t="t" r="r" b="b"/>
              <a:pathLst>
                <a:path w="8894572" h="3396107">
                  <a:moveTo>
                    <a:pt x="0" y="0"/>
                  </a:moveTo>
                  <a:lnTo>
                    <a:pt x="8894572" y="0"/>
                  </a:lnTo>
                  <a:lnTo>
                    <a:pt x="8894572" y="3396107"/>
                  </a:lnTo>
                  <a:lnTo>
                    <a:pt x="0" y="3396107"/>
                  </a:lnTo>
                  <a:lnTo>
                    <a:pt x="0" y="0"/>
                  </a:lnTo>
                  <a:close/>
                </a:path>
              </a:pathLst>
            </a:custGeom>
            <a:blipFill>
              <a:blip r:embed="rId2"/>
              <a:stretch>
                <a:fillRect t="-811" b="-811"/>
              </a:stretch>
            </a:blipFill>
          </p:spPr>
          <p:txBody>
            <a:bodyPr/>
            <a:lstStyle/>
            <a:p>
              <a:endParaRPr lang="en-GB"/>
            </a:p>
          </p:txBody>
        </p:sp>
      </p:grpSp>
      <p:sp>
        <p:nvSpPr>
          <p:cNvPr id="4" name="TextBox 4"/>
          <p:cNvSpPr txBox="1"/>
          <p:nvPr/>
        </p:nvSpPr>
        <p:spPr>
          <a:xfrm>
            <a:off x="5500669" y="243882"/>
            <a:ext cx="8761175" cy="2431316"/>
          </a:xfrm>
          <a:prstGeom prst="rect">
            <a:avLst/>
          </a:prstGeom>
        </p:spPr>
        <p:txBody>
          <a:bodyPr lIns="0" tIns="0" rIns="0" bIns="0" rtlCol="0" anchor="t">
            <a:spAutoFit/>
          </a:bodyPr>
          <a:lstStyle/>
          <a:p>
            <a:pPr algn="just">
              <a:lnSpc>
                <a:spcPts val="7000"/>
              </a:lnSpc>
            </a:pPr>
            <a:r>
              <a:rPr lang="en-US" sz="4999">
                <a:solidFill>
                  <a:srgbClr val="000000"/>
                </a:solidFill>
                <a:latin typeface="Roboto Condensed Italics"/>
              </a:rPr>
              <a:t>“Sáng chớm lạnh trong lòng Hà Nội</a:t>
            </a:r>
          </a:p>
          <a:p>
            <a:pPr algn="just">
              <a:lnSpc>
                <a:spcPts val="7000"/>
              </a:lnSpc>
            </a:pPr>
            <a:r>
              <a:rPr lang="en-US" sz="4999">
                <a:solidFill>
                  <a:srgbClr val="000000"/>
                </a:solidFill>
                <a:latin typeface="Roboto Condensed Italics"/>
              </a:rPr>
              <a:t>Những phố dài xao xác hơi may.”</a:t>
            </a:r>
          </a:p>
          <a:p>
            <a:pPr algn="r">
              <a:lnSpc>
                <a:spcPts val="5320"/>
              </a:lnSpc>
            </a:pPr>
            <a:r>
              <a:rPr lang="en-US" sz="3800">
                <a:solidFill>
                  <a:srgbClr val="000000"/>
                </a:solidFill>
                <a:latin typeface="Roboto Condensed"/>
              </a:rPr>
              <a:t>(Trích "Đất nước", Nguyễn Đình Thi)</a:t>
            </a:r>
          </a:p>
        </p:txBody>
      </p:sp>
      <p:graphicFrame>
        <p:nvGraphicFramePr>
          <p:cNvPr id="5" name="Table 5"/>
          <p:cNvGraphicFramePr>
            <a:graphicFrameLocks noGrp="1"/>
          </p:cNvGraphicFramePr>
          <p:nvPr/>
        </p:nvGraphicFramePr>
        <p:xfrm>
          <a:off x="1477307" y="2799122"/>
          <a:ext cx="15316200" cy="7213599"/>
        </p:xfrm>
        <a:graphic>
          <a:graphicData uri="http://schemas.openxmlformats.org/drawingml/2006/table">
            <a:tbl>
              <a:tblPr/>
              <a:tblGrid>
                <a:gridCol w="7893450">
                  <a:extLst>
                    <a:ext uri="{9D8B030D-6E8A-4147-A177-3AD203B41FA5}">
                      <a16:colId xmlns:a16="http://schemas.microsoft.com/office/drawing/2014/main" val="20000"/>
                    </a:ext>
                  </a:extLst>
                </a:gridCol>
                <a:gridCol w="7422750">
                  <a:extLst>
                    <a:ext uri="{9D8B030D-6E8A-4147-A177-3AD203B41FA5}">
                      <a16:colId xmlns:a16="http://schemas.microsoft.com/office/drawing/2014/main" val="20001"/>
                    </a:ext>
                  </a:extLst>
                </a:gridCol>
              </a:tblGrid>
              <a:tr h="1109700">
                <a:tc>
                  <a:txBody>
                    <a:bodyPr/>
                    <a:lstStyle/>
                    <a:p>
                      <a:pPr algn="ctr">
                        <a:lnSpc>
                          <a:spcPts val="4898"/>
                        </a:lnSpc>
                        <a:defRPr/>
                      </a:pPr>
                      <a:r>
                        <a:rPr lang="en-US" sz="3499">
                          <a:solidFill>
                            <a:srgbClr val="FFFFFF"/>
                          </a:solidFill>
                          <a:latin typeface="Roboto Condensed Bold"/>
                        </a:rPr>
                        <a:t>Tiêu chí</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tc>
                  <a:txBody>
                    <a:bodyPr/>
                    <a:lstStyle/>
                    <a:p>
                      <a:pPr algn="ctr">
                        <a:lnSpc>
                          <a:spcPts val="4898"/>
                        </a:lnSpc>
                        <a:defRPr/>
                      </a:pPr>
                      <a:r>
                        <a:rPr lang="en-US" sz="3499">
                          <a:solidFill>
                            <a:srgbClr val="FFFFFF"/>
                          </a:solidFill>
                          <a:latin typeface="Roboto Condensed Bold"/>
                        </a:rPr>
                        <a:t>Trả lời</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extLst>
                  <a:ext uri="{0D108BD9-81ED-4DB2-BD59-A6C34878D82A}">
                    <a16:rowId xmlns:a16="http://schemas.microsoft.com/office/drawing/2014/main" val="10000"/>
                  </a:ext>
                </a:extLst>
              </a:tr>
              <a:tr h="1664660">
                <a:tc>
                  <a:txBody>
                    <a:bodyPr/>
                    <a:lstStyle/>
                    <a:p>
                      <a:pPr algn="l">
                        <a:lnSpc>
                          <a:spcPts val="4548"/>
                        </a:lnSpc>
                        <a:defRPr/>
                      </a:pPr>
                      <a:r>
                        <a:rPr lang="en-US" sz="3499">
                          <a:solidFill>
                            <a:srgbClr val="9A401B"/>
                          </a:solidFill>
                          <a:latin typeface="Roboto Condensed"/>
                        </a:rPr>
                        <a:t>Từ “xao xác” là từ gợi hình ảnh (tượng hình) hay từ 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1"/>
                  </a:ext>
                </a:extLst>
              </a:tr>
              <a:tr h="1664660">
                <a:tc>
                  <a:txBody>
                    <a:bodyPr/>
                    <a:lstStyle/>
                    <a:p>
                      <a:pPr algn="just">
                        <a:lnSpc>
                          <a:spcPts val="4548"/>
                        </a:lnSpc>
                        <a:defRPr/>
                      </a:pPr>
                      <a:r>
                        <a:rPr lang="en-US" sz="3499">
                          <a:solidFill>
                            <a:srgbClr val="9A401B"/>
                          </a:solidFill>
                          <a:latin typeface="Roboto Condensed"/>
                        </a:rPr>
                        <a:t>Từ “xao xác” gợi ra âm thanh như thế nào?</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Gợi tả âm thanh nối tiếp nhau làm xao động cả không gian vắng lặng.</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2"/>
                  </a:ext>
                </a:extLst>
              </a:tr>
              <a:tr h="2774579">
                <a:tc>
                  <a:txBody>
                    <a:bodyPr/>
                    <a:lstStyle/>
                    <a:p>
                      <a:pPr algn="just">
                        <a:lnSpc>
                          <a:spcPts val="4548"/>
                        </a:lnSpc>
                        <a:defRPr/>
                      </a:pPr>
                      <a:r>
                        <a:rPr lang="en-US" sz="3499">
                          <a:solidFill>
                            <a:srgbClr val="9A401B"/>
                          </a:solidFill>
                          <a:latin typeface="Roboto Condensed"/>
                        </a:rPr>
                        <a:t>Em thử tìm những từ khác có nghĩa tương đương với từ “xao xác” để thay vào ngữ liệu và xét hiệu quả diễn đạt của từ “xao xác” so với những từ khác.</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 Tao tác</a:t>
                      </a:r>
                      <a:endParaRPr lang="en-US" sz="1100"/>
                    </a:p>
                    <a:p>
                      <a:pPr algn="l">
                        <a:lnSpc>
                          <a:spcPts val="4548"/>
                        </a:lnSpc>
                      </a:pPr>
                      <a:r>
                        <a:rPr lang="en-US" sz="3499">
                          <a:solidFill>
                            <a:srgbClr val="9A401B"/>
                          </a:solidFill>
                          <a:latin typeface="Roboto Condensed"/>
                        </a:rPr>
                        <a:t>- Không phù hợp như “xao xác” (vì xao xác gợi được cả xao động của tâm hồn)</a:t>
                      </a:r>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3"/>
                  </a:ext>
                </a:extLst>
              </a:tr>
            </a:tbl>
          </a:graphicData>
        </a:graphic>
      </p:graphicFrame>
      <p:grpSp>
        <p:nvGrpSpPr>
          <p:cNvPr id="6" name="Group 6"/>
          <p:cNvGrpSpPr/>
          <p:nvPr/>
        </p:nvGrpSpPr>
        <p:grpSpPr>
          <a:xfrm rot="-10800000">
            <a:off x="14261844" y="8187691"/>
            <a:ext cx="3541778" cy="2099309"/>
            <a:chOff x="0" y="0"/>
            <a:chExt cx="4722371" cy="2799079"/>
          </a:xfrm>
        </p:grpSpPr>
        <p:sp>
          <p:nvSpPr>
            <p:cNvPr id="7" name="Freeform 7"/>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3"/>
              <a:stretch>
                <a:fillRect l="-153" r="-153"/>
              </a:stretch>
            </a:blipFill>
          </p:spPr>
          <p:txBody>
            <a:bodyPr/>
            <a:lstStyle/>
            <a:p>
              <a:endParaRPr lang="en-GB"/>
            </a:p>
          </p:txBody>
        </p:sp>
      </p:grpSp>
      <p:grpSp>
        <p:nvGrpSpPr>
          <p:cNvPr id="8" name="Group 8"/>
          <p:cNvGrpSpPr/>
          <p:nvPr/>
        </p:nvGrpSpPr>
        <p:grpSpPr>
          <a:xfrm>
            <a:off x="-1247057" y="-663356"/>
            <a:ext cx="5486061" cy="4598316"/>
            <a:chOff x="0" y="0"/>
            <a:chExt cx="7314748" cy="6131088"/>
          </a:xfrm>
        </p:grpSpPr>
        <p:sp>
          <p:nvSpPr>
            <p:cNvPr id="9" name="Freeform 9"/>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4852161" y="1288717"/>
            <a:ext cx="7778257" cy="2710435"/>
          </a:xfrm>
          <a:prstGeom prst="rect">
            <a:avLst/>
          </a:prstGeom>
        </p:spPr>
        <p:txBody>
          <a:bodyPr lIns="0" tIns="0" rIns="0" bIns="0" rtlCol="0" anchor="t">
            <a:spAutoFit/>
          </a:bodyPr>
          <a:lstStyle/>
          <a:p>
            <a:pPr algn="ctr">
              <a:lnSpc>
                <a:spcPts val="9916"/>
              </a:lnSpc>
            </a:pPr>
            <a:r>
              <a:rPr lang="en-US" sz="5798">
                <a:solidFill>
                  <a:srgbClr val="FFFFFF"/>
                </a:solidFill>
                <a:latin typeface="Fraunces Bold"/>
              </a:rPr>
              <a:t>I. TỪ TƯỢNG HÌNH, TỪ TƯỢNG THANH</a:t>
            </a:r>
          </a:p>
        </p:txBody>
      </p:sp>
      <p:sp>
        <p:nvSpPr>
          <p:cNvPr id="9" name="TextBox 9"/>
          <p:cNvSpPr txBox="1"/>
          <p:nvPr/>
        </p:nvSpPr>
        <p:spPr>
          <a:xfrm>
            <a:off x="4290433" y="4914900"/>
            <a:ext cx="10893869" cy="913055"/>
          </a:xfrm>
          <a:prstGeom prst="rect">
            <a:avLst/>
          </a:prstGeom>
        </p:spPr>
        <p:txBody>
          <a:bodyPr lIns="0" tIns="0" rIns="0" bIns="0" rtlCol="0" anchor="t">
            <a:spAutoFit/>
          </a:bodyPr>
          <a:lstStyle/>
          <a:p>
            <a:pPr algn="l">
              <a:lnSpc>
                <a:spcPts val="7419"/>
              </a:lnSpc>
            </a:pPr>
            <a:r>
              <a:rPr lang="en-US" sz="5299">
                <a:solidFill>
                  <a:srgbClr val="FFFFFF"/>
                </a:solidFill>
                <a:latin typeface="Roboto Condensed Bold"/>
              </a:rPr>
              <a:t>1. Từ tượng hình, từ tượng thanh</a:t>
            </a:r>
          </a:p>
        </p:txBody>
      </p:sp>
      <p:grpSp>
        <p:nvGrpSpPr>
          <p:cNvPr id="10" name="Group 10"/>
          <p:cNvGrpSpPr/>
          <p:nvPr/>
        </p:nvGrpSpPr>
        <p:grpSpPr>
          <a:xfrm>
            <a:off x="13244318" y="5688684"/>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grpSp>
        <p:nvGrpSpPr>
          <p:cNvPr id="2" name="Group 2"/>
          <p:cNvGrpSpPr/>
          <p:nvPr/>
        </p:nvGrpSpPr>
        <p:grpSpPr>
          <a:xfrm rot="-1882072">
            <a:off x="15017472" y="7071435"/>
            <a:ext cx="4535786" cy="4083236"/>
            <a:chOff x="0" y="0"/>
            <a:chExt cx="6047715" cy="5444315"/>
          </a:xfrm>
        </p:grpSpPr>
        <p:sp>
          <p:nvSpPr>
            <p:cNvPr id="3" name="Freeform 3"/>
            <p:cNvSpPr/>
            <p:nvPr/>
          </p:nvSpPr>
          <p:spPr>
            <a:xfrm>
              <a:off x="0" y="0"/>
              <a:ext cx="6047740" cy="5444363"/>
            </a:xfrm>
            <a:custGeom>
              <a:avLst/>
              <a:gdLst/>
              <a:ahLst/>
              <a:cxnLst/>
              <a:rect l="l" t="t" r="r" b="b"/>
              <a:pathLst>
                <a:path w="6047740" h="5444363">
                  <a:moveTo>
                    <a:pt x="0" y="0"/>
                  </a:moveTo>
                  <a:lnTo>
                    <a:pt x="6047740" y="0"/>
                  </a:lnTo>
                  <a:lnTo>
                    <a:pt x="6047740" y="5444363"/>
                  </a:lnTo>
                  <a:lnTo>
                    <a:pt x="0" y="5444363"/>
                  </a:lnTo>
                  <a:lnTo>
                    <a:pt x="0" y="0"/>
                  </a:lnTo>
                  <a:close/>
                </a:path>
              </a:pathLst>
            </a:custGeom>
            <a:blipFill>
              <a:blip r:embed="rId2"/>
              <a:stretch>
                <a:fillRect l="-47" r="-47"/>
              </a:stretch>
            </a:blipFill>
          </p:spPr>
          <p:txBody>
            <a:bodyPr/>
            <a:lstStyle/>
            <a:p>
              <a:endParaRPr lang="en-GB"/>
            </a:p>
          </p:txBody>
        </p:sp>
      </p:grpSp>
      <p:grpSp>
        <p:nvGrpSpPr>
          <p:cNvPr id="4" name="Group 4"/>
          <p:cNvGrpSpPr/>
          <p:nvPr/>
        </p:nvGrpSpPr>
        <p:grpSpPr>
          <a:xfrm>
            <a:off x="3127954" y="419471"/>
            <a:ext cx="3370813" cy="3395507"/>
            <a:chOff x="0" y="0"/>
            <a:chExt cx="4494417" cy="4527343"/>
          </a:xfrm>
        </p:grpSpPr>
        <p:sp>
          <p:nvSpPr>
            <p:cNvPr id="5" name="Freeform 5"/>
            <p:cNvSpPr/>
            <p:nvPr/>
          </p:nvSpPr>
          <p:spPr>
            <a:xfrm>
              <a:off x="0" y="0"/>
              <a:ext cx="4494403" cy="4527296"/>
            </a:xfrm>
            <a:custGeom>
              <a:avLst/>
              <a:gdLst/>
              <a:ahLst/>
              <a:cxnLst/>
              <a:rect l="l" t="t" r="r" b="b"/>
              <a:pathLst>
                <a:path w="4494403" h="4527296">
                  <a:moveTo>
                    <a:pt x="0" y="0"/>
                  </a:moveTo>
                  <a:lnTo>
                    <a:pt x="4494403" y="0"/>
                  </a:lnTo>
                  <a:lnTo>
                    <a:pt x="4494403" y="4527296"/>
                  </a:lnTo>
                  <a:lnTo>
                    <a:pt x="0" y="4527296"/>
                  </a:lnTo>
                  <a:lnTo>
                    <a:pt x="0" y="0"/>
                  </a:lnTo>
                  <a:close/>
                </a:path>
              </a:pathLst>
            </a:custGeom>
            <a:blipFill>
              <a:blip r:embed="rId3"/>
              <a:stretch>
                <a:fillRect t="-57" b="-58"/>
              </a:stretch>
            </a:blipFill>
          </p:spPr>
          <p:txBody>
            <a:bodyPr/>
            <a:lstStyle/>
            <a:p>
              <a:endParaRPr lang="en-GB"/>
            </a:p>
          </p:txBody>
        </p:sp>
      </p:grpSp>
      <p:sp>
        <p:nvSpPr>
          <p:cNvPr id="6" name="TextBox 6"/>
          <p:cNvSpPr txBox="1"/>
          <p:nvPr/>
        </p:nvSpPr>
        <p:spPr>
          <a:xfrm>
            <a:off x="3127954" y="1536418"/>
            <a:ext cx="3370813" cy="952095"/>
          </a:xfrm>
          <a:prstGeom prst="rect">
            <a:avLst/>
          </a:prstGeom>
        </p:spPr>
        <p:txBody>
          <a:bodyPr lIns="0" tIns="0" rIns="0" bIns="0" rtlCol="0" anchor="t">
            <a:spAutoFit/>
          </a:bodyPr>
          <a:lstStyle/>
          <a:p>
            <a:pPr algn="ctr">
              <a:lnSpc>
                <a:spcPts val="6826"/>
              </a:lnSpc>
            </a:pPr>
            <a:r>
              <a:rPr lang="en-US" sz="4875">
                <a:solidFill>
                  <a:srgbClr val="000000"/>
                </a:solidFill>
                <a:latin typeface="Roboto Condensed"/>
              </a:rPr>
              <a:t>KHÁI NIỆM</a:t>
            </a:r>
          </a:p>
        </p:txBody>
      </p:sp>
      <p:grpSp>
        <p:nvGrpSpPr>
          <p:cNvPr id="7" name="Group 7"/>
          <p:cNvGrpSpPr/>
          <p:nvPr/>
        </p:nvGrpSpPr>
        <p:grpSpPr>
          <a:xfrm>
            <a:off x="9608206" y="400424"/>
            <a:ext cx="3370813" cy="3395507"/>
            <a:chOff x="0" y="0"/>
            <a:chExt cx="4494417" cy="4527343"/>
          </a:xfrm>
        </p:grpSpPr>
        <p:sp>
          <p:nvSpPr>
            <p:cNvPr id="8" name="Freeform 8"/>
            <p:cNvSpPr/>
            <p:nvPr/>
          </p:nvSpPr>
          <p:spPr>
            <a:xfrm>
              <a:off x="0" y="0"/>
              <a:ext cx="4494403" cy="4527296"/>
            </a:xfrm>
            <a:custGeom>
              <a:avLst/>
              <a:gdLst/>
              <a:ahLst/>
              <a:cxnLst/>
              <a:rect l="l" t="t" r="r" b="b"/>
              <a:pathLst>
                <a:path w="4494403" h="4527296">
                  <a:moveTo>
                    <a:pt x="0" y="0"/>
                  </a:moveTo>
                  <a:lnTo>
                    <a:pt x="4494403" y="0"/>
                  </a:lnTo>
                  <a:lnTo>
                    <a:pt x="4494403" y="4527296"/>
                  </a:lnTo>
                  <a:lnTo>
                    <a:pt x="0" y="4527296"/>
                  </a:lnTo>
                  <a:lnTo>
                    <a:pt x="0" y="0"/>
                  </a:lnTo>
                  <a:close/>
                </a:path>
              </a:pathLst>
            </a:custGeom>
            <a:blipFill>
              <a:blip r:embed="rId3"/>
              <a:stretch>
                <a:fillRect t="-57" b="-58"/>
              </a:stretch>
            </a:blipFill>
          </p:spPr>
          <p:txBody>
            <a:bodyPr/>
            <a:lstStyle/>
            <a:p>
              <a:endParaRPr lang="en-GB"/>
            </a:p>
          </p:txBody>
        </p:sp>
      </p:grpSp>
      <p:sp>
        <p:nvSpPr>
          <p:cNvPr id="9" name="TextBox 9"/>
          <p:cNvSpPr txBox="1"/>
          <p:nvPr/>
        </p:nvSpPr>
        <p:spPr>
          <a:xfrm>
            <a:off x="9629943" y="1536418"/>
            <a:ext cx="3370813" cy="952095"/>
          </a:xfrm>
          <a:prstGeom prst="rect">
            <a:avLst/>
          </a:prstGeom>
        </p:spPr>
        <p:txBody>
          <a:bodyPr lIns="0" tIns="0" rIns="0" bIns="0" rtlCol="0" anchor="t">
            <a:spAutoFit/>
          </a:bodyPr>
          <a:lstStyle/>
          <a:p>
            <a:pPr algn="ctr">
              <a:lnSpc>
                <a:spcPts val="6826"/>
              </a:lnSpc>
            </a:pPr>
            <a:r>
              <a:rPr lang="en-US" sz="4875">
                <a:solidFill>
                  <a:srgbClr val="000000"/>
                </a:solidFill>
                <a:latin typeface="Roboto Condensed"/>
              </a:rPr>
              <a:t>Ý NGHĨA</a:t>
            </a:r>
          </a:p>
        </p:txBody>
      </p:sp>
      <p:grpSp>
        <p:nvGrpSpPr>
          <p:cNvPr id="10" name="Group 10"/>
          <p:cNvGrpSpPr/>
          <p:nvPr/>
        </p:nvGrpSpPr>
        <p:grpSpPr>
          <a:xfrm>
            <a:off x="1512582" y="4357532"/>
            <a:ext cx="3261144" cy="5598531"/>
            <a:chOff x="0" y="0"/>
            <a:chExt cx="4348192" cy="7464708"/>
          </a:xfrm>
        </p:grpSpPr>
        <p:sp>
          <p:nvSpPr>
            <p:cNvPr id="11" name="Freeform 11"/>
            <p:cNvSpPr/>
            <p:nvPr/>
          </p:nvSpPr>
          <p:spPr>
            <a:xfrm>
              <a:off x="0" y="0"/>
              <a:ext cx="4348226" cy="7464679"/>
            </a:xfrm>
            <a:custGeom>
              <a:avLst/>
              <a:gdLst/>
              <a:ahLst/>
              <a:cxnLst/>
              <a:rect l="l" t="t" r="r" b="b"/>
              <a:pathLst>
                <a:path w="4348226" h="7464679">
                  <a:moveTo>
                    <a:pt x="0" y="0"/>
                  </a:moveTo>
                  <a:lnTo>
                    <a:pt x="4348226" y="0"/>
                  </a:lnTo>
                  <a:lnTo>
                    <a:pt x="4348226" y="7464679"/>
                  </a:lnTo>
                  <a:lnTo>
                    <a:pt x="0" y="7464679"/>
                  </a:lnTo>
                  <a:lnTo>
                    <a:pt x="0" y="0"/>
                  </a:lnTo>
                  <a:close/>
                </a:path>
              </a:pathLst>
            </a:custGeom>
            <a:blipFill>
              <a:blip r:embed="rId4"/>
              <a:stretch>
                <a:fillRect l="-509" r="-508"/>
              </a:stretch>
            </a:blipFill>
          </p:spPr>
          <p:txBody>
            <a:bodyPr/>
            <a:lstStyle/>
            <a:p>
              <a:endParaRPr lang="en-GB"/>
            </a:p>
          </p:txBody>
        </p:sp>
      </p:grpSp>
      <p:sp>
        <p:nvSpPr>
          <p:cNvPr id="12" name="TextBox 12"/>
          <p:cNvSpPr txBox="1"/>
          <p:nvPr/>
        </p:nvSpPr>
        <p:spPr>
          <a:xfrm>
            <a:off x="1984080" y="4781968"/>
            <a:ext cx="2613604" cy="357505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Từ tượng hình là từ gợi tả dáng vẻ, trạng thái của sự vật</a:t>
            </a:r>
          </a:p>
        </p:txBody>
      </p:sp>
      <p:grpSp>
        <p:nvGrpSpPr>
          <p:cNvPr id="13" name="Group 13"/>
          <p:cNvGrpSpPr/>
          <p:nvPr/>
        </p:nvGrpSpPr>
        <p:grpSpPr>
          <a:xfrm>
            <a:off x="6011976" y="4198147"/>
            <a:ext cx="3261735" cy="5599545"/>
            <a:chOff x="0" y="0"/>
            <a:chExt cx="4348980" cy="7466060"/>
          </a:xfrm>
        </p:grpSpPr>
        <p:sp>
          <p:nvSpPr>
            <p:cNvPr id="14" name="Freeform 14"/>
            <p:cNvSpPr/>
            <p:nvPr/>
          </p:nvSpPr>
          <p:spPr>
            <a:xfrm>
              <a:off x="0" y="0"/>
              <a:ext cx="4348988" cy="7466076"/>
            </a:xfrm>
            <a:custGeom>
              <a:avLst/>
              <a:gdLst/>
              <a:ahLst/>
              <a:cxnLst/>
              <a:rect l="l" t="t" r="r" b="b"/>
              <a:pathLst>
                <a:path w="4348988" h="7466076">
                  <a:moveTo>
                    <a:pt x="0" y="0"/>
                  </a:moveTo>
                  <a:lnTo>
                    <a:pt x="4348988" y="0"/>
                  </a:lnTo>
                  <a:lnTo>
                    <a:pt x="4348988" y="7466076"/>
                  </a:lnTo>
                  <a:lnTo>
                    <a:pt x="0" y="7466076"/>
                  </a:lnTo>
                  <a:lnTo>
                    <a:pt x="0" y="0"/>
                  </a:lnTo>
                  <a:close/>
                </a:path>
              </a:pathLst>
            </a:custGeom>
            <a:blipFill>
              <a:blip r:embed="rId4"/>
              <a:stretch>
                <a:fillRect l="-509" r="-509"/>
              </a:stretch>
            </a:blipFill>
          </p:spPr>
          <p:txBody>
            <a:bodyPr/>
            <a:lstStyle/>
            <a:p>
              <a:endParaRPr lang="en-GB"/>
            </a:p>
          </p:txBody>
        </p:sp>
      </p:grpSp>
      <p:sp>
        <p:nvSpPr>
          <p:cNvPr id="15" name="TextBox 15"/>
          <p:cNvSpPr txBox="1"/>
          <p:nvPr/>
        </p:nvSpPr>
        <p:spPr>
          <a:xfrm>
            <a:off x="6186624" y="4781968"/>
            <a:ext cx="2912438" cy="427990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Từ tượng thanh là từ mô phỏng âm thanh của tự nhiên hoặc của con người</a:t>
            </a:r>
          </a:p>
        </p:txBody>
      </p:sp>
      <p:grpSp>
        <p:nvGrpSpPr>
          <p:cNvPr id="16" name="Group 16"/>
          <p:cNvGrpSpPr/>
          <p:nvPr/>
        </p:nvGrpSpPr>
        <p:grpSpPr>
          <a:xfrm>
            <a:off x="11893450" y="3949739"/>
            <a:ext cx="3551362" cy="6096758"/>
            <a:chOff x="0" y="0"/>
            <a:chExt cx="4735149" cy="8129011"/>
          </a:xfrm>
        </p:grpSpPr>
        <p:sp>
          <p:nvSpPr>
            <p:cNvPr id="17" name="Freeform 17"/>
            <p:cNvSpPr/>
            <p:nvPr/>
          </p:nvSpPr>
          <p:spPr>
            <a:xfrm>
              <a:off x="0" y="0"/>
              <a:ext cx="4735195" cy="8129016"/>
            </a:xfrm>
            <a:custGeom>
              <a:avLst/>
              <a:gdLst/>
              <a:ahLst/>
              <a:cxnLst/>
              <a:rect l="l" t="t" r="r" b="b"/>
              <a:pathLst>
                <a:path w="4735195" h="8129016">
                  <a:moveTo>
                    <a:pt x="0" y="0"/>
                  </a:moveTo>
                  <a:lnTo>
                    <a:pt x="4735195" y="0"/>
                  </a:lnTo>
                  <a:lnTo>
                    <a:pt x="4735195" y="8129016"/>
                  </a:lnTo>
                  <a:lnTo>
                    <a:pt x="0" y="8129016"/>
                  </a:lnTo>
                  <a:lnTo>
                    <a:pt x="0" y="0"/>
                  </a:lnTo>
                  <a:close/>
                </a:path>
              </a:pathLst>
            </a:custGeom>
            <a:blipFill>
              <a:blip r:embed="rId4"/>
              <a:stretch>
                <a:fillRect l="-484" r="-483"/>
              </a:stretch>
            </a:blipFill>
          </p:spPr>
          <p:txBody>
            <a:bodyPr/>
            <a:lstStyle/>
            <a:p>
              <a:endParaRPr lang="en-GB"/>
            </a:p>
          </p:txBody>
        </p:sp>
      </p:grpSp>
      <p:sp>
        <p:nvSpPr>
          <p:cNvPr id="18" name="TextBox 18"/>
          <p:cNvSpPr txBox="1"/>
          <p:nvPr/>
        </p:nvSpPr>
        <p:spPr>
          <a:xfrm>
            <a:off x="12145829" y="4045747"/>
            <a:ext cx="3046603" cy="568960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gợi hình ảnh, âm thanh và có tính biểu cảm, làm cho đối tượng cần miêu tả hiện lên cụ thể, sinh động.</a:t>
            </a:r>
          </a:p>
        </p:txBody>
      </p:sp>
      <p:grpSp>
        <p:nvGrpSpPr>
          <p:cNvPr id="19" name="Group 19"/>
          <p:cNvGrpSpPr/>
          <p:nvPr/>
        </p:nvGrpSpPr>
        <p:grpSpPr>
          <a:xfrm>
            <a:off x="3124104" y="3795929"/>
            <a:ext cx="1708307" cy="580653"/>
            <a:chOff x="0" y="0"/>
            <a:chExt cx="2277743" cy="774204"/>
          </a:xfrm>
        </p:grpSpPr>
        <p:sp>
          <p:nvSpPr>
            <p:cNvPr id="20" name="Freeform 20"/>
            <p:cNvSpPr/>
            <p:nvPr/>
          </p:nvSpPr>
          <p:spPr>
            <a:xfrm>
              <a:off x="17526" y="1270"/>
              <a:ext cx="2242693" cy="771652"/>
            </a:xfrm>
            <a:custGeom>
              <a:avLst/>
              <a:gdLst/>
              <a:ahLst/>
              <a:cxnLst/>
              <a:rect l="l" t="t" r="r" b="b"/>
              <a:pathLst>
                <a:path w="2242693" h="771652">
                  <a:moveTo>
                    <a:pt x="2242693" y="48260"/>
                  </a:moveTo>
                  <a:lnTo>
                    <a:pt x="15748" y="771652"/>
                  </a:lnTo>
                  <a:lnTo>
                    <a:pt x="0" y="723392"/>
                  </a:lnTo>
                  <a:lnTo>
                    <a:pt x="2226945" y="0"/>
                  </a:lnTo>
                  <a:close/>
                </a:path>
              </a:pathLst>
            </a:custGeom>
            <a:solidFill>
              <a:srgbClr val="E8B33C"/>
            </a:solidFill>
          </p:spPr>
          <p:txBody>
            <a:bodyPr/>
            <a:lstStyle/>
            <a:p>
              <a:endParaRPr lang="en-GB"/>
            </a:p>
          </p:txBody>
        </p:sp>
      </p:grpSp>
      <p:grpSp>
        <p:nvGrpSpPr>
          <p:cNvPr id="21" name="Group 21"/>
          <p:cNvGrpSpPr/>
          <p:nvPr/>
        </p:nvGrpSpPr>
        <p:grpSpPr>
          <a:xfrm>
            <a:off x="11274563" y="3776882"/>
            <a:ext cx="2413618" cy="191907"/>
            <a:chOff x="0" y="0"/>
            <a:chExt cx="3218157" cy="255876"/>
          </a:xfrm>
        </p:grpSpPr>
        <p:sp>
          <p:nvSpPr>
            <p:cNvPr id="22" name="Freeform 22"/>
            <p:cNvSpPr/>
            <p:nvPr/>
          </p:nvSpPr>
          <p:spPr>
            <a:xfrm>
              <a:off x="23749" y="0"/>
              <a:ext cx="3170682" cy="255778"/>
            </a:xfrm>
            <a:custGeom>
              <a:avLst/>
              <a:gdLst/>
              <a:ahLst/>
              <a:cxnLst/>
              <a:rect l="l" t="t" r="r" b="b"/>
              <a:pathLst>
                <a:path w="3170682" h="255778">
                  <a:moveTo>
                    <a:pt x="3302" y="0"/>
                  </a:moveTo>
                  <a:lnTo>
                    <a:pt x="3170682" y="205105"/>
                  </a:lnTo>
                  <a:lnTo>
                    <a:pt x="3167380" y="255778"/>
                  </a:lnTo>
                  <a:lnTo>
                    <a:pt x="0" y="50800"/>
                  </a:lnTo>
                  <a:close/>
                </a:path>
              </a:pathLst>
            </a:custGeom>
            <a:solidFill>
              <a:srgbClr val="E8B33C"/>
            </a:solidFill>
          </p:spPr>
          <p:txBody>
            <a:bodyPr/>
            <a:lstStyle/>
            <a:p>
              <a:endParaRPr lang="en-GB"/>
            </a:p>
          </p:txBody>
        </p:sp>
      </p:grpSp>
      <p:grpSp>
        <p:nvGrpSpPr>
          <p:cNvPr id="23" name="Group 23"/>
          <p:cNvGrpSpPr/>
          <p:nvPr/>
        </p:nvGrpSpPr>
        <p:grpSpPr>
          <a:xfrm>
            <a:off x="-401167" y="-784757"/>
            <a:ext cx="2098841" cy="2060680"/>
            <a:chOff x="0" y="0"/>
            <a:chExt cx="2798455" cy="2747573"/>
          </a:xfrm>
        </p:grpSpPr>
        <p:sp>
          <p:nvSpPr>
            <p:cNvPr id="24" name="Freeform 24"/>
            <p:cNvSpPr/>
            <p:nvPr/>
          </p:nvSpPr>
          <p:spPr>
            <a:xfrm>
              <a:off x="0" y="0"/>
              <a:ext cx="2798445" cy="2747518"/>
            </a:xfrm>
            <a:custGeom>
              <a:avLst/>
              <a:gdLst/>
              <a:ahLst/>
              <a:cxnLst/>
              <a:rect l="l" t="t" r="r" b="b"/>
              <a:pathLst>
                <a:path w="2798445" h="2747518">
                  <a:moveTo>
                    <a:pt x="0" y="0"/>
                  </a:moveTo>
                  <a:lnTo>
                    <a:pt x="2798445" y="0"/>
                  </a:lnTo>
                  <a:lnTo>
                    <a:pt x="2798445" y="2747518"/>
                  </a:lnTo>
                  <a:lnTo>
                    <a:pt x="0" y="2747518"/>
                  </a:lnTo>
                  <a:lnTo>
                    <a:pt x="0" y="0"/>
                  </a:lnTo>
                  <a:close/>
                </a:path>
              </a:pathLst>
            </a:custGeom>
            <a:blipFill>
              <a:blip r:embed="rId5"/>
              <a:stretch>
                <a:fillRect t="-4" b="-6"/>
              </a:stretch>
            </a:blipFill>
          </p:spPr>
          <p:txBody>
            <a:bodyPr/>
            <a:lstStyle/>
            <a:p>
              <a:endParaRPr lang="en-GB"/>
            </a:p>
          </p:txBody>
        </p:sp>
      </p:grpSp>
      <p:grpSp>
        <p:nvGrpSpPr>
          <p:cNvPr id="25" name="Group 25"/>
          <p:cNvGrpSpPr/>
          <p:nvPr/>
        </p:nvGrpSpPr>
        <p:grpSpPr>
          <a:xfrm>
            <a:off x="4807423" y="3639666"/>
            <a:ext cx="1406063" cy="599052"/>
            <a:chOff x="0" y="0"/>
            <a:chExt cx="1874751" cy="798736"/>
          </a:xfrm>
        </p:grpSpPr>
        <p:sp>
          <p:nvSpPr>
            <p:cNvPr id="26" name="Freeform 26"/>
            <p:cNvSpPr/>
            <p:nvPr/>
          </p:nvSpPr>
          <p:spPr>
            <a:xfrm>
              <a:off x="15748" y="1905"/>
              <a:ext cx="1843278" cy="794893"/>
            </a:xfrm>
            <a:custGeom>
              <a:avLst/>
              <a:gdLst/>
              <a:ahLst/>
              <a:cxnLst/>
              <a:rect l="l" t="t" r="r" b="b"/>
              <a:pathLst>
                <a:path w="1843278" h="794893">
                  <a:moveTo>
                    <a:pt x="19304" y="0"/>
                  </a:moveTo>
                  <a:lnTo>
                    <a:pt x="1843278" y="747903"/>
                  </a:lnTo>
                  <a:lnTo>
                    <a:pt x="1823974" y="794893"/>
                  </a:lnTo>
                  <a:lnTo>
                    <a:pt x="0" y="46990"/>
                  </a:lnTo>
                  <a:close/>
                </a:path>
              </a:pathLst>
            </a:custGeom>
            <a:solidFill>
              <a:srgbClr val="E8B33C"/>
            </a:solidFill>
          </p:spPr>
          <p:txBody>
            <a:bodyPr/>
            <a:lstStyle/>
            <a:p>
              <a:endParaRPr lang="en-GB"/>
            </a:p>
          </p:txBody>
        </p:sp>
      </p:grpSp>
      <p:grpSp>
        <p:nvGrpSpPr>
          <p:cNvPr id="27" name="Group 27"/>
          <p:cNvGrpSpPr/>
          <p:nvPr/>
        </p:nvGrpSpPr>
        <p:grpSpPr>
          <a:xfrm>
            <a:off x="14798454" y="6057860"/>
            <a:ext cx="5486061" cy="4598316"/>
            <a:chOff x="0" y="0"/>
            <a:chExt cx="7314748" cy="6131088"/>
          </a:xfrm>
        </p:grpSpPr>
        <p:sp>
          <p:nvSpPr>
            <p:cNvPr id="28" name="Freeform 28"/>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6"/>
              <a:stretch>
                <a:fillRect t="-125" b="-125"/>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5254872" y="1288717"/>
            <a:ext cx="7778257" cy="2710435"/>
          </a:xfrm>
          <a:prstGeom prst="rect">
            <a:avLst/>
          </a:prstGeom>
        </p:spPr>
        <p:txBody>
          <a:bodyPr lIns="0" tIns="0" rIns="0" bIns="0" rtlCol="0" anchor="t">
            <a:spAutoFit/>
          </a:bodyPr>
          <a:lstStyle/>
          <a:p>
            <a:pPr algn="ctr">
              <a:lnSpc>
                <a:spcPts val="9916"/>
              </a:lnSpc>
            </a:pPr>
            <a:r>
              <a:rPr lang="en-US" sz="5798">
                <a:solidFill>
                  <a:srgbClr val="FFFFFF"/>
                </a:solidFill>
                <a:latin typeface="Fraunces Bold"/>
              </a:rPr>
              <a:t>I. TỪ TƯỢNG HÌNH, TỪ TƯỢNG THANH</a:t>
            </a:r>
          </a:p>
        </p:txBody>
      </p:sp>
      <p:sp>
        <p:nvSpPr>
          <p:cNvPr id="9" name="TextBox 9"/>
          <p:cNvSpPr txBox="1"/>
          <p:nvPr/>
        </p:nvSpPr>
        <p:spPr>
          <a:xfrm>
            <a:off x="4290433" y="4595255"/>
            <a:ext cx="10893869" cy="1749326"/>
          </a:xfrm>
          <a:prstGeom prst="rect">
            <a:avLst/>
          </a:prstGeom>
        </p:spPr>
        <p:txBody>
          <a:bodyPr lIns="0" tIns="0" rIns="0" bIns="0" rtlCol="0" anchor="t">
            <a:spAutoFit/>
          </a:bodyPr>
          <a:lstStyle/>
          <a:p>
            <a:pPr algn="l">
              <a:lnSpc>
                <a:spcPts val="7000"/>
              </a:lnSpc>
            </a:pPr>
            <a:r>
              <a:rPr lang="en-US" sz="4999">
                <a:solidFill>
                  <a:srgbClr val="FFFFFF"/>
                </a:solidFill>
                <a:latin typeface="Roboto Condensed Bold"/>
              </a:rPr>
              <a:t>2. Thực hành sử dụng từ tượng hình, từ tượng thanh.</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7298634">
            <a:off x="14632228" y="362266"/>
            <a:ext cx="6670900" cy="2547071"/>
            <a:chOff x="0" y="0"/>
            <a:chExt cx="8894533" cy="3396095"/>
          </a:xfrm>
        </p:grpSpPr>
        <p:sp>
          <p:nvSpPr>
            <p:cNvPr id="3" name="Freeform 3"/>
            <p:cNvSpPr/>
            <p:nvPr/>
          </p:nvSpPr>
          <p:spPr>
            <a:xfrm>
              <a:off x="0" y="0"/>
              <a:ext cx="8894572" cy="3396107"/>
            </a:xfrm>
            <a:custGeom>
              <a:avLst/>
              <a:gdLst/>
              <a:ahLst/>
              <a:cxnLst/>
              <a:rect l="l" t="t" r="r" b="b"/>
              <a:pathLst>
                <a:path w="8894572" h="3396107">
                  <a:moveTo>
                    <a:pt x="0" y="0"/>
                  </a:moveTo>
                  <a:lnTo>
                    <a:pt x="8894572" y="0"/>
                  </a:lnTo>
                  <a:lnTo>
                    <a:pt x="8894572" y="3396107"/>
                  </a:lnTo>
                  <a:lnTo>
                    <a:pt x="0" y="3396107"/>
                  </a:lnTo>
                  <a:lnTo>
                    <a:pt x="0" y="0"/>
                  </a:lnTo>
                  <a:close/>
                </a:path>
              </a:pathLst>
            </a:custGeom>
            <a:blipFill>
              <a:blip r:embed="rId2"/>
              <a:stretch>
                <a:fillRect t="-811" b="-811"/>
              </a:stretch>
            </a:blipFill>
          </p:spPr>
          <p:txBody>
            <a:bodyPr/>
            <a:lstStyle/>
            <a:p>
              <a:endParaRPr lang="en-GB"/>
            </a:p>
          </p:txBody>
        </p:sp>
      </p:grpSp>
      <p:grpSp>
        <p:nvGrpSpPr>
          <p:cNvPr id="4" name="Group 4"/>
          <p:cNvGrpSpPr/>
          <p:nvPr/>
        </p:nvGrpSpPr>
        <p:grpSpPr>
          <a:xfrm rot="-10800000">
            <a:off x="14261844" y="8187691"/>
            <a:ext cx="3541778" cy="2099309"/>
            <a:chOff x="0" y="0"/>
            <a:chExt cx="4722371" cy="2799079"/>
          </a:xfrm>
        </p:grpSpPr>
        <p:sp>
          <p:nvSpPr>
            <p:cNvPr id="5" name="Freeform 5"/>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3"/>
              <a:stretch>
                <a:fillRect l="-153" r="-153"/>
              </a:stretch>
            </a:blipFill>
          </p:spPr>
          <p:txBody>
            <a:bodyPr/>
            <a:lstStyle/>
            <a:p>
              <a:endParaRPr lang="en-GB"/>
            </a:p>
          </p:txBody>
        </p:sp>
      </p:grpSp>
      <p:grpSp>
        <p:nvGrpSpPr>
          <p:cNvPr id="6" name="Group 6"/>
          <p:cNvGrpSpPr/>
          <p:nvPr/>
        </p:nvGrpSpPr>
        <p:grpSpPr>
          <a:xfrm>
            <a:off x="2385458" y="-2426956"/>
            <a:ext cx="17671251" cy="12568677"/>
            <a:chOff x="0" y="0"/>
            <a:chExt cx="23561668" cy="16758236"/>
          </a:xfrm>
        </p:grpSpPr>
        <p:sp>
          <p:nvSpPr>
            <p:cNvPr id="7" name="Freeform 7"/>
            <p:cNvSpPr/>
            <p:nvPr/>
          </p:nvSpPr>
          <p:spPr>
            <a:xfrm>
              <a:off x="0" y="0"/>
              <a:ext cx="23561675" cy="16758286"/>
            </a:xfrm>
            <a:custGeom>
              <a:avLst/>
              <a:gdLst/>
              <a:ahLst/>
              <a:cxnLst/>
              <a:rect l="l" t="t" r="r" b="b"/>
              <a:pathLst>
                <a:path w="23561675" h="16758286">
                  <a:moveTo>
                    <a:pt x="0" y="0"/>
                  </a:moveTo>
                  <a:lnTo>
                    <a:pt x="23561675" y="0"/>
                  </a:lnTo>
                  <a:lnTo>
                    <a:pt x="23561675" y="16758286"/>
                  </a:lnTo>
                  <a:lnTo>
                    <a:pt x="0" y="16758286"/>
                  </a:lnTo>
                  <a:lnTo>
                    <a:pt x="0" y="0"/>
                  </a:lnTo>
                  <a:close/>
                </a:path>
              </a:pathLst>
            </a:custGeom>
            <a:blipFill>
              <a:blip r:embed="rId4"/>
              <a:stretch>
                <a:fillRect t="-34" b="-34"/>
              </a:stretch>
            </a:blipFill>
          </p:spPr>
          <p:txBody>
            <a:bodyPr/>
            <a:lstStyle/>
            <a:p>
              <a:endParaRPr lang="en-GB"/>
            </a:p>
          </p:txBody>
        </p:sp>
      </p:grpSp>
      <p:sp>
        <p:nvSpPr>
          <p:cNvPr id="8" name="TextBox 8"/>
          <p:cNvSpPr txBox="1"/>
          <p:nvPr/>
        </p:nvSpPr>
        <p:spPr>
          <a:xfrm>
            <a:off x="3235049" y="2141272"/>
            <a:ext cx="14024251" cy="6743700"/>
          </a:xfrm>
          <a:prstGeom prst="rect">
            <a:avLst/>
          </a:prstGeom>
        </p:spPr>
        <p:txBody>
          <a:bodyPr lIns="0" tIns="0" rIns="0" bIns="0" rtlCol="0" anchor="t">
            <a:spAutoFit/>
          </a:bodyPr>
          <a:lstStyle/>
          <a:p>
            <a:pPr marL="1028700" lvl="2" indent="-342900" algn="l">
              <a:lnSpc>
                <a:spcPts val="8550"/>
              </a:lnSpc>
              <a:buFont typeface="Arial"/>
              <a:buChar char="⚬"/>
            </a:pPr>
            <a:r>
              <a:rPr lang="en-US" sz="4500">
                <a:solidFill>
                  <a:srgbClr val="000000"/>
                </a:solidFill>
                <a:latin typeface="Roboto Condensed Italics"/>
              </a:rPr>
              <a:t>GV chiếu từng hình ảnh trên màn chiếu, </a:t>
            </a:r>
          </a:p>
          <a:p>
            <a:pPr marL="1028700" lvl="2" indent="-342900" algn="l">
              <a:lnSpc>
                <a:spcPts val="8550"/>
              </a:lnSpc>
              <a:buFont typeface="Arial"/>
              <a:buChar char="⚬"/>
            </a:pPr>
            <a:r>
              <a:rPr lang="en-US" sz="4500">
                <a:solidFill>
                  <a:srgbClr val="000000"/>
                </a:solidFill>
                <a:latin typeface="Roboto Condensed Italics"/>
              </a:rPr>
              <a:t>HS cần gọi tên từ tượng hình/ từ tượng thanh phù hợp. </a:t>
            </a:r>
          </a:p>
          <a:p>
            <a:pPr marL="1028700" lvl="2" indent="-342900" algn="l">
              <a:lnSpc>
                <a:spcPts val="8550"/>
              </a:lnSpc>
              <a:buFont typeface="Arial"/>
              <a:buChar char="⚬"/>
            </a:pPr>
            <a:r>
              <a:rPr lang="en-US" sz="4500">
                <a:solidFill>
                  <a:srgbClr val="000000"/>
                </a:solidFill>
                <a:latin typeface="Roboto Condensed Italics"/>
              </a:rPr>
              <a:t>HS trong 1 nhóm lần lượt xếp hàng để viết nối tiếp các từ tìm được trên bảng trong thời gian 2p. </a:t>
            </a:r>
          </a:p>
          <a:p>
            <a:pPr marL="1028700" lvl="2" indent="-342900" algn="l">
              <a:lnSpc>
                <a:spcPts val="8550"/>
              </a:lnSpc>
              <a:buFont typeface="Arial"/>
              <a:buChar char="⚬"/>
            </a:pPr>
            <a:r>
              <a:rPr lang="en-US" sz="4500">
                <a:solidFill>
                  <a:srgbClr val="000000"/>
                </a:solidFill>
                <a:latin typeface="Roboto Condensed Italics"/>
              </a:rPr>
              <a:t>Nhóm nào tìm được nhiều nhất là nhóm chiến thắng.</a:t>
            </a:r>
          </a:p>
          <a:p>
            <a:pPr marL="1028700" lvl="2" indent="-342900" algn="l">
              <a:lnSpc>
                <a:spcPts val="8550"/>
              </a:lnSpc>
            </a:pPr>
            <a:endParaRPr lang="en-US" sz="4500">
              <a:solidFill>
                <a:srgbClr val="000000"/>
              </a:solidFill>
              <a:latin typeface="Roboto Condensed Italics"/>
            </a:endParaRPr>
          </a:p>
        </p:txBody>
      </p:sp>
      <p:sp>
        <p:nvSpPr>
          <p:cNvPr id="9" name="TextBox 9"/>
          <p:cNvSpPr txBox="1"/>
          <p:nvPr/>
        </p:nvSpPr>
        <p:spPr>
          <a:xfrm>
            <a:off x="3515502" y="667427"/>
            <a:ext cx="1161807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grpSp>
        <p:nvGrpSpPr>
          <p:cNvPr id="10" name="Group 10"/>
          <p:cNvGrpSpPr/>
          <p:nvPr/>
        </p:nvGrpSpPr>
        <p:grpSpPr>
          <a:xfrm rot="1534021">
            <a:off x="-772400" y="5391392"/>
            <a:ext cx="4349937" cy="6541259"/>
            <a:chOff x="0" y="0"/>
            <a:chExt cx="5799916" cy="8721679"/>
          </a:xfrm>
        </p:grpSpPr>
        <p:sp>
          <p:nvSpPr>
            <p:cNvPr id="11" name="Freeform 11"/>
            <p:cNvSpPr/>
            <p:nvPr/>
          </p:nvSpPr>
          <p:spPr>
            <a:xfrm>
              <a:off x="0" y="0"/>
              <a:ext cx="5799963" cy="8721725"/>
            </a:xfrm>
            <a:custGeom>
              <a:avLst/>
              <a:gdLst/>
              <a:ahLst/>
              <a:cxnLst/>
              <a:rect l="l" t="t" r="r" b="b"/>
              <a:pathLst>
                <a:path w="5799963" h="8721725">
                  <a:moveTo>
                    <a:pt x="0" y="0"/>
                  </a:moveTo>
                  <a:lnTo>
                    <a:pt x="5799963" y="0"/>
                  </a:lnTo>
                  <a:lnTo>
                    <a:pt x="5799963" y="8721725"/>
                  </a:lnTo>
                  <a:lnTo>
                    <a:pt x="0" y="8721725"/>
                  </a:lnTo>
                  <a:lnTo>
                    <a:pt x="0" y="0"/>
                  </a:lnTo>
                  <a:close/>
                </a:path>
              </a:pathLst>
            </a:custGeom>
            <a:blipFill>
              <a:blip r:embed="rId5"/>
              <a:stretch>
                <a:fillRect l="-41" r="-40"/>
              </a:stretch>
            </a:blipFill>
          </p:spPr>
          <p:txBody>
            <a:bodyPr/>
            <a:lstStyle/>
            <a:p>
              <a:endParaRPr lang="en-GB"/>
            </a:p>
          </p:txBody>
        </p:sp>
      </p:grpSp>
      <p:grpSp>
        <p:nvGrpSpPr>
          <p:cNvPr id="12" name="Group 12"/>
          <p:cNvGrpSpPr/>
          <p:nvPr/>
        </p:nvGrpSpPr>
        <p:grpSpPr>
          <a:xfrm>
            <a:off x="15133580" y="7718338"/>
            <a:ext cx="3624531" cy="3038016"/>
            <a:chOff x="0" y="0"/>
            <a:chExt cx="4832708" cy="4050688"/>
          </a:xfrm>
        </p:grpSpPr>
        <p:sp>
          <p:nvSpPr>
            <p:cNvPr id="13" name="Freeform 13"/>
            <p:cNvSpPr/>
            <p:nvPr/>
          </p:nvSpPr>
          <p:spPr>
            <a:xfrm>
              <a:off x="0" y="0"/>
              <a:ext cx="4832731" cy="4050665"/>
            </a:xfrm>
            <a:custGeom>
              <a:avLst/>
              <a:gdLst/>
              <a:ahLst/>
              <a:cxnLst/>
              <a:rect l="l" t="t" r="r" b="b"/>
              <a:pathLst>
                <a:path w="4832731" h="4050665">
                  <a:moveTo>
                    <a:pt x="0" y="0"/>
                  </a:moveTo>
                  <a:lnTo>
                    <a:pt x="4832731" y="0"/>
                  </a:lnTo>
                  <a:lnTo>
                    <a:pt x="4832731" y="4050665"/>
                  </a:lnTo>
                  <a:lnTo>
                    <a:pt x="0" y="4050665"/>
                  </a:lnTo>
                  <a:lnTo>
                    <a:pt x="0" y="0"/>
                  </a:lnTo>
                  <a:close/>
                </a:path>
              </a:pathLst>
            </a:custGeom>
            <a:blipFill>
              <a:blip r:embed="rId6"/>
              <a:stretch>
                <a:fillRect t="-102" b="-102"/>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4261844"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a:off x="2924527" y="1369980"/>
            <a:ext cx="11959114" cy="8505920"/>
            <a:chOff x="0" y="0"/>
            <a:chExt cx="15945485" cy="11341227"/>
          </a:xfrm>
        </p:grpSpPr>
        <p:sp>
          <p:nvSpPr>
            <p:cNvPr id="5" name="Freeform 5"/>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3"/>
              <a:stretch>
                <a:fillRect t="-37" b="-37"/>
              </a:stretch>
            </a:blipFill>
          </p:spPr>
          <p:txBody>
            <a:bodyPr/>
            <a:lstStyle/>
            <a:p>
              <a:endParaRPr lang="en-GB"/>
            </a:p>
          </p:txBody>
        </p:sp>
      </p:grpSp>
      <p:grpSp>
        <p:nvGrpSpPr>
          <p:cNvPr id="6" name="Group 6"/>
          <p:cNvGrpSpPr/>
          <p:nvPr/>
        </p:nvGrpSpPr>
        <p:grpSpPr>
          <a:xfrm>
            <a:off x="3935394" y="1905387"/>
            <a:ext cx="9946630" cy="7435106"/>
            <a:chOff x="0" y="0"/>
            <a:chExt cx="13262173" cy="9913475"/>
          </a:xfrm>
        </p:grpSpPr>
        <p:sp>
          <p:nvSpPr>
            <p:cNvPr id="7" name="Freeform 7"/>
            <p:cNvSpPr/>
            <p:nvPr/>
          </p:nvSpPr>
          <p:spPr>
            <a:xfrm>
              <a:off x="0" y="0"/>
              <a:ext cx="13262229" cy="9913493"/>
            </a:xfrm>
            <a:custGeom>
              <a:avLst/>
              <a:gdLst/>
              <a:ahLst/>
              <a:cxnLst/>
              <a:rect l="l" t="t" r="r" b="b"/>
              <a:pathLst>
                <a:path w="13262229" h="9913493">
                  <a:moveTo>
                    <a:pt x="0" y="0"/>
                  </a:moveTo>
                  <a:lnTo>
                    <a:pt x="13262229" y="0"/>
                  </a:lnTo>
                  <a:lnTo>
                    <a:pt x="13262229" y="9913493"/>
                  </a:lnTo>
                  <a:lnTo>
                    <a:pt x="0" y="9913493"/>
                  </a:lnTo>
                  <a:lnTo>
                    <a:pt x="0" y="0"/>
                  </a:lnTo>
                  <a:close/>
                </a:path>
              </a:pathLst>
            </a:custGeom>
            <a:blipFill>
              <a:blip r:embed="rId4"/>
              <a:stretch>
                <a:fillRect t="-119" b="-119"/>
              </a:stretch>
            </a:blipFill>
          </p:spPr>
          <p:txBody>
            <a:bodyPr/>
            <a:lstStyle/>
            <a:p>
              <a:endParaRPr lang="en-GB"/>
            </a:p>
          </p:txBody>
        </p:sp>
      </p:grpSp>
      <p:sp>
        <p:nvSpPr>
          <p:cNvPr id="8" name="TextBox 8"/>
          <p:cNvSpPr txBox="1"/>
          <p:nvPr/>
        </p:nvSpPr>
        <p:spPr>
          <a:xfrm>
            <a:off x="3325793" y="423227"/>
            <a:ext cx="11557848"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grpSp>
        <p:nvGrpSpPr>
          <p:cNvPr id="9" name="Group 9"/>
          <p:cNvGrpSpPr/>
          <p:nvPr/>
        </p:nvGrpSpPr>
        <p:grpSpPr>
          <a:xfrm rot="1534021">
            <a:off x="-648545" y="6644771"/>
            <a:ext cx="3867853" cy="5816321"/>
            <a:chOff x="0" y="0"/>
            <a:chExt cx="5157137" cy="7755095"/>
          </a:xfrm>
        </p:grpSpPr>
        <p:sp>
          <p:nvSpPr>
            <p:cNvPr id="10" name="Freeform 10"/>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5"/>
              <a:stretch>
                <a:fillRect l="-41" r="-42"/>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4261844"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a:off x="2924527" y="2641886"/>
            <a:ext cx="9273054" cy="6595460"/>
            <a:chOff x="0" y="0"/>
            <a:chExt cx="12364072" cy="8793947"/>
          </a:xfrm>
        </p:grpSpPr>
        <p:sp>
          <p:nvSpPr>
            <p:cNvPr id="5" name="Freeform 5"/>
            <p:cNvSpPr/>
            <p:nvPr/>
          </p:nvSpPr>
          <p:spPr>
            <a:xfrm>
              <a:off x="0" y="0"/>
              <a:ext cx="12364085" cy="8793988"/>
            </a:xfrm>
            <a:custGeom>
              <a:avLst/>
              <a:gdLst/>
              <a:ahLst/>
              <a:cxnLst/>
              <a:rect l="l" t="t" r="r" b="b"/>
              <a:pathLst>
                <a:path w="12364085" h="8793988">
                  <a:moveTo>
                    <a:pt x="0" y="0"/>
                  </a:moveTo>
                  <a:lnTo>
                    <a:pt x="12364085" y="0"/>
                  </a:lnTo>
                  <a:lnTo>
                    <a:pt x="12364085" y="8793988"/>
                  </a:lnTo>
                  <a:lnTo>
                    <a:pt x="0" y="8793988"/>
                  </a:lnTo>
                  <a:lnTo>
                    <a:pt x="0" y="0"/>
                  </a:lnTo>
                  <a:close/>
                </a:path>
              </a:pathLst>
            </a:custGeom>
            <a:blipFill>
              <a:blip r:embed="rId3"/>
              <a:stretch>
                <a:fillRect t="-17" b="-17"/>
              </a:stretch>
            </a:blipFill>
          </p:spPr>
          <p:txBody>
            <a:bodyPr/>
            <a:lstStyle/>
            <a:p>
              <a:endParaRPr lang="en-GB"/>
            </a:p>
          </p:txBody>
        </p:sp>
      </p:grpSp>
      <p:grpSp>
        <p:nvGrpSpPr>
          <p:cNvPr id="6" name="Group 6"/>
          <p:cNvGrpSpPr/>
          <p:nvPr/>
        </p:nvGrpSpPr>
        <p:grpSpPr>
          <a:xfrm>
            <a:off x="4018478" y="2891541"/>
            <a:ext cx="7085151" cy="5296151"/>
            <a:chOff x="0" y="0"/>
            <a:chExt cx="9446868" cy="7061535"/>
          </a:xfrm>
        </p:grpSpPr>
        <p:sp>
          <p:nvSpPr>
            <p:cNvPr id="7" name="Freeform 7"/>
            <p:cNvSpPr/>
            <p:nvPr/>
          </p:nvSpPr>
          <p:spPr>
            <a:xfrm>
              <a:off x="0" y="0"/>
              <a:ext cx="9446895" cy="7061581"/>
            </a:xfrm>
            <a:custGeom>
              <a:avLst/>
              <a:gdLst/>
              <a:ahLst/>
              <a:cxnLst/>
              <a:rect l="l" t="t" r="r" b="b"/>
              <a:pathLst>
                <a:path w="9446895" h="7061581">
                  <a:moveTo>
                    <a:pt x="0" y="0"/>
                  </a:moveTo>
                  <a:lnTo>
                    <a:pt x="9446895" y="0"/>
                  </a:lnTo>
                  <a:lnTo>
                    <a:pt x="9446895" y="7061581"/>
                  </a:lnTo>
                  <a:lnTo>
                    <a:pt x="0" y="7061581"/>
                  </a:lnTo>
                  <a:lnTo>
                    <a:pt x="0" y="0"/>
                  </a:lnTo>
                  <a:close/>
                </a:path>
              </a:pathLst>
            </a:custGeom>
            <a:blipFill>
              <a:blip r:embed="rId4"/>
              <a:stretch>
                <a:fillRect t="-167" b="-166"/>
              </a:stretch>
            </a:blipFill>
          </p:spPr>
          <p:txBody>
            <a:bodyPr/>
            <a:lstStyle/>
            <a:p>
              <a:endParaRPr lang="en-GB"/>
            </a:p>
          </p:txBody>
        </p:sp>
      </p:grpSp>
      <p:grpSp>
        <p:nvGrpSpPr>
          <p:cNvPr id="8" name="Group 8"/>
          <p:cNvGrpSpPr/>
          <p:nvPr/>
        </p:nvGrpSpPr>
        <p:grpSpPr>
          <a:xfrm rot="1534021">
            <a:off x="-618727" y="7092035"/>
            <a:ext cx="3867853" cy="5816321"/>
            <a:chOff x="0" y="0"/>
            <a:chExt cx="5157137" cy="7755095"/>
          </a:xfrm>
        </p:grpSpPr>
        <p:sp>
          <p:nvSpPr>
            <p:cNvPr id="9" name="Freeform 9"/>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5"/>
              <a:stretch>
                <a:fillRect l="-41" r="-42"/>
              </a:stretch>
            </a:blipFill>
          </p:spPr>
          <p:txBody>
            <a:bodyPr/>
            <a:lstStyle/>
            <a:p>
              <a:endParaRPr lang="en-GB"/>
            </a:p>
          </p:txBody>
        </p:sp>
      </p:grpSp>
      <p:grpSp>
        <p:nvGrpSpPr>
          <p:cNvPr id="10" name="Group 10"/>
          <p:cNvGrpSpPr/>
          <p:nvPr/>
        </p:nvGrpSpPr>
        <p:grpSpPr>
          <a:xfrm>
            <a:off x="12689051" y="2785147"/>
            <a:ext cx="5862723" cy="4716706"/>
            <a:chOff x="0" y="0"/>
            <a:chExt cx="7816964" cy="6288941"/>
          </a:xfrm>
        </p:grpSpPr>
        <p:sp>
          <p:nvSpPr>
            <p:cNvPr id="11" name="Freeform 11"/>
            <p:cNvSpPr/>
            <p:nvPr/>
          </p:nvSpPr>
          <p:spPr>
            <a:xfrm>
              <a:off x="0" y="0"/>
              <a:ext cx="7816977" cy="6288913"/>
            </a:xfrm>
            <a:custGeom>
              <a:avLst/>
              <a:gdLst/>
              <a:ahLst/>
              <a:cxnLst/>
              <a:rect l="l" t="t" r="r" b="b"/>
              <a:pathLst>
                <a:path w="7816977" h="6288913">
                  <a:moveTo>
                    <a:pt x="0" y="0"/>
                  </a:moveTo>
                  <a:lnTo>
                    <a:pt x="7816977" y="0"/>
                  </a:lnTo>
                  <a:lnTo>
                    <a:pt x="7816977" y="6288913"/>
                  </a:lnTo>
                  <a:lnTo>
                    <a:pt x="0" y="6288913"/>
                  </a:lnTo>
                  <a:lnTo>
                    <a:pt x="0" y="0"/>
                  </a:lnTo>
                  <a:close/>
                </a:path>
              </a:pathLst>
            </a:custGeom>
            <a:blipFill>
              <a:blip r:embed="rId6"/>
              <a:stretch>
                <a:fillRect t="-41" b="-42"/>
              </a:stretch>
            </a:blipFill>
          </p:spPr>
          <p:txBody>
            <a:bodyPr/>
            <a:lstStyle/>
            <a:p>
              <a:endParaRPr lang="en-GB"/>
            </a:p>
          </p:txBody>
        </p:sp>
      </p:grpSp>
      <p:sp>
        <p:nvSpPr>
          <p:cNvPr id="12" name="TextBox 12"/>
          <p:cNvSpPr txBox="1"/>
          <p:nvPr/>
        </p:nvSpPr>
        <p:spPr>
          <a:xfrm>
            <a:off x="3325792" y="423227"/>
            <a:ext cx="1168560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sp>
        <p:nvSpPr>
          <p:cNvPr id="13" name="TextBox 13"/>
          <p:cNvSpPr txBox="1"/>
          <p:nvPr/>
        </p:nvSpPr>
        <p:spPr>
          <a:xfrm>
            <a:off x="14097111" y="3279775"/>
            <a:ext cx="3046603" cy="427990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đung đưa</a:t>
            </a:r>
          </a:p>
          <a:p>
            <a:pPr algn="ctr">
              <a:lnSpc>
                <a:spcPts val="5598"/>
              </a:lnSpc>
            </a:pPr>
            <a:r>
              <a:rPr lang="en-US" sz="3999">
                <a:solidFill>
                  <a:srgbClr val="000000"/>
                </a:solidFill>
                <a:latin typeface="Roboto Condensed"/>
              </a:rPr>
              <a:t>oang oang</a:t>
            </a:r>
          </a:p>
          <a:p>
            <a:pPr algn="ctr">
              <a:lnSpc>
                <a:spcPts val="5598"/>
              </a:lnSpc>
            </a:pPr>
            <a:r>
              <a:rPr lang="en-US" sz="3999">
                <a:solidFill>
                  <a:srgbClr val="000000"/>
                </a:solidFill>
                <a:latin typeface="Roboto Condensed"/>
              </a:rPr>
              <a:t>khà khà</a:t>
            </a:r>
          </a:p>
          <a:p>
            <a:pPr algn="ctr">
              <a:lnSpc>
                <a:spcPts val="5598"/>
              </a:lnSpc>
            </a:pPr>
            <a:r>
              <a:rPr lang="en-US" sz="3999">
                <a:solidFill>
                  <a:srgbClr val="000000"/>
                </a:solidFill>
                <a:latin typeface="Roboto Condensed"/>
              </a:rPr>
              <a:t>ha ha</a:t>
            </a:r>
          </a:p>
          <a:p>
            <a:pPr algn="ctr">
              <a:lnSpc>
                <a:spcPts val="5598"/>
              </a:lnSpc>
            </a:pPr>
            <a:r>
              <a:rPr lang="en-US" sz="3999">
                <a:solidFill>
                  <a:srgbClr val="000000"/>
                </a:solidFill>
                <a:latin typeface="Roboto Condensed"/>
              </a:rPr>
              <a:t>reng reng</a:t>
            </a:r>
          </a:p>
          <a:p>
            <a:pPr algn="ctr">
              <a:lnSpc>
                <a:spcPts val="5598"/>
              </a:lnSpc>
            </a:pPr>
            <a:r>
              <a:rPr lang="en-US" sz="3999">
                <a:solidFill>
                  <a:srgbClr val="000000"/>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4261844"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110871" y="5243601"/>
            <a:ext cx="4374946" cy="6578867"/>
            <a:chOff x="0" y="0"/>
            <a:chExt cx="5833261" cy="8771823"/>
          </a:xfrm>
        </p:grpSpPr>
        <p:sp>
          <p:nvSpPr>
            <p:cNvPr id="5" name="Freeform 5"/>
            <p:cNvSpPr/>
            <p:nvPr/>
          </p:nvSpPr>
          <p:spPr>
            <a:xfrm>
              <a:off x="0" y="0"/>
              <a:ext cx="5833237" cy="8771763"/>
            </a:xfrm>
            <a:custGeom>
              <a:avLst/>
              <a:gdLst/>
              <a:ahLst/>
              <a:cxnLst/>
              <a:rect l="l" t="t" r="r" b="b"/>
              <a:pathLst>
                <a:path w="5833237" h="8771763">
                  <a:moveTo>
                    <a:pt x="0" y="0"/>
                  </a:moveTo>
                  <a:lnTo>
                    <a:pt x="5833237" y="0"/>
                  </a:lnTo>
                  <a:lnTo>
                    <a:pt x="5833237" y="8771763"/>
                  </a:lnTo>
                  <a:lnTo>
                    <a:pt x="0" y="8771763"/>
                  </a:lnTo>
                  <a:lnTo>
                    <a:pt x="0" y="0"/>
                  </a:lnTo>
                  <a:close/>
                </a:path>
              </a:pathLst>
            </a:custGeom>
            <a:blipFill>
              <a:blip r:embed="rId3"/>
              <a:stretch>
                <a:fillRect l="-41" r="-42"/>
              </a:stretch>
            </a:blipFill>
          </p:spPr>
          <p:txBody>
            <a:bodyPr/>
            <a:lstStyle/>
            <a:p>
              <a:endParaRPr lang="en-GB"/>
            </a:p>
          </p:txBody>
        </p:sp>
      </p:grpSp>
      <p:grpSp>
        <p:nvGrpSpPr>
          <p:cNvPr id="6" name="Group 6"/>
          <p:cNvGrpSpPr/>
          <p:nvPr/>
        </p:nvGrpSpPr>
        <p:grpSpPr>
          <a:xfrm>
            <a:off x="4435676" y="1424623"/>
            <a:ext cx="9526409" cy="9466869"/>
            <a:chOff x="0" y="0"/>
            <a:chExt cx="12701879" cy="12622492"/>
          </a:xfrm>
        </p:grpSpPr>
        <p:sp>
          <p:nvSpPr>
            <p:cNvPr id="7" name="Freeform 7"/>
            <p:cNvSpPr/>
            <p:nvPr/>
          </p:nvSpPr>
          <p:spPr>
            <a:xfrm>
              <a:off x="0" y="0"/>
              <a:ext cx="12701905" cy="12622530"/>
            </a:xfrm>
            <a:custGeom>
              <a:avLst/>
              <a:gdLst/>
              <a:ahLst/>
              <a:cxnLst/>
              <a:rect l="l" t="t" r="r" b="b"/>
              <a:pathLst>
                <a:path w="12701905" h="12622530">
                  <a:moveTo>
                    <a:pt x="0" y="0"/>
                  </a:moveTo>
                  <a:lnTo>
                    <a:pt x="12701905" y="0"/>
                  </a:lnTo>
                  <a:lnTo>
                    <a:pt x="12701905" y="12622530"/>
                  </a:lnTo>
                  <a:lnTo>
                    <a:pt x="0" y="12622530"/>
                  </a:lnTo>
                  <a:lnTo>
                    <a:pt x="0" y="0"/>
                  </a:lnTo>
                  <a:close/>
                </a:path>
              </a:pathLst>
            </a:custGeom>
            <a:blipFill>
              <a:blip r:embed="rId4"/>
              <a:stretch>
                <a:fillRect l="-37" r="-37"/>
              </a:stretch>
            </a:blipFill>
          </p:spPr>
          <p:txBody>
            <a:bodyPr/>
            <a:lstStyle/>
            <a:p>
              <a:endParaRPr lang="en-GB"/>
            </a:p>
          </p:txBody>
        </p:sp>
      </p:grpSp>
      <p:sp>
        <p:nvSpPr>
          <p:cNvPr id="8" name="TextBox 8"/>
          <p:cNvSpPr txBox="1"/>
          <p:nvPr/>
        </p:nvSpPr>
        <p:spPr>
          <a:xfrm>
            <a:off x="3325792" y="423227"/>
            <a:ext cx="1145700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15930089" y="861847"/>
            <a:ext cx="2960847" cy="1754975"/>
            <a:chOff x="0" y="0"/>
            <a:chExt cx="3947796" cy="2339967"/>
          </a:xfrm>
        </p:grpSpPr>
        <p:sp>
          <p:nvSpPr>
            <p:cNvPr id="4" name="Freeform 4"/>
            <p:cNvSpPr/>
            <p:nvPr/>
          </p:nvSpPr>
          <p:spPr>
            <a:xfrm>
              <a:off x="0" y="0"/>
              <a:ext cx="3947795" cy="2339975"/>
            </a:xfrm>
            <a:custGeom>
              <a:avLst/>
              <a:gdLst/>
              <a:ahLst/>
              <a:cxnLst/>
              <a:rect l="l" t="t" r="r" b="b"/>
              <a:pathLst>
                <a:path w="3947795" h="2339975">
                  <a:moveTo>
                    <a:pt x="0" y="0"/>
                  </a:moveTo>
                  <a:lnTo>
                    <a:pt x="3947795" y="0"/>
                  </a:lnTo>
                  <a:lnTo>
                    <a:pt x="3947795" y="2339975"/>
                  </a:lnTo>
                  <a:lnTo>
                    <a:pt x="0" y="2339975"/>
                  </a:lnTo>
                  <a:lnTo>
                    <a:pt x="0" y="0"/>
                  </a:lnTo>
                  <a:close/>
                </a:path>
              </a:pathLst>
            </a:custGeom>
            <a:blipFill>
              <a:blip r:embed="rId3"/>
              <a:stretch>
                <a:fillRect l="-141" r="-141"/>
              </a:stretch>
            </a:blipFill>
          </p:spPr>
          <p:txBody>
            <a:bodyPr/>
            <a:lstStyle/>
            <a:p>
              <a:endParaRPr lang="en-GB"/>
            </a:p>
          </p:txBody>
        </p:sp>
      </p:grpSp>
      <p:grpSp>
        <p:nvGrpSpPr>
          <p:cNvPr id="5" name="Group 5"/>
          <p:cNvGrpSpPr/>
          <p:nvPr/>
        </p:nvGrpSpPr>
        <p:grpSpPr>
          <a:xfrm rot="-304780">
            <a:off x="11511186" y="537837"/>
            <a:ext cx="3310865" cy="2540337"/>
            <a:chOff x="0" y="0"/>
            <a:chExt cx="4414487" cy="3387116"/>
          </a:xfrm>
        </p:grpSpPr>
        <p:sp>
          <p:nvSpPr>
            <p:cNvPr id="6" name="Freeform 6"/>
            <p:cNvSpPr/>
            <p:nvPr/>
          </p:nvSpPr>
          <p:spPr>
            <a:xfrm flipH="1">
              <a:off x="0" y="0"/>
              <a:ext cx="4414520" cy="3387090"/>
            </a:xfrm>
            <a:custGeom>
              <a:avLst/>
              <a:gdLst/>
              <a:ahLst/>
              <a:cxnLst/>
              <a:rect l="l" t="t" r="r" b="b"/>
              <a:pathLst>
                <a:path w="4414520" h="3387090">
                  <a:moveTo>
                    <a:pt x="4414520" y="0"/>
                  </a:moveTo>
                  <a:lnTo>
                    <a:pt x="0" y="0"/>
                  </a:lnTo>
                  <a:lnTo>
                    <a:pt x="0" y="3387090"/>
                  </a:lnTo>
                  <a:lnTo>
                    <a:pt x="4414520" y="3387090"/>
                  </a:lnTo>
                  <a:lnTo>
                    <a:pt x="4414520" y="0"/>
                  </a:lnTo>
                  <a:close/>
                </a:path>
              </a:pathLst>
            </a:custGeom>
            <a:blipFill>
              <a:blip r:embed="rId4"/>
              <a:stretch>
                <a:fillRect l="-2" r="-1"/>
              </a:stretch>
            </a:blipFill>
          </p:spPr>
          <p:txBody>
            <a:bodyPr/>
            <a:lstStyle/>
            <a:p>
              <a:endParaRPr lang="en-GB"/>
            </a:p>
          </p:txBody>
        </p:sp>
      </p:grpSp>
      <p:grpSp>
        <p:nvGrpSpPr>
          <p:cNvPr id="7" name="Group 7"/>
          <p:cNvGrpSpPr/>
          <p:nvPr/>
        </p:nvGrpSpPr>
        <p:grpSpPr>
          <a:xfrm rot="458435">
            <a:off x="-1724688" y="-37503"/>
            <a:ext cx="8687582" cy="2132406"/>
            <a:chOff x="0" y="0"/>
            <a:chExt cx="11583443" cy="2843208"/>
          </a:xfrm>
        </p:grpSpPr>
        <p:sp>
          <p:nvSpPr>
            <p:cNvPr id="8" name="Freeform 8"/>
            <p:cNvSpPr/>
            <p:nvPr/>
          </p:nvSpPr>
          <p:spPr>
            <a:xfrm>
              <a:off x="0" y="0"/>
              <a:ext cx="11583416" cy="2843149"/>
            </a:xfrm>
            <a:custGeom>
              <a:avLst/>
              <a:gdLst/>
              <a:ahLst/>
              <a:cxnLst/>
              <a:rect l="l" t="t" r="r" b="b"/>
              <a:pathLst>
                <a:path w="11583416" h="2843149">
                  <a:moveTo>
                    <a:pt x="0" y="0"/>
                  </a:moveTo>
                  <a:lnTo>
                    <a:pt x="11583416" y="0"/>
                  </a:lnTo>
                  <a:lnTo>
                    <a:pt x="11583416" y="2843149"/>
                  </a:lnTo>
                  <a:lnTo>
                    <a:pt x="0" y="2843149"/>
                  </a:lnTo>
                  <a:lnTo>
                    <a:pt x="0" y="0"/>
                  </a:lnTo>
                  <a:close/>
                </a:path>
              </a:pathLst>
            </a:custGeom>
            <a:blipFill>
              <a:blip r:embed="rId5"/>
              <a:stretch>
                <a:fillRect t="-200" b="-202"/>
              </a:stretch>
            </a:blipFill>
          </p:spPr>
          <p:txBody>
            <a:bodyPr/>
            <a:lstStyle/>
            <a:p>
              <a:endParaRPr lang="en-GB"/>
            </a:p>
          </p:txBody>
        </p:sp>
      </p:grpSp>
      <p:grpSp>
        <p:nvGrpSpPr>
          <p:cNvPr id="9" name="Group 9"/>
          <p:cNvGrpSpPr/>
          <p:nvPr/>
        </p:nvGrpSpPr>
        <p:grpSpPr>
          <a:xfrm>
            <a:off x="12834674" y="8081534"/>
            <a:ext cx="1050310" cy="911144"/>
            <a:chOff x="0" y="0"/>
            <a:chExt cx="1400413" cy="1214859"/>
          </a:xfrm>
        </p:grpSpPr>
        <p:sp>
          <p:nvSpPr>
            <p:cNvPr id="10" name="Freeform 10"/>
            <p:cNvSpPr/>
            <p:nvPr/>
          </p:nvSpPr>
          <p:spPr>
            <a:xfrm>
              <a:off x="0" y="0"/>
              <a:ext cx="1400429" cy="1214882"/>
            </a:xfrm>
            <a:custGeom>
              <a:avLst/>
              <a:gdLst/>
              <a:ahLst/>
              <a:cxnLst/>
              <a:rect l="l" t="t" r="r" b="b"/>
              <a:pathLst>
                <a:path w="1400429" h="1214882">
                  <a:moveTo>
                    <a:pt x="0" y="0"/>
                  </a:moveTo>
                  <a:lnTo>
                    <a:pt x="1400429" y="0"/>
                  </a:lnTo>
                  <a:lnTo>
                    <a:pt x="1400429" y="1214882"/>
                  </a:lnTo>
                  <a:lnTo>
                    <a:pt x="0" y="1214882"/>
                  </a:lnTo>
                  <a:lnTo>
                    <a:pt x="0" y="0"/>
                  </a:lnTo>
                  <a:close/>
                </a:path>
              </a:pathLst>
            </a:custGeom>
            <a:blipFill>
              <a:blip r:embed="rId6"/>
              <a:stretch>
                <a:fillRect l="-152" r="-151" b="1"/>
              </a:stretch>
            </a:blipFill>
          </p:spPr>
          <p:txBody>
            <a:bodyPr/>
            <a:lstStyle/>
            <a:p>
              <a:endParaRPr lang="en-GB"/>
            </a:p>
          </p:txBody>
        </p:sp>
      </p:grpSp>
      <p:grpSp>
        <p:nvGrpSpPr>
          <p:cNvPr id="11" name="Group 11"/>
          <p:cNvGrpSpPr/>
          <p:nvPr/>
        </p:nvGrpSpPr>
        <p:grpSpPr>
          <a:xfrm>
            <a:off x="566990" y="7735318"/>
            <a:ext cx="1501435" cy="394127"/>
            <a:chOff x="0" y="0"/>
            <a:chExt cx="2001913" cy="525503"/>
          </a:xfrm>
        </p:grpSpPr>
        <p:sp>
          <p:nvSpPr>
            <p:cNvPr id="12" name="Freeform 12"/>
            <p:cNvSpPr/>
            <p:nvPr/>
          </p:nvSpPr>
          <p:spPr>
            <a:xfrm>
              <a:off x="0" y="0"/>
              <a:ext cx="2001901" cy="525526"/>
            </a:xfrm>
            <a:custGeom>
              <a:avLst/>
              <a:gdLst/>
              <a:ahLst/>
              <a:cxnLst/>
              <a:rect l="l" t="t" r="r" b="b"/>
              <a:pathLst>
                <a:path w="2001901" h="525526">
                  <a:moveTo>
                    <a:pt x="0" y="0"/>
                  </a:moveTo>
                  <a:lnTo>
                    <a:pt x="2001901" y="0"/>
                  </a:lnTo>
                  <a:lnTo>
                    <a:pt x="2001901" y="525526"/>
                  </a:lnTo>
                  <a:lnTo>
                    <a:pt x="0" y="525526"/>
                  </a:lnTo>
                  <a:lnTo>
                    <a:pt x="0" y="0"/>
                  </a:lnTo>
                  <a:close/>
                </a:path>
              </a:pathLst>
            </a:custGeom>
            <a:blipFill>
              <a:blip r:embed="rId7"/>
              <a:stretch>
                <a:fillRect t="-632" b="-628"/>
              </a:stretch>
            </a:blipFill>
          </p:spPr>
          <p:txBody>
            <a:bodyPr/>
            <a:lstStyle/>
            <a:p>
              <a:endParaRPr lang="en-GB"/>
            </a:p>
          </p:txBody>
        </p:sp>
      </p:grpSp>
      <p:pic>
        <p:nvPicPr>
          <p:cNvPr id="13" name="Picture 13"/>
          <p:cNvPicPr>
            <a:picLocks noChangeAspect="1"/>
          </p:cNvPicPr>
          <p:nvPr/>
        </p:nvPicPr>
        <p:blipFill>
          <a:blip r:embed="rId8"/>
          <a:srcRect b="9159"/>
          <a:stretch>
            <a:fillRect/>
          </a:stretch>
        </p:blipFill>
        <p:spPr>
          <a:xfrm rot="2008471">
            <a:off x="-1051722" y="-1270749"/>
            <a:ext cx="5934063" cy="4598899"/>
          </a:xfrm>
          <a:prstGeom prst="rect">
            <a:avLst/>
          </a:prstGeom>
        </p:spPr>
      </p:pic>
      <p:grpSp>
        <p:nvGrpSpPr>
          <p:cNvPr id="14" name="Group 14"/>
          <p:cNvGrpSpPr/>
          <p:nvPr/>
        </p:nvGrpSpPr>
        <p:grpSpPr>
          <a:xfrm>
            <a:off x="5840126" y="728854"/>
            <a:ext cx="11130199" cy="9335454"/>
            <a:chOff x="0" y="0"/>
            <a:chExt cx="14840265" cy="12447272"/>
          </a:xfrm>
        </p:grpSpPr>
        <p:sp>
          <p:nvSpPr>
            <p:cNvPr id="15" name="Freeform 15"/>
            <p:cNvSpPr/>
            <p:nvPr/>
          </p:nvSpPr>
          <p:spPr>
            <a:xfrm>
              <a:off x="0" y="0"/>
              <a:ext cx="14840204" cy="12447270"/>
            </a:xfrm>
            <a:custGeom>
              <a:avLst/>
              <a:gdLst/>
              <a:ahLst/>
              <a:cxnLst/>
              <a:rect l="l" t="t" r="r" b="b"/>
              <a:pathLst>
                <a:path w="14840204" h="12447270">
                  <a:moveTo>
                    <a:pt x="0" y="0"/>
                  </a:moveTo>
                  <a:lnTo>
                    <a:pt x="14840204" y="0"/>
                  </a:lnTo>
                  <a:lnTo>
                    <a:pt x="14840204" y="12447270"/>
                  </a:lnTo>
                  <a:lnTo>
                    <a:pt x="0" y="12447270"/>
                  </a:lnTo>
                  <a:lnTo>
                    <a:pt x="0" y="0"/>
                  </a:lnTo>
                  <a:close/>
                </a:path>
              </a:pathLst>
            </a:custGeom>
            <a:blipFill>
              <a:blip r:embed="rId9"/>
              <a:stretch>
                <a:fillRect t="-25" b="-25"/>
              </a:stretch>
            </a:blipFill>
          </p:spPr>
          <p:txBody>
            <a:bodyPr/>
            <a:lstStyle/>
            <a:p>
              <a:endParaRPr lang="en-GB"/>
            </a:p>
          </p:txBody>
        </p:sp>
      </p:grpSp>
      <p:sp>
        <p:nvSpPr>
          <p:cNvPr id="16" name="TextBox 16"/>
          <p:cNvSpPr txBox="1"/>
          <p:nvPr/>
        </p:nvSpPr>
        <p:spPr>
          <a:xfrm>
            <a:off x="7010400" y="1409700"/>
            <a:ext cx="8690411" cy="5490799"/>
          </a:xfrm>
          <a:prstGeom prst="rect">
            <a:avLst/>
          </a:prstGeom>
        </p:spPr>
        <p:txBody>
          <a:bodyPr wrap="square" lIns="0" tIns="0" rIns="0" bIns="0" rtlCol="0" anchor="t">
            <a:spAutoFit/>
          </a:bodyPr>
          <a:lstStyle/>
          <a:p>
            <a:pPr marL="883618" lvl="2" indent="-294539" algn="just">
              <a:lnSpc>
                <a:spcPts val="5412"/>
              </a:lnSpc>
              <a:buFont typeface="Arial"/>
              <a:buChar char="⚬"/>
            </a:pPr>
            <a:r>
              <a:rPr lang="en-US" sz="3865">
                <a:solidFill>
                  <a:srgbClr val="705C34"/>
                </a:solidFill>
                <a:latin typeface="Roboto Condensed"/>
              </a:rPr>
              <a:t>HS thi theo đội nhóm (3-4 nhóm) </a:t>
            </a:r>
          </a:p>
          <a:p>
            <a:pPr marL="883618" lvl="2" indent="-294539" algn="just">
              <a:lnSpc>
                <a:spcPts val="5412"/>
              </a:lnSpc>
              <a:buFont typeface="Arial"/>
              <a:buChar char="⚬"/>
            </a:pPr>
            <a:r>
              <a:rPr lang="en-US" sz="3865">
                <a:solidFill>
                  <a:srgbClr val="705C34"/>
                </a:solidFill>
                <a:latin typeface="Roboto Condensed"/>
              </a:rPr>
              <a:t>10s quan sát hình ảnh/ hoặc lắng nghe 1 đoạn âm thanh</a:t>
            </a:r>
          </a:p>
          <a:p>
            <a:pPr marL="883618" lvl="2" indent="-294539" algn="just">
              <a:lnSpc>
                <a:spcPts val="5412"/>
              </a:lnSpc>
              <a:buFont typeface="Arial"/>
              <a:buChar char="⚬"/>
            </a:pPr>
            <a:r>
              <a:rPr lang="en-US" sz="3865">
                <a:solidFill>
                  <a:srgbClr val="705C34"/>
                </a:solidFill>
                <a:latin typeface="Roboto Condensed"/>
              </a:rPr>
              <a:t>HS giơ tay nhanh nhất để giành quyền trả lời (gọi tên được đặc điểm âm thanh/ hình ảnh đó)</a:t>
            </a:r>
          </a:p>
          <a:p>
            <a:pPr marL="883618" lvl="2" indent="-294539" algn="just">
              <a:lnSpc>
                <a:spcPts val="5412"/>
              </a:lnSpc>
              <a:buFont typeface="Arial"/>
              <a:buChar char="⚬"/>
            </a:pPr>
            <a:r>
              <a:rPr lang="en-US" sz="3865">
                <a:solidFill>
                  <a:srgbClr val="705C34"/>
                </a:solidFill>
                <a:latin typeface="Roboto Condensed"/>
              </a:rPr>
              <a:t>Nhóm nào đạt kết quả tốt nhất được xếp danh hiệu TRIỆU PHÚ NGÔN TỪ.</a:t>
            </a:r>
          </a:p>
        </p:txBody>
      </p:sp>
      <p:sp>
        <p:nvSpPr>
          <p:cNvPr id="17" name="TextBox 17"/>
          <p:cNvSpPr txBox="1"/>
          <p:nvPr/>
        </p:nvSpPr>
        <p:spPr>
          <a:xfrm>
            <a:off x="1317707" y="3770159"/>
            <a:ext cx="3780121" cy="5222519"/>
          </a:xfrm>
          <a:prstGeom prst="rect">
            <a:avLst/>
          </a:prstGeom>
        </p:spPr>
        <p:txBody>
          <a:bodyPr lIns="0" tIns="0" rIns="0" bIns="0" rtlCol="0" anchor="t">
            <a:spAutoFit/>
          </a:bodyPr>
          <a:lstStyle/>
          <a:p>
            <a:pPr algn="ctr">
              <a:lnSpc>
                <a:spcPts val="10288"/>
              </a:lnSpc>
            </a:pPr>
            <a:r>
              <a:rPr lang="en-US" sz="7348">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4261844"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158773" y="6997567"/>
            <a:ext cx="4374946" cy="6578867"/>
            <a:chOff x="0" y="0"/>
            <a:chExt cx="5833261" cy="8771823"/>
          </a:xfrm>
        </p:grpSpPr>
        <p:sp>
          <p:nvSpPr>
            <p:cNvPr id="5" name="Freeform 5"/>
            <p:cNvSpPr/>
            <p:nvPr/>
          </p:nvSpPr>
          <p:spPr>
            <a:xfrm>
              <a:off x="0" y="0"/>
              <a:ext cx="5833237" cy="8771763"/>
            </a:xfrm>
            <a:custGeom>
              <a:avLst/>
              <a:gdLst/>
              <a:ahLst/>
              <a:cxnLst/>
              <a:rect l="l" t="t" r="r" b="b"/>
              <a:pathLst>
                <a:path w="5833237" h="8771763">
                  <a:moveTo>
                    <a:pt x="0" y="0"/>
                  </a:moveTo>
                  <a:lnTo>
                    <a:pt x="5833237" y="0"/>
                  </a:lnTo>
                  <a:lnTo>
                    <a:pt x="5833237" y="8771763"/>
                  </a:lnTo>
                  <a:lnTo>
                    <a:pt x="0" y="8771763"/>
                  </a:lnTo>
                  <a:lnTo>
                    <a:pt x="0" y="0"/>
                  </a:lnTo>
                  <a:close/>
                </a:path>
              </a:pathLst>
            </a:custGeom>
            <a:blipFill>
              <a:blip r:embed="rId3"/>
              <a:stretch>
                <a:fillRect l="-41" r="-42"/>
              </a:stretch>
            </a:blipFill>
          </p:spPr>
          <p:txBody>
            <a:bodyPr/>
            <a:lstStyle/>
            <a:p>
              <a:endParaRPr lang="en-GB"/>
            </a:p>
          </p:txBody>
        </p:sp>
      </p:grpSp>
      <p:grpSp>
        <p:nvGrpSpPr>
          <p:cNvPr id="6" name="Group 6"/>
          <p:cNvGrpSpPr/>
          <p:nvPr/>
        </p:nvGrpSpPr>
        <p:grpSpPr>
          <a:xfrm>
            <a:off x="3898958" y="2085209"/>
            <a:ext cx="7580803" cy="7533423"/>
            <a:chOff x="0" y="0"/>
            <a:chExt cx="10107737" cy="10044564"/>
          </a:xfrm>
        </p:grpSpPr>
        <p:sp>
          <p:nvSpPr>
            <p:cNvPr id="7" name="Freeform 7"/>
            <p:cNvSpPr/>
            <p:nvPr/>
          </p:nvSpPr>
          <p:spPr>
            <a:xfrm>
              <a:off x="0" y="0"/>
              <a:ext cx="10107676" cy="10044557"/>
            </a:xfrm>
            <a:custGeom>
              <a:avLst/>
              <a:gdLst/>
              <a:ahLst/>
              <a:cxnLst/>
              <a:rect l="l" t="t" r="r" b="b"/>
              <a:pathLst>
                <a:path w="10107676" h="10044557">
                  <a:moveTo>
                    <a:pt x="0" y="0"/>
                  </a:moveTo>
                  <a:lnTo>
                    <a:pt x="10107676" y="0"/>
                  </a:lnTo>
                  <a:lnTo>
                    <a:pt x="10107676" y="10044557"/>
                  </a:lnTo>
                  <a:lnTo>
                    <a:pt x="0" y="10044557"/>
                  </a:lnTo>
                  <a:lnTo>
                    <a:pt x="0" y="0"/>
                  </a:lnTo>
                  <a:close/>
                </a:path>
              </a:pathLst>
            </a:custGeom>
            <a:blipFill>
              <a:blip r:embed="rId4"/>
              <a:stretch>
                <a:fillRect l="-64" r="-65"/>
              </a:stretch>
            </a:blipFill>
          </p:spPr>
          <p:txBody>
            <a:bodyPr/>
            <a:lstStyle/>
            <a:p>
              <a:endParaRPr lang="en-GB"/>
            </a:p>
          </p:txBody>
        </p:sp>
      </p:grpSp>
      <p:sp>
        <p:nvSpPr>
          <p:cNvPr id="8" name="TextBox 8"/>
          <p:cNvSpPr txBox="1"/>
          <p:nvPr/>
        </p:nvSpPr>
        <p:spPr>
          <a:xfrm>
            <a:off x="3325792" y="423227"/>
            <a:ext cx="1145700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grpSp>
        <p:nvGrpSpPr>
          <p:cNvPr id="9" name="Group 9"/>
          <p:cNvGrpSpPr/>
          <p:nvPr/>
        </p:nvGrpSpPr>
        <p:grpSpPr>
          <a:xfrm>
            <a:off x="12211968" y="2943551"/>
            <a:ext cx="5862723" cy="4716706"/>
            <a:chOff x="0" y="0"/>
            <a:chExt cx="7816964" cy="6288941"/>
          </a:xfrm>
        </p:grpSpPr>
        <p:sp>
          <p:nvSpPr>
            <p:cNvPr id="10" name="Freeform 10"/>
            <p:cNvSpPr/>
            <p:nvPr/>
          </p:nvSpPr>
          <p:spPr>
            <a:xfrm>
              <a:off x="0" y="0"/>
              <a:ext cx="7816977" cy="6288913"/>
            </a:xfrm>
            <a:custGeom>
              <a:avLst/>
              <a:gdLst/>
              <a:ahLst/>
              <a:cxnLst/>
              <a:rect l="l" t="t" r="r" b="b"/>
              <a:pathLst>
                <a:path w="7816977" h="6288913">
                  <a:moveTo>
                    <a:pt x="0" y="0"/>
                  </a:moveTo>
                  <a:lnTo>
                    <a:pt x="7816977" y="0"/>
                  </a:lnTo>
                  <a:lnTo>
                    <a:pt x="7816977" y="6288913"/>
                  </a:lnTo>
                  <a:lnTo>
                    <a:pt x="0" y="6288913"/>
                  </a:lnTo>
                  <a:lnTo>
                    <a:pt x="0" y="0"/>
                  </a:lnTo>
                  <a:close/>
                </a:path>
              </a:pathLst>
            </a:custGeom>
            <a:blipFill>
              <a:blip r:embed="rId5"/>
              <a:stretch>
                <a:fillRect t="-41" b="-42"/>
              </a:stretch>
            </a:blipFill>
          </p:spPr>
          <p:txBody>
            <a:bodyPr/>
            <a:lstStyle/>
            <a:p>
              <a:endParaRPr lang="en-GB"/>
            </a:p>
          </p:txBody>
        </p:sp>
      </p:grpSp>
      <p:sp>
        <p:nvSpPr>
          <p:cNvPr id="11" name="TextBox 11"/>
          <p:cNvSpPr txBox="1"/>
          <p:nvPr/>
        </p:nvSpPr>
        <p:spPr>
          <a:xfrm>
            <a:off x="13620028" y="3790604"/>
            <a:ext cx="3046603" cy="357505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oang oang</a:t>
            </a:r>
          </a:p>
          <a:p>
            <a:pPr algn="ctr">
              <a:lnSpc>
                <a:spcPts val="5598"/>
              </a:lnSpc>
            </a:pPr>
            <a:r>
              <a:rPr lang="en-US" sz="3999">
                <a:solidFill>
                  <a:srgbClr val="000000"/>
                </a:solidFill>
                <a:latin typeface="Roboto Condensed"/>
              </a:rPr>
              <a:t>khà khà</a:t>
            </a:r>
          </a:p>
          <a:p>
            <a:pPr algn="ctr">
              <a:lnSpc>
                <a:spcPts val="5598"/>
              </a:lnSpc>
            </a:pPr>
            <a:r>
              <a:rPr lang="en-US" sz="3999">
                <a:solidFill>
                  <a:srgbClr val="000000"/>
                </a:solidFill>
                <a:latin typeface="Roboto Condensed"/>
              </a:rPr>
              <a:t>ha ha</a:t>
            </a:r>
          </a:p>
          <a:p>
            <a:pPr algn="ctr">
              <a:lnSpc>
                <a:spcPts val="5598"/>
              </a:lnSpc>
            </a:pPr>
            <a:r>
              <a:rPr lang="en-US" sz="3999">
                <a:solidFill>
                  <a:srgbClr val="000000"/>
                </a:solidFill>
                <a:latin typeface="Roboto Condensed"/>
              </a:rPr>
              <a:t>xôn xao</a:t>
            </a:r>
          </a:p>
          <a:p>
            <a:pPr algn="ctr">
              <a:lnSpc>
                <a:spcPts val="5598"/>
              </a:lnSpc>
            </a:pPr>
            <a:r>
              <a:rPr lang="en-US" sz="3999">
                <a:solidFill>
                  <a:srgbClr val="000000"/>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969230"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933927" y="7378840"/>
            <a:ext cx="3867853" cy="5816321"/>
            <a:chOff x="0" y="0"/>
            <a:chExt cx="5157137" cy="7755095"/>
          </a:xfrm>
        </p:grpSpPr>
        <p:sp>
          <p:nvSpPr>
            <p:cNvPr id="5" name="Freeform 5"/>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3"/>
              <a:stretch>
                <a:fillRect l="-41" r="-42"/>
              </a:stretch>
            </a:blipFill>
          </p:spPr>
          <p:txBody>
            <a:bodyPr/>
            <a:lstStyle/>
            <a:p>
              <a:endParaRPr lang="en-GB"/>
            </a:p>
          </p:txBody>
        </p:sp>
      </p:grpSp>
      <p:graphicFrame>
        <p:nvGraphicFramePr>
          <p:cNvPr id="6" name="Table 6"/>
          <p:cNvGraphicFramePr>
            <a:graphicFrameLocks noGrp="1"/>
          </p:cNvGraphicFramePr>
          <p:nvPr/>
        </p:nvGraphicFramePr>
        <p:xfrm>
          <a:off x="6180616" y="331470"/>
          <a:ext cx="10091090" cy="8905877"/>
        </p:xfrm>
        <a:graphic>
          <a:graphicData uri="http://schemas.openxmlformats.org/drawingml/2006/table">
            <a:tbl>
              <a:tblPr/>
              <a:tblGrid>
                <a:gridCol w="3652340">
                  <a:extLst>
                    <a:ext uri="{9D8B030D-6E8A-4147-A177-3AD203B41FA5}">
                      <a16:colId xmlns:a16="http://schemas.microsoft.com/office/drawing/2014/main" val="20000"/>
                    </a:ext>
                  </a:extLst>
                </a:gridCol>
                <a:gridCol w="6438750">
                  <a:extLst>
                    <a:ext uri="{9D8B030D-6E8A-4147-A177-3AD203B41FA5}">
                      <a16:colId xmlns:a16="http://schemas.microsoft.com/office/drawing/2014/main" val="20001"/>
                    </a:ext>
                  </a:extLst>
                </a:gridCol>
              </a:tblGrid>
              <a:tr h="1607075">
                <a:tc>
                  <a:txBody>
                    <a:bodyPr/>
                    <a:lstStyle/>
                    <a:p>
                      <a:pPr algn="ctr">
                        <a:lnSpc>
                          <a:spcPts val="4480"/>
                        </a:lnSpc>
                        <a:defRPr/>
                      </a:pPr>
                      <a:r>
                        <a:rPr lang="en-US" sz="3200">
                          <a:solidFill>
                            <a:srgbClr val="000000"/>
                          </a:solidFill>
                          <a:latin typeface="Roboto Condensed Bold"/>
                        </a:rPr>
                        <a:t>A. Từ tượng hình, tượng thanh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Bold"/>
                        </a:rPr>
                        <a:t>B. Nghĩa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2686">
                <a:tc>
                  <a:txBody>
                    <a:bodyPr/>
                    <a:lstStyle/>
                    <a:p>
                      <a:pPr algn="ctr">
                        <a:lnSpc>
                          <a:spcPts val="4480"/>
                        </a:lnSpc>
                        <a:defRPr/>
                      </a:pPr>
                      <a:r>
                        <a:rPr lang="en-US" sz="3200">
                          <a:solidFill>
                            <a:srgbClr val="000000"/>
                          </a:solidFill>
                          <a:latin typeface="Roboto Condensed"/>
                        </a:rPr>
                        <a:t>a) Ậm ọe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2686">
                <a:tc>
                  <a:txBody>
                    <a:bodyPr/>
                    <a:lstStyle/>
                    <a:p>
                      <a:pPr algn="ctr">
                        <a:lnSpc>
                          <a:spcPts val="4480"/>
                        </a:lnSpc>
                        <a:defRPr/>
                      </a:pPr>
                      <a:r>
                        <a:rPr lang="en-US" sz="3200">
                          <a:solidFill>
                            <a:srgbClr val="000000"/>
                          </a:solidFill>
                          <a:latin typeface="Roboto Condensed"/>
                        </a:rPr>
                        <a:t>b) Lom khom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2686">
                <a:tc>
                  <a:txBody>
                    <a:bodyPr/>
                    <a:lstStyle/>
                    <a:p>
                      <a:pPr algn="ctr">
                        <a:lnSpc>
                          <a:spcPts val="4480"/>
                        </a:lnSpc>
                        <a:defRPr/>
                      </a:pPr>
                      <a:r>
                        <a:rPr lang="en-US" sz="3200">
                          <a:solidFill>
                            <a:srgbClr val="000000"/>
                          </a:solidFill>
                          <a:latin typeface="Roboto Condensed"/>
                        </a:rPr>
                        <a:t>c) Lác đác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2686">
                <a:tc>
                  <a:txBody>
                    <a:bodyPr/>
                    <a:lstStyle/>
                    <a:p>
                      <a:pPr algn="ctr">
                        <a:lnSpc>
                          <a:spcPts val="4480"/>
                        </a:lnSpc>
                        <a:defRPr/>
                      </a:pPr>
                      <a:r>
                        <a:rPr lang="en-US" sz="3200">
                          <a:solidFill>
                            <a:srgbClr val="000000"/>
                          </a:solidFill>
                          <a:latin typeface="Roboto Condensed"/>
                        </a:rPr>
                        <a:t>d) Ầng ậng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2686">
                <a:tc>
                  <a:txBody>
                    <a:bodyPr/>
                    <a:lstStyle/>
                    <a:p>
                      <a:pPr algn="ctr">
                        <a:lnSpc>
                          <a:spcPts val="4480"/>
                        </a:lnSpc>
                        <a:defRPr/>
                      </a:pPr>
                      <a:r>
                        <a:rPr lang="en-US" sz="3200">
                          <a:solidFill>
                            <a:srgbClr val="000000"/>
                          </a:solidFill>
                          <a:latin typeface="Roboto Condensed"/>
                        </a:rPr>
                        <a:t>e) Lầm rầm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42686">
                <a:tc>
                  <a:txBody>
                    <a:bodyPr/>
                    <a:lstStyle/>
                    <a:p>
                      <a:pPr algn="ctr">
                        <a:lnSpc>
                          <a:spcPts val="4480"/>
                        </a:lnSpc>
                        <a:defRPr/>
                      </a:pPr>
                      <a:r>
                        <a:rPr lang="en-US" sz="3200">
                          <a:solidFill>
                            <a:srgbClr val="000000"/>
                          </a:solidFill>
                          <a:latin typeface="Roboto Condensed"/>
                        </a:rPr>
                        <a:t>g) Lêu nghêu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42686">
                <a:tc>
                  <a:txBody>
                    <a:bodyPr/>
                    <a:lstStyle/>
                    <a:p>
                      <a:pPr algn="ctr">
                        <a:lnSpc>
                          <a:spcPts val="4480"/>
                        </a:lnSpc>
                        <a:defRPr/>
                      </a:pPr>
                      <a:r>
                        <a:rPr lang="en-US" sz="3200">
                          <a:solidFill>
                            <a:srgbClr val="000000"/>
                          </a:solidFill>
                          <a:latin typeface="Roboto Condensed"/>
                        </a:rPr>
                        <a:t>h) Loắt choắt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TextBox 7"/>
          <p:cNvSpPr txBox="1"/>
          <p:nvPr/>
        </p:nvSpPr>
        <p:spPr>
          <a:xfrm>
            <a:off x="285668" y="236220"/>
            <a:ext cx="5114788" cy="857355"/>
          </a:xfrm>
          <a:prstGeom prst="rect">
            <a:avLst/>
          </a:prstGeom>
        </p:spPr>
        <p:txBody>
          <a:bodyPr lIns="0" tIns="0" rIns="0" bIns="0" rtlCol="0" anchor="t">
            <a:spAutoFit/>
          </a:bodyPr>
          <a:lstStyle/>
          <a:p>
            <a:pPr algn="ctr">
              <a:lnSpc>
                <a:spcPts val="6186"/>
              </a:lnSpc>
            </a:pPr>
            <a:r>
              <a:rPr lang="en-US" sz="4419">
                <a:solidFill>
                  <a:srgbClr val="000000"/>
                </a:solidFill>
                <a:latin typeface="Roboto Condensed Bold"/>
              </a:rPr>
              <a:t>2.2. Bài tập trong SGK </a:t>
            </a:r>
          </a:p>
        </p:txBody>
      </p:sp>
      <p:sp>
        <p:nvSpPr>
          <p:cNvPr id="8" name="TextBox 8"/>
          <p:cNvSpPr txBox="1"/>
          <p:nvPr/>
        </p:nvSpPr>
        <p:spPr>
          <a:xfrm>
            <a:off x="285668" y="1198353"/>
            <a:ext cx="5310881" cy="2261703"/>
          </a:xfrm>
          <a:prstGeom prst="rect">
            <a:avLst/>
          </a:prstGeom>
        </p:spPr>
        <p:txBody>
          <a:bodyPr lIns="0" tIns="0" rIns="0" bIns="0" rtlCol="0" anchor="t">
            <a:spAutoFit/>
          </a:bodyPr>
          <a:lstStyle/>
          <a:p>
            <a:pPr algn="just">
              <a:lnSpc>
                <a:spcPts val="6061"/>
              </a:lnSpc>
            </a:pPr>
            <a:r>
              <a:rPr lang="en-US" sz="4329">
                <a:solidFill>
                  <a:srgbClr val="000000"/>
                </a:solidFill>
                <a:latin typeface="Roboto Condensed Bold"/>
              </a:rPr>
              <a:t>Bài 4:</a:t>
            </a:r>
            <a:r>
              <a:rPr lang="en-US" sz="4329">
                <a:solidFill>
                  <a:srgbClr val="000000"/>
                </a:solidFill>
                <a:latin typeface="Roboto Condensed"/>
              </a:rPr>
              <a:t> Ghép từ TH, TT ở cột A với nghĩa phù hợp ở cột B:</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969230"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933927" y="7378840"/>
            <a:ext cx="3867853" cy="5816321"/>
            <a:chOff x="0" y="0"/>
            <a:chExt cx="5157137" cy="7755095"/>
          </a:xfrm>
        </p:grpSpPr>
        <p:sp>
          <p:nvSpPr>
            <p:cNvPr id="5" name="Freeform 5"/>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3"/>
              <a:stretch>
                <a:fillRect l="-41" r="-42"/>
              </a:stretch>
            </a:blipFill>
          </p:spPr>
          <p:txBody>
            <a:bodyPr/>
            <a:lstStyle/>
            <a:p>
              <a:endParaRPr lang="en-GB"/>
            </a:p>
          </p:txBody>
        </p:sp>
      </p:grpSp>
      <p:graphicFrame>
        <p:nvGraphicFramePr>
          <p:cNvPr id="6" name="Table 6"/>
          <p:cNvGraphicFramePr>
            <a:graphicFrameLocks noGrp="1"/>
          </p:cNvGraphicFramePr>
          <p:nvPr/>
        </p:nvGraphicFramePr>
        <p:xfrm>
          <a:off x="5990114" y="331470"/>
          <a:ext cx="11968897" cy="9467850"/>
        </p:xfrm>
        <a:graphic>
          <a:graphicData uri="http://schemas.openxmlformats.org/drawingml/2006/table">
            <a:tbl>
              <a:tblPr/>
              <a:tblGrid>
                <a:gridCol w="3841280">
                  <a:extLst>
                    <a:ext uri="{9D8B030D-6E8A-4147-A177-3AD203B41FA5}">
                      <a16:colId xmlns:a16="http://schemas.microsoft.com/office/drawing/2014/main" val="20000"/>
                    </a:ext>
                  </a:extLst>
                </a:gridCol>
                <a:gridCol w="8127617">
                  <a:extLst>
                    <a:ext uri="{9D8B030D-6E8A-4147-A177-3AD203B41FA5}">
                      <a16:colId xmlns:a16="http://schemas.microsoft.com/office/drawing/2014/main" val="20001"/>
                    </a:ext>
                  </a:extLst>
                </a:gridCol>
              </a:tblGrid>
              <a:tr h="1606665">
                <a:tc>
                  <a:txBody>
                    <a:bodyPr/>
                    <a:lstStyle/>
                    <a:p>
                      <a:pPr algn="ctr">
                        <a:lnSpc>
                          <a:spcPts val="4480"/>
                        </a:lnSpc>
                        <a:defRPr/>
                      </a:pPr>
                      <a:r>
                        <a:rPr lang="en-US" sz="3200">
                          <a:solidFill>
                            <a:srgbClr val="000000"/>
                          </a:solidFill>
                          <a:latin typeface="Roboto Condensed Bold"/>
                        </a:rPr>
                        <a:t>A. Từ tượng hình, tượng thanh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Bold"/>
                        </a:rPr>
                        <a:t>B. Nghĩa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2420">
                <a:tc>
                  <a:txBody>
                    <a:bodyPr/>
                    <a:lstStyle/>
                    <a:p>
                      <a:pPr algn="ctr">
                        <a:lnSpc>
                          <a:spcPts val="4480"/>
                        </a:lnSpc>
                        <a:defRPr/>
                      </a:pPr>
                      <a:r>
                        <a:rPr lang="en-US" sz="3200">
                          <a:solidFill>
                            <a:srgbClr val="000000"/>
                          </a:solidFill>
                          <a:latin typeface="Roboto Condensed"/>
                        </a:rPr>
                        <a:t>a) Ậm ọe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7)Tiếng nói bị cản trong cổ họng, nghe không rõ</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2420">
                <a:tc>
                  <a:txBody>
                    <a:bodyPr/>
                    <a:lstStyle/>
                    <a:p>
                      <a:pPr algn="ctr">
                        <a:lnSpc>
                          <a:spcPts val="4480"/>
                        </a:lnSpc>
                        <a:defRPr/>
                      </a:pPr>
                      <a:r>
                        <a:rPr lang="en-US" sz="3200">
                          <a:solidFill>
                            <a:srgbClr val="000000"/>
                          </a:solidFill>
                          <a:latin typeface="Roboto Condensed"/>
                        </a:rPr>
                        <a:t>b) Lom khom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3) Ở tư thế còng lưng xuống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2420">
                <a:tc>
                  <a:txBody>
                    <a:bodyPr/>
                    <a:lstStyle/>
                    <a:p>
                      <a:pPr algn="ctr">
                        <a:lnSpc>
                          <a:spcPts val="4480"/>
                        </a:lnSpc>
                        <a:defRPr/>
                      </a:pPr>
                      <a:r>
                        <a:rPr lang="en-US" sz="3200">
                          <a:solidFill>
                            <a:srgbClr val="000000"/>
                          </a:solidFill>
                          <a:latin typeface="Roboto Condensed"/>
                        </a:rPr>
                        <a:t>c) Lác đác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4) Thưa và rải rác ở mỗi chỗ, mỗi lần một ít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06665">
                <a:tc>
                  <a:txBody>
                    <a:bodyPr/>
                    <a:lstStyle/>
                    <a:p>
                      <a:pPr algn="ctr">
                        <a:lnSpc>
                          <a:spcPts val="4480"/>
                        </a:lnSpc>
                        <a:defRPr/>
                      </a:pPr>
                      <a:r>
                        <a:rPr lang="en-US" sz="3200">
                          <a:solidFill>
                            <a:srgbClr val="000000"/>
                          </a:solidFill>
                          <a:latin typeface="Roboto Condensed"/>
                        </a:rPr>
                        <a:t>d) Ầng ậng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5) Nước mắt nhiều, dâng đầy khóe mắt, chỉ chực tuôn chảy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2420">
                <a:tc>
                  <a:txBody>
                    <a:bodyPr/>
                    <a:lstStyle/>
                    <a:p>
                      <a:pPr algn="ctr">
                        <a:lnSpc>
                          <a:spcPts val="4480"/>
                        </a:lnSpc>
                        <a:defRPr/>
                      </a:pPr>
                      <a:r>
                        <a:rPr lang="en-US" sz="3200">
                          <a:solidFill>
                            <a:srgbClr val="000000"/>
                          </a:solidFill>
                          <a:latin typeface="Roboto Condensed"/>
                        </a:rPr>
                        <a:t>e) Lầm rầm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5) Tiếng nói nhỏ, thấp, đều đều, nghe không rõ</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42420">
                <a:tc>
                  <a:txBody>
                    <a:bodyPr/>
                    <a:lstStyle/>
                    <a:p>
                      <a:pPr algn="ctr">
                        <a:lnSpc>
                          <a:spcPts val="4480"/>
                        </a:lnSpc>
                        <a:defRPr/>
                      </a:pPr>
                      <a:r>
                        <a:rPr lang="en-US" sz="3200">
                          <a:solidFill>
                            <a:srgbClr val="000000"/>
                          </a:solidFill>
                          <a:latin typeface="Roboto Condensed"/>
                        </a:rPr>
                        <a:t>g) Lêu nghêu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2) Dài hoặc cao quá, mất cân đối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42420">
                <a:tc>
                  <a:txBody>
                    <a:bodyPr/>
                    <a:lstStyle/>
                    <a:p>
                      <a:pPr algn="ctr">
                        <a:lnSpc>
                          <a:spcPts val="4480"/>
                        </a:lnSpc>
                        <a:defRPr/>
                      </a:pPr>
                      <a:r>
                        <a:rPr lang="en-US" sz="3200">
                          <a:solidFill>
                            <a:srgbClr val="000000"/>
                          </a:solidFill>
                          <a:latin typeface="Roboto Condensed"/>
                        </a:rPr>
                        <a:t>h) Loắt choắt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1) Vóc dáng nhỏ bé quá mức.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TextBox 7"/>
          <p:cNvSpPr txBox="1"/>
          <p:nvPr/>
        </p:nvSpPr>
        <p:spPr>
          <a:xfrm>
            <a:off x="344182" y="2794393"/>
            <a:ext cx="5114788" cy="857355"/>
          </a:xfrm>
          <a:prstGeom prst="rect">
            <a:avLst/>
          </a:prstGeom>
        </p:spPr>
        <p:txBody>
          <a:bodyPr lIns="0" tIns="0" rIns="0" bIns="0" rtlCol="0" anchor="t">
            <a:spAutoFit/>
          </a:bodyPr>
          <a:lstStyle/>
          <a:p>
            <a:pPr algn="ctr">
              <a:lnSpc>
                <a:spcPts val="6186"/>
              </a:lnSpc>
            </a:pPr>
            <a:r>
              <a:rPr lang="en-US" sz="4419">
                <a:solidFill>
                  <a:srgbClr val="000000"/>
                </a:solidFill>
                <a:latin typeface="Roboto Condensed Bold"/>
              </a:rPr>
              <a:t>2.2. Bài tập trong SGK </a:t>
            </a:r>
          </a:p>
        </p:txBody>
      </p:sp>
      <p:sp>
        <p:nvSpPr>
          <p:cNvPr id="8" name="TextBox 8"/>
          <p:cNvSpPr txBox="1"/>
          <p:nvPr/>
        </p:nvSpPr>
        <p:spPr>
          <a:xfrm>
            <a:off x="344182" y="3756526"/>
            <a:ext cx="5310881" cy="2261703"/>
          </a:xfrm>
          <a:prstGeom prst="rect">
            <a:avLst/>
          </a:prstGeom>
        </p:spPr>
        <p:txBody>
          <a:bodyPr lIns="0" tIns="0" rIns="0" bIns="0" rtlCol="0" anchor="t">
            <a:spAutoFit/>
          </a:bodyPr>
          <a:lstStyle/>
          <a:p>
            <a:pPr algn="just">
              <a:lnSpc>
                <a:spcPts val="6061"/>
              </a:lnSpc>
            </a:pPr>
            <a:r>
              <a:rPr lang="en-US" sz="4329">
                <a:solidFill>
                  <a:srgbClr val="000000"/>
                </a:solidFill>
                <a:latin typeface="Roboto Condensed Bold"/>
              </a:rPr>
              <a:t>Bài 4:</a:t>
            </a:r>
            <a:r>
              <a:rPr lang="en-US" sz="4329">
                <a:solidFill>
                  <a:srgbClr val="000000"/>
                </a:solidFill>
                <a:latin typeface="Roboto Condensed"/>
              </a:rPr>
              <a:t> Ghép từ TH, TT ở cột A với nghĩa phù hợp ở cột B:</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969230"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933927" y="7378840"/>
            <a:ext cx="3867853" cy="5816321"/>
            <a:chOff x="0" y="0"/>
            <a:chExt cx="5157137" cy="7755095"/>
          </a:xfrm>
        </p:grpSpPr>
        <p:sp>
          <p:nvSpPr>
            <p:cNvPr id="5" name="Freeform 5"/>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3"/>
              <a:stretch>
                <a:fillRect l="-41" r="-42"/>
              </a:stretch>
            </a:blipFill>
          </p:spPr>
          <p:txBody>
            <a:bodyPr/>
            <a:lstStyle/>
            <a:p>
              <a:endParaRPr lang="en-GB"/>
            </a:p>
          </p:txBody>
        </p:sp>
      </p:grpSp>
      <p:grpSp>
        <p:nvGrpSpPr>
          <p:cNvPr id="6" name="Group 6"/>
          <p:cNvGrpSpPr/>
          <p:nvPr/>
        </p:nvGrpSpPr>
        <p:grpSpPr>
          <a:xfrm>
            <a:off x="3164443" y="752380"/>
            <a:ext cx="11959114" cy="8505920"/>
            <a:chOff x="0" y="0"/>
            <a:chExt cx="15945485" cy="11341227"/>
          </a:xfrm>
        </p:grpSpPr>
        <p:sp>
          <p:nvSpPr>
            <p:cNvPr id="7" name="Freeform 7"/>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4"/>
              <a:stretch>
                <a:fillRect t="-37" b="-37"/>
              </a:stretch>
            </a:blipFill>
          </p:spPr>
          <p:txBody>
            <a:bodyPr/>
            <a:lstStyle/>
            <a:p>
              <a:endParaRPr lang="en-GB"/>
            </a:p>
          </p:txBody>
        </p:sp>
      </p:grpSp>
      <p:pic>
        <p:nvPicPr>
          <p:cNvPr id="8" name="Picture 8"/>
          <p:cNvPicPr>
            <a:picLocks noChangeAspect="1"/>
          </p:cNvPicPr>
          <p:nvPr/>
        </p:nvPicPr>
        <p:blipFill>
          <a:blip r:embed="rId5"/>
          <a:srcRect b="28853"/>
          <a:stretch>
            <a:fillRect/>
          </a:stretch>
        </p:blipFill>
        <p:spPr>
          <a:xfrm>
            <a:off x="1935101" y="5005340"/>
            <a:ext cx="2129044" cy="958070"/>
          </a:xfrm>
          <a:prstGeom prst="rect">
            <a:avLst/>
          </a:prstGeom>
        </p:spPr>
      </p:pic>
      <p:sp>
        <p:nvSpPr>
          <p:cNvPr id="9" name="TextBox 9"/>
          <p:cNvSpPr txBox="1"/>
          <p:nvPr/>
        </p:nvSpPr>
        <p:spPr>
          <a:xfrm>
            <a:off x="4306200" y="2160639"/>
            <a:ext cx="9675601" cy="5613201"/>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a:rPr>
              <a:t>HS làm việc theo nhóm trong 10 phút</a:t>
            </a:r>
          </a:p>
          <a:p>
            <a:pPr marL="863599" lvl="1" indent="-431800" algn="just">
              <a:lnSpc>
                <a:spcPts val="5599"/>
              </a:lnSpc>
              <a:buFont typeface="Arial"/>
              <a:buChar char="•"/>
            </a:pPr>
            <a:r>
              <a:rPr lang="en-US" sz="3999">
                <a:solidFill>
                  <a:srgbClr val="000000"/>
                </a:solidFill>
                <a:latin typeface="Roboto Condensed"/>
              </a:rPr>
              <a:t>Hoàn thành bài tập theo yêu cầu của GV (PHT số 2)</a:t>
            </a:r>
          </a:p>
          <a:p>
            <a:pPr marL="863599" lvl="1" indent="-431800" algn="just">
              <a:lnSpc>
                <a:spcPts val="5600"/>
              </a:lnSpc>
              <a:buFont typeface="Arial"/>
              <a:buChar char="•"/>
            </a:pPr>
            <a:r>
              <a:rPr lang="en-US" sz="3999">
                <a:solidFill>
                  <a:srgbClr val="000000"/>
                </a:solidFill>
                <a:latin typeface="Roboto Condensed"/>
              </a:rPr>
              <a:t>Sau 10 phút thực hiện, GV tổ chức cho HS chấm chéo các nhóm với nhau, GV bốc thăm ngẫu nhiên 1 nhóm để chữa mẫu cho cả lớp.</a:t>
            </a:r>
          </a:p>
          <a:p>
            <a:pPr algn="r">
              <a:lnSpc>
                <a:spcPts val="5599"/>
              </a:lnSpc>
            </a:pPr>
            <a:endParaRPr lang="en-US" sz="3999">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969230"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933927" y="7378840"/>
            <a:ext cx="3867853" cy="5816321"/>
            <a:chOff x="0" y="0"/>
            <a:chExt cx="5157137" cy="7755095"/>
          </a:xfrm>
        </p:grpSpPr>
        <p:sp>
          <p:nvSpPr>
            <p:cNvPr id="5" name="Freeform 5"/>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3"/>
              <a:stretch>
                <a:fillRect l="-41" r="-42"/>
              </a:stretch>
            </a:blipFill>
          </p:spPr>
          <p:txBody>
            <a:bodyPr/>
            <a:lstStyle/>
            <a:p>
              <a:endParaRPr lang="en-GB"/>
            </a:p>
          </p:txBody>
        </p:sp>
      </p:grpSp>
      <p:sp>
        <p:nvSpPr>
          <p:cNvPr id="6" name="TextBox 6"/>
          <p:cNvSpPr txBox="1"/>
          <p:nvPr/>
        </p:nvSpPr>
        <p:spPr>
          <a:xfrm>
            <a:off x="-163141"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grpSp>
        <p:nvGrpSpPr>
          <p:cNvPr id="7" name="Group 7"/>
          <p:cNvGrpSpPr/>
          <p:nvPr/>
        </p:nvGrpSpPr>
        <p:grpSpPr>
          <a:xfrm>
            <a:off x="4920767" y="1028700"/>
            <a:ext cx="11959114" cy="8505920"/>
            <a:chOff x="0" y="0"/>
            <a:chExt cx="15945485" cy="11341227"/>
          </a:xfrm>
        </p:grpSpPr>
        <p:sp>
          <p:nvSpPr>
            <p:cNvPr id="8" name="Freeform 8"/>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4"/>
              <a:stretch>
                <a:fillRect t="-37" b="-37"/>
              </a:stretch>
            </a:blipFill>
          </p:spPr>
          <p:txBody>
            <a:bodyPr/>
            <a:lstStyle/>
            <a:p>
              <a:endParaRPr lang="en-GB"/>
            </a:p>
          </p:txBody>
        </p:sp>
      </p:grpSp>
      <p:pic>
        <p:nvPicPr>
          <p:cNvPr id="9" name="Picture 9"/>
          <p:cNvPicPr>
            <a:picLocks noChangeAspect="1"/>
          </p:cNvPicPr>
          <p:nvPr/>
        </p:nvPicPr>
        <p:blipFill>
          <a:blip r:embed="rId5"/>
          <a:srcRect b="28853"/>
          <a:stretch>
            <a:fillRect/>
          </a:stretch>
        </p:blipFill>
        <p:spPr>
          <a:xfrm>
            <a:off x="4662586" y="6828986"/>
            <a:ext cx="2129044" cy="958070"/>
          </a:xfrm>
          <a:prstGeom prst="rect">
            <a:avLst/>
          </a:prstGeom>
        </p:spPr>
      </p:pic>
      <p:sp>
        <p:nvSpPr>
          <p:cNvPr id="10" name="TextBox 10"/>
          <p:cNvSpPr txBox="1"/>
          <p:nvPr/>
        </p:nvSpPr>
        <p:spPr>
          <a:xfrm>
            <a:off x="1028700" y="1451532"/>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1" name="TextBox 11"/>
          <p:cNvSpPr txBox="1"/>
          <p:nvPr/>
        </p:nvSpPr>
        <p:spPr>
          <a:xfrm>
            <a:off x="6019800" y="2857500"/>
            <a:ext cx="10492910" cy="3970979"/>
          </a:xfrm>
          <a:prstGeom prst="rect">
            <a:avLst/>
          </a:prstGeom>
        </p:spPr>
        <p:txBody>
          <a:bodyPr lIns="0" tIns="0" rIns="0" bIns="0" rtlCol="0" anchor="t">
            <a:spAutoFit/>
          </a:bodyPr>
          <a:lstStyle/>
          <a:p>
            <a:pPr algn="just">
              <a:lnSpc>
                <a:spcPts val="6342"/>
              </a:lnSpc>
            </a:pPr>
            <a:r>
              <a:rPr lang="en-US" sz="4530">
                <a:solidFill>
                  <a:srgbClr val="000000"/>
                </a:solidFill>
                <a:latin typeface="Roboto Condensed Italics"/>
              </a:rPr>
              <a:t>Năm gian nhà cỏ thấp le te,</a:t>
            </a:r>
          </a:p>
          <a:p>
            <a:pPr algn="just">
              <a:lnSpc>
                <a:spcPts val="6342"/>
              </a:lnSpc>
            </a:pPr>
            <a:r>
              <a:rPr lang="en-US" sz="4530">
                <a:solidFill>
                  <a:srgbClr val="000000"/>
                </a:solidFill>
                <a:latin typeface="Roboto Condensed Italics"/>
              </a:rPr>
              <a:t>Ngõ tối đêm sâu đóm lập lòe.</a:t>
            </a:r>
          </a:p>
          <a:p>
            <a:pPr algn="just">
              <a:lnSpc>
                <a:spcPts val="6342"/>
              </a:lnSpc>
            </a:pPr>
            <a:r>
              <a:rPr lang="en-US" sz="4530">
                <a:solidFill>
                  <a:srgbClr val="000000"/>
                </a:solidFill>
                <a:latin typeface="Roboto Condensed Italics"/>
              </a:rPr>
              <a:t>Lưng giậu phất phơ màu khói nhạt,</a:t>
            </a:r>
          </a:p>
          <a:p>
            <a:pPr algn="just">
              <a:lnSpc>
                <a:spcPts val="6342"/>
              </a:lnSpc>
            </a:pPr>
            <a:r>
              <a:rPr lang="en-US" sz="4530">
                <a:solidFill>
                  <a:srgbClr val="000000"/>
                </a:solidFill>
                <a:latin typeface="Roboto Condensed Italics"/>
              </a:rPr>
              <a:t>Làn ao lóng lánh bóng trăng loe.</a:t>
            </a:r>
          </a:p>
          <a:p>
            <a:pPr algn="r">
              <a:lnSpc>
                <a:spcPts val="6343"/>
              </a:lnSpc>
            </a:pPr>
            <a:r>
              <a:rPr lang="en-US" sz="4530">
                <a:solidFill>
                  <a:srgbClr val="000000"/>
                </a:solidFill>
                <a:latin typeface="Roboto Condensed"/>
              </a:rPr>
              <a:t>(Nguyễn Khuyến,</a:t>
            </a:r>
            <a:r>
              <a:rPr lang="en-US" sz="4530">
                <a:solidFill>
                  <a:srgbClr val="000000"/>
                </a:solidFill>
                <a:latin typeface="Roboto Condensed Italics"/>
              </a:rPr>
              <a:t> "Thu ẩm"</a:t>
            </a:r>
            <a:r>
              <a:rPr lang="en-US" sz="4530">
                <a:solidFill>
                  <a:srgbClr val="000000"/>
                </a:solidFill>
                <a:latin typeface="Roboto Condensed"/>
              </a:rPr>
              <a:t>)</a:t>
            </a:r>
          </a:p>
        </p:txBody>
      </p:sp>
      <p:sp>
        <p:nvSpPr>
          <p:cNvPr id="12" name="TextBox 12"/>
          <p:cNvSpPr txBox="1"/>
          <p:nvPr/>
        </p:nvSpPr>
        <p:spPr>
          <a:xfrm>
            <a:off x="7013517" y="7015606"/>
            <a:ext cx="8955713" cy="771450"/>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le te, lập lòe, phất phơ, lóng lánh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969230"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933927" y="7378840"/>
            <a:ext cx="3867853" cy="5816321"/>
            <a:chOff x="0" y="0"/>
            <a:chExt cx="5157137" cy="7755095"/>
          </a:xfrm>
        </p:grpSpPr>
        <p:sp>
          <p:nvSpPr>
            <p:cNvPr id="5" name="Freeform 5"/>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3"/>
              <a:stretch>
                <a:fillRect l="-41" r="-42"/>
              </a:stretch>
            </a:blipFill>
          </p:spPr>
          <p:txBody>
            <a:bodyPr/>
            <a:lstStyle/>
            <a:p>
              <a:endParaRPr lang="en-GB"/>
            </a:p>
          </p:txBody>
        </p:sp>
      </p:grpSp>
      <p:sp>
        <p:nvSpPr>
          <p:cNvPr id="6" name="TextBox 6"/>
          <p:cNvSpPr txBox="1"/>
          <p:nvPr/>
        </p:nvSpPr>
        <p:spPr>
          <a:xfrm>
            <a:off x="-163141"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grpSp>
        <p:nvGrpSpPr>
          <p:cNvPr id="7" name="Group 7"/>
          <p:cNvGrpSpPr/>
          <p:nvPr/>
        </p:nvGrpSpPr>
        <p:grpSpPr>
          <a:xfrm>
            <a:off x="4920767" y="1028700"/>
            <a:ext cx="11959114" cy="8505920"/>
            <a:chOff x="0" y="0"/>
            <a:chExt cx="15945485" cy="11341227"/>
          </a:xfrm>
        </p:grpSpPr>
        <p:sp>
          <p:nvSpPr>
            <p:cNvPr id="8" name="Freeform 8"/>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4"/>
              <a:stretch>
                <a:fillRect t="-37" b="-37"/>
              </a:stretch>
            </a:blipFill>
          </p:spPr>
          <p:txBody>
            <a:bodyPr/>
            <a:lstStyle/>
            <a:p>
              <a:endParaRPr lang="en-GB"/>
            </a:p>
          </p:txBody>
        </p:sp>
      </p:grpSp>
      <p:pic>
        <p:nvPicPr>
          <p:cNvPr id="9" name="Picture 9"/>
          <p:cNvPicPr>
            <a:picLocks noChangeAspect="1"/>
          </p:cNvPicPr>
          <p:nvPr/>
        </p:nvPicPr>
        <p:blipFill>
          <a:blip r:embed="rId5"/>
          <a:srcRect b="28853"/>
          <a:stretch>
            <a:fillRect/>
          </a:stretch>
        </p:blipFill>
        <p:spPr>
          <a:xfrm>
            <a:off x="3856245" y="6828986"/>
            <a:ext cx="2129044" cy="958070"/>
          </a:xfrm>
          <a:prstGeom prst="rect">
            <a:avLst/>
          </a:prstGeom>
        </p:spPr>
      </p:pic>
      <p:sp>
        <p:nvSpPr>
          <p:cNvPr id="10" name="TextBox 10"/>
          <p:cNvSpPr txBox="1"/>
          <p:nvPr/>
        </p:nvSpPr>
        <p:spPr>
          <a:xfrm>
            <a:off x="1028700" y="1451532"/>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1" name="TextBox 11"/>
          <p:cNvSpPr txBox="1"/>
          <p:nvPr/>
        </p:nvSpPr>
        <p:spPr>
          <a:xfrm>
            <a:off x="6781800" y="1790700"/>
            <a:ext cx="8955713" cy="771450"/>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le te, lập lòe, phất phơ, lóng lánh</a:t>
            </a:r>
          </a:p>
        </p:txBody>
      </p:sp>
      <p:sp>
        <p:nvSpPr>
          <p:cNvPr id="12" name="TextBox 12"/>
          <p:cNvSpPr txBox="1"/>
          <p:nvPr/>
        </p:nvSpPr>
        <p:spPr>
          <a:xfrm>
            <a:off x="5715000" y="2857500"/>
            <a:ext cx="10349624" cy="5575244"/>
          </a:xfrm>
          <a:prstGeom prst="rect">
            <a:avLst/>
          </a:prstGeom>
        </p:spPr>
        <p:txBody>
          <a:bodyPr lIns="0" tIns="0" rIns="0" bIns="0" rtlCol="0" anchor="t">
            <a:spAutoFit/>
          </a:bodyPr>
          <a:lstStyle/>
          <a:p>
            <a:pPr marL="971335" lvl="1" indent="-485667" algn="just">
              <a:lnSpc>
                <a:spcPts val="6298"/>
              </a:lnSpc>
              <a:buFont typeface="Arial"/>
              <a:buChar char="•"/>
            </a:pPr>
            <a:r>
              <a:rPr lang="en-US" sz="3800">
                <a:solidFill>
                  <a:srgbClr val="000000"/>
                </a:solidFill>
                <a:latin typeface="Roboto Condensed Italics"/>
              </a:rPr>
              <a:t>Gợi tả dáng vẻ của những sự vật thôn quê: gian nhà nhỏ bé, lụp xụp, ngõ tối ẩn hiện vài cánh đom đóm, lưng giậu màu khói nhạt còn vương tức rặng cây cũng nhạt bớt, mặt ao ẩn hiện màu trăng lúc dồn lại, lúc loe ra…</a:t>
            </a:r>
          </a:p>
          <a:p>
            <a:pPr marL="971334" lvl="1" indent="-485667" algn="just">
              <a:lnSpc>
                <a:spcPts val="6298"/>
              </a:lnSpc>
              <a:buFont typeface="Arial"/>
              <a:buChar char="•"/>
            </a:pPr>
            <a:r>
              <a:rPr lang="en-US" sz="3800">
                <a:solidFill>
                  <a:srgbClr val="000000"/>
                </a:solidFill>
                <a:latin typeface="Roboto Condensed Italics"/>
              </a:rPr>
              <a:t>Tất cả đều là hình ảnh của cuộc sống bình yên, lặng lẽ với tình thu man mác, dạt dào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969230"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933927" y="7378840"/>
            <a:ext cx="3867853" cy="5816321"/>
            <a:chOff x="0" y="0"/>
            <a:chExt cx="5157137" cy="7755095"/>
          </a:xfrm>
        </p:grpSpPr>
        <p:sp>
          <p:nvSpPr>
            <p:cNvPr id="5" name="Freeform 5"/>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3"/>
              <a:stretch>
                <a:fillRect l="-41" r="-42"/>
              </a:stretch>
            </a:blipFill>
          </p:spPr>
          <p:txBody>
            <a:bodyPr/>
            <a:lstStyle/>
            <a:p>
              <a:endParaRPr lang="en-GB"/>
            </a:p>
          </p:txBody>
        </p:sp>
      </p:grpSp>
      <p:grpSp>
        <p:nvGrpSpPr>
          <p:cNvPr id="6" name="Group 6"/>
          <p:cNvGrpSpPr/>
          <p:nvPr/>
        </p:nvGrpSpPr>
        <p:grpSpPr>
          <a:xfrm>
            <a:off x="4920767" y="560481"/>
            <a:ext cx="12617418" cy="8974139"/>
            <a:chOff x="0" y="0"/>
            <a:chExt cx="16823224" cy="11965519"/>
          </a:xfrm>
        </p:grpSpPr>
        <p:sp>
          <p:nvSpPr>
            <p:cNvPr id="7" name="Freeform 7"/>
            <p:cNvSpPr/>
            <p:nvPr/>
          </p:nvSpPr>
          <p:spPr>
            <a:xfrm>
              <a:off x="0" y="0"/>
              <a:ext cx="16823182" cy="11965559"/>
            </a:xfrm>
            <a:custGeom>
              <a:avLst/>
              <a:gdLst/>
              <a:ahLst/>
              <a:cxnLst/>
              <a:rect l="l" t="t" r="r" b="b"/>
              <a:pathLst>
                <a:path w="16823182" h="11965559">
                  <a:moveTo>
                    <a:pt x="0" y="0"/>
                  </a:moveTo>
                  <a:lnTo>
                    <a:pt x="16823182" y="0"/>
                  </a:lnTo>
                  <a:lnTo>
                    <a:pt x="16823182" y="11965559"/>
                  </a:lnTo>
                  <a:lnTo>
                    <a:pt x="0" y="11965559"/>
                  </a:lnTo>
                  <a:lnTo>
                    <a:pt x="0" y="0"/>
                  </a:lnTo>
                  <a:close/>
                </a:path>
              </a:pathLst>
            </a:custGeom>
            <a:blipFill>
              <a:blip r:embed="rId4"/>
              <a:stretch>
                <a:fillRect t="-31" b="-31"/>
              </a:stretch>
            </a:blipFill>
          </p:spPr>
          <p:txBody>
            <a:bodyPr/>
            <a:lstStyle/>
            <a:p>
              <a:endParaRPr lang="en-GB"/>
            </a:p>
          </p:txBody>
        </p:sp>
      </p:grpSp>
      <p:pic>
        <p:nvPicPr>
          <p:cNvPr id="8" name="Picture 8"/>
          <p:cNvPicPr>
            <a:picLocks noChangeAspect="1"/>
          </p:cNvPicPr>
          <p:nvPr/>
        </p:nvPicPr>
        <p:blipFill>
          <a:blip r:embed="rId5"/>
          <a:srcRect b="28853"/>
          <a:stretch>
            <a:fillRect/>
          </a:stretch>
        </p:blipFill>
        <p:spPr>
          <a:xfrm>
            <a:off x="5181749" y="6558033"/>
            <a:ext cx="2129044" cy="958070"/>
          </a:xfrm>
          <a:prstGeom prst="rect">
            <a:avLst/>
          </a:prstGeom>
        </p:spPr>
      </p:pic>
      <p:sp>
        <p:nvSpPr>
          <p:cNvPr id="9" name="TextBox 9"/>
          <p:cNvSpPr txBox="1"/>
          <p:nvPr/>
        </p:nvSpPr>
        <p:spPr>
          <a:xfrm>
            <a:off x="1028700" y="1489632"/>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0" name="TextBox 10"/>
          <p:cNvSpPr txBox="1"/>
          <p:nvPr/>
        </p:nvSpPr>
        <p:spPr>
          <a:xfrm>
            <a:off x="6718647" y="1499157"/>
            <a:ext cx="9021657" cy="369350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Italics"/>
              </a:rPr>
              <a:t>Sáng hồng lơ lửng mây son,</a:t>
            </a:r>
          </a:p>
          <a:p>
            <a:pPr algn="ctr">
              <a:lnSpc>
                <a:spcPts val="5880"/>
              </a:lnSpc>
            </a:pPr>
            <a:r>
              <a:rPr lang="en-US" sz="4200">
                <a:solidFill>
                  <a:srgbClr val="000000"/>
                </a:solidFill>
                <a:latin typeface="Roboto Condensed Italics"/>
              </a:rPr>
              <a:t>Mặt trời thức giấc véo von chim chào.</a:t>
            </a:r>
          </a:p>
          <a:p>
            <a:pPr algn="ctr">
              <a:lnSpc>
                <a:spcPts val="5880"/>
              </a:lnSpc>
            </a:pPr>
            <a:r>
              <a:rPr lang="en-US" sz="4200">
                <a:solidFill>
                  <a:srgbClr val="000000"/>
                </a:solidFill>
                <a:latin typeface="Roboto Condensed Italics"/>
              </a:rPr>
              <a:t>Cổng làng rộng mở. Ồn ào,</a:t>
            </a:r>
          </a:p>
          <a:p>
            <a:pPr algn="ctr">
              <a:lnSpc>
                <a:spcPts val="5880"/>
              </a:lnSpc>
            </a:pPr>
            <a:r>
              <a:rPr lang="en-US" sz="4200">
                <a:solidFill>
                  <a:srgbClr val="000000"/>
                </a:solidFill>
                <a:latin typeface="Roboto Condensed Italics"/>
              </a:rPr>
              <a:t>Nông phu lững thững đi vào nắng mai.</a:t>
            </a:r>
          </a:p>
          <a:p>
            <a:pPr algn="r">
              <a:lnSpc>
                <a:spcPts val="5880"/>
              </a:lnSpc>
            </a:pPr>
            <a:r>
              <a:rPr lang="en-US" sz="4200">
                <a:solidFill>
                  <a:srgbClr val="000000"/>
                </a:solidFill>
                <a:latin typeface="Roboto Condensed"/>
              </a:rPr>
              <a:t>(Bàng Bá Lân</a:t>
            </a:r>
            <a:r>
              <a:rPr lang="en-US" sz="4200">
                <a:solidFill>
                  <a:srgbClr val="000000"/>
                </a:solidFill>
                <a:latin typeface="Roboto Condensed Italics"/>
              </a:rPr>
              <a:t>, "Cổng làng")</a:t>
            </a:r>
          </a:p>
        </p:txBody>
      </p:sp>
      <p:sp>
        <p:nvSpPr>
          <p:cNvPr id="11" name="TextBox 11"/>
          <p:cNvSpPr txBox="1"/>
          <p:nvPr/>
        </p:nvSpPr>
        <p:spPr>
          <a:xfrm>
            <a:off x="8020457" y="6160767"/>
            <a:ext cx="7769554" cy="1657352"/>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lơ lửng, lững thững</a:t>
            </a:r>
          </a:p>
          <a:p>
            <a:pPr algn="just">
              <a:lnSpc>
                <a:spcPts val="6298"/>
              </a:lnSpc>
            </a:pPr>
            <a:r>
              <a:rPr lang="en-US" sz="4498">
                <a:solidFill>
                  <a:srgbClr val="000000"/>
                </a:solidFill>
                <a:latin typeface="Roboto Condensed Bold"/>
              </a:rPr>
              <a:t>TTT: véo von, ồn ào</a:t>
            </a:r>
          </a:p>
        </p:txBody>
      </p:sp>
      <p:sp>
        <p:nvSpPr>
          <p:cNvPr id="12" name="TextBox 12"/>
          <p:cNvSpPr txBox="1"/>
          <p:nvPr/>
        </p:nvSpPr>
        <p:spPr>
          <a:xfrm>
            <a:off x="-163141"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969230" y="8187691"/>
            <a:ext cx="3541778" cy="2099309"/>
            <a:chOff x="0" y="0"/>
            <a:chExt cx="4722371" cy="2799079"/>
          </a:xfrm>
        </p:grpSpPr>
        <p:sp>
          <p:nvSpPr>
            <p:cNvPr id="3" name="Freeform 3"/>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2"/>
              <a:stretch>
                <a:fillRect l="-153" r="-153"/>
              </a:stretch>
            </a:blipFill>
          </p:spPr>
          <p:txBody>
            <a:bodyPr/>
            <a:lstStyle/>
            <a:p>
              <a:endParaRPr lang="en-GB"/>
            </a:p>
          </p:txBody>
        </p:sp>
      </p:grpSp>
      <p:grpSp>
        <p:nvGrpSpPr>
          <p:cNvPr id="4" name="Group 4"/>
          <p:cNvGrpSpPr/>
          <p:nvPr/>
        </p:nvGrpSpPr>
        <p:grpSpPr>
          <a:xfrm rot="1534021">
            <a:off x="-1933927" y="7378840"/>
            <a:ext cx="3867853" cy="5816321"/>
            <a:chOff x="0" y="0"/>
            <a:chExt cx="5157137" cy="7755095"/>
          </a:xfrm>
        </p:grpSpPr>
        <p:sp>
          <p:nvSpPr>
            <p:cNvPr id="5" name="Freeform 5"/>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3"/>
              <a:stretch>
                <a:fillRect l="-41" r="-42"/>
              </a:stretch>
            </a:blipFill>
          </p:spPr>
          <p:txBody>
            <a:bodyPr/>
            <a:lstStyle/>
            <a:p>
              <a:endParaRPr lang="en-GB"/>
            </a:p>
          </p:txBody>
        </p:sp>
      </p:grpSp>
      <p:grpSp>
        <p:nvGrpSpPr>
          <p:cNvPr id="6" name="Group 6"/>
          <p:cNvGrpSpPr/>
          <p:nvPr/>
        </p:nvGrpSpPr>
        <p:grpSpPr>
          <a:xfrm>
            <a:off x="4920767" y="560481"/>
            <a:ext cx="12617418" cy="8974139"/>
            <a:chOff x="0" y="0"/>
            <a:chExt cx="16823224" cy="11965519"/>
          </a:xfrm>
        </p:grpSpPr>
        <p:sp>
          <p:nvSpPr>
            <p:cNvPr id="7" name="Freeform 7"/>
            <p:cNvSpPr/>
            <p:nvPr/>
          </p:nvSpPr>
          <p:spPr>
            <a:xfrm>
              <a:off x="0" y="0"/>
              <a:ext cx="16823182" cy="11965559"/>
            </a:xfrm>
            <a:custGeom>
              <a:avLst/>
              <a:gdLst/>
              <a:ahLst/>
              <a:cxnLst/>
              <a:rect l="l" t="t" r="r" b="b"/>
              <a:pathLst>
                <a:path w="16823182" h="11965559">
                  <a:moveTo>
                    <a:pt x="0" y="0"/>
                  </a:moveTo>
                  <a:lnTo>
                    <a:pt x="16823182" y="0"/>
                  </a:lnTo>
                  <a:lnTo>
                    <a:pt x="16823182" y="11965559"/>
                  </a:lnTo>
                  <a:lnTo>
                    <a:pt x="0" y="11965559"/>
                  </a:lnTo>
                  <a:lnTo>
                    <a:pt x="0" y="0"/>
                  </a:lnTo>
                  <a:close/>
                </a:path>
              </a:pathLst>
            </a:custGeom>
            <a:blipFill>
              <a:blip r:embed="rId4"/>
              <a:stretch>
                <a:fillRect t="-31" b="-31"/>
              </a:stretch>
            </a:blipFill>
          </p:spPr>
          <p:txBody>
            <a:bodyPr/>
            <a:lstStyle/>
            <a:p>
              <a:endParaRPr lang="en-GB"/>
            </a:p>
          </p:txBody>
        </p:sp>
      </p:grpSp>
      <p:pic>
        <p:nvPicPr>
          <p:cNvPr id="8" name="Picture 8"/>
          <p:cNvPicPr>
            <a:picLocks noChangeAspect="1"/>
          </p:cNvPicPr>
          <p:nvPr/>
        </p:nvPicPr>
        <p:blipFill>
          <a:blip r:embed="rId5"/>
          <a:srcRect b="28853"/>
          <a:stretch>
            <a:fillRect/>
          </a:stretch>
        </p:blipFill>
        <p:spPr>
          <a:xfrm>
            <a:off x="4065950" y="6828986"/>
            <a:ext cx="2129044" cy="958070"/>
          </a:xfrm>
          <a:prstGeom prst="rect">
            <a:avLst/>
          </a:prstGeom>
        </p:spPr>
      </p:pic>
      <p:sp>
        <p:nvSpPr>
          <p:cNvPr id="9" name="TextBox 9"/>
          <p:cNvSpPr txBox="1"/>
          <p:nvPr/>
        </p:nvSpPr>
        <p:spPr>
          <a:xfrm>
            <a:off x="783769" y="1481928"/>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0" name="TextBox 10"/>
          <p:cNvSpPr txBox="1"/>
          <p:nvPr/>
        </p:nvSpPr>
        <p:spPr>
          <a:xfrm>
            <a:off x="9144000" y="1333500"/>
            <a:ext cx="7769554" cy="1657352"/>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lơ lửng, lững thững</a:t>
            </a:r>
          </a:p>
          <a:p>
            <a:pPr algn="just">
              <a:lnSpc>
                <a:spcPts val="6298"/>
              </a:lnSpc>
            </a:pPr>
            <a:r>
              <a:rPr lang="en-US" sz="4498">
                <a:solidFill>
                  <a:srgbClr val="000000"/>
                </a:solidFill>
                <a:latin typeface="Roboto Condensed Bold"/>
              </a:rPr>
              <a:t>TTT: véo von, ồn ào</a:t>
            </a:r>
          </a:p>
        </p:txBody>
      </p:sp>
      <p:sp>
        <p:nvSpPr>
          <p:cNvPr id="11" name="TextBox 11"/>
          <p:cNvSpPr txBox="1"/>
          <p:nvPr/>
        </p:nvSpPr>
        <p:spPr>
          <a:xfrm>
            <a:off x="-408072"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sp>
        <p:nvSpPr>
          <p:cNvPr id="12" name="TextBox 12"/>
          <p:cNvSpPr txBox="1"/>
          <p:nvPr/>
        </p:nvSpPr>
        <p:spPr>
          <a:xfrm>
            <a:off x="5813554" y="3149026"/>
            <a:ext cx="10831843" cy="5038665"/>
          </a:xfrm>
          <a:prstGeom prst="rect">
            <a:avLst/>
          </a:prstGeom>
        </p:spPr>
        <p:txBody>
          <a:bodyPr lIns="0" tIns="0" rIns="0" bIns="0" rtlCol="0" anchor="t">
            <a:spAutoFit/>
          </a:bodyPr>
          <a:lstStyle/>
          <a:p>
            <a:pPr marL="884974" lvl="1" indent="-442487" algn="just">
              <a:lnSpc>
                <a:spcPts val="5738"/>
              </a:lnSpc>
              <a:buFont typeface="Arial"/>
              <a:buChar char="•"/>
            </a:pPr>
            <a:r>
              <a:rPr lang="en-US" sz="4098">
                <a:solidFill>
                  <a:srgbClr val="000000"/>
                </a:solidFill>
                <a:latin typeface="Roboto Condensed Italics"/>
              </a:rPr>
              <a:t>Từ “lơ lửng” gợi hình ảnh nắng hồng đang lên, từ “véo von” gợi tả âm thanh tiếng chim, từ “ồn ào” gợi tả âm thanh của cảnh làng quê buổi sáng, từ “lững thững” gợi dáng hình những người nông dân bước đi vào buổi sáng. </a:t>
            </a:r>
          </a:p>
          <a:p>
            <a:pPr marL="884974" lvl="1" indent="-442487" algn="just">
              <a:lnSpc>
                <a:spcPts val="5739"/>
              </a:lnSpc>
              <a:buFont typeface="Arial"/>
              <a:buChar char="•"/>
            </a:pPr>
            <a:r>
              <a:rPr lang="en-US" sz="4099">
                <a:solidFill>
                  <a:srgbClr val="000000"/>
                </a:solidFill>
                <a:latin typeface="Roboto Condensed Italics"/>
              </a:rPr>
              <a:t>Các từ tượng hình, tượng thanh ấy gợi tả một khung cảnh làng quê sáng sớm đẹp, yên bình.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3325451" y="2550555"/>
            <a:ext cx="11344796" cy="1202055"/>
          </a:xfrm>
          <a:prstGeom prst="rect">
            <a:avLst/>
          </a:prstGeom>
        </p:spPr>
        <p:txBody>
          <a:bodyPr lIns="0" tIns="0" rIns="0" bIns="0" rtlCol="0" anchor="t">
            <a:spAutoFit/>
          </a:bodyPr>
          <a:lstStyle/>
          <a:p>
            <a:pPr algn="ctr">
              <a:lnSpc>
                <a:spcPts val="8819"/>
              </a:lnSpc>
            </a:pPr>
            <a:r>
              <a:rPr lang="en-US" sz="6300">
                <a:solidFill>
                  <a:srgbClr val="FFFFFF"/>
                </a:solidFill>
                <a:latin typeface="Fraunces Bold"/>
              </a:rPr>
              <a:t>II. BIỆN PHÁP ĐẢO NGỮ</a:t>
            </a:r>
          </a:p>
        </p:txBody>
      </p:sp>
      <p:sp>
        <p:nvSpPr>
          <p:cNvPr id="9" name="TextBox 9"/>
          <p:cNvSpPr txBox="1"/>
          <p:nvPr/>
        </p:nvSpPr>
        <p:spPr>
          <a:xfrm>
            <a:off x="3057092" y="4455160"/>
            <a:ext cx="10831676" cy="1005130"/>
          </a:xfrm>
          <a:prstGeom prst="rect">
            <a:avLst/>
          </a:prstGeom>
        </p:spPr>
        <p:txBody>
          <a:bodyPr lIns="0" tIns="0" rIns="0" bIns="0" rtlCol="0" anchor="t">
            <a:spAutoFit/>
          </a:bodyPr>
          <a:lstStyle/>
          <a:p>
            <a:pPr algn="ctr">
              <a:lnSpc>
                <a:spcPts val="8118"/>
              </a:lnSpc>
            </a:pPr>
            <a:r>
              <a:rPr lang="en-US" sz="5798">
                <a:solidFill>
                  <a:srgbClr val="FFFFFF"/>
                </a:solidFill>
                <a:latin typeface="Roboto Condensed"/>
              </a:rPr>
              <a:t>1. Biện pháp đảo ngữ</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3409289">
            <a:off x="15166944" y="2307416"/>
            <a:ext cx="4901744" cy="1648768"/>
            <a:chOff x="0" y="0"/>
            <a:chExt cx="6535659" cy="2198357"/>
          </a:xfrm>
        </p:grpSpPr>
        <p:sp>
          <p:nvSpPr>
            <p:cNvPr id="4" name="Freeform 4"/>
            <p:cNvSpPr/>
            <p:nvPr/>
          </p:nvSpPr>
          <p:spPr>
            <a:xfrm>
              <a:off x="0" y="0"/>
              <a:ext cx="6535674" cy="2198370"/>
            </a:xfrm>
            <a:custGeom>
              <a:avLst/>
              <a:gdLst/>
              <a:ahLst/>
              <a:cxnLst/>
              <a:rect l="l" t="t" r="r" b="b"/>
              <a:pathLst>
                <a:path w="6535674" h="2198370">
                  <a:moveTo>
                    <a:pt x="0" y="0"/>
                  </a:moveTo>
                  <a:lnTo>
                    <a:pt x="6535674" y="0"/>
                  </a:lnTo>
                  <a:lnTo>
                    <a:pt x="6535674" y="2198370"/>
                  </a:lnTo>
                  <a:lnTo>
                    <a:pt x="0" y="2198370"/>
                  </a:lnTo>
                  <a:lnTo>
                    <a:pt x="0" y="0"/>
                  </a:lnTo>
                  <a:close/>
                </a:path>
              </a:pathLst>
            </a:custGeom>
            <a:blipFill>
              <a:blip r:embed="rId3"/>
              <a:stretch>
                <a:fillRect t="-223" b="-222"/>
              </a:stretch>
            </a:blipFill>
          </p:spPr>
          <p:txBody>
            <a:bodyPr/>
            <a:lstStyle/>
            <a:p>
              <a:endParaRPr lang="en-GB"/>
            </a:p>
          </p:txBody>
        </p:sp>
      </p:grpSp>
      <p:grpSp>
        <p:nvGrpSpPr>
          <p:cNvPr id="5" name="Group 5"/>
          <p:cNvGrpSpPr/>
          <p:nvPr/>
        </p:nvGrpSpPr>
        <p:grpSpPr>
          <a:xfrm>
            <a:off x="13725124" y="7170473"/>
            <a:ext cx="3312386" cy="2541503"/>
            <a:chOff x="0" y="0"/>
            <a:chExt cx="4416515" cy="3388671"/>
          </a:xfrm>
        </p:grpSpPr>
        <p:sp>
          <p:nvSpPr>
            <p:cNvPr id="6" name="Freeform 6"/>
            <p:cNvSpPr/>
            <p:nvPr/>
          </p:nvSpPr>
          <p:spPr>
            <a:xfrm>
              <a:off x="0" y="0"/>
              <a:ext cx="4416552" cy="3388614"/>
            </a:xfrm>
            <a:custGeom>
              <a:avLst/>
              <a:gdLst/>
              <a:ahLst/>
              <a:cxnLst/>
              <a:rect l="l" t="t" r="r" b="b"/>
              <a:pathLst>
                <a:path w="4416552" h="3388614">
                  <a:moveTo>
                    <a:pt x="0" y="0"/>
                  </a:moveTo>
                  <a:lnTo>
                    <a:pt x="4416552" y="0"/>
                  </a:lnTo>
                  <a:lnTo>
                    <a:pt x="4416552" y="3388614"/>
                  </a:lnTo>
                  <a:lnTo>
                    <a:pt x="0" y="3388614"/>
                  </a:lnTo>
                  <a:lnTo>
                    <a:pt x="0" y="0"/>
                  </a:lnTo>
                  <a:close/>
                </a:path>
              </a:pathLst>
            </a:custGeom>
            <a:blipFill>
              <a:blip r:embed="rId4"/>
              <a:stretch>
                <a:fillRect l="-2" r="-1" b="-1"/>
              </a:stretch>
            </a:blipFill>
          </p:spPr>
          <p:txBody>
            <a:bodyPr/>
            <a:lstStyle/>
            <a:p>
              <a:endParaRPr lang="en-GB"/>
            </a:p>
          </p:txBody>
        </p:sp>
      </p:grpSp>
      <p:grpSp>
        <p:nvGrpSpPr>
          <p:cNvPr id="7" name="Group 7"/>
          <p:cNvGrpSpPr/>
          <p:nvPr/>
        </p:nvGrpSpPr>
        <p:grpSpPr>
          <a:xfrm rot="1534021">
            <a:off x="-1327693" y="4255397"/>
            <a:ext cx="4712786" cy="7086897"/>
            <a:chOff x="0" y="0"/>
            <a:chExt cx="6283715" cy="9449196"/>
          </a:xfrm>
        </p:grpSpPr>
        <p:sp>
          <p:nvSpPr>
            <p:cNvPr id="8" name="Freeform 8"/>
            <p:cNvSpPr/>
            <p:nvPr/>
          </p:nvSpPr>
          <p:spPr>
            <a:xfrm>
              <a:off x="0" y="0"/>
              <a:ext cx="6283706" cy="9449181"/>
            </a:xfrm>
            <a:custGeom>
              <a:avLst/>
              <a:gdLst/>
              <a:ahLst/>
              <a:cxnLst/>
              <a:rect l="l" t="t" r="r" b="b"/>
              <a:pathLst>
                <a:path w="6283706" h="9449181">
                  <a:moveTo>
                    <a:pt x="0" y="0"/>
                  </a:moveTo>
                  <a:lnTo>
                    <a:pt x="6283706" y="0"/>
                  </a:lnTo>
                  <a:lnTo>
                    <a:pt x="6283706" y="9449181"/>
                  </a:lnTo>
                  <a:lnTo>
                    <a:pt x="0" y="9449181"/>
                  </a:lnTo>
                  <a:lnTo>
                    <a:pt x="0" y="0"/>
                  </a:lnTo>
                  <a:close/>
                </a:path>
              </a:pathLst>
            </a:custGeom>
            <a:blipFill>
              <a:blip r:embed="rId5"/>
              <a:stretch>
                <a:fillRect l="-41" r="-41"/>
              </a:stretch>
            </a:blipFill>
          </p:spPr>
          <p:txBody>
            <a:bodyPr/>
            <a:lstStyle/>
            <a:p>
              <a:endParaRPr lang="en-GB"/>
            </a:p>
          </p:txBody>
        </p:sp>
      </p:grpSp>
      <p:sp>
        <p:nvSpPr>
          <p:cNvPr id="9" name="TextBox 9"/>
          <p:cNvSpPr txBox="1"/>
          <p:nvPr/>
        </p:nvSpPr>
        <p:spPr>
          <a:xfrm>
            <a:off x="747729" y="282575"/>
            <a:ext cx="15977087" cy="1320800"/>
          </a:xfrm>
          <a:prstGeom prst="rect">
            <a:avLst/>
          </a:prstGeom>
        </p:spPr>
        <p:txBody>
          <a:bodyPr lIns="0" tIns="0" rIns="0" bIns="0" rtlCol="0" anchor="t">
            <a:spAutoFit/>
          </a:bodyPr>
          <a:lstStyle/>
          <a:p>
            <a:pPr marL="800101" lvl="2" indent="-266700"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10" name="TextBox 10"/>
          <p:cNvSpPr txBox="1"/>
          <p:nvPr/>
        </p:nvSpPr>
        <p:spPr>
          <a:xfrm>
            <a:off x="8594141" y="1431925"/>
            <a:ext cx="7781627" cy="2559050"/>
          </a:xfrm>
          <a:prstGeom prst="rect">
            <a:avLst/>
          </a:prstGeom>
        </p:spPr>
        <p:txBody>
          <a:bodyPr lIns="0" tIns="0" rIns="0" bIns="0" rtlCol="0" anchor="t">
            <a:spAutoFit/>
          </a:bodyPr>
          <a:lstStyle/>
          <a:p>
            <a:pPr algn="ctr">
              <a:lnSpc>
                <a:spcPts val="4900"/>
              </a:lnSpc>
            </a:pPr>
            <a:r>
              <a:rPr lang="en-US" sz="3500">
                <a:solidFill>
                  <a:srgbClr val="6B4C31"/>
                </a:solidFill>
                <a:latin typeface="Roboto Condensed Bold"/>
              </a:rPr>
              <a:t>Khai thác ví dụ: </a:t>
            </a:r>
          </a:p>
          <a:p>
            <a:pPr algn="ctr">
              <a:lnSpc>
                <a:spcPts val="4900"/>
              </a:lnSpc>
            </a:pPr>
            <a:r>
              <a:rPr lang="en-US" sz="3500">
                <a:solidFill>
                  <a:srgbClr val="6B4C31"/>
                </a:solidFill>
                <a:latin typeface="Roboto Condensed Italics"/>
              </a:rPr>
              <a:t>“Tìm nơi thăm thẳm rừng sâu</a:t>
            </a:r>
          </a:p>
          <a:p>
            <a:pPr algn="ctr">
              <a:lnSpc>
                <a:spcPts val="4900"/>
              </a:lnSpc>
            </a:pPr>
            <a:r>
              <a:rPr lang="en-US" sz="3500">
                <a:solidFill>
                  <a:srgbClr val="6B4C31"/>
                </a:solidFill>
                <a:latin typeface="Roboto Condensed Italics"/>
              </a:rPr>
              <a:t>Bập bùng hoa chuối, trắng màu hoa ban.”</a:t>
            </a:r>
          </a:p>
          <a:p>
            <a:pPr algn="ctr">
              <a:lnSpc>
                <a:spcPts val="4900"/>
              </a:lnSpc>
            </a:pPr>
            <a:r>
              <a:rPr lang="en-US" sz="3500">
                <a:solidFill>
                  <a:srgbClr val="6B4C31"/>
                </a:solidFill>
                <a:latin typeface="Roboto Condensed"/>
              </a:rPr>
              <a:t>(Nguyễn Đức Mậu, "Hành trình của bầy ong")</a:t>
            </a:r>
          </a:p>
        </p:txBody>
      </p:sp>
      <p:graphicFrame>
        <p:nvGraphicFramePr>
          <p:cNvPr id="11" name="Table 11"/>
          <p:cNvGraphicFramePr>
            <a:graphicFrameLocks noGrp="1"/>
          </p:cNvGraphicFramePr>
          <p:nvPr/>
        </p:nvGraphicFramePr>
        <p:xfrm>
          <a:off x="747729" y="4442986"/>
          <a:ext cx="17030700" cy="5435600"/>
        </p:xfrm>
        <a:graphic>
          <a:graphicData uri="http://schemas.openxmlformats.org/drawingml/2006/table">
            <a:tbl>
              <a:tblPr/>
              <a:tblGrid>
                <a:gridCol w="12465085">
                  <a:extLst>
                    <a:ext uri="{9D8B030D-6E8A-4147-A177-3AD203B41FA5}">
                      <a16:colId xmlns:a16="http://schemas.microsoft.com/office/drawing/2014/main" val="20000"/>
                    </a:ext>
                  </a:extLst>
                </a:gridCol>
                <a:gridCol w="4565615">
                  <a:extLst>
                    <a:ext uri="{9D8B030D-6E8A-4147-A177-3AD203B41FA5}">
                      <a16:colId xmlns:a16="http://schemas.microsoft.com/office/drawing/2014/main" val="20001"/>
                    </a:ext>
                  </a:extLst>
                </a:gridCol>
              </a:tblGrid>
              <a:tr h="1012572">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708819">
                <a:tc>
                  <a:txBody>
                    <a:bodyPr/>
                    <a:lstStyle/>
                    <a:p>
                      <a:pPr algn="just">
                        <a:lnSpc>
                          <a:spcPts val="4079"/>
                        </a:lnSpc>
                        <a:defRPr/>
                      </a:pPr>
                      <a:r>
                        <a:rPr lang="en-US" sz="3400">
                          <a:solidFill>
                            <a:srgbClr val="000000"/>
                          </a:solidFill>
                          <a:latin typeface="Roboto Condensed"/>
                        </a:rPr>
                        <a:t>Trong ví dụ, từ “thăm thẳm” được đặt trước cụm từ nào?</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  Rừng sâu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2714209">
                <a:tc>
                  <a:txBody>
                    <a:bodyPr/>
                    <a:lstStyle/>
                    <a:p>
                      <a:pPr algn="just">
                        <a:lnSpc>
                          <a:spcPts val="4079"/>
                        </a:lnSpc>
                        <a:defRPr/>
                      </a:pPr>
                      <a:r>
                        <a:rPr lang="en-US" sz="3400">
                          <a:solidFill>
                            <a:srgbClr val="000000"/>
                          </a:solidFill>
                          <a:latin typeface="Roboto Condensed"/>
                        </a:rPr>
                        <a:t>Việc đặt từ “thăm thẳm” lên trước như vậy có tác dụng ra sao đối với việc thể hiện nội dung ngữ liệu?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  Nhấn mạnh đặc điểm núi    rừng xanh thẳm, sâu rộng, heo hút</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5" name="Group 5"/>
          <p:cNvGrpSpPr/>
          <p:nvPr/>
        </p:nvGrpSpPr>
        <p:grpSpPr>
          <a:xfrm rot="1488026">
            <a:off x="12670100" y="8372410"/>
            <a:ext cx="1977751" cy="2988360"/>
            <a:chOff x="0" y="0"/>
            <a:chExt cx="2637001" cy="3984480"/>
          </a:xfrm>
        </p:grpSpPr>
        <p:sp>
          <p:nvSpPr>
            <p:cNvPr id="6" name="Freeform 6"/>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4"/>
              <a:stretch>
                <a:fillRect l="-45" r="-44"/>
              </a:stretch>
            </a:blipFill>
          </p:spPr>
          <p:txBody>
            <a:bodyPr/>
            <a:lstStyle/>
            <a:p>
              <a:endParaRPr lang="en-GB"/>
            </a:p>
          </p:txBody>
        </p:sp>
      </p:grpSp>
      <p:grpSp>
        <p:nvGrpSpPr>
          <p:cNvPr id="7" name="Group 7"/>
          <p:cNvGrpSpPr/>
          <p:nvPr/>
        </p:nvGrpSpPr>
        <p:grpSpPr>
          <a:xfrm rot="4894065">
            <a:off x="14536411" y="5552860"/>
            <a:ext cx="4377447" cy="4114800"/>
            <a:chOff x="0" y="0"/>
            <a:chExt cx="5836596" cy="5486400"/>
          </a:xfrm>
        </p:grpSpPr>
        <p:sp>
          <p:nvSpPr>
            <p:cNvPr id="8" name="Freeform 8"/>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9" name="Group 9"/>
          <p:cNvGrpSpPr/>
          <p:nvPr/>
        </p:nvGrpSpPr>
        <p:grpSpPr>
          <a:xfrm rot="2476397">
            <a:off x="12589890" y="902785"/>
            <a:ext cx="3124386" cy="1028207"/>
            <a:chOff x="0" y="0"/>
            <a:chExt cx="4165848" cy="1370943"/>
          </a:xfrm>
        </p:grpSpPr>
        <p:sp>
          <p:nvSpPr>
            <p:cNvPr id="10" name="Freeform 10"/>
            <p:cNvSpPr/>
            <p:nvPr/>
          </p:nvSpPr>
          <p:spPr>
            <a:xfrm>
              <a:off x="0" y="0"/>
              <a:ext cx="4165854" cy="1370965"/>
            </a:xfrm>
            <a:custGeom>
              <a:avLst/>
              <a:gdLst/>
              <a:ahLst/>
              <a:cxnLst/>
              <a:rect l="l" t="t" r="r" b="b"/>
              <a:pathLst>
                <a:path w="4165854" h="1370965">
                  <a:moveTo>
                    <a:pt x="0" y="0"/>
                  </a:moveTo>
                  <a:lnTo>
                    <a:pt x="4165854" y="0"/>
                  </a:lnTo>
                  <a:lnTo>
                    <a:pt x="4165854" y="1370965"/>
                  </a:lnTo>
                  <a:lnTo>
                    <a:pt x="0" y="1370965"/>
                  </a:lnTo>
                  <a:lnTo>
                    <a:pt x="0" y="0"/>
                  </a:lnTo>
                  <a:close/>
                </a:path>
              </a:pathLst>
            </a:custGeom>
            <a:blipFill>
              <a:blip r:embed="rId6"/>
              <a:stretch>
                <a:fillRect t="-336" b="-335"/>
              </a:stretch>
            </a:blipFill>
          </p:spPr>
          <p:txBody>
            <a:bodyPr/>
            <a:lstStyle/>
            <a:p>
              <a:endParaRPr lang="en-GB"/>
            </a:p>
          </p:txBody>
        </p:sp>
      </p:grpSp>
      <p:grpSp>
        <p:nvGrpSpPr>
          <p:cNvPr id="11" name="Group 11"/>
          <p:cNvGrpSpPr/>
          <p:nvPr/>
        </p:nvGrpSpPr>
        <p:grpSpPr>
          <a:xfrm rot="981922">
            <a:off x="16409583" y="2980480"/>
            <a:ext cx="1236059" cy="1354247"/>
            <a:chOff x="0" y="0"/>
            <a:chExt cx="1648079" cy="1805663"/>
          </a:xfrm>
        </p:grpSpPr>
        <p:sp>
          <p:nvSpPr>
            <p:cNvPr id="12" name="Freeform 12"/>
            <p:cNvSpPr/>
            <p:nvPr/>
          </p:nvSpPr>
          <p:spPr>
            <a:xfrm>
              <a:off x="0" y="0"/>
              <a:ext cx="1648079" cy="1805686"/>
            </a:xfrm>
            <a:custGeom>
              <a:avLst/>
              <a:gdLst/>
              <a:ahLst/>
              <a:cxnLst/>
              <a:rect l="l" t="t" r="r" b="b"/>
              <a:pathLst>
                <a:path w="1648079" h="1805686">
                  <a:moveTo>
                    <a:pt x="0" y="0"/>
                  </a:moveTo>
                  <a:lnTo>
                    <a:pt x="1648079" y="0"/>
                  </a:lnTo>
                  <a:lnTo>
                    <a:pt x="1648079" y="1805686"/>
                  </a:lnTo>
                  <a:lnTo>
                    <a:pt x="0" y="1805686"/>
                  </a:lnTo>
                  <a:lnTo>
                    <a:pt x="0" y="0"/>
                  </a:lnTo>
                  <a:close/>
                </a:path>
              </a:pathLst>
            </a:custGeom>
            <a:blipFill>
              <a:blip r:embed="rId7"/>
              <a:stretch>
                <a:fillRect t="-200" b="-198"/>
              </a:stretch>
            </a:blipFill>
          </p:spPr>
          <p:txBody>
            <a:bodyPr/>
            <a:lstStyle/>
            <a:p>
              <a:endParaRPr lang="en-GB"/>
            </a:p>
          </p:txBody>
        </p:sp>
      </p:grpSp>
      <p:grpSp>
        <p:nvGrpSpPr>
          <p:cNvPr id="13" name="Group 13"/>
          <p:cNvGrpSpPr/>
          <p:nvPr/>
        </p:nvGrpSpPr>
        <p:grpSpPr>
          <a:xfrm>
            <a:off x="4648200" y="5981700"/>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8"/>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9"/>
              <a:stretch>
                <a:fillRect l="-483" r="-484"/>
              </a:stretch>
            </a:blipFill>
          </p:spPr>
          <p:txBody>
            <a:bodyPr/>
            <a:lstStyle/>
            <a:p>
              <a:endParaRPr lang="en-GB"/>
            </a:p>
          </p:txBody>
        </p:sp>
      </p:grpSp>
      <p:grpSp>
        <p:nvGrpSpPr>
          <p:cNvPr id="17" name="Group 17"/>
          <p:cNvGrpSpPr/>
          <p:nvPr/>
        </p:nvGrpSpPr>
        <p:grpSpPr>
          <a:xfrm>
            <a:off x="4395176" y="642610"/>
            <a:ext cx="9497648" cy="4784440"/>
            <a:chOff x="0" y="0"/>
            <a:chExt cx="12663531" cy="6379253"/>
          </a:xfrm>
        </p:grpSpPr>
        <p:sp>
          <p:nvSpPr>
            <p:cNvPr id="18" name="Freeform 18"/>
            <p:cNvSpPr/>
            <p:nvPr/>
          </p:nvSpPr>
          <p:spPr>
            <a:xfrm>
              <a:off x="0" y="0"/>
              <a:ext cx="12663551" cy="6379210"/>
            </a:xfrm>
            <a:custGeom>
              <a:avLst/>
              <a:gdLst/>
              <a:ahLst/>
              <a:cxnLst/>
              <a:rect l="l" t="t" r="r" b="b"/>
              <a:pathLst>
                <a:path w="12663551" h="6379210">
                  <a:moveTo>
                    <a:pt x="0" y="0"/>
                  </a:moveTo>
                  <a:lnTo>
                    <a:pt x="12663551" y="0"/>
                  </a:lnTo>
                  <a:lnTo>
                    <a:pt x="12663551" y="6379210"/>
                  </a:lnTo>
                  <a:lnTo>
                    <a:pt x="0" y="6379210"/>
                  </a:lnTo>
                  <a:lnTo>
                    <a:pt x="0" y="0"/>
                  </a:lnTo>
                  <a:close/>
                </a:path>
              </a:pathLst>
            </a:custGeom>
            <a:blipFill>
              <a:blip r:embed="rId10"/>
              <a:stretch>
                <a:fillRect t="-27" b="-27"/>
              </a:stretch>
            </a:blipFill>
          </p:spPr>
          <p:txBody>
            <a:bodyPr/>
            <a:lstStyle/>
            <a:p>
              <a:endParaRPr lang="en-GB"/>
            </a:p>
          </p:txBody>
        </p:sp>
      </p:grpSp>
      <p:sp>
        <p:nvSpPr>
          <p:cNvPr id="19" name="TextBox 19"/>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ngoằn ngoèo</a:t>
            </a:r>
          </a:p>
        </p:txBody>
      </p:sp>
      <p:pic>
        <p:nvPicPr>
          <p:cNvPr id="20" name="Picture 20"/>
          <p:cNvPicPr>
            <a:picLocks noChangeAspect="1"/>
          </p:cNvPicPr>
          <p:nvPr/>
        </p:nvPicPr>
        <p:blipFill>
          <a:blip r:embed="rId11"/>
          <a:srcRect b="9159"/>
          <a:stretch>
            <a:fillRect/>
          </a:stretch>
        </p:blipFill>
        <p:spPr>
          <a:xfrm rot="2008471">
            <a:off x="-1571977" y="-882561"/>
            <a:ext cx="5934063" cy="4598899"/>
          </a:xfrm>
          <a:prstGeom prst="rect">
            <a:avLst/>
          </a:prstGeom>
        </p:spPr>
      </p:pic>
      <p:sp>
        <p:nvSpPr>
          <p:cNvPr id="21" name="TextBox 21"/>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3409289">
            <a:off x="15166944" y="2307416"/>
            <a:ext cx="4901744" cy="1648768"/>
            <a:chOff x="0" y="0"/>
            <a:chExt cx="6535659" cy="2198357"/>
          </a:xfrm>
        </p:grpSpPr>
        <p:sp>
          <p:nvSpPr>
            <p:cNvPr id="4" name="Freeform 4"/>
            <p:cNvSpPr/>
            <p:nvPr/>
          </p:nvSpPr>
          <p:spPr>
            <a:xfrm>
              <a:off x="0" y="0"/>
              <a:ext cx="6535674" cy="2198370"/>
            </a:xfrm>
            <a:custGeom>
              <a:avLst/>
              <a:gdLst/>
              <a:ahLst/>
              <a:cxnLst/>
              <a:rect l="l" t="t" r="r" b="b"/>
              <a:pathLst>
                <a:path w="6535674" h="2198370">
                  <a:moveTo>
                    <a:pt x="0" y="0"/>
                  </a:moveTo>
                  <a:lnTo>
                    <a:pt x="6535674" y="0"/>
                  </a:lnTo>
                  <a:lnTo>
                    <a:pt x="6535674" y="2198370"/>
                  </a:lnTo>
                  <a:lnTo>
                    <a:pt x="0" y="2198370"/>
                  </a:lnTo>
                  <a:lnTo>
                    <a:pt x="0" y="0"/>
                  </a:lnTo>
                  <a:close/>
                </a:path>
              </a:pathLst>
            </a:custGeom>
            <a:blipFill>
              <a:blip r:embed="rId3"/>
              <a:stretch>
                <a:fillRect t="-223" b="-222"/>
              </a:stretch>
            </a:blipFill>
          </p:spPr>
          <p:txBody>
            <a:bodyPr/>
            <a:lstStyle/>
            <a:p>
              <a:endParaRPr lang="en-GB"/>
            </a:p>
          </p:txBody>
        </p:sp>
      </p:grpSp>
      <p:grpSp>
        <p:nvGrpSpPr>
          <p:cNvPr id="5" name="Group 5"/>
          <p:cNvGrpSpPr/>
          <p:nvPr/>
        </p:nvGrpSpPr>
        <p:grpSpPr>
          <a:xfrm>
            <a:off x="13725124" y="7170473"/>
            <a:ext cx="3312386" cy="2541503"/>
            <a:chOff x="0" y="0"/>
            <a:chExt cx="4416515" cy="3388671"/>
          </a:xfrm>
        </p:grpSpPr>
        <p:sp>
          <p:nvSpPr>
            <p:cNvPr id="6" name="Freeform 6"/>
            <p:cNvSpPr/>
            <p:nvPr/>
          </p:nvSpPr>
          <p:spPr>
            <a:xfrm>
              <a:off x="0" y="0"/>
              <a:ext cx="4416552" cy="3388614"/>
            </a:xfrm>
            <a:custGeom>
              <a:avLst/>
              <a:gdLst/>
              <a:ahLst/>
              <a:cxnLst/>
              <a:rect l="l" t="t" r="r" b="b"/>
              <a:pathLst>
                <a:path w="4416552" h="3388614">
                  <a:moveTo>
                    <a:pt x="0" y="0"/>
                  </a:moveTo>
                  <a:lnTo>
                    <a:pt x="4416552" y="0"/>
                  </a:lnTo>
                  <a:lnTo>
                    <a:pt x="4416552" y="3388614"/>
                  </a:lnTo>
                  <a:lnTo>
                    <a:pt x="0" y="3388614"/>
                  </a:lnTo>
                  <a:lnTo>
                    <a:pt x="0" y="0"/>
                  </a:lnTo>
                  <a:close/>
                </a:path>
              </a:pathLst>
            </a:custGeom>
            <a:blipFill>
              <a:blip r:embed="rId4"/>
              <a:stretch>
                <a:fillRect l="-2" r="-1" b="-1"/>
              </a:stretch>
            </a:blipFill>
          </p:spPr>
          <p:txBody>
            <a:bodyPr/>
            <a:lstStyle/>
            <a:p>
              <a:endParaRPr lang="en-GB"/>
            </a:p>
          </p:txBody>
        </p:sp>
      </p:grpSp>
      <p:grpSp>
        <p:nvGrpSpPr>
          <p:cNvPr id="7" name="Group 7"/>
          <p:cNvGrpSpPr/>
          <p:nvPr/>
        </p:nvGrpSpPr>
        <p:grpSpPr>
          <a:xfrm rot="1534021">
            <a:off x="-1327693" y="4255397"/>
            <a:ext cx="4712786" cy="7086897"/>
            <a:chOff x="0" y="0"/>
            <a:chExt cx="6283715" cy="9449196"/>
          </a:xfrm>
        </p:grpSpPr>
        <p:sp>
          <p:nvSpPr>
            <p:cNvPr id="8" name="Freeform 8"/>
            <p:cNvSpPr/>
            <p:nvPr/>
          </p:nvSpPr>
          <p:spPr>
            <a:xfrm>
              <a:off x="0" y="0"/>
              <a:ext cx="6283706" cy="9449181"/>
            </a:xfrm>
            <a:custGeom>
              <a:avLst/>
              <a:gdLst/>
              <a:ahLst/>
              <a:cxnLst/>
              <a:rect l="l" t="t" r="r" b="b"/>
              <a:pathLst>
                <a:path w="6283706" h="9449181">
                  <a:moveTo>
                    <a:pt x="0" y="0"/>
                  </a:moveTo>
                  <a:lnTo>
                    <a:pt x="6283706" y="0"/>
                  </a:lnTo>
                  <a:lnTo>
                    <a:pt x="6283706" y="9449181"/>
                  </a:lnTo>
                  <a:lnTo>
                    <a:pt x="0" y="9449181"/>
                  </a:lnTo>
                  <a:lnTo>
                    <a:pt x="0" y="0"/>
                  </a:lnTo>
                  <a:close/>
                </a:path>
              </a:pathLst>
            </a:custGeom>
            <a:blipFill>
              <a:blip r:embed="rId5"/>
              <a:stretch>
                <a:fillRect l="-41" r="-41"/>
              </a:stretch>
            </a:blipFill>
          </p:spPr>
          <p:txBody>
            <a:bodyPr/>
            <a:lstStyle/>
            <a:p>
              <a:endParaRPr lang="en-GB"/>
            </a:p>
          </p:txBody>
        </p:sp>
      </p:grpSp>
      <p:graphicFrame>
        <p:nvGraphicFramePr>
          <p:cNvPr id="9" name="Table 9"/>
          <p:cNvGraphicFramePr>
            <a:graphicFrameLocks noGrp="1"/>
          </p:cNvGraphicFramePr>
          <p:nvPr/>
        </p:nvGraphicFramePr>
        <p:xfrm>
          <a:off x="1937186" y="4386841"/>
          <a:ext cx="15087600" cy="4292600"/>
        </p:xfrm>
        <a:graphic>
          <a:graphicData uri="http://schemas.openxmlformats.org/drawingml/2006/table">
            <a:tbl>
              <a:tblPr/>
              <a:tblGrid>
                <a:gridCol w="10526207">
                  <a:extLst>
                    <a:ext uri="{9D8B030D-6E8A-4147-A177-3AD203B41FA5}">
                      <a16:colId xmlns:a16="http://schemas.microsoft.com/office/drawing/2014/main" val="20000"/>
                    </a:ext>
                  </a:extLst>
                </a:gridCol>
                <a:gridCol w="4561393">
                  <a:extLst>
                    <a:ext uri="{9D8B030D-6E8A-4147-A177-3AD203B41FA5}">
                      <a16:colId xmlns:a16="http://schemas.microsoft.com/office/drawing/2014/main" val="20001"/>
                    </a:ext>
                  </a:extLst>
                </a:gridCol>
              </a:tblGrid>
              <a:tr h="1005407">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696757">
                <a:tc>
                  <a:txBody>
                    <a:bodyPr/>
                    <a:lstStyle/>
                    <a:p>
                      <a:pPr algn="just">
                        <a:lnSpc>
                          <a:spcPts val="4079"/>
                        </a:lnSpc>
                        <a:defRPr/>
                      </a:pPr>
                      <a:r>
                        <a:rPr lang="en-US" sz="3400">
                          <a:solidFill>
                            <a:srgbClr val="000000"/>
                          </a:solidFill>
                          <a:latin typeface="Roboto Condensed"/>
                        </a:rPr>
                        <a:t>Từ “bập bùng”, “trắng” được đảo lên trước từ/ cụm từ nào?</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Hoa chuối, hoa ban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1590436">
                <a:tc>
                  <a:txBody>
                    <a:bodyPr/>
                    <a:lstStyle/>
                    <a:p>
                      <a:pPr algn="just">
                        <a:lnSpc>
                          <a:spcPts val="4079"/>
                        </a:lnSpc>
                        <a:defRPr/>
                      </a:pPr>
                      <a:r>
                        <a:rPr lang="en-US" sz="3400">
                          <a:solidFill>
                            <a:srgbClr val="000000"/>
                          </a:solidFill>
                          <a:latin typeface="Roboto Condensed"/>
                        </a:rPr>
                        <a:t>Hãy nêu vai trò ngữ pháp của từ “bập bùng”, “trắng” trong dòng thơ thứ hai.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Vị ngữ</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
        <p:nvSpPr>
          <p:cNvPr id="10" name="TextBox 10"/>
          <p:cNvSpPr txBox="1"/>
          <p:nvPr/>
        </p:nvSpPr>
        <p:spPr>
          <a:xfrm>
            <a:off x="747729" y="282575"/>
            <a:ext cx="15977087" cy="1320800"/>
          </a:xfrm>
          <a:prstGeom prst="rect">
            <a:avLst/>
          </a:prstGeom>
        </p:spPr>
        <p:txBody>
          <a:bodyPr lIns="0" tIns="0" rIns="0" bIns="0" rtlCol="0" anchor="t">
            <a:spAutoFit/>
          </a:bodyPr>
          <a:lstStyle/>
          <a:p>
            <a:pPr marL="800101" lvl="2" indent="-266700"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11" name="TextBox 11"/>
          <p:cNvSpPr txBox="1"/>
          <p:nvPr/>
        </p:nvSpPr>
        <p:spPr>
          <a:xfrm>
            <a:off x="8594141" y="1431925"/>
            <a:ext cx="7781627" cy="2559050"/>
          </a:xfrm>
          <a:prstGeom prst="rect">
            <a:avLst/>
          </a:prstGeom>
        </p:spPr>
        <p:txBody>
          <a:bodyPr lIns="0" tIns="0" rIns="0" bIns="0" rtlCol="0" anchor="t">
            <a:spAutoFit/>
          </a:bodyPr>
          <a:lstStyle/>
          <a:p>
            <a:pPr algn="ctr">
              <a:lnSpc>
                <a:spcPts val="4900"/>
              </a:lnSpc>
            </a:pPr>
            <a:r>
              <a:rPr lang="en-US" sz="3500">
                <a:solidFill>
                  <a:srgbClr val="6B4C31"/>
                </a:solidFill>
                <a:latin typeface="Roboto Condensed Bold"/>
              </a:rPr>
              <a:t>Khai thác ví dụ: </a:t>
            </a:r>
          </a:p>
          <a:p>
            <a:pPr algn="ctr">
              <a:lnSpc>
                <a:spcPts val="4900"/>
              </a:lnSpc>
            </a:pPr>
            <a:r>
              <a:rPr lang="en-US" sz="3500">
                <a:solidFill>
                  <a:srgbClr val="6B4C31"/>
                </a:solidFill>
                <a:latin typeface="Roboto Condensed Italics"/>
              </a:rPr>
              <a:t>“Tìm nơi thăm thẳm rừng sâu</a:t>
            </a:r>
          </a:p>
          <a:p>
            <a:pPr algn="ctr">
              <a:lnSpc>
                <a:spcPts val="4900"/>
              </a:lnSpc>
            </a:pPr>
            <a:r>
              <a:rPr lang="en-US" sz="3500">
                <a:solidFill>
                  <a:srgbClr val="6B4C31"/>
                </a:solidFill>
                <a:latin typeface="Roboto Condensed Italics"/>
              </a:rPr>
              <a:t>Bập bùng hoa chuối, trắng màu hoa ban.”</a:t>
            </a:r>
          </a:p>
          <a:p>
            <a:pPr algn="ctr">
              <a:lnSpc>
                <a:spcPts val="4900"/>
              </a:lnSpc>
            </a:pPr>
            <a:r>
              <a:rPr lang="en-US" sz="3500">
                <a:solidFill>
                  <a:srgbClr val="6B4C31"/>
                </a:solidFill>
                <a:latin typeface="Roboto Condensed"/>
              </a:rPr>
              <a:t>(Nguyễn Đức Mậu, "Hành trình của bầy ong")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3409289">
            <a:off x="15166944" y="2307416"/>
            <a:ext cx="4901744" cy="1648768"/>
            <a:chOff x="0" y="0"/>
            <a:chExt cx="6535659" cy="2198357"/>
          </a:xfrm>
        </p:grpSpPr>
        <p:sp>
          <p:nvSpPr>
            <p:cNvPr id="4" name="Freeform 4"/>
            <p:cNvSpPr/>
            <p:nvPr/>
          </p:nvSpPr>
          <p:spPr>
            <a:xfrm>
              <a:off x="0" y="0"/>
              <a:ext cx="6535674" cy="2198370"/>
            </a:xfrm>
            <a:custGeom>
              <a:avLst/>
              <a:gdLst/>
              <a:ahLst/>
              <a:cxnLst/>
              <a:rect l="l" t="t" r="r" b="b"/>
              <a:pathLst>
                <a:path w="6535674" h="2198370">
                  <a:moveTo>
                    <a:pt x="0" y="0"/>
                  </a:moveTo>
                  <a:lnTo>
                    <a:pt x="6535674" y="0"/>
                  </a:lnTo>
                  <a:lnTo>
                    <a:pt x="6535674" y="2198370"/>
                  </a:lnTo>
                  <a:lnTo>
                    <a:pt x="0" y="2198370"/>
                  </a:lnTo>
                  <a:lnTo>
                    <a:pt x="0" y="0"/>
                  </a:lnTo>
                  <a:close/>
                </a:path>
              </a:pathLst>
            </a:custGeom>
            <a:blipFill>
              <a:blip r:embed="rId3"/>
              <a:stretch>
                <a:fillRect t="-223" b="-222"/>
              </a:stretch>
            </a:blipFill>
          </p:spPr>
          <p:txBody>
            <a:bodyPr/>
            <a:lstStyle/>
            <a:p>
              <a:endParaRPr lang="en-GB"/>
            </a:p>
          </p:txBody>
        </p:sp>
      </p:grpSp>
      <p:grpSp>
        <p:nvGrpSpPr>
          <p:cNvPr id="5" name="Group 5"/>
          <p:cNvGrpSpPr/>
          <p:nvPr/>
        </p:nvGrpSpPr>
        <p:grpSpPr>
          <a:xfrm>
            <a:off x="13725124" y="7170473"/>
            <a:ext cx="3312386" cy="2541503"/>
            <a:chOff x="0" y="0"/>
            <a:chExt cx="4416515" cy="3388671"/>
          </a:xfrm>
        </p:grpSpPr>
        <p:sp>
          <p:nvSpPr>
            <p:cNvPr id="6" name="Freeform 6"/>
            <p:cNvSpPr/>
            <p:nvPr/>
          </p:nvSpPr>
          <p:spPr>
            <a:xfrm>
              <a:off x="0" y="0"/>
              <a:ext cx="4416552" cy="3388614"/>
            </a:xfrm>
            <a:custGeom>
              <a:avLst/>
              <a:gdLst/>
              <a:ahLst/>
              <a:cxnLst/>
              <a:rect l="l" t="t" r="r" b="b"/>
              <a:pathLst>
                <a:path w="4416552" h="3388614">
                  <a:moveTo>
                    <a:pt x="0" y="0"/>
                  </a:moveTo>
                  <a:lnTo>
                    <a:pt x="4416552" y="0"/>
                  </a:lnTo>
                  <a:lnTo>
                    <a:pt x="4416552" y="3388614"/>
                  </a:lnTo>
                  <a:lnTo>
                    <a:pt x="0" y="3388614"/>
                  </a:lnTo>
                  <a:lnTo>
                    <a:pt x="0" y="0"/>
                  </a:lnTo>
                  <a:close/>
                </a:path>
              </a:pathLst>
            </a:custGeom>
            <a:blipFill>
              <a:blip r:embed="rId4"/>
              <a:stretch>
                <a:fillRect l="-2" r="-1" b="-1"/>
              </a:stretch>
            </a:blipFill>
          </p:spPr>
          <p:txBody>
            <a:bodyPr/>
            <a:lstStyle/>
            <a:p>
              <a:endParaRPr lang="en-GB"/>
            </a:p>
          </p:txBody>
        </p:sp>
      </p:grpSp>
      <p:grpSp>
        <p:nvGrpSpPr>
          <p:cNvPr id="7" name="Group 7"/>
          <p:cNvGrpSpPr/>
          <p:nvPr/>
        </p:nvGrpSpPr>
        <p:grpSpPr>
          <a:xfrm rot="1534021">
            <a:off x="-1327693" y="4255397"/>
            <a:ext cx="4712786" cy="7086897"/>
            <a:chOff x="0" y="0"/>
            <a:chExt cx="6283715" cy="9449196"/>
          </a:xfrm>
        </p:grpSpPr>
        <p:sp>
          <p:nvSpPr>
            <p:cNvPr id="8" name="Freeform 8"/>
            <p:cNvSpPr/>
            <p:nvPr/>
          </p:nvSpPr>
          <p:spPr>
            <a:xfrm>
              <a:off x="0" y="0"/>
              <a:ext cx="6283706" cy="9449181"/>
            </a:xfrm>
            <a:custGeom>
              <a:avLst/>
              <a:gdLst/>
              <a:ahLst/>
              <a:cxnLst/>
              <a:rect l="l" t="t" r="r" b="b"/>
              <a:pathLst>
                <a:path w="6283706" h="9449181">
                  <a:moveTo>
                    <a:pt x="0" y="0"/>
                  </a:moveTo>
                  <a:lnTo>
                    <a:pt x="6283706" y="0"/>
                  </a:lnTo>
                  <a:lnTo>
                    <a:pt x="6283706" y="9449181"/>
                  </a:lnTo>
                  <a:lnTo>
                    <a:pt x="0" y="9449181"/>
                  </a:lnTo>
                  <a:lnTo>
                    <a:pt x="0" y="0"/>
                  </a:lnTo>
                  <a:close/>
                </a:path>
              </a:pathLst>
            </a:custGeom>
            <a:blipFill>
              <a:blip r:embed="rId5"/>
              <a:stretch>
                <a:fillRect l="-41" r="-41"/>
              </a:stretch>
            </a:blipFill>
          </p:spPr>
          <p:txBody>
            <a:bodyPr/>
            <a:lstStyle/>
            <a:p>
              <a:endParaRPr lang="en-GB"/>
            </a:p>
          </p:txBody>
        </p:sp>
      </p:grpSp>
      <p:graphicFrame>
        <p:nvGraphicFramePr>
          <p:cNvPr id="9" name="Table 9"/>
          <p:cNvGraphicFramePr>
            <a:graphicFrameLocks noGrp="1"/>
          </p:cNvGraphicFramePr>
          <p:nvPr/>
        </p:nvGraphicFramePr>
        <p:xfrm>
          <a:off x="1937186" y="4386841"/>
          <a:ext cx="15087600" cy="4419599"/>
        </p:xfrm>
        <a:graphic>
          <a:graphicData uri="http://schemas.openxmlformats.org/drawingml/2006/table">
            <a:tbl>
              <a:tblPr/>
              <a:tblGrid>
                <a:gridCol w="10526207">
                  <a:extLst>
                    <a:ext uri="{9D8B030D-6E8A-4147-A177-3AD203B41FA5}">
                      <a16:colId xmlns:a16="http://schemas.microsoft.com/office/drawing/2014/main" val="20000"/>
                    </a:ext>
                  </a:extLst>
                </a:gridCol>
                <a:gridCol w="4561393">
                  <a:extLst>
                    <a:ext uri="{9D8B030D-6E8A-4147-A177-3AD203B41FA5}">
                      <a16:colId xmlns:a16="http://schemas.microsoft.com/office/drawing/2014/main" val="20001"/>
                    </a:ext>
                  </a:extLst>
                </a:gridCol>
              </a:tblGrid>
              <a:tr h="1006247">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706676">
                <a:tc>
                  <a:txBody>
                    <a:bodyPr/>
                    <a:lstStyle/>
                    <a:p>
                      <a:pPr algn="just">
                        <a:lnSpc>
                          <a:spcPts val="4079"/>
                        </a:lnSpc>
                        <a:defRPr/>
                      </a:pPr>
                      <a:r>
                        <a:rPr lang="en-US" sz="3400">
                          <a:solidFill>
                            <a:srgbClr val="000000"/>
                          </a:solidFill>
                          <a:latin typeface="Roboto Condensed"/>
                        </a:rPr>
                        <a:t>Việc đảo từ “bập bùng”, “trắng” như vậy có tác dụng ra sao trong việc thể hiện nội dung ngữ liệu?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Nhấn mạnh trạng thái, sắc màu, vẻ đẹp của những loài hoa núi rừng</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1706676">
                <a:tc gridSpan="2">
                  <a:txBody>
                    <a:bodyPr/>
                    <a:lstStyle/>
                    <a:p>
                      <a:pPr algn="just">
                        <a:lnSpc>
                          <a:spcPts val="4079"/>
                        </a:lnSpc>
                        <a:defRPr/>
                      </a:pPr>
                      <a:r>
                        <a:rPr lang="en-US" sz="3399">
                          <a:solidFill>
                            <a:srgbClr val="000000"/>
                          </a:solidFill>
                          <a:latin typeface="Roboto Condensed"/>
                        </a:rPr>
                        <a:t>=&gt; đảo các thành tố trong cụm từ</a:t>
                      </a:r>
                      <a:endParaRPr lang="en-US" sz="1100"/>
                    </a:p>
                    <a:p>
                      <a:pPr algn="just">
                        <a:lnSpc>
                          <a:spcPts val="4079"/>
                        </a:lnSpc>
                      </a:pPr>
                      <a:r>
                        <a:rPr lang="en-US" sz="3399">
                          <a:solidFill>
                            <a:srgbClr val="000000"/>
                          </a:solidFill>
                          <a:latin typeface="Roboto Condensed"/>
                        </a:rPr>
                        <a:t>=&gt; đảo các thành phần trong câu</a:t>
                      </a:r>
                    </a:p>
                    <a:p>
                      <a:pPr algn="just">
                        <a:lnSpc>
                          <a:spcPts val="4079"/>
                        </a:lnSpc>
                      </a:pPr>
                      <a:r>
                        <a:rPr lang="en-US" sz="3400">
                          <a:solidFill>
                            <a:srgbClr val="000000"/>
                          </a:solidFill>
                          <a:latin typeface="Roboto Condensed"/>
                        </a:rPr>
                        <a:t>=&gt; Tác dụng chính: nhấn mạnh nội dung biểu đạt ở từ ngữ được đảo lên trước.</a:t>
                      </a:r>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hMerge="1">
                  <a:txBody>
                    <a:bodyPr/>
                    <a:lstStyle/>
                    <a:p>
                      <a:pPr algn="just">
                        <a:lnSpc>
                          <a:spcPts val="4079"/>
                        </a:lnSpc>
                        <a:defRPr/>
                      </a:pPr>
                      <a:r>
                        <a:rPr lang="en-US" sz="3399">
                          <a:solidFill>
                            <a:srgbClr val="000000"/>
                          </a:solidFill>
                          <a:latin typeface="Roboto Condensed"/>
                        </a:rPr>
                        <a:t>=&gt; đảo các thành tố trong cụm từ</a:t>
                      </a:r>
                      <a:endParaRPr lang="en-US" sz="1100"/>
                    </a:p>
                    <a:p>
                      <a:pPr algn="just">
                        <a:lnSpc>
                          <a:spcPts val="4079"/>
                        </a:lnSpc>
                      </a:pPr>
                      <a:r>
                        <a:rPr lang="en-US" sz="3399">
                          <a:solidFill>
                            <a:srgbClr val="000000"/>
                          </a:solidFill>
                          <a:latin typeface="Roboto Condensed"/>
                        </a:rPr>
                        <a:t>=&gt; đảo các thành phần trong câu</a:t>
                      </a:r>
                    </a:p>
                    <a:p>
                      <a:pPr algn="just">
                        <a:lnSpc>
                          <a:spcPts val="4079"/>
                        </a:lnSpc>
                      </a:pPr>
                      <a:r>
                        <a:rPr lang="en-US" sz="3400">
                          <a:solidFill>
                            <a:srgbClr val="000000"/>
                          </a:solidFill>
                          <a:latin typeface="Roboto Condensed"/>
                        </a:rPr>
                        <a:t>=&gt; Tác dụng chính: nhấn mạnh nội dung biểu đạt ở từ ngữ được đảo lên trước.</a:t>
                      </a:r>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
        <p:nvSpPr>
          <p:cNvPr id="10" name="TextBox 10"/>
          <p:cNvSpPr txBox="1"/>
          <p:nvPr/>
        </p:nvSpPr>
        <p:spPr>
          <a:xfrm>
            <a:off x="747729" y="282575"/>
            <a:ext cx="15977087" cy="1320800"/>
          </a:xfrm>
          <a:prstGeom prst="rect">
            <a:avLst/>
          </a:prstGeom>
        </p:spPr>
        <p:txBody>
          <a:bodyPr lIns="0" tIns="0" rIns="0" bIns="0" rtlCol="0" anchor="t">
            <a:spAutoFit/>
          </a:bodyPr>
          <a:lstStyle/>
          <a:p>
            <a:pPr marL="800101" lvl="2" indent="-266700"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11" name="TextBox 11"/>
          <p:cNvSpPr txBox="1"/>
          <p:nvPr/>
        </p:nvSpPr>
        <p:spPr>
          <a:xfrm>
            <a:off x="8594141" y="1431925"/>
            <a:ext cx="7781627" cy="2559050"/>
          </a:xfrm>
          <a:prstGeom prst="rect">
            <a:avLst/>
          </a:prstGeom>
        </p:spPr>
        <p:txBody>
          <a:bodyPr lIns="0" tIns="0" rIns="0" bIns="0" rtlCol="0" anchor="t">
            <a:spAutoFit/>
          </a:bodyPr>
          <a:lstStyle/>
          <a:p>
            <a:pPr algn="ctr">
              <a:lnSpc>
                <a:spcPts val="4900"/>
              </a:lnSpc>
            </a:pPr>
            <a:r>
              <a:rPr lang="en-US" sz="3500">
                <a:solidFill>
                  <a:srgbClr val="6B4C31"/>
                </a:solidFill>
                <a:latin typeface="Roboto Condensed Bold"/>
              </a:rPr>
              <a:t>Khai thác ví dụ: </a:t>
            </a:r>
          </a:p>
          <a:p>
            <a:pPr algn="ctr">
              <a:lnSpc>
                <a:spcPts val="4900"/>
              </a:lnSpc>
            </a:pPr>
            <a:r>
              <a:rPr lang="en-US" sz="3500">
                <a:solidFill>
                  <a:srgbClr val="6B4C31"/>
                </a:solidFill>
                <a:latin typeface="Roboto Condensed Italics"/>
              </a:rPr>
              <a:t>“Tìm nơi thăm thẳm rừng sâu</a:t>
            </a:r>
          </a:p>
          <a:p>
            <a:pPr algn="ctr">
              <a:lnSpc>
                <a:spcPts val="4900"/>
              </a:lnSpc>
            </a:pPr>
            <a:r>
              <a:rPr lang="en-US" sz="3500">
                <a:solidFill>
                  <a:srgbClr val="6B4C31"/>
                </a:solidFill>
                <a:latin typeface="Roboto Condensed Italics"/>
              </a:rPr>
              <a:t>Bập bùng hoa chuối, trắng màu hoa ban.”</a:t>
            </a:r>
          </a:p>
          <a:p>
            <a:pPr algn="ctr">
              <a:lnSpc>
                <a:spcPts val="4900"/>
              </a:lnSpc>
            </a:pPr>
            <a:r>
              <a:rPr lang="en-US" sz="3500">
                <a:solidFill>
                  <a:srgbClr val="6B4C31"/>
                </a:solidFill>
                <a:latin typeface="Roboto Condensed"/>
              </a:rPr>
              <a:t>(Nguyễn Đức Mậu, "Hành trình của bầy ong")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19279" y="1881927"/>
            <a:ext cx="9196567" cy="6492976"/>
            <a:chOff x="0" y="0"/>
            <a:chExt cx="12262089" cy="8657302"/>
          </a:xfrm>
        </p:grpSpPr>
        <p:sp>
          <p:nvSpPr>
            <p:cNvPr id="4" name="Freeform 4"/>
            <p:cNvSpPr/>
            <p:nvPr/>
          </p:nvSpPr>
          <p:spPr>
            <a:xfrm>
              <a:off x="0" y="0"/>
              <a:ext cx="12262104" cy="8657336"/>
            </a:xfrm>
            <a:custGeom>
              <a:avLst/>
              <a:gdLst/>
              <a:ahLst/>
              <a:cxnLst/>
              <a:rect l="l" t="t" r="r" b="b"/>
              <a:pathLst>
                <a:path w="12262104" h="8657336">
                  <a:moveTo>
                    <a:pt x="0" y="0"/>
                  </a:moveTo>
                  <a:lnTo>
                    <a:pt x="12262104" y="0"/>
                  </a:lnTo>
                  <a:lnTo>
                    <a:pt x="12262104" y="8657336"/>
                  </a:lnTo>
                  <a:lnTo>
                    <a:pt x="0" y="8657336"/>
                  </a:lnTo>
                  <a:lnTo>
                    <a:pt x="0" y="0"/>
                  </a:lnTo>
                  <a:close/>
                </a:path>
              </a:pathLst>
            </a:custGeom>
            <a:blipFill>
              <a:blip r:embed="rId3"/>
              <a:stretch>
                <a:fillRect t="-43346" b="-43346"/>
              </a:stretch>
            </a:blipFill>
          </p:spPr>
          <p:txBody>
            <a:bodyPr/>
            <a:lstStyle/>
            <a:p>
              <a:endParaRPr lang="en-GB"/>
            </a:p>
          </p:txBody>
        </p:sp>
      </p:grpSp>
      <p:grpSp>
        <p:nvGrpSpPr>
          <p:cNvPr id="5" name="Group 5"/>
          <p:cNvGrpSpPr/>
          <p:nvPr/>
        </p:nvGrpSpPr>
        <p:grpSpPr>
          <a:xfrm rot="-5400000">
            <a:off x="7934868" y="30814"/>
            <a:ext cx="9196567" cy="10255542"/>
            <a:chOff x="0" y="0"/>
            <a:chExt cx="12262089" cy="13674057"/>
          </a:xfrm>
        </p:grpSpPr>
        <p:sp>
          <p:nvSpPr>
            <p:cNvPr id="6" name="Freeform 6"/>
            <p:cNvSpPr/>
            <p:nvPr/>
          </p:nvSpPr>
          <p:spPr>
            <a:xfrm>
              <a:off x="0" y="0"/>
              <a:ext cx="12262104" cy="13674089"/>
            </a:xfrm>
            <a:custGeom>
              <a:avLst/>
              <a:gdLst/>
              <a:ahLst/>
              <a:cxnLst/>
              <a:rect l="l" t="t" r="r" b="b"/>
              <a:pathLst>
                <a:path w="12262104" h="13674089">
                  <a:moveTo>
                    <a:pt x="0" y="0"/>
                  </a:moveTo>
                  <a:lnTo>
                    <a:pt x="12262104" y="0"/>
                  </a:lnTo>
                  <a:lnTo>
                    <a:pt x="12262104" y="13674089"/>
                  </a:lnTo>
                  <a:lnTo>
                    <a:pt x="0" y="13674089"/>
                  </a:lnTo>
                  <a:lnTo>
                    <a:pt x="0" y="0"/>
                  </a:lnTo>
                  <a:close/>
                </a:path>
              </a:pathLst>
            </a:custGeom>
            <a:blipFill>
              <a:blip r:embed="rId3"/>
              <a:stretch>
                <a:fillRect t="-9099" b="-9099"/>
              </a:stretch>
            </a:blipFill>
          </p:spPr>
          <p:txBody>
            <a:bodyPr/>
            <a:lstStyle/>
            <a:p>
              <a:endParaRPr lang="en-GB"/>
            </a:p>
          </p:txBody>
        </p:sp>
      </p:grpSp>
      <p:sp>
        <p:nvSpPr>
          <p:cNvPr id="7" name="TextBox 7"/>
          <p:cNvSpPr txBox="1"/>
          <p:nvPr/>
        </p:nvSpPr>
        <p:spPr>
          <a:xfrm>
            <a:off x="3407284" y="847725"/>
            <a:ext cx="11064939" cy="1095301"/>
          </a:xfrm>
          <a:prstGeom prst="rect">
            <a:avLst/>
          </a:prstGeom>
        </p:spPr>
        <p:txBody>
          <a:bodyPr lIns="0" tIns="0" rIns="0" bIns="0" rtlCol="0" anchor="t">
            <a:spAutoFit/>
          </a:bodyPr>
          <a:lstStyle/>
          <a:p>
            <a:pPr algn="ctr">
              <a:lnSpc>
                <a:spcPts val="8400"/>
              </a:lnSpc>
            </a:pPr>
            <a:r>
              <a:rPr lang="en-US" sz="6000">
                <a:solidFill>
                  <a:srgbClr val="222222"/>
                </a:solidFill>
                <a:latin typeface="#9Slide07 SVNRevolution"/>
              </a:rPr>
              <a:t>GHI NHỚ</a:t>
            </a:r>
          </a:p>
        </p:txBody>
      </p:sp>
      <p:grpSp>
        <p:nvGrpSpPr>
          <p:cNvPr id="8" name="Group 8"/>
          <p:cNvGrpSpPr/>
          <p:nvPr/>
        </p:nvGrpSpPr>
        <p:grpSpPr>
          <a:xfrm>
            <a:off x="15087855" y="-1424661"/>
            <a:ext cx="4342890" cy="3909585"/>
            <a:chOff x="0" y="0"/>
            <a:chExt cx="5790520" cy="5212780"/>
          </a:xfrm>
        </p:grpSpPr>
        <p:sp>
          <p:nvSpPr>
            <p:cNvPr id="9" name="Freeform 9"/>
            <p:cNvSpPr/>
            <p:nvPr/>
          </p:nvSpPr>
          <p:spPr>
            <a:xfrm>
              <a:off x="0" y="0"/>
              <a:ext cx="5790565" cy="5212842"/>
            </a:xfrm>
            <a:custGeom>
              <a:avLst/>
              <a:gdLst/>
              <a:ahLst/>
              <a:cxnLst/>
              <a:rect l="l" t="t" r="r" b="b"/>
              <a:pathLst>
                <a:path w="5790565" h="5212842">
                  <a:moveTo>
                    <a:pt x="0" y="0"/>
                  </a:moveTo>
                  <a:lnTo>
                    <a:pt x="5790565" y="0"/>
                  </a:lnTo>
                  <a:lnTo>
                    <a:pt x="5790565" y="5212842"/>
                  </a:lnTo>
                  <a:lnTo>
                    <a:pt x="0" y="5212842"/>
                  </a:lnTo>
                  <a:lnTo>
                    <a:pt x="0" y="0"/>
                  </a:lnTo>
                  <a:close/>
                </a:path>
              </a:pathLst>
            </a:custGeom>
            <a:blipFill>
              <a:blip r:embed="rId4"/>
              <a:stretch>
                <a:fillRect t="-60" b="-59"/>
              </a:stretch>
            </a:blipFill>
          </p:spPr>
          <p:txBody>
            <a:bodyPr/>
            <a:lstStyle/>
            <a:p>
              <a:endParaRPr lang="en-GB"/>
            </a:p>
          </p:txBody>
        </p:sp>
      </p:grpSp>
      <p:grpSp>
        <p:nvGrpSpPr>
          <p:cNvPr id="10" name="Group 10"/>
          <p:cNvGrpSpPr/>
          <p:nvPr/>
        </p:nvGrpSpPr>
        <p:grpSpPr>
          <a:xfrm rot="6757336">
            <a:off x="-2308159" y="2337257"/>
            <a:ext cx="6696561" cy="1004484"/>
            <a:chOff x="0" y="0"/>
            <a:chExt cx="8928748" cy="1339312"/>
          </a:xfrm>
        </p:grpSpPr>
        <p:sp>
          <p:nvSpPr>
            <p:cNvPr id="11" name="Freeform 11"/>
            <p:cNvSpPr/>
            <p:nvPr/>
          </p:nvSpPr>
          <p:spPr>
            <a:xfrm>
              <a:off x="0" y="0"/>
              <a:ext cx="8928735" cy="1339342"/>
            </a:xfrm>
            <a:custGeom>
              <a:avLst/>
              <a:gdLst/>
              <a:ahLst/>
              <a:cxnLst/>
              <a:rect l="l" t="t" r="r" b="b"/>
              <a:pathLst>
                <a:path w="8928735" h="1339342">
                  <a:moveTo>
                    <a:pt x="0" y="0"/>
                  </a:moveTo>
                  <a:lnTo>
                    <a:pt x="8928735" y="0"/>
                  </a:lnTo>
                  <a:lnTo>
                    <a:pt x="8928735" y="1339342"/>
                  </a:lnTo>
                  <a:lnTo>
                    <a:pt x="0" y="1339342"/>
                  </a:lnTo>
                  <a:lnTo>
                    <a:pt x="0" y="0"/>
                  </a:lnTo>
                  <a:close/>
                </a:path>
              </a:pathLst>
            </a:custGeom>
            <a:blipFill>
              <a:blip r:embed="rId5"/>
              <a:stretch>
                <a:fillRect b="2"/>
              </a:stretch>
            </a:blipFill>
          </p:spPr>
          <p:txBody>
            <a:bodyPr/>
            <a:lstStyle/>
            <a:p>
              <a:endParaRPr lang="en-GB"/>
            </a:p>
          </p:txBody>
        </p:sp>
      </p:grpSp>
      <p:grpSp>
        <p:nvGrpSpPr>
          <p:cNvPr id="12" name="Group 12"/>
          <p:cNvGrpSpPr/>
          <p:nvPr/>
        </p:nvGrpSpPr>
        <p:grpSpPr>
          <a:xfrm rot="-525922">
            <a:off x="14617469" y="6901427"/>
            <a:ext cx="6121747" cy="4713745"/>
            <a:chOff x="0" y="0"/>
            <a:chExt cx="8162329" cy="6284993"/>
          </a:xfrm>
        </p:grpSpPr>
        <p:sp>
          <p:nvSpPr>
            <p:cNvPr id="13" name="Freeform 13"/>
            <p:cNvSpPr/>
            <p:nvPr/>
          </p:nvSpPr>
          <p:spPr>
            <a:xfrm>
              <a:off x="0" y="0"/>
              <a:ext cx="8162290" cy="6284976"/>
            </a:xfrm>
            <a:custGeom>
              <a:avLst/>
              <a:gdLst/>
              <a:ahLst/>
              <a:cxnLst/>
              <a:rect l="l" t="t" r="r" b="b"/>
              <a:pathLst>
                <a:path w="8162290" h="6284976">
                  <a:moveTo>
                    <a:pt x="0" y="0"/>
                  </a:moveTo>
                  <a:lnTo>
                    <a:pt x="8162290" y="0"/>
                  </a:lnTo>
                  <a:lnTo>
                    <a:pt x="8162290" y="6284976"/>
                  </a:lnTo>
                  <a:lnTo>
                    <a:pt x="0" y="6284976"/>
                  </a:lnTo>
                  <a:lnTo>
                    <a:pt x="0" y="0"/>
                  </a:lnTo>
                  <a:close/>
                </a:path>
              </a:pathLst>
            </a:custGeom>
            <a:blipFill>
              <a:blip r:embed="rId6"/>
              <a:stretch>
                <a:fillRect/>
              </a:stretch>
            </a:blipFill>
          </p:spPr>
          <p:txBody>
            <a:bodyPr/>
            <a:lstStyle/>
            <a:p>
              <a:endParaRPr lang="en-GB"/>
            </a:p>
          </p:txBody>
        </p:sp>
      </p:grpSp>
      <p:sp>
        <p:nvSpPr>
          <p:cNvPr id="14" name="TextBox 14"/>
          <p:cNvSpPr txBox="1"/>
          <p:nvPr/>
        </p:nvSpPr>
        <p:spPr>
          <a:xfrm>
            <a:off x="1851415" y="2358856"/>
            <a:ext cx="14585170" cy="5462919"/>
          </a:xfrm>
          <a:prstGeom prst="rect">
            <a:avLst/>
          </a:prstGeom>
        </p:spPr>
        <p:txBody>
          <a:bodyPr lIns="0" tIns="0" rIns="0" bIns="0" rtlCol="0" anchor="t">
            <a:spAutoFit/>
          </a:bodyPr>
          <a:lstStyle/>
          <a:p>
            <a:pPr algn="just">
              <a:lnSpc>
                <a:spcPts val="5458"/>
              </a:lnSpc>
            </a:pPr>
            <a:r>
              <a:rPr lang="en-US" sz="3898">
                <a:solidFill>
                  <a:srgbClr val="222222"/>
                </a:solidFill>
                <a:latin typeface="Roboto Condensed"/>
              </a:rPr>
              <a:t>- </a:t>
            </a:r>
            <a:r>
              <a:rPr lang="en-US" sz="3898">
                <a:solidFill>
                  <a:srgbClr val="222222"/>
                </a:solidFill>
                <a:latin typeface="Roboto Condensed Bold"/>
              </a:rPr>
              <a:t>BPTT đảo ngữ</a:t>
            </a:r>
            <a:r>
              <a:rPr lang="en-US" sz="3898">
                <a:solidFill>
                  <a:srgbClr val="222222"/>
                </a:solidFill>
                <a:latin typeface="Roboto Condensed"/>
              </a:rPr>
              <a:t> được tạo ra bằng cách thay đổi vị trí thông thường của các từ ngữ trong câu nhằm nhấn mạnh đặc điểm (màu sắc, đường nét,…), hoạt động, trạng thái của sự vật, hiện tượng, gợi ấn tượng rõ hơn hoặc bộc lộ cảm xúc của người viết (người nói)</a:t>
            </a:r>
          </a:p>
          <a:p>
            <a:pPr algn="just">
              <a:lnSpc>
                <a:spcPts val="5458"/>
              </a:lnSpc>
            </a:pPr>
            <a:r>
              <a:rPr lang="en-US" sz="3898">
                <a:solidFill>
                  <a:srgbClr val="222222"/>
                </a:solidFill>
                <a:latin typeface="Roboto Condensed"/>
              </a:rPr>
              <a:t>- Hình thức cơ bản: </a:t>
            </a:r>
          </a:p>
          <a:p>
            <a:pPr marL="891418" lvl="2" indent="-297139" algn="just">
              <a:lnSpc>
                <a:spcPts val="5458"/>
              </a:lnSpc>
              <a:buFont typeface="Arial"/>
              <a:buChar char="⚬"/>
            </a:pPr>
            <a:r>
              <a:rPr lang="en-US" sz="3898">
                <a:solidFill>
                  <a:srgbClr val="222222"/>
                </a:solidFill>
                <a:latin typeface="Roboto Condensed"/>
              </a:rPr>
              <a:t>đảo các thành tố trong cụm từ</a:t>
            </a:r>
          </a:p>
          <a:p>
            <a:pPr marL="891418" lvl="2" indent="-297139" algn="just">
              <a:lnSpc>
                <a:spcPts val="5458"/>
              </a:lnSpc>
              <a:buFont typeface="Arial"/>
              <a:buChar char="⚬"/>
            </a:pPr>
            <a:r>
              <a:rPr lang="en-US" sz="3898">
                <a:solidFill>
                  <a:srgbClr val="222222"/>
                </a:solidFill>
                <a:latin typeface="Roboto Condensed"/>
              </a:rPr>
              <a:t>đảo các thành phần trong câu</a:t>
            </a:r>
          </a:p>
          <a:p>
            <a:pPr algn="just">
              <a:lnSpc>
                <a:spcPts val="5458"/>
              </a:lnSpc>
            </a:pPr>
            <a:r>
              <a:rPr lang="en-US" sz="3898">
                <a:solidFill>
                  <a:srgbClr val="222222"/>
                </a:solidFill>
                <a:latin typeface="Roboto Condensed"/>
              </a:rPr>
              <a:t>-</a:t>
            </a:r>
            <a:r>
              <a:rPr lang="en-US" sz="3898">
                <a:solidFill>
                  <a:srgbClr val="222222"/>
                </a:solidFill>
                <a:latin typeface="Roboto Condensed Bold"/>
              </a:rPr>
              <a:t> Tác dụng: </a:t>
            </a:r>
            <a:r>
              <a:rPr lang="en-US" sz="3898">
                <a:solidFill>
                  <a:srgbClr val="222222"/>
                </a:solidFill>
                <a:latin typeface="Roboto Condensed"/>
              </a:rPr>
              <a:t>nhấn mạnh nội dung biểu đạt ở từ ngữ được đảo lên trước.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658646"/>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pSp>
        <p:nvGrpSpPr>
          <p:cNvPr id="5" name="Group 5"/>
          <p:cNvGrpSpPr/>
          <p:nvPr/>
        </p:nvGrpSpPr>
        <p:grpSpPr>
          <a:xfrm>
            <a:off x="10757916" y="1190567"/>
            <a:ext cx="7186182" cy="9096433"/>
            <a:chOff x="0" y="0"/>
            <a:chExt cx="9581576" cy="12128577"/>
          </a:xfrm>
        </p:grpSpPr>
        <p:sp>
          <p:nvSpPr>
            <p:cNvPr id="6" name="Freeform 6"/>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grpSp>
        <p:nvGrpSpPr>
          <p:cNvPr id="7" name="Group 7"/>
          <p:cNvGrpSpPr/>
          <p:nvPr/>
        </p:nvGrpSpPr>
        <p:grpSpPr>
          <a:xfrm>
            <a:off x="2982229" y="3418179"/>
            <a:ext cx="7437739" cy="6396455"/>
            <a:chOff x="0" y="0"/>
            <a:chExt cx="9916985" cy="8528607"/>
          </a:xfrm>
        </p:grpSpPr>
        <p:sp>
          <p:nvSpPr>
            <p:cNvPr id="8" name="Freeform 8"/>
            <p:cNvSpPr/>
            <p:nvPr/>
          </p:nvSpPr>
          <p:spPr>
            <a:xfrm>
              <a:off x="0" y="0"/>
              <a:ext cx="9916922" cy="8528558"/>
            </a:xfrm>
            <a:custGeom>
              <a:avLst/>
              <a:gdLst/>
              <a:ahLst/>
              <a:cxnLst/>
              <a:rect l="l" t="t" r="r" b="b"/>
              <a:pathLst>
                <a:path w="9916922" h="8528558">
                  <a:moveTo>
                    <a:pt x="0" y="0"/>
                  </a:moveTo>
                  <a:lnTo>
                    <a:pt x="9916922" y="0"/>
                  </a:lnTo>
                  <a:lnTo>
                    <a:pt x="9916922" y="8528558"/>
                  </a:lnTo>
                  <a:lnTo>
                    <a:pt x="0" y="8528558"/>
                  </a:lnTo>
                  <a:lnTo>
                    <a:pt x="0" y="0"/>
                  </a:lnTo>
                  <a:close/>
                </a:path>
              </a:pathLst>
            </a:custGeom>
            <a:blipFill>
              <a:blip r:embed="rId5"/>
              <a:stretch>
                <a:fillRect l="-102" r="-103"/>
              </a:stretch>
            </a:blipFill>
          </p:spPr>
          <p:txBody>
            <a:bodyPr/>
            <a:lstStyle/>
            <a:p>
              <a:endParaRPr lang="en-GB"/>
            </a:p>
          </p:txBody>
        </p:sp>
      </p:grpSp>
      <p:sp>
        <p:nvSpPr>
          <p:cNvPr id="9" name="TextBox 9"/>
          <p:cNvSpPr txBox="1"/>
          <p:nvPr/>
        </p:nvSpPr>
        <p:spPr>
          <a:xfrm>
            <a:off x="4152915" y="4953000"/>
            <a:ext cx="4650966" cy="2502537"/>
          </a:xfrm>
          <a:prstGeom prst="rect">
            <a:avLst/>
          </a:prstGeom>
        </p:spPr>
        <p:txBody>
          <a:bodyPr lIns="0" tIns="0" rIns="0" bIns="0" rtlCol="0" anchor="t">
            <a:spAutoFit/>
          </a:bodyPr>
          <a:lstStyle/>
          <a:p>
            <a:pPr algn="ctr">
              <a:lnSpc>
                <a:spcPts val="6439"/>
              </a:lnSpc>
            </a:pPr>
            <a:r>
              <a:rPr lang="en-US" sz="4599">
                <a:solidFill>
                  <a:srgbClr val="FFFFFF"/>
                </a:solidFill>
                <a:latin typeface="Roboto Condensed"/>
              </a:rPr>
              <a:t>Nhận diện vị trí có đảo ngữ trong các ví dụ </a:t>
            </a:r>
          </a:p>
        </p:txBody>
      </p:sp>
      <p:sp>
        <p:nvSpPr>
          <p:cNvPr id="10" name="TextBox 10"/>
          <p:cNvSpPr txBox="1"/>
          <p:nvPr/>
        </p:nvSpPr>
        <p:spPr>
          <a:xfrm>
            <a:off x="2170656" y="2541879"/>
            <a:ext cx="9060885" cy="866775"/>
          </a:xfrm>
          <a:prstGeom prst="rect">
            <a:avLst/>
          </a:prstGeom>
        </p:spPr>
        <p:txBody>
          <a:bodyPr lIns="0" tIns="0" rIns="0" bIns="0" rtlCol="0" anchor="t">
            <a:spAutoFit/>
          </a:bodyPr>
          <a:lstStyle/>
          <a:p>
            <a:pPr algn="just">
              <a:lnSpc>
                <a:spcPts val="6298"/>
              </a:lnSpc>
            </a:pPr>
            <a:r>
              <a:rPr lang="en-US" sz="4498">
                <a:solidFill>
                  <a:srgbClr val="C67E50"/>
                </a:solidFill>
                <a:latin typeface="Roboto Condensed Bold"/>
              </a:rPr>
              <a:t>2.1. Nhận diện đảo ngữ (BT ngoài)</a:t>
            </a:r>
          </a:p>
        </p:txBody>
      </p:sp>
      <p:sp>
        <p:nvSpPr>
          <p:cNvPr id="11" name="TextBox 11"/>
          <p:cNvSpPr txBox="1"/>
          <p:nvPr/>
        </p:nvSpPr>
        <p:spPr>
          <a:xfrm>
            <a:off x="1028700" y="170154"/>
            <a:ext cx="11344796" cy="1142999"/>
          </a:xfrm>
          <a:prstGeom prst="rect">
            <a:avLst/>
          </a:prstGeom>
        </p:spPr>
        <p:txBody>
          <a:bodyPr lIns="0" tIns="0" rIns="0" bIns="0" rtlCol="0" anchor="t">
            <a:spAutoFit/>
          </a:bodyPr>
          <a:lstStyle/>
          <a:p>
            <a:pPr algn="ctr">
              <a:lnSpc>
                <a:spcPts val="8400"/>
              </a:lnSpc>
            </a:pPr>
            <a:r>
              <a:rPr lang="en-US" sz="6000">
                <a:solidFill>
                  <a:srgbClr val="9A401B"/>
                </a:solidFill>
                <a:latin typeface="Fraunces Bold"/>
              </a:rPr>
              <a:t>II. BIỆN PHÁP ĐẢO NGỮ</a:t>
            </a:r>
          </a:p>
        </p:txBody>
      </p:sp>
      <p:sp>
        <p:nvSpPr>
          <p:cNvPr id="12" name="TextBox 12"/>
          <p:cNvSpPr txBox="1"/>
          <p:nvPr/>
        </p:nvSpPr>
        <p:spPr>
          <a:xfrm>
            <a:off x="1450691" y="1494763"/>
            <a:ext cx="10055413" cy="961390"/>
          </a:xfrm>
          <a:prstGeom prst="rect">
            <a:avLst/>
          </a:prstGeom>
        </p:spPr>
        <p:txBody>
          <a:bodyPr lIns="0" tIns="0" rIns="0" bIns="0" rtlCol="0" anchor="t">
            <a:spAutoFit/>
          </a:bodyPr>
          <a:lstStyle/>
          <a:p>
            <a:pPr algn="ctr">
              <a:lnSpc>
                <a:spcPts val="6858"/>
              </a:lnSpc>
            </a:pPr>
            <a:r>
              <a:rPr lang="en-US" sz="4898">
                <a:solidFill>
                  <a:srgbClr val="687B50"/>
                </a:solidFill>
                <a:latin typeface="Arimo"/>
              </a:rPr>
              <a:t>2. Thực hành sử dụng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028700"/>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pSp>
        <p:nvGrpSpPr>
          <p:cNvPr id="5" name="Group 5"/>
          <p:cNvGrpSpPr/>
          <p:nvPr/>
        </p:nvGrpSpPr>
        <p:grpSpPr>
          <a:xfrm>
            <a:off x="10757916" y="1190567"/>
            <a:ext cx="7186182" cy="9096433"/>
            <a:chOff x="0" y="0"/>
            <a:chExt cx="9581576" cy="12128577"/>
          </a:xfrm>
        </p:grpSpPr>
        <p:sp>
          <p:nvSpPr>
            <p:cNvPr id="6" name="Freeform 6"/>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grpSp>
        <p:nvGrpSpPr>
          <p:cNvPr id="7" name="Group 7"/>
          <p:cNvGrpSpPr/>
          <p:nvPr/>
        </p:nvGrpSpPr>
        <p:grpSpPr>
          <a:xfrm>
            <a:off x="533400" y="419100"/>
            <a:ext cx="9394126" cy="8078949"/>
            <a:chOff x="0" y="0"/>
            <a:chExt cx="12525501" cy="10771932"/>
          </a:xfrm>
        </p:grpSpPr>
        <p:sp>
          <p:nvSpPr>
            <p:cNvPr id="8" name="Freeform 8"/>
            <p:cNvSpPr/>
            <p:nvPr/>
          </p:nvSpPr>
          <p:spPr>
            <a:xfrm>
              <a:off x="0" y="0"/>
              <a:ext cx="12525502" cy="10771886"/>
            </a:xfrm>
            <a:custGeom>
              <a:avLst/>
              <a:gdLst/>
              <a:ahLst/>
              <a:cxnLst/>
              <a:rect l="l" t="t" r="r" b="b"/>
              <a:pathLst>
                <a:path w="12525502" h="10771886">
                  <a:moveTo>
                    <a:pt x="0" y="0"/>
                  </a:moveTo>
                  <a:lnTo>
                    <a:pt x="12525502" y="0"/>
                  </a:lnTo>
                  <a:lnTo>
                    <a:pt x="12525502" y="10771886"/>
                  </a:lnTo>
                  <a:lnTo>
                    <a:pt x="0" y="10771886"/>
                  </a:lnTo>
                  <a:lnTo>
                    <a:pt x="0" y="0"/>
                  </a:lnTo>
                  <a:close/>
                </a:path>
              </a:pathLst>
            </a:custGeom>
            <a:blipFill>
              <a:blip r:embed="rId5"/>
              <a:stretch>
                <a:fillRect l="-90" r="-90"/>
              </a:stretch>
            </a:blipFill>
          </p:spPr>
          <p:txBody>
            <a:bodyPr/>
            <a:lstStyle/>
            <a:p>
              <a:endParaRPr lang="en-GB"/>
            </a:p>
          </p:txBody>
        </p:sp>
      </p:grpSp>
      <p:sp>
        <p:nvSpPr>
          <p:cNvPr id="9" name="TextBox 9"/>
          <p:cNvSpPr txBox="1"/>
          <p:nvPr/>
        </p:nvSpPr>
        <p:spPr>
          <a:xfrm>
            <a:off x="2286000" y="2781300"/>
            <a:ext cx="6484500" cy="3082134"/>
          </a:xfrm>
          <a:prstGeom prst="rect">
            <a:avLst/>
          </a:prstGeom>
        </p:spPr>
        <p:txBody>
          <a:bodyPr lIns="0" tIns="0" rIns="0" bIns="0" rtlCol="0" anchor="t">
            <a:spAutoFit/>
          </a:bodyPr>
          <a:lstStyle/>
          <a:p>
            <a:pPr>
              <a:lnSpc>
                <a:spcPts val="6257"/>
              </a:lnSpc>
            </a:pPr>
            <a:r>
              <a:rPr lang="en-US" sz="4469">
                <a:latin typeface="Roboto Condensed"/>
              </a:rPr>
              <a:t>“Ơi con chim chiền chiện</a:t>
            </a:r>
          </a:p>
          <a:p>
            <a:pPr>
              <a:lnSpc>
                <a:spcPts val="6257"/>
              </a:lnSpc>
            </a:pPr>
            <a:r>
              <a:rPr lang="en-US" sz="4469">
                <a:latin typeface="Roboto Condensed"/>
              </a:rPr>
              <a:t>Hót chi mà vang trời”</a:t>
            </a:r>
          </a:p>
          <a:p>
            <a:pPr algn="r">
              <a:lnSpc>
                <a:spcPts val="6257"/>
              </a:lnSpc>
            </a:pPr>
            <a:r>
              <a:rPr lang="en-US" sz="4469">
                <a:latin typeface="Roboto Condensed"/>
              </a:rPr>
              <a:t>(Thanh Hải)</a:t>
            </a:r>
          </a:p>
          <a:p>
            <a:pPr>
              <a:lnSpc>
                <a:spcPts val="5140"/>
              </a:lnSpc>
            </a:pPr>
            <a:endParaRPr lang="en-US" sz="4469">
              <a:latin typeface="Roboto Condensed"/>
            </a:endParaRPr>
          </a:p>
        </p:txBody>
      </p:sp>
      <p:sp>
        <p:nvSpPr>
          <p:cNvPr id="10" name="TextBox 10"/>
          <p:cNvSpPr txBox="1"/>
          <p:nvPr/>
        </p:nvSpPr>
        <p:spPr>
          <a:xfrm>
            <a:off x="3048000" y="8420100"/>
            <a:ext cx="8905591" cy="1012970"/>
          </a:xfrm>
          <a:prstGeom prst="rect">
            <a:avLst/>
          </a:prstGeom>
        </p:spPr>
        <p:txBody>
          <a:bodyPr lIns="0" tIns="0" rIns="0" bIns="0" rtlCol="0" anchor="t">
            <a:spAutoFit/>
          </a:bodyPr>
          <a:lstStyle/>
          <a:p>
            <a:pPr algn="just">
              <a:lnSpc>
                <a:spcPts val="8539"/>
              </a:lnSpc>
            </a:pPr>
            <a:r>
              <a:rPr lang="en-US" sz="6098" b="1">
                <a:solidFill>
                  <a:srgbClr val="AB5762"/>
                </a:solidFill>
                <a:highlight>
                  <a:srgbClr val="FFFF00"/>
                </a:highlight>
                <a:latin typeface="Roboto Condensed"/>
              </a:rPr>
              <a:t>Ơi </a:t>
            </a:r>
            <a:r>
              <a:rPr lang="en-US" sz="6098">
                <a:solidFill>
                  <a:srgbClr val="AB5762"/>
                </a:solidFill>
                <a:latin typeface="Roboto Condensed"/>
              </a:rPr>
              <a:t>con chim chiền chiện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028700"/>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pSp>
        <p:nvGrpSpPr>
          <p:cNvPr id="5" name="Group 5"/>
          <p:cNvGrpSpPr/>
          <p:nvPr/>
        </p:nvGrpSpPr>
        <p:grpSpPr>
          <a:xfrm>
            <a:off x="10757916" y="1190567"/>
            <a:ext cx="7186182" cy="9096433"/>
            <a:chOff x="0" y="0"/>
            <a:chExt cx="9581576" cy="12128577"/>
          </a:xfrm>
        </p:grpSpPr>
        <p:sp>
          <p:nvSpPr>
            <p:cNvPr id="6" name="Freeform 6"/>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grpSp>
        <p:nvGrpSpPr>
          <p:cNvPr id="7" name="Group 7"/>
          <p:cNvGrpSpPr/>
          <p:nvPr/>
        </p:nvGrpSpPr>
        <p:grpSpPr>
          <a:xfrm>
            <a:off x="551232" y="0"/>
            <a:ext cx="9394126" cy="8078949"/>
            <a:chOff x="0" y="0"/>
            <a:chExt cx="12525501" cy="10771932"/>
          </a:xfrm>
        </p:grpSpPr>
        <p:sp>
          <p:nvSpPr>
            <p:cNvPr id="8" name="Freeform 8"/>
            <p:cNvSpPr/>
            <p:nvPr/>
          </p:nvSpPr>
          <p:spPr>
            <a:xfrm>
              <a:off x="0" y="0"/>
              <a:ext cx="12525502" cy="10771886"/>
            </a:xfrm>
            <a:custGeom>
              <a:avLst/>
              <a:gdLst/>
              <a:ahLst/>
              <a:cxnLst/>
              <a:rect l="l" t="t" r="r" b="b"/>
              <a:pathLst>
                <a:path w="12525502" h="10771886">
                  <a:moveTo>
                    <a:pt x="0" y="0"/>
                  </a:moveTo>
                  <a:lnTo>
                    <a:pt x="12525502" y="0"/>
                  </a:lnTo>
                  <a:lnTo>
                    <a:pt x="12525502" y="10771886"/>
                  </a:lnTo>
                  <a:lnTo>
                    <a:pt x="0" y="10771886"/>
                  </a:lnTo>
                  <a:lnTo>
                    <a:pt x="0" y="0"/>
                  </a:lnTo>
                  <a:close/>
                </a:path>
              </a:pathLst>
            </a:custGeom>
            <a:blipFill>
              <a:blip r:embed="rId5"/>
              <a:stretch>
                <a:fillRect l="-90" r="-90"/>
              </a:stretch>
            </a:blipFill>
          </p:spPr>
          <p:txBody>
            <a:bodyPr/>
            <a:lstStyle/>
            <a:p>
              <a:endParaRPr lang="en-GB"/>
            </a:p>
          </p:txBody>
        </p:sp>
      </p:grpSp>
      <p:sp>
        <p:nvSpPr>
          <p:cNvPr id="9" name="TextBox 9"/>
          <p:cNvSpPr txBox="1"/>
          <p:nvPr/>
        </p:nvSpPr>
        <p:spPr>
          <a:xfrm>
            <a:off x="1905383" y="1912524"/>
            <a:ext cx="6685825" cy="3464286"/>
          </a:xfrm>
          <a:prstGeom prst="rect">
            <a:avLst/>
          </a:prstGeom>
        </p:spPr>
        <p:txBody>
          <a:bodyPr lIns="0" tIns="0" rIns="0" bIns="0" rtlCol="0" anchor="t">
            <a:spAutoFit/>
          </a:bodyPr>
          <a:lstStyle/>
          <a:p>
            <a:pPr algn="ctr">
              <a:lnSpc>
                <a:spcPts val="7278"/>
              </a:lnSpc>
            </a:pPr>
            <a:r>
              <a:rPr lang="en-US" sz="5198">
                <a:latin typeface="Roboto Condensed"/>
              </a:rPr>
              <a:t>“Đẹp vô cùng Tổ quốc ta ơi!/ Rừng cọ đồi chè đồng xanh ngào ngạt”</a:t>
            </a:r>
          </a:p>
          <a:p>
            <a:pPr algn="ctr">
              <a:lnSpc>
                <a:spcPts val="5598"/>
              </a:lnSpc>
            </a:pPr>
            <a:r>
              <a:rPr lang="en-US" sz="3999">
                <a:latin typeface="Roboto Condensed"/>
              </a:rPr>
              <a:t>(Tố Hữu)</a:t>
            </a:r>
          </a:p>
        </p:txBody>
      </p:sp>
      <p:sp>
        <p:nvSpPr>
          <p:cNvPr id="10" name="TextBox 10"/>
          <p:cNvSpPr txBox="1"/>
          <p:nvPr/>
        </p:nvSpPr>
        <p:spPr>
          <a:xfrm>
            <a:off x="3429000" y="8267700"/>
            <a:ext cx="8135257" cy="988570"/>
          </a:xfrm>
          <a:prstGeom prst="rect">
            <a:avLst/>
          </a:prstGeom>
        </p:spPr>
        <p:txBody>
          <a:bodyPr wrap="square" lIns="0" tIns="0" rIns="0" bIns="0" rtlCol="0" anchor="t">
            <a:spAutoFit/>
          </a:bodyPr>
          <a:lstStyle/>
          <a:p>
            <a:pPr algn="just">
              <a:lnSpc>
                <a:spcPts val="7978"/>
              </a:lnSpc>
            </a:pPr>
            <a:r>
              <a:rPr lang="en-US" sz="5698" b="1">
                <a:solidFill>
                  <a:srgbClr val="AB5762"/>
                </a:solidFill>
                <a:highlight>
                  <a:srgbClr val="FFFF00"/>
                </a:highlight>
                <a:latin typeface="Roboto Condensed"/>
              </a:rPr>
              <a:t>Đẹp vô cùng </a:t>
            </a:r>
            <a:r>
              <a:rPr lang="en-US" sz="5698">
                <a:solidFill>
                  <a:srgbClr val="AB5762"/>
                </a:solidFill>
                <a:latin typeface="Roboto Condensed"/>
              </a:rPr>
              <a:t>Tổ quốc ta 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028700"/>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pSp>
        <p:nvGrpSpPr>
          <p:cNvPr id="5" name="Group 5"/>
          <p:cNvGrpSpPr/>
          <p:nvPr/>
        </p:nvGrpSpPr>
        <p:grpSpPr>
          <a:xfrm>
            <a:off x="10757916" y="1190567"/>
            <a:ext cx="7186182" cy="9096433"/>
            <a:chOff x="0" y="0"/>
            <a:chExt cx="9581576" cy="12128577"/>
          </a:xfrm>
        </p:grpSpPr>
        <p:sp>
          <p:nvSpPr>
            <p:cNvPr id="6" name="Freeform 6"/>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grpSp>
        <p:nvGrpSpPr>
          <p:cNvPr id="7" name="Group 7"/>
          <p:cNvGrpSpPr/>
          <p:nvPr/>
        </p:nvGrpSpPr>
        <p:grpSpPr>
          <a:xfrm>
            <a:off x="1082535" y="-203490"/>
            <a:ext cx="9675381" cy="8320828"/>
            <a:chOff x="0" y="0"/>
            <a:chExt cx="12900508" cy="11094437"/>
          </a:xfrm>
        </p:grpSpPr>
        <p:sp>
          <p:nvSpPr>
            <p:cNvPr id="8" name="Freeform 8"/>
            <p:cNvSpPr/>
            <p:nvPr/>
          </p:nvSpPr>
          <p:spPr>
            <a:xfrm>
              <a:off x="0" y="0"/>
              <a:ext cx="12900533" cy="11094466"/>
            </a:xfrm>
            <a:custGeom>
              <a:avLst/>
              <a:gdLst/>
              <a:ahLst/>
              <a:cxnLst/>
              <a:rect l="l" t="t" r="r" b="b"/>
              <a:pathLst>
                <a:path w="12900533" h="11094466">
                  <a:moveTo>
                    <a:pt x="0" y="0"/>
                  </a:moveTo>
                  <a:lnTo>
                    <a:pt x="12900533" y="0"/>
                  </a:lnTo>
                  <a:lnTo>
                    <a:pt x="12900533" y="11094466"/>
                  </a:lnTo>
                  <a:lnTo>
                    <a:pt x="0" y="11094466"/>
                  </a:lnTo>
                  <a:lnTo>
                    <a:pt x="0" y="0"/>
                  </a:lnTo>
                  <a:close/>
                </a:path>
              </a:pathLst>
            </a:custGeom>
            <a:blipFill>
              <a:blip r:embed="rId5"/>
              <a:stretch>
                <a:fillRect l="-84" r="-84"/>
              </a:stretch>
            </a:blipFill>
          </p:spPr>
          <p:txBody>
            <a:bodyPr/>
            <a:lstStyle/>
            <a:p>
              <a:endParaRPr lang="en-GB"/>
            </a:p>
          </p:txBody>
        </p:sp>
      </p:grpSp>
      <p:sp>
        <p:nvSpPr>
          <p:cNvPr id="9" name="TextBox 9"/>
          <p:cNvSpPr txBox="1"/>
          <p:nvPr/>
        </p:nvSpPr>
        <p:spPr>
          <a:xfrm>
            <a:off x="2023233" y="2269094"/>
            <a:ext cx="7644875" cy="3933527"/>
          </a:xfrm>
          <a:prstGeom prst="rect">
            <a:avLst/>
          </a:prstGeom>
        </p:spPr>
        <p:txBody>
          <a:bodyPr lIns="0" tIns="0" rIns="0" bIns="0" rtlCol="0" anchor="t">
            <a:spAutoFit/>
          </a:bodyPr>
          <a:lstStyle/>
          <a:p>
            <a:pPr algn="ctr">
              <a:lnSpc>
                <a:spcPts val="6578"/>
              </a:lnSpc>
            </a:pPr>
            <a:r>
              <a:rPr lang="en-US" sz="4699">
                <a:latin typeface="Roboto Condensed"/>
              </a:rPr>
              <a:t>“Đã tan tác những bóng thù hắc ám/Đã sáng lại trời thu tháng Tám”</a:t>
            </a:r>
          </a:p>
          <a:p>
            <a:pPr algn="ctr">
              <a:lnSpc>
                <a:spcPts val="5598"/>
              </a:lnSpc>
            </a:pPr>
            <a:r>
              <a:rPr lang="en-US" sz="3999">
                <a:latin typeface="Roboto Condensed"/>
              </a:rPr>
              <a:t>(Tố Hữu)</a:t>
            </a:r>
          </a:p>
          <a:p>
            <a:pPr algn="ctr">
              <a:lnSpc>
                <a:spcPts val="5598"/>
              </a:lnSpc>
            </a:pPr>
            <a:endParaRPr lang="en-US" sz="3999">
              <a:latin typeface="Roboto Condensed"/>
            </a:endParaRPr>
          </a:p>
        </p:txBody>
      </p:sp>
      <p:sp>
        <p:nvSpPr>
          <p:cNvPr id="10" name="TextBox 10"/>
          <p:cNvSpPr txBox="1"/>
          <p:nvPr/>
        </p:nvSpPr>
        <p:spPr>
          <a:xfrm>
            <a:off x="3124200" y="8115300"/>
            <a:ext cx="11069285" cy="1713641"/>
          </a:xfrm>
          <a:prstGeom prst="rect">
            <a:avLst/>
          </a:prstGeom>
        </p:spPr>
        <p:txBody>
          <a:bodyPr lIns="0" tIns="0" rIns="0" bIns="0" rtlCol="0" anchor="t">
            <a:spAutoFit/>
          </a:bodyPr>
          <a:lstStyle/>
          <a:p>
            <a:pPr algn="just">
              <a:lnSpc>
                <a:spcPts val="6858"/>
              </a:lnSpc>
            </a:pPr>
            <a:r>
              <a:rPr lang="en-US" sz="4898">
                <a:solidFill>
                  <a:srgbClr val="AB5762"/>
                </a:solidFill>
                <a:latin typeface="Roboto Condensed Bold"/>
              </a:rPr>
              <a:t>Đã tan tác </a:t>
            </a:r>
            <a:r>
              <a:rPr lang="en-US" sz="4898">
                <a:solidFill>
                  <a:srgbClr val="AB5762"/>
                </a:solidFill>
                <a:latin typeface="Roboto Condensed"/>
              </a:rPr>
              <a:t>những bóng thù hắc ám</a:t>
            </a:r>
          </a:p>
          <a:p>
            <a:pPr algn="just">
              <a:lnSpc>
                <a:spcPts val="6858"/>
              </a:lnSpc>
            </a:pPr>
            <a:r>
              <a:rPr lang="en-US" sz="4898">
                <a:solidFill>
                  <a:srgbClr val="AB5762"/>
                </a:solidFill>
                <a:latin typeface="Roboto Condensed Bold"/>
              </a:rPr>
              <a:t>Đã sáng lại</a:t>
            </a:r>
            <a:r>
              <a:rPr lang="en-US" sz="4898">
                <a:solidFill>
                  <a:srgbClr val="AB5762"/>
                </a:solidFill>
                <a:latin typeface="Roboto Condensed"/>
              </a:rPr>
              <a:t> trời thu tháng Tám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028700"/>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pSp>
        <p:nvGrpSpPr>
          <p:cNvPr id="5" name="Group 5"/>
          <p:cNvGrpSpPr/>
          <p:nvPr/>
        </p:nvGrpSpPr>
        <p:grpSpPr>
          <a:xfrm>
            <a:off x="10757916" y="1190567"/>
            <a:ext cx="7186182" cy="9096433"/>
            <a:chOff x="0" y="0"/>
            <a:chExt cx="9581576" cy="12128577"/>
          </a:xfrm>
        </p:grpSpPr>
        <p:sp>
          <p:nvSpPr>
            <p:cNvPr id="6" name="Freeform 6"/>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grpSp>
        <p:nvGrpSpPr>
          <p:cNvPr id="7" name="Group 7"/>
          <p:cNvGrpSpPr/>
          <p:nvPr/>
        </p:nvGrpSpPr>
        <p:grpSpPr>
          <a:xfrm>
            <a:off x="551232" y="0"/>
            <a:ext cx="9394126" cy="8078949"/>
            <a:chOff x="0" y="0"/>
            <a:chExt cx="12525501" cy="10771932"/>
          </a:xfrm>
        </p:grpSpPr>
        <p:sp>
          <p:nvSpPr>
            <p:cNvPr id="8" name="Freeform 8"/>
            <p:cNvSpPr/>
            <p:nvPr/>
          </p:nvSpPr>
          <p:spPr>
            <a:xfrm>
              <a:off x="0" y="0"/>
              <a:ext cx="12525502" cy="10771886"/>
            </a:xfrm>
            <a:custGeom>
              <a:avLst/>
              <a:gdLst/>
              <a:ahLst/>
              <a:cxnLst/>
              <a:rect l="l" t="t" r="r" b="b"/>
              <a:pathLst>
                <a:path w="12525502" h="10771886">
                  <a:moveTo>
                    <a:pt x="0" y="0"/>
                  </a:moveTo>
                  <a:lnTo>
                    <a:pt x="12525502" y="0"/>
                  </a:lnTo>
                  <a:lnTo>
                    <a:pt x="12525502" y="10771886"/>
                  </a:lnTo>
                  <a:lnTo>
                    <a:pt x="0" y="10771886"/>
                  </a:lnTo>
                  <a:lnTo>
                    <a:pt x="0" y="0"/>
                  </a:lnTo>
                  <a:close/>
                </a:path>
              </a:pathLst>
            </a:custGeom>
            <a:blipFill>
              <a:blip r:embed="rId5"/>
              <a:stretch>
                <a:fillRect l="-90" r="-90"/>
              </a:stretch>
            </a:blipFill>
          </p:spPr>
          <p:txBody>
            <a:bodyPr/>
            <a:lstStyle/>
            <a:p>
              <a:endParaRPr lang="en-GB"/>
            </a:p>
          </p:txBody>
        </p:sp>
      </p:grpSp>
      <p:sp>
        <p:nvSpPr>
          <p:cNvPr id="9" name="TextBox 9"/>
          <p:cNvSpPr txBox="1"/>
          <p:nvPr/>
        </p:nvSpPr>
        <p:spPr>
          <a:xfrm>
            <a:off x="2129015" y="1344534"/>
            <a:ext cx="6238560" cy="5102150"/>
          </a:xfrm>
          <a:prstGeom prst="rect">
            <a:avLst/>
          </a:prstGeom>
        </p:spPr>
        <p:txBody>
          <a:bodyPr lIns="0" tIns="0" rIns="0" bIns="0" rtlCol="0" anchor="t">
            <a:spAutoFit/>
          </a:bodyPr>
          <a:lstStyle/>
          <a:p>
            <a:pPr algn="ctr">
              <a:lnSpc>
                <a:spcPts val="7138"/>
              </a:lnSpc>
            </a:pPr>
            <a:r>
              <a:rPr lang="en-US" sz="5098">
                <a:solidFill>
                  <a:srgbClr val="AB5762"/>
                </a:solidFill>
                <a:latin typeface="Roboto Condensed"/>
              </a:rPr>
              <a:t>“Trong xanh ánh mắt</a:t>
            </a:r>
          </a:p>
          <a:p>
            <a:pPr algn="ctr">
              <a:lnSpc>
                <a:spcPts val="7138"/>
              </a:lnSpc>
            </a:pPr>
            <a:r>
              <a:rPr lang="en-US" sz="5098">
                <a:solidFill>
                  <a:srgbClr val="AB5762"/>
                </a:solidFill>
                <a:latin typeface="Roboto Condensed"/>
              </a:rPr>
              <a:t>Trong vắt nhãn lồng</a:t>
            </a:r>
          </a:p>
          <a:p>
            <a:pPr algn="ctr">
              <a:lnSpc>
                <a:spcPts val="7138"/>
              </a:lnSpc>
            </a:pPr>
            <a:r>
              <a:rPr lang="en-US" sz="5098">
                <a:solidFill>
                  <a:srgbClr val="AB5762"/>
                </a:solidFill>
                <a:latin typeface="Roboto Condensed"/>
              </a:rPr>
              <a:t>Chim ăn nhãn ngọt</a:t>
            </a:r>
          </a:p>
          <a:p>
            <a:pPr algn="ctr">
              <a:lnSpc>
                <a:spcPts val="7138"/>
              </a:lnSpc>
            </a:pPr>
            <a:r>
              <a:rPr lang="en-US" sz="5098">
                <a:solidFill>
                  <a:srgbClr val="AB5762"/>
                </a:solidFill>
                <a:latin typeface="Roboto Condensed"/>
              </a:rPr>
              <a:t>Bồi hồi nhớ ông!”</a:t>
            </a:r>
          </a:p>
          <a:p>
            <a:pPr algn="ctr">
              <a:lnSpc>
                <a:spcPts val="5598"/>
              </a:lnSpc>
            </a:pPr>
            <a:r>
              <a:rPr lang="en-US" sz="3999">
                <a:solidFill>
                  <a:srgbClr val="AB5762"/>
                </a:solidFill>
                <a:latin typeface="Roboto Condensed"/>
              </a:rPr>
              <a:t>(Trần Kim Dũng)</a:t>
            </a:r>
          </a:p>
          <a:p>
            <a:pPr algn="ctr">
              <a:lnSpc>
                <a:spcPts val="5598"/>
              </a:lnSpc>
            </a:pPr>
            <a:endParaRPr lang="en-US" sz="3999">
              <a:solidFill>
                <a:srgbClr val="AB5762"/>
              </a:solidFill>
              <a:latin typeface="Roboto Condensed"/>
            </a:endParaRPr>
          </a:p>
        </p:txBody>
      </p:sp>
      <p:sp>
        <p:nvSpPr>
          <p:cNvPr id="10" name="TextBox 10"/>
          <p:cNvSpPr txBox="1"/>
          <p:nvPr/>
        </p:nvSpPr>
        <p:spPr>
          <a:xfrm>
            <a:off x="2888075" y="7840824"/>
            <a:ext cx="9463623" cy="1820371"/>
          </a:xfrm>
          <a:prstGeom prst="rect">
            <a:avLst/>
          </a:prstGeom>
        </p:spPr>
        <p:txBody>
          <a:bodyPr lIns="0" tIns="0" rIns="0" bIns="0" rtlCol="0" anchor="t">
            <a:spAutoFit/>
          </a:bodyPr>
          <a:lstStyle/>
          <a:p>
            <a:pPr algn="just">
              <a:lnSpc>
                <a:spcPts val="7278"/>
              </a:lnSpc>
            </a:pPr>
            <a:r>
              <a:rPr lang="en-US" sz="5198">
                <a:solidFill>
                  <a:srgbClr val="AB5762"/>
                </a:solidFill>
                <a:latin typeface="Roboto Condensed Bold"/>
              </a:rPr>
              <a:t>Trong xanh</a:t>
            </a:r>
            <a:r>
              <a:rPr lang="en-US" sz="5198">
                <a:solidFill>
                  <a:srgbClr val="AB5762"/>
                </a:solidFill>
                <a:latin typeface="Roboto Condensed"/>
              </a:rPr>
              <a:t> ánh mắt</a:t>
            </a:r>
          </a:p>
          <a:p>
            <a:pPr algn="just">
              <a:lnSpc>
                <a:spcPts val="7278"/>
              </a:lnSpc>
            </a:pPr>
            <a:r>
              <a:rPr lang="en-US" sz="5198">
                <a:solidFill>
                  <a:srgbClr val="AB5762"/>
                </a:solidFill>
                <a:latin typeface="Roboto Condensed Bold"/>
              </a:rPr>
              <a:t>Trong vắt</a:t>
            </a:r>
            <a:r>
              <a:rPr lang="en-US" sz="5198">
                <a:solidFill>
                  <a:srgbClr val="AB5762"/>
                </a:solidFill>
                <a:latin typeface="Roboto Condensed"/>
              </a:rPr>
              <a:t> nhãn lồng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658646"/>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pSp>
        <p:nvGrpSpPr>
          <p:cNvPr id="5" name="Group 5"/>
          <p:cNvGrpSpPr/>
          <p:nvPr/>
        </p:nvGrpSpPr>
        <p:grpSpPr>
          <a:xfrm>
            <a:off x="11608792" y="1190567"/>
            <a:ext cx="7186182" cy="9096433"/>
            <a:chOff x="0" y="0"/>
            <a:chExt cx="9581576" cy="12128577"/>
          </a:xfrm>
        </p:grpSpPr>
        <p:sp>
          <p:nvSpPr>
            <p:cNvPr id="6" name="Freeform 6"/>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sp>
        <p:nvSpPr>
          <p:cNvPr id="7" name="TextBox 7"/>
          <p:cNvSpPr txBox="1"/>
          <p:nvPr/>
        </p:nvSpPr>
        <p:spPr>
          <a:xfrm>
            <a:off x="3048000" y="4152900"/>
            <a:ext cx="8002635" cy="4669369"/>
          </a:xfrm>
          <a:prstGeom prst="rect">
            <a:avLst/>
          </a:prstGeom>
        </p:spPr>
        <p:txBody>
          <a:bodyPr lIns="0" tIns="0" rIns="0" bIns="0" rtlCol="0" anchor="t">
            <a:spAutoFit/>
          </a:bodyPr>
          <a:lstStyle/>
          <a:p>
            <a:pPr marL="949744" lvl="1" indent="-474872" algn="just">
              <a:lnSpc>
                <a:spcPts val="6158"/>
              </a:lnSpc>
              <a:buFont typeface="Arial"/>
              <a:buChar char="•"/>
            </a:pPr>
            <a:r>
              <a:rPr lang="en-US" sz="4398">
                <a:solidFill>
                  <a:srgbClr val="AB5762"/>
                </a:solidFill>
                <a:latin typeface="Roboto Condensed Bold"/>
              </a:rPr>
              <a:t>HS làm việc theo nhóm. </a:t>
            </a:r>
          </a:p>
          <a:p>
            <a:pPr marL="949744" lvl="1" indent="-474872" algn="just">
              <a:lnSpc>
                <a:spcPts val="6158"/>
              </a:lnSpc>
              <a:buFont typeface="Arial"/>
              <a:buChar char="•"/>
            </a:pPr>
            <a:r>
              <a:rPr lang="en-US" sz="4398">
                <a:solidFill>
                  <a:srgbClr val="AB5762"/>
                </a:solidFill>
                <a:latin typeface="Roboto Condensed Bold"/>
              </a:rPr>
              <a:t>Sau 10 phút thực hiện, GV tổ chức cho HS chấm chéo các nhóm với nhau</a:t>
            </a:r>
          </a:p>
          <a:p>
            <a:pPr marL="949744" lvl="1" indent="-474872" algn="just">
              <a:lnSpc>
                <a:spcPts val="6158"/>
              </a:lnSpc>
              <a:buFont typeface="Arial"/>
              <a:buChar char="•"/>
            </a:pPr>
            <a:r>
              <a:rPr lang="en-US" sz="4398">
                <a:solidFill>
                  <a:srgbClr val="AB5762"/>
                </a:solidFill>
                <a:latin typeface="Roboto Condensed Bold"/>
              </a:rPr>
              <a:t>GV bốc thăm ngẫu nhiên 1 nhóm để chữa mẫu cho cả lớp.</a:t>
            </a:r>
          </a:p>
        </p:txBody>
      </p:sp>
      <p:sp>
        <p:nvSpPr>
          <p:cNvPr id="8" name="TextBox 8"/>
          <p:cNvSpPr txBox="1"/>
          <p:nvPr/>
        </p:nvSpPr>
        <p:spPr>
          <a:xfrm>
            <a:off x="2590800" y="2476500"/>
            <a:ext cx="9060885" cy="866775"/>
          </a:xfrm>
          <a:prstGeom prst="rect">
            <a:avLst/>
          </a:prstGeom>
        </p:spPr>
        <p:txBody>
          <a:bodyPr lIns="0" tIns="0" rIns="0" bIns="0" rtlCol="0" anchor="t">
            <a:spAutoFit/>
          </a:bodyPr>
          <a:lstStyle/>
          <a:p>
            <a:pPr algn="just">
              <a:lnSpc>
                <a:spcPts val="6298"/>
              </a:lnSpc>
            </a:pPr>
            <a:r>
              <a:rPr lang="en-US" sz="4498">
                <a:solidFill>
                  <a:srgbClr val="C67E50"/>
                </a:solidFill>
                <a:latin typeface="Roboto Condensed Bold"/>
              </a:rPr>
              <a:t>2.2. BT trong SGK</a:t>
            </a:r>
          </a:p>
        </p:txBody>
      </p:sp>
      <p:sp>
        <p:nvSpPr>
          <p:cNvPr id="9" name="TextBox 9"/>
          <p:cNvSpPr txBox="1"/>
          <p:nvPr/>
        </p:nvSpPr>
        <p:spPr>
          <a:xfrm>
            <a:off x="1752600" y="571500"/>
            <a:ext cx="11344796" cy="1142999"/>
          </a:xfrm>
          <a:prstGeom prst="rect">
            <a:avLst/>
          </a:prstGeom>
        </p:spPr>
        <p:txBody>
          <a:bodyPr lIns="0" tIns="0" rIns="0" bIns="0" rtlCol="0" anchor="t">
            <a:spAutoFit/>
          </a:bodyPr>
          <a:lstStyle/>
          <a:p>
            <a:pPr algn="ctr">
              <a:lnSpc>
                <a:spcPts val="8400"/>
              </a:lnSpc>
            </a:pPr>
            <a:r>
              <a:rPr lang="en-US" sz="6000">
                <a:solidFill>
                  <a:srgbClr val="9A401B"/>
                </a:solidFill>
                <a:latin typeface="Fraunces Bold"/>
              </a:rPr>
              <a:t>II. BIỆN PHÁP ĐẢO NGỮ</a:t>
            </a:r>
          </a:p>
        </p:txBody>
      </p:sp>
      <p:sp>
        <p:nvSpPr>
          <p:cNvPr id="10" name="TextBox 10"/>
          <p:cNvSpPr txBox="1"/>
          <p:nvPr/>
        </p:nvSpPr>
        <p:spPr>
          <a:xfrm>
            <a:off x="2057400" y="1714500"/>
            <a:ext cx="9713975" cy="961390"/>
          </a:xfrm>
          <a:prstGeom prst="rect">
            <a:avLst/>
          </a:prstGeom>
        </p:spPr>
        <p:txBody>
          <a:bodyPr lIns="0" tIns="0" rIns="0" bIns="0" rtlCol="0" anchor="t">
            <a:spAutoFit/>
          </a:bodyPr>
          <a:lstStyle/>
          <a:p>
            <a:pPr algn="ctr">
              <a:lnSpc>
                <a:spcPts val="6858"/>
              </a:lnSpc>
            </a:pPr>
            <a:r>
              <a:rPr lang="en-US" sz="4898">
                <a:solidFill>
                  <a:srgbClr val="687B50"/>
                </a:solidFill>
                <a:latin typeface="Arimo"/>
              </a:rPr>
              <a:t>2. Thực hành sử dụng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658646"/>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aphicFrame>
        <p:nvGraphicFramePr>
          <p:cNvPr id="5" name="Table 5"/>
          <p:cNvGraphicFramePr>
            <a:graphicFrameLocks noGrp="1"/>
          </p:cNvGraphicFramePr>
          <p:nvPr>
            <p:extLst>
              <p:ext uri="{D42A27DB-BD31-4B8C-83A1-F6EECF244321}">
                <p14:modId xmlns:p14="http://schemas.microsoft.com/office/powerpoint/2010/main" val="3901447047"/>
              </p:ext>
            </p:extLst>
          </p:nvPr>
        </p:nvGraphicFramePr>
        <p:xfrm>
          <a:off x="2819400" y="2019300"/>
          <a:ext cx="12836525" cy="4791075"/>
        </p:xfrm>
        <a:graphic>
          <a:graphicData uri="http://schemas.openxmlformats.org/drawingml/2006/table">
            <a:tbl>
              <a:tblPr/>
              <a:tblGrid>
                <a:gridCol w="2417412">
                  <a:extLst>
                    <a:ext uri="{9D8B030D-6E8A-4147-A177-3AD203B41FA5}">
                      <a16:colId xmlns:a16="http://schemas.microsoft.com/office/drawing/2014/main" val="20000"/>
                    </a:ext>
                  </a:extLst>
                </a:gridCol>
                <a:gridCol w="10419113">
                  <a:extLst>
                    <a:ext uri="{9D8B030D-6E8A-4147-A177-3AD203B41FA5}">
                      <a16:colId xmlns:a16="http://schemas.microsoft.com/office/drawing/2014/main" val="20001"/>
                    </a:ext>
                  </a:extLst>
                </a:gridCol>
              </a:tblGrid>
              <a:tr h="4791075">
                <a:tc>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20"/>
                        </a:lnSpc>
                        <a:defRPr/>
                      </a:pPr>
                      <a:r>
                        <a:rPr lang="en-US" sz="4299">
                          <a:solidFill>
                            <a:srgbClr val="000000"/>
                          </a:solidFill>
                          <a:latin typeface="Roboto Condensed Italics"/>
                        </a:rPr>
                        <a:t>Lom khom dưới núi, tiều vài chú</a:t>
                      </a:r>
                      <a:endParaRPr lang="en-US" sz="1100"/>
                    </a:p>
                    <a:p>
                      <a:pPr>
                        <a:lnSpc>
                          <a:spcPts val="6020"/>
                        </a:lnSpc>
                      </a:pPr>
                      <a:r>
                        <a:rPr lang="en-US" sz="4299">
                          <a:solidFill>
                            <a:srgbClr val="000000"/>
                          </a:solidFill>
                          <a:latin typeface="Roboto Condensed Italics"/>
                        </a:rPr>
                        <a:t>Lác đác bên sông, chợ mấy nhà.</a:t>
                      </a:r>
                    </a:p>
                    <a:p>
                      <a:pPr>
                        <a:lnSpc>
                          <a:spcPts val="6020"/>
                        </a:lnSpc>
                      </a:pPr>
                      <a:r>
                        <a:rPr lang="en-US" sz="4299">
                          <a:solidFill>
                            <a:srgbClr val="000000"/>
                          </a:solidFill>
                          <a:latin typeface="Roboto Condensed Italics"/>
                        </a:rPr>
                        <a:t>Nhớ nước đau lòng con quốc quốc,</a:t>
                      </a:r>
                    </a:p>
                    <a:p>
                      <a:pPr>
                        <a:lnSpc>
                          <a:spcPts val="6020"/>
                        </a:lnSpc>
                      </a:pPr>
                      <a:r>
                        <a:rPr lang="en-US" sz="4299">
                          <a:solidFill>
                            <a:srgbClr val="000000"/>
                          </a:solidFill>
                          <a:latin typeface="Roboto Condensed Italics"/>
                        </a:rPr>
                        <a:t>Thương nhà mỏi miệng cái gia gia</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6" name="TextBox 6"/>
          <p:cNvSpPr txBox="1"/>
          <p:nvPr/>
        </p:nvSpPr>
        <p:spPr>
          <a:xfrm>
            <a:off x="2819400" y="1028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grpSp>
        <p:nvGrpSpPr>
          <p:cNvPr id="7" name="Group 7"/>
          <p:cNvGrpSpPr/>
          <p:nvPr/>
        </p:nvGrpSpPr>
        <p:grpSpPr>
          <a:xfrm>
            <a:off x="14217220" y="4710084"/>
            <a:ext cx="7186182" cy="9096433"/>
            <a:chOff x="0" y="0"/>
            <a:chExt cx="9581576" cy="12128577"/>
          </a:xfrm>
        </p:grpSpPr>
        <p:sp>
          <p:nvSpPr>
            <p:cNvPr id="8" name="Freeform 8"/>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5" name="Group 5"/>
          <p:cNvGrpSpPr/>
          <p:nvPr/>
        </p:nvGrpSpPr>
        <p:grpSpPr>
          <a:xfrm rot="1488026">
            <a:off x="12670100" y="8372410"/>
            <a:ext cx="1977751" cy="2988360"/>
            <a:chOff x="0" y="0"/>
            <a:chExt cx="2637001" cy="3984480"/>
          </a:xfrm>
        </p:grpSpPr>
        <p:sp>
          <p:nvSpPr>
            <p:cNvPr id="6" name="Freeform 6"/>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4"/>
              <a:stretch>
                <a:fillRect l="-45" r="-44"/>
              </a:stretch>
            </a:blipFill>
          </p:spPr>
          <p:txBody>
            <a:bodyPr/>
            <a:lstStyle/>
            <a:p>
              <a:endParaRPr lang="en-GB"/>
            </a:p>
          </p:txBody>
        </p:sp>
      </p:grpSp>
      <p:grpSp>
        <p:nvGrpSpPr>
          <p:cNvPr id="7" name="Group 7"/>
          <p:cNvGrpSpPr/>
          <p:nvPr/>
        </p:nvGrpSpPr>
        <p:grpSpPr>
          <a:xfrm rot="4894065">
            <a:off x="14536411" y="5552860"/>
            <a:ext cx="4377447" cy="4114800"/>
            <a:chOff x="0" y="0"/>
            <a:chExt cx="5836596" cy="5486400"/>
          </a:xfrm>
        </p:grpSpPr>
        <p:sp>
          <p:nvSpPr>
            <p:cNvPr id="8" name="Freeform 8"/>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9" name="Group 9"/>
          <p:cNvGrpSpPr/>
          <p:nvPr/>
        </p:nvGrpSpPr>
        <p:grpSpPr>
          <a:xfrm rot="2476397">
            <a:off x="12589890" y="902785"/>
            <a:ext cx="3124386" cy="1028207"/>
            <a:chOff x="0" y="0"/>
            <a:chExt cx="4165848" cy="1370943"/>
          </a:xfrm>
        </p:grpSpPr>
        <p:sp>
          <p:nvSpPr>
            <p:cNvPr id="10" name="Freeform 10"/>
            <p:cNvSpPr/>
            <p:nvPr/>
          </p:nvSpPr>
          <p:spPr>
            <a:xfrm>
              <a:off x="0" y="0"/>
              <a:ext cx="4165854" cy="1370965"/>
            </a:xfrm>
            <a:custGeom>
              <a:avLst/>
              <a:gdLst/>
              <a:ahLst/>
              <a:cxnLst/>
              <a:rect l="l" t="t" r="r" b="b"/>
              <a:pathLst>
                <a:path w="4165854" h="1370965">
                  <a:moveTo>
                    <a:pt x="0" y="0"/>
                  </a:moveTo>
                  <a:lnTo>
                    <a:pt x="4165854" y="0"/>
                  </a:lnTo>
                  <a:lnTo>
                    <a:pt x="4165854" y="1370965"/>
                  </a:lnTo>
                  <a:lnTo>
                    <a:pt x="0" y="1370965"/>
                  </a:lnTo>
                  <a:lnTo>
                    <a:pt x="0" y="0"/>
                  </a:lnTo>
                  <a:close/>
                </a:path>
              </a:pathLst>
            </a:custGeom>
            <a:blipFill>
              <a:blip r:embed="rId6"/>
              <a:stretch>
                <a:fillRect t="-336" b="-335"/>
              </a:stretch>
            </a:blipFill>
          </p:spPr>
          <p:txBody>
            <a:bodyPr/>
            <a:lstStyle/>
            <a:p>
              <a:endParaRPr lang="en-GB"/>
            </a:p>
          </p:txBody>
        </p:sp>
      </p:grpSp>
      <p:grpSp>
        <p:nvGrpSpPr>
          <p:cNvPr id="11" name="Group 11"/>
          <p:cNvGrpSpPr/>
          <p:nvPr/>
        </p:nvGrpSpPr>
        <p:grpSpPr>
          <a:xfrm rot="981922">
            <a:off x="16409583" y="2980480"/>
            <a:ext cx="1236059" cy="1354247"/>
            <a:chOff x="0" y="0"/>
            <a:chExt cx="1648079" cy="1805663"/>
          </a:xfrm>
        </p:grpSpPr>
        <p:sp>
          <p:nvSpPr>
            <p:cNvPr id="12" name="Freeform 12"/>
            <p:cNvSpPr/>
            <p:nvPr/>
          </p:nvSpPr>
          <p:spPr>
            <a:xfrm>
              <a:off x="0" y="0"/>
              <a:ext cx="1648079" cy="1805686"/>
            </a:xfrm>
            <a:custGeom>
              <a:avLst/>
              <a:gdLst/>
              <a:ahLst/>
              <a:cxnLst/>
              <a:rect l="l" t="t" r="r" b="b"/>
              <a:pathLst>
                <a:path w="1648079" h="1805686">
                  <a:moveTo>
                    <a:pt x="0" y="0"/>
                  </a:moveTo>
                  <a:lnTo>
                    <a:pt x="1648079" y="0"/>
                  </a:lnTo>
                  <a:lnTo>
                    <a:pt x="1648079" y="1805686"/>
                  </a:lnTo>
                  <a:lnTo>
                    <a:pt x="0" y="1805686"/>
                  </a:lnTo>
                  <a:lnTo>
                    <a:pt x="0" y="0"/>
                  </a:lnTo>
                  <a:close/>
                </a:path>
              </a:pathLst>
            </a:custGeom>
            <a:blipFill>
              <a:blip r:embed="rId7"/>
              <a:stretch>
                <a:fillRect t="-200" b="-198"/>
              </a:stretch>
            </a:blipFill>
          </p:spPr>
          <p:txBody>
            <a:bodyPr/>
            <a:lstStyle/>
            <a:p>
              <a:endParaRPr lang="en-GB"/>
            </a:p>
          </p:txBody>
        </p:sp>
      </p:grpSp>
      <p:grpSp>
        <p:nvGrpSpPr>
          <p:cNvPr id="13" name="Group 13"/>
          <p:cNvGrpSpPr/>
          <p:nvPr/>
        </p:nvGrpSpPr>
        <p:grpSpPr>
          <a:xfrm>
            <a:off x="4607281" y="6012323"/>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8"/>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9"/>
              <a:stretch>
                <a:fillRect l="-483" r="-484"/>
              </a:stretch>
            </a:blipFill>
          </p:spPr>
          <p:txBody>
            <a:bodyPr/>
            <a:lstStyle/>
            <a:p>
              <a:endParaRPr lang="en-GB"/>
            </a:p>
          </p:txBody>
        </p:sp>
      </p:grpSp>
      <p:grpSp>
        <p:nvGrpSpPr>
          <p:cNvPr id="17" name="Group 17"/>
          <p:cNvGrpSpPr/>
          <p:nvPr/>
        </p:nvGrpSpPr>
        <p:grpSpPr>
          <a:xfrm>
            <a:off x="7019990" y="821516"/>
            <a:ext cx="5288381" cy="4693438"/>
            <a:chOff x="0" y="0"/>
            <a:chExt cx="7051175" cy="6257917"/>
          </a:xfrm>
        </p:grpSpPr>
        <p:sp>
          <p:nvSpPr>
            <p:cNvPr id="18" name="Freeform 18"/>
            <p:cNvSpPr/>
            <p:nvPr/>
          </p:nvSpPr>
          <p:spPr>
            <a:xfrm>
              <a:off x="0" y="0"/>
              <a:ext cx="7051167" cy="6257925"/>
            </a:xfrm>
            <a:custGeom>
              <a:avLst/>
              <a:gdLst/>
              <a:ahLst/>
              <a:cxnLst/>
              <a:rect l="l" t="t" r="r" b="b"/>
              <a:pathLst>
                <a:path w="7051167" h="6257925">
                  <a:moveTo>
                    <a:pt x="0" y="0"/>
                  </a:moveTo>
                  <a:lnTo>
                    <a:pt x="7051167" y="0"/>
                  </a:lnTo>
                  <a:lnTo>
                    <a:pt x="7051167" y="6257925"/>
                  </a:lnTo>
                  <a:lnTo>
                    <a:pt x="0" y="6257925"/>
                  </a:lnTo>
                  <a:lnTo>
                    <a:pt x="0" y="0"/>
                  </a:lnTo>
                  <a:close/>
                </a:path>
              </a:pathLst>
            </a:custGeom>
            <a:blipFill>
              <a:blip r:embed="rId10"/>
              <a:stretch>
                <a:fillRect t="-55" b="-55"/>
              </a:stretch>
            </a:blipFill>
          </p:spPr>
          <p:txBody>
            <a:bodyPr/>
            <a:lstStyle/>
            <a:p>
              <a:endParaRPr lang="en-GB"/>
            </a:p>
          </p:txBody>
        </p:sp>
      </p:grpSp>
      <p:sp>
        <p:nvSpPr>
          <p:cNvPr id="19" name="TextBox 19"/>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lom khom</a:t>
            </a:r>
          </a:p>
        </p:txBody>
      </p:sp>
      <p:pic>
        <p:nvPicPr>
          <p:cNvPr id="20" name="Picture 20"/>
          <p:cNvPicPr>
            <a:picLocks noChangeAspect="1"/>
          </p:cNvPicPr>
          <p:nvPr/>
        </p:nvPicPr>
        <p:blipFill>
          <a:blip r:embed="rId11"/>
          <a:srcRect b="9159"/>
          <a:stretch>
            <a:fillRect/>
          </a:stretch>
        </p:blipFill>
        <p:spPr>
          <a:xfrm rot="2008471">
            <a:off x="-1571977" y="-882561"/>
            <a:ext cx="5934063" cy="4598899"/>
          </a:xfrm>
          <a:prstGeom prst="rect">
            <a:avLst/>
          </a:prstGeom>
        </p:spPr>
      </p:pic>
      <p:sp>
        <p:nvSpPr>
          <p:cNvPr id="21" name="TextBox 21"/>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914400" y="-1790700"/>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aphicFrame>
        <p:nvGraphicFramePr>
          <p:cNvPr id="5" name="Table 5"/>
          <p:cNvGraphicFramePr>
            <a:graphicFrameLocks noGrp="1"/>
          </p:cNvGraphicFramePr>
          <p:nvPr/>
        </p:nvGraphicFramePr>
        <p:xfrm>
          <a:off x="1028700" y="2204367"/>
          <a:ext cx="14652625" cy="6648450"/>
        </p:xfrm>
        <a:graphic>
          <a:graphicData uri="http://schemas.openxmlformats.org/drawingml/2006/table">
            <a:tbl>
              <a:tblPr/>
              <a:tblGrid>
                <a:gridCol w="2533376">
                  <a:extLst>
                    <a:ext uri="{9D8B030D-6E8A-4147-A177-3AD203B41FA5}">
                      <a16:colId xmlns:a16="http://schemas.microsoft.com/office/drawing/2014/main" val="20000"/>
                    </a:ext>
                  </a:extLst>
                </a:gridCol>
                <a:gridCol w="12119249">
                  <a:extLst>
                    <a:ext uri="{9D8B030D-6E8A-4147-A177-3AD203B41FA5}">
                      <a16:colId xmlns:a16="http://schemas.microsoft.com/office/drawing/2014/main" val="20001"/>
                    </a:ext>
                  </a:extLst>
                </a:gridCol>
              </a:tblGrid>
              <a:tr h="6648450">
                <a:tc>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4900"/>
                        </a:lnSpc>
                        <a:defRPr/>
                      </a:pPr>
                      <a:r>
                        <a:rPr lang="en-US" sz="3500">
                          <a:solidFill>
                            <a:srgbClr val="000000"/>
                          </a:solidFill>
                          <a:latin typeface="Roboto Condensed"/>
                        </a:rPr>
                        <a:t> - Nghệ thuật đảo ngữ nhấn mạnh vào dáng “lom khom” của những chú tiều, cái “lác đác” của mấy ngôi nhà ven sông kết hợp các từ chỉ số lượng ít ỏi “vài”, “mấy” khiến cho hình bóng con người đã nhỏ lại càng nhỏ hơn, cuộc sống đã hiu quạnh lại càng hiu quạnh hơn. </a:t>
                      </a:r>
                      <a:endParaRPr lang="en-US" sz="1100"/>
                    </a:p>
                    <a:p>
                      <a:pPr algn="just">
                        <a:lnSpc>
                          <a:spcPts val="4900"/>
                        </a:lnSpc>
                      </a:pPr>
                      <a:r>
                        <a:rPr lang="en-US" sz="3500">
                          <a:solidFill>
                            <a:srgbClr val="000000"/>
                          </a:solidFill>
                          <a:latin typeface="Roboto Condensed"/>
                        </a:rPr>
                        <a:t>- Nghệ thuật đảo ngữ “nhớ nước”, “thương nhà” nhấn mạnh vào tiếng kêu của con quốc và cái gia gia. Những âm thanh của cuốc kêu cũng chính là nỗi lòng của Bà Huyện Thanh Quan. Chữ vừa ghi âm thanh nhưng đồng thời còn bộc lộ tâm trạng, ý tứ của tác giả, qua đó làm nổi bật tâm trạng, nỗi niềm của nữ sĩ. </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6" name="TextBox 6"/>
          <p:cNvSpPr txBox="1"/>
          <p:nvPr/>
        </p:nvSpPr>
        <p:spPr>
          <a:xfrm>
            <a:off x="2667000" y="9525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grpSp>
        <p:nvGrpSpPr>
          <p:cNvPr id="7" name="Group 7"/>
          <p:cNvGrpSpPr/>
          <p:nvPr/>
        </p:nvGrpSpPr>
        <p:grpSpPr>
          <a:xfrm>
            <a:off x="14286514" y="1915738"/>
            <a:ext cx="7186182" cy="9096433"/>
            <a:chOff x="0" y="0"/>
            <a:chExt cx="9581576" cy="12128577"/>
          </a:xfrm>
        </p:grpSpPr>
        <p:sp>
          <p:nvSpPr>
            <p:cNvPr id="8" name="Freeform 8"/>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658646"/>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aphicFrame>
        <p:nvGraphicFramePr>
          <p:cNvPr id="5" name="Table 5"/>
          <p:cNvGraphicFramePr>
            <a:graphicFrameLocks noGrp="1"/>
          </p:cNvGraphicFramePr>
          <p:nvPr>
            <p:extLst>
              <p:ext uri="{D42A27DB-BD31-4B8C-83A1-F6EECF244321}">
                <p14:modId xmlns:p14="http://schemas.microsoft.com/office/powerpoint/2010/main" val="196674803"/>
              </p:ext>
            </p:extLst>
          </p:nvPr>
        </p:nvGraphicFramePr>
        <p:xfrm>
          <a:off x="2725738" y="2747962"/>
          <a:ext cx="12836525" cy="4791075"/>
        </p:xfrm>
        <a:graphic>
          <a:graphicData uri="http://schemas.openxmlformats.org/drawingml/2006/table">
            <a:tbl>
              <a:tblPr/>
              <a:tblGrid>
                <a:gridCol w="2417412">
                  <a:extLst>
                    <a:ext uri="{9D8B030D-6E8A-4147-A177-3AD203B41FA5}">
                      <a16:colId xmlns:a16="http://schemas.microsoft.com/office/drawing/2014/main" val="20000"/>
                    </a:ext>
                  </a:extLst>
                </a:gridCol>
                <a:gridCol w="10419113">
                  <a:extLst>
                    <a:ext uri="{9D8B030D-6E8A-4147-A177-3AD203B41FA5}">
                      <a16:colId xmlns:a16="http://schemas.microsoft.com/office/drawing/2014/main" val="20001"/>
                    </a:ext>
                  </a:extLst>
                </a:gridCol>
              </a:tblGrid>
              <a:tr h="4791075">
                <a:tc>
                  <a:txBody>
                    <a:bodyPr/>
                    <a:lstStyle/>
                    <a:p>
                      <a:pPr algn="ctr">
                        <a:lnSpc>
                          <a:spcPts val="4900"/>
                        </a:lnSpc>
                        <a:defRPr/>
                      </a:pPr>
                      <a:r>
                        <a:rPr lang="en-US" sz="3500" i="0">
                          <a:solidFill>
                            <a:srgbClr val="000000"/>
                          </a:solidFill>
                          <a:latin typeface="Roboto Condensed Bold"/>
                        </a:rPr>
                        <a:t>Xác định biện pháp tu từ đảo ngữ trong câu thơ và nêu tác dụng:</a:t>
                      </a:r>
                      <a:endParaRPr lang="en-US" sz="1100" i="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19"/>
                        </a:lnSpc>
                        <a:defRPr/>
                      </a:pPr>
                      <a:r>
                        <a:rPr lang="en-US" sz="4299" i="1">
                          <a:solidFill>
                            <a:srgbClr val="000000"/>
                          </a:solidFill>
                          <a:latin typeface="Roboto Condensed"/>
                        </a:rPr>
                        <a:t>Lôi thôi sĩ tử vai đeo lọ</a:t>
                      </a:r>
                      <a:endParaRPr lang="en-US" sz="1100" i="1"/>
                    </a:p>
                    <a:p>
                      <a:pPr>
                        <a:lnSpc>
                          <a:spcPts val="6020"/>
                        </a:lnSpc>
                      </a:pPr>
                      <a:r>
                        <a:rPr lang="en-US" sz="4299" i="1">
                          <a:solidFill>
                            <a:srgbClr val="000000"/>
                          </a:solidFill>
                          <a:latin typeface="Roboto Condensed"/>
                        </a:rPr>
                        <a:t>Ậm ọe quan trường miệng thét loa</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6" name="TextBox 6"/>
          <p:cNvSpPr txBox="1"/>
          <p:nvPr/>
        </p:nvSpPr>
        <p:spPr>
          <a:xfrm>
            <a:off x="2667000" y="1028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grpSp>
        <p:nvGrpSpPr>
          <p:cNvPr id="7" name="Group 7"/>
          <p:cNvGrpSpPr/>
          <p:nvPr/>
        </p:nvGrpSpPr>
        <p:grpSpPr>
          <a:xfrm>
            <a:off x="13291924" y="4470754"/>
            <a:ext cx="7186182" cy="9096433"/>
            <a:chOff x="0" y="0"/>
            <a:chExt cx="9581576" cy="12128577"/>
          </a:xfrm>
        </p:grpSpPr>
        <p:sp>
          <p:nvSpPr>
            <p:cNvPr id="8" name="Freeform 8"/>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658646"/>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aphicFrame>
        <p:nvGraphicFramePr>
          <p:cNvPr id="5" name="Table 5"/>
          <p:cNvGraphicFramePr>
            <a:graphicFrameLocks noGrp="1"/>
          </p:cNvGraphicFramePr>
          <p:nvPr>
            <p:extLst>
              <p:ext uri="{D42A27DB-BD31-4B8C-83A1-F6EECF244321}">
                <p14:modId xmlns:p14="http://schemas.microsoft.com/office/powerpoint/2010/main" val="864894149"/>
              </p:ext>
            </p:extLst>
          </p:nvPr>
        </p:nvGraphicFramePr>
        <p:xfrm>
          <a:off x="2888075" y="2250527"/>
          <a:ext cx="12020086" cy="7007773"/>
        </p:xfrm>
        <a:graphic>
          <a:graphicData uri="http://schemas.openxmlformats.org/drawingml/2006/table">
            <a:tbl>
              <a:tblPr/>
              <a:tblGrid>
                <a:gridCol w="2263658">
                  <a:extLst>
                    <a:ext uri="{9D8B030D-6E8A-4147-A177-3AD203B41FA5}">
                      <a16:colId xmlns:a16="http://schemas.microsoft.com/office/drawing/2014/main" val="20000"/>
                    </a:ext>
                  </a:extLst>
                </a:gridCol>
                <a:gridCol w="9756428">
                  <a:extLst>
                    <a:ext uri="{9D8B030D-6E8A-4147-A177-3AD203B41FA5}">
                      <a16:colId xmlns:a16="http://schemas.microsoft.com/office/drawing/2014/main" val="20001"/>
                    </a:ext>
                  </a:extLst>
                </a:gridCol>
              </a:tblGrid>
              <a:tr h="2026222">
                <a:tc rowSpan="2">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19"/>
                        </a:lnSpc>
                        <a:defRPr/>
                      </a:pPr>
                      <a:r>
                        <a:rPr lang="en-US" sz="4299">
                          <a:solidFill>
                            <a:srgbClr val="000000"/>
                          </a:solidFill>
                          <a:latin typeface="Roboto Condensed Bold Italics"/>
                        </a:rPr>
                        <a:t>Lôi thôi</a:t>
                      </a:r>
                      <a:r>
                        <a:rPr lang="en-US" sz="4299">
                          <a:solidFill>
                            <a:srgbClr val="000000"/>
                          </a:solidFill>
                          <a:latin typeface="Roboto Condensed Italics"/>
                        </a:rPr>
                        <a:t> sĩ tử vai đeo lọ</a:t>
                      </a:r>
                      <a:endParaRPr lang="en-US" sz="1100"/>
                    </a:p>
                    <a:p>
                      <a:pPr>
                        <a:lnSpc>
                          <a:spcPts val="6020"/>
                        </a:lnSpc>
                      </a:pPr>
                      <a:r>
                        <a:rPr lang="en-US" sz="4299">
                          <a:solidFill>
                            <a:srgbClr val="000000"/>
                          </a:solidFill>
                          <a:latin typeface="Roboto Condensed Bold Italics"/>
                        </a:rPr>
                        <a:t>Ậm ọe</a:t>
                      </a:r>
                      <a:r>
                        <a:rPr lang="en-US" sz="4299">
                          <a:solidFill>
                            <a:srgbClr val="000000"/>
                          </a:solidFill>
                          <a:latin typeface="Roboto Condensed Italics"/>
                        </a:rPr>
                        <a:t> quan trường miệng thét loa</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4981551">
                <a:tc vMerge="1">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6019"/>
                        </a:lnSpc>
                        <a:defRPr/>
                      </a:pPr>
                      <a:r>
                        <a:rPr lang="en-US" sz="4299">
                          <a:solidFill>
                            <a:srgbClr val="000000"/>
                          </a:solidFill>
                          <a:latin typeface="Roboto Condensed"/>
                        </a:rPr>
                        <a:t>Nhấn mạnh trạng thái của hoạt động: lôi thôi (đeo); Ậm ọe (Thét)</a:t>
                      </a:r>
                      <a:endParaRPr lang="en-US" sz="1100"/>
                    </a:p>
                    <a:p>
                      <a:pPr algn="just">
                        <a:lnSpc>
                          <a:spcPts val="6020"/>
                        </a:lnSpc>
                      </a:pPr>
                      <a:r>
                        <a:rPr lang="en-US" sz="4299">
                          <a:solidFill>
                            <a:srgbClr val="000000"/>
                          </a:solidFill>
                          <a:latin typeface="Roboto Condensed"/>
                          <a:ea typeface="Roboto Condensed"/>
                          <a:sym typeface="Wingdings" panose="05000000000000000000" pitchFamily="2" charset="2"/>
                        </a:rPr>
                        <a:t></a:t>
                      </a:r>
                      <a:r>
                        <a:rPr lang="en-US" sz="4299">
                          <a:solidFill>
                            <a:srgbClr val="000000"/>
                          </a:solidFill>
                          <a:latin typeface="Roboto Condensed"/>
                          <a:ea typeface="Roboto Condensed"/>
                        </a:rPr>
                        <a:t> Phơi bày sự hài hước, nhếch nhác, khác thường của một kì thi tầm cỡ quốc gia của nhà nước phong kiến.</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2590800" y="8763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grpSp>
        <p:nvGrpSpPr>
          <p:cNvPr id="7" name="Group 7"/>
          <p:cNvGrpSpPr/>
          <p:nvPr/>
        </p:nvGrpSpPr>
        <p:grpSpPr>
          <a:xfrm>
            <a:off x="13237494" y="3790389"/>
            <a:ext cx="7186182" cy="9096433"/>
            <a:chOff x="0" y="0"/>
            <a:chExt cx="9581576" cy="12128577"/>
          </a:xfrm>
        </p:grpSpPr>
        <p:sp>
          <p:nvSpPr>
            <p:cNvPr id="8" name="Freeform 8"/>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658646"/>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aphicFrame>
        <p:nvGraphicFramePr>
          <p:cNvPr id="5" name="Table 5"/>
          <p:cNvGraphicFramePr>
            <a:graphicFrameLocks noGrp="1"/>
          </p:cNvGraphicFramePr>
          <p:nvPr/>
        </p:nvGraphicFramePr>
        <p:xfrm>
          <a:off x="3323509" y="2515243"/>
          <a:ext cx="12020086" cy="5266039"/>
        </p:xfrm>
        <a:graphic>
          <a:graphicData uri="http://schemas.openxmlformats.org/drawingml/2006/table">
            <a:tbl>
              <a:tblPr/>
              <a:tblGrid>
                <a:gridCol w="2263658">
                  <a:extLst>
                    <a:ext uri="{9D8B030D-6E8A-4147-A177-3AD203B41FA5}">
                      <a16:colId xmlns:a16="http://schemas.microsoft.com/office/drawing/2014/main" val="20000"/>
                    </a:ext>
                  </a:extLst>
                </a:gridCol>
                <a:gridCol w="9756428">
                  <a:extLst>
                    <a:ext uri="{9D8B030D-6E8A-4147-A177-3AD203B41FA5}">
                      <a16:colId xmlns:a16="http://schemas.microsoft.com/office/drawing/2014/main" val="20001"/>
                    </a:ext>
                  </a:extLst>
                </a:gridCol>
              </a:tblGrid>
              <a:tr h="2027135">
                <a:tc rowSpan="2">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20"/>
                        </a:lnSpc>
                        <a:defRPr/>
                      </a:pPr>
                      <a:r>
                        <a:rPr lang="en-US" sz="4299">
                          <a:solidFill>
                            <a:srgbClr val="000000"/>
                          </a:solidFill>
                          <a:latin typeface="Roboto Condensed Bold Italics"/>
                        </a:rPr>
                        <a:t>Củi một cành khô </a:t>
                      </a:r>
                      <a:r>
                        <a:rPr lang="en-US" sz="4299">
                          <a:solidFill>
                            <a:srgbClr val="000000"/>
                          </a:solidFill>
                          <a:latin typeface="Roboto Condensed Italics"/>
                        </a:rPr>
                        <a:t>lạc mấy dòng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3238904">
                <a:tc vMerge="1">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6019"/>
                        </a:lnSpc>
                        <a:defRPr/>
                      </a:pPr>
                      <a:r>
                        <a:rPr lang="en-US" sz="4299">
                          <a:solidFill>
                            <a:srgbClr val="000000"/>
                          </a:solidFill>
                          <a:latin typeface="Roboto Condensed"/>
                        </a:rPr>
                        <a:t>Nhấn mạnh vào sự vật được đảo ngữ (củi), tạo cách diễn đạt độc đáo.</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2743200" y="1028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grpSp>
        <p:nvGrpSpPr>
          <p:cNvPr id="7" name="Group 7"/>
          <p:cNvGrpSpPr/>
          <p:nvPr/>
        </p:nvGrpSpPr>
        <p:grpSpPr>
          <a:xfrm>
            <a:off x="14298864" y="4710084"/>
            <a:ext cx="7186182" cy="9096433"/>
            <a:chOff x="0" y="0"/>
            <a:chExt cx="9581576" cy="12128577"/>
          </a:xfrm>
        </p:grpSpPr>
        <p:sp>
          <p:nvSpPr>
            <p:cNvPr id="8" name="Freeform 8"/>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830675" y="-1658646"/>
            <a:ext cx="3718750" cy="4114800"/>
            <a:chOff x="0" y="0"/>
            <a:chExt cx="4958333" cy="5486400"/>
          </a:xfrm>
        </p:grpSpPr>
        <p:sp>
          <p:nvSpPr>
            <p:cNvPr id="4" name="Freeform 4"/>
            <p:cNvSpPr/>
            <p:nvPr/>
          </p:nvSpPr>
          <p:spPr>
            <a:xfrm>
              <a:off x="0" y="0"/>
              <a:ext cx="4958334" cy="5486400"/>
            </a:xfrm>
            <a:custGeom>
              <a:avLst/>
              <a:gdLst/>
              <a:ahLst/>
              <a:cxnLst/>
              <a:rect l="l" t="t" r="r" b="b"/>
              <a:pathLst>
                <a:path w="4958334" h="5486400">
                  <a:moveTo>
                    <a:pt x="0" y="0"/>
                  </a:moveTo>
                  <a:lnTo>
                    <a:pt x="4958334" y="0"/>
                  </a:lnTo>
                  <a:lnTo>
                    <a:pt x="4958334" y="5486400"/>
                  </a:lnTo>
                  <a:lnTo>
                    <a:pt x="0" y="5486400"/>
                  </a:lnTo>
                  <a:lnTo>
                    <a:pt x="0" y="0"/>
                  </a:lnTo>
                  <a:close/>
                </a:path>
              </a:pathLst>
            </a:custGeom>
            <a:blipFill>
              <a:blip r:embed="rId3"/>
              <a:stretch>
                <a:fillRect l="-202" r="-202"/>
              </a:stretch>
            </a:blipFill>
          </p:spPr>
          <p:txBody>
            <a:bodyPr/>
            <a:lstStyle/>
            <a:p>
              <a:endParaRPr lang="en-GB"/>
            </a:p>
          </p:txBody>
        </p:sp>
      </p:grpSp>
      <p:graphicFrame>
        <p:nvGraphicFramePr>
          <p:cNvPr id="5" name="Table 5"/>
          <p:cNvGraphicFramePr>
            <a:graphicFrameLocks noGrp="1"/>
          </p:cNvGraphicFramePr>
          <p:nvPr>
            <p:extLst>
              <p:ext uri="{D42A27DB-BD31-4B8C-83A1-F6EECF244321}">
                <p14:modId xmlns:p14="http://schemas.microsoft.com/office/powerpoint/2010/main" val="2164747812"/>
              </p:ext>
            </p:extLst>
          </p:nvPr>
        </p:nvGraphicFramePr>
        <p:xfrm>
          <a:off x="990600" y="1638300"/>
          <a:ext cx="15621196" cy="7930502"/>
        </p:xfrm>
        <a:graphic>
          <a:graphicData uri="http://schemas.openxmlformats.org/drawingml/2006/table">
            <a:tbl>
              <a:tblPr/>
              <a:tblGrid>
                <a:gridCol w="2941830">
                  <a:extLst>
                    <a:ext uri="{9D8B030D-6E8A-4147-A177-3AD203B41FA5}">
                      <a16:colId xmlns:a16="http://schemas.microsoft.com/office/drawing/2014/main" val="20000"/>
                    </a:ext>
                  </a:extLst>
                </a:gridCol>
                <a:gridCol w="12679366">
                  <a:extLst>
                    <a:ext uri="{9D8B030D-6E8A-4147-A177-3AD203B41FA5}">
                      <a16:colId xmlns:a16="http://schemas.microsoft.com/office/drawing/2014/main" val="20001"/>
                    </a:ext>
                  </a:extLst>
                </a:gridCol>
              </a:tblGrid>
              <a:tr h="2122802">
                <a:tc rowSpan="2">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19"/>
                        </a:lnSpc>
                        <a:defRPr/>
                      </a:pPr>
                      <a:r>
                        <a:rPr lang="en-US" sz="4299">
                          <a:solidFill>
                            <a:srgbClr val="000000"/>
                          </a:solidFill>
                          <a:latin typeface="Roboto Condensed Bold Italics"/>
                        </a:rPr>
                        <a:t>Đã tan tác</a:t>
                      </a:r>
                      <a:r>
                        <a:rPr lang="en-US" sz="4299">
                          <a:solidFill>
                            <a:srgbClr val="000000"/>
                          </a:solidFill>
                          <a:latin typeface="Roboto Condensed Italics"/>
                        </a:rPr>
                        <a:t> những bóng thù hắc ám</a:t>
                      </a:r>
                      <a:endParaRPr lang="en-US" sz="1100"/>
                    </a:p>
                    <a:p>
                      <a:pPr>
                        <a:lnSpc>
                          <a:spcPts val="6020"/>
                        </a:lnSpc>
                      </a:pPr>
                      <a:r>
                        <a:rPr lang="en-US" sz="4299">
                          <a:solidFill>
                            <a:srgbClr val="000000"/>
                          </a:solidFill>
                          <a:latin typeface="Roboto Condensed Bold Italics"/>
                        </a:rPr>
                        <a:t>Đã sáng lại</a:t>
                      </a:r>
                      <a:r>
                        <a:rPr lang="en-US" sz="4299">
                          <a:solidFill>
                            <a:srgbClr val="000000"/>
                          </a:solidFill>
                          <a:latin typeface="Roboto Condensed Italics"/>
                        </a:rPr>
                        <a:t> trời thu tháng Tám</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5807700">
                <a:tc vMerge="1">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6019"/>
                        </a:lnSpc>
                        <a:defRPr/>
                      </a:pPr>
                      <a:r>
                        <a:rPr lang="en-US" sz="4299">
                          <a:solidFill>
                            <a:srgbClr val="000000"/>
                          </a:solidFill>
                          <a:latin typeface="Roboto Condensed"/>
                        </a:rPr>
                        <a:t>Nhấn mạnh vào trạng thái của sự vật (bóng thù hắc ám, trời thu tháng Tám)</a:t>
                      </a:r>
                      <a:endParaRPr lang="en-US" sz="1100"/>
                    </a:p>
                    <a:p>
                      <a:pPr algn="just">
                        <a:lnSpc>
                          <a:spcPts val="6019"/>
                        </a:lnSpc>
                      </a:pPr>
                      <a:r>
                        <a:rPr lang="en-US" sz="4299">
                          <a:solidFill>
                            <a:srgbClr val="000000"/>
                          </a:solidFill>
                          <a:latin typeface="Roboto Condensed"/>
                          <a:ea typeface="Roboto Condensed"/>
                          <a:sym typeface="Wingdings" panose="05000000000000000000" pitchFamily="2" charset="2"/>
                        </a:rPr>
                        <a:t></a:t>
                      </a:r>
                      <a:r>
                        <a:rPr lang="en-US" sz="4299">
                          <a:solidFill>
                            <a:srgbClr val="000000"/>
                          </a:solidFill>
                          <a:latin typeface="Roboto Condensed"/>
                          <a:ea typeface="Roboto Condensed"/>
                        </a:rPr>
                        <a:t> Biểu thị niềm hân hoan khi đất nước đổi thay, nhân dân có được độc lập tự do; thể hiện cảm hứng tự hào của tác giả về những chiến thắng oanh liệt cùng những thành quả trong công cuộc xây dựng đất nước sau kháng chiến chống Pháp thắng lợi.</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2743200" y="647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grpSp>
        <p:nvGrpSpPr>
          <p:cNvPr id="7" name="Group 7"/>
          <p:cNvGrpSpPr/>
          <p:nvPr/>
        </p:nvGrpSpPr>
        <p:grpSpPr>
          <a:xfrm>
            <a:off x="14298864" y="4710084"/>
            <a:ext cx="7186182" cy="9096433"/>
            <a:chOff x="0" y="0"/>
            <a:chExt cx="9581576" cy="12128577"/>
          </a:xfrm>
        </p:grpSpPr>
        <p:sp>
          <p:nvSpPr>
            <p:cNvPr id="8" name="Freeform 8"/>
            <p:cNvSpPr/>
            <p:nvPr/>
          </p:nvSpPr>
          <p:spPr>
            <a:xfrm>
              <a:off x="0" y="0"/>
              <a:ext cx="9581515" cy="12128627"/>
            </a:xfrm>
            <a:custGeom>
              <a:avLst/>
              <a:gdLst/>
              <a:ahLst/>
              <a:cxnLst/>
              <a:rect l="l" t="t" r="r" b="b"/>
              <a:pathLst>
                <a:path w="9581515" h="12128627">
                  <a:moveTo>
                    <a:pt x="0" y="0"/>
                  </a:moveTo>
                  <a:lnTo>
                    <a:pt x="9581515" y="0"/>
                  </a:lnTo>
                  <a:lnTo>
                    <a:pt x="9581515" y="12128627"/>
                  </a:lnTo>
                  <a:lnTo>
                    <a:pt x="0" y="12128627"/>
                  </a:lnTo>
                  <a:lnTo>
                    <a:pt x="0" y="0"/>
                  </a:lnTo>
                  <a:close/>
                </a:path>
              </a:pathLst>
            </a:custGeom>
            <a:blipFill>
              <a:blip r:embed="rId4"/>
              <a:stretch>
                <a:fillRect l="-15" r="-16"/>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23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9564622" y="424331"/>
            <a:ext cx="12900788" cy="12783509"/>
            <a:chOff x="0" y="0"/>
            <a:chExt cx="17201051" cy="17044679"/>
          </a:xfrm>
        </p:grpSpPr>
        <p:sp>
          <p:nvSpPr>
            <p:cNvPr id="4" name="Freeform 4"/>
            <p:cNvSpPr/>
            <p:nvPr/>
          </p:nvSpPr>
          <p:spPr>
            <a:xfrm>
              <a:off x="0" y="0"/>
              <a:ext cx="17201007" cy="17044670"/>
            </a:xfrm>
            <a:custGeom>
              <a:avLst/>
              <a:gdLst/>
              <a:ahLst/>
              <a:cxnLst/>
              <a:rect l="l" t="t" r="r" b="b"/>
              <a:pathLst>
                <a:path w="17201007" h="17044670">
                  <a:moveTo>
                    <a:pt x="0" y="0"/>
                  </a:moveTo>
                  <a:lnTo>
                    <a:pt x="17201007" y="0"/>
                  </a:lnTo>
                  <a:lnTo>
                    <a:pt x="17201007" y="17044670"/>
                  </a:lnTo>
                  <a:lnTo>
                    <a:pt x="0" y="17044670"/>
                  </a:lnTo>
                  <a:lnTo>
                    <a:pt x="0" y="0"/>
                  </a:lnTo>
                  <a:close/>
                </a:path>
              </a:pathLst>
            </a:custGeom>
            <a:blipFill>
              <a:blip r:embed="rId3"/>
              <a:stretch>
                <a:fillRect l="-25" r="-25"/>
              </a:stretch>
            </a:blipFill>
          </p:spPr>
          <p:txBody>
            <a:bodyPr/>
            <a:lstStyle/>
            <a:p>
              <a:endParaRPr lang="en-GB"/>
            </a:p>
          </p:txBody>
        </p:sp>
      </p:grpSp>
      <p:grpSp>
        <p:nvGrpSpPr>
          <p:cNvPr id="5" name="Group 5"/>
          <p:cNvGrpSpPr/>
          <p:nvPr/>
        </p:nvGrpSpPr>
        <p:grpSpPr>
          <a:xfrm>
            <a:off x="-3122422" y="7170725"/>
            <a:ext cx="8302245" cy="8229600"/>
            <a:chOff x="0" y="0"/>
            <a:chExt cx="11069660" cy="10972800"/>
          </a:xfrm>
        </p:grpSpPr>
        <p:sp>
          <p:nvSpPr>
            <p:cNvPr id="6" name="Freeform 6"/>
            <p:cNvSpPr/>
            <p:nvPr/>
          </p:nvSpPr>
          <p:spPr>
            <a:xfrm>
              <a:off x="0" y="0"/>
              <a:ext cx="11069701" cy="10972800"/>
            </a:xfrm>
            <a:custGeom>
              <a:avLst/>
              <a:gdLst/>
              <a:ahLst/>
              <a:cxnLst/>
              <a:rect l="l" t="t" r="r" b="b"/>
              <a:pathLst>
                <a:path w="11069701" h="10972800">
                  <a:moveTo>
                    <a:pt x="0" y="0"/>
                  </a:moveTo>
                  <a:lnTo>
                    <a:pt x="11069701" y="0"/>
                  </a:lnTo>
                  <a:lnTo>
                    <a:pt x="11069701" y="10972800"/>
                  </a:lnTo>
                  <a:lnTo>
                    <a:pt x="0" y="10972800"/>
                  </a:lnTo>
                  <a:lnTo>
                    <a:pt x="0" y="0"/>
                  </a:lnTo>
                  <a:close/>
                </a:path>
              </a:pathLst>
            </a:custGeom>
            <a:blipFill>
              <a:blip r:embed="rId4"/>
              <a:stretch>
                <a:fillRect l="-17" r="-16"/>
              </a:stretch>
            </a:blipFill>
          </p:spPr>
          <p:txBody>
            <a:bodyPr/>
            <a:lstStyle/>
            <a:p>
              <a:endParaRPr lang="en-GB"/>
            </a:p>
          </p:txBody>
        </p:sp>
      </p:grpSp>
      <p:grpSp>
        <p:nvGrpSpPr>
          <p:cNvPr id="7" name="Group 7"/>
          <p:cNvGrpSpPr/>
          <p:nvPr/>
        </p:nvGrpSpPr>
        <p:grpSpPr>
          <a:xfrm>
            <a:off x="16375863" y="8343649"/>
            <a:ext cx="2116758" cy="3318948"/>
            <a:chOff x="0" y="0"/>
            <a:chExt cx="2822344" cy="4425264"/>
          </a:xfrm>
        </p:grpSpPr>
        <p:sp>
          <p:nvSpPr>
            <p:cNvPr id="8" name="Freeform 8"/>
            <p:cNvSpPr/>
            <p:nvPr/>
          </p:nvSpPr>
          <p:spPr>
            <a:xfrm>
              <a:off x="0" y="0"/>
              <a:ext cx="2822321" cy="4425315"/>
            </a:xfrm>
            <a:custGeom>
              <a:avLst/>
              <a:gdLst/>
              <a:ahLst/>
              <a:cxnLst/>
              <a:rect l="l" t="t" r="r" b="b"/>
              <a:pathLst>
                <a:path w="2822321" h="4425315">
                  <a:moveTo>
                    <a:pt x="0" y="0"/>
                  </a:moveTo>
                  <a:lnTo>
                    <a:pt x="2822321" y="0"/>
                  </a:lnTo>
                  <a:lnTo>
                    <a:pt x="2822321" y="4425315"/>
                  </a:lnTo>
                  <a:lnTo>
                    <a:pt x="0" y="4425315"/>
                  </a:lnTo>
                  <a:lnTo>
                    <a:pt x="0" y="0"/>
                  </a:lnTo>
                  <a:close/>
                </a:path>
              </a:pathLst>
            </a:custGeom>
            <a:blipFill>
              <a:blip r:embed="rId5"/>
              <a:stretch>
                <a:fillRect t="-64" b="-63"/>
              </a:stretch>
            </a:blipFill>
          </p:spPr>
          <p:txBody>
            <a:bodyPr/>
            <a:lstStyle/>
            <a:p>
              <a:endParaRPr lang="en-GB"/>
            </a:p>
          </p:txBody>
        </p:sp>
      </p:grpSp>
      <p:grpSp>
        <p:nvGrpSpPr>
          <p:cNvPr id="9" name="Group 9"/>
          <p:cNvGrpSpPr/>
          <p:nvPr/>
        </p:nvGrpSpPr>
        <p:grpSpPr>
          <a:xfrm>
            <a:off x="3891103" y="8089119"/>
            <a:ext cx="2584917" cy="3573478"/>
            <a:chOff x="0" y="0"/>
            <a:chExt cx="3446556" cy="4764637"/>
          </a:xfrm>
        </p:grpSpPr>
        <p:sp>
          <p:nvSpPr>
            <p:cNvPr id="10" name="Freeform 10"/>
            <p:cNvSpPr/>
            <p:nvPr/>
          </p:nvSpPr>
          <p:spPr>
            <a:xfrm>
              <a:off x="0" y="0"/>
              <a:ext cx="3446526" cy="4764659"/>
            </a:xfrm>
            <a:custGeom>
              <a:avLst/>
              <a:gdLst/>
              <a:ahLst/>
              <a:cxnLst/>
              <a:rect l="l" t="t" r="r" b="b"/>
              <a:pathLst>
                <a:path w="3446526" h="4764659">
                  <a:moveTo>
                    <a:pt x="0" y="0"/>
                  </a:moveTo>
                  <a:lnTo>
                    <a:pt x="3446526" y="0"/>
                  </a:lnTo>
                  <a:lnTo>
                    <a:pt x="3446526" y="4764659"/>
                  </a:lnTo>
                  <a:lnTo>
                    <a:pt x="0" y="4764659"/>
                  </a:lnTo>
                  <a:lnTo>
                    <a:pt x="0" y="0"/>
                  </a:lnTo>
                  <a:close/>
                </a:path>
              </a:pathLst>
            </a:custGeom>
            <a:blipFill>
              <a:blip r:embed="rId6"/>
              <a:stretch>
                <a:fillRect t="-1" b="-1"/>
              </a:stretch>
            </a:blipFill>
          </p:spPr>
          <p:txBody>
            <a:bodyPr/>
            <a:lstStyle/>
            <a:p>
              <a:endParaRPr lang="en-GB"/>
            </a:p>
          </p:txBody>
        </p:sp>
      </p:grpSp>
      <p:sp>
        <p:nvSpPr>
          <p:cNvPr id="11" name="TextBox 11"/>
          <p:cNvSpPr txBox="1"/>
          <p:nvPr/>
        </p:nvSpPr>
        <p:spPr>
          <a:xfrm>
            <a:off x="2971800" y="510472"/>
            <a:ext cx="12910591" cy="1384225"/>
          </a:xfrm>
          <a:prstGeom prst="rect">
            <a:avLst/>
          </a:prstGeom>
        </p:spPr>
        <p:txBody>
          <a:bodyPr wrap="square" lIns="0" tIns="0" rIns="0" bIns="0" rtlCol="0" anchor="t">
            <a:spAutoFit/>
          </a:bodyPr>
          <a:lstStyle/>
          <a:p>
            <a:pPr algn="just">
              <a:lnSpc>
                <a:spcPts val="5598"/>
              </a:lnSpc>
            </a:pPr>
            <a:r>
              <a:rPr lang="en-US" sz="3999">
                <a:solidFill>
                  <a:srgbClr val="C67E50"/>
                </a:solidFill>
                <a:latin typeface="Roboto Condensed Bold"/>
              </a:rPr>
              <a:t>Bài 2: Chỉ ra biện pháp đảo ngữ và nêu tác dụng của nó đối với việc liên kết câu:</a:t>
            </a:r>
          </a:p>
        </p:txBody>
      </p:sp>
      <p:graphicFrame>
        <p:nvGraphicFramePr>
          <p:cNvPr id="12" name="Table 12"/>
          <p:cNvGraphicFramePr>
            <a:graphicFrameLocks noGrp="1"/>
          </p:cNvGraphicFramePr>
          <p:nvPr/>
        </p:nvGraphicFramePr>
        <p:xfrm>
          <a:off x="2102279" y="2208611"/>
          <a:ext cx="14884400" cy="4648200"/>
        </p:xfrm>
        <a:graphic>
          <a:graphicData uri="http://schemas.openxmlformats.org/drawingml/2006/table">
            <a:tbl>
              <a:tblPr/>
              <a:tblGrid>
                <a:gridCol w="14884400">
                  <a:extLst>
                    <a:ext uri="{9D8B030D-6E8A-4147-A177-3AD203B41FA5}">
                      <a16:colId xmlns:a16="http://schemas.microsoft.com/office/drawing/2014/main" val="20000"/>
                    </a:ext>
                  </a:extLst>
                </a:gridCol>
              </a:tblGrid>
              <a:tr h="2325266">
                <a:tc>
                  <a:txBody>
                    <a:bodyPr/>
                    <a:lstStyle/>
                    <a:p>
                      <a:pPr algn="just">
                        <a:lnSpc>
                          <a:spcPts val="4759"/>
                        </a:lnSpc>
                        <a:defRPr/>
                      </a:pPr>
                      <a:r>
                        <a:rPr lang="en-US" sz="3399">
                          <a:solidFill>
                            <a:srgbClr val="000000"/>
                          </a:solidFill>
                          <a:latin typeface="Roboto Condensed Italics"/>
                        </a:rPr>
                        <a:t>a. (1) Chúng nó đã giở ra với chị biết bao là trò mua vui. (2) Nào nhảy nô, nào trò hú tim, nào đánh rồng rắn. (3) </a:t>
                      </a:r>
                      <a:r>
                        <a:rPr lang="en-US" sz="3399">
                          <a:solidFill>
                            <a:srgbClr val="000000"/>
                          </a:solidFill>
                          <a:latin typeface="Roboto Condensed Bold Italics"/>
                        </a:rPr>
                        <a:t>Những cuộc vui ấy</a:t>
                      </a:r>
                      <a:r>
                        <a:rPr lang="en-US" sz="3399">
                          <a:solidFill>
                            <a:srgbClr val="000000"/>
                          </a:solidFill>
                          <a:latin typeface="Roboto Condensed Italics"/>
                        </a:rPr>
                        <a:t> chị còn nhớ rành rành.</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2322934">
                <a:tc>
                  <a:txBody>
                    <a:bodyPr/>
                    <a:lstStyle/>
                    <a:p>
                      <a:pPr algn="just">
                        <a:lnSpc>
                          <a:spcPts val="475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FF9999"/>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9564622" y="424331"/>
            <a:ext cx="12900788" cy="12783509"/>
            <a:chOff x="0" y="0"/>
            <a:chExt cx="17201051" cy="17044679"/>
          </a:xfrm>
        </p:grpSpPr>
        <p:sp>
          <p:nvSpPr>
            <p:cNvPr id="4" name="Freeform 4"/>
            <p:cNvSpPr/>
            <p:nvPr/>
          </p:nvSpPr>
          <p:spPr>
            <a:xfrm>
              <a:off x="0" y="0"/>
              <a:ext cx="17201007" cy="17044670"/>
            </a:xfrm>
            <a:custGeom>
              <a:avLst/>
              <a:gdLst/>
              <a:ahLst/>
              <a:cxnLst/>
              <a:rect l="l" t="t" r="r" b="b"/>
              <a:pathLst>
                <a:path w="17201007" h="17044670">
                  <a:moveTo>
                    <a:pt x="0" y="0"/>
                  </a:moveTo>
                  <a:lnTo>
                    <a:pt x="17201007" y="0"/>
                  </a:lnTo>
                  <a:lnTo>
                    <a:pt x="17201007" y="17044670"/>
                  </a:lnTo>
                  <a:lnTo>
                    <a:pt x="0" y="17044670"/>
                  </a:lnTo>
                  <a:lnTo>
                    <a:pt x="0" y="0"/>
                  </a:lnTo>
                  <a:close/>
                </a:path>
              </a:pathLst>
            </a:custGeom>
            <a:blipFill>
              <a:blip r:embed="rId3"/>
              <a:stretch>
                <a:fillRect l="-25" r="-25"/>
              </a:stretch>
            </a:blipFill>
          </p:spPr>
          <p:txBody>
            <a:bodyPr/>
            <a:lstStyle/>
            <a:p>
              <a:endParaRPr lang="en-GB"/>
            </a:p>
          </p:txBody>
        </p:sp>
      </p:grpSp>
      <p:grpSp>
        <p:nvGrpSpPr>
          <p:cNvPr id="5" name="Group 5"/>
          <p:cNvGrpSpPr/>
          <p:nvPr/>
        </p:nvGrpSpPr>
        <p:grpSpPr>
          <a:xfrm>
            <a:off x="-3122422" y="7170725"/>
            <a:ext cx="8302245" cy="8229600"/>
            <a:chOff x="0" y="0"/>
            <a:chExt cx="11069660" cy="10972800"/>
          </a:xfrm>
        </p:grpSpPr>
        <p:sp>
          <p:nvSpPr>
            <p:cNvPr id="6" name="Freeform 6"/>
            <p:cNvSpPr/>
            <p:nvPr/>
          </p:nvSpPr>
          <p:spPr>
            <a:xfrm>
              <a:off x="0" y="0"/>
              <a:ext cx="11069701" cy="10972800"/>
            </a:xfrm>
            <a:custGeom>
              <a:avLst/>
              <a:gdLst/>
              <a:ahLst/>
              <a:cxnLst/>
              <a:rect l="l" t="t" r="r" b="b"/>
              <a:pathLst>
                <a:path w="11069701" h="10972800">
                  <a:moveTo>
                    <a:pt x="0" y="0"/>
                  </a:moveTo>
                  <a:lnTo>
                    <a:pt x="11069701" y="0"/>
                  </a:lnTo>
                  <a:lnTo>
                    <a:pt x="11069701" y="10972800"/>
                  </a:lnTo>
                  <a:lnTo>
                    <a:pt x="0" y="10972800"/>
                  </a:lnTo>
                  <a:lnTo>
                    <a:pt x="0" y="0"/>
                  </a:lnTo>
                  <a:close/>
                </a:path>
              </a:pathLst>
            </a:custGeom>
            <a:blipFill>
              <a:blip r:embed="rId4"/>
              <a:stretch>
                <a:fillRect l="-17" r="-16"/>
              </a:stretch>
            </a:blipFill>
          </p:spPr>
          <p:txBody>
            <a:bodyPr/>
            <a:lstStyle/>
            <a:p>
              <a:endParaRPr lang="en-GB"/>
            </a:p>
          </p:txBody>
        </p:sp>
      </p:grpSp>
      <p:grpSp>
        <p:nvGrpSpPr>
          <p:cNvPr id="7" name="Group 7"/>
          <p:cNvGrpSpPr/>
          <p:nvPr/>
        </p:nvGrpSpPr>
        <p:grpSpPr>
          <a:xfrm>
            <a:off x="16375863" y="8343649"/>
            <a:ext cx="2116758" cy="3318948"/>
            <a:chOff x="0" y="0"/>
            <a:chExt cx="2822344" cy="4425264"/>
          </a:xfrm>
        </p:grpSpPr>
        <p:sp>
          <p:nvSpPr>
            <p:cNvPr id="8" name="Freeform 8"/>
            <p:cNvSpPr/>
            <p:nvPr/>
          </p:nvSpPr>
          <p:spPr>
            <a:xfrm>
              <a:off x="0" y="0"/>
              <a:ext cx="2822321" cy="4425315"/>
            </a:xfrm>
            <a:custGeom>
              <a:avLst/>
              <a:gdLst/>
              <a:ahLst/>
              <a:cxnLst/>
              <a:rect l="l" t="t" r="r" b="b"/>
              <a:pathLst>
                <a:path w="2822321" h="4425315">
                  <a:moveTo>
                    <a:pt x="0" y="0"/>
                  </a:moveTo>
                  <a:lnTo>
                    <a:pt x="2822321" y="0"/>
                  </a:lnTo>
                  <a:lnTo>
                    <a:pt x="2822321" y="4425315"/>
                  </a:lnTo>
                  <a:lnTo>
                    <a:pt x="0" y="4425315"/>
                  </a:lnTo>
                  <a:lnTo>
                    <a:pt x="0" y="0"/>
                  </a:lnTo>
                  <a:close/>
                </a:path>
              </a:pathLst>
            </a:custGeom>
            <a:blipFill>
              <a:blip r:embed="rId5"/>
              <a:stretch>
                <a:fillRect t="-64" b="-63"/>
              </a:stretch>
            </a:blipFill>
          </p:spPr>
          <p:txBody>
            <a:bodyPr/>
            <a:lstStyle/>
            <a:p>
              <a:endParaRPr lang="en-GB"/>
            </a:p>
          </p:txBody>
        </p:sp>
      </p:grpSp>
      <p:grpSp>
        <p:nvGrpSpPr>
          <p:cNvPr id="9" name="Group 9"/>
          <p:cNvGrpSpPr/>
          <p:nvPr/>
        </p:nvGrpSpPr>
        <p:grpSpPr>
          <a:xfrm>
            <a:off x="3891103" y="8089119"/>
            <a:ext cx="2584917" cy="3573478"/>
            <a:chOff x="0" y="0"/>
            <a:chExt cx="3446556" cy="4764637"/>
          </a:xfrm>
        </p:grpSpPr>
        <p:sp>
          <p:nvSpPr>
            <p:cNvPr id="10" name="Freeform 10"/>
            <p:cNvSpPr/>
            <p:nvPr/>
          </p:nvSpPr>
          <p:spPr>
            <a:xfrm>
              <a:off x="0" y="0"/>
              <a:ext cx="3446526" cy="4764659"/>
            </a:xfrm>
            <a:custGeom>
              <a:avLst/>
              <a:gdLst/>
              <a:ahLst/>
              <a:cxnLst/>
              <a:rect l="l" t="t" r="r" b="b"/>
              <a:pathLst>
                <a:path w="3446526" h="4764659">
                  <a:moveTo>
                    <a:pt x="0" y="0"/>
                  </a:moveTo>
                  <a:lnTo>
                    <a:pt x="3446526" y="0"/>
                  </a:lnTo>
                  <a:lnTo>
                    <a:pt x="3446526" y="4764659"/>
                  </a:lnTo>
                  <a:lnTo>
                    <a:pt x="0" y="4764659"/>
                  </a:lnTo>
                  <a:lnTo>
                    <a:pt x="0" y="0"/>
                  </a:lnTo>
                  <a:close/>
                </a:path>
              </a:pathLst>
            </a:custGeom>
            <a:blipFill>
              <a:blip r:embed="rId6"/>
              <a:stretch>
                <a:fillRect t="-1" b="-1"/>
              </a:stretch>
            </a:blipFill>
          </p:spPr>
          <p:txBody>
            <a:bodyPr/>
            <a:lstStyle/>
            <a:p>
              <a:endParaRPr lang="en-GB"/>
            </a:p>
          </p:txBody>
        </p:sp>
      </p:grpSp>
      <p:sp>
        <p:nvSpPr>
          <p:cNvPr id="11" name="TextBox 11"/>
          <p:cNvSpPr txBox="1"/>
          <p:nvPr/>
        </p:nvSpPr>
        <p:spPr>
          <a:xfrm>
            <a:off x="2819400" y="571500"/>
            <a:ext cx="12725400" cy="1384225"/>
          </a:xfrm>
          <a:prstGeom prst="rect">
            <a:avLst/>
          </a:prstGeom>
        </p:spPr>
        <p:txBody>
          <a:bodyPr wrap="square" lIns="0" tIns="0" rIns="0" bIns="0" rtlCol="0" anchor="t">
            <a:spAutoFit/>
          </a:bodyPr>
          <a:lstStyle/>
          <a:p>
            <a:pPr algn="just">
              <a:lnSpc>
                <a:spcPts val="5598"/>
              </a:lnSpc>
            </a:pPr>
            <a:r>
              <a:rPr lang="en-US" sz="3999">
                <a:solidFill>
                  <a:srgbClr val="C67E50"/>
                </a:solidFill>
                <a:latin typeface="Roboto Condensed Bold"/>
              </a:rPr>
              <a:t>Bài 2: Chỉ ra biện pháp đảo ngữ và nêu tác dụng của nó đối với việc liên kết câu:</a:t>
            </a:r>
          </a:p>
        </p:txBody>
      </p:sp>
      <p:graphicFrame>
        <p:nvGraphicFramePr>
          <p:cNvPr id="12" name="Table 12"/>
          <p:cNvGraphicFramePr>
            <a:graphicFrameLocks noGrp="1"/>
          </p:cNvGraphicFramePr>
          <p:nvPr/>
        </p:nvGraphicFramePr>
        <p:xfrm>
          <a:off x="2102279" y="2208611"/>
          <a:ext cx="14884400" cy="5175621"/>
        </p:xfrm>
        <a:graphic>
          <a:graphicData uri="http://schemas.openxmlformats.org/drawingml/2006/table">
            <a:tbl>
              <a:tblPr/>
              <a:tblGrid>
                <a:gridCol w="14884400">
                  <a:extLst>
                    <a:ext uri="{9D8B030D-6E8A-4147-A177-3AD203B41FA5}">
                      <a16:colId xmlns:a16="http://schemas.microsoft.com/office/drawing/2014/main" val="20000"/>
                    </a:ext>
                  </a:extLst>
                </a:gridCol>
              </a:tblGrid>
              <a:tr h="2325023">
                <a:tc>
                  <a:txBody>
                    <a:bodyPr/>
                    <a:lstStyle/>
                    <a:p>
                      <a:pPr algn="just">
                        <a:lnSpc>
                          <a:spcPts val="4759"/>
                        </a:lnSpc>
                        <a:defRPr/>
                      </a:pPr>
                      <a:r>
                        <a:rPr lang="en-US" sz="3399">
                          <a:solidFill>
                            <a:srgbClr val="000000"/>
                          </a:solidFill>
                          <a:latin typeface="Roboto Condensed Italics"/>
                        </a:rPr>
                        <a:t>a. (1) Chúng nó đã giở ra với chị biết bao là trò mua vui. (2) Nào nhảy nô, nào trò hú tim, nào đánh rồng rắn. (3) </a:t>
                      </a:r>
                      <a:r>
                        <a:rPr lang="en-US" sz="3399">
                          <a:solidFill>
                            <a:srgbClr val="000000"/>
                          </a:solidFill>
                          <a:latin typeface="Roboto Condensed Bold Italics"/>
                        </a:rPr>
                        <a:t>Những cuộc vui ấy</a:t>
                      </a:r>
                      <a:r>
                        <a:rPr lang="en-US" sz="3399">
                          <a:solidFill>
                            <a:srgbClr val="000000"/>
                          </a:solidFill>
                          <a:latin typeface="Roboto Condensed Italics"/>
                        </a:rPr>
                        <a:t> chị còn nhớ rành rành.</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2850598">
                <a:tc>
                  <a:txBody>
                    <a:bodyPr/>
                    <a:lstStyle/>
                    <a:p>
                      <a:pPr algn="just">
                        <a:lnSpc>
                          <a:spcPts val="4758"/>
                        </a:lnSpc>
                        <a:defRPr/>
                      </a:pPr>
                      <a:r>
                        <a:rPr lang="en-US" sz="3399">
                          <a:solidFill>
                            <a:srgbClr val="000000"/>
                          </a:solidFill>
                          <a:latin typeface="Roboto Condensed"/>
                        </a:rPr>
                        <a:t>+ Câu (1), (2): đang kể về những trò vui mà chúng giở ra cho chị, vì vậy, đảo ngữ ở câu (3) có tác dụng tạo mạch kể thống nhất cho đoạn văn.</a:t>
                      </a:r>
                      <a:endParaRPr lang="en-US" sz="1100"/>
                    </a:p>
                    <a:p>
                      <a:pPr algn="just">
                        <a:lnSpc>
                          <a:spcPts val="4759"/>
                        </a:lnSpc>
                      </a:pPr>
                      <a:r>
                        <a:rPr lang="en-US" sz="3399">
                          <a:solidFill>
                            <a:srgbClr val="000000"/>
                          </a:solidFill>
                          <a:latin typeface="Roboto Condensed"/>
                        </a:rPr>
                        <a:t>+ Nếu đổi lại thành cách diễn đạt thông thường: Chị còn nhớ rành rành </a:t>
                      </a:r>
                      <a:r>
                        <a:rPr lang="en-US" sz="3399">
                          <a:solidFill>
                            <a:srgbClr val="000000"/>
                          </a:solidFill>
                          <a:latin typeface="Roboto Condensed Bold"/>
                          <a:ea typeface="Roboto Condensed Bold"/>
                        </a:rPr>
                        <a:t>những cuộc vui ấy 🡪 </a:t>
                      </a:r>
                      <a:r>
                        <a:rPr lang="en-US" sz="3399">
                          <a:solidFill>
                            <a:srgbClr val="000000"/>
                          </a:solidFill>
                          <a:latin typeface="Roboto Condensed"/>
                        </a:rPr>
                        <a:t>Câu (3) hướng về đối tượng </a:t>
                      </a:r>
                      <a:r>
                        <a:rPr lang="en-US" sz="3399">
                          <a:solidFill>
                            <a:srgbClr val="000000"/>
                          </a:solidFill>
                          <a:latin typeface="Roboto Condensed Italics"/>
                          <a:ea typeface="Roboto Condensed Italics"/>
                        </a:rPr>
                        <a:t>chị 🡪 </a:t>
                      </a:r>
                      <a:r>
                        <a:rPr lang="en-US" sz="3399">
                          <a:solidFill>
                            <a:srgbClr val="000000"/>
                          </a:solidFill>
                          <a:latin typeface="Roboto Condensed"/>
                        </a:rPr>
                        <a:t>Đứt mạch truyện.</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FF9999"/>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9564622" y="424331"/>
            <a:ext cx="12900788" cy="12783509"/>
            <a:chOff x="0" y="0"/>
            <a:chExt cx="17201051" cy="17044679"/>
          </a:xfrm>
        </p:grpSpPr>
        <p:sp>
          <p:nvSpPr>
            <p:cNvPr id="4" name="Freeform 4"/>
            <p:cNvSpPr/>
            <p:nvPr/>
          </p:nvSpPr>
          <p:spPr>
            <a:xfrm>
              <a:off x="0" y="0"/>
              <a:ext cx="17201007" cy="17044670"/>
            </a:xfrm>
            <a:custGeom>
              <a:avLst/>
              <a:gdLst/>
              <a:ahLst/>
              <a:cxnLst/>
              <a:rect l="l" t="t" r="r" b="b"/>
              <a:pathLst>
                <a:path w="17201007" h="17044670">
                  <a:moveTo>
                    <a:pt x="0" y="0"/>
                  </a:moveTo>
                  <a:lnTo>
                    <a:pt x="17201007" y="0"/>
                  </a:lnTo>
                  <a:lnTo>
                    <a:pt x="17201007" y="17044670"/>
                  </a:lnTo>
                  <a:lnTo>
                    <a:pt x="0" y="17044670"/>
                  </a:lnTo>
                  <a:lnTo>
                    <a:pt x="0" y="0"/>
                  </a:lnTo>
                  <a:close/>
                </a:path>
              </a:pathLst>
            </a:custGeom>
            <a:blipFill>
              <a:blip r:embed="rId3"/>
              <a:stretch>
                <a:fillRect l="-25" r="-25"/>
              </a:stretch>
            </a:blipFill>
          </p:spPr>
          <p:txBody>
            <a:bodyPr/>
            <a:lstStyle/>
            <a:p>
              <a:endParaRPr lang="en-GB"/>
            </a:p>
          </p:txBody>
        </p:sp>
      </p:grpSp>
      <p:grpSp>
        <p:nvGrpSpPr>
          <p:cNvPr id="5" name="Group 5"/>
          <p:cNvGrpSpPr/>
          <p:nvPr/>
        </p:nvGrpSpPr>
        <p:grpSpPr>
          <a:xfrm>
            <a:off x="-3122422" y="7170725"/>
            <a:ext cx="8302245" cy="8229600"/>
            <a:chOff x="0" y="0"/>
            <a:chExt cx="11069660" cy="10972800"/>
          </a:xfrm>
        </p:grpSpPr>
        <p:sp>
          <p:nvSpPr>
            <p:cNvPr id="6" name="Freeform 6"/>
            <p:cNvSpPr/>
            <p:nvPr/>
          </p:nvSpPr>
          <p:spPr>
            <a:xfrm>
              <a:off x="0" y="0"/>
              <a:ext cx="11069701" cy="10972800"/>
            </a:xfrm>
            <a:custGeom>
              <a:avLst/>
              <a:gdLst/>
              <a:ahLst/>
              <a:cxnLst/>
              <a:rect l="l" t="t" r="r" b="b"/>
              <a:pathLst>
                <a:path w="11069701" h="10972800">
                  <a:moveTo>
                    <a:pt x="0" y="0"/>
                  </a:moveTo>
                  <a:lnTo>
                    <a:pt x="11069701" y="0"/>
                  </a:lnTo>
                  <a:lnTo>
                    <a:pt x="11069701" y="10972800"/>
                  </a:lnTo>
                  <a:lnTo>
                    <a:pt x="0" y="10972800"/>
                  </a:lnTo>
                  <a:lnTo>
                    <a:pt x="0" y="0"/>
                  </a:lnTo>
                  <a:close/>
                </a:path>
              </a:pathLst>
            </a:custGeom>
            <a:blipFill>
              <a:blip r:embed="rId4"/>
              <a:stretch>
                <a:fillRect l="-17" r="-16"/>
              </a:stretch>
            </a:blipFill>
          </p:spPr>
          <p:txBody>
            <a:bodyPr/>
            <a:lstStyle/>
            <a:p>
              <a:endParaRPr lang="en-GB"/>
            </a:p>
          </p:txBody>
        </p:sp>
      </p:grpSp>
      <p:grpSp>
        <p:nvGrpSpPr>
          <p:cNvPr id="7" name="Group 7"/>
          <p:cNvGrpSpPr/>
          <p:nvPr/>
        </p:nvGrpSpPr>
        <p:grpSpPr>
          <a:xfrm>
            <a:off x="16375863" y="8343649"/>
            <a:ext cx="2116758" cy="3318948"/>
            <a:chOff x="0" y="0"/>
            <a:chExt cx="2822344" cy="4425264"/>
          </a:xfrm>
        </p:grpSpPr>
        <p:sp>
          <p:nvSpPr>
            <p:cNvPr id="8" name="Freeform 8"/>
            <p:cNvSpPr/>
            <p:nvPr/>
          </p:nvSpPr>
          <p:spPr>
            <a:xfrm>
              <a:off x="0" y="0"/>
              <a:ext cx="2822321" cy="4425315"/>
            </a:xfrm>
            <a:custGeom>
              <a:avLst/>
              <a:gdLst/>
              <a:ahLst/>
              <a:cxnLst/>
              <a:rect l="l" t="t" r="r" b="b"/>
              <a:pathLst>
                <a:path w="2822321" h="4425315">
                  <a:moveTo>
                    <a:pt x="0" y="0"/>
                  </a:moveTo>
                  <a:lnTo>
                    <a:pt x="2822321" y="0"/>
                  </a:lnTo>
                  <a:lnTo>
                    <a:pt x="2822321" y="4425315"/>
                  </a:lnTo>
                  <a:lnTo>
                    <a:pt x="0" y="4425315"/>
                  </a:lnTo>
                  <a:lnTo>
                    <a:pt x="0" y="0"/>
                  </a:lnTo>
                  <a:close/>
                </a:path>
              </a:pathLst>
            </a:custGeom>
            <a:blipFill>
              <a:blip r:embed="rId5"/>
              <a:stretch>
                <a:fillRect t="-64" b="-63"/>
              </a:stretch>
            </a:blipFill>
          </p:spPr>
          <p:txBody>
            <a:bodyPr/>
            <a:lstStyle/>
            <a:p>
              <a:endParaRPr lang="en-GB"/>
            </a:p>
          </p:txBody>
        </p:sp>
      </p:grpSp>
      <p:grpSp>
        <p:nvGrpSpPr>
          <p:cNvPr id="9" name="Group 9"/>
          <p:cNvGrpSpPr/>
          <p:nvPr/>
        </p:nvGrpSpPr>
        <p:grpSpPr>
          <a:xfrm>
            <a:off x="3891103" y="8089119"/>
            <a:ext cx="2584917" cy="3573478"/>
            <a:chOff x="0" y="0"/>
            <a:chExt cx="3446556" cy="4764637"/>
          </a:xfrm>
        </p:grpSpPr>
        <p:sp>
          <p:nvSpPr>
            <p:cNvPr id="10" name="Freeform 10"/>
            <p:cNvSpPr/>
            <p:nvPr/>
          </p:nvSpPr>
          <p:spPr>
            <a:xfrm>
              <a:off x="0" y="0"/>
              <a:ext cx="3446526" cy="4764659"/>
            </a:xfrm>
            <a:custGeom>
              <a:avLst/>
              <a:gdLst/>
              <a:ahLst/>
              <a:cxnLst/>
              <a:rect l="l" t="t" r="r" b="b"/>
              <a:pathLst>
                <a:path w="3446526" h="4764659">
                  <a:moveTo>
                    <a:pt x="0" y="0"/>
                  </a:moveTo>
                  <a:lnTo>
                    <a:pt x="3446526" y="0"/>
                  </a:lnTo>
                  <a:lnTo>
                    <a:pt x="3446526" y="4764659"/>
                  </a:lnTo>
                  <a:lnTo>
                    <a:pt x="0" y="4764659"/>
                  </a:lnTo>
                  <a:lnTo>
                    <a:pt x="0" y="0"/>
                  </a:lnTo>
                  <a:close/>
                </a:path>
              </a:pathLst>
            </a:custGeom>
            <a:blipFill>
              <a:blip r:embed="rId6"/>
              <a:stretch>
                <a:fillRect t="-1" b="-1"/>
              </a:stretch>
            </a:blipFill>
          </p:spPr>
          <p:txBody>
            <a:bodyPr/>
            <a:lstStyle/>
            <a:p>
              <a:endParaRPr lang="en-GB"/>
            </a:p>
          </p:txBody>
        </p:sp>
      </p:grpSp>
      <p:sp>
        <p:nvSpPr>
          <p:cNvPr id="11" name="TextBox 11"/>
          <p:cNvSpPr txBox="1"/>
          <p:nvPr/>
        </p:nvSpPr>
        <p:spPr>
          <a:xfrm>
            <a:off x="2971800" y="510472"/>
            <a:ext cx="12910591" cy="1384225"/>
          </a:xfrm>
          <a:prstGeom prst="rect">
            <a:avLst/>
          </a:prstGeom>
        </p:spPr>
        <p:txBody>
          <a:bodyPr wrap="square" lIns="0" tIns="0" rIns="0" bIns="0" rtlCol="0" anchor="t">
            <a:spAutoFit/>
          </a:bodyPr>
          <a:lstStyle/>
          <a:p>
            <a:pPr algn="just">
              <a:lnSpc>
                <a:spcPts val="5598"/>
              </a:lnSpc>
            </a:pPr>
            <a:r>
              <a:rPr lang="en-US" sz="3999">
                <a:solidFill>
                  <a:srgbClr val="C67E50"/>
                </a:solidFill>
                <a:latin typeface="Roboto Condensed Bold"/>
              </a:rPr>
              <a:t>Bài 2: Chỉ ra biện pháp đảo ngữ và nêu tác dụng của nó đối với việc liên kết câu:</a:t>
            </a:r>
          </a:p>
        </p:txBody>
      </p:sp>
      <p:graphicFrame>
        <p:nvGraphicFramePr>
          <p:cNvPr id="12" name="Table 12"/>
          <p:cNvGraphicFramePr>
            <a:graphicFrameLocks noGrp="1"/>
          </p:cNvGraphicFramePr>
          <p:nvPr/>
        </p:nvGraphicFramePr>
        <p:xfrm>
          <a:off x="2102279" y="2208611"/>
          <a:ext cx="14884400" cy="6968754"/>
        </p:xfrm>
        <a:graphic>
          <a:graphicData uri="http://schemas.openxmlformats.org/drawingml/2006/table">
            <a:tbl>
              <a:tblPr/>
              <a:tblGrid>
                <a:gridCol w="14884400">
                  <a:extLst>
                    <a:ext uri="{9D8B030D-6E8A-4147-A177-3AD203B41FA5}">
                      <a16:colId xmlns:a16="http://schemas.microsoft.com/office/drawing/2014/main" val="20000"/>
                    </a:ext>
                  </a:extLst>
                </a:gridCol>
              </a:tblGrid>
              <a:tr h="2324472">
                <a:tc>
                  <a:txBody>
                    <a:bodyPr/>
                    <a:lstStyle/>
                    <a:p>
                      <a:pPr algn="just">
                        <a:lnSpc>
                          <a:spcPts val="4759"/>
                        </a:lnSpc>
                        <a:defRPr/>
                      </a:pPr>
                      <a:r>
                        <a:rPr lang="en-US" sz="3399">
                          <a:solidFill>
                            <a:srgbClr val="000000"/>
                          </a:solidFill>
                          <a:latin typeface="Roboto Condensed Italics"/>
                        </a:rPr>
                        <a:t>b. (1) Phải cho hắn ăn tí gì mới được. (2) Đang ốm thế thì chỉ ăn cháo hành. […]. (3) </a:t>
                      </a:r>
                      <a:r>
                        <a:rPr lang="en-US" sz="3399">
                          <a:solidFill>
                            <a:srgbClr val="000000"/>
                          </a:solidFill>
                          <a:latin typeface="Roboto Condensed Bold Italics"/>
                        </a:rPr>
                        <a:t>Hành</a:t>
                      </a:r>
                      <a:r>
                        <a:rPr lang="en-US" sz="3399">
                          <a:solidFill>
                            <a:srgbClr val="000000"/>
                          </a:solidFill>
                          <a:latin typeface="Roboto Condensed Italics"/>
                        </a:rPr>
                        <a:t> thì nhà thị may lại còn.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2322141">
                <a:tc>
                  <a:txBody>
                    <a:bodyPr/>
                    <a:lstStyle/>
                    <a:p>
                      <a:pPr algn="just">
                        <a:lnSpc>
                          <a:spcPts val="4759"/>
                        </a:lnSpc>
                        <a:defRPr/>
                      </a:pPr>
                      <a:r>
                        <a:rPr lang="en-US" sz="3399">
                          <a:solidFill>
                            <a:srgbClr val="000000"/>
                          </a:solidFill>
                          <a:latin typeface="Roboto Condensed"/>
                        </a:rPr>
                        <a:t>+ Câu (1), (2): Kể về ý định nấu cháo hành cho Chí Phèo, câu (3) được đảo lên khiến cho mạch kể thống nhất.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FF9999"/>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2322141">
                <a:tc>
                  <a:txBody>
                    <a:bodyPr/>
                    <a:lstStyle/>
                    <a:p>
                      <a:pPr algn="just">
                        <a:lnSpc>
                          <a:spcPts val="4759"/>
                        </a:lnSpc>
                        <a:defRPr/>
                      </a:pPr>
                      <a:r>
                        <a:rPr lang="en-US" sz="3399">
                          <a:solidFill>
                            <a:srgbClr val="000000"/>
                          </a:solidFill>
                          <a:latin typeface="Roboto Condensed"/>
                        </a:rPr>
                        <a:t>+ Nếu dùng trật tự thông thường (Nhà thị may lại còn hành) thì không tạo liên kết về nội dung với hai câu trên.</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2812331" y="2692758"/>
            <a:ext cx="11344796" cy="1310640"/>
          </a:xfrm>
          <a:prstGeom prst="rect">
            <a:avLst/>
          </a:prstGeom>
        </p:spPr>
        <p:txBody>
          <a:bodyPr lIns="0" tIns="0" rIns="0" bIns="0" rtlCol="0" anchor="t">
            <a:spAutoFit/>
          </a:bodyPr>
          <a:lstStyle/>
          <a:p>
            <a:pPr algn="ctr">
              <a:lnSpc>
                <a:spcPts val="9660"/>
              </a:lnSpc>
            </a:pPr>
            <a:r>
              <a:rPr lang="en-US" sz="6900">
                <a:solidFill>
                  <a:srgbClr val="FFFFFF"/>
                </a:solidFill>
                <a:latin typeface="Fraunces Bold"/>
              </a:rPr>
              <a:t>III. VIẾT NGẮN</a:t>
            </a:r>
          </a:p>
        </p:txBody>
      </p:sp>
      <p:sp>
        <p:nvSpPr>
          <p:cNvPr id="9" name="TextBox 9"/>
          <p:cNvSpPr txBox="1"/>
          <p:nvPr/>
        </p:nvSpPr>
        <p:spPr>
          <a:xfrm>
            <a:off x="3325451" y="4991830"/>
            <a:ext cx="10831676" cy="1129030"/>
          </a:xfrm>
          <a:prstGeom prst="rect">
            <a:avLst/>
          </a:prstGeom>
        </p:spPr>
        <p:txBody>
          <a:bodyPr lIns="0" tIns="0" rIns="0" bIns="0" rtlCol="0" anchor="t">
            <a:spAutoFit/>
          </a:bodyPr>
          <a:lstStyle/>
          <a:p>
            <a:pPr algn="ctr">
              <a:lnSpc>
                <a:spcPts val="8118"/>
              </a:lnSpc>
            </a:pPr>
            <a:r>
              <a:rPr lang="en-US" sz="5798">
                <a:solidFill>
                  <a:srgbClr val="FFFFFF"/>
                </a:solidFill>
                <a:latin typeface="Roboto Condensed Bold"/>
              </a:rPr>
              <a:t>NÉT ĐẸP CỔ ĐIỂN – XƯA VÀ NAY</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0200" y="127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a:off x="-6263676" y="-397427"/>
            <a:ext cx="12900788" cy="12783509"/>
            <a:chOff x="0" y="0"/>
            <a:chExt cx="17201051" cy="17044679"/>
          </a:xfrm>
        </p:grpSpPr>
        <p:sp>
          <p:nvSpPr>
            <p:cNvPr id="4" name="Freeform 4"/>
            <p:cNvSpPr/>
            <p:nvPr/>
          </p:nvSpPr>
          <p:spPr>
            <a:xfrm>
              <a:off x="0" y="0"/>
              <a:ext cx="17201007" cy="17044670"/>
            </a:xfrm>
            <a:custGeom>
              <a:avLst/>
              <a:gdLst/>
              <a:ahLst/>
              <a:cxnLst/>
              <a:rect l="l" t="t" r="r" b="b"/>
              <a:pathLst>
                <a:path w="17201007" h="17044670">
                  <a:moveTo>
                    <a:pt x="0" y="0"/>
                  </a:moveTo>
                  <a:lnTo>
                    <a:pt x="17201007" y="0"/>
                  </a:lnTo>
                  <a:lnTo>
                    <a:pt x="17201007" y="17044670"/>
                  </a:lnTo>
                  <a:lnTo>
                    <a:pt x="0" y="17044670"/>
                  </a:lnTo>
                  <a:lnTo>
                    <a:pt x="0" y="0"/>
                  </a:lnTo>
                  <a:close/>
                </a:path>
              </a:pathLst>
            </a:custGeom>
            <a:blipFill>
              <a:blip r:embed="rId3"/>
              <a:stretch>
                <a:fillRect l="-25" r="-25"/>
              </a:stretch>
            </a:blipFill>
          </p:spPr>
          <p:txBody>
            <a:bodyPr/>
            <a:lstStyle/>
            <a:p>
              <a:endParaRPr lang="en-GB"/>
            </a:p>
          </p:txBody>
        </p:sp>
      </p:grpSp>
      <p:grpSp>
        <p:nvGrpSpPr>
          <p:cNvPr id="5" name="Group 5"/>
          <p:cNvGrpSpPr/>
          <p:nvPr/>
        </p:nvGrpSpPr>
        <p:grpSpPr>
          <a:xfrm>
            <a:off x="-2227070" y="2691245"/>
            <a:ext cx="8302245" cy="8229600"/>
            <a:chOff x="0" y="0"/>
            <a:chExt cx="11069660" cy="10972800"/>
          </a:xfrm>
        </p:grpSpPr>
        <p:sp>
          <p:nvSpPr>
            <p:cNvPr id="6" name="Freeform 6"/>
            <p:cNvSpPr/>
            <p:nvPr/>
          </p:nvSpPr>
          <p:spPr>
            <a:xfrm>
              <a:off x="0" y="0"/>
              <a:ext cx="11069701" cy="10972800"/>
            </a:xfrm>
            <a:custGeom>
              <a:avLst/>
              <a:gdLst/>
              <a:ahLst/>
              <a:cxnLst/>
              <a:rect l="l" t="t" r="r" b="b"/>
              <a:pathLst>
                <a:path w="11069701" h="10972800">
                  <a:moveTo>
                    <a:pt x="0" y="0"/>
                  </a:moveTo>
                  <a:lnTo>
                    <a:pt x="11069701" y="0"/>
                  </a:lnTo>
                  <a:lnTo>
                    <a:pt x="11069701" y="10972800"/>
                  </a:lnTo>
                  <a:lnTo>
                    <a:pt x="0" y="10972800"/>
                  </a:lnTo>
                  <a:lnTo>
                    <a:pt x="0" y="0"/>
                  </a:lnTo>
                  <a:close/>
                </a:path>
              </a:pathLst>
            </a:custGeom>
            <a:blipFill>
              <a:blip r:embed="rId4"/>
              <a:stretch>
                <a:fillRect l="-17" r="-16"/>
              </a:stretch>
            </a:blipFill>
          </p:spPr>
          <p:txBody>
            <a:bodyPr/>
            <a:lstStyle/>
            <a:p>
              <a:endParaRPr lang="en-GB"/>
            </a:p>
          </p:txBody>
        </p:sp>
      </p:grpSp>
      <p:sp>
        <p:nvSpPr>
          <p:cNvPr id="7" name="TextBox 7"/>
          <p:cNvSpPr txBox="1"/>
          <p:nvPr/>
        </p:nvSpPr>
        <p:spPr>
          <a:xfrm>
            <a:off x="6248400" y="342900"/>
            <a:ext cx="10371063" cy="3783087"/>
          </a:xfrm>
          <a:prstGeom prst="rect">
            <a:avLst/>
          </a:prstGeom>
        </p:spPr>
        <p:txBody>
          <a:bodyPr wrap="square" lIns="0" tIns="0" rIns="0" bIns="0" rtlCol="0" anchor="t">
            <a:spAutoFit/>
          </a:bodyPr>
          <a:lstStyle/>
          <a:p>
            <a:pPr algn="just">
              <a:lnSpc>
                <a:spcPts val="6020"/>
              </a:lnSpc>
            </a:pPr>
            <a:r>
              <a:rPr lang="en-US" sz="3600">
                <a:solidFill>
                  <a:srgbClr val="AB5762"/>
                </a:solidFill>
                <a:latin typeface="Roboto Condensed"/>
              </a:rPr>
              <a:t>Những nét đẹp cổ điển không chỉ hiện hữu qua những sáng tác thơ </a:t>
            </a:r>
            <a:r>
              <a:rPr lang="en-US" sz="4000">
                <a:solidFill>
                  <a:srgbClr val="AB5762"/>
                </a:solidFill>
                <a:latin typeface="Roboto Condensed"/>
              </a:rPr>
              <a:t>văn</a:t>
            </a:r>
            <a:r>
              <a:rPr lang="en-US" sz="3600">
                <a:solidFill>
                  <a:srgbClr val="AB5762"/>
                </a:solidFill>
                <a:latin typeface="Roboto Condensed"/>
              </a:rPr>
              <a:t>; nét đẹp ấy còn có thể được thể hiện qua trang phụ, lối sống, thói quen của con người. Nhưng thật tiếc vì giới trẻ lại vô tình hay cố ý lãng quên những nét đẹp xưa cũ của cha ông.</a:t>
            </a:r>
          </a:p>
        </p:txBody>
      </p:sp>
      <p:grpSp>
        <p:nvGrpSpPr>
          <p:cNvPr id="8" name="Group 8"/>
          <p:cNvGrpSpPr/>
          <p:nvPr/>
        </p:nvGrpSpPr>
        <p:grpSpPr>
          <a:xfrm>
            <a:off x="15839145" y="9067134"/>
            <a:ext cx="2116758" cy="3318948"/>
            <a:chOff x="0" y="0"/>
            <a:chExt cx="2822344" cy="4425264"/>
          </a:xfrm>
        </p:grpSpPr>
        <p:sp>
          <p:nvSpPr>
            <p:cNvPr id="9" name="Freeform 9"/>
            <p:cNvSpPr/>
            <p:nvPr/>
          </p:nvSpPr>
          <p:spPr>
            <a:xfrm>
              <a:off x="0" y="0"/>
              <a:ext cx="2822321" cy="4425315"/>
            </a:xfrm>
            <a:custGeom>
              <a:avLst/>
              <a:gdLst/>
              <a:ahLst/>
              <a:cxnLst/>
              <a:rect l="l" t="t" r="r" b="b"/>
              <a:pathLst>
                <a:path w="2822321" h="4425315">
                  <a:moveTo>
                    <a:pt x="0" y="0"/>
                  </a:moveTo>
                  <a:lnTo>
                    <a:pt x="2822321" y="0"/>
                  </a:lnTo>
                  <a:lnTo>
                    <a:pt x="2822321" y="4425315"/>
                  </a:lnTo>
                  <a:lnTo>
                    <a:pt x="0" y="4425315"/>
                  </a:lnTo>
                  <a:lnTo>
                    <a:pt x="0" y="0"/>
                  </a:lnTo>
                  <a:close/>
                </a:path>
              </a:pathLst>
            </a:custGeom>
            <a:blipFill>
              <a:blip r:embed="rId5"/>
              <a:stretch>
                <a:fillRect t="-64" b="-63"/>
              </a:stretch>
            </a:blipFill>
          </p:spPr>
          <p:txBody>
            <a:bodyPr/>
            <a:lstStyle/>
            <a:p>
              <a:endParaRPr lang="en-GB"/>
            </a:p>
          </p:txBody>
        </p:sp>
      </p:grpSp>
      <p:grpSp>
        <p:nvGrpSpPr>
          <p:cNvPr id="10" name="Group 10"/>
          <p:cNvGrpSpPr/>
          <p:nvPr/>
        </p:nvGrpSpPr>
        <p:grpSpPr>
          <a:xfrm>
            <a:off x="3891103" y="8089119"/>
            <a:ext cx="2584917" cy="3573478"/>
            <a:chOff x="0" y="0"/>
            <a:chExt cx="3446556" cy="4764637"/>
          </a:xfrm>
        </p:grpSpPr>
        <p:sp>
          <p:nvSpPr>
            <p:cNvPr id="11" name="Freeform 11"/>
            <p:cNvSpPr/>
            <p:nvPr/>
          </p:nvSpPr>
          <p:spPr>
            <a:xfrm>
              <a:off x="0" y="0"/>
              <a:ext cx="3446526" cy="4764659"/>
            </a:xfrm>
            <a:custGeom>
              <a:avLst/>
              <a:gdLst/>
              <a:ahLst/>
              <a:cxnLst/>
              <a:rect l="l" t="t" r="r" b="b"/>
              <a:pathLst>
                <a:path w="3446526" h="4764659">
                  <a:moveTo>
                    <a:pt x="0" y="0"/>
                  </a:moveTo>
                  <a:lnTo>
                    <a:pt x="3446526" y="0"/>
                  </a:lnTo>
                  <a:lnTo>
                    <a:pt x="3446526" y="4764659"/>
                  </a:lnTo>
                  <a:lnTo>
                    <a:pt x="0" y="4764659"/>
                  </a:lnTo>
                  <a:lnTo>
                    <a:pt x="0" y="0"/>
                  </a:lnTo>
                  <a:close/>
                </a:path>
              </a:pathLst>
            </a:custGeom>
            <a:blipFill>
              <a:blip r:embed="rId6"/>
              <a:stretch>
                <a:fillRect t="-1" b="-1"/>
              </a:stretch>
            </a:blipFill>
          </p:spPr>
          <p:txBody>
            <a:bodyPr/>
            <a:lstStyle/>
            <a:p>
              <a:endParaRPr lang="en-GB"/>
            </a:p>
          </p:txBody>
        </p:sp>
      </p:grpSp>
      <p:sp>
        <p:nvSpPr>
          <p:cNvPr id="12" name="TextBox 12"/>
          <p:cNvSpPr txBox="1"/>
          <p:nvPr/>
        </p:nvSpPr>
        <p:spPr>
          <a:xfrm>
            <a:off x="6096000" y="4610100"/>
            <a:ext cx="11163401" cy="3267321"/>
          </a:xfrm>
          <a:prstGeom prst="rect">
            <a:avLst/>
          </a:prstGeom>
        </p:spPr>
        <p:txBody>
          <a:bodyPr lIns="0" tIns="0" rIns="0" bIns="0" rtlCol="0" anchor="t">
            <a:spAutoFit/>
          </a:bodyPr>
          <a:lstStyle/>
          <a:p>
            <a:pPr algn="ctr">
              <a:lnSpc>
                <a:spcPts val="6291"/>
              </a:lnSpc>
            </a:pPr>
            <a:r>
              <a:rPr lang="en-US" sz="3931">
                <a:solidFill>
                  <a:srgbClr val="AB5762"/>
                </a:solidFill>
                <a:latin typeface="Roboto Condensed"/>
              </a:rPr>
              <a:t>Hãy viết đoạn văn khoảng 8 – 10 câu chia sẻ những cách mà thế hệ trẻ có thể làm để giữ gìn và phát huy những nét đẹp của cha ông. Đoạn văn có sử dụng 01 từ tượng hình/ từ tượng thanh hoặc 01 biện pháp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5073791" y="-832264"/>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5" name="Group 5"/>
          <p:cNvGrpSpPr/>
          <p:nvPr/>
        </p:nvGrpSpPr>
        <p:grpSpPr>
          <a:xfrm rot="1488026">
            <a:off x="12670100" y="8372410"/>
            <a:ext cx="1977751" cy="2988360"/>
            <a:chOff x="0" y="0"/>
            <a:chExt cx="2637001" cy="3984480"/>
          </a:xfrm>
        </p:grpSpPr>
        <p:sp>
          <p:nvSpPr>
            <p:cNvPr id="6" name="Freeform 6"/>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4"/>
              <a:stretch>
                <a:fillRect l="-45" r="-44"/>
              </a:stretch>
            </a:blipFill>
          </p:spPr>
          <p:txBody>
            <a:bodyPr/>
            <a:lstStyle/>
            <a:p>
              <a:endParaRPr lang="en-GB"/>
            </a:p>
          </p:txBody>
        </p:sp>
      </p:grpSp>
      <p:grpSp>
        <p:nvGrpSpPr>
          <p:cNvPr id="7" name="Group 7"/>
          <p:cNvGrpSpPr/>
          <p:nvPr/>
        </p:nvGrpSpPr>
        <p:grpSpPr>
          <a:xfrm rot="4894065">
            <a:off x="14536411" y="5552860"/>
            <a:ext cx="4377447" cy="4114800"/>
            <a:chOff x="0" y="0"/>
            <a:chExt cx="5836596" cy="5486400"/>
          </a:xfrm>
        </p:grpSpPr>
        <p:sp>
          <p:nvSpPr>
            <p:cNvPr id="8" name="Freeform 8"/>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9" name="Group 9"/>
          <p:cNvGrpSpPr/>
          <p:nvPr/>
        </p:nvGrpSpPr>
        <p:grpSpPr>
          <a:xfrm rot="2476397">
            <a:off x="13096849" y="514596"/>
            <a:ext cx="3124386" cy="1028207"/>
            <a:chOff x="0" y="0"/>
            <a:chExt cx="4165848" cy="1370943"/>
          </a:xfrm>
        </p:grpSpPr>
        <p:sp>
          <p:nvSpPr>
            <p:cNvPr id="10" name="Freeform 10"/>
            <p:cNvSpPr/>
            <p:nvPr/>
          </p:nvSpPr>
          <p:spPr>
            <a:xfrm>
              <a:off x="0" y="0"/>
              <a:ext cx="4165854" cy="1370965"/>
            </a:xfrm>
            <a:custGeom>
              <a:avLst/>
              <a:gdLst/>
              <a:ahLst/>
              <a:cxnLst/>
              <a:rect l="l" t="t" r="r" b="b"/>
              <a:pathLst>
                <a:path w="4165854" h="1370965">
                  <a:moveTo>
                    <a:pt x="0" y="0"/>
                  </a:moveTo>
                  <a:lnTo>
                    <a:pt x="4165854" y="0"/>
                  </a:lnTo>
                  <a:lnTo>
                    <a:pt x="4165854" y="1370965"/>
                  </a:lnTo>
                  <a:lnTo>
                    <a:pt x="0" y="1370965"/>
                  </a:lnTo>
                  <a:lnTo>
                    <a:pt x="0" y="0"/>
                  </a:lnTo>
                  <a:close/>
                </a:path>
              </a:pathLst>
            </a:custGeom>
            <a:blipFill>
              <a:blip r:embed="rId6"/>
              <a:stretch>
                <a:fillRect t="-336" b="-335"/>
              </a:stretch>
            </a:blipFill>
          </p:spPr>
          <p:txBody>
            <a:bodyPr/>
            <a:lstStyle/>
            <a:p>
              <a:endParaRPr lang="en-GB"/>
            </a:p>
          </p:txBody>
        </p:sp>
      </p:grpSp>
      <p:grpSp>
        <p:nvGrpSpPr>
          <p:cNvPr id="11" name="Group 11"/>
          <p:cNvGrpSpPr/>
          <p:nvPr/>
        </p:nvGrpSpPr>
        <p:grpSpPr>
          <a:xfrm rot="981922">
            <a:off x="16409583" y="2980480"/>
            <a:ext cx="1236059" cy="1354247"/>
            <a:chOff x="0" y="0"/>
            <a:chExt cx="1648079" cy="1805663"/>
          </a:xfrm>
        </p:grpSpPr>
        <p:sp>
          <p:nvSpPr>
            <p:cNvPr id="12" name="Freeform 12"/>
            <p:cNvSpPr/>
            <p:nvPr/>
          </p:nvSpPr>
          <p:spPr>
            <a:xfrm>
              <a:off x="0" y="0"/>
              <a:ext cx="1648079" cy="1805686"/>
            </a:xfrm>
            <a:custGeom>
              <a:avLst/>
              <a:gdLst/>
              <a:ahLst/>
              <a:cxnLst/>
              <a:rect l="l" t="t" r="r" b="b"/>
              <a:pathLst>
                <a:path w="1648079" h="1805686">
                  <a:moveTo>
                    <a:pt x="0" y="0"/>
                  </a:moveTo>
                  <a:lnTo>
                    <a:pt x="1648079" y="0"/>
                  </a:lnTo>
                  <a:lnTo>
                    <a:pt x="1648079" y="1805686"/>
                  </a:lnTo>
                  <a:lnTo>
                    <a:pt x="0" y="1805686"/>
                  </a:lnTo>
                  <a:lnTo>
                    <a:pt x="0" y="0"/>
                  </a:lnTo>
                  <a:close/>
                </a:path>
              </a:pathLst>
            </a:custGeom>
            <a:blipFill>
              <a:blip r:embed="rId7"/>
              <a:stretch>
                <a:fillRect t="-200" b="-198"/>
              </a:stretch>
            </a:blipFill>
          </p:spPr>
          <p:txBody>
            <a:bodyPr/>
            <a:lstStyle/>
            <a:p>
              <a:endParaRPr lang="en-GB"/>
            </a:p>
          </p:txBody>
        </p:sp>
      </p:grpSp>
      <p:grpSp>
        <p:nvGrpSpPr>
          <p:cNvPr id="13" name="Group 13"/>
          <p:cNvGrpSpPr/>
          <p:nvPr/>
        </p:nvGrpSpPr>
        <p:grpSpPr>
          <a:xfrm>
            <a:off x="4931774" y="6814810"/>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8"/>
              <a:stretch>
                <a:fillRect t="-64" b="-63"/>
              </a:stretch>
            </a:blipFill>
          </p:spPr>
          <p:txBody>
            <a:bodyPr/>
            <a:lstStyle/>
            <a:p>
              <a:endParaRPr lang="en-GB"/>
            </a:p>
          </p:txBody>
        </p:sp>
      </p:grpSp>
      <p:grpSp>
        <p:nvGrpSpPr>
          <p:cNvPr id="15" name="Group 15"/>
          <p:cNvGrpSpPr/>
          <p:nvPr/>
        </p:nvGrpSpPr>
        <p:grpSpPr>
          <a:xfrm>
            <a:off x="4931774" y="4075231"/>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9"/>
              <a:stretch>
                <a:fillRect l="-483" r="-484"/>
              </a:stretch>
            </a:blipFill>
          </p:spPr>
          <p:txBody>
            <a:bodyPr/>
            <a:lstStyle/>
            <a:p>
              <a:endParaRPr lang="en-GB"/>
            </a:p>
          </p:txBody>
        </p:sp>
      </p:grpSp>
      <p:pic>
        <p:nvPicPr>
          <p:cNvPr id="17" name="Picture 17"/>
          <p:cNvPicPr>
            <a:picLocks noChangeAspect="1"/>
          </p:cNvPicPr>
          <p:nvPr/>
        </p:nvPicPr>
        <p:blipFill>
          <a:blip r:embed="rId10"/>
          <a:srcRect b="241"/>
          <a:stretch>
            <a:fillRect/>
          </a:stretch>
        </p:blipFill>
        <p:spPr>
          <a:xfrm>
            <a:off x="5646543" y="-134181"/>
            <a:ext cx="7324344" cy="8229600"/>
          </a:xfrm>
          <a:prstGeom prst="rect">
            <a:avLst/>
          </a:prstGeom>
        </p:spPr>
      </p:pic>
      <p:sp>
        <p:nvSpPr>
          <p:cNvPr id="18" name="TextBox 18"/>
          <p:cNvSpPr txBox="1"/>
          <p:nvPr/>
        </p:nvSpPr>
        <p:spPr>
          <a:xfrm>
            <a:off x="5283834" y="7195013"/>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rào rào</a:t>
            </a:r>
          </a:p>
        </p:txBody>
      </p:sp>
      <p:pic>
        <p:nvPicPr>
          <p:cNvPr id="19" name="Picture 19"/>
          <p:cNvPicPr>
            <a:picLocks noChangeAspect="1"/>
          </p:cNvPicPr>
          <p:nvPr/>
        </p:nvPicPr>
        <p:blipFill>
          <a:blip r:embed="rId11"/>
          <a:srcRect b="9159"/>
          <a:stretch>
            <a:fillRect/>
          </a:stretch>
        </p:blipFill>
        <p:spPr>
          <a:xfrm rot="2008471">
            <a:off x="-1571977" y="-882561"/>
            <a:ext cx="5934063" cy="4598899"/>
          </a:xfrm>
          <a:prstGeom prst="rect">
            <a:avLst/>
          </a:prstGeom>
        </p:spPr>
      </p:pic>
      <p:sp>
        <p:nvSpPr>
          <p:cNvPr id="20" name="TextBox 20"/>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2783800" cy="115443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4768867">
            <a:off x="15358434" y="-1552404"/>
            <a:ext cx="3304707" cy="4808436"/>
            <a:chOff x="0" y="0"/>
            <a:chExt cx="4406276" cy="6411248"/>
          </a:xfrm>
        </p:grpSpPr>
        <p:sp>
          <p:nvSpPr>
            <p:cNvPr id="4" name="Freeform 4"/>
            <p:cNvSpPr/>
            <p:nvPr/>
          </p:nvSpPr>
          <p:spPr>
            <a:xfrm>
              <a:off x="0" y="0"/>
              <a:ext cx="4406265" cy="6411214"/>
            </a:xfrm>
            <a:custGeom>
              <a:avLst/>
              <a:gdLst/>
              <a:ahLst/>
              <a:cxnLst/>
              <a:rect l="l" t="t" r="r" b="b"/>
              <a:pathLst>
                <a:path w="4406265" h="6411214">
                  <a:moveTo>
                    <a:pt x="0" y="0"/>
                  </a:moveTo>
                  <a:lnTo>
                    <a:pt x="4406265" y="0"/>
                  </a:lnTo>
                  <a:lnTo>
                    <a:pt x="4406265" y="6411214"/>
                  </a:lnTo>
                  <a:lnTo>
                    <a:pt x="0" y="6411214"/>
                  </a:lnTo>
                  <a:lnTo>
                    <a:pt x="0" y="0"/>
                  </a:lnTo>
                  <a:close/>
                </a:path>
              </a:pathLst>
            </a:custGeom>
            <a:blipFill>
              <a:blip r:embed="rId3"/>
              <a:stretch>
                <a:fillRect t="-307" b="-308"/>
              </a:stretch>
            </a:blipFill>
          </p:spPr>
          <p:txBody>
            <a:bodyPr/>
            <a:lstStyle/>
            <a:p>
              <a:endParaRPr lang="en-GB"/>
            </a:p>
          </p:txBody>
        </p:sp>
      </p:grpSp>
      <p:grpSp>
        <p:nvGrpSpPr>
          <p:cNvPr id="5" name="Group 5"/>
          <p:cNvGrpSpPr/>
          <p:nvPr/>
        </p:nvGrpSpPr>
        <p:grpSpPr>
          <a:xfrm rot="6757336">
            <a:off x="-2664207" y="1569930"/>
            <a:ext cx="6696561" cy="1004484"/>
            <a:chOff x="0" y="0"/>
            <a:chExt cx="8928748" cy="1339312"/>
          </a:xfrm>
        </p:grpSpPr>
        <p:sp>
          <p:nvSpPr>
            <p:cNvPr id="6" name="Freeform 6"/>
            <p:cNvSpPr/>
            <p:nvPr/>
          </p:nvSpPr>
          <p:spPr>
            <a:xfrm>
              <a:off x="0" y="0"/>
              <a:ext cx="8928735" cy="1339342"/>
            </a:xfrm>
            <a:custGeom>
              <a:avLst/>
              <a:gdLst/>
              <a:ahLst/>
              <a:cxnLst/>
              <a:rect l="l" t="t" r="r" b="b"/>
              <a:pathLst>
                <a:path w="8928735" h="1339342">
                  <a:moveTo>
                    <a:pt x="0" y="0"/>
                  </a:moveTo>
                  <a:lnTo>
                    <a:pt x="8928735" y="0"/>
                  </a:lnTo>
                  <a:lnTo>
                    <a:pt x="8928735" y="1339342"/>
                  </a:lnTo>
                  <a:lnTo>
                    <a:pt x="0" y="1339342"/>
                  </a:lnTo>
                  <a:lnTo>
                    <a:pt x="0" y="0"/>
                  </a:lnTo>
                  <a:close/>
                </a:path>
              </a:pathLst>
            </a:custGeom>
            <a:blipFill>
              <a:blip r:embed="rId4"/>
              <a:stretch>
                <a:fillRect b="2"/>
              </a:stretch>
            </a:blipFill>
          </p:spPr>
          <p:txBody>
            <a:bodyPr/>
            <a:lstStyle/>
            <a:p>
              <a:endParaRPr lang="en-GB"/>
            </a:p>
          </p:txBody>
        </p:sp>
      </p:grpSp>
      <p:grpSp>
        <p:nvGrpSpPr>
          <p:cNvPr id="7" name="Group 7"/>
          <p:cNvGrpSpPr/>
          <p:nvPr/>
        </p:nvGrpSpPr>
        <p:grpSpPr>
          <a:xfrm rot="1534021">
            <a:off x="-846351" y="7199401"/>
            <a:ext cx="3060849" cy="4602781"/>
            <a:chOff x="0" y="0"/>
            <a:chExt cx="4081132" cy="6137041"/>
          </a:xfrm>
        </p:grpSpPr>
        <p:sp>
          <p:nvSpPr>
            <p:cNvPr id="8" name="Freeform 8"/>
            <p:cNvSpPr/>
            <p:nvPr/>
          </p:nvSpPr>
          <p:spPr>
            <a:xfrm>
              <a:off x="0" y="0"/>
              <a:ext cx="4081145" cy="6137021"/>
            </a:xfrm>
            <a:custGeom>
              <a:avLst/>
              <a:gdLst/>
              <a:ahLst/>
              <a:cxnLst/>
              <a:rect l="l" t="t" r="r" b="b"/>
              <a:pathLst>
                <a:path w="4081145" h="6137021">
                  <a:moveTo>
                    <a:pt x="0" y="0"/>
                  </a:moveTo>
                  <a:lnTo>
                    <a:pt x="4081145" y="0"/>
                  </a:lnTo>
                  <a:lnTo>
                    <a:pt x="4081145" y="6137021"/>
                  </a:lnTo>
                  <a:lnTo>
                    <a:pt x="0" y="6137021"/>
                  </a:lnTo>
                  <a:lnTo>
                    <a:pt x="0" y="0"/>
                  </a:lnTo>
                  <a:close/>
                </a:path>
              </a:pathLst>
            </a:custGeom>
            <a:blipFill>
              <a:blip r:embed="rId5"/>
              <a:stretch>
                <a:fillRect l="-41" r="-41"/>
              </a:stretch>
            </a:blipFill>
          </p:spPr>
          <p:txBody>
            <a:bodyPr/>
            <a:lstStyle/>
            <a:p>
              <a:endParaRPr lang="en-GB"/>
            </a:p>
          </p:txBody>
        </p:sp>
      </p:grpSp>
      <p:grpSp>
        <p:nvGrpSpPr>
          <p:cNvPr id="9" name="Group 9"/>
          <p:cNvGrpSpPr/>
          <p:nvPr/>
        </p:nvGrpSpPr>
        <p:grpSpPr>
          <a:xfrm>
            <a:off x="14003780" y="6764270"/>
            <a:ext cx="4092356" cy="4114800"/>
            <a:chOff x="0" y="0"/>
            <a:chExt cx="5456475" cy="5486400"/>
          </a:xfrm>
        </p:grpSpPr>
        <p:sp>
          <p:nvSpPr>
            <p:cNvPr id="10" name="Freeform 10"/>
            <p:cNvSpPr/>
            <p:nvPr/>
          </p:nvSpPr>
          <p:spPr>
            <a:xfrm>
              <a:off x="0" y="0"/>
              <a:ext cx="5456428" cy="5486400"/>
            </a:xfrm>
            <a:custGeom>
              <a:avLst/>
              <a:gdLst/>
              <a:ahLst/>
              <a:cxnLst/>
              <a:rect l="l" t="t" r="r" b="b"/>
              <a:pathLst>
                <a:path w="5456428" h="5486400">
                  <a:moveTo>
                    <a:pt x="0" y="0"/>
                  </a:moveTo>
                  <a:lnTo>
                    <a:pt x="5456428" y="0"/>
                  </a:lnTo>
                  <a:lnTo>
                    <a:pt x="5456428" y="5486400"/>
                  </a:lnTo>
                  <a:lnTo>
                    <a:pt x="0" y="5486400"/>
                  </a:lnTo>
                  <a:lnTo>
                    <a:pt x="0" y="0"/>
                  </a:lnTo>
                  <a:close/>
                </a:path>
              </a:pathLst>
            </a:custGeom>
            <a:blipFill>
              <a:blip r:embed="rId6"/>
              <a:stretch>
                <a:fillRect l="-274" r="-275"/>
              </a:stretch>
            </a:blipFill>
          </p:spPr>
          <p:txBody>
            <a:bodyPr/>
            <a:lstStyle/>
            <a:p>
              <a:endParaRPr lang="en-GB"/>
            </a:p>
          </p:txBody>
        </p:sp>
      </p:grpSp>
      <p:pic>
        <p:nvPicPr>
          <p:cNvPr id="11" name="Picture 11"/>
          <p:cNvPicPr>
            <a:picLocks noChangeAspect="1"/>
          </p:cNvPicPr>
          <p:nvPr/>
        </p:nvPicPr>
        <p:blipFill>
          <a:blip r:embed="rId7"/>
          <a:srcRect/>
          <a:stretch>
            <a:fillRect/>
          </a:stretch>
        </p:blipFill>
        <p:spPr>
          <a:xfrm>
            <a:off x="4459069" y="7894227"/>
            <a:ext cx="1240912" cy="784877"/>
          </a:xfrm>
          <a:prstGeom prst="rect">
            <a:avLst/>
          </a:prstGeom>
        </p:spPr>
      </p:pic>
      <p:sp>
        <p:nvSpPr>
          <p:cNvPr id="12" name="TextBox 12"/>
          <p:cNvSpPr txBox="1"/>
          <p:nvPr/>
        </p:nvSpPr>
        <p:spPr>
          <a:xfrm>
            <a:off x="5901448" y="876300"/>
            <a:ext cx="6371835" cy="772161"/>
          </a:xfrm>
          <a:prstGeom prst="rect">
            <a:avLst/>
          </a:prstGeom>
        </p:spPr>
        <p:txBody>
          <a:bodyPr lIns="0" tIns="0" rIns="0" bIns="0" rtlCol="0" anchor="t">
            <a:spAutoFit/>
          </a:bodyPr>
          <a:lstStyle/>
          <a:p>
            <a:pPr algn="just">
              <a:lnSpc>
                <a:spcPts val="5739"/>
              </a:lnSpc>
            </a:pPr>
            <a:r>
              <a:rPr lang="en-US" sz="4099">
                <a:solidFill>
                  <a:srgbClr val="AB5762"/>
                </a:solidFill>
                <a:latin typeface="Roboto Condensed"/>
              </a:rPr>
              <a:t>Giới thiệu hiện trạng vấn đề</a:t>
            </a:r>
          </a:p>
        </p:txBody>
      </p:sp>
      <p:sp>
        <p:nvSpPr>
          <p:cNvPr id="13" name="TextBox 13"/>
          <p:cNvSpPr txBox="1"/>
          <p:nvPr/>
        </p:nvSpPr>
        <p:spPr>
          <a:xfrm>
            <a:off x="2281025" y="636545"/>
            <a:ext cx="4356088" cy="1550671"/>
          </a:xfrm>
          <a:prstGeom prst="rect">
            <a:avLst/>
          </a:prstGeom>
        </p:spPr>
        <p:txBody>
          <a:bodyPr lIns="0" tIns="0" rIns="0" bIns="0" rtlCol="0" anchor="t">
            <a:spAutoFit/>
          </a:bodyPr>
          <a:lstStyle/>
          <a:p>
            <a:pPr algn="just">
              <a:lnSpc>
                <a:spcPts val="5878"/>
              </a:lnSpc>
            </a:pPr>
            <a:r>
              <a:rPr lang="en-US" sz="4198">
                <a:solidFill>
                  <a:srgbClr val="C67E50"/>
                </a:solidFill>
                <a:latin typeface="Roboto Condensed Bold"/>
              </a:rPr>
              <a:t>Mở đoạn</a:t>
            </a:r>
          </a:p>
          <a:p>
            <a:pPr algn="just">
              <a:lnSpc>
                <a:spcPts val="5878"/>
              </a:lnSpc>
            </a:pPr>
            <a:r>
              <a:rPr lang="en-US" sz="4198">
                <a:solidFill>
                  <a:srgbClr val="C67E50"/>
                </a:solidFill>
                <a:latin typeface="Roboto Condensed Bold"/>
              </a:rPr>
              <a:t>(1 câu)</a:t>
            </a:r>
          </a:p>
        </p:txBody>
      </p:sp>
      <p:sp>
        <p:nvSpPr>
          <p:cNvPr id="14" name="TextBox 14"/>
          <p:cNvSpPr txBox="1"/>
          <p:nvPr/>
        </p:nvSpPr>
        <p:spPr>
          <a:xfrm>
            <a:off x="2281025" y="3378984"/>
            <a:ext cx="4356088" cy="1550671"/>
          </a:xfrm>
          <a:prstGeom prst="rect">
            <a:avLst/>
          </a:prstGeom>
        </p:spPr>
        <p:txBody>
          <a:bodyPr lIns="0" tIns="0" rIns="0" bIns="0" rtlCol="0" anchor="t">
            <a:spAutoFit/>
          </a:bodyPr>
          <a:lstStyle/>
          <a:p>
            <a:pPr algn="just">
              <a:lnSpc>
                <a:spcPts val="5878"/>
              </a:lnSpc>
            </a:pPr>
            <a:r>
              <a:rPr lang="en-US" sz="4198">
                <a:solidFill>
                  <a:srgbClr val="C67E50"/>
                </a:solidFill>
                <a:latin typeface="Roboto Condensed Bold"/>
              </a:rPr>
              <a:t>Thân đoạn</a:t>
            </a:r>
          </a:p>
          <a:p>
            <a:pPr algn="just">
              <a:lnSpc>
                <a:spcPts val="5878"/>
              </a:lnSpc>
            </a:pPr>
            <a:r>
              <a:rPr lang="en-US" sz="4198">
                <a:solidFill>
                  <a:srgbClr val="C67E50"/>
                </a:solidFill>
                <a:latin typeface="Roboto Condensed Bold"/>
              </a:rPr>
              <a:t>(3-5 câu)</a:t>
            </a:r>
          </a:p>
        </p:txBody>
      </p:sp>
      <p:sp>
        <p:nvSpPr>
          <p:cNvPr id="15" name="TextBox 15"/>
          <p:cNvSpPr txBox="1"/>
          <p:nvPr/>
        </p:nvSpPr>
        <p:spPr>
          <a:xfrm>
            <a:off x="5901448" y="2839113"/>
            <a:ext cx="11747423" cy="3667761"/>
          </a:xfrm>
          <a:prstGeom prst="rect">
            <a:avLst/>
          </a:prstGeom>
        </p:spPr>
        <p:txBody>
          <a:bodyPr lIns="0" tIns="0" rIns="0" bIns="0" rtlCol="0" anchor="t">
            <a:spAutoFit/>
          </a:bodyPr>
          <a:lstStyle/>
          <a:p>
            <a:pPr algn="just">
              <a:lnSpc>
                <a:spcPts val="5739"/>
              </a:lnSpc>
            </a:pPr>
            <a:r>
              <a:rPr lang="en-US" sz="4099">
                <a:solidFill>
                  <a:srgbClr val="AB5762"/>
                </a:solidFill>
                <a:latin typeface="Roboto Condensed"/>
              </a:rPr>
              <a:t>Chia sẻ những cách thế hệ trẻ có thể làm để giữ gìn và phát huy những nét đẹp của cha ông: Đọc những sáng tác văn học xưa kia, làm video giới thiệu văn hóa Việt, hướng dẫn du khách tìm hiểu về đặc trưng vẻ đẹp phong cách – con người Việt Nam,...</a:t>
            </a:r>
          </a:p>
        </p:txBody>
      </p:sp>
      <p:sp>
        <p:nvSpPr>
          <p:cNvPr id="16" name="TextBox 16"/>
          <p:cNvSpPr txBox="1"/>
          <p:nvPr/>
        </p:nvSpPr>
        <p:spPr>
          <a:xfrm>
            <a:off x="5901448" y="7444654"/>
            <a:ext cx="8102332" cy="1496061"/>
          </a:xfrm>
          <a:prstGeom prst="rect">
            <a:avLst/>
          </a:prstGeom>
        </p:spPr>
        <p:txBody>
          <a:bodyPr lIns="0" tIns="0" rIns="0" bIns="0" rtlCol="0" anchor="t">
            <a:spAutoFit/>
          </a:bodyPr>
          <a:lstStyle/>
          <a:p>
            <a:pPr algn="just">
              <a:lnSpc>
                <a:spcPts val="5739"/>
              </a:lnSpc>
            </a:pPr>
            <a:r>
              <a:rPr lang="en-US" sz="4099">
                <a:solidFill>
                  <a:srgbClr val="AB5762"/>
                </a:solidFill>
                <a:latin typeface="Roboto Condensed"/>
              </a:rPr>
              <a:t>Ý nghĩa, giá trị của những nét đẹp xưa đối với sự phát triển ngày nay.</a:t>
            </a:r>
          </a:p>
        </p:txBody>
      </p:sp>
      <p:sp>
        <p:nvSpPr>
          <p:cNvPr id="17" name="TextBox 17"/>
          <p:cNvSpPr txBox="1"/>
          <p:nvPr/>
        </p:nvSpPr>
        <p:spPr>
          <a:xfrm>
            <a:off x="2435604" y="7425604"/>
            <a:ext cx="2268853" cy="1550671"/>
          </a:xfrm>
          <a:prstGeom prst="rect">
            <a:avLst/>
          </a:prstGeom>
        </p:spPr>
        <p:txBody>
          <a:bodyPr lIns="0" tIns="0" rIns="0" bIns="0" rtlCol="0" anchor="t">
            <a:spAutoFit/>
          </a:bodyPr>
          <a:lstStyle/>
          <a:p>
            <a:pPr algn="just">
              <a:lnSpc>
                <a:spcPts val="5878"/>
              </a:lnSpc>
            </a:pPr>
            <a:r>
              <a:rPr lang="en-US" sz="4198">
                <a:solidFill>
                  <a:srgbClr val="C67E50"/>
                </a:solidFill>
                <a:latin typeface="Roboto Condensed Bold"/>
              </a:rPr>
              <a:t>Kết đoạn</a:t>
            </a:r>
          </a:p>
          <a:p>
            <a:pPr algn="just">
              <a:lnSpc>
                <a:spcPts val="5878"/>
              </a:lnSpc>
            </a:pPr>
            <a:r>
              <a:rPr lang="en-US" sz="4198">
                <a:solidFill>
                  <a:srgbClr val="C67E50"/>
                </a:solidFill>
                <a:latin typeface="Roboto Condensed Bold"/>
              </a:rPr>
              <a:t>(1 câu)</a:t>
            </a:r>
          </a:p>
        </p:txBody>
      </p:sp>
      <p:pic>
        <p:nvPicPr>
          <p:cNvPr id="18" name="Picture 18"/>
          <p:cNvPicPr>
            <a:picLocks noChangeAspect="1"/>
          </p:cNvPicPr>
          <p:nvPr/>
        </p:nvPicPr>
        <p:blipFill>
          <a:blip r:embed="rId7"/>
          <a:srcRect/>
          <a:stretch>
            <a:fillRect/>
          </a:stretch>
        </p:blipFill>
        <p:spPr>
          <a:xfrm>
            <a:off x="4459069" y="3550434"/>
            <a:ext cx="1240912" cy="784877"/>
          </a:xfrm>
          <a:prstGeom prst="rect">
            <a:avLst/>
          </a:prstGeom>
        </p:spPr>
      </p:pic>
      <p:pic>
        <p:nvPicPr>
          <p:cNvPr id="19" name="Picture 19"/>
          <p:cNvPicPr>
            <a:picLocks noChangeAspect="1"/>
          </p:cNvPicPr>
          <p:nvPr/>
        </p:nvPicPr>
        <p:blipFill>
          <a:blip r:embed="rId7"/>
          <a:srcRect/>
          <a:stretch>
            <a:fillRect/>
          </a:stretch>
        </p:blipFill>
        <p:spPr>
          <a:xfrm>
            <a:off x="4459069" y="1105168"/>
            <a:ext cx="1240912" cy="7848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1343084">
            <a:off x="4052990" y="6902637"/>
            <a:ext cx="1977751" cy="2988360"/>
            <a:chOff x="0" y="0"/>
            <a:chExt cx="2637001" cy="3984480"/>
          </a:xfrm>
        </p:grpSpPr>
        <p:sp>
          <p:nvSpPr>
            <p:cNvPr id="4" name="Freeform 4"/>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3"/>
              <a:stretch>
                <a:fillRect l="-45" r="-44"/>
              </a:stretch>
            </a:blipFill>
          </p:spPr>
          <p:txBody>
            <a:bodyPr/>
            <a:lstStyle/>
            <a:p>
              <a:endParaRPr lang="en-GB"/>
            </a:p>
          </p:txBody>
        </p:sp>
      </p:grpSp>
      <p:grpSp>
        <p:nvGrpSpPr>
          <p:cNvPr id="5" name="Group 5"/>
          <p:cNvGrpSpPr/>
          <p:nvPr/>
        </p:nvGrpSpPr>
        <p:grpSpPr>
          <a:xfrm rot="-167127">
            <a:off x="3251211" y="-1719829"/>
            <a:ext cx="12223130" cy="12456693"/>
            <a:chOff x="0" y="0"/>
            <a:chExt cx="16297507" cy="16608924"/>
          </a:xfrm>
        </p:grpSpPr>
        <p:sp>
          <p:nvSpPr>
            <p:cNvPr id="6" name="Freeform 6"/>
            <p:cNvSpPr/>
            <p:nvPr/>
          </p:nvSpPr>
          <p:spPr>
            <a:xfrm>
              <a:off x="0" y="0"/>
              <a:ext cx="16297529" cy="16608933"/>
            </a:xfrm>
            <a:custGeom>
              <a:avLst/>
              <a:gdLst/>
              <a:ahLst/>
              <a:cxnLst/>
              <a:rect l="l" t="t" r="r" b="b"/>
              <a:pathLst>
                <a:path w="16297529" h="16608933">
                  <a:moveTo>
                    <a:pt x="0" y="0"/>
                  </a:moveTo>
                  <a:lnTo>
                    <a:pt x="16297529" y="0"/>
                  </a:lnTo>
                  <a:lnTo>
                    <a:pt x="16297529" y="16608933"/>
                  </a:lnTo>
                  <a:lnTo>
                    <a:pt x="0" y="16608933"/>
                  </a:lnTo>
                  <a:lnTo>
                    <a:pt x="0" y="0"/>
                  </a:lnTo>
                  <a:close/>
                </a:path>
              </a:pathLst>
            </a:custGeom>
            <a:blipFill>
              <a:blip r:embed="rId4"/>
              <a:stretch>
                <a:fillRect l="-4" r="-4"/>
              </a:stretch>
            </a:blipFill>
          </p:spPr>
          <p:txBody>
            <a:bodyPr/>
            <a:lstStyle/>
            <a:p>
              <a:endParaRPr lang="en-GB"/>
            </a:p>
          </p:txBody>
        </p:sp>
      </p:grpSp>
      <p:grpSp>
        <p:nvGrpSpPr>
          <p:cNvPr id="7" name="Group 7"/>
          <p:cNvGrpSpPr/>
          <p:nvPr/>
        </p:nvGrpSpPr>
        <p:grpSpPr>
          <a:xfrm>
            <a:off x="-1421688" y="6916574"/>
            <a:ext cx="4377447" cy="4114800"/>
            <a:chOff x="0" y="0"/>
            <a:chExt cx="5836596" cy="5486400"/>
          </a:xfrm>
        </p:grpSpPr>
        <p:sp>
          <p:nvSpPr>
            <p:cNvPr id="8" name="Freeform 8"/>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9" name="Group 9"/>
          <p:cNvGrpSpPr/>
          <p:nvPr/>
        </p:nvGrpSpPr>
        <p:grpSpPr>
          <a:xfrm rot="-4768867">
            <a:off x="15358434" y="-1552404"/>
            <a:ext cx="3304707" cy="4808436"/>
            <a:chOff x="0" y="0"/>
            <a:chExt cx="4406276" cy="6411248"/>
          </a:xfrm>
        </p:grpSpPr>
        <p:sp>
          <p:nvSpPr>
            <p:cNvPr id="10" name="Freeform 10"/>
            <p:cNvSpPr/>
            <p:nvPr/>
          </p:nvSpPr>
          <p:spPr>
            <a:xfrm>
              <a:off x="0" y="0"/>
              <a:ext cx="4406265" cy="6411214"/>
            </a:xfrm>
            <a:custGeom>
              <a:avLst/>
              <a:gdLst/>
              <a:ahLst/>
              <a:cxnLst/>
              <a:rect l="l" t="t" r="r" b="b"/>
              <a:pathLst>
                <a:path w="4406265" h="6411214">
                  <a:moveTo>
                    <a:pt x="0" y="0"/>
                  </a:moveTo>
                  <a:lnTo>
                    <a:pt x="4406265" y="0"/>
                  </a:lnTo>
                  <a:lnTo>
                    <a:pt x="4406265" y="6411214"/>
                  </a:lnTo>
                  <a:lnTo>
                    <a:pt x="0" y="6411214"/>
                  </a:lnTo>
                  <a:lnTo>
                    <a:pt x="0" y="0"/>
                  </a:lnTo>
                  <a:close/>
                </a:path>
              </a:pathLst>
            </a:custGeom>
            <a:blipFill>
              <a:blip r:embed="rId6"/>
              <a:stretch>
                <a:fillRect t="-307" b="-308"/>
              </a:stretch>
            </a:blipFill>
          </p:spPr>
          <p:txBody>
            <a:bodyPr/>
            <a:lstStyle/>
            <a:p>
              <a:endParaRPr lang="en-GB"/>
            </a:p>
          </p:txBody>
        </p:sp>
      </p:grpSp>
      <p:grpSp>
        <p:nvGrpSpPr>
          <p:cNvPr id="11" name="Group 11"/>
          <p:cNvGrpSpPr/>
          <p:nvPr/>
        </p:nvGrpSpPr>
        <p:grpSpPr>
          <a:xfrm>
            <a:off x="2210334" y="3862633"/>
            <a:ext cx="1490848" cy="1633400"/>
            <a:chOff x="0" y="0"/>
            <a:chExt cx="1987797" cy="2177867"/>
          </a:xfrm>
        </p:grpSpPr>
        <p:sp>
          <p:nvSpPr>
            <p:cNvPr id="12" name="Freeform 12"/>
            <p:cNvSpPr/>
            <p:nvPr/>
          </p:nvSpPr>
          <p:spPr>
            <a:xfrm>
              <a:off x="0" y="0"/>
              <a:ext cx="1987804" cy="2177923"/>
            </a:xfrm>
            <a:custGeom>
              <a:avLst/>
              <a:gdLst/>
              <a:ahLst/>
              <a:cxnLst/>
              <a:rect l="l" t="t" r="r" b="b"/>
              <a:pathLst>
                <a:path w="1987804" h="2177923">
                  <a:moveTo>
                    <a:pt x="0" y="0"/>
                  </a:moveTo>
                  <a:lnTo>
                    <a:pt x="1987804" y="0"/>
                  </a:lnTo>
                  <a:lnTo>
                    <a:pt x="1987804" y="2177923"/>
                  </a:lnTo>
                  <a:lnTo>
                    <a:pt x="0" y="2177923"/>
                  </a:lnTo>
                  <a:lnTo>
                    <a:pt x="0" y="0"/>
                  </a:lnTo>
                  <a:close/>
                </a:path>
              </a:pathLst>
            </a:custGeom>
            <a:blipFill>
              <a:blip r:embed="rId7"/>
              <a:stretch>
                <a:fillRect l="-3" r="-3" b="2"/>
              </a:stretch>
            </a:blipFill>
          </p:spPr>
          <p:txBody>
            <a:bodyPr/>
            <a:lstStyle/>
            <a:p>
              <a:endParaRPr lang="en-GB"/>
            </a:p>
          </p:txBody>
        </p:sp>
      </p:grpSp>
      <p:grpSp>
        <p:nvGrpSpPr>
          <p:cNvPr id="13" name="Group 13"/>
          <p:cNvGrpSpPr/>
          <p:nvPr/>
        </p:nvGrpSpPr>
        <p:grpSpPr>
          <a:xfrm>
            <a:off x="15104556" y="2668818"/>
            <a:ext cx="1089628" cy="1193815"/>
            <a:chOff x="0" y="0"/>
            <a:chExt cx="1452837" cy="1591753"/>
          </a:xfrm>
        </p:grpSpPr>
        <p:sp>
          <p:nvSpPr>
            <p:cNvPr id="14" name="Freeform 14"/>
            <p:cNvSpPr/>
            <p:nvPr/>
          </p:nvSpPr>
          <p:spPr>
            <a:xfrm>
              <a:off x="0" y="0"/>
              <a:ext cx="1452880" cy="1591691"/>
            </a:xfrm>
            <a:custGeom>
              <a:avLst/>
              <a:gdLst/>
              <a:ahLst/>
              <a:cxnLst/>
              <a:rect l="l" t="t" r="r" b="b"/>
              <a:pathLst>
                <a:path w="1452880" h="1591691">
                  <a:moveTo>
                    <a:pt x="0" y="0"/>
                  </a:moveTo>
                  <a:lnTo>
                    <a:pt x="1452880" y="0"/>
                  </a:lnTo>
                  <a:lnTo>
                    <a:pt x="1452880" y="1591691"/>
                  </a:lnTo>
                  <a:lnTo>
                    <a:pt x="0" y="1591691"/>
                  </a:lnTo>
                  <a:lnTo>
                    <a:pt x="0" y="0"/>
                  </a:lnTo>
                  <a:close/>
                </a:path>
              </a:pathLst>
            </a:custGeom>
            <a:blipFill>
              <a:blip r:embed="rId7"/>
              <a:stretch>
                <a:fillRect t="-1" r="2" b="-5"/>
              </a:stretch>
            </a:blipFill>
          </p:spPr>
          <p:txBody>
            <a:bodyPr/>
            <a:lstStyle/>
            <a:p>
              <a:endParaRPr lang="en-GB"/>
            </a:p>
          </p:txBody>
        </p:sp>
      </p:grpSp>
      <p:sp>
        <p:nvSpPr>
          <p:cNvPr id="15" name="TextBox 15"/>
          <p:cNvSpPr txBox="1"/>
          <p:nvPr/>
        </p:nvSpPr>
        <p:spPr>
          <a:xfrm>
            <a:off x="4115306" y="3418125"/>
            <a:ext cx="10230014" cy="1077301"/>
          </a:xfrm>
          <a:prstGeom prst="rect">
            <a:avLst/>
          </a:prstGeom>
        </p:spPr>
        <p:txBody>
          <a:bodyPr lIns="0" tIns="0" rIns="0" bIns="0" rtlCol="0" anchor="t">
            <a:spAutoFit/>
          </a:bodyPr>
          <a:lstStyle/>
          <a:p>
            <a:pPr algn="ctr">
              <a:lnSpc>
                <a:spcPts val="8085"/>
              </a:lnSpc>
            </a:pPr>
            <a:r>
              <a:rPr lang="en-US" sz="8085">
                <a:solidFill>
                  <a:srgbClr val="000000"/>
                </a:solidFill>
                <a:latin typeface="Roboto Condensed"/>
              </a:rPr>
              <a:t>Xin chào và hẹn gặp lại !</a:t>
            </a:r>
          </a:p>
        </p:txBody>
      </p:sp>
      <p:grpSp>
        <p:nvGrpSpPr>
          <p:cNvPr id="16" name="Group 16"/>
          <p:cNvGrpSpPr/>
          <p:nvPr/>
        </p:nvGrpSpPr>
        <p:grpSpPr>
          <a:xfrm rot="3545134">
            <a:off x="12493873" y="1950739"/>
            <a:ext cx="1254892" cy="658818"/>
            <a:chOff x="0" y="0"/>
            <a:chExt cx="1673189" cy="878424"/>
          </a:xfrm>
        </p:grpSpPr>
        <p:sp>
          <p:nvSpPr>
            <p:cNvPr id="17" name="Freeform 17"/>
            <p:cNvSpPr/>
            <p:nvPr/>
          </p:nvSpPr>
          <p:spPr>
            <a:xfrm>
              <a:off x="0" y="0"/>
              <a:ext cx="1673225" cy="878459"/>
            </a:xfrm>
            <a:custGeom>
              <a:avLst/>
              <a:gdLst/>
              <a:ahLst/>
              <a:cxnLst/>
              <a:rect l="l" t="t" r="r" b="b"/>
              <a:pathLst>
                <a:path w="1673225" h="878459">
                  <a:moveTo>
                    <a:pt x="0" y="0"/>
                  </a:moveTo>
                  <a:lnTo>
                    <a:pt x="1673225" y="0"/>
                  </a:lnTo>
                  <a:lnTo>
                    <a:pt x="1673225" y="878459"/>
                  </a:lnTo>
                  <a:lnTo>
                    <a:pt x="0" y="878459"/>
                  </a:lnTo>
                  <a:lnTo>
                    <a:pt x="0" y="0"/>
                  </a:lnTo>
                  <a:close/>
                </a:path>
              </a:pathLst>
            </a:custGeom>
            <a:blipFill>
              <a:blip r:embed="rId8"/>
              <a:stretch>
                <a:fillRect t="-505" r="2" b="-501"/>
              </a:stretch>
            </a:blipFill>
          </p:spPr>
          <p:txBody>
            <a:bodyPr/>
            <a:lstStyle/>
            <a:p>
              <a:endParaRPr lang="en-GB"/>
            </a:p>
          </p:txBody>
        </p:sp>
      </p:grpSp>
      <p:grpSp>
        <p:nvGrpSpPr>
          <p:cNvPr id="18" name="Group 18"/>
          <p:cNvGrpSpPr/>
          <p:nvPr/>
        </p:nvGrpSpPr>
        <p:grpSpPr>
          <a:xfrm>
            <a:off x="14189760" y="5672370"/>
            <a:ext cx="4008847" cy="6028341"/>
            <a:chOff x="0" y="0"/>
            <a:chExt cx="5345129" cy="8037788"/>
          </a:xfrm>
        </p:grpSpPr>
        <p:sp>
          <p:nvSpPr>
            <p:cNvPr id="19" name="Freeform 19"/>
            <p:cNvSpPr/>
            <p:nvPr/>
          </p:nvSpPr>
          <p:spPr>
            <a:xfrm>
              <a:off x="0" y="0"/>
              <a:ext cx="5345176" cy="8037830"/>
            </a:xfrm>
            <a:custGeom>
              <a:avLst/>
              <a:gdLst/>
              <a:ahLst/>
              <a:cxnLst/>
              <a:rect l="l" t="t" r="r" b="b"/>
              <a:pathLst>
                <a:path w="5345176" h="8037830">
                  <a:moveTo>
                    <a:pt x="0" y="0"/>
                  </a:moveTo>
                  <a:lnTo>
                    <a:pt x="5345176" y="0"/>
                  </a:lnTo>
                  <a:lnTo>
                    <a:pt x="5345176" y="8037830"/>
                  </a:lnTo>
                  <a:lnTo>
                    <a:pt x="0" y="8037830"/>
                  </a:lnTo>
                  <a:lnTo>
                    <a:pt x="0" y="0"/>
                  </a:lnTo>
                  <a:close/>
                </a:path>
              </a:pathLst>
            </a:custGeom>
            <a:blipFill>
              <a:blip r:embed="rId9"/>
              <a:stretch>
                <a:fillRect l="-41" r="-40"/>
              </a:stretch>
            </a:blipFill>
          </p:spPr>
          <p:txBody>
            <a:bodyPr/>
            <a:lstStyle/>
            <a:p>
              <a:endParaRPr lang="en-GB"/>
            </a:p>
          </p:txBody>
        </p:sp>
      </p:grpSp>
      <p:grpSp>
        <p:nvGrpSpPr>
          <p:cNvPr id="20" name="Group 20"/>
          <p:cNvGrpSpPr/>
          <p:nvPr/>
        </p:nvGrpSpPr>
        <p:grpSpPr>
          <a:xfrm rot="6757336">
            <a:off x="-2664207" y="1569930"/>
            <a:ext cx="6696561" cy="1004484"/>
            <a:chOff x="0" y="0"/>
            <a:chExt cx="8928748" cy="1339312"/>
          </a:xfrm>
        </p:grpSpPr>
        <p:sp>
          <p:nvSpPr>
            <p:cNvPr id="21" name="Freeform 21"/>
            <p:cNvSpPr/>
            <p:nvPr/>
          </p:nvSpPr>
          <p:spPr>
            <a:xfrm>
              <a:off x="0" y="0"/>
              <a:ext cx="8928735" cy="1339342"/>
            </a:xfrm>
            <a:custGeom>
              <a:avLst/>
              <a:gdLst/>
              <a:ahLst/>
              <a:cxnLst/>
              <a:rect l="l" t="t" r="r" b="b"/>
              <a:pathLst>
                <a:path w="8928735" h="1339342">
                  <a:moveTo>
                    <a:pt x="0" y="0"/>
                  </a:moveTo>
                  <a:lnTo>
                    <a:pt x="8928735" y="0"/>
                  </a:lnTo>
                  <a:lnTo>
                    <a:pt x="8928735" y="1339342"/>
                  </a:lnTo>
                  <a:lnTo>
                    <a:pt x="0" y="1339342"/>
                  </a:lnTo>
                  <a:lnTo>
                    <a:pt x="0" y="0"/>
                  </a:lnTo>
                  <a:close/>
                </a:path>
              </a:pathLst>
            </a:custGeom>
            <a:blipFill>
              <a:blip r:embed="rId10"/>
              <a:stretch>
                <a:fillRect b="2"/>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5" name="Group 5"/>
          <p:cNvGrpSpPr/>
          <p:nvPr/>
        </p:nvGrpSpPr>
        <p:grpSpPr>
          <a:xfrm rot="1488026">
            <a:off x="12670100" y="8372410"/>
            <a:ext cx="1977751" cy="2988360"/>
            <a:chOff x="0" y="0"/>
            <a:chExt cx="2637001" cy="3984480"/>
          </a:xfrm>
        </p:grpSpPr>
        <p:sp>
          <p:nvSpPr>
            <p:cNvPr id="6" name="Freeform 6"/>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4"/>
              <a:stretch>
                <a:fillRect l="-45" r="-44"/>
              </a:stretch>
            </a:blipFill>
          </p:spPr>
          <p:txBody>
            <a:bodyPr/>
            <a:lstStyle/>
            <a:p>
              <a:endParaRPr lang="en-GB"/>
            </a:p>
          </p:txBody>
        </p:sp>
      </p:grpSp>
      <p:grpSp>
        <p:nvGrpSpPr>
          <p:cNvPr id="7" name="Group 7"/>
          <p:cNvGrpSpPr/>
          <p:nvPr/>
        </p:nvGrpSpPr>
        <p:grpSpPr>
          <a:xfrm rot="4894065">
            <a:off x="14536411" y="5552860"/>
            <a:ext cx="4377447" cy="4114800"/>
            <a:chOff x="0" y="0"/>
            <a:chExt cx="5836596" cy="5486400"/>
          </a:xfrm>
        </p:grpSpPr>
        <p:sp>
          <p:nvSpPr>
            <p:cNvPr id="8" name="Freeform 8"/>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9" name="Group 9"/>
          <p:cNvGrpSpPr/>
          <p:nvPr/>
        </p:nvGrpSpPr>
        <p:grpSpPr>
          <a:xfrm rot="2476397">
            <a:off x="12589890" y="902785"/>
            <a:ext cx="3124386" cy="1028207"/>
            <a:chOff x="0" y="0"/>
            <a:chExt cx="4165848" cy="1370943"/>
          </a:xfrm>
        </p:grpSpPr>
        <p:sp>
          <p:nvSpPr>
            <p:cNvPr id="10" name="Freeform 10"/>
            <p:cNvSpPr/>
            <p:nvPr/>
          </p:nvSpPr>
          <p:spPr>
            <a:xfrm>
              <a:off x="0" y="0"/>
              <a:ext cx="4165854" cy="1370965"/>
            </a:xfrm>
            <a:custGeom>
              <a:avLst/>
              <a:gdLst/>
              <a:ahLst/>
              <a:cxnLst/>
              <a:rect l="l" t="t" r="r" b="b"/>
              <a:pathLst>
                <a:path w="4165854" h="1370965">
                  <a:moveTo>
                    <a:pt x="0" y="0"/>
                  </a:moveTo>
                  <a:lnTo>
                    <a:pt x="4165854" y="0"/>
                  </a:lnTo>
                  <a:lnTo>
                    <a:pt x="4165854" y="1370965"/>
                  </a:lnTo>
                  <a:lnTo>
                    <a:pt x="0" y="1370965"/>
                  </a:lnTo>
                  <a:lnTo>
                    <a:pt x="0" y="0"/>
                  </a:lnTo>
                  <a:close/>
                </a:path>
              </a:pathLst>
            </a:custGeom>
            <a:blipFill>
              <a:blip r:embed="rId6"/>
              <a:stretch>
                <a:fillRect t="-336" b="-335"/>
              </a:stretch>
            </a:blipFill>
          </p:spPr>
          <p:txBody>
            <a:bodyPr/>
            <a:lstStyle/>
            <a:p>
              <a:endParaRPr lang="en-GB"/>
            </a:p>
          </p:txBody>
        </p:sp>
      </p:grpSp>
      <p:grpSp>
        <p:nvGrpSpPr>
          <p:cNvPr id="11" name="Group 11"/>
          <p:cNvGrpSpPr/>
          <p:nvPr/>
        </p:nvGrpSpPr>
        <p:grpSpPr>
          <a:xfrm rot="981922">
            <a:off x="16409583" y="2980480"/>
            <a:ext cx="1236059" cy="1354247"/>
            <a:chOff x="0" y="0"/>
            <a:chExt cx="1648079" cy="1805663"/>
          </a:xfrm>
        </p:grpSpPr>
        <p:sp>
          <p:nvSpPr>
            <p:cNvPr id="12" name="Freeform 12"/>
            <p:cNvSpPr/>
            <p:nvPr/>
          </p:nvSpPr>
          <p:spPr>
            <a:xfrm>
              <a:off x="0" y="0"/>
              <a:ext cx="1648079" cy="1805686"/>
            </a:xfrm>
            <a:custGeom>
              <a:avLst/>
              <a:gdLst/>
              <a:ahLst/>
              <a:cxnLst/>
              <a:rect l="l" t="t" r="r" b="b"/>
              <a:pathLst>
                <a:path w="1648079" h="1805686">
                  <a:moveTo>
                    <a:pt x="0" y="0"/>
                  </a:moveTo>
                  <a:lnTo>
                    <a:pt x="1648079" y="0"/>
                  </a:lnTo>
                  <a:lnTo>
                    <a:pt x="1648079" y="1805686"/>
                  </a:lnTo>
                  <a:lnTo>
                    <a:pt x="0" y="1805686"/>
                  </a:lnTo>
                  <a:lnTo>
                    <a:pt x="0" y="0"/>
                  </a:lnTo>
                  <a:close/>
                </a:path>
              </a:pathLst>
            </a:custGeom>
            <a:blipFill>
              <a:blip r:embed="rId7"/>
              <a:stretch>
                <a:fillRect t="-200" b="-198"/>
              </a:stretch>
            </a:blipFill>
          </p:spPr>
          <p:txBody>
            <a:bodyPr/>
            <a:lstStyle/>
            <a:p>
              <a:endParaRPr lang="en-GB"/>
            </a:p>
          </p:txBody>
        </p:sp>
      </p:grpSp>
      <p:grpSp>
        <p:nvGrpSpPr>
          <p:cNvPr id="13" name="Group 13"/>
          <p:cNvGrpSpPr/>
          <p:nvPr/>
        </p:nvGrpSpPr>
        <p:grpSpPr>
          <a:xfrm>
            <a:off x="4282834" y="6431462"/>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8"/>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9"/>
              <a:stretch>
                <a:fillRect l="-483" r="-484"/>
              </a:stretch>
            </a:blipFill>
          </p:spPr>
          <p:txBody>
            <a:bodyPr/>
            <a:lstStyle/>
            <a:p>
              <a:endParaRPr lang="en-GB"/>
            </a:p>
          </p:txBody>
        </p:sp>
      </p:grpSp>
      <p:grpSp>
        <p:nvGrpSpPr>
          <p:cNvPr id="17" name="Group 17"/>
          <p:cNvGrpSpPr/>
          <p:nvPr/>
        </p:nvGrpSpPr>
        <p:grpSpPr>
          <a:xfrm>
            <a:off x="6766613" y="886537"/>
            <a:ext cx="4754773" cy="5544925"/>
            <a:chOff x="0" y="0"/>
            <a:chExt cx="6339697" cy="7393233"/>
          </a:xfrm>
        </p:grpSpPr>
        <p:sp>
          <p:nvSpPr>
            <p:cNvPr id="18" name="Freeform 18"/>
            <p:cNvSpPr/>
            <p:nvPr/>
          </p:nvSpPr>
          <p:spPr>
            <a:xfrm>
              <a:off x="0" y="0"/>
              <a:ext cx="6339713" cy="7393178"/>
            </a:xfrm>
            <a:custGeom>
              <a:avLst/>
              <a:gdLst/>
              <a:ahLst/>
              <a:cxnLst/>
              <a:rect l="l" t="t" r="r" b="b"/>
              <a:pathLst>
                <a:path w="6339713" h="7393178">
                  <a:moveTo>
                    <a:pt x="0" y="0"/>
                  </a:moveTo>
                  <a:lnTo>
                    <a:pt x="6339713" y="0"/>
                  </a:lnTo>
                  <a:lnTo>
                    <a:pt x="6339713" y="7393178"/>
                  </a:lnTo>
                  <a:lnTo>
                    <a:pt x="0" y="7393178"/>
                  </a:lnTo>
                  <a:lnTo>
                    <a:pt x="0" y="0"/>
                  </a:lnTo>
                  <a:close/>
                </a:path>
              </a:pathLst>
            </a:custGeom>
            <a:blipFill>
              <a:blip r:embed="rId10"/>
              <a:stretch>
                <a:fillRect l="-7" r="-7"/>
              </a:stretch>
            </a:blipFill>
          </p:spPr>
          <p:txBody>
            <a:bodyPr/>
            <a:lstStyle/>
            <a:p>
              <a:endParaRPr lang="en-GB"/>
            </a:p>
          </p:txBody>
        </p:sp>
      </p:grpSp>
      <p:sp>
        <p:nvSpPr>
          <p:cNvPr id="19" name="TextBox 19"/>
          <p:cNvSpPr txBox="1"/>
          <p:nvPr/>
        </p:nvSpPr>
        <p:spPr>
          <a:xfrm>
            <a:off x="4804441" y="6681075"/>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tích tắc</a:t>
            </a:r>
          </a:p>
        </p:txBody>
      </p:sp>
      <p:pic>
        <p:nvPicPr>
          <p:cNvPr id="20" name="Picture 20"/>
          <p:cNvPicPr>
            <a:picLocks noChangeAspect="1"/>
          </p:cNvPicPr>
          <p:nvPr/>
        </p:nvPicPr>
        <p:blipFill>
          <a:blip r:embed="rId11"/>
          <a:srcRect b="9159"/>
          <a:stretch>
            <a:fillRect/>
          </a:stretch>
        </p:blipFill>
        <p:spPr>
          <a:xfrm rot="2008471">
            <a:off x="-1571977" y="-882561"/>
            <a:ext cx="5934063" cy="4598899"/>
          </a:xfrm>
          <a:prstGeom prst="rect">
            <a:avLst/>
          </a:prstGeom>
        </p:spPr>
      </p:pic>
      <p:sp>
        <p:nvSpPr>
          <p:cNvPr id="21" name="TextBox 21"/>
          <p:cNvSpPr txBox="1"/>
          <p:nvPr/>
        </p:nvSpPr>
        <p:spPr>
          <a:xfrm>
            <a:off x="236937" y="473410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5" name="Group 5"/>
          <p:cNvGrpSpPr/>
          <p:nvPr/>
        </p:nvGrpSpPr>
        <p:grpSpPr>
          <a:xfrm rot="1488026">
            <a:off x="12670100" y="8372410"/>
            <a:ext cx="1977751" cy="2988360"/>
            <a:chOff x="0" y="0"/>
            <a:chExt cx="2637001" cy="3984480"/>
          </a:xfrm>
        </p:grpSpPr>
        <p:sp>
          <p:nvSpPr>
            <p:cNvPr id="6" name="Freeform 6"/>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4"/>
              <a:stretch>
                <a:fillRect l="-45" r="-44"/>
              </a:stretch>
            </a:blipFill>
          </p:spPr>
          <p:txBody>
            <a:bodyPr/>
            <a:lstStyle/>
            <a:p>
              <a:endParaRPr lang="en-GB"/>
            </a:p>
          </p:txBody>
        </p:sp>
      </p:grpSp>
      <p:grpSp>
        <p:nvGrpSpPr>
          <p:cNvPr id="7" name="Group 7"/>
          <p:cNvGrpSpPr/>
          <p:nvPr/>
        </p:nvGrpSpPr>
        <p:grpSpPr>
          <a:xfrm rot="4894065">
            <a:off x="14536411" y="5552860"/>
            <a:ext cx="4377447" cy="4114800"/>
            <a:chOff x="0" y="0"/>
            <a:chExt cx="5836596" cy="5486400"/>
          </a:xfrm>
        </p:grpSpPr>
        <p:sp>
          <p:nvSpPr>
            <p:cNvPr id="8" name="Freeform 8"/>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9" name="Group 9"/>
          <p:cNvGrpSpPr/>
          <p:nvPr/>
        </p:nvGrpSpPr>
        <p:grpSpPr>
          <a:xfrm rot="2476397">
            <a:off x="12589890" y="902785"/>
            <a:ext cx="3124386" cy="1028207"/>
            <a:chOff x="0" y="0"/>
            <a:chExt cx="4165848" cy="1370943"/>
          </a:xfrm>
        </p:grpSpPr>
        <p:sp>
          <p:nvSpPr>
            <p:cNvPr id="10" name="Freeform 10"/>
            <p:cNvSpPr/>
            <p:nvPr/>
          </p:nvSpPr>
          <p:spPr>
            <a:xfrm>
              <a:off x="0" y="0"/>
              <a:ext cx="4165854" cy="1370965"/>
            </a:xfrm>
            <a:custGeom>
              <a:avLst/>
              <a:gdLst/>
              <a:ahLst/>
              <a:cxnLst/>
              <a:rect l="l" t="t" r="r" b="b"/>
              <a:pathLst>
                <a:path w="4165854" h="1370965">
                  <a:moveTo>
                    <a:pt x="0" y="0"/>
                  </a:moveTo>
                  <a:lnTo>
                    <a:pt x="4165854" y="0"/>
                  </a:lnTo>
                  <a:lnTo>
                    <a:pt x="4165854" y="1370965"/>
                  </a:lnTo>
                  <a:lnTo>
                    <a:pt x="0" y="1370965"/>
                  </a:lnTo>
                  <a:lnTo>
                    <a:pt x="0" y="0"/>
                  </a:lnTo>
                  <a:close/>
                </a:path>
              </a:pathLst>
            </a:custGeom>
            <a:blipFill>
              <a:blip r:embed="rId6"/>
              <a:stretch>
                <a:fillRect t="-336" b="-335"/>
              </a:stretch>
            </a:blipFill>
          </p:spPr>
          <p:txBody>
            <a:bodyPr/>
            <a:lstStyle/>
            <a:p>
              <a:endParaRPr lang="en-GB"/>
            </a:p>
          </p:txBody>
        </p:sp>
      </p:grpSp>
      <p:grpSp>
        <p:nvGrpSpPr>
          <p:cNvPr id="11" name="Group 11"/>
          <p:cNvGrpSpPr/>
          <p:nvPr/>
        </p:nvGrpSpPr>
        <p:grpSpPr>
          <a:xfrm rot="981922">
            <a:off x="16409583" y="2980480"/>
            <a:ext cx="1236059" cy="1354247"/>
            <a:chOff x="0" y="0"/>
            <a:chExt cx="1648079" cy="1805663"/>
          </a:xfrm>
        </p:grpSpPr>
        <p:sp>
          <p:nvSpPr>
            <p:cNvPr id="12" name="Freeform 12"/>
            <p:cNvSpPr/>
            <p:nvPr/>
          </p:nvSpPr>
          <p:spPr>
            <a:xfrm>
              <a:off x="0" y="0"/>
              <a:ext cx="1648079" cy="1805686"/>
            </a:xfrm>
            <a:custGeom>
              <a:avLst/>
              <a:gdLst/>
              <a:ahLst/>
              <a:cxnLst/>
              <a:rect l="l" t="t" r="r" b="b"/>
              <a:pathLst>
                <a:path w="1648079" h="1805686">
                  <a:moveTo>
                    <a:pt x="0" y="0"/>
                  </a:moveTo>
                  <a:lnTo>
                    <a:pt x="1648079" y="0"/>
                  </a:lnTo>
                  <a:lnTo>
                    <a:pt x="1648079" y="1805686"/>
                  </a:lnTo>
                  <a:lnTo>
                    <a:pt x="0" y="1805686"/>
                  </a:lnTo>
                  <a:lnTo>
                    <a:pt x="0" y="0"/>
                  </a:lnTo>
                  <a:close/>
                </a:path>
              </a:pathLst>
            </a:custGeom>
            <a:blipFill>
              <a:blip r:embed="rId7"/>
              <a:stretch>
                <a:fillRect t="-200" b="-198"/>
              </a:stretch>
            </a:blipFill>
          </p:spPr>
          <p:txBody>
            <a:bodyPr/>
            <a:lstStyle/>
            <a:p>
              <a:endParaRPr lang="en-GB"/>
            </a:p>
          </p:txBody>
        </p:sp>
      </p:grpSp>
      <p:grpSp>
        <p:nvGrpSpPr>
          <p:cNvPr id="13" name="Group 13"/>
          <p:cNvGrpSpPr/>
          <p:nvPr/>
        </p:nvGrpSpPr>
        <p:grpSpPr>
          <a:xfrm>
            <a:off x="4607281" y="6012323"/>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8"/>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9"/>
              <a:stretch>
                <a:fillRect l="-483" r="-484"/>
              </a:stretch>
            </a:blipFill>
          </p:spPr>
          <p:txBody>
            <a:bodyPr/>
            <a:lstStyle/>
            <a:p>
              <a:endParaRPr lang="en-GB"/>
            </a:p>
          </p:txBody>
        </p:sp>
      </p:grpSp>
      <p:grpSp>
        <p:nvGrpSpPr>
          <p:cNvPr id="17" name="Group 17"/>
          <p:cNvGrpSpPr/>
          <p:nvPr/>
        </p:nvGrpSpPr>
        <p:grpSpPr>
          <a:xfrm>
            <a:off x="5332023" y="567687"/>
            <a:ext cx="7306830" cy="5397921"/>
            <a:chOff x="0" y="0"/>
            <a:chExt cx="9742440" cy="7197228"/>
          </a:xfrm>
        </p:grpSpPr>
        <p:sp>
          <p:nvSpPr>
            <p:cNvPr id="18" name="Freeform 18"/>
            <p:cNvSpPr/>
            <p:nvPr/>
          </p:nvSpPr>
          <p:spPr>
            <a:xfrm>
              <a:off x="0" y="0"/>
              <a:ext cx="9742424" cy="7197217"/>
            </a:xfrm>
            <a:custGeom>
              <a:avLst/>
              <a:gdLst/>
              <a:ahLst/>
              <a:cxnLst/>
              <a:rect l="l" t="t" r="r" b="b"/>
              <a:pathLst>
                <a:path w="9742424" h="7197217">
                  <a:moveTo>
                    <a:pt x="0" y="0"/>
                  </a:moveTo>
                  <a:lnTo>
                    <a:pt x="9742424" y="0"/>
                  </a:lnTo>
                  <a:lnTo>
                    <a:pt x="9742424" y="7197217"/>
                  </a:lnTo>
                  <a:lnTo>
                    <a:pt x="0" y="7197217"/>
                  </a:lnTo>
                  <a:lnTo>
                    <a:pt x="0" y="0"/>
                  </a:lnTo>
                  <a:close/>
                </a:path>
              </a:pathLst>
            </a:custGeom>
            <a:blipFill>
              <a:blip r:embed="rId10"/>
              <a:stretch>
                <a:fillRect t="-144" b="-144"/>
              </a:stretch>
            </a:blipFill>
          </p:spPr>
          <p:txBody>
            <a:bodyPr/>
            <a:lstStyle/>
            <a:p>
              <a:endParaRPr lang="en-GB"/>
            </a:p>
          </p:txBody>
        </p:sp>
      </p:grpSp>
      <p:sp>
        <p:nvSpPr>
          <p:cNvPr id="19" name="TextBox 19"/>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F2C17"/>
                </a:solidFill>
                <a:latin typeface="Roboto Condensed Bold"/>
              </a:rPr>
              <a:t>gâu gâu</a:t>
            </a:r>
          </a:p>
        </p:txBody>
      </p:sp>
      <p:pic>
        <p:nvPicPr>
          <p:cNvPr id="20" name="Picture 20"/>
          <p:cNvPicPr>
            <a:picLocks noChangeAspect="1"/>
          </p:cNvPicPr>
          <p:nvPr/>
        </p:nvPicPr>
        <p:blipFill>
          <a:blip r:embed="rId11"/>
          <a:srcRect b="9159"/>
          <a:stretch>
            <a:fillRect/>
          </a:stretch>
        </p:blipFill>
        <p:spPr>
          <a:xfrm rot="2008471">
            <a:off x="-1571977" y="-882561"/>
            <a:ext cx="5934063" cy="4598899"/>
          </a:xfrm>
          <a:prstGeom prst="rect">
            <a:avLst/>
          </a:prstGeom>
        </p:spPr>
      </p:pic>
      <p:sp>
        <p:nvSpPr>
          <p:cNvPr id="21" name="TextBox 21"/>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5" name="Group 5"/>
          <p:cNvGrpSpPr/>
          <p:nvPr/>
        </p:nvGrpSpPr>
        <p:grpSpPr>
          <a:xfrm rot="1488026">
            <a:off x="12670100" y="8372410"/>
            <a:ext cx="1977751" cy="2988360"/>
            <a:chOff x="0" y="0"/>
            <a:chExt cx="2637001" cy="3984480"/>
          </a:xfrm>
        </p:grpSpPr>
        <p:sp>
          <p:nvSpPr>
            <p:cNvPr id="6" name="Freeform 6"/>
            <p:cNvSpPr/>
            <p:nvPr/>
          </p:nvSpPr>
          <p:spPr>
            <a:xfrm>
              <a:off x="0" y="0"/>
              <a:ext cx="2637028" cy="3984498"/>
            </a:xfrm>
            <a:custGeom>
              <a:avLst/>
              <a:gdLst/>
              <a:ahLst/>
              <a:cxnLst/>
              <a:rect l="l" t="t" r="r" b="b"/>
              <a:pathLst>
                <a:path w="2637028" h="3984498">
                  <a:moveTo>
                    <a:pt x="0" y="0"/>
                  </a:moveTo>
                  <a:lnTo>
                    <a:pt x="2637028" y="0"/>
                  </a:lnTo>
                  <a:lnTo>
                    <a:pt x="2637028" y="3984498"/>
                  </a:lnTo>
                  <a:lnTo>
                    <a:pt x="0" y="3984498"/>
                  </a:lnTo>
                  <a:lnTo>
                    <a:pt x="0" y="0"/>
                  </a:lnTo>
                  <a:close/>
                </a:path>
              </a:pathLst>
            </a:custGeom>
            <a:blipFill>
              <a:blip r:embed="rId4"/>
              <a:stretch>
                <a:fillRect l="-45" r="-44"/>
              </a:stretch>
            </a:blipFill>
          </p:spPr>
          <p:txBody>
            <a:bodyPr/>
            <a:lstStyle/>
            <a:p>
              <a:endParaRPr lang="en-GB"/>
            </a:p>
          </p:txBody>
        </p:sp>
      </p:grpSp>
      <p:grpSp>
        <p:nvGrpSpPr>
          <p:cNvPr id="7" name="Group 7"/>
          <p:cNvGrpSpPr/>
          <p:nvPr/>
        </p:nvGrpSpPr>
        <p:grpSpPr>
          <a:xfrm rot="4894065">
            <a:off x="14536411" y="5552860"/>
            <a:ext cx="4377447" cy="4114800"/>
            <a:chOff x="0" y="0"/>
            <a:chExt cx="5836596" cy="5486400"/>
          </a:xfrm>
        </p:grpSpPr>
        <p:sp>
          <p:nvSpPr>
            <p:cNvPr id="8" name="Freeform 8"/>
            <p:cNvSpPr/>
            <p:nvPr/>
          </p:nvSpPr>
          <p:spPr>
            <a:xfrm>
              <a:off x="0" y="0"/>
              <a:ext cx="5836539" cy="5486400"/>
            </a:xfrm>
            <a:custGeom>
              <a:avLst/>
              <a:gdLst/>
              <a:ahLst/>
              <a:cxnLst/>
              <a:rect l="l" t="t" r="r" b="b"/>
              <a:pathLst>
                <a:path w="5836539" h="5486400">
                  <a:moveTo>
                    <a:pt x="0" y="0"/>
                  </a:moveTo>
                  <a:lnTo>
                    <a:pt x="5836539" y="0"/>
                  </a:lnTo>
                  <a:lnTo>
                    <a:pt x="5836539" y="5486400"/>
                  </a:lnTo>
                  <a:lnTo>
                    <a:pt x="0" y="5486400"/>
                  </a:lnTo>
                  <a:lnTo>
                    <a:pt x="0" y="0"/>
                  </a:lnTo>
                  <a:close/>
                </a:path>
              </a:pathLst>
            </a:custGeom>
            <a:blipFill>
              <a:blip r:embed="rId5"/>
              <a:stretch>
                <a:fillRect t="-416" b="-416"/>
              </a:stretch>
            </a:blipFill>
          </p:spPr>
          <p:txBody>
            <a:bodyPr/>
            <a:lstStyle/>
            <a:p>
              <a:endParaRPr lang="en-GB"/>
            </a:p>
          </p:txBody>
        </p:sp>
      </p:grpSp>
      <p:grpSp>
        <p:nvGrpSpPr>
          <p:cNvPr id="9" name="Group 9"/>
          <p:cNvGrpSpPr/>
          <p:nvPr/>
        </p:nvGrpSpPr>
        <p:grpSpPr>
          <a:xfrm rot="2476397">
            <a:off x="12589890" y="902785"/>
            <a:ext cx="3124386" cy="1028207"/>
            <a:chOff x="0" y="0"/>
            <a:chExt cx="4165848" cy="1370943"/>
          </a:xfrm>
        </p:grpSpPr>
        <p:sp>
          <p:nvSpPr>
            <p:cNvPr id="10" name="Freeform 10"/>
            <p:cNvSpPr/>
            <p:nvPr/>
          </p:nvSpPr>
          <p:spPr>
            <a:xfrm>
              <a:off x="0" y="0"/>
              <a:ext cx="4165854" cy="1370965"/>
            </a:xfrm>
            <a:custGeom>
              <a:avLst/>
              <a:gdLst/>
              <a:ahLst/>
              <a:cxnLst/>
              <a:rect l="l" t="t" r="r" b="b"/>
              <a:pathLst>
                <a:path w="4165854" h="1370965">
                  <a:moveTo>
                    <a:pt x="0" y="0"/>
                  </a:moveTo>
                  <a:lnTo>
                    <a:pt x="4165854" y="0"/>
                  </a:lnTo>
                  <a:lnTo>
                    <a:pt x="4165854" y="1370965"/>
                  </a:lnTo>
                  <a:lnTo>
                    <a:pt x="0" y="1370965"/>
                  </a:lnTo>
                  <a:lnTo>
                    <a:pt x="0" y="0"/>
                  </a:lnTo>
                  <a:close/>
                </a:path>
              </a:pathLst>
            </a:custGeom>
            <a:blipFill>
              <a:blip r:embed="rId6"/>
              <a:stretch>
                <a:fillRect t="-336" b="-335"/>
              </a:stretch>
            </a:blipFill>
          </p:spPr>
          <p:txBody>
            <a:bodyPr/>
            <a:lstStyle/>
            <a:p>
              <a:endParaRPr lang="en-GB"/>
            </a:p>
          </p:txBody>
        </p:sp>
      </p:grpSp>
      <p:grpSp>
        <p:nvGrpSpPr>
          <p:cNvPr id="11" name="Group 11"/>
          <p:cNvGrpSpPr/>
          <p:nvPr/>
        </p:nvGrpSpPr>
        <p:grpSpPr>
          <a:xfrm rot="981922">
            <a:off x="16409583" y="2980480"/>
            <a:ext cx="1236059" cy="1354247"/>
            <a:chOff x="0" y="0"/>
            <a:chExt cx="1648079" cy="1805663"/>
          </a:xfrm>
        </p:grpSpPr>
        <p:sp>
          <p:nvSpPr>
            <p:cNvPr id="12" name="Freeform 12"/>
            <p:cNvSpPr/>
            <p:nvPr/>
          </p:nvSpPr>
          <p:spPr>
            <a:xfrm>
              <a:off x="0" y="0"/>
              <a:ext cx="1648079" cy="1805686"/>
            </a:xfrm>
            <a:custGeom>
              <a:avLst/>
              <a:gdLst/>
              <a:ahLst/>
              <a:cxnLst/>
              <a:rect l="l" t="t" r="r" b="b"/>
              <a:pathLst>
                <a:path w="1648079" h="1805686">
                  <a:moveTo>
                    <a:pt x="0" y="0"/>
                  </a:moveTo>
                  <a:lnTo>
                    <a:pt x="1648079" y="0"/>
                  </a:lnTo>
                  <a:lnTo>
                    <a:pt x="1648079" y="1805686"/>
                  </a:lnTo>
                  <a:lnTo>
                    <a:pt x="0" y="1805686"/>
                  </a:lnTo>
                  <a:lnTo>
                    <a:pt x="0" y="0"/>
                  </a:lnTo>
                  <a:close/>
                </a:path>
              </a:pathLst>
            </a:custGeom>
            <a:blipFill>
              <a:blip r:embed="rId7"/>
              <a:stretch>
                <a:fillRect t="-200" b="-198"/>
              </a:stretch>
            </a:blipFill>
          </p:spPr>
          <p:txBody>
            <a:bodyPr/>
            <a:lstStyle/>
            <a:p>
              <a:endParaRPr lang="en-GB"/>
            </a:p>
          </p:txBody>
        </p:sp>
      </p:grpSp>
      <p:grpSp>
        <p:nvGrpSpPr>
          <p:cNvPr id="13" name="Group 13"/>
          <p:cNvGrpSpPr/>
          <p:nvPr/>
        </p:nvGrpSpPr>
        <p:grpSpPr>
          <a:xfrm>
            <a:off x="4607281" y="6012323"/>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8"/>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9"/>
              <a:stretch>
                <a:fillRect l="-483" r="-484"/>
              </a:stretch>
            </a:blipFill>
          </p:spPr>
          <p:txBody>
            <a:bodyPr/>
            <a:lstStyle/>
            <a:p>
              <a:endParaRPr lang="en-GB"/>
            </a:p>
          </p:txBody>
        </p:sp>
      </p:grpSp>
      <p:pic>
        <p:nvPicPr>
          <p:cNvPr id="17" name="Picture 17"/>
          <p:cNvPicPr>
            <a:picLocks noChangeAspect="1"/>
          </p:cNvPicPr>
          <p:nvPr/>
        </p:nvPicPr>
        <p:blipFill>
          <a:blip r:embed="rId10"/>
          <a:srcRect b="233"/>
          <a:stretch>
            <a:fillRect/>
          </a:stretch>
        </p:blipFill>
        <p:spPr>
          <a:xfrm>
            <a:off x="7238552" y="438947"/>
            <a:ext cx="3121091" cy="5573376"/>
          </a:xfrm>
          <a:prstGeom prst="rect">
            <a:avLst/>
          </a:prstGeom>
        </p:spPr>
      </p:pic>
      <p:sp>
        <p:nvSpPr>
          <p:cNvPr id="18" name="TextBox 18"/>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đùng đoàng</a:t>
            </a:r>
          </a:p>
        </p:txBody>
      </p:sp>
      <p:pic>
        <p:nvPicPr>
          <p:cNvPr id="19" name="Picture 19"/>
          <p:cNvPicPr>
            <a:picLocks noChangeAspect="1"/>
          </p:cNvPicPr>
          <p:nvPr/>
        </p:nvPicPr>
        <p:blipFill>
          <a:blip r:embed="rId11"/>
          <a:srcRect b="9159"/>
          <a:stretch>
            <a:fillRect/>
          </a:stretch>
        </p:blipFill>
        <p:spPr>
          <a:xfrm rot="2008471">
            <a:off x="-1571977" y="-882561"/>
            <a:ext cx="5934063" cy="4598899"/>
          </a:xfrm>
          <a:prstGeom prst="rect">
            <a:avLst/>
          </a:prstGeom>
        </p:spPr>
      </p:pic>
      <p:sp>
        <p:nvSpPr>
          <p:cNvPr id="20" name="TextBox 20"/>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405972">
            <a:off x="15698240" y="5798716"/>
            <a:ext cx="2008914" cy="3035448"/>
            <a:chOff x="0" y="0"/>
            <a:chExt cx="2678552" cy="4047264"/>
          </a:xfrm>
        </p:grpSpPr>
        <p:sp>
          <p:nvSpPr>
            <p:cNvPr id="4" name="Freeform 4"/>
            <p:cNvSpPr/>
            <p:nvPr/>
          </p:nvSpPr>
          <p:spPr>
            <a:xfrm>
              <a:off x="0" y="0"/>
              <a:ext cx="2678557" cy="4047236"/>
            </a:xfrm>
            <a:custGeom>
              <a:avLst/>
              <a:gdLst/>
              <a:ahLst/>
              <a:cxnLst/>
              <a:rect l="l" t="t" r="r" b="b"/>
              <a:pathLst>
                <a:path w="2678557" h="4047236">
                  <a:moveTo>
                    <a:pt x="0" y="0"/>
                  </a:moveTo>
                  <a:lnTo>
                    <a:pt x="2678557" y="0"/>
                  </a:lnTo>
                  <a:lnTo>
                    <a:pt x="2678557" y="4047236"/>
                  </a:lnTo>
                  <a:lnTo>
                    <a:pt x="0" y="4047236"/>
                  </a:lnTo>
                  <a:lnTo>
                    <a:pt x="0" y="0"/>
                  </a:lnTo>
                  <a:close/>
                </a:path>
              </a:pathLst>
            </a:custGeom>
            <a:blipFill>
              <a:blip r:embed="rId3"/>
              <a:stretch>
                <a:fillRect l="-208" r="-208"/>
              </a:stretch>
            </a:blipFill>
          </p:spPr>
          <p:txBody>
            <a:bodyPr/>
            <a:lstStyle/>
            <a:p>
              <a:endParaRPr lang="en-GB"/>
            </a:p>
          </p:txBody>
        </p:sp>
      </p:grpSp>
      <p:grpSp>
        <p:nvGrpSpPr>
          <p:cNvPr id="5" name="Group 5"/>
          <p:cNvGrpSpPr/>
          <p:nvPr/>
        </p:nvGrpSpPr>
        <p:grpSpPr>
          <a:xfrm rot="-808809">
            <a:off x="686150" y="3050039"/>
            <a:ext cx="2060074" cy="3112749"/>
            <a:chOff x="0" y="0"/>
            <a:chExt cx="2746765" cy="4150332"/>
          </a:xfrm>
        </p:grpSpPr>
        <p:sp>
          <p:nvSpPr>
            <p:cNvPr id="6" name="Freeform 6"/>
            <p:cNvSpPr/>
            <p:nvPr/>
          </p:nvSpPr>
          <p:spPr>
            <a:xfrm>
              <a:off x="0" y="0"/>
              <a:ext cx="2746756" cy="4150360"/>
            </a:xfrm>
            <a:custGeom>
              <a:avLst/>
              <a:gdLst/>
              <a:ahLst/>
              <a:cxnLst/>
              <a:rect l="l" t="t" r="r" b="b"/>
              <a:pathLst>
                <a:path w="2746756" h="4150360">
                  <a:moveTo>
                    <a:pt x="0" y="0"/>
                  </a:moveTo>
                  <a:lnTo>
                    <a:pt x="2746756" y="0"/>
                  </a:lnTo>
                  <a:lnTo>
                    <a:pt x="2746756" y="4150360"/>
                  </a:lnTo>
                  <a:lnTo>
                    <a:pt x="0" y="4150360"/>
                  </a:lnTo>
                  <a:lnTo>
                    <a:pt x="0" y="0"/>
                  </a:lnTo>
                  <a:close/>
                </a:path>
              </a:pathLst>
            </a:custGeom>
            <a:blipFill>
              <a:blip r:embed="rId3"/>
              <a:stretch>
                <a:fillRect l="-135" r="-135"/>
              </a:stretch>
            </a:blipFill>
          </p:spPr>
          <p:txBody>
            <a:bodyPr/>
            <a:lstStyle/>
            <a:p>
              <a:endParaRPr lang="en-GB"/>
            </a:p>
          </p:txBody>
        </p:sp>
      </p:grpSp>
      <p:grpSp>
        <p:nvGrpSpPr>
          <p:cNvPr id="7" name="Group 7"/>
          <p:cNvGrpSpPr/>
          <p:nvPr/>
        </p:nvGrpSpPr>
        <p:grpSpPr>
          <a:xfrm rot="5400000">
            <a:off x="2910883" y="-657533"/>
            <a:ext cx="8900751" cy="11730809"/>
            <a:chOff x="0" y="0"/>
            <a:chExt cx="11867668" cy="15641079"/>
          </a:xfrm>
        </p:grpSpPr>
        <p:sp>
          <p:nvSpPr>
            <p:cNvPr id="8" name="Freeform 8"/>
            <p:cNvSpPr/>
            <p:nvPr/>
          </p:nvSpPr>
          <p:spPr>
            <a:xfrm>
              <a:off x="0" y="0"/>
              <a:ext cx="11867642" cy="15641065"/>
            </a:xfrm>
            <a:custGeom>
              <a:avLst/>
              <a:gdLst/>
              <a:ahLst/>
              <a:cxnLst/>
              <a:rect l="l" t="t" r="r" b="b"/>
              <a:pathLst>
                <a:path w="11867642" h="15641065">
                  <a:moveTo>
                    <a:pt x="0" y="0"/>
                  </a:moveTo>
                  <a:lnTo>
                    <a:pt x="11867642" y="0"/>
                  </a:lnTo>
                  <a:lnTo>
                    <a:pt x="11867642" y="15641065"/>
                  </a:lnTo>
                  <a:lnTo>
                    <a:pt x="0" y="15641065"/>
                  </a:lnTo>
                  <a:lnTo>
                    <a:pt x="0" y="0"/>
                  </a:lnTo>
                  <a:close/>
                </a:path>
              </a:pathLst>
            </a:custGeom>
            <a:blipFill>
              <a:blip r:embed="rId4"/>
              <a:stretch>
                <a:fillRect t="-5" b="-5"/>
              </a:stretch>
            </a:blipFill>
          </p:spPr>
          <p:txBody>
            <a:bodyPr/>
            <a:lstStyle/>
            <a:p>
              <a:endParaRPr lang="en-GB"/>
            </a:p>
          </p:txBody>
        </p:sp>
      </p:grpSp>
      <p:grpSp>
        <p:nvGrpSpPr>
          <p:cNvPr id="9" name="Group 9"/>
          <p:cNvGrpSpPr/>
          <p:nvPr/>
        </p:nvGrpSpPr>
        <p:grpSpPr>
          <a:xfrm rot="5400000">
            <a:off x="9078545" y="1982747"/>
            <a:ext cx="8900751" cy="6526448"/>
            <a:chOff x="0" y="0"/>
            <a:chExt cx="11867668" cy="8701931"/>
          </a:xfrm>
        </p:grpSpPr>
        <p:sp>
          <p:nvSpPr>
            <p:cNvPr id="10" name="Freeform 10"/>
            <p:cNvSpPr/>
            <p:nvPr/>
          </p:nvSpPr>
          <p:spPr>
            <a:xfrm>
              <a:off x="0" y="0"/>
              <a:ext cx="11867642" cy="8701913"/>
            </a:xfrm>
            <a:custGeom>
              <a:avLst/>
              <a:gdLst/>
              <a:ahLst/>
              <a:cxnLst/>
              <a:rect l="l" t="t" r="r" b="b"/>
              <a:pathLst>
                <a:path w="11867642" h="8701913">
                  <a:moveTo>
                    <a:pt x="0" y="0"/>
                  </a:moveTo>
                  <a:lnTo>
                    <a:pt x="11867642" y="0"/>
                  </a:lnTo>
                  <a:lnTo>
                    <a:pt x="11867642" y="8701913"/>
                  </a:lnTo>
                  <a:lnTo>
                    <a:pt x="0" y="8701913"/>
                  </a:lnTo>
                  <a:lnTo>
                    <a:pt x="0" y="0"/>
                  </a:lnTo>
                  <a:close/>
                </a:path>
              </a:pathLst>
            </a:custGeom>
            <a:blipFill>
              <a:blip r:embed="rId4"/>
              <a:stretch>
                <a:fillRect t="-39881" b="-39881"/>
              </a:stretch>
            </a:blipFill>
          </p:spPr>
          <p:txBody>
            <a:bodyPr/>
            <a:lstStyle/>
            <a:p>
              <a:endParaRPr lang="en-GB"/>
            </a:p>
          </p:txBody>
        </p:sp>
      </p:grpSp>
      <p:grpSp>
        <p:nvGrpSpPr>
          <p:cNvPr id="11" name="Group 11"/>
          <p:cNvGrpSpPr/>
          <p:nvPr/>
        </p:nvGrpSpPr>
        <p:grpSpPr>
          <a:xfrm rot="6273377">
            <a:off x="-1247604" y="6454325"/>
            <a:ext cx="4057347" cy="5903547"/>
            <a:chOff x="0" y="0"/>
            <a:chExt cx="5409796" cy="7871396"/>
          </a:xfrm>
        </p:grpSpPr>
        <p:sp>
          <p:nvSpPr>
            <p:cNvPr id="12" name="Freeform 12"/>
            <p:cNvSpPr/>
            <p:nvPr/>
          </p:nvSpPr>
          <p:spPr>
            <a:xfrm>
              <a:off x="0" y="0"/>
              <a:ext cx="5409819" cy="7871333"/>
            </a:xfrm>
            <a:custGeom>
              <a:avLst/>
              <a:gdLst/>
              <a:ahLst/>
              <a:cxnLst/>
              <a:rect l="l" t="t" r="r" b="b"/>
              <a:pathLst>
                <a:path w="5409819" h="7871333">
                  <a:moveTo>
                    <a:pt x="0" y="0"/>
                  </a:moveTo>
                  <a:lnTo>
                    <a:pt x="5409819" y="0"/>
                  </a:lnTo>
                  <a:lnTo>
                    <a:pt x="5409819" y="7871333"/>
                  </a:lnTo>
                  <a:lnTo>
                    <a:pt x="0" y="7871333"/>
                  </a:lnTo>
                  <a:lnTo>
                    <a:pt x="0" y="0"/>
                  </a:lnTo>
                  <a:close/>
                </a:path>
              </a:pathLst>
            </a:custGeom>
            <a:blipFill>
              <a:blip r:embed="rId5"/>
              <a:stretch>
                <a:fillRect t="-254" b="-255"/>
              </a:stretch>
            </a:blipFill>
          </p:spPr>
          <p:txBody>
            <a:bodyPr/>
            <a:lstStyle/>
            <a:p>
              <a:endParaRPr lang="en-GB"/>
            </a:p>
          </p:txBody>
        </p:sp>
      </p:grpSp>
      <p:grpSp>
        <p:nvGrpSpPr>
          <p:cNvPr id="13" name="Group 13"/>
          <p:cNvGrpSpPr/>
          <p:nvPr/>
        </p:nvGrpSpPr>
        <p:grpSpPr>
          <a:xfrm rot="-1249076">
            <a:off x="15836100" y="728726"/>
            <a:ext cx="1912092" cy="2094921"/>
            <a:chOff x="0" y="0"/>
            <a:chExt cx="2549456" cy="2793228"/>
          </a:xfrm>
        </p:grpSpPr>
        <p:sp>
          <p:nvSpPr>
            <p:cNvPr id="14" name="Freeform 14"/>
            <p:cNvSpPr/>
            <p:nvPr/>
          </p:nvSpPr>
          <p:spPr>
            <a:xfrm>
              <a:off x="0" y="0"/>
              <a:ext cx="2549398" cy="2793238"/>
            </a:xfrm>
            <a:custGeom>
              <a:avLst/>
              <a:gdLst/>
              <a:ahLst/>
              <a:cxnLst/>
              <a:rect l="l" t="t" r="r" b="b"/>
              <a:pathLst>
                <a:path w="2549398" h="2793238">
                  <a:moveTo>
                    <a:pt x="0" y="0"/>
                  </a:moveTo>
                  <a:lnTo>
                    <a:pt x="2549398" y="0"/>
                  </a:lnTo>
                  <a:lnTo>
                    <a:pt x="2549398" y="2793238"/>
                  </a:lnTo>
                  <a:lnTo>
                    <a:pt x="0" y="2793238"/>
                  </a:lnTo>
                  <a:lnTo>
                    <a:pt x="0" y="0"/>
                  </a:lnTo>
                  <a:close/>
                </a:path>
              </a:pathLst>
            </a:custGeom>
            <a:blipFill>
              <a:blip r:embed="rId6"/>
              <a:stretch>
                <a:fillRect l="-49" r="-52"/>
              </a:stretch>
            </a:blipFill>
          </p:spPr>
          <p:txBody>
            <a:bodyPr/>
            <a:lstStyle/>
            <a:p>
              <a:endParaRPr lang="en-GB"/>
            </a:p>
          </p:txBody>
        </p:sp>
      </p:grpSp>
      <p:grpSp>
        <p:nvGrpSpPr>
          <p:cNvPr id="15" name="Group 15"/>
          <p:cNvGrpSpPr/>
          <p:nvPr/>
        </p:nvGrpSpPr>
        <p:grpSpPr>
          <a:xfrm rot="-1565822">
            <a:off x="13375825" y="8989314"/>
            <a:ext cx="5557121" cy="833568"/>
            <a:chOff x="0" y="0"/>
            <a:chExt cx="7409495" cy="1111424"/>
          </a:xfrm>
        </p:grpSpPr>
        <p:sp>
          <p:nvSpPr>
            <p:cNvPr id="16" name="Freeform 16"/>
            <p:cNvSpPr/>
            <p:nvPr/>
          </p:nvSpPr>
          <p:spPr>
            <a:xfrm>
              <a:off x="0" y="0"/>
              <a:ext cx="7409434" cy="1111377"/>
            </a:xfrm>
            <a:custGeom>
              <a:avLst/>
              <a:gdLst/>
              <a:ahLst/>
              <a:cxnLst/>
              <a:rect l="l" t="t" r="r" b="b"/>
              <a:pathLst>
                <a:path w="7409434" h="1111377">
                  <a:moveTo>
                    <a:pt x="0" y="0"/>
                  </a:moveTo>
                  <a:lnTo>
                    <a:pt x="7409434" y="0"/>
                  </a:lnTo>
                  <a:lnTo>
                    <a:pt x="7409434" y="1111377"/>
                  </a:lnTo>
                  <a:lnTo>
                    <a:pt x="0" y="1111377"/>
                  </a:lnTo>
                  <a:lnTo>
                    <a:pt x="0" y="0"/>
                  </a:lnTo>
                  <a:close/>
                </a:path>
              </a:pathLst>
            </a:custGeom>
            <a:blipFill>
              <a:blip r:embed="rId7"/>
              <a:stretch>
                <a:fillRect b="-4"/>
              </a:stretch>
            </a:blipFill>
          </p:spPr>
          <p:txBody>
            <a:bodyPr/>
            <a:lstStyle/>
            <a:p>
              <a:endParaRPr lang="en-GB"/>
            </a:p>
          </p:txBody>
        </p:sp>
      </p:grpSp>
      <p:grpSp>
        <p:nvGrpSpPr>
          <p:cNvPr id="17" name="Group 17"/>
          <p:cNvGrpSpPr/>
          <p:nvPr/>
        </p:nvGrpSpPr>
        <p:grpSpPr>
          <a:xfrm rot="-2178549">
            <a:off x="889151" y="1162551"/>
            <a:ext cx="3257669" cy="1072069"/>
            <a:chOff x="0" y="0"/>
            <a:chExt cx="4343559" cy="1429425"/>
          </a:xfrm>
        </p:grpSpPr>
        <p:sp>
          <p:nvSpPr>
            <p:cNvPr id="18" name="Freeform 18"/>
            <p:cNvSpPr/>
            <p:nvPr/>
          </p:nvSpPr>
          <p:spPr>
            <a:xfrm>
              <a:off x="0" y="0"/>
              <a:ext cx="4343527" cy="1429385"/>
            </a:xfrm>
            <a:custGeom>
              <a:avLst/>
              <a:gdLst/>
              <a:ahLst/>
              <a:cxnLst/>
              <a:rect l="l" t="t" r="r" b="b"/>
              <a:pathLst>
                <a:path w="4343527" h="1429385">
                  <a:moveTo>
                    <a:pt x="0" y="0"/>
                  </a:moveTo>
                  <a:lnTo>
                    <a:pt x="4343527" y="0"/>
                  </a:lnTo>
                  <a:lnTo>
                    <a:pt x="4343527" y="1429385"/>
                  </a:lnTo>
                  <a:lnTo>
                    <a:pt x="0" y="1429385"/>
                  </a:lnTo>
                  <a:lnTo>
                    <a:pt x="0" y="0"/>
                  </a:lnTo>
                  <a:close/>
                </a:path>
              </a:pathLst>
            </a:custGeom>
            <a:blipFill>
              <a:blip r:embed="rId8"/>
              <a:stretch>
                <a:fillRect t="-53" b="-56"/>
              </a:stretch>
            </a:blipFill>
          </p:spPr>
          <p:txBody>
            <a:bodyPr/>
            <a:lstStyle/>
            <a:p>
              <a:endParaRPr lang="en-GB"/>
            </a:p>
          </p:txBody>
        </p:sp>
      </p:grpSp>
      <p:sp>
        <p:nvSpPr>
          <p:cNvPr id="19" name="TextBox 19"/>
          <p:cNvSpPr txBox="1"/>
          <p:nvPr/>
        </p:nvSpPr>
        <p:spPr>
          <a:xfrm>
            <a:off x="3080652" y="2005081"/>
            <a:ext cx="12038519" cy="1120676"/>
          </a:xfrm>
          <a:prstGeom prst="rect">
            <a:avLst/>
          </a:prstGeom>
        </p:spPr>
        <p:txBody>
          <a:bodyPr lIns="0" tIns="0" rIns="0" bIns="0" rtlCol="0" anchor="t">
            <a:spAutoFit/>
          </a:bodyPr>
          <a:lstStyle/>
          <a:p>
            <a:pPr algn="ctr">
              <a:lnSpc>
                <a:spcPts val="9100"/>
              </a:lnSpc>
            </a:pPr>
            <a:r>
              <a:rPr lang="en-US" sz="6500">
                <a:solidFill>
                  <a:srgbClr val="4F5159"/>
                </a:solidFill>
                <a:latin typeface="Fraunces Bold"/>
              </a:rPr>
              <a:t>BÀI 7: THƠ ĐƯỜNG LUẬT</a:t>
            </a:r>
          </a:p>
        </p:txBody>
      </p:sp>
      <p:sp>
        <p:nvSpPr>
          <p:cNvPr id="20" name="TextBox 20"/>
          <p:cNvSpPr txBox="1"/>
          <p:nvPr/>
        </p:nvSpPr>
        <p:spPr>
          <a:xfrm>
            <a:off x="4147964" y="3587167"/>
            <a:ext cx="9784784" cy="1019247"/>
          </a:xfrm>
          <a:prstGeom prst="rect">
            <a:avLst/>
          </a:prstGeom>
        </p:spPr>
        <p:txBody>
          <a:bodyPr lIns="0" tIns="0" rIns="0" bIns="0" rtlCol="0" anchor="t">
            <a:spAutoFit/>
          </a:bodyPr>
          <a:lstStyle/>
          <a:p>
            <a:pPr algn="ctr">
              <a:lnSpc>
                <a:spcPts val="7346"/>
              </a:lnSpc>
            </a:pPr>
            <a:r>
              <a:rPr lang="en-US" sz="5247">
                <a:solidFill>
                  <a:srgbClr val="F5EDD9"/>
                </a:solidFill>
                <a:latin typeface="Roboto Condensed"/>
              </a:rPr>
              <a:t>THỰC HÀNH TIẾNG VIỆT </a:t>
            </a:r>
          </a:p>
        </p:txBody>
      </p:sp>
      <p:sp>
        <p:nvSpPr>
          <p:cNvPr id="21" name="TextBox 21"/>
          <p:cNvSpPr txBox="1"/>
          <p:nvPr/>
        </p:nvSpPr>
        <p:spPr>
          <a:xfrm>
            <a:off x="3080652" y="4962525"/>
            <a:ext cx="12806785" cy="3441599"/>
          </a:xfrm>
          <a:prstGeom prst="rect">
            <a:avLst/>
          </a:prstGeom>
        </p:spPr>
        <p:txBody>
          <a:bodyPr lIns="0" tIns="0" rIns="0" bIns="0" rtlCol="0" anchor="t">
            <a:spAutoFit/>
          </a:bodyPr>
          <a:lstStyle/>
          <a:p>
            <a:pPr algn="ctr">
              <a:lnSpc>
                <a:spcPts val="9015"/>
              </a:lnSpc>
            </a:pPr>
            <a:r>
              <a:rPr lang="en-US" sz="6439">
                <a:solidFill>
                  <a:srgbClr val="4F5159"/>
                </a:solidFill>
                <a:latin typeface="#9Slide07 SVNRevolution"/>
              </a:rPr>
              <a:t>TỪ TƯỢNG HÌNH VÀ </a:t>
            </a:r>
          </a:p>
          <a:p>
            <a:pPr algn="ctr">
              <a:lnSpc>
                <a:spcPts val="9015"/>
              </a:lnSpc>
            </a:pPr>
            <a:r>
              <a:rPr lang="en-US" sz="6439">
                <a:solidFill>
                  <a:srgbClr val="4F5159"/>
                </a:solidFill>
                <a:latin typeface="#9Slide07 SVNRevolution"/>
              </a:rPr>
              <a:t>TỪ TƯỢNG THANH,</a:t>
            </a:r>
          </a:p>
          <a:p>
            <a:pPr algn="ctr">
              <a:lnSpc>
                <a:spcPts val="9015"/>
              </a:lnSpc>
            </a:pPr>
            <a:r>
              <a:rPr lang="en-US" sz="6439">
                <a:solidFill>
                  <a:srgbClr val="4F5159"/>
                </a:solidFill>
                <a:latin typeface="#9Slide07 SVNRevolution"/>
              </a:rPr>
              <a:t>biện pháp tu từ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6101213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3118</Words>
  <Application>Microsoft Office PowerPoint</Application>
  <PresentationFormat>Custom</PresentationFormat>
  <Paragraphs>263</Paragraphs>
  <Slides>51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Fraunces Bold</vt:lpstr>
      <vt:lpstr>Roboto Condensed Bold Italics</vt:lpstr>
      <vt:lpstr>#9Slide07 SVNRevolution</vt:lpstr>
      <vt:lpstr>Roboto Condensed Italics</vt:lpstr>
      <vt:lpstr>Roboto Condensed Bold</vt:lpstr>
      <vt:lpstr>Arial</vt:lpstr>
      <vt:lpstr>Roboto Condensed</vt:lpstr>
      <vt:lpstr>Wingdings</vt:lpstr>
      <vt:lpstr>Arimo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8CD_B7_THTV1.pptx</dc:title>
  <dc:creator>Administrator</dc:creator>
  <cp:lastModifiedBy>Admin</cp:lastModifiedBy>
  <cp:revision>4</cp:revision>
  <dcterms:created xsi:type="dcterms:W3CDTF">2006-08-16T00:00:00Z</dcterms:created>
  <dcterms:modified xsi:type="dcterms:W3CDTF">2024-01-23T14:09:11Z</dcterms:modified>
  <dc:identifier>DAF37bd2AOg</dc:identifier>
</cp:coreProperties>
</file>