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Roboto Condensed" panose="020B0604020202020204" charset="0"/>
      <p:regular r:id="rId31"/>
      <p:bold r:id="rId32"/>
      <p:italic r:id="rId33"/>
      <p:boldItalic r:id="rId34"/>
    </p:embeddedFont>
    <p:embeddedFont>
      <p:font typeface="#9Slide07 SVNUT Triumph Press" panose="00000500000000000000" charset="0"/>
      <p:boldItalic r:id="rId35"/>
    </p:embeddedFont>
    <p:embeddedFont>
      <p:font typeface="Fraunces Bold" panose="020B0604020202020204" charset="0"/>
      <p:regular r:id="rId36"/>
    </p:embeddedFont>
    <p:embeddedFont>
      <p:font typeface="Roboto Condensed Bold Italics" panose="020B0604020202020204" charset="0"/>
      <p:regular r:id="rId37"/>
    </p:embeddedFont>
    <p:embeddedFont>
      <p:font typeface="Roboto Condensed Bold" panose="020B0604020202020204" charset="0"/>
      <p:bold r:id="rId38"/>
    </p:embeddedFont>
    <p:embeddedFont>
      <p:font typeface="Roboto Condensed Medium" panose="020B0604020202020204" charset="0"/>
      <p:regular r:id="rId39"/>
      <p:italic r:id="rId40"/>
    </p:embeddedFont>
    <p:embeddedFont>
      <p:font typeface="Calibri" panose="020F0502020204030204" pitchFamily="34" charset="0"/>
      <p:regular r:id="rId41"/>
      <p:bold r:id="rId42"/>
      <p:italic r:id="rId43"/>
      <p:boldItalic r:id="rId44"/>
    </p:embeddedFont>
    <p:embeddedFont>
      <p:font typeface="#9Slide05 Dear Saturday" panose="020B0604020202020204" charset="0"/>
      <p:regular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3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39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09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44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357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74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19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29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629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2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96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123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64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260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20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8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240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13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59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976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250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572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459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27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0041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743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85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 id="2147483662" r:id="rId33"/>
    <p:sldLayoutId id="2147483661" r:id="rId34"/>
    <p:sldLayoutId id="2147483660" r:id="rId35"/>
    <p:sldLayoutId id="2147483656" r:id="rId36"/>
    <p:sldLayoutId id="2147483657" r:id="rId37"/>
    <p:sldLayoutId id="2147483658" r:id="rId38"/>
    <p:sldLayoutId id="2147483659" r:id="rId3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5.svg"/><Relationship Id="rId7"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58.svg"/><Relationship Id="rId10" Type="http://schemas.openxmlformats.org/officeDocument/2006/relationships/image" Target="../media/image17.png"/><Relationship Id="rId4" Type="http://schemas.openxmlformats.org/officeDocument/2006/relationships/image" Target="../media/image30.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svg"/><Relationship Id="rId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9.svg"/><Relationship Id="rId4" Type="http://schemas.openxmlformats.org/officeDocument/2006/relationships/image" Target="../media/image15.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0.svg"/><Relationship Id="rId4" Type="http://schemas.openxmlformats.org/officeDocument/2006/relationships/image" Target="../media/image31.png"/><Relationship Id="rId9" Type="http://schemas.openxmlformats.org/officeDocument/2006/relationships/image" Target="../media/image64.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60.svg"/><Relationship Id="rId4" Type="http://schemas.openxmlformats.org/officeDocument/2006/relationships/image" Target="../media/image31.png"/><Relationship Id="rId9"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2.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0.svg"/><Relationship Id="rId5" Type="http://schemas.openxmlformats.org/officeDocument/2006/relationships/image" Target="../media/image68.svg"/><Relationship Id="rId15" Type="http://schemas.openxmlformats.org/officeDocument/2006/relationships/image" Target="../media/image64.sv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72.sv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svg"/><Relationship Id="rId18" Type="http://schemas.openxmlformats.org/officeDocument/2006/relationships/image" Target="../media/image46.png"/><Relationship Id="rId3" Type="http://schemas.openxmlformats.org/officeDocument/2006/relationships/image" Target="../media/image74.svg"/><Relationship Id="rId21" Type="http://schemas.openxmlformats.org/officeDocument/2006/relationships/image" Target="../media/image91.svg"/><Relationship Id="rId7" Type="http://schemas.openxmlformats.org/officeDocument/2006/relationships/image" Target="../media/image40.png"/><Relationship Id="rId12" Type="http://schemas.openxmlformats.org/officeDocument/2006/relationships/image" Target="../media/image43.png"/><Relationship Id="rId17" Type="http://schemas.openxmlformats.org/officeDocument/2006/relationships/image" Target="../media/image87.svg"/><Relationship Id="rId2" Type="http://schemas.openxmlformats.org/officeDocument/2006/relationships/image" Target="../media/image38.png"/><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81.svg"/><Relationship Id="rId5" Type="http://schemas.openxmlformats.org/officeDocument/2006/relationships/image" Target="../media/image39.png"/><Relationship Id="rId15" Type="http://schemas.openxmlformats.org/officeDocument/2006/relationships/image" Target="../media/image85.svg"/><Relationship Id="rId10" Type="http://schemas.openxmlformats.org/officeDocument/2006/relationships/image" Target="../media/image42.png"/><Relationship Id="rId19" Type="http://schemas.openxmlformats.org/officeDocument/2006/relationships/image" Target="../media/image89.svg"/><Relationship Id="rId4" Type="http://schemas.openxmlformats.org/officeDocument/2006/relationships/image" Target="../media/image29.png"/><Relationship Id="rId9" Type="http://schemas.openxmlformats.org/officeDocument/2006/relationships/image" Target="../media/image41.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9.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39.png"/><Relationship Id="rId10" Type="http://schemas.openxmlformats.org/officeDocument/2006/relationships/image" Target="../media/image48.png"/><Relationship Id="rId4" Type="http://schemas.openxmlformats.org/officeDocument/2006/relationships/image" Target="../media/image29.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39.png"/><Relationship Id="rId10" Type="http://schemas.openxmlformats.org/officeDocument/2006/relationships/image" Target="../media/image48.png"/><Relationship Id="rId4" Type="http://schemas.openxmlformats.org/officeDocument/2006/relationships/image" Target="../media/image29.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5.svg"/><Relationship Id="rId5" Type="http://schemas.openxmlformats.org/officeDocument/2006/relationships/image" Target="../media/image39.png"/><Relationship Id="rId10" Type="http://schemas.openxmlformats.org/officeDocument/2006/relationships/image" Target="../media/image49.png"/><Relationship Id="rId4" Type="http://schemas.openxmlformats.org/officeDocument/2006/relationships/image" Target="../media/image29.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6.svg"/><Relationship Id="rId7" Type="http://schemas.openxmlformats.org/officeDocument/2006/relationships/image" Target="../media/image60.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64.svg"/><Relationship Id="rId5" Type="http://schemas.openxmlformats.org/officeDocument/2006/relationships/image" Target="../media/image68.svg"/><Relationship Id="rId10"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62.sv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5.svg"/><Relationship Id="rId3" Type="http://schemas.openxmlformats.org/officeDocument/2006/relationships/image" Target="../media/image37.svg"/><Relationship Id="rId7" Type="http://schemas.openxmlformats.org/officeDocument/2006/relationships/image" Target="../media/image39.svg"/><Relationship Id="rId12" Type="http://schemas.openxmlformats.org/officeDocument/2006/relationships/image" Target="../media/image23.png"/><Relationship Id="rId17" Type="http://schemas.openxmlformats.org/officeDocument/2006/relationships/image" Target="../media/image49.svg"/><Relationship Id="rId2" Type="http://schemas.openxmlformats.org/officeDocument/2006/relationships/image" Target="../media/image19.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3.svg"/><Relationship Id="rId5" Type="http://schemas.openxmlformats.org/officeDocument/2006/relationships/image" Target="../media/image27.svg"/><Relationship Id="rId15" Type="http://schemas.openxmlformats.org/officeDocument/2006/relationships/image" Target="../media/image47.sv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41.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1.svg"/><Relationship Id="rId7" Type="http://schemas.openxmlformats.org/officeDocument/2006/relationships/image" Target="../media/image4.png"/><Relationship Id="rId12"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53.svg"/><Relationship Id="rId10" Type="http://schemas.openxmlformats.org/officeDocument/2006/relationships/image" Target="../media/image10.svg"/><Relationship Id="rId4" Type="http://schemas.openxmlformats.org/officeDocument/2006/relationships/image" Target="../media/image27.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8.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580789" y="0"/>
            <a:ext cx="4701724" cy="2222633"/>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901881" y="4483541"/>
            <a:ext cx="17227731" cy="1942035"/>
          </a:xfrm>
          <a:custGeom>
            <a:avLst/>
            <a:gdLst/>
            <a:ahLst/>
            <a:cxnLst/>
            <a:rect l="l" t="t" r="r" b="b"/>
            <a:pathLst>
              <a:path w="17227731" h="1942035">
                <a:moveTo>
                  <a:pt x="0" y="0"/>
                </a:moveTo>
                <a:lnTo>
                  <a:pt x="17227731" y="0"/>
                </a:lnTo>
                <a:lnTo>
                  <a:pt x="17227731" y="1942036"/>
                </a:lnTo>
                <a:lnTo>
                  <a:pt x="0" y="19420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rot="4423086">
            <a:off x="166746" y="-4626437"/>
            <a:ext cx="5323671" cy="785777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4124406" y="7950069"/>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rot="-8897882">
            <a:off x="15681947" y="7636750"/>
            <a:ext cx="3154705" cy="2291105"/>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7" name="Freeform 7"/>
          <p:cNvSpPr/>
          <p:nvPr/>
        </p:nvSpPr>
        <p:spPr>
          <a:xfrm>
            <a:off x="-1689017" y="6978775"/>
            <a:ext cx="5181796" cy="5106425"/>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8" name="TextBox 8"/>
          <p:cNvSpPr txBox="1"/>
          <p:nvPr/>
        </p:nvSpPr>
        <p:spPr>
          <a:xfrm>
            <a:off x="4577487" y="2032133"/>
            <a:ext cx="10003302" cy="1708154"/>
          </a:xfrm>
          <a:prstGeom prst="rect">
            <a:avLst/>
          </a:prstGeom>
        </p:spPr>
        <p:txBody>
          <a:bodyPr lIns="0" tIns="0" rIns="0" bIns="0" rtlCol="0" anchor="t">
            <a:spAutoFit/>
          </a:bodyPr>
          <a:lstStyle/>
          <a:p>
            <a:pPr algn="ctr">
              <a:lnSpc>
                <a:spcPts val="13999"/>
              </a:lnSpc>
            </a:pPr>
            <a:r>
              <a:rPr lang="en-US" sz="9999" dirty="0">
                <a:solidFill>
                  <a:srgbClr val="A64B23"/>
                </a:solidFill>
                <a:latin typeface="Fraunces Bold"/>
              </a:rPr>
              <a:t>KHỞI ĐỘNG </a:t>
            </a:r>
          </a:p>
        </p:txBody>
      </p:sp>
      <p:sp>
        <p:nvSpPr>
          <p:cNvPr id="9" name="TextBox 9"/>
          <p:cNvSpPr txBox="1"/>
          <p:nvPr/>
        </p:nvSpPr>
        <p:spPr>
          <a:xfrm>
            <a:off x="2829345" y="4651919"/>
            <a:ext cx="13372804" cy="1510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a:rPr>
              <a:t>Dựa vào tri thức được học, theo em, để phân tích </a:t>
            </a:r>
          </a:p>
          <a:p>
            <a:pPr algn="ctr">
              <a:lnSpc>
                <a:spcPts val="6019"/>
              </a:lnSpc>
            </a:pPr>
            <a:r>
              <a:rPr lang="en-US" sz="4299">
                <a:solidFill>
                  <a:srgbClr val="000000"/>
                </a:solidFill>
                <a:latin typeface="Roboto Condensed"/>
              </a:rPr>
              <a:t>một tác phẩm văn học, em sẽ trình bày những nội dung nào?</a:t>
            </a:r>
          </a:p>
        </p:txBody>
      </p:sp>
      <p:sp>
        <p:nvSpPr>
          <p:cNvPr id="10" name="Freeform 10"/>
          <p:cNvSpPr/>
          <p:nvPr/>
        </p:nvSpPr>
        <p:spPr>
          <a:xfrm rot="4423086">
            <a:off x="-24920" y="-4936755"/>
            <a:ext cx="5323671" cy="785777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712537" y="7836566"/>
            <a:ext cx="7641141" cy="5987876"/>
          </a:xfrm>
          <a:custGeom>
            <a:avLst/>
            <a:gdLst/>
            <a:ahLst/>
            <a:cxnLst/>
            <a:rect l="l" t="t" r="r" b="b"/>
            <a:pathLst>
              <a:path w="7641141" h="5987876">
                <a:moveTo>
                  <a:pt x="0" y="0"/>
                </a:moveTo>
                <a:lnTo>
                  <a:pt x="7641141" y="0"/>
                </a:lnTo>
                <a:lnTo>
                  <a:pt x="7641141" y="5987876"/>
                </a:lnTo>
                <a:lnTo>
                  <a:pt x="0" y="59878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5400000">
            <a:off x="1957002" y="-15128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en-GB"/>
          </a:p>
        </p:txBody>
      </p:sp>
      <p:graphicFrame>
        <p:nvGraphicFramePr>
          <p:cNvPr id="4" name="Table 4"/>
          <p:cNvGraphicFramePr>
            <a:graphicFrameLocks noGrp="1"/>
          </p:cNvGraphicFramePr>
          <p:nvPr>
            <p:extLst>
              <p:ext uri="{D42A27DB-BD31-4B8C-83A1-F6EECF244321}">
                <p14:modId xmlns:p14="http://schemas.microsoft.com/office/powerpoint/2010/main" val="2396596381"/>
              </p:ext>
            </p:extLst>
          </p:nvPr>
        </p:nvGraphicFramePr>
        <p:xfrm>
          <a:off x="496325" y="3144737"/>
          <a:ext cx="17295351" cy="3997526"/>
        </p:xfrm>
        <a:graphic>
          <a:graphicData uri="http://schemas.openxmlformats.org/drawingml/2006/table">
            <a:tbl>
              <a:tblPr/>
              <a:tblGrid>
                <a:gridCol w="1792806">
                  <a:extLst>
                    <a:ext uri="{9D8B030D-6E8A-4147-A177-3AD203B41FA5}">
                      <a16:colId xmlns:a16="http://schemas.microsoft.com/office/drawing/2014/main" val="20000"/>
                    </a:ext>
                  </a:extLst>
                </a:gridCol>
                <a:gridCol w="13795728">
                  <a:extLst>
                    <a:ext uri="{9D8B030D-6E8A-4147-A177-3AD203B41FA5}">
                      <a16:colId xmlns:a16="http://schemas.microsoft.com/office/drawing/2014/main" val="20001"/>
                    </a:ext>
                  </a:extLst>
                </a:gridCol>
                <a:gridCol w="1706817">
                  <a:extLst>
                    <a:ext uri="{9D8B030D-6E8A-4147-A177-3AD203B41FA5}">
                      <a16:colId xmlns:a16="http://schemas.microsoft.com/office/drawing/2014/main" val="20002"/>
                    </a:ext>
                  </a:extLst>
                </a:gridCol>
              </a:tblGrid>
              <a:tr h="1682915">
                <a:tc>
                  <a:txBody>
                    <a:bodyPr/>
                    <a:lstStyle/>
                    <a:p>
                      <a:pPr algn="l">
                        <a:lnSpc>
                          <a:spcPts val="4284"/>
                        </a:lnSpc>
                        <a:defRPr/>
                      </a:pPr>
                      <a:r>
                        <a:rPr lang="en-US" sz="3600">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dirty="0" err="1">
                          <a:solidFill>
                            <a:srgbClr val="000000"/>
                          </a:solidFill>
                          <a:latin typeface="Roboto Condensed Bold"/>
                        </a:rPr>
                        <a:t>Nội</a:t>
                      </a:r>
                      <a:r>
                        <a:rPr lang="en-US" sz="3600"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134765">
                <a:tc rowSpan="2">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Khẳng định được vị trí và ý nghĩa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179846">
                <a:tc vMerge="1">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Trình bày thành 1 đoạn văn hoàn chỉnh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Freeform 5"/>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825900" y="3735777"/>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5789296" y="-1114742"/>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a:off x="-2156000" y="-447843"/>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7" name="TextBox 7"/>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8" name="TextBox 8"/>
          <p:cNvSpPr txBox="1"/>
          <p:nvPr/>
        </p:nvSpPr>
        <p:spPr>
          <a:xfrm>
            <a:off x="173814" y="3807698"/>
            <a:ext cx="14470331" cy="748030"/>
          </a:xfrm>
          <a:prstGeom prst="rect">
            <a:avLst/>
          </a:prstGeom>
        </p:spPr>
        <p:txBody>
          <a:bodyPr lIns="0" tIns="0" rIns="0" bIns="0" rtlCol="0" anchor="t">
            <a:spAutoFit/>
          </a:bodyPr>
          <a:lstStyle/>
          <a:p>
            <a:pPr algn="ctr">
              <a:lnSpc>
                <a:spcPts val="6019"/>
              </a:lnSpc>
            </a:pPr>
            <a:r>
              <a:rPr lang="en-US" sz="4299" dirty="0">
                <a:solidFill>
                  <a:srgbClr val="000000"/>
                </a:solidFill>
                <a:latin typeface="Roboto Condensed Medium"/>
              </a:rPr>
              <a:t>THINK: </a:t>
            </a:r>
            <a:r>
              <a:rPr lang="en-US" sz="4299" dirty="0" err="1">
                <a:solidFill>
                  <a:srgbClr val="000000"/>
                </a:solidFill>
                <a:latin typeface="Roboto Condensed Medium"/>
              </a:rPr>
              <a:t>Trả</a:t>
            </a:r>
            <a:r>
              <a:rPr lang="en-US" sz="4299" dirty="0">
                <a:solidFill>
                  <a:srgbClr val="000000"/>
                </a:solidFill>
                <a:latin typeface="Roboto Condensed Medium"/>
              </a:rPr>
              <a:t> </a:t>
            </a:r>
            <a:r>
              <a:rPr lang="en-US" sz="4299" dirty="0" err="1">
                <a:solidFill>
                  <a:srgbClr val="000000"/>
                </a:solidFill>
                <a:latin typeface="Roboto Condensed Medium"/>
              </a:rPr>
              <a:t>lời</a:t>
            </a:r>
            <a:r>
              <a:rPr lang="en-US" sz="4299" dirty="0">
                <a:solidFill>
                  <a:srgbClr val="000000"/>
                </a:solidFill>
                <a:latin typeface="Roboto Condensed Medium"/>
              </a:rPr>
              <a:t> </a:t>
            </a:r>
            <a:r>
              <a:rPr lang="en-US" sz="4299" dirty="0" err="1">
                <a:solidFill>
                  <a:srgbClr val="000000"/>
                </a:solidFill>
                <a:latin typeface="Roboto Condensed Medium"/>
              </a:rPr>
              <a:t>cá</a:t>
            </a:r>
            <a:r>
              <a:rPr lang="en-US" sz="4299" dirty="0">
                <a:solidFill>
                  <a:srgbClr val="000000"/>
                </a:solidFill>
                <a:latin typeface="Roboto Condensed Medium"/>
              </a:rPr>
              <a:t> </a:t>
            </a:r>
            <a:r>
              <a:rPr lang="en-US" sz="4299" dirty="0" err="1">
                <a:solidFill>
                  <a:srgbClr val="000000"/>
                </a:solidFill>
                <a:latin typeface="Roboto Condensed Medium"/>
              </a:rPr>
              <a:t>nhân</a:t>
            </a:r>
            <a:r>
              <a:rPr lang="en-US" sz="4299" dirty="0">
                <a:solidFill>
                  <a:srgbClr val="000000"/>
                </a:solidFill>
                <a:latin typeface="Roboto Condensed Medium"/>
              </a:rPr>
              <a:t> </a:t>
            </a:r>
            <a:r>
              <a:rPr lang="en-US" sz="4299" dirty="0" err="1">
                <a:solidFill>
                  <a:srgbClr val="000000"/>
                </a:solidFill>
                <a:latin typeface="Roboto Condensed Medium"/>
              </a:rPr>
              <a:t>trong</a:t>
            </a:r>
            <a:r>
              <a:rPr lang="en-US" sz="4299" dirty="0">
                <a:solidFill>
                  <a:srgbClr val="000000"/>
                </a:solidFill>
                <a:latin typeface="Roboto Condensed Medium"/>
              </a:rPr>
              <a:t> 2 </a:t>
            </a:r>
            <a:r>
              <a:rPr lang="en-US" sz="4299" dirty="0" err="1">
                <a:solidFill>
                  <a:srgbClr val="000000"/>
                </a:solidFill>
                <a:latin typeface="Roboto Condensed Medium"/>
              </a:rPr>
              <a:t>phút</a:t>
            </a:r>
            <a:endParaRPr lang="en-US" sz="4299" dirty="0">
              <a:solidFill>
                <a:srgbClr val="000000"/>
              </a:solidFill>
              <a:latin typeface="Roboto Condensed Medium"/>
            </a:endParaRPr>
          </a:p>
        </p:txBody>
      </p:sp>
      <p:sp>
        <p:nvSpPr>
          <p:cNvPr id="9" name="TextBox 9"/>
          <p:cNvSpPr txBox="1"/>
          <p:nvPr/>
        </p:nvSpPr>
        <p:spPr>
          <a:xfrm>
            <a:off x="1676400" y="1562100"/>
            <a:ext cx="13610132" cy="1558119"/>
          </a:xfrm>
          <a:prstGeom prst="rect">
            <a:avLst/>
          </a:prstGeom>
        </p:spPr>
        <p:txBody>
          <a:bodyPr wrap="square" lIns="0" tIns="0" rIns="0" bIns="0" rtlCol="0" anchor="t">
            <a:spAutoFit/>
          </a:bodyPr>
          <a:lstStyle/>
          <a:p>
            <a:pPr marL="685800" indent="-685800">
              <a:lnSpc>
                <a:spcPts val="6299"/>
              </a:lnSpc>
              <a:spcBef>
                <a:spcPct val="0"/>
              </a:spcBef>
              <a:buFont typeface="Courier New" panose="02070309020205020404" pitchFamily="49" charset="0"/>
              <a:buChar char="o"/>
            </a:pPr>
            <a:r>
              <a:rPr lang="en-US" sz="4500">
                <a:solidFill>
                  <a:srgbClr val="000000"/>
                </a:solidFill>
                <a:latin typeface="Roboto Condensed Bold"/>
              </a:rPr>
              <a:t>HS đọc bài phân tích mẫu.</a:t>
            </a:r>
          </a:p>
          <a:p>
            <a:pPr marL="685800" indent="-685800">
              <a:lnSpc>
                <a:spcPts val="6299"/>
              </a:lnSpc>
              <a:spcBef>
                <a:spcPct val="0"/>
              </a:spcBef>
              <a:buFont typeface="Courier New" panose="02070309020205020404" pitchFamily="49" charset="0"/>
              <a:buChar char="o"/>
            </a:pPr>
            <a:r>
              <a:rPr lang="en-US" sz="4500">
                <a:solidFill>
                  <a:srgbClr val="000000"/>
                </a:solidFill>
                <a:latin typeface="Roboto Condensed Bold"/>
              </a:rPr>
              <a:t>HS </a:t>
            </a:r>
            <a:r>
              <a:rPr lang="en-US" sz="4500" dirty="0" err="1">
                <a:solidFill>
                  <a:srgbClr val="000000"/>
                </a:solidFill>
                <a:latin typeface="Roboto Condensed Bold"/>
              </a:rPr>
              <a:t>quan</a:t>
            </a:r>
            <a:r>
              <a:rPr lang="en-US" sz="4500" dirty="0">
                <a:solidFill>
                  <a:srgbClr val="000000"/>
                </a:solidFill>
                <a:latin typeface="Roboto Condensed Bold"/>
              </a:rPr>
              <a:t> </a:t>
            </a:r>
            <a:r>
              <a:rPr lang="en-US" sz="4500" dirty="0" err="1">
                <a:solidFill>
                  <a:srgbClr val="000000"/>
                </a:solidFill>
                <a:latin typeface="Roboto Condensed Bold"/>
              </a:rPr>
              <a:t>sát</a:t>
            </a:r>
            <a:r>
              <a:rPr lang="en-US" sz="4500" dirty="0">
                <a:solidFill>
                  <a:srgbClr val="000000"/>
                </a:solidFill>
                <a:latin typeface="Roboto Condensed Bold"/>
              </a:rPr>
              <a:t> </a:t>
            </a:r>
            <a:r>
              <a:rPr lang="en-US" sz="4500" dirty="0" err="1">
                <a:solidFill>
                  <a:srgbClr val="000000"/>
                </a:solidFill>
                <a:latin typeface="Roboto Condensed Bold"/>
              </a:rPr>
              <a:t>các</a:t>
            </a:r>
            <a:r>
              <a:rPr lang="en-US" sz="4500" dirty="0">
                <a:solidFill>
                  <a:srgbClr val="000000"/>
                </a:solidFill>
                <a:latin typeface="Roboto Condensed Bold"/>
              </a:rPr>
              <a:t> </a:t>
            </a:r>
            <a:r>
              <a:rPr lang="en-US" sz="4500" dirty="0" err="1">
                <a:solidFill>
                  <a:srgbClr val="000000"/>
                </a:solidFill>
                <a:latin typeface="Roboto Condensed Bold"/>
              </a:rPr>
              <a:t>thẻ</a:t>
            </a:r>
            <a:r>
              <a:rPr lang="en-US" sz="4500" dirty="0">
                <a:solidFill>
                  <a:srgbClr val="000000"/>
                </a:solidFill>
                <a:latin typeface="Roboto Condensed Bold"/>
              </a:rPr>
              <a:t> </a:t>
            </a:r>
            <a:r>
              <a:rPr lang="en-US" sz="4500" dirty="0" err="1">
                <a:solidFill>
                  <a:srgbClr val="000000"/>
                </a:solidFill>
                <a:latin typeface="Roboto Condensed Bold"/>
              </a:rPr>
              <a:t>câu</a:t>
            </a:r>
            <a:r>
              <a:rPr lang="en-US" sz="4500" dirty="0">
                <a:solidFill>
                  <a:srgbClr val="000000"/>
                </a:solidFill>
                <a:latin typeface="Roboto Condensed Bold"/>
              </a:rPr>
              <a:t> </a:t>
            </a:r>
            <a:r>
              <a:rPr lang="en-US" sz="4500" dirty="0" err="1">
                <a:solidFill>
                  <a:srgbClr val="000000"/>
                </a:solidFill>
                <a:latin typeface="Roboto Condensed Bold"/>
              </a:rPr>
              <a:t>hỏi</a:t>
            </a:r>
            <a:r>
              <a:rPr lang="en-US" sz="4500" dirty="0">
                <a:solidFill>
                  <a:srgbClr val="000000"/>
                </a:solidFill>
                <a:latin typeface="Roboto Condensed Bold"/>
              </a:rPr>
              <a:t> và </a:t>
            </a:r>
            <a:r>
              <a:rPr lang="en-US" sz="4500" dirty="0" err="1">
                <a:solidFill>
                  <a:srgbClr val="000000"/>
                </a:solidFill>
                <a:latin typeface="Roboto Condensed Bold"/>
              </a:rPr>
              <a:t>hoàn</a:t>
            </a:r>
            <a:r>
              <a:rPr lang="en-US" sz="4500" dirty="0">
                <a:solidFill>
                  <a:srgbClr val="000000"/>
                </a:solidFill>
                <a:latin typeface="Roboto Condensed Bold"/>
              </a:rPr>
              <a:t> </a:t>
            </a:r>
            <a:r>
              <a:rPr lang="en-US" sz="4500" dirty="0" err="1">
                <a:solidFill>
                  <a:srgbClr val="000000"/>
                </a:solidFill>
                <a:latin typeface="Roboto Condensed Bold"/>
              </a:rPr>
              <a:t>thành</a:t>
            </a:r>
            <a:r>
              <a:rPr lang="en-US" sz="4500" dirty="0">
                <a:solidFill>
                  <a:srgbClr val="000000"/>
                </a:solidFill>
                <a:latin typeface="Roboto Condensed Bold"/>
              </a:rPr>
              <a:t> PHT </a:t>
            </a:r>
            <a:r>
              <a:rPr lang="en-US" sz="4500" dirty="0" err="1">
                <a:solidFill>
                  <a:srgbClr val="000000"/>
                </a:solidFill>
                <a:latin typeface="Roboto Condensed Bold"/>
              </a:rPr>
              <a:t>số</a:t>
            </a:r>
            <a:r>
              <a:rPr lang="en-US" sz="4500" dirty="0">
                <a:solidFill>
                  <a:srgbClr val="000000"/>
                </a:solidFill>
                <a:latin typeface="Roboto Condensed Bold"/>
              </a:rPr>
              <a:t> 1.</a:t>
            </a:r>
          </a:p>
        </p:txBody>
      </p:sp>
      <p:sp>
        <p:nvSpPr>
          <p:cNvPr id="10" name="Freeform 10"/>
          <p:cNvSpPr/>
          <p:nvPr/>
        </p:nvSpPr>
        <p:spPr>
          <a:xfrm>
            <a:off x="1825900" y="5267492"/>
            <a:ext cx="852843" cy="1042364"/>
          </a:xfrm>
          <a:custGeom>
            <a:avLst/>
            <a:gdLst/>
            <a:ahLst/>
            <a:cxnLst/>
            <a:rect l="l" t="t" r="r" b="b"/>
            <a:pathLst>
              <a:path w="852843" h="1042364">
                <a:moveTo>
                  <a:pt x="0" y="0"/>
                </a:moveTo>
                <a:lnTo>
                  <a:pt x="852843" y="0"/>
                </a:lnTo>
                <a:lnTo>
                  <a:pt x="852843" y="1042363"/>
                </a:lnTo>
                <a:lnTo>
                  <a:pt x="0" y="10423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1" name="TextBox 11"/>
          <p:cNvSpPr txBox="1"/>
          <p:nvPr/>
        </p:nvSpPr>
        <p:spPr>
          <a:xfrm>
            <a:off x="1416209" y="5392438"/>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PAIR: Trao đổi với bạn bên cạnh trong 1 phút</a:t>
            </a:r>
          </a:p>
        </p:txBody>
      </p:sp>
      <p:sp>
        <p:nvSpPr>
          <p:cNvPr id="12" name="Freeform 12"/>
          <p:cNvSpPr/>
          <p:nvPr/>
        </p:nvSpPr>
        <p:spPr>
          <a:xfrm>
            <a:off x="1825900" y="6786105"/>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3" name="TextBox 13"/>
          <p:cNvSpPr txBox="1"/>
          <p:nvPr/>
        </p:nvSpPr>
        <p:spPr>
          <a:xfrm>
            <a:off x="1694259" y="6995809"/>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SHARE: Chia sẻ trước lớp khi được giáo viên mời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805656" y="-1535318"/>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2349857" y="290429"/>
            <a:ext cx="3184700" cy="1476543"/>
          </a:xfrm>
          <a:custGeom>
            <a:avLst/>
            <a:gdLst/>
            <a:ahLst/>
            <a:cxnLst/>
            <a:rect l="l" t="t" r="r" b="b"/>
            <a:pathLst>
              <a:path w="3184700" h="1476543">
                <a:moveTo>
                  <a:pt x="0" y="0"/>
                </a:moveTo>
                <a:lnTo>
                  <a:pt x="3184699" y="0"/>
                </a:lnTo>
                <a:lnTo>
                  <a:pt x="3184699" y="1476542"/>
                </a:lnTo>
                <a:lnTo>
                  <a:pt x="0" y="14765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graphicFrame>
        <p:nvGraphicFramePr>
          <p:cNvPr id="6" name="Table 6"/>
          <p:cNvGraphicFramePr>
            <a:graphicFrameLocks noGrp="1"/>
          </p:cNvGraphicFramePr>
          <p:nvPr/>
        </p:nvGraphicFramePr>
        <p:xfrm>
          <a:off x="415313" y="3051488"/>
          <a:ext cx="17549828" cy="5534024"/>
        </p:xfrm>
        <a:graphic>
          <a:graphicData uri="http://schemas.openxmlformats.org/drawingml/2006/table">
            <a:tbl>
              <a:tblPr/>
              <a:tblGrid>
                <a:gridCol w="5336768">
                  <a:extLst>
                    <a:ext uri="{9D8B030D-6E8A-4147-A177-3AD203B41FA5}">
                      <a16:colId xmlns:a16="http://schemas.microsoft.com/office/drawing/2014/main" val="20000"/>
                    </a:ext>
                  </a:extLst>
                </a:gridCol>
                <a:gridCol w="12213060">
                  <a:extLst>
                    <a:ext uri="{9D8B030D-6E8A-4147-A177-3AD203B41FA5}">
                      <a16:colId xmlns:a16="http://schemas.microsoft.com/office/drawing/2014/main" val="20001"/>
                    </a:ext>
                  </a:extLst>
                </a:gridCol>
              </a:tblGrid>
              <a:tr h="1649657">
                <a:tc>
                  <a:txBody>
                    <a:bodyPr/>
                    <a:lstStyle/>
                    <a:p>
                      <a:pPr algn="just">
                        <a:lnSpc>
                          <a:spcPts val="4619"/>
                        </a:lnSpc>
                        <a:defRPr/>
                      </a:pPr>
                      <a:r>
                        <a:rPr lang="en-US" sz="3299" dirty="0" err="1">
                          <a:solidFill>
                            <a:srgbClr val="000000"/>
                          </a:solidFill>
                          <a:latin typeface="Roboto Condensed Bold"/>
                        </a:rPr>
                        <a:t>Tác</a:t>
                      </a:r>
                      <a:r>
                        <a:rPr lang="en-US" sz="3299" dirty="0">
                          <a:solidFill>
                            <a:srgbClr val="000000"/>
                          </a:solidFill>
                          <a:latin typeface="Roboto Condensed Bold"/>
                        </a:rPr>
                        <a:t> </a:t>
                      </a:r>
                      <a:r>
                        <a:rPr lang="en-US" sz="3299" dirty="0" err="1">
                          <a:solidFill>
                            <a:srgbClr val="000000"/>
                          </a:solidFill>
                          <a:latin typeface="Roboto Condensed Bold"/>
                        </a:rPr>
                        <a:t>giả</a:t>
                      </a:r>
                      <a:r>
                        <a:rPr lang="en-US" sz="3299" dirty="0">
                          <a:solidFill>
                            <a:srgbClr val="000000"/>
                          </a:solidFill>
                          <a:latin typeface="Roboto Condensed Bold"/>
                        </a:rPr>
                        <a:t> </a:t>
                      </a:r>
                      <a:r>
                        <a:rPr lang="en-US" sz="3299" dirty="0" err="1">
                          <a:solidFill>
                            <a:srgbClr val="000000"/>
                          </a:solidFill>
                          <a:latin typeface="Roboto Condensed Bold"/>
                        </a:rPr>
                        <a:t>có</a:t>
                      </a:r>
                      <a:r>
                        <a:rPr lang="en-US" sz="3299" dirty="0">
                          <a:solidFill>
                            <a:srgbClr val="000000"/>
                          </a:solidFill>
                          <a:latin typeface="Roboto Condensed Bold"/>
                        </a:rPr>
                        <a:t> </a:t>
                      </a:r>
                      <a:r>
                        <a:rPr lang="en-US" sz="3299" dirty="0" err="1">
                          <a:solidFill>
                            <a:srgbClr val="000000"/>
                          </a:solidFill>
                          <a:latin typeface="Roboto Condensed Bold"/>
                        </a:rPr>
                        <a:t>mục</a:t>
                      </a:r>
                      <a:r>
                        <a:rPr lang="en-US" sz="3299" dirty="0">
                          <a:solidFill>
                            <a:srgbClr val="000000"/>
                          </a:solidFill>
                          <a:latin typeface="Roboto Condensed Bold"/>
                        </a:rPr>
                        <a:t> </a:t>
                      </a:r>
                      <a:r>
                        <a:rPr lang="en-US" sz="3299" dirty="0" err="1">
                          <a:solidFill>
                            <a:srgbClr val="000000"/>
                          </a:solidFill>
                          <a:latin typeface="Roboto Condensed Bold"/>
                        </a:rPr>
                        <a:t>đích</a:t>
                      </a:r>
                      <a:r>
                        <a:rPr lang="en-US" sz="3299" dirty="0">
                          <a:solidFill>
                            <a:srgbClr val="000000"/>
                          </a:solidFill>
                          <a:latin typeface="Roboto Condensed Bold"/>
                        </a:rPr>
                        <a:t> </a:t>
                      </a:r>
                      <a:r>
                        <a:rPr lang="en-US" sz="3299" dirty="0" err="1">
                          <a:solidFill>
                            <a:srgbClr val="000000"/>
                          </a:solidFill>
                          <a:latin typeface="Roboto Condensed Bold"/>
                        </a:rPr>
                        <a:t>gì</a:t>
                      </a:r>
                      <a:r>
                        <a:rPr lang="en-US" sz="3299" dirty="0">
                          <a:solidFill>
                            <a:srgbClr val="000000"/>
                          </a:solidFill>
                          <a:latin typeface="Roboto Condensed Bold"/>
                        </a:rPr>
                        <a:t> </a:t>
                      </a:r>
                      <a:r>
                        <a:rPr lang="en-US" sz="3299" dirty="0" err="1">
                          <a:solidFill>
                            <a:srgbClr val="000000"/>
                          </a:solidFill>
                          <a:latin typeface="Roboto Condensed Bold"/>
                        </a:rPr>
                        <a:t>khi</a:t>
                      </a:r>
                      <a:r>
                        <a:rPr lang="en-US" sz="3299" dirty="0">
                          <a:solidFill>
                            <a:srgbClr val="000000"/>
                          </a:solidFill>
                          <a:latin typeface="Roboto Condensed Bold"/>
                        </a:rPr>
                        <a:t> </a:t>
                      </a:r>
                      <a:r>
                        <a:rPr lang="en-US" sz="3299" dirty="0" err="1">
                          <a:solidFill>
                            <a:srgbClr val="000000"/>
                          </a:solidFill>
                          <a:latin typeface="Roboto Condensed Bold"/>
                        </a:rPr>
                        <a:t>viết</a:t>
                      </a:r>
                      <a:r>
                        <a:rPr lang="en-US" sz="3299" dirty="0">
                          <a:solidFill>
                            <a:srgbClr val="000000"/>
                          </a:solidFill>
                          <a:latin typeface="Roboto Condensed Bold"/>
                        </a:rPr>
                        <a:t> </a:t>
                      </a:r>
                      <a:r>
                        <a:rPr lang="en-US" sz="3299" dirty="0" err="1">
                          <a:solidFill>
                            <a:srgbClr val="000000"/>
                          </a:solidFill>
                          <a:latin typeface="Roboto Condensed Bold"/>
                        </a:rPr>
                        <a:t>văn</a:t>
                      </a:r>
                      <a:r>
                        <a:rPr lang="en-US" sz="3299" dirty="0">
                          <a:solidFill>
                            <a:srgbClr val="000000"/>
                          </a:solidFill>
                          <a:latin typeface="Roboto Condensed Bold"/>
                        </a:rPr>
                        <a:t> </a:t>
                      </a:r>
                      <a:r>
                        <a:rPr lang="en-US" sz="3299" dirty="0" err="1">
                          <a:solidFill>
                            <a:srgbClr val="000000"/>
                          </a:solidFill>
                          <a:latin typeface="Roboto Condensed Bold"/>
                        </a:rPr>
                        <a:t>bản</a:t>
                      </a:r>
                      <a:r>
                        <a:rPr lang="en-US" sz="3299" dirty="0">
                          <a:solidFill>
                            <a:srgbClr val="000000"/>
                          </a:solidFill>
                          <a:latin typeface="Roboto Condensed Bold"/>
                        </a:rPr>
                        <a:t> </a:t>
                      </a:r>
                      <a:r>
                        <a:rPr lang="en-US" sz="3299" dirty="0" err="1">
                          <a:solidFill>
                            <a:srgbClr val="000000"/>
                          </a:solidFill>
                          <a:latin typeface="Roboto Condensed Bold"/>
                        </a:rPr>
                        <a:t>này</a:t>
                      </a:r>
                      <a:r>
                        <a:rPr lang="en-US" sz="32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Làm rõ cái hay, cái đẹp về nội dung và nghệ thuật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64604">
                <a:tc>
                  <a:txBody>
                    <a:bodyPr/>
                    <a:lstStyle/>
                    <a:p>
                      <a:pPr algn="just">
                        <a:lnSpc>
                          <a:spcPts val="4619"/>
                        </a:lnSpc>
                        <a:defRPr/>
                      </a:pPr>
                      <a:r>
                        <a:rPr lang="en-US" sz="3299">
                          <a:solidFill>
                            <a:srgbClr val="000000"/>
                          </a:solidFill>
                          <a:latin typeface="Roboto Condensed Bold"/>
                        </a:rPr>
                        <a:t>Nội dung của mở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Giới thiệu ngắn gọn về bài thơ, tác giả; nêu ý kiến chung về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2819763">
                <a:tc>
                  <a:txBody>
                    <a:bodyPr/>
                    <a:lstStyle/>
                    <a:p>
                      <a:pPr algn="just">
                        <a:lnSpc>
                          <a:spcPts val="4619"/>
                        </a:lnSpc>
                        <a:defRPr/>
                      </a:pPr>
                      <a:r>
                        <a:rPr lang="en-US" sz="3299">
                          <a:solidFill>
                            <a:srgbClr val="000000"/>
                          </a:solidFill>
                          <a:latin typeface="Roboto Condensed Bold"/>
                        </a:rPr>
                        <a:t>Phần thân bài trình bày những nội dung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dirty="0">
                          <a:solidFill>
                            <a:srgbClr val="000000"/>
                          </a:solidFill>
                          <a:latin typeface="Roboto Condensed"/>
                        </a:rPr>
                        <a:t>3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quan</a:t>
                      </a:r>
                      <a:r>
                        <a:rPr lang="en-US" sz="3299" dirty="0">
                          <a:solidFill>
                            <a:srgbClr val="000000"/>
                          </a:solidFill>
                          <a:latin typeface="Roboto Condensed"/>
                        </a:rPr>
                        <a:t> </a:t>
                      </a:r>
                      <a:r>
                        <a:rPr lang="en-US" sz="3299" dirty="0" err="1">
                          <a:solidFill>
                            <a:srgbClr val="000000"/>
                          </a:solidFill>
                          <a:latin typeface="Roboto Condensed"/>
                        </a:rPr>
                        <a:t>trọng</a:t>
                      </a:r>
                      <a:r>
                        <a:rPr lang="en-US" sz="3299" dirty="0">
                          <a:solidFill>
                            <a:srgbClr val="000000"/>
                          </a:solidFill>
                          <a:latin typeface="Roboto Condensed"/>
                        </a:rPr>
                        <a:t>:</a:t>
                      </a:r>
                      <a:endParaRPr lang="en-US" sz="1100" dirty="0"/>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Giới</a:t>
                      </a:r>
                      <a:r>
                        <a:rPr lang="en-US" sz="3299" dirty="0">
                          <a:solidFill>
                            <a:srgbClr val="000000"/>
                          </a:solidFill>
                          <a:latin typeface="Roboto Condensed"/>
                        </a:rPr>
                        <a:t> </a:t>
                      </a:r>
                      <a:r>
                        <a:rPr lang="en-US" sz="3299" dirty="0" err="1">
                          <a:solidFill>
                            <a:srgbClr val="000000"/>
                          </a:solidFill>
                          <a:latin typeface="Roboto Condensed"/>
                        </a:rPr>
                        <a:t>thiệu</a:t>
                      </a:r>
                      <a:r>
                        <a:rPr lang="en-US" sz="3299" dirty="0">
                          <a:solidFill>
                            <a:srgbClr val="000000"/>
                          </a:solidFill>
                          <a:latin typeface="Roboto Condensed"/>
                        </a:rPr>
                        <a:t> </a:t>
                      </a:r>
                      <a:r>
                        <a:rPr lang="en-US" sz="3299" dirty="0" err="1">
                          <a:solidFill>
                            <a:srgbClr val="000000"/>
                          </a:solidFill>
                          <a:latin typeface="Roboto Condensed"/>
                        </a:rPr>
                        <a:t>đề</a:t>
                      </a:r>
                      <a:r>
                        <a:rPr lang="en-US" sz="3299" dirty="0">
                          <a:solidFill>
                            <a:srgbClr val="000000"/>
                          </a:solidFill>
                          <a:latin typeface="Roboto Condensed"/>
                        </a:rPr>
                        <a:t> </a:t>
                      </a:r>
                      <a:r>
                        <a:rPr lang="en-US" sz="3299" dirty="0" err="1">
                          <a:solidFill>
                            <a:srgbClr val="000000"/>
                          </a:solidFill>
                          <a:latin typeface="Roboto Condensed"/>
                        </a:rPr>
                        <a:t>tài</a:t>
                      </a:r>
                      <a:r>
                        <a:rPr lang="en-US" sz="3299" dirty="0">
                          <a:solidFill>
                            <a:srgbClr val="000000"/>
                          </a:solidFill>
                          <a:latin typeface="Roboto Condensed"/>
                        </a:rPr>
                        <a:t>, </a:t>
                      </a:r>
                      <a:r>
                        <a:rPr lang="en-US" sz="3299" dirty="0" err="1">
                          <a:solidFill>
                            <a:srgbClr val="000000"/>
                          </a:solidFill>
                          <a:latin typeface="Roboto Condensed"/>
                        </a:rPr>
                        <a:t>thể</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bản</a:t>
                      </a:r>
                      <a:r>
                        <a:rPr lang="en-US" sz="3299" dirty="0">
                          <a:solidFill>
                            <a:srgbClr val="000000"/>
                          </a:solidFill>
                          <a:latin typeface="Roboto Condensed"/>
                        </a:rPr>
                        <a: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a:t>
                      </a:r>
                      <a:r>
                        <a:rPr lang="en-US" sz="3299" dirty="0" err="1">
                          <a:solidFill>
                            <a:srgbClr val="000000"/>
                          </a:solidFill>
                          <a:latin typeface="Roboto Condensed"/>
                        </a:rPr>
                        <a:t>nét</a:t>
                      </a:r>
                      <a:r>
                        <a:rPr lang="en-US" sz="3299" dirty="0">
                          <a:solidFill>
                            <a:srgbClr val="000000"/>
                          </a:solidFill>
                          <a:latin typeface="Roboto Condensed"/>
                        </a:rPr>
                        <a:t> </a:t>
                      </a:r>
                      <a:r>
                        <a:rPr lang="en-US" sz="3299" dirty="0" err="1">
                          <a:solidFill>
                            <a:srgbClr val="000000"/>
                          </a:solidFill>
                          <a:latin typeface="Roboto Condensed"/>
                        </a:rPr>
                        <a:t>đặc</a:t>
                      </a:r>
                      <a:r>
                        <a:rPr lang="en-US" sz="3299" dirty="0">
                          <a:solidFill>
                            <a:srgbClr val="000000"/>
                          </a:solidFill>
                          <a:latin typeface="Roboto Condensed"/>
                        </a:rPr>
                        <a:t> </a:t>
                      </a:r>
                      <a:r>
                        <a:rPr lang="en-US" sz="3299" dirty="0" err="1">
                          <a:solidFill>
                            <a:srgbClr val="000000"/>
                          </a:solidFill>
                          <a:latin typeface="Roboto Condensed"/>
                        </a:rPr>
                        <a:t>sắc</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nghệ thuật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834842" y="128217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873382" y="-2579770"/>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6567541" y="8621333"/>
            <a:ext cx="2084357" cy="1440101"/>
          </a:xfrm>
          <a:custGeom>
            <a:avLst/>
            <a:gdLst/>
            <a:ahLst/>
            <a:cxnLst/>
            <a:rect l="l" t="t" r="r" b="b"/>
            <a:pathLst>
              <a:path w="2084357" h="1440101">
                <a:moveTo>
                  <a:pt x="0" y="0"/>
                </a:moveTo>
                <a:lnTo>
                  <a:pt x="2084357" y="0"/>
                </a:lnTo>
                <a:lnTo>
                  <a:pt x="2084357"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2156000" y="290429"/>
            <a:ext cx="3184700" cy="1476543"/>
          </a:xfrm>
          <a:custGeom>
            <a:avLst/>
            <a:gdLst/>
            <a:ahLst/>
            <a:cxnLst/>
            <a:rect l="l" t="t" r="r" b="b"/>
            <a:pathLst>
              <a:path w="3184700" h="1476543">
                <a:moveTo>
                  <a:pt x="0" y="0"/>
                </a:moveTo>
                <a:lnTo>
                  <a:pt x="3184700" y="0"/>
                </a:lnTo>
                <a:lnTo>
                  <a:pt x="3184700" y="1476542"/>
                </a:lnTo>
                <a:lnTo>
                  <a:pt x="0" y="14765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aphicFrame>
        <p:nvGraphicFramePr>
          <p:cNvPr id="5" name="Table 5"/>
          <p:cNvGraphicFramePr>
            <a:graphicFrameLocks noGrp="1"/>
          </p:cNvGraphicFramePr>
          <p:nvPr/>
        </p:nvGraphicFramePr>
        <p:xfrm>
          <a:off x="369086" y="1535030"/>
          <a:ext cx="17549828" cy="8048625"/>
        </p:xfrm>
        <a:graphic>
          <a:graphicData uri="http://schemas.openxmlformats.org/drawingml/2006/table">
            <a:tbl>
              <a:tblPr/>
              <a:tblGrid>
                <a:gridCol w="3676637">
                  <a:extLst>
                    <a:ext uri="{9D8B030D-6E8A-4147-A177-3AD203B41FA5}">
                      <a16:colId xmlns:a16="http://schemas.microsoft.com/office/drawing/2014/main" val="20000"/>
                    </a:ext>
                  </a:extLst>
                </a:gridCol>
                <a:gridCol w="13873191">
                  <a:extLst>
                    <a:ext uri="{9D8B030D-6E8A-4147-A177-3AD203B41FA5}">
                      <a16:colId xmlns:a16="http://schemas.microsoft.com/office/drawing/2014/main" val="20001"/>
                    </a:ext>
                  </a:extLst>
                </a:gridCol>
              </a:tblGrid>
              <a:tr h="2660544">
                <a:tc>
                  <a:txBody>
                    <a:bodyPr/>
                    <a:lstStyle/>
                    <a:p>
                      <a:pPr algn="just">
                        <a:lnSpc>
                          <a:spcPts val="4339"/>
                        </a:lnSpc>
                        <a:defRPr/>
                      </a:pPr>
                      <a:r>
                        <a:rPr lang="en-US" sz="3099" dirty="0" err="1">
                          <a:solidFill>
                            <a:srgbClr val="000000"/>
                          </a:solidFill>
                          <a:latin typeface="Roboto Condensed Bold"/>
                        </a:rPr>
                        <a:t>Xác</a:t>
                      </a:r>
                      <a:r>
                        <a:rPr lang="en-US" sz="3099" dirty="0">
                          <a:solidFill>
                            <a:srgbClr val="000000"/>
                          </a:solidFill>
                          <a:latin typeface="Roboto Condensed Bold"/>
                        </a:rPr>
                        <a:t> </a:t>
                      </a:r>
                      <a:r>
                        <a:rPr lang="en-US" sz="3099" dirty="0" err="1">
                          <a:solidFill>
                            <a:srgbClr val="000000"/>
                          </a:solidFill>
                          <a:latin typeface="Roboto Condensed Bold"/>
                        </a:rPr>
                        <a:t>định</a:t>
                      </a:r>
                      <a:r>
                        <a:rPr lang="en-US" sz="3099" dirty="0">
                          <a:solidFill>
                            <a:srgbClr val="000000"/>
                          </a:solidFill>
                          <a:latin typeface="Roboto Condensed Bold"/>
                        </a:rPr>
                        <a:t> </a:t>
                      </a:r>
                      <a:r>
                        <a:rPr lang="en-US" sz="3099" dirty="0" err="1">
                          <a:solidFill>
                            <a:srgbClr val="000000"/>
                          </a:solidFill>
                          <a:latin typeface="Roboto Condensed Bold"/>
                        </a:rPr>
                        <a:t>các</a:t>
                      </a:r>
                      <a:r>
                        <a:rPr lang="en-US" sz="3099" dirty="0">
                          <a:solidFill>
                            <a:srgbClr val="000000"/>
                          </a:solidFill>
                          <a:latin typeface="Roboto Condensed Bold"/>
                        </a:rPr>
                        <a:t> </a:t>
                      </a:r>
                      <a:r>
                        <a:rPr lang="en-US" sz="3099" dirty="0" err="1">
                          <a:solidFill>
                            <a:srgbClr val="000000"/>
                          </a:solidFill>
                          <a:latin typeface="Roboto Condensed Bold"/>
                        </a:rPr>
                        <a:t>câu</a:t>
                      </a:r>
                      <a:r>
                        <a:rPr lang="en-US" sz="3099" dirty="0">
                          <a:solidFill>
                            <a:srgbClr val="000000"/>
                          </a:solidFill>
                          <a:latin typeface="Roboto Condensed Bold"/>
                        </a:rPr>
                        <a:t> </a:t>
                      </a:r>
                      <a:r>
                        <a:rPr lang="en-US" sz="3099" dirty="0" err="1">
                          <a:solidFill>
                            <a:srgbClr val="000000"/>
                          </a:solidFill>
                          <a:latin typeface="Roboto Condensed Bold"/>
                        </a:rPr>
                        <a:t>văn</a:t>
                      </a:r>
                      <a:r>
                        <a:rPr lang="en-US" sz="3099" dirty="0">
                          <a:solidFill>
                            <a:srgbClr val="000000"/>
                          </a:solidFill>
                          <a:latin typeface="Roboto Condensed Bold"/>
                        </a:rPr>
                        <a:t> </a:t>
                      </a:r>
                      <a:r>
                        <a:rPr lang="en-US" sz="3099" dirty="0" err="1">
                          <a:solidFill>
                            <a:srgbClr val="000000"/>
                          </a:solidFill>
                          <a:latin typeface="Roboto Condensed Bold"/>
                        </a:rPr>
                        <a:t>mang</a:t>
                      </a:r>
                      <a:r>
                        <a:rPr lang="en-US" sz="3099" dirty="0">
                          <a:solidFill>
                            <a:srgbClr val="000000"/>
                          </a:solidFill>
                          <a:latin typeface="Roboto Condensed Bold"/>
                        </a:rPr>
                        <a:t> </a:t>
                      </a:r>
                      <a:r>
                        <a:rPr lang="en-US" sz="3099" dirty="0" err="1">
                          <a:solidFill>
                            <a:srgbClr val="000000"/>
                          </a:solidFill>
                          <a:latin typeface="Roboto Condensed Bold"/>
                        </a:rPr>
                        <a:t>luận</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ứng</a:t>
                      </a:r>
                      <a:r>
                        <a:rPr lang="en-US" sz="3099" dirty="0">
                          <a:solidFill>
                            <a:srgbClr val="000000"/>
                          </a:solidFill>
                          <a:latin typeface="Roboto Condensed Bold"/>
                        </a:rPr>
                        <a:t> </a:t>
                      </a:r>
                      <a:r>
                        <a:rPr lang="en-US" sz="3099" dirty="0" err="1">
                          <a:solidFill>
                            <a:srgbClr val="000000"/>
                          </a:solidFill>
                          <a:latin typeface="Roboto Condensed Bold"/>
                        </a:rPr>
                        <a:t>với</a:t>
                      </a:r>
                      <a:r>
                        <a:rPr lang="en-US" sz="3099" dirty="0">
                          <a:solidFill>
                            <a:srgbClr val="000000"/>
                          </a:solidFill>
                          <a:latin typeface="Roboto Condensed Bold"/>
                        </a:rPr>
                        <a:t> </a:t>
                      </a:r>
                      <a:r>
                        <a:rPr lang="en-US" sz="3099" dirty="0" err="1">
                          <a:solidFill>
                            <a:srgbClr val="000000"/>
                          </a:solidFill>
                          <a:latin typeface="Roboto Condensed Bold"/>
                        </a:rPr>
                        <a:t>từng</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a:solidFill>
                            <a:srgbClr val="000000"/>
                          </a:solidFill>
                          <a:latin typeface="Roboto Condensed"/>
                        </a:rPr>
                        <a:t>- Trên dòng thời gian đằng đẵng “quanh năm” suốt tháng, hình ảnh người vợ hiện lên với gánh nặng gia đình trĩu nặng.</a:t>
                      </a:r>
                      <a:endParaRPr lang="en-US" sz="1100"/>
                    </a:p>
                    <a:p>
                      <a:pPr algn="just">
                        <a:lnSpc>
                          <a:spcPts val="4339"/>
                        </a:lnSpc>
                      </a:pPr>
                      <a:r>
                        <a:rPr lang="en-US" sz="3099">
                          <a:solidFill>
                            <a:srgbClr val="000000"/>
                          </a:solidFill>
                          <a:latin typeface="Roboto Condensed"/>
                        </a:rPr>
                        <a:t>- Bài thơ Thương vợ của Tú Xương vừa kết tinh những giá trị nghệ thuật đặc sắc của thơ Nôm Đường luật vừa in đậm dấu ấn sáng tạo của tác giả.</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5388081">
                <a:tc>
                  <a:txBody>
                    <a:bodyPr/>
                    <a:lstStyle/>
                    <a:p>
                      <a:pPr algn="just">
                        <a:lnSpc>
                          <a:spcPts val="4339"/>
                        </a:lnSpc>
                        <a:defRPr/>
                      </a:pPr>
                      <a:r>
                        <a:rPr lang="en-US" sz="3099">
                          <a:solidFill>
                            <a:srgbClr val="000000"/>
                          </a:solidFill>
                          <a:latin typeface="Roboto Condensed Bold"/>
                        </a:rPr>
                        <a:t>Người viết đã cụ thể hóa các luận điểm bằng các dẫn chứng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dirty="0">
                          <a:solidFill>
                            <a:srgbClr val="000000"/>
                          </a:solidFill>
                          <a:latin typeface="Roboto Condensed Bold"/>
                        </a:rPr>
                        <a:t>- LĐ 1: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p>
                      <a:pPr algn="just">
                        <a:lnSpc>
                          <a:spcPts val="4339"/>
                        </a:lnSpc>
                      </a:pPr>
                      <a:r>
                        <a:rPr lang="en-US" sz="3099" dirty="0">
                          <a:solidFill>
                            <a:srgbClr val="000000"/>
                          </a:solidFill>
                          <a:ea typeface="Roboto Condensed Bold"/>
                        </a:rPr>
                        <a:t>✔</a:t>
                      </a:r>
                      <a:r>
                        <a:rPr lang="en-US" sz="3099" dirty="0" err="1">
                          <a:solidFill>
                            <a:srgbClr val="000000"/>
                          </a:solidFill>
                          <a:latin typeface="Roboto Condensed"/>
                        </a:rPr>
                        <a:t>Phân</a:t>
                      </a:r>
                      <a:r>
                        <a:rPr lang="en-US" sz="3099" dirty="0">
                          <a:solidFill>
                            <a:srgbClr val="000000"/>
                          </a:solidFill>
                          <a:latin typeface="Roboto Condensed"/>
                        </a:rPr>
                        <a:t> </a:t>
                      </a:r>
                      <a:r>
                        <a:rPr lang="en-US" sz="3099" dirty="0" err="1">
                          <a:solidFill>
                            <a:srgbClr val="000000"/>
                          </a:solidFill>
                          <a:latin typeface="Roboto Condensed"/>
                        </a:rPr>
                        <a:t>tích</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thiên</a:t>
                      </a:r>
                      <a:r>
                        <a:rPr lang="en-US" sz="3099" dirty="0">
                          <a:solidFill>
                            <a:srgbClr val="000000"/>
                          </a:solidFill>
                          <a:latin typeface="Roboto Condensed"/>
                        </a:rPr>
                        <a:t> </a:t>
                      </a:r>
                      <a:r>
                        <a:rPr lang="en-US" sz="3099" dirty="0" err="1">
                          <a:solidFill>
                            <a:srgbClr val="000000"/>
                          </a:solidFill>
                          <a:latin typeface="Roboto Condensed"/>
                        </a:rPr>
                        <a:t>nhiên</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con </a:t>
                      </a:r>
                      <a:r>
                        <a:rPr lang="en-US" sz="3099" dirty="0" err="1">
                          <a:solidFill>
                            <a:srgbClr val="000000"/>
                          </a:solidFill>
                          <a:latin typeface="Roboto Condensed"/>
                        </a:rPr>
                        <a:t>người</a:t>
                      </a:r>
                      <a:r>
                        <a:rPr lang="en-US" sz="3099" dirty="0">
                          <a:solidFill>
                            <a:srgbClr val="000000"/>
                          </a:solidFill>
                          <a:latin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Phân</a:t>
                      </a:r>
                      <a:r>
                        <a:rPr lang="en-US" sz="3099" dirty="0">
                          <a:solidFill>
                            <a:srgbClr val="000000"/>
                          </a:solidFill>
                          <a:ea typeface="Roboto Condensed"/>
                        </a:rPr>
                        <a:t> </a:t>
                      </a:r>
                      <a:r>
                        <a:rPr lang="en-US" sz="3099" dirty="0" err="1">
                          <a:solidFill>
                            <a:srgbClr val="000000"/>
                          </a:solidFill>
                          <a:ea typeface="Roboto Condensed"/>
                        </a:rPr>
                        <a:t>tích</a:t>
                      </a:r>
                      <a:r>
                        <a:rPr lang="en-US" sz="3099" dirty="0">
                          <a:solidFill>
                            <a:srgbClr val="000000"/>
                          </a:solidFill>
                          <a:ea typeface="Roboto Condensed"/>
                        </a:rPr>
                        <a:t> </a:t>
                      </a:r>
                      <a:r>
                        <a:rPr lang="en-US" sz="3099" dirty="0" err="1">
                          <a:solidFill>
                            <a:srgbClr val="000000"/>
                          </a:solidFill>
                          <a:ea typeface="Roboto Condensed"/>
                        </a:rPr>
                        <a:t>cảm</a:t>
                      </a:r>
                      <a:r>
                        <a:rPr lang="en-US" sz="3099" dirty="0">
                          <a:solidFill>
                            <a:srgbClr val="000000"/>
                          </a:solidFill>
                          <a:ea typeface="Roboto Condensed"/>
                        </a:rPr>
                        <a:t> </a:t>
                      </a:r>
                      <a:r>
                        <a:rPr lang="en-US" sz="3099" dirty="0" err="1">
                          <a:solidFill>
                            <a:srgbClr val="000000"/>
                          </a:solidFill>
                          <a:ea typeface="Roboto Condensed"/>
                        </a:rPr>
                        <a:t>xúc</a:t>
                      </a:r>
                      <a:r>
                        <a:rPr lang="en-US" sz="3099" dirty="0">
                          <a:solidFill>
                            <a:srgbClr val="000000"/>
                          </a:solidFill>
                          <a:ea typeface="Roboto Condensed"/>
                        </a:rPr>
                        <a:t>, </a:t>
                      </a:r>
                      <a:r>
                        <a:rPr lang="en-US" sz="3099" dirty="0" err="1">
                          <a:solidFill>
                            <a:srgbClr val="000000"/>
                          </a:solidFill>
                          <a:ea typeface="Roboto Condensed"/>
                        </a:rPr>
                        <a:t>tâm</a:t>
                      </a:r>
                      <a:r>
                        <a:rPr lang="en-US" sz="3099" dirty="0">
                          <a:solidFill>
                            <a:srgbClr val="000000"/>
                          </a:solidFill>
                          <a:ea typeface="Roboto Condensed"/>
                        </a:rPr>
                        <a:t> </a:t>
                      </a:r>
                      <a:r>
                        <a:rPr lang="en-US" sz="3099" dirty="0" err="1">
                          <a:solidFill>
                            <a:srgbClr val="000000"/>
                          </a:solidFill>
                          <a:ea typeface="Roboto Condensed"/>
                        </a:rPr>
                        <a:t>trạng</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nhà</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Khái</a:t>
                      </a:r>
                      <a:r>
                        <a:rPr lang="en-US" sz="3099" dirty="0">
                          <a:solidFill>
                            <a:srgbClr val="000000"/>
                          </a:solidFill>
                          <a:ea typeface="Roboto Condensed"/>
                        </a:rPr>
                        <a:t> </a:t>
                      </a:r>
                      <a:r>
                        <a:rPr lang="en-US" sz="3099" dirty="0" err="1">
                          <a:solidFill>
                            <a:srgbClr val="000000"/>
                          </a:solidFill>
                          <a:ea typeface="Roboto Condensed"/>
                        </a:rPr>
                        <a:t>quát</a:t>
                      </a:r>
                      <a:r>
                        <a:rPr lang="en-US" sz="3099" dirty="0">
                          <a:solidFill>
                            <a:srgbClr val="000000"/>
                          </a:solidFill>
                          <a:ea typeface="Roboto Condensed"/>
                        </a:rPr>
                        <a:t> </a:t>
                      </a:r>
                      <a:r>
                        <a:rPr lang="en-US" sz="3099" dirty="0" err="1">
                          <a:solidFill>
                            <a:srgbClr val="000000"/>
                          </a:solidFill>
                          <a:ea typeface="Roboto Condensed"/>
                        </a:rPr>
                        <a:t>chủ</a:t>
                      </a:r>
                      <a:r>
                        <a:rPr lang="en-US" sz="3099" dirty="0">
                          <a:solidFill>
                            <a:srgbClr val="000000"/>
                          </a:solidFill>
                          <a:ea typeface="Roboto Condensed"/>
                        </a:rPr>
                        <a:t> </a:t>
                      </a:r>
                      <a:r>
                        <a:rPr lang="en-US" sz="3099" dirty="0" err="1">
                          <a:solidFill>
                            <a:srgbClr val="000000"/>
                          </a:solidFill>
                          <a:ea typeface="Roboto Condensed"/>
                        </a:rPr>
                        <a:t>đề</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bài</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Bold"/>
                        </a:rPr>
                        <a:t>- LĐ 2: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một</a:t>
                      </a:r>
                      <a:r>
                        <a:rPr lang="en-US" sz="3099" dirty="0">
                          <a:solidFill>
                            <a:srgbClr val="000000"/>
                          </a:solidFill>
                          <a:latin typeface="Roboto Condensed Bold"/>
                        </a:rPr>
                        <a:t> </a:t>
                      </a:r>
                      <a:r>
                        <a:rPr lang="en-US" sz="3099" dirty="0" err="1">
                          <a:solidFill>
                            <a:srgbClr val="000000"/>
                          </a:solidFill>
                          <a:latin typeface="Roboto Condensed Bold"/>
                        </a:rPr>
                        <a:t>số</a:t>
                      </a:r>
                      <a:r>
                        <a:rPr lang="en-US" sz="3099" dirty="0">
                          <a:solidFill>
                            <a:srgbClr val="000000"/>
                          </a:solidFill>
                          <a:latin typeface="Roboto Condensed Bold"/>
                        </a:rPr>
                        <a:t> </a:t>
                      </a:r>
                      <a:r>
                        <a:rPr lang="en-US" sz="3099" dirty="0" err="1">
                          <a:solidFill>
                            <a:srgbClr val="000000"/>
                          </a:solidFill>
                          <a:latin typeface="Roboto Condensed Bold"/>
                        </a:rPr>
                        <a:t>nét</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sắc</a:t>
                      </a:r>
                      <a:r>
                        <a:rPr lang="en-US" sz="3099" dirty="0">
                          <a:solidFill>
                            <a:srgbClr val="000000"/>
                          </a:solidFill>
                          <a:latin typeface="Roboto Condensed Bold"/>
                        </a:rPr>
                        <a:t> </a:t>
                      </a:r>
                      <a:r>
                        <a:rPr lang="en-US" sz="3099" dirty="0" err="1">
                          <a:solidFill>
                            <a:srgbClr val="000000"/>
                          </a:solidFill>
                          <a:latin typeface="Roboto Condensed Bold"/>
                        </a:rPr>
                        <a:t>về</a:t>
                      </a:r>
                      <a:r>
                        <a:rPr lang="en-US" sz="3099" dirty="0">
                          <a:solidFill>
                            <a:srgbClr val="000000"/>
                          </a:solidFill>
                          <a:latin typeface="Roboto Condensed Bold"/>
                        </a:rPr>
                        <a:t> nghệ thuật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sử</a:t>
                      </a:r>
                      <a:r>
                        <a:rPr lang="en-US" sz="3099" dirty="0">
                          <a:solidFill>
                            <a:srgbClr val="000000"/>
                          </a:solidFill>
                          <a:ea typeface="Roboto Condensed"/>
                        </a:rPr>
                        <a:t> </a:t>
                      </a:r>
                      <a:r>
                        <a:rPr lang="en-US" sz="3099" dirty="0" err="1">
                          <a:solidFill>
                            <a:srgbClr val="000000"/>
                          </a:solidFill>
                          <a:ea typeface="Roboto Condensed"/>
                        </a:rPr>
                        <a:t>dụng</a:t>
                      </a:r>
                      <a:r>
                        <a:rPr lang="en-US" sz="3099" dirty="0">
                          <a:solidFill>
                            <a:srgbClr val="000000"/>
                          </a:solidFill>
                          <a:ea typeface="Roboto Condensed"/>
                        </a:rPr>
                        <a:t> </a:t>
                      </a:r>
                      <a:r>
                        <a:rPr lang="en-US" sz="3099" dirty="0" err="1">
                          <a:solidFill>
                            <a:srgbClr val="000000"/>
                          </a:solidFill>
                          <a:ea typeface="Roboto Condensed"/>
                        </a:rPr>
                        <a:t>thể</a:t>
                      </a:r>
                      <a:r>
                        <a:rPr lang="en-US" sz="3099" dirty="0">
                          <a:solidFill>
                            <a:srgbClr val="000000"/>
                          </a:solidFill>
                          <a:ea typeface="Roboto Condensed"/>
                        </a:rPr>
                        <a:t> </a:t>
                      </a:r>
                      <a:r>
                        <a:rPr lang="en-US" sz="3099" dirty="0" err="1">
                          <a:solidFill>
                            <a:srgbClr val="000000"/>
                          </a:solidFill>
                          <a:ea typeface="Roboto Condensed"/>
                        </a:rPr>
                        <a:t>thơ</a:t>
                      </a:r>
                      <a:r>
                        <a:rPr lang="en-US" sz="3099" dirty="0">
                          <a:solidFill>
                            <a:srgbClr val="000000"/>
                          </a:solidFill>
                          <a:ea typeface="Roboto Condensed"/>
                        </a:rPr>
                        <a:t> </a:t>
                      </a:r>
                      <a:r>
                        <a:rPr lang="en-US" sz="3099" dirty="0" err="1">
                          <a:solidFill>
                            <a:srgbClr val="000000"/>
                          </a:solidFill>
                          <a:ea typeface="Roboto Condensed"/>
                        </a:rPr>
                        <a:t>thất</a:t>
                      </a:r>
                      <a:r>
                        <a:rPr lang="en-US" sz="3099" dirty="0">
                          <a:solidFill>
                            <a:srgbClr val="000000"/>
                          </a:solidFill>
                          <a:ea typeface="Roboto Condensed"/>
                        </a:rPr>
                        <a:t> </a:t>
                      </a:r>
                      <a:r>
                        <a:rPr lang="en-US" sz="3099" dirty="0" err="1">
                          <a:solidFill>
                            <a:srgbClr val="000000"/>
                          </a:solidFill>
                          <a:ea typeface="Roboto Condensed"/>
                        </a:rPr>
                        <a:t>ngôn</a:t>
                      </a:r>
                      <a:r>
                        <a:rPr lang="en-US" sz="3099" dirty="0">
                          <a:solidFill>
                            <a:srgbClr val="000000"/>
                          </a:solidFill>
                          <a:ea typeface="Roboto Condensed"/>
                        </a:rPr>
                        <a:t> </a:t>
                      </a:r>
                      <a:r>
                        <a:rPr lang="en-US" sz="3099" dirty="0" err="1">
                          <a:solidFill>
                            <a:srgbClr val="000000"/>
                          </a:solidFill>
                          <a:ea typeface="Roboto Condensed"/>
                        </a:rPr>
                        <a:t>bát</a:t>
                      </a:r>
                      <a:r>
                        <a:rPr lang="en-US" sz="3099" dirty="0">
                          <a:solidFill>
                            <a:srgbClr val="000000"/>
                          </a:solidFill>
                          <a:ea typeface="Roboto Condensed"/>
                        </a:rPr>
                        <a:t> </a:t>
                      </a:r>
                      <a:r>
                        <a:rPr lang="en-US" sz="3099" dirty="0" err="1">
                          <a:solidFill>
                            <a:srgbClr val="000000"/>
                          </a:solidFill>
                          <a:ea typeface="Roboto Condensed"/>
                        </a:rPr>
                        <a:t>cú</a:t>
                      </a:r>
                      <a:r>
                        <a:rPr lang="en-US" sz="3099" dirty="0">
                          <a:solidFill>
                            <a:srgbClr val="000000"/>
                          </a:solidFill>
                          <a:ea typeface="Roboto Condensed"/>
                        </a:rPr>
                        <a:t> </a:t>
                      </a:r>
                      <a:r>
                        <a:rPr lang="en-US" sz="3099" dirty="0" err="1">
                          <a:solidFill>
                            <a:srgbClr val="000000"/>
                          </a:solidFill>
                          <a:ea typeface="Roboto Condensed"/>
                        </a:rPr>
                        <a:t>hoặc</a:t>
                      </a:r>
                      <a:r>
                        <a:rPr lang="en-US" sz="3099" dirty="0">
                          <a:solidFill>
                            <a:srgbClr val="000000"/>
                          </a:solidFill>
                          <a:ea typeface="Roboto Condensed"/>
                        </a:rPr>
                        <a:t> </a:t>
                      </a:r>
                      <a:r>
                        <a:rPr lang="en-US" sz="3099" dirty="0" err="1">
                          <a:solidFill>
                            <a:srgbClr val="000000"/>
                          </a:solidFill>
                          <a:ea typeface="Roboto Condensed"/>
                        </a:rPr>
                        <a:t>tứ</a:t>
                      </a:r>
                      <a:r>
                        <a:rPr lang="en-US" sz="3099" dirty="0">
                          <a:solidFill>
                            <a:srgbClr val="000000"/>
                          </a:solidFill>
                          <a:ea typeface="Roboto Condensed"/>
                        </a:rPr>
                        <a:t> </a:t>
                      </a:r>
                      <a:r>
                        <a:rPr lang="en-US" sz="3099" dirty="0" err="1">
                          <a:solidFill>
                            <a:srgbClr val="000000"/>
                          </a:solidFill>
                          <a:ea typeface="Roboto Condensed"/>
                        </a:rPr>
                        <a:t>tuyệt</a:t>
                      </a:r>
                      <a:r>
                        <a:rPr lang="en-US" sz="3099" dirty="0">
                          <a:solidFill>
                            <a:srgbClr val="000000"/>
                          </a:solidFill>
                          <a:ea typeface="Roboto Condensed"/>
                        </a:rPr>
                        <a:t> </a:t>
                      </a:r>
                      <a:r>
                        <a:rPr lang="en-US" sz="3099" dirty="0" err="1">
                          <a:solidFill>
                            <a:srgbClr val="000000"/>
                          </a:solidFill>
                          <a:ea typeface="Roboto Condensed"/>
                        </a:rPr>
                        <a:t>Đường</a:t>
                      </a:r>
                      <a:r>
                        <a:rPr lang="en-US" sz="3099" dirty="0">
                          <a:solidFill>
                            <a:srgbClr val="000000"/>
                          </a:solidFill>
                          <a:ea typeface="Roboto Condensed"/>
                        </a:rPr>
                        <a:t> </a:t>
                      </a:r>
                      <a:r>
                        <a:rPr lang="en-US" sz="3099" dirty="0" err="1">
                          <a:solidFill>
                            <a:srgbClr val="000000"/>
                          </a:solidFill>
                          <a:ea typeface="Roboto Condensed"/>
                        </a:rPr>
                        <a:t>luật</a:t>
                      </a:r>
                      <a:r>
                        <a:rPr lang="en-US" sz="3099" dirty="0">
                          <a:solidFill>
                            <a:srgbClr val="000000"/>
                          </a:solidFill>
                          <a:ea typeface="Roboto Condensed"/>
                        </a:rPr>
                        <a:t> (</a:t>
                      </a:r>
                      <a:r>
                        <a:rPr lang="en-US" sz="3099" dirty="0" err="1">
                          <a:solidFill>
                            <a:srgbClr val="000000"/>
                          </a:solidFill>
                          <a:ea typeface="Roboto Condensed"/>
                        </a:rPr>
                        <a:t>theo</a:t>
                      </a:r>
                      <a:r>
                        <a:rPr lang="en-US" sz="3099" dirty="0">
                          <a:solidFill>
                            <a:srgbClr val="000000"/>
                          </a:solidFill>
                          <a:ea typeface="Roboto Condensed"/>
                        </a:rPr>
                        <a:t> </a:t>
                      </a:r>
                      <a:r>
                        <a:rPr lang="en-US" sz="3099" dirty="0" err="1">
                          <a:solidFill>
                            <a:srgbClr val="000000"/>
                          </a:solidFill>
                          <a:ea typeface="Roboto Condensed"/>
                        </a:rPr>
                        <a:t>mô</a:t>
                      </a:r>
                      <a:r>
                        <a:rPr lang="en-US" sz="3099" dirty="0">
                          <a:solidFill>
                            <a:srgbClr val="000000"/>
                          </a:solidFill>
                          <a:ea typeface="Roboto Condensed"/>
                        </a:rPr>
                        <a:t> </a:t>
                      </a:r>
                      <a:r>
                        <a:rPr lang="en-US" sz="3099" dirty="0" err="1">
                          <a:solidFill>
                            <a:srgbClr val="000000"/>
                          </a:solidFill>
                          <a:ea typeface="Roboto Condensed"/>
                        </a:rPr>
                        <a:t>hình</a:t>
                      </a:r>
                      <a:r>
                        <a:rPr lang="en-US" sz="3099" dirty="0">
                          <a:solidFill>
                            <a:srgbClr val="000000"/>
                          </a:solidFill>
                          <a:ea typeface="Roboto Condensed"/>
                        </a:rPr>
                        <a:t> </a:t>
                      </a:r>
                      <a:r>
                        <a:rPr lang="en-US" sz="3099" dirty="0" err="1">
                          <a:solidFill>
                            <a:srgbClr val="000000"/>
                          </a:solidFill>
                          <a:ea typeface="Roboto Condensed"/>
                        </a:rPr>
                        <a:t>chuẩn</a:t>
                      </a:r>
                      <a:r>
                        <a:rPr lang="en-US" sz="3099" dirty="0">
                          <a:solidFill>
                            <a:srgbClr val="000000"/>
                          </a:solidFill>
                          <a:ea typeface="Roboto Condensed"/>
                        </a:rPr>
                        <a:t> </a:t>
                      </a:r>
                      <a:r>
                        <a:rPr lang="en-US" sz="3099" dirty="0" err="1">
                          <a:solidFill>
                            <a:srgbClr val="000000"/>
                          </a:solidFill>
                          <a:ea typeface="Roboto Condensed"/>
                        </a:rPr>
                        <a:t>mục</a:t>
                      </a:r>
                      <a:r>
                        <a:rPr lang="en-US" sz="3099" dirty="0">
                          <a:solidFill>
                            <a:srgbClr val="000000"/>
                          </a:solidFill>
                          <a:ea typeface="Roboto Condensed"/>
                        </a:rPr>
                        <a:t> hay </a:t>
                      </a:r>
                      <a:r>
                        <a:rPr lang="en-US" sz="3099" dirty="0" err="1">
                          <a:solidFill>
                            <a:srgbClr val="000000"/>
                          </a:solidFill>
                          <a:ea typeface="Roboto Condensed"/>
                        </a:rPr>
                        <a:t>có</a:t>
                      </a:r>
                      <a:r>
                        <a:rPr lang="en-US" sz="3099" dirty="0">
                          <a:solidFill>
                            <a:srgbClr val="000000"/>
                          </a:solidFill>
                          <a:ea typeface="Roboto Condensed"/>
                        </a:rPr>
                        <a:t> </a:t>
                      </a:r>
                      <a:r>
                        <a:rPr lang="en-US" sz="3099" dirty="0" err="1">
                          <a:solidFill>
                            <a:srgbClr val="000000"/>
                          </a:solidFill>
                          <a:ea typeface="Roboto Condensed"/>
                        </a:rPr>
                        <a:t>sự</a:t>
                      </a:r>
                      <a:r>
                        <a:rPr lang="en-US" sz="3099" dirty="0">
                          <a:solidFill>
                            <a:srgbClr val="000000"/>
                          </a:solidFill>
                          <a:ea typeface="Roboto Condensed"/>
                        </a:rPr>
                        <a:t> </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tân</a:t>
                      </a:r>
                      <a:r>
                        <a:rPr lang="en-US" sz="3099" dirty="0">
                          <a:solidFill>
                            <a:srgbClr val="000000"/>
                          </a:solidFill>
                          <a:ea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Những</a:t>
                      </a:r>
                      <a:r>
                        <a:rPr lang="en-US" sz="3099" dirty="0">
                          <a:solidFill>
                            <a:srgbClr val="000000"/>
                          </a:solidFill>
                          <a:ea typeface="Roboto Condensed"/>
                        </a:rPr>
                        <a:t> </a:t>
                      </a:r>
                      <a:r>
                        <a:rPr lang="en-US" sz="3099" dirty="0" err="1">
                          <a:solidFill>
                            <a:srgbClr val="000000"/>
                          </a:solidFill>
                          <a:ea typeface="Roboto Condensed"/>
                        </a:rPr>
                        <a:t>nét</a:t>
                      </a:r>
                      <a:r>
                        <a:rPr lang="en-US" sz="3099" dirty="0">
                          <a:solidFill>
                            <a:srgbClr val="000000"/>
                          </a:solidFill>
                          <a:ea typeface="Roboto Condensed"/>
                        </a:rPr>
                        <a:t> </a:t>
                      </a:r>
                      <a:r>
                        <a:rPr lang="en-US" sz="3099" dirty="0" err="1">
                          <a:solidFill>
                            <a:srgbClr val="000000"/>
                          </a:solidFill>
                          <a:ea typeface="Roboto Condensed"/>
                        </a:rPr>
                        <a:t>đặc</a:t>
                      </a:r>
                      <a:r>
                        <a:rPr lang="en-US" sz="3099" dirty="0">
                          <a:solidFill>
                            <a:srgbClr val="000000"/>
                          </a:solidFill>
                          <a:ea typeface="Roboto Condensed"/>
                        </a:rPr>
                        <a:t> </a:t>
                      </a:r>
                      <a:r>
                        <a:rPr lang="en-US" sz="3099" dirty="0" err="1">
                          <a:solidFill>
                            <a:srgbClr val="000000"/>
                          </a:solidFill>
                          <a:ea typeface="Roboto Condensed"/>
                        </a:rPr>
                        <a:t>sắc</a:t>
                      </a:r>
                      <a:r>
                        <a:rPr lang="en-US" sz="3099" dirty="0">
                          <a:solidFill>
                            <a:srgbClr val="000000"/>
                          </a:solidFill>
                          <a:ea typeface="Roboto Condensed"/>
                        </a:rPr>
                        <a:t> </a:t>
                      </a:r>
                      <a:r>
                        <a:rPr lang="en-US" sz="3099" dirty="0" err="1">
                          <a:solidFill>
                            <a:srgbClr val="000000"/>
                          </a:solidFill>
                          <a:ea typeface="Roboto Condensed"/>
                        </a:rPr>
                        <a:t>trong</a:t>
                      </a:r>
                      <a:r>
                        <a:rPr lang="en-US" sz="3099" dirty="0">
                          <a:solidFill>
                            <a:srgbClr val="000000"/>
                          </a:solidFill>
                          <a:ea typeface="Roboto Condensed"/>
                        </a:rPr>
                        <a:t> nghệ thuật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cảnh</a:t>
                      </a:r>
                      <a:r>
                        <a:rPr lang="en-US" sz="3099" dirty="0">
                          <a:solidFill>
                            <a:srgbClr val="000000"/>
                          </a:solidFill>
                          <a:ea typeface="Roboto Condensed"/>
                        </a:rPr>
                        <a: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tình</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a:rPr>
                        <a:t>Nghệ thuật </a:t>
                      </a:r>
                      <a:r>
                        <a:rPr lang="en-US" sz="3099" dirty="0" err="1">
                          <a:solidFill>
                            <a:srgbClr val="000000"/>
                          </a:solidFill>
                          <a:latin typeface="Roboto Condensed"/>
                        </a:rPr>
                        <a:t>sử</a:t>
                      </a:r>
                      <a:r>
                        <a:rPr lang="en-US" sz="3099" dirty="0">
                          <a:solidFill>
                            <a:srgbClr val="000000"/>
                          </a:solidFill>
                          <a:latin typeface="Roboto Condensed"/>
                        </a:rPr>
                        <a:t> </a:t>
                      </a:r>
                      <a:r>
                        <a:rPr lang="en-US" sz="3099" dirty="0" err="1">
                          <a:solidFill>
                            <a:srgbClr val="000000"/>
                          </a:solidFill>
                          <a:latin typeface="Roboto Condensed"/>
                        </a:rPr>
                        <a:t>dụng</a:t>
                      </a:r>
                      <a:r>
                        <a:rPr lang="en-US" sz="3099" dirty="0">
                          <a:solidFill>
                            <a:srgbClr val="000000"/>
                          </a:solidFill>
                          <a:latin typeface="Roboto Condensed"/>
                        </a:rPr>
                        <a:t> </a:t>
                      </a:r>
                      <a:r>
                        <a:rPr lang="en-US" sz="3099" dirty="0" err="1">
                          <a:solidFill>
                            <a:srgbClr val="000000"/>
                          </a:solidFill>
                          <a:latin typeface="Roboto Condensed"/>
                        </a:rPr>
                        <a:t>ngôn</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cấu</a:t>
                      </a:r>
                      <a:r>
                        <a:rPr lang="en-US" sz="3099" dirty="0">
                          <a:solidFill>
                            <a:srgbClr val="000000"/>
                          </a:solidFill>
                          <a:latin typeface="Roboto Condensed"/>
                        </a:rPr>
                        <a:t> </a:t>
                      </a:r>
                      <a:r>
                        <a:rPr lang="en-US" sz="3099" dirty="0" err="1">
                          <a:solidFill>
                            <a:srgbClr val="000000"/>
                          </a:solidFill>
                          <a:latin typeface="Roboto Condensed"/>
                        </a:rPr>
                        <a:t>trúc</a:t>
                      </a:r>
                      <a:r>
                        <a:rPr lang="en-US" sz="3099" dirty="0">
                          <a:solidFill>
                            <a:srgbClr val="000000"/>
                          </a:solidFill>
                          <a:latin typeface="Roboto Condensed"/>
                        </a:rPr>
                        <a:t> </a:t>
                      </a:r>
                      <a:r>
                        <a:rPr lang="en-US" sz="3099" dirty="0" err="1">
                          <a:solidFill>
                            <a:srgbClr val="000000"/>
                          </a:solidFill>
                          <a:latin typeface="Roboto Condensed"/>
                        </a:rPr>
                        <a:t>câu</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biện</a:t>
                      </a:r>
                      <a:r>
                        <a:rPr lang="en-US" sz="3099" dirty="0">
                          <a:solidFill>
                            <a:srgbClr val="000000"/>
                          </a:solidFill>
                          <a:latin typeface="Roboto Condensed"/>
                        </a:rPr>
                        <a:t> </a:t>
                      </a:r>
                      <a:r>
                        <a:rPr lang="en-US" sz="3099" dirty="0" err="1">
                          <a:solidFill>
                            <a:srgbClr val="000000"/>
                          </a:solidFill>
                          <a:latin typeface="Roboto Condensed"/>
                        </a:rPr>
                        <a:t>pháp</a:t>
                      </a:r>
                      <a:r>
                        <a:rPr lang="en-US" sz="3099" dirty="0">
                          <a:solidFill>
                            <a:srgbClr val="000000"/>
                          </a:solidFill>
                          <a:latin typeface="Roboto Condensed"/>
                        </a:rPr>
                        <a:t> </a:t>
                      </a:r>
                      <a:r>
                        <a:rPr lang="en-US" sz="3099" dirty="0" err="1">
                          <a:solidFill>
                            <a:srgbClr val="000000"/>
                          </a:solidFill>
                          <a:latin typeface="Roboto Condensed"/>
                        </a:rPr>
                        <a:t>tu</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7" name="Freeform 7"/>
          <p:cNvSpPr/>
          <p:nvPr/>
        </p:nvSpPr>
        <p:spPr>
          <a:xfrm>
            <a:off x="-194921" y="8621333"/>
            <a:ext cx="1794425" cy="2263609"/>
          </a:xfrm>
          <a:custGeom>
            <a:avLst/>
            <a:gdLst/>
            <a:ahLst/>
            <a:cxnLst/>
            <a:rect l="l" t="t" r="r" b="b"/>
            <a:pathLst>
              <a:path w="1794425" h="2263609">
                <a:moveTo>
                  <a:pt x="0" y="0"/>
                </a:moveTo>
                <a:lnTo>
                  <a:pt x="1794425" y="0"/>
                </a:lnTo>
                <a:lnTo>
                  <a:pt x="1794425" y="2263609"/>
                </a:lnTo>
                <a:lnTo>
                  <a:pt x="0" y="22636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5428433" y="-2599539"/>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563650" y="-727766"/>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aphicFrame>
        <p:nvGraphicFramePr>
          <p:cNvPr id="5" name="Table 5"/>
          <p:cNvGraphicFramePr>
            <a:graphicFrameLocks noGrp="1"/>
          </p:cNvGraphicFramePr>
          <p:nvPr/>
        </p:nvGraphicFramePr>
        <p:xfrm>
          <a:off x="369086" y="2892207"/>
          <a:ext cx="17549828" cy="5620568"/>
        </p:xfrm>
        <a:graphic>
          <a:graphicData uri="http://schemas.openxmlformats.org/drawingml/2006/table">
            <a:tbl>
              <a:tblPr/>
              <a:tblGrid>
                <a:gridCol w="7188453">
                  <a:extLst>
                    <a:ext uri="{9D8B030D-6E8A-4147-A177-3AD203B41FA5}">
                      <a16:colId xmlns:a16="http://schemas.microsoft.com/office/drawing/2014/main" val="20000"/>
                    </a:ext>
                  </a:extLst>
                </a:gridCol>
                <a:gridCol w="10361375">
                  <a:extLst>
                    <a:ext uri="{9D8B030D-6E8A-4147-A177-3AD203B41FA5}">
                      <a16:colId xmlns:a16="http://schemas.microsoft.com/office/drawing/2014/main" val="20001"/>
                    </a:ext>
                  </a:extLst>
                </a:gridCol>
              </a:tblGrid>
              <a:tr h="2349552">
                <a:tc>
                  <a:txBody>
                    <a:bodyPr/>
                    <a:lstStyle/>
                    <a:p>
                      <a:pPr algn="just">
                        <a:lnSpc>
                          <a:spcPts val="4899"/>
                        </a:lnSpc>
                        <a:defRPr/>
                      </a:pPr>
                      <a:r>
                        <a:rPr lang="en-US" sz="3499" dirty="0" err="1">
                          <a:solidFill>
                            <a:srgbClr val="000000"/>
                          </a:solidFill>
                          <a:latin typeface="Roboto Condensed Bold"/>
                        </a:rPr>
                        <a:t>Liệt</a:t>
                      </a:r>
                      <a:r>
                        <a:rPr lang="en-US" sz="3499" dirty="0">
                          <a:solidFill>
                            <a:srgbClr val="000000"/>
                          </a:solidFill>
                          <a:latin typeface="Roboto Condensed Bold"/>
                        </a:rPr>
                        <a:t> </a:t>
                      </a:r>
                      <a:r>
                        <a:rPr lang="en-US" sz="3499" dirty="0" err="1">
                          <a:solidFill>
                            <a:srgbClr val="000000"/>
                          </a:solidFill>
                          <a:latin typeface="Roboto Condensed Bold"/>
                        </a:rPr>
                        <a:t>kê</a:t>
                      </a:r>
                      <a:r>
                        <a:rPr lang="en-US" sz="3499" dirty="0">
                          <a:solidFill>
                            <a:srgbClr val="000000"/>
                          </a:solidFill>
                          <a:latin typeface="Roboto Condensed Bold"/>
                        </a:rPr>
                        <a:t> </a:t>
                      </a:r>
                      <a:r>
                        <a:rPr lang="en-US" sz="3499" dirty="0" err="1">
                          <a:solidFill>
                            <a:srgbClr val="000000"/>
                          </a:solidFill>
                          <a:latin typeface="Roboto Condensed Bold"/>
                        </a:rPr>
                        <a:t>một</a:t>
                      </a:r>
                      <a:r>
                        <a:rPr lang="en-US" sz="3499" dirty="0">
                          <a:solidFill>
                            <a:srgbClr val="000000"/>
                          </a:solidFill>
                          <a:latin typeface="Roboto Condensed Bold"/>
                        </a:rPr>
                        <a:t> </a:t>
                      </a:r>
                      <a:r>
                        <a:rPr lang="en-US" sz="3499" dirty="0" err="1">
                          <a:solidFill>
                            <a:srgbClr val="000000"/>
                          </a:solidFill>
                          <a:latin typeface="Roboto Condensed Bold"/>
                        </a:rPr>
                        <a:t>số</a:t>
                      </a:r>
                      <a:r>
                        <a:rPr lang="en-US" sz="3499" dirty="0">
                          <a:solidFill>
                            <a:srgbClr val="000000"/>
                          </a:solidFill>
                          <a:latin typeface="Roboto Condensed Bold"/>
                        </a:rPr>
                        <a:t> </a:t>
                      </a:r>
                      <a:r>
                        <a:rPr lang="en-US" sz="3499" dirty="0" err="1">
                          <a:solidFill>
                            <a:srgbClr val="000000"/>
                          </a:solidFill>
                          <a:latin typeface="Roboto Condensed Bold"/>
                        </a:rPr>
                        <a:t>câu</a:t>
                      </a:r>
                      <a:r>
                        <a:rPr lang="en-US" sz="3499" dirty="0">
                          <a:solidFill>
                            <a:srgbClr val="000000"/>
                          </a:solidFill>
                          <a:latin typeface="Roboto Condensed Bold"/>
                        </a:rPr>
                        <a:t> </a:t>
                      </a:r>
                      <a:r>
                        <a:rPr lang="en-US" sz="3499" dirty="0" err="1">
                          <a:solidFill>
                            <a:srgbClr val="000000"/>
                          </a:solidFill>
                          <a:latin typeface="Roboto Condensed Bold"/>
                        </a:rPr>
                        <a:t>văn</a:t>
                      </a:r>
                      <a:r>
                        <a:rPr lang="en-US" sz="3499" dirty="0">
                          <a:solidFill>
                            <a:srgbClr val="000000"/>
                          </a:solidFill>
                          <a:latin typeface="Roboto Condensed Bold"/>
                        </a:rPr>
                        <a:t> </a:t>
                      </a:r>
                      <a:r>
                        <a:rPr lang="en-US" sz="3499" dirty="0" err="1">
                          <a:solidFill>
                            <a:srgbClr val="000000"/>
                          </a:solidFill>
                          <a:latin typeface="Roboto Condensed Bold"/>
                        </a:rPr>
                        <a:t>có</a:t>
                      </a:r>
                      <a:r>
                        <a:rPr lang="en-US" sz="3499" dirty="0">
                          <a:solidFill>
                            <a:srgbClr val="000000"/>
                          </a:solidFill>
                          <a:latin typeface="Roboto Condensed Bold"/>
                        </a:rPr>
                        <a:t> </a:t>
                      </a:r>
                      <a:r>
                        <a:rPr lang="en-US" sz="3499" dirty="0" err="1">
                          <a:solidFill>
                            <a:srgbClr val="000000"/>
                          </a:solidFill>
                          <a:latin typeface="Roboto Condensed Bold"/>
                        </a:rPr>
                        <a:t>tác</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 </a:t>
                      </a:r>
                      <a:r>
                        <a:rPr lang="en-US" sz="3499" dirty="0" err="1">
                          <a:solidFill>
                            <a:srgbClr val="000000"/>
                          </a:solidFill>
                          <a:latin typeface="Roboto Condensed Bold"/>
                        </a:rPr>
                        <a:t>bình</a:t>
                      </a:r>
                      <a:r>
                        <a:rPr lang="en-US" sz="3499" dirty="0">
                          <a:solidFill>
                            <a:srgbClr val="000000"/>
                          </a:solidFill>
                          <a:latin typeface="Roboto Condensed Bold"/>
                        </a:rPr>
                        <a:t> </a:t>
                      </a:r>
                      <a:r>
                        <a:rPr lang="en-US" sz="3499" dirty="0" err="1">
                          <a:solidFill>
                            <a:srgbClr val="000000"/>
                          </a:solidFill>
                          <a:latin typeface="Roboto Condensed Bold"/>
                        </a:rPr>
                        <a:t>luận</a:t>
                      </a:r>
                      <a:r>
                        <a:rPr lang="en-US" sz="3499" dirty="0">
                          <a:solidFill>
                            <a:srgbClr val="000000"/>
                          </a:solidFill>
                          <a:latin typeface="Roboto Condensed Bold"/>
                        </a:rPr>
                        <a:t> </a:t>
                      </a:r>
                      <a:r>
                        <a:rPr lang="en-US" sz="3499" dirty="0" err="1">
                          <a:solidFill>
                            <a:srgbClr val="000000"/>
                          </a:solidFill>
                          <a:latin typeface="Roboto Condensed Bold"/>
                        </a:rPr>
                        <a:t>dẫn</a:t>
                      </a:r>
                      <a:r>
                        <a:rPr lang="en-US" sz="3499" dirty="0">
                          <a:solidFill>
                            <a:srgbClr val="000000"/>
                          </a:solidFill>
                          <a:latin typeface="Roboto Condensed Bold"/>
                        </a:rPr>
                        <a:t> </a:t>
                      </a:r>
                      <a:r>
                        <a:rPr lang="en-US" sz="3499" dirty="0" err="1">
                          <a:solidFill>
                            <a:srgbClr val="000000"/>
                          </a:solidFill>
                          <a:latin typeface="Roboto Condensed Bold"/>
                        </a:rPr>
                        <a:t>chứng</a:t>
                      </a:r>
                      <a:r>
                        <a:rPr lang="en-US" sz="3499" dirty="0">
                          <a:solidFill>
                            <a:srgbClr val="000000"/>
                          </a:solidFill>
                          <a:latin typeface="Roboto Condensed Bold"/>
                        </a:rPr>
                        <a:t> </a:t>
                      </a:r>
                      <a:r>
                        <a:rPr lang="en-US" sz="3499" dirty="0" err="1">
                          <a:solidFill>
                            <a:srgbClr val="000000"/>
                          </a:solidFill>
                          <a:latin typeface="Roboto Condensed Bold"/>
                        </a:rPr>
                        <a:t>mà</a:t>
                      </a:r>
                      <a:r>
                        <a:rPr lang="en-US" sz="3499" dirty="0">
                          <a:solidFill>
                            <a:srgbClr val="000000"/>
                          </a:solidFill>
                          <a:latin typeface="Roboto Condensed Bold"/>
                        </a:rPr>
                        <a:t> </a:t>
                      </a:r>
                      <a:r>
                        <a:rPr lang="en-US" sz="3499" dirty="0" err="1">
                          <a:solidFill>
                            <a:srgbClr val="000000"/>
                          </a:solidFill>
                          <a:latin typeface="Roboto Condensed Bold"/>
                        </a:rPr>
                        <a:t>người</a:t>
                      </a:r>
                      <a:r>
                        <a:rPr lang="en-US" sz="3499" dirty="0">
                          <a:solidFill>
                            <a:srgbClr val="000000"/>
                          </a:solidFill>
                          <a:latin typeface="Roboto Condensed Bold"/>
                        </a:rPr>
                        <a:t> </a:t>
                      </a:r>
                      <a:r>
                        <a:rPr lang="en-US" sz="3499" dirty="0" err="1">
                          <a:solidFill>
                            <a:srgbClr val="000000"/>
                          </a:solidFill>
                          <a:latin typeface="Roboto Condensed Bold"/>
                        </a:rPr>
                        <a:t>viết</a:t>
                      </a:r>
                      <a:r>
                        <a:rPr lang="en-US" sz="3499" dirty="0">
                          <a:solidFill>
                            <a:srgbClr val="000000"/>
                          </a:solidFill>
                          <a:latin typeface="Roboto Condensed Bold"/>
                        </a:rPr>
                        <a:t> </a:t>
                      </a:r>
                      <a:r>
                        <a:rPr lang="en-US" sz="3499" dirty="0" err="1">
                          <a:solidFill>
                            <a:srgbClr val="000000"/>
                          </a:solidFill>
                          <a:latin typeface="Roboto Condensed Bold"/>
                        </a:rPr>
                        <a:t>đã</a:t>
                      </a:r>
                      <a:r>
                        <a:rPr lang="en-US" sz="3499" dirty="0">
                          <a:solidFill>
                            <a:srgbClr val="000000"/>
                          </a:solidFill>
                          <a:latin typeface="Roboto Condensed Bold"/>
                        </a:rPr>
                        <a:t> </a:t>
                      </a:r>
                      <a:r>
                        <a:rPr lang="en-US" sz="3499" dirty="0" err="1">
                          <a:solidFill>
                            <a:srgbClr val="000000"/>
                          </a:solidFill>
                          <a:latin typeface="Roboto Condensed Bold"/>
                        </a:rPr>
                        <a:t>sử</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 Với LĐ 1: Và cho dù “năm nắng mười mưa”, một đời lam lũ, một mình lo toan,….không cậy công lao.</a:t>
                      </a:r>
                      <a:endParaRPr lang="en-US" sz="1100"/>
                    </a:p>
                    <a:p>
                      <a:pPr algn="just">
                        <a:lnSpc>
                          <a:spcPts val="4899"/>
                        </a:lnSpc>
                      </a:pPr>
                      <a:r>
                        <a:rPr lang="en-US" sz="3499">
                          <a:solidFill>
                            <a:srgbClr val="000000"/>
                          </a:solidFill>
                          <a:latin typeface="Roboto Condensed"/>
                        </a:rPr>
                        <a:t>- Với LĐ 2: Chẳng hạn, ở hai câu thực… văn học dân gian.</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726201">
                <a:tc>
                  <a:txBody>
                    <a:bodyPr/>
                    <a:lstStyle/>
                    <a:p>
                      <a:pPr algn="just">
                        <a:lnSpc>
                          <a:spcPts val="4899"/>
                        </a:lnSpc>
                        <a:defRPr/>
                      </a:pPr>
                      <a:r>
                        <a:rPr lang="en-US" sz="3499">
                          <a:solidFill>
                            <a:srgbClr val="000000"/>
                          </a:solidFill>
                          <a:latin typeface="Roboto Condensed Bold"/>
                        </a:rPr>
                        <a:t>Những câu văn/ chi tiết bình dẫn chứng thường xuất hiện ở vị trí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Sau luận điểm, dẫn chứng sẽ đến các chi tiết bình dẫn chứng.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544815">
                <a:tc>
                  <a:txBody>
                    <a:bodyPr/>
                    <a:lstStyle/>
                    <a:p>
                      <a:pPr algn="just">
                        <a:lnSpc>
                          <a:spcPts val="4899"/>
                        </a:lnSpc>
                        <a:defRPr/>
                      </a:pPr>
                      <a:r>
                        <a:rPr lang="en-US" sz="3499">
                          <a:solidFill>
                            <a:srgbClr val="000000"/>
                          </a:solidFill>
                          <a:latin typeface="Roboto Condensed Bold"/>
                        </a:rPr>
                        <a:t>Nội dung kết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Khẳng</a:t>
                      </a:r>
                      <a:r>
                        <a:rPr lang="en-US" sz="3499" dirty="0">
                          <a:solidFill>
                            <a:srgbClr val="000000"/>
                          </a:solidFill>
                          <a:latin typeface="Roboto Condensed"/>
                        </a:rPr>
                        <a:t> </a:t>
                      </a:r>
                      <a:r>
                        <a:rPr lang="en-US" sz="3499" dirty="0" err="1">
                          <a:solidFill>
                            <a:srgbClr val="000000"/>
                          </a:solidFill>
                          <a:latin typeface="Roboto Condensed"/>
                        </a:rPr>
                        <a:t>định</a:t>
                      </a:r>
                      <a:r>
                        <a:rPr lang="en-US" sz="3499" dirty="0">
                          <a:solidFill>
                            <a:srgbClr val="000000"/>
                          </a:solidFill>
                          <a:latin typeface="Roboto Condensed"/>
                        </a:rPr>
                        <a:t> </a:t>
                      </a:r>
                      <a:r>
                        <a:rPr lang="en-US" sz="3499" dirty="0" err="1">
                          <a:solidFill>
                            <a:srgbClr val="000000"/>
                          </a:solidFill>
                          <a:latin typeface="Roboto Condensed"/>
                        </a:rPr>
                        <a:t>vị</a:t>
                      </a:r>
                      <a:r>
                        <a:rPr lang="en-US" sz="3499" dirty="0">
                          <a:solidFill>
                            <a:srgbClr val="000000"/>
                          </a:solidFill>
                          <a:latin typeface="Roboto Condensed"/>
                        </a:rPr>
                        <a:t> </a:t>
                      </a:r>
                      <a:r>
                        <a:rPr lang="en-US" sz="3499" dirty="0" err="1">
                          <a:solidFill>
                            <a:srgbClr val="000000"/>
                          </a:solidFill>
                          <a:latin typeface="Roboto Condensed"/>
                        </a:rPr>
                        <a:t>trí</a:t>
                      </a:r>
                      <a:r>
                        <a:rPr lang="en-US" sz="3499" dirty="0">
                          <a:solidFill>
                            <a:srgbClr val="000000"/>
                          </a:solidFill>
                          <a:latin typeface="Roboto Condensed"/>
                        </a:rPr>
                        <a:t> và ý </a:t>
                      </a:r>
                      <a:r>
                        <a:rPr lang="en-US" sz="3499" dirty="0" err="1">
                          <a:solidFill>
                            <a:srgbClr val="000000"/>
                          </a:solidFill>
                          <a:latin typeface="Roboto Condensed"/>
                        </a:rPr>
                        <a:t>nghĩa</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bài</a:t>
                      </a:r>
                      <a:r>
                        <a:rPr lang="en-US" sz="3499" dirty="0">
                          <a:solidFill>
                            <a:srgbClr val="000000"/>
                          </a:solidFill>
                          <a:latin typeface="Roboto Condensed"/>
                        </a:rPr>
                        <a:t> </a:t>
                      </a:r>
                      <a:r>
                        <a:rPr lang="en-US" sz="3499" dirty="0" err="1">
                          <a:solidFill>
                            <a:srgbClr val="000000"/>
                          </a:solidFill>
                          <a:latin typeface="Roboto Condensed"/>
                        </a:rPr>
                        <a:t>thơ</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Freeform 6"/>
          <p:cNvSpPr/>
          <p:nvPr/>
        </p:nvSpPr>
        <p:spPr>
          <a:xfrm>
            <a:off x="5125079" y="7199882"/>
            <a:ext cx="2447242" cy="3087118"/>
          </a:xfrm>
          <a:custGeom>
            <a:avLst/>
            <a:gdLst/>
            <a:ahLst/>
            <a:cxnLst/>
            <a:rect l="l" t="t" r="r" b="b"/>
            <a:pathLst>
              <a:path w="2447242" h="3087118">
                <a:moveTo>
                  <a:pt x="0" y="0"/>
                </a:moveTo>
                <a:lnTo>
                  <a:pt x="2447243" y="0"/>
                </a:lnTo>
                <a:lnTo>
                  <a:pt x="2447243"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7" name="TextBox 7"/>
          <p:cNvSpPr txBox="1"/>
          <p:nvPr/>
        </p:nvSpPr>
        <p:spPr>
          <a:xfrm>
            <a:off x="1028700" y="113735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TextBox 4"/>
          <p:cNvSpPr txBox="1"/>
          <p:nvPr/>
        </p:nvSpPr>
        <p:spPr>
          <a:xfrm>
            <a:off x="1199962" y="1934766"/>
            <a:ext cx="6788265" cy="679450"/>
          </a:xfrm>
          <a:prstGeom prst="rect">
            <a:avLst/>
          </a:prstGeom>
        </p:spPr>
        <p:txBody>
          <a:bodyPr wrap="square" lIns="0" tIns="0" rIns="0" bIns="0" rtlCol="0" anchor="t">
            <a:spAutoFit/>
          </a:bodyPr>
          <a:lstStyle/>
          <a:p>
            <a:pPr>
              <a:lnSpc>
                <a:spcPts val="5599"/>
              </a:lnSpc>
            </a:pPr>
            <a:r>
              <a:rPr lang="en-US" sz="3999" dirty="0">
                <a:solidFill>
                  <a:srgbClr val="000000"/>
                </a:solidFill>
                <a:latin typeface="Roboto Condensed Bold"/>
              </a:rPr>
              <a:t>2. </a:t>
            </a:r>
            <a:r>
              <a:rPr lang="en-US" sz="3999" dirty="0" err="1">
                <a:solidFill>
                  <a:srgbClr val="000000"/>
                </a:solidFill>
                <a:latin typeface="Roboto Condensed Bold"/>
              </a:rPr>
              <a:t>Nội</a:t>
            </a:r>
            <a:r>
              <a:rPr lang="en-US" sz="3999" dirty="0">
                <a:solidFill>
                  <a:srgbClr val="000000"/>
                </a:solidFill>
                <a:latin typeface="Roboto Condensed Bold"/>
              </a:rPr>
              <a:t> dung</a:t>
            </a:r>
          </a:p>
        </p:txBody>
      </p:sp>
      <p:sp>
        <p:nvSpPr>
          <p:cNvPr id="5" name="TextBox 5"/>
          <p:cNvSpPr txBox="1"/>
          <p:nvPr/>
        </p:nvSpPr>
        <p:spPr>
          <a:xfrm>
            <a:off x="3547046" y="286941"/>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6" name="TextBox 6"/>
          <p:cNvSpPr txBox="1"/>
          <p:nvPr/>
        </p:nvSpPr>
        <p:spPr>
          <a:xfrm>
            <a:off x="762000" y="1323261"/>
            <a:ext cx="5714999" cy="666849"/>
          </a:xfrm>
          <a:prstGeom prst="rect">
            <a:avLst/>
          </a:prstGeom>
        </p:spPr>
        <p:txBody>
          <a:bodyPr wrap="square" lIns="0" tIns="0" rIns="0" bIns="0" rtlCol="0" anchor="t">
            <a:spAutoFit/>
          </a:bodyPr>
          <a:lstStyle/>
          <a:p>
            <a:pPr marL="431798" lvl="1">
              <a:lnSpc>
                <a:spcPts val="5599"/>
              </a:lnSpc>
            </a:pPr>
            <a:r>
              <a:rPr lang="vi-VN" sz="3999" dirty="0">
                <a:solidFill>
                  <a:srgbClr val="000000"/>
                </a:solidFill>
                <a:latin typeface="Roboto Condensed Bold"/>
              </a:rPr>
              <a:t>1. </a:t>
            </a:r>
            <a:r>
              <a:rPr lang="en-US" sz="3999" dirty="0" err="1">
                <a:solidFill>
                  <a:srgbClr val="000000"/>
                </a:solidFill>
                <a:latin typeface="Roboto Condensed Bold"/>
              </a:rPr>
              <a:t>Hình</a:t>
            </a:r>
            <a:r>
              <a:rPr lang="en-US" sz="3999" dirty="0">
                <a:solidFill>
                  <a:srgbClr val="000000"/>
                </a:solidFill>
                <a:latin typeface="Roboto Condensed Bold"/>
              </a:rPr>
              <a:t> </a:t>
            </a:r>
            <a:r>
              <a:rPr lang="en-US" sz="3999" dirty="0" err="1">
                <a:solidFill>
                  <a:srgbClr val="000000"/>
                </a:solidFill>
                <a:latin typeface="Roboto Condensed Bold"/>
              </a:rPr>
              <a:t>thức</a:t>
            </a:r>
            <a:r>
              <a:rPr lang="en-US" sz="3999" dirty="0">
                <a:solidFill>
                  <a:srgbClr val="000000"/>
                </a:solidFill>
                <a:latin typeface="Roboto Condensed Bold"/>
              </a:rPr>
              <a:t>: </a:t>
            </a:r>
            <a:r>
              <a:rPr lang="en-US" sz="3999" dirty="0" err="1">
                <a:solidFill>
                  <a:srgbClr val="000000"/>
                </a:solidFill>
                <a:latin typeface="Roboto Condensed Bold"/>
              </a:rPr>
              <a:t>Bài</a:t>
            </a:r>
            <a:r>
              <a:rPr lang="en-US" sz="3999" dirty="0">
                <a:solidFill>
                  <a:srgbClr val="000000"/>
                </a:solidFill>
                <a:latin typeface="Roboto Condensed Bold"/>
              </a:rPr>
              <a:t> </a:t>
            </a:r>
            <a:r>
              <a:rPr lang="en-US" sz="3999" dirty="0" err="1">
                <a:solidFill>
                  <a:srgbClr val="000000"/>
                </a:solidFill>
                <a:latin typeface="Roboto Condensed Bold"/>
              </a:rPr>
              <a:t>văn</a:t>
            </a:r>
            <a:endParaRPr lang="en-US" sz="3999" dirty="0">
              <a:solidFill>
                <a:srgbClr val="000000"/>
              </a:solidFill>
              <a:latin typeface="Roboto Condensed Bold"/>
            </a:endParaRPr>
          </a:p>
        </p:txBody>
      </p:sp>
      <p:sp>
        <p:nvSpPr>
          <p:cNvPr id="7" name="TextBox 7"/>
          <p:cNvSpPr txBox="1"/>
          <p:nvPr/>
        </p:nvSpPr>
        <p:spPr>
          <a:xfrm>
            <a:off x="2799800" y="2670096"/>
            <a:ext cx="14459500" cy="7426325"/>
          </a:xfrm>
          <a:prstGeom prst="rect">
            <a:avLst/>
          </a:prstGeom>
        </p:spPr>
        <p:txBody>
          <a:bodyPr lIns="0" tIns="0" rIns="0" bIns="0" rtlCol="0" anchor="t">
            <a:spAutoFit/>
          </a:bodyPr>
          <a:lstStyle/>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Mở</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Giới</a:t>
            </a:r>
            <a:r>
              <a:rPr lang="en-US" sz="3500" dirty="0">
                <a:solidFill>
                  <a:srgbClr val="000000"/>
                </a:solidFill>
                <a:latin typeface="Roboto Condensed Bold"/>
              </a:rPr>
              <a:t> </a:t>
            </a:r>
            <a:r>
              <a:rPr lang="en-US" sz="3500" dirty="0" err="1">
                <a:solidFill>
                  <a:srgbClr val="000000"/>
                </a:solidFill>
                <a:latin typeface="Roboto Condensed Bold"/>
              </a:rPr>
              <a:t>thiệu</a:t>
            </a:r>
            <a:r>
              <a:rPr lang="en-US" sz="3500" dirty="0">
                <a:solidFill>
                  <a:srgbClr val="000000"/>
                </a:solidFill>
                <a:latin typeface="Roboto Condensed Bold"/>
              </a:rPr>
              <a:t> </a:t>
            </a:r>
            <a:r>
              <a:rPr lang="en-US" sz="3500" dirty="0" err="1">
                <a:solidFill>
                  <a:srgbClr val="000000"/>
                </a:solidFill>
                <a:latin typeface="Roboto Condensed Bold"/>
              </a:rPr>
              <a:t>ngắn</a:t>
            </a:r>
            <a:r>
              <a:rPr lang="en-US" sz="3500" dirty="0">
                <a:solidFill>
                  <a:srgbClr val="000000"/>
                </a:solidFill>
                <a:latin typeface="Roboto Condensed Bold"/>
              </a:rPr>
              <a:t> </a:t>
            </a:r>
            <a:r>
              <a:rPr lang="en-US" sz="3500" dirty="0" err="1">
                <a:solidFill>
                  <a:srgbClr val="000000"/>
                </a:solidFill>
                <a:latin typeface="Roboto Condensed Bold"/>
              </a:rPr>
              <a:t>gọn</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 </a:t>
            </a:r>
            <a:r>
              <a:rPr lang="en-US" sz="3500" dirty="0" err="1">
                <a:solidFill>
                  <a:srgbClr val="000000"/>
                </a:solidFill>
                <a:latin typeface="Roboto Condensed Bold"/>
              </a:rPr>
              <a:t>tác</a:t>
            </a:r>
            <a:r>
              <a:rPr lang="en-US" sz="3500" dirty="0">
                <a:solidFill>
                  <a:srgbClr val="000000"/>
                </a:solidFill>
                <a:latin typeface="Roboto Condensed Bold"/>
              </a:rPr>
              <a:t> </a:t>
            </a:r>
            <a:r>
              <a:rPr lang="en-US" sz="3500" dirty="0" err="1">
                <a:solidFill>
                  <a:srgbClr val="000000"/>
                </a:solidFill>
                <a:latin typeface="Roboto Condensed Bold"/>
              </a:rPr>
              <a:t>giả</a:t>
            </a:r>
            <a:r>
              <a:rPr lang="en-US" sz="3500" dirty="0">
                <a:solidFill>
                  <a:srgbClr val="000000"/>
                </a:solidFill>
                <a:latin typeface="Roboto Condensed Bold"/>
              </a:rPr>
              <a:t>; </a:t>
            </a:r>
            <a:r>
              <a:rPr lang="en-US" sz="3500" dirty="0" err="1">
                <a:solidFill>
                  <a:srgbClr val="000000"/>
                </a:solidFill>
                <a:latin typeface="Roboto Condensed Bold"/>
              </a:rPr>
              <a:t>nêu</a:t>
            </a:r>
            <a:r>
              <a:rPr lang="en-US" sz="3500" dirty="0">
                <a:solidFill>
                  <a:srgbClr val="000000"/>
                </a:solidFill>
                <a:latin typeface="Roboto Condensed Bold"/>
              </a:rPr>
              <a:t> ý </a:t>
            </a:r>
            <a:r>
              <a:rPr lang="en-US" sz="3500" dirty="0" err="1">
                <a:solidFill>
                  <a:srgbClr val="000000"/>
                </a:solidFill>
                <a:latin typeface="Roboto Condensed Bold"/>
              </a:rPr>
              <a:t>kiến</a:t>
            </a:r>
            <a:r>
              <a:rPr lang="en-US" sz="3500" dirty="0">
                <a:solidFill>
                  <a:srgbClr val="000000"/>
                </a:solidFill>
                <a:latin typeface="Roboto Condensed Bold"/>
              </a:rPr>
              <a:t> </a:t>
            </a:r>
            <a:r>
              <a:rPr lang="en-US" sz="3500" dirty="0" err="1">
                <a:solidFill>
                  <a:srgbClr val="000000"/>
                </a:solidFill>
                <a:latin typeface="Roboto Condensed Bold"/>
              </a:rPr>
              <a:t>chung</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endParaRPr lang="en-US" sz="3500" dirty="0">
              <a:solidFill>
                <a:srgbClr val="000000"/>
              </a:solidFill>
              <a:latin typeface="Roboto Condensed Bold"/>
            </a:endParaRP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Thân</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p>
          <a:p>
            <a:pPr marL="755651" lvl="1" indent="-377825">
              <a:lnSpc>
                <a:spcPts val="4900"/>
              </a:lnSpc>
              <a:buFont typeface="Arial"/>
              <a:buChar char="•"/>
            </a:pPr>
            <a:r>
              <a:rPr lang="en-US" sz="3500" dirty="0">
                <a:solidFill>
                  <a:srgbClr val="000000"/>
                </a:solidFill>
                <a:latin typeface="Roboto Condensed Bold Italics"/>
              </a:rPr>
              <a:t>Ý 1: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điểm</a:t>
            </a:r>
            <a:r>
              <a:rPr lang="en-US" sz="3500" dirty="0">
                <a:solidFill>
                  <a:srgbClr val="000000"/>
                </a:solidFill>
                <a:latin typeface="Roboto Condensed Bold Italics"/>
              </a:rPr>
              <a:t> </a:t>
            </a:r>
            <a:r>
              <a:rPr lang="en-US" sz="3500" dirty="0" err="1">
                <a:solidFill>
                  <a:srgbClr val="000000"/>
                </a:solidFill>
                <a:latin typeface="Roboto Condensed Bold Italics"/>
              </a:rPr>
              <a:t>nội</a:t>
            </a:r>
            <a:r>
              <a:rPr lang="en-US" sz="3500" dirty="0">
                <a:solidFill>
                  <a:srgbClr val="000000"/>
                </a:solidFill>
                <a:latin typeface="Roboto Condensed Bold Italics"/>
              </a:rPr>
              <a:t> dung</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thiên</a:t>
            </a:r>
            <a:r>
              <a:rPr lang="en-US" sz="3500" dirty="0">
                <a:solidFill>
                  <a:srgbClr val="000000"/>
                </a:solidFill>
                <a:ea typeface="Roboto Condensed"/>
              </a:rPr>
              <a:t> </a:t>
            </a:r>
            <a:r>
              <a:rPr lang="en-US" sz="3500" dirty="0" err="1">
                <a:solidFill>
                  <a:srgbClr val="000000"/>
                </a:solidFill>
                <a:ea typeface="Roboto Condensed"/>
              </a:rPr>
              <a:t>nhiên</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con </a:t>
            </a:r>
            <a:r>
              <a:rPr lang="en-US" sz="3500" dirty="0" err="1">
                <a:solidFill>
                  <a:srgbClr val="000000"/>
                </a:solidFill>
                <a:ea typeface="Roboto Condensed"/>
              </a:rPr>
              <a:t>người</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cảm</a:t>
            </a:r>
            <a:r>
              <a:rPr lang="en-US" sz="3500" dirty="0">
                <a:solidFill>
                  <a:srgbClr val="000000"/>
                </a:solidFill>
                <a:ea typeface="Roboto Condensed"/>
              </a:rPr>
              <a:t> </a:t>
            </a:r>
            <a:r>
              <a:rPr lang="en-US" sz="3500" dirty="0" err="1">
                <a:solidFill>
                  <a:srgbClr val="000000"/>
                </a:solidFill>
                <a:ea typeface="Roboto Condensed"/>
              </a:rPr>
              <a:t>xúc</a:t>
            </a:r>
            <a:r>
              <a:rPr lang="en-US" sz="3500" dirty="0">
                <a:solidFill>
                  <a:srgbClr val="000000"/>
                </a:solidFill>
                <a:ea typeface="Roboto Condensed"/>
              </a:rPr>
              <a:t>, </a:t>
            </a:r>
            <a:r>
              <a:rPr lang="en-US" sz="3500" dirty="0" err="1">
                <a:solidFill>
                  <a:srgbClr val="000000"/>
                </a:solidFill>
                <a:ea typeface="Roboto Condensed"/>
              </a:rPr>
              <a:t>tâm</a:t>
            </a:r>
            <a:r>
              <a:rPr lang="en-US" sz="3500" dirty="0">
                <a:solidFill>
                  <a:srgbClr val="000000"/>
                </a:solidFill>
                <a:ea typeface="Roboto Condensed"/>
              </a:rPr>
              <a:t> </a:t>
            </a:r>
            <a:r>
              <a:rPr lang="en-US" sz="3500" dirty="0" err="1">
                <a:solidFill>
                  <a:srgbClr val="000000"/>
                </a:solidFill>
                <a:ea typeface="Roboto Condensed"/>
              </a:rPr>
              <a:t>trạng</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nhà</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Khái</a:t>
            </a:r>
            <a:r>
              <a:rPr lang="en-US" sz="3500" dirty="0">
                <a:solidFill>
                  <a:srgbClr val="000000"/>
                </a:solidFill>
                <a:ea typeface="Roboto Condensed"/>
              </a:rPr>
              <a:t> </a:t>
            </a:r>
            <a:r>
              <a:rPr lang="en-US" sz="3500" dirty="0" err="1">
                <a:solidFill>
                  <a:srgbClr val="000000"/>
                </a:solidFill>
                <a:ea typeface="Roboto Condensed"/>
              </a:rPr>
              <a:t>quát</a:t>
            </a:r>
            <a:r>
              <a:rPr lang="en-US" sz="3500" dirty="0">
                <a:solidFill>
                  <a:srgbClr val="000000"/>
                </a:solidFill>
                <a:ea typeface="Roboto Condensed"/>
              </a:rPr>
              <a:t> </a:t>
            </a:r>
            <a:r>
              <a:rPr lang="en-US" sz="3500" dirty="0" err="1">
                <a:solidFill>
                  <a:srgbClr val="000000"/>
                </a:solidFill>
                <a:ea typeface="Roboto Condensed"/>
              </a:rPr>
              <a:t>chủ</a:t>
            </a:r>
            <a:r>
              <a:rPr lang="en-US" sz="3500" dirty="0">
                <a:solidFill>
                  <a:srgbClr val="000000"/>
                </a:solidFill>
                <a:ea typeface="Roboto Condensed"/>
              </a:rPr>
              <a:t> </a:t>
            </a:r>
            <a:r>
              <a:rPr lang="en-US" sz="3500" dirty="0" err="1">
                <a:solidFill>
                  <a:srgbClr val="000000"/>
                </a:solidFill>
                <a:ea typeface="Roboto Condensed"/>
              </a:rPr>
              <a:t>đề</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bài</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marL="755651" lvl="1" indent="-377825">
              <a:lnSpc>
                <a:spcPts val="4900"/>
              </a:lnSpc>
              <a:buFont typeface="Arial"/>
              <a:buChar char="•"/>
            </a:pPr>
            <a:r>
              <a:rPr lang="en-US" sz="3500" dirty="0">
                <a:solidFill>
                  <a:srgbClr val="000000"/>
                </a:solidFill>
                <a:latin typeface="Roboto Condensed Bold Italics"/>
              </a:rPr>
              <a:t>Ý 2: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một</a:t>
            </a:r>
            <a:r>
              <a:rPr lang="en-US" sz="3500" dirty="0">
                <a:solidFill>
                  <a:srgbClr val="000000"/>
                </a:solidFill>
                <a:latin typeface="Roboto Condensed Bold Italics"/>
              </a:rPr>
              <a:t> </a:t>
            </a:r>
            <a:r>
              <a:rPr lang="en-US" sz="3500" dirty="0" err="1">
                <a:solidFill>
                  <a:srgbClr val="000000"/>
                </a:solidFill>
                <a:latin typeface="Roboto Condensed Bold Italics"/>
              </a:rPr>
              <a:t>số</a:t>
            </a:r>
            <a:r>
              <a:rPr lang="en-US" sz="3500" dirty="0">
                <a:solidFill>
                  <a:srgbClr val="000000"/>
                </a:solidFill>
                <a:latin typeface="Roboto Condensed Bold Italics"/>
              </a:rPr>
              <a:t> </a:t>
            </a:r>
            <a:r>
              <a:rPr lang="en-US" sz="3500" dirty="0" err="1">
                <a:solidFill>
                  <a:srgbClr val="000000"/>
                </a:solidFill>
                <a:latin typeface="Roboto Condensed Bold Italics"/>
              </a:rPr>
              <a:t>nét</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sắc</a:t>
            </a:r>
            <a:r>
              <a:rPr lang="en-US" sz="3500" dirty="0">
                <a:solidFill>
                  <a:srgbClr val="000000"/>
                </a:solidFill>
                <a:latin typeface="Roboto Condensed Bold Italics"/>
              </a:rPr>
              <a:t> </a:t>
            </a:r>
            <a:r>
              <a:rPr lang="en-US" sz="3500" dirty="0" err="1">
                <a:solidFill>
                  <a:srgbClr val="000000"/>
                </a:solidFill>
                <a:latin typeface="Roboto Condensed Bold Italics"/>
              </a:rPr>
              <a:t>về</a:t>
            </a:r>
            <a:r>
              <a:rPr lang="en-US" sz="3500" dirty="0">
                <a:solidFill>
                  <a:srgbClr val="000000"/>
                </a:solidFill>
                <a:latin typeface="Roboto Condensed Bold Italics"/>
              </a:rPr>
              <a:t> nghệ thuật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thể</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thất</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bát</a:t>
            </a:r>
            <a:r>
              <a:rPr lang="en-US" sz="3500" dirty="0">
                <a:solidFill>
                  <a:srgbClr val="000000"/>
                </a:solidFill>
                <a:ea typeface="Roboto Condensed"/>
              </a:rPr>
              <a:t> </a:t>
            </a:r>
            <a:r>
              <a:rPr lang="en-US" sz="3500" dirty="0" err="1">
                <a:solidFill>
                  <a:srgbClr val="000000"/>
                </a:solidFill>
                <a:ea typeface="Roboto Condensed"/>
              </a:rPr>
              <a:t>cú</a:t>
            </a:r>
            <a:r>
              <a:rPr lang="en-US" sz="3500" dirty="0">
                <a:solidFill>
                  <a:srgbClr val="000000"/>
                </a:solidFill>
                <a:ea typeface="Roboto Condensed"/>
              </a:rPr>
              <a:t> </a:t>
            </a:r>
            <a:r>
              <a:rPr lang="en-US" sz="3500" dirty="0" err="1">
                <a:solidFill>
                  <a:srgbClr val="000000"/>
                </a:solidFill>
                <a:ea typeface="Roboto Condensed"/>
              </a:rPr>
              <a:t>hoặc</a:t>
            </a:r>
            <a:r>
              <a:rPr lang="en-US" sz="3500" dirty="0">
                <a:solidFill>
                  <a:srgbClr val="000000"/>
                </a:solidFill>
                <a:ea typeface="Roboto Condensed"/>
              </a:rPr>
              <a:t> </a:t>
            </a:r>
            <a:r>
              <a:rPr lang="en-US" sz="3500" dirty="0" err="1">
                <a:solidFill>
                  <a:srgbClr val="000000"/>
                </a:solidFill>
                <a:ea typeface="Roboto Condensed"/>
              </a:rPr>
              <a:t>tứ</a:t>
            </a:r>
            <a:r>
              <a:rPr lang="en-US" sz="3500" dirty="0">
                <a:solidFill>
                  <a:srgbClr val="000000"/>
                </a:solidFill>
                <a:ea typeface="Roboto Condensed"/>
              </a:rPr>
              <a:t> </a:t>
            </a:r>
            <a:r>
              <a:rPr lang="en-US" sz="3500" dirty="0" err="1">
                <a:solidFill>
                  <a:srgbClr val="000000"/>
                </a:solidFill>
                <a:ea typeface="Roboto Condensed"/>
              </a:rPr>
              <a:t>tuyệt</a:t>
            </a:r>
            <a:r>
              <a:rPr lang="en-US" sz="3500" dirty="0">
                <a:solidFill>
                  <a:srgbClr val="000000"/>
                </a:solidFill>
                <a:ea typeface="Roboto Condensed"/>
              </a:rPr>
              <a:t> </a:t>
            </a:r>
            <a:r>
              <a:rPr lang="en-US" sz="3500" dirty="0" err="1">
                <a:solidFill>
                  <a:srgbClr val="000000"/>
                </a:solidFill>
                <a:ea typeface="Roboto Condensed"/>
              </a:rPr>
              <a:t>Đường</a:t>
            </a:r>
            <a:r>
              <a:rPr lang="en-US" sz="3500" dirty="0">
                <a:solidFill>
                  <a:srgbClr val="000000"/>
                </a:solidFill>
                <a:ea typeface="Roboto Condensed"/>
              </a:rPr>
              <a:t> </a:t>
            </a:r>
            <a:r>
              <a:rPr lang="en-US" sz="3500" dirty="0" err="1">
                <a:solidFill>
                  <a:srgbClr val="000000"/>
                </a:solidFill>
                <a:ea typeface="Roboto Condensed"/>
              </a:rPr>
              <a:t>luật</a:t>
            </a:r>
            <a:r>
              <a:rPr lang="en-US" sz="3500" dirty="0">
                <a:solidFill>
                  <a:srgbClr val="000000"/>
                </a:solidFill>
                <a:ea typeface="Roboto Condensed"/>
              </a:rPr>
              <a:t> (</a:t>
            </a:r>
            <a:r>
              <a:rPr lang="en-US" sz="3500" dirty="0" err="1">
                <a:solidFill>
                  <a:srgbClr val="000000"/>
                </a:solidFill>
                <a:ea typeface="Roboto Condensed"/>
              </a:rPr>
              <a:t>theo</a:t>
            </a:r>
            <a:r>
              <a:rPr lang="en-US" sz="3500" dirty="0">
                <a:solidFill>
                  <a:srgbClr val="000000"/>
                </a:solidFill>
                <a:ea typeface="Roboto Condensed"/>
              </a:rPr>
              <a:t> </a:t>
            </a:r>
            <a:r>
              <a:rPr lang="en-US" sz="3500" dirty="0" err="1">
                <a:solidFill>
                  <a:srgbClr val="000000"/>
                </a:solidFill>
                <a:ea typeface="Roboto Condensed"/>
              </a:rPr>
              <a:t>mô</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chuẩn</a:t>
            </a:r>
            <a:r>
              <a:rPr lang="en-US" sz="3500" dirty="0">
                <a:solidFill>
                  <a:srgbClr val="000000"/>
                </a:solidFill>
                <a:ea typeface="Roboto Condensed"/>
              </a:rPr>
              <a:t> </a:t>
            </a:r>
            <a:r>
              <a:rPr lang="en-US" sz="3500" dirty="0" err="1">
                <a:solidFill>
                  <a:srgbClr val="000000"/>
                </a:solidFill>
                <a:ea typeface="Roboto Condensed"/>
              </a:rPr>
              <a:t>mục</a:t>
            </a:r>
            <a:r>
              <a:rPr lang="en-US" sz="3500" dirty="0">
                <a:solidFill>
                  <a:srgbClr val="000000"/>
                </a:solidFill>
                <a:ea typeface="Roboto Condensed"/>
              </a:rPr>
              <a:t> hay </a:t>
            </a:r>
            <a:r>
              <a:rPr lang="en-US" sz="3500" dirty="0" err="1">
                <a:solidFill>
                  <a:srgbClr val="000000"/>
                </a:solidFill>
                <a:ea typeface="Roboto Condensed"/>
              </a:rPr>
              <a:t>có</a:t>
            </a:r>
            <a:r>
              <a:rPr lang="en-US" sz="3500" dirty="0">
                <a:solidFill>
                  <a:srgbClr val="000000"/>
                </a:solidFill>
                <a:ea typeface="Roboto Condensed"/>
              </a:rPr>
              <a:t> </a:t>
            </a:r>
            <a:r>
              <a:rPr lang="en-US" sz="3500" dirty="0" err="1">
                <a:solidFill>
                  <a:srgbClr val="000000"/>
                </a:solidFill>
                <a:ea typeface="Roboto Condensed"/>
              </a:rPr>
              <a:t>sự</a:t>
            </a:r>
            <a:r>
              <a:rPr lang="en-US" sz="3500" dirty="0">
                <a:solidFill>
                  <a:srgbClr val="000000"/>
                </a:solidFill>
                <a:ea typeface="Roboto Condensed"/>
              </a:rPr>
              <a:t> </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tân</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Những</a:t>
            </a:r>
            <a:r>
              <a:rPr lang="en-US" sz="3500" dirty="0">
                <a:solidFill>
                  <a:srgbClr val="000000"/>
                </a:solidFill>
                <a:ea typeface="Roboto Condensed"/>
              </a:rPr>
              <a:t> </a:t>
            </a:r>
            <a:r>
              <a:rPr lang="en-US" sz="3500" dirty="0" err="1">
                <a:solidFill>
                  <a:srgbClr val="000000"/>
                </a:solidFill>
                <a:ea typeface="Roboto Condensed"/>
              </a:rPr>
              <a:t>nét</a:t>
            </a:r>
            <a:r>
              <a:rPr lang="en-US" sz="3500" dirty="0">
                <a:solidFill>
                  <a:srgbClr val="000000"/>
                </a:solidFill>
                <a:ea typeface="Roboto Condensed"/>
              </a:rPr>
              <a:t> </a:t>
            </a:r>
            <a:r>
              <a:rPr lang="en-US" sz="3500" dirty="0" err="1">
                <a:solidFill>
                  <a:srgbClr val="000000"/>
                </a:solidFill>
                <a:ea typeface="Roboto Condensed"/>
              </a:rPr>
              <a:t>đặc</a:t>
            </a:r>
            <a:r>
              <a:rPr lang="en-US" sz="3500" dirty="0">
                <a:solidFill>
                  <a:srgbClr val="000000"/>
                </a:solidFill>
                <a:ea typeface="Roboto Condensed"/>
              </a:rPr>
              <a:t> </a:t>
            </a:r>
            <a:r>
              <a:rPr lang="en-US" sz="3500" dirty="0" err="1">
                <a:solidFill>
                  <a:srgbClr val="000000"/>
                </a:solidFill>
                <a:ea typeface="Roboto Condensed"/>
              </a:rPr>
              <a:t>sắc</a:t>
            </a:r>
            <a:r>
              <a:rPr lang="en-US" sz="3500" dirty="0">
                <a:solidFill>
                  <a:srgbClr val="000000"/>
                </a:solidFill>
                <a:ea typeface="Roboto Condensed"/>
              </a:rPr>
              <a:t> </a:t>
            </a:r>
            <a:r>
              <a:rPr lang="en-US" sz="3500" dirty="0" err="1">
                <a:solidFill>
                  <a:srgbClr val="000000"/>
                </a:solidFill>
                <a:ea typeface="Roboto Condensed"/>
              </a:rPr>
              <a:t>trong</a:t>
            </a:r>
            <a:r>
              <a:rPr lang="en-US" sz="3500" dirty="0">
                <a:solidFill>
                  <a:srgbClr val="000000"/>
                </a:solidFill>
                <a:ea typeface="Roboto Condensed"/>
              </a:rPr>
              <a:t> nghệ thuật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cảnh</a:t>
            </a:r>
            <a:r>
              <a:rPr lang="en-US" sz="3500" dirty="0">
                <a:solidFill>
                  <a:srgbClr val="000000"/>
                </a:solidFill>
                <a:ea typeface="Roboto Condensed"/>
              </a:rPr>
              <a: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tình</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✔Nghệ thuật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cấu</a:t>
            </a:r>
            <a:r>
              <a:rPr lang="en-US" sz="3500" dirty="0">
                <a:solidFill>
                  <a:srgbClr val="000000"/>
                </a:solidFill>
                <a:ea typeface="Roboto Condensed"/>
              </a:rPr>
              <a:t> </a:t>
            </a:r>
            <a:r>
              <a:rPr lang="en-US" sz="3500" dirty="0" err="1">
                <a:solidFill>
                  <a:srgbClr val="000000"/>
                </a:solidFill>
                <a:ea typeface="Roboto Condensed"/>
              </a:rPr>
              <a:t>trúc</a:t>
            </a:r>
            <a:r>
              <a:rPr lang="en-US" sz="3500" dirty="0">
                <a:solidFill>
                  <a:srgbClr val="000000"/>
                </a:solidFill>
                <a:ea typeface="Roboto Condensed"/>
              </a:rPr>
              <a:t> </a:t>
            </a:r>
            <a:r>
              <a:rPr lang="en-US" sz="3500" dirty="0" err="1">
                <a:solidFill>
                  <a:srgbClr val="000000"/>
                </a:solidFill>
                <a:ea typeface="Roboto Condensed"/>
              </a:rPr>
              <a:t>câu</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biện</a:t>
            </a:r>
            <a:r>
              <a:rPr lang="en-US" sz="3500" dirty="0">
                <a:solidFill>
                  <a:srgbClr val="000000"/>
                </a:solidFill>
                <a:ea typeface="Roboto Condensed"/>
              </a:rPr>
              <a:t> </a:t>
            </a:r>
            <a:r>
              <a:rPr lang="en-US" sz="3500" dirty="0" err="1">
                <a:solidFill>
                  <a:srgbClr val="000000"/>
                </a:solidFill>
                <a:ea typeface="Roboto Condensed"/>
              </a:rPr>
              <a:t>pháp</a:t>
            </a:r>
            <a:r>
              <a:rPr lang="en-US" sz="3500" dirty="0">
                <a:solidFill>
                  <a:srgbClr val="000000"/>
                </a:solidFill>
                <a:ea typeface="Roboto Condensed"/>
              </a:rPr>
              <a:t> </a:t>
            </a:r>
            <a:r>
              <a:rPr lang="en-US" sz="3500" dirty="0" err="1">
                <a:solidFill>
                  <a:srgbClr val="000000"/>
                </a:solidFill>
                <a:ea typeface="Roboto Condensed"/>
              </a:rPr>
              <a:t>tu</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a:t>
            </a: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Kết</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Khẳng</a:t>
            </a:r>
            <a:r>
              <a:rPr lang="en-US" sz="3500" dirty="0">
                <a:solidFill>
                  <a:srgbClr val="000000"/>
                </a:solidFill>
                <a:latin typeface="Roboto Condensed Bold"/>
              </a:rPr>
              <a:t> </a:t>
            </a:r>
            <a:r>
              <a:rPr lang="en-US" sz="3500" dirty="0" err="1">
                <a:solidFill>
                  <a:srgbClr val="000000"/>
                </a:solidFill>
                <a:latin typeface="Roboto Condensed Bold"/>
              </a:rPr>
              <a:t>định</a:t>
            </a:r>
            <a:r>
              <a:rPr lang="en-US" sz="3500" dirty="0">
                <a:solidFill>
                  <a:srgbClr val="000000"/>
                </a:solidFill>
                <a:latin typeface="Roboto Condensed Bold"/>
              </a:rPr>
              <a:t> </a:t>
            </a:r>
            <a:r>
              <a:rPr lang="en-US" sz="3500" dirty="0" err="1">
                <a:solidFill>
                  <a:srgbClr val="000000"/>
                </a:solidFill>
                <a:latin typeface="Roboto Condensed Bold"/>
              </a:rPr>
              <a:t>vị</a:t>
            </a:r>
            <a:r>
              <a:rPr lang="en-US" sz="3500" dirty="0">
                <a:solidFill>
                  <a:srgbClr val="000000"/>
                </a:solidFill>
                <a:latin typeface="Roboto Condensed Bold"/>
              </a:rPr>
              <a:t> </a:t>
            </a:r>
            <a:r>
              <a:rPr lang="en-US" sz="3500" dirty="0" err="1">
                <a:solidFill>
                  <a:srgbClr val="000000"/>
                </a:solidFill>
                <a:latin typeface="Roboto Condensed Bold"/>
              </a:rPr>
              <a:t>trí</a:t>
            </a:r>
            <a:r>
              <a:rPr lang="en-US" sz="3500" dirty="0">
                <a:solidFill>
                  <a:srgbClr val="000000"/>
                </a:solidFill>
                <a:latin typeface="Roboto Condensed Bold"/>
              </a:rPr>
              <a:t> và ý </a:t>
            </a:r>
            <a:r>
              <a:rPr lang="en-US" sz="3500" dirty="0" err="1">
                <a:solidFill>
                  <a:srgbClr val="000000"/>
                </a:solidFill>
                <a:latin typeface="Roboto Condensed Bold"/>
              </a:rPr>
              <a:t>nghĩa</a:t>
            </a:r>
            <a:r>
              <a:rPr lang="en-US" sz="3500" dirty="0">
                <a:solidFill>
                  <a:srgbClr val="000000"/>
                </a:solidFill>
                <a:latin typeface="Roboto Condensed Bold"/>
              </a:rPr>
              <a:t> </a:t>
            </a:r>
            <a:r>
              <a:rPr lang="en-US" sz="3500" dirty="0" err="1">
                <a:solidFill>
                  <a:srgbClr val="000000"/>
                </a:solidFill>
                <a:latin typeface="Roboto Condensed Bold"/>
              </a:rPr>
              <a:t>của</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a:t>
            </a:r>
          </a:p>
        </p:txBody>
      </p:sp>
      <p:sp>
        <p:nvSpPr>
          <p:cNvPr id="8" name="Freeform 8"/>
          <p:cNvSpPr/>
          <p:nvPr/>
        </p:nvSpPr>
        <p:spPr>
          <a:xfrm>
            <a:off x="13264280" y="7607241"/>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9" name="Freeform 9"/>
          <p:cNvSpPr/>
          <p:nvPr/>
        </p:nvSpPr>
        <p:spPr>
          <a:xfrm>
            <a:off x="-3768154"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0" name="Freeform 10"/>
          <p:cNvSpPr/>
          <p:nvPr/>
        </p:nvSpPr>
        <p:spPr>
          <a:xfrm>
            <a:off x="-1321976" y="-115623"/>
            <a:ext cx="2687386" cy="2335582"/>
          </a:xfrm>
          <a:custGeom>
            <a:avLst/>
            <a:gdLst/>
            <a:ahLst/>
            <a:cxnLst/>
            <a:rect l="l" t="t" r="r" b="b"/>
            <a:pathLst>
              <a:path w="2687386" h="2335582">
                <a:moveTo>
                  <a:pt x="0" y="0"/>
                </a:moveTo>
                <a:lnTo>
                  <a:pt x="2687386" y="0"/>
                </a:lnTo>
                <a:lnTo>
                  <a:pt x="2687386" y="2335582"/>
                </a:lnTo>
                <a:lnTo>
                  <a:pt x="0" y="233558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1000"/>
                                        <p:tgtEl>
                                          <p:spTgt spid="7">
                                            <p:txEl>
                                              <p:pRg st="3" end="3"/>
                                            </p:txEl>
                                          </p:spTgt>
                                        </p:tgtEl>
                                      </p:cBhvr>
                                    </p:animEffect>
                                    <p:anim calcmode="lin" valueType="num">
                                      <p:cBhvr>
                                        <p:cTn id="3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anim calcmode="lin" valueType="num">
                                      <p:cBhvr>
                                        <p:cTn id="4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fade">
                                      <p:cBhvr>
                                        <p:cTn id="62" dur="1000"/>
                                        <p:tgtEl>
                                          <p:spTgt spid="7">
                                            <p:txEl>
                                              <p:pRg st="7" end="7"/>
                                            </p:txEl>
                                          </p:spTgt>
                                        </p:tgtEl>
                                      </p:cBhvr>
                                    </p:animEffect>
                                    <p:anim calcmode="lin" valueType="num">
                                      <p:cBhvr>
                                        <p:cTn id="6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Effect transition="in" filter="fade">
                                      <p:cBhvr>
                                        <p:cTn id="67" dur="1000"/>
                                        <p:tgtEl>
                                          <p:spTgt spid="7">
                                            <p:txEl>
                                              <p:pRg st="8" end="8"/>
                                            </p:txEl>
                                          </p:spTgt>
                                        </p:tgtEl>
                                      </p:cBhvr>
                                    </p:animEffect>
                                    <p:anim calcmode="lin" valueType="num">
                                      <p:cBhvr>
                                        <p:cTn id="6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1000"/>
                                        <p:tgtEl>
                                          <p:spTgt spid="7">
                                            <p:txEl>
                                              <p:pRg st="9" end="9"/>
                                            </p:txEl>
                                          </p:spTgt>
                                        </p:tgtEl>
                                      </p:cBhvr>
                                    </p:animEffect>
                                    <p:anim calcmode="lin" valueType="num">
                                      <p:cBhvr>
                                        <p:cTn id="7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fade">
                                      <p:cBhvr>
                                        <p:cTn id="79" dur="1000"/>
                                        <p:tgtEl>
                                          <p:spTgt spid="7">
                                            <p:txEl>
                                              <p:pRg st="10" end="10"/>
                                            </p:txEl>
                                          </p:spTgt>
                                        </p:tgtEl>
                                      </p:cBhvr>
                                    </p:animEffect>
                                    <p:anim calcmode="lin" valueType="num">
                                      <p:cBhvr>
                                        <p:cTn id="8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xmlns="" r:embed="rId3"/>
                </a:ext>
              </a:extLst>
            </a:blip>
            <a:stretch>
              <a:fillRect/>
            </a:stretch>
          </a:blipFill>
        </p:spPr>
        <p:txBody>
          <a:bodyPr/>
          <a:lstStyle/>
          <a:p>
            <a:endParaRPr lang="en-GB"/>
          </a:p>
        </p:txBody>
      </p:sp>
      <p:graphicFrame>
        <p:nvGraphicFramePr>
          <p:cNvPr id="4" name="Table 4"/>
          <p:cNvGraphicFramePr>
            <a:graphicFrameLocks noGrp="1"/>
          </p:cNvGraphicFramePr>
          <p:nvPr>
            <p:extLst>
              <p:ext uri="{D42A27DB-BD31-4B8C-83A1-F6EECF244321}">
                <p14:modId xmlns:p14="http://schemas.microsoft.com/office/powerpoint/2010/main" val="1700449128"/>
              </p:ext>
            </p:extLst>
          </p:nvPr>
        </p:nvGraphicFramePr>
        <p:xfrm>
          <a:off x="2672282" y="1234881"/>
          <a:ext cx="13962621" cy="8229600"/>
        </p:xfrm>
        <a:graphic>
          <a:graphicData uri="http://schemas.openxmlformats.org/drawingml/2006/table">
            <a:tbl>
              <a:tblPr/>
              <a:tblGrid>
                <a:gridCol w="1919945">
                  <a:extLst>
                    <a:ext uri="{9D8B030D-6E8A-4147-A177-3AD203B41FA5}">
                      <a16:colId xmlns:a16="http://schemas.microsoft.com/office/drawing/2014/main" val="20000"/>
                    </a:ext>
                  </a:extLst>
                </a:gridCol>
                <a:gridCol w="2259936">
                  <a:extLst>
                    <a:ext uri="{9D8B030D-6E8A-4147-A177-3AD203B41FA5}">
                      <a16:colId xmlns:a16="http://schemas.microsoft.com/office/drawing/2014/main" val="20001"/>
                    </a:ext>
                  </a:extLst>
                </a:gridCol>
                <a:gridCol w="4393002">
                  <a:extLst>
                    <a:ext uri="{9D8B030D-6E8A-4147-A177-3AD203B41FA5}">
                      <a16:colId xmlns:a16="http://schemas.microsoft.com/office/drawing/2014/main" val="20002"/>
                    </a:ext>
                  </a:extLst>
                </a:gridCol>
                <a:gridCol w="2455848">
                  <a:extLst>
                    <a:ext uri="{9D8B030D-6E8A-4147-A177-3AD203B41FA5}">
                      <a16:colId xmlns:a16="http://schemas.microsoft.com/office/drawing/2014/main" val="20003"/>
                    </a:ext>
                  </a:extLst>
                </a:gridCol>
                <a:gridCol w="2933890">
                  <a:extLst>
                    <a:ext uri="{9D8B030D-6E8A-4147-A177-3AD203B41FA5}">
                      <a16:colId xmlns:a16="http://schemas.microsoft.com/office/drawing/2014/main" val="20004"/>
                    </a:ext>
                  </a:extLst>
                </a:gridCol>
              </a:tblGrid>
              <a:tr h="992875">
                <a:tc gridSpan="5">
                  <a:txBody>
                    <a:bodyPr/>
                    <a:lstStyle/>
                    <a:p>
                      <a:pPr algn="ctr">
                        <a:lnSpc>
                          <a:spcPts val="3920"/>
                        </a:lnSpc>
                        <a:defRPr/>
                      </a:pPr>
                      <a:r>
                        <a:rPr lang="en-US" sz="2800" dirty="0" err="1">
                          <a:solidFill>
                            <a:srgbClr val="000000"/>
                          </a:solidFill>
                          <a:latin typeface="Roboto Condensed Bold"/>
                        </a:rPr>
                        <a:t>Mở</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0"/>
                  </a:ext>
                </a:extLst>
              </a:tr>
              <a:tr h="3121925">
                <a:tc rowSpan="2">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1: Phân tích đặc điểm nội dung</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Phân tích hình tượng thơ (hình tượng thiên nhiên, hình tượng con người)</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Phân tích cảm xúc, tâm trạng của nhà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Khái quát chủ đề của bài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3121925">
                <a:tc vMerge="1">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2: Phân tích một số nét đặc sắc về nghệ thuật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Cách sử dụng thể thơ thất ngôn bát cú hoặc tứ tuyệt Đường luật (theo mô hình chuẩn mục hay có sự cách tân)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Những nét đặc sắc trong nghệ thuật tả cảnh, tả tình</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Nghệ thuật sử dụng ngôn ngữ (từ ngữ, cấu trúc câu thơ, biện pháp tu từ,…)</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r h="992875">
                <a:tc gridSpan="5">
                  <a:txBody>
                    <a:bodyPr/>
                    <a:lstStyle/>
                    <a:p>
                      <a:pPr algn="ctr">
                        <a:lnSpc>
                          <a:spcPts val="3920"/>
                        </a:lnSpc>
                        <a:defRPr/>
                      </a:pPr>
                      <a:r>
                        <a:rPr lang="en-US" sz="2800" dirty="0" err="1">
                          <a:solidFill>
                            <a:srgbClr val="000000"/>
                          </a:solidFill>
                          <a:latin typeface="Roboto Condensed Bold"/>
                        </a:rPr>
                        <a:t>Kết</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3"/>
                  </a:ext>
                </a:extLst>
              </a:tr>
            </a:tbl>
          </a:graphicData>
        </a:graphic>
      </p:graphicFrame>
      <p:sp>
        <p:nvSpPr>
          <p:cNvPr id="6" name="TextBox 6"/>
          <p:cNvSpPr txBox="1"/>
          <p:nvPr/>
        </p:nvSpPr>
        <p:spPr>
          <a:xfrm>
            <a:off x="3619281" y="241115"/>
            <a:ext cx="14668719" cy="903605"/>
          </a:xfrm>
          <a:prstGeom prst="rect">
            <a:avLst/>
          </a:prstGeom>
        </p:spPr>
        <p:txBody>
          <a:bodyPr lIns="0" tIns="0" rIns="0" bIns="0" rtlCol="0" anchor="t">
            <a:spAutoFit/>
          </a:bodyPr>
          <a:lstStyle/>
          <a:p>
            <a:pPr algn="ctr">
              <a:lnSpc>
                <a:spcPts val="7420"/>
              </a:lnSpc>
            </a:pPr>
            <a:r>
              <a:rPr lang="en-US" sz="5300">
                <a:solidFill>
                  <a:srgbClr val="AD5545"/>
                </a:solidFill>
                <a:latin typeface="Fraunces Bold"/>
              </a:rPr>
              <a:t>II. PHÂN TÍCH BÀI VIẾT THAM KHẢO</a:t>
            </a:r>
          </a:p>
        </p:txBody>
      </p:sp>
      <p:sp>
        <p:nvSpPr>
          <p:cNvPr id="8" name="Freeform 8"/>
          <p:cNvSpPr/>
          <p:nvPr/>
        </p:nvSpPr>
        <p:spPr>
          <a:xfrm>
            <a:off x="12753178" y="7832853"/>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9" name="Freeform 9"/>
          <p:cNvSpPr/>
          <p:nvPr/>
        </p:nvSpPr>
        <p:spPr>
          <a:xfrm>
            <a:off x="-3127252"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0" name="Freeform 10"/>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693233" y="1712969"/>
            <a:ext cx="12319974" cy="7545331"/>
          </a:xfrm>
          <a:custGeom>
            <a:avLst/>
            <a:gdLst/>
            <a:ahLst/>
            <a:cxnLst/>
            <a:rect l="l" t="t" r="r" b="b"/>
            <a:pathLst>
              <a:path w="12319974" h="7545331">
                <a:moveTo>
                  <a:pt x="0" y="0"/>
                </a:moveTo>
                <a:lnTo>
                  <a:pt x="12319975" y="0"/>
                </a:lnTo>
                <a:lnTo>
                  <a:pt x="12319975" y="7545331"/>
                </a:lnTo>
                <a:lnTo>
                  <a:pt x="0" y="75453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993416" y="2401725"/>
            <a:ext cx="2263211" cy="2741775"/>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3148628" y="-888991"/>
            <a:ext cx="1864579" cy="2589694"/>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a:off x="12349083" y="6856469"/>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7" name="Freeform 7"/>
          <p:cNvSpPr/>
          <p:nvPr/>
        </p:nvSpPr>
        <p:spPr>
          <a:xfrm>
            <a:off x="-1388259"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8" name="Freeform 8"/>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9" name="TextBox 9"/>
          <p:cNvSpPr txBox="1"/>
          <p:nvPr/>
        </p:nvSpPr>
        <p:spPr>
          <a:xfrm>
            <a:off x="2693233" y="3467812"/>
            <a:ext cx="12533597" cy="2925616"/>
          </a:xfrm>
          <a:prstGeom prst="rect">
            <a:avLst/>
          </a:prstGeom>
        </p:spPr>
        <p:txBody>
          <a:bodyPr lIns="0" tIns="0" rIns="0" bIns="0" rtlCol="0" anchor="t">
            <a:spAutoFit/>
          </a:bodyPr>
          <a:lstStyle/>
          <a:p>
            <a:pPr algn="ctr">
              <a:lnSpc>
                <a:spcPts val="11978"/>
              </a:lnSpc>
            </a:pPr>
            <a:r>
              <a:rPr lang="en-US" sz="7303" dirty="0">
                <a:solidFill>
                  <a:srgbClr val="FEFEFE"/>
                </a:solidFill>
                <a:latin typeface="Fraunces Bold"/>
              </a:rPr>
              <a:t>III. HƯỚNG DẪN </a:t>
            </a:r>
          </a:p>
          <a:p>
            <a:pPr algn="ctr">
              <a:lnSpc>
                <a:spcPts val="11978"/>
              </a:lnSpc>
            </a:pPr>
            <a:r>
              <a:rPr lang="en-US" sz="7303" dirty="0">
                <a:solidFill>
                  <a:srgbClr val="FEFEFE"/>
                </a:solidFill>
                <a:latin typeface="Fraunces Bold"/>
              </a:rPr>
              <a:t>QUY TRÌNH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1475691">
            <a:off x="315912" y="638405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Freeform 7"/>
          <p:cNvSpPr/>
          <p:nvPr/>
        </p:nvSpPr>
        <p:spPr>
          <a:xfrm>
            <a:off x="3393158" y="5188073"/>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8" name="Freeform 8"/>
          <p:cNvSpPr/>
          <p:nvPr/>
        </p:nvSpPr>
        <p:spPr>
          <a:xfrm>
            <a:off x="7936508" y="5182655"/>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9" name="Freeform 9"/>
          <p:cNvSpPr/>
          <p:nvPr/>
        </p:nvSpPr>
        <p:spPr>
          <a:xfrm>
            <a:off x="12536953" y="5109763"/>
            <a:ext cx="4103280" cy="4148537"/>
          </a:xfrm>
          <a:custGeom>
            <a:avLst/>
            <a:gdLst/>
            <a:ahLst/>
            <a:cxnLst/>
            <a:rect l="l" t="t" r="r" b="b"/>
            <a:pathLst>
              <a:path w="4103280" h="4148537">
                <a:moveTo>
                  <a:pt x="0" y="0"/>
                </a:moveTo>
                <a:lnTo>
                  <a:pt x="4103280" y="0"/>
                </a:lnTo>
                <a:lnTo>
                  <a:pt x="4103280" y="4148537"/>
                </a:lnTo>
                <a:lnTo>
                  <a:pt x="0" y="41485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10" name="TextBox 10"/>
          <p:cNvSpPr txBox="1"/>
          <p:nvPr/>
        </p:nvSpPr>
        <p:spPr>
          <a:xfrm>
            <a:off x="4162644" y="6923931"/>
            <a:ext cx="2564309" cy="622936"/>
          </a:xfrm>
          <a:prstGeom prst="rect">
            <a:avLst/>
          </a:prstGeom>
        </p:spPr>
        <p:txBody>
          <a:bodyPr lIns="0" tIns="0" rIns="0" bIns="0" rtlCol="0" anchor="t">
            <a:spAutoFit/>
          </a:bodyPr>
          <a:lstStyle/>
          <a:p>
            <a:pPr algn="ctr">
              <a:lnSpc>
                <a:spcPts val="5039"/>
              </a:lnSpc>
            </a:pPr>
            <a:r>
              <a:rPr lang="en-US" sz="3599" dirty="0" err="1">
                <a:solidFill>
                  <a:srgbClr val="70422C"/>
                </a:solidFill>
                <a:latin typeface="Roboto Condensed"/>
              </a:rPr>
              <a:t>Trước</a:t>
            </a:r>
            <a:r>
              <a:rPr lang="en-US" sz="3599" dirty="0">
                <a:solidFill>
                  <a:srgbClr val="70422C"/>
                </a:solidFill>
                <a:latin typeface="Roboto Condensed"/>
              </a:rPr>
              <a:t> </a:t>
            </a:r>
            <a:r>
              <a:rPr lang="en-US" sz="3599" dirty="0" err="1">
                <a:solidFill>
                  <a:srgbClr val="70422C"/>
                </a:solidFill>
                <a:latin typeface="Roboto Condensed"/>
              </a:rPr>
              <a:t>khi</a:t>
            </a:r>
            <a:r>
              <a:rPr lang="en-US" sz="3599" dirty="0">
                <a:solidFill>
                  <a:srgbClr val="70422C"/>
                </a:solidFill>
                <a:latin typeface="Roboto Condensed"/>
              </a:rPr>
              <a:t> </a:t>
            </a:r>
            <a:r>
              <a:rPr lang="en-US" sz="3599" dirty="0" err="1">
                <a:solidFill>
                  <a:srgbClr val="70422C"/>
                </a:solidFill>
                <a:latin typeface="Roboto Condensed"/>
              </a:rPr>
              <a:t>viết</a:t>
            </a:r>
            <a:r>
              <a:rPr lang="en-US" sz="3599" dirty="0">
                <a:solidFill>
                  <a:srgbClr val="70422C"/>
                </a:solidFill>
                <a:latin typeface="Roboto Condensed"/>
              </a:rPr>
              <a:t> </a:t>
            </a:r>
          </a:p>
        </p:txBody>
      </p:sp>
      <p:sp>
        <p:nvSpPr>
          <p:cNvPr id="11" name="TextBox 11"/>
          <p:cNvSpPr txBox="1"/>
          <p:nvPr/>
        </p:nvSpPr>
        <p:spPr>
          <a:xfrm>
            <a:off x="9633193" y="6929349"/>
            <a:ext cx="709910"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Viết</a:t>
            </a:r>
          </a:p>
        </p:txBody>
      </p:sp>
      <p:sp>
        <p:nvSpPr>
          <p:cNvPr id="12" name="TextBox 12"/>
          <p:cNvSpPr txBox="1"/>
          <p:nvPr/>
        </p:nvSpPr>
        <p:spPr>
          <a:xfrm>
            <a:off x="13085147" y="6929349"/>
            <a:ext cx="3220045"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Chỉnh sửa bài viết</a:t>
            </a:r>
          </a:p>
        </p:txBody>
      </p:sp>
      <p:sp>
        <p:nvSpPr>
          <p:cNvPr id="13" name="TextBox 13"/>
          <p:cNvSpPr txBox="1"/>
          <p:nvPr/>
        </p:nvSpPr>
        <p:spPr>
          <a:xfrm>
            <a:off x="1489916" y="2206843"/>
            <a:ext cx="13098677" cy="20891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Dựa</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mẫu</a:t>
            </a:r>
            <a:r>
              <a:rPr lang="en-US" sz="3999" dirty="0">
                <a:solidFill>
                  <a:srgbClr val="70422C"/>
                </a:solidFill>
                <a:latin typeface="Roboto Condensed"/>
              </a:rPr>
              <a:t> và </a:t>
            </a:r>
            <a:r>
              <a:rPr lang="en-US" sz="3999" dirty="0" err="1">
                <a:solidFill>
                  <a:srgbClr val="70422C"/>
                </a:solidFill>
                <a:latin typeface="Roboto Condensed"/>
              </a:rPr>
              <a:t>nội</a:t>
            </a:r>
            <a:r>
              <a:rPr lang="en-US" sz="3999" dirty="0">
                <a:solidFill>
                  <a:srgbClr val="70422C"/>
                </a:solidFill>
                <a:latin typeface="Roboto Condensed"/>
              </a:rPr>
              <a:t> dung SGK Tr 53,54, </a:t>
            </a:r>
            <a:r>
              <a:rPr lang="en-US" sz="3999" dirty="0" err="1">
                <a:solidFill>
                  <a:srgbClr val="70422C"/>
                </a:solidFill>
                <a:latin typeface="Roboto Condensed"/>
              </a:rPr>
              <a:t>hãy</a:t>
            </a:r>
            <a:r>
              <a:rPr lang="en-US" sz="3999" dirty="0">
                <a:solidFill>
                  <a:srgbClr val="70422C"/>
                </a:solidFill>
                <a:latin typeface="Roboto Condensed"/>
              </a:rPr>
              <a:t> </a:t>
            </a:r>
            <a:r>
              <a:rPr lang="en-US" sz="3999" dirty="0" err="1">
                <a:solidFill>
                  <a:srgbClr val="70422C"/>
                </a:solidFill>
                <a:latin typeface="Roboto Condensed"/>
              </a:rPr>
              <a:t>nêu</a:t>
            </a:r>
            <a:r>
              <a:rPr lang="en-US" sz="3999" dirty="0">
                <a:solidFill>
                  <a:srgbClr val="70422C"/>
                </a:solidFill>
                <a:latin typeface="Roboto Condensed"/>
              </a:rPr>
              <a:t> </a:t>
            </a:r>
            <a:r>
              <a:rPr lang="en-US" sz="3999" dirty="0" err="1">
                <a:solidFill>
                  <a:srgbClr val="70422C"/>
                </a:solidFill>
                <a:latin typeface="Roboto Condensed"/>
              </a:rPr>
              <a:t>quy</a:t>
            </a:r>
            <a:r>
              <a:rPr lang="en-US" sz="3999" dirty="0">
                <a:solidFill>
                  <a:srgbClr val="70422C"/>
                </a:solidFill>
                <a:latin typeface="Roboto Condensed"/>
              </a:rPr>
              <a:t> </a:t>
            </a:r>
            <a:r>
              <a:rPr lang="en-US" sz="3999" dirty="0" err="1">
                <a:solidFill>
                  <a:srgbClr val="70422C"/>
                </a:solidFill>
                <a:latin typeface="Roboto Condensed"/>
              </a:rPr>
              <a:t>trình</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đoạn</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phân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phẩm</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học</a:t>
            </a:r>
            <a:r>
              <a:rPr lang="en-US" sz="3999" dirty="0">
                <a:solidFill>
                  <a:srgbClr val="70422C"/>
                </a:solidFill>
                <a:latin typeface="Roboto Condensed"/>
              </a:rPr>
              <a:t>.</a:t>
            </a:r>
          </a:p>
          <a:p>
            <a:pPr marL="863599" lvl="1" indent="-431800" algn="just">
              <a:lnSpc>
                <a:spcPts val="5599"/>
              </a:lnSpc>
              <a:buFont typeface="Arial"/>
              <a:buChar char="•"/>
            </a:pPr>
            <a:r>
              <a:rPr lang="en-US" sz="3999" dirty="0">
                <a:solidFill>
                  <a:srgbClr val="70422C"/>
                </a:solidFill>
                <a:latin typeface="Roboto Condensed"/>
              </a:rPr>
              <a:t>HS </a:t>
            </a:r>
            <a:r>
              <a:rPr lang="en-US" sz="3999" dirty="0" err="1">
                <a:solidFill>
                  <a:srgbClr val="70422C"/>
                </a:solidFill>
                <a:latin typeface="Roboto Condensed"/>
              </a:rPr>
              <a:t>hoàn</a:t>
            </a:r>
            <a:r>
              <a:rPr lang="en-US" sz="3999" dirty="0">
                <a:solidFill>
                  <a:srgbClr val="70422C"/>
                </a:solidFill>
                <a:latin typeface="Roboto Condensed"/>
              </a:rPr>
              <a:t> </a:t>
            </a:r>
            <a:r>
              <a:rPr lang="en-US" sz="3999" dirty="0" err="1">
                <a:solidFill>
                  <a:srgbClr val="70422C"/>
                </a:solidFill>
                <a:latin typeface="Roboto Condensed"/>
              </a:rPr>
              <a:t>thành</a:t>
            </a:r>
            <a:r>
              <a:rPr lang="en-US" sz="3999" dirty="0">
                <a:solidFill>
                  <a:srgbClr val="70422C"/>
                </a:solidFill>
                <a:latin typeface="Roboto Condensed"/>
              </a:rPr>
              <a:t> PHT </a:t>
            </a:r>
            <a:r>
              <a:rPr lang="en-US" sz="3999" dirty="0" err="1">
                <a:solidFill>
                  <a:srgbClr val="70422C"/>
                </a:solidFill>
                <a:latin typeface="Roboto Condensed"/>
              </a:rPr>
              <a:t>số</a:t>
            </a:r>
            <a:r>
              <a:rPr lang="en-US" sz="3999" dirty="0">
                <a:solidFill>
                  <a:srgbClr val="70422C"/>
                </a:solidFill>
                <a:latin typeface="Roboto Condensed"/>
              </a:rPr>
              <a:t> 2</a:t>
            </a:r>
          </a:p>
        </p:txBody>
      </p:sp>
      <p:sp>
        <p:nvSpPr>
          <p:cNvPr id="14" name="Freeform 14"/>
          <p:cNvSpPr/>
          <p:nvPr/>
        </p:nvSpPr>
        <p:spPr>
          <a:xfrm>
            <a:off x="4288380" y="5213726"/>
            <a:ext cx="2312835" cy="1198820"/>
          </a:xfrm>
          <a:custGeom>
            <a:avLst/>
            <a:gdLst/>
            <a:ahLst/>
            <a:cxnLst/>
            <a:rect l="l" t="t" r="r" b="b"/>
            <a:pathLst>
              <a:path w="2312835" h="1198820">
                <a:moveTo>
                  <a:pt x="0" y="0"/>
                </a:moveTo>
                <a:lnTo>
                  <a:pt x="2312836" y="0"/>
                </a:lnTo>
                <a:lnTo>
                  <a:pt x="2312836" y="1198820"/>
                </a:lnTo>
                <a:lnTo>
                  <a:pt x="0" y="119882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15" name="Freeform 15"/>
          <p:cNvSpPr/>
          <p:nvPr/>
        </p:nvSpPr>
        <p:spPr>
          <a:xfrm>
            <a:off x="8919762" y="5213726"/>
            <a:ext cx="2312835" cy="1198820"/>
          </a:xfrm>
          <a:custGeom>
            <a:avLst/>
            <a:gdLst/>
            <a:ahLst/>
            <a:cxnLst/>
            <a:rect l="l" t="t" r="r" b="b"/>
            <a:pathLst>
              <a:path w="2312835" h="1198820">
                <a:moveTo>
                  <a:pt x="0" y="0"/>
                </a:moveTo>
                <a:lnTo>
                  <a:pt x="2312835" y="0"/>
                </a:lnTo>
                <a:lnTo>
                  <a:pt x="2312835" y="1198820"/>
                </a:lnTo>
                <a:lnTo>
                  <a:pt x="0" y="119882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GB"/>
          </a:p>
        </p:txBody>
      </p:sp>
      <p:sp>
        <p:nvSpPr>
          <p:cNvPr id="16" name="Freeform 16"/>
          <p:cNvSpPr/>
          <p:nvPr/>
        </p:nvSpPr>
        <p:spPr>
          <a:xfrm>
            <a:off x="13207979" y="5014446"/>
            <a:ext cx="2682000" cy="1390170"/>
          </a:xfrm>
          <a:custGeom>
            <a:avLst/>
            <a:gdLst/>
            <a:ahLst/>
            <a:cxnLst/>
            <a:rect l="l" t="t" r="r" b="b"/>
            <a:pathLst>
              <a:path w="2682000" h="1390170">
                <a:moveTo>
                  <a:pt x="0" y="0"/>
                </a:moveTo>
                <a:lnTo>
                  <a:pt x="2682000" y="0"/>
                </a:lnTo>
                <a:lnTo>
                  <a:pt x="2682000" y="1390170"/>
                </a:lnTo>
                <a:lnTo>
                  <a:pt x="0" y="139017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GB"/>
          </a:p>
        </p:txBody>
      </p:sp>
      <p:sp>
        <p:nvSpPr>
          <p:cNvPr id="17" name="TextBox 17"/>
          <p:cNvSpPr txBox="1"/>
          <p:nvPr/>
        </p:nvSpPr>
        <p:spPr>
          <a:xfrm>
            <a:off x="5338221" y="5480144"/>
            <a:ext cx="213155" cy="589784"/>
          </a:xfrm>
          <a:prstGeom prst="rect">
            <a:avLst/>
          </a:prstGeom>
        </p:spPr>
        <p:txBody>
          <a:bodyPr lIns="0" tIns="0" rIns="0" bIns="0" rtlCol="0" anchor="t">
            <a:spAutoFit/>
          </a:bodyPr>
          <a:lstStyle/>
          <a:p>
            <a:pPr algn="ctr">
              <a:lnSpc>
                <a:spcPts val="4759"/>
              </a:lnSpc>
            </a:pPr>
            <a:r>
              <a:rPr lang="en-US" sz="3399">
                <a:solidFill>
                  <a:srgbClr val="70422C"/>
                </a:solidFill>
                <a:latin typeface="Roboto Condensed"/>
              </a:rPr>
              <a:t>1</a:t>
            </a:r>
          </a:p>
        </p:txBody>
      </p:sp>
      <p:sp>
        <p:nvSpPr>
          <p:cNvPr id="18" name="TextBox 18"/>
          <p:cNvSpPr txBox="1"/>
          <p:nvPr/>
        </p:nvSpPr>
        <p:spPr>
          <a:xfrm>
            <a:off x="9988148" y="5480144"/>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2</a:t>
            </a:r>
          </a:p>
        </p:txBody>
      </p:sp>
      <p:sp>
        <p:nvSpPr>
          <p:cNvPr id="19" name="TextBox 19"/>
          <p:cNvSpPr txBox="1"/>
          <p:nvPr/>
        </p:nvSpPr>
        <p:spPr>
          <a:xfrm>
            <a:off x="14482015" y="5376539"/>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3</a:t>
            </a:r>
          </a:p>
        </p:txBody>
      </p:sp>
      <p:sp>
        <p:nvSpPr>
          <p:cNvPr id="20" name="TextBox 20"/>
          <p:cNvSpPr txBox="1"/>
          <p:nvPr/>
        </p:nvSpPr>
        <p:spPr>
          <a:xfrm>
            <a:off x="1647767" y="562926"/>
            <a:ext cx="15611533" cy="803276"/>
          </a:xfrm>
          <a:prstGeom prst="rect">
            <a:avLst/>
          </a:prstGeom>
        </p:spPr>
        <p:txBody>
          <a:bodyPr lIns="0" tIns="0" rIns="0" bIns="0" rtlCol="0" anchor="t">
            <a:spAutoFit/>
          </a:bodyPr>
          <a:lstStyle/>
          <a:p>
            <a:pPr>
              <a:lnSpc>
                <a:spcPts val="6649"/>
              </a:lnSpc>
            </a:pPr>
            <a:r>
              <a:rPr lang="en-US" sz="4749">
                <a:solidFill>
                  <a:srgbClr val="70422C"/>
                </a:solidFill>
                <a:latin typeface="Fraunces Bold"/>
              </a:rPr>
              <a:t>III. HƯỚNG DẪN QUY TRÌNH VIẾT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562507" y="56183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246596" y="923925"/>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831350" y="2274294"/>
            <a:ext cx="12935065" cy="854077"/>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1. </a:t>
            </a:r>
            <a:r>
              <a:rPr lang="en-US" sz="4999" dirty="0" err="1">
                <a:solidFill>
                  <a:srgbClr val="70422C"/>
                </a:solidFill>
                <a:latin typeface="Roboto Condensed Bold"/>
              </a:rPr>
              <a:t>Trước</a:t>
            </a:r>
            <a:r>
              <a:rPr lang="en-US" sz="4999" dirty="0">
                <a:solidFill>
                  <a:srgbClr val="70422C"/>
                </a:solidFill>
                <a:latin typeface="Roboto Condensed Bold"/>
              </a:rPr>
              <a:t> </a:t>
            </a:r>
            <a:r>
              <a:rPr lang="en-US" sz="4999" dirty="0" err="1">
                <a:solidFill>
                  <a:srgbClr val="70422C"/>
                </a:solidFill>
                <a:latin typeface="Roboto Condensed Bold"/>
              </a:rPr>
              <a:t>khi</a:t>
            </a:r>
            <a:r>
              <a:rPr lang="en-US" sz="4999" dirty="0">
                <a:solidFill>
                  <a:srgbClr val="70422C"/>
                </a:solidFill>
                <a:latin typeface="Roboto Condensed Bold"/>
              </a:rPr>
              <a:t> </a:t>
            </a:r>
            <a:r>
              <a:rPr lang="en-US" sz="4999" dirty="0" err="1">
                <a:solidFill>
                  <a:srgbClr val="70422C"/>
                </a:solidFill>
                <a:latin typeface="Roboto Condensed Bold"/>
              </a:rPr>
              <a:t>viết</a:t>
            </a:r>
            <a:endParaRPr lang="en-US" sz="4999" dirty="0">
              <a:solidFill>
                <a:srgbClr val="70422C"/>
              </a:solidFill>
              <a:latin typeface="Roboto Condensed Bold"/>
            </a:endParaRPr>
          </a:p>
        </p:txBody>
      </p:sp>
      <p:sp>
        <p:nvSpPr>
          <p:cNvPr id="9" name="TextBox 9"/>
          <p:cNvSpPr txBox="1"/>
          <p:nvPr/>
        </p:nvSpPr>
        <p:spPr>
          <a:xfrm>
            <a:off x="1907354" y="3499846"/>
            <a:ext cx="12859061" cy="4781550"/>
          </a:xfrm>
          <a:prstGeom prst="rect">
            <a:avLst/>
          </a:prstGeom>
        </p:spPr>
        <p:txBody>
          <a:bodyPr lIns="0" tIns="0" rIns="0" bIns="0" rtlCol="0" anchor="t">
            <a:spAutoFit/>
          </a:bodyPr>
          <a:lstStyle/>
          <a:p>
            <a:pPr>
              <a:lnSpc>
                <a:spcPts val="6299"/>
              </a:lnSpc>
            </a:pPr>
            <a:r>
              <a:rPr lang="en-US" sz="4500" dirty="0">
                <a:solidFill>
                  <a:srgbClr val="70422C"/>
                </a:solidFill>
                <a:latin typeface="Roboto Condensed Bold Italics"/>
              </a:rPr>
              <a:t>a. </a:t>
            </a:r>
            <a:r>
              <a:rPr lang="en-US" sz="4500" dirty="0" err="1">
                <a:solidFill>
                  <a:srgbClr val="70422C"/>
                </a:solidFill>
                <a:latin typeface="Roboto Condensed Bold Italics"/>
              </a:rPr>
              <a:t>Lựa</a:t>
            </a:r>
            <a:r>
              <a:rPr lang="en-US" sz="4500" dirty="0">
                <a:solidFill>
                  <a:srgbClr val="70422C"/>
                </a:solidFill>
                <a:latin typeface="Roboto Condensed Bold Italics"/>
              </a:rPr>
              <a:t> </a:t>
            </a:r>
            <a:r>
              <a:rPr lang="en-US" sz="4500" dirty="0" err="1">
                <a:solidFill>
                  <a:srgbClr val="70422C"/>
                </a:solidFill>
                <a:latin typeface="Roboto Condensed Bold Italics"/>
              </a:rPr>
              <a:t>chọn</a:t>
            </a:r>
            <a:r>
              <a:rPr lang="en-US" sz="4500" dirty="0">
                <a:solidFill>
                  <a:srgbClr val="70422C"/>
                </a:solidFill>
                <a:latin typeface="Roboto Condensed Bold Italics"/>
              </a:rPr>
              <a:t> </a:t>
            </a:r>
            <a:r>
              <a:rPr lang="en-US" sz="4500" dirty="0" err="1">
                <a:solidFill>
                  <a:srgbClr val="70422C"/>
                </a:solidFill>
                <a:latin typeface="Roboto Condensed Bold Italics"/>
              </a:rPr>
              <a:t>bài</a:t>
            </a:r>
            <a:r>
              <a:rPr lang="en-US" sz="4500" dirty="0">
                <a:solidFill>
                  <a:srgbClr val="70422C"/>
                </a:solidFill>
                <a:latin typeface="Roboto Condensed Bold Italics"/>
              </a:rPr>
              <a:t> </a:t>
            </a:r>
            <a:r>
              <a:rPr lang="en-US" sz="4500" dirty="0" err="1">
                <a:solidFill>
                  <a:srgbClr val="70422C"/>
                </a:solidFill>
                <a:latin typeface="Roboto Condensed Bold Italics"/>
              </a:rPr>
              <a:t>thơ</a:t>
            </a:r>
            <a:endParaRPr lang="en-US" sz="4500" dirty="0">
              <a:solidFill>
                <a:srgbClr val="70422C"/>
              </a:solidFill>
              <a:latin typeface="Roboto Condensed Bold Italics"/>
            </a:endParaRPr>
          </a:p>
          <a:p>
            <a:pPr marL="971550" lvl="1" indent="-485775">
              <a:lnSpc>
                <a:spcPts val="6299"/>
              </a:lnSpc>
              <a:buFont typeface="Arial"/>
              <a:buChar char="•"/>
            </a:pPr>
            <a:r>
              <a:rPr lang="en-US" sz="4500" dirty="0" err="1">
                <a:solidFill>
                  <a:srgbClr val="70422C"/>
                </a:solidFill>
                <a:latin typeface="Roboto Condensed"/>
              </a:rPr>
              <a:t>Liệt</a:t>
            </a:r>
            <a:r>
              <a:rPr lang="en-US" sz="4500" dirty="0">
                <a:solidFill>
                  <a:srgbClr val="70422C"/>
                </a:solidFill>
                <a:latin typeface="Roboto Condensed"/>
              </a:rPr>
              <a:t> </a:t>
            </a:r>
            <a:r>
              <a:rPr lang="en-US" sz="4500" dirty="0" err="1">
                <a:solidFill>
                  <a:srgbClr val="70422C"/>
                </a:solidFill>
                <a:latin typeface="Roboto Condensed"/>
              </a:rPr>
              <a:t>kê</a:t>
            </a:r>
            <a:r>
              <a:rPr lang="en-US" sz="4500" dirty="0">
                <a:solidFill>
                  <a:srgbClr val="70422C"/>
                </a:solidFill>
                <a:latin typeface="Roboto Condensed"/>
              </a:rPr>
              <a:t> </a:t>
            </a:r>
            <a:r>
              <a:rPr lang="en-US" sz="4500" dirty="0" err="1">
                <a:solidFill>
                  <a:srgbClr val="70422C"/>
                </a:solidFill>
                <a:latin typeface="Roboto Condensed"/>
              </a:rPr>
              <a:t>một</a:t>
            </a:r>
            <a:r>
              <a:rPr lang="en-US" sz="4500" dirty="0">
                <a:solidFill>
                  <a:srgbClr val="70422C"/>
                </a:solidFill>
                <a:latin typeface="Roboto Condensed"/>
              </a:rPr>
              <a:t> </a:t>
            </a:r>
            <a:r>
              <a:rPr lang="en-US" sz="4500" dirty="0" err="1">
                <a:solidFill>
                  <a:srgbClr val="70422C"/>
                </a:solidFill>
                <a:latin typeface="Roboto Condensed"/>
              </a:rPr>
              <a:t>số</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theo</a:t>
            </a:r>
            <a:r>
              <a:rPr lang="en-US" sz="4500" dirty="0">
                <a:solidFill>
                  <a:srgbClr val="70422C"/>
                </a:solidFill>
                <a:latin typeface="Roboto Condensed"/>
              </a:rPr>
              <a:t> </a:t>
            </a:r>
            <a:r>
              <a:rPr lang="en-US" sz="4500" dirty="0" err="1">
                <a:solidFill>
                  <a:srgbClr val="70422C"/>
                </a:solidFill>
                <a:latin typeface="Roboto Condensed"/>
              </a:rPr>
              <a:t>thể</a:t>
            </a:r>
            <a:r>
              <a:rPr lang="en-US" sz="4500" dirty="0">
                <a:solidFill>
                  <a:srgbClr val="70422C"/>
                </a:solidFill>
                <a:latin typeface="Roboto Condensed"/>
              </a:rPr>
              <a:t> </a:t>
            </a:r>
            <a:r>
              <a:rPr lang="en-US" sz="4500" dirty="0" err="1">
                <a:solidFill>
                  <a:srgbClr val="70422C"/>
                </a:solidFill>
                <a:latin typeface="Roboto Condensed"/>
              </a:rPr>
              <a:t>thất</a:t>
            </a:r>
            <a:r>
              <a:rPr lang="en-US" sz="4500" dirty="0">
                <a:solidFill>
                  <a:srgbClr val="70422C"/>
                </a:solidFill>
                <a:latin typeface="Roboto Condensed"/>
              </a:rPr>
              <a:t> </a:t>
            </a:r>
            <a:r>
              <a:rPr lang="en-US" sz="4500" dirty="0" err="1">
                <a:solidFill>
                  <a:srgbClr val="70422C"/>
                </a:solidFill>
                <a:latin typeface="Roboto Condensed"/>
              </a:rPr>
              <a:t>ngôn</a:t>
            </a:r>
            <a:r>
              <a:rPr lang="en-US" sz="4500" dirty="0">
                <a:solidFill>
                  <a:srgbClr val="70422C"/>
                </a:solidFill>
                <a:latin typeface="Roboto Condensed"/>
              </a:rPr>
              <a:t> </a:t>
            </a:r>
            <a:r>
              <a:rPr lang="en-US" sz="4500" dirty="0" err="1">
                <a:solidFill>
                  <a:srgbClr val="70422C"/>
                </a:solidFill>
                <a:latin typeface="Roboto Condensed"/>
              </a:rPr>
              <a:t>bát</a:t>
            </a:r>
            <a:r>
              <a:rPr lang="en-US" sz="4500" dirty="0">
                <a:solidFill>
                  <a:srgbClr val="70422C"/>
                </a:solidFill>
                <a:latin typeface="Roboto Condensed"/>
              </a:rPr>
              <a:t> </a:t>
            </a:r>
            <a:r>
              <a:rPr lang="en-US" sz="4500" dirty="0" err="1">
                <a:solidFill>
                  <a:srgbClr val="70422C"/>
                </a:solidFill>
                <a:latin typeface="Roboto Condensed"/>
              </a:rPr>
              <a:t>cú</a:t>
            </a:r>
            <a:r>
              <a:rPr lang="en-US" sz="4500" dirty="0">
                <a:solidFill>
                  <a:srgbClr val="70422C"/>
                </a:solidFill>
                <a:latin typeface="Roboto Condensed"/>
              </a:rPr>
              <a:t> </a:t>
            </a:r>
            <a:r>
              <a:rPr lang="en-US" sz="4500" dirty="0" err="1">
                <a:solidFill>
                  <a:srgbClr val="70422C"/>
                </a:solidFill>
                <a:latin typeface="Roboto Condensed"/>
              </a:rPr>
              <a:t>hoặc</a:t>
            </a:r>
            <a:r>
              <a:rPr lang="en-US" sz="4500" dirty="0">
                <a:solidFill>
                  <a:srgbClr val="70422C"/>
                </a:solidFill>
                <a:latin typeface="Roboto Condensed"/>
              </a:rPr>
              <a:t> </a:t>
            </a:r>
            <a:r>
              <a:rPr lang="en-US" sz="4500" dirty="0" err="1">
                <a:solidFill>
                  <a:srgbClr val="70422C"/>
                </a:solidFill>
                <a:latin typeface="Roboto Condensed"/>
              </a:rPr>
              <a:t>tứ</a:t>
            </a:r>
            <a:r>
              <a:rPr lang="en-US" sz="4500" dirty="0">
                <a:solidFill>
                  <a:srgbClr val="70422C"/>
                </a:solidFill>
                <a:latin typeface="Roboto Condensed"/>
              </a:rPr>
              <a:t> </a:t>
            </a:r>
            <a:r>
              <a:rPr lang="en-US" sz="4500" dirty="0" err="1">
                <a:solidFill>
                  <a:srgbClr val="70422C"/>
                </a:solidFill>
                <a:latin typeface="Roboto Condensed"/>
              </a:rPr>
              <a:t>tuyệt</a:t>
            </a:r>
            <a:r>
              <a:rPr lang="en-US" sz="4500" dirty="0">
                <a:solidFill>
                  <a:srgbClr val="70422C"/>
                </a:solidFill>
                <a:latin typeface="Roboto Condensed"/>
              </a:rPr>
              <a:t> </a:t>
            </a:r>
            <a:r>
              <a:rPr lang="en-US" sz="4500" dirty="0" err="1">
                <a:solidFill>
                  <a:srgbClr val="70422C"/>
                </a:solidFill>
                <a:latin typeface="Roboto Condensed"/>
              </a:rPr>
              <a:t>Đường</a:t>
            </a:r>
            <a:r>
              <a:rPr lang="en-US" sz="4500" dirty="0">
                <a:solidFill>
                  <a:srgbClr val="70422C"/>
                </a:solidFill>
                <a:latin typeface="Roboto Condensed"/>
              </a:rPr>
              <a:t> </a:t>
            </a:r>
            <a:r>
              <a:rPr lang="en-US" sz="4500" dirty="0" err="1">
                <a:solidFill>
                  <a:srgbClr val="70422C"/>
                </a:solidFill>
                <a:latin typeface="Roboto Condensed"/>
              </a:rPr>
              <a:t>luật</a:t>
            </a:r>
            <a:r>
              <a:rPr lang="en-US" sz="4500" dirty="0">
                <a:solidFill>
                  <a:srgbClr val="70422C"/>
                </a:solidFill>
                <a:latin typeface="Roboto Condensed"/>
              </a:rPr>
              <a:t> </a:t>
            </a:r>
            <a:r>
              <a:rPr lang="en-US" sz="4500" dirty="0" err="1">
                <a:solidFill>
                  <a:srgbClr val="70422C"/>
                </a:solidFill>
                <a:latin typeface="Roboto Condensed"/>
              </a:rPr>
              <a:t>mà</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học</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đọc</a:t>
            </a:r>
            <a:endParaRPr lang="en-US" sz="4500" dirty="0">
              <a:solidFill>
                <a:srgbClr val="70422C"/>
              </a:solidFill>
              <a:latin typeface="Roboto Condensed"/>
            </a:endParaRPr>
          </a:p>
          <a:p>
            <a:pPr marL="971550" lvl="1" indent="-485775">
              <a:lnSpc>
                <a:spcPts val="6299"/>
              </a:lnSpc>
              <a:buFont typeface="Arial"/>
              <a:buChar char="•"/>
            </a:pPr>
            <a:r>
              <a:rPr lang="en-US" sz="4500" dirty="0" err="1">
                <a:solidFill>
                  <a:srgbClr val="70422C"/>
                </a:solidFill>
                <a:latin typeface="Roboto Condensed"/>
              </a:rPr>
              <a:t>Lựa</a:t>
            </a:r>
            <a:r>
              <a:rPr lang="en-US" sz="4500" dirty="0">
                <a:solidFill>
                  <a:srgbClr val="70422C"/>
                </a:solidFill>
                <a:latin typeface="Roboto Condensed"/>
              </a:rPr>
              <a:t> </a:t>
            </a:r>
            <a:r>
              <a:rPr lang="en-US" sz="4500" dirty="0" err="1">
                <a:solidFill>
                  <a:srgbClr val="70422C"/>
                </a:solidFill>
                <a:latin typeface="Roboto Condensed"/>
              </a:rPr>
              <a:t>chọn</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hiểu</a:t>
            </a:r>
            <a:r>
              <a:rPr lang="en-US" sz="4500" dirty="0">
                <a:solidFill>
                  <a:srgbClr val="70422C"/>
                </a:solidFill>
                <a:latin typeface="Roboto Condensed"/>
              </a:rPr>
              <a:t> và </a:t>
            </a:r>
            <a:r>
              <a:rPr lang="en-US" sz="4500" dirty="0" err="1">
                <a:solidFill>
                  <a:srgbClr val="70422C"/>
                </a:solidFill>
                <a:latin typeface="Roboto Condensed"/>
              </a:rPr>
              <a:t>yêu</a:t>
            </a:r>
            <a:r>
              <a:rPr lang="en-US" sz="4500" dirty="0">
                <a:solidFill>
                  <a:srgbClr val="70422C"/>
                </a:solidFill>
                <a:latin typeface="Roboto Condensed"/>
              </a:rPr>
              <a:t> </a:t>
            </a:r>
            <a:r>
              <a:rPr lang="en-US" sz="4500" dirty="0" err="1">
                <a:solidFill>
                  <a:srgbClr val="70422C"/>
                </a:solidFill>
                <a:latin typeface="Roboto Condensed"/>
              </a:rPr>
              <a:t>thích</a:t>
            </a:r>
            <a:r>
              <a:rPr lang="en-US" sz="4500" dirty="0">
                <a:solidFill>
                  <a:srgbClr val="70422C"/>
                </a:solidFill>
                <a:latin typeface="Roboto Condensed"/>
              </a:rPr>
              <a:t> </a:t>
            </a:r>
            <a:r>
              <a:rPr lang="en-US" sz="4500" dirty="0" err="1">
                <a:solidFill>
                  <a:srgbClr val="70422C"/>
                </a:solidFill>
                <a:latin typeface="Roboto Condensed"/>
              </a:rPr>
              <a:t>để</a:t>
            </a:r>
            <a:r>
              <a:rPr lang="en-US" sz="4500" dirty="0">
                <a:solidFill>
                  <a:srgbClr val="70422C"/>
                </a:solidFill>
                <a:latin typeface="Roboto Condensed"/>
              </a:rPr>
              <a:t> </a:t>
            </a:r>
            <a:r>
              <a:rPr lang="en-US" sz="4500" dirty="0" err="1">
                <a:solidFill>
                  <a:srgbClr val="70422C"/>
                </a:solidFill>
                <a:latin typeface="Roboto Condensed"/>
              </a:rPr>
              <a:t>phân</a:t>
            </a:r>
            <a:r>
              <a:rPr lang="en-US" sz="4500" dirty="0">
                <a:solidFill>
                  <a:srgbClr val="70422C"/>
                </a:solidFill>
                <a:latin typeface="Roboto Condensed"/>
              </a:rPr>
              <a:t> </a:t>
            </a:r>
            <a:r>
              <a:rPr lang="en-US" sz="4500" dirty="0" err="1">
                <a:solidFill>
                  <a:srgbClr val="70422C"/>
                </a:solidFill>
                <a:latin typeface="Roboto Condensed"/>
              </a:rPr>
              <a:t>tích</a:t>
            </a:r>
            <a:r>
              <a:rPr lang="en-US" sz="4500" dirty="0">
                <a:solidFill>
                  <a:srgbClr val="70422C"/>
                </a:solidFill>
                <a:latin typeface="Roboto Condensed"/>
              </a:rPr>
              <a:t>.</a:t>
            </a:r>
          </a:p>
          <a:p>
            <a:pPr>
              <a:lnSpc>
                <a:spcPts val="6299"/>
              </a:lnSpc>
            </a:pPr>
            <a:endParaRPr lang="en-US" sz="4500" dirty="0">
              <a:solidFill>
                <a:srgbClr val="70422C"/>
              </a:solidFill>
              <a:latin typeface="Roboto Condensed"/>
            </a:endParaRPr>
          </a:p>
          <a:p>
            <a:pPr>
              <a:lnSpc>
                <a:spcPts val="6299"/>
              </a:lnSpc>
            </a:pPr>
            <a:endParaRPr lang="en-US" sz="4500" dirty="0">
              <a:solidFill>
                <a:srgbClr val="70422C"/>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anim calcmode="lin" valueType="num">
                                      <p:cBhvr>
                                        <p:cTn id="2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59891"/>
            <a:ext cx="16230600" cy="6498409"/>
            <a:chOff x="0" y="0"/>
            <a:chExt cx="4274726" cy="1711515"/>
          </a:xfrm>
        </p:grpSpPr>
        <p:sp>
          <p:nvSpPr>
            <p:cNvPr id="3" name="Freeform 3"/>
            <p:cNvSpPr/>
            <p:nvPr/>
          </p:nvSpPr>
          <p:spPr>
            <a:xfrm>
              <a:off x="0" y="0"/>
              <a:ext cx="4274726" cy="1711515"/>
            </a:xfrm>
            <a:custGeom>
              <a:avLst/>
              <a:gdLst/>
              <a:ahLst/>
              <a:cxnLst/>
              <a:rect l="l" t="t" r="r" b="b"/>
              <a:pathLst>
                <a:path w="4274726" h="1711515">
                  <a:moveTo>
                    <a:pt x="24327" y="0"/>
                  </a:moveTo>
                  <a:lnTo>
                    <a:pt x="4250399" y="0"/>
                  </a:lnTo>
                  <a:cubicBezTo>
                    <a:pt x="4263834" y="0"/>
                    <a:pt x="4274726" y="10891"/>
                    <a:pt x="4274726" y="24327"/>
                  </a:cubicBezTo>
                  <a:lnTo>
                    <a:pt x="4274726" y="1687188"/>
                  </a:lnTo>
                  <a:cubicBezTo>
                    <a:pt x="4274726" y="1700624"/>
                    <a:pt x="4263834" y="1711515"/>
                    <a:pt x="4250399" y="1711515"/>
                  </a:cubicBezTo>
                  <a:lnTo>
                    <a:pt x="24327" y="1711515"/>
                  </a:lnTo>
                  <a:cubicBezTo>
                    <a:pt x="10891" y="1711515"/>
                    <a:pt x="0" y="1700624"/>
                    <a:pt x="0" y="1687188"/>
                  </a:cubicBezTo>
                  <a:lnTo>
                    <a:pt x="0" y="24327"/>
                  </a:lnTo>
                  <a:cubicBezTo>
                    <a:pt x="0" y="10891"/>
                    <a:pt x="10891" y="0"/>
                    <a:pt x="24327" y="0"/>
                  </a:cubicBezTo>
                  <a:close/>
                </a:path>
              </a:pathLst>
            </a:custGeom>
            <a:solidFill>
              <a:srgbClr val="DCC3AC"/>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067879">
            <a:off x="15046306" y="7691060"/>
            <a:ext cx="2484075" cy="3134480"/>
          </a:xfrm>
          <a:custGeom>
            <a:avLst/>
            <a:gdLst/>
            <a:ahLst/>
            <a:cxnLst/>
            <a:rect l="l" t="t" r="r" b="b"/>
            <a:pathLst>
              <a:path w="2484075" h="3134480">
                <a:moveTo>
                  <a:pt x="0" y="0"/>
                </a:moveTo>
                <a:lnTo>
                  <a:pt x="2484075" y="0"/>
                </a:lnTo>
                <a:lnTo>
                  <a:pt x="2484075" y="3134480"/>
                </a:lnTo>
                <a:lnTo>
                  <a:pt x="0" y="3134480"/>
                </a:lnTo>
                <a:lnTo>
                  <a:pt x="0" y="0"/>
                </a:lnTo>
                <a:close/>
              </a:path>
            </a:pathLst>
          </a:custGeom>
          <a:blipFill>
            <a:blip r:embed="rId2"/>
            <a:stretch>
              <a:fillRect/>
            </a:stretch>
          </a:blipFill>
        </p:spPr>
        <p:txBody>
          <a:bodyPr/>
          <a:lstStyle/>
          <a:p>
            <a:endParaRPr lang="en-GB"/>
          </a:p>
        </p:txBody>
      </p:sp>
      <p:sp>
        <p:nvSpPr>
          <p:cNvPr id="6" name="Freeform 6"/>
          <p:cNvSpPr/>
          <p:nvPr/>
        </p:nvSpPr>
        <p:spPr>
          <a:xfrm rot="-4063775">
            <a:off x="729149" y="2068980"/>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txBody>
          <a:bodyPr/>
          <a:lstStyle/>
          <a:p>
            <a:endParaRPr lang="en-GB"/>
          </a:p>
        </p:txBody>
      </p:sp>
      <p:sp>
        <p:nvSpPr>
          <p:cNvPr id="7" name="Freeform 7"/>
          <p:cNvSpPr/>
          <p:nvPr/>
        </p:nvSpPr>
        <p:spPr>
          <a:xfrm>
            <a:off x="14253239" y="-1001116"/>
            <a:ext cx="6012122" cy="2029816"/>
          </a:xfrm>
          <a:custGeom>
            <a:avLst/>
            <a:gdLst/>
            <a:ahLst/>
            <a:cxnLst/>
            <a:rect l="l" t="t" r="r" b="b"/>
            <a:pathLst>
              <a:path w="6012122" h="2029816">
                <a:moveTo>
                  <a:pt x="0" y="0"/>
                </a:moveTo>
                <a:lnTo>
                  <a:pt x="6012122" y="0"/>
                </a:lnTo>
                <a:lnTo>
                  <a:pt x="6012122" y="2029816"/>
                </a:lnTo>
                <a:lnTo>
                  <a:pt x="0" y="20298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a:off x="14688650" y="-2388553"/>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TextBox 9"/>
          <p:cNvSpPr txBox="1"/>
          <p:nvPr/>
        </p:nvSpPr>
        <p:spPr>
          <a:xfrm>
            <a:off x="2157271" y="2893244"/>
            <a:ext cx="14131072" cy="1170305"/>
          </a:xfrm>
          <a:prstGeom prst="rect">
            <a:avLst/>
          </a:prstGeom>
        </p:spPr>
        <p:txBody>
          <a:bodyPr lIns="0" tIns="0" rIns="0" bIns="0" rtlCol="0" anchor="t">
            <a:spAutoFit/>
          </a:bodyPr>
          <a:lstStyle/>
          <a:p>
            <a:pPr algn="ctr">
              <a:lnSpc>
                <a:spcPts val="9520"/>
              </a:lnSpc>
            </a:pPr>
            <a:r>
              <a:rPr lang="en-US" sz="6800" dirty="0">
                <a:solidFill>
                  <a:srgbClr val="8B6121"/>
                </a:solidFill>
                <a:latin typeface="Roboto Condensed"/>
              </a:rPr>
              <a:t>KĨ NĂNG VIẾT</a:t>
            </a:r>
          </a:p>
        </p:txBody>
      </p:sp>
      <p:sp>
        <p:nvSpPr>
          <p:cNvPr id="10" name="TextBox 10"/>
          <p:cNvSpPr txBox="1"/>
          <p:nvPr/>
        </p:nvSpPr>
        <p:spPr>
          <a:xfrm>
            <a:off x="1632215" y="907596"/>
            <a:ext cx="15627085" cy="1479123"/>
          </a:xfrm>
          <a:prstGeom prst="rect">
            <a:avLst/>
          </a:prstGeom>
        </p:spPr>
        <p:txBody>
          <a:bodyPr lIns="0" tIns="0" rIns="0" bIns="0" rtlCol="0" anchor="t">
            <a:spAutoFit/>
          </a:bodyPr>
          <a:lstStyle/>
          <a:p>
            <a:pPr algn="ctr">
              <a:lnSpc>
                <a:spcPts val="12880"/>
              </a:lnSpc>
            </a:pPr>
            <a:r>
              <a:rPr lang="en-US" sz="7500">
                <a:solidFill>
                  <a:srgbClr val="AD5545"/>
                </a:solidFill>
                <a:latin typeface="Fraunces Bold"/>
              </a:rPr>
              <a:t>BÀI 7: THƠ ĐƯỜNG LUẬT</a:t>
            </a:r>
          </a:p>
        </p:txBody>
      </p:sp>
      <p:sp>
        <p:nvSpPr>
          <p:cNvPr id="11" name="TextBox 11"/>
          <p:cNvSpPr txBox="1"/>
          <p:nvPr/>
        </p:nvSpPr>
        <p:spPr>
          <a:xfrm>
            <a:off x="2702868" y="4460875"/>
            <a:ext cx="12882265" cy="2926336"/>
          </a:xfrm>
          <a:prstGeom prst="rect">
            <a:avLst/>
          </a:prstGeom>
        </p:spPr>
        <p:txBody>
          <a:bodyPr lIns="0" tIns="0" rIns="0" bIns="0" rtlCol="0" anchor="t">
            <a:spAutoFit/>
          </a:bodyPr>
          <a:lstStyle/>
          <a:p>
            <a:pPr algn="ctr">
              <a:lnSpc>
                <a:spcPts val="11967"/>
              </a:lnSpc>
            </a:pPr>
            <a:r>
              <a:rPr lang="en-US" sz="6799" dirty="0">
                <a:solidFill>
                  <a:srgbClr val="AD5545"/>
                </a:solidFill>
                <a:latin typeface="#9Slide05 Dear Saturday"/>
              </a:rPr>
              <a:t>Viết </a:t>
            </a:r>
            <a:r>
              <a:rPr lang="en-US" sz="6799" dirty="0" err="1">
                <a:solidFill>
                  <a:srgbClr val="AD5545"/>
                </a:solidFill>
                <a:latin typeface="#9Slide05 Dear Saturday"/>
              </a:rPr>
              <a:t>bài</a:t>
            </a:r>
            <a:r>
              <a:rPr lang="en-US" sz="6799" dirty="0">
                <a:solidFill>
                  <a:srgbClr val="AD5545"/>
                </a:solidFill>
                <a:latin typeface="#9Slide05 Dear Saturday"/>
              </a:rPr>
              <a:t> </a:t>
            </a:r>
            <a:r>
              <a:rPr lang="en-US" sz="6799" dirty="0" err="1">
                <a:solidFill>
                  <a:srgbClr val="AD5545"/>
                </a:solidFill>
                <a:latin typeface="#9Slide05 Dear Saturday"/>
              </a:rPr>
              <a:t>văn</a:t>
            </a:r>
            <a:r>
              <a:rPr lang="en-US" sz="6799" dirty="0">
                <a:solidFill>
                  <a:srgbClr val="AD5545"/>
                </a:solidFill>
                <a:latin typeface="#9Slide05 Dear Saturday"/>
              </a:rPr>
              <a:t> </a:t>
            </a:r>
          </a:p>
          <a:p>
            <a:pPr algn="ctr">
              <a:lnSpc>
                <a:spcPts val="11967"/>
              </a:lnSpc>
            </a:pPr>
            <a:r>
              <a:rPr lang="en-US" sz="6799" dirty="0" err="1">
                <a:solidFill>
                  <a:srgbClr val="AD5545"/>
                </a:solidFill>
                <a:latin typeface="#9Slide05 Dear Saturday"/>
              </a:rPr>
              <a:t>phân</a:t>
            </a:r>
            <a:r>
              <a:rPr lang="en-US" sz="6799" dirty="0">
                <a:solidFill>
                  <a:srgbClr val="AD5545"/>
                </a:solidFill>
                <a:latin typeface="#9Slide05 Dear Saturday"/>
              </a:rPr>
              <a:t> </a:t>
            </a:r>
            <a:r>
              <a:rPr lang="en-US" sz="6799" dirty="0" err="1">
                <a:solidFill>
                  <a:srgbClr val="AD5545"/>
                </a:solidFill>
                <a:latin typeface="#9Slide05 Dear Saturday"/>
              </a:rPr>
              <a:t>tích</a:t>
            </a:r>
            <a:r>
              <a:rPr lang="en-US" sz="6799" dirty="0">
                <a:solidFill>
                  <a:srgbClr val="AD5545"/>
                </a:solidFill>
                <a:latin typeface="#9Slide05 Dear Saturday"/>
              </a:rPr>
              <a:t> </a:t>
            </a:r>
            <a:r>
              <a:rPr lang="en-US" sz="6799" dirty="0" err="1">
                <a:solidFill>
                  <a:srgbClr val="AD5545"/>
                </a:solidFill>
                <a:latin typeface="#9Slide05 Dear Saturday"/>
              </a:rPr>
              <a:t>một</a:t>
            </a:r>
            <a:r>
              <a:rPr lang="en-US" sz="6799" dirty="0">
                <a:solidFill>
                  <a:srgbClr val="AD5545"/>
                </a:solidFill>
                <a:latin typeface="#9Slide05 Dear Saturday"/>
              </a:rPr>
              <a:t> </a:t>
            </a:r>
            <a:r>
              <a:rPr lang="en-US" sz="6799" dirty="0" err="1">
                <a:solidFill>
                  <a:srgbClr val="AD5545"/>
                </a:solidFill>
                <a:latin typeface="#9Slide05 Dear Saturday"/>
              </a:rPr>
              <a:t>tác</a:t>
            </a:r>
            <a:r>
              <a:rPr lang="en-US" sz="6799" dirty="0">
                <a:solidFill>
                  <a:srgbClr val="AD5545"/>
                </a:solidFill>
                <a:latin typeface="#9Slide05 Dear Saturday"/>
              </a:rPr>
              <a:t> </a:t>
            </a:r>
            <a:r>
              <a:rPr lang="en-US" sz="6799" err="1">
                <a:solidFill>
                  <a:srgbClr val="AD5545"/>
                </a:solidFill>
                <a:latin typeface="#9Slide05 Dear Saturday"/>
              </a:rPr>
              <a:t>phẩm</a:t>
            </a:r>
            <a:r>
              <a:rPr lang="en-US" sz="6799">
                <a:solidFill>
                  <a:srgbClr val="AD5545"/>
                </a:solidFill>
                <a:latin typeface="#9Slide05 Dear Saturday"/>
              </a:rPr>
              <a:t> THƠ</a:t>
            </a:r>
            <a:endParaRPr lang="en-US" sz="6799" dirty="0">
              <a:solidFill>
                <a:srgbClr val="AD5545"/>
              </a:solidFill>
              <a:latin typeface="#9Slide05 Dear Saturday"/>
            </a:endParaRPr>
          </a:p>
        </p:txBody>
      </p:sp>
      <p:sp>
        <p:nvSpPr>
          <p:cNvPr id="12" name="Freeform 12"/>
          <p:cNvSpPr/>
          <p:nvPr/>
        </p:nvSpPr>
        <p:spPr>
          <a:xfrm>
            <a:off x="-769377" y="8705082"/>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3" name="Freeform 13"/>
          <p:cNvSpPr/>
          <p:nvPr/>
        </p:nvSpPr>
        <p:spPr>
          <a:xfrm rot="-8897882">
            <a:off x="788164" y="8391763"/>
            <a:ext cx="3154705" cy="2291105"/>
          </a:xfrm>
          <a:custGeom>
            <a:avLst/>
            <a:gdLst/>
            <a:ahLst/>
            <a:cxnLst/>
            <a:rect l="l" t="t" r="r" b="b"/>
            <a:pathLst>
              <a:path w="3154705" h="2291105">
                <a:moveTo>
                  <a:pt x="0" y="0"/>
                </a:moveTo>
                <a:lnTo>
                  <a:pt x="3154705" y="0"/>
                </a:lnTo>
                <a:lnTo>
                  <a:pt x="3154705" y="2291105"/>
                </a:lnTo>
                <a:lnTo>
                  <a:pt x="0" y="22911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168817" y="877596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691718" y="7901804"/>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194571" y="590580"/>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338234" y="1709752"/>
            <a:ext cx="12935065" cy="771527"/>
          </a:xfrm>
          <a:prstGeom prst="rect">
            <a:avLst/>
          </a:prstGeom>
        </p:spPr>
        <p:txBody>
          <a:bodyPr lIns="0" tIns="0" rIns="0" bIns="0" rtlCol="0" anchor="t">
            <a:spAutoFit/>
          </a:bodyPr>
          <a:lstStyle/>
          <a:p>
            <a:pPr>
              <a:lnSpc>
                <a:spcPts val="6299"/>
              </a:lnSpc>
            </a:pPr>
            <a:r>
              <a:rPr lang="en-US" sz="4499" dirty="0">
                <a:solidFill>
                  <a:srgbClr val="70422C"/>
                </a:solidFill>
                <a:latin typeface="Roboto Condensed Bold"/>
              </a:rPr>
              <a:t>1. </a:t>
            </a:r>
            <a:r>
              <a:rPr lang="en-US" sz="4499" dirty="0" err="1">
                <a:solidFill>
                  <a:srgbClr val="70422C"/>
                </a:solidFill>
                <a:latin typeface="Roboto Condensed Bold"/>
              </a:rPr>
              <a:t>Trước</a:t>
            </a:r>
            <a:r>
              <a:rPr lang="en-US" sz="4499" dirty="0">
                <a:solidFill>
                  <a:srgbClr val="70422C"/>
                </a:solidFill>
                <a:latin typeface="Roboto Condensed Bold"/>
              </a:rPr>
              <a:t> </a:t>
            </a:r>
            <a:r>
              <a:rPr lang="en-US" sz="4499" dirty="0" err="1">
                <a:solidFill>
                  <a:srgbClr val="70422C"/>
                </a:solidFill>
                <a:latin typeface="Roboto Condensed Bold"/>
              </a:rPr>
              <a:t>khi</a:t>
            </a:r>
            <a:r>
              <a:rPr lang="en-US" sz="4499" dirty="0">
                <a:solidFill>
                  <a:srgbClr val="70422C"/>
                </a:solidFill>
                <a:latin typeface="Roboto Condensed Bold"/>
              </a:rPr>
              <a:t> </a:t>
            </a:r>
            <a:r>
              <a:rPr lang="en-US" sz="4499" dirty="0" err="1">
                <a:solidFill>
                  <a:srgbClr val="70422C"/>
                </a:solidFill>
                <a:latin typeface="Roboto Condensed Bold"/>
              </a:rPr>
              <a:t>viết</a:t>
            </a:r>
            <a:endParaRPr lang="en-US" sz="4499" dirty="0">
              <a:solidFill>
                <a:srgbClr val="70422C"/>
              </a:solidFill>
              <a:latin typeface="Roboto Condensed Bold"/>
            </a:endParaRPr>
          </a:p>
        </p:txBody>
      </p:sp>
      <p:sp>
        <p:nvSpPr>
          <p:cNvPr id="9" name="TextBox 9"/>
          <p:cNvSpPr txBox="1"/>
          <p:nvPr/>
        </p:nvSpPr>
        <p:spPr>
          <a:xfrm>
            <a:off x="1338234" y="2695812"/>
            <a:ext cx="16640235" cy="6366510"/>
          </a:xfrm>
          <a:prstGeom prst="rect">
            <a:avLst/>
          </a:prstGeom>
        </p:spPr>
        <p:txBody>
          <a:bodyPr lIns="0" tIns="0" rIns="0" bIns="0" rtlCol="0" anchor="t">
            <a:spAutoFit/>
          </a:bodyPr>
          <a:lstStyle/>
          <a:p>
            <a:pPr algn="just">
              <a:lnSpc>
                <a:spcPts val="5040"/>
              </a:lnSpc>
            </a:pPr>
            <a:r>
              <a:rPr lang="en-US" sz="3600" dirty="0">
                <a:solidFill>
                  <a:srgbClr val="70422C"/>
                </a:solidFill>
                <a:latin typeface="Roboto Condensed Bold Italics"/>
              </a:rPr>
              <a:t>b. </a:t>
            </a:r>
            <a:r>
              <a:rPr lang="en-US" sz="3600" dirty="0" err="1">
                <a:solidFill>
                  <a:srgbClr val="70422C"/>
                </a:solidFill>
                <a:latin typeface="Roboto Condensed Bold Italics"/>
              </a:rPr>
              <a:t>Tìm</a:t>
            </a:r>
            <a:r>
              <a:rPr lang="en-US" sz="3600" dirty="0">
                <a:solidFill>
                  <a:srgbClr val="70422C"/>
                </a:solidFill>
                <a:latin typeface="Roboto Condensed Bold Italics"/>
              </a:rPr>
              <a:t> ý</a:t>
            </a:r>
          </a:p>
          <a:p>
            <a:pPr marL="777242" lvl="1" indent="-388621" algn="just">
              <a:lnSpc>
                <a:spcPts val="5040"/>
              </a:lnSpc>
              <a:buFont typeface="Arial"/>
              <a:buChar char="•"/>
            </a:pPr>
            <a:r>
              <a:rPr lang="en-US" sz="3600" dirty="0" err="1">
                <a:solidFill>
                  <a:srgbClr val="70422C"/>
                </a:solidFill>
                <a:latin typeface="Roboto Condensed"/>
              </a:rPr>
              <a:t>Đọc</a:t>
            </a:r>
            <a:r>
              <a:rPr lang="en-US" sz="3600" dirty="0">
                <a:solidFill>
                  <a:srgbClr val="70422C"/>
                </a:solidFill>
                <a:latin typeface="Roboto Condensed"/>
              </a:rPr>
              <a:t> </a:t>
            </a:r>
            <a:r>
              <a:rPr lang="en-US" sz="3600" dirty="0" err="1">
                <a:solidFill>
                  <a:srgbClr val="70422C"/>
                </a:solidFill>
                <a:latin typeface="Roboto Condensed"/>
              </a:rPr>
              <a:t>diễn</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vài</a:t>
            </a:r>
            <a:r>
              <a:rPr lang="en-US" sz="3600" dirty="0">
                <a:solidFill>
                  <a:srgbClr val="70422C"/>
                </a:solidFill>
                <a:latin typeface="Roboto Condensed"/>
              </a:rPr>
              <a:t> </a:t>
            </a:r>
            <a:r>
              <a:rPr lang="en-US" sz="3600" dirty="0" err="1">
                <a:solidFill>
                  <a:srgbClr val="70422C"/>
                </a:solidFill>
                <a:latin typeface="Roboto Condensed"/>
              </a:rPr>
              <a:t>lần</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vần</a:t>
            </a:r>
            <a:r>
              <a:rPr lang="en-US" sz="3600" dirty="0">
                <a:solidFill>
                  <a:srgbClr val="70422C"/>
                </a:solidFill>
                <a:latin typeface="Roboto Condensed"/>
              </a:rPr>
              <a:t>, </a:t>
            </a:r>
            <a:r>
              <a:rPr lang="en-US" sz="3600" dirty="0" err="1">
                <a:solidFill>
                  <a:srgbClr val="70422C"/>
                </a:solidFill>
                <a:latin typeface="Roboto Condensed"/>
              </a:rPr>
              <a:t>nhịp</a:t>
            </a:r>
            <a:r>
              <a:rPr lang="en-US" sz="3600" dirty="0">
                <a:solidFill>
                  <a:srgbClr val="70422C"/>
                </a:solidFill>
                <a:latin typeface="Roboto Condensed"/>
              </a:rPr>
              <a:t> </a:t>
            </a:r>
            <a:r>
              <a:rPr lang="en-US" sz="3600" dirty="0" err="1">
                <a:solidFill>
                  <a:srgbClr val="70422C"/>
                </a:solidFill>
                <a:latin typeface="Roboto Condensed"/>
              </a:rPr>
              <a:t>điệu</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phương</a:t>
            </a:r>
            <a:r>
              <a:rPr lang="en-US" sz="3600" dirty="0">
                <a:solidFill>
                  <a:srgbClr val="70422C"/>
                </a:solidFill>
                <a:latin typeface="Roboto Condensed"/>
              </a:rPr>
              <a:t> </a:t>
            </a:r>
            <a:r>
              <a:rPr lang="en-US" sz="3600" dirty="0" err="1">
                <a:solidFill>
                  <a:srgbClr val="70422C"/>
                </a:solidFill>
                <a:latin typeface="Roboto Condensed"/>
              </a:rPr>
              <a:t>diện</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nghệ thuật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phân</a:t>
            </a:r>
            <a:r>
              <a:rPr lang="en-US" sz="3600" dirty="0">
                <a:solidFill>
                  <a:srgbClr val="70422C"/>
                </a:solidFill>
                <a:latin typeface="Roboto Condensed"/>
              </a:rPr>
              <a:t> </a:t>
            </a:r>
            <a:r>
              <a:rPr lang="en-US" sz="3600" dirty="0" err="1">
                <a:solidFill>
                  <a:srgbClr val="70422C"/>
                </a:solidFill>
                <a:latin typeface="Roboto Condensed"/>
              </a:rPr>
              <a:t>tích</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hiểu</a:t>
            </a:r>
            <a:r>
              <a:rPr lang="en-US" sz="3600" dirty="0">
                <a:solidFill>
                  <a:srgbClr val="70422C"/>
                </a:solidFill>
                <a:latin typeface="Roboto Condensed"/>
              </a:rPr>
              <a:t> </a:t>
            </a:r>
            <a:r>
              <a:rPr lang="en-US" sz="3600" dirty="0" err="1">
                <a:solidFill>
                  <a:srgbClr val="70422C"/>
                </a:solidFill>
                <a:latin typeface="Roboto Condensed"/>
              </a:rPr>
              <a:t>nhan</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và </a:t>
            </a:r>
            <a:r>
              <a:rPr lang="en-US" sz="3600" dirty="0" err="1">
                <a:solidFill>
                  <a:srgbClr val="70422C"/>
                </a:solidFill>
                <a:latin typeface="Roboto Condensed"/>
              </a:rPr>
              <a:t>bố</a:t>
            </a:r>
            <a:r>
              <a:rPr lang="en-US" sz="3600" dirty="0">
                <a:solidFill>
                  <a:srgbClr val="70422C"/>
                </a:solidFill>
                <a:latin typeface="Roboto Condensed"/>
              </a:rPr>
              <a:t> </a:t>
            </a:r>
            <a:r>
              <a:rPr lang="en-US" sz="3600" dirty="0" err="1">
                <a:solidFill>
                  <a:srgbClr val="70422C"/>
                </a:solidFill>
                <a:latin typeface="Roboto Condensed"/>
              </a:rPr>
              <a:t>cục</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biết</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tài</a:t>
            </a:r>
            <a:r>
              <a:rPr lang="en-US" sz="3600" dirty="0">
                <a:solidFill>
                  <a:srgbClr val="70422C"/>
                </a:solidFill>
                <a:latin typeface="Roboto Condensed"/>
              </a:rPr>
              <a:t> và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endParaRPr lang="en-US" sz="3600" dirty="0">
              <a:solidFill>
                <a:srgbClr val="70422C"/>
              </a:solidFill>
              <a:latin typeface="Roboto Condensed"/>
            </a:endParaRPr>
          </a:p>
          <a:p>
            <a:pPr marL="777242" lvl="1" indent="-388621" algn="just">
              <a:lnSpc>
                <a:spcPts val="5040"/>
              </a:lnSpc>
              <a:buFont typeface="Arial"/>
              <a:buChar char="•"/>
            </a:pPr>
            <a:r>
              <a:rPr lang="en-US" sz="3600" dirty="0">
                <a:solidFill>
                  <a:srgbClr val="70422C"/>
                </a:solidFill>
                <a:latin typeface="Roboto Condensed"/>
              </a:rPr>
              <a:t>Chia </a:t>
            </a:r>
            <a:r>
              <a:rPr lang="en-US" sz="3600" dirty="0" err="1">
                <a:solidFill>
                  <a:srgbClr val="70422C"/>
                </a:solidFill>
                <a:latin typeface="Roboto Condensed"/>
              </a:rPr>
              <a:t>tách</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thành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phần</a:t>
            </a:r>
            <a:r>
              <a:rPr lang="en-US" sz="3600" dirty="0">
                <a:solidFill>
                  <a:srgbClr val="70422C"/>
                </a:solidFill>
                <a:latin typeface="Roboto Condensed"/>
              </a:rPr>
              <a:t> 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từng</a:t>
            </a:r>
            <a:r>
              <a:rPr lang="en-US" sz="3600" dirty="0">
                <a:solidFill>
                  <a:srgbClr val="70422C"/>
                </a:solidFill>
                <a:latin typeface="Roboto Condensed"/>
              </a:rPr>
              <a:t> </a:t>
            </a:r>
            <a:r>
              <a:rPr lang="en-US" sz="3600" dirty="0" err="1">
                <a:solidFill>
                  <a:srgbClr val="70422C"/>
                </a:solidFill>
                <a:latin typeface="Roboto Condensed"/>
              </a:rPr>
              <a:t>phần</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nét</a:t>
            </a:r>
            <a:r>
              <a:rPr lang="en-US" sz="3600" dirty="0">
                <a:solidFill>
                  <a:srgbClr val="70422C"/>
                </a:solidFill>
                <a:latin typeface="Roboto Condensed"/>
              </a:rPr>
              <a:t>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sắc</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thức</a:t>
            </a:r>
            <a:r>
              <a:rPr lang="en-US" sz="3600" dirty="0">
                <a:solidFill>
                  <a:srgbClr val="70422C"/>
                </a:solidFill>
                <a:latin typeface="Roboto Condensed"/>
              </a:rPr>
              <a:t> nghệ thuật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điểm</a:t>
            </a:r>
            <a:r>
              <a:rPr lang="en-US" sz="3600" dirty="0">
                <a:solidFill>
                  <a:srgbClr val="70422C"/>
                </a:solidFill>
                <a:latin typeface="Roboto Condensed"/>
              </a:rPr>
              <a:t> </a:t>
            </a:r>
            <a:r>
              <a:rPr lang="en-US" sz="3600" dirty="0" err="1">
                <a:solidFill>
                  <a:srgbClr val="70422C"/>
                </a:solidFill>
                <a:latin typeface="Roboto Condensed"/>
              </a:rPr>
              <a:t>nổi</a:t>
            </a:r>
            <a:r>
              <a:rPr lang="en-US" sz="3600" dirty="0">
                <a:solidFill>
                  <a:srgbClr val="70422C"/>
                </a:solidFill>
                <a:latin typeface="Roboto Condensed"/>
              </a:rPr>
              <a:t> </a:t>
            </a:r>
            <a:r>
              <a:rPr lang="en-US" sz="3600" dirty="0" err="1">
                <a:solidFill>
                  <a:srgbClr val="70422C"/>
                </a:solidFill>
                <a:latin typeface="Roboto Condensed"/>
              </a:rPr>
              <a:t>bật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a:t>
            </a:r>
            <a:r>
              <a:rPr lang="en-US" sz="3600" dirty="0" err="1">
                <a:solidFill>
                  <a:srgbClr val="70422C"/>
                </a:solidFill>
                <a:latin typeface="Roboto Condensed"/>
              </a:rPr>
              <a:t>thiên</a:t>
            </a:r>
            <a:r>
              <a:rPr lang="en-US" sz="3600" dirty="0">
                <a:solidFill>
                  <a:srgbClr val="70422C"/>
                </a:solidFill>
                <a:latin typeface="Roboto Condensed"/>
              </a:rPr>
              <a:t> </a:t>
            </a:r>
            <a:r>
              <a:rPr lang="en-US" sz="3600" dirty="0" err="1">
                <a:solidFill>
                  <a:srgbClr val="70422C"/>
                </a:solidFill>
                <a:latin typeface="Roboto Condensed"/>
              </a:rPr>
              <a:t>nhiên</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con </a:t>
            </a:r>
            <a:r>
              <a:rPr lang="en-US" sz="3600" dirty="0" err="1">
                <a:solidFill>
                  <a:srgbClr val="70422C"/>
                </a:solidFill>
                <a:latin typeface="Roboto Condensed"/>
              </a:rPr>
              <a:t>người</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xúc</a:t>
            </a:r>
            <a:r>
              <a:rPr lang="en-US" sz="3600" dirty="0">
                <a:solidFill>
                  <a:srgbClr val="70422C"/>
                </a:solidFill>
                <a:latin typeface="Roboto Condensed"/>
              </a:rPr>
              <a:t>, </a:t>
            </a:r>
            <a:r>
              <a:rPr lang="en-US" sz="3600" dirty="0" err="1">
                <a:solidFill>
                  <a:srgbClr val="70422C"/>
                </a:solidFill>
                <a:latin typeface="Roboto Condensed"/>
              </a:rPr>
              <a:t>tâm</a:t>
            </a:r>
            <a:r>
              <a:rPr lang="en-US" sz="3600" dirty="0">
                <a:solidFill>
                  <a:srgbClr val="70422C"/>
                </a:solidFill>
                <a:latin typeface="Roboto Condensed"/>
              </a:rPr>
              <a:t> </a:t>
            </a:r>
            <a:r>
              <a:rPr lang="en-US" sz="3600" dirty="0" err="1">
                <a:solidFill>
                  <a:srgbClr val="70422C"/>
                </a:solidFill>
                <a:latin typeface="Roboto Condensed"/>
              </a:rPr>
              <a:t>trạng</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nhà</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chủ</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a:t>
            </a:r>
            <a:r>
              <a:rPr lang="en-US" sz="3600" dirty="0" err="1">
                <a:solidFill>
                  <a:srgbClr val="70422C"/>
                </a:solidFill>
                <a:latin typeface="Roboto Condensed"/>
              </a:rPr>
              <a:t>Về</a:t>
            </a:r>
            <a:r>
              <a:rPr lang="en-US" sz="3600" dirty="0">
                <a:solidFill>
                  <a:srgbClr val="70422C"/>
                </a:solidFill>
                <a:latin typeface="Roboto Condensed"/>
              </a:rPr>
              <a:t> nghệ thuật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lưu</a:t>
            </a:r>
            <a:r>
              <a:rPr lang="en-US" sz="3600" dirty="0">
                <a:solidFill>
                  <a:srgbClr val="70422C"/>
                </a:solidFill>
                <a:latin typeface="Roboto Condensed"/>
              </a:rPr>
              <a:t> ý </a:t>
            </a:r>
            <a:r>
              <a:rPr lang="en-US" sz="3600" dirty="0" err="1">
                <a:solidFill>
                  <a:srgbClr val="70422C"/>
                </a:solidFill>
                <a:latin typeface="Roboto Condensed"/>
              </a:rPr>
              <a:t>cách</a:t>
            </a:r>
            <a:r>
              <a:rPr lang="en-US" sz="3600" dirty="0">
                <a:solidFill>
                  <a:srgbClr val="70422C"/>
                </a:solidFill>
                <a:latin typeface="Roboto Condensed"/>
              </a:rPr>
              <a:t> </a:t>
            </a:r>
            <a:r>
              <a:rPr lang="en-US" sz="3600" dirty="0" err="1">
                <a:solidFill>
                  <a:srgbClr val="70422C"/>
                </a:solidFill>
                <a:latin typeface="Roboto Condensed"/>
              </a:rPr>
              <a:t>sử</a:t>
            </a:r>
            <a:r>
              <a:rPr lang="en-US" sz="3600" dirty="0">
                <a:solidFill>
                  <a:srgbClr val="70422C"/>
                </a:solidFill>
                <a:latin typeface="Roboto Condensed"/>
              </a:rPr>
              <a:t> </a:t>
            </a:r>
            <a:r>
              <a:rPr lang="en-US" sz="3600" dirty="0" err="1">
                <a:solidFill>
                  <a:srgbClr val="70422C"/>
                </a:solidFill>
                <a:latin typeface="Roboto Condensed"/>
              </a:rPr>
              <a:t>dụng</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yếu</a:t>
            </a:r>
            <a:r>
              <a:rPr lang="en-US" sz="3600" dirty="0">
                <a:solidFill>
                  <a:srgbClr val="70422C"/>
                </a:solidFill>
                <a:latin typeface="Roboto Condensed"/>
              </a:rPr>
              <a:t> </a:t>
            </a:r>
            <a:r>
              <a:rPr lang="en-US" sz="3600" dirty="0" err="1">
                <a:solidFill>
                  <a:srgbClr val="70422C"/>
                </a:solidFill>
                <a:latin typeface="Roboto Condensed"/>
              </a:rPr>
              <a:t>tố</a:t>
            </a:r>
            <a:r>
              <a:rPr lang="en-US" sz="3600" dirty="0">
                <a:solidFill>
                  <a:srgbClr val="70422C"/>
                </a:solidFill>
                <a:latin typeface="Roboto Condensed"/>
              </a:rPr>
              <a:t> </a:t>
            </a:r>
            <a:r>
              <a:rPr lang="en-US" sz="3600" dirty="0" err="1">
                <a:solidFill>
                  <a:srgbClr val="70422C"/>
                </a:solidFill>
                <a:latin typeface="Roboto Condensed"/>
              </a:rPr>
              <a:t>thi</a:t>
            </a:r>
            <a:r>
              <a:rPr lang="en-US" sz="3600" dirty="0">
                <a:solidFill>
                  <a:srgbClr val="70422C"/>
                </a:solidFill>
                <a:latin typeface="Roboto Condensed"/>
              </a:rPr>
              <a:t> </a:t>
            </a:r>
            <a:r>
              <a:rPr lang="en-US" sz="3600" dirty="0" err="1">
                <a:solidFill>
                  <a:srgbClr val="70422C"/>
                </a:solidFill>
                <a:latin typeface="Roboto Condensed"/>
              </a:rPr>
              <a:t>luật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thể</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ngữ</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nghệ thuật </a:t>
            </a:r>
            <a:r>
              <a:rPr lang="en-US" sz="3600" dirty="0" err="1">
                <a:solidFill>
                  <a:srgbClr val="70422C"/>
                </a:solidFill>
                <a:latin typeface="Roboto Condensed"/>
              </a:rPr>
              <a:t>tả</a:t>
            </a:r>
            <a:r>
              <a:rPr lang="en-US" sz="3600" dirty="0">
                <a:solidFill>
                  <a:srgbClr val="70422C"/>
                </a:solidFill>
                <a:latin typeface="Roboto Condensed"/>
              </a:rPr>
              <a:t> </a:t>
            </a:r>
            <a:r>
              <a:rPr lang="en-US" sz="3600" dirty="0" err="1">
                <a:solidFill>
                  <a:srgbClr val="70422C"/>
                </a:solidFill>
                <a:latin typeface="Roboto Condensed"/>
              </a:rPr>
              <a:t>cảnh</a:t>
            </a:r>
            <a:r>
              <a:rPr lang="en-US" sz="3600" dirty="0">
                <a:solidFill>
                  <a:srgbClr val="70422C"/>
                </a:solidFill>
                <a:latin typeface="Roboto Condensed"/>
              </a:rPr>
              <a:t> </a:t>
            </a:r>
            <a:r>
              <a:rPr lang="en-US" sz="3600" dirty="0" err="1">
                <a:solidFill>
                  <a:srgbClr val="70422C"/>
                </a:solidFill>
                <a:latin typeface="Roboto Condensed"/>
              </a:rPr>
              <a:t>ngụ</a:t>
            </a:r>
            <a:r>
              <a:rPr lang="en-US" sz="3600" dirty="0">
                <a:solidFill>
                  <a:srgbClr val="70422C"/>
                </a:solidFill>
                <a:latin typeface="Roboto Condensed"/>
              </a:rPr>
              <a:t> </a:t>
            </a:r>
            <a:r>
              <a:rPr lang="en-US" sz="3600" dirty="0" err="1">
                <a:solidFill>
                  <a:srgbClr val="70422C"/>
                </a:solidFill>
                <a:latin typeface="Roboto Condensed"/>
              </a:rPr>
              <a:t>tình</a:t>
            </a:r>
            <a:r>
              <a:rPr lang="en-US" sz="3600" dirty="0">
                <a:solidFill>
                  <a:srgbClr val="70422C"/>
                </a:solidFill>
                <a:latin typeface="Roboto Condensed"/>
              </a:rPr>
              <a:t>,…</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gợi</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biểu</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và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biện</a:t>
            </a:r>
            <a:r>
              <a:rPr lang="en-US" sz="3600" dirty="0">
                <a:solidFill>
                  <a:srgbClr val="70422C"/>
                </a:solidFill>
                <a:latin typeface="Roboto Condensed"/>
              </a:rPr>
              <a:t> </a:t>
            </a:r>
            <a:r>
              <a:rPr lang="en-US" sz="3600" dirty="0" err="1">
                <a:solidFill>
                  <a:srgbClr val="70422C"/>
                </a:solidFill>
                <a:latin typeface="Roboto Condensed"/>
              </a:rPr>
              <a:t>pháp</a:t>
            </a:r>
            <a:r>
              <a:rPr lang="en-US" sz="3600" dirty="0">
                <a:solidFill>
                  <a:srgbClr val="70422C"/>
                </a:solidFill>
                <a:latin typeface="Roboto Condensed"/>
              </a:rPr>
              <a:t> </a:t>
            </a:r>
            <a:r>
              <a:rPr lang="en-US" sz="3600" dirty="0" err="1">
                <a:solidFill>
                  <a:srgbClr val="70422C"/>
                </a:solidFill>
                <a:latin typeface="Roboto Condensed"/>
              </a:rPr>
              <a:t>tu</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90296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597757" y="1783318"/>
            <a:ext cx="12935065" cy="1045210"/>
          </a:xfrm>
          <a:prstGeom prst="rect">
            <a:avLst/>
          </a:prstGeom>
        </p:spPr>
        <p:txBody>
          <a:bodyPr lIns="0" tIns="0" rIns="0" bIns="0" rtlCol="0" anchor="t">
            <a:spAutoFit/>
          </a:bodyPr>
          <a:lstStyle/>
          <a:p>
            <a:pPr>
              <a:lnSpc>
                <a:spcPts val="8539"/>
              </a:lnSpc>
            </a:pPr>
            <a:r>
              <a:rPr lang="en-US" sz="6099" dirty="0">
                <a:solidFill>
                  <a:srgbClr val="70422C"/>
                </a:solidFill>
                <a:latin typeface="#9Slide07 SVNUT Triumph Press"/>
              </a:rPr>
              <a:t>1. </a:t>
            </a:r>
            <a:r>
              <a:rPr lang="en-US" sz="6099" dirty="0" err="1">
                <a:solidFill>
                  <a:srgbClr val="70422C"/>
                </a:solidFill>
                <a:latin typeface="#9Slide07 SVNUT Triumph Press"/>
              </a:rPr>
              <a:t>Trước</a:t>
            </a:r>
            <a:r>
              <a:rPr lang="en-US" sz="6099" dirty="0">
                <a:solidFill>
                  <a:srgbClr val="70422C"/>
                </a:solidFill>
                <a:latin typeface="#9Slide07 SVNUT Triumph Press"/>
              </a:rPr>
              <a:t> </a:t>
            </a:r>
            <a:r>
              <a:rPr lang="en-US" sz="6099" dirty="0" err="1">
                <a:solidFill>
                  <a:srgbClr val="70422C"/>
                </a:solidFill>
                <a:latin typeface="#9Slide07 SVNUT Triumph Press"/>
              </a:rPr>
              <a:t>khi</a:t>
            </a:r>
            <a:r>
              <a:rPr lang="en-US" sz="6099" dirty="0">
                <a:solidFill>
                  <a:srgbClr val="70422C"/>
                </a:solidFill>
                <a:latin typeface="#9Slide07 SVNUT Triumph Press"/>
              </a:rPr>
              <a:t> </a:t>
            </a:r>
            <a:r>
              <a:rPr lang="en-US" sz="6099" dirty="0" err="1">
                <a:solidFill>
                  <a:srgbClr val="70422C"/>
                </a:solidFill>
                <a:latin typeface="#9Slide07 SVNUT Triumph Press"/>
              </a:rPr>
              <a:t>viết</a:t>
            </a:r>
            <a:endParaRPr lang="en-US" sz="6099" dirty="0">
              <a:solidFill>
                <a:srgbClr val="70422C"/>
              </a:solidFill>
              <a:latin typeface="#9Slide07 SVNUT Triumph Press"/>
            </a:endParaRPr>
          </a:p>
        </p:txBody>
      </p:sp>
      <p:graphicFrame>
        <p:nvGraphicFramePr>
          <p:cNvPr id="10" name="Table 10"/>
          <p:cNvGraphicFramePr>
            <a:graphicFrameLocks noGrp="1"/>
          </p:cNvGraphicFramePr>
          <p:nvPr>
            <p:extLst>
              <p:ext uri="{D42A27DB-BD31-4B8C-83A1-F6EECF244321}">
                <p14:modId xmlns:p14="http://schemas.microsoft.com/office/powerpoint/2010/main" val="1722357016"/>
              </p:ext>
            </p:extLst>
          </p:nvPr>
        </p:nvGraphicFramePr>
        <p:xfrm>
          <a:off x="263998" y="5105704"/>
          <a:ext cx="16995302" cy="2569367"/>
        </p:xfrm>
        <a:graphic>
          <a:graphicData uri="http://schemas.openxmlformats.org/drawingml/2006/table">
            <a:tbl>
              <a:tblPr/>
              <a:tblGrid>
                <a:gridCol w="3634770">
                  <a:extLst>
                    <a:ext uri="{9D8B030D-6E8A-4147-A177-3AD203B41FA5}">
                      <a16:colId xmlns:a16="http://schemas.microsoft.com/office/drawing/2014/main" val="20000"/>
                    </a:ext>
                  </a:extLst>
                </a:gridCol>
                <a:gridCol w="13360532">
                  <a:extLst>
                    <a:ext uri="{9D8B030D-6E8A-4147-A177-3AD203B41FA5}">
                      <a16:colId xmlns:a16="http://schemas.microsoft.com/office/drawing/2014/main" val="20001"/>
                    </a:ext>
                  </a:extLst>
                </a:gridCol>
              </a:tblGrid>
              <a:tr h="2569367">
                <a:tc>
                  <a:txBody>
                    <a:bodyPr/>
                    <a:lstStyle/>
                    <a:p>
                      <a:pPr algn="ctr">
                        <a:lnSpc>
                          <a:spcPts val="6299"/>
                        </a:lnSpc>
                        <a:defRPr/>
                      </a:pPr>
                      <a:r>
                        <a:rPr lang="en-US" sz="4500" dirty="0" err="1">
                          <a:solidFill>
                            <a:srgbClr val="000000"/>
                          </a:solidFill>
                          <a:latin typeface="Roboto Condensed Bold"/>
                        </a:rPr>
                        <a:t>Mở</a:t>
                      </a:r>
                      <a:r>
                        <a:rPr lang="en-US" sz="4500" dirty="0">
                          <a:solidFill>
                            <a:srgbClr val="000000"/>
                          </a:solidFill>
                          <a:latin typeface="Roboto Condensed Bold"/>
                        </a:rPr>
                        <a:t> </a:t>
                      </a:r>
                      <a:r>
                        <a:rPr lang="en-US" sz="45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6299"/>
                        </a:lnSpc>
                        <a:defRPr/>
                      </a:pPr>
                      <a:r>
                        <a:rPr lang="en-US" sz="4500" dirty="0" err="1">
                          <a:solidFill>
                            <a:srgbClr val="000000"/>
                          </a:solidFill>
                          <a:latin typeface="Roboto Condensed"/>
                        </a:rPr>
                        <a:t>Giới</a:t>
                      </a:r>
                      <a:r>
                        <a:rPr lang="en-US" sz="4500" dirty="0">
                          <a:solidFill>
                            <a:srgbClr val="000000"/>
                          </a:solidFill>
                          <a:latin typeface="Roboto Condensed"/>
                        </a:rPr>
                        <a:t> </a:t>
                      </a:r>
                      <a:r>
                        <a:rPr lang="en-US" sz="4500" dirty="0" err="1">
                          <a:solidFill>
                            <a:srgbClr val="000000"/>
                          </a:solidFill>
                          <a:latin typeface="Roboto Condensed"/>
                        </a:rPr>
                        <a:t>thiệu</a:t>
                      </a:r>
                      <a:r>
                        <a:rPr lang="en-US" sz="4500" dirty="0">
                          <a:solidFill>
                            <a:srgbClr val="000000"/>
                          </a:solidFill>
                          <a:latin typeface="Roboto Condensed"/>
                        </a:rPr>
                        <a:t> </a:t>
                      </a:r>
                      <a:r>
                        <a:rPr lang="en-US" sz="4500" dirty="0" err="1">
                          <a:solidFill>
                            <a:srgbClr val="000000"/>
                          </a:solidFill>
                          <a:latin typeface="Roboto Condensed"/>
                        </a:rPr>
                        <a:t>ngắn</a:t>
                      </a:r>
                      <a:r>
                        <a:rPr lang="en-US" sz="4500" dirty="0">
                          <a:solidFill>
                            <a:srgbClr val="000000"/>
                          </a:solidFill>
                          <a:latin typeface="Roboto Condensed"/>
                        </a:rPr>
                        <a:t> </a:t>
                      </a:r>
                      <a:r>
                        <a:rPr lang="en-US" sz="4500" dirty="0" err="1">
                          <a:solidFill>
                            <a:srgbClr val="000000"/>
                          </a:solidFill>
                          <a:latin typeface="Roboto Condensed"/>
                        </a:rPr>
                        <a:t>gọn</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r>
                        <a:rPr lang="en-US" sz="4500" dirty="0">
                          <a:solidFill>
                            <a:srgbClr val="000000"/>
                          </a:solidFill>
                          <a:latin typeface="Roboto Condensed"/>
                        </a:rPr>
                        <a:t>, </a:t>
                      </a:r>
                      <a:r>
                        <a:rPr lang="en-US" sz="4500" dirty="0" err="1">
                          <a:solidFill>
                            <a:srgbClr val="000000"/>
                          </a:solidFill>
                          <a:latin typeface="Roboto Condensed"/>
                        </a:rPr>
                        <a:t>tác</a:t>
                      </a:r>
                      <a:r>
                        <a:rPr lang="en-US" sz="4500" dirty="0">
                          <a:solidFill>
                            <a:srgbClr val="000000"/>
                          </a:solidFill>
                          <a:latin typeface="Roboto Condensed"/>
                        </a:rPr>
                        <a:t> </a:t>
                      </a:r>
                      <a:r>
                        <a:rPr lang="en-US" sz="4500" dirty="0" err="1">
                          <a:solidFill>
                            <a:srgbClr val="000000"/>
                          </a:solidFill>
                          <a:latin typeface="Roboto Condensed"/>
                        </a:rPr>
                        <a:t>giả</a:t>
                      </a:r>
                      <a:r>
                        <a:rPr lang="en-US" sz="4500" dirty="0">
                          <a:solidFill>
                            <a:srgbClr val="000000"/>
                          </a:solidFill>
                          <a:latin typeface="Roboto Condensed"/>
                        </a:rPr>
                        <a:t>; </a:t>
                      </a:r>
                      <a:r>
                        <a:rPr lang="en-US" sz="4500" dirty="0" err="1">
                          <a:solidFill>
                            <a:srgbClr val="000000"/>
                          </a:solidFill>
                          <a:latin typeface="Roboto Condensed"/>
                        </a:rPr>
                        <a:t>nêu</a:t>
                      </a:r>
                      <a:r>
                        <a:rPr lang="en-US" sz="4500" dirty="0">
                          <a:solidFill>
                            <a:srgbClr val="000000"/>
                          </a:solidFill>
                          <a:latin typeface="Roboto Condensed"/>
                        </a:rPr>
                        <a:t> ý </a:t>
                      </a:r>
                      <a:r>
                        <a:rPr lang="en-US" sz="4500" dirty="0" err="1">
                          <a:solidFill>
                            <a:srgbClr val="000000"/>
                          </a:solidFill>
                          <a:latin typeface="Roboto Condensed"/>
                        </a:rPr>
                        <a:t>kiến</a:t>
                      </a:r>
                      <a:r>
                        <a:rPr lang="en-US" sz="4500" dirty="0">
                          <a:solidFill>
                            <a:srgbClr val="000000"/>
                          </a:solidFill>
                          <a:latin typeface="Roboto Condensed"/>
                        </a:rPr>
                        <a:t> </a:t>
                      </a:r>
                      <a:r>
                        <a:rPr lang="en-US" sz="4500" dirty="0" err="1">
                          <a:solidFill>
                            <a:srgbClr val="000000"/>
                          </a:solidFill>
                          <a:latin typeface="Roboto Condensed"/>
                        </a:rPr>
                        <a:t>chung</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0AA3D060-0AC2-4372-EF98-989832494893}"/>
              </a:ext>
            </a:extLst>
          </p:cNvPr>
          <p:cNvSpPr txBox="1"/>
          <p:nvPr/>
        </p:nvSpPr>
        <p:spPr>
          <a:xfrm>
            <a:off x="5638800" y="3227669"/>
            <a:ext cx="12943114" cy="746358"/>
          </a:xfrm>
          <a:prstGeom prst="rect">
            <a:avLst/>
          </a:prstGeom>
          <a:noFill/>
        </p:spPr>
        <p:txBody>
          <a:bodyPr wrap="square">
            <a:spAutoFit/>
          </a:bodyPr>
          <a:lstStyle/>
          <a:p>
            <a:pPr algn="just">
              <a:lnSpc>
                <a:spcPts val="5040"/>
              </a:lnSpc>
            </a:pPr>
            <a:r>
              <a:rPr lang="vi-VN" sz="4800" dirty="0">
                <a:solidFill>
                  <a:srgbClr val="70422C"/>
                </a:solidFill>
                <a:latin typeface="Roboto Condensed Bold Italics"/>
              </a:rPr>
              <a:t>c. Lập dàn ý</a:t>
            </a:r>
            <a:endParaRPr lang="en-US" sz="4800" dirty="0">
              <a:solidFill>
                <a:srgbClr val="70422C"/>
              </a:solidFill>
              <a:latin typeface="Roboto Condensed Bold Itali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6039855" y="8033591"/>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63998" y="-714612"/>
            <a:ext cx="782104" cy="3400454"/>
          </a:xfrm>
          <a:custGeom>
            <a:avLst/>
            <a:gdLst/>
            <a:ahLst/>
            <a:cxnLst/>
            <a:rect l="l" t="t" r="r" b="b"/>
            <a:pathLst>
              <a:path w="782104" h="3400454">
                <a:moveTo>
                  <a:pt x="0" y="0"/>
                </a:moveTo>
                <a:lnTo>
                  <a:pt x="782105" y="0"/>
                </a:lnTo>
                <a:lnTo>
                  <a:pt x="782105"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graphicFrame>
        <p:nvGraphicFramePr>
          <p:cNvPr id="7" name="Table 7"/>
          <p:cNvGraphicFramePr>
            <a:graphicFrameLocks noGrp="1"/>
          </p:cNvGraphicFramePr>
          <p:nvPr/>
        </p:nvGraphicFramePr>
        <p:xfrm>
          <a:off x="353557" y="3057762"/>
          <a:ext cx="16905743" cy="342900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429000">
                <a:tc>
                  <a:txBody>
                    <a:bodyPr/>
                    <a:lstStyle/>
                    <a:p>
                      <a:pPr algn="ctr">
                        <a:lnSpc>
                          <a:spcPts val="5180"/>
                        </a:lnSpc>
                        <a:defRPr/>
                      </a:pPr>
                      <a:r>
                        <a:rPr lang="en-US" sz="37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588"/>
                        </a:lnSpc>
                        <a:defRPr/>
                      </a:pPr>
                      <a:r>
                        <a:rPr lang="en-US" sz="3700" dirty="0">
                          <a:solidFill>
                            <a:srgbClr val="000000"/>
                          </a:solidFill>
                          <a:latin typeface="Roboto Condensed Bold"/>
                        </a:rPr>
                        <a:t>Ý 1: </a:t>
                      </a:r>
                      <a:r>
                        <a:rPr lang="en-US" sz="3700" dirty="0" err="1">
                          <a:solidFill>
                            <a:srgbClr val="000000"/>
                          </a:solidFill>
                          <a:latin typeface="Roboto Condensed Bold"/>
                        </a:rPr>
                        <a:t>Phân</a:t>
                      </a:r>
                      <a:r>
                        <a:rPr lang="en-US" sz="3700" dirty="0">
                          <a:solidFill>
                            <a:srgbClr val="000000"/>
                          </a:solidFill>
                          <a:latin typeface="Roboto Condensed Bold"/>
                        </a:rPr>
                        <a:t> </a:t>
                      </a:r>
                      <a:r>
                        <a:rPr lang="en-US" sz="3700" dirty="0" err="1">
                          <a:solidFill>
                            <a:srgbClr val="000000"/>
                          </a:solidFill>
                          <a:latin typeface="Roboto Condensed Bold"/>
                        </a:rPr>
                        <a:t>tích</a:t>
                      </a:r>
                      <a:r>
                        <a:rPr lang="en-US" sz="3700" dirty="0">
                          <a:solidFill>
                            <a:srgbClr val="000000"/>
                          </a:solidFill>
                          <a:latin typeface="Roboto Condensed Bold"/>
                        </a:rPr>
                        <a:t> </a:t>
                      </a:r>
                      <a:r>
                        <a:rPr lang="en-US" sz="3700" dirty="0" err="1">
                          <a:solidFill>
                            <a:srgbClr val="000000"/>
                          </a:solidFill>
                          <a:latin typeface="Roboto Condensed Bold"/>
                        </a:rPr>
                        <a:t>đặc</a:t>
                      </a:r>
                      <a:r>
                        <a:rPr lang="en-US" sz="3700" dirty="0">
                          <a:solidFill>
                            <a:srgbClr val="000000"/>
                          </a:solidFill>
                          <a:latin typeface="Roboto Condensed Bold"/>
                        </a:rPr>
                        <a:t> </a:t>
                      </a:r>
                      <a:r>
                        <a:rPr lang="en-US" sz="3700" dirty="0" err="1">
                          <a:solidFill>
                            <a:srgbClr val="000000"/>
                          </a:solidFill>
                          <a:latin typeface="Roboto Condensed Bold"/>
                        </a:rPr>
                        <a:t>điểm</a:t>
                      </a:r>
                      <a:r>
                        <a:rPr lang="en-US" sz="3700" dirty="0">
                          <a:solidFill>
                            <a:srgbClr val="000000"/>
                          </a:solidFill>
                          <a:latin typeface="Roboto Condensed Bold"/>
                        </a:rPr>
                        <a:t> </a:t>
                      </a:r>
                      <a:r>
                        <a:rPr lang="en-US" sz="3700" dirty="0" err="1">
                          <a:solidFill>
                            <a:srgbClr val="000000"/>
                          </a:solidFill>
                          <a:latin typeface="Roboto Condensed Bold"/>
                        </a:rPr>
                        <a:t>nội</a:t>
                      </a:r>
                      <a:r>
                        <a:rPr lang="en-US" sz="3700" dirty="0">
                          <a:solidFill>
                            <a:srgbClr val="000000"/>
                          </a:solidFill>
                          <a:latin typeface="Roboto Condensed Bold"/>
                        </a:rPr>
                        <a:t> dung</a:t>
                      </a:r>
                      <a:endParaRPr lang="en-US" sz="1100" dirty="0"/>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thơ</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thiên</a:t>
                      </a:r>
                      <a:r>
                        <a:rPr lang="en-US" sz="3700" dirty="0">
                          <a:solidFill>
                            <a:srgbClr val="000000"/>
                          </a:solidFill>
                          <a:latin typeface="Roboto Condensed"/>
                        </a:rPr>
                        <a:t> </a:t>
                      </a:r>
                      <a:r>
                        <a:rPr lang="en-US" sz="3700" dirty="0" err="1">
                          <a:solidFill>
                            <a:srgbClr val="000000"/>
                          </a:solidFill>
                          <a:latin typeface="Roboto Condensed"/>
                        </a:rPr>
                        <a:t>nhiên</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con </a:t>
                      </a:r>
                      <a:r>
                        <a:rPr lang="en-US" sz="3700" dirty="0" err="1">
                          <a:solidFill>
                            <a:srgbClr val="000000"/>
                          </a:solidFill>
                          <a:latin typeface="Roboto Condensed"/>
                        </a:rPr>
                        <a:t>người</a:t>
                      </a:r>
                      <a:r>
                        <a:rPr lang="en-US" sz="3700" dirty="0">
                          <a:solidFill>
                            <a:srgbClr val="000000"/>
                          </a:solidFill>
                          <a:latin typeface="Roboto Condensed"/>
                        </a:rPr>
                        <a:t>)</a:t>
                      </a:r>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cảm</a:t>
                      </a:r>
                      <a:r>
                        <a:rPr lang="en-US" sz="3700" dirty="0">
                          <a:solidFill>
                            <a:srgbClr val="000000"/>
                          </a:solidFill>
                          <a:latin typeface="Roboto Condensed"/>
                        </a:rPr>
                        <a:t> </a:t>
                      </a:r>
                      <a:r>
                        <a:rPr lang="en-US" sz="3700" dirty="0" err="1">
                          <a:solidFill>
                            <a:srgbClr val="000000"/>
                          </a:solidFill>
                          <a:latin typeface="Roboto Condensed"/>
                        </a:rPr>
                        <a:t>xúc</a:t>
                      </a:r>
                      <a:r>
                        <a:rPr lang="en-US" sz="3700" dirty="0">
                          <a:solidFill>
                            <a:srgbClr val="000000"/>
                          </a:solidFill>
                          <a:latin typeface="Roboto Condensed"/>
                        </a:rPr>
                        <a:t>, </a:t>
                      </a:r>
                      <a:r>
                        <a:rPr lang="en-US" sz="3700" dirty="0" err="1">
                          <a:solidFill>
                            <a:srgbClr val="000000"/>
                          </a:solidFill>
                          <a:latin typeface="Roboto Condensed"/>
                        </a:rPr>
                        <a:t>tâm</a:t>
                      </a:r>
                      <a:r>
                        <a:rPr lang="en-US" sz="3700" dirty="0">
                          <a:solidFill>
                            <a:srgbClr val="000000"/>
                          </a:solidFill>
                          <a:latin typeface="Roboto Condensed"/>
                        </a:rPr>
                        <a:t> </a:t>
                      </a:r>
                      <a:r>
                        <a:rPr lang="en-US" sz="3700" dirty="0" err="1">
                          <a:solidFill>
                            <a:srgbClr val="000000"/>
                          </a:solidFill>
                          <a:latin typeface="Roboto Condensed"/>
                        </a:rPr>
                        <a:t>trạng</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nhà</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p>
                      <a:pPr marL="798831" lvl="1" indent="-399416" algn="just">
                        <a:lnSpc>
                          <a:spcPts val="4588"/>
                        </a:lnSpc>
                        <a:buFont typeface="Arial"/>
                        <a:buChar char="•"/>
                      </a:pPr>
                      <a:r>
                        <a:rPr lang="en-US" sz="3700" dirty="0" err="1">
                          <a:solidFill>
                            <a:srgbClr val="000000"/>
                          </a:solidFill>
                          <a:latin typeface="Roboto Condensed"/>
                        </a:rPr>
                        <a:t>Khái</a:t>
                      </a:r>
                      <a:r>
                        <a:rPr lang="en-US" sz="3700" dirty="0">
                          <a:solidFill>
                            <a:srgbClr val="000000"/>
                          </a:solidFill>
                          <a:latin typeface="Roboto Condensed"/>
                        </a:rPr>
                        <a:t> </a:t>
                      </a:r>
                      <a:r>
                        <a:rPr lang="en-US" sz="3700" dirty="0" err="1">
                          <a:solidFill>
                            <a:srgbClr val="000000"/>
                          </a:solidFill>
                          <a:latin typeface="Roboto Condensed"/>
                        </a:rPr>
                        <a:t>quát</a:t>
                      </a:r>
                      <a:r>
                        <a:rPr lang="en-US" sz="3700" dirty="0">
                          <a:solidFill>
                            <a:srgbClr val="000000"/>
                          </a:solidFill>
                          <a:latin typeface="Roboto Condensed"/>
                        </a:rPr>
                        <a:t> </a:t>
                      </a:r>
                      <a:r>
                        <a:rPr lang="en-US" sz="3700" dirty="0" err="1">
                          <a:solidFill>
                            <a:srgbClr val="000000"/>
                          </a:solidFill>
                          <a:latin typeface="Roboto Condensed"/>
                        </a:rPr>
                        <a:t>chủ</a:t>
                      </a:r>
                      <a:r>
                        <a:rPr lang="en-US" sz="3700" dirty="0">
                          <a:solidFill>
                            <a:srgbClr val="000000"/>
                          </a:solidFill>
                          <a:latin typeface="Roboto Condensed"/>
                        </a:rPr>
                        <a:t> </a:t>
                      </a:r>
                      <a:r>
                        <a:rPr lang="en-US" sz="3700" dirty="0" err="1">
                          <a:solidFill>
                            <a:srgbClr val="000000"/>
                          </a:solidFill>
                          <a:latin typeface="Roboto Condensed"/>
                        </a:rPr>
                        <a:t>đề</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bài</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4185079" y="6772512"/>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a:off x="2882321" y="7229712"/>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0" name="TextBox 10"/>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11" name="TextBox 11"/>
          <p:cNvSpPr txBox="1"/>
          <p:nvPr/>
        </p:nvSpPr>
        <p:spPr>
          <a:xfrm>
            <a:off x="1597757" y="1783318"/>
            <a:ext cx="12935065" cy="988695"/>
          </a:xfrm>
          <a:prstGeom prst="rect">
            <a:avLst/>
          </a:prstGeom>
        </p:spPr>
        <p:txBody>
          <a:bodyPr lIns="0" tIns="0" rIns="0" bIns="0" rtlCol="0" anchor="t">
            <a:spAutoFit/>
          </a:bodyPr>
          <a:lstStyle/>
          <a:p>
            <a:pPr>
              <a:lnSpc>
                <a:spcPts val="7980"/>
              </a:lnSpc>
            </a:pPr>
            <a:r>
              <a:rPr lang="en-US" sz="5700">
                <a:solidFill>
                  <a:srgbClr val="70422C"/>
                </a:solidFill>
                <a:latin typeface="Roboto Condensed Bold"/>
              </a:rPr>
              <a:t>1. Trước khi viết</a:t>
            </a:r>
          </a:p>
        </p:txBody>
      </p:sp>
      <p:sp>
        <p:nvSpPr>
          <p:cNvPr id="12" name="TextBox 12"/>
          <p:cNvSpPr txBox="1"/>
          <p:nvPr/>
        </p:nvSpPr>
        <p:spPr>
          <a:xfrm>
            <a:off x="7252003" y="1941433"/>
            <a:ext cx="3783995" cy="830580"/>
          </a:xfrm>
          <a:prstGeom prst="rect">
            <a:avLst/>
          </a:prstGeom>
        </p:spPr>
        <p:txBody>
          <a:bodyPr lIns="0" tIns="0" rIns="0" bIns="0" rtlCol="0" anchor="t">
            <a:spAutoFit/>
          </a:bodyPr>
          <a:lstStyle/>
          <a:p>
            <a:pPr>
              <a:lnSpc>
                <a:spcPts val="6720"/>
              </a:lnSpc>
            </a:pPr>
            <a:r>
              <a:rPr lang="en-US" sz="4800">
                <a:solidFill>
                  <a:srgbClr val="70422C"/>
                </a:solidFill>
                <a:latin typeface="Roboto Condensed Bold Italics"/>
              </a:rPr>
              <a:t>c. Lập 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5286599" y="6465983"/>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graphicFrame>
        <p:nvGraphicFramePr>
          <p:cNvPr id="7" name="Table 7"/>
          <p:cNvGraphicFramePr>
            <a:graphicFrameLocks noGrp="1"/>
          </p:cNvGraphicFramePr>
          <p:nvPr/>
        </p:nvGraphicFramePr>
        <p:xfrm>
          <a:off x="691129" y="3210162"/>
          <a:ext cx="16905743" cy="318135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181350">
                <a:tc>
                  <a:txBody>
                    <a:bodyPr/>
                    <a:lstStyle/>
                    <a:p>
                      <a:pPr algn="ctr">
                        <a:lnSpc>
                          <a:spcPts val="4760"/>
                        </a:lnSpc>
                        <a:defRPr/>
                      </a:pPr>
                      <a:r>
                        <a:rPr lang="en-US" sz="34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216"/>
                        </a:lnSpc>
                        <a:defRPr/>
                      </a:pPr>
                      <a:r>
                        <a:rPr lang="en-US" sz="3400" dirty="0">
                          <a:solidFill>
                            <a:srgbClr val="000000"/>
                          </a:solidFill>
                          <a:latin typeface="Roboto Condensed Bold"/>
                        </a:rPr>
                        <a:t>Ý 2: </a:t>
                      </a:r>
                      <a:r>
                        <a:rPr lang="en-US" sz="3400" dirty="0" err="1">
                          <a:solidFill>
                            <a:srgbClr val="000000"/>
                          </a:solidFill>
                          <a:latin typeface="Roboto Condensed Bold"/>
                        </a:rPr>
                        <a:t>Phân</a:t>
                      </a:r>
                      <a:r>
                        <a:rPr lang="en-US" sz="3400" dirty="0">
                          <a:solidFill>
                            <a:srgbClr val="000000"/>
                          </a:solidFill>
                          <a:latin typeface="Roboto Condensed Bold"/>
                        </a:rPr>
                        <a:t> </a:t>
                      </a:r>
                      <a:r>
                        <a:rPr lang="en-US" sz="3400" dirty="0" err="1">
                          <a:solidFill>
                            <a:srgbClr val="000000"/>
                          </a:solidFill>
                          <a:latin typeface="Roboto Condensed Bold"/>
                        </a:rPr>
                        <a:t>tích</a:t>
                      </a:r>
                      <a:r>
                        <a:rPr lang="en-US" sz="3400" dirty="0">
                          <a:solidFill>
                            <a:srgbClr val="000000"/>
                          </a:solidFill>
                          <a:latin typeface="Roboto Condensed Bold"/>
                        </a:rPr>
                        <a:t> </a:t>
                      </a:r>
                      <a:r>
                        <a:rPr lang="en-US" sz="3400" dirty="0" err="1">
                          <a:solidFill>
                            <a:srgbClr val="000000"/>
                          </a:solidFill>
                          <a:latin typeface="Roboto Condensed Bold"/>
                        </a:rPr>
                        <a:t>một</a:t>
                      </a:r>
                      <a:r>
                        <a:rPr lang="en-US" sz="3400" dirty="0">
                          <a:solidFill>
                            <a:srgbClr val="000000"/>
                          </a:solidFill>
                          <a:latin typeface="Roboto Condensed Bold"/>
                        </a:rPr>
                        <a:t> </a:t>
                      </a:r>
                      <a:r>
                        <a:rPr lang="en-US" sz="3400" dirty="0" err="1">
                          <a:solidFill>
                            <a:srgbClr val="000000"/>
                          </a:solidFill>
                          <a:latin typeface="Roboto Condensed Bold"/>
                        </a:rPr>
                        <a:t>số</a:t>
                      </a:r>
                      <a:r>
                        <a:rPr lang="en-US" sz="3400" dirty="0">
                          <a:solidFill>
                            <a:srgbClr val="000000"/>
                          </a:solidFill>
                          <a:latin typeface="Roboto Condensed Bold"/>
                        </a:rPr>
                        <a:t> </a:t>
                      </a:r>
                      <a:r>
                        <a:rPr lang="en-US" sz="3400" dirty="0" err="1">
                          <a:solidFill>
                            <a:srgbClr val="000000"/>
                          </a:solidFill>
                          <a:latin typeface="Roboto Condensed Bold"/>
                        </a:rPr>
                        <a:t>nét</a:t>
                      </a:r>
                      <a:r>
                        <a:rPr lang="en-US" sz="3400" dirty="0">
                          <a:solidFill>
                            <a:srgbClr val="000000"/>
                          </a:solidFill>
                          <a:latin typeface="Roboto Condensed Bold"/>
                        </a:rPr>
                        <a:t> </a:t>
                      </a:r>
                      <a:r>
                        <a:rPr lang="en-US" sz="3400" dirty="0" err="1">
                          <a:solidFill>
                            <a:srgbClr val="000000"/>
                          </a:solidFill>
                          <a:latin typeface="Roboto Condensed Bold"/>
                        </a:rPr>
                        <a:t>đặc</a:t>
                      </a:r>
                      <a:r>
                        <a:rPr lang="en-US" sz="3400" dirty="0">
                          <a:solidFill>
                            <a:srgbClr val="000000"/>
                          </a:solidFill>
                          <a:latin typeface="Roboto Condensed Bold"/>
                        </a:rPr>
                        <a:t> </a:t>
                      </a:r>
                      <a:r>
                        <a:rPr lang="en-US" sz="3400" dirty="0" err="1">
                          <a:solidFill>
                            <a:srgbClr val="000000"/>
                          </a:solidFill>
                          <a:latin typeface="Roboto Condensed Bold"/>
                        </a:rPr>
                        <a:t>sắc</a:t>
                      </a:r>
                      <a:r>
                        <a:rPr lang="en-US" sz="3400" dirty="0">
                          <a:solidFill>
                            <a:srgbClr val="000000"/>
                          </a:solidFill>
                          <a:latin typeface="Roboto Condensed Bold"/>
                        </a:rPr>
                        <a:t> </a:t>
                      </a:r>
                      <a:r>
                        <a:rPr lang="en-US" sz="3400" dirty="0" err="1">
                          <a:solidFill>
                            <a:srgbClr val="000000"/>
                          </a:solidFill>
                          <a:latin typeface="Roboto Condensed Bold"/>
                        </a:rPr>
                        <a:t>về</a:t>
                      </a:r>
                      <a:r>
                        <a:rPr lang="en-US" sz="3400" dirty="0">
                          <a:solidFill>
                            <a:srgbClr val="000000"/>
                          </a:solidFill>
                          <a:latin typeface="Roboto Condensed Bold"/>
                        </a:rPr>
                        <a:t> nghệ thuật</a:t>
                      </a:r>
                      <a:endParaRPr lang="en-US" sz="1100" dirty="0"/>
                    </a:p>
                    <a:p>
                      <a:pPr marL="734063" lvl="1" indent="-367031" algn="just">
                        <a:lnSpc>
                          <a:spcPts val="4216"/>
                        </a:lnSpc>
                        <a:buFont typeface="Arial"/>
                        <a:buChar char="•"/>
                      </a:pP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thể</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thất</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bát</a:t>
                      </a:r>
                      <a:r>
                        <a:rPr lang="en-US" sz="3400" dirty="0">
                          <a:solidFill>
                            <a:srgbClr val="000000"/>
                          </a:solidFill>
                          <a:latin typeface="Roboto Condensed"/>
                        </a:rPr>
                        <a:t> </a:t>
                      </a:r>
                      <a:r>
                        <a:rPr lang="en-US" sz="3400" dirty="0" err="1">
                          <a:solidFill>
                            <a:srgbClr val="000000"/>
                          </a:solidFill>
                          <a:latin typeface="Roboto Condensed"/>
                        </a:rPr>
                        <a:t>cú</a:t>
                      </a:r>
                      <a:r>
                        <a:rPr lang="en-US" sz="3400" dirty="0">
                          <a:solidFill>
                            <a:srgbClr val="000000"/>
                          </a:solidFill>
                          <a:latin typeface="Roboto Condensed"/>
                        </a:rPr>
                        <a:t> </a:t>
                      </a:r>
                      <a:r>
                        <a:rPr lang="en-US" sz="3400" dirty="0" err="1">
                          <a:solidFill>
                            <a:srgbClr val="000000"/>
                          </a:solidFill>
                          <a:latin typeface="Roboto Condensed"/>
                        </a:rPr>
                        <a:t>hoặc</a:t>
                      </a:r>
                      <a:r>
                        <a:rPr lang="en-US" sz="3400" dirty="0">
                          <a:solidFill>
                            <a:srgbClr val="000000"/>
                          </a:solidFill>
                          <a:latin typeface="Roboto Condensed"/>
                        </a:rPr>
                        <a:t> </a:t>
                      </a:r>
                      <a:r>
                        <a:rPr lang="en-US" sz="3400" dirty="0" err="1">
                          <a:solidFill>
                            <a:srgbClr val="000000"/>
                          </a:solidFill>
                          <a:latin typeface="Roboto Condensed"/>
                        </a:rPr>
                        <a:t>tứ</a:t>
                      </a:r>
                      <a:r>
                        <a:rPr lang="en-US" sz="3400" dirty="0">
                          <a:solidFill>
                            <a:srgbClr val="000000"/>
                          </a:solidFill>
                          <a:latin typeface="Roboto Condensed"/>
                        </a:rPr>
                        <a:t> </a:t>
                      </a:r>
                      <a:r>
                        <a:rPr lang="en-US" sz="3400" dirty="0" err="1">
                          <a:solidFill>
                            <a:srgbClr val="000000"/>
                          </a:solidFill>
                          <a:latin typeface="Roboto Condensed"/>
                        </a:rPr>
                        <a:t>tuyệt</a:t>
                      </a:r>
                      <a:r>
                        <a:rPr lang="en-US" sz="3400" dirty="0">
                          <a:solidFill>
                            <a:srgbClr val="000000"/>
                          </a:solidFill>
                          <a:latin typeface="Roboto Condensed"/>
                        </a:rPr>
                        <a:t> </a:t>
                      </a:r>
                      <a:r>
                        <a:rPr lang="en-US" sz="3400" dirty="0" err="1">
                          <a:solidFill>
                            <a:srgbClr val="000000"/>
                          </a:solidFill>
                          <a:latin typeface="Roboto Condensed"/>
                        </a:rPr>
                        <a:t>Đường</a:t>
                      </a:r>
                      <a:r>
                        <a:rPr lang="en-US" sz="3400" dirty="0">
                          <a:solidFill>
                            <a:srgbClr val="000000"/>
                          </a:solidFill>
                          <a:latin typeface="Roboto Condensed"/>
                        </a:rPr>
                        <a:t> </a:t>
                      </a:r>
                      <a:r>
                        <a:rPr lang="en-US" sz="3400" dirty="0" err="1">
                          <a:solidFill>
                            <a:srgbClr val="000000"/>
                          </a:solidFill>
                          <a:latin typeface="Roboto Condensed"/>
                        </a:rPr>
                        <a:t>luật</a:t>
                      </a:r>
                      <a:r>
                        <a:rPr lang="en-US" sz="3400" dirty="0">
                          <a:solidFill>
                            <a:srgbClr val="000000"/>
                          </a:solidFill>
                          <a:latin typeface="Roboto Condensed"/>
                        </a:rPr>
                        <a:t> (</a:t>
                      </a:r>
                      <a:r>
                        <a:rPr lang="en-US" sz="3400" dirty="0" err="1">
                          <a:solidFill>
                            <a:srgbClr val="000000"/>
                          </a:solidFill>
                          <a:latin typeface="Roboto Condensed"/>
                        </a:rPr>
                        <a:t>theo</a:t>
                      </a:r>
                      <a:r>
                        <a:rPr lang="en-US" sz="3400" dirty="0">
                          <a:solidFill>
                            <a:srgbClr val="000000"/>
                          </a:solidFill>
                          <a:latin typeface="Roboto Condensed"/>
                        </a:rPr>
                        <a:t> </a:t>
                      </a:r>
                      <a:r>
                        <a:rPr lang="en-US" sz="3400" dirty="0" err="1">
                          <a:solidFill>
                            <a:srgbClr val="000000"/>
                          </a:solidFill>
                          <a:latin typeface="Roboto Condensed"/>
                        </a:rPr>
                        <a:t>mô</a:t>
                      </a:r>
                      <a:r>
                        <a:rPr lang="en-US" sz="3400" dirty="0">
                          <a:solidFill>
                            <a:srgbClr val="000000"/>
                          </a:solidFill>
                          <a:latin typeface="Roboto Condensed"/>
                        </a:rPr>
                        <a:t> </a:t>
                      </a:r>
                      <a:r>
                        <a:rPr lang="en-US" sz="3400" dirty="0" err="1">
                          <a:solidFill>
                            <a:srgbClr val="000000"/>
                          </a:solidFill>
                          <a:latin typeface="Roboto Condensed"/>
                        </a:rPr>
                        <a:t>hình</a:t>
                      </a:r>
                      <a:r>
                        <a:rPr lang="en-US" sz="3400" dirty="0">
                          <a:solidFill>
                            <a:srgbClr val="000000"/>
                          </a:solidFill>
                          <a:latin typeface="Roboto Condensed"/>
                        </a:rPr>
                        <a:t> </a:t>
                      </a:r>
                      <a:r>
                        <a:rPr lang="en-US" sz="3400" dirty="0" err="1">
                          <a:solidFill>
                            <a:srgbClr val="000000"/>
                          </a:solidFill>
                          <a:latin typeface="Roboto Condensed"/>
                        </a:rPr>
                        <a:t>chuẩn</a:t>
                      </a:r>
                      <a:r>
                        <a:rPr lang="en-US" sz="3400" dirty="0">
                          <a:solidFill>
                            <a:srgbClr val="000000"/>
                          </a:solidFill>
                          <a:latin typeface="Roboto Condensed"/>
                        </a:rPr>
                        <a:t> </a:t>
                      </a:r>
                      <a:r>
                        <a:rPr lang="en-US" sz="3400" dirty="0" err="1">
                          <a:solidFill>
                            <a:srgbClr val="000000"/>
                          </a:solidFill>
                          <a:latin typeface="Roboto Condensed"/>
                        </a:rPr>
                        <a:t>mực</a:t>
                      </a:r>
                      <a:r>
                        <a:rPr lang="en-US" sz="3400" dirty="0">
                          <a:solidFill>
                            <a:srgbClr val="000000"/>
                          </a:solidFill>
                          <a:latin typeface="Roboto Condensed"/>
                        </a:rPr>
                        <a:t> hay </a:t>
                      </a:r>
                      <a:r>
                        <a:rPr lang="en-US" sz="3400" dirty="0" err="1">
                          <a:solidFill>
                            <a:srgbClr val="000000"/>
                          </a:solidFill>
                          <a:latin typeface="Roboto Condensed"/>
                        </a:rPr>
                        <a:t>có</a:t>
                      </a:r>
                      <a:r>
                        <a:rPr lang="en-US" sz="3400" dirty="0">
                          <a:solidFill>
                            <a:srgbClr val="000000"/>
                          </a:solidFill>
                          <a:latin typeface="Roboto Condensed"/>
                        </a:rPr>
                        <a:t> </a:t>
                      </a:r>
                      <a:r>
                        <a:rPr lang="en-US" sz="3400" dirty="0" err="1">
                          <a:solidFill>
                            <a:srgbClr val="000000"/>
                          </a:solidFill>
                          <a:latin typeface="Roboto Condensed"/>
                        </a:rPr>
                        <a:t>sự</a:t>
                      </a:r>
                      <a:r>
                        <a:rPr lang="en-US" sz="3400" dirty="0">
                          <a:solidFill>
                            <a:srgbClr val="000000"/>
                          </a:solidFill>
                          <a:latin typeface="Roboto Condensed"/>
                        </a:rPr>
                        <a:t> </a:t>
                      </a: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tân</a:t>
                      </a:r>
                      <a:r>
                        <a:rPr lang="en-US" sz="3400" dirty="0">
                          <a:solidFill>
                            <a:srgbClr val="000000"/>
                          </a:solidFill>
                          <a:latin typeface="Roboto Condensed"/>
                        </a:rPr>
                        <a:t>)</a:t>
                      </a:r>
                    </a:p>
                    <a:p>
                      <a:pPr marL="734063" lvl="1" indent="-367031" algn="just">
                        <a:lnSpc>
                          <a:spcPts val="4216"/>
                        </a:lnSpc>
                        <a:buFont typeface="Arial"/>
                        <a:buChar char="•"/>
                      </a:pPr>
                      <a:r>
                        <a:rPr lang="en-US" sz="3400" dirty="0" err="1">
                          <a:solidFill>
                            <a:srgbClr val="000000"/>
                          </a:solidFill>
                          <a:latin typeface="Roboto Condensed"/>
                        </a:rPr>
                        <a:t>Những</a:t>
                      </a:r>
                      <a:r>
                        <a:rPr lang="en-US" sz="3400" dirty="0">
                          <a:solidFill>
                            <a:srgbClr val="000000"/>
                          </a:solidFill>
                          <a:latin typeface="Roboto Condensed"/>
                        </a:rPr>
                        <a:t> </a:t>
                      </a:r>
                      <a:r>
                        <a:rPr lang="en-US" sz="3400" dirty="0" err="1">
                          <a:solidFill>
                            <a:srgbClr val="000000"/>
                          </a:solidFill>
                          <a:latin typeface="Roboto Condensed"/>
                        </a:rPr>
                        <a:t>nét</a:t>
                      </a:r>
                      <a:r>
                        <a:rPr lang="en-US" sz="3400" dirty="0">
                          <a:solidFill>
                            <a:srgbClr val="000000"/>
                          </a:solidFill>
                          <a:latin typeface="Roboto Condensed"/>
                        </a:rPr>
                        <a:t> </a:t>
                      </a:r>
                      <a:r>
                        <a:rPr lang="en-US" sz="3400" dirty="0" err="1">
                          <a:solidFill>
                            <a:srgbClr val="000000"/>
                          </a:solidFill>
                          <a:latin typeface="Roboto Condensed"/>
                        </a:rPr>
                        <a:t>đặc</a:t>
                      </a:r>
                      <a:r>
                        <a:rPr lang="en-US" sz="3400" dirty="0">
                          <a:solidFill>
                            <a:srgbClr val="000000"/>
                          </a:solidFill>
                          <a:latin typeface="Roboto Condensed"/>
                        </a:rPr>
                        <a:t> </a:t>
                      </a:r>
                      <a:r>
                        <a:rPr lang="en-US" sz="3400" dirty="0" err="1">
                          <a:solidFill>
                            <a:srgbClr val="000000"/>
                          </a:solidFill>
                          <a:latin typeface="Roboto Condensed"/>
                        </a:rPr>
                        <a:t>sắc</a:t>
                      </a:r>
                      <a:r>
                        <a:rPr lang="en-US" sz="3400" dirty="0">
                          <a:solidFill>
                            <a:srgbClr val="000000"/>
                          </a:solidFill>
                          <a:latin typeface="Roboto Condensed"/>
                        </a:rPr>
                        <a:t> </a:t>
                      </a:r>
                      <a:r>
                        <a:rPr lang="en-US" sz="3400" dirty="0" err="1">
                          <a:solidFill>
                            <a:srgbClr val="000000"/>
                          </a:solidFill>
                          <a:latin typeface="Roboto Condensed"/>
                        </a:rPr>
                        <a:t>trong</a:t>
                      </a:r>
                      <a:r>
                        <a:rPr lang="en-US" sz="3400" dirty="0">
                          <a:solidFill>
                            <a:srgbClr val="000000"/>
                          </a:solidFill>
                          <a:latin typeface="Roboto Condensed"/>
                        </a:rPr>
                        <a:t> nghệ thuật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cảnh</a:t>
                      </a:r>
                      <a:r>
                        <a:rPr lang="en-US" sz="3400" dirty="0">
                          <a:solidFill>
                            <a:srgbClr val="000000"/>
                          </a:solidFill>
                          <a:latin typeface="Roboto Condensed"/>
                        </a:rPr>
                        <a: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tình</a:t>
                      </a:r>
                      <a:endParaRPr lang="en-US" sz="3400" dirty="0">
                        <a:solidFill>
                          <a:srgbClr val="000000"/>
                        </a:solidFill>
                        <a:latin typeface="Roboto Condensed"/>
                      </a:endParaRPr>
                    </a:p>
                    <a:p>
                      <a:pPr marL="734063" lvl="1" indent="-367031" algn="just">
                        <a:lnSpc>
                          <a:spcPts val="4216"/>
                        </a:lnSpc>
                        <a:buFont typeface="Arial"/>
                        <a:buChar char="•"/>
                      </a:pPr>
                      <a:r>
                        <a:rPr lang="en-US" sz="3400" dirty="0">
                          <a:solidFill>
                            <a:srgbClr val="000000"/>
                          </a:solidFill>
                          <a:latin typeface="Roboto Condensed"/>
                        </a:rPr>
                        <a:t>Nghệ thuật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cấu</a:t>
                      </a:r>
                      <a:r>
                        <a:rPr lang="en-US" sz="3400" dirty="0">
                          <a:solidFill>
                            <a:srgbClr val="000000"/>
                          </a:solidFill>
                          <a:latin typeface="Roboto Condensed"/>
                        </a:rPr>
                        <a:t> </a:t>
                      </a:r>
                      <a:r>
                        <a:rPr lang="en-US" sz="3400" dirty="0" err="1">
                          <a:solidFill>
                            <a:srgbClr val="000000"/>
                          </a:solidFill>
                          <a:latin typeface="Roboto Condensed"/>
                        </a:rPr>
                        <a:t>trúc</a:t>
                      </a:r>
                      <a:r>
                        <a:rPr lang="en-US" sz="3400" dirty="0">
                          <a:solidFill>
                            <a:srgbClr val="000000"/>
                          </a:solidFill>
                          <a:latin typeface="Roboto Condensed"/>
                        </a:rPr>
                        <a:t> </a:t>
                      </a:r>
                      <a:r>
                        <a:rPr lang="en-US" sz="3400" dirty="0" err="1">
                          <a:solidFill>
                            <a:srgbClr val="000000"/>
                          </a:solidFill>
                          <a:latin typeface="Roboto Condensed"/>
                        </a:rPr>
                        <a:t>câu</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biện</a:t>
                      </a:r>
                      <a:r>
                        <a:rPr lang="en-US" sz="3400" dirty="0">
                          <a:solidFill>
                            <a:srgbClr val="000000"/>
                          </a:solidFill>
                          <a:latin typeface="Roboto Condensed"/>
                        </a:rPr>
                        <a:t> </a:t>
                      </a:r>
                      <a:r>
                        <a:rPr lang="en-US" sz="3400" dirty="0" err="1">
                          <a:solidFill>
                            <a:srgbClr val="000000"/>
                          </a:solidFill>
                          <a:latin typeface="Roboto Condensed"/>
                        </a:rPr>
                        <a:t>pháp</a:t>
                      </a:r>
                      <a:r>
                        <a:rPr lang="en-US" sz="3400" dirty="0">
                          <a:solidFill>
                            <a:srgbClr val="000000"/>
                          </a:solidFill>
                          <a:latin typeface="Roboto Condensed"/>
                        </a:rPr>
                        <a:t> </a:t>
                      </a:r>
                      <a:r>
                        <a:rPr lang="en-US" sz="3400" dirty="0" err="1">
                          <a:solidFill>
                            <a:srgbClr val="000000"/>
                          </a:solidFill>
                          <a:latin typeface="Roboto Condensed"/>
                        </a:rPr>
                        <a:t>tu</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a:t>
                      </a: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246596" y="18578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580354" y="1340545"/>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34600" y="1489135"/>
            <a:ext cx="3783995" cy="788035"/>
          </a:xfrm>
          <a:prstGeom prst="rect">
            <a:avLst/>
          </a:prstGeom>
        </p:spPr>
        <p:txBody>
          <a:bodyPr lIns="0" tIns="0" rIns="0" bIns="0" rtlCol="0" anchor="t">
            <a:spAutoFit/>
          </a:bodyPr>
          <a:lstStyle/>
          <a:p>
            <a:pPr>
              <a:lnSpc>
                <a:spcPts val="6440"/>
              </a:lnSpc>
            </a:pPr>
            <a:r>
              <a:rPr lang="en-US" sz="4600" dirty="0">
                <a:solidFill>
                  <a:srgbClr val="70422C"/>
                </a:solidFill>
                <a:latin typeface="Roboto Condensed Bold Italics"/>
              </a:rPr>
              <a:t>c. </a:t>
            </a:r>
            <a:r>
              <a:rPr lang="en-US" sz="4600" dirty="0" err="1">
                <a:solidFill>
                  <a:srgbClr val="70422C"/>
                </a:solidFill>
                <a:latin typeface="Roboto Condensed Bold Italics"/>
              </a:rPr>
              <a:t>Lập</a:t>
            </a:r>
            <a:r>
              <a:rPr lang="en-US" sz="4600" dirty="0">
                <a:solidFill>
                  <a:srgbClr val="70422C"/>
                </a:solidFill>
                <a:latin typeface="Roboto Condensed Bold Italics"/>
              </a:rPr>
              <a:t> </a:t>
            </a:r>
            <a:r>
              <a:rPr lang="en-US" sz="4600" dirty="0" err="1">
                <a:solidFill>
                  <a:srgbClr val="70422C"/>
                </a:solidFill>
                <a:latin typeface="Roboto Condensed Bold Italics"/>
              </a:rPr>
              <a:t>dàn</a:t>
            </a:r>
            <a:r>
              <a:rPr lang="en-US" sz="4600" dirty="0">
                <a:solidFill>
                  <a:srgbClr val="70422C"/>
                </a:solidFill>
                <a:latin typeface="Roboto Condensed Bold Italics"/>
              </a:rPr>
              <a:t> ý</a:t>
            </a:r>
          </a:p>
        </p:txBody>
      </p:sp>
      <p:graphicFrame>
        <p:nvGraphicFramePr>
          <p:cNvPr id="11" name="Table 11"/>
          <p:cNvGraphicFramePr>
            <a:graphicFrameLocks noGrp="1"/>
          </p:cNvGraphicFramePr>
          <p:nvPr/>
        </p:nvGraphicFramePr>
        <p:xfrm>
          <a:off x="4495597" y="6592363"/>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Freeform 12"/>
          <p:cNvSpPr/>
          <p:nvPr/>
        </p:nvSpPr>
        <p:spPr>
          <a:xfrm>
            <a:off x="3192839" y="7049563"/>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8660506"/>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graphicFrame>
        <p:nvGraphicFramePr>
          <p:cNvPr id="7" name="Table 7"/>
          <p:cNvGraphicFramePr>
            <a:graphicFrameLocks noGrp="1"/>
          </p:cNvGraphicFramePr>
          <p:nvPr/>
        </p:nvGraphicFramePr>
        <p:xfrm>
          <a:off x="2649390" y="4681955"/>
          <a:ext cx="11117275" cy="1238250"/>
        </p:xfrm>
        <a:graphic>
          <a:graphicData uri="http://schemas.openxmlformats.org/drawingml/2006/table">
            <a:tbl>
              <a:tblPr/>
              <a:tblGrid>
                <a:gridCol w="1958251">
                  <a:extLst>
                    <a:ext uri="{9D8B030D-6E8A-4147-A177-3AD203B41FA5}">
                      <a16:colId xmlns:a16="http://schemas.microsoft.com/office/drawing/2014/main" val="20000"/>
                    </a:ext>
                  </a:extLst>
                </a:gridCol>
                <a:gridCol w="9159024">
                  <a:extLst>
                    <a:ext uri="{9D8B030D-6E8A-4147-A177-3AD203B41FA5}">
                      <a16:colId xmlns:a16="http://schemas.microsoft.com/office/drawing/2014/main" val="20001"/>
                    </a:ext>
                  </a:extLst>
                </a:gridCol>
              </a:tblGrid>
              <a:tr h="1238250">
                <a:tc>
                  <a:txBody>
                    <a:bodyPr/>
                    <a:lstStyle/>
                    <a:p>
                      <a:pPr algn="ctr">
                        <a:lnSpc>
                          <a:spcPts val="5740"/>
                        </a:lnSpc>
                        <a:defRPr/>
                      </a:pPr>
                      <a:r>
                        <a:rPr lang="en-US" sz="41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l">
                        <a:lnSpc>
                          <a:spcPts val="6160"/>
                        </a:lnSpc>
                        <a:defRPr/>
                      </a:pPr>
                      <a:r>
                        <a:rPr lang="en-US" sz="4400" dirty="0" err="1">
                          <a:solidFill>
                            <a:srgbClr val="000000"/>
                          </a:solidFill>
                          <a:latin typeface="Roboto Condensed"/>
                        </a:rPr>
                        <a:t>Khẳng</a:t>
                      </a:r>
                      <a:r>
                        <a:rPr lang="en-US" sz="4400" dirty="0">
                          <a:solidFill>
                            <a:srgbClr val="000000"/>
                          </a:solidFill>
                          <a:latin typeface="Roboto Condensed"/>
                        </a:rPr>
                        <a:t> </a:t>
                      </a:r>
                      <a:r>
                        <a:rPr lang="en-US" sz="4400" dirty="0" err="1">
                          <a:solidFill>
                            <a:srgbClr val="000000"/>
                          </a:solidFill>
                          <a:latin typeface="Roboto Condensed"/>
                        </a:rPr>
                        <a:t>định</a:t>
                      </a:r>
                      <a:r>
                        <a:rPr lang="en-US" sz="4400" dirty="0">
                          <a:solidFill>
                            <a:srgbClr val="000000"/>
                          </a:solidFill>
                          <a:latin typeface="Roboto Condensed"/>
                        </a:rPr>
                        <a:t> </a:t>
                      </a:r>
                      <a:r>
                        <a:rPr lang="en-US" sz="4400" dirty="0" err="1">
                          <a:solidFill>
                            <a:srgbClr val="000000"/>
                          </a:solidFill>
                          <a:latin typeface="Roboto Condensed"/>
                        </a:rPr>
                        <a:t>vị</a:t>
                      </a:r>
                      <a:r>
                        <a:rPr lang="en-US" sz="4400" dirty="0">
                          <a:solidFill>
                            <a:srgbClr val="000000"/>
                          </a:solidFill>
                          <a:latin typeface="Roboto Condensed"/>
                        </a:rPr>
                        <a:t> </a:t>
                      </a:r>
                      <a:r>
                        <a:rPr lang="en-US" sz="4400" dirty="0" err="1">
                          <a:solidFill>
                            <a:srgbClr val="000000"/>
                          </a:solidFill>
                          <a:latin typeface="Roboto Condensed"/>
                        </a:rPr>
                        <a:t>trí</a:t>
                      </a:r>
                      <a:r>
                        <a:rPr lang="en-US" sz="4400" dirty="0">
                          <a:solidFill>
                            <a:srgbClr val="000000"/>
                          </a:solidFill>
                          <a:latin typeface="Roboto Condensed"/>
                        </a:rPr>
                        <a:t> và ý </a:t>
                      </a:r>
                      <a:r>
                        <a:rPr lang="en-US" sz="4400" dirty="0" err="1">
                          <a:solidFill>
                            <a:srgbClr val="000000"/>
                          </a:solidFill>
                          <a:latin typeface="Roboto Condensed"/>
                        </a:rPr>
                        <a:t>nghĩa</a:t>
                      </a:r>
                      <a:r>
                        <a:rPr lang="en-US" sz="4400" dirty="0">
                          <a:solidFill>
                            <a:srgbClr val="000000"/>
                          </a:solidFill>
                          <a:latin typeface="Roboto Condensed"/>
                        </a:rPr>
                        <a:t> </a:t>
                      </a:r>
                      <a:r>
                        <a:rPr lang="en-US" sz="4400" dirty="0" err="1">
                          <a:solidFill>
                            <a:srgbClr val="000000"/>
                          </a:solidFill>
                          <a:latin typeface="Roboto Condensed"/>
                        </a:rPr>
                        <a:t>của</a:t>
                      </a:r>
                      <a:r>
                        <a:rPr lang="en-US" sz="4400" dirty="0">
                          <a:solidFill>
                            <a:srgbClr val="000000"/>
                          </a:solidFill>
                          <a:latin typeface="Roboto Condensed"/>
                        </a:rPr>
                        <a:t> </a:t>
                      </a:r>
                      <a:r>
                        <a:rPr lang="en-US" sz="4400" dirty="0" err="1">
                          <a:solidFill>
                            <a:srgbClr val="000000"/>
                          </a:solidFill>
                          <a:latin typeface="Roboto Condensed"/>
                        </a:rPr>
                        <a:t>bài</a:t>
                      </a:r>
                      <a:r>
                        <a:rPr lang="en-US" sz="4400" dirty="0">
                          <a:solidFill>
                            <a:srgbClr val="000000"/>
                          </a:solidFill>
                          <a:latin typeface="Roboto Condensed"/>
                        </a:rPr>
                        <a:t> </a:t>
                      </a:r>
                      <a:r>
                        <a:rPr lang="en-US" sz="4400" dirty="0" err="1">
                          <a:solidFill>
                            <a:srgbClr val="000000"/>
                          </a:solidFill>
                          <a:latin typeface="Roboto Condensed"/>
                        </a:rPr>
                        <a:t>thơ</a:t>
                      </a:r>
                      <a:r>
                        <a:rPr lang="en-US" sz="4400" dirty="0">
                          <a:solidFill>
                            <a:srgbClr val="000000"/>
                          </a:solidFill>
                          <a:latin typeface="Roboto Condensed"/>
                        </a:rPr>
                        <a:t>.</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637648" y="60214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971406" y="1756906"/>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52003" y="3226097"/>
            <a:ext cx="3783995" cy="788035"/>
          </a:xfrm>
          <a:prstGeom prst="rect">
            <a:avLst/>
          </a:prstGeom>
        </p:spPr>
        <p:txBody>
          <a:bodyPr lIns="0" tIns="0" rIns="0" bIns="0" rtlCol="0" anchor="t">
            <a:spAutoFit/>
          </a:bodyPr>
          <a:lstStyle/>
          <a:p>
            <a:pPr>
              <a:lnSpc>
                <a:spcPts val="6440"/>
              </a:lnSpc>
            </a:pPr>
            <a:r>
              <a:rPr lang="en-US" sz="4600">
                <a:solidFill>
                  <a:srgbClr val="70422C"/>
                </a:solidFill>
                <a:latin typeface="Roboto Condensed Bold Italics"/>
              </a:rPr>
              <a:t>c. Lập 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809576" y="-11819308"/>
            <a:ext cx="13385329" cy="13385329"/>
          </a:xfrm>
          <a:custGeom>
            <a:avLst/>
            <a:gdLst/>
            <a:ahLst/>
            <a:cxnLst/>
            <a:rect l="l" t="t" r="r" b="b"/>
            <a:pathLst>
              <a:path w="13385329" h="13385329">
                <a:moveTo>
                  <a:pt x="0" y="0"/>
                </a:moveTo>
                <a:lnTo>
                  <a:pt x="13385329" y="0"/>
                </a:lnTo>
                <a:lnTo>
                  <a:pt x="13385329" y="13385329"/>
                </a:lnTo>
                <a:lnTo>
                  <a:pt x="0" y="13385329"/>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1120653" y="1947021"/>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2676467" y="3300964"/>
            <a:ext cx="12935065" cy="853945"/>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2. Viết</a:t>
            </a:r>
          </a:p>
        </p:txBody>
      </p:sp>
      <p:sp>
        <p:nvSpPr>
          <p:cNvPr id="9" name="TextBox 9"/>
          <p:cNvSpPr txBox="1"/>
          <p:nvPr/>
        </p:nvSpPr>
        <p:spPr>
          <a:xfrm>
            <a:off x="2088384" y="4550033"/>
            <a:ext cx="15123291" cy="4091940"/>
          </a:xfrm>
          <a:prstGeom prst="rect">
            <a:avLst/>
          </a:prstGeom>
        </p:spPr>
        <p:txBody>
          <a:bodyPr lIns="0" tIns="0" rIns="0" bIns="0" rtlCol="0" anchor="t">
            <a:spAutoFit/>
          </a:bodyPr>
          <a:lstStyle/>
          <a:p>
            <a:pPr marL="842008" lvl="1" indent="-421004" algn="just">
              <a:lnSpc>
                <a:spcPts val="5459"/>
              </a:lnSpc>
              <a:buFont typeface="Arial"/>
              <a:buChar char="•"/>
            </a:pPr>
            <a:r>
              <a:rPr lang="en-US" sz="3899" dirty="0" err="1">
                <a:solidFill>
                  <a:srgbClr val="70422C"/>
                </a:solidFill>
                <a:latin typeface="Roboto Condensed Bold"/>
              </a:rPr>
              <a:t>Bám</a:t>
            </a:r>
            <a:r>
              <a:rPr lang="en-US" sz="3899" dirty="0">
                <a:solidFill>
                  <a:srgbClr val="70422C"/>
                </a:solidFill>
                <a:latin typeface="Roboto Condensed Bold"/>
              </a:rPr>
              <a:t> </a:t>
            </a:r>
            <a:r>
              <a:rPr lang="en-US" sz="3899" dirty="0" err="1">
                <a:solidFill>
                  <a:srgbClr val="70422C"/>
                </a:solidFill>
                <a:latin typeface="Roboto Condensed Bold"/>
              </a:rPr>
              <a:t>sát</a:t>
            </a:r>
            <a:r>
              <a:rPr lang="en-US" sz="3899" dirty="0">
                <a:solidFill>
                  <a:srgbClr val="70422C"/>
                </a:solidFill>
                <a:latin typeface="Roboto Condensed Bold"/>
              </a:rPr>
              <a:t> </a:t>
            </a:r>
            <a:r>
              <a:rPr lang="en-US" sz="3899" dirty="0" err="1">
                <a:solidFill>
                  <a:srgbClr val="70422C"/>
                </a:solidFill>
                <a:latin typeface="Roboto Condensed Bold"/>
              </a:rPr>
              <a:t>dàn</a:t>
            </a:r>
            <a:r>
              <a:rPr lang="en-US" sz="3899" dirty="0">
                <a:solidFill>
                  <a:srgbClr val="70422C"/>
                </a:solidFill>
                <a:latin typeface="Roboto Condensed Bold"/>
              </a:rPr>
              <a:t> ý </a:t>
            </a:r>
            <a:r>
              <a:rPr lang="en-US" sz="3899" dirty="0" err="1">
                <a:solidFill>
                  <a:srgbClr val="70422C"/>
                </a:solidFill>
                <a:latin typeface="Roboto Condensed Bold"/>
              </a:rPr>
              <a:t>đã</a:t>
            </a:r>
            <a:r>
              <a:rPr lang="en-US" sz="3899" dirty="0">
                <a:solidFill>
                  <a:srgbClr val="70422C"/>
                </a:solidFill>
                <a:latin typeface="Roboto Condensed Bold"/>
              </a:rPr>
              <a:t> </a:t>
            </a:r>
            <a:r>
              <a:rPr lang="en-US" sz="3899" dirty="0" err="1">
                <a:solidFill>
                  <a:srgbClr val="70422C"/>
                </a:solidFill>
                <a:latin typeface="Roboto Condensed Bold"/>
              </a:rPr>
              <a:t>lập</a:t>
            </a:r>
            <a:r>
              <a:rPr lang="en-US" sz="3899" dirty="0">
                <a:solidFill>
                  <a:srgbClr val="70422C"/>
                </a:solidFill>
                <a:latin typeface="Roboto Condensed Bold"/>
              </a:rPr>
              <a:t>; </a:t>
            </a: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đa</a:t>
            </a:r>
            <a:r>
              <a:rPr lang="en-US" sz="3899" dirty="0">
                <a:solidFill>
                  <a:srgbClr val="70422C"/>
                </a:solidFill>
                <a:latin typeface="Roboto Condensed Bold"/>
              </a:rPr>
              <a:t> </a:t>
            </a:r>
            <a:r>
              <a:rPr lang="en-US" sz="3899" dirty="0" err="1">
                <a:solidFill>
                  <a:srgbClr val="70422C"/>
                </a:solidFill>
                <a:latin typeface="Roboto Condensed Bold"/>
              </a:rPr>
              <a:t>dạng</a:t>
            </a:r>
            <a:r>
              <a:rPr lang="en-US" sz="3899" dirty="0">
                <a:solidFill>
                  <a:srgbClr val="70422C"/>
                </a:solidFill>
                <a:latin typeface="Roboto Condensed Bold"/>
              </a:rPr>
              <a:t> </a:t>
            </a:r>
            <a:r>
              <a:rPr lang="en-US" sz="3899" dirty="0" err="1">
                <a:solidFill>
                  <a:srgbClr val="70422C"/>
                </a:solidFill>
                <a:latin typeface="Roboto Condensed Bold"/>
              </a:rPr>
              <a:t>các</a:t>
            </a:r>
            <a:r>
              <a:rPr lang="en-US" sz="3899" dirty="0">
                <a:solidFill>
                  <a:srgbClr val="70422C"/>
                </a:solidFill>
                <a:latin typeface="Roboto Condensed Bold"/>
              </a:rPr>
              <a:t> </a:t>
            </a:r>
            <a:r>
              <a:rPr lang="en-US" sz="3899" dirty="0" err="1">
                <a:solidFill>
                  <a:srgbClr val="70422C"/>
                </a:solidFill>
                <a:latin typeface="Roboto Condensed Bold"/>
              </a:rPr>
              <a:t>hình</a:t>
            </a:r>
            <a:r>
              <a:rPr lang="en-US" sz="3899" dirty="0">
                <a:solidFill>
                  <a:srgbClr val="70422C"/>
                </a:solidFill>
                <a:latin typeface="Roboto Condensed Bold"/>
              </a:rPr>
              <a:t> </a:t>
            </a:r>
            <a:r>
              <a:rPr lang="en-US" sz="3899" dirty="0" err="1">
                <a:solidFill>
                  <a:srgbClr val="70422C"/>
                </a:solidFill>
                <a:latin typeface="Roboto Condensed Bold"/>
              </a:rPr>
              <a:t>thức</a:t>
            </a:r>
            <a:r>
              <a:rPr lang="en-US" sz="3899" dirty="0">
                <a:solidFill>
                  <a:srgbClr val="70422C"/>
                </a:solidFill>
                <a:latin typeface="Roboto Condensed Bold"/>
              </a:rPr>
              <a:t> </a:t>
            </a:r>
            <a:r>
              <a:rPr lang="en-US" sz="3899" dirty="0" err="1">
                <a:solidFill>
                  <a:srgbClr val="70422C"/>
                </a:solidFill>
                <a:latin typeface="Roboto Condensed Bold"/>
              </a:rPr>
              <a:t>trích</a:t>
            </a:r>
            <a:r>
              <a:rPr lang="en-US" sz="3899" dirty="0">
                <a:solidFill>
                  <a:srgbClr val="70422C"/>
                </a:solidFill>
                <a:latin typeface="Roboto Condensed Bold"/>
              </a:rPr>
              <a:t> </a:t>
            </a:r>
            <a:r>
              <a:rPr lang="en-US" sz="3899" dirty="0" err="1">
                <a:solidFill>
                  <a:srgbClr val="70422C"/>
                </a:solidFill>
                <a:latin typeface="Roboto Condensed Bold"/>
              </a:rPr>
              <a:t>dẫn</a:t>
            </a:r>
            <a:r>
              <a:rPr lang="en-US" sz="3899" dirty="0">
                <a:solidFill>
                  <a:srgbClr val="70422C"/>
                </a:solidFill>
                <a:latin typeface="Roboto Condensed Bold"/>
              </a:rPr>
              <a:t>; </a:t>
            </a:r>
            <a:r>
              <a:rPr lang="en-US" sz="3899" dirty="0" err="1">
                <a:solidFill>
                  <a:srgbClr val="70422C"/>
                </a:solidFill>
                <a:latin typeface="Roboto Condensed Bold"/>
              </a:rPr>
              <a:t>kết</a:t>
            </a:r>
            <a:r>
              <a:rPr lang="en-US" sz="3899" dirty="0">
                <a:solidFill>
                  <a:srgbClr val="70422C"/>
                </a:solidFill>
                <a:latin typeface="Roboto Condensed Bold"/>
              </a:rPr>
              <a:t> </a:t>
            </a:r>
            <a:r>
              <a:rPr lang="en-US" sz="3899" dirty="0" err="1">
                <a:solidFill>
                  <a:srgbClr val="70422C"/>
                </a:solidFill>
                <a:latin typeface="Roboto Condensed Bold"/>
              </a:rPr>
              <a:t>hợp</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với</a:t>
            </a:r>
            <a:r>
              <a:rPr lang="en-US" sz="3899" dirty="0">
                <a:solidFill>
                  <a:srgbClr val="70422C"/>
                </a:solidFill>
                <a:latin typeface="Roboto Condensed Bold"/>
              </a:rPr>
              <a:t> </a:t>
            </a:r>
            <a:r>
              <a:rPr lang="en-US" sz="3899" dirty="0" err="1">
                <a:solidFill>
                  <a:srgbClr val="70422C"/>
                </a:solidFill>
                <a:latin typeface="Roboto Condensed Bold"/>
              </a:rPr>
              <a:t>nhận</a:t>
            </a:r>
            <a:r>
              <a:rPr lang="en-US" sz="3899" dirty="0">
                <a:solidFill>
                  <a:srgbClr val="70422C"/>
                </a:solidFill>
                <a:latin typeface="Roboto Condensed Bold"/>
              </a:rPr>
              <a:t> </a:t>
            </a:r>
            <a:r>
              <a:rPr lang="en-US" sz="3899" dirty="0" err="1">
                <a:solidFill>
                  <a:srgbClr val="70422C"/>
                </a:solidFill>
                <a:latin typeface="Roboto Condensed Bold"/>
              </a:rPr>
              <a:t>xét</a:t>
            </a:r>
            <a:r>
              <a:rPr lang="en-US" sz="3899" dirty="0">
                <a:solidFill>
                  <a:srgbClr val="70422C"/>
                </a:solidFill>
                <a:latin typeface="Roboto Condensed Bold"/>
              </a:rPr>
              <a:t>, </a:t>
            </a:r>
            <a:r>
              <a:rPr lang="en-US" sz="3899" dirty="0" err="1">
                <a:solidFill>
                  <a:srgbClr val="70422C"/>
                </a:solidFill>
                <a:latin typeface="Roboto Condensed Bold"/>
              </a:rPr>
              <a:t>đánh</a:t>
            </a:r>
            <a:r>
              <a:rPr lang="en-US" sz="3899" dirty="0">
                <a:solidFill>
                  <a:srgbClr val="70422C"/>
                </a:solidFill>
                <a:latin typeface="Roboto Condensed Bold"/>
              </a:rPr>
              <a:t> </a:t>
            </a:r>
            <a:r>
              <a:rPr lang="en-US" sz="3899" dirty="0" err="1">
                <a:solidFill>
                  <a:srgbClr val="70422C"/>
                </a:solidFill>
                <a:latin typeface="Roboto Condensed Bold"/>
              </a:rPr>
              <a:t>giá</a:t>
            </a:r>
            <a:r>
              <a:rPr lang="en-US" sz="3899" dirty="0">
                <a:solidFill>
                  <a:srgbClr val="70422C"/>
                </a:solidFill>
                <a:latin typeface="Roboto Condensed Bold"/>
              </a:rPr>
              <a:t>.</a:t>
            </a:r>
          </a:p>
          <a:p>
            <a:pPr marL="842008" lvl="1" indent="-421004" algn="just">
              <a:lnSpc>
                <a:spcPts val="5459"/>
              </a:lnSpc>
              <a:buFont typeface="Arial"/>
              <a:buChar char="•"/>
            </a:pP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từ</a:t>
            </a:r>
            <a:r>
              <a:rPr lang="en-US" sz="3899" dirty="0">
                <a:solidFill>
                  <a:srgbClr val="70422C"/>
                </a:solidFill>
                <a:latin typeface="Roboto Condensed Bold"/>
              </a:rPr>
              <a:t> </a:t>
            </a:r>
            <a:r>
              <a:rPr lang="en-US" sz="3899" dirty="0" err="1">
                <a:solidFill>
                  <a:srgbClr val="70422C"/>
                </a:solidFill>
                <a:latin typeface="Roboto Condensed Bold"/>
              </a:rPr>
              <a:t>ngữ</a:t>
            </a:r>
            <a:r>
              <a:rPr lang="en-US" sz="3899" dirty="0">
                <a:solidFill>
                  <a:srgbClr val="70422C"/>
                </a:solidFill>
                <a:latin typeface="Roboto Condensed Bold"/>
              </a:rPr>
              <a:t> </a:t>
            </a:r>
            <a:r>
              <a:rPr lang="en-US" sz="3899" dirty="0" err="1">
                <a:solidFill>
                  <a:srgbClr val="70422C"/>
                </a:solidFill>
                <a:latin typeface="Roboto Condensed Bold"/>
              </a:rPr>
              <a:t>chính</a:t>
            </a:r>
            <a:r>
              <a:rPr lang="en-US" sz="3899" dirty="0">
                <a:solidFill>
                  <a:srgbClr val="70422C"/>
                </a:solidFill>
                <a:latin typeface="Roboto Condensed Bold"/>
              </a:rPr>
              <a:t> </a:t>
            </a:r>
            <a:r>
              <a:rPr lang="en-US" sz="3899" dirty="0" err="1">
                <a:solidFill>
                  <a:srgbClr val="70422C"/>
                </a:solidFill>
                <a:latin typeface="Roboto Condensed Bold"/>
              </a:rPr>
              <a:t>xác</a:t>
            </a:r>
            <a:r>
              <a:rPr lang="en-US" sz="3899" dirty="0">
                <a:solidFill>
                  <a:srgbClr val="70422C"/>
                </a:solidFill>
                <a:latin typeface="Roboto Condensed Bold"/>
              </a:rPr>
              <a:t>, </a:t>
            </a:r>
            <a:r>
              <a:rPr lang="en-US" sz="3899" dirty="0" err="1">
                <a:solidFill>
                  <a:srgbClr val="70422C"/>
                </a:solidFill>
                <a:latin typeface="Roboto Condensed Bold"/>
              </a:rPr>
              <a:t>chọn</a:t>
            </a:r>
            <a:r>
              <a:rPr lang="en-US" sz="3899" dirty="0">
                <a:solidFill>
                  <a:srgbClr val="70422C"/>
                </a:solidFill>
                <a:latin typeface="Roboto Condensed Bold"/>
              </a:rPr>
              <a:t> </a:t>
            </a:r>
            <a:r>
              <a:rPr lang="en-US" sz="3899" dirty="0" err="1">
                <a:solidFill>
                  <a:srgbClr val="70422C"/>
                </a:solidFill>
                <a:latin typeface="Roboto Condensed Bold"/>
              </a:rPr>
              <a:t>lọc</a:t>
            </a:r>
            <a:r>
              <a:rPr lang="en-US" sz="3899" dirty="0">
                <a:solidFill>
                  <a:srgbClr val="70422C"/>
                </a:solidFill>
                <a:latin typeface="Roboto Condensed Bold"/>
              </a:rPr>
              <a:t>; </a:t>
            </a:r>
            <a:r>
              <a:rPr lang="en-US" sz="3899" dirty="0" err="1">
                <a:solidFill>
                  <a:srgbClr val="70422C"/>
                </a:solidFill>
                <a:latin typeface="Roboto Condensed Bold"/>
              </a:rPr>
              <a:t>diễn</a:t>
            </a:r>
            <a:r>
              <a:rPr lang="en-US" sz="3899" dirty="0">
                <a:solidFill>
                  <a:srgbClr val="70422C"/>
                </a:solidFill>
                <a:latin typeface="Roboto Condensed Bold"/>
              </a:rPr>
              <a:t> </a:t>
            </a:r>
            <a:r>
              <a:rPr lang="en-US" sz="3899" dirty="0" err="1">
                <a:solidFill>
                  <a:srgbClr val="70422C"/>
                </a:solidFill>
                <a:latin typeface="Roboto Condensed Bold"/>
              </a:rPr>
              <a:t>đạt</a:t>
            </a:r>
            <a:r>
              <a:rPr lang="en-US" sz="3899" dirty="0">
                <a:solidFill>
                  <a:srgbClr val="70422C"/>
                </a:solidFill>
                <a:latin typeface="Roboto Condensed Bold"/>
              </a:rPr>
              <a:t> </a:t>
            </a:r>
            <a:r>
              <a:rPr lang="en-US" sz="3899" dirty="0" err="1">
                <a:solidFill>
                  <a:srgbClr val="70422C"/>
                </a:solidFill>
                <a:latin typeface="Roboto Condensed Bold"/>
              </a:rPr>
              <a:t>sáng</a:t>
            </a:r>
            <a:r>
              <a:rPr lang="en-US" sz="3899" dirty="0">
                <a:solidFill>
                  <a:srgbClr val="70422C"/>
                </a:solidFill>
                <a:latin typeface="Roboto Condensed Bold"/>
              </a:rPr>
              <a:t> </a:t>
            </a:r>
            <a:r>
              <a:rPr lang="en-US" sz="3899" dirty="0" err="1">
                <a:solidFill>
                  <a:srgbClr val="70422C"/>
                </a:solidFill>
                <a:latin typeface="Roboto Condensed Bold"/>
              </a:rPr>
              <a:t>rõ</a:t>
            </a:r>
            <a:r>
              <a:rPr lang="en-US" sz="3899" dirty="0">
                <a:solidFill>
                  <a:srgbClr val="70422C"/>
                </a:solidFill>
                <a:latin typeface="Roboto Condensed Bold"/>
              </a:rPr>
              <a:t>, </a:t>
            </a:r>
            <a:r>
              <a:rPr lang="en-US" sz="3899" dirty="0" err="1">
                <a:solidFill>
                  <a:srgbClr val="70422C"/>
                </a:solidFill>
                <a:latin typeface="Roboto Condensed Bold"/>
              </a:rPr>
              <a:t>thể</a:t>
            </a:r>
            <a:r>
              <a:rPr lang="en-US" sz="3899" dirty="0">
                <a:solidFill>
                  <a:srgbClr val="70422C"/>
                </a:solidFill>
                <a:latin typeface="Roboto Condensed Bold"/>
              </a:rPr>
              <a:t> </a:t>
            </a:r>
            <a:r>
              <a:rPr lang="en-US" sz="3899" dirty="0" err="1">
                <a:solidFill>
                  <a:srgbClr val="70422C"/>
                </a:solidFill>
                <a:latin typeface="Roboto Condensed Bold"/>
              </a:rPr>
              <a:t>hiện</a:t>
            </a:r>
            <a:r>
              <a:rPr lang="en-US" sz="3899" dirty="0">
                <a:solidFill>
                  <a:srgbClr val="70422C"/>
                </a:solidFill>
                <a:latin typeface="Roboto Condensed Bold"/>
              </a:rPr>
              <a:t> </a:t>
            </a:r>
            <a:r>
              <a:rPr lang="en-US" sz="3899" dirty="0" err="1">
                <a:solidFill>
                  <a:srgbClr val="70422C"/>
                </a:solidFill>
                <a:latin typeface="Roboto Condensed Bold"/>
              </a:rPr>
              <a:t>được</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người</a:t>
            </a:r>
            <a:r>
              <a:rPr lang="en-US" sz="3899" dirty="0">
                <a:solidFill>
                  <a:srgbClr val="70422C"/>
                </a:solidFill>
                <a:latin typeface="Roboto Condensed Bold"/>
              </a:rPr>
              <a:t> </a:t>
            </a:r>
            <a:r>
              <a:rPr lang="en-US" sz="3899" dirty="0" err="1">
                <a:solidFill>
                  <a:srgbClr val="70422C"/>
                </a:solidFill>
                <a:latin typeface="Roboto Condensed Bold"/>
              </a:rPr>
              <a:t>viết</a:t>
            </a:r>
            <a:endParaRPr lang="en-US" sz="3899" dirty="0">
              <a:solidFill>
                <a:srgbClr val="70422C"/>
              </a:solidFill>
              <a:latin typeface="Roboto Condensed Bold"/>
            </a:endParaRPr>
          </a:p>
          <a:p>
            <a:pPr marL="842008" lvl="1" indent="-421004" algn="just">
              <a:lnSpc>
                <a:spcPts val="5459"/>
              </a:lnSpc>
              <a:buFont typeface="Arial"/>
              <a:buChar char="•"/>
            </a:pPr>
            <a:r>
              <a:rPr lang="en-US" sz="3899" dirty="0" err="1">
                <a:solidFill>
                  <a:srgbClr val="70422C"/>
                </a:solidFill>
                <a:latin typeface="Roboto Condensed Bold"/>
              </a:rPr>
              <a:t>Chú</a:t>
            </a:r>
            <a:r>
              <a:rPr lang="en-US" sz="3899" dirty="0">
                <a:solidFill>
                  <a:srgbClr val="70422C"/>
                </a:solidFill>
                <a:latin typeface="Roboto Condensed Bold"/>
              </a:rPr>
              <a:t> ý </a:t>
            </a:r>
            <a:r>
              <a:rPr lang="en-US" sz="3899" dirty="0" err="1">
                <a:solidFill>
                  <a:srgbClr val="70422C"/>
                </a:solidFill>
                <a:latin typeface="Roboto Condensed Bold"/>
              </a:rPr>
              <a:t>sự</a:t>
            </a:r>
            <a:r>
              <a:rPr lang="en-US" sz="3899" dirty="0">
                <a:solidFill>
                  <a:srgbClr val="70422C"/>
                </a:solidFill>
                <a:latin typeface="Roboto Condensed Bold"/>
              </a:rPr>
              <a:t> </a:t>
            </a:r>
            <a:r>
              <a:rPr lang="en-US" sz="3899" dirty="0" err="1">
                <a:solidFill>
                  <a:srgbClr val="70422C"/>
                </a:solidFill>
                <a:latin typeface="Roboto Condensed Bold"/>
              </a:rPr>
              <a:t>khác</a:t>
            </a:r>
            <a:r>
              <a:rPr lang="en-US" sz="3899" dirty="0">
                <a:solidFill>
                  <a:srgbClr val="70422C"/>
                </a:solidFill>
                <a:latin typeface="Roboto Condensed Bold"/>
              </a:rPr>
              <a:t> </a:t>
            </a:r>
            <a:r>
              <a:rPr lang="en-US" sz="3899" dirty="0" err="1">
                <a:solidFill>
                  <a:srgbClr val="70422C"/>
                </a:solidFill>
                <a:latin typeface="Roboto Condensed Bold"/>
              </a:rPr>
              <a:t>nhau</a:t>
            </a:r>
            <a:r>
              <a:rPr lang="en-US" sz="3899" dirty="0">
                <a:solidFill>
                  <a:srgbClr val="70422C"/>
                </a:solidFill>
                <a:latin typeface="Roboto Condensed Bold"/>
              </a:rPr>
              <a:t> </a:t>
            </a:r>
            <a:r>
              <a:rPr lang="en-US" sz="3899" dirty="0" err="1">
                <a:solidFill>
                  <a:srgbClr val="70422C"/>
                </a:solidFill>
                <a:latin typeface="Roboto Condensed Bold"/>
              </a:rPr>
              <a:t>về</a:t>
            </a:r>
            <a:r>
              <a:rPr lang="en-US" sz="3899" dirty="0">
                <a:solidFill>
                  <a:srgbClr val="70422C"/>
                </a:solidFill>
                <a:latin typeface="Roboto Condensed Bold"/>
              </a:rPr>
              <a:t> </a:t>
            </a:r>
            <a:r>
              <a:rPr lang="en-US" sz="3899" dirty="0" err="1">
                <a:solidFill>
                  <a:srgbClr val="70422C"/>
                </a:solidFill>
                <a:latin typeface="Roboto Condensed Bold"/>
              </a:rPr>
              <a:t>yêu</a:t>
            </a:r>
            <a:r>
              <a:rPr lang="en-US" sz="3899" dirty="0">
                <a:solidFill>
                  <a:srgbClr val="70422C"/>
                </a:solidFill>
                <a:latin typeface="Roboto Condensed Bold"/>
              </a:rPr>
              <a:t> </a:t>
            </a:r>
            <a:r>
              <a:rPr lang="en-US" sz="3899" dirty="0" err="1">
                <a:solidFill>
                  <a:srgbClr val="70422C"/>
                </a:solidFill>
                <a:latin typeface="Roboto Condensed Bold"/>
              </a:rPr>
              <a:t>cầu</a:t>
            </a:r>
            <a:r>
              <a:rPr lang="en-US" sz="3899" dirty="0">
                <a:solidFill>
                  <a:srgbClr val="70422C"/>
                </a:solidFill>
                <a:latin typeface="Roboto Condensed Bold"/>
              </a:rPr>
              <a:t>, </a:t>
            </a:r>
            <a:r>
              <a:rPr lang="en-US" sz="3899" dirty="0" err="1">
                <a:solidFill>
                  <a:srgbClr val="70422C"/>
                </a:solidFill>
                <a:latin typeface="Roboto Condensed Bold"/>
              </a:rPr>
              <a:t>mục</a:t>
            </a:r>
            <a:r>
              <a:rPr lang="en-US" sz="3899" dirty="0">
                <a:solidFill>
                  <a:srgbClr val="70422C"/>
                </a:solidFill>
                <a:latin typeface="Roboto Condensed Bold"/>
              </a:rPr>
              <a:t> </a:t>
            </a:r>
            <a:r>
              <a:rPr lang="en-US" sz="3899" dirty="0" err="1">
                <a:solidFill>
                  <a:srgbClr val="70422C"/>
                </a:solidFill>
                <a:latin typeface="Roboto Condensed Bold"/>
              </a:rPr>
              <a:t>đích</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ghi</a:t>
            </a:r>
            <a:r>
              <a:rPr lang="en-US" sz="3899" dirty="0">
                <a:solidFill>
                  <a:srgbClr val="70422C"/>
                </a:solidFill>
                <a:latin typeface="Roboto Condensed Bold"/>
              </a:rPr>
              <a:t> </a:t>
            </a:r>
            <a:r>
              <a:rPr lang="en-US" sz="3899" dirty="0" err="1">
                <a:solidFill>
                  <a:srgbClr val="70422C"/>
                </a:solidFill>
                <a:latin typeface="Roboto Condensed Bold"/>
              </a:rPr>
              <a:t>lại</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sau</a:t>
            </a:r>
            <a:r>
              <a:rPr lang="en-US" sz="3899" dirty="0">
                <a:solidFill>
                  <a:srgbClr val="70422C"/>
                </a:solidFill>
                <a:latin typeface="Roboto Condensed Bold"/>
              </a:rPr>
              <a:t> </a:t>
            </a:r>
            <a:r>
              <a:rPr lang="en-US" sz="3899" dirty="0" err="1">
                <a:solidFill>
                  <a:srgbClr val="70422C"/>
                </a:solidFill>
                <a:latin typeface="Roboto Condensed Bold"/>
              </a:rPr>
              <a:t>khi</a:t>
            </a:r>
            <a:r>
              <a:rPr lang="en-US" sz="3899" dirty="0">
                <a:solidFill>
                  <a:srgbClr val="70422C"/>
                </a:solidFill>
                <a:latin typeface="Roboto Condensed Bold"/>
              </a:rPr>
              <a:t> </a:t>
            </a:r>
            <a:r>
              <a:rPr lang="en-US" sz="3899" dirty="0" err="1">
                <a:solidFill>
                  <a:srgbClr val="70422C"/>
                </a:solidFill>
                <a:latin typeface="Roboto Condensed Bold"/>
              </a:rPr>
              <a:t>đọc</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 và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09921" y="-137795"/>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637648" y="923925"/>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8" name="TextBox 8"/>
          <p:cNvSpPr txBox="1"/>
          <p:nvPr/>
        </p:nvSpPr>
        <p:spPr>
          <a:xfrm>
            <a:off x="2358066" y="2227692"/>
            <a:ext cx="12935065" cy="830579"/>
          </a:xfrm>
          <a:prstGeom prst="rect">
            <a:avLst/>
          </a:prstGeom>
        </p:spPr>
        <p:txBody>
          <a:bodyPr lIns="0" tIns="0" rIns="0" bIns="0" rtlCol="0" anchor="t">
            <a:spAutoFit/>
          </a:bodyPr>
          <a:lstStyle/>
          <a:p>
            <a:pPr>
              <a:lnSpc>
                <a:spcPts val="6720"/>
              </a:lnSpc>
            </a:pPr>
            <a:r>
              <a:rPr lang="en-US" sz="4800">
                <a:solidFill>
                  <a:srgbClr val="70422C"/>
                </a:solidFill>
                <a:latin typeface="Roboto Condensed Bold"/>
              </a:rPr>
              <a:t>3. Chỉnh sửa bài viết</a:t>
            </a:r>
          </a:p>
        </p:txBody>
      </p:sp>
      <p:sp>
        <p:nvSpPr>
          <p:cNvPr id="9" name="Freeform 9"/>
          <p:cNvSpPr/>
          <p:nvPr/>
        </p:nvSpPr>
        <p:spPr>
          <a:xfrm>
            <a:off x="1646244" y="3275124"/>
            <a:ext cx="6187352" cy="6547462"/>
          </a:xfrm>
          <a:custGeom>
            <a:avLst/>
            <a:gdLst/>
            <a:ahLst/>
            <a:cxnLst/>
            <a:rect l="l" t="t" r="r" b="b"/>
            <a:pathLst>
              <a:path w="6187352" h="6547462">
                <a:moveTo>
                  <a:pt x="0" y="0"/>
                </a:moveTo>
                <a:lnTo>
                  <a:pt x="6187352" y="0"/>
                </a:lnTo>
                <a:lnTo>
                  <a:pt x="6187352" y="6547463"/>
                </a:lnTo>
                <a:lnTo>
                  <a:pt x="0" y="654746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0" name="TextBox 10"/>
          <p:cNvSpPr txBox="1"/>
          <p:nvPr/>
        </p:nvSpPr>
        <p:spPr>
          <a:xfrm>
            <a:off x="2358066" y="3966617"/>
            <a:ext cx="4834417" cy="4203700"/>
          </a:xfrm>
          <a:prstGeom prst="rect">
            <a:avLst/>
          </a:prstGeom>
        </p:spPr>
        <p:txBody>
          <a:bodyPr lIns="0" tIns="0" rIns="0" bIns="0" rtlCol="0" anchor="t">
            <a:spAutoFit/>
          </a:bodyPr>
          <a:lstStyle/>
          <a:p>
            <a:pPr algn="just">
              <a:lnSpc>
                <a:spcPts val="5599"/>
              </a:lnSpc>
            </a:pPr>
            <a:r>
              <a:rPr lang="en-US" sz="3999" dirty="0" err="1">
                <a:solidFill>
                  <a:srgbClr val="70422C"/>
                </a:solidFill>
                <a:latin typeface="Roboto Condensed"/>
              </a:rPr>
              <a:t>Đọc</a:t>
            </a:r>
            <a:r>
              <a:rPr lang="en-US" sz="3999" dirty="0">
                <a:solidFill>
                  <a:srgbClr val="70422C"/>
                </a:solidFill>
                <a:latin typeface="Roboto Condensed"/>
              </a:rPr>
              <a:t> </a:t>
            </a:r>
            <a:r>
              <a:rPr lang="en-US" sz="3999" dirty="0" err="1">
                <a:solidFill>
                  <a:srgbClr val="70422C"/>
                </a:solidFill>
                <a:latin typeface="Roboto Condensed"/>
              </a:rPr>
              <a:t>lại</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đối</a:t>
            </a:r>
            <a:r>
              <a:rPr lang="en-US" sz="3999" dirty="0">
                <a:solidFill>
                  <a:srgbClr val="70422C"/>
                </a:solidFill>
                <a:latin typeface="Roboto Condensed"/>
              </a:rPr>
              <a:t> </a:t>
            </a:r>
            <a:r>
              <a:rPr lang="en-US" sz="3999" dirty="0" err="1">
                <a:solidFill>
                  <a:srgbClr val="70422C"/>
                </a:solidFill>
                <a:latin typeface="Roboto Condensed"/>
              </a:rPr>
              <a:t>chiếu</a:t>
            </a:r>
            <a:r>
              <a:rPr lang="en-US" sz="3999" dirty="0">
                <a:solidFill>
                  <a:srgbClr val="70422C"/>
                </a:solidFill>
                <a:latin typeface="Roboto Condensed"/>
              </a:rPr>
              <a:t> </a:t>
            </a:r>
            <a:r>
              <a:rPr lang="en-US" sz="3999" dirty="0" err="1">
                <a:solidFill>
                  <a:srgbClr val="70422C"/>
                </a:solidFill>
                <a:latin typeface="Roboto Condensed"/>
              </a:rPr>
              <a:t>với</a:t>
            </a:r>
            <a:r>
              <a:rPr lang="en-US" sz="3999" dirty="0">
                <a:solidFill>
                  <a:srgbClr val="70422C"/>
                </a:solidFill>
                <a:latin typeface="Roboto Condensed"/>
              </a:rPr>
              <a:t> </a:t>
            </a:r>
            <a:r>
              <a:rPr lang="en-US" sz="3999" dirty="0" err="1">
                <a:solidFill>
                  <a:srgbClr val="70422C"/>
                </a:solidFill>
                <a:latin typeface="Roboto Condensed"/>
              </a:rPr>
              <a:t>yêu</a:t>
            </a:r>
            <a:r>
              <a:rPr lang="en-US" sz="3999" dirty="0">
                <a:solidFill>
                  <a:srgbClr val="70422C"/>
                </a:solidFill>
                <a:latin typeface="Roboto Condensed"/>
              </a:rPr>
              <a:t> </a:t>
            </a:r>
            <a:r>
              <a:rPr lang="en-US" sz="3999" dirty="0" err="1">
                <a:solidFill>
                  <a:srgbClr val="70422C"/>
                </a:solidFill>
                <a:latin typeface="Roboto Condensed"/>
              </a:rPr>
              <a:t>cầu</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kiểu</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và </a:t>
            </a:r>
            <a:r>
              <a:rPr lang="en-US" sz="3999" dirty="0" err="1">
                <a:solidFill>
                  <a:srgbClr val="70422C"/>
                </a:solidFill>
                <a:latin typeface="Roboto Condensed"/>
              </a:rPr>
              <a:t>dàn</a:t>
            </a:r>
            <a:r>
              <a:rPr lang="en-US" sz="3999" dirty="0">
                <a:solidFill>
                  <a:srgbClr val="70422C"/>
                </a:solidFill>
                <a:latin typeface="Roboto Condensed"/>
              </a:rPr>
              <a:t> ý </a:t>
            </a:r>
            <a:r>
              <a:rPr lang="en-US" sz="3999" dirty="0" err="1">
                <a:solidFill>
                  <a:srgbClr val="70422C"/>
                </a:solidFill>
                <a:latin typeface="Roboto Condensed"/>
              </a:rPr>
              <a:t>đã</a:t>
            </a:r>
            <a:r>
              <a:rPr lang="en-US" sz="3999" dirty="0">
                <a:solidFill>
                  <a:srgbClr val="70422C"/>
                </a:solidFill>
                <a:latin typeface="Roboto Condensed"/>
              </a:rPr>
              <a:t> </a:t>
            </a:r>
            <a:r>
              <a:rPr lang="en-US" sz="3999" dirty="0" err="1">
                <a:solidFill>
                  <a:srgbClr val="70422C"/>
                </a:solidFill>
                <a:latin typeface="Roboto Condensed"/>
              </a:rPr>
              <a:t>lập</a:t>
            </a:r>
            <a:r>
              <a:rPr lang="en-US" sz="3999" dirty="0">
                <a:solidFill>
                  <a:srgbClr val="70422C"/>
                </a:solidFill>
                <a:latin typeface="Roboto Condensed"/>
              </a:rPr>
              <a:t> </a:t>
            </a:r>
            <a:r>
              <a:rPr lang="en-US" sz="3999" dirty="0" err="1">
                <a:solidFill>
                  <a:srgbClr val="70422C"/>
                </a:solidFill>
                <a:latin typeface="Roboto Condensed"/>
              </a:rPr>
              <a:t>để</a:t>
            </a:r>
            <a:r>
              <a:rPr lang="en-US" sz="3999" dirty="0">
                <a:solidFill>
                  <a:srgbClr val="70422C"/>
                </a:solidFill>
                <a:latin typeface="Roboto Condensed"/>
              </a:rPr>
              <a:t> </a:t>
            </a:r>
            <a:r>
              <a:rPr lang="en-US" sz="3999" dirty="0" err="1">
                <a:solidFill>
                  <a:srgbClr val="70422C"/>
                </a:solidFill>
                <a:latin typeface="Roboto Condensed"/>
              </a:rPr>
              <a:t>chỉnh</a:t>
            </a:r>
            <a:r>
              <a:rPr lang="en-US" sz="3999" dirty="0">
                <a:solidFill>
                  <a:srgbClr val="70422C"/>
                </a:solidFill>
                <a:latin typeface="Roboto Condensed"/>
              </a:rPr>
              <a:t> </a:t>
            </a:r>
            <a:r>
              <a:rPr lang="en-US" sz="3999" dirty="0" err="1">
                <a:solidFill>
                  <a:srgbClr val="70422C"/>
                </a:solidFill>
                <a:latin typeface="Roboto Condensed"/>
              </a:rPr>
              <a:t>sửa</a:t>
            </a:r>
            <a:r>
              <a:rPr lang="en-US" sz="3999" dirty="0">
                <a:solidFill>
                  <a:srgbClr val="70422C"/>
                </a:solidFill>
                <a:latin typeface="Roboto Condensed"/>
              </a:rPr>
              <a:t>, </a:t>
            </a:r>
            <a:r>
              <a:rPr lang="en-US" sz="3999" dirty="0" err="1">
                <a:solidFill>
                  <a:srgbClr val="70422C"/>
                </a:solidFill>
                <a:latin typeface="Roboto Condensed"/>
              </a:rPr>
              <a:t>tập</a:t>
            </a:r>
            <a:r>
              <a:rPr lang="en-US" sz="3999" dirty="0">
                <a:solidFill>
                  <a:srgbClr val="70422C"/>
                </a:solidFill>
                <a:latin typeface="Roboto Condensed"/>
              </a:rPr>
              <a:t> </a:t>
            </a:r>
            <a:r>
              <a:rPr lang="en-US" sz="3999" dirty="0" err="1">
                <a:solidFill>
                  <a:srgbClr val="70422C"/>
                </a:solidFill>
                <a:latin typeface="Roboto Condensed"/>
              </a:rPr>
              <a:t>trung</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a:t>
            </a:r>
            <a:r>
              <a:rPr lang="en-US" sz="3999" dirty="0" err="1">
                <a:solidFill>
                  <a:srgbClr val="70422C"/>
                </a:solidFill>
                <a:latin typeface="Roboto Condensed"/>
              </a:rPr>
              <a:t>sau</a:t>
            </a:r>
            <a:r>
              <a:rPr lang="en-US" sz="3999" dirty="0">
                <a:solidFill>
                  <a:srgbClr val="70422C"/>
                </a:solidFill>
                <a:latin typeface="Roboto Condensed"/>
              </a:rPr>
              <a:t>:</a:t>
            </a:r>
          </a:p>
        </p:txBody>
      </p:sp>
      <p:sp>
        <p:nvSpPr>
          <p:cNvPr id="11" name="TextBox 11"/>
          <p:cNvSpPr txBox="1"/>
          <p:nvPr/>
        </p:nvSpPr>
        <p:spPr>
          <a:xfrm>
            <a:off x="8115300" y="3656124"/>
            <a:ext cx="9144000" cy="49085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a:t>
            </a:r>
            <a:r>
              <a:rPr lang="en-US" sz="3999" dirty="0" err="1">
                <a:solidFill>
                  <a:srgbClr val="70422C"/>
                </a:solidFill>
                <a:latin typeface="Roboto Condensed"/>
              </a:rPr>
              <a:t>thông</a:t>
            </a:r>
            <a:r>
              <a:rPr lang="en-US" sz="3999" dirty="0">
                <a:solidFill>
                  <a:srgbClr val="70422C"/>
                </a:solidFill>
                <a:latin typeface="Roboto Condensed"/>
              </a:rPr>
              <a:t> tin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nhan</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a:t>
            </a:r>
            <a:r>
              <a:rPr lang="en-US" sz="3999" dirty="0" err="1">
                <a:solidFill>
                  <a:srgbClr val="70422C"/>
                </a:solidFill>
                <a:latin typeface="Roboto Condensed"/>
              </a:rPr>
              <a:t>tên</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giả</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tài</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và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trị</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ý </a:t>
            </a:r>
            <a:r>
              <a:rPr lang="en-US" sz="3999" dirty="0" err="1">
                <a:solidFill>
                  <a:srgbClr val="70422C"/>
                </a:solidFill>
                <a:latin typeface="Roboto Condensed"/>
              </a:rPr>
              <a:t>chính</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hiện</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điểm</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và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sắc</a:t>
            </a:r>
            <a:r>
              <a:rPr lang="en-US" sz="3999" dirty="0">
                <a:solidFill>
                  <a:srgbClr val="70422C"/>
                </a:solidFill>
                <a:latin typeface="Roboto Condensed"/>
              </a:rPr>
              <a:t> nghệ thuật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Những</a:t>
            </a:r>
            <a:r>
              <a:rPr lang="en-US" sz="3999" dirty="0">
                <a:solidFill>
                  <a:srgbClr val="70422C"/>
                </a:solidFill>
                <a:latin typeface="Roboto Condensed"/>
              </a:rPr>
              <a:t> </a:t>
            </a:r>
            <a:r>
              <a:rPr lang="en-US" sz="3999" dirty="0" err="1">
                <a:solidFill>
                  <a:srgbClr val="70422C"/>
                </a:solidFill>
                <a:latin typeface="Roboto Condensed"/>
              </a:rPr>
              <a:t>nhận</a:t>
            </a:r>
            <a:r>
              <a:rPr lang="en-US" sz="3999" dirty="0">
                <a:solidFill>
                  <a:srgbClr val="70422C"/>
                </a:solidFill>
                <a:latin typeface="Roboto Condensed"/>
              </a:rPr>
              <a:t> </a:t>
            </a:r>
            <a:r>
              <a:rPr lang="en-US" sz="3999" dirty="0" err="1">
                <a:solidFill>
                  <a:srgbClr val="70422C"/>
                </a:solidFill>
                <a:latin typeface="Roboto Condensed"/>
              </a:rPr>
              <a:t>xét</a:t>
            </a:r>
            <a:r>
              <a:rPr lang="en-US" sz="3999" dirty="0">
                <a:solidFill>
                  <a:srgbClr val="70422C"/>
                </a:solidFill>
                <a:latin typeface="Roboto Condensed"/>
              </a:rPr>
              <a:t>, </a:t>
            </a:r>
            <a:r>
              <a:rPr lang="en-US" sz="3999" dirty="0" err="1">
                <a:solidFill>
                  <a:srgbClr val="70422C"/>
                </a:solidFill>
                <a:latin typeface="Roboto Condensed"/>
              </a:rPr>
              <a:t>đánh</a:t>
            </a:r>
            <a:r>
              <a:rPr lang="en-US" sz="3999" dirty="0">
                <a:solidFill>
                  <a:srgbClr val="70422C"/>
                </a:solidFill>
                <a:latin typeface="Roboto Condensed"/>
              </a:rPr>
              <a:t>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vị</a:t>
            </a:r>
            <a:r>
              <a:rPr lang="en-US" sz="3999" dirty="0">
                <a:solidFill>
                  <a:srgbClr val="70422C"/>
                </a:solidFill>
                <a:latin typeface="Roboto Condensed"/>
              </a:rPr>
              <a:t> </a:t>
            </a:r>
            <a:r>
              <a:rPr lang="en-US" sz="3999" dirty="0" err="1">
                <a:solidFill>
                  <a:srgbClr val="70422C"/>
                </a:solidFill>
                <a:latin typeface="Roboto Condensed"/>
              </a:rPr>
              <a:t>trí</a:t>
            </a:r>
            <a:r>
              <a:rPr lang="en-US" sz="3999" dirty="0">
                <a:solidFill>
                  <a:srgbClr val="70422C"/>
                </a:solidFill>
                <a:latin typeface="Roboto Condensed"/>
              </a:rPr>
              <a:t>, ý </a:t>
            </a:r>
            <a:r>
              <a:rPr lang="en-US" sz="3999" dirty="0" err="1">
                <a:solidFill>
                  <a:srgbClr val="70422C"/>
                </a:solidFill>
                <a:latin typeface="Roboto Condensed"/>
              </a:rPr>
              <a:t>nghĩa</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3592757" y="3830372"/>
            <a:ext cx="12368509" cy="4203955"/>
          </a:xfrm>
          <a:prstGeom prst="rect">
            <a:avLst/>
          </a:prstGeom>
        </p:spPr>
        <p:txBody>
          <a:bodyPr lIns="0" tIns="0" rIns="0" bIns="0" rtlCol="0" anchor="t">
            <a:spAutoFit/>
          </a:bodyPr>
          <a:lstStyle/>
          <a:p>
            <a:pPr marL="928366" lvl="1" indent="-464183" algn="just">
              <a:lnSpc>
                <a:spcPts val="6707"/>
              </a:lnSpc>
              <a:buFont typeface="Arial"/>
              <a:buChar char="•"/>
            </a:pPr>
            <a:r>
              <a:rPr lang="en-US" sz="4299" dirty="0" err="1">
                <a:solidFill>
                  <a:srgbClr val="70422C"/>
                </a:solidFill>
                <a:latin typeface="Roboto Condensed"/>
              </a:rPr>
              <a:t>Lớp</a:t>
            </a:r>
            <a:r>
              <a:rPr lang="en-US" sz="4299" dirty="0">
                <a:solidFill>
                  <a:srgbClr val="70422C"/>
                </a:solidFill>
                <a:latin typeface="Roboto Condensed"/>
              </a:rPr>
              <a:t> chia </a:t>
            </a:r>
            <a:r>
              <a:rPr lang="en-US" sz="4299" dirty="0">
                <a:solidFill>
                  <a:srgbClr val="70422C"/>
                </a:solidFill>
                <a:latin typeface="Roboto Condensed Bold"/>
              </a:rPr>
              <a:t>4 </a:t>
            </a:r>
            <a:r>
              <a:rPr lang="en-US" sz="4299" dirty="0" err="1">
                <a:solidFill>
                  <a:srgbClr val="70422C"/>
                </a:solidFill>
                <a:latin typeface="Roboto Condensed Bold"/>
              </a:rPr>
              <a:t>nhóm</a:t>
            </a:r>
            <a:r>
              <a:rPr lang="en-US" sz="4299" dirty="0">
                <a:solidFill>
                  <a:srgbClr val="70422C"/>
                </a:solidFill>
                <a:latin typeface="Roboto Condensed Bold"/>
              </a:rPr>
              <a:t>. </a:t>
            </a:r>
            <a:r>
              <a:rPr lang="en-US" sz="4299" dirty="0" err="1">
                <a:solidFill>
                  <a:srgbClr val="70422C"/>
                </a:solidFill>
                <a:latin typeface="Roboto Condensed"/>
              </a:rPr>
              <a:t>Mỗi</a:t>
            </a:r>
            <a:r>
              <a:rPr lang="en-US" sz="4299" dirty="0">
                <a:solidFill>
                  <a:srgbClr val="70422C"/>
                </a:solidFill>
                <a:latin typeface="Roboto Condensed"/>
              </a:rPr>
              <a:t> </a:t>
            </a:r>
            <a:r>
              <a:rPr lang="en-US" sz="4299" dirty="0" err="1">
                <a:solidFill>
                  <a:srgbClr val="70422C"/>
                </a:solidFill>
                <a:latin typeface="Roboto Condensed"/>
              </a:rPr>
              <a:t>nhóm</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err="1">
                <a:solidFill>
                  <a:srgbClr val="70422C"/>
                </a:solidFill>
                <a:latin typeface="Roboto Condensed"/>
              </a:rPr>
              <a:t>cho</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phân</a:t>
            </a:r>
            <a:r>
              <a:rPr lang="en-US" sz="4299" dirty="0">
                <a:solidFill>
                  <a:srgbClr val="70422C"/>
                </a:solidFill>
                <a:latin typeface="Roboto Condensed"/>
              </a:rPr>
              <a:t> </a:t>
            </a:r>
            <a:r>
              <a:rPr lang="en-US" sz="4299" dirty="0" err="1">
                <a:solidFill>
                  <a:srgbClr val="70422C"/>
                </a:solidFill>
                <a:latin typeface="Roboto Condensed"/>
              </a:rPr>
              <a:t>tích</a:t>
            </a:r>
            <a:r>
              <a:rPr lang="en-US" sz="4299" dirty="0">
                <a:solidFill>
                  <a:srgbClr val="70422C"/>
                </a:solidFill>
                <a:latin typeface="Roboto Condensed"/>
              </a:rPr>
              <a:t> </a:t>
            </a:r>
            <a:r>
              <a:rPr lang="en-US" sz="4299" dirty="0" err="1">
                <a:solidFill>
                  <a:srgbClr val="70422C"/>
                </a:solidFill>
                <a:latin typeface="Roboto Condensed"/>
              </a:rPr>
              <a:t>một</a:t>
            </a:r>
            <a:r>
              <a:rPr lang="en-US" sz="4299" dirty="0">
                <a:solidFill>
                  <a:srgbClr val="70422C"/>
                </a:solidFill>
                <a:latin typeface="Roboto Condensed"/>
              </a:rPr>
              <a:t> </a:t>
            </a:r>
            <a:r>
              <a:rPr lang="en-US" sz="4299" dirty="0" err="1">
                <a:solidFill>
                  <a:srgbClr val="70422C"/>
                </a:solidFill>
                <a:latin typeface="Roboto Condensed"/>
              </a:rPr>
              <a:t>tác</a:t>
            </a:r>
            <a:r>
              <a:rPr lang="en-US" sz="4299" dirty="0">
                <a:solidFill>
                  <a:srgbClr val="70422C"/>
                </a:solidFill>
                <a:latin typeface="Roboto Condensed"/>
              </a:rPr>
              <a:t> </a:t>
            </a:r>
            <a:r>
              <a:rPr lang="en-US" sz="4299" dirty="0" err="1">
                <a:solidFill>
                  <a:srgbClr val="70422C"/>
                </a:solidFill>
                <a:latin typeface="Roboto Condensed"/>
              </a:rPr>
              <a:t>phẩm</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học</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thơ</a:t>
            </a:r>
            <a:r>
              <a:rPr lang="en-US" sz="4299" dirty="0">
                <a:solidFill>
                  <a:srgbClr val="70422C"/>
                </a:solidFill>
                <a:latin typeface="Roboto Condensed"/>
              </a:rPr>
              <a:t> "</a:t>
            </a:r>
            <a:r>
              <a:rPr lang="en-US" sz="4299" dirty="0" err="1">
                <a:solidFill>
                  <a:srgbClr val="70422C"/>
                </a:solidFill>
                <a:latin typeface="Roboto Condensed"/>
              </a:rPr>
              <a:t>Thiên</a:t>
            </a:r>
            <a:r>
              <a:rPr lang="en-US" sz="4299" dirty="0">
                <a:solidFill>
                  <a:srgbClr val="70422C"/>
                </a:solidFill>
                <a:latin typeface="Roboto Condensed"/>
              </a:rPr>
              <a:t> </a:t>
            </a:r>
            <a:r>
              <a:rPr lang="en-US" sz="4299" dirty="0" err="1">
                <a:solidFill>
                  <a:srgbClr val="70422C"/>
                </a:solidFill>
                <a:latin typeface="Roboto Condensed"/>
              </a:rPr>
              <a:t>Trường</a:t>
            </a:r>
            <a:r>
              <a:rPr lang="en-US" sz="4299" dirty="0">
                <a:solidFill>
                  <a:srgbClr val="70422C"/>
                </a:solidFill>
                <a:latin typeface="Roboto Condensed"/>
              </a:rPr>
              <a:t> </a:t>
            </a:r>
            <a:r>
              <a:rPr lang="en-US" sz="4299" dirty="0" err="1">
                <a:solidFill>
                  <a:srgbClr val="70422C"/>
                </a:solidFill>
                <a:latin typeface="Roboto Condensed"/>
              </a:rPr>
              <a:t>vãn</a:t>
            </a:r>
            <a:r>
              <a:rPr lang="en-US" sz="4299" dirty="0">
                <a:solidFill>
                  <a:srgbClr val="70422C"/>
                </a:solidFill>
                <a:latin typeface="Roboto Condensed"/>
              </a:rPr>
              <a:t> </a:t>
            </a:r>
            <a:r>
              <a:rPr lang="en-US" sz="4299" dirty="0" err="1">
                <a:solidFill>
                  <a:srgbClr val="70422C"/>
                </a:solidFill>
                <a:latin typeface="Roboto Condensed"/>
              </a:rPr>
              <a:t>vọng</a:t>
            </a:r>
            <a:r>
              <a:rPr lang="en-US" sz="4299" dirty="0">
                <a:solidFill>
                  <a:srgbClr val="70422C"/>
                </a:solidFill>
                <a:latin typeface="Roboto Condensed"/>
              </a:rPr>
              <a:t>") (PHT </a:t>
            </a:r>
            <a:r>
              <a:rPr lang="en-US" sz="4299" dirty="0" err="1">
                <a:solidFill>
                  <a:srgbClr val="70422C"/>
                </a:solidFill>
                <a:latin typeface="Roboto Condensed"/>
              </a:rPr>
              <a:t>số</a:t>
            </a:r>
            <a:r>
              <a:rPr lang="en-US" sz="4299" dirty="0">
                <a:solidFill>
                  <a:srgbClr val="70422C"/>
                </a:solidFill>
                <a:latin typeface="Roboto Condensed"/>
              </a:rPr>
              <a:t> 3). </a:t>
            </a:r>
            <a:r>
              <a:rPr lang="en-US" sz="4299" dirty="0" err="1">
                <a:solidFill>
                  <a:srgbClr val="70422C"/>
                </a:solidFill>
                <a:latin typeface="Roboto Condensed"/>
              </a:rPr>
              <a:t>Cụ</a:t>
            </a:r>
            <a:r>
              <a:rPr lang="en-US" sz="4299" dirty="0">
                <a:solidFill>
                  <a:srgbClr val="70422C"/>
                </a:solidFill>
                <a:latin typeface="Roboto Condensed"/>
              </a:rPr>
              <a:t> </a:t>
            </a:r>
            <a:r>
              <a:rPr lang="en-US" sz="4299" dirty="0" err="1">
                <a:solidFill>
                  <a:srgbClr val="70422C"/>
                </a:solidFill>
                <a:latin typeface="Roboto Condensed"/>
              </a:rPr>
              <a:t>thể</a:t>
            </a:r>
            <a:r>
              <a:rPr lang="en-US" sz="4299" dirty="0">
                <a:solidFill>
                  <a:srgbClr val="70422C"/>
                </a:solidFill>
                <a:latin typeface="Roboto Condensed"/>
              </a:rPr>
              <a:t>:</a:t>
            </a: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thảo</a:t>
            </a:r>
            <a:r>
              <a:rPr lang="en-US" sz="4299" dirty="0">
                <a:solidFill>
                  <a:srgbClr val="70422C"/>
                </a:solidFill>
                <a:latin typeface="Roboto Condensed"/>
              </a:rPr>
              <a:t> </a:t>
            </a:r>
            <a:r>
              <a:rPr lang="en-US" sz="4299" dirty="0" err="1">
                <a:solidFill>
                  <a:srgbClr val="70422C"/>
                </a:solidFill>
                <a:latin typeface="Roboto Condensed"/>
              </a:rPr>
              <a:t>luận</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a:solidFill>
                  <a:srgbClr val="70422C"/>
                </a:solidFill>
                <a:latin typeface="Roboto Condensed Bold"/>
              </a:rPr>
              <a:t>10 </a:t>
            </a:r>
            <a:r>
              <a:rPr lang="en-US" sz="4299" dirty="0" err="1">
                <a:solidFill>
                  <a:srgbClr val="70422C"/>
                </a:solidFill>
                <a:latin typeface="Roboto Condensed Bold"/>
              </a:rPr>
              <a:t>phút</a:t>
            </a:r>
            <a:endParaRPr lang="en-US" sz="4299" dirty="0">
              <a:solidFill>
                <a:srgbClr val="70422C"/>
              </a:solidFill>
              <a:latin typeface="Roboto Condensed Bold"/>
            </a:endParaRP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trình</a:t>
            </a:r>
            <a:r>
              <a:rPr lang="en-US" sz="4299" dirty="0">
                <a:solidFill>
                  <a:srgbClr val="70422C"/>
                </a:solidFill>
                <a:latin typeface="Roboto Condensed"/>
              </a:rPr>
              <a:t> </a:t>
            </a:r>
            <a:r>
              <a:rPr lang="en-US" sz="4299" dirty="0" err="1">
                <a:solidFill>
                  <a:srgbClr val="70422C"/>
                </a:solidFill>
                <a:latin typeface="Roboto Condensed"/>
              </a:rPr>
              <a:t>bày</a:t>
            </a:r>
            <a:r>
              <a:rPr lang="en-US" sz="4299" dirty="0">
                <a:solidFill>
                  <a:srgbClr val="70422C"/>
                </a:solidFill>
                <a:latin typeface="Roboto Condensed"/>
              </a:rPr>
              <a:t>: </a:t>
            </a:r>
            <a:r>
              <a:rPr lang="en-US" sz="4299" dirty="0">
                <a:solidFill>
                  <a:srgbClr val="70422C"/>
                </a:solidFill>
                <a:latin typeface="Roboto Condensed Bold"/>
              </a:rPr>
              <a:t>2 </a:t>
            </a:r>
            <a:r>
              <a:rPr lang="en-US" sz="4299" dirty="0" err="1">
                <a:solidFill>
                  <a:srgbClr val="70422C"/>
                </a:solidFill>
                <a:latin typeface="Roboto Condensed Bold"/>
              </a:rPr>
              <a:t>phút</a:t>
            </a:r>
            <a:r>
              <a:rPr lang="en-US" sz="4299" dirty="0">
                <a:solidFill>
                  <a:srgbClr val="70422C"/>
                </a:solidFill>
                <a:latin typeface="Roboto Condensed"/>
              </a:rPr>
              <a:t> / </a:t>
            </a:r>
            <a:r>
              <a:rPr lang="en-US" sz="4299" dirty="0" err="1">
                <a:solidFill>
                  <a:srgbClr val="70422C"/>
                </a:solidFill>
                <a:latin typeface="Roboto Condensed"/>
              </a:rPr>
              <a:t>nhóm</a:t>
            </a:r>
            <a:endParaRPr lang="en-US" sz="4299" dirty="0">
              <a:solidFill>
                <a:srgbClr val="70422C"/>
              </a:solidFill>
              <a:latin typeface="Roboto Condensed"/>
            </a:endParaRPr>
          </a:p>
        </p:txBody>
      </p:sp>
      <p:sp>
        <p:nvSpPr>
          <p:cNvPr id="8" name="TextBox 8"/>
          <p:cNvSpPr txBox="1"/>
          <p:nvPr/>
        </p:nvSpPr>
        <p:spPr>
          <a:xfrm>
            <a:off x="5173857" y="2119323"/>
            <a:ext cx="15611533" cy="1193800"/>
          </a:xfrm>
          <a:prstGeom prst="rect">
            <a:avLst/>
          </a:prstGeom>
        </p:spPr>
        <p:txBody>
          <a:bodyPr lIns="0" tIns="0" rIns="0" bIns="0" rtlCol="0" anchor="t">
            <a:spAutoFit/>
          </a:bodyPr>
          <a:lstStyle/>
          <a:p>
            <a:pPr>
              <a:lnSpc>
                <a:spcPts val="9799"/>
              </a:lnSpc>
            </a:pPr>
            <a:r>
              <a:rPr lang="en-US" sz="6999">
                <a:solidFill>
                  <a:srgbClr val="70422C"/>
                </a:solidFill>
                <a:latin typeface="Fraunces Bold"/>
              </a:rPr>
              <a:t>IV. LUYỆN TẬP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txBody>
          <a:bodyPr/>
          <a:lstStyle/>
          <a:p>
            <a:endParaRPr lang="en-GB"/>
          </a:p>
        </p:txBody>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en-GB"/>
          </a:p>
        </p:txBody>
      </p:sp>
      <p:sp>
        <p:nvSpPr>
          <p:cNvPr id="7" name="TextBox 7"/>
          <p:cNvSpPr txBox="1"/>
          <p:nvPr/>
        </p:nvSpPr>
        <p:spPr>
          <a:xfrm>
            <a:off x="3977470" y="2115071"/>
            <a:ext cx="15611533" cy="977869"/>
          </a:xfrm>
          <a:prstGeom prst="rect">
            <a:avLst/>
          </a:prstGeom>
        </p:spPr>
        <p:txBody>
          <a:bodyPr lIns="0" tIns="0" rIns="0" bIns="0" rtlCol="0" anchor="t">
            <a:spAutoFit/>
          </a:bodyPr>
          <a:lstStyle/>
          <a:p>
            <a:pPr>
              <a:lnSpc>
                <a:spcPts val="8049"/>
              </a:lnSpc>
            </a:pPr>
            <a:r>
              <a:rPr lang="en-US" sz="5749">
                <a:solidFill>
                  <a:srgbClr val="70422C"/>
                </a:solidFill>
                <a:latin typeface="Fraunces Bold"/>
              </a:rPr>
              <a:t>V. VẬN DỤNG</a:t>
            </a:r>
          </a:p>
        </p:txBody>
      </p:sp>
      <p:sp>
        <p:nvSpPr>
          <p:cNvPr id="8" name="TextBox 8"/>
          <p:cNvSpPr txBox="1"/>
          <p:nvPr/>
        </p:nvSpPr>
        <p:spPr>
          <a:xfrm>
            <a:off x="5330990" y="3527603"/>
            <a:ext cx="8919454" cy="3290570"/>
          </a:xfrm>
          <a:prstGeom prst="rect">
            <a:avLst/>
          </a:prstGeom>
        </p:spPr>
        <p:txBody>
          <a:bodyPr lIns="0" tIns="0" rIns="0" bIns="0" rtlCol="0" anchor="t">
            <a:spAutoFit/>
          </a:bodyPr>
          <a:lstStyle/>
          <a:p>
            <a:pPr algn="ctr">
              <a:lnSpc>
                <a:spcPts val="6579"/>
              </a:lnSpc>
              <a:spcBef>
                <a:spcPct val="0"/>
              </a:spcBef>
            </a:pPr>
            <a:r>
              <a:rPr lang="en-US" sz="4699" dirty="0">
                <a:solidFill>
                  <a:srgbClr val="70422C"/>
                </a:solidFill>
                <a:latin typeface="Roboto Condensed"/>
              </a:rPr>
              <a:t>Viết </a:t>
            </a:r>
            <a:r>
              <a:rPr lang="en-US" sz="4699" dirty="0" err="1">
                <a:solidFill>
                  <a:srgbClr val="70422C"/>
                </a:solidFill>
                <a:latin typeface="Roboto Condensed"/>
              </a:rPr>
              <a:t>hoàn</a:t>
            </a:r>
            <a:r>
              <a:rPr lang="en-US" sz="4699" dirty="0">
                <a:solidFill>
                  <a:srgbClr val="70422C"/>
                </a:solidFill>
                <a:latin typeface="Roboto Condensed"/>
              </a:rPr>
              <a:t> </a:t>
            </a:r>
            <a:r>
              <a:rPr lang="en-US" sz="4699" dirty="0" err="1">
                <a:solidFill>
                  <a:srgbClr val="70422C"/>
                </a:solidFill>
                <a:latin typeface="Roboto Condensed"/>
              </a:rPr>
              <a:t>chỉnh</a:t>
            </a:r>
            <a:r>
              <a:rPr lang="en-US" sz="4699" dirty="0">
                <a:solidFill>
                  <a:srgbClr val="70422C"/>
                </a:solidFill>
                <a:latin typeface="Roboto Condensed"/>
              </a:rPr>
              <a:t> 1 </a:t>
            </a:r>
            <a:r>
              <a:rPr lang="en-US" sz="4699" dirty="0" err="1">
                <a:solidFill>
                  <a:srgbClr val="70422C"/>
                </a:solidFill>
                <a:latin typeface="Roboto Condensed"/>
              </a:rPr>
              <a:t>đoạn</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triển</a:t>
            </a:r>
            <a:r>
              <a:rPr lang="en-US" sz="4699" dirty="0">
                <a:solidFill>
                  <a:srgbClr val="70422C"/>
                </a:solidFill>
                <a:latin typeface="Roboto Condensed"/>
              </a:rPr>
              <a:t> </a:t>
            </a:r>
            <a:r>
              <a:rPr lang="en-US" sz="4699" dirty="0" err="1">
                <a:solidFill>
                  <a:srgbClr val="70422C"/>
                </a:solidFill>
                <a:latin typeface="Roboto Condensed"/>
              </a:rPr>
              <a:t>khai</a:t>
            </a:r>
            <a:r>
              <a:rPr lang="en-US" sz="4699" dirty="0">
                <a:solidFill>
                  <a:srgbClr val="70422C"/>
                </a:solidFill>
                <a:latin typeface="Roboto Condensed"/>
              </a:rPr>
              <a:t> 1 ý </a:t>
            </a:r>
            <a:r>
              <a:rPr lang="en-US" sz="4699" dirty="0" err="1">
                <a:solidFill>
                  <a:srgbClr val="70422C"/>
                </a:solidFill>
                <a:latin typeface="Roboto Condensed"/>
              </a:rPr>
              <a:t>đã</a:t>
            </a:r>
            <a:r>
              <a:rPr lang="en-US" sz="4699" dirty="0">
                <a:solidFill>
                  <a:srgbClr val="70422C"/>
                </a:solidFill>
                <a:latin typeface="Roboto Condensed"/>
              </a:rPr>
              <a:t> xây dựng </a:t>
            </a:r>
            <a:r>
              <a:rPr lang="en-US" sz="4699" dirty="0" err="1">
                <a:solidFill>
                  <a:srgbClr val="70422C"/>
                </a:solidFill>
                <a:latin typeface="Roboto Condensed"/>
              </a:rPr>
              <a:t>trong</a:t>
            </a:r>
            <a:r>
              <a:rPr lang="en-US" sz="4699" dirty="0">
                <a:solidFill>
                  <a:srgbClr val="70422C"/>
                </a:solidFill>
                <a:latin typeface="Roboto Condensed"/>
              </a:rPr>
              <a:t> </a:t>
            </a:r>
            <a:r>
              <a:rPr lang="en-US" sz="4699" dirty="0" err="1">
                <a:solidFill>
                  <a:srgbClr val="70422C"/>
                </a:solidFill>
                <a:latin typeface="Roboto Condensed"/>
              </a:rPr>
              <a:t>dàn</a:t>
            </a:r>
            <a:r>
              <a:rPr lang="en-US" sz="4699" dirty="0">
                <a:solidFill>
                  <a:srgbClr val="70422C"/>
                </a:solidFill>
                <a:latin typeface="Roboto Condensed"/>
              </a:rPr>
              <a:t> ý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phân</a:t>
            </a:r>
            <a:r>
              <a:rPr lang="en-US" sz="4699" dirty="0">
                <a:solidFill>
                  <a:srgbClr val="70422C"/>
                </a:solidFill>
                <a:latin typeface="Roboto Condensed"/>
              </a:rPr>
              <a:t> </a:t>
            </a:r>
            <a:r>
              <a:rPr lang="en-US" sz="4699" dirty="0" err="1">
                <a:solidFill>
                  <a:srgbClr val="70422C"/>
                </a:solidFill>
                <a:latin typeface="Roboto Condensed"/>
              </a:rPr>
              <a:t>tích</a:t>
            </a:r>
            <a:r>
              <a:rPr lang="en-US" sz="4699" dirty="0">
                <a:solidFill>
                  <a:srgbClr val="70422C"/>
                </a:solidFill>
                <a:latin typeface="Roboto Condensed"/>
              </a:rPr>
              <a:t> </a:t>
            </a:r>
            <a:r>
              <a:rPr lang="en-US" sz="4699" dirty="0" err="1">
                <a:solidFill>
                  <a:srgbClr val="70422C"/>
                </a:solidFill>
                <a:latin typeface="Roboto Condensed"/>
              </a:rPr>
              <a:t>một</a:t>
            </a:r>
            <a:r>
              <a:rPr lang="en-US" sz="4699" dirty="0">
                <a:solidFill>
                  <a:srgbClr val="70422C"/>
                </a:solidFill>
                <a:latin typeface="Roboto Condensed"/>
              </a:rPr>
              <a:t> </a:t>
            </a:r>
            <a:r>
              <a:rPr lang="en-US" sz="4699" dirty="0" err="1">
                <a:solidFill>
                  <a:srgbClr val="70422C"/>
                </a:solidFill>
                <a:latin typeface="Roboto Condensed"/>
              </a:rPr>
              <a:t>tác</a:t>
            </a:r>
            <a:r>
              <a:rPr lang="en-US" sz="4699" dirty="0">
                <a:solidFill>
                  <a:srgbClr val="70422C"/>
                </a:solidFill>
                <a:latin typeface="Roboto Condensed"/>
              </a:rPr>
              <a:t> </a:t>
            </a:r>
            <a:r>
              <a:rPr lang="en-US" sz="4699" dirty="0" err="1">
                <a:solidFill>
                  <a:srgbClr val="70422C"/>
                </a:solidFill>
                <a:latin typeface="Roboto Condensed"/>
              </a:rPr>
              <a:t>phẩm</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học</a:t>
            </a:r>
            <a:r>
              <a:rPr lang="en-US" sz="4699" dirty="0">
                <a:solidFill>
                  <a:srgbClr val="70422C"/>
                </a:solidFill>
                <a:latin typeface="Roboto Condensed"/>
              </a:rPr>
              <a:t>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thơ</a:t>
            </a:r>
            <a:r>
              <a:rPr lang="en-US" sz="4699" dirty="0">
                <a:solidFill>
                  <a:srgbClr val="70422C"/>
                </a:solidFill>
                <a:latin typeface="Roboto Condensed"/>
              </a:rPr>
              <a:t> "</a:t>
            </a:r>
            <a:r>
              <a:rPr lang="en-US" sz="4699" dirty="0" err="1">
                <a:solidFill>
                  <a:srgbClr val="70422C"/>
                </a:solidFill>
                <a:latin typeface="Roboto Condensed"/>
              </a:rPr>
              <a:t>Thiên</a:t>
            </a:r>
            <a:r>
              <a:rPr lang="en-US" sz="4699" dirty="0">
                <a:solidFill>
                  <a:srgbClr val="70422C"/>
                </a:solidFill>
                <a:latin typeface="Roboto Condensed"/>
              </a:rPr>
              <a:t> </a:t>
            </a:r>
            <a:r>
              <a:rPr lang="en-US" sz="4699" dirty="0" err="1">
                <a:solidFill>
                  <a:srgbClr val="70422C"/>
                </a:solidFill>
                <a:latin typeface="Roboto Condensed"/>
              </a:rPr>
              <a:t>Trường</a:t>
            </a:r>
            <a:r>
              <a:rPr lang="en-US" sz="4699" dirty="0">
                <a:solidFill>
                  <a:srgbClr val="70422C"/>
                </a:solidFill>
                <a:latin typeface="Roboto Condensed"/>
              </a:rPr>
              <a:t> </a:t>
            </a:r>
            <a:r>
              <a:rPr lang="en-US" sz="4699" dirty="0" err="1">
                <a:solidFill>
                  <a:srgbClr val="70422C"/>
                </a:solidFill>
                <a:latin typeface="Roboto Condensed"/>
              </a:rPr>
              <a:t>vãn</a:t>
            </a:r>
            <a:r>
              <a:rPr lang="en-US" sz="4699" dirty="0">
                <a:solidFill>
                  <a:srgbClr val="70422C"/>
                </a:solidFill>
                <a:latin typeface="Roboto Condensed"/>
              </a:rPr>
              <a:t> </a:t>
            </a:r>
            <a:r>
              <a:rPr lang="en-US" sz="4699" dirty="0" err="1">
                <a:solidFill>
                  <a:srgbClr val="70422C"/>
                </a:solidFill>
                <a:latin typeface="Roboto Condensed"/>
              </a:rPr>
              <a:t>vọng</a:t>
            </a:r>
            <a:r>
              <a:rPr lang="en-US" sz="4699" dirty="0">
                <a:solidFill>
                  <a:srgbClr val="70422C"/>
                </a:solidFill>
                <a:latin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3232535" y="1126961"/>
            <a:ext cx="13116364" cy="8033077"/>
          </a:xfrm>
          <a:custGeom>
            <a:avLst/>
            <a:gdLst/>
            <a:ahLst/>
            <a:cxnLst/>
            <a:rect l="l" t="t" r="r" b="b"/>
            <a:pathLst>
              <a:path w="13116364" h="8033077">
                <a:moveTo>
                  <a:pt x="0" y="0"/>
                </a:moveTo>
                <a:lnTo>
                  <a:pt x="13116364" y="0"/>
                </a:lnTo>
                <a:lnTo>
                  <a:pt x="13116364" y="8033078"/>
                </a:lnTo>
                <a:lnTo>
                  <a:pt x="0" y="80330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2204763" y="6856469"/>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Freeform 5"/>
          <p:cNvSpPr/>
          <p:nvPr/>
        </p:nvSpPr>
        <p:spPr>
          <a:xfrm>
            <a:off x="-1532578"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6" name="Freeform 6"/>
          <p:cNvSpPr/>
          <p:nvPr/>
        </p:nvSpPr>
        <p:spPr>
          <a:xfrm>
            <a:off x="38602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8" name="TextBox 8"/>
          <p:cNvSpPr txBox="1"/>
          <p:nvPr/>
        </p:nvSpPr>
        <p:spPr>
          <a:xfrm>
            <a:off x="5330990" y="3268025"/>
            <a:ext cx="8919454" cy="1701165"/>
          </a:xfrm>
          <a:prstGeom prst="rect">
            <a:avLst/>
          </a:prstGeom>
        </p:spPr>
        <p:txBody>
          <a:bodyPr lIns="0" tIns="0" rIns="0" bIns="0" rtlCol="0" anchor="t">
            <a:spAutoFit/>
          </a:bodyPr>
          <a:lstStyle/>
          <a:p>
            <a:pPr algn="ctr">
              <a:lnSpc>
                <a:spcPts val="13860"/>
              </a:lnSpc>
              <a:spcBef>
                <a:spcPct val="0"/>
              </a:spcBef>
            </a:pPr>
            <a:r>
              <a:rPr lang="en-US" sz="9900">
                <a:solidFill>
                  <a:srgbClr val="FEFEFE"/>
                </a:solidFill>
                <a:latin typeface="#9Slide05 Dear Saturday"/>
              </a:rPr>
              <a:t>Hẹn gặp lại!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93582" y="3373931"/>
            <a:ext cx="5068017" cy="6512638"/>
          </a:xfrm>
          <a:custGeom>
            <a:avLst/>
            <a:gdLst/>
            <a:ahLst/>
            <a:cxnLst/>
            <a:rect l="l" t="t" r="r" b="b"/>
            <a:pathLst>
              <a:path w="5068017" h="6512638">
                <a:moveTo>
                  <a:pt x="0" y="0"/>
                </a:moveTo>
                <a:lnTo>
                  <a:pt x="5068017" y="0"/>
                </a:lnTo>
                <a:lnTo>
                  <a:pt x="5068017" y="6512638"/>
                </a:lnTo>
                <a:lnTo>
                  <a:pt x="0" y="65126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7045190" y="3373931"/>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Freeform 4"/>
          <p:cNvSpPr/>
          <p:nvPr/>
        </p:nvSpPr>
        <p:spPr>
          <a:xfrm>
            <a:off x="596165" y="7376883"/>
            <a:ext cx="2194835" cy="2509686"/>
          </a:xfrm>
          <a:custGeom>
            <a:avLst/>
            <a:gdLst/>
            <a:ahLst/>
            <a:cxnLst/>
            <a:rect l="l" t="t" r="r" b="b"/>
            <a:pathLst>
              <a:path w="2194835" h="2509686">
                <a:moveTo>
                  <a:pt x="0" y="0"/>
                </a:moveTo>
                <a:lnTo>
                  <a:pt x="2194834" y="0"/>
                </a:lnTo>
                <a:lnTo>
                  <a:pt x="2194834" y="2509686"/>
                </a:lnTo>
                <a:lnTo>
                  <a:pt x="0" y="2509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5" name="TextBox 5"/>
          <p:cNvSpPr txBox="1"/>
          <p:nvPr/>
        </p:nvSpPr>
        <p:spPr>
          <a:xfrm>
            <a:off x="2548670" y="5634271"/>
            <a:ext cx="3536747" cy="2316481"/>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đưa</a:t>
            </a:r>
            <a:r>
              <a:rPr lang="en-US" sz="3299" dirty="0">
                <a:solidFill>
                  <a:srgbClr val="000000"/>
                </a:solidFill>
                <a:latin typeface="Roboto Condensed"/>
              </a:rPr>
              <a:t> </a:t>
            </a:r>
            <a:r>
              <a:rPr lang="en-US" sz="3299" dirty="0" err="1">
                <a:solidFill>
                  <a:srgbClr val="000000"/>
                </a:solidFill>
                <a:latin typeface="Roboto Condensed"/>
              </a:rPr>
              <a:t>ra</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thực</a:t>
            </a:r>
            <a:r>
              <a:rPr lang="en-US" sz="3299" dirty="0">
                <a:solidFill>
                  <a:srgbClr val="000000"/>
                </a:solidFill>
                <a:latin typeface="Roboto Condensed"/>
              </a:rPr>
              <a:t> </a:t>
            </a:r>
            <a:r>
              <a:rPr lang="en-US" sz="3299" dirty="0" err="1">
                <a:solidFill>
                  <a:srgbClr val="000000"/>
                </a:solidFill>
                <a:latin typeface="Roboto Condensed"/>
              </a:rPr>
              <a:t>hiện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nhiệm</a:t>
            </a:r>
            <a:r>
              <a:rPr lang="en-US" sz="3299" dirty="0">
                <a:solidFill>
                  <a:srgbClr val="000000"/>
                </a:solidFill>
                <a:latin typeface="Roboto Condensed"/>
              </a:rPr>
              <a:t> </a:t>
            </a:r>
            <a:r>
              <a:rPr lang="en-US" sz="3299" dirty="0" err="1">
                <a:solidFill>
                  <a:srgbClr val="000000"/>
                </a:solidFill>
                <a:latin typeface="Roboto Condensed"/>
              </a:rPr>
              <a:t>vụ</a:t>
            </a:r>
            <a:r>
              <a:rPr lang="en-US" sz="3299" dirty="0">
                <a:solidFill>
                  <a:srgbClr val="000000"/>
                </a:solidFill>
                <a:latin typeface="Roboto Condensed"/>
              </a:rPr>
              <a:t> </a:t>
            </a:r>
            <a:r>
              <a:rPr lang="en-US" sz="3299" dirty="0" err="1">
                <a:solidFill>
                  <a:srgbClr val="000000"/>
                </a:solidFill>
                <a:latin typeface="Roboto Condensed"/>
              </a:rPr>
              <a:t>cá</a:t>
            </a:r>
            <a:r>
              <a:rPr lang="en-US" sz="3299" dirty="0">
                <a:solidFill>
                  <a:srgbClr val="000000"/>
                </a:solidFill>
                <a:latin typeface="Roboto Condensed"/>
              </a:rPr>
              <a:t> </a:t>
            </a:r>
            <a:r>
              <a:rPr lang="en-US" sz="3299" dirty="0" err="1">
                <a:solidFill>
                  <a:srgbClr val="000000"/>
                </a:solidFill>
                <a:latin typeface="Roboto Condensed"/>
              </a:rPr>
              <a:t>nhân</a:t>
            </a:r>
            <a:r>
              <a:rPr lang="en-US" sz="3299" dirty="0">
                <a:solidFill>
                  <a:srgbClr val="000000"/>
                </a:solidFill>
                <a:latin typeface="Roboto Condensed"/>
              </a:rPr>
              <a:t>.</a:t>
            </a:r>
          </a:p>
          <a:p>
            <a:pPr algn="just">
              <a:lnSpc>
                <a:spcPts val="4619"/>
              </a:lnSpc>
            </a:pPr>
            <a:endParaRPr lang="en-US" sz="3299" dirty="0">
              <a:solidFill>
                <a:srgbClr val="000000"/>
              </a:solidFill>
              <a:latin typeface="Roboto Condensed"/>
            </a:endParaRPr>
          </a:p>
        </p:txBody>
      </p:sp>
      <p:sp>
        <p:nvSpPr>
          <p:cNvPr id="6" name="TextBox 6"/>
          <p:cNvSpPr txBox="1"/>
          <p:nvPr/>
        </p:nvSpPr>
        <p:spPr>
          <a:xfrm>
            <a:off x="7442939" y="5309005"/>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có</a:t>
            </a:r>
            <a:r>
              <a:rPr lang="en-US" sz="3299" dirty="0">
                <a:solidFill>
                  <a:srgbClr val="000000"/>
                </a:solidFill>
                <a:latin typeface="Roboto Condensed"/>
              </a:rPr>
              <a:t> </a:t>
            </a:r>
            <a:r>
              <a:rPr lang="en-US" sz="3299" dirty="0" err="1">
                <a:solidFill>
                  <a:srgbClr val="000000"/>
                </a:solidFill>
                <a:latin typeface="Roboto Condensed"/>
              </a:rPr>
              <a:t>bảng</a:t>
            </a:r>
            <a:r>
              <a:rPr lang="en-US" sz="3299" dirty="0">
                <a:solidFill>
                  <a:srgbClr val="000000"/>
                </a:solidFill>
                <a:latin typeface="Roboto Condensed"/>
              </a:rPr>
              <a:t> ma </a:t>
            </a:r>
            <a:r>
              <a:rPr lang="en-US" sz="3299" dirty="0" err="1">
                <a:solidFill>
                  <a:srgbClr val="000000"/>
                </a:solidFill>
                <a:latin typeface="Roboto Condensed"/>
              </a:rPr>
              <a:t>trận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cụm</a:t>
            </a:r>
            <a:r>
              <a:rPr lang="en-US" sz="3299" dirty="0">
                <a:solidFill>
                  <a:srgbClr val="000000"/>
                </a:solidFill>
                <a:latin typeface="Roboto Condensed"/>
              </a:rPr>
              <a:t> </a:t>
            </a:r>
            <a:r>
              <a:rPr lang="en-US" sz="3299" dirty="0" err="1">
                <a:solidFill>
                  <a:srgbClr val="000000"/>
                </a:solidFill>
                <a:latin typeface="Roboto Condensed"/>
              </a:rPr>
              <a:t>từ</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lựa</a:t>
            </a:r>
            <a:r>
              <a:rPr lang="en-US" sz="3299" dirty="0">
                <a:solidFill>
                  <a:srgbClr val="000000"/>
                </a:solidFill>
                <a:latin typeface="Roboto Condensed"/>
              </a:rPr>
              <a:t> </a:t>
            </a:r>
            <a:r>
              <a:rPr lang="en-US" sz="3299" dirty="0" err="1">
                <a:solidFill>
                  <a:srgbClr val="000000"/>
                </a:solidFill>
                <a:latin typeface="Roboto Condensed"/>
              </a:rPr>
              <a:t>chọn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phù</a:t>
            </a:r>
            <a:r>
              <a:rPr lang="en-US" sz="3299" dirty="0">
                <a:solidFill>
                  <a:srgbClr val="000000"/>
                </a:solidFill>
                <a:latin typeface="Roboto Condensed"/>
              </a:rPr>
              <a:t> </a:t>
            </a:r>
            <a:r>
              <a:rPr lang="en-US" sz="3299" dirty="0" err="1">
                <a:solidFill>
                  <a:srgbClr val="000000"/>
                </a:solidFill>
                <a:latin typeface="Roboto Condensed"/>
              </a:rPr>
              <a:t>hợp</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và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a:t>
            </a:r>
            <a:r>
              <a:rPr lang="en-US" sz="3299" dirty="0" err="1">
                <a:solidFill>
                  <a:srgbClr val="000000"/>
                </a:solidFill>
                <a:latin typeface="Roboto Condensed"/>
              </a:rPr>
              <a:t>khi</a:t>
            </a:r>
            <a:r>
              <a:rPr lang="en-US" sz="3299" dirty="0">
                <a:solidFill>
                  <a:srgbClr val="000000"/>
                </a:solidFill>
                <a:latin typeface="Roboto Condensed"/>
              </a:rPr>
              <a:t> </a:t>
            </a:r>
            <a:r>
              <a:rPr lang="en-US" sz="3299" dirty="0" err="1">
                <a:solidFill>
                  <a:srgbClr val="000000"/>
                </a:solidFill>
                <a:latin typeface="Roboto Condensed"/>
              </a:rPr>
              <a:t>viết</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tác</a:t>
            </a:r>
            <a:r>
              <a:rPr lang="en-US" sz="3299" dirty="0">
                <a:solidFill>
                  <a:srgbClr val="000000"/>
                </a:solidFill>
                <a:latin typeface="Roboto Condensed"/>
              </a:rPr>
              <a:t> </a:t>
            </a:r>
            <a:r>
              <a:rPr lang="en-US" sz="3299" dirty="0" err="1">
                <a:solidFill>
                  <a:srgbClr val="000000"/>
                </a:solidFill>
                <a:latin typeface="Roboto Condensed"/>
              </a:rPr>
              <a:t>phẩm</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học</a:t>
            </a:r>
            <a:r>
              <a:rPr lang="en-US" sz="3299" dirty="0">
                <a:solidFill>
                  <a:srgbClr val="000000"/>
                </a:solidFill>
                <a:latin typeface="Roboto Condensed"/>
              </a:rPr>
              <a:t>. </a:t>
            </a:r>
          </a:p>
        </p:txBody>
      </p:sp>
      <p:sp>
        <p:nvSpPr>
          <p:cNvPr id="7" name="TextBox 7"/>
          <p:cNvSpPr txBox="1"/>
          <p:nvPr/>
        </p:nvSpPr>
        <p:spPr>
          <a:xfrm>
            <a:off x="258758" y="254785"/>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8" name="TextBox 8"/>
          <p:cNvSpPr txBox="1"/>
          <p:nvPr/>
        </p:nvSpPr>
        <p:spPr>
          <a:xfrm>
            <a:off x="1373723" y="2127883"/>
            <a:ext cx="14718149" cy="972185"/>
          </a:xfrm>
          <a:prstGeom prst="rect">
            <a:avLst/>
          </a:prstGeom>
        </p:spPr>
        <p:txBody>
          <a:bodyPr lIns="0" tIns="0" rIns="0" bIns="0" rtlCol="0" anchor="t">
            <a:spAutoFit/>
          </a:bodyPr>
          <a:lstStyle/>
          <a:p>
            <a:pPr algn="ctr">
              <a:lnSpc>
                <a:spcPts val="7840"/>
              </a:lnSpc>
            </a:pPr>
            <a:r>
              <a:rPr lang="en-US" sz="5600" dirty="0" err="1">
                <a:solidFill>
                  <a:srgbClr val="AD5545"/>
                </a:solidFill>
                <a:latin typeface="#9Slide05 Dear Saturday"/>
              </a:rPr>
              <a:t>Đôi</a:t>
            </a:r>
            <a:r>
              <a:rPr lang="en-US" sz="5600" dirty="0">
                <a:solidFill>
                  <a:srgbClr val="AD5545"/>
                </a:solidFill>
                <a:latin typeface="#9Slide05 Dear Saturday"/>
              </a:rPr>
              <a:t> </a:t>
            </a:r>
            <a:r>
              <a:rPr lang="en-US" sz="5600" dirty="0" err="1">
                <a:solidFill>
                  <a:srgbClr val="AD5545"/>
                </a:solidFill>
                <a:latin typeface="#9Slide05 Dear Saturday"/>
              </a:rPr>
              <a:t>mắt</a:t>
            </a:r>
            <a:r>
              <a:rPr lang="en-US" sz="5600" dirty="0">
                <a:solidFill>
                  <a:srgbClr val="AD5545"/>
                </a:solidFill>
                <a:latin typeface="#9Slide05 Dear Saturday"/>
              </a:rPr>
              <a:t> </a:t>
            </a:r>
            <a:r>
              <a:rPr lang="en-US" sz="5600" dirty="0" err="1">
                <a:solidFill>
                  <a:srgbClr val="AD5545"/>
                </a:solidFill>
                <a:latin typeface="#9Slide05 Dear Saturday"/>
              </a:rPr>
              <a:t>tinh</a:t>
            </a:r>
            <a:r>
              <a:rPr lang="en-US" sz="5600" dirty="0">
                <a:solidFill>
                  <a:srgbClr val="AD5545"/>
                </a:solidFill>
                <a:latin typeface="#9Slide05 Dear Saturday"/>
              </a:rPr>
              <a:t> </a:t>
            </a:r>
            <a:r>
              <a:rPr lang="en-US" sz="5600" dirty="0" err="1">
                <a:solidFill>
                  <a:srgbClr val="AD5545"/>
                </a:solidFill>
                <a:latin typeface="#9Slide05 Dear Saturday"/>
              </a:rPr>
              <a:t>anh</a:t>
            </a:r>
            <a:r>
              <a:rPr lang="en-US" sz="5600" dirty="0">
                <a:solidFill>
                  <a:srgbClr val="AD5545"/>
                </a:solidFill>
                <a:latin typeface="#9Slide05 Dear Saturday"/>
              </a:rPr>
              <a:t> - </a:t>
            </a:r>
            <a:r>
              <a:rPr lang="en-US" sz="5600" dirty="0" err="1">
                <a:solidFill>
                  <a:srgbClr val="AD5545"/>
                </a:solidFill>
                <a:latin typeface="#9Slide05 Dear Saturday"/>
              </a:rPr>
              <a:t>Nhanh</a:t>
            </a:r>
            <a:r>
              <a:rPr lang="en-US" sz="5600" dirty="0">
                <a:solidFill>
                  <a:srgbClr val="AD5545"/>
                </a:solidFill>
                <a:latin typeface="#9Slide05 Dear Saturday"/>
              </a:rPr>
              <a:t> </a:t>
            </a:r>
            <a:r>
              <a:rPr lang="en-US" sz="5600" dirty="0" err="1">
                <a:solidFill>
                  <a:srgbClr val="AD5545"/>
                </a:solidFill>
                <a:latin typeface="#9Slide05 Dear Saturday"/>
              </a:rPr>
              <a:t>tay</a:t>
            </a:r>
            <a:r>
              <a:rPr lang="en-US" sz="5600" dirty="0">
                <a:solidFill>
                  <a:srgbClr val="AD5545"/>
                </a:solidFill>
                <a:latin typeface="#9Slide05 Dear Saturday"/>
              </a:rPr>
              <a:t> </a:t>
            </a:r>
            <a:r>
              <a:rPr lang="en-US" sz="5600" dirty="0" err="1">
                <a:solidFill>
                  <a:srgbClr val="AD5545"/>
                </a:solidFill>
                <a:latin typeface="#9Slide05 Dear Saturday"/>
              </a:rPr>
              <a:t>chọn</a:t>
            </a:r>
            <a:r>
              <a:rPr lang="en-US" sz="5600" dirty="0">
                <a:solidFill>
                  <a:srgbClr val="AD5545"/>
                </a:solidFill>
                <a:latin typeface="#9Slide05 Dear Saturday"/>
              </a:rPr>
              <a:t> </a:t>
            </a:r>
            <a:r>
              <a:rPr lang="en-US" sz="5600" dirty="0" err="1">
                <a:solidFill>
                  <a:srgbClr val="AD5545"/>
                </a:solidFill>
                <a:latin typeface="#9Slide05 Dear Saturday"/>
              </a:rPr>
              <a:t>đúng</a:t>
            </a:r>
            <a:endParaRPr lang="en-US" sz="5600" dirty="0">
              <a:solidFill>
                <a:srgbClr val="AD5545"/>
              </a:solidFill>
              <a:latin typeface="#9Slide05 Dear Saturday"/>
            </a:endParaRPr>
          </a:p>
        </p:txBody>
      </p:sp>
      <p:sp>
        <p:nvSpPr>
          <p:cNvPr id="9" name="Freeform 9"/>
          <p:cNvSpPr/>
          <p:nvPr/>
        </p:nvSpPr>
        <p:spPr>
          <a:xfrm>
            <a:off x="15695970" y="-11955"/>
            <a:ext cx="2592030" cy="895428"/>
          </a:xfrm>
          <a:custGeom>
            <a:avLst/>
            <a:gdLst/>
            <a:ahLst/>
            <a:cxnLst/>
            <a:rect l="l" t="t" r="r" b="b"/>
            <a:pathLst>
              <a:path w="2592030" h="895428">
                <a:moveTo>
                  <a:pt x="0" y="0"/>
                </a:moveTo>
                <a:lnTo>
                  <a:pt x="2592030" y="0"/>
                </a:lnTo>
                <a:lnTo>
                  <a:pt x="2592030" y="895429"/>
                </a:lnTo>
                <a:lnTo>
                  <a:pt x="0" y="8954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0" name="Freeform 10"/>
          <p:cNvSpPr/>
          <p:nvPr/>
        </p:nvSpPr>
        <p:spPr>
          <a:xfrm>
            <a:off x="12304304" y="3309618"/>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11" name="TextBox 11"/>
          <p:cNvSpPr txBox="1"/>
          <p:nvPr/>
        </p:nvSpPr>
        <p:spPr>
          <a:xfrm>
            <a:off x="12702053" y="5244692"/>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HS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được</a:t>
            </a:r>
            <a:r>
              <a:rPr lang="en-US" sz="3299" dirty="0">
                <a:solidFill>
                  <a:srgbClr val="000000"/>
                </a:solidFill>
                <a:latin typeface="Roboto Condensed"/>
              </a:rPr>
              <a:t> </a:t>
            </a:r>
            <a:r>
              <a:rPr lang="en-US" sz="3299" dirty="0" err="1">
                <a:solidFill>
                  <a:srgbClr val="000000"/>
                </a:solidFill>
                <a:latin typeface="Roboto Condensed"/>
              </a:rPr>
              <a:t>thưởng</a:t>
            </a:r>
            <a:r>
              <a:rPr lang="en-US" sz="3299" dirty="0">
                <a:solidFill>
                  <a:srgbClr val="000000"/>
                </a:solidFill>
                <a:latin typeface="Roboto Condensed"/>
              </a:rPr>
              <a:t> </a:t>
            </a:r>
            <a:r>
              <a:rPr lang="en-US" sz="3299" dirty="0" err="1">
                <a:solidFill>
                  <a:srgbClr val="000000"/>
                </a:solidFill>
                <a:latin typeface="Roboto Condensed"/>
              </a:rPr>
              <a:t>nóng</a:t>
            </a:r>
            <a:r>
              <a:rPr lang="en-US" sz="3299" dirty="0">
                <a:solidFill>
                  <a:srgbClr val="000000"/>
                </a:solidFill>
                <a:latin typeface="Roboto Condensed"/>
              </a:rPr>
              <a:t>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sai</a:t>
            </a:r>
            <a:r>
              <a:rPr lang="en-US" sz="3299" dirty="0">
                <a:solidFill>
                  <a:srgbClr val="000000"/>
                </a:solidFill>
                <a:latin typeface="Roboto Condensed"/>
              </a:rPr>
              <a:t>, </a:t>
            </a:r>
            <a:r>
              <a:rPr lang="en-US" sz="3299" dirty="0" err="1">
                <a:solidFill>
                  <a:srgbClr val="000000"/>
                </a:solidFill>
                <a:latin typeface="Roboto Condensed"/>
              </a:rPr>
              <a:t>nhường</a:t>
            </a:r>
            <a:r>
              <a:rPr lang="en-US" sz="3299" dirty="0">
                <a:solidFill>
                  <a:srgbClr val="000000"/>
                </a:solidFill>
                <a:latin typeface="Roboto Condensed"/>
              </a:rPr>
              <a:t>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hội</a:t>
            </a:r>
            <a:r>
              <a:rPr lang="en-US" sz="3299" dirty="0">
                <a:solidFill>
                  <a:srgbClr val="000000"/>
                </a:solidFill>
                <a:latin typeface="Roboto Condensed"/>
              </a:rPr>
              <a:t> </a:t>
            </a:r>
            <a:r>
              <a:rPr lang="en-US" sz="3299" dirty="0" err="1">
                <a:solidFill>
                  <a:srgbClr val="000000"/>
                </a:solidFill>
                <a:latin typeface="Roboto Condensed"/>
              </a:rPr>
              <a:t>cho</a:t>
            </a:r>
            <a:r>
              <a:rPr lang="en-US" sz="3299" dirty="0">
                <a:solidFill>
                  <a:srgbClr val="000000"/>
                </a:solidFill>
                <a:latin typeface="Roboto Condensed"/>
              </a:rPr>
              <a:t> </a:t>
            </a:r>
            <a:r>
              <a:rPr lang="en-US" sz="3299" dirty="0" err="1">
                <a:solidFill>
                  <a:srgbClr val="000000"/>
                </a:solidFill>
                <a:latin typeface="Roboto Condensed"/>
              </a:rPr>
              <a:t>bạn</a:t>
            </a:r>
            <a:r>
              <a:rPr lang="en-US" sz="3299" dirty="0">
                <a:solidFill>
                  <a:srgbClr val="000000"/>
                </a:solidFill>
                <a:latin typeface="Roboto Condensed"/>
              </a:rPr>
              <a:t> </a:t>
            </a:r>
            <a:r>
              <a:rPr lang="en-US" sz="3299" dirty="0" err="1">
                <a:solidFill>
                  <a:srgbClr val="000000"/>
                </a:solidFill>
                <a:latin typeface="Roboto Condensed"/>
              </a:rPr>
              <a:t>khác</a:t>
            </a:r>
            <a:r>
              <a:rPr lang="en-US" sz="3299" dirty="0">
                <a:solidFill>
                  <a:srgbClr val="000000"/>
                </a:solidFill>
                <a:latin typeface="Roboto Condensed"/>
              </a:rPr>
              <a:t>. </a:t>
            </a:r>
            <a:r>
              <a:rPr lang="en-US" sz="3299" dirty="0" err="1">
                <a:solidFill>
                  <a:srgbClr val="000000"/>
                </a:solidFill>
                <a:latin typeface="Roboto Condensed"/>
              </a:rPr>
              <a:t>Đủ</a:t>
            </a:r>
            <a:r>
              <a:rPr lang="en-US" sz="3299" dirty="0">
                <a:solidFill>
                  <a:srgbClr val="000000"/>
                </a:solidFill>
                <a:latin typeface="Roboto Condensed"/>
              </a:rPr>
              <a:t> 5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HS </a:t>
            </a:r>
            <a:r>
              <a:rPr lang="en-US" sz="3299" dirty="0" err="1">
                <a:solidFill>
                  <a:srgbClr val="000000"/>
                </a:solidFill>
                <a:latin typeface="Roboto Condensed"/>
              </a:rPr>
              <a:t>quy</a:t>
            </a:r>
            <a:r>
              <a:rPr lang="en-US" sz="3299" dirty="0">
                <a:solidFill>
                  <a:srgbClr val="000000"/>
                </a:solidFill>
                <a:latin typeface="Roboto Condensed"/>
              </a:rPr>
              <a:t> </a:t>
            </a:r>
            <a:r>
              <a:rPr lang="en-US" sz="3299" dirty="0" err="1">
                <a:solidFill>
                  <a:srgbClr val="000000"/>
                </a:solidFill>
                <a:latin typeface="Roboto Condensed"/>
              </a:rPr>
              <a:t>đổi</a:t>
            </a:r>
            <a:r>
              <a:rPr lang="en-US" sz="3299" dirty="0">
                <a:solidFill>
                  <a:srgbClr val="000000"/>
                </a:solidFill>
                <a:latin typeface="Roboto Condensed"/>
              </a:rPr>
              <a:t> </a:t>
            </a:r>
            <a:r>
              <a:rPr lang="en-US" sz="3299" dirty="0" err="1">
                <a:solidFill>
                  <a:srgbClr val="000000"/>
                </a:solidFill>
                <a:latin typeface="Roboto Condensed"/>
              </a:rPr>
              <a:t>thành</a:t>
            </a:r>
            <a:r>
              <a:rPr lang="en-US" sz="3299" dirty="0">
                <a:solidFill>
                  <a:srgbClr val="000000"/>
                </a:solidFill>
                <a:latin typeface="Roboto Condensed"/>
              </a:rPr>
              <a:t> </a:t>
            </a:r>
            <a:r>
              <a:rPr lang="en-US" sz="3299" dirty="0" err="1">
                <a:solidFill>
                  <a:srgbClr val="000000"/>
                </a:solidFill>
                <a:latin typeface="Roboto Condensed"/>
              </a:rPr>
              <a:t>điểm</a:t>
            </a:r>
            <a:r>
              <a:rPr lang="en-US" sz="3299" dirty="0">
                <a:solidFill>
                  <a:srgbClr val="000000"/>
                </a:solidFill>
                <a:latin typeface="Roboto Condensed"/>
              </a:rPr>
              <a:t> 10 </a:t>
            </a:r>
            <a:r>
              <a:rPr lang="en-US" sz="3299" dirty="0" err="1">
                <a:solidFill>
                  <a:srgbClr val="000000"/>
                </a:solidFill>
                <a:latin typeface="Roboto Condensed"/>
              </a:rPr>
              <a:t>hệ</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5" name="TextBox 5"/>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6" name="TextBox 6"/>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graphicFrame>
        <p:nvGraphicFramePr>
          <p:cNvPr id="7" name="Table 7"/>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a:solidFill>
                            <a:srgbClr val="000000"/>
                          </a:solidFill>
                          <a:latin typeface="Roboto Condensed"/>
                        </a:rPr>
                        <a:t>Bài văn (bố cục 3 phần MB, TB, KB)</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nội</a:t>
                      </a:r>
                      <a:r>
                        <a:rPr lang="en-US" sz="3000" dirty="0">
                          <a:solidFill>
                            <a:srgbClr val="000000"/>
                          </a:solidFill>
                          <a:latin typeface="Roboto Condensed"/>
                        </a:rPr>
                        <a:t> dung </a:t>
                      </a:r>
                      <a:r>
                        <a:rPr lang="en-US" sz="3000" dirty="0" err="1">
                          <a:solidFill>
                            <a:srgbClr val="000000"/>
                          </a:solidFill>
                          <a:latin typeface="Roboto Condensed"/>
                        </a:rPr>
                        <a:t>cơ</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bài</a:t>
                      </a:r>
                      <a:r>
                        <a:rPr lang="en-US" sz="3000" dirty="0">
                          <a:solidFill>
                            <a:srgbClr val="000000"/>
                          </a:solidFill>
                          <a:latin typeface="Roboto Condensed"/>
                        </a:rPr>
                        <a:t> </a:t>
                      </a:r>
                      <a:r>
                        <a:rPr lang="en-US" sz="3000" dirty="0" err="1">
                          <a:solidFill>
                            <a:srgbClr val="000000"/>
                          </a:solidFill>
                          <a:latin typeface="Roboto Condensed"/>
                        </a:rPr>
                        <a:t>thơ</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a:solidFill>
                            <a:srgbClr val="000000"/>
                          </a:solidFill>
                          <a:latin typeface="Roboto Condensed"/>
                        </a:rPr>
                        <a:t>Phân tích đặc điểm của nhân vật chính</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Phân tích được một số nét đặc sắc về hình thức nghệ thuật</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ý </a:t>
                      </a:r>
                      <a:r>
                        <a:rPr lang="en-US" sz="3000" dirty="0" err="1">
                          <a:solidFill>
                            <a:srgbClr val="000000"/>
                          </a:solidFill>
                          <a:latin typeface="Roboto Condensed"/>
                        </a:rPr>
                        <a:t>nghĩa</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sự</a:t>
                      </a:r>
                      <a:r>
                        <a:rPr lang="en-US" sz="3000" dirty="0">
                          <a:solidFill>
                            <a:srgbClr val="000000"/>
                          </a:solidFill>
                          <a:latin typeface="Roboto Condensed"/>
                        </a:rPr>
                        <a:t> </a:t>
                      </a:r>
                      <a:r>
                        <a:rPr lang="en-US" sz="3000" dirty="0" err="1">
                          <a:solidFill>
                            <a:srgbClr val="000000"/>
                          </a:solidFill>
                          <a:latin typeface="Roboto Condensed"/>
                        </a:rPr>
                        <a:t>kiện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aphicFrame>
        <p:nvGraphicFramePr>
          <p:cNvPr id="5" name="Table 5"/>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dirty="0" err="1">
                          <a:solidFill>
                            <a:srgbClr val="000000"/>
                          </a:solidFill>
                          <a:latin typeface="Roboto Condensed Bold"/>
                        </a:rPr>
                        <a:t>Bài</a:t>
                      </a:r>
                      <a:r>
                        <a:rPr lang="en-US" sz="3000" dirty="0">
                          <a:solidFill>
                            <a:srgbClr val="000000"/>
                          </a:solidFill>
                          <a:latin typeface="Roboto Condensed Bold"/>
                        </a:rPr>
                        <a:t> </a:t>
                      </a:r>
                      <a:r>
                        <a:rPr lang="en-US" sz="3000" dirty="0" err="1">
                          <a:solidFill>
                            <a:srgbClr val="000000"/>
                          </a:solidFill>
                          <a:latin typeface="Roboto Condensed Bold"/>
                        </a:rPr>
                        <a:t>văn</a:t>
                      </a:r>
                      <a:r>
                        <a:rPr lang="en-US" sz="3000" dirty="0">
                          <a:solidFill>
                            <a:srgbClr val="000000"/>
                          </a:solidFill>
                          <a:latin typeface="Roboto Condensed Bold"/>
                        </a:rPr>
                        <a:t> (</a:t>
                      </a:r>
                      <a:r>
                        <a:rPr lang="en-US" sz="3000" dirty="0" err="1">
                          <a:solidFill>
                            <a:srgbClr val="000000"/>
                          </a:solidFill>
                          <a:latin typeface="Roboto Condensed Bold"/>
                        </a:rPr>
                        <a:t>bố</a:t>
                      </a:r>
                      <a:r>
                        <a:rPr lang="en-US" sz="3000" dirty="0">
                          <a:solidFill>
                            <a:srgbClr val="000000"/>
                          </a:solidFill>
                          <a:latin typeface="Roboto Condensed Bold"/>
                        </a:rPr>
                        <a:t> </a:t>
                      </a:r>
                      <a:r>
                        <a:rPr lang="en-US" sz="3000" dirty="0" err="1">
                          <a:solidFill>
                            <a:srgbClr val="000000"/>
                          </a:solidFill>
                          <a:latin typeface="Roboto Condensed Bold"/>
                        </a:rPr>
                        <a:t>cục</a:t>
                      </a:r>
                      <a:r>
                        <a:rPr lang="en-US" sz="3000" dirty="0">
                          <a:solidFill>
                            <a:srgbClr val="000000"/>
                          </a:solidFill>
                          <a:latin typeface="Roboto Condensed Bold"/>
                        </a:rPr>
                        <a:t> 3 </a:t>
                      </a:r>
                      <a:r>
                        <a:rPr lang="en-US" sz="3000" dirty="0" err="1">
                          <a:solidFill>
                            <a:srgbClr val="000000"/>
                          </a:solidFill>
                          <a:latin typeface="Roboto Condensed Bold"/>
                        </a:rPr>
                        <a:t>phần</a:t>
                      </a:r>
                      <a:r>
                        <a:rPr lang="en-US" sz="3000" dirty="0">
                          <a:solidFill>
                            <a:srgbClr val="000000"/>
                          </a:solidFill>
                          <a:latin typeface="Roboto Condensed Bold"/>
                        </a:rPr>
                        <a:t> MB, TB, KB)</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Phân tích được nội dung cơ bản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đặc</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nhân</a:t>
                      </a:r>
                      <a:r>
                        <a:rPr lang="en-US" sz="3000" dirty="0">
                          <a:solidFill>
                            <a:srgbClr val="000000"/>
                          </a:solidFill>
                          <a:latin typeface="Roboto Condensed"/>
                        </a:rPr>
                        <a:t> </a:t>
                      </a:r>
                      <a:r>
                        <a:rPr lang="en-US" sz="3000" dirty="0" err="1">
                          <a:solidFill>
                            <a:srgbClr val="000000"/>
                          </a:solidFill>
                          <a:latin typeface="Roboto Condensed"/>
                        </a:rPr>
                        <a:t>vật</a:t>
                      </a:r>
                      <a:r>
                        <a:rPr lang="en-US" sz="3000" dirty="0">
                          <a:solidFill>
                            <a:srgbClr val="000000"/>
                          </a:solidFill>
                          <a:latin typeface="Roboto Condensed"/>
                        </a:rPr>
                        <a:t> </a:t>
                      </a:r>
                      <a:r>
                        <a:rPr lang="en-US" sz="3000" dirty="0" err="1">
                          <a:solidFill>
                            <a:srgbClr val="000000"/>
                          </a:solidFill>
                          <a:latin typeface="Roboto Condensed"/>
                        </a:rPr>
                        <a:t>chính</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Bol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Bold"/>
                        </a:rPr>
                        <a:t>Phân</a:t>
                      </a:r>
                      <a:r>
                        <a:rPr lang="en-US" sz="3000" dirty="0">
                          <a:solidFill>
                            <a:srgbClr val="000000"/>
                          </a:solidFill>
                          <a:latin typeface="Roboto Condensed Bold"/>
                        </a:rPr>
                        <a:t> </a:t>
                      </a:r>
                      <a:r>
                        <a:rPr lang="en-US" sz="3000" dirty="0" err="1">
                          <a:solidFill>
                            <a:srgbClr val="000000"/>
                          </a:solidFill>
                          <a:latin typeface="Roboto Condensed Bold"/>
                        </a:rPr>
                        <a:t>tích</a:t>
                      </a:r>
                      <a:r>
                        <a:rPr lang="en-US" sz="3000" dirty="0">
                          <a:solidFill>
                            <a:srgbClr val="000000"/>
                          </a:solidFill>
                          <a:latin typeface="Roboto Condensed Bold"/>
                        </a:rPr>
                        <a:t> </a:t>
                      </a:r>
                      <a:r>
                        <a:rPr lang="en-US" sz="3000" dirty="0" err="1">
                          <a:solidFill>
                            <a:srgbClr val="000000"/>
                          </a:solidFill>
                          <a:latin typeface="Roboto Condensed Bold"/>
                        </a:rPr>
                        <a:t>được</a:t>
                      </a:r>
                      <a:r>
                        <a:rPr lang="en-US" sz="3000" dirty="0">
                          <a:solidFill>
                            <a:srgbClr val="000000"/>
                          </a:solidFill>
                          <a:latin typeface="Roboto Condensed Bold"/>
                        </a:rPr>
                        <a:t> </a:t>
                      </a:r>
                      <a:r>
                        <a:rPr lang="en-US" sz="3000" dirty="0" err="1">
                          <a:solidFill>
                            <a:srgbClr val="000000"/>
                          </a:solidFill>
                          <a:latin typeface="Roboto Condensed Bold"/>
                        </a:rPr>
                        <a:t>một</a:t>
                      </a:r>
                      <a:r>
                        <a:rPr lang="en-US" sz="3000" dirty="0">
                          <a:solidFill>
                            <a:srgbClr val="000000"/>
                          </a:solidFill>
                          <a:latin typeface="Roboto Condensed Bold"/>
                        </a:rPr>
                        <a:t> </a:t>
                      </a:r>
                      <a:r>
                        <a:rPr lang="en-US" sz="3000" dirty="0" err="1">
                          <a:solidFill>
                            <a:srgbClr val="000000"/>
                          </a:solidFill>
                          <a:latin typeface="Roboto Condensed Bold"/>
                        </a:rPr>
                        <a:t>số</a:t>
                      </a:r>
                      <a:r>
                        <a:rPr lang="en-US" sz="3000" dirty="0">
                          <a:solidFill>
                            <a:srgbClr val="000000"/>
                          </a:solidFill>
                          <a:latin typeface="Roboto Condensed Bold"/>
                        </a:rPr>
                        <a:t> </a:t>
                      </a:r>
                      <a:r>
                        <a:rPr lang="en-US" sz="3000" dirty="0" err="1">
                          <a:solidFill>
                            <a:srgbClr val="000000"/>
                          </a:solidFill>
                          <a:latin typeface="Roboto Condensed Bold"/>
                        </a:rPr>
                        <a:t>nét</a:t>
                      </a:r>
                      <a:r>
                        <a:rPr lang="en-US" sz="3000" dirty="0">
                          <a:solidFill>
                            <a:srgbClr val="000000"/>
                          </a:solidFill>
                          <a:latin typeface="Roboto Condensed Bold"/>
                        </a:rPr>
                        <a:t> </a:t>
                      </a:r>
                      <a:r>
                        <a:rPr lang="en-US" sz="3000" dirty="0" err="1">
                          <a:solidFill>
                            <a:srgbClr val="000000"/>
                          </a:solidFill>
                          <a:latin typeface="Roboto Condensed Bold"/>
                        </a:rPr>
                        <a:t>đặc</a:t>
                      </a:r>
                      <a:r>
                        <a:rPr lang="en-US" sz="3000" dirty="0">
                          <a:solidFill>
                            <a:srgbClr val="000000"/>
                          </a:solidFill>
                          <a:latin typeface="Roboto Condensed Bold"/>
                        </a:rPr>
                        <a:t> </a:t>
                      </a:r>
                      <a:r>
                        <a:rPr lang="en-US" sz="3000" dirty="0" err="1">
                          <a:solidFill>
                            <a:srgbClr val="000000"/>
                          </a:solidFill>
                          <a:latin typeface="Roboto Condensed Bold"/>
                        </a:rPr>
                        <a:t>sắc</a:t>
                      </a:r>
                      <a:r>
                        <a:rPr lang="en-US" sz="3000" dirty="0">
                          <a:solidFill>
                            <a:srgbClr val="000000"/>
                          </a:solidFill>
                          <a:latin typeface="Roboto Condensed Bold"/>
                        </a:rPr>
                        <a:t> </a:t>
                      </a:r>
                      <a:r>
                        <a:rPr lang="en-US" sz="3000" dirty="0" err="1">
                          <a:solidFill>
                            <a:srgbClr val="000000"/>
                          </a:solidFill>
                          <a:latin typeface="Roboto Condensed Bold"/>
                        </a:rPr>
                        <a:t>về</a:t>
                      </a:r>
                      <a:r>
                        <a:rPr lang="en-US" sz="3000" dirty="0">
                          <a:solidFill>
                            <a:srgbClr val="000000"/>
                          </a:solidFill>
                          <a:latin typeface="Roboto Condensed Bold"/>
                        </a:rPr>
                        <a:t> </a:t>
                      </a:r>
                      <a:r>
                        <a:rPr lang="en-US" sz="3000" dirty="0" err="1">
                          <a:solidFill>
                            <a:srgbClr val="000000"/>
                          </a:solidFill>
                          <a:latin typeface="Roboto Condensed Bold"/>
                        </a:rPr>
                        <a:t>hình</a:t>
                      </a:r>
                      <a:r>
                        <a:rPr lang="en-US" sz="3000" dirty="0">
                          <a:solidFill>
                            <a:srgbClr val="000000"/>
                          </a:solidFill>
                          <a:latin typeface="Roboto Condensed Bold"/>
                        </a:rPr>
                        <a:t> </a:t>
                      </a:r>
                      <a:r>
                        <a:rPr lang="en-US" sz="3000" dirty="0" err="1">
                          <a:solidFill>
                            <a:srgbClr val="000000"/>
                          </a:solidFill>
                          <a:latin typeface="Roboto Condensed Bold"/>
                        </a:rPr>
                        <a:t>thức</a:t>
                      </a:r>
                      <a:r>
                        <a:rPr lang="en-US" sz="3000" dirty="0">
                          <a:solidFill>
                            <a:srgbClr val="000000"/>
                          </a:solidFill>
                          <a:latin typeface="Roboto Condensed Bold"/>
                        </a:rPr>
                        <a:t> nghệ thuật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a:solidFill>
                            <a:srgbClr val="000000"/>
                          </a:solidFill>
                          <a:latin typeface="Roboto Condensed"/>
                        </a:rPr>
                        <a:t>Trình bày được ý nghĩa của sự kiện</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6"/>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7" name="TextBox 7"/>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0" y="133272"/>
            <a:ext cx="2592030" cy="895428"/>
          </a:xfrm>
          <a:custGeom>
            <a:avLst/>
            <a:gdLst/>
            <a:ahLst/>
            <a:cxnLst/>
            <a:rect l="l" t="t" r="r" b="b"/>
            <a:pathLst>
              <a:path w="2592030" h="895428">
                <a:moveTo>
                  <a:pt x="0" y="0"/>
                </a:moveTo>
                <a:lnTo>
                  <a:pt x="2592030" y="0"/>
                </a:lnTo>
                <a:lnTo>
                  <a:pt x="2592030" y="895428"/>
                </a:lnTo>
                <a:lnTo>
                  <a:pt x="0" y="8954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Freeform 4"/>
          <p:cNvSpPr/>
          <p:nvPr/>
        </p:nvSpPr>
        <p:spPr>
          <a:xfrm>
            <a:off x="12227252" y="133272"/>
            <a:ext cx="12121496" cy="10292252"/>
          </a:xfrm>
          <a:custGeom>
            <a:avLst/>
            <a:gdLst/>
            <a:ahLst/>
            <a:cxnLst/>
            <a:rect l="l" t="t" r="r" b="b"/>
            <a:pathLst>
              <a:path w="12121496" h="10292252">
                <a:moveTo>
                  <a:pt x="0" y="0"/>
                </a:moveTo>
                <a:lnTo>
                  <a:pt x="12121496" y="0"/>
                </a:lnTo>
                <a:lnTo>
                  <a:pt x="12121496" y="10292251"/>
                </a:lnTo>
                <a:lnTo>
                  <a:pt x="0" y="10292251"/>
                </a:lnTo>
                <a:lnTo>
                  <a:pt x="0" y="0"/>
                </a:lnTo>
                <a:close/>
              </a:path>
            </a:pathLst>
          </a:custGeom>
          <a:blipFill>
            <a:blip r:embed="rId2">
              <a:alphaModFix amt="26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5" name="Freeform 5"/>
          <p:cNvSpPr/>
          <p:nvPr/>
        </p:nvSpPr>
        <p:spPr>
          <a:xfrm>
            <a:off x="16196373" y="8229600"/>
            <a:ext cx="2091627" cy="2057400"/>
          </a:xfrm>
          <a:custGeom>
            <a:avLst/>
            <a:gdLst/>
            <a:ahLst/>
            <a:cxnLst/>
            <a:rect l="l" t="t" r="r" b="b"/>
            <a:pathLst>
              <a:path w="2091627" h="2057400">
                <a:moveTo>
                  <a:pt x="0" y="0"/>
                </a:moveTo>
                <a:lnTo>
                  <a:pt x="2091627" y="0"/>
                </a:lnTo>
                <a:lnTo>
                  <a:pt x="2091627"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nvGrpSpPr>
          <p:cNvPr id="6" name="Group 6"/>
          <p:cNvGrpSpPr/>
          <p:nvPr/>
        </p:nvGrpSpPr>
        <p:grpSpPr>
          <a:xfrm>
            <a:off x="2743687" y="3070778"/>
            <a:ext cx="13235332" cy="1771044"/>
            <a:chOff x="0" y="0"/>
            <a:chExt cx="2602724" cy="348275"/>
          </a:xfrm>
        </p:grpSpPr>
        <p:sp>
          <p:nvSpPr>
            <p:cNvPr id="7"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GB"/>
            </a:p>
          </p:txBody>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308980" y="2663413"/>
            <a:ext cx="13235332" cy="1771044"/>
            <a:chOff x="0" y="0"/>
            <a:chExt cx="2602724" cy="348275"/>
          </a:xfrm>
        </p:grpSpPr>
        <p:sp>
          <p:nvSpPr>
            <p:cNvPr id="10"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txBody>
            <a:bodyPr/>
            <a:lstStyle/>
            <a:p>
              <a:endParaRPr lang="en-GB"/>
            </a:p>
          </p:txBody>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743687" y="2423794"/>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3" name="Freeform 13"/>
          <p:cNvSpPr/>
          <p:nvPr/>
        </p:nvSpPr>
        <p:spPr>
          <a:xfrm rot="-5400000">
            <a:off x="460609" y="6945410"/>
            <a:ext cx="5395669" cy="7964048"/>
          </a:xfrm>
          <a:custGeom>
            <a:avLst/>
            <a:gdLst/>
            <a:ahLst/>
            <a:cxnLst/>
            <a:rect l="l" t="t" r="r" b="b"/>
            <a:pathLst>
              <a:path w="5395669" h="7964048">
                <a:moveTo>
                  <a:pt x="0" y="0"/>
                </a:moveTo>
                <a:lnTo>
                  <a:pt x="5395669" y="0"/>
                </a:lnTo>
                <a:lnTo>
                  <a:pt x="5395669" y="7964048"/>
                </a:lnTo>
                <a:lnTo>
                  <a:pt x="0" y="796404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4" name="Freeform 14"/>
          <p:cNvSpPr/>
          <p:nvPr/>
        </p:nvSpPr>
        <p:spPr>
          <a:xfrm>
            <a:off x="13940804" y="-2434298"/>
            <a:ext cx="6602765" cy="4858093"/>
          </a:xfrm>
          <a:custGeom>
            <a:avLst/>
            <a:gdLst/>
            <a:ahLst/>
            <a:cxnLst/>
            <a:rect l="l" t="t" r="r" b="b"/>
            <a:pathLst>
              <a:path w="6602765" h="4858093">
                <a:moveTo>
                  <a:pt x="0" y="0"/>
                </a:moveTo>
                <a:lnTo>
                  <a:pt x="6602765" y="0"/>
                </a:lnTo>
                <a:lnTo>
                  <a:pt x="6602765" y="4858092"/>
                </a:lnTo>
                <a:lnTo>
                  <a:pt x="0" y="48580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5" name="Freeform 15"/>
          <p:cNvSpPr/>
          <p:nvPr/>
        </p:nvSpPr>
        <p:spPr>
          <a:xfrm>
            <a:off x="210037" y="7878010"/>
            <a:ext cx="3462763" cy="1857300"/>
          </a:xfrm>
          <a:custGeom>
            <a:avLst/>
            <a:gdLst/>
            <a:ahLst/>
            <a:cxnLst/>
            <a:rect l="l" t="t" r="r" b="b"/>
            <a:pathLst>
              <a:path w="3462763" h="1857300">
                <a:moveTo>
                  <a:pt x="0" y="0"/>
                </a:moveTo>
                <a:lnTo>
                  <a:pt x="3462763" y="0"/>
                </a:lnTo>
                <a:lnTo>
                  <a:pt x="3462763" y="1857300"/>
                </a:lnTo>
                <a:lnTo>
                  <a:pt x="0" y="18573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16" name="Freeform 16"/>
          <p:cNvSpPr/>
          <p:nvPr/>
        </p:nvSpPr>
        <p:spPr>
          <a:xfrm>
            <a:off x="5411983" y="7878010"/>
            <a:ext cx="1728484" cy="1920538"/>
          </a:xfrm>
          <a:custGeom>
            <a:avLst/>
            <a:gdLst/>
            <a:ahLst/>
            <a:cxnLst/>
            <a:rect l="l" t="t" r="r" b="b"/>
            <a:pathLst>
              <a:path w="1728484" h="1920538">
                <a:moveTo>
                  <a:pt x="0" y="0"/>
                </a:moveTo>
                <a:lnTo>
                  <a:pt x="1728485" y="0"/>
                </a:lnTo>
                <a:lnTo>
                  <a:pt x="1728485" y="1920538"/>
                </a:lnTo>
                <a:lnTo>
                  <a:pt x="0" y="192053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GB"/>
          </a:p>
        </p:txBody>
      </p:sp>
      <p:sp>
        <p:nvSpPr>
          <p:cNvPr id="17" name="TextBox 17"/>
          <p:cNvSpPr txBox="1"/>
          <p:nvPr/>
        </p:nvSpPr>
        <p:spPr>
          <a:xfrm>
            <a:off x="1028700" y="975994"/>
            <a:ext cx="12912104" cy="788035"/>
          </a:xfrm>
          <a:prstGeom prst="rect">
            <a:avLst/>
          </a:prstGeom>
        </p:spPr>
        <p:txBody>
          <a:bodyPr lIns="0" tIns="0" rIns="0" bIns="0" rtlCol="0" anchor="t">
            <a:spAutoFit/>
          </a:bodyPr>
          <a:lstStyle/>
          <a:p>
            <a:pPr algn="ctr">
              <a:lnSpc>
                <a:spcPts val="6439"/>
              </a:lnSpc>
            </a:pPr>
            <a:r>
              <a:rPr lang="en-US" sz="4599">
                <a:solidFill>
                  <a:srgbClr val="000000"/>
                </a:solidFill>
                <a:latin typeface="Fraunces Bold"/>
              </a:rPr>
              <a:t>I. TÌM HIỂU YÊU CẦU CỦA KIỂU VĂN BẢN</a:t>
            </a:r>
          </a:p>
        </p:txBody>
      </p:sp>
      <p:sp>
        <p:nvSpPr>
          <p:cNvPr id="18" name="TextBox 18"/>
          <p:cNvSpPr txBox="1"/>
          <p:nvPr/>
        </p:nvSpPr>
        <p:spPr>
          <a:xfrm>
            <a:off x="3455446" y="3137453"/>
            <a:ext cx="10942400" cy="539115"/>
          </a:xfrm>
          <a:prstGeom prst="rect">
            <a:avLst/>
          </a:prstGeom>
        </p:spPr>
        <p:txBody>
          <a:bodyPr lIns="0" tIns="0" rIns="0" bIns="0" rtlCol="0" anchor="t">
            <a:spAutoFit/>
          </a:bodyPr>
          <a:lstStyle/>
          <a:p>
            <a:pPr algn="ctr">
              <a:lnSpc>
                <a:spcPts val="4079"/>
              </a:lnSpc>
            </a:pPr>
            <a:r>
              <a:rPr lang="en-US" sz="3999" dirty="0">
                <a:solidFill>
                  <a:srgbClr val="000000"/>
                </a:solidFill>
                <a:latin typeface="Roboto Condensed Bold"/>
              </a:rPr>
              <a:t>1. </a:t>
            </a:r>
            <a:r>
              <a:rPr lang="en-US" sz="3999" dirty="0" err="1">
                <a:solidFill>
                  <a:srgbClr val="000000"/>
                </a:solidFill>
                <a:latin typeface="Roboto Condensed Bold"/>
              </a:rPr>
              <a:t>Yêu</a:t>
            </a:r>
            <a:r>
              <a:rPr lang="en-US" sz="3999" dirty="0">
                <a:solidFill>
                  <a:srgbClr val="000000"/>
                </a:solidFill>
                <a:latin typeface="Roboto Condensed Bold"/>
              </a:rPr>
              <a:t> </a:t>
            </a:r>
            <a:r>
              <a:rPr lang="en-US" sz="3999" dirty="0" err="1">
                <a:solidFill>
                  <a:srgbClr val="000000"/>
                </a:solidFill>
                <a:latin typeface="Roboto Condensed Bold"/>
              </a:rPr>
              <a:t>cầu</a:t>
            </a:r>
            <a:r>
              <a:rPr lang="en-US" sz="3999" dirty="0">
                <a:solidFill>
                  <a:srgbClr val="000000"/>
                </a:solidFill>
                <a:latin typeface="Roboto Condensed Bold"/>
              </a:rPr>
              <a:t> </a:t>
            </a:r>
            <a:r>
              <a:rPr lang="en-US" sz="3999" dirty="0" err="1">
                <a:solidFill>
                  <a:srgbClr val="000000"/>
                </a:solidFill>
                <a:latin typeface="Roboto Condensed Bold"/>
              </a:rPr>
              <a:t>của</a:t>
            </a:r>
            <a:r>
              <a:rPr lang="en-US" sz="3999" dirty="0">
                <a:solidFill>
                  <a:srgbClr val="000000"/>
                </a:solidFill>
                <a:latin typeface="Roboto Condensed Bold"/>
              </a:rPr>
              <a:t> </a:t>
            </a:r>
            <a:r>
              <a:rPr lang="en-US" sz="3999" dirty="0" err="1">
                <a:solidFill>
                  <a:srgbClr val="000000"/>
                </a:solidFill>
                <a:latin typeface="Roboto Condensed Bold"/>
              </a:rPr>
              <a:t>kiểu</a:t>
            </a:r>
            <a:r>
              <a:rPr lang="en-US" sz="3999" dirty="0">
                <a:solidFill>
                  <a:srgbClr val="000000"/>
                </a:solidFill>
                <a:latin typeface="Roboto Condensed Bold"/>
              </a:rPr>
              <a:t> </a:t>
            </a:r>
            <a:r>
              <a:rPr lang="en-US" sz="3999" dirty="0" err="1">
                <a:solidFill>
                  <a:srgbClr val="000000"/>
                </a:solidFill>
                <a:latin typeface="Roboto Condensed Bold"/>
              </a:rPr>
              <a:t>văn</a:t>
            </a:r>
            <a:r>
              <a:rPr lang="en-US" sz="3999" dirty="0">
                <a:solidFill>
                  <a:srgbClr val="000000"/>
                </a:solidFill>
                <a:latin typeface="Roboto Condensed Bold"/>
              </a:rPr>
              <a:t> </a:t>
            </a:r>
            <a:r>
              <a:rPr lang="en-US" sz="3999" dirty="0" err="1">
                <a:solidFill>
                  <a:srgbClr val="000000"/>
                </a:solidFill>
                <a:latin typeface="Roboto Condensed Bold"/>
              </a:rPr>
              <a:t>bản</a:t>
            </a:r>
            <a:endParaRPr lang="en-US" sz="3999" dirty="0">
              <a:solidFill>
                <a:srgbClr val="000000"/>
              </a:solidFill>
              <a:latin typeface="Roboto Condensed Bold"/>
            </a:endParaRPr>
          </a:p>
        </p:txBody>
      </p:sp>
      <p:grpSp>
        <p:nvGrpSpPr>
          <p:cNvPr id="19" name="Group 19"/>
          <p:cNvGrpSpPr/>
          <p:nvPr/>
        </p:nvGrpSpPr>
        <p:grpSpPr>
          <a:xfrm>
            <a:off x="2743687" y="5787858"/>
            <a:ext cx="13235332" cy="1771044"/>
            <a:chOff x="0" y="0"/>
            <a:chExt cx="2602724" cy="348275"/>
          </a:xfrm>
        </p:grpSpPr>
        <p:sp>
          <p:nvSpPr>
            <p:cNvPr id="20" name="Freeform 2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GB"/>
            </a:p>
          </p:txBody>
        </p:sp>
        <p:sp>
          <p:nvSpPr>
            <p:cNvPr id="21" name="TextBox 2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308980" y="5445179"/>
            <a:ext cx="13235332" cy="1771044"/>
            <a:chOff x="0" y="0"/>
            <a:chExt cx="2602724" cy="348275"/>
          </a:xfrm>
        </p:grpSpPr>
        <p:sp>
          <p:nvSpPr>
            <p:cNvPr id="23" name="Freeform 2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txBody>
            <a:bodyPr/>
            <a:lstStyle/>
            <a:p>
              <a:endParaRPr lang="en-GB"/>
            </a:p>
          </p:txBody>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743687" y="5205561"/>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26" name="TextBox 26"/>
          <p:cNvSpPr txBox="1"/>
          <p:nvPr/>
        </p:nvSpPr>
        <p:spPr>
          <a:xfrm>
            <a:off x="3672800" y="6149808"/>
            <a:ext cx="10942400" cy="539115"/>
          </a:xfrm>
          <a:prstGeom prst="rect">
            <a:avLst/>
          </a:prstGeom>
        </p:spPr>
        <p:txBody>
          <a:bodyPr lIns="0" tIns="0" rIns="0" bIns="0" rtlCol="0" anchor="t">
            <a:spAutoFit/>
          </a:bodyPr>
          <a:lstStyle/>
          <a:p>
            <a:pPr algn="ctr">
              <a:lnSpc>
                <a:spcPts val="4079"/>
              </a:lnSpc>
            </a:pPr>
            <a:r>
              <a:rPr lang="en-US" sz="3999">
                <a:solidFill>
                  <a:srgbClr val="000000"/>
                </a:solidFill>
                <a:latin typeface="Roboto Condensed Bold"/>
              </a:rPr>
              <a:t>2. Bảng kiểm tham khảo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4B23"/>
        </a:solidFill>
        <a:effectLst/>
      </p:bgPr>
    </p:bg>
    <p:spTree>
      <p:nvGrpSpPr>
        <p:cNvPr id="1" name=""/>
        <p:cNvGrpSpPr/>
        <p:nvPr/>
      </p:nvGrpSpPr>
      <p:grpSpPr>
        <a:xfrm>
          <a:off x="0" y="0"/>
          <a:ext cx="0" cy="0"/>
          <a:chOff x="0" y="0"/>
          <a:chExt cx="0" cy="0"/>
        </a:xfrm>
      </p:grpSpPr>
      <p:sp>
        <p:nvSpPr>
          <p:cNvPr id="2" name="Freeform 2"/>
          <p:cNvSpPr/>
          <p:nvPr/>
        </p:nvSpPr>
        <p:spPr>
          <a:xfrm>
            <a:off x="-1173855" y="-2747397"/>
            <a:ext cx="19461855" cy="7890897"/>
          </a:xfrm>
          <a:custGeom>
            <a:avLst/>
            <a:gdLst/>
            <a:ahLst/>
            <a:cxnLst/>
            <a:rect l="l" t="t" r="r" b="b"/>
            <a:pathLst>
              <a:path w="19461855" h="7890897">
                <a:moveTo>
                  <a:pt x="0" y="0"/>
                </a:moveTo>
                <a:lnTo>
                  <a:pt x="19461855" y="0"/>
                </a:lnTo>
                <a:lnTo>
                  <a:pt x="19461855" y="7890897"/>
                </a:lnTo>
                <a:lnTo>
                  <a:pt x="0" y="7890897"/>
                </a:lnTo>
                <a:lnTo>
                  <a:pt x="0" y="0"/>
                </a:lnTo>
                <a:close/>
              </a:path>
            </a:pathLst>
          </a:custGeom>
          <a:blipFill>
            <a:blip r:embed="rId2">
              <a:alphaModFix amt="42000"/>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245127" y="2926109"/>
            <a:ext cx="14643271" cy="6768110"/>
          </a:xfrm>
          <a:custGeom>
            <a:avLst/>
            <a:gdLst/>
            <a:ahLst/>
            <a:cxnLst/>
            <a:rect l="l" t="t" r="r" b="b"/>
            <a:pathLst>
              <a:path w="14643271" h="6768110">
                <a:moveTo>
                  <a:pt x="0" y="0"/>
                </a:moveTo>
                <a:lnTo>
                  <a:pt x="14643271" y="0"/>
                </a:lnTo>
                <a:lnTo>
                  <a:pt x="14643271" y="6768109"/>
                </a:lnTo>
                <a:lnTo>
                  <a:pt x="0" y="67681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4" name="TextBox 4"/>
          <p:cNvSpPr txBox="1"/>
          <p:nvPr/>
        </p:nvSpPr>
        <p:spPr>
          <a:xfrm>
            <a:off x="4475732" y="4115041"/>
            <a:ext cx="10182061" cy="615950"/>
          </a:xfrm>
          <a:prstGeom prst="rect">
            <a:avLst/>
          </a:prstGeom>
        </p:spPr>
        <p:txBody>
          <a:bodyPr lIns="0" tIns="0" rIns="0" bIns="0" rtlCol="0" anchor="t">
            <a:spAutoFit/>
          </a:bodyPr>
          <a:lstStyle/>
          <a:p>
            <a:pPr>
              <a:lnSpc>
                <a:spcPts val="4900"/>
              </a:lnSpc>
            </a:pPr>
            <a:r>
              <a:rPr lang="en-US" sz="3500">
                <a:solidFill>
                  <a:srgbClr val="000000"/>
                </a:solidFill>
                <a:latin typeface="Roboto Condensed"/>
              </a:rPr>
              <a:t>Bài văn (bố cục 3 phần MB, TB, KB)</a:t>
            </a:r>
          </a:p>
        </p:txBody>
      </p:sp>
      <p:sp>
        <p:nvSpPr>
          <p:cNvPr id="5" name="TextBox 5"/>
          <p:cNvSpPr txBox="1"/>
          <p:nvPr/>
        </p:nvSpPr>
        <p:spPr>
          <a:xfrm>
            <a:off x="4285858" y="6505884"/>
            <a:ext cx="13812268" cy="3255009"/>
          </a:xfrm>
          <a:prstGeom prst="rect">
            <a:avLst/>
          </a:prstGeom>
        </p:spPr>
        <p:txBody>
          <a:bodyPr lIns="0" tIns="0" rIns="0" bIns="0" rtlCol="0" anchor="t">
            <a:spAutoFit/>
          </a:bodyPr>
          <a:lstStyle/>
          <a:p>
            <a:pPr>
              <a:lnSpc>
                <a:spcPts val="4340"/>
              </a:lnSpc>
            </a:pPr>
            <a:endParaRPr/>
          </a:p>
          <a:p>
            <a:pPr marL="669294" lvl="1" indent="-334647">
              <a:lnSpc>
                <a:spcPts val="4340"/>
              </a:lnSpc>
              <a:buFont typeface="Arial"/>
              <a:buChar char="•"/>
            </a:pPr>
            <a:r>
              <a:rPr lang="en-US" sz="3100">
                <a:solidFill>
                  <a:srgbClr val="000000"/>
                </a:solidFill>
                <a:latin typeface="Roboto Condensed"/>
              </a:rPr>
              <a:t>Giới thiệu được bài thơ, tác giả (nếu có), nêu ý kiến chung</a:t>
            </a:r>
          </a:p>
          <a:p>
            <a:pPr marL="669294" lvl="1" indent="-334647">
              <a:lnSpc>
                <a:spcPts val="4340"/>
              </a:lnSpc>
              <a:buFont typeface="Arial"/>
              <a:buChar char="•"/>
            </a:pPr>
            <a:r>
              <a:rPr lang="en-US" sz="3100">
                <a:solidFill>
                  <a:srgbClr val="000000"/>
                </a:solidFill>
                <a:latin typeface="Roboto Condensed"/>
              </a:rPr>
              <a:t>Phân tích được nội dung cơ bản của bài thơ</a:t>
            </a:r>
          </a:p>
          <a:p>
            <a:pPr marL="669294" lvl="1" indent="-334647">
              <a:lnSpc>
                <a:spcPts val="4340"/>
              </a:lnSpc>
              <a:buFont typeface="Arial"/>
              <a:buChar char="•"/>
            </a:pPr>
            <a:r>
              <a:rPr lang="en-US" sz="3100">
                <a:solidFill>
                  <a:srgbClr val="000000"/>
                </a:solidFill>
                <a:latin typeface="Roboto Condensed"/>
              </a:rPr>
              <a:t>Phân tích được một số nét đặc sắc về hình thức nghệ thuật</a:t>
            </a:r>
          </a:p>
          <a:p>
            <a:pPr marL="669294" lvl="1" indent="-334647">
              <a:lnSpc>
                <a:spcPts val="4340"/>
              </a:lnSpc>
              <a:buFont typeface="Arial"/>
              <a:buChar char="•"/>
            </a:pPr>
            <a:r>
              <a:rPr lang="en-US" sz="3100">
                <a:solidFill>
                  <a:srgbClr val="000000"/>
                </a:solidFill>
                <a:latin typeface="Roboto Condensed"/>
              </a:rPr>
              <a:t>Khẳng định được vị trí, ý nghĩa của bài thơ</a:t>
            </a:r>
          </a:p>
          <a:p>
            <a:pPr>
              <a:lnSpc>
                <a:spcPts val="4340"/>
              </a:lnSpc>
            </a:pPr>
            <a:endParaRPr lang="en-US" sz="3100">
              <a:solidFill>
                <a:srgbClr val="000000"/>
              </a:solidFill>
              <a:latin typeface="Roboto Condensed"/>
            </a:endParaRPr>
          </a:p>
        </p:txBody>
      </p:sp>
      <p:sp>
        <p:nvSpPr>
          <p:cNvPr id="6" name="TextBox 6"/>
          <p:cNvSpPr txBox="1"/>
          <p:nvPr/>
        </p:nvSpPr>
        <p:spPr>
          <a:xfrm>
            <a:off x="2426102" y="3937876"/>
            <a:ext cx="1812131" cy="1005205"/>
          </a:xfrm>
          <a:prstGeom prst="rect">
            <a:avLst/>
          </a:prstGeom>
        </p:spPr>
        <p:txBody>
          <a:bodyPr lIns="0" tIns="0" rIns="0" bIns="0" rtlCol="0" anchor="t">
            <a:spAutoFit/>
          </a:bodyPr>
          <a:lstStyle/>
          <a:p>
            <a:pPr algn="ctr">
              <a:lnSpc>
                <a:spcPts val="8119"/>
              </a:lnSpc>
            </a:pPr>
            <a:r>
              <a:rPr lang="en-US" sz="5799" dirty="0">
                <a:solidFill>
                  <a:srgbClr val="FFFFFF"/>
                </a:solidFill>
                <a:latin typeface="Roboto Condensed Bold"/>
              </a:rPr>
              <a:t>1.</a:t>
            </a:r>
          </a:p>
        </p:txBody>
      </p:sp>
      <p:sp>
        <p:nvSpPr>
          <p:cNvPr id="7" name="TextBox 7"/>
          <p:cNvSpPr txBox="1"/>
          <p:nvPr/>
        </p:nvSpPr>
        <p:spPr>
          <a:xfrm>
            <a:off x="2473727" y="7527995"/>
            <a:ext cx="1812131" cy="1005205"/>
          </a:xfrm>
          <a:prstGeom prst="rect">
            <a:avLst/>
          </a:prstGeom>
        </p:spPr>
        <p:txBody>
          <a:bodyPr lIns="0" tIns="0" rIns="0" bIns="0" rtlCol="0" anchor="t">
            <a:spAutoFit/>
          </a:bodyPr>
          <a:lstStyle/>
          <a:p>
            <a:pPr algn="ctr">
              <a:lnSpc>
                <a:spcPts val="8119"/>
              </a:lnSpc>
            </a:pPr>
            <a:r>
              <a:rPr lang="en-US" sz="5799">
                <a:solidFill>
                  <a:srgbClr val="FFFFFF"/>
                </a:solidFill>
                <a:latin typeface="Roboto Condensed Bold"/>
              </a:rPr>
              <a:t>2.</a:t>
            </a:r>
          </a:p>
        </p:txBody>
      </p:sp>
      <p:sp>
        <p:nvSpPr>
          <p:cNvPr id="8" name="TextBox 8"/>
          <p:cNvSpPr txBox="1"/>
          <p:nvPr/>
        </p:nvSpPr>
        <p:spPr>
          <a:xfrm>
            <a:off x="1359827" y="607695"/>
            <a:ext cx="13297966" cy="821055"/>
          </a:xfrm>
          <a:prstGeom prst="rect">
            <a:avLst/>
          </a:prstGeom>
        </p:spPr>
        <p:txBody>
          <a:bodyPr lIns="0" tIns="0" rIns="0" bIns="0" rtlCol="0" anchor="t">
            <a:spAutoFit/>
          </a:bodyPr>
          <a:lstStyle/>
          <a:p>
            <a:pPr algn="ctr">
              <a:lnSpc>
                <a:spcPts val="6719"/>
              </a:lnSpc>
            </a:pPr>
            <a:r>
              <a:rPr lang="en-US" sz="4799" dirty="0">
                <a:solidFill>
                  <a:srgbClr val="FFFFFF"/>
                </a:solidFill>
                <a:latin typeface="Fraunces Bold"/>
              </a:rPr>
              <a:t>I. TÌM HIỂU YÊU CẦU CỦA KIỂU VĂN BẢN</a:t>
            </a:r>
          </a:p>
        </p:txBody>
      </p:sp>
      <p:sp>
        <p:nvSpPr>
          <p:cNvPr id="9" name="TextBox 9"/>
          <p:cNvSpPr txBox="1"/>
          <p:nvPr/>
        </p:nvSpPr>
        <p:spPr>
          <a:xfrm>
            <a:off x="1645796" y="1955956"/>
            <a:ext cx="6911277" cy="619506"/>
          </a:xfrm>
          <a:prstGeom prst="rect">
            <a:avLst/>
          </a:prstGeom>
        </p:spPr>
        <p:txBody>
          <a:bodyPr lIns="0" tIns="0" rIns="0" bIns="0" rtlCol="0" anchor="t">
            <a:spAutoFit/>
          </a:bodyPr>
          <a:lstStyle/>
          <a:p>
            <a:pPr algn="ctr">
              <a:lnSpc>
                <a:spcPts val="4691"/>
              </a:lnSpc>
            </a:pPr>
            <a:r>
              <a:rPr lang="en-US" sz="4599" dirty="0">
                <a:solidFill>
                  <a:srgbClr val="FFFFFF"/>
                </a:solidFill>
                <a:latin typeface="Roboto Condensed Bold"/>
              </a:rPr>
              <a:t>1. </a:t>
            </a:r>
            <a:r>
              <a:rPr lang="en-US" sz="4599" dirty="0" err="1">
                <a:solidFill>
                  <a:srgbClr val="FFFFFF"/>
                </a:solidFill>
                <a:latin typeface="Roboto Condensed Bold"/>
              </a:rPr>
              <a:t>Yêu</a:t>
            </a:r>
            <a:r>
              <a:rPr lang="en-US" sz="4599" dirty="0">
                <a:solidFill>
                  <a:srgbClr val="FFFFFF"/>
                </a:solidFill>
                <a:latin typeface="Roboto Condensed Bold"/>
              </a:rPr>
              <a:t> </a:t>
            </a:r>
            <a:r>
              <a:rPr lang="en-US" sz="4599" dirty="0" err="1">
                <a:solidFill>
                  <a:srgbClr val="FFFFFF"/>
                </a:solidFill>
                <a:latin typeface="Roboto Condensed Bold"/>
              </a:rPr>
              <a:t>cầu</a:t>
            </a:r>
            <a:r>
              <a:rPr lang="en-US" sz="4599" dirty="0">
                <a:solidFill>
                  <a:srgbClr val="FFFFFF"/>
                </a:solidFill>
                <a:latin typeface="Roboto Condensed Bold"/>
              </a:rPr>
              <a:t> </a:t>
            </a:r>
            <a:r>
              <a:rPr lang="en-US" sz="4599" dirty="0" err="1">
                <a:solidFill>
                  <a:srgbClr val="FFFFFF"/>
                </a:solidFill>
                <a:latin typeface="Roboto Condensed Bold"/>
              </a:rPr>
              <a:t>của</a:t>
            </a:r>
            <a:r>
              <a:rPr lang="en-US" sz="4599" dirty="0">
                <a:solidFill>
                  <a:srgbClr val="FFFFFF"/>
                </a:solidFill>
                <a:latin typeface="Roboto Condensed Bold"/>
              </a:rPr>
              <a:t> </a:t>
            </a:r>
            <a:r>
              <a:rPr lang="en-US" sz="4599" dirty="0" err="1">
                <a:solidFill>
                  <a:srgbClr val="FFFFFF"/>
                </a:solidFill>
                <a:latin typeface="Roboto Condensed Bold"/>
              </a:rPr>
              <a:t>kiểu</a:t>
            </a:r>
            <a:r>
              <a:rPr lang="en-US" sz="4599" dirty="0">
                <a:solidFill>
                  <a:srgbClr val="FFFFFF"/>
                </a:solidFill>
                <a:latin typeface="Roboto Condensed Bold"/>
              </a:rPr>
              <a:t> </a:t>
            </a:r>
            <a:r>
              <a:rPr lang="en-US" sz="4599" dirty="0" err="1">
                <a:solidFill>
                  <a:srgbClr val="FFFFFF"/>
                </a:solidFill>
                <a:latin typeface="Roboto Condensed Bold"/>
              </a:rPr>
              <a:t>văn</a:t>
            </a:r>
            <a:r>
              <a:rPr lang="en-US" sz="4599" dirty="0">
                <a:solidFill>
                  <a:srgbClr val="FFFFFF"/>
                </a:solidFill>
                <a:latin typeface="Roboto Condensed Bold"/>
              </a:rPr>
              <a:t> </a:t>
            </a:r>
            <a:r>
              <a:rPr lang="en-US" sz="4599" dirty="0" err="1">
                <a:solidFill>
                  <a:srgbClr val="FFFFFF"/>
                </a:solidFill>
                <a:latin typeface="Roboto Condensed Bold"/>
              </a:rPr>
              <a:t>bản</a:t>
            </a:r>
            <a:endParaRPr lang="en-US" sz="4599" dirty="0">
              <a:solidFill>
                <a:srgbClr val="FFFFFF"/>
              </a:solidFill>
              <a:latin typeface="Roboto Condensed Bold"/>
            </a:endParaRPr>
          </a:p>
        </p:txBody>
      </p:sp>
      <p:sp>
        <p:nvSpPr>
          <p:cNvPr id="10" name="TextBox 10"/>
          <p:cNvSpPr txBox="1"/>
          <p:nvPr/>
        </p:nvSpPr>
        <p:spPr>
          <a:xfrm>
            <a:off x="737721" y="6505884"/>
            <a:ext cx="1816150"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Roboto Condensed Bold"/>
              </a:rPr>
              <a:t>Nội dung</a:t>
            </a:r>
          </a:p>
        </p:txBody>
      </p:sp>
      <p:sp>
        <p:nvSpPr>
          <p:cNvPr id="11" name="TextBox 11"/>
          <p:cNvSpPr txBox="1"/>
          <p:nvPr/>
        </p:nvSpPr>
        <p:spPr>
          <a:xfrm>
            <a:off x="577433" y="2849909"/>
            <a:ext cx="1976438" cy="679450"/>
          </a:xfrm>
          <a:prstGeom prst="rect">
            <a:avLst/>
          </a:prstGeom>
        </p:spPr>
        <p:txBody>
          <a:bodyPr lIns="0" tIns="0" rIns="0" bIns="0" rtlCol="0" anchor="t">
            <a:spAutoFit/>
          </a:bodyPr>
          <a:lstStyle/>
          <a:p>
            <a:pPr algn="ctr">
              <a:lnSpc>
                <a:spcPts val="5599"/>
              </a:lnSpc>
              <a:spcBef>
                <a:spcPct val="0"/>
              </a:spcBef>
            </a:pPr>
            <a:r>
              <a:rPr lang="en-US" sz="3999" dirty="0" err="1">
                <a:solidFill>
                  <a:srgbClr val="FFFFFF"/>
                </a:solidFill>
                <a:latin typeface="Roboto Condensed Bold"/>
              </a:rPr>
              <a:t>Hình</a:t>
            </a:r>
            <a:r>
              <a:rPr lang="en-US" sz="3999" dirty="0">
                <a:solidFill>
                  <a:srgbClr val="FFFFFF"/>
                </a:solidFill>
                <a:latin typeface="Roboto Condensed Bold"/>
              </a:rPr>
              <a:t> </a:t>
            </a:r>
            <a:r>
              <a:rPr lang="en-US" sz="3999" dirty="0" err="1">
                <a:solidFill>
                  <a:srgbClr val="FFFFFF"/>
                </a:solidFill>
                <a:latin typeface="Roboto Condensed Bold"/>
              </a:rPr>
              <a:t>thức</a:t>
            </a:r>
            <a:endParaRPr lang="en-US" sz="3999" dirty="0">
              <a:solidFill>
                <a:srgbClr val="FFFFFF"/>
              </a:solidFill>
              <a:latin typeface="Roboto Condensed Bold"/>
            </a:endParaRPr>
          </a:p>
        </p:txBody>
      </p:sp>
      <p:sp>
        <p:nvSpPr>
          <p:cNvPr id="12" name="Freeform 12"/>
          <p:cNvSpPr/>
          <p:nvPr/>
        </p:nvSpPr>
        <p:spPr>
          <a:xfrm rot="3067879">
            <a:off x="14641828" y="7921054"/>
            <a:ext cx="2484075" cy="3134480"/>
          </a:xfrm>
          <a:custGeom>
            <a:avLst/>
            <a:gdLst/>
            <a:ahLst/>
            <a:cxnLst/>
            <a:rect l="l" t="t" r="r" b="b"/>
            <a:pathLst>
              <a:path w="2484075" h="3134480">
                <a:moveTo>
                  <a:pt x="0" y="0"/>
                </a:moveTo>
                <a:lnTo>
                  <a:pt x="2484076" y="0"/>
                </a:lnTo>
                <a:lnTo>
                  <a:pt x="2484076" y="3134480"/>
                </a:lnTo>
                <a:lnTo>
                  <a:pt x="0" y="3134480"/>
                </a:lnTo>
                <a:lnTo>
                  <a:pt x="0" y="0"/>
                </a:lnTo>
                <a:close/>
              </a:path>
            </a:pathLst>
          </a:custGeom>
          <a:blipFill>
            <a:blip r:embed="rId6"/>
            <a:stretch>
              <a:fillRect/>
            </a:stretch>
          </a:blipFill>
        </p:spPr>
        <p:txBody>
          <a:bodyPr/>
          <a:lstStyle/>
          <a:p>
            <a:endParaRPr lang="en-GB"/>
          </a:p>
        </p:txBody>
      </p:sp>
      <p:sp>
        <p:nvSpPr>
          <p:cNvPr id="13" name="Freeform 13"/>
          <p:cNvSpPr/>
          <p:nvPr/>
        </p:nvSpPr>
        <p:spPr>
          <a:xfrm>
            <a:off x="-1173855" y="8935076"/>
            <a:ext cx="5614490" cy="4130953"/>
          </a:xfrm>
          <a:custGeom>
            <a:avLst/>
            <a:gdLst/>
            <a:ahLst/>
            <a:cxnLst/>
            <a:rect l="l" t="t" r="r" b="b"/>
            <a:pathLst>
              <a:path w="5614490" h="4130953">
                <a:moveTo>
                  <a:pt x="0" y="0"/>
                </a:moveTo>
                <a:lnTo>
                  <a:pt x="5614491" y="0"/>
                </a:lnTo>
                <a:lnTo>
                  <a:pt x="5614491" y="4130953"/>
                </a:lnTo>
                <a:lnTo>
                  <a:pt x="0" y="41309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4" name="Freeform 14"/>
          <p:cNvSpPr/>
          <p:nvPr/>
        </p:nvSpPr>
        <p:spPr>
          <a:xfrm rot="-8897882">
            <a:off x="383687" y="8621758"/>
            <a:ext cx="3154705" cy="2291105"/>
          </a:xfrm>
          <a:custGeom>
            <a:avLst/>
            <a:gdLst/>
            <a:ahLst/>
            <a:cxnLst/>
            <a:rect l="l" t="t" r="r" b="b"/>
            <a:pathLst>
              <a:path w="3154705" h="2291105">
                <a:moveTo>
                  <a:pt x="0" y="0"/>
                </a:moveTo>
                <a:lnTo>
                  <a:pt x="3154705" y="0"/>
                </a:lnTo>
                <a:lnTo>
                  <a:pt x="3154705" y="2291104"/>
                </a:lnTo>
                <a:lnTo>
                  <a:pt x="0" y="229110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15" name="Freeform 15"/>
          <p:cNvSpPr/>
          <p:nvPr/>
        </p:nvSpPr>
        <p:spPr>
          <a:xfrm>
            <a:off x="15506097" y="0"/>
            <a:ext cx="2592030" cy="895428"/>
          </a:xfrm>
          <a:custGeom>
            <a:avLst/>
            <a:gdLst/>
            <a:ahLst/>
            <a:cxnLst/>
            <a:rect l="l" t="t" r="r" b="b"/>
            <a:pathLst>
              <a:path w="2592030" h="895428">
                <a:moveTo>
                  <a:pt x="0" y="0"/>
                </a:moveTo>
                <a:lnTo>
                  <a:pt x="2592029" y="0"/>
                </a:lnTo>
                <a:lnTo>
                  <a:pt x="2592029" y="895428"/>
                </a:lnTo>
                <a:lnTo>
                  <a:pt x="0" y="8954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5083122" y="1505791"/>
            <a:ext cx="8261255" cy="1430253"/>
            <a:chOff x="0" y="0"/>
            <a:chExt cx="2175804" cy="376692"/>
          </a:xfrm>
        </p:grpSpPr>
        <p:sp>
          <p:nvSpPr>
            <p:cNvPr id="3" name="Freeform 3"/>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25825" y="-180340"/>
            <a:ext cx="2625452" cy="20574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083122" y="1791022"/>
            <a:ext cx="9089375" cy="764540"/>
          </a:xfrm>
          <a:prstGeom prst="rect">
            <a:avLst/>
          </a:prstGeom>
        </p:spPr>
        <p:txBody>
          <a:bodyPr lIns="0" tIns="0" rIns="0" bIns="0" rtlCol="0" anchor="t">
            <a:spAutoFit/>
          </a:bodyPr>
          <a:lstStyle/>
          <a:p>
            <a:pPr algn="ctr">
              <a:lnSpc>
                <a:spcPts val="6160"/>
              </a:lnSpc>
            </a:pPr>
            <a:r>
              <a:rPr lang="en-US" sz="4400">
                <a:solidFill>
                  <a:srgbClr val="FFFFFF"/>
                </a:solidFill>
                <a:latin typeface="Roboto Condensed Bold"/>
              </a:rPr>
              <a:t>2. Bảng kiểm tham khảo</a:t>
            </a:r>
          </a:p>
        </p:txBody>
      </p:sp>
      <p:graphicFrame>
        <p:nvGraphicFramePr>
          <p:cNvPr id="8" name="Table 8"/>
          <p:cNvGraphicFramePr>
            <a:graphicFrameLocks noGrp="1"/>
          </p:cNvGraphicFramePr>
          <p:nvPr/>
        </p:nvGraphicFramePr>
        <p:xfrm>
          <a:off x="814888" y="3859969"/>
          <a:ext cx="16242227" cy="3771900"/>
        </p:xfrm>
        <a:graphic>
          <a:graphicData uri="http://schemas.openxmlformats.org/drawingml/2006/table">
            <a:tbl>
              <a:tblPr/>
              <a:tblGrid>
                <a:gridCol w="1697270">
                  <a:extLst>
                    <a:ext uri="{9D8B030D-6E8A-4147-A177-3AD203B41FA5}">
                      <a16:colId xmlns:a16="http://schemas.microsoft.com/office/drawing/2014/main" val="20000"/>
                    </a:ext>
                  </a:extLst>
                </a:gridCol>
                <a:gridCol w="12497727">
                  <a:extLst>
                    <a:ext uri="{9D8B030D-6E8A-4147-A177-3AD203B41FA5}">
                      <a16:colId xmlns:a16="http://schemas.microsoft.com/office/drawing/2014/main" val="20001"/>
                    </a:ext>
                  </a:extLst>
                </a:gridCol>
                <a:gridCol w="2047230">
                  <a:extLst>
                    <a:ext uri="{9D8B030D-6E8A-4147-A177-3AD203B41FA5}">
                      <a16:colId xmlns:a16="http://schemas.microsoft.com/office/drawing/2014/main" val="20002"/>
                    </a:ext>
                  </a:extLst>
                </a:gridCol>
              </a:tblGrid>
              <a:tr h="1597284">
                <a:tc>
                  <a:txBody>
                    <a:bodyPr/>
                    <a:lstStyle/>
                    <a:p>
                      <a:pPr algn="l">
                        <a:lnSpc>
                          <a:spcPts val="4045"/>
                        </a:lnSpc>
                        <a:defRPr/>
                      </a:pPr>
                      <a:r>
                        <a:rPr lang="en-US" sz="3399" dirty="0" err="1">
                          <a:solidFill>
                            <a:srgbClr val="000000"/>
                          </a:solidFill>
                          <a:latin typeface="Roboto Condensed Bold"/>
                        </a:rPr>
                        <a:t>Các</a:t>
                      </a:r>
                      <a:r>
                        <a:rPr lang="en-US" sz="3399" dirty="0">
                          <a:solidFill>
                            <a:srgbClr val="000000"/>
                          </a:solidFill>
                          <a:latin typeface="Roboto Condensed Bold"/>
                        </a:rPr>
                        <a:t> </a:t>
                      </a:r>
                      <a:r>
                        <a:rPr lang="en-US" sz="3399" dirty="0" err="1">
                          <a:solidFill>
                            <a:srgbClr val="000000"/>
                          </a:solidFill>
                          <a:latin typeface="Roboto Condensed Bold"/>
                        </a:rPr>
                        <a:t>phần</a:t>
                      </a:r>
                      <a:r>
                        <a:rPr lang="en-US" sz="3399" dirty="0">
                          <a:solidFill>
                            <a:srgbClr val="000000"/>
                          </a:solidFill>
                          <a:latin typeface="Roboto Condensed Bold"/>
                        </a:rPr>
                        <a:t> </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Nội</a:t>
                      </a:r>
                      <a:r>
                        <a:rPr lang="en-US" sz="33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Có</a:t>
                      </a:r>
                      <a:r>
                        <a:rPr lang="en-US" sz="3399" dirty="0">
                          <a:solidFill>
                            <a:srgbClr val="000000"/>
                          </a:solidFill>
                          <a:latin typeface="Roboto Condensed Bold"/>
                        </a:rPr>
                        <a:t>/ </a:t>
                      </a:r>
                      <a:r>
                        <a:rPr lang="en-US" sz="3399" dirty="0" err="1">
                          <a:solidFill>
                            <a:srgbClr val="000000"/>
                          </a:solidFill>
                          <a:latin typeface="Roboto Condensed Bold"/>
                        </a:rPr>
                        <a:t>Không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87308">
                <a:tc rowSpan="2">
                  <a:txBody>
                    <a:bodyPr/>
                    <a:lstStyle/>
                    <a:p>
                      <a:pPr algn="l">
                        <a:lnSpc>
                          <a:spcPts val="4045"/>
                        </a:lnSpc>
                        <a:defRPr/>
                      </a:pPr>
                      <a:r>
                        <a:rPr lang="en-US" sz="3399" dirty="0" err="1">
                          <a:solidFill>
                            <a:srgbClr val="000000"/>
                          </a:solidFill>
                          <a:latin typeface="Roboto Condensed Bold"/>
                        </a:rPr>
                        <a:t>Mở</a:t>
                      </a:r>
                      <a:r>
                        <a:rPr lang="en-US" sz="3399" dirty="0">
                          <a:solidFill>
                            <a:srgbClr val="000000"/>
                          </a:solidFill>
                          <a:latin typeface="Roboto Condensed Bold"/>
                        </a:rPr>
                        <a:t> </a:t>
                      </a:r>
                      <a:r>
                        <a:rPr lang="en-US" sz="3399" dirty="0" err="1">
                          <a:solidFill>
                            <a:srgbClr val="000000"/>
                          </a:solidFill>
                          <a:latin typeface="Roboto Condensed Bold"/>
                        </a:rPr>
                        <a:t>bài</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Mở</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bằng</a:t>
                      </a:r>
                      <a:r>
                        <a:rPr lang="en-US" sz="3399" dirty="0">
                          <a:solidFill>
                            <a:srgbClr val="000000"/>
                          </a:solidFill>
                          <a:latin typeface="Roboto Condensed"/>
                        </a:rPr>
                        <a:t> </a:t>
                      </a:r>
                      <a:r>
                        <a:rPr lang="en-US" sz="3399" dirty="0" err="1">
                          <a:solidFill>
                            <a:srgbClr val="000000"/>
                          </a:solidFill>
                          <a:latin typeface="Roboto Condensed"/>
                        </a:rPr>
                        <a:t>chữ</a:t>
                      </a:r>
                      <a:r>
                        <a:rPr lang="en-US" sz="3399" dirty="0">
                          <a:solidFill>
                            <a:srgbClr val="000000"/>
                          </a:solidFill>
                          <a:latin typeface="Roboto Condensed"/>
                        </a:rPr>
                        <a:t> </a:t>
                      </a:r>
                      <a:r>
                        <a:rPr lang="en-US" sz="3399" dirty="0" err="1">
                          <a:solidFill>
                            <a:srgbClr val="000000"/>
                          </a:solidFill>
                          <a:latin typeface="Roboto Condensed"/>
                        </a:rPr>
                        <a:t>viết</a:t>
                      </a:r>
                      <a:r>
                        <a:rPr lang="en-US" sz="3399" dirty="0">
                          <a:solidFill>
                            <a:srgbClr val="000000"/>
                          </a:solidFill>
                          <a:latin typeface="Roboto Condensed"/>
                        </a:rPr>
                        <a:t> </a:t>
                      </a:r>
                      <a:r>
                        <a:rPr lang="en-US" sz="3399" dirty="0" err="1">
                          <a:solidFill>
                            <a:srgbClr val="000000"/>
                          </a:solidFill>
                          <a:latin typeface="Roboto Condensed"/>
                        </a:rPr>
                        <a:t>hoa</a:t>
                      </a:r>
                      <a:r>
                        <a:rPr lang="en-US" sz="3399" dirty="0">
                          <a:solidFill>
                            <a:srgbClr val="000000"/>
                          </a:solidFill>
                          <a:latin typeface="Roboto Condensed"/>
                        </a:rPr>
                        <a:t> </a:t>
                      </a:r>
                      <a:r>
                        <a:rPr lang="en-US" sz="3399" dirty="0" err="1">
                          <a:solidFill>
                            <a:srgbClr val="000000"/>
                          </a:solidFill>
                          <a:latin typeface="Roboto Condensed"/>
                        </a:rPr>
                        <a:t>lùi</a:t>
                      </a:r>
                      <a:r>
                        <a:rPr lang="en-US" sz="3399" dirty="0">
                          <a:solidFill>
                            <a:srgbClr val="000000"/>
                          </a:solidFill>
                          <a:latin typeface="Roboto Condensed"/>
                        </a:rPr>
                        <a:t> </a:t>
                      </a:r>
                      <a:r>
                        <a:rPr lang="en-US" sz="3399" dirty="0" err="1">
                          <a:solidFill>
                            <a:srgbClr val="000000"/>
                          </a:solidFill>
                          <a:latin typeface="Roboto Condensed"/>
                        </a:rPr>
                        <a:t>vào</a:t>
                      </a:r>
                      <a:r>
                        <a:rPr lang="en-US" sz="3399" dirty="0">
                          <a:solidFill>
                            <a:srgbClr val="000000"/>
                          </a:solidFill>
                          <a:latin typeface="Roboto Condensed"/>
                        </a:rPr>
                        <a:t> </a:t>
                      </a:r>
                      <a:r>
                        <a:rPr lang="en-US" sz="3399" dirty="0" err="1">
                          <a:solidFill>
                            <a:srgbClr val="000000"/>
                          </a:solidFill>
                          <a:latin typeface="Roboto Condensed"/>
                        </a:rPr>
                        <a:t>đầu</a:t>
                      </a:r>
                      <a:r>
                        <a:rPr lang="en-US" sz="3399" dirty="0">
                          <a:solidFill>
                            <a:srgbClr val="000000"/>
                          </a:solidFill>
                          <a:latin typeface="Roboto Condensed"/>
                        </a:rPr>
                        <a:t> </a:t>
                      </a:r>
                      <a:r>
                        <a:rPr lang="en-US" sz="3399" dirty="0" err="1">
                          <a:solidFill>
                            <a:srgbClr val="000000"/>
                          </a:solidFill>
                          <a:latin typeface="Roboto Condensed"/>
                        </a:rPr>
                        <a:t>dòng</a:t>
                      </a:r>
                      <a:r>
                        <a:rPr lang="en-US" sz="3399" dirty="0">
                          <a:solidFill>
                            <a:srgbClr val="000000"/>
                          </a:solidFill>
                          <a:latin typeface="Roboto Condensed"/>
                        </a:rPr>
                        <a:t>/ </a:t>
                      </a:r>
                      <a:r>
                        <a:rPr lang="en-US" sz="3399" dirty="0" err="1">
                          <a:solidFill>
                            <a:srgbClr val="000000"/>
                          </a:solidFill>
                          <a:latin typeface="Roboto Condensed"/>
                        </a:rPr>
                        <a:t>có</a:t>
                      </a:r>
                      <a:r>
                        <a:rPr lang="en-US" sz="3399" dirty="0">
                          <a:solidFill>
                            <a:srgbClr val="000000"/>
                          </a:solidFill>
                          <a:latin typeface="Roboto Condensed"/>
                        </a:rPr>
                        <a:t> </a:t>
                      </a:r>
                      <a:r>
                        <a:rPr lang="en-US" sz="3399" dirty="0" err="1">
                          <a:solidFill>
                            <a:srgbClr val="000000"/>
                          </a:solidFill>
                          <a:latin typeface="Roboto Condensed"/>
                        </a:rPr>
                        <a:t>thể</a:t>
                      </a:r>
                      <a:r>
                        <a:rPr lang="en-US" sz="3399" dirty="0">
                          <a:solidFill>
                            <a:srgbClr val="000000"/>
                          </a:solidFill>
                          <a:latin typeface="Roboto Condensed"/>
                        </a:rPr>
                        <a:t> </a:t>
                      </a:r>
                      <a:r>
                        <a:rPr lang="en-US" sz="3399" dirty="0" err="1">
                          <a:solidFill>
                            <a:srgbClr val="000000"/>
                          </a:solidFill>
                          <a:latin typeface="Roboto Condensed"/>
                        </a:rPr>
                        <a:t>trích</a:t>
                      </a:r>
                      <a:r>
                        <a:rPr lang="en-US" sz="3399" dirty="0">
                          <a:solidFill>
                            <a:srgbClr val="000000"/>
                          </a:solidFill>
                          <a:latin typeface="Roboto Condensed"/>
                        </a:rPr>
                        <a:t> </a:t>
                      </a:r>
                      <a:r>
                        <a:rPr lang="en-US" sz="3399" dirty="0" err="1">
                          <a:solidFill>
                            <a:srgbClr val="000000"/>
                          </a:solidFill>
                          <a:latin typeface="Roboto Condensed"/>
                        </a:rPr>
                        <a:t>dẫn</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093"/>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87308">
                <a:tc vMerge="1">
                  <a:txBody>
                    <a:bodyPr/>
                    <a:lstStyle/>
                    <a:p>
                      <a:pPr algn="l">
                        <a:lnSpc>
                          <a:spcPts val="4045"/>
                        </a:lnSpc>
                        <a:defRPr/>
                      </a:pPr>
                      <a:r>
                        <a:rPr lang="en-US" sz="3399">
                          <a:solidFill>
                            <a:srgbClr val="000000"/>
                          </a:solidFill>
                          <a:latin typeface="Roboto Condensed Bold"/>
                        </a:rPr>
                        <a:t>Mở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Nêu</a:t>
                      </a:r>
                      <a:r>
                        <a:rPr lang="en-US" sz="3399" dirty="0">
                          <a:solidFill>
                            <a:srgbClr val="000000"/>
                          </a:solidFill>
                          <a:latin typeface="Roboto Condensed"/>
                        </a:rPr>
                        <a:t> </a:t>
                      </a:r>
                      <a:r>
                        <a:rPr lang="en-US" sz="3399" dirty="0" err="1">
                          <a:solidFill>
                            <a:srgbClr val="000000"/>
                          </a:solidFill>
                          <a:latin typeface="Roboto Condensed"/>
                        </a:rPr>
                        <a:t>được</a:t>
                      </a:r>
                      <a:r>
                        <a:rPr lang="en-US" sz="3399" dirty="0">
                          <a:solidFill>
                            <a:srgbClr val="000000"/>
                          </a:solidFill>
                          <a:latin typeface="Roboto Condensed"/>
                        </a:rPr>
                        <a:t> ý </a:t>
                      </a:r>
                      <a:r>
                        <a:rPr lang="en-US" sz="3399" dirty="0" err="1">
                          <a:solidFill>
                            <a:srgbClr val="000000"/>
                          </a:solidFill>
                          <a:latin typeface="Roboto Condensed"/>
                        </a:rPr>
                        <a:t>kiến</a:t>
                      </a:r>
                      <a:r>
                        <a:rPr lang="en-US" sz="3399" dirty="0">
                          <a:solidFill>
                            <a:srgbClr val="000000"/>
                          </a:solidFill>
                          <a:latin typeface="Roboto Condensed"/>
                        </a:rPr>
                        <a:t> </a:t>
                      </a:r>
                      <a:r>
                        <a:rPr lang="en-US" sz="3399" dirty="0" err="1">
                          <a:solidFill>
                            <a:srgbClr val="000000"/>
                          </a:solidFill>
                          <a:latin typeface="Roboto Condensed"/>
                        </a:rPr>
                        <a:t>chung</a:t>
                      </a:r>
                      <a:r>
                        <a:rPr lang="en-US" sz="3399" dirty="0">
                          <a:solidFill>
                            <a:srgbClr val="000000"/>
                          </a:solidFill>
                          <a:latin typeface="Roboto Condensed"/>
                        </a:rPr>
                        <a:t> </a:t>
                      </a:r>
                      <a:r>
                        <a:rPr lang="en-US" sz="3399" dirty="0" err="1">
                          <a:solidFill>
                            <a:srgbClr val="000000"/>
                          </a:solidFill>
                          <a:latin typeface="Roboto Condensed"/>
                        </a:rPr>
                        <a:t>về</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2617"/>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rot="3067879">
            <a:off x="14551928" y="6489627"/>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txBody>
          <a:bodyPr/>
          <a:lstStyle/>
          <a:p>
            <a:endParaRPr lang="en-GB"/>
          </a:p>
        </p:txBody>
      </p:sp>
      <p:sp>
        <p:nvSpPr>
          <p:cNvPr id="10" name="Freeform 10"/>
          <p:cNvSpPr/>
          <p:nvPr/>
        </p:nvSpPr>
        <p:spPr>
          <a:xfrm>
            <a:off x="-1420677" y="8057356"/>
            <a:ext cx="6060738" cy="4459288"/>
          </a:xfrm>
          <a:custGeom>
            <a:avLst/>
            <a:gdLst/>
            <a:ahLst/>
            <a:cxnLst/>
            <a:rect l="l" t="t" r="r" b="b"/>
            <a:pathLst>
              <a:path w="6060738" h="4459288">
                <a:moveTo>
                  <a:pt x="0" y="0"/>
                </a:moveTo>
                <a:lnTo>
                  <a:pt x="6060738" y="0"/>
                </a:lnTo>
                <a:lnTo>
                  <a:pt x="6060738" y="4459288"/>
                </a:lnTo>
                <a:lnTo>
                  <a:pt x="0" y="44592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1" name="Freeform 11"/>
          <p:cNvSpPr/>
          <p:nvPr/>
        </p:nvSpPr>
        <p:spPr>
          <a:xfrm rot="-8897882">
            <a:off x="838838" y="8021698"/>
            <a:ext cx="3405446" cy="2473205"/>
          </a:xfrm>
          <a:custGeom>
            <a:avLst/>
            <a:gdLst/>
            <a:ahLst/>
            <a:cxnLst/>
            <a:rect l="l" t="t" r="r" b="b"/>
            <a:pathLst>
              <a:path w="3405446" h="2473205">
                <a:moveTo>
                  <a:pt x="0" y="0"/>
                </a:moveTo>
                <a:lnTo>
                  <a:pt x="3405446" y="0"/>
                </a:lnTo>
                <a:lnTo>
                  <a:pt x="3405446" y="2473204"/>
                </a:lnTo>
                <a:lnTo>
                  <a:pt x="0" y="24732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2"/>
            <a:stretch>
              <a:fillRect/>
            </a:stretch>
          </a:blipFill>
        </p:spPr>
        <p:txBody>
          <a:bodyPr/>
          <a:lstStyle/>
          <a:p>
            <a:endParaRPr lang="en-GB"/>
          </a:p>
        </p:txBody>
      </p:sp>
      <p:graphicFrame>
        <p:nvGraphicFramePr>
          <p:cNvPr id="3" name="Table 3"/>
          <p:cNvGraphicFramePr>
            <a:graphicFrameLocks noGrp="1"/>
          </p:cNvGraphicFramePr>
          <p:nvPr>
            <p:extLst>
              <p:ext uri="{D42A27DB-BD31-4B8C-83A1-F6EECF244321}">
                <p14:modId xmlns:p14="http://schemas.microsoft.com/office/powerpoint/2010/main" val="61749926"/>
              </p:ext>
            </p:extLst>
          </p:nvPr>
        </p:nvGraphicFramePr>
        <p:xfrm>
          <a:off x="496325" y="176213"/>
          <a:ext cx="17295352" cy="9319399"/>
        </p:xfrm>
        <a:graphic>
          <a:graphicData uri="http://schemas.openxmlformats.org/drawingml/2006/table">
            <a:tbl>
              <a:tblPr/>
              <a:tblGrid>
                <a:gridCol w="1186201">
                  <a:extLst>
                    <a:ext uri="{9D8B030D-6E8A-4147-A177-3AD203B41FA5}">
                      <a16:colId xmlns:a16="http://schemas.microsoft.com/office/drawing/2014/main" val="20000"/>
                    </a:ext>
                  </a:extLst>
                </a:gridCol>
                <a:gridCol w="15072793">
                  <a:extLst>
                    <a:ext uri="{9D8B030D-6E8A-4147-A177-3AD203B41FA5}">
                      <a16:colId xmlns:a16="http://schemas.microsoft.com/office/drawing/2014/main" val="20001"/>
                    </a:ext>
                  </a:extLst>
                </a:gridCol>
                <a:gridCol w="1036358">
                  <a:extLst>
                    <a:ext uri="{9D8B030D-6E8A-4147-A177-3AD203B41FA5}">
                      <a16:colId xmlns:a16="http://schemas.microsoft.com/office/drawing/2014/main" val="20002"/>
                    </a:ext>
                  </a:extLst>
                </a:gridCol>
              </a:tblGrid>
              <a:tr h="1453374">
                <a:tc>
                  <a:txBody>
                    <a:bodyPr/>
                    <a:lstStyle/>
                    <a:p>
                      <a:pPr algn="l">
                        <a:lnSpc>
                          <a:spcPts val="3569"/>
                        </a:lnSpc>
                        <a:defRPr/>
                      </a:pPr>
                      <a:r>
                        <a:rPr lang="en-US" sz="2999">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dirty="0" err="1">
                          <a:solidFill>
                            <a:srgbClr val="000000"/>
                          </a:solidFill>
                          <a:latin typeface="Roboto Condensed Bold"/>
                        </a:rPr>
                        <a:t>Nội</a:t>
                      </a:r>
                      <a:r>
                        <a:rPr lang="en-US" sz="29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03975">
                <a:tc rowSpan="8">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đặc điểm nội dung</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được hình tượng thơ (hình tượng thiên nhiên, hình tượng con người)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cảm xúc, tâm trạng của nhà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3"/>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Khái quát chủ đề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4"/>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một số nét đặc sắc về nghệ thuật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5"/>
                  </a:ext>
                </a:extLst>
              </a:tr>
              <a:tr h="551438">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Cách sử dụng thể thơ (theo mô hình chuẩn mực hay có sự cách tân)</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6"/>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Những nét đặc sắc trong nghệ thuật tả cảnh/ tả tình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7"/>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Nghệ thuật sử dụng ngôn từ (từ ngữ, cấu trúc thơ, BPTT,...)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Freeform 4"/>
          <p:cNvSpPr/>
          <p:nvPr/>
        </p:nvSpPr>
        <p:spPr>
          <a:xfrm>
            <a:off x="13289589" y="7836566"/>
            <a:ext cx="6060738" cy="4459288"/>
          </a:xfrm>
          <a:custGeom>
            <a:avLst/>
            <a:gdLst/>
            <a:ahLst/>
            <a:cxnLst/>
            <a:rect l="l" t="t" r="r" b="b"/>
            <a:pathLst>
              <a:path w="6060738" h="4459288">
                <a:moveTo>
                  <a:pt x="0" y="0"/>
                </a:moveTo>
                <a:lnTo>
                  <a:pt x="6060738" y="0"/>
                </a:lnTo>
                <a:lnTo>
                  <a:pt x="6060738" y="4459287"/>
                </a:lnTo>
                <a:lnTo>
                  <a:pt x="0" y="44592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rot="-8897882">
            <a:off x="-1702723" y="7848514"/>
            <a:ext cx="3405446" cy="2473205"/>
          </a:xfrm>
          <a:custGeom>
            <a:avLst/>
            <a:gdLst/>
            <a:ahLst/>
            <a:cxnLst/>
            <a:rect l="l" t="t" r="r" b="b"/>
            <a:pathLst>
              <a:path w="3405446" h="2473205">
                <a:moveTo>
                  <a:pt x="0" y="0"/>
                </a:moveTo>
                <a:lnTo>
                  <a:pt x="3405446" y="0"/>
                </a:lnTo>
                <a:lnTo>
                  <a:pt x="3405446" y="2473205"/>
                </a:lnTo>
                <a:lnTo>
                  <a:pt x="0" y="24732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6" name="Freeform 6"/>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7"/>
            <a:stretch>
              <a:fillRect/>
            </a:stretch>
          </a:blipFill>
        </p:spPr>
        <p:txBody>
          <a:bodyPr/>
          <a:lstStyle/>
          <a:p>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71063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2486</Words>
  <Application>Microsoft Office PowerPoint</Application>
  <PresentationFormat>Custom</PresentationFormat>
  <Paragraphs>220</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Roboto Condensed</vt:lpstr>
      <vt:lpstr>Courier New</vt:lpstr>
      <vt:lpstr>#9Slide07 SVNUT Triumph Press</vt:lpstr>
      <vt:lpstr>Fraunces Bold</vt:lpstr>
      <vt:lpstr>Arial</vt:lpstr>
      <vt:lpstr>Roboto Condensed Bold Italics</vt:lpstr>
      <vt:lpstr>Roboto Condensed Bold</vt:lpstr>
      <vt:lpstr>Roboto Condensed Medium</vt:lpstr>
      <vt:lpstr>Calibri</vt:lpstr>
      <vt:lpstr>#9Slide05 Dear Saturday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8KNTT - B2 - Viết</dc:title>
  <dc:creator>This MC</dc:creator>
  <cp:lastModifiedBy>Admin</cp:lastModifiedBy>
  <cp:revision>7</cp:revision>
  <dcterms:created xsi:type="dcterms:W3CDTF">2006-08-16T00:00:00Z</dcterms:created>
  <dcterms:modified xsi:type="dcterms:W3CDTF">2024-01-23T14:14:08Z</dcterms:modified>
  <dc:identifier>DAFoqlLXjbI</dc:identifier>
</cp:coreProperties>
</file>