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Fraunces Bold" panose="020B0604020202020204" charset="0"/>
      <p:regular r:id="rId26"/>
    </p:embeddedFont>
    <p:embeddedFont>
      <p:font typeface="DejaVu Serif Bold" panose="020B0604020202020204" charset="0"/>
      <p:regular r:id="rId27"/>
    </p:embeddedFont>
    <p:embeddedFont>
      <p:font typeface="Roboto Condensed" panose="020B0604020202020204" charset="0"/>
      <p:regular r:id="rId28"/>
      <p:bold r:id="rId29"/>
      <p:italic r:id="rId30"/>
      <p:boldItalic r:id="rId31"/>
    </p:embeddedFont>
    <p:embeddedFont>
      <p:font typeface="Roboto Condensed Bold" panose="020B0604020202020204" charset="0"/>
      <p:regular r:id="rId32"/>
      <p:bold r:id="rId33"/>
    </p:embeddedFont>
    <p:embeddedFont>
      <p:font typeface="Roboto Condensed Bold Italics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Roboto Condensed Italics" panose="020B0604020202020204" charset="0"/>
      <p:regular r:id="rId39"/>
    </p:embeddedFont>
    <p:embeddedFont>
      <p:font typeface="Boulder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486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1.sv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12.png"/><Relationship Id="rId12" Type="http://schemas.openxmlformats.org/officeDocument/2006/relationships/image" Target="../media/image6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38.png"/><Relationship Id="rId5" Type="http://schemas.openxmlformats.org/officeDocument/2006/relationships/image" Target="../media/image11.png"/><Relationship Id="rId10" Type="http://schemas.openxmlformats.org/officeDocument/2006/relationships/image" Target="../media/image65.svg"/><Relationship Id="rId4" Type="http://schemas.openxmlformats.org/officeDocument/2006/relationships/image" Target="../media/image10.png"/><Relationship Id="rId9" Type="http://schemas.openxmlformats.org/officeDocument/2006/relationships/image" Target="../media/image37.png"/><Relationship Id="rId1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12.png"/><Relationship Id="rId12" Type="http://schemas.openxmlformats.org/officeDocument/2006/relationships/image" Target="../media/image6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38.png"/><Relationship Id="rId5" Type="http://schemas.openxmlformats.org/officeDocument/2006/relationships/image" Target="../media/image11.png"/><Relationship Id="rId10" Type="http://schemas.openxmlformats.org/officeDocument/2006/relationships/image" Target="../media/image65.svg"/><Relationship Id="rId4" Type="http://schemas.openxmlformats.org/officeDocument/2006/relationships/image" Target="../media/image10.png"/><Relationship Id="rId9" Type="http://schemas.openxmlformats.org/officeDocument/2006/relationships/image" Target="../media/image37.png"/><Relationship Id="rId14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12.png"/><Relationship Id="rId12" Type="http://schemas.openxmlformats.org/officeDocument/2006/relationships/image" Target="../media/image6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38.png"/><Relationship Id="rId5" Type="http://schemas.openxmlformats.org/officeDocument/2006/relationships/image" Target="../media/image11.png"/><Relationship Id="rId10" Type="http://schemas.openxmlformats.org/officeDocument/2006/relationships/image" Target="../media/image65.svg"/><Relationship Id="rId4" Type="http://schemas.openxmlformats.org/officeDocument/2006/relationships/image" Target="../media/image10.png"/><Relationship Id="rId9" Type="http://schemas.openxmlformats.org/officeDocument/2006/relationships/image" Target="../media/image37.png"/><Relationship Id="rId1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38.sv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9.sv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12.png"/><Relationship Id="rId12" Type="http://schemas.openxmlformats.org/officeDocument/2006/relationships/image" Target="../media/image6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38.png"/><Relationship Id="rId5" Type="http://schemas.openxmlformats.org/officeDocument/2006/relationships/image" Target="../media/image11.png"/><Relationship Id="rId10" Type="http://schemas.openxmlformats.org/officeDocument/2006/relationships/image" Target="../media/image65.svg"/><Relationship Id="rId4" Type="http://schemas.openxmlformats.org/officeDocument/2006/relationships/image" Target="../media/image10.png"/><Relationship Id="rId9" Type="http://schemas.openxmlformats.org/officeDocument/2006/relationships/image" Target="../media/image37.png"/><Relationship Id="rId14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12.png"/><Relationship Id="rId12" Type="http://schemas.openxmlformats.org/officeDocument/2006/relationships/image" Target="../media/image6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38.png"/><Relationship Id="rId5" Type="http://schemas.openxmlformats.org/officeDocument/2006/relationships/image" Target="../media/image11.png"/><Relationship Id="rId10" Type="http://schemas.openxmlformats.org/officeDocument/2006/relationships/image" Target="../media/image65.svg"/><Relationship Id="rId4" Type="http://schemas.openxmlformats.org/officeDocument/2006/relationships/image" Target="../media/image10.png"/><Relationship Id="rId9" Type="http://schemas.openxmlformats.org/officeDocument/2006/relationships/image" Target="../media/image37.png"/><Relationship Id="rId14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12.png"/><Relationship Id="rId12" Type="http://schemas.openxmlformats.org/officeDocument/2006/relationships/image" Target="../media/image6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38.png"/><Relationship Id="rId5" Type="http://schemas.openxmlformats.org/officeDocument/2006/relationships/image" Target="../media/image11.png"/><Relationship Id="rId10" Type="http://schemas.openxmlformats.org/officeDocument/2006/relationships/image" Target="../media/image65.svg"/><Relationship Id="rId4" Type="http://schemas.openxmlformats.org/officeDocument/2006/relationships/image" Target="../media/image10.png"/><Relationship Id="rId9" Type="http://schemas.openxmlformats.org/officeDocument/2006/relationships/image" Target="../media/image37.png"/><Relationship Id="rId14" Type="http://schemas.openxmlformats.org/officeDocument/2006/relationships/image" Target="../media/image3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8.sv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34.svg"/><Relationship Id="rId7" Type="http://schemas.openxmlformats.org/officeDocument/2006/relationships/image" Target="../media/image12.png"/><Relationship Id="rId12" Type="http://schemas.openxmlformats.org/officeDocument/2006/relationships/image" Target="../media/image6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38.png"/><Relationship Id="rId5" Type="http://schemas.openxmlformats.org/officeDocument/2006/relationships/image" Target="../media/image11.png"/><Relationship Id="rId10" Type="http://schemas.openxmlformats.org/officeDocument/2006/relationships/image" Target="../media/image65.svg"/><Relationship Id="rId4" Type="http://schemas.openxmlformats.org/officeDocument/2006/relationships/image" Target="../media/image10.png"/><Relationship Id="rId9" Type="http://schemas.openxmlformats.org/officeDocument/2006/relationships/image" Target="../media/image37.png"/><Relationship Id="rId1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8.svg"/><Relationship Id="rId3" Type="http://schemas.openxmlformats.org/officeDocument/2006/relationships/image" Target="../media/image34.svg"/><Relationship Id="rId7" Type="http://schemas.openxmlformats.org/officeDocument/2006/relationships/image" Target="../media/image47.svg"/><Relationship Id="rId12" Type="http://schemas.openxmlformats.org/officeDocument/2006/relationships/image" Target="../media/image22.png"/><Relationship Id="rId17" Type="http://schemas.openxmlformats.org/officeDocument/2006/relationships/image" Target="../media/image51.svg"/><Relationship Id="rId2" Type="http://schemas.openxmlformats.org/officeDocument/2006/relationships/image" Target="../media/image20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6.svg"/><Relationship Id="rId5" Type="http://schemas.openxmlformats.org/officeDocument/2006/relationships/image" Target="../media/image45.svg"/><Relationship Id="rId15" Type="http://schemas.openxmlformats.org/officeDocument/2006/relationships/image" Target="../media/image40.svg"/><Relationship Id="rId10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49.svg"/><Relationship Id="rId1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8.sv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8.svg"/><Relationship Id="rId3" Type="http://schemas.openxmlformats.org/officeDocument/2006/relationships/image" Target="../media/image34.svg"/><Relationship Id="rId7" Type="http://schemas.openxmlformats.org/officeDocument/2006/relationships/image" Target="../media/image47.svg"/><Relationship Id="rId12" Type="http://schemas.openxmlformats.org/officeDocument/2006/relationships/image" Target="../media/image22.png"/><Relationship Id="rId17" Type="http://schemas.openxmlformats.org/officeDocument/2006/relationships/image" Target="../media/image51.svg"/><Relationship Id="rId2" Type="http://schemas.openxmlformats.org/officeDocument/2006/relationships/image" Target="../media/image20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6.svg"/><Relationship Id="rId5" Type="http://schemas.openxmlformats.org/officeDocument/2006/relationships/image" Target="../media/image45.svg"/><Relationship Id="rId15" Type="http://schemas.openxmlformats.org/officeDocument/2006/relationships/image" Target="../media/image40.svg"/><Relationship Id="rId10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49.svg"/><Relationship Id="rId1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8.svg"/><Relationship Id="rId3" Type="http://schemas.openxmlformats.org/officeDocument/2006/relationships/image" Target="../media/image34.svg"/><Relationship Id="rId7" Type="http://schemas.openxmlformats.org/officeDocument/2006/relationships/image" Target="../media/image47.svg"/><Relationship Id="rId12" Type="http://schemas.openxmlformats.org/officeDocument/2006/relationships/image" Target="../media/image22.png"/><Relationship Id="rId17" Type="http://schemas.openxmlformats.org/officeDocument/2006/relationships/image" Target="../media/image51.svg"/><Relationship Id="rId2" Type="http://schemas.openxmlformats.org/officeDocument/2006/relationships/image" Target="../media/image20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6.svg"/><Relationship Id="rId5" Type="http://schemas.openxmlformats.org/officeDocument/2006/relationships/image" Target="../media/image45.svg"/><Relationship Id="rId15" Type="http://schemas.openxmlformats.org/officeDocument/2006/relationships/image" Target="../media/image40.svg"/><Relationship Id="rId10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49.sv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jpeg"/><Relationship Id="rId5" Type="http://schemas.openxmlformats.org/officeDocument/2006/relationships/image" Target="../media/image25.svg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8.svg"/><Relationship Id="rId3" Type="http://schemas.openxmlformats.org/officeDocument/2006/relationships/image" Target="../media/image34.svg"/><Relationship Id="rId7" Type="http://schemas.openxmlformats.org/officeDocument/2006/relationships/image" Target="../media/image47.svg"/><Relationship Id="rId12" Type="http://schemas.openxmlformats.org/officeDocument/2006/relationships/image" Target="../media/image22.png"/><Relationship Id="rId17" Type="http://schemas.openxmlformats.org/officeDocument/2006/relationships/image" Target="../media/image51.svg"/><Relationship Id="rId2" Type="http://schemas.openxmlformats.org/officeDocument/2006/relationships/image" Target="../media/image20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6.svg"/><Relationship Id="rId5" Type="http://schemas.openxmlformats.org/officeDocument/2006/relationships/image" Target="../media/image45.svg"/><Relationship Id="rId15" Type="http://schemas.openxmlformats.org/officeDocument/2006/relationships/image" Target="../media/image40.svg"/><Relationship Id="rId10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49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8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8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8.svg"/><Relationship Id="rId3" Type="http://schemas.openxmlformats.org/officeDocument/2006/relationships/image" Target="../media/image34.svg"/><Relationship Id="rId7" Type="http://schemas.openxmlformats.org/officeDocument/2006/relationships/image" Target="../media/image47.svg"/><Relationship Id="rId12" Type="http://schemas.openxmlformats.org/officeDocument/2006/relationships/image" Target="../media/image22.png"/><Relationship Id="rId17" Type="http://schemas.openxmlformats.org/officeDocument/2006/relationships/image" Target="../media/image51.svg"/><Relationship Id="rId2" Type="http://schemas.openxmlformats.org/officeDocument/2006/relationships/image" Target="../media/image20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6.svg"/><Relationship Id="rId5" Type="http://schemas.openxmlformats.org/officeDocument/2006/relationships/image" Target="../media/image45.svg"/><Relationship Id="rId15" Type="http://schemas.openxmlformats.org/officeDocument/2006/relationships/image" Target="../media/image40.svg"/><Relationship Id="rId10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49.sv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5.svg"/><Relationship Id="rId4" Type="http://schemas.openxmlformats.org/officeDocument/2006/relationships/image" Target="../media/image31.png"/><Relationship Id="rId9" Type="http://schemas.openxmlformats.org/officeDocument/2006/relationships/image" Target="../media/image5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80789" y="0"/>
            <a:ext cx="4701724" cy="2222633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32003" y="2150124"/>
            <a:ext cx="10640885" cy="1199518"/>
          </a:xfrm>
          <a:custGeom>
            <a:avLst/>
            <a:gdLst/>
            <a:ahLst/>
            <a:cxnLst/>
            <a:rect l="l" t="t" r="r" b="b"/>
            <a:pathLst>
              <a:path w="10640885" h="1199518">
                <a:moveTo>
                  <a:pt x="0" y="0"/>
                </a:moveTo>
                <a:lnTo>
                  <a:pt x="10640885" y="0"/>
                </a:lnTo>
                <a:lnTo>
                  <a:pt x="10640885" y="1199518"/>
                </a:lnTo>
                <a:lnTo>
                  <a:pt x="0" y="1199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423086">
            <a:off x="166746" y="-4626437"/>
            <a:ext cx="5323671" cy="785777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24406" y="7950069"/>
            <a:ext cx="5614490" cy="4130953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897882">
            <a:off x="15681947" y="7636750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89017" y="6978775"/>
            <a:ext cx="5181796" cy="5106425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423086">
            <a:off x="-24920" y="-4936755"/>
            <a:ext cx="5323671" cy="785777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154514" y="7149002"/>
            <a:ext cx="3817292" cy="2866544"/>
          </a:xfrm>
          <a:custGeom>
            <a:avLst/>
            <a:gdLst/>
            <a:ahLst/>
            <a:cxnLst/>
            <a:rect l="l" t="t" r="r" b="b"/>
            <a:pathLst>
              <a:path w="3817292" h="2866544">
                <a:moveTo>
                  <a:pt x="0" y="0"/>
                </a:moveTo>
                <a:lnTo>
                  <a:pt x="3817293" y="0"/>
                </a:lnTo>
                <a:lnTo>
                  <a:pt x="3817293" y="2866544"/>
                </a:lnTo>
                <a:lnTo>
                  <a:pt x="0" y="286654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36916" y="3872041"/>
            <a:ext cx="13148586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99"/>
              </a:lnSpc>
              <a:spcBef>
                <a:spcPct val="0"/>
              </a:spcBef>
            </a:pPr>
            <a:r>
              <a:rPr lang="en-US" sz="6999" dirty="0">
                <a:solidFill>
                  <a:srgbClr val="503D36"/>
                </a:solidFill>
                <a:latin typeface="Fraunces Bold"/>
              </a:rPr>
              <a:t>CÁNH </a:t>
            </a:r>
            <a:r>
              <a:rPr lang="en-US" sz="6999" dirty="0" smtClean="0">
                <a:solidFill>
                  <a:srgbClr val="503D36"/>
                </a:solidFill>
                <a:latin typeface="Fraunces Bold"/>
              </a:rPr>
              <a:t>CỬA MỞ</a:t>
            </a:r>
            <a:r>
              <a:rPr lang="en-US" sz="6999" dirty="0" smtClean="0">
                <a:solidFill>
                  <a:srgbClr val="503D36"/>
                </a:solidFill>
                <a:latin typeface="Fraunces Bold"/>
              </a:rPr>
              <a:t>̉ </a:t>
            </a:r>
            <a:r>
              <a:rPr lang="en-US" sz="6999" dirty="0">
                <a:solidFill>
                  <a:srgbClr val="503D36"/>
                </a:solidFill>
                <a:latin typeface="Fraunces Bold"/>
              </a:rPr>
              <a:t>RA THẾ GIỚI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26548" y="2135519"/>
            <a:ext cx="785179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  <a:spcBef>
                <a:spcPct val="0"/>
              </a:spcBef>
            </a:pPr>
            <a:r>
              <a:rPr lang="en-US" sz="5999" dirty="0">
                <a:solidFill>
                  <a:srgbClr val="503D36"/>
                </a:solidFill>
                <a:latin typeface="Fraunces Bold"/>
              </a:rPr>
              <a:t>ÔN TẬP BÀI </a:t>
            </a:r>
            <a:r>
              <a:rPr lang="en-US" sz="5999" dirty="0" smtClean="0">
                <a:solidFill>
                  <a:srgbClr val="503D36"/>
                </a:solidFill>
                <a:latin typeface="Fraunces Bold"/>
              </a:rPr>
              <a:t>10</a:t>
            </a:r>
            <a:endParaRPr lang="en-US" sz="5999" dirty="0">
              <a:solidFill>
                <a:srgbClr val="503D36"/>
              </a:solidFill>
              <a:latin typeface="Fraunce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96606">
            <a:off x="12485143" y="-5686488"/>
            <a:ext cx="7299575" cy="10774229"/>
          </a:xfrm>
          <a:custGeom>
            <a:avLst/>
            <a:gdLst/>
            <a:ahLst/>
            <a:cxnLst/>
            <a:rect l="l" t="t" r="r" b="b"/>
            <a:pathLst>
              <a:path w="7299575" h="10774229">
                <a:moveTo>
                  <a:pt x="0" y="0"/>
                </a:moveTo>
                <a:lnTo>
                  <a:pt x="7299576" y="0"/>
                </a:lnTo>
                <a:lnTo>
                  <a:pt x="7299576" y="10774229"/>
                </a:lnTo>
                <a:lnTo>
                  <a:pt x="0" y="10774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284660">
            <a:off x="-681641" y="2359698"/>
            <a:ext cx="11189148" cy="16515269"/>
          </a:xfrm>
          <a:custGeom>
            <a:avLst/>
            <a:gdLst/>
            <a:ahLst/>
            <a:cxnLst/>
            <a:rect l="l" t="t" r="r" b="b"/>
            <a:pathLst>
              <a:path w="11189148" h="16515269">
                <a:moveTo>
                  <a:pt x="0" y="0"/>
                </a:moveTo>
                <a:lnTo>
                  <a:pt x="11189149" y="0"/>
                </a:lnTo>
                <a:lnTo>
                  <a:pt x="11189149" y="16515269"/>
                </a:lnTo>
                <a:lnTo>
                  <a:pt x="0" y="1651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2865098"/>
            <a:ext cx="7768467" cy="5593296"/>
          </a:xfrm>
          <a:custGeom>
            <a:avLst/>
            <a:gdLst/>
            <a:ahLst/>
            <a:cxnLst/>
            <a:rect l="l" t="t" r="r" b="b"/>
            <a:pathLst>
              <a:path w="7768467" h="5593296">
                <a:moveTo>
                  <a:pt x="0" y="0"/>
                </a:moveTo>
                <a:lnTo>
                  <a:pt x="7768467" y="0"/>
                </a:lnTo>
                <a:lnTo>
                  <a:pt x="7768467" y="5593296"/>
                </a:lnTo>
                <a:lnTo>
                  <a:pt x="0" y="5593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8849">
            <a:off x="12318969" y="2319006"/>
            <a:ext cx="5378389" cy="7607339"/>
          </a:xfrm>
          <a:custGeom>
            <a:avLst/>
            <a:gdLst/>
            <a:ahLst/>
            <a:cxnLst/>
            <a:rect l="l" t="t" r="r" b="b"/>
            <a:pathLst>
              <a:path w="5378389" h="7607339">
                <a:moveTo>
                  <a:pt x="0" y="0"/>
                </a:moveTo>
                <a:lnTo>
                  <a:pt x="5378389" y="0"/>
                </a:lnTo>
                <a:lnTo>
                  <a:pt x="5378389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173706" y="2349566"/>
            <a:ext cx="5378389" cy="7607339"/>
          </a:xfrm>
          <a:custGeom>
            <a:avLst/>
            <a:gdLst/>
            <a:ahLst/>
            <a:cxnLst/>
            <a:rect l="l" t="t" r="r" b="b"/>
            <a:pathLst>
              <a:path w="5378389" h="7607339">
                <a:moveTo>
                  <a:pt x="0" y="0"/>
                </a:moveTo>
                <a:lnTo>
                  <a:pt x="5378389" y="0"/>
                </a:lnTo>
                <a:lnTo>
                  <a:pt x="5378389" y="7607340"/>
                </a:lnTo>
                <a:lnTo>
                  <a:pt x="0" y="76073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855980" y="2992891"/>
            <a:ext cx="2113907" cy="61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6"/>
              </a:lnSpc>
            </a:pPr>
            <a:r>
              <a:rPr lang="en-US" sz="3554">
                <a:solidFill>
                  <a:srgbClr val="000000"/>
                </a:solidFill>
                <a:latin typeface="Roboto Condensed Bold"/>
              </a:rPr>
              <a:t>Yêu cầu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399491" y="593725"/>
            <a:ext cx="18393315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>
                <a:solidFill>
                  <a:srgbClr val="5E3021"/>
                </a:solidFill>
                <a:latin typeface="Fraunces Bold"/>
              </a:rPr>
              <a:t>II. THỰC HÀNH ĐỌC MỞ RỘNG THEO THỂ LOẠI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3016" y="4207596"/>
            <a:ext cx="6719627" cy="379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71" lvl="1" indent="-464186" algn="just">
              <a:lnSpc>
                <a:spcPts val="6020"/>
              </a:lnSpc>
              <a:buFont typeface="Arial"/>
              <a:buChar char="•"/>
            </a:pPr>
            <a:r>
              <a:rPr lang="en-US" sz="4300">
                <a:solidFill>
                  <a:srgbClr val="1E3F48"/>
                </a:solidFill>
                <a:latin typeface="Roboto Condensed"/>
              </a:rPr>
              <a:t>HS đọc văn bản ngữ liệu.</a:t>
            </a:r>
          </a:p>
          <a:p>
            <a:pPr marL="928371" lvl="1" indent="-464186" algn="just">
              <a:lnSpc>
                <a:spcPts val="6020"/>
              </a:lnSpc>
              <a:buFont typeface="Arial"/>
              <a:buChar char="•"/>
            </a:pPr>
            <a:r>
              <a:rPr lang="en-US" sz="4300">
                <a:solidFill>
                  <a:srgbClr val="1E3F48"/>
                </a:solidFill>
                <a:latin typeface="Roboto Condensed"/>
              </a:rPr>
              <a:t>Trả lời các câu hỏi. Hoàn thành PHT.</a:t>
            </a:r>
          </a:p>
          <a:p>
            <a:pPr marL="928371" lvl="1" indent="-464186" algn="just">
              <a:lnSpc>
                <a:spcPts val="6020"/>
              </a:lnSpc>
              <a:buFont typeface="Arial"/>
              <a:buChar char="•"/>
            </a:pPr>
            <a:r>
              <a:rPr lang="en-US" sz="4300">
                <a:solidFill>
                  <a:srgbClr val="1E3F48"/>
                </a:solidFill>
                <a:latin typeface="Roboto Condensed"/>
              </a:rPr>
              <a:t>Thời gian: 10 phút.</a:t>
            </a:r>
          </a:p>
          <a:p>
            <a:pPr algn="just">
              <a:lnSpc>
                <a:spcPts val="6020"/>
              </a:lnSpc>
            </a:pPr>
            <a:endParaRPr lang="en-US" sz="4300">
              <a:solidFill>
                <a:srgbClr val="1E3F48"/>
              </a:solidFill>
              <a:latin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508" y="5617637"/>
            <a:ext cx="15102158" cy="9912507"/>
          </a:xfrm>
          <a:custGeom>
            <a:avLst/>
            <a:gdLst/>
            <a:ahLst/>
            <a:cxnLst/>
            <a:rect l="l" t="t" r="r" b="b"/>
            <a:pathLst>
              <a:path w="15102158" h="9912507">
                <a:moveTo>
                  <a:pt x="0" y="0"/>
                </a:moveTo>
                <a:lnTo>
                  <a:pt x="15102158" y="0"/>
                </a:lnTo>
                <a:lnTo>
                  <a:pt x="15102158" y="9912507"/>
                </a:lnTo>
                <a:lnTo>
                  <a:pt x="0" y="9912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759891"/>
            <a:ext cx="16230600" cy="2943110"/>
            <a:chOff x="0" y="0"/>
            <a:chExt cx="4274726" cy="7751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775140"/>
            </a:xfrm>
            <a:custGeom>
              <a:avLst/>
              <a:gdLst/>
              <a:ahLst/>
              <a:cxnLst/>
              <a:rect l="l" t="t" r="r" b="b"/>
              <a:pathLst>
                <a:path w="4274726" h="775140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750813"/>
                  </a:lnTo>
                  <a:cubicBezTo>
                    <a:pt x="4274726" y="757265"/>
                    <a:pt x="4272163" y="763453"/>
                    <a:pt x="4267601" y="768015"/>
                  </a:cubicBezTo>
                  <a:cubicBezTo>
                    <a:pt x="4263039" y="772577"/>
                    <a:pt x="4256851" y="775140"/>
                    <a:pt x="4250399" y="775140"/>
                  </a:cubicBezTo>
                  <a:lnTo>
                    <a:pt x="24327" y="775140"/>
                  </a:lnTo>
                  <a:cubicBezTo>
                    <a:pt x="10891" y="775140"/>
                    <a:pt x="0" y="764249"/>
                    <a:pt x="0" y="75081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3FA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813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4063775">
            <a:off x="729149" y="2068980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88650" y="-2388553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37321" y="5466885"/>
            <a:ext cx="5750679" cy="4820115"/>
          </a:xfrm>
          <a:custGeom>
            <a:avLst/>
            <a:gdLst/>
            <a:ahLst/>
            <a:cxnLst/>
            <a:rect l="l" t="t" r="r" b="b"/>
            <a:pathLst>
              <a:path w="5750679" h="4820115">
                <a:moveTo>
                  <a:pt x="0" y="0"/>
                </a:moveTo>
                <a:lnTo>
                  <a:pt x="5750679" y="0"/>
                </a:lnTo>
                <a:lnTo>
                  <a:pt x="5750679" y="4820115"/>
                </a:lnTo>
                <a:lnTo>
                  <a:pt x="0" y="48201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7113023"/>
            <a:ext cx="4249248" cy="3219127"/>
          </a:xfrm>
          <a:custGeom>
            <a:avLst/>
            <a:gdLst/>
            <a:ahLst/>
            <a:cxnLst/>
            <a:rect l="l" t="t" r="r" b="b"/>
            <a:pathLst>
              <a:path w="4249248" h="3219127">
                <a:moveTo>
                  <a:pt x="0" y="0"/>
                </a:moveTo>
                <a:lnTo>
                  <a:pt x="4249248" y="0"/>
                </a:lnTo>
                <a:lnTo>
                  <a:pt x="4249248" y="3219127"/>
                </a:lnTo>
                <a:lnTo>
                  <a:pt x="0" y="32191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428969" y="3313870"/>
            <a:ext cx="11275176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Roboto Condensed"/>
              </a:rPr>
              <a:t>Văn bản thuộc thể loại nào?</a:t>
            </a:r>
          </a:p>
          <a:p>
            <a:pPr algn="just">
              <a:lnSpc>
                <a:spcPts val="6999"/>
              </a:lnSpc>
            </a:pPr>
            <a:endParaRPr lang="en-US" sz="4999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26020" y="1104900"/>
            <a:ext cx="7835960" cy="114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</a:pPr>
            <a:r>
              <a:rPr lang="en-US" sz="8036">
                <a:solidFill>
                  <a:srgbClr val="5E3021"/>
                </a:solidFill>
                <a:latin typeface="Fraunces Bold"/>
              </a:rPr>
              <a:t>CÂU 1</a:t>
            </a:r>
          </a:p>
        </p:txBody>
      </p:sp>
      <p:sp>
        <p:nvSpPr>
          <p:cNvPr id="13" name="Freeform 13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508" y="5617637"/>
            <a:ext cx="15102158" cy="9912507"/>
          </a:xfrm>
          <a:custGeom>
            <a:avLst/>
            <a:gdLst/>
            <a:ahLst/>
            <a:cxnLst/>
            <a:rect l="l" t="t" r="r" b="b"/>
            <a:pathLst>
              <a:path w="15102158" h="9912507">
                <a:moveTo>
                  <a:pt x="0" y="0"/>
                </a:moveTo>
                <a:lnTo>
                  <a:pt x="15102158" y="0"/>
                </a:lnTo>
                <a:lnTo>
                  <a:pt x="15102158" y="9912507"/>
                </a:lnTo>
                <a:lnTo>
                  <a:pt x="0" y="9912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759891"/>
            <a:ext cx="16230600" cy="2943110"/>
            <a:chOff x="0" y="0"/>
            <a:chExt cx="4274726" cy="7751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775140"/>
            </a:xfrm>
            <a:custGeom>
              <a:avLst/>
              <a:gdLst/>
              <a:ahLst/>
              <a:cxnLst/>
              <a:rect l="l" t="t" r="r" b="b"/>
              <a:pathLst>
                <a:path w="4274726" h="775140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750813"/>
                  </a:lnTo>
                  <a:cubicBezTo>
                    <a:pt x="4274726" y="757265"/>
                    <a:pt x="4272163" y="763453"/>
                    <a:pt x="4267601" y="768015"/>
                  </a:cubicBezTo>
                  <a:cubicBezTo>
                    <a:pt x="4263039" y="772577"/>
                    <a:pt x="4256851" y="775140"/>
                    <a:pt x="4250399" y="775140"/>
                  </a:cubicBezTo>
                  <a:lnTo>
                    <a:pt x="24327" y="775140"/>
                  </a:lnTo>
                  <a:cubicBezTo>
                    <a:pt x="10891" y="775140"/>
                    <a:pt x="0" y="764249"/>
                    <a:pt x="0" y="75081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3FA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813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4063775">
            <a:off x="729149" y="2068980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88650" y="-2388553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37321" y="5466885"/>
            <a:ext cx="5750679" cy="4820115"/>
          </a:xfrm>
          <a:custGeom>
            <a:avLst/>
            <a:gdLst/>
            <a:ahLst/>
            <a:cxnLst/>
            <a:rect l="l" t="t" r="r" b="b"/>
            <a:pathLst>
              <a:path w="5750679" h="4820115">
                <a:moveTo>
                  <a:pt x="0" y="0"/>
                </a:moveTo>
                <a:lnTo>
                  <a:pt x="5750679" y="0"/>
                </a:lnTo>
                <a:lnTo>
                  <a:pt x="5750679" y="4820115"/>
                </a:lnTo>
                <a:lnTo>
                  <a:pt x="0" y="48201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7113023"/>
            <a:ext cx="4249248" cy="3219127"/>
          </a:xfrm>
          <a:custGeom>
            <a:avLst/>
            <a:gdLst/>
            <a:ahLst/>
            <a:cxnLst/>
            <a:rect l="l" t="t" r="r" b="b"/>
            <a:pathLst>
              <a:path w="4249248" h="3219127">
                <a:moveTo>
                  <a:pt x="0" y="0"/>
                </a:moveTo>
                <a:lnTo>
                  <a:pt x="4249248" y="0"/>
                </a:lnTo>
                <a:lnTo>
                  <a:pt x="4249248" y="3219127"/>
                </a:lnTo>
                <a:lnTo>
                  <a:pt x="0" y="32191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249248" y="3403599"/>
            <a:ext cx="11275176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Roboto Condensed"/>
              </a:rPr>
              <a:t>Văn bản thuộc thể loại văn bản thông tin. </a:t>
            </a:r>
          </a:p>
          <a:p>
            <a:pPr algn="just">
              <a:lnSpc>
                <a:spcPts val="6999"/>
              </a:lnSpc>
            </a:pPr>
            <a:endParaRPr lang="en-US" sz="4999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26020" y="1104900"/>
            <a:ext cx="7835960" cy="114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</a:pPr>
            <a:r>
              <a:rPr lang="en-US" sz="8036">
                <a:solidFill>
                  <a:srgbClr val="5E3021"/>
                </a:solidFill>
                <a:latin typeface="Fraunces Bold"/>
              </a:rPr>
              <a:t>CÂU 1</a:t>
            </a:r>
          </a:p>
        </p:txBody>
      </p:sp>
      <p:sp>
        <p:nvSpPr>
          <p:cNvPr id="13" name="Freeform 13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508" y="5617637"/>
            <a:ext cx="15102158" cy="9912507"/>
          </a:xfrm>
          <a:custGeom>
            <a:avLst/>
            <a:gdLst/>
            <a:ahLst/>
            <a:cxnLst/>
            <a:rect l="l" t="t" r="r" b="b"/>
            <a:pathLst>
              <a:path w="15102158" h="9912507">
                <a:moveTo>
                  <a:pt x="0" y="0"/>
                </a:moveTo>
                <a:lnTo>
                  <a:pt x="15102158" y="0"/>
                </a:lnTo>
                <a:lnTo>
                  <a:pt x="15102158" y="9912507"/>
                </a:lnTo>
                <a:lnTo>
                  <a:pt x="0" y="9912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759891"/>
            <a:ext cx="16230600" cy="2943110"/>
            <a:chOff x="0" y="0"/>
            <a:chExt cx="4274726" cy="7751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775140"/>
            </a:xfrm>
            <a:custGeom>
              <a:avLst/>
              <a:gdLst/>
              <a:ahLst/>
              <a:cxnLst/>
              <a:rect l="l" t="t" r="r" b="b"/>
              <a:pathLst>
                <a:path w="4274726" h="775140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750813"/>
                  </a:lnTo>
                  <a:cubicBezTo>
                    <a:pt x="4274726" y="757265"/>
                    <a:pt x="4272163" y="763453"/>
                    <a:pt x="4267601" y="768015"/>
                  </a:cubicBezTo>
                  <a:cubicBezTo>
                    <a:pt x="4263039" y="772577"/>
                    <a:pt x="4256851" y="775140"/>
                    <a:pt x="4250399" y="775140"/>
                  </a:cubicBezTo>
                  <a:lnTo>
                    <a:pt x="24327" y="775140"/>
                  </a:lnTo>
                  <a:cubicBezTo>
                    <a:pt x="10891" y="775140"/>
                    <a:pt x="0" y="764249"/>
                    <a:pt x="0" y="75081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3FA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813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4063775">
            <a:off x="729149" y="2068980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88650" y="-2388553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37321" y="5466885"/>
            <a:ext cx="5750679" cy="4820115"/>
          </a:xfrm>
          <a:custGeom>
            <a:avLst/>
            <a:gdLst/>
            <a:ahLst/>
            <a:cxnLst/>
            <a:rect l="l" t="t" r="r" b="b"/>
            <a:pathLst>
              <a:path w="5750679" h="4820115">
                <a:moveTo>
                  <a:pt x="0" y="0"/>
                </a:moveTo>
                <a:lnTo>
                  <a:pt x="5750679" y="0"/>
                </a:lnTo>
                <a:lnTo>
                  <a:pt x="5750679" y="4820115"/>
                </a:lnTo>
                <a:lnTo>
                  <a:pt x="0" y="48201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7113023"/>
            <a:ext cx="4249248" cy="3219127"/>
          </a:xfrm>
          <a:custGeom>
            <a:avLst/>
            <a:gdLst/>
            <a:ahLst/>
            <a:cxnLst/>
            <a:rect l="l" t="t" r="r" b="b"/>
            <a:pathLst>
              <a:path w="4249248" h="3219127">
                <a:moveTo>
                  <a:pt x="0" y="0"/>
                </a:moveTo>
                <a:lnTo>
                  <a:pt x="4249248" y="0"/>
                </a:lnTo>
                <a:lnTo>
                  <a:pt x="4249248" y="3219127"/>
                </a:lnTo>
                <a:lnTo>
                  <a:pt x="0" y="32191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709603" y="3313870"/>
            <a:ext cx="12994542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 algn="just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000000"/>
                </a:solidFill>
                <a:latin typeface="Roboto Condensed"/>
              </a:rPr>
              <a:t>Văn bản trên giới thiệu về cuốn sách nào? </a:t>
            </a:r>
          </a:p>
          <a:p>
            <a:pPr marL="1079492" lvl="1" indent="-539746" algn="just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000000"/>
                </a:solidFill>
                <a:latin typeface="Roboto Condensed"/>
              </a:rPr>
              <a:t>Tác giả của cuốn sách là ai?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26020" y="1104900"/>
            <a:ext cx="7835960" cy="114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</a:pPr>
            <a:r>
              <a:rPr lang="en-US" sz="8036">
                <a:solidFill>
                  <a:srgbClr val="5E3021"/>
                </a:solidFill>
                <a:latin typeface="Fraunces Bold"/>
              </a:rPr>
              <a:t>CÂU 2</a:t>
            </a:r>
          </a:p>
        </p:txBody>
      </p:sp>
      <p:sp>
        <p:nvSpPr>
          <p:cNvPr id="13" name="Freeform 13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4940" y="3344692"/>
            <a:ext cx="9323993" cy="3963073"/>
            <a:chOff x="0" y="0"/>
            <a:chExt cx="2455702" cy="10437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5702" cy="1043772"/>
            </a:xfrm>
            <a:custGeom>
              <a:avLst/>
              <a:gdLst/>
              <a:ahLst/>
              <a:cxnLst/>
              <a:rect l="l" t="t" r="r" b="b"/>
              <a:pathLst>
                <a:path w="2455702" h="1043772">
                  <a:moveTo>
                    <a:pt x="42346" y="0"/>
                  </a:moveTo>
                  <a:lnTo>
                    <a:pt x="2413355" y="0"/>
                  </a:lnTo>
                  <a:cubicBezTo>
                    <a:pt x="2436743" y="0"/>
                    <a:pt x="2455702" y="18959"/>
                    <a:pt x="2455702" y="42346"/>
                  </a:cubicBezTo>
                  <a:lnTo>
                    <a:pt x="2455702" y="1001426"/>
                  </a:lnTo>
                  <a:cubicBezTo>
                    <a:pt x="2455702" y="1024813"/>
                    <a:pt x="2436743" y="1043772"/>
                    <a:pt x="2413355" y="1043772"/>
                  </a:cubicBezTo>
                  <a:lnTo>
                    <a:pt x="42346" y="1043772"/>
                  </a:lnTo>
                  <a:cubicBezTo>
                    <a:pt x="18959" y="1043772"/>
                    <a:pt x="0" y="1024813"/>
                    <a:pt x="0" y="1001426"/>
                  </a:cubicBezTo>
                  <a:lnTo>
                    <a:pt x="0" y="42346"/>
                  </a:lnTo>
                  <a:cubicBezTo>
                    <a:pt x="0" y="18959"/>
                    <a:pt x="18959" y="0"/>
                    <a:pt x="42346" y="0"/>
                  </a:cubicBezTo>
                  <a:close/>
                </a:path>
              </a:pathLst>
            </a:custGeom>
            <a:solidFill>
              <a:srgbClr val="F3FA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55702" cy="1081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063775">
            <a:off x="660412" y="2624270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88650" y="-2388553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98811" y="7768877"/>
            <a:ext cx="4020955" cy="2518123"/>
          </a:xfrm>
          <a:custGeom>
            <a:avLst/>
            <a:gdLst/>
            <a:ahLst/>
            <a:cxnLst/>
            <a:rect l="l" t="t" r="r" b="b"/>
            <a:pathLst>
              <a:path w="4020955" h="2518123">
                <a:moveTo>
                  <a:pt x="0" y="0"/>
                </a:moveTo>
                <a:lnTo>
                  <a:pt x="4020956" y="0"/>
                </a:lnTo>
                <a:lnTo>
                  <a:pt x="4020956" y="2518123"/>
                </a:lnTo>
                <a:lnTo>
                  <a:pt x="0" y="25181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246562" y="2006850"/>
            <a:ext cx="4013354" cy="6638756"/>
          </a:xfrm>
          <a:custGeom>
            <a:avLst/>
            <a:gdLst/>
            <a:ahLst/>
            <a:cxnLst/>
            <a:rect l="l" t="t" r="r" b="b"/>
            <a:pathLst>
              <a:path w="4013354" h="6638756">
                <a:moveTo>
                  <a:pt x="0" y="0"/>
                </a:moveTo>
                <a:lnTo>
                  <a:pt x="4013354" y="0"/>
                </a:lnTo>
                <a:lnTo>
                  <a:pt x="4013354" y="6638756"/>
                </a:lnTo>
                <a:lnTo>
                  <a:pt x="0" y="66387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41324" y="4059394"/>
            <a:ext cx="7351225" cy="262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Văn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bản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giới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thiệu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vê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̀ </a:t>
            </a:r>
          </a:p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cuốn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sách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“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Búp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sen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xanh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” </a:t>
            </a:r>
          </a:p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của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nha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̀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văn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Sơn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Tùng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56589" y="1104900"/>
            <a:ext cx="7835960" cy="114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</a:pPr>
            <a:r>
              <a:rPr lang="en-US" sz="8036">
                <a:solidFill>
                  <a:srgbClr val="5E3021"/>
                </a:solidFill>
                <a:latin typeface="Fraunces Bold"/>
              </a:rPr>
              <a:t>CÂU 2</a:t>
            </a:r>
          </a:p>
        </p:txBody>
      </p:sp>
      <p:sp>
        <p:nvSpPr>
          <p:cNvPr id="12" name="Freeform 12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508" y="5617637"/>
            <a:ext cx="15102158" cy="9912507"/>
          </a:xfrm>
          <a:custGeom>
            <a:avLst/>
            <a:gdLst/>
            <a:ahLst/>
            <a:cxnLst/>
            <a:rect l="l" t="t" r="r" b="b"/>
            <a:pathLst>
              <a:path w="15102158" h="9912507">
                <a:moveTo>
                  <a:pt x="0" y="0"/>
                </a:moveTo>
                <a:lnTo>
                  <a:pt x="15102158" y="0"/>
                </a:lnTo>
                <a:lnTo>
                  <a:pt x="15102158" y="9912507"/>
                </a:lnTo>
                <a:lnTo>
                  <a:pt x="0" y="9912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759891"/>
            <a:ext cx="16230600" cy="6206991"/>
            <a:chOff x="0" y="0"/>
            <a:chExt cx="4274726" cy="16347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1634763"/>
            </a:xfrm>
            <a:custGeom>
              <a:avLst/>
              <a:gdLst/>
              <a:ahLst/>
              <a:cxnLst/>
              <a:rect l="l" t="t" r="r" b="b"/>
              <a:pathLst>
                <a:path w="4274726" h="163476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10436"/>
                  </a:lnTo>
                  <a:cubicBezTo>
                    <a:pt x="4274726" y="1623872"/>
                    <a:pt x="4263834" y="1634763"/>
                    <a:pt x="4250399" y="1634763"/>
                  </a:cubicBezTo>
                  <a:lnTo>
                    <a:pt x="24327" y="1634763"/>
                  </a:lnTo>
                  <a:cubicBezTo>
                    <a:pt x="10891" y="1634763"/>
                    <a:pt x="0" y="1623872"/>
                    <a:pt x="0" y="161043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3FA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1672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4063775">
            <a:off x="729149" y="2068980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88650" y="-2388553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828805" y="5617637"/>
            <a:ext cx="5750679" cy="4820115"/>
          </a:xfrm>
          <a:custGeom>
            <a:avLst/>
            <a:gdLst/>
            <a:ahLst/>
            <a:cxnLst/>
            <a:rect l="l" t="t" r="r" b="b"/>
            <a:pathLst>
              <a:path w="5750679" h="4820115">
                <a:moveTo>
                  <a:pt x="0" y="0"/>
                </a:moveTo>
                <a:lnTo>
                  <a:pt x="5750679" y="0"/>
                </a:lnTo>
                <a:lnTo>
                  <a:pt x="5750679" y="4820114"/>
                </a:lnTo>
                <a:lnTo>
                  <a:pt x="0" y="48201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7858995"/>
            <a:ext cx="3264564" cy="2473155"/>
          </a:xfrm>
          <a:custGeom>
            <a:avLst/>
            <a:gdLst/>
            <a:ahLst/>
            <a:cxnLst/>
            <a:rect l="l" t="t" r="r" b="b"/>
            <a:pathLst>
              <a:path w="3264564" h="2473155">
                <a:moveTo>
                  <a:pt x="0" y="0"/>
                </a:moveTo>
                <a:lnTo>
                  <a:pt x="3264564" y="0"/>
                </a:lnTo>
                <a:lnTo>
                  <a:pt x="3264564" y="2473155"/>
                </a:lnTo>
                <a:lnTo>
                  <a:pt x="0" y="24731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869453" y="3439386"/>
            <a:ext cx="12199756" cy="4724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Roboto Condensed"/>
              </a:rPr>
              <a:t>Chỉ ra và nêu tác dụng của thành phần biệt lập trong câu văn sau: </a:t>
            </a:r>
          </a:p>
          <a:p>
            <a:pPr algn="just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Roboto Condensed"/>
              </a:rPr>
              <a:t>      </a:t>
            </a:r>
            <a:r>
              <a:rPr lang="en-US" sz="4499">
                <a:solidFill>
                  <a:srgbClr val="000000"/>
                </a:solidFill>
                <a:latin typeface="Roboto Condensed Italics"/>
              </a:rPr>
              <a:t>"Búp sen xanh" có lẽ là món quà thiêng liêng nhất mà nhà văn Sơn Tùng nói riêng và nhân dân cả nước nói chung kính dâng lên Bác Hồ.</a:t>
            </a:r>
          </a:p>
          <a:p>
            <a:pPr algn="just">
              <a:lnSpc>
                <a:spcPts val="6299"/>
              </a:lnSpc>
            </a:pPr>
            <a:endParaRPr lang="en-US" sz="4499">
              <a:solidFill>
                <a:srgbClr val="000000"/>
              </a:solidFill>
              <a:latin typeface="Roboto Condense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26020" y="1104900"/>
            <a:ext cx="7835960" cy="114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</a:pPr>
            <a:r>
              <a:rPr lang="en-US" sz="8036">
                <a:solidFill>
                  <a:srgbClr val="5E3021"/>
                </a:solidFill>
                <a:latin typeface="Fraunces Bold"/>
              </a:rPr>
              <a:t>CÂU 3</a:t>
            </a:r>
          </a:p>
        </p:txBody>
      </p:sp>
      <p:sp>
        <p:nvSpPr>
          <p:cNvPr id="13" name="Freeform 13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508" y="5617637"/>
            <a:ext cx="15102158" cy="9912507"/>
          </a:xfrm>
          <a:custGeom>
            <a:avLst/>
            <a:gdLst/>
            <a:ahLst/>
            <a:cxnLst/>
            <a:rect l="l" t="t" r="r" b="b"/>
            <a:pathLst>
              <a:path w="15102158" h="9912507">
                <a:moveTo>
                  <a:pt x="0" y="0"/>
                </a:moveTo>
                <a:lnTo>
                  <a:pt x="15102158" y="0"/>
                </a:lnTo>
                <a:lnTo>
                  <a:pt x="15102158" y="9912507"/>
                </a:lnTo>
                <a:lnTo>
                  <a:pt x="0" y="9912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759891"/>
            <a:ext cx="16230600" cy="4137923"/>
            <a:chOff x="0" y="0"/>
            <a:chExt cx="4274726" cy="10898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1089823"/>
            </a:xfrm>
            <a:custGeom>
              <a:avLst/>
              <a:gdLst/>
              <a:ahLst/>
              <a:cxnLst/>
              <a:rect l="l" t="t" r="r" b="b"/>
              <a:pathLst>
                <a:path w="4274726" h="108982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065497"/>
                  </a:lnTo>
                  <a:cubicBezTo>
                    <a:pt x="4274726" y="1078932"/>
                    <a:pt x="4263834" y="1089823"/>
                    <a:pt x="4250399" y="1089823"/>
                  </a:cubicBezTo>
                  <a:lnTo>
                    <a:pt x="24327" y="1089823"/>
                  </a:lnTo>
                  <a:cubicBezTo>
                    <a:pt x="10891" y="1089823"/>
                    <a:pt x="0" y="1078932"/>
                    <a:pt x="0" y="106549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3FA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11279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4063775">
            <a:off x="729149" y="2068980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88650" y="-2388553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828805" y="5617637"/>
            <a:ext cx="5750679" cy="4820115"/>
          </a:xfrm>
          <a:custGeom>
            <a:avLst/>
            <a:gdLst/>
            <a:ahLst/>
            <a:cxnLst/>
            <a:rect l="l" t="t" r="r" b="b"/>
            <a:pathLst>
              <a:path w="5750679" h="4820115">
                <a:moveTo>
                  <a:pt x="0" y="0"/>
                </a:moveTo>
                <a:lnTo>
                  <a:pt x="5750679" y="0"/>
                </a:lnTo>
                <a:lnTo>
                  <a:pt x="5750679" y="4820114"/>
                </a:lnTo>
                <a:lnTo>
                  <a:pt x="0" y="48201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46345" y="6537486"/>
            <a:ext cx="4949358" cy="3749514"/>
          </a:xfrm>
          <a:custGeom>
            <a:avLst/>
            <a:gdLst/>
            <a:ahLst/>
            <a:cxnLst/>
            <a:rect l="l" t="t" r="r" b="b"/>
            <a:pathLst>
              <a:path w="4949358" h="3749514">
                <a:moveTo>
                  <a:pt x="0" y="0"/>
                </a:moveTo>
                <a:lnTo>
                  <a:pt x="4949358" y="0"/>
                </a:lnTo>
                <a:lnTo>
                  <a:pt x="4949358" y="3749514"/>
                </a:lnTo>
                <a:lnTo>
                  <a:pt x="0" y="37495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228334" y="3439386"/>
            <a:ext cx="13161435" cy="314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45" lvl="1" indent="-485773" algn="just">
              <a:lnSpc>
                <a:spcPts val="62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Thành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phần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tình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thái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: Có lẽ.</a:t>
            </a:r>
          </a:p>
          <a:p>
            <a:pPr marL="971545" lvl="1" indent="-485773" algn="just">
              <a:lnSpc>
                <a:spcPts val="62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Tác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dụng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Thê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̉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hiện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ý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nhận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xét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cá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nhân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phỏng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đoán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của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người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viết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algn="just">
              <a:lnSpc>
                <a:spcPts val="6299"/>
              </a:lnSpc>
            </a:pPr>
            <a:endParaRPr lang="en-US" sz="4499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26020" y="1104900"/>
            <a:ext cx="7835960" cy="114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</a:pPr>
            <a:r>
              <a:rPr lang="en-US" sz="8036">
                <a:solidFill>
                  <a:srgbClr val="5E3021"/>
                </a:solidFill>
                <a:latin typeface="Fraunces Bold"/>
              </a:rPr>
              <a:t>CÂU 3</a:t>
            </a:r>
          </a:p>
        </p:txBody>
      </p:sp>
      <p:sp>
        <p:nvSpPr>
          <p:cNvPr id="13" name="Freeform 13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508" y="5617637"/>
            <a:ext cx="15102158" cy="9912507"/>
          </a:xfrm>
          <a:custGeom>
            <a:avLst/>
            <a:gdLst/>
            <a:ahLst/>
            <a:cxnLst/>
            <a:rect l="l" t="t" r="r" b="b"/>
            <a:pathLst>
              <a:path w="15102158" h="9912507">
                <a:moveTo>
                  <a:pt x="0" y="0"/>
                </a:moveTo>
                <a:lnTo>
                  <a:pt x="15102158" y="0"/>
                </a:lnTo>
                <a:lnTo>
                  <a:pt x="15102158" y="9912507"/>
                </a:lnTo>
                <a:lnTo>
                  <a:pt x="0" y="9912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759891"/>
            <a:ext cx="16230600" cy="2943110"/>
            <a:chOff x="0" y="0"/>
            <a:chExt cx="4274726" cy="7751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775140"/>
            </a:xfrm>
            <a:custGeom>
              <a:avLst/>
              <a:gdLst/>
              <a:ahLst/>
              <a:cxnLst/>
              <a:rect l="l" t="t" r="r" b="b"/>
              <a:pathLst>
                <a:path w="4274726" h="775140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750813"/>
                  </a:lnTo>
                  <a:cubicBezTo>
                    <a:pt x="4274726" y="757265"/>
                    <a:pt x="4272163" y="763453"/>
                    <a:pt x="4267601" y="768015"/>
                  </a:cubicBezTo>
                  <a:cubicBezTo>
                    <a:pt x="4263039" y="772577"/>
                    <a:pt x="4256851" y="775140"/>
                    <a:pt x="4250399" y="775140"/>
                  </a:cubicBezTo>
                  <a:lnTo>
                    <a:pt x="24327" y="775140"/>
                  </a:lnTo>
                  <a:cubicBezTo>
                    <a:pt x="10891" y="775140"/>
                    <a:pt x="0" y="764249"/>
                    <a:pt x="0" y="750813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3FA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8132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4063775">
            <a:off x="729149" y="2068980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88650" y="-2388553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37321" y="5466885"/>
            <a:ext cx="5750679" cy="4820115"/>
          </a:xfrm>
          <a:custGeom>
            <a:avLst/>
            <a:gdLst/>
            <a:ahLst/>
            <a:cxnLst/>
            <a:rect l="l" t="t" r="r" b="b"/>
            <a:pathLst>
              <a:path w="5750679" h="4820115">
                <a:moveTo>
                  <a:pt x="0" y="0"/>
                </a:moveTo>
                <a:lnTo>
                  <a:pt x="5750679" y="0"/>
                </a:lnTo>
                <a:lnTo>
                  <a:pt x="5750679" y="4820115"/>
                </a:lnTo>
                <a:lnTo>
                  <a:pt x="0" y="48201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7113023"/>
            <a:ext cx="4249248" cy="3219127"/>
          </a:xfrm>
          <a:custGeom>
            <a:avLst/>
            <a:gdLst/>
            <a:ahLst/>
            <a:cxnLst/>
            <a:rect l="l" t="t" r="r" b="b"/>
            <a:pathLst>
              <a:path w="4249248" h="3219127">
                <a:moveTo>
                  <a:pt x="0" y="0"/>
                </a:moveTo>
                <a:lnTo>
                  <a:pt x="4249248" y="0"/>
                </a:lnTo>
                <a:lnTo>
                  <a:pt x="4249248" y="3219127"/>
                </a:lnTo>
                <a:lnTo>
                  <a:pt x="0" y="32191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369080" y="3313870"/>
            <a:ext cx="14335065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dirty="0">
                <a:solidFill>
                  <a:srgbClr val="000000"/>
                </a:solidFill>
                <a:latin typeface="Roboto Condensed"/>
              </a:rPr>
              <a:t>Qua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lời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giới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thiệu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của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tác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gia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̉,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biết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những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điều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gi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̀ </a:t>
            </a:r>
          </a:p>
          <a:p>
            <a:pPr algn="ctr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vê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̀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cuốn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Roboto Condensed"/>
              </a:rPr>
              <a:t>sách</a:t>
            </a:r>
            <a:r>
              <a:rPr lang="en-US" sz="4999" dirty="0">
                <a:solidFill>
                  <a:srgbClr val="000000"/>
                </a:solidFill>
                <a:latin typeface="Roboto Condensed"/>
              </a:rPr>
              <a:t>?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26020" y="1104900"/>
            <a:ext cx="7835960" cy="114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</a:pPr>
            <a:r>
              <a:rPr lang="en-US" sz="8036">
                <a:solidFill>
                  <a:srgbClr val="5E3021"/>
                </a:solidFill>
                <a:latin typeface="Fraunces Bold"/>
              </a:rPr>
              <a:t>CÂU 4</a:t>
            </a:r>
          </a:p>
        </p:txBody>
      </p:sp>
      <p:sp>
        <p:nvSpPr>
          <p:cNvPr id="13" name="Freeform 13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284660">
            <a:off x="-681641" y="2359698"/>
            <a:ext cx="11189148" cy="16515269"/>
          </a:xfrm>
          <a:custGeom>
            <a:avLst/>
            <a:gdLst/>
            <a:ahLst/>
            <a:cxnLst/>
            <a:rect l="l" t="t" r="r" b="b"/>
            <a:pathLst>
              <a:path w="11189148" h="16515269">
                <a:moveTo>
                  <a:pt x="0" y="0"/>
                </a:moveTo>
                <a:lnTo>
                  <a:pt x="11189149" y="0"/>
                </a:lnTo>
                <a:lnTo>
                  <a:pt x="11189149" y="16515269"/>
                </a:lnTo>
                <a:lnTo>
                  <a:pt x="0" y="1651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759891"/>
            <a:ext cx="16230600" cy="6498409"/>
            <a:chOff x="0" y="0"/>
            <a:chExt cx="4274726" cy="1711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3FA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1749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3067879">
            <a:off x="15046306" y="7691060"/>
            <a:ext cx="2484075" cy="3134480"/>
          </a:xfrm>
          <a:custGeom>
            <a:avLst/>
            <a:gdLst/>
            <a:ahLst/>
            <a:cxnLst/>
            <a:rect l="l" t="t" r="r" b="b"/>
            <a:pathLst>
              <a:path w="2484075" h="3134480">
                <a:moveTo>
                  <a:pt x="0" y="0"/>
                </a:moveTo>
                <a:lnTo>
                  <a:pt x="2484075" y="0"/>
                </a:lnTo>
                <a:lnTo>
                  <a:pt x="2484075" y="3134480"/>
                </a:lnTo>
                <a:lnTo>
                  <a:pt x="0" y="3134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063775">
            <a:off x="334172" y="1872031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688650" y="-2388553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383988" y="3422327"/>
            <a:ext cx="15320157" cy="5514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Roboto Condensed"/>
              </a:rPr>
              <a:t>Qua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lời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giới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thiệu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của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tác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gia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̉,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biết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được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nhiều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điều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vê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̀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cuốn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sách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:</a:t>
            </a:r>
          </a:p>
          <a:p>
            <a:pPr marL="971545" lvl="1" indent="-485773" algn="just">
              <a:lnSpc>
                <a:spcPts val="62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Nội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cuốn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sách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kê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̉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vê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̀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cuộc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đời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của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Bác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Hô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̀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thuơ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̉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thiếu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thời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cho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đến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năm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1911 –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khi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bác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rời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bến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Nha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̀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Rồng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ra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đi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tìm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đường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cứu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nước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marL="971545" lvl="1" indent="-485773" algn="just">
              <a:lnSpc>
                <a:spcPts val="62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Gia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́ trị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của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cuốn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sách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thành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công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vê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̀ cả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nội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va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̀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nghê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̣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thuật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được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dịch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sang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Tiếng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Anh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va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̀ in song </a:t>
            </a:r>
            <a:r>
              <a:rPr lang="en-US" sz="4499" dirty="0" err="1">
                <a:solidFill>
                  <a:srgbClr val="000000"/>
                </a:solidFill>
                <a:latin typeface="Roboto Condensed"/>
              </a:rPr>
              <a:t>ngư</a:t>
            </a:r>
            <a:r>
              <a:rPr lang="en-US" sz="4499" dirty="0">
                <a:solidFill>
                  <a:srgbClr val="000000"/>
                </a:solidFill>
                <a:latin typeface="Roboto Condensed"/>
              </a:rPr>
              <a:t>̃…</a:t>
            </a:r>
          </a:p>
          <a:p>
            <a:pPr algn="just">
              <a:lnSpc>
                <a:spcPts val="6299"/>
              </a:lnSpc>
            </a:pPr>
            <a:endParaRPr lang="en-US" sz="4499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26020" y="1104900"/>
            <a:ext cx="7835960" cy="114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</a:pPr>
            <a:r>
              <a:rPr lang="en-US" sz="8036">
                <a:solidFill>
                  <a:srgbClr val="5E3021"/>
                </a:solidFill>
                <a:latin typeface="Fraunces Bold"/>
              </a:rPr>
              <a:t>CÂU 4</a:t>
            </a:r>
          </a:p>
        </p:txBody>
      </p:sp>
      <p:sp>
        <p:nvSpPr>
          <p:cNvPr id="12" name="Freeform 12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508" y="5617637"/>
            <a:ext cx="15102158" cy="9912507"/>
          </a:xfrm>
          <a:custGeom>
            <a:avLst/>
            <a:gdLst/>
            <a:ahLst/>
            <a:cxnLst/>
            <a:rect l="l" t="t" r="r" b="b"/>
            <a:pathLst>
              <a:path w="15102158" h="9912507">
                <a:moveTo>
                  <a:pt x="0" y="0"/>
                </a:moveTo>
                <a:lnTo>
                  <a:pt x="15102158" y="0"/>
                </a:lnTo>
                <a:lnTo>
                  <a:pt x="15102158" y="9912507"/>
                </a:lnTo>
                <a:lnTo>
                  <a:pt x="0" y="9912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23002" y="2322764"/>
            <a:ext cx="16230600" cy="6078731"/>
            <a:chOff x="0" y="0"/>
            <a:chExt cx="4274726" cy="16009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1600983"/>
            </a:xfrm>
            <a:custGeom>
              <a:avLst/>
              <a:gdLst/>
              <a:ahLst/>
              <a:cxnLst/>
              <a:rect l="l" t="t" r="r" b="b"/>
              <a:pathLst>
                <a:path w="4274726" h="160098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576656"/>
                  </a:lnTo>
                  <a:cubicBezTo>
                    <a:pt x="4274726" y="1583108"/>
                    <a:pt x="4272163" y="1589296"/>
                    <a:pt x="4267601" y="1593858"/>
                  </a:cubicBezTo>
                  <a:cubicBezTo>
                    <a:pt x="4263039" y="1598420"/>
                    <a:pt x="4256851" y="1600983"/>
                    <a:pt x="4250399" y="1600983"/>
                  </a:cubicBezTo>
                  <a:lnTo>
                    <a:pt x="24327" y="1600983"/>
                  </a:lnTo>
                  <a:cubicBezTo>
                    <a:pt x="10891" y="1600983"/>
                    <a:pt x="0" y="1590091"/>
                    <a:pt x="0" y="157665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3FAF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1639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4063775">
            <a:off x="664187" y="1355625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88650" y="-2388553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324149" y="5512035"/>
            <a:ext cx="5750679" cy="4820115"/>
          </a:xfrm>
          <a:custGeom>
            <a:avLst/>
            <a:gdLst/>
            <a:ahLst/>
            <a:cxnLst/>
            <a:rect l="l" t="t" r="r" b="b"/>
            <a:pathLst>
              <a:path w="5750679" h="4820115">
                <a:moveTo>
                  <a:pt x="0" y="0"/>
                </a:moveTo>
                <a:lnTo>
                  <a:pt x="5750680" y="0"/>
                </a:lnTo>
                <a:lnTo>
                  <a:pt x="5750680" y="4820115"/>
                </a:lnTo>
                <a:lnTo>
                  <a:pt x="0" y="48201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7113023"/>
            <a:ext cx="4249248" cy="3219127"/>
          </a:xfrm>
          <a:custGeom>
            <a:avLst/>
            <a:gdLst/>
            <a:ahLst/>
            <a:cxnLst/>
            <a:rect l="l" t="t" r="r" b="b"/>
            <a:pathLst>
              <a:path w="4249248" h="3219127">
                <a:moveTo>
                  <a:pt x="0" y="0"/>
                </a:moveTo>
                <a:lnTo>
                  <a:pt x="4249248" y="0"/>
                </a:lnTo>
                <a:lnTo>
                  <a:pt x="4249248" y="3219127"/>
                </a:lnTo>
                <a:lnTo>
                  <a:pt x="0" y="32191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804491" y="2503742"/>
            <a:ext cx="12263002" cy="528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Roboto Condensed"/>
              </a:rPr>
              <a:t>         Em đã đọc cuốn sách </a:t>
            </a:r>
            <a:r>
              <a:rPr lang="en-US" sz="4999">
                <a:solidFill>
                  <a:srgbClr val="000000"/>
                </a:solidFill>
                <a:latin typeface="Roboto Condensed Italics"/>
              </a:rPr>
              <a:t>Búp sen xanh</a:t>
            </a:r>
            <a:r>
              <a:rPr lang="en-US" sz="4999">
                <a:solidFill>
                  <a:srgbClr val="000000"/>
                </a:solidFill>
                <a:latin typeface="Roboto Condensed"/>
              </a:rPr>
              <a:t> chưa? </a:t>
            </a:r>
          </a:p>
          <a:p>
            <a:pPr marL="1079492" lvl="1" indent="-539746" algn="just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000000"/>
                </a:solidFill>
                <a:latin typeface="Roboto Condensed"/>
              </a:rPr>
              <a:t>Nếu đã đọc, hãy chia sẻ một vài cảm nhận của em về cuốn sách (mà trong bài viết chưa đề cập đến). </a:t>
            </a:r>
          </a:p>
          <a:p>
            <a:pPr marL="1079492" lvl="1" indent="-539746" algn="just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000000"/>
                </a:solidFill>
                <a:latin typeface="Roboto Condensed"/>
              </a:rPr>
              <a:t>Nếu chưa đọc, hãy chia sẻ kế hoạch của em về việc đọc cuốn sách này.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26020" y="585961"/>
            <a:ext cx="7835960" cy="114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</a:pPr>
            <a:r>
              <a:rPr lang="en-US" sz="8036">
                <a:solidFill>
                  <a:srgbClr val="5E3021"/>
                </a:solidFill>
                <a:latin typeface="Fraunces Bold"/>
              </a:rPr>
              <a:t>CÂU 5</a:t>
            </a:r>
          </a:p>
        </p:txBody>
      </p:sp>
      <p:sp>
        <p:nvSpPr>
          <p:cNvPr id="13" name="Freeform 13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59891"/>
            <a:ext cx="16230600" cy="6498409"/>
            <a:chOff x="0" y="0"/>
            <a:chExt cx="4274726" cy="1711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17496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3067879">
            <a:off x="15046306" y="7691060"/>
            <a:ext cx="2484075" cy="3134480"/>
          </a:xfrm>
          <a:custGeom>
            <a:avLst/>
            <a:gdLst/>
            <a:ahLst/>
            <a:cxnLst/>
            <a:rect l="l" t="t" r="r" b="b"/>
            <a:pathLst>
              <a:path w="2484075" h="3134480">
                <a:moveTo>
                  <a:pt x="0" y="0"/>
                </a:moveTo>
                <a:lnTo>
                  <a:pt x="2484075" y="0"/>
                </a:lnTo>
                <a:lnTo>
                  <a:pt x="2484075" y="3134480"/>
                </a:lnTo>
                <a:lnTo>
                  <a:pt x="0" y="3134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063775">
            <a:off x="729149" y="2068980"/>
            <a:ext cx="1806132" cy="1934278"/>
          </a:xfrm>
          <a:custGeom>
            <a:avLst/>
            <a:gdLst/>
            <a:ahLst/>
            <a:cxnLst/>
            <a:rect l="l" t="t" r="r" b="b"/>
            <a:pathLst>
              <a:path w="1806132" h="1934278">
                <a:moveTo>
                  <a:pt x="0" y="0"/>
                </a:moveTo>
                <a:lnTo>
                  <a:pt x="1806132" y="0"/>
                </a:lnTo>
                <a:lnTo>
                  <a:pt x="1806132" y="1934278"/>
                </a:lnTo>
                <a:lnTo>
                  <a:pt x="0" y="19342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53239" y="-1001116"/>
            <a:ext cx="6012122" cy="2029816"/>
          </a:xfrm>
          <a:custGeom>
            <a:avLst/>
            <a:gdLst/>
            <a:ahLst/>
            <a:cxnLst/>
            <a:rect l="l" t="t" r="r" b="b"/>
            <a:pathLst>
              <a:path w="6012122" h="2029816">
                <a:moveTo>
                  <a:pt x="0" y="0"/>
                </a:moveTo>
                <a:lnTo>
                  <a:pt x="6012122" y="0"/>
                </a:lnTo>
                <a:lnTo>
                  <a:pt x="6012122" y="2029816"/>
                </a:lnTo>
                <a:lnTo>
                  <a:pt x="0" y="2029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88650" y="-2388553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95554" y="5688514"/>
            <a:ext cx="11275176" cy="314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45" lvl="1" indent="-485773" algn="just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Roboto Condensed"/>
              </a:rPr>
              <a:t>Yêu cầu: Hãy cho biết các hình ảnh sau đây nói về cuốn sách hoặc bộ phim nào</a:t>
            </a:r>
          </a:p>
          <a:p>
            <a:pPr marL="971545" lvl="1" indent="-485773" algn="just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Roboto Condensed"/>
              </a:rPr>
              <a:t> Thời gian: 2 phút.</a:t>
            </a:r>
          </a:p>
          <a:p>
            <a:pPr algn="just">
              <a:lnSpc>
                <a:spcPts val="6299"/>
              </a:lnSpc>
            </a:pPr>
            <a:endParaRPr lang="en-US" sz="4499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26020" y="1104900"/>
            <a:ext cx="7835960" cy="1155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</a:pPr>
            <a:r>
              <a:rPr lang="en-US" sz="8036" dirty="0" smtClean="0">
                <a:solidFill>
                  <a:srgbClr val="5E3021"/>
                </a:solidFill>
                <a:latin typeface="Fraunces Bold"/>
              </a:rPr>
              <a:t>KHỞI ĐỘNG</a:t>
            </a:r>
            <a:endParaRPr lang="en-US" sz="8036" dirty="0">
              <a:solidFill>
                <a:srgbClr val="5E3021"/>
              </a:solidFill>
              <a:latin typeface="Fraunce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326691" y="3099159"/>
            <a:ext cx="13634618" cy="2106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23"/>
              </a:lnSpc>
            </a:pPr>
            <a:r>
              <a:rPr lang="en-US" sz="5636">
                <a:solidFill>
                  <a:srgbClr val="A64B23"/>
                </a:solidFill>
                <a:latin typeface="Fraunces Bold"/>
              </a:rPr>
              <a:t>TRÒ CHƠI: </a:t>
            </a:r>
          </a:p>
          <a:p>
            <a:pPr algn="ctr">
              <a:lnSpc>
                <a:spcPts val="8623"/>
              </a:lnSpc>
            </a:pPr>
            <a:r>
              <a:rPr lang="en-US" sz="5636">
                <a:solidFill>
                  <a:srgbClr val="A64B23"/>
                </a:solidFill>
                <a:latin typeface="Fraunces Bold"/>
              </a:rPr>
              <a:t>ĐOÁN TÊN CUỐN SÁCH/BỘ PHIM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508" y="2986456"/>
            <a:ext cx="19110882" cy="12543688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93339" y="3026738"/>
            <a:ext cx="11501321" cy="7043949"/>
          </a:xfrm>
          <a:custGeom>
            <a:avLst/>
            <a:gdLst/>
            <a:ahLst/>
            <a:cxnLst/>
            <a:rect l="l" t="t" r="r" b="b"/>
            <a:pathLst>
              <a:path w="11501321" h="7043949">
                <a:moveTo>
                  <a:pt x="0" y="0"/>
                </a:moveTo>
                <a:lnTo>
                  <a:pt x="11501322" y="0"/>
                </a:lnTo>
                <a:lnTo>
                  <a:pt x="11501322" y="7043949"/>
                </a:lnTo>
                <a:lnTo>
                  <a:pt x="0" y="7043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8444" y="2524530"/>
            <a:ext cx="2058561" cy="2493851"/>
          </a:xfrm>
          <a:custGeom>
            <a:avLst/>
            <a:gdLst/>
            <a:ahLst/>
            <a:cxnLst/>
            <a:rect l="l" t="t" r="r" b="b"/>
            <a:pathLst>
              <a:path w="2058561" h="2493851">
                <a:moveTo>
                  <a:pt x="0" y="0"/>
                </a:moveTo>
                <a:lnTo>
                  <a:pt x="2058561" y="0"/>
                </a:lnTo>
                <a:lnTo>
                  <a:pt x="2058561" y="2493852"/>
                </a:lnTo>
                <a:lnTo>
                  <a:pt x="0" y="2493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32300" y="7067809"/>
            <a:ext cx="1577153" cy="2190491"/>
          </a:xfrm>
          <a:custGeom>
            <a:avLst/>
            <a:gdLst/>
            <a:ahLst/>
            <a:cxnLst/>
            <a:rect l="l" t="t" r="r" b="b"/>
            <a:pathLst>
              <a:path w="1577153" h="2190491">
                <a:moveTo>
                  <a:pt x="0" y="0"/>
                </a:moveTo>
                <a:lnTo>
                  <a:pt x="1577154" y="0"/>
                </a:lnTo>
                <a:lnTo>
                  <a:pt x="1577154" y="2190491"/>
                </a:lnTo>
                <a:lnTo>
                  <a:pt x="0" y="21904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89598" y="7653913"/>
            <a:ext cx="7105205" cy="6403456"/>
          </a:xfrm>
          <a:custGeom>
            <a:avLst/>
            <a:gdLst/>
            <a:ahLst/>
            <a:cxnLst/>
            <a:rect l="l" t="t" r="r" b="b"/>
            <a:pathLst>
              <a:path w="7105205" h="6403456">
                <a:moveTo>
                  <a:pt x="0" y="0"/>
                </a:moveTo>
                <a:lnTo>
                  <a:pt x="7105205" y="0"/>
                </a:lnTo>
                <a:lnTo>
                  <a:pt x="7105205" y="6403456"/>
                </a:lnTo>
                <a:lnTo>
                  <a:pt x="0" y="6403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009988" y="109021"/>
            <a:ext cx="2687386" cy="2335582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2"/>
                </a:lnTo>
                <a:lnTo>
                  <a:pt x="0" y="233558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297676" y="5067300"/>
            <a:ext cx="9188604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03D36"/>
                </a:solidFill>
                <a:latin typeface="Roboto Condensed Bold"/>
              </a:rPr>
              <a:t>Vẽ sơ đồ vẽ sơ đồ thể hiện dàn ý của bài văn giới thiệu một cuốn sách.</a:t>
            </a: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03D36"/>
                </a:solidFill>
                <a:latin typeface="Roboto Condensed Bold"/>
              </a:rPr>
              <a:t>Thời gian: 3 phút.</a:t>
            </a: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03D36"/>
                </a:solidFill>
                <a:latin typeface="Roboto Condensed Bold"/>
              </a:rPr>
              <a:t>HS thực hiện nhiệm vụ cá nhân.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9379" y="7653913"/>
            <a:ext cx="3662277" cy="2819953"/>
          </a:xfrm>
          <a:custGeom>
            <a:avLst/>
            <a:gdLst/>
            <a:ahLst/>
            <a:cxnLst/>
            <a:rect l="l" t="t" r="r" b="b"/>
            <a:pathLst>
              <a:path w="3662277" h="2819953">
                <a:moveTo>
                  <a:pt x="0" y="0"/>
                </a:moveTo>
                <a:lnTo>
                  <a:pt x="3662276" y="0"/>
                </a:lnTo>
                <a:lnTo>
                  <a:pt x="3662276" y="2819953"/>
                </a:lnTo>
                <a:lnTo>
                  <a:pt x="0" y="28199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249895" y="594494"/>
            <a:ext cx="14392305" cy="319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23"/>
              </a:lnSpc>
            </a:pPr>
            <a:r>
              <a:rPr lang="en-US" sz="5636">
                <a:solidFill>
                  <a:srgbClr val="503D36"/>
                </a:solidFill>
                <a:latin typeface="Fraunces Bold"/>
              </a:rPr>
              <a:t>III. ÔN TẬP KĨ NĂNG VIẾT BÀI VĂN GIỚI THIỆU MỘT CUỐN SÁCH.</a:t>
            </a:r>
          </a:p>
          <a:p>
            <a:pPr algn="ctr">
              <a:lnSpc>
                <a:spcPts val="8623"/>
              </a:lnSpc>
            </a:pPr>
            <a:endParaRPr lang="en-US" sz="5636">
              <a:solidFill>
                <a:srgbClr val="503D36"/>
              </a:solidFill>
              <a:latin typeface="Fraunce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89598" y="7653913"/>
            <a:ext cx="7105205" cy="6403456"/>
          </a:xfrm>
          <a:custGeom>
            <a:avLst/>
            <a:gdLst/>
            <a:ahLst/>
            <a:cxnLst/>
            <a:rect l="l" t="t" r="r" b="b"/>
            <a:pathLst>
              <a:path w="7105205" h="6403456">
                <a:moveTo>
                  <a:pt x="0" y="0"/>
                </a:moveTo>
                <a:lnTo>
                  <a:pt x="7105205" y="0"/>
                </a:lnTo>
                <a:lnTo>
                  <a:pt x="7105205" y="6403456"/>
                </a:lnTo>
                <a:lnTo>
                  <a:pt x="0" y="6403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09988" y="109021"/>
            <a:ext cx="2687386" cy="2335582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2"/>
                </a:lnTo>
                <a:lnTo>
                  <a:pt x="0" y="23355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213686" y="1028700"/>
            <a:ext cx="9184900" cy="1480701"/>
            <a:chOff x="0" y="0"/>
            <a:chExt cx="2419068" cy="3899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9068" cy="389979"/>
            </a:xfrm>
            <a:custGeom>
              <a:avLst/>
              <a:gdLst/>
              <a:ahLst/>
              <a:cxnLst/>
              <a:rect l="l" t="t" r="r" b="b"/>
              <a:pathLst>
                <a:path w="2419068" h="389979">
                  <a:moveTo>
                    <a:pt x="42988" y="0"/>
                  </a:moveTo>
                  <a:lnTo>
                    <a:pt x="2376081" y="0"/>
                  </a:lnTo>
                  <a:cubicBezTo>
                    <a:pt x="2399822" y="0"/>
                    <a:pt x="2419068" y="19246"/>
                    <a:pt x="2419068" y="42988"/>
                  </a:cubicBezTo>
                  <a:lnTo>
                    <a:pt x="2419068" y="346991"/>
                  </a:lnTo>
                  <a:cubicBezTo>
                    <a:pt x="2419068" y="370733"/>
                    <a:pt x="2399822" y="389979"/>
                    <a:pt x="2376081" y="389979"/>
                  </a:cubicBezTo>
                  <a:lnTo>
                    <a:pt x="42988" y="389979"/>
                  </a:lnTo>
                  <a:cubicBezTo>
                    <a:pt x="19246" y="389979"/>
                    <a:pt x="0" y="370733"/>
                    <a:pt x="0" y="346991"/>
                  </a:cubicBezTo>
                  <a:lnTo>
                    <a:pt x="0" y="42988"/>
                  </a:lnTo>
                  <a:cubicBezTo>
                    <a:pt x="0" y="19246"/>
                    <a:pt x="19246" y="0"/>
                    <a:pt x="42988" y="0"/>
                  </a:cubicBezTo>
                  <a:close/>
                </a:path>
              </a:pathLst>
            </a:custGeom>
            <a:solidFill>
              <a:srgbClr val="E2716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19068" cy="428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60630" y="3039628"/>
            <a:ext cx="15698670" cy="6508232"/>
            <a:chOff x="0" y="0"/>
            <a:chExt cx="4134629" cy="17141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34629" cy="1714102"/>
            </a:xfrm>
            <a:custGeom>
              <a:avLst/>
              <a:gdLst/>
              <a:ahLst/>
              <a:cxnLst/>
              <a:rect l="l" t="t" r="r" b="b"/>
              <a:pathLst>
                <a:path w="4134629" h="1714102">
                  <a:moveTo>
                    <a:pt x="25151" y="0"/>
                  </a:moveTo>
                  <a:lnTo>
                    <a:pt x="4109478" y="0"/>
                  </a:lnTo>
                  <a:cubicBezTo>
                    <a:pt x="4123369" y="0"/>
                    <a:pt x="4134629" y="11261"/>
                    <a:pt x="4134629" y="25151"/>
                  </a:cubicBezTo>
                  <a:lnTo>
                    <a:pt x="4134629" y="1688951"/>
                  </a:lnTo>
                  <a:cubicBezTo>
                    <a:pt x="4134629" y="1702842"/>
                    <a:pt x="4123369" y="1714102"/>
                    <a:pt x="4109478" y="1714102"/>
                  </a:cubicBezTo>
                  <a:lnTo>
                    <a:pt x="25151" y="1714102"/>
                  </a:lnTo>
                  <a:cubicBezTo>
                    <a:pt x="11261" y="1714102"/>
                    <a:pt x="0" y="1702842"/>
                    <a:pt x="0" y="1688951"/>
                  </a:cubicBezTo>
                  <a:lnTo>
                    <a:pt x="0" y="25151"/>
                  </a:lnTo>
                  <a:cubicBezTo>
                    <a:pt x="0" y="11261"/>
                    <a:pt x="11261" y="0"/>
                    <a:pt x="25151" y="0"/>
                  </a:cubicBezTo>
                  <a:close/>
                </a:path>
              </a:pathLst>
            </a:custGeom>
            <a:solidFill>
              <a:srgbClr val="D8E0C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134629" cy="1752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57224" y="3625215"/>
            <a:ext cx="14373552" cy="5922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2" lvl="1" indent="-453391" algn="just">
              <a:lnSpc>
                <a:spcPts val="5880"/>
              </a:lnSpc>
              <a:buFont typeface="Arial"/>
              <a:buChar char="•"/>
            </a:pP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Giới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thiệu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thông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tin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chính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vê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̀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cuốn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sách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marL="906782" lvl="1" indent="-453391" algn="just">
              <a:lnSpc>
                <a:spcPts val="5880"/>
              </a:lnSpc>
              <a:buFont typeface="Arial"/>
              <a:buChar char="•"/>
            </a:pP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Tóm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tắt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nội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dung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cuốn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sách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marL="906782" lvl="1" indent="-453391" algn="just">
              <a:lnSpc>
                <a:spcPts val="5880"/>
              </a:lnSpc>
              <a:buFont typeface="Arial"/>
              <a:buChar char="•"/>
            </a:pP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Nêu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nhận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xét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của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người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viết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vê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̀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cuốn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sách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khuyến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khích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mọi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người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đọc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sách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marL="906782" lvl="1" indent="-453391" algn="just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latin typeface="Roboto Condensed"/>
              </a:rPr>
              <a:t>Có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thê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̉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kết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hợp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sư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̉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dụng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phương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tiện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ngôn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ngư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̃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va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̀ phi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ngôn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ngư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̃.</a:t>
            </a:r>
          </a:p>
          <a:p>
            <a:pPr marL="906782" lvl="1" indent="-453391" algn="just">
              <a:lnSpc>
                <a:spcPts val="5880"/>
              </a:lnSpc>
              <a:buFont typeface="Arial"/>
              <a:buChar char="•"/>
            </a:pP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Trình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bày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thông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tin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mạch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lạc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marL="906782" lvl="1" indent="-453391" algn="just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Cấu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trúc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bài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viết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gồm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 3 </a:t>
            </a:r>
            <a:r>
              <a:rPr lang="en-US" sz="4200" dirty="0" err="1">
                <a:solidFill>
                  <a:srgbClr val="000000"/>
                </a:solidFill>
                <a:latin typeface="Roboto Condensed"/>
              </a:rPr>
              <a:t>phần</a:t>
            </a:r>
            <a:r>
              <a:rPr lang="en-US" sz="4200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algn="just">
              <a:lnSpc>
                <a:spcPts val="5880"/>
              </a:lnSpc>
            </a:pPr>
            <a:endParaRPr lang="en-US" sz="4200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935080" y="1284863"/>
            <a:ext cx="641784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FCF9F0"/>
                </a:solidFill>
                <a:latin typeface="Roboto Condensed Bold"/>
              </a:rPr>
              <a:t>1. Yêu cầu của kiểu bài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508" y="2986456"/>
            <a:ext cx="19110882" cy="12543688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089598" y="7653913"/>
            <a:ext cx="7105205" cy="6403456"/>
          </a:xfrm>
          <a:custGeom>
            <a:avLst/>
            <a:gdLst/>
            <a:ahLst/>
            <a:cxnLst/>
            <a:rect l="l" t="t" r="r" b="b"/>
            <a:pathLst>
              <a:path w="7105205" h="6403456">
                <a:moveTo>
                  <a:pt x="0" y="0"/>
                </a:moveTo>
                <a:lnTo>
                  <a:pt x="7105205" y="0"/>
                </a:lnTo>
                <a:lnTo>
                  <a:pt x="7105205" y="6403456"/>
                </a:lnTo>
                <a:lnTo>
                  <a:pt x="0" y="64034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09988" y="109021"/>
            <a:ext cx="2687386" cy="2335582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2"/>
                </a:lnTo>
                <a:lnTo>
                  <a:pt x="0" y="23355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53667" y="4535890"/>
            <a:ext cx="4930187" cy="5127134"/>
            <a:chOff x="0" y="0"/>
            <a:chExt cx="1298485" cy="13503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8485" cy="1350356"/>
            </a:xfrm>
            <a:custGeom>
              <a:avLst/>
              <a:gdLst/>
              <a:ahLst/>
              <a:cxnLst/>
              <a:rect l="l" t="t" r="r" b="b"/>
              <a:pathLst>
                <a:path w="1298485" h="1350356">
                  <a:moveTo>
                    <a:pt x="80086" y="0"/>
                  </a:moveTo>
                  <a:lnTo>
                    <a:pt x="1218400" y="0"/>
                  </a:lnTo>
                  <a:cubicBezTo>
                    <a:pt x="1262630" y="0"/>
                    <a:pt x="1298485" y="35856"/>
                    <a:pt x="1298485" y="80086"/>
                  </a:cubicBezTo>
                  <a:lnTo>
                    <a:pt x="1298485" y="1270270"/>
                  </a:lnTo>
                  <a:cubicBezTo>
                    <a:pt x="1298485" y="1314501"/>
                    <a:pt x="1262630" y="1350356"/>
                    <a:pt x="1218400" y="1350356"/>
                  </a:cubicBezTo>
                  <a:lnTo>
                    <a:pt x="80086" y="1350356"/>
                  </a:lnTo>
                  <a:cubicBezTo>
                    <a:pt x="35856" y="1350356"/>
                    <a:pt x="0" y="1314501"/>
                    <a:pt x="0" y="1270270"/>
                  </a:cubicBezTo>
                  <a:lnTo>
                    <a:pt x="0" y="80086"/>
                  </a:lnTo>
                  <a:cubicBezTo>
                    <a:pt x="0" y="35856"/>
                    <a:pt x="35856" y="0"/>
                    <a:pt x="80086" y="0"/>
                  </a:cubicBezTo>
                  <a:close/>
                </a:path>
              </a:pathLst>
            </a:custGeom>
            <a:solidFill>
              <a:srgbClr val="DCDBE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298485" cy="1388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13686" y="1028700"/>
            <a:ext cx="9184900" cy="1480701"/>
            <a:chOff x="0" y="0"/>
            <a:chExt cx="2419068" cy="3899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19068" cy="389979"/>
            </a:xfrm>
            <a:custGeom>
              <a:avLst/>
              <a:gdLst/>
              <a:ahLst/>
              <a:cxnLst/>
              <a:rect l="l" t="t" r="r" b="b"/>
              <a:pathLst>
                <a:path w="2419068" h="389979">
                  <a:moveTo>
                    <a:pt x="42988" y="0"/>
                  </a:moveTo>
                  <a:lnTo>
                    <a:pt x="2376081" y="0"/>
                  </a:lnTo>
                  <a:cubicBezTo>
                    <a:pt x="2399822" y="0"/>
                    <a:pt x="2419068" y="19246"/>
                    <a:pt x="2419068" y="42988"/>
                  </a:cubicBezTo>
                  <a:lnTo>
                    <a:pt x="2419068" y="346991"/>
                  </a:lnTo>
                  <a:cubicBezTo>
                    <a:pt x="2419068" y="370733"/>
                    <a:pt x="2399822" y="389979"/>
                    <a:pt x="2376081" y="389979"/>
                  </a:cubicBezTo>
                  <a:lnTo>
                    <a:pt x="42988" y="389979"/>
                  </a:lnTo>
                  <a:cubicBezTo>
                    <a:pt x="19246" y="389979"/>
                    <a:pt x="0" y="370733"/>
                    <a:pt x="0" y="346991"/>
                  </a:cubicBezTo>
                  <a:lnTo>
                    <a:pt x="0" y="42988"/>
                  </a:lnTo>
                  <a:cubicBezTo>
                    <a:pt x="0" y="19246"/>
                    <a:pt x="19246" y="0"/>
                    <a:pt x="42988" y="0"/>
                  </a:cubicBezTo>
                  <a:close/>
                </a:path>
              </a:pathLst>
            </a:custGeom>
            <a:solidFill>
              <a:srgbClr val="E2716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419068" cy="428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113867" y="4535890"/>
            <a:ext cx="4930187" cy="5127134"/>
            <a:chOff x="0" y="0"/>
            <a:chExt cx="1298485" cy="13503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8485" cy="1350356"/>
            </a:xfrm>
            <a:custGeom>
              <a:avLst/>
              <a:gdLst/>
              <a:ahLst/>
              <a:cxnLst/>
              <a:rect l="l" t="t" r="r" b="b"/>
              <a:pathLst>
                <a:path w="1298485" h="1350356">
                  <a:moveTo>
                    <a:pt x="80086" y="0"/>
                  </a:moveTo>
                  <a:lnTo>
                    <a:pt x="1218400" y="0"/>
                  </a:lnTo>
                  <a:cubicBezTo>
                    <a:pt x="1262630" y="0"/>
                    <a:pt x="1298485" y="35856"/>
                    <a:pt x="1298485" y="80086"/>
                  </a:cubicBezTo>
                  <a:lnTo>
                    <a:pt x="1298485" y="1270270"/>
                  </a:lnTo>
                  <a:cubicBezTo>
                    <a:pt x="1298485" y="1314501"/>
                    <a:pt x="1262630" y="1350356"/>
                    <a:pt x="1218400" y="1350356"/>
                  </a:cubicBezTo>
                  <a:lnTo>
                    <a:pt x="80086" y="1350356"/>
                  </a:lnTo>
                  <a:cubicBezTo>
                    <a:pt x="35856" y="1350356"/>
                    <a:pt x="0" y="1314501"/>
                    <a:pt x="0" y="1270270"/>
                  </a:cubicBezTo>
                  <a:lnTo>
                    <a:pt x="0" y="80086"/>
                  </a:lnTo>
                  <a:cubicBezTo>
                    <a:pt x="0" y="35856"/>
                    <a:pt x="35856" y="0"/>
                    <a:pt x="80086" y="0"/>
                  </a:cubicBezTo>
                  <a:close/>
                </a:path>
              </a:pathLst>
            </a:custGeom>
            <a:solidFill>
              <a:srgbClr val="DCDBE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298485" cy="1388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777479" y="4535890"/>
            <a:ext cx="4930187" cy="5127134"/>
            <a:chOff x="0" y="0"/>
            <a:chExt cx="1298485" cy="135035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98485" cy="1350356"/>
            </a:xfrm>
            <a:custGeom>
              <a:avLst/>
              <a:gdLst/>
              <a:ahLst/>
              <a:cxnLst/>
              <a:rect l="l" t="t" r="r" b="b"/>
              <a:pathLst>
                <a:path w="1298485" h="1350356">
                  <a:moveTo>
                    <a:pt x="80086" y="0"/>
                  </a:moveTo>
                  <a:lnTo>
                    <a:pt x="1218400" y="0"/>
                  </a:lnTo>
                  <a:cubicBezTo>
                    <a:pt x="1262630" y="0"/>
                    <a:pt x="1298485" y="35856"/>
                    <a:pt x="1298485" y="80086"/>
                  </a:cubicBezTo>
                  <a:lnTo>
                    <a:pt x="1298485" y="1270270"/>
                  </a:lnTo>
                  <a:cubicBezTo>
                    <a:pt x="1298485" y="1314501"/>
                    <a:pt x="1262630" y="1350356"/>
                    <a:pt x="1218400" y="1350356"/>
                  </a:cubicBezTo>
                  <a:lnTo>
                    <a:pt x="80086" y="1350356"/>
                  </a:lnTo>
                  <a:cubicBezTo>
                    <a:pt x="35856" y="1350356"/>
                    <a:pt x="0" y="1314501"/>
                    <a:pt x="0" y="1270270"/>
                  </a:cubicBezTo>
                  <a:lnTo>
                    <a:pt x="0" y="80086"/>
                  </a:lnTo>
                  <a:cubicBezTo>
                    <a:pt x="0" y="35856"/>
                    <a:pt x="35856" y="0"/>
                    <a:pt x="80086" y="0"/>
                  </a:cubicBezTo>
                  <a:close/>
                </a:path>
              </a:pathLst>
            </a:custGeom>
            <a:solidFill>
              <a:srgbClr val="DCDBE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298485" cy="1388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20532" y="5057775"/>
            <a:ext cx="4733267" cy="369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69" lvl="1" indent="-453384" algn="just">
              <a:lnSpc>
                <a:spcPts val="5879"/>
              </a:lnSpc>
              <a:buFont typeface="Arial"/>
              <a:buChar char="•"/>
            </a:pP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Giới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thiệu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tên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sách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,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tên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tác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gia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̉.</a:t>
            </a:r>
          </a:p>
          <a:p>
            <a:pPr marL="906769" lvl="1" indent="-453384" algn="just">
              <a:lnSpc>
                <a:spcPts val="5879"/>
              </a:lnSpc>
              <a:buFont typeface="Arial"/>
              <a:buChar char="•"/>
            </a:pP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Cảm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nhận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hoặc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ấn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tượng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nổi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bật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vê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̀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cuốn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sách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84200" y="1172037"/>
            <a:ext cx="7342127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99"/>
              </a:lnSpc>
            </a:pPr>
            <a:r>
              <a:rPr lang="en-US" sz="5499">
                <a:solidFill>
                  <a:srgbClr val="FCF9F0"/>
                </a:solidFill>
                <a:latin typeface="Roboto Condensed Bold"/>
              </a:rPr>
              <a:t>2. Dàn ý bài văn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921545" y="5209696"/>
            <a:ext cx="4878976" cy="369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69" lvl="1" indent="-453384" algn="just">
              <a:lnSpc>
                <a:spcPts val="5879"/>
              </a:lnSpc>
              <a:buFont typeface="Arial"/>
              <a:buChar char="•"/>
            </a:pP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Tóm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tắt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nội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dung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sách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.</a:t>
            </a:r>
          </a:p>
          <a:p>
            <a:pPr marL="906769" lvl="1" indent="-453384" algn="just">
              <a:lnSpc>
                <a:spcPts val="5879"/>
              </a:lnSpc>
              <a:buFont typeface="Arial"/>
              <a:buChar char="•"/>
            </a:pP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Nhận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xét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vê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̀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gia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́ trị (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nội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dung,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nghê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̣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thuật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)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cuốn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sách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592526" y="5209696"/>
            <a:ext cx="4733267" cy="369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69" lvl="1" indent="-453384" algn="just">
              <a:lnSpc>
                <a:spcPts val="5879"/>
              </a:lnSpc>
              <a:buFont typeface="Arial"/>
              <a:buChar char="•"/>
            </a:pP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Khẳng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định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gia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́ trị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của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cuốn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sách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.</a:t>
            </a:r>
          </a:p>
          <a:p>
            <a:pPr marL="906769" lvl="1" indent="-453384" algn="just">
              <a:lnSpc>
                <a:spcPts val="5879"/>
              </a:lnSpc>
              <a:buFont typeface="Arial"/>
              <a:buChar char="•"/>
            </a:pP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Khuyến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khích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mọi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người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nên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đọc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 </a:t>
            </a:r>
            <a:r>
              <a:rPr lang="en-US" sz="4199" dirty="0" err="1">
                <a:solidFill>
                  <a:srgbClr val="1E3F48"/>
                </a:solidFill>
                <a:latin typeface="Roboto Condensed"/>
              </a:rPr>
              <a:t>sách</a:t>
            </a:r>
            <a:r>
              <a:rPr lang="en-US" sz="4199" dirty="0">
                <a:solidFill>
                  <a:srgbClr val="1E3F48"/>
                </a:solidFill>
                <a:latin typeface="Roboto Condensed"/>
              </a:rPr>
              <a:t>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14218" y="3881134"/>
            <a:ext cx="3319234" cy="1017032"/>
            <a:chOff x="0" y="0"/>
            <a:chExt cx="874202" cy="26786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74202" cy="267860"/>
            </a:xfrm>
            <a:custGeom>
              <a:avLst/>
              <a:gdLst/>
              <a:ahLst/>
              <a:cxnLst/>
              <a:rect l="l" t="t" r="r" b="b"/>
              <a:pathLst>
                <a:path w="874202" h="267860">
                  <a:moveTo>
                    <a:pt x="118955" y="0"/>
                  </a:moveTo>
                  <a:lnTo>
                    <a:pt x="755247" y="0"/>
                  </a:lnTo>
                  <a:cubicBezTo>
                    <a:pt x="820944" y="0"/>
                    <a:pt x="874202" y="53258"/>
                    <a:pt x="874202" y="118955"/>
                  </a:cubicBezTo>
                  <a:lnTo>
                    <a:pt x="874202" y="148906"/>
                  </a:lnTo>
                  <a:cubicBezTo>
                    <a:pt x="874202" y="180454"/>
                    <a:pt x="861669" y="210711"/>
                    <a:pt x="839361" y="233019"/>
                  </a:cubicBezTo>
                  <a:cubicBezTo>
                    <a:pt x="817052" y="255328"/>
                    <a:pt x="786796" y="267860"/>
                    <a:pt x="755247" y="267860"/>
                  </a:cubicBezTo>
                  <a:lnTo>
                    <a:pt x="118955" y="267860"/>
                  </a:lnTo>
                  <a:cubicBezTo>
                    <a:pt x="87406" y="267860"/>
                    <a:pt x="57149" y="255328"/>
                    <a:pt x="34841" y="233019"/>
                  </a:cubicBezTo>
                  <a:cubicBezTo>
                    <a:pt x="12533" y="210711"/>
                    <a:pt x="0" y="180454"/>
                    <a:pt x="0" y="148906"/>
                  </a:cubicBezTo>
                  <a:lnTo>
                    <a:pt x="0" y="118955"/>
                  </a:lnTo>
                  <a:cubicBezTo>
                    <a:pt x="0" y="87406"/>
                    <a:pt x="12533" y="57149"/>
                    <a:pt x="34841" y="34841"/>
                  </a:cubicBezTo>
                  <a:cubicBezTo>
                    <a:pt x="57149" y="12533"/>
                    <a:pt x="87406" y="0"/>
                    <a:pt x="118955" y="0"/>
                  </a:cubicBezTo>
                  <a:close/>
                </a:path>
              </a:pathLst>
            </a:custGeom>
            <a:solidFill>
              <a:srgbClr val="A7AF8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74202" cy="305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129457" y="3994520"/>
            <a:ext cx="3319234" cy="1017032"/>
            <a:chOff x="0" y="0"/>
            <a:chExt cx="874202" cy="26786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74202" cy="267860"/>
            </a:xfrm>
            <a:custGeom>
              <a:avLst/>
              <a:gdLst/>
              <a:ahLst/>
              <a:cxnLst/>
              <a:rect l="l" t="t" r="r" b="b"/>
              <a:pathLst>
                <a:path w="874202" h="267860">
                  <a:moveTo>
                    <a:pt x="118955" y="0"/>
                  </a:moveTo>
                  <a:lnTo>
                    <a:pt x="755247" y="0"/>
                  </a:lnTo>
                  <a:cubicBezTo>
                    <a:pt x="820944" y="0"/>
                    <a:pt x="874202" y="53258"/>
                    <a:pt x="874202" y="118955"/>
                  </a:cubicBezTo>
                  <a:lnTo>
                    <a:pt x="874202" y="148906"/>
                  </a:lnTo>
                  <a:cubicBezTo>
                    <a:pt x="874202" y="180454"/>
                    <a:pt x="861669" y="210711"/>
                    <a:pt x="839361" y="233019"/>
                  </a:cubicBezTo>
                  <a:cubicBezTo>
                    <a:pt x="817052" y="255328"/>
                    <a:pt x="786796" y="267860"/>
                    <a:pt x="755247" y="267860"/>
                  </a:cubicBezTo>
                  <a:lnTo>
                    <a:pt x="118955" y="267860"/>
                  </a:lnTo>
                  <a:cubicBezTo>
                    <a:pt x="87406" y="267860"/>
                    <a:pt x="57149" y="255328"/>
                    <a:pt x="34841" y="233019"/>
                  </a:cubicBezTo>
                  <a:cubicBezTo>
                    <a:pt x="12533" y="210711"/>
                    <a:pt x="0" y="180454"/>
                    <a:pt x="0" y="148906"/>
                  </a:cubicBezTo>
                  <a:lnTo>
                    <a:pt x="0" y="118955"/>
                  </a:lnTo>
                  <a:cubicBezTo>
                    <a:pt x="0" y="87406"/>
                    <a:pt x="12533" y="57149"/>
                    <a:pt x="34841" y="34841"/>
                  </a:cubicBezTo>
                  <a:cubicBezTo>
                    <a:pt x="57149" y="12533"/>
                    <a:pt x="87406" y="0"/>
                    <a:pt x="118955" y="0"/>
                  </a:cubicBezTo>
                  <a:close/>
                </a:path>
              </a:pathLst>
            </a:custGeom>
            <a:solidFill>
              <a:srgbClr val="A7AF84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74202" cy="305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596946" y="3881134"/>
            <a:ext cx="3319234" cy="1017032"/>
            <a:chOff x="0" y="0"/>
            <a:chExt cx="874202" cy="26786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74202" cy="267860"/>
            </a:xfrm>
            <a:custGeom>
              <a:avLst/>
              <a:gdLst/>
              <a:ahLst/>
              <a:cxnLst/>
              <a:rect l="l" t="t" r="r" b="b"/>
              <a:pathLst>
                <a:path w="874202" h="267860">
                  <a:moveTo>
                    <a:pt x="118955" y="0"/>
                  </a:moveTo>
                  <a:lnTo>
                    <a:pt x="755247" y="0"/>
                  </a:lnTo>
                  <a:cubicBezTo>
                    <a:pt x="820944" y="0"/>
                    <a:pt x="874202" y="53258"/>
                    <a:pt x="874202" y="118955"/>
                  </a:cubicBezTo>
                  <a:lnTo>
                    <a:pt x="874202" y="148906"/>
                  </a:lnTo>
                  <a:cubicBezTo>
                    <a:pt x="874202" y="180454"/>
                    <a:pt x="861669" y="210711"/>
                    <a:pt x="839361" y="233019"/>
                  </a:cubicBezTo>
                  <a:cubicBezTo>
                    <a:pt x="817052" y="255328"/>
                    <a:pt x="786796" y="267860"/>
                    <a:pt x="755247" y="267860"/>
                  </a:cubicBezTo>
                  <a:lnTo>
                    <a:pt x="118955" y="267860"/>
                  </a:lnTo>
                  <a:cubicBezTo>
                    <a:pt x="87406" y="267860"/>
                    <a:pt x="57149" y="255328"/>
                    <a:pt x="34841" y="233019"/>
                  </a:cubicBezTo>
                  <a:cubicBezTo>
                    <a:pt x="12533" y="210711"/>
                    <a:pt x="0" y="180454"/>
                    <a:pt x="0" y="148906"/>
                  </a:cubicBezTo>
                  <a:lnTo>
                    <a:pt x="0" y="118955"/>
                  </a:lnTo>
                  <a:cubicBezTo>
                    <a:pt x="0" y="87406"/>
                    <a:pt x="12533" y="57149"/>
                    <a:pt x="34841" y="34841"/>
                  </a:cubicBezTo>
                  <a:cubicBezTo>
                    <a:pt x="57149" y="12533"/>
                    <a:pt x="87406" y="0"/>
                    <a:pt x="118955" y="0"/>
                  </a:cubicBezTo>
                  <a:close/>
                </a:path>
              </a:pathLst>
            </a:custGeom>
            <a:solidFill>
              <a:srgbClr val="A7AF84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74202" cy="305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201194" y="3889745"/>
            <a:ext cx="212972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 err="1">
                <a:solidFill>
                  <a:srgbClr val="FCF9F0"/>
                </a:solidFill>
                <a:latin typeface="Roboto Condensed Bold"/>
              </a:rPr>
              <a:t>Phần</a:t>
            </a:r>
            <a:r>
              <a:rPr lang="en-US" sz="5000" dirty="0">
                <a:solidFill>
                  <a:srgbClr val="FCF9F0"/>
                </a:solidFill>
                <a:latin typeface="Roboto Condensed Bold"/>
              </a:rPr>
              <a:t> 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925536" y="4018849"/>
            <a:ext cx="212972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 err="1">
                <a:solidFill>
                  <a:srgbClr val="FCF9F0"/>
                </a:solidFill>
                <a:latin typeface="Roboto Condensed Bold"/>
              </a:rPr>
              <a:t>Phần</a:t>
            </a:r>
            <a:r>
              <a:rPr lang="en-US" sz="5000" dirty="0">
                <a:solidFill>
                  <a:srgbClr val="FCF9F0"/>
                </a:solidFill>
                <a:latin typeface="Roboto Condensed Bold"/>
              </a:rPr>
              <a:t> 2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398586" y="3835692"/>
            <a:ext cx="212972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 err="1">
                <a:solidFill>
                  <a:srgbClr val="FCF9F0"/>
                </a:solidFill>
                <a:latin typeface="Roboto Condensed Bold"/>
              </a:rPr>
              <a:t>Phần</a:t>
            </a:r>
            <a:r>
              <a:rPr lang="en-US" sz="5000" dirty="0">
                <a:solidFill>
                  <a:srgbClr val="FCF9F0"/>
                </a:solidFill>
                <a:latin typeface="Roboto Condensed Bold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508" y="2986456"/>
            <a:ext cx="19110882" cy="12543688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93339" y="3026738"/>
            <a:ext cx="11501321" cy="7043949"/>
          </a:xfrm>
          <a:custGeom>
            <a:avLst/>
            <a:gdLst/>
            <a:ahLst/>
            <a:cxnLst/>
            <a:rect l="l" t="t" r="r" b="b"/>
            <a:pathLst>
              <a:path w="11501321" h="7043949">
                <a:moveTo>
                  <a:pt x="0" y="0"/>
                </a:moveTo>
                <a:lnTo>
                  <a:pt x="11501322" y="0"/>
                </a:lnTo>
                <a:lnTo>
                  <a:pt x="11501322" y="7043949"/>
                </a:lnTo>
                <a:lnTo>
                  <a:pt x="0" y="7043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8444" y="2524530"/>
            <a:ext cx="2058561" cy="2493851"/>
          </a:xfrm>
          <a:custGeom>
            <a:avLst/>
            <a:gdLst/>
            <a:ahLst/>
            <a:cxnLst/>
            <a:rect l="l" t="t" r="r" b="b"/>
            <a:pathLst>
              <a:path w="2058561" h="2493851">
                <a:moveTo>
                  <a:pt x="0" y="0"/>
                </a:moveTo>
                <a:lnTo>
                  <a:pt x="2058561" y="0"/>
                </a:lnTo>
                <a:lnTo>
                  <a:pt x="2058561" y="2493852"/>
                </a:lnTo>
                <a:lnTo>
                  <a:pt x="0" y="2493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32300" y="7067809"/>
            <a:ext cx="1577153" cy="2190491"/>
          </a:xfrm>
          <a:custGeom>
            <a:avLst/>
            <a:gdLst/>
            <a:ahLst/>
            <a:cxnLst/>
            <a:rect l="l" t="t" r="r" b="b"/>
            <a:pathLst>
              <a:path w="1577153" h="2190491">
                <a:moveTo>
                  <a:pt x="0" y="0"/>
                </a:moveTo>
                <a:lnTo>
                  <a:pt x="1577154" y="0"/>
                </a:lnTo>
                <a:lnTo>
                  <a:pt x="1577154" y="2190491"/>
                </a:lnTo>
                <a:lnTo>
                  <a:pt x="0" y="21904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89598" y="7653913"/>
            <a:ext cx="7105205" cy="6403456"/>
          </a:xfrm>
          <a:custGeom>
            <a:avLst/>
            <a:gdLst/>
            <a:ahLst/>
            <a:cxnLst/>
            <a:rect l="l" t="t" r="r" b="b"/>
            <a:pathLst>
              <a:path w="7105205" h="6403456">
                <a:moveTo>
                  <a:pt x="0" y="0"/>
                </a:moveTo>
                <a:lnTo>
                  <a:pt x="7105205" y="0"/>
                </a:lnTo>
                <a:lnTo>
                  <a:pt x="7105205" y="6403456"/>
                </a:lnTo>
                <a:lnTo>
                  <a:pt x="0" y="6403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642200" y="109021"/>
            <a:ext cx="2055173" cy="1786133"/>
          </a:xfrm>
          <a:custGeom>
            <a:avLst/>
            <a:gdLst/>
            <a:ahLst/>
            <a:cxnLst/>
            <a:rect l="l" t="t" r="r" b="b"/>
            <a:pathLst>
              <a:path w="2055173" h="1786133">
                <a:moveTo>
                  <a:pt x="0" y="0"/>
                </a:moveTo>
                <a:lnTo>
                  <a:pt x="2055174" y="0"/>
                </a:lnTo>
                <a:lnTo>
                  <a:pt x="2055174" y="1786132"/>
                </a:lnTo>
                <a:lnTo>
                  <a:pt x="0" y="17861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920259" y="5113613"/>
            <a:ext cx="7943437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03D36"/>
                </a:solidFill>
                <a:latin typeface="Roboto Condensed Bold"/>
              </a:rPr>
              <a:t>HS trình bày bài nói theo phần VẬN DỤNG của tiết Nói - nghe.</a:t>
            </a: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03D36"/>
                </a:solidFill>
                <a:latin typeface="Roboto Condensed Bold"/>
              </a:rPr>
              <a:t>Thời gian: 3 phút.</a:t>
            </a: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03D36"/>
                </a:solidFill>
                <a:latin typeface="Roboto Condensed Bold"/>
              </a:rPr>
              <a:t>HS thực hiện nhiệm vụ cá nhân.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9379" y="7653913"/>
            <a:ext cx="3662277" cy="2819953"/>
          </a:xfrm>
          <a:custGeom>
            <a:avLst/>
            <a:gdLst/>
            <a:ahLst/>
            <a:cxnLst/>
            <a:rect l="l" t="t" r="r" b="b"/>
            <a:pathLst>
              <a:path w="3662277" h="2819953">
                <a:moveTo>
                  <a:pt x="0" y="0"/>
                </a:moveTo>
                <a:lnTo>
                  <a:pt x="3662276" y="0"/>
                </a:lnTo>
                <a:lnTo>
                  <a:pt x="3662276" y="2819953"/>
                </a:lnTo>
                <a:lnTo>
                  <a:pt x="0" y="28199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249895" y="613544"/>
            <a:ext cx="14392305" cy="389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58"/>
              </a:lnSpc>
            </a:pPr>
            <a:r>
              <a:rPr lang="en-US" sz="5136">
                <a:solidFill>
                  <a:srgbClr val="503D36"/>
                </a:solidFill>
                <a:latin typeface="Fraunces Bold"/>
              </a:rPr>
              <a:t>IV. ÔN TẬP KĨ NĂNG NÓI VÀ NGHE: TRÌNH BÀY, GIỚI THIỆU MỘT CUỐN SÁCH</a:t>
            </a:r>
          </a:p>
          <a:p>
            <a:pPr algn="ctr">
              <a:lnSpc>
                <a:spcPts val="7858"/>
              </a:lnSpc>
            </a:pPr>
            <a:endParaRPr lang="en-US" sz="5136">
              <a:solidFill>
                <a:srgbClr val="503D36"/>
              </a:solidFill>
              <a:latin typeface="Fraunces Bold"/>
            </a:endParaRPr>
          </a:p>
          <a:p>
            <a:pPr algn="ctr">
              <a:lnSpc>
                <a:spcPts val="7858"/>
              </a:lnSpc>
            </a:pPr>
            <a:endParaRPr lang="en-US" sz="5136">
              <a:solidFill>
                <a:srgbClr val="503D36"/>
              </a:solidFill>
              <a:latin typeface="Fraunce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508" y="2986456"/>
            <a:ext cx="19110882" cy="12543688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93339" y="3026738"/>
            <a:ext cx="11501321" cy="7043949"/>
          </a:xfrm>
          <a:custGeom>
            <a:avLst/>
            <a:gdLst/>
            <a:ahLst/>
            <a:cxnLst/>
            <a:rect l="l" t="t" r="r" b="b"/>
            <a:pathLst>
              <a:path w="11501321" h="7043949">
                <a:moveTo>
                  <a:pt x="0" y="0"/>
                </a:moveTo>
                <a:lnTo>
                  <a:pt x="11501322" y="0"/>
                </a:lnTo>
                <a:lnTo>
                  <a:pt x="11501322" y="7043949"/>
                </a:lnTo>
                <a:lnTo>
                  <a:pt x="0" y="7043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8444" y="2524530"/>
            <a:ext cx="2058561" cy="2493851"/>
          </a:xfrm>
          <a:custGeom>
            <a:avLst/>
            <a:gdLst/>
            <a:ahLst/>
            <a:cxnLst/>
            <a:rect l="l" t="t" r="r" b="b"/>
            <a:pathLst>
              <a:path w="2058561" h="2493851">
                <a:moveTo>
                  <a:pt x="0" y="0"/>
                </a:moveTo>
                <a:lnTo>
                  <a:pt x="2058561" y="0"/>
                </a:lnTo>
                <a:lnTo>
                  <a:pt x="2058561" y="2493852"/>
                </a:lnTo>
                <a:lnTo>
                  <a:pt x="0" y="2493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32300" y="7067809"/>
            <a:ext cx="1577153" cy="2190491"/>
          </a:xfrm>
          <a:custGeom>
            <a:avLst/>
            <a:gdLst/>
            <a:ahLst/>
            <a:cxnLst/>
            <a:rect l="l" t="t" r="r" b="b"/>
            <a:pathLst>
              <a:path w="1577153" h="2190491">
                <a:moveTo>
                  <a:pt x="0" y="0"/>
                </a:moveTo>
                <a:lnTo>
                  <a:pt x="1577154" y="0"/>
                </a:lnTo>
                <a:lnTo>
                  <a:pt x="1577154" y="2190491"/>
                </a:lnTo>
                <a:lnTo>
                  <a:pt x="0" y="21904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89598" y="7653913"/>
            <a:ext cx="7105205" cy="6403456"/>
          </a:xfrm>
          <a:custGeom>
            <a:avLst/>
            <a:gdLst/>
            <a:ahLst/>
            <a:cxnLst/>
            <a:rect l="l" t="t" r="r" b="b"/>
            <a:pathLst>
              <a:path w="7105205" h="6403456">
                <a:moveTo>
                  <a:pt x="0" y="0"/>
                </a:moveTo>
                <a:lnTo>
                  <a:pt x="7105205" y="0"/>
                </a:lnTo>
                <a:lnTo>
                  <a:pt x="7105205" y="6403456"/>
                </a:lnTo>
                <a:lnTo>
                  <a:pt x="0" y="6403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642200" y="109021"/>
            <a:ext cx="2055173" cy="1786133"/>
          </a:xfrm>
          <a:custGeom>
            <a:avLst/>
            <a:gdLst/>
            <a:ahLst/>
            <a:cxnLst/>
            <a:rect l="l" t="t" r="r" b="b"/>
            <a:pathLst>
              <a:path w="2055173" h="1786133">
                <a:moveTo>
                  <a:pt x="0" y="0"/>
                </a:moveTo>
                <a:lnTo>
                  <a:pt x="2055174" y="0"/>
                </a:lnTo>
                <a:lnTo>
                  <a:pt x="2055174" y="1786132"/>
                </a:lnTo>
                <a:lnTo>
                  <a:pt x="0" y="17861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025581" y="4761188"/>
            <a:ext cx="7470517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03D36"/>
                </a:solidFill>
                <a:latin typeface="Roboto Condensed Bold"/>
              </a:rPr>
              <a:t>trình chiếu video giới thiệu một cuốn sách mà HS đã làm ở nhà và gửi cho GV ở tiết học trước.</a:t>
            </a: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03D36"/>
                </a:solidFill>
                <a:latin typeface="Roboto Condensed Bold"/>
              </a:rPr>
              <a:t>HS nhận xét, đánh giá sản phẩm video của bạn.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9379" y="7653913"/>
            <a:ext cx="3662277" cy="2819953"/>
          </a:xfrm>
          <a:custGeom>
            <a:avLst/>
            <a:gdLst/>
            <a:ahLst/>
            <a:cxnLst/>
            <a:rect l="l" t="t" r="r" b="b"/>
            <a:pathLst>
              <a:path w="3662277" h="2819953">
                <a:moveTo>
                  <a:pt x="0" y="0"/>
                </a:moveTo>
                <a:lnTo>
                  <a:pt x="3662276" y="0"/>
                </a:lnTo>
                <a:lnTo>
                  <a:pt x="3662276" y="2819953"/>
                </a:lnTo>
                <a:lnTo>
                  <a:pt x="0" y="28199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45780" y="781050"/>
            <a:ext cx="14392305" cy="1418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36"/>
              </a:lnSpc>
            </a:pPr>
            <a:r>
              <a:rPr lang="en-US" sz="7736">
                <a:solidFill>
                  <a:srgbClr val="503D36"/>
                </a:solidFill>
                <a:latin typeface="Fraunces Bold"/>
              </a:rPr>
              <a:t>V. VẬN DỤNG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26862" y="3002165"/>
            <a:ext cx="4366942" cy="5337373"/>
          </a:xfrm>
          <a:custGeom>
            <a:avLst/>
            <a:gdLst/>
            <a:ahLst/>
            <a:cxnLst/>
            <a:rect l="l" t="t" r="r" b="b"/>
            <a:pathLst>
              <a:path w="4366942" h="5337373">
                <a:moveTo>
                  <a:pt x="0" y="0"/>
                </a:moveTo>
                <a:lnTo>
                  <a:pt x="4366942" y="0"/>
                </a:lnTo>
                <a:lnTo>
                  <a:pt x="4366942" y="5337373"/>
                </a:lnTo>
                <a:lnTo>
                  <a:pt x="0" y="5337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45765" y="-1028700"/>
            <a:ext cx="3811244" cy="3631076"/>
          </a:xfrm>
          <a:custGeom>
            <a:avLst/>
            <a:gdLst/>
            <a:ahLst/>
            <a:cxnLst/>
            <a:rect l="l" t="t" r="r" b="b"/>
            <a:pathLst>
              <a:path w="3811244" h="3631076">
                <a:moveTo>
                  <a:pt x="0" y="0"/>
                </a:moveTo>
                <a:lnTo>
                  <a:pt x="3811243" y="0"/>
                </a:lnTo>
                <a:lnTo>
                  <a:pt x="3811243" y="3631076"/>
                </a:lnTo>
                <a:lnTo>
                  <a:pt x="0" y="3631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53263" y="308650"/>
            <a:ext cx="2084357" cy="1440101"/>
          </a:xfrm>
          <a:custGeom>
            <a:avLst/>
            <a:gdLst/>
            <a:ahLst/>
            <a:cxnLst/>
            <a:rect l="l" t="t" r="r" b="b"/>
            <a:pathLst>
              <a:path w="2084357" h="1440101">
                <a:moveTo>
                  <a:pt x="0" y="0"/>
                </a:moveTo>
                <a:lnTo>
                  <a:pt x="2084357" y="0"/>
                </a:lnTo>
                <a:lnTo>
                  <a:pt x="2084357" y="1440100"/>
                </a:lnTo>
                <a:lnTo>
                  <a:pt x="0" y="1440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70180" y="0"/>
            <a:ext cx="3184700" cy="1476543"/>
          </a:xfrm>
          <a:custGeom>
            <a:avLst/>
            <a:gdLst/>
            <a:ahLst/>
            <a:cxnLst/>
            <a:rect l="l" t="t" r="r" b="b"/>
            <a:pathLst>
              <a:path w="3184700" h="1476543">
                <a:moveTo>
                  <a:pt x="0" y="0"/>
                </a:moveTo>
                <a:lnTo>
                  <a:pt x="3184700" y="0"/>
                </a:lnTo>
                <a:lnTo>
                  <a:pt x="3184700" y="1476543"/>
                </a:lnTo>
                <a:lnTo>
                  <a:pt x="0" y="14765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23360" y="3301121"/>
            <a:ext cx="3773947" cy="4471587"/>
          </a:xfrm>
          <a:custGeom>
            <a:avLst/>
            <a:gdLst/>
            <a:ahLst/>
            <a:cxnLst/>
            <a:rect l="l" t="t" r="r" b="b"/>
            <a:pathLst>
              <a:path w="3773947" h="4471587">
                <a:moveTo>
                  <a:pt x="0" y="0"/>
                </a:moveTo>
                <a:lnTo>
                  <a:pt x="3773946" y="0"/>
                </a:lnTo>
                <a:lnTo>
                  <a:pt x="3773946" y="4471587"/>
                </a:lnTo>
                <a:lnTo>
                  <a:pt x="0" y="4471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3699" r="-1369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04146" y="3002165"/>
            <a:ext cx="4366942" cy="5337373"/>
          </a:xfrm>
          <a:custGeom>
            <a:avLst/>
            <a:gdLst/>
            <a:ahLst/>
            <a:cxnLst/>
            <a:rect l="l" t="t" r="r" b="b"/>
            <a:pathLst>
              <a:path w="4366942" h="5337373">
                <a:moveTo>
                  <a:pt x="0" y="0"/>
                </a:moveTo>
                <a:lnTo>
                  <a:pt x="4366941" y="0"/>
                </a:lnTo>
                <a:lnTo>
                  <a:pt x="4366941" y="5337373"/>
                </a:lnTo>
                <a:lnTo>
                  <a:pt x="0" y="5337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520807" y="3224523"/>
            <a:ext cx="4003083" cy="4892657"/>
          </a:xfrm>
          <a:custGeom>
            <a:avLst/>
            <a:gdLst/>
            <a:ahLst/>
            <a:cxnLst/>
            <a:rect l="l" t="t" r="r" b="b"/>
            <a:pathLst>
              <a:path w="4003083" h="4892657">
                <a:moveTo>
                  <a:pt x="0" y="0"/>
                </a:moveTo>
                <a:lnTo>
                  <a:pt x="4003083" y="0"/>
                </a:lnTo>
                <a:lnTo>
                  <a:pt x="4003083" y="4892657"/>
                </a:lnTo>
                <a:lnTo>
                  <a:pt x="0" y="48926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7291" y="3556277"/>
            <a:ext cx="3640652" cy="4229150"/>
          </a:xfrm>
          <a:custGeom>
            <a:avLst/>
            <a:gdLst/>
            <a:ahLst/>
            <a:cxnLst/>
            <a:rect l="l" t="t" r="r" b="b"/>
            <a:pathLst>
              <a:path w="3640652" h="4229150">
                <a:moveTo>
                  <a:pt x="0" y="0"/>
                </a:moveTo>
                <a:lnTo>
                  <a:pt x="3640651" y="0"/>
                </a:lnTo>
                <a:lnTo>
                  <a:pt x="3640651" y="4229149"/>
                </a:lnTo>
                <a:lnTo>
                  <a:pt x="0" y="422914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439" t="-29069" r="-10720" b="-5349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91303" y="3711122"/>
            <a:ext cx="3563740" cy="3474743"/>
          </a:xfrm>
          <a:custGeom>
            <a:avLst/>
            <a:gdLst/>
            <a:ahLst/>
            <a:cxnLst/>
            <a:rect l="l" t="t" r="r" b="b"/>
            <a:pathLst>
              <a:path w="3563740" h="3474743">
                <a:moveTo>
                  <a:pt x="0" y="0"/>
                </a:moveTo>
                <a:lnTo>
                  <a:pt x="3563740" y="0"/>
                </a:lnTo>
                <a:lnTo>
                  <a:pt x="3563740" y="3474743"/>
                </a:lnTo>
                <a:lnTo>
                  <a:pt x="0" y="34747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2718" t="-80774" r="-19366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99794" y="8558153"/>
            <a:ext cx="4969022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Roboto Condensed Bold"/>
              </a:rPr>
              <a:t>Bô</a:t>
            </a:r>
            <a:r>
              <a:rPr lang="en-US" sz="3999" dirty="0">
                <a:solidFill>
                  <a:srgbClr val="000000"/>
                </a:solidFill>
                <a:latin typeface="Roboto Condensed Bold"/>
              </a:rPr>
              <a:t>̣ </a:t>
            </a:r>
            <a:r>
              <a:rPr lang="en-US" sz="3999" dirty="0" err="1">
                <a:solidFill>
                  <a:srgbClr val="000000"/>
                </a:solidFill>
                <a:latin typeface="Roboto Condensed Bold"/>
              </a:rPr>
              <a:t>phim</a:t>
            </a:r>
            <a:endParaRPr lang="en-US" sz="3999" dirty="0">
              <a:solidFill>
                <a:srgbClr val="000000"/>
              </a:solidFill>
              <a:latin typeface="Roboto Condensed Bold"/>
            </a:endParaRP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Roboto Condensed Bold Italics"/>
              </a:rPr>
              <a:t>Mẹ </a:t>
            </a:r>
            <a:r>
              <a:rPr lang="en-US" sz="3999" dirty="0" err="1">
                <a:solidFill>
                  <a:srgbClr val="000000"/>
                </a:solidFill>
                <a:latin typeface="Roboto Condensed Bold Italics"/>
              </a:rPr>
              <a:t>vắng</a:t>
            </a:r>
            <a:r>
              <a:rPr lang="en-US" sz="3999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Bold Italics"/>
              </a:rPr>
              <a:t>nha</a:t>
            </a:r>
            <a:r>
              <a:rPr lang="en-US" sz="3999" dirty="0">
                <a:solidFill>
                  <a:srgbClr val="000000"/>
                </a:solidFill>
                <a:latin typeface="Roboto Condensed Bold Italics"/>
              </a:rPr>
              <a:t>̀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15400" y="298456"/>
            <a:ext cx="13634618" cy="2106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23"/>
              </a:lnSpc>
            </a:pPr>
            <a:r>
              <a:rPr lang="en-US" sz="5636">
                <a:solidFill>
                  <a:srgbClr val="A64B23"/>
                </a:solidFill>
                <a:latin typeface="Fraunces Bold"/>
              </a:rPr>
              <a:t>TRÒ CHƠI: </a:t>
            </a:r>
          </a:p>
          <a:p>
            <a:pPr algn="ctr">
              <a:lnSpc>
                <a:spcPts val="8623"/>
              </a:lnSpc>
            </a:pPr>
            <a:r>
              <a:rPr lang="en-US" sz="5636">
                <a:solidFill>
                  <a:srgbClr val="A64B23"/>
                </a:solidFill>
                <a:latin typeface="Fraunces Bold"/>
              </a:rPr>
              <a:t>ĐOÁN TÊN CUỐN SÁCH/BỘ PHIM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24782" y="8558153"/>
            <a:ext cx="4969022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Roboto Condensed Bold"/>
              </a:rPr>
              <a:t>Cuốn</a:t>
            </a:r>
            <a:r>
              <a:rPr lang="en-US" sz="3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Bold"/>
              </a:rPr>
              <a:t>sách</a:t>
            </a:r>
            <a:endParaRPr lang="en-US" sz="3999" dirty="0">
              <a:solidFill>
                <a:srgbClr val="000000"/>
              </a:solidFill>
              <a:latin typeface="Roboto Condensed Bold"/>
            </a:endParaRPr>
          </a:p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Roboto Condensed Bold Italics"/>
              </a:rPr>
              <a:t>Tốt-tô-chan</a:t>
            </a:r>
            <a:r>
              <a:rPr lang="en-US" sz="3999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Bold Italics"/>
              </a:rPr>
              <a:t>bên</a:t>
            </a:r>
            <a:r>
              <a:rPr lang="en-US" sz="3999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Bold Italics"/>
              </a:rPr>
              <a:t>cửa</a:t>
            </a:r>
            <a:r>
              <a:rPr lang="en-US" sz="3999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Bold Italics"/>
              </a:rPr>
              <a:t>sô</a:t>
            </a:r>
            <a:r>
              <a:rPr lang="en-US" sz="3999" dirty="0">
                <a:solidFill>
                  <a:srgbClr val="000000"/>
                </a:solidFill>
                <a:latin typeface="Roboto Condensed Bold Italics"/>
              </a:rPr>
              <a:t>̉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46254" y="8536280"/>
            <a:ext cx="6219370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Roboto Condensed Bold"/>
              </a:rPr>
              <a:t>Cuốn</a:t>
            </a:r>
            <a:r>
              <a:rPr lang="en-US" sz="39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Bold"/>
              </a:rPr>
              <a:t>sách</a:t>
            </a:r>
            <a:endParaRPr lang="en-US" sz="3999" dirty="0">
              <a:solidFill>
                <a:srgbClr val="000000"/>
              </a:solidFill>
              <a:latin typeface="Roboto Condensed Bold"/>
            </a:endParaRP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Roboto Condensed Bold Italics"/>
              </a:rPr>
              <a:t>Cho </a:t>
            </a:r>
            <a:r>
              <a:rPr lang="en-US" sz="3999" dirty="0" err="1">
                <a:solidFill>
                  <a:srgbClr val="000000"/>
                </a:solidFill>
                <a:latin typeface="Roboto Condensed Bold Italics"/>
              </a:rPr>
              <a:t>tôi</a:t>
            </a:r>
            <a:r>
              <a:rPr lang="en-US" sz="3999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Bold Italics"/>
              </a:rPr>
              <a:t>xin</a:t>
            </a:r>
            <a:r>
              <a:rPr lang="en-US" sz="3999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Bold Italics"/>
              </a:rPr>
              <a:t>một</a:t>
            </a:r>
            <a:r>
              <a:rPr lang="en-US" sz="3999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Bold Italics"/>
              </a:rPr>
              <a:t>ve</a:t>
            </a:r>
            <a:r>
              <a:rPr lang="en-US" sz="3999" dirty="0">
                <a:solidFill>
                  <a:srgbClr val="000000"/>
                </a:solidFill>
                <a:latin typeface="Roboto Condensed Bold Italics"/>
              </a:rPr>
              <a:t>́ </a:t>
            </a:r>
            <a:r>
              <a:rPr lang="en-US" sz="3999" dirty="0" err="1">
                <a:solidFill>
                  <a:srgbClr val="000000"/>
                </a:solidFill>
                <a:latin typeface="Roboto Condensed Bold Italics"/>
              </a:rPr>
              <a:t>đi</a:t>
            </a:r>
            <a:r>
              <a:rPr lang="en-US" sz="3999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Bold Italics"/>
              </a:rPr>
              <a:t>tuổi</a:t>
            </a:r>
            <a:r>
              <a:rPr lang="en-US" sz="3999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Roboto Condensed Bold Italics"/>
              </a:rPr>
              <a:t>thơ</a:t>
            </a:r>
            <a:endParaRPr lang="en-US" sz="3999" dirty="0">
              <a:solidFill>
                <a:srgbClr val="000000"/>
              </a:solidFill>
              <a:latin typeface="Roboto Condensed Bold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22882" y="6662436"/>
            <a:ext cx="19110882" cy="12543688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089598" y="7653913"/>
            <a:ext cx="7105205" cy="6403456"/>
          </a:xfrm>
          <a:custGeom>
            <a:avLst/>
            <a:gdLst/>
            <a:ahLst/>
            <a:cxnLst/>
            <a:rect l="l" t="t" r="r" b="b"/>
            <a:pathLst>
              <a:path w="7105205" h="6403456">
                <a:moveTo>
                  <a:pt x="0" y="0"/>
                </a:moveTo>
                <a:lnTo>
                  <a:pt x="7105205" y="0"/>
                </a:lnTo>
                <a:lnTo>
                  <a:pt x="7105205" y="6403456"/>
                </a:lnTo>
                <a:lnTo>
                  <a:pt x="0" y="64034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6028" y="345890"/>
            <a:ext cx="2687386" cy="2335582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3"/>
                </a:lnTo>
                <a:lnTo>
                  <a:pt x="0" y="2335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03993" y="5668052"/>
            <a:ext cx="5135894" cy="4930458"/>
          </a:xfrm>
          <a:custGeom>
            <a:avLst/>
            <a:gdLst/>
            <a:ahLst/>
            <a:cxnLst/>
            <a:rect l="l" t="t" r="r" b="b"/>
            <a:pathLst>
              <a:path w="5135894" h="4930458">
                <a:moveTo>
                  <a:pt x="0" y="0"/>
                </a:moveTo>
                <a:lnTo>
                  <a:pt x="5135894" y="0"/>
                </a:lnTo>
                <a:lnTo>
                  <a:pt x="5135894" y="4930459"/>
                </a:lnTo>
                <a:lnTo>
                  <a:pt x="0" y="49304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98909" y="109021"/>
            <a:ext cx="3289091" cy="2660052"/>
          </a:xfrm>
          <a:custGeom>
            <a:avLst/>
            <a:gdLst/>
            <a:ahLst/>
            <a:cxnLst/>
            <a:rect l="l" t="t" r="r" b="b"/>
            <a:pathLst>
              <a:path w="3289091" h="2660052">
                <a:moveTo>
                  <a:pt x="0" y="0"/>
                </a:moveTo>
                <a:lnTo>
                  <a:pt x="3289091" y="0"/>
                </a:lnTo>
                <a:lnTo>
                  <a:pt x="3289091" y="2660052"/>
                </a:lnTo>
                <a:lnTo>
                  <a:pt x="0" y="26600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2481448"/>
            <a:ext cx="15963202" cy="347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5"/>
              </a:lnSpc>
            </a:pPr>
            <a:r>
              <a:rPr lang="en-US" sz="6114">
                <a:solidFill>
                  <a:srgbClr val="503D36"/>
                </a:solidFill>
                <a:latin typeface="Fraunces Bold"/>
              </a:rPr>
              <a:t>I. ÔN TẬP KĨ NĂNG ĐỌC VĂN BẢN</a:t>
            </a:r>
          </a:p>
          <a:p>
            <a:pPr algn="ctr">
              <a:lnSpc>
                <a:spcPts val="9355"/>
              </a:lnSpc>
            </a:pPr>
            <a:r>
              <a:rPr lang="en-US" sz="6114">
                <a:solidFill>
                  <a:srgbClr val="503D36"/>
                </a:solidFill>
                <a:latin typeface="Fraunces Bold"/>
              </a:rPr>
              <a:t> GIỚI THIỆU MỘT CUỐN SÁCH </a:t>
            </a:r>
          </a:p>
          <a:p>
            <a:pPr algn="ctr">
              <a:lnSpc>
                <a:spcPts val="9355"/>
              </a:lnSpc>
            </a:pPr>
            <a:r>
              <a:rPr lang="en-US" sz="6114">
                <a:solidFill>
                  <a:srgbClr val="503D36"/>
                </a:solidFill>
                <a:latin typeface="Fraunces Bold"/>
              </a:rPr>
              <a:t>HOẶC BỘ PHIM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508" y="2986456"/>
            <a:ext cx="19110882" cy="12543688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82604" y="2335582"/>
            <a:ext cx="12001044" cy="7350003"/>
          </a:xfrm>
          <a:custGeom>
            <a:avLst/>
            <a:gdLst/>
            <a:ahLst/>
            <a:cxnLst/>
            <a:rect l="l" t="t" r="r" b="b"/>
            <a:pathLst>
              <a:path w="12001044" h="7350003">
                <a:moveTo>
                  <a:pt x="0" y="0"/>
                </a:moveTo>
                <a:lnTo>
                  <a:pt x="12001044" y="0"/>
                </a:lnTo>
                <a:lnTo>
                  <a:pt x="12001044" y="7350003"/>
                </a:lnTo>
                <a:lnTo>
                  <a:pt x="0" y="7350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721" y="1615568"/>
            <a:ext cx="2263211" cy="2741775"/>
          </a:xfrm>
          <a:custGeom>
            <a:avLst/>
            <a:gdLst/>
            <a:ahLst/>
            <a:cxnLst/>
            <a:rect l="l" t="t" r="r" b="b"/>
            <a:pathLst>
              <a:path w="2263211" h="2741775">
                <a:moveTo>
                  <a:pt x="0" y="0"/>
                </a:moveTo>
                <a:lnTo>
                  <a:pt x="2263211" y="0"/>
                </a:lnTo>
                <a:lnTo>
                  <a:pt x="2263211" y="2741776"/>
                </a:lnTo>
                <a:lnTo>
                  <a:pt x="0" y="27417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86591" y="6359066"/>
            <a:ext cx="1864579" cy="2589694"/>
          </a:xfrm>
          <a:custGeom>
            <a:avLst/>
            <a:gdLst/>
            <a:ahLst/>
            <a:cxnLst/>
            <a:rect l="l" t="t" r="r" b="b"/>
            <a:pathLst>
              <a:path w="1864579" h="2589694">
                <a:moveTo>
                  <a:pt x="0" y="0"/>
                </a:moveTo>
                <a:lnTo>
                  <a:pt x="1864579" y="0"/>
                </a:lnTo>
                <a:lnTo>
                  <a:pt x="1864579" y="2589694"/>
                </a:lnTo>
                <a:lnTo>
                  <a:pt x="0" y="25896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89598" y="7653913"/>
            <a:ext cx="7105205" cy="6403456"/>
          </a:xfrm>
          <a:custGeom>
            <a:avLst/>
            <a:gdLst/>
            <a:ahLst/>
            <a:cxnLst/>
            <a:rect l="l" t="t" r="r" b="b"/>
            <a:pathLst>
              <a:path w="7105205" h="6403456">
                <a:moveTo>
                  <a:pt x="0" y="0"/>
                </a:moveTo>
                <a:lnTo>
                  <a:pt x="7105205" y="0"/>
                </a:lnTo>
                <a:lnTo>
                  <a:pt x="7105205" y="6403456"/>
                </a:lnTo>
                <a:lnTo>
                  <a:pt x="0" y="6403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009988" y="109021"/>
            <a:ext cx="2687386" cy="2335582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2"/>
                </a:lnTo>
                <a:lnTo>
                  <a:pt x="0" y="233558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289584" y="3870634"/>
            <a:ext cx="7208241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Ve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̃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sơ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đô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̀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tư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duy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các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đặc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điểm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của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văn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bản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giới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thiệu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một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cuốn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sách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hoặc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bô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̣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phim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. </a:t>
            </a: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Thời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gian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: 5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phút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.</a:t>
            </a: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HS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thực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hiện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nhiệm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vụ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theo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nhóm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đôi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9379" y="7653913"/>
            <a:ext cx="3662277" cy="2819953"/>
          </a:xfrm>
          <a:custGeom>
            <a:avLst/>
            <a:gdLst/>
            <a:ahLst/>
            <a:cxnLst/>
            <a:rect l="l" t="t" r="r" b="b"/>
            <a:pathLst>
              <a:path w="3662277" h="2819953">
                <a:moveTo>
                  <a:pt x="0" y="0"/>
                </a:moveTo>
                <a:lnTo>
                  <a:pt x="3662276" y="0"/>
                </a:lnTo>
                <a:lnTo>
                  <a:pt x="3662276" y="2819953"/>
                </a:lnTo>
                <a:lnTo>
                  <a:pt x="0" y="28199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249895" y="182302"/>
            <a:ext cx="14392305" cy="2804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3"/>
              </a:lnSpc>
            </a:pPr>
            <a:r>
              <a:rPr lang="en-US" sz="4636">
                <a:solidFill>
                  <a:srgbClr val="503D36"/>
                </a:solidFill>
                <a:latin typeface="Fraunces Bold"/>
              </a:rPr>
              <a:t>1. THỂ LOẠI VĂN BẢN GIỚI THIỆU </a:t>
            </a:r>
          </a:p>
          <a:p>
            <a:pPr algn="ctr">
              <a:lnSpc>
                <a:spcPts val="7093"/>
              </a:lnSpc>
            </a:pPr>
            <a:r>
              <a:rPr lang="en-US" sz="4636">
                <a:solidFill>
                  <a:srgbClr val="503D36"/>
                </a:solidFill>
                <a:latin typeface="Fraunces Bold"/>
              </a:rPr>
              <a:t>MỘT CUỐN SÁCH HOẶC BỘ PHIM </a:t>
            </a:r>
          </a:p>
          <a:p>
            <a:pPr algn="ctr">
              <a:lnSpc>
                <a:spcPts val="8623"/>
              </a:lnSpc>
            </a:pPr>
            <a:endParaRPr lang="en-US" sz="4636">
              <a:solidFill>
                <a:srgbClr val="503D36"/>
              </a:solidFill>
              <a:latin typeface="Fraunce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6546" y="446681"/>
            <a:ext cx="17405687" cy="9790699"/>
          </a:xfrm>
          <a:prstGeom prst="rect">
            <a:avLst/>
          </a:prstGeom>
          <a:solidFill>
            <a:srgbClr val="FFF5EC"/>
          </a:solidFill>
        </p:spPr>
      </p:sp>
      <p:sp>
        <p:nvSpPr>
          <p:cNvPr id="3" name="Freeform 3"/>
          <p:cNvSpPr/>
          <p:nvPr/>
        </p:nvSpPr>
        <p:spPr>
          <a:xfrm>
            <a:off x="14519706" y="8524811"/>
            <a:ext cx="4973183" cy="4482004"/>
          </a:xfrm>
          <a:custGeom>
            <a:avLst/>
            <a:gdLst/>
            <a:ahLst/>
            <a:cxnLst/>
            <a:rect l="l" t="t" r="r" b="b"/>
            <a:pathLst>
              <a:path w="4973183" h="4482004">
                <a:moveTo>
                  <a:pt x="0" y="0"/>
                </a:moveTo>
                <a:lnTo>
                  <a:pt x="4973183" y="0"/>
                </a:lnTo>
                <a:lnTo>
                  <a:pt x="4973183" y="4482005"/>
                </a:lnTo>
                <a:lnTo>
                  <a:pt x="0" y="4482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330292" y="6799646"/>
            <a:ext cx="7442871" cy="2954367"/>
            <a:chOff x="0" y="0"/>
            <a:chExt cx="2059630" cy="8175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59630" cy="817548"/>
            </a:xfrm>
            <a:custGeom>
              <a:avLst/>
              <a:gdLst/>
              <a:ahLst/>
              <a:cxnLst/>
              <a:rect l="l" t="t" r="r" b="b"/>
              <a:pathLst>
                <a:path w="2059630" h="817548">
                  <a:moveTo>
                    <a:pt x="37446" y="0"/>
                  </a:moveTo>
                  <a:lnTo>
                    <a:pt x="2022184" y="0"/>
                  </a:lnTo>
                  <a:cubicBezTo>
                    <a:pt x="2042865" y="0"/>
                    <a:pt x="2059630" y="16765"/>
                    <a:pt x="2059630" y="37446"/>
                  </a:cubicBezTo>
                  <a:lnTo>
                    <a:pt x="2059630" y="780101"/>
                  </a:lnTo>
                  <a:cubicBezTo>
                    <a:pt x="2059630" y="800783"/>
                    <a:pt x="2042865" y="817548"/>
                    <a:pt x="2022184" y="817548"/>
                  </a:cubicBezTo>
                  <a:lnTo>
                    <a:pt x="37446" y="817548"/>
                  </a:lnTo>
                  <a:cubicBezTo>
                    <a:pt x="16765" y="817548"/>
                    <a:pt x="0" y="800783"/>
                    <a:pt x="0" y="780101"/>
                  </a:cubicBezTo>
                  <a:lnTo>
                    <a:pt x="0" y="37446"/>
                  </a:lnTo>
                  <a:cubicBezTo>
                    <a:pt x="0" y="16765"/>
                    <a:pt x="16765" y="0"/>
                    <a:pt x="37446" y="0"/>
                  </a:cubicBezTo>
                  <a:close/>
                </a:path>
              </a:pathLst>
            </a:custGeom>
            <a:solidFill>
              <a:srgbClr val="ED9F8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059630" cy="846123"/>
            </a:xfrm>
            <a:prstGeom prst="rect">
              <a:avLst/>
            </a:prstGeom>
          </p:spPr>
          <p:txBody>
            <a:bodyPr lIns="35557" tIns="35557" rIns="35557" bIns="35557" rtlCol="0" anchor="ctr"/>
            <a:lstStyle/>
            <a:p>
              <a:pPr algn="ctr">
                <a:lnSpc>
                  <a:spcPts val="186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25616" y="3406564"/>
            <a:ext cx="7442871" cy="2538329"/>
            <a:chOff x="0" y="0"/>
            <a:chExt cx="2059630" cy="7024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9630" cy="702420"/>
            </a:xfrm>
            <a:custGeom>
              <a:avLst/>
              <a:gdLst/>
              <a:ahLst/>
              <a:cxnLst/>
              <a:rect l="l" t="t" r="r" b="b"/>
              <a:pathLst>
                <a:path w="2059630" h="702420">
                  <a:moveTo>
                    <a:pt x="37446" y="0"/>
                  </a:moveTo>
                  <a:lnTo>
                    <a:pt x="2022184" y="0"/>
                  </a:lnTo>
                  <a:cubicBezTo>
                    <a:pt x="2042865" y="0"/>
                    <a:pt x="2059630" y="16765"/>
                    <a:pt x="2059630" y="37446"/>
                  </a:cubicBezTo>
                  <a:lnTo>
                    <a:pt x="2059630" y="664973"/>
                  </a:lnTo>
                  <a:cubicBezTo>
                    <a:pt x="2059630" y="685654"/>
                    <a:pt x="2042865" y="702420"/>
                    <a:pt x="2022184" y="702420"/>
                  </a:cubicBezTo>
                  <a:lnTo>
                    <a:pt x="37446" y="702420"/>
                  </a:lnTo>
                  <a:cubicBezTo>
                    <a:pt x="16765" y="702420"/>
                    <a:pt x="0" y="685654"/>
                    <a:pt x="0" y="664973"/>
                  </a:cubicBezTo>
                  <a:lnTo>
                    <a:pt x="0" y="37446"/>
                  </a:lnTo>
                  <a:cubicBezTo>
                    <a:pt x="0" y="16765"/>
                    <a:pt x="16765" y="0"/>
                    <a:pt x="37446" y="0"/>
                  </a:cubicBezTo>
                  <a:close/>
                </a:path>
              </a:pathLst>
            </a:custGeom>
            <a:solidFill>
              <a:srgbClr val="ED9F8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059630" cy="730995"/>
            </a:xfrm>
            <a:prstGeom prst="rect">
              <a:avLst/>
            </a:prstGeom>
          </p:spPr>
          <p:txBody>
            <a:bodyPr lIns="35557" tIns="35557" rIns="35557" bIns="35557" rtlCol="0" anchor="ctr"/>
            <a:lstStyle/>
            <a:p>
              <a:pPr algn="ctr">
                <a:lnSpc>
                  <a:spcPts val="186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30292" y="3406564"/>
            <a:ext cx="7442871" cy="2538329"/>
            <a:chOff x="0" y="0"/>
            <a:chExt cx="2059630" cy="7024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59630" cy="702420"/>
            </a:xfrm>
            <a:custGeom>
              <a:avLst/>
              <a:gdLst/>
              <a:ahLst/>
              <a:cxnLst/>
              <a:rect l="l" t="t" r="r" b="b"/>
              <a:pathLst>
                <a:path w="2059630" h="702420">
                  <a:moveTo>
                    <a:pt x="37446" y="0"/>
                  </a:moveTo>
                  <a:lnTo>
                    <a:pt x="2022184" y="0"/>
                  </a:lnTo>
                  <a:cubicBezTo>
                    <a:pt x="2042865" y="0"/>
                    <a:pt x="2059630" y="16765"/>
                    <a:pt x="2059630" y="37446"/>
                  </a:cubicBezTo>
                  <a:lnTo>
                    <a:pt x="2059630" y="664973"/>
                  </a:lnTo>
                  <a:cubicBezTo>
                    <a:pt x="2059630" y="685654"/>
                    <a:pt x="2042865" y="702420"/>
                    <a:pt x="2022184" y="702420"/>
                  </a:cubicBezTo>
                  <a:lnTo>
                    <a:pt x="37446" y="702420"/>
                  </a:lnTo>
                  <a:cubicBezTo>
                    <a:pt x="16765" y="702420"/>
                    <a:pt x="0" y="685654"/>
                    <a:pt x="0" y="664973"/>
                  </a:cubicBezTo>
                  <a:lnTo>
                    <a:pt x="0" y="37446"/>
                  </a:lnTo>
                  <a:cubicBezTo>
                    <a:pt x="0" y="16765"/>
                    <a:pt x="16765" y="0"/>
                    <a:pt x="37446" y="0"/>
                  </a:cubicBezTo>
                  <a:close/>
                </a:path>
              </a:pathLst>
            </a:custGeom>
            <a:solidFill>
              <a:srgbClr val="ED9F8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059630" cy="730995"/>
            </a:xfrm>
            <a:prstGeom prst="rect">
              <a:avLst/>
            </a:prstGeom>
          </p:spPr>
          <p:txBody>
            <a:bodyPr lIns="35557" tIns="35557" rIns="35557" bIns="35557" rtlCol="0" anchor="ctr"/>
            <a:lstStyle/>
            <a:p>
              <a:pPr algn="ctr">
                <a:lnSpc>
                  <a:spcPts val="186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25616" y="6799646"/>
            <a:ext cx="7442871" cy="2954367"/>
            <a:chOff x="0" y="0"/>
            <a:chExt cx="2059630" cy="8175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59630" cy="817548"/>
            </a:xfrm>
            <a:custGeom>
              <a:avLst/>
              <a:gdLst/>
              <a:ahLst/>
              <a:cxnLst/>
              <a:rect l="l" t="t" r="r" b="b"/>
              <a:pathLst>
                <a:path w="2059630" h="817548">
                  <a:moveTo>
                    <a:pt x="37446" y="0"/>
                  </a:moveTo>
                  <a:lnTo>
                    <a:pt x="2022184" y="0"/>
                  </a:lnTo>
                  <a:cubicBezTo>
                    <a:pt x="2042865" y="0"/>
                    <a:pt x="2059630" y="16765"/>
                    <a:pt x="2059630" y="37446"/>
                  </a:cubicBezTo>
                  <a:lnTo>
                    <a:pt x="2059630" y="780101"/>
                  </a:lnTo>
                  <a:cubicBezTo>
                    <a:pt x="2059630" y="800783"/>
                    <a:pt x="2042865" y="817548"/>
                    <a:pt x="2022184" y="817548"/>
                  </a:cubicBezTo>
                  <a:lnTo>
                    <a:pt x="37446" y="817548"/>
                  </a:lnTo>
                  <a:cubicBezTo>
                    <a:pt x="16765" y="817548"/>
                    <a:pt x="0" y="800783"/>
                    <a:pt x="0" y="780101"/>
                  </a:cubicBezTo>
                  <a:lnTo>
                    <a:pt x="0" y="37446"/>
                  </a:lnTo>
                  <a:cubicBezTo>
                    <a:pt x="0" y="16765"/>
                    <a:pt x="16765" y="0"/>
                    <a:pt x="37446" y="0"/>
                  </a:cubicBezTo>
                  <a:close/>
                </a:path>
              </a:pathLst>
            </a:custGeom>
            <a:solidFill>
              <a:srgbClr val="ED9F8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059630" cy="846123"/>
            </a:xfrm>
            <a:prstGeom prst="rect">
              <a:avLst/>
            </a:prstGeom>
          </p:spPr>
          <p:txBody>
            <a:bodyPr lIns="35557" tIns="35557" rIns="35557" bIns="35557" rtlCol="0" anchor="ctr"/>
            <a:lstStyle/>
            <a:p>
              <a:pPr algn="ctr">
                <a:lnSpc>
                  <a:spcPts val="18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91614" y="4136581"/>
            <a:ext cx="6475983" cy="1441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9"/>
              </a:lnSpc>
            </a:pPr>
            <a:r>
              <a:rPr lang="en-US" sz="4092">
                <a:solidFill>
                  <a:srgbClr val="723A36"/>
                </a:solidFill>
                <a:latin typeface="Roboto Condensed"/>
              </a:rPr>
              <a:t>Thuộc kiểu văn bản thông tin</a:t>
            </a:r>
          </a:p>
          <a:p>
            <a:pPr algn="ctr">
              <a:lnSpc>
                <a:spcPts val="5729"/>
              </a:lnSpc>
            </a:pPr>
            <a:endParaRPr lang="en-US" sz="4092">
              <a:solidFill>
                <a:srgbClr val="723A36"/>
              </a:solidFill>
              <a:latin typeface="Roboto Condense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513291" y="3943350"/>
            <a:ext cx="7076873" cy="2167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9"/>
              </a:lnSpc>
            </a:pPr>
            <a:r>
              <a:rPr lang="en-US" sz="4092">
                <a:solidFill>
                  <a:srgbClr val="723A36"/>
                </a:solidFill>
                <a:latin typeface="Roboto Condensed"/>
              </a:rPr>
              <a:t>Người viết cung cấp các thông tin về một cuốn sách hoặc bộ phim</a:t>
            </a:r>
          </a:p>
          <a:p>
            <a:pPr algn="ctr">
              <a:lnSpc>
                <a:spcPts val="5729"/>
              </a:lnSpc>
            </a:pPr>
            <a:endParaRPr lang="en-US" sz="4092">
              <a:solidFill>
                <a:srgbClr val="723A36"/>
              </a:solidFill>
              <a:latin typeface="Roboto Condense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513291" y="7393681"/>
            <a:ext cx="7076873" cy="2167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9"/>
              </a:lnSpc>
            </a:pPr>
            <a:r>
              <a:rPr lang="en-US" sz="4092">
                <a:solidFill>
                  <a:srgbClr val="723A36"/>
                </a:solidFill>
                <a:latin typeface="Roboto Condensed"/>
              </a:rPr>
              <a:t>Mục đích: giới thiệu, khuyến khích mọi người đọc sách/xem phim.</a:t>
            </a:r>
          </a:p>
          <a:p>
            <a:pPr algn="ctr">
              <a:lnSpc>
                <a:spcPts val="5729"/>
              </a:lnSpc>
            </a:pPr>
            <a:endParaRPr lang="en-US" sz="4092">
              <a:solidFill>
                <a:srgbClr val="723A36"/>
              </a:solidFill>
              <a:latin typeface="Roboto Condense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97463" y="7393681"/>
            <a:ext cx="6905027" cy="2892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9"/>
              </a:lnSpc>
            </a:pPr>
            <a:r>
              <a:rPr lang="en-US" sz="4092">
                <a:solidFill>
                  <a:srgbClr val="723A36"/>
                </a:solidFill>
                <a:latin typeface="Roboto Condensed"/>
              </a:rPr>
              <a:t>Trình bày cảm nhận, đánh giá </a:t>
            </a:r>
          </a:p>
          <a:p>
            <a:pPr algn="ctr">
              <a:lnSpc>
                <a:spcPts val="5729"/>
              </a:lnSpc>
            </a:pPr>
            <a:r>
              <a:rPr lang="en-US" sz="4092">
                <a:solidFill>
                  <a:srgbClr val="723A36"/>
                </a:solidFill>
                <a:latin typeface="Roboto Condensed"/>
              </a:rPr>
              <a:t>của người viết về một cuốn sách/bộ phim</a:t>
            </a:r>
          </a:p>
          <a:p>
            <a:pPr algn="ctr">
              <a:lnSpc>
                <a:spcPts val="5729"/>
              </a:lnSpc>
            </a:pPr>
            <a:endParaRPr lang="en-US" sz="4092">
              <a:solidFill>
                <a:srgbClr val="723A36"/>
              </a:solidFill>
              <a:latin typeface="Roboto Condensed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4611599" y="2971111"/>
            <a:ext cx="870905" cy="870905"/>
            <a:chOff x="0" y="0"/>
            <a:chExt cx="1161207" cy="1161207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161207" cy="1161207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1272D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83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367834" y="66675"/>
              <a:ext cx="425539" cy="1006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73"/>
                </a:lnSpc>
              </a:pPr>
              <a:r>
                <a:rPr lang="en-US" sz="5302">
                  <a:solidFill>
                    <a:srgbClr val="F4C366"/>
                  </a:solidFill>
                  <a:latin typeface="Boulder"/>
                </a:rPr>
                <a:t>1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731489" y="2971111"/>
            <a:ext cx="870905" cy="870905"/>
            <a:chOff x="0" y="0"/>
            <a:chExt cx="1161207" cy="1161207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161207" cy="116120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1272D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83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295280" y="66675"/>
              <a:ext cx="570647" cy="1006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73"/>
                </a:lnSpc>
              </a:pPr>
              <a:r>
                <a:rPr lang="en-US" sz="5302">
                  <a:solidFill>
                    <a:srgbClr val="F4C366"/>
                  </a:solidFill>
                  <a:latin typeface="Boulder"/>
                </a:rPr>
                <a:t>2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611599" y="6251417"/>
            <a:ext cx="870905" cy="870905"/>
            <a:chOff x="0" y="0"/>
            <a:chExt cx="1161207" cy="1161207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161207" cy="1161207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1272D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83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296174" y="66675"/>
              <a:ext cx="568858" cy="1006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73"/>
                </a:lnSpc>
              </a:pPr>
              <a:r>
                <a:rPr lang="en-US" sz="5302">
                  <a:solidFill>
                    <a:srgbClr val="F4C366"/>
                  </a:solidFill>
                  <a:latin typeface="Boulder"/>
                </a:rPr>
                <a:t>3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731489" y="6366631"/>
            <a:ext cx="870905" cy="870905"/>
            <a:chOff x="0" y="0"/>
            <a:chExt cx="1161207" cy="1161207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1161207" cy="1161207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1272D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83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266184" y="66675"/>
              <a:ext cx="628838" cy="1006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73"/>
                </a:lnSpc>
              </a:pPr>
              <a:r>
                <a:rPr lang="en-US" sz="5302">
                  <a:solidFill>
                    <a:srgbClr val="F4C366"/>
                  </a:solidFill>
                  <a:latin typeface="Boulder"/>
                </a:rPr>
                <a:t>4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2795733" y="938069"/>
            <a:ext cx="13415022" cy="172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8"/>
              </a:lnSpc>
            </a:pPr>
            <a:r>
              <a:rPr lang="en-US" sz="4949">
                <a:solidFill>
                  <a:srgbClr val="355377"/>
                </a:solidFill>
                <a:latin typeface="Fraunces Bold"/>
              </a:rPr>
              <a:t>a. Đặc điểm của văn bản giới thiệu một cuốn sách hoặc bộ phim </a:t>
            </a:r>
          </a:p>
        </p:txBody>
      </p:sp>
      <p:sp>
        <p:nvSpPr>
          <p:cNvPr id="41" name="Freeform 41"/>
          <p:cNvSpPr/>
          <p:nvPr/>
        </p:nvSpPr>
        <p:spPr>
          <a:xfrm>
            <a:off x="-1376977" y="-244999"/>
            <a:ext cx="4172710" cy="1408793"/>
          </a:xfrm>
          <a:custGeom>
            <a:avLst/>
            <a:gdLst/>
            <a:ahLst/>
            <a:cxnLst/>
            <a:rect l="l" t="t" r="r" b="b"/>
            <a:pathLst>
              <a:path w="4172710" h="1408793">
                <a:moveTo>
                  <a:pt x="0" y="0"/>
                </a:moveTo>
                <a:lnTo>
                  <a:pt x="4172710" y="0"/>
                </a:lnTo>
                <a:lnTo>
                  <a:pt x="4172710" y="1408793"/>
                </a:lnTo>
                <a:lnTo>
                  <a:pt x="0" y="1408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5920207" y="0"/>
            <a:ext cx="2650110" cy="2303187"/>
          </a:xfrm>
          <a:custGeom>
            <a:avLst/>
            <a:gdLst/>
            <a:ahLst/>
            <a:cxnLst/>
            <a:rect l="l" t="t" r="r" b="b"/>
            <a:pathLst>
              <a:path w="2650110" h="2303187">
                <a:moveTo>
                  <a:pt x="0" y="0"/>
                </a:moveTo>
                <a:lnTo>
                  <a:pt x="2650110" y="0"/>
                </a:lnTo>
                <a:lnTo>
                  <a:pt x="2650110" y="2303187"/>
                </a:lnTo>
                <a:lnTo>
                  <a:pt x="0" y="23031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1769" y="2917076"/>
            <a:ext cx="14521648" cy="1857375"/>
            <a:chOff x="0" y="0"/>
            <a:chExt cx="4302080" cy="550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02080" cy="550253"/>
            </a:xfrm>
            <a:custGeom>
              <a:avLst/>
              <a:gdLst/>
              <a:ahLst/>
              <a:cxnLst/>
              <a:rect l="l" t="t" r="r" b="b"/>
              <a:pathLst>
                <a:path w="4302080" h="550253">
                  <a:moveTo>
                    <a:pt x="27190" y="0"/>
                  </a:moveTo>
                  <a:lnTo>
                    <a:pt x="4274891" y="0"/>
                  </a:lnTo>
                  <a:cubicBezTo>
                    <a:pt x="4289907" y="0"/>
                    <a:pt x="4302080" y="12173"/>
                    <a:pt x="4302080" y="27190"/>
                  </a:cubicBezTo>
                  <a:lnTo>
                    <a:pt x="4302080" y="523063"/>
                  </a:lnTo>
                  <a:cubicBezTo>
                    <a:pt x="4302080" y="538080"/>
                    <a:pt x="4289907" y="550253"/>
                    <a:pt x="4274891" y="550253"/>
                  </a:cubicBezTo>
                  <a:lnTo>
                    <a:pt x="27190" y="550253"/>
                  </a:lnTo>
                  <a:cubicBezTo>
                    <a:pt x="12173" y="550253"/>
                    <a:pt x="0" y="538080"/>
                    <a:pt x="0" y="523063"/>
                  </a:cubicBezTo>
                  <a:lnTo>
                    <a:pt x="0" y="27190"/>
                  </a:lnTo>
                  <a:cubicBezTo>
                    <a:pt x="0" y="12173"/>
                    <a:pt x="12173" y="0"/>
                    <a:pt x="27190" y="0"/>
                  </a:cubicBezTo>
                  <a:close/>
                </a:path>
              </a:pathLst>
            </a:custGeom>
            <a:solidFill>
              <a:srgbClr val="ED9F8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02080" cy="588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089598" y="7653913"/>
            <a:ext cx="7105205" cy="6403456"/>
          </a:xfrm>
          <a:custGeom>
            <a:avLst/>
            <a:gdLst/>
            <a:ahLst/>
            <a:cxnLst/>
            <a:rect l="l" t="t" r="r" b="b"/>
            <a:pathLst>
              <a:path w="7105205" h="6403456">
                <a:moveTo>
                  <a:pt x="0" y="0"/>
                </a:moveTo>
                <a:lnTo>
                  <a:pt x="7105205" y="0"/>
                </a:lnTo>
                <a:lnTo>
                  <a:pt x="7105205" y="6403456"/>
                </a:lnTo>
                <a:lnTo>
                  <a:pt x="0" y="6403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251769" y="7400925"/>
            <a:ext cx="14521648" cy="1857375"/>
            <a:chOff x="0" y="0"/>
            <a:chExt cx="4302080" cy="5502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02080" cy="550253"/>
            </a:xfrm>
            <a:custGeom>
              <a:avLst/>
              <a:gdLst/>
              <a:ahLst/>
              <a:cxnLst/>
              <a:rect l="l" t="t" r="r" b="b"/>
              <a:pathLst>
                <a:path w="4302080" h="550253">
                  <a:moveTo>
                    <a:pt x="27190" y="0"/>
                  </a:moveTo>
                  <a:lnTo>
                    <a:pt x="4274891" y="0"/>
                  </a:lnTo>
                  <a:cubicBezTo>
                    <a:pt x="4289907" y="0"/>
                    <a:pt x="4302080" y="12173"/>
                    <a:pt x="4302080" y="27190"/>
                  </a:cubicBezTo>
                  <a:lnTo>
                    <a:pt x="4302080" y="523063"/>
                  </a:lnTo>
                  <a:cubicBezTo>
                    <a:pt x="4302080" y="538080"/>
                    <a:pt x="4289907" y="550253"/>
                    <a:pt x="4274891" y="550253"/>
                  </a:cubicBezTo>
                  <a:lnTo>
                    <a:pt x="27190" y="550253"/>
                  </a:lnTo>
                  <a:cubicBezTo>
                    <a:pt x="12173" y="550253"/>
                    <a:pt x="0" y="538080"/>
                    <a:pt x="0" y="523063"/>
                  </a:cubicBezTo>
                  <a:lnTo>
                    <a:pt x="0" y="27190"/>
                  </a:lnTo>
                  <a:cubicBezTo>
                    <a:pt x="0" y="12173"/>
                    <a:pt x="12173" y="0"/>
                    <a:pt x="27190" y="0"/>
                  </a:cubicBezTo>
                  <a:close/>
                </a:path>
              </a:pathLst>
            </a:custGeom>
            <a:solidFill>
              <a:srgbClr val="ED9F8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302080" cy="588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251769" y="5159000"/>
            <a:ext cx="14521648" cy="1857375"/>
            <a:chOff x="0" y="0"/>
            <a:chExt cx="4302080" cy="5502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02080" cy="550253"/>
            </a:xfrm>
            <a:custGeom>
              <a:avLst/>
              <a:gdLst/>
              <a:ahLst/>
              <a:cxnLst/>
              <a:rect l="l" t="t" r="r" b="b"/>
              <a:pathLst>
                <a:path w="4302080" h="550253">
                  <a:moveTo>
                    <a:pt x="27190" y="0"/>
                  </a:moveTo>
                  <a:lnTo>
                    <a:pt x="4274891" y="0"/>
                  </a:lnTo>
                  <a:cubicBezTo>
                    <a:pt x="4289907" y="0"/>
                    <a:pt x="4302080" y="12173"/>
                    <a:pt x="4302080" y="27190"/>
                  </a:cubicBezTo>
                  <a:lnTo>
                    <a:pt x="4302080" y="523063"/>
                  </a:lnTo>
                  <a:cubicBezTo>
                    <a:pt x="4302080" y="538080"/>
                    <a:pt x="4289907" y="550253"/>
                    <a:pt x="4274891" y="550253"/>
                  </a:cubicBezTo>
                  <a:lnTo>
                    <a:pt x="27190" y="550253"/>
                  </a:lnTo>
                  <a:cubicBezTo>
                    <a:pt x="12173" y="550253"/>
                    <a:pt x="0" y="538080"/>
                    <a:pt x="0" y="523063"/>
                  </a:cubicBezTo>
                  <a:lnTo>
                    <a:pt x="0" y="27190"/>
                  </a:lnTo>
                  <a:cubicBezTo>
                    <a:pt x="0" y="12173"/>
                    <a:pt x="12173" y="0"/>
                    <a:pt x="27190" y="0"/>
                  </a:cubicBezTo>
                  <a:close/>
                </a:path>
              </a:pathLst>
            </a:custGeom>
            <a:solidFill>
              <a:srgbClr val="ED9F8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302080" cy="5883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089368" y="3129256"/>
            <a:ext cx="14169932" cy="13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6" lvl="1" indent="-399413">
              <a:lnSpc>
                <a:spcPts val="5623"/>
              </a:lnSpc>
              <a:buFont typeface="Arial"/>
              <a:buChar char="•"/>
            </a:pP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N</a:t>
            </a:r>
            <a:r>
              <a:rPr lang="en-US" sz="3699" dirty="0" err="1" smtClean="0">
                <a:solidFill>
                  <a:srgbClr val="3D4139"/>
                </a:solidFill>
                <a:latin typeface="Roboto Condensed"/>
              </a:rPr>
              <a:t>êu</a:t>
            </a:r>
            <a:r>
              <a:rPr lang="en-US" sz="3699" dirty="0" smtClean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một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sô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́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thông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tin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vê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̀: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tên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cuốn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sách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tác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gia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̉,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tên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bô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̣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phim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đạo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diễn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…</a:t>
            </a:r>
          </a:p>
          <a:p>
            <a:pPr marL="798826" lvl="1" indent="-399413">
              <a:lnSpc>
                <a:spcPts val="5623"/>
              </a:lnSpc>
              <a:buFont typeface="Arial"/>
              <a:buChar char="•"/>
            </a:pP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T</a:t>
            </a:r>
            <a:r>
              <a:rPr lang="en-US" sz="3699" dirty="0" err="1" smtClean="0">
                <a:solidFill>
                  <a:srgbClr val="3D4139"/>
                </a:solidFill>
                <a:latin typeface="Roboto Condensed"/>
              </a:rPr>
              <a:t>rình</a:t>
            </a:r>
            <a:r>
              <a:rPr lang="en-US" sz="3699" dirty="0" smtClean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bày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ấn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tượng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/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nêu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nhận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xét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khái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quát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6970" y="3543022"/>
            <a:ext cx="4133850" cy="65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4199">
                <a:solidFill>
                  <a:srgbClr val="355377"/>
                </a:solidFill>
                <a:latin typeface="DejaVu Serif Bold"/>
              </a:rPr>
              <a:t>PHẦN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83895" y="368627"/>
            <a:ext cx="14095044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55377"/>
                </a:solidFill>
                <a:latin typeface="Fraunces Bold"/>
              </a:rPr>
              <a:t>b. Cấu trúc văn bản giới thiệu một cuốn sách hoặc một bộ phim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355377"/>
              </a:solidFill>
              <a:latin typeface="Fraunce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251769" y="5322442"/>
            <a:ext cx="14169932" cy="2078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6" lvl="1" indent="-399413">
              <a:lnSpc>
                <a:spcPts val="5623"/>
              </a:lnSpc>
              <a:buFont typeface="Arial"/>
              <a:buChar char="•"/>
            </a:pP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T</a:t>
            </a:r>
            <a:r>
              <a:rPr lang="en-US" sz="3699" dirty="0" err="1" smtClean="0">
                <a:solidFill>
                  <a:srgbClr val="3D4139"/>
                </a:solidFill>
                <a:latin typeface="Roboto Condensed"/>
              </a:rPr>
              <a:t>óm</a:t>
            </a:r>
            <a:r>
              <a:rPr lang="en-US" sz="3699" dirty="0" smtClean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tắt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ngắn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gọn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nội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dung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cuốn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sách</a:t>
            </a:r>
            <a:endParaRPr lang="en-US" sz="3699" dirty="0">
              <a:solidFill>
                <a:srgbClr val="3D4139"/>
              </a:solidFill>
              <a:latin typeface="Roboto Condensed"/>
            </a:endParaRPr>
          </a:p>
          <a:p>
            <a:pPr marL="798826" lvl="1" indent="-399413">
              <a:lnSpc>
                <a:spcPts val="5623"/>
              </a:lnSpc>
              <a:buFont typeface="Arial"/>
              <a:buChar char="•"/>
            </a:pP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T</a:t>
            </a:r>
            <a:r>
              <a:rPr lang="en-US" sz="3699" dirty="0" err="1" smtClean="0">
                <a:solidFill>
                  <a:srgbClr val="3D4139"/>
                </a:solidFill>
                <a:latin typeface="Roboto Condensed"/>
              </a:rPr>
              <a:t>rình</a:t>
            </a:r>
            <a:r>
              <a:rPr lang="en-US" sz="3699" dirty="0" smtClean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bày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nhận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xét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đánh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gia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́ </a:t>
            </a:r>
          </a:p>
          <a:p>
            <a:pPr>
              <a:lnSpc>
                <a:spcPts val="5623"/>
              </a:lnSpc>
            </a:pPr>
            <a:endParaRPr lang="en-US" sz="3699" dirty="0">
              <a:solidFill>
                <a:srgbClr val="3D4139"/>
              </a:solidFill>
              <a:latin typeface="Roboto Condense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251769" y="7524750"/>
            <a:ext cx="14169932" cy="2078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6" lvl="1" indent="-399413">
              <a:lnSpc>
                <a:spcPts val="5623"/>
              </a:lnSpc>
              <a:buFont typeface="Arial"/>
              <a:buChar char="•"/>
            </a:pP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K</a:t>
            </a:r>
            <a:r>
              <a:rPr lang="en-US" sz="3699" dirty="0" err="1" smtClean="0">
                <a:solidFill>
                  <a:srgbClr val="3D4139"/>
                </a:solidFill>
                <a:latin typeface="Roboto Condensed"/>
              </a:rPr>
              <a:t>hẳng</a:t>
            </a:r>
            <a:r>
              <a:rPr lang="en-US" sz="3699" dirty="0" smtClean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định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gia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́ trị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cuốn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sách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/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bô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̣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phim</a:t>
            </a:r>
            <a:endParaRPr lang="en-US" sz="3699" dirty="0">
              <a:solidFill>
                <a:srgbClr val="3D4139"/>
              </a:solidFill>
              <a:latin typeface="Roboto Condensed"/>
            </a:endParaRPr>
          </a:p>
          <a:p>
            <a:pPr marL="798826" lvl="1" indent="-399413">
              <a:lnSpc>
                <a:spcPts val="5623"/>
              </a:lnSpc>
              <a:buFont typeface="Arial"/>
              <a:buChar char="•"/>
            </a:pP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Đ</a:t>
            </a:r>
            <a:r>
              <a:rPr lang="en-US" sz="3699" dirty="0" err="1" smtClean="0">
                <a:solidFill>
                  <a:srgbClr val="3D4139"/>
                </a:solidFill>
                <a:latin typeface="Roboto Condensed"/>
              </a:rPr>
              <a:t>ê</a:t>
            </a:r>
            <a:r>
              <a:rPr lang="en-US" sz="3699" dirty="0" smtClean="0">
                <a:solidFill>
                  <a:srgbClr val="3D4139"/>
                </a:solidFill>
                <a:latin typeface="Roboto Condensed"/>
              </a:rPr>
              <a:t>̀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xuất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/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khuyến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khích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mọi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người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nên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đọc</a:t>
            </a:r>
            <a:r>
              <a:rPr lang="en-US" sz="3699" dirty="0">
                <a:solidFill>
                  <a:srgbClr val="3D4139"/>
                </a:solidFill>
                <a:latin typeface="Roboto Condensed"/>
              </a:rPr>
              <a:t>/</a:t>
            </a:r>
            <a:r>
              <a:rPr lang="en-US" sz="3699" dirty="0" err="1">
                <a:solidFill>
                  <a:srgbClr val="3D4139"/>
                </a:solidFill>
                <a:latin typeface="Roboto Condensed"/>
              </a:rPr>
              <a:t>xem</a:t>
            </a:r>
            <a:endParaRPr lang="en-US" sz="3699" dirty="0">
              <a:solidFill>
                <a:srgbClr val="3D4139"/>
              </a:solidFill>
              <a:latin typeface="Roboto Condensed"/>
            </a:endParaRPr>
          </a:p>
          <a:p>
            <a:pPr>
              <a:lnSpc>
                <a:spcPts val="5623"/>
              </a:lnSpc>
            </a:pPr>
            <a:endParaRPr lang="en-US" sz="3699" dirty="0">
              <a:solidFill>
                <a:srgbClr val="3D4139"/>
              </a:solidFill>
              <a:latin typeface="Roboto Condense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16970" y="5767959"/>
            <a:ext cx="4133850" cy="65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4199">
                <a:solidFill>
                  <a:srgbClr val="355377"/>
                </a:solidFill>
                <a:latin typeface="DejaVu Serif Bold"/>
              </a:rPr>
              <a:t>PHẦN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6970" y="8058150"/>
            <a:ext cx="4133850" cy="65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4199">
                <a:solidFill>
                  <a:srgbClr val="355377"/>
                </a:solidFill>
                <a:latin typeface="DejaVu Serif Bold"/>
              </a:rPr>
              <a:t>PHẦN 3</a:t>
            </a:r>
          </a:p>
        </p:txBody>
      </p:sp>
      <p:sp>
        <p:nvSpPr>
          <p:cNvPr id="19" name="Freeform 19"/>
          <p:cNvSpPr/>
          <p:nvPr/>
        </p:nvSpPr>
        <p:spPr>
          <a:xfrm>
            <a:off x="-1917568" y="-634016"/>
            <a:ext cx="4924808" cy="1662716"/>
          </a:xfrm>
          <a:custGeom>
            <a:avLst/>
            <a:gdLst/>
            <a:ahLst/>
            <a:cxnLst/>
            <a:rect l="l" t="t" r="r" b="b"/>
            <a:pathLst>
              <a:path w="4924808" h="1662716">
                <a:moveTo>
                  <a:pt x="0" y="0"/>
                </a:moveTo>
                <a:lnTo>
                  <a:pt x="4924808" y="0"/>
                </a:lnTo>
                <a:lnTo>
                  <a:pt x="4924808" y="1662716"/>
                </a:lnTo>
                <a:lnTo>
                  <a:pt x="0" y="1662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009988" y="109021"/>
            <a:ext cx="2687386" cy="2335582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2"/>
                </a:lnTo>
                <a:lnTo>
                  <a:pt x="0" y="23355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3508" y="2986456"/>
            <a:ext cx="19110882" cy="12543688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82604" y="2335582"/>
            <a:ext cx="12001044" cy="7350003"/>
          </a:xfrm>
          <a:custGeom>
            <a:avLst/>
            <a:gdLst/>
            <a:ahLst/>
            <a:cxnLst/>
            <a:rect l="l" t="t" r="r" b="b"/>
            <a:pathLst>
              <a:path w="12001044" h="7350003">
                <a:moveTo>
                  <a:pt x="0" y="0"/>
                </a:moveTo>
                <a:lnTo>
                  <a:pt x="12001044" y="0"/>
                </a:lnTo>
                <a:lnTo>
                  <a:pt x="12001044" y="7350003"/>
                </a:lnTo>
                <a:lnTo>
                  <a:pt x="0" y="7350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721" y="1615568"/>
            <a:ext cx="2263211" cy="2741775"/>
          </a:xfrm>
          <a:custGeom>
            <a:avLst/>
            <a:gdLst/>
            <a:ahLst/>
            <a:cxnLst/>
            <a:rect l="l" t="t" r="r" b="b"/>
            <a:pathLst>
              <a:path w="2263211" h="2741775">
                <a:moveTo>
                  <a:pt x="0" y="0"/>
                </a:moveTo>
                <a:lnTo>
                  <a:pt x="2263211" y="0"/>
                </a:lnTo>
                <a:lnTo>
                  <a:pt x="2263211" y="2741776"/>
                </a:lnTo>
                <a:lnTo>
                  <a:pt x="0" y="27417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86591" y="6359066"/>
            <a:ext cx="1864579" cy="2589694"/>
          </a:xfrm>
          <a:custGeom>
            <a:avLst/>
            <a:gdLst/>
            <a:ahLst/>
            <a:cxnLst/>
            <a:rect l="l" t="t" r="r" b="b"/>
            <a:pathLst>
              <a:path w="1864579" h="2589694">
                <a:moveTo>
                  <a:pt x="0" y="0"/>
                </a:moveTo>
                <a:lnTo>
                  <a:pt x="1864579" y="0"/>
                </a:lnTo>
                <a:lnTo>
                  <a:pt x="1864579" y="2589694"/>
                </a:lnTo>
                <a:lnTo>
                  <a:pt x="0" y="25896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089598" y="7653913"/>
            <a:ext cx="7105205" cy="6403456"/>
          </a:xfrm>
          <a:custGeom>
            <a:avLst/>
            <a:gdLst/>
            <a:ahLst/>
            <a:cxnLst/>
            <a:rect l="l" t="t" r="r" b="b"/>
            <a:pathLst>
              <a:path w="7105205" h="6403456">
                <a:moveTo>
                  <a:pt x="0" y="0"/>
                </a:moveTo>
                <a:lnTo>
                  <a:pt x="7105205" y="0"/>
                </a:lnTo>
                <a:lnTo>
                  <a:pt x="7105205" y="6403456"/>
                </a:lnTo>
                <a:lnTo>
                  <a:pt x="0" y="6403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801000" y="-810659"/>
            <a:ext cx="5448006" cy="1839359"/>
          </a:xfrm>
          <a:custGeom>
            <a:avLst/>
            <a:gdLst/>
            <a:ahLst/>
            <a:cxnLst/>
            <a:rect l="l" t="t" r="r" b="b"/>
            <a:pathLst>
              <a:path w="5448006" h="1839359">
                <a:moveTo>
                  <a:pt x="0" y="0"/>
                </a:moveTo>
                <a:lnTo>
                  <a:pt x="5448005" y="0"/>
                </a:lnTo>
                <a:lnTo>
                  <a:pt x="5448005" y="1839359"/>
                </a:lnTo>
                <a:lnTo>
                  <a:pt x="0" y="18393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009988" y="109021"/>
            <a:ext cx="2687386" cy="2335582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2"/>
                </a:lnTo>
                <a:lnTo>
                  <a:pt x="0" y="233558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008312" y="4575484"/>
            <a:ext cx="8081286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Ve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̃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sơ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đô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̀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các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 smtClean="0">
                <a:solidFill>
                  <a:srgbClr val="503D36"/>
                </a:solidFill>
                <a:latin typeface="Roboto Condensed Bold"/>
              </a:rPr>
              <a:t>kiểu</a:t>
            </a:r>
            <a:r>
              <a:rPr lang="en-US" sz="3999" dirty="0" smtClean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 smtClean="0">
                <a:solidFill>
                  <a:srgbClr val="503D36"/>
                </a:solidFill>
                <a:latin typeface="Roboto Condensed Bold"/>
              </a:rPr>
              <a:t>câu</a:t>
            </a:r>
            <a:r>
              <a:rPr lang="en-US" sz="3999" dirty="0" smtClean="0">
                <a:solidFill>
                  <a:srgbClr val="503D36"/>
                </a:solidFill>
                <a:latin typeface="Roboto Condensed Bold"/>
              </a:rPr>
              <a:t>, </a:t>
            </a:r>
            <a:r>
              <a:rPr lang="en-US" sz="3999" dirty="0" err="1" smtClean="0">
                <a:solidFill>
                  <a:srgbClr val="503D36"/>
                </a:solidFill>
                <a:latin typeface="Roboto Condensed Bold"/>
              </a:rPr>
              <a:t>nêu</a:t>
            </a:r>
            <a:r>
              <a:rPr lang="en-US" sz="3999" dirty="0" smtClean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 smtClean="0">
                <a:solidFill>
                  <a:srgbClr val="503D36"/>
                </a:solidFill>
                <a:latin typeface="Roboto Condensed Bold"/>
              </a:rPr>
              <a:t>chức</a:t>
            </a:r>
            <a:r>
              <a:rPr lang="en-US" sz="3999" dirty="0" smtClean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 smtClean="0">
                <a:solidFill>
                  <a:srgbClr val="503D36"/>
                </a:solidFill>
                <a:latin typeface="Roboto Condensed Bold"/>
              </a:rPr>
              <a:t>năng</a:t>
            </a:r>
            <a:endParaRPr lang="en-US" sz="3999" dirty="0" smtClean="0">
              <a:solidFill>
                <a:srgbClr val="503D36"/>
              </a:solidFill>
              <a:latin typeface="Roboto Condensed Bold"/>
            </a:endParaRP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 smtClean="0">
                <a:solidFill>
                  <a:srgbClr val="503D36"/>
                </a:solidFill>
                <a:latin typeface="Roboto Condensed Bold"/>
              </a:rPr>
              <a:t>Thời</a:t>
            </a:r>
            <a:r>
              <a:rPr lang="en-US" sz="3999" dirty="0" smtClean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gian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: 5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phút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.</a:t>
            </a: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HS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thực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hiện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nhiệm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 vụ cá </a:t>
            </a:r>
            <a:r>
              <a:rPr lang="en-US" sz="3999" dirty="0" err="1">
                <a:solidFill>
                  <a:srgbClr val="503D36"/>
                </a:solidFill>
                <a:latin typeface="Roboto Condensed Bold"/>
              </a:rPr>
              <a:t>nhân</a:t>
            </a:r>
            <a:r>
              <a:rPr lang="en-US" sz="3999" dirty="0">
                <a:solidFill>
                  <a:srgbClr val="503D36"/>
                </a:solidFill>
                <a:latin typeface="Roboto Condensed Bold"/>
              </a:rPr>
              <a:t>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9379" y="7653913"/>
            <a:ext cx="3662277" cy="2819953"/>
          </a:xfrm>
          <a:custGeom>
            <a:avLst/>
            <a:gdLst/>
            <a:ahLst/>
            <a:cxnLst/>
            <a:rect l="l" t="t" r="r" b="b"/>
            <a:pathLst>
              <a:path w="3662277" h="2819953">
                <a:moveTo>
                  <a:pt x="0" y="0"/>
                </a:moveTo>
                <a:lnTo>
                  <a:pt x="3662276" y="0"/>
                </a:lnTo>
                <a:lnTo>
                  <a:pt x="3662276" y="2819953"/>
                </a:lnTo>
                <a:lnTo>
                  <a:pt x="0" y="28199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89379" y="594494"/>
            <a:ext cx="16452821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23"/>
              </a:lnSpc>
            </a:pPr>
            <a:r>
              <a:rPr lang="en-US" sz="5636" dirty="0">
                <a:solidFill>
                  <a:srgbClr val="503D36"/>
                </a:solidFill>
                <a:latin typeface="Fraunces Bold"/>
              </a:rPr>
              <a:t>2. </a:t>
            </a:r>
            <a:r>
              <a:rPr lang="en-US" sz="5636" dirty="0" smtClean="0">
                <a:solidFill>
                  <a:srgbClr val="503D36"/>
                </a:solidFill>
                <a:latin typeface="Fraunces Bold"/>
              </a:rPr>
              <a:t>CÂU HỎI, CÂU KHIẾN, CÂU CẢM, CÂU KỂ</a:t>
            </a:r>
            <a:endParaRPr lang="en-US" sz="5636" dirty="0">
              <a:solidFill>
                <a:srgbClr val="503D36"/>
              </a:solidFill>
              <a:latin typeface="Fraunce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52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87803" y="-125143"/>
            <a:ext cx="12121496" cy="10292252"/>
          </a:xfrm>
          <a:custGeom>
            <a:avLst/>
            <a:gdLst/>
            <a:ahLst/>
            <a:cxnLst/>
            <a:rect l="l" t="t" r="r" b="b"/>
            <a:pathLst>
              <a:path w="12121496" h="10292252">
                <a:moveTo>
                  <a:pt x="0" y="0"/>
                </a:moveTo>
                <a:lnTo>
                  <a:pt x="12121496" y="0"/>
                </a:lnTo>
                <a:lnTo>
                  <a:pt x="12121496" y="10292252"/>
                </a:lnTo>
                <a:lnTo>
                  <a:pt x="0" y="10292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V="1">
            <a:off x="3206657" y="4005895"/>
            <a:ext cx="0" cy="976988"/>
          </a:xfrm>
          <a:prstGeom prst="line">
            <a:avLst/>
          </a:prstGeom>
          <a:ln w="38100" cap="flat">
            <a:solidFill>
              <a:srgbClr val="604A7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352999" y="4833645"/>
            <a:ext cx="3707317" cy="1311194"/>
            <a:chOff x="0" y="0"/>
            <a:chExt cx="976413" cy="3453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76413" cy="345335"/>
            </a:xfrm>
            <a:custGeom>
              <a:avLst/>
              <a:gdLst/>
              <a:ahLst/>
              <a:cxnLst/>
              <a:rect l="l" t="t" r="r" b="b"/>
              <a:pathLst>
                <a:path w="976413" h="345335">
                  <a:moveTo>
                    <a:pt x="106502" y="0"/>
                  </a:moveTo>
                  <a:lnTo>
                    <a:pt x="869910" y="0"/>
                  </a:lnTo>
                  <a:cubicBezTo>
                    <a:pt x="928730" y="0"/>
                    <a:pt x="976413" y="47683"/>
                    <a:pt x="976413" y="106502"/>
                  </a:cubicBezTo>
                  <a:lnTo>
                    <a:pt x="976413" y="238833"/>
                  </a:lnTo>
                  <a:cubicBezTo>
                    <a:pt x="976413" y="297652"/>
                    <a:pt x="928730" y="345335"/>
                    <a:pt x="869910" y="345335"/>
                  </a:cubicBezTo>
                  <a:lnTo>
                    <a:pt x="106502" y="345335"/>
                  </a:lnTo>
                  <a:cubicBezTo>
                    <a:pt x="47683" y="345335"/>
                    <a:pt x="0" y="297652"/>
                    <a:pt x="0" y="238833"/>
                  </a:cubicBezTo>
                  <a:lnTo>
                    <a:pt x="0" y="106502"/>
                  </a:lnTo>
                  <a:cubicBezTo>
                    <a:pt x="0" y="47683"/>
                    <a:pt x="47683" y="0"/>
                    <a:pt x="10650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04A7B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976413" cy="392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7244800" y="4024945"/>
            <a:ext cx="0" cy="976988"/>
          </a:xfrm>
          <a:prstGeom prst="line">
            <a:avLst/>
          </a:prstGeom>
          <a:ln w="38100" cap="flat">
            <a:solidFill>
              <a:srgbClr val="604A7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5410191" y="4833645"/>
            <a:ext cx="3707317" cy="1311194"/>
            <a:chOff x="0" y="0"/>
            <a:chExt cx="976413" cy="3453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76413" cy="345335"/>
            </a:xfrm>
            <a:custGeom>
              <a:avLst/>
              <a:gdLst/>
              <a:ahLst/>
              <a:cxnLst/>
              <a:rect l="l" t="t" r="r" b="b"/>
              <a:pathLst>
                <a:path w="976413" h="345335">
                  <a:moveTo>
                    <a:pt x="106502" y="0"/>
                  </a:moveTo>
                  <a:lnTo>
                    <a:pt x="869910" y="0"/>
                  </a:lnTo>
                  <a:cubicBezTo>
                    <a:pt x="928730" y="0"/>
                    <a:pt x="976413" y="47683"/>
                    <a:pt x="976413" y="106502"/>
                  </a:cubicBezTo>
                  <a:lnTo>
                    <a:pt x="976413" y="238833"/>
                  </a:lnTo>
                  <a:cubicBezTo>
                    <a:pt x="976413" y="297652"/>
                    <a:pt x="928730" y="345335"/>
                    <a:pt x="869910" y="345335"/>
                  </a:cubicBezTo>
                  <a:lnTo>
                    <a:pt x="106502" y="345335"/>
                  </a:lnTo>
                  <a:cubicBezTo>
                    <a:pt x="47683" y="345335"/>
                    <a:pt x="0" y="297652"/>
                    <a:pt x="0" y="238833"/>
                  </a:cubicBezTo>
                  <a:lnTo>
                    <a:pt x="0" y="106502"/>
                  </a:lnTo>
                  <a:cubicBezTo>
                    <a:pt x="0" y="47683"/>
                    <a:pt x="47683" y="0"/>
                    <a:pt x="10650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04A7B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976413" cy="392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11301992" y="4043995"/>
            <a:ext cx="0" cy="976988"/>
          </a:xfrm>
          <a:prstGeom prst="line">
            <a:avLst/>
          </a:prstGeom>
          <a:ln w="38100" cap="flat">
            <a:solidFill>
              <a:srgbClr val="604A7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9467384" y="4833645"/>
            <a:ext cx="3707317" cy="1311194"/>
            <a:chOff x="0" y="0"/>
            <a:chExt cx="976413" cy="3453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76413" cy="345335"/>
            </a:xfrm>
            <a:custGeom>
              <a:avLst/>
              <a:gdLst/>
              <a:ahLst/>
              <a:cxnLst/>
              <a:rect l="l" t="t" r="r" b="b"/>
              <a:pathLst>
                <a:path w="976413" h="345335">
                  <a:moveTo>
                    <a:pt x="106502" y="0"/>
                  </a:moveTo>
                  <a:lnTo>
                    <a:pt x="869910" y="0"/>
                  </a:lnTo>
                  <a:cubicBezTo>
                    <a:pt x="928730" y="0"/>
                    <a:pt x="976413" y="47683"/>
                    <a:pt x="976413" y="106502"/>
                  </a:cubicBezTo>
                  <a:lnTo>
                    <a:pt x="976413" y="238833"/>
                  </a:lnTo>
                  <a:cubicBezTo>
                    <a:pt x="976413" y="297652"/>
                    <a:pt x="928730" y="345335"/>
                    <a:pt x="869910" y="345335"/>
                  </a:cubicBezTo>
                  <a:lnTo>
                    <a:pt x="106502" y="345335"/>
                  </a:lnTo>
                  <a:cubicBezTo>
                    <a:pt x="47683" y="345335"/>
                    <a:pt x="0" y="297652"/>
                    <a:pt x="0" y="238833"/>
                  </a:cubicBezTo>
                  <a:lnTo>
                    <a:pt x="0" y="106502"/>
                  </a:lnTo>
                  <a:cubicBezTo>
                    <a:pt x="0" y="47683"/>
                    <a:pt x="47683" y="0"/>
                    <a:pt x="10650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976413" cy="392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 flipV="1">
            <a:off x="15359185" y="4024945"/>
            <a:ext cx="0" cy="976988"/>
          </a:xfrm>
          <a:prstGeom prst="line">
            <a:avLst/>
          </a:prstGeom>
          <a:ln w="38100" cap="flat">
            <a:solidFill>
              <a:srgbClr val="604A7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13524576" y="4833645"/>
            <a:ext cx="3707317" cy="1311194"/>
            <a:chOff x="0" y="0"/>
            <a:chExt cx="976413" cy="3453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76413" cy="345335"/>
            </a:xfrm>
            <a:custGeom>
              <a:avLst/>
              <a:gdLst/>
              <a:ahLst/>
              <a:cxnLst/>
              <a:rect l="l" t="t" r="r" b="b"/>
              <a:pathLst>
                <a:path w="976413" h="345335">
                  <a:moveTo>
                    <a:pt x="106502" y="0"/>
                  </a:moveTo>
                  <a:lnTo>
                    <a:pt x="869910" y="0"/>
                  </a:lnTo>
                  <a:cubicBezTo>
                    <a:pt x="928730" y="0"/>
                    <a:pt x="976413" y="47683"/>
                    <a:pt x="976413" y="106502"/>
                  </a:cubicBezTo>
                  <a:lnTo>
                    <a:pt x="976413" y="238833"/>
                  </a:lnTo>
                  <a:cubicBezTo>
                    <a:pt x="976413" y="297652"/>
                    <a:pt x="928730" y="345335"/>
                    <a:pt x="869910" y="345335"/>
                  </a:cubicBezTo>
                  <a:lnTo>
                    <a:pt x="106502" y="345335"/>
                  </a:lnTo>
                  <a:cubicBezTo>
                    <a:pt x="47683" y="345335"/>
                    <a:pt x="0" y="297652"/>
                    <a:pt x="0" y="238833"/>
                  </a:cubicBezTo>
                  <a:lnTo>
                    <a:pt x="0" y="106502"/>
                  </a:lnTo>
                  <a:cubicBezTo>
                    <a:pt x="0" y="47683"/>
                    <a:pt x="47683" y="0"/>
                    <a:pt x="10650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976413" cy="392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52999" y="6494715"/>
            <a:ext cx="3707317" cy="3375563"/>
            <a:chOff x="0" y="0"/>
            <a:chExt cx="976413" cy="88903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76413" cy="889037"/>
            </a:xfrm>
            <a:custGeom>
              <a:avLst/>
              <a:gdLst/>
              <a:ahLst/>
              <a:cxnLst/>
              <a:rect l="l" t="t" r="r" b="b"/>
              <a:pathLst>
                <a:path w="976413" h="889037">
                  <a:moveTo>
                    <a:pt x="106502" y="0"/>
                  </a:moveTo>
                  <a:lnTo>
                    <a:pt x="869910" y="0"/>
                  </a:lnTo>
                  <a:cubicBezTo>
                    <a:pt x="928730" y="0"/>
                    <a:pt x="976413" y="47683"/>
                    <a:pt x="976413" y="106502"/>
                  </a:cubicBezTo>
                  <a:lnTo>
                    <a:pt x="976413" y="782535"/>
                  </a:lnTo>
                  <a:cubicBezTo>
                    <a:pt x="976413" y="841354"/>
                    <a:pt x="928730" y="889037"/>
                    <a:pt x="869910" y="889037"/>
                  </a:cubicBezTo>
                  <a:lnTo>
                    <a:pt x="106502" y="889037"/>
                  </a:lnTo>
                  <a:cubicBezTo>
                    <a:pt x="47683" y="889037"/>
                    <a:pt x="0" y="841354"/>
                    <a:pt x="0" y="782535"/>
                  </a:cubicBezTo>
                  <a:lnTo>
                    <a:pt x="0" y="106502"/>
                  </a:lnTo>
                  <a:cubicBezTo>
                    <a:pt x="0" y="47683"/>
                    <a:pt x="47683" y="0"/>
                    <a:pt x="10650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04A7B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976413" cy="936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410191" y="6494715"/>
            <a:ext cx="3707317" cy="3375563"/>
            <a:chOff x="0" y="0"/>
            <a:chExt cx="976413" cy="88903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76413" cy="889037"/>
            </a:xfrm>
            <a:custGeom>
              <a:avLst/>
              <a:gdLst/>
              <a:ahLst/>
              <a:cxnLst/>
              <a:rect l="l" t="t" r="r" b="b"/>
              <a:pathLst>
                <a:path w="976413" h="889037">
                  <a:moveTo>
                    <a:pt x="106502" y="0"/>
                  </a:moveTo>
                  <a:lnTo>
                    <a:pt x="869910" y="0"/>
                  </a:lnTo>
                  <a:cubicBezTo>
                    <a:pt x="928730" y="0"/>
                    <a:pt x="976413" y="47683"/>
                    <a:pt x="976413" y="106502"/>
                  </a:cubicBezTo>
                  <a:lnTo>
                    <a:pt x="976413" y="782535"/>
                  </a:lnTo>
                  <a:cubicBezTo>
                    <a:pt x="976413" y="841354"/>
                    <a:pt x="928730" y="889037"/>
                    <a:pt x="869910" y="889037"/>
                  </a:cubicBezTo>
                  <a:lnTo>
                    <a:pt x="106502" y="889037"/>
                  </a:lnTo>
                  <a:cubicBezTo>
                    <a:pt x="47683" y="889037"/>
                    <a:pt x="0" y="841354"/>
                    <a:pt x="0" y="782535"/>
                  </a:cubicBezTo>
                  <a:lnTo>
                    <a:pt x="0" y="106502"/>
                  </a:lnTo>
                  <a:cubicBezTo>
                    <a:pt x="0" y="47683"/>
                    <a:pt x="47683" y="0"/>
                    <a:pt x="10650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04A7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976413" cy="936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498508" y="6494715"/>
            <a:ext cx="3707317" cy="3375563"/>
            <a:chOff x="0" y="0"/>
            <a:chExt cx="976413" cy="88903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76413" cy="889037"/>
            </a:xfrm>
            <a:custGeom>
              <a:avLst/>
              <a:gdLst/>
              <a:ahLst/>
              <a:cxnLst/>
              <a:rect l="l" t="t" r="r" b="b"/>
              <a:pathLst>
                <a:path w="976413" h="889037">
                  <a:moveTo>
                    <a:pt x="106502" y="0"/>
                  </a:moveTo>
                  <a:lnTo>
                    <a:pt x="869910" y="0"/>
                  </a:lnTo>
                  <a:cubicBezTo>
                    <a:pt x="928730" y="0"/>
                    <a:pt x="976413" y="47683"/>
                    <a:pt x="976413" y="106502"/>
                  </a:cubicBezTo>
                  <a:lnTo>
                    <a:pt x="976413" y="782535"/>
                  </a:lnTo>
                  <a:cubicBezTo>
                    <a:pt x="976413" y="841354"/>
                    <a:pt x="928730" y="889037"/>
                    <a:pt x="869910" y="889037"/>
                  </a:cubicBezTo>
                  <a:lnTo>
                    <a:pt x="106502" y="889037"/>
                  </a:lnTo>
                  <a:cubicBezTo>
                    <a:pt x="47683" y="889037"/>
                    <a:pt x="0" y="841354"/>
                    <a:pt x="0" y="782535"/>
                  </a:cubicBezTo>
                  <a:lnTo>
                    <a:pt x="0" y="106502"/>
                  </a:lnTo>
                  <a:cubicBezTo>
                    <a:pt x="0" y="47683"/>
                    <a:pt x="47683" y="0"/>
                    <a:pt x="10650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04A7B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976413" cy="936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6196373" y="8229600"/>
            <a:ext cx="2091627" cy="2057400"/>
          </a:xfrm>
          <a:custGeom>
            <a:avLst/>
            <a:gdLst/>
            <a:ahLst/>
            <a:cxnLst/>
            <a:rect l="l" t="t" r="r" b="b"/>
            <a:pathLst>
              <a:path w="2091627" h="2057400">
                <a:moveTo>
                  <a:pt x="0" y="0"/>
                </a:moveTo>
                <a:lnTo>
                  <a:pt x="2091627" y="0"/>
                </a:lnTo>
                <a:lnTo>
                  <a:pt x="209162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13567775" y="6485190"/>
            <a:ext cx="3707317" cy="3375563"/>
            <a:chOff x="0" y="0"/>
            <a:chExt cx="976413" cy="88903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76413" cy="889037"/>
            </a:xfrm>
            <a:custGeom>
              <a:avLst/>
              <a:gdLst/>
              <a:ahLst/>
              <a:cxnLst/>
              <a:rect l="l" t="t" r="r" b="b"/>
              <a:pathLst>
                <a:path w="976413" h="889037">
                  <a:moveTo>
                    <a:pt x="106502" y="0"/>
                  </a:moveTo>
                  <a:lnTo>
                    <a:pt x="869910" y="0"/>
                  </a:lnTo>
                  <a:cubicBezTo>
                    <a:pt x="928730" y="0"/>
                    <a:pt x="976413" y="47683"/>
                    <a:pt x="976413" y="106502"/>
                  </a:cubicBezTo>
                  <a:lnTo>
                    <a:pt x="976413" y="782535"/>
                  </a:lnTo>
                  <a:cubicBezTo>
                    <a:pt x="976413" y="841354"/>
                    <a:pt x="928730" y="889037"/>
                    <a:pt x="869910" y="889037"/>
                  </a:cubicBezTo>
                  <a:lnTo>
                    <a:pt x="106502" y="889037"/>
                  </a:lnTo>
                  <a:cubicBezTo>
                    <a:pt x="47683" y="889037"/>
                    <a:pt x="0" y="841354"/>
                    <a:pt x="0" y="782535"/>
                  </a:cubicBezTo>
                  <a:lnTo>
                    <a:pt x="0" y="106502"/>
                  </a:lnTo>
                  <a:cubicBezTo>
                    <a:pt x="0" y="47683"/>
                    <a:pt x="47683" y="0"/>
                    <a:pt x="10650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04A7B"/>
              </a:solidFill>
              <a:prstDash val="solid"/>
              <a:round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976413" cy="936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AutoShape 33"/>
          <p:cNvSpPr/>
          <p:nvPr/>
        </p:nvSpPr>
        <p:spPr>
          <a:xfrm>
            <a:off x="3206657" y="4024945"/>
            <a:ext cx="12171578" cy="0"/>
          </a:xfrm>
          <a:prstGeom prst="line">
            <a:avLst/>
          </a:prstGeom>
          <a:ln w="38100" cap="flat">
            <a:solidFill>
              <a:srgbClr val="604A7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 flipV="1">
            <a:off x="9292446" y="3067007"/>
            <a:ext cx="0" cy="976988"/>
          </a:xfrm>
          <a:prstGeom prst="line">
            <a:avLst/>
          </a:prstGeom>
          <a:ln w="38100" cap="flat">
            <a:solidFill>
              <a:srgbClr val="604A7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2895600" y="2394511"/>
            <a:ext cx="12039600" cy="1258959"/>
            <a:chOff x="0" y="0"/>
            <a:chExt cx="1443878" cy="33157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443878" cy="331578"/>
            </a:xfrm>
            <a:custGeom>
              <a:avLst/>
              <a:gdLst/>
              <a:ahLst/>
              <a:cxnLst/>
              <a:rect l="l" t="t" r="r" b="b"/>
              <a:pathLst>
                <a:path w="1443878" h="331578">
                  <a:moveTo>
                    <a:pt x="72022" y="0"/>
                  </a:moveTo>
                  <a:lnTo>
                    <a:pt x="1371856" y="0"/>
                  </a:lnTo>
                  <a:cubicBezTo>
                    <a:pt x="1411632" y="0"/>
                    <a:pt x="1443878" y="32245"/>
                    <a:pt x="1443878" y="72022"/>
                  </a:cubicBezTo>
                  <a:lnTo>
                    <a:pt x="1443878" y="259556"/>
                  </a:lnTo>
                  <a:cubicBezTo>
                    <a:pt x="1443878" y="278657"/>
                    <a:pt x="1436290" y="296976"/>
                    <a:pt x="1422783" y="310483"/>
                  </a:cubicBezTo>
                  <a:cubicBezTo>
                    <a:pt x="1409276" y="323990"/>
                    <a:pt x="1390957" y="331578"/>
                    <a:pt x="1371856" y="331578"/>
                  </a:cubicBezTo>
                  <a:lnTo>
                    <a:pt x="72022" y="331578"/>
                  </a:lnTo>
                  <a:cubicBezTo>
                    <a:pt x="32245" y="331578"/>
                    <a:pt x="0" y="299332"/>
                    <a:pt x="0" y="259556"/>
                  </a:cubicBezTo>
                  <a:lnTo>
                    <a:pt x="0" y="72022"/>
                  </a:lnTo>
                  <a:cubicBezTo>
                    <a:pt x="0" y="32245"/>
                    <a:pt x="32245" y="0"/>
                    <a:pt x="7202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04A7B"/>
              </a:soli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1443878" cy="3792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3657601" y="2645367"/>
            <a:ext cx="1049138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 dirty="0" err="1" smtClean="0">
                <a:solidFill>
                  <a:srgbClr val="A64B23"/>
                </a:solidFill>
                <a:latin typeface="Roboto Condensed Bold"/>
              </a:rPr>
              <a:t>Câu</a:t>
            </a:r>
            <a:r>
              <a:rPr lang="en-US" sz="4299" dirty="0" smtClean="0">
                <a:solidFill>
                  <a:srgbClr val="A64B23"/>
                </a:solidFill>
                <a:latin typeface="Roboto Condensed Bold"/>
              </a:rPr>
              <a:t> </a:t>
            </a:r>
            <a:r>
              <a:rPr lang="en-US" sz="4299" dirty="0" err="1" smtClean="0">
                <a:solidFill>
                  <a:srgbClr val="A64B23"/>
                </a:solidFill>
                <a:latin typeface="Roboto Condensed Bold"/>
              </a:rPr>
              <a:t>hỏi</a:t>
            </a:r>
            <a:r>
              <a:rPr lang="en-US" sz="4299" dirty="0" smtClean="0">
                <a:solidFill>
                  <a:srgbClr val="A64B23"/>
                </a:solidFill>
                <a:latin typeface="Roboto Condensed Bold"/>
              </a:rPr>
              <a:t>, </a:t>
            </a:r>
            <a:r>
              <a:rPr lang="en-US" sz="4299" dirty="0" err="1" smtClean="0">
                <a:solidFill>
                  <a:srgbClr val="A64B23"/>
                </a:solidFill>
                <a:latin typeface="Roboto Condensed Bold"/>
              </a:rPr>
              <a:t>câu</a:t>
            </a:r>
            <a:r>
              <a:rPr lang="en-US" sz="4299" dirty="0" smtClean="0">
                <a:solidFill>
                  <a:srgbClr val="A64B23"/>
                </a:solidFill>
                <a:latin typeface="Roboto Condensed Bold"/>
              </a:rPr>
              <a:t> </a:t>
            </a:r>
            <a:r>
              <a:rPr lang="en-US" sz="4299" dirty="0" err="1" smtClean="0">
                <a:solidFill>
                  <a:srgbClr val="A64B23"/>
                </a:solidFill>
                <a:latin typeface="Roboto Condensed Bold"/>
              </a:rPr>
              <a:t>khiến</a:t>
            </a:r>
            <a:r>
              <a:rPr lang="en-US" sz="4299" dirty="0" smtClean="0">
                <a:solidFill>
                  <a:srgbClr val="A64B23"/>
                </a:solidFill>
                <a:latin typeface="Roboto Condensed Bold"/>
              </a:rPr>
              <a:t>, </a:t>
            </a:r>
            <a:r>
              <a:rPr lang="en-US" sz="4299" dirty="0" err="1" smtClean="0">
                <a:solidFill>
                  <a:srgbClr val="A64B23"/>
                </a:solidFill>
                <a:latin typeface="Roboto Condensed Bold"/>
              </a:rPr>
              <a:t>câu</a:t>
            </a:r>
            <a:r>
              <a:rPr lang="en-US" sz="4299" dirty="0" smtClean="0">
                <a:solidFill>
                  <a:srgbClr val="A64B23"/>
                </a:solidFill>
                <a:latin typeface="Roboto Condensed Bold"/>
              </a:rPr>
              <a:t> </a:t>
            </a:r>
            <a:r>
              <a:rPr lang="en-US" sz="4299" dirty="0" err="1" smtClean="0">
                <a:solidFill>
                  <a:srgbClr val="A64B23"/>
                </a:solidFill>
                <a:latin typeface="Roboto Condensed Bold"/>
              </a:rPr>
              <a:t>cảm</a:t>
            </a:r>
            <a:r>
              <a:rPr lang="en-US" sz="4299" dirty="0" smtClean="0">
                <a:solidFill>
                  <a:srgbClr val="A64B23"/>
                </a:solidFill>
                <a:latin typeface="Roboto Condensed Bold"/>
              </a:rPr>
              <a:t>, </a:t>
            </a:r>
            <a:r>
              <a:rPr lang="en-US" sz="4299" dirty="0" err="1" smtClean="0">
                <a:solidFill>
                  <a:srgbClr val="A64B23"/>
                </a:solidFill>
                <a:latin typeface="Roboto Condensed Bold"/>
              </a:rPr>
              <a:t>câu</a:t>
            </a:r>
            <a:r>
              <a:rPr lang="en-US" sz="4299" dirty="0" smtClean="0">
                <a:solidFill>
                  <a:srgbClr val="A64B23"/>
                </a:solidFill>
                <a:latin typeface="Roboto Condensed Bold"/>
              </a:rPr>
              <a:t> </a:t>
            </a:r>
            <a:r>
              <a:rPr lang="en-US" sz="4299" dirty="0" err="1" smtClean="0">
                <a:solidFill>
                  <a:srgbClr val="A64B23"/>
                </a:solidFill>
                <a:latin typeface="Roboto Condensed Bold"/>
              </a:rPr>
              <a:t>kể</a:t>
            </a:r>
            <a:endParaRPr lang="en-US" sz="4299" dirty="0">
              <a:solidFill>
                <a:srgbClr val="A64B23"/>
              </a:solidFill>
              <a:latin typeface="Roboto Condensed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871862" y="5067602"/>
            <a:ext cx="2604879" cy="71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 dirty="0" err="1" smtClean="0">
                <a:solidFill>
                  <a:srgbClr val="3D1E22"/>
                </a:solidFill>
                <a:latin typeface="Roboto Condensed"/>
              </a:rPr>
              <a:t>Câu</a:t>
            </a:r>
            <a:r>
              <a:rPr lang="en-US" sz="4299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299" dirty="0" err="1" smtClean="0">
                <a:solidFill>
                  <a:srgbClr val="3D1E22"/>
                </a:solidFill>
                <a:latin typeface="Roboto Condensed"/>
              </a:rPr>
              <a:t>hỏi</a:t>
            </a:r>
            <a:endParaRPr lang="en-US" sz="4299" dirty="0">
              <a:solidFill>
                <a:srgbClr val="3D1E22"/>
              </a:solidFill>
              <a:latin typeface="Roboto Condense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5910005" y="5067602"/>
            <a:ext cx="2623929" cy="71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 dirty="0" err="1" smtClean="0">
                <a:solidFill>
                  <a:srgbClr val="3D1E22"/>
                </a:solidFill>
                <a:latin typeface="Roboto Condensed"/>
              </a:rPr>
              <a:t>Câu</a:t>
            </a:r>
            <a:r>
              <a:rPr lang="en-US" sz="4299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299" dirty="0" err="1" smtClean="0">
                <a:solidFill>
                  <a:srgbClr val="3D1E22"/>
                </a:solidFill>
                <a:latin typeface="Roboto Condensed"/>
              </a:rPr>
              <a:t>khiến</a:t>
            </a:r>
            <a:endParaRPr lang="en-US" sz="4299" dirty="0">
              <a:solidFill>
                <a:srgbClr val="3D1E22"/>
              </a:solidFill>
              <a:latin typeface="Roboto Condense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0055472" y="5115227"/>
            <a:ext cx="2593389" cy="74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3D1E22"/>
                </a:solidFill>
                <a:latin typeface="Roboto Condensed"/>
              </a:rPr>
              <a:t>Cảm thán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108151" y="5067602"/>
            <a:ext cx="2593389" cy="71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 dirty="0" err="1" smtClean="0">
                <a:solidFill>
                  <a:srgbClr val="3D1E22"/>
                </a:solidFill>
                <a:latin typeface="Roboto Condensed"/>
              </a:rPr>
              <a:t>Câu</a:t>
            </a:r>
            <a:r>
              <a:rPr lang="en-US" sz="4299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299" dirty="0" err="1" smtClean="0">
                <a:solidFill>
                  <a:srgbClr val="3D1E22"/>
                </a:solidFill>
                <a:latin typeface="Roboto Condensed"/>
              </a:rPr>
              <a:t>kể</a:t>
            </a:r>
            <a:endParaRPr lang="en-US" sz="4299" dirty="0">
              <a:solidFill>
                <a:srgbClr val="3D1E22"/>
              </a:solidFill>
              <a:latin typeface="Roboto Condense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352999" y="6849689"/>
            <a:ext cx="3676193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Dùng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để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hỏi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thông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tin.</a:t>
            </a:r>
            <a:endParaRPr lang="en-US" sz="4000" dirty="0">
              <a:solidFill>
                <a:srgbClr val="3D1E22"/>
              </a:solidFill>
              <a:latin typeface="Roboto Condense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5467807" y="6849689"/>
            <a:ext cx="3676193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 err="1">
                <a:solidFill>
                  <a:srgbClr val="3D1E22"/>
                </a:solidFill>
                <a:latin typeface="Roboto Condensed"/>
              </a:rPr>
              <a:t>Dùng</a:t>
            </a:r>
            <a:r>
              <a:rPr lang="en-US" sz="4000" dirty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3D1E22"/>
                </a:solidFill>
                <a:latin typeface="Roboto Condensed"/>
              </a:rPr>
              <a:t>đê</a:t>
            </a:r>
            <a:r>
              <a:rPr lang="en-US" sz="4000" dirty="0">
                <a:solidFill>
                  <a:srgbClr val="3D1E22"/>
                </a:solidFill>
                <a:latin typeface="Roboto Condensed"/>
              </a:rPr>
              <a:t>̉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ra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lệnh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,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yêu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cầu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,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đề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nghị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,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khuyên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bảo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,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ngăn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cấm</a:t>
            </a:r>
            <a:endParaRPr lang="en-US" sz="4000" dirty="0">
              <a:solidFill>
                <a:srgbClr val="3D1E22"/>
              </a:solidFill>
              <a:latin typeface="Roboto Condense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582150" y="6849689"/>
            <a:ext cx="3676193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 err="1">
                <a:solidFill>
                  <a:srgbClr val="3D1E22"/>
                </a:solidFill>
                <a:latin typeface="Roboto Condensed"/>
              </a:rPr>
              <a:t>Dùng</a:t>
            </a:r>
            <a:r>
              <a:rPr lang="en-US" sz="4000" dirty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3D1E22"/>
                </a:solidFill>
                <a:latin typeface="Roboto Condensed"/>
              </a:rPr>
              <a:t>đê</a:t>
            </a:r>
            <a:r>
              <a:rPr lang="en-US" sz="4000" dirty="0">
                <a:solidFill>
                  <a:srgbClr val="3D1E22"/>
                </a:solidFill>
                <a:latin typeface="Roboto Condensed"/>
              </a:rPr>
              <a:t>̉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biểu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lộ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trực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tiếp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cảm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xúc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của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người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nói</a:t>
            </a:r>
            <a:endParaRPr lang="en-US" sz="4000" dirty="0">
              <a:solidFill>
                <a:srgbClr val="3D1E22"/>
              </a:solidFill>
              <a:latin typeface="Roboto Condense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3725068" y="6849689"/>
            <a:ext cx="3676193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 err="1">
                <a:solidFill>
                  <a:srgbClr val="3D1E22"/>
                </a:solidFill>
                <a:latin typeface="Roboto Condensed"/>
              </a:rPr>
              <a:t>Dùng</a:t>
            </a:r>
            <a:r>
              <a:rPr lang="en-US" sz="4000" dirty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>
                <a:solidFill>
                  <a:srgbClr val="3D1E22"/>
                </a:solidFill>
                <a:latin typeface="Roboto Condensed"/>
              </a:rPr>
              <a:t>đê</a:t>
            </a:r>
            <a:r>
              <a:rPr lang="en-US" sz="4000" dirty="0">
                <a:solidFill>
                  <a:srgbClr val="3D1E22"/>
                </a:solidFill>
                <a:latin typeface="Roboto Condensed"/>
              </a:rPr>
              <a:t>̉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trình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bày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về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sự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vật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, </a:t>
            </a:r>
            <a:r>
              <a:rPr lang="en-US" sz="4000" dirty="0" err="1" smtClean="0">
                <a:solidFill>
                  <a:srgbClr val="3D1E22"/>
                </a:solidFill>
                <a:latin typeface="Roboto Condensed"/>
              </a:rPr>
              <a:t>sự</a:t>
            </a:r>
            <a:r>
              <a:rPr lang="en-US" sz="4000" dirty="0" smtClean="0">
                <a:solidFill>
                  <a:srgbClr val="3D1E22"/>
                </a:solidFill>
                <a:latin typeface="Roboto Condensed"/>
              </a:rPr>
              <a:t> vie. </a:t>
            </a:r>
            <a:endParaRPr lang="en-US" sz="4000" dirty="0">
              <a:solidFill>
                <a:srgbClr val="3D1E22"/>
              </a:solidFill>
              <a:latin typeface="Roboto Condensed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0" y="133272"/>
            <a:ext cx="2592030" cy="895428"/>
          </a:xfrm>
          <a:custGeom>
            <a:avLst/>
            <a:gdLst/>
            <a:ahLst/>
            <a:cxnLst/>
            <a:rect l="l" t="t" r="r" b="b"/>
            <a:pathLst>
              <a:path w="2592030" h="895428">
                <a:moveTo>
                  <a:pt x="0" y="0"/>
                </a:moveTo>
                <a:lnTo>
                  <a:pt x="2592030" y="0"/>
                </a:lnTo>
                <a:lnTo>
                  <a:pt x="2592030" y="895428"/>
                </a:lnTo>
                <a:lnTo>
                  <a:pt x="0" y="8954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4768181" y="-2112107"/>
            <a:ext cx="6125066" cy="4506618"/>
          </a:xfrm>
          <a:custGeom>
            <a:avLst/>
            <a:gdLst/>
            <a:ahLst/>
            <a:cxnLst/>
            <a:rect l="l" t="t" r="r" b="b"/>
            <a:pathLst>
              <a:path w="6125066" h="4506618">
                <a:moveTo>
                  <a:pt x="0" y="0"/>
                </a:moveTo>
                <a:lnTo>
                  <a:pt x="6125066" y="0"/>
                </a:lnTo>
                <a:lnTo>
                  <a:pt x="6125066" y="4506618"/>
                </a:lnTo>
                <a:lnTo>
                  <a:pt x="0" y="45066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1" y="594494"/>
            <a:ext cx="166422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23"/>
              </a:lnSpc>
            </a:pPr>
            <a:r>
              <a:rPr lang="en-US" sz="5636" dirty="0">
                <a:solidFill>
                  <a:srgbClr val="503D36"/>
                </a:solidFill>
                <a:latin typeface="Fraunces Bold"/>
              </a:rPr>
              <a:t>2. </a:t>
            </a:r>
            <a:r>
              <a:rPr lang="en-US" sz="5636" dirty="0" err="1" smtClean="0">
                <a:solidFill>
                  <a:srgbClr val="503D36"/>
                </a:solidFill>
                <a:latin typeface="Fraunces Bold"/>
              </a:rPr>
              <a:t>Câu</a:t>
            </a:r>
            <a:r>
              <a:rPr lang="en-US" sz="5636" dirty="0" smtClean="0">
                <a:solidFill>
                  <a:srgbClr val="503D36"/>
                </a:solidFill>
                <a:latin typeface="Fraunces Bold"/>
              </a:rPr>
              <a:t> </a:t>
            </a:r>
            <a:r>
              <a:rPr lang="en-US" sz="5636" dirty="0" err="1" smtClean="0">
                <a:solidFill>
                  <a:srgbClr val="503D36"/>
                </a:solidFill>
                <a:latin typeface="Fraunces Bold"/>
              </a:rPr>
              <a:t>hỏi</a:t>
            </a:r>
            <a:r>
              <a:rPr lang="en-US" sz="5636" dirty="0" smtClean="0">
                <a:solidFill>
                  <a:srgbClr val="503D36"/>
                </a:solidFill>
                <a:latin typeface="Fraunces Bold"/>
              </a:rPr>
              <a:t>, </a:t>
            </a:r>
            <a:r>
              <a:rPr lang="en-US" sz="5636" dirty="0" err="1" smtClean="0">
                <a:solidFill>
                  <a:srgbClr val="503D36"/>
                </a:solidFill>
                <a:latin typeface="Fraunces Bold"/>
              </a:rPr>
              <a:t>câu</a:t>
            </a:r>
            <a:r>
              <a:rPr lang="en-US" sz="5636" dirty="0" smtClean="0">
                <a:solidFill>
                  <a:srgbClr val="503D36"/>
                </a:solidFill>
                <a:latin typeface="Fraunces Bold"/>
              </a:rPr>
              <a:t> </a:t>
            </a:r>
            <a:r>
              <a:rPr lang="en-US" sz="5636" dirty="0" err="1" smtClean="0">
                <a:solidFill>
                  <a:srgbClr val="503D36"/>
                </a:solidFill>
                <a:latin typeface="Fraunces Bold"/>
              </a:rPr>
              <a:t>khiến</a:t>
            </a:r>
            <a:r>
              <a:rPr lang="en-US" sz="5636" dirty="0" smtClean="0">
                <a:solidFill>
                  <a:srgbClr val="503D36"/>
                </a:solidFill>
                <a:latin typeface="Fraunces Bold"/>
              </a:rPr>
              <a:t>, </a:t>
            </a:r>
            <a:r>
              <a:rPr lang="en-US" sz="5636" dirty="0" err="1" smtClean="0">
                <a:solidFill>
                  <a:srgbClr val="503D36"/>
                </a:solidFill>
                <a:latin typeface="Fraunces Bold"/>
              </a:rPr>
              <a:t>câu</a:t>
            </a:r>
            <a:r>
              <a:rPr lang="en-US" sz="5636" dirty="0" smtClean="0">
                <a:solidFill>
                  <a:srgbClr val="503D36"/>
                </a:solidFill>
                <a:latin typeface="Fraunces Bold"/>
              </a:rPr>
              <a:t> </a:t>
            </a:r>
            <a:r>
              <a:rPr lang="en-US" sz="5636" dirty="0" err="1" smtClean="0">
                <a:solidFill>
                  <a:srgbClr val="503D36"/>
                </a:solidFill>
                <a:latin typeface="Fraunces Bold"/>
              </a:rPr>
              <a:t>cảm</a:t>
            </a:r>
            <a:r>
              <a:rPr lang="en-US" sz="5636" dirty="0" smtClean="0">
                <a:solidFill>
                  <a:srgbClr val="503D36"/>
                </a:solidFill>
                <a:latin typeface="Fraunces Bold"/>
              </a:rPr>
              <a:t>, </a:t>
            </a:r>
            <a:r>
              <a:rPr lang="en-US" sz="5636" dirty="0" err="1" smtClean="0">
                <a:solidFill>
                  <a:srgbClr val="503D36"/>
                </a:solidFill>
                <a:latin typeface="Fraunces Bold"/>
              </a:rPr>
              <a:t>câu</a:t>
            </a:r>
            <a:r>
              <a:rPr lang="en-US" sz="5636" dirty="0" smtClean="0">
                <a:solidFill>
                  <a:srgbClr val="503D36"/>
                </a:solidFill>
                <a:latin typeface="Fraunces Bold"/>
              </a:rPr>
              <a:t> </a:t>
            </a:r>
            <a:r>
              <a:rPr lang="en-US" sz="5636" dirty="0" err="1" smtClean="0">
                <a:solidFill>
                  <a:srgbClr val="503D36"/>
                </a:solidFill>
                <a:latin typeface="Fraunces Bold"/>
              </a:rPr>
              <a:t>kể</a:t>
            </a:r>
            <a:endParaRPr lang="en-US" sz="5636" dirty="0">
              <a:solidFill>
                <a:srgbClr val="503D36"/>
              </a:solidFill>
              <a:latin typeface="Fraunce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1014</Words>
  <Application>Microsoft Office PowerPoint</Application>
  <PresentationFormat>Custom</PresentationFormat>
  <Paragraphs>118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Fraunces Bold</vt:lpstr>
      <vt:lpstr>DejaVu Serif Bold</vt:lpstr>
      <vt:lpstr>Arial</vt:lpstr>
      <vt:lpstr>Roboto Condensed</vt:lpstr>
      <vt:lpstr>Roboto Condensed Bold</vt:lpstr>
      <vt:lpstr>Roboto Condensed Bold Italics</vt:lpstr>
      <vt:lpstr>Calibri</vt:lpstr>
      <vt:lpstr>Roboto Condensed Italics</vt:lpstr>
      <vt:lpstr>Boulder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8CT_B8_ÔN TẬP</dc:title>
  <dc:creator>Cong Nguyen Thanh</dc:creator>
  <cp:lastModifiedBy>Admin</cp:lastModifiedBy>
  <cp:revision>4</cp:revision>
  <dcterms:created xsi:type="dcterms:W3CDTF">2006-08-16T00:00:00Z</dcterms:created>
  <dcterms:modified xsi:type="dcterms:W3CDTF">2024-04-20T01:00:51Z</dcterms:modified>
  <dc:identifier>DAF5OQYCGe8</dc:identifier>
</cp:coreProperties>
</file>