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Lst>
  <p:notesMasterIdLst>
    <p:notesMasterId r:id="rId63"/>
  </p:notesMasterIdLst>
  <p:sldIdLst>
    <p:sldId id="256" r:id="rId2"/>
    <p:sldId id="257" r:id="rId3"/>
    <p:sldId id="307" r:id="rId4"/>
    <p:sldId id="352" r:id="rId5"/>
    <p:sldId id="258" r:id="rId6"/>
    <p:sldId id="259" r:id="rId7"/>
    <p:sldId id="310" r:id="rId8"/>
    <p:sldId id="353" r:id="rId9"/>
    <p:sldId id="354" r:id="rId10"/>
    <p:sldId id="262" r:id="rId11"/>
    <p:sldId id="355" r:id="rId12"/>
    <p:sldId id="311" r:id="rId13"/>
    <p:sldId id="326" r:id="rId14"/>
    <p:sldId id="356" r:id="rId15"/>
    <p:sldId id="263" r:id="rId16"/>
    <p:sldId id="264" r:id="rId17"/>
    <p:sldId id="265" r:id="rId18"/>
    <p:sldId id="266" r:id="rId19"/>
    <p:sldId id="328" r:id="rId20"/>
    <p:sldId id="329" r:id="rId21"/>
    <p:sldId id="330" r:id="rId22"/>
    <p:sldId id="331" r:id="rId23"/>
    <p:sldId id="332" r:id="rId24"/>
    <p:sldId id="272" r:id="rId25"/>
    <p:sldId id="271" r:id="rId26"/>
    <p:sldId id="270" r:id="rId27"/>
    <p:sldId id="333" r:id="rId28"/>
    <p:sldId id="334" r:id="rId29"/>
    <p:sldId id="335" r:id="rId30"/>
    <p:sldId id="273" r:id="rId31"/>
    <p:sldId id="312" r:id="rId32"/>
    <p:sldId id="318" r:id="rId33"/>
    <p:sldId id="342" r:id="rId34"/>
    <p:sldId id="336" r:id="rId35"/>
    <p:sldId id="343" r:id="rId36"/>
    <p:sldId id="357" r:id="rId37"/>
    <p:sldId id="344" r:id="rId38"/>
    <p:sldId id="362" r:id="rId39"/>
    <p:sldId id="364" r:id="rId40"/>
    <p:sldId id="365" r:id="rId41"/>
    <p:sldId id="341" r:id="rId42"/>
    <p:sldId id="359" r:id="rId43"/>
    <p:sldId id="363" r:id="rId44"/>
    <p:sldId id="360" r:id="rId45"/>
    <p:sldId id="361" r:id="rId46"/>
    <p:sldId id="366" r:id="rId47"/>
    <p:sldId id="358" r:id="rId48"/>
    <p:sldId id="349" r:id="rId49"/>
    <p:sldId id="351" r:id="rId50"/>
    <p:sldId id="274" r:id="rId51"/>
    <p:sldId id="346" r:id="rId52"/>
    <p:sldId id="347" r:id="rId53"/>
    <p:sldId id="348" r:id="rId54"/>
    <p:sldId id="303" r:id="rId55"/>
    <p:sldId id="324" r:id="rId56"/>
    <p:sldId id="302" r:id="rId57"/>
    <p:sldId id="304" r:id="rId58"/>
    <p:sldId id="305" r:id="rId59"/>
    <p:sldId id="306" r:id="rId60"/>
    <p:sldId id="308" r:id="rId61"/>
    <p:sldId id="309" r:id="rId62"/>
  </p:sldIdLst>
  <p:sldSz cx="18288000" cy="10287000"/>
  <p:notesSz cx="6858000" cy="9144000"/>
  <p:embeddedFontLst>
    <p:embeddedFont>
      <p:font typeface="#9Slide05 Aphrodite Pro" panose="02000000000000000000" pitchFamily="2" charset="0"/>
      <p:regular r:id="rId64"/>
    </p:embeddedFont>
    <p:embeddedFont>
      <p:font typeface="#9Slide05 Dear Saturday" panose="02000505000000020004" pitchFamily="2" charset="0"/>
      <p:regular r:id="rId65"/>
    </p:embeddedFont>
    <p:embeddedFont>
      <p:font typeface="#9Slide05 SVNSteady" pitchFamily="2" charset="0"/>
      <p:regular r:id="rId66"/>
    </p:embeddedFont>
    <p:embeddedFont>
      <p:font typeface="#9Slide07 Bangers" panose="00000500000000000000" pitchFamily="2" charset="0"/>
      <p:regular r:id="rId67"/>
    </p:embeddedFont>
    <p:embeddedFont>
      <p:font typeface="#9Slide07 SFU Blackout" panose="00000400000000000000" pitchFamily="2" charset="0"/>
      <p:regular r:id="rId68"/>
    </p:embeddedFont>
    <p:embeddedFont>
      <p:font typeface="Arimo" panose="020B0604020202020204" charset="0"/>
      <p:regular r:id="rId69"/>
    </p:embeddedFont>
    <p:embeddedFont>
      <p:font typeface="Fraunces Bold" panose="020B0604020202020204" charset="0"/>
      <p:regular r:id="rId70"/>
    </p:embeddedFont>
    <p:embeddedFont>
      <p:font typeface="Fraunces Semi-Bold" panose="020B0604020202020204" charset="0"/>
      <p:regular r:id="rId71"/>
    </p:embeddedFont>
    <p:embeddedFont>
      <p:font typeface="Roboto Condensed" panose="02000000000000000000" pitchFamily="2" charset="0"/>
      <p:regular r:id="rId72"/>
      <p:bold r:id="rId73"/>
      <p:italic r:id="rId74"/>
      <p:boldItalic r:id="rId75"/>
    </p:embeddedFont>
    <p:embeddedFont>
      <p:font typeface="Roboto Condensed Bold" panose="02000000000000000000" pitchFamily="2" charset="0"/>
      <p:regular r:id="rId76"/>
      <p:bold r:id="rId77"/>
    </p:embeddedFont>
    <p:embeddedFont>
      <p:font typeface="Roboto Condensed Italics" panose="020B0604020202020204"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078C9C-B2CA-8DFD-F821-9AE5F8EE7BC6}" name="TRAN TRI KHANG" initials="KT" userId="S::15dh490340@st.huflit.edu.vn::2b69f38f-e97b-4795-a559-774dc1ef1b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7567"/>
    <a:srgbClr val="594A47"/>
    <a:srgbClr val="F0EED5"/>
    <a:srgbClr val="F3F1D9"/>
    <a:srgbClr val="9E8C7E"/>
    <a:srgbClr val="7D6B5D"/>
    <a:srgbClr val="C4BD97"/>
    <a:srgbClr val="F1EED4"/>
    <a:srgbClr val="F0EDD3"/>
    <a:srgbClr val="D1B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98" autoAdjust="0"/>
  </p:normalViewPr>
  <p:slideViewPr>
    <p:cSldViewPr>
      <p:cViewPr varScale="1">
        <p:scale>
          <a:sx n="42" d="100"/>
          <a:sy n="42" d="100"/>
        </p:scale>
        <p:origin x="4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0D8C1-8978-4D10-8D5B-FED83383CAA5}" type="doc">
      <dgm:prSet loTypeId="urn:microsoft.com/office/officeart/2005/8/layout/hierarchy1" loCatId="hierarchy" qsTypeId="urn:microsoft.com/office/officeart/2005/8/quickstyle/simple3" qsCatId="simple" csTypeId="urn:microsoft.com/office/officeart/2005/8/colors/accent2_5" csCatId="accent2" phldr="1"/>
      <dgm:spPr/>
      <dgm:t>
        <a:bodyPr/>
        <a:lstStyle/>
        <a:p>
          <a:endParaRPr lang="en-US"/>
        </a:p>
      </dgm:t>
    </dgm:pt>
    <dgm:pt modelId="{C4FA8FA7-AAFF-4B78-87F1-8070B18F9A40}">
      <dgm:prSet phldrT="[Văn bản]" custT="1"/>
      <dgm:spPr/>
      <dgm:t>
        <a:bodyPr/>
        <a:lstStyle/>
        <a:p>
          <a:r>
            <a:rPr lang="en-US" sz="3000" b="1" dirty="0">
              <a:latin typeface="Roboto Condensed" panose="02000000000000000000" pitchFamily="2" charset="0"/>
              <a:ea typeface="Roboto Condensed" panose="02000000000000000000" pitchFamily="2" charset="0"/>
              <a:cs typeface="Roboto Condensed" panose="02000000000000000000" pitchFamily="2" charset="0"/>
            </a:rPr>
            <a:t>Văn </a:t>
          </a:r>
          <a:r>
            <a:rPr lang="en-US" sz="3000" b="1" dirty="0" err="1">
              <a:latin typeface="Roboto Condensed" panose="02000000000000000000" pitchFamily="2" charset="0"/>
              <a:ea typeface="Roboto Condensed" panose="02000000000000000000" pitchFamily="2" charset="0"/>
              <a:cs typeface="Roboto Condensed" panose="02000000000000000000" pitchFamily="2" charset="0"/>
            </a:rPr>
            <a:t>bản</a:t>
          </a:r>
          <a:r>
            <a:rPr lang="en-US" sz="3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000" b="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126474F-841B-4AE5-8B18-6ABCEF1D84B5}" type="parTrans" cxnId="{8AEE0766-07FA-442D-9B0B-A71577742402}">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06F7361-663E-4D21-BEDE-0653A7FBF3E8}" type="sibTrans" cxnId="{8AEE0766-07FA-442D-9B0B-A71577742402}">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31D046F-EEEB-4796-A1CE-A149AD7F98BB}">
      <dgm:prSet phldrT="[Văn bản]" custT="1"/>
      <dgm:spPr/>
      <dgm:t>
        <a:bodyPr/>
        <a:lstStyle/>
        <a:p>
          <a:r>
            <a:rPr lang="en-US" sz="3000" b="1" i="1" dirty="0" err="1">
              <a:latin typeface="Roboto Condensed" panose="02000000000000000000" pitchFamily="2" charset="0"/>
              <a:ea typeface="Roboto Condensed" panose="02000000000000000000" pitchFamily="2" charset="0"/>
              <a:cs typeface="Roboto Condensed" panose="02000000000000000000" pitchFamily="2" charset="0"/>
            </a:rPr>
            <a:t>Nội</a:t>
          </a:r>
          <a:r>
            <a:rPr lang="en-US" sz="3000" b="1" i="1" dirty="0">
              <a:latin typeface="Roboto Condensed" panose="02000000000000000000" pitchFamily="2" charset="0"/>
              <a:ea typeface="Roboto Condensed" panose="02000000000000000000" pitchFamily="2" charset="0"/>
              <a:cs typeface="Roboto Condensed" panose="02000000000000000000" pitchFamily="2" charset="0"/>
            </a:rPr>
            <a:t> dung</a:t>
          </a:r>
        </a:p>
      </dgm:t>
    </dgm:pt>
    <dgm:pt modelId="{D7927B41-3236-4DA3-8F2F-05EF9466000D}" type="parTrans" cxnId="{B67D0FC2-153D-48C9-9D85-75F6D98DD24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5FC836EF-CFD5-440C-A6C7-70CE550F1018}" type="sibTrans" cxnId="{B67D0FC2-153D-48C9-9D85-75F6D98DD24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761CE71-55F7-4CE5-A302-C515E67F05AE}">
      <dgm:prSet phldrT="[Văn bản]" custT="1"/>
      <dgm:spPr/>
      <dgm:t>
        <a:bodyPr/>
        <a:lstStyle/>
        <a:p>
          <a:r>
            <a:rPr lang="en-US" sz="3000" b="1" i="1" dirty="0" err="1">
              <a:latin typeface="Roboto Condensed" panose="02000000000000000000" pitchFamily="2" charset="0"/>
              <a:ea typeface="Roboto Condensed" panose="02000000000000000000" pitchFamily="2" charset="0"/>
              <a:cs typeface="Roboto Condensed" panose="02000000000000000000" pitchFamily="2" charset="0"/>
            </a:rPr>
            <a:t>Hình</a:t>
          </a:r>
          <a:r>
            <a:rPr lang="en-US" sz="30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dirty="0" err="1">
              <a:latin typeface="Roboto Condensed" panose="02000000000000000000" pitchFamily="2" charset="0"/>
              <a:ea typeface="Roboto Condensed" panose="02000000000000000000" pitchFamily="2" charset="0"/>
              <a:cs typeface="Roboto Condensed" panose="02000000000000000000" pitchFamily="2" charset="0"/>
            </a:rPr>
            <a:t>thức</a:t>
          </a:r>
          <a:endParaRPr lang="en-US" sz="3000" b="1" i="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C0851989-EBCC-437E-A21F-1457D60BE759}" type="parTrans" cxnId="{B8F97ABC-880B-4DC7-A66D-E6C7E55DE976}">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C101254-D4F6-469D-A555-F6DA25DB081B}" type="sibTrans" cxnId="{B8F97ABC-880B-4DC7-A66D-E6C7E55DE976}">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6F1DC8E-0D11-4C4C-B6C8-617B2A2B3387}">
      <dgm:prSet phldrT="[Văn bản]" custT="1"/>
      <dgm:spPr/>
      <dgm:t>
        <a:bodyPr/>
        <a:lstStyle/>
        <a:p>
          <a:endParaRPr lang="en-US" sz="30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7E1428AA-6AE0-4F98-A43F-1550D16E3F9D}" type="sibTrans" cxnId="{0210A40F-A895-4C49-941E-AA932007E37C}">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5A84E2D-CEBC-405D-879E-F10B4C7DD542}" type="parTrans" cxnId="{0210A40F-A895-4C49-941E-AA932007E37C}">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D8A98CC-BA10-4259-AB08-28C3031FF12E}">
      <dgm:prSet/>
      <dgm:spPr/>
      <dgm:t>
        <a:bodyPr/>
        <a:lstStyle/>
        <a:p>
          <a:endParaRPr lang="en-US"/>
        </a:p>
      </dgm:t>
    </dgm:pt>
    <dgm:pt modelId="{34C169C2-B771-43E8-8B84-232CCA699419}" type="parTrans" cxnId="{6CCDAB62-99BC-4EB5-8802-88DEB7AA13DF}">
      <dgm:prSet/>
      <dgm:spPr/>
      <dgm:t>
        <a:bodyPr/>
        <a:lstStyle/>
        <a:p>
          <a:endParaRPr lang="en-US"/>
        </a:p>
      </dgm:t>
    </dgm:pt>
    <dgm:pt modelId="{84F430F9-76B3-48BB-8435-69D49B22C094}" type="sibTrans" cxnId="{6CCDAB62-99BC-4EB5-8802-88DEB7AA13DF}">
      <dgm:prSet/>
      <dgm:spPr/>
      <dgm:t>
        <a:bodyPr/>
        <a:lstStyle/>
        <a:p>
          <a:endParaRPr lang="en-US"/>
        </a:p>
      </dgm:t>
    </dgm:pt>
    <dgm:pt modelId="{37B0745A-1356-4E4C-A92B-E0B7EB269F42}">
      <dgm:prSet custT="1"/>
      <dgm:spPr/>
      <dgm:t>
        <a:bodyPr/>
        <a:lstStyle/>
        <a:p>
          <a:pPr algn="just"/>
          <a:r>
            <a:rPr lang="vi-VN" sz="2800" dirty="0">
              <a:latin typeface="Roboto Condensed" panose="02000000000000000000" pitchFamily="2" charset="0"/>
              <a:ea typeface="Roboto Condensed" panose="02000000000000000000" pitchFamily="2" charset="0"/>
            </a:rPr>
            <a:t>Các yếu tố hình thức chung: ngôn từ, hình ảnh, nhịp điệu, bối cảnh, nhân vật, chi tiết, bút pháp miêu tả, trần thuật, điểm nhìn,...</a:t>
          </a:r>
          <a:endParaRPr lang="en-US" sz="2800" dirty="0">
            <a:latin typeface="Roboto Condensed" panose="02000000000000000000" pitchFamily="2" charset="0"/>
            <a:ea typeface="Roboto Condensed" panose="02000000000000000000" pitchFamily="2" charset="0"/>
          </a:endParaRPr>
        </a:p>
      </dgm:t>
    </dgm:pt>
    <dgm:pt modelId="{D4152EB5-AD5E-4033-8F11-C06B29CE784E}" type="parTrans" cxnId="{9A1ED967-6CFC-479F-ADAC-01F6457D3F64}">
      <dgm:prSet/>
      <dgm:spPr/>
      <dgm:t>
        <a:bodyPr/>
        <a:lstStyle/>
        <a:p>
          <a:endParaRPr lang="en-US"/>
        </a:p>
      </dgm:t>
    </dgm:pt>
    <dgm:pt modelId="{8EF0D59D-D900-42D5-8235-CEB5BA38763D}" type="sibTrans" cxnId="{9A1ED967-6CFC-479F-ADAC-01F6457D3F64}">
      <dgm:prSet/>
      <dgm:spPr/>
      <dgm:t>
        <a:bodyPr/>
        <a:lstStyle/>
        <a:p>
          <a:endParaRPr lang="en-US"/>
        </a:p>
      </dgm:t>
    </dgm:pt>
    <dgm:pt modelId="{AB37A80B-8C0B-446E-8F42-424A901804D8}">
      <dgm:prSet custT="1"/>
      <dgm:spPr/>
      <dgm:t>
        <a:bodyPr/>
        <a:lstStyle/>
        <a:p>
          <a:pPr algn="just"/>
          <a:r>
            <a:rPr lang="vi-VN" sz="2800" dirty="0">
              <a:latin typeface="Roboto Condensed" panose="02000000000000000000" pitchFamily="2" charset="0"/>
              <a:ea typeface="Roboto Condensed" panose="02000000000000000000" pitchFamily="2" charset="0"/>
            </a:rPr>
            <a:t>Được thể hiện bằng ngôn từ nghệ thuật, thông qua nhiều yếu tố gắn với đặc điểm mỗi thể loại và kiểu văn bản. </a:t>
          </a:r>
          <a:endParaRPr lang="en-US" sz="2800" dirty="0">
            <a:latin typeface="Roboto Condensed" panose="02000000000000000000" pitchFamily="2" charset="0"/>
            <a:ea typeface="Roboto Condensed" panose="02000000000000000000" pitchFamily="2" charset="0"/>
          </a:endParaRPr>
        </a:p>
      </dgm:t>
    </dgm:pt>
    <dgm:pt modelId="{5EE566D0-F507-445C-8194-136D90DF6A18}" type="parTrans" cxnId="{B7AB59CC-9A08-45B1-ABB9-D500B23A7D40}">
      <dgm:prSet/>
      <dgm:spPr/>
      <dgm:t>
        <a:bodyPr/>
        <a:lstStyle/>
        <a:p>
          <a:endParaRPr lang="en-US"/>
        </a:p>
      </dgm:t>
    </dgm:pt>
    <dgm:pt modelId="{FBC7730E-CEB6-44E4-9BFA-1BE37C82D0D8}" type="sibTrans" cxnId="{B7AB59CC-9A08-45B1-ABB9-D500B23A7D40}">
      <dgm:prSet/>
      <dgm:spPr/>
      <dgm:t>
        <a:bodyPr/>
        <a:lstStyle/>
        <a:p>
          <a:endParaRPr lang="en-US"/>
        </a:p>
      </dgm:t>
    </dgm:pt>
    <dgm:pt modelId="{9306528E-2240-4AB2-A973-23E94697C52E}" type="pres">
      <dgm:prSet presAssocID="{46B0D8C1-8978-4D10-8D5B-FED83383CAA5}" presName="hierChild1" presStyleCnt="0">
        <dgm:presLayoutVars>
          <dgm:chPref val="1"/>
          <dgm:dir/>
          <dgm:animOne val="branch"/>
          <dgm:animLvl val="lvl"/>
          <dgm:resizeHandles/>
        </dgm:presLayoutVars>
      </dgm:prSet>
      <dgm:spPr/>
    </dgm:pt>
    <dgm:pt modelId="{4D844B57-D544-4EC5-97EA-C6C9F45AA5A8}" type="pres">
      <dgm:prSet presAssocID="{C4FA8FA7-AAFF-4B78-87F1-8070B18F9A40}" presName="hierRoot1" presStyleCnt="0"/>
      <dgm:spPr/>
    </dgm:pt>
    <dgm:pt modelId="{976176D1-2ECD-456A-BDAD-32B032DF7DE7}" type="pres">
      <dgm:prSet presAssocID="{C4FA8FA7-AAFF-4B78-87F1-8070B18F9A40}" presName="composite" presStyleCnt="0"/>
      <dgm:spPr/>
    </dgm:pt>
    <dgm:pt modelId="{CCB3C284-C487-46B1-9A69-F6FD6F34AA1C}" type="pres">
      <dgm:prSet presAssocID="{C4FA8FA7-AAFF-4B78-87F1-8070B18F9A40}" presName="background" presStyleLbl="node0" presStyleIdx="0" presStyleCnt="1"/>
      <dgm:spPr/>
    </dgm:pt>
    <dgm:pt modelId="{C4DEC0B5-5115-45BD-A971-2C16B14123F5}" type="pres">
      <dgm:prSet presAssocID="{C4FA8FA7-AAFF-4B78-87F1-8070B18F9A40}" presName="text" presStyleLbl="fgAcc0" presStyleIdx="0" presStyleCnt="1" custScaleX="390844" custLinFactNeighborX="14798" custLinFactNeighborY="-853">
        <dgm:presLayoutVars>
          <dgm:chPref val="3"/>
        </dgm:presLayoutVars>
      </dgm:prSet>
      <dgm:spPr/>
    </dgm:pt>
    <dgm:pt modelId="{535A86BD-D8B8-4B09-9C21-20D16A61DF64}" type="pres">
      <dgm:prSet presAssocID="{C4FA8FA7-AAFF-4B78-87F1-8070B18F9A40}" presName="hierChild2" presStyleCnt="0"/>
      <dgm:spPr/>
    </dgm:pt>
    <dgm:pt modelId="{5CB073A3-74E9-44B2-8343-471835212D5B}" type="pres">
      <dgm:prSet presAssocID="{D7927B41-3236-4DA3-8F2F-05EF9466000D}" presName="Name10" presStyleLbl="parChTrans1D2" presStyleIdx="0" presStyleCnt="2"/>
      <dgm:spPr/>
    </dgm:pt>
    <dgm:pt modelId="{254857D8-143C-4AAE-AC70-5F140B28340E}" type="pres">
      <dgm:prSet presAssocID="{331D046F-EEEB-4796-A1CE-A149AD7F98BB}" presName="hierRoot2" presStyleCnt="0"/>
      <dgm:spPr/>
    </dgm:pt>
    <dgm:pt modelId="{6B061947-8B51-42B5-989C-B23E561E42A6}" type="pres">
      <dgm:prSet presAssocID="{331D046F-EEEB-4796-A1CE-A149AD7F98BB}" presName="composite2" presStyleCnt="0"/>
      <dgm:spPr/>
    </dgm:pt>
    <dgm:pt modelId="{6350EB93-95AB-4733-B4DD-C0491E30674F}" type="pres">
      <dgm:prSet presAssocID="{331D046F-EEEB-4796-A1CE-A149AD7F98BB}" presName="background2" presStyleLbl="node2" presStyleIdx="0" presStyleCnt="2"/>
      <dgm:spPr/>
    </dgm:pt>
    <dgm:pt modelId="{857D2C64-8920-4B6E-9127-AC6A61BFA4C1}" type="pres">
      <dgm:prSet presAssocID="{331D046F-EEEB-4796-A1CE-A149AD7F98BB}" presName="text2" presStyleLbl="fgAcc2" presStyleIdx="0" presStyleCnt="2" custScaleX="144568">
        <dgm:presLayoutVars>
          <dgm:chPref val="3"/>
        </dgm:presLayoutVars>
      </dgm:prSet>
      <dgm:spPr/>
    </dgm:pt>
    <dgm:pt modelId="{F1EDAA5D-9DF5-4AD0-9F24-DF199875A424}" type="pres">
      <dgm:prSet presAssocID="{331D046F-EEEB-4796-A1CE-A149AD7F98BB}" presName="hierChild3" presStyleCnt="0"/>
      <dgm:spPr/>
    </dgm:pt>
    <dgm:pt modelId="{C2D574E0-9008-4596-B36C-D41077C7FD5B}" type="pres">
      <dgm:prSet presAssocID="{34C169C2-B771-43E8-8B84-232CCA699419}" presName="Name17" presStyleLbl="parChTrans1D3" presStyleIdx="0" presStyleCnt="4"/>
      <dgm:spPr/>
    </dgm:pt>
    <dgm:pt modelId="{E5DC9951-CD82-4ECD-9B5D-BCF893646805}" type="pres">
      <dgm:prSet presAssocID="{BD8A98CC-BA10-4259-AB08-28C3031FF12E}" presName="hierRoot3" presStyleCnt="0"/>
      <dgm:spPr/>
    </dgm:pt>
    <dgm:pt modelId="{953C9044-1DA6-42DE-BDD5-53EBDE191108}" type="pres">
      <dgm:prSet presAssocID="{BD8A98CC-BA10-4259-AB08-28C3031FF12E}" presName="composite3" presStyleCnt="0"/>
      <dgm:spPr/>
    </dgm:pt>
    <dgm:pt modelId="{F3DED023-E9C4-4C35-8A7B-8EA9F2579ABE}" type="pres">
      <dgm:prSet presAssocID="{BD8A98CC-BA10-4259-AB08-28C3031FF12E}" presName="background3" presStyleLbl="node3" presStyleIdx="0" presStyleCnt="4"/>
      <dgm:spPr/>
    </dgm:pt>
    <dgm:pt modelId="{3698BAA1-4EFD-45D3-8D17-459CE0F68BCE}" type="pres">
      <dgm:prSet presAssocID="{BD8A98CC-BA10-4259-AB08-28C3031FF12E}" presName="text3" presStyleLbl="fgAcc3" presStyleIdx="0" presStyleCnt="4" custScaleX="147550" custScaleY="458813">
        <dgm:presLayoutVars>
          <dgm:chPref val="3"/>
        </dgm:presLayoutVars>
      </dgm:prSet>
      <dgm:spPr/>
    </dgm:pt>
    <dgm:pt modelId="{1EE80383-C58A-4065-B5D0-619F1921DB12}" type="pres">
      <dgm:prSet presAssocID="{BD8A98CC-BA10-4259-AB08-28C3031FF12E}" presName="hierChild4" presStyleCnt="0"/>
      <dgm:spPr/>
    </dgm:pt>
    <dgm:pt modelId="{FF2C8B57-B036-4EA0-AF70-D92EDFC615B1}" type="pres">
      <dgm:prSet presAssocID="{75A84E2D-CEBC-405D-879E-F10B4C7DD542}" presName="Name17" presStyleLbl="parChTrans1D3" presStyleIdx="1" presStyleCnt="4"/>
      <dgm:spPr/>
    </dgm:pt>
    <dgm:pt modelId="{5712BF15-AC0C-424B-ACAC-4FB59FF43BAF}" type="pres">
      <dgm:prSet presAssocID="{B6F1DC8E-0D11-4C4C-B6C8-617B2A2B3387}" presName="hierRoot3" presStyleCnt="0"/>
      <dgm:spPr/>
    </dgm:pt>
    <dgm:pt modelId="{42A2B337-8B32-4C93-8DB5-11032FAB7FDB}" type="pres">
      <dgm:prSet presAssocID="{B6F1DC8E-0D11-4C4C-B6C8-617B2A2B3387}" presName="composite3" presStyleCnt="0"/>
      <dgm:spPr/>
    </dgm:pt>
    <dgm:pt modelId="{E1C1EE4B-376D-4CB2-999F-E820BA980584}" type="pres">
      <dgm:prSet presAssocID="{B6F1DC8E-0D11-4C4C-B6C8-617B2A2B3387}" presName="background3" presStyleLbl="node3" presStyleIdx="1" presStyleCnt="4"/>
      <dgm:spPr/>
    </dgm:pt>
    <dgm:pt modelId="{A3148D72-F103-4971-9A65-9B70D757558C}" type="pres">
      <dgm:prSet presAssocID="{B6F1DC8E-0D11-4C4C-B6C8-617B2A2B3387}" presName="text3" presStyleLbl="fgAcc3" presStyleIdx="1" presStyleCnt="4" custScaleX="140859" custScaleY="320528">
        <dgm:presLayoutVars>
          <dgm:chPref val="3"/>
        </dgm:presLayoutVars>
      </dgm:prSet>
      <dgm:spPr/>
    </dgm:pt>
    <dgm:pt modelId="{0BC9E014-DF85-49FD-BCC1-E552FE415870}" type="pres">
      <dgm:prSet presAssocID="{B6F1DC8E-0D11-4C4C-B6C8-617B2A2B3387}" presName="hierChild4" presStyleCnt="0"/>
      <dgm:spPr/>
    </dgm:pt>
    <dgm:pt modelId="{DC43C501-3F5C-415A-8AFE-2B263C54996B}" type="pres">
      <dgm:prSet presAssocID="{C0851989-EBCC-437E-A21F-1457D60BE759}" presName="Name10" presStyleLbl="parChTrans1D2" presStyleIdx="1" presStyleCnt="2"/>
      <dgm:spPr/>
    </dgm:pt>
    <dgm:pt modelId="{72570345-2F76-495F-9A01-5133F5CDC2AE}" type="pres">
      <dgm:prSet presAssocID="{B761CE71-55F7-4CE5-A302-C515E67F05AE}" presName="hierRoot2" presStyleCnt="0"/>
      <dgm:spPr/>
    </dgm:pt>
    <dgm:pt modelId="{8321F6BF-3ED9-40BF-90B3-DF62C26BAFB9}" type="pres">
      <dgm:prSet presAssocID="{B761CE71-55F7-4CE5-A302-C515E67F05AE}" presName="composite2" presStyleCnt="0"/>
      <dgm:spPr/>
    </dgm:pt>
    <dgm:pt modelId="{24E07B5C-A44E-481C-916D-EAE11911B82D}" type="pres">
      <dgm:prSet presAssocID="{B761CE71-55F7-4CE5-A302-C515E67F05AE}" presName="background2" presStyleLbl="node2" presStyleIdx="1" presStyleCnt="2"/>
      <dgm:spPr/>
    </dgm:pt>
    <dgm:pt modelId="{295476AF-ACA9-439F-A54D-3D72F08F15BF}" type="pres">
      <dgm:prSet presAssocID="{B761CE71-55F7-4CE5-A302-C515E67F05AE}" presName="text2" presStyleLbl="fgAcc2" presStyleIdx="1" presStyleCnt="2" custScaleX="178955">
        <dgm:presLayoutVars>
          <dgm:chPref val="3"/>
        </dgm:presLayoutVars>
      </dgm:prSet>
      <dgm:spPr/>
    </dgm:pt>
    <dgm:pt modelId="{882BCC29-BA6E-45EF-8BB8-C00117534BF6}" type="pres">
      <dgm:prSet presAssocID="{B761CE71-55F7-4CE5-A302-C515E67F05AE}" presName="hierChild3" presStyleCnt="0"/>
      <dgm:spPr/>
    </dgm:pt>
    <dgm:pt modelId="{01A1EA34-9667-4745-9DB9-B6D8D946AA70}" type="pres">
      <dgm:prSet presAssocID="{5EE566D0-F507-445C-8194-136D90DF6A18}" presName="Name17" presStyleLbl="parChTrans1D3" presStyleIdx="2" presStyleCnt="4"/>
      <dgm:spPr/>
    </dgm:pt>
    <dgm:pt modelId="{82EEE54A-430B-4CBC-B0BA-CCDC447B6EF7}" type="pres">
      <dgm:prSet presAssocID="{AB37A80B-8C0B-446E-8F42-424A901804D8}" presName="hierRoot3" presStyleCnt="0"/>
      <dgm:spPr/>
    </dgm:pt>
    <dgm:pt modelId="{69F87153-9775-420F-907B-A84758118DCF}" type="pres">
      <dgm:prSet presAssocID="{AB37A80B-8C0B-446E-8F42-424A901804D8}" presName="composite3" presStyleCnt="0"/>
      <dgm:spPr/>
    </dgm:pt>
    <dgm:pt modelId="{B16CC568-1B2E-4BBD-A3B5-A321095793A2}" type="pres">
      <dgm:prSet presAssocID="{AB37A80B-8C0B-446E-8F42-424A901804D8}" presName="background3" presStyleLbl="node3" presStyleIdx="2" presStyleCnt="4"/>
      <dgm:spPr/>
    </dgm:pt>
    <dgm:pt modelId="{BCCC35D8-4825-4B85-8EBE-E58F240BB2DC}" type="pres">
      <dgm:prSet presAssocID="{AB37A80B-8C0B-446E-8F42-424A901804D8}" presName="text3" presStyleLbl="fgAcc3" presStyleIdx="2" presStyleCnt="4" custScaleX="160792" custScaleY="451820">
        <dgm:presLayoutVars>
          <dgm:chPref val="3"/>
        </dgm:presLayoutVars>
      </dgm:prSet>
      <dgm:spPr/>
    </dgm:pt>
    <dgm:pt modelId="{B2EE01CB-B8CD-4372-AC69-E670D7852FDE}" type="pres">
      <dgm:prSet presAssocID="{AB37A80B-8C0B-446E-8F42-424A901804D8}" presName="hierChild4" presStyleCnt="0"/>
      <dgm:spPr/>
    </dgm:pt>
    <dgm:pt modelId="{D9434D3B-89C3-4A0F-B49D-ED48959B93FF}" type="pres">
      <dgm:prSet presAssocID="{D4152EB5-AD5E-4033-8F11-C06B29CE784E}" presName="Name17" presStyleLbl="parChTrans1D3" presStyleIdx="3" presStyleCnt="4"/>
      <dgm:spPr/>
    </dgm:pt>
    <dgm:pt modelId="{48A1CF8C-3B78-4071-985F-EE3D4739A906}" type="pres">
      <dgm:prSet presAssocID="{37B0745A-1356-4E4C-A92B-E0B7EB269F42}" presName="hierRoot3" presStyleCnt="0"/>
      <dgm:spPr/>
    </dgm:pt>
    <dgm:pt modelId="{9BE0A838-662C-48DF-8F1D-EBFD9BAF917F}" type="pres">
      <dgm:prSet presAssocID="{37B0745A-1356-4E4C-A92B-E0B7EB269F42}" presName="composite3" presStyleCnt="0"/>
      <dgm:spPr/>
    </dgm:pt>
    <dgm:pt modelId="{16450255-BA11-42E2-991A-D397559DE87C}" type="pres">
      <dgm:prSet presAssocID="{37B0745A-1356-4E4C-A92B-E0B7EB269F42}" presName="background3" presStyleLbl="node3" presStyleIdx="3" presStyleCnt="4"/>
      <dgm:spPr/>
    </dgm:pt>
    <dgm:pt modelId="{7459EAE1-AB79-4422-AE85-ED01BF7F77B8}" type="pres">
      <dgm:prSet presAssocID="{37B0745A-1356-4E4C-A92B-E0B7EB269F42}" presName="text3" presStyleLbl="fgAcc3" presStyleIdx="3" presStyleCnt="4" custScaleX="170362" custScaleY="400904">
        <dgm:presLayoutVars>
          <dgm:chPref val="3"/>
        </dgm:presLayoutVars>
      </dgm:prSet>
      <dgm:spPr/>
    </dgm:pt>
    <dgm:pt modelId="{3833247A-656D-4C18-AF1C-11B5ABD714C1}" type="pres">
      <dgm:prSet presAssocID="{37B0745A-1356-4E4C-A92B-E0B7EB269F42}" presName="hierChild4" presStyleCnt="0"/>
      <dgm:spPr/>
    </dgm:pt>
  </dgm:ptLst>
  <dgm:cxnLst>
    <dgm:cxn modelId="{75991703-79EF-45C6-9C5D-EDAAA866A03C}" type="presOf" srcId="{B6F1DC8E-0D11-4C4C-B6C8-617B2A2B3387}" destId="{A3148D72-F103-4971-9A65-9B70D757558C}" srcOrd="0" destOrd="0" presId="urn:microsoft.com/office/officeart/2005/8/layout/hierarchy1"/>
    <dgm:cxn modelId="{0210A40F-A895-4C49-941E-AA932007E37C}" srcId="{331D046F-EEEB-4796-A1CE-A149AD7F98BB}" destId="{B6F1DC8E-0D11-4C4C-B6C8-617B2A2B3387}" srcOrd="1" destOrd="0" parTransId="{75A84E2D-CEBC-405D-879E-F10B4C7DD542}" sibTransId="{7E1428AA-6AE0-4F98-A43F-1550D16E3F9D}"/>
    <dgm:cxn modelId="{D51E581B-3494-4DDB-8238-089A046843F3}" type="presOf" srcId="{331D046F-EEEB-4796-A1CE-A149AD7F98BB}" destId="{857D2C64-8920-4B6E-9127-AC6A61BFA4C1}" srcOrd="0" destOrd="0" presId="urn:microsoft.com/office/officeart/2005/8/layout/hierarchy1"/>
    <dgm:cxn modelId="{B9ED7624-7CE1-4FE2-B1B1-C9F9E8AEDAAB}" type="presOf" srcId="{34C169C2-B771-43E8-8B84-232CCA699419}" destId="{C2D574E0-9008-4596-B36C-D41077C7FD5B}" srcOrd="0" destOrd="0" presId="urn:microsoft.com/office/officeart/2005/8/layout/hierarchy1"/>
    <dgm:cxn modelId="{6EA12127-B4DB-4005-8418-607BD3604547}" type="presOf" srcId="{D4152EB5-AD5E-4033-8F11-C06B29CE784E}" destId="{D9434D3B-89C3-4A0F-B49D-ED48959B93FF}" srcOrd="0" destOrd="0" presId="urn:microsoft.com/office/officeart/2005/8/layout/hierarchy1"/>
    <dgm:cxn modelId="{ACF6F33D-26F3-43FD-9873-FD5EAED166FF}" type="presOf" srcId="{5EE566D0-F507-445C-8194-136D90DF6A18}" destId="{01A1EA34-9667-4745-9DB9-B6D8D946AA70}" srcOrd="0" destOrd="0" presId="urn:microsoft.com/office/officeart/2005/8/layout/hierarchy1"/>
    <dgm:cxn modelId="{6CCDAB62-99BC-4EB5-8802-88DEB7AA13DF}" srcId="{331D046F-EEEB-4796-A1CE-A149AD7F98BB}" destId="{BD8A98CC-BA10-4259-AB08-28C3031FF12E}" srcOrd="0" destOrd="0" parTransId="{34C169C2-B771-43E8-8B84-232CCA699419}" sibTransId="{84F430F9-76B3-48BB-8435-69D49B22C094}"/>
    <dgm:cxn modelId="{8AEE0766-07FA-442D-9B0B-A71577742402}" srcId="{46B0D8C1-8978-4D10-8D5B-FED83383CAA5}" destId="{C4FA8FA7-AAFF-4B78-87F1-8070B18F9A40}" srcOrd="0" destOrd="0" parTransId="{8126474F-841B-4AE5-8B18-6ABCEF1D84B5}" sibTransId="{706F7361-663E-4D21-BEDE-0653A7FBF3E8}"/>
    <dgm:cxn modelId="{9A1ED967-6CFC-479F-ADAC-01F6457D3F64}" srcId="{B761CE71-55F7-4CE5-A302-C515E67F05AE}" destId="{37B0745A-1356-4E4C-A92B-E0B7EB269F42}" srcOrd="1" destOrd="0" parTransId="{D4152EB5-AD5E-4033-8F11-C06B29CE784E}" sibTransId="{8EF0D59D-D900-42D5-8235-CEB5BA38763D}"/>
    <dgm:cxn modelId="{DA2B6450-B43B-4A2F-984F-647C84586E97}" type="presOf" srcId="{D7927B41-3236-4DA3-8F2F-05EF9466000D}" destId="{5CB073A3-74E9-44B2-8343-471835212D5B}" srcOrd="0" destOrd="0" presId="urn:microsoft.com/office/officeart/2005/8/layout/hierarchy1"/>
    <dgm:cxn modelId="{9AF98A85-9816-4126-8D0C-D5EC43297EA4}" type="presOf" srcId="{46B0D8C1-8978-4D10-8D5B-FED83383CAA5}" destId="{9306528E-2240-4AB2-A973-23E94697C52E}" srcOrd="0" destOrd="0" presId="urn:microsoft.com/office/officeart/2005/8/layout/hierarchy1"/>
    <dgm:cxn modelId="{FF07468C-6161-485B-9843-7735D93E0C4C}" type="presOf" srcId="{B761CE71-55F7-4CE5-A302-C515E67F05AE}" destId="{295476AF-ACA9-439F-A54D-3D72F08F15BF}" srcOrd="0" destOrd="0" presId="urn:microsoft.com/office/officeart/2005/8/layout/hierarchy1"/>
    <dgm:cxn modelId="{4E91FF94-6816-4C2B-82E7-96B867818F94}" type="presOf" srcId="{75A84E2D-CEBC-405D-879E-F10B4C7DD542}" destId="{FF2C8B57-B036-4EA0-AF70-D92EDFC615B1}" srcOrd="0" destOrd="0" presId="urn:microsoft.com/office/officeart/2005/8/layout/hierarchy1"/>
    <dgm:cxn modelId="{DC9BDB9C-B0FC-467B-BADF-6F943A16993F}" type="presOf" srcId="{C0851989-EBCC-437E-A21F-1457D60BE759}" destId="{DC43C501-3F5C-415A-8AFE-2B263C54996B}" srcOrd="0" destOrd="0" presId="urn:microsoft.com/office/officeart/2005/8/layout/hierarchy1"/>
    <dgm:cxn modelId="{95136E9E-0FC4-4693-A8E9-D665BB3A3322}" type="presOf" srcId="{BD8A98CC-BA10-4259-AB08-28C3031FF12E}" destId="{3698BAA1-4EFD-45D3-8D17-459CE0F68BCE}" srcOrd="0" destOrd="0" presId="urn:microsoft.com/office/officeart/2005/8/layout/hierarchy1"/>
    <dgm:cxn modelId="{B8F97ABC-880B-4DC7-A66D-E6C7E55DE976}" srcId="{C4FA8FA7-AAFF-4B78-87F1-8070B18F9A40}" destId="{B761CE71-55F7-4CE5-A302-C515E67F05AE}" srcOrd="1" destOrd="0" parTransId="{C0851989-EBCC-437E-A21F-1457D60BE759}" sibTransId="{CC101254-D4F6-469D-A555-F6DA25DB081B}"/>
    <dgm:cxn modelId="{B67D0FC2-153D-48C9-9D85-75F6D98DD247}" srcId="{C4FA8FA7-AAFF-4B78-87F1-8070B18F9A40}" destId="{331D046F-EEEB-4796-A1CE-A149AD7F98BB}" srcOrd="0" destOrd="0" parTransId="{D7927B41-3236-4DA3-8F2F-05EF9466000D}" sibTransId="{5FC836EF-CFD5-440C-A6C7-70CE550F1018}"/>
    <dgm:cxn modelId="{984652C3-C42B-4BA2-AB7D-3469E80BA912}" type="presOf" srcId="{37B0745A-1356-4E4C-A92B-E0B7EB269F42}" destId="{7459EAE1-AB79-4422-AE85-ED01BF7F77B8}" srcOrd="0" destOrd="0" presId="urn:microsoft.com/office/officeart/2005/8/layout/hierarchy1"/>
    <dgm:cxn modelId="{C180A4C5-7630-458A-9881-A030C37F784E}" type="presOf" srcId="{C4FA8FA7-AAFF-4B78-87F1-8070B18F9A40}" destId="{C4DEC0B5-5115-45BD-A971-2C16B14123F5}" srcOrd="0" destOrd="0" presId="urn:microsoft.com/office/officeart/2005/8/layout/hierarchy1"/>
    <dgm:cxn modelId="{B7AB59CC-9A08-45B1-ABB9-D500B23A7D40}" srcId="{B761CE71-55F7-4CE5-A302-C515E67F05AE}" destId="{AB37A80B-8C0B-446E-8F42-424A901804D8}" srcOrd="0" destOrd="0" parTransId="{5EE566D0-F507-445C-8194-136D90DF6A18}" sibTransId="{FBC7730E-CEB6-44E4-9BFA-1BE37C82D0D8}"/>
    <dgm:cxn modelId="{D2C28FEA-009C-4F41-9B07-7AF0499F70EF}" type="presOf" srcId="{AB37A80B-8C0B-446E-8F42-424A901804D8}" destId="{BCCC35D8-4825-4B85-8EBE-E58F240BB2DC}" srcOrd="0" destOrd="0" presId="urn:microsoft.com/office/officeart/2005/8/layout/hierarchy1"/>
    <dgm:cxn modelId="{A0755B3D-41D6-4A8A-8BDA-7C88228D36E9}" type="presParOf" srcId="{9306528E-2240-4AB2-A973-23E94697C52E}" destId="{4D844B57-D544-4EC5-97EA-C6C9F45AA5A8}" srcOrd="0" destOrd="0" presId="urn:microsoft.com/office/officeart/2005/8/layout/hierarchy1"/>
    <dgm:cxn modelId="{65479BA1-01C4-4FE4-ACE3-666EB2EABE26}" type="presParOf" srcId="{4D844B57-D544-4EC5-97EA-C6C9F45AA5A8}" destId="{976176D1-2ECD-456A-BDAD-32B032DF7DE7}" srcOrd="0" destOrd="0" presId="urn:microsoft.com/office/officeart/2005/8/layout/hierarchy1"/>
    <dgm:cxn modelId="{32598301-9277-49B5-BA2D-9E6C9625E247}" type="presParOf" srcId="{976176D1-2ECD-456A-BDAD-32B032DF7DE7}" destId="{CCB3C284-C487-46B1-9A69-F6FD6F34AA1C}" srcOrd="0" destOrd="0" presId="urn:microsoft.com/office/officeart/2005/8/layout/hierarchy1"/>
    <dgm:cxn modelId="{15AE645E-1F2D-4F95-ADAB-31EDDC061C37}" type="presParOf" srcId="{976176D1-2ECD-456A-BDAD-32B032DF7DE7}" destId="{C4DEC0B5-5115-45BD-A971-2C16B14123F5}" srcOrd="1" destOrd="0" presId="urn:microsoft.com/office/officeart/2005/8/layout/hierarchy1"/>
    <dgm:cxn modelId="{B9C29EFA-844C-4909-AB82-B89959A7F5F1}" type="presParOf" srcId="{4D844B57-D544-4EC5-97EA-C6C9F45AA5A8}" destId="{535A86BD-D8B8-4B09-9C21-20D16A61DF64}" srcOrd="1" destOrd="0" presId="urn:microsoft.com/office/officeart/2005/8/layout/hierarchy1"/>
    <dgm:cxn modelId="{FA26D03A-876A-435E-AD42-7D4AD13AC26E}" type="presParOf" srcId="{535A86BD-D8B8-4B09-9C21-20D16A61DF64}" destId="{5CB073A3-74E9-44B2-8343-471835212D5B}" srcOrd="0" destOrd="0" presId="urn:microsoft.com/office/officeart/2005/8/layout/hierarchy1"/>
    <dgm:cxn modelId="{A61E4BC9-E6F5-4C97-987A-9DD8C5DA427A}" type="presParOf" srcId="{535A86BD-D8B8-4B09-9C21-20D16A61DF64}" destId="{254857D8-143C-4AAE-AC70-5F140B28340E}" srcOrd="1" destOrd="0" presId="urn:microsoft.com/office/officeart/2005/8/layout/hierarchy1"/>
    <dgm:cxn modelId="{22966B2E-4894-438F-87F5-C43D3580BDD3}" type="presParOf" srcId="{254857D8-143C-4AAE-AC70-5F140B28340E}" destId="{6B061947-8B51-42B5-989C-B23E561E42A6}" srcOrd="0" destOrd="0" presId="urn:microsoft.com/office/officeart/2005/8/layout/hierarchy1"/>
    <dgm:cxn modelId="{346C39B6-11D9-4FE9-8566-ED6305288946}" type="presParOf" srcId="{6B061947-8B51-42B5-989C-B23E561E42A6}" destId="{6350EB93-95AB-4733-B4DD-C0491E30674F}" srcOrd="0" destOrd="0" presId="urn:microsoft.com/office/officeart/2005/8/layout/hierarchy1"/>
    <dgm:cxn modelId="{1CCF6C3D-08B2-447B-A8A2-B47BCCD67241}" type="presParOf" srcId="{6B061947-8B51-42B5-989C-B23E561E42A6}" destId="{857D2C64-8920-4B6E-9127-AC6A61BFA4C1}" srcOrd="1" destOrd="0" presId="urn:microsoft.com/office/officeart/2005/8/layout/hierarchy1"/>
    <dgm:cxn modelId="{A2F1E75C-D767-40B0-B684-E73C051D1CD6}" type="presParOf" srcId="{254857D8-143C-4AAE-AC70-5F140B28340E}" destId="{F1EDAA5D-9DF5-4AD0-9F24-DF199875A424}" srcOrd="1" destOrd="0" presId="urn:microsoft.com/office/officeart/2005/8/layout/hierarchy1"/>
    <dgm:cxn modelId="{EA238CA1-7663-4244-8721-A614D49797E5}" type="presParOf" srcId="{F1EDAA5D-9DF5-4AD0-9F24-DF199875A424}" destId="{C2D574E0-9008-4596-B36C-D41077C7FD5B}" srcOrd="0" destOrd="0" presId="urn:microsoft.com/office/officeart/2005/8/layout/hierarchy1"/>
    <dgm:cxn modelId="{43EEBBEC-DFD5-4351-BA51-B2E0D055ACE4}" type="presParOf" srcId="{F1EDAA5D-9DF5-4AD0-9F24-DF199875A424}" destId="{E5DC9951-CD82-4ECD-9B5D-BCF893646805}" srcOrd="1" destOrd="0" presId="urn:microsoft.com/office/officeart/2005/8/layout/hierarchy1"/>
    <dgm:cxn modelId="{AA351D58-1926-4722-9B63-0EADF7348057}" type="presParOf" srcId="{E5DC9951-CD82-4ECD-9B5D-BCF893646805}" destId="{953C9044-1DA6-42DE-BDD5-53EBDE191108}" srcOrd="0" destOrd="0" presId="urn:microsoft.com/office/officeart/2005/8/layout/hierarchy1"/>
    <dgm:cxn modelId="{3CDB23DE-EA0A-4379-AE59-ACDB012FAF9F}" type="presParOf" srcId="{953C9044-1DA6-42DE-BDD5-53EBDE191108}" destId="{F3DED023-E9C4-4C35-8A7B-8EA9F2579ABE}" srcOrd="0" destOrd="0" presId="urn:microsoft.com/office/officeart/2005/8/layout/hierarchy1"/>
    <dgm:cxn modelId="{A918FCEB-45A0-4F47-B3C9-BD4434FD031C}" type="presParOf" srcId="{953C9044-1DA6-42DE-BDD5-53EBDE191108}" destId="{3698BAA1-4EFD-45D3-8D17-459CE0F68BCE}" srcOrd="1" destOrd="0" presId="urn:microsoft.com/office/officeart/2005/8/layout/hierarchy1"/>
    <dgm:cxn modelId="{F00BF090-8A65-456C-B45C-34BAB95A276C}" type="presParOf" srcId="{E5DC9951-CD82-4ECD-9B5D-BCF893646805}" destId="{1EE80383-C58A-4065-B5D0-619F1921DB12}" srcOrd="1" destOrd="0" presId="urn:microsoft.com/office/officeart/2005/8/layout/hierarchy1"/>
    <dgm:cxn modelId="{567CEAA8-218E-41EB-8921-790781492221}" type="presParOf" srcId="{F1EDAA5D-9DF5-4AD0-9F24-DF199875A424}" destId="{FF2C8B57-B036-4EA0-AF70-D92EDFC615B1}" srcOrd="2" destOrd="0" presId="urn:microsoft.com/office/officeart/2005/8/layout/hierarchy1"/>
    <dgm:cxn modelId="{8AF4F6F4-D18C-479B-BE90-1B11BEFC16A0}" type="presParOf" srcId="{F1EDAA5D-9DF5-4AD0-9F24-DF199875A424}" destId="{5712BF15-AC0C-424B-ACAC-4FB59FF43BAF}" srcOrd="3" destOrd="0" presId="urn:microsoft.com/office/officeart/2005/8/layout/hierarchy1"/>
    <dgm:cxn modelId="{14DD362A-78F9-42C6-AE87-1A112F0AF3E5}" type="presParOf" srcId="{5712BF15-AC0C-424B-ACAC-4FB59FF43BAF}" destId="{42A2B337-8B32-4C93-8DB5-11032FAB7FDB}" srcOrd="0" destOrd="0" presId="urn:microsoft.com/office/officeart/2005/8/layout/hierarchy1"/>
    <dgm:cxn modelId="{0E831248-3A88-48A6-A83F-54580457C13B}" type="presParOf" srcId="{42A2B337-8B32-4C93-8DB5-11032FAB7FDB}" destId="{E1C1EE4B-376D-4CB2-999F-E820BA980584}" srcOrd="0" destOrd="0" presId="urn:microsoft.com/office/officeart/2005/8/layout/hierarchy1"/>
    <dgm:cxn modelId="{A051705E-6A38-48BC-A61F-4CBF3B4BB566}" type="presParOf" srcId="{42A2B337-8B32-4C93-8DB5-11032FAB7FDB}" destId="{A3148D72-F103-4971-9A65-9B70D757558C}" srcOrd="1" destOrd="0" presId="urn:microsoft.com/office/officeart/2005/8/layout/hierarchy1"/>
    <dgm:cxn modelId="{B9463D95-88C0-4981-A69B-C4DCDD78FCF4}" type="presParOf" srcId="{5712BF15-AC0C-424B-ACAC-4FB59FF43BAF}" destId="{0BC9E014-DF85-49FD-BCC1-E552FE415870}" srcOrd="1" destOrd="0" presId="urn:microsoft.com/office/officeart/2005/8/layout/hierarchy1"/>
    <dgm:cxn modelId="{C13743B4-7371-4EA0-B289-3316677E5F59}" type="presParOf" srcId="{535A86BD-D8B8-4B09-9C21-20D16A61DF64}" destId="{DC43C501-3F5C-415A-8AFE-2B263C54996B}" srcOrd="2" destOrd="0" presId="urn:microsoft.com/office/officeart/2005/8/layout/hierarchy1"/>
    <dgm:cxn modelId="{8AD0169F-B294-4884-8E12-CC4B20ABD12D}" type="presParOf" srcId="{535A86BD-D8B8-4B09-9C21-20D16A61DF64}" destId="{72570345-2F76-495F-9A01-5133F5CDC2AE}" srcOrd="3" destOrd="0" presId="urn:microsoft.com/office/officeart/2005/8/layout/hierarchy1"/>
    <dgm:cxn modelId="{29FD3E5C-B9EA-4382-8EB9-03A790007925}" type="presParOf" srcId="{72570345-2F76-495F-9A01-5133F5CDC2AE}" destId="{8321F6BF-3ED9-40BF-90B3-DF62C26BAFB9}" srcOrd="0" destOrd="0" presId="urn:microsoft.com/office/officeart/2005/8/layout/hierarchy1"/>
    <dgm:cxn modelId="{81F150D0-2386-4640-8040-696FB65C0B47}" type="presParOf" srcId="{8321F6BF-3ED9-40BF-90B3-DF62C26BAFB9}" destId="{24E07B5C-A44E-481C-916D-EAE11911B82D}" srcOrd="0" destOrd="0" presId="urn:microsoft.com/office/officeart/2005/8/layout/hierarchy1"/>
    <dgm:cxn modelId="{7B4E67FF-75F4-423B-84B2-24454A3F2255}" type="presParOf" srcId="{8321F6BF-3ED9-40BF-90B3-DF62C26BAFB9}" destId="{295476AF-ACA9-439F-A54D-3D72F08F15BF}" srcOrd="1" destOrd="0" presId="urn:microsoft.com/office/officeart/2005/8/layout/hierarchy1"/>
    <dgm:cxn modelId="{1C598278-0AFE-488F-BFC6-E1BEAE83C312}" type="presParOf" srcId="{72570345-2F76-495F-9A01-5133F5CDC2AE}" destId="{882BCC29-BA6E-45EF-8BB8-C00117534BF6}" srcOrd="1" destOrd="0" presId="urn:microsoft.com/office/officeart/2005/8/layout/hierarchy1"/>
    <dgm:cxn modelId="{80C9E9A9-5AFE-4274-8B67-C96281369826}" type="presParOf" srcId="{882BCC29-BA6E-45EF-8BB8-C00117534BF6}" destId="{01A1EA34-9667-4745-9DB9-B6D8D946AA70}" srcOrd="0" destOrd="0" presId="urn:microsoft.com/office/officeart/2005/8/layout/hierarchy1"/>
    <dgm:cxn modelId="{15F91E02-133F-49AC-BD94-F511E719C4C7}" type="presParOf" srcId="{882BCC29-BA6E-45EF-8BB8-C00117534BF6}" destId="{82EEE54A-430B-4CBC-B0BA-CCDC447B6EF7}" srcOrd="1" destOrd="0" presId="urn:microsoft.com/office/officeart/2005/8/layout/hierarchy1"/>
    <dgm:cxn modelId="{E430ED9A-4E5A-46BB-A389-B6273FEA86C0}" type="presParOf" srcId="{82EEE54A-430B-4CBC-B0BA-CCDC447B6EF7}" destId="{69F87153-9775-420F-907B-A84758118DCF}" srcOrd="0" destOrd="0" presId="urn:microsoft.com/office/officeart/2005/8/layout/hierarchy1"/>
    <dgm:cxn modelId="{5132CD93-6C91-4B5E-A9E0-11240142A296}" type="presParOf" srcId="{69F87153-9775-420F-907B-A84758118DCF}" destId="{B16CC568-1B2E-4BBD-A3B5-A321095793A2}" srcOrd="0" destOrd="0" presId="urn:microsoft.com/office/officeart/2005/8/layout/hierarchy1"/>
    <dgm:cxn modelId="{A114DDB7-B455-4C30-8DBF-9927EFA179D1}" type="presParOf" srcId="{69F87153-9775-420F-907B-A84758118DCF}" destId="{BCCC35D8-4825-4B85-8EBE-E58F240BB2DC}" srcOrd="1" destOrd="0" presId="urn:microsoft.com/office/officeart/2005/8/layout/hierarchy1"/>
    <dgm:cxn modelId="{7A9A5CEE-07B8-4A1C-B178-CEED04C70E79}" type="presParOf" srcId="{82EEE54A-430B-4CBC-B0BA-CCDC447B6EF7}" destId="{B2EE01CB-B8CD-4372-AC69-E670D7852FDE}" srcOrd="1" destOrd="0" presId="urn:microsoft.com/office/officeart/2005/8/layout/hierarchy1"/>
    <dgm:cxn modelId="{239FCCF5-759B-4F35-980E-FDF6047084AE}" type="presParOf" srcId="{882BCC29-BA6E-45EF-8BB8-C00117534BF6}" destId="{D9434D3B-89C3-4A0F-B49D-ED48959B93FF}" srcOrd="2" destOrd="0" presId="urn:microsoft.com/office/officeart/2005/8/layout/hierarchy1"/>
    <dgm:cxn modelId="{3F80C6E2-EF08-4412-9A69-5214C657B6FF}" type="presParOf" srcId="{882BCC29-BA6E-45EF-8BB8-C00117534BF6}" destId="{48A1CF8C-3B78-4071-985F-EE3D4739A906}" srcOrd="3" destOrd="0" presId="urn:microsoft.com/office/officeart/2005/8/layout/hierarchy1"/>
    <dgm:cxn modelId="{0C7380DA-01F8-4831-B0FF-BFEC4A986305}" type="presParOf" srcId="{48A1CF8C-3B78-4071-985F-EE3D4739A906}" destId="{9BE0A838-662C-48DF-8F1D-EBFD9BAF917F}" srcOrd="0" destOrd="0" presId="urn:microsoft.com/office/officeart/2005/8/layout/hierarchy1"/>
    <dgm:cxn modelId="{E7C38FDE-232F-4D36-8E66-A98A7B360E01}" type="presParOf" srcId="{9BE0A838-662C-48DF-8F1D-EBFD9BAF917F}" destId="{16450255-BA11-42E2-991A-D397559DE87C}" srcOrd="0" destOrd="0" presId="urn:microsoft.com/office/officeart/2005/8/layout/hierarchy1"/>
    <dgm:cxn modelId="{4630E3B1-42A2-47C6-BFF8-3C7FDA4BF81A}" type="presParOf" srcId="{9BE0A838-662C-48DF-8F1D-EBFD9BAF917F}" destId="{7459EAE1-AB79-4422-AE85-ED01BF7F77B8}" srcOrd="1" destOrd="0" presId="urn:microsoft.com/office/officeart/2005/8/layout/hierarchy1"/>
    <dgm:cxn modelId="{E21FE14F-D247-402E-A9B1-CAA111ECD2F1}" type="presParOf" srcId="{48A1CF8C-3B78-4071-985F-EE3D4739A906}" destId="{3833247A-656D-4C18-AF1C-11B5ABD714C1}"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0D8C1-8978-4D10-8D5B-FED83383CAA5}" type="doc">
      <dgm:prSet loTypeId="urn:microsoft.com/office/officeart/2005/8/layout/hierarchy1" loCatId="hierarchy" qsTypeId="urn:microsoft.com/office/officeart/2005/8/quickstyle/simple3" qsCatId="simple" csTypeId="urn:microsoft.com/office/officeart/2005/8/colors/accent2_5" csCatId="accent2" phldr="1"/>
      <dgm:spPr/>
      <dgm:t>
        <a:bodyPr/>
        <a:lstStyle/>
        <a:p>
          <a:endParaRPr lang="en-US"/>
        </a:p>
      </dgm:t>
    </dgm:pt>
    <dgm:pt modelId="{2E2D4C3D-88E4-4545-8466-397BB070DC30}">
      <dgm:prSet phldrT="[Văn bản]" custT="1"/>
      <dgm:spPr/>
      <dgm:t>
        <a:bodyPr/>
        <a:lstStyle/>
        <a:p>
          <a:pPr algn="ctr"/>
          <a:r>
            <a:rPr lang="en-US" sz="3500" b="1"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3500" b="1" dirty="0">
              <a:latin typeface="Roboto Condensed" panose="02000000000000000000" pitchFamily="2" charset="0"/>
              <a:ea typeface="Roboto Condensed" panose="02000000000000000000" pitchFamily="2" charset="0"/>
              <a:cs typeface="Roboto Condensed" panose="02000000000000000000" pitchFamily="2" charset="0"/>
            </a:rPr>
            <a:t> ý </a:t>
          </a:r>
        </a:p>
        <a:p>
          <a:pPr algn="ctr"/>
          <a:r>
            <a:rPr lang="en-US" sz="3500" b="1"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35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5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500" b="1" dirty="0">
              <a:latin typeface="Roboto Condensed" panose="02000000000000000000" pitchFamily="2" charset="0"/>
              <a:ea typeface="Roboto Condensed" panose="02000000000000000000" pitchFamily="2" charset="0"/>
              <a:cs typeface="Roboto Condensed" panose="02000000000000000000" pitchFamily="2" charset="0"/>
            </a:rPr>
            <a:t> </a:t>
          </a:r>
          <a:endParaRPr lang="vi-VN" sz="3500" b="1" dirty="0">
            <a:latin typeface="Roboto Condensed" panose="02000000000000000000" pitchFamily="2" charset="0"/>
            <a:ea typeface="Roboto Condensed" panose="02000000000000000000" pitchFamily="2" charset="0"/>
            <a:cs typeface="Roboto Condensed" panose="02000000000000000000" pitchFamily="2" charset="0"/>
          </a:endParaRPr>
        </a:p>
        <a:p>
          <a:pPr algn="ctr"/>
          <a:r>
            <a:rPr lang="en-US" sz="3500" b="1" dirty="0" err="1">
              <a:latin typeface="Roboto Condensed" panose="02000000000000000000" pitchFamily="2" charset="0"/>
              <a:ea typeface="Roboto Condensed" panose="02000000000000000000" pitchFamily="2" charset="0"/>
              <a:cs typeface="Roboto Condensed" panose="02000000000000000000" pitchFamily="2" charset="0"/>
            </a:rPr>
            <a:t>nội</a:t>
          </a:r>
          <a:r>
            <a:rPr lang="en-US" sz="3500" b="1" dirty="0">
              <a:latin typeface="Roboto Condensed" panose="02000000000000000000" pitchFamily="2" charset="0"/>
              <a:ea typeface="Roboto Condensed" panose="02000000000000000000" pitchFamily="2" charset="0"/>
              <a:cs typeface="Roboto Condensed" panose="02000000000000000000" pitchFamily="2" charset="0"/>
            </a:rPr>
            <a:t> dung</a:t>
          </a:r>
        </a:p>
      </dgm:t>
    </dgm:pt>
    <dgm:pt modelId="{A6DC343F-20D8-4F96-932E-BB5ACB121A7F}" type="parTrans" cxnId="{1FC073B7-3197-4888-AF91-C79CC7A4B874}">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6AD44AFC-F291-4F20-B29C-E33DAA575B3F}" type="sibTrans" cxnId="{1FC073B7-3197-4888-AF91-C79CC7A4B874}">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C98AA38-F741-4756-AE59-71A25578A5FC}">
      <dgm:prSet phldrT="[Văn bản]" custT="1"/>
      <dgm:spPr/>
      <dgm:t>
        <a:bodyPr/>
        <a:lstStyle/>
        <a:p>
          <a:pPr algn="just"/>
          <a:r>
            <a:rPr lang="vi-VN" sz="3200" b="1" dirty="0">
              <a:latin typeface="Roboto Condensed" panose="02000000000000000000" pitchFamily="2" charset="0"/>
              <a:ea typeface="Roboto Condensed" panose="02000000000000000000" pitchFamily="2" charset="0"/>
            </a:rPr>
            <a:t>Chủ đề</a:t>
          </a:r>
          <a:r>
            <a:rPr lang="en-US" sz="3200" b="1" dirty="0">
              <a:latin typeface="Roboto Condensed" panose="02000000000000000000" pitchFamily="2" charset="0"/>
              <a:ea typeface="Roboto Condensed" panose="02000000000000000000" pitchFamily="2" charset="0"/>
            </a:rPr>
            <a:t>: </a:t>
          </a:r>
          <a:r>
            <a:rPr lang="vi-VN" sz="3200" dirty="0">
              <a:latin typeface="Roboto Condensed" panose="02000000000000000000" pitchFamily="2" charset="0"/>
              <a:ea typeface="Roboto Condensed" panose="02000000000000000000" pitchFamily="2" charset="0"/>
            </a:rPr>
            <a:t>Vấn đề cơ bản được đặt ra từ đề tài của văn bản</a:t>
          </a:r>
          <a:endParaRPr lang="en-US" sz="3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DBD78D7F-7BCD-42E1-8F90-128A5DEA090E}" type="parTrans" cxnId="{E2D913FF-3D01-47F7-AD63-9DD82AFDDE70}">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16986A3-3B54-40E8-98D2-DB0CEC195758}" type="sibTrans" cxnId="{E2D913FF-3D01-47F7-AD63-9DD82AFDDE70}">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2ACCDE1E-BD6E-4362-8E1E-8AA6CE6C2C9E}">
      <dgm:prSet phldrT="[Văn bản]" custT="1"/>
      <dgm:spPr/>
      <dgm:t>
        <a:bodyPr/>
        <a:lstStyle/>
        <a:p>
          <a:pPr algn="just"/>
          <a:r>
            <a:rPr lang="vi-VN" sz="3200" b="1" dirty="0">
              <a:latin typeface="Roboto Condensed" panose="02000000000000000000" pitchFamily="2" charset="0"/>
              <a:ea typeface="Roboto Condensed" panose="02000000000000000000" pitchFamily="2" charset="0"/>
            </a:rPr>
            <a:t>Tư tưởng</a:t>
          </a:r>
          <a:r>
            <a:rPr lang="en-US" sz="3200" b="1" dirty="0">
              <a:latin typeface="Roboto Condensed" panose="02000000000000000000" pitchFamily="2" charset="0"/>
              <a:ea typeface="Roboto Condensed" panose="02000000000000000000" pitchFamily="2" charset="0"/>
            </a:rPr>
            <a:t>: </a:t>
          </a:r>
          <a:r>
            <a:rPr lang="vi-VN" sz="3200" dirty="0">
              <a:latin typeface="Roboto Condensed" panose="02000000000000000000" pitchFamily="2" charset="0"/>
              <a:ea typeface="Roboto Condensed" panose="02000000000000000000" pitchFamily="2" charset="0"/>
            </a:rPr>
            <a:t>Ý kiến, quan điểm của tác giả trước vấn đề nêu ra của văn bản</a:t>
          </a:r>
          <a:endParaRPr lang="en-US" sz="3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67D18402-1E2A-46A0-9D39-703A1EDFF93B}" type="parTrans" cxnId="{809B3883-0757-4430-B57D-CF203584F8A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D705CA2-2450-4FB2-BA80-4B52C01B4124}" type="sibTrans" cxnId="{809B3883-0757-4430-B57D-CF203584F8A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E3C04EA3-72BF-423F-94B8-62A322C2E448}">
      <dgm:prSet custT="1"/>
      <dgm:spPr/>
      <dgm:t>
        <a:bodyPr/>
        <a:lstStyle/>
        <a:p>
          <a:pPr algn="just"/>
          <a:r>
            <a:rPr lang="vi-VN" sz="3200" b="1" dirty="0">
              <a:latin typeface="Roboto Condensed" panose="02000000000000000000" pitchFamily="2" charset="0"/>
              <a:ea typeface="Roboto Condensed" panose="02000000000000000000" pitchFamily="2" charset="0"/>
            </a:rPr>
            <a:t>Đề tài</a:t>
          </a:r>
          <a:r>
            <a:rPr lang="en-US" sz="3200" b="1" dirty="0">
              <a:latin typeface="Roboto Condensed" panose="02000000000000000000" pitchFamily="2" charset="0"/>
              <a:ea typeface="Roboto Condensed" panose="02000000000000000000" pitchFamily="2" charset="0"/>
            </a:rPr>
            <a:t>: </a:t>
          </a:r>
          <a:r>
            <a:rPr lang="vi-VN" sz="3200" dirty="0">
              <a:latin typeface="Roboto Condensed" panose="02000000000000000000" pitchFamily="2" charset="0"/>
              <a:ea typeface="Roboto Condensed" panose="02000000000000000000" pitchFamily="2" charset="0"/>
            </a:rPr>
            <a:t>Văn bản viết về cái gì?</a:t>
          </a:r>
          <a:endParaRPr lang="en-US" sz="3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C17E746C-13C7-4D1E-9D61-1ADD695CAB68}" type="parTrans" cxnId="{90757FE6-DA45-48DD-9C69-BF455C3DCB6A}">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2F8691C8-21A0-44FD-B866-31FFA653E084}" type="sibTrans" cxnId="{90757FE6-DA45-48DD-9C69-BF455C3DCB6A}">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5183ABB5-1B12-4684-AD24-38B0E943C82D}">
      <dgm:prSet custT="1"/>
      <dgm:spPr/>
      <dgm:t>
        <a:bodyPr/>
        <a:lstStyle/>
        <a:p>
          <a:pPr algn="just"/>
          <a:r>
            <a:rPr lang="vi-VN" sz="3200" b="1" dirty="0">
              <a:latin typeface="Roboto Condensed" panose="02000000000000000000" pitchFamily="2" charset="0"/>
              <a:ea typeface="Roboto Condensed" panose="02000000000000000000" pitchFamily="2" charset="0"/>
            </a:rPr>
            <a:t>Cảm hứng chủ đạo</a:t>
          </a:r>
          <a:r>
            <a:rPr lang="en-US" sz="3200" b="1" dirty="0">
              <a:latin typeface="Roboto Condensed" panose="02000000000000000000" pitchFamily="2" charset="0"/>
              <a:ea typeface="Roboto Condensed" panose="02000000000000000000" pitchFamily="2" charset="0"/>
            </a:rPr>
            <a:t>: </a:t>
          </a:r>
          <a:r>
            <a:rPr lang="vi-VN" sz="3200" dirty="0">
              <a:latin typeface="Roboto Condensed" panose="02000000000000000000" pitchFamily="2" charset="0"/>
              <a:ea typeface="Roboto Condensed" panose="02000000000000000000" pitchFamily="2" charset="0"/>
            </a:rPr>
            <a:t>Thái độ đánh giá, tình cảm, nhiệt huyết của tác giả trước vấn đề ấy.</a:t>
          </a:r>
          <a:endParaRPr lang="en-US" sz="3200" dirty="0">
            <a:latin typeface="Roboto Condensed" panose="02000000000000000000" pitchFamily="2" charset="0"/>
            <a:ea typeface="Roboto Condensed" panose="02000000000000000000" pitchFamily="2" charset="0"/>
          </a:endParaRPr>
        </a:p>
      </dgm:t>
    </dgm:pt>
    <dgm:pt modelId="{3C87B4D2-8D1A-4BD8-8FD3-541B567FFEB9}" type="parTrans" cxnId="{A982B306-8743-4BD9-89C1-307ABBA07910}">
      <dgm:prSet/>
      <dgm:spPr/>
      <dgm:t>
        <a:bodyPr/>
        <a:lstStyle/>
        <a:p>
          <a:endParaRPr lang="en-US"/>
        </a:p>
      </dgm:t>
    </dgm:pt>
    <dgm:pt modelId="{185E9620-2E13-4C7B-B027-51B798BC9475}" type="sibTrans" cxnId="{A982B306-8743-4BD9-89C1-307ABBA07910}">
      <dgm:prSet/>
      <dgm:spPr/>
      <dgm:t>
        <a:bodyPr/>
        <a:lstStyle/>
        <a:p>
          <a:endParaRPr lang="en-US"/>
        </a:p>
      </dgm:t>
    </dgm:pt>
    <dgm:pt modelId="{9306528E-2240-4AB2-A973-23E94697C52E}" type="pres">
      <dgm:prSet presAssocID="{46B0D8C1-8978-4D10-8D5B-FED83383CAA5}" presName="hierChild1" presStyleCnt="0">
        <dgm:presLayoutVars>
          <dgm:chPref val="1"/>
          <dgm:dir/>
          <dgm:animOne val="branch"/>
          <dgm:animLvl val="lvl"/>
          <dgm:resizeHandles/>
        </dgm:presLayoutVars>
      </dgm:prSet>
      <dgm:spPr/>
    </dgm:pt>
    <dgm:pt modelId="{58D6F940-B04B-46B9-BE51-C424B6333DB0}" type="pres">
      <dgm:prSet presAssocID="{2E2D4C3D-88E4-4545-8466-397BB070DC30}" presName="hierRoot1" presStyleCnt="0"/>
      <dgm:spPr/>
    </dgm:pt>
    <dgm:pt modelId="{D92C40E7-4C7E-400C-BEF0-1544B66DB065}" type="pres">
      <dgm:prSet presAssocID="{2E2D4C3D-88E4-4545-8466-397BB070DC30}" presName="composite" presStyleCnt="0"/>
      <dgm:spPr/>
    </dgm:pt>
    <dgm:pt modelId="{23261206-C0AF-49E4-9947-B5ECFAC09DD0}" type="pres">
      <dgm:prSet presAssocID="{2E2D4C3D-88E4-4545-8466-397BB070DC30}" presName="background" presStyleLbl="node0" presStyleIdx="0" presStyleCnt="1"/>
      <dgm:spPr/>
    </dgm:pt>
    <dgm:pt modelId="{CFC413A0-8D45-4C45-8F33-601CC1CEB832}" type="pres">
      <dgm:prSet presAssocID="{2E2D4C3D-88E4-4545-8466-397BB070DC30}" presName="text" presStyleLbl="fgAcc0" presStyleIdx="0" presStyleCnt="1">
        <dgm:presLayoutVars>
          <dgm:chPref val="3"/>
        </dgm:presLayoutVars>
      </dgm:prSet>
      <dgm:spPr/>
    </dgm:pt>
    <dgm:pt modelId="{1D914E2E-8508-450A-9E3A-5C29DA608147}" type="pres">
      <dgm:prSet presAssocID="{2E2D4C3D-88E4-4545-8466-397BB070DC30}" presName="hierChild2" presStyleCnt="0"/>
      <dgm:spPr/>
    </dgm:pt>
    <dgm:pt modelId="{1E42CA4C-00AB-4B89-BFDC-BFFF27ED37AC}" type="pres">
      <dgm:prSet presAssocID="{C17E746C-13C7-4D1E-9D61-1ADD695CAB68}" presName="Name10" presStyleLbl="parChTrans1D2" presStyleIdx="0" presStyleCnt="4"/>
      <dgm:spPr/>
    </dgm:pt>
    <dgm:pt modelId="{664FC61B-68A9-482A-9A45-150E1737FB0A}" type="pres">
      <dgm:prSet presAssocID="{E3C04EA3-72BF-423F-94B8-62A322C2E448}" presName="hierRoot2" presStyleCnt="0"/>
      <dgm:spPr/>
    </dgm:pt>
    <dgm:pt modelId="{9D6033F9-0D4D-49D3-8C4F-AF7F53129461}" type="pres">
      <dgm:prSet presAssocID="{E3C04EA3-72BF-423F-94B8-62A322C2E448}" presName="composite2" presStyleCnt="0"/>
      <dgm:spPr/>
    </dgm:pt>
    <dgm:pt modelId="{EE5F6812-7584-4789-B466-7FE22A5F59CD}" type="pres">
      <dgm:prSet presAssocID="{E3C04EA3-72BF-423F-94B8-62A322C2E448}" presName="background2" presStyleLbl="node2" presStyleIdx="0" presStyleCnt="4"/>
      <dgm:spPr/>
    </dgm:pt>
    <dgm:pt modelId="{1C787C77-C52F-4487-A005-0B7D24A72089}" type="pres">
      <dgm:prSet presAssocID="{E3C04EA3-72BF-423F-94B8-62A322C2E448}" presName="text2" presStyleLbl="fgAcc2" presStyleIdx="0" presStyleCnt="4">
        <dgm:presLayoutVars>
          <dgm:chPref val="3"/>
        </dgm:presLayoutVars>
      </dgm:prSet>
      <dgm:spPr/>
    </dgm:pt>
    <dgm:pt modelId="{7C9B9D9F-8852-46FA-9FEA-1F1C1D6C8A74}" type="pres">
      <dgm:prSet presAssocID="{E3C04EA3-72BF-423F-94B8-62A322C2E448}" presName="hierChild3" presStyleCnt="0"/>
      <dgm:spPr/>
    </dgm:pt>
    <dgm:pt modelId="{5A1F1F07-C3AF-4DBF-BAFE-6D13D60545FB}" type="pres">
      <dgm:prSet presAssocID="{DBD78D7F-7BCD-42E1-8F90-128A5DEA090E}" presName="Name10" presStyleLbl="parChTrans1D2" presStyleIdx="1" presStyleCnt="4"/>
      <dgm:spPr/>
    </dgm:pt>
    <dgm:pt modelId="{81C99FD7-4751-454D-912D-F25832BA9A79}" type="pres">
      <dgm:prSet presAssocID="{1C98AA38-F741-4756-AE59-71A25578A5FC}" presName="hierRoot2" presStyleCnt="0"/>
      <dgm:spPr/>
    </dgm:pt>
    <dgm:pt modelId="{B4D7F9AD-D16C-47FE-B6B1-91D631D47A17}" type="pres">
      <dgm:prSet presAssocID="{1C98AA38-F741-4756-AE59-71A25578A5FC}" presName="composite2" presStyleCnt="0"/>
      <dgm:spPr/>
    </dgm:pt>
    <dgm:pt modelId="{EED4AFD5-D3B9-4F56-AFF3-53EC5F397B61}" type="pres">
      <dgm:prSet presAssocID="{1C98AA38-F741-4756-AE59-71A25578A5FC}" presName="background2" presStyleLbl="node2" presStyleIdx="1" presStyleCnt="4"/>
      <dgm:spPr/>
    </dgm:pt>
    <dgm:pt modelId="{8AF3FCA5-7C2F-41CE-BAEB-E111DB3B806A}" type="pres">
      <dgm:prSet presAssocID="{1C98AA38-F741-4756-AE59-71A25578A5FC}" presName="text2" presStyleLbl="fgAcc2" presStyleIdx="1" presStyleCnt="4">
        <dgm:presLayoutVars>
          <dgm:chPref val="3"/>
        </dgm:presLayoutVars>
      </dgm:prSet>
      <dgm:spPr/>
    </dgm:pt>
    <dgm:pt modelId="{D15EE443-47E3-4DD8-891C-8813795CABA0}" type="pres">
      <dgm:prSet presAssocID="{1C98AA38-F741-4756-AE59-71A25578A5FC}" presName="hierChild3" presStyleCnt="0"/>
      <dgm:spPr/>
    </dgm:pt>
    <dgm:pt modelId="{0F601DDA-9E4A-498E-AA80-6D4E3CDCE6F8}" type="pres">
      <dgm:prSet presAssocID="{67D18402-1E2A-46A0-9D39-703A1EDFF93B}" presName="Name10" presStyleLbl="parChTrans1D2" presStyleIdx="2" presStyleCnt="4"/>
      <dgm:spPr/>
    </dgm:pt>
    <dgm:pt modelId="{F92E4489-B16D-4BCD-93CF-A0A208D5ACA5}" type="pres">
      <dgm:prSet presAssocID="{2ACCDE1E-BD6E-4362-8E1E-8AA6CE6C2C9E}" presName="hierRoot2" presStyleCnt="0"/>
      <dgm:spPr/>
    </dgm:pt>
    <dgm:pt modelId="{4060FBE4-7746-4415-847C-0E54E9EC63E7}" type="pres">
      <dgm:prSet presAssocID="{2ACCDE1E-BD6E-4362-8E1E-8AA6CE6C2C9E}" presName="composite2" presStyleCnt="0"/>
      <dgm:spPr/>
    </dgm:pt>
    <dgm:pt modelId="{93DC502B-28E2-49B6-9CD9-75700FD87D8B}" type="pres">
      <dgm:prSet presAssocID="{2ACCDE1E-BD6E-4362-8E1E-8AA6CE6C2C9E}" presName="background2" presStyleLbl="node2" presStyleIdx="2" presStyleCnt="4"/>
      <dgm:spPr/>
    </dgm:pt>
    <dgm:pt modelId="{01814893-F2F5-4A9E-9C2E-2734D78222D0}" type="pres">
      <dgm:prSet presAssocID="{2ACCDE1E-BD6E-4362-8E1E-8AA6CE6C2C9E}" presName="text2" presStyleLbl="fgAcc2" presStyleIdx="2" presStyleCnt="4">
        <dgm:presLayoutVars>
          <dgm:chPref val="3"/>
        </dgm:presLayoutVars>
      </dgm:prSet>
      <dgm:spPr/>
    </dgm:pt>
    <dgm:pt modelId="{D5AE9FB5-02A1-4583-8391-9E5C14106310}" type="pres">
      <dgm:prSet presAssocID="{2ACCDE1E-BD6E-4362-8E1E-8AA6CE6C2C9E}" presName="hierChild3" presStyleCnt="0"/>
      <dgm:spPr/>
    </dgm:pt>
    <dgm:pt modelId="{B44D6D61-2785-4463-A3BE-9ED51361EB48}" type="pres">
      <dgm:prSet presAssocID="{3C87B4D2-8D1A-4BD8-8FD3-541B567FFEB9}" presName="Name10" presStyleLbl="parChTrans1D2" presStyleIdx="3" presStyleCnt="4"/>
      <dgm:spPr/>
    </dgm:pt>
    <dgm:pt modelId="{EF7711B6-FEDA-4ED5-9C20-24FAD2D4B943}" type="pres">
      <dgm:prSet presAssocID="{5183ABB5-1B12-4684-AD24-38B0E943C82D}" presName="hierRoot2" presStyleCnt="0"/>
      <dgm:spPr/>
    </dgm:pt>
    <dgm:pt modelId="{F0526AE8-D74F-45B8-A29E-35C7137E2597}" type="pres">
      <dgm:prSet presAssocID="{5183ABB5-1B12-4684-AD24-38B0E943C82D}" presName="composite2" presStyleCnt="0"/>
      <dgm:spPr/>
    </dgm:pt>
    <dgm:pt modelId="{65126A9C-3475-4225-BBD7-282A9101B6CE}" type="pres">
      <dgm:prSet presAssocID="{5183ABB5-1B12-4684-AD24-38B0E943C82D}" presName="background2" presStyleLbl="node2" presStyleIdx="3" presStyleCnt="4"/>
      <dgm:spPr/>
    </dgm:pt>
    <dgm:pt modelId="{CD4FAFA1-A641-4095-8389-DC19756CC35C}" type="pres">
      <dgm:prSet presAssocID="{5183ABB5-1B12-4684-AD24-38B0E943C82D}" presName="text2" presStyleLbl="fgAcc2" presStyleIdx="3" presStyleCnt="4">
        <dgm:presLayoutVars>
          <dgm:chPref val="3"/>
        </dgm:presLayoutVars>
      </dgm:prSet>
      <dgm:spPr/>
    </dgm:pt>
    <dgm:pt modelId="{CB3261D4-1B97-4E9B-A02C-AC109D61028B}" type="pres">
      <dgm:prSet presAssocID="{5183ABB5-1B12-4684-AD24-38B0E943C82D}" presName="hierChild3" presStyleCnt="0"/>
      <dgm:spPr/>
    </dgm:pt>
  </dgm:ptLst>
  <dgm:cxnLst>
    <dgm:cxn modelId="{72C43F03-77F7-4B33-8A1B-900E3BF72F6A}" type="presOf" srcId="{E3C04EA3-72BF-423F-94B8-62A322C2E448}" destId="{1C787C77-C52F-4487-A005-0B7D24A72089}" srcOrd="0" destOrd="0" presId="urn:microsoft.com/office/officeart/2005/8/layout/hierarchy1"/>
    <dgm:cxn modelId="{A982B306-8743-4BD9-89C1-307ABBA07910}" srcId="{2E2D4C3D-88E4-4545-8466-397BB070DC30}" destId="{5183ABB5-1B12-4684-AD24-38B0E943C82D}" srcOrd="3" destOrd="0" parTransId="{3C87B4D2-8D1A-4BD8-8FD3-541B567FFEB9}" sibTransId="{185E9620-2E13-4C7B-B027-51B798BC9475}"/>
    <dgm:cxn modelId="{F6BABE1A-28BA-451B-8B81-C572EAFB2262}" type="presOf" srcId="{67D18402-1E2A-46A0-9D39-703A1EDFF93B}" destId="{0F601DDA-9E4A-498E-AA80-6D4E3CDCE6F8}" srcOrd="0" destOrd="0" presId="urn:microsoft.com/office/officeart/2005/8/layout/hierarchy1"/>
    <dgm:cxn modelId="{77DD1728-92D7-421F-A11E-B774C69EBC77}" type="presOf" srcId="{1C98AA38-F741-4756-AE59-71A25578A5FC}" destId="{8AF3FCA5-7C2F-41CE-BAEB-E111DB3B806A}" srcOrd="0" destOrd="0" presId="urn:microsoft.com/office/officeart/2005/8/layout/hierarchy1"/>
    <dgm:cxn modelId="{9606082E-B581-492B-A2B1-0B053B1A5573}" type="presOf" srcId="{DBD78D7F-7BCD-42E1-8F90-128A5DEA090E}" destId="{5A1F1F07-C3AF-4DBF-BAFE-6D13D60545FB}" srcOrd="0" destOrd="0" presId="urn:microsoft.com/office/officeart/2005/8/layout/hierarchy1"/>
    <dgm:cxn modelId="{6720DC34-2F38-449D-BD21-FF15C68DCB1A}" type="presOf" srcId="{5183ABB5-1B12-4684-AD24-38B0E943C82D}" destId="{CD4FAFA1-A641-4095-8389-DC19756CC35C}" srcOrd="0" destOrd="0" presId="urn:microsoft.com/office/officeart/2005/8/layout/hierarchy1"/>
    <dgm:cxn modelId="{97B4C463-C7A5-4418-B84D-C8CC2AEE37D9}" type="presOf" srcId="{C17E746C-13C7-4D1E-9D61-1ADD695CAB68}" destId="{1E42CA4C-00AB-4B89-BFDC-BFFF27ED37AC}" srcOrd="0" destOrd="0" presId="urn:microsoft.com/office/officeart/2005/8/layout/hierarchy1"/>
    <dgm:cxn modelId="{809B3883-0757-4430-B57D-CF203584F8A7}" srcId="{2E2D4C3D-88E4-4545-8466-397BB070DC30}" destId="{2ACCDE1E-BD6E-4362-8E1E-8AA6CE6C2C9E}" srcOrd="2" destOrd="0" parTransId="{67D18402-1E2A-46A0-9D39-703A1EDFF93B}" sibTransId="{CD705CA2-2450-4FB2-BA80-4B52C01B4124}"/>
    <dgm:cxn modelId="{9AF98A85-9816-4126-8D0C-D5EC43297EA4}" type="presOf" srcId="{46B0D8C1-8978-4D10-8D5B-FED83383CAA5}" destId="{9306528E-2240-4AB2-A973-23E94697C52E}" srcOrd="0" destOrd="0" presId="urn:microsoft.com/office/officeart/2005/8/layout/hierarchy1"/>
    <dgm:cxn modelId="{1FC073B7-3197-4888-AF91-C79CC7A4B874}" srcId="{46B0D8C1-8978-4D10-8D5B-FED83383CAA5}" destId="{2E2D4C3D-88E4-4545-8466-397BB070DC30}" srcOrd="0" destOrd="0" parTransId="{A6DC343F-20D8-4F96-932E-BB5ACB121A7F}" sibTransId="{6AD44AFC-F291-4F20-B29C-E33DAA575B3F}"/>
    <dgm:cxn modelId="{B7D7BBD7-C9FC-40E2-B427-C1C868EC033D}" type="presOf" srcId="{3C87B4D2-8D1A-4BD8-8FD3-541B567FFEB9}" destId="{B44D6D61-2785-4463-A3BE-9ED51361EB48}" srcOrd="0" destOrd="0" presId="urn:microsoft.com/office/officeart/2005/8/layout/hierarchy1"/>
    <dgm:cxn modelId="{F02A31E6-6C9F-491A-9D38-1AC4832586CC}" type="presOf" srcId="{2ACCDE1E-BD6E-4362-8E1E-8AA6CE6C2C9E}" destId="{01814893-F2F5-4A9E-9C2E-2734D78222D0}" srcOrd="0" destOrd="0" presId="urn:microsoft.com/office/officeart/2005/8/layout/hierarchy1"/>
    <dgm:cxn modelId="{90757FE6-DA45-48DD-9C69-BF455C3DCB6A}" srcId="{2E2D4C3D-88E4-4545-8466-397BB070DC30}" destId="{E3C04EA3-72BF-423F-94B8-62A322C2E448}" srcOrd="0" destOrd="0" parTransId="{C17E746C-13C7-4D1E-9D61-1ADD695CAB68}" sibTransId="{2F8691C8-21A0-44FD-B866-31FFA653E084}"/>
    <dgm:cxn modelId="{608B84FE-6A61-43DD-B994-533B0568031D}" type="presOf" srcId="{2E2D4C3D-88E4-4545-8466-397BB070DC30}" destId="{CFC413A0-8D45-4C45-8F33-601CC1CEB832}" srcOrd="0" destOrd="0" presId="urn:microsoft.com/office/officeart/2005/8/layout/hierarchy1"/>
    <dgm:cxn modelId="{E2D913FF-3D01-47F7-AD63-9DD82AFDDE70}" srcId="{2E2D4C3D-88E4-4545-8466-397BB070DC30}" destId="{1C98AA38-F741-4756-AE59-71A25578A5FC}" srcOrd="1" destOrd="0" parTransId="{DBD78D7F-7BCD-42E1-8F90-128A5DEA090E}" sibTransId="{C16986A3-3B54-40E8-98D2-DB0CEC195758}"/>
    <dgm:cxn modelId="{DC799F6B-E056-46FD-8B1D-12782985CC9D}" type="presParOf" srcId="{9306528E-2240-4AB2-A973-23E94697C52E}" destId="{58D6F940-B04B-46B9-BE51-C424B6333DB0}" srcOrd="0" destOrd="0" presId="urn:microsoft.com/office/officeart/2005/8/layout/hierarchy1"/>
    <dgm:cxn modelId="{F54E6209-F477-422F-87FF-8DCC16A41996}" type="presParOf" srcId="{58D6F940-B04B-46B9-BE51-C424B6333DB0}" destId="{D92C40E7-4C7E-400C-BEF0-1544B66DB065}" srcOrd="0" destOrd="0" presId="urn:microsoft.com/office/officeart/2005/8/layout/hierarchy1"/>
    <dgm:cxn modelId="{1470B4C7-DC75-4A40-BD5C-925C87E00C9F}" type="presParOf" srcId="{D92C40E7-4C7E-400C-BEF0-1544B66DB065}" destId="{23261206-C0AF-49E4-9947-B5ECFAC09DD0}" srcOrd="0" destOrd="0" presId="urn:microsoft.com/office/officeart/2005/8/layout/hierarchy1"/>
    <dgm:cxn modelId="{BAD0888A-A948-4AEC-933E-2EA122D056CF}" type="presParOf" srcId="{D92C40E7-4C7E-400C-BEF0-1544B66DB065}" destId="{CFC413A0-8D45-4C45-8F33-601CC1CEB832}" srcOrd="1" destOrd="0" presId="urn:microsoft.com/office/officeart/2005/8/layout/hierarchy1"/>
    <dgm:cxn modelId="{A07EAB5E-AE05-4CC4-A0C7-EAC3572378DD}" type="presParOf" srcId="{58D6F940-B04B-46B9-BE51-C424B6333DB0}" destId="{1D914E2E-8508-450A-9E3A-5C29DA608147}" srcOrd="1" destOrd="0" presId="urn:microsoft.com/office/officeart/2005/8/layout/hierarchy1"/>
    <dgm:cxn modelId="{F909898B-AAE3-4F9B-891D-7CFFD521C000}" type="presParOf" srcId="{1D914E2E-8508-450A-9E3A-5C29DA608147}" destId="{1E42CA4C-00AB-4B89-BFDC-BFFF27ED37AC}" srcOrd="0" destOrd="0" presId="urn:microsoft.com/office/officeart/2005/8/layout/hierarchy1"/>
    <dgm:cxn modelId="{38D60C70-A603-4BFF-A395-BDD610325D0D}" type="presParOf" srcId="{1D914E2E-8508-450A-9E3A-5C29DA608147}" destId="{664FC61B-68A9-482A-9A45-150E1737FB0A}" srcOrd="1" destOrd="0" presId="urn:microsoft.com/office/officeart/2005/8/layout/hierarchy1"/>
    <dgm:cxn modelId="{ABDF2DCD-BA9A-4320-9E98-54640907C47B}" type="presParOf" srcId="{664FC61B-68A9-482A-9A45-150E1737FB0A}" destId="{9D6033F9-0D4D-49D3-8C4F-AF7F53129461}" srcOrd="0" destOrd="0" presId="urn:microsoft.com/office/officeart/2005/8/layout/hierarchy1"/>
    <dgm:cxn modelId="{F9F1146F-E1E6-45D2-AD39-42652348C5F0}" type="presParOf" srcId="{9D6033F9-0D4D-49D3-8C4F-AF7F53129461}" destId="{EE5F6812-7584-4789-B466-7FE22A5F59CD}" srcOrd="0" destOrd="0" presId="urn:microsoft.com/office/officeart/2005/8/layout/hierarchy1"/>
    <dgm:cxn modelId="{51AA63BC-2D95-4671-BDFB-7EDACBFB07EC}" type="presParOf" srcId="{9D6033F9-0D4D-49D3-8C4F-AF7F53129461}" destId="{1C787C77-C52F-4487-A005-0B7D24A72089}" srcOrd="1" destOrd="0" presId="urn:microsoft.com/office/officeart/2005/8/layout/hierarchy1"/>
    <dgm:cxn modelId="{22684DF9-0949-4E01-978E-5056F48EDFDD}" type="presParOf" srcId="{664FC61B-68A9-482A-9A45-150E1737FB0A}" destId="{7C9B9D9F-8852-46FA-9FEA-1F1C1D6C8A74}" srcOrd="1" destOrd="0" presId="urn:microsoft.com/office/officeart/2005/8/layout/hierarchy1"/>
    <dgm:cxn modelId="{06DCBF8E-076F-4C96-B897-273635461B25}" type="presParOf" srcId="{1D914E2E-8508-450A-9E3A-5C29DA608147}" destId="{5A1F1F07-C3AF-4DBF-BAFE-6D13D60545FB}" srcOrd="2" destOrd="0" presId="urn:microsoft.com/office/officeart/2005/8/layout/hierarchy1"/>
    <dgm:cxn modelId="{6BCD188D-366B-476D-969C-219E91D44571}" type="presParOf" srcId="{1D914E2E-8508-450A-9E3A-5C29DA608147}" destId="{81C99FD7-4751-454D-912D-F25832BA9A79}" srcOrd="3" destOrd="0" presId="urn:microsoft.com/office/officeart/2005/8/layout/hierarchy1"/>
    <dgm:cxn modelId="{0ABA49A6-A28D-4386-816B-84A55785D06D}" type="presParOf" srcId="{81C99FD7-4751-454D-912D-F25832BA9A79}" destId="{B4D7F9AD-D16C-47FE-B6B1-91D631D47A17}" srcOrd="0" destOrd="0" presId="urn:microsoft.com/office/officeart/2005/8/layout/hierarchy1"/>
    <dgm:cxn modelId="{85C68051-ECBA-4CB3-B4C1-EE860ACD0FB5}" type="presParOf" srcId="{B4D7F9AD-D16C-47FE-B6B1-91D631D47A17}" destId="{EED4AFD5-D3B9-4F56-AFF3-53EC5F397B61}" srcOrd="0" destOrd="0" presId="urn:microsoft.com/office/officeart/2005/8/layout/hierarchy1"/>
    <dgm:cxn modelId="{7F4A5D7B-CA26-4A30-AF4D-161FB9958467}" type="presParOf" srcId="{B4D7F9AD-D16C-47FE-B6B1-91D631D47A17}" destId="{8AF3FCA5-7C2F-41CE-BAEB-E111DB3B806A}" srcOrd="1" destOrd="0" presId="urn:microsoft.com/office/officeart/2005/8/layout/hierarchy1"/>
    <dgm:cxn modelId="{1D38A7B6-B87D-49FA-B3EC-FF529B235CFE}" type="presParOf" srcId="{81C99FD7-4751-454D-912D-F25832BA9A79}" destId="{D15EE443-47E3-4DD8-891C-8813795CABA0}" srcOrd="1" destOrd="0" presId="urn:microsoft.com/office/officeart/2005/8/layout/hierarchy1"/>
    <dgm:cxn modelId="{7FBC8A05-314D-4DC8-82A5-81AA0674E69B}" type="presParOf" srcId="{1D914E2E-8508-450A-9E3A-5C29DA608147}" destId="{0F601DDA-9E4A-498E-AA80-6D4E3CDCE6F8}" srcOrd="4" destOrd="0" presId="urn:microsoft.com/office/officeart/2005/8/layout/hierarchy1"/>
    <dgm:cxn modelId="{88E72711-F5C9-4874-9FED-9B08CCC586C7}" type="presParOf" srcId="{1D914E2E-8508-450A-9E3A-5C29DA608147}" destId="{F92E4489-B16D-4BCD-93CF-A0A208D5ACA5}" srcOrd="5" destOrd="0" presId="urn:microsoft.com/office/officeart/2005/8/layout/hierarchy1"/>
    <dgm:cxn modelId="{5BA9E6D1-663E-4CB5-B396-FA9E13EF2EB7}" type="presParOf" srcId="{F92E4489-B16D-4BCD-93CF-A0A208D5ACA5}" destId="{4060FBE4-7746-4415-847C-0E54E9EC63E7}" srcOrd="0" destOrd="0" presId="urn:microsoft.com/office/officeart/2005/8/layout/hierarchy1"/>
    <dgm:cxn modelId="{6D78F983-34C4-4AE4-A90B-5FE4112ADD1A}" type="presParOf" srcId="{4060FBE4-7746-4415-847C-0E54E9EC63E7}" destId="{93DC502B-28E2-49B6-9CD9-75700FD87D8B}" srcOrd="0" destOrd="0" presId="urn:microsoft.com/office/officeart/2005/8/layout/hierarchy1"/>
    <dgm:cxn modelId="{6AAF2C16-07F4-4316-8687-F395FA49F7F6}" type="presParOf" srcId="{4060FBE4-7746-4415-847C-0E54E9EC63E7}" destId="{01814893-F2F5-4A9E-9C2E-2734D78222D0}" srcOrd="1" destOrd="0" presId="urn:microsoft.com/office/officeart/2005/8/layout/hierarchy1"/>
    <dgm:cxn modelId="{F20E46EF-A27F-42C4-B453-65C08741CDB1}" type="presParOf" srcId="{F92E4489-B16D-4BCD-93CF-A0A208D5ACA5}" destId="{D5AE9FB5-02A1-4583-8391-9E5C14106310}" srcOrd="1" destOrd="0" presId="urn:microsoft.com/office/officeart/2005/8/layout/hierarchy1"/>
    <dgm:cxn modelId="{33D5F905-DC34-4456-9776-CDC5A352DAB8}" type="presParOf" srcId="{1D914E2E-8508-450A-9E3A-5C29DA608147}" destId="{B44D6D61-2785-4463-A3BE-9ED51361EB48}" srcOrd="6" destOrd="0" presId="urn:microsoft.com/office/officeart/2005/8/layout/hierarchy1"/>
    <dgm:cxn modelId="{C736593B-EE2C-4C7C-BDFA-63C8D4141876}" type="presParOf" srcId="{1D914E2E-8508-450A-9E3A-5C29DA608147}" destId="{EF7711B6-FEDA-4ED5-9C20-24FAD2D4B943}" srcOrd="7" destOrd="0" presId="urn:microsoft.com/office/officeart/2005/8/layout/hierarchy1"/>
    <dgm:cxn modelId="{FC328410-C3F4-480E-86E8-73874FDB9275}" type="presParOf" srcId="{EF7711B6-FEDA-4ED5-9C20-24FAD2D4B943}" destId="{F0526AE8-D74F-45B8-A29E-35C7137E2597}" srcOrd="0" destOrd="0" presId="urn:microsoft.com/office/officeart/2005/8/layout/hierarchy1"/>
    <dgm:cxn modelId="{EACF7745-1383-4E45-AA0E-8EC268485F7F}" type="presParOf" srcId="{F0526AE8-D74F-45B8-A29E-35C7137E2597}" destId="{65126A9C-3475-4225-BBD7-282A9101B6CE}" srcOrd="0" destOrd="0" presId="urn:microsoft.com/office/officeart/2005/8/layout/hierarchy1"/>
    <dgm:cxn modelId="{015E1370-E774-4215-BC8A-A850C21072AC}" type="presParOf" srcId="{F0526AE8-D74F-45B8-A29E-35C7137E2597}" destId="{CD4FAFA1-A641-4095-8389-DC19756CC35C}" srcOrd="1" destOrd="0" presId="urn:microsoft.com/office/officeart/2005/8/layout/hierarchy1"/>
    <dgm:cxn modelId="{3D00B7D7-371F-46E2-A660-025200C62A0E}" type="presParOf" srcId="{EF7711B6-FEDA-4ED5-9C20-24FAD2D4B943}" destId="{CB3261D4-1B97-4E9B-A02C-AC109D61028B}"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0D8C1-8978-4D10-8D5B-FED83383CAA5}" type="doc">
      <dgm:prSet loTypeId="urn:microsoft.com/office/officeart/2005/8/layout/hierarchy1" loCatId="hierarchy" qsTypeId="urn:microsoft.com/office/officeart/2005/8/quickstyle/simple3" qsCatId="simple" csTypeId="urn:microsoft.com/office/officeart/2005/8/colors/accent2_5" csCatId="accent2" phldr="1"/>
      <dgm:spPr/>
      <dgm:t>
        <a:bodyPr/>
        <a:lstStyle/>
        <a:p>
          <a:endParaRPr lang="en-US"/>
        </a:p>
      </dgm:t>
    </dgm:pt>
    <dgm:pt modelId="{2E2D4C3D-88E4-4545-8466-397BB070DC30}">
      <dgm:prSet phldrT="[Văn bản]" custT="1"/>
      <dgm:spPr/>
      <dgm:t>
        <a:bodyPr/>
        <a:lstStyle/>
        <a:p>
          <a:r>
            <a:rPr lang="en-US" sz="2800" b="1"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2800" b="1" dirty="0">
              <a:latin typeface="Roboto Condensed" panose="02000000000000000000" pitchFamily="2" charset="0"/>
              <a:ea typeface="Roboto Condensed" panose="02000000000000000000" pitchFamily="2" charset="0"/>
              <a:cs typeface="Roboto Condensed" panose="02000000000000000000" pitchFamily="2" charset="0"/>
            </a:rPr>
            <a:t> ý:</a:t>
          </a:r>
        </a:p>
        <a:p>
          <a:r>
            <a:rPr lang="vi-VN" sz="2800" b="1" dirty="0">
              <a:latin typeface="Roboto Condensed" panose="02000000000000000000" pitchFamily="2" charset="0"/>
              <a:ea typeface="Roboto Condensed" panose="02000000000000000000" pitchFamily="2" charset="0"/>
            </a:rPr>
            <a:t>Một số yếu tố hình thức </a:t>
          </a:r>
        </a:p>
        <a:p>
          <a:r>
            <a:rPr lang="vi-VN" sz="2800" b="1" dirty="0">
              <a:latin typeface="Roboto Condensed" panose="02000000000000000000" pitchFamily="2" charset="0"/>
              <a:ea typeface="Roboto Condensed" panose="02000000000000000000" pitchFamily="2" charset="0"/>
            </a:rPr>
            <a:t>mang đặc trưng thể loại</a:t>
          </a:r>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A6DC343F-20D8-4F96-932E-BB5ACB121A7F}" type="parTrans" cxnId="{1FC073B7-3197-4888-AF91-C79CC7A4B874}">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6AD44AFC-F291-4F20-B29C-E33DAA575B3F}" type="sibTrans" cxnId="{1FC073B7-3197-4888-AF91-C79CC7A4B874}">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C98AA38-F741-4756-AE59-71A25578A5FC}">
      <dgm:prSet phldrT="[Văn bản]" custT="1"/>
      <dgm:spPr/>
      <dgm:t>
        <a:bodyPr/>
        <a:lstStyle/>
        <a:p>
          <a:r>
            <a:rPr lang="vi-VN" sz="2800" b="1" dirty="0">
              <a:latin typeface="Roboto Condensed" panose="02000000000000000000" pitchFamily="2" charset="0"/>
              <a:ea typeface="Roboto Condensed" panose="02000000000000000000" pitchFamily="2" charset="0"/>
            </a:rPr>
            <a:t>Kịch</a:t>
          </a:r>
          <a:r>
            <a:rPr lang="en-US" sz="2800" b="1" dirty="0">
              <a:latin typeface="Roboto Condensed" panose="02000000000000000000" pitchFamily="2" charset="0"/>
              <a:ea typeface="Roboto Condensed" panose="02000000000000000000" pitchFamily="2" charset="0"/>
            </a:rPr>
            <a:t>: </a:t>
          </a:r>
          <a:r>
            <a:rPr lang="vi-VN" sz="2800" dirty="0">
              <a:latin typeface="Roboto Condensed" panose="02000000000000000000" pitchFamily="2" charset="0"/>
              <a:ea typeface="Roboto Condensed" panose="02000000000000000000" pitchFamily="2" charset="0"/>
            </a:rPr>
            <a:t>Lời thoại và các chỉ dẫn sân khấu</a:t>
          </a:r>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DBD78D7F-7BCD-42E1-8F90-128A5DEA090E}" type="parTrans" cxnId="{E2D913FF-3D01-47F7-AD63-9DD82AFDDE70}">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16986A3-3B54-40E8-98D2-DB0CEC195758}" type="sibTrans" cxnId="{E2D913FF-3D01-47F7-AD63-9DD82AFDDE70}">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2ACCDE1E-BD6E-4362-8E1E-8AA6CE6C2C9E}">
      <dgm:prSet phldrT="[Văn bản]" custT="1"/>
      <dgm:spPr/>
      <dgm:t>
        <a:bodyPr/>
        <a:lstStyle/>
        <a:p>
          <a:r>
            <a:rPr lang="vi-VN" sz="2800" b="1" dirty="0">
              <a:latin typeface="Roboto Condensed" panose="02000000000000000000" pitchFamily="2" charset="0"/>
              <a:ea typeface="Roboto Condensed" panose="02000000000000000000" pitchFamily="2" charset="0"/>
            </a:rPr>
            <a:t>Truyện</a:t>
          </a:r>
          <a:r>
            <a:rPr lang="en-US" sz="2800" b="1" dirty="0">
              <a:latin typeface="Roboto Condensed" panose="02000000000000000000" pitchFamily="2" charset="0"/>
              <a:ea typeface="Roboto Condensed" panose="02000000000000000000" pitchFamily="2" charset="0"/>
            </a:rPr>
            <a:t>: </a:t>
          </a:r>
          <a:r>
            <a:rPr lang="vi-VN" sz="2800" dirty="0">
              <a:latin typeface="Roboto Condensed" panose="02000000000000000000" pitchFamily="2" charset="0"/>
              <a:ea typeface="Roboto Condensed" panose="02000000000000000000" pitchFamily="2" charset="0"/>
            </a:rPr>
            <a:t>Người kể, tình tiết, sự kiện, sự việc, hành động, diễn biến, cốt truyện,...</a:t>
          </a:r>
          <a:endParaRPr lang="en-US" sz="28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67D18402-1E2A-46A0-9D39-703A1EDFF93B}" type="parTrans" cxnId="{809B3883-0757-4430-B57D-CF203584F8A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D705CA2-2450-4FB2-BA80-4B52C01B4124}" type="sibTrans" cxnId="{809B3883-0757-4430-B57D-CF203584F8A7}">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E3C04EA3-72BF-423F-94B8-62A322C2E448}">
      <dgm:prSet custT="1"/>
      <dgm:spPr/>
      <dgm:t>
        <a:bodyPr/>
        <a:lstStyle/>
        <a:p>
          <a:r>
            <a:rPr lang="vi-VN" sz="2800" b="1" dirty="0">
              <a:latin typeface="Roboto Condensed" panose="02000000000000000000" pitchFamily="2" charset="0"/>
              <a:ea typeface="Roboto Condensed" panose="02000000000000000000" pitchFamily="2" charset="0"/>
            </a:rPr>
            <a:t>Thơ</a:t>
          </a:r>
          <a:r>
            <a:rPr lang="en-US" sz="2800" b="1" dirty="0">
              <a:latin typeface="Roboto Condensed" panose="02000000000000000000" pitchFamily="2" charset="0"/>
              <a:ea typeface="Roboto Condensed" panose="02000000000000000000" pitchFamily="2" charset="0"/>
            </a:rPr>
            <a:t>: </a:t>
          </a:r>
          <a:r>
            <a:rPr lang="vi-VN" sz="2800" dirty="0">
              <a:latin typeface="Roboto Condensed" panose="02000000000000000000" pitchFamily="2" charset="0"/>
              <a:ea typeface="Roboto Condensed" panose="02000000000000000000" pitchFamily="2" charset="0"/>
            </a:rPr>
            <a:t>Cái “tôi”, chủ thể trữ tình, vần, khổ, dòng thơ,...</a:t>
          </a:r>
          <a:endParaRPr lang="en-US" sz="28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C17E746C-13C7-4D1E-9D61-1ADD695CAB68}" type="parTrans" cxnId="{90757FE6-DA45-48DD-9C69-BF455C3DCB6A}">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2F8691C8-21A0-44FD-B866-31FFA653E084}" type="sibTrans" cxnId="{90757FE6-DA45-48DD-9C69-BF455C3DCB6A}">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5183ABB5-1B12-4684-AD24-38B0E943C82D}">
      <dgm:prSet custT="1"/>
      <dgm:spPr/>
      <dgm:t>
        <a:bodyPr/>
        <a:lstStyle/>
        <a:p>
          <a:r>
            <a:rPr lang="vi-VN" sz="2800" b="1" dirty="0">
              <a:latin typeface="Roboto Condensed" panose="02000000000000000000" pitchFamily="2" charset="0"/>
              <a:ea typeface="Roboto Condensed" panose="02000000000000000000" pitchFamily="2" charset="0"/>
            </a:rPr>
            <a:t>Kí</a:t>
          </a:r>
          <a:r>
            <a:rPr lang="en-US" sz="2800" b="1" dirty="0">
              <a:latin typeface="Roboto Condensed" panose="02000000000000000000" pitchFamily="2" charset="0"/>
              <a:ea typeface="Roboto Condensed" panose="02000000000000000000" pitchFamily="2" charset="0"/>
            </a:rPr>
            <a:t>: </a:t>
          </a:r>
          <a:r>
            <a:rPr lang="vi-VN" sz="2800" dirty="0">
              <a:latin typeface="Roboto Condensed" panose="02000000000000000000" pitchFamily="2" charset="0"/>
              <a:ea typeface="Roboto Condensed" panose="02000000000000000000" pitchFamily="2" charset="0"/>
            </a:rPr>
            <a:t>Ngôn ngữ giàu chất thơ, cái “tôi” độc đáo, giàu cá tính, sự kết hợp giữa tự sự và trữ tình,...</a:t>
          </a:r>
          <a:endParaRPr lang="en-US" sz="2800" dirty="0">
            <a:latin typeface="Roboto Condensed" panose="02000000000000000000" pitchFamily="2" charset="0"/>
            <a:ea typeface="Roboto Condensed" panose="02000000000000000000" pitchFamily="2" charset="0"/>
          </a:endParaRPr>
        </a:p>
      </dgm:t>
    </dgm:pt>
    <dgm:pt modelId="{3C87B4D2-8D1A-4BD8-8FD3-541B567FFEB9}" type="parTrans" cxnId="{A982B306-8743-4BD9-89C1-307ABBA07910}">
      <dgm:prSet/>
      <dgm:spPr/>
      <dgm:t>
        <a:bodyPr/>
        <a:lstStyle/>
        <a:p>
          <a:endParaRPr lang="en-US"/>
        </a:p>
      </dgm:t>
    </dgm:pt>
    <dgm:pt modelId="{185E9620-2E13-4C7B-B027-51B798BC9475}" type="sibTrans" cxnId="{A982B306-8743-4BD9-89C1-307ABBA07910}">
      <dgm:prSet/>
      <dgm:spPr/>
      <dgm:t>
        <a:bodyPr/>
        <a:lstStyle/>
        <a:p>
          <a:endParaRPr lang="en-US"/>
        </a:p>
      </dgm:t>
    </dgm:pt>
    <dgm:pt modelId="{9306528E-2240-4AB2-A973-23E94697C52E}" type="pres">
      <dgm:prSet presAssocID="{46B0D8C1-8978-4D10-8D5B-FED83383CAA5}" presName="hierChild1" presStyleCnt="0">
        <dgm:presLayoutVars>
          <dgm:chPref val="1"/>
          <dgm:dir/>
          <dgm:animOne val="branch"/>
          <dgm:animLvl val="lvl"/>
          <dgm:resizeHandles/>
        </dgm:presLayoutVars>
      </dgm:prSet>
      <dgm:spPr/>
    </dgm:pt>
    <dgm:pt modelId="{58D6F940-B04B-46B9-BE51-C424B6333DB0}" type="pres">
      <dgm:prSet presAssocID="{2E2D4C3D-88E4-4545-8466-397BB070DC30}" presName="hierRoot1" presStyleCnt="0"/>
      <dgm:spPr/>
    </dgm:pt>
    <dgm:pt modelId="{D92C40E7-4C7E-400C-BEF0-1544B66DB065}" type="pres">
      <dgm:prSet presAssocID="{2E2D4C3D-88E4-4545-8466-397BB070DC30}" presName="composite" presStyleCnt="0"/>
      <dgm:spPr/>
    </dgm:pt>
    <dgm:pt modelId="{23261206-C0AF-49E4-9947-B5ECFAC09DD0}" type="pres">
      <dgm:prSet presAssocID="{2E2D4C3D-88E4-4545-8466-397BB070DC30}" presName="background" presStyleLbl="node0" presStyleIdx="0" presStyleCnt="1"/>
      <dgm:spPr/>
    </dgm:pt>
    <dgm:pt modelId="{CFC413A0-8D45-4C45-8F33-601CC1CEB832}" type="pres">
      <dgm:prSet presAssocID="{2E2D4C3D-88E4-4545-8466-397BB070DC30}" presName="text" presStyleLbl="fgAcc0" presStyleIdx="0" presStyleCnt="1" custScaleX="108254">
        <dgm:presLayoutVars>
          <dgm:chPref val="3"/>
        </dgm:presLayoutVars>
      </dgm:prSet>
      <dgm:spPr/>
    </dgm:pt>
    <dgm:pt modelId="{1D914E2E-8508-450A-9E3A-5C29DA608147}" type="pres">
      <dgm:prSet presAssocID="{2E2D4C3D-88E4-4545-8466-397BB070DC30}" presName="hierChild2" presStyleCnt="0"/>
      <dgm:spPr/>
    </dgm:pt>
    <dgm:pt modelId="{1E42CA4C-00AB-4B89-BFDC-BFFF27ED37AC}" type="pres">
      <dgm:prSet presAssocID="{C17E746C-13C7-4D1E-9D61-1ADD695CAB68}" presName="Name10" presStyleLbl="parChTrans1D2" presStyleIdx="0" presStyleCnt="4"/>
      <dgm:spPr/>
    </dgm:pt>
    <dgm:pt modelId="{664FC61B-68A9-482A-9A45-150E1737FB0A}" type="pres">
      <dgm:prSet presAssocID="{E3C04EA3-72BF-423F-94B8-62A322C2E448}" presName="hierRoot2" presStyleCnt="0"/>
      <dgm:spPr/>
    </dgm:pt>
    <dgm:pt modelId="{9D6033F9-0D4D-49D3-8C4F-AF7F53129461}" type="pres">
      <dgm:prSet presAssocID="{E3C04EA3-72BF-423F-94B8-62A322C2E448}" presName="composite2" presStyleCnt="0"/>
      <dgm:spPr/>
    </dgm:pt>
    <dgm:pt modelId="{EE5F6812-7584-4789-B466-7FE22A5F59CD}" type="pres">
      <dgm:prSet presAssocID="{E3C04EA3-72BF-423F-94B8-62A322C2E448}" presName="background2" presStyleLbl="node2" presStyleIdx="0" presStyleCnt="4"/>
      <dgm:spPr/>
    </dgm:pt>
    <dgm:pt modelId="{1C787C77-C52F-4487-A005-0B7D24A72089}" type="pres">
      <dgm:prSet presAssocID="{E3C04EA3-72BF-423F-94B8-62A322C2E448}" presName="text2" presStyleLbl="fgAcc2" presStyleIdx="0" presStyleCnt="4">
        <dgm:presLayoutVars>
          <dgm:chPref val="3"/>
        </dgm:presLayoutVars>
      </dgm:prSet>
      <dgm:spPr/>
    </dgm:pt>
    <dgm:pt modelId="{7C9B9D9F-8852-46FA-9FEA-1F1C1D6C8A74}" type="pres">
      <dgm:prSet presAssocID="{E3C04EA3-72BF-423F-94B8-62A322C2E448}" presName="hierChild3" presStyleCnt="0"/>
      <dgm:spPr/>
    </dgm:pt>
    <dgm:pt modelId="{5A1F1F07-C3AF-4DBF-BAFE-6D13D60545FB}" type="pres">
      <dgm:prSet presAssocID="{DBD78D7F-7BCD-42E1-8F90-128A5DEA090E}" presName="Name10" presStyleLbl="parChTrans1D2" presStyleIdx="1" presStyleCnt="4"/>
      <dgm:spPr/>
    </dgm:pt>
    <dgm:pt modelId="{81C99FD7-4751-454D-912D-F25832BA9A79}" type="pres">
      <dgm:prSet presAssocID="{1C98AA38-F741-4756-AE59-71A25578A5FC}" presName="hierRoot2" presStyleCnt="0"/>
      <dgm:spPr/>
    </dgm:pt>
    <dgm:pt modelId="{B4D7F9AD-D16C-47FE-B6B1-91D631D47A17}" type="pres">
      <dgm:prSet presAssocID="{1C98AA38-F741-4756-AE59-71A25578A5FC}" presName="composite2" presStyleCnt="0"/>
      <dgm:spPr/>
    </dgm:pt>
    <dgm:pt modelId="{EED4AFD5-D3B9-4F56-AFF3-53EC5F397B61}" type="pres">
      <dgm:prSet presAssocID="{1C98AA38-F741-4756-AE59-71A25578A5FC}" presName="background2" presStyleLbl="node2" presStyleIdx="1" presStyleCnt="4"/>
      <dgm:spPr/>
    </dgm:pt>
    <dgm:pt modelId="{8AF3FCA5-7C2F-41CE-BAEB-E111DB3B806A}" type="pres">
      <dgm:prSet presAssocID="{1C98AA38-F741-4756-AE59-71A25578A5FC}" presName="text2" presStyleLbl="fgAcc2" presStyleIdx="1" presStyleCnt="4">
        <dgm:presLayoutVars>
          <dgm:chPref val="3"/>
        </dgm:presLayoutVars>
      </dgm:prSet>
      <dgm:spPr/>
    </dgm:pt>
    <dgm:pt modelId="{D15EE443-47E3-4DD8-891C-8813795CABA0}" type="pres">
      <dgm:prSet presAssocID="{1C98AA38-F741-4756-AE59-71A25578A5FC}" presName="hierChild3" presStyleCnt="0"/>
      <dgm:spPr/>
    </dgm:pt>
    <dgm:pt modelId="{0F601DDA-9E4A-498E-AA80-6D4E3CDCE6F8}" type="pres">
      <dgm:prSet presAssocID="{67D18402-1E2A-46A0-9D39-703A1EDFF93B}" presName="Name10" presStyleLbl="parChTrans1D2" presStyleIdx="2" presStyleCnt="4"/>
      <dgm:spPr/>
    </dgm:pt>
    <dgm:pt modelId="{F92E4489-B16D-4BCD-93CF-A0A208D5ACA5}" type="pres">
      <dgm:prSet presAssocID="{2ACCDE1E-BD6E-4362-8E1E-8AA6CE6C2C9E}" presName="hierRoot2" presStyleCnt="0"/>
      <dgm:spPr/>
    </dgm:pt>
    <dgm:pt modelId="{4060FBE4-7746-4415-847C-0E54E9EC63E7}" type="pres">
      <dgm:prSet presAssocID="{2ACCDE1E-BD6E-4362-8E1E-8AA6CE6C2C9E}" presName="composite2" presStyleCnt="0"/>
      <dgm:spPr/>
    </dgm:pt>
    <dgm:pt modelId="{93DC502B-28E2-49B6-9CD9-75700FD87D8B}" type="pres">
      <dgm:prSet presAssocID="{2ACCDE1E-BD6E-4362-8E1E-8AA6CE6C2C9E}" presName="background2" presStyleLbl="node2" presStyleIdx="2" presStyleCnt="4"/>
      <dgm:spPr/>
    </dgm:pt>
    <dgm:pt modelId="{01814893-F2F5-4A9E-9C2E-2734D78222D0}" type="pres">
      <dgm:prSet presAssocID="{2ACCDE1E-BD6E-4362-8E1E-8AA6CE6C2C9E}" presName="text2" presStyleLbl="fgAcc2" presStyleIdx="2" presStyleCnt="4">
        <dgm:presLayoutVars>
          <dgm:chPref val="3"/>
        </dgm:presLayoutVars>
      </dgm:prSet>
      <dgm:spPr/>
    </dgm:pt>
    <dgm:pt modelId="{D5AE9FB5-02A1-4583-8391-9E5C14106310}" type="pres">
      <dgm:prSet presAssocID="{2ACCDE1E-BD6E-4362-8E1E-8AA6CE6C2C9E}" presName="hierChild3" presStyleCnt="0"/>
      <dgm:spPr/>
    </dgm:pt>
    <dgm:pt modelId="{B44D6D61-2785-4463-A3BE-9ED51361EB48}" type="pres">
      <dgm:prSet presAssocID="{3C87B4D2-8D1A-4BD8-8FD3-541B567FFEB9}" presName="Name10" presStyleLbl="parChTrans1D2" presStyleIdx="3" presStyleCnt="4"/>
      <dgm:spPr/>
    </dgm:pt>
    <dgm:pt modelId="{EF7711B6-FEDA-4ED5-9C20-24FAD2D4B943}" type="pres">
      <dgm:prSet presAssocID="{5183ABB5-1B12-4684-AD24-38B0E943C82D}" presName="hierRoot2" presStyleCnt="0"/>
      <dgm:spPr/>
    </dgm:pt>
    <dgm:pt modelId="{F0526AE8-D74F-45B8-A29E-35C7137E2597}" type="pres">
      <dgm:prSet presAssocID="{5183ABB5-1B12-4684-AD24-38B0E943C82D}" presName="composite2" presStyleCnt="0"/>
      <dgm:spPr/>
    </dgm:pt>
    <dgm:pt modelId="{65126A9C-3475-4225-BBD7-282A9101B6CE}" type="pres">
      <dgm:prSet presAssocID="{5183ABB5-1B12-4684-AD24-38B0E943C82D}" presName="background2" presStyleLbl="node2" presStyleIdx="3" presStyleCnt="4"/>
      <dgm:spPr/>
    </dgm:pt>
    <dgm:pt modelId="{CD4FAFA1-A641-4095-8389-DC19756CC35C}" type="pres">
      <dgm:prSet presAssocID="{5183ABB5-1B12-4684-AD24-38B0E943C82D}" presName="text2" presStyleLbl="fgAcc2" presStyleIdx="3" presStyleCnt="4">
        <dgm:presLayoutVars>
          <dgm:chPref val="3"/>
        </dgm:presLayoutVars>
      </dgm:prSet>
      <dgm:spPr/>
    </dgm:pt>
    <dgm:pt modelId="{CB3261D4-1B97-4E9B-A02C-AC109D61028B}" type="pres">
      <dgm:prSet presAssocID="{5183ABB5-1B12-4684-AD24-38B0E943C82D}" presName="hierChild3" presStyleCnt="0"/>
      <dgm:spPr/>
    </dgm:pt>
  </dgm:ptLst>
  <dgm:cxnLst>
    <dgm:cxn modelId="{72C43F03-77F7-4B33-8A1B-900E3BF72F6A}" type="presOf" srcId="{E3C04EA3-72BF-423F-94B8-62A322C2E448}" destId="{1C787C77-C52F-4487-A005-0B7D24A72089}" srcOrd="0" destOrd="0" presId="urn:microsoft.com/office/officeart/2005/8/layout/hierarchy1"/>
    <dgm:cxn modelId="{A982B306-8743-4BD9-89C1-307ABBA07910}" srcId="{2E2D4C3D-88E4-4545-8466-397BB070DC30}" destId="{5183ABB5-1B12-4684-AD24-38B0E943C82D}" srcOrd="3" destOrd="0" parTransId="{3C87B4D2-8D1A-4BD8-8FD3-541B567FFEB9}" sibTransId="{185E9620-2E13-4C7B-B027-51B798BC9475}"/>
    <dgm:cxn modelId="{F6BABE1A-28BA-451B-8B81-C572EAFB2262}" type="presOf" srcId="{67D18402-1E2A-46A0-9D39-703A1EDFF93B}" destId="{0F601DDA-9E4A-498E-AA80-6D4E3CDCE6F8}" srcOrd="0" destOrd="0" presId="urn:microsoft.com/office/officeart/2005/8/layout/hierarchy1"/>
    <dgm:cxn modelId="{77DD1728-92D7-421F-A11E-B774C69EBC77}" type="presOf" srcId="{1C98AA38-F741-4756-AE59-71A25578A5FC}" destId="{8AF3FCA5-7C2F-41CE-BAEB-E111DB3B806A}" srcOrd="0" destOrd="0" presId="urn:microsoft.com/office/officeart/2005/8/layout/hierarchy1"/>
    <dgm:cxn modelId="{9606082E-B581-492B-A2B1-0B053B1A5573}" type="presOf" srcId="{DBD78D7F-7BCD-42E1-8F90-128A5DEA090E}" destId="{5A1F1F07-C3AF-4DBF-BAFE-6D13D60545FB}" srcOrd="0" destOrd="0" presId="urn:microsoft.com/office/officeart/2005/8/layout/hierarchy1"/>
    <dgm:cxn modelId="{6720DC34-2F38-449D-BD21-FF15C68DCB1A}" type="presOf" srcId="{5183ABB5-1B12-4684-AD24-38B0E943C82D}" destId="{CD4FAFA1-A641-4095-8389-DC19756CC35C}" srcOrd="0" destOrd="0" presId="urn:microsoft.com/office/officeart/2005/8/layout/hierarchy1"/>
    <dgm:cxn modelId="{97B4C463-C7A5-4418-B84D-C8CC2AEE37D9}" type="presOf" srcId="{C17E746C-13C7-4D1E-9D61-1ADD695CAB68}" destId="{1E42CA4C-00AB-4B89-BFDC-BFFF27ED37AC}" srcOrd="0" destOrd="0" presId="urn:microsoft.com/office/officeart/2005/8/layout/hierarchy1"/>
    <dgm:cxn modelId="{809B3883-0757-4430-B57D-CF203584F8A7}" srcId="{2E2D4C3D-88E4-4545-8466-397BB070DC30}" destId="{2ACCDE1E-BD6E-4362-8E1E-8AA6CE6C2C9E}" srcOrd="2" destOrd="0" parTransId="{67D18402-1E2A-46A0-9D39-703A1EDFF93B}" sibTransId="{CD705CA2-2450-4FB2-BA80-4B52C01B4124}"/>
    <dgm:cxn modelId="{9AF98A85-9816-4126-8D0C-D5EC43297EA4}" type="presOf" srcId="{46B0D8C1-8978-4D10-8D5B-FED83383CAA5}" destId="{9306528E-2240-4AB2-A973-23E94697C52E}" srcOrd="0" destOrd="0" presId="urn:microsoft.com/office/officeart/2005/8/layout/hierarchy1"/>
    <dgm:cxn modelId="{1FC073B7-3197-4888-AF91-C79CC7A4B874}" srcId="{46B0D8C1-8978-4D10-8D5B-FED83383CAA5}" destId="{2E2D4C3D-88E4-4545-8466-397BB070DC30}" srcOrd="0" destOrd="0" parTransId="{A6DC343F-20D8-4F96-932E-BB5ACB121A7F}" sibTransId="{6AD44AFC-F291-4F20-B29C-E33DAA575B3F}"/>
    <dgm:cxn modelId="{B7D7BBD7-C9FC-40E2-B427-C1C868EC033D}" type="presOf" srcId="{3C87B4D2-8D1A-4BD8-8FD3-541B567FFEB9}" destId="{B44D6D61-2785-4463-A3BE-9ED51361EB48}" srcOrd="0" destOrd="0" presId="urn:microsoft.com/office/officeart/2005/8/layout/hierarchy1"/>
    <dgm:cxn modelId="{F02A31E6-6C9F-491A-9D38-1AC4832586CC}" type="presOf" srcId="{2ACCDE1E-BD6E-4362-8E1E-8AA6CE6C2C9E}" destId="{01814893-F2F5-4A9E-9C2E-2734D78222D0}" srcOrd="0" destOrd="0" presId="urn:microsoft.com/office/officeart/2005/8/layout/hierarchy1"/>
    <dgm:cxn modelId="{90757FE6-DA45-48DD-9C69-BF455C3DCB6A}" srcId="{2E2D4C3D-88E4-4545-8466-397BB070DC30}" destId="{E3C04EA3-72BF-423F-94B8-62A322C2E448}" srcOrd="0" destOrd="0" parTransId="{C17E746C-13C7-4D1E-9D61-1ADD695CAB68}" sibTransId="{2F8691C8-21A0-44FD-B866-31FFA653E084}"/>
    <dgm:cxn modelId="{608B84FE-6A61-43DD-B994-533B0568031D}" type="presOf" srcId="{2E2D4C3D-88E4-4545-8466-397BB070DC30}" destId="{CFC413A0-8D45-4C45-8F33-601CC1CEB832}" srcOrd="0" destOrd="0" presId="urn:microsoft.com/office/officeart/2005/8/layout/hierarchy1"/>
    <dgm:cxn modelId="{E2D913FF-3D01-47F7-AD63-9DD82AFDDE70}" srcId="{2E2D4C3D-88E4-4545-8466-397BB070DC30}" destId="{1C98AA38-F741-4756-AE59-71A25578A5FC}" srcOrd="1" destOrd="0" parTransId="{DBD78D7F-7BCD-42E1-8F90-128A5DEA090E}" sibTransId="{C16986A3-3B54-40E8-98D2-DB0CEC195758}"/>
    <dgm:cxn modelId="{DC799F6B-E056-46FD-8B1D-12782985CC9D}" type="presParOf" srcId="{9306528E-2240-4AB2-A973-23E94697C52E}" destId="{58D6F940-B04B-46B9-BE51-C424B6333DB0}" srcOrd="0" destOrd="0" presId="urn:microsoft.com/office/officeart/2005/8/layout/hierarchy1"/>
    <dgm:cxn modelId="{F54E6209-F477-422F-87FF-8DCC16A41996}" type="presParOf" srcId="{58D6F940-B04B-46B9-BE51-C424B6333DB0}" destId="{D92C40E7-4C7E-400C-BEF0-1544B66DB065}" srcOrd="0" destOrd="0" presId="urn:microsoft.com/office/officeart/2005/8/layout/hierarchy1"/>
    <dgm:cxn modelId="{1470B4C7-DC75-4A40-BD5C-925C87E00C9F}" type="presParOf" srcId="{D92C40E7-4C7E-400C-BEF0-1544B66DB065}" destId="{23261206-C0AF-49E4-9947-B5ECFAC09DD0}" srcOrd="0" destOrd="0" presId="urn:microsoft.com/office/officeart/2005/8/layout/hierarchy1"/>
    <dgm:cxn modelId="{BAD0888A-A948-4AEC-933E-2EA122D056CF}" type="presParOf" srcId="{D92C40E7-4C7E-400C-BEF0-1544B66DB065}" destId="{CFC413A0-8D45-4C45-8F33-601CC1CEB832}" srcOrd="1" destOrd="0" presId="urn:microsoft.com/office/officeart/2005/8/layout/hierarchy1"/>
    <dgm:cxn modelId="{A07EAB5E-AE05-4CC4-A0C7-EAC3572378DD}" type="presParOf" srcId="{58D6F940-B04B-46B9-BE51-C424B6333DB0}" destId="{1D914E2E-8508-450A-9E3A-5C29DA608147}" srcOrd="1" destOrd="0" presId="urn:microsoft.com/office/officeart/2005/8/layout/hierarchy1"/>
    <dgm:cxn modelId="{F909898B-AAE3-4F9B-891D-7CFFD521C000}" type="presParOf" srcId="{1D914E2E-8508-450A-9E3A-5C29DA608147}" destId="{1E42CA4C-00AB-4B89-BFDC-BFFF27ED37AC}" srcOrd="0" destOrd="0" presId="urn:microsoft.com/office/officeart/2005/8/layout/hierarchy1"/>
    <dgm:cxn modelId="{38D60C70-A603-4BFF-A395-BDD610325D0D}" type="presParOf" srcId="{1D914E2E-8508-450A-9E3A-5C29DA608147}" destId="{664FC61B-68A9-482A-9A45-150E1737FB0A}" srcOrd="1" destOrd="0" presId="urn:microsoft.com/office/officeart/2005/8/layout/hierarchy1"/>
    <dgm:cxn modelId="{ABDF2DCD-BA9A-4320-9E98-54640907C47B}" type="presParOf" srcId="{664FC61B-68A9-482A-9A45-150E1737FB0A}" destId="{9D6033F9-0D4D-49D3-8C4F-AF7F53129461}" srcOrd="0" destOrd="0" presId="urn:microsoft.com/office/officeart/2005/8/layout/hierarchy1"/>
    <dgm:cxn modelId="{F9F1146F-E1E6-45D2-AD39-42652348C5F0}" type="presParOf" srcId="{9D6033F9-0D4D-49D3-8C4F-AF7F53129461}" destId="{EE5F6812-7584-4789-B466-7FE22A5F59CD}" srcOrd="0" destOrd="0" presId="urn:microsoft.com/office/officeart/2005/8/layout/hierarchy1"/>
    <dgm:cxn modelId="{51AA63BC-2D95-4671-BDFB-7EDACBFB07EC}" type="presParOf" srcId="{9D6033F9-0D4D-49D3-8C4F-AF7F53129461}" destId="{1C787C77-C52F-4487-A005-0B7D24A72089}" srcOrd="1" destOrd="0" presId="urn:microsoft.com/office/officeart/2005/8/layout/hierarchy1"/>
    <dgm:cxn modelId="{22684DF9-0949-4E01-978E-5056F48EDFDD}" type="presParOf" srcId="{664FC61B-68A9-482A-9A45-150E1737FB0A}" destId="{7C9B9D9F-8852-46FA-9FEA-1F1C1D6C8A74}" srcOrd="1" destOrd="0" presId="urn:microsoft.com/office/officeart/2005/8/layout/hierarchy1"/>
    <dgm:cxn modelId="{06DCBF8E-076F-4C96-B897-273635461B25}" type="presParOf" srcId="{1D914E2E-8508-450A-9E3A-5C29DA608147}" destId="{5A1F1F07-C3AF-4DBF-BAFE-6D13D60545FB}" srcOrd="2" destOrd="0" presId="urn:microsoft.com/office/officeart/2005/8/layout/hierarchy1"/>
    <dgm:cxn modelId="{6BCD188D-366B-476D-969C-219E91D44571}" type="presParOf" srcId="{1D914E2E-8508-450A-9E3A-5C29DA608147}" destId="{81C99FD7-4751-454D-912D-F25832BA9A79}" srcOrd="3" destOrd="0" presId="urn:microsoft.com/office/officeart/2005/8/layout/hierarchy1"/>
    <dgm:cxn modelId="{0ABA49A6-A28D-4386-816B-84A55785D06D}" type="presParOf" srcId="{81C99FD7-4751-454D-912D-F25832BA9A79}" destId="{B4D7F9AD-D16C-47FE-B6B1-91D631D47A17}" srcOrd="0" destOrd="0" presId="urn:microsoft.com/office/officeart/2005/8/layout/hierarchy1"/>
    <dgm:cxn modelId="{85C68051-ECBA-4CB3-B4C1-EE860ACD0FB5}" type="presParOf" srcId="{B4D7F9AD-D16C-47FE-B6B1-91D631D47A17}" destId="{EED4AFD5-D3B9-4F56-AFF3-53EC5F397B61}" srcOrd="0" destOrd="0" presId="urn:microsoft.com/office/officeart/2005/8/layout/hierarchy1"/>
    <dgm:cxn modelId="{7F4A5D7B-CA26-4A30-AF4D-161FB9958467}" type="presParOf" srcId="{B4D7F9AD-D16C-47FE-B6B1-91D631D47A17}" destId="{8AF3FCA5-7C2F-41CE-BAEB-E111DB3B806A}" srcOrd="1" destOrd="0" presId="urn:microsoft.com/office/officeart/2005/8/layout/hierarchy1"/>
    <dgm:cxn modelId="{1D38A7B6-B87D-49FA-B3EC-FF529B235CFE}" type="presParOf" srcId="{81C99FD7-4751-454D-912D-F25832BA9A79}" destId="{D15EE443-47E3-4DD8-891C-8813795CABA0}" srcOrd="1" destOrd="0" presId="urn:microsoft.com/office/officeart/2005/8/layout/hierarchy1"/>
    <dgm:cxn modelId="{7FBC8A05-314D-4DC8-82A5-81AA0674E69B}" type="presParOf" srcId="{1D914E2E-8508-450A-9E3A-5C29DA608147}" destId="{0F601DDA-9E4A-498E-AA80-6D4E3CDCE6F8}" srcOrd="4" destOrd="0" presId="urn:microsoft.com/office/officeart/2005/8/layout/hierarchy1"/>
    <dgm:cxn modelId="{88E72711-F5C9-4874-9FED-9B08CCC586C7}" type="presParOf" srcId="{1D914E2E-8508-450A-9E3A-5C29DA608147}" destId="{F92E4489-B16D-4BCD-93CF-A0A208D5ACA5}" srcOrd="5" destOrd="0" presId="urn:microsoft.com/office/officeart/2005/8/layout/hierarchy1"/>
    <dgm:cxn modelId="{5BA9E6D1-663E-4CB5-B396-FA9E13EF2EB7}" type="presParOf" srcId="{F92E4489-B16D-4BCD-93CF-A0A208D5ACA5}" destId="{4060FBE4-7746-4415-847C-0E54E9EC63E7}" srcOrd="0" destOrd="0" presId="urn:microsoft.com/office/officeart/2005/8/layout/hierarchy1"/>
    <dgm:cxn modelId="{6D78F983-34C4-4AE4-A90B-5FE4112ADD1A}" type="presParOf" srcId="{4060FBE4-7746-4415-847C-0E54E9EC63E7}" destId="{93DC502B-28E2-49B6-9CD9-75700FD87D8B}" srcOrd="0" destOrd="0" presId="urn:microsoft.com/office/officeart/2005/8/layout/hierarchy1"/>
    <dgm:cxn modelId="{6AAF2C16-07F4-4316-8687-F395FA49F7F6}" type="presParOf" srcId="{4060FBE4-7746-4415-847C-0E54E9EC63E7}" destId="{01814893-F2F5-4A9E-9C2E-2734D78222D0}" srcOrd="1" destOrd="0" presId="urn:microsoft.com/office/officeart/2005/8/layout/hierarchy1"/>
    <dgm:cxn modelId="{F20E46EF-A27F-42C4-B453-65C08741CDB1}" type="presParOf" srcId="{F92E4489-B16D-4BCD-93CF-A0A208D5ACA5}" destId="{D5AE9FB5-02A1-4583-8391-9E5C14106310}" srcOrd="1" destOrd="0" presId="urn:microsoft.com/office/officeart/2005/8/layout/hierarchy1"/>
    <dgm:cxn modelId="{33D5F905-DC34-4456-9776-CDC5A352DAB8}" type="presParOf" srcId="{1D914E2E-8508-450A-9E3A-5C29DA608147}" destId="{B44D6D61-2785-4463-A3BE-9ED51361EB48}" srcOrd="6" destOrd="0" presId="urn:microsoft.com/office/officeart/2005/8/layout/hierarchy1"/>
    <dgm:cxn modelId="{C736593B-EE2C-4C7C-BDFA-63C8D4141876}" type="presParOf" srcId="{1D914E2E-8508-450A-9E3A-5C29DA608147}" destId="{EF7711B6-FEDA-4ED5-9C20-24FAD2D4B943}" srcOrd="7" destOrd="0" presId="urn:microsoft.com/office/officeart/2005/8/layout/hierarchy1"/>
    <dgm:cxn modelId="{FC328410-C3F4-480E-86E8-73874FDB9275}" type="presParOf" srcId="{EF7711B6-FEDA-4ED5-9C20-24FAD2D4B943}" destId="{F0526AE8-D74F-45B8-A29E-35C7137E2597}" srcOrd="0" destOrd="0" presId="urn:microsoft.com/office/officeart/2005/8/layout/hierarchy1"/>
    <dgm:cxn modelId="{EACF7745-1383-4E45-AA0E-8EC268485F7F}" type="presParOf" srcId="{F0526AE8-D74F-45B8-A29E-35C7137E2597}" destId="{65126A9C-3475-4225-BBD7-282A9101B6CE}" srcOrd="0" destOrd="0" presId="urn:microsoft.com/office/officeart/2005/8/layout/hierarchy1"/>
    <dgm:cxn modelId="{015E1370-E774-4215-BC8A-A850C21072AC}" type="presParOf" srcId="{F0526AE8-D74F-45B8-A29E-35C7137E2597}" destId="{CD4FAFA1-A641-4095-8389-DC19756CC35C}" srcOrd="1" destOrd="0" presId="urn:microsoft.com/office/officeart/2005/8/layout/hierarchy1"/>
    <dgm:cxn modelId="{3D00B7D7-371F-46E2-A660-025200C62A0E}" type="presParOf" srcId="{EF7711B6-FEDA-4ED5-9C20-24FAD2D4B943}" destId="{CB3261D4-1B97-4E9B-A02C-AC109D61028B}"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D338C8-1A2E-46B8-8446-2C1EF3E2548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84D449E-6AE5-4ED4-BD6A-DC093F4EA1D2}">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Luận đề</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FC75A7B6-DC96-4A44-A6C9-577F59C380D3}" type="parTrans" cxnId="{31D4AE69-FFD6-4BD0-8DEA-1533BB7721B2}">
      <dgm:prSet/>
      <dgm:spPr/>
      <dgm:t>
        <a:bodyPr/>
        <a:lstStyle/>
        <a:p>
          <a:endParaRPr lang="en-US"/>
        </a:p>
      </dgm:t>
    </dgm:pt>
    <dgm:pt modelId="{43CAD94F-C01B-4A0A-AC28-90BFE0559FC5}" type="sibTrans" cxnId="{31D4AE69-FFD6-4BD0-8DEA-1533BB7721B2}">
      <dgm:prSet/>
      <dgm:spPr/>
      <dgm:t>
        <a:bodyPr/>
        <a:lstStyle/>
        <a:p>
          <a:endParaRPr lang="en-US"/>
        </a:p>
      </dgm:t>
    </dgm:pt>
    <dgm:pt modelId="{C1E262CE-376D-47B3-B3C7-D86B446AD90B}">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Lí Lẽ  + Bằng chứng </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1842999C-8B84-4B42-BB41-1A49DBC50221}" type="parTrans" cxnId="{4ED8B31F-A203-4A81-8AFE-A2D72403CE2F}">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4DC4799B-18F4-4061-AA3D-52AEB3DC9329}" type="sibTrans" cxnId="{4ED8B31F-A203-4A81-8AFE-A2D72403CE2F}">
      <dgm:prSet/>
      <dgm:spPr/>
      <dgm:t>
        <a:bodyPr/>
        <a:lstStyle/>
        <a:p>
          <a:endParaRPr lang="en-US"/>
        </a:p>
      </dgm:t>
    </dgm:pt>
    <dgm:pt modelId="{0FFCA08F-1D8D-4EFF-8BB9-761ED55096D4}">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Lí lẽ + </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a:p>
          <a:r>
            <a:rPr lang="vi-VN" sz="4400" dirty="0">
              <a:latin typeface="Roboto Condensed" panose="02000000000000000000" pitchFamily="2" charset="0"/>
              <a:ea typeface="Roboto Condensed" panose="02000000000000000000" pitchFamily="2" charset="0"/>
              <a:cs typeface="Roboto Condensed" panose="02000000000000000000" pitchFamily="2" charset="0"/>
            </a:rPr>
            <a:t>Bằng chứng </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7CA190A5-4287-41CC-91BA-0F3788569E93}" type="parTrans" cxnId="{3B4DA472-1A3C-4D0E-8521-9AE0153155D7}">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4BA1068E-7E93-4403-A2B4-D4577AB4D912}" type="sibTrans" cxnId="{3B4DA472-1A3C-4D0E-8521-9AE0153155D7}">
      <dgm:prSet/>
      <dgm:spPr/>
      <dgm:t>
        <a:bodyPr/>
        <a:lstStyle/>
        <a:p>
          <a:endParaRPr lang="en-US"/>
        </a:p>
      </dgm:t>
    </dgm:pt>
    <dgm:pt modelId="{A0B8DD87-B407-4F65-9CA6-A4EAD696B7AF}">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Luận điểm </a:t>
          </a:r>
          <a:r>
            <a:rPr lang="en-US" sz="4400" dirty="0">
              <a:latin typeface="Roboto Condensed" panose="02000000000000000000" pitchFamily="2" charset="0"/>
              <a:ea typeface="Roboto Condensed" panose="02000000000000000000" pitchFamily="2" charset="0"/>
              <a:cs typeface="Roboto Condensed" panose="02000000000000000000" pitchFamily="2" charset="0"/>
            </a:rPr>
            <a:t>3</a:t>
          </a:r>
        </a:p>
      </dgm:t>
    </dgm:pt>
    <dgm:pt modelId="{009C1764-7AFE-4749-9F2B-D754CFC6D14C}" type="parTrans" cxnId="{F955C9CB-1A9C-46E4-8545-3FFB70BAFA12}">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E6346345-6D29-40ED-B3F8-7B8B75279577}" type="sibTrans" cxnId="{F955C9CB-1A9C-46E4-8545-3FFB70BAFA12}">
      <dgm:prSet/>
      <dgm:spPr/>
      <dgm:t>
        <a:bodyPr/>
        <a:lstStyle/>
        <a:p>
          <a:endParaRPr lang="en-US"/>
        </a:p>
      </dgm:t>
    </dgm:pt>
    <dgm:pt modelId="{2AB0959D-23B6-403A-94C1-FC67BD5224DE}">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Lí lẽ + </a:t>
          </a:r>
        </a:p>
        <a:p>
          <a:r>
            <a:rPr lang="vi-VN" sz="4400" dirty="0">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2A95AD83-7C4F-4C1D-B8EB-81A1B1088D15}" type="parTrans" cxnId="{1797685E-2394-412F-9A42-6B2476CAA6AB}">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E97488E-E643-444C-8558-B7285BC007EF}" type="sibTrans" cxnId="{1797685E-2394-412F-9A42-6B2476CAA6AB}">
      <dgm:prSet/>
      <dgm:spPr/>
      <dgm:t>
        <a:bodyPr/>
        <a:lstStyle/>
        <a:p>
          <a:endParaRPr lang="en-US"/>
        </a:p>
      </dgm:t>
    </dgm:pt>
    <dgm:pt modelId="{CA6DD877-8FB9-4D0A-846A-D22653A871D7}">
      <dgm:prSe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Lí lẽ + </a:t>
          </a:r>
        </a:p>
        <a:p>
          <a:r>
            <a:rPr lang="vi-VN" sz="4400" dirty="0">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2FFFADA3-F9E5-4F85-86C3-6AD4D53A3D56}" type="parTrans" cxnId="{7811C87C-A0B7-4679-9EB4-797DAD82628F}">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041CAD5F-F81E-416D-9217-6CBF59761185}" type="sibTrans" cxnId="{7811C87C-A0B7-4679-9EB4-797DAD82628F}">
      <dgm:prSet/>
      <dgm:spPr/>
      <dgm:t>
        <a:bodyPr/>
        <a:lstStyle/>
        <a:p>
          <a:endParaRPr lang="en-US"/>
        </a:p>
      </dgm:t>
    </dgm:pt>
    <dgm:pt modelId="{F95A0F13-D442-45FE-944C-79400A3A9AF3}">
      <dgm:prSe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Luận điểm 2</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297F596-A8A3-459E-A831-A28D08A45806}" type="parTrans" cxnId="{A90CE737-7073-41ED-AD29-959A75381506}">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8179E45-B46C-4F02-A6F3-788F9FF25545}" type="sibTrans" cxnId="{A90CE737-7073-41ED-AD29-959A75381506}">
      <dgm:prSet/>
      <dgm:spPr/>
      <dgm:t>
        <a:bodyPr/>
        <a:lstStyle/>
        <a:p>
          <a:endParaRPr lang="en-US"/>
        </a:p>
      </dgm:t>
    </dgm:pt>
    <dgm:pt modelId="{C4EF1A42-B267-44D9-A21F-ECD8CC05C19D}">
      <dgm:prSet phldrT="[Text]" custT="1"/>
      <dgm:spPr>
        <a:ln>
          <a:solidFill>
            <a:srgbClr val="7D6B5D"/>
          </a:solidFill>
        </a:ln>
      </dgm:spPr>
      <dgm:t>
        <a:bodyPr/>
        <a:lstStyle/>
        <a:p>
          <a:r>
            <a:rPr lang="vi-VN" sz="4400" dirty="0">
              <a:latin typeface="Roboto Condensed" panose="02000000000000000000" pitchFamily="2" charset="0"/>
              <a:ea typeface="Roboto Condensed" panose="02000000000000000000" pitchFamily="2" charset="0"/>
              <a:cs typeface="Roboto Condensed" panose="02000000000000000000" pitchFamily="2" charset="0"/>
            </a:rPr>
            <a:t>Luận điểm 1</a:t>
          </a:r>
          <a:endParaRPr lang="en-US" sz="4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BC0ED1A3-753D-4501-BEEB-355EA3F36527}" type="sibTrans" cxnId="{49D14200-BDA9-4B87-9473-A9A450CD406E}">
      <dgm:prSet/>
      <dgm:spPr/>
      <dgm:t>
        <a:bodyPr/>
        <a:lstStyle/>
        <a:p>
          <a:endParaRPr lang="en-US"/>
        </a:p>
      </dgm:t>
    </dgm:pt>
    <dgm:pt modelId="{AEE0EB2A-74C4-4702-B341-7D2D98A06269}" type="parTrans" cxnId="{49D14200-BDA9-4B87-9473-A9A450CD406E}">
      <dgm:prSet/>
      <dgm:spPr>
        <a:ln>
          <a:solidFill>
            <a:srgbClr val="7D6B5D"/>
          </a:solidFill>
        </a:ln>
      </dgm:spPr>
      <dgm:t>
        <a:bodyPr/>
        <a:lstStyle/>
        <a:p>
          <a:endParaRPr lang="en-US" sz="44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34F157D-3AC5-49CA-894E-4E8AB5706C2A}" type="pres">
      <dgm:prSet presAssocID="{EAD338C8-1A2E-46B8-8446-2C1EF3E25481}" presName="hierChild1" presStyleCnt="0">
        <dgm:presLayoutVars>
          <dgm:chPref val="1"/>
          <dgm:dir/>
          <dgm:animOne val="branch"/>
          <dgm:animLvl val="lvl"/>
          <dgm:resizeHandles/>
        </dgm:presLayoutVars>
      </dgm:prSet>
      <dgm:spPr/>
    </dgm:pt>
    <dgm:pt modelId="{E77DD304-3292-4862-A861-7D66F4780B44}" type="pres">
      <dgm:prSet presAssocID="{184D449E-6AE5-4ED4-BD6A-DC093F4EA1D2}" presName="hierRoot1" presStyleCnt="0"/>
      <dgm:spPr/>
    </dgm:pt>
    <dgm:pt modelId="{1CFC2151-BC5A-4187-8DBE-362D734C31AD}" type="pres">
      <dgm:prSet presAssocID="{184D449E-6AE5-4ED4-BD6A-DC093F4EA1D2}" presName="composite" presStyleCnt="0"/>
      <dgm:spPr/>
    </dgm:pt>
    <dgm:pt modelId="{0EC2B8B9-2316-4BF9-AF72-8E4CE5FBE289}" type="pres">
      <dgm:prSet presAssocID="{184D449E-6AE5-4ED4-BD6A-DC093F4EA1D2}" presName="background" presStyleLbl="node0" presStyleIdx="0" presStyleCnt="1"/>
      <dgm:spPr>
        <a:solidFill>
          <a:srgbClr val="9E8C7E"/>
        </a:solidFill>
        <a:ln>
          <a:solidFill>
            <a:srgbClr val="7D6B5D"/>
          </a:solidFill>
        </a:ln>
      </dgm:spPr>
    </dgm:pt>
    <dgm:pt modelId="{3575AEE8-9545-4A28-93C1-6D156624DBAD}" type="pres">
      <dgm:prSet presAssocID="{184D449E-6AE5-4ED4-BD6A-DC093F4EA1D2}" presName="text" presStyleLbl="fgAcc0" presStyleIdx="0" presStyleCnt="1">
        <dgm:presLayoutVars>
          <dgm:chPref val="3"/>
        </dgm:presLayoutVars>
      </dgm:prSet>
      <dgm:spPr/>
    </dgm:pt>
    <dgm:pt modelId="{51AA23F7-78AB-4051-982C-0F5ED5D3F613}" type="pres">
      <dgm:prSet presAssocID="{184D449E-6AE5-4ED4-BD6A-DC093F4EA1D2}" presName="hierChild2" presStyleCnt="0"/>
      <dgm:spPr/>
    </dgm:pt>
    <dgm:pt modelId="{C05A3C5B-659A-4F63-9E8A-327A47003F49}" type="pres">
      <dgm:prSet presAssocID="{AEE0EB2A-74C4-4702-B341-7D2D98A06269}" presName="Name10" presStyleLbl="parChTrans1D2" presStyleIdx="0" presStyleCnt="3"/>
      <dgm:spPr/>
    </dgm:pt>
    <dgm:pt modelId="{CACB37EB-9A3E-4D35-8F74-DE0C133F3953}" type="pres">
      <dgm:prSet presAssocID="{C4EF1A42-B267-44D9-A21F-ECD8CC05C19D}" presName="hierRoot2" presStyleCnt="0"/>
      <dgm:spPr/>
    </dgm:pt>
    <dgm:pt modelId="{1B7A1BF9-0B6A-4E34-AA01-EB0C2D04F105}" type="pres">
      <dgm:prSet presAssocID="{C4EF1A42-B267-44D9-A21F-ECD8CC05C19D}" presName="composite2" presStyleCnt="0"/>
      <dgm:spPr/>
    </dgm:pt>
    <dgm:pt modelId="{61448A1B-BA7D-4658-84AB-081FC4AFD8CF}" type="pres">
      <dgm:prSet presAssocID="{C4EF1A42-B267-44D9-A21F-ECD8CC05C19D}" presName="background2" presStyleLbl="node2" presStyleIdx="0" presStyleCnt="3"/>
      <dgm:spPr>
        <a:solidFill>
          <a:srgbClr val="9E8C7E"/>
        </a:solidFill>
        <a:ln>
          <a:solidFill>
            <a:srgbClr val="7D6B5D"/>
          </a:solidFill>
        </a:ln>
      </dgm:spPr>
    </dgm:pt>
    <dgm:pt modelId="{DD93F930-0C80-47D5-BB4D-63F7CD18C913}" type="pres">
      <dgm:prSet presAssocID="{C4EF1A42-B267-44D9-A21F-ECD8CC05C19D}" presName="text2" presStyleLbl="fgAcc2" presStyleIdx="0" presStyleCnt="3">
        <dgm:presLayoutVars>
          <dgm:chPref val="3"/>
        </dgm:presLayoutVars>
      </dgm:prSet>
      <dgm:spPr/>
    </dgm:pt>
    <dgm:pt modelId="{65AD0A0C-9728-4C5D-A44C-3152C7A38784}" type="pres">
      <dgm:prSet presAssocID="{C4EF1A42-B267-44D9-A21F-ECD8CC05C19D}" presName="hierChild3" presStyleCnt="0"/>
      <dgm:spPr/>
    </dgm:pt>
    <dgm:pt modelId="{9EBA7C15-1CAC-4C52-8A78-AD5AE05FCEA8}" type="pres">
      <dgm:prSet presAssocID="{1842999C-8B84-4B42-BB41-1A49DBC50221}" presName="Name17" presStyleLbl="parChTrans1D3" presStyleIdx="0" presStyleCnt="4"/>
      <dgm:spPr/>
    </dgm:pt>
    <dgm:pt modelId="{F4CCB097-F148-4266-9E19-01ECAEBF211F}" type="pres">
      <dgm:prSet presAssocID="{C1E262CE-376D-47B3-B3C7-D86B446AD90B}" presName="hierRoot3" presStyleCnt="0"/>
      <dgm:spPr/>
    </dgm:pt>
    <dgm:pt modelId="{821D115C-6052-46EC-8489-BF81B94806B1}" type="pres">
      <dgm:prSet presAssocID="{C1E262CE-376D-47B3-B3C7-D86B446AD90B}" presName="composite3" presStyleCnt="0"/>
      <dgm:spPr/>
    </dgm:pt>
    <dgm:pt modelId="{A99CB610-3EC8-437A-B2A5-61539F79A5AE}" type="pres">
      <dgm:prSet presAssocID="{C1E262CE-376D-47B3-B3C7-D86B446AD90B}" presName="background3" presStyleLbl="node3" presStyleIdx="0" presStyleCnt="4"/>
      <dgm:spPr>
        <a:solidFill>
          <a:srgbClr val="9E8C7E"/>
        </a:solidFill>
        <a:ln>
          <a:solidFill>
            <a:srgbClr val="7D6B5D"/>
          </a:solidFill>
        </a:ln>
      </dgm:spPr>
    </dgm:pt>
    <dgm:pt modelId="{BECA7B6F-B87B-49F1-92B1-7BCE0A0A2D9B}" type="pres">
      <dgm:prSet presAssocID="{C1E262CE-376D-47B3-B3C7-D86B446AD90B}" presName="text3" presStyleLbl="fgAcc3" presStyleIdx="0" presStyleCnt="4">
        <dgm:presLayoutVars>
          <dgm:chPref val="3"/>
        </dgm:presLayoutVars>
      </dgm:prSet>
      <dgm:spPr/>
    </dgm:pt>
    <dgm:pt modelId="{8ECC74A5-7374-4F57-BAE0-6841331E3387}" type="pres">
      <dgm:prSet presAssocID="{C1E262CE-376D-47B3-B3C7-D86B446AD90B}" presName="hierChild4" presStyleCnt="0"/>
      <dgm:spPr/>
    </dgm:pt>
    <dgm:pt modelId="{9C2005AC-1DEA-408A-8F63-C41822F0AD8A}" type="pres">
      <dgm:prSet presAssocID="{7CA190A5-4287-41CC-91BA-0F3788569E93}" presName="Name17" presStyleLbl="parChTrans1D3" presStyleIdx="1" presStyleCnt="4"/>
      <dgm:spPr/>
    </dgm:pt>
    <dgm:pt modelId="{B1DBB589-10CF-437C-B849-34D291B43B87}" type="pres">
      <dgm:prSet presAssocID="{0FFCA08F-1D8D-4EFF-8BB9-761ED55096D4}" presName="hierRoot3" presStyleCnt="0"/>
      <dgm:spPr/>
    </dgm:pt>
    <dgm:pt modelId="{CC489471-0C06-46A2-BCD1-F2D92EC12A02}" type="pres">
      <dgm:prSet presAssocID="{0FFCA08F-1D8D-4EFF-8BB9-761ED55096D4}" presName="composite3" presStyleCnt="0"/>
      <dgm:spPr/>
    </dgm:pt>
    <dgm:pt modelId="{D6E83D54-297E-49A1-97CA-86828B2B6B19}" type="pres">
      <dgm:prSet presAssocID="{0FFCA08F-1D8D-4EFF-8BB9-761ED55096D4}" presName="background3" presStyleLbl="node3" presStyleIdx="1" presStyleCnt="4"/>
      <dgm:spPr>
        <a:solidFill>
          <a:srgbClr val="9E8C7E"/>
        </a:solidFill>
        <a:ln>
          <a:solidFill>
            <a:srgbClr val="7D6B5D"/>
          </a:solidFill>
        </a:ln>
      </dgm:spPr>
    </dgm:pt>
    <dgm:pt modelId="{287BD96A-C206-4899-B2D1-E21DBF893E89}" type="pres">
      <dgm:prSet presAssocID="{0FFCA08F-1D8D-4EFF-8BB9-761ED55096D4}" presName="text3" presStyleLbl="fgAcc3" presStyleIdx="1" presStyleCnt="4">
        <dgm:presLayoutVars>
          <dgm:chPref val="3"/>
        </dgm:presLayoutVars>
      </dgm:prSet>
      <dgm:spPr/>
    </dgm:pt>
    <dgm:pt modelId="{26E5892A-B075-4CC1-98EF-F05CC99CAA79}" type="pres">
      <dgm:prSet presAssocID="{0FFCA08F-1D8D-4EFF-8BB9-761ED55096D4}" presName="hierChild4" presStyleCnt="0"/>
      <dgm:spPr/>
    </dgm:pt>
    <dgm:pt modelId="{9C6E3EA9-E876-42A0-AB05-9BBA8B2A33D1}" type="pres">
      <dgm:prSet presAssocID="{8297F596-A8A3-459E-A831-A28D08A45806}" presName="Name10" presStyleLbl="parChTrans1D2" presStyleIdx="1" presStyleCnt="3"/>
      <dgm:spPr/>
    </dgm:pt>
    <dgm:pt modelId="{B319DA21-82EF-4AE2-AB77-694CE6B8D3B8}" type="pres">
      <dgm:prSet presAssocID="{F95A0F13-D442-45FE-944C-79400A3A9AF3}" presName="hierRoot2" presStyleCnt="0"/>
      <dgm:spPr/>
    </dgm:pt>
    <dgm:pt modelId="{5D0654C4-A894-4AD1-A8AF-15DCB8885A39}" type="pres">
      <dgm:prSet presAssocID="{F95A0F13-D442-45FE-944C-79400A3A9AF3}" presName="composite2" presStyleCnt="0"/>
      <dgm:spPr/>
    </dgm:pt>
    <dgm:pt modelId="{009EB3F0-C013-40CC-ACC8-4EAA5A1AF6B7}" type="pres">
      <dgm:prSet presAssocID="{F95A0F13-D442-45FE-944C-79400A3A9AF3}" presName="background2" presStyleLbl="node2" presStyleIdx="1" presStyleCnt="3"/>
      <dgm:spPr>
        <a:solidFill>
          <a:srgbClr val="9E8C7E"/>
        </a:solidFill>
        <a:ln>
          <a:solidFill>
            <a:srgbClr val="7D6B5D"/>
          </a:solidFill>
        </a:ln>
      </dgm:spPr>
    </dgm:pt>
    <dgm:pt modelId="{902B05D1-5BB3-4C7D-9B48-A5D09711EA43}" type="pres">
      <dgm:prSet presAssocID="{F95A0F13-D442-45FE-944C-79400A3A9AF3}" presName="text2" presStyleLbl="fgAcc2" presStyleIdx="1" presStyleCnt="3">
        <dgm:presLayoutVars>
          <dgm:chPref val="3"/>
        </dgm:presLayoutVars>
      </dgm:prSet>
      <dgm:spPr/>
    </dgm:pt>
    <dgm:pt modelId="{857C64F4-D2B7-485D-A60F-D7B489D3C786}" type="pres">
      <dgm:prSet presAssocID="{F95A0F13-D442-45FE-944C-79400A3A9AF3}" presName="hierChild3" presStyleCnt="0"/>
      <dgm:spPr/>
    </dgm:pt>
    <dgm:pt modelId="{2F280B70-FAD2-47E8-A989-FA4AFE1A68D2}" type="pres">
      <dgm:prSet presAssocID="{2FFFADA3-F9E5-4F85-86C3-6AD4D53A3D56}" presName="Name17" presStyleLbl="parChTrans1D3" presStyleIdx="2" presStyleCnt="4"/>
      <dgm:spPr/>
    </dgm:pt>
    <dgm:pt modelId="{6ABD74A7-CC07-48E7-BAA6-96CC75FD3C62}" type="pres">
      <dgm:prSet presAssocID="{CA6DD877-8FB9-4D0A-846A-D22653A871D7}" presName="hierRoot3" presStyleCnt="0"/>
      <dgm:spPr/>
    </dgm:pt>
    <dgm:pt modelId="{AC81C156-D39B-41B7-AEB4-8C1E29DEA92C}" type="pres">
      <dgm:prSet presAssocID="{CA6DD877-8FB9-4D0A-846A-D22653A871D7}" presName="composite3" presStyleCnt="0"/>
      <dgm:spPr/>
    </dgm:pt>
    <dgm:pt modelId="{64CE485E-B75C-4826-B278-9F5D1393C119}" type="pres">
      <dgm:prSet presAssocID="{CA6DD877-8FB9-4D0A-846A-D22653A871D7}" presName="background3" presStyleLbl="node3" presStyleIdx="2" presStyleCnt="4"/>
      <dgm:spPr>
        <a:solidFill>
          <a:srgbClr val="9E8C7E"/>
        </a:solidFill>
        <a:ln>
          <a:solidFill>
            <a:srgbClr val="7D6B5D"/>
          </a:solidFill>
        </a:ln>
      </dgm:spPr>
    </dgm:pt>
    <dgm:pt modelId="{D47B4654-7898-4B22-AE39-F2EE40649970}" type="pres">
      <dgm:prSet presAssocID="{CA6DD877-8FB9-4D0A-846A-D22653A871D7}" presName="text3" presStyleLbl="fgAcc3" presStyleIdx="2" presStyleCnt="4">
        <dgm:presLayoutVars>
          <dgm:chPref val="3"/>
        </dgm:presLayoutVars>
      </dgm:prSet>
      <dgm:spPr/>
    </dgm:pt>
    <dgm:pt modelId="{BF6C4AA6-EFAF-4EF9-9182-28C42570BE8D}" type="pres">
      <dgm:prSet presAssocID="{CA6DD877-8FB9-4D0A-846A-D22653A871D7}" presName="hierChild4" presStyleCnt="0"/>
      <dgm:spPr/>
    </dgm:pt>
    <dgm:pt modelId="{4484DF15-8A46-4AE6-BF98-31936D4B68DD}" type="pres">
      <dgm:prSet presAssocID="{009C1764-7AFE-4749-9F2B-D754CFC6D14C}" presName="Name10" presStyleLbl="parChTrans1D2" presStyleIdx="2" presStyleCnt="3"/>
      <dgm:spPr/>
    </dgm:pt>
    <dgm:pt modelId="{3799634A-4117-4B84-80CD-9071F4433DD6}" type="pres">
      <dgm:prSet presAssocID="{A0B8DD87-B407-4F65-9CA6-A4EAD696B7AF}" presName="hierRoot2" presStyleCnt="0"/>
      <dgm:spPr/>
    </dgm:pt>
    <dgm:pt modelId="{4E46C0F7-AFBD-4277-8CC3-D5A35A5BD4FA}" type="pres">
      <dgm:prSet presAssocID="{A0B8DD87-B407-4F65-9CA6-A4EAD696B7AF}" presName="composite2" presStyleCnt="0"/>
      <dgm:spPr/>
    </dgm:pt>
    <dgm:pt modelId="{0FB2D00E-6C86-490F-B608-F8850E719067}" type="pres">
      <dgm:prSet presAssocID="{A0B8DD87-B407-4F65-9CA6-A4EAD696B7AF}" presName="background2" presStyleLbl="node2" presStyleIdx="2" presStyleCnt="3"/>
      <dgm:spPr>
        <a:solidFill>
          <a:srgbClr val="9E8C7E"/>
        </a:solidFill>
        <a:ln>
          <a:solidFill>
            <a:srgbClr val="7D6B5D"/>
          </a:solidFill>
        </a:ln>
      </dgm:spPr>
    </dgm:pt>
    <dgm:pt modelId="{35FA074F-8913-4C50-9ED3-64F5807B8AD2}" type="pres">
      <dgm:prSet presAssocID="{A0B8DD87-B407-4F65-9CA6-A4EAD696B7AF}" presName="text2" presStyleLbl="fgAcc2" presStyleIdx="2" presStyleCnt="3">
        <dgm:presLayoutVars>
          <dgm:chPref val="3"/>
        </dgm:presLayoutVars>
      </dgm:prSet>
      <dgm:spPr/>
    </dgm:pt>
    <dgm:pt modelId="{EF943C61-4AFE-4023-98B6-0BE5945CB10E}" type="pres">
      <dgm:prSet presAssocID="{A0B8DD87-B407-4F65-9CA6-A4EAD696B7AF}" presName="hierChild3" presStyleCnt="0"/>
      <dgm:spPr/>
    </dgm:pt>
    <dgm:pt modelId="{41950C57-B1AE-4BD5-AD36-40C72777AE70}" type="pres">
      <dgm:prSet presAssocID="{2A95AD83-7C4F-4C1D-B8EB-81A1B1088D15}" presName="Name17" presStyleLbl="parChTrans1D3" presStyleIdx="3" presStyleCnt="4"/>
      <dgm:spPr/>
    </dgm:pt>
    <dgm:pt modelId="{5929AA7C-95FB-4918-89ED-05304DAA7371}" type="pres">
      <dgm:prSet presAssocID="{2AB0959D-23B6-403A-94C1-FC67BD5224DE}" presName="hierRoot3" presStyleCnt="0"/>
      <dgm:spPr/>
    </dgm:pt>
    <dgm:pt modelId="{C3F3B5F8-F5E7-43DB-8EF0-942D404DC657}" type="pres">
      <dgm:prSet presAssocID="{2AB0959D-23B6-403A-94C1-FC67BD5224DE}" presName="composite3" presStyleCnt="0"/>
      <dgm:spPr/>
    </dgm:pt>
    <dgm:pt modelId="{65A6B737-3F06-4882-9FC4-EA703A93AB75}" type="pres">
      <dgm:prSet presAssocID="{2AB0959D-23B6-403A-94C1-FC67BD5224DE}" presName="background3" presStyleLbl="node3" presStyleIdx="3" presStyleCnt="4"/>
      <dgm:spPr>
        <a:solidFill>
          <a:srgbClr val="9E8C7E"/>
        </a:solidFill>
        <a:ln>
          <a:solidFill>
            <a:srgbClr val="7D6B5D"/>
          </a:solidFill>
        </a:ln>
      </dgm:spPr>
    </dgm:pt>
    <dgm:pt modelId="{207B924B-C288-436E-BB19-2586B2767129}" type="pres">
      <dgm:prSet presAssocID="{2AB0959D-23B6-403A-94C1-FC67BD5224DE}" presName="text3" presStyleLbl="fgAcc3" presStyleIdx="3" presStyleCnt="4">
        <dgm:presLayoutVars>
          <dgm:chPref val="3"/>
        </dgm:presLayoutVars>
      </dgm:prSet>
      <dgm:spPr/>
    </dgm:pt>
    <dgm:pt modelId="{98B69AA3-D4BE-4D87-AEB6-B79D5D7BFCB8}" type="pres">
      <dgm:prSet presAssocID="{2AB0959D-23B6-403A-94C1-FC67BD5224DE}" presName="hierChild4" presStyleCnt="0"/>
      <dgm:spPr/>
    </dgm:pt>
  </dgm:ptLst>
  <dgm:cxnLst>
    <dgm:cxn modelId="{49D14200-BDA9-4B87-9473-A9A450CD406E}" srcId="{184D449E-6AE5-4ED4-BD6A-DC093F4EA1D2}" destId="{C4EF1A42-B267-44D9-A21F-ECD8CC05C19D}" srcOrd="0" destOrd="0" parTransId="{AEE0EB2A-74C4-4702-B341-7D2D98A06269}" sibTransId="{BC0ED1A3-753D-4501-BEEB-355EA3F36527}"/>
    <dgm:cxn modelId="{E981B907-0E5E-4CE7-8DA7-5CE20CD325C2}" type="presOf" srcId="{2AB0959D-23B6-403A-94C1-FC67BD5224DE}" destId="{207B924B-C288-436E-BB19-2586B2767129}" srcOrd="0" destOrd="0" presId="urn:microsoft.com/office/officeart/2005/8/layout/hierarchy1"/>
    <dgm:cxn modelId="{CE4BFA0C-6BBA-4E83-8DAD-DA2F2D3EDF6B}" type="presOf" srcId="{CA6DD877-8FB9-4D0A-846A-D22653A871D7}" destId="{D47B4654-7898-4B22-AE39-F2EE40649970}" srcOrd="0" destOrd="0" presId="urn:microsoft.com/office/officeart/2005/8/layout/hierarchy1"/>
    <dgm:cxn modelId="{4ED8B31F-A203-4A81-8AFE-A2D72403CE2F}" srcId="{C4EF1A42-B267-44D9-A21F-ECD8CC05C19D}" destId="{C1E262CE-376D-47B3-B3C7-D86B446AD90B}" srcOrd="0" destOrd="0" parTransId="{1842999C-8B84-4B42-BB41-1A49DBC50221}" sibTransId="{4DC4799B-18F4-4061-AA3D-52AEB3DC9329}"/>
    <dgm:cxn modelId="{2D3F0020-3EFD-4596-BD2C-EA2F250B4476}" type="presOf" srcId="{1842999C-8B84-4B42-BB41-1A49DBC50221}" destId="{9EBA7C15-1CAC-4C52-8A78-AD5AE05FCEA8}" srcOrd="0" destOrd="0" presId="urn:microsoft.com/office/officeart/2005/8/layout/hierarchy1"/>
    <dgm:cxn modelId="{32895325-B046-4077-A72C-BF76F8D703EA}" type="presOf" srcId="{C1E262CE-376D-47B3-B3C7-D86B446AD90B}" destId="{BECA7B6F-B87B-49F1-92B1-7BCE0A0A2D9B}" srcOrd="0" destOrd="0" presId="urn:microsoft.com/office/officeart/2005/8/layout/hierarchy1"/>
    <dgm:cxn modelId="{92FD1F28-5661-492E-8D62-8244AE705E71}" type="presOf" srcId="{009C1764-7AFE-4749-9F2B-D754CFC6D14C}" destId="{4484DF15-8A46-4AE6-BF98-31936D4B68DD}" srcOrd="0" destOrd="0" presId="urn:microsoft.com/office/officeart/2005/8/layout/hierarchy1"/>
    <dgm:cxn modelId="{03BE6A2B-EF36-4565-BA1F-9A77458D7936}" type="presOf" srcId="{2A95AD83-7C4F-4C1D-B8EB-81A1B1088D15}" destId="{41950C57-B1AE-4BD5-AD36-40C72777AE70}" srcOrd="0" destOrd="0" presId="urn:microsoft.com/office/officeart/2005/8/layout/hierarchy1"/>
    <dgm:cxn modelId="{A90CE737-7073-41ED-AD29-959A75381506}" srcId="{184D449E-6AE5-4ED4-BD6A-DC093F4EA1D2}" destId="{F95A0F13-D442-45FE-944C-79400A3A9AF3}" srcOrd="1" destOrd="0" parTransId="{8297F596-A8A3-459E-A831-A28D08A45806}" sibTransId="{B8179E45-B46C-4F02-A6F3-788F9FF25545}"/>
    <dgm:cxn modelId="{1797685E-2394-412F-9A42-6B2476CAA6AB}" srcId="{A0B8DD87-B407-4F65-9CA6-A4EAD696B7AF}" destId="{2AB0959D-23B6-403A-94C1-FC67BD5224DE}" srcOrd="0" destOrd="0" parTransId="{2A95AD83-7C4F-4C1D-B8EB-81A1B1088D15}" sibTransId="{CE97488E-E643-444C-8558-B7285BC007EF}"/>
    <dgm:cxn modelId="{A237F660-48C2-41B9-BCB6-25A3BCAAECC4}" type="presOf" srcId="{2FFFADA3-F9E5-4F85-86C3-6AD4D53A3D56}" destId="{2F280B70-FAD2-47E8-A989-FA4AFE1A68D2}" srcOrd="0" destOrd="0" presId="urn:microsoft.com/office/officeart/2005/8/layout/hierarchy1"/>
    <dgm:cxn modelId="{3A3AD261-9F19-4FFF-9063-E3ACCFBD2A62}" type="presOf" srcId="{EAD338C8-1A2E-46B8-8446-2C1EF3E25481}" destId="{134F157D-3AC5-49CA-894E-4E8AB5706C2A}" srcOrd="0" destOrd="0" presId="urn:microsoft.com/office/officeart/2005/8/layout/hierarchy1"/>
    <dgm:cxn modelId="{31D4AE69-FFD6-4BD0-8DEA-1533BB7721B2}" srcId="{EAD338C8-1A2E-46B8-8446-2C1EF3E25481}" destId="{184D449E-6AE5-4ED4-BD6A-DC093F4EA1D2}" srcOrd="0" destOrd="0" parTransId="{FC75A7B6-DC96-4A44-A6C9-577F59C380D3}" sibTransId="{43CAD94F-C01B-4A0A-AC28-90BFE0559FC5}"/>
    <dgm:cxn modelId="{3B4DA472-1A3C-4D0E-8521-9AE0153155D7}" srcId="{C4EF1A42-B267-44D9-A21F-ECD8CC05C19D}" destId="{0FFCA08F-1D8D-4EFF-8BB9-761ED55096D4}" srcOrd="1" destOrd="0" parTransId="{7CA190A5-4287-41CC-91BA-0F3788569E93}" sibTransId="{4BA1068E-7E93-4403-A2B4-D4577AB4D912}"/>
    <dgm:cxn modelId="{7811C87C-A0B7-4679-9EB4-797DAD82628F}" srcId="{F95A0F13-D442-45FE-944C-79400A3A9AF3}" destId="{CA6DD877-8FB9-4D0A-846A-D22653A871D7}" srcOrd="0" destOrd="0" parTransId="{2FFFADA3-F9E5-4F85-86C3-6AD4D53A3D56}" sibTransId="{041CAD5F-F81E-416D-9217-6CBF59761185}"/>
    <dgm:cxn modelId="{EF58E17E-ACFC-487F-8948-F4F98F26B0BE}" type="presOf" srcId="{AEE0EB2A-74C4-4702-B341-7D2D98A06269}" destId="{C05A3C5B-659A-4F63-9E8A-327A47003F49}" srcOrd="0" destOrd="0" presId="urn:microsoft.com/office/officeart/2005/8/layout/hierarchy1"/>
    <dgm:cxn modelId="{36B0E27E-F09B-4CC7-B06D-C9E9A0E68471}" type="presOf" srcId="{A0B8DD87-B407-4F65-9CA6-A4EAD696B7AF}" destId="{35FA074F-8913-4C50-9ED3-64F5807B8AD2}" srcOrd="0" destOrd="0" presId="urn:microsoft.com/office/officeart/2005/8/layout/hierarchy1"/>
    <dgm:cxn modelId="{854B8093-9AC5-411D-81A4-ED8E0DC7FC9D}" type="presOf" srcId="{8297F596-A8A3-459E-A831-A28D08A45806}" destId="{9C6E3EA9-E876-42A0-AB05-9BBA8B2A33D1}" srcOrd="0" destOrd="0" presId="urn:microsoft.com/office/officeart/2005/8/layout/hierarchy1"/>
    <dgm:cxn modelId="{ED734C9A-CAEF-4EB0-95A8-E498B7F28550}" type="presOf" srcId="{184D449E-6AE5-4ED4-BD6A-DC093F4EA1D2}" destId="{3575AEE8-9545-4A28-93C1-6D156624DBAD}" srcOrd="0" destOrd="0" presId="urn:microsoft.com/office/officeart/2005/8/layout/hierarchy1"/>
    <dgm:cxn modelId="{0D0402A7-C8EE-4D9E-98A6-A081844A6B7D}" type="presOf" srcId="{7CA190A5-4287-41CC-91BA-0F3788569E93}" destId="{9C2005AC-1DEA-408A-8F63-C41822F0AD8A}" srcOrd="0" destOrd="0" presId="urn:microsoft.com/office/officeart/2005/8/layout/hierarchy1"/>
    <dgm:cxn modelId="{B6C3F2AD-4317-4E13-88DF-053E329EA8F3}" type="presOf" srcId="{0FFCA08F-1D8D-4EFF-8BB9-761ED55096D4}" destId="{287BD96A-C206-4899-B2D1-E21DBF893E89}" srcOrd="0" destOrd="0" presId="urn:microsoft.com/office/officeart/2005/8/layout/hierarchy1"/>
    <dgm:cxn modelId="{621B75C8-C3D9-4C37-AF05-79D234D770CE}" type="presOf" srcId="{C4EF1A42-B267-44D9-A21F-ECD8CC05C19D}" destId="{DD93F930-0C80-47D5-BB4D-63F7CD18C913}" srcOrd="0" destOrd="0" presId="urn:microsoft.com/office/officeart/2005/8/layout/hierarchy1"/>
    <dgm:cxn modelId="{F955C9CB-1A9C-46E4-8545-3FFB70BAFA12}" srcId="{184D449E-6AE5-4ED4-BD6A-DC093F4EA1D2}" destId="{A0B8DD87-B407-4F65-9CA6-A4EAD696B7AF}" srcOrd="2" destOrd="0" parTransId="{009C1764-7AFE-4749-9F2B-D754CFC6D14C}" sibTransId="{E6346345-6D29-40ED-B3F8-7B8B75279577}"/>
    <dgm:cxn modelId="{F05A94F4-FA70-4DBE-8859-4F9496574571}" type="presOf" srcId="{F95A0F13-D442-45FE-944C-79400A3A9AF3}" destId="{902B05D1-5BB3-4C7D-9B48-A5D09711EA43}" srcOrd="0" destOrd="0" presId="urn:microsoft.com/office/officeart/2005/8/layout/hierarchy1"/>
    <dgm:cxn modelId="{263E25C0-BD35-4ABD-A7EA-D94D551B98EF}" type="presParOf" srcId="{134F157D-3AC5-49CA-894E-4E8AB5706C2A}" destId="{E77DD304-3292-4862-A861-7D66F4780B44}" srcOrd="0" destOrd="0" presId="urn:microsoft.com/office/officeart/2005/8/layout/hierarchy1"/>
    <dgm:cxn modelId="{AC647FA4-9B26-4363-9B65-EFDD7B5F66AF}" type="presParOf" srcId="{E77DD304-3292-4862-A861-7D66F4780B44}" destId="{1CFC2151-BC5A-4187-8DBE-362D734C31AD}" srcOrd="0" destOrd="0" presId="urn:microsoft.com/office/officeart/2005/8/layout/hierarchy1"/>
    <dgm:cxn modelId="{EAF0492B-D139-4AF7-AD62-318BDE238183}" type="presParOf" srcId="{1CFC2151-BC5A-4187-8DBE-362D734C31AD}" destId="{0EC2B8B9-2316-4BF9-AF72-8E4CE5FBE289}" srcOrd="0" destOrd="0" presId="urn:microsoft.com/office/officeart/2005/8/layout/hierarchy1"/>
    <dgm:cxn modelId="{676E71D7-CD41-4858-8A4A-EC0ABDB71569}" type="presParOf" srcId="{1CFC2151-BC5A-4187-8DBE-362D734C31AD}" destId="{3575AEE8-9545-4A28-93C1-6D156624DBAD}" srcOrd="1" destOrd="0" presId="urn:microsoft.com/office/officeart/2005/8/layout/hierarchy1"/>
    <dgm:cxn modelId="{AF61149D-42D0-40E2-8620-7484EB7D46E1}" type="presParOf" srcId="{E77DD304-3292-4862-A861-7D66F4780B44}" destId="{51AA23F7-78AB-4051-982C-0F5ED5D3F613}" srcOrd="1" destOrd="0" presId="urn:microsoft.com/office/officeart/2005/8/layout/hierarchy1"/>
    <dgm:cxn modelId="{D3ABB5D0-C5FC-4DDB-B02E-07E9100F65FE}" type="presParOf" srcId="{51AA23F7-78AB-4051-982C-0F5ED5D3F613}" destId="{C05A3C5B-659A-4F63-9E8A-327A47003F49}" srcOrd="0" destOrd="0" presId="urn:microsoft.com/office/officeart/2005/8/layout/hierarchy1"/>
    <dgm:cxn modelId="{6DAEC6BB-BE14-4946-BAA5-59EA9A388119}" type="presParOf" srcId="{51AA23F7-78AB-4051-982C-0F5ED5D3F613}" destId="{CACB37EB-9A3E-4D35-8F74-DE0C133F3953}" srcOrd="1" destOrd="0" presId="urn:microsoft.com/office/officeart/2005/8/layout/hierarchy1"/>
    <dgm:cxn modelId="{C65EA6B4-518F-476C-8549-B5597AEC78B1}" type="presParOf" srcId="{CACB37EB-9A3E-4D35-8F74-DE0C133F3953}" destId="{1B7A1BF9-0B6A-4E34-AA01-EB0C2D04F105}" srcOrd="0" destOrd="0" presId="urn:microsoft.com/office/officeart/2005/8/layout/hierarchy1"/>
    <dgm:cxn modelId="{ECF4CE8E-3FC5-43DC-8A75-5E4BCC784FF0}" type="presParOf" srcId="{1B7A1BF9-0B6A-4E34-AA01-EB0C2D04F105}" destId="{61448A1B-BA7D-4658-84AB-081FC4AFD8CF}" srcOrd="0" destOrd="0" presId="urn:microsoft.com/office/officeart/2005/8/layout/hierarchy1"/>
    <dgm:cxn modelId="{4997A8B2-B73A-4B85-BD04-7AB8DCA50939}" type="presParOf" srcId="{1B7A1BF9-0B6A-4E34-AA01-EB0C2D04F105}" destId="{DD93F930-0C80-47D5-BB4D-63F7CD18C913}" srcOrd="1" destOrd="0" presId="urn:microsoft.com/office/officeart/2005/8/layout/hierarchy1"/>
    <dgm:cxn modelId="{7F2409FF-0953-4F8C-BEAC-008F6C951B50}" type="presParOf" srcId="{CACB37EB-9A3E-4D35-8F74-DE0C133F3953}" destId="{65AD0A0C-9728-4C5D-A44C-3152C7A38784}" srcOrd="1" destOrd="0" presId="urn:microsoft.com/office/officeart/2005/8/layout/hierarchy1"/>
    <dgm:cxn modelId="{A0F480F1-05D9-4585-BD0A-C570B6C05838}" type="presParOf" srcId="{65AD0A0C-9728-4C5D-A44C-3152C7A38784}" destId="{9EBA7C15-1CAC-4C52-8A78-AD5AE05FCEA8}" srcOrd="0" destOrd="0" presId="urn:microsoft.com/office/officeart/2005/8/layout/hierarchy1"/>
    <dgm:cxn modelId="{A6F2AAC1-9102-4C28-B17D-AEA24BF05317}" type="presParOf" srcId="{65AD0A0C-9728-4C5D-A44C-3152C7A38784}" destId="{F4CCB097-F148-4266-9E19-01ECAEBF211F}" srcOrd="1" destOrd="0" presId="urn:microsoft.com/office/officeart/2005/8/layout/hierarchy1"/>
    <dgm:cxn modelId="{6CCD3EA6-6F00-4227-AEA3-385C12B8A9BE}" type="presParOf" srcId="{F4CCB097-F148-4266-9E19-01ECAEBF211F}" destId="{821D115C-6052-46EC-8489-BF81B94806B1}" srcOrd="0" destOrd="0" presId="urn:microsoft.com/office/officeart/2005/8/layout/hierarchy1"/>
    <dgm:cxn modelId="{D26A155F-8001-423E-9734-119635A92169}" type="presParOf" srcId="{821D115C-6052-46EC-8489-BF81B94806B1}" destId="{A99CB610-3EC8-437A-B2A5-61539F79A5AE}" srcOrd="0" destOrd="0" presId="urn:microsoft.com/office/officeart/2005/8/layout/hierarchy1"/>
    <dgm:cxn modelId="{5B4B97C8-0A23-4B79-8D41-B05B02FD8936}" type="presParOf" srcId="{821D115C-6052-46EC-8489-BF81B94806B1}" destId="{BECA7B6F-B87B-49F1-92B1-7BCE0A0A2D9B}" srcOrd="1" destOrd="0" presId="urn:microsoft.com/office/officeart/2005/8/layout/hierarchy1"/>
    <dgm:cxn modelId="{0C88BF6E-40A4-43CC-8017-FB9D83DDBF38}" type="presParOf" srcId="{F4CCB097-F148-4266-9E19-01ECAEBF211F}" destId="{8ECC74A5-7374-4F57-BAE0-6841331E3387}" srcOrd="1" destOrd="0" presId="urn:microsoft.com/office/officeart/2005/8/layout/hierarchy1"/>
    <dgm:cxn modelId="{C741660D-28E4-4F68-8348-70838BABE367}" type="presParOf" srcId="{65AD0A0C-9728-4C5D-A44C-3152C7A38784}" destId="{9C2005AC-1DEA-408A-8F63-C41822F0AD8A}" srcOrd="2" destOrd="0" presId="urn:microsoft.com/office/officeart/2005/8/layout/hierarchy1"/>
    <dgm:cxn modelId="{836773E6-C828-499A-93F5-CF37C96E51DF}" type="presParOf" srcId="{65AD0A0C-9728-4C5D-A44C-3152C7A38784}" destId="{B1DBB589-10CF-437C-B849-34D291B43B87}" srcOrd="3" destOrd="0" presId="urn:microsoft.com/office/officeart/2005/8/layout/hierarchy1"/>
    <dgm:cxn modelId="{F16BB19D-14CC-43C6-A328-458BE4EEF3D5}" type="presParOf" srcId="{B1DBB589-10CF-437C-B849-34D291B43B87}" destId="{CC489471-0C06-46A2-BCD1-F2D92EC12A02}" srcOrd="0" destOrd="0" presId="urn:microsoft.com/office/officeart/2005/8/layout/hierarchy1"/>
    <dgm:cxn modelId="{2ADC38B1-CF02-4B79-A91C-8F621015866F}" type="presParOf" srcId="{CC489471-0C06-46A2-BCD1-F2D92EC12A02}" destId="{D6E83D54-297E-49A1-97CA-86828B2B6B19}" srcOrd="0" destOrd="0" presId="urn:microsoft.com/office/officeart/2005/8/layout/hierarchy1"/>
    <dgm:cxn modelId="{3CDE7DE2-98D3-484C-B5EB-C8E1CD489D0D}" type="presParOf" srcId="{CC489471-0C06-46A2-BCD1-F2D92EC12A02}" destId="{287BD96A-C206-4899-B2D1-E21DBF893E89}" srcOrd="1" destOrd="0" presId="urn:microsoft.com/office/officeart/2005/8/layout/hierarchy1"/>
    <dgm:cxn modelId="{1E7CBCE0-3C96-4920-B7F7-38B98D0AC3E9}" type="presParOf" srcId="{B1DBB589-10CF-437C-B849-34D291B43B87}" destId="{26E5892A-B075-4CC1-98EF-F05CC99CAA79}" srcOrd="1" destOrd="0" presId="urn:microsoft.com/office/officeart/2005/8/layout/hierarchy1"/>
    <dgm:cxn modelId="{169763CC-1604-4093-90B7-5F05FA69BD84}" type="presParOf" srcId="{51AA23F7-78AB-4051-982C-0F5ED5D3F613}" destId="{9C6E3EA9-E876-42A0-AB05-9BBA8B2A33D1}" srcOrd="2" destOrd="0" presId="urn:microsoft.com/office/officeart/2005/8/layout/hierarchy1"/>
    <dgm:cxn modelId="{B3E8CFF6-95B5-4675-8C29-E8FA55B6DEF9}" type="presParOf" srcId="{51AA23F7-78AB-4051-982C-0F5ED5D3F613}" destId="{B319DA21-82EF-4AE2-AB77-694CE6B8D3B8}" srcOrd="3" destOrd="0" presId="urn:microsoft.com/office/officeart/2005/8/layout/hierarchy1"/>
    <dgm:cxn modelId="{BC134B9B-866F-488F-96B2-F5E2036C114A}" type="presParOf" srcId="{B319DA21-82EF-4AE2-AB77-694CE6B8D3B8}" destId="{5D0654C4-A894-4AD1-A8AF-15DCB8885A39}" srcOrd="0" destOrd="0" presId="urn:microsoft.com/office/officeart/2005/8/layout/hierarchy1"/>
    <dgm:cxn modelId="{F0294FEC-AA7B-4CBA-9CB4-F135102C80F2}" type="presParOf" srcId="{5D0654C4-A894-4AD1-A8AF-15DCB8885A39}" destId="{009EB3F0-C013-40CC-ACC8-4EAA5A1AF6B7}" srcOrd="0" destOrd="0" presId="urn:microsoft.com/office/officeart/2005/8/layout/hierarchy1"/>
    <dgm:cxn modelId="{5E09B076-D9B2-4153-B27D-302B295A564A}" type="presParOf" srcId="{5D0654C4-A894-4AD1-A8AF-15DCB8885A39}" destId="{902B05D1-5BB3-4C7D-9B48-A5D09711EA43}" srcOrd="1" destOrd="0" presId="urn:microsoft.com/office/officeart/2005/8/layout/hierarchy1"/>
    <dgm:cxn modelId="{F39232F2-D160-42C3-9EB5-BBE50E172A55}" type="presParOf" srcId="{B319DA21-82EF-4AE2-AB77-694CE6B8D3B8}" destId="{857C64F4-D2B7-485D-A60F-D7B489D3C786}" srcOrd="1" destOrd="0" presId="urn:microsoft.com/office/officeart/2005/8/layout/hierarchy1"/>
    <dgm:cxn modelId="{7EB83CC9-A97A-41E0-9104-C36669279F27}" type="presParOf" srcId="{857C64F4-D2B7-485D-A60F-D7B489D3C786}" destId="{2F280B70-FAD2-47E8-A989-FA4AFE1A68D2}" srcOrd="0" destOrd="0" presId="urn:microsoft.com/office/officeart/2005/8/layout/hierarchy1"/>
    <dgm:cxn modelId="{F83D7938-67A5-4916-B55F-4693110219D9}" type="presParOf" srcId="{857C64F4-D2B7-485D-A60F-D7B489D3C786}" destId="{6ABD74A7-CC07-48E7-BAA6-96CC75FD3C62}" srcOrd="1" destOrd="0" presId="urn:microsoft.com/office/officeart/2005/8/layout/hierarchy1"/>
    <dgm:cxn modelId="{D2D8A335-588E-458C-A5ED-D235B8C8C051}" type="presParOf" srcId="{6ABD74A7-CC07-48E7-BAA6-96CC75FD3C62}" destId="{AC81C156-D39B-41B7-AEB4-8C1E29DEA92C}" srcOrd="0" destOrd="0" presId="urn:microsoft.com/office/officeart/2005/8/layout/hierarchy1"/>
    <dgm:cxn modelId="{A4BE3B18-11DC-4CB4-9ECB-EA61FFBC77E1}" type="presParOf" srcId="{AC81C156-D39B-41B7-AEB4-8C1E29DEA92C}" destId="{64CE485E-B75C-4826-B278-9F5D1393C119}" srcOrd="0" destOrd="0" presId="urn:microsoft.com/office/officeart/2005/8/layout/hierarchy1"/>
    <dgm:cxn modelId="{B2A01B80-1252-41C5-9103-A610BF57B2F8}" type="presParOf" srcId="{AC81C156-D39B-41B7-AEB4-8C1E29DEA92C}" destId="{D47B4654-7898-4B22-AE39-F2EE40649970}" srcOrd="1" destOrd="0" presId="urn:microsoft.com/office/officeart/2005/8/layout/hierarchy1"/>
    <dgm:cxn modelId="{448D4113-079C-46A5-AC8C-8BA54873445B}" type="presParOf" srcId="{6ABD74A7-CC07-48E7-BAA6-96CC75FD3C62}" destId="{BF6C4AA6-EFAF-4EF9-9182-28C42570BE8D}" srcOrd="1" destOrd="0" presId="urn:microsoft.com/office/officeart/2005/8/layout/hierarchy1"/>
    <dgm:cxn modelId="{47B6BE5E-C42D-43F6-822F-68BF4A4C4CC6}" type="presParOf" srcId="{51AA23F7-78AB-4051-982C-0F5ED5D3F613}" destId="{4484DF15-8A46-4AE6-BF98-31936D4B68DD}" srcOrd="4" destOrd="0" presId="urn:microsoft.com/office/officeart/2005/8/layout/hierarchy1"/>
    <dgm:cxn modelId="{F7E4049F-F4B7-440B-BE5B-E8314DD0F3C7}" type="presParOf" srcId="{51AA23F7-78AB-4051-982C-0F5ED5D3F613}" destId="{3799634A-4117-4B84-80CD-9071F4433DD6}" srcOrd="5" destOrd="0" presId="urn:microsoft.com/office/officeart/2005/8/layout/hierarchy1"/>
    <dgm:cxn modelId="{0F2E272F-1E83-4DBB-A48B-33F3264148B5}" type="presParOf" srcId="{3799634A-4117-4B84-80CD-9071F4433DD6}" destId="{4E46C0F7-AFBD-4277-8CC3-D5A35A5BD4FA}" srcOrd="0" destOrd="0" presId="urn:microsoft.com/office/officeart/2005/8/layout/hierarchy1"/>
    <dgm:cxn modelId="{576EF5DD-FD05-43BE-B1BD-5D6F098DB1B2}" type="presParOf" srcId="{4E46C0F7-AFBD-4277-8CC3-D5A35A5BD4FA}" destId="{0FB2D00E-6C86-490F-B608-F8850E719067}" srcOrd="0" destOrd="0" presId="urn:microsoft.com/office/officeart/2005/8/layout/hierarchy1"/>
    <dgm:cxn modelId="{3DFC5C6A-A400-4FEF-88B7-4A267BF92660}" type="presParOf" srcId="{4E46C0F7-AFBD-4277-8CC3-D5A35A5BD4FA}" destId="{35FA074F-8913-4C50-9ED3-64F5807B8AD2}" srcOrd="1" destOrd="0" presId="urn:microsoft.com/office/officeart/2005/8/layout/hierarchy1"/>
    <dgm:cxn modelId="{F706C799-7340-448A-B525-897BD64AC704}" type="presParOf" srcId="{3799634A-4117-4B84-80CD-9071F4433DD6}" destId="{EF943C61-4AFE-4023-98B6-0BE5945CB10E}" srcOrd="1" destOrd="0" presId="urn:microsoft.com/office/officeart/2005/8/layout/hierarchy1"/>
    <dgm:cxn modelId="{109DDDA7-BD74-442B-A548-CCE87AA807AC}" type="presParOf" srcId="{EF943C61-4AFE-4023-98B6-0BE5945CB10E}" destId="{41950C57-B1AE-4BD5-AD36-40C72777AE70}" srcOrd="0" destOrd="0" presId="urn:microsoft.com/office/officeart/2005/8/layout/hierarchy1"/>
    <dgm:cxn modelId="{C734B615-F092-4064-B8E7-EA5B8062E8A3}" type="presParOf" srcId="{EF943C61-4AFE-4023-98B6-0BE5945CB10E}" destId="{5929AA7C-95FB-4918-89ED-05304DAA7371}" srcOrd="1" destOrd="0" presId="urn:microsoft.com/office/officeart/2005/8/layout/hierarchy1"/>
    <dgm:cxn modelId="{156B5A43-21B4-4C68-824C-D260407006F4}" type="presParOf" srcId="{5929AA7C-95FB-4918-89ED-05304DAA7371}" destId="{C3F3B5F8-F5E7-43DB-8EF0-942D404DC657}" srcOrd="0" destOrd="0" presId="urn:microsoft.com/office/officeart/2005/8/layout/hierarchy1"/>
    <dgm:cxn modelId="{96A4D3CB-9183-43FD-AA97-4195F2B00411}" type="presParOf" srcId="{C3F3B5F8-F5E7-43DB-8EF0-942D404DC657}" destId="{65A6B737-3F06-4882-9FC4-EA703A93AB75}" srcOrd="0" destOrd="0" presId="urn:microsoft.com/office/officeart/2005/8/layout/hierarchy1"/>
    <dgm:cxn modelId="{0E53CD7B-0935-419E-B196-0F0E6B06C222}" type="presParOf" srcId="{C3F3B5F8-F5E7-43DB-8EF0-942D404DC657}" destId="{207B924B-C288-436E-BB19-2586B2767129}" srcOrd="1" destOrd="0" presId="urn:microsoft.com/office/officeart/2005/8/layout/hierarchy1"/>
    <dgm:cxn modelId="{3122E746-3D61-4A86-8467-83873D2E30AA}" type="presParOf" srcId="{5929AA7C-95FB-4918-89ED-05304DAA7371}" destId="{98B69AA3-D4BE-4D87-AEB6-B79D5D7BFCB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FF93F6-C409-404C-A812-0919C1F8B18C}" type="doc">
      <dgm:prSet loTypeId="urn:microsoft.com/office/officeart/2005/8/layout/hierarchy1" loCatId="hierarchy" qsTypeId="urn:microsoft.com/office/officeart/2005/8/quickstyle/simple3" qsCatId="simple" csTypeId="urn:microsoft.com/office/officeart/2005/8/colors/accent2_5" csCatId="accent2" phldr="1"/>
      <dgm:spPr/>
      <dgm:t>
        <a:bodyPr/>
        <a:lstStyle/>
        <a:p>
          <a:endParaRPr lang="en-US"/>
        </a:p>
      </dgm:t>
    </dgm:pt>
    <dgm:pt modelId="{95B1A512-0D9F-4908-BC1B-9D884F928EDA}">
      <dgm:prSet phldrT="[Văn bản]" custT="1"/>
      <dgm:spPr/>
      <dgm:t>
        <a:bodyPr/>
        <a:lstStyle/>
        <a:p>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Cách</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trình</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bày</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vấn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đề</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endParaRPr lang="vi-VN" sz="3200" b="1" dirty="0">
            <a:latin typeface="Roboto Condensed" panose="02000000000000000000" pitchFamily="2" charset="0"/>
            <a:ea typeface="Roboto Condensed" panose="02000000000000000000" pitchFamily="2" charset="0"/>
            <a:cs typeface="Roboto Condensed" panose="02000000000000000000" pitchFamily="2" charset="0"/>
          </a:endParaRPr>
        </a:p>
        <a:p>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trong</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bài</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nghị</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luận</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2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200" b="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CF985C4-E6E5-4A09-984B-F377E3491C2E}" type="parTrans" cxnId="{4F644453-2B30-47DB-9480-8781A5491E8A}">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D7A540C1-EFB7-46F5-AEC2-87F006E02971}" type="sibTrans" cxnId="{4F644453-2B30-47DB-9480-8781A5491E8A}">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0D90D24-5719-4538-A145-6841C7AAF3DC}">
      <dgm:prSet phldrT="[Văn bản]" custT="1"/>
      <dgm:spPr/>
      <dgm:t>
        <a:bodyPr/>
        <a:lstStyle/>
        <a:p>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VBNL </a:t>
          </a:r>
          <a:endParaRPr lang="vi-VN" sz="3200" b="1" i="1" dirty="0">
            <a:latin typeface="Roboto Condensed" panose="02000000000000000000" pitchFamily="2" charset="0"/>
            <a:ea typeface="Roboto Condensed" panose="02000000000000000000" pitchFamily="2" charset="0"/>
            <a:cs typeface="Roboto Condensed" panose="02000000000000000000" pitchFamily="2" charset="0"/>
          </a:endParaRPr>
        </a:p>
        <a:p>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về</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phẩm</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200" b="1" i="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E6F17995-035B-4D2A-9F69-A2BC07FFA19A}" type="parTrans" cxnId="{8A94548D-C321-4EEE-AAA9-42A4824279B9}">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9940B660-EB40-442A-B3BD-99C2B44DE8F7}" type="sibTrans" cxnId="{8A94548D-C321-4EEE-AAA9-42A4824279B9}">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8E098C49-4765-4062-832F-EB791F9CFF92}">
      <dgm:prSet phldrT="[Văn bản]" custT="1"/>
      <dgm:spPr/>
      <dgm:t>
        <a:bodyPr/>
        <a:lstStyle/>
        <a:p>
          <a:pPr algn="just"/>
          <a:r>
            <a:rPr lang="vi-VN" sz="3200" u="none" dirty="0">
              <a:latin typeface="Roboto Condensed" panose="02000000000000000000" pitchFamily="2" charset="0"/>
              <a:ea typeface="Roboto Condensed" panose="02000000000000000000" pitchFamily="2" charset="0"/>
            </a:rPr>
            <a:t>Văn bản nghị luận viết về tác phẩm văn học là loại văn bản nhằm làm sáng tỏ các phương diện nội dung và hình thức của tác phẩm, thể hiện quan điểm, thái độ, cách đánh giá và kiến giải của người viết về tác phẩm</a:t>
          </a:r>
          <a:endParaRPr lang="en-US" sz="3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6FF1A90-344C-4ABF-B021-F707C04D909D}" type="parTrans" cxnId="{08F23547-F087-49C5-9F83-90336E3090FE}">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D414D4F-2794-4722-ACAD-230BA832C83E}" type="sibTrans" cxnId="{08F23547-F087-49C5-9F83-90336E3090FE}">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A0DFFF20-D8EE-435F-8C53-FDC747B04E38}">
      <dgm:prSet phldrT="[Văn bản]" custT="1"/>
      <dgm:spPr/>
      <dgm:t>
        <a:bodyPr/>
        <a:lstStyle/>
        <a:p>
          <a:r>
            <a:rPr lang="en-US" sz="3200" b="1" i="1"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3200" b="1" i="1" dirty="0">
              <a:latin typeface="Roboto Condensed" panose="02000000000000000000" pitchFamily="2" charset="0"/>
              <a:ea typeface="Roboto Condensed" panose="02000000000000000000" pitchFamily="2" charset="0"/>
              <a:cs typeface="Roboto Condensed" panose="02000000000000000000" pitchFamily="2" charset="0"/>
            </a:rPr>
            <a:t> ý</a:t>
          </a:r>
        </a:p>
      </dgm:t>
    </dgm:pt>
    <dgm:pt modelId="{7031B50E-89F6-481A-B7A0-E73EC9F368AA}" type="parTrans" cxnId="{37BD7F7B-8184-4BE6-81B0-A9BF2CDB9202}">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8A6297B-CAA2-4395-ACDC-AD72AEE25FF3}" type="sibTrans" cxnId="{37BD7F7B-8184-4BE6-81B0-A9BF2CDB9202}">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9A2FB5B-8EEF-41D9-B9F2-E3986DDD28A0}">
      <dgm:prSet phldrT="[Văn bản]" custT="1"/>
      <dgm:spPr/>
      <dgm:t>
        <a:bodyPr/>
        <a:lstStyle/>
        <a:p>
          <a:pPr algn="just"/>
          <a:r>
            <a:rPr lang="vi-VN" sz="3200" dirty="0">
              <a:latin typeface="Roboto Condensed" panose="02000000000000000000" pitchFamily="2" charset="0"/>
              <a:ea typeface="Roboto Condensed" panose="02000000000000000000" pitchFamily="2" charset="0"/>
            </a:rPr>
            <a:t>Văn bản nghị luận viết về TPVH không nhất thiết phải bàn luận một cách toàn diện về tác phẩm mà có thể đi sâu vào một hoặc một số khía cạnh nổi bật của tác phẩm</a:t>
          </a:r>
          <a:endParaRPr lang="en-US" sz="3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3EA6564D-FAE2-4553-81B2-EFB578B037E9}" type="parTrans" cxnId="{729DAB28-DB68-476E-8BD4-C59D892DF53F}">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243BC9B-BA60-4B39-B2EB-B9A48BB4F59B}" type="sibTrans" cxnId="{729DAB28-DB68-476E-8BD4-C59D892DF53F}">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88A619C-7C79-42D4-B5FD-727641B56533}" type="pres">
      <dgm:prSet presAssocID="{39FF93F6-C409-404C-A812-0919C1F8B18C}" presName="hierChild1" presStyleCnt="0">
        <dgm:presLayoutVars>
          <dgm:chPref val="1"/>
          <dgm:dir/>
          <dgm:animOne val="branch"/>
          <dgm:animLvl val="lvl"/>
          <dgm:resizeHandles/>
        </dgm:presLayoutVars>
      </dgm:prSet>
      <dgm:spPr/>
    </dgm:pt>
    <dgm:pt modelId="{C2C84479-A593-4B2C-A8EF-2B1844BD0868}" type="pres">
      <dgm:prSet presAssocID="{95B1A512-0D9F-4908-BC1B-9D884F928EDA}" presName="hierRoot1" presStyleCnt="0"/>
      <dgm:spPr/>
    </dgm:pt>
    <dgm:pt modelId="{306916C3-9FEA-41C3-84DE-EACAFF8FFEE1}" type="pres">
      <dgm:prSet presAssocID="{95B1A512-0D9F-4908-BC1B-9D884F928EDA}" presName="composite" presStyleCnt="0"/>
      <dgm:spPr/>
    </dgm:pt>
    <dgm:pt modelId="{F35AEE68-2FDE-49D7-B53E-C2E6D6EF6816}" type="pres">
      <dgm:prSet presAssocID="{95B1A512-0D9F-4908-BC1B-9D884F928EDA}" presName="background" presStyleLbl="node0" presStyleIdx="0" presStyleCnt="1"/>
      <dgm:spPr/>
    </dgm:pt>
    <dgm:pt modelId="{838E6816-8D07-4409-915E-94D13B8AC8B9}" type="pres">
      <dgm:prSet presAssocID="{95B1A512-0D9F-4908-BC1B-9D884F928EDA}" presName="text" presStyleLbl="fgAcc0" presStyleIdx="0" presStyleCnt="1" custScaleX="395170">
        <dgm:presLayoutVars>
          <dgm:chPref val="3"/>
        </dgm:presLayoutVars>
      </dgm:prSet>
      <dgm:spPr/>
    </dgm:pt>
    <dgm:pt modelId="{1A8D09A2-8F34-48C3-8C85-0E0E232DA33B}" type="pres">
      <dgm:prSet presAssocID="{95B1A512-0D9F-4908-BC1B-9D884F928EDA}" presName="hierChild2" presStyleCnt="0"/>
      <dgm:spPr/>
    </dgm:pt>
    <dgm:pt modelId="{8F7C3A4E-9AE6-4C0D-A7A4-9263BB5B628B}" type="pres">
      <dgm:prSet presAssocID="{E6F17995-035B-4D2A-9F69-A2BC07FFA19A}" presName="Name10" presStyleLbl="parChTrans1D2" presStyleIdx="0" presStyleCnt="2"/>
      <dgm:spPr/>
    </dgm:pt>
    <dgm:pt modelId="{759A50D3-4270-4152-A39A-3A8BD203438E}" type="pres">
      <dgm:prSet presAssocID="{B0D90D24-5719-4538-A145-6841C7AAF3DC}" presName="hierRoot2" presStyleCnt="0"/>
      <dgm:spPr/>
    </dgm:pt>
    <dgm:pt modelId="{E3330450-ABD8-447A-9660-BB6F0451E00C}" type="pres">
      <dgm:prSet presAssocID="{B0D90D24-5719-4538-A145-6841C7AAF3DC}" presName="composite2" presStyleCnt="0"/>
      <dgm:spPr/>
    </dgm:pt>
    <dgm:pt modelId="{C93C9789-522E-4505-BDF3-93CA6485BB6A}" type="pres">
      <dgm:prSet presAssocID="{B0D90D24-5719-4538-A145-6841C7AAF3DC}" presName="background2" presStyleLbl="node2" presStyleIdx="0" presStyleCnt="2"/>
      <dgm:spPr/>
    </dgm:pt>
    <dgm:pt modelId="{300305BE-1ED9-4F1F-BE41-25364E2A0CEB}" type="pres">
      <dgm:prSet presAssocID="{B0D90D24-5719-4538-A145-6841C7AAF3DC}" presName="text2" presStyleLbl="fgAcc2" presStyleIdx="0" presStyleCnt="2" custScaleX="255859">
        <dgm:presLayoutVars>
          <dgm:chPref val="3"/>
        </dgm:presLayoutVars>
      </dgm:prSet>
      <dgm:spPr/>
    </dgm:pt>
    <dgm:pt modelId="{3EA420F7-FD4F-40B7-90F5-6939F2DA9AA3}" type="pres">
      <dgm:prSet presAssocID="{B0D90D24-5719-4538-A145-6841C7AAF3DC}" presName="hierChild3" presStyleCnt="0"/>
      <dgm:spPr/>
    </dgm:pt>
    <dgm:pt modelId="{8F16EAF3-67E0-4EE4-8507-65F31648EFE2}" type="pres">
      <dgm:prSet presAssocID="{86FF1A90-344C-4ABF-B021-F707C04D909D}" presName="Name17" presStyleLbl="parChTrans1D3" presStyleIdx="0" presStyleCnt="2"/>
      <dgm:spPr/>
    </dgm:pt>
    <dgm:pt modelId="{861E4995-3614-4004-AEDE-E467E2A9C4DE}" type="pres">
      <dgm:prSet presAssocID="{8E098C49-4765-4062-832F-EB791F9CFF92}" presName="hierRoot3" presStyleCnt="0"/>
      <dgm:spPr/>
    </dgm:pt>
    <dgm:pt modelId="{0E1D5032-D09B-478B-9839-C93D45569FE6}" type="pres">
      <dgm:prSet presAssocID="{8E098C49-4765-4062-832F-EB791F9CFF92}" presName="composite3" presStyleCnt="0"/>
      <dgm:spPr/>
    </dgm:pt>
    <dgm:pt modelId="{7D4D05B7-FF5C-4C1A-A3A7-E0034652FEA5}" type="pres">
      <dgm:prSet presAssocID="{8E098C49-4765-4062-832F-EB791F9CFF92}" presName="background3" presStyleLbl="node3" presStyleIdx="0" presStyleCnt="2"/>
      <dgm:spPr/>
    </dgm:pt>
    <dgm:pt modelId="{1A23EC46-248A-4C6C-9AF9-92BC086A3753}" type="pres">
      <dgm:prSet presAssocID="{8E098C49-4765-4062-832F-EB791F9CFF92}" presName="text3" presStyleLbl="fgAcc3" presStyleIdx="0" presStyleCnt="2" custScaleX="333751" custScaleY="221533">
        <dgm:presLayoutVars>
          <dgm:chPref val="3"/>
        </dgm:presLayoutVars>
      </dgm:prSet>
      <dgm:spPr/>
    </dgm:pt>
    <dgm:pt modelId="{3191FD06-908E-4BD1-B6D3-3A34966B58D0}" type="pres">
      <dgm:prSet presAssocID="{8E098C49-4765-4062-832F-EB791F9CFF92}" presName="hierChild4" presStyleCnt="0"/>
      <dgm:spPr/>
    </dgm:pt>
    <dgm:pt modelId="{00DFCDA5-443E-4FFE-8726-1E46331E7990}" type="pres">
      <dgm:prSet presAssocID="{7031B50E-89F6-481A-B7A0-E73EC9F368AA}" presName="Name10" presStyleLbl="parChTrans1D2" presStyleIdx="1" presStyleCnt="2"/>
      <dgm:spPr/>
    </dgm:pt>
    <dgm:pt modelId="{02819FDF-455A-42EE-AA81-E147DE60397A}" type="pres">
      <dgm:prSet presAssocID="{A0DFFF20-D8EE-435F-8C53-FDC747B04E38}" presName="hierRoot2" presStyleCnt="0"/>
      <dgm:spPr/>
    </dgm:pt>
    <dgm:pt modelId="{21AF790E-8A03-4464-8D23-DC2771E44EBD}" type="pres">
      <dgm:prSet presAssocID="{A0DFFF20-D8EE-435F-8C53-FDC747B04E38}" presName="composite2" presStyleCnt="0"/>
      <dgm:spPr/>
    </dgm:pt>
    <dgm:pt modelId="{F115F1AF-5892-4422-B43D-55293EE2AFE8}" type="pres">
      <dgm:prSet presAssocID="{A0DFFF20-D8EE-435F-8C53-FDC747B04E38}" presName="background2" presStyleLbl="node2" presStyleIdx="1" presStyleCnt="2"/>
      <dgm:spPr/>
    </dgm:pt>
    <dgm:pt modelId="{4817D61D-59D5-48C7-8C27-EA905CF1276D}" type="pres">
      <dgm:prSet presAssocID="{A0DFFF20-D8EE-435F-8C53-FDC747B04E38}" presName="text2" presStyleLbl="fgAcc2" presStyleIdx="1" presStyleCnt="2" custScaleX="351400">
        <dgm:presLayoutVars>
          <dgm:chPref val="3"/>
        </dgm:presLayoutVars>
      </dgm:prSet>
      <dgm:spPr/>
    </dgm:pt>
    <dgm:pt modelId="{543E1CD5-2638-4F76-8CD4-23EDCED755C3}" type="pres">
      <dgm:prSet presAssocID="{A0DFFF20-D8EE-435F-8C53-FDC747B04E38}" presName="hierChild3" presStyleCnt="0"/>
      <dgm:spPr/>
    </dgm:pt>
    <dgm:pt modelId="{CAD8E612-126E-4185-A7B5-4EA357D321B6}" type="pres">
      <dgm:prSet presAssocID="{3EA6564D-FAE2-4553-81B2-EFB578B037E9}" presName="Name17" presStyleLbl="parChTrans1D3" presStyleIdx="1" presStyleCnt="2"/>
      <dgm:spPr/>
    </dgm:pt>
    <dgm:pt modelId="{1E746387-A6C7-4A13-AF5E-3211C57B1CF4}" type="pres">
      <dgm:prSet presAssocID="{79A2FB5B-8EEF-41D9-B9F2-E3986DDD28A0}" presName="hierRoot3" presStyleCnt="0"/>
      <dgm:spPr/>
    </dgm:pt>
    <dgm:pt modelId="{307A4344-7F89-49C6-A651-38AECFFB31D5}" type="pres">
      <dgm:prSet presAssocID="{79A2FB5B-8EEF-41D9-B9F2-E3986DDD28A0}" presName="composite3" presStyleCnt="0"/>
      <dgm:spPr/>
    </dgm:pt>
    <dgm:pt modelId="{26CC55A9-606A-4176-860B-CAB7D824333B}" type="pres">
      <dgm:prSet presAssocID="{79A2FB5B-8EEF-41D9-B9F2-E3986DDD28A0}" presName="background3" presStyleLbl="node3" presStyleIdx="1" presStyleCnt="2"/>
      <dgm:spPr/>
    </dgm:pt>
    <dgm:pt modelId="{DE9F6E9C-2021-48FE-BE9D-3D50DC758820}" type="pres">
      <dgm:prSet presAssocID="{79A2FB5B-8EEF-41D9-B9F2-E3986DDD28A0}" presName="text3" presStyleLbl="fgAcc3" presStyleIdx="1" presStyleCnt="2" custScaleX="401027" custScaleY="223156">
        <dgm:presLayoutVars>
          <dgm:chPref val="3"/>
        </dgm:presLayoutVars>
      </dgm:prSet>
      <dgm:spPr/>
    </dgm:pt>
    <dgm:pt modelId="{3B952597-0D2E-4CDB-8E75-F9D5AA07A05A}" type="pres">
      <dgm:prSet presAssocID="{79A2FB5B-8EEF-41D9-B9F2-E3986DDD28A0}" presName="hierChild4" presStyleCnt="0"/>
      <dgm:spPr/>
    </dgm:pt>
  </dgm:ptLst>
  <dgm:cxnLst>
    <dgm:cxn modelId="{C7AC1B14-17E4-4FE0-820F-B23D46C48B89}" type="presOf" srcId="{79A2FB5B-8EEF-41D9-B9F2-E3986DDD28A0}" destId="{DE9F6E9C-2021-48FE-BE9D-3D50DC758820}" srcOrd="0" destOrd="0" presId="urn:microsoft.com/office/officeart/2005/8/layout/hierarchy1"/>
    <dgm:cxn modelId="{BBC6CB1B-89A2-48CE-ACA2-B615245705AA}" type="presOf" srcId="{B0D90D24-5719-4538-A145-6841C7AAF3DC}" destId="{300305BE-1ED9-4F1F-BE41-25364E2A0CEB}" srcOrd="0" destOrd="0" presId="urn:microsoft.com/office/officeart/2005/8/layout/hierarchy1"/>
    <dgm:cxn modelId="{729DAB28-DB68-476E-8BD4-C59D892DF53F}" srcId="{A0DFFF20-D8EE-435F-8C53-FDC747B04E38}" destId="{79A2FB5B-8EEF-41D9-B9F2-E3986DDD28A0}" srcOrd="0" destOrd="0" parTransId="{3EA6564D-FAE2-4553-81B2-EFB578B037E9}" sibTransId="{3243BC9B-BA60-4B39-B2EB-B9A48BB4F59B}"/>
    <dgm:cxn modelId="{CDA9A263-DCB7-4281-9782-9DD0BB3A0EC2}" type="presOf" srcId="{39FF93F6-C409-404C-A812-0919C1F8B18C}" destId="{388A619C-7C79-42D4-B5FD-727641B56533}" srcOrd="0" destOrd="0" presId="urn:microsoft.com/office/officeart/2005/8/layout/hierarchy1"/>
    <dgm:cxn modelId="{997C0F67-A5DC-41D7-A387-1CFD9CA2C6B0}" type="presOf" srcId="{3EA6564D-FAE2-4553-81B2-EFB578B037E9}" destId="{CAD8E612-126E-4185-A7B5-4EA357D321B6}" srcOrd="0" destOrd="0" presId="urn:microsoft.com/office/officeart/2005/8/layout/hierarchy1"/>
    <dgm:cxn modelId="{08F23547-F087-49C5-9F83-90336E3090FE}" srcId="{B0D90D24-5719-4538-A145-6841C7AAF3DC}" destId="{8E098C49-4765-4062-832F-EB791F9CFF92}" srcOrd="0" destOrd="0" parTransId="{86FF1A90-344C-4ABF-B021-F707C04D909D}" sibTransId="{7D414D4F-2794-4722-ACAD-230BA832C83E}"/>
    <dgm:cxn modelId="{8F63C14D-375C-463B-848E-BEED82DB4D63}" type="presOf" srcId="{8E098C49-4765-4062-832F-EB791F9CFF92}" destId="{1A23EC46-248A-4C6C-9AF9-92BC086A3753}" srcOrd="0" destOrd="0" presId="urn:microsoft.com/office/officeart/2005/8/layout/hierarchy1"/>
    <dgm:cxn modelId="{4F644453-2B30-47DB-9480-8781A5491E8A}" srcId="{39FF93F6-C409-404C-A812-0919C1F8B18C}" destId="{95B1A512-0D9F-4908-BC1B-9D884F928EDA}" srcOrd="0" destOrd="0" parTransId="{8CF985C4-E6E5-4A09-984B-F377E3491C2E}" sibTransId="{D7A540C1-EFB7-46F5-AEC2-87F006E02971}"/>
    <dgm:cxn modelId="{37BD7F7B-8184-4BE6-81B0-A9BF2CDB9202}" srcId="{95B1A512-0D9F-4908-BC1B-9D884F928EDA}" destId="{A0DFFF20-D8EE-435F-8C53-FDC747B04E38}" srcOrd="1" destOrd="0" parTransId="{7031B50E-89F6-481A-B7A0-E73EC9F368AA}" sibTransId="{18A6297B-CAA2-4395-ACDC-AD72AEE25FF3}"/>
    <dgm:cxn modelId="{8A94548D-C321-4EEE-AAA9-42A4824279B9}" srcId="{95B1A512-0D9F-4908-BC1B-9D884F928EDA}" destId="{B0D90D24-5719-4538-A145-6841C7AAF3DC}" srcOrd="0" destOrd="0" parTransId="{E6F17995-035B-4D2A-9F69-A2BC07FFA19A}" sibTransId="{9940B660-EB40-442A-B3BD-99C2B44DE8F7}"/>
    <dgm:cxn modelId="{0D4F16A8-5A9A-41F0-8BF9-2D4BEE808415}" type="presOf" srcId="{86FF1A90-344C-4ABF-B021-F707C04D909D}" destId="{8F16EAF3-67E0-4EE4-8507-65F31648EFE2}" srcOrd="0" destOrd="0" presId="urn:microsoft.com/office/officeart/2005/8/layout/hierarchy1"/>
    <dgm:cxn modelId="{8EDA4CCF-6FFF-44C7-B7BA-1BA26E63622C}" type="presOf" srcId="{7031B50E-89F6-481A-B7A0-E73EC9F368AA}" destId="{00DFCDA5-443E-4FFE-8726-1E46331E7990}" srcOrd="0" destOrd="0" presId="urn:microsoft.com/office/officeart/2005/8/layout/hierarchy1"/>
    <dgm:cxn modelId="{AFBA31E5-C1E1-4C7E-8074-C44232621BE4}" type="presOf" srcId="{95B1A512-0D9F-4908-BC1B-9D884F928EDA}" destId="{838E6816-8D07-4409-915E-94D13B8AC8B9}" srcOrd="0" destOrd="0" presId="urn:microsoft.com/office/officeart/2005/8/layout/hierarchy1"/>
    <dgm:cxn modelId="{464EE3E6-5C7D-4A44-B45E-6B054DE913E8}" type="presOf" srcId="{E6F17995-035B-4D2A-9F69-A2BC07FFA19A}" destId="{8F7C3A4E-9AE6-4C0D-A7A4-9263BB5B628B}" srcOrd="0" destOrd="0" presId="urn:microsoft.com/office/officeart/2005/8/layout/hierarchy1"/>
    <dgm:cxn modelId="{97EE5EF3-A23F-43B0-AF64-2476D8818FED}" type="presOf" srcId="{A0DFFF20-D8EE-435F-8C53-FDC747B04E38}" destId="{4817D61D-59D5-48C7-8C27-EA905CF1276D}" srcOrd="0" destOrd="0" presId="urn:microsoft.com/office/officeart/2005/8/layout/hierarchy1"/>
    <dgm:cxn modelId="{3A6AB742-E90F-4C04-99F6-E28930B8C331}" type="presParOf" srcId="{388A619C-7C79-42D4-B5FD-727641B56533}" destId="{C2C84479-A593-4B2C-A8EF-2B1844BD0868}" srcOrd="0" destOrd="0" presId="urn:microsoft.com/office/officeart/2005/8/layout/hierarchy1"/>
    <dgm:cxn modelId="{BBB00E50-FE88-43DC-8C44-970ECEA62B3F}" type="presParOf" srcId="{C2C84479-A593-4B2C-A8EF-2B1844BD0868}" destId="{306916C3-9FEA-41C3-84DE-EACAFF8FFEE1}" srcOrd="0" destOrd="0" presId="urn:microsoft.com/office/officeart/2005/8/layout/hierarchy1"/>
    <dgm:cxn modelId="{D89895E5-7EEB-4577-9686-310852B131D2}" type="presParOf" srcId="{306916C3-9FEA-41C3-84DE-EACAFF8FFEE1}" destId="{F35AEE68-2FDE-49D7-B53E-C2E6D6EF6816}" srcOrd="0" destOrd="0" presId="urn:microsoft.com/office/officeart/2005/8/layout/hierarchy1"/>
    <dgm:cxn modelId="{CE003A59-F689-4308-AB12-19013CBBBDDC}" type="presParOf" srcId="{306916C3-9FEA-41C3-84DE-EACAFF8FFEE1}" destId="{838E6816-8D07-4409-915E-94D13B8AC8B9}" srcOrd="1" destOrd="0" presId="urn:microsoft.com/office/officeart/2005/8/layout/hierarchy1"/>
    <dgm:cxn modelId="{A246978A-9BC7-457F-8CE8-01AA45E21338}" type="presParOf" srcId="{C2C84479-A593-4B2C-A8EF-2B1844BD0868}" destId="{1A8D09A2-8F34-48C3-8C85-0E0E232DA33B}" srcOrd="1" destOrd="0" presId="urn:microsoft.com/office/officeart/2005/8/layout/hierarchy1"/>
    <dgm:cxn modelId="{AE562BAD-1035-4AB6-8559-F6F7C4C5F1A6}" type="presParOf" srcId="{1A8D09A2-8F34-48C3-8C85-0E0E232DA33B}" destId="{8F7C3A4E-9AE6-4C0D-A7A4-9263BB5B628B}" srcOrd="0" destOrd="0" presId="urn:microsoft.com/office/officeart/2005/8/layout/hierarchy1"/>
    <dgm:cxn modelId="{DA2B43D6-D846-4D2A-986C-AFA9C89F36D3}" type="presParOf" srcId="{1A8D09A2-8F34-48C3-8C85-0E0E232DA33B}" destId="{759A50D3-4270-4152-A39A-3A8BD203438E}" srcOrd="1" destOrd="0" presId="urn:microsoft.com/office/officeart/2005/8/layout/hierarchy1"/>
    <dgm:cxn modelId="{EE44F85B-10E2-4F33-86D9-F7C898DA75A4}" type="presParOf" srcId="{759A50D3-4270-4152-A39A-3A8BD203438E}" destId="{E3330450-ABD8-447A-9660-BB6F0451E00C}" srcOrd="0" destOrd="0" presId="urn:microsoft.com/office/officeart/2005/8/layout/hierarchy1"/>
    <dgm:cxn modelId="{24400FD9-885B-49F9-8EB2-44ADB607A33A}" type="presParOf" srcId="{E3330450-ABD8-447A-9660-BB6F0451E00C}" destId="{C93C9789-522E-4505-BDF3-93CA6485BB6A}" srcOrd="0" destOrd="0" presId="urn:microsoft.com/office/officeart/2005/8/layout/hierarchy1"/>
    <dgm:cxn modelId="{5F6501EF-CCD1-4E71-B8A1-2B7A67404CD7}" type="presParOf" srcId="{E3330450-ABD8-447A-9660-BB6F0451E00C}" destId="{300305BE-1ED9-4F1F-BE41-25364E2A0CEB}" srcOrd="1" destOrd="0" presId="urn:microsoft.com/office/officeart/2005/8/layout/hierarchy1"/>
    <dgm:cxn modelId="{649B641F-229F-4F07-A960-2D1BFBB8BE6F}" type="presParOf" srcId="{759A50D3-4270-4152-A39A-3A8BD203438E}" destId="{3EA420F7-FD4F-40B7-90F5-6939F2DA9AA3}" srcOrd="1" destOrd="0" presId="urn:microsoft.com/office/officeart/2005/8/layout/hierarchy1"/>
    <dgm:cxn modelId="{DC4EA575-6735-47F3-9CCD-FDB784FC280C}" type="presParOf" srcId="{3EA420F7-FD4F-40B7-90F5-6939F2DA9AA3}" destId="{8F16EAF3-67E0-4EE4-8507-65F31648EFE2}" srcOrd="0" destOrd="0" presId="urn:microsoft.com/office/officeart/2005/8/layout/hierarchy1"/>
    <dgm:cxn modelId="{6063B293-9A78-4569-81FE-A82B30B8CCEA}" type="presParOf" srcId="{3EA420F7-FD4F-40B7-90F5-6939F2DA9AA3}" destId="{861E4995-3614-4004-AEDE-E467E2A9C4DE}" srcOrd="1" destOrd="0" presId="urn:microsoft.com/office/officeart/2005/8/layout/hierarchy1"/>
    <dgm:cxn modelId="{6A32928C-4EB0-4D12-A67D-0F9364B56511}" type="presParOf" srcId="{861E4995-3614-4004-AEDE-E467E2A9C4DE}" destId="{0E1D5032-D09B-478B-9839-C93D45569FE6}" srcOrd="0" destOrd="0" presId="urn:microsoft.com/office/officeart/2005/8/layout/hierarchy1"/>
    <dgm:cxn modelId="{5D4A2125-06D8-4E88-A699-085A153FC422}" type="presParOf" srcId="{0E1D5032-D09B-478B-9839-C93D45569FE6}" destId="{7D4D05B7-FF5C-4C1A-A3A7-E0034652FEA5}" srcOrd="0" destOrd="0" presId="urn:microsoft.com/office/officeart/2005/8/layout/hierarchy1"/>
    <dgm:cxn modelId="{6B4B5028-6E3E-4420-B22B-190D0F7E4863}" type="presParOf" srcId="{0E1D5032-D09B-478B-9839-C93D45569FE6}" destId="{1A23EC46-248A-4C6C-9AF9-92BC086A3753}" srcOrd="1" destOrd="0" presId="urn:microsoft.com/office/officeart/2005/8/layout/hierarchy1"/>
    <dgm:cxn modelId="{252A761B-D4D8-427A-8ABC-D2CBFB6D8AD8}" type="presParOf" srcId="{861E4995-3614-4004-AEDE-E467E2A9C4DE}" destId="{3191FD06-908E-4BD1-B6D3-3A34966B58D0}" srcOrd="1" destOrd="0" presId="urn:microsoft.com/office/officeart/2005/8/layout/hierarchy1"/>
    <dgm:cxn modelId="{D6D795E7-CA53-472B-872F-9DE7D56294D8}" type="presParOf" srcId="{1A8D09A2-8F34-48C3-8C85-0E0E232DA33B}" destId="{00DFCDA5-443E-4FFE-8726-1E46331E7990}" srcOrd="2" destOrd="0" presId="urn:microsoft.com/office/officeart/2005/8/layout/hierarchy1"/>
    <dgm:cxn modelId="{299B6A8A-EF5F-4627-80AB-3AFC4EDE65EC}" type="presParOf" srcId="{1A8D09A2-8F34-48C3-8C85-0E0E232DA33B}" destId="{02819FDF-455A-42EE-AA81-E147DE60397A}" srcOrd="3" destOrd="0" presId="urn:microsoft.com/office/officeart/2005/8/layout/hierarchy1"/>
    <dgm:cxn modelId="{E14EFC62-11A6-4F75-9951-0641292D702A}" type="presParOf" srcId="{02819FDF-455A-42EE-AA81-E147DE60397A}" destId="{21AF790E-8A03-4464-8D23-DC2771E44EBD}" srcOrd="0" destOrd="0" presId="urn:microsoft.com/office/officeart/2005/8/layout/hierarchy1"/>
    <dgm:cxn modelId="{F2A00756-A078-4787-B3D0-6C83034DFEB3}" type="presParOf" srcId="{21AF790E-8A03-4464-8D23-DC2771E44EBD}" destId="{F115F1AF-5892-4422-B43D-55293EE2AFE8}" srcOrd="0" destOrd="0" presId="urn:microsoft.com/office/officeart/2005/8/layout/hierarchy1"/>
    <dgm:cxn modelId="{53FD3EA8-99A0-4A7B-8F10-3C372BF89E6F}" type="presParOf" srcId="{21AF790E-8A03-4464-8D23-DC2771E44EBD}" destId="{4817D61D-59D5-48C7-8C27-EA905CF1276D}" srcOrd="1" destOrd="0" presId="urn:microsoft.com/office/officeart/2005/8/layout/hierarchy1"/>
    <dgm:cxn modelId="{BC7CB1C5-2F07-41FE-B60C-018C1E96F66F}" type="presParOf" srcId="{02819FDF-455A-42EE-AA81-E147DE60397A}" destId="{543E1CD5-2638-4F76-8CD4-23EDCED755C3}" srcOrd="1" destOrd="0" presId="urn:microsoft.com/office/officeart/2005/8/layout/hierarchy1"/>
    <dgm:cxn modelId="{33D28F96-4B34-40E4-9CCC-3DC6E8E50D44}" type="presParOf" srcId="{543E1CD5-2638-4F76-8CD4-23EDCED755C3}" destId="{CAD8E612-126E-4185-A7B5-4EA357D321B6}" srcOrd="0" destOrd="0" presId="urn:microsoft.com/office/officeart/2005/8/layout/hierarchy1"/>
    <dgm:cxn modelId="{6194EA71-BB57-463F-BA93-1045EA3908F0}" type="presParOf" srcId="{543E1CD5-2638-4F76-8CD4-23EDCED755C3}" destId="{1E746387-A6C7-4A13-AF5E-3211C57B1CF4}" srcOrd="1" destOrd="0" presId="urn:microsoft.com/office/officeart/2005/8/layout/hierarchy1"/>
    <dgm:cxn modelId="{2A61FD3A-3FB5-46AF-99DF-6DFB45EC486A}" type="presParOf" srcId="{1E746387-A6C7-4A13-AF5E-3211C57B1CF4}" destId="{307A4344-7F89-49C6-A651-38AECFFB31D5}" srcOrd="0" destOrd="0" presId="urn:microsoft.com/office/officeart/2005/8/layout/hierarchy1"/>
    <dgm:cxn modelId="{E646A58B-1371-4664-8D12-A18177E1E8EB}" type="presParOf" srcId="{307A4344-7F89-49C6-A651-38AECFFB31D5}" destId="{26CC55A9-606A-4176-860B-CAB7D824333B}" srcOrd="0" destOrd="0" presId="urn:microsoft.com/office/officeart/2005/8/layout/hierarchy1"/>
    <dgm:cxn modelId="{AD4D0FB1-28FB-41A9-B47C-0EF9AE1A2112}" type="presParOf" srcId="{307A4344-7F89-49C6-A651-38AECFFB31D5}" destId="{DE9F6E9C-2021-48FE-BE9D-3D50DC758820}" srcOrd="1" destOrd="0" presId="urn:microsoft.com/office/officeart/2005/8/layout/hierarchy1"/>
    <dgm:cxn modelId="{90D70A39-A982-4747-BFB3-66D4D13CABD5}" type="presParOf" srcId="{1E746387-A6C7-4A13-AF5E-3211C57B1CF4}" destId="{3B952597-0D2E-4CDB-8E75-F9D5AA07A05A}"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FF93F6-C409-404C-A812-0919C1F8B18C}" type="doc">
      <dgm:prSet loTypeId="urn:microsoft.com/office/officeart/2005/8/layout/hierarchy1" loCatId="hierarchy" qsTypeId="urn:microsoft.com/office/officeart/2005/8/quickstyle/simple3" qsCatId="simple" csTypeId="urn:microsoft.com/office/officeart/2005/8/colors/accent2_5" csCatId="accent2" phldr="1"/>
      <dgm:spPr/>
      <dgm:t>
        <a:bodyPr/>
        <a:lstStyle/>
        <a:p>
          <a:endParaRPr lang="en-US"/>
        </a:p>
      </dgm:t>
    </dgm:pt>
    <dgm:pt modelId="{95B1A512-0D9F-4908-BC1B-9D884F928EDA}">
      <dgm:prSet phldrT="[Văn bản]" custT="1"/>
      <dgm:spPr/>
      <dgm:t>
        <a:bodyPr/>
        <a:lstStyle/>
        <a:p>
          <a:r>
            <a:rPr lang="vi-VN" sz="3000" b="1" dirty="0">
              <a:latin typeface="Roboto Condensed" panose="02000000000000000000" pitchFamily="2" charset="0"/>
              <a:ea typeface="Roboto Condensed" panose="02000000000000000000" pitchFamily="2" charset="0"/>
            </a:rPr>
            <a:t>Đóng góp của văn bản: </a:t>
          </a:r>
          <a:r>
            <a:rPr lang="vi-VN" sz="3000" dirty="0">
              <a:latin typeface="Roboto Condensed" panose="02000000000000000000" pitchFamily="2" charset="0"/>
              <a:ea typeface="Roboto Condensed" panose="02000000000000000000" pitchFamily="2" charset="0"/>
            </a:rPr>
            <a:t>Văn bản đã làm sáng tỏ thêm giá trị của </a:t>
          </a:r>
          <a:r>
            <a:rPr lang="vi-VN" sz="3000" i="1" dirty="0">
              <a:latin typeface="Roboto Condensed" panose="02000000000000000000" pitchFamily="2" charset="0"/>
              <a:ea typeface="Roboto Condensed" panose="02000000000000000000" pitchFamily="2" charset="0"/>
            </a:rPr>
            <a:t>Chuyện người con gái Nam Xương</a:t>
          </a:r>
          <a:r>
            <a:rPr lang="vi-VN" sz="3000" dirty="0">
              <a:latin typeface="Roboto Condensed" panose="02000000000000000000" pitchFamily="2" charset="0"/>
              <a:ea typeface="Roboto Condensed" panose="02000000000000000000" pitchFamily="2" charset="0"/>
            </a:rPr>
            <a:t> ở những  điểm:</a:t>
          </a:r>
          <a:endParaRPr lang="en-US" sz="3000" b="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CF985C4-E6E5-4A09-984B-F377E3491C2E}" type="parTrans" cxnId="{4F644453-2B30-47DB-9480-8781A5491E8A}">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D7A540C1-EFB7-46F5-AEC2-87F006E02971}" type="sibTrans" cxnId="{4F644453-2B30-47DB-9480-8781A5491E8A}">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0D90D24-5719-4538-A145-6841C7AAF3DC}">
      <dgm:prSet phldrT="[Văn bản]" custT="1"/>
      <dgm:spPr/>
      <dgm:t>
        <a:bodyPr/>
        <a:lstStyle/>
        <a:p>
          <a:r>
            <a:rPr lang="vi-VN" sz="3000" b="1" i="1" dirty="0">
              <a:latin typeface="Roboto Condensed" panose="02000000000000000000" pitchFamily="2" charset="0"/>
              <a:ea typeface="Roboto Condensed" panose="02000000000000000000" pitchFamily="2" charset="0"/>
              <a:cs typeface="Roboto Condensed" panose="02000000000000000000" pitchFamily="2" charset="0"/>
            </a:rPr>
            <a:t>NộI dung</a:t>
          </a:r>
          <a:endParaRPr lang="en-US" sz="3000" b="1" i="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E6F17995-035B-4D2A-9F69-A2BC07FFA19A}" type="parTrans" cxnId="{8A94548D-C321-4EEE-AAA9-42A4824279B9}">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9940B660-EB40-442A-B3BD-99C2B44DE8F7}" type="sibTrans" cxnId="{8A94548D-C321-4EEE-AAA9-42A4824279B9}">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8E098C49-4765-4062-832F-EB791F9CFF92}">
      <dgm:prSet phldrT="[Văn bản]" custT="1"/>
      <dgm:spPr/>
      <dgm:t>
        <a:bodyPr/>
        <a:lstStyle/>
        <a:p>
          <a:pPr algn="just"/>
          <a:r>
            <a:rPr lang="vi-VN" sz="3000" i="1" dirty="0">
              <a:latin typeface="Roboto Condensed" panose="02000000000000000000" pitchFamily="2" charset="0"/>
              <a:ea typeface="Roboto Condensed" panose="02000000000000000000" pitchFamily="2" charset="0"/>
            </a:rPr>
            <a:t>+ Cái bóng tượng trưng cho sự chung thủy mà Vũ Nương dành cho Trương Sinh cũng chính cái bóng đã làm cho hạnh phúc của Vũ Nương tan vỡ.</a:t>
          </a:r>
          <a:endParaRPr lang="en-US" sz="3000" dirty="0">
            <a:latin typeface="Roboto Condensed" panose="02000000000000000000" pitchFamily="2" charset="0"/>
            <a:ea typeface="Roboto Condensed" panose="02000000000000000000" pitchFamily="2" charset="0"/>
          </a:endParaRPr>
        </a:p>
        <a:p>
          <a:pPr algn="just"/>
          <a:r>
            <a:rPr lang="vi-VN" sz="3000" i="1" dirty="0">
              <a:latin typeface="Roboto Condensed" panose="02000000000000000000" pitchFamily="2" charset="0"/>
              <a:ea typeface="Roboto Condensed" panose="02000000000000000000" pitchFamily="2" charset="0"/>
            </a:rPr>
            <a:t>+ Nguyên nhân Vũ Nương đau khổ không nằm ở việc Trương Sinh đi lính nhưng cũng không phải do chế độ nam nữ bất bình đẳng mà do chính lời nói hồn nhiên, ngây thơ của đứa con, là cái tính đa nghi, hay ghen của Trương Sinh.</a:t>
          </a:r>
          <a:endParaRPr lang="en-US" sz="30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86FF1A90-344C-4ABF-B021-F707C04D909D}" type="parTrans" cxnId="{08F23547-F087-49C5-9F83-90336E3090FE}">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D414D4F-2794-4722-ACAD-230BA832C83E}" type="sibTrans" cxnId="{08F23547-F087-49C5-9F83-90336E3090FE}">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A0DFFF20-D8EE-435F-8C53-FDC747B04E38}">
      <dgm:prSet phldrT="[Văn bản]" custT="1"/>
      <dgm:spPr/>
      <dgm:t>
        <a:bodyPr/>
        <a:lstStyle/>
        <a:p>
          <a:r>
            <a:rPr lang="vi-VN" sz="3000" b="1" i="1" dirty="0">
              <a:latin typeface="Roboto Condensed" panose="02000000000000000000" pitchFamily="2" charset="0"/>
              <a:ea typeface="Roboto Condensed" panose="02000000000000000000" pitchFamily="2" charset="0"/>
              <a:cs typeface="Roboto Condensed" panose="02000000000000000000" pitchFamily="2" charset="0"/>
            </a:rPr>
            <a:t>Nghệ thuật</a:t>
          </a:r>
          <a:endParaRPr lang="en-US" sz="3000" b="1" i="1"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7031B50E-89F6-481A-B7A0-E73EC9F368AA}" type="parTrans" cxnId="{37BD7F7B-8184-4BE6-81B0-A9BF2CDB9202}">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8A6297B-CAA2-4395-ACDC-AD72AEE25FF3}" type="sibTrans" cxnId="{37BD7F7B-8184-4BE6-81B0-A9BF2CDB9202}">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9A2FB5B-8EEF-41D9-B9F2-E3986DDD28A0}">
      <dgm:prSet phldrT="[Văn bản]" custT="1"/>
      <dgm:spPr/>
      <dgm:t>
        <a:bodyPr/>
        <a:lstStyle/>
        <a:p>
          <a:r>
            <a:rPr lang="vi-VN" sz="3000" i="1" dirty="0">
              <a:latin typeface="Roboto Condensed" panose="02000000000000000000" pitchFamily="2" charset="0"/>
              <a:ea typeface="Roboto Condensed" panose="02000000000000000000" pitchFamily="2" charset="0"/>
            </a:rPr>
            <a:t>Tác phẩm là sự kết hợp giữa bút pháp vừa thực vừa ảo, vừa hiện thực vừa lãng mạn.</a:t>
          </a:r>
          <a:endParaRPr lang="en-US" sz="30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3EA6564D-FAE2-4553-81B2-EFB578B037E9}" type="parTrans" cxnId="{729DAB28-DB68-476E-8BD4-C59D892DF53F}">
      <dgm:prSet/>
      <dgm:spPr/>
      <dgm:t>
        <a:bodyPr/>
        <a:lstStyle/>
        <a:p>
          <a:endParaRPr lang="en-US" sz="30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243BC9B-BA60-4B39-B2EB-B9A48BB4F59B}" type="sibTrans" cxnId="{729DAB28-DB68-476E-8BD4-C59D892DF53F}">
      <dgm:prSet/>
      <dgm:spPr/>
      <dgm:t>
        <a:bodyPr/>
        <a:lstStyle/>
        <a:p>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88A619C-7C79-42D4-B5FD-727641B56533}" type="pres">
      <dgm:prSet presAssocID="{39FF93F6-C409-404C-A812-0919C1F8B18C}" presName="hierChild1" presStyleCnt="0">
        <dgm:presLayoutVars>
          <dgm:chPref val="1"/>
          <dgm:dir/>
          <dgm:animOne val="branch"/>
          <dgm:animLvl val="lvl"/>
          <dgm:resizeHandles/>
        </dgm:presLayoutVars>
      </dgm:prSet>
      <dgm:spPr/>
    </dgm:pt>
    <dgm:pt modelId="{C2C84479-A593-4B2C-A8EF-2B1844BD0868}" type="pres">
      <dgm:prSet presAssocID="{95B1A512-0D9F-4908-BC1B-9D884F928EDA}" presName="hierRoot1" presStyleCnt="0"/>
      <dgm:spPr/>
    </dgm:pt>
    <dgm:pt modelId="{306916C3-9FEA-41C3-84DE-EACAFF8FFEE1}" type="pres">
      <dgm:prSet presAssocID="{95B1A512-0D9F-4908-BC1B-9D884F928EDA}" presName="composite" presStyleCnt="0"/>
      <dgm:spPr/>
    </dgm:pt>
    <dgm:pt modelId="{F35AEE68-2FDE-49D7-B53E-C2E6D6EF6816}" type="pres">
      <dgm:prSet presAssocID="{95B1A512-0D9F-4908-BC1B-9D884F928EDA}" presName="background" presStyleLbl="node0" presStyleIdx="0" presStyleCnt="1"/>
      <dgm:spPr/>
    </dgm:pt>
    <dgm:pt modelId="{838E6816-8D07-4409-915E-94D13B8AC8B9}" type="pres">
      <dgm:prSet presAssocID="{95B1A512-0D9F-4908-BC1B-9D884F928EDA}" presName="text" presStyleLbl="fgAcc0" presStyleIdx="0" presStyleCnt="1" custScaleX="501102" custScaleY="161110">
        <dgm:presLayoutVars>
          <dgm:chPref val="3"/>
        </dgm:presLayoutVars>
      </dgm:prSet>
      <dgm:spPr/>
    </dgm:pt>
    <dgm:pt modelId="{1A8D09A2-8F34-48C3-8C85-0E0E232DA33B}" type="pres">
      <dgm:prSet presAssocID="{95B1A512-0D9F-4908-BC1B-9D884F928EDA}" presName="hierChild2" presStyleCnt="0"/>
      <dgm:spPr/>
    </dgm:pt>
    <dgm:pt modelId="{8F7C3A4E-9AE6-4C0D-A7A4-9263BB5B628B}" type="pres">
      <dgm:prSet presAssocID="{E6F17995-035B-4D2A-9F69-A2BC07FFA19A}" presName="Name10" presStyleLbl="parChTrans1D2" presStyleIdx="0" presStyleCnt="2"/>
      <dgm:spPr/>
    </dgm:pt>
    <dgm:pt modelId="{759A50D3-4270-4152-A39A-3A8BD203438E}" type="pres">
      <dgm:prSet presAssocID="{B0D90D24-5719-4538-A145-6841C7AAF3DC}" presName="hierRoot2" presStyleCnt="0"/>
      <dgm:spPr/>
    </dgm:pt>
    <dgm:pt modelId="{E3330450-ABD8-447A-9660-BB6F0451E00C}" type="pres">
      <dgm:prSet presAssocID="{B0D90D24-5719-4538-A145-6841C7AAF3DC}" presName="composite2" presStyleCnt="0"/>
      <dgm:spPr/>
    </dgm:pt>
    <dgm:pt modelId="{C93C9789-522E-4505-BDF3-93CA6485BB6A}" type="pres">
      <dgm:prSet presAssocID="{B0D90D24-5719-4538-A145-6841C7AAF3DC}" presName="background2" presStyleLbl="node2" presStyleIdx="0" presStyleCnt="2"/>
      <dgm:spPr/>
    </dgm:pt>
    <dgm:pt modelId="{300305BE-1ED9-4F1F-BE41-25364E2A0CEB}" type="pres">
      <dgm:prSet presAssocID="{B0D90D24-5719-4538-A145-6841C7AAF3DC}" presName="text2" presStyleLbl="fgAcc2" presStyleIdx="0" presStyleCnt="2" custScaleX="255859">
        <dgm:presLayoutVars>
          <dgm:chPref val="3"/>
        </dgm:presLayoutVars>
      </dgm:prSet>
      <dgm:spPr/>
    </dgm:pt>
    <dgm:pt modelId="{3EA420F7-FD4F-40B7-90F5-6939F2DA9AA3}" type="pres">
      <dgm:prSet presAssocID="{B0D90D24-5719-4538-A145-6841C7AAF3DC}" presName="hierChild3" presStyleCnt="0"/>
      <dgm:spPr/>
    </dgm:pt>
    <dgm:pt modelId="{8F16EAF3-67E0-4EE4-8507-65F31648EFE2}" type="pres">
      <dgm:prSet presAssocID="{86FF1A90-344C-4ABF-B021-F707C04D909D}" presName="Name17" presStyleLbl="parChTrans1D3" presStyleIdx="0" presStyleCnt="2"/>
      <dgm:spPr/>
    </dgm:pt>
    <dgm:pt modelId="{861E4995-3614-4004-AEDE-E467E2A9C4DE}" type="pres">
      <dgm:prSet presAssocID="{8E098C49-4765-4062-832F-EB791F9CFF92}" presName="hierRoot3" presStyleCnt="0"/>
      <dgm:spPr/>
    </dgm:pt>
    <dgm:pt modelId="{0E1D5032-D09B-478B-9839-C93D45569FE6}" type="pres">
      <dgm:prSet presAssocID="{8E098C49-4765-4062-832F-EB791F9CFF92}" presName="composite3" presStyleCnt="0"/>
      <dgm:spPr/>
    </dgm:pt>
    <dgm:pt modelId="{7D4D05B7-FF5C-4C1A-A3A7-E0034652FEA5}" type="pres">
      <dgm:prSet presAssocID="{8E098C49-4765-4062-832F-EB791F9CFF92}" presName="background3" presStyleLbl="node3" presStyleIdx="0" presStyleCnt="2"/>
      <dgm:spPr/>
    </dgm:pt>
    <dgm:pt modelId="{1A23EC46-248A-4C6C-9AF9-92BC086A3753}" type="pres">
      <dgm:prSet presAssocID="{8E098C49-4765-4062-832F-EB791F9CFF92}" presName="text3" presStyleLbl="fgAcc3" presStyleIdx="0" presStyleCnt="2" custScaleX="448991" custScaleY="388946">
        <dgm:presLayoutVars>
          <dgm:chPref val="3"/>
        </dgm:presLayoutVars>
      </dgm:prSet>
      <dgm:spPr/>
    </dgm:pt>
    <dgm:pt modelId="{3191FD06-908E-4BD1-B6D3-3A34966B58D0}" type="pres">
      <dgm:prSet presAssocID="{8E098C49-4765-4062-832F-EB791F9CFF92}" presName="hierChild4" presStyleCnt="0"/>
      <dgm:spPr/>
    </dgm:pt>
    <dgm:pt modelId="{00DFCDA5-443E-4FFE-8726-1E46331E7990}" type="pres">
      <dgm:prSet presAssocID="{7031B50E-89F6-481A-B7A0-E73EC9F368AA}" presName="Name10" presStyleLbl="parChTrans1D2" presStyleIdx="1" presStyleCnt="2"/>
      <dgm:spPr/>
    </dgm:pt>
    <dgm:pt modelId="{02819FDF-455A-42EE-AA81-E147DE60397A}" type="pres">
      <dgm:prSet presAssocID="{A0DFFF20-D8EE-435F-8C53-FDC747B04E38}" presName="hierRoot2" presStyleCnt="0"/>
      <dgm:spPr/>
    </dgm:pt>
    <dgm:pt modelId="{21AF790E-8A03-4464-8D23-DC2771E44EBD}" type="pres">
      <dgm:prSet presAssocID="{A0DFFF20-D8EE-435F-8C53-FDC747B04E38}" presName="composite2" presStyleCnt="0"/>
      <dgm:spPr/>
    </dgm:pt>
    <dgm:pt modelId="{F115F1AF-5892-4422-B43D-55293EE2AFE8}" type="pres">
      <dgm:prSet presAssocID="{A0DFFF20-D8EE-435F-8C53-FDC747B04E38}" presName="background2" presStyleLbl="node2" presStyleIdx="1" presStyleCnt="2"/>
      <dgm:spPr/>
    </dgm:pt>
    <dgm:pt modelId="{4817D61D-59D5-48C7-8C27-EA905CF1276D}" type="pres">
      <dgm:prSet presAssocID="{A0DFFF20-D8EE-435F-8C53-FDC747B04E38}" presName="text2" presStyleLbl="fgAcc2" presStyleIdx="1" presStyleCnt="2" custScaleX="351400">
        <dgm:presLayoutVars>
          <dgm:chPref val="3"/>
        </dgm:presLayoutVars>
      </dgm:prSet>
      <dgm:spPr/>
    </dgm:pt>
    <dgm:pt modelId="{543E1CD5-2638-4F76-8CD4-23EDCED755C3}" type="pres">
      <dgm:prSet presAssocID="{A0DFFF20-D8EE-435F-8C53-FDC747B04E38}" presName="hierChild3" presStyleCnt="0"/>
      <dgm:spPr/>
    </dgm:pt>
    <dgm:pt modelId="{CAD8E612-126E-4185-A7B5-4EA357D321B6}" type="pres">
      <dgm:prSet presAssocID="{3EA6564D-FAE2-4553-81B2-EFB578B037E9}" presName="Name17" presStyleLbl="parChTrans1D3" presStyleIdx="1" presStyleCnt="2"/>
      <dgm:spPr/>
    </dgm:pt>
    <dgm:pt modelId="{1E746387-A6C7-4A13-AF5E-3211C57B1CF4}" type="pres">
      <dgm:prSet presAssocID="{79A2FB5B-8EEF-41D9-B9F2-E3986DDD28A0}" presName="hierRoot3" presStyleCnt="0"/>
      <dgm:spPr/>
    </dgm:pt>
    <dgm:pt modelId="{307A4344-7F89-49C6-A651-38AECFFB31D5}" type="pres">
      <dgm:prSet presAssocID="{79A2FB5B-8EEF-41D9-B9F2-E3986DDD28A0}" presName="composite3" presStyleCnt="0"/>
      <dgm:spPr/>
    </dgm:pt>
    <dgm:pt modelId="{26CC55A9-606A-4176-860B-CAB7D824333B}" type="pres">
      <dgm:prSet presAssocID="{79A2FB5B-8EEF-41D9-B9F2-E3986DDD28A0}" presName="background3" presStyleLbl="node3" presStyleIdx="1" presStyleCnt="2"/>
      <dgm:spPr/>
    </dgm:pt>
    <dgm:pt modelId="{DE9F6E9C-2021-48FE-BE9D-3D50DC758820}" type="pres">
      <dgm:prSet presAssocID="{79A2FB5B-8EEF-41D9-B9F2-E3986DDD28A0}" presName="text3" presStyleLbl="fgAcc3" presStyleIdx="1" presStyleCnt="2" custScaleX="247151" custScaleY="227246">
        <dgm:presLayoutVars>
          <dgm:chPref val="3"/>
        </dgm:presLayoutVars>
      </dgm:prSet>
      <dgm:spPr/>
    </dgm:pt>
    <dgm:pt modelId="{3B952597-0D2E-4CDB-8E75-F9D5AA07A05A}" type="pres">
      <dgm:prSet presAssocID="{79A2FB5B-8EEF-41D9-B9F2-E3986DDD28A0}" presName="hierChild4" presStyleCnt="0"/>
      <dgm:spPr/>
    </dgm:pt>
  </dgm:ptLst>
  <dgm:cxnLst>
    <dgm:cxn modelId="{C7AC1B14-17E4-4FE0-820F-B23D46C48B89}" type="presOf" srcId="{79A2FB5B-8EEF-41D9-B9F2-E3986DDD28A0}" destId="{DE9F6E9C-2021-48FE-BE9D-3D50DC758820}" srcOrd="0" destOrd="0" presId="urn:microsoft.com/office/officeart/2005/8/layout/hierarchy1"/>
    <dgm:cxn modelId="{BBC6CB1B-89A2-48CE-ACA2-B615245705AA}" type="presOf" srcId="{B0D90D24-5719-4538-A145-6841C7AAF3DC}" destId="{300305BE-1ED9-4F1F-BE41-25364E2A0CEB}" srcOrd="0" destOrd="0" presId="urn:microsoft.com/office/officeart/2005/8/layout/hierarchy1"/>
    <dgm:cxn modelId="{729DAB28-DB68-476E-8BD4-C59D892DF53F}" srcId="{A0DFFF20-D8EE-435F-8C53-FDC747B04E38}" destId="{79A2FB5B-8EEF-41D9-B9F2-E3986DDD28A0}" srcOrd="0" destOrd="0" parTransId="{3EA6564D-FAE2-4553-81B2-EFB578B037E9}" sibTransId="{3243BC9B-BA60-4B39-B2EB-B9A48BB4F59B}"/>
    <dgm:cxn modelId="{CDA9A263-DCB7-4281-9782-9DD0BB3A0EC2}" type="presOf" srcId="{39FF93F6-C409-404C-A812-0919C1F8B18C}" destId="{388A619C-7C79-42D4-B5FD-727641B56533}" srcOrd="0" destOrd="0" presId="urn:microsoft.com/office/officeart/2005/8/layout/hierarchy1"/>
    <dgm:cxn modelId="{997C0F67-A5DC-41D7-A387-1CFD9CA2C6B0}" type="presOf" srcId="{3EA6564D-FAE2-4553-81B2-EFB578B037E9}" destId="{CAD8E612-126E-4185-A7B5-4EA357D321B6}" srcOrd="0" destOrd="0" presId="urn:microsoft.com/office/officeart/2005/8/layout/hierarchy1"/>
    <dgm:cxn modelId="{08F23547-F087-49C5-9F83-90336E3090FE}" srcId="{B0D90D24-5719-4538-A145-6841C7AAF3DC}" destId="{8E098C49-4765-4062-832F-EB791F9CFF92}" srcOrd="0" destOrd="0" parTransId="{86FF1A90-344C-4ABF-B021-F707C04D909D}" sibTransId="{7D414D4F-2794-4722-ACAD-230BA832C83E}"/>
    <dgm:cxn modelId="{8F63C14D-375C-463B-848E-BEED82DB4D63}" type="presOf" srcId="{8E098C49-4765-4062-832F-EB791F9CFF92}" destId="{1A23EC46-248A-4C6C-9AF9-92BC086A3753}" srcOrd="0" destOrd="0" presId="urn:microsoft.com/office/officeart/2005/8/layout/hierarchy1"/>
    <dgm:cxn modelId="{4F644453-2B30-47DB-9480-8781A5491E8A}" srcId="{39FF93F6-C409-404C-A812-0919C1F8B18C}" destId="{95B1A512-0D9F-4908-BC1B-9D884F928EDA}" srcOrd="0" destOrd="0" parTransId="{8CF985C4-E6E5-4A09-984B-F377E3491C2E}" sibTransId="{D7A540C1-EFB7-46F5-AEC2-87F006E02971}"/>
    <dgm:cxn modelId="{37BD7F7B-8184-4BE6-81B0-A9BF2CDB9202}" srcId="{95B1A512-0D9F-4908-BC1B-9D884F928EDA}" destId="{A0DFFF20-D8EE-435F-8C53-FDC747B04E38}" srcOrd="1" destOrd="0" parTransId="{7031B50E-89F6-481A-B7A0-E73EC9F368AA}" sibTransId="{18A6297B-CAA2-4395-ACDC-AD72AEE25FF3}"/>
    <dgm:cxn modelId="{8A94548D-C321-4EEE-AAA9-42A4824279B9}" srcId="{95B1A512-0D9F-4908-BC1B-9D884F928EDA}" destId="{B0D90D24-5719-4538-A145-6841C7AAF3DC}" srcOrd="0" destOrd="0" parTransId="{E6F17995-035B-4D2A-9F69-A2BC07FFA19A}" sibTransId="{9940B660-EB40-442A-B3BD-99C2B44DE8F7}"/>
    <dgm:cxn modelId="{0D4F16A8-5A9A-41F0-8BF9-2D4BEE808415}" type="presOf" srcId="{86FF1A90-344C-4ABF-B021-F707C04D909D}" destId="{8F16EAF3-67E0-4EE4-8507-65F31648EFE2}" srcOrd="0" destOrd="0" presId="urn:microsoft.com/office/officeart/2005/8/layout/hierarchy1"/>
    <dgm:cxn modelId="{8EDA4CCF-6FFF-44C7-B7BA-1BA26E63622C}" type="presOf" srcId="{7031B50E-89F6-481A-B7A0-E73EC9F368AA}" destId="{00DFCDA5-443E-4FFE-8726-1E46331E7990}" srcOrd="0" destOrd="0" presId="urn:microsoft.com/office/officeart/2005/8/layout/hierarchy1"/>
    <dgm:cxn modelId="{AFBA31E5-C1E1-4C7E-8074-C44232621BE4}" type="presOf" srcId="{95B1A512-0D9F-4908-BC1B-9D884F928EDA}" destId="{838E6816-8D07-4409-915E-94D13B8AC8B9}" srcOrd="0" destOrd="0" presId="urn:microsoft.com/office/officeart/2005/8/layout/hierarchy1"/>
    <dgm:cxn modelId="{464EE3E6-5C7D-4A44-B45E-6B054DE913E8}" type="presOf" srcId="{E6F17995-035B-4D2A-9F69-A2BC07FFA19A}" destId="{8F7C3A4E-9AE6-4C0D-A7A4-9263BB5B628B}" srcOrd="0" destOrd="0" presId="urn:microsoft.com/office/officeart/2005/8/layout/hierarchy1"/>
    <dgm:cxn modelId="{97EE5EF3-A23F-43B0-AF64-2476D8818FED}" type="presOf" srcId="{A0DFFF20-D8EE-435F-8C53-FDC747B04E38}" destId="{4817D61D-59D5-48C7-8C27-EA905CF1276D}" srcOrd="0" destOrd="0" presId="urn:microsoft.com/office/officeart/2005/8/layout/hierarchy1"/>
    <dgm:cxn modelId="{3A6AB742-E90F-4C04-99F6-E28930B8C331}" type="presParOf" srcId="{388A619C-7C79-42D4-B5FD-727641B56533}" destId="{C2C84479-A593-4B2C-A8EF-2B1844BD0868}" srcOrd="0" destOrd="0" presId="urn:microsoft.com/office/officeart/2005/8/layout/hierarchy1"/>
    <dgm:cxn modelId="{BBB00E50-FE88-43DC-8C44-970ECEA62B3F}" type="presParOf" srcId="{C2C84479-A593-4B2C-A8EF-2B1844BD0868}" destId="{306916C3-9FEA-41C3-84DE-EACAFF8FFEE1}" srcOrd="0" destOrd="0" presId="urn:microsoft.com/office/officeart/2005/8/layout/hierarchy1"/>
    <dgm:cxn modelId="{D89895E5-7EEB-4577-9686-310852B131D2}" type="presParOf" srcId="{306916C3-9FEA-41C3-84DE-EACAFF8FFEE1}" destId="{F35AEE68-2FDE-49D7-B53E-C2E6D6EF6816}" srcOrd="0" destOrd="0" presId="urn:microsoft.com/office/officeart/2005/8/layout/hierarchy1"/>
    <dgm:cxn modelId="{CE003A59-F689-4308-AB12-19013CBBBDDC}" type="presParOf" srcId="{306916C3-9FEA-41C3-84DE-EACAFF8FFEE1}" destId="{838E6816-8D07-4409-915E-94D13B8AC8B9}" srcOrd="1" destOrd="0" presId="urn:microsoft.com/office/officeart/2005/8/layout/hierarchy1"/>
    <dgm:cxn modelId="{A246978A-9BC7-457F-8CE8-01AA45E21338}" type="presParOf" srcId="{C2C84479-A593-4B2C-A8EF-2B1844BD0868}" destId="{1A8D09A2-8F34-48C3-8C85-0E0E232DA33B}" srcOrd="1" destOrd="0" presId="urn:microsoft.com/office/officeart/2005/8/layout/hierarchy1"/>
    <dgm:cxn modelId="{AE562BAD-1035-4AB6-8559-F6F7C4C5F1A6}" type="presParOf" srcId="{1A8D09A2-8F34-48C3-8C85-0E0E232DA33B}" destId="{8F7C3A4E-9AE6-4C0D-A7A4-9263BB5B628B}" srcOrd="0" destOrd="0" presId="urn:microsoft.com/office/officeart/2005/8/layout/hierarchy1"/>
    <dgm:cxn modelId="{DA2B43D6-D846-4D2A-986C-AFA9C89F36D3}" type="presParOf" srcId="{1A8D09A2-8F34-48C3-8C85-0E0E232DA33B}" destId="{759A50D3-4270-4152-A39A-3A8BD203438E}" srcOrd="1" destOrd="0" presId="urn:microsoft.com/office/officeart/2005/8/layout/hierarchy1"/>
    <dgm:cxn modelId="{EE44F85B-10E2-4F33-86D9-F7C898DA75A4}" type="presParOf" srcId="{759A50D3-4270-4152-A39A-3A8BD203438E}" destId="{E3330450-ABD8-447A-9660-BB6F0451E00C}" srcOrd="0" destOrd="0" presId="urn:microsoft.com/office/officeart/2005/8/layout/hierarchy1"/>
    <dgm:cxn modelId="{24400FD9-885B-49F9-8EB2-44ADB607A33A}" type="presParOf" srcId="{E3330450-ABD8-447A-9660-BB6F0451E00C}" destId="{C93C9789-522E-4505-BDF3-93CA6485BB6A}" srcOrd="0" destOrd="0" presId="urn:microsoft.com/office/officeart/2005/8/layout/hierarchy1"/>
    <dgm:cxn modelId="{5F6501EF-CCD1-4E71-B8A1-2B7A67404CD7}" type="presParOf" srcId="{E3330450-ABD8-447A-9660-BB6F0451E00C}" destId="{300305BE-1ED9-4F1F-BE41-25364E2A0CEB}" srcOrd="1" destOrd="0" presId="urn:microsoft.com/office/officeart/2005/8/layout/hierarchy1"/>
    <dgm:cxn modelId="{649B641F-229F-4F07-A960-2D1BFBB8BE6F}" type="presParOf" srcId="{759A50D3-4270-4152-A39A-3A8BD203438E}" destId="{3EA420F7-FD4F-40B7-90F5-6939F2DA9AA3}" srcOrd="1" destOrd="0" presId="urn:microsoft.com/office/officeart/2005/8/layout/hierarchy1"/>
    <dgm:cxn modelId="{DC4EA575-6735-47F3-9CCD-FDB784FC280C}" type="presParOf" srcId="{3EA420F7-FD4F-40B7-90F5-6939F2DA9AA3}" destId="{8F16EAF3-67E0-4EE4-8507-65F31648EFE2}" srcOrd="0" destOrd="0" presId="urn:microsoft.com/office/officeart/2005/8/layout/hierarchy1"/>
    <dgm:cxn modelId="{6063B293-9A78-4569-81FE-A82B30B8CCEA}" type="presParOf" srcId="{3EA420F7-FD4F-40B7-90F5-6939F2DA9AA3}" destId="{861E4995-3614-4004-AEDE-E467E2A9C4DE}" srcOrd="1" destOrd="0" presId="urn:microsoft.com/office/officeart/2005/8/layout/hierarchy1"/>
    <dgm:cxn modelId="{6A32928C-4EB0-4D12-A67D-0F9364B56511}" type="presParOf" srcId="{861E4995-3614-4004-AEDE-E467E2A9C4DE}" destId="{0E1D5032-D09B-478B-9839-C93D45569FE6}" srcOrd="0" destOrd="0" presId="urn:microsoft.com/office/officeart/2005/8/layout/hierarchy1"/>
    <dgm:cxn modelId="{5D4A2125-06D8-4E88-A699-085A153FC422}" type="presParOf" srcId="{0E1D5032-D09B-478B-9839-C93D45569FE6}" destId="{7D4D05B7-FF5C-4C1A-A3A7-E0034652FEA5}" srcOrd="0" destOrd="0" presId="urn:microsoft.com/office/officeart/2005/8/layout/hierarchy1"/>
    <dgm:cxn modelId="{6B4B5028-6E3E-4420-B22B-190D0F7E4863}" type="presParOf" srcId="{0E1D5032-D09B-478B-9839-C93D45569FE6}" destId="{1A23EC46-248A-4C6C-9AF9-92BC086A3753}" srcOrd="1" destOrd="0" presId="urn:microsoft.com/office/officeart/2005/8/layout/hierarchy1"/>
    <dgm:cxn modelId="{252A761B-D4D8-427A-8ABC-D2CBFB6D8AD8}" type="presParOf" srcId="{861E4995-3614-4004-AEDE-E467E2A9C4DE}" destId="{3191FD06-908E-4BD1-B6D3-3A34966B58D0}" srcOrd="1" destOrd="0" presId="urn:microsoft.com/office/officeart/2005/8/layout/hierarchy1"/>
    <dgm:cxn modelId="{D6D795E7-CA53-472B-872F-9DE7D56294D8}" type="presParOf" srcId="{1A8D09A2-8F34-48C3-8C85-0E0E232DA33B}" destId="{00DFCDA5-443E-4FFE-8726-1E46331E7990}" srcOrd="2" destOrd="0" presId="urn:microsoft.com/office/officeart/2005/8/layout/hierarchy1"/>
    <dgm:cxn modelId="{299B6A8A-EF5F-4627-80AB-3AFC4EDE65EC}" type="presParOf" srcId="{1A8D09A2-8F34-48C3-8C85-0E0E232DA33B}" destId="{02819FDF-455A-42EE-AA81-E147DE60397A}" srcOrd="3" destOrd="0" presId="urn:microsoft.com/office/officeart/2005/8/layout/hierarchy1"/>
    <dgm:cxn modelId="{E14EFC62-11A6-4F75-9951-0641292D702A}" type="presParOf" srcId="{02819FDF-455A-42EE-AA81-E147DE60397A}" destId="{21AF790E-8A03-4464-8D23-DC2771E44EBD}" srcOrd="0" destOrd="0" presId="urn:microsoft.com/office/officeart/2005/8/layout/hierarchy1"/>
    <dgm:cxn modelId="{F2A00756-A078-4787-B3D0-6C83034DFEB3}" type="presParOf" srcId="{21AF790E-8A03-4464-8D23-DC2771E44EBD}" destId="{F115F1AF-5892-4422-B43D-55293EE2AFE8}" srcOrd="0" destOrd="0" presId="urn:microsoft.com/office/officeart/2005/8/layout/hierarchy1"/>
    <dgm:cxn modelId="{53FD3EA8-99A0-4A7B-8F10-3C372BF89E6F}" type="presParOf" srcId="{21AF790E-8A03-4464-8D23-DC2771E44EBD}" destId="{4817D61D-59D5-48C7-8C27-EA905CF1276D}" srcOrd="1" destOrd="0" presId="urn:microsoft.com/office/officeart/2005/8/layout/hierarchy1"/>
    <dgm:cxn modelId="{BC7CB1C5-2F07-41FE-B60C-018C1E96F66F}" type="presParOf" srcId="{02819FDF-455A-42EE-AA81-E147DE60397A}" destId="{543E1CD5-2638-4F76-8CD4-23EDCED755C3}" srcOrd="1" destOrd="0" presId="urn:microsoft.com/office/officeart/2005/8/layout/hierarchy1"/>
    <dgm:cxn modelId="{33D28F96-4B34-40E4-9CCC-3DC6E8E50D44}" type="presParOf" srcId="{543E1CD5-2638-4F76-8CD4-23EDCED755C3}" destId="{CAD8E612-126E-4185-A7B5-4EA357D321B6}" srcOrd="0" destOrd="0" presId="urn:microsoft.com/office/officeart/2005/8/layout/hierarchy1"/>
    <dgm:cxn modelId="{6194EA71-BB57-463F-BA93-1045EA3908F0}" type="presParOf" srcId="{543E1CD5-2638-4F76-8CD4-23EDCED755C3}" destId="{1E746387-A6C7-4A13-AF5E-3211C57B1CF4}" srcOrd="1" destOrd="0" presId="urn:microsoft.com/office/officeart/2005/8/layout/hierarchy1"/>
    <dgm:cxn modelId="{2A61FD3A-3FB5-46AF-99DF-6DFB45EC486A}" type="presParOf" srcId="{1E746387-A6C7-4A13-AF5E-3211C57B1CF4}" destId="{307A4344-7F89-49C6-A651-38AECFFB31D5}" srcOrd="0" destOrd="0" presId="urn:microsoft.com/office/officeart/2005/8/layout/hierarchy1"/>
    <dgm:cxn modelId="{E646A58B-1371-4664-8D12-A18177E1E8EB}" type="presParOf" srcId="{307A4344-7F89-49C6-A651-38AECFFB31D5}" destId="{26CC55A9-606A-4176-860B-CAB7D824333B}" srcOrd="0" destOrd="0" presId="urn:microsoft.com/office/officeart/2005/8/layout/hierarchy1"/>
    <dgm:cxn modelId="{AD4D0FB1-28FB-41A9-B47C-0EF9AE1A2112}" type="presParOf" srcId="{307A4344-7F89-49C6-A651-38AECFFB31D5}" destId="{DE9F6E9C-2021-48FE-BE9D-3D50DC758820}" srcOrd="1" destOrd="0" presId="urn:microsoft.com/office/officeart/2005/8/layout/hierarchy1"/>
    <dgm:cxn modelId="{90D70A39-A982-4747-BFB3-66D4D13CABD5}" type="presParOf" srcId="{1E746387-A6C7-4A13-AF5E-3211C57B1CF4}" destId="{3B952597-0D2E-4CDB-8E75-F9D5AA07A05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34D3B-89C3-4A0F-B49D-ED48959B93FF}">
      <dsp:nvSpPr>
        <dsp:cNvPr id="0" name=""/>
        <dsp:cNvSpPr/>
      </dsp:nvSpPr>
      <dsp:spPr>
        <a:xfrm>
          <a:off x="11213618" y="2491105"/>
          <a:ext cx="1458982" cy="463702"/>
        </a:xfrm>
        <a:custGeom>
          <a:avLst/>
          <a:gdLst/>
          <a:ahLst/>
          <a:cxnLst/>
          <a:rect l="0" t="0" r="0" b="0"/>
          <a:pathLst>
            <a:path>
              <a:moveTo>
                <a:pt x="0" y="0"/>
              </a:moveTo>
              <a:lnTo>
                <a:pt x="0" y="315999"/>
              </a:lnTo>
              <a:lnTo>
                <a:pt x="1458982" y="315999"/>
              </a:lnTo>
              <a:lnTo>
                <a:pt x="1458982" y="46370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A1EA34-9667-4745-9DB9-B6D8D946AA70}">
      <dsp:nvSpPr>
        <dsp:cNvPr id="0" name=""/>
        <dsp:cNvSpPr/>
      </dsp:nvSpPr>
      <dsp:spPr>
        <a:xfrm>
          <a:off x="9678343" y="2491105"/>
          <a:ext cx="1535274" cy="463702"/>
        </a:xfrm>
        <a:custGeom>
          <a:avLst/>
          <a:gdLst/>
          <a:ahLst/>
          <a:cxnLst/>
          <a:rect l="0" t="0" r="0" b="0"/>
          <a:pathLst>
            <a:path>
              <a:moveTo>
                <a:pt x="1535274" y="0"/>
              </a:moveTo>
              <a:lnTo>
                <a:pt x="1535274" y="315999"/>
              </a:lnTo>
              <a:lnTo>
                <a:pt x="0" y="315999"/>
              </a:lnTo>
              <a:lnTo>
                <a:pt x="0" y="46370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43C501-3F5C-415A-8AFE-2B263C54996B}">
      <dsp:nvSpPr>
        <dsp:cNvPr id="0" name=""/>
        <dsp:cNvSpPr/>
      </dsp:nvSpPr>
      <dsp:spPr>
        <a:xfrm>
          <a:off x="8762746" y="1006327"/>
          <a:ext cx="2450872" cy="472338"/>
        </a:xfrm>
        <a:custGeom>
          <a:avLst/>
          <a:gdLst/>
          <a:ahLst/>
          <a:cxnLst/>
          <a:rect l="0" t="0" r="0" b="0"/>
          <a:pathLst>
            <a:path>
              <a:moveTo>
                <a:pt x="0" y="0"/>
              </a:moveTo>
              <a:lnTo>
                <a:pt x="0" y="324635"/>
              </a:lnTo>
              <a:lnTo>
                <a:pt x="2450872" y="324635"/>
              </a:lnTo>
              <a:lnTo>
                <a:pt x="2450872" y="47233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2C8B57-B036-4EA0-AF70-D92EDFC615B1}">
      <dsp:nvSpPr>
        <dsp:cNvPr id="0" name=""/>
        <dsp:cNvSpPr/>
      </dsp:nvSpPr>
      <dsp:spPr>
        <a:xfrm>
          <a:off x="5565865" y="2491105"/>
          <a:ext cx="1353418" cy="463702"/>
        </a:xfrm>
        <a:custGeom>
          <a:avLst/>
          <a:gdLst/>
          <a:ahLst/>
          <a:cxnLst/>
          <a:rect l="0" t="0" r="0" b="0"/>
          <a:pathLst>
            <a:path>
              <a:moveTo>
                <a:pt x="0" y="0"/>
              </a:moveTo>
              <a:lnTo>
                <a:pt x="0" y="315999"/>
              </a:lnTo>
              <a:lnTo>
                <a:pt x="1353418" y="315999"/>
              </a:lnTo>
              <a:lnTo>
                <a:pt x="1353418" y="46370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D574E0-9008-4596-B36C-D41077C7FD5B}">
      <dsp:nvSpPr>
        <dsp:cNvPr id="0" name=""/>
        <dsp:cNvSpPr/>
      </dsp:nvSpPr>
      <dsp:spPr>
        <a:xfrm>
          <a:off x="4265787" y="2491105"/>
          <a:ext cx="1300077" cy="463702"/>
        </a:xfrm>
        <a:custGeom>
          <a:avLst/>
          <a:gdLst/>
          <a:ahLst/>
          <a:cxnLst/>
          <a:rect l="0" t="0" r="0" b="0"/>
          <a:pathLst>
            <a:path>
              <a:moveTo>
                <a:pt x="1300077" y="0"/>
              </a:moveTo>
              <a:lnTo>
                <a:pt x="1300077" y="315999"/>
              </a:lnTo>
              <a:lnTo>
                <a:pt x="0" y="315999"/>
              </a:lnTo>
              <a:lnTo>
                <a:pt x="0" y="46370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B073A3-74E9-44B2-8343-471835212D5B}">
      <dsp:nvSpPr>
        <dsp:cNvPr id="0" name=""/>
        <dsp:cNvSpPr/>
      </dsp:nvSpPr>
      <dsp:spPr>
        <a:xfrm>
          <a:off x="5565865" y="1006327"/>
          <a:ext cx="3196880" cy="472338"/>
        </a:xfrm>
        <a:custGeom>
          <a:avLst/>
          <a:gdLst/>
          <a:ahLst/>
          <a:cxnLst/>
          <a:rect l="0" t="0" r="0" b="0"/>
          <a:pathLst>
            <a:path>
              <a:moveTo>
                <a:pt x="3196880" y="0"/>
              </a:moveTo>
              <a:lnTo>
                <a:pt x="3196880" y="324635"/>
              </a:lnTo>
              <a:lnTo>
                <a:pt x="0" y="324635"/>
              </a:lnTo>
              <a:lnTo>
                <a:pt x="0" y="47233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B3C284-C487-46B1-9A69-F6FD6F34AA1C}">
      <dsp:nvSpPr>
        <dsp:cNvPr id="0" name=""/>
        <dsp:cNvSpPr/>
      </dsp:nvSpPr>
      <dsp:spPr>
        <a:xfrm>
          <a:off x="5646951" y="-6112"/>
          <a:ext cx="6231589" cy="1012439"/>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DEC0B5-5115-45BD-A971-2C16B14123F5}">
      <dsp:nvSpPr>
        <dsp:cNvPr id="0" name=""/>
        <dsp:cNvSpPr/>
      </dsp:nvSpPr>
      <dsp:spPr>
        <a:xfrm>
          <a:off x="5824106" y="162184"/>
          <a:ext cx="6231589" cy="1012439"/>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Văn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bản</a:t>
          </a: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000" b="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5853759" y="191837"/>
        <a:ext cx="6172283" cy="953133"/>
      </dsp:txXfrm>
    </dsp:sp>
    <dsp:sp modelId="{6350EB93-95AB-4733-B4DD-C0491E30674F}">
      <dsp:nvSpPr>
        <dsp:cNvPr id="0" name=""/>
        <dsp:cNvSpPr/>
      </dsp:nvSpPr>
      <dsp:spPr>
        <a:xfrm>
          <a:off x="4413374" y="1478665"/>
          <a:ext cx="2304981" cy="1012439"/>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57D2C64-8920-4B6E-9127-AC6A61BFA4C1}">
      <dsp:nvSpPr>
        <dsp:cNvPr id="0" name=""/>
        <dsp:cNvSpPr/>
      </dsp:nvSpPr>
      <dsp:spPr>
        <a:xfrm>
          <a:off x="4590528" y="1646962"/>
          <a:ext cx="2304981" cy="1012439"/>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Nội</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dung</a:t>
          </a:r>
        </a:p>
      </dsp:txBody>
      <dsp:txXfrm>
        <a:off x="4620181" y="1676615"/>
        <a:ext cx="2245675" cy="953133"/>
      </dsp:txXfrm>
    </dsp:sp>
    <dsp:sp modelId="{F3DED023-E9C4-4C35-8A7B-8EA9F2579ABE}">
      <dsp:nvSpPr>
        <dsp:cNvPr id="0" name=""/>
        <dsp:cNvSpPr/>
      </dsp:nvSpPr>
      <dsp:spPr>
        <a:xfrm>
          <a:off x="3089524" y="2954808"/>
          <a:ext cx="2352526" cy="4645204"/>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698BAA1-4EFD-45D3-8D17-459CE0F68BCE}">
      <dsp:nvSpPr>
        <dsp:cNvPr id="0" name=""/>
        <dsp:cNvSpPr/>
      </dsp:nvSpPr>
      <dsp:spPr>
        <a:xfrm>
          <a:off x="3266678" y="3123105"/>
          <a:ext cx="2352526" cy="4645204"/>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335581" y="3192008"/>
        <a:ext cx="2214720" cy="4507398"/>
      </dsp:txXfrm>
    </dsp:sp>
    <dsp:sp modelId="{E1C1EE4B-376D-4CB2-999F-E820BA980584}">
      <dsp:nvSpPr>
        <dsp:cNvPr id="0" name=""/>
        <dsp:cNvSpPr/>
      </dsp:nvSpPr>
      <dsp:spPr>
        <a:xfrm>
          <a:off x="5796360" y="2954808"/>
          <a:ext cx="2245845" cy="3245152"/>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3148D72-F103-4971-9A65-9B70D757558C}">
      <dsp:nvSpPr>
        <dsp:cNvPr id="0" name=""/>
        <dsp:cNvSpPr/>
      </dsp:nvSpPr>
      <dsp:spPr>
        <a:xfrm>
          <a:off x="5973515" y="3123105"/>
          <a:ext cx="2245845" cy="3245152"/>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039294" y="3188884"/>
        <a:ext cx="2114287" cy="3113594"/>
      </dsp:txXfrm>
    </dsp:sp>
    <dsp:sp modelId="{24E07B5C-A44E-481C-916D-EAE11911B82D}">
      <dsp:nvSpPr>
        <dsp:cNvPr id="0" name=""/>
        <dsp:cNvSpPr/>
      </dsp:nvSpPr>
      <dsp:spPr>
        <a:xfrm>
          <a:off x="9786995" y="1478665"/>
          <a:ext cx="2853245" cy="1012439"/>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95476AF-ACA9-439F-A54D-3D72F08F15BF}">
      <dsp:nvSpPr>
        <dsp:cNvPr id="0" name=""/>
        <dsp:cNvSpPr/>
      </dsp:nvSpPr>
      <dsp:spPr>
        <a:xfrm>
          <a:off x="9964150" y="1646962"/>
          <a:ext cx="2853245" cy="1012439"/>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Hình</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thức</a:t>
          </a:r>
          <a:endPar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9993803" y="1676615"/>
        <a:ext cx="2793939" cy="953133"/>
      </dsp:txXfrm>
    </dsp:sp>
    <dsp:sp modelId="{B16CC568-1B2E-4BBD-A3B5-A321095793A2}">
      <dsp:nvSpPr>
        <dsp:cNvPr id="0" name=""/>
        <dsp:cNvSpPr/>
      </dsp:nvSpPr>
      <dsp:spPr>
        <a:xfrm>
          <a:off x="8396515" y="2954808"/>
          <a:ext cx="2563656" cy="4574404"/>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CC35D8-4825-4B85-8EBE-E58F240BB2DC}">
      <dsp:nvSpPr>
        <dsp:cNvPr id="0" name=""/>
        <dsp:cNvSpPr/>
      </dsp:nvSpPr>
      <dsp:spPr>
        <a:xfrm>
          <a:off x="8573670" y="3123105"/>
          <a:ext cx="2563656" cy="4574404"/>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vi-VN" sz="2800" kern="1200" dirty="0">
              <a:latin typeface="Roboto Condensed" panose="02000000000000000000" pitchFamily="2" charset="0"/>
              <a:ea typeface="Roboto Condensed" panose="02000000000000000000" pitchFamily="2" charset="0"/>
            </a:rPr>
            <a:t>Được thể hiện bằng ngôn từ nghệ thuật, thông qua nhiều yếu tố gắn với đặc điểm mỗi thể loại và kiểu văn bản. </a:t>
          </a:r>
          <a:endParaRPr lang="en-US" sz="2800" kern="1200" dirty="0">
            <a:latin typeface="Roboto Condensed" panose="02000000000000000000" pitchFamily="2" charset="0"/>
            <a:ea typeface="Roboto Condensed" panose="02000000000000000000" pitchFamily="2" charset="0"/>
          </a:endParaRPr>
        </a:p>
      </dsp:txBody>
      <dsp:txXfrm>
        <a:off x="8648757" y="3198192"/>
        <a:ext cx="2413482" cy="4424230"/>
      </dsp:txXfrm>
    </dsp:sp>
    <dsp:sp modelId="{16450255-BA11-42E2-991A-D397559DE87C}">
      <dsp:nvSpPr>
        <dsp:cNvPr id="0" name=""/>
        <dsp:cNvSpPr/>
      </dsp:nvSpPr>
      <dsp:spPr>
        <a:xfrm>
          <a:off x="11314481" y="2954808"/>
          <a:ext cx="2716239" cy="4058910"/>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459EAE1-AB79-4422-AE85-ED01BF7F77B8}">
      <dsp:nvSpPr>
        <dsp:cNvPr id="0" name=""/>
        <dsp:cNvSpPr/>
      </dsp:nvSpPr>
      <dsp:spPr>
        <a:xfrm>
          <a:off x="11491636" y="3123105"/>
          <a:ext cx="2716239" cy="4058910"/>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vi-VN" sz="2800" kern="1200" dirty="0">
              <a:latin typeface="Roboto Condensed" panose="02000000000000000000" pitchFamily="2" charset="0"/>
              <a:ea typeface="Roboto Condensed" panose="02000000000000000000" pitchFamily="2" charset="0"/>
            </a:rPr>
            <a:t>Các yếu tố hình thức chung: ngôn từ, hình ảnh, nhịp điệu, bối cảnh, nhân vật, chi tiết, bút pháp miêu tả, trần thuật, điểm nhìn,...</a:t>
          </a:r>
          <a:endParaRPr lang="en-US" sz="2800" kern="1200" dirty="0">
            <a:latin typeface="Roboto Condensed" panose="02000000000000000000" pitchFamily="2" charset="0"/>
            <a:ea typeface="Roboto Condensed" panose="02000000000000000000" pitchFamily="2" charset="0"/>
          </a:endParaRPr>
        </a:p>
      </dsp:txBody>
      <dsp:txXfrm>
        <a:off x="11571192" y="3202661"/>
        <a:ext cx="2557127" cy="3899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D6D61-2785-4463-A3BE-9ED51361EB48}">
      <dsp:nvSpPr>
        <dsp:cNvPr id="0" name=""/>
        <dsp:cNvSpPr/>
      </dsp:nvSpPr>
      <dsp:spPr>
        <a:xfrm>
          <a:off x="8447685" y="3168296"/>
          <a:ext cx="6633485" cy="1052311"/>
        </a:xfrm>
        <a:custGeom>
          <a:avLst/>
          <a:gdLst/>
          <a:ahLst/>
          <a:cxnLst/>
          <a:rect l="0" t="0" r="0" b="0"/>
          <a:pathLst>
            <a:path>
              <a:moveTo>
                <a:pt x="0" y="0"/>
              </a:moveTo>
              <a:lnTo>
                <a:pt x="0" y="717119"/>
              </a:lnTo>
              <a:lnTo>
                <a:pt x="6633485" y="717119"/>
              </a:lnTo>
              <a:lnTo>
                <a:pt x="6633485"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01DDA-9E4A-498E-AA80-6D4E3CDCE6F8}">
      <dsp:nvSpPr>
        <dsp:cNvPr id="0" name=""/>
        <dsp:cNvSpPr/>
      </dsp:nvSpPr>
      <dsp:spPr>
        <a:xfrm>
          <a:off x="8447685" y="3168296"/>
          <a:ext cx="2211161" cy="1052311"/>
        </a:xfrm>
        <a:custGeom>
          <a:avLst/>
          <a:gdLst/>
          <a:ahLst/>
          <a:cxnLst/>
          <a:rect l="0" t="0" r="0" b="0"/>
          <a:pathLst>
            <a:path>
              <a:moveTo>
                <a:pt x="0" y="0"/>
              </a:moveTo>
              <a:lnTo>
                <a:pt x="0" y="717119"/>
              </a:lnTo>
              <a:lnTo>
                <a:pt x="2211161" y="717119"/>
              </a:lnTo>
              <a:lnTo>
                <a:pt x="2211161"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F1F07-C3AF-4DBF-BAFE-6D13D60545FB}">
      <dsp:nvSpPr>
        <dsp:cNvPr id="0" name=""/>
        <dsp:cNvSpPr/>
      </dsp:nvSpPr>
      <dsp:spPr>
        <a:xfrm>
          <a:off x="6236523" y="3168296"/>
          <a:ext cx="2211161" cy="1052311"/>
        </a:xfrm>
        <a:custGeom>
          <a:avLst/>
          <a:gdLst/>
          <a:ahLst/>
          <a:cxnLst/>
          <a:rect l="0" t="0" r="0" b="0"/>
          <a:pathLst>
            <a:path>
              <a:moveTo>
                <a:pt x="2211161" y="0"/>
              </a:moveTo>
              <a:lnTo>
                <a:pt x="2211161" y="717119"/>
              </a:lnTo>
              <a:lnTo>
                <a:pt x="0" y="717119"/>
              </a:lnTo>
              <a:lnTo>
                <a:pt x="0"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42CA4C-00AB-4B89-BFDC-BFFF27ED37AC}">
      <dsp:nvSpPr>
        <dsp:cNvPr id="0" name=""/>
        <dsp:cNvSpPr/>
      </dsp:nvSpPr>
      <dsp:spPr>
        <a:xfrm>
          <a:off x="1814199" y="3168296"/>
          <a:ext cx="6633485" cy="1052311"/>
        </a:xfrm>
        <a:custGeom>
          <a:avLst/>
          <a:gdLst/>
          <a:ahLst/>
          <a:cxnLst/>
          <a:rect l="0" t="0" r="0" b="0"/>
          <a:pathLst>
            <a:path>
              <a:moveTo>
                <a:pt x="6633485" y="0"/>
              </a:moveTo>
              <a:lnTo>
                <a:pt x="6633485" y="717119"/>
              </a:lnTo>
              <a:lnTo>
                <a:pt x="0" y="717119"/>
              </a:lnTo>
              <a:lnTo>
                <a:pt x="0"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61206-C0AF-49E4-9947-B5ECFAC09DD0}">
      <dsp:nvSpPr>
        <dsp:cNvPr id="0" name=""/>
        <dsp:cNvSpPr/>
      </dsp:nvSpPr>
      <dsp:spPr>
        <a:xfrm>
          <a:off x="6638552" y="870698"/>
          <a:ext cx="3618264" cy="2297598"/>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FC413A0-8D45-4C45-8F33-601CC1CEB832}">
      <dsp:nvSpPr>
        <dsp:cNvPr id="0" name=""/>
        <dsp:cNvSpPr/>
      </dsp:nvSpPr>
      <dsp:spPr>
        <a:xfrm>
          <a:off x="7040582" y="125262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3500" b="1" kern="1200" dirty="0">
              <a:latin typeface="Roboto Condensed" panose="02000000000000000000" pitchFamily="2" charset="0"/>
              <a:ea typeface="Roboto Condensed" panose="02000000000000000000" pitchFamily="2" charset="0"/>
              <a:cs typeface="Roboto Condensed" panose="02000000000000000000" pitchFamily="2" charset="0"/>
            </a:rPr>
            <a:t> ý </a:t>
          </a:r>
        </a:p>
        <a:p>
          <a:pPr marL="0" lvl="0" indent="0" algn="ctr" defTabSz="1555750">
            <a:lnSpc>
              <a:spcPct val="90000"/>
            </a:lnSpc>
            <a:spcBef>
              <a:spcPct val="0"/>
            </a:spcBef>
            <a:spcAft>
              <a:spcPct val="35000"/>
            </a:spcAft>
            <a:buNone/>
          </a:pPr>
          <a:r>
            <a:rPr lang="en-US" sz="3500" b="1" kern="1200"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35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b="1" kern="1200"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5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500" b="1" kern="1200"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500" b="1" kern="1200" dirty="0">
              <a:latin typeface="Roboto Condensed" panose="02000000000000000000" pitchFamily="2" charset="0"/>
              <a:ea typeface="Roboto Condensed" panose="02000000000000000000" pitchFamily="2" charset="0"/>
              <a:cs typeface="Roboto Condensed" panose="02000000000000000000" pitchFamily="2" charset="0"/>
            </a:rPr>
            <a:t> </a:t>
          </a:r>
          <a:endParaRPr lang="vi-VN" sz="3500" b="1"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555750">
            <a:lnSpc>
              <a:spcPct val="90000"/>
            </a:lnSpc>
            <a:spcBef>
              <a:spcPct val="0"/>
            </a:spcBef>
            <a:spcAft>
              <a:spcPct val="35000"/>
            </a:spcAft>
            <a:buNone/>
          </a:pPr>
          <a:r>
            <a:rPr lang="en-US" sz="3500" b="1" kern="1200" dirty="0" err="1">
              <a:latin typeface="Roboto Condensed" panose="02000000000000000000" pitchFamily="2" charset="0"/>
              <a:ea typeface="Roboto Condensed" panose="02000000000000000000" pitchFamily="2" charset="0"/>
              <a:cs typeface="Roboto Condensed" panose="02000000000000000000" pitchFamily="2" charset="0"/>
            </a:rPr>
            <a:t>nội</a:t>
          </a:r>
          <a:r>
            <a:rPr lang="en-US" sz="3500" b="1" kern="1200" dirty="0">
              <a:latin typeface="Roboto Condensed" panose="02000000000000000000" pitchFamily="2" charset="0"/>
              <a:ea typeface="Roboto Condensed" panose="02000000000000000000" pitchFamily="2" charset="0"/>
              <a:cs typeface="Roboto Condensed" panose="02000000000000000000" pitchFamily="2" charset="0"/>
            </a:rPr>
            <a:t> dung</a:t>
          </a:r>
        </a:p>
      </dsp:txBody>
      <dsp:txXfrm>
        <a:off x="7107876" y="1319920"/>
        <a:ext cx="3483676" cy="2163010"/>
      </dsp:txXfrm>
    </dsp:sp>
    <dsp:sp modelId="{EE5F6812-7584-4789-B466-7FE22A5F59CD}">
      <dsp:nvSpPr>
        <dsp:cNvPr id="0" name=""/>
        <dsp:cNvSpPr/>
      </dsp:nvSpPr>
      <dsp:spPr>
        <a:xfrm>
          <a:off x="5067"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787C77-C52F-4487-A005-0B7D24A72089}">
      <dsp:nvSpPr>
        <dsp:cNvPr id="0" name=""/>
        <dsp:cNvSpPr/>
      </dsp:nvSpPr>
      <dsp:spPr>
        <a:xfrm>
          <a:off x="407097"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1" kern="1200" dirty="0">
              <a:latin typeface="Roboto Condensed" panose="02000000000000000000" pitchFamily="2" charset="0"/>
              <a:ea typeface="Roboto Condensed" panose="02000000000000000000" pitchFamily="2" charset="0"/>
            </a:rPr>
            <a:t>Đề tài</a:t>
          </a:r>
          <a:r>
            <a:rPr lang="en-US" sz="3200" b="1" kern="1200" dirty="0">
              <a:latin typeface="Roboto Condensed" panose="02000000000000000000" pitchFamily="2" charset="0"/>
              <a:ea typeface="Roboto Condensed" panose="02000000000000000000" pitchFamily="2" charset="0"/>
            </a:rPr>
            <a:t>: </a:t>
          </a:r>
          <a:r>
            <a:rPr lang="vi-VN" sz="3200" kern="1200" dirty="0">
              <a:latin typeface="Roboto Condensed" panose="02000000000000000000" pitchFamily="2" charset="0"/>
              <a:ea typeface="Roboto Condensed" panose="02000000000000000000" pitchFamily="2" charset="0"/>
            </a:rPr>
            <a:t>Văn bản viết về cái gì?</a:t>
          </a:r>
          <a:endParaRPr lang="en-US" sz="3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74391" y="4669830"/>
        <a:ext cx="3483676" cy="2163010"/>
      </dsp:txXfrm>
    </dsp:sp>
    <dsp:sp modelId="{EED4AFD5-D3B9-4F56-AFF3-53EC5F397B61}">
      <dsp:nvSpPr>
        <dsp:cNvPr id="0" name=""/>
        <dsp:cNvSpPr/>
      </dsp:nvSpPr>
      <dsp:spPr>
        <a:xfrm>
          <a:off x="4427391"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F3FCA5-7C2F-41CE-BAEB-E111DB3B806A}">
      <dsp:nvSpPr>
        <dsp:cNvPr id="0" name=""/>
        <dsp:cNvSpPr/>
      </dsp:nvSpPr>
      <dsp:spPr>
        <a:xfrm>
          <a:off x="4829420"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1" kern="1200" dirty="0">
              <a:latin typeface="Roboto Condensed" panose="02000000000000000000" pitchFamily="2" charset="0"/>
              <a:ea typeface="Roboto Condensed" panose="02000000000000000000" pitchFamily="2" charset="0"/>
            </a:rPr>
            <a:t>Chủ đề</a:t>
          </a:r>
          <a:r>
            <a:rPr lang="en-US" sz="3200" b="1" kern="1200" dirty="0">
              <a:latin typeface="Roboto Condensed" panose="02000000000000000000" pitchFamily="2" charset="0"/>
              <a:ea typeface="Roboto Condensed" panose="02000000000000000000" pitchFamily="2" charset="0"/>
            </a:rPr>
            <a:t>: </a:t>
          </a:r>
          <a:r>
            <a:rPr lang="vi-VN" sz="3200" kern="1200" dirty="0">
              <a:latin typeface="Roboto Condensed" panose="02000000000000000000" pitchFamily="2" charset="0"/>
              <a:ea typeface="Roboto Condensed" panose="02000000000000000000" pitchFamily="2" charset="0"/>
            </a:rPr>
            <a:t>Vấn đề cơ bản được đặt ra từ đề tài của văn bản</a:t>
          </a:r>
          <a:endParaRPr lang="en-US" sz="3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896714" y="4669830"/>
        <a:ext cx="3483676" cy="2163010"/>
      </dsp:txXfrm>
    </dsp:sp>
    <dsp:sp modelId="{93DC502B-28E2-49B6-9CD9-75700FD87D8B}">
      <dsp:nvSpPr>
        <dsp:cNvPr id="0" name=""/>
        <dsp:cNvSpPr/>
      </dsp:nvSpPr>
      <dsp:spPr>
        <a:xfrm>
          <a:off x="8849714"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814893-F2F5-4A9E-9C2E-2734D78222D0}">
      <dsp:nvSpPr>
        <dsp:cNvPr id="0" name=""/>
        <dsp:cNvSpPr/>
      </dsp:nvSpPr>
      <dsp:spPr>
        <a:xfrm>
          <a:off x="9251744"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1" kern="1200" dirty="0">
              <a:latin typeface="Roboto Condensed" panose="02000000000000000000" pitchFamily="2" charset="0"/>
              <a:ea typeface="Roboto Condensed" panose="02000000000000000000" pitchFamily="2" charset="0"/>
            </a:rPr>
            <a:t>Tư tưởng</a:t>
          </a:r>
          <a:r>
            <a:rPr lang="en-US" sz="3200" b="1" kern="1200" dirty="0">
              <a:latin typeface="Roboto Condensed" panose="02000000000000000000" pitchFamily="2" charset="0"/>
              <a:ea typeface="Roboto Condensed" panose="02000000000000000000" pitchFamily="2" charset="0"/>
            </a:rPr>
            <a:t>: </a:t>
          </a:r>
          <a:r>
            <a:rPr lang="vi-VN" sz="3200" kern="1200" dirty="0">
              <a:latin typeface="Roboto Condensed" panose="02000000000000000000" pitchFamily="2" charset="0"/>
              <a:ea typeface="Roboto Condensed" panose="02000000000000000000" pitchFamily="2" charset="0"/>
            </a:rPr>
            <a:t>Ý kiến, quan điểm của tác giả trước vấn đề nêu ra của văn bản</a:t>
          </a:r>
          <a:endParaRPr lang="en-US" sz="3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9319038" y="4669830"/>
        <a:ext cx="3483676" cy="2163010"/>
      </dsp:txXfrm>
    </dsp:sp>
    <dsp:sp modelId="{65126A9C-3475-4225-BBD7-282A9101B6CE}">
      <dsp:nvSpPr>
        <dsp:cNvPr id="0" name=""/>
        <dsp:cNvSpPr/>
      </dsp:nvSpPr>
      <dsp:spPr>
        <a:xfrm>
          <a:off x="13272038"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D4FAFA1-A641-4095-8389-DC19756CC35C}">
      <dsp:nvSpPr>
        <dsp:cNvPr id="0" name=""/>
        <dsp:cNvSpPr/>
      </dsp:nvSpPr>
      <dsp:spPr>
        <a:xfrm>
          <a:off x="13674067"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1" kern="1200" dirty="0">
              <a:latin typeface="Roboto Condensed" panose="02000000000000000000" pitchFamily="2" charset="0"/>
              <a:ea typeface="Roboto Condensed" panose="02000000000000000000" pitchFamily="2" charset="0"/>
            </a:rPr>
            <a:t>Cảm hứng chủ đạo</a:t>
          </a:r>
          <a:r>
            <a:rPr lang="en-US" sz="3200" b="1" kern="1200" dirty="0">
              <a:latin typeface="Roboto Condensed" panose="02000000000000000000" pitchFamily="2" charset="0"/>
              <a:ea typeface="Roboto Condensed" panose="02000000000000000000" pitchFamily="2" charset="0"/>
            </a:rPr>
            <a:t>: </a:t>
          </a:r>
          <a:r>
            <a:rPr lang="vi-VN" sz="3200" kern="1200" dirty="0">
              <a:latin typeface="Roboto Condensed" panose="02000000000000000000" pitchFamily="2" charset="0"/>
              <a:ea typeface="Roboto Condensed" panose="02000000000000000000" pitchFamily="2" charset="0"/>
            </a:rPr>
            <a:t>Thái độ đánh giá, tình cảm, nhiệt huyết của tác giả trước vấn đề ấy.</a:t>
          </a:r>
          <a:endParaRPr lang="en-US" sz="3200" kern="1200" dirty="0">
            <a:latin typeface="Roboto Condensed" panose="02000000000000000000" pitchFamily="2" charset="0"/>
            <a:ea typeface="Roboto Condensed" panose="02000000000000000000" pitchFamily="2" charset="0"/>
          </a:endParaRPr>
        </a:p>
      </dsp:txBody>
      <dsp:txXfrm>
        <a:off x="13741361" y="4669830"/>
        <a:ext cx="3483676" cy="2163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D6D61-2785-4463-A3BE-9ED51361EB48}">
      <dsp:nvSpPr>
        <dsp:cNvPr id="0" name=""/>
        <dsp:cNvSpPr/>
      </dsp:nvSpPr>
      <dsp:spPr>
        <a:xfrm>
          <a:off x="8447685" y="3168296"/>
          <a:ext cx="6633485" cy="1052311"/>
        </a:xfrm>
        <a:custGeom>
          <a:avLst/>
          <a:gdLst/>
          <a:ahLst/>
          <a:cxnLst/>
          <a:rect l="0" t="0" r="0" b="0"/>
          <a:pathLst>
            <a:path>
              <a:moveTo>
                <a:pt x="0" y="0"/>
              </a:moveTo>
              <a:lnTo>
                <a:pt x="0" y="717119"/>
              </a:lnTo>
              <a:lnTo>
                <a:pt x="6633485" y="717119"/>
              </a:lnTo>
              <a:lnTo>
                <a:pt x="6633485"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01DDA-9E4A-498E-AA80-6D4E3CDCE6F8}">
      <dsp:nvSpPr>
        <dsp:cNvPr id="0" name=""/>
        <dsp:cNvSpPr/>
      </dsp:nvSpPr>
      <dsp:spPr>
        <a:xfrm>
          <a:off x="8447685" y="3168296"/>
          <a:ext cx="2211161" cy="1052311"/>
        </a:xfrm>
        <a:custGeom>
          <a:avLst/>
          <a:gdLst/>
          <a:ahLst/>
          <a:cxnLst/>
          <a:rect l="0" t="0" r="0" b="0"/>
          <a:pathLst>
            <a:path>
              <a:moveTo>
                <a:pt x="0" y="0"/>
              </a:moveTo>
              <a:lnTo>
                <a:pt x="0" y="717119"/>
              </a:lnTo>
              <a:lnTo>
                <a:pt x="2211161" y="717119"/>
              </a:lnTo>
              <a:lnTo>
                <a:pt x="2211161"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F1F07-C3AF-4DBF-BAFE-6D13D60545FB}">
      <dsp:nvSpPr>
        <dsp:cNvPr id="0" name=""/>
        <dsp:cNvSpPr/>
      </dsp:nvSpPr>
      <dsp:spPr>
        <a:xfrm>
          <a:off x="6236523" y="3168296"/>
          <a:ext cx="2211161" cy="1052311"/>
        </a:xfrm>
        <a:custGeom>
          <a:avLst/>
          <a:gdLst/>
          <a:ahLst/>
          <a:cxnLst/>
          <a:rect l="0" t="0" r="0" b="0"/>
          <a:pathLst>
            <a:path>
              <a:moveTo>
                <a:pt x="2211161" y="0"/>
              </a:moveTo>
              <a:lnTo>
                <a:pt x="2211161" y="717119"/>
              </a:lnTo>
              <a:lnTo>
                <a:pt x="0" y="717119"/>
              </a:lnTo>
              <a:lnTo>
                <a:pt x="0"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42CA4C-00AB-4B89-BFDC-BFFF27ED37AC}">
      <dsp:nvSpPr>
        <dsp:cNvPr id="0" name=""/>
        <dsp:cNvSpPr/>
      </dsp:nvSpPr>
      <dsp:spPr>
        <a:xfrm>
          <a:off x="1814199" y="3168296"/>
          <a:ext cx="6633485" cy="1052311"/>
        </a:xfrm>
        <a:custGeom>
          <a:avLst/>
          <a:gdLst/>
          <a:ahLst/>
          <a:cxnLst/>
          <a:rect l="0" t="0" r="0" b="0"/>
          <a:pathLst>
            <a:path>
              <a:moveTo>
                <a:pt x="6633485" y="0"/>
              </a:moveTo>
              <a:lnTo>
                <a:pt x="6633485" y="717119"/>
              </a:lnTo>
              <a:lnTo>
                <a:pt x="0" y="717119"/>
              </a:lnTo>
              <a:lnTo>
                <a:pt x="0" y="105231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61206-C0AF-49E4-9947-B5ECFAC09DD0}">
      <dsp:nvSpPr>
        <dsp:cNvPr id="0" name=""/>
        <dsp:cNvSpPr/>
      </dsp:nvSpPr>
      <dsp:spPr>
        <a:xfrm>
          <a:off x="6489227" y="870698"/>
          <a:ext cx="3916916" cy="2297598"/>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FC413A0-8D45-4C45-8F33-601CC1CEB832}">
      <dsp:nvSpPr>
        <dsp:cNvPr id="0" name=""/>
        <dsp:cNvSpPr/>
      </dsp:nvSpPr>
      <dsp:spPr>
        <a:xfrm>
          <a:off x="6891256" y="1252626"/>
          <a:ext cx="3916916"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2800" b="1" kern="1200" dirty="0">
              <a:latin typeface="Roboto Condensed" panose="02000000000000000000" pitchFamily="2" charset="0"/>
              <a:ea typeface="Roboto Condensed" panose="02000000000000000000" pitchFamily="2" charset="0"/>
              <a:cs typeface="Roboto Condensed" panose="02000000000000000000" pitchFamily="2" charset="0"/>
            </a:rPr>
            <a:t> ý:</a:t>
          </a:r>
        </a:p>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Một số yếu tố hình thức </a:t>
          </a:r>
        </a:p>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mang đặc trưng thể loại</a:t>
          </a:r>
          <a:endParaRPr lang="en-US" sz="2800" b="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958550" y="1319920"/>
        <a:ext cx="3782328" cy="2163010"/>
      </dsp:txXfrm>
    </dsp:sp>
    <dsp:sp modelId="{EE5F6812-7584-4789-B466-7FE22A5F59CD}">
      <dsp:nvSpPr>
        <dsp:cNvPr id="0" name=""/>
        <dsp:cNvSpPr/>
      </dsp:nvSpPr>
      <dsp:spPr>
        <a:xfrm>
          <a:off x="5067"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787C77-C52F-4487-A005-0B7D24A72089}">
      <dsp:nvSpPr>
        <dsp:cNvPr id="0" name=""/>
        <dsp:cNvSpPr/>
      </dsp:nvSpPr>
      <dsp:spPr>
        <a:xfrm>
          <a:off x="407097"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Thơ</a:t>
          </a:r>
          <a:r>
            <a:rPr lang="en-US" sz="2800" b="1" kern="1200" dirty="0">
              <a:latin typeface="Roboto Condensed" panose="02000000000000000000" pitchFamily="2" charset="0"/>
              <a:ea typeface="Roboto Condensed" panose="02000000000000000000" pitchFamily="2" charset="0"/>
            </a:rPr>
            <a:t>: </a:t>
          </a:r>
          <a:r>
            <a:rPr lang="vi-VN" sz="2800" kern="1200" dirty="0">
              <a:latin typeface="Roboto Condensed" panose="02000000000000000000" pitchFamily="2" charset="0"/>
              <a:ea typeface="Roboto Condensed" panose="02000000000000000000" pitchFamily="2" charset="0"/>
            </a:rPr>
            <a:t>Cái “tôi”, chủ thể trữ tình, vần, khổ, dòng thơ,...</a:t>
          </a:r>
          <a:endParaRPr lang="en-US" sz="28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74391" y="4669830"/>
        <a:ext cx="3483676" cy="2163010"/>
      </dsp:txXfrm>
    </dsp:sp>
    <dsp:sp modelId="{EED4AFD5-D3B9-4F56-AFF3-53EC5F397B61}">
      <dsp:nvSpPr>
        <dsp:cNvPr id="0" name=""/>
        <dsp:cNvSpPr/>
      </dsp:nvSpPr>
      <dsp:spPr>
        <a:xfrm>
          <a:off x="4427391"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F3FCA5-7C2F-41CE-BAEB-E111DB3B806A}">
      <dsp:nvSpPr>
        <dsp:cNvPr id="0" name=""/>
        <dsp:cNvSpPr/>
      </dsp:nvSpPr>
      <dsp:spPr>
        <a:xfrm>
          <a:off x="4829420"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Kịch</a:t>
          </a:r>
          <a:r>
            <a:rPr lang="en-US" sz="2800" b="1" kern="1200" dirty="0">
              <a:latin typeface="Roboto Condensed" panose="02000000000000000000" pitchFamily="2" charset="0"/>
              <a:ea typeface="Roboto Condensed" panose="02000000000000000000" pitchFamily="2" charset="0"/>
            </a:rPr>
            <a:t>: </a:t>
          </a:r>
          <a:r>
            <a:rPr lang="vi-VN" sz="2800" kern="1200" dirty="0">
              <a:latin typeface="Roboto Condensed" panose="02000000000000000000" pitchFamily="2" charset="0"/>
              <a:ea typeface="Roboto Condensed" panose="02000000000000000000" pitchFamily="2" charset="0"/>
            </a:rPr>
            <a:t>Lời thoại và các chỉ dẫn sân khấu</a:t>
          </a:r>
          <a:endParaRPr lang="en-US" sz="2800" b="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896714" y="4669830"/>
        <a:ext cx="3483676" cy="2163010"/>
      </dsp:txXfrm>
    </dsp:sp>
    <dsp:sp modelId="{93DC502B-28E2-49B6-9CD9-75700FD87D8B}">
      <dsp:nvSpPr>
        <dsp:cNvPr id="0" name=""/>
        <dsp:cNvSpPr/>
      </dsp:nvSpPr>
      <dsp:spPr>
        <a:xfrm>
          <a:off x="8849714"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814893-F2F5-4A9E-9C2E-2734D78222D0}">
      <dsp:nvSpPr>
        <dsp:cNvPr id="0" name=""/>
        <dsp:cNvSpPr/>
      </dsp:nvSpPr>
      <dsp:spPr>
        <a:xfrm>
          <a:off x="9251744"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Truyện</a:t>
          </a:r>
          <a:r>
            <a:rPr lang="en-US" sz="2800" b="1" kern="1200" dirty="0">
              <a:latin typeface="Roboto Condensed" panose="02000000000000000000" pitchFamily="2" charset="0"/>
              <a:ea typeface="Roboto Condensed" panose="02000000000000000000" pitchFamily="2" charset="0"/>
            </a:rPr>
            <a:t>: </a:t>
          </a:r>
          <a:r>
            <a:rPr lang="vi-VN" sz="2800" kern="1200" dirty="0">
              <a:latin typeface="Roboto Condensed" panose="02000000000000000000" pitchFamily="2" charset="0"/>
              <a:ea typeface="Roboto Condensed" panose="02000000000000000000" pitchFamily="2" charset="0"/>
            </a:rPr>
            <a:t>Người kể, tình tiết, sự kiện, sự việc, hành động, diễn biến, cốt truyện,...</a:t>
          </a:r>
          <a:endParaRPr lang="en-US" sz="28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9319038" y="4669830"/>
        <a:ext cx="3483676" cy="2163010"/>
      </dsp:txXfrm>
    </dsp:sp>
    <dsp:sp modelId="{65126A9C-3475-4225-BBD7-282A9101B6CE}">
      <dsp:nvSpPr>
        <dsp:cNvPr id="0" name=""/>
        <dsp:cNvSpPr/>
      </dsp:nvSpPr>
      <dsp:spPr>
        <a:xfrm>
          <a:off x="13272038" y="4220608"/>
          <a:ext cx="3618264" cy="2297598"/>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D4FAFA1-A641-4095-8389-DC19756CC35C}">
      <dsp:nvSpPr>
        <dsp:cNvPr id="0" name=""/>
        <dsp:cNvSpPr/>
      </dsp:nvSpPr>
      <dsp:spPr>
        <a:xfrm>
          <a:off x="13674067" y="4602536"/>
          <a:ext cx="3618264" cy="2297598"/>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Roboto Condensed" panose="02000000000000000000" pitchFamily="2" charset="0"/>
              <a:ea typeface="Roboto Condensed" panose="02000000000000000000" pitchFamily="2" charset="0"/>
            </a:rPr>
            <a:t>Kí</a:t>
          </a:r>
          <a:r>
            <a:rPr lang="en-US" sz="2800" b="1" kern="1200" dirty="0">
              <a:latin typeface="Roboto Condensed" panose="02000000000000000000" pitchFamily="2" charset="0"/>
              <a:ea typeface="Roboto Condensed" panose="02000000000000000000" pitchFamily="2" charset="0"/>
            </a:rPr>
            <a:t>: </a:t>
          </a:r>
          <a:r>
            <a:rPr lang="vi-VN" sz="2800" kern="1200" dirty="0">
              <a:latin typeface="Roboto Condensed" panose="02000000000000000000" pitchFamily="2" charset="0"/>
              <a:ea typeface="Roboto Condensed" panose="02000000000000000000" pitchFamily="2" charset="0"/>
            </a:rPr>
            <a:t>Ngôn ngữ giàu chất thơ, cái “tôi” độc đáo, giàu cá tính, sự kết hợp giữa tự sự và trữ tình,...</a:t>
          </a:r>
          <a:endParaRPr lang="en-US" sz="2800" kern="1200" dirty="0">
            <a:latin typeface="Roboto Condensed" panose="02000000000000000000" pitchFamily="2" charset="0"/>
            <a:ea typeface="Roboto Condensed" panose="02000000000000000000" pitchFamily="2" charset="0"/>
          </a:endParaRPr>
        </a:p>
      </dsp:txBody>
      <dsp:txXfrm>
        <a:off x="13741361" y="4669830"/>
        <a:ext cx="3483676" cy="2163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50C57-B1AE-4BD5-AD36-40C72777AE70}">
      <dsp:nvSpPr>
        <dsp:cNvPr id="0" name=""/>
        <dsp:cNvSpPr/>
      </dsp:nvSpPr>
      <dsp:spPr>
        <a:xfrm>
          <a:off x="13656555" y="5637002"/>
          <a:ext cx="91440" cy="956097"/>
        </a:xfrm>
        <a:custGeom>
          <a:avLst/>
          <a:gdLst/>
          <a:ahLst/>
          <a:cxnLst/>
          <a:rect l="0" t="0" r="0" b="0"/>
          <a:pathLst>
            <a:path>
              <a:moveTo>
                <a:pt x="45720" y="0"/>
              </a:moveTo>
              <a:lnTo>
                <a:pt x="45720"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4484DF15-8A46-4AE6-BF98-31936D4B68DD}">
      <dsp:nvSpPr>
        <dsp:cNvPr id="0" name=""/>
        <dsp:cNvSpPr/>
      </dsp:nvSpPr>
      <dsp:spPr>
        <a:xfrm>
          <a:off x="8679796" y="2593380"/>
          <a:ext cx="5022479" cy="956097"/>
        </a:xfrm>
        <a:custGeom>
          <a:avLst/>
          <a:gdLst/>
          <a:ahLst/>
          <a:cxnLst/>
          <a:rect l="0" t="0" r="0" b="0"/>
          <a:pathLst>
            <a:path>
              <a:moveTo>
                <a:pt x="0" y="0"/>
              </a:moveTo>
              <a:lnTo>
                <a:pt x="0" y="651552"/>
              </a:lnTo>
              <a:lnTo>
                <a:pt x="5022479" y="651552"/>
              </a:lnTo>
              <a:lnTo>
                <a:pt x="5022479"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2F280B70-FAD2-47E8-A989-FA4AFE1A68D2}">
      <dsp:nvSpPr>
        <dsp:cNvPr id="0" name=""/>
        <dsp:cNvSpPr/>
      </dsp:nvSpPr>
      <dsp:spPr>
        <a:xfrm>
          <a:off x="9638572" y="5637002"/>
          <a:ext cx="91440" cy="956097"/>
        </a:xfrm>
        <a:custGeom>
          <a:avLst/>
          <a:gdLst/>
          <a:ahLst/>
          <a:cxnLst/>
          <a:rect l="0" t="0" r="0" b="0"/>
          <a:pathLst>
            <a:path>
              <a:moveTo>
                <a:pt x="45720" y="0"/>
              </a:moveTo>
              <a:lnTo>
                <a:pt x="45720"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9C6E3EA9-E876-42A0-AB05-9BBA8B2A33D1}">
      <dsp:nvSpPr>
        <dsp:cNvPr id="0" name=""/>
        <dsp:cNvSpPr/>
      </dsp:nvSpPr>
      <dsp:spPr>
        <a:xfrm>
          <a:off x="8679796" y="2593380"/>
          <a:ext cx="1004495" cy="956097"/>
        </a:xfrm>
        <a:custGeom>
          <a:avLst/>
          <a:gdLst/>
          <a:ahLst/>
          <a:cxnLst/>
          <a:rect l="0" t="0" r="0" b="0"/>
          <a:pathLst>
            <a:path>
              <a:moveTo>
                <a:pt x="0" y="0"/>
              </a:moveTo>
              <a:lnTo>
                <a:pt x="0" y="651552"/>
              </a:lnTo>
              <a:lnTo>
                <a:pt x="1004495" y="651552"/>
              </a:lnTo>
              <a:lnTo>
                <a:pt x="1004495"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9C2005AC-1DEA-408A-8F63-C41822F0AD8A}">
      <dsp:nvSpPr>
        <dsp:cNvPr id="0" name=""/>
        <dsp:cNvSpPr/>
      </dsp:nvSpPr>
      <dsp:spPr>
        <a:xfrm>
          <a:off x="3657316" y="5637002"/>
          <a:ext cx="2008991" cy="956097"/>
        </a:xfrm>
        <a:custGeom>
          <a:avLst/>
          <a:gdLst/>
          <a:ahLst/>
          <a:cxnLst/>
          <a:rect l="0" t="0" r="0" b="0"/>
          <a:pathLst>
            <a:path>
              <a:moveTo>
                <a:pt x="0" y="0"/>
              </a:moveTo>
              <a:lnTo>
                <a:pt x="0" y="651552"/>
              </a:lnTo>
              <a:lnTo>
                <a:pt x="2008991" y="651552"/>
              </a:lnTo>
              <a:lnTo>
                <a:pt x="2008991"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9EBA7C15-1CAC-4C52-8A78-AD5AE05FCEA8}">
      <dsp:nvSpPr>
        <dsp:cNvPr id="0" name=""/>
        <dsp:cNvSpPr/>
      </dsp:nvSpPr>
      <dsp:spPr>
        <a:xfrm>
          <a:off x="1648324" y="5637002"/>
          <a:ext cx="2008991" cy="956097"/>
        </a:xfrm>
        <a:custGeom>
          <a:avLst/>
          <a:gdLst/>
          <a:ahLst/>
          <a:cxnLst/>
          <a:rect l="0" t="0" r="0" b="0"/>
          <a:pathLst>
            <a:path>
              <a:moveTo>
                <a:pt x="2008991" y="0"/>
              </a:moveTo>
              <a:lnTo>
                <a:pt x="2008991" y="651552"/>
              </a:lnTo>
              <a:lnTo>
                <a:pt x="0" y="651552"/>
              </a:lnTo>
              <a:lnTo>
                <a:pt x="0"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C05A3C5B-659A-4F63-9E8A-327A47003F49}">
      <dsp:nvSpPr>
        <dsp:cNvPr id="0" name=""/>
        <dsp:cNvSpPr/>
      </dsp:nvSpPr>
      <dsp:spPr>
        <a:xfrm>
          <a:off x="3657316" y="2593380"/>
          <a:ext cx="5022479" cy="956097"/>
        </a:xfrm>
        <a:custGeom>
          <a:avLst/>
          <a:gdLst/>
          <a:ahLst/>
          <a:cxnLst/>
          <a:rect l="0" t="0" r="0" b="0"/>
          <a:pathLst>
            <a:path>
              <a:moveTo>
                <a:pt x="5022479" y="0"/>
              </a:moveTo>
              <a:lnTo>
                <a:pt x="5022479" y="651552"/>
              </a:lnTo>
              <a:lnTo>
                <a:pt x="0" y="651552"/>
              </a:lnTo>
              <a:lnTo>
                <a:pt x="0" y="956097"/>
              </a:lnTo>
            </a:path>
          </a:pathLst>
        </a:custGeom>
        <a:noFill/>
        <a:ln w="25400" cap="flat" cmpd="sng" algn="ctr">
          <a:solidFill>
            <a:srgbClr val="7D6B5D"/>
          </a:solidFill>
          <a:prstDash val="solid"/>
        </a:ln>
        <a:effectLst/>
      </dsp:spPr>
      <dsp:style>
        <a:lnRef idx="2">
          <a:scrgbClr r="0" g="0" b="0"/>
        </a:lnRef>
        <a:fillRef idx="0">
          <a:scrgbClr r="0" g="0" b="0"/>
        </a:fillRef>
        <a:effectRef idx="0">
          <a:scrgbClr r="0" g="0" b="0"/>
        </a:effectRef>
        <a:fontRef idx="minor"/>
      </dsp:style>
    </dsp:sp>
    <dsp:sp modelId="{0EC2B8B9-2316-4BF9-AF72-8E4CE5FBE289}">
      <dsp:nvSpPr>
        <dsp:cNvPr id="0" name=""/>
        <dsp:cNvSpPr/>
      </dsp:nvSpPr>
      <dsp:spPr>
        <a:xfrm>
          <a:off x="7036075" y="505854"/>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3575AEE8-9545-4A28-93C1-6D156624DBAD}">
      <dsp:nvSpPr>
        <dsp:cNvPr id="0" name=""/>
        <dsp:cNvSpPr/>
      </dsp:nvSpPr>
      <dsp:spPr>
        <a:xfrm>
          <a:off x="7401346" y="852862"/>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Luận đề</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462488" y="914004"/>
        <a:ext cx="3165157" cy="1965241"/>
      </dsp:txXfrm>
    </dsp:sp>
    <dsp:sp modelId="{61448A1B-BA7D-4658-84AB-081FC4AFD8CF}">
      <dsp:nvSpPr>
        <dsp:cNvPr id="0" name=""/>
        <dsp:cNvSpPr/>
      </dsp:nvSpPr>
      <dsp:spPr>
        <a:xfrm>
          <a:off x="2013596" y="3549477"/>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DD93F930-0C80-47D5-BB4D-63F7CD18C913}">
      <dsp:nvSpPr>
        <dsp:cNvPr id="0" name=""/>
        <dsp:cNvSpPr/>
      </dsp:nvSpPr>
      <dsp:spPr>
        <a:xfrm>
          <a:off x="2378867" y="3896485"/>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Luận điểm 1</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440009" y="3957627"/>
        <a:ext cx="3165157" cy="1965241"/>
      </dsp:txXfrm>
    </dsp:sp>
    <dsp:sp modelId="{A99CB610-3EC8-437A-B2A5-61539F79A5AE}">
      <dsp:nvSpPr>
        <dsp:cNvPr id="0" name=""/>
        <dsp:cNvSpPr/>
      </dsp:nvSpPr>
      <dsp:spPr>
        <a:xfrm>
          <a:off x="4604" y="6593100"/>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BECA7B6F-B87B-49F1-92B1-7BCE0A0A2D9B}">
      <dsp:nvSpPr>
        <dsp:cNvPr id="0" name=""/>
        <dsp:cNvSpPr/>
      </dsp:nvSpPr>
      <dsp:spPr>
        <a:xfrm>
          <a:off x="369875" y="6940107"/>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Lí Lẽ  + Bằng chứng </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31017" y="7001249"/>
        <a:ext cx="3165157" cy="1965241"/>
      </dsp:txXfrm>
    </dsp:sp>
    <dsp:sp modelId="{D6E83D54-297E-49A1-97CA-86828B2B6B19}">
      <dsp:nvSpPr>
        <dsp:cNvPr id="0" name=""/>
        <dsp:cNvSpPr/>
      </dsp:nvSpPr>
      <dsp:spPr>
        <a:xfrm>
          <a:off x="4022587" y="6593100"/>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287BD96A-C206-4899-B2D1-E21DBF893E89}">
      <dsp:nvSpPr>
        <dsp:cNvPr id="0" name=""/>
        <dsp:cNvSpPr/>
      </dsp:nvSpPr>
      <dsp:spPr>
        <a:xfrm>
          <a:off x="4387859" y="6940107"/>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Lí lẽ + </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Bằng chứng </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449001" y="7001249"/>
        <a:ext cx="3165157" cy="1965241"/>
      </dsp:txXfrm>
    </dsp:sp>
    <dsp:sp modelId="{009EB3F0-C013-40CC-ACC8-4EAA5A1AF6B7}">
      <dsp:nvSpPr>
        <dsp:cNvPr id="0" name=""/>
        <dsp:cNvSpPr/>
      </dsp:nvSpPr>
      <dsp:spPr>
        <a:xfrm>
          <a:off x="8040571" y="3549477"/>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902B05D1-5BB3-4C7D-9B48-A5D09711EA43}">
      <dsp:nvSpPr>
        <dsp:cNvPr id="0" name=""/>
        <dsp:cNvSpPr/>
      </dsp:nvSpPr>
      <dsp:spPr>
        <a:xfrm>
          <a:off x="8405842" y="3896485"/>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Luận điểm 2</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466984" y="3957627"/>
        <a:ext cx="3165157" cy="1965241"/>
      </dsp:txXfrm>
    </dsp:sp>
    <dsp:sp modelId="{64CE485E-B75C-4826-B278-9F5D1393C119}">
      <dsp:nvSpPr>
        <dsp:cNvPr id="0" name=""/>
        <dsp:cNvSpPr/>
      </dsp:nvSpPr>
      <dsp:spPr>
        <a:xfrm>
          <a:off x="8040571" y="6593100"/>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D47B4654-7898-4B22-AE39-F2EE40649970}">
      <dsp:nvSpPr>
        <dsp:cNvPr id="0" name=""/>
        <dsp:cNvSpPr/>
      </dsp:nvSpPr>
      <dsp:spPr>
        <a:xfrm>
          <a:off x="8405842" y="6940107"/>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Lí lẽ + </a:t>
          </a:r>
        </a:p>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466984" y="7001249"/>
        <a:ext cx="3165157" cy="1965241"/>
      </dsp:txXfrm>
    </dsp:sp>
    <dsp:sp modelId="{0FB2D00E-6C86-490F-B608-F8850E719067}">
      <dsp:nvSpPr>
        <dsp:cNvPr id="0" name=""/>
        <dsp:cNvSpPr/>
      </dsp:nvSpPr>
      <dsp:spPr>
        <a:xfrm>
          <a:off x="12058555" y="3549477"/>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35FA074F-8913-4C50-9ED3-64F5807B8AD2}">
      <dsp:nvSpPr>
        <dsp:cNvPr id="0" name=""/>
        <dsp:cNvSpPr/>
      </dsp:nvSpPr>
      <dsp:spPr>
        <a:xfrm>
          <a:off x="12423826" y="3896485"/>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Luận điểm </a:t>
          </a:r>
          <a:r>
            <a:rPr lang="en-US" sz="4400" kern="1200" dirty="0">
              <a:latin typeface="Roboto Condensed" panose="02000000000000000000" pitchFamily="2" charset="0"/>
              <a:ea typeface="Roboto Condensed" panose="02000000000000000000" pitchFamily="2" charset="0"/>
              <a:cs typeface="Roboto Condensed" panose="02000000000000000000" pitchFamily="2" charset="0"/>
            </a:rPr>
            <a:t>3</a:t>
          </a:r>
        </a:p>
      </dsp:txBody>
      <dsp:txXfrm>
        <a:off x="12484968" y="3957627"/>
        <a:ext cx="3165157" cy="1965241"/>
      </dsp:txXfrm>
    </dsp:sp>
    <dsp:sp modelId="{65A6B737-3F06-4882-9FC4-EA703A93AB75}">
      <dsp:nvSpPr>
        <dsp:cNvPr id="0" name=""/>
        <dsp:cNvSpPr/>
      </dsp:nvSpPr>
      <dsp:spPr>
        <a:xfrm>
          <a:off x="12058555" y="6593100"/>
          <a:ext cx="3287441" cy="2087525"/>
        </a:xfrm>
        <a:prstGeom prst="roundRect">
          <a:avLst>
            <a:gd name="adj" fmla="val 10000"/>
          </a:avLst>
        </a:prstGeom>
        <a:solidFill>
          <a:srgbClr val="9E8C7E"/>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a:schemeClr val="lt1"/>
        </a:fontRef>
      </dsp:style>
    </dsp:sp>
    <dsp:sp modelId="{207B924B-C288-436E-BB19-2586B2767129}">
      <dsp:nvSpPr>
        <dsp:cNvPr id="0" name=""/>
        <dsp:cNvSpPr/>
      </dsp:nvSpPr>
      <dsp:spPr>
        <a:xfrm>
          <a:off x="12423826" y="6940107"/>
          <a:ext cx="3287441" cy="2087525"/>
        </a:xfrm>
        <a:prstGeom prst="roundRect">
          <a:avLst>
            <a:gd name="adj" fmla="val 10000"/>
          </a:avLst>
        </a:prstGeom>
        <a:solidFill>
          <a:schemeClr val="lt1">
            <a:alpha val="90000"/>
            <a:hueOff val="0"/>
            <a:satOff val="0"/>
            <a:lumOff val="0"/>
            <a:alphaOff val="0"/>
          </a:schemeClr>
        </a:solidFill>
        <a:ln w="25400" cap="flat" cmpd="sng" algn="ctr">
          <a:solidFill>
            <a:srgbClr val="7D6B5D"/>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Lí lẽ + </a:t>
          </a:r>
        </a:p>
        <a:p>
          <a:pPr marL="0" lvl="0" indent="0" algn="ctr" defTabSz="1955800">
            <a:lnSpc>
              <a:spcPct val="90000"/>
            </a:lnSpc>
            <a:spcBef>
              <a:spcPct val="0"/>
            </a:spcBef>
            <a:spcAft>
              <a:spcPct val="35000"/>
            </a:spcAft>
            <a:buNone/>
          </a:pPr>
          <a:r>
            <a:rPr lang="vi-VN" sz="4400" kern="1200" dirty="0">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2484968" y="7001249"/>
        <a:ext cx="3165157" cy="19652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8E612-126E-4185-A7B5-4EA357D321B6}">
      <dsp:nvSpPr>
        <dsp:cNvPr id="0" name=""/>
        <dsp:cNvSpPr/>
      </dsp:nvSpPr>
      <dsp:spPr>
        <a:xfrm>
          <a:off x="12926853" y="3569093"/>
          <a:ext cx="91440" cy="664025"/>
        </a:xfrm>
        <a:custGeom>
          <a:avLst/>
          <a:gdLst/>
          <a:ahLst/>
          <a:cxnLst/>
          <a:rect l="0" t="0" r="0" b="0"/>
          <a:pathLst>
            <a:path>
              <a:moveTo>
                <a:pt x="45720" y="0"/>
              </a:moveTo>
              <a:lnTo>
                <a:pt x="45720" y="66402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FCDA5-443E-4FFE-8726-1E46331E7990}">
      <dsp:nvSpPr>
        <dsp:cNvPr id="0" name=""/>
        <dsp:cNvSpPr/>
      </dsp:nvSpPr>
      <dsp:spPr>
        <a:xfrm>
          <a:off x="9070152" y="1455248"/>
          <a:ext cx="3902421" cy="664025"/>
        </a:xfrm>
        <a:custGeom>
          <a:avLst/>
          <a:gdLst/>
          <a:ahLst/>
          <a:cxnLst/>
          <a:rect l="0" t="0" r="0" b="0"/>
          <a:pathLst>
            <a:path>
              <a:moveTo>
                <a:pt x="0" y="0"/>
              </a:moveTo>
              <a:lnTo>
                <a:pt x="0" y="452513"/>
              </a:lnTo>
              <a:lnTo>
                <a:pt x="3902421" y="452513"/>
              </a:lnTo>
              <a:lnTo>
                <a:pt x="3902421" y="66402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6EAF3-67E0-4EE4-8507-65F31648EFE2}">
      <dsp:nvSpPr>
        <dsp:cNvPr id="0" name=""/>
        <dsp:cNvSpPr/>
      </dsp:nvSpPr>
      <dsp:spPr>
        <a:xfrm>
          <a:off x="4031324" y="3569093"/>
          <a:ext cx="91440" cy="664025"/>
        </a:xfrm>
        <a:custGeom>
          <a:avLst/>
          <a:gdLst/>
          <a:ahLst/>
          <a:cxnLst/>
          <a:rect l="0" t="0" r="0" b="0"/>
          <a:pathLst>
            <a:path>
              <a:moveTo>
                <a:pt x="45720" y="0"/>
              </a:moveTo>
              <a:lnTo>
                <a:pt x="45720" y="66402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7C3A4E-9AE6-4C0D-A7A4-9263BB5B628B}">
      <dsp:nvSpPr>
        <dsp:cNvPr id="0" name=""/>
        <dsp:cNvSpPr/>
      </dsp:nvSpPr>
      <dsp:spPr>
        <a:xfrm>
          <a:off x="4077044" y="1455248"/>
          <a:ext cx="4993108" cy="664025"/>
        </a:xfrm>
        <a:custGeom>
          <a:avLst/>
          <a:gdLst/>
          <a:ahLst/>
          <a:cxnLst/>
          <a:rect l="0" t="0" r="0" b="0"/>
          <a:pathLst>
            <a:path>
              <a:moveTo>
                <a:pt x="4993108" y="0"/>
              </a:moveTo>
              <a:lnTo>
                <a:pt x="4993108" y="452513"/>
              </a:lnTo>
              <a:lnTo>
                <a:pt x="0" y="452513"/>
              </a:lnTo>
              <a:lnTo>
                <a:pt x="0" y="66402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5AEE68-2FDE-49D7-B53E-C2E6D6EF6816}">
      <dsp:nvSpPr>
        <dsp:cNvPr id="0" name=""/>
        <dsp:cNvSpPr/>
      </dsp:nvSpPr>
      <dsp:spPr>
        <a:xfrm>
          <a:off x="4558929" y="5428"/>
          <a:ext cx="9022446" cy="1449819"/>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38E6816-8D07-4409-915E-94D13B8AC8B9}">
      <dsp:nvSpPr>
        <dsp:cNvPr id="0" name=""/>
        <dsp:cNvSpPr/>
      </dsp:nvSpPr>
      <dsp:spPr>
        <a:xfrm>
          <a:off x="4812616" y="246431"/>
          <a:ext cx="9022446" cy="1449819"/>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Cách</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trình</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bày</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vấn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đề</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endParaRPr lang="vi-VN" sz="3200" b="1"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None/>
          </a:pP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trong</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bài</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nghị</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luận</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2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kern="1200"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200" b="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855080" y="288895"/>
        <a:ext cx="8937518" cy="1364891"/>
      </dsp:txXfrm>
    </dsp:sp>
    <dsp:sp modelId="{C93C9789-522E-4505-BDF3-93CA6485BB6A}">
      <dsp:nvSpPr>
        <dsp:cNvPr id="0" name=""/>
        <dsp:cNvSpPr/>
      </dsp:nvSpPr>
      <dsp:spPr>
        <a:xfrm>
          <a:off x="1156182" y="2119273"/>
          <a:ext cx="5841723" cy="1449819"/>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0305BE-1ED9-4F1F-BE41-25364E2A0CEB}">
      <dsp:nvSpPr>
        <dsp:cNvPr id="0" name=""/>
        <dsp:cNvSpPr/>
      </dsp:nvSpPr>
      <dsp:spPr>
        <a:xfrm>
          <a:off x="1409869" y="2360276"/>
          <a:ext cx="5841723" cy="1449819"/>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VBNL </a:t>
          </a:r>
          <a:endParaRPr lang="vi-VN" sz="3200" b="1" i="1"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1422400">
            <a:lnSpc>
              <a:spcPct val="90000"/>
            </a:lnSpc>
            <a:spcBef>
              <a:spcPct val="0"/>
            </a:spcBef>
            <a:spcAft>
              <a:spcPct val="35000"/>
            </a:spcAft>
            <a:buNone/>
          </a:pP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về</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phẩm</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452333" y="2402740"/>
        <a:ext cx="5756795" cy="1364891"/>
      </dsp:txXfrm>
    </dsp:sp>
    <dsp:sp modelId="{7D4D05B7-FF5C-4C1A-A3A7-E0034652FEA5}">
      <dsp:nvSpPr>
        <dsp:cNvPr id="0" name=""/>
        <dsp:cNvSpPr/>
      </dsp:nvSpPr>
      <dsp:spPr>
        <a:xfrm>
          <a:off x="266975" y="4233118"/>
          <a:ext cx="7620139" cy="3211829"/>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23EC46-248A-4C6C-9AF9-92BC086A3753}">
      <dsp:nvSpPr>
        <dsp:cNvPr id="0" name=""/>
        <dsp:cNvSpPr/>
      </dsp:nvSpPr>
      <dsp:spPr>
        <a:xfrm>
          <a:off x="520661" y="4474121"/>
          <a:ext cx="7620139" cy="3211829"/>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u="none" kern="1200" dirty="0">
              <a:latin typeface="Roboto Condensed" panose="02000000000000000000" pitchFamily="2" charset="0"/>
              <a:ea typeface="Roboto Condensed" panose="02000000000000000000" pitchFamily="2" charset="0"/>
            </a:rPr>
            <a:t>Văn bản nghị luận viết về tác phẩm văn học là loại văn bản nhằm làm sáng tỏ các phương diện nội dung và hình thức của tác phẩm, thể hiện quan điểm, thái độ, cách đánh giá và kiến giải của người viết về tác phẩm</a:t>
          </a:r>
          <a:endParaRPr lang="en-US" sz="3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14732" y="4568192"/>
        <a:ext cx="7431997" cy="3023687"/>
      </dsp:txXfrm>
    </dsp:sp>
    <dsp:sp modelId="{F115F1AF-5892-4422-B43D-55293EE2AFE8}">
      <dsp:nvSpPr>
        <dsp:cNvPr id="0" name=""/>
        <dsp:cNvSpPr/>
      </dsp:nvSpPr>
      <dsp:spPr>
        <a:xfrm>
          <a:off x="8961025" y="2119273"/>
          <a:ext cx="8023097" cy="1449819"/>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17D61D-59D5-48C7-8C27-EA905CF1276D}">
      <dsp:nvSpPr>
        <dsp:cNvPr id="0" name=""/>
        <dsp:cNvSpPr/>
      </dsp:nvSpPr>
      <dsp:spPr>
        <a:xfrm>
          <a:off x="9214711" y="2360276"/>
          <a:ext cx="8023097" cy="1449819"/>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1" kern="1200" dirty="0" err="1">
              <a:latin typeface="Roboto Condensed" panose="02000000000000000000" pitchFamily="2" charset="0"/>
              <a:ea typeface="Roboto Condensed" panose="02000000000000000000" pitchFamily="2" charset="0"/>
              <a:cs typeface="Roboto Condensed" panose="02000000000000000000" pitchFamily="2" charset="0"/>
            </a:rPr>
            <a:t>Lưu</a:t>
          </a:r>
          <a:r>
            <a:rPr lang="en-US" sz="3200" b="1" i="1" kern="1200" dirty="0">
              <a:latin typeface="Roboto Condensed" panose="02000000000000000000" pitchFamily="2" charset="0"/>
              <a:ea typeface="Roboto Condensed" panose="02000000000000000000" pitchFamily="2" charset="0"/>
              <a:cs typeface="Roboto Condensed" panose="02000000000000000000" pitchFamily="2" charset="0"/>
            </a:rPr>
            <a:t> ý</a:t>
          </a:r>
        </a:p>
      </dsp:txBody>
      <dsp:txXfrm>
        <a:off x="9257175" y="2402740"/>
        <a:ext cx="7938169" cy="1364891"/>
      </dsp:txXfrm>
    </dsp:sp>
    <dsp:sp modelId="{26CC55A9-606A-4176-860B-CAB7D824333B}">
      <dsp:nvSpPr>
        <dsp:cNvPr id="0" name=""/>
        <dsp:cNvSpPr/>
      </dsp:nvSpPr>
      <dsp:spPr>
        <a:xfrm>
          <a:off x="8394487" y="4233118"/>
          <a:ext cx="9156172" cy="3235360"/>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E9F6E9C-2021-48FE-BE9D-3D50DC758820}">
      <dsp:nvSpPr>
        <dsp:cNvPr id="0" name=""/>
        <dsp:cNvSpPr/>
      </dsp:nvSpPr>
      <dsp:spPr>
        <a:xfrm>
          <a:off x="8648174" y="4474121"/>
          <a:ext cx="9156172" cy="32353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kern="1200" dirty="0">
              <a:latin typeface="Roboto Condensed" panose="02000000000000000000" pitchFamily="2" charset="0"/>
              <a:ea typeface="Roboto Condensed" panose="02000000000000000000" pitchFamily="2" charset="0"/>
            </a:rPr>
            <a:t>Văn bản nghị luận viết về TPVH không nhất thiết phải bàn luận một cách toàn diện về tác phẩm mà có thể đi sâu vào một hoặc một số khía cạnh nổi bật của tác phẩm</a:t>
          </a:r>
          <a:endParaRPr lang="en-US" sz="3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742934" y="4568881"/>
        <a:ext cx="8966652" cy="3045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8E612-126E-4185-A7B5-4EA357D321B6}">
      <dsp:nvSpPr>
        <dsp:cNvPr id="0" name=""/>
        <dsp:cNvSpPr/>
      </dsp:nvSpPr>
      <dsp:spPr>
        <a:xfrm>
          <a:off x="12258244" y="3122595"/>
          <a:ext cx="91440" cy="465972"/>
        </a:xfrm>
        <a:custGeom>
          <a:avLst/>
          <a:gdLst/>
          <a:ahLst/>
          <a:cxnLst/>
          <a:rect l="0" t="0" r="0" b="0"/>
          <a:pathLst>
            <a:path>
              <a:moveTo>
                <a:pt x="45720" y="0"/>
              </a:moveTo>
              <a:lnTo>
                <a:pt x="45720" y="46597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FCDA5-443E-4FFE-8726-1E46331E7990}">
      <dsp:nvSpPr>
        <dsp:cNvPr id="0" name=""/>
        <dsp:cNvSpPr/>
      </dsp:nvSpPr>
      <dsp:spPr>
        <a:xfrm>
          <a:off x="9720239" y="1639228"/>
          <a:ext cx="2583725" cy="465972"/>
        </a:xfrm>
        <a:custGeom>
          <a:avLst/>
          <a:gdLst/>
          <a:ahLst/>
          <a:cxnLst/>
          <a:rect l="0" t="0" r="0" b="0"/>
          <a:pathLst>
            <a:path>
              <a:moveTo>
                <a:pt x="0" y="0"/>
              </a:moveTo>
              <a:lnTo>
                <a:pt x="0" y="317546"/>
              </a:lnTo>
              <a:lnTo>
                <a:pt x="2583725" y="317546"/>
              </a:lnTo>
              <a:lnTo>
                <a:pt x="2583725" y="465972"/>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6EAF3-67E0-4EE4-8507-65F31648EFE2}">
      <dsp:nvSpPr>
        <dsp:cNvPr id="0" name=""/>
        <dsp:cNvSpPr/>
      </dsp:nvSpPr>
      <dsp:spPr>
        <a:xfrm>
          <a:off x="6325415" y="3122595"/>
          <a:ext cx="91440" cy="465972"/>
        </a:xfrm>
        <a:custGeom>
          <a:avLst/>
          <a:gdLst/>
          <a:ahLst/>
          <a:cxnLst/>
          <a:rect l="0" t="0" r="0" b="0"/>
          <a:pathLst>
            <a:path>
              <a:moveTo>
                <a:pt x="45720" y="0"/>
              </a:moveTo>
              <a:lnTo>
                <a:pt x="45720" y="46597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7C3A4E-9AE6-4C0D-A7A4-9263BB5B628B}">
      <dsp:nvSpPr>
        <dsp:cNvPr id="0" name=""/>
        <dsp:cNvSpPr/>
      </dsp:nvSpPr>
      <dsp:spPr>
        <a:xfrm>
          <a:off x="6371135" y="1639228"/>
          <a:ext cx="3349103" cy="465972"/>
        </a:xfrm>
        <a:custGeom>
          <a:avLst/>
          <a:gdLst/>
          <a:ahLst/>
          <a:cxnLst/>
          <a:rect l="0" t="0" r="0" b="0"/>
          <a:pathLst>
            <a:path>
              <a:moveTo>
                <a:pt x="3349103" y="0"/>
              </a:moveTo>
              <a:lnTo>
                <a:pt x="3349103" y="317546"/>
              </a:lnTo>
              <a:lnTo>
                <a:pt x="0" y="317546"/>
              </a:lnTo>
              <a:lnTo>
                <a:pt x="0" y="465972"/>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5AEE68-2FDE-49D7-B53E-C2E6D6EF6816}">
      <dsp:nvSpPr>
        <dsp:cNvPr id="0" name=""/>
        <dsp:cNvSpPr/>
      </dsp:nvSpPr>
      <dsp:spPr>
        <a:xfrm>
          <a:off x="5705917" y="102"/>
          <a:ext cx="8028643" cy="1639125"/>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38E6816-8D07-4409-915E-94D13B8AC8B9}">
      <dsp:nvSpPr>
        <dsp:cNvPr id="0" name=""/>
        <dsp:cNvSpPr/>
      </dsp:nvSpPr>
      <dsp:spPr>
        <a:xfrm>
          <a:off x="5883939" y="169223"/>
          <a:ext cx="8028643" cy="1639125"/>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b="1" kern="1200" dirty="0">
              <a:latin typeface="Roboto Condensed" panose="02000000000000000000" pitchFamily="2" charset="0"/>
              <a:ea typeface="Roboto Condensed" panose="02000000000000000000" pitchFamily="2" charset="0"/>
            </a:rPr>
            <a:t>Đóng góp của văn bản: </a:t>
          </a:r>
          <a:r>
            <a:rPr lang="vi-VN" sz="3000" kern="1200" dirty="0">
              <a:latin typeface="Roboto Condensed" panose="02000000000000000000" pitchFamily="2" charset="0"/>
              <a:ea typeface="Roboto Condensed" panose="02000000000000000000" pitchFamily="2" charset="0"/>
            </a:rPr>
            <a:t>Văn bản đã làm sáng tỏ thêm giá trị của </a:t>
          </a:r>
          <a:r>
            <a:rPr lang="vi-VN" sz="3000" i="1" kern="1200" dirty="0">
              <a:latin typeface="Roboto Condensed" panose="02000000000000000000" pitchFamily="2" charset="0"/>
              <a:ea typeface="Roboto Condensed" panose="02000000000000000000" pitchFamily="2" charset="0"/>
            </a:rPr>
            <a:t>Chuyện người con gái Nam Xương</a:t>
          </a:r>
          <a:r>
            <a:rPr lang="vi-VN" sz="3000" kern="1200" dirty="0">
              <a:latin typeface="Roboto Condensed" panose="02000000000000000000" pitchFamily="2" charset="0"/>
              <a:ea typeface="Roboto Condensed" panose="02000000000000000000" pitchFamily="2" charset="0"/>
            </a:rPr>
            <a:t> ở những  điểm:</a:t>
          </a:r>
          <a:endParaRPr lang="en-US" sz="3000" b="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5931947" y="217231"/>
        <a:ext cx="7932627" cy="1543109"/>
      </dsp:txXfrm>
    </dsp:sp>
    <dsp:sp modelId="{C93C9789-522E-4505-BDF3-93CA6485BB6A}">
      <dsp:nvSpPr>
        <dsp:cNvPr id="0" name=""/>
        <dsp:cNvSpPr/>
      </dsp:nvSpPr>
      <dsp:spPr>
        <a:xfrm>
          <a:off x="4321452" y="2105200"/>
          <a:ext cx="4099366" cy="1017395"/>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0305BE-1ED9-4F1F-BE41-25364E2A0CEB}">
      <dsp:nvSpPr>
        <dsp:cNvPr id="0" name=""/>
        <dsp:cNvSpPr/>
      </dsp:nvSpPr>
      <dsp:spPr>
        <a:xfrm>
          <a:off x="4499474" y="2274321"/>
          <a:ext cx="4099366" cy="1017395"/>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b="1" i="1" kern="1200" dirty="0">
              <a:latin typeface="Roboto Condensed" panose="02000000000000000000" pitchFamily="2" charset="0"/>
              <a:ea typeface="Roboto Condensed" panose="02000000000000000000" pitchFamily="2" charset="0"/>
              <a:cs typeface="Roboto Condensed" panose="02000000000000000000" pitchFamily="2" charset="0"/>
            </a:rPr>
            <a:t>NộI dung</a:t>
          </a:r>
          <a:endPar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529272" y="2304119"/>
        <a:ext cx="4039770" cy="957799"/>
      </dsp:txXfrm>
    </dsp:sp>
    <dsp:sp modelId="{7D4D05B7-FF5C-4C1A-A3A7-E0034652FEA5}">
      <dsp:nvSpPr>
        <dsp:cNvPr id="0" name=""/>
        <dsp:cNvSpPr/>
      </dsp:nvSpPr>
      <dsp:spPr>
        <a:xfrm>
          <a:off x="2774274" y="3588568"/>
          <a:ext cx="7193722" cy="3957118"/>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23EC46-248A-4C6C-9AF9-92BC086A3753}">
      <dsp:nvSpPr>
        <dsp:cNvPr id="0" name=""/>
        <dsp:cNvSpPr/>
      </dsp:nvSpPr>
      <dsp:spPr>
        <a:xfrm>
          <a:off x="2952296" y="3757689"/>
          <a:ext cx="7193722" cy="3957118"/>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vi-VN" sz="3000" i="1" kern="1200" dirty="0">
              <a:latin typeface="Roboto Condensed" panose="02000000000000000000" pitchFamily="2" charset="0"/>
              <a:ea typeface="Roboto Condensed" panose="02000000000000000000" pitchFamily="2" charset="0"/>
            </a:rPr>
            <a:t>+ Cái bóng tượng trưng cho sự chung thủy mà Vũ Nương dành cho Trương Sinh cũng chính cái bóng đã làm cho hạnh phúc của Vũ Nương tan vỡ.</a:t>
          </a:r>
          <a:endParaRPr lang="en-US" sz="3000" kern="1200" dirty="0">
            <a:latin typeface="Roboto Condensed" panose="02000000000000000000" pitchFamily="2" charset="0"/>
            <a:ea typeface="Roboto Condensed" panose="02000000000000000000" pitchFamily="2" charset="0"/>
          </a:endParaRPr>
        </a:p>
        <a:p>
          <a:pPr marL="0" lvl="0" indent="0" algn="just" defTabSz="1333500">
            <a:lnSpc>
              <a:spcPct val="90000"/>
            </a:lnSpc>
            <a:spcBef>
              <a:spcPct val="0"/>
            </a:spcBef>
            <a:spcAft>
              <a:spcPct val="35000"/>
            </a:spcAft>
            <a:buNone/>
          </a:pPr>
          <a:r>
            <a:rPr lang="vi-VN" sz="3000" i="1" kern="1200" dirty="0">
              <a:latin typeface="Roboto Condensed" panose="02000000000000000000" pitchFamily="2" charset="0"/>
              <a:ea typeface="Roboto Condensed" panose="02000000000000000000" pitchFamily="2" charset="0"/>
            </a:rPr>
            <a:t>+ Nguyên nhân Vũ Nương đau khổ không nằm ở việc Trương Sinh đi lính nhưng cũng không phải do chế độ nam nữ bất bình đẳng mà do chính lời nói hồn nhiên, ngây thơ của đứa con, là cái tính đa nghi, hay ghen của Trương Sinh.</a:t>
          </a:r>
          <a:endParaRPr lang="en-US" sz="30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3068196" y="3873589"/>
        <a:ext cx="6961922" cy="3725318"/>
      </dsp:txXfrm>
    </dsp:sp>
    <dsp:sp modelId="{F115F1AF-5892-4422-B43D-55293EE2AFE8}">
      <dsp:nvSpPr>
        <dsp:cNvPr id="0" name=""/>
        <dsp:cNvSpPr/>
      </dsp:nvSpPr>
      <dsp:spPr>
        <a:xfrm>
          <a:off x="9488903" y="2105200"/>
          <a:ext cx="5630121" cy="1017395"/>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17D61D-59D5-48C7-8C27-EA905CF1276D}">
      <dsp:nvSpPr>
        <dsp:cNvPr id="0" name=""/>
        <dsp:cNvSpPr/>
      </dsp:nvSpPr>
      <dsp:spPr>
        <a:xfrm>
          <a:off x="9666925" y="2274321"/>
          <a:ext cx="5630121" cy="1017395"/>
        </a:xfrm>
        <a:prstGeom prst="roundRect">
          <a:avLst>
            <a:gd name="adj" fmla="val 10000"/>
          </a:avLst>
        </a:prstGeom>
        <a:solidFill>
          <a:schemeClr val="lt1">
            <a:alpha val="90000"/>
            <a:hueOff val="0"/>
            <a:satOff val="0"/>
            <a:lumOff val="0"/>
            <a:alphaOff val="0"/>
          </a:schemeClr>
        </a:solidFill>
        <a:ln w="9525" cap="flat" cmpd="sng" algn="ctr">
          <a:solidFill>
            <a:schemeClr val="accent2">
              <a:tint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b="1" i="1" kern="1200" dirty="0">
              <a:latin typeface="Roboto Condensed" panose="02000000000000000000" pitchFamily="2" charset="0"/>
              <a:ea typeface="Roboto Condensed" panose="02000000000000000000" pitchFamily="2" charset="0"/>
              <a:cs typeface="Roboto Condensed" panose="02000000000000000000" pitchFamily="2" charset="0"/>
            </a:rPr>
            <a:t>Nghệ thuật</a:t>
          </a:r>
          <a:endPar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9696723" y="2304119"/>
        <a:ext cx="5570525" cy="957799"/>
      </dsp:txXfrm>
    </dsp:sp>
    <dsp:sp modelId="{26CC55A9-606A-4176-860B-CAB7D824333B}">
      <dsp:nvSpPr>
        <dsp:cNvPr id="0" name=""/>
        <dsp:cNvSpPr/>
      </dsp:nvSpPr>
      <dsp:spPr>
        <a:xfrm>
          <a:off x="10324040" y="3588568"/>
          <a:ext cx="3959846" cy="2311990"/>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E9F6E9C-2021-48FE-BE9D-3D50DC758820}">
      <dsp:nvSpPr>
        <dsp:cNvPr id="0" name=""/>
        <dsp:cNvSpPr/>
      </dsp:nvSpPr>
      <dsp:spPr>
        <a:xfrm>
          <a:off x="10502062" y="3757689"/>
          <a:ext cx="3959846" cy="2311990"/>
        </a:xfrm>
        <a:prstGeom prst="roundRect">
          <a:avLst>
            <a:gd name="adj" fmla="val 10000"/>
          </a:avLst>
        </a:prstGeom>
        <a:solidFill>
          <a:schemeClr val="lt1">
            <a:alpha val="90000"/>
            <a:hueOff val="0"/>
            <a:satOff val="0"/>
            <a:lumOff val="0"/>
            <a:alphaOff val="0"/>
          </a:schemeClr>
        </a:solidFill>
        <a:ln w="9525" cap="flat" cmpd="sng" algn="ctr">
          <a:solidFill>
            <a:schemeClr val="accent2">
              <a:tint val="7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i="1" kern="1200" dirty="0">
              <a:latin typeface="Roboto Condensed" panose="02000000000000000000" pitchFamily="2" charset="0"/>
              <a:ea typeface="Roboto Condensed" panose="02000000000000000000" pitchFamily="2" charset="0"/>
            </a:rPr>
            <a:t>Tác phẩm là sự kết hợp giữa bút pháp vừa thực vừa ảo, vừa hiện thực vừa lãng mạn.</a:t>
          </a:r>
          <a:endParaRPr lang="en-US" sz="30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0569778" y="3825405"/>
        <a:ext cx="3824414" cy="21765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22D37-9500-F1CE-A5A8-58973736DBC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A95617-1C7D-D840-E767-A87F246422D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EA78CCA-DB12-62F7-AB40-59F26A05B72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DED6432-497B-F067-CA35-D435BD83C0E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335527C-43A7-7CF8-A0AB-1EB47B475EC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a:extLst>
              <a:ext uri="{FF2B5EF4-FFF2-40B4-BE49-F238E27FC236}">
                <a16:creationId xmlns:a16="http://schemas.microsoft.com/office/drawing/2014/main" id="{B4098E58-F63F-B480-6438-E13A808BB63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CBCF5C3-4C8A-EDC0-ED17-2876CCD81F3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19827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4059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610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EBA5-682D-20D4-01C6-FA237E8086F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B221E1-6A30-50E0-111C-1B4F442F494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E181A16-B561-0D1C-497E-2805547448F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17A0AA0-6058-38DD-991B-0E46C2CC345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57C182A-FFA1-3820-3A74-7AEC9893AA1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p>
        </p:txBody>
      </p:sp>
      <p:sp>
        <p:nvSpPr>
          <p:cNvPr id="6" name="Footer Placeholder 5">
            <a:extLst>
              <a:ext uri="{FF2B5EF4-FFF2-40B4-BE49-F238E27FC236}">
                <a16:creationId xmlns:a16="http://schemas.microsoft.com/office/drawing/2014/main" id="{7DCD665B-58EF-AF53-5A71-7EC92E83F8B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C046154-67DE-EDBF-7712-178E88920D6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3228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6946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5459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6968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41133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6983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4127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61683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020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3666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2723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43851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1413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85705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65781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696D-B03F-6F09-9632-6C3705C370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157E42-4DB9-8363-E25C-A7134C73E7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25E92C-DFDA-4608-C588-4B4AF97B813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EB01E56-1935-DA63-B20C-40DE38B5B04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3E44BBD-F4E9-1F0C-9A37-D9374FC14E6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4605DE89-2A73-C061-4315-50540889373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2240594-D96D-3B27-6C25-BEED880E1EB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9524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7524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231F-35F4-84DC-CCB9-756EACBABEE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EE8362-3CA8-BC81-E0AA-8015282716A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6F09256-8C15-4B7B-DE1F-A8817E57481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3D09181-FC2E-AF1C-9F97-C2AAD8FAA20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3A4BCFE-DD97-352A-16A3-1426352EF0D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843460C9-0FF0-FF29-B557-A40EA8A71CB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2DAB0FF-8EBB-16C8-BB8C-18E911CFF4D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4207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88285-D3D2-8437-F5F2-6841AEF1D01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EDE0B3-769D-4A0B-F780-285D30F252F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C746ABA-E929-9056-F10E-0DB6613275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870CAEE-2085-DA9C-8835-360441766DC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61C615B-FA50-8F2D-3235-40CD404D68A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ED341572-E84B-DF75-FACF-2A22DB86F23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285DB73-6379-7E74-6E89-55E9A89C62D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0361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D580-6F19-A3CB-3C8E-BF03E73E9AE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3E4FD-DE81-1133-C562-C853F74B99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476D6B3-74A1-631F-D2E8-0B11C29E8F2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0359D3A-840E-533B-C66D-B7DDA078C92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68BA1F0-2089-A833-2B94-2C0F0E6EA9E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a:extLst>
              <a:ext uri="{FF2B5EF4-FFF2-40B4-BE49-F238E27FC236}">
                <a16:creationId xmlns:a16="http://schemas.microsoft.com/office/drawing/2014/main" id="{55013199-05C7-061E-47C4-73EBF2DACAB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6498000-FC90-7EF7-58E2-B7A2517ED74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07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B361B-ED15-7447-B44B-2F3108CA1EE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DB35F-2402-B7C3-E876-625A05E7D4C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D2C7D6D-38D1-18B5-8F2A-9C8577C89B2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FD74175-85B8-8333-7426-D0DE3780440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01487E-686B-7E44-CEC7-8B6421A595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DA832CC5-6A6B-E1DC-0DB3-31A9F4DB66E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791ADAD-49A4-4B27-91F6-6D36A31D65F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0350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95457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1970-7C55-2878-CAE5-653389B23E6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1B8323-18EC-15D7-2CB4-452412829D9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D73EDC9-BFB6-26FF-9BA5-0DFDD6DAD5D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2D14C54-02E6-F44A-086A-772D600FAF4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1B1606-C6C6-F125-A559-7F011E215B3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31066F05-3FF5-A5C1-322A-FA984EB4270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B64C3FB-3C74-EE6F-83CB-240D687DB7D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1318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38C5E-979A-0107-FBB5-662A63A9227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31FF06-5DD4-EE9E-16B6-3C40398C256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D35B971-CCC0-C8B7-C42C-F9556E0906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7BDE55D-3985-B68B-F59A-393D1D92AC2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CC2B74F-EB31-1648-DC14-E5D93C6FF49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BFF50555-6629-FE43-32E4-2AD2037A19B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73746D1-23BB-660C-870A-82A4A0C683A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58028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D9FC-D26E-4E2A-E5CB-1563C3752C1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70EB84-0B99-BC71-8E11-A4702CE4AB8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5C511F9-21BA-A905-08E0-316AF4DA2B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86A931C-E823-79E9-69EA-886929CA191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901216C-5444-CF00-0DBF-54C4562A30D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78CAFB55-D712-D5EF-CC1C-452797E3E1B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84DFC91-8EBA-DC6F-DBD3-17FAD0A64F4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38385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1D57E-6727-FE01-3130-DE0203B1C64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5502F-0042-1E33-2374-7D664DB23A2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2ED7FE9-762A-F089-E644-67826B3B021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2CE248A-A5B6-63AB-33BC-D0929E3A24A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238C6D0-E547-B85A-0024-103BF7052E4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5C0FEF70-F341-E38A-D416-A8BAC627AEE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3E611F2-C94C-6F86-E0D2-87D5C4D1DA5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5894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9E56-63BC-AFB8-47F8-D4BF9CCB446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3921C-6B2B-9661-93BB-723C008E78A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79E7C2D-FD1D-A5D4-A5BC-F4219ABCD7F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552E1C4-88BB-590E-C4E4-BEA44A1C3E0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DF23273-CA28-0956-5F97-90B48809E5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55571233-66A6-A1B5-530C-F08F83BF168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40B42D1-315D-E264-0E5D-7E79964483A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170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2D618-8388-2A47-BB68-2E0A351AEB4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D9D7C9-E044-2EB6-E924-D834C8FC5EC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F217C5B-B84B-E1BA-DFD0-65DB2087A6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6B8235-499E-2959-CA5F-72FFC3F1B0C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9DEC628-098F-A474-94AA-1763E6FECA1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a:extLst>
              <a:ext uri="{FF2B5EF4-FFF2-40B4-BE49-F238E27FC236}">
                <a16:creationId xmlns:a16="http://schemas.microsoft.com/office/drawing/2014/main" id="{F2083266-C110-2C46-BEC2-0903C5089D3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C967B1A-1274-3211-FE66-50EFA3CE004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9559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7982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9038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8821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46851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1183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65627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265276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07271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76617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11463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223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5959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5643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0978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8869-797E-FA66-6B58-68F649B2DC6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3CB772-1831-2679-CC5C-898EB894BF3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E24E369-1B5E-3829-244F-8F342EB40B9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475F718-F555-3560-6852-9FABB853949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9BA43EC-02A4-953A-569B-90EC2E704BE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p>
        </p:txBody>
      </p:sp>
      <p:sp>
        <p:nvSpPr>
          <p:cNvPr id="6" name="Footer Placeholder 5">
            <a:extLst>
              <a:ext uri="{FF2B5EF4-FFF2-40B4-BE49-F238E27FC236}">
                <a16:creationId xmlns:a16="http://schemas.microsoft.com/office/drawing/2014/main" id="{4181E365-A21F-F559-6E57-2B76446DE50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3391884-E6A4-F360-AC15-8EC5D33652E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5176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31E9-18F1-7684-1CF6-F7F8100A015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1E2923-2538-6EBF-D169-10B35B11903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4C9B058-6545-D9F3-27C9-CD8A9FEEB02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1AF2EC5-86B1-EECA-86B6-D9D353EF02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78A641A-1DE4-7A70-7062-04B82A7710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5</a:t>
            </a:r>
          </a:p>
        </p:txBody>
      </p:sp>
      <p:sp>
        <p:nvSpPr>
          <p:cNvPr id="6" name="Footer Placeholder 5">
            <a:extLst>
              <a:ext uri="{FF2B5EF4-FFF2-40B4-BE49-F238E27FC236}">
                <a16:creationId xmlns:a16="http://schemas.microsoft.com/office/drawing/2014/main" id="{6AA99AB5-AF72-D19F-E361-65524035AFC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B7A6A3E-EE40-0864-11C4-0CB556260A8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703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1.png"/><Relationship Id="rId7" Type="http://schemas.openxmlformats.org/officeDocument/2006/relationships/image" Target="../media/image25.svg"/><Relationship Id="rId12"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diagramColors" Target="../diagrams/colors5.xml"/><Relationship Id="rId5" Type="http://schemas.openxmlformats.org/officeDocument/2006/relationships/image" Target="../media/image5.png"/><Relationship Id="rId10" Type="http://schemas.openxmlformats.org/officeDocument/2006/relationships/diagramQuickStyle" Target="../diagrams/quickStyle5.xml"/><Relationship Id="rId4" Type="http://schemas.openxmlformats.org/officeDocument/2006/relationships/image" Target="../media/image4.png"/><Relationship Id="rId9"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3.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png"/><Relationship Id="rId7" Type="http://schemas.openxmlformats.org/officeDocument/2006/relationships/diagramLayout" Target="../diagrams/layout6.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Data" Target="../diagrams/data6.xml"/><Relationship Id="rId5" Type="http://schemas.openxmlformats.org/officeDocument/2006/relationships/image" Target="../media/image5.png"/><Relationship Id="rId10" Type="http://schemas.microsoft.com/office/2007/relationships/diagramDrawing" Target="../diagrams/drawing6.xml"/><Relationship Id="rId4" Type="http://schemas.openxmlformats.org/officeDocument/2006/relationships/image" Target="../media/image4.png"/><Relationship Id="rId9" Type="http://schemas.openxmlformats.org/officeDocument/2006/relationships/diagramColors" Target="../diagrams/colors6.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7.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33.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png"/><Relationship Id="rId7" Type="http://schemas.openxmlformats.org/officeDocument/2006/relationships/image" Target="../media/image25.svg"/><Relationship Id="rId12"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diagramColors" Target="../diagrams/colors1.xml"/><Relationship Id="rId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image" Target="../media/image4.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png"/><Relationship Id="rId7" Type="http://schemas.openxmlformats.org/officeDocument/2006/relationships/image" Target="../media/image25.svg"/><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image" Target="../media/image4.png"/><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1.png"/><Relationship Id="rId7" Type="http://schemas.openxmlformats.org/officeDocument/2006/relationships/image" Target="../media/image25.svg"/><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diagramColors" Target="../diagrams/colors3.xml"/><Relationship Id="rId5" Type="http://schemas.openxmlformats.org/officeDocument/2006/relationships/image" Target="../media/image5.png"/><Relationship Id="rId10" Type="http://schemas.openxmlformats.org/officeDocument/2006/relationships/diagramQuickStyle" Target="../diagrams/quickStyle3.xml"/><Relationship Id="rId4" Type="http://schemas.openxmlformats.org/officeDocument/2006/relationships/image" Target="../media/image4.png"/><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84717" y="-3215150"/>
            <a:ext cx="8885906" cy="16717299"/>
          </a:xfrm>
          <a:custGeom>
            <a:avLst/>
            <a:gdLst/>
            <a:ahLst/>
            <a:cxnLst/>
            <a:rect l="l" t="t" r="r" b="b"/>
            <a:pathLst>
              <a:path w="8885906" h="16717299">
                <a:moveTo>
                  <a:pt x="0" y="0"/>
                </a:moveTo>
                <a:lnTo>
                  <a:pt x="8885906" y="0"/>
                </a:lnTo>
                <a:lnTo>
                  <a:pt x="8885906" y="16717300"/>
                </a:lnTo>
                <a:lnTo>
                  <a:pt x="0" y="16717300"/>
                </a:lnTo>
                <a:lnTo>
                  <a:pt x="0" y="0"/>
                </a:lnTo>
                <a:close/>
              </a:path>
            </a:pathLst>
          </a:custGeom>
          <a:blipFill>
            <a:blip r:embed="rId4"/>
            <a:stretch>
              <a:fillRect l="-12114" t="-5229" r="-11746" b="-5308"/>
            </a:stretch>
          </a:blipFill>
        </p:spPr>
        <p:txBody>
          <a:bodyPr/>
          <a:lstStyle/>
          <a:p>
            <a:endParaRPr lang="en-US" dirty="0"/>
          </a:p>
        </p:txBody>
      </p:sp>
      <p:sp>
        <p:nvSpPr>
          <p:cNvPr id="4" name="Freeform 4"/>
          <p:cNvSpPr/>
          <p:nvPr/>
        </p:nvSpPr>
        <p:spPr>
          <a:xfrm>
            <a:off x="785349" y="447591"/>
            <a:ext cx="4385964" cy="4507868"/>
          </a:xfrm>
          <a:custGeom>
            <a:avLst/>
            <a:gdLst/>
            <a:ahLst/>
            <a:cxnLst/>
            <a:rect l="l" t="t" r="r" b="b"/>
            <a:pathLst>
              <a:path w="4385964" h="4507868">
                <a:moveTo>
                  <a:pt x="0" y="0"/>
                </a:moveTo>
                <a:lnTo>
                  <a:pt x="4385964" y="0"/>
                </a:lnTo>
                <a:lnTo>
                  <a:pt x="4385964" y="4507867"/>
                </a:lnTo>
                <a:lnTo>
                  <a:pt x="0" y="4507867"/>
                </a:lnTo>
                <a:lnTo>
                  <a:pt x="0" y="0"/>
                </a:lnTo>
                <a:close/>
              </a:path>
            </a:pathLst>
          </a:custGeom>
          <a:blipFill>
            <a:blip r:embed="rId5"/>
            <a:stretch>
              <a:fillRect t="-97084" r="-177857" b="-208430"/>
            </a:stretch>
          </a:blipFill>
        </p:spPr>
        <p:txBody>
          <a:bodyPr/>
          <a:lstStyle/>
          <a:p>
            <a:endParaRPr lang="en-US"/>
          </a:p>
        </p:txBody>
      </p:sp>
      <p:sp>
        <p:nvSpPr>
          <p:cNvPr id="5" name="TextBox 5"/>
          <p:cNvSpPr txBox="1"/>
          <p:nvPr/>
        </p:nvSpPr>
        <p:spPr>
          <a:xfrm>
            <a:off x="2400680" y="1015620"/>
            <a:ext cx="16717299" cy="1685905"/>
          </a:xfrm>
          <a:prstGeom prst="rect">
            <a:avLst/>
          </a:prstGeom>
        </p:spPr>
        <p:txBody>
          <a:bodyPr lIns="0" tIns="0" rIns="0" bIns="0" rtlCol="0" anchor="t">
            <a:spAutoFit/>
          </a:bodyPr>
          <a:lstStyle/>
          <a:p>
            <a:pPr algn="ctr">
              <a:lnSpc>
                <a:spcPts val="14400"/>
              </a:lnSpc>
              <a:spcBef>
                <a:spcPct val="0"/>
              </a:spcBef>
            </a:pPr>
            <a:r>
              <a:rPr lang="en-US" sz="8000">
                <a:solidFill>
                  <a:srgbClr val="7C6A5D"/>
                </a:solidFill>
                <a:latin typeface="#9Slide07 SFU Blackout"/>
              </a:rPr>
              <a:t>NHANH TAY, NHANH MẮT</a:t>
            </a:r>
          </a:p>
        </p:txBody>
      </p:sp>
      <p:sp>
        <p:nvSpPr>
          <p:cNvPr id="6" name="TextBox 6"/>
          <p:cNvSpPr txBox="1"/>
          <p:nvPr/>
        </p:nvSpPr>
        <p:spPr>
          <a:xfrm>
            <a:off x="2507824" y="3322684"/>
            <a:ext cx="14101955" cy="5738750"/>
          </a:xfrm>
          <a:prstGeom prst="rect">
            <a:avLst/>
          </a:prstGeom>
        </p:spPr>
        <p:txBody>
          <a:bodyPr lIns="0" tIns="0" rIns="0" bIns="0" rtlCol="0" anchor="t">
            <a:spAutoFit/>
          </a:bodyPr>
          <a:lstStyle/>
          <a:p>
            <a:pPr marL="906780" lvl="1" indent="-453390" algn="just">
              <a:lnSpc>
                <a:spcPts val="7560"/>
              </a:lnSpc>
              <a:buFont typeface="Arial"/>
              <a:buChar char="•"/>
            </a:pPr>
            <a:r>
              <a:rPr lang="en-US" sz="4200" dirty="0">
                <a:solidFill>
                  <a:srgbClr val="3B3029"/>
                </a:solidFill>
                <a:latin typeface="Roboto Condensed"/>
              </a:rPr>
              <a:t>HS </a:t>
            </a:r>
            <a:r>
              <a:rPr lang="en-US" sz="4200" dirty="0" err="1">
                <a:solidFill>
                  <a:srgbClr val="3B3029"/>
                </a:solidFill>
                <a:latin typeface="Roboto Condensed"/>
              </a:rPr>
              <a:t>cần</a:t>
            </a:r>
            <a:r>
              <a:rPr lang="en-US" sz="4200" dirty="0">
                <a:solidFill>
                  <a:srgbClr val="3B3029"/>
                </a:solidFill>
                <a:latin typeface="Roboto Condensed"/>
              </a:rPr>
              <a:t> </a:t>
            </a:r>
            <a:r>
              <a:rPr lang="en-US" sz="4200" dirty="0" err="1">
                <a:solidFill>
                  <a:srgbClr val="3B3029"/>
                </a:solidFill>
                <a:latin typeface="Roboto Condensed"/>
              </a:rPr>
              <a:t>dịch</a:t>
            </a:r>
            <a:r>
              <a:rPr lang="en-US" sz="4200" dirty="0">
                <a:solidFill>
                  <a:srgbClr val="3B3029"/>
                </a:solidFill>
                <a:latin typeface="Roboto Condensed"/>
              </a:rPr>
              <a:t> </a:t>
            </a:r>
            <a:r>
              <a:rPr lang="en-US" sz="4200" dirty="0" err="1">
                <a:solidFill>
                  <a:srgbClr val="3B3029"/>
                </a:solidFill>
                <a:latin typeface="Roboto Condensed"/>
              </a:rPr>
              <a:t>lại</a:t>
            </a:r>
            <a:r>
              <a:rPr lang="en-US" sz="4200" dirty="0">
                <a:solidFill>
                  <a:srgbClr val="3B3029"/>
                </a:solidFill>
                <a:latin typeface="Roboto Condensed"/>
              </a:rPr>
              <a:t> </a:t>
            </a:r>
            <a:r>
              <a:rPr lang="en-US" sz="4200" dirty="0" err="1">
                <a:solidFill>
                  <a:srgbClr val="3B3029"/>
                </a:solidFill>
                <a:latin typeface="Roboto Condensed"/>
              </a:rPr>
              <a:t>sao</a:t>
            </a:r>
            <a:r>
              <a:rPr lang="en-US" sz="4200" dirty="0">
                <a:solidFill>
                  <a:srgbClr val="3B3029"/>
                </a:solidFill>
                <a:latin typeface="Roboto Condensed"/>
              </a:rPr>
              <a:t> </a:t>
            </a:r>
            <a:r>
              <a:rPr lang="en-US" sz="4200" dirty="0" err="1">
                <a:solidFill>
                  <a:srgbClr val="3B3029"/>
                </a:solidFill>
                <a:latin typeface="Roboto Condensed"/>
              </a:rPr>
              <a:t>cho</a:t>
            </a:r>
            <a:r>
              <a:rPr lang="en-US" sz="4200" dirty="0">
                <a:solidFill>
                  <a:srgbClr val="3B3029"/>
                </a:solidFill>
                <a:latin typeface="Roboto Condensed"/>
              </a:rPr>
              <a:t> </a:t>
            </a:r>
            <a:r>
              <a:rPr lang="en-US" sz="4200" dirty="0" err="1">
                <a:solidFill>
                  <a:srgbClr val="3B3029"/>
                </a:solidFill>
                <a:latin typeface="Roboto Condensed"/>
              </a:rPr>
              <a:t>đúng</a:t>
            </a:r>
            <a:r>
              <a:rPr lang="en-US" sz="4200" dirty="0">
                <a:solidFill>
                  <a:srgbClr val="3B3029"/>
                </a:solidFill>
                <a:latin typeface="Roboto Condensed"/>
              </a:rPr>
              <a:t> </a:t>
            </a:r>
            <a:r>
              <a:rPr lang="en-US" sz="4200" dirty="0" err="1">
                <a:solidFill>
                  <a:srgbClr val="3B3029"/>
                </a:solidFill>
                <a:latin typeface="Roboto Condensed"/>
              </a:rPr>
              <a:t>các</a:t>
            </a:r>
            <a:r>
              <a:rPr lang="en-US" sz="4200" dirty="0">
                <a:solidFill>
                  <a:srgbClr val="3B3029"/>
                </a:solidFill>
                <a:latin typeface="Roboto Condensed"/>
              </a:rPr>
              <a:t> </a:t>
            </a:r>
            <a:r>
              <a:rPr lang="en-US" sz="4200" dirty="0" err="1">
                <a:solidFill>
                  <a:srgbClr val="3B3029"/>
                </a:solidFill>
                <a:latin typeface="Roboto Condensed"/>
              </a:rPr>
              <a:t>mật</a:t>
            </a:r>
            <a:r>
              <a:rPr lang="en-US" sz="4200" dirty="0">
                <a:solidFill>
                  <a:srgbClr val="3B3029"/>
                </a:solidFill>
                <a:latin typeface="Roboto Condensed"/>
              </a:rPr>
              <a:t> </a:t>
            </a:r>
            <a:r>
              <a:rPr lang="en-US" sz="4200" dirty="0" err="1">
                <a:solidFill>
                  <a:srgbClr val="3B3029"/>
                </a:solidFill>
                <a:latin typeface="Roboto Condensed"/>
              </a:rPr>
              <a:t>mã</a:t>
            </a:r>
            <a:r>
              <a:rPr lang="en-US" sz="4200" dirty="0">
                <a:solidFill>
                  <a:srgbClr val="3B3029"/>
                </a:solidFill>
                <a:latin typeface="Roboto Condensed"/>
              </a:rPr>
              <a:t> </a:t>
            </a:r>
            <a:r>
              <a:rPr lang="en-US" sz="4200" dirty="0" err="1">
                <a:solidFill>
                  <a:srgbClr val="3B3029"/>
                </a:solidFill>
                <a:latin typeface="Roboto Condensed"/>
              </a:rPr>
              <a:t>của</a:t>
            </a:r>
            <a:r>
              <a:rPr lang="en-US" sz="4200" dirty="0">
                <a:solidFill>
                  <a:srgbClr val="3B3029"/>
                </a:solidFill>
                <a:latin typeface="Roboto Condensed"/>
              </a:rPr>
              <a:t> </a:t>
            </a:r>
            <a:r>
              <a:rPr lang="en-US" sz="4200" dirty="0" err="1">
                <a:solidFill>
                  <a:srgbClr val="3B3029"/>
                </a:solidFill>
                <a:latin typeface="Roboto Condensed"/>
              </a:rPr>
              <a:t>tiết</a:t>
            </a:r>
            <a:r>
              <a:rPr lang="en-US" sz="4200" dirty="0">
                <a:solidFill>
                  <a:srgbClr val="3B3029"/>
                </a:solidFill>
                <a:latin typeface="Roboto Condensed"/>
              </a:rPr>
              <a:t> </a:t>
            </a:r>
            <a:r>
              <a:rPr lang="en-US" sz="4200" dirty="0" err="1">
                <a:solidFill>
                  <a:srgbClr val="3B3029"/>
                </a:solidFill>
                <a:latin typeface="Roboto Condensed"/>
              </a:rPr>
              <a:t>học</a:t>
            </a:r>
            <a:r>
              <a:rPr lang="en-US" sz="4200" dirty="0">
                <a:solidFill>
                  <a:srgbClr val="3B3029"/>
                </a:solidFill>
                <a:latin typeface="Roboto Condensed"/>
              </a:rPr>
              <a:t>. </a:t>
            </a:r>
            <a:r>
              <a:rPr lang="en-US" sz="4200" dirty="0" err="1">
                <a:solidFill>
                  <a:srgbClr val="3B3029"/>
                </a:solidFill>
                <a:latin typeface="Roboto Condensed"/>
              </a:rPr>
              <a:t>Các</a:t>
            </a:r>
            <a:r>
              <a:rPr lang="en-US" sz="4200" dirty="0">
                <a:solidFill>
                  <a:srgbClr val="3B3029"/>
                </a:solidFill>
                <a:latin typeface="Roboto Condensed"/>
              </a:rPr>
              <a:t> </a:t>
            </a:r>
            <a:r>
              <a:rPr lang="en-US" sz="4200" dirty="0" err="1">
                <a:solidFill>
                  <a:srgbClr val="3B3029"/>
                </a:solidFill>
                <a:latin typeface="Roboto Condensed"/>
              </a:rPr>
              <a:t>mật</a:t>
            </a:r>
            <a:r>
              <a:rPr lang="en-US" sz="4200" dirty="0">
                <a:solidFill>
                  <a:srgbClr val="3B3029"/>
                </a:solidFill>
                <a:latin typeface="Roboto Condensed"/>
              </a:rPr>
              <a:t> </a:t>
            </a:r>
            <a:r>
              <a:rPr lang="en-US" sz="4200" dirty="0" err="1">
                <a:solidFill>
                  <a:srgbClr val="3B3029"/>
                </a:solidFill>
                <a:latin typeface="Roboto Condensed"/>
              </a:rPr>
              <a:t>mã</a:t>
            </a:r>
            <a:r>
              <a:rPr lang="en-US" sz="4200" dirty="0">
                <a:solidFill>
                  <a:srgbClr val="3B3029"/>
                </a:solidFill>
                <a:latin typeface="Roboto Condensed"/>
              </a:rPr>
              <a:t> </a:t>
            </a:r>
            <a:r>
              <a:rPr lang="en-US" sz="4200" dirty="0" err="1">
                <a:solidFill>
                  <a:srgbClr val="3B3029"/>
                </a:solidFill>
                <a:latin typeface="Roboto Condensed"/>
              </a:rPr>
              <a:t>là</a:t>
            </a:r>
            <a:r>
              <a:rPr lang="en-US" sz="4200" dirty="0">
                <a:solidFill>
                  <a:srgbClr val="3B3029"/>
                </a:solidFill>
                <a:latin typeface="Roboto Condensed"/>
              </a:rPr>
              <a:t> </a:t>
            </a:r>
            <a:r>
              <a:rPr lang="en-US" sz="4200" dirty="0" err="1">
                <a:solidFill>
                  <a:srgbClr val="3B3029"/>
                </a:solidFill>
                <a:latin typeface="Roboto Condensed"/>
              </a:rPr>
              <a:t>tên</a:t>
            </a:r>
            <a:r>
              <a:rPr lang="en-US" sz="4200" dirty="0">
                <a:solidFill>
                  <a:srgbClr val="3B3029"/>
                </a:solidFill>
                <a:latin typeface="Roboto Condensed"/>
              </a:rPr>
              <a:t> </a:t>
            </a:r>
            <a:r>
              <a:rPr lang="en-US" sz="4200" dirty="0" err="1">
                <a:solidFill>
                  <a:srgbClr val="3B3029"/>
                </a:solidFill>
                <a:latin typeface="Roboto Condensed"/>
              </a:rPr>
              <a:t>các</a:t>
            </a:r>
            <a:r>
              <a:rPr lang="en-US" sz="4200" dirty="0">
                <a:solidFill>
                  <a:srgbClr val="3B3029"/>
                </a:solidFill>
                <a:latin typeface="Roboto Condensed"/>
              </a:rPr>
              <a:t> </a:t>
            </a:r>
            <a:r>
              <a:rPr lang="en-US" sz="4200" dirty="0" err="1">
                <a:solidFill>
                  <a:srgbClr val="3B3029"/>
                </a:solidFill>
                <a:latin typeface="Roboto Condensed"/>
              </a:rPr>
              <a:t>thể</a:t>
            </a:r>
            <a:r>
              <a:rPr lang="en-US" sz="4200" dirty="0">
                <a:solidFill>
                  <a:srgbClr val="3B3029"/>
                </a:solidFill>
                <a:latin typeface="Roboto Condensed"/>
              </a:rPr>
              <a:t> </a:t>
            </a:r>
            <a:r>
              <a:rPr lang="en-US" sz="4200" dirty="0" err="1">
                <a:solidFill>
                  <a:srgbClr val="3B3029"/>
                </a:solidFill>
                <a:latin typeface="Roboto Condensed"/>
              </a:rPr>
              <a:t>loại</a:t>
            </a:r>
            <a:r>
              <a:rPr lang="en-US" sz="4200" dirty="0">
                <a:solidFill>
                  <a:srgbClr val="3B3029"/>
                </a:solidFill>
                <a:latin typeface="Roboto Condensed"/>
              </a:rPr>
              <a:t> </a:t>
            </a:r>
            <a:r>
              <a:rPr lang="en-US" sz="4200" dirty="0" err="1">
                <a:solidFill>
                  <a:srgbClr val="3B3029"/>
                </a:solidFill>
                <a:latin typeface="Roboto Condensed"/>
              </a:rPr>
              <a:t>văn</a:t>
            </a:r>
            <a:r>
              <a:rPr lang="en-US" sz="4200" dirty="0">
                <a:solidFill>
                  <a:srgbClr val="3B3029"/>
                </a:solidFill>
                <a:latin typeface="Roboto Condensed"/>
              </a:rPr>
              <a:t> </a:t>
            </a:r>
            <a:r>
              <a:rPr lang="en-US" sz="4200" dirty="0" err="1">
                <a:solidFill>
                  <a:srgbClr val="3B3029"/>
                </a:solidFill>
                <a:latin typeface="Roboto Condensed"/>
              </a:rPr>
              <a:t>học</a:t>
            </a:r>
            <a:r>
              <a:rPr lang="en-US" sz="4200" dirty="0">
                <a:solidFill>
                  <a:srgbClr val="3B3029"/>
                </a:solidFill>
                <a:latin typeface="Roboto Condensed"/>
              </a:rPr>
              <a:t> </a:t>
            </a:r>
            <a:r>
              <a:rPr lang="en-US" sz="4200" dirty="0" err="1">
                <a:solidFill>
                  <a:srgbClr val="3B3029"/>
                </a:solidFill>
                <a:latin typeface="Roboto Condensed"/>
              </a:rPr>
              <a:t>mà</a:t>
            </a:r>
            <a:r>
              <a:rPr lang="en-US" sz="4200" dirty="0">
                <a:solidFill>
                  <a:srgbClr val="3B3029"/>
                </a:solidFill>
                <a:latin typeface="Roboto Condensed"/>
              </a:rPr>
              <a:t> </a:t>
            </a:r>
            <a:r>
              <a:rPr lang="en-US" sz="4200" dirty="0" err="1">
                <a:solidFill>
                  <a:srgbClr val="3B3029"/>
                </a:solidFill>
                <a:latin typeface="Roboto Condensed"/>
              </a:rPr>
              <a:t>các</a:t>
            </a:r>
            <a:r>
              <a:rPr lang="en-US" sz="4200" dirty="0">
                <a:solidFill>
                  <a:srgbClr val="3B3029"/>
                </a:solidFill>
                <a:latin typeface="Roboto Condensed"/>
              </a:rPr>
              <a:t> </a:t>
            </a:r>
            <a:r>
              <a:rPr lang="en-US" sz="4200" dirty="0" err="1">
                <a:solidFill>
                  <a:srgbClr val="3B3029"/>
                </a:solidFill>
                <a:latin typeface="Roboto Condensed"/>
              </a:rPr>
              <a:t>em</a:t>
            </a:r>
            <a:r>
              <a:rPr lang="en-US" sz="4200" dirty="0">
                <a:solidFill>
                  <a:srgbClr val="3B3029"/>
                </a:solidFill>
                <a:latin typeface="Roboto Condensed"/>
              </a:rPr>
              <a:t> </a:t>
            </a:r>
            <a:r>
              <a:rPr lang="en-US" sz="4200" dirty="0" err="1">
                <a:solidFill>
                  <a:srgbClr val="3B3029"/>
                </a:solidFill>
                <a:latin typeface="Roboto Condensed"/>
              </a:rPr>
              <a:t>học</a:t>
            </a:r>
            <a:r>
              <a:rPr lang="en-US" sz="4200" dirty="0">
                <a:solidFill>
                  <a:srgbClr val="3B3029"/>
                </a:solidFill>
                <a:latin typeface="Roboto Condensed"/>
              </a:rPr>
              <a:t> </a:t>
            </a:r>
            <a:r>
              <a:rPr lang="en-US" sz="4200" dirty="0" err="1">
                <a:solidFill>
                  <a:srgbClr val="3B3029"/>
                </a:solidFill>
                <a:latin typeface="Roboto Condensed"/>
              </a:rPr>
              <a:t>trong</a:t>
            </a:r>
            <a:r>
              <a:rPr lang="en-US" sz="4200" dirty="0">
                <a:solidFill>
                  <a:srgbClr val="3B3029"/>
                </a:solidFill>
                <a:latin typeface="Roboto Condensed"/>
              </a:rPr>
              <a:t> </a:t>
            </a:r>
            <a:r>
              <a:rPr lang="en-US" sz="4200" dirty="0" err="1">
                <a:solidFill>
                  <a:srgbClr val="3B3029"/>
                </a:solidFill>
                <a:latin typeface="Roboto Condensed"/>
              </a:rPr>
              <a:t>chương</a:t>
            </a:r>
            <a:r>
              <a:rPr lang="en-US" sz="4200" dirty="0">
                <a:solidFill>
                  <a:srgbClr val="3B3029"/>
                </a:solidFill>
                <a:latin typeface="Roboto Condensed"/>
              </a:rPr>
              <a:t> </a:t>
            </a:r>
            <a:r>
              <a:rPr lang="en-US" sz="4200" dirty="0" err="1">
                <a:solidFill>
                  <a:srgbClr val="3B3029"/>
                </a:solidFill>
                <a:latin typeface="Roboto Condensed"/>
              </a:rPr>
              <a:t>trình</a:t>
            </a:r>
            <a:r>
              <a:rPr lang="en-US" sz="4200" dirty="0">
                <a:solidFill>
                  <a:srgbClr val="3B3029"/>
                </a:solidFill>
                <a:latin typeface="Roboto Condensed"/>
              </a:rPr>
              <a:t> </a:t>
            </a:r>
            <a:r>
              <a:rPr lang="en-US" sz="4200" dirty="0" err="1">
                <a:solidFill>
                  <a:srgbClr val="3B3029"/>
                </a:solidFill>
                <a:latin typeface="Roboto Condensed"/>
              </a:rPr>
              <a:t>Ngữ</a:t>
            </a:r>
            <a:r>
              <a:rPr lang="en-US" sz="4200" dirty="0">
                <a:solidFill>
                  <a:srgbClr val="3B3029"/>
                </a:solidFill>
                <a:latin typeface="Roboto Condensed"/>
              </a:rPr>
              <a:t> </a:t>
            </a:r>
            <a:r>
              <a:rPr lang="en-US" sz="4200" dirty="0" err="1">
                <a:solidFill>
                  <a:srgbClr val="3B3029"/>
                </a:solidFill>
                <a:latin typeface="Roboto Condensed"/>
              </a:rPr>
              <a:t>văn</a:t>
            </a:r>
            <a:r>
              <a:rPr lang="en-US" sz="4200" dirty="0">
                <a:solidFill>
                  <a:srgbClr val="3B3029"/>
                </a:solidFill>
                <a:latin typeface="Roboto Condensed"/>
              </a:rPr>
              <a:t> </a:t>
            </a:r>
            <a:r>
              <a:rPr lang="en-US" sz="4200" dirty="0" err="1">
                <a:solidFill>
                  <a:srgbClr val="3B3029"/>
                </a:solidFill>
                <a:latin typeface="Roboto Condensed"/>
              </a:rPr>
              <a:t>từ</a:t>
            </a:r>
            <a:r>
              <a:rPr lang="en-US" sz="4200" dirty="0">
                <a:solidFill>
                  <a:srgbClr val="3B3029"/>
                </a:solidFill>
                <a:latin typeface="Roboto Condensed"/>
              </a:rPr>
              <a:t> </a:t>
            </a:r>
            <a:r>
              <a:rPr lang="en-US" sz="4200" dirty="0" err="1">
                <a:solidFill>
                  <a:srgbClr val="3B3029"/>
                </a:solidFill>
                <a:latin typeface="Roboto Condensed"/>
              </a:rPr>
              <a:t>lớp</a:t>
            </a:r>
            <a:r>
              <a:rPr lang="en-US" sz="4200" dirty="0">
                <a:solidFill>
                  <a:srgbClr val="3B3029"/>
                </a:solidFill>
                <a:latin typeface="Roboto Condensed"/>
              </a:rPr>
              <a:t> 6-8.</a:t>
            </a:r>
          </a:p>
          <a:p>
            <a:pPr marL="906780" lvl="1" indent="-453390" algn="just">
              <a:lnSpc>
                <a:spcPts val="7560"/>
              </a:lnSpc>
              <a:buFont typeface="Arial"/>
              <a:buChar char="•"/>
            </a:pPr>
            <a:r>
              <a:rPr lang="en-US" sz="4200" dirty="0" err="1">
                <a:solidFill>
                  <a:srgbClr val="3B3029"/>
                </a:solidFill>
                <a:latin typeface="Roboto Condensed"/>
              </a:rPr>
              <a:t>Mỗi</a:t>
            </a:r>
            <a:r>
              <a:rPr lang="en-US" sz="4200" dirty="0">
                <a:solidFill>
                  <a:srgbClr val="3B3029"/>
                </a:solidFill>
                <a:latin typeface="Roboto Condensed"/>
              </a:rPr>
              <a:t> </a:t>
            </a:r>
            <a:r>
              <a:rPr lang="en-US" sz="4200" dirty="0" err="1">
                <a:solidFill>
                  <a:srgbClr val="3B3029"/>
                </a:solidFill>
                <a:latin typeface="Roboto Condensed"/>
              </a:rPr>
              <a:t>mật</a:t>
            </a:r>
            <a:r>
              <a:rPr lang="en-US" sz="4200" dirty="0">
                <a:solidFill>
                  <a:srgbClr val="3B3029"/>
                </a:solidFill>
                <a:latin typeface="Roboto Condensed"/>
              </a:rPr>
              <a:t> </a:t>
            </a:r>
            <a:r>
              <a:rPr lang="en-US" sz="4200" dirty="0" err="1">
                <a:solidFill>
                  <a:srgbClr val="3B3029"/>
                </a:solidFill>
                <a:latin typeface="Roboto Condensed"/>
              </a:rPr>
              <a:t>mã</a:t>
            </a:r>
            <a:r>
              <a:rPr lang="en-US" sz="4200" dirty="0">
                <a:solidFill>
                  <a:srgbClr val="3B3029"/>
                </a:solidFill>
                <a:latin typeface="Roboto Condensed"/>
              </a:rPr>
              <a:t>, HS </a:t>
            </a:r>
            <a:r>
              <a:rPr lang="en-US" sz="4200" dirty="0" err="1">
                <a:solidFill>
                  <a:srgbClr val="3B3029"/>
                </a:solidFill>
                <a:latin typeface="Roboto Condensed"/>
              </a:rPr>
              <a:t>có</a:t>
            </a:r>
            <a:r>
              <a:rPr lang="en-US" sz="4200" dirty="0">
                <a:solidFill>
                  <a:srgbClr val="3B3029"/>
                </a:solidFill>
                <a:latin typeface="Roboto Condensed"/>
              </a:rPr>
              <a:t> 30 </a:t>
            </a:r>
            <a:r>
              <a:rPr lang="en-US" sz="4200" dirty="0" err="1">
                <a:solidFill>
                  <a:srgbClr val="3B3029"/>
                </a:solidFill>
                <a:latin typeface="Roboto Condensed"/>
              </a:rPr>
              <a:t>giây</a:t>
            </a:r>
            <a:r>
              <a:rPr lang="en-US" sz="4200" dirty="0">
                <a:solidFill>
                  <a:srgbClr val="3B3029"/>
                </a:solidFill>
                <a:latin typeface="Roboto Condensed"/>
              </a:rPr>
              <a:t> </a:t>
            </a:r>
            <a:r>
              <a:rPr lang="en-US" sz="4200" dirty="0" err="1">
                <a:solidFill>
                  <a:srgbClr val="3B3029"/>
                </a:solidFill>
                <a:latin typeface="Roboto Condensed"/>
              </a:rPr>
              <a:t>để</a:t>
            </a:r>
            <a:r>
              <a:rPr lang="en-US" sz="4200" dirty="0">
                <a:solidFill>
                  <a:srgbClr val="3B3029"/>
                </a:solidFill>
                <a:latin typeface="Roboto Condensed"/>
              </a:rPr>
              <a:t> </a:t>
            </a:r>
            <a:r>
              <a:rPr lang="en-US" sz="4200" dirty="0" err="1">
                <a:solidFill>
                  <a:srgbClr val="3B3029"/>
                </a:solidFill>
                <a:latin typeface="Roboto Condensed"/>
              </a:rPr>
              <a:t>tìm</a:t>
            </a:r>
            <a:r>
              <a:rPr lang="en-US" sz="4200" dirty="0">
                <a:solidFill>
                  <a:srgbClr val="3B3029"/>
                </a:solidFill>
                <a:latin typeface="Roboto Condensed"/>
              </a:rPr>
              <a:t> </a:t>
            </a:r>
            <a:r>
              <a:rPr lang="en-US" sz="4200" dirty="0" err="1">
                <a:solidFill>
                  <a:srgbClr val="3B3029"/>
                </a:solidFill>
                <a:latin typeface="Roboto Condensed"/>
              </a:rPr>
              <a:t>được</a:t>
            </a:r>
            <a:r>
              <a:rPr lang="en-US" sz="4200" dirty="0">
                <a:solidFill>
                  <a:srgbClr val="3B3029"/>
                </a:solidFill>
                <a:latin typeface="Roboto Condensed"/>
              </a:rPr>
              <a:t> </a:t>
            </a:r>
            <a:r>
              <a:rPr lang="en-US" sz="4200" dirty="0" err="1">
                <a:solidFill>
                  <a:srgbClr val="3B3029"/>
                </a:solidFill>
                <a:latin typeface="Roboto Condensed"/>
              </a:rPr>
              <a:t>đáp</a:t>
            </a:r>
            <a:r>
              <a:rPr lang="en-US" sz="4200" dirty="0">
                <a:solidFill>
                  <a:srgbClr val="3B3029"/>
                </a:solidFill>
                <a:latin typeface="Roboto Condensed"/>
              </a:rPr>
              <a:t> </a:t>
            </a:r>
            <a:r>
              <a:rPr lang="en-US" sz="4200" dirty="0" err="1">
                <a:solidFill>
                  <a:srgbClr val="3B3029"/>
                </a:solidFill>
                <a:latin typeface="Roboto Condensed"/>
              </a:rPr>
              <a:t>án</a:t>
            </a:r>
            <a:r>
              <a:rPr lang="en-US" sz="4200" dirty="0">
                <a:solidFill>
                  <a:srgbClr val="3B3029"/>
                </a:solidFill>
                <a:latin typeface="Roboto Condensed"/>
              </a:rPr>
              <a:t> </a:t>
            </a:r>
            <a:r>
              <a:rPr lang="en-US" sz="4200" dirty="0" err="1">
                <a:solidFill>
                  <a:srgbClr val="3B3029"/>
                </a:solidFill>
                <a:latin typeface="Roboto Condensed"/>
              </a:rPr>
              <a:t>dịch</a:t>
            </a:r>
            <a:r>
              <a:rPr lang="en-US" sz="4200" dirty="0">
                <a:solidFill>
                  <a:srgbClr val="3B3029"/>
                </a:solidFill>
                <a:latin typeface="Roboto Condensed"/>
              </a:rPr>
              <a:t> </a:t>
            </a:r>
            <a:r>
              <a:rPr lang="en-US" sz="4200" dirty="0" err="1">
                <a:solidFill>
                  <a:srgbClr val="3B3029"/>
                </a:solidFill>
                <a:latin typeface="Roboto Condensed"/>
              </a:rPr>
              <a:t>chính</a:t>
            </a:r>
            <a:r>
              <a:rPr lang="en-US" sz="4200" dirty="0">
                <a:solidFill>
                  <a:srgbClr val="3B3029"/>
                </a:solidFill>
                <a:latin typeface="Roboto Condensed"/>
              </a:rPr>
              <a:t> </a:t>
            </a:r>
            <a:r>
              <a:rPr lang="en-US" sz="4200" dirty="0" err="1">
                <a:solidFill>
                  <a:srgbClr val="3B3029"/>
                </a:solidFill>
                <a:latin typeface="Roboto Condensed"/>
              </a:rPr>
              <a:t>xác</a:t>
            </a:r>
            <a:endParaRPr lang="en-US" sz="4200" dirty="0">
              <a:solidFill>
                <a:srgbClr val="3B3029"/>
              </a:solidFill>
              <a:latin typeface="Roboto Condensed"/>
            </a:endParaRPr>
          </a:p>
          <a:p>
            <a:pPr marL="906780" lvl="1" indent="-453390" algn="just">
              <a:lnSpc>
                <a:spcPts val="7560"/>
              </a:lnSpc>
              <a:buFont typeface="Arial"/>
              <a:buChar char="•"/>
            </a:pPr>
            <a:r>
              <a:rPr lang="en-US" sz="4200" dirty="0">
                <a:solidFill>
                  <a:srgbClr val="3B3029"/>
                </a:solidFill>
                <a:latin typeface="Roboto Condensed"/>
              </a:rPr>
              <a:t>HS </a:t>
            </a:r>
            <a:r>
              <a:rPr lang="en-US" sz="4200" dirty="0" err="1">
                <a:solidFill>
                  <a:srgbClr val="3B3029"/>
                </a:solidFill>
                <a:latin typeface="Roboto Condensed"/>
              </a:rPr>
              <a:t>giơ</a:t>
            </a:r>
            <a:r>
              <a:rPr lang="en-US" sz="4200" dirty="0">
                <a:solidFill>
                  <a:srgbClr val="3B3029"/>
                </a:solidFill>
                <a:latin typeface="Roboto Condensed"/>
              </a:rPr>
              <a:t> </a:t>
            </a:r>
            <a:r>
              <a:rPr lang="en-US" sz="4200" dirty="0" err="1">
                <a:solidFill>
                  <a:srgbClr val="3B3029"/>
                </a:solidFill>
                <a:latin typeface="Roboto Condensed"/>
              </a:rPr>
              <a:t>tay</a:t>
            </a:r>
            <a:r>
              <a:rPr lang="en-US" sz="4200" dirty="0">
                <a:solidFill>
                  <a:srgbClr val="3B3029"/>
                </a:solidFill>
                <a:latin typeface="Roboto Condensed"/>
              </a:rPr>
              <a:t> </a:t>
            </a:r>
            <a:r>
              <a:rPr lang="en-US" sz="4200" dirty="0" err="1">
                <a:solidFill>
                  <a:srgbClr val="3B3029"/>
                </a:solidFill>
                <a:latin typeface="Roboto Condensed"/>
              </a:rPr>
              <a:t>nhanh</a:t>
            </a:r>
            <a:r>
              <a:rPr lang="en-US" sz="4200" dirty="0">
                <a:solidFill>
                  <a:srgbClr val="3B3029"/>
                </a:solidFill>
                <a:latin typeface="Roboto Condensed"/>
              </a:rPr>
              <a:t> </a:t>
            </a:r>
            <a:r>
              <a:rPr lang="en-US" sz="4200" dirty="0" err="1">
                <a:solidFill>
                  <a:srgbClr val="3B3029"/>
                </a:solidFill>
                <a:latin typeface="Roboto Condensed"/>
              </a:rPr>
              <a:t>nhất</a:t>
            </a:r>
            <a:r>
              <a:rPr lang="en-US" sz="4200" dirty="0">
                <a:solidFill>
                  <a:srgbClr val="3B3029"/>
                </a:solidFill>
                <a:latin typeface="Roboto Condensed"/>
              </a:rPr>
              <a:t> </a:t>
            </a:r>
            <a:r>
              <a:rPr lang="en-US" sz="4200" dirty="0" err="1">
                <a:solidFill>
                  <a:srgbClr val="3B3029"/>
                </a:solidFill>
                <a:latin typeface="Roboto Condensed"/>
              </a:rPr>
              <a:t>giành</a:t>
            </a:r>
            <a:r>
              <a:rPr lang="en-US" sz="4200" dirty="0">
                <a:solidFill>
                  <a:srgbClr val="3B3029"/>
                </a:solidFill>
                <a:latin typeface="Roboto Condensed"/>
              </a:rPr>
              <a:t> </a:t>
            </a:r>
            <a:r>
              <a:rPr lang="en-US" sz="4200" dirty="0" err="1">
                <a:solidFill>
                  <a:srgbClr val="3B3029"/>
                </a:solidFill>
                <a:latin typeface="Roboto Condensed"/>
              </a:rPr>
              <a:t>quyền</a:t>
            </a:r>
            <a:r>
              <a:rPr lang="en-US" sz="4200" dirty="0">
                <a:solidFill>
                  <a:srgbClr val="3B3029"/>
                </a:solidFill>
                <a:latin typeface="Roboto Condensed"/>
              </a:rPr>
              <a:t> </a:t>
            </a:r>
            <a:r>
              <a:rPr lang="en-US" sz="4200" dirty="0" err="1">
                <a:solidFill>
                  <a:srgbClr val="3B3029"/>
                </a:solidFill>
                <a:latin typeface="Roboto Condensed"/>
              </a:rPr>
              <a:t>trả</a:t>
            </a:r>
            <a:r>
              <a:rPr lang="en-US" sz="4200" dirty="0">
                <a:solidFill>
                  <a:srgbClr val="3B3029"/>
                </a:solidFill>
                <a:latin typeface="Roboto Condensed"/>
              </a:rPr>
              <a:t> </a:t>
            </a:r>
            <a:r>
              <a:rPr lang="en-US" sz="4200" dirty="0" err="1">
                <a:solidFill>
                  <a:srgbClr val="3B3029"/>
                </a:solidFill>
                <a:latin typeface="Roboto Condensed"/>
              </a:rPr>
              <a:t>lời</a:t>
            </a:r>
            <a:r>
              <a:rPr lang="en-US" sz="4200" dirty="0">
                <a:solidFill>
                  <a:srgbClr val="3B3029"/>
                </a:solidFill>
                <a:latin typeface="Roboto Condensed"/>
              </a:rPr>
              <a:t>, </a:t>
            </a:r>
            <a:r>
              <a:rPr lang="en-US" sz="4200" dirty="0" err="1">
                <a:solidFill>
                  <a:srgbClr val="3B3029"/>
                </a:solidFill>
                <a:latin typeface="Roboto Condensed"/>
              </a:rPr>
              <a:t>trả</a:t>
            </a:r>
            <a:r>
              <a:rPr lang="en-US" sz="4200" dirty="0">
                <a:solidFill>
                  <a:srgbClr val="3B3029"/>
                </a:solidFill>
                <a:latin typeface="Roboto Condensed"/>
              </a:rPr>
              <a:t> </a:t>
            </a:r>
            <a:r>
              <a:rPr lang="en-US" sz="4200" dirty="0" err="1">
                <a:solidFill>
                  <a:srgbClr val="3B3029"/>
                </a:solidFill>
                <a:latin typeface="Roboto Condensed"/>
              </a:rPr>
              <a:t>lời</a:t>
            </a:r>
            <a:r>
              <a:rPr lang="en-US" sz="4200" dirty="0">
                <a:solidFill>
                  <a:srgbClr val="3B3029"/>
                </a:solidFill>
                <a:latin typeface="Roboto Condensed"/>
              </a:rPr>
              <a:t> </a:t>
            </a:r>
            <a:r>
              <a:rPr lang="en-US" sz="4200" dirty="0" err="1">
                <a:solidFill>
                  <a:srgbClr val="3B3029"/>
                </a:solidFill>
                <a:latin typeface="Roboto Condensed"/>
              </a:rPr>
              <a:t>đúng</a:t>
            </a:r>
            <a:r>
              <a:rPr lang="en-US" sz="4200" dirty="0">
                <a:solidFill>
                  <a:srgbClr val="3B3029"/>
                </a:solidFill>
                <a:latin typeface="Roboto Condensed"/>
              </a:rPr>
              <a:t> </a:t>
            </a:r>
            <a:r>
              <a:rPr lang="en-US" sz="4200" dirty="0" err="1">
                <a:solidFill>
                  <a:srgbClr val="3B3029"/>
                </a:solidFill>
                <a:latin typeface="Roboto Condensed"/>
              </a:rPr>
              <a:t>thưởng</a:t>
            </a:r>
            <a:r>
              <a:rPr lang="en-US" sz="4200" dirty="0">
                <a:solidFill>
                  <a:srgbClr val="3B3029"/>
                </a:solidFill>
                <a:latin typeface="Roboto Condensed"/>
              </a:rPr>
              <a:t> </a:t>
            </a:r>
            <a:r>
              <a:rPr lang="en-US" sz="4200" dirty="0" err="1">
                <a:solidFill>
                  <a:srgbClr val="3B3029"/>
                </a:solidFill>
                <a:latin typeface="Roboto Condensed"/>
              </a:rPr>
              <a:t>sao</a:t>
            </a:r>
            <a:r>
              <a:rPr lang="en-US" sz="4200" dirty="0">
                <a:solidFill>
                  <a:srgbClr val="3B3029"/>
                </a:solidFill>
                <a:latin typeface="Roboto Condensed"/>
              </a:rPr>
              <a:t> </a:t>
            </a:r>
            <a:r>
              <a:rPr lang="en-US" sz="4200" dirty="0" err="1">
                <a:solidFill>
                  <a:srgbClr val="3B3029"/>
                </a:solidFill>
                <a:latin typeface="Roboto Condensed"/>
              </a:rPr>
              <a:t>cộng</a:t>
            </a:r>
            <a:r>
              <a:rPr lang="en-US" sz="4200" dirty="0">
                <a:solidFill>
                  <a:srgbClr val="3B3029"/>
                </a:solidFill>
                <a:latin typeface="Roboto Condensed"/>
              </a:rPr>
              <a:t> </a:t>
            </a:r>
            <a:r>
              <a:rPr lang="en-US" sz="4200" dirty="0" err="1">
                <a:solidFill>
                  <a:srgbClr val="3B3029"/>
                </a:solidFill>
                <a:latin typeface="Roboto Condensed"/>
              </a:rPr>
              <a:t>điểm</a:t>
            </a:r>
            <a:endParaRPr lang="en-US" sz="4200" dirty="0">
              <a:solidFill>
                <a:srgbClr val="3B3029"/>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2573544" y="-4004622"/>
            <a:ext cx="13140914" cy="18288003"/>
          </a:xfrm>
          <a:custGeom>
            <a:avLst/>
            <a:gdLst/>
            <a:ahLst/>
            <a:cxnLst/>
            <a:rect l="l" t="t" r="r" b="b"/>
            <a:pathLst>
              <a:path w="13140914" h="18288003">
                <a:moveTo>
                  <a:pt x="0" y="0"/>
                </a:moveTo>
                <a:lnTo>
                  <a:pt x="13140914" y="0"/>
                </a:lnTo>
                <a:lnTo>
                  <a:pt x="13140914" y="18288003"/>
                </a:lnTo>
                <a:lnTo>
                  <a:pt x="0" y="18288003"/>
                </a:lnTo>
                <a:lnTo>
                  <a:pt x="0" y="0"/>
                </a:lnTo>
                <a:close/>
              </a:path>
            </a:pathLst>
          </a:custGeom>
          <a:blipFill>
            <a:blip r:embed="rId4"/>
            <a:stretch>
              <a:fillRect t="-11714" b="-8379"/>
            </a:stretch>
          </a:blipFill>
        </p:spPr>
        <p:txBody>
          <a:bodyPr/>
          <a:lstStyle/>
          <a:p>
            <a:endParaRPr lang="en-US"/>
          </a:p>
        </p:txBody>
      </p:sp>
      <p:sp>
        <p:nvSpPr>
          <p:cNvPr id="11" name="TextBox 11"/>
          <p:cNvSpPr txBox="1"/>
          <p:nvPr/>
        </p:nvSpPr>
        <p:spPr>
          <a:xfrm>
            <a:off x="501082" y="1259611"/>
            <a:ext cx="17285836" cy="846386"/>
          </a:xfrm>
          <a:prstGeom prst="rect">
            <a:avLst/>
          </a:prstGeom>
        </p:spPr>
        <p:txBody>
          <a:bodyPr wrap="square" lIns="0" tIns="0" rIns="0" bIns="0" rtlCol="0" anchor="t">
            <a:spAutoFit/>
          </a:bodyPr>
          <a:lstStyle/>
          <a:p>
            <a:pPr algn="ctr">
              <a:lnSpc>
                <a:spcPts val="7200"/>
              </a:lnSpc>
              <a:spcBef>
                <a:spcPct val="0"/>
              </a:spcBef>
            </a:pPr>
            <a:r>
              <a:rPr lang="en-US" sz="4000" dirty="0" err="1">
                <a:solidFill>
                  <a:srgbClr val="594A47"/>
                </a:solidFill>
                <a:latin typeface="#9Slide05 Dear Saturday"/>
              </a:rPr>
              <a:t>Lưu</a:t>
            </a:r>
            <a:r>
              <a:rPr lang="en-US" sz="4000" dirty="0">
                <a:solidFill>
                  <a:srgbClr val="594A47"/>
                </a:solidFill>
                <a:latin typeface="#9Slide05 Dear Saturday"/>
              </a:rPr>
              <a:t> ý:</a:t>
            </a:r>
          </a:p>
        </p:txBody>
      </p:sp>
      <p:grpSp>
        <p:nvGrpSpPr>
          <p:cNvPr id="17" name="Group 17"/>
          <p:cNvGrpSpPr/>
          <p:nvPr/>
        </p:nvGrpSpPr>
        <p:grpSpPr>
          <a:xfrm>
            <a:off x="1409765" y="2658786"/>
            <a:ext cx="15468470" cy="5608913"/>
            <a:chOff x="0" y="0"/>
            <a:chExt cx="1586249" cy="1907759"/>
          </a:xfrm>
        </p:grpSpPr>
        <p:sp>
          <p:nvSpPr>
            <p:cNvPr id="18" name="Freeform 18"/>
            <p:cNvSpPr/>
            <p:nvPr/>
          </p:nvSpPr>
          <p:spPr>
            <a:xfrm>
              <a:off x="0" y="0"/>
              <a:ext cx="1586249" cy="1907759"/>
            </a:xfrm>
            <a:custGeom>
              <a:avLst/>
              <a:gdLst/>
              <a:ahLst/>
              <a:cxnLst/>
              <a:rect l="l" t="t" r="r" b="b"/>
              <a:pathLst>
                <a:path w="1586249" h="1907759">
                  <a:moveTo>
                    <a:pt x="65557" y="0"/>
                  </a:moveTo>
                  <a:lnTo>
                    <a:pt x="1520692" y="0"/>
                  </a:lnTo>
                  <a:cubicBezTo>
                    <a:pt x="1538079" y="0"/>
                    <a:pt x="1554753" y="6907"/>
                    <a:pt x="1567048" y="19201"/>
                  </a:cubicBezTo>
                  <a:cubicBezTo>
                    <a:pt x="1579342" y="31496"/>
                    <a:pt x="1586249" y="48170"/>
                    <a:pt x="1586249" y="65557"/>
                  </a:cubicBezTo>
                  <a:lnTo>
                    <a:pt x="1586249" y="1842202"/>
                  </a:lnTo>
                  <a:cubicBezTo>
                    <a:pt x="1586249" y="1859588"/>
                    <a:pt x="1579342" y="1876263"/>
                    <a:pt x="1567048" y="1888557"/>
                  </a:cubicBezTo>
                  <a:cubicBezTo>
                    <a:pt x="1554753" y="1900852"/>
                    <a:pt x="1538079" y="1907759"/>
                    <a:pt x="1520692" y="1907759"/>
                  </a:cubicBezTo>
                  <a:lnTo>
                    <a:pt x="65557" y="1907759"/>
                  </a:lnTo>
                  <a:cubicBezTo>
                    <a:pt x="48170" y="1907759"/>
                    <a:pt x="31496" y="1900852"/>
                    <a:pt x="19201" y="1888557"/>
                  </a:cubicBezTo>
                  <a:cubicBezTo>
                    <a:pt x="6907" y="1876263"/>
                    <a:pt x="0" y="1859588"/>
                    <a:pt x="0" y="1842202"/>
                  </a:cubicBezTo>
                  <a:lnTo>
                    <a:pt x="0" y="65557"/>
                  </a:lnTo>
                  <a:cubicBezTo>
                    <a:pt x="0" y="48170"/>
                    <a:pt x="6907" y="31496"/>
                    <a:pt x="19201" y="19201"/>
                  </a:cubicBezTo>
                  <a:cubicBezTo>
                    <a:pt x="31496" y="6907"/>
                    <a:pt x="48170" y="0"/>
                    <a:pt x="65557" y="0"/>
                  </a:cubicBezTo>
                  <a:close/>
                </a:path>
              </a:pathLst>
            </a:custGeom>
            <a:solidFill>
              <a:srgbClr val="FFFCFA"/>
            </a:solidFill>
          </p:spPr>
          <p:txBody>
            <a:bodyPr/>
            <a:lstStyle/>
            <a:p>
              <a:endParaRPr lang="en-US"/>
            </a:p>
          </p:txBody>
        </p:sp>
        <p:sp>
          <p:nvSpPr>
            <p:cNvPr id="19" name="TextBox 19"/>
            <p:cNvSpPr txBox="1"/>
            <p:nvPr/>
          </p:nvSpPr>
          <p:spPr>
            <a:xfrm>
              <a:off x="0" y="-123825"/>
              <a:ext cx="1586249" cy="2031584"/>
            </a:xfrm>
            <a:prstGeom prst="rect">
              <a:avLst/>
            </a:prstGeom>
          </p:spPr>
          <p:txBody>
            <a:bodyPr lIns="50800" tIns="50800" rIns="50800" bIns="50800" rtlCol="0" anchor="ctr"/>
            <a:lstStyle/>
            <a:p>
              <a:pPr algn="ctr">
                <a:lnSpc>
                  <a:spcPts val="3780"/>
                </a:lnSpc>
              </a:pPr>
              <a:endParaRPr/>
            </a:p>
          </p:txBody>
        </p:sp>
      </p:grpSp>
      <p:sp>
        <p:nvSpPr>
          <p:cNvPr id="20" name="TextBox 20"/>
          <p:cNvSpPr txBox="1"/>
          <p:nvPr/>
        </p:nvSpPr>
        <p:spPr>
          <a:xfrm>
            <a:off x="1866810" y="2999335"/>
            <a:ext cx="14554380" cy="4062651"/>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3600" dirty="0">
                <a:solidFill>
                  <a:srgbClr val="594A47"/>
                </a:solidFill>
                <a:latin typeface="Roboto Condensed" panose="02000000000000000000" pitchFamily="2" charset="0"/>
                <a:ea typeface="Roboto Condensed" panose="02000000000000000000" pitchFamily="2" charset="0"/>
              </a:rPr>
              <a:t>Trong văn bản văn học, “hình thức nghệ thuật là kênh duy nhất truyền đạt nội dung của tác phẩm, là phương tiện cấu tạo nội dung và làm cho tác phẩm có bộ mặt độc đáo. Do đó, tìm hiểu hình thức là điều kiện không thể thiếu để hiểu đúng nội dung. Bỏ qua hình thức.... sẽ có nguy cơ hiểu lệch nội dung tác phẩm” (theo </a:t>
            </a:r>
            <a:r>
              <a:rPr lang="vi-VN" sz="3600" i="1" dirty="0">
                <a:solidFill>
                  <a:srgbClr val="594A47"/>
                </a:solidFill>
                <a:latin typeface="Roboto Condensed" panose="02000000000000000000" pitchFamily="2" charset="0"/>
                <a:ea typeface="Roboto Condensed" panose="02000000000000000000" pitchFamily="2" charset="0"/>
              </a:rPr>
              <a:t>Từ điển thuật ngữ văn học</a:t>
            </a:r>
            <a:r>
              <a:rPr lang="vi-VN" sz="3600" dirty="0">
                <a:solidFill>
                  <a:srgbClr val="594A47"/>
                </a:solidFill>
                <a:latin typeface="Roboto Condensed" panose="02000000000000000000" pitchFamily="2" charset="0"/>
                <a:ea typeface="Roboto Condensed" panose="02000000000000000000" pitchFamily="2" charset="0"/>
              </a:rPr>
              <a:t>)</a:t>
            </a:r>
            <a:endParaRPr lang="en-US" sz="3600" dirty="0">
              <a:solidFill>
                <a:srgbClr val="594A47"/>
              </a:solidFill>
              <a:latin typeface="Roboto Condensed" panose="02000000000000000000" pitchFamily="2" charset="0"/>
              <a:ea typeface="Roboto Condensed" panose="02000000000000000000" pitchFamily="2" charset="0"/>
            </a:endParaRPr>
          </a:p>
        </p:txBody>
      </p:sp>
      <p:sp>
        <p:nvSpPr>
          <p:cNvPr id="4" name="Freeform 4">
            <a:extLst>
              <a:ext uri="{FF2B5EF4-FFF2-40B4-BE49-F238E27FC236}">
                <a16:creationId xmlns:a16="http://schemas.microsoft.com/office/drawing/2014/main" id="{87C09141-07C5-CD63-ACAF-0EC4A2C34097}"/>
              </a:ext>
            </a:extLst>
          </p:cNvPr>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Freeform 9">
            <a:extLst>
              <a:ext uri="{FF2B5EF4-FFF2-40B4-BE49-F238E27FC236}">
                <a16:creationId xmlns:a16="http://schemas.microsoft.com/office/drawing/2014/main" id="{F2CD151B-6730-BAAB-FE99-1384C90BB602}"/>
              </a:ext>
            </a:extLst>
          </p:cNvPr>
          <p:cNvSpPr/>
          <p:nvPr/>
        </p:nvSpPr>
        <p:spPr>
          <a:xfrm flipH="1">
            <a:off x="9144000" y="-946726"/>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6" name="Freeform 5">
            <a:extLst>
              <a:ext uri="{FF2B5EF4-FFF2-40B4-BE49-F238E27FC236}">
                <a16:creationId xmlns:a16="http://schemas.microsoft.com/office/drawing/2014/main" id="{B8338EFF-F511-4F85-000E-FD771571748A}"/>
              </a:ext>
            </a:extLst>
          </p:cNvPr>
          <p:cNvSpPr/>
          <p:nvPr/>
        </p:nvSpPr>
        <p:spPr>
          <a:xfrm>
            <a:off x="6000675" y="3279554"/>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8">
              <a:extLst>
                <a:ext uri="{96DAC541-7B7A-43D3-8B79-37D633B846F1}">
                  <asvg:svgBlip xmlns:asvg="http://schemas.microsoft.com/office/drawing/2016/SVG/main" r:embed="rId9"/>
                </a:ext>
              </a:extLst>
            </a:blip>
            <a:stretch>
              <a:fillRect l="-29" r="-29"/>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1000"/>
                                        <p:tgtEl>
                                          <p:spTgt spid="20">
                                            <p:txEl>
                                              <p:pRg st="0" end="0"/>
                                            </p:txEl>
                                          </p:spTgt>
                                        </p:tgtEl>
                                      </p:cBhvr>
                                    </p:animEffect>
                                    <p:anim calcmode="lin" valueType="num">
                                      <p:cBhvr>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6B33-73CB-191B-5E07-3B44050A2D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36919C-8B1B-5DDC-CCF2-75F27F182B45}"/>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a:extLst>
              <a:ext uri="{FF2B5EF4-FFF2-40B4-BE49-F238E27FC236}">
                <a16:creationId xmlns:a16="http://schemas.microsoft.com/office/drawing/2014/main" id="{2F4B0127-26D8-7BBE-3F0D-575F8F6BEC72}"/>
              </a:ext>
            </a:extLst>
          </p:cNvPr>
          <p:cNvSpPr/>
          <p:nvPr/>
        </p:nvSpPr>
        <p:spPr>
          <a:xfrm rot="-5400000">
            <a:off x="2573544" y="-4004622"/>
            <a:ext cx="13140914" cy="18288003"/>
          </a:xfrm>
          <a:custGeom>
            <a:avLst/>
            <a:gdLst/>
            <a:ahLst/>
            <a:cxnLst/>
            <a:rect l="l" t="t" r="r" b="b"/>
            <a:pathLst>
              <a:path w="13140914" h="18288003">
                <a:moveTo>
                  <a:pt x="0" y="0"/>
                </a:moveTo>
                <a:lnTo>
                  <a:pt x="13140914" y="0"/>
                </a:lnTo>
                <a:lnTo>
                  <a:pt x="13140914" y="18288003"/>
                </a:lnTo>
                <a:lnTo>
                  <a:pt x="0" y="18288003"/>
                </a:lnTo>
                <a:lnTo>
                  <a:pt x="0" y="0"/>
                </a:lnTo>
                <a:close/>
              </a:path>
            </a:pathLst>
          </a:custGeom>
          <a:blipFill>
            <a:blip r:embed="rId4"/>
            <a:stretch>
              <a:fillRect t="-11714" b="-8379"/>
            </a:stretch>
          </a:blipFill>
        </p:spPr>
        <p:txBody>
          <a:bodyPr/>
          <a:lstStyle/>
          <a:p>
            <a:endParaRPr lang="en-US"/>
          </a:p>
        </p:txBody>
      </p:sp>
      <p:grpSp>
        <p:nvGrpSpPr>
          <p:cNvPr id="4" name="Group 4">
            <a:extLst>
              <a:ext uri="{FF2B5EF4-FFF2-40B4-BE49-F238E27FC236}">
                <a16:creationId xmlns:a16="http://schemas.microsoft.com/office/drawing/2014/main" id="{3EE9B527-3068-AD0F-CE5D-02795EE7BB52}"/>
              </a:ext>
            </a:extLst>
          </p:cNvPr>
          <p:cNvGrpSpPr/>
          <p:nvPr/>
        </p:nvGrpSpPr>
        <p:grpSpPr>
          <a:xfrm>
            <a:off x="7903943" y="2588729"/>
            <a:ext cx="3751537" cy="7243522"/>
            <a:chOff x="0" y="0"/>
            <a:chExt cx="988059" cy="1907759"/>
          </a:xfrm>
        </p:grpSpPr>
        <p:sp>
          <p:nvSpPr>
            <p:cNvPr id="5" name="Freeform 5">
              <a:extLst>
                <a:ext uri="{FF2B5EF4-FFF2-40B4-BE49-F238E27FC236}">
                  <a16:creationId xmlns:a16="http://schemas.microsoft.com/office/drawing/2014/main" id="{5924932F-D4B9-CEBB-3E77-1B8B2FB07B27}"/>
                </a:ext>
              </a:extLst>
            </p:cNvPr>
            <p:cNvSpPr/>
            <p:nvPr/>
          </p:nvSpPr>
          <p:spPr>
            <a:xfrm>
              <a:off x="0" y="0"/>
              <a:ext cx="988059" cy="1907759"/>
            </a:xfrm>
            <a:custGeom>
              <a:avLst/>
              <a:gdLst/>
              <a:ahLst/>
              <a:cxnLst/>
              <a:rect l="l" t="t" r="r" b="b"/>
              <a:pathLst>
                <a:path w="988059" h="1907759">
                  <a:moveTo>
                    <a:pt x="105247" y="0"/>
                  </a:moveTo>
                  <a:lnTo>
                    <a:pt x="882812" y="0"/>
                  </a:lnTo>
                  <a:cubicBezTo>
                    <a:pt x="940938" y="0"/>
                    <a:pt x="988059" y="47121"/>
                    <a:pt x="988059" y="105247"/>
                  </a:cubicBezTo>
                  <a:lnTo>
                    <a:pt x="988059" y="1802512"/>
                  </a:lnTo>
                  <a:cubicBezTo>
                    <a:pt x="988059" y="1860638"/>
                    <a:pt x="940938" y="1907759"/>
                    <a:pt x="882812" y="1907759"/>
                  </a:cubicBezTo>
                  <a:lnTo>
                    <a:pt x="105247" y="1907759"/>
                  </a:lnTo>
                  <a:cubicBezTo>
                    <a:pt x="47121" y="1907759"/>
                    <a:pt x="0" y="1860638"/>
                    <a:pt x="0" y="1802512"/>
                  </a:cubicBezTo>
                  <a:lnTo>
                    <a:pt x="0" y="105247"/>
                  </a:lnTo>
                  <a:cubicBezTo>
                    <a:pt x="0" y="47121"/>
                    <a:pt x="47121" y="0"/>
                    <a:pt x="105247" y="0"/>
                  </a:cubicBezTo>
                  <a:close/>
                </a:path>
              </a:pathLst>
            </a:custGeom>
            <a:solidFill>
              <a:srgbClr val="FFFCFA"/>
            </a:solidFill>
          </p:spPr>
          <p:txBody>
            <a:bodyPr/>
            <a:lstStyle/>
            <a:p>
              <a:endParaRPr lang="en-US"/>
            </a:p>
          </p:txBody>
        </p:sp>
        <p:sp>
          <p:nvSpPr>
            <p:cNvPr id="6" name="TextBox 6">
              <a:extLst>
                <a:ext uri="{FF2B5EF4-FFF2-40B4-BE49-F238E27FC236}">
                  <a16:creationId xmlns:a16="http://schemas.microsoft.com/office/drawing/2014/main" id="{81AF407E-0572-7B71-3AAC-5CF26B689E41}"/>
                </a:ext>
              </a:extLst>
            </p:cNvPr>
            <p:cNvSpPr txBox="1"/>
            <p:nvPr/>
          </p:nvSpPr>
          <p:spPr>
            <a:xfrm>
              <a:off x="0" y="-123825"/>
              <a:ext cx="988059" cy="2031584"/>
            </a:xfrm>
            <a:prstGeom prst="rect">
              <a:avLst/>
            </a:prstGeom>
          </p:spPr>
          <p:txBody>
            <a:bodyPr lIns="50800" tIns="50800" rIns="50800" bIns="50800" rtlCol="0" anchor="ctr"/>
            <a:lstStyle/>
            <a:p>
              <a:pPr algn="ctr">
                <a:lnSpc>
                  <a:spcPts val="3780"/>
                </a:lnSpc>
              </a:pPr>
              <a:endParaRPr/>
            </a:p>
          </p:txBody>
        </p:sp>
      </p:grpSp>
      <p:sp>
        <p:nvSpPr>
          <p:cNvPr id="7" name="TextBox 7">
            <a:extLst>
              <a:ext uri="{FF2B5EF4-FFF2-40B4-BE49-F238E27FC236}">
                <a16:creationId xmlns:a16="http://schemas.microsoft.com/office/drawing/2014/main" id="{0DF2DA58-8C54-A288-B4C6-EB06A1D329DB}"/>
              </a:ext>
            </a:extLst>
          </p:cNvPr>
          <p:cNvSpPr txBox="1"/>
          <p:nvPr/>
        </p:nvSpPr>
        <p:spPr>
          <a:xfrm>
            <a:off x="8113493" y="2924554"/>
            <a:ext cx="3248053" cy="5424562"/>
          </a:xfrm>
          <a:prstGeom prst="rect">
            <a:avLst/>
          </a:prstGeom>
        </p:spPr>
        <p:txBody>
          <a:bodyPr lIns="0" tIns="0" rIns="0" bIns="0" rtlCol="0" anchor="t">
            <a:spAutoFit/>
          </a:bodyPr>
          <a:lstStyle/>
          <a:p>
            <a:pPr algn="just">
              <a:lnSpc>
                <a:spcPts val="7200"/>
              </a:lnSpc>
              <a:spcBef>
                <a:spcPct val="0"/>
              </a:spcBef>
            </a:pPr>
            <a:r>
              <a:rPr lang="en-US" sz="3600" dirty="0" err="1">
                <a:solidFill>
                  <a:srgbClr val="594A47"/>
                </a:solidFill>
                <a:latin typeface="Roboto Condensed Bold"/>
              </a:rPr>
              <a:t>Lí</a:t>
            </a:r>
            <a:r>
              <a:rPr lang="en-US" sz="3600" dirty="0">
                <a:solidFill>
                  <a:srgbClr val="594A47"/>
                </a:solidFill>
                <a:latin typeface="Roboto Condensed Bold"/>
              </a:rPr>
              <a:t> </a:t>
            </a:r>
            <a:r>
              <a:rPr lang="en-US" sz="3600" dirty="0" err="1">
                <a:solidFill>
                  <a:srgbClr val="594A47"/>
                </a:solidFill>
                <a:latin typeface="Roboto Condensed Bold"/>
              </a:rPr>
              <a:t>lẽ</a:t>
            </a:r>
            <a:r>
              <a:rPr lang="en-US" sz="3600" dirty="0">
                <a:solidFill>
                  <a:srgbClr val="594A47"/>
                </a:solidFill>
                <a:latin typeface="Roboto Condensed Bold"/>
              </a:rPr>
              <a:t> </a:t>
            </a:r>
            <a:r>
              <a:rPr lang="en-US" sz="3600" dirty="0" err="1">
                <a:solidFill>
                  <a:srgbClr val="594A47"/>
                </a:solidFill>
                <a:latin typeface="Roboto Condensed"/>
              </a:rPr>
              <a:t>những</a:t>
            </a:r>
            <a:r>
              <a:rPr lang="en-US" sz="3600" dirty="0">
                <a:solidFill>
                  <a:srgbClr val="594A47"/>
                </a:solidFill>
                <a:latin typeface="Roboto Condensed"/>
              </a:rPr>
              <a:t> </a:t>
            </a:r>
            <a:r>
              <a:rPr lang="en-US" sz="3600" dirty="0" err="1">
                <a:solidFill>
                  <a:srgbClr val="594A47"/>
                </a:solidFill>
                <a:latin typeface="Roboto Condensed"/>
              </a:rPr>
              <a:t>điều</a:t>
            </a:r>
            <a:r>
              <a:rPr lang="en-US" sz="3600" dirty="0">
                <a:solidFill>
                  <a:srgbClr val="594A47"/>
                </a:solidFill>
                <a:latin typeface="Roboto Condensed"/>
              </a:rPr>
              <a:t> </a:t>
            </a:r>
            <a:r>
              <a:rPr lang="en-US" sz="3600" dirty="0" err="1">
                <a:solidFill>
                  <a:srgbClr val="594A47"/>
                </a:solidFill>
                <a:latin typeface="Roboto Condensed"/>
              </a:rPr>
              <a:t>được</a:t>
            </a:r>
            <a:r>
              <a:rPr lang="en-US" sz="3600" dirty="0">
                <a:solidFill>
                  <a:srgbClr val="594A47"/>
                </a:solidFill>
                <a:latin typeface="Roboto Condensed"/>
              </a:rPr>
              <a:t> </a:t>
            </a:r>
            <a:r>
              <a:rPr lang="en-US" sz="3600" dirty="0" err="1">
                <a:solidFill>
                  <a:srgbClr val="594A47"/>
                </a:solidFill>
                <a:latin typeface="Roboto Condensed"/>
              </a:rPr>
              <a:t>nêu</a:t>
            </a:r>
            <a:r>
              <a:rPr lang="en-US" sz="3600" dirty="0">
                <a:solidFill>
                  <a:srgbClr val="594A47"/>
                </a:solidFill>
                <a:latin typeface="Roboto Condensed"/>
              </a:rPr>
              <a:t> </a:t>
            </a:r>
            <a:r>
              <a:rPr lang="en-US" sz="3600" dirty="0" err="1">
                <a:solidFill>
                  <a:srgbClr val="594A47"/>
                </a:solidFill>
                <a:latin typeface="Roboto Condensed"/>
              </a:rPr>
              <a:t>ra</a:t>
            </a:r>
            <a:r>
              <a:rPr lang="en-US" sz="3600" dirty="0">
                <a:solidFill>
                  <a:srgbClr val="594A47"/>
                </a:solidFill>
                <a:latin typeface="Roboto Condensed"/>
              </a:rPr>
              <a:t> </a:t>
            </a:r>
            <a:r>
              <a:rPr lang="en-US" sz="3600" dirty="0" err="1">
                <a:solidFill>
                  <a:srgbClr val="594A47"/>
                </a:solidFill>
                <a:latin typeface="Roboto Condensed"/>
              </a:rPr>
              <a:t>một</a:t>
            </a:r>
            <a:r>
              <a:rPr lang="en-US" sz="3600" dirty="0">
                <a:solidFill>
                  <a:srgbClr val="594A47"/>
                </a:solidFill>
                <a:latin typeface="Roboto Condensed"/>
              </a:rPr>
              <a:t> </a:t>
            </a:r>
            <a:r>
              <a:rPr lang="en-US" sz="3600" dirty="0" err="1">
                <a:solidFill>
                  <a:srgbClr val="594A47"/>
                </a:solidFill>
                <a:latin typeface="Roboto Condensed"/>
              </a:rPr>
              <a:t>cách</a:t>
            </a:r>
            <a:r>
              <a:rPr lang="en-US" sz="3600" dirty="0">
                <a:solidFill>
                  <a:srgbClr val="594A47"/>
                </a:solidFill>
                <a:latin typeface="Roboto Condensed"/>
              </a:rPr>
              <a:t> </a:t>
            </a:r>
            <a:r>
              <a:rPr lang="en-US" sz="3600" dirty="0" err="1">
                <a:solidFill>
                  <a:srgbClr val="594A47"/>
                </a:solidFill>
                <a:latin typeface="Roboto Condensed"/>
              </a:rPr>
              <a:t>có</a:t>
            </a:r>
            <a:r>
              <a:rPr lang="en-US" sz="3600" dirty="0">
                <a:solidFill>
                  <a:srgbClr val="594A47"/>
                </a:solidFill>
                <a:latin typeface="Roboto Condensed"/>
              </a:rPr>
              <a:t> </a:t>
            </a:r>
            <a:r>
              <a:rPr lang="en-US" sz="3600" dirty="0" err="1">
                <a:solidFill>
                  <a:srgbClr val="594A47"/>
                </a:solidFill>
                <a:latin typeface="Roboto Condensed"/>
              </a:rPr>
              <a:t>căn</a:t>
            </a:r>
            <a:r>
              <a:rPr lang="en-US" sz="3600" dirty="0">
                <a:solidFill>
                  <a:srgbClr val="594A47"/>
                </a:solidFill>
                <a:latin typeface="Roboto Condensed"/>
              </a:rPr>
              <a:t> </a:t>
            </a:r>
            <a:r>
              <a:rPr lang="en-US" sz="3600" dirty="0" err="1">
                <a:solidFill>
                  <a:srgbClr val="594A47"/>
                </a:solidFill>
                <a:latin typeface="Roboto Condensed"/>
              </a:rPr>
              <a:t>cứ</a:t>
            </a:r>
            <a:r>
              <a:rPr lang="en-US" sz="3600" dirty="0">
                <a:solidFill>
                  <a:srgbClr val="594A47"/>
                </a:solidFill>
                <a:latin typeface="Roboto Condensed"/>
              </a:rPr>
              <a:t>, </a:t>
            </a:r>
            <a:r>
              <a:rPr lang="en-US" sz="3600" dirty="0" err="1">
                <a:solidFill>
                  <a:srgbClr val="594A47"/>
                </a:solidFill>
                <a:latin typeface="Roboto Condensed"/>
              </a:rPr>
              <a:t>hợp</a:t>
            </a:r>
            <a:r>
              <a:rPr lang="en-US" sz="3600" dirty="0">
                <a:solidFill>
                  <a:srgbClr val="594A47"/>
                </a:solidFill>
                <a:latin typeface="Roboto Condensed"/>
              </a:rPr>
              <a:t> </a:t>
            </a:r>
            <a:r>
              <a:rPr lang="en-US" sz="3600" dirty="0" err="1">
                <a:solidFill>
                  <a:srgbClr val="594A47"/>
                </a:solidFill>
                <a:latin typeface="Roboto Condensed"/>
              </a:rPr>
              <a:t>lôgic</a:t>
            </a:r>
            <a:r>
              <a:rPr lang="en-US" sz="3600" dirty="0">
                <a:solidFill>
                  <a:srgbClr val="594A47"/>
                </a:solidFill>
                <a:latin typeface="Roboto Condensed"/>
              </a:rPr>
              <a:t> </a:t>
            </a:r>
            <a:r>
              <a:rPr lang="en-US" sz="3600" dirty="0" err="1">
                <a:solidFill>
                  <a:srgbClr val="594A47"/>
                </a:solidFill>
                <a:latin typeface="Roboto Condensed"/>
              </a:rPr>
              <a:t>để</a:t>
            </a:r>
            <a:r>
              <a:rPr lang="en-US" sz="3600" dirty="0">
                <a:solidFill>
                  <a:srgbClr val="594A47"/>
                </a:solidFill>
                <a:latin typeface="Roboto Condensed"/>
              </a:rPr>
              <a:t> </a:t>
            </a:r>
            <a:r>
              <a:rPr lang="en-US" sz="3600" dirty="0" err="1">
                <a:solidFill>
                  <a:srgbClr val="594A47"/>
                </a:solidFill>
                <a:latin typeface="Roboto Condensed"/>
              </a:rPr>
              <a:t>làm</a:t>
            </a:r>
            <a:r>
              <a:rPr lang="en-US" sz="3600" dirty="0">
                <a:solidFill>
                  <a:srgbClr val="594A47"/>
                </a:solidFill>
                <a:latin typeface="Roboto Condensed"/>
              </a:rPr>
              <a:t> </a:t>
            </a:r>
            <a:r>
              <a:rPr lang="en-US" sz="3600" dirty="0" err="1">
                <a:solidFill>
                  <a:srgbClr val="594A47"/>
                </a:solidFill>
                <a:latin typeface="Roboto Condensed"/>
              </a:rPr>
              <a:t>rõ</a:t>
            </a:r>
            <a:r>
              <a:rPr lang="en-US" sz="3600" dirty="0">
                <a:solidFill>
                  <a:srgbClr val="594A47"/>
                </a:solidFill>
                <a:latin typeface="Roboto Condensed"/>
              </a:rPr>
              <a:t> </a:t>
            </a:r>
            <a:r>
              <a:rPr lang="en-US" sz="3600" dirty="0" err="1">
                <a:solidFill>
                  <a:srgbClr val="594A47"/>
                </a:solidFill>
                <a:latin typeface="Roboto Condensed"/>
              </a:rPr>
              <a:t>tính</a:t>
            </a:r>
            <a:r>
              <a:rPr lang="en-US" sz="3600" dirty="0">
                <a:solidFill>
                  <a:srgbClr val="594A47"/>
                </a:solidFill>
                <a:latin typeface="Roboto Condensed"/>
              </a:rPr>
              <a:t> </a:t>
            </a:r>
            <a:r>
              <a:rPr lang="en-US" sz="3600" dirty="0" err="1">
                <a:solidFill>
                  <a:srgbClr val="594A47"/>
                </a:solidFill>
                <a:latin typeface="Roboto Condensed"/>
              </a:rPr>
              <a:t>đúng</a:t>
            </a:r>
            <a:r>
              <a:rPr lang="en-US" sz="3600" dirty="0">
                <a:solidFill>
                  <a:srgbClr val="594A47"/>
                </a:solidFill>
                <a:latin typeface="Roboto Condensed"/>
              </a:rPr>
              <a:t> </a:t>
            </a:r>
            <a:r>
              <a:rPr lang="en-US" sz="3600" dirty="0" err="1">
                <a:solidFill>
                  <a:srgbClr val="594A47"/>
                </a:solidFill>
                <a:latin typeface="Roboto Condensed"/>
              </a:rPr>
              <a:t>đắn</a:t>
            </a:r>
            <a:r>
              <a:rPr lang="en-US" sz="3600" dirty="0">
                <a:solidFill>
                  <a:srgbClr val="594A47"/>
                </a:solidFill>
                <a:latin typeface="Roboto Condensed"/>
              </a:rPr>
              <a:t> </a:t>
            </a:r>
            <a:r>
              <a:rPr lang="en-US" sz="3600" dirty="0" err="1">
                <a:solidFill>
                  <a:srgbClr val="594A47"/>
                </a:solidFill>
                <a:latin typeface="Roboto Condensed"/>
              </a:rPr>
              <a:t>của</a:t>
            </a:r>
            <a:r>
              <a:rPr lang="en-US" sz="3600" dirty="0">
                <a:solidFill>
                  <a:srgbClr val="594A47"/>
                </a:solidFill>
                <a:latin typeface="Roboto Condensed"/>
              </a:rPr>
              <a:t> </a:t>
            </a:r>
            <a:r>
              <a:rPr lang="en-US" sz="3600" dirty="0" err="1">
                <a:solidFill>
                  <a:srgbClr val="594A47"/>
                </a:solidFill>
                <a:latin typeface="Roboto Condensed"/>
              </a:rPr>
              <a:t>luận</a:t>
            </a:r>
            <a:r>
              <a:rPr lang="en-US" sz="3600" dirty="0">
                <a:solidFill>
                  <a:srgbClr val="594A47"/>
                </a:solidFill>
                <a:latin typeface="Roboto Condensed"/>
              </a:rPr>
              <a:t> </a:t>
            </a:r>
            <a:r>
              <a:rPr lang="en-US" sz="3600" dirty="0" err="1">
                <a:solidFill>
                  <a:srgbClr val="594A47"/>
                </a:solidFill>
                <a:latin typeface="Roboto Condensed"/>
              </a:rPr>
              <a:t>điểm</a:t>
            </a:r>
            <a:r>
              <a:rPr lang="en-US" sz="3600" dirty="0">
                <a:solidFill>
                  <a:srgbClr val="594A47"/>
                </a:solidFill>
                <a:latin typeface="Roboto Condensed"/>
              </a:rPr>
              <a:t>.</a:t>
            </a:r>
          </a:p>
        </p:txBody>
      </p:sp>
      <p:grpSp>
        <p:nvGrpSpPr>
          <p:cNvPr id="8" name="Group 8">
            <a:extLst>
              <a:ext uri="{FF2B5EF4-FFF2-40B4-BE49-F238E27FC236}">
                <a16:creationId xmlns:a16="http://schemas.microsoft.com/office/drawing/2014/main" id="{8F039612-1D2F-E564-B573-CF78CB584AC7}"/>
              </a:ext>
            </a:extLst>
          </p:cNvPr>
          <p:cNvGrpSpPr/>
          <p:nvPr/>
        </p:nvGrpSpPr>
        <p:grpSpPr>
          <a:xfrm>
            <a:off x="-1" y="2588729"/>
            <a:ext cx="3751537" cy="7243522"/>
            <a:chOff x="0" y="0"/>
            <a:chExt cx="988059" cy="1907759"/>
          </a:xfrm>
        </p:grpSpPr>
        <p:sp>
          <p:nvSpPr>
            <p:cNvPr id="9" name="Freeform 9">
              <a:extLst>
                <a:ext uri="{FF2B5EF4-FFF2-40B4-BE49-F238E27FC236}">
                  <a16:creationId xmlns:a16="http://schemas.microsoft.com/office/drawing/2014/main" id="{D66AB848-7BDD-71AE-62A3-907E68437635}"/>
                </a:ext>
              </a:extLst>
            </p:cNvPr>
            <p:cNvSpPr/>
            <p:nvPr/>
          </p:nvSpPr>
          <p:spPr>
            <a:xfrm>
              <a:off x="0" y="0"/>
              <a:ext cx="988059" cy="1907759"/>
            </a:xfrm>
            <a:custGeom>
              <a:avLst/>
              <a:gdLst/>
              <a:ahLst/>
              <a:cxnLst/>
              <a:rect l="l" t="t" r="r" b="b"/>
              <a:pathLst>
                <a:path w="988059" h="1907759">
                  <a:moveTo>
                    <a:pt x="105247" y="0"/>
                  </a:moveTo>
                  <a:lnTo>
                    <a:pt x="882812" y="0"/>
                  </a:lnTo>
                  <a:cubicBezTo>
                    <a:pt x="940938" y="0"/>
                    <a:pt x="988059" y="47121"/>
                    <a:pt x="988059" y="105247"/>
                  </a:cubicBezTo>
                  <a:lnTo>
                    <a:pt x="988059" y="1802512"/>
                  </a:lnTo>
                  <a:cubicBezTo>
                    <a:pt x="988059" y="1860638"/>
                    <a:pt x="940938" y="1907759"/>
                    <a:pt x="882812" y="1907759"/>
                  </a:cubicBezTo>
                  <a:lnTo>
                    <a:pt x="105247" y="1907759"/>
                  </a:lnTo>
                  <a:cubicBezTo>
                    <a:pt x="47121" y="1907759"/>
                    <a:pt x="0" y="1860638"/>
                    <a:pt x="0" y="1802512"/>
                  </a:cubicBezTo>
                  <a:lnTo>
                    <a:pt x="0" y="105247"/>
                  </a:lnTo>
                  <a:cubicBezTo>
                    <a:pt x="0" y="47121"/>
                    <a:pt x="47121" y="0"/>
                    <a:pt x="105247" y="0"/>
                  </a:cubicBezTo>
                  <a:close/>
                </a:path>
              </a:pathLst>
            </a:custGeom>
            <a:solidFill>
              <a:srgbClr val="FFFCFA"/>
            </a:solidFill>
          </p:spPr>
          <p:txBody>
            <a:bodyPr/>
            <a:lstStyle/>
            <a:p>
              <a:endParaRPr lang="en-US"/>
            </a:p>
          </p:txBody>
        </p:sp>
        <p:sp>
          <p:nvSpPr>
            <p:cNvPr id="10" name="TextBox 10">
              <a:extLst>
                <a:ext uri="{FF2B5EF4-FFF2-40B4-BE49-F238E27FC236}">
                  <a16:creationId xmlns:a16="http://schemas.microsoft.com/office/drawing/2014/main" id="{45FD6C48-B82B-2177-648C-51943927093D}"/>
                </a:ext>
              </a:extLst>
            </p:cNvPr>
            <p:cNvSpPr txBox="1"/>
            <p:nvPr/>
          </p:nvSpPr>
          <p:spPr>
            <a:xfrm>
              <a:off x="0" y="-123825"/>
              <a:ext cx="988059" cy="2031584"/>
            </a:xfrm>
            <a:prstGeom prst="rect">
              <a:avLst/>
            </a:prstGeom>
          </p:spPr>
          <p:txBody>
            <a:bodyPr lIns="50800" tIns="50800" rIns="50800" bIns="50800" rtlCol="0" anchor="ctr"/>
            <a:lstStyle/>
            <a:p>
              <a:pPr algn="ctr">
                <a:lnSpc>
                  <a:spcPts val="3780"/>
                </a:lnSpc>
              </a:pPr>
              <a:endParaRPr/>
            </a:p>
          </p:txBody>
        </p:sp>
      </p:grpSp>
      <p:sp>
        <p:nvSpPr>
          <p:cNvPr id="11" name="TextBox 11">
            <a:extLst>
              <a:ext uri="{FF2B5EF4-FFF2-40B4-BE49-F238E27FC236}">
                <a16:creationId xmlns:a16="http://schemas.microsoft.com/office/drawing/2014/main" id="{928918E2-8309-DFB0-C664-9D9E44C80584}"/>
              </a:ext>
            </a:extLst>
          </p:cNvPr>
          <p:cNvSpPr txBox="1"/>
          <p:nvPr/>
        </p:nvSpPr>
        <p:spPr>
          <a:xfrm>
            <a:off x="697234" y="313454"/>
            <a:ext cx="17285836" cy="1769715"/>
          </a:xfrm>
          <a:prstGeom prst="rect">
            <a:avLst/>
          </a:prstGeom>
        </p:spPr>
        <p:txBody>
          <a:bodyPr wrap="square" lIns="0" tIns="0" rIns="0" bIns="0" rtlCol="0" anchor="t">
            <a:spAutoFit/>
          </a:bodyPr>
          <a:lstStyle/>
          <a:p>
            <a:pPr algn="ctr">
              <a:lnSpc>
                <a:spcPts val="7200"/>
              </a:lnSpc>
              <a:spcBef>
                <a:spcPct val="0"/>
              </a:spcBef>
            </a:pPr>
            <a:r>
              <a:rPr lang="en-US" sz="4000" dirty="0" err="1">
                <a:solidFill>
                  <a:srgbClr val="594A47"/>
                </a:solidFill>
                <a:latin typeface="#9Slide05 Dear Saturday"/>
              </a:rPr>
              <a:t>Nhắc</a:t>
            </a:r>
            <a:r>
              <a:rPr lang="en-US" sz="4000" dirty="0">
                <a:solidFill>
                  <a:srgbClr val="594A47"/>
                </a:solidFill>
                <a:latin typeface="#9Slide05 Dear Saturday"/>
              </a:rPr>
              <a:t> </a:t>
            </a:r>
            <a:r>
              <a:rPr lang="en-US" sz="4000" dirty="0" err="1">
                <a:solidFill>
                  <a:srgbClr val="594A47"/>
                </a:solidFill>
                <a:latin typeface="#9Slide05 Dear Saturday"/>
              </a:rPr>
              <a:t>lại</a:t>
            </a:r>
            <a:r>
              <a:rPr lang="en-US" sz="4000" dirty="0">
                <a:solidFill>
                  <a:srgbClr val="594A47"/>
                </a:solidFill>
                <a:latin typeface="#9Slide05 Dear Saturday"/>
              </a:rPr>
              <a:t>: </a:t>
            </a:r>
          </a:p>
          <a:p>
            <a:pPr algn="ctr">
              <a:lnSpc>
                <a:spcPts val="7200"/>
              </a:lnSpc>
              <a:spcBef>
                <a:spcPct val="0"/>
              </a:spcBef>
            </a:pPr>
            <a:r>
              <a:rPr lang="en-US" sz="4000" dirty="0" err="1">
                <a:solidFill>
                  <a:srgbClr val="594A47"/>
                </a:solidFill>
                <a:latin typeface="#9Slide05 Dear Saturday"/>
              </a:rPr>
              <a:t>Luận</a:t>
            </a:r>
            <a:r>
              <a:rPr lang="en-US" sz="4000" dirty="0">
                <a:solidFill>
                  <a:srgbClr val="594A47"/>
                </a:solidFill>
                <a:latin typeface="#9Slide05 Dear Saturday"/>
              </a:rPr>
              <a:t> </a:t>
            </a:r>
            <a:r>
              <a:rPr lang="en-US" sz="4000" dirty="0" err="1">
                <a:solidFill>
                  <a:srgbClr val="594A47"/>
                </a:solidFill>
                <a:latin typeface="#9Slide05 Dear Saturday"/>
              </a:rPr>
              <a:t>đề</a:t>
            </a:r>
            <a:r>
              <a:rPr lang="en-US" sz="4000" dirty="0">
                <a:solidFill>
                  <a:srgbClr val="594A47"/>
                </a:solidFill>
                <a:latin typeface="#9Slide05 Dear Saturday"/>
              </a:rPr>
              <a:t>, </a:t>
            </a:r>
            <a:r>
              <a:rPr lang="en-US" sz="4000" dirty="0" err="1">
                <a:solidFill>
                  <a:srgbClr val="594A47"/>
                </a:solidFill>
                <a:latin typeface="#9Slide05 Dear Saturday"/>
              </a:rPr>
              <a:t>luận</a:t>
            </a:r>
            <a:r>
              <a:rPr lang="en-US" sz="4000" dirty="0">
                <a:solidFill>
                  <a:srgbClr val="594A47"/>
                </a:solidFill>
                <a:latin typeface="#9Slide05 Dear Saturday"/>
              </a:rPr>
              <a:t> </a:t>
            </a:r>
            <a:r>
              <a:rPr lang="en-US" sz="4000" dirty="0" err="1">
                <a:solidFill>
                  <a:srgbClr val="594A47"/>
                </a:solidFill>
                <a:latin typeface="#9Slide05 Dear Saturday"/>
              </a:rPr>
              <a:t>điểm</a:t>
            </a:r>
            <a:r>
              <a:rPr lang="en-US" sz="4000" dirty="0">
                <a:solidFill>
                  <a:srgbClr val="594A47"/>
                </a:solidFill>
                <a:latin typeface="#9Slide05 Dear Saturday"/>
              </a:rPr>
              <a:t>, </a:t>
            </a:r>
            <a:r>
              <a:rPr lang="en-US" sz="4000" dirty="0" err="1">
                <a:solidFill>
                  <a:srgbClr val="594A47"/>
                </a:solidFill>
                <a:latin typeface="#9Slide05 Dear Saturday"/>
              </a:rPr>
              <a:t>lí</a:t>
            </a:r>
            <a:r>
              <a:rPr lang="en-US" sz="4000" dirty="0">
                <a:solidFill>
                  <a:srgbClr val="594A47"/>
                </a:solidFill>
                <a:latin typeface="#9Slide05 Dear Saturday"/>
              </a:rPr>
              <a:t> </a:t>
            </a:r>
            <a:r>
              <a:rPr lang="en-US" sz="4000" dirty="0" err="1">
                <a:solidFill>
                  <a:srgbClr val="594A47"/>
                </a:solidFill>
                <a:latin typeface="#9Slide05 Dear Saturday"/>
              </a:rPr>
              <a:t>lẽ</a:t>
            </a:r>
            <a:r>
              <a:rPr lang="en-US" sz="4000" dirty="0">
                <a:solidFill>
                  <a:srgbClr val="594A47"/>
                </a:solidFill>
                <a:latin typeface="#9Slide05 Dear Saturday"/>
              </a:rPr>
              <a:t> </a:t>
            </a:r>
            <a:r>
              <a:rPr lang="en-US" sz="4000" dirty="0" err="1">
                <a:solidFill>
                  <a:srgbClr val="594A47"/>
                </a:solidFill>
                <a:latin typeface="#9Slide05 Dear Saturday"/>
              </a:rPr>
              <a:t>và</a:t>
            </a:r>
            <a:r>
              <a:rPr lang="en-US" sz="4000" dirty="0">
                <a:solidFill>
                  <a:srgbClr val="594A47"/>
                </a:solidFill>
                <a:latin typeface="#9Slide05 Dear Saturday"/>
              </a:rPr>
              <a:t> </a:t>
            </a:r>
            <a:r>
              <a:rPr lang="en-US" sz="4000" dirty="0" err="1">
                <a:solidFill>
                  <a:srgbClr val="594A47"/>
                </a:solidFill>
                <a:latin typeface="#9Slide05 Dear Saturday"/>
              </a:rPr>
              <a:t>bằng</a:t>
            </a:r>
            <a:r>
              <a:rPr lang="en-US" sz="4000" dirty="0">
                <a:solidFill>
                  <a:srgbClr val="594A47"/>
                </a:solidFill>
                <a:latin typeface="#9Slide05 Dear Saturday"/>
              </a:rPr>
              <a:t> </a:t>
            </a:r>
            <a:r>
              <a:rPr lang="en-US" sz="4000" dirty="0" err="1">
                <a:solidFill>
                  <a:srgbClr val="594A47"/>
                </a:solidFill>
                <a:latin typeface="#9Slide05 Dear Saturday"/>
              </a:rPr>
              <a:t>chứng</a:t>
            </a:r>
            <a:r>
              <a:rPr lang="en-US" sz="4000" dirty="0">
                <a:solidFill>
                  <a:srgbClr val="594A47"/>
                </a:solidFill>
                <a:latin typeface="#9Slide05 Dear Saturday"/>
              </a:rPr>
              <a:t> </a:t>
            </a:r>
            <a:r>
              <a:rPr lang="en-US" sz="4000" dirty="0" err="1">
                <a:solidFill>
                  <a:srgbClr val="594A47"/>
                </a:solidFill>
                <a:latin typeface="#9Slide05 Dear Saturday"/>
              </a:rPr>
              <a:t>trong</a:t>
            </a:r>
            <a:r>
              <a:rPr lang="en-US" sz="4000" dirty="0">
                <a:solidFill>
                  <a:srgbClr val="594A47"/>
                </a:solidFill>
                <a:latin typeface="#9Slide05 Dear Saturday"/>
              </a:rPr>
              <a:t> </a:t>
            </a:r>
            <a:r>
              <a:rPr lang="en-US" sz="4000" dirty="0" err="1">
                <a:solidFill>
                  <a:srgbClr val="594A47"/>
                </a:solidFill>
                <a:latin typeface="#9Slide05 Dear Saturday"/>
              </a:rPr>
              <a:t>văn</a:t>
            </a:r>
            <a:r>
              <a:rPr lang="en-US" sz="4000" dirty="0">
                <a:solidFill>
                  <a:srgbClr val="594A47"/>
                </a:solidFill>
                <a:latin typeface="#9Slide05 Dear Saturday"/>
              </a:rPr>
              <a:t> </a:t>
            </a:r>
            <a:r>
              <a:rPr lang="en-US" sz="4000" dirty="0" err="1">
                <a:solidFill>
                  <a:srgbClr val="594A47"/>
                </a:solidFill>
                <a:latin typeface="#9Slide05 Dear Saturday"/>
              </a:rPr>
              <a:t>bản</a:t>
            </a:r>
            <a:r>
              <a:rPr lang="en-US" sz="4000" dirty="0">
                <a:solidFill>
                  <a:srgbClr val="594A47"/>
                </a:solidFill>
                <a:latin typeface="#9Slide05 Dear Saturday"/>
              </a:rPr>
              <a:t> </a:t>
            </a:r>
            <a:r>
              <a:rPr lang="en-US" sz="4000" dirty="0" err="1">
                <a:solidFill>
                  <a:srgbClr val="594A47"/>
                </a:solidFill>
                <a:latin typeface="#9Slide05 Dear Saturday"/>
              </a:rPr>
              <a:t>nghị</a:t>
            </a:r>
            <a:r>
              <a:rPr lang="en-US" sz="4000" dirty="0">
                <a:solidFill>
                  <a:srgbClr val="594A47"/>
                </a:solidFill>
                <a:latin typeface="#9Slide05 Dear Saturday"/>
              </a:rPr>
              <a:t> </a:t>
            </a:r>
            <a:r>
              <a:rPr lang="en-US" sz="4000" dirty="0" err="1">
                <a:solidFill>
                  <a:srgbClr val="594A47"/>
                </a:solidFill>
                <a:latin typeface="#9Slide05 Dear Saturday"/>
              </a:rPr>
              <a:t>luận</a:t>
            </a:r>
            <a:r>
              <a:rPr lang="en-US" sz="4000" dirty="0">
                <a:solidFill>
                  <a:srgbClr val="594A47"/>
                </a:solidFill>
                <a:latin typeface="#9Slide05 Dear Saturday"/>
              </a:rPr>
              <a:t> </a:t>
            </a:r>
            <a:r>
              <a:rPr lang="en-US" sz="4000" dirty="0" err="1">
                <a:solidFill>
                  <a:srgbClr val="594A47"/>
                </a:solidFill>
                <a:latin typeface="#9Slide05 Dear Saturday"/>
              </a:rPr>
              <a:t>văn</a:t>
            </a:r>
            <a:r>
              <a:rPr lang="en-US" sz="4000" dirty="0">
                <a:solidFill>
                  <a:srgbClr val="594A47"/>
                </a:solidFill>
                <a:latin typeface="#9Slide05 Dear Saturday"/>
              </a:rPr>
              <a:t> </a:t>
            </a:r>
            <a:r>
              <a:rPr lang="en-US" sz="4000" dirty="0" err="1">
                <a:solidFill>
                  <a:srgbClr val="594A47"/>
                </a:solidFill>
                <a:latin typeface="#9Slide05 Dear Saturday"/>
              </a:rPr>
              <a:t>học</a:t>
            </a:r>
            <a:r>
              <a:rPr lang="en-US" sz="4000" dirty="0">
                <a:solidFill>
                  <a:srgbClr val="594A47"/>
                </a:solidFill>
                <a:latin typeface="#9Slide05 Dear Saturday"/>
              </a:rPr>
              <a:t> </a:t>
            </a:r>
          </a:p>
        </p:txBody>
      </p:sp>
      <p:sp>
        <p:nvSpPr>
          <p:cNvPr id="12" name="TextBox 12">
            <a:extLst>
              <a:ext uri="{FF2B5EF4-FFF2-40B4-BE49-F238E27FC236}">
                <a16:creationId xmlns:a16="http://schemas.microsoft.com/office/drawing/2014/main" id="{DA6B6DD8-2123-BD7B-7D08-5158EA4D5EA0}"/>
              </a:ext>
            </a:extLst>
          </p:cNvPr>
          <p:cNvSpPr txBox="1"/>
          <p:nvPr/>
        </p:nvSpPr>
        <p:spPr>
          <a:xfrm>
            <a:off x="402777" y="2799468"/>
            <a:ext cx="3054304" cy="6347892"/>
          </a:xfrm>
          <a:prstGeom prst="rect">
            <a:avLst/>
          </a:prstGeom>
        </p:spPr>
        <p:txBody>
          <a:bodyPr lIns="0" tIns="0" rIns="0" bIns="0" rtlCol="0" anchor="t">
            <a:spAutoFit/>
          </a:bodyPr>
          <a:lstStyle/>
          <a:p>
            <a:pPr algn="just">
              <a:lnSpc>
                <a:spcPts val="7200"/>
              </a:lnSpc>
              <a:spcBef>
                <a:spcPct val="0"/>
              </a:spcBef>
            </a:pPr>
            <a:r>
              <a:rPr lang="en-US" sz="3600" dirty="0" err="1">
                <a:solidFill>
                  <a:srgbClr val="594A47"/>
                </a:solidFill>
                <a:latin typeface="Roboto Condensed Bold"/>
              </a:rPr>
              <a:t>Luận</a:t>
            </a:r>
            <a:r>
              <a:rPr lang="en-US" sz="3600" dirty="0">
                <a:solidFill>
                  <a:srgbClr val="594A47"/>
                </a:solidFill>
                <a:latin typeface="Roboto Condensed Bold"/>
              </a:rPr>
              <a:t> </a:t>
            </a:r>
            <a:r>
              <a:rPr lang="en-US" sz="3600" dirty="0" err="1">
                <a:solidFill>
                  <a:srgbClr val="594A47"/>
                </a:solidFill>
                <a:latin typeface="Roboto Condensed Bold"/>
              </a:rPr>
              <a:t>đề</a:t>
            </a:r>
            <a:r>
              <a:rPr lang="en-US" sz="3600" dirty="0">
                <a:solidFill>
                  <a:srgbClr val="594A47"/>
                </a:solidFill>
                <a:latin typeface="Roboto Condensed"/>
              </a:rPr>
              <a:t> </a:t>
            </a:r>
            <a:r>
              <a:rPr lang="en-US" sz="3600" dirty="0" err="1">
                <a:solidFill>
                  <a:srgbClr val="594A47"/>
                </a:solidFill>
                <a:latin typeface="Roboto Condensed"/>
              </a:rPr>
              <a:t>là</a:t>
            </a:r>
            <a:r>
              <a:rPr lang="en-US" sz="3600" dirty="0">
                <a:solidFill>
                  <a:srgbClr val="594A47"/>
                </a:solidFill>
                <a:latin typeface="Roboto Condensed"/>
              </a:rPr>
              <a:t> </a:t>
            </a:r>
            <a:r>
              <a:rPr lang="en-US" sz="3600" dirty="0" err="1">
                <a:solidFill>
                  <a:srgbClr val="594A47"/>
                </a:solidFill>
                <a:latin typeface="Roboto Condensed"/>
              </a:rPr>
              <a:t>vấn</a:t>
            </a:r>
            <a:r>
              <a:rPr lang="en-US" sz="3600" dirty="0">
                <a:solidFill>
                  <a:srgbClr val="594A47"/>
                </a:solidFill>
                <a:latin typeface="Roboto Condensed"/>
              </a:rPr>
              <a:t> </a:t>
            </a:r>
            <a:r>
              <a:rPr lang="en-US" sz="3600" dirty="0" err="1">
                <a:solidFill>
                  <a:srgbClr val="594A47"/>
                </a:solidFill>
                <a:latin typeface="Roboto Condensed"/>
              </a:rPr>
              <a:t>đề</a:t>
            </a:r>
            <a:r>
              <a:rPr lang="en-US" sz="3600" dirty="0">
                <a:solidFill>
                  <a:srgbClr val="594A47"/>
                </a:solidFill>
                <a:latin typeface="Roboto Condensed"/>
              </a:rPr>
              <a:t> </a:t>
            </a:r>
            <a:r>
              <a:rPr lang="en-US" sz="3600" dirty="0" err="1">
                <a:solidFill>
                  <a:srgbClr val="594A47"/>
                </a:solidFill>
                <a:latin typeface="Roboto Condensed"/>
              </a:rPr>
              <a:t>chính</a:t>
            </a:r>
            <a:r>
              <a:rPr lang="en-US" sz="3600" dirty="0">
                <a:solidFill>
                  <a:srgbClr val="594A47"/>
                </a:solidFill>
                <a:latin typeface="Roboto Condensed"/>
              </a:rPr>
              <a:t> (</a:t>
            </a:r>
            <a:r>
              <a:rPr lang="en-US" sz="3600" dirty="0" err="1">
                <a:solidFill>
                  <a:srgbClr val="594A47"/>
                </a:solidFill>
                <a:latin typeface="Roboto Condensed"/>
              </a:rPr>
              <a:t>về</a:t>
            </a:r>
            <a:r>
              <a:rPr lang="en-US" sz="3600" dirty="0">
                <a:solidFill>
                  <a:srgbClr val="594A47"/>
                </a:solidFill>
                <a:latin typeface="Roboto Condensed"/>
              </a:rPr>
              <a:t> </a:t>
            </a:r>
            <a:r>
              <a:rPr lang="en-US" sz="3600" dirty="0" err="1">
                <a:solidFill>
                  <a:srgbClr val="594A47"/>
                </a:solidFill>
                <a:latin typeface="Roboto Condensed"/>
              </a:rPr>
              <a:t>tác</a:t>
            </a:r>
            <a:r>
              <a:rPr lang="en-US" sz="3600" dirty="0">
                <a:solidFill>
                  <a:srgbClr val="594A47"/>
                </a:solidFill>
                <a:latin typeface="Roboto Condensed"/>
              </a:rPr>
              <a:t> </a:t>
            </a:r>
            <a:r>
              <a:rPr lang="en-US" sz="3600" dirty="0" err="1">
                <a:solidFill>
                  <a:srgbClr val="594A47"/>
                </a:solidFill>
                <a:latin typeface="Roboto Condensed"/>
              </a:rPr>
              <a:t>phẩm</a:t>
            </a:r>
            <a:r>
              <a:rPr lang="en-US" sz="3600" dirty="0">
                <a:solidFill>
                  <a:srgbClr val="594A47"/>
                </a:solidFill>
                <a:latin typeface="Roboto Condensed"/>
              </a:rPr>
              <a:t>, </a:t>
            </a:r>
            <a:r>
              <a:rPr lang="en-US" sz="3600" dirty="0" err="1">
                <a:solidFill>
                  <a:srgbClr val="594A47"/>
                </a:solidFill>
                <a:latin typeface="Roboto Condensed"/>
              </a:rPr>
              <a:t>tác</a:t>
            </a:r>
            <a:r>
              <a:rPr lang="en-US" sz="3600" dirty="0">
                <a:solidFill>
                  <a:srgbClr val="594A47"/>
                </a:solidFill>
                <a:latin typeface="Roboto Condensed"/>
              </a:rPr>
              <a:t> </a:t>
            </a:r>
            <a:r>
              <a:rPr lang="en-US" sz="3600" dirty="0" err="1">
                <a:solidFill>
                  <a:srgbClr val="594A47"/>
                </a:solidFill>
                <a:latin typeface="Roboto Condensed"/>
              </a:rPr>
              <a:t>giả</a:t>
            </a:r>
            <a:r>
              <a:rPr lang="en-US" sz="3600" dirty="0">
                <a:solidFill>
                  <a:srgbClr val="594A47"/>
                </a:solidFill>
                <a:latin typeface="Roboto Condensed"/>
              </a:rPr>
              <a:t>, </a:t>
            </a:r>
            <a:r>
              <a:rPr lang="en-US" sz="3600" dirty="0" err="1">
                <a:solidFill>
                  <a:srgbClr val="594A47"/>
                </a:solidFill>
                <a:latin typeface="Roboto Condensed"/>
              </a:rPr>
              <a:t>thể</a:t>
            </a:r>
            <a:r>
              <a:rPr lang="en-US" sz="3600" dirty="0">
                <a:solidFill>
                  <a:srgbClr val="594A47"/>
                </a:solidFill>
                <a:latin typeface="Roboto Condensed"/>
              </a:rPr>
              <a:t> </a:t>
            </a:r>
            <a:r>
              <a:rPr lang="en-US" sz="3600" dirty="0" err="1">
                <a:solidFill>
                  <a:srgbClr val="594A47"/>
                </a:solidFill>
                <a:latin typeface="Roboto Condensed"/>
              </a:rPr>
              <a:t>loại</a:t>
            </a:r>
            <a:r>
              <a:rPr lang="en-US" sz="3600" dirty="0">
                <a:solidFill>
                  <a:srgbClr val="594A47"/>
                </a:solidFill>
                <a:latin typeface="Roboto Condensed"/>
              </a:rPr>
              <a:t>,…) </a:t>
            </a:r>
            <a:r>
              <a:rPr lang="en-US" sz="3600" dirty="0" err="1">
                <a:solidFill>
                  <a:srgbClr val="594A47"/>
                </a:solidFill>
                <a:latin typeface="Roboto Condensed"/>
              </a:rPr>
              <a:t>được</a:t>
            </a:r>
            <a:r>
              <a:rPr lang="en-US" sz="3600" dirty="0">
                <a:solidFill>
                  <a:srgbClr val="594A47"/>
                </a:solidFill>
                <a:latin typeface="Roboto Condensed"/>
              </a:rPr>
              <a:t> </a:t>
            </a:r>
            <a:r>
              <a:rPr lang="en-US" sz="3600" dirty="0" err="1">
                <a:solidFill>
                  <a:srgbClr val="594A47"/>
                </a:solidFill>
                <a:latin typeface="Roboto Condensed"/>
              </a:rPr>
              <a:t>nêu</a:t>
            </a:r>
            <a:r>
              <a:rPr lang="en-US" sz="3600" dirty="0">
                <a:solidFill>
                  <a:srgbClr val="594A47"/>
                </a:solidFill>
                <a:latin typeface="Roboto Condensed"/>
              </a:rPr>
              <a:t> </a:t>
            </a:r>
            <a:r>
              <a:rPr lang="en-US" sz="3600" dirty="0" err="1">
                <a:solidFill>
                  <a:srgbClr val="594A47"/>
                </a:solidFill>
                <a:latin typeface="Roboto Condensed"/>
              </a:rPr>
              <a:t>ra</a:t>
            </a:r>
            <a:r>
              <a:rPr lang="en-US" sz="3600" dirty="0">
                <a:solidFill>
                  <a:srgbClr val="594A47"/>
                </a:solidFill>
                <a:latin typeface="Roboto Condensed"/>
              </a:rPr>
              <a:t> </a:t>
            </a:r>
            <a:r>
              <a:rPr lang="en-US" sz="3600" dirty="0" err="1">
                <a:solidFill>
                  <a:srgbClr val="594A47"/>
                </a:solidFill>
                <a:latin typeface="Roboto Condensed"/>
              </a:rPr>
              <a:t>để</a:t>
            </a:r>
            <a:r>
              <a:rPr lang="en-US" sz="3600" dirty="0">
                <a:solidFill>
                  <a:srgbClr val="594A47"/>
                </a:solidFill>
                <a:latin typeface="Roboto Condensed"/>
              </a:rPr>
              <a:t> </a:t>
            </a:r>
            <a:r>
              <a:rPr lang="en-US" sz="3600" dirty="0" err="1">
                <a:solidFill>
                  <a:srgbClr val="594A47"/>
                </a:solidFill>
                <a:latin typeface="Roboto Condensed"/>
              </a:rPr>
              <a:t>bàn</a:t>
            </a:r>
            <a:r>
              <a:rPr lang="en-US" sz="3600" dirty="0">
                <a:solidFill>
                  <a:srgbClr val="594A47"/>
                </a:solidFill>
                <a:latin typeface="Roboto Condensed"/>
              </a:rPr>
              <a:t> </a:t>
            </a:r>
            <a:r>
              <a:rPr lang="en-US" sz="3600" dirty="0" err="1">
                <a:solidFill>
                  <a:srgbClr val="594A47"/>
                </a:solidFill>
                <a:latin typeface="Roboto Condensed"/>
              </a:rPr>
              <a:t>luận</a:t>
            </a:r>
            <a:r>
              <a:rPr lang="en-US" sz="3600" dirty="0">
                <a:solidFill>
                  <a:srgbClr val="594A47"/>
                </a:solidFill>
                <a:latin typeface="Roboto Condensed"/>
              </a:rPr>
              <a:t> </a:t>
            </a:r>
            <a:r>
              <a:rPr lang="en-US" sz="3600" dirty="0" err="1">
                <a:solidFill>
                  <a:srgbClr val="594A47"/>
                </a:solidFill>
                <a:latin typeface="Roboto Condensed"/>
              </a:rPr>
              <a:t>trong</a:t>
            </a:r>
            <a:r>
              <a:rPr lang="en-US" sz="3600" dirty="0">
                <a:solidFill>
                  <a:srgbClr val="594A47"/>
                </a:solidFill>
                <a:latin typeface="Roboto Condensed"/>
              </a:rPr>
              <a:t> </a:t>
            </a:r>
            <a:r>
              <a:rPr lang="en-US" sz="3600" dirty="0" err="1">
                <a:solidFill>
                  <a:srgbClr val="594A47"/>
                </a:solidFill>
                <a:latin typeface="Roboto Condensed"/>
              </a:rPr>
              <a:t>văn</a:t>
            </a:r>
            <a:r>
              <a:rPr lang="en-US" sz="3600" dirty="0">
                <a:solidFill>
                  <a:srgbClr val="594A47"/>
                </a:solidFill>
                <a:latin typeface="Roboto Condensed"/>
              </a:rPr>
              <a:t> </a:t>
            </a:r>
            <a:r>
              <a:rPr lang="en-US" sz="3600" dirty="0" err="1">
                <a:solidFill>
                  <a:srgbClr val="594A47"/>
                </a:solidFill>
                <a:latin typeface="Roboto Condensed"/>
              </a:rPr>
              <a:t>bản</a:t>
            </a:r>
            <a:r>
              <a:rPr lang="en-US" sz="3600" dirty="0">
                <a:solidFill>
                  <a:srgbClr val="594A47"/>
                </a:solidFill>
                <a:latin typeface="Roboto Condensed"/>
              </a:rPr>
              <a:t>.</a:t>
            </a:r>
          </a:p>
        </p:txBody>
      </p:sp>
      <p:grpSp>
        <p:nvGrpSpPr>
          <p:cNvPr id="13" name="Group 13">
            <a:extLst>
              <a:ext uri="{FF2B5EF4-FFF2-40B4-BE49-F238E27FC236}">
                <a16:creationId xmlns:a16="http://schemas.microsoft.com/office/drawing/2014/main" id="{383CDE3F-BA7B-BA9E-3161-2A042B4FAFD8}"/>
              </a:ext>
            </a:extLst>
          </p:cNvPr>
          <p:cNvGrpSpPr/>
          <p:nvPr/>
        </p:nvGrpSpPr>
        <p:grpSpPr>
          <a:xfrm>
            <a:off x="3847606" y="2588729"/>
            <a:ext cx="3751537" cy="7243522"/>
            <a:chOff x="0" y="0"/>
            <a:chExt cx="988059" cy="1907759"/>
          </a:xfrm>
        </p:grpSpPr>
        <p:sp>
          <p:nvSpPr>
            <p:cNvPr id="14" name="Freeform 14">
              <a:extLst>
                <a:ext uri="{FF2B5EF4-FFF2-40B4-BE49-F238E27FC236}">
                  <a16:creationId xmlns:a16="http://schemas.microsoft.com/office/drawing/2014/main" id="{95212FF4-C876-7CF5-EB55-C5DC1A8F74B8}"/>
                </a:ext>
              </a:extLst>
            </p:cNvPr>
            <p:cNvSpPr/>
            <p:nvPr/>
          </p:nvSpPr>
          <p:spPr>
            <a:xfrm>
              <a:off x="0" y="0"/>
              <a:ext cx="988059" cy="1907759"/>
            </a:xfrm>
            <a:custGeom>
              <a:avLst/>
              <a:gdLst/>
              <a:ahLst/>
              <a:cxnLst/>
              <a:rect l="l" t="t" r="r" b="b"/>
              <a:pathLst>
                <a:path w="988059" h="1907759">
                  <a:moveTo>
                    <a:pt x="105247" y="0"/>
                  </a:moveTo>
                  <a:lnTo>
                    <a:pt x="882812" y="0"/>
                  </a:lnTo>
                  <a:cubicBezTo>
                    <a:pt x="940938" y="0"/>
                    <a:pt x="988059" y="47121"/>
                    <a:pt x="988059" y="105247"/>
                  </a:cubicBezTo>
                  <a:lnTo>
                    <a:pt x="988059" y="1802512"/>
                  </a:lnTo>
                  <a:cubicBezTo>
                    <a:pt x="988059" y="1860638"/>
                    <a:pt x="940938" y="1907759"/>
                    <a:pt x="882812" y="1907759"/>
                  </a:cubicBezTo>
                  <a:lnTo>
                    <a:pt x="105247" y="1907759"/>
                  </a:lnTo>
                  <a:cubicBezTo>
                    <a:pt x="47121" y="1907759"/>
                    <a:pt x="0" y="1860638"/>
                    <a:pt x="0" y="1802512"/>
                  </a:cubicBezTo>
                  <a:lnTo>
                    <a:pt x="0" y="105247"/>
                  </a:lnTo>
                  <a:cubicBezTo>
                    <a:pt x="0" y="47121"/>
                    <a:pt x="47121" y="0"/>
                    <a:pt x="105247" y="0"/>
                  </a:cubicBezTo>
                  <a:close/>
                </a:path>
              </a:pathLst>
            </a:custGeom>
            <a:solidFill>
              <a:srgbClr val="FFFCFA"/>
            </a:solidFill>
          </p:spPr>
          <p:txBody>
            <a:bodyPr/>
            <a:lstStyle/>
            <a:p>
              <a:endParaRPr lang="en-US"/>
            </a:p>
          </p:txBody>
        </p:sp>
        <p:sp>
          <p:nvSpPr>
            <p:cNvPr id="15" name="TextBox 15">
              <a:extLst>
                <a:ext uri="{FF2B5EF4-FFF2-40B4-BE49-F238E27FC236}">
                  <a16:creationId xmlns:a16="http://schemas.microsoft.com/office/drawing/2014/main" id="{03D3C293-72F2-D06F-1F80-94CA4A75CE1F}"/>
                </a:ext>
              </a:extLst>
            </p:cNvPr>
            <p:cNvSpPr txBox="1"/>
            <p:nvPr/>
          </p:nvSpPr>
          <p:spPr>
            <a:xfrm>
              <a:off x="0" y="-123825"/>
              <a:ext cx="988059" cy="2031584"/>
            </a:xfrm>
            <a:prstGeom prst="rect">
              <a:avLst/>
            </a:prstGeom>
          </p:spPr>
          <p:txBody>
            <a:bodyPr lIns="50800" tIns="50800" rIns="50800" bIns="50800" rtlCol="0" anchor="ctr"/>
            <a:lstStyle/>
            <a:p>
              <a:pPr algn="ctr">
                <a:lnSpc>
                  <a:spcPts val="3780"/>
                </a:lnSpc>
              </a:pPr>
              <a:endParaRPr/>
            </a:p>
          </p:txBody>
        </p:sp>
      </p:grpSp>
      <p:sp>
        <p:nvSpPr>
          <p:cNvPr id="16" name="TextBox 16">
            <a:extLst>
              <a:ext uri="{FF2B5EF4-FFF2-40B4-BE49-F238E27FC236}">
                <a16:creationId xmlns:a16="http://schemas.microsoft.com/office/drawing/2014/main" id="{09852074-9837-BC51-B016-72DBEDF7574E}"/>
              </a:ext>
            </a:extLst>
          </p:cNvPr>
          <p:cNvSpPr txBox="1"/>
          <p:nvPr/>
        </p:nvSpPr>
        <p:spPr>
          <a:xfrm>
            <a:off x="4056747" y="2924554"/>
            <a:ext cx="3333256" cy="4501232"/>
          </a:xfrm>
          <a:prstGeom prst="rect">
            <a:avLst/>
          </a:prstGeom>
        </p:spPr>
        <p:txBody>
          <a:bodyPr lIns="0" tIns="0" rIns="0" bIns="0" rtlCol="0" anchor="t">
            <a:spAutoFit/>
          </a:bodyPr>
          <a:lstStyle/>
          <a:p>
            <a:pPr algn="just">
              <a:lnSpc>
                <a:spcPts val="7200"/>
              </a:lnSpc>
              <a:spcBef>
                <a:spcPct val="0"/>
              </a:spcBef>
            </a:pPr>
            <a:r>
              <a:rPr lang="en-US" sz="3600" dirty="0" err="1">
                <a:solidFill>
                  <a:srgbClr val="594A47"/>
                </a:solidFill>
                <a:latin typeface="Roboto Condensed Bold"/>
              </a:rPr>
              <a:t>Luận</a:t>
            </a:r>
            <a:r>
              <a:rPr lang="en-US" sz="3600" dirty="0">
                <a:solidFill>
                  <a:srgbClr val="594A47"/>
                </a:solidFill>
                <a:latin typeface="Roboto Condensed Bold"/>
              </a:rPr>
              <a:t> </a:t>
            </a:r>
            <a:r>
              <a:rPr lang="en-US" sz="3600" dirty="0" err="1">
                <a:solidFill>
                  <a:srgbClr val="594A47"/>
                </a:solidFill>
                <a:latin typeface="Roboto Condensed Bold"/>
              </a:rPr>
              <a:t>điểm</a:t>
            </a:r>
            <a:r>
              <a:rPr lang="en-US" sz="3600" dirty="0">
                <a:solidFill>
                  <a:srgbClr val="594A47"/>
                </a:solidFill>
                <a:latin typeface="Roboto Condensed Bold"/>
              </a:rPr>
              <a:t> </a:t>
            </a:r>
            <a:r>
              <a:rPr lang="en-US" sz="3600" dirty="0" err="1">
                <a:solidFill>
                  <a:srgbClr val="594A47"/>
                </a:solidFill>
                <a:latin typeface="Roboto Condensed"/>
              </a:rPr>
              <a:t>là</a:t>
            </a:r>
            <a:r>
              <a:rPr lang="en-US" sz="3600" dirty="0">
                <a:solidFill>
                  <a:srgbClr val="594A47"/>
                </a:solidFill>
                <a:latin typeface="Roboto Condensed"/>
              </a:rPr>
              <a:t> </a:t>
            </a:r>
            <a:r>
              <a:rPr lang="en-US" sz="3600" dirty="0" err="1">
                <a:solidFill>
                  <a:srgbClr val="594A47"/>
                </a:solidFill>
                <a:latin typeface="Roboto Condensed"/>
              </a:rPr>
              <a:t>những</a:t>
            </a:r>
            <a:r>
              <a:rPr lang="en-US" sz="3600" dirty="0">
                <a:solidFill>
                  <a:srgbClr val="594A47"/>
                </a:solidFill>
                <a:latin typeface="Roboto Condensed"/>
              </a:rPr>
              <a:t> ý </a:t>
            </a:r>
            <a:r>
              <a:rPr lang="en-US" sz="3600" dirty="0" err="1">
                <a:solidFill>
                  <a:srgbClr val="594A47"/>
                </a:solidFill>
                <a:latin typeface="Roboto Condensed"/>
              </a:rPr>
              <a:t>chính</a:t>
            </a:r>
            <a:r>
              <a:rPr lang="en-US" sz="3600" dirty="0">
                <a:solidFill>
                  <a:srgbClr val="594A47"/>
                </a:solidFill>
                <a:latin typeface="Roboto Condensed"/>
              </a:rPr>
              <a:t> </a:t>
            </a:r>
            <a:r>
              <a:rPr lang="en-US" sz="3600" dirty="0" err="1">
                <a:solidFill>
                  <a:srgbClr val="594A47"/>
                </a:solidFill>
                <a:latin typeface="Roboto Condensed"/>
              </a:rPr>
              <a:t>được</a:t>
            </a:r>
            <a:r>
              <a:rPr lang="en-US" sz="3600" dirty="0">
                <a:solidFill>
                  <a:srgbClr val="594A47"/>
                </a:solidFill>
                <a:latin typeface="Roboto Condensed"/>
              </a:rPr>
              <a:t> </a:t>
            </a:r>
            <a:r>
              <a:rPr lang="en-US" sz="3600" dirty="0" err="1">
                <a:solidFill>
                  <a:srgbClr val="594A47"/>
                </a:solidFill>
                <a:latin typeface="Roboto Condensed"/>
              </a:rPr>
              <a:t>triển</a:t>
            </a:r>
            <a:r>
              <a:rPr lang="en-US" sz="3600" dirty="0">
                <a:solidFill>
                  <a:srgbClr val="594A47"/>
                </a:solidFill>
                <a:latin typeface="Roboto Condensed"/>
              </a:rPr>
              <a:t> </a:t>
            </a:r>
            <a:r>
              <a:rPr lang="en-US" sz="3600" dirty="0" err="1">
                <a:solidFill>
                  <a:srgbClr val="594A47"/>
                </a:solidFill>
                <a:latin typeface="Roboto Condensed"/>
              </a:rPr>
              <a:t>khai</a:t>
            </a:r>
            <a:r>
              <a:rPr lang="en-US" sz="3600" dirty="0">
                <a:solidFill>
                  <a:srgbClr val="594A47"/>
                </a:solidFill>
                <a:latin typeface="Roboto Condensed"/>
              </a:rPr>
              <a:t> </a:t>
            </a:r>
            <a:r>
              <a:rPr lang="en-US" sz="3600" dirty="0" err="1">
                <a:solidFill>
                  <a:srgbClr val="594A47"/>
                </a:solidFill>
                <a:latin typeface="Roboto Condensed"/>
              </a:rPr>
              <a:t>nhằm</a:t>
            </a:r>
            <a:r>
              <a:rPr lang="en-US" sz="3600" dirty="0">
                <a:solidFill>
                  <a:srgbClr val="594A47"/>
                </a:solidFill>
                <a:latin typeface="Roboto Condensed"/>
              </a:rPr>
              <a:t> </a:t>
            </a:r>
            <a:r>
              <a:rPr lang="en-US" sz="3600" dirty="0" err="1">
                <a:solidFill>
                  <a:srgbClr val="594A47"/>
                </a:solidFill>
                <a:latin typeface="Roboto Condensed"/>
              </a:rPr>
              <a:t>cụ</a:t>
            </a:r>
            <a:r>
              <a:rPr lang="en-US" sz="3600" dirty="0">
                <a:solidFill>
                  <a:srgbClr val="594A47"/>
                </a:solidFill>
                <a:latin typeface="Roboto Condensed"/>
              </a:rPr>
              <a:t> </a:t>
            </a:r>
            <a:r>
              <a:rPr lang="en-US" sz="3600" dirty="0" err="1">
                <a:solidFill>
                  <a:srgbClr val="594A47"/>
                </a:solidFill>
                <a:latin typeface="Roboto Condensed"/>
              </a:rPr>
              <a:t>thể</a:t>
            </a:r>
            <a:r>
              <a:rPr lang="en-US" sz="3600" dirty="0">
                <a:solidFill>
                  <a:srgbClr val="594A47"/>
                </a:solidFill>
                <a:latin typeface="Roboto Condensed"/>
              </a:rPr>
              <a:t> </a:t>
            </a:r>
            <a:r>
              <a:rPr lang="en-US" sz="3600" dirty="0" err="1">
                <a:solidFill>
                  <a:srgbClr val="594A47"/>
                </a:solidFill>
                <a:latin typeface="Roboto Condensed"/>
              </a:rPr>
              <a:t>hóa</a:t>
            </a:r>
            <a:r>
              <a:rPr lang="en-US" sz="3600" dirty="0">
                <a:solidFill>
                  <a:srgbClr val="594A47"/>
                </a:solidFill>
                <a:latin typeface="Roboto Condensed"/>
              </a:rPr>
              <a:t> </a:t>
            </a:r>
            <a:r>
              <a:rPr lang="en-US" sz="3600" dirty="0" err="1">
                <a:solidFill>
                  <a:srgbClr val="594A47"/>
                </a:solidFill>
                <a:latin typeface="Roboto Condensed"/>
              </a:rPr>
              <a:t>luận</a:t>
            </a:r>
            <a:r>
              <a:rPr lang="en-US" sz="3600" dirty="0">
                <a:solidFill>
                  <a:srgbClr val="594A47"/>
                </a:solidFill>
                <a:latin typeface="Roboto Condensed"/>
              </a:rPr>
              <a:t> </a:t>
            </a:r>
            <a:r>
              <a:rPr lang="en-US" sz="3600" dirty="0" err="1">
                <a:solidFill>
                  <a:srgbClr val="594A47"/>
                </a:solidFill>
                <a:latin typeface="Roboto Condensed"/>
              </a:rPr>
              <a:t>đề</a:t>
            </a:r>
            <a:r>
              <a:rPr lang="en-US" sz="3600" dirty="0">
                <a:solidFill>
                  <a:srgbClr val="594A47"/>
                </a:solidFill>
                <a:latin typeface="Roboto Condensed"/>
              </a:rPr>
              <a:t>.</a:t>
            </a:r>
          </a:p>
        </p:txBody>
      </p:sp>
      <p:grpSp>
        <p:nvGrpSpPr>
          <p:cNvPr id="17" name="Group 17">
            <a:extLst>
              <a:ext uri="{FF2B5EF4-FFF2-40B4-BE49-F238E27FC236}">
                <a16:creationId xmlns:a16="http://schemas.microsoft.com/office/drawing/2014/main" id="{1811D37F-0F89-5997-DDDF-A8D501F7EB2C}"/>
              </a:ext>
            </a:extLst>
          </p:cNvPr>
          <p:cNvGrpSpPr/>
          <p:nvPr/>
        </p:nvGrpSpPr>
        <p:grpSpPr>
          <a:xfrm>
            <a:off x="11960281" y="2588729"/>
            <a:ext cx="6022789" cy="7243522"/>
            <a:chOff x="0" y="0"/>
            <a:chExt cx="1586249" cy="1907759"/>
          </a:xfrm>
        </p:grpSpPr>
        <p:sp>
          <p:nvSpPr>
            <p:cNvPr id="18" name="Freeform 18">
              <a:extLst>
                <a:ext uri="{FF2B5EF4-FFF2-40B4-BE49-F238E27FC236}">
                  <a16:creationId xmlns:a16="http://schemas.microsoft.com/office/drawing/2014/main" id="{07D953D4-62E9-BF24-2D61-1CDE46AE6C10}"/>
                </a:ext>
              </a:extLst>
            </p:cNvPr>
            <p:cNvSpPr/>
            <p:nvPr/>
          </p:nvSpPr>
          <p:spPr>
            <a:xfrm>
              <a:off x="0" y="0"/>
              <a:ext cx="1586249" cy="1907759"/>
            </a:xfrm>
            <a:custGeom>
              <a:avLst/>
              <a:gdLst/>
              <a:ahLst/>
              <a:cxnLst/>
              <a:rect l="l" t="t" r="r" b="b"/>
              <a:pathLst>
                <a:path w="1586249" h="1907759">
                  <a:moveTo>
                    <a:pt x="65557" y="0"/>
                  </a:moveTo>
                  <a:lnTo>
                    <a:pt x="1520692" y="0"/>
                  </a:lnTo>
                  <a:cubicBezTo>
                    <a:pt x="1538079" y="0"/>
                    <a:pt x="1554753" y="6907"/>
                    <a:pt x="1567048" y="19201"/>
                  </a:cubicBezTo>
                  <a:cubicBezTo>
                    <a:pt x="1579342" y="31496"/>
                    <a:pt x="1586249" y="48170"/>
                    <a:pt x="1586249" y="65557"/>
                  </a:cubicBezTo>
                  <a:lnTo>
                    <a:pt x="1586249" y="1842202"/>
                  </a:lnTo>
                  <a:cubicBezTo>
                    <a:pt x="1586249" y="1859588"/>
                    <a:pt x="1579342" y="1876263"/>
                    <a:pt x="1567048" y="1888557"/>
                  </a:cubicBezTo>
                  <a:cubicBezTo>
                    <a:pt x="1554753" y="1900852"/>
                    <a:pt x="1538079" y="1907759"/>
                    <a:pt x="1520692" y="1907759"/>
                  </a:cubicBezTo>
                  <a:lnTo>
                    <a:pt x="65557" y="1907759"/>
                  </a:lnTo>
                  <a:cubicBezTo>
                    <a:pt x="48170" y="1907759"/>
                    <a:pt x="31496" y="1900852"/>
                    <a:pt x="19201" y="1888557"/>
                  </a:cubicBezTo>
                  <a:cubicBezTo>
                    <a:pt x="6907" y="1876263"/>
                    <a:pt x="0" y="1859588"/>
                    <a:pt x="0" y="1842202"/>
                  </a:cubicBezTo>
                  <a:lnTo>
                    <a:pt x="0" y="65557"/>
                  </a:lnTo>
                  <a:cubicBezTo>
                    <a:pt x="0" y="48170"/>
                    <a:pt x="6907" y="31496"/>
                    <a:pt x="19201" y="19201"/>
                  </a:cubicBezTo>
                  <a:cubicBezTo>
                    <a:pt x="31496" y="6907"/>
                    <a:pt x="48170" y="0"/>
                    <a:pt x="65557" y="0"/>
                  </a:cubicBezTo>
                  <a:close/>
                </a:path>
              </a:pathLst>
            </a:custGeom>
            <a:solidFill>
              <a:srgbClr val="FFFCFA"/>
            </a:solidFill>
          </p:spPr>
          <p:txBody>
            <a:bodyPr/>
            <a:lstStyle/>
            <a:p>
              <a:endParaRPr lang="en-US"/>
            </a:p>
          </p:txBody>
        </p:sp>
        <p:sp>
          <p:nvSpPr>
            <p:cNvPr id="19" name="TextBox 19">
              <a:extLst>
                <a:ext uri="{FF2B5EF4-FFF2-40B4-BE49-F238E27FC236}">
                  <a16:creationId xmlns:a16="http://schemas.microsoft.com/office/drawing/2014/main" id="{B1169BBD-B18A-25D2-7BCE-C5280E345A28}"/>
                </a:ext>
              </a:extLst>
            </p:cNvPr>
            <p:cNvSpPr txBox="1"/>
            <p:nvPr/>
          </p:nvSpPr>
          <p:spPr>
            <a:xfrm>
              <a:off x="0" y="-123825"/>
              <a:ext cx="1586249" cy="2031584"/>
            </a:xfrm>
            <a:prstGeom prst="rect">
              <a:avLst/>
            </a:prstGeom>
          </p:spPr>
          <p:txBody>
            <a:bodyPr lIns="50800" tIns="50800" rIns="50800" bIns="50800" rtlCol="0" anchor="ctr"/>
            <a:lstStyle/>
            <a:p>
              <a:pPr algn="ctr">
                <a:lnSpc>
                  <a:spcPts val="3780"/>
                </a:lnSpc>
              </a:pPr>
              <a:endParaRPr/>
            </a:p>
          </p:txBody>
        </p:sp>
      </p:grpSp>
      <p:sp>
        <p:nvSpPr>
          <p:cNvPr id="20" name="TextBox 20">
            <a:extLst>
              <a:ext uri="{FF2B5EF4-FFF2-40B4-BE49-F238E27FC236}">
                <a16:creationId xmlns:a16="http://schemas.microsoft.com/office/drawing/2014/main" id="{A40E01E3-BC14-5883-D672-58D102AEEC37}"/>
              </a:ext>
            </a:extLst>
          </p:cNvPr>
          <p:cNvSpPr txBox="1"/>
          <p:nvPr/>
        </p:nvSpPr>
        <p:spPr>
          <a:xfrm>
            <a:off x="12112371" y="2584160"/>
            <a:ext cx="5718609" cy="6347892"/>
          </a:xfrm>
          <a:prstGeom prst="rect">
            <a:avLst/>
          </a:prstGeom>
        </p:spPr>
        <p:txBody>
          <a:bodyPr lIns="0" tIns="0" rIns="0" bIns="0" rtlCol="0" anchor="t">
            <a:spAutoFit/>
          </a:bodyPr>
          <a:lstStyle/>
          <a:p>
            <a:pPr algn="just">
              <a:lnSpc>
                <a:spcPts val="7200"/>
              </a:lnSpc>
              <a:spcBef>
                <a:spcPct val="0"/>
              </a:spcBef>
            </a:pPr>
            <a:r>
              <a:rPr lang="en-US" sz="3600" dirty="0" err="1">
                <a:solidFill>
                  <a:srgbClr val="594A47"/>
                </a:solidFill>
                <a:latin typeface="Roboto Condensed Bold"/>
              </a:rPr>
              <a:t>Bằng</a:t>
            </a:r>
            <a:r>
              <a:rPr lang="en-US" sz="3600" dirty="0">
                <a:solidFill>
                  <a:srgbClr val="594A47"/>
                </a:solidFill>
                <a:latin typeface="Roboto Condensed Bold"/>
              </a:rPr>
              <a:t> </a:t>
            </a:r>
            <a:r>
              <a:rPr lang="en-US" sz="3600" dirty="0" err="1">
                <a:solidFill>
                  <a:srgbClr val="594A47"/>
                </a:solidFill>
                <a:latin typeface="Roboto Condensed Bold"/>
              </a:rPr>
              <a:t>chứng</a:t>
            </a:r>
            <a:r>
              <a:rPr lang="en-US" sz="3600" dirty="0">
                <a:solidFill>
                  <a:srgbClr val="594A47"/>
                </a:solidFill>
                <a:latin typeface="Roboto Condensed"/>
              </a:rPr>
              <a:t> </a:t>
            </a:r>
            <a:r>
              <a:rPr lang="en-US" sz="3600" dirty="0" err="1">
                <a:solidFill>
                  <a:srgbClr val="594A47"/>
                </a:solidFill>
                <a:latin typeface="Roboto Condensed"/>
              </a:rPr>
              <a:t>là</a:t>
            </a:r>
            <a:r>
              <a:rPr lang="en-US" sz="3600" dirty="0">
                <a:solidFill>
                  <a:srgbClr val="594A47"/>
                </a:solidFill>
                <a:latin typeface="Roboto Condensed"/>
              </a:rPr>
              <a:t> </a:t>
            </a:r>
            <a:r>
              <a:rPr lang="en-US" sz="3600" dirty="0" err="1">
                <a:solidFill>
                  <a:srgbClr val="594A47"/>
                </a:solidFill>
                <a:latin typeface="Roboto Condensed"/>
              </a:rPr>
              <a:t>những</a:t>
            </a:r>
            <a:r>
              <a:rPr lang="en-US" sz="3600" dirty="0">
                <a:solidFill>
                  <a:srgbClr val="594A47"/>
                </a:solidFill>
                <a:latin typeface="Roboto Condensed"/>
              </a:rPr>
              <a:t> </a:t>
            </a:r>
            <a:r>
              <a:rPr lang="en-US" sz="3600" dirty="0" err="1">
                <a:solidFill>
                  <a:srgbClr val="594A47"/>
                </a:solidFill>
                <a:latin typeface="Roboto Condensed"/>
              </a:rPr>
              <a:t>câu</a:t>
            </a:r>
            <a:r>
              <a:rPr lang="en-US" sz="3600" dirty="0">
                <a:solidFill>
                  <a:srgbClr val="594A47"/>
                </a:solidFill>
                <a:latin typeface="Roboto Condensed"/>
              </a:rPr>
              <a:t> </a:t>
            </a:r>
            <a:r>
              <a:rPr lang="en-US" sz="3600" dirty="0" err="1">
                <a:solidFill>
                  <a:srgbClr val="594A47"/>
                </a:solidFill>
                <a:latin typeface="Roboto Condensed"/>
              </a:rPr>
              <a:t>văn</a:t>
            </a:r>
            <a:r>
              <a:rPr lang="en-US" sz="3600" dirty="0">
                <a:solidFill>
                  <a:srgbClr val="594A47"/>
                </a:solidFill>
                <a:latin typeface="Roboto Condensed"/>
              </a:rPr>
              <a:t>, </a:t>
            </a:r>
            <a:r>
              <a:rPr lang="en-US" sz="3600" dirty="0" err="1">
                <a:solidFill>
                  <a:srgbClr val="594A47"/>
                </a:solidFill>
                <a:latin typeface="Roboto Condensed"/>
              </a:rPr>
              <a:t>đoạn</a:t>
            </a:r>
            <a:r>
              <a:rPr lang="en-US" sz="3600" dirty="0">
                <a:solidFill>
                  <a:srgbClr val="594A47"/>
                </a:solidFill>
                <a:latin typeface="Roboto Condensed"/>
              </a:rPr>
              <a:t> </a:t>
            </a:r>
            <a:r>
              <a:rPr lang="en-US" sz="3600" dirty="0" err="1">
                <a:solidFill>
                  <a:srgbClr val="594A47"/>
                </a:solidFill>
                <a:latin typeface="Roboto Condensed"/>
              </a:rPr>
              <a:t>văn</a:t>
            </a:r>
            <a:r>
              <a:rPr lang="en-US" sz="3600" dirty="0">
                <a:solidFill>
                  <a:srgbClr val="594A47"/>
                </a:solidFill>
                <a:latin typeface="Roboto Condensed"/>
              </a:rPr>
              <a:t>, </a:t>
            </a:r>
            <a:r>
              <a:rPr lang="en-US" sz="3600" dirty="0" err="1">
                <a:solidFill>
                  <a:srgbClr val="594A47"/>
                </a:solidFill>
                <a:latin typeface="Roboto Condensed"/>
              </a:rPr>
              <a:t>dòng</a:t>
            </a:r>
            <a:r>
              <a:rPr lang="en-US" sz="3600" dirty="0">
                <a:solidFill>
                  <a:srgbClr val="594A47"/>
                </a:solidFill>
                <a:latin typeface="Roboto Condensed"/>
              </a:rPr>
              <a:t> </a:t>
            </a:r>
            <a:r>
              <a:rPr lang="en-US" sz="3600" dirty="0" err="1">
                <a:solidFill>
                  <a:srgbClr val="594A47"/>
                </a:solidFill>
                <a:latin typeface="Roboto Condensed"/>
              </a:rPr>
              <a:t>thơ</a:t>
            </a:r>
            <a:r>
              <a:rPr lang="en-US" sz="3600" dirty="0">
                <a:solidFill>
                  <a:srgbClr val="594A47"/>
                </a:solidFill>
                <a:latin typeface="Roboto Condensed"/>
              </a:rPr>
              <a:t>, chi </a:t>
            </a:r>
            <a:r>
              <a:rPr lang="en-US" sz="3600" dirty="0" err="1">
                <a:solidFill>
                  <a:srgbClr val="594A47"/>
                </a:solidFill>
                <a:latin typeface="Roboto Condensed"/>
              </a:rPr>
              <a:t>tiết</a:t>
            </a:r>
            <a:r>
              <a:rPr lang="en-US" sz="3600" dirty="0">
                <a:solidFill>
                  <a:srgbClr val="594A47"/>
                </a:solidFill>
                <a:latin typeface="Roboto Condensed"/>
              </a:rPr>
              <a:t>, </a:t>
            </a:r>
            <a:r>
              <a:rPr lang="en-US" sz="3600" dirty="0" err="1">
                <a:solidFill>
                  <a:srgbClr val="594A47"/>
                </a:solidFill>
                <a:latin typeface="Roboto Condensed"/>
              </a:rPr>
              <a:t>hình</a:t>
            </a:r>
            <a:r>
              <a:rPr lang="en-US" sz="3600" dirty="0">
                <a:solidFill>
                  <a:srgbClr val="594A47"/>
                </a:solidFill>
                <a:latin typeface="Roboto Condensed"/>
              </a:rPr>
              <a:t> </a:t>
            </a:r>
            <a:r>
              <a:rPr lang="en-US" sz="3600" dirty="0" err="1">
                <a:solidFill>
                  <a:srgbClr val="594A47"/>
                </a:solidFill>
                <a:latin typeface="Roboto Condensed"/>
              </a:rPr>
              <a:t>ảnh</a:t>
            </a:r>
            <a:r>
              <a:rPr lang="en-US" sz="3600" dirty="0">
                <a:solidFill>
                  <a:srgbClr val="594A47"/>
                </a:solidFill>
                <a:latin typeface="Roboto Condensed"/>
              </a:rPr>
              <a:t>,…</a:t>
            </a:r>
            <a:r>
              <a:rPr lang="en-US" sz="3600" dirty="0" err="1">
                <a:solidFill>
                  <a:srgbClr val="594A47"/>
                </a:solidFill>
                <a:latin typeface="Roboto Condensed"/>
              </a:rPr>
              <a:t>được</a:t>
            </a:r>
            <a:r>
              <a:rPr lang="en-US" sz="3600" dirty="0">
                <a:solidFill>
                  <a:srgbClr val="594A47"/>
                </a:solidFill>
                <a:latin typeface="Roboto Condensed"/>
              </a:rPr>
              <a:t> </a:t>
            </a:r>
            <a:r>
              <a:rPr lang="en-US" sz="3600" dirty="0" err="1">
                <a:solidFill>
                  <a:srgbClr val="594A47"/>
                </a:solidFill>
                <a:latin typeface="Roboto Condensed"/>
              </a:rPr>
              <a:t>dẫn</a:t>
            </a:r>
            <a:r>
              <a:rPr lang="en-US" sz="3600" dirty="0">
                <a:solidFill>
                  <a:srgbClr val="594A47"/>
                </a:solidFill>
                <a:latin typeface="Roboto Condensed"/>
              </a:rPr>
              <a:t> </a:t>
            </a:r>
            <a:r>
              <a:rPr lang="en-US" sz="3600" dirty="0" err="1">
                <a:solidFill>
                  <a:srgbClr val="594A47"/>
                </a:solidFill>
                <a:latin typeface="Roboto Condensed"/>
              </a:rPr>
              <a:t>từ</a:t>
            </a:r>
            <a:r>
              <a:rPr lang="en-US" sz="3600" dirty="0">
                <a:solidFill>
                  <a:srgbClr val="594A47"/>
                </a:solidFill>
                <a:latin typeface="Roboto Condensed"/>
              </a:rPr>
              <a:t> </a:t>
            </a:r>
            <a:r>
              <a:rPr lang="en-US" sz="3600" dirty="0" err="1">
                <a:solidFill>
                  <a:srgbClr val="594A47"/>
                </a:solidFill>
                <a:latin typeface="Roboto Condensed"/>
              </a:rPr>
              <a:t>tác</a:t>
            </a:r>
            <a:r>
              <a:rPr lang="en-US" sz="3600" dirty="0">
                <a:solidFill>
                  <a:srgbClr val="594A47"/>
                </a:solidFill>
                <a:latin typeface="Roboto Condensed"/>
              </a:rPr>
              <a:t> </a:t>
            </a:r>
            <a:r>
              <a:rPr lang="en-US" sz="3600" dirty="0" err="1">
                <a:solidFill>
                  <a:srgbClr val="594A47"/>
                </a:solidFill>
                <a:latin typeface="Roboto Condensed"/>
              </a:rPr>
              <a:t>phẩm</a:t>
            </a:r>
            <a:r>
              <a:rPr lang="en-US" sz="3600" dirty="0">
                <a:solidFill>
                  <a:srgbClr val="594A47"/>
                </a:solidFill>
                <a:latin typeface="Roboto Condensed"/>
              </a:rPr>
              <a:t> </a:t>
            </a:r>
            <a:r>
              <a:rPr lang="en-US" sz="3600" dirty="0" err="1">
                <a:solidFill>
                  <a:srgbClr val="594A47"/>
                </a:solidFill>
                <a:latin typeface="Roboto Condensed"/>
              </a:rPr>
              <a:t>văn</a:t>
            </a:r>
            <a:r>
              <a:rPr lang="en-US" sz="3600" dirty="0">
                <a:solidFill>
                  <a:srgbClr val="594A47"/>
                </a:solidFill>
                <a:latin typeface="Roboto Condensed"/>
              </a:rPr>
              <a:t> </a:t>
            </a:r>
            <a:r>
              <a:rPr lang="en-US" sz="3600" dirty="0" err="1">
                <a:solidFill>
                  <a:srgbClr val="594A47"/>
                </a:solidFill>
                <a:latin typeface="Roboto Condensed"/>
              </a:rPr>
              <a:t>học</a:t>
            </a:r>
            <a:r>
              <a:rPr lang="en-US" sz="3600" dirty="0">
                <a:solidFill>
                  <a:srgbClr val="594A47"/>
                </a:solidFill>
                <a:latin typeface="Roboto Condensed"/>
              </a:rPr>
              <a:t>; </a:t>
            </a:r>
            <a:r>
              <a:rPr lang="en-US" sz="3600" dirty="0" err="1">
                <a:solidFill>
                  <a:srgbClr val="594A47"/>
                </a:solidFill>
                <a:latin typeface="Roboto Condensed"/>
              </a:rPr>
              <a:t>hoặc</a:t>
            </a:r>
            <a:r>
              <a:rPr lang="en-US" sz="3600" dirty="0">
                <a:solidFill>
                  <a:srgbClr val="594A47"/>
                </a:solidFill>
                <a:latin typeface="Roboto Condensed"/>
              </a:rPr>
              <a:t> </a:t>
            </a:r>
            <a:r>
              <a:rPr lang="en-US" sz="3600" dirty="0" err="1">
                <a:solidFill>
                  <a:srgbClr val="594A47"/>
                </a:solidFill>
                <a:latin typeface="Roboto Condensed"/>
              </a:rPr>
              <a:t>những</a:t>
            </a:r>
            <a:r>
              <a:rPr lang="en-US" sz="3600" dirty="0">
                <a:solidFill>
                  <a:srgbClr val="594A47"/>
                </a:solidFill>
                <a:latin typeface="Roboto Condensed"/>
              </a:rPr>
              <a:t> </a:t>
            </a:r>
            <a:r>
              <a:rPr lang="en-US" sz="3600" dirty="0" err="1">
                <a:solidFill>
                  <a:srgbClr val="594A47"/>
                </a:solidFill>
                <a:latin typeface="Roboto Condensed"/>
              </a:rPr>
              <a:t>tài</a:t>
            </a:r>
            <a:r>
              <a:rPr lang="en-US" sz="3600" dirty="0">
                <a:solidFill>
                  <a:srgbClr val="594A47"/>
                </a:solidFill>
                <a:latin typeface="Roboto Condensed"/>
              </a:rPr>
              <a:t> </a:t>
            </a:r>
            <a:r>
              <a:rPr lang="en-US" sz="3600" dirty="0" err="1">
                <a:solidFill>
                  <a:srgbClr val="594A47"/>
                </a:solidFill>
                <a:latin typeface="Roboto Condensed"/>
              </a:rPr>
              <a:t>liệu</a:t>
            </a:r>
            <a:r>
              <a:rPr lang="en-US" sz="3600" dirty="0">
                <a:solidFill>
                  <a:srgbClr val="594A47"/>
                </a:solidFill>
                <a:latin typeface="Roboto Condensed"/>
              </a:rPr>
              <a:t>, </a:t>
            </a:r>
            <a:r>
              <a:rPr lang="en-US" sz="3600" dirty="0" err="1">
                <a:solidFill>
                  <a:srgbClr val="594A47"/>
                </a:solidFill>
                <a:latin typeface="Roboto Condensed"/>
              </a:rPr>
              <a:t>trích</a:t>
            </a:r>
            <a:r>
              <a:rPr lang="en-US" sz="3600" dirty="0">
                <a:solidFill>
                  <a:srgbClr val="594A47"/>
                </a:solidFill>
                <a:latin typeface="Roboto Condensed"/>
              </a:rPr>
              <a:t> </a:t>
            </a:r>
            <a:r>
              <a:rPr lang="en-US" sz="3600" dirty="0" err="1">
                <a:solidFill>
                  <a:srgbClr val="594A47"/>
                </a:solidFill>
                <a:latin typeface="Roboto Condensed"/>
              </a:rPr>
              <a:t>dẫn</a:t>
            </a:r>
            <a:r>
              <a:rPr lang="en-US" sz="3600" dirty="0">
                <a:solidFill>
                  <a:srgbClr val="594A47"/>
                </a:solidFill>
                <a:latin typeface="Roboto Condensed"/>
              </a:rPr>
              <a:t> </a:t>
            </a:r>
            <a:r>
              <a:rPr lang="en-US" sz="3600" dirty="0" err="1">
                <a:solidFill>
                  <a:srgbClr val="594A47"/>
                </a:solidFill>
                <a:latin typeface="Roboto Condensed"/>
              </a:rPr>
              <a:t>liên</a:t>
            </a:r>
            <a:r>
              <a:rPr lang="en-US" sz="3600" dirty="0">
                <a:solidFill>
                  <a:srgbClr val="594A47"/>
                </a:solidFill>
                <a:latin typeface="Roboto Condensed"/>
              </a:rPr>
              <a:t> </a:t>
            </a:r>
            <a:r>
              <a:rPr lang="en-US" sz="3600" dirty="0" err="1">
                <a:solidFill>
                  <a:srgbClr val="594A47"/>
                </a:solidFill>
                <a:latin typeface="Roboto Condensed"/>
              </a:rPr>
              <a:t>quan</a:t>
            </a:r>
            <a:r>
              <a:rPr lang="en-US" sz="3600" dirty="0">
                <a:solidFill>
                  <a:srgbClr val="594A47"/>
                </a:solidFill>
                <a:latin typeface="Roboto Condensed"/>
              </a:rPr>
              <a:t> </a:t>
            </a:r>
            <a:r>
              <a:rPr lang="en-US" sz="3600" dirty="0" err="1">
                <a:solidFill>
                  <a:srgbClr val="594A47"/>
                </a:solidFill>
                <a:latin typeface="Roboto Condensed"/>
              </a:rPr>
              <a:t>đến</a:t>
            </a:r>
            <a:r>
              <a:rPr lang="en-US" sz="3600" dirty="0">
                <a:solidFill>
                  <a:srgbClr val="594A47"/>
                </a:solidFill>
                <a:latin typeface="Roboto Condensed"/>
              </a:rPr>
              <a:t> </a:t>
            </a:r>
            <a:r>
              <a:rPr lang="en-US" sz="3600" dirty="0" err="1">
                <a:solidFill>
                  <a:srgbClr val="594A47"/>
                </a:solidFill>
                <a:latin typeface="Roboto Condensed"/>
              </a:rPr>
              <a:t>tác</a:t>
            </a:r>
            <a:r>
              <a:rPr lang="en-US" sz="3600" dirty="0">
                <a:solidFill>
                  <a:srgbClr val="594A47"/>
                </a:solidFill>
                <a:latin typeface="Roboto Condensed"/>
              </a:rPr>
              <a:t> </a:t>
            </a:r>
            <a:r>
              <a:rPr lang="en-US" sz="3600" dirty="0" err="1">
                <a:solidFill>
                  <a:srgbClr val="594A47"/>
                </a:solidFill>
                <a:latin typeface="Roboto Condensed"/>
              </a:rPr>
              <a:t>phẩm</a:t>
            </a:r>
            <a:r>
              <a:rPr lang="en-US" sz="3600" dirty="0">
                <a:solidFill>
                  <a:srgbClr val="594A47"/>
                </a:solidFill>
                <a:latin typeface="Roboto Condensed"/>
              </a:rPr>
              <a:t>, </a:t>
            </a:r>
            <a:r>
              <a:rPr lang="en-US" sz="3600" dirty="0" err="1">
                <a:solidFill>
                  <a:srgbClr val="594A47"/>
                </a:solidFill>
                <a:latin typeface="Roboto Condensed"/>
              </a:rPr>
              <a:t>tác</a:t>
            </a:r>
            <a:r>
              <a:rPr lang="en-US" sz="3600" dirty="0">
                <a:solidFill>
                  <a:srgbClr val="594A47"/>
                </a:solidFill>
                <a:latin typeface="Roboto Condensed"/>
              </a:rPr>
              <a:t> </a:t>
            </a:r>
            <a:r>
              <a:rPr lang="en-US" sz="3600" dirty="0" err="1">
                <a:solidFill>
                  <a:srgbClr val="594A47"/>
                </a:solidFill>
                <a:latin typeface="Roboto Condensed"/>
              </a:rPr>
              <a:t>giả</a:t>
            </a:r>
            <a:r>
              <a:rPr lang="en-US" sz="3600" dirty="0">
                <a:solidFill>
                  <a:srgbClr val="594A47"/>
                </a:solidFill>
                <a:latin typeface="Roboto Condensed"/>
              </a:rPr>
              <a:t>, </a:t>
            </a:r>
            <a:r>
              <a:rPr lang="en-US" sz="3600" dirty="0" err="1">
                <a:solidFill>
                  <a:srgbClr val="594A47"/>
                </a:solidFill>
                <a:latin typeface="Roboto Condensed"/>
              </a:rPr>
              <a:t>thể</a:t>
            </a:r>
            <a:r>
              <a:rPr lang="en-US" sz="3600" dirty="0">
                <a:solidFill>
                  <a:srgbClr val="594A47"/>
                </a:solidFill>
                <a:latin typeface="Roboto Condensed"/>
              </a:rPr>
              <a:t> </a:t>
            </a:r>
            <a:r>
              <a:rPr lang="en-US" sz="3600" dirty="0" err="1">
                <a:solidFill>
                  <a:srgbClr val="594A47"/>
                </a:solidFill>
                <a:latin typeface="Roboto Condensed"/>
              </a:rPr>
              <a:t>loại</a:t>
            </a:r>
            <a:r>
              <a:rPr lang="en-US" sz="3600" dirty="0">
                <a:solidFill>
                  <a:srgbClr val="594A47"/>
                </a:solidFill>
                <a:latin typeface="Roboto Condensed"/>
              </a:rPr>
              <a:t>,…</a:t>
            </a:r>
            <a:r>
              <a:rPr lang="vi-VN" sz="3600" dirty="0">
                <a:solidFill>
                  <a:srgbClr val="594A47"/>
                </a:solidFill>
                <a:latin typeface="Roboto Condensed"/>
              </a:rPr>
              <a:t> </a:t>
            </a:r>
            <a:r>
              <a:rPr lang="en-US" sz="3600" dirty="0" err="1">
                <a:solidFill>
                  <a:srgbClr val="594A47"/>
                </a:solidFill>
                <a:latin typeface="Roboto Condensed"/>
              </a:rPr>
              <a:t>được</a:t>
            </a:r>
            <a:r>
              <a:rPr lang="en-US" sz="3600" dirty="0">
                <a:solidFill>
                  <a:srgbClr val="594A47"/>
                </a:solidFill>
                <a:latin typeface="Roboto Condensed"/>
              </a:rPr>
              <a:t> </a:t>
            </a:r>
            <a:r>
              <a:rPr lang="en-US" sz="3600" dirty="0" err="1">
                <a:solidFill>
                  <a:srgbClr val="594A47"/>
                </a:solidFill>
                <a:latin typeface="Roboto Condensed"/>
              </a:rPr>
              <a:t>dùng</a:t>
            </a:r>
            <a:r>
              <a:rPr lang="en-US" sz="3600" dirty="0">
                <a:solidFill>
                  <a:srgbClr val="594A47"/>
                </a:solidFill>
                <a:latin typeface="Roboto Condensed"/>
              </a:rPr>
              <a:t> </a:t>
            </a:r>
            <a:r>
              <a:rPr lang="en-US" sz="3600" dirty="0" err="1">
                <a:solidFill>
                  <a:srgbClr val="594A47"/>
                </a:solidFill>
                <a:latin typeface="Roboto Condensed"/>
              </a:rPr>
              <a:t>để</a:t>
            </a:r>
            <a:r>
              <a:rPr lang="en-US" sz="3600" dirty="0">
                <a:solidFill>
                  <a:srgbClr val="594A47"/>
                </a:solidFill>
                <a:latin typeface="Roboto Condensed"/>
              </a:rPr>
              <a:t> </a:t>
            </a:r>
            <a:r>
              <a:rPr lang="en-US" sz="3600" dirty="0" err="1">
                <a:solidFill>
                  <a:srgbClr val="594A47"/>
                </a:solidFill>
                <a:latin typeface="Roboto Condensed"/>
              </a:rPr>
              <a:t>làm</a:t>
            </a:r>
            <a:r>
              <a:rPr lang="en-US" sz="3600" dirty="0">
                <a:solidFill>
                  <a:srgbClr val="594A47"/>
                </a:solidFill>
                <a:latin typeface="Roboto Condensed"/>
              </a:rPr>
              <a:t> </a:t>
            </a:r>
            <a:r>
              <a:rPr lang="en-US" sz="3600" dirty="0" err="1">
                <a:solidFill>
                  <a:srgbClr val="594A47"/>
                </a:solidFill>
                <a:latin typeface="Roboto Condensed"/>
              </a:rPr>
              <a:t>sáng</a:t>
            </a:r>
            <a:r>
              <a:rPr lang="en-US" sz="3600" dirty="0">
                <a:solidFill>
                  <a:srgbClr val="594A47"/>
                </a:solidFill>
                <a:latin typeface="Roboto Condensed"/>
              </a:rPr>
              <a:t> </a:t>
            </a:r>
            <a:r>
              <a:rPr lang="en-US" sz="3600" dirty="0" err="1">
                <a:solidFill>
                  <a:srgbClr val="594A47"/>
                </a:solidFill>
                <a:latin typeface="Roboto Condensed"/>
              </a:rPr>
              <a:t>tỏ</a:t>
            </a:r>
            <a:r>
              <a:rPr lang="en-US" sz="3600" dirty="0">
                <a:solidFill>
                  <a:srgbClr val="594A47"/>
                </a:solidFill>
                <a:latin typeface="Roboto Condensed"/>
              </a:rPr>
              <a:t> </a:t>
            </a:r>
            <a:r>
              <a:rPr lang="en-US" sz="3600" dirty="0" err="1">
                <a:solidFill>
                  <a:srgbClr val="594A47"/>
                </a:solidFill>
                <a:latin typeface="Roboto Condensed"/>
              </a:rPr>
              <a:t>luận</a:t>
            </a:r>
            <a:r>
              <a:rPr lang="en-US" sz="3600" dirty="0">
                <a:solidFill>
                  <a:srgbClr val="594A47"/>
                </a:solidFill>
                <a:latin typeface="Roboto Condensed"/>
              </a:rPr>
              <a:t> </a:t>
            </a:r>
            <a:r>
              <a:rPr lang="en-US" sz="3600" dirty="0" err="1">
                <a:solidFill>
                  <a:srgbClr val="594A47"/>
                </a:solidFill>
                <a:latin typeface="Roboto Condensed"/>
              </a:rPr>
              <a:t>điểm</a:t>
            </a:r>
            <a:r>
              <a:rPr lang="en-US" sz="3600" dirty="0">
                <a:solidFill>
                  <a:srgbClr val="594A47"/>
                </a:solidFill>
                <a:latin typeface="Roboto Condensed"/>
              </a:rPr>
              <a:t>.</a:t>
            </a:r>
          </a:p>
        </p:txBody>
      </p:sp>
    </p:spTree>
    <p:extLst>
      <p:ext uri="{BB962C8B-B14F-4D97-AF65-F5344CB8AC3E}">
        <p14:creationId xmlns:p14="http://schemas.microsoft.com/office/powerpoint/2010/main" val="11093380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2573544" y="-4004622"/>
            <a:ext cx="13140914" cy="18288003"/>
          </a:xfrm>
          <a:custGeom>
            <a:avLst/>
            <a:gdLst/>
            <a:ahLst/>
            <a:cxnLst/>
            <a:rect l="l" t="t" r="r" b="b"/>
            <a:pathLst>
              <a:path w="13140914" h="18288003">
                <a:moveTo>
                  <a:pt x="0" y="0"/>
                </a:moveTo>
                <a:lnTo>
                  <a:pt x="13140914" y="0"/>
                </a:lnTo>
                <a:lnTo>
                  <a:pt x="13140914" y="18288003"/>
                </a:lnTo>
                <a:lnTo>
                  <a:pt x="0" y="18288003"/>
                </a:lnTo>
                <a:lnTo>
                  <a:pt x="0" y="0"/>
                </a:lnTo>
                <a:close/>
              </a:path>
            </a:pathLst>
          </a:custGeom>
          <a:blipFill>
            <a:blip r:embed="rId4"/>
            <a:stretch>
              <a:fillRect t="-11714" b="-8379"/>
            </a:stretch>
          </a:blipFill>
        </p:spPr>
        <p:txBody>
          <a:bodyPr/>
          <a:lstStyle/>
          <a:p>
            <a:endParaRPr lang="en-US"/>
          </a:p>
        </p:txBody>
      </p:sp>
      <p:graphicFrame>
        <p:nvGraphicFramePr>
          <p:cNvPr id="21" name="Diagram 20">
            <a:extLst>
              <a:ext uri="{FF2B5EF4-FFF2-40B4-BE49-F238E27FC236}">
                <a16:creationId xmlns:a16="http://schemas.microsoft.com/office/drawing/2014/main" id="{443AFE60-B90A-8F95-740A-58851E527CE1}"/>
              </a:ext>
            </a:extLst>
          </p:cNvPr>
          <p:cNvGraphicFramePr/>
          <p:nvPr>
            <p:extLst>
              <p:ext uri="{D42A27DB-BD31-4B8C-83A1-F6EECF244321}">
                <p14:modId xmlns:p14="http://schemas.microsoft.com/office/powerpoint/2010/main" val="508708053"/>
              </p:ext>
            </p:extLst>
          </p:nvPr>
        </p:nvGraphicFramePr>
        <p:xfrm>
          <a:off x="914400" y="1227629"/>
          <a:ext cx="15715872" cy="9533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11">
            <a:extLst>
              <a:ext uri="{FF2B5EF4-FFF2-40B4-BE49-F238E27FC236}">
                <a16:creationId xmlns:a16="http://schemas.microsoft.com/office/drawing/2014/main" id="{C6CF8FAC-A578-C92A-2ECF-5ED59A954766}"/>
              </a:ext>
            </a:extLst>
          </p:cNvPr>
          <p:cNvSpPr txBox="1"/>
          <p:nvPr/>
        </p:nvSpPr>
        <p:spPr>
          <a:xfrm>
            <a:off x="685800" y="-261518"/>
            <a:ext cx="17285836" cy="1769715"/>
          </a:xfrm>
          <a:prstGeom prst="rect">
            <a:avLst/>
          </a:prstGeom>
        </p:spPr>
        <p:txBody>
          <a:bodyPr wrap="square" lIns="0" tIns="0" rIns="0" bIns="0" rtlCol="0" anchor="t">
            <a:spAutoFit/>
          </a:bodyPr>
          <a:lstStyle/>
          <a:p>
            <a:pPr algn="ctr">
              <a:lnSpc>
                <a:spcPts val="7200"/>
              </a:lnSpc>
              <a:spcBef>
                <a:spcPct val="0"/>
              </a:spcBef>
            </a:pPr>
            <a:r>
              <a:rPr lang="en-US" sz="3600" dirty="0" err="1">
                <a:solidFill>
                  <a:srgbClr val="594A47"/>
                </a:solidFill>
                <a:latin typeface="#9Slide05 Dear Saturday"/>
              </a:rPr>
              <a:t>Nhắc</a:t>
            </a:r>
            <a:r>
              <a:rPr lang="en-US" sz="3600" dirty="0">
                <a:solidFill>
                  <a:srgbClr val="594A47"/>
                </a:solidFill>
                <a:latin typeface="#9Slide05 Dear Saturday"/>
              </a:rPr>
              <a:t> </a:t>
            </a:r>
            <a:r>
              <a:rPr lang="en-US" sz="3600" dirty="0" err="1">
                <a:solidFill>
                  <a:srgbClr val="594A47"/>
                </a:solidFill>
                <a:latin typeface="#9Slide05 Dear Saturday"/>
              </a:rPr>
              <a:t>lại</a:t>
            </a:r>
            <a:r>
              <a:rPr lang="en-US" sz="3600" dirty="0">
                <a:solidFill>
                  <a:srgbClr val="594A47"/>
                </a:solidFill>
                <a:latin typeface="#9Slide05 Dear Saturday"/>
              </a:rPr>
              <a:t>: </a:t>
            </a:r>
          </a:p>
          <a:p>
            <a:pPr algn="ctr">
              <a:lnSpc>
                <a:spcPts val="7200"/>
              </a:lnSpc>
              <a:spcBef>
                <a:spcPct val="0"/>
              </a:spcBef>
            </a:pPr>
            <a:r>
              <a:rPr lang="en-US" sz="3600" dirty="0" err="1">
                <a:solidFill>
                  <a:srgbClr val="594A47"/>
                </a:solidFill>
                <a:latin typeface="#9Slide05 Dear Saturday"/>
              </a:rPr>
              <a:t>Luận</a:t>
            </a:r>
            <a:r>
              <a:rPr lang="en-US" sz="3600" dirty="0">
                <a:solidFill>
                  <a:srgbClr val="594A47"/>
                </a:solidFill>
                <a:latin typeface="#9Slide05 Dear Saturday"/>
              </a:rPr>
              <a:t> </a:t>
            </a:r>
            <a:r>
              <a:rPr lang="en-US" sz="3600" dirty="0" err="1">
                <a:solidFill>
                  <a:srgbClr val="594A47"/>
                </a:solidFill>
                <a:latin typeface="#9Slide05 Dear Saturday"/>
              </a:rPr>
              <a:t>đề</a:t>
            </a:r>
            <a:r>
              <a:rPr lang="en-US" sz="3600" dirty="0">
                <a:solidFill>
                  <a:srgbClr val="594A47"/>
                </a:solidFill>
                <a:latin typeface="#9Slide05 Dear Saturday"/>
              </a:rPr>
              <a:t>, </a:t>
            </a:r>
            <a:r>
              <a:rPr lang="en-US" sz="3600" dirty="0" err="1">
                <a:solidFill>
                  <a:srgbClr val="594A47"/>
                </a:solidFill>
                <a:latin typeface="#9Slide05 Dear Saturday"/>
              </a:rPr>
              <a:t>luận</a:t>
            </a:r>
            <a:r>
              <a:rPr lang="en-US" sz="3600" dirty="0">
                <a:solidFill>
                  <a:srgbClr val="594A47"/>
                </a:solidFill>
                <a:latin typeface="#9Slide05 Dear Saturday"/>
              </a:rPr>
              <a:t> </a:t>
            </a:r>
            <a:r>
              <a:rPr lang="en-US" sz="3600" dirty="0" err="1">
                <a:solidFill>
                  <a:srgbClr val="594A47"/>
                </a:solidFill>
                <a:latin typeface="#9Slide05 Dear Saturday"/>
              </a:rPr>
              <a:t>điểm</a:t>
            </a:r>
            <a:r>
              <a:rPr lang="en-US" sz="3600" dirty="0">
                <a:solidFill>
                  <a:srgbClr val="594A47"/>
                </a:solidFill>
                <a:latin typeface="#9Slide05 Dear Saturday"/>
              </a:rPr>
              <a:t>, </a:t>
            </a:r>
            <a:r>
              <a:rPr lang="en-US" sz="3600" dirty="0" err="1">
                <a:solidFill>
                  <a:srgbClr val="594A47"/>
                </a:solidFill>
                <a:latin typeface="#9Slide05 Dear Saturday"/>
              </a:rPr>
              <a:t>lí</a:t>
            </a:r>
            <a:r>
              <a:rPr lang="en-US" sz="3600" dirty="0">
                <a:solidFill>
                  <a:srgbClr val="594A47"/>
                </a:solidFill>
                <a:latin typeface="#9Slide05 Dear Saturday"/>
              </a:rPr>
              <a:t> </a:t>
            </a:r>
            <a:r>
              <a:rPr lang="en-US" sz="3600" dirty="0" err="1">
                <a:solidFill>
                  <a:srgbClr val="594A47"/>
                </a:solidFill>
                <a:latin typeface="#9Slide05 Dear Saturday"/>
              </a:rPr>
              <a:t>lẽ</a:t>
            </a:r>
            <a:r>
              <a:rPr lang="en-US" sz="3600" dirty="0">
                <a:solidFill>
                  <a:srgbClr val="594A47"/>
                </a:solidFill>
                <a:latin typeface="#9Slide05 Dear Saturday"/>
              </a:rPr>
              <a:t> </a:t>
            </a:r>
            <a:r>
              <a:rPr lang="en-US" sz="3600" dirty="0" err="1">
                <a:solidFill>
                  <a:srgbClr val="594A47"/>
                </a:solidFill>
                <a:latin typeface="#9Slide05 Dear Saturday"/>
              </a:rPr>
              <a:t>và</a:t>
            </a:r>
            <a:r>
              <a:rPr lang="en-US" sz="3600" dirty="0">
                <a:solidFill>
                  <a:srgbClr val="594A47"/>
                </a:solidFill>
                <a:latin typeface="#9Slide05 Dear Saturday"/>
              </a:rPr>
              <a:t> </a:t>
            </a:r>
            <a:r>
              <a:rPr lang="en-US" sz="3600" dirty="0" err="1">
                <a:solidFill>
                  <a:srgbClr val="594A47"/>
                </a:solidFill>
                <a:latin typeface="#9Slide05 Dear Saturday"/>
              </a:rPr>
              <a:t>bằng</a:t>
            </a:r>
            <a:r>
              <a:rPr lang="en-US" sz="3600" dirty="0">
                <a:solidFill>
                  <a:srgbClr val="594A47"/>
                </a:solidFill>
                <a:latin typeface="#9Slide05 Dear Saturday"/>
              </a:rPr>
              <a:t> </a:t>
            </a:r>
            <a:r>
              <a:rPr lang="en-US" sz="3600" dirty="0" err="1">
                <a:solidFill>
                  <a:srgbClr val="594A47"/>
                </a:solidFill>
                <a:latin typeface="#9Slide05 Dear Saturday"/>
              </a:rPr>
              <a:t>chứng</a:t>
            </a:r>
            <a:r>
              <a:rPr lang="en-US" sz="3600" dirty="0">
                <a:solidFill>
                  <a:srgbClr val="594A47"/>
                </a:solidFill>
                <a:latin typeface="#9Slide05 Dear Saturday"/>
              </a:rPr>
              <a:t> </a:t>
            </a:r>
            <a:r>
              <a:rPr lang="en-US" sz="3600" dirty="0" err="1">
                <a:solidFill>
                  <a:srgbClr val="594A47"/>
                </a:solidFill>
                <a:latin typeface="#9Slide05 Dear Saturday"/>
              </a:rPr>
              <a:t>trong</a:t>
            </a:r>
            <a:r>
              <a:rPr lang="en-US" sz="3600" dirty="0">
                <a:solidFill>
                  <a:srgbClr val="594A47"/>
                </a:solidFill>
                <a:latin typeface="#9Slide05 Dear Saturday"/>
              </a:rPr>
              <a:t> </a:t>
            </a:r>
            <a:r>
              <a:rPr lang="en-US" sz="3600" dirty="0" err="1">
                <a:solidFill>
                  <a:srgbClr val="594A47"/>
                </a:solidFill>
                <a:latin typeface="#9Slide05 Dear Saturday"/>
              </a:rPr>
              <a:t>văn</a:t>
            </a:r>
            <a:r>
              <a:rPr lang="en-US" sz="3600" dirty="0">
                <a:solidFill>
                  <a:srgbClr val="594A47"/>
                </a:solidFill>
                <a:latin typeface="#9Slide05 Dear Saturday"/>
              </a:rPr>
              <a:t> </a:t>
            </a:r>
            <a:r>
              <a:rPr lang="en-US" sz="3600" dirty="0" err="1">
                <a:solidFill>
                  <a:srgbClr val="594A47"/>
                </a:solidFill>
                <a:latin typeface="#9Slide05 Dear Saturday"/>
              </a:rPr>
              <a:t>bản</a:t>
            </a:r>
            <a:r>
              <a:rPr lang="en-US" sz="3600" dirty="0">
                <a:solidFill>
                  <a:srgbClr val="594A47"/>
                </a:solidFill>
                <a:latin typeface="#9Slide05 Dear Saturday"/>
              </a:rPr>
              <a:t> </a:t>
            </a:r>
            <a:r>
              <a:rPr lang="en-US" sz="3600" dirty="0" err="1">
                <a:solidFill>
                  <a:srgbClr val="594A47"/>
                </a:solidFill>
                <a:latin typeface="#9Slide05 Dear Saturday"/>
              </a:rPr>
              <a:t>nghị</a:t>
            </a:r>
            <a:r>
              <a:rPr lang="en-US" sz="3600" dirty="0">
                <a:solidFill>
                  <a:srgbClr val="594A47"/>
                </a:solidFill>
                <a:latin typeface="#9Slide05 Dear Saturday"/>
              </a:rPr>
              <a:t> </a:t>
            </a:r>
            <a:r>
              <a:rPr lang="en-US" sz="3600" dirty="0" err="1">
                <a:solidFill>
                  <a:srgbClr val="594A47"/>
                </a:solidFill>
                <a:latin typeface="#9Slide05 Dear Saturday"/>
              </a:rPr>
              <a:t>luận</a:t>
            </a:r>
            <a:r>
              <a:rPr lang="en-US" sz="3600" dirty="0">
                <a:solidFill>
                  <a:srgbClr val="594A47"/>
                </a:solidFill>
                <a:latin typeface="#9Slide05 Dear Saturday"/>
              </a:rPr>
              <a:t> </a:t>
            </a:r>
            <a:r>
              <a:rPr lang="en-US" sz="3600" dirty="0" err="1">
                <a:solidFill>
                  <a:srgbClr val="594A47"/>
                </a:solidFill>
                <a:latin typeface="#9Slide05 Dear Saturday"/>
              </a:rPr>
              <a:t>văn</a:t>
            </a:r>
            <a:r>
              <a:rPr lang="en-US" sz="3600" dirty="0">
                <a:solidFill>
                  <a:srgbClr val="594A47"/>
                </a:solidFill>
                <a:latin typeface="#9Slide05 Dear Saturday"/>
              </a:rPr>
              <a:t> </a:t>
            </a:r>
            <a:r>
              <a:rPr lang="en-US" sz="3600" dirty="0" err="1">
                <a:solidFill>
                  <a:srgbClr val="594A47"/>
                </a:solidFill>
                <a:latin typeface="#9Slide05 Dear Saturday"/>
              </a:rPr>
              <a:t>học</a:t>
            </a:r>
            <a:r>
              <a:rPr lang="en-US" sz="3600" dirty="0">
                <a:solidFill>
                  <a:srgbClr val="594A47"/>
                </a:solidFill>
                <a:latin typeface="#9Slide05 Dear Saturday"/>
              </a:rPr>
              <a:t> </a:t>
            </a:r>
          </a:p>
        </p:txBody>
      </p:sp>
    </p:spTree>
    <p:extLst>
      <p:ext uri="{BB962C8B-B14F-4D97-AF65-F5344CB8AC3E}">
        <p14:creationId xmlns:p14="http://schemas.microsoft.com/office/powerpoint/2010/main" val="7189106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sz="4500"/>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sz="4500"/>
          </a:p>
        </p:txBody>
      </p:sp>
      <p:sp>
        <p:nvSpPr>
          <p:cNvPr id="4" name="Freeform 4"/>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AutoShape 5"/>
          <p:cNvSpPr/>
          <p:nvPr/>
        </p:nvSpPr>
        <p:spPr>
          <a:xfrm rot="5362205">
            <a:off x="12806910" y="30710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6" name="AutoShape 6"/>
          <p:cNvSpPr/>
          <p:nvPr/>
        </p:nvSpPr>
        <p:spPr>
          <a:xfrm rot="5362205">
            <a:off x="12806910" y="66143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9" name="Freeform 9"/>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10" name="TextBox 10"/>
          <p:cNvSpPr txBox="1"/>
          <p:nvPr/>
        </p:nvSpPr>
        <p:spPr>
          <a:xfrm>
            <a:off x="-457200" y="295145"/>
            <a:ext cx="8495743" cy="1008674"/>
          </a:xfrm>
          <a:prstGeom prst="rect">
            <a:avLst/>
          </a:prstGeom>
        </p:spPr>
        <p:txBody>
          <a:bodyPr wrap="square" lIns="0" tIns="0" rIns="0" bIns="0" rtlCol="0" anchor="t">
            <a:spAutoFit/>
          </a:bodyPr>
          <a:lstStyle/>
          <a:p>
            <a:pPr algn="ctr">
              <a:lnSpc>
                <a:spcPts val="9029"/>
              </a:lnSpc>
            </a:pPr>
            <a:r>
              <a:rPr lang="en-US" sz="4500" dirty="0">
                <a:solidFill>
                  <a:srgbClr val="594A47"/>
                </a:solidFill>
                <a:latin typeface="Fraunces Semi-Bold"/>
              </a:rPr>
              <a:t>I. TRI THỨC ĐỌC HIỂU</a:t>
            </a:r>
          </a:p>
        </p:txBody>
      </p:sp>
      <p:sp>
        <p:nvSpPr>
          <p:cNvPr id="11" name="TextBox 11"/>
          <p:cNvSpPr txBox="1"/>
          <p:nvPr/>
        </p:nvSpPr>
        <p:spPr>
          <a:xfrm>
            <a:off x="707415" y="1060360"/>
            <a:ext cx="16230600" cy="865622"/>
          </a:xfrm>
          <a:prstGeom prst="rect">
            <a:avLst/>
          </a:prstGeom>
        </p:spPr>
        <p:txBody>
          <a:bodyPr lIns="0" tIns="0" rIns="0" bIns="0" rtlCol="0" anchor="t">
            <a:spAutoFit/>
          </a:bodyPr>
          <a:lstStyle/>
          <a:p>
            <a:pPr algn="just">
              <a:lnSpc>
                <a:spcPts val="7560"/>
              </a:lnSpc>
              <a:spcBef>
                <a:spcPct val="0"/>
              </a:spcBef>
            </a:pPr>
            <a:r>
              <a:rPr lang="en-US" sz="3500" dirty="0">
                <a:solidFill>
                  <a:srgbClr val="594A47"/>
                </a:solidFill>
                <a:latin typeface="#9Slide05 Dear Saturday"/>
              </a:rPr>
              <a:t>2. </a:t>
            </a:r>
            <a:r>
              <a:rPr lang="en-US" sz="3500" dirty="0" err="1">
                <a:solidFill>
                  <a:srgbClr val="594A47"/>
                </a:solidFill>
                <a:latin typeface="#9Slide05 Dear Saturday"/>
              </a:rPr>
              <a:t>Cách</a:t>
            </a:r>
            <a:r>
              <a:rPr lang="en-US" sz="3500" dirty="0">
                <a:solidFill>
                  <a:srgbClr val="594A47"/>
                </a:solidFill>
                <a:latin typeface="#9Slide05 Dear Saturday"/>
              </a:rPr>
              <a:t> </a:t>
            </a:r>
            <a:r>
              <a:rPr lang="en-US" sz="3500" dirty="0" err="1">
                <a:solidFill>
                  <a:srgbClr val="594A47"/>
                </a:solidFill>
                <a:latin typeface="#9Slide05 Dear Saturday"/>
              </a:rPr>
              <a:t>trình</a:t>
            </a:r>
            <a:r>
              <a:rPr lang="en-US" sz="3500" dirty="0">
                <a:solidFill>
                  <a:srgbClr val="594A47"/>
                </a:solidFill>
                <a:latin typeface="#9Slide05 Dear Saturday"/>
              </a:rPr>
              <a:t> </a:t>
            </a:r>
            <a:r>
              <a:rPr lang="en-US" sz="3500" dirty="0" err="1">
                <a:solidFill>
                  <a:srgbClr val="594A47"/>
                </a:solidFill>
                <a:latin typeface="#9Slide05 Dear Saturday"/>
              </a:rPr>
              <a:t>bày</a:t>
            </a:r>
            <a:r>
              <a:rPr lang="en-US" sz="3500" dirty="0">
                <a:solidFill>
                  <a:srgbClr val="594A47"/>
                </a:solidFill>
                <a:latin typeface="#9Slide05 Dear Saturday"/>
              </a:rPr>
              <a:t> vấn </a:t>
            </a:r>
            <a:r>
              <a:rPr lang="en-US" sz="3500" dirty="0" err="1">
                <a:solidFill>
                  <a:srgbClr val="594A47"/>
                </a:solidFill>
                <a:latin typeface="#9Slide05 Dear Saturday"/>
              </a:rPr>
              <a:t>đề</a:t>
            </a:r>
            <a:r>
              <a:rPr lang="en-US" sz="3500" dirty="0">
                <a:solidFill>
                  <a:srgbClr val="594A47"/>
                </a:solidFill>
                <a:latin typeface="#9Slide05 Dear Saturday"/>
              </a:rPr>
              <a:t> </a:t>
            </a:r>
            <a:r>
              <a:rPr lang="en-US" sz="3500" dirty="0" err="1">
                <a:solidFill>
                  <a:srgbClr val="594A47"/>
                </a:solidFill>
                <a:latin typeface="#9Slide05 Dear Saturday"/>
              </a:rPr>
              <a:t>trong</a:t>
            </a:r>
            <a:r>
              <a:rPr lang="en-US" sz="3500" dirty="0">
                <a:solidFill>
                  <a:srgbClr val="594A47"/>
                </a:solidFill>
                <a:latin typeface="#9Slide05 Dear Saturday"/>
              </a:rPr>
              <a:t> </a:t>
            </a:r>
            <a:r>
              <a:rPr lang="en-US" sz="3500" dirty="0" err="1">
                <a:solidFill>
                  <a:srgbClr val="594A47"/>
                </a:solidFill>
                <a:latin typeface="#9Slide05 Dear Saturday"/>
              </a:rPr>
              <a:t>bài</a:t>
            </a:r>
            <a:r>
              <a:rPr lang="en-US" sz="3500" dirty="0">
                <a:solidFill>
                  <a:srgbClr val="594A47"/>
                </a:solidFill>
                <a:latin typeface="#9Slide05 Dear Saturday"/>
              </a:rPr>
              <a:t> </a:t>
            </a:r>
            <a:r>
              <a:rPr lang="en-US" sz="3500" dirty="0" err="1">
                <a:solidFill>
                  <a:srgbClr val="594A47"/>
                </a:solidFill>
                <a:latin typeface="#9Slide05 Dear Saturday"/>
              </a:rPr>
              <a:t>nghị</a:t>
            </a:r>
            <a:r>
              <a:rPr lang="en-US" sz="3500" dirty="0">
                <a:solidFill>
                  <a:srgbClr val="594A47"/>
                </a:solidFill>
                <a:latin typeface="#9Slide05 Dear Saturday"/>
              </a:rPr>
              <a:t> </a:t>
            </a:r>
            <a:r>
              <a:rPr lang="en-US" sz="3500" dirty="0" err="1">
                <a:solidFill>
                  <a:srgbClr val="594A47"/>
                </a:solidFill>
                <a:latin typeface="#9Slide05 Dear Saturday"/>
              </a:rPr>
              <a:t>luận</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học</a:t>
            </a:r>
            <a:endParaRPr lang="en-US" sz="3500" dirty="0">
              <a:solidFill>
                <a:srgbClr val="594A47"/>
              </a:solidFill>
              <a:latin typeface="#9Slide05 Dear Saturday"/>
            </a:endParaRPr>
          </a:p>
        </p:txBody>
      </p:sp>
      <p:graphicFrame>
        <p:nvGraphicFramePr>
          <p:cNvPr id="7" name="Sơ đồ 6">
            <a:extLst>
              <a:ext uri="{FF2B5EF4-FFF2-40B4-BE49-F238E27FC236}">
                <a16:creationId xmlns:a16="http://schemas.microsoft.com/office/drawing/2014/main" id="{9DF8A2D9-A07C-55EB-45C8-2E67D4A1E142}"/>
              </a:ext>
            </a:extLst>
          </p:cNvPr>
          <p:cNvGraphicFramePr/>
          <p:nvPr>
            <p:extLst>
              <p:ext uri="{D42A27DB-BD31-4B8C-83A1-F6EECF244321}">
                <p14:modId xmlns:p14="http://schemas.microsoft.com/office/powerpoint/2010/main" val="3963278466"/>
              </p:ext>
            </p:extLst>
          </p:nvPr>
        </p:nvGraphicFramePr>
        <p:xfrm>
          <a:off x="216678" y="1943100"/>
          <a:ext cx="18071322" cy="77149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700153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B6967-89D4-58BB-5F87-E02362DB31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D99AF2-1988-E071-DBA4-C559A19D9023}"/>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sz="4500"/>
          </a:p>
        </p:txBody>
      </p:sp>
      <p:sp>
        <p:nvSpPr>
          <p:cNvPr id="3" name="Freeform 3">
            <a:extLst>
              <a:ext uri="{FF2B5EF4-FFF2-40B4-BE49-F238E27FC236}">
                <a16:creationId xmlns:a16="http://schemas.microsoft.com/office/drawing/2014/main" id="{3BB7FF2D-2A18-0955-E73D-63A38250B40E}"/>
              </a:ext>
            </a:extLst>
          </p:cNvPr>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sz="4500"/>
          </a:p>
        </p:txBody>
      </p:sp>
      <p:sp>
        <p:nvSpPr>
          <p:cNvPr id="4" name="Freeform 4">
            <a:extLst>
              <a:ext uri="{FF2B5EF4-FFF2-40B4-BE49-F238E27FC236}">
                <a16:creationId xmlns:a16="http://schemas.microsoft.com/office/drawing/2014/main" id="{F7339F20-B559-09DB-B066-6A3029F89CE7}"/>
              </a:ext>
            </a:extLst>
          </p:cNvPr>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AutoShape 5">
            <a:extLst>
              <a:ext uri="{FF2B5EF4-FFF2-40B4-BE49-F238E27FC236}">
                <a16:creationId xmlns:a16="http://schemas.microsoft.com/office/drawing/2014/main" id="{96EBB0F9-F266-DB26-7356-999D2B59DAFA}"/>
              </a:ext>
            </a:extLst>
          </p:cNvPr>
          <p:cNvSpPr/>
          <p:nvPr/>
        </p:nvSpPr>
        <p:spPr>
          <a:xfrm rot="5362205">
            <a:off x="12806910" y="30710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6" name="AutoShape 6">
            <a:extLst>
              <a:ext uri="{FF2B5EF4-FFF2-40B4-BE49-F238E27FC236}">
                <a16:creationId xmlns:a16="http://schemas.microsoft.com/office/drawing/2014/main" id="{996B3FFB-E9E9-0F01-8B5B-47B6AC3BD866}"/>
              </a:ext>
            </a:extLst>
          </p:cNvPr>
          <p:cNvSpPr/>
          <p:nvPr/>
        </p:nvSpPr>
        <p:spPr>
          <a:xfrm rot="5362205">
            <a:off x="12806910" y="66143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9" name="Freeform 9">
            <a:extLst>
              <a:ext uri="{FF2B5EF4-FFF2-40B4-BE49-F238E27FC236}">
                <a16:creationId xmlns:a16="http://schemas.microsoft.com/office/drawing/2014/main" id="{80B9644E-1B6C-77FB-324A-F368F8251F40}"/>
              </a:ext>
            </a:extLst>
          </p:cNvPr>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10" name="TextBox 10">
            <a:extLst>
              <a:ext uri="{FF2B5EF4-FFF2-40B4-BE49-F238E27FC236}">
                <a16:creationId xmlns:a16="http://schemas.microsoft.com/office/drawing/2014/main" id="{E177E88B-B265-6D32-DB8A-020E92ECA464}"/>
              </a:ext>
            </a:extLst>
          </p:cNvPr>
          <p:cNvSpPr txBox="1"/>
          <p:nvPr/>
        </p:nvSpPr>
        <p:spPr>
          <a:xfrm>
            <a:off x="-457200" y="295145"/>
            <a:ext cx="8495743" cy="1008674"/>
          </a:xfrm>
          <a:prstGeom prst="rect">
            <a:avLst/>
          </a:prstGeom>
        </p:spPr>
        <p:txBody>
          <a:bodyPr wrap="square" lIns="0" tIns="0" rIns="0" bIns="0" rtlCol="0" anchor="t">
            <a:spAutoFit/>
          </a:bodyPr>
          <a:lstStyle/>
          <a:p>
            <a:pPr algn="ctr">
              <a:lnSpc>
                <a:spcPts val="9029"/>
              </a:lnSpc>
            </a:pPr>
            <a:r>
              <a:rPr lang="en-US" sz="4500" dirty="0">
                <a:solidFill>
                  <a:srgbClr val="594A47"/>
                </a:solidFill>
                <a:latin typeface="Fraunces Semi-Bold"/>
              </a:rPr>
              <a:t>I. TRI THỨC ĐỌC HIỂU</a:t>
            </a:r>
          </a:p>
        </p:txBody>
      </p:sp>
      <p:sp>
        <p:nvSpPr>
          <p:cNvPr id="11" name="TextBox 11">
            <a:extLst>
              <a:ext uri="{FF2B5EF4-FFF2-40B4-BE49-F238E27FC236}">
                <a16:creationId xmlns:a16="http://schemas.microsoft.com/office/drawing/2014/main" id="{F2101EE9-2B0B-3AD6-3EA4-E5E614FF203C}"/>
              </a:ext>
            </a:extLst>
          </p:cNvPr>
          <p:cNvSpPr txBox="1"/>
          <p:nvPr/>
        </p:nvSpPr>
        <p:spPr>
          <a:xfrm>
            <a:off x="707415" y="1060360"/>
            <a:ext cx="16230600" cy="865622"/>
          </a:xfrm>
          <a:prstGeom prst="rect">
            <a:avLst/>
          </a:prstGeom>
        </p:spPr>
        <p:txBody>
          <a:bodyPr lIns="0" tIns="0" rIns="0" bIns="0" rtlCol="0" anchor="t">
            <a:spAutoFit/>
          </a:bodyPr>
          <a:lstStyle/>
          <a:p>
            <a:pPr algn="just">
              <a:lnSpc>
                <a:spcPts val="7560"/>
              </a:lnSpc>
              <a:spcBef>
                <a:spcPct val="0"/>
              </a:spcBef>
            </a:pPr>
            <a:r>
              <a:rPr lang="en-US" sz="3500" dirty="0">
                <a:solidFill>
                  <a:srgbClr val="594A47"/>
                </a:solidFill>
                <a:latin typeface="#9Slide05 Dear Saturday"/>
              </a:rPr>
              <a:t>2. </a:t>
            </a:r>
            <a:r>
              <a:rPr lang="en-US" sz="3500" dirty="0" err="1">
                <a:solidFill>
                  <a:srgbClr val="594A47"/>
                </a:solidFill>
                <a:latin typeface="#9Slide05 Dear Saturday"/>
              </a:rPr>
              <a:t>Cách</a:t>
            </a:r>
            <a:r>
              <a:rPr lang="en-US" sz="3500" dirty="0">
                <a:solidFill>
                  <a:srgbClr val="594A47"/>
                </a:solidFill>
                <a:latin typeface="#9Slide05 Dear Saturday"/>
              </a:rPr>
              <a:t> </a:t>
            </a:r>
            <a:r>
              <a:rPr lang="en-US" sz="3500" dirty="0" err="1">
                <a:solidFill>
                  <a:srgbClr val="594A47"/>
                </a:solidFill>
                <a:latin typeface="#9Slide05 Dear Saturday"/>
              </a:rPr>
              <a:t>trình</a:t>
            </a:r>
            <a:r>
              <a:rPr lang="en-US" sz="3500" dirty="0">
                <a:solidFill>
                  <a:srgbClr val="594A47"/>
                </a:solidFill>
                <a:latin typeface="#9Slide05 Dear Saturday"/>
              </a:rPr>
              <a:t> </a:t>
            </a:r>
            <a:r>
              <a:rPr lang="en-US" sz="3500" dirty="0" err="1">
                <a:solidFill>
                  <a:srgbClr val="594A47"/>
                </a:solidFill>
                <a:latin typeface="#9Slide05 Dear Saturday"/>
              </a:rPr>
              <a:t>bày</a:t>
            </a:r>
            <a:r>
              <a:rPr lang="en-US" sz="3500" dirty="0">
                <a:solidFill>
                  <a:srgbClr val="594A47"/>
                </a:solidFill>
                <a:latin typeface="#9Slide05 Dear Saturday"/>
              </a:rPr>
              <a:t> vấn </a:t>
            </a:r>
            <a:r>
              <a:rPr lang="en-US" sz="3500" dirty="0" err="1">
                <a:solidFill>
                  <a:srgbClr val="594A47"/>
                </a:solidFill>
                <a:latin typeface="#9Slide05 Dear Saturday"/>
              </a:rPr>
              <a:t>đề</a:t>
            </a:r>
            <a:r>
              <a:rPr lang="en-US" sz="3500" dirty="0">
                <a:solidFill>
                  <a:srgbClr val="594A47"/>
                </a:solidFill>
                <a:latin typeface="#9Slide05 Dear Saturday"/>
              </a:rPr>
              <a:t> </a:t>
            </a:r>
            <a:r>
              <a:rPr lang="en-US" sz="3500" dirty="0" err="1">
                <a:solidFill>
                  <a:srgbClr val="594A47"/>
                </a:solidFill>
                <a:latin typeface="#9Slide05 Dear Saturday"/>
              </a:rPr>
              <a:t>trong</a:t>
            </a:r>
            <a:r>
              <a:rPr lang="en-US" sz="3500" dirty="0">
                <a:solidFill>
                  <a:srgbClr val="594A47"/>
                </a:solidFill>
                <a:latin typeface="#9Slide05 Dear Saturday"/>
              </a:rPr>
              <a:t> </a:t>
            </a:r>
            <a:r>
              <a:rPr lang="en-US" sz="3500" dirty="0" err="1">
                <a:solidFill>
                  <a:srgbClr val="594A47"/>
                </a:solidFill>
                <a:latin typeface="#9Slide05 Dear Saturday"/>
              </a:rPr>
              <a:t>bài</a:t>
            </a:r>
            <a:r>
              <a:rPr lang="en-US" sz="3500" dirty="0">
                <a:solidFill>
                  <a:srgbClr val="594A47"/>
                </a:solidFill>
                <a:latin typeface="#9Slide05 Dear Saturday"/>
              </a:rPr>
              <a:t> </a:t>
            </a:r>
            <a:r>
              <a:rPr lang="en-US" sz="3500" dirty="0" err="1">
                <a:solidFill>
                  <a:srgbClr val="594A47"/>
                </a:solidFill>
                <a:latin typeface="#9Slide05 Dear Saturday"/>
              </a:rPr>
              <a:t>nghị</a:t>
            </a:r>
            <a:r>
              <a:rPr lang="en-US" sz="3500" dirty="0">
                <a:solidFill>
                  <a:srgbClr val="594A47"/>
                </a:solidFill>
                <a:latin typeface="#9Slide05 Dear Saturday"/>
              </a:rPr>
              <a:t> </a:t>
            </a:r>
            <a:r>
              <a:rPr lang="en-US" sz="3500" dirty="0" err="1">
                <a:solidFill>
                  <a:srgbClr val="594A47"/>
                </a:solidFill>
                <a:latin typeface="#9Slide05 Dear Saturday"/>
              </a:rPr>
              <a:t>luận</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học</a:t>
            </a:r>
            <a:endParaRPr lang="en-US" sz="3500" dirty="0">
              <a:solidFill>
                <a:srgbClr val="594A47"/>
              </a:solidFill>
              <a:latin typeface="#9Slide05 Dear Saturday"/>
            </a:endParaRPr>
          </a:p>
        </p:txBody>
      </p:sp>
      <p:grpSp>
        <p:nvGrpSpPr>
          <p:cNvPr id="13" name="Group 12">
            <a:extLst>
              <a:ext uri="{FF2B5EF4-FFF2-40B4-BE49-F238E27FC236}">
                <a16:creationId xmlns:a16="http://schemas.microsoft.com/office/drawing/2014/main" id="{BB1DA44F-4AB5-B592-3FCD-F55C0D587429}"/>
              </a:ext>
            </a:extLst>
          </p:cNvPr>
          <p:cNvGrpSpPr/>
          <p:nvPr/>
        </p:nvGrpSpPr>
        <p:grpSpPr>
          <a:xfrm>
            <a:off x="219661" y="2774920"/>
            <a:ext cx="18065354" cy="6051269"/>
            <a:chOff x="219661" y="2774920"/>
            <a:chExt cx="18065354" cy="6051269"/>
          </a:xfrm>
        </p:grpSpPr>
        <p:sp>
          <p:nvSpPr>
            <p:cNvPr id="14" name="Freeform: Shape 13">
              <a:extLst>
                <a:ext uri="{FF2B5EF4-FFF2-40B4-BE49-F238E27FC236}">
                  <a16:creationId xmlns:a16="http://schemas.microsoft.com/office/drawing/2014/main" id="{119BDF1A-E3CD-98FE-D3AD-2C1AE32D1BD9}"/>
                </a:ext>
              </a:extLst>
            </p:cNvPr>
            <p:cNvSpPr/>
            <p:nvPr/>
          </p:nvSpPr>
          <p:spPr>
            <a:xfrm>
              <a:off x="13262817" y="4825204"/>
              <a:ext cx="91440" cy="797984"/>
            </a:xfrm>
            <a:custGeom>
              <a:avLst/>
              <a:gdLst/>
              <a:ahLst/>
              <a:cxnLst/>
              <a:rect l="0" t="0" r="0" b="0"/>
              <a:pathLst>
                <a:path>
                  <a:moveTo>
                    <a:pt x="45720" y="0"/>
                  </a:moveTo>
                  <a:lnTo>
                    <a:pt x="45720" y="797984"/>
                  </a:lnTo>
                </a:path>
              </a:pathLst>
            </a:custGeom>
            <a:noFill/>
          </p:spPr>
          <p:style>
            <a:lnRef idx="2">
              <a:schemeClr val="accent2">
                <a:tint val="70000"/>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951DEAFE-5D35-2BB4-E289-6D408B006EE4}"/>
                </a:ext>
              </a:extLst>
            </p:cNvPr>
            <p:cNvSpPr/>
            <p:nvPr/>
          </p:nvSpPr>
          <p:spPr>
            <a:xfrm>
              <a:off x="9203628" y="3443059"/>
              <a:ext cx="4104908" cy="797984"/>
            </a:xfrm>
            <a:custGeom>
              <a:avLst/>
              <a:gdLst/>
              <a:ahLst/>
              <a:cxnLst/>
              <a:rect l="0" t="0" r="0" b="0"/>
              <a:pathLst>
                <a:path>
                  <a:moveTo>
                    <a:pt x="0" y="0"/>
                  </a:moveTo>
                  <a:lnTo>
                    <a:pt x="0" y="543803"/>
                  </a:lnTo>
                  <a:lnTo>
                    <a:pt x="4104908" y="543803"/>
                  </a:lnTo>
                  <a:lnTo>
                    <a:pt x="4104908" y="797984"/>
                  </a:lnTo>
                </a:path>
              </a:pathLst>
            </a:custGeom>
            <a:noFill/>
          </p:spPr>
          <p:style>
            <a:lnRef idx="2">
              <a:schemeClr val="accent2">
                <a:tint val="90000"/>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50B6D1BE-D96E-2D95-B242-A83911FBEFDC}"/>
                </a:ext>
              </a:extLst>
            </p:cNvPr>
            <p:cNvSpPr/>
            <p:nvPr/>
          </p:nvSpPr>
          <p:spPr>
            <a:xfrm>
              <a:off x="4077706" y="4777203"/>
              <a:ext cx="91440" cy="797984"/>
            </a:xfrm>
            <a:custGeom>
              <a:avLst/>
              <a:gdLst/>
              <a:ahLst/>
              <a:cxnLst/>
              <a:rect l="0" t="0" r="0" b="0"/>
              <a:pathLst>
                <a:path>
                  <a:moveTo>
                    <a:pt x="45720" y="0"/>
                  </a:moveTo>
                  <a:lnTo>
                    <a:pt x="45720" y="797984"/>
                  </a:lnTo>
                </a:path>
              </a:pathLst>
            </a:custGeom>
            <a:noFill/>
          </p:spPr>
          <p:style>
            <a:lnRef idx="2">
              <a:schemeClr val="accent2">
                <a:tint val="70000"/>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0C73BB72-FE94-86B2-7152-D84E124ECA72}"/>
                </a:ext>
              </a:extLst>
            </p:cNvPr>
            <p:cNvSpPr/>
            <p:nvPr/>
          </p:nvSpPr>
          <p:spPr>
            <a:xfrm>
              <a:off x="4123426" y="3443059"/>
              <a:ext cx="5080201" cy="797984"/>
            </a:xfrm>
            <a:custGeom>
              <a:avLst/>
              <a:gdLst/>
              <a:ahLst/>
              <a:cxnLst/>
              <a:rect l="0" t="0" r="0" b="0"/>
              <a:pathLst>
                <a:path>
                  <a:moveTo>
                    <a:pt x="5080201" y="0"/>
                  </a:moveTo>
                  <a:lnTo>
                    <a:pt x="5080201" y="543803"/>
                  </a:lnTo>
                  <a:lnTo>
                    <a:pt x="0" y="543803"/>
                  </a:lnTo>
                  <a:lnTo>
                    <a:pt x="0" y="797984"/>
                  </a:lnTo>
                </a:path>
              </a:pathLst>
            </a:custGeom>
            <a:noFill/>
          </p:spPr>
          <p:style>
            <a:lnRef idx="2">
              <a:schemeClr val="accent2">
                <a:tint val="90000"/>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Rectangle: Rounded Corners 17">
              <a:extLst>
                <a:ext uri="{FF2B5EF4-FFF2-40B4-BE49-F238E27FC236}">
                  <a16:creationId xmlns:a16="http://schemas.microsoft.com/office/drawing/2014/main" id="{FFDE8A42-E8E9-6E38-9A83-26D0FF79F215}"/>
                </a:ext>
              </a:extLst>
            </p:cNvPr>
            <p:cNvSpPr/>
            <p:nvPr/>
          </p:nvSpPr>
          <p:spPr>
            <a:xfrm>
              <a:off x="4164963" y="2774920"/>
              <a:ext cx="10077329" cy="668139"/>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80000"/>
                <a:hueOff val="0"/>
                <a:satOff val="0"/>
                <a:lumOff val="0"/>
                <a:alphaOff val="0"/>
              </a:schemeClr>
            </a:fillRef>
            <a:effectRef idx="1">
              <a:schemeClr val="accent2">
                <a:alpha val="80000"/>
                <a:hueOff val="0"/>
                <a:satOff val="0"/>
                <a:lumOff val="0"/>
                <a:alphaOff val="0"/>
              </a:schemeClr>
            </a:effectRef>
            <a:fontRef idx="minor">
              <a:schemeClr val="dk1"/>
            </a:fontRef>
          </p:style>
          <p:txBody>
            <a:bodyPr/>
            <a:lstStyle/>
            <a:p>
              <a:endParaRPr lang="en-US"/>
            </a:p>
          </p:txBody>
        </p:sp>
        <p:sp>
          <p:nvSpPr>
            <p:cNvPr id="19" name="Freeform: Shape 18">
              <a:extLst>
                <a:ext uri="{FF2B5EF4-FFF2-40B4-BE49-F238E27FC236}">
                  <a16:creationId xmlns:a16="http://schemas.microsoft.com/office/drawing/2014/main" id="{99DBB6D5-BB6B-2ED9-C2D6-10E23D872994}"/>
                </a:ext>
              </a:extLst>
            </p:cNvPr>
            <p:cNvSpPr/>
            <p:nvPr/>
          </p:nvSpPr>
          <p:spPr>
            <a:xfrm>
              <a:off x="4469829" y="3064542"/>
              <a:ext cx="10077329" cy="668139"/>
            </a:xfrm>
            <a:custGeom>
              <a:avLst/>
              <a:gdLst>
                <a:gd name="connsiteX0" fmla="*/ 0 w 10077329"/>
                <a:gd name="connsiteY0" fmla="*/ 66814 h 668139"/>
                <a:gd name="connsiteX1" fmla="*/ 66814 w 10077329"/>
                <a:gd name="connsiteY1" fmla="*/ 0 h 668139"/>
                <a:gd name="connsiteX2" fmla="*/ 10010515 w 10077329"/>
                <a:gd name="connsiteY2" fmla="*/ 0 h 668139"/>
                <a:gd name="connsiteX3" fmla="*/ 10077329 w 10077329"/>
                <a:gd name="connsiteY3" fmla="*/ 66814 h 668139"/>
                <a:gd name="connsiteX4" fmla="*/ 10077329 w 10077329"/>
                <a:gd name="connsiteY4" fmla="*/ 601325 h 668139"/>
                <a:gd name="connsiteX5" fmla="*/ 10010515 w 10077329"/>
                <a:gd name="connsiteY5" fmla="*/ 668139 h 668139"/>
                <a:gd name="connsiteX6" fmla="*/ 66814 w 10077329"/>
                <a:gd name="connsiteY6" fmla="*/ 668139 h 668139"/>
                <a:gd name="connsiteX7" fmla="*/ 0 w 10077329"/>
                <a:gd name="connsiteY7" fmla="*/ 601325 h 668139"/>
                <a:gd name="connsiteX8" fmla="*/ 0 w 10077329"/>
                <a:gd name="connsiteY8" fmla="*/ 66814 h 66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7329" h="668139">
                  <a:moveTo>
                    <a:pt x="0" y="66814"/>
                  </a:moveTo>
                  <a:cubicBezTo>
                    <a:pt x="0" y="29914"/>
                    <a:pt x="29914" y="0"/>
                    <a:pt x="66814" y="0"/>
                  </a:cubicBezTo>
                  <a:lnTo>
                    <a:pt x="10010515" y="0"/>
                  </a:lnTo>
                  <a:cubicBezTo>
                    <a:pt x="10047415" y="0"/>
                    <a:pt x="10077329" y="29914"/>
                    <a:pt x="10077329" y="66814"/>
                  </a:cubicBezTo>
                  <a:lnTo>
                    <a:pt x="10077329" y="601325"/>
                  </a:lnTo>
                  <a:cubicBezTo>
                    <a:pt x="10077329" y="638225"/>
                    <a:pt x="10047415" y="668139"/>
                    <a:pt x="10010515" y="668139"/>
                  </a:cubicBezTo>
                  <a:lnTo>
                    <a:pt x="66814" y="668139"/>
                  </a:lnTo>
                  <a:cubicBezTo>
                    <a:pt x="29914" y="668139"/>
                    <a:pt x="0" y="638225"/>
                    <a:pt x="0" y="601325"/>
                  </a:cubicBezTo>
                  <a:lnTo>
                    <a:pt x="0" y="66814"/>
                  </a:lnTo>
                  <a:close/>
                </a:path>
              </a:pathLst>
            </a:custGeom>
          </p:spPr>
          <p:style>
            <a:lnRef idx="1">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869" tIns="133869" rIns="133869" bIns="133869"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Cách</a:t>
              </a: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trình</a:t>
              </a: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bày</a:t>
              </a:r>
              <a:r>
                <a:rPr lang="en-US" sz="3000" b="1" kern="1200" dirty="0">
                  <a:latin typeface="Roboto Condensed" panose="02000000000000000000" pitchFamily="2" charset="0"/>
                  <a:ea typeface="Roboto Condensed" panose="02000000000000000000" pitchFamily="2" charset="0"/>
                  <a:cs typeface="Roboto Condensed" panose="02000000000000000000" pitchFamily="2" charset="0"/>
                </a:rPr>
                <a:t> vấn </a:t>
              </a:r>
              <a:r>
                <a:rPr lang="en-US" sz="3000" b="1" kern="1200" dirty="0" err="1">
                  <a:latin typeface="Roboto Condensed" panose="02000000000000000000" pitchFamily="2" charset="0"/>
                  <a:ea typeface="Roboto Condensed" panose="02000000000000000000" pitchFamily="2" charset="0"/>
                  <a:cs typeface="Roboto Condensed" panose="02000000000000000000" pitchFamily="2" charset="0"/>
                </a:rPr>
                <a:t>đề</a:t>
              </a:r>
              <a:endParaRPr lang="en-US" sz="3000" b="1"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Rounded Corners 19">
              <a:extLst>
                <a:ext uri="{FF2B5EF4-FFF2-40B4-BE49-F238E27FC236}">
                  <a16:creationId xmlns:a16="http://schemas.microsoft.com/office/drawing/2014/main" id="{78D39927-6D12-41CB-36AA-E649DC267D4B}"/>
                </a:ext>
              </a:extLst>
            </p:cNvPr>
            <p:cNvSpPr/>
            <p:nvPr/>
          </p:nvSpPr>
          <p:spPr>
            <a:xfrm>
              <a:off x="1294210" y="4241044"/>
              <a:ext cx="5658431" cy="536159"/>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70000"/>
                <a:hueOff val="0"/>
                <a:satOff val="0"/>
                <a:lumOff val="0"/>
                <a:alphaOff val="0"/>
              </a:schemeClr>
            </a:fillRef>
            <a:effectRef idx="1">
              <a:schemeClr val="accent2">
                <a:alpha val="70000"/>
                <a:hueOff val="0"/>
                <a:satOff val="0"/>
                <a:lumOff val="0"/>
                <a:alphaOff val="0"/>
              </a:schemeClr>
            </a:effectRef>
            <a:fontRef idx="minor">
              <a:schemeClr val="dk1"/>
            </a:fontRef>
          </p:style>
          <p:txBody>
            <a:bodyPr/>
            <a:lstStyle/>
            <a:p>
              <a:endParaRPr lang="en-US"/>
            </a:p>
          </p:txBody>
        </p:sp>
        <p:sp>
          <p:nvSpPr>
            <p:cNvPr id="21" name="Freeform: Shape 20">
              <a:extLst>
                <a:ext uri="{FF2B5EF4-FFF2-40B4-BE49-F238E27FC236}">
                  <a16:creationId xmlns:a16="http://schemas.microsoft.com/office/drawing/2014/main" id="{2E180298-3F78-5E19-2F22-99FCAA16ED37}"/>
                </a:ext>
              </a:extLst>
            </p:cNvPr>
            <p:cNvSpPr/>
            <p:nvPr/>
          </p:nvSpPr>
          <p:spPr>
            <a:xfrm>
              <a:off x="1599076" y="4530666"/>
              <a:ext cx="5658431" cy="536159"/>
            </a:xfrm>
            <a:custGeom>
              <a:avLst/>
              <a:gdLst>
                <a:gd name="connsiteX0" fmla="*/ 0 w 5658431"/>
                <a:gd name="connsiteY0" fmla="*/ 53616 h 536159"/>
                <a:gd name="connsiteX1" fmla="*/ 53616 w 5658431"/>
                <a:gd name="connsiteY1" fmla="*/ 0 h 536159"/>
                <a:gd name="connsiteX2" fmla="*/ 5604815 w 5658431"/>
                <a:gd name="connsiteY2" fmla="*/ 0 h 536159"/>
                <a:gd name="connsiteX3" fmla="*/ 5658431 w 5658431"/>
                <a:gd name="connsiteY3" fmla="*/ 53616 h 536159"/>
                <a:gd name="connsiteX4" fmla="*/ 5658431 w 5658431"/>
                <a:gd name="connsiteY4" fmla="*/ 482543 h 536159"/>
                <a:gd name="connsiteX5" fmla="*/ 5604815 w 5658431"/>
                <a:gd name="connsiteY5" fmla="*/ 536159 h 536159"/>
                <a:gd name="connsiteX6" fmla="*/ 53616 w 5658431"/>
                <a:gd name="connsiteY6" fmla="*/ 536159 h 536159"/>
                <a:gd name="connsiteX7" fmla="*/ 0 w 5658431"/>
                <a:gd name="connsiteY7" fmla="*/ 482543 h 536159"/>
                <a:gd name="connsiteX8" fmla="*/ 0 w 5658431"/>
                <a:gd name="connsiteY8" fmla="*/ 53616 h 53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8431" h="536159">
                  <a:moveTo>
                    <a:pt x="0" y="53616"/>
                  </a:moveTo>
                  <a:cubicBezTo>
                    <a:pt x="0" y="24005"/>
                    <a:pt x="24005" y="0"/>
                    <a:pt x="53616" y="0"/>
                  </a:cubicBezTo>
                  <a:lnTo>
                    <a:pt x="5604815" y="0"/>
                  </a:lnTo>
                  <a:cubicBezTo>
                    <a:pt x="5634426" y="0"/>
                    <a:pt x="5658431" y="24005"/>
                    <a:pt x="5658431" y="53616"/>
                  </a:cubicBezTo>
                  <a:lnTo>
                    <a:pt x="5658431" y="482543"/>
                  </a:lnTo>
                  <a:cubicBezTo>
                    <a:pt x="5658431" y="512154"/>
                    <a:pt x="5634426" y="536159"/>
                    <a:pt x="5604815" y="536159"/>
                  </a:cubicBezTo>
                  <a:lnTo>
                    <a:pt x="53616" y="536159"/>
                  </a:lnTo>
                  <a:cubicBezTo>
                    <a:pt x="24005" y="536159"/>
                    <a:pt x="0" y="512154"/>
                    <a:pt x="0" y="482543"/>
                  </a:cubicBezTo>
                  <a:lnTo>
                    <a:pt x="0" y="53616"/>
                  </a:lnTo>
                  <a:close/>
                </a:path>
              </a:pathLst>
            </a:custGeom>
          </p:spPr>
          <p:style>
            <a:lnRef idx="1">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004" tIns="130004" rIns="130004" bIns="130004"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Trình</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bày</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khách</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quan</a:t>
              </a:r>
              <a:endPar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Rectangle: Rounded Corners 21">
              <a:extLst>
                <a:ext uri="{FF2B5EF4-FFF2-40B4-BE49-F238E27FC236}">
                  <a16:creationId xmlns:a16="http://schemas.microsoft.com/office/drawing/2014/main" id="{EDFCE199-62D6-4EAF-5497-478211D6A298}"/>
                </a:ext>
              </a:extLst>
            </p:cNvPr>
            <p:cNvSpPr/>
            <p:nvPr/>
          </p:nvSpPr>
          <p:spPr>
            <a:xfrm>
              <a:off x="219661" y="5575188"/>
              <a:ext cx="7807530" cy="2876458"/>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50000"/>
                <a:hueOff val="0"/>
                <a:satOff val="0"/>
                <a:lumOff val="0"/>
                <a:alphaOff val="0"/>
              </a:schemeClr>
            </a:fillRef>
            <a:effectRef idx="1">
              <a:schemeClr val="accent2">
                <a:alpha val="50000"/>
                <a:hueOff val="0"/>
                <a:satOff val="0"/>
                <a:lumOff val="0"/>
                <a:alphaOff val="0"/>
              </a:schemeClr>
            </a:effectRef>
            <a:fontRef idx="minor">
              <a:schemeClr val="dk1"/>
            </a:fontRef>
          </p:style>
          <p:txBody>
            <a:bodyPr/>
            <a:lstStyle/>
            <a:p>
              <a:endParaRPr lang="en-US"/>
            </a:p>
          </p:txBody>
        </p:sp>
        <p:sp>
          <p:nvSpPr>
            <p:cNvPr id="23" name="Freeform: Shape 22">
              <a:extLst>
                <a:ext uri="{FF2B5EF4-FFF2-40B4-BE49-F238E27FC236}">
                  <a16:creationId xmlns:a16="http://schemas.microsoft.com/office/drawing/2014/main" id="{2BC69F77-DD6D-2286-0909-763885B5B950}"/>
                </a:ext>
              </a:extLst>
            </p:cNvPr>
            <p:cNvSpPr/>
            <p:nvPr/>
          </p:nvSpPr>
          <p:spPr>
            <a:xfrm>
              <a:off x="524526" y="5864810"/>
              <a:ext cx="7807530" cy="2876458"/>
            </a:xfrm>
            <a:custGeom>
              <a:avLst/>
              <a:gdLst>
                <a:gd name="connsiteX0" fmla="*/ 0 w 7807530"/>
                <a:gd name="connsiteY0" fmla="*/ 287646 h 2876458"/>
                <a:gd name="connsiteX1" fmla="*/ 287646 w 7807530"/>
                <a:gd name="connsiteY1" fmla="*/ 0 h 2876458"/>
                <a:gd name="connsiteX2" fmla="*/ 7519884 w 7807530"/>
                <a:gd name="connsiteY2" fmla="*/ 0 h 2876458"/>
                <a:gd name="connsiteX3" fmla="*/ 7807530 w 7807530"/>
                <a:gd name="connsiteY3" fmla="*/ 287646 h 2876458"/>
                <a:gd name="connsiteX4" fmla="*/ 7807530 w 7807530"/>
                <a:gd name="connsiteY4" fmla="*/ 2588812 h 2876458"/>
                <a:gd name="connsiteX5" fmla="*/ 7519884 w 7807530"/>
                <a:gd name="connsiteY5" fmla="*/ 2876458 h 2876458"/>
                <a:gd name="connsiteX6" fmla="*/ 287646 w 7807530"/>
                <a:gd name="connsiteY6" fmla="*/ 2876458 h 2876458"/>
                <a:gd name="connsiteX7" fmla="*/ 0 w 7807530"/>
                <a:gd name="connsiteY7" fmla="*/ 2588812 h 2876458"/>
                <a:gd name="connsiteX8" fmla="*/ 0 w 7807530"/>
                <a:gd name="connsiteY8" fmla="*/ 287646 h 28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530" h="2876458">
                  <a:moveTo>
                    <a:pt x="0" y="287646"/>
                  </a:moveTo>
                  <a:cubicBezTo>
                    <a:pt x="0" y="128784"/>
                    <a:pt x="128784" y="0"/>
                    <a:pt x="287646" y="0"/>
                  </a:cubicBezTo>
                  <a:lnTo>
                    <a:pt x="7519884" y="0"/>
                  </a:lnTo>
                  <a:cubicBezTo>
                    <a:pt x="7678746" y="0"/>
                    <a:pt x="7807530" y="128784"/>
                    <a:pt x="7807530" y="287646"/>
                  </a:cubicBezTo>
                  <a:lnTo>
                    <a:pt x="7807530" y="2588812"/>
                  </a:lnTo>
                  <a:cubicBezTo>
                    <a:pt x="7807530" y="2747674"/>
                    <a:pt x="7678746" y="2876458"/>
                    <a:pt x="7519884" y="2876458"/>
                  </a:cubicBezTo>
                  <a:lnTo>
                    <a:pt x="287646" y="2876458"/>
                  </a:lnTo>
                  <a:cubicBezTo>
                    <a:pt x="128784" y="2876458"/>
                    <a:pt x="0" y="2747674"/>
                    <a:pt x="0" y="2588812"/>
                  </a:cubicBezTo>
                  <a:lnTo>
                    <a:pt x="0" y="287646"/>
                  </a:lnTo>
                  <a:close/>
                </a:path>
              </a:pathLst>
            </a:custGeom>
          </p:spPr>
          <p:style>
            <a:lnRef idx="1">
              <a:schemeClr val="accent2">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8549" tIns="198549" rIns="198549" bIns="198549" numCol="1" spcCol="1270" anchor="ctr" anchorCtr="0">
              <a:noAutofit/>
            </a:bodyPr>
            <a:lstStyle/>
            <a:p>
              <a:pPr marL="0" lvl="0" indent="0" algn="ctr" defTabSz="1333500">
                <a:lnSpc>
                  <a:spcPct val="90000"/>
                </a:lnSpc>
                <a:spcBef>
                  <a:spcPct val="0"/>
                </a:spcBef>
                <a:spcAft>
                  <a:spcPct val="35000"/>
                </a:spcAft>
                <a:buNone/>
              </a:pPr>
              <a:r>
                <a:rPr lang="vi-VN" sz="3000" i="1" kern="1200" dirty="0">
                  <a:latin typeface="Roboto Condensed" panose="02000000000000000000" pitchFamily="2" charset="0"/>
                  <a:ea typeface="Roboto Condensed" panose="02000000000000000000" pitchFamily="2" charset="0"/>
                </a:rPr>
                <a:t>Là </a:t>
              </a:r>
              <a:r>
                <a:rPr lang="vi-VN" sz="3000" b="1" i="1" kern="1200" dirty="0">
                  <a:latin typeface="Roboto Condensed" panose="02000000000000000000" pitchFamily="2" charset="0"/>
                  <a:ea typeface="Roboto Condensed" panose="02000000000000000000" pitchFamily="2" charset="0"/>
                </a:rPr>
                <a:t>nêu lên</a:t>
              </a:r>
              <a:r>
                <a:rPr lang="vi-VN" sz="3000" i="1" kern="1200" dirty="0">
                  <a:latin typeface="Roboto Condensed" panose="02000000000000000000" pitchFamily="2" charset="0"/>
                  <a:ea typeface="Roboto Condensed" panose="02000000000000000000" pitchFamily="2" charset="0"/>
                </a:rPr>
                <a:t> những </a:t>
              </a:r>
              <a:r>
                <a:rPr lang="vi-VN" sz="3000" b="1" i="1" kern="1200" dirty="0">
                  <a:latin typeface="Roboto Condensed" panose="02000000000000000000" pitchFamily="2" charset="0"/>
                  <a:ea typeface="Roboto Condensed" panose="02000000000000000000" pitchFamily="2" charset="0"/>
                </a:rPr>
                <a:t>thông tin vốn có của đối tượng</a:t>
              </a:r>
              <a:r>
                <a:rPr lang="vi-VN" sz="3000" i="1" kern="1200" dirty="0">
                  <a:latin typeface="Roboto Condensed" panose="02000000000000000000" pitchFamily="2" charset="0"/>
                  <a:ea typeface="Roboto Condensed" panose="02000000000000000000" pitchFamily="2" charset="0"/>
                </a:rPr>
                <a:t> (Nêu nội dung chính của văn bản, thuật lại vắn tắt cốt truyện, giới thiệu hệ thống nhân vật trong tác phẩm, nêu khái quát đặc điểm hình thức nghệ thuật,...)</a:t>
              </a:r>
              <a:endParaRPr lang="en-US" sz="30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4" name="Rectangle: Rounded Corners 23">
              <a:extLst>
                <a:ext uri="{FF2B5EF4-FFF2-40B4-BE49-F238E27FC236}">
                  <a16:creationId xmlns:a16="http://schemas.microsoft.com/office/drawing/2014/main" id="{7B371A54-A8FC-9552-D8EA-052D170DD6EA}"/>
                </a:ext>
              </a:extLst>
            </p:cNvPr>
            <p:cNvSpPr/>
            <p:nvPr/>
          </p:nvSpPr>
          <p:spPr>
            <a:xfrm>
              <a:off x="9504028" y="4241044"/>
              <a:ext cx="7609017" cy="584160"/>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70000"/>
                <a:hueOff val="0"/>
                <a:satOff val="0"/>
                <a:lumOff val="0"/>
                <a:alphaOff val="0"/>
              </a:schemeClr>
            </a:fillRef>
            <a:effectRef idx="1">
              <a:schemeClr val="accent2">
                <a:alpha val="70000"/>
                <a:hueOff val="0"/>
                <a:satOff val="0"/>
                <a:lumOff val="0"/>
                <a:alphaOff val="0"/>
              </a:schemeClr>
            </a:effectRef>
            <a:fontRef idx="minor">
              <a:schemeClr val="dk1"/>
            </a:fontRef>
          </p:style>
          <p:txBody>
            <a:bodyPr/>
            <a:lstStyle/>
            <a:p>
              <a:endParaRPr lang="en-US"/>
            </a:p>
          </p:txBody>
        </p:sp>
        <p:sp>
          <p:nvSpPr>
            <p:cNvPr id="25" name="Freeform: Shape 24">
              <a:extLst>
                <a:ext uri="{FF2B5EF4-FFF2-40B4-BE49-F238E27FC236}">
                  <a16:creationId xmlns:a16="http://schemas.microsoft.com/office/drawing/2014/main" id="{E572E0D4-98EC-9F6F-5CA5-E925A9BD0381}"/>
                </a:ext>
              </a:extLst>
            </p:cNvPr>
            <p:cNvSpPr/>
            <p:nvPr/>
          </p:nvSpPr>
          <p:spPr>
            <a:xfrm>
              <a:off x="9808893" y="4530666"/>
              <a:ext cx="7609017" cy="584160"/>
            </a:xfrm>
            <a:custGeom>
              <a:avLst/>
              <a:gdLst>
                <a:gd name="connsiteX0" fmla="*/ 0 w 7609017"/>
                <a:gd name="connsiteY0" fmla="*/ 58416 h 584160"/>
                <a:gd name="connsiteX1" fmla="*/ 58416 w 7609017"/>
                <a:gd name="connsiteY1" fmla="*/ 0 h 584160"/>
                <a:gd name="connsiteX2" fmla="*/ 7550601 w 7609017"/>
                <a:gd name="connsiteY2" fmla="*/ 0 h 584160"/>
                <a:gd name="connsiteX3" fmla="*/ 7609017 w 7609017"/>
                <a:gd name="connsiteY3" fmla="*/ 58416 h 584160"/>
                <a:gd name="connsiteX4" fmla="*/ 7609017 w 7609017"/>
                <a:gd name="connsiteY4" fmla="*/ 525744 h 584160"/>
                <a:gd name="connsiteX5" fmla="*/ 7550601 w 7609017"/>
                <a:gd name="connsiteY5" fmla="*/ 584160 h 584160"/>
                <a:gd name="connsiteX6" fmla="*/ 58416 w 7609017"/>
                <a:gd name="connsiteY6" fmla="*/ 584160 h 584160"/>
                <a:gd name="connsiteX7" fmla="*/ 0 w 7609017"/>
                <a:gd name="connsiteY7" fmla="*/ 525744 h 584160"/>
                <a:gd name="connsiteX8" fmla="*/ 0 w 7609017"/>
                <a:gd name="connsiteY8" fmla="*/ 58416 h 58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017" h="584160">
                  <a:moveTo>
                    <a:pt x="0" y="58416"/>
                  </a:moveTo>
                  <a:cubicBezTo>
                    <a:pt x="0" y="26154"/>
                    <a:pt x="26154" y="0"/>
                    <a:pt x="58416" y="0"/>
                  </a:cubicBezTo>
                  <a:lnTo>
                    <a:pt x="7550601" y="0"/>
                  </a:lnTo>
                  <a:cubicBezTo>
                    <a:pt x="7582863" y="0"/>
                    <a:pt x="7609017" y="26154"/>
                    <a:pt x="7609017" y="58416"/>
                  </a:cubicBezTo>
                  <a:lnTo>
                    <a:pt x="7609017" y="525744"/>
                  </a:lnTo>
                  <a:cubicBezTo>
                    <a:pt x="7609017" y="558006"/>
                    <a:pt x="7582863" y="584160"/>
                    <a:pt x="7550601" y="584160"/>
                  </a:cubicBezTo>
                  <a:lnTo>
                    <a:pt x="58416" y="584160"/>
                  </a:lnTo>
                  <a:cubicBezTo>
                    <a:pt x="26154" y="584160"/>
                    <a:pt x="0" y="558006"/>
                    <a:pt x="0" y="525744"/>
                  </a:cubicBezTo>
                  <a:lnTo>
                    <a:pt x="0" y="58416"/>
                  </a:lnTo>
                  <a:close/>
                </a:path>
              </a:pathLst>
            </a:custGeom>
          </p:spPr>
          <p:style>
            <a:lnRef idx="1">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409" tIns="131409" rIns="131409" bIns="131409"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Trình</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bày</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chủ</a:t>
              </a:r>
              <a:r>
                <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000" b="1" i="1" kern="1200" dirty="0" err="1">
                  <a:latin typeface="Roboto Condensed" panose="02000000000000000000" pitchFamily="2" charset="0"/>
                  <a:ea typeface="Roboto Condensed" panose="02000000000000000000" pitchFamily="2" charset="0"/>
                  <a:cs typeface="Roboto Condensed" panose="02000000000000000000" pitchFamily="2" charset="0"/>
                </a:rPr>
                <a:t>quan</a:t>
              </a:r>
              <a:endParaRPr lang="en-US" sz="3000" b="1" i="1"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6" name="Rectangle: Rounded Corners 25">
              <a:extLst>
                <a:ext uri="{FF2B5EF4-FFF2-40B4-BE49-F238E27FC236}">
                  <a16:creationId xmlns:a16="http://schemas.microsoft.com/office/drawing/2014/main" id="{628724A7-37CC-5535-DEF1-3B80088030EB}"/>
                </a:ext>
              </a:extLst>
            </p:cNvPr>
            <p:cNvSpPr/>
            <p:nvPr/>
          </p:nvSpPr>
          <p:spPr>
            <a:xfrm>
              <a:off x="8636922" y="5623189"/>
              <a:ext cx="9343228" cy="2913378"/>
            </a:xfrm>
            <a:prstGeom prst="roundRect">
              <a:avLst>
                <a:gd name="adj" fmla="val 10000"/>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alpha val="50000"/>
                <a:hueOff val="0"/>
                <a:satOff val="0"/>
                <a:lumOff val="0"/>
                <a:alphaOff val="0"/>
              </a:schemeClr>
            </a:fillRef>
            <a:effectRef idx="1">
              <a:schemeClr val="accent2">
                <a:alpha val="50000"/>
                <a:hueOff val="0"/>
                <a:satOff val="0"/>
                <a:lumOff val="0"/>
                <a:alphaOff val="0"/>
              </a:schemeClr>
            </a:effectRef>
            <a:fontRef idx="minor">
              <a:schemeClr val="dk1"/>
            </a:fontRef>
          </p:style>
          <p:txBody>
            <a:bodyPr/>
            <a:lstStyle/>
            <a:p>
              <a:endParaRPr lang="en-US"/>
            </a:p>
          </p:txBody>
        </p:sp>
        <p:sp>
          <p:nvSpPr>
            <p:cNvPr id="27" name="Freeform: Shape 26">
              <a:extLst>
                <a:ext uri="{FF2B5EF4-FFF2-40B4-BE49-F238E27FC236}">
                  <a16:creationId xmlns:a16="http://schemas.microsoft.com/office/drawing/2014/main" id="{AF446CE2-FC5C-311C-5D3E-79182EC747BA}"/>
                </a:ext>
              </a:extLst>
            </p:cNvPr>
            <p:cNvSpPr/>
            <p:nvPr/>
          </p:nvSpPr>
          <p:spPr>
            <a:xfrm>
              <a:off x="8941787" y="5912811"/>
              <a:ext cx="9343228" cy="2913378"/>
            </a:xfrm>
            <a:custGeom>
              <a:avLst/>
              <a:gdLst>
                <a:gd name="connsiteX0" fmla="*/ 0 w 9343228"/>
                <a:gd name="connsiteY0" fmla="*/ 291338 h 2913378"/>
                <a:gd name="connsiteX1" fmla="*/ 291338 w 9343228"/>
                <a:gd name="connsiteY1" fmla="*/ 0 h 2913378"/>
                <a:gd name="connsiteX2" fmla="*/ 9051890 w 9343228"/>
                <a:gd name="connsiteY2" fmla="*/ 0 h 2913378"/>
                <a:gd name="connsiteX3" fmla="*/ 9343228 w 9343228"/>
                <a:gd name="connsiteY3" fmla="*/ 291338 h 2913378"/>
                <a:gd name="connsiteX4" fmla="*/ 9343228 w 9343228"/>
                <a:gd name="connsiteY4" fmla="*/ 2622040 h 2913378"/>
                <a:gd name="connsiteX5" fmla="*/ 9051890 w 9343228"/>
                <a:gd name="connsiteY5" fmla="*/ 2913378 h 2913378"/>
                <a:gd name="connsiteX6" fmla="*/ 291338 w 9343228"/>
                <a:gd name="connsiteY6" fmla="*/ 2913378 h 2913378"/>
                <a:gd name="connsiteX7" fmla="*/ 0 w 9343228"/>
                <a:gd name="connsiteY7" fmla="*/ 2622040 h 2913378"/>
                <a:gd name="connsiteX8" fmla="*/ 0 w 9343228"/>
                <a:gd name="connsiteY8" fmla="*/ 291338 h 29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3228" h="2913378">
                  <a:moveTo>
                    <a:pt x="0" y="291338"/>
                  </a:moveTo>
                  <a:cubicBezTo>
                    <a:pt x="0" y="130436"/>
                    <a:pt x="130436" y="0"/>
                    <a:pt x="291338" y="0"/>
                  </a:cubicBezTo>
                  <a:lnTo>
                    <a:pt x="9051890" y="0"/>
                  </a:lnTo>
                  <a:cubicBezTo>
                    <a:pt x="9212792" y="0"/>
                    <a:pt x="9343228" y="130436"/>
                    <a:pt x="9343228" y="291338"/>
                  </a:cubicBezTo>
                  <a:lnTo>
                    <a:pt x="9343228" y="2622040"/>
                  </a:lnTo>
                  <a:cubicBezTo>
                    <a:pt x="9343228" y="2782942"/>
                    <a:pt x="9212792" y="2913378"/>
                    <a:pt x="9051890" y="2913378"/>
                  </a:cubicBezTo>
                  <a:lnTo>
                    <a:pt x="291338" y="2913378"/>
                  </a:lnTo>
                  <a:cubicBezTo>
                    <a:pt x="130436" y="2913378"/>
                    <a:pt x="0" y="2782942"/>
                    <a:pt x="0" y="2622040"/>
                  </a:cubicBezTo>
                  <a:lnTo>
                    <a:pt x="0" y="291338"/>
                  </a:lnTo>
                  <a:close/>
                </a:path>
              </a:pathLst>
            </a:custGeom>
          </p:spPr>
          <p:style>
            <a:lnRef idx="1">
              <a:schemeClr val="accent2">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630" tIns="199630" rIns="199630" bIns="199630" numCol="1" spcCol="1270" anchor="ctr" anchorCtr="0">
              <a:noAutofit/>
            </a:bodyPr>
            <a:lstStyle/>
            <a:p>
              <a:pPr marL="0" lvl="0" indent="0" algn="ctr" defTabSz="1333500">
                <a:lnSpc>
                  <a:spcPct val="90000"/>
                </a:lnSpc>
                <a:spcBef>
                  <a:spcPct val="0"/>
                </a:spcBef>
                <a:spcAft>
                  <a:spcPct val="35000"/>
                </a:spcAft>
                <a:buNone/>
              </a:pPr>
              <a:r>
                <a:rPr lang="vi-VN" sz="3000" i="1" kern="1200" dirty="0">
                  <a:latin typeface="Roboto Condensed" panose="02000000000000000000" pitchFamily="2" charset="0"/>
                  <a:ea typeface="Roboto Condensed" panose="02000000000000000000" pitchFamily="2" charset="0"/>
                </a:rPr>
                <a:t>Là </a:t>
              </a:r>
              <a:r>
                <a:rPr lang="vi-VN" sz="3000" b="1" i="1" kern="1200" dirty="0">
                  <a:latin typeface="Roboto Condensed" panose="02000000000000000000" pitchFamily="2" charset="0"/>
                  <a:ea typeface="Roboto Condensed" panose="02000000000000000000" pitchFamily="2" charset="0"/>
                </a:rPr>
                <a:t>thể hiện tình cảm, quan điểm, thái độ</a:t>
              </a:r>
              <a:r>
                <a:rPr lang="vi-VN" sz="3000" i="1" kern="1200" dirty="0">
                  <a:latin typeface="Roboto Condensed" panose="02000000000000000000" pitchFamily="2" charset="0"/>
                  <a:ea typeface="Roboto Condensed" panose="02000000000000000000" pitchFamily="2" charset="0"/>
                </a:rPr>
                <a:t> của người viết trước vấn đề được bàn luận trong bài nghị luận văn học. (Đó thường là những nhận xét, đánh giá mang màu sắc cá nhân mà người viết muốn bày tỏ, thể hiện)</a:t>
              </a:r>
              <a:endParaRPr lang="en-US" sz="30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8" name="TextBox 7">
            <a:extLst>
              <a:ext uri="{FF2B5EF4-FFF2-40B4-BE49-F238E27FC236}">
                <a16:creationId xmlns:a16="http://schemas.microsoft.com/office/drawing/2014/main" id="{70DE55FE-72B7-C7EB-600A-406EB72789C6}"/>
              </a:ext>
            </a:extLst>
          </p:cNvPr>
          <p:cNvSpPr txBox="1"/>
          <p:nvPr/>
        </p:nvSpPr>
        <p:spPr>
          <a:xfrm>
            <a:off x="3851310" y="9029699"/>
            <a:ext cx="13086704" cy="584775"/>
          </a:xfrm>
          <a:prstGeom prst="rect">
            <a:avLst/>
          </a:prstGeom>
          <a:noFill/>
        </p:spPr>
        <p:txBody>
          <a:bodyPr wrap="square" rtlCol="0">
            <a:spAutoFit/>
          </a:bodyPr>
          <a:lstStyle/>
          <a:p>
            <a:pPr algn="just"/>
            <a:r>
              <a:rPr lang="vi-VN" sz="3200" dirty="0">
                <a:solidFill>
                  <a:srgbClr val="594A47"/>
                </a:solidFill>
                <a:effectLst/>
                <a:latin typeface="#9Slide05 Dear Saturday" panose="02000505000000020004" pitchFamily="2" charset="0"/>
                <a:ea typeface="Roboto Condensed" panose="02000000000000000000" pitchFamily="2" charset="0"/>
              </a:rPr>
              <a:t>Người viết thường kết hợp đan xen giữa 2 cách trình bày trên.</a:t>
            </a:r>
            <a:endParaRPr lang="en-US" sz="3200" dirty="0">
              <a:solidFill>
                <a:srgbClr val="594A47"/>
              </a:solidFill>
              <a:latin typeface="#9Slide05 Dear Saturday" panose="02000505000000020004" pitchFamily="2" charset="0"/>
              <a:ea typeface="Roboto Condensed" panose="02000000000000000000" pitchFamily="2" charset="0"/>
            </a:endParaRPr>
          </a:p>
        </p:txBody>
      </p:sp>
      <p:sp>
        <p:nvSpPr>
          <p:cNvPr id="12" name="Tim 9">
            <a:extLst>
              <a:ext uri="{FF2B5EF4-FFF2-40B4-BE49-F238E27FC236}">
                <a16:creationId xmlns:a16="http://schemas.microsoft.com/office/drawing/2014/main" id="{8FEA5013-43FC-0E8C-AA32-887176D5E570}"/>
              </a:ext>
            </a:extLst>
          </p:cNvPr>
          <p:cNvSpPr/>
          <p:nvPr/>
        </p:nvSpPr>
        <p:spPr>
          <a:xfrm>
            <a:off x="2992462" y="8938259"/>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56397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1773537" y="-3672259"/>
            <a:ext cx="14655909" cy="17631518"/>
          </a:xfrm>
          <a:custGeom>
            <a:avLst/>
            <a:gdLst/>
            <a:ahLst/>
            <a:cxnLst/>
            <a:rect l="l" t="t" r="r" b="b"/>
            <a:pathLst>
              <a:path w="14655909" h="17631518">
                <a:moveTo>
                  <a:pt x="0" y="0"/>
                </a:moveTo>
                <a:lnTo>
                  <a:pt x="14655909" y="0"/>
                </a:lnTo>
                <a:lnTo>
                  <a:pt x="14655909" y="17631518"/>
                </a:lnTo>
                <a:lnTo>
                  <a:pt x="0" y="17631518"/>
                </a:lnTo>
                <a:lnTo>
                  <a:pt x="0" y="0"/>
                </a:lnTo>
                <a:close/>
              </a:path>
            </a:pathLst>
          </a:custGeom>
          <a:blipFill>
            <a:blip r:embed="rId4"/>
            <a:stretch>
              <a:fillRect l="-12095" t="-36144" r="-11564" b="-36774"/>
            </a:stretch>
          </a:blipFill>
        </p:spPr>
        <p:txBody>
          <a:bodyPr/>
          <a:lstStyle/>
          <a:p>
            <a:endParaRPr lang="en-US"/>
          </a:p>
        </p:txBody>
      </p:sp>
      <p:sp>
        <p:nvSpPr>
          <p:cNvPr id="4" name="Freeform 4"/>
          <p:cNvSpPr/>
          <p:nvPr/>
        </p:nvSpPr>
        <p:spPr>
          <a:xfrm rot="1093668">
            <a:off x="-522199" y="-558343"/>
            <a:ext cx="5462179" cy="5613996"/>
          </a:xfrm>
          <a:custGeom>
            <a:avLst/>
            <a:gdLst/>
            <a:ahLst/>
            <a:cxnLst/>
            <a:rect l="l" t="t" r="r" b="b"/>
            <a:pathLst>
              <a:path w="5462179" h="5613996">
                <a:moveTo>
                  <a:pt x="0" y="0"/>
                </a:moveTo>
                <a:lnTo>
                  <a:pt x="5462180" y="0"/>
                </a:lnTo>
                <a:lnTo>
                  <a:pt x="5462180" y="5613996"/>
                </a:lnTo>
                <a:lnTo>
                  <a:pt x="0" y="5613996"/>
                </a:lnTo>
                <a:lnTo>
                  <a:pt x="0" y="0"/>
                </a:lnTo>
                <a:close/>
              </a:path>
            </a:pathLst>
          </a:custGeom>
          <a:blipFill>
            <a:blip r:embed="rId5"/>
            <a:stretch>
              <a:fillRect t="-97084" r="-177857" b="-208430"/>
            </a:stretch>
          </a:blipFill>
        </p:spPr>
        <p:txBody>
          <a:bodyPr/>
          <a:lstStyle/>
          <a:p>
            <a:endParaRPr lang="en-US"/>
          </a:p>
        </p:txBody>
      </p:sp>
      <p:sp>
        <p:nvSpPr>
          <p:cNvPr id="5" name="Freeform 5"/>
          <p:cNvSpPr/>
          <p:nvPr/>
        </p:nvSpPr>
        <p:spPr>
          <a:xfrm>
            <a:off x="1625288" y="1602892"/>
            <a:ext cx="7941295" cy="7861882"/>
          </a:xfrm>
          <a:custGeom>
            <a:avLst/>
            <a:gdLst/>
            <a:ahLst/>
            <a:cxnLst/>
            <a:rect l="l" t="t" r="r" b="b"/>
            <a:pathLst>
              <a:path w="7941295" h="7861882">
                <a:moveTo>
                  <a:pt x="0" y="0"/>
                </a:moveTo>
                <a:lnTo>
                  <a:pt x="7941295" y="0"/>
                </a:lnTo>
                <a:lnTo>
                  <a:pt x="7941295" y="7861883"/>
                </a:lnTo>
                <a:lnTo>
                  <a:pt x="0" y="7861883"/>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199377" y="1197800"/>
            <a:ext cx="10307930" cy="1305614"/>
          </a:xfrm>
          <a:prstGeom prst="rect">
            <a:avLst/>
          </a:prstGeom>
        </p:spPr>
        <p:txBody>
          <a:bodyPr wrap="square" lIns="0" tIns="0" rIns="0" bIns="0" rtlCol="0" anchor="t">
            <a:spAutoFit/>
          </a:bodyPr>
          <a:lstStyle/>
          <a:p>
            <a:pPr algn="ctr">
              <a:lnSpc>
                <a:spcPts val="11519"/>
              </a:lnSpc>
              <a:spcBef>
                <a:spcPct val="0"/>
              </a:spcBef>
            </a:pPr>
            <a:r>
              <a:rPr lang="en-US" sz="6399" dirty="0">
                <a:solidFill>
                  <a:srgbClr val="594A47"/>
                </a:solidFill>
                <a:latin typeface="#9Slide07 Bangers"/>
              </a:rPr>
              <a:t>GÓC NHÌN PHỎNG ĐOÁN</a:t>
            </a:r>
          </a:p>
        </p:txBody>
      </p:sp>
      <p:sp>
        <p:nvSpPr>
          <p:cNvPr id="7" name="Freeform 7"/>
          <p:cNvSpPr/>
          <p:nvPr/>
        </p:nvSpPr>
        <p:spPr>
          <a:xfrm>
            <a:off x="9566583" y="2953465"/>
            <a:ext cx="7953759" cy="7141863"/>
          </a:xfrm>
          <a:custGeom>
            <a:avLst/>
            <a:gdLst/>
            <a:ahLst/>
            <a:cxnLst/>
            <a:rect l="l" t="t" r="r" b="b"/>
            <a:pathLst>
              <a:path w="6486710" h="6421843">
                <a:moveTo>
                  <a:pt x="0" y="0"/>
                </a:moveTo>
                <a:lnTo>
                  <a:pt x="6486711" y="0"/>
                </a:lnTo>
                <a:lnTo>
                  <a:pt x="6486711" y="6421843"/>
                </a:lnTo>
                <a:lnTo>
                  <a:pt x="0" y="6421843"/>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991157" y="3959591"/>
            <a:ext cx="5283460" cy="5129609"/>
          </a:xfrm>
          <a:prstGeom prst="rect">
            <a:avLst/>
          </a:prstGeom>
        </p:spPr>
        <p:txBody>
          <a:bodyPr lIns="0" tIns="0" rIns="0" bIns="0" rtlCol="0" anchor="t">
            <a:spAutoFit/>
          </a:bodyPr>
          <a:lstStyle/>
          <a:p>
            <a:pPr algn="ctr">
              <a:lnSpc>
                <a:spcPts val="5000"/>
              </a:lnSpc>
              <a:spcBef>
                <a:spcPct val="0"/>
              </a:spcBef>
            </a:pPr>
            <a:r>
              <a:rPr lang="vi-VN" sz="4200" dirty="0">
                <a:solidFill>
                  <a:srgbClr val="594A47"/>
                </a:solidFill>
                <a:latin typeface="Roboto Condensed" panose="02000000000000000000" pitchFamily="2" charset="0"/>
                <a:ea typeface="Roboto Condensed" panose="02000000000000000000" pitchFamily="2" charset="0"/>
              </a:rPr>
              <a:t>Dựa vào nhan đề bài viết </a:t>
            </a:r>
            <a:r>
              <a:rPr lang="vi-VN" sz="4200" i="1" dirty="0">
                <a:solidFill>
                  <a:srgbClr val="594A47"/>
                </a:solidFill>
                <a:latin typeface="Roboto Condensed" panose="02000000000000000000" pitchFamily="2" charset="0"/>
                <a:ea typeface="Roboto Condensed" panose="02000000000000000000" pitchFamily="2" charset="0"/>
              </a:rPr>
              <a:t>Nói thêm về “Chuyện người con gái Nam Xương” </a:t>
            </a:r>
            <a:r>
              <a:rPr lang="vi-VN" sz="4200" dirty="0">
                <a:solidFill>
                  <a:srgbClr val="594A47"/>
                </a:solidFill>
                <a:latin typeface="Roboto Condensed" panose="02000000000000000000" pitchFamily="2" charset="0"/>
                <a:ea typeface="Roboto Condensed" panose="02000000000000000000" pitchFamily="2" charset="0"/>
              </a:rPr>
              <a:t>của Nguyễn Đình Chú, theo em, tác giả bài viết có thể sẽ làm rõ những giá trị nào của tác phẩm?</a:t>
            </a:r>
            <a:endParaRPr lang="en-US" sz="4200" dirty="0">
              <a:solidFill>
                <a:srgbClr val="594A47"/>
              </a:solidFill>
              <a:latin typeface="Roboto Condensed" panose="02000000000000000000" pitchFamily="2" charset="0"/>
              <a:ea typeface="Roboto Condensed" panose="02000000000000000000" pitchFamily="2" charset="0"/>
            </a:endParaRPr>
          </a:p>
        </p:txBody>
      </p:sp>
      <p:sp>
        <p:nvSpPr>
          <p:cNvPr id="9" name="TextBox 9"/>
          <p:cNvSpPr txBox="1"/>
          <p:nvPr/>
        </p:nvSpPr>
        <p:spPr>
          <a:xfrm>
            <a:off x="2376223" y="3873195"/>
            <a:ext cx="6439428" cy="3847207"/>
          </a:xfrm>
          <a:prstGeom prst="rect">
            <a:avLst/>
          </a:prstGeom>
        </p:spPr>
        <p:txBody>
          <a:bodyPr lIns="0" tIns="0" rIns="0" bIns="0" rtlCol="0" anchor="t">
            <a:spAutoFit/>
          </a:bodyPr>
          <a:lstStyle/>
          <a:p>
            <a:pPr algn="ctr">
              <a:lnSpc>
                <a:spcPts val="5000"/>
              </a:lnSpc>
              <a:spcBef>
                <a:spcPct val="0"/>
              </a:spcBef>
            </a:pPr>
            <a:r>
              <a:rPr lang="vi-VN" sz="4200" dirty="0">
                <a:solidFill>
                  <a:srgbClr val="594A47"/>
                </a:solidFill>
                <a:latin typeface="Roboto Condensed"/>
              </a:rPr>
              <a:t>Ở bài </a:t>
            </a:r>
            <a:r>
              <a:rPr lang="en-US" sz="4200" dirty="0">
                <a:solidFill>
                  <a:srgbClr val="594A47"/>
                </a:solidFill>
                <a:latin typeface="Roboto Condensed"/>
              </a:rPr>
              <a:t>6</a:t>
            </a:r>
            <a:r>
              <a:rPr lang="vi-VN" sz="4200" dirty="0">
                <a:solidFill>
                  <a:srgbClr val="594A47"/>
                </a:solidFill>
                <a:latin typeface="Roboto Condensed"/>
              </a:rPr>
              <a:t>, chúng ta đa học về truyện truyền kì </a:t>
            </a:r>
            <a:r>
              <a:rPr lang="vi-VN" sz="4200" i="1" dirty="0">
                <a:solidFill>
                  <a:srgbClr val="594A47"/>
                </a:solidFill>
                <a:latin typeface="Roboto Condensed"/>
              </a:rPr>
              <a:t>Chuyện người con gái Nam Xương </a:t>
            </a:r>
            <a:r>
              <a:rPr lang="vi-VN" sz="4200" dirty="0">
                <a:solidFill>
                  <a:srgbClr val="594A47"/>
                </a:solidFill>
                <a:latin typeface="Roboto Condensed"/>
              </a:rPr>
              <a:t>của Nguyễn Dữ. Theo em, giá trị đặc sắc nhất của tác phẩm là gì? Vì sao?</a:t>
            </a:r>
            <a:endParaRPr lang="en-US" sz="4200" dirty="0">
              <a:solidFill>
                <a:srgbClr val="594A47"/>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371600" y="-23813"/>
            <a:ext cx="20151191" cy="10711155"/>
          </a:xfrm>
          <a:custGeom>
            <a:avLst/>
            <a:gdLst/>
            <a:ahLst/>
            <a:cxnLst/>
            <a:rect l="l" t="t" r="r" b="b"/>
            <a:pathLst>
              <a:path w="20151191" h="10711155">
                <a:moveTo>
                  <a:pt x="20151191" y="0"/>
                </a:moveTo>
                <a:lnTo>
                  <a:pt x="0" y="0"/>
                </a:lnTo>
                <a:lnTo>
                  <a:pt x="0" y="10711155"/>
                </a:lnTo>
                <a:lnTo>
                  <a:pt x="20151191" y="10711155"/>
                </a:lnTo>
                <a:lnTo>
                  <a:pt x="20151191" y="0"/>
                </a:lnTo>
                <a:close/>
              </a:path>
            </a:pathLst>
          </a:custGeom>
          <a:blipFill>
            <a:blip r:embed="rId3">
              <a:alphaModFix amt="96000"/>
            </a:blip>
            <a:stretch>
              <a:fillRect t="-30694" b="-2315"/>
            </a:stretch>
          </a:blipFill>
        </p:spPr>
        <p:txBody>
          <a:bodyPr/>
          <a:lstStyle/>
          <a:p>
            <a:endParaRPr lang="en-US"/>
          </a:p>
        </p:txBody>
      </p:sp>
      <p:sp>
        <p:nvSpPr>
          <p:cNvPr id="5" name="TextBox 5"/>
          <p:cNvSpPr txBox="1"/>
          <p:nvPr/>
        </p:nvSpPr>
        <p:spPr>
          <a:xfrm>
            <a:off x="807720" y="518318"/>
            <a:ext cx="16076023" cy="985719"/>
          </a:xfrm>
          <a:prstGeom prst="rect">
            <a:avLst/>
          </a:prstGeom>
        </p:spPr>
        <p:txBody>
          <a:bodyPr wrap="square" lIns="0" tIns="0" rIns="0" bIns="0" rtlCol="0" anchor="t">
            <a:spAutoFit/>
          </a:bodyPr>
          <a:lstStyle/>
          <a:p>
            <a:pPr algn="ctr">
              <a:lnSpc>
                <a:spcPts val="8259"/>
              </a:lnSpc>
            </a:pPr>
            <a:r>
              <a:rPr lang="en-US" sz="5899" dirty="0">
                <a:solidFill>
                  <a:srgbClr val="3B3029"/>
                </a:solidFill>
                <a:latin typeface="Fraunces Bold"/>
              </a:rPr>
              <a:t>BÀI 10: VĂN BẢN NGHỊ LUẬN</a:t>
            </a:r>
          </a:p>
        </p:txBody>
      </p:sp>
      <p:sp>
        <p:nvSpPr>
          <p:cNvPr id="6" name="TextBox 6"/>
          <p:cNvSpPr txBox="1"/>
          <p:nvPr/>
        </p:nvSpPr>
        <p:spPr>
          <a:xfrm>
            <a:off x="838200" y="1999559"/>
            <a:ext cx="15059351" cy="2077492"/>
          </a:xfrm>
          <a:prstGeom prst="rect">
            <a:avLst/>
          </a:prstGeom>
        </p:spPr>
        <p:txBody>
          <a:bodyPr lIns="0" tIns="0" rIns="0" bIns="0" rtlCol="0" anchor="t">
            <a:spAutoFit/>
          </a:bodyPr>
          <a:lstStyle/>
          <a:p>
            <a:pPr algn="ctr">
              <a:lnSpc>
                <a:spcPts val="8100"/>
              </a:lnSpc>
            </a:pPr>
            <a:r>
              <a:rPr lang="en-US" sz="5599" dirty="0" err="1">
                <a:solidFill>
                  <a:srgbClr val="000000"/>
                </a:solidFill>
                <a:latin typeface="#9Slide05 Aphrodite Pro"/>
              </a:rPr>
              <a:t>Nói</a:t>
            </a:r>
            <a:r>
              <a:rPr lang="en-US" sz="5599" dirty="0">
                <a:solidFill>
                  <a:srgbClr val="000000"/>
                </a:solidFill>
                <a:latin typeface="#9Slide05 Aphrodite Pro"/>
              </a:rPr>
              <a:t> </a:t>
            </a:r>
            <a:r>
              <a:rPr lang="en-US" sz="5599" dirty="0" err="1">
                <a:solidFill>
                  <a:srgbClr val="000000"/>
                </a:solidFill>
                <a:latin typeface="#9Slide05 Aphrodite Pro"/>
              </a:rPr>
              <a:t>thêm</a:t>
            </a:r>
            <a:r>
              <a:rPr lang="en-US" sz="5599" dirty="0">
                <a:solidFill>
                  <a:srgbClr val="000000"/>
                </a:solidFill>
                <a:latin typeface="#9Slide05 Aphrodite Pro"/>
              </a:rPr>
              <a:t> </a:t>
            </a:r>
            <a:r>
              <a:rPr lang="en-US" sz="5599" dirty="0" err="1">
                <a:solidFill>
                  <a:srgbClr val="000000"/>
                </a:solidFill>
                <a:latin typeface="#9Slide05 Aphrodite Pro"/>
              </a:rPr>
              <a:t>về</a:t>
            </a:r>
            <a:r>
              <a:rPr lang="en-US" sz="5599" dirty="0">
                <a:solidFill>
                  <a:srgbClr val="000000"/>
                </a:solidFill>
                <a:latin typeface="#9Slide05 Aphrodite Pro"/>
              </a:rPr>
              <a:t> </a:t>
            </a:r>
          </a:p>
          <a:p>
            <a:pPr algn="ctr">
              <a:lnSpc>
                <a:spcPts val="8100"/>
              </a:lnSpc>
            </a:pPr>
            <a:r>
              <a:rPr lang="en-US" sz="5599" dirty="0">
                <a:solidFill>
                  <a:srgbClr val="000000"/>
                </a:solidFill>
                <a:latin typeface="#9Slide05 Aphrodite Pro"/>
              </a:rPr>
              <a:t>    “  </a:t>
            </a:r>
            <a:r>
              <a:rPr lang="en-US" sz="5599" dirty="0" err="1">
                <a:solidFill>
                  <a:srgbClr val="000000"/>
                </a:solidFill>
                <a:latin typeface="#9Slide05 Aphrodite Pro"/>
              </a:rPr>
              <a:t>Chuyện</a:t>
            </a:r>
            <a:r>
              <a:rPr lang="en-US" sz="5599" dirty="0">
                <a:solidFill>
                  <a:srgbClr val="000000"/>
                </a:solidFill>
                <a:latin typeface="#9Slide05 Aphrodite Pro"/>
              </a:rPr>
              <a:t> ng</a:t>
            </a:r>
            <a:r>
              <a:rPr lang="vi-VN" sz="5599" dirty="0">
                <a:solidFill>
                  <a:srgbClr val="000000"/>
                </a:solidFill>
                <a:latin typeface="#9Slide05 Aphrodite Pro"/>
              </a:rPr>
              <a:t>ười con gái Nam Xương” </a:t>
            </a:r>
            <a:endParaRPr lang="en-US" sz="5599" dirty="0">
              <a:solidFill>
                <a:srgbClr val="000000"/>
              </a:solidFill>
              <a:latin typeface="#9Slide05 Aphrodite Pro"/>
            </a:endParaRPr>
          </a:p>
        </p:txBody>
      </p:sp>
      <p:sp>
        <p:nvSpPr>
          <p:cNvPr id="2" name="TextBox 8">
            <a:extLst>
              <a:ext uri="{FF2B5EF4-FFF2-40B4-BE49-F238E27FC236}">
                <a16:creationId xmlns:a16="http://schemas.microsoft.com/office/drawing/2014/main" id="{8218FC54-9D60-A4DF-63F2-299D45B1E88B}"/>
              </a:ext>
            </a:extLst>
          </p:cNvPr>
          <p:cNvSpPr txBox="1"/>
          <p:nvPr/>
        </p:nvSpPr>
        <p:spPr>
          <a:xfrm>
            <a:off x="6096000" y="5065432"/>
            <a:ext cx="12981059" cy="854003"/>
          </a:xfrm>
          <a:prstGeom prst="rect">
            <a:avLst/>
          </a:prstGeom>
        </p:spPr>
        <p:txBody>
          <a:bodyPr lIns="0" tIns="0" rIns="0" bIns="0" rtlCol="0" anchor="t">
            <a:spAutoFit/>
          </a:bodyPr>
          <a:lstStyle/>
          <a:p>
            <a:pPr algn="ctr">
              <a:lnSpc>
                <a:spcPts val="6999"/>
              </a:lnSpc>
            </a:pPr>
            <a:r>
              <a:rPr lang="en-US" sz="4999" dirty="0">
                <a:solidFill>
                  <a:srgbClr val="3B3029"/>
                </a:solidFill>
                <a:latin typeface="Roboto Condensed"/>
              </a:rPr>
              <a:t>Nguyễn Đình </a:t>
            </a:r>
            <a:r>
              <a:rPr lang="en-US" sz="4999">
                <a:solidFill>
                  <a:srgbClr val="3B3029"/>
                </a:solidFill>
                <a:latin typeface="Roboto Condensed"/>
              </a:rPr>
              <a:t>Chú</a:t>
            </a:r>
            <a:endParaRPr lang="en-US" sz="4999" dirty="0">
              <a:solidFill>
                <a:srgbClr val="3B3029"/>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TextBox 5"/>
          <p:cNvSpPr txBox="1"/>
          <p:nvPr/>
        </p:nvSpPr>
        <p:spPr>
          <a:xfrm>
            <a:off x="986370" y="518823"/>
            <a:ext cx="15286188" cy="1102997"/>
          </a:xfrm>
          <a:prstGeom prst="rect">
            <a:avLst/>
          </a:prstGeom>
        </p:spPr>
        <p:txBody>
          <a:bodyPr lIns="0" tIns="0" rIns="0" bIns="0" rtlCol="0" anchor="t">
            <a:spAutoFit/>
          </a:bodyPr>
          <a:lstStyle/>
          <a:p>
            <a:pPr algn="ctr">
              <a:lnSpc>
                <a:spcPts val="9029"/>
              </a:lnSpc>
            </a:pPr>
            <a:r>
              <a:rPr lang="en-US" sz="6449" dirty="0">
                <a:solidFill>
                  <a:srgbClr val="594A47"/>
                </a:solidFill>
                <a:latin typeface="Fraunces Semi-Bold"/>
              </a:rPr>
              <a:t>2. ĐỌC VĂN BẢN</a:t>
            </a:r>
          </a:p>
        </p:txBody>
      </p:sp>
      <p:sp>
        <p:nvSpPr>
          <p:cNvPr id="6" name="TextBox 6"/>
          <p:cNvSpPr txBox="1"/>
          <p:nvPr/>
        </p:nvSpPr>
        <p:spPr>
          <a:xfrm>
            <a:off x="799346" y="1398664"/>
            <a:ext cx="17488654" cy="1744067"/>
          </a:xfrm>
          <a:prstGeom prst="rect">
            <a:avLst/>
          </a:prstGeom>
        </p:spPr>
        <p:txBody>
          <a:bodyPr lIns="0" tIns="0" rIns="0" bIns="0" rtlCol="0" anchor="t">
            <a:spAutoFit/>
          </a:bodyPr>
          <a:lstStyle/>
          <a:p>
            <a:pPr marL="571500" indent="-571500" algn="just">
              <a:lnSpc>
                <a:spcPct val="150000"/>
              </a:lnSpc>
              <a:spcBef>
                <a:spcPct val="0"/>
              </a:spcBef>
              <a:buFont typeface="Arial" panose="020B0604020202020204" pitchFamily="34" charset="0"/>
              <a:buChar char="•"/>
            </a:pPr>
            <a:r>
              <a:rPr lang="en-US" sz="4000" dirty="0" err="1">
                <a:solidFill>
                  <a:srgbClr val="594A47"/>
                </a:solidFill>
                <a:latin typeface="Roboto Condensed"/>
              </a:rPr>
              <a:t>Đọc</a:t>
            </a:r>
            <a:r>
              <a:rPr lang="en-US" sz="4000" dirty="0">
                <a:solidFill>
                  <a:srgbClr val="594A47"/>
                </a:solidFill>
                <a:latin typeface="Roboto Condensed"/>
              </a:rPr>
              <a:t> </a:t>
            </a:r>
            <a:r>
              <a:rPr lang="en-US" sz="4000" dirty="0" err="1">
                <a:solidFill>
                  <a:srgbClr val="594A47"/>
                </a:solidFill>
                <a:latin typeface="Roboto Condensed"/>
              </a:rPr>
              <a:t>diễn</a:t>
            </a:r>
            <a:r>
              <a:rPr lang="en-US" sz="4000" dirty="0">
                <a:solidFill>
                  <a:srgbClr val="594A47"/>
                </a:solidFill>
                <a:latin typeface="Roboto Condensed"/>
              </a:rPr>
              <a:t> </a:t>
            </a:r>
            <a:r>
              <a:rPr lang="en-US" sz="4000" dirty="0" err="1">
                <a:solidFill>
                  <a:srgbClr val="594A47"/>
                </a:solidFill>
                <a:latin typeface="Roboto Condensed"/>
              </a:rPr>
              <a:t>cảm</a:t>
            </a:r>
            <a:r>
              <a:rPr lang="en-US" sz="4000" dirty="0">
                <a:solidFill>
                  <a:srgbClr val="594A47"/>
                </a:solidFill>
                <a:latin typeface="Roboto Condensed"/>
              </a:rPr>
              <a:t> </a:t>
            </a:r>
            <a:r>
              <a:rPr lang="en-US" sz="4000" dirty="0" err="1">
                <a:solidFill>
                  <a:srgbClr val="594A47"/>
                </a:solidFill>
                <a:latin typeface="Roboto Condensed"/>
              </a:rPr>
              <a:t>văn</a:t>
            </a:r>
            <a:r>
              <a:rPr lang="en-US" sz="4000" dirty="0">
                <a:solidFill>
                  <a:srgbClr val="594A47"/>
                </a:solidFill>
                <a:latin typeface="Roboto Condensed"/>
              </a:rPr>
              <a:t> </a:t>
            </a:r>
            <a:r>
              <a:rPr lang="en-US" sz="4000" dirty="0" err="1">
                <a:solidFill>
                  <a:srgbClr val="594A47"/>
                </a:solidFill>
                <a:latin typeface="Roboto Condensed"/>
              </a:rPr>
              <a:t>bản</a:t>
            </a:r>
            <a:r>
              <a:rPr lang="en-US" sz="4000" dirty="0">
                <a:solidFill>
                  <a:srgbClr val="594A47"/>
                </a:solidFill>
                <a:latin typeface="Roboto Condensed"/>
              </a:rPr>
              <a:t> </a:t>
            </a:r>
            <a:r>
              <a:rPr lang="vi-VN" sz="4000" dirty="0">
                <a:solidFill>
                  <a:srgbClr val="594A47"/>
                </a:solidFill>
                <a:latin typeface="Roboto Condensed Italics"/>
              </a:rPr>
              <a:t>Nói thêm về “Chuyện người con gái Nam Xương”</a:t>
            </a:r>
            <a:endParaRPr lang="en-US" sz="4000" dirty="0">
              <a:solidFill>
                <a:srgbClr val="594A47"/>
              </a:solidFill>
              <a:latin typeface="Roboto Condensed Italics"/>
            </a:endParaRPr>
          </a:p>
          <a:p>
            <a:pPr marL="571500" indent="-571500" algn="just">
              <a:lnSpc>
                <a:spcPct val="150000"/>
              </a:lnSpc>
              <a:spcBef>
                <a:spcPct val="0"/>
              </a:spcBef>
              <a:buFont typeface="Arial" panose="020B0604020202020204" pitchFamily="34" charset="0"/>
              <a:buChar char="•"/>
            </a:pPr>
            <a:r>
              <a:rPr lang="en-US" sz="4000" dirty="0" err="1">
                <a:solidFill>
                  <a:srgbClr val="594A47"/>
                </a:solidFill>
                <a:latin typeface="Roboto Condensed"/>
              </a:rPr>
              <a:t>Chú</a:t>
            </a:r>
            <a:r>
              <a:rPr lang="en-US" sz="4000" dirty="0">
                <a:solidFill>
                  <a:srgbClr val="594A47"/>
                </a:solidFill>
                <a:latin typeface="Roboto Condensed"/>
              </a:rPr>
              <a:t> ý </a:t>
            </a:r>
            <a:r>
              <a:rPr lang="en-US" sz="4000" dirty="0" err="1">
                <a:solidFill>
                  <a:srgbClr val="594A47"/>
                </a:solidFill>
                <a:latin typeface="Roboto Condensed"/>
              </a:rPr>
              <a:t>thẻ</a:t>
            </a:r>
            <a:r>
              <a:rPr lang="en-US" sz="4000" dirty="0">
                <a:solidFill>
                  <a:srgbClr val="594A47"/>
                </a:solidFill>
                <a:latin typeface="Roboto Condensed"/>
              </a:rPr>
              <a:t> </a:t>
            </a:r>
            <a:r>
              <a:rPr lang="en-US" sz="4000" dirty="0" err="1">
                <a:solidFill>
                  <a:srgbClr val="594A47"/>
                </a:solidFill>
                <a:latin typeface="Roboto Condensed"/>
              </a:rPr>
              <a:t>theo</a:t>
            </a:r>
            <a:r>
              <a:rPr lang="en-US" sz="4000" dirty="0">
                <a:solidFill>
                  <a:srgbClr val="594A47"/>
                </a:solidFill>
                <a:latin typeface="Roboto Condensed"/>
              </a:rPr>
              <a:t> </a:t>
            </a:r>
            <a:r>
              <a:rPr lang="en-US" sz="4000" dirty="0" err="1">
                <a:solidFill>
                  <a:srgbClr val="594A47"/>
                </a:solidFill>
                <a:latin typeface="Roboto Condensed"/>
              </a:rPr>
              <a:t>dõi</a:t>
            </a:r>
            <a:r>
              <a:rPr lang="en-US" sz="4000" dirty="0">
                <a:solidFill>
                  <a:srgbClr val="594A47"/>
                </a:solidFill>
                <a:latin typeface="Roboto Condensed"/>
              </a:rPr>
              <a:t>, </a:t>
            </a:r>
            <a:r>
              <a:rPr lang="en-US" sz="4000" dirty="0" err="1">
                <a:solidFill>
                  <a:srgbClr val="594A47"/>
                </a:solidFill>
                <a:latin typeface="Roboto Condensed"/>
              </a:rPr>
              <a:t>thực</a:t>
            </a:r>
            <a:r>
              <a:rPr lang="en-US" sz="4000" dirty="0">
                <a:solidFill>
                  <a:srgbClr val="594A47"/>
                </a:solidFill>
                <a:latin typeface="Roboto Condensed"/>
              </a:rPr>
              <a:t> </a:t>
            </a:r>
            <a:r>
              <a:rPr lang="en-US" sz="4000" dirty="0" err="1">
                <a:solidFill>
                  <a:srgbClr val="594A47"/>
                </a:solidFill>
                <a:latin typeface="Roboto Condensed"/>
              </a:rPr>
              <a:t>hành</a:t>
            </a:r>
            <a:r>
              <a:rPr lang="en-US" sz="4000" dirty="0">
                <a:solidFill>
                  <a:srgbClr val="594A47"/>
                </a:solidFill>
                <a:latin typeface="Roboto Condensed"/>
              </a:rPr>
              <a:t> </a:t>
            </a:r>
            <a:r>
              <a:rPr lang="en-US" sz="4000" dirty="0" err="1">
                <a:solidFill>
                  <a:srgbClr val="594A47"/>
                </a:solidFill>
                <a:latin typeface="Roboto Condensed"/>
              </a:rPr>
              <a:t>kĩ</a:t>
            </a:r>
            <a:r>
              <a:rPr lang="en-US" sz="4000" dirty="0">
                <a:solidFill>
                  <a:srgbClr val="594A47"/>
                </a:solidFill>
                <a:latin typeface="Roboto Condensed"/>
              </a:rPr>
              <a:t> </a:t>
            </a:r>
            <a:r>
              <a:rPr lang="en-US" sz="4000" dirty="0" err="1">
                <a:solidFill>
                  <a:srgbClr val="594A47"/>
                </a:solidFill>
                <a:latin typeface="Roboto Condensed"/>
              </a:rPr>
              <a:t>thuật</a:t>
            </a:r>
            <a:r>
              <a:rPr lang="en-US" sz="4000" dirty="0">
                <a:solidFill>
                  <a:srgbClr val="594A47"/>
                </a:solidFill>
                <a:latin typeface="Roboto Condensed"/>
              </a:rPr>
              <a:t> </a:t>
            </a:r>
            <a:r>
              <a:rPr lang="en-US" sz="4000" dirty="0" err="1">
                <a:solidFill>
                  <a:srgbClr val="594A47"/>
                </a:solidFill>
                <a:latin typeface="Roboto Condensed"/>
              </a:rPr>
              <a:t>theo</a:t>
            </a:r>
            <a:r>
              <a:rPr lang="en-US" sz="4000" dirty="0">
                <a:solidFill>
                  <a:srgbClr val="594A47"/>
                </a:solidFill>
                <a:latin typeface="Roboto Condensed"/>
              </a:rPr>
              <a:t> </a:t>
            </a:r>
            <a:r>
              <a:rPr lang="en-US" sz="4000" dirty="0" err="1">
                <a:solidFill>
                  <a:srgbClr val="594A47"/>
                </a:solidFill>
                <a:latin typeface="Roboto Condensed"/>
              </a:rPr>
              <a:t>dõi</a:t>
            </a:r>
            <a:r>
              <a:rPr lang="en-US" sz="4000" dirty="0">
                <a:solidFill>
                  <a:srgbClr val="594A47"/>
                </a:solidFill>
                <a:latin typeface="Roboto Condensed"/>
              </a:rPr>
              <a:t>, </a:t>
            </a:r>
            <a:r>
              <a:rPr lang="en-US" sz="4000" dirty="0" err="1">
                <a:solidFill>
                  <a:srgbClr val="594A47"/>
                </a:solidFill>
                <a:latin typeface="Roboto Condensed"/>
              </a:rPr>
              <a:t>ghi</a:t>
            </a:r>
            <a:r>
              <a:rPr lang="en-US" sz="4000" dirty="0">
                <a:solidFill>
                  <a:srgbClr val="594A47"/>
                </a:solidFill>
                <a:latin typeface="Roboto Condensed"/>
              </a:rPr>
              <a:t> </a:t>
            </a:r>
            <a:r>
              <a:rPr lang="en-US" sz="4000" dirty="0" err="1">
                <a:solidFill>
                  <a:srgbClr val="594A47"/>
                </a:solidFill>
                <a:latin typeface="Roboto Condensed"/>
              </a:rPr>
              <a:t>chú</a:t>
            </a:r>
            <a:r>
              <a:rPr lang="en-US" sz="4000" dirty="0">
                <a:solidFill>
                  <a:srgbClr val="594A47"/>
                </a:solidFill>
                <a:latin typeface="Roboto Condensed"/>
              </a:rPr>
              <a:t> </a:t>
            </a:r>
            <a:r>
              <a:rPr lang="en-US" sz="4000" dirty="0" err="1">
                <a:solidFill>
                  <a:srgbClr val="594A47"/>
                </a:solidFill>
                <a:latin typeface="Roboto Condensed"/>
              </a:rPr>
              <a:t>bên</a:t>
            </a:r>
            <a:r>
              <a:rPr lang="en-US" sz="4000" dirty="0">
                <a:solidFill>
                  <a:srgbClr val="594A47"/>
                </a:solidFill>
                <a:latin typeface="Roboto Condensed"/>
              </a:rPr>
              <a:t> </a:t>
            </a:r>
            <a:r>
              <a:rPr lang="en-US" sz="4000" dirty="0" err="1">
                <a:solidFill>
                  <a:srgbClr val="594A47"/>
                </a:solidFill>
                <a:latin typeface="Roboto Condensed"/>
              </a:rPr>
              <a:t>lề</a:t>
            </a:r>
            <a:endParaRPr lang="en-US" sz="4000" dirty="0">
              <a:solidFill>
                <a:srgbClr val="594A47"/>
              </a:solidFill>
              <a:latin typeface="Roboto Condensed"/>
            </a:endParaRPr>
          </a:p>
        </p:txBody>
      </p:sp>
      <p:graphicFrame>
        <p:nvGraphicFramePr>
          <p:cNvPr id="7" name="Table 7"/>
          <p:cNvGraphicFramePr>
            <a:graphicFrameLocks noGrp="1"/>
          </p:cNvGraphicFramePr>
          <p:nvPr>
            <p:extLst>
              <p:ext uri="{D42A27DB-BD31-4B8C-83A1-F6EECF244321}">
                <p14:modId xmlns:p14="http://schemas.microsoft.com/office/powerpoint/2010/main" val="2422444381"/>
              </p:ext>
            </p:extLst>
          </p:nvPr>
        </p:nvGraphicFramePr>
        <p:xfrm>
          <a:off x="1221116" y="3480138"/>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dirty="0">
                          <a:solidFill>
                            <a:srgbClr val="FFFFFF"/>
                          </a:solidFill>
                          <a:latin typeface="Roboto Condensed Bold"/>
                        </a:rPr>
                        <a:t> </a:t>
                      </a:r>
                      <a:r>
                        <a:rPr lang="en-US" sz="3623" dirty="0" err="1">
                          <a:solidFill>
                            <a:srgbClr val="FFFFFF"/>
                          </a:solidFill>
                          <a:latin typeface="Roboto Condensed Bold"/>
                        </a:rPr>
                        <a:t>Tiêu</a:t>
                      </a:r>
                      <a:r>
                        <a:rPr lang="en-US" sz="3623" dirty="0">
                          <a:solidFill>
                            <a:srgbClr val="FFFFFF"/>
                          </a:solidFill>
                          <a:latin typeface="Roboto Condensed Bold"/>
                        </a:rPr>
                        <a:t> </a:t>
                      </a:r>
                      <a:r>
                        <a:rPr lang="en-US" sz="3623" dirty="0" err="1">
                          <a:solidFill>
                            <a:srgbClr val="FFFFFF"/>
                          </a:solidFill>
                          <a:latin typeface="Roboto Condensed Bold"/>
                        </a:rPr>
                        <a:t>chí</a:t>
                      </a:r>
                      <a:endParaRPr lang="en-US" sz="1100" dirty="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594A47"/>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594A47"/>
                    </a:solidFill>
                  </a:tcPr>
                </a:tc>
                <a:tc>
                  <a:txBody>
                    <a:bodyPr/>
                    <a:lstStyle/>
                    <a:p>
                      <a:pPr algn="ctr">
                        <a:lnSpc>
                          <a:spcPts val="5073"/>
                        </a:lnSpc>
                        <a:defRPr/>
                      </a:pPr>
                      <a:r>
                        <a:rPr lang="en-US" sz="3623" dirty="0">
                          <a:solidFill>
                            <a:srgbClr val="FFFFFF"/>
                          </a:solidFill>
                          <a:latin typeface="Roboto Condensed Bold"/>
                        </a:rPr>
                        <a:t> </a:t>
                      </a:r>
                      <a:r>
                        <a:rPr lang="en-US" sz="3623" dirty="0" err="1">
                          <a:solidFill>
                            <a:srgbClr val="FFFFFF"/>
                          </a:solidFill>
                          <a:latin typeface="Roboto Condensed Bold"/>
                        </a:rPr>
                        <a:t>Không</a:t>
                      </a:r>
                      <a:endParaRPr lang="en-US" sz="1100" dirty="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594A47"/>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linh hoạt, rõ ràng, dứt khoát, đặc biệt khi đến các phần đưa lí lẽ, bằng chứng.</a:t>
                      </a: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tc>
                  <a:txBody>
                    <a:bodyPr/>
                    <a:lstStyle/>
                    <a:p>
                      <a:pPr algn="l">
                        <a:lnSpc>
                          <a:spcPts val="1679"/>
                        </a:lnSpc>
                        <a:defRPr/>
                      </a:pPr>
                      <a:endParaRPr lang="en-US" sz="1100" dirty="0"/>
                    </a:p>
                  </a:txBody>
                  <a:tcPr marL="95250" marR="95250" marT="95250" marB="95250" anchor="ctr">
                    <a:lnL w="28575" cap="flat" cmpd="sng" algn="ctr">
                      <a:solidFill>
                        <a:srgbClr val="605048"/>
                      </a:solidFill>
                      <a:prstDash val="solid"/>
                      <a:round/>
                      <a:headEnd type="none" w="med" len="med"/>
                      <a:tailEnd type="none" w="med" len="med"/>
                    </a:lnL>
                    <a:lnR w="28575" cap="flat" cmpd="sng" algn="ctr">
                      <a:solidFill>
                        <a:srgbClr val="605048"/>
                      </a:solidFill>
                      <a:prstDash val="solid"/>
                      <a:round/>
                      <a:headEnd type="none" w="med" len="med"/>
                      <a:tailEnd type="none" w="med" len="med"/>
                    </a:lnR>
                    <a:lnT w="28575" cap="flat" cmpd="sng" algn="ctr">
                      <a:solidFill>
                        <a:srgbClr val="605048"/>
                      </a:solidFill>
                      <a:prstDash val="solid"/>
                      <a:round/>
                      <a:headEnd type="none" w="med" len="med"/>
                      <a:tailEnd type="none" w="med" len="med"/>
                    </a:lnT>
                    <a:lnB w="28575" cap="flat" cmpd="sng" algn="ctr">
                      <a:solidFill>
                        <a:srgbClr val="605048"/>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8" y="-3568357"/>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2" y="22860"/>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1577170" y="1746201"/>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510074" y="1287513"/>
            <a:ext cx="9325827" cy="8303761"/>
          </a:xfrm>
          <a:custGeom>
            <a:avLst/>
            <a:gdLst/>
            <a:ahLst/>
            <a:cxnLst/>
            <a:rect l="l" t="t" r="r" b="b"/>
            <a:pathLst>
              <a:path w="7337301" h="7025466">
                <a:moveTo>
                  <a:pt x="0" y="0"/>
                </a:moveTo>
                <a:lnTo>
                  <a:pt x="7337301" y="0"/>
                </a:lnTo>
                <a:lnTo>
                  <a:pt x="7337301" y="7025466"/>
                </a:lnTo>
                <a:lnTo>
                  <a:pt x="0" y="7025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4876800" y="3543040"/>
            <a:ext cx="6903562" cy="3792705"/>
          </a:xfrm>
          <a:prstGeom prst="rect">
            <a:avLst/>
          </a:prstGeom>
        </p:spPr>
        <p:txBody>
          <a:bodyPr wrap="square" lIns="0" tIns="0" rIns="0" bIns="0" rtlCol="0" anchor="t">
            <a:spAutoFit/>
          </a:bodyPr>
          <a:lstStyle/>
          <a:p>
            <a:pPr algn="ctr">
              <a:lnSpc>
                <a:spcPts val="6019"/>
              </a:lnSpc>
            </a:pPr>
            <a:r>
              <a:rPr lang="vi-VN" sz="4299" dirty="0">
                <a:solidFill>
                  <a:srgbClr val="594A47"/>
                </a:solidFill>
                <a:latin typeface="Roboto Condensed Bold"/>
              </a:rPr>
              <a:t>Tham gia thử thách thực hành chiến thuật theo dõi khi đọc</a:t>
            </a:r>
            <a:r>
              <a:rPr lang="en-US" sz="4299" dirty="0">
                <a:solidFill>
                  <a:srgbClr val="594A47"/>
                </a:solidFill>
                <a:latin typeface="Roboto Condensed Bold"/>
              </a:rPr>
              <a:t>.</a:t>
            </a:r>
            <a:r>
              <a:rPr lang="vi-VN" sz="4299" dirty="0">
                <a:solidFill>
                  <a:srgbClr val="594A47"/>
                </a:solidFill>
                <a:latin typeface="Roboto Condensed Bold"/>
              </a:rPr>
              <a:t> </a:t>
            </a:r>
          </a:p>
          <a:p>
            <a:pPr algn="ctr">
              <a:lnSpc>
                <a:spcPts val="6019"/>
              </a:lnSpc>
            </a:pPr>
            <a:r>
              <a:rPr lang="vi-VN" sz="4299" dirty="0">
                <a:solidFill>
                  <a:srgbClr val="594A47"/>
                </a:solidFill>
                <a:latin typeface="Roboto Condensed Bold"/>
              </a:rPr>
              <a:t>GV đưa ra các câu hỏi trắc </a:t>
            </a:r>
            <a:r>
              <a:rPr lang="vi-VN" sz="4299" dirty="0" err="1">
                <a:solidFill>
                  <a:srgbClr val="594A47"/>
                </a:solidFill>
                <a:latin typeface="Roboto Condensed Bold"/>
              </a:rPr>
              <a:t>nghiệ</a:t>
            </a:r>
            <a:r>
              <a:rPr lang="en-US" sz="4299" dirty="0">
                <a:solidFill>
                  <a:srgbClr val="594A47"/>
                </a:solidFill>
                <a:latin typeface="Roboto Condensed Bold"/>
              </a:rPr>
              <a:t>m, HS </a:t>
            </a:r>
            <a:r>
              <a:rPr lang="en-US" sz="4299" dirty="0" err="1">
                <a:solidFill>
                  <a:srgbClr val="594A47"/>
                </a:solidFill>
                <a:latin typeface="Roboto Condensed Bold"/>
              </a:rPr>
              <a:t>giành</a:t>
            </a:r>
            <a:r>
              <a:rPr lang="en-US" sz="4299" dirty="0">
                <a:solidFill>
                  <a:srgbClr val="594A47"/>
                </a:solidFill>
                <a:latin typeface="Roboto Condensed Bold"/>
              </a:rPr>
              <a:t> </a:t>
            </a:r>
            <a:r>
              <a:rPr lang="en-US" sz="4299" dirty="0" err="1">
                <a:solidFill>
                  <a:srgbClr val="594A47"/>
                </a:solidFill>
                <a:latin typeface="Roboto Condensed Bold"/>
              </a:rPr>
              <a:t>quyền</a:t>
            </a:r>
            <a:r>
              <a:rPr lang="en-US" sz="4299" dirty="0">
                <a:solidFill>
                  <a:srgbClr val="594A47"/>
                </a:solidFill>
                <a:latin typeface="Roboto Condensed Bold"/>
              </a:rPr>
              <a:t> </a:t>
            </a:r>
            <a:r>
              <a:rPr lang="en-US" sz="4299" dirty="0" err="1">
                <a:solidFill>
                  <a:srgbClr val="594A47"/>
                </a:solidFill>
                <a:latin typeface="Roboto Condensed Bold"/>
              </a:rPr>
              <a:t>trả</a:t>
            </a:r>
            <a:r>
              <a:rPr lang="en-US" sz="4299" dirty="0">
                <a:solidFill>
                  <a:srgbClr val="594A47"/>
                </a:solidFill>
                <a:latin typeface="Roboto Condensed Bold"/>
              </a:rPr>
              <a:t> </a:t>
            </a:r>
            <a:r>
              <a:rPr lang="en-US" sz="4299" dirty="0" err="1">
                <a:solidFill>
                  <a:srgbClr val="594A47"/>
                </a:solidFill>
                <a:latin typeface="Roboto Condensed Bold"/>
              </a:rPr>
              <a:t>lời</a:t>
            </a:r>
            <a:r>
              <a:rPr lang="en-US" sz="4299" dirty="0">
                <a:solidFill>
                  <a:srgbClr val="594A47"/>
                </a:solidFill>
                <a:latin typeface="Roboto Condensed Bold"/>
              </a:rPr>
              <a:t> </a:t>
            </a:r>
            <a:r>
              <a:rPr lang="en-US" sz="4299" dirty="0" err="1">
                <a:solidFill>
                  <a:srgbClr val="594A47"/>
                </a:solidFill>
                <a:latin typeface="Roboto Condensed Bold"/>
              </a:rPr>
              <a:t>bằng</a:t>
            </a:r>
            <a:r>
              <a:rPr lang="en-US" sz="4299" dirty="0">
                <a:solidFill>
                  <a:srgbClr val="594A47"/>
                </a:solidFill>
                <a:latin typeface="Roboto Condensed Bold"/>
              </a:rPr>
              <a:t> </a:t>
            </a:r>
            <a:r>
              <a:rPr lang="en-US" sz="4299" dirty="0" err="1">
                <a:solidFill>
                  <a:srgbClr val="594A47"/>
                </a:solidFill>
                <a:latin typeface="Roboto Condensed Bold"/>
              </a:rPr>
              <a:t>cách</a:t>
            </a:r>
            <a:r>
              <a:rPr lang="en-US" sz="4299" dirty="0">
                <a:solidFill>
                  <a:srgbClr val="594A47"/>
                </a:solidFill>
                <a:latin typeface="Roboto Condensed Bold"/>
              </a:rPr>
              <a:t> </a:t>
            </a:r>
            <a:r>
              <a:rPr lang="en-US" sz="4299" dirty="0" err="1">
                <a:solidFill>
                  <a:srgbClr val="594A47"/>
                </a:solidFill>
                <a:latin typeface="Roboto Condensed Bold"/>
              </a:rPr>
              <a:t>giơ</a:t>
            </a:r>
            <a:r>
              <a:rPr lang="en-US" sz="4299" dirty="0">
                <a:solidFill>
                  <a:srgbClr val="594A47"/>
                </a:solidFill>
                <a:latin typeface="Roboto Condensed Bold"/>
              </a:rPr>
              <a:t> </a:t>
            </a:r>
            <a:r>
              <a:rPr lang="en-US" sz="4299" dirty="0" err="1">
                <a:solidFill>
                  <a:srgbClr val="594A47"/>
                </a:solidFill>
                <a:latin typeface="Roboto Condensed Bold"/>
              </a:rPr>
              <a:t>tay</a:t>
            </a:r>
            <a:r>
              <a:rPr lang="en-US" sz="4299" dirty="0">
                <a:solidFill>
                  <a:srgbClr val="594A47"/>
                </a:solidFill>
                <a:latin typeface="Roboto Condensed Bold"/>
              </a:rPr>
              <a:t> </a:t>
            </a:r>
            <a:r>
              <a:rPr lang="en-US" sz="4299" dirty="0" err="1">
                <a:solidFill>
                  <a:srgbClr val="594A47"/>
                </a:solidFill>
                <a:latin typeface="Roboto Condensed Bold"/>
              </a:rPr>
              <a:t>nhanh</a:t>
            </a:r>
            <a:r>
              <a:rPr lang="en-US" sz="4299" dirty="0">
                <a:solidFill>
                  <a:srgbClr val="594A47"/>
                </a:solidFill>
                <a:latin typeface="Roboto Condensed Bold"/>
              </a:rPr>
              <a:t> </a:t>
            </a:r>
            <a:r>
              <a:rPr lang="en-US" sz="4299" dirty="0" err="1">
                <a:solidFill>
                  <a:srgbClr val="594A47"/>
                </a:solidFill>
                <a:latin typeface="Roboto Condensed Bold"/>
              </a:rPr>
              <a:t>nhất</a:t>
            </a:r>
            <a:r>
              <a:rPr lang="en-US" sz="4299" dirty="0">
                <a:solidFill>
                  <a:srgbClr val="594A47"/>
                </a:solidFill>
                <a:latin typeface="Roboto Condensed Bold"/>
              </a:rPr>
              <a:t>.</a:t>
            </a:r>
            <a:endParaRPr lang="vi-VN" sz="4299" dirty="0">
              <a:solidFill>
                <a:srgbClr val="594A47"/>
              </a:solidFill>
              <a:latin typeface="Roboto Condensed Bol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1976843" y="446466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1295400" y="2672463"/>
            <a:ext cx="16078200" cy="4562146"/>
          </a:xfrm>
          <a:prstGeom prst="rect">
            <a:avLst/>
          </a:prstGeom>
        </p:spPr>
        <p:txBody>
          <a:bodyPr wrap="square" lIns="0" tIns="0" rIns="0" bIns="0" rtlCol="0" anchor="t">
            <a:spAutoFit/>
          </a:bodyPr>
          <a:lstStyle/>
          <a:p>
            <a:pPr algn="just">
              <a:lnSpc>
                <a:spcPts val="6019"/>
              </a:lnSpc>
            </a:pPr>
            <a:r>
              <a:rPr lang="vi-VN" sz="4299" b="1" dirty="0">
                <a:solidFill>
                  <a:srgbClr val="594A47"/>
                </a:solidFill>
                <a:latin typeface="Roboto Condensed Bold"/>
              </a:rPr>
              <a:t>Câu 1: </a:t>
            </a:r>
            <a:r>
              <a:rPr lang="vi-VN" sz="4299" b="1" dirty="0">
                <a:solidFill>
                  <a:srgbClr val="594A47"/>
                </a:solidFill>
                <a:latin typeface="Roboto Condensed "/>
              </a:rPr>
              <a:t>Văn bản </a:t>
            </a:r>
            <a:r>
              <a:rPr lang="vi-VN" sz="4299" b="1" i="1" dirty="0">
                <a:solidFill>
                  <a:srgbClr val="594A47"/>
                </a:solidFill>
                <a:latin typeface="Roboto Condensed "/>
              </a:rPr>
              <a:t>Nói thêm về “Chuyện người con gái Nam Xương” </a:t>
            </a:r>
            <a:r>
              <a:rPr lang="vi-VN" sz="4299" b="1" dirty="0">
                <a:solidFill>
                  <a:srgbClr val="594A47"/>
                </a:solidFill>
                <a:latin typeface="Roboto Condensed "/>
              </a:rPr>
              <a:t>của tác giả Nguyễn Đình Chú thuộc thể loại gì?</a:t>
            </a:r>
          </a:p>
          <a:p>
            <a:pPr algn="just">
              <a:lnSpc>
                <a:spcPts val="6019"/>
              </a:lnSpc>
            </a:pPr>
            <a:r>
              <a:rPr lang="vi-VN" sz="4299" dirty="0">
                <a:solidFill>
                  <a:srgbClr val="594A47"/>
                </a:solidFill>
                <a:latin typeface="Roboto Condensed "/>
              </a:rPr>
              <a:t>A.	Văn bản thông tin giới thiệu một cuốn sách</a:t>
            </a:r>
          </a:p>
          <a:p>
            <a:pPr algn="just">
              <a:lnSpc>
                <a:spcPts val="6019"/>
              </a:lnSpc>
            </a:pPr>
            <a:r>
              <a:rPr lang="vi-VN" sz="4299" dirty="0">
                <a:solidFill>
                  <a:srgbClr val="594A47"/>
                </a:solidFill>
                <a:latin typeface="Roboto Condensed "/>
              </a:rPr>
              <a:t>B.	Văn bản nghị luận văn học</a:t>
            </a:r>
          </a:p>
          <a:p>
            <a:pPr algn="just">
              <a:lnSpc>
                <a:spcPts val="6019"/>
              </a:lnSpc>
            </a:pPr>
            <a:r>
              <a:rPr lang="vi-VN" sz="4299" dirty="0">
                <a:solidFill>
                  <a:srgbClr val="594A47"/>
                </a:solidFill>
                <a:latin typeface="Roboto Condensed "/>
              </a:rPr>
              <a:t>C.	Văn bản truyện truyền kì</a:t>
            </a:r>
          </a:p>
          <a:p>
            <a:pPr algn="just">
              <a:lnSpc>
                <a:spcPts val="6019"/>
              </a:lnSpc>
            </a:pPr>
            <a:r>
              <a:rPr lang="vi-VN" sz="4299" dirty="0">
                <a:solidFill>
                  <a:srgbClr val="594A47"/>
                </a:solidFill>
                <a:latin typeface="Roboto Condensed "/>
              </a:rPr>
              <a:t>D.	Văn bản kí</a:t>
            </a:r>
          </a:p>
        </p:txBody>
      </p:sp>
      <p:sp>
        <p:nvSpPr>
          <p:cNvPr id="10" name="Tim 9">
            <a:extLst>
              <a:ext uri="{FF2B5EF4-FFF2-40B4-BE49-F238E27FC236}">
                <a16:creationId xmlns:a16="http://schemas.microsoft.com/office/drawing/2014/main" id="{BD90E228-505B-A82E-4AFE-F23D3E43DDFF}"/>
              </a:ext>
            </a:extLst>
          </p:cNvPr>
          <p:cNvSpPr/>
          <p:nvPr/>
        </p:nvSpPr>
        <p:spPr>
          <a:xfrm>
            <a:off x="499781" y="5030428"/>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90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grpSp>
        <p:nvGrpSpPr>
          <p:cNvPr id="5" name="Group 5"/>
          <p:cNvGrpSpPr/>
          <p:nvPr/>
        </p:nvGrpSpPr>
        <p:grpSpPr>
          <a:xfrm>
            <a:off x="735109" y="2731640"/>
            <a:ext cx="6709844" cy="6448425"/>
            <a:chOff x="0" y="0"/>
            <a:chExt cx="1767202" cy="1698351"/>
          </a:xfrm>
        </p:grpSpPr>
        <p:sp>
          <p:nvSpPr>
            <p:cNvPr id="6" name="Freeform 6"/>
            <p:cNvSpPr/>
            <p:nvPr/>
          </p:nvSpPr>
          <p:spPr>
            <a:xfrm>
              <a:off x="0" y="0"/>
              <a:ext cx="1767202" cy="1698351"/>
            </a:xfrm>
            <a:custGeom>
              <a:avLst/>
              <a:gdLst/>
              <a:ahLst/>
              <a:cxnLst/>
              <a:rect l="l" t="t" r="r" b="b"/>
              <a:pathLst>
                <a:path w="1767202" h="1698351">
                  <a:moveTo>
                    <a:pt x="58845" y="0"/>
                  </a:moveTo>
                  <a:lnTo>
                    <a:pt x="1708357" y="0"/>
                  </a:lnTo>
                  <a:cubicBezTo>
                    <a:pt x="1723964" y="0"/>
                    <a:pt x="1738931" y="6200"/>
                    <a:pt x="1749966" y="17235"/>
                  </a:cubicBezTo>
                  <a:cubicBezTo>
                    <a:pt x="1761002" y="28271"/>
                    <a:pt x="1767202" y="43238"/>
                    <a:pt x="1767202" y="58845"/>
                  </a:cubicBezTo>
                  <a:lnTo>
                    <a:pt x="1767202" y="1639506"/>
                  </a:lnTo>
                  <a:cubicBezTo>
                    <a:pt x="1767202" y="1672005"/>
                    <a:pt x="1740856" y="1698351"/>
                    <a:pt x="1708357" y="1698351"/>
                  </a:cubicBezTo>
                  <a:lnTo>
                    <a:pt x="58845" y="1698351"/>
                  </a:lnTo>
                  <a:cubicBezTo>
                    <a:pt x="26346" y="1698351"/>
                    <a:pt x="0" y="1672005"/>
                    <a:pt x="0" y="1639506"/>
                  </a:cubicBezTo>
                  <a:lnTo>
                    <a:pt x="0" y="58845"/>
                  </a:lnTo>
                  <a:cubicBezTo>
                    <a:pt x="0" y="26346"/>
                    <a:pt x="26346" y="0"/>
                    <a:pt x="58845" y="0"/>
                  </a:cubicBezTo>
                  <a:close/>
                </a:path>
              </a:pathLst>
            </a:custGeom>
            <a:solidFill>
              <a:srgbClr val="F6E8DD">
                <a:alpha val="41961"/>
              </a:srgbClr>
            </a:solidFill>
            <a:ln w="47625" cap="rnd">
              <a:solidFill>
                <a:srgbClr val="000000">
                  <a:alpha val="41961"/>
                </a:srgbClr>
              </a:solidFill>
              <a:prstDash val="solid"/>
              <a:round/>
            </a:ln>
          </p:spPr>
          <p:txBody>
            <a:bodyPr/>
            <a:lstStyle/>
            <a:p>
              <a:endParaRPr lang="en-US"/>
            </a:p>
          </p:txBody>
        </p:sp>
        <p:sp>
          <p:nvSpPr>
            <p:cNvPr id="7" name="TextBox 7"/>
            <p:cNvSpPr txBox="1"/>
            <p:nvPr/>
          </p:nvSpPr>
          <p:spPr>
            <a:xfrm>
              <a:off x="0" y="-123825"/>
              <a:ext cx="1767202" cy="1822176"/>
            </a:xfrm>
            <a:prstGeom prst="rect">
              <a:avLst/>
            </a:prstGeom>
          </p:spPr>
          <p:txBody>
            <a:bodyPr lIns="50800" tIns="50800" rIns="50800" bIns="50800" rtlCol="0" anchor="ctr"/>
            <a:lstStyle/>
            <a:p>
              <a:pPr algn="ctr">
                <a:lnSpc>
                  <a:spcPts val="3780"/>
                </a:lnSpc>
              </a:pPr>
              <a:endParaRPr/>
            </a:p>
          </p:txBody>
        </p:sp>
      </p:grpSp>
      <p:sp>
        <p:nvSpPr>
          <p:cNvPr id="8" name="Freeform 8"/>
          <p:cNvSpPr/>
          <p:nvPr/>
        </p:nvSpPr>
        <p:spPr>
          <a:xfrm>
            <a:off x="1075827" y="2999320"/>
            <a:ext cx="5811621" cy="5865935"/>
          </a:xfrm>
          <a:custGeom>
            <a:avLst/>
            <a:gdLst/>
            <a:ahLst/>
            <a:cxnLst/>
            <a:rect l="l" t="t" r="r" b="b"/>
            <a:pathLst>
              <a:path w="5811621" h="5865935">
                <a:moveTo>
                  <a:pt x="0" y="0"/>
                </a:moveTo>
                <a:lnTo>
                  <a:pt x="5811621" y="0"/>
                </a:lnTo>
                <a:lnTo>
                  <a:pt x="5811621" y="5865935"/>
                </a:lnTo>
                <a:lnTo>
                  <a:pt x="0" y="5865935"/>
                </a:lnTo>
                <a:lnTo>
                  <a:pt x="0" y="0"/>
                </a:lnTo>
                <a:close/>
              </a:path>
            </a:pathLst>
          </a:custGeom>
          <a:blipFill>
            <a:blip r:embed="rId6"/>
            <a:stretch>
              <a:fillRect/>
            </a:stretch>
          </a:blipFill>
        </p:spPr>
        <p:txBody>
          <a:bodyPr/>
          <a:lstStyle/>
          <a:p>
            <a:endParaRPr lang="en-US"/>
          </a:p>
        </p:txBody>
      </p:sp>
      <p:sp>
        <p:nvSpPr>
          <p:cNvPr id="9" name="Freeform 9"/>
          <p:cNvSpPr/>
          <p:nvPr/>
        </p:nvSpPr>
        <p:spPr>
          <a:xfrm>
            <a:off x="9944100" y="2999320"/>
            <a:ext cx="6992602" cy="2497358"/>
          </a:xfrm>
          <a:custGeom>
            <a:avLst/>
            <a:gdLst/>
            <a:ahLst/>
            <a:cxnLst/>
            <a:rect l="l" t="t" r="r" b="b"/>
            <a:pathLst>
              <a:path w="6992602" h="2497358">
                <a:moveTo>
                  <a:pt x="0" y="0"/>
                </a:moveTo>
                <a:lnTo>
                  <a:pt x="6992602" y="0"/>
                </a:lnTo>
                <a:lnTo>
                  <a:pt x="6992602" y="2497357"/>
                </a:lnTo>
                <a:lnTo>
                  <a:pt x="0" y="2497357"/>
                </a:lnTo>
                <a:lnTo>
                  <a:pt x="0" y="0"/>
                </a:lnTo>
                <a:close/>
              </a:path>
            </a:pathLst>
          </a:custGeom>
          <a:blipFill>
            <a:blip r:embed="rId7"/>
            <a:stretch>
              <a:fillRect/>
            </a:stretch>
          </a:blipFill>
        </p:spPr>
        <p:txBody>
          <a:bodyPr/>
          <a:lstStyle/>
          <a:p>
            <a:endParaRPr lang="en-US"/>
          </a:p>
        </p:txBody>
      </p:sp>
      <p:sp>
        <p:nvSpPr>
          <p:cNvPr id="10" name="Freeform 10"/>
          <p:cNvSpPr/>
          <p:nvPr/>
        </p:nvSpPr>
        <p:spPr>
          <a:xfrm>
            <a:off x="9790886" y="6250022"/>
            <a:ext cx="7468414" cy="2382167"/>
          </a:xfrm>
          <a:custGeom>
            <a:avLst/>
            <a:gdLst/>
            <a:ahLst/>
            <a:cxnLst/>
            <a:rect l="l" t="t" r="r" b="b"/>
            <a:pathLst>
              <a:path w="7468414" h="2382167">
                <a:moveTo>
                  <a:pt x="0" y="0"/>
                </a:moveTo>
                <a:lnTo>
                  <a:pt x="7468414" y="0"/>
                </a:lnTo>
                <a:lnTo>
                  <a:pt x="7468414" y="2382166"/>
                </a:lnTo>
                <a:lnTo>
                  <a:pt x="0" y="2382166"/>
                </a:lnTo>
                <a:lnTo>
                  <a:pt x="0" y="0"/>
                </a:lnTo>
                <a:close/>
              </a:path>
            </a:pathLst>
          </a:custGeom>
          <a:blipFill>
            <a:blip r:embed="rId8"/>
            <a:stretch>
              <a:fillRect/>
            </a:stretch>
          </a:blipFill>
        </p:spPr>
        <p:txBody>
          <a:bodyPr/>
          <a:lstStyle/>
          <a:p>
            <a:endParaRPr lang="en-US"/>
          </a:p>
        </p:txBody>
      </p:sp>
      <p:graphicFrame>
        <p:nvGraphicFramePr>
          <p:cNvPr id="11" name="Table 11"/>
          <p:cNvGraphicFramePr>
            <a:graphicFrameLocks noGrp="1"/>
          </p:cNvGraphicFramePr>
          <p:nvPr/>
        </p:nvGraphicFramePr>
        <p:xfrm>
          <a:off x="9944100" y="2731640"/>
          <a:ext cx="7315200" cy="6448424"/>
        </p:xfrm>
        <a:graphic>
          <a:graphicData uri="http://schemas.openxmlformats.org/drawingml/2006/table">
            <a:tbl>
              <a:tblPr/>
              <a:tblGrid>
                <a:gridCol w="1463040">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tblGrid>
              <a:tr h="1612106">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extLst>
                  <a:ext uri="{0D108BD9-81ED-4DB2-BD59-A6C34878D82A}">
                    <a16:rowId xmlns:a16="http://schemas.microsoft.com/office/drawing/2014/main" val="10000"/>
                  </a:ext>
                </a:extLst>
              </a:tr>
              <a:tr h="1612106">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extLst>
                  <a:ext uri="{0D108BD9-81ED-4DB2-BD59-A6C34878D82A}">
                    <a16:rowId xmlns:a16="http://schemas.microsoft.com/office/drawing/2014/main" val="10001"/>
                  </a:ext>
                </a:extLst>
              </a:tr>
              <a:tr h="1612106">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extLst>
                  <a:ext uri="{0D108BD9-81ED-4DB2-BD59-A6C34878D82A}">
                    <a16:rowId xmlns:a16="http://schemas.microsoft.com/office/drawing/2014/main" val="10002"/>
                  </a:ext>
                </a:extLst>
              </a:tr>
              <a:tr h="1612106">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tc>
                  <a:txBody>
                    <a:bodyPr/>
                    <a:lstStyle/>
                    <a:p>
                      <a:pPr algn="l">
                        <a:lnSpc>
                          <a:spcPts val="2940"/>
                        </a:lnSpc>
                        <a:defRPr/>
                      </a:pPr>
                      <a:endParaRPr lang="en-US" sz="1100"/>
                    </a:p>
                    <a:p>
                      <a:pPr algn="l">
                        <a:lnSpc>
                          <a:spcPts val="2940"/>
                        </a:lnSpc>
                      </a:pPr>
                      <a:r>
                        <a:rPr lang="en-US" sz="2100">
                          <a:solidFill>
                            <a:srgbClr val="000000"/>
                          </a:solidFill>
                          <a:latin typeface="Arimo"/>
                        </a:rPr>
                        <a:t>   </a:t>
                      </a:r>
                    </a:p>
                    <a:p>
                      <a:pPr algn="l">
                        <a:lnSpc>
                          <a:spcPts val="2940"/>
                        </a:lnSpc>
                      </a:pPr>
                      <a:r>
                        <a:rPr lang="en-US" sz="2100">
                          <a:solidFill>
                            <a:srgbClr val="000000"/>
                          </a:solidFill>
                          <a:latin typeface="Arimo"/>
                        </a:rPr>
                        <a:t>  </a:t>
                      </a:r>
                    </a:p>
                  </a:txBody>
                  <a:tcPr marL="190500" marR="190500" marT="190500" marB="190500" anchor="ctr">
                    <a:lnL w="47625" cap="flat" cmpd="sng" algn="ctr">
                      <a:solidFill>
                        <a:srgbClr val="3B3029"/>
                      </a:solidFill>
                      <a:prstDash val="solid"/>
                      <a:round/>
                      <a:headEnd type="none" w="med" len="med"/>
                      <a:tailEnd type="none" w="med" len="med"/>
                    </a:lnL>
                    <a:lnR w="47625" cap="flat" cmpd="sng" algn="ctr">
                      <a:solidFill>
                        <a:srgbClr val="3B3029"/>
                      </a:solidFill>
                      <a:prstDash val="solid"/>
                      <a:round/>
                      <a:headEnd type="none" w="med" len="med"/>
                      <a:tailEnd type="none" w="med" len="med"/>
                    </a:lnR>
                    <a:lnT w="47625" cap="flat" cmpd="sng" algn="ctr">
                      <a:solidFill>
                        <a:srgbClr val="3B3029"/>
                      </a:solidFill>
                      <a:prstDash val="solid"/>
                      <a:round/>
                      <a:headEnd type="none" w="med" len="med"/>
                      <a:tailEnd type="none" w="med" len="med"/>
                    </a:lnT>
                    <a:lnB w="47625" cap="flat" cmpd="sng" algn="ctr">
                      <a:solidFill>
                        <a:srgbClr val="3B302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TextBox 12"/>
          <p:cNvSpPr txBox="1"/>
          <p:nvPr/>
        </p:nvSpPr>
        <p:spPr>
          <a:xfrm>
            <a:off x="1829225" y="1464785"/>
            <a:ext cx="3577287" cy="854003"/>
          </a:xfrm>
          <a:prstGeom prst="rect">
            <a:avLst/>
          </a:prstGeom>
        </p:spPr>
        <p:txBody>
          <a:bodyPr lIns="0" tIns="0" rIns="0" bIns="0" rtlCol="0" anchor="t">
            <a:spAutoFit/>
          </a:bodyPr>
          <a:lstStyle/>
          <a:p>
            <a:pPr algn="ctr">
              <a:lnSpc>
                <a:spcPts val="6999"/>
              </a:lnSpc>
            </a:pPr>
            <a:r>
              <a:rPr lang="en-US" sz="4999" dirty="0" err="1">
                <a:solidFill>
                  <a:srgbClr val="594A47"/>
                </a:solidFill>
                <a:latin typeface="#9Slide05 Dear Saturday"/>
              </a:rPr>
              <a:t>Các</a:t>
            </a:r>
            <a:r>
              <a:rPr lang="en-US" sz="4999" dirty="0">
                <a:solidFill>
                  <a:srgbClr val="594A47"/>
                </a:solidFill>
                <a:latin typeface="#9Slide05 Dear Saturday"/>
              </a:rPr>
              <a:t> </a:t>
            </a:r>
            <a:r>
              <a:rPr lang="en-US" sz="4999" dirty="0" err="1">
                <a:solidFill>
                  <a:srgbClr val="594A47"/>
                </a:solidFill>
                <a:latin typeface="#9Slide05 Dear Saturday"/>
              </a:rPr>
              <a:t>mật</a:t>
            </a:r>
            <a:r>
              <a:rPr lang="en-US" sz="4999" dirty="0">
                <a:solidFill>
                  <a:srgbClr val="594A47"/>
                </a:solidFill>
                <a:latin typeface="#9Slide05 Dear Saturday"/>
              </a:rPr>
              <a:t> </a:t>
            </a:r>
            <a:r>
              <a:rPr lang="en-US" sz="4999" dirty="0" err="1">
                <a:solidFill>
                  <a:srgbClr val="594A47"/>
                </a:solidFill>
                <a:latin typeface="#9Slide05 Dear Saturday"/>
              </a:rPr>
              <a:t>mã</a:t>
            </a:r>
            <a:endParaRPr lang="en-US" sz="4999" dirty="0">
              <a:solidFill>
                <a:srgbClr val="594A47"/>
              </a:solidFill>
              <a:latin typeface="#9Slide05 Dear Saturday"/>
            </a:endParaRPr>
          </a:p>
        </p:txBody>
      </p:sp>
      <p:sp>
        <p:nvSpPr>
          <p:cNvPr id="13" name="TextBox 13"/>
          <p:cNvSpPr txBox="1"/>
          <p:nvPr/>
        </p:nvSpPr>
        <p:spPr>
          <a:xfrm>
            <a:off x="11353800" y="1464785"/>
            <a:ext cx="3802883" cy="865622"/>
          </a:xfrm>
          <a:prstGeom prst="rect">
            <a:avLst/>
          </a:prstGeom>
        </p:spPr>
        <p:txBody>
          <a:bodyPr wrap="square" lIns="0" tIns="0" rIns="0" bIns="0" rtlCol="0" anchor="t">
            <a:spAutoFit/>
          </a:bodyPr>
          <a:lstStyle/>
          <a:p>
            <a:pPr algn="ctr">
              <a:lnSpc>
                <a:spcPts val="6999"/>
              </a:lnSpc>
            </a:pPr>
            <a:r>
              <a:rPr lang="en-US" sz="4999" dirty="0" err="1">
                <a:solidFill>
                  <a:srgbClr val="594A47"/>
                </a:solidFill>
                <a:latin typeface="#9Slide05 Dear Saturday"/>
              </a:rPr>
              <a:t>Bảng</a:t>
            </a:r>
            <a:r>
              <a:rPr lang="en-US" sz="4999" dirty="0">
                <a:solidFill>
                  <a:srgbClr val="594A47"/>
                </a:solidFill>
                <a:latin typeface="#9Slide05 Dear Saturday"/>
              </a:rPr>
              <a:t> </a:t>
            </a:r>
            <a:r>
              <a:rPr lang="en-US" sz="4999" dirty="0" err="1">
                <a:solidFill>
                  <a:srgbClr val="594A47"/>
                </a:solidFill>
                <a:latin typeface="#9Slide05 Dear Saturday"/>
              </a:rPr>
              <a:t>kí</a:t>
            </a:r>
            <a:r>
              <a:rPr lang="en-US" sz="4999" dirty="0">
                <a:solidFill>
                  <a:srgbClr val="594A47"/>
                </a:solidFill>
                <a:latin typeface="#9Slide05 Dear Saturday"/>
              </a:rPr>
              <a:t> </a:t>
            </a:r>
            <a:r>
              <a:rPr lang="en-US" sz="4999" dirty="0" err="1">
                <a:solidFill>
                  <a:srgbClr val="594A47"/>
                </a:solidFill>
                <a:latin typeface="#9Slide05 Dear Saturday"/>
              </a:rPr>
              <a:t>tự</a:t>
            </a:r>
            <a:endParaRPr lang="en-US" sz="4999" dirty="0">
              <a:solidFill>
                <a:srgbClr val="594A47"/>
              </a:solidFill>
              <a:latin typeface="#9Slide05 Dear Saturday"/>
            </a:endParaRPr>
          </a:p>
        </p:txBody>
      </p:sp>
      <p:pic>
        <p:nvPicPr>
          <p:cNvPr id="2074" name="Picture 26" descr="Bullseye with solid fill">
            <a:extLst>
              <a:ext uri="{FF2B5EF4-FFF2-40B4-BE49-F238E27FC236}">
                <a16:creationId xmlns:a16="http://schemas.microsoft.com/office/drawing/2014/main" id="{41EDE8CD-70B8-850E-69E2-305059DD5E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ullseye with solid fill">
            <a:extLst>
              <a:ext uri="{FF2B5EF4-FFF2-40B4-BE49-F238E27FC236}">
                <a16:creationId xmlns:a16="http://schemas.microsoft.com/office/drawing/2014/main" id="{967C85D7-7B3E-799C-C1A9-852515DD17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Ice cream with solid fill">
            <a:extLst>
              <a:ext uri="{FF2B5EF4-FFF2-40B4-BE49-F238E27FC236}">
                <a16:creationId xmlns:a16="http://schemas.microsoft.com/office/drawing/2014/main" id="{617264F8-457B-7A7F-C62D-29B91D9E539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usic notes with solid fill">
            <a:extLst>
              <a:ext uri="{FF2B5EF4-FFF2-40B4-BE49-F238E27FC236}">
                <a16:creationId xmlns:a16="http://schemas.microsoft.com/office/drawing/2014/main" id="{692BE03C-1F7F-B401-BA43-23E25F1F853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Atom with solid fill">
            <a:extLst>
              <a:ext uri="{FF2B5EF4-FFF2-40B4-BE49-F238E27FC236}">
                <a16:creationId xmlns:a16="http://schemas.microsoft.com/office/drawing/2014/main" id="{D36B6BC0-064A-1B49-7285-760D8474F0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tom with solid fill">
            <a:extLst>
              <a:ext uri="{FF2B5EF4-FFF2-40B4-BE49-F238E27FC236}">
                <a16:creationId xmlns:a16="http://schemas.microsoft.com/office/drawing/2014/main" id="{950D27D3-549A-B487-F1C1-443648BA86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ullseye with solid fill">
            <a:extLst>
              <a:ext uri="{FF2B5EF4-FFF2-40B4-BE49-F238E27FC236}">
                <a16:creationId xmlns:a16="http://schemas.microsoft.com/office/drawing/2014/main" id="{DE3DF184-E1B3-BF77-1B0E-60CDE6D071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Dim (Smaller Sun) with solid fill">
            <a:extLst>
              <a:ext uri="{FF2B5EF4-FFF2-40B4-BE49-F238E27FC236}">
                <a16:creationId xmlns:a16="http://schemas.microsoft.com/office/drawing/2014/main" id="{1609CD10-85C1-0501-167B-AFF780C83B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usic notes with solid fill">
            <a:extLst>
              <a:ext uri="{FF2B5EF4-FFF2-40B4-BE49-F238E27FC236}">
                <a16:creationId xmlns:a16="http://schemas.microsoft.com/office/drawing/2014/main" id="{A3B82F1F-100E-AB8A-CB70-81FCBF5C6E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Ice cream with solid fill">
            <a:extLst>
              <a:ext uri="{FF2B5EF4-FFF2-40B4-BE49-F238E27FC236}">
                <a16:creationId xmlns:a16="http://schemas.microsoft.com/office/drawing/2014/main" id="{EABFDC13-8FCD-C0E5-A795-7299204035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llseye with solid fill">
            <a:extLst>
              <a:ext uri="{FF2B5EF4-FFF2-40B4-BE49-F238E27FC236}">
                <a16:creationId xmlns:a16="http://schemas.microsoft.com/office/drawing/2014/main" id="{C74EF019-2258-4BD8-A9EC-B26E956708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ot air balloon with solid fill">
            <a:extLst>
              <a:ext uri="{FF2B5EF4-FFF2-40B4-BE49-F238E27FC236}">
                <a16:creationId xmlns:a16="http://schemas.microsoft.com/office/drawing/2014/main" id="{843D6488-04D9-3ACD-F7C9-C3D95458476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ce cream with solid fill">
            <a:extLst>
              <a:ext uri="{FF2B5EF4-FFF2-40B4-BE49-F238E27FC236}">
                <a16:creationId xmlns:a16="http://schemas.microsoft.com/office/drawing/2014/main" id="{A4B50C2F-696E-B9BC-345B-B7B4EE23623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Music notes with solid fill">
            <a:extLst>
              <a:ext uri="{FF2B5EF4-FFF2-40B4-BE49-F238E27FC236}">
                <a16:creationId xmlns:a16="http://schemas.microsoft.com/office/drawing/2014/main" id="{893A6281-7543-4D09-FB19-708F39EBAD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llseye with solid fill">
            <a:extLst>
              <a:ext uri="{FF2B5EF4-FFF2-40B4-BE49-F238E27FC236}">
                <a16:creationId xmlns:a16="http://schemas.microsoft.com/office/drawing/2014/main" id="{F9DB0C83-A544-C7E2-CDAF-EAB0DEA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image3.png" descr="Club Suit with solid fill">
            <a:extLst>
              <a:ext uri="{FF2B5EF4-FFF2-40B4-BE49-F238E27FC236}">
                <a16:creationId xmlns:a16="http://schemas.microsoft.com/office/drawing/2014/main" id="{C16380EC-4AA8-98B5-33F2-A784556F5AA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m (Smaller Sun) with solid fill">
            <a:extLst>
              <a:ext uri="{FF2B5EF4-FFF2-40B4-BE49-F238E27FC236}">
                <a16:creationId xmlns:a16="http://schemas.microsoft.com/office/drawing/2014/main" id="{F030E64E-0F1A-E4E0-6CB6-D3C09CD7AC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1.png" descr="Hot air balloon with solid fill">
            <a:extLst>
              <a:ext uri="{FF2B5EF4-FFF2-40B4-BE49-F238E27FC236}">
                <a16:creationId xmlns:a16="http://schemas.microsoft.com/office/drawing/2014/main" id="{0314D197-025F-18A6-CEA2-F634F7F824B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18.png" descr="Bullseye with solid fill">
            <a:extLst>
              <a:ext uri="{FF2B5EF4-FFF2-40B4-BE49-F238E27FC236}">
                <a16:creationId xmlns:a16="http://schemas.microsoft.com/office/drawing/2014/main" id="{30032180-160A-6B43-775F-D1FDD3AB87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6.png" descr="Ice cream with solid fill">
            <a:extLst>
              <a:ext uri="{FF2B5EF4-FFF2-40B4-BE49-F238E27FC236}">
                <a16:creationId xmlns:a16="http://schemas.microsoft.com/office/drawing/2014/main" id="{F7B87911-F03C-CFF2-4BA0-D9E87F6AA7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19.png" descr="Music notes with solid fill">
            <a:extLst>
              <a:ext uri="{FF2B5EF4-FFF2-40B4-BE49-F238E27FC236}">
                <a16:creationId xmlns:a16="http://schemas.microsoft.com/office/drawing/2014/main" id="{0FB214F9-1F40-FCD8-69DD-A5E7CC3B1C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10.png" descr="Atom with solid fill">
            <a:extLst>
              <a:ext uri="{FF2B5EF4-FFF2-40B4-BE49-F238E27FC236}">
                <a16:creationId xmlns:a16="http://schemas.microsoft.com/office/drawing/2014/main" id="{22988867-8C15-40FE-D3BC-33AE67F63F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17.png" descr="Compass with solid fill">
            <a:extLst>
              <a:ext uri="{FF2B5EF4-FFF2-40B4-BE49-F238E27FC236}">
                <a16:creationId xmlns:a16="http://schemas.microsoft.com/office/drawing/2014/main" id="{358D63C1-B295-3CDD-F83C-32221BEEE0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descr="Dim (Smaller Sun) with solid fill">
            <a:extLst>
              <a:ext uri="{FF2B5EF4-FFF2-40B4-BE49-F238E27FC236}">
                <a16:creationId xmlns:a16="http://schemas.microsoft.com/office/drawing/2014/main" id="{64E78C03-86D9-9287-ACC3-3696BA3C5A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Compass with solid fill">
            <a:extLst>
              <a:ext uri="{FF2B5EF4-FFF2-40B4-BE49-F238E27FC236}">
                <a16:creationId xmlns:a16="http://schemas.microsoft.com/office/drawing/2014/main" id="{69392B45-E711-8BC3-582D-21CEF1C937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8375" y="6350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image15.png" descr="Bank with solid fill">
            <a:extLst>
              <a:ext uri="{FF2B5EF4-FFF2-40B4-BE49-F238E27FC236}">
                <a16:creationId xmlns:a16="http://schemas.microsoft.com/office/drawing/2014/main" id="{CA3FDF75-BAAB-AD82-33BE-E0F70488DB7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6913" y="3175"/>
            <a:ext cx="184150" cy="184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1976843" y="446466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1295400" y="2552700"/>
            <a:ext cx="16078200" cy="3792705"/>
          </a:xfrm>
          <a:prstGeom prst="rect">
            <a:avLst/>
          </a:prstGeom>
        </p:spPr>
        <p:txBody>
          <a:bodyPr wrap="square" lIns="0" tIns="0" rIns="0" bIns="0" rtlCol="0" anchor="t">
            <a:spAutoFit/>
          </a:bodyPr>
          <a:lstStyle/>
          <a:p>
            <a:pPr algn="just">
              <a:lnSpc>
                <a:spcPts val="6019"/>
              </a:lnSpc>
            </a:pPr>
            <a:r>
              <a:rPr lang="vi-VN" sz="4300" b="1" dirty="0">
                <a:solidFill>
                  <a:srgbClr val="594A47"/>
                </a:solidFill>
                <a:latin typeface="Roboto Condensed" panose="02000000000000000000" pitchFamily="2" charset="0"/>
                <a:ea typeface="Roboto Condensed" panose="02000000000000000000" pitchFamily="2" charset="0"/>
              </a:rPr>
              <a:t>Câu </a:t>
            </a:r>
            <a:r>
              <a:rPr lang="en-US" sz="4300" b="1" dirty="0">
                <a:solidFill>
                  <a:srgbClr val="594A47"/>
                </a:solidFill>
                <a:latin typeface="Roboto Condensed" panose="02000000000000000000" pitchFamily="2" charset="0"/>
                <a:ea typeface="Roboto Condensed" panose="02000000000000000000" pitchFamily="2" charset="0"/>
              </a:rPr>
              <a:t>2</a:t>
            </a:r>
            <a:r>
              <a:rPr lang="vi-VN" sz="4300" b="1"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effectLst/>
                <a:latin typeface="Roboto Condensed" panose="02000000000000000000" pitchFamily="2" charset="0"/>
                <a:ea typeface="Roboto Condensed" panose="02000000000000000000" pitchFamily="2" charset="0"/>
              </a:rPr>
              <a:t>Luận đề của văn bản </a:t>
            </a:r>
            <a:r>
              <a:rPr lang="vi-VN" sz="4300" i="1" dirty="0">
                <a:solidFill>
                  <a:srgbClr val="594A47"/>
                </a:solidFill>
                <a:effectLst/>
                <a:latin typeface="Roboto Condensed" panose="02000000000000000000" pitchFamily="2" charset="0"/>
                <a:ea typeface="Roboto Condensed" panose="02000000000000000000" pitchFamily="2" charset="0"/>
              </a:rPr>
              <a:t>Nói thêm về “Chuyện người con gái Nam Xương” </a:t>
            </a:r>
            <a:r>
              <a:rPr lang="vi-VN" sz="4300" dirty="0">
                <a:solidFill>
                  <a:srgbClr val="594A47"/>
                </a:solidFill>
                <a:effectLst/>
                <a:latin typeface="Roboto Condensed" panose="02000000000000000000" pitchFamily="2" charset="0"/>
                <a:ea typeface="Roboto Condensed" panose="02000000000000000000" pitchFamily="2" charset="0"/>
              </a:rPr>
              <a:t>của tác giả Nguyễn Đình Chú đã được nêu ra ở phần nào trong bài? </a:t>
            </a: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A.</a:t>
            </a:r>
            <a:r>
              <a:rPr lang="vi-VN" sz="4300" b="1"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latin typeface="Roboto Condensed" panose="02000000000000000000" pitchFamily="2" charset="0"/>
                <a:ea typeface="Roboto Condensed" panose="02000000000000000000" pitchFamily="2" charset="0"/>
              </a:rPr>
              <a:t>Phần 1</a:t>
            </a: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B.	Phần 2</a:t>
            </a: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C.	Phần 3</a:t>
            </a:r>
          </a:p>
        </p:txBody>
      </p:sp>
      <p:sp>
        <p:nvSpPr>
          <p:cNvPr id="10" name="Tim 9">
            <a:extLst>
              <a:ext uri="{FF2B5EF4-FFF2-40B4-BE49-F238E27FC236}">
                <a16:creationId xmlns:a16="http://schemas.microsoft.com/office/drawing/2014/main" id="{BD90E228-505B-A82E-4AFE-F23D3E43DDFF}"/>
              </a:ext>
            </a:extLst>
          </p:cNvPr>
          <p:cNvSpPr/>
          <p:nvPr/>
        </p:nvSpPr>
        <p:spPr>
          <a:xfrm>
            <a:off x="511219" y="4159869"/>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9806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2445508" y="555663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1500905" y="2176677"/>
            <a:ext cx="15286189" cy="5431102"/>
          </a:xfrm>
          <a:prstGeom prst="rect">
            <a:avLst/>
          </a:prstGeom>
        </p:spPr>
        <p:txBody>
          <a:bodyPr wrap="square" lIns="0" tIns="0" rIns="0" bIns="0" rtlCol="0" anchor="t">
            <a:spAutoFit/>
          </a:bodyPr>
          <a:lstStyle/>
          <a:p>
            <a:pPr algn="just">
              <a:lnSpc>
                <a:spcPct val="120000"/>
              </a:lnSpc>
              <a:spcBef>
                <a:spcPts val="200"/>
              </a:spcBef>
              <a:spcAft>
                <a:spcPts val="200"/>
              </a:spcAft>
            </a:pPr>
            <a:r>
              <a:rPr lang="vi-VN" sz="4300" b="1" dirty="0">
                <a:solidFill>
                  <a:srgbClr val="594A47"/>
                </a:solidFill>
                <a:latin typeface="Roboto Condensed" panose="02000000000000000000" pitchFamily="2" charset="0"/>
                <a:ea typeface="Roboto Condensed" panose="02000000000000000000" pitchFamily="2" charset="0"/>
              </a:rPr>
              <a:t>Câu </a:t>
            </a:r>
            <a:r>
              <a:rPr lang="en-US" sz="4300" b="1" dirty="0">
                <a:solidFill>
                  <a:srgbClr val="594A47"/>
                </a:solidFill>
                <a:latin typeface="Roboto Condensed" panose="02000000000000000000" pitchFamily="2" charset="0"/>
                <a:ea typeface="Roboto Condensed" panose="02000000000000000000" pitchFamily="2" charset="0"/>
              </a:rPr>
              <a:t>3</a:t>
            </a:r>
            <a:r>
              <a:rPr lang="vi-VN" sz="4300" b="1"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effectLst/>
                <a:latin typeface="Roboto Condensed" panose="02000000000000000000" pitchFamily="2" charset="0"/>
                <a:ea typeface="Roboto Condensed" panose="02000000000000000000" pitchFamily="2" charset="0"/>
              </a:rPr>
              <a:t>Dòng nào dưới đây nêu đúng cách đặt vấn đề của văn bản </a:t>
            </a:r>
            <a:r>
              <a:rPr lang="vi-VN" sz="4300" i="1" dirty="0">
                <a:solidFill>
                  <a:srgbClr val="594A47"/>
                </a:solidFill>
                <a:effectLst/>
                <a:latin typeface="Roboto Condensed" panose="02000000000000000000" pitchFamily="2" charset="0"/>
                <a:ea typeface="Roboto Condensed" panose="02000000000000000000" pitchFamily="2" charset="0"/>
              </a:rPr>
              <a:t>Nói thêm về “Chuyện người con gái Nam Xương” </a:t>
            </a:r>
            <a:r>
              <a:rPr lang="vi-VN" sz="4300" dirty="0">
                <a:solidFill>
                  <a:srgbClr val="594A47"/>
                </a:solidFill>
                <a:effectLst/>
                <a:latin typeface="Roboto Condensed" panose="02000000000000000000" pitchFamily="2" charset="0"/>
                <a:ea typeface="Roboto Condensed" panose="02000000000000000000" pitchFamily="2" charset="0"/>
              </a:rPr>
              <a:t>của tác giả Nguyễn Đình Chú?</a:t>
            </a:r>
            <a:endParaRPr lang="en-US" sz="4300" dirty="0">
              <a:solidFill>
                <a:srgbClr val="594A47"/>
              </a:solidFill>
              <a:effectLst/>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A.</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effectLst/>
                <a:latin typeface="Roboto Condensed" panose="02000000000000000000" pitchFamily="2" charset="0"/>
                <a:ea typeface="Roboto Condensed" panose="02000000000000000000" pitchFamily="2" charset="0"/>
              </a:rPr>
              <a:t>Nêu vấn đề cần bàn luận; dẫn dắt vào tác giả</a:t>
            </a:r>
            <a:endParaRPr lang="vi-VN" sz="43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B.</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effectLst/>
                <a:latin typeface="Roboto Condensed" panose="02000000000000000000" pitchFamily="2" charset="0"/>
                <a:ea typeface="Roboto Condensed" panose="02000000000000000000" pitchFamily="2" charset="0"/>
              </a:rPr>
              <a:t>Nêu vấn đề cần bàn luận; dẫn dắt vào tác giả, tác phẩm</a:t>
            </a: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C.</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effectLst/>
                <a:latin typeface="Roboto Condensed" panose="02000000000000000000" pitchFamily="2" charset="0"/>
                <a:ea typeface="Roboto Condensed" panose="02000000000000000000" pitchFamily="2" charset="0"/>
              </a:rPr>
              <a:t>Giới thiệu tác phẩm, tác giả; nêu vấn đề cần bàn luận</a:t>
            </a:r>
            <a:endParaRPr lang="en-US" sz="4300" dirty="0">
              <a:solidFill>
                <a:srgbClr val="594A47"/>
              </a:solidFill>
              <a:effectLst/>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D.</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594A47"/>
                </a:solidFill>
                <a:latin typeface="Roboto Condensed" panose="02000000000000000000" pitchFamily="2" charset="0"/>
                <a:ea typeface="Roboto Condensed" panose="02000000000000000000" pitchFamily="2" charset="0"/>
              </a:rPr>
              <a:t>Giới thiệu tác phẩm, tác giả; nêu </a:t>
            </a:r>
            <a:r>
              <a:rPr lang="en-US" sz="4300" dirty="0" err="1">
                <a:solidFill>
                  <a:srgbClr val="594A47"/>
                </a:solidFill>
                <a:latin typeface="Roboto Condensed" panose="02000000000000000000" pitchFamily="2" charset="0"/>
                <a:ea typeface="Roboto Condensed" panose="02000000000000000000" pitchFamily="2" charset="0"/>
              </a:rPr>
              <a:t>luận</a:t>
            </a:r>
            <a:r>
              <a:rPr lang="en-US" sz="4300" dirty="0">
                <a:solidFill>
                  <a:srgbClr val="594A47"/>
                </a:solidFill>
                <a:latin typeface="Roboto Condensed" panose="02000000000000000000" pitchFamily="2" charset="0"/>
                <a:ea typeface="Roboto Condensed" panose="02000000000000000000" pitchFamily="2" charset="0"/>
              </a:rPr>
              <a:t> </a:t>
            </a:r>
            <a:r>
              <a:rPr lang="en-US" sz="4300" dirty="0" err="1">
                <a:solidFill>
                  <a:srgbClr val="594A47"/>
                </a:solidFill>
                <a:latin typeface="Roboto Condensed" panose="02000000000000000000" pitchFamily="2" charset="0"/>
                <a:ea typeface="Roboto Condensed" panose="02000000000000000000" pitchFamily="2" charset="0"/>
              </a:rPr>
              <a:t>đề</a:t>
            </a:r>
            <a:r>
              <a:rPr lang="vi-VN" sz="4300" dirty="0">
                <a:solidFill>
                  <a:srgbClr val="594A47"/>
                </a:solidFill>
                <a:latin typeface="Roboto Condensed" panose="02000000000000000000" pitchFamily="2" charset="0"/>
                <a:ea typeface="Roboto Condensed" panose="02000000000000000000" pitchFamily="2" charset="0"/>
              </a:rPr>
              <a:t>; giới thiệu nhân vật</a:t>
            </a:r>
          </a:p>
        </p:txBody>
      </p:sp>
      <p:sp>
        <p:nvSpPr>
          <p:cNvPr id="10" name="Tim 9">
            <a:extLst>
              <a:ext uri="{FF2B5EF4-FFF2-40B4-BE49-F238E27FC236}">
                <a16:creationId xmlns:a16="http://schemas.microsoft.com/office/drawing/2014/main" id="{BD90E228-505B-A82E-4AFE-F23D3E43DDFF}"/>
              </a:ext>
            </a:extLst>
          </p:cNvPr>
          <p:cNvSpPr/>
          <p:nvPr/>
        </p:nvSpPr>
        <p:spPr>
          <a:xfrm>
            <a:off x="703536" y="6174700"/>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9249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2445508" y="555663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1500905" y="1866302"/>
            <a:ext cx="15286189" cy="6814686"/>
          </a:xfrm>
          <a:prstGeom prst="rect">
            <a:avLst/>
          </a:prstGeom>
        </p:spPr>
        <p:txBody>
          <a:bodyPr wrap="square" lIns="0" tIns="0" rIns="0" bIns="0" rtlCol="0" anchor="t">
            <a:spAutoFit/>
          </a:bodyPr>
          <a:lstStyle/>
          <a:p>
            <a:pPr algn="just">
              <a:lnSpc>
                <a:spcPct val="120000"/>
              </a:lnSpc>
              <a:spcBef>
                <a:spcPts val="200"/>
              </a:spcBef>
              <a:spcAft>
                <a:spcPts val="200"/>
              </a:spcAft>
            </a:pPr>
            <a:r>
              <a:rPr lang="vi-VN" sz="4000" b="1" dirty="0">
                <a:solidFill>
                  <a:srgbClr val="594A47"/>
                </a:solidFill>
                <a:latin typeface="Roboto Condensed" panose="02000000000000000000" pitchFamily="2" charset="0"/>
                <a:ea typeface="Roboto Condensed" panose="02000000000000000000" pitchFamily="2" charset="0"/>
              </a:rPr>
              <a:t>Câu </a:t>
            </a:r>
            <a:r>
              <a:rPr lang="en-US" sz="4000" b="1" dirty="0">
                <a:solidFill>
                  <a:srgbClr val="594A47"/>
                </a:solidFill>
                <a:latin typeface="Roboto Condensed" panose="02000000000000000000" pitchFamily="2" charset="0"/>
                <a:ea typeface="Roboto Condensed" panose="02000000000000000000" pitchFamily="2" charset="0"/>
              </a:rPr>
              <a:t>4</a:t>
            </a:r>
            <a:r>
              <a:rPr lang="vi-VN" sz="4000" b="1" dirty="0">
                <a:solidFill>
                  <a:srgbClr val="594A47"/>
                </a:solidFill>
                <a:latin typeface="Roboto Condensed" panose="02000000000000000000" pitchFamily="2" charset="0"/>
                <a:ea typeface="Roboto Condensed" panose="02000000000000000000" pitchFamily="2" charset="0"/>
              </a:rPr>
              <a:t>: </a:t>
            </a:r>
            <a:r>
              <a:rPr lang="vi-VN" sz="4000" dirty="0">
                <a:solidFill>
                  <a:srgbClr val="594A47"/>
                </a:solidFill>
                <a:effectLst/>
                <a:latin typeface="Roboto Condensed" panose="02000000000000000000" pitchFamily="2" charset="0"/>
                <a:ea typeface="Roboto Condensed" panose="02000000000000000000" pitchFamily="2" charset="0"/>
              </a:rPr>
              <a:t>Theo tác giả bài viết </a:t>
            </a:r>
            <a:r>
              <a:rPr lang="vi-VN" sz="4000" i="1" dirty="0">
                <a:solidFill>
                  <a:srgbClr val="594A47"/>
                </a:solidFill>
                <a:effectLst/>
                <a:latin typeface="Roboto Condensed" panose="02000000000000000000" pitchFamily="2" charset="0"/>
                <a:ea typeface="Roboto Condensed" panose="02000000000000000000" pitchFamily="2" charset="0"/>
              </a:rPr>
              <a:t>Nói thêm về “Chuyện người con gái Nam Xương”</a:t>
            </a:r>
            <a:r>
              <a:rPr lang="vi-VN" sz="4000" dirty="0">
                <a:solidFill>
                  <a:srgbClr val="594A47"/>
                </a:solidFill>
                <a:effectLst/>
                <a:latin typeface="Roboto Condensed" panose="02000000000000000000" pitchFamily="2" charset="0"/>
                <a:ea typeface="Roboto Condensed" panose="02000000000000000000" pitchFamily="2" charset="0"/>
              </a:rPr>
              <a:t>, muốn thấy cái độc đáo và cũng là cao siêu của “Chuyện người con gái Nam Xương”, phải nói thêm “điều này”. “Điều này” được nhắc đến ở đây là gì?</a:t>
            </a:r>
            <a:endParaRPr lang="en-US" sz="4000" dirty="0">
              <a:solidFill>
                <a:srgbClr val="594A47"/>
              </a:solidFill>
              <a:effectLst/>
              <a:latin typeface="Roboto Condensed" panose="02000000000000000000" pitchFamily="2" charset="0"/>
              <a:ea typeface="Roboto Condensed" panose="02000000000000000000" pitchFamily="2" charset="0"/>
            </a:endParaRPr>
          </a:p>
          <a:p>
            <a:pPr marL="342900" lvl="0" indent="-342900" algn="just">
              <a:lnSpc>
                <a:spcPct val="120000"/>
              </a:lnSpc>
              <a:spcBef>
                <a:spcPts val="200"/>
              </a:spcBef>
              <a:spcAft>
                <a:spcPts val="200"/>
              </a:spcAft>
              <a:buFont typeface="+mj-lt"/>
              <a:buAutoNum type="alphaUcPeriod"/>
            </a:pPr>
            <a:r>
              <a:rPr lang="en-US" sz="4000" dirty="0">
                <a:solidFill>
                  <a:srgbClr val="594A47"/>
                </a:solidFill>
                <a:latin typeface="Roboto Condensed" panose="02000000000000000000" pitchFamily="2" charset="0"/>
                <a:ea typeface="Roboto Condensed" panose="02000000000000000000" pitchFamily="2" charset="0"/>
              </a:rPr>
              <a:t> </a:t>
            </a:r>
            <a:r>
              <a:rPr lang="vi-VN" sz="4000" dirty="0">
                <a:solidFill>
                  <a:srgbClr val="594A47"/>
                </a:solidFill>
                <a:effectLst/>
                <a:latin typeface="Roboto Condensed" panose="02000000000000000000" pitchFamily="2" charset="0"/>
                <a:ea typeface="Roboto Condensed" panose="02000000000000000000" pitchFamily="2" charset="0"/>
              </a:rPr>
              <a:t>Là người chồng cả ghen, hàm hồ và mù quáng</a:t>
            </a:r>
            <a:endParaRPr lang="en-US" sz="4000" dirty="0">
              <a:solidFill>
                <a:srgbClr val="594A47"/>
              </a:solidFill>
              <a:effectLst/>
              <a:latin typeface="Roboto Condensed" panose="02000000000000000000" pitchFamily="2" charset="0"/>
              <a:ea typeface="Roboto Condensed" panose="02000000000000000000" pitchFamily="2" charset="0"/>
            </a:endParaRPr>
          </a:p>
          <a:p>
            <a:pPr algn="just">
              <a:lnSpc>
                <a:spcPts val="6019"/>
              </a:lnSpc>
            </a:pPr>
            <a:r>
              <a:rPr lang="vi-VN" sz="4000" dirty="0">
                <a:solidFill>
                  <a:srgbClr val="594A47"/>
                </a:solidFill>
                <a:latin typeface="Roboto Condensed" panose="02000000000000000000" pitchFamily="2" charset="0"/>
                <a:ea typeface="Roboto Condensed" panose="02000000000000000000" pitchFamily="2" charset="0"/>
              </a:rPr>
              <a:t>B.</a:t>
            </a:r>
            <a:r>
              <a:rPr lang="en-US" sz="4000" dirty="0">
                <a:solidFill>
                  <a:srgbClr val="594A47"/>
                </a:solidFill>
                <a:latin typeface="Roboto Condensed" panose="02000000000000000000" pitchFamily="2" charset="0"/>
                <a:ea typeface="Roboto Condensed" panose="02000000000000000000" pitchFamily="2" charset="0"/>
              </a:rPr>
              <a:t> </a:t>
            </a:r>
            <a:r>
              <a:rPr lang="vi-VN" sz="4000" dirty="0">
                <a:solidFill>
                  <a:srgbClr val="594A47"/>
                </a:solidFill>
                <a:effectLst/>
                <a:latin typeface="Roboto Condensed" panose="02000000000000000000" pitchFamily="2" charset="0"/>
                <a:ea typeface="Roboto Condensed" panose="02000000000000000000" pitchFamily="2" charset="0"/>
              </a:rPr>
              <a:t>Là đứa con ngây thơ, không thể phân biệt được giữa đùa với thật </a:t>
            </a:r>
            <a:endParaRPr lang="vi-VN" sz="40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000" dirty="0">
                <a:solidFill>
                  <a:srgbClr val="594A47"/>
                </a:solidFill>
                <a:latin typeface="Roboto Condensed" panose="02000000000000000000" pitchFamily="2" charset="0"/>
                <a:ea typeface="Roboto Condensed" panose="02000000000000000000" pitchFamily="2" charset="0"/>
              </a:rPr>
              <a:t>C.</a:t>
            </a:r>
            <a:r>
              <a:rPr lang="en-US" sz="4000" dirty="0">
                <a:solidFill>
                  <a:srgbClr val="594A47"/>
                </a:solidFill>
                <a:latin typeface="Roboto Condensed" panose="02000000000000000000" pitchFamily="2" charset="0"/>
                <a:ea typeface="Roboto Condensed" panose="02000000000000000000" pitchFamily="2" charset="0"/>
              </a:rPr>
              <a:t> </a:t>
            </a:r>
            <a:r>
              <a:rPr lang="vi-VN" sz="4000" dirty="0">
                <a:solidFill>
                  <a:srgbClr val="594A47"/>
                </a:solidFill>
                <a:effectLst/>
                <a:latin typeface="Roboto Condensed" panose="02000000000000000000" pitchFamily="2" charset="0"/>
                <a:ea typeface="Roboto Condensed" panose="02000000000000000000" pitchFamily="2" charset="0"/>
              </a:rPr>
              <a:t>Là Vũ Nương không thực sự hiểu tâm lí chồng để tránh đi những ngờ vực, ghen tuông không đáng có</a:t>
            </a:r>
            <a:endParaRPr lang="vi-VN" sz="40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000" dirty="0">
                <a:solidFill>
                  <a:srgbClr val="594A47"/>
                </a:solidFill>
                <a:latin typeface="Roboto Condensed" panose="02000000000000000000" pitchFamily="2" charset="0"/>
                <a:ea typeface="Roboto Condensed" panose="02000000000000000000" pitchFamily="2" charset="0"/>
              </a:rPr>
              <a:t>D.</a:t>
            </a:r>
            <a:r>
              <a:rPr lang="en-US" sz="4000" dirty="0">
                <a:solidFill>
                  <a:srgbClr val="594A47"/>
                </a:solidFill>
                <a:latin typeface="Roboto Condensed" panose="02000000000000000000" pitchFamily="2" charset="0"/>
                <a:ea typeface="Roboto Condensed" panose="02000000000000000000" pitchFamily="2" charset="0"/>
              </a:rPr>
              <a:t> </a:t>
            </a:r>
            <a:r>
              <a:rPr lang="vi-VN" sz="4000" dirty="0">
                <a:solidFill>
                  <a:srgbClr val="594A47"/>
                </a:solidFill>
                <a:effectLst/>
                <a:latin typeface="Roboto Condensed" panose="02000000000000000000" pitchFamily="2" charset="0"/>
                <a:ea typeface="Roboto Condensed" panose="02000000000000000000" pitchFamily="2" charset="0"/>
              </a:rPr>
              <a:t>Là cái mong manh vô cùng mong manh, mong manh tới độ tư duy thông thường, trên thế gian này, chẳng ai có thể nghĩ tới.</a:t>
            </a:r>
            <a:endParaRPr lang="en-US" sz="4000" dirty="0">
              <a:solidFill>
                <a:srgbClr val="594A47"/>
              </a:solidFill>
              <a:effectLst/>
              <a:latin typeface="Roboto Condensed" panose="02000000000000000000" pitchFamily="2" charset="0"/>
              <a:ea typeface="Roboto Condensed" panose="02000000000000000000" pitchFamily="2" charset="0"/>
            </a:endParaRPr>
          </a:p>
        </p:txBody>
      </p:sp>
      <p:sp>
        <p:nvSpPr>
          <p:cNvPr id="10" name="Tim 9">
            <a:extLst>
              <a:ext uri="{FF2B5EF4-FFF2-40B4-BE49-F238E27FC236}">
                <a16:creationId xmlns:a16="http://schemas.microsoft.com/office/drawing/2014/main" id="{BD90E228-505B-A82E-4AFE-F23D3E43DDFF}"/>
              </a:ext>
            </a:extLst>
          </p:cNvPr>
          <p:cNvSpPr/>
          <p:nvPr/>
        </p:nvSpPr>
        <p:spPr>
          <a:xfrm>
            <a:off x="622641" y="7277100"/>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2198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301250"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2445508" y="555663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11647" y="763305"/>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ĐỌC VĂN BẢN</a:t>
            </a:r>
          </a:p>
        </p:txBody>
      </p:sp>
      <p:sp>
        <p:nvSpPr>
          <p:cNvPr id="8" name="TextBox 8"/>
          <p:cNvSpPr txBox="1"/>
          <p:nvPr/>
        </p:nvSpPr>
        <p:spPr>
          <a:xfrm>
            <a:off x="1421561" y="2121403"/>
            <a:ext cx="15286189" cy="5406480"/>
          </a:xfrm>
          <a:prstGeom prst="rect">
            <a:avLst/>
          </a:prstGeom>
        </p:spPr>
        <p:txBody>
          <a:bodyPr wrap="square" lIns="0" tIns="0" rIns="0" bIns="0" rtlCol="0" anchor="t">
            <a:spAutoFit/>
          </a:bodyPr>
          <a:lstStyle/>
          <a:p>
            <a:pPr algn="just">
              <a:lnSpc>
                <a:spcPct val="120000"/>
              </a:lnSpc>
              <a:spcBef>
                <a:spcPts val="200"/>
              </a:spcBef>
              <a:spcAft>
                <a:spcPts val="200"/>
              </a:spcAft>
            </a:pPr>
            <a:r>
              <a:rPr lang="vi-VN" sz="4300" b="1" dirty="0">
                <a:solidFill>
                  <a:srgbClr val="594A47"/>
                </a:solidFill>
                <a:latin typeface="Roboto Condensed" panose="02000000000000000000" pitchFamily="2" charset="0"/>
                <a:ea typeface="Roboto Condensed" panose="02000000000000000000" pitchFamily="2" charset="0"/>
              </a:rPr>
              <a:t>Câu </a:t>
            </a:r>
            <a:r>
              <a:rPr lang="en-US" sz="4300" b="1" dirty="0">
                <a:solidFill>
                  <a:srgbClr val="594A47"/>
                </a:solidFill>
                <a:latin typeface="Roboto Condensed" panose="02000000000000000000" pitchFamily="2" charset="0"/>
                <a:ea typeface="Roboto Condensed" panose="02000000000000000000" pitchFamily="2" charset="0"/>
              </a:rPr>
              <a:t>5</a:t>
            </a:r>
            <a:r>
              <a:rPr lang="vi-VN" sz="4300" b="1" dirty="0">
                <a:solidFill>
                  <a:srgbClr val="594A47"/>
                </a:solidFill>
                <a:latin typeface="Roboto Condensed" panose="02000000000000000000" pitchFamily="2" charset="0"/>
                <a:ea typeface="Roboto Condensed" panose="02000000000000000000" pitchFamily="2" charset="0"/>
              </a:rPr>
              <a:t>: </a:t>
            </a:r>
            <a:r>
              <a:rPr lang="vi-VN" sz="4300" dirty="0">
                <a:effectLst/>
                <a:latin typeface="Roboto Condensed" panose="02000000000000000000" pitchFamily="2" charset="0"/>
                <a:ea typeface="Roboto Condensed" panose="02000000000000000000" pitchFamily="2" charset="0"/>
              </a:rPr>
              <a:t>Trong văn bản </a:t>
            </a:r>
            <a:r>
              <a:rPr lang="vi-VN" sz="4300" i="1" dirty="0">
                <a:solidFill>
                  <a:srgbClr val="000000"/>
                </a:solidFill>
                <a:effectLst/>
                <a:latin typeface="Roboto Condensed" panose="02000000000000000000" pitchFamily="2" charset="0"/>
                <a:ea typeface="Roboto Condensed" panose="02000000000000000000" pitchFamily="2" charset="0"/>
              </a:rPr>
              <a:t>Nói thêm về “Chuyện người con gái Nam Xương”</a:t>
            </a:r>
            <a:r>
              <a:rPr lang="vi-VN" sz="4300" dirty="0">
                <a:effectLst/>
                <a:latin typeface="Roboto Condensed" panose="02000000000000000000" pitchFamily="2" charset="0"/>
                <a:ea typeface="Roboto Condensed" panose="02000000000000000000" pitchFamily="2" charset="0"/>
              </a:rPr>
              <a:t>, người viết có so sánh </a:t>
            </a:r>
            <a:r>
              <a:rPr lang="vi-VN" sz="4300" i="1" dirty="0">
                <a:solidFill>
                  <a:srgbClr val="000000"/>
                </a:solidFill>
                <a:effectLst/>
                <a:latin typeface="Roboto Condensed" panose="02000000000000000000" pitchFamily="2" charset="0"/>
                <a:ea typeface="Roboto Condensed" panose="02000000000000000000" pitchFamily="2" charset="0"/>
              </a:rPr>
              <a:t>“Chuyện người con gái Nam Xương” </a:t>
            </a:r>
            <a:r>
              <a:rPr lang="vi-VN" sz="4300" dirty="0">
                <a:solidFill>
                  <a:srgbClr val="000000"/>
                </a:solidFill>
                <a:effectLst/>
                <a:latin typeface="Roboto Condensed" panose="02000000000000000000" pitchFamily="2" charset="0"/>
                <a:ea typeface="Roboto Condensed" panose="02000000000000000000" pitchFamily="2" charset="0"/>
              </a:rPr>
              <a:t>với:</a:t>
            </a:r>
            <a:endParaRPr lang="en-US" sz="4300" dirty="0">
              <a:effectLst/>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A.</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000000"/>
                </a:solidFill>
                <a:effectLst/>
                <a:latin typeface="Roboto Condensed" panose="02000000000000000000" pitchFamily="2" charset="0"/>
                <a:ea typeface="Roboto Condensed" panose="02000000000000000000" pitchFamily="2" charset="0"/>
              </a:rPr>
              <a:t>“Truyện Lục Vân Tiên”</a:t>
            </a:r>
            <a:endParaRPr lang="vi-VN" sz="43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B.</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000000"/>
                </a:solidFill>
                <a:effectLst/>
                <a:latin typeface="Roboto Condensed" panose="02000000000000000000" pitchFamily="2" charset="0"/>
                <a:ea typeface="Roboto Condensed" panose="02000000000000000000" pitchFamily="2" charset="0"/>
              </a:rPr>
              <a:t>“Truyện Kiều”</a:t>
            </a:r>
            <a:endParaRPr lang="vi-VN" sz="43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C.</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000000"/>
                </a:solidFill>
                <a:effectLst/>
                <a:latin typeface="Roboto Condensed" panose="02000000000000000000" pitchFamily="2" charset="0"/>
                <a:ea typeface="Roboto Condensed" panose="02000000000000000000" pitchFamily="2" charset="0"/>
              </a:rPr>
              <a:t>“Vợ chàng Trương”</a:t>
            </a:r>
            <a:endParaRPr lang="vi-VN" sz="4300" dirty="0">
              <a:solidFill>
                <a:srgbClr val="594A47"/>
              </a:solidFill>
              <a:latin typeface="Roboto Condensed" panose="02000000000000000000" pitchFamily="2" charset="0"/>
              <a:ea typeface="Roboto Condensed" panose="02000000000000000000" pitchFamily="2" charset="0"/>
            </a:endParaRPr>
          </a:p>
          <a:p>
            <a:pPr algn="just">
              <a:lnSpc>
                <a:spcPts val="6019"/>
              </a:lnSpc>
            </a:pPr>
            <a:r>
              <a:rPr lang="vi-VN" sz="4300" dirty="0">
                <a:solidFill>
                  <a:srgbClr val="594A47"/>
                </a:solidFill>
                <a:latin typeface="Roboto Condensed" panose="02000000000000000000" pitchFamily="2" charset="0"/>
                <a:ea typeface="Roboto Condensed" panose="02000000000000000000" pitchFamily="2" charset="0"/>
              </a:rPr>
              <a:t>D.</a:t>
            </a:r>
            <a:r>
              <a:rPr lang="en-US" sz="4300" dirty="0">
                <a:solidFill>
                  <a:srgbClr val="594A47"/>
                </a:solidFill>
                <a:latin typeface="Roboto Condensed" panose="02000000000000000000" pitchFamily="2" charset="0"/>
                <a:ea typeface="Roboto Condensed" panose="02000000000000000000" pitchFamily="2" charset="0"/>
              </a:rPr>
              <a:t> </a:t>
            </a:r>
            <a:r>
              <a:rPr lang="vi-VN" sz="4300" dirty="0">
                <a:solidFill>
                  <a:srgbClr val="000000"/>
                </a:solidFill>
                <a:effectLst/>
                <a:latin typeface="Roboto Condensed" panose="02000000000000000000" pitchFamily="2" charset="0"/>
                <a:ea typeface="Roboto Condensed" panose="02000000000000000000" pitchFamily="2" charset="0"/>
              </a:rPr>
              <a:t>“Khóc Dương Khuê”</a:t>
            </a:r>
          </a:p>
          <a:p>
            <a:pPr algn="just">
              <a:lnSpc>
                <a:spcPts val="6019"/>
              </a:lnSpc>
            </a:pPr>
            <a:endParaRPr lang="vi-VN" sz="4300" dirty="0">
              <a:solidFill>
                <a:srgbClr val="594A47"/>
              </a:solidFill>
              <a:latin typeface="Roboto Condensed" panose="02000000000000000000" pitchFamily="2" charset="0"/>
              <a:ea typeface="Roboto Condensed" panose="02000000000000000000" pitchFamily="2" charset="0"/>
            </a:endParaRPr>
          </a:p>
        </p:txBody>
      </p:sp>
      <p:sp>
        <p:nvSpPr>
          <p:cNvPr id="10" name="Tim 9">
            <a:extLst>
              <a:ext uri="{FF2B5EF4-FFF2-40B4-BE49-F238E27FC236}">
                <a16:creationId xmlns:a16="http://schemas.microsoft.com/office/drawing/2014/main" id="{BD90E228-505B-A82E-4AFE-F23D3E43DDFF}"/>
              </a:ext>
            </a:extLst>
          </p:cNvPr>
          <p:cNvSpPr/>
          <p:nvPr/>
        </p:nvSpPr>
        <p:spPr>
          <a:xfrm>
            <a:off x="538278" y="4643985"/>
            <a:ext cx="695511" cy="609600"/>
          </a:xfrm>
          <a:prstGeom prst="heart">
            <a:avLst/>
          </a:prstGeom>
          <a:solidFill>
            <a:srgbClr val="9E8C7E"/>
          </a:solidFill>
          <a:ln>
            <a:solidFill>
              <a:srgbClr val="7D6B5D"/>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4742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396478" y="-2958684"/>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dirty="0"/>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36566" y="850720"/>
            <a:ext cx="15286188" cy="1102997"/>
          </a:xfrm>
          <a:prstGeom prst="rect">
            <a:avLst/>
          </a:prstGeom>
        </p:spPr>
        <p:txBody>
          <a:bodyPr lIns="0" tIns="0" rIns="0" bIns="0" rtlCol="0" anchor="t">
            <a:spAutoFit/>
          </a:bodyPr>
          <a:lstStyle/>
          <a:p>
            <a:pPr algn="ctr">
              <a:lnSpc>
                <a:spcPts val="9029"/>
              </a:lnSpc>
            </a:pPr>
            <a:r>
              <a:rPr lang="en-US" sz="6449" dirty="0">
                <a:solidFill>
                  <a:srgbClr val="594A47"/>
                </a:solidFill>
                <a:latin typeface="Fraunces Semi-Bold"/>
              </a:rPr>
              <a:t>3. KHÁM PHÁ VĂN BẢN</a:t>
            </a:r>
          </a:p>
        </p:txBody>
      </p:sp>
      <p:sp>
        <p:nvSpPr>
          <p:cNvPr id="7" name="TextBox 7"/>
          <p:cNvSpPr txBox="1"/>
          <p:nvPr/>
        </p:nvSpPr>
        <p:spPr>
          <a:xfrm>
            <a:off x="1349141" y="2888360"/>
            <a:ext cx="3272054" cy="811119"/>
          </a:xfrm>
          <a:prstGeom prst="rect">
            <a:avLst/>
          </a:prstGeom>
        </p:spPr>
        <p:txBody>
          <a:bodyPr wrap="square" lIns="0" tIns="0" rIns="0" bIns="0" rtlCol="0" anchor="t">
            <a:spAutoFit/>
          </a:bodyPr>
          <a:lstStyle/>
          <a:p>
            <a:pPr algn="ctr">
              <a:lnSpc>
                <a:spcPts val="7000"/>
              </a:lnSpc>
              <a:spcBef>
                <a:spcPct val="0"/>
              </a:spcBef>
            </a:pPr>
            <a:r>
              <a:rPr lang="vi-VN" sz="4300" b="1" dirty="0">
                <a:solidFill>
                  <a:srgbClr val="605048"/>
                </a:solidFill>
                <a:latin typeface="Roboto Condensed" panose="02000000000000000000" pitchFamily="2" charset="0"/>
                <a:ea typeface="Roboto Condensed" panose="02000000000000000000" pitchFamily="2" charset="0"/>
                <a:cs typeface="Roboto Condensed" panose="02000000000000000000" pitchFamily="2" charset="0"/>
              </a:rPr>
              <a:t>a. </a:t>
            </a:r>
            <a:r>
              <a:rPr lang="en-US" sz="4300" b="1" dirty="0" err="1">
                <a:solidFill>
                  <a:srgbClr val="605048"/>
                </a:solidFill>
                <a:latin typeface="Roboto Condensed" panose="02000000000000000000" pitchFamily="2" charset="0"/>
                <a:ea typeface="Roboto Condensed" panose="02000000000000000000" pitchFamily="2" charset="0"/>
                <a:cs typeface="Roboto Condensed" panose="02000000000000000000" pitchFamily="2" charset="0"/>
              </a:rPr>
              <a:t>Tác</a:t>
            </a:r>
            <a:r>
              <a:rPr lang="en-US" sz="4300" b="1" dirty="0">
                <a:solidFill>
                  <a:srgbClr val="605048"/>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300" b="1" dirty="0" err="1">
                <a:solidFill>
                  <a:srgbClr val="605048"/>
                </a:solidFill>
                <a:latin typeface="Roboto Condensed" panose="02000000000000000000" pitchFamily="2" charset="0"/>
                <a:ea typeface="Roboto Condensed" panose="02000000000000000000" pitchFamily="2" charset="0"/>
                <a:cs typeface="Roboto Condensed" panose="02000000000000000000" pitchFamily="2" charset="0"/>
              </a:rPr>
              <a:t>giả</a:t>
            </a:r>
            <a:endParaRPr lang="en-US" sz="4300" b="1" dirty="0">
              <a:solidFill>
                <a:srgbClr val="605048"/>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0" name="Group 7">
            <a:extLst>
              <a:ext uri="{FF2B5EF4-FFF2-40B4-BE49-F238E27FC236}">
                <a16:creationId xmlns:a16="http://schemas.microsoft.com/office/drawing/2014/main" id="{9B7FCB79-5F19-8802-AF8A-ACE6F530C758}"/>
              </a:ext>
            </a:extLst>
          </p:cNvPr>
          <p:cNvGrpSpPr/>
          <p:nvPr/>
        </p:nvGrpSpPr>
        <p:grpSpPr>
          <a:xfrm>
            <a:off x="-3733800" y="2158224"/>
            <a:ext cx="20932814" cy="7739028"/>
            <a:chOff x="0" y="-123825"/>
            <a:chExt cx="5562909" cy="2008613"/>
          </a:xfrm>
        </p:grpSpPr>
        <p:sp>
          <p:nvSpPr>
            <p:cNvPr id="11" name="Freeform 8">
              <a:extLst>
                <a:ext uri="{FF2B5EF4-FFF2-40B4-BE49-F238E27FC236}">
                  <a16:creationId xmlns:a16="http://schemas.microsoft.com/office/drawing/2014/main" id="{B0440771-CBB3-4F90-2916-EE19BD9DA4EA}"/>
                </a:ext>
              </a:extLst>
            </p:cNvPr>
            <p:cNvSpPr/>
            <p:nvPr/>
          </p:nvSpPr>
          <p:spPr>
            <a:xfrm>
              <a:off x="1134467" y="89373"/>
              <a:ext cx="4428442" cy="1795415"/>
            </a:xfrm>
            <a:custGeom>
              <a:avLst/>
              <a:gdLst/>
              <a:ahLst/>
              <a:cxnLst/>
              <a:rect l="l" t="t" r="r" b="b"/>
              <a:pathLst>
                <a:path w="4428442" h="1795415">
                  <a:moveTo>
                    <a:pt x="23482" y="0"/>
                  </a:moveTo>
                  <a:lnTo>
                    <a:pt x="4404960" y="0"/>
                  </a:lnTo>
                  <a:cubicBezTo>
                    <a:pt x="4417929" y="0"/>
                    <a:pt x="4428442" y="10513"/>
                    <a:pt x="4428442" y="23482"/>
                  </a:cubicBezTo>
                  <a:lnTo>
                    <a:pt x="4428442" y="1771933"/>
                  </a:lnTo>
                  <a:cubicBezTo>
                    <a:pt x="4428442" y="1784902"/>
                    <a:pt x="4417929" y="1795415"/>
                    <a:pt x="4404960" y="1795415"/>
                  </a:cubicBezTo>
                  <a:lnTo>
                    <a:pt x="23482" y="1795415"/>
                  </a:lnTo>
                  <a:cubicBezTo>
                    <a:pt x="10513" y="1795415"/>
                    <a:pt x="0" y="1784902"/>
                    <a:pt x="0" y="1771933"/>
                  </a:cubicBezTo>
                  <a:lnTo>
                    <a:pt x="0" y="23482"/>
                  </a:lnTo>
                  <a:cubicBezTo>
                    <a:pt x="0" y="10513"/>
                    <a:pt x="10513" y="0"/>
                    <a:pt x="23482" y="0"/>
                  </a:cubicBezTo>
                  <a:close/>
                </a:path>
              </a:pathLst>
            </a:custGeom>
            <a:solidFill>
              <a:srgbClr val="DCDCB4">
                <a:alpha val="40784"/>
              </a:srgbClr>
            </a:solidFill>
          </p:spPr>
          <p:txBody>
            <a:bodyPr/>
            <a:lstStyle/>
            <a:p>
              <a:endParaRPr lang="en-US" dirty="0"/>
            </a:p>
          </p:txBody>
        </p:sp>
        <p:sp>
          <p:nvSpPr>
            <p:cNvPr id="12" name="TextBox 9">
              <a:extLst>
                <a:ext uri="{FF2B5EF4-FFF2-40B4-BE49-F238E27FC236}">
                  <a16:creationId xmlns:a16="http://schemas.microsoft.com/office/drawing/2014/main" id="{794868D9-BEFE-83EA-B6D2-5293ECD2454E}"/>
                </a:ext>
              </a:extLst>
            </p:cNvPr>
            <p:cNvSpPr txBox="1"/>
            <p:nvPr/>
          </p:nvSpPr>
          <p:spPr>
            <a:xfrm>
              <a:off x="0" y="-123825"/>
              <a:ext cx="4428443" cy="1919240"/>
            </a:xfrm>
            <a:prstGeom prst="rect">
              <a:avLst/>
            </a:prstGeom>
          </p:spPr>
          <p:txBody>
            <a:bodyPr lIns="50800" tIns="50800" rIns="50800" bIns="50800" rtlCol="0" anchor="ctr"/>
            <a:lstStyle/>
            <a:p>
              <a:pPr algn="ctr">
                <a:lnSpc>
                  <a:spcPts val="3780"/>
                </a:lnSpc>
              </a:pPr>
              <a:endParaRPr/>
            </a:p>
          </p:txBody>
        </p:sp>
      </p:grpSp>
      <p:sp>
        <p:nvSpPr>
          <p:cNvPr id="17" name="TextBox 8">
            <a:extLst>
              <a:ext uri="{FF2B5EF4-FFF2-40B4-BE49-F238E27FC236}">
                <a16:creationId xmlns:a16="http://schemas.microsoft.com/office/drawing/2014/main" id="{7D4A2CB6-C265-75C6-D324-A92D52F0F353}"/>
              </a:ext>
            </a:extLst>
          </p:cNvPr>
          <p:cNvSpPr txBox="1"/>
          <p:nvPr/>
        </p:nvSpPr>
        <p:spPr>
          <a:xfrm>
            <a:off x="1319833" y="3724499"/>
            <a:ext cx="15305702" cy="5565626"/>
          </a:xfrm>
          <a:prstGeom prst="rect">
            <a:avLst/>
          </a:prstGeom>
        </p:spPr>
        <p:txBody>
          <a:bodyPr wrap="square" lIns="0" tIns="0" rIns="0" bIns="0" rtlCol="0" anchor="t">
            <a:spAutoFit/>
          </a:bodyPr>
          <a:lstStyle/>
          <a:p>
            <a:pPr marL="863601" lvl="1" indent="-431801" algn="just">
              <a:lnSpc>
                <a:spcPct val="150000"/>
              </a:lnSpc>
              <a:buFont typeface="Arial"/>
              <a:buChar char="•"/>
            </a:pPr>
            <a:r>
              <a:rPr lang="en-US" sz="3500" dirty="0">
                <a:solidFill>
                  <a:srgbClr val="3B3029"/>
                </a:solidFill>
                <a:latin typeface="Roboto Condensed" panose="02000000000000000000" pitchFamily="2" charset="0"/>
                <a:ea typeface="Roboto Condensed" panose="02000000000000000000" pitchFamily="2" charset="0"/>
              </a:rPr>
              <a:t>Nguyễn </a:t>
            </a:r>
            <a:r>
              <a:rPr lang="vi-VN" sz="3500" dirty="0">
                <a:latin typeface="Roboto Condensed" panose="02000000000000000000" pitchFamily="2" charset="0"/>
                <a:ea typeface="Roboto Condensed" panose="02000000000000000000" pitchFamily="2" charset="0"/>
              </a:rPr>
              <a:t>Đình Chú</a:t>
            </a:r>
            <a:r>
              <a:rPr lang="vi-VN" sz="3500" b="1" dirty="0">
                <a:latin typeface="Roboto Condensed" panose="02000000000000000000" pitchFamily="2" charset="0"/>
                <a:ea typeface="Roboto Condensed" panose="02000000000000000000" pitchFamily="2" charset="0"/>
              </a:rPr>
              <a:t> </a:t>
            </a:r>
            <a:r>
              <a:rPr lang="vi-VN" sz="3500" dirty="0">
                <a:latin typeface="Roboto Condensed" panose="02000000000000000000" pitchFamily="2" charset="0"/>
                <a:ea typeface="Roboto Condensed" panose="02000000000000000000" pitchFamily="2" charset="0"/>
              </a:rPr>
              <a:t>(1929)</a:t>
            </a:r>
          </a:p>
          <a:p>
            <a:pPr marL="863601" lvl="1" indent="-431801" algn="just">
              <a:lnSpc>
                <a:spcPct val="150000"/>
              </a:lnSpc>
              <a:buFont typeface="Arial"/>
              <a:buChar char="•"/>
            </a:pPr>
            <a:r>
              <a:rPr lang="en-US" sz="3500" dirty="0" err="1">
                <a:solidFill>
                  <a:srgbClr val="3B3029"/>
                </a:solidFill>
                <a:latin typeface="Roboto Condensed" panose="02000000000000000000" pitchFamily="2" charset="0"/>
                <a:ea typeface="Roboto Condensed" panose="02000000000000000000" pitchFamily="2" charset="0"/>
              </a:rPr>
              <a:t>Quê</a:t>
            </a:r>
            <a:r>
              <a:rPr lang="en-US" sz="3500" dirty="0">
                <a:solidFill>
                  <a:srgbClr val="3B3029"/>
                </a:solidFill>
                <a:latin typeface="Roboto Condensed" panose="02000000000000000000" pitchFamily="2" charset="0"/>
                <a:ea typeface="Roboto Condensed" panose="02000000000000000000" pitchFamily="2" charset="0"/>
              </a:rPr>
              <a:t> </a:t>
            </a:r>
            <a:r>
              <a:rPr lang="en-US" sz="3500" dirty="0" err="1">
                <a:solidFill>
                  <a:srgbClr val="3B3029"/>
                </a:solidFill>
                <a:latin typeface="Roboto Condensed" panose="02000000000000000000" pitchFamily="2" charset="0"/>
                <a:ea typeface="Roboto Condensed" panose="02000000000000000000" pitchFamily="2" charset="0"/>
              </a:rPr>
              <a:t>quán</a:t>
            </a:r>
            <a:r>
              <a:rPr lang="en-US" sz="3500" dirty="0">
                <a:solidFill>
                  <a:srgbClr val="3B3029"/>
                </a:solidFill>
                <a:latin typeface="Roboto Condensed" panose="02000000000000000000" pitchFamily="2" charset="0"/>
                <a:ea typeface="Roboto Condensed" panose="02000000000000000000" pitchFamily="2" charset="0"/>
              </a:rPr>
              <a:t>: </a:t>
            </a:r>
            <a:r>
              <a:rPr lang="vi-VN" sz="3500" dirty="0">
                <a:latin typeface="Roboto Condensed" panose="02000000000000000000" pitchFamily="2" charset="0"/>
                <a:ea typeface="Roboto Condensed" panose="02000000000000000000" pitchFamily="2" charset="0"/>
              </a:rPr>
              <a:t>Nghi Hợp, Nghi Lộc, Nghệ An.</a:t>
            </a:r>
            <a:endParaRPr lang="en-US" sz="3500" dirty="0">
              <a:solidFill>
                <a:srgbClr val="3B3029"/>
              </a:solidFill>
              <a:latin typeface="Roboto Condensed" panose="02000000000000000000" pitchFamily="2" charset="0"/>
              <a:ea typeface="Roboto Condensed" panose="02000000000000000000" pitchFamily="2" charset="0"/>
            </a:endParaRPr>
          </a:p>
          <a:p>
            <a:pPr marL="863601" lvl="1" indent="-431801" algn="just">
              <a:lnSpc>
                <a:spcPct val="150000"/>
              </a:lnSpc>
              <a:buFont typeface="Arial"/>
              <a:buChar char="•"/>
            </a:pPr>
            <a:r>
              <a:rPr lang="en-US" sz="3500" dirty="0" err="1">
                <a:solidFill>
                  <a:srgbClr val="3B3029"/>
                </a:solidFill>
                <a:latin typeface="Roboto Condensed" panose="02000000000000000000" pitchFamily="2" charset="0"/>
                <a:ea typeface="Roboto Condensed" panose="02000000000000000000" pitchFamily="2" charset="0"/>
              </a:rPr>
              <a:t>Ông</a:t>
            </a:r>
            <a:r>
              <a:rPr lang="en-US" sz="3500" dirty="0">
                <a:solidFill>
                  <a:srgbClr val="3B3029"/>
                </a:solidFill>
                <a:latin typeface="Roboto Condensed" panose="02000000000000000000" pitchFamily="2" charset="0"/>
                <a:ea typeface="Roboto Condensed" panose="02000000000000000000" pitchFamily="2" charset="0"/>
              </a:rPr>
              <a:t> </a:t>
            </a:r>
            <a:r>
              <a:rPr lang="en-US" sz="3500" dirty="0" err="1">
                <a:solidFill>
                  <a:srgbClr val="3B3029"/>
                </a:solidFill>
                <a:latin typeface="Roboto Condensed" panose="02000000000000000000" pitchFamily="2" charset="0"/>
                <a:ea typeface="Roboto Condensed" panose="02000000000000000000" pitchFamily="2" charset="0"/>
              </a:rPr>
              <a:t>là</a:t>
            </a:r>
            <a:r>
              <a:rPr lang="en-US" sz="3500" dirty="0">
                <a:solidFill>
                  <a:srgbClr val="3B3029"/>
                </a:solidFill>
                <a:latin typeface="Roboto Condensed" panose="02000000000000000000" pitchFamily="2" charset="0"/>
                <a:ea typeface="Roboto Condensed" panose="02000000000000000000" pitchFamily="2" charset="0"/>
              </a:rPr>
              <a:t> </a:t>
            </a:r>
            <a:r>
              <a:rPr lang="vi-VN" sz="3500" dirty="0">
                <a:latin typeface="Roboto Condensed" panose="02000000000000000000" pitchFamily="2" charset="0"/>
                <a:ea typeface="Roboto Condensed" panose="02000000000000000000" pitchFamily="2" charset="0"/>
              </a:rPr>
              <a:t>giảng viên cao cấp của khoa Ngữ văn (Trường Đại học Sư phạm Hà Nội). </a:t>
            </a:r>
            <a:endParaRPr lang="en-US" sz="3500" dirty="0">
              <a:solidFill>
                <a:srgbClr val="3B3029"/>
              </a:solidFill>
              <a:latin typeface="Roboto Condensed" panose="02000000000000000000" pitchFamily="2" charset="0"/>
              <a:ea typeface="Roboto Condensed" panose="02000000000000000000" pitchFamily="2" charset="0"/>
            </a:endParaRPr>
          </a:p>
          <a:p>
            <a:pPr marL="863601" lvl="1" indent="-431801" algn="just">
              <a:lnSpc>
                <a:spcPct val="150000"/>
              </a:lnSpc>
              <a:buFont typeface="Arial"/>
              <a:buChar char="•"/>
            </a:pPr>
            <a:r>
              <a:rPr lang="en-US" sz="3500" dirty="0" err="1">
                <a:solidFill>
                  <a:srgbClr val="3B3029"/>
                </a:solidFill>
                <a:latin typeface="Roboto Condensed" panose="02000000000000000000" pitchFamily="2" charset="0"/>
                <a:ea typeface="Roboto Condensed" panose="02000000000000000000" pitchFamily="2" charset="0"/>
              </a:rPr>
              <a:t>Ông</a:t>
            </a:r>
            <a:r>
              <a:rPr lang="en-US" sz="3500" dirty="0">
                <a:solidFill>
                  <a:srgbClr val="3B3029"/>
                </a:solidFill>
                <a:latin typeface="Roboto Condensed" panose="02000000000000000000" pitchFamily="2" charset="0"/>
                <a:ea typeface="Roboto Condensed" panose="02000000000000000000" pitchFamily="2" charset="0"/>
              </a:rPr>
              <a:t> </a:t>
            </a:r>
            <a:r>
              <a:rPr lang="vi-VN" sz="3500" dirty="0">
                <a:latin typeface="Roboto Condensed" panose="02000000000000000000" pitchFamily="2" charset="0"/>
                <a:ea typeface="Roboto Condensed" panose="02000000000000000000" pitchFamily="2" charset="0"/>
              </a:rPr>
              <a:t>nổi tiếng là người thầy nhiệt tâm, nhà nghiên cứu nhiệt huyết.</a:t>
            </a:r>
            <a:endParaRPr lang="en-US" sz="3500" dirty="0">
              <a:solidFill>
                <a:srgbClr val="3B3029"/>
              </a:solidFill>
              <a:latin typeface="Roboto Condensed" panose="02000000000000000000" pitchFamily="2" charset="0"/>
              <a:ea typeface="Roboto Condensed" panose="02000000000000000000" pitchFamily="2" charset="0"/>
            </a:endParaRPr>
          </a:p>
          <a:p>
            <a:pPr marL="863601" lvl="1" indent="-431801" algn="just">
              <a:lnSpc>
                <a:spcPct val="150000"/>
              </a:lnSpc>
              <a:buFont typeface="Arial"/>
              <a:buChar char="•"/>
            </a:pPr>
            <a:r>
              <a:rPr lang="vi-VN" sz="3500" dirty="0">
                <a:latin typeface="Roboto Condensed" panose="02000000000000000000" pitchFamily="2" charset="0"/>
                <a:ea typeface="Roboto Condensed" panose="02000000000000000000" pitchFamily="2" charset="0"/>
              </a:rPr>
              <a:t>Nguyễn Đình Chú viết nhiều bài cho các báo, tạp chí chuyên ngành như Tạp chí Nghiên cứu Văn học, báo Văn nghệ. Về sách, ông đã viết trên 30 cuốn sách đứng tên riêng và chung. </a:t>
            </a:r>
            <a:endParaRPr lang="en-US" sz="3500" dirty="0">
              <a:solidFill>
                <a:srgbClr val="3B3029"/>
              </a:solidFill>
              <a:latin typeface="Roboto Condensed" panose="02000000000000000000" pitchFamily="2" charset="0"/>
              <a:ea typeface="Roboto Condensed" panose="02000000000000000000" pitchFamily="2" charset="0"/>
            </a:endParaRPr>
          </a:p>
        </p:txBody>
      </p:sp>
      <p:sp>
        <p:nvSpPr>
          <p:cNvPr id="8" name="TextBox 9">
            <a:extLst>
              <a:ext uri="{FF2B5EF4-FFF2-40B4-BE49-F238E27FC236}">
                <a16:creationId xmlns:a16="http://schemas.microsoft.com/office/drawing/2014/main" id="{7065D50B-8D26-6EBE-E430-EC6693D2382C}"/>
              </a:ext>
            </a:extLst>
          </p:cNvPr>
          <p:cNvSpPr txBox="1"/>
          <p:nvPr/>
        </p:nvSpPr>
        <p:spPr>
          <a:xfrm>
            <a:off x="1035586" y="2004209"/>
            <a:ext cx="11864955" cy="865622"/>
          </a:xfrm>
          <a:prstGeom prst="rect">
            <a:avLst/>
          </a:prstGeom>
        </p:spPr>
        <p:txBody>
          <a:bodyPr wrap="square" lIns="0" tIns="0" rIns="0" bIns="0" rtlCol="0" anchor="t">
            <a:spAutoFit/>
          </a:bodyPr>
          <a:lstStyle/>
          <a:p>
            <a:pPr algn="ctr">
              <a:lnSpc>
                <a:spcPts val="7000"/>
              </a:lnSpc>
              <a:spcBef>
                <a:spcPct val="0"/>
              </a:spcBef>
            </a:pPr>
            <a:r>
              <a:rPr lang="en-US" sz="4500" dirty="0">
                <a:solidFill>
                  <a:srgbClr val="605048"/>
                </a:solidFill>
                <a:latin typeface="#9Slide05 Dear Saturday"/>
              </a:rPr>
              <a:t>3.1</a:t>
            </a:r>
            <a:r>
              <a:rPr lang="vi-VN" sz="4500" dirty="0">
                <a:solidFill>
                  <a:srgbClr val="605048"/>
                </a:solidFill>
                <a:latin typeface="#9Slide05 Dear Saturday"/>
              </a:rPr>
              <a:t>. </a:t>
            </a:r>
            <a:r>
              <a:rPr lang="en-US" sz="4500" dirty="0" err="1">
                <a:solidFill>
                  <a:srgbClr val="605048"/>
                </a:solidFill>
                <a:latin typeface="#9Slide05 Dear Saturday"/>
              </a:rPr>
              <a:t>Giới</a:t>
            </a:r>
            <a:r>
              <a:rPr lang="en-US" sz="4500" dirty="0">
                <a:solidFill>
                  <a:srgbClr val="605048"/>
                </a:solidFill>
                <a:latin typeface="#9Slide05 Dear Saturday"/>
              </a:rPr>
              <a:t> </a:t>
            </a:r>
            <a:r>
              <a:rPr lang="en-US" sz="4500" dirty="0" err="1">
                <a:solidFill>
                  <a:srgbClr val="605048"/>
                </a:solidFill>
                <a:latin typeface="#9Slide05 Dear Saturday"/>
              </a:rPr>
              <a:t>thiệu</a:t>
            </a:r>
            <a:r>
              <a:rPr lang="en-US" sz="4500" dirty="0">
                <a:solidFill>
                  <a:srgbClr val="605048"/>
                </a:solidFill>
                <a:latin typeface="#9Slide05 Dear Saturday"/>
              </a:rPr>
              <a:t> </a:t>
            </a:r>
            <a:r>
              <a:rPr lang="vi-VN" sz="4500" dirty="0">
                <a:solidFill>
                  <a:srgbClr val="605048"/>
                </a:solidFill>
                <a:latin typeface="#9Slide05 Dear Saturday"/>
              </a:rPr>
              <a:t>chung về tác giả, văn bản</a:t>
            </a:r>
            <a:endParaRPr lang="en-US" sz="4500" dirty="0">
              <a:solidFill>
                <a:srgbClr val="605048"/>
              </a:solidFill>
              <a:latin typeface="#9Slide05 Dear Saturday"/>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barn(inVertical)">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barn(inVertical)">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barn(inVertical)">
                                      <p:cBhvr>
                                        <p:cTn id="29" dur="500"/>
                                        <p:tgtEl>
                                          <p:spTgt spid="1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barn(inVertical)">
                                      <p:cBhvr>
                                        <p:cTn id="3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46715" y="-3269483"/>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5349" y="4164538"/>
            <a:ext cx="16717300" cy="4415767"/>
          </a:xfrm>
          <a:custGeom>
            <a:avLst/>
            <a:gdLst/>
            <a:ahLst/>
            <a:cxnLst/>
            <a:rect l="l" t="t" r="r" b="b"/>
            <a:pathLst>
              <a:path w="12235715" h="4251911">
                <a:moveTo>
                  <a:pt x="0" y="0"/>
                </a:moveTo>
                <a:lnTo>
                  <a:pt x="12235715" y="0"/>
                </a:lnTo>
                <a:lnTo>
                  <a:pt x="12235715" y="4251911"/>
                </a:lnTo>
                <a:lnTo>
                  <a:pt x="0" y="4251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3343267" y="5707949"/>
            <a:ext cx="11601464" cy="1554913"/>
          </a:xfrm>
          <a:prstGeom prst="rect">
            <a:avLst/>
          </a:prstGeom>
        </p:spPr>
        <p:txBody>
          <a:bodyPr wrap="square" lIns="0" tIns="0" rIns="0" bIns="0" rtlCol="0" anchor="t">
            <a:spAutoFit/>
          </a:bodyPr>
          <a:lstStyle/>
          <a:p>
            <a:pPr algn="just">
              <a:lnSpc>
                <a:spcPts val="6299"/>
              </a:lnSpc>
            </a:pPr>
            <a:r>
              <a:rPr lang="vi-VN" sz="4400" b="1" dirty="0">
                <a:solidFill>
                  <a:srgbClr val="877567"/>
                </a:solidFill>
                <a:latin typeface="Roboto Condensed" panose="02000000000000000000" pitchFamily="2" charset="0"/>
                <a:ea typeface="Roboto Condensed" panose="02000000000000000000" pitchFamily="2" charset="0"/>
                <a:cs typeface="Roboto Condensed" panose="02000000000000000000" pitchFamily="2" charset="0"/>
              </a:rPr>
              <a:t>HS làm việc theo nhóm đôi thời gian 5 phút, trả lời các câu hỏi sau – Phiếu học tập số 1</a:t>
            </a:r>
            <a:endParaRPr lang="vi-VN" sz="4400" i="1" dirty="0">
              <a:solidFill>
                <a:srgbClr val="877567"/>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TextBox 8"/>
          <p:cNvSpPr txBox="1"/>
          <p:nvPr/>
        </p:nvSpPr>
        <p:spPr>
          <a:xfrm>
            <a:off x="1500906" y="805441"/>
            <a:ext cx="15286188" cy="1037272"/>
          </a:xfrm>
          <a:prstGeom prst="rect">
            <a:avLst/>
          </a:prstGeom>
        </p:spPr>
        <p:txBody>
          <a:bodyPr lIns="0" tIns="0" rIns="0" bIns="0" rtlCol="0" anchor="t">
            <a:spAutoFit/>
          </a:bodyPr>
          <a:lstStyle/>
          <a:p>
            <a:pPr algn="just">
              <a:lnSpc>
                <a:spcPts val="9029"/>
              </a:lnSpc>
            </a:pPr>
            <a:r>
              <a:rPr lang="en-US" sz="5400" dirty="0">
                <a:solidFill>
                  <a:srgbClr val="594A47"/>
                </a:solidFill>
                <a:latin typeface="Fraunces Semi-Bold"/>
              </a:rPr>
              <a:t>3. KHÁM PHÁ VĂN BẢN</a:t>
            </a:r>
          </a:p>
        </p:txBody>
      </p:sp>
      <p:sp>
        <p:nvSpPr>
          <p:cNvPr id="9" name="TextBox 9"/>
          <p:cNvSpPr txBox="1"/>
          <p:nvPr/>
        </p:nvSpPr>
        <p:spPr>
          <a:xfrm>
            <a:off x="1294063" y="2047126"/>
            <a:ext cx="11864955" cy="865622"/>
          </a:xfrm>
          <a:prstGeom prst="rect">
            <a:avLst/>
          </a:prstGeom>
        </p:spPr>
        <p:txBody>
          <a:bodyPr wrap="square" lIns="0" tIns="0" rIns="0" bIns="0" rtlCol="0" anchor="t">
            <a:spAutoFit/>
          </a:bodyPr>
          <a:lstStyle/>
          <a:p>
            <a:pPr algn="ctr">
              <a:lnSpc>
                <a:spcPts val="7000"/>
              </a:lnSpc>
              <a:spcBef>
                <a:spcPct val="0"/>
              </a:spcBef>
            </a:pPr>
            <a:r>
              <a:rPr lang="en-US" sz="4800" dirty="0">
                <a:solidFill>
                  <a:srgbClr val="605048"/>
                </a:solidFill>
                <a:latin typeface="#9Slide05 Dear Saturday"/>
              </a:rPr>
              <a:t>3.1</a:t>
            </a:r>
            <a:r>
              <a:rPr lang="vi-VN" sz="4800" dirty="0">
                <a:solidFill>
                  <a:srgbClr val="605048"/>
                </a:solidFill>
                <a:latin typeface="#9Slide05 Dear Saturday"/>
              </a:rPr>
              <a:t>. </a:t>
            </a:r>
            <a:r>
              <a:rPr lang="en-US" sz="4800" dirty="0" err="1">
                <a:solidFill>
                  <a:srgbClr val="605048"/>
                </a:solidFill>
                <a:latin typeface="#9Slide05 Dear Saturday"/>
              </a:rPr>
              <a:t>Giới</a:t>
            </a:r>
            <a:r>
              <a:rPr lang="en-US" sz="4800" dirty="0">
                <a:solidFill>
                  <a:srgbClr val="605048"/>
                </a:solidFill>
                <a:latin typeface="#9Slide05 Dear Saturday"/>
              </a:rPr>
              <a:t> </a:t>
            </a:r>
            <a:r>
              <a:rPr lang="en-US" sz="4800" dirty="0" err="1">
                <a:solidFill>
                  <a:srgbClr val="605048"/>
                </a:solidFill>
                <a:latin typeface="#9Slide05 Dear Saturday"/>
              </a:rPr>
              <a:t>thiệu</a:t>
            </a:r>
            <a:r>
              <a:rPr lang="en-US" sz="4800" dirty="0">
                <a:solidFill>
                  <a:srgbClr val="605048"/>
                </a:solidFill>
                <a:latin typeface="#9Slide05 Dear Saturday"/>
              </a:rPr>
              <a:t> </a:t>
            </a:r>
            <a:r>
              <a:rPr lang="vi-VN" sz="4800" dirty="0">
                <a:solidFill>
                  <a:srgbClr val="605048"/>
                </a:solidFill>
                <a:latin typeface="#9Slide05 Dear Saturday"/>
              </a:rPr>
              <a:t>chung về tác giả, văn bản</a:t>
            </a:r>
            <a:endParaRPr lang="en-US" sz="4800" dirty="0">
              <a:solidFill>
                <a:srgbClr val="605048"/>
              </a:solidFill>
              <a:latin typeface="#9Slide05 Dear Saturday"/>
            </a:endParaRPr>
          </a:p>
        </p:txBody>
      </p:sp>
      <p:sp>
        <p:nvSpPr>
          <p:cNvPr id="11" name="TextBox 10">
            <a:extLst>
              <a:ext uri="{FF2B5EF4-FFF2-40B4-BE49-F238E27FC236}">
                <a16:creationId xmlns:a16="http://schemas.microsoft.com/office/drawing/2014/main" id="{80A338B5-FBD0-1EE5-232E-F9C7A366A224}"/>
              </a:ext>
            </a:extLst>
          </p:cNvPr>
          <p:cNvSpPr txBox="1"/>
          <p:nvPr/>
        </p:nvSpPr>
        <p:spPr>
          <a:xfrm>
            <a:off x="1975607" y="2834040"/>
            <a:ext cx="9855200" cy="1073371"/>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Roboto Condensed Bold"/>
              </a:rPr>
              <a:t>b. Văn </a:t>
            </a:r>
            <a:r>
              <a:rPr lang="en-US" sz="4800" b="1" dirty="0" err="1">
                <a:solidFill>
                  <a:srgbClr val="605048"/>
                </a:solidFill>
                <a:latin typeface="Roboto Condensed Bold"/>
              </a:rPr>
              <a:t>bản</a:t>
            </a:r>
            <a:endParaRPr lang="en-US" sz="4800" b="1" dirty="0">
              <a:solidFill>
                <a:srgbClr val="605048"/>
              </a:solidFill>
              <a:latin typeface="Roboto Condensed Bol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551758"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dirty="0"/>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2466619" y="4397279"/>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23538" y="1943100"/>
            <a:ext cx="3748462" cy="3406530"/>
          </a:xfrm>
          <a:custGeom>
            <a:avLst/>
            <a:gdLst/>
            <a:ahLst/>
            <a:cxnLst/>
            <a:rect l="l" t="t" r="r" b="b"/>
            <a:pathLst>
              <a:path w="8137025" h="7791201">
                <a:moveTo>
                  <a:pt x="0" y="0"/>
                </a:moveTo>
                <a:lnTo>
                  <a:pt x="8137025" y="0"/>
                </a:lnTo>
                <a:lnTo>
                  <a:pt x="8137025" y="7791201"/>
                </a:lnTo>
                <a:lnTo>
                  <a:pt x="0" y="77912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968962" y="773103"/>
            <a:ext cx="15286188" cy="1102997"/>
          </a:xfrm>
          <a:prstGeom prst="rect">
            <a:avLst/>
          </a:prstGeom>
        </p:spPr>
        <p:txBody>
          <a:bodyPr lIns="0" tIns="0" rIns="0" bIns="0" rtlCol="0" anchor="t">
            <a:spAutoFit/>
          </a:bodyPr>
          <a:lstStyle/>
          <a:p>
            <a:pPr>
              <a:lnSpc>
                <a:spcPts val="9029"/>
              </a:lnSpc>
            </a:pPr>
            <a:r>
              <a:rPr lang="en-US" sz="6449" dirty="0">
                <a:solidFill>
                  <a:srgbClr val="594A47"/>
                </a:solidFill>
                <a:latin typeface="Fraunces Semi-Bold"/>
              </a:rPr>
              <a:t>2. KHÁM PHÁ VĂN BẢN</a:t>
            </a:r>
          </a:p>
        </p:txBody>
      </p:sp>
      <p:sp>
        <p:nvSpPr>
          <p:cNvPr id="8" name="TextBox 8"/>
          <p:cNvSpPr txBox="1"/>
          <p:nvPr/>
        </p:nvSpPr>
        <p:spPr>
          <a:xfrm>
            <a:off x="1196886" y="3238500"/>
            <a:ext cx="3001766" cy="660437"/>
          </a:xfrm>
          <a:prstGeom prst="rect">
            <a:avLst/>
          </a:prstGeom>
        </p:spPr>
        <p:txBody>
          <a:bodyPr wrap="square" lIns="0" tIns="0" rIns="0" bIns="0" rtlCol="0" anchor="t">
            <a:spAutoFit/>
          </a:bodyPr>
          <a:lstStyle/>
          <a:p>
            <a:pPr algn="ctr">
              <a:lnSpc>
                <a:spcPts val="5739"/>
              </a:lnSpc>
            </a:pPr>
            <a:r>
              <a:rPr lang="en-US" sz="3500" dirty="0">
                <a:solidFill>
                  <a:srgbClr val="594A47"/>
                </a:solidFill>
                <a:latin typeface="Roboto Condensed Bold"/>
              </a:rPr>
              <a:t>NHIỆM VỤ</a:t>
            </a:r>
            <a:endParaRPr lang="en-US" sz="3500" dirty="0">
              <a:solidFill>
                <a:srgbClr val="594A47"/>
              </a:solidFill>
              <a:latin typeface="Roboto Condensed"/>
            </a:endParaRPr>
          </a:p>
        </p:txBody>
      </p:sp>
      <p:sp>
        <p:nvSpPr>
          <p:cNvPr id="10" name="Hộp Văn bản 9">
            <a:extLst>
              <a:ext uri="{FF2B5EF4-FFF2-40B4-BE49-F238E27FC236}">
                <a16:creationId xmlns:a16="http://schemas.microsoft.com/office/drawing/2014/main" id="{19177626-2B28-3B6D-88AD-0C0BE6AC9524}"/>
              </a:ext>
            </a:extLst>
          </p:cNvPr>
          <p:cNvSpPr txBox="1"/>
          <p:nvPr/>
        </p:nvSpPr>
        <p:spPr>
          <a:xfrm>
            <a:off x="4848224" y="2181033"/>
            <a:ext cx="12845137" cy="3011402"/>
          </a:xfrm>
          <a:prstGeom prst="rect">
            <a:avLst/>
          </a:prstGeom>
          <a:noFill/>
        </p:spPr>
        <p:txBody>
          <a:bodyPr wrap="square" rtlCol="0">
            <a:spAutoFit/>
          </a:bodyPr>
          <a:lstStyle/>
          <a:p>
            <a:pPr marL="342900" marR="0" lvl="0" indent="-342900" algn="just">
              <a:lnSpc>
                <a:spcPct val="125000"/>
              </a:lnSpc>
              <a:spcBef>
                <a:spcPts val="200"/>
              </a:spcBef>
              <a:spcAft>
                <a:spcPts val="1000"/>
              </a:spcAft>
              <a:buFont typeface="Arial" panose="020B0604020202020204" pitchFamily="34" charset="0"/>
              <a:buChar char="✔"/>
              <a:tabLst>
                <a:tab pos="7334250" algn="l"/>
              </a:tabLst>
            </a:pPr>
            <a:r>
              <a:rPr lang="vi-VN" sz="3500" dirty="0">
                <a:solidFill>
                  <a:srgbClr val="000000"/>
                </a:solidFill>
                <a:effectLst/>
                <a:latin typeface="Roboto Condensed "/>
                <a:ea typeface="Times New Roman" panose="02020603050405020304" pitchFamily="18" charset="0"/>
                <a:cs typeface="Noto Sans Symbols"/>
              </a:rPr>
              <a:t>Xác định kiểu văn bản của văn bản </a:t>
            </a:r>
            <a:r>
              <a:rPr lang="vi-VN" sz="3500" i="1" dirty="0">
                <a:effectLst/>
                <a:latin typeface="Roboto Condensed "/>
                <a:ea typeface="Noto Sans Symbols"/>
                <a:cs typeface="Noto Sans Symbols"/>
              </a:rPr>
              <a:t>N</a:t>
            </a:r>
            <a:r>
              <a:rPr lang="vi-VN" sz="3500" i="1" dirty="0">
                <a:latin typeface="Roboto Condensed "/>
                <a:ea typeface="Noto Sans Symbols"/>
                <a:cs typeface="Noto Sans Symbols"/>
              </a:rPr>
              <a:t>ói thêm về “Chuyện n</a:t>
            </a:r>
            <a:r>
              <a:rPr lang="vi-VN" sz="3500" i="1" dirty="0">
                <a:effectLst/>
                <a:latin typeface="Roboto Condensed "/>
                <a:ea typeface="Noto Sans Symbols"/>
                <a:cs typeface="Noto Sans Symbols"/>
              </a:rPr>
              <a:t>gười con gái Nam Xương”</a:t>
            </a:r>
          </a:p>
          <a:p>
            <a:pPr marL="342900" marR="0" lvl="0" indent="-342900" algn="just">
              <a:lnSpc>
                <a:spcPct val="125000"/>
              </a:lnSpc>
              <a:spcBef>
                <a:spcPts val="200"/>
              </a:spcBef>
              <a:spcAft>
                <a:spcPts val="1000"/>
              </a:spcAft>
              <a:buFont typeface="Arial" panose="020B0604020202020204" pitchFamily="34" charset="0"/>
              <a:buChar char="✔"/>
              <a:tabLst>
                <a:tab pos="7334250" algn="l"/>
              </a:tabLst>
            </a:pPr>
            <a:r>
              <a:rPr lang="vi-VN" sz="3500" dirty="0">
                <a:solidFill>
                  <a:srgbClr val="000000"/>
                </a:solidFill>
                <a:effectLst/>
                <a:latin typeface="Roboto Condensed "/>
                <a:ea typeface="Times New Roman" panose="02020603050405020304" pitchFamily="18" charset="0"/>
                <a:cs typeface="Noto Sans Symbols"/>
              </a:rPr>
              <a:t>Xác định luận đề của văn bản. Dựa vào đâu để em nhận ra luận đề đó?</a:t>
            </a:r>
            <a:endParaRPr lang="en-US" sz="3500" dirty="0">
              <a:effectLst/>
              <a:latin typeface="Roboto Condensed "/>
              <a:ea typeface="Noto Sans Symbols"/>
              <a:cs typeface="Noto Sans Symbols"/>
            </a:endParaRPr>
          </a:p>
          <a:p>
            <a:pPr marL="342900" marR="0" lvl="0" indent="-342900" algn="just">
              <a:lnSpc>
                <a:spcPct val="125000"/>
              </a:lnSpc>
              <a:spcBef>
                <a:spcPts val="0"/>
              </a:spcBef>
              <a:spcAft>
                <a:spcPts val="200"/>
              </a:spcAft>
              <a:buFont typeface="Arial" panose="020B0604020202020204" pitchFamily="34" charset="0"/>
              <a:buChar char="✔"/>
              <a:tabLst>
                <a:tab pos="7334250" algn="l"/>
              </a:tabLst>
            </a:pPr>
            <a:r>
              <a:rPr lang="vi-VN" sz="3500" dirty="0">
                <a:solidFill>
                  <a:srgbClr val="000000"/>
                </a:solidFill>
                <a:effectLst/>
                <a:latin typeface="Roboto Condensed "/>
                <a:ea typeface="Times New Roman" panose="02020603050405020304" pitchFamily="18" charset="0"/>
                <a:cs typeface="Noto Sans Symbols"/>
              </a:rPr>
              <a:t>Xác định bố cục và mạch lập luận của văn bản (theo mẫu bảng)</a:t>
            </a:r>
            <a:endParaRPr lang="en-US" sz="3500" dirty="0">
              <a:effectLst/>
              <a:latin typeface="Roboto Condensed "/>
              <a:ea typeface="Noto Sans Symbols"/>
              <a:cs typeface="Noto Sans Symbols"/>
            </a:endParaRPr>
          </a:p>
        </p:txBody>
      </p:sp>
      <p:graphicFrame>
        <p:nvGraphicFramePr>
          <p:cNvPr id="11" name="Bảng 10">
            <a:extLst>
              <a:ext uri="{FF2B5EF4-FFF2-40B4-BE49-F238E27FC236}">
                <a16:creationId xmlns:a16="http://schemas.microsoft.com/office/drawing/2014/main" id="{EB6674F0-95F8-D85E-5653-EF8DC4D0B1EF}"/>
              </a:ext>
            </a:extLst>
          </p:cNvPr>
          <p:cNvGraphicFramePr>
            <a:graphicFrameLocks noGrp="1"/>
          </p:cNvGraphicFramePr>
          <p:nvPr>
            <p:extLst>
              <p:ext uri="{D42A27DB-BD31-4B8C-83A1-F6EECF244321}">
                <p14:modId xmlns:p14="http://schemas.microsoft.com/office/powerpoint/2010/main" val="2121516949"/>
              </p:ext>
            </p:extLst>
          </p:nvPr>
        </p:nvGraphicFramePr>
        <p:xfrm>
          <a:off x="2209800" y="5934295"/>
          <a:ext cx="11473225" cy="2780163"/>
        </p:xfrm>
        <a:graphic>
          <a:graphicData uri="http://schemas.openxmlformats.org/drawingml/2006/table">
            <a:tbl>
              <a:tblPr firstRow="1" firstCol="1" bandRow="1">
                <a:tableStyleId>{5940675A-B579-460E-94D1-54222C63F5DA}</a:tableStyleId>
              </a:tblPr>
              <a:tblGrid>
                <a:gridCol w="2333131">
                  <a:extLst>
                    <a:ext uri="{9D8B030D-6E8A-4147-A177-3AD203B41FA5}">
                      <a16:colId xmlns:a16="http://schemas.microsoft.com/office/drawing/2014/main" val="82724292"/>
                    </a:ext>
                  </a:extLst>
                </a:gridCol>
                <a:gridCol w="6253748">
                  <a:extLst>
                    <a:ext uri="{9D8B030D-6E8A-4147-A177-3AD203B41FA5}">
                      <a16:colId xmlns:a16="http://schemas.microsoft.com/office/drawing/2014/main" val="317195805"/>
                    </a:ext>
                  </a:extLst>
                </a:gridCol>
                <a:gridCol w="2886346">
                  <a:extLst>
                    <a:ext uri="{9D8B030D-6E8A-4147-A177-3AD203B41FA5}">
                      <a16:colId xmlns:a16="http://schemas.microsoft.com/office/drawing/2014/main" val="499689823"/>
                    </a:ext>
                  </a:extLst>
                </a:gridCol>
              </a:tblGrid>
              <a:tr h="458928">
                <a:tc>
                  <a:txBody>
                    <a:bodyPr/>
                    <a:lstStyle/>
                    <a:p>
                      <a:pPr marL="0" marR="0" algn="ctr">
                        <a:lnSpc>
                          <a:spcPct val="115000"/>
                        </a:lnSpc>
                        <a:spcBef>
                          <a:spcPts val="0"/>
                        </a:spcBef>
                        <a:spcAft>
                          <a:spcPts val="0"/>
                        </a:spcAft>
                      </a:pPr>
                      <a:r>
                        <a:rPr lang="en-US" sz="3500" b="1" dirty="0" err="1">
                          <a:effectLst/>
                          <a:latin typeface="Roboto Condensed "/>
                        </a:rPr>
                        <a:t>Phần</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tc>
                  <a:txBody>
                    <a:bodyPr/>
                    <a:lstStyle/>
                    <a:p>
                      <a:pPr marL="0" marR="0" algn="ctr">
                        <a:lnSpc>
                          <a:spcPct val="115000"/>
                        </a:lnSpc>
                        <a:spcBef>
                          <a:spcPts val="0"/>
                        </a:spcBef>
                        <a:spcAft>
                          <a:spcPts val="0"/>
                        </a:spcAft>
                      </a:pPr>
                      <a:r>
                        <a:rPr lang="en-US" sz="3500" b="1" dirty="0" err="1">
                          <a:effectLst/>
                          <a:latin typeface="Roboto Condensed "/>
                        </a:rPr>
                        <a:t>Nội</a:t>
                      </a:r>
                      <a:r>
                        <a:rPr lang="en-US" sz="3500" b="1" dirty="0">
                          <a:effectLst/>
                          <a:latin typeface="Roboto Condensed "/>
                        </a:rPr>
                        <a:t> dung </a:t>
                      </a:r>
                      <a:r>
                        <a:rPr lang="en-US" sz="3500" b="1" dirty="0" err="1">
                          <a:effectLst/>
                          <a:latin typeface="Roboto Condensed "/>
                        </a:rPr>
                        <a:t>chính</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tc>
                  <a:txBody>
                    <a:bodyPr/>
                    <a:lstStyle/>
                    <a:p>
                      <a:pPr marL="0" marR="0" algn="ctr">
                        <a:lnSpc>
                          <a:spcPct val="115000"/>
                        </a:lnSpc>
                        <a:spcBef>
                          <a:spcPts val="0"/>
                        </a:spcBef>
                        <a:spcAft>
                          <a:spcPts val="0"/>
                        </a:spcAft>
                      </a:pPr>
                      <a:r>
                        <a:rPr lang="en-US" sz="3500" b="1" dirty="0" err="1">
                          <a:effectLst/>
                          <a:latin typeface="Roboto Condensed "/>
                        </a:rPr>
                        <a:t>Mạch</a:t>
                      </a:r>
                      <a:r>
                        <a:rPr lang="en-US" sz="3500" b="1" dirty="0">
                          <a:effectLst/>
                          <a:latin typeface="Roboto Condensed "/>
                        </a:rPr>
                        <a:t> </a:t>
                      </a:r>
                      <a:r>
                        <a:rPr lang="en-US" sz="3500" b="1" dirty="0" err="1">
                          <a:effectLst/>
                          <a:latin typeface="Roboto Condensed "/>
                        </a:rPr>
                        <a:t>lập</a:t>
                      </a:r>
                      <a:r>
                        <a:rPr lang="en-US" sz="3500" b="1" dirty="0">
                          <a:effectLst/>
                          <a:latin typeface="Roboto Condensed "/>
                        </a:rPr>
                        <a:t> </a:t>
                      </a:r>
                      <a:r>
                        <a:rPr lang="en-US" sz="3500" b="1" dirty="0" err="1">
                          <a:effectLst/>
                          <a:latin typeface="Roboto Condensed "/>
                        </a:rPr>
                        <a:t>luận</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extLst>
                  <a:ext uri="{0D108BD9-81ED-4DB2-BD59-A6C34878D82A}">
                    <a16:rowId xmlns:a16="http://schemas.microsoft.com/office/drawing/2014/main" val="1982310717"/>
                  </a:ext>
                </a:extLst>
              </a:tr>
              <a:tr h="801262">
                <a:tc>
                  <a:txBody>
                    <a:bodyPr/>
                    <a:lstStyle/>
                    <a:p>
                      <a:pPr marL="0" marR="0" algn="ctr">
                        <a:lnSpc>
                          <a:spcPct val="115000"/>
                        </a:lnSpc>
                        <a:spcBef>
                          <a:spcPts val="0"/>
                        </a:spcBef>
                        <a:spcAft>
                          <a:spcPts val="0"/>
                        </a:spcAft>
                      </a:pPr>
                      <a:r>
                        <a:rPr lang="en-US" sz="3500" dirty="0" err="1">
                          <a:effectLst/>
                          <a:latin typeface="Roboto Condensed "/>
                        </a:rPr>
                        <a:t>Phần</a:t>
                      </a:r>
                      <a:r>
                        <a:rPr lang="en-US" sz="3500" dirty="0">
                          <a:effectLst/>
                          <a:latin typeface="Roboto Condensed "/>
                        </a:rPr>
                        <a:t> 1</a:t>
                      </a: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extLst>
                  <a:ext uri="{0D108BD9-81ED-4DB2-BD59-A6C34878D82A}">
                    <a16:rowId xmlns:a16="http://schemas.microsoft.com/office/drawing/2014/main" val="2153963834"/>
                  </a:ext>
                </a:extLst>
              </a:tr>
              <a:tr h="703859">
                <a:tc>
                  <a:txBody>
                    <a:bodyPr/>
                    <a:lstStyle/>
                    <a:p>
                      <a:pPr marL="0" marR="0" algn="ctr">
                        <a:lnSpc>
                          <a:spcPct val="115000"/>
                        </a:lnSpc>
                        <a:spcBef>
                          <a:spcPts val="0"/>
                        </a:spcBef>
                        <a:spcAft>
                          <a:spcPts val="0"/>
                        </a:spcAft>
                      </a:pPr>
                      <a:r>
                        <a:rPr lang="en-US" sz="3500">
                          <a:effectLst/>
                          <a:latin typeface="Roboto Condensed "/>
                        </a:rPr>
                        <a:t>Phần 2</a:t>
                      </a:r>
                      <a:endParaRPr lang="en-US" sz="350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extLst>
                  <a:ext uri="{0D108BD9-81ED-4DB2-BD59-A6C34878D82A}">
                    <a16:rowId xmlns:a16="http://schemas.microsoft.com/office/drawing/2014/main" val="2711835482"/>
                  </a:ext>
                </a:extLst>
              </a:tr>
              <a:tr h="703859">
                <a:tc>
                  <a:txBody>
                    <a:bodyPr/>
                    <a:lstStyle/>
                    <a:p>
                      <a:pPr marL="0" marR="0" algn="ctr">
                        <a:lnSpc>
                          <a:spcPct val="115000"/>
                        </a:lnSpc>
                        <a:spcBef>
                          <a:spcPts val="0"/>
                        </a:spcBef>
                        <a:spcAft>
                          <a:spcPts val="0"/>
                        </a:spcAft>
                      </a:pPr>
                      <a:r>
                        <a:rPr lang="en-US" sz="3500">
                          <a:effectLst/>
                          <a:latin typeface="Roboto Condensed "/>
                        </a:rPr>
                        <a:t>Phần 3</a:t>
                      </a:r>
                      <a:endParaRPr lang="en-US" sz="350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ctr">
                        <a:lnSpc>
                          <a:spcPct val="115000"/>
                        </a:lnSpc>
                        <a:spcBef>
                          <a:spcPts val="0"/>
                        </a:spcBef>
                        <a:spcAft>
                          <a:spcPts val="0"/>
                        </a:spcAft>
                      </a:pPr>
                      <a:endParaRPr lang="en-US" sz="3500" dirty="0">
                        <a:effectLst/>
                        <a:latin typeface="Roboto Condensed "/>
                        <a:ea typeface="Calibri" panose="020F0502020204030204" pitchFamily="34" charset="0"/>
                      </a:endParaRPr>
                    </a:p>
                  </a:txBody>
                  <a:tcPr marL="68580" marR="68580" marT="0" marB="0" anchor="ctr"/>
                </a:tc>
                <a:extLst>
                  <a:ext uri="{0D108BD9-81ED-4DB2-BD59-A6C34878D82A}">
                    <a16:rowId xmlns:a16="http://schemas.microsoft.com/office/drawing/2014/main" val="1488638736"/>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551758"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dirty="0"/>
          </a:p>
        </p:txBody>
      </p:sp>
      <p:sp>
        <p:nvSpPr>
          <p:cNvPr id="4" name="Freeform 4"/>
          <p:cNvSpPr/>
          <p:nvPr/>
        </p:nvSpPr>
        <p:spPr>
          <a:xfrm flipH="1">
            <a:off x="14451337" y="189086"/>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12437842" y="188340"/>
            <a:ext cx="4470703" cy="3300147"/>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99491" y="697379"/>
            <a:ext cx="15286188" cy="1024511"/>
          </a:xfrm>
          <a:prstGeom prst="rect">
            <a:avLst/>
          </a:prstGeom>
        </p:spPr>
        <p:txBody>
          <a:bodyPr lIns="0" tIns="0" rIns="0" bIns="0" rtlCol="0" anchor="t">
            <a:spAutoFit/>
          </a:bodyPr>
          <a:lstStyle/>
          <a:p>
            <a:pPr>
              <a:lnSpc>
                <a:spcPts val="9029"/>
              </a:lnSpc>
            </a:pPr>
            <a:r>
              <a:rPr lang="vi-VN" sz="5000" dirty="0">
                <a:solidFill>
                  <a:srgbClr val="594A47"/>
                </a:solidFill>
                <a:latin typeface="Fraunces Semi-Bold"/>
              </a:rPr>
              <a:t>3</a:t>
            </a:r>
            <a:r>
              <a:rPr lang="en-US" sz="5000" dirty="0">
                <a:solidFill>
                  <a:srgbClr val="594A47"/>
                </a:solidFill>
                <a:latin typeface="Fraunces Semi-Bold"/>
              </a:rPr>
              <a:t>. KHÁM PHÁ VĂN BẢN</a:t>
            </a:r>
          </a:p>
        </p:txBody>
      </p:sp>
      <p:sp>
        <p:nvSpPr>
          <p:cNvPr id="10" name="Hộp Văn bản 9">
            <a:extLst>
              <a:ext uri="{FF2B5EF4-FFF2-40B4-BE49-F238E27FC236}">
                <a16:creationId xmlns:a16="http://schemas.microsoft.com/office/drawing/2014/main" id="{19177626-2B28-3B6D-88AD-0C0BE6AC9524}"/>
              </a:ext>
            </a:extLst>
          </p:cNvPr>
          <p:cNvSpPr txBox="1"/>
          <p:nvPr/>
        </p:nvSpPr>
        <p:spPr>
          <a:xfrm>
            <a:off x="999491" y="1910977"/>
            <a:ext cx="16779004" cy="2729273"/>
          </a:xfrm>
          <a:prstGeom prst="rect">
            <a:avLst/>
          </a:prstGeom>
          <a:noFill/>
        </p:spPr>
        <p:txBody>
          <a:bodyPr wrap="square" rtlCol="0">
            <a:spAutoFit/>
          </a:bodyPr>
          <a:lstStyle/>
          <a:p>
            <a:pPr marR="0" lvl="0" algn="just">
              <a:lnSpc>
                <a:spcPct val="125000"/>
              </a:lnSpc>
              <a:tabLst>
                <a:tab pos="7334250" algn="l"/>
              </a:tabLst>
            </a:pPr>
            <a:r>
              <a:rPr lang="vi-VN" sz="3500" dirty="0">
                <a:solidFill>
                  <a:srgbClr val="000000"/>
                </a:solidFill>
                <a:effectLst/>
                <a:latin typeface="Roboto Condensed "/>
                <a:ea typeface="Times New Roman" panose="02020603050405020304" pitchFamily="18" charset="0"/>
                <a:cs typeface="Noto Sans Symbols"/>
              </a:rPr>
              <a:t>- </a:t>
            </a:r>
            <a:r>
              <a:rPr lang="vi-VN" sz="3500" b="1" dirty="0">
                <a:solidFill>
                  <a:srgbClr val="000000"/>
                </a:solidFill>
                <a:effectLst/>
                <a:latin typeface="Roboto Condensed "/>
                <a:ea typeface="Times New Roman" panose="02020603050405020304" pitchFamily="18" charset="0"/>
                <a:cs typeface="Noto Sans Symbols"/>
              </a:rPr>
              <a:t>Kiểu văn bản: </a:t>
            </a:r>
            <a:r>
              <a:rPr lang="vi-VN" sz="3500" dirty="0">
                <a:solidFill>
                  <a:srgbClr val="000000"/>
                </a:solidFill>
                <a:effectLst/>
                <a:latin typeface="Roboto Condensed "/>
                <a:ea typeface="Times New Roman" panose="02020603050405020304" pitchFamily="18" charset="0"/>
                <a:cs typeface="Noto Sans Symbols"/>
              </a:rPr>
              <a:t>Văn bản nghị luận văn học</a:t>
            </a:r>
          </a:p>
          <a:p>
            <a:pPr marR="0" lvl="0" algn="just">
              <a:lnSpc>
                <a:spcPct val="125000"/>
              </a:lnSpc>
              <a:tabLst>
                <a:tab pos="7334250" algn="l"/>
              </a:tabLst>
            </a:pPr>
            <a:r>
              <a:rPr lang="en-US" sz="3500" dirty="0">
                <a:solidFill>
                  <a:srgbClr val="000000"/>
                </a:solidFill>
                <a:effectLst/>
                <a:latin typeface="Roboto Condensed "/>
                <a:ea typeface="Times New Roman" panose="02020603050405020304" pitchFamily="18" charset="0"/>
                <a:cs typeface="Noto Sans Symbols"/>
              </a:rPr>
              <a:t>-</a:t>
            </a:r>
            <a:r>
              <a:rPr lang="vi-VN" sz="3500" dirty="0">
                <a:solidFill>
                  <a:srgbClr val="000000"/>
                </a:solidFill>
                <a:effectLst/>
                <a:latin typeface="Roboto Condensed "/>
                <a:ea typeface="Times New Roman" panose="02020603050405020304" pitchFamily="18" charset="0"/>
                <a:cs typeface="Noto Sans Symbols"/>
              </a:rPr>
              <a:t> </a:t>
            </a:r>
            <a:r>
              <a:rPr lang="vi-VN" sz="3500" b="1" dirty="0">
                <a:solidFill>
                  <a:srgbClr val="000000"/>
                </a:solidFill>
                <a:effectLst/>
                <a:latin typeface="Roboto Condensed "/>
                <a:ea typeface="Times New Roman" panose="02020603050405020304" pitchFamily="18" charset="0"/>
                <a:cs typeface="Noto Sans Symbols"/>
              </a:rPr>
              <a:t>Luận đề: </a:t>
            </a:r>
            <a:r>
              <a:rPr lang="vi-VN" sz="3500" dirty="0">
                <a:solidFill>
                  <a:srgbClr val="000000"/>
                </a:solidFill>
                <a:effectLst/>
                <a:latin typeface="Roboto Condensed "/>
                <a:ea typeface="Times New Roman" panose="02020603050405020304" pitchFamily="18" charset="0"/>
                <a:cs typeface="Noto Sans Symbols"/>
              </a:rPr>
              <a:t>Phân tích thêm về tác phẩm “Chuyện người con gái Nam Xương” (Vấn đế hạnh phúc mong manh cỉa người phụ nữ trong XH cũ)</a:t>
            </a:r>
            <a:endParaRPr lang="en-US" sz="3500" dirty="0">
              <a:solidFill>
                <a:srgbClr val="000000"/>
              </a:solidFill>
              <a:effectLst/>
              <a:latin typeface="Roboto Condensed "/>
              <a:ea typeface="Times New Roman" panose="02020603050405020304" pitchFamily="18" charset="0"/>
              <a:cs typeface="Noto Sans Symbols"/>
            </a:endParaRPr>
          </a:p>
          <a:p>
            <a:pPr marR="0" lvl="0" algn="just">
              <a:lnSpc>
                <a:spcPct val="125000"/>
              </a:lnSpc>
              <a:tabLst>
                <a:tab pos="7334250" algn="l"/>
              </a:tabLst>
            </a:pPr>
            <a:r>
              <a:rPr lang="en-US" sz="3500" b="1" dirty="0">
                <a:effectLst/>
                <a:latin typeface="Roboto Condensed "/>
                <a:ea typeface="Noto Sans Symbols"/>
                <a:cs typeface="Noto Sans Symbols"/>
              </a:rPr>
              <a:t>- </a:t>
            </a:r>
            <a:r>
              <a:rPr lang="en-US" sz="3500" b="1" dirty="0" err="1">
                <a:effectLst/>
                <a:latin typeface="Roboto Condensed "/>
                <a:ea typeface="Noto Sans Symbols"/>
                <a:cs typeface="Noto Sans Symbols"/>
              </a:rPr>
              <a:t>Bố</a:t>
            </a:r>
            <a:r>
              <a:rPr lang="en-US" sz="3500" b="1" dirty="0">
                <a:effectLst/>
                <a:latin typeface="Roboto Condensed "/>
                <a:ea typeface="Noto Sans Symbols"/>
                <a:cs typeface="Noto Sans Symbols"/>
              </a:rPr>
              <a:t> </a:t>
            </a:r>
            <a:r>
              <a:rPr lang="en-US" sz="3500" b="1" dirty="0" err="1">
                <a:effectLst/>
                <a:latin typeface="Roboto Condensed "/>
                <a:ea typeface="Noto Sans Symbols"/>
                <a:cs typeface="Noto Sans Symbols"/>
              </a:rPr>
              <a:t>cục</a:t>
            </a:r>
            <a:r>
              <a:rPr lang="en-US" sz="3500" b="1" dirty="0">
                <a:effectLst/>
                <a:latin typeface="Roboto Condensed "/>
                <a:ea typeface="Noto Sans Symbols"/>
                <a:cs typeface="Noto Sans Symbols"/>
              </a:rPr>
              <a:t> – </a:t>
            </a:r>
            <a:r>
              <a:rPr lang="vi-VN" sz="3500" b="1" dirty="0">
                <a:effectLst/>
                <a:latin typeface="Roboto Condensed "/>
                <a:ea typeface="Noto Sans Symbols"/>
                <a:cs typeface="Noto Sans Symbols"/>
              </a:rPr>
              <a:t>nội dung ch</a:t>
            </a:r>
            <a:r>
              <a:rPr lang="vi-VN" sz="3500" b="1" dirty="0">
                <a:latin typeface="Roboto Condensed "/>
                <a:ea typeface="Noto Sans Symbols"/>
                <a:cs typeface="Noto Sans Symbols"/>
              </a:rPr>
              <a:t>ính từng phần:</a:t>
            </a:r>
            <a:endParaRPr lang="en-US" sz="3500" b="1" dirty="0">
              <a:effectLst/>
              <a:latin typeface="Roboto Condensed "/>
              <a:ea typeface="Noto Sans Symbols"/>
              <a:cs typeface="Noto Sans Symbols"/>
            </a:endParaRPr>
          </a:p>
        </p:txBody>
      </p:sp>
      <p:graphicFrame>
        <p:nvGraphicFramePr>
          <p:cNvPr id="11" name="Bảng 10">
            <a:extLst>
              <a:ext uri="{FF2B5EF4-FFF2-40B4-BE49-F238E27FC236}">
                <a16:creationId xmlns:a16="http://schemas.microsoft.com/office/drawing/2014/main" id="{EB6674F0-95F8-D85E-5653-EF8DC4D0B1EF}"/>
              </a:ext>
            </a:extLst>
          </p:cNvPr>
          <p:cNvGraphicFramePr>
            <a:graphicFrameLocks noGrp="1"/>
          </p:cNvGraphicFramePr>
          <p:nvPr>
            <p:extLst>
              <p:ext uri="{D42A27DB-BD31-4B8C-83A1-F6EECF244321}">
                <p14:modId xmlns:p14="http://schemas.microsoft.com/office/powerpoint/2010/main" val="3697350898"/>
              </p:ext>
            </p:extLst>
          </p:nvPr>
        </p:nvGraphicFramePr>
        <p:xfrm>
          <a:off x="910790" y="5028566"/>
          <a:ext cx="16867705" cy="3163494"/>
        </p:xfrm>
        <a:graphic>
          <a:graphicData uri="http://schemas.openxmlformats.org/drawingml/2006/table">
            <a:tbl>
              <a:tblPr firstRow="1" firstCol="1" bandRow="1">
                <a:tableStyleId>{5940675A-B579-460E-94D1-54222C63F5DA}</a:tableStyleId>
              </a:tblPr>
              <a:tblGrid>
                <a:gridCol w="2464383">
                  <a:extLst>
                    <a:ext uri="{9D8B030D-6E8A-4147-A177-3AD203B41FA5}">
                      <a16:colId xmlns:a16="http://schemas.microsoft.com/office/drawing/2014/main" val="82724292"/>
                    </a:ext>
                  </a:extLst>
                </a:gridCol>
                <a:gridCol w="10159874">
                  <a:extLst>
                    <a:ext uri="{9D8B030D-6E8A-4147-A177-3AD203B41FA5}">
                      <a16:colId xmlns:a16="http://schemas.microsoft.com/office/drawing/2014/main" val="317195805"/>
                    </a:ext>
                  </a:extLst>
                </a:gridCol>
                <a:gridCol w="4243448">
                  <a:extLst>
                    <a:ext uri="{9D8B030D-6E8A-4147-A177-3AD203B41FA5}">
                      <a16:colId xmlns:a16="http://schemas.microsoft.com/office/drawing/2014/main" val="499689823"/>
                    </a:ext>
                  </a:extLst>
                </a:gridCol>
              </a:tblGrid>
              <a:tr h="458928">
                <a:tc>
                  <a:txBody>
                    <a:bodyPr/>
                    <a:lstStyle/>
                    <a:p>
                      <a:pPr marL="0" marR="0" algn="ctr">
                        <a:lnSpc>
                          <a:spcPct val="115000"/>
                        </a:lnSpc>
                        <a:spcBef>
                          <a:spcPts val="0"/>
                        </a:spcBef>
                        <a:spcAft>
                          <a:spcPts val="0"/>
                        </a:spcAft>
                      </a:pPr>
                      <a:r>
                        <a:rPr lang="en-US" sz="3500" b="1" dirty="0" err="1">
                          <a:effectLst/>
                          <a:latin typeface="Roboto Condensed "/>
                        </a:rPr>
                        <a:t>Phần</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tc>
                  <a:txBody>
                    <a:bodyPr/>
                    <a:lstStyle/>
                    <a:p>
                      <a:pPr marL="0" marR="0" algn="ctr">
                        <a:lnSpc>
                          <a:spcPct val="115000"/>
                        </a:lnSpc>
                        <a:spcBef>
                          <a:spcPts val="0"/>
                        </a:spcBef>
                        <a:spcAft>
                          <a:spcPts val="0"/>
                        </a:spcAft>
                      </a:pPr>
                      <a:r>
                        <a:rPr lang="en-US" sz="3500" b="1" dirty="0" err="1">
                          <a:effectLst/>
                          <a:latin typeface="Roboto Condensed "/>
                        </a:rPr>
                        <a:t>Nội</a:t>
                      </a:r>
                      <a:r>
                        <a:rPr lang="en-US" sz="3500" b="1" dirty="0">
                          <a:effectLst/>
                          <a:latin typeface="Roboto Condensed "/>
                        </a:rPr>
                        <a:t> dung </a:t>
                      </a:r>
                      <a:r>
                        <a:rPr lang="en-US" sz="3500" b="1" dirty="0" err="1">
                          <a:effectLst/>
                          <a:latin typeface="Roboto Condensed "/>
                        </a:rPr>
                        <a:t>chính</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tc>
                  <a:txBody>
                    <a:bodyPr/>
                    <a:lstStyle/>
                    <a:p>
                      <a:pPr marL="0" marR="0" algn="ctr">
                        <a:lnSpc>
                          <a:spcPct val="115000"/>
                        </a:lnSpc>
                        <a:spcBef>
                          <a:spcPts val="0"/>
                        </a:spcBef>
                        <a:spcAft>
                          <a:spcPts val="0"/>
                        </a:spcAft>
                      </a:pPr>
                      <a:r>
                        <a:rPr lang="en-US" sz="3500" b="1" dirty="0" err="1">
                          <a:effectLst/>
                          <a:latin typeface="Roboto Condensed "/>
                        </a:rPr>
                        <a:t>Mạch</a:t>
                      </a:r>
                      <a:r>
                        <a:rPr lang="en-US" sz="3500" b="1" dirty="0">
                          <a:effectLst/>
                          <a:latin typeface="Roboto Condensed "/>
                        </a:rPr>
                        <a:t> </a:t>
                      </a:r>
                      <a:r>
                        <a:rPr lang="en-US" sz="3500" b="1" dirty="0" err="1">
                          <a:effectLst/>
                          <a:latin typeface="Roboto Condensed "/>
                        </a:rPr>
                        <a:t>lập</a:t>
                      </a:r>
                      <a:r>
                        <a:rPr lang="en-US" sz="3500" b="1" dirty="0">
                          <a:effectLst/>
                          <a:latin typeface="Roboto Condensed "/>
                        </a:rPr>
                        <a:t> </a:t>
                      </a:r>
                      <a:r>
                        <a:rPr lang="en-US" sz="3500" b="1" dirty="0" err="1">
                          <a:effectLst/>
                          <a:latin typeface="Roboto Condensed "/>
                        </a:rPr>
                        <a:t>luận</a:t>
                      </a:r>
                      <a:endParaRPr lang="en-US" sz="3500" b="1" dirty="0">
                        <a:effectLst/>
                        <a:latin typeface="Roboto Condensed "/>
                        <a:ea typeface="Calibri" panose="020F0502020204030204" pitchFamily="34" charset="0"/>
                      </a:endParaRPr>
                    </a:p>
                  </a:txBody>
                  <a:tcPr marL="68580" marR="68580" marT="0" marB="0" anchor="ctr">
                    <a:solidFill>
                      <a:srgbClr val="D1BBA3"/>
                    </a:solidFill>
                  </a:tcPr>
                </a:tc>
                <a:extLst>
                  <a:ext uri="{0D108BD9-81ED-4DB2-BD59-A6C34878D82A}">
                    <a16:rowId xmlns:a16="http://schemas.microsoft.com/office/drawing/2014/main" val="1982310717"/>
                  </a:ext>
                </a:extLst>
              </a:tr>
              <a:tr h="801262">
                <a:tc>
                  <a:txBody>
                    <a:bodyPr/>
                    <a:lstStyle/>
                    <a:p>
                      <a:pPr marL="0" marR="0" algn="ctr">
                        <a:lnSpc>
                          <a:spcPct val="115000"/>
                        </a:lnSpc>
                        <a:spcBef>
                          <a:spcPts val="0"/>
                        </a:spcBef>
                        <a:spcAft>
                          <a:spcPts val="0"/>
                        </a:spcAft>
                      </a:pPr>
                      <a:r>
                        <a:rPr lang="en-US" sz="3500" dirty="0" err="1">
                          <a:effectLst/>
                          <a:latin typeface="Roboto Condensed "/>
                        </a:rPr>
                        <a:t>Phần</a:t>
                      </a:r>
                      <a:r>
                        <a:rPr lang="en-US" sz="3500" dirty="0">
                          <a:effectLst/>
                          <a:latin typeface="Roboto Condensed "/>
                        </a:rPr>
                        <a:t> 1</a:t>
                      </a: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just">
                        <a:lnSpc>
                          <a:spcPct val="115000"/>
                        </a:lnSpc>
                        <a:spcBef>
                          <a:spcPts val="0"/>
                        </a:spcBef>
                        <a:spcAft>
                          <a:spcPts val="0"/>
                        </a:spcAft>
                      </a:pPr>
                      <a:r>
                        <a:rPr lang="vi-VN" sz="3500" kern="1200" dirty="0">
                          <a:solidFill>
                            <a:schemeClr val="tx1"/>
                          </a:solidFill>
                          <a:effectLst/>
                          <a:latin typeface="Roboto Condensed" panose="02000000000000000000" pitchFamily="2" charset="0"/>
                          <a:ea typeface="Roboto Condensed" panose="02000000000000000000" pitchFamily="2" charset="0"/>
                          <a:cs typeface="+mn-cs"/>
                        </a:rPr>
                        <a:t>Giới thiệu vấn đề cần nghị luận: Phân tích thêm về tác phẩm </a:t>
                      </a:r>
                      <a:r>
                        <a:rPr lang="vi-VN" sz="3500" i="1" kern="1200" dirty="0">
                          <a:solidFill>
                            <a:schemeClr val="tx1"/>
                          </a:solidFill>
                          <a:effectLst/>
                          <a:latin typeface="Roboto Condensed" panose="02000000000000000000" pitchFamily="2" charset="0"/>
                          <a:ea typeface="Roboto Condensed" panose="02000000000000000000" pitchFamily="2" charset="0"/>
                          <a:cs typeface="+mn-cs"/>
                        </a:rPr>
                        <a:t>Chuyện người con gái Nam Xương</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0" marR="0" algn="ctr">
                        <a:lnSpc>
                          <a:spcPct val="115000"/>
                        </a:lnSpc>
                        <a:spcBef>
                          <a:spcPts val="0"/>
                        </a:spcBef>
                        <a:spcAft>
                          <a:spcPts val="0"/>
                        </a:spcAft>
                      </a:pPr>
                      <a:r>
                        <a:rPr lang="nl-NL" sz="3500" dirty="0">
                          <a:effectLst/>
                          <a:latin typeface="Roboto Condensed" panose="02000000000000000000" pitchFamily="2" charset="0"/>
                          <a:ea typeface="Roboto Condensed" panose="02000000000000000000" pitchFamily="2" charset="0"/>
                        </a:rPr>
                        <a:t>Mở đầu</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2153963834"/>
                  </a:ext>
                </a:extLst>
              </a:tr>
              <a:tr h="703859">
                <a:tc>
                  <a:txBody>
                    <a:bodyPr/>
                    <a:lstStyle/>
                    <a:p>
                      <a:pPr marL="0" marR="0" algn="ctr">
                        <a:lnSpc>
                          <a:spcPct val="115000"/>
                        </a:lnSpc>
                        <a:spcBef>
                          <a:spcPts val="0"/>
                        </a:spcBef>
                        <a:spcAft>
                          <a:spcPts val="0"/>
                        </a:spcAft>
                      </a:pPr>
                      <a:r>
                        <a:rPr lang="en-US" sz="3500">
                          <a:effectLst/>
                          <a:latin typeface="Roboto Condensed "/>
                        </a:rPr>
                        <a:t>Phần 2</a:t>
                      </a:r>
                      <a:endParaRPr lang="en-US" sz="3500">
                        <a:effectLst/>
                        <a:latin typeface="Roboto Condensed "/>
                        <a:ea typeface="Calibri" panose="020F0502020204030204" pitchFamily="34" charset="0"/>
                      </a:endParaRPr>
                    </a:p>
                  </a:txBody>
                  <a:tcPr marL="68580" marR="68580" marT="0" marB="0" anchor="ctr"/>
                </a:tc>
                <a:tc>
                  <a:txBody>
                    <a:bodyPr/>
                    <a:lstStyle/>
                    <a:p>
                      <a:pPr marL="0" marR="0" algn="just">
                        <a:lnSpc>
                          <a:spcPct val="115000"/>
                        </a:lnSpc>
                        <a:spcBef>
                          <a:spcPts val="0"/>
                        </a:spcBef>
                        <a:spcAft>
                          <a:spcPts val="0"/>
                        </a:spcAft>
                      </a:pPr>
                      <a:r>
                        <a:rPr lang="vi-VN" sz="3500" kern="1200" dirty="0">
                          <a:solidFill>
                            <a:schemeClr val="tx1"/>
                          </a:solidFill>
                          <a:effectLst/>
                          <a:latin typeface="Roboto Condensed" panose="02000000000000000000" pitchFamily="2" charset="0"/>
                          <a:ea typeface="Roboto Condensed" panose="02000000000000000000" pitchFamily="2" charset="0"/>
                          <a:cs typeface="+mn-cs"/>
                        </a:rPr>
                        <a:t>Số phận mong manh của người phụ nữ.</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0" marR="0" algn="ctr">
                        <a:lnSpc>
                          <a:spcPct val="115000"/>
                        </a:lnSpc>
                        <a:spcBef>
                          <a:spcPts val="0"/>
                        </a:spcBef>
                        <a:spcAft>
                          <a:spcPts val="0"/>
                        </a:spcAft>
                      </a:pPr>
                      <a:r>
                        <a:rPr lang="vi-VN" sz="3500" kern="1200" dirty="0">
                          <a:solidFill>
                            <a:schemeClr val="tx1"/>
                          </a:solidFill>
                          <a:effectLst/>
                          <a:latin typeface="Roboto Condensed" panose="02000000000000000000" pitchFamily="2" charset="0"/>
                          <a:ea typeface="Roboto Condensed" panose="02000000000000000000" pitchFamily="2" charset="0"/>
                          <a:cs typeface="+mn-cs"/>
                        </a:rPr>
                        <a:t>Triển khai vấn đề</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2711835482"/>
                  </a:ext>
                </a:extLst>
              </a:tr>
              <a:tr h="703859">
                <a:tc>
                  <a:txBody>
                    <a:bodyPr/>
                    <a:lstStyle/>
                    <a:p>
                      <a:pPr marL="0" marR="0" algn="ctr">
                        <a:lnSpc>
                          <a:spcPct val="115000"/>
                        </a:lnSpc>
                        <a:spcBef>
                          <a:spcPts val="0"/>
                        </a:spcBef>
                        <a:spcAft>
                          <a:spcPts val="0"/>
                        </a:spcAft>
                      </a:pPr>
                      <a:r>
                        <a:rPr lang="en-US" sz="3500" dirty="0" err="1">
                          <a:effectLst/>
                          <a:latin typeface="Roboto Condensed "/>
                        </a:rPr>
                        <a:t>Phần</a:t>
                      </a:r>
                      <a:r>
                        <a:rPr lang="en-US" sz="3500" dirty="0">
                          <a:effectLst/>
                          <a:latin typeface="Roboto Condensed "/>
                        </a:rPr>
                        <a:t> 3</a:t>
                      </a:r>
                      <a:endParaRPr lang="en-US" sz="3500" dirty="0">
                        <a:effectLst/>
                        <a:latin typeface="Roboto Condensed "/>
                        <a:ea typeface="Calibri" panose="020F0502020204030204" pitchFamily="34" charset="0"/>
                      </a:endParaRPr>
                    </a:p>
                  </a:txBody>
                  <a:tcPr marL="68580" marR="68580" marT="0" marB="0" anchor="ctr"/>
                </a:tc>
                <a:tc>
                  <a:txBody>
                    <a:bodyPr/>
                    <a:lstStyle/>
                    <a:p>
                      <a:pPr marL="0" marR="0" algn="just">
                        <a:lnSpc>
                          <a:spcPct val="115000"/>
                        </a:lnSpc>
                        <a:spcBef>
                          <a:spcPts val="0"/>
                        </a:spcBef>
                        <a:spcAft>
                          <a:spcPts val="0"/>
                        </a:spcAft>
                      </a:pPr>
                      <a:r>
                        <a:rPr lang="vi-VN" sz="3500" kern="1200" dirty="0">
                          <a:solidFill>
                            <a:schemeClr val="tx1"/>
                          </a:solidFill>
                          <a:effectLst/>
                          <a:latin typeface="Roboto Condensed" panose="02000000000000000000" pitchFamily="2" charset="0"/>
                          <a:ea typeface="Roboto Condensed" panose="02000000000000000000" pitchFamily="2" charset="0"/>
                          <a:cs typeface="+mn-cs"/>
                        </a:rPr>
                        <a:t>Những thông điệp, bài học</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tc>
                  <a:txBody>
                    <a:bodyPr/>
                    <a:lstStyle/>
                    <a:p>
                      <a:pPr marL="0" marR="0" algn="ctr">
                        <a:lnSpc>
                          <a:spcPct val="115000"/>
                        </a:lnSpc>
                        <a:spcBef>
                          <a:spcPts val="0"/>
                        </a:spcBef>
                        <a:spcAft>
                          <a:spcPts val="0"/>
                        </a:spcAft>
                      </a:pPr>
                      <a:r>
                        <a:rPr lang="vi-VN" sz="3500" kern="1200" dirty="0">
                          <a:solidFill>
                            <a:schemeClr val="tx1"/>
                          </a:solidFill>
                          <a:effectLst/>
                          <a:latin typeface="Roboto Condensed" panose="02000000000000000000" pitchFamily="2" charset="0"/>
                          <a:ea typeface="Roboto Condensed" panose="02000000000000000000" pitchFamily="2" charset="0"/>
                          <a:cs typeface="+mn-cs"/>
                        </a:rPr>
                        <a:t>Tổng kết lại vấn đề</a:t>
                      </a:r>
                      <a:endParaRPr lang="en-US" sz="3500" dirty="0">
                        <a:effectLst/>
                        <a:latin typeface="Roboto Condensed" panose="02000000000000000000" pitchFamily="2" charset="0"/>
                        <a:ea typeface="Roboto Condensed" panose="02000000000000000000" pitchFamily="2" charset="0"/>
                      </a:endParaRPr>
                    </a:p>
                  </a:txBody>
                  <a:tcPr marL="68580" marR="68580" marT="0" marB="0" anchor="ctr"/>
                </a:tc>
                <a:extLst>
                  <a:ext uri="{0D108BD9-81ED-4DB2-BD59-A6C34878D82A}">
                    <a16:rowId xmlns:a16="http://schemas.microsoft.com/office/drawing/2014/main" val="1488638736"/>
                  </a:ext>
                </a:extLst>
              </a:tr>
            </a:tbl>
          </a:graphicData>
        </a:graphic>
      </p:graphicFrame>
    </p:spTree>
    <p:extLst>
      <p:ext uri="{BB962C8B-B14F-4D97-AF65-F5344CB8AC3E}">
        <p14:creationId xmlns:p14="http://schemas.microsoft.com/office/powerpoint/2010/main" val="1009137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46715" y="-3269483"/>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5349" y="4164538"/>
            <a:ext cx="16717300" cy="4415767"/>
          </a:xfrm>
          <a:custGeom>
            <a:avLst/>
            <a:gdLst/>
            <a:ahLst/>
            <a:cxnLst/>
            <a:rect l="l" t="t" r="r" b="b"/>
            <a:pathLst>
              <a:path w="12235715" h="4251911">
                <a:moveTo>
                  <a:pt x="0" y="0"/>
                </a:moveTo>
                <a:lnTo>
                  <a:pt x="12235715" y="0"/>
                </a:lnTo>
                <a:lnTo>
                  <a:pt x="12235715" y="4251911"/>
                </a:lnTo>
                <a:lnTo>
                  <a:pt x="0" y="4251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3849265" y="5557670"/>
            <a:ext cx="10562852" cy="1846659"/>
          </a:xfrm>
          <a:prstGeom prst="rect">
            <a:avLst/>
          </a:prstGeom>
        </p:spPr>
        <p:txBody>
          <a:bodyPr wrap="square" lIns="0" tIns="0" rIns="0" bIns="0" rtlCol="0" anchor="t">
            <a:spAutoFit/>
          </a:bodyPr>
          <a:lstStyle/>
          <a:p>
            <a:pPr algn="just"/>
            <a:r>
              <a:rPr lang="vi-VN" sz="4000" b="1" dirty="0">
                <a:solidFill>
                  <a:srgbClr val="7D6B5D"/>
                </a:solidFill>
                <a:latin typeface="Roboto Condensed" panose="02000000000000000000" pitchFamily="2" charset="0"/>
                <a:ea typeface="Roboto Condensed" panose="02000000000000000000" pitchFamily="2" charset="0"/>
                <a:cs typeface="Roboto Condensed" panose="02000000000000000000" pitchFamily="2" charset="0"/>
              </a:rPr>
              <a:t>Nhiệm vụ 1: Tìm hiểu cách đặt vấn đề của văn bản</a:t>
            </a:r>
          </a:p>
          <a:p>
            <a:pPr algn="just"/>
            <a:r>
              <a:rPr lang="vi-VN" sz="4000" dirty="0">
                <a:solidFill>
                  <a:srgbClr val="7D6B5D"/>
                </a:solidFill>
                <a:latin typeface="Roboto Condensed" panose="02000000000000000000" pitchFamily="2" charset="0"/>
                <a:ea typeface="Roboto Condensed" panose="02000000000000000000" pitchFamily="2" charset="0"/>
                <a:cs typeface="Roboto Condensed" panose="02000000000000000000" pitchFamily="2" charset="0"/>
              </a:rPr>
              <a:t>(?) </a:t>
            </a:r>
            <a:r>
              <a:rPr lang="vi-VN" sz="4000" dirty="0">
                <a:solidFill>
                  <a:srgbClr val="877567"/>
                </a:solidFill>
                <a:latin typeface="Roboto Condensed" panose="02000000000000000000" pitchFamily="2" charset="0"/>
                <a:ea typeface="Roboto Condensed" panose="02000000000000000000" pitchFamily="2" charset="0"/>
                <a:cs typeface="Roboto Condensed" panose="02000000000000000000" pitchFamily="2" charset="0"/>
              </a:rPr>
              <a:t> Đọc phần (1), nhận xét cách nêu vấn đề bàn luận của tác giả.</a:t>
            </a:r>
            <a:endParaRPr lang="vi-VN" sz="4000" i="1" dirty="0">
              <a:solidFill>
                <a:srgbClr val="877567"/>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TextBox 8"/>
          <p:cNvSpPr txBox="1"/>
          <p:nvPr/>
        </p:nvSpPr>
        <p:spPr>
          <a:xfrm>
            <a:off x="1500906" y="805441"/>
            <a:ext cx="15286188" cy="1037272"/>
          </a:xfrm>
          <a:prstGeom prst="rect">
            <a:avLst/>
          </a:prstGeom>
        </p:spPr>
        <p:txBody>
          <a:bodyPr lIns="0" tIns="0" rIns="0" bIns="0" rtlCol="0" anchor="t">
            <a:spAutoFit/>
          </a:bodyPr>
          <a:lstStyle/>
          <a:p>
            <a:pPr algn="just">
              <a:lnSpc>
                <a:spcPts val="9029"/>
              </a:lnSpc>
            </a:pPr>
            <a:r>
              <a:rPr lang="en-US" sz="5400" dirty="0">
                <a:solidFill>
                  <a:srgbClr val="594A47"/>
                </a:solidFill>
                <a:latin typeface="Fraunces Semi-Bold"/>
              </a:rPr>
              <a:t>3. KHÁM PHÁ VĂN BẢN</a:t>
            </a:r>
          </a:p>
        </p:txBody>
      </p:sp>
      <p:sp>
        <p:nvSpPr>
          <p:cNvPr id="9" name="TextBox 9"/>
          <p:cNvSpPr txBox="1"/>
          <p:nvPr/>
        </p:nvSpPr>
        <p:spPr>
          <a:xfrm>
            <a:off x="1500906" y="1877973"/>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1" name="TextBox 10">
            <a:extLst>
              <a:ext uri="{FF2B5EF4-FFF2-40B4-BE49-F238E27FC236}">
                <a16:creationId xmlns:a16="http://schemas.microsoft.com/office/drawing/2014/main" id="{80A338B5-FBD0-1EE5-232E-F9C7A366A224}"/>
              </a:ext>
            </a:extLst>
          </p:cNvPr>
          <p:cNvSpPr txBox="1"/>
          <p:nvPr/>
        </p:nvSpPr>
        <p:spPr>
          <a:xfrm>
            <a:off x="1515193" y="2509782"/>
            <a:ext cx="12969124"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3.2.1.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nêu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vấn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đề</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Tree>
    <p:extLst>
      <p:ext uri="{BB962C8B-B14F-4D97-AF65-F5344CB8AC3E}">
        <p14:creationId xmlns:p14="http://schemas.microsoft.com/office/powerpoint/2010/main" val="37383820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46715" y="-3269483"/>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764397" y="3858218"/>
            <a:ext cx="13094603" cy="1526059"/>
          </a:xfrm>
          <a:prstGeom prst="rect">
            <a:avLst/>
          </a:prstGeom>
        </p:spPr>
        <p:txBody>
          <a:bodyPr wrap="square" lIns="0" tIns="0" rIns="0" bIns="0" rtlCol="0" anchor="t">
            <a:spAutoFit/>
          </a:bodyPr>
          <a:lstStyle/>
          <a:p>
            <a:pPr>
              <a:lnSpc>
                <a:spcPct val="150000"/>
              </a:lnSpc>
            </a:pPr>
            <a:r>
              <a:rPr lang="vi-VN" sz="3500" dirty="0">
                <a:solidFill>
                  <a:srgbClr val="594A47"/>
                </a:solidFill>
                <a:latin typeface="Roboto Condensed" panose="02000000000000000000" pitchFamily="2" charset="0"/>
                <a:ea typeface="Roboto Condensed" panose="02000000000000000000" pitchFamily="2" charset="0"/>
              </a:rPr>
              <a:t>- Dẫn dắt giới thiệu </a:t>
            </a:r>
            <a:r>
              <a:rPr lang="vi-VN" sz="3500" i="1" dirty="0">
                <a:solidFill>
                  <a:srgbClr val="594A47"/>
                </a:solidFill>
                <a:latin typeface="Roboto Condensed" panose="02000000000000000000" pitchFamily="2" charset="0"/>
                <a:ea typeface="Roboto Condensed" panose="02000000000000000000" pitchFamily="2" charset="0"/>
              </a:rPr>
              <a:t>Chuyện người con gái Nam Xương</a:t>
            </a:r>
            <a:r>
              <a:rPr lang="vi-VN" sz="3500" dirty="0">
                <a:solidFill>
                  <a:srgbClr val="594A47"/>
                </a:solidFill>
                <a:latin typeface="Roboto Condensed" panose="02000000000000000000" pitchFamily="2" charset="0"/>
                <a:ea typeface="Roboto Condensed" panose="02000000000000000000" pitchFamily="2" charset="0"/>
              </a:rPr>
              <a:t> </a:t>
            </a:r>
            <a:endParaRPr lang="en-US" sz="3500" dirty="0">
              <a:solidFill>
                <a:srgbClr val="594A47"/>
              </a:solidFill>
              <a:latin typeface="Roboto Condensed" panose="02000000000000000000" pitchFamily="2" charset="0"/>
              <a:ea typeface="Roboto Condensed" panose="02000000000000000000" pitchFamily="2" charset="0"/>
            </a:endParaRPr>
          </a:p>
          <a:p>
            <a:pPr>
              <a:lnSpc>
                <a:spcPct val="150000"/>
              </a:lnSpc>
            </a:pPr>
            <a:r>
              <a:rPr lang="vi-VN" sz="3500" dirty="0">
                <a:solidFill>
                  <a:srgbClr val="594A47"/>
                </a:solidFill>
                <a:latin typeface="Roboto Condensed" panose="02000000000000000000" pitchFamily="2" charset="0"/>
                <a:ea typeface="Roboto Condensed" panose="02000000000000000000" pitchFamily="2" charset="0"/>
              </a:rPr>
              <a:t>- Nêu vấn đề bàn luận: Những điều cần nói thêm</a:t>
            </a:r>
            <a:endParaRPr lang="en-US" sz="3500" dirty="0">
              <a:solidFill>
                <a:srgbClr val="594A47"/>
              </a:solidFill>
              <a:latin typeface="Roboto Condensed" panose="02000000000000000000" pitchFamily="2" charset="0"/>
              <a:ea typeface="Roboto Condensed" panose="02000000000000000000" pitchFamily="2" charset="0"/>
            </a:endParaRPr>
          </a:p>
        </p:txBody>
      </p:sp>
      <p:sp>
        <p:nvSpPr>
          <p:cNvPr id="8" name="TextBox 8"/>
          <p:cNvSpPr txBox="1"/>
          <p:nvPr/>
        </p:nvSpPr>
        <p:spPr>
          <a:xfrm>
            <a:off x="1500906" y="805441"/>
            <a:ext cx="15286188" cy="1037272"/>
          </a:xfrm>
          <a:prstGeom prst="rect">
            <a:avLst/>
          </a:prstGeom>
        </p:spPr>
        <p:txBody>
          <a:bodyPr lIns="0" tIns="0" rIns="0" bIns="0" rtlCol="0" anchor="t">
            <a:spAutoFit/>
          </a:bodyPr>
          <a:lstStyle/>
          <a:p>
            <a:pPr algn="just">
              <a:lnSpc>
                <a:spcPts val="9029"/>
              </a:lnSpc>
            </a:pPr>
            <a:r>
              <a:rPr lang="en-US" sz="5400" dirty="0">
                <a:solidFill>
                  <a:srgbClr val="594A47"/>
                </a:solidFill>
                <a:latin typeface="Fraunces Semi-Bold"/>
              </a:rPr>
              <a:t>3. KHÁM PHÁ VĂN BẢN</a:t>
            </a:r>
          </a:p>
        </p:txBody>
      </p:sp>
      <p:sp>
        <p:nvSpPr>
          <p:cNvPr id="9" name="TextBox 9"/>
          <p:cNvSpPr txBox="1"/>
          <p:nvPr/>
        </p:nvSpPr>
        <p:spPr>
          <a:xfrm>
            <a:off x="1500906" y="1877973"/>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1" name="TextBox 10">
            <a:extLst>
              <a:ext uri="{FF2B5EF4-FFF2-40B4-BE49-F238E27FC236}">
                <a16:creationId xmlns:a16="http://schemas.microsoft.com/office/drawing/2014/main" id="{80A338B5-FBD0-1EE5-232E-F9C7A366A224}"/>
              </a:ext>
            </a:extLst>
          </p:cNvPr>
          <p:cNvSpPr txBox="1"/>
          <p:nvPr/>
        </p:nvSpPr>
        <p:spPr>
          <a:xfrm>
            <a:off x="1515193" y="2509782"/>
            <a:ext cx="12969124"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3.2.1.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nêu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vấn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đề</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6" name="TextBox 7">
            <a:extLst>
              <a:ext uri="{FF2B5EF4-FFF2-40B4-BE49-F238E27FC236}">
                <a16:creationId xmlns:a16="http://schemas.microsoft.com/office/drawing/2014/main" id="{685A5E1C-9813-E89A-DD30-0EC90DACBED1}"/>
              </a:ext>
            </a:extLst>
          </p:cNvPr>
          <p:cNvSpPr txBox="1"/>
          <p:nvPr/>
        </p:nvSpPr>
        <p:spPr>
          <a:xfrm>
            <a:off x="1667820" y="5530624"/>
            <a:ext cx="15022697" cy="718145"/>
          </a:xfrm>
          <a:prstGeom prst="rect">
            <a:avLst/>
          </a:prstGeom>
        </p:spPr>
        <p:txBody>
          <a:bodyPr wrap="square" lIns="0" tIns="0" rIns="0" bIns="0" rtlCol="0" anchor="t">
            <a:spAutoFit/>
          </a:bodyPr>
          <a:lstStyle/>
          <a:p>
            <a:pPr algn="just">
              <a:lnSpc>
                <a:spcPts val="6299"/>
              </a:lnSpc>
            </a:pPr>
            <a:r>
              <a:rPr lang="en-US" sz="3500" dirty="0">
                <a:solidFill>
                  <a:srgbClr val="594A47"/>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a:t>
            </a:r>
            <a:r>
              <a:rPr lang="vi-VN" sz="3500" dirty="0">
                <a:solidFill>
                  <a:srgbClr val="594A47"/>
                </a:solidFill>
                <a:latin typeface="Roboto Condensed" panose="02000000000000000000" pitchFamily="2" charset="0"/>
                <a:ea typeface="Roboto Condensed" panose="02000000000000000000" pitchFamily="2" charset="0"/>
                <a:cs typeface="Roboto Condensed" panose="02000000000000000000" pitchFamily="2" charset="0"/>
              </a:rPr>
              <a:t> Nêu vấn đề trực tiếp, mạch lạc, rõ ràng</a:t>
            </a:r>
          </a:p>
        </p:txBody>
      </p:sp>
      <p:sp>
        <p:nvSpPr>
          <p:cNvPr id="10" name="Bong bóng Lời nói: Hình bầu dục 9">
            <a:extLst>
              <a:ext uri="{FF2B5EF4-FFF2-40B4-BE49-F238E27FC236}">
                <a16:creationId xmlns:a16="http://schemas.microsoft.com/office/drawing/2014/main" id="{A9E47787-8FB7-9731-9863-F999FBADD991}"/>
              </a:ext>
            </a:extLst>
          </p:cNvPr>
          <p:cNvSpPr/>
          <p:nvPr/>
        </p:nvSpPr>
        <p:spPr>
          <a:xfrm>
            <a:off x="10900443" y="969037"/>
            <a:ext cx="6608873" cy="4828125"/>
          </a:xfrm>
          <a:prstGeom prst="wedgeEllipseCallout">
            <a:avLst/>
          </a:prstGeom>
          <a:solidFill>
            <a:srgbClr val="F0EDD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500" dirty="0">
                <a:solidFill>
                  <a:schemeClr val="tx1">
                    <a:lumMod val="75000"/>
                    <a:lumOff val="25000"/>
                  </a:schemeClr>
                </a:solidFill>
                <a:effectLst/>
                <a:latin typeface="Roboto Condensed "/>
                <a:ea typeface="Times New Roman" panose="02020603050405020304" pitchFamily="18" charset="0"/>
              </a:rPr>
              <a:t>Ngoài cách nêu vấn đề như tác giả, còn có cách nêu vấn đề nào khác không? Nêu cách đặt vấn đề khác mà em biết. </a:t>
            </a:r>
            <a:endParaRPr lang="en-US" sz="3500" dirty="0">
              <a:solidFill>
                <a:schemeClr val="tx1">
                  <a:lumMod val="75000"/>
                  <a:lumOff val="25000"/>
                </a:schemeClr>
              </a:solidFill>
              <a:latin typeface="Roboto Condensed "/>
            </a:endParaRPr>
          </a:p>
        </p:txBody>
      </p:sp>
      <p:sp>
        <p:nvSpPr>
          <p:cNvPr id="5" name="TextBox 7">
            <a:extLst>
              <a:ext uri="{FF2B5EF4-FFF2-40B4-BE49-F238E27FC236}">
                <a16:creationId xmlns:a16="http://schemas.microsoft.com/office/drawing/2014/main" id="{67A8D6C4-5BB4-70C6-FC53-9BD19EAC4EF5}"/>
              </a:ext>
            </a:extLst>
          </p:cNvPr>
          <p:cNvSpPr txBox="1"/>
          <p:nvPr/>
        </p:nvSpPr>
        <p:spPr>
          <a:xfrm>
            <a:off x="1632651" y="6398500"/>
            <a:ext cx="15022697" cy="1526059"/>
          </a:xfrm>
          <a:prstGeom prst="rect">
            <a:avLst/>
          </a:prstGeom>
        </p:spPr>
        <p:txBody>
          <a:bodyPr wrap="square" lIns="0" tIns="0" rIns="0" bIns="0" rtlCol="0" anchor="t">
            <a:spAutoFit/>
          </a:bodyPr>
          <a:lstStyle/>
          <a:p>
            <a:pPr algn="just">
              <a:lnSpc>
                <a:spcPts val="6299"/>
              </a:lnSpc>
            </a:pPr>
            <a:r>
              <a:rPr lang="en-US" sz="3500" dirty="0">
                <a:solidFill>
                  <a:srgbClr val="594A47"/>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a:t>
            </a:r>
            <a:r>
              <a:rPr lang="vi-VN" sz="3500" dirty="0">
                <a:solidFill>
                  <a:srgbClr val="594A47"/>
                </a:solidFill>
                <a:latin typeface="Roboto Condensed" panose="02000000000000000000" pitchFamily="2" charset="0"/>
                <a:ea typeface="Roboto Condensed" panose="02000000000000000000" pitchFamily="2" charset="0"/>
                <a:cs typeface="Roboto Condensed" panose="02000000000000000000" pitchFamily="2" charset="0"/>
              </a:rPr>
              <a:t> </a:t>
            </a:r>
            <a:r>
              <a:rPr lang="vi-VN" sz="3500" dirty="0">
                <a:solidFill>
                  <a:srgbClr val="594A47"/>
                </a:solidFill>
                <a:latin typeface="Roboto Condensed" panose="02000000000000000000" pitchFamily="2" charset="0"/>
                <a:ea typeface="Roboto Condensed" panose="02000000000000000000" pitchFamily="2" charset="0"/>
              </a:rPr>
              <a:t>Cụm từ “</a:t>
            </a:r>
            <a:r>
              <a:rPr lang="vi-VN" sz="3500" i="1" dirty="0">
                <a:solidFill>
                  <a:srgbClr val="594A47"/>
                </a:solidFill>
                <a:latin typeface="Roboto Condensed" panose="02000000000000000000" pitchFamily="2" charset="0"/>
                <a:ea typeface="Roboto Condensed" panose="02000000000000000000" pitchFamily="2" charset="0"/>
              </a:rPr>
              <a:t>nói thêm</a:t>
            </a:r>
            <a:r>
              <a:rPr lang="vi-VN" sz="3500" dirty="0">
                <a:solidFill>
                  <a:srgbClr val="594A47"/>
                </a:solidFill>
                <a:latin typeface="Roboto Condensed" panose="02000000000000000000" pitchFamily="2" charset="0"/>
                <a:ea typeface="Roboto Condensed" panose="02000000000000000000" pitchFamily="2" charset="0"/>
              </a:rPr>
              <a:t>” ở nhan đề có nghĩa là giúp tác giả trình bày thêm một vấn đề mới cho tác phẩm “</a:t>
            </a:r>
            <a:r>
              <a:rPr lang="vi-VN" sz="3500" i="1" dirty="0">
                <a:solidFill>
                  <a:srgbClr val="594A47"/>
                </a:solidFill>
                <a:latin typeface="Roboto Condensed" panose="02000000000000000000" pitchFamily="2" charset="0"/>
                <a:ea typeface="Roboto Condensed" panose="02000000000000000000" pitchFamily="2" charset="0"/>
              </a:rPr>
              <a:t>Chuyện người con gái Nam Xương</a:t>
            </a:r>
            <a:r>
              <a:rPr lang="vi-VN" sz="3500" dirty="0">
                <a:solidFill>
                  <a:srgbClr val="594A47"/>
                </a:solidFill>
                <a:latin typeface="Roboto Condensed" panose="02000000000000000000" pitchFamily="2" charset="0"/>
                <a:ea typeface="Roboto Condensed" panose="02000000000000000000" pitchFamily="2" charset="0"/>
              </a:rPr>
              <a:t>”.</a:t>
            </a:r>
            <a:endParaRPr lang="en-US" sz="3500" dirty="0">
              <a:solidFill>
                <a:srgbClr val="594A47"/>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3145359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5079117" y="195226"/>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grpSp>
        <p:nvGrpSpPr>
          <p:cNvPr id="20" name="Group 19">
            <a:extLst>
              <a:ext uri="{FF2B5EF4-FFF2-40B4-BE49-F238E27FC236}">
                <a16:creationId xmlns:a16="http://schemas.microsoft.com/office/drawing/2014/main" id="{037C9824-74D3-F917-E548-6E4AC9929AFB}"/>
              </a:ext>
            </a:extLst>
          </p:cNvPr>
          <p:cNvGrpSpPr/>
          <p:nvPr/>
        </p:nvGrpSpPr>
        <p:grpSpPr>
          <a:xfrm>
            <a:off x="3214495" y="737043"/>
            <a:ext cx="11859010" cy="8738956"/>
            <a:chOff x="3461380" y="465501"/>
            <a:chExt cx="11859010" cy="8738956"/>
          </a:xfrm>
        </p:grpSpPr>
        <p:sp>
          <p:nvSpPr>
            <p:cNvPr id="21" name="Freeform: Shape 20">
              <a:extLst>
                <a:ext uri="{FF2B5EF4-FFF2-40B4-BE49-F238E27FC236}">
                  <a16:creationId xmlns:a16="http://schemas.microsoft.com/office/drawing/2014/main" id="{2F4C3BAF-081E-F48E-E51E-1B6A52027F4F}"/>
                </a:ext>
              </a:extLst>
            </p:cNvPr>
            <p:cNvSpPr/>
            <p:nvPr/>
          </p:nvSpPr>
          <p:spPr>
            <a:xfrm>
              <a:off x="7347587" y="3554905"/>
              <a:ext cx="3591990" cy="3107217"/>
            </a:xfrm>
            <a:custGeom>
              <a:avLst/>
              <a:gdLst>
                <a:gd name="connsiteX0" fmla="*/ 0 w 3591990"/>
                <a:gd name="connsiteY0" fmla="*/ 1553609 h 3107217"/>
                <a:gd name="connsiteX1" fmla="*/ 887732 w 3591990"/>
                <a:gd name="connsiteY1" fmla="*/ 1 h 3107217"/>
                <a:gd name="connsiteX2" fmla="*/ 2704258 w 3591990"/>
                <a:gd name="connsiteY2" fmla="*/ 1 h 3107217"/>
                <a:gd name="connsiteX3" fmla="*/ 3591990 w 3591990"/>
                <a:gd name="connsiteY3" fmla="*/ 1553609 h 3107217"/>
                <a:gd name="connsiteX4" fmla="*/ 2704258 w 3591990"/>
                <a:gd name="connsiteY4" fmla="*/ 3107216 h 3107217"/>
                <a:gd name="connsiteX5" fmla="*/ 887732 w 3591990"/>
                <a:gd name="connsiteY5" fmla="*/ 3107216 h 3107217"/>
                <a:gd name="connsiteX6" fmla="*/ 0 w 3591990"/>
                <a:gd name="connsiteY6" fmla="*/ 1553609 h 310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990" h="3107217">
                  <a:moveTo>
                    <a:pt x="0" y="1553609"/>
                  </a:moveTo>
                  <a:lnTo>
                    <a:pt x="887732" y="1"/>
                  </a:lnTo>
                  <a:lnTo>
                    <a:pt x="2704258" y="1"/>
                  </a:lnTo>
                  <a:lnTo>
                    <a:pt x="3591990" y="1553609"/>
                  </a:lnTo>
                  <a:lnTo>
                    <a:pt x="2704258" y="3107216"/>
                  </a:lnTo>
                  <a:lnTo>
                    <a:pt x="887732" y="3107216"/>
                  </a:lnTo>
                  <a:lnTo>
                    <a:pt x="0" y="1553609"/>
                  </a:lnTo>
                  <a:close/>
                </a:path>
              </a:pathLst>
            </a:custGeom>
            <a:solidFill>
              <a:srgbClr val="9E8C7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5093" tIns="584759" rIns="665093" bIns="584759" numCol="1" spcCol="1270" anchor="ctr" anchorCtr="0">
              <a:noAutofit/>
            </a:bodyPr>
            <a:lstStyle/>
            <a:p>
              <a:pPr marL="0" lvl="0" indent="0" algn="ctr" defTabSz="2444750">
                <a:lnSpc>
                  <a:spcPct val="90000"/>
                </a:lnSpc>
                <a:spcBef>
                  <a:spcPct val="0"/>
                </a:spcBef>
                <a:spcAft>
                  <a:spcPct val="35000"/>
                </a:spcAft>
                <a:buNone/>
              </a:pPr>
              <a:r>
                <a:rPr lang="vi-VN" sz="5500" b="1" kern="1200" dirty="0">
                  <a:latin typeface="Roboto Condensed" panose="02000000000000000000" pitchFamily="2" charset="0"/>
                  <a:ea typeface="Roboto Condensed" panose="02000000000000000000" pitchFamily="2" charset="0"/>
                  <a:cs typeface="Roboto Condensed" panose="02000000000000000000" pitchFamily="2" charset="0"/>
                </a:rPr>
                <a:t>Một số thể loại văn học</a:t>
              </a:r>
              <a:endParaRPr lang="en-US" sz="5500" b="1"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Hexagon 21">
              <a:extLst>
                <a:ext uri="{FF2B5EF4-FFF2-40B4-BE49-F238E27FC236}">
                  <a16:creationId xmlns:a16="http://schemas.microsoft.com/office/drawing/2014/main" id="{DA09A4D8-AFFD-9322-1F14-FABEA9BDCBB7}"/>
                </a:ext>
              </a:extLst>
            </p:cNvPr>
            <p:cNvSpPr/>
            <p:nvPr/>
          </p:nvSpPr>
          <p:spPr>
            <a:xfrm>
              <a:off x="8625040" y="1788734"/>
              <a:ext cx="1355247" cy="116772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4976B626-A484-8621-FF87-368AD48DA92E}"/>
                </a:ext>
              </a:extLst>
            </p:cNvPr>
            <p:cNvSpPr/>
            <p:nvPr/>
          </p:nvSpPr>
          <p:spPr>
            <a:xfrm>
              <a:off x="7637952" y="465501"/>
              <a:ext cx="2943610" cy="2546568"/>
            </a:xfrm>
            <a:custGeom>
              <a:avLst/>
              <a:gdLst>
                <a:gd name="connsiteX0" fmla="*/ 0 w 2943610"/>
                <a:gd name="connsiteY0" fmla="*/ 1273284 h 2546568"/>
                <a:gd name="connsiteX1" fmla="*/ 727554 w 2943610"/>
                <a:gd name="connsiteY1" fmla="*/ 1 h 2546568"/>
                <a:gd name="connsiteX2" fmla="*/ 2216056 w 2943610"/>
                <a:gd name="connsiteY2" fmla="*/ 1 h 2546568"/>
                <a:gd name="connsiteX3" fmla="*/ 2943610 w 2943610"/>
                <a:gd name="connsiteY3" fmla="*/ 1273284 h 2546568"/>
                <a:gd name="connsiteX4" fmla="*/ 2216056 w 2943610"/>
                <a:gd name="connsiteY4" fmla="*/ 2546567 h 2546568"/>
                <a:gd name="connsiteX5" fmla="*/ 727554 w 2943610"/>
                <a:gd name="connsiteY5" fmla="*/ 2546567 h 2546568"/>
                <a:gd name="connsiteX6" fmla="*/ 0 w 2943610"/>
                <a:gd name="connsiteY6" fmla="*/ 1273284 h 25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610" h="2546568">
                  <a:moveTo>
                    <a:pt x="0" y="1273284"/>
                  </a:moveTo>
                  <a:lnTo>
                    <a:pt x="727554" y="1"/>
                  </a:lnTo>
                  <a:lnTo>
                    <a:pt x="2216056" y="1"/>
                  </a:lnTo>
                  <a:lnTo>
                    <a:pt x="2943610" y="1273284"/>
                  </a:lnTo>
                  <a:lnTo>
                    <a:pt x="2216056" y="2546567"/>
                  </a:lnTo>
                  <a:lnTo>
                    <a:pt x="727554" y="2546567"/>
                  </a:lnTo>
                  <a:lnTo>
                    <a:pt x="0" y="1273284"/>
                  </a:lnTo>
                  <a:close/>
                </a:path>
              </a:pathLst>
            </a:cu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509" tIns="481711" rIns="547509" bIns="481711"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Roboto Condensed" panose="02000000000000000000" pitchFamily="2" charset="0"/>
                  <a:ea typeface="Roboto Condensed" panose="02000000000000000000" pitchFamily="2" charset="0"/>
                  <a:cs typeface="Roboto Condensed" panose="02000000000000000000" pitchFamily="2" charset="0"/>
                </a:rPr>
                <a:t>Thơ</a:t>
              </a:r>
              <a:endParaRPr lang="en-US" sz="47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4" name="Hexagon 23">
              <a:extLst>
                <a:ext uri="{FF2B5EF4-FFF2-40B4-BE49-F238E27FC236}">
                  <a16:creationId xmlns:a16="http://schemas.microsoft.com/office/drawing/2014/main" id="{66659D9D-5B08-C792-6629-079CEAEADA3E}"/>
                </a:ext>
              </a:extLst>
            </p:cNvPr>
            <p:cNvSpPr/>
            <p:nvPr/>
          </p:nvSpPr>
          <p:spPr>
            <a:xfrm>
              <a:off x="12821594" y="3806212"/>
              <a:ext cx="1355247" cy="116772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5818B5D6-7DC7-DF02-38E5-1231B128CEA3}"/>
                </a:ext>
              </a:extLst>
            </p:cNvPr>
            <p:cNvSpPr/>
            <p:nvPr/>
          </p:nvSpPr>
          <p:spPr>
            <a:xfrm>
              <a:off x="12376780" y="2956458"/>
              <a:ext cx="2943610" cy="2546568"/>
            </a:xfrm>
            <a:custGeom>
              <a:avLst/>
              <a:gdLst>
                <a:gd name="connsiteX0" fmla="*/ 0 w 2943610"/>
                <a:gd name="connsiteY0" fmla="*/ 1273284 h 2546568"/>
                <a:gd name="connsiteX1" fmla="*/ 727554 w 2943610"/>
                <a:gd name="connsiteY1" fmla="*/ 1 h 2546568"/>
                <a:gd name="connsiteX2" fmla="*/ 2216056 w 2943610"/>
                <a:gd name="connsiteY2" fmla="*/ 1 h 2546568"/>
                <a:gd name="connsiteX3" fmla="*/ 2943610 w 2943610"/>
                <a:gd name="connsiteY3" fmla="*/ 1273284 h 2546568"/>
                <a:gd name="connsiteX4" fmla="*/ 2216056 w 2943610"/>
                <a:gd name="connsiteY4" fmla="*/ 2546567 h 2546568"/>
                <a:gd name="connsiteX5" fmla="*/ 727554 w 2943610"/>
                <a:gd name="connsiteY5" fmla="*/ 2546567 h 2546568"/>
                <a:gd name="connsiteX6" fmla="*/ 0 w 2943610"/>
                <a:gd name="connsiteY6" fmla="*/ 1273284 h 25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610" h="2546568">
                  <a:moveTo>
                    <a:pt x="0" y="1273284"/>
                  </a:moveTo>
                  <a:lnTo>
                    <a:pt x="727554" y="1"/>
                  </a:lnTo>
                  <a:lnTo>
                    <a:pt x="2216056" y="1"/>
                  </a:lnTo>
                  <a:lnTo>
                    <a:pt x="2943610" y="1273284"/>
                  </a:lnTo>
                  <a:lnTo>
                    <a:pt x="2216056" y="2546567"/>
                  </a:lnTo>
                  <a:lnTo>
                    <a:pt x="727554" y="2546567"/>
                  </a:lnTo>
                  <a:lnTo>
                    <a:pt x="0" y="1273284"/>
                  </a:lnTo>
                  <a:close/>
                </a:path>
              </a:pathLst>
            </a:custGeom>
            <a:solidFill>
              <a:srgbClr val="7D6B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509" tIns="481711" rIns="547509" bIns="481711"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Roboto Condensed" panose="02000000000000000000" pitchFamily="2" charset="0"/>
                  <a:ea typeface="Roboto Condensed" panose="02000000000000000000" pitchFamily="2" charset="0"/>
                  <a:cs typeface="Roboto Condensed" panose="02000000000000000000" pitchFamily="2" charset="0"/>
                </a:rPr>
                <a:t>Truyện cười</a:t>
              </a:r>
              <a:endParaRPr lang="en-US" sz="47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6" name="Hexagon 25">
              <a:extLst>
                <a:ext uri="{FF2B5EF4-FFF2-40B4-BE49-F238E27FC236}">
                  <a16:creationId xmlns:a16="http://schemas.microsoft.com/office/drawing/2014/main" id="{370D6542-4A82-18D1-7B57-22EF2861E6B5}"/>
                </a:ext>
              </a:extLst>
            </p:cNvPr>
            <p:cNvSpPr/>
            <p:nvPr/>
          </p:nvSpPr>
          <p:spPr>
            <a:xfrm>
              <a:off x="11534030" y="7124701"/>
              <a:ext cx="1355247" cy="116772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B67BB0E7-A1B5-1648-1674-875AC17B3AEE}"/>
                </a:ext>
              </a:extLst>
            </p:cNvPr>
            <p:cNvSpPr/>
            <p:nvPr/>
          </p:nvSpPr>
          <p:spPr>
            <a:xfrm>
              <a:off x="10935421" y="6482161"/>
              <a:ext cx="2943610" cy="2546568"/>
            </a:xfrm>
            <a:custGeom>
              <a:avLst/>
              <a:gdLst>
                <a:gd name="connsiteX0" fmla="*/ 0 w 2943610"/>
                <a:gd name="connsiteY0" fmla="*/ 1273284 h 2546568"/>
                <a:gd name="connsiteX1" fmla="*/ 727554 w 2943610"/>
                <a:gd name="connsiteY1" fmla="*/ 1 h 2546568"/>
                <a:gd name="connsiteX2" fmla="*/ 2216056 w 2943610"/>
                <a:gd name="connsiteY2" fmla="*/ 1 h 2546568"/>
                <a:gd name="connsiteX3" fmla="*/ 2943610 w 2943610"/>
                <a:gd name="connsiteY3" fmla="*/ 1273284 h 2546568"/>
                <a:gd name="connsiteX4" fmla="*/ 2216056 w 2943610"/>
                <a:gd name="connsiteY4" fmla="*/ 2546567 h 2546568"/>
                <a:gd name="connsiteX5" fmla="*/ 727554 w 2943610"/>
                <a:gd name="connsiteY5" fmla="*/ 2546567 h 2546568"/>
                <a:gd name="connsiteX6" fmla="*/ 0 w 2943610"/>
                <a:gd name="connsiteY6" fmla="*/ 1273284 h 25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610" h="2546568">
                  <a:moveTo>
                    <a:pt x="0" y="1273284"/>
                  </a:moveTo>
                  <a:lnTo>
                    <a:pt x="727554" y="1"/>
                  </a:lnTo>
                  <a:lnTo>
                    <a:pt x="2216056" y="1"/>
                  </a:lnTo>
                  <a:lnTo>
                    <a:pt x="2943610" y="1273284"/>
                  </a:lnTo>
                  <a:lnTo>
                    <a:pt x="2216056" y="2546567"/>
                  </a:lnTo>
                  <a:lnTo>
                    <a:pt x="727554" y="2546567"/>
                  </a:lnTo>
                  <a:lnTo>
                    <a:pt x="0" y="1273284"/>
                  </a:lnTo>
                  <a:close/>
                </a:path>
              </a:pathLst>
            </a:custGeom>
            <a:solidFill>
              <a:schemeClr val="bg2">
                <a:lumMod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509" tIns="481711" rIns="547509" bIns="481711"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Roboto Condensed" panose="02000000000000000000" pitchFamily="2" charset="0"/>
                  <a:ea typeface="Roboto Condensed" panose="02000000000000000000" pitchFamily="2" charset="0"/>
                  <a:cs typeface="Roboto Condensed" panose="02000000000000000000" pitchFamily="2" charset="0"/>
                </a:rPr>
                <a:t>Kịch</a:t>
              </a:r>
              <a:endParaRPr lang="en-US" sz="47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8" name="Hexagon 27">
              <a:extLst>
                <a:ext uri="{FF2B5EF4-FFF2-40B4-BE49-F238E27FC236}">
                  <a16:creationId xmlns:a16="http://schemas.microsoft.com/office/drawing/2014/main" id="{B3559A30-2820-A1BD-2472-814C5909EB4E}"/>
                </a:ext>
              </a:extLst>
            </p:cNvPr>
            <p:cNvSpPr/>
            <p:nvPr/>
          </p:nvSpPr>
          <p:spPr>
            <a:xfrm>
              <a:off x="5727366" y="7402507"/>
              <a:ext cx="1355247" cy="116772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9" name="Freeform: Shape 28">
              <a:extLst>
                <a:ext uri="{FF2B5EF4-FFF2-40B4-BE49-F238E27FC236}">
                  <a16:creationId xmlns:a16="http://schemas.microsoft.com/office/drawing/2014/main" id="{D2834E01-8F34-2B07-060C-62D94B2EAC61}"/>
                </a:ext>
              </a:extLst>
            </p:cNvPr>
            <p:cNvSpPr/>
            <p:nvPr/>
          </p:nvSpPr>
          <p:spPr>
            <a:xfrm>
              <a:off x="4653963" y="6657889"/>
              <a:ext cx="2943610" cy="2546568"/>
            </a:xfrm>
            <a:custGeom>
              <a:avLst/>
              <a:gdLst>
                <a:gd name="connsiteX0" fmla="*/ 0 w 2943610"/>
                <a:gd name="connsiteY0" fmla="*/ 1273284 h 2546568"/>
                <a:gd name="connsiteX1" fmla="*/ 727554 w 2943610"/>
                <a:gd name="connsiteY1" fmla="*/ 1 h 2546568"/>
                <a:gd name="connsiteX2" fmla="*/ 2216056 w 2943610"/>
                <a:gd name="connsiteY2" fmla="*/ 1 h 2546568"/>
                <a:gd name="connsiteX3" fmla="*/ 2943610 w 2943610"/>
                <a:gd name="connsiteY3" fmla="*/ 1273284 h 2546568"/>
                <a:gd name="connsiteX4" fmla="*/ 2216056 w 2943610"/>
                <a:gd name="connsiteY4" fmla="*/ 2546567 h 2546568"/>
                <a:gd name="connsiteX5" fmla="*/ 727554 w 2943610"/>
                <a:gd name="connsiteY5" fmla="*/ 2546567 h 2546568"/>
                <a:gd name="connsiteX6" fmla="*/ 0 w 2943610"/>
                <a:gd name="connsiteY6" fmla="*/ 1273284 h 25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610" h="2546568">
                  <a:moveTo>
                    <a:pt x="0" y="1273284"/>
                  </a:moveTo>
                  <a:lnTo>
                    <a:pt x="727554" y="1"/>
                  </a:lnTo>
                  <a:lnTo>
                    <a:pt x="2216056" y="1"/>
                  </a:lnTo>
                  <a:lnTo>
                    <a:pt x="2943610" y="1273284"/>
                  </a:lnTo>
                  <a:lnTo>
                    <a:pt x="2216056" y="2546567"/>
                  </a:lnTo>
                  <a:lnTo>
                    <a:pt x="727554" y="2546567"/>
                  </a:lnTo>
                  <a:lnTo>
                    <a:pt x="0" y="1273284"/>
                  </a:lnTo>
                  <a:close/>
                </a:path>
              </a:pathLst>
            </a:cu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509" tIns="481711" rIns="547509" bIns="481711"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Roboto Condensed" panose="02000000000000000000" pitchFamily="2" charset="0"/>
                  <a:ea typeface="Roboto Condensed" panose="02000000000000000000" pitchFamily="2" charset="0"/>
                  <a:cs typeface="Roboto Condensed" panose="02000000000000000000" pitchFamily="2" charset="0"/>
                </a:rPr>
                <a:t>Tiểu thuyết</a:t>
              </a:r>
              <a:endParaRPr lang="en-US" sz="47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0" name="Freeform: Shape 29">
              <a:extLst>
                <a:ext uri="{FF2B5EF4-FFF2-40B4-BE49-F238E27FC236}">
                  <a16:creationId xmlns:a16="http://schemas.microsoft.com/office/drawing/2014/main" id="{85B879EA-43B4-942E-C30B-C6BC53A23A4E}"/>
                </a:ext>
              </a:extLst>
            </p:cNvPr>
            <p:cNvSpPr/>
            <p:nvPr/>
          </p:nvSpPr>
          <p:spPr>
            <a:xfrm>
              <a:off x="3461380" y="2991563"/>
              <a:ext cx="2943610" cy="2546568"/>
            </a:xfrm>
            <a:custGeom>
              <a:avLst/>
              <a:gdLst>
                <a:gd name="connsiteX0" fmla="*/ 0 w 2943610"/>
                <a:gd name="connsiteY0" fmla="*/ 1273284 h 2546568"/>
                <a:gd name="connsiteX1" fmla="*/ 727554 w 2943610"/>
                <a:gd name="connsiteY1" fmla="*/ 1 h 2546568"/>
                <a:gd name="connsiteX2" fmla="*/ 2216056 w 2943610"/>
                <a:gd name="connsiteY2" fmla="*/ 1 h 2546568"/>
                <a:gd name="connsiteX3" fmla="*/ 2943610 w 2943610"/>
                <a:gd name="connsiteY3" fmla="*/ 1273284 h 2546568"/>
                <a:gd name="connsiteX4" fmla="*/ 2216056 w 2943610"/>
                <a:gd name="connsiteY4" fmla="*/ 2546567 h 2546568"/>
                <a:gd name="connsiteX5" fmla="*/ 727554 w 2943610"/>
                <a:gd name="connsiteY5" fmla="*/ 2546567 h 2546568"/>
                <a:gd name="connsiteX6" fmla="*/ 0 w 2943610"/>
                <a:gd name="connsiteY6" fmla="*/ 1273284 h 25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610" h="2546568">
                  <a:moveTo>
                    <a:pt x="0" y="1273284"/>
                  </a:moveTo>
                  <a:lnTo>
                    <a:pt x="727554" y="1"/>
                  </a:lnTo>
                  <a:lnTo>
                    <a:pt x="2216056" y="1"/>
                  </a:lnTo>
                  <a:lnTo>
                    <a:pt x="2943610" y="1273284"/>
                  </a:lnTo>
                  <a:lnTo>
                    <a:pt x="2216056" y="2546567"/>
                  </a:lnTo>
                  <a:lnTo>
                    <a:pt x="727554" y="2546567"/>
                  </a:lnTo>
                  <a:lnTo>
                    <a:pt x="0" y="1273284"/>
                  </a:lnTo>
                  <a:close/>
                </a:path>
              </a:pathLst>
            </a:cu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509" tIns="481711" rIns="547509" bIns="481711"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Roboto Condensed" panose="02000000000000000000" pitchFamily="2" charset="0"/>
                  <a:ea typeface="Roboto Condensed" panose="02000000000000000000" pitchFamily="2" charset="0"/>
                  <a:cs typeface="Roboto Condensed" panose="02000000000000000000" pitchFamily="2" charset="0"/>
                </a:rPr>
                <a:t>Truyện ngắn</a:t>
              </a:r>
              <a:endParaRPr lang="en-US" sz="4700" kern="1200"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6" name="Freeform 4">
            <a:extLst>
              <a:ext uri="{FF2B5EF4-FFF2-40B4-BE49-F238E27FC236}">
                <a16:creationId xmlns:a16="http://schemas.microsoft.com/office/drawing/2014/main" id="{A822D17C-2D06-AEC7-DDC0-E275E9A04F5B}"/>
              </a:ext>
            </a:extLst>
          </p:cNvPr>
          <p:cNvSpPr/>
          <p:nvPr/>
        </p:nvSpPr>
        <p:spPr>
          <a:xfrm>
            <a:off x="367792" y="-387022"/>
            <a:ext cx="4385964" cy="4507868"/>
          </a:xfrm>
          <a:custGeom>
            <a:avLst/>
            <a:gdLst/>
            <a:ahLst/>
            <a:cxnLst/>
            <a:rect l="l" t="t" r="r" b="b"/>
            <a:pathLst>
              <a:path w="4385964" h="4507868">
                <a:moveTo>
                  <a:pt x="0" y="0"/>
                </a:moveTo>
                <a:lnTo>
                  <a:pt x="4385964" y="0"/>
                </a:lnTo>
                <a:lnTo>
                  <a:pt x="4385964" y="4507867"/>
                </a:lnTo>
                <a:lnTo>
                  <a:pt x="0" y="4507867"/>
                </a:lnTo>
                <a:lnTo>
                  <a:pt x="0" y="0"/>
                </a:lnTo>
                <a:close/>
              </a:path>
            </a:pathLst>
          </a:custGeom>
          <a:blipFill>
            <a:blip r:embed="rId6"/>
            <a:stretch>
              <a:fillRect t="-97084" r="-177857" b="-208430"/>
            </a:stretch>
          </a:blipFill>
        </p:spPr>
        <p:txBody>
          <a:bodyPr/>
          <a:lstStyle/>
          <a:p>
            <a:endParaRPr lang="en-US"/>
          </a:p>
        </p:txBody>
      </p:sp>
      <p:sp>
        <p:nvSpPr>
          <p:cNvPr id="7" name="Freeform 5">
            <a:extLst>
              <a:ext uri="{FF2B5EF4-FFF2-40B4-BE49-F238E27FC236}">
                <a16:creationId xmlns:a16="http://schemas.microsoft.com/office/drawing/2014/main" id="{A0997D40-F1B4-1DDF-034B-15364F236AD2}"/>
              </a:ext>
            </a:extLst>
          </p:cNvPr>
          <p:cNvSpPr/>
          <p:nvPr/>
        </p:nvSpPr>
        <p:spPr>
          <a:xfrm>
            <a:off x="6425873" y="3041528"/>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7">
              <a:extLst>
                <a:ext uri="{96DAC541-7B7A-43D3-8B79-37D633B846F1}">
                  <asvg:svgBlip xmlns:asvg="http://schemas.microsoft.com/office/drawing/2016/SVG/main" r:embed="rId8"/>
                </a:ext>
              </a:extLst>
            </a:blip>
            <a:stretch>
              <a:fillRect l="-29" r="-29"/>
            </a:stretch>
          </a:blipFill>
        </p:spPr>
        <p:txBody>
          <a:bodyPr/>
          <a:lstStyle/>
          <a:p>
            <a:endParaRPr lang="en-US"/>
          </a:p>
        </p:txBody>
      </p:sp>
    </p:spTree>
    <p:extLst>
      <p:ext uri="{BB962C8B-B14F-4D97-AF65-F5344CB8AC3E}">
        <p14:creationId xmlns:p14="http://schemas.microsoft.com/office/powerpoint/2010/main" val="8361900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46715" y="-3269483"/>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7">
            <a:extLst>
              <a:ext uri="{FF2B5EF4-FFF2-40B4-BE49-F238E27FC236}">
                <a16:creationId xmlns:a16="http://schemas.microsoft.com/office/drawing/2014/main" id="{8A7BADFE-65E1-D622-C8D8-FB69BBB90189}"/>
              </a:ext>
            </a:extLst>
          </p:cNvPr>
          <p:cNvGrpSpPr/>
          <p:nvPr/>
        </p:nvGrpSpPr>
        <p:grpSpPr>
          <a:xfrm>
            <a:off x="1700052" y="1173244"/>
            <a:ext cx="13873962" cy="8008856"/>
            <a:chOff x="0" y="-123825"/>
            <a:chExt cx="4860049" cy="1942522"/>
          </a:xfrm>
        </p:grpSpPr>
        <p:sp>
          <p:nvSpPr>
            <p:cNvPr id="12" name="Freeform 8">
              <a:extLst>
                <a:ext uri="{FF2B5EF4-FFF2-40B4-BE49-F238E27FC236}">
                  <a16:creationId xmlns:a16="http://schemas.microsoft.com/office/drawing/2014/main" id="{EB9CCAC1-BFB8-C72A-AE74-BCCC59EBFF1F}"/>
                </a:ext>
              </a:extLst>
            </p:cNvPr>
            <p:cNvSpPr/>
            <p:nvPr/>
          </p:nvSpPr>
          <p:spPr>
            <a:xfrm>
              <a:off x="431607" y="23282"/>
              <a:ext cx="4428442" cy="1795415"/>
            </a:xfrm>
            <a:custGeom>
              <a:avLst/>
              <a:gdLst/>
              <a:ahLst/>
              <a:cxnLst/>
              <a:rect l="l" t="t" r="r" b="b"/>
              <a:pathLst>
                <a:path w="4428442" h="1795415">
                  <a:moveTo>
                    <a:pt x="23482" y="0"/>
                  </a:moveTo>
                  <a:lnTo>
                    <a:pt x="4404960" y="0"/>
                  </a:lnTo>
                  <a:cubicBezTo>
                    <a:pt x="4417929" y="0"/>
                    <a:pt x="4428442" y="10513"/>
                    <a:pt x="4428442" y="23482"/>
                  </a:cubicBezTo>
                  <a:lnTo>
                    <a:pt x="4428442" y="1771933"/>
                  </a:lnTo>
                  <a:cubicBezTo>
                    <a:pt x="4428442" y="1784902"/>
                    <a:pt x="4417929" y="1795415"/>
                    <a:pt x="4404960" y="1795415"/>
                  </a:cubicBezTo>
                  <a:lnTo>
                    <a:pt x="23482" y="1795415"/>
                  </a:lnTo>
                  <a:cubicBezTo>
                    <a:pt x="10513" y="1795415"/>
                    <a:pt x="0" y="1784902"/>
                    <a:pt x="0" y="1771933"/>
                  </a:cubicBezTo>
                  <a:lnTo>
                    <a:pt x="0" y="23482"/>
                  </a:lnTo>
                  <a:cubicBezTo>
                    <a:pt x="0" y="10513"/>
                    <a:pt x="10513" y="0"/>
                    <a:pt x="23482" y="0"/>
                  </a:cubicBezTo>
                  <a:close/>
                </a:path>
              </a:pathLst>
            </a:custGeom>
            <a:solidFill>
              <a:srgbClr val="DCDCB4">
                <a:alpha val="40784"/>
              </a:srgbClr>
            </a:solidFill>
          </p:spPr>
          <p:txBody>
            <a:bodyPr/>
            <a:lstStyle/>
            <a:p>
              <a:endParaRPr lang="en-US" dirty="0"/>
            </a:p>
          </p:txBody>
        </p:sp>
        <p:sp>
          <p:nvSpPr>
            <p:cNvPr id="13" name="TextBox 9">
              <a:extLst>
                <a:ext uri="{FF2B5EF4-FFF2-40B4-BE49-F238E27FC236}">
                  <a16:creationId xmlns:a16="http://schemas.microsoft.com/office/drawing/2014/main" id="{8988E0A9-2FDC-FF5D-857E-47781BF54DED}"/>
                </a:ext>
              </a:extLst>
            </p:cNvPr>
            <p:cNvSpPr txBox="1"/>
            <p:nvPr/>
          </p:nvSpPr>
          <p:spPr>
            <a:xfrm>
              <a:off x="0" y="-123825"/>
              <a:ext cx="4428443" cy="1919240"/>
            </a:xfrm>
            <a:prstGeom prst="rect">
              <a:avLst/>
            </a:prstGeom>
          </p:spPr>
          <p:txBody>
            <a:bodyPr lIns="50800" tIns="50800" rIns="50800" bIns="50800" rtlCol="0" anchor="ctr"/>
            <a:lstStyle/>
            <a:p>
              <a:pPr algn="ctr">
                <a:lnSpc>
                  <a:spcPts val="3780"/>
                </a:lnSpc>
              </a:pPr>
              <a:endParaRPr/>
            </a:p>
          </p:txBody>
        </p:sp>
      </p:grpSp>
      <p:sp>
        <p:nvSpPr>
          <p:cNvPr id="17" name="TextBox 8">
            <a:extLst>
              <a:ext uri="{FF2B5EF4-FFF2-40B4-BE49-F238E27FC236}">
                <a16:creationId xmlns:a16="http://schemas.microsoft.com/office/drawing/2014/main" id="{53CAFFA0-9A8B-4703-6F03-F09F19AFA62B}"/>
              </a:ext>
            </a:extLst>
          </p:cNvPr>
          <p:cNvSpPr txBox="1"/>
          <p:nvPr/>
        </p:nvSpPr>
        <p:spPr>
          <a:xfrm>
            <a:off x="3135347" y="2300569"/>
            <a:ext cx="12133885" cy="6360716"/>
          </a:xfrm>
          <a:prstGeom prst="rect">
            <a:avLst/>
          </a:prstGeom>
        </p:spPr>
        <p:txBody>
          <a:bodyPr lIns="0" tIns="0" rIns="0" bIns="0" rtlCol="0" anchor="t">
            <a:spAutoFit/>
          </a:bodyPr>
          <a:lstStyle/>
          <a:p>
            <a:pPr algn="just">
              <a:lnSpc>
                <a:spcPts val="7200"/>
              </a:lnSpc>
            </a:pPr>
            <a:r>
              <a:rPr lang="vi-VN" sz="4000" dirty="0">
                <a:solidFill>
                  <a:srgbClr val="3B3029"/>
                </a:solidFill>
                <a:latin typeface="Roboto Condensed Bold"/>
              </a:rPr>
              <a:t>Gợi ý: </a:t>
            </a:r>
            <a:r>
              <a:rPr lang="en-US" sz="4000" dirty="0" err="1">
                <a:solidFill>
                  <a:srgbClr val="3B3029"/>
                </a:solidFill>
                <a:latin typeface="Roboto Condensed Bold"/>
              </a:rPr>
              <a:t>Cách</a:t>
            </a:r>
            <a:r>
              <a:rPr lang="en-US" sz="4000" dirty="0">
                <a:solidFill>
                  <a:srgbClr val="3B3029"/>
                </a:solidFill>
                <a:latin typeface="Roboto Condensed Bold"/>
              </a:rPr>
              <a:t> </a:t>
            </a:r>
            <a:r>
              <a:rPr lang="en-US" sz="4000" dirty="0" err="1">
                <a:solidFill>
                  <a:srgbClr val="3B3029"/>
                </a:solidFill>
                <a:latin typeface="Roboto Condensed Bold"/>
              </a:rPr>
              <a:t>nêu</a:t>
            </a:r>
            <a:r>
              <a:rPr lang="en-US" sz="4000" dirty="0">
                <a:solidFill>
                  <a:srgbClr val="3B3029"/>
                </a:solidFill>
                <a:latin typeface="Roboto Condensed Bold"/>
              </a:rPr>
              <a:t> vấn </a:t>
            </a:r>
            <a:r>
              <a:rPr lang="en-US" sz="4000" dirty="0" err="1">
                <a:solidFill>
                  <a:srgbClr val="3B3029"/>
                </a:solidFill>
                <a:latin typeface="Roboto Condensed Bold"/>
              </a:rPr>
              <a:t>đề</a:t>
            </a:r>
            <a:r>
              <a:rPr lang="en-US" sz="4000" dirty="0">
                <a:solidFill>
                  <a:srgbClr val="3B3029"/>
                </a:solidFill>
                <a:latin typeface="Roboto Condensed Bold"/>
              </a:rPr>
              <a:t> </a:t>
            </a:r>
            <a:r>
              <a:rPr lang="en-US" sz="4000" dirty="0" err="1">
                <a:solidFill>
                  <a:srgbClr val="3B3029"/>
                </a:solidFill>
                <a:latin typeface="Roboto Condensed Bold"/>
              </a:rPr>
              <a:t>khác</a:t>
            </a:r>
            <a:r>
              <a:rPr lang="en-US" sz="4000" dirty="0">
                <a:solidFill>
                  <a:srgbClr val="3B3029"/>
                </a:solidFill>
                <a:latin typeface="Roboto Condensed Bold"/>
              </a:rPr>
              <a:t>: </a:t>
            </a:r>
            <a:r>
              <a:rPr lang="en-US" sz="4000" dirty="0" err="1">
                <a:solidFill>
                  <a:srgbClr val="3B3029"/>
                </a:solidFill>
                <a:latin typeface="Roboto Condensed Bold"/>
              </a:rPr>
              <a:t>Nêu</a:t>
            </a:r>
            <a:r>
              <a:rPr lang="en-US" sz="4000" dirty="0">
                <a:solidFill>
                  <a:srgbClr val="3B3029"/>
                </a:solidFill>
                <a:latin typeface="Roboto Condensed Bold"/>
              </a:rPr>
              <a:t> vấn </a:t>
            </a:r>
            <a:r>
              <a:rPr lang="en-US" sz="4000" dirty="0" err="1">
                <a:solidFill>
                  <a:srgbClr val="3B3029"/>
                </a:solidFill>
                <a:latin typeface="Roboto Condensed Bold"/>
              </a:rPr>
              <a:t>đề</a:t>
            </a:r>
            <a:r>
              <a:rPr lang="en-US" sz="4000" dirty="0">
                <a:solidFill>
                  <a:srgbClr val="3B3029"/>
                </a:solidFill>
                <a:latin typeface="Roboto Condensed Bold"/>
              </a:rPr>
              <a:t> </a:t>
            </a:r>
            <a:r>
              <a:rPr lang="en-US" sz="4000" dirty="0" err="1">
                <a:solidFill>
                  <a:srgbClr val="3B3029"/>
                </a:solidFill>
                <a:latin typeface="Roboto Condensed Bold"/>
              </a:rPr>
              <a:t>gián</a:t>
            </a:r>
            <a:r>
              <a:rPr lang="en-US" sz="4000" dirty="0">
                <a:solidFill>
                  <a:srgbClr val="3B3029"/>
                </a:solidFill>
                <a:latin typeface="Roboto Condensed Bold"/>
              </a:rPr>
              <a:t> </a:t>
            </a:r>
            <a:r>
              <a:rPr lang="en-US" sz="4000" dirty="0" err="1">
                <a:solidFill>
                  <a:srgbClr val="3B3029"/>
                </a:solidFill>
                <a:latin typeface="Roboto Condensed Bold"/>
              </a:rPr>
              <a:t>tiếp</a:t>
            </a:r>
            <a:r>
              <a:rPr lang="en-US" sz="4000" dirty="0">
                <a:solidFill>
                  <a:srgbClr val="3B3029"/>
                </a:solidFill>
                <a:latin typeface="Roboto Condensed Bold"/>
              </a:rPr>
              <a:t>:</a:t>
            </a:r>
          </a:p>
          <a:p>
            <a:pPr marL="571500" indent="-571500" algn="just">
              <a:lnSpc>
                <a:spcPts val="7200"/>
              </a:lnSpc>
              <a:buFontTx/>
              <a:buChar char="-"/>
            </a:pPr>
            <a:r>
              <a:rPr lang="en-US" sz="4000" dirty="0" err="1">
                <a:solidFill>
                  <a:srgbClr val="3B3029"/>
                </a:solidFill>
                <a:latin typeface="Roboto Condensed "/>
              </a:rPr>
              <a:t>Dẫn</a:t>
            </a:r>
            <a:r>
              <a:rPr lang="en-US" sz="4000" dirty="0">
                <a:solidFill>
                  <a:srgbClr val="3B3029"/>
                </a:solidFill>
                <a:latin typeface="Roboto Condensed "/>
              </a:rPr>
              <a:t> </a:t>
            </a:r>
            <a:r>
              <a:rPr lang="en-US" sz="4000" dirty="0" err="1">
                <a:solidFill>
                  <a:srgbClr val="3B3029"/>
                </a:solidFill>
                <a:latin typeface="Roboto Condensed "/>
              </a:rPr>
              <a:t>dắt</a:t>
            </a:r>
            <a:r>
              <a:rPr lang="en-US" sz="4000" dirty="0">
                <a:solidFill>
                  <a:srgbClr val="3B3029"/>
                </a:solidFill>
                <a:latin typeface="Roboto Condensed "/>
              </a:rPr>
              <a:t> </a:t>
            </a:r>
            <a:r>
              <a:rPr lang="en-US" sz="4000" dirty="0" err="1">
                <a:solidFill>
                  <a:srgbClr val="3B3029"/>
                </a:solidFill>
                <a:latin typeface="Roboto Condensed "/>
              </a:rPr>
              <a:t>từ</a:t>
            </a:r>
            <a:r>
              <a:rPr lang="en-US" sz="4000" dirty="0">
                <a:solidFill>
                  <a:srgbClr val="3B3029"/>
                </a:solidFill>
                <a:latin typeface="Roboto Condensed "/>
              </a:rPr>
              <a:t> </a:t>
            </a:r>
            <a:r>
              <a:rPr lang="en-US" sz="4000" dirty="0" err="1">
                <a:solidFill>
                  <a:srgbClr val="3B3029"/>
                </a:solidFill>
                <a:latin typeface="Roboto Condensed "/>
              </a:rPr>
              <a:t>một</a:t>
            </a:r>
            <a:r>
              <a:rPr lang="en-US" sz="4000" dirty="0">
                <a:solidFill>
                  <a:srgbClr val="3B3029"/>
                </a:solidFill>
                <a:latin typeface="Roboto Condensed "/>
              </a:rPr>
              <a:t> </a:t>
            </a:r>
            <a:r>
              <a:rPr lang="en-US" sz="4000" dirty="0" err="1">
                <a:solidFill>
                  <a:srgbClr val="3B3029"/>
                </a:solidFill>
                <a:latin typeface="Roboto Condensed "/>
              </a:rPr>
              <a:t>nhận</a:t>
            </a:r>
            <a:r>
              <a:rPr lang="en-US" sz="4000" dirty="0">
                <a:solidFill>
                  <a:srgbClr val="3B3029"/>
                </a:solidFill>
                <a:latin typeface="Roboto Condensed "/>
              </a:rPr>
              <a:t> </a:t>
            </a:r>
            <a:r>
              <a:rPr lang="en-US" sz="4000" dirty="0" err="1">
                <a:solidFill>
                  <a:srgbClr val="3B3029"/>
                </a:solidFill>
                <a:latin typeface="Roboto Condensed "/>
              </a:rPr>
              <a:t>định</a:t>
            </a:r>
            <a:r>
              <a:rPr lang="en-US" sz="4000" dirty="0">
                <a:solidFill>
                  <a:srgbClr val="3B3029"/>
                </a:solidFill>
                <a:latin typeface="Roboto Condensed "/>
              </a:rPr>
              <a:t> </a:t>
            </a:r>
            <a:r>
              <a:rPr lang="en-US" sz="4000" dirty="0" err="1">
                <a:solidFill>
                  <a:srgbClr val="3B3029"/>
                </a:solidFill>
                <a:latin typeface="Roboto Condensed "/>
              </a:rPr>
              <a:t>về</a:t>
            </a:r>
            <a:r>
              <a:rPr lang="en-US" sz="4000" dirty="0">
                <a:solidFill>
                  <a:srgbClr val="3B3029"/>
                </a:solidFill>
                <a:latin typeface="Roboto Condensed "/>
              </a:rPr>
              <a:t> </a:t>
            </a:r>
            <a:r>
              <a:rPr lang="en-US" sz="4000" dirty="0" err="1">
                <a:solidFill>
                  <a:srgbClr val="3B3029"/>
                </a:solidFill>
                <a:latin typeface="Roboto Condensed "/>
              </a:rPr>
              <a:t>giá</a:t>
            </a:r>
            <a:r>
              <a:rPr lang="en-US" sz="4000" dirty="0">
                <a:solidFill>
                  <a:srgbClr val="3B3029"/>
                </a:solidFill>
                <a:latin typeface="Roboto Condensed "/>
              </a:rPr>
              <a:t> </a:t>
            </a:r>
            <a:r>
              <a:rPr lang="en-US" sz="4000" dirty="0" err="1">
                <a:solidFill>
                  <a:srgbClr val="3B3029"/>
                </a:solidFill>
                <a:latin typeface="Roboto Condensed "/>
              </a:rPr>
              <a:t>trị</a:t>
            </a:r>
            <a:r>
              <a:rPr lang="en-US" sz="4000" dirty="0">
                <a:solidFill>
                  <a:srgbClr val="3B3029"/>
                </a:solidFill>
                <a:latin typeface="Roboto Condensed "/>
              </a:rPr>
              <a:t> </a:t>
            </a:r>
            <a:r>
              <a:rPr lang="en-US" sz="4000" dirty="0" err="1">
                <a:solidFill>
                  <a:srgbClr val="3B3029"/>
                </a:solidFill>
                <a:latin typeface="Roboto Condensed "/>
              </a:rPr>
              <a:t>của</a:t>
            </a:r>
            <a:r>
              <a:rPr lang="en-US" sz="4000" dirty="0">
                <a:solidFill>
                  <a:srgbClr val="3B3029"/>
                </a:solidFill>
                <a:latin typeface="Roboto Condensed "/>
              </a:rPr>
              <a:t> </a:t>
            </a:r>
            <a:r>
              <a:rPr lang="en-US" sz="4000" dirty="0" err="1">
                <a:solidFill>
                  <a:srgbClr val="3B3029"/>
                </a:solidFill>
                <a:latin typeface="Roboto Condensed "/>
              </a:rPr>
              <a:t>một</a:t>
            </a:r>
            <a:r>
              <a:rPr lang="en-US" sz="4000" dirty="0">
                <a:solidFill>
                  <a:srgbClr val="3B3029"/>
                </a:solidFill>
                <a:latin typeface="Roboto Condensed "/>
              </a:rPr>
              <a:t> </a:t>
            </a:r>
            <a:r>
              <a:rPr lang="en-US" sz="4000" dirty="0" err="1">
                <a:solidFill>
                  <a:srgbClr val="3B3029"/>
                </a:solidFill>
                <a:latin typeface="Roboto Condensed "/>
              </a:rPr>
              <a:t>tác</a:t>
            </a:r>
            <a:r>
              <a:rPr lang="en-US" sz="4000" dirty="0">
                <a:solidFill>
                  <a:srgbClr val="3B3029"/>
                </a:solidFill>
                <a:latin typeface="Roboto Condensed "/>
              </a:rPr>
              <a:t> </a:t>
            </a:r>
            <a:r>
              <a:rPr lang="en-US" sz="4000" dirty="0" err="1">
                <a:solidFill>
                  <a:srgbClr val="3B3029"/>
                </a:solidFill>
                <a:latin typeface="Roboto Condensed "/>
              </a:rPr>
              <a:t>phẩm</a:t>
            </a:r>
            <a:r>
              <a:rPr lang="en-US" sz="4000" dirty="0">
                <a:solidFill>
                  <a:srgbClr val="3B3029"/>
                </a:solidFill>
                <a:latin typeface="Roboto Condensed "/>
              </a:rPr>
              <a:t> </a:t>
            </a:r>
            <a:r>
              <a:rPr lang="en-US" sz="4000" dirty="0" err="1">
                <a:solidFill>
                  <a:srgbClr val="3B3029"/>
                </a:solidFill>
                <a:latin typeface="Roboto Condensed "/>
              </a:rPr>
              <a:t>văn</a:t>
            </a:r>
            <a:r>
              <a:rPr lang="en-US" sz="4000" dirty="0">
                <a:solidFill>
                  <a:srgbClr val="3B3029"/>
                </a:solidFill>
                <a:latin typeface="Roboto Condensed "/>
              </a:rPr>
              <a:t> </a:t>
            </a:r>
            <a:r>
              <a:rPr lang="en-US" sz="4000" dirty="0" err="1">
                <a:solidFill>
                  <a:srgbClr val="3B3029"/>
                </a:solidFill>
                <a:latin typeface="Roboto Condensed "/>
              </a:rPr>
              <a:t>học</a:t>
            </a:r>
            <a:r>
              <a:rPr lang="en-US" sz="4000" dirty="0">
                <a:solidFill>
                  <a:srgbClr val="3B3029"/>
                </a:solidFill>
                <a:latin typeface="Roboto Condensed "/>
              </a:rPr>
              <a:t> </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giới</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thiệu</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tác</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phẩm</a:t>
            </a:r>
            <a:r>
              <a:rPr lang="en-US" sz="4000" dirty="0">
                <a:solidFill>
                  <a:srgbClr val="3B3029"/>
                </a:solidFill>
                <a:latin typeface="Roboto Condensed "/>
                <a:sym typeface="Wingdings" panose="05000000000000000000" pitchFamily="2" charset="2"/>
              </a:rPr>
              <a:t>  </a:t>
            </a:r>
            <a:r>
              <a:rPr lang="en-US" sz="4000" dirty="0" err="1">
                <a:solidFill>
                  <a:srgbClr val="3B3029"/>
                </a:solidFill>
                <a:latin typeface="Roboto Condensed "/>
                <a:sym typeface="Wingdings" panose="05000000000000000000" pitchFamily="2" charset="2"/>
              </a:rPr>
              <a:t>nêu</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vấn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đề</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nghị</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luận</a:t>
            </a:r>
            <a:endParaRPr lang="en-US" sz="4000" dirty="0">
              <a:solidFill>
                <a:srgbClr val="3B3029"/>
              </a:solidFill>
              <a:latin typeface="Roboto Condensed "/>
              <a:sym typeface="Wingdings" panose="05000000000000000000" pitchFamily="2" charset="2"/>
            </a:endParaRPr>
          </a:p>
          <a:p>
            <a:pPr marL="571500" indent="-571500" algn="just">
              <a:lnSpc>
                <a:spcPts val="7200"/>
              </a:lnSpc>
              <a:buFontTx/>
              <a:buChar char="-"/>
            </a:pPr>
            <a:r>
              <a:rPr lang="en-US" sz="4000" dirty="0" err="1">
                <a:solidFill>
                  <a:srgbClr val="3B3029"/>
                </a:solidFill>
                <a:latin typeface="Roboto Condensed "/>
                <a:sym typeface="Wingdings" panose="05000000000000000000" pitchFamily="2" charset="2"/>
              </a:rPr>
              <a:t>Dẫn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dắt</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từ</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chủ</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đề</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chung</a:t>
            </a:r>
            <a:r>
              <a:rPr lang="en-US" sz="4000" dirty="0">
                <a:solidFill>
                  <a:srgbClr val="3B3029"/>
                </a:solidFill>
                <a:latin typeface="Roboto Condensed "/>
                <a:sym typeface="Wingdings" panose="05000000000000000000" pitchFamily="2" charset="2"/>
              </a:rPr>
              <a:t>  </a:t>
            </a:r>
            <a:r>
              <a:rPr lang="en-US" sz="4000" dirty="0" err="1">
                <a:solidFill>
                  <a:srgbClr val="3B3029"/>
                </a:solidFill>
                <a:latin typeface="Roboto Condensed "/>
                <a:sym typeface="Wingdings" panose="05000000000000000000" pitchFamily="2" charset="2"/>
              </a:rPr>
              <a:t>giới</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thiệu</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vấn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đề</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nghị</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luận</a:t>
            </a:r>
            <a:r>
              <a:rPr lang="en-US" sz="4000" dirty="0">
                <a:solidFill>
                  <a:srgbClr val="3B3029"/>
                </a:solidFill>
                <a:latin typeface="Roboto Condensed "/>
                <a:sym typeface="Wingdings" panose="05000000000000000000" pitchFamily="2" charset="2"/>
              </a:rPr>
              <a:t>  </a:t>
            </a:r>
            <a:r>
              <a:rPr lang="en-US" sz="4000" dirty="0" err="1">
                <a:solidFill>
                  <a:srgbClr val="3B3029"/>
                </a:solidFill>
                <a:latin typeface="Roboto Condensed "/>
                <a:sym typeface="Wingdings" panose="05000000000000000000" pitchFamily="2" charset="2"/>
              </a:rPr>
              <a:t>dẫn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dắt</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vào</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tác</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phẩm</a:t>
            </a:r>
            <a:endParaRPr lang="en-US" sz="4000" dirty="0">
              <a:solidFill>
                <a:srgbClr val="3B3029"/>
              </a:solidFill>
              <a:latin typeface="Roboto Condensed "/>
              <a:sym typeface="Wingdings" panose="05000000000000000000" pitchFamily="2" charset="2"/>
            </a:endParaRPr>
          </a:p>
          <a:p>
            <a:pPr marL="571500" indent="-571500" algn="just">
              <a:lnSpc>
                <a:spcPts val="7200"/>
              </a:lnSpc>
              <a:buFontTx/>
              <a:buChar char="-"/>
            </a:pPr>
            <a:r>
              <a:rPr lang="en-US" sz="4000" dirty="0" err="1">
                <a:solidFill>
                  <a:srgbClr val="3B3029"/>
                </a:solidFill>
                <a:latin typeface="Roboto Condensed "/>
                <a:sym typeface="Wingdings" panose="05000000000000000000" pitchFamily="2" charset="2"/>
              </a:rPr>
              <a:t>Nêu</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các</a:t>
            </a:r>
            <a:r>
              <a:rPr lang="en-US" sz="4000" dirty="0">
                <a:solidFill>
                  <a:srgbClr val="3B3029"/>
                </a:solidFill>
                <a:latin typeface="Roboto Condensed "/>
                <a:sym typeface="Wingdings" panose="05000000000000000000" pitchFamily="2" charset="2"/>
              </a:rPr>
              <a:t> ý </a:t>
            </a:r>
            <a:r>
              <a:rPr lang="en-US" sz="4000" dirty="0" err="1">
                <a:solidFill>
                  <a:srgbClr val="3B3029"/>
                </a:solidFill>
                <a:latin typeface="Roboto Condensed "/>
                <a:sym typeface="Wingdings" panose="05000000000000000000" pitchFamily="2" charset="2"/>
              </a:rPr>
              <a:t>kiến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khác</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nhau</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về</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tác</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phẩm</a:t>
            </a:r>
            <a:r>
              <a:rPr lang="en-US" sz="4000" dirty="0">
                <a:solidFill>
                  <a:srgbClr val="3B3029"/>
                </a:solidFill>
                <a:latin typeface="Roboto Condensed "/>
                <a:sym typeface="Wingdings" panose="05000000000000000000" pitchFamily="2" charset="2"/>
              </a:rPr>
              <a:t>  </a:t>
            </a:r>
            <a:r>
              <a:rPr lang="en-US" sz="4000" dirty="0" err="1">
                <a:solidFill>
                  <a:srgbClr val="3B3029"/>
                </a:solidFill>
                <a:latin typeface="Roboto Condensed "/>
                <a:sym typeface="Wingdings" panose="05000000000000000000" pitchFamily="2" charset="2"/>
              </a:rPr>
              <a:t>dẫn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dắt</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vào</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vấn</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đề</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nghị</a:t>
            </a:r>
            <a:r>
              <a:rPr lang="en-US" sz="4000" dirty="0">
                <a:solidFill>
                  <a:srgbClr val="3B3029"/>
                </a:solidFill>
                <a:latin typeface="Roboto Condensed "/>
                <a:sym typeface="Wingdings" panose="05000000000000000000" pitchFamily="2" charset="2"/>
              </a:rPr>
              <a:t> </a:t>
            </a:r>
            <a:r>
              <a:rPr lang="en-US" sz="4000" dirty="0" err="1">
                <a:solidFill>
                  <a:srgbClr val="3B3029"/>
                </a:solidFill>
                <a:latin typeface="Roboto Condensed "/>
                <a:sym typeface="Wingdings" panose="05000000000000000000" pitchFamily="2" charset="2"/>
              </a:rPr>
              <a:t>luận</a:t>
            </a:r>
            <a:endParaRPr lang="en-US" sz="4000" dirty="0">
              <a:solidFill>
                <a:srgbClr val="3B3029"/>
              </a:solidFill>
              <a:latin typeface="Roboto Condensed "/>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646713" y="-3215150"/>
            <a:ext cx="8994572" cy="16717299"/>
          </a:xfrm>
          <a:custGeom>
            <a:avLst/>
            <a:gdLst/>
            <a:ahLst/>
            <a:cxnLst/>
            <a:rect l="l" t="t" r="r" b="b"/>
            <a:pathLst>
              <a:path w="8994572" h="16717299">
                <a:moveTo>
                  <a:pt x="0" y="0"/>
                </a:moveTo>
                <a:lnTo>
                  <a:pt x="8994572" y="0"/>
                </a:lnTo>
                <a:lnTo>
                  <a:pt x="8994572" y="16717299"/>
                </a:lnTo>
                <a:lnTo>
                  <a:pt x="0" y="16717299"/>
                </a:lnTo>
                <a:lnTo>
                  <a:pt x="0" y="0"/>
                </a:lnTo>
                <a:close/>
              </a:path>
            </a:pathLst>
          </a:custGeom>
          <a:blipFill>
            <a:blip r:embed="rId4"/>
            <a:stretch>
              <a:fillRect l="-11968" t="-5229" r="-10396" b="-5308"/>
            </a:stretch>
          </a:blipFill>
        </p:spPr>
        <p:txBody>
          <a:bodyPr/>
          <a:lstStyle/>
          <a:p>
            <a:endParaRPr lang="en-US"/>
          </a:p>
        </p:txBody>
      </p:sp>
      <p:sp>
        <p:nvSpPr>
          <p:cNvPr id="4" name="Freeform 4"/>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6DEF5E66-220E-323F-D7FE-C5E5BF24556C}"/>
              </a:ext>
            </a:extLst>
          </p:cNvPr>
          <p:cNvSpPr/>
          <p:nvPr/>
        </p:nvSpPr>
        <p:spPr>
          <a:xfrm>
            <a:off x="2858543" y="3600145"/>
            <a:ext cx="13219657" cy="6382500"/>
          </a:xfrm>
          <a:custGeom>
            <a:avLst/>
            <a:gdLst/>
            <a:ahLst/>
            <a:cxnLst/>
            <a:rect l="l" t="t" r="r" b="b"/>
            <a:pathLst>
              <a:path w="11883025" h="5495899">
                <a:moveTo>
                  <a:pt x="0" y="0"/>
                </a:moveTo>
                <a:lnTo>
                  <a:pt x="11883025" y="0"/>
                </a:lnTo>
                <a:lnTo>
                  <a:pt x="11883025" y="5495899"/>
                </a:lnTo>
                <a:lnTo>
                  <a:pt x="0" y="5495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303AD7D0-D41F-A1AE-2BB7-AFBFBC9B905A}"/>
              </a:ext>
            </a:extLst>
          </p:cNvPr>
          <p:cNvSpPr txBox="1"/>
          <p:nvPr/>
        </p:nvSpPr>
        <p:spPr>
          <a:xfrm>
            <a:off x="3512000" y="4381500"/>
            <a:ext cx="12039602" cy="4343497"/>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2: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Tìm</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hiểu</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cách</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triển</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khai</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luận</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điểm</a:t>
            </a:r>
            <a:r>
              <a:rPr lang="en-US" sz="36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LL, BC</a:t>
            </a:r>
          </a:p>
          <a:p>
            <a:pPr algn="just">
              <a:lnSpc>
                <a:spcPct val="125000"/>
              </a:lnSpc>
              <a:spcBef>
                <a:spcPts val="200"/>
              </a:spcBef>
              <a:spcAft>
                <a:spcPts val="200"/>
              </a:spcAft>
              <a:tabLst>
                <a:tab pos="7334250" algn="l"/>
              </a:tabLst>
            </a:pPr>
            <a:r>
              <a:rPr lang="vi-VN"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Lớp</a:t>
            </a:r>
            <a:r>
              <a:rPr lang="vi-VN"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chia 6 nhóm, 2 nhóm cùng thực hiện một nhiệm vụ, HS thực hiện theo nhóm ra giấy A3 / A2. </a:t>
            </a:r>
          </a:p>
          <a:p>
            <a:pPr algn="just">
              <a:lnSpc>
                <a:spcPct val="125000"/>
              </a:lnSpc>
              <a:spcBef>
                <a:spcPts val="200"/>
              </a:spcBef>
              <a:spcAft>
                <a:spcPts val="200"/>
              </a:spcAft>
              <a:tabLst>
                <a:tab pos="7334250" algn="l"/>
              </a:tabLst>
            </a:pPr>
            <a:r>
              <a:rPr lang="vi-VN"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Thời gian thảo luận: 10 phút</a:t>
            </a:r>
            <a:endPar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5000"/>
              </a:lnSpc>
              <a:spcBef>
                <a:spcPts val="200"/>
              </a:spcBef>
              <a:spcAft>
                <a:spcPts val="200"/>
              </a:spcAft>
              <a:tabLst>
                <a:tab pos="7334250" algn="l"/>
              </a:tabLst>
            </a:pP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GV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mời</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ngẫu</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nhiên</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1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trong</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các</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nhóm</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cùng</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vụ</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lên</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trình</a:t>
            </a:r>
            <a:r>
              <a:rPr lang="en-US"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dirty="0" err="1">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bày</a:t>
            </a:r>
            <a:endParaRPr lang="vi-VN" sz="36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 name="TextBox 8">
            <a:extLst>
              <a:ext uri="{FF2B5EF4-FFF2-40B4-BE49-F238E27FC236}">
                <a16:creationId xmlns:a16="http://schemas.microsoft.com/office/drawing/2014/main" id="{50E778C2-8841-C9E7-7009-EE499CCFB18B}"/>
              </a:ext>
            </a:extLst>
          </p:cNvPr>
          <p:cNvSpPr txBox="1"/>
          <p:nvPr/>
        </p:nvSpPr>
        <p:spPr>
          <a:xfrm>
            <a:off x="1500906" y="805441"/>
            <a:ext cx="15286188" cy="1037272"/>
          </a:xfrm>
          <a:prstGeom prst="rect">
            <a:avLst/>
          </a:prstGeom>
        </p:spPr>
        <p:txBody>
          <a:bodyPr lIns="0" tIns="0" rIns="0" bIns="0" rtlCol="0" anchor="t">
            <a:spAutoFit/>
          </a:bodyPr>
          <a:lstStyle/>
          <a:p>
            <a:pPr algn="just">
              <a:lnSpc>
                <a:spcPts val="9029"/>
              </a:lnSpc>
            </a:pPr>
            <a:r>
              <a:rPr lang="en-US" sz="5400" dirty="0">
                <a:solidFill>
                  <a:srgbClr val="594A47"/>
                </a:solidFill>
                <a:latin typeface="Fraunces Semi-Bold"/>
              </a:rPr>
              <a:t>3. KHÁM PHÁ VĂN BẢN</a:t>
            </a:r>
          </a:p>
        </p:txBody>
      </p:sp>
      <p:sp>
        <p:nvSpPr>
          <p:cNvPr id="10" name="TextBox 9">
            <a:extLst>
              <a:ext uri="{FF2B5EF4-FFF2-40B4-BE49-F238E27FC236}">
                <a16:creationId xmlns:a16="http://schemas.microsoft.com/office/drawing/2014/main" id="{3A23EA33-8F56-BF67-0EF3-BA25484298BF}"/>
              </a:ext>
            </a:extLst>
          </p:cNvPr>
          <p:cNvSpPr txBox="1"/>
          <p:nvPr/>
        </p:nvSpPr>
        <p:spPr>
          <a:xfrm>
            <a:off x="1500906" y="1877973"/>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1" name="TextBox 10">
            <a:extLst>
              <a:ext uri="{FF2B5EF4-FFF2-40B4-BE49-F238E27FC236}">
                <a16:creationId xmlns:a16="http://schemas.microsoft.com/office/drawing/2014/main" id="{A30B6FC2-2783-8EB8-6D74-8C15647DCBA6}"/>
              </a:ext>
            </a:extLst>
          </p:cNvPr>
          <p:cNvSpPr txBox="1"/>
          <p:nvPr/>
        </p:nvSpPr>
        <p:spPr>
          <a:xfrm>
            <a:off x="1515193" y="2509782"/>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Tree>
    <p:extLst>
      <p:ext uri="{BB962C8B-B14F-4D97-AF65-F5344CB8AC3E}">
        <p14:creationId xmlns:p14="http://schemas.microsoft.com/office/powerpoint/2010/main" val="35837788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9">
            <a:extLst>
              <a:ext uri="{FF2B5EF4-FFF2-40B4-BE49-F238E27FC236}">
                <a16:creationId xmlns:a16="http://schemas.microsoft.com/office/drawing/2014/main" id="{AA0B1D74-098E-350B-F79F-DF7E1598AF92}"/>
              </a:ext>
            </a:extLst>
          </p:cNvPr>
          <p:cNvSpPr txBox="1"/>
          <p:nvPr/>
        </p:nvSpPr>
        <p:spPr>
          <a:xfrm>
            <a:off x="823913" y="705036"/>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4" name="TextBox 10">
            <a:extLst>
              <a:ext uri="{FF2B5EF4-FFF2-40B4-BE49-F238E27FC236}">
                <a16:creationId xmlns:a16="http://schemas.microsoft.com/office/drawing/2014/main" id="{F7A5C19E-BAD3-C269-1DEE-3204EFD99C7A}"/>
              </a:ext>
            </a:extLst>
          </p:cNvPr>
          <p:cNvSpPr txBox="1"/>
          <p:nvPr/>
        </p:nvSpPr>
        <p:spPr>
          <a:xfrm>
            <a:off x="838200" y="1336845"/>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15" name="Hình chữ nhật: Góc Tròn 14">
            <a:extLst>
              <a:ext uri="{FF2B5EF4-FFF2-40B4-BE49-F238E27FC236}">
                <a16:creationId xmlns:a16="http://schemas.microsoft.com/office/drawing/2014/main" id="{1C257CB4-C3EC-DCD3-64F0-FD520CD127B6}"/>
              </a:ext>
            </a:extLst>
          </p:cNvPr>
          <p:cNvSpPr/>
          <p:nvPr/>
        </p:nvSpPr>
        <p:spPr>
          <a:xfrm>
            <a:off x="838199" y="2484544"/>
            <a:ext cx="8118069" cy="7097420"/>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CAC294BB-62CC-DBD6-9854-8E89605C6F4F}"/>
              </a:ext>
            </a:extLst>
          </p:cNvPr>
          <p:cNvSpPr/>
          <p:nvPr/>
        </p:nvSpPr>
        <p:spPr>
          <a:xfrm>
            <a:off x="9148119" y="2541880"/>
            <a:ext cx="8301682" cy="7097420"/>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8">
            <a:extLst>
              <a:ext uri="{FF2B5EF4-FFF2-40B4-BE49-F238E27FC236}">
                <a16:creationId xmlns:a16="http://schemas.microsoft.com/office/drawing/2014/main" id="{948CFE83-4299-090C-7913-FD8FA899F595}"/>
              </a:ext>
            </a:extLst>
          </p:cNvPr>
          <p:cNvSpPr txBox="1"/>
          <p:nvPr/>
        </p:nvSpPr>
        <p:spPr>
          <a:xfrm>
            <a:off x="1327978" y="3265149"/>
            <a:ext cx="7346780" cy="4723729"/>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5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Nhóm 1,2,3: </a:t>
            </a:r>
            <a:r>
              <a:rPr lang="vi-VN" sz="3500" b="1" dirty="0">
                <a:solidFill>
                  <a:schemeClr val="bg2">
                    <a:lumMod val="25000"/>
                  </a:schemeClr>
                </a:solidFill>
                <a:effectLst/>
                <a:latin typeface="Roboto Condensed" panose="02000000000000000000" pitchFamily="2" charset="0"/>
                <a:ea typeface="Roboto Condensed" panose="02000000000000000000" pitchFamily="2" charset="0"/>
              </a:rPr>
              <a:t>Tìm hiểu quan điểm của người viết về cách xây dựng nhân vật </a:t>
            </a:r>
            <a:endPar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Đọc phần (2) và cho biết, theo tác giả, Vũ Nương đã được xây dựng là hình tượng người phụ nữ như thế nào? </a:t>
            </a:r>
            <a:endParaRPr lang="en-US" sz="3500" dirty="0">
              <a:effectLst/>
              <a:latin typeface="Roboto Condensed" panose="02000000000000000000" pitchFamily="2" charset="0"/>
              <a:ea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Tác giả đã làm sáng tỏ ý kiến ấy qua những lí lẽ, bằng chứng nào? </a:t>
            </a:r>
            <a:endParaRPr lang="en-US" sz="3500" dirty="0">
              <a:effectLst/>
              <a:latin typeface="Roboto Condensed" panose="02000000000000000000" pitchFamily="2" charset="0"/>
              <a:ea typeface="Roboto Condensed" panose="02000000000000000000" pitchFamily="2" charset="0"/>
            </a:endParaRPr>
          </a:p>
        </p:txBody>
      </p:sp>
      <p:sp>
        <p:nvSpPr>
          <p:cNvPr id="24" name="TextBox 8">
            <a:extLst>
              <a:ext uri="{FF2B5EF4-FFF2-40B4-BE49-F238E27FC236}">
                <a16:creationId xmlns:a16="http://schemas.microsoft.com/office/drawing/2014/main" id="{6C875693-557A-3D35-C971-9419F61ABED7}"/>
              </a:ext>
            </a:extLst>
          </p:cNvPr>
          <p:cNvSpPr txBox="1"/>
          <p:nvPr/>
        </p:nvSpPr>
        <p:spPr>
          <a:xfrm>
            <a:off x="9279742" y="2831528"/>
            <a:ext cx="8093858" cy="6016391"/>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5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Nhóm 4,5,6: </a:t>
            </a:r>
            <a:r>
              <a:rPr lang="vi-VN" sz="3500" b="1" dirty="0">
                <a:solidFill>
                  <a:schemeClr val="bg2">
                    <a:lumMod val="25000"/>
                  </a:schemeClr>
                </a:solidFill>
                <a:effectLst/>
                <a:latin typeface="Roboto Condensed" panose="02000000000000000000" pitchFamily="2" charset="0"/>
                <a:ea typeface="Roboto Condensed" panose="02000000000000000000" pitchFamily="2" charset="0"/>
              </a:rPr>
              <a:t>Tìm hiểu cách lí giải bi kịch của người phụ nữ</a:t>
            </a:r>
            <a:r>
              <a:rPr lang="vi-VN" sz="3500" dirty="0">
                <a:solidFill>
                  <a:schemeClr val="bg2">
                    <a:lumMod val="25000"/>
                  </a:schemeClr>
                </a:solidFill>
                <a:effectLst/>
                <a:latin typeface="Roboto Condensed" panose="02000000000000000000" pitchFamily="2" charset="0"/>
                <a:ea typeface="Roboto Condensed" panose="02000000000000000000" pitchFamily="2" charset="0"/>
              </a:rPr>
              <a:t> </a:t>
            </a:r>
            <a:endPar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0000"/>
              </a:lnSpc>
              <a:spcBef>
                <a:spcPts val="200"/>
              </a:spcBef>
              <a:spcAft>
                <a:spcPts val="200"/>
              </a:spcAft>
              <a:tabLst>
                <a:tab pos="7334250" algn="l"/>
              </a:tabLst>
            </a:pPr>
            <a:r>
              <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500" dirty="0">
                <a:solidFill>
                  <a:schemeClr val="bg2">
                    <a:lumMod val="25000"/>
                  </a:schemeClr>
                </a:solidFill>
                <a:effectLst/>
                <a:latin typeface="Roboto Condensed" panose="02000000000000000000" pitchFamily="2" charset="0"/>
                <a:ea typeface="Roboto Condensed" panose="02000000000000000000" pitchFamily="2" charset="0"/>
              </a:rPr>
              <a:t>Đọc </a:t>
            </a:r>
            <a:r>
              <a:rPr lang="vi-VN" sz="3500" dirty="0">
                <a:effectLst/>
                <a:latin typeface="Roboto Condensed" panose="02000000000000000000" pitchFamily="2" charset="0"/>
                <a:ea typeface="Roboto Condensed" panose="02000000000000000000" pitchFamily="2" charset="0"/>
              </a:rPr>
              <a:t>phần (2) và cho biết, </a:t>
            </a:r>
            <a:r>
              <a:rPr lang="vi-VN" sz="3500" dirty="0">
                <a:solidFill>
                  <a:srgbClr val="0D0D0D"/>
                </a:solidFill>
                <a:effectLst/>
                <a:latin typeface="Roboto Condensed" panose="02000000000000000000" pitchFamily="2" charset="0"/>
                <a:ea typeface="Roboto Condensed" panose="02000000000000000000" pitchFamily="2" charset="0"/>
              </a:rPr>
              <a:t>ở phương diện thể hiện nguyên nhân đau khổ của người phụ nữ, </a:t>
            </a:r>
            <a:r>
              <a:rPr lang="vi-VN" sz="3500" i="1" dirty="0">
                <a:solidFill>
                  <a:srgbClr val="0D0D0D"/>
                </a:solidFill>
                <a:effectLst/>
                <a:latin typeface="Roboto Condensed" panose="02000000000000000000" pitchFamily="2" charset="0"/>
                <a:ea typeface="Roboto Condensed" panose="02000000000000000000" pitchFamily="2" charset="0"/>
              </a:rPr>
              <a:t>Chuyện người con gái Nam Xương</a:t>
            </a:r>
            <a:r>
              <a:rPr lang="vi-VN" sz="3500" dirty="0">
                <a:solidFill>
                  <a:srgbClr val="0D0D0D"/>
                </a:solidFill>
                <a:effectLst/>
                <a:latin typeface="Roboto Condensed" panose="02000000000000000000" pitchFamily="2" charset="0"/>
                <a:ea typeface="Roboto Condensed" panose="02000000000000000000" pitchFamily="2" charset="0"/>
              </a:rPr>
              <a:t> vì sao lại có ý nghĩa triết học sâu sắc hơn, cao hơn </a:t>
            </a:r>
            <a:r>
              <a:rPr lang="vi-VN" sz="3500" i="1" dirty="0">
                <a:solidFill>
                  <a:srgbClr val="0D0D0D"/>
                </a:solidFill>
                <a:effectLst/>
                <a:latin typeface="Roboto Condensed" panose="02000000000000000000" pitchFamily="2" charset="0"/>
                <a:ea typeface="Roboto Condensed" panose="02000000000000000000" pitchFamily="2" charset="0"/>
              </a:rPr>
              <a:t>Truyện Kiều</a:t>
            </a:r>
            <a:r>
              <a:rPr lang="vi-VN" sz="3500" dirty="0">
                <a:solidFill>
                  <a:srgbClr val="0D0D0D"/>
                </a:solidFill>
                <a:effectLst/>
                <a:latin typeface="Roboto Condensed" panose="02000000000000000000" pitchFamily="2" charset="0"/>
                <a:ea typeface="Roboto Condensed" panose="02000000000000000000" pitchFamily="2" charset="0"/>
              </a:rPr>
              <a:t>?</a:t>
            </a:r>
            <a:endParaRPr lang="en-US" sz="3500" dirty="0">
              <a:effectLst/>
              <a:latin typeface="Roboto Condensed" panose="02000000000000000000" pitchFamily="2" charset="0"/>
              <a:ea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Tác giả đã làm sáng tỏ ý kiến ấy qua những lí lẽ, bằng chứng nào?</a:t>
            </a:r>
            <a:endParaRPr lang="en-US" sz="3500" dirty="0">
              <a:effectLst/>
              <a:latin typeface="Roboto Condensed" panose="02000000000000000000" pitchFamily="2" charset="0"/>
              <a:ea typeface="Roboto Condensed" panose="02000000000000000000" pitchFamily="2" charset="0"/>
            </a:endParaRPr>
          </a:p>
        </p:txBody>
      </p:sp>
      <p:sp>
        <p:nvSpPr>
          <p:cNvPr id="25" name="Freeform 5">
            <a:extLst>
              <a:ext uri="{FF2B5EF4-FFF2-40B4-BE49-F238E27FC236}">
                <a16:creationId xmlns:a16="http://schemas.microsoft.com/office/drawing/2014/main" id="{E020B025-473D-F422-926A-645E0EC0E6E4}"/>
              </a:ext>
            </a:extLst>
          </p:cNvPr>
          <p:cNvSpPr/>
          <p:nvPr/>
        </p:nvSpPr>
        <p:spPr>
          <a:xfrm>
            <a:off x="10166929" y="6351032"/>
            <a:ext cx="9052129" cy="4146811"/>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a:p>
        </p:txBody>
      </p:sp>
    </p:spTree>
    <p:extLst>
      <p:ext uri="{BB962C8B-B14F-4D97-AF65-F5344CB8AC3E}">
        <p14:creationId xmlns:p14="http://schemas.microsoft.com/office/powerpoint/2010/main" val="40658848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9">
            <a:extLst>
              <a:ext uri="{FF2B5EF4-FFF2-40B4-BE49-F238E27FC236}">
                <a16:creationId xmlns:a16="http://schemas.microsoft.com/office/drawing/2014/main" id="{AA0B1D74-098E-350B-F79F-DF7E1598AF92}"/>
              </a:ext>
            </a:extLst>
          </p:cNvPr>
          <p:cNvSpPr txBox="1"/>
          <p:nvPr/>
        </p:nvSpPr>
        <p:spPr>
          <a:xfrm>
            <a:off x="823913" y="705036"/>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4" name="TextBox 10">
            <a:extLst>
              <a:ext uri="{FF2B5EF4-FFF2-40B4-BE49-F238E27FC236}">
                <a16:creationId xmlns:a16="http://schemas.microsoft.com/office/drawing/2014/main" id="{F7A5C19E-BAD3-C269-1DEE-3204EFD99C7A}"/>
              </a:ext>
            </a:extLst>
          </p:cNvPr>
          <p:cNvSpPr txBox="1"/>
          <p:nvPr/>
        </p:nvSpPr>
        <p:spPr>
          <a:xfrm>
            <a:off x="838200" y="1336845"/>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15" name="Hình chữ nhật: Góc Tròn 14">
            <a:extLst>
              <a:ext uri="{FF2B5EF4-FFF2-40B4-BE49-F238E27FC236}">
                <a16:creationId xmlns:a16="http://schemas.microsoft.com/office/drawing/2014/main" id="{1C257CB4-C3EC-DCD3-64F0-FD520CD127B6}"/>
              </a:ext>
            </a:extLst>
          </p:cNvPr>
          <p:cNvSpPr/>
          <p:nvPr/>
        </p:nvSpPr>
        <p:spPr>
          <a:xfrm>
            <a:off x="838200" y="2910171"/>
            <a:ext cx="16306801" cy="4775343"/>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B1DEAC6B-5A68-D51F-AEE0-273E2A0AC03B}"/>
              </a:ext>
            </a:extLst>
          </p:cNvPr>
          <p:cNvSpPr/>
          <p:nvPr/>
        </p:nvSpPr>
        <p:spPr>
          <a:xfrm>
            <a:off x="6425873" y="3041528"/>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a:p>
        </p:txBody>
      </p:sp>
      <p:sp>
        <p:nvSpPr>
          <p:cNvPr id="13" name="TextBox 8">
            <a:extLst>
              <a:ext uri="{FF2B5EF4-FFF2-40B4-BE49-F238E27FC236}">
                <a16:creationId xmlns:a16="http://schemas.microsoft.com/office/drawing/2014/main" id="{7BB053B1-4010-8918-66D9-52E0E39A94A5}"/>
              </a:ext>
            </a:extLst>
          </p:cNvPr>
          <p:cNvSpPr txBox="1"/>
          <p:nvPr/>
        </p:nvSpPr>
        <p:spPr>
          <a:xfrm>
            <a:off x="1278650" y="3748045"/>
            <a:ext cx="15817023" cy="2757806"/>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5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Nhóm 1,2,3: </a:t>
            </a:r>
            <a:r>
              <a:rPr lang="vi-VN" sz="3500" b="1" dirty="0">
                <a:solidFill>
                  <a:schemeClr val="bg2">
                    <a:lumMod val="25000"/>
                  </a:schemeClr>
                </a:solidFill>
                <a:effectLst/>
                <a:latin typeface="Roboto Condensed" panose="02000000000000000000" pitchFamily="2" charset="0"/>
                <a:ea typeface="Roboto Condensed" panose="02000000000000000000" pitchFamily="2" charset="0"/>
              </a:rPr>
              <a:t>Tìm hiểu quan điểm của người viết về cách xây dựng nhân vật </a:t>
            </a:r>
            <a:endPar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Đọc phần (2) và cho biết, theo tác giả, Vũ Nương đã được xây dựng là hình tượng người phụ nữ như thế nào? </a:t>
            </a:r>
            <a:endParaRPr lang="en-US" sz="3500" dirty="0">
              <a:effectLst/>
              <a:latin typeface="Roboto Condensed" panose="02000000000000000000" pitchFamily="2" charset="0"/>
              <a:ea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Tác giả đã làm sáng tỏ ý kiến ấy qua những lí lẽ, bằng chứng nào? </a:t>
            </a:r>
            <a:endParaRPr lang="en-US" sz="3500" dirty="0">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948108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527745"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5100777" y="-242197"/>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4" name="TextBox 10">
            <a:extLst>
              <a:ext uri="{FF2B5EF4-FFF2-40B4-BE49-F238E27FC236}">
                <a16:creationId xmlns:a16="http://schemas.microsoft.com/office/drawing/2014/main" id="{F7A5C19E-BAD3-C269-1DEE-3204EFD99C7A}"/>
              </a:ext>
            </a:extLst>
          </p:cNvPr>
          <p:cNvSpPr txBox="1"/>
          <p:nvPr/>
        </p:nvSpPr>
        <p:spPr>
          <a:xfrm>
            <a:off x="457200" y="87472"/>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23" name="TextBox 8">
            <a:extLst>
              <a:ext uri="{FF2B5EF4-FFF2-40B4-BE49-F238E27FC236}">
                <a16:creationId xmlns:a16="http://schemas.microsoft.com/office/drawing/2014/main" id="{948CFE83-4299-090C-7913-FD8FA899F595}"/>
              </a:ext>
            </a:extLst>
          </p:cNvPr>
          <p:cNvSpPr txBox="1"/>
          <p:nvPr/>
        </p:nvSpPr>
        <p:spPr>
          <a:xfrm>
            <a:off x="575708" y="1067488"/>
            <a:ext cx="16154400" cy="762388"/>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8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a) Luận điểm 1</a:t>
            </a:r>
            <a:endParaRPr lang="vi-VN" sz="38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Rounded Corners 9">
            <a:extLst>
              <a:ext uri="{FF2B5EF4-FFF2-40B4-BE49-F238E27FC236}">
                <a16:creationId xmlns:a16="http://schemas.microsoft.com/office/drawing/2014/main" id="{F34E9528-A428-3A45-80DE-AF5D2C5E65EE}"/>
              </a:ext>
            </a:extLst>
          </p:cNvPr>
          <p:cNvSpPr/>
          <p:nvPr/>
        </p:nvSpPr>
        <p:spPr>
          <a:xfrm>
            <a:off x="782788" y="3343303"/>
            <a:ext cx="3186796" cy="6299964"/>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TextBox 10">
            <a:extLst>
              <a:ext uri="{FF2B5EF4-FFF2-40B4-BE49-F238E27FC236}">
                <a16:creationId xmlns:a16="http://schemas.microsoft.com/office/drawing/2014/main" id="{C582A952-2D0D-D50A-81E0-9A66CE3AF662}"/>
              </a:ext>
            </a:extLst>
          </p:cNvPr>
          <p:cNvSpPr txBox="1"/>
          <p:nvPr/>
        </p:nvSpPr>
        <p:spPr>
          <a:xfrm>
            <a:off x="916167" y="3626235"/>
            <a:ext cx="2957496" cy="5509200"/>
          </a:xfrm>
          <a:prstGeom prst="rect">
            <a:avLst/>
          </a:prstGeom>
          <a:noFill/>
        </p:spPr>
        <p:txBody>
          <a:bodyPr wrap="square" rtlCol="0">
            <a:spAutoFit/>
          </a:bodyPr>
          <a:lstStyle/>
          <a:p>
            <a:pPr algn="just"/>
            <a:r>
              <a:rPr lang="vi-VN" sz="3200" dirty="0">
                <a:latin typeface="Roboto Condensed" panose="02000000000000000000" pitchFamily="2" charset="0"/>
                <a:ea typeface="Roboto Condensed" panose="02000000000000000000" pitchFamily="2" charset="0"/>
              </a:rPr>
              <a:t>Hình tượng trung tâm là Vũ Nương đã được xây dựng với tính cách một người phụ nữ đẹp người, đặc biệt là đẹp nết nhưng lại phải chịu một nỗi oan khiên tày trời.</a:t>
            </a:r>
            <a:endParaRPr lang="en-US" sz="3200" dirty="0">
              <a:latin typeface="Roboto Condensed" panose="02000000000000000000" pitchFamily="2" charset="0"/>
              <a:ea typeface="Roboto Condensed" panose="02000000000000000000" pitchFamily="2" charset="0"/>
            </a:endParaRPr>
          </a:p>
        </p:txBody>
      </p:sp>
      <p:cxnSp>
        <p:nvCxnSpPr>
          <p:cNvPr id="22" name="Straight Arrow Connector 12">
            <a:extLst>
              <a:ext uri="{FF2B5EF4-FFF2-40B4-BE49-F238E27FC236}">
                <a16:creationId xmlns:a16="http://schemas.microsoft.com/office/drawing/2014/main" id="{D0CD8648-30A0-46FE-1F68-0BCD0BCDE300}"/>
              </a:ext>
            </a:extLst>
          </p:cNvPr>
          <p:cNvCxnSpPr>
            <a:cxnSpLocks/>
          </p:cNvCxnSpPr>
          <p:nvPr/>
        </p:nvCxnSpPr>
        <p:spPr>
          <a:xfrm flipV="1">
            <a:off x="4038600" y="6319017"/>
            <a:ext cx="579114" cy="32015"/>
          </a:xfrm>
          <a:prstGeom prst="straightConnector1">
            <a:avLst/>
          </a:prstGeom>
          <a:ln w="57150">
            <a:solidFill>
              <a:srgbClr val="7D6B5D"/>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13">
            <a:extLst>
              <a:ext uri="{FF2B5EF4-FFF2-40B4-BE49-F238E27FC236}">
                <a16:creationId xmlns:a16="http://schemas.microsoft.com/office/drawing/2014/main" id="{CC8E8864-084E-828B-0616-5FA7676E4A4E}"/>
              </a:ext>
            </a:extLst>
          </p:cNvPr>
          <p:cNvSpPr/>
          <p:nvPr/>
        </p:nvSpPr>
        <p:spPr>
          <a:xfrm>
            <a:off x="4596156" y="3284121"/>
            <a:ext cx="4279329" cy="1910945"/>
          </a:xfrm>
          <a:prstGeom prst="roundRect">
            <a:avLst/>
          </a:prstGeom>
          <a:solidFill>
            <a:schemeClr val="bg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6" name="Rectangle: Rounded Corners 16">
            <a:extLst>
              <a:ext uri="{FF2B5EF4-FFF2-40B4-BE49-F238E27FC236}">
                <a16:creationId xmlns:a16="http://schemas.microsoft.com/office/drawing/2014/main" id="{FBE7EE41-161B-E7C2-DD56-4F4817761290}"/>
              </a:ext>
            </a:extLst>
          </p:cNvPr>
          <p:cNvSpPr/>
          <p:nvPr/>
        </p:nvSpPr>
        <p:spPr>
          <a:xfrm>
            <a:off x="9685912" y="3248946"/>
            <a:ext cx="8165676" cy="1324323"/>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Rounded Corners 17">
            <a:extLst>
              <a:ext uri="{FF2B5EF4-FFF2-40B4-BE49-F238E27FC236}">
                <a16:creationId xmlns:a16="http://schemas.microsoft.com/office/drawing/2014/main" id="{A79C7A2F-A0EF-49ED-3EE9-3840E88D81D5}"/>
              </a:ext>
            </a:extLst>
          </p:cNvPr>
          <p:cNvSpPr/>
          <p:nvPr/>
        </p:nvSpPr>
        <p:spPr>
          <a:xfrm>
            <a:off x="9685912" y="4726523"/>
            <a:ext cx="8165675" cy="2662799"/>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18">
            <a:extLst>
              <a:ext uri="{FF2B5EF4-FFF2-40B4-BE49-F238E27FC236}">
                <a16:creationId xmlns:a16="http://schemas.microsoft.com/office/drawing/2014/main" id="{A2ABB29E-367C-D915-F2CE-12EE54B2CF79}"/>
              </a:ext>
            </a:extLst>
          </p:cNvPr>
          <p:cNvSpPr txBox="1"/>
          <p:nvPr/>
        </p:nvSpPr>
        <p:spPr>
          <a:xfrm>
            <a:off x="4703175" y="3343513"/>
            <a:ext cx="4116854" cy="1815882"/>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Có đúng là sự tan nát hạnh phúc của Vũ Nương đã bắt đầu từ cái bóng của chính Vũ Nương không?</a:t>
            </a:r>
            <a:endParaRPr lang="en-US" sz="28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0" name="TextBox 19">
            <a:extLst>
              <a:ext uri="{FF2B5EF4-FFF2-40B4-BE49-F238E27FC236}">
                <a16:creationId xmlns:a16="http://schemas.microsoft.com/office/drawing/2014/main" id="{E2596349-AD0B-22B8-288C-CB52D0A4FD62}"/>
              </a:ext>
            </a:extLst>
          </p:cNvPr>
          <p:cNvSpPr txBox="1"/>
          <p:nvPr/>
        </p:nvSpPr>
        <p:spPr>
          <a:xfrm>
            <a:off x="9874660" y="3415078"/>
            <a:ext cx="7958928" cy="954107"/>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Chồng đi chiến trận, “Ngày thường ở nhà một mình, nàng hay đùa con, trỏ bóng mình mà bảo là cha Đản”.</a:t>
            </a:r>
            <a:endParaRPr lang="en-US" sz="28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 name="TextBox 21">
            <a:extLst>
              <a:ext uri="{FF2B5EF4-FFF2-40B4-BE49-F238E27FC236}">
                <a16:creationId xmlns:a16="http://schemas.microsoft.com/office/drawing/2014/main" id="{80D539F0-6CEE-6E90-B74D-45181B55DBB0}"/>
              </a:ext>
            </a:extLst>
          </p:cNvPr>
          <p:cNvSpPr txBox="1"/>
          <p:nvPr/>
        </p:nvSpPr>
        <p:spPr>
          <a:xfrm>
            <a:off x="9861547" y="4781770"/>
            <a:ext cx="7922070" cy="2677656"/>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Kim - Kiều yêu nhau, Nguyễn Du viết về chữ “đồng” trong tình yêu “Trăm năm tạc một chữ đồng đến xương”. Nguyễn Dữ....lấy cái bóng của Vũ Nương để nói là cha Đản, tức là chồng mình, kể cũng là một cách nói sơn cùng thủy tận về chữ “đồng” trong đạo vợ chồng.</a:t>
            </a:r>
            <a:endParaRPr lang="en-US" sz="2800" dirty="0">
              <a:latin typeface="Roboto Condensed" panose="02000000000000000000" pitchFamily="2" charset="0"/>
              <a:ea typeface="Roboto Condensed" panose="02000000000000000000" pitchFamily="2" charset="0"/>
            </a:endParaRPr>
          </a:p>
        </p:txBody>
      </p:sp>
      <p:sp>
        <p:nvSpPr>
          <p:cNvPr id="34" name="Oval 29">
            <a:extLst>
              <a:ext uri="{FF2B5EF4-FFF2-40B4-BE49-F238E27FC236}">
                <a16:creationId xmlns:a16="http://schemas.microsoft.com/office/drawing/2014/main" id="{8CFB5C80-E9D4-19B4-8B7E-623C7545FBFC}"/>
              </a:ext>
            </a:extLst>
          </p:cNvPr>
          <p:cNvSpPr/>
          <p:nvPr/>
        </p:nvSpPr>
        <p:spPr>
          <a:xfrm>
            <a:off x="912683" y="1918484"/>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Oval 30">
            <a:extLst>
              <a:ext uri="{FF2B5EF4-FFF2-40B4-BE49-F238E27FC236}">
                <a16:creationId xmlns:a16="http://schemas.microsoft.com/office/drawing/2014/main" id="{AD67FD24-44FC-B3F5-5226-4CCF44DDEB0C}"/>
              </a:ext>
            </a:extLst>
          </p:cNvPr>
          <p:cNvSpPr/>
          <p:nvPr/>
        </p:nvSpPr>
        <p:spPr>
          <a:xfrm>
            <a:off x="5538597" y="1936093"/>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Oval 31">
            <a:extLst>
              <a:ext uri="{FF2B5EF4-FFF2-40B4-BE49-F238E27FC236}">
                <a16:creationId xmlns:a16="http://schemas.microsoft.com/office/drawing/2014/main" id="{593FC28F-1E12-1E43-4BE1-D76041DEA7FF}"/>
              </a:ext>
            </a:extLst>
          </p:cNvPr>
          <p:cNvSpPr/>
          <p:nvPr/>
        </p:nvSpPr>
        <p:spPr>
          <a:xfrm>
            <a:off x="12365888" y="1851937"/>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2">
            <a:extLst>
              <a:ext uri="{FF2B5EF4-FFF2-40B4-BE49-F238E27FC236}">
                <a16:creationId xmlns:a16="http://schemas.microsoft.com/office/drawing/2014/main" id="{2E899AB8-F8E8-1818-DA8A-E64A4CA5DF11}"/>
              </a:ext>
            </a:extLst>
          </p:cNvPr>
          <p:cNvSpPr txBox="1"/>
          <p:nvPr/>
        </p:nvSpPr>
        <p:spPr>
          <a:xfrm>
            <a:off x="1074363" y="2207371"/>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Luận điểm</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8" name="TextBox 33">
            <a:extLst>
              <a:ext uri="{FF2B5EF4-FFF2-40B4-BE49-F238E27FC236}">
                <a16:creationId xmlns:a16="http://schemas.microsoft.com/office/drawing/2014/main" id="{4B1D8818-12D0-3332-F878-094BF60DB520}"/>
              </a:ext>
            </a:extLst>
          </p:cNvPr>
          <p:cNvSpPr txBox="1"/>
          <p:nvPr/>
        </p:nvSpPr>
        <p:spPr>
          <a:xfrm>
            <a:off x="6332785" y="2234958"/>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Lí lẽ</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9" name="TextBox 34">
            <a:extLst>
              <a:ext uri="{FF2B5EF4-FFF2-40B4-BE49-F238E27FC236}">
                <a16:creationId xmlns:a16="http://schemas.microsoft.com/office/drawing/2014/main" id="{EE055311-31D4-3254-4CC3-DE58AAAAF0F1}"/>
              </a:ext>
            </a:extLst>
          </p:cNvPr>
          <p:cNvSpPr txBox="1"/>
          <p:nvPr/>
        </p:nvSpPr>
        <p:spPr>
          <a:xfrm>
            <a:off x="12502036" y="2063275"/>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0" name="Arrow: Left-Right 3">
            <a:extLst>
              <a:ext uri="{FF2B5EF4-FFF2-40B4-BE49-F238E27FC236}">
                <a16:creationId xmlns:a16="http://schemas.microsoft.com/office/drawing/2014/main" id="{1D2131AE-EBA3-EB37-3EED-6C02F710DB19}"/>
              </a:ext>
            </a:extLst>
          </p:cNvPr>
          <p:cNvSpPr/>
          <p:nvPr/>
        </p:nvSpPr>
        <p:spPr>
          <a:xfrm>
            <a:off x="8730626" y="6050431"/>
            <a:ext cx="957346" cy="282985"/>
          </a:xfrm>
          <a:prstGeom prst="leftRightArrow">
            <a:avLst/>
          </a:prstGeom>
          <a:solidFill>
            <a:srgbClr val="9E8C7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3">
            <a:extLst>
              <a:ext uri="{FF2B5EF4-FFF2-40B4-BE49-F238E27FC236}">
                <a16:creationId xmlns:a16="http://schemas.microsoft.com/office/drawing/2014/main" id="{4567F8DF-E2C3-16BE-0955-7CE2A2469BE4}"/>
              </a:ext>
            </a:extLst>
          </p:cNvPr>
          <p:cNvSpPr/>
          <p:nvPr/>
        </p:nvSpPr>
        <p:spPr>
          <a:xfrm>
            <a:off x="4574391" y="5388084"/>
            <a:ext cx="4322861" cy="1901030"/>
          </a:xfrm>
          <a:prstGeom prst="roundRect">
            <a:avLst/>
          </a:prstGeom>
          <a:solidFill>
            <a:schemeClr val="bg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TextBox 18">
            <a:extLst>
              <a:ext uri="{FF2B5EF4-FFF2-40B4-BE49-F238E27FC236}">
                <a16:creationId xmlns:a16="http://schemas.microsoft.com/office/drawing/2014/main" id="{36EF98A7-BB4A-1820-62B9-62D7FCFE0F19}"/>
              </a:ext>
            </a:extLst>
          </p:cNvPr>
          <p:cNvSpPr txBox="1"/>
          <p:nvPr/>
        </p:nvSpPr>
        <p:spPr>
          <a:xfrm>
            <a:off x="4698168" y="5473231"/>
            <a:ext cx="4030084" cy="1815882"/>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Cái bóng là gì vậy? Nếu không phải là một biểu tượng của sự đồng nhất mình với chồng.</a:t>
            </a:r>
            <a:endParaRPr lang="en-US" sz="28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Rectangle: Rounded Corners 13">
            <a:extLst>
              <a:ext uri="{FF2B5EF4-FFF2-40B4-BE49-F238E27FC236}">
                <a16:creationId xmlns:a16="http://schemas.microsoft.com/office/drawing/2014/main" id="{98DF070D-0F87-AE9F-9F7A-D0E5B3DAE8C3}"/>
              </a:ext>
            </a:extLst>
          </p:cNvPr>
          <p:cNvSpPr/>
          <p:nvPr/>
        </p:nvSpPr>
        <p:spPr>
          <a:xfrm>
            <a:off x="4617714" y="7482132"/>
            <a:ext cx="4322861" cy="2270835"/>
          </a:xfrm>
          <a:prstGeom prst="roundRect">
            <a:avLst/>
          </a:prstGeom>
          <a:solidFill>
            <a:schemeClr val="bg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TextBox 18">
            <a:extLst>
              <a:ext uri="{FF2B5EF4-FFF2-40B4-BE49-F238E27FC236}">
                <a16:creationId xmlns:a16="http://schemas.microsoft.com/office/drawing/2014/main" id="{C111ADE2-E028-6982-AB68-F93394215A02}"/>
              </a:ext>
            </a:extLst>
          </p:cNvPr>
          <p:cNvSpPr txBox="1"/>
          <p:nvPr/>
        </p:nvSpPr>
        <p:spPr>
          <a:xfrm>
            <a:off x="4764102" y="7553248"/>
            <a:ext cx="4030084" cy="2246769"/>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Tham gia vào việc phát nát hạnh phúc của Vũ Nương không ai khác mà chính là đứa con nàng đứt ruột đẻ ra.</a:t>
            </a:r>
            <a:endParaRPr lang="en-US" sz="28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Rounded Corners 17">
            <a:extLst>
              <a:ext uri="{FF2B5EF4-FFF2-40B4-BE49-F238E27FC236}">
                <a16:creationId xmlns:a16="http://schemas.microsoft.com/office/drawing/2014/main" id="{3ED18E8D-E0EF-BD3A-D644-ECA988C17F56}"/>
              </a:ext>
            </a:extLst>
          </p:cNvPr>
          <p:cNvSpPr/>
          <p:nvPr/>
        </p:nvSpPr>
        <p:spPr>
          <a:xfrm>
            <a:off x="9656042" y="7593406"/>
            <a:ext cx="8165675" cy="1664206"/>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TextBox 21">
            <a:extLst>
              <a:ext uri="{FF2B5EF4-FFF2-40B4-BE49-F238E27FC236}">
                <a16:creationId xmlns:a16="http://schemas.microsoft.com/office/drawing/2014/main" id="{1EC68759-FB0C-892C-49D8-E24D55FCAC27}"/>
              </a:ext>
            </a:extLst>
          </p:cNvPr>
          <p:cNvSpPr txBox="1"/>
          <p:nvPr/>
        </p:nvSpPr>
        <p:spPr>
          <a:xfrm>
            <a:off x="9788225" y="7718607"/>
            <a:ext cx="7995392" cy="1384995"/>
          </a:xfrm>
          <a:prstGeom prst="rect">
            <a:avLst/>
          </a:prstGeom>
          <a:noFill/>
        </p:spPr>
        <p:txBody>
          <a:bodyPr wrap="square" rtlCol="0">
            <a:spAutoFit/>
          </a:bodyPr>
          <a:lstStyle/>
          <a:p>
            <a:pPr algn="just"/>
            <a:r>
              <a:rPr lang="vi-VN" sz="2800" dirty="0">
                <a:latin typeface="Roboto Condensed" panose="02000000000000000000" pitchFamily="2" charset="0"/>
                <a:ea typeface="Roboto Condensed" panose="02000000000000000000" pitchFamily="2" charset="0"/>
              </a:rPr>
              <a:t>Nó ngây thơ, trong trắng. Nó hoàn toàn vô tội. Nhưng thực tế khách quan, nó là tác nhân trực tiếp gây ra sự đổ nát hạnh phúc của cuộc đời mẹ nó.</a:t>
            </a:r>
            <a:endParaRPr lang="en-US" sz="28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1468037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animBg="1"/>
      <p:bldP spid="26" grpId="0" animBg="1"/>
      <p:bldP spid="27" grpId="0" animBg="1"/>
      <p:bldP spid="29" grpId="0"/>
      <p:bldP spid="30" grpId="0"/>
      <p:bldP spid="31" grpId="0"/>
      <p:bldP spid="40" grpId="0" animBg="1"/>
      <p:bldP spid="42" grpId="0" animBg="1"/>
      <p:bldP spid="43" grpId="0"/>
      <p:bldP spid="12" grpId="0" animBg="1"/>
      <p:bldP spid="13" grpId="0"/>
      <p:bldP spid="15"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65469"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9">
            <a:extLst>
              <a:ext uri="{FF2B5EF4-FFF2-40B4-BE49-F238E27FC236}">
                <a16:creationId xmlns:a16="http://schemas.microsoft.com/office/drawing/2014/main" id="{AA0B1D74-098E-350B-F79F-DF7E1598AF92}"/>
              </a:ext>
            </a:extLst>
          </p:cNvPr>
          <p:cNvSpPr txBox="1"/>
          <p:nvPr/>
        </p:nvSpPr>
        <p:spPr>
          <a:xfrm>
            <a:off x="823913" y="705036"/>
            <a:ext cx="11864955" cy="865622"/>
          </a:xfrm>
          <a:prstGeom prst="rect">
            <a:avLst/>
          </a:prstGeom>
        </p:spPr>
        <p:txBody>
          <a:bodyPr wrap="square" lIns="0" tIns="0" rIns="0" bIns="0" rtlCol="0" anchor="t">
            <a:spAutoFit/>
          </a:bodyPr>
          <a:lstStyle/>
          <a:p>
            <a:pPr>
              <a:lnSpc>
                <a:spcPts val="7000"/>
              </a:lnSpc>
              <a:spcBef>
                <a:spcPct val="0"/>
              </a:spcBef>
            </a:pPr>
            <a:r>
              <a:rPr lang="en-US" sz="4800" dirty="0">
                <a:solidFill>
                  <a:srgbClr val="605048"/>
                </a:solidFill>
                <a:latin typeface="#9Slide05 Dear Saturday"/>
              </a:rPr>
              <a:t>3.2. </a:t>
            </a:r>
            <a:r>
              <a:rPr lang="en-US" sz="4800" dirty="0" err="1">
                <a:solidFill>
                  <a:srgbClr val="605048"/>
                </a:solidFill>
                <a:latin typeface="#9Slide05 Dear Saturday"/>
              </a:rPr>
              <a:t>Đọc</a:t>
            </a:r>
            <a:r>
              <a:rPr lang="en-US" sz="4800" dirty="0">
                <a:solidFill>
                  <a:srgbClr val="605048"/>
                </a:solidFill>
                <a:latin typeface="#9Slide05 Dear Saturday"/>
              </a:rPr>
              <a:t> </a:t>
            </a:r>
            <a:r>
              <a:rPr lang="en-US" sz="4800" dirty="0" err="1">
                <a:solidFill>
                  <a:srgbClr val="605048"/>
                </a:solidFill>
                <a:latin typeface="#9Slide05 Dear Saturday"/>
              </a:rPr>
              <a:t>hiểu</a:t>
            </a:r>
            <a:r>
              <a:rPr lang="en-US" sz="4800" dirty="0">
                <a:solidFill>
                  <a:srgbClr val="605048"/>
                </a:solidFill>
                <a:latin typeface="#9Slide05 Dear Saturday"/>
              </a:rPr>
              <a:t> </a:t>
            </a:r>
            <a:r>
              <a:rPr lang="en-US" sz="4800" dirty="0" err="1">
                <a:solidFill>
                  <a:srgbClr val="605048"/>
                </a:solidFill>
                <a:latin typeface="#9Slide05 Dear Saturday"/>
              </a:rPr>
              <a:t>văn</a:t>
            </a:r>
            <a:r>
              <a:rPr lang="en-US" sz="4800" dirty="0">
                <a:solidFill>
                  <a:srgbClr val="605048"/>
                </a:solidFill>
                <a:latin typeface="#9Slide05 Dear Saturday"/>
              </a:rPr>
              <a:t> </a:t>
            </a:r>
            <a:r>
              <a:rPr lang="en-US" sz="4800" dirty="0" err="1">
                <a:solidFill>
                  <a:srgbClr val="605048"/>
                </a:solidFill>
                <a:latin typeface="#9Slide05 Dear Saturday"/>
              </a:rPr>
              <a:t>bản</a:t>
            </a:r>
            <a:endParaRPr lang="en-US" sz="4800" dirty="0">
              <a:solidFill>
                <a:srgbClr val="605048"/>
              </a:solidFill>
              <a:latin typeface="#9Slide05 Dear Saturday"/>
            </a:endParaRPr>
          </a:p>
        </p:txBody>
      </p:sp>
      <p:sp>
        <p:nvSpPr>
          <p:cNvPr id="14" name="TextBox 10">
            <a:extLst>
              <a:ext uri="{FF2B5EF4-FFF2-40B4-BE49-F238E27FC236}">
                <a16:creationId xmlns:a16="http://schemas.microsoft.com/office/drawing/2014/main" id="{F7A5C19E-BAD3-C269-1DEE-3204EFD99C7A}"/>
              </a:ext>
            </a:extLst>
          </p:cNvPr>
          <p:cNvSpPr txBox="1"/>
          <p:nvPr/>
        </p:nvSpPr>
        <p:spPr>
          <a:xfrm>
            <a:off x="838200" y="1336845"/>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16" name="Hình chữ nhật: Góc Tròn 15">
            <a:extLst>
              <a:ext uri="{FF2B5EF4-FFF2-40B4-BE49-F238E27FC236}">
                <a16:creationId xmlns:a16="http://schemas.microsoft.com/office/drawing/2014/main" id="{CAC294BB-62CC-DBD6-9854-8E89605C6F4F}"/>
              </a:ext>
            </a:extLst>
          </p:cNvPr>
          <p:cNvSpPr/>
          <p:nvPr/>
        </p:nvSpPr>
        <p:spPr>
          <a:xfrm>
            <a:off x="838200" y="3638514"/>
            <a:ext cx="16611601" cy="4285003"/>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TextBox 8">
            <a:extLst>
              <a:ext uri="{FF2B5EF4-FFF2-40B4-BE49-F238E27FC236}">
                <a16:creationId xmlns:a16="http://schemas.microsoft.com/office/drawing/2014/main" id="{6C875693-557A-3D35-C971-9419F61ABED7}"/>
              </a:ext>
            </a:extLst>
          </p:cNvPr>
          <p:cNvSpPr txBox="1"/>
          <p:nvPr/>
        </p:nvSpPr>
        <p:spPr>
          <a:xfrm>
            <a:off x="1284514" y="3975111"/>
            <a:ext cx="15773400" cy="3505127"/>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5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Nhóm 4,5,6: </a:t>
            </a:r>
            <a:r>
              <a:rPr lang="vi-VN" sz="3500" b="1" dirty="0">
                <a:solidFill>
                  <a:schemeClr val="bg2">
                    <a:lumMod val="25000"/>
                  </a:schemeClr>
                </a:solidFill>
                <a:effectLst/>
                <a:latin typeface="Roboto Condensed" panose="02000000000000000000" pitchFamily="2" charset="0"/>
                <a:ea typeface="Roboto Condensed" panose="02000000000000000000" pitchFamily="2" charset="0"/>
              </a:rPr>
              <a:t>Tìm hiểu cách lí giải bi kịch của người phụ nữ</a:t>
            </a:r>
            <a:r>
              <a:rPr lang="vi-VN" sz="3500" dirty="0">
                <a:solidFill>
                  <a:schemeClr val="bg2">
                    <a:lumMod val="25000"/>
                  </a:schemeClr>
                </a:solidFill>
                <a:effectLst/>
                <a:latin typeface="Roboto Condensed" panose="02000000000000000000" pitchFamily="2" charset="0"/>
                <a:ea typeface="Roboto Condensed" panose="02000000000000000000" pitchFamily="2" charset="0"/>
              </a:rPr>
              <a:t> </a:t>
            </a:r>
            <a:endPar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20000"/>
              </a:lnSpc>
              <a:spcBef>
                <a:spcPts val="200"/>
              </a:spcBef>
              <a:spcAft>
                <a:spcPts val="200"/>
              </a:spcAft>
              <a:tabLst>
                <a:tab pos="7334250" algn="l"/>
              </a:tabLst>
            </a:pPr>
            <a:r>
              <a:rPr lang="vi-VN" sz="35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500" dirty="0">
                <a:solidFill>
                  <a:schemeClr val="bg2">
                    <a:lumMod val="25000"/>
                  </a:schemeClr>
                </a:solidFill>
                <a:effectLst/>
                <a:latin typeface="Roboto Condensed" panose="02000000000000000000" pitchFamily="2" charset="0"/>
                <a:ea typeface="Roboto Condensed" panose="02000000000000000000" pitchFamily="2" charset="0"/>
              </a:rPr>
              <a:t>Đọc </a:t>
            </a:r>
            <a:r>
              <a:rPr lang="vi-VN" sz="3500" dirty="0">
                <a:effectLst/>
                <a:latin typeface="Roboto Condensed" panose="02000000000000000000" pitchFamily="2" charset="0"/>
                <a:ea typeface="Roboto Condensed" panose="02000000000000000000" pitchFamily="2" charset="0"/>
              </a:rPr>
              <a:t>phần (2) và cho biết, </a:t>
            </a:r>
            <a:r>
              <a:rPr lang="vi-VN" sz="3500" dirty="0">
                <a:solidFill>
                  <a:srgbClr val="0D0D0D"/>
                </a:solidFill>
                <a:effectLst/>
                <a:latin typeface="Roboto Condensed" panose="02000000000000000000" pitchFamily="2" charset="0"/>
                <a:ea typeface="Roboto Condensed" panose="02000000000000000000" pitchFamily="2" charset="0"/>
              </a:rPr>
              <a:t>ở phương diện thể hiện nguyên nhân đau khổ của người phụ nữ, </a:t>
            </a:r>
            <a:r>
              <a:rPr lang="vi-VN" sz="3500" i="1" dirty="0">
                <a:solidFill>
                  <a:srgbClr val="0D0D0D"/>
                </a:solidFill>
                <a:effectLst/>
                <a:latin typeface="Roboto Condensed" panose="02000000000000000000" pitchFamily="2" charset="0"/>
                <a:ea typeface="Roboto Condensed" panose="02000000000000000000" pitchFamily="2" charset="0"/>
              </a:rPr>
              <a:t>Chuyện người con gái Nam Xương</a:t>
            </a:r>
            <a:r>
              <a:rPr lang="vi-VN" sz="3500" dirty="0">
                <a:solidFill>
                  <a:srgbClr val="0D0D0D"/>
                </a:solidFill>
                <a:effectLst/>
                <a:latin typeface="Roboto Condensed" panose="02000000000000000000" pitchFamily="2" charset="0"/>
                <a:ea typeface="Roboto Condensed" panose="02000000000000000000" pitchFamily="2" charset="0"/>
              </a:rPr>
              <a:t> vì sao lại có ý nghĩa triết học sâu sắc hơn, cao hơn </a:t>
            </a:r>
            <a:r>
              <a:rPr lang="vi-VN" sz="3500" i="1" dirty="0">
                <a:solidFill>
                  <a:srgbClr val="0D0D0D"/>
                </a:solidFill>
                <a:effectLst/>
                <a:latin typeface="Roboto Condensed" panose="02000000000000000000" pitchFamily="2" charset="0"/>
                <a:ea typeface="Roboto Condensed" panose="02000000000000000000" pitchFamily="2" charset="0"/>
              </a:rPr>
              <a:t>Truyện Kiều</a:t>
            </a:r>
            <a:r>
              <a:rPr lang="vi-VN" sz="3500" dirty="0">
                <a:solidFill>
                  <a:srgbClr val="0D0D0D"/>
                </a:solidFill>
                <a:effectLst/>
                <a:latin typeface="Roboto Condensed" panose="02000000000000000000" pitchFamily="2" charset="0"/>
                <a:ea typeface="Roboto Condensed" panose="02000000000000000000" pitchFamily="2" charset="0"/>
              </a:rPr>
              <a:t>?</a:t>
            </a:r>
            <a:endParaRPr lang="en-US" sz="3500" dirty="0">
              <a:effectLst/>
              <a:latin typeface="Roboto Condensed" panose="02000000000000000000" pitchFamily="2" charset="0"/>
              <a:ea typeface="Roboto Condensed" panose="02000000000000000000" pitchFamily="2" charset="0"/>
            </a:endParaRPr>
          </a:p>
          <a:p>
            <a:pPr algn="just">
              <a:lnSpc>
                <a:spcPct val="120000"/>
              </a:lnSpc>
              <a:spcBef>
                <a:spcPts val="200"/>
              </a:spcBef>
              <a:spcAft>
                <a:spcPts val="200"/>
              </a:spcAft>
              <a:tabLst>
                <a:tab pos="7334250" algn="l"/>
              </a:tabLst>
            </a:pPr>
            <a:r>
              <a:rPr lang="vi-VN" sz="3500" dirty="0">
                <a:effectLst/>
                <a:latin typeface="Roboto Condensed" panose="02000000000000000000" pitchFamily="2" charset="0"/>
                <a:ea typeface="Roboto Condensed" panose="02000000000000000000" pitchFamily="2" charset="0"/>
              </a:rPr>
              <a:t>(?) Tác giả đã làm sáng tỏ ý kiến ấy qua những lí lẽ, bằng chứng nào?</a:t>
            </a:r>
            <a:endParaRPr lang="en-US" sz="3500" dirty="0">
              <a:effectLst/>
              <a:latin typeface="Roboto Condensed" panose="02000000000000000000" pitchFamily="2" charset="0"/>
              <a:ea typeface="Roboto Condensed" panose="02000000000000000000" pitchFamily="2" charset="0"/>
            </a:endParaRPr>
          </a:p>
        </p:txBody>
      </p:sp>
      <p:sp>
        <p:nvSpPr>
          <p:cNvPr id="11" name="Freeform 5">
            <a:extLst>
              <a:ext uri="{FF2B5EF4-FFF2-40B4-BE49-F238E27FC236}">
                <a16:creationId xmlns:a16="http://schemas.microsoft.com/office/drawing/2014/main" id="{CFA9DB25-14BD-EE23-212E-C6F2D06764D8}"/>
              </a:ext>
            </a:extLst>
          </p:cNvPr>
          <p:cNvSpPr/>
          <p:nvPr/>
        </p:nvSpPr>
        <p:spPr>
          <a:xfrm>
            <a:off x="6425873" y="3041528"/>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a:p>
        </p:txBody>
      </p:sp>
    </p:spTree>
    <p:extLst>
      <p:ext uri="{BB962C8B-B14F-4D97-AF65-F5344CB8AC3E}">
        <p14:creationId xmlns:p14="http://schemas.microsoft.com/office/powerpoint/2010/main" val="3411395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332F-9A7F-F028-BDA1-D780E3572B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30A693-6C3B-FF5B-A899-2996E3063369}"/>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CC8F7B88-F76F-9331-BAA8-1022F65E7DA3}"/>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9B7D05E5-1B87-F4B2-8F40-8282392E211D}"/>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C4746EB8-59CE-4D83-61C5-96A3F56C3328}"/>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B8841A99-2155-FD71-9933-D828D487D224}"/>
              </a:ext>
            </a:extLst>
          </p:cNvPr>
          <p:cNvSpPr/>
          <p:nvPr/>
        </p:nvSpPr>
        <p:spPr>
          <a:xfrm rot="-5400000">
            <a:off x="4527745"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3146BEEA-EED5-23C7-CFFC-4D9B82C48F2E}"/>
              </a:ext>
            </a:extLst>
          </p:cNvPr>
          <p:cNvSpPr/>
          <p:nvPr/>
        </p:nvSpPr>
        <p:spPr>
          <a:xfrm flipH="1">
            <a:off x="15100777" y="-242197"/>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A985A3B8-B706-C25E-FB84-8DCD51802B17}"/>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2F2E675D-66BC-6789-DCD9-46EC32837504}"/>
              </a:ext>
            </a:extLst>
          </p:cNvPr>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3EED723E-86A3-2A8E-5943-E1F1E8936200}"/>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9116F9CE-E3E2-F7B3-AA35-3B9911CBD25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4" name="TextBox 10">
            <a:extLst>
              <a:ext uri="{FF2B5EF4-FFF2-40B4-BE49-F238E27FC236}">
                <a16:creationId xmlns:a16="http://schemas.microsoft.com/office/drawing/2014/main" id="{F89A9B5F-EF21-262B-1AA8-CB741A38001A}"/>
              </a:ext>
            </a:extLst>
          </p:cNvPr>
          <p:cNvSpPr txBox="1"/>
          <p:nvPr/>
        </p:nvSpPr>
        <p:spPr>
          <a:xfrm>
            <a:off x="457200" y="87472"/>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3.2.2.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triển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khai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luận</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điểm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lí</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lẽ</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bằng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chứng</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của</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bài</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viết</a:t>
            </a:r>
            <a:endParaRPr lang="en-US" sz="4800" b="1" dirty="0">
              <a:solidFill>
                <a:srgbClr val="605048"/>
              </a:solidFill>
              <a:latin typeface="#9Slide05 SVNSteady" pitchFamily="2" charset="0"/>
            </a:endParaRPr>
          </a:p>
        </p:txBody>
      </p:sp>
      <p:sp>
        <p:nvSpPr>
          <p:cNvPr id="23" name="TextBox 8">
            <a:extLst>
              <a:ext uri="{FF2B5EF4-FFF2-40B4-BE49-F238E27FC236}">
                <a16:creationId xmlns:a16="http://schemas.microsoft.com/office/drawing/2014/main" id="{50AB65BD-E5DE-DDA7-FF58-AEC3172601CE}"/>
              </a:ext>
            </a:extLst>
          </p:cNvPr>
          <p:cNvSpPr txBox="1"/>
          <p:nvPr/>
        </p:nvSpPr>
        <p:spPr>
          <a:xfrm>
            <a:off x="575708" y="1067488"/>
            <a:ext cx="16154400" cy="762388"/>
          </a:xfrm>
          <a:prstGeom prst="rect">
            <a:avLst/>
          </a:prstGeom>
          <a:noFill/>
        </p:spPr>
        <p:txBody>
          <a:bodyPr wrap="square" rtlCol="0">
            <a:spAutoFit/>
          </a:bodyPr>
          <a:lstStyle/>
          <a:p>
            <a:pPr algn="just">
              <a:lnSpc>
                <a:spcPct val="125000"/>
              </a:lnSpc>
              <a:spcBef>
                <a:spcPts val="200"/>
              </a:spcBef>
              <a:spcAft>
                <a:spcPts val="200"/>
              </a:spcAft>
              <a:tabLst>
                <a:tab pos="7334250" algn="l"/>
              </a:tabLst>
            </a:pPr>
            <a:r>
              <a:rPr lang="vi-VN" sz="3800" b="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a) Luận điểm 2</a:t>
            </a:r>
            <a:endParaRPr lang="vi-VN" sz="3800"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Rounded Corners 9">
            <a:extLst>
              <a:ext uri="{FF2B5EF4-FFF2-40B4-BE49-F238E27FC236}">
                <a16:creationId xmlns:a16="http://schemas.microsoft.com/office/drawing/2014/main" id="{9AFC2477-1263-2A07-EE80-93C7F33D0F87}"/>
              </a:ext>
            </a:extLst>
          </p:cNvPr>
          <p:cNvSpPr/>
          <p:nvPr/>
        </p:nvSpPr>
        <p:spPr>
          <a:xfrm>
            <a:off x="630892" y="3343303"/>
            <a:ext cx="3678912" cy="6299964"/>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TextBox 10">
            <a:extLst>
              <a:ext uri="{FF2B5EF4-FFF2-40B4-BE49-F238E27FC236}">
                <a16:creationId xmlns:a16="http://schemas.microsoft.com/office/drawing/2014/main" id="{52443DF2-FE9D-6B2C-B42E-6E1459B2C768}"/>
              </a:ext>
            </a:extLst>
          </p:cNvPr>
          <p:cNvSpPr txBox="1"/>
          <p:nvPr/>
        </p:nvSpPr>
        <p:spPr>
          <a:xfrm>
            <a:off x="756797" y="3558859"/>
            <a:ext cx="3533162" cy="6093976"/>
          </a:xfrm>
          <a:prstGeom prst="rect">
            <a:avLst/>
          </a:prstGeom>
          <a:noFill/>
        </p:spPr>
        <p:txBody>
          <a:bodyPr wrap="square" rtlCol="0">
            <a:spAutoFit/>
          </a:bodyPr>
          <a:lstStyle/>
          <a:p>
            <a:pPr algn="just"/>
            <a:r>
              <a:rPr lang="vi-VN" sz="3000" dirty="0">
                <a:latin typeface="Roboto Condensed" panose="02000000000000000000" pitchFamily="2" charset="0"/>
                <a:ea typeface="Roboto Condensed" panose="02000000000000000000" pitchFamily="2" charset="0"/>
              </a:rPr>
              <a:t>Ở phương diện thể hiện nguyên nhân đau khổ của người phụ nữ, </a:t>
            </a:r>
            <a:r>
              <a:rPr lang="vi-VN" sz="3000" i="1" dirty="0">
                <a:latin typeface="Roboto Condensed" panose="02000000000000000000" pitchFamily="2" charset="0"/>
                <a:ea typeface="Roboto Condensed" panose="02000000000000000000" pitchFamily="2" charset="0"/>
              </a:rPr>
              <a:t>Chuyện người con gái Nam Xương</a:t>
            </a:r>
            <a:r>
              <a:rPr lang="vi-VN" sz="3000" dirty="0">
                <a:latin typeface="Roboto Condensed" panose="02000000000000000000" pitchFamily="2" charset="0"/>
                <a:ea typeface="Roboto Condensed" panose="02000000000000000000" pitchFamily="2" charset="0"/>
              </a:rPr>
              <a:t> có ý nghĩa triết học sâu sắc hơn, cao hơn </a:t>
            </a:r>
            <a:r>
              <a:rPr lang="vi-VN" sz="3000" i="1" dirty="0">
                <a:latin typeface="Roboto Condensed" panose="02000000000000000000" pitchFamily="2" charset="0"/>
                <a:ea typeface="Roboto Condensed" panose="02000000000000000000" pitchFamily="2" charset="0"/>
              </a:rPr>
              <a:t>Truyện Kiều</a:t>
            </a:r>
            <a:r>
              <a:rPr lang="vi-VN" sz="3000" dirty="0">
                <a:latin typeface="Roboto Condensed" panose="02000000000000000000" pitchFamily="2" charset="0"/>
                <a:ea typeface="Roboto Condensed" panose="02000000000000000000" pitchFamily="2" charset="0"/>
              </a:rPr>
              <a:t>, bởi nó đã chạm vào sự ma quái có thực trong sự sống vốn là nghiệt ngã của con người muôn nơi, muôn thuở.</a:t>
            </a:r>
            <a:endParaRPr lang="en-US" sz="3000" dirty="0">
              <a:latin typeface="Roboto Condensed" panose="02000000000000000000" pitchFamily="2" charset="0"/>
              <a:ea typeface="Roboto Condensed" panose="02000000000000000000" pitchFamily="2" charset="0"/>
            </a:endParaRPr>
          </a:p>
        </p:txBody>
      </p:sp>
      <p:cxnSp>
        <p:nvCxnSpPr>
          <p:cNvPr id="22" name="Straight Arrow Connector 12">
            <a:extLst>
              <a:ext uri="{FF2B5EF4-FFF2-40B4-BE49-F238E27FC236}">
                <a16:creationId xmlns:a16="http://schemas.microsoft.com/office/drawing/2014/main" id="{8861FD5D-3593-40DF-AA54-13D29C3EA778}"/>
              </a:ext>
            </a:extLst>
          </p:cNvPr>
          <p:cNvCxnSpPr>
            <a:cxnSpLocks/>
          </p:cNvCxnSpPr>
          <p:nvPr/>
        </p:nvCxnSpPr>
        <p:spPr>
          <a:xfrm flipV="1">
            <a:off x="4400728" y="7113158"/>
            <a:ext cx="579114" cy="32015"/>
          </a:xfrm>
          <a:prstGeom prst="straightConnector1">
            <a:avLst/>
          </a:prstGeom>
          <a:ln w="57150">
            <a:solidFill>
              <a:srgbClr val="7D6B5D"/>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13">
            <a:extLst>
              <a:ext uri="{FF2B5EF4-FFF2-40B4-BE49-F238E27FC236}">
                <a16:creationId xmlns:a16="http://schemas.microsoft.com/office/drawing/2014/main" id="{E72E6264-6403-03BA-2A18-FAE2A889798B}"/>
              </a:ext>
            </a:extLst>
          </p:cNvPr>
          <p:cNvSpPr/>
          <p:nvPr/>
        </p:nvSpPr>
        <p:spPr>
          <a:xfrm>
            <a:off x="4818675" y="3305013"/>
            <a:ext cx="4279329" cy="3858093"/>
          </a:xfrm>
          <a:prstGeom prst="roundRect">
            <a:avLst/>
          </a:prstGeom>
          <a:solidFill>
            <a:schemeClr val="bg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6" name="Rectangle: Rounded Corners 16">
            <a:extLst>
              <a:ext uri="{FF2B5EF4-FFF2-40B4-BE49-F238E27FC236}">
                <a16:creationId xmlns:a16="http://schemas.microsoft.com/office/drawing/2014/main" id="{6828A87E-A960-81E5-D2A4-D0535C0783BD}"/>
              </a:ext>
            </a:extLst>
          </p:cNvPr>
          <p:cNvSpPr/>
          <p:nvPr/>
        </p:nvSpPr>
        <p:spPr>
          <a:xfrm>
            <a:off x="9559955" y="3399229"/>
            <a:ext cx="8165676" cy="2826981"/>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Rounded Corners 17">
            <a:extLst>
              <a:ext uri="{FF2B5EF4-FFF2-40B4-BE49-F238E27FC236}">
                <a16:creationId xmlns:a16="http://schemas.microsoft.com/office/drawing/2014/main" id="{FF78EFBE-DB52-A5F1-559B-28F280370642}"/>
              </a:ext>
            </a:extLst>
          </p:cNvPr>
          <p:cNvSpPr/>
          <p:nvPr/>
        </p:nvSpPr>
        <p:spPr>
          <a:xfrm>
            <a:off x="9685912" y="6351032"/>
            <a:ext cx="8039719" cy="3292234"/>
          </a:xfrm>
          <a:prstGeom prst="roundRect">
            <a:avLst/>
          </a:prstGeom>
          <a:solidFill>
            <a:schemeClr val="bg2"/>
          </a:solidFill>
          <a:ln>
            <a:solidFill>
              <a:srgbClr val="877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18">
            <a:extLst>
              <a:ext uri="{FF2B5EF4-FFF2-40B4-BE49-F238E27FC236}">
                <a16:creationId xmlns:a16="http://schemas.microsoft.com/office/drawing/2014/main" id="{6D1A9591-9947-7E08-6E5A-A42E8EB0555E}"/>
              </a:ext>
            </a:extLst>
          </p:cNvPr>
          <p:cNvSpPr txBox="1"/>
          <p:nvPr/>
        </p:nvSpPr>
        <p:spPr>
          <a:xfrm>
            <a:off x="5021920" y="3483494"/>
            <a:ext cx="3869873" cy="3785652"/>
          </a:xfrm>
          <a:prstGeom prst="rect">
            <a:avLst/>
          </a:prstGeom>
          <a:noFill/>
        </p:spPr>
        <p:txBody>
          <a:bodyPr wrap="square" rtlCol="0">
            <a:spAutoFit/>
          </a:bodyPr>
          <a:lstStyle/>
          <a:p>
            <a:pPr algn="just"/>
            <a:r>
              <a:rPr lang="vi-VN" sz="3000" dirty="0">
                <a:latin typeface="Roboto Condensed" panose="02000000000000000000" pitchFamily="2" charset="0"/>
                <a:ea typeface="Roboto Condensed" panose="02000000000000000000" pitchFamily="2" charset="0"/>
              </a:rPr>
              <a:t>Không ít người cho rằng sự tan nát hạnh phúc của Vũ Nương là do chế độ nam nữ bất bình đẳng. Nói thế nghe qua tưởng có lí. Nhưng nghĩ kĩ thì thấy về cơ bản không hẳn là thế.</a:t>
            </a:r>
            <a:endParaRPr lang="en-US" sz="3000" dirty="0">
              <a:latin typeface="Roboto Condensed" panose="02000000000000000000" pitchFamily="2" charset="0"/>
              <a:ea typeface="Roboto Condensed" panose="02000000000000000000" pitchFamily="2" charset="0"/>
            </a:endParaRPr>
          </a:p>
        </p:txBody>
      </p:sp>
      <p:sp>
        <p:nvSpPr>
          <p:cNvPr id="30" name="TextBox 19">
            <a:extLst>
              <a:ext uri="{FF2B5EF4-FFF2-40B4-BE49-F238E27FC236}">
                <a16:creationId xmlns:a16="http://schemas.microsoft.com/office/drawing/2014/main" id="{77C020A2-71FE-1FCF-9B1F-BE8F6316FCD7}"/>
              </a:ext>
            </a:extLst>
          </p:cNvPr>
          <p:cNvSpPr txBox="1"/>
          <p:nvPr/>
        </p:nvSpPr>
        <p:spPr>
          <a:xfrm>
            <a:off x="9718960" y="3551096"/>
            <a:ext cx="7847666" cy="2400657"/>
          </a:xfrm>
          <a:prstGeom prst="rect">
            <a:avLst/>
          </a:prstGeom>
          <a:noFill/>
        </p:spPr>
        <p:txBody>
          <a:bodyPr wrap="square" rtlCol="0">
            <a:spAutoFit/>
          </a:bodyPr>
          <a:lstStyle/>
          <a:p>
            <a:pPr algn="just"/>
            <a:r>
              <a:rPr lang="vi-VN" sz="3000" dirty="0">
                <a:latin typeface="Roboto Condensed" panose="02000000000000000000" pitchFamily="2" charset="0"/>
                <a:ea typeface="Roboto Condensed" panose="02000000000000000000" pitchFamily="2" charset="0"/>
              </a:rPr>
              <a:t>Bởi như chính tác phẩm đã để lộ, nguyên nhân quan trọng và trực tiếp làm tan nát đời Vũ Nương cùng với chuyện cái bóng của Vũ Nương, lời nói hồn nhiên, vô tư của đứa con, là cái “</a:t>
            </a:r>
            <a:r>
              <a:rPr lang="vi-VN" sz="3000" i="1" dirty="0">
                <a:latin typeface="Roboto Condensed" panose="02000000000000000000" pitchFamily="2" charset="0"/>
                <a:ea typeface="Roboto Condensed" panose="02000000000000000000" pitchFamily="2" charset="0"/>
              </a:rPr>
              <a:t>tính đa nghi</a:t>
            </a:r>
            <a:r>
              <a:rPr lang="vi-VN" sz="3000" dirty="0">
                <a:latin typeface="Roboto Condensed" panose="02000000000000000000" pitchFamily="2" charset="0"/>
                <a:ea typeface="Roboto Condensed" panose="02000000000000000000" pitchFamily="2" charset="0"/>
              </a:rPr>
              <a:t>”, “</a:t>
            </a:r>
            <a:r>
              <a:rPr lang="vi-VN" sz="3000" i="1" dirty="0">
                <a:latin typeface="Roboto Condensed" panose="02000000000000000000" pitchFamily="2" charset="0"/>
                <a:ea typeface="Roboto Condensed" panose="02000000000000000000" pitchFamily="2" charset="0"/>
              </a:rPr>
              <a:t>hay ghen</a:t>
            </a:r>
            <a:r>
              <a:rPr lang="vi-VN" sz="3000" dirty="0">
                <a:latin typeface="Roboto Condensed" panose="02000000000000000000" pitchFamily="2" charset="0"/>
                <a:ea typeface="Roboto Condensed" panose="02000000000000000000" pitchFamily="2" charset="0"/>
              </a:rPr>
              <a:t>” của anh chồng Trương Sinh.</a:t>
            </a:r>
            <a:endParaRPr lang="en-US" sz="3000" dirty="0">
              <a:latin typeface="Roboto Condensed" panose="02000000000000000000" pitchFamily="2" charset="0"/>
              <a:ea typeface="Roboto Condensed" panose="02000000000000000000" pitchFamily="2" charset="0"/>
            </a:endParaRPr>
          </a:p>
        </p:txBody>
      </p:sp>
      <p:sp>
        <p:nvSpPr>
          <p:cNvPr id="31" name="TextBox 21">
            <a:extLst>
              <a:ext uri="{FF2B5EF4-FFF2-40B4-BE49-F238E27FC236}">
                <a16:creationId xmlns:a16="http://schemas.microsoft.com/office/drawing/2014/main" id="{57946327-89FF-DCC9-AE53-9EEC58BC8962}"/>
              </a:ext>
            </a:extLst>
          </p:cNvPr>
          <p:cNvSpPr txBox="1"/>
          <p:nvPr/>
        </p:nvSpPr>
        <p:spPr>
          <a:xfrm>
            <a:off x="9955361" y="6675622"/>
            <a:ext cx="7716987" cy="2862322"/>
          </a:xfrm>
          <a:prstGeom prst="rect">
            <a:avLst/>
          </a:prstGeom>
          <a:noFill/>
        </p:spPr>
        <p:txBody>
          <a:bodyPr wrap="square" rtlCol="0">
            <a:spAutoFit/>
          </a:bodyPr>
          <a:lstStyle/>
          <a:p>
            <a:pPr algn="just"/>
            <a:r>
              <a:rPr lang="vi-VN" sz="3000" dirty="0">
                <a:latin typeface="Roboto Condensed" panose="02000000000000000000" pitchFamily="2" charset="0"/>
                <a:ea typeface="Roboto Condensed" panose="02000000000000000000" pitchFamily="2" charset="0"/>
              </a:rPr>
              <a:t>Giả sử anh ta không ra trận mà đi học xa về, đi buôn a về, gặp con, con không nhận lại cứ nói cha là một người đàn ông “đêm nào cũng đến, mẹ Đản đi cũng đi, mẹ Đản ngồi cũng ngồi, nhưng chẳng bao giờ bế Đản cả” thì chuyện gì đã xảy ra trong tác phẩm, chắc chắn lại xảy ra thôi.</a:t>
            </a:r>
            <a:endParaRPr lang="en-US" sz="3000" dirty="0">
              <a:latin typeface="Roboto Condensed" panose="02000000000000000000" pitchFamily="2" charset="0"/>
              <a:ea typeface="Roboto Condensed" panose="02000000000000000000" pitchFamily="2" charset="0"/>
            </a:endParaRPr>
          </a:p>
        </p:txBody>
      </p:sp>
      <p:sp>
        <p:nvSpPr>
          <p:cNvPr id="34" name="Oval 29">
            <a:extLst>
              <a:ext uri="{FF2B5EF4-FFF2-40B4-BE49-F238E27FC236}">
                <a16:creationId xmlns:a16="http://schemas.microsoft.com/office/drawing/2014/main" id="{5FFA8256-95F0-01D9-71DA-F125DFBBACC6}"/>
              </a:ext>
            </a:extLst>
          </p:cNvPr>
          <p:cNvSpPr/>
          <p:nvPr/>
        </p:nvSpPr>
        <p:spPr>
          <a:xfrm>
            <a:off x="912683" y="1918484"/>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Oval 30">
            <a:extLst>
              <a:ext uri="{FF2B5EF4-FFF2-40B4-BE49-F238E27FC236}">
                <a16:creationId xmlns:a16="http://schemas.microsoft.com/office/drawing/2014/main" id="{E4943342-75C7-9CF8-588B-17E02D9E8385}"/>
              </a:ext>
            </a:extLst>
          </p:cNvPr>
          <p:cNvSpPr/>
          <p:nvPr/>
        </p:nvSpPr>
        <p:spPr>
          <a:xfrm>
            <a:off x="5538597" y="1936093"/>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Oval 31">
            <a:extLst>
              <a:ext uri="{FF2B5EF4-FFF2-40B4-BE49-F238E27FC236}">
                <a16:creationId xmlns:a16="http://schemas.microsoft.com/office/drawing/2014/main" id="{2B0A778C-E94B-311F-B3EB-29AA875C1F8B}"/>
              </a:ext>
            </a:extLst>
          </p:cNvPr>
          <p:cNvSpPr/>
          <p:nvPr/>
        </p:nvSpPr>
        <p:spPr>
          <a:xfrm>
            <a:off x="12365888" y="1851937"/>
            <a:ext cx="2722351" cy="1262880"/>
          </a:xfrm>
          <a:prstGeom prst="ellipse">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2">
            <a:extLst>
              <a:ext uri="{FF2B5EF4-FFF2-40B4-BE49-F238E27FC236}">
                <a16:creationId xmlns:a16="http://schemas.microsoft.com/office/drawing/2014/main" id="{D8F01134-5C4A-5CF6-AAEA-601A6C6C7EB4}"/>
              </a:ext>
            </a:extLst>
          </p:cNvPr>
          <p:cNvSpPr txBox="1"/>
          <p:nvPr/>
        </p:nvSpPr>
        <p:spPr>
          <a:xfrm>
            <a:off x="1074363" y="2207371"/>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Luận điểm</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8" name="TextBox 33">
            <a:extLst>
              <a:ext uri="{FF2B5EF4-FFF2-40B4-BE49-F238E27FC236}">
                <a16:creationId xmlns:a16="http://schemas.microsoft.com/office/drawing/2014/main" id="{84DEA789-7043-E943-9573-EF7A24A0D890}"/>
              </a:ext>
            </a:extLst>
          </p:cNvPr>
          <p:cNvSpPr txBox="1"/>
          <p:nvPr/>
        </p:nvSpPr>
        <p:spPr>
          <a:xfrm>
            <a:off x="6332785" y="2234958"/>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Lí lẽ</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9" name="TextBox 34">
            <a:extLst>
              <a:ext uri="{FF2B5EF4-FFF2-40B4-BE49-F238E27FC236}">
                <a16:creationId xmlns:a16="http://schemas.microsoft.com/office/drawing/2014/main" id="{E3E6D69C-949F-9D16-3A1E-A196B6FCCAE0}"/>
              </a:ext>
            </a:extLst>
          </p:cNvPr>
          <p:cNvSpPr txBox="1"/>
          <p:nvPr/>
        </p:nvSpPr>
        <p:spPr>
          <a:xfrm>
            <a:off x="12502036" y="2063275"/>
            <a:ext cx="2985877" cy="707886"/>
          </a:xfrm>
          <a:prstGeom prst="rect">
            <a:avLst/>
          </a:prstGeom>
          <a:noFill/>
        </p:spPr>
        <p:txBody>
          <a:bodyPr wrap="square" rtlCol="0">
            <a:spAutoFit/>
          </a:bodyPr>
          <a:lstStyle/>
          <a:p>
            <a:r>
              <a:rPr lang="vi-VN"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Bằng chứng</a:t>
            </a:r>
            <a:endParaRPr lang="en-US" sz="4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0" name="Arrow: Left-Right 3">
            <a:extLst>
              <a:ext uri="{FF2B5EF4-FFF2-40B4-BE49-F238E27FC236}">
                <a16:creationId xmlns:a16="http://schemas.microsoft.com/office/drawing/2014/main" id="{2497BEAB-735A-3645-47AF-82F2DA799383}"/>
              </a:ext>
            </a:extLst>
          </p:cNvPr>
          <p:cNvSpPr/>
          <p:nvPr/>
        </p:nvSpPr>
        <p:spPr>
          <a:xfrm>
            <a:off x="8726192" y="7034775"/>
            <a:ext cx="957346" cy="282985"/>
          </a:xfrm>
          <a:prstGeom prst="leftRightArrow">
            <a:avLst/>
          </a:prstGeom>
          <a:solidFill>
            <a:srgbClr val="9E8C7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3">
            <a:extLst>
              <a:ext uri="{FF2B5EF4-FFF2-40B4-BE49-F238E27FC236}">
                <a16:creationId xmlns:a16="http://schemas.microsoft.com/office/drawing/2014/main" id="{FEC32A30-7EB6-532C-DC50-A21382C7E7DB}"/>
              </a:ext>
            </a:extLst>
          </p:cNvPr>
          <p:cNvSpPr/>
          <p:nvPr/>
        </p:nvSpPr>
        <p:spPr>
          <a:xfrm>
            <a:off x="4826295" y="7299187"/>
            <a:ext cx="4322861" cy="2327903"/>
          </a:xfrm>
          <a:prstGeom prst="roundRect">
            <a:avLst/>
          </a:prstGeom>
          <a:solidFill>
            <a:schemeClr val="bg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TextBox 18">
            <a:extLst>
              <a:ext uri="{FF2B5EF4-FFF2-40B4-BE49-F238E27FC236}">
                <a16:creationId xmlns:a16="http://schemas.microsoft.com/office/drawing/2014/main" id="{93CCDB31-1DEE-5ADB-BA31-3C1EE47AB09E}"/>
              </a:ext>
            </a:extLst>
          </p:cNvPr>
          <p:cNvSpPr txBox="1"/>
          <p:nvPr/>
        </p:nvSpPr>
        <p:spPr>
          <a:xfrm>
            <a:off x="5041849" y="7459348"/>
            <a:ext cx="4030084" cy="1938992"/>
          </a:xfrm>
          <a:prstGeom prst="rect">
            <a:avLst/>
          </a:prstGeom>
          <a:noFill/>
        </p:spPr>
        <p:txBody>
          <a:bodyPr wrap="square" rtlCol="0">
            <a:spAutoFit/>
          </a:bodyPr>
          <a:lstStyle/>
          <a:p>
            <a:pPr algn="just"/>
            <a:r>
              <a:rPr lang="vi-VN" sz="3000" dirty="0">
                <a:latin typeface="Roboto Condensed" panose="02000000000000000000" pitchFamily="2" charset="0"/>
                <a:ea typeface="Roboto Condensed" panose="02000000000000000000" pitchFamily="2" charset="0"/>
              </a:rPr>
              <a:t>Đây đó lại có ý kiến cho rằng Vũ Nương tan nát hạnh phúc là vì chiến tranh.</a:t>
            </a:r>
            <a:endParaRPr lang="en-US" sz="30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1305685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animBg="1"/>
      <p:bldP spid="26" grpId="0" animBg="1"/>
      <p:bldP spid="27" grpId="0" animBg="1"/>
      <p:bldP spid="29" grpId="0"/>
      <p:bldP spid="30" grpId="0"/>
      <p:bldP spid="31" grpId="0"/>
      <p:bldP spid="40" grpId="0" animBg="1"/>
      <p:bldP spid="42" grpId="0" animBg="1"/>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6843" y="-3513799"/>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8">
            <a:extLst>
              <a:ext uri="{FF2B5EF4-FFF2-40B4-BE49-F238E27FC236}">
                <a16:creationId xmlns:a16="http://schemas.microsoft.com/office/drawing/2014/main" id="{74851D0D-237E-406B-F083-9D6F097568CD}"/>
              </a:ext>
            </a:extLst>
          </p:cNvPr>
          <p:cNvSpPr txBox="1"/>
          <p:nvPr/>
        </p:nvSpPr>
        <p:spPr>
          <a:xfrm>
            <a:off x="1059180" y="1564316"/>
            <a:ext cx="16154400" cy="797654"/>
          </a:xfrm>
          <a:prstGeom prst="rect">
            <a:avLst/>
          </a:prstGeom>
          <a:noFill/>
        </p:spPr>
        <p:txBody>
          <a:bodyPr wrap="square" rtlCol="0">
            <a:spAutoFit/>
          </a:bodyPr>
          <a:lstStyle/>
          <a:p>
            <a:pPr algn="ctr">
              <a:lnSpc>
                <a:spcPct val="125000"/>
              </a:lnSpc>
              <a:spcBef>
                <a:spcPts val="200"/>
              </a:spcBef>
              <a:spcAft>
                <a:spcPts val="200"/>
              </a:spcAft>
              <a:tabLst>
                <a:tab pos="7334250" algn="l"/>
              </a:tabLst>
            </a:pPr>
            <a:r>
              <a:rPr lang="vi-VN" sz="4000" b="1" i="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3: Tìm hiểu cách kết thúc vấn đề của văn bản</a:t>
            </a:r>
          </a:p>
        </p:txBody>
      </p:sp>
      <p:sp>
        <p:nvSpPr>
          <p:cNvPr id="13" name="Hình chữ nhật: Góc Tròn 12">
            <a:extLst>
              <a:ext uri="{FF2B5EF4-FFF2-40B4-BE49-F238E27FC236}">
                <a16:creationId xmlns:a16="http://schemas.microsoft.com/office/drawing/2014/main" id="{B51C69EC-ED10-A5A3-E286-EF44655186FC}"/>
              </a:ext>
            </a:extLst>
          </p:cNvPr>
          <p:cNvSpPr/>
          <p:nvPr/>
        </p:nvSpPr>
        <p:spPr>
          <a:xfrm>
            <a:off x="1066800" y="2948002"/>
            <a:ext cx="16611601" cy="6067396"/>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8">
            <a:extLst>
              <a:ext uri="{FF2B5EF4-FFF2-40B4-BE49-F238E27FC236}">
                <a16:creationId xmlns:a16="http://schemas.microsoft.com/office/drawing/2014/main" id="{633729A7-196C-6231-26BE-B870E76D1C00}"/>
              </a:ext>
            </a:extLst>
          </p:cNvPr>
          <p:cNvSpPr txBox="1"/>
          <p:nvPr/>
        </p:nvSpPr>
        <p:spPr>
          <a:xfrm>
            <a:off x="1534753" y="3207087"/>
            <a:ext cx="15738442" cy="5529719"/>
          </a:xfrm>
          <a:prstGeom prst="rect">
            <a:avLst/>
          </a:prstGeom>
          <a:noFill/>
        </p:spPr>
        <p:txBody>
          <a:bodyPr wrap="square" rtlCol="0">
            <a:spAutoFit/>
          </a:bodyPr>
          <a:lstStyle/>
          <a:p>
            <a:pPr>
              <a:lnSpc>
                <a:spcPct val="150000"/>
              </a:lnSpc>
            </a:pPr>
            <a:r>
              <a:rPr lang="vi-VN" sz="4000" dirty="0">
                <a:latin typeface="Roboto Condensed" panose="02000000000000000000" pitchFamily="2" charset="0"/>
                <a:ea typeface="Roboto Condensed" panose="02000000000000000000" pitchFamily="2" charset="0"/>
              </a:rPr>
              <a:t>(?) Đoạn (3) có vai trò gì trong bài nghị luận?</a:t>
            </a:r>
            <a:endParaRPr lang="en-US" sz="4000" dirty="0">
              <a:latin typeface="Roboto Condensed" panose="02000000000000000000" pitchFamily="2" charset="0"/>
              <a:ea typeface="Roboto Condensed" panose="02000000000000000000" pitchFamily="2" charset="0"/>
            </a:endParaRPr>
          </a:p>
          <a:p>
            <a:pPr>
              <a:lnSpc>
                <a:spcPct val="150000"/>
              </a:lnSpc>
            </a:pPr>
            <a:r>
              <a:rPr lang="vi-VN" sz="4000" dirty="0">
                <a:latin typeface="Roboto Condensed" panose="02000000000000000000" pitchFamily="2" charset="0"/>
                <a:ea typeface="Roboto Condensed" panose="02000000000000000000" pitchFamily="2" charset="0"/>
              </a:rPr>
              <a:t>(?) Nêu cấu trúc, nội dung của đoạn (3). Từ đó nhận xét về nghệ thuật lập luận trong phần (3) của tác giả. </a:t>
            </a:r>
            <a:endParaRPr lang="en-US" sz="4000" dirty="0">
              <a:latin typeface="Roboto Condensed" panose="02000000000000000000" pitchFamily="2" charset="0"/>
              <a:ea typeface="Roboto Condensed" panose="02000000000000000000" pitchFamily="2" charset="0"/>
            </a:endParaRPr>
          </a:p>
          <a:p>
            <a:pPr>
              <a:lnSpc>
                <a:spcPct val="150000"/>
              </a:lnSpc>
            </a:pPr>
            <a:r>
              <a:rPr lang="vi-VN" sz="4000" dirty="0">
                <a:latin typeface="Roboto Condensed" panose="02000000000000000000" pitchFamily="2" charset="0"/>
                <a:ea typeface="Roboto Condensed" panose="02000000000000000000" pitchFamily="2" charset="0"/>
              </a:rPr>
              <a:t>(?) Theo em, còn có cách kết thúc nào khác cho bài nghị luận?</a:t>
            </a:r>
            <a:endParaRPr lang="en-US" sz="4000" dirty="0">
              <a:latin typeface="Roboto Condensed" panose="02000000000000000000" pitchFamily="2" charset="0"/>
              <a:ea typeface="Roboto Condensed" panose="02000000000000000000" pitchFamily="2" charset="0"/>
            </a:endParaRPr>
          </a:p>
          <a:p>
            <a:pPr>
              <a:lnSpc>
                <a:spcPct val="150000"/>
              </a:lnSpc>
            </a:pPr>
            <a:r>
              <a:rPr lang="vi-VN" sz="4000" dirty="0">
                <a:latin typeface="Roboto Condensed" panose="02000000000000000000" pitchFamily="2" charset="0"/>
                <a:ea typeface="Roboto Condensed" panose="02000000000000000000" pitchFamily="2" charset="0"/>
              </a:rPr>
              <a:t>(?) Tại sao nói văn bản có sự kết hợp của cách nêu vấn đề khách quan và phát biểu ý kiến chủ quan?</a:t>
            </a:r>
            <a:endParaRPr lang="en-US" sz="40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5723499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BA6A1-F319-EE55-DBD3-0AC19D4CB1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2E736B-4DA0-B8B9-5C0D-2C0D7DC92DED}"/>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E98BC98F-8C5B-848F-628C-2A882B3370DE}"/>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70D29748-D1A0-6A5E-A31D-379AE6840F54}"/>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D99AACE0-675D-3387-844D-807647F7DD83}"/>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504352D8-A98A-C363-A692-822E32297B91}"/>
              </a:ext>
            </a:extLst>
          </p:cNvPr>
          <p:cNvSpPr/>
          <p:nvPr/>
        </p:nvSpPr>
        <p:spPr>
          <a:xfrm rot="-5400000">
            <a:off x="4496843" y="-3513799"/>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77EA4A43-56AC-30AA-441A-1C679863F5E8}"/>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E7697F2E-02CD-5BE0-9EA5-FBAB56E10B04}"/>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FB3B8416-4DD8-860B-75CB-BD2E14F5BA33}"/>
              </a:ext>
            </a:extLst>
          </p:cNvPr>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8B96A11F-2836-0E85-2899-4CE444D51A68}"/>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A67ABCFD-4B65-81C5-F36B-D612CD85CB72}"/>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8">
            <a:extLst>
              <a:ext uri="{FF2B5EF4-FFF2-40B4-BE49-F238E27FC236}">
                <a16:creationId xmlns:a16="http://schemas.microsoft.com/office/drawing/2014/main" id="{A4EDDFB8-FC16-0E5F-943A-7B4F9039139F}"/>
              </a:ext>
            </a:extLst>
          </p:cNvPr>
          <p:cNvSpPr txBox="1"/>
          <p:nvPr/>
        </p:nvSpPr>
        <p:spPr>
          <a:xfrm>
            <a:off x="685800" y="2288523"/>
            <a:ext cx="16154400" cy="797654"/>
          </a:xfrm>
          <a:prstGeom prst="rect">
            <a:avLst/>
          </a:prstGeom>
          <a:noFill/>
        </p:spPr>
        <p:txBody>
          <a:bodyPr wrap="square" rtlCol="0">
            <a:spAutoFit/>
          </a:bodyPr>
          <a:lstStyle/>
          <a:p>
            <a:pPr algn="ctr">
              <a:lnSpc>
                <a:spcPct val="125000"/>
              </a:lnSpc>
              <a:spcBef>
                <a:spcPts val="200"/>
              </a:spcBef>
              <a:spcAft>
                <a:spcPts val="200"/>
              </a:spcAft>
              <a:tabLst>
                <a:tab pos="7334250" algn="l"/>
              </a:tabLst>
            </a:pPr>
            <a:r>
              <a:rPr lang="vi-VN" sz="4000" b="1" i="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3: Tìm hiểu cách kết thúc vấn đề của văn bản</a:t>
            </a:r>
          </a:p>
        </p:txBody>
      </p:sp>
      <p:sp>
        <p:nvSpPr>
          <p:cNvPr id="13" name="Hình chữ nhật: Góc Tròn 12">
            <a:extLst>
              <a:ext uri="{FF2B5EF4-FFF2-40B4-BE49-F238E27FC236}">
                <a16:creationId xmlns:a16="http://schemas.microsoft.com/office/drawing/2014/main" id="{5FD28406-51FA-1BE0-7F2D-1DD39A67F2D0}"/>
              </a:ext>
            </a:extLst>
          </p:cNvPr>
          <p:cNvSpPr/>
          <p:nvPr/>
        </p:nvSpPr>
        <p:spPr>
          <a:xfrm>
            <a:off x="838200" y="3343304"/>
            <a:ext cx="16611601" cy="1758476"/>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8">
            <a:extLst>
              <a:ext uri="{FF2B5EF4-FFF2-40B4-BE49-F238E27FC236}">
                <a16:creationId xmlns:a16="http://schemas.microsoft.com/office/drawing/2014/main" id="{8820060F-2473-05EE-0E79-87D34AF0EE46}"/>
              </a:ext>
            </a:extLst>
          </p:cNvPr>
          <p:cNvSpPr txBox="1"/>
          <p:nvPr/>
        </p:nvSpPr>
        <p:spPr>
          <a:xfrm>
            <a:off x="1306153" y="3602389"/>
            <a:ext cx="15738442" cy="913070"/>
          </a:xfrm>
          <a:prstGeom prst="rect">
            <a:avLst/>
          </a:prstGeom>
          <a:noFill/>
        </p:spPr>
        <p:txBody>
          <a:bodyPr wrap="square" rtlCol="0">
            <a:spAutoFit/>
          </a:bodyPr>
          <a:lstStyle/>
          <a:p>
            <a:pPr>
              <a:lnSpc>
                <a:spcPct val="150000"/>
              </a:lnSpc>
            </a:pPr>
            <a:r>
              <a:rPr lang="vi-VN" sz="4000" dirty="0">
                <a:latin typeface="Roboto Condensed" panose="02000000000000000000" pitchFamily="2" charset="0"/>
                <a:ea typeface="Roboto Condensed" panose="02000000000000000000" pitchFamily="2" charset="0"/>
              </a:rPr>
              <a:t>(?) Đoạn (3) có vai trò gì trong bài nghị luận? </a:t>
            </a:r>
            <a:endParaRPr lang="en-US" sz="4000" dirty="0">
              <a:latin typeface="Roboto Condensed" panose="02000000000000000000" pitchFamily="2" charset="0"/>
              <a:ea typeface="Roboto Condensed" panose="02000000000000000000" pitchFamily="2" charset="0"/>
            </a:endParaRPr>
          </a:p>
        </p:txBody>
      </p:sp>
      <p:sp>
        <p:nvSpPr>
          <p:cNvPr id="14" name="Freeform 5">
            <a:extLst>
              <a:ext uri="{FF2B5EF4-FFF2-40B4-BE49-F238E27FC236}">
                <a16:creationId xmlns:a16="http://schemas.microsoft.com/office/drawing/2014/main" id="{87C43206-B87B-58FB-97A7-DBBE5A677725}"/>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05538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016C-21B2-502C-A4AB-715AD4DA08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7B2848-2F66-A04D-1F6E-427751BD26ED}"/>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9A987C59-880F-F3D3-564A-2ED7F5D260B2}"/>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9855297C-E11C-DF7D-7281-7D47A036A09F}"/>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D40D9C2E-9663-C397-8C37-110FF9AA1BAF}"/>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414F5023-CF29-DE77-EC2A-C716C1CC46A2}"/>
              </a:ext>
            </a:extLst>
          </p:cNvPr>
          <p:cNvSpPr/>
          <p:nvPr/>
        </p:nvSpPr>
        <p:spPr>
          <a:xfrm rot="-5400000">
            <a:off x="4496843" y="-3513799"/>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B1F01EC4-C61B-604F-4FD4-95391F3CD614}"/>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88C2F20B-3441-2562-0C15-CF31BADBD9C5}"/>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5BD52B14-F32C-9374-1D44-77EE7C6900C0}"/>
              </a:ext>
            </a:extLst>
          </p:cNvPr>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B2E70CF9-44A0-B163-8759-783218EFF440}"/>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5934CA56-390B-D7DC-1122-1FA6ADE46FB0}"/>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8">
            <a:extLst>
              <a:ext uri="{FF2B5EF4-FFF2-40B4-BE49-F238E27FC236}">
                <a16:creationId xmlns:a16="http://schemas.microsoft.com/office/drawing/2014/main" id="{893F633B-4FC3-177E-9476-ECAB25F76078}"/>
              </a:ext>
            </a:extLst>
          </p:cNvPr>
          <p:cNvSpPr txBox="1"/>
          <p:nvPr/>
        </p:nvSpPr>
        <p:spPr>
          <a:xfrm>
            <a:off x="685800" y="2288523"/>
            <a:ext cx="16154400" cy="797654"/>
          </a:xfrm>
          <a:prstGeom prst="rect">
            <a:avLst/>
          </a:prstGeom>
          <a:noFill/>
        </p:spPr>
        <p:txBody>
          <a:bodyPr wrap="square" rtlCol="0">
            <a:spAutoFit/>
          </a:bodyPr>
          <a:lstStyle/>
          <a:p>
            <a:pPr algn="ctr">
              <a:lnSpc>
                <a:spcPct val="125000"/>
              </a:lnSpc>
              <a:spcBef>
                <a:spcPts val="200"/>
              </a:spcBef>
              <a:spcAft>
                <a:spcPts val="200"/>
              </a:spcAft>
              <a:tabLst>
                <a:tab pos="7334250" algn="l"/>
              </a:tabLst>
            </a:pPr>
            <a:r>
              <a:rPr lang="vi-VN" sz="4000" b="1" i="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3: Tìm hiểu cách kết thúc vấn đề của văn bản</a:t>
            </a:r>
          </a:p>
        </p:txBody>
      </p:sp>
      <p:sp>
        <p:nvSpPr>
          <p:cNvPr id="13" name="Hình chữ nhật: Góc Tròn 12">
            <a:extLst>
              <a:ext uri="{FF2B5EF4-FFF2-40B4-BE49-F238E27FC236}">
                <a16:creationId xmlns:a16="http://schemas.microsoft.com/office/drawing/2014/main" id="{11AFC486-CAA9-6D05-3EDF-E83446801740}"/>
              </a:ext>
            </a:extLst>
          </p:cNvPr>
          <p:cNvSpPr/>
          <p:nvPr/>
        </p:nvSpPr>
        <p:spPr>
          <a:xfrm>
            <a:off x="838200" y="3343303"/>
            <a:ext cx="16611601" cy="2638397"/>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8">
            <a:extLst>
              <a:ext uri="{FF2B5EF4-FFF2-40B4-BE49-F238E27FC236}">
                <a16:creationId xmlns:a16="http://schemas.microsoft.com/office/drawing/2014/main" id="{A09EEC5B-0D71-3456-9691-A393245FEA72}"/>
              </a:ext>
            </a:extLst>
          </p:cNvPr>
          <p:cNvSpPr txBox="1"/>
          <p:nvPr/>
        </p:nvSpPr>
        <p:spPr>
          <a:xfrm>
            <a:off x="1306153" y="3602389"/>
            <a:ext cx="15738442" cy="1836400"/>
          </a:xfrm>
          <a:prstGeom prst="rect">
            <a:avLst/>
          </a:prstGeom>
          <a:noFill/>
        </p:spPr>
        <p:txBody>
          <a:bodyPr wrap="square" rtlCol="0">
            <a:spAutoFit/>
          </a:bodyPr>
          <a:lstStyle/>
          <a:p>
            <a:pPr>
              <a:lnSpc>
                <a:spcPct val="150000"/>
              </a:lnSpc>
            </a:pPr>
            <a:r>
              <a:rPr lang="vi-VN" sz="4000" dirty="0">
                <a:latin typeface="Roboto Condensed" panose="02000000000000000000" pitchFamily="2" charset="0"/>
                <a:ea typeface="Roboto Condensed" panose="02000000000000000000" pitchFamily="2" charset="0"/>
              </a:rPr>
              <a:t>(?) Nêu cấu trúc, nội dung của đoạn (3). Từ đó nhận xét về nghệ thuật lập luận trong phần (3) của tác giả. </a:t>
            </a:r>
            <a:endParaRPr lang="en-US" sz="4000" dirty="0">
              <a:latin typeface="Roboto Condensed" panose="02000000000000000000" pitchFamily="2" charset="0"/>
              <a:ea typeface="Roboto Condensed" panose="02000000000000000000" pitchFamily="2" charset="0"/>
            </a:endParaRPr>
          </a:p>
        </p:txBody>
      </p:sp>
      <p:sp>
        <p:nvSpPr>
          <p:cNvPr id="14" name="Freeform 5">
            <a:extLst>
              <a:ext uri="{FF2B5EF4-FFF2-40B4-BE49-F238E27FC236}">
                <a16:creationId xmlns:a16="http://schemas.microsoft.com/office/drawing/2014/main" id="{A71987F7-0D96-073F-9393-8EEA3E5A9AF1}"/>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5086558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124A-A850-4493-2786-0FD1968803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6A0DCC-7B1A-A1C2-5150-6A256DDFE347}"/>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a:extLst>
              <a:ext uri="{FF2B5EF4-FFF2-40B4-BE49-F238E27FC236}">
                <a16:creationId xmlns:a16="http://schemas.microsoft.com/office/drawing/2014/main" id="{E1FDD045-8050-044D-7FA9-8C46B77FE192}"/>
              </a:ext>
            </a:extLst>
          </p:cNvPr>
          <p:cNvSpPr/>
          <p:nvPr/>
        </p:nvSpPr>
        <p:spPr>
          <a:xfrm rot="-5400000">
            <a:off x="449594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a:extLst>
              <a:ext uri="{FF2B5EF4-FFF2-40B4-BE49-F238E27FC236}">
                <a16:creationId xmlns:a16="http://schemas.microsoft.com/office/drawing/2014/main" id="{69551D26-9CBB-91FD-3DD6-47568A99A642}"/>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12" name="TextBox 12">
            <a:extLst>
              <a:ext uri="{FF2B5EF4-FFF2-40B4-BE49-F238E27FC236}">
                <a16:creationId xmlns:a16="http://schemas.microsoft.com/office/drawing/2014/main" id="{99CBB7C7-958E-96EE-A9F7-75422DB84F09}"/>
              </a:ext>
            </a:extLst>
          </p:cNvPr>
          <p:cNvSpPr txBox="1"/>
          <p:nvPr/>
        </p:nvSpPr>
        <p:spPr>
          <a:xfrm>
            <a:off x="2133600" y="2349268"/>
            <a:ext cx="14478000" cy="3821559"/>
          </a:xfrm>
          <a:prstGeom prst="rect">
            <a:avLst/>
          </a:prstGeom>
        </p:spPr>
        <p:txBody>
          <a:bodyPr wrap="square" lIns="0" tIns="0" rIns="0" bIns="0" rtlCol="0" anchor="t">
            <a:spAutoFit/>
          </a:bodyPr>
          <a:lstStyle/>
          <a:p>
            <a:pPr marL="685800" indent="-685800">
              <a:lnSpc>
                <a:spcPct val="150000"/>
              </a:lnSpc>
              <a:spcBef>
                <a:spcPts val="200"/>
              </a:spcBef>
              <a:spcAft>
                <a:spcPts val="200"/>
              </a:spcAft>
              <a:buFont typeface="Arial" panose="020B0604020202020204" pitchFamily="34" charset="0"/>
              <a:buChar char="•"/>
              <a:tabLst>
                <a:tab pos="7334250" algn="l"/>
              </a:tabLst>
            </a:pPr>
            <a:r>
              <a:rPr lang="vi-VN" sz="5600" dirty="0">
                <a:solidFill>
                  <a:srgbClr val="594A47"/>
                </a:solidFill>
                <a:effectLst/>
                <a:latin typeface="#9Slide05 Dear Saturday" panose="02000505000000020004" pitchFamily="2" charset="0"/>
                <a:ea typeface="Times New Roman" panose="02020603050405020304" pitchFamily="18" charset="0"/>
              </a:rPr>
              <a:t>Hãy kể tên một tác phẩm bất kì thuộc các thể loại văn học trên. </a:t>
            </a:r>
            <a:endParaRPr lang="en-US" sz="5600" dirty="0">
              <a:solidFill>
                <a:srgbClr val="594A47"/>
              </a:solidFill>
              <a:effectLst/>
              <a:latin typeface="#9Slide05 Dear Saturday" panose="02000505000000020004" pitchFamily="2" charset="0"/>
              <a:ea typeface="Times New Roman" panose="02020603050405020304" pitchFamily="18" charset="0"/>
            </a:endParaRPr>
          </a:p>
          <a:p>
            <a:pPr marL="685800" indent="-685800">
              <a:lnSpc>
                <a:spcPct val="150000"/>
              </a:lnSpc>
              <a:spcBef>
                <a:spcPts val="200"/>
              </a:spcBef>
              <a:spcAft>
                <a:spcPts val="200"/>
              </a:spcAft>
              <a:buFont typeface="Arial" panose="020B0604020202020204" pitchFamily="34" charset="0"/>
              <a:buChar char="•"/>
              <a:tabLst>
                <a:tab pos="7334250" algn="l"/>
              </a:tabLst>
            </a:pPr>
            <a:r>
              <a:rPr lang="vi-VN" sz="5600" dirty="0">
                <a:solidFill>
                  <a:srgbClr val="594A47"/>
                </a:solidFill>
                <a:effectLst/>
                <a:latin typeface="#9Slide05 Dear Saturday" panose="02000505000000020004" pitchFamily="2" charset="0"/>
                <a:ea typeface="Times New Roman" panose="02020603050405020304" pitchFamily="18" charset="0"/>
              </a:rPr>
              <a:t>Chia sẻ điều em ấn tượng về tác phẩm ấy.</a:t>
            </a:r>
            <a:endParaRPr lang="en-US" sz="5600" dirty="0">
              <a:solidFill>
                <a:srgbClr val="594A47"/>
              </a:solidFill>
              <a:effectLst/>
              <a:latin typeface="#9Slide05 Dear Saturday" panose="02000505000000020004" pitchFamily="2" charset="0"/>
              <a:ea typeface="Calibri" panose="020F0502020204030204" pitchFamily="34" charset="0"/>
            </a:endParaRPr>
          </a:p>
        </p:txBody>
      </p:sp>
      <p:pic>
        <p:nvPicPr>
          <p:cNvPr id="2074" name="Picture 26" descr="Bullseye with solid fill">
            <a:extLst>
              <a:ext uri="{FF2B5EF4-FFF2-40B4-BE49-F238E27FC236}">
                <a16:creationId xmlns:a16="http://schemas.microsoft.com/office/drawing/2014/main" id="{D3C6616C-8994-5C59-84DA-79FD66A4AB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ullseye with solid fill">
            <a:extLst>
              <a:ext uri="{FF2B5EF4-FFF2-40B4-BE49-F238E27FC236}">
                <a16:creationId xmlns:a16="http://schemas.microsoft.com/office/drawing/2014/main" id="{26D9CE3B-ABD1-A265-882D-61F8C74D0D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Ice cream with solid fill">
            <a:extLst>
              <a:ext uri="{FF2B5EF4-FFF2-40B4-BE49-F238E27FC236}">
                <a16:creationId xmlns:a16="http://schemas.microsoft.com/office/drawing/2014/main" id="{AADF82A9-5FBF-27BE-C59F-C5324F1D77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usic notes with solid fill">
            <a:extLst>
              <a:ext uri="{FF2B5EF4-FFF2-40B4-BE49-F238E27FC236}">
                <a16:creationId xmlns:a16="http://schemas.microsoft.com/office/drawing/2014/main" id="{B28484BF-3F97-5EC3-78AD-B41180A9B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Atom with solid fill">
            <a:extLst>
              <a:ext uri="{FF2B5EF4-FFF2-40B4-BE49-F238E27FC236}">
                <a16:creationId xmlns:a16="http://schemas.microsoft.com/office/drawing/2014/main" id="{104DF760-2FFF-6582-D7CC-7D6268DDDF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tom with solid fill">
            <a:extLst>
              <a:ext uri="{FF2B5EF4-FFF2-40B4-BE49-F238E27FC236}">
                <a16:creationId xmlns:a16="http://schemas.microsoft.com/office/drawing/2014/main" id="{68C2786B-4BC0-70B0-C1D8-F6814627E9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ullseye with solid fill">
            <a:extLst>
              <a:ext uri="{FF2B5EF4-FFF2-40B4-BE49-F238E27FC236}">
                <a16:creationId xmlns:a16="http://schemas.microsoft.com/office/drawing/2014/main" id="{CC169909-24B3-7B77-52DF-030C543880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Dim (Smaller Sun) with solid fill">
            <a:extLst>
              <a:ext uri="{FF2B5EF4-FFF2-40B4-BE49-F238E27FC236}">
                <a16:creationId xmlns:a16="http://schemas.microsoft.com/office/drawing/2014/main" id="{88D7F011-329D-7971-B74E-0D730DA4C8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usic notes with solid fill">
            <a:extLst>
              <a:ext uri="{FF2B5EF4-FFF2-40B4-BE49-F238E27FC236}">
                <a16:creationId xmlns:a16="http://schemas.microsoft.com/office/drawing/2014/main" id="{A51B7D4C-F8DE-1F0C-32F6-263137191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Ice cream with solid fill">
            <a:extLst>
              <a:ext uri="{FF2B5EF4-FFF2-40B4-BE49-F238E27FC236}">
                <a16:creationId xmlns:a16="http://schemas.microsoft.com/office/drawing/2014/main" id="{AB1E13D8-2DE0-ACF7-75EB-AAC8AF086A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ullseye with solid fill">
            <a:extLst>
              <a:ext uri="{FF2B5EF4-FFF2-40B4-BE49-F238E27FC236}">
                <a16:creationId xmlns:a16="http://schemas.microsoft.com/office/drawing/2014/main" id="{B88175DE-1DBD-9874-E59F-21DB6A2447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ot air balloon with solid fill">
            <a:extLst>
              <a:ext uri="{FF2B5EF4-FFF2-40B4-BE49-F238E27FC236}">
                <a16:creationId xmlns:a16="http://schemas.microsoft.com/office/drawing/2014/main" id="{2B984607-9D04-8CB5-96C6-80C13E752F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ce cream with solid fill">
            <a:extLst>
              <a:ext uri="{FF2B5EF4-FFF2-40B4-BE49-F238E27FC236}">
                <a16:creationId xmlns:a16="http://schemas.microsoft.com/office/drawing/2014/main" id="{53E796FF-7E7D-6316-2F14-FB39F95D14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Music notes with solid fill">
            <a:extLst>
              <a:ext uri="{FF2B5EF4-FFF2-40B4-BE49-F238E27FC236}">
                <a16:creationId xmlns:a16="http://schemas.microsoft.com/office/drawing/2014/main" id="{62C5D629-B449-4A2A-DEF9-6F7CB1185D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llseye with solid fill">
            <a:extLst>
              <a:ext uri="{FF2B5EF4-FFF2-40B4-BE49-F238E27FC236}">
                <a16:creationId xmlns:a16="http://schemas.microsoft.com/office/drawing/2014/main" id="{CD3F7535-C3C9-173A-58E6-640886107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image3.png" descr="Club Suit with solid fill">
            <a:extLst>
              <a:ext uri="{FF2B5EF4-FFF2-40B4-BE49-F238E27FC236}">
                <a16:creationId xmlns:a16="http://schemas.microsoft.com/office/drawing/2014/main" id="{461883E8-A65B-829C-D55F-255606F67C6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m (Smaller Sun) with solid fill">
            <a:extLst>
              <a:ext uri="{FF2B5EF4-FFF2-40B4-BE49-F238E27FC236}">
                <a16:creationId xmlns:a16="http://schemas.microsoft.com/office/drawing/2014/main" id="{6698E6F7-7185-2291-751A-B5348F5F8F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1.png" descr="Hot air balloon with solid fill">
            <a:extLst>
              <a:ext uri="{FF2B5EF4-FFF2-40B4-BE49-F238E27FC236}">
                <a16:creationId xmlns:a16="http://schemas.microsoft.com/office/drawing/2014/main" id="{93E617BB-EEA2-272E-5B4A-3A3F82CCE1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18.png" descr="Bullseye with solid fill">
            <a:extLst>
              <a:ext uri="{FF2B5EF4-FFF2-40B4-BE49-F238E27FC236}">
                <a16:creationId xmlns:a16="http://schemas.microsoft.com/office/drawing/2014/main" id="{1E5D55E4-E9D2-A422-94D9-728AAB9CD3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6.png" descr="Ice cream with solid fill">
            <a:extLst>
              <a:ext uri="{FF2B5EF4-FFF2-40B4-BE49-F238E27FC236}">
                <a16:creationId xmlns:a16="http://schemas.microsoft.com/office/drawing/2014/main" id="{9A036B91-49F8-7123-442D-B159C16A82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19.png" descr="Music notes with solid fill">
            <a:extLst>
              <a:ext uri="{FF2B5EF4-FFF2-40B4-BE49-F238E27FC236}">
                <a16:creationId xmlns:a16="http://schemas.microsoft.com/office/drawing/2014/main" id="{2C18F134-C5DD-B9A6-FE54-65E2BE7660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10.png" descr="Atom with solid fill">
            <a:extLst>
              <a:ext uri="{FF2B5EF4-FFF2-40B4-BE49-F238E27FC236}">
                <a16:creationId xmlns:a16="http://schemas.microsoft.com/office/drawing/2014/main" id="{1CA3E3E3-806D-CBD3-0743-FDF9623DC1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17.png" descr="Compass with solid fill">
            <a:extLst>
              <a:ext uri="{FF2B5EF4-FFF2-40B4-BE49-F238E27FC236}">
                <a16:creationId xmlns:a16="http://schemas.microsoft.com/office/drawing/2014/main" id="{D429E52E-FB53-29E6-7CA7-B898995E78E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descr="Dim (Smaller Sun) with solid fill">
            <a:extLst>
              <a:ext uri="{FF2B5EF4-FFF2-40B4-BE49-F238E27FC236}">
                <a16:creationId xmlns:a16="http://schemas.microsoft.com/office/drawing/2014/main" id="{10F53C11-CB25-90A0-A29C-6380447E71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Compass with solid fill">
            <a:extLst>
              <a:ext uri="{FF2B5EF4-FFF2-40B4-BE49-F238E27FC236}">
                <a16:creationId xmlns:a16="http://schemas.microsoft.com/office/drawing/2014/main" id="{DFCD32FD-A130-58B2-B057-F9C1E35860B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8375" y="63500"/>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image15.png" descr="Bank with solid fill">
            <a:extLst>
              <a:ext uri="{FF2B5EF4-FFF2-40B4-BE49-F238E27FC236}">
                <a16:creationId xmlns:a16="http://schemas.microsoft.com/office/drawing/2014/main" id="{5DAC30B2-DC70-E730-B33B-D6D8D53519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913" y="3175"/>
            <a:ext cx="184150" cy="18415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a:extLst>
              <a:ext uri="{FF2B5EF4-FFF2-40B4-BE49-F238E27FC236}">
                <a16:creationId xmlns:a16="http://schemas.microsoft.com/office/drawing/2014/main" id="{00328362-7B88-11E7-9BB4-4D1738200675}"/>
              </a:ext>
            </a:extLst>
          </p:cNvPr>
          <p:cNvSpPr/>
          <p:nvPr/>
        </p:nvSpPr>
        <p:spPr>
          <a:xfrm>
            <a:off x="6425873" y="3041528"/>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15">
              <a:extLst>
                <a:ext uri="{96DAC541-7B7A-43D3-8B79-37D633B846F1}">
                  <asvg:svgBlip xmlns:asvg="http://schemas.microsoft.com/office/drawing/2016/SVG/main" r:embed="rId16"/>
                </a:ext>
              </a:extLst>
            </a:blip>
            <a:stretch>
              <a:fillRect l="-29" r="-29"/>
            </a:stretch>
          </a:blipFill>
        </p:spPr>
        <p:txBody>
          <a:bodyPr/>
          <a:lstStyle/>
          <a:p>
            <a:endParaRPr lang="en-US"/>
          </a:p>
        </p:txBody>
      </p:sp>
      <p:sp>
        <p:nvSpPr>
          <p:cNvPr id="6" name="Freeform 4">
            <a:extLst>
              <a:ext uri="{FF2B5EF4-FFF2-40B4-BE49-F238E27FC236}">
                <a16:creationId xmlns:a16="http://schemas.microsoft.com/office/drawing/2014/main" id="{1E91FC38-5ACA-2949-7636-96D625647A9C}"/>
              </a:ext>
            </a:extLst>
          </p:cNvPr>
          <p:cNvSpPr/>
          <p:nvPr/>
        </p:nvSpPr>
        <p:spPr>
          <a:xfrm>
            <a:off x="367792" y="-387022"/>
            <a:ext cx="4385964" cy="4507868"/>
          </a:xfrm>
          <a:custGeom>
            <a:avLst/>
            <a:gdLst/>
            <a:ahLst/>
            <a:cxnLst/>
            <a:rect l="l" t="t" r="r" b="b"/>
            <a:pathLst>
              <a:path w="4385964" h="4507868">
                <a:moveTo>
                  <a:pt x="0" y="0"/>
                </a:moveTo>
                <a:lnTo>
                  <a:pt x="4385964" y="0"/>
                </a:lnTo>
                <a:lnTo>
                  <a:pt x="4385964" y="4507867"/>
                </a:lnTo>
                <a:lnTo>
                  <a:pt x="0" y="4507867"/>
                </a:lnTo>
                <a:lnTo>
                  <a:pt x="0" y="0"/>
                </a:lnTo>
                <a:close/>
              </a:path>
            </a:pathLst>
          </a:custGeom>
          <a:blipFill>
            <a:blip r:embed="rId17"/>
            <a:stretch>
              <a:fillRect t="-97084" r="-177857" b="-208430"/>
            </a:stretch>
          </a:blipFill>
        </p:spPr>
        <p:txBody>
          <a:bodyPr/>
          <a:lstStyle/>
          <a:p>
            <a:endParaRPr lang="en-US"/>
          </a:p>
        </p:txBody>
      </p:sp>
    </p:spTree>
    <p:extLst>
      <p:ext uri="{BB962C8B-B14F-4D97-AF65-F5344CB8AC3E}">
        <p14:creationId xmlns:p14="http://schemas.microsoft.com/office/powerpoint/2010/main" val="28081888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189A-E032-5666-D803-E8E809CF5B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66F45B-3753-24E5-ED89-118008364BB9}"/>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D4B5AA2B-0B30-2242-F19F-E4713ACE61EF}"/>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7C33424E-8EB8-B60F-B40D-116AA7D2D86A}"/>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EE9C3C6E-3A01-1619-220A-5DDFAB63386E}"/>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BA0C75D4-3982-A8E0-594C-2987CB5E7440}"/>
              </a:ext>
            </a:extLst>
          </p:cNvPr>
          <p:cNvSpPr/>
          <p:nvPr/>
        </p:nvSpPr>
        <p:spPr>
          <a:xfrm rot="-5400000">
            <a:off x="4496843" y="-3513799"/>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6EF770D4-38A4-635B-509C-71CFDFF6530F}"/>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40072573-49F4-BA03-5F35-031605801989}"/>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A568D937-FEB7-CE2D-877E-B571DBC1C1DE}"/>
              </a:ext>
            </a:extLst>
          </p:cNvPr>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7145B3EB-229B-57F3-EFA5-D3554E68E84C}"/>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D2AAFAAF-6A58-CFD4-0EE9-2600C6017DCF}"/>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8">
            <a:extLst>
              <a:ext uri="{FF2B5EF4-FFF2-40B4-BE49-F238E27FC236}">
                <a16:creationId xmlns:a16="http://schemas.microsoft.com/office/drawing/2014/main" id="{8E70BD27-C2C6-5812-77A3-F4D0F0916FC4}"/>
              </a:ext>
            </a:extLst>
          </p:cNvPr>
          <p:cNvSpPr txBox="1"/>
          <p:nvPr/>
        </p:nvSpPr>
        <p:spPr>
          <a:xfrm>
            <a:off x="685800" y="2288523"/>
            <a:ext cx="16154400" cy="797654"/>
          </a:xfrm>
          <a:prstGeom prst="rect">
            <a:avLst/>
          </a:prstGeom>
          <a:noFill/>
        </p:spPr>
        <p:txBody>
          <a:bodyPr wrap="square" rtlCol="0">
            <a:spAutoFit/>
          </a:bodyPr>
          <a:lstStyle/>
          <a:p>
            <a:pPr algn="ctr">
              <a:lnSpc>
                <a:spcPct val="125000"/>
              </a:lnSpc>
              <a:spcBef>
                <a:spcPts val="200"/>
              </a:spcBef>
              <a:spcAft>
                <a:spcPts val="200"/>
              </a:spcAft>
              <a:tabLst>
                <a:tab pos="7334250" algn="l"/>
              </a:tabLst>
            </a:pPr>
            <a:r>
              <a:rPr lang="vi-VN" sz="4000" b="1" i="1" dirty="0">
                <a:solidFill>
                  <a:srgbClr val="7D6B5D"/>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3: Tìm hiểu cách kết thúc vấn đề của văn bản</a:t>
            </a:r>
          </a:p>
        </p:txBody>
      </p:sp>
      <p:sp>
        <p:nvSpPr>
          <p:cNvPr id="13" name="Hình chữ nhật: Góc Tròn 12">
            <a:extLst>
              <a:ext uri="{FF2B5EF4-FFF2-40B4-BE49-F238E27FC236}">
                <a16:creationId xmlns:a16="http://schemas.microsoft.com/office/drawing/2014/main" id="{B752984A-2E6C-1A6B-093C-BFB0A82D16B7}"/>
              </a:ext>
            </a:extLst>
          </p:cNvPr>
          <p:cNvSpPr/>
          <p:nvPr/>
        </p:nvSpPr>
        <p:spPr>
          <a:xfrm>
            <a:off x="838200" y="3343303"/>
            <a:ext cx="16611601" cy="2025245"/>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8">
            <a:extLst>
              <a:ext uri="{FF2B5EF4-FFF2-40B4-BE49-F238E27FC236}">
                <a16:creationId xmlns:a16="http://schemas.microsoft.com/office/drawing/2014/main" id="{99F73E17-8039-2B21-ED71-888ACBACC6C0}"/>
              </a:ext>
            </a:extLst>
          </p:cNvPr>
          <p:cNvSpPr txBox="1"/>
          <p:nvPr/>
        </p:nvSpPr>
        <p:spPr>
          <a:xfrm>
            <a:off x="1306153" y="3602389"/>
            <a:ext cx="15738442" cy="1836400"/>
          </a:xfrm>
          <a:prstGeom prst="rect">
            <a:avLst/>
          </a:prstGeom>
          <a:noFill/>
        </p:spPr>
        <p:txBody>
          <a:bodyPr wrap="square" rtlCol="0">
            <a:spAutoFit/>
          </a:bodyPr>
          <a:lstStyle/>
          <a:p>
            <a:pPr>
              <a:lnSpc>
                <a:spcPct val="150000"/>
              </a:lnSpc>
            </a:pPr>
            <a:r>
              <a:rPr lang="vi-VN" sz="4000" dirty="0">
                <a:latin typeface="Roboto Condensed" panose="02000000000000000000" pitchFamily="2" charset="0"/>
                <a:ea typeface="Roboto Condensed" panose="02000000000000000000" pitchFamily="2" charset="0"/>
              </a:rPr>
              <a:t>(?) Theo em, còn có cách kết thúc nào khác cho bài nghị luận?</a:t>
            </a:r>
            <a:endParaRPr lang="en-US" sz="4000" dirty="0">
              <a:latin typeface="Roboto Condensed" panose="02000000000000000000" pitchFamily="2" charset="0"/>
              <a:ea typeface="Roboto Condensed" panose="02000000000000000000" pitchFamily="2" charset="0"/>
            </a:endParaRPr>
          </a:p>
          <a:p>
            <a:pPr>
              <a:lnSpc>
                <a:spcPct val="150000"/>
              </a:lnSpc>
            </a:pPr>
            <a:r>
              <a:rPr lang="vi-VN" sz="4000" dirty="0">
                <a:latin typeface="Roboto Condensed" panose="02000000000000000000" pitchFamily="2" charset="0"/>
                <a:ea typeface="Roboto Condensed" panose="02000000000000000000" pitchFamily="2" charset="0"/>
              </a:rPr>
              <a:t> </a:t>
            </a:r>
            <a:endParaRPr lang="en-US" sz="4000" dirty="0">
              <a:latin typeface="Roboto Condensed" panose="02000000000000000000" pitchFamily="2" charset="0"/>
              <a:ea typeface="Roboto Condensed" panose="02000000000000000000" pitchFamily="2" charset="0"/>
            </a:endParaRPr>
          </a:p>
        </p:txBody>
      </p:sp>
      <p:sp>
        <p:nvSpPr>
          <p:cNvPr id="14" name="Freeform 5">
            <a:extLst>
              <a:ext uri="{FF2B5EF4-FFF2-40B4-BE49-F238E27FC236}">
                <a16:creationId xmlns:a16="http://schemas.microsoft.com/office/drawing/2014/main" id="{AC717CC3-E703-32F0-05DE-F97C427574B6}"/>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6896608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3F536CC-B389-1059-A56C-728C56238C6D}"/>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3</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vi-VN" sz="4800" b="1" dirty="0">
                <a:solidFill>
                  <a:srgbClr val="605048"/>
                </a:solidFill>
                <a:latin typeface="#9Slide05 SVNSteady" pitchFamily="2" charset="0"/>
              </a:rPr>
              <a:t>kết thúc văn bản</a:t>
            </a:r>
            <a:endParaRPr lang="en-US" sz="4800" b="1" dirty="0">
              <a:solidFill>
                <a:srgbClr val="605048"/>
              </a:solidFill>
              <a:latin typeface="#9Slide05 SVNSteady" pitchFamily="2" charset="0"/>
            </a:endParaRPr>
          </a:p>
        </p:txBody>
      </p:sp>
      <p:sp>
        <p:nvSpPr>
          <p:cNvPr id="14" name="TextBox 8">
            <a:extLst>
              <a:ext uri="{FF2B5EF4-FFF2-40B4-BE49-F238E27FC236}">
                <a16:creationId xmlns:a16="http://schemas.microsoft.com/office/drawing/2014/main" id="{7AD75EC4-5F5A-A259-E08D-CE3C98E30020}"/>
              </a:ext>
            </a:extLst>
          </p:cNvPr>
          <p:cNvSpPr txBox="1"/>
          <p:nvPr/>
        </p:nvSpPr>
        <p:spPr>
          <a:xfrm>
            <a:off x="1186416" y="1637920"/>
            <a:ext cx="16154400" cy="1513235"/>
          </a:xfrm>
          <a:prstGeom prst="rect">
            <a:avLst/>
          </a:prstGeom>
          <a:noFill/>
        </p:spPr>
        <p:txBody>
          <a:bodyPr wrap="square" rtlCol="0">
            <a:spAutoFit/>
          </a:bodyPr>
          <a:lstStyle/>
          <a:p>
            <a:pPr algn="just">
              <a:lnSpc>
                <a:spcPct val="120000"/>
              </a:lnSpc>
              <a:spcBef>
                <a:spcPts val="200"/>
              </a:spcBef>
              <a:spcAft>
                <a:spcPts val="200"/>
              </a:spcAft>
            </a:pPr>
            <a:r>
              <a:rPr lang="vi-VN" sz="4000" b="1" dirty="0">
                <a:effectLst/>
                <a:latin typeface="Roboto Condensed" panose="02000000000000000000" pitchFamily="2" charset="0"/>
                <a:ea typeface="Roboto Condensed" panose="02000000000000000000" pitchFamily="2" charset="0"/>
              </a:rPr>
              <a:t>Vai trò của đoạn (3) so với toàn bài: </a:t>
            </a:r>
            <a:r>
              <a:rPr lang="vi-VN" sz="4000" dirty="0">
                <a:effectLst/>
                <a:latin typeface="Roboto Condensed" panose="02000000000000000000" pitchFamily="2" charset="0"/>
                <a:ea typeface="Roboto Condensed" panose="02000000000000000000" pitchFamily="2" charset="0"/>
              </a:rPr>
              <a:t>khái quát và nâng cao các ý đã phân tích trong bài: </a:t>
            </a:r>
            <a:endParaRPr lang="en-US" sz="4000" dirty="0">
              <a:effectLst/>
              <a:latin typeface="Roboto Condensed" panose="02000000000000000000" pitchFamily="2" charset="0"/>
              <a:ea typeface="Roboto Condensed" panose="02000000000000000000" pitchFamily="2" charset="0"/>
            </a:endParaRPr>
          </a:p>
        </p:txBody>
      </p:sp>
      <p:grpSp>
        <p:nvGrpSpPr>
          <p:cNvPr id="21" name="Google Shape;327;p9">
            <a:extLst>
              <a:ext uri="{FF2B5EF4-FFF2-40B4-BE49-F238E27FC236}">
                <a16:creationId xmlns:a16="http://schemas.microsoft.com/office/drawing/2014/main" id="{BECFE5FF-014C-5AEF-29BC-37681B2C41F9}"/>
              </a:ext>
            </a:extLst>
          </p:cNvPr>
          <p:cNvGrpSpPr/>
          <p:nvPr/>
        </p:nvGrpSpPr>
        <p:grpSpPr>
          <a:xfrm>
            <a:off x="-6159694" y="2293102"/>
            <a:ext cx="22103902" cy="7809129"/>
            <a:chOff x="-5518993" y="-851478"/>
            <a:chExt cx="18743762" cy="6622019"/>
          </a:xfrm>
        </p:grpSpPr>
        <p:sp>
          <p:nvSpPr>
            <p:cNvPr id="22" name="Google Shape;328;p9">
              <a:extLst>
                <a:ext uri="{FF2B5EF4-FFF2-40B4-BE49-F238E27FC236}">
                  <a16:creationId xmlns:a16="http://schemas.microsoft.com/office/drawing/2014/main" id="{8519488F-C83A-2AC1-0A6C-CEFAD0915DA3}"/>
                </a:ext>
              </a:extLst>
            </p:cNvPr>
            <p:cNvSpPr/>
            <p:nvPr/>
          </p:nvSpPr>
          <p:spPr>
            <a:xfrm>
              <a:off x="-5518993" y="-851478"/>
              <a:ext cx="6622019" cy="6622019"/>
            </a:xfrm>
            <a:prstGeom prst="blockArc">
              <a:avLst>
                <a:gd name="adj1" fmla="val 18900000"/>
                <a:gd name="adj2" fmla="val 2700000"/>
                <a:gd name="adj3" fmla="val 326"/>
              </a:avLst>
            </a:prstGeom>
            <a:noFill/>
            <a:ln w="25400" cap="flat" cmpd="sng">
              <a:solidFill>
                <a:srgbClr val="4D56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3" name="Google Shape;329;p9">
              <a:extLst>
                <a:ext uri="{FF2B5EF4-FFF2-40B4-BE49-F238E27FC236}">
                  <a16:creationId xmlns:a16="http://schemas.microsoft.com/office/drawing/2014/main" id="{1CFA98AB-9678-A9BA-1FD1-3FBF976BAA40}"/>
                </a:ext>
              </a:extLst>
            </p:cNvPr>
            <p:cNvSpPr/>
            <p:nvPr/>
          </p:nvSpPr>
          <p:spPr>
            <a:xfrm>
              <a:off x="904246" y="144019"/>
              <a:ext cx="9510965" cy="204463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4" name="Google Shape;330;p9">
              <a:extLst>
                <a:ext uri="{FF2B5EF4-FFF2-40B4-BE49-F238E27FC236}">
                  <a16:creationId xmlns:a16="http://schemas.microsoft.com/office/drawing/2014/main" id="{7D1783C4-EC9F-38E0-CF2D-3D6340764FDB}"/>
                </a:ext>
              </a:extLst>
            </p:cNvPr>
            <p:cNvSpPr txBox="1"/>
            <p:nvPr/>
          </p:nvSpPr>
          <p:spPr>
            <a:xfrm>
              <a:off x="904246" y="144019"/>
              <a:ext cx="12320523" cy="204463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500" dirty="0">
                  <a:effectLst/>
                  <a:latin typeface="Roboto Condensed" panose="02000000000000000000" pitchFamily="2" charset="0"/>
                  <a:ea typeface="Roboto Condensed" panose="02000000000000000000" pitchFamily="2" charset="0"/>
                </a:rPr>
                <a:t>Khẳng định sự bất hạnh của đàn bà muôn nơi, muôn thuở. Mang đến những thông điệp/ bài học cho người đọc. </a:t>
              </a:r>
              <a:endParaRPr lang="en-US" sz="3500" dirty="0">
                <a:effectLst/>
                <a:latin typeface="Roboto Condensed" panose="02000000000000000000" pitchFamily="2" charset="0"/>
                <a:ea typeface="Roboto Condensed" panose="02000000000000000000" pitchFamily="2" charset="0"/>
              </a:endParaRPr>
            </a:p>
          </p:txBody>
        </p:sp>
        <p:sp>
          <p:nvSpPr>
            <p:cNvPr id="25" name="Google Shape;331;p9">
              <a:extLst>
                <a:ext uri="{FF2B5EF4-FFF2-40B4-BE49-F238E27FC236}">
                  <a16:creationId xmlns:a16="http://schemas.microsoft.com/office/drawing/2014/main" id="{98D14EB7-9627-AF9B-57E2-073A7642040A}"/>
                </a:ext>
              </a:extLst>
            </p:cNvPr>
            <p:cNvSpPr/>
            <p:nvPr/>
          </p:nvSpPr>
          <p:spPr>
            <a:xfrm>
              <a:off x="25948" y="288039"/>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6" name="Google Shape;332;p9">
              <a:extLst>
                <a:ext uri="{FF2B5EF4-FFF2-40B4-BE49-F238E27FC236}">
                  <a16:creationId xmlns:a16="http://schemas.microsoft.com/office/drawing/2014/main" id="{0C4747FC-436E-3F4E-0EED-7B0D85EAB862}"/>
                </a:ext>
              </a:extLst>
            </p:cNvPr>
            <p:cNvSpPr/>
            <p:nvPr/>
          </p:nvSpPr>
          <p:spPr>
            <a:xfrm>
              <a:off x="930194" y="2592287"/>
              <a:ext cx="9510965" cy="210850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7" name="Google Shape;333;p9">
              <a:extLst>
                <a:ext uri="{FF2B5EF4-FFF2-40B4-BE49-F238E27FC236}">
                  <a16:creationId xmlns:a16="http://schemas.microsoft.com/office/drawing/2014/main" id="{0EAE9996-6B10-7384-8341-8773321E9BC1}"/>
                </a:ext>
              </a:extLst>
            </p:cNvPr>
            <p:cNvSpPr txBox="1"/>
            <p:nvPr/>
          </p:nvSpPr>
          <p:spPr>
            <a:xfrm>
              <a:off x="974457" y="2592287"/>
              <a:ext cx="12250312" cy="210850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500" dirty="0">
                  <a:effectLst/>
                  <a:latin typeface="Roboto Condensed" panose="02000000000000000000" pitchFamily="2" charset="0"/>
                  <a:ea typeface="Roboto Condensed" panose="02000000000000000000" pitchFamily="2" charset="0"/>
                </a:rPr>
                <a:t>Khẳng định giá trị của tác phẩm: </a:t>
              </a:r>
              <a:r>
                <a:rPr lang="vi-VN" sz="3500" i="1" dirty="0">
                  <a:effectLst/>
                  <a:latin typeface="Roboto Condensed" panose="02000000000000000000" pitchFamily="2" charset="0"/>
                  <a:ea typeface="Roboto Condensed" panose="02000000000000000000" pitchFamily="2" charset="0"/>
                </a:rPr>
                <a:t>Để lại cho văn học một thiên tình sử bi thảm làm nhức nhối trái tim người đọc....; cho lịch sử văn học Việt Nam một áng “thiên cổ kì bút”, cho riêng thể loại truyện ngắn Việt Nam một truyện ngắn vừa là đột khởi vừa là đỉnh cao vời vợi trong muôn đời.</a:t>
              </a:r>
              <a:endParaRPr lang="en-US" sz="3500" dirty="0">
                <a:effectLst/>
                <a:latin typeface="Roboto Condensed" panose="02000000000000000000" pitchFamily="2" charset="0"/>
                <a:ea typeface="Roboto Condensed" panose="02000000000000000000" pitchFamily="2" charset="0"/>
              </a:endParaRPr>
            </a:p>
          </p:txBody>
        </p:sp>
        <p:sp>
          <p:nvSpPr>
            <p:cNvPr id="29" name="Google Shape;331;p9">
              <a:extLst>
                <a:ext uri="{FF2B5EF4-FFF2-40B4-BE49-F238E27FC236}">
                  <a16:creationId xmlns:a16="http://schemas.microsoft.com/office/drawing/2014/main" id="{DBBEEF02-BD1C-6022-E9D8-54BAD9C3A3CA}"/>
                </a:ext>
              </a:extLst>
            </p:cNvPr>
            <p:cNvSpPr/>
            <p:nvPr/>
          </p:nvSpPr>
          <p:spPr>
            <a:xfrm>
              <a:off x="-180828" y="2703868"/>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12" name="Freeform 5">
            <a:extLst>
              <a:ext uri="{FF2B5EF4-FFF2-40B4-BE49-F238E27FC236}">
                <a16:creationId xmlns:a16="http://schemas.microsoft.com/office/drawing/2014/main" id="{0DD42C69-7978-5FAE-817A-11674A15A1D3}"/>
              </a:ext>
            </a:extLst>
          </p:cNvPr>
          <p:cNvSpPr/>
          <p:nvPr/>
        </p:nvSpPr>
        <p:spPr>
          <a:xfrm>
            <a:off x="8078775" y="3245163"/>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1266151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7C223-D31C-BA1C-BB21-3B659A0EA5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90C930-7835-AD1B-9FB8-EF8BB57EAD4B}"/>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2F5605C7-8B18-DED9-E3CD-23040751367C}"/>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550EEACA-BE66-E443-3321-85933E801C82}"/>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6B1335B7-C6B8-7E08-E4F1-8316E488A30F}"/>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37BE80B4-01DE-FA56-5F10-A5A2DF907D0A}"/>
              </a:ext>
            </a:extLst>
          </p:cNvPr>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8683028D-6FB4-2E82-B850-4772E0F2CF85}"/>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7A418093-F937-CA7A-38F7-CC1C9C72E7A9}"/>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9F92EFCB-30A5-D3B9-2052-F66256C290E6}"/>
              </a:ext>
            </a:extLst>
          </p:cNvPr>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722DB735-51A6-51B2-2866-1A7379E3F5D5}"/>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F7CA331B-7947-3826-8769-6EEDBA7FE761}"/>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D1864215-0C71-21C5-8CC1-A5E5755F3C0E}"/>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3</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Tìm</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hiểu</a:t>
            </a:r>
            <a:r>
              <a:rPr lang="en-US" sz="4800" b="1" dirty="0">
                <a:solidFill>
                  <a:srgbClr val="605048"/>
                </a:solidFill>
                <a:latin typeface="#9Slide05 SVNSteady" pitchFamily="2" charset="0"/>
              </a:rPr>
              <a:t> </a:t>
            </a:r>
            <a:r>
              <a:rPr lang="en-US" sz="4800" b="1" dirty="0" err="1">
                <a:solidFill>
                  <a:srgbClr val="605048"/>
                </a:solidFill>
                <a:latin typeface="#9Slide05 SVNSteady" pitchFamily="2" charset="0"/>
              </a:rPr>
              <a:t>cách</a:t>
            </a:r>
            <a:r>
              <a:rPr lang="en-US" sz="4800" b="1" dirty="0">
                <a:solidFill>
                  <a:srgbClr val="605048"/>
                </a:solidFill>
                <a:latin typeface="#9Slide05 SVNSteady" pitchFamily="2" charset="0"/>
              </a:rPr>
              <a:t> </a:t>
            </a:r>
            <a:r>
              <a:rPr lang="vi-VN" sz="4800" b="1" dirty="0">
                <a:solidFill>
                  <a:srgbClr val="605048"/>
                </a:solidFill>
                <a:latin typeface="#9Slide05 SVNSteady" pitchFamily="2" charset="0"/>
              </a:rPr>
              <a:t>kết thúc văn bản</a:t>
            </a:r>
            <a:endParaRPr lang="en-US" sz="4800" b="1" dirty="0">
              <a:solidFill>
                <a:srgbClr val="605048"/>
              </a:solidFill>
              <a:latin typeface="#9Slide05 SVNSteady" pitchFamily="2" charset="0"/>
            </a:endParaRPr>
          </a:p>
        </p:txBody>
      </p:sp>
      <p:sp>
        <p:nvSpPr>
          <p:cNvPr id="14" name="TextBox 8">
            <a:extLst>
              <a:ext uri="{FF2B5EF4-FFF2-40B4-BE49-F238E27FC236}">
                <a16:creationId xmlns:a16="http://schemas.microsoft.com/office/drawing/2014/main" id="{ED715634-A088-0CFB-B811-166043FA7C0F}"/>
              </a:ext>
            </a:extLst>
          </p:cNvPr>
          <p:cNvSpPr txBox="1"/>
          <p:nvPr/>
        </p:nvSpPr>
        <p:spPr>
          <a:xfrm>
            <a:off x="4649588" y="1572849"/>
            <a:ext cx="16154400" cy="774571"/>
          </a:xfrm>
          <a:prstGeom prst="rect">
            <a:avLst/>
          </a:prstGeom>
          <a:noFill/>
        </p:spPr>
        <p:txBody>
          <a:bodyPr wrap="square" rtlCol="0">
            <a:spAutoFit/>
          </a:bodyPr>
          <a:lstStyle/>
          <a:p>
            <a:pPr algn="just">
              <a:lnSpc>
                <a:spcPct val="120000"/>
              </a:lnSpc>
              <a:spcBef>
                <a:spcPts val="200"/>
              </a:spcBef>
              <a:spcAft>
                <a:spcPts val="200"/>
              </a:spcAft>
            </a:pPr>
            <a:r>
              <a:rPr lang="vi-VN" sz="4000" b="1" dirty="0">
                <a:effectLst/>
                <a:latin typeface="Roboto Condensed" panose="02000000000000000000" pitchFamily="2" charset="0"/>
                <a:ea typeface="Roboto Condensed" panose="02000000000000000000" pitchFamily="2" charset="0"/>
              </a:rPr>
              <a:t>Nghệ thuật lập luận của phần (3)</a:t>
            </a:r>
            <a:endParaRPr lang="en-US" sz="4000" b="1" dirty="0">
              <a:effectLst/>
              <a:latin typeface="Roboto Condensed" panose="02000000000000000000" pitchFamily="2" charset="0"/>
              <a:ea typeface="Roboto Condensed" panose="02000000000000000000" pitchFamily="2" charset="0"/>
            </a:endParaRPr>
          </a:p>
        </p:txBody>
      </p:sp>
      <p:sp>
        <p:nvSpPr>
          <p:cNvPr id="30" name="Freeform 5">
            <a:extLst>
              <a:ext uri="{FF2B5EF4-FFF2-40B4-BE49-F238E27FC236}">
                <a16:creationId xmlns:a16="http://schemas.microsoft.com/office/drawing/2014/main" id="{EB261CFB-F60D-D3C2-E657-C311B8CC6479}"/>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21" name="Google Shape;327;p9">
            <a:extLst>
              <a:ext uri="{FF2B5EF4-FFF2-40B4-BE49-F238E27FC236}">
                <a16:creationId xmlns:a16="http://schemas.microsoft.com/office/drawing/2014/main" id="{34BFBA03-D58C-B58F-7C9E-03F715838D0C}"/>
              </a:ext>
            </a:extLst>
          </p:cNvPr>
          <p:cNvGrpSpPr/>
          <p:nvPr/>
        </p:nvGrpSpPr>
        <p:grpSpPr>
          <a:xfrm>
            <a:off x="-6011766" y="1735639"/>
            <a:ext cx="18873481" cy="7809129"/>
            <a:chOff x="-5518993" y="-851478"/>
            <a:chExt cx="16004416" cy="6622019"/>
          </a:xfrm>
        </p:grpSpPr>
        <p:sp>
          <p:nvSpPr>
            <p:cNvPr id="22" name="Google Shape;328;p9">
              <a:extLst>
                <a:ext uri="{FF2B5EF4-FFF2-40B4-BE49-F238E27FC236}">
                  <a16:creationId xmlns:a16="http://schemas.microsoft.com/office/drawing/2014/main" id="{286D4B5A-2159-98C4-63EE-F9EDB3155343}"/>
                </a:ext>
              </a:extLst>
            </p:cNvPr>
            <p:cNvSpPr/>
            <p:nvPr/>
          </p:nvSpPr>
          <p:spPr>
            <a:xfrm>
              <a:off x="-5518993" y="-851478"/>
              <a:ext cx="6622019" cy="6622019"/>
            </a:xfrm>
            <a:prstGeom prst="blockArc">
              <a:avLst>
                <a:gd name="adj1" fmla="val 18900000"/>
                <a:gd name="adj2" fmla="val 2700000"/>
                <a:gd name="adj3" fmla="val 326"/>
              </a:avLst>
            </a:prstGeom>
            <a:noFill/>
            <a:ln w="25400" cap="flat" cmpd="sng">
              <a:solidFill>
                <a:srgbClr val="4D56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3" name="Google Shape;329;p9">
              <a:extLst>
                <a:ext uri="{FF2B5EF4-FFF2-40B4-BE49-F238E27FC236}">
                  <a16:creationId xmlns:a16="http://schemas.microsoft.com/office/drawing/2014/main" id="{D77BAE8C-30CF-C8EB-32D0-420FFFB1633B}"/>
                </a:ext>
              </a:extLst>
            </p:cNvPr>
            <p:cNvSpPr/>
            <p:nvPr/>
          </p:nvSpPr>
          <p:spPr>
            <a:xfrm>
              <a:off x="904246" y="144019"/>
              <a:ext cx="9510965" cy="204463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4" name="Google Shape;330;p9">
              <a:extLst>
                <a:ext uri="{FF2B5EF4-FFF2-40B4-BE49-F238E27FC236}">
                  <a16:creationId xmlns:a16="http://schemas.microsoft.com/office/drawing/2014/main" id="{341E8FB4-4403-54DD-77BF-5E9EFBA83B92}"/>
                </a:ext>
              </a:extLst>
            </p:cNvPr>
            <p:cNvSpPr txBox="1"/>
            <p:nvPr/>
          </p:nvSpPr>
          <p:spPr>
            <a:xfrm>
              <a:off x="904246" y="144019"/>
              <a:ext cx="9510965" cy="204463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500" dirty="0">
                  <a:effectLst/>
                  <a:latin typeface="Roboto Condensed" panose="02000000000000000000" pitchFamily="2" charset="0"/>
                  <a:ea typeface="Roboto Condensed" panose="02000000000000000000" pitchFamily="2" charset="0"/>
                </a:rPr>
                <a:t>Sử dụng các từ ngữ lập luận: </a:t>
              </a:r>
              <a:r>
                <a:rPr lang="vi-VN" sz="3500" i="1" dirty="0">
                  <a:effectLst/>
                  <a:latin typeface="Roboto Condensed" panose="02000000000000000000" pitchFamily="2" charset="0"/>
                  <a:ea typeface="Roboto Condensed" panose="02000000000000000000" pitchFamily="2" charset="0"/>
                </a:rPr>
                <a:t>Rõ ràng, cho nên, ví như</a:t>
              </a:r>
              <a:endParaRPr lang="en-US" sz="3500" i="1" dirty="0">
                <a:effectLst/>
                <a:latin typeface="Roboto Condensed" panose="02000000000000000000" pitchFamily="2" charset="0"/>
                <a:ea typeface="Roboto Condensed" panose="02000000000000000000" pitchFamily="2" charset="0"/>
              </a:endParaRPr>
            </a:p>
          </p:txBody>
        </p:sp>
        <p:sp>
          <p:nvSpPr>
            <p:cNvPr id="25" name="Google Shape;331;p9">
              <a:extLst>
                <a:ext uri="{FF2B5EF4-FFF2-40B4-BE49-F238E27FC236}">
                  <a16:creationId xmlns:a16="http://schemas.microsoft.com/office/drawing/2014/main" id="{D333CC8B-AEAF-469A-FB1E-DF464B2A9826}"/>
                </a:ext>
              </a:extLst>
            </p:cNvPr>
            <p:cNvSpPr/>
            <p:nvPr/>
          </p:nvSpPr>
          <p:spPr>
            <a:xfrm>
              <a:off x="25948" y="288039"/>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6" name="Google Shape;332;p9">
              <a:extLst>
                <a:ext uri="{FF2B5EF4-FFF2-40B4-BE49-F238E27FC236}">
                  <a16:creationId xmlns:a16="http://schemas.microsoft.com/office/drawing/2014/main" id="{332E7BF4-1879-5524-EFED-61256C18AAF2}"/>
                </a:ext>
              </a:extLst>
            </p:cNvPr>
            <p:cNvSpPr/>
            <p:nvPr/>
          </p:nvSpPr>
          <p:spPr>
            <a:xfrm>
              <a:off x="930194" y="2592287"/>
              <a:ext cx="9510965" cy="210850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7" name="Google Shape;333;p9">
              <a:extLst>
                <a:ext uri="{FF2B5EF4-FFF2-40B4-BE49-F238E27FC236}">
                  <a16:creationId xmlns:a16="http://schemas.microsoft.com/office/drawing/2014/main" id="{719ECA86-EA40-1122-10B2-A54440EC0849}"/>
                </a:ext>
              </a:extLst>
            </p:cNvPr>
            <p:cNvSpPr txBox="1"/>
            <p:nvPr/>
          </p:nvSpPr>
          <p:spPr>
            <a:xfrm>
              <a:off x="974458" y="2592287"/>
              <a:ext cx="9510965" cy="210850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500" dirty="0">
                  <a:effectLst/>
                  <a:latin typeface="Roboto Condensed" panose="02000000000000000000" pitchFamily="2" charset="0"/>
                  <a:ea typeface="Roboto Condensed" panose="02000000000000000000" pitchFamily="2" charset="0"/>
                </a:rPr>
                <a:t>Sử dụng các từ ngữ/ cụm từ thể hiện thông điệp: </a:t>
              </a:r>
              <a:r>
                <a:rPr lang="vi-VN" sz="3500" i="1" dirty="0">
                  <a:effectLst/>
                  <a:latin typeface="Roboto Condensed" panose="02000000000000000000" pitchFamily="2" charset="0"/>
                  <a:ea typeface="Roboto Condensed" panose="02000000000000000000" pitchFamily="2" charset="0"/>
                </a:rPr>
                <a:t>Hãy nhớ rằng, xin đừng quên</a:t>
              </a:r>
              <a:endParaRPr lang="en-US" sz="3500" i="1" dirty="0">
                <a:effectLst/>
                <a:latin typeface="Roboto Condensed" panose="02000000000000000000" pitchFamily="2" charset="0"/>
                <a:ea typeface="Roboto Condensed" panose="02000000000000000000" pitchFamily="2" charset="0"/>
              </a:endParaRPr>
            </a:p>
          </p:txBody>
        </p:sp>
        <p:sp>
          <p:nvSpPr>
            <p:cNvPr id="29" name="Google Shape;331;p9">
              <a:extLst>
                <a:ext uri="{FF2B5EF4-FFF2-40B4-BE49-F238E27FC236}">
                  <a16:creationId xmlns:a16="http://schemas.microsoft.com/office/drawing/2014/main" id="{AFA3CD21-C133-DF1E-E594-B465AD3D18E2}"/>
                </a:ext>
              </a:extLst>
            </p:cNvPr>
            <p:cNvSpPr/>
            <p:nvPr/>
          </p:nvSpPr>
          <p:spPr>
            <a:xfrm>
              <a:off x="-180828" y="2703868"/>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6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Tree>
    <p:extLst>
      <p:ext uri="{BB962C8B-B14F-4D97-AF65-F5344CB8AC3E}">
        <p14:creationId xmlns:p14="http://schemas.microsoft.com/office/powerpoint/2010/main" val="20294689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E7A6E-7EA1-5AAE-57F9-AD62890123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6C6BE1-DFF2-BD53-30E8-902EA5B3A01C}"/>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33720B81-BE8E-589E-32E1-252490557D36}"/>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23C054DC-E5C9-2C15-7204-377898D3F812}"/>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197138A2-A874-612D-FF4E-130E3F82AF49}"/>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8B7E874D-4717-F359-09EE-FC421D2F21DF}"/>
              </a:ext>
            </a:extLst>
          </p:cNvPr>
          <p:cNvSpPr/>
          <p:nvPr/>
        </p:nvSpPr>
        <p:spPr>
          <a:xfrm rot="-5400000">
            <a:off x="4496843" y="-3513799"/>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667F03B2-632D-F85B-DCDC-6718C51B1EC0}"/>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AA9C5EAF-B3AE-69C7-3F8A-420A44C8162B}"/>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842F763A-7BDC-DE86-9A77-D46DA1E3B10F}"/>
              </a:ext>
            </a:extLst>
          </p:cNvPr>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99102E1C-83FE-1158-1A70-D0EBC6AB8D3E}"/>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B9846D8A-6324-D3CF-3694-C6FBD2AE233B}"/>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3" name="Hình chữ nhật: Góc Tròn 12">
            <a:extLst>
              <a:ext uri="{FF2B5EF4-FFF2-40B4-BE49-F238E27FC236}">
                <a16:creationId xmlns:a16="http://schemas.microsoft.com/office/drawing/2014/main" id="{13076B89-BA37-5084-0EC8-D9DCB1B5EE81}"/>
              </a:ext>
            </a:extLst>
          </p:cNvPr>
          <p:cNvSpPr/>
          <p:nvPr/>
        </p:nvSpPr>
        <p:spPr>
          <a:xfrm>
            <a:off x="1066800" y="2948002"/>
            <a:ext cx="16611601" cy="2247980"/>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8">
            <a:extLst>
              <a:ext uri="{FF2B5EF4-FFF2-40B4-BE49-F238E27FC236}">
                <a16:creationId xmlns:a16="http://schemas.microsoft.com/office/drawing/2014/main" id="{347DD196-5ED6-47A6-C304-CD8BA076E27D}"/>
              </a:ext>
            </a:extLst>
          </p:cNvPr>
          <p:cNvSpPr txBox="1"/>
          <p:nvPr/>
        </p:nvSpPr>
        <p:spPr>
          <a:xfrm>
            <a:off x="1534753" y="3207087"/>
            <a:ext cx="15738442" cy="1836400"/>
          </a:xfrm>
          <a:prstGeom prst="rect">
            <a:avLst/>
          </a:prstGeom>
          <a:noFill/>
        </p:spPr>
        <p:txBody>
          <a:bodyPr wrap="square" rtlCol="0">
            <a:spAutoFit/>
          </a:bodyPr>
          <a:lstStyle/>
          <a:p>
            <a:pPr>
              <a:lnSpc>
                <a:spcPct val="150000"/>
              </a:lnSpc>
            </a:pPr>
            <a:r>
              <a:rPr lang="vi-VN" sz="4000" dirty="0">
                <a:latin typeface="Roboto Condensed" panose="02000000000000000000" pitchFamily="2" charset="0"/>
                <a:ea typeface="Roboto Condensed" panose="02000000000000000000" pitchFamily="2" charset="0"/>
              </a:rPr>
              <a:t>(?) Tại sao nói văn bản có sự kết hợp của </a:t>
            </a:r>
            <a:r>
              <a:rPr lang="vi-VN" sz="4000" b="1" dirty="0">
                <a:latin typeface="Roboto Condensed" panose="02000000000000000000" pitchFamily="2" charset="0"/>
                <a:ea typeface="Roboto Condensed" panose="02000000000000000000" pitchFamily="2" charset="0"/>
              </a:rPr>
              <a:t>cách nêu vấn đề khách quan </a:t>
            </a:r>
            <a:r>
              <a:rPr lang="vi-VN" sz="4000" dirty="0">
                <a:latin typeface="Roboto Condensed" panose="02000000000000000000" pitchFamily="2" charset="0"/>
                <a:ea typeface="Roboto Condensed" panose="02000000000000000000" pitchFamily="2" charset="0"/>
              </a:rPr>
              <a:t>và </a:t>
            </a:r>
            <a:r>
              <a:rPr lang="vi-VN" sz="4000" b="1" dirty="0">
                <a:latin typeface="Roboto Condensed" panose="02000000000000000000" pitchFamily="2" charset="0"/>
                <a:ea typeface="Roboto Condensed" panose="02000000000000000000" pitchFamily="2" charset="0"/>
              </a:rPr>
              <a:t>phát biểu ý kiến chủ quan</a:t>
            </a:r>
            <a:r>
              <a:rPr lang="vi-VN" sz="4000" dirty="0">
                <a:latin typeface="Roboto Condensed" panose="02000000000000000000" pitchFamily="2" charset="0"/>
                <a:ea typeface="Roboto Condensed" panose="02000000000000000000" pitchFamily="2" charset="0"/>
              </a:rPr>
              <a:t>?</a:t>
            </a:r>
            <a:endParaRPr lang="en-US" sz="4000" dirty="0">
              <a:latin typeface="Roboto Condensed" panose="02000000000000000000" pitchFamily="2" charset="0"/>
              <a:ea typeface="Roboto Condensed" panose="02000000000000000000" pitchFamily="2" charset="0"/>
            </a:endParaRPr>
          </a:p>
        </p:txBody>
      </p:sp>
      <p:sp>
        <p:nvSpPr>
          <p:cNvPr id="11" name="Freeform 5">
            <a:extLst>
              <a:ext uri="{FF2B5EF4-FFF2-40B4-BE49-F238E27FC236}">
                <a16:creationId xmlns:a16="http://schemas.microsoft.com/office/drawing/2014/main" id="{829211B0-00E9-FBDC-1C29-0B5AD3EEE457}"/>
              </a:ext>
            </a:extLst>
          </p:cNvPr>
          <p:cNvSpPr/>
          <p:nvPr/>
        </p:nvSpPr>
        <p:spPr>
          <a:xfrm>
            <a:off x="1066800" y="-839808"/>
            <a:ext cx="17273195" cy="11138957"/>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764338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830AA-DC0B-62B0-9FE4-3DF0FB1396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9BE7D6A-D412-CC0B-37FD-100F988DDA2A}"/>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84DDD6B3-A2AC-8E57-541A-F2971BCE0BFF}"/>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F3AE2702-D7E9-1531-1E12-76BFFD308216}"/>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3EEB30C8-7A41-7A5A-5A69-BB93EC13F0D4}"/>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85C9DB1C-AE75-B119-C881-1D5EB0075D81}"/>
              </a:ext>
            </a:extLst>
          </p:cNvPr>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F2CD4590-0E8C-AB6A-A94A-6DB44EE50596}"/>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A77C42DC-ECCB-768C-5850-BD11314C1C6C}"/>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09B71325-2F74-4427-29B2-006032EC349F}"/>
              </a:ext>
            </a:extLst>
          </p:cNvPr>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80978747-E16F-3236-ED81-FA26608218E1}"/>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CF549930-6882-9A29-38EE-B270351F3D1B}"/>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B43CE30F-FE5B-82E9-A90D-7107305788A5}"/>
              </a:ext>
            </a:extLst>
          </p:cNvPr>
          <p:cNvSpPr txBox="1"/>
          <p:nvPr/>
        </p:nvSpPr>
        <p:spPr>
          <a:xfrm>
            <a:off x="838201" y="315627"/>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4. Nghệ thuật lập luận</a:t>
            </a:r>
            <a:endParaRPr lang="en-US" sz="4800" b="1" dirty="0">
              <a:solidFill>
                <a:srgbClr val="605048"/>
              </a:solidFill>
              <a:latin typeface="#9Slide05 SVNSteady" pitchFamily="2" charset="0"/>
            </a:endParaRPr>
          </a:p>
        </p:txBody>
      </p:sp>
      <p:sp>
        <p:nvSpPr>
          <p:cNvPr id="12" name="TextBox 11">
            <a:extLst>
              <a:ext uri="{FF2B5EF4-FFF2-40B4-BE49-F238E27FC236}">
                <a16:creationId xmlns:a16="http://schemas.microsoft.com/office/drawing/2014/main" id="{E3A776E8-3B6E-0FCD-55AD-1A6157A155AC}"/>
              </a:ext>
            </a:extLst>
          </p:cNvPr>
          <p:cNvSpPr txBox="1"/>
          <p:nvPr/>
        </p:nvSpPr>
        <p:spPr>
          <a:xfrm>
            <a:off x="4876800" y="1448138"/>
            <a:ext cx="7985440" cy="801501"/>
          </a:xfrm>
          <a:prstGeom prst="rect">
            <a:avLst/>
          </a:prstGeom>
        </p:spPr>
        <p:txBody>
          <a:bodyPr lIns="0" tIns="0" rIns="0" bIns="0" rtlCol="0" anchor="t">
            <a:spAutoFit/>
          </a:bodyPr>
          <a:lstStyle/>
          <a:p>
            <a:pPr algn="ctr">
              <a:lnSpc>
                <a:spcPts val="7000"/>
              </a:lnSpc>
              <a:spcBef>
                <a:spcPct val="0"/>
              </a:spcBef>
            </a:pPr>
            <a:r>
              <a:rPr lang="vi-VN" sz="4000" b="1" dirty="0">
                <a:effectLst/>
                <a:latin typeface="Roboto Condensed" panose="02000000000000000000" pitchFamily="2" charset="0"/>
                <a:ea typeface="Roboto Condensed" panose="02000000000000000000" pitchFamily="2" charset="0"/>
              </a:rPr>
              <a:t>Cách nêu vấn đề</a:t>
            </a:r>
            <a:endParaRPr lang="en-US" sz="4000" dirty="0">
              <a:solidFill>
                <a:srgbClr val="605048"/>
              </a:solidFill>
              <a:latin typeface="Roboto Condensed" panose="02000000000000000000" pitchFamily="2" charset="0"/>
              <a:ea typeface="Roboto Condensed" panose="02000000000000000000" pitchFamily="2" charset="0"/>
            </a:endParaRPr>
          </a:p>
        </p:txBody>
      </p:sp>
      <p:sp>
        <p:nvSpPr>
          <p:cNvPr id="13" name="TextBox 12">
            <a:extLst>
              <a:ext uri="{FF2B5EF4-FFF2-40B4-BE49-F238E27FC236}">
                <a16:creationId xmlns:a16="http://schemas.microsoft.com/office/drawing/2014/main" id="{935F45CA-D602-1819-E83E-6685F3BB071D}"/>
              </a:ext>
            </a:extLst>
          </p:cNvPr>
          <p:cNvSpPr txBox="1"/>
          <p:nvPr/>
        </p:nvSpPr>
        <p:spPr>
          <a:xfrm>
            <a:off x="2343790" y="2403449"/>
            <a:ext cx="14039209" cy="1323439"/>
          </a:xfrm>
          <a:prstGeom prst="rect">
            <a:avLst/>
          </a:prstGeom>
          <a:noFill/>
        </p:spPr>
        <p:txBody>
          <a:bodyPr wrap="square" rtlCol="0">
            <a:spAutoFit/>
          </a:bodyPr>
          <a:lstStyle/>
          <a:p>
            <a:r>
              <a:rPr lang="vi-VN" sz="4000" dirty="0">
                <a:latin typeface="Roboto Condensed" panose="02000000000000000000" pitchFamily="2" charset="0"/>
                <a:ea typeface="Roboto Condensed" panose="02000000000000000000" pitchFamily="2" charset="0"/>
              </a:rPr>
              <a:t>Trực tiếp, mạch lạc, rõ ràng, linh hoạt trong thao tác kết hợp (nêu vấn đề khách quan và phát biểu ý kiến chủ quan)</a:t>
            </a:r>
            <a:endParaRPr lang="en-US" sz="4000" dirty="0">
              <a:latin typeface="Roboto Condensed" panose="02000000000000000000" pitchFamily="2" charset="0"/>
              <a:ea typeface="Roboto Condensed" panose="02000000000000000000" pitchFamily="2" charset="0"/>
            </a:endParaRPr>
          </a:p>
        </p:txBody>
      </p:sp>
      <p:grpSp>
        <p:nvGrpSpPr>
          <p:cNvPr id="15" name="Google Shape;327;p9">
            <a:extLst>
              <a:ext uri="{FF2B5EF4-FFF2-40B4-BE49-F238E27FC236}">
                <a16:creationId xmlns:a16="http://schemas.microsoft.com/office/drawing/2014/main" id="{D6C86B2A-E48D-06DC-E300-EB339A7D3E5B}"/>
              </a:ext>
            </a:extLst>
          </p:cNvPr>
          <p:cNvGrpSpPr/>
          <p:nvPr/>
        </p:nvGrpSpPr>
        <p:grpSpPr>
          <a:xfrm>
            <a:off x="-5871467" y="2561182"/>
            <a:ext cx="21696721" cy="7809129"/>
            <a:chOff x="-5518993" y="-851478"/>
            <a:chExt cx="18398479" cy="6622019"/>
          </a:xfrm>
        </p:grpSpPr>
        <p:sp>
          <p:nvSpPr>
            <p:cNvPr id="16" name="Google Shape;328;p9">
              <a:extLst>
                <a:ext uri="{FF2B5EF4-FFF2-40B4-BE49-F238E27FC236}">
                  <a16:creationId xmlns:a16="http://schemas.microsoft.com/office/drawing/2014/main" id="{43C029D4-A510-5AD3-CF2F-2849578E9B76}"/>
                </a:ext>
              </a:extLst>
            </p:cNvPr>
            <p:cNvSpPr/>
            <p:nvPr/>
          </p:nvSpPr>
          <p:spPr>
            <a:xfrm>
              <a:off x="-5518993" y="-851478"/>
              <a:ext cx="6622019" cy="6622019"/>
            </a:xfrm>
            <a:prstGeom prst="blockArc">
              <a:avLst>
                <a:gd name="adj1" fmla="val 18900000"/>
                <a:gd name="adj2" fmla="val 2700000"/>
                <a:gd name="adj3" fmla="val 326"/>
              </a:avLst>
            </a:prstGeom>
            <a:noFill/>
            <a:ln w="25400" cap="flat" cmpd="sng">
              <a:solidFill>
                <a:srgbClr val="4D56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7" name="Google Shape;329;p9">
              <a:extLst>
                <a:ext uri="{FF2B5EF4-FFF2-40B4-BE49-F238E27FC236}">
                  <a16:creationId xmlns:a16="http://schemas.microsoft.com/office/drawing/2014/main" id="{CBE73A44-DC03-9E57-60AF-49F926812DB0}"/>
                </a:ext>
              </a:extLst>
            </p:cNvPr>
            <p:cNvSpPr/>
            <p:nvPr/>
          </p:nvSpPr>
          <p:spPr>
            <a:xfrm>
              <a:off x="904246" y="144019"/>
              <a:ext cx="9510965" cy="204463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8" name="Google Shape;330;p9">
              <a:extLst>
                <a:ext uri="{FF2B5EF4-FFF2-40B4-BE49-F238E27FC236}">
                  <a16:creationId xmlns:a16="http://schemas.microsoft.com/office/drawing/2014/main" id="{7DC5E2A9-B903-B720-8C28-76577BF811EB}"/>
                </a:ext>
              </a:extLst>
            </p:cNvPr>
            <p:cNvSpPr txBox="1"/>
            <p:nvPr/>
          </p:nvSpPr>
          <p:spPr>
            <a:xfrm>
              <a:off x="904245" y="144019"/>
              <a:ext cx="11789998" cy="204463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600" b="1" dirty="0">
                  <a:effectLst/>
                  <a:latin typeface="Roboto Condensed" panose="02000000000000000000" pitchFamily="2" charset="0"/>
                  <a:ea typeface="Roboto Condensed" panose="02000000000000000000" pitchFamily="2" charset="0"/>
                </a:rPr>
                <a:t>Nêu vấn đề khách quan: </a:t>
              </a:r>
              <a:r>
                <a:rPr lang="vi-VN" sz="3600" dirty="0">
                  <a:latin typeface="Roboto Condensed" panose="02000000000000000000" pitchFamily="2" charset="0"/>
                  <a:ea typeface="Roboto Condensed" panose="02000000000000000000" pitchFamily="2" charset="0"/>
                </a:rPr>
                <a:t>C</a:t>
              </a:r>
              <a:r>
                <a:rPr lang="vi-VN" sz="3600" dirty="0">
                  <a:effectLst/>
                  <a:latin typeface="Roboto Condensed" panose="02000000000000000000" pitchFamily="2" charset="0"/>
                  <a:ea typeface="Roboto Condensed" panose="02000000000000000000" pitchFamily="2" charset="0"/>
                </a:rPr>
                <a:t>hủ đề mà tác giả đang thảo luận: hạnh phúc mong manh của người phụ nữ.</a:t>
              </a:r>
              <a:endParaRPr lang="en-US" sz="3600" dirty="0">
                <a:effectLst/>
                <a:latin typeface="Roboto Condensed" panose="02000000000000000000" pitchFamily="2" charset="0"/>
                <a:ea typeface="Roboto Condensed" panose="02000000000000000000" pitchFamily="2" charset="0"/>
              </a:endParaRPr>
            </a:p>
          </p:txBody>
        </p:sp>
        <p:sp>
          <p:nvSpPr>
            <p:cNvPr id="19" name="Google Shape;331;p9">
              <a:extLst>
                <a:ext uri="{FF2B5EF4-FFF2-40B4-BE49-F238E27FC236}">
                  <a16:creationId xmlns:a16="http://schemas.microsoft.com/office/drawing/2014/main" id="{1CFA1C9C-D133-9F74-AE47-DCA52C998C3D}"/>
                </a:ext>
              </a:extLst>
            </p:cNvPr>
            <p:cNvSpPr/>
            <p:nvPr/>
          </p:nvSpPr>
          <p:spPr>
            <a:xfrm>
              <a:off x="25948" y="288039"/>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0" name="Google Shape;332;p9">
              <a:extLst>
                <a:ext uri="{FF2B5EF4-FFF2-40B4-BE49-F238E27FC236}">
                  <a16:creationId xmlns:a16="http://schemas.microsoft.com/office/drawing/2014/main" id="{8C341DB5-4FE4-5DE5-2827-8CA79D4C002E}"/>
                </a:ext>
              </a:extLst>
            </p:cNvPr>
            <p:cNvSpPr/>
            <p:nvPr/>
          </p:nvSpPr>
          <p:spPr>
            <a:xfrm>
              <a:off x="930194" y="2592287"/>
              <a:ext cx="9510965" cy="2108506"/>
            </a:xfrm>
            <a:prstGeom prst="rect">
              <a:avLst/>
            </a:prstGeom>
            <a:gradFill>
              <a:gsLst>
                <a:gs pos="0">
                  <a:srgbClr val="C4CDBB"/>
                </a:gs>
                <a:gs pos="35000">
                  <a:srgbClr val="D5DBCF"/>
                </a:gs>
                <a:gs pos="100000">
                  <a:srgbClr val="EFF2EB"/>
                </a:gs>
              </a:gsLst>
              <a:lin ang="16200000" scaled="0"/>
            </a:gradFill>
            <a:ln>
              <a:noFill/>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31" name="Google Shape;333;p9">
              <a:extLst>
                <a:ext uri="{FF2B5EF4-FFF2-40B4-BE49-F238E27FC236}">
                  <a16:creationId xmlns:a16="http://schemas.microsoft.com/office/drawing/2014/main" id="{34191693-FC97-19F8-2CA2-EBFC7B6AD09F}"/>
                </a:ext>
              </a:extLst>
            </p:cNvPr>
            <p:cNvSpPr txBox="1"/>
            <p:nvPr/>
          </p:nvSpPr>
          <p:spPr>
            <a:xfrm>
              <a:off x="974457" y="2592287"/>
              <a:ext cx="11905029" cy="2108506"/>
            </a:xfrm>
            <a:prstGeom prst="rect">
              <a:avLst/>
            </a:prstGeom>
            <a:solidFill>
              <a:schemeClr val="bg2">
                <a:lumMod val="90000"/>
              </a:schemeClr>
            </a:solidFill>
            <a:ln>
              <a:noFill/>
            </a:ln>
          </p:spPr>
          <p:txBody>
            <a:bodyPr spcFirstLastPara="1" wrap="square" lIns="1115425" tIns="76200" rIns="76200" bIns="76200" anchor="ctr" anchorCtr="0">
              <a:noAutofit/>
            </a:bodyPr>
            <a:lstStyle/>
            <a:p>
              <a:pPr algn="just">
                <a:lnSpc>
                  <a:spcPct val="120000"/>
                </a:lnSpc>
                <a:spcBef>
                  <a:spcPts val="200"/>
                </a:spcBef>
                <a:spcAft>
                  <a:spcPts val="200"/>
                </a:spcAft>
              </a:pPr>
              <a:r>
                <a:rPr lang="vi-VN" sz="3600" b="1" dirty="0">
                  <a:effectLst/>
                  <a:latin typeface="Roboto Condensed" panose="02000000000000000000" pitchFamily="2" charset="0"/>
                  <a:ea typeface="Roboto Condensed" panose="02000000000000000000" pitchFamily="2" charset="0"/>
                </a:rPr>
                <a:t>Phát biểu ý kiến chủ quan: </a:t>
              </a:r>
              <a:r>
                <a:rPr lang="vi-VN" sz="3600" dirty="0">
                  <a:latin typeface="Roboto Condensed" panose="02000000000000000000" pitchFamily="2" charset="0"/>
                  <a:ea typeface="Roboto Condensed" panose="02000000000000000000" pitchFamily="2" charset="0"/>
                </a:rPr>
                <a:t>Q</a:t>
              </a:r>
              <a:r>
                <a:rPr lang="vi-VN" sz="3600" dirty="0">
                  <a:effectLst/>
                  <a:latin typeface="Roboto Condensed" panose="02000000000000000000" pitchFamily="2" charset="0"/>
                  <a:ea typeface="Roboto Condensed" panose="02000000000000000000" pitchFamily="2" charset="0"/>
                </a:rPr>
                <a:t>uan điểm mà tác giả muốn chứng minh hay thảo luận: “</a:t>
              </a:r>
              <a:r>
                <a:rPr lang="vi-VN" sz="3600" i="1" dirty="0">
                  <a:effectLst/>
                  <a:latin typeface="Roboto Condensed" panose="02000000000000000000" pitchFamily="2" charset="0"/>
                  <a:ea typeface="Roboto Condensed" panose="02000000000000000000" pitchFamily="2" charset="0"/>
                </a:rPr>
                <a:t>Không ít người đã cho rằng sự tan nát hạnh phúc của Vũ Nương là do chế độ nam nữ bất bình đẳng. Nói thế nghe qua tưởng có lí. Nhưng nghĩ kĩ thì thấy về cơ bản không hẳn là thế</a:t>
              </a:r>
              <a:r>
                <a:rPr lang="vi-VN" sz="3600" dirty="0">
                  <a:effectLst/>
                  <a:latin typeface="Roboto Condensed" panose="02000000000000000000" pitchFamily="2" charset="0"/>
                  <a:ea typeface="Roboto Condensed" panose="02000000000000000000" pitchFamily="2" charset="0"/>
                </a:rPr>
                <a:t>”.</a:t>
              </a:r>
              <a:endParaRPr lang="en-US" sz="3600" dirty="0">
                <a:effectLst/>
                <a:latin typeface="Roboto Condensed" panose="02000000000000000000" pitchFamily="2" charset="0"/>
                <a:ea typeface="Roboto Condensed" panose="02000000000000000000" pitchFamily="2" charset="0"/>
              </a:endParaRPr>
            </a:p>
          </p:txBody>
        </p:sp>
        <p:sp>
          <p:nvSpPr>
            <p:cNvPr id="32" name="Google Shape;331;p9">
              <a:extLst>
                <a:ext uri="{FF2B5EF4-FFF2-40B4-BE49-F238E27FC236}">
                  <a16:creationId xmlns:a16="http://schemas.microsoft.com/office/drawing/2014/main" id="{6946AF7C-3CCD-AD73-8A31-3A2EF9688959}"/>
                </a:ext>
              </a:extLst>
            </p:cNvPr>
            <p:cNvSpPr/>
            <p:nvPr/>
          </p:nvSpPr>
          <p:spPr>
            <a:xfrm>
              <a:off x="-180828" y="2703868"/>
              <a:ext cx="1756597" cy="1756597"/>
            </a:xfrm>
            <a:prstGeom prst="ellipse">
              <a:avLst/>
            </a:prstGeom>
            <a:solidFill>
              <a:schemeClr val="bg2">
                <a:lumMod val="50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14" name="Freeform 5">
            <a:extLst>
              <a:ext uri="{FF2B5EF4-FFF2-40B4-BE49-F238E27FC236}">
                <a16:creationId xmlns:a16="http://schemas.microsoft.com/office/drawing/2014/main" id="{EC4AEFDA-FA40-1582-2B57-4707E489BCA6}"/>
              </a:ext>
            </a:extLst>
          </p:cNvPr>
          <p:cNvSpPr/>
          <p:nvPr/>
        </p:nvSpPr>
        <p:spPr>
          <a:xfrm>
            <a:off x="8068530" y="3155318"/>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9065217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75FF-4985-8E15-D054-9D002DCC88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048D38-8270-6F18-135D-5FAEBF7E1EEC}"/>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5D658952-F2F6-4071-7268-8CB2101D8C1E}"/>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1C2DB563-F50D-BB35-F2EB-A1DE238722E1}"/>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94E1416E-A2F9-E4EB-0358-B40E944AFBA2}"/>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80B2F205-C44E-F543-6BCB-FF6401EEC16A}"/>
              </a:ext>
            </a:extLst>
          </p:cNvPr>
          <p:cNvSpPr/>
          <p:nvPr/>
        </p:nvSpPr>
        <p:spPr>
          <a:xfrm rot="-5400000">
            <a:off x="4434987"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25B45418-2F88-97C7-2F0D-A37DD2E2E341}"/>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73819362-C83C-624F-5232-B4459899E70E}"/>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D864F4C3-03EF-8AA5-E429-382542BE2266}"/>
              </a:ext>
            </a:extLst>
          </p:cNvPr>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8DC11B82-3E97-8EC8-925B-D0E503B3BE18}"/>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FD4FF4B2-3BAE-DAD3-9B20-D91417F3FE02}"/>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BE2CAB37-BE75-105E-4917-B80D47C87847}"/>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4. Nghệ thuật lập luận</a:t>
            </a:r>
            <a:endParaRPr lang="en-US" sz="4800" b="1" dirty="0">
              <a:solidFill>
                <a:srgbClr val="605048"/>
              </a:solidFill>
              <a:latin typeface="#9Slide05 SVNSteady" pitchFamily="2" charset="0"/>
            </a:endParaRPr>
          </a:p>
        </p:txBody>
      </p:sp>
      <p:sp>
        <p:nvSpPr>
          <p:cNvPr id="30" name="Freeform 5">
            <a:extLst>
              <a:ext uri="{FF2B5EF4-FFF2-40B4-BE49-F238E27FC236}">
                <a16:creationId xmlns:a16="http://schemas.microsoft.com/office/drawing/2014/main" id="{2A262B83-B7A9-309E-6B75-A36B92EC71BE}"/>
              </a:ext>
            </a:extLst>
          </p:cNvPr>
          <p:cNvSpPr/>
          <p:nvPr/>
        </p:nvSpPr>
        <p:spPr>
          <a:xfrm>
            <a:off x="8743952" y="2934909"/>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Hình chữ nhật: Góc Tròn 12">
            <a:extLst>
              <a:ext uri="{FF2B5EF4-FFF2-40B4-BE49-F238E27FC236}">
                <a16:creationId xmlns:a16="http://schemas.microsoft.com/office/drawing/2014/main" id="{09B6A4FA-00E5-BA2A-3514-38480A805F3F}"/>
              </a:ext>
            </a:extLst>
          </p:cNvPr>
          <p:cNvSpPr/>
          <p:nvPr/>
        </p:nvSpPr>
        <p:spPr>
          <a:xfrm>
            <a:off x="807716" y="1646969"/>
            <a:ext cx="16611601" cy="2526205"/>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Hình chữ nhật: Góc Tròn 12">
            <a:extLst>
              <a:ext uri="{FF2B5EF4-FFF2-40B4-BE49-F238E27FC236}">
                <a16:creationId xmlns:a16="http://schemas.microsoft.com/office/drawing/2014/main" id="{B7ECE16D-560E-ACB5-5162-16D2CBF2E5AA}"/>
              </a:ext>
            </a:extLst>
          </p:cNvPr>
          <p:cNvSpPr/>
          <p:nvPr/>
        </p:nvSpPr>
        <p:spPr>
          <a:xfrm>
            <a:off x="853440" y="4763798"/>
            <a:ext cx="16611601" cy="4147634"/>
          </a:xfrm>
          <a:prstGeom prst="roundRect">
            <a:avLst/>
          </a:prstGeom>
          <a:solidFill>
            <a:srgbClr val="C4BD9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6307B7F-698A-113B-0CCB-5CDD6A7E7D9A}"/>
              </a:ext>
            </a:extLst>
          </p:cNvPr>
          <p:cNvSpPr txBox="1"/>
          <p:nvPr/>
        </p:nvSpPr>
        <p:spPr>
          <a:xfrm>
            <a:off x="4800600" y="1744674"/>
            <a:ext cx="7985440" cy="801501"/>
          </a:xfrm>
          <a:prstGeom prst="rect">
            <a:avLst/>
          </a:prstGeom>
        </p:spPr>
        <p:txBody>
          <a:bodyPr lIns="0" tIns="0" rIns="0" bIns="0" rtlCol="0" anchor="t">
            <a:spAutoFit/>
          </a:bodyPr>
          <a:lstStyle/>
          <a:p>
            <a:pPr algn="ctr">
              <a:lnSpc>
                <a:spcPts val="7000"/>
              </a:lnSpc>
              <a:spcBef>
                <a:spcPct val="0"/>
              </a:spcBef>
            </a:pPr>
            <a:r>
              <a:rPr lang="vi-VN" sz="4000" b="1" dirty="0">
                <a:effectLst/>
                <a:latin typeface="Roboto Condensed" panose="02000000000000000000" pitchFamily="2" charset="0"/>
                <a:ea typeface="Roboto Condensed" panose="02000000000000000000" pitchFamily="2" charset="0"/>
              </a:rPr>
              <a:t>Cách triển khai luận điểm:</a:t>
            </a:r>
            <a:r>
              <a:rPr lang="vi-VN" sz="4000" dirty="0">
                <a:effectLst/>
                <a:latin typeface="Roboto Condensed" panose="02000000000000000000" pitchFamily="2" charset="0"/>
                <a:ea typeface="Roboto Condensed" panose="02000000000000000000" pitchFamily="2" charset="0"/>
              </a:rPr>
              <a:t> </a:t>
            </a:r>
            <a:endParaRPr lang="en-US" sz="4000" dirty="0">
              <a:solidFill>
                <a:srgbClr val="605048"/>
              </a:solidFill>
              <a:latin typeface="Roboto Condensed" panose="02000000000000000000" pitchFamily="2" charset="0"/>
              <a:ea typeface="Roboto Condensed" panose="02000000000000000000" pitchFamily="2" charset="0"/>
            </a:endParaRPr>
          </a:p>
        </p:txBody>
      </p:sp>
      <p:sp>
        <p:nvSpPr>
          <p:cNvPr id="18" name="TextBox 17">
            <a:extLst>
              <a:ext uri="{FF2B5EF4-FFF2-40B4-BE49-F238E27FC236}">
                <a16:creationId xmlns:a16="http://schemas.microsoft.com/office/drawing/2014/main" id="{F9C0B9ED-E7E1-4AB2-4B74-3C41E9F1A0DE}"/>
              </a:ext>
            </a:extLst>
          </p:cNvPr>
          <p:cNvSpPr txBox="1"/>
          <p:nvPr/>
        </p:nvSpPr>
        <p:spPr>
          <a:xfrm>
            <a:off x="2293620" y="2630870"/>
            <a:ext cx="14325600" cy="1323439"/>
          </a:xfrm>
          <a:prstGeom prst="rect">
            <a:avLst/>
          </a:prstGeom>
          <a:noFill/>
        </p:spPr>
        <p:txBody>
          <a:bodyPr wrap="square" rtlCol="0">
            <a:spAutoFit/>
          </a:bodyPr>
          <a:lstStyle/>
          <a:p>
            <a:r>
              <a:rPr lang="vi-VN" sz="4000" dirty="0">
                <a:latin typeface="Roboto Condensed" panose="02000000000000000000" pitchFamily="2" charset="0"/>
                <a:ea typeface="Roboto Condensed" panose="02000000000000000000" pitchFamily="2" charset="0"/>
              </a:rPr>
              <a:t>Kết hợp lí lẽ và những bằng chứng (từ ngữ, hình ảnh, chi tiết lấy từ văn bản “Chuyện người con gái Nam Xương”) </a:t>
            </a:r>
            <a:endParaRPr lang="en-US" sz="4000" dirty="0">
              <a:latin typeface="Roboto Condensed" panose="02000000000000000000" pitchFamily="2" charset="0"/>
              <a:ea typeface="Roboto Condensed" panose="02000000000000000000" pitchFamily="2" charset="0"/>
            </a:endParaRPr>
          </a:p>
        </p:txBody>
      </p:sp>
      <p:sp>
        <p:nvSpPr>
          <p:cNvPr id="19" name="TextBox 18">
            <a:extLst>
              <a:ext uri="{FF2B5EF4-FFF2-40B4-BE49-F238E27FC236}">
                <a16:creationId xmlns:a16="http://schemas.microsoft.com/office/drawing/2014/main" id="{7EB10E0D-06A7-719B-35AF-8122226FC9E0}"/>
              </a:ext>
            </a:extLst>
          </p:cNvPr>
          <p:cNvSpPr txBox="1"/>
          <p:nvPr/>
        </p:nvSpPr>
        <p:spPr>
          <a:xfrm>
            <a:off x="4751232" y="4674092"/>
            <a:ext cx="7985440" cy="801501"/>
          </a:xfrm>
          <a:prstGeom prst="rect">
            <a:avLst/>
          </a:prstGeom>
        </p:spPr>
        <p:txBody>
          <a:bodyPr lIns="0" tIns="0" rIns="0" bIns="0" rtlCol="0" anchor="t">
            <a:spAutoFit/>
          </a:bodyPr>
          <a:lstStyle/>
          <a:p>
            <a:pPr algn="ctr">
              <a:lnSpc>
                <a:spcPts val="7000"/>
              </a:lnSpc>
              <a:spcBef>
                <a:spcPct val="0"/>
              </a:spcBef>
            </a:pPr>
            <a:r>
              <a:rPr lang="vi-VN" sz="4000" b="1" dirty="0">
                <a:effectLst/>
                <a:latin typeface="Roboto Condensed" panose="02000000000000000000" pitchFamily="2" charset="0"/>
                <a:ea typeface="Roboto Condensed" panose="02000000000000000000" pitchFamily="2" charset="0"/>
              </a:rPr>
              <a:t>Ngôn ngữ lập luận:</a:t>
            </a:r>
            <a:r>
              <a:rPr lang="vi-VN" sz="4000" dirty="0">
                <a:effectLst/>
                <a:latin typeface="Roboto Condensed" panose="02000000000000000000" pitchFamily="2" charset="0"/>
                <a:ea typeface="Roboto Condensed" panose="02000000000000000000" pitchFamily="2" charset="0"/>
              </a:rPr>
              <a:t> </a:t>
            </a:r>
            <a:endParaRPr lang="en-US" sz="4000" dirty="0">
              <a:solidFill>
                <a:srgbClr val="605048"/>
              </a:solidFill>
              <a:latin typeface="Roboto Condensed" panose="02000000000000000000" pitchFamily="2" charset="0"/>
              <a:ea typeface="Roboto Condensed" panose="02000000000000000000" pitchFamily="2" charset="0"/>
            </a:endParaRPr>
          </a:p>
        </p:txBody>
      </p:sp>
      <p:sp>
        <p:nvSpPr>
          <p:cNvPr id="20" name="TextBox 19">
            <a:extLst>
              <a:ext uri="{FF2B5EF4-FFF2-40B4-BE49-F238E27FC236}">
                <a16:creationId xmlns:a16="http://schemas.microsoft.com/office/drawing/2014/main" id="{432D122E-8F04-87B2-0485-080786A2324C}"/>
              </a:ext>
            </a:extLst>
          </p:cNvPr>
          <p:cNvSpPr txBox="1"/>
          <p:nvPr/>
        </p:nvSpPr>
        <p:spPr>
          <a:xfrm>
            <a:off x="1581152" y="5706538"/>
            <a:ext cx="14325600" cy="3170099"/>
          </a:xfrm>
          <a:prstGeom prst="rect">
            <a:avLst/>
          </a:prstGeom>
          <a:noFill/>
        </p:spPr>
        <p:txBody>
          <a:bodyPr wrap="square" rtlCol="0">
            <a:spAutoFit/>
          </a:bodyPr>
          <a:lstStyle/>
          <a:p>
            <a:r>
              <a:rPr lang="vi-VN" sz="4000" dirty="0">
                <a:latin typeface="Roboto Condensed" panose="02000000000000000000" pitchFamily="2" charset="0"/>
                <a:ea typeface="Roboto Condensed" panose="02000000000000000000" pitchFamily="2" charset="0"/>
              </a:rPr>
              <a:t>Vừa thể hiện tính chất suy luận thuyết phục, vừa thể hiện tình cảm – thông điệp sâu sắc.</a:t>
            </a:r>
            <a:endParaRPr lang="en-US" sz="4000" dirty="0">
              <a:latin typeface="Roboto Condensed" panose="02000000000000000000" pitchFamily="2" charset="0"/>
              <a:ea typeface="Roboto Condensed" panose="02000000000000000000" pitchFamily="2" charset="0"/>
            </a:endParaRPr>
          </a:p>
          <a:p>
            <a:pPr marL="571500" indent="-571500">
              <a:buFont typeface="Arial" panose="020B0604020202020204" pitchFamily="34" charset="0"/>
              <a:buChar char="•"/>
            </a:pPr>
            <a:r>
              <a:rPr lang="vi-VN" sz="4000" dirty="0">
                <a:latin typeface="Roboto Condensed" panose="02000000000000000000" pitchFamily="2" charset="0"/>
                <a:ea typeface="Roboto Condensed" panose="02000000000000000000" pitchFamily="2" charset="0"/>
              </a:rPr>
              <a:t>Sử dụng các từ ngữ lập luận: </a:t>
            </a:r>
            <a:r>
              <a:rPr lang="vi-VN" sz="4000" i="1" dirty="0">
                <a:latin typeface="Roboto Condensed" panose="02000000000000000000" pitchFamily="2" charset="0"/>
                <a:ea typeface="Roboto Condensed" panose="02000000000000000000" pitchFamily="2" charset="0"/>
              </a:rPr>
              <a:t>Rõ ràng, cho nên, ví như</a:t>
            </a:r>
            <a:endParaRPr lang="en-US" sz="4000" i="1" dirty="0">
              <a:latin typeface="Roboto Condensed" panose="02000000000000000000" pitchFamily="2" charset="0"/>
              <a:ea typeface="Roboto Condensed" panose="02000000000000000000" pitchFamily="2" charset="0"/>
            </a:endParaRPr>
          </a:p>
          <a:p>
            <a:pPr marL="571500" indent="-571500">
              <a:buFont typeface="Arial" panose="020B0604020202020204" pitchFamily="34" charset="0"/>
              <a:buChar char="•"/>
            </a:pPr>
            <a:r>
              <a:rPr lang="vi-VN" sz="4000" dirty="0">
                <a:latin typeface="Roboto Condensed" panose="02000000000000000000" pitchFamily="2" charset="0"/>
                <a:ea typeface="Roboto Condensed" panose="02000000000000000000" pitchFamily="2" charset="0"/>
              </a:rPr>
              <a:t>Sử dụng các từ ngữ/ cụm từ thể hiện thông điệp: </a:t>
            </a:r>
            <a:r>
              <a:rPr lang="vi-VN" sz="4000" i="1" dirty="0">
                <a:latin typeface="Roboto Condensed" panose="02000000000000000000" pitchFamily="2" charset="0"/>
                <a:ea typeface="Roboto Condensed" panose="02000000000000000000" pitchFamily="2" charset="0"/>
              </a:rPr>
              <a:t>Hãy nhớ rằng, xin đừng quên</a:t>
            </a:r>
            <a:endParaRPr lang="en-US" sz="4000" i="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3269685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1000"/>
                                        <p:tgtEl>
                                          <p:spTgt spid="20">
                                            <p:txEl>
                                              <p:pRg st="0" end="0"/>
                                            </p:txEl>
                                          </p:spTgt>
                                        </p:tgtEl>
                                      </p:cBhvr>
                                    </p:animEffect>
                                    <p:anim calcmode="lin" valueType="num">
                                      <p:cBhvr>
                                        <p:cTn id="2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fade">
                                      <p:cBhvr>
                                        <p:cTn id="29" dur="1000"/>
                                        <p:tgtEl>
                                          <p:spTgt spid="20">
                                            <p:txEl>
                                              <p:pRg st="1" end="1"/>
                                            </p:txEl>
                                          </p:spTgt>
                                        </p:tgtEl>
                                      </p:cBhvr>
                                    </p:animEffect>
                                    <p:anim calcmode="lin" valueType="num">
                                      <p:cBhvr>
                                        <p:cTn id="3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Effect transition="in" filter="barn(inVertical)">
                                      <p:cBhvr>
                                        <p:cTn id="36"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CCD1-44D8-5F4D-0754-59DA0E10CE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361DCB-92CE-3345-8B86-0423E341EE6C}"/>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D8D3EDAF-1359-042A-16CD-39CE3233F74A}"/>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DE7A5939-D8D5-2CAB-7C30-4AB4093C1030}"/>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FBABF6D1-3123-6B64-E5B7-7EC128AC24A1}"/>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5CBB97D9-4095-0F0C-C294-C890BE1F4A3B}"/>
              </a:ext>
            </a:extLst>
          </p:cNvPr>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E2EF4BFF-7671-5E43-F0B8-557CA393A36B}"/>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88048566-8A87-9D0C-728C-A7FF965ADD9F}"/>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F3F2F451-FA25-6B69-C273-6756DC30CA26}"/>
              </a:ext>
            </a:extLst>
          </p:cNvPr>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A9FB8EF4-3761-41FD-0D69-6D0DD0007F27}"/>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AD30B1DF-00F7-C8F9-8A75-784CF6F30887}"/>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B2EB3F49-A391-8EB3-8634-2C79E423430B}"/>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5</a:t>
            </a:r>
            <a:r>
              <a:rPr lang="en-US" sz="4800" b="1" dirty="0">
                <a:solidFill>
                  <a:srgbClr val="605048"/>
                </a:solidFill>
                <a:latin typeface="#9Slide05 SVNSteady" pitchFamily="2" charset="0"/>
              </a:rPr>
              <a:t>. </a:t>
            </a:r>
            <a:r>
              <a:rPr lang="vi-VN" sz="4800" b="1" dirty="0">
                <a:solidFill>
                  <a:srgbClr val="605048"/>
                </a:solidFill>
                <a:latin typeface="#9Slide05 SVNSteady" pitchFamily="2" charset="0"/>
              </a:rPr>
              <a:t>Giá trị của văn bản</a:t>
            </a:r>
            <a:endParaRPr lang="en-US" sz="4800" b="1" dirty="0">
              <a:solidFill>
                <a:srgbClr val="605048"/>
              </a:solidFill>
              <a:latin typeface="#9Slide05 SVNSteady" pitchFamily="2" charset="0"/>
            </a:endParaRPr>
          </a:p>
        </p:txBody>
      </p:sp>
      <p:sp>
        <p:nvSpPr>
          <p:cNvPr id="30" name="Freeform 5">
            <a:extLst>
              <a:ext uri="{FF2B5EF4-FFF2-40B4-BE49-F238E27FC236}">
                <a16:creationId xmlns:a16="http://schemas.microsoft.com/office/drawing/2014/main" id="{C6EFA79A-8C24-641A-F7A4-D5AC682D9728}"/>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Bong bóng Lời nói: Hình bầu dục 14">
            <a:extLst>
              <a:ext uri="{FF2B5EF4-FFF2-40B4-BE49-F238E27FC236}">
                <a16:creationId xmlns:a16="http://schemas.microsoft.com/office/drawing/2014/main" id="{2F38EFD2-BE44-7567-4FAC-A4042D452F3B}"/>
              </a:ext>
            </a:extLst>
          </p:cNvPr>
          <p:cNvSpPr/>
          <p:nvPr/>
        </p:nvSpPr>
        <p:spPr>
          <a:xfrm>
            <a:off x="2759529" y="2519107"/>
            <a:ext cx="12823369" cy="4262570"/>
          </a:xfrm>
          <a:prstGeom prst="wedgeEllipseCallout">
            <a:avLst/>
          </a:prstGeom>
          <a:solidFill>
            <a:srgbClr val="F1EED4"/>
          </a:solidFill>
          <a:ln>
            <a:solidFill>
              <a:srgbClr val="C4BD97"/>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30000"/>
              </a:lnSpc>
            </a:pPr>
            <a:r>
              <a:rPr lang="vi-VN" sz="4000" dirty="0">
                <a:solidFill>
                  <a:srgbClr val="7D6B5D"/>
                </a:solidFill>
                <a:latin typeface="Roboto Condensed "/>
                <a:ea typeface="Times New Roman" panose="02020603050405020304" pitchFamily="18" charset="0"/>
              </a:rPr>
              <a:t>Trong bài viết, em tâm đắc nhất với ý kiến hay lí lẽ nào của tác giả bài nghị luận? </a:t>
            </a:r>
            <a:endParaRPr lang="en-US" sz="4000" dirty="0">
              <a:solidFill>
                <a:srgbClr val="7D6B5D"/>
              </a:solidFill>
              <a:latin typeface="Roboto Condensed "/>
              <a:ea typeface="Times New Roman" panose="02020603050405020304" pitchFamily="18" charset="0"/>
            </a:endParaRPr>
          </a:p>
          <a:p>
            <a:pPr algn="ctr">
              <a:lnSpc>
                <a:spcPct val="130000"/>
              </a:lnSpc>
            </a:pPr>
            <a:r>
              <a:rPr lang="vi-VN" sz="4000" dirty="0">
                <a:solidFill>
                  <a:srgbClr val="7D6B5D"/>
                </a:solidFill>
                <a:latin typeface="Roboto Condensed "/>
                <a:ea typeface="Times New Roman" panose="02020603050405020304" pitchFamily="18" charset="0"/>
              </a:rPr>
              <a:t>Vì sao?</a:t>
            </a:r>
            <a:endParaRPr lang="en-US" sz="4000" dirty="0">
              <a:solidFill>
                <a:srgbClr val="7D6B5D"/>
              </a:solidFill>
              <a:latin typeface="Roboto Condensed "/>
            </a:endParaRPr>
          </a:p>
        </p:txBody>
      </p:sp>
    </p:spTree>
    <p:extLst>
      <p:ext uri="{BB962C8B-B14F-4D97-AF65-F5344CB8AC3E}">
        <p14:creationId xmlns:p14="http://schemas.microsoft.com/office/powerpoint/2010/main" val="18039524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09627-2366-B1C4-41FA-B7EABABDF6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05A2D5-0EC8-8819-8705-CB85AC7F5B83}"/>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a:extLst>
              <a:ext uri="{FF2B5EF4-FFF2-40B4-BE49-F238E27FC236}">
                <a16:creationId xmlns:a16="http://schemas.microsoft.com/office/drawing/2014/main" id="{19876A3D-B419-FE7D-8DA2-3FEFA24E4A10}"/>
              </a:ext>
            </a:extLst>
          </p:cNvPr>
          <p:cNvGrpSpPr/>
          <p:nvPr/>
        </p:nvGrpSpPr>
        <p:grpSpPr>
          <a:xfrm>
            <a:off x="13882347" y="2746317"/>
            <a:ext cx="596986" cy="596986"/>
            <a:chOff x="0" y="0"/>
            <a:chExt cx="795981" cy="795981"/>
          </a:xfrm>
        </p:grpSpPr>
        <p:sp>
          <p:nvSpPr>
            <p:cNvPr id="4" name="Freeform 4">
              <a:extLst>
                <a:ext uri="{FF2B5EF4-FFF2-40B4-BE49-F238E27FC236}">
                  <a16:creationId xmlns:a16="http://schemas.microsoft.com/office/drawing/2014/main" id="{B0348FC3-EBFA-077B-7326-DB6CB62EED5F}"/>
                </a:ext>
              </a:extLst>
            </p:cNvPr>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a:extLst>
              <a:ext uri="{FF2B5EF4-FFF2-40B4-BE49-F238E27FC236}">
                <a16:creationId xmlns:a16="http://schemas.microsoft.com/office/drawing/2014/main" id="{7D2FAC08-E9BB-890B-8999-2F2B3008DD05}"/>
              </a:ext>
            </a:extLst>
          </p:cNvPr>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7202F13F-BE0B-4245-DC4D-55F1919643CB}"/>
              </a:ext>
            </a:extLst>
          </p:cNvPr>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a:extLst>
              <a:ext uri="{FF2B5EF4-FFF2-40B4-BE49-F238E27FC236}">
                <a16:creationId xmlns:a16="http://schemas.microsoft.com/office/drawing/2014/main" id="{9AB68F7A-3C27-2A35-784E-4CD45F516F93}"/>
              </a:ext>
            </a:extLst>
          </p:cNvPr>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a:extLst>
              <a:ext uri="{FF2B5EF4-FFF2-40B4-BE49-F238E27FC236}">
                <a16:creationId xmlns:a16="http://schemas.microsoft.com/office/drawing/2014/main" id="{52160AF8-CB23-7D11-A493-4A537103B281}"/>
              </a:ext>
            </a:extLst>
          </p:cNvPr>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a:extLst>
              <a:ext uri="{FF2B5EF4-FFF2-40B4-BE49-F238E27FC236}">
                <a16:creationId xmlns:a16="http://schemas.microsoft.com/office/drawing/2014/main" id="{CB2125DC-9CF1-77FC-BF15-356B96CF6257}"/>
              </a:ext>
            </a:extLst>
          </p:cNvPr>
          <p:cNvSpPr/>
          <p:nvPr/>
        </p:nvSpPr>
        <p:spPr>
          <a:xfrm rot="2700000">
            <a:off x="15223582" y="2852661"/>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4DC75BF8-C5AE-97EB-43AB-7FADFC53447F}"/>
              </a:ext>
            </a:extLst>
          </p:cNvPr>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DDDCE8CC-3459-DC7E-4D23-AB8492141144}"/>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81C97153-8918-532D-AB8D-E2AB5E8869B6}"/>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5</a:t>
            </a:r>
            <a:r>
              <a:rPr lang="en-US" sz="4800" b="1" dirty="0">
                <a:solidFill>
                  <a:srgbClr val="605048"/>
                </a:solidFill>
                <a:latin typeface="#9Slide05 SVNSteady" pitchFamily="2" charset="0"/>
              </a:rPr>
              <a:t>. </a:t>
            </a:r>
            <a:r>
              <a:rPr lang="vi-VN" sz="4800" b="1" dirty="0">
                <a:solidFill>
                  <a:srgbClr val="605048"/>
                </a:solidFill>
                <a:latin typeface="#9Slide05 SVNSteady" pitchFamily="2" charset="0"/>
              </a:rPr>
              <a:t>Giá trị của văn bản</a:t>
            </a:r>
            <a:endParaRPr lang="en-US" sz="4800" b="1" dirty="0">
              <a:solidFill>
                <a:srgbClr val="605048"/>
              </a:solidFill>
              <a:latin typeface="#9Slide05 SVNSteady" pitchFamily="2" charset="0"/>
            </a:endParaRPr>
          </a:p>
        </p:txBody>
      </p:sp>
      <p:sp>
        <p:nvSpPr>
          <p:cNvPr id="30" name="Freeform 5">
            <a:extLst>
              <a:ext uri="{FF2B5EF4-FFF2-40B4-BE49-F238E27FC236}">
                <a16:creationId xmlns:a16="http://schemas.microsoft.com/office/drawing/2014/main" id="{81F78F88-38EE-E204-5B32-0E2F29DADD7B}"/>
              </a:ext>
            </a:extLst>
          </p:cNvPr>
          <p:cNvSpPr/>
          <p:nvPr/>
        </p:nvSpPr>
        <p:spPr>
          <a:xfrm>
            <a:off x="5772150" y="2834367"/>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Bong bóng Lời nói: Hình bầu dục 12">
            <a:extLst>
              <a:ext uri="{FF2B5EF4-FFF2-40B4-BE49-F238E27FC236}">
                <a16:creationId xmlns:a16="http://schemas.microsoft.com/office/drawing/2014/main" id="{EE1A1513-F200-8BE6-19F5-653486BC9D39}"/>
              </a:ext>
            </a:extLst>
          </p:cNvPr>
          <p:cNvSpPr/>
          <p:nvPr/>
        </p:nvSpPr>
        <p:spPr>
          <a:xfrm>
            <a:off x="3192482" y="2247842"/>
            <a:ext cx="11734800" cy="4262570"/>
          </a:xfrm>
          <a:prstGeom prst="wedgeEllipseCallout">
            <a:avLst/>
          </a:prstGeom>
          <a:solidFill>
            <a:srgbClr val="F1EED4"/>
          </a:solidFill>
          <a:ln>
            <a:solidFill>
              <a:srgbClr val="C4BD9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dirty="0">
                <a:solidFill>
                  <a:srgbClr val="877567"/>
                </a:solidFill>
                <a:latin typeface="Roboto Condensed" panose="02000000000000000000" pitchFamily="2" charset="0"/>
                <a:ea typeface="Roboto Condensed" panose="02000000000000000000" pitchFamily="2" charset="0"/>
              </a:rPr>
              <a:t>Em có đồng tình với ý kiến cho rằng “Cái bi kịch của Vũ Thị Thiết một phần là do nàng” không? Vì sao?</a:t>
            </a:r>
            <a:endParaRPr lang="en-US" sz="4000" dirty="0">
              <a:solidFill>
                <a:srgbClr val="877567"/>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117503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73936"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1" name="TextBox 11"/>
          <p:cNvSpPr txBox="1"/>
          <p:nvPr/>
        </p:nvSpPr>
        <p:spPr>
          <a:xfrm>
            <a:off x="4800600" y="1744674"/>
            <a:ext cx="7985440" cy="863572"/>
          </a:xfrm>
          <a:prstGeom prst="rect">
            <a:avLst/>
          </a:prstGeom>
        </p:spPr>
        <p:txBody>
          <a:bodyPr lIns="0" tIns="0" rIns="0" bIns="0" rtlCol="0" anchor="t">
            <a:spAutoFit/>
          </a:bodyPr>
          <a:lstStyle/>
          <a:p>
            <a:pPr algn="ctr">
              <a:lnSpc>
                <a:spcPts val="7000"/>
              </a:lnSpc>
              <a:spcBef>
                <a:spcPct val="0"/>
              </a:spcBef>
            </a:pPr>
            <a:r>
              <a:rPr lang="en-US" sz="5000" dirty="0" err="1">
                <a:solidFill>
                  <a:srgbClr val="605048"/>
                </a:solidFill>
                <a:latin typeface="#9Slide05 Dear Saturday"/>
              </a:rPr>
              <a:t>Câu</a:t>
            </a:r>
            <a:r>
              <a:rPr lang="en-US" sz="5000" dirty="0">
                <a:solidFill>
                  <a:srgbClr val="605048"/>
                </a:solidFill>
                <a:latin typeface="#9Slide05 Dear Saturday"/>
              </a:rPr>
              <a:t> </a:t>
            </a:r>
            <a:r>
              <a:rPr lang="en-US" sz="5000" dirty="0" err="1">
                <a:solidFill>
                  <a:srgbClr val="605048"/>
                </a:solidFill>
                <a:latin typeface="#9Slide05 Dear Saturday"/>
              </a:rPr>
              <a:t>hỏi</a:t>
            </a:r>
            <a:r>
              <a:rPr lang="en-US" sz="5000" dirty="0">
                <a:solidFill>
                  <a:srgbClr val="605048"/>
                </a:solidFill>
                <a:latin typeface="#9Slide05 Dear Saturday"/>
              </a:rPr>
              <a:t> </a:t>
            </a:r>
            <a:r>
              <a:rPr lang="en-US" sz="5000" dirty="0" err="1">
                <a:solidFill>
                  <a:srgbClr val="605048"/>
                </a:solidFill>
                <a:latin typeface="#9Slide05 Dear Saturday"/>
              </a:rPr>
              <a:t>tư</a:t>
            </a:r>
            <a:r>
              <a:rPr lang="en-US" sz="5000" dirty="0">
                <a:solidFill>
                  <a:srgbClr val="605048"/>
                </a:solidFill>
                <a:latin typeface="#9Slide05 Dear Saturday"/>
              </a:rPr>
              <a:t> </a:t>
            </a:r>
            <a:r>
              <a:rPr lang="en-US" sz="5000" dirty="0" err="1">
                <a:solidFill>
                  <a:srgbClr val="605048"/>
                </a:solidFill>
                <a:latin typeface="#9Slide05 Dear Saturday"/>
              </a:rPr>
              <a:t>duy</a:t>
            </a:r>
            <a:r>
              <a:rPr lang="en-US" sz="5000" dirty="0">
                <a:solidFill>
                  <a:srgbClr val="605048"/>
                </a:solidFill>
                <a:latin typeface="#9Slide05 Dear Saturday"/>
              </a:rPr>
              <a:t>, </a:t>
            </a:r>
            <a:r>
              <a:rPr lang="en-US" sz="5000" dirty="0" err="1">
                <a:solidFill>
                  <a:srgbClr val="605048"/>
                </a:solidFill>
                <a:latin typeface="#9Slide05 Dear Saturday"/>
              </a:rPr>
              <a:t>kết</a:t>
            </a:r>
            <a:r>
              <a:rPr lang="en-US" sz="5000" dirty="0">
                <a:solidFill>
                  <a:srgbClr val="605048"/>
                </a:solidFill>
                <a:latin typeface="#9Slide05 Dear Saturday"/>
              </a:rPr>
              <a:t> </a:t>
            </a:r>
            <a:r>
              <a:rPr lang="en-US" sz="5000" dirty="0" err="1">
                <a:solidFill>
                  <a:srgbClr val="605048"/>
                </a:solidFill>
                <a:latin typeface="#9Slide05 Dear Saturday"/>
              </a:rPr>
              <a:t>nối</a:t>
            </a:r>
            <a:endParaRPr lang="en-US" sz="5000" dirty="0">
              <a:solidFill>
                <a:srgbClr val="605048"/>
              </a:solidFill>
              <a:latin typeface="#9Slide05 Dear Saturday"/>
            </a:endParaRPr>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791DC445-FF7A-A074-CA5E-150F2959A923}"/>
              </a:ext>
            </a:extLst>
          </p:cNvPr>
          <p:cNvSpPr txBox="1"/>
          <p:nvPr/>
        </p:nvSpPr>
        <p:spPr>
          <a:xfrm>
            <a:off x="1989667" y="3415930"/>
            <a:ext cx="14325600" cy="1773819"/>
          </a:xfrm>
          <a:prstGeom prst="rect">
            <a:avLst/>
          </a:prstGeom>
          <a:noFill/>
        </p:spPr>
        <p:txBody>
          <a:bodyPr wrap="square" rtlCol="0">
            <a:spAutoFit/>
          </a:bodyPr>
          <a:lstStyle/>
          <a:p>
            <a:pPr algn="just">
              <a:lnSpc>
                <a:spcPct val="130000"/>
              </a:lnSpc>
            </a:pPr>
            <a:r>
              <a:rPr lang="vi-VN"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Em rút ra được kinh nghiệm nào cho kĩ năng viết bài văn nghị luận về một tác phẩm văn học của mình từ bài viết của tác giả?</a:t>
            </a:r>
            <a:endParaRPr lang="en-US"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1397222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73936"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1" name="TextBox 11"/>
          <p:cNvSpPr txBox="1"/>
          <p:nvPr/>
        </p:nvSpPr>
        <p:spPr>
          <a:xfrm>
            <a:off x="4800600" y="1426641"/>
            <a:ext cx="7985440" cy="863572"/>
          </a:xfrm>
          <a:prstGeom prst="rect">
            <a:avLst/>
          </a:prstGeom>
        </p:spPr>
        <p:txBody>
          <a:bodyPr lIns="0" tIns="0" rIns="0" bIns="0" rtlCol="0" anchor="t">
            <a:spAutoFit/>
          </a:bodyPr>
          <a:lstStyle/>
          <a:p>
            <a:pPr algn="ctr">
              <a:lnSpc>
                <a:spcPts val="7000"/>
              </a:lnSpc>
              <a:spcBef>
                <a:spcPct val="0"/>
              </a:spcBef>
            </a:pPr>
            <a:r>
              <a:rPr lang="en-US" sz="5000" dirty="0" err="1">
                <a:solidFill>
                  <a:srgbClr val="605048"/>
                </a:solidFill>
                <a:latin typeface="#9Slide05 Dear Saturday"/>
              </a:rPr>
              <a:t>Câu</a:t>
            </a:r>
            <a:r>
              <a:rPr lang="en-US" sz="5000" dirty="0">
                <a:solidFill>
                  <a:srgbClr val="605048"/>
                </a:solidFill>
                <a:latin typeface="#9Slide05 Dear Saturday"/>
              </a:rPr>
              <a:t> </a:t>
            </a:r>
            <a:r>
              <a:rPr lang="en-US" sz="5000" dirty="0" err="1">
                <a:solidFill>
                  <a:srgbClr val="605048"/>
                </a:solidFill>
                <a:latin typeface="#9Slide05 Dear Saturday"/>
              </a:rPr>
              <a:t>hỏi</a:t>
            </a:r>
            <a:r>
              <a:rPr lang="en-US" sz="5000" dirty="0">
                <a:solidFill>
                  <a:srgbClr val="605048"/>
                </a:solidFill>
                <a:latin typeface="#9Slide05 Dear Saturday"/>
              </a:rPr>
              <a:t> </a:t>
            </a:r>
            <a:r>
              <a:rPr lang="en-US" sz="5000" dirty="0" err="1">
                <a:solidFill>
                  <a:srgbClr val="605048"/>
                </a:solidFill>
                <a:latin typeface="#9Slide05 Dear Saturday"/>
              </a:rPr>
              <a:t>tư</a:t>
            </a:r>
            <a:r>
              <a:rPr lang="en-US" sz="5000" dirty="0">
                <a:solidFill>
                  <a:srgbClr val="605048"/>
                </a:solidFill>
                <a:latin typeface="#9Slide05 Dear Saturday"/>
              </a:rPr>
              <a:t> </a:t>
            </a:r>
            <a:r>
              <a:rPr lang="en-US" sz="5000" dirty="0" err="1">
                <a:solidFill>
                  <a:srgbClr val="605048"/>
                </a:solidFill>
                <a:latin typeface="#9Slide05 Dear Saturday"/>
              </a:rPr>
              <a:t>duy</a:t>
            </a:r>
            <a:r>
              <a:rPr lang="en-US" sz="5000" dirty="0">
                <a:solidFill>
                  <a:srgbClr val="605048"/>
                </a:solidFill>
                <a:latin typeface="#9Slide05 Dear Saturday"/>
              </a:rPr>
              <a:t>, </a:t>
            </a:r>
            <a:r>
              <a:rPr lang="en-US" sz="5000" dirty="0" err="1">
                <a:solidFill>
                  <a:srgbClr val="605048"/>
                </a:solidFill>
                <a:latin typeface="#9Slide05 Dear Saturday"/>
              </a:rPr>
              <a:t>kết</a:t>
            </a:r>
            <a:r>
              <a:rPr lang="en-US" sz="5000" dirty="0">
                <a:solidFill>
                  <a:srgbClr val="605048"/>
                </a:solidFill>
                <a:latin typeface="#9Slide05 Dear Saturday"/>
              </a:rPr>
              <a:t> </a:t>
            </a:r>
            <a:r>
              <a:rPr lang="en-US" sz="5000" dirty="0" err="1">
                <a:solidFill>
                  <a:srgbClr val="605048"/>
                </a:solidFill>
                <a:latin typeface="#9Slide05 Dear Saturday"/>
              </a:rPr>
              <a:t>nối</a:t>
            </a:r>
            <a:endParaRPr lang="en-US" sz="5000" dirty="0">
              <a:solidFill>
                <a:srgbClr val="605048"/>
              </a:solidFill>
              <a:latin typeface="#9Slide05 Dear Saturday"/>
            </a:endParaRPr>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791DC445-FF7A-A074-CA5E-150F2959A923}"/>
              </a:ext>
            </a:extLst>
          </p:cNvPr>
          <p:cNvSpPr txBox="1"/>
          <p:nvPr/>
        </p:nvSpPr>
        <p:spPr>
          <a:xfrm>
            <a:off x="1123950" y="2433596"/>
            <a:ext cx="16535400" cy="1773819"/>
          </a:xfrm>
          <a:prstGeom prst="rect">
            <a:avLst/>
          </a:prstGeom>
          <a:noFill/>
        </p:spPr>
        <p:txBody>
          <a:bodyPr wrap="square" rtlCol="0">
            <a:spAutoFit/>
          </a:bodyPr>
          <a:lstStyle/>
          <a:p>
            <a:pPr algn="just">
              <a:lnSpc>
                <a:spcPct val="130000"/>
              </a:lnSpc>
            </a:pPr>
            <a:r>
              <a:rPr lang="vi-VN"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Em rút ra được kinh nghiệm nào cho kĩ năng viết bài văn nghị luận về một tác phẩm văn học của mình từ bài viết của tác giả?</a:t>
            </a:r>
            <a:endParaRPr lang="en-US"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TextBox 14">
            <a:extLst>
              <a:ext uri="{FF2B5EF4-FFF2-40B4-BE49-F238E27FC236}">
                <a16:creationId xmlns:a16="http://schemas.microsoft.com/office/drawing/2014/main" id="{BC16A00A-9AD4-9104-9768-0F89FF626907}"/>
              </a:ext>
            </a:extLst>
          </p:cNvPr>
          <p:cNvSpPr txBox="1"/>
          <p:nvPr/>
        </p:nvSpPr>
        <p:spPr>
          <a:xfrm>
            <a:off x="1104900" y="4439899"/>
            <a:ext cx="16078200" cy="4821833"/>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
            </a:pPr>
            <a:r>
              <a:rPr lang="vi-VN" sz="4000" dirty="0">
                <a:solidFill>
                  <a:schemeClr val="accent6">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Hệ thống luận điểm, lí lẽ, bằng chứng cần rõ ràng, mạch lạc, giúp làm sáng tỏ luận đề.</a:t>
            </a:r>
          </a:p>
          <a:p>
            <a:pPr marL="571500" indent="-571500" algn="just">
              <a:lnSpc>
                <a:spcPct val="130000"/>
              </a:lnSpc>
              <a:buFont typeface="Wingdings" panose="05000000000000000000" pitchFamily="2" charset="2"/>
              <a:buChar char="§"/>
            </a:pPr>
            <a:r>
              <a:rPr lang="vi-VN" sz="4000" dirty="0">
                <a:solidFill>
                  <a:schemeClr val="accent6">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Lí lẽ và bằng chứng trong văn bản hướng vào trọng tâm vấn đề, không phân tích tất cả chi tiết hay nhân vật có trong tác phẩm mà phân tích một cách chọn lọc.</a:t>
            </a:r>
          </a:p>
          <a:p>
            <a:pPr marL="571500" indent="-571500" algn="just">
              <a:lnSpc>
                <a:spcPct val="130000"/>
              </a:lnSpc>
              <a:buFont typeface="Wingdings" panose="05000000000000000000" pitchFamily="2" charset="2"/>
              <a:buChar char="§"/>
            </a:pPr>
            <a:r>
              <a:rPr lang="vi-VN" sz="4000" dirty="0">
                <a:solidFill>
                  <a:schemeClr val="accent6">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Sử dụng phương pháp so sánh trong lập luận làm tăng tính thuyết phục</a:t>
            </a:r>
          </a:p>
        </p:txBody>
      </p:sp>
    </p:spTree>
    <p:extLst>
      <p:ext uri="{BB962C8B-B14F-4D97-AF65-F5344CB8AC3E}">
        <p14:creationId xmlns:p14="http://schemas.microsoft.com/office/powerpoint/2010/main" val="2219497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TextBox 5"/>
          <p:cNvSpPr txBox="1"/>
          <p:nvPr/>
        </p:nvSpPr>
        <p:spPr>
          <a:xfrm>
            <a:off x="3810000" y="2363076"/>
            <a:ext cx="12745540" cy="3485891"/>
          </a:xfrm>
          <a:prstGeom prst="rect">
            <a:avLst/>
          </a:prstGeom>
        </p:spPr>
        <p:txBody>
          <a:bodyPr wrap="square" lIns="0" tIns="0" rIns="0" bIns="0" rtlCol="0" anchor="t">
            <a:spAutoFit/>
          </a:bodyPr>
          <a:lstStyle/>
          <a:p>
            <a:pPr algn="ctr">
              <a:lnSpc>
                <a:spcPct val="150000"/>
              </a:lnSpc>
            </a:pPr>
            <a:r>
              <a:rPr lang="en-US" sz="8000" dirty="0">
                <a:solidFill>
                  <a:srgbClr val="3B3029"/>
                </a:solidFill>
                <a:latin typeface="Fraunces Bold"/>
              </a:rPr>
              <a:t>BÀI 10: </a:t>
            </a:r>
          </a:p>
          <a:p>
            <a:pPr algn="ctr">
              <a:lnSpc>
                <a:spcPct val="150000"/>
              </a:lnSpc>
            </a:pPr>
            <a:r>
              <a:rPr lang="en-US" sz="8000" dirty="0">
                <a:solidFill>
                  <a:srgbClr val="3B3029"/>
                </a:solidFill>
                <a:latin typeface="Fraunces Bold"/>
              </a:rPr>
              <a:t>NGHỊ LUẬN VĂN HỌC</a:t>
            </a:r>
          </a:p>
        </p:txBody>
      </p:sp>
      <p:sp>
        <p:nvSpPr>
          <p:cNvPr id="6" name="Freeform 6"/>
          <p:cNvSpPr/>
          <p:nvPr/>
        </p:nvSpPr>
        <p:spPr>
          <a:xfrm>
            <a:off x="399673" y="1456903"/>
            <a:ext cx="4391997" cy="8365128"/>
          </a:xfrm>
          <a:custGeom>
            <a:avLst/>
            <a:gdLst/>
            <a:ahLst/>
            <a:cxnLst/>
            <a:rect l="l" t="t" r="r" b="b"/>
            <a:pathLst>
              <a:path w="4391997" h="8365128">
                <a:moveTo>
                  <a:pt x="0" y="0"/>
                </a:moveTo>
                <a:lnTo>
                  <a:pt x="4391997" y="0"/>
                </a:lnTo>
                <a:lnTo>
                  <a:pt x="4391997" y="8365128"/>
                </a:lnTo>
                <a:lnTo>
                  <a:pt x="0" y="8365128"/>
                </a:lnTo>
                <a:lnTo>
                  <a:pt x="0" y="0"/>
                </a:lnTo>
                <a:close/>
              </a:path>
            </a:pathLst>
          </a:custGeom>
          <a:blipFill>
            <a:blip r:embed="rId6">
              <a:extLst>
                <a:ext uri="{96DAC541-7B7A-43D3-8B79-37D633B846F1}">
                  <asvg:svgBlip xmlns:asvg="http://schemas.microsoft.com/office/drawing/2016/SVG/main" r:embed="rId7"/>
                </a:ext>
              </a:extLst>
            </a:blip>
            <a:stretch>
              <a:fillRect l="-53" r="-53"/>
            </a:stretch>
          </a:blipFill>
        </p:spPr>
        <p:txBody>
          <a:bodyPr/>
          <a:lstStyle/>
          <a:p>
            <a:endParaRPr lang="en-US"/>
          </a:p>
        </p:txBody>
      </p:sp>
      <p:sp>
        <p:nvSpPr>
          <p:cNvPr id="8" name="Freeform 8"/>
          <p:cNvSpPr/>
          <p:nvPr/>
        </p:nvSpPr>
        <p:spPr>
          <a:xfrm>
            <a:off x="9444563" y="532733"/>
            <a:ext cx="1781215" cy="1559808"/>
          </a:xfrm>
          <a:custGeom>
            <a:avLst/>
            <a:gdLst/>
            <a:ahLst/>
            <a:cxnLst/>
            <a:rect l="l" t="t" r="r" b="b"/>
            <a:pathLst>
              <a:path w="2626143" h="2343175">
                <a:moveTo>
                  <a:pt x="0" y="0"/>
                </a:moveTo>
                <a:lnTo>
                  <a:pt x="2626143" y="0"/>
                </a:lnTo>
                <a:lnTo>
                  <a:pt x="2626143" y="2343176"/>
                </a:lnTo>
                <a:lnTo>
                  <a:pt x="0" y="2343176"/>
                </a:lnTo>
                <a:lnTo>
                  <a:pt x="0" y="0"/>
                </a:lnTo>
                <a:close/>
              </a:path>
            </a:pathLst>
          </a:custGeom>
          <a:blipFill>
            <a:blip r:embed="rId8"/>
            <a:stretch>
              <a:fillRect/>
            </a:stretch>
          </a:blipFill>
        </p:spPr>
        <p:txBody>
          <a:bodyPr/>
          <a:lstStyle/>
          <a:p>
            <a:endParaRPr lang="en-US"/>
          </a:p>
        </p:txBody>
      </p:sp>
      <p:sp>
        <p:nvSpPr>
          <p:cNvPr id="9" name="Freeform 5">
            <a:extLst>
              <a:ext uri="{FF2B5EF4-FFF2-40B4-BE49-F238E27FC236}">
                <a16:creationId xmlns:a16="http://schemas.microsoft.com/office/drawing/2014/main" id="{0BAAA68F-B608-DE15-0A7F-B5CA2201A4A1}"/>
              </a:ext>
            </a:extLst>
          </p:cNvPr>
          <p:cNvSpPr/>
          <p:nvPr/>
        </p:nvSpPr>
        <p:spPr>
          <a:xfrm>
            <a:off x="1732460" y="800100"/>
            <a:ext cx="17209263" cy="9593518"/>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9">
              <a:extLst>
                <a:ext uri="{96DAC541-7B7A-43D3-8B79-37D633B846F1}">
                  <asvg:svgBlip xmlns:asvg="http://schemas.microsoft.com/office/drawing/2016/SVG/main" r:embed="rId10"/>
                </a:ext>
              </a:extLst>
            </a:blip>
            <a:stretch>
              <a:fillRect l="-29" r="-29"/>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1816045" y="-2184454"/>
            <a:ext cx="14655909" cy="14655909"/>
          </a:xfrm>
          <a:custGeom>
            <a:avLst/>
            <a:gdLst/>
            <a:ahLst/>
            <a:cxnLst/>
            <a:rect l="l" t="t" r="r" b="b"/>
            <a:pathLst>
              <a:path w="14655909" h="14655909">
                <a:moveTo>
                  <a:pt x="0" y="0"/>
                </a:moveTo>
                <a:lnTo>
                  <a:pt x="14655909" y="0"/>
                </a:lnTo>
                <a:lnTo>
                  <a:pt x="14655909" y="14655908"/>
                </a:lnTo>
                <a:lnTo>
                  <a:pt x="0" y="14655908"/>
                </a:lnTo>
                <a:lnTo>
                  <a:pt x="0" y="0"/>
                </a:lnTo>
                <a:close/>
              </a:path>
            </a:pathLst>
          </a:custGeom>
          <a:blipFill>
            <a:blip r:embed="rId4"/>
            <a:stretch>
              <a:fillRect l="-12095" t="-53924" r="-11564" b="-54102"/>
            </a:stretch>
          </a:blipFill>
        </p:spPr>
        <p:txBody>
          <a:bodyPr/>
          <a:lstStyle/>
          <a:p>
            <a:endParaRPr lang="en-US"/>
          </a:p>
        </p:txBody>
      </p:sp>
      <p:sp>
        <p:nvSpPr>
          <p:cNvPr id="4" name="Freeform 4"/>
          <p:cNvSpPr/>
          <p:nvPr/>
        </p:nvSpPr>
        <p:spPr>
          <a:xfrm rot="1093668">
            <a:off x="1430174" y="-86680"/>
            <a:ext cx="5462179" cy="5613996"/>
          </a:xfrm>
          <a:custGeom>
            <a:avLst/>
            <a:gdLst/>
            <a:ahLst/>
            <a:cxnLst/>
            <a:rect l="l" t="t" r="r" b="b"/>
            <a:pathLst>
              <a:path w="5462179" h="5613996">
                <a:moveTo>
                  <a:pt x="0" y="0"/>
                </a:moveTo>
                <a:lnTo>
                  <a:pt x="5462180" y="0"/>
                </a:lnTo>
                <a:lnTo>
                  <a:pt x="5462180" y="5613996"/>
                </a:lnTo>
                <a:lnTo>
                  <a:pt x="0" y="5613996"/>
                </a:lnTo>
                <a:lnTo>
                  <a:pt x="0" y="0"/>
                </a:lnTo>
                <a:close/>
              </a:path>
            </a:pathLst>
          </a:custGeom>
          <a:blipFill>
            <a:blip r:embed="rId5"/>
            <a:stretch>
              <a:fillRect t="-97084" r="-177857" b="-208430"/>
            </a:stretch>
          </a:blipFill>
        </p:spPr>
        <p:txBody>
          <a:bodyPr/>
          <a:lstStyle/>
          <a:p>
            <a:endParaRPr lang="en-US"/>
          </a:p>
        </p:txBody>
      </p:sp>
      <p:sp>
        <p:nvSpPr>
          <p:cNvPr id="5" name="Freeform 5"/>
          <p:cNvSpPr/>
          <p:nvPr/>
        </p:nvSpPr>
        <p:spPr>
          <a:xfrm>
            <a:off x="14714728" y="5358907"/>
            <a:ext cx="3514452" cy="5353666"/>
          </a:xfrm>
          <a:custGeom>
            <a:avLst/>
            <a:gdLst/>
            <a:ahLst/>
            <a:cxnLst/>
            <a:rect l="l" t="t" r="r" b="b"/>
            <a:pathLst>
              <a:path w="3514452" h="5353666">
                <a:moveTo>
                  <a:pt x="0" y="0"/>
                </a:moveTo>
                <a:lnTo>
                  <a:pt x="3514452" y="0"/>
                </a:lnTo>
                <a:lnTo>
                  <a:pt x="3514452" y="5353667"/>
                </a:lnTo>
                <a:lnTo>
                  <a:pt x="0" y="5353667"/>
                </a:lnTo>
                <a:lnTo>
                  <a:pt x="0" y="0"/>
                </a:lnTo>
                <a:close/>
              </a:path>
            </a:pathLst>
          </a:custGeom>
          <a:blipFill>
            <a:blip r:embed="rId6"/>
            <a:stretch>
              <a:fillRect l="-74985" t="-258780" r="-234726" b="-44656"/>
            </a:stretch>
          </a:blipFill>
        </p:spPr>
        <p:txBody>
          <a:bodyPr/>
          <a:lstStyle/>
          <a:p>
            <a:endParaRPr lang="en-US"/>
          </a:p>
        </p:txBody>
      </p:sp>
      <p:sp>
        <p:nvSpPr>
          <p:cNvPr id="6" name="Freeform 6"/>
          <p:cNvSpPr/>
          <p:nvPr/>
        </p:nvSpPr>
        <p:spPr>
          <a:xfrm>
            <a:off x="3210954" y="2395550"/>
            <a:ext cx="11883025" cy="5495899"/>
          </a:xfrm>
          <a:custGeom>
            <a:avLst/>
            <a:gdLst/>
            <a:ahLst/>
            <a:cxnLst/>
            <a:rect l="l" t="t" r="r" b="b"/>
            <a:pathLst>
              <a:path w="11883025" h="5495899">
                <a:moveTo>
                  <a:pt x="0" y="0"/>
                </a:moveTo>
                <a:lnTo>
                  <a:pt x="11883025" y="0"/>
                </a:lnTo>
                <a:lnTo>
                  <a:pt x="11883025" y="5495899"/>
                </a:lnTo>
                <a:lnTo>
                  <a:pt x="0" y="5495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87A410C7-9DFE-3F9A-89DC-C6269909E9D6}"/>
              </a:ext>
            </a:extLst>
          </p:cNvPr>
          <p:cNvSpPr txBox="1"/>
          <p:nvPr/>
        </p:nvSpPr>
        <p:spPr>
          <a:xfrm>
            <a:off x="4858717" y="596914"/>
            <a:ext cx="7985440" cy="863572"/>
          </a:xfrm>
          <a:prstGeom prst="rect">
            <a:avLst/>
          </a:prstGeom>
        </p:spPr>
        <p:txBody>
          <a:bodyPr lIns="0" tIns="0" rIns="0" bIns="0" rtlCol="0" anchor="t">
            <a:spAutoFit/>
          </a:bodyPr>
          <a:lstStyle/>
          <a:p>
            <a:pPr algn="ctr">
              <a:lnSpc>
                <a:spcPts val="7000"/>
              </a:lnSpc>
              <a:spcBef>
                <a:spcPct val="0"/>
              </a:spcBef>
            </a:pPr>
            <a:r>
              <a:rPr lang="en-US" sz="5000" dirty="0" err="1">
                <a:solidFill>
                  <a:srgbClr val="605048"/>
                </a:solidFill>
                <a:latin typeface="#9Slide05 Dear Saturday"/>
              </a:rPr>
              <a:t>Câu</a:t>
            </a:r>
            <a:r>
              <a:rPr lang="en-US" sz="5000" dirty="0">
                <a:solidFill>
                  <a:srgbClr val="605048"/>
                </a:solidFill>
                <a:latin typeface="#9Slide05 Dear Saturday"/>
              </a:rPr>
              <a:t> </a:t>
            </a:r>
            <a:r>
              <a:rPr lang="en-US" sz="5000" dirty="0" err="1">
                <a:solidFill>
                  <a:srgbClr val="605048"/>
                </a:solidFill>
                <a:latin typeface="#9Slide05 Dear Saturday"/>
              </a:rPr>
              <a:t>hỏi</a:t>
            </a:r>
            <a:r>
              <a:rPr lang="en-US" sz="5000" dirty="0">
                <a:solidFill>
                  <a:srgbClr val="605048"/>
                </a:solidFill>
                <a:latin typeface="#9Slide05 Dear Saturday"/>
              </a:rPr>
              <a:t> </a:t>
            </a:r>
            <a:r>
              <a:rPr lang="en-US" sz="5000" dirty="0" err="1">
                <a:solidFill>
                  <a:srgbClr val="605048"/>
                </a:solidFill>
                <a:latin typeface="#9Slide05 Dear Saturday"/>
              </a:rPr>
              <a:t>tư</a:t>
            </a:r>
            <a:r>
              <a:rPr lang="en-US" sz="5000" dirty="0">
                <a:solidFill>
                  <a:srgbClr val="605048"/>
                </a:solidFill>
                <a:latin typeface="#9Slide05 Dear Saturday"/>
              </a:rPr>
              <a:t> </a:t>
            </a:r>
            <a:r>
              <a:rPr lang="en-US" sz="5000" dirty="0" err="1">
                <a:solidFill>
                  <a:srgbClr val="605048"/>
                </a:solidFill>
                <a:latin typeface="#9Slide05 Dear Saturday"/>
              </a:rPr>
              <a:t>duy</a:t>
            </a:r>
            <a:r>
              <a:rPr lang="en-US" sz="5000" dirty="0">
                <a:solidFill>
                  <a:srgbClr val="605048"/>
                </a:solidFill>
                <a:latin typeface="#9Slide05 Dear Saturday"/>
              </a:rPr>
              <a:t>, </a:t>
            </a:r>
            <a:r>
              <a:rPr lang="en-US" sz="5000" dirty="0" err="1">
                <a:solidFill>
                  <a:srgbClr val="605048"/>
                </a:solidFill>
                <a:latin typeface="#9Slide05 Dear Saturday"/>
              </a:rPr>
              <a:t>kết</a:t>
            </a:r>
            <a:r>
              <a:rPr lang="en-US" sz="5000" dirty="0">
                <a:solidFill>
                  <a:srgbClr val="605048"/>
                </a:solidFill>
                <a:latin typeface="#9Slide05 Dear Saturday"/>
              </a:rPr>
              <a:t> </a:t>
            </a:r>
            <a:r>
              <a:rPr lang="en-US" sz="5000" dirty="0" err="1">
                <a:solidFill>
                  <a:srgbClr val="605048"/>
                </a:solidFill>
                <a:latin typeface="#9Slide05 Dear Saturday"/>
              </a:rPr>
              <a:t>nối</a:t>
            </a:r>
            <a:endParaRPr lang="en-US" sz="5000" dirty="0">
              <a:solidFill>
                <a:srgbClr val="605048"/>
              </a:solidFill>
              <a:latin typeface="#9Slide05 Dear Saturday"/>
            </a:endParaRPr>
          </a:p>
        </p:txBody>
      </p:sp>
      <p:sp>
        <p:nvSpPr>
          <p:cNvPr id="10" name="TextBox 14">
            <a:extLst>
              <a:ext uri="{FF2B5EF4-FFF2-40B4-BE49-F238E27FC236}">
                <a16:creationId xmlns:a16="http://schemas.microsoft.com/office/drawing/2014/main" id="{F9E753B0-7C43-192B-9030-C3F7E7FD058C}"/>
              </a:ext>
            </a:extLst>
          </p:cNvPr>
          <p:cNvSpPr txBox="1"/>
          <p:nvPr/>
        </p:nvSpPr>
        <p:spPr>
          <a:xfrm>
            <a:off x="4036356" y="4091010"/>
            <a:ext cx="10213044" cy="1773819"/>
          </a:xfrm>
          <a:prstGeom prst="rect">
            <a:avLst/>
          </a:prstGeom>
          <a:noFill/>
        </p:spPr>
        <p:txBody>
          <a:bodyPr wrap="square" rtlCol="0">
            <a:spAutoFit/>
          </a:bodyPr>
          <a:lstStyle/>
          <a:p>
            <a:pPr algn="just">
              <a:lnSpc>
                <a:spcPct val="130000"/>
              </a:lnSpc>
            </a:pPr>
            <a:r>
              <a:rPr lang="vi-VN"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Giá trị của văn bản </a:t>
            </a:r>
            <a:r>
              <a:rPr lang="vi-VN" sz="4400" i="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Nói thêm về “Chuyện người con gái Nam Xương” </a:t>
            </a:r>
            <a:r>
              <a:rPr lang="vi-VN"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là gì?</a:t>
            </a:r>
            <a:endParaRPr lang="en-US"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3F536CC-B389-1059-A56C-728C56238C6D}"/>
              </a:ext>
            </a:extLst>
          </p:cNvPr>
          <p:cNvSpPr txBox="1"/>
          <p:nvPr/>
        </p:nvSpPr>
        <p:spPr>
          <a:xfrm>
            <a:off x="838200" y="647700"/>
            <a:ext cx="15106008" cy="1133067"/>
          </a:xfrm>
          <a:prstGeom prst="rect">
            <a:avLst/>
          </a:prstGeom>
          <a:noFill/>
        </p:spPr>
        <p:txBody>
          <a:bodyPr wrap="square">
            <a:spAutoFit/>
          </a:bodyPr>
          <a:lstStyle/>
          <a:p>
            <a:pPr algn="just">
              <a:lnSpc>
                <a:spcPts val="8640"/>
              </a:lnSpc>
              <a:spcBef>
                <a:spcPct val="0"/>
              </a:spcBef>
            </a:pPr>
            <a:r>
              <a:rPr lang="en-US" sz="6000" b="1" dirty="0">
                <a:solidFill>
                  <a:srgbClr val="605048"/>
                </a:solidFill>
                <a:latin typeface="#9Slide05 SVNSteady" pitchFamily="2" charset="0"/>
              </a:rPr>
              <a:t>3.2.</a:t>
            </a:r>
            <a:r>
              <a:rPr lang="vi-VN" sz="6000" b="1" dirty="0">
                <a:solidFill>
                  <a:srgbClr val="605048"/>
                </a:solidFill>
                <a:latin typeface="#9Slide05 SVNSteady" pitchFamily="2" charset="0"/>
              </a:rPr>
              <a:t>5</a:t>
            </a:r>
            <a:r>
              <a:rPr lang="en-US" sz="6000" b="1" dirty="0">
                <a:solidFill>
                  <a:srgbClr val="605048"/>
                </a:solidFill>
                <a:latin typeface="#9Slide05 SVNSteady" pitchFamily="2" charset="0"/>
              </a:rPr>
              <a:t>. </a:t>
            </a:r>
            <a:r>
              <a:rPr lang="vi-VN" sz="6000" b="1" dirty="0">
                <a:solidFill>
                  <a:srgbClr val="605048"/>
                </a:solidFill>
                <a:latin typeface="#9Slide05 SVNSteady" pitchFamily="2" charset="0"/>
              </a:rPr>
              <a:t>Giá trị của </a:t>
            </a:r>
            <a:r>
              <a:rPr lang="en-US" sz="6000" b="1" dirty="0" err="1">
                <a:solidFill>
                  <a:srgbClr val="605048"/>
                </a:solidFill>
                <a:latin typeface="#9Slide05 SVNSteady" pitchFamily="2" charset="0"/>
              </a:rPr>
              <a:t>văn</a:t>
            </a:r>
            <a:r>
              <a:rPr lang="en-US" sz="6000" b="1" dirty="0">
                <a:solidFill>
                  <a:srgbClr val="605048"/>
                </a:solidFill>
                <a:latin typeface="#9Slide05 SVNSteady" pitchFamily="2" charset="0"/>
              </a:rPr>
              <a:t> </a:t>
            </a:r>
            <a:r>
              <a:rPr lang="en-US" sz="6000" b="1" dirty="0" err="1">
                <a:solidFill>
                  <a:srgbClr val="605048"/>
                </a:solidFill>
                <a:latin typeface="#9Slide05 SVNSteady" pitchFamily="2" charset="0"/>
              </a:rPr>
              <a:t>bản</a:t>
            </a:r>
            <a:endParaRPr lang="en-US" sz="6000" b="1" dirty="0">
              <a:solidFill>
                <a:srgbClr val="605048"/>
              </a:solidFill>
              <a:latin typeface="#9Slide05 SVNSteady" pitchFamily="2" charset="0"/>
            </a:endParaRPr>
          </a:p>
        </p:txBody>
      </p:sp>
      <p:graphicFrame>
        <p:nvGraphicFramePr>
          <p:cNvPr id="27" name="Sơ đồ 6">
            <a:extLst>
              <a:ext uri="{FF2B5EF4-FFF2-40B4-BE49-F238E27FC236}">
                <a16:creationId xmlns:a16="http://schemas.microsoft.com/office/drawing/2014/main" id="{AE404A3F-8625-DD44-765D-C1B0E1362B6F}"/>
              </a:ext>
            </a:extLst>
          </p:cNvPr>
          <p:cNvGraphicFramePr/>
          <p:nvPr>
            <p:extLst>
              <p:ext uri="{D42A27DB-BD31-4B8C-83A1-F6EECF244321}">
                <p14:modId xmlns:p14="http://schemas.microsoft.com/office/powerpoint/2010/main" val="3585976177"/>
              </p:ext>
            </p:extLst>
          </p:nvPr>
        </p:nvGraphicFramePr>
        <p:xfrm>
          <a:off x="216678" y="1963500"/>
          <a:ext cx="18071322" cy="77149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212174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43177"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DD987726-40F0-F0A3-0F37-94B4AC322E72}"/>
              </a:ext>
            </a:extLst>
          </p:cNvPr>
          <p:cNvSpPr txBox="1"/>
          <p:nvPr/>
        </p:nvSpPr>
        <p:spPr>
          <a:xfrm>
            <a:off x="838200" y="368014"/>
            <a:ext cx="15106008" cy="1090363"/>
          </a:xfrm>
          <a:prstGeom prst="rect">
            <a:avLst/>
          </a:prstGeom>
          <a:noFill/>
        </p:spPr>
        <p:txBody>
          <a:bodyPr wrap="square">
            <a:spAutoFit/>
          </a:bodyPr>
          <a:lstStyle/>
          <a:p>
            <a:pPr algn="just">
              <a:lnSpc>
                <a:spcPts val="8640"/>
              </a:lnSpc>
              <a:spcBef>
                <a:spcPct val="0"/>
              </a:spcBef>
            </a:pPr>
            <a:r>
              <a:rPr lang="en-US" sz="4800" b="1" dirty="0">
                <a:solidFill>
                  <a:srgbClr val="605048"/>
                </a:solidFill>
                <a:latin typeface="#9Slide05 SVNSteady" pitchFamily="2" charset="0"/>
              </a:rPr>
              <a:t>3.2.</a:t>
            </a:r>
            <a:r>
              <a:rPr lang="vi-VN" sz="4800" b="1" dirty="0">
                <a:solidFill>
                  <a:srgbClr val="605048"/>
                </a:solidFill>
                <a:latin typeface="#9Slide05 SVNSteady" pitchFamily="2" charset="0"/>
              </a:rPr>
              <a:t>5</a:t>
            </a:r>
            <a:r>
              <a:rPr lang="en-US" sz="4800" b="1" dirty="0">
                <a:solidFill>
                  <a:srgbClr val="605048"/>
                </a:solidFill>
                <a:latin typeface="#9Slide05 SVNSteady" pitchFamily="2" charset="0"/>
              </a:rPr>
              <a:t>. </a:t>
            </a:r>
            <a:r>
              <a:rPr lang="vi-VN" sz="4800" b="1" dirty="0">
                <a:solidFill>
                  <a:srgbClr val="605048"/>
                </a:solidFill>
                <a:latin typeface="#9Slide05 SVNSteady" pitchFamily="2" charset="0"/>
              </a:rPr>
              <a:t>Giá trị của văn bản</a:t>
            </a:r>
            <a:endParaRPr lang="en-US" sz="4800" b="1" dirty="0">
              <a:solidFill>
                <a:srgbClr val="605048"/>
              </a:solidFill>
              <a:latin typeface="#9Slide05 SVNSteady" pitchFamily="2" charset="0"/>
            </a:endParaRPr>
          </a:p>
        </p:txBody>
      </p:sp>
      <p:sp>
        <p:nvSpPr>
          <p:cNvPr id="13" name="Freeform 6">
            <a:extLst>
              <a:ext uri="{FF2B5EF4-FFF2-40B4-BE49-F238E27FC236}">
                <a16:creationId xmlns:a16="http://schemas.microsoft.com/office/drawing/2014/main" id="{04463C6C-3F39-E5A3-1105-934299C59AE4}"/>
              </a:ext>
            </a:extLst>
          </p:cNvPr>
          <p:cNvSpPr/>
          <p:nvPr/>
        </p:nvSpPr>
        <p:spPr>
          <a:xfrm>
            <a:off x="1892086" y="2223942"/>
            <a:ext cx="14122828" cy="6019799"/>
          </a:xfrm>
          <a:custGeom>
            <a:avLst/>
            <a:gdLst/>
            <a:ahLst/>
            <a:cxnLst/>
            <a:rect l="l" t="t" r="r" b="b"/>
            <a:pathLst>
              <a:path w="11883025" h="5495899">
                <a:moveTo>
                  <a:pt x="0" y="0"/>
                </a:moveTo>
                <a:lnTo>
                  <a:pt x="11883025" y="0"/>
                </a:lnTo>
                <a:lnTo>
                  <a:pt x="11883025" y="5495899"/>
                </a:lnTo>
                <a:lnTo>
                  <a:pt x="0" y="5495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4" name="TextBox 13">
            <a:extLst>
              <a:ext uri="{FF2B5EF4-FFF2-40B4-BE49-F238E27FC236}">
                <a16:creationId xmlns:a16="http://schemas.microsoft.com/office/drawing/2014/main" id="{4688E8ED-2DAB-6D34-7D83-8264684A4A78}"/>
              </a:ext>
            </a:extLst>
          </p:cNvPr>
          <p:cNvSpPr txBox="1"/>
          <p:nvPr/>
        </p:nvSpPr>
        <p:spPr>
          <a:xfrm>
            <a:off x="2575504" y="3190876"/>
            <a:ext cx="12755992" cy="4042132"/>
          </a:xfrm>
          <a:prstGeom prst="rect">
            <a:avLst/>
          </a:prstGeom>
          <a:noFill/>
        </p:spPr>
        <p:txBody>
          <a:bodyPr wrap="square" rtlCol="0">
            <a:spAutoFit/>
          </a:bodyPr>
          <a:lstStyle/>
          <a:p>
            <a:pPr algn="ctr">
              <a:lnSpc>
                <a:spcPct val="150000"/>
              </a:lnSpc>
            </a:pPr>
            <a:r>
              <a:rPr lang="vi-VN" sz="4400" b="1" dirty="0">
                <a:latin typeface="Roboto Condensed" panose="02000000000000000000" pitchFamily="2" charset="0"/>
                <a:ea typeface="Roboto Condensed" panose="02000000000000000000" pitchFamily="2" charset="0"/>
              </a:rPr>
              <a:t>Văn bản thể hiện góc nhìn riêng độc đáo</a:t>
            </a:r>
            <a:r>
              <a:rPr lang="vi-VN" sz="4400" dirty="0">
                <a:latin typeface="Roboto Condensed" panose="02000000000000000000" pitchFamily="2" charset="0"/>
                <a:ea typeface="Roboto Condensed" panose="02000000000000000000" pitchFamily="2" charset="0"/>
              </a:rPr>
              <a:t> của một nhà phê bình văn học tài năng, từ đó nhắc nhở mỗi người về giá trị lớn lao của văn chương, và cần biết trân trọng nền văn học dân tộc.</a:t>
            </a:r>
            <a:endParaRPr lang="en-US" sz="44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21496858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grpSp>
        <p:nvGrpSpPr>
          <p:cNvPr id="3" name="Group 3"/>
          <p:cNvGrpSpPr/>
          <p:nvPr/>
        </p:nvGrpSpPr>
        <p:grpSpPr>
          <a:xfrm>
            <a:off x="13882347" y="2746317"/>
            <a:ext cx="596986" cy="596986"/>
            <a:chOff x="0" y="0"/>
            <a:chExt cx="795981" cy="795981"/>
          </a:xfrm>
        </p:grpSpPr>
        <p:sp>
          <p:nvSpPr>
            <p:cNvPr id="4" name="Freeform 4"/>
            <p:cNvSpPr/>
            <p:nvPr/>
          </p:nvSpPr>
          <p:spPr>
            <a:xfrm>
              <a:off x="-165608" y="0"/>
              <a:ext cx="978281" cy="837946"/>
            </a:xfrm>
            <a:custGeom>
              <a:avLst/>
              <a:gdLst/>
              <a:ahLst/>
              <a:cxnLst/>
              <a:rect l="l" t="t" r="r" b="b"/>
              <a:pathLst>
                <a:path w="978281" h="837946">
                  <a:moveTo>
                    <a:pt x="279908" y="0"/>
                  </a:moveTo>
                  <a:lnTo>
                    <a:pt x="330708" y="0"/>
                  </a:lnTo>
                  <a:lnTo>
                    <a:pt x="330708" y="25400"/>
                  </a:lnTo>
                  <a:lnTo>
                    <a:pt x="279908" y="25400"/>
                  </a:lnTo>
                  <a:close/>
                  <a:moveTo>
                    <a:pt x="381508" y="25400"/>
                  </a:moveTo>
                  <a:lnTo>
                    <a:pt x="432308" y="25400"/>
                  </a:lnTo>
                  <a:lnTo>
                    <a:pt x="381508" y="25400"/>
                  </a:lnTo>
                  <a:close/>
                  <a:moveTo>
                    <a:pt x="483108" y="25400"/>
                  </a:moveTo>
                  <a:lnTo>
                    <a:pt x="533908" y="25400"/>
                  </a:lnTo>
                  <a:lnTo>
                    <a:pt x="483108" y="25400"/>
                  </a:lnTo>
                  <a:close/>
                  <a:moveTo>
                    <a:pt x="584708" y="25400"/>
                  </a:moveTo>
                  <a:lnTo>
                    <a:pt x="635508" y="25400"/>
                  </a:lnTo>
                  <a:lnTo>
                    <a:pt x="584708" y="25400"/>
                  </a:lnTo>
                  <a:close/>
                  <a:moveTo>
                    <a:pt x="686308" y="25400"/>
                  </a:moveTo>
                  <a:lnTo>
                    <a:pt x="737108" y="25400"/>
                  </a:lnTo>
                  <a:lnTo>
                    <a:pt x="686308" y="25400"/>
                  </a:lnTo>
                  <a:close/>
                  <a:moveTo>
                    <a:pt x="787908" y="25400"/>
                  </a:moveTo>
                  <a:lnTo>
                    <a:pt x="838708" y="25400"/>
                  </a:lnTo>
                  <a:lnTo>
                    <a:pt x="787908" y="25400"/>
                  </a:lnTo>
                  <a:close/>
                  <a:moveTo>
                    <a:pt x="889508" y="25400"/>
                  </a:moveTo>
                  <a:lnTo>
                    <a:pt x="940308" y="25400"/>
                  </a:lnTo>
                  <a:lnTo>
                    <a:pt x="889508" y="25400"/>
                  </a:lnTo>
                  <a:close/>
                  <a:moveTo>
                    <a:pt x="978281" y="63627"/>
                  </a:moveTo>
                  <a:lnTo>
                    <a:pt x="978281" y="114427"/>
                  </a:lnTo>
                  <a:lnTo>
                    <a:pt x="952881" y="114427"/>
                  </a:lnTo>
                  <a:lnTo>
                    <a:pt x="952881" y="63627"/>
                  </a:lnTo>
                  <a:close/>
                  <a:moveTo>
                    <a:pt x="952881" y="165227"/>
                  </a:moveTo>
                  <a:lnTo>
                    <a:pt x="952881" y="216027"/>
                  </a:lnTo>
                  <a:lnTo>
                    <a:pt x="927481" y="216027"/>
                  </a:lnTo>
                  <a:lnTo>
                    <a:pt x="927481" y="165227"/>
                  </a:lnTo>
                  <a:close/>
                  <a:moveTo>
                    <a:pt x="927481" y="266827"/>
                  </a:moveTo>
                  <a:lnTo>
                    <a:pt x="927481" y="317627"/>
                  </a:lnTo>
                  <a:lnTo>
                    <a:pt x="902081" y="317627"/>
                  </a:lnTo>
                  <a:lnTo>
                    <a:pt x="902081" y="266827"/>
                  </a:lnTo>
                  <a:close/>
                  <a:moveTo>
                    <a:pt x="902081" y="368427"/>
                  </a:moveTo>
                  <a:lnTo>
                    <a:pt x="902081" y="419227"/>
                  </a:lnTo>
                  <a:lnTo>
                    <a:pt x="876681" y="419227"/>
                  </a:lnTo>
                  <a:lnTo>
                    <a:pt x="876681" y="368427"/>
                  </a:lnTo>
                  <a:close/>
                  <a:moveTo>
                    <a:pt x="876681" y="470027"/>
                  </a:moveTo>
                  <a:lnTo>
                    <a:pt x="876681" y="520827"/>
                  </a:lnTo>
                  <a:lnTo>
                    <a:pt x="851281" y="520827"/>
                  </a:lnTo>
                  <a:lnTo>
                    <a:pt x="851281" y="470027"/>
                  </a:lnTo>
                  <a:close/>
                  <a:moveTo>
                    <a:pt x="851281" y="571627"/>
                  </a:moveTo>
                  <a:lnTo>
                    <a:pt x="851281" y="622427"/>
                  </a:lnTo>
                  <a:lnTo>
                    <a:pt x="825881" y="622427"/>
                  </a:lnTo>
                  <a:lnTo>
                    <a:pt x="825881" y="571627"/>
                  </a:lnTo>
                  <a:close/>
                  <a:moveTo>
                    <a:pt x="825881" y="673227"/>
                  </a:moveTo>
                  <a:lnTo>
                    <a:pt x="825881" y="724027"/>
                  </a:lnTo>
                  <a:lnTo>
                    <a:pt x="800481" y="724027"/>
                  </a:lnTo>
                  <a:lnTo>
                    <a:pt x="800481" y="673227"/>
                  </a:lnTo>
                  <a:close/>
                  <a:moveTo>
                    <a:pt x="800481" y="774827"/>
                  </a:moveTo>
                  <a:lnTo>
                    <a:pt x="800481" y="825246"/>
                  </a:lnTo>
                  <a:cubicBezTo>
                    <a:pt x="800481" y="832231"/>
                    <a:pt x="794766" y="837946"/>
                    <a:pt x="787781" y="837946"/>
                  </a:cubicBezTo>
                  <a:lnTo>
                    <a:pt x="787400" y="837946"/>
                  </a:lnTo>
                  <a:lnTo>
                    <a:pt x="787400" y="812546"/>
                  </a:lnTo>
                  <a:lnTo>
                    <a:pt x="787781" y="812546"/>
                  </a:lnTo>
                  <a:lnTo>
                    <a:pt x="787781" y="825246"/>
                  </a:lnTo>
                  <a:lnTo>
                    <a:pt x="775081" y="825246"/>
                  </a:lnTo>
                  <a:lnTo>
                    <a:pt x="775081" y="749427"/>
                  </a:lnTo>
                  <a:close/>
                  <a:moveTo>
                    <a:pt x="711200" y="812546"/>
                  </a:moveTo>
                  <a:lnTo>
                    <a:pt x="660400" y="812546"/>
                  </a:lnTo>
                  <a:lnTo>
                    <a:pt x="660400" y="787146"/>
                  </a:lnTo>
                  <a:lnTo>
                    <a:pt x="711200" y="787146"/>
                  </a:lnTo>
                  <a:close/>
                  <a:moveTo>
                    <a:pt x="609600" y="787146"/>
                  </a:moveTo>
                  <a:lnTo>
                    <a:pt x="558800" y="787146"/>
                  </a:lnTo>
                  <a:lnTo>
                    <a:pt x="558800" y="761746"/>
                  </a:lnTo>
                  <a:lnTo>
                    <a:pt x="609600" y="761746"/>
                  </a:lnTo>
                  <a:close/>
                  <a:moveTo>
                    <a:pt x="508000" y="761746"/>
                  </a:moveTo>
                  <a:lnTo>
                    <a:pt x="457200" y="761746"/>
                  </a:lnTo>
                  <a:lnTo>
                    <a:pt x="457200" y="736346"/>
                  </a:lnTo>
                  <a:lnTo>
                    <a:pt x="508000" y="736346"/>
                  </a:lnTo>
                  <a:close/>
                  <a:moveTo>
                    <a:pt x="406400" y="736346"/>
                  </a:moveTo>
                  <a:lnTo>
                    <a:pt x="355600" y="736346"/>
                  </a:lnTo>
                  <a:lnTo>
                    <a:pt x="355600" y="710946"/>
                  </a:lnTo>
                  <a:lnTo>
                    <a:pt x="406400" y="710946"/>
                  </a:lnTo>
                  <a:close/>
                  <a:moveTo>
                    <a:pt x="304800" y="710946"/>
                  </a:moveTo>
                  <a:lnTo>
                    <a:pt x="254000" y="710946"/>
                  </a:lnTo>
                  <a:lnTo>
                    <a:pt x="254000" y="685546"/>
                  </a:lnTo>
                  <a:lnTo>
                    <a:pt x="304800" y="685546"/>
                  </a:lnTo>
                  <a:close/>
                  <a:moveTo>
                    <a:pt x="203200" y="685546"/>
                  </a:moveTo>
                  <a:lnTo>
                    <a:pt x="152400" y="685546"/>
                  </a:lnTo>
                  <a:lnTo>
                    <a:pt x="152400" y="660146"/>
                  </a:lnTo>
                  <a:lnTo>
                    <a:pt x="203200" y="660146"/>
                  </a:lnTo>
                  <a:close/>
                  <a:moveTo>
                    <a:pt x="101600" y="660146"/>
                  </a:moveTo>
                  <a:lnTo>
                    <a:pt x="50800" y="660146"/>
                  </a:lnTo>
                  <a:lnTo>
                    <a:pt x="50800" y="634746"/>
                  </a:lnTo>
                  <a:lnTo>
                    <a:pt x="101600" y="634746"/>
                  </a:lnTo>
                  <a:close/>
                  <a:moveTo>
                    <a:pt x="0" y="634746"/>
                  </a:moveTo>
                  <a:lnTo>
                    <a:pt x="178308" y="634746"/>
                  </a:lnTo>
                  <a:cubicBezTo>
                    <a:pt x="171323" y="634746"/>
                    <a:pt x="165608" y="629031"/>
                    <a:pt x="165608" y="622046"/>
                  </a:cubicBezTo>
                  <a:lnTo>
                    <a:pt x="165608" y="774065"/>
                  </a:lnTo>
                  <a:lnTo>
                    <a:pt x="191008" y="774065"/>
                  </a:lnTo>
                  <a:lnTo>
                    <a:pt x="191008" y="799973"/>
                  </a:lnTo>
                  <a:lnTo>
                    <a:pt x="178308" y="799973"/>
                  </a:lnTo>
                  <a:lnTo>
                    <a:pt x="178308" y="787273"/>
                  </a:lnTo>
                  <a:lnTo>
                    <a:pt x="203200" y="787273"/>
                  </a:lnTo>
                  <a:close/>
                  <a:moveTo>
                    <a:pt x="165608" y="723265"/>
                  </a:moveTo>
                  <a:lnTo>
                    <a:pt x="165608" y="672465"/>
                  </a:lnTo>
                  <a:lnTo>
                    <a:pt x="191008" y="672465"/>
                  </a:lnTo>
                  <a:lnTo>
                    <a:pt x="191008" y="723265"/>
                  </a:lnTo>
                  <a:close/>
                  <a:moveTo>
                    <a:pt x="191008" y="621665"/>
                  </a:moveTo>
                  <a:lnTo>
                    <a:pt x="191008" y="570865"/>
                  </a:lnTo>
                  <a:lnTo>
                    <a:pt x="191008" y="621665"/>
                  </a:lnTo>
                  <a:close/>
                  <a:moveTo>
                    <a:pt x="191008" y="520065"/>
                  </a:moveTo>
                  <a:lnTo>
                    <a:pt x="191008" y="469265"/>
                  </a:lnTo>
                  <a:lnTo>
                    <a:pt x="191008" y="520065"/>
                  </a:lnTo>
                  <a:close/>
                  <a:moveTo>
                    <a:pt x="191008" y="418465"/>
                  </a:moveTo>
                  <a:lnTo>
                    <a:pt x="191008" y="367665"/>
                  </a:lnTo>
                  <a:lnTo>
                    <a:pt x="191008" y="418465"/>
                  </a:lnTo>
                  <a:close/>
                  <a:moveTo>
                    <a:pt x="191008" y="316865"/>
                  </a:moveTo>
                  <a:lnTo>
                    <a:pt x="191008" y="266065"/>
                  </a:lnTo>
                  <a:lnTo>
                    <a:pt x="191008" y="316865"/>
                  </a:lnTo>
                  <a:close/>
                  <a:moveTo>
                    <a:pt x="191008" y="215265"/>
                  </a:moveTo>
                  <a:lnTo>
                    <a:pt x="191008" y="164465"/>
                  </a:lnTo>
                  <a:lnTo>
                    <a:pt x="191008" y="215265"/>
                  </a:lnTo>
                  <a:close/>
                  <a:moveTo>
                    <a:pt x="191008" y="113665"/>
                  </a:moveTo>
                  <a:lnTo>
                    <a:pt x="191008" y="62865"/>
                  </a:lnTo>
                  <a:lnTo>
                    <a:pt x="191008" y="113665"/>
                  </a:lnTo>
                  <a:close/>
                  <a:moveTo>
                    <a:pt x="178308" y="0"/>
                  </a:moveTo>
                  <a:lnTo>
                    <a:pt x="229108" y="0"/>
                  </a:lnTo>
                  <a:lnTo>
                    <a:pt x="229108" y="25400"/>
                  </a:lnTo>
                  <a:lnTo>
                    <a:pt x="178308" y="25400"/>
                  </a:lnTo>
                  <a:close/>
                </a:path>
              </a:pathLst>
            </a:custGeom>
            <a:solidFill>
              <a:srgbClr val="A6A6A6"/>
            </a:solidFill>
          </p:spPr>
          <p:txBody>
            <a:bodyPr/>
            <a:lstStyle/>
            <a:p>
              <a:endParaRPr lang="en-US"/>
            </a:p>
          </p:txBody>
        </p:sp>
      </p:grpSp>
      <p:sp>
        <p:nvSpPr>
          <p:cNvPr id="5" name="AutoShape 5"/>
          <p:cNvSpPr/>
          <p:nvPr/>
        </p:nvSpPr>
        <p:spPr>
          <a:xfrm rot="5362205">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Freeform 6"/>
          <p:cNvSpPr/>
          <p:nvPr/>
        </p:nvSpPr>
        <p:spPr>
          <a:xfrm rot="-5400000">
            <a:off x="4492683" y="-3600828"/>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a:p>
        </p:txBody>
      </p:sp>
      <p:sp>
        <p:nvSpPr>
          <p:cNvPr id="7" name="Freeform 7"/>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8" name="AutoShape 8"/>
          <p:cNvSpPr/>
          <p:nvPr/>
        </p:nvSpPr>
        <p:spPr>
          <a:xfrm rot="37794">
            <a:off x="13882329" y="3044810"/>
            <a:ext cx="597022" cy="0"/>
          </a:xfrm>
          <a:prstGeom prst="line">
            <a:avLst/>
          </a:prstGeom>
          <a:ln w="9525" cap="rnd">
            <a:solidFill>
              <a:srgbClr val="FFFFFF"/>
            </a:solidFill>
            <a:prstDash val="solid"/>
            <a:headEnd type="none" w="sm" len="sm"/>
            <a:tailEnd type="none" w="sm" len="sm"/>
          </a:ln>
        </p:spPr>
        <p:txBody>
          <a:bodyPr/>
          <a:lstStyle/>
          <a:p>
            <a:endParaRPr lang="en-US"/>
          </a:p>
        </p:txBody>
      </p:sp>
      <p:sp>
        <p:nvSpPr>
          <p:cNvPr id="9" name="AutoShape 9"/>
          <p:cNvSpPr/>
          <p:nvPr/>
        </p:nvSpPr>
        <p:spPr>
          <a:xfrm rot="2700000">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10" name="AutoShape 10"/>
          <p:cNvSpPr/>
          <p:nvPr/>
        </p:nvSpPr>
        <p:spPr>
          <a:xfrm rot="8099999">
            <a:off x="13758707" y="3044810"/>
            <a:ext cx="844266" cy="0"/>
          </a:xfrm>
          <a:prstGeom prst="line">
            <a:avLst/>
          </a:prstGeom>
          <a:ln w="9525" cap="rnd">
            <a:solidFill>
              <a:srgbClr val="FFFFFF"/>
            </a:solidFill>
            <a:prstDash val="solid"/>
            <a:headEnd type="none" w="sm" len="sm"/>
            <a:tailEnd type="none" w="sm" len="sm"/>
          </a:ln>
        </p:spPr>
        <p:txBody>
          <a:bodyPr/>
          <a:lstStyle/>
          <a:p>
            <a:endParaRPr lang="en-US"/>
          </a:p>
        </p:txBody>
      </p:sp>
      <p:sp>
        <p:nvSpPr>
          <p:cNvPr id="28" name="TextBox 27">
            <a:extLst>
              <a:ext uri="{FF2B5EF4-FFF2-40B4-BE49-F238E27FC236}">
                <a16:creationId xmlns:a16="http://schemas.microsoft.com/office/drawing/2014/main" id="{26BF1D5B-8251-592F-2DC9-B29376885D7A}"/>
              </a:ext>
            </a:extLst>
          </p:cNvPr>
          <p:cNvSpPr txBox="1"/>
          <p:nvPr/>
        </p:nvSpPr>
        <p:spPr>
          <a:xfrm>
            <a:off x="9982200" y="59817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3F536CC-B389-1059-A56C-728C56238C6D}"/>
              </a:ext>
            </a:extLst>
          </p:cNvPr>
          <p:cNvSpPr txBox="1"/>
          <p:nvPr/>
        </p:nvSpPr>
        <p:spPr>
          <a:xfrm>
            <a:off x="838200" y="647700"/>
            <a:ext cx="15106008" cy="1133067"/>
          </a:xfrm>
          <a:prstGeom prst="rect">
            <a:avLst/>
          </a:prstGeom>
          <a:noFill/>
        </p:spPr>
        <p:txBody>
          <a:bodyPr wrap="square">
            <a:spAutoFit/>
          </a:bodyPr>
          <a:lstStyle/>
          <a:p>
            <a:pPr algn="just">
              <a:lnSpc>
                <a:spcPts val="8640"/>
              </a:lnSpc>
              <a:spcBef>
                <a:spcPct val="0"/>
              </a:spcBef>
            </a:pPr>
            <a:r>
              <a:rPr lang="en-US" sz="6000" b="1" dirty="0">
                <a:solidFill>
                  <a:srgbClr val="605048"/>
                </a:solidFill>
                <a:latin typeface="#9Slide05 SVNSteady" pitchFamily="2" charset="0"/>
              </a:rPr>
              <a:t>3.2.</a:t>
            </a:r>
            <a:r>
              <a:rPr lang="vi-VN" sz="6000" b="1" dirty="0">
                <a:solidFill>
                  <a:srgbClr val="605048"/>
                </a:solidFill>
                <a:latin typeface="#9Slide05 SVNSteady" pitchFamily="2" charset="0"/>
              </a:rPr>
              <a:t>6</a:t>
            </a:r>
            <a:r>
              <a:rPr lang="en-US" sz="6000" b="1" dirty="0">
                <a:solidFill>
                  <a:srgbClr val="605048"/>
                </a:solidFill>
                <a:latin typeface="#9Slide05 SVNSteady" pitchFamily="2" charset="0"/>
              </a:rPr>
              <a:t>. </a:t>
            </a:r>
            <a:r>
              <a:rPr lang="vi-VN" sz="6000" b="1" dirty="0">
                <a:solidFill>
                  <a:srgbClr val="605048"/>
                </a:solidFill>
                <a:latin typeface="#9Slide05 SVNSteady" pitchFamily="2" charset="0"/>
              </a:rPr>
              <a:t>Bài học, thông điệp từ văn bản</a:t>
            </a:r>
            <a:endParaRPr lang="en-US" sz="6000" b="1" dirty="0">
              <a:solidFill>
                <a:srgbClr val="605048"/>
              </a:solidFill>
              <a:latin typeface="#9Slide05 SVNSteady" pitchFamily="2" charset="0"/>
            </a:endParaRPr>
          </a:p>
        </p:txBody>
      </p:sp>
      <p:sp>
        <p:nvSpPr>
          <p:cNvPr id="14" name="Freeform 6">
            <a:extLst>
              <a:ext uri="{FF2B5EF4-FFF2-40B4-BE49-F238E27FC236}">
                <a16:creationId xmlns:a16="http://schemas.microsoft.com/office/drawing/2014/main" id="{3D068977-8538-89D9-FFDE-8601C1B00334}"/>
              </a:ext>
            </a:extLst>
          </p:cNvPr>
          <p:cNvSpPr/>
          <p:nvPr/>
        </p:nvSpPr>
        <p:spPr>
          <a:xfrm>
            <a:off x="1892086" y="2223942"/>
            <a:ext cx="14122828" cy="6019799"/>
          </a:xfrm>
          <a:custGeom>
            <a:avLst/>
            <a:gdLst/>
            <a:ahLst/>
            <a:cxnLst/>
            <a:rect l="l" t="t" r="r" b="b"/>
            <a:pathLst>
              <a:path w="11883025" h="5495899">
                <a:moveTo>
                  <a:pt x="0" y="0"/>
                </a:moveTo>
                <a:lnTo>
                  <a:pt x="11883025" y="0"/>
                </a:lnTo>
                <a:lnTo>
                  <a:pt x="11883025" y="5495899"/>
                </a:lnTo>
                <a:lnTo>
                  <a:pt x="0" y="5495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TextBox 14">
            <a:extLst>
              <a:ext uri="{FF2B5EF4-FFF2-40B4-BE49-F238E27FC236}">
                <a16:creationId xmlns:a16="http://schemas.microsoft.com/office/drawing/2014/main" id="{A61A8B7A-7C74-3806-EE82-27FA8B3B3B8D}"/>
              </a:ext>
            </a:extLst>
          </p:cNvPr>
          <p:cNvSpPr txBox="1"/>
          <p:nvPr/>
        </p:nvSpPr>
        <p:spPr>
          <a:xfrm>
            <a:off x="2575504" y="3202520"/>
            <a:ext cx="12755992" cy="404213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400" dirty="0">
                <a:latin typeface="Roboto Condensed" panose="02000000000000000000" pitchFamily="2" charset="0"/>
                <a:ea typeface="Roboto Condensed" panose="02000000000000000000" pitchFamily="2" charset="0"/>
              </a:rPr>
              <a:t>Cần trân trọng, yêu thương và có cái nhìn bình đẳng với những người phụ nữ.</a:t>
            </a:r>
            <a:endParaRPr lang="en-US" sz="4400" dirty="0">
              <a:latin typeface="Roboto Condensed" panose="02000000000000000000" pitchFamily="2" charset="0"/>
              <a:ea typeface="Roboto Condensed" panose="02000000000000000000" pitchFamily="2" charset="0"/>
            </a:endParaRPr>
          </a:p>
          <a:p>
            <a:pPr marL="571500" indent="-571500">
              <a:lnSpc>
                <a:spcPct val="150000"/>
              </a:lnSpc>
              <a:buFont typeface="Arial" panose="020B0604020202020204" pitchFamily="34" charset="0"/>
              <a:buChar char="•"/>
            </a:pPr>
            <a:r>
              <a:rPr lang="vi-VN" sz="4400" dirty="0">
                <a:latin typeface="Roboto Condensed" panose="02000000000000000000" pitchFamily="2" charset="0"/>
                <a:ea typeface="Roboto Condensed" panose="02000000000000000000" pitchFamily="2" charset="0"/>
              </a:rPr>
              <a:t>Bài nghị luận là một bài viết thú vị cho ta học hỏi về kĩ thuật viết bài nghị luận văn học.</a:t>
            </a:r>
            <a:endParaRPr lang="vi-VN"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Freeform 15">
            <a:extLst>
              <a:ext uri="{FF2B5EF4-FFF2-40B4-BE49-F238E27FC236}">
                <a16:creationId xmlns:a16="http://schemas.microsoft.com/office/drawing/2014/main" id="{8D1B205E-D413-07BA-F690-1B48D2A8A968}"/>
              </a:ext>
            </a:extLst>
          </p:cNvPr>
          <p:cNvSpPr/>
          <p:nvPr/>
        </p:nvSpPr>
        <p:spPr>
          <a:xfrm>
            <a:off x="14359956" y="2933700"/>
            <a:ext cx="5037933" cy="7674429"/>
          </a:xfrm>
          <a:custGeom>
            <a:avLst/>
            <a:gdLst/>
            <a:ahLst/>
            <a:cxnLst/>
            <a:rect l="l" t="t" r="r" b="b"/>
            <a:pathLst>
              <a:path w="5037933" h="7674429">
                <a:moveTo>
                  <a:pt x="0" y="0"/>
                </a:moveTo>
                <a:lnTo>
                  <a:pt x="5037932" y="0"/>
                </a:lnTo>
                <a:lnTo>
                  <a:pt x="5037932" y="7674429"/>
                </a:lnTo>
                <a:lnTo>
                  <a:pt x="0" y="7674429"/>
                </a:lnTo>
                <a:lnTo>
                  <a:pt x="0" y="0"/>
                </a:lnTo>
                <a:close/>
              </a:path>
            </a:pathLst>
          </a:custGeom>
          <a:blipFill>
            <a:blip r:embed="rId8"/>
            <a:stretch>
              <a:fillRect l="-74980" t="-258789" r="-234704" b="-44661"/>
            </a:stretch>
          </a:blipFill>
        </p:spPr>
        <p:txBody>
          <a:bodyPr/>
          <a:lstStyle/>
          <a:p>
            <a:endParaRPr lang="en-US"/>
          </a:p>
        </p:txBody>
      </p:sp>
    </p:spTree>
    <p:extLst>
      <p:ext uri="{BB962C8B-B14F-4D97-AF65-F5344CB8AC3E}">
        <p14:creationId xmlns:p14="http://schemas.microsoft.com/office/powerpoint/2010/main" val="33212586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0" y="0"/>
            <a:ext cx="20151191" cy="10711155"/>
          </a:xfrm>
          <a:custGeom>
            <a:avLst/>
            <a:gdLst/>
            <a:ahLst/>
            <a:cxnLst/>
            <a:rect l="l" t="t" r="r" b="b"/>
            <a:pathLst>
              <a:path w="20151191" h="10711155">
                <a:moveTo>
                  <a:pt x="20151191" y="0"/>
                </a:moveTo>
                <a:lnTo>
                  <a:pt x="0" y="0"/>
                </a:lnTo>
                <a:lnTo>
                  <a:pt x="0" y="10711155"/>
                </a:lnTo>
                <a:lnTo>
                  <a:pt x="20151191" y="10711155"/>
                </a:lnTo>
                <a:lnTo>
                  <a:pt x="20151191" y="0"/>
                </a:lnTo>
                <a:close/>
              </a:path>
            </a:pathLst>
          </a:custGeom>
          <a:blipFill>
            <a:blip r:embed="rId3">
              <a:alphaModFix amt="96000"/>
            </a:blip>
            <a:stretch>
              <a:fillRect t="-30694" b="-2315"/>
            </a:stretch>
          </a:blipFill>
        </p:spPr>
        <p:txBody>
          <a:bodyPr/>
          <a:lstStyle/>
          <a:p>
            <a:endParaRPr lang="en-US"/>
          </a:p>
        </p:txBody>
      </p:sp>
      <p:sp>
        <p:nvSpPr>
          <p:cNvPr id="2" name="Oval 1">
            <a:extLst>
              <a:ext uri="{FF2B5EF4-FFF2-40B4-BE49-F238E27FC236}">
                <a16:creationId xmlns:a16="http://schemas.microsoft.com/office/drawing/2014/main" id="{CDDFCB83-F33B-E836-B898-4672458FBE27}"/>
              </a:ext>
            </a:extLst>
          </p:cNvPr>
          <p:cNvSpPr/>
          <p:nvPr/>
        </p:nvSpPr>
        <p:spPr>
          <a:xfrm>
            <a:off x="6629401" y="492886"/>
            <a:ext cx="10689438" cy="6098414"/>
          </a:xfrm>
          <a:prstGeom prst="ellipse">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CDB3D3-A465-3A15-B93C-1B97E25698B6}"/>
              </a:ext>
            </a:extLst>
          </p:cNvPr>
          <p:cNvSpPr txBox="1"/>
          <p:nvPr/>
        </p:nvSpPr>
        <p:spPr>
          <a:xfrm>
            <a:off x="8316364" y="1678748"/>
            <a:ext cx="8294222" cy="5509200"/>
          </a:xfrm>
          <a:prstGeom prst="rect">
            <a:avLst/>
          </a:prstGeom>
          <a:noFill/>
        </p:spPr>
        <p:txBody>
          <a:bodyPr wrap="square" rtlCol="0">
            <a:spAutoFit/>
          </a:bodyPr>
          <a:lstStyle/>
          <a:p>
            <a:pPr algn="just"/>
            <a:r>
              <a:rPr lang="vi-VN" sz="44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Nhiệm vụ 1: </a:t>
            </a:r>
            <a:r>
              <a:rPr lang="vi-VN" sz="44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Khái quát đặc điểm thể loại qua văn bản </a:t>
            </a:r>
            <a:r>
              <a:rPr lang="vi-VN" sz="4400" i="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N</a:t>
            </a:r>
            <a:r>
              <a:rPr lang="vi-VN" sz="4400" i="1"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rPr>
              <a:t>ói thêm về “Chuyện n</a:t>
            </a:r>
            <a:r>
              <a:rPr lang="vi-VN" sz="4400" i="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gười con gái Nam Xương” </a:t>
            </a:r>
            <a:r>
              <a:rPr lang="vi-VN" sz="44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qua PHT số </a:t>
            </a:r>
            <a:r>
              <a:rPr lang="en-US" sz="44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3</a:t>
            </a:r>
            <a:r>
              <a:rPr lang="vi-VN" sz="4400" i="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44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(HS làm nhóm đôi, thời gian 5 phút, kẻ trực tiếp vào bảng phụ)</a:t>
            </a:r>
            <a:endParaRPr lang="en-US" sz="44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en-US" sz="440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en-US" sz="440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6">
            <a:extLst>
              <a:ext uri="{FF2B5EF4-FFF2-40B4-BE49-F238E27FC236}">
                <a16:creationId xmlns:a16="http://schemas.microsoft.com/office/drawing/2014/main" id="{9C6429D9-C890-A78C-EDB9-97F537ADD807}"/>
              </a:ext>
            </a:extLst>
          </p:cNvPr>
          <p:cNvSpPr txBox="1"/>
          <p:nvPr/>
        </p:nvSpPr>
        <p:spPr>
          <a:xfrm>
            <a:off x="-3735456" y="492886"/>
            <a:ext cx="15286188" cy="1102997"/>
          </a:xfrm>
          <a:prstGeom prst="rect">
            <a:avLst/>
          </a:prstGeom>
        </p:spPr>
        <p:txBody>
          <a:bodyPr lIns="0" tIns="0" rIns="0" bIns="0" rtlCol="0" anchor="t">
            <a:spAutoFit/>
          </a:bodyPr>
          <a:lstStyle/>
          <a:p>
            <a:pPr algn="ctr">
              <a:lnSpc>
                <a:spcPts val="9029"/>
              </a:lnSpc>
            </a:pPr>
            <a:r>
              <a:rPr lang="vi-VN" sz="6449" dirty="0">
                <a:solidFill>
                  <a:srgbClr val="594A47"/>
                </a:solidFill>
                <a:latin typeface="Fraunces Semi-Bold"/>
              </a:rPr>
              <a:t>4. LUYỆN TẬP</a:t>
            </a:r>
            <a:endParaRPr lang="en-US" sz="6449" dirty="0">
              <a:solidFill>
                <a:srgbClr val="594A47"/>
              </a:solidFill>
              <a:latin typeface="Fraunces Semi-Bold"/>
            </a:endParaRPr>
          </a:p>
        </p:txBody>
      </p:sp>
    </p:spTree>
    <p:extLst>
      <p:ext uri="{BB962C8B-B14F-4D97-AF65-F5344CB8AC3E}">
        <p14:creationId xmlns:p14="http://schemas.microsoft.com/office/powerpoint/2010/main" val="24305863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5772152" y="3212981"/>
            <a:ext cx="12515850" cy="7352090"/>
          </a:xfrm>
          <a:custGeom>
            <a:avLst/>
            <a:gdLst/>
            <a:ahLst/>
            <a:cxnLst/>
            <a:rect l="l" t="t" r="r" b="b"/>
            <a:pathLst>
              <a:path w="12515850" h="7352090">
                <a:moveTo>
                  <a:pt x="0" y="0"/>
                </a:moveTo>
                <a:lnTo>
                  <a:pt x="12515850" y="0"/>
                </a:lnTo>
                <a:lnTo>
                  <a:pt x="12515850" y="7352090"/>
                </a:lnTo>
                <a:lnTo>
                  <a:pt x="0" y="7352090"/>
                </a:lnTo>
                <a:lnTo>
                  <a:pt x="0" y="0"/>
                </a:lnTo>
                <a:close/>
              </a:path>
            </a:pathLst>
          </a:custGeom>
          <a:blipFill>
            <a:blip r:embed="rId6">
              <a:extLst>
                <a:ext uri="{96DAC541-7B7A-43D3-8B79-37D633B846F1}">
                  <asvg:svgBlip xmlns:asvg="http://schemas.microsoft.com/office/drawing/2016/SVG/main" r:embed="rId7"/>
                </a:ext>
              </a:extLst>
            </a:blip>
            <a:stretch>
              <a:fillRect l="-29" r="-29"/>
            </a:stretch>
          </a:blipFill>
        </p:spPr>
        <p:txBody>
          <a:bodyPr/>
          <a:lstStyle/>
          <a:p>
            <a:endParaRPr lang="en-US"/>
          </a:p>
        </p:txBody>
      </p:sp>
      <p:graphicFrame>
        <p:nvGraphicFramePr>
          <p:cNvPr id="9" name="Table 8">
            <a:extLst>
              <a:ext uri="{FF2B5EF4-FFF2-40B4-BE49-F238E27FC236}">
                <a16:creationId xmlns:a16="http://schemas.microsoft.com/office/drawing/2014/main" id="{6D05FC29-67D8-A41E-BBBF-D5285B35974C}"/>
              </a:ext>
            </a:extLst>
          </p:cNvPr>
          <p:cNvGraphicFramePr>
            <a:graphicFrameLocks noGrp="1"/>
          </p:cNvGraphicFramePr>
          <p:nvPr>
            <p:extLst>
              <p:ext uri="{D42A27DB-BD31-4B8C-83A1-F6EECF244321}">
                <p14:modId xmlns:p14="http://schemas.microsoft.com/office/powerpoint/2010/main" val="2652074205"/>
              </p:ext>
            </p:extLst>
          </p:nvPr>
        </p:nvGraphicFramePr>
        <p:xfrm>
          <a:off x="425072" y="710303"/>
          <a:ext cx="17526000" cy="9025628"/>
        </p:xfrm>
        <a:graphic>
          <a:graphicData uri="http://schemas.openxmlformats.org/drawingml/2006/table">
            <a:tbl>
              <a:tblPr bandRow="1">
                <a:tableStyleId>{5C22544A-7EE6-4342-B048-85BDC9FD1C3A}</a:tableStyleId>
              </a:tblPr>
              <a:tblGrid>
                <a:gridCol w="10242928">
                  <a:extLst>
                    <a:ext uri="{9D8B030D-6E8A-4147-A177-3AD203B41FA5}">
                      <a16:colId xmlns:a16="http://schemas.microsoft.com/office/drawing/2014/main" val="2422608968"/>
                    </a:ext>
                  </a:extLst>
                </a:gridCol>
                <a:gridCol w="7283072">
                  <a:extLst>
                    <a:ext uri="{9D8B030D-6E8A-4147-A177-3AD203B41FA5}">
                      <a16:colId xmlns:a16="http://schemas.microsoft.com/office/drawing/2014/main" val="3196267137"/>
                    </a:ext>
                  </a:extLst>
                </a:gridCol>
              </a:tblGrid>
              <a:tr h="905204">
                <a:tc>
                  <a:txBody>
                    <a:bodyPr/>
                    <a:lstStyle/>
                    <a:p>
                      <a:pPr lvl="1" algn="ctr">
                        <a:lnSpc>
                          <a:spcPct val="125000"/>
                        </a:lnSpc>
                        <a:spcBef>
                          <a:spcPts val="200"/>
                        </a:spcBef>
                        <a:spcAft>
                          <a:spcPts val="200"/>
                        </a:spcAft>
                        <a:tabLst>
                          <a:tab pos="7334250" algn="l"/>
                        </a:tabLst>
                      </a:pPr>
                      <a:r>
                        <a:rPr lang="en-US" sz="3600" b="1" dirty="0" err="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Câu</a:t>
                      </a:r>
                      <a:r>
                        <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600" b="1" dirty="0" err="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hỏi</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solidFill>
                      <a:srgbClr val="C4BD97"/>
                    </a:solidFill>
                  </a:tcPr>
                </a:tc>
                <a:tc>
                  <a:txBody>
                    <a:bodyPr/>
                    <a:lstStyle/>
                    <a:p>
                      <a:pPr lvl="1" algn="ctr">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Thực hiện yêu cầu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solidFill>
                      <a:srgbClr val="C4BD97"/>
                    </a:solidFill>
                  </a:tcPr>
                </a:tc>
                <a:extLst>
                  <a:ext uri="{0D108BD9-81ED-4DB2-BD59-A6C34878D82A}">
                    <a16:rowId xmlns:a16="http://schemas.microsoft.com/office/drawing/2014/main" val="3792250262"/>
                  </a:ext>
                </a:extLst>
              </a:tr>
              <a:tr h="1003201">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gì?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chemeClr val="bg2">
                        <a:lumMod val="90000"/>
                      </a:schemeClr>
                    </a:solidFill>
                  </a:tcPr>
                </a:tc>
                <a:tc>
                  <a:txBody>
                    <a:bodyPr/>
                    <a:lstStyle/>
                    <a:p>
                      <a:pPr lvl="1" algn="just">
                        <a:lnSpc>
                          <a:spcPct val="125000"/>
                        </a:lnSpc>
                        <a:spcBef>
                          <a:spcPts val="200"/>
                        </a:spcBef>
                        <a:spcAft>
                          <a:spcPts val="200"/>
                        </a:spcAft>
                        <a:tabLst>
                          <a:tab pos="7334250" algn="l"/>
                        </a:tabLst>
                      </a:pP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solidFill>
                      <a:schemeClr val="bg2"/>
                    </a:solidFill>
                  </a:tcPr>
                </a:tc>
                <a:extLst>
                  <a:ext uri="{0D108BD9-81ED-4DB2-BD59-A6C34878D82A}">
                    <a16:rowId xmlns:a16="http://schemas.microsoft.com/office/drawing/2014/main" val="1439063032"/>
                  </a:ext>
                </a:extLst>
              </a:tr>
              <a:tr h="1017905">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gì?</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chemeClr val="bg2">
                        <a:lumMod val="90000"/>
                      </a:schemeClr>
                    </a:solidFill>
                  </a:tcPr>
                </a:tc>
                <a:tc>
                  <a:txBody>
                    <a:bodyPr/>
                    <a:lstStyle/>
                    <a:p>
                      <a:pPr lvl="1" algn="just">
                        <a:lnSpc>
                          <a:spcPct val="125000"/>
                        </a:lnSpc>
                        <a:spcBef>
                          <a:spcPts val="200"/>
                        </a:spcBef>
                        <a:spcAft>
                          <a:spcPts val="200"/>
                        </a:spcAft>
                        <a:tabLst>
                          <a:tab pos="7334250" algn="l"/>
                        </a:tabLst>
                      </a:pP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solidFill>
                      <a:schemeClr val="bg2"/>
                    </a:solidFill>
                  </a:tcPr>
                </a:tc>
                <a:extLst>
                  <a:ext uri="{0D108BD9-81ED-4DB2-BD59-A6C34878D82A}">
                    <a16:rowId xmlns:a16="http://schemas.microsoft.com/office/drawing/2014/main" val="3853986726"/>
                  </a:ext>
                </a:extLst>
              </a:tr>
              <a:tr h="2062222">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bàn về những khía cạnh nào của vấn đề?</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nchor="ctr">
                    <a:solidFill>
                      <a:schemeClr val="bg2">
                        <a:lumMod val="90000"/>
                      </a:schemeClr>
                    </a:solidFill>
                  </a:tcPr>
                </a:tc>
                <a:tc>
                  <a:txBody>
                    <a:bodyPr/>
                    <a:lstStyle/>
                    <a:p>
                      <a:pPr lvl="1" algn="just">
                        <a:lnSpc>
                          <a:spcPct val="125000"/>
                        </a:lnSpc>
                        <a:spcBef>
                          <a:spcPts val="200"/>
                        </a:spcBef>
                        <a:spcAft>
                          <a:spcPts val="200"/>
                        </a:spcAft>
                        <a:tabLst>
                          <a:tab pos="7334250" algn="l"/>
                        </a:tabLst>
                      </a:pP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solidFill>
                      <a:schemeClr val="bg2"/>
                    </a:solidFill>
                  </a:tcPr>
                </a:tc>
                <a:extLst>
                  <a:ext uri="{0D108BD9-81ED-4DB2-BD59-A6C34878D82A}">
                    <a16:rowId xmlns:a16="http://schemas.microsoft.com/office/drawing/2014/main" val="1450551332"/>
                  </a:ext>
                </a:extLst>
              </a:tr>
              <a:tr h="1568702">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sử dụng những bằng chứng nào?</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nchor="ctr">
                    <a:solidFill>
                      <a:schemeClr val="bg2">
                        <a:lumMod val="90000"/>
                      </a:schemeClr>
                    </a:solidFill>
                  </a:tcPr>
                </a:tc>
                <a:tc>
                  <a:txBody>
                    <a:bodyPr/>
                    <a:lstStyle/>
                    <a:p>
                      <a:pPr lvl="1" algn="just">
                        <a:lnSpc>
                          <a:spcPct val="125000"/>
                        </a:lnSpc>
                        <a:spcBef>
                          <a:spcPts val="200"/>
                        </a:spcBef>
                        <a:spcAft>
                          <a:spcPts val="200"/>
                        </a:spcAft>
                        <a:tabLst>
                          <a:tab pos="7334250" algn="l"/>
                        </a:tabLst>
                      </a:pP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solidFill>
                      <a:schemeClr val="bg2"/>
                    </a:solidFill>
                  </a:tcPr>
                </a:tc>
                <a:extLst>
                  <a:ext uri="{0D108BD9-81ED-4DB2-BD59-A6C34878D82A}">
                    <a16:rowId xmlns:a16="http://schemas.microsoft.com/office/drawing/2014/main" val="1109404784"/>
                  </a:ext>
                </a:extLst>
              </a:tr>
              <a:tr h="2468394">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Đặc điểm nổi bật trong cách bàn luận vấn đề của tác giả là gì?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nchor="ctr">
                    <a:solidFill>
                      <a:schemeClr val="bg2">
                        <a:lumMod val="90000"/>
                      </a:schemeClr>
                    </a:solidFill>
                  </a:tcPr>
                </a:tc>
                <a:tc>
                  <a:txBody>
                    <a:bodyPr/>
                    <a:lstStyle/>
                    <a:p>
                      <a:pPr lvl="1" algn="just">
                        <a:lnSpc>
                          <a:spcPct val="125000"/>
                        </a:lnSpc>
                        <a:spcBef>
                          <a:spcPts val="200"/>
                        </a:spcBef>
                        <a:spcAft>
                          <a:spcPts val="200"/>
                        </a:spcAft>
                        <a:tabLst>
                          <a:tab pos="7334250" algn="l"/>
                        </a:tabLst>
                      </a:pP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solidFill>
                      <a:schemeClr val="bg2"/>
                    </a:solidFill>
                  </a:tcPr>
                </a:tc>
                <a:extLst>
                  <a:ext uri="{0D108BD9-81ED-4DB2-BD59-A6C34878D82A}">
                    <a16:rowId xmlns:a16="http://schemas.microsoft.com/office/drawing/2014/main" val="3150580602"/>
                  </a:ext>
                </a:extLst>
              </a:tr>
            </a:tbl>
          </a:graphicData>
        </a:graphic>
      </p:graphicFrame>
    </p:spTree>
    <p:extLst>
      <p:ext uri="{BB962C8B-B14F-4D97-AF65-F5344CB8AC3E}">
        <p14:creationId xmlns:p14="http://schemas.microsoft.com/office/powerpoint/2010/main" val="21240685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3997297" y="-3997299"/>
            <a:ext cx="10293405" cy="1828800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dirty="0"/>
          </a:p>
        </p:txBody>
      </p:sp>
      <p:sp>
        <p:nvSpPr>
          <p:cNvPr id="4" name="Freeform 4"/>
          <p:cNvSpPr/>
          <p:nvPr/>
        </p:nvSpPr>
        <p:spPr>
          <a:xfrm flipH="1">
            <a:off x="14881615" y="-55153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graphicFrame>
        <p:nvGraphicFramePr>
          <p:cNvPr id="7" name="Table 6">
            <a:extLst>
              <a:ext uri="{FF2B5EF4-FFF2-40B4-BE49-F238E27FC236}">
                <a16:creationId xmlns:a16="http://schemas.microsoft.com/office/drawing/2014/main" id="{657695DA-52C6-513D-0E1B-5D056EE65F87}"/>
              </a:ext>
            </a:extLst>
          </p:cNvPr>
          <p:cNvGraphicFramePr>
            <a:graphicFrameLocks noGrp="1"/>
          </p:cNvGraphicFramePr>
          <p:nvPr>
            <p:extLst>
              <p:ext uri="{D42A27DB-BD31-4B8C-83A1-F6EECF244321}">
                <p14:modId xmlns:p14="http://schemas.microsoft.com/office/powerpoint/2010/main" val="2908988690"/>
              </p:ext>
            </p:extLst>
          </p:nvPr>
        </p:nvGraphicFramePr>
        <p:xfrm>
          <a:off x="380999" y="1028700"/>
          <a:ext cx="17526000" cy="8648175"/>
        </p:xfrm>
        <a:graphic>
          <a:graphicData uri="http://schemas.openxmlformats.org/drawingml/2006/table">
            <a:tbl>
              <a:tblPr bandRow="1">
                <a:tableStyleId>{5C22544A-7EE6-4342-B048-85BDC9FD1C3A}</a:tableStyleId>
              </a:tblPr>
              <a:tblGrid>
                <a:gridCol w="4191001">
                  <a:extLst>
                    <a:ext uri="{9D8B030D-6E8A-4147-A177-3AD203B41FA5}">
                      <a16:colId xmlns:a16="http://schemas.microsoft.com/office/drawing/2014/main" val="2422608968"/>
                    </a:ext>
                  </a:extLst>
                </a:gridCol>
                <a:gridCol w="13334999">
                  <a:extLst>
                    <a:ext uri="{9D8B030D-6E8A-4147-A177-3AD203B41FA5}">
                      <a16:colId xmlns:a16="http://schemas.microsoft.com/office/drawing/2014/main" val="3196267137"/>
                    </a:ext>
                  </a:extLst>
                </a:gridCol>
              </a:tblGrid>
              <a:tr h="920213">
                <a:tc>
                  <a:txBody>
                    <a:bodyPr/>
                    <a:lstStyle/>
                    <a:p>
                      <a:pPr lvl="1" algn="ctr">
                        <a:lnSpc>
                          <a:spcPct val="125000"/>
                        </a:lnSpc>
                        <a:spcBef>
                          <a:spcPts val="200"/>
                        </a:spcBef>
                        <a:spcAft>
                          <a:spcPts val="200"/>
                        </a:spcAft>
                        <a:tabLst>
                          <a:tab pos="7334250" algn="l"/>
                        </a:tabLst>
                      </a:pPr>
                      <a:r>
                        <a:rPr lang="vi-VN" sz="3600" b="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Yêu cầu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rgbClr val="C4BD97"/>
                    </a:solidFill>
                  </a:tcPr>
                </a:tc>
                <a:tc>
                  <a:txBody>
                    <a:bodyPr/>
                    <a:lstStyle/>
                    <a:p>
                      <a:pPr lvl="1" algn="ctr">
                        <a:lnSpc>
                          <a:spcPct val="125000"/>
                        </a:lnSpc>
                        <a:spcBef>
                          <a:spcPts val="200"/>
                        </a:spcBef>
                        <a:spcAft>
                          <a:spcPts val="200"/>
                        </a:spcAft>
                        <a:tabLst>
                          <a:tab pos="7334250" algn="l"/>
                        </a:tabLst>
                      </a:pPr>
                      <a:r>
                        <a:rPr lang="vi-VN" sz="3600" b="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Thực hiện yêu cầu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rgbClr val="C4BD97"/>
                    </a:solidFill>
                  </a:tcPr>
                </a:tc>
                <a:extLst>
                  <a:ext uri="{0D108BD9-81ED-4DB2-BD59-A6C34878D82A}">
                    <a16:rowId xmlns:a16="http://schemas.microsoft.com/office/drawing/2014/main" val="3792250262"/>
                  </a:ext>
                </a:extLst>
              </a:tr>
              <a:tr h="1156700">
                <a:tc>
                  <a:txBody>
                    <a:bodyPr/>
                    <a:lstStyle/>
                    <a:p>
                      <a:pPr lvl="1" algn="just">
                        <a:lnSpc>
                          <a:spcPct val="125000"/>
                        </a:lnSpc>
                        <a:spcBef>
                          <a:spcPts val="200"/>
                        </a:spcBef>
                        <a:spcAft>
                          <a:spcPts val="200"/>
                        </a:spcAft>
                        <a:tabLst>
                          <a:tab pos="7334250" algn="l"/>
                        </a:tabLst>
                      </a:pPr>
                      <a:r>
                        <a:rPr lang="vi-VN"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gì? </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chemeClr val="bg2">
                        <a:lumMod val="90000"/>
                      </a:schemeClr>
                    </a:solidFill>
                  </a:tcPr>
                </a:tc>
                <a:tc>
                  <a:txBody>
                    <a:bodyPr/>
                    <a:lstStyle/>
                    <a:p>
                      <a:pPr marL="0" marR="0" algn="just">
                        <a:lnSpc>
                          <a:spcPct val="150000"/>
                        </a:lnSpc>
                        <a:spcBef>
                          <a:spcPts val="200"/>
                        </a:spcBef>
                        <a:spcAft>
                          <a:spcPts val="200"/>
                        </a:spcAft>
                        <a:tabLst>
                          <a:tab pos="7334250" algn="l"/>
                        </a:tabLst>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Phân tích thêm về tác phẩm </a:t>
                      </a:r>
                      <a:r>
                        <a:rPr lang="vi-VN" sz="3600" i="1" kern="1200" dirty="0">
                          <a:solidFill>
                            <a:schemeClr val="dk1"/>
                          </a:solidFill>
                          <a:effectLst/>
                          <a:latin typeface="Roboto Condensed" panose="02000000000000000000" pitchFamily="2" charset="0"/>
                          <a:ea typeface="Roboto Condensed" panose="02000000000000000000" pitchFamily="2" charset="0"/>
                          <a:cs typeface="+mn-cs"/>
                        </a:rPr>
                        <a:t>Chuyện người con gái Nam Xương</a:t>
                      </a:r>
                      <a:r>
                        <a:rPr lang="vi-VN" sz="3600" kern="1200" dirty="0">
                          <a:solidFill>
                            <a:schemeClr val="dk1"/>
                          </a:solidFill>
                          <a:effectLst/>
                          <a:latin typeface="Roboto Condensed" panose="02000000000000000000" pitchFamily="2" charset="0"/>
                          <a:ea typeface="Roboto Condensed" panose="02000000000000000000" pitchFamily="2" charset="0"/>
                          <a:cs typeface="+mn-cs"/>
                        </a:rPr>
                        <a:t> (Vấn đề hạnh phúc mong manh của người phụ nữ trong xã hội cũ)</a:t>
                      </a:r>
                      <a:endParaRPr lang="en-US" sz="3600" dirty="0">
                        <a:effectLst/>
                        <a:latin typeface="Roboto Condensed" panose="02000000000000000000" pitchFamily="2" charset="0"/>
                        <a:ea typeface="Roboto Condensed" panose="02000000000000000000" pitchFamily="2" charset="0"/>
                      </a:endParaRPr>
                    </a:p>
                  </a:txBody>
                  <a:tcPr marL="68580" marR="68580" marT="0" marB="0" anchor="ctr">
                    <a:solidFill>
                      <a:schemeClr val="bg2"/>
                    </a:solidFill>
                  </a:tcPr>
                </a:tc>
                <a:extLst>
                  <a:ext uri="{0D108BD9-81ED-4DB2-BD59-A6C34878D82A}">
                    <a16:rowId xmlns:a16="http://schemas.microsoft.com/office/drawing/2014/main" val="1439063032"/>
                  </a:ext>
                </a:extLst>
              </a:tr>
              <a:tr h="2846082">
                <a:tc>
                  <a:txBody>
                    <a:bodyPr/>
                    <a:lstStyle/>
                    <a:p>
                      <a:pPr lvl="1" algn="just">
                        <a:lnSpc>
                          <a:spcPct val="125000"/>
                        </a:lnSpc>
                        <a:spcBef>
                          <a:spcPts val="200"/>
                        </a:spcBef>
                        <a:spcAft>
                          <a:spcPts val="200"/>
                        </a:spcAft>
                        <a:tabLst>
                          <a:tab pos="7334250" algn="l"/>
                        </a:tabLst>
                      </a:pPr>
                      <a:r>
                        <a:rPr lang="vi-VN" sz="3600" b="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gì?</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7458" marR="67458" marT="58659" marB="58659" anchor="ctr">
                    <a:solidFill>
                      <a:schemeClr val="bg2">
                        <a:lumMod val="90000"/>
                      </a:schemeClr>
                    </a:solidFill>
                  </a:tcPr>
                </a:tc>
                <a:tc>
                  <a:txBody>
                    <a:bodyPr/>
                    <a:lstStyle/>
                    <a:p>
                      <a:pPr marL="0" marR="0" algn="just">
                        <a:lnSpc>
                          <a:spcPct val="150000"/>
                        </a:lnSpc>
                        <a:spcBef>
                          <a:spcPts val="200"/>
                        </a:spcBef>
                        <a:spcAft>
                          <a:spcPts val="200"/>
                        </a:spcAft>
                        <a:tabLst>
                          <a:tab pos="7334250" algn="l"/>
                        </a:tabLst>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Thể hiện góc nhìn nhận, đánh giá văn bản </a:t>
                      </a:r>
                      <a:r>
                        <a:rPr lang="vi-VN" sz="3600" i="1" kern="1200" dirty="0">
                          <a:solidFill>
                            <a:schemeClr val="dk1"/>
                          </a:solidFill>
                          <a:effectLst/>
                          <a:latin typeface="Roboto Condensed" panose="02000000000000000000" pitchFamily="2" charset="0"/>
                          <a:ea typeface="Roboto Condensed" panose="02000000000000000000" pitchFamily="2" charset="0"/>
                          <a:cs typeface="+mn-cs"/>
                        </a:rPr>
                        <a:t>Chuyện người con gái Nam Xương</a:t>
                      </a:r>
                      <a:r>
                        <a:rPr lang="vi-VN" sz="3600" kern="1200" dirty="0">
                          <a:solidFill>
                            <a:schemeClr val="dk1"/>
                          </a:solidFill>
                          <a:effectLst/>
                          <a:latin typeface="Roboto Condensed" panose="02000000000000000000" pitchFamily="2" charset="0"/>
                          <a:ea typeface="Roboto Condensed" panose="02000000000000000000" pitchFamily="2" charset="0"/>
                          <a:cs typeface="+mn-cs"/>
                        </a:rPr>
                        <a:t> của tác giả Nguyễn Đình Chú (trong đó tập trung làm rõ hạnh phúc mong manh của người phụ nữ trong xã hội cũ)</a:t>
                      </a:r>
                      <a:endParaRPr lang="en-US" sz="3600" dirty="0">
                        <a:effectLst/>
                        <a:latin typeface="Roboto Condensed" panose="02000000000000000000" pitchFamily="2" charset="0"/>
                        <a:ea typeface="Roboto Condensed" panose="02000000000000000000" pitchFamily="2" charset="0"/>
                      </a:endParaRPr>
                    </a:p>
                  </a:txBody>
                  <a:tcPr marL="68580" marR="68580" marT="0" marB="0" anchor="ctr">
                    <a:solidFill>
                      <a:schemeClr val="bg2"/>
                    </a:solidFill>
                  </a:tcPr>
                </a:tc>
                <a:extLst>
                  <a:ext uri="{0D108BD9-81ED-4DB2-BD59-A6C34878D82A}">
                    <a16:rowId xmlns:a16="http://schemas.microsoft.com/office/drawing/2014/main" val="3853986726"/>
                  </a:ext>
                </a:extLst>
              </a:tr>
              <a:tr h="2846082">
                <a:tc>
                  <a:txBody>
                    <a:bodyPr/>
                    <a:lstStyle/>
                    <a:p>
                      <a:pPr lvl="1" algn="just">
                        <a:lnSpc>
                          <a:spcPct val="125000"/>
                        </a:lnSpc>
                        <a:spcBef>
                          <a:spcPts val="200"/>
                        </a:spcBef>
                        <a:spcAft>
                          <a:spcPts val="200"/>
                        </a:spcAft>
                        <a:tabLst>
                          <a:tab pos="7334250" algn="l"/>
                        </a:tabLst>
                      </a:pPr>
                      <a:r>
                        <a:rPr lang="vi-VN" sz="3600" b="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bàn về những khía cạnh nào của vấn đề?</a:t>
                      </a:r>
                      <a:endParaRPr lang="en-US" sz="36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nchor="ctr">
                    <a:solidFill>
                      <a:schemeClr val="bg2">
                        <a:lumMod val="90000"/>
                      </a:schemeClr>
                    </a:solidFill>
                  </a:tcPr>
                </a:tc>
                <a:tc>
                  <a:txBody>
                    <a:bodyPr/>
                    <a:lstStyle/>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Giới thiệu vấn đề cần nghị luận: Phân tích thêm về tác phẩm </a:t>
                      </a:r>
                      <a:r>
                        <a:rPr lang="vi-VN" sz="3600" i="1" kern="1200" dirty="0">
                          <a:solidFill>
                            <a:schemeClr val="dk1"/>
                          </a:solidFill>
                          <a:effectLst/>
                          <a:latin typeface="Roboto Condensed" panose="02000000000000000000" pitchFamily="2" charset="0"/>
                          <a:ea typeface="Roboto Condensed" panose="02000000000000000000" pitchFamily="2" charset="0"/>
                          <a:cs typeface="+mn-cs"/>
                        </a:rPr>
                        <a:t>Chuyện người con gái Nam Xương</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Số phận mong manh của người phụ nữ.</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Những thông điệp, bài học</a:t>
                      </a:r>
                      <a:endParaRPr lang="en-US" sz="360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nchor="ctr">
                    <a:solidFill>
                      <a:schemeClr val="bg2"/>
                    </a:solidFill>
                  </a:tcPr>
                </a:tc>
                <a:extLst>
                  <a:ext uri="{0D108BD9-81ED-4DB2-BD59-A6C34878D82A}">
                    <a16:rowId xmlns:a16="http://schemas.microsoft.com/office/drawing/2014/main" val="1450551332"/>
                  </a:ext>
                </a:extLst>
              </a:tr>
            </a:tbl>
          </a:graphicData>
        </a:graphic>
      </p:graphicFrame>
    </p:spTree>
    <p:extLst>
      <p:ext uri="{BB962C8B-B14F-4D97-AF65-F5344CB8AC3E}">
        <p14:creationId xmlns:p14="http://schemas.microsoft.com/office/powerpoint/2010/main" val="6651274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3997297" y="-3997299"/>
            <a:ext cx="10293405" cy="1828800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dirty="0"/>
          </a:p>
        </p:txBody>
      </p:sp>
      <p:sp>
        <p:nvSpPr>
          <p:cNvPr id="4" name="Freeform 4"/>
          <p:cNvSpPr/>
          <p:nvPr/>
        </p:nvSpPr>
        <p:spPr>
          <a:xfrm flipH="1">
            <a:off x="14881615" y="-55153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graphicFrame>
        <p:nvGraphicFramePr>
          <p:cNvPr id="7" name="Table 6">
            <a:extLst>
              <a:ext uri="{FF2B5EF4-FFF2-40B4-BE49-F238E27FC236}">
                <a16:creationId xmlns:a16="http://schemas.microsoft.com/office/drawing/2014/main" id="{657695DA-52C6-513D-0E1B-5D056EE65F87}"/>
              </a:ext>
            </a:extLst>
          </p:cNvPr>
          <p:cNvGraphicFramePr>
            <a:graphicFrameLocks noGrp="1"/>
          </p:cNvGraphicFramePr>
          <p:nvPr>
            <p:extLst>
              <p:ext uri="{D42A27DB-BD31-4B8C-83A1-F6EECF244321}">
                <p14:modId xmlns:p14="http://schemas.microsoft.com/office/powerpoint/2010/main" val="1840432221"/>
              </p:ext>
            </p:extLst>
          </p:nvPr>
        </p:nvGraphicFramePr>
        <p:xfrm>
          <a:off x="838200" y="983456"/>
          <a:ext cx="16840200" cy="8869680"/>
        </p:xfrm>
        <a:graphic>
          <a:graphicData uri="http://schemas.openxmlformats.org/drawingml/2006/table">
            <a:tbl>
              <a:tblPr bandRow="1">
                <a:tableStyleId>{5C22544A-7EE6-4342-B048-85BDC9FD1C3A}</a:tableStyleId>
              </a:tblPr>
              <a:tblGrid>
                <a:gridCol w="4191000">
                  <a:extLst>
                    <a:ext uri="{9D8B030D-6E8A-4147-A177-3AD203B41FA5}">
                      <a16:colId xmlns:a16="http://schemas.microsoft.com/office/drawing/2014/main" val="2422608968"/>
                    </a:ext>
                  </a:extLst>
                </a:gridCol>
                <a:gridCol w="12649200">
                  <a:extLst>
                    <a:ext uri="{9D8B030D-6E8A-4147-A177-3AD203B41FA5}">
                      <a16:colId xmlns:a16="http://schemas.microsoft.com/office/drawing/2014/main" val="3196267137"/>
                    </a:ext>
                  </a:extLst>
                </a:gridCol>
              </a:tblGrid>
              <a:tr h="523181">
                <a:tc>
                  <a:txBody>
                    <a:bodyPr/>
                    <a:lstStyle/>
                    <a:p>
                      <a:pPr lvl="1" algn="l">
                        <a:lnSpc>
                          <a:spcPct val="125000"/>
                        </a:lnSpc>
                        <a:spcBef>
                          <a:spcPts val="200"/>
                        </a:spcBef>
                        <a:spcAft>
                          <a:spcPts val="200"/>
                        </a:spcAft>
                        <a:tabLst>
                          <a:tab pos="7334250" algn="l"/>
                        </a:tabLst>
                      </a:pPr>
                      <a:r>
                        <a:rPr lang="vi-VN"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Văn bản sử dụng những</a:t>
                      </a:r>
                      <a:r>
                        <a:rPr lang="en-US"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bằng chứng nào?</a:t>
                      </a:r>
                      <a:endParaRPr lang="en-US"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nchor="ctr">
                    <a:solidFill>
                      <a:schemeClr val="bg2">
                        <a:lumMod val="90000"/>
                      </a:schemeClr>
                    </a:solidFill>
                  </a:tcPr>
                </a:tc>
                <a:tc>
                  <a:txBody>
                    <a:bodyPr/>
                    <a:lstStyle/>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Tác giả sử dụng bằng chứng là những trích dẫn (từ ngữ, chi tiết, hình ảnh) trong văn bản </a:t>
                      </a:r>
                      <a:r>
                        <a:rPr lang="vi-VN" sz="3600" i="1" kern="1200" dirty="0">
                          <a:solidFill>
                            <a:schemeClr val="dk1"/>
                          </a:solidFill>
                          <a:effectLst/>
                          <a:latin typeface="Roboto Condensed" panose="02000000000000000000" pitchFamily="2" charset="0"/>
                          <a:ea typeface="Roboto Condensed" panose="02000000000000000000" pitchFamily="2" charset="0"/>
                          <a:cs typeface="+mn-cs"/>
                        </a:rPr>
                        <a:t>Chuyện người con gái Nam Xương</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Liên hệ, so sánh với tác phẩm khác</a:t>
                      </a:r>
                      <a:endParaRPr lang="en-US" sz="3600" dirty="0">
                        <a:effectLst/>
                        <a:latin typeface="Roboto Condensed" panose="02000000000000000000" pitchFamily="2" charset="0"/>
                        <a:ea typeface="Roboto Condensed" panose="02000000000000000000" pitchFamily="2" charset="0"/>
                        <a:cs typeface="Noto Sans Symbols"/>
                      </a:endParaRPr>
                    </a:p>
                  </a:txBody>
                  <a:tcPr marL="68580" marR="68580" marT="0" marB="0">
                    <a:solidFill>
                      <a:schemeClr val="bg2"/>
                    </a:solidFill>
                  </a:tcPr>
                </a:tc>
                <a:extLst>
                  <a:ext uri="{0D108BD9-81ED-4DB2-BD59-A6C34878D82A}">
                    <a16:rowId xmlns:a16="http://schemas.microsoft.com/office/drawing/2014/main" val="3792250262"/>
                  </a:ext>
                </a:extLst>
              </a:tr>
              <a:tr h="2846082">
                <a:tc>
                  <a:txBody>
                    <a:bodyPr/>
                    <a:lstStyle/>
                    <a:p>
                      <a:pPr lvl="1" algn="l">
                        <a:lnSpc>
                          <a:spcPct val="125000"/>
                        </a:lnSpc>
                        <a:spcBef>
                          <a:spcPts val="200"/>
                        </a:spcBef>
                        <a:spcAft>
                          <a:spcPts val="200"/>
                        </a:spcAft>
                        <a:tabLst>
                          <a:tab pos="7334250" algn="l"/>
                        </a:tabLst>
                      </a:pPr>
                      <a:r>
                        <a:rPr lang="vi-VN"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Đặc điểm nổi bật trong cách bàn luận vấn đề của tác giả là gì? </a:t>
                      </a:r>
                      <a:endParaRPr lang="en-US" sz="40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nchor="ctr">
                    <a:solidFill>
                      <a:schemeClr val="bg2">
                        <a:lumMod val="90000"/>
                      </a:schemeClr>
                    </a:solidFill>
                  </a:tcPr>
                </a:tc>
                <a:tc>
                  <a:txBody>
                    <a:bodyPr/>
                    <a:lstStyle/>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Hệ thống luận điểm, lí lẽ, bằng chứng rõ ràng, mạch lạc, giúp làm sáng tỏ luận đề.</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Cách phân tích bằng chứng: thuyết phục, sắc bén, phân tích cụ thể, chi tiết, có lý giải, cắt nghĩa, lấy dẫn chứng để làm sáng tỏ vấn đề. Tác giả luôn bám sát văn bản để phân tích, bình.</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lvl="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Cách đánh giá chính xác, nổi bật được vấn đề.</a:t>
                      </a:r>
                      <a:endParaRPr lang="en-US" sz="3600" kern="1200" dirty="0">
                        <a:solidFill>
                          <a:schemeClr val="dk1"/>
                        </a:solidFill>
                        <a:effectLst/>
                        <a:latin typeface="Roboto Condensed" panose="02000000000000000000" pitchFamily="2" charset="0"/>
                        <a:ea typeface="Roboto Condensed" panose="02000000000000000000" pitchFamily="2" charset="0"/>
                        <a:cs typeface="+mn-cs"/>
                      </a:endParaRPr>
                    </a:p>
                    <a:p>
                      <a:pPr marL="571500" indent="-571500">
                        <a:lnSpc>
                          <a:spcPct val="150000"/>
                        </a:lnSpc>
                        <a:buFont typeface="Arial" panose="020B0604020202020204" pitchFamily="34" charset="0"/>
                        <a:buChar char="•"/>
                      </a:pPr>
                      <a:r>
                        <a:rPr lang="vi-VN" sz="3600" kern="1200" dirty="0">
                          <a:solidFill>
                            <a:schemeClr val="dk1"/>
                          </a:solidFill>
                          <a:effectLst/>
                          <a:latin typeface="Roboto Condensed" panose="02000000000000000000" pitchFamily="2" charset="0"/>
                          <a:ea typeface="Roboto Condensed" panose="02000000000000000000" pitchFamily="2" charset="0"/>
                          <a:cs typeface="+mn-cs"/>
                        </a:rPr>
                        <a:t>Văn bản có sự kết hợp cả cách nêu vấn đề khách quan và phát biểu ý kiến chủ quan.</a:t>
                      </a:r>
                      <a:endParaRPr lang="en-US" sz="3600" dirty="0">
                        <a:effectLst/>
                        <a:latin typeface="Roboto Condensed" panose="02000000000000000000" pitchFamily="2" charset="0"/>
                        <a:ea typeface="Roboto Condensed" panose="02000000000000000000" pitchFamily="2" charset="0"/>
                        <a:cs typeface="Noto Sans Symbols"/>
                      </a:endParaRPr>
                    </a:p>
                  </a:txBody>
                  <a:tcPr marL="68580" marR="68580" marT="0" marB="0">
                    <a:solidFill>
                      <a:schemeClr val="bg2"/>
                    </a:solidFill>
                  </a:tcPr>
                </a:tc>
                <a:extLst>
                  <a:ext uri="{0D108BD9-81ED-4DB2-BD59-A6C34878D82A}">
                    <a16:rowId xmlns:a16="http://schemas.microsoft.com/office/drawing/2014/main" val="1450551332"/>
                  </a:ext>
                </a:extLst>
              </a:tr>
            </a:tbl>
          </a:graphicData>
        </a:graphic>
      </p:graphicFrame>
    </p:spTree>
    <p:extLst>
      <p:ext uri="{BB962C8B-B14F-4D97-AF65-F5344CB8AC3E}">
        <p14:creationId xmlns:p14="http://schemas.microsoft.com/office/powerpoint/2010/main" val="5473144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0" y="0"/>
            <a:ext cx="20151191" cy="10711155"/>
          </a:xfrm>
          <a:custGeom>
            <a:avLst/>
            <a:gdLst/>
            <a:ahLst/>
            <a:cxnLst/>
            <a:rect l="l" t="t" r="r" b="b"/>
            <a:pathLst>
              <a:path w="20151191" h="10711155">
                <a:moveTo>
                  <a:pt x="20151191" y="0"/>
                </a:moveTo>
                <a:lnTo>
                  <a:pt x="0" y="0"/>
                </a:lnTo>
                <a:lnTo>
                  <a:pt x="0" y="10711155"/>
                </a:lnTo>
                <a:lnTo>
                  <a:pt x="20151191" y="10711155"/>
                </a:lnTo>
                <a:lnTo>
                  <a:pt x="20151191" y="0"/>
                </a:lnTo>
                <a:close/>
              </a:path>
            </a:pathLst>
          </a:custGeom>
          <a:blipFill>
            <a:blip r:embed="rId3">
              <a:alphaModFix amt="96000"/>
            </a:blip>
            <a:stretch>
              <a:fillRect t="-30694" b="-2315"/>
            </a:stretch>
          </a:blipFill>
        </p:spPr>
        <p:txBody>
          <a:bodyPr/>
          <a:lstStyle/>
          <a:p>
            <a:endParaRPr lang="en-US"/>
          </a:p>
        </p:txBody>
      </p:sp>
      <p:sp>
        <p:nvSpPr>
          <p:cNvPr id="2" name="Oval 1">
            <a:extLst>
              <a:ext uri="{FF2B5EF4-FFF2-40B4-BE49-F238E27FC236}">
                <a16:creationId xmlns:a16="http://schemas.microsoft.com/office/drawing/2014/main" id="{CDDFCB83-F33B-E836-B898-4672458FBE27}"/>
              </a:ext>
            </a:extLst>
          </p:cNvPr>
          <p:cNvSpPr/>
          <p:nvPr/>
        </p:nvSpPr>
        <p:spPr>
          <a:xfrm>
            <a:off x="5111832" y="1544370"/>
            <a:ext cx="12877800" cy="7622414"/>
          </a:xfrm>
          <a:prstGeom prst="ellipse">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CDB3D3-A465-3A15-B93C-1B97E25698B6}"/>
              </a:ext>
            </a:extLst>
          </p:cNvPr>
          <p:cNvSpPr txBox="1"/>
          <p:nvPr/>
        </p:nvSpPr>
        <p:spPr>
          <a:xfrm>
            <a:off x="6248400" y="2647366"/>
            <a:ext cx="10896600" cy="6801862"/>
          </a:xfrm>
          <a:prstGeom prst="rect">
            <a:avLst/>
          </a:prstGeom>
          <a:noFill/>
        </p:spPr>
        <p:txBody>
          <a:bodyPr wrap="square" rtlCol="0">
            <a:spAutoFit/>
          </a:bodyPr>
          <a:lstStyle/>
          <a:p>
            <a:pPr algn="ctr"/>
            <a:r>
              <a:rPr lang="vi-VN" sz="4400" b="1" dirty="0">
                <a:effectLst/>
                <a:latin typeface="Roboto Condensed" panose="02000000000000000000" pitchFamily="2" charset="0"/>
                <a:ea typeface="Roboto Condensed" panose="02000000000000000000" pitchFamily="2" charset="0"/>
                <a:cs typeface="Roboto Condensed" panose="02000000000000000000" pitchFamily="2" charset="0"/>
              </a:rPr>
              <a:t>Nhiệm vụ 2:</a:t>
            </a:r>
          </a:p>
          <a:p>
            <a:pPr algn="ctr"/>
            <a:r>
              <a:rPr lang="vi-VN" sz="3800" dirty="0">
                <a:latin typeface="Roboto Condensed" panose="02000000000000000000" pitchFamily="2" charset="0"/>
                <a:ea typeface="Roboto Condensed" panose="02000000000000000000" pitchFamily="2" charset="0"/>
              </a:rPr>
              <a:t>Em có đồng tình với những phân tích của tác giả bài viết </a:t>
            </a:r>
            <a:r>
              <a:rPr lang="vi-VN" sz="3800" i="1" dirty="0">
                <a:latin typeface="Roboto Condensed" panose="02000000000000000000" pitchFamily="2" charset="0"/>
                <a:ea typeface="Roboto Condensed" panose="02000000000000000000" pitchFamily="2" charset="0"/>
              </a:rPr>
              <a:t>Nói thêm về “Chuyện người con gái Nam Xương” </a:t>
            </a:r>
            <a:r>
              <a:rPr lang="vi-VN" sz="3800" dirty="0">
                <a:latin typeface="Roboto Condensed" panose="02000000000000000000" pitchFamily="2" charset="0"/>
                <a:ea typeface="Roboto Condensed" panose="02000000000000000000" pitchFamily="2" charset="0"/>
              </a:rPr>
              <a:t>về phương diện nguyên nhân đau khổ của người phụ nữ, thì “Chuyện người con gái Nam Xương” có ý nghĩa triết học sâu sắc hơn, cao hơn “Truyện Kiều” không? Viết đoạn văn khoảng 7-9 câu trả lời câu hỏi trên. – PHT số 4</a:t>
            </a:r>
            <a:endParaRPr lang="en-US" sz="3800" dirty="0">
              <a:latin typeface="Roboto Condensed" panose="02000000000000000000" pitchFamily="2" charset="0"/>
              <a:ea typeface="Roboto Condensed" panose="02000000000000000000" pitchFamily="2" charset="0"/>
            </a:endParaRPr>
          </a:p>
          <a:p>
            <a:pPr algn="ctr"/>
            <a:r>
              <a:rPr lang="vi-VN" sz="3800" dirty="0">
                <a:effectLst/>
                <a:latin typeface="Roboto Condensed" panose="02000000000000000000" pitchFamily="2" charset="0"/>
                <a:ea typeface="Roboto Condensed" panose="02000000000000000000" pitchFamily="2" charset="0"/>
                <a:cs typeface="Roboto Condensed" panose="02000000000000000000" pitchFamily="2" charset="0"/>
              </a:rPr>
              <a:t>(HS làm cá nhân, 10 phút, báo cáo trong 2 phút, ngẫu nhiên 1-2 HS)</a:t>
            </a:r>
            <a:endParaRPr lang="en-US" sz="380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en-US"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en-US" sz="4400"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6">
            <a:extLst>
              <a:ext uri="{FF2B5EF4-FFF2-40B4-BE49-F238E27FC236}">
                <a16:creationId xmlns:a16="http://schemas.microsoft.com/office/drawing/2014/main" id="{9C6429D9-C890-A78C-EDB9-97F537ADD807}"/>
              </a:ext>
            </a:extLst>
          </p:cNvPr>
          <p:cNvSpPr txBox="1"/>
          <p:nvPr/>
        </p:nvSpPr>
        <p:spPr>
          <a:xfrm>
            <a:off x="-3735456" y="492886"/>
            <a:ext cx="15286188" cy="1102997"/>
          </a:xfrm>
          <a:prstGeom prst="rect">
            <a:avLst/>
          </a:prstGeom>
        </p:spPr>
        <p:txBody>
          <a:bodyPr lIns="0" tIns="0" rIns="0" bIns="0" rtlCol="0" anchor="t">
            <a:spAutoFit/>
          </a:bodyPr>
          <a:lstStyle/>
          <a:p>
            <a:pPr algn="ctr">
              <a:lnSpc>
                <a:spcPts val="9029"/>
              </a:lnSpc>
            </a:pPr>
            <a:r>
              <a:rPr lang="vi-VN" sz="6449" dirty="0">
                <a:solidFill>
                  <a:srgbClr val="594A47"/>
                </a:solidFill>
                <a:latin typeface="Fraunces Semi-Bold"/>
              </a:rPr>
              <a:t>4. LUYỆN TẬP</a:t>
            </a:r>
            <a:endParaRPr lang="en-US" sz="6449" dirty="0">
              <a:solidFill>
                <a:srgbClr val="594A47"/>
              </a:solidFill>
              <a:latin typeface="Fraunces Semi-Bold"/>
            </a:endParaRPr>
          </a:p>
        </p:txBody>
      </p:sp>
    </p:spTree>
    <p:extLst>
      <p:ext uri="{BB962C8B-B14F-4D97-AF65-F5344CB8AC3E}">
        <p14:creationId xmlns:p14="http://schemas.microsoft.com/office/powerpoint/2010/main" val="20609213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3997297" y="-3997299"/>
            <a:ext cx="10293405" cy="1828800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dirty="0"/>
          </a:p>
        </p:txBody>
      </p:sp>
      <p:sp>
        <p:nvSpPr>
          <p:cNvPr id="4" name="Freeform 4"/>
          <p:cNvSpPr/>
          <p:nvPr/>
        </p:nvSpPr>
        <p:spPr>
          <a:xfrm flipH="1">
            <a:off x="14881615" y="-55153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graphicFrame>
        <p:nvGraphicFramePr>
          <p:cNvPr id="7" name="Table 6">
            <a:extLst>
              <a:ext uri="{FF2B5EF4-FFF2-40B4-BE49-F238E27FC236}">
                <a16:creationId xmlns:a16="http://schemas.microsoft.com/office/drawing/2014/main" id="{657695DA-52C6-513D-0E1B-5D056EE65F87}"/>
              </a:ext>
            </a:extLst>
          </p:cNvPr>
          <p:cNvGraphicFramePr>
            <a:graphicFrameLocks noGrp="1"/>
          </p:cNvGraphicFramePr>
          <p:nvPr>
            <p:extLst>
              <p:ext uri="{D42A27DB-BD31-4B8C-83A1-F6EECF244321}">
                <p14:modId xmlns:p14="http://schemas.microsoft.com/office/powerpoint/2010/main" val="3436763346"/>
              </p:ext>
            </p:extLst>
          </p:nvPr>
        </p:nvGraphicFramePr>
        <p:xfrm>
          <a:off x="228601" y="1"/>
          <a:ext cx="18033999" cy="9739176"/>
        </p:xfrm>
        <a:graphic>
          <a:graphicData uri="http://schemas.openxmlformats.org/drawingml/2006/table">
            <a:tbl>
              <a:tblPr bandRow="1">
                <a:tableStyleId>{5C22544A-7EE6-4342-B048-85BDC9FD1C3A}</a:tableStyleId>
              </a:tblPr>
              <a:tblGrid>
                <a:gridCol w="1523999">
                  <a:extLst>
                    <a:ext uri="{9D8B030D-6E8A-4147-A177-3AD203B41FA5}">
                      <a16:colId xmlns:a16="http://schemas.microsoft.com/office/drawing/2014/main" val="2422608968"/>
                    </a:ext>
                  </a:extLst>
                </a:gridCol>
                <a:gridCol w="16510000">
                  <a:extLst>
                    <a:ext uri="{9D8B030D-6E8A-4147-A177-3AD203B41FA5}">
                      <a16:colId xmlns:a16="http://schemas.microsoft.com/office/drawing/2014/main" val="3196267137"/>
                    </a:ext>
                  </a:extLst>
                </a:gridCol>
              </a:tblGrid>
              <a:tr h="1759640">
                <a:tc>
                  <a:txBody>
                    <a:bodyPr/>
                    <a:lstStyle/>
                    <a:p>
                      <a:pPr lvl="0" algn="ctr">
                        <a:lnSpc>
                          <a:spcPct val="120000"/>
                        </a:lnSpc>
                        <a:spcBef>
                          <a:spcPts val="200"/>
                        </a:spcBef>
                        <a:spcAft>
                          <a:spcPts val="200"/>
                        </a:spcAft>
                      </a:pPr>
                      <a:r>
                        <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MĐ </a:t>
                      </a:r>
                    </a:p>
                    <a:p>
                      <a:pPr lvl="0" algn="ctr">
                        <a:lnSpc>
                          <a:spcPct val="120000"/>
                        </a:lnSpc>
                        <a:spcBef>
                          <a:spcPts val="200"/>
                        </a:spcBef>
                        <a:spcAft>
                          <a:spcPts val="200"/>
                        </a:spcAft>
                      </a:pPr>
                      <a:r>
                        <a:rPr lang="vi-VN"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(1 câu)</a:t>
                      </a:r>
                      <a:endPar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endParaRPr>
                    </a:p>
                  </a:txBody>
                  <a:tcPr marL="63500" marR="63500" marT="63500" marB="63500" anchor="ctr">
                    <a:solidFill>
                      <a:schemeClr val="bg2">
                        <a:lumMod val="90000"/>
                      </a:schemeClr>
                    </a:solidFill>
                  </a:tcPr>
                </a:tc>
                <a:tc>
                  <a:txBody>
                    <a:bodyPr/>
                    <a:lstStyle/>
                    <a:p>
                      <a:pPr marL="0" marR="0" algn="just">
                        <a:lnSpc>
                          <a:spcPct val="120000"/>
                        </a:lnSpc>
                        <a:spcBef>
                          <a:spcPts val="200"/>
                        </a:spcBef>
                        <a:spcAft>
                          <a:spcPts val="200"/>
                        </a:spcAft>
                        <a:tabLst>
                          <a:tab pos="7334250" algn="l"/>
                        </a:tabLst>
                      </a:pPr>
                      <a:r>
                        <a:rPr lang="en-US" sz="3500" b="0" dirty="0" err="1">
                          <a:effectLst/>
                          <a:latin typeface="Roboto Condensed" panose="02000000000000000000" pitchFamily="2" charset="0"/>
                          <a:ea typeface="Roboto Condensed" panose="02000000000000000000" pitchFamily="2" charset="0"/>
                        </a:rPr>
                        <a:t>Giới</a:t>
                      </a:r>
                      <a:r>
                        <a:rPr lang="en-US" sz="3500" b="0" dirty="0">
                          <a:effectLst/>
                          <a:latin typeface="Roboto Condensed" panose="02000000000000000000" pitchFamily="2" charset="0"/>
                          <a:ea typeface="Roboto Condensed" panose="02000000000000000000" pitchFamily="2" charset="0"/>
                        </a:rPr>
                        <a:t> </a:t>
                      </a:r>
                      <a:r>
                        <a:rPr lang="en-US" sz="3500" b="0" dirty="0" err="1">
                          <a:effectLst/>
                          <a:latin typeface="Roboto Condensed" panose="02000000000000000000" pitchFamily="2" charset="0"/>
                          <a:ea typeface="Roboto Condensed" panose="02000000000000000000" pitchFamily="2" charset="0"/>
                        </a:rPr>
                        <a:t>thiệu</a:t>
                      </a:r>
                      <a:r>
                        <a:rPr lang="en-US" sz="3500" b="0" dirty="0">
                          <a:effectLst/>
                          <a:latin typeface="Roboto Condensed" panose="02000000000000000000" pitchFamily="2" charset="0"/>
                          <a:ea typeface="Roboto Condensed" panose="02000000000000000000" pitchFamily="2" charset="0"/>
                        </a:rPr>
                        <a:t> </a:t>
                      </a:r>
                      <a:r>
                        <a:rPr lang="vi-VN" sz="3500" kern="1200" dirty="0">
                          <a:solidFill>
                            <a:schemeClr val="dk1"/>
                          </a:solidFill>
                          <a:effectLst/>
                          <a:latin typeface="Roboto Condensed" panose="02000000000000000000" pitchFamily="2" charset="0"/>
                          <a:ea typeface="Roboto Condensed" panose="02000000000000000000" pitchFamily="2" charset="0"/>
                          <a:cs typeface="+mn-cs"/>
                        </a:rPr>
                        <a:t>tên văn bản, tác giả; dẫn dắt vào cách đánh giá, phân tích của tác giả về phương diện thể hiện nguyên nhân đâu khổ của người phụ nữ.</a:t>
                      </a:r>
                      <a:endParaRPr lang="en-US" sz="3500" b="0" dirty="0">
                        <a:effectLst/>
                        <a:latin typeface="Roboto Condensed" panose="02000000000000000000" pitchFamily="2" charset="0"/>
                        <a:ea typeface="Roboto Condensed" panose="02000000000000000000" pitchFamily="2" charset="0"/>
                      </a:endParaRPr>
                    </a:p>
                  </a:txBody>
                  <a:tcPr marL="63500" marR="63500" marT="63500" marB="63500" anchor="ctr">
                    <a:solidFill>
                      <a:schemeClr val="bg2"/>
                    </a:solidFill>
                  </a:tcPr>
                </a:tc>
                <a:extLst>
                  <a:ext uri="{0D108BD9-81ED-4DB2-BD59-A6C34878D82A}">
                    <a16:rowId xmlns:a16="http://schemas.microsoft.com/office/drawing/2014/main" val="3792250262"/>
                  </a:ext>
                </a:extLst>
              </a:tr>
              <a:tr h="5742123">
                <a:tc>
                  <a:txBody>
                    <a:bodyPr/>
                    <a:lstStyle/>
                    <a:p>
                      <a:pPr lvl="0" algn="ctr">
                        <a:lnSpc>
                          <a:spcPct val="120000"/>
                        </a:lnSpc>
                        <a:spcBef>
                          <a:spcPts val="200"/>
                        </a:spcBef>
                        <a:spcAft>
                          <a:spcPts val="200"/>
                        </a:spcAft>
                      </a:pPr>
                      <a:r>
                        <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TĐ </a:t>
                      </a:r>
                    </a:p>
                    <a:p>
                      <a:pPr lvl="0" algn="ctr">
                        <a:lnSpc>
                          <a:spcPct val="120000"/>
                        </a:lnSpc>
                        <a:spcBef>
                          <a:spcPts val="200"/>
                        </a:spcBef>
                        <a:spcAft>
                          <a:spcPts val="200"/>
                        </a:spcAft>
                      </a:pPr>
                      <a:r>
                        <a:rPr lang="vi-VN"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a:t>
                      </a:r>
                      <a:r>
                        <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5-7</a:t>
                      </a:r>
                      <a:r>
                        <a:rPr lang="vi-VN"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 câu)</a:t>
                      </a:r>
                      <a:endPar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endParaRPr>
                    </a:p>
                  </a:txBody>
                  <a:tcPr marL="63500" marR="63500" marT="63500" marB="63500" anchor="ctr">
                    <a:solidFill>
                      <a:schemeClr val="bg2">
                        <a:lumMod val="90000"/>
                      </a:schemeClr>
                    </a:solidFill>
                  </a:tcPr>
                </a:tc>
                <a:tc>
                  <a:txBody>
                    <a:bodyPr/>
                    <a:lstStyle/>
                    <a:p>
                      <a:pPr algn="just"/>
                      <a:r>
                        <a:rPr lang="vi-VN" sz="3500" b="1" kern="1200" dirty="0">
                          <a:solidFill>
                            <a:schemeClr val="dk1"/>
                          </a:solidFill>
                          <a:effectLst/>
                          <a:latin typeface="Roboto Condensed" panose="02000000000000000000" pitchFamily="2" charset="0"/>
                          <a:ea typeface="Roboto Condensed" panose="02000000000000000000" pitchFamily="2" charset="0"/>
                          <a:cs typeface="+mn-cs"/>
                        </a:rPr>
                        <a:t>+ Nhà phê bình Nguyễn Đình Chú đã phân tích những yếu tố nào để khẳng định về phương diện thể hiện nguyên nhân đâu khổ của người phụ nữ thì “Chuyện người con gái Nam Xương” có ý nghĩa triết học sâu sắc hơn, cao hơn “Truyện Kiều”? </a:t>
                      </a:r>
                      <a:r>
                        <a:rPr lang="vi-VN" sz="3500" i="1" kern="1200" dirty="0">
                          <a:solidFill>
                            <a:schemeClr val="dk1"/>
                          </a:solidFill>
                          <a:effectLst/>
                          <a:latin typeface="Roboto Condensed" panose="02000000000000000000" pitchFamily="2" charset="0"/>
                          <a:ea typeface="Roboto Condensed" panose="02000000000000000000" pitchFamily="2" charset="0"/>
                          <a:cs typeface="+mn-cs"/>
                        </a:rPr>
                        <a:t>(“Truyện Kiều” có nguyên nhân xã hội cụ thể, có những kẻ gian ác sờ sờ trước mắt mọi người, để người ta nếu chưa đủ sức chống lại thì tìm cách né tránh, lánh xa nó. Còn “Chuyện người con gái Nam Xương”,  tác nhân phá hoại đời Vũ Nương nằm ngay trong cái bóng của mình, nằm ngay trong cảnh mình đùa vui với con, nằm ngay trong khi mình đang bày tỏ sự gắn bó keo sơn với chồng nơi xa cách, nằm ngay trong một câu nói hồn nhiên, vô tư của đứa con ngây thơ, trong trắng của mình.)</a:t>
                      </a:r>
                      <a:endParaRPr lang="en-US" sz="3500" i="1" kern="1200" dirty="0">
                        <a:solidFill>
                          <a:schemeClr val="dk1"/>
                        </a:solidFill>
                        <a:effectLst/>
                        <a:latin typeface="Roboto Condensed" panose="02000000000000000000" pitchFamily="2" charset="0"/>
                        <a:ea typeface="Roboto Condensed" panose="02000000000000000000" pitchFamily="2" charset="0"/>
                        <a:cs typeface="+mn-cs"/>
                      </a:endParaRPr>
                    </a:p>
                    <a:p>
                      <a:pPr algn="just"/>
                      <a:r>
                        <a:rPr lang="vi-VN" sz="3500" b="1" kern="1200" dirty="0">
                          <a:solidFill>
                            <a:schemeClr val="dk1"/>
                          </a:solidFill>
                          <a:effectLst/>
                          <a:latin typeface="Roboto Condensed" panose="02000000000000000000" pitchFamily="2" charset="0"/>
                          <a:ea typeface="Roboto Condensed" panose="02000000000000000000" pitchFamily="2" charset="0"/>
                          <a:cs typeface="+mn-cs"/>
                        </a:rPr>
                        <a:t>+ Em có đồng tình với những phân tích đó không? </a:t>
                      </a:r>
                      <a:r>
                        <a:rPr lang="vi-VN" sz="3500" i="1" kern="1200" dirty="0">
                          <a:solidFill>
                            <a:schemeClr val="dk1"/>
                          </a:solidFill>
                          <a:effectLst/>
                          <a:latin typeface="Roboto Condensed" panose="02000000000000000000" pitchFamily="2" charset="0"/>
                          <a:ea typeface="Roboto Condensed" panose="02000000000000000000" pitchFamily="2" charset="0"/>
                          <a:cs typeface="+mn-cs"/>
                        </a:rPr>
                        <a:t>(Phân tích của tác giả có bám sát văn bản không? Những suy luận của tác giả về mối quan hệ giữa nguyên nhân đau khổ với bi kịch của đời Vũ Nương có hợp lí không?)</a:t>
                      </a:r>
                      <a:endParaRPr lang="en-US" sz="3500" i="1" dirty="0">
                        <a:effectLst/>
                        <a:latin typeface="Roboto Condensed" panose="02000000000000000000" pitchFamily="2" charset="0"/>
                        <a:ea typeface="Roboto Condensed" panose="02000000000000000000" pitchFamily="2" charset="0"/>
                      </a:endParaRPr>
                    </a:p>
                  </a:txBody>
                  <a:tcPr marL="63500" marR="63500" marT="63500" marB="63500">
                    <a:solidFill>
                      <a:schemeClr val="bg2"/>
                    </a:solidFill>
                  </a:tcPr>
                </a:tc>
                <a:extLst>
                  <a:ext uri="{0D108BD9-81ED-4DB2-BD59-A6C34878D82A}">
                    <a16:rowId xmlns:a16="http://schemas.microsoft.com/office/drawing/2014/main" val="1439063032"/>
                  </a:ext>
                </a:extLst>
              </a:tr>
              <a:tr h="1985136">
                <a:tc>
                  <a:txBody>
                    <a:bodyPr/>
                    <a:lstStyle/>
                    <a:p>
                      <a:pPr lvl="0" algn="ctr">
                        <a:lnSpc>
                          <a:spcPct val="120000"/>
                        </a:lnSpc>
                        <a:spcBef>
                          <a:spcPts val="200"/>
                        </a:spcBef>
                        <a:spcAft>
                          <a:spcPts val="200"/>
                        </a:spcAft>
                      </a:pPr>
                      <a:r>
                        <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KĐ</a:t>
                      </a:r>
                      <a:endParaRPr lang="vi-VN"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endParaRPr>
                    </a:p>
                    <a:p>
                      <a:pPr lvl="0" algn="ctr">
                        <a:lnSpc>
                          <a:spcPct val="120000"/>
                        </a:lnSpc>
                        <a:spcBef>
                          <a:spcPts val="200"/>
                        </a:spcBef>
                        <a:spcAft>
                          <a:spcPts val="200"/>
                        </a:spcAft>
                      </a:pPr>
                      <a:r>
                        <a:rPr lang="vi-VN"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rPr>
                        <a:t>(1 câu)</a:t>
                      </a:r>
                      <a:endParaRPr lang="en-US" sz="3300" b="1" dirty="0">
                        <a:solidFill>
                          <a:schemeClr val="bg2">
                            <a:lumMod val="25000"/>
                          </a:schemeClr>
                        </a:solidFill>
                        <a:effectLst/>
                        <a:latin typeface="Roboto Condensed "/>
                        <a:ea typeface="Roboto Condensed" panose="02000000000000000000" pitchFamily="2" charset="0"/>
                        <a:cs typeface="Roboto Condensed" panose="02000000000000000000" pitchFamily="2" charset="0"/>
                      </a:endParaRPr>
                    </a:p>
                  </a:txBody>
                  <a:tcPr marL="63500" marR="63500" marT="63500" marB="63500" anchor="ctr">
                    <a:solidFill>
                      <a:schemeClr val="bg2">
                        <a:lumMod val="90000"/>
                      </a:schemeClr>
                    </a:solidFill>
                  </a:tcPr>
                </a:tc>
                <a:tc>
                  <a:txBody>
                    <a:bodyPr/>
                    <a:lstStyle/>
                    <a:p>
                      <a:pPr marL="0" marR="0" algn="just">
                        <a:lnSpc>
                          <a:spcPct val="120000"/>
                        </a:lnSpc>
                        <a:spcBef>
                          <a:spcPts val="200"/>
                        </a:spcBef>
                        <a:spcAft>
                          <a:spcPts val="200"/>
                        </a:spcAft>
                        <a:tabLst>
                          <a:tab pos="7334250" algn="l"/>
                        </a:tabLst>
                      </a:pPr>
                      <a:r>
                        <a:rPr lang="vi-VN" sz="3500" kern="1200" dirty="0">
                          <a:solidFill>
                            <a:schemeClr val="dk1"/>
                          </a:solidFill>
                          <a:effectLst/>
                          <a:latin typeface="Roboto Condensed" panose="02000000000000000000" pitchFamily="2" charset="0"/>
                          <a:ea typeface="Roboto Condensed" panose="02000000000000000000" pitchFamily="2" charset="0"/>
                          <a:cs typeface="+mn-cs"/>
                        </a:rPr>
                        <a:t>Khẳng định lại ý kiến của bản thân về cách đánh giá của tác giả bài nghị luận, nêu tầm quan trọng của sứ mệnh đồng sáng tạo của độc giả với nhà văn.</a:t>
                      </a:r>
                      <a:endParaRPr lang="en-US" sz="3500" dirty="0">
                        <a:effectLst/>
                        <a:latin typeface="Roboto Condensed" panose="02000000000000000000" pitchFamily="2" charset="0"/>
                        <a:ea typeface="Roboto Condensed" panose="02000000000000000000" pitchFamily="2" charset="0"/>
                      </a:endParaRPr>
                    </a:p>
                  </a:txBody>
                  <a:tcPr marL="63500" marR="63500" marT="63500" marB="63500">
                    <a:solidFill>
                      <a:schemeClr val="bg2"/>
                    </a:solidFill>
                  </a:tcPr>
                </a:tc>
                <a:extLst>
                  <a:ext uri="{0D108BD9-81ED-4DB2-BD59-A6C34878D82A}">
                    <a16:rowId xmlns:a16="http://schemas.microsoft.com/office/drawing/2014/main" val="3853986726"/>
                  </a:ext>
                </a:extLst>
              </a:tr>
            </a:tbl>
          </a:graphicData>
        </a:graphic>
      </p:graphicFrame>
    </p:spTree>
    <p:extLst>
      <p:ext uri="{BB962C8B-B14F-4D97-AF65-F5344CB8AC3E}">
        <p14:creationId xmlns:p14="http://schemas.microsoft.com/office/powerpoint/2010/main" val="39298166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65469"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07343" y="-6408"/>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0" y="2526883"/>
            <a:ext cx="4981572" cy="7295148"/>
          </a:xfrm>
          <a:custGeom>
            <a:avLst/>
            <a:gdLst/>
            <a:ahLst/>
            <a:cxnLst/>
            <a:rect l="l" t="t" r="r" b="b"/>
            <a:pathLst>
              <a:path w="4981572" h="7295148">
                <a:moveTo>
                  <a:pt x="0" y="0"/>
                </a:moveTo>
                <a:lnTo>
                  <a:pt x="4981572" y="0"/>
                </a:lnTo>
                <a:lnTo>
                  <a:pt x="4981572" y="7295148"/>
                </a:lnTo>
                <a:lnTo>
                  <a:pt x="0" y="7295148"/>
                </a:lnTo>
                <a:lnTo>
                  <a:pt x="0" y="0"/>
                </a:lnTo>
                <a:close/>
              </a:path>
            </a:pathLst>
          </a:custGeom>
          <a:blipFill>
            <a:blip r:embed="rId6"/>
            <a:stretch>
              <a:fillRect t="-4" b="-4"/>
            </a:stretch>
          </a:blipFill>
        </p:spPr>
        <p:txBody>
          <a:bodyPr/>
          <a:lstStyle/>
          <a:p>
            <a:endParaRPr lang="en-US"/>
          </a:p>
        </p:txBody>
      </p:sp>
      <p:sp>
        <p:nvSpPr>
          <p:cNvPr id="6" name="TextBox 6"/>
          <p:cNvSpPr txBox="1"/>
          <p:nvPr/>
        </p:nvSpPr>
        <p:spPr>
          <a:xfrm>
            <a:off x="5867400" y="1072655"/>
            <a:ext cx="9319637" cy="1141018"/>
          </a:xfrm>
          <a:prstGeom prst="rect">
            <a:avLst/>
          </a:prstGeom>
        </p:spPr>
        <p:txBody>
          <a:bodyPr wrap="square" lIns="0" tIns="0" rIns="0" bIns="0" rtlCol="0" anchor="t">
            <a:spAutoFit/>
          </a:bodyPr>
          <a:lstStyle/>
          <a:p>
            <a:pPr algn="ctr">
              <a:lnSpc>
                <a:spcPts val="9589"/>
              </a:lnSpc>
            </a:pPr>
            <a:r>
              <a:rPr lang="en-US" sz="6849" dirty="0">
                <a:solidFill>
                  <a:srgbClr val="594A47"/>
                </a:solidFill>
                <a:latin typeface="Fraunces Semi-Bold"/>
              </a:rPr>
              <a:t>TRI THỨC ĐỌC HIỂU</a:t>
            </a:r>
          </a:p>
        </p:txBody>
      </p:sp>
      <p:sp>
        <p:nvSpPr>
          <p:cNvPr id="7" name="TextBox 7"/>
          <p:cNvSpPr txBox="1"/>
          <p:nvPr/>
        </p:nvSpPr>
        <p:spPr>
          <a:xfrm>
            <a:off x="6035297" y="3967344"/>
            <a:ext cx="10799306" cy="3000821"/>
          </a:xfrm>
          <a:prstGeom prst="rect">
            <a:avLst/>
          </a:prstGeom>
        </p:spPr>
        <p:txBody>
          <a:bodyPr lIns="0" tIns="0" rIns="0" bIns="0" rtlCol="0" anchor="t">
            <a:spAutoFit/>
          </a:bodyPr>
          <a:lstStyle/>
          <a:p>
            <a:pPr marL="571500" indent="-571500" algn="just">
              <a:lnSpc>
                <a:spcPct val="120000"/>
              </a:lnSpc>
              <a:spcBef>
                <a:spcPts val="200"/>
              </a:spcBef>
              <a:spcAft>
                <a:spcPts val="200"/>
              </a:spcAft>
              <a:buFont typeface="Arial" panose="020B0604020202020204" pitchFamily="34" charset="0"/>
              <a:buChar char="•"/>
              <a:tabLst>
                <a:tab pos="7334250" algn="l"/>
              </a:tabLst>
            </a:pPr>
            <a:r>
              <a:rPr lang="vi-VN" sz="4000" dirty="0">
                <a:solidFill>
                  <a:srgbClr val="594A47"/>
                </a:solidFill>
                <a:effectLst/>
                <a:latin typeface="Roboto Condensed" panose="02000000000000000000" pitchFamily="2" charset="0"/>
                <a:ea typeface="Roboto Condensed" panose="02000000000000000000" pitchFamily="2" charset="0"/>
              </a:rPr>
              <a:t>HS làm việc </a:t>
            </a:r>
            <a:r>
              <a:rPr lang="vi-VN" sz="4000" b="1" dirty="0">
                <a:solidFill>
                  <a:srgbClr val="594A47"/>
                </a:solidFill>
                <a:effectLst/>
                <a:latin typeface="Roboto Condensed" panose="02000000000000000000" pitchFamily="2" charset="0"/>
                <a:ea typeface="Roboto Condensed" panose="02000000000000000000" pitchFamily="2" charset="0"/>
              </a:rPr>
              <a:t>cá nhân</a:t>
            </a:r>
            <a:r>
              <a:rPr lang="vi-VN" sz="4000" dirty="0">
                <a:solidFill>
                  <a:srgbClr val="594A47"/>
                </a:solidFill>
                <a:effectLst/>
                <a:latin typeface="Roboto Condensed" panose="02000000000000000000" pitchFamily="2" charset="0"/>
                <a:ea typeface="Roboto Condensed" panose="02000000000000000000" pitchFamily="2" charset="0"/>
              </a:rPr>
              <a:t>: Đọc phần Tri thức ngữ văn, gạch chân những từ khóa quan trọng.</a:t>
            </a:r>
            <a:endParaRPr lang="en-US" sz="4000" dirty="0">
              <a:solidFill>
                <a:srgbClr val="594A47"/>
              </a:solidFill>
              <a:effectLst/>
              <a:latin typeface="Roboto Condensed" panose="02000000000000000000" pitchFamily="2" charset="0"/>
              <a:ea typeface="Roboto Condensed" panose="02000000000000000000" pitchFamily="2" charset="0"/>
            </a:endParaRPr>
          </a:p>
          <a:p>
            <a:pPr marL="571500" indent="-571500" algn="just">
              <a:lnSpc>
                <a:spcPct val="120000"/>
              </a:lnSpc>
              <a:spcBef>
                <a:spcPts val="200"/>
              </a:spcBef>
              <a:spcAft>
                <a:spcPts val="200"/>
              </a:spcAft>
              <a:buFont typeface="Arial" panose="020B0604020202020204" pitchFamily="34" charset="0"/>
              <a:buChar char="•"/>
              <a:tabLst>
                <a:tab pos="7334250" algn="l"/>
              </a:tabLst>
            </a:pPr>
            <a:r>
              <a:rPr lang="vi-VN" sz="4000" b="1" dirty="0">
                <a:solidFill>
                  <a:srgbClr val="594A47"/>
                </a:solidFill>
                <a:effectLst/>
                <a:latin typeface="Roboto Condensed" panose="02000000000000000000" pitchFamily="2" charset="0"/>
                <a:ea typeface="Roboto Condensed" panose="02000000000000000000" pitchFamily="2" charset="0"/>
              </a:rPr>
              <a:t>Trao đổi kết quả với bạn bên cạnh </a:t>
            </a:r>
            <a:r>
              <a:rPr lang="vi-VN" sz="4000" dirty="0">
                <a:solidFill>
                  <a:srgbClr val="594A47"/>
                </a:solidFill>
                <a:effectLst/>
                <a:latin typeface="Roboto Condensed" panose="02000000000000000000" pitchFamily="2" charset="0"/>
                <a:ea typeface="Roboto Condensed" panose="02000000000000000000" pitchFamily="2" charset="0"/>
              </a:rPr>
              <a:t>theo cặp.</a:t>
            </a:r>
            <a:endParaRPr lang="en-US" sz="4000" dirty="0">
              <a:solidFill>
                <a:srgbClr val="594A47"/>
              </a:solidFill>
              <a:effectLst/>
              <a:latin typeface="Roboto Condensed" panose="02000000000000000000" pitchFamily="2" charset="0"/>
              <a:ea typeface="Roboto Condensed" panose="02000000000000000000" pitchFamily="2" charset="0"/>
            </a:endParaRPr>
          </a:p>
          <a:p>
            <a:pPr marL="571500" indent="-571500" algn="just">
              <a:lnSpc>
                <a:spcPct val="120000"/>
              </a:lnSpc>
              <a:spcBef>
                <a:spcPts val="200"/>
              </a:spcBef>
              <a:spcAft>
                <a:spcPts val="200"/>
              </a:spcAft>
              <a:buFont typeface="Arial" panose="020B0604020202020204" pitchFamily="34" charset="0"/>
              <a:buChar char="•"/>
              <a:tabLst>
                <a:tab pos="7334250" algn="l"/>
              </a:tabLst>
            </a:pPr>
            <a:r>
              <a:rPr lang="vi-VN" sz="4000" b="1" dirty="0">
                <a:solidFill>
                  <a:srgbClr val="594A47"/>
                </a:solidFill>
                <a:effectLst/>
                <a:latin typeface="Roboto Condensed" panose="02000000000000000000" pitchFamily="2" charset="0"/>
                <a:ea typeface="Roboto Condensed" panose="02000000000000000000" pitchFamily="2" charset="0"/>
              </a:rPr>
              <a:t>Chia sẻ kết quả với cả lớp</a:t>
            </a:r>
            <a:r>
              <a:rPr lang="vi-VN" sz="4000" dirty="0">
                <a:solidFill>
                  <a:srgbClr val="594A47"/>
                </a:solidFill>
                <a:effectLst/>
                <a:latin typeface="Roboto Condensed" panose="02000000000000000000" pitchFamily="2" charset="0"/>
                <a:ea typeface="Roboto Condensed" panose="02000000000000000000" pitchFamily="2" charset="0"/>
              </a:rPr>
              <a:t>.</a:t>
            </a:r>
            <a:endParaRPr lang="en-US" sz="4000" dirty="0">
              <a:solidFill>
                <a:srgbClr val="594A47"/>
              </a:solidFill>
              <a:effectLst/>
              <a:latin typeface="Roboto Condensed" panose="02000000000000000000" pitchFamily="2" charset="0"/>
              <a:ea typeface="Roboto Condensed" panose="02000000000000000000" pitchFamily="2" charset="0"/>
            </a:endParaRPr>
          </a:p>
        </p:txBody>
      </p:sp>
      <p:sp>
        <p:nvSpPr>
          <p:cNvPr id="9" name="TextBox 8">
            <a:extLst>
              <a:ext uri="{FF2B5EF4-FFF2-40B4-BE49-F238E27FC236}">
                <a16:creationId xmlns:a16="http://schemas.microsoft.com/office/drawing/2014/main" id="{E3463F1C-31B7-DCFB-5362-B81AE24D3202}"/>
              </a:ext>
            </a:extLst>
          </p:cNvPr>
          <p:cNvSpPr txBox="1"/>
          <p:nvPr/>
        </p:nvSpPr>
        <p:spPr>
          <a:xfrm>
            <a:off x="6400800" y="2529814"/>
            <a:ext cx="9144000" cy="1107996"/>
          </a:xfrm>
          <a:prstGeom prst="rect">
            <a:avLst/>
          </a:prstGeom>
          <a:noFill/>
        </p:spPr>
        <p:txBody>
          <a:bodyPr wrap="square">
            <a:spAutoFit/>
          </a:bodyPr>
          <a:lstStyle/>
          <a:p>
            <a:pPr algn="ctr">
              <a:lnSpc>
                <a:spcPct val="150000"/>
              </a:lnSpc>
              <a:spcBef>
                <a:spcPts val="200"/>
              </a:spcBef>
              <a:spcAft>
                <a:spcPts val="200"/>
              </a:spcAft>
              <a:tabLst>
                <a:tab pos="7334250" algn="l"/>
              </a:tabLst>
            </a:pPr>
            <a:r>
              <a:rPr lang="en-US" sz="4800" dirty="0" err="1">
                <a:solidFill>
                  <a:srgbClr val="594A47"/>
                </a:solidFill>
                <a:latin typeface="#9Slide05 Dear Saturday" panose="02000505000000020004" pitchFamily="2" charset="0"/>
                <a:ea typeface="Calibri" panose="020F0502020204030204" pitchFamily="34" charset="0"/>
              </a:rPr>
              <a:t>Cặp</a:t>
            </a:r>
            <a:r>
              <a:rPr lang="en-US" sz="4800" dirty="0">
                <a:solidFill>
                  <a:srgbClr val="594A47"/>
                </a:solidFill>
                <a:latin typeface="#9Slide05 Dear Saturday" panose="02000505000000020004" pitchFamily="2" charset="0"/>
                <a:ea typeface="Calibri" panose="020F0502020204030204" pitchFamily="34" charset="0"/>
              </a:rPr>
              <a:t> </a:t>
            </a:r>
            <a:r>
              <a:rPr lang="en-US" sz="4800" dirty="0" err="1">
                <a:solidFill>
                  <a:srgbClr val="594A47"/>
                </a:solidFill>
                <a:latin typeface="#9Slide05 Dear Saturday" panose="02000505000000020004" pitchFamily="2" charset="0"/>
                <a:ea typeface="Calibri" panose="020F0502020204030204" pitchFamily="34" charset="0"/>
              </a:rPr>
              <a:t>đôi</a:t>
            </a:r>
            <a:r>
              <a:rPr lang="en-US" sz="4800" dirty="0">
                <a:solidFill>
                  <a:srgbClr val="594A47"/>
                </a:solidFill>
                <a:latin typeface="#9Slide05 Dear Saturday" panose="02000505000000020004" pitchFamily="2" charset="0"/>
                <a:ea typeface="Calibri" panose="020F0502020204030204" pitchFamily="34" charset="0"/>
              </a:rPr>
              <a:t> </a:t>
            </a:r>
            <a:r>
              <a:rPr lang="en-US" sz="4800" dirty="0" err="1">
                <a:solidFill>
                  <a:srgbClr val="594A47"/>
                </a:solidFill>
                <a:latin typeface="#9Slide05 Dear Saturday" panose="02000505000000020004" pitchFamily="2" charset="0"/>
                <a:ea typeface="Calibri" panose="020F0502020204030204" pitchFamily="34" charset="0"/>
              </a:rPr>
              <a:t>cùng</a:t>
            </a:r>
            <a:r>
              <a:rPr lang="en-US" sz="4800" dirty="0">
                <a:solidFill>
                  <a:srgbClr val="594A47"/>
                </a:solidFill>
                <a:latin typeface="#9Slide05 Dear Saturday" panose="02000505000000020004" pitchFamily="2" charset="0"/>
                <a:ea typeface="Calibri" panose="020F0502020204030204" pitchFamily="34" charset="0"/>
              </a:rPr>
              <a:t> </a:t>
            </a:r>
            <a:r>
              <a:rPr lang="en-US" sz="4800" dirty="0" err="1">
                <a:solidFill>
                  <a:srgbClr val="594A47"/>
                </a:solidFill>
                <a:latin typeface="#9Slide05 Dear Saturday" panose="02000505000000020004" pitchFamily="2" charset="0"/>
                <a:ea typeface="Calibri" panose="020F0502020204030204" pitchFamily="34" charset="0"/>
              </a:rPr>
              <a:t>tiến</a:t>
            </a:r>
            <a:r>
              <a:rPr lang="en-US" sz="4800" dirty="0">
                <a:solidFill>
                  <a:srgbClr val="594A47"/>
                </a:solidFill>
                <a:latin typeface="#9Slide05 Dear Saturday" panose="02000505000000020004" pitchFamily="2" charset="0"/>
                <a:ea typeface="Calibri" panose="020F0502020204030204" pitchFamily="34" charset="0"/>
              </a:rPr>
              <a:t> (5p)</a:t>
            </a:r>
            <a:endParaRPr lang="en-US" sz="4800" dirty="0">
              <a:solidFill>
                <a:srgbClr val="594A47"/>
              </a:solidFill>
              <a:effectLst/>
              <a:latin typeface="#9Slide05 Dear Saturday" panose="02000505000000020004" pitchFamily="2"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4495663" y="-3600828"/>
            <a:ext cx="9357063" cy="17488654"/>
          </a:xfrm>
          <a:custGeom>
            <a:avLst/>
            <a:gdLst/>
            <a:ahLst/>
            <a:cxnLst/>
            <a:rect l="l" t="t" r="r" b="b"/>
            <a:pathLst>
              <a:path w="9357063" h="17488654">
                <a:moveTo>
                  <a:pt x="0" y="0"/>
                </a:moveTo>
                <a:lnTo>
                  <a:pt x="9357063" y="0"/>
                </a:lnTo>
                <a:lnTo>
                  <a:pt x="9357063" y="17488654"/>
                </a:lnTo>
                <a:lnTo>
                  <a:pt x="0" y="17488654"/>
                </a:lnTo>
                <a:lnTo>
                  <a:pt x="0" y="0"/>
                </a:lnTo>
                <a:close/>
              </a:path>
            </a:pathLst>
          </a:custGeom>
          <a:blipFill>
            <a:blip r:embed="rId4"/>
            <a:stretch>
              <a:fillRect l="-12095" t="-5231" r="-11564" b="-5348"/>
            </a:stretch>
          </a:blipFill>
        </p:spPr>
        <p:txBody>
          <a:bodyPr/>
          <a:lstStyle/>
          <a:p>
            <a:endParaRPr lang="en-US"/>
          </a:p>
        </p:txBody>
      </p:sp>
      <p:sp>
        <p:nvSpPr>
          <p:cNvPr id="4" name="Freeform 4"/>
          <p:cNvSpPr/>
          <p:nvPr/>
        </p:nvSpPr>
        <p:spPr>
          <a:xfrm flipH="1">
            <a:off x="14537537" y="-97675"/>
            <a:ext cx="3380985" cy="4650393"/>
          </a:xfrm>
          <a:custGeom>
            <a:avLst/>
            <a:gdLst/>
            <a:ahLst/>
            <a:cxnLst/>
            <a:rect l="l" t="t" r="r" b="b"/>
            <a:pathLst>
              <a:path w="3380985" h="4650393">
                <a:moveTo>
                  <a:pt x="3380985" y="0"/>
                </a:moveTo>
                <a:lnTo>
                  <a:pt x="0" y="0"/>
                </a:lnTo>
                <a:lnTo>
                  <a:pt x="0" y="4650393"/>
                </a:lnTo>
                <a:lnTo>
                  <a:pt x="3380985" y="4650393"/>
                </a:lnTo>
                <a:lnTo>
                  <a:pt x="3380985" y="0"/>
                </a:lnTo>
                <a:close/>
              </a:path>
            </a:pathLst>
          </a:custGeom>
          <a:blipFill>
            <a:blip r:embed="rId5"/>
            <a:stretch>
              <a:fillRect l="-61562" t="-137925" r="-287338" b="-251622"/>
            </a:stretch>
          </a:blipFill>
        </p:spPr>
        <p:txBody>
          <a:bodyPr/>
          <a:lstStyle/>
          <a:p>
            <a:endParaRPr lang="en-US"/>
          </a:p>
        </p:txBody>
      </p:sp>
      <p:sp>
        <p:nvSpPr>
          <p:cNvPr id="5" name="Freeform 5"/>
          <p:cNvSpPr/>
          <p:nvPr/>
        </p:nvSpPr>
        <p:spPr>
          <a:xfrm>
            <a:off x="0" y="2526883"/>
            <a:ext cx="4981572" cy="7295148"/>
          </a:xfrm>
          <a:custGeom>
            <a:avLst/>
            <a:gdLst/>
            <a:ahLst/>
            <a:cxnLst/>
            <a:rect l="l" t="t" r="r" b="b"/>
            <a:pathLst>
              <a:path w="4981572" h="7295148">
                <a:moveTo>
                  <a:pt x="0" y="0"/>
                </a:moveTo>
                <a:lnTo>
                  <a:pt x="4981572" y="0"/>
                </a:lnTo>
                <a:lnTo>
                  <a:pt x="4981572" y="7295148"/>
                </a:lnTo>
                <a:lnTo>
                  <a:pt x="0" y="7295148"/>
                </a:lnTo>
                <a:lnTo>
                  <a:pt x="0" y="0"/>
                </a:lnTo>
                <a:close/>
              </a:path>
            </a:pathLst>
          </a:custGeom>
          <a:blipFill>
            <a:blip r:embed="rId6"/>
            <a:stretch>
              <a:fillRect t="-4" b="-4"/>
            </a:stretch>
          </a:blipFill>
        </p:spPr>
        <p:txBody>
          <a:bodyPr/>
          <a:lstStyle/>
          <a:p>
            <a:endParaRPr lang="en-US"/>
          </a:p>
        </p:txBody>
      </p:sp>
      <p:sp>
        <p:nvSpPr>
          <p:cNvPr id="6" name="TextBox 6"/>
          <p:cNvSpPr txBox="1"/>
          <p:nvPr/>
        </p:nvSpPr>
        <p:spPr>
          <a:xfrm>
            <a:off x="5943600" y="1058503"/>
            <a:ext cx="9319637" cy="1169019"/>
          </a:xfrm>
          <a:prstGeom prst="rect">
            <a:avLst/>
          </a:prstGeom>
        </p:spPr>
        <p:txBody>
          <a:bodyPr wrap="square" lIns="0" tIns="0" rIns="0" bIns="0" rtlCol="0" anchor="t">
            <a:spAutoFit/>
          </a:bodyPr>
          <a:lstStyle/>
          <a:p>
            <a:pPr algn="ctr">
              <a:lnSpc>
                <a:spcPts val="9589"/>
              </a:lnSpc>
            </a:pPr>
            <a:r>
              <a:rPr lang="vi-VN" sz="6849" dirty="0">
                <a:solidFill>
                  <a:srgbClr val="594A47"/>
                </a:solidFill>
                <a:latin typeface="Fraunces Semi-Bold"/>
              </a:rPr>
              <a:t>IV. VẬN DỤNG</a:t>
            </a:r>
            <a:endParaRPr lang="en-US" sz="6849" dirty="0">
              <a:solidFill>
                <a:srgbClr val="594A47"/>
              </a:solidFill>
              <a:latin typeface="Fraunces Semi-Bold"/>
            </a:endParaRPr>
          </a:p>
        </p:txBody>
      </p:sp>
      <p:sp>
        <p:nvSpPr>
          <p:cNvPr id="9" name="TextBox 8">
            <a:extLst>
              <a:ext uri="{FF2B5EF4-FFF2-40B4-BE49-F238E27FC236}">
                <a16:creationId xmlns:a16="http://schemas.microsoft.com/office/drawing/2014/main" id="{DD0C20B3-9C80-0011-D73F-117EE769CD17}"/>
              </a:ext>
            </a:extLst>
          </p:cNvPr>
          <p:cNvSpPr txBox="1"/>
          <p:nvPr/>
        </p:nvSpPr>
        <p:spPr>
          <a:xfrm>
            <a:off x="5950527" y="4518234"/>
            <a:ext cx="8963491" cy="3312445"/>
          </a:xfrm>
          <a:prstGeom prst="rect">
            <a:avLst/>
          </a:prstGeom>
          <a:noFill/>
        </p:spPr>
        <p:txBody>
          <a:bodyPr wrap="square" rtlCol="0">
            <a:spAutoFit/>
          </a:bodyPr>
          <a:lstStyle/>
          <a:p>
            <a:pPr marL="571500" indent="-571500" algn="just">
              <a:lnSpc>
                <a:spcPct val="125000"/>
              </a:lnSpc>
              <a:spcBef>
                <a:spcPts val="200"/>
              </a:spcBef>
              <a:spcAft>
                <a:spcPts val="200"/>
              </a:spcAft>
              <a:buFont typeface="Arial" panose="020B0604020202020204" pitchFamily="34" charset="0"/>
              <a:buChar char="•"/>
              <a:tabLst>
                <a:tab pos="7334250" algn="l"/>
              </a:tabLst>
            </a:pPr>
            <a:r>
              <a:rPr lang="vi-VN" sz="4300" dirty="0">
                <a:latin typeface="Roboto Condensed" panose="02000000000000000000" pitchFamily="2" charset="0"/>
                <a:ea typeface="Roboto Condensed" panose="02000000000000000000" pitchFamily="2" charset="0"/>
                <a:cs typeface="Roboto Condensed" panose="02000000000000000000" pitchFamily="2" charset="0"/>
              </a:rPr>
              <a:t> </a:t>
            </a:r>
            <a:r>
              <a:rPr lang="vi-VN" sz="4300" dirty="0">
                <a:effectLst/>
                <a:latin typeface="Roboto Condensed" panose="02000000000000000000" pitchFamily="2" charset="0"/>
                <a:ea typeface="Roboto Condensed" panose="02000000000000000000" pitchFamily="2" charset="0"/>
              </a:rPr>
              <a:t>Đọc mở rộng văn bản cùng thể loại: </a:t>
            </a:r>
            <a:r>
              <a:rPr lang="vi-VN" sz="4300" i="1" dirty="0">
                <a:effectLst/>
                <a:latin typeface="Roboto Condensed" panose="02000000000000000000" pitchFamily="2" charset="0"/>
                <a:ea typeface="Roboto Condensed" panose="02000000000000000000" pitchFamily="2" charset="0"/>
              </a:rPr>
              <a:t>Về truyện “Làng” của Kim Lân</a:t>
            </a:r>
            <a:r>
              <a:rPr lang="vi-VN" sz="4300" dirty="0">
                <a:effectLst/>
                <a:latin typeface="Roboto Condensed" panose="02000000000000000000" pitchFamily="2" charset="0"/>
                <a:ea typeface="Roboto Condensed" panose="02000000000000000000" pitchFamily="2" charset="0"/>
                <a:cs typeface="Roboto Condensed" panose="02000000000000000000" pitchFamily="2" charset="0"/>
              </a:rPr>
              <a:t> </a:t>
            </a:r>
          </a:p>
          <a:p>
            <a:pPr marL="571500" indent="-571500" algn="just">
              <a:lnSpc>
                <a:spcPct val="125000"/>
              </a:lnSpc>
              <a:spcBef>
                <a:spcPts val="200"/>
              </a:spcBef>
              <a:spcAft>
                <a:spcPts val="200"/>
              </a:spcAft>
              <a:buFont typeface="Arial" panose="020B0604020202020204" pitchFamily="34" charset="0"/>
              <a:buChar char="•"/>
              <a:tabLst>
                <a:tab pos="7334250" algn="l"/>
              </a:tabLst>
            </a:pPr>
            <a:r>
              <a:rPr lang="vi-VN" sz="4300" dirty="0">
                <a:effectLst/>
                <a:latin typeface="Roboto Condensed" panose="02000000000000000000" pitchFamily="2" charset="0"/>
                <a:ea typeface="Roboto Condensed" panose="02000000000000000000" pitchFamily="2" charset="0"/>
                <a:cs typeface="Roboto Condensed" panose="02000000000000000000" pitchFamily="2" charset="0"/>
              </a:rPr>
              <a:t>Khám phá văn bản theo phiếu gợi dẫn </a:t>
            </a:r>
            <a:endParaRPr lang="en-US" sz="4300" dirty="0">
              <a:effectLst/>
              <a:latin typeface="Roboto Condensed" panose="02000000000000000000" pitchFamily="2" charset="0"/>
              <a:ea typeface="Roboto Condensed" panose="02000000000000000000" pitchFamily="2" charset="0"/>
              <a:cs typeface="Roboto Condensed" panose="02000000000000000000" pitchFamily="2" charset="0"/>
            </a:endParaRPr>
          </a:p>
          <a:p>
            <a:pPr marL="571500" indent="-571500">
              <a:buFont typeface="Arial" panose="020B0604020202020204" pitchFamily="34" charset="0"/>
              <a:buChar char="•"/>
            </a:pPr>
            <a:endParaRPr lang="en-US" sz="43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Freeform 5">
            <a:extLst>
              <a:ext uri="{FF2B5EF4-FFF2-40B4-BE49-F238E27FC236}">
                <a16:creationId xmlns:a16="http://schemas.microsoft.com/office/drawing/2014/main" id="{8D02F143-6DCB-B999-1C69-57AA33629782}"/>
              </a:ext>
            </a:extLst>
          </p:cNvPr>
          <p:cNvSpPr/>
          <p:nvPr/>
        </p:nvSpPr>
        <p:spPr>
          <a:xfrm>
            <a:off x="4313206" y="2511772"/>
            <a:ext cx="13544927" cy="5751442"/>
          </a:xfrm>
          <a:custGeom>
            <a:avLst/>
            <a:gdLst/>
            <a:ahLst/>
            <a:cxnLst/>
            <a:rect l="l" t="t" r="r" b="b"/>
            <a:pathLst>
              <a:path w="12235715" h="4251911">
                <a:moveTo>
                  <a:pt x="0" y="0"/>
                </a:moveTo>
                <a:lnTo>
                  <a:pt x="12235715" y="0"/>
                </a:lnTo>
                <a:lnTo>
                  <a:pt x="12235715" y="4251911"/>
                </a:lnTo>
                <a:lnTo>
                  <a:pt x="0" y="4251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760466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3065"/>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a:p>
        </p:txBody>
      </p:sp>
      <p:sp>
        <p:nvSpPr>
          <p:cNvPr id="3" name="Freeform 3"/>
          <p:cNvSpPr/>
          <p:nvPr/>
        </p:nvSpPr>
        <p:spPr>
          <a:xfrm rot="-5400000">
            <a:off x="1816045" y="-2184454"/>
            <a:ext cx="14655909" cy="14655909"/>
          </a:xfrm>
          <a:custGeom>
            <a:avLst/>
            <a:gdLst/>
            <a:ahLst/>
            <a:cxnLst/>
            <a:rect l="l" t="t" r="r" b="b"/>
            <a:pathLst>
              <a:path w="14655909" h="14655909">
                <a:moveTo>
                  <a:pt x="0" y="0"/>
                </a:moveTo>
                <a:lnTo>
                  <a:pt x="14655909" y="0"/>
                </a:lnTo>
                <a:lnTo>
                  <a:pt x="14655909" y="14655908"/>
                </a:lnTo>
                <a:lnTo>
                  <a:pt x="0" y="14655908"/>
                </a:lnTo>
                <a:lnTo>
                  <a:pt x="0" y="0"/>
                </a:lnTo>
                <a:close/>
              </a:path>
            </a:pathLst>
          </a:custGeom>
          <a:blipFill>
            <a:blip r:embed="rId4"/>
            <a:stretch>
              <a:fillRect l="-12095" t="-53924" r="-11564" b="-54102"/>
            </a:stretch>
          </a:blipFill>
        </p:spPr>
        <p:txBody>
          <a:bodyPr/>
          <a:lstStyle/>
          <a:p>
            <a:endParaRPr lang="en-US"/>
          </a:p>
        </p:txBody>
      </p:sp>
      <p:sp>
        <p:nvSpPr>
          <p:cNvPr id="4" name="Freeform 4"/>
          <p:cNvSpPr/>
          <p:nvPr/>
        </p:nvSpPr>
        <p:spPr>
          <a:xfrm rot="1093668">
            <a:off x="1769672" y="-43210"/>
            <a:ext cx="5462179" cy="5613996"/>
          </a:xfrm>
          <a:custGeom>
            <a:avLst/>
            <a:gdLst/>
            <a:ahLst/>
            <a:cxnLst/>
            <a:rect l="l" t="t" r="r" b="b"/>
            <a:pathLst>
              <a:path w="5462179" h="5613996">
                <a:moveTo>
                  <a:pt x="0" y="0"/>
                </a:moveTo>
                <a:lnTo>
                  <a:pt x="5462180" y="0"/>
                </a:lnTo>
                <a:lnTo>
                  <a:pt x="5462180" y="5613996"/>
                </a:lnTo>
                <a:lnTo>
                  <a:pt x="0" y="5613996"/>
                </a:lnTo>
                <a:lnTo>
                  <a:pt x="0" y="0"/>
                </a:lnTo>
                <a:close/>
              </a:path>
            </a:pathLst>
          </a:custGeom>
          <a:blipFill>
            <a:blip r:embed="rId5"/>
            <a:stretch>
              <a:fillRect t="-97084" r="-177857" b="-208430"/>
            </a:stretch>
          </a:blipFill>
        </p:spPr>
        <p:txBody>
          <a:bodyPr/>
          <a:lstStyle/>
          <a:p>
            <a:endParaRPr lang="en-US"/>
          </a:p>
        </p:txBody>
      </p:sp>
      <p:sp>
        <p:nvSpPr>
          <p:cNvPr id="9" name="Freeform 6">
            <a:extLst>
              <a:ext uri="{FF2B5EF4-FFF2-40B4-BE49-F238E27FC236}">
                <a16:creationId xmlns:a16="http://schemas.microsoft.com/office/drawing/2014/main" id="{2EB48D29-0859-6DE8-245A-618319BADEAF}"/>
              </a:ext>
            </a:extLst>
          </p:cNvPr>
          <p:cNvSpPr/>
          <p:nvPr/>
        </p:nvSpPr>
        <p:spPr>
          <a:xfrm>
            <a:off x="4933012" y="1247899"/>
            <a:ext cx="8137025" cy="7791201"/>
          </a:xfrm>
          <a:custGeom>
            <a:avLst/>
            <a:gdLst/>
            <a:ahLst/>
            <a:cxnLst/>
            <a:rect l="l" t="t" r="r" b="b"/>
            <a:pathLst>
              <a:path w="8137025" h="7791201">
                <a:moveTo>
                  <a:pt x="0" y="0"/>
                </a:moveTo>
                <a:lnTo>
                  <a:pt x="8137025" y="0"/>
                </a:lnTo>
                <a:lnTo>
                  <a:pt x="8137025" y="7791201"/>
                </a:lnTo>
                <a:lnTo>
                  <a:pt x="0" y="7791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EA80FBAE-C9EE-295E-F410-5BFAFE4E9CF7}"/>
              </a:ext>
            </a:extLst>
          </p:cNvPr>
          <p:cNvSpPr/>
          <p:nvPr/>
        </p:nvSpPr>
        <p:spPr>
          <a:xfrm>
            <a:off x="12783240" y="3619500"/>
            <a:ext cx="6292107" cy="5854194"/>
          </a:xfrm>
          <a:custGeom>
            <a:avLst/>
            <a:gdLst/>
            <a:ahLst/>
            <a:cxnLst/>
            <a:rect l="l" t="t" r="r" b="b"/>
            <a:pathLst>
              <a:path w="6292107" h="5854194">
                <a:moveTo>
                  <a:pt x="0" y="0"/>
                </a:moveTo>
                <a:lnTo>
                  <a:pt x="6292107" y="0"/>
                </a:lnTo>
                <a:lnTo>
                  <a:pt x="6292107" y="5854194"/>
                </a:lnTo>
                <a:lnTo>
                  <a:pt x="0" y="5854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9">
            <a:extLst>
              <a:ext uri="{FF2B5EF4-FFF2-40B4-BE49-F238E27FC236}">
                <a16:creationId xmlns:a16="http://schemas.microsoft.com/office/drawing/2014/main" id="{BD5746F8-8EB1-DDBB-877A-9C14E726714C}"/>
              </a:ext>
            </a:extLst>
          </p:cNvPr>
          <p:cNvSpPr txBox="1"/>
          <p:nvPr/>
        </p:nvSpPr>
        <p:spPr>
          <a:xfrm>
            <a:off x="5008804" y="3020102"/>
            <a:ext cx="7985440" cy="3893374"/>
          </a:xfrm>
          <a:prstGeom prst="rect">
            <a:avLst/>
          </a:prstGeom>
        </p:spPr>
        <p:txBody>
          <a:bodyPr lIns="0" tIns="0" rIns="0" bIns="0" rtlCol="0" anchor="t">
            <a:spAutoFit/>
          </a:bodyPr>
          <a:lstStyle/>
          <a:p>
            <a:pPr algn="ctr">
              <a:lnSpc>
                <a:spcPct val="150000"/>
              </a:lnSpc>
              <a:spcBef>
                <a:spcPct val="0"/>
              </a:spcBef>
            </a:pPr>
            <a:r>
              <a:rPr lang="vi-VN" sz="8800" dirty="0">
                <a:solidFill>
                  <a:srgbClr val="605048"/>
                </a:solidFill>
                <a:latin typeface="#9Slide05 Dear Saturday"/>
              </a:rPr>
              <a:t>Cảm ơn</a:t>
            </a:r>
          </a:p>
          <a:p>
            <a:pPr algn="ctr">
              <a:lnSpc>
                <a:spcPct val="150000"/>
              </a:lnSpc>
              <a:spcBef>
                <a:spcPct val="0"/>
              </a:spcBef>
            </a:pPr>
            <a:r>
              <a:rPr lang="vi-VN" sz="8800" dirty="0">
                <a:solidFill>
                  <a:srgbClr val="605048"/>
                </a:solidFill>
                <a:latin typeface="#9Slide05 Dear Saturday"/>
              </a:rPr>
              <a:t> các em!</a:t>
            </a:r>
            <a:endParaRPr lang="en-US" sz="8800" dirty="0">
              <a:solidFill>
                <a:srgbClr val="605048"/>
              </a:solidFill>
              <a:latin typeface="#9Slide05 Dear Saturday"/>
            </a:endParaRPr>
          </a:p>
        </p:txBody>
      </p:sp>
    </p:spTree>
    <p:extLst>
      <p:ext uri="{BB962C8B-B14F-4D97-AF65-F5344CB8AC3E}">
        <p14:creationId xmlns:p14="http://schemas.microsoft.com/office/powerpoint/2010/main" val="30793687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sz="4500"/>
          </a:p>
        </p:txBody>
      </p:sp>
      <p:sp>
        <p:nvSpPr>
          <p:cNvPr id="3" name="Freeform 3"/>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sz="4500"/>
          </a:p>
        </p:txBody>
      </p:sp>
      <p:sp>
        <p:nvSpPr>
          <p:cNvPr id="4" name="Freeform 4"/>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AutoShape 5"/>
          <p:cNvSpPr/>
          <p:nvPr/>
        </p:nvSpPr>
        <p:spPr>
          <a:xfrm rot="5362205">
            <a:off x="12806910" y="30710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6" name="AutoShape 6"/>
          <p:cNvSpPr/>
          <p:nvPr/>
        </p:nvSpPr>
        <p:spPr>
          <a:xfrm rot="5362205">
            <a:off x="12806910" y="66143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9" name="Freeform 9"/>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10" name="TextBox 10"/>
          <p:cNvSpPr txBox="1"/>
          <p:nvPr/>
        </p:nvSpPr>
        <p:spPr>
          <a:xfrm>
            <a:off x="-444574" y="221749"/>
            <a:ext cx="8495743" cy="1008674"/>
          </a:xfrm>
          <a:prstGeom prst="rect">
            <a:avLst/>
          </a:prstGeom>
        </p:spPr>
        <p:txBody>
          <a:bodyPr wrap="square" lIns="0" tIns="0" rIns="0" bIns="0" rtlCol="0" anchor="t">
            <a:spAutoFit/>
          </a:bodyPr>
          <a:lstStyle/>
          <a:p>
            <a:pPr algn="ctr">
              <a:lnSpc>
                <a:spcPts val="9029"/>
              </a:lnSpc>
            </a:pPr>
            <a:r>
              <a:rPr lang="en-US" sz="4500" dirty="0">
                <a:solidFill>
                  <a:srgbClr val="594A47"/>
                </a:solidFill>
                <a:latin typeface="Fraunces Semi-Bold"/>
              </a:rPr>
              <a:t>I. TRI THỨC ĐỌC HIỂU</a:t>
            </a:r>
          </a:p>
        </p:txBody>
      </p:sp>
      <p:sp>
        <p:nvSpPr>
          <p:cNvPr id="11" name="TextBox 11"/>
          <p:cNvSpPr txBox="1"/>
          <p:nvPr/>
        </p:nvSpPr>
        <p:spPr>
          <a:xfrm>
            <a:off x="644148" y="995026"/>
            <a:ext cx="16230600" cy="865622"/>
          </a:xfrm>
          <a:prstGeom prst="rect">
            <a:avLst/>
          </a:prstGeom>
        </p:spPr>
        <p:txBody>
          <a:bodyPr lIns="0" tIns="0" rIns="0" bIns="0" rtlCol="0" anchor="t">
            <a:spAutoFit/>
          </a:bodyPr>
          <a:lstStyle/>
          <a:p>
            <a:pPr algn="just">
              <a:lnSpc>
                <a:spcPts val="7560"/>
              </a:lnSpc>
              <a:spcBef>
                <a:spcPct val="0"/>
              </a:spcBef>
            </a:pPr>
            <a:r>
              <a:rPr lang="en-US" sz="3500" dirty="0">
                <a:solidFill>
                  <a:srgbClr val="594A47"/>
                </a:solidFill>
                <a:latin typeface="#9Slide05 Dear Saturday"/>
              </a:rPr>
              <a:t>1. </a:t>
            </a:r>
            <a:r>
              <a:rPr lang="en-US" sz="3500" dirty="0" err="1">
                <a:solidFill>
                  <a:srgbClr val="594A47"/>
                </a:solidFill>
                <a:latin typeface="#9Slide05 Dear Saturday"/>
              </a:rPr>
              <a:t>Nội</a:t>
            </a:r>
            <a:r>
              <a:rPr lang="en-US" sz="3500" dirty="0">
                <a:solidFill>
                  <a:srgbClr val="594A47"/>
                </a:solidFill>
                <a:latin typeface="#9Slide05 Dear Saturday"/>
              </a:rPr>
              <a:t> dung và </a:t>
            </a:r>
            <a:r>
              <a:rPr lang="en-US" sz="3500" dirty="0" err="1">
                <a:solidFill>
                  <a:srgbClr val="594A47"/>
                </a:solidFill>
                <a:latin typeface="#9Slide05 Dear Saturday"/>
              </a:rPr>
              <a:t>hình</a:t>
            </a:r>
            <a:r>
              <a:rPr lang="en-US" sz="3500" dirty="0">
                <a:solidFill>
                  <a:srgbClr val="594A47"/>
                </a:solidFill>
                <a:latin typeface="#9Slide05 Dear Saturday"/>
              </a:rPr>
              <a:t> </a:t>
            </a:r>
            <a:r>
              <a:rPr lang="en-US" sz="3500" dirty="0" err="1">
                <a:solidFill>
                  <a:srgbClr val="594A47"/>
                </a:solidFill>
                <a:latin typeface="#9Slide05 Dear Saturday"/>
              </a:rPr>
              <a:t>thức</a:t>
            </a:r>
            <a:r>
              <a:rPr lang="en-US" sz="3500" dirty="0">
                <a:solidFill>
                  <a:srgbClr val="594A47"/>
                </a:solidFill>
                <a:latin typeface="#9Slide05 Dear Saturday"/>
              </a:rPr>
              <a:t> </a:t>
            </a:r>
            <a:r>
              <a:rPr lang="en-US" sz="3500" dirty="0" err="1">
                <a:solidFill>
                  <a:srgbClr val="594A47"/>
                </a:solidFill>
                <a:latin typeface="#9Slide05 Dear Saturday"/>
              </a:rPr>
              <a:t>của</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bản</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học</a:t>
            </a:r>
            <a:endParaRPr lang="en-US" sz="3500" dirty="0">
              <a:solidFill>
                <a:srgbClr val="594A47"/>
              </a:solidFill>
              <a:latin typeface="#9Slide05 Dear Saturday"/>
            </a:endParaRPr>
          </a:p>
        </p:txBody>
      </p:sp>
      <p:grpSp>
        <p:nvGrpSpPr>
          <p:cNvPr id="14" name="Group 13">
            <a:extLst>
              <a:ext uri="{FF2B5EF4-FFF2-40B4-BE49-F238E27FC236}">
                <a16:creationId xmlns:a16="http://schemas.microsoft.com/office/drawing/2014/main" id="{420A5C0C-6F4C-D9DA-94A4-3CF39C8D666D}"/>
              </a:ext>
            </a:extLst>
          </p:cNvPr>
          <p:cNvGrpSpPr/>
          <p:nvPr/>
        </p:nvGrpSpPr>
        <p:grpSpPr>
          <a:xfrm>
            <a:off x="-3" y="1988670"/>
            <a:ext cx="17297400" cy="7770833"/>
            <a:chOff x="-3" y="1988670"/>
            <a:chExt cx="17297400" cy="7770833"/>
          </a:xfrm>
        </p:grpSpPr>
        <p:graphicFrame>
          <p:nvGraphicFramePr>
            <p:cNvPr id="8" name="Sơ đồ 7">
              <a:extLst>
                <a:ext uri="{FF2B5EF4-FFF2-40B4-BE49-F238E27FC236}">
                  <a16:creationId xmlns:a16="http://schemas.microsoft.com/office/drawing/2014/main" id="{39C4B29F-9BCB-31CD-DFDC-7F3BA7F67513}"/>
                </a:ext>
              </a:extLst>
            </p:cNvPr>
            <p:cNvGraphicFramePr/>
            <p:nvPr>
              <p:extLst>
                <p:ext uri="{D42A27DB-BD31-4B8C-83A1-F6EECF244321}">
                  <p14:modId xmlns:p14="http://schemas.microsoft.com/office/powerpoint/2010/main" val="1677640627"/>
                </p:ext>
              </p:extLst>
            </p:nvPr>
          </p:nvGraphicFramePr>
          <p:xfrm>
            <a:off x="-3" y="1988670"/>
            <a:ext cx="17297400" cy="77708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63398943-0420-A144-D597-E188E6D19180}"/>
                </a:ext>
              </a:extLst>
            </p:cNvPr>
            <p:cNvSpPr txBox="1"/>
            <p:nvPr/>
          </p:nvSpPr>
          <p:spPr>
            <a:xfrm>
              <a:off x="3310993" y="5236970"/>
              <a:ext cx="2133600" cy="4401205"/>
            </a:xfrm>
            <a:prstGeom prst="rect">
              <a:avLst/>
            </a:prstGeom>
            <a:noFill/>
          </p:spPr>
          <p:txBody>
            <a:bodyPr wrap="square" rtlCol="0">
              <a:spAutoFit/>
            </a:bodyPr>
            <a:lstStyle/>
            <a:p>
              <a:pPr algn="just"/>
              <a:r>
                <a:rPr lang="en-US" sz="2800" dirty="0" err="1">
                  <a:latin typeface="Roboto Condensed" panose="02000000000000000000" pitchFamily="2" charset="0"/>
                  <a:ea typeface="Roboto Condensed" panose="02000000000000000000" pitchFamily="2" charset="0"/>
                </a:rPr>
                <a:t>Là</a:t>
              </a:r>
              <a:r>
                <a:rPr lang="en-US" sz="2800" dirty="0">
                  <a:latin typeface="Roboto Condensed" panose="02000000000000000000" pitchFamily="2" charset="0"/>
                  <a:ea typeface="Roboto Condensed" panose="02000000000000000000" pitchFamily="2" charset="0"/>
                </a:rPr>
                <a:t> </a:t>
              </a:r>
              <a:r>
                <a:rPr lang="vi-VN" sz="2800" dirty="0">
                  <a:effectLst/>
                  <a:latin typeface="Roboto Condensed" panose="02000000000000000000" pitchFamily="2" charset="0"/>
                  <a:ea typeface="Roboto Condensed" panose="02000000000000000000" pitchFamily="2" charset="0"/>
                </a:rPr>
                <a:t>hiện thực cuộc sống được miêu tả, phản ánh trong văn bản từ cách nhìn nhận, suy nghĩ và lựa chọn của tác giả.</a:t>
              </a:r>
              <a:endParaRPr lang="en-US" sz="2800" dirty="0">
                <a:effectLst/>
                <a:latin typeface="Roboto Condensed" panose="02000000000000000000" pitchFamily="2" charset="0"/>
                <a:ea typeface="Roboto Condensed" panose="02000000000000000000" pitchFamily="2" charset="0"/>
              </a:endParaRPr>
            </a:p>
          </p:txBody>
        </p:sp>
        <p:sp>
          <p:nvSpPr>
            <p:cNvPr id="12" name="TextBox 11">
              <a:extLst>
                <a:ext uri="{FF2B5EF4-FFF2-40B4-BE49-F238E27FC236}">
                  <a16:creationId xmlns:a16="http://schemas.microsoft.com/office/drawing/2014/main" id="{37641937-0927-FE47-52F3-984DDD3D4935}"/>
                </a:ext>
              </a:extLst>
            </p:cNvPr>
            <p:cNvSpPr txBox="1"/>
            <p:nvPr/>
          </p:nvSpPr>
          <p:spPr>
            <a:xfrm>
              <a:off x="6157580" y="5390861"/>
              <a:ext cx="1932550" cy="2677656"/>
            </a:xfrm>
            <a:prstGeom prst="rect">
              <a:avLst/>
            </a:prstGeom>
            <a:noFill/>
          </p:spPr>
          <p:txBody>
            <a:bodyPr wrap="square" rtlCol="0">
              <a:spAutoFit/>
            </a:bodyPr>
            <a:lstStyle/>
            <a:p>
              <a:pPr algn="just"/>
              <a:r>
                <a:rPr lang="en-US" sz="2800" dirty="0" err="1">
                  <a:latin typeface="Roboto Condensed" panose="02000000000000000000" pitchFamily="2" charset="0"/>
                  <a:ea typeface="Roboto Condensed" panose="02000000000000000000" pitchFamily="2" charset="0"/>
                </a:rPr>
                <a:t>Các</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yếu</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tố</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Đề</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tài</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chủ</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đề</a:t>
              </a:r>
              <a:r>
                <a:rPr lang="en-US" sz="2800" dirty="0">
                  <a:latin typeface="Roboto Condensed" panose="02000000000000000000" pitchFamily="2" charset="0"/>
                  <a:ea typeface="Roboto Condensed" panose="02000000000000000000" pitchFamily="2" charset="0"/>
                </a:rPr>
                <a:t>, tư </a:t>
              </a:r>
              <a:r>
                <a:rPr lang="en-US" sz="2800" dirty="0" err="1">
                  <a:latin typeface="Roboto Condensed" panose="02000000000000000000" pitchFamily="2" charset="0"/>
                  <a:ea typeface="Roboto Condensed" panose="02000000000000000000" pitchFamily="2" charset="0"/>
                </a:rPr>
                <a:t>tưởng</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cảm</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hứng</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chủ</a:t>
              </a:r>
              <a:r>
                <a:rPr lang="en-US" sz="2800" dirty="0">
                  <a:latin typeface="Roboto Condensed" panose="02000000000000000000" pitchFamily="2" charset="0"/>
                  <a:ea typeface="Roboto Condensed" panose="02000000000000000000" pitchFamily="2" charset="0"/>
                </a:rPr>
                <a:t> </a:t>
              </a:r>
              <a:r>
                <a:rPr lang="en-US" sz="2800" dirty="0" err="1">
                  <a:latin typeface="Roboto Condensed" panose="02000000000000000000" pitchFamily="2" charset="0"/>
                  <a:ea typeface="Roboto Condensed" panose="02000000000000000000" pitchFamily="2" charset="0"/>
                </a:rPr>
                <a:t>đạo</a:t>
              </a:r>
              <a:endParaRPr lang="en-US" sz="2800" dirty="0">
                <a:effectLst/>
                <a:latin typeface="Roboto Condensed" panose="02000000000000000000" pitchFamily="2" charset="0"/>
                <a:ea typeface="Roboto Condensed" panose="02000000000000000000" pitchFamily="2" charset="0"/>
              </a:endParaRPr>
            </a:p>
          </p:txBody>
        </p:sp>
      </p:grpSp>
    </p:spTree>
    <p:extLst>
      <p:ext uri="{BB962C8B-B14F-4D97-AF65-F5344CB8AC3E}">
        <p14:creationId xmlns:p14="http://schemas.microsoft.com/office/powerpoint/2010/main" val="17681924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C581-F0D5-01E7-7ECD-7B14AB9EB0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05FF19-9DA6-3FBF-4095-D42FABB3327C}"/>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sz="4500"/>
          </a:p>
        </p:txBody>
      </p:sp>
      <p:sp>
        <p:nvSpPr>
          <p:cNvPr id="3" name="Freeform 3">
            <a:extLst>
              <a:ext uri="{FF2B5EF4-FFF2-40B4-BE49-F238E27FC236}">
                <a16:creationId xmlns:a16="http://schemas.microsoft.com/office/drawing/2014/main" id="{3F594D24-CC0C-4433-C3FD-824CD0350F9B}"/>
              </a:ext>
            </a:extLst>
          </p:cNvPr>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sz="4500"/>
          </a:p>
        </p:txBody>
      </p:sp>
      <p:sp>
        <p:nvSpPr>
          <p:cNvPr id="4" name="Freeform 4">
            <a:extLst>
              <a:ext uri="{FF2B5EF4-FFF2-40B4-BE49-F238E27FC236}">
                <a16:creationId xmlns:a16="http://schemas.microsoft.com/office/drawing/2014/main" id="{8FCEB9EE-DBFC-88E2-8835-832F5CE009E3}"/>
              </a:ext>
            </a:extLst>
          </p:cNvPr>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AutoShape 5">
            <a:extLst>
              <a:ext uri="{FF2B5EF4-FFF2-40B4-BE49-F238E27FC236}">
                <a16:creationId xmlns:a16="http://schemas.microsoft.com/office/drawing/2014/main" id="{57BA9939-8004-4F2F-5224-9BD75F2B06E5}"/>
              </a:ext>
            </a:extLst>
          </p:cNvPr>
          <p:cNvSpPr/>
          <p:nvPr/>
        </p:nvSpPr>
        <p:spPr>
          <a:xfrm rot="5362205">
            <a:off x="12806910" y="30710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6" name="AutoShape 6">
            <a:extLst>
              <a:ext uri="{FF2B5EF4-FFF2-40B4-BE49-F238E27FC236}">
                <a16:creationId xmlns:a16="http://schemas.microsoft.com/office/drawing/2014/main" id="{8E091D4B-56A2-6972-4659-54E4F9F2EECF}"/>
              </a:ext>
            </a:extLst>
          </p:cNvPr>
          <p:cNvSpPr/>
          <p:nvPr/>
        </p:nvSpPr>
        <p:spPr>
          <a:xfrm rot="5362205">
            <a:off x="12806910" y="66143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9" name="Freeform 9">
            <a:extLst>
              <a:ext uri="{FF2B5EF4-FFF2-40B4-BE49-F238E27FC236}">
                <a16:creationId xmlns:a16="http://schemas.microsoft.com/office/drawing/2014/main" id="{363E1C0B-2B34-E9C2-6178-9E313DE12FD5}"/>
              </a:ext>
            </a:extLst>
          </p:cNvPr>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10" name="TextBox 10">
            <a:extLst>
              <a:ext uri="{FF2B5EF4-FFF2-40B4-BE49-F238E27FC236}">
                <a16:creationId xmlns:a16="http://schemas.microsoft.com/office/drawing/2014/main" id="{7996F567-20B8-AA5C-4FDD-3A6521971DBF}"/>
              </a:ext>
            </a:extLst>
          </p:cNvPr>
          <p:cNvSpPr txBox="1"/>
          <p:nvPr/>
        </p:nvSpPr>
        <p:spPr>
          <a:xfrm>
            <a:off x="-457200" y="295145"/>
            <a:ext cx="8495743" cy="1008674"/>
          </a:xfrm>
          <a:prstGeom prst="rect">
            <a:avLst/>
          </a:prstGeom>
        </p:spPr>
        <p:txBody>
          <a:bodyPr wrap="square" lIns="0" tIns="0" rIns="0" bIns="0" rtlCol="0" anchor="t">
            <a:spAutoFit/>
          </a:bodyPr>
          <a:lstStyle/>
          <a:p>
            <a:pPr algn="ctr">
              <a:lnSpc>
                <a:spcPts val="9029"/>
              </a:lnSpc>
            </a:pPr>
            <a:r>
              <a:rPr lang="en-US" sz="4500" dirty="0">
                <a:solidFill>
                  <a:srgbClr val="594A47"/>
                </a:solidFill>
                <a:latin typeface="Fraunces Semi-Bold"/>
              </a:rPr>
              <a:t>I. TRI THỨC ĐỌC HIỂU</a:t>
            </a:r>
          </a:p>
        </p:txBody>
      </p:sp>
      <p:sp>
        <p:nvSpPr>
          <p:cNvPr id="11" name="TextBox 11">
            <a:extLst>
              <a:ext uri="{FF2B5EF4-FFF2-40B4-BE49-F238E27FC236}">
                <a16:creationId xmlns:a16="http://schemas.microsoft.com/office/drawing/2014/main" id="{1814EC31-8DDF-CAB9-A87A-94EAD3AC6785}"/>
              </a:ext>
            </a:extLst>
          </p:cNvPr>
          <p:cNvSpPr txBox="1"/>
          <p:nvPr/>
        </p:nvSpPr>
        <p:spPr>
          <a:xfrm>
            <a:off x="707415" y="1060360"/>
            <a:ext cx="16230600" cy="865622"/>
          </a:xfrm>
          <a:prstGeom prst="rect">
            <a:avLst/>
          </a:prstGeom>
        </p:spPr>
        <p:txBody>
          <a:bodyPr lIns="0" tIns="0" rIns="0" bIns="0" rtlCol="0" anchor="t">
            <a:spAutoFit/>
          </a:bodyPr>
          <a:lstStyle/>
          <a:p>
            <a:pPr algn="just">
              <a:lnSpc>
                <a:spcPts val="7560"/>
              </a:lnSpc>
              <a:spcBef>
                <a:spcPct val="0"/>
              </a:spcBef>
            </a:pPr>
            <a:r>
              <a:rPr lang="en-US" sz="3500" dirty="0">
                <a:solidFill>
                  <a:srgbClr val="594A47"/>
                </a:solidFill>
                <a:latin typeface="#9Slide05 Dear Saturday"/>
              </a:rPr>
              <a:t>1. Văn </a:t>
            </a:r>
            <a:r>
              <a:rPr lang="en-US" sz="3500" dirty="0" err="1">
                <a:solidFill>
                  <a:srgbClr val="594A47"/>
                </a:solidFill>
                <a:latin typeface="#9Slide05 Dear Saturday"/>
              </a:rPr>
              <a:t>bản</a:t>
            </a:r>
            <a:r>
              <a:rPr lang="en-US" sz="3500" dirty="0">
                <a:solidFill>
                  <a:srgbClr val="594A47"/>
                </a:solidFill>
                <a:latin typeface="#9Slide05 Dear Saturday"/>
              </a:rPr>
              <a:t> </a:t>
            </a:r>
            <a:r>
              <a:rPr lang="en-US" sz="3500" dirty="0" err="1">
                <a:solidFill>
                  <a:srgbClr val="594A47"/>
                </a:solidFill>
                <a:latin typeface="#9Slide05 Dear Saturday"/>
              </a:rPr>
              <a:t>nghị</a:t>
            </a:r>
            <a:r>
              <a:rPr lang="en-US" sz="3500" dirty="0">
                <a:solidFill>
                  <a:srgbClr val="594A47"/>
                </a:solidFill>
                <a:latin typeface="#9Slide05 Dear Saturday"/>
              </a:rPr>
              <a:t> </a:t>
            </a:r>
            <a:r>
              <a:rPr lang="en-US" sz="3500" dirty="0" err="1">
                <a:solidFill>
                  <a:srgbClr val="594A47"/>
                </a:solidFill>
                <a:latin typeface="#9Slide05 Dear Saturday"/>
              </a:rPr>
              <a:t>luận</a:t>
            </a:r>
            <a:r>
              <a:rPr lang="en-US" sz="3500" dirty="0">
                <a:solidFill>
                  <a:srgbClr val="594A47"/>
                </a:solidFill>
                <a:latin typeface="#9Slide05 Dear Saturday"/>
              </a:rPr>
              <a:t> </a:t>
            </a:r>
            <a:r>
              <a:rPr lang="en-US" sz="3500" dirty="0" err="1">
                <a:solidFill>
                  <a:srgbClr val="594A47"/>
                </a:solidFill>
                <a:latin typeface="#9Slide05 Dear Saturday"/>
              </a:rPr>
              <a:t>viết</a:t>
            </a:r>
            <a:r>
              <a:rPr lang="en-US" sz="3500" dirty="0">
                <a:solidFill>
                  <a:srgbClr val="594A47"/>
                </a:solidFill>
                <a:latin typeface="#9Slide05 Dear Saturday"/>
              </a:rPr>
              <a:t> </a:t>
            </a:r>
            <a:r>
              <a:rPr lang="en-US" sz="3500" dirty="0" err="1">
                <a:solidFill>
                  <a:srgbClr val="594A47"/>
                </a:solidFill>
                <a:latin typeface="#9Slide05 Dear Saturday"/>
              </a:rPr>
              <a:t>về</a:t>
            </a:r>
            <a:r>
              <a:rPr lang="en-US" sz="3500" dirty="0">
                <a:solidFill>
                  <a:srgbClr val="594A47"/>
                </a:solidFill>
                <a:latin typeface="#9Slide05 Dear Saturday"/>
              </a:rPr>
              <a:t> </a:t>
            </a:r>
            <a:r>
              <a:rPr lang="en-US" sz="3500" dirty="0" err="1">
                <a:solidFill>
                  <a:srgbClr val="594A47"/>
                </a:solidFill>
                <a:latin typeface="#9Slide05 Dear Saturday"/>
              </a:rPr>
              <a:t>tác</a:t>
            </a:r>
            <a:r>
              <a:rPr lang="en-US" sz="3500" dirty="0">
                <a:solidFill>
                  <a:srgbClr val="594A47"/>
                </a:solidFill>
                <a:latin typeface="#9Slide05 Dear Saturday"/>
              </a:rPr>
              <a:t> </a:t>
            </a:r>
            <a:r>
              <a:rPr lang="en-US" sz="3500" dirty="0" err="1">
                <a:solidFill>
                  <a:srgbClr val="594A47"/>
                </a:solidFill>
                <a:latin typeface="#9Slide05 Dear Saturday"/>
              </a:rPr>
              <a:t>phẩm</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học</a:t>
            </a:r>
            <a:endParaRPr lang="en-US" sz="3500" dirty="0">
              <a:solidFill>
                <a:srgbClr val="594A47"/>
              </a:solidFill>
              <a:latin typeface="#9Slide05 Dear Saturday"/>
            </a:endParaRPr>
          </a:p>
        </p:txBody>
      </p:sp>
      <p:graphicFrame>
        <p:nvGraphicFramePr>
          <p:cNvPr id="8" name="Sơ đồ 7">
            <a:extLst>
              <a:ext uri="{FF2B5EF4-FFF2-40B4-BE49-F238E27FC236}">
                <a16:creationId xmlns:a16="http://schemas.microsoft.com/office/drawing/2014/main" id="{C5A8297A-428A-12CF-37FE-F27C280EC3CB}"/>
              </a:ext>
            </a:extLst>
          </p:cNvPr>
          <p:cNvGraphicFramePr/>
          <p:nvPr>
            <p:extLst>
              <p:ext uri="{D42A27DB-BD31-4B8C-83A1-F6EECF244321}">
                <p14:modId xmlns:p14="http://schemas.microsoft.com/office/powerpoint/2010/main" val="1362109226"/>
              </p:ext>
            </p:extLst>
          </p:nvPr>
        </p:nvGraphicFramePr>
        <p:xfrm>
          <a:off x="767657" y="2007872"/>
          <a:ext cx="17297400" cy="77708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276051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C4D0E-BC8D-891F-0425-DD77F0978C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2F0093-3C50-65D8-E32D-D46AC5C63493}"/>
              </a:ext>
            </a:extLst>
          </p:cNvPr>
          <p:cNvSpPr/>
          <p:nvPr/>
        </p:nvSpPr>
        <p:spPr>
          <a:xfrm rot="-5400000">
            <a:off x="3997297" y="-3997299"/>
            <a:ext cx="10293406" cy="18288003"/>
          </a:xfrm>
          <a:custGeom>
            <a:avLst/>
            <a:gdLst/>
            <a:ahLst/>
            <a:cxnLst/>
            <a:rect l="l" t="t" r="r" b="b"/>
            <a:pathLst>
              <a:path w="10293406" h="18288003">
                <a:moveTo>
                  <a:pt x="0" y="0"/>
                </a:moveTo>
                <a:lnTo>
                  <a:pt x="10293407" y="0"/>
                </a:lnTo>
                <a:lnTo>
                  <a:pt x="10293407" y="18288003"/>
                </a:lnTo>
                <a:lnTo>
                  <a:pt x="0" y="18288003"/>
                </a:lnTo>
                <a:lnTo>
                  <a:pt x="0" y="0"/>
                </a:lnTo>
                <a:close/>
              </a:path>
            </a:pathLst>
          </a:custGeom>
          <a:blipFill>
            <a:blip r:embed="rId3"/>
            <a:stretch>
              <a:fillRect l="-38" r="-38"/>
            </a:stretch>
          </a:blipFill>
        </p:spPr>
        <p:txBody>
          <a:bodyPr/>
          <a:lstStyle/>
          <a:p>
            <a:endParaRPr lang="en-US" sz="4500"/>
          </a:p>
        </p:txBody>
      </p:sp>
      <p:sp>
        <p:nvSpPr>
          <p:cNvPr id="3" name="Freeform 3">
            <a:extLst>
              <a:ext uri="{FF2B5EF4-FFF2-40B4-BE49-F238E27FC236}">
                <a16:creationId xmlns:a16="http://schemas.microsoft.com/office/drawing/2014/main" id="{2D66CF70-9C2C-D70A-4488-263D8E7327C7}"/>
              </a:ext>
            </a:extLst>
          </p:cNvPr>
          <p:cNvSpPr/>
          <p:nvPr/>
        </p:nvSpPr>
        <p:spPr>
          <a:xfrm rot="-5400000">
            <a:off x="4465469" y="-3597625"/>
            <a:ext cx="9357063" cy="17488654"/>
          </a:xfrm>
          <a:custGeom>
            <a:avLst/>
            <a:gdLst/>
            <a:ahLst/>
            <a:cxnLst/>
            <a:rect l="l" t="t" r="r" b="b"/>
            <a:pathLst>
              <a:path w="9357063" h="17488654">
                <a:moveTo>
                  <a:pt x="0" y="0"/>
                </a:moveTo>
                <a:lnTo>
                  <a:pt x="9357063" y="0"/>
                </a:lnTo>
                <a:lnTo>
                  <a:pt x="9357063" y="17488655"/>
                </a:lnTo>
                <a:lnTo>
                  <a:pt x="0" y="17488655"/>
                </a:lnTo>
                <a:lnTo>
                  <a:pt x="0" y="0"/>
                </a:lnTo>
                <a:close/>
              </a:path>
            </a:pathLst>
          </a:custGeom>
          <a:blipFill>
            <a:blip r:embed="rId4"/>
            <a:stretch>
              <a:fillRect l="-12095" t="-5231" r="-11564" b="-5348"/>
            </a:stretch>
          </a:blipFill>
        </p:spPr>
        <p:txBody>
          <a:bodyPr/>
          <a:lstStyle/>
          <a:p>
            <a:endParaRPr lang="en-US" sz="4500"/>
          </a:p>
        </p:txBody>
      </p:sp>
      <p:sp>
        <p:nvSpPr>
          <p:cNvPr id="4" name="Freeform 4">
            <a:extLst>
              <a:ext uri="{FF2B5EF4-FFF2-40B4-BE49-F238E27FC236}">
                <a16:creationId xmlns:a16="http://schemas.microsoft.com/office/drawing/2014/main" id="{9C3F6CEB-805C-5871-739D-17B9EA998FBA}"/>
              </a:ext>
            </a:extLst>
          </p:cNvPr>
          <p:cNvSpPr/>
          <p:nvPr/>
        </p:nvSpPr>
        <p:spPr>
          <a:xfrm>
            <a:off x="-1" y="8548434"/>
            <a:ext cx="3380985" cy="4650393"/>
          </a:xfrm>
          <a:custGeom>
            <a:avLst/>
            <a:gdLst/>
            <a:ahLst/>
            <a:cxnLst/>
            <a:rect l="l" t="t" r="r" b="b"/>
            <a:pathLst>
              <a:path w="3380985" h="4650393">
                <a:moveTo>
                  <a:pt x="0" y="0"/>
                </a:moveTo>
                <a:lnTo>
                  <a:pt x="3380985" y="0"/>
                </a:lnTo>
                <a:lnTo>
                  <a:pt x="3380985" y="4650393"/>
                </a:lnTo>
                <a:lnTo>
                  <a:pt x="0" y="4650393"/>
                </a:lnTo>
                <a:lnTo>
                  <a:pt x="0" y="0"/>
                </a:lnTo>
                <a:close/>
              </a:path>
            </a:pathLst>
          </a:custGeom>
          <a:blipFill>
            <a:blip r:embed="rId5"/>
            <a:stretch>
              <a:fillRect l="-61562" t="-137925" r="-287338" b="-251622"/>
            </a:stretch>
          </a:blipFill>
        </p:spPr>
        <p:txBody>
          <a:bodyPr/>
          <a:lstStyle/>
          <a:p>
            <a:endParaRPr lang="en-US" sz="4500"/>
          </a:p>
        </p:txBody>
      </p:sp>
      <p:sp>
        <p:nvSpPr>
          <p:cNvPr id="5" name="AutoShape 5">
            <a:extLst>
              <a:ext uri="{FF2B5EF4-FFF2-40B4-BE49-F238E27FC236}">
                <a16:creationId xmlns:a16="http://schemas.microsoft.com/office/drawing/2014/main" id="{FF437EED-C4D2-1604-2447-5C7C36751D6C}"/>
              </a:ext>
            </a:extLst>
          </p:cNvPr>
          <p:cNvSpPr/>
          <p:nvPr/>
        </p:nvSpPr>
        <p:spPr>
          <a:xfrm rot="5362205">
            <a:off x="12806910" y="30710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6" name="AutoShape 6">
            <a:extLst>
              <a:ext uri="{FF2B5EF4-FFF2-40B4-BE49-F238E27FC236}">
                <a16:creationId xmlns:a16="http://schemas.microsoft.com/office/drawing/2014/main" id="{B66DBE44-F2AC-9053-A32B-6DEEE8214CBF}"/>
              </a:ext>
            </a:extLst>
          </p:cNvPr>
          <p:cNvSpPr/>
          <p:nvPr/>
        </p:nvSpPr>
        <p:spPr>
          <a:xfrm rot="5362205">
            <a:off x="12806910" y="6614363"/>
            <a:ext cx="597022" cy="0"/>
          </a:xfrm>
          <a:prstGeom prst="line">
            <a:avLst/>
          </a:prstGeom>
          <a:ln w="9525" cap="rnd">
            <a:solidFill>
              <a:srgbClr val="FFFFFF"/>
            </a:solidFill>
            <a:prstDash val="solid"/>
            <a:headEnd type="none" w="sm" len="sm"/>
            <a:tailEnd type="none" w="sm" len="sm"/>
          </a:ln>
        </p:spPr>
        <p:txBody>
          <a:bodyPr/>
          <a:lstStyle/>
          <a:p>
            <a:endParaRPr lang="en-US" sz="4500"/>
          </a:p>
        </p:txBody>
      </p:sp>
      <p:sp>
        <p:nvSpPr>
          <p:cNvPr id="9" name="Freeform 9">
            <a:extLst>
              <a:ext uri="{FF2B5EF4-FFF2-40B4-BE49-F238E27FC236}">
                <a16:creationId xmlns:a16="http://schemas.microsoft.com/office/drawing/2014/main" id="{A66D4414-C1DF-7410-EFFF-F41539CD745A}"/>
              </a:ext>
            </a:extLst>
          </p:cNvPr>
          <p:cNvSpPr/>
          <p:nvPr/>
        </p:nvSpPr>
        <p:spPr>
          <a:xfrm flipH="1">
            <a:off x="9531801" y="-521758"/>
            <a:ext cx="9760632" cy="2529630"/>
          </a:xfrm>
          <a:custGeom>
            <a:avLst/>
            <a:gdLst/>
            <a:ahLst/>
            <a:cxnLst/>
            <a:rect l="l" t="t" r="r" b="b"/>
            <a:pathLst>
              <a:path w="9760632" h="2529630">
                <a:moveTo>
                  <a:pt x="9760632" y="0"/>
                </a:moveTo>
                <a:lnTo>
                  <a:pt x="0" y="0"/>
                </a:lnTo>
                <a:lnTo>
                  <a:pt x="0" y="2529630"/>
                </a:lnTo>
                <a:lnTo>
                  <a:pt x="9760632" y="2529630"/>
                </a:lnTo>
                <a:lnTo>
                  <a:pt x="97606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4500"/>
          </a:p>
        </p:txBody>
      </p:sp>
      <p:sp>
        <p:nvSpPr>
          <p:cNvPr id="10" name="TextBox 10">
            <a:extLst>
              <a:ext uri="{FF2B5EF4-FFF2-40B4-BE49-F238E27FC236}">
                <a16:creationId xmlns:a16="http://schemas.microsoft.com/office/drawing/2014/main" id="{3D799371-1719-36DC-040C-422E4845143B}"/>
              </a:ext>
            </a:extLst>
          </p:cNvPr>
          <p:cNvSpPr txBox="1"/>
          <p:nvPr/>
        </p:nvSpPr>
        <p:spPr>
          <a:xfrm>
            <a:off x="-457200" y="295145"/>
            <a:ext cx="8495743" cy="1008674"/>
          </a:xfrm>
          <a:prstGeom prst="rect">
            <a:avLst/>
          </a:prstGeom>
        </p:spPr>
        <p:txBody>
          <a:bodyPr wrap="square" lIns="0" tIns="0" rIns="0" bIns="0" rtlCol="0" anchor="t">
            <a:spAutoFit/>
          </a:bodyPr>
          <a:lstStyle/>
          <a:p>
            <a:pPr algn="ctr">
              <a:lnSpc>
                <a:spcPts val="9029"/>
              </a:lnSpc>
            </a:pPr>
            <a:r>
              <a:rPr lang="en-US" sz="4500" dirty="0">
                <a:solidFill>
                  <a:srgbClr val="594A47"/>
                </a:solidFill>
                <a:latin typeface="Fraunces Semi-Bold"/>
              </a:rPr>
              <a:t>I. TRI THỨC ĐỌC HIỂU</a:t>
            </a:r>
          </a:p>
        </p:txBody>
      </p:sp>
      <p:sp>
        <p:nvSpPr>
          <p:cNvPr id="11" name="TextBox 11">
            <a:extLst>
              <a:ext uri="{FF2B5EF4-FFF2-40B4-BE49-F238E27FC236}">
                <a16:creationId xmlns:a16="http://schemas.microsoft.com/office/drawing/2014/main" id="{D5E68097-9FD6-D1CD-852E-2298F932791E}"/>
              </a:ext>
            </a:extLst>
          </p:cNvPr>
          <p:cNvSpPr txBox="1"/>
          <p:nvPr/>
        </p:nvSpPr>
        <p:spPr>
          <a:xfrm>
            <a:off x="707415" y="1060360"/>
            <a:ext cx="16230600" cy="865622"/>
          </a:xfrm>
          <a:prstGeom prst="rect">
            <a:avLst/>
          </a:prstGeom>
        </p:spPr>
        <p:txBody>
          <a:bodyPr lIns="0" tIns="0" rIns="0" bIns="0" rtlCol="0" anchor="t">
            <a:spAutoFit/>
          </a:bodyPr>
          <a:lstStyle/>
          <a:p>
            <a:pPr algn="just">
              <a:lnSpc>
                <a:spcPts val="7560"/>
              </a:lnSpc>
              <a:spcBef>
                <a:spcPct val="0"/>
              </a:spcBef>
            </a:pPr>
            <a:r>
              <a:rPr lang="en-US" sz="3500" dirty="0">
                <a:solidFill>
                  <a:srgbClr val="594A47"/>
                </a:solidFill>
                <a:latin typeface="#9Slide05 Dear Saturday"/>
              </a:rPr>
              <a:t>1. Văn </a:t>
            </a:r>
            <a:r>
              <a:rPr lang="en-US" sz="3500" dirty="0" err="1">
                <a:solidFill>
                  <a:srgbClr val="594A47"/>
                </a:solidFill>
                <a:latin typeface="#9Slide05 Dear Saturday"/>
              </a:rPr>
              <a:t>bản</a:t>
            </a:r>
            <a:r>
              <a:rPr lang="en-US" sz="3500" dirty="0">
                <a:solidFill>
                  <a:srgbClr val="594A47"/>
                </a:solidFill>
                <a:latin typeface="#9Slide05 Dear Saturday"/>
              </a:rPr>
              <a:t> </a:t>
            </a:r>
            <a:r>
              <a:rPr lang="en-US" sz="3500" dirty="0" err="1">
                <a:solidFill>
                  <a:srgbClr val="594A47"/>
                </a:solidFill>
                <a:latin typeface="#9Slide05 Dear Saturday"/>
              </a:rPr>
              <a:t>nghị</a:t>
            </a:r>
            <a:r>
              <a:rPr lang="en-US" sz="3500" dirty="0">
                <a:solidFill>
                  <a:srgbClr val="594A47"/>
                </a:solidFill>
                <a:latin typeface="#9Slide05 Dear Saturday"/>
              </a:rPr>
              <a:t> </a:t>
            </a:r>
            <a:r>
              <a:rPr lang="en-US" sz="3500" dirty="0" err="1">
                <a:solidFill>
                  <a:srgbClr val="594A47"/>
                </a:solidFill>
                <a:latin typeface="#9Slide05 Dear Saturday"/>
              </a:rPr>
              <a:t>luận</a:t>
            </a:r>
            <a:r>
              <a:rPr lang="en-US" sz="3500" dirty="0">
                <a:solidFill>
                  <a:srgbClr val="594A47"/>
                </a:solidFill>
                <a:latin typeface="#9Slide05 Dear Saturday"/>
              </a:rPr>
              <a:t> </a:t>
            </a:r>
            <a:r>
              <a:rPr lang="en-US" sz="3500" dirty="0" err="1">
                <a:solidFill>
                  <a:srgbClr val="594A47"/>
                </a:solidFill>
                <a:latin typeface="#9Slide05 Dear Saturday"/>
              </a:rPr>
              <a:t>viết</a:t>
            </a:r>
            <a:r>
              <a:rPr lang="en-US" sz="3500" dirty="0">
                <a:solidFill>
                  <a:srgbClr val="594A47"/>
                </a:solidFill>
                <a:latin typeface="#9Slide05 Dear Saturday"/>
              </a:rPr>
              <a:t> </a:t>
            </a:r>
            <a:r>
              <a:rPr lang="en-US" sz="3500" dirty="0" err="1">
                <a:solidFill>
                  <a:srgbClr val="594A47"/>
                </a:solidFill>
                <a:latin typeface="#9Slide05 Dear Saturday"/>
              </a:rPr>
              <a:t>về</a:t>
            </a:r>
            <a:r>
              <a:rPr lang="en-US" sz="3500" dirty="0">
                <a:solidFill>
                  <a:srgbClr val="594A47"/>
                </a:solidFill>
                <a:latin typeface="#9Slide05 Dear Saturday"/>
              </a:rPr>
              <a:t> </a:t>
            </a:r>
            <a:r>
              <a:rPr lang="en-US" sz="3500" dirty="0" err="1">
                <a:solidFill>
                  <a:srgbClr val="594A47"/>
                </a:solidFill>
                <a:latin typeface="#9Slide05 Dear Saturday"/>
              </a:rPr>
              <a:t>tác</a:t>
            </a:r>
            <a:r>
              <a:rPr lang="en-US" sz="3500" dirty="0">
                <a:solidFill>
                  <a:srgbClr val="594A47"/>
                </a:solidFill>
                <a:latin typeface="#9Slide05 Dear Saturday"/>
              </a:rPr>
              <a:t> </a:t>
            </a:r>
            <a:r>
              <a:rPr lang="en-US" sz="3500" dirty="0" err="1">
                <a:solidFill>
                  <a:srgbClr val="594A47"/>
                </a:solidFill>
                <a:latin typeface="#9Slide05 Dear Saturday"/>
              </a:rPr>
              <a:t>phẩm</a:t>
            </a:r>
            <a:r>
              <a:rPr lang="en-US" sz="3500" dirty="0">
                <a:solidFill>
                  <a:srgbClr val="594A47"/>
                </a:solidFill>
                <a:latin typeface="#9Slide05 Dear Saturday"/>
              </a:rPr>
              <a:t> </a:t>
            </a:r>
            <a:r>
              <a:rPr lang="en-US" sz="3500" dirty="0" err="1">
                <a:solidFill>
                  <a:srgbClr val="594A47"/>
                </a:solidFill>
                <a:latin typeface="#9Slide05 Dear Saturday"/>
              </a:rPr>
              <a:t>văn</a:t>
            </a:r>
            <a:r>
              <a:rPr lang="en-US" sz="3500" dirty="0">
                <a:solidFill>
                  <a:srgbClr val="594A47"/>
                </a:solidFill>
                <a:latin typeface="#9Slide05 Dear Saturday"/>
              </a:rPr>
              <a:t> </a:t>
            </a:r>
            <a:r>
              <a:rPr lang="en-US" sz="3500" dirty="0" err="1">
                <a:solidFill>
                  <a:srgbClr val="594A47"/>
                </a:solidFill>
                <a:latin typeface="#9Slide05 Dear Saturday"/>
              </a:rPr>
              <a:t>học</a:t>
            </a:r>
            <a:endParaRPr lang="en-US" sz="3500" dirty="0">
              <a:solidFill>
                <a:srgbClr val="594A47"/>
              </a:solidFill>
              <a:latin typeface="#9Slide05 Dear Saturday"/>
            </a:endParaRPr>
          </a:p>
        </p:txBody>
      </p:sp>
      <p:graphicFrame>
        <p:nvGraphicFramePr>
          <p:cNvPr id="8" name="Sơ đồ 7">
            <a:extLst>
              <a:ext uri="{FF2B5EF4-FFF2-40B4-BE49-F238E27FC236}">
                <a16:creationId xmlns:a16="http://schemas.microsoft.com/office/drawing/2014/main" id="{DFBD580B-0D2D-C65D-86DD-AE4D43138DF8}"/>
              </a:ext>
            </a:extLst>
          </p:cNvPr>
          <p:cNvGraphicFramePr/>
          <p:nvPr>
            <p:extLst>
              <p:ext uri="{D42A27DB-BD31-4B8C-83A1-F6EECF244321}">
                <p14:modId xmlns:p14="http://schemas.microsoft.com/office/powerpoint/2010/main" val="3281190486"/>
              </p:ext>
            </p:extLst>
          </p:nvPr>
        </p:nvGraphicFramePr>
        <p:xfrm>
          <a:off x="767657" y="2007872"/>
          <a:ext cx="17297400" cy="77708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22285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1811</TotalTime>
  <Words>5611</Words>
  <Application>Microsoft Office PowerPoint</Application>
  <PresentationFormat>Custom</PresentationFormat>
  <Paragraphs>586</Paragraphs>
  <Slides>61</Slides>
  <Notes>61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Arimo</vt:lpstr>
      <vt:lpstr>Roboto Condensed</vt:lpstr>
      <vt:lpstr>Roboto Condensed Italics</vt:lpstr>
      <vt:lpstr>#9Slide07 SFU Blackout</vt:lpstr>
      <vt:lpstr>#9Slide05 SVNSteady</vt:lpstr>
      <vt:lpstr>Calibri</vt:lpstr>
      <vt:lpstr>Roboto Condensed </vt:lpstr>
      <vt:lpstr>#9Slide05 Dear Saturday</vt:lpstr>
      <vt:lpstr>Roboto Condensed Bold</vt:lpstr>
      <vt:lpstr>Fraunces Bold</vt:lpstr>
      <vt:lpstr>Arial</vt:lpstr>
      <vt:lpstr>Fraunces Semi-Bold</vt:lpstr>
      <vt:lpstr>#9Slide05 Aphrodite Pro</vt:lpstr>
      <vt:lpstr>Wingdings</vt:lpstr>
      <vt:lpstr>#9Slide07 Bangers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THƯƠNG VỢ.pptx</dc:title>
  <dc:creator>Hai Anh</dc:creator>
  <cp:lastModifiedBy>Nguyen Trung Nhut</cp:lastModifiedBy>
  <cp:revision>30</cp:revision>
  <dcterms:created xsi:type="dcterms:W3CDTF">2006-08-16T00:00:00Z</dcterms:created>
  <dcterms:modified xsi:type="dcterms:W3CDTF">2024-12-28T14:04:02Z</dcterms:modified>
  <dc:identifier>DAGHVHUVqLQ</dc:identifier>
</cp:coreProperties>
</file>