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3" r:id="rId17"/>
    <p:sldId id="274" r:id="rId18"/>
    <p:sldId id="275" r:id="rId19"/>
    <p:sldId id="276" r:id="rId20"/>
    <p:sldId id="277" r:id="rId21"/>
    <p:sldId id="299" r:id="rId22"/>
    <p:sldId id="281" r:id="rId23"/>
    <p:sldId id="282" r:id="rId24"/>
    <p:sldId id="283" r:id="rId25"/>
    <p:sldId id="300" r:id="rId26"/>
    <p:sldId id="284" r:id="rId27"/>
    <p:sldId id="285" r:id="rId28"/>
    <p:sldId id="286" r:id="rId29"/>
    <p:sldId id="287" r:id="rId30"/>
    <p:sldId id="288" r:id="rId31"/>
    <p:sldId id="294" r:id="rId32"/>
    <p:sldId id="289" r:id="rId33"/>
    <p:sldId id="290" r:id="rId34"/>
    <p:sldId id="291" r:id="rId35"/>
    <p:sldId id="295" r:id="rId36"/>
    <p:sldId id="292" r:id="rId37"/>
    <p:sldId id="293" r:id="rId38"/>
  </p:sldIdLst>
  <p:sldSz cx="18288000" cy="10287000"/>
  <p:notesSz cx="6858000" cy="9144000"/>
  <p:embeddedFontLst>
    <p:embeddedFont>
      <p:font typeface="#9Slide05 Aphrodite Pro" panose="02000000000000000000" pitchFamily="2" charset="0"/>
      <p:regular r:id="rId40"/>
    </p:embeddedFont>
    <p:embeddedFont>
      <p:font typeface="#9Slide05 Dear Saturday" panose="02000505000000020004" pitchFamily="2" charset="0"/>
      <p:regular r:id="rId41"/>
    </p:embeddedFont>
    <p:embeddedFont>
      <p:font typeface="#9Slide05 VL Fadilla" pitchFamily="2" charset="0"/>
      <p:regular r:id="rId42"/>
    </p:embeddedFont>
    <p:embeddedFont>
      <p:font typeface="#9Slide07 Crocante" panose="02000000000000000000" pitchFamily="2" charset="0"/>
      <p:regular r:id="rId43"/>
    </p:embeddedFont>
    <p:embeddedFont>
      <p:font typeface="#9Slide07 SVNUT Triumph Press" panose="00000500000000000000" pitchFamily="2" charset="0"/>
      <p:boldItalic r:id="rId44"/>
    </p:embeddedFont>
    <p:embeddedFont>
      <p:font typeface="Arimo" panose="020B0604020202020204" charset="0"/>
      <p:regular r:id="rId45"/>
    </p:embeddedFont>
    <p:embeddedFont>
      <p:font typeface="Fraunces Bold" panose="020B0604020202020204" charset="0"/>
      <p:regular r:id="rId46"/>
    </p:embeddedFont>
    <p:embeddedFont>
      <p:font typeface="Fraunces Semi-Bold" panose="020B0604020202020204" charset="0"/>
      <p:regular r:id="rId47"/>
    </p:embeddedFont>
    <p:embeddedFont>
      <p:font typeface="Roboto Condensed" panose="02000000000000000000" pitchFamily="2" charset="0"/>
      <p:regular r:id="rId48"/>
      <p:bold r:id="rId49"/>
      <p:italic r:id="rId50"/>
      <p:boldItalic r:id="rId51"/>
    </p:embeddedFont>
    <p:embeddedFont>
      <p:font typeface="Roboto Condensed Bold" panose="02000000000000000000" pitchFamily="2" charset="0"/>
      <p:regular r:id="rId52"/>
      <p:bold r:id="rId53"/>
    </p:embeddedFont>
    <p:embeddedFont>
      <p:font typeface="Roboto Condensed Bold Italics" panose="020B0604020202020204" charset="0"/>
      <p:regular r:id="rId54"/>
    </p:embeddedFont>
    <p:embeddedFont>
      <p:font typeface="Roboto Condensed Italics"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380A"/>
    <a:srgbClr val="674935"/>
    <a:srgbClr val="250C1C"/>
    <a:srgbClr val="785C49"/>
    <a:srgbClr val="2B6750"/>
    <a:srgbClr val="FBF8E9"/>
    <a:srgbClr val="5E7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9" autoAdjust="0"/>
    <p:restoredTop sz="94622" autoAdjust="0"/>
  </p:normalViewPr>
  <p:slideViewPr>
    <p:cSldViewPr>
      <p:cViewPr varScale="1">
        <p:scale>
          <a:sx n="44" d="100"/>
          <a:sy n="44" d="100"/>
        </p:scale>
        <p:origin x="88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31.12.2024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85F46-2D63-6C23-C23D-55E3A60A36B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2BA5F7-DBAE-26AB-3303-92C5CBD1A23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282C298-6947-D3E5-6ECC-DD013C2C56B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DDC2943-3944-79DE-0083-17BB6B93C39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BF8C7AB-0CEF-0720-BFCA-95B8EF87774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a:extLst>
              <a:ext uri="{FF2B5EF4-FFF2-40B4-BE49-F238E27FC236}">
                <a16:creationId xmlns:a16="http://schemas.microsoft.com/office/drawing/2014/main" id="{8E9E89CF-6289-6D66-26F2-5E9BE1D84B9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1CC2799-C62E-CDED-9792-37E850F2E91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21069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ABF48-0A09-CC24-2D2F-D3F950D7490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23A5C-29C3-F73D-74CC-5043B6E7645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E86A098-90F8-5DEF-A22B-030F5C440ED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5945E39-8410-2C09-E0ED-1AD658570C9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D31A501-A82F-F8FE-B420-AEEDFE0CDED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a:extLst>
              <a:ext uri="{FF2B5EF4-FFF2-40B4-BE49-F238E27FC236}">
                <a16:creationId xmlns:a16="http://schemas.microsoft.com/office/drawing/2014/main" id="{40E323CE-926F-C1B5-1E6C-CD8480F3A62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C2CB943-BF98-E5A8-26AD-50C48ED891D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12850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53537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86559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2.sv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6.sv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6.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4" name="Group 4"/>
          <p:cNvGrpSpPr/>
          <p:nvPr/>
        </p:nvGrpSpPr>
        <p:grpSpPr>
          <a:xfrm>
            <a:off x="763431" y="3397125"/>
            <a:ext cx="9752169" cy="6623175"/>
            <a:chOff x="0" y="0"/>
            <a:chExt cx="3232087" cy="1483385"/>
          </a:xfrm>
        </p:grpSpPr>
        <p:sp>
          <p:nvSpPr>
            <p:cNvPr id="5" name="Freeform 5"/>
            <p:cNvSpPr/>
            <p:nvPr/>
          </p:nvSpPr>
          <p:spPr>
            <a:xfrm>
              <a:off x="0" y="0"/>
              <a:ext cx="3232087" cy="1483385"/>
            </a:xfrm>
            <a:custGeom>
              <a:avLst/>
              <a:gdLst/>
              <a:ahLst/>
              <a:cxnLst/>
              <a:rect l="l" t="t" r="r" b="b"/>
              <a:pathLst>
                <a:path w="3232087" h="1483385">
                  <a:moveTo>
                    <a:pt x="32174" y="0"/>
                  </a:moveTo>
                  <a:lnTo>
                    <a:pt x="3199913" y="0"/>
                  </a:lnTo>
                  <a:cubicBezTo>
                    <a:pt x="3217682" y="0"/>
                    <a:pt x="3232087" y="14405"/>
                    <a:pt x="3232087" y="32174"/>
                  </a:cubicBezTo>
                  <a:lnTo>
                    <a:pt x="3232087" y="1451210"/>
                  </a:lnTo>
                  <a:cubicBezTo>
                    <a:pt x="3232087" y="1459743"/>
                    <a:pt x="3228698" y="1467927"/>
                    <a:pt x="3222664" y="1473961"/>
                  </a:cubicBezTo>
                  <a:cubicBezTo>
                    <a:pt x="3216630" y="1479995"/>
                    <a:pt x="3208446" y="1483385"/>
                    <a:pt x="3199913" y="1483385"/>
                  </a:cubicBezTo>
                  <a:lnTo>
                    <a:pt x="32174" y="1483385"/>
                  </a:lnTo>
                  <a:cubicBezTo>
                    <a:pt x="14405" y="1483385"/>
                    <a:pt x="0" y="1468980"/>
                    <a:pt x="0" y="1451210"/>
                  </a:cubicBezTo>
                  <a:lnTo>
                    <a:pt x="0" y="32174"/>
                  </a:lnTo>
                  <a:cubicBezTo>
                    <a:pt x="0" y="14405"/>
                    <a:pt x="14405" y="0"/>
                    <a:pt x="32174" y="0"/>
                  </a:cubicBezTo>
                  <a:close/>
                </a:path>
              </a:pathLst>
            </a:custGeom>
            <a:solidFill>
              <a:srgbClr val="FFFFFF">
                <a:alpha val="62745"/>
              </a:srgbClr>
            </a:solidFill>
          </p:spPr>
          <p:txBody>
            <a:bodyPr/>
            <a:lstStyle/>
            <a:p>
              <a:endParaRPr lang="en-US"/>
            </a:p>
          </p:txBody>
        </p:sp>
        <p:sp>
          <p:nvSpPr>
            <p:cNvPr id="6" name="TextBox 6"/>
            <p:cNvSpPr txBox="1"/>
            <p:nvPr/>
          </p:nvSpPr>
          <p:spPr>
            <a:xfrm>
              <a:off x="0" y="-285750"/>
              <a:ext cx="3232087" cy="1769135"/>
            </a:xfrm>
            <a:prstGeom prst="rect">
              <a:avLst/>
            </a:prstGeom>
          </p:spPr>
          <p:txBody>
            <a:bodyPr lIns="50800" tIns="50800" rIns="50800" bIns="50800" rtlCol="0" anchor="ctr"/>
            <a:lstStyle/>
            <a:p>
              <a:pPr algn="ctr">
                <a:lnSpc>
                  <a:spcPts val="5759"/>
                </a:lnSpc>
              </a:pPr>
              <a:endParaRPr/>
            </a:p>
          </p:txBody>
        </p:sp>
      </p:grpSp>
      <p:sp>
        <p:nvSpPr>
          <p:cNvPr id="8" name="TextBox 8"/>
          <p:cNvSpPr txBox="1"/>
          <p:nvPr/>
        </p:nvSpPr>
        <p:spPr>
          <a:xfrm>
            <a:off x="3499369" y="2097770"/>
            <a:ext cx="7866757" cy="897810"/>
          </a:xfrm>
          <a:prstGeom prst="rect">
            <a:avLst/>
          </a:prstGeom>
        </p:spPr>
        <p:txBody>
          <a:bodyPr lIns="0" tIns="0" rIns="0" bIns="0" rtlCol="0" anchor="t">
            <a:spAutoFit/>
          </a:bodyPr>
          <a:lstStyle/>
          <a:p>
            <a:pPr algn="ctr">
              <a:lnSpc>
                <a:spcPts val="7560"/>
              </a:lnSpc>
              <a:spcBef>
                <a:spcPct val="0"/>
              </a:spcBef>
            </a:pPr>
            <a:r>
              <a:rPr lang="en-US" sz="6300" dirty="0">
                <a:solidFill>
                  <a:srgbClr val="2B6750"/>
                </a:solidFill>
                <a:latin typeface="#9Slide07 Crocante"/>
                <a:ea typeface="#9Slide07 Crocante"/>
                <a:cs typeface="#9Slide07 Crocante"/>
                <a:sym typeface="#9Slide07 Crocante"/>
              </a:rPr>
              <a:t>PHÁN ĐOÁN Ý TƯỞNG </a:t>
            </a:r>
          </a:p>
        </p:txBody>
      </p:sp>
      <p:sp>
        <p:nvSpPr>
          <p:cNvPr id="9" name="TextBox 9"/>
          <p:cNvSpPr txBox="1"/>
          <p:nvPr/>
        </p:nvSpPr>
        <p:spPr>
          <a:xfrm>
            <a:off x="1181815" y="3876601"/>
            <a:ext cx="8915400" cy="5437386"/>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vi-VN" sz="4000" dirty="0">
                <a:solidFill>
                  <a:srgbClr val="674935"/>
                </a:solidFill>
                <a:latin typeface="Roboto Condensed" panose="02000000000000000000" pitchFamily="2" charset="0"/>
                <a:ea typeface="Roboto Condensed" panose="02000000000000000000" pitchFamily="2" charset="0"/>
              </a:rPr>
              <a:t>Tác giả Nguyễn Văn Long có một bài viết nghị luận văn học mang tên: </a:t>
            </a:r>
            <a:r>
              <a:rPr lang="vi-VN" sz="4000" i="1" dirty="0">
                <a:solidFill>
                  <a:srgbClr val="674935"/>
                </a:solidFill>
                <a:latin typeface="Roboto Condensed" panose="02000000000000000000" pitchFamily="2" charset="0"/>
                <a:ea typeface="Roboto Condensed" panose="02000000000000000000" pitchFamily="2" charset="0"/>
              </a:rPr>
              <a:t>Về truyện “Làng” của Kim Lân</a:t>
            </a:r>
            <a:endParaRPr lang="en-US" sz="4000" dirty="0">
              <a:solidFill>
                <a:srgbClr val="674935"/>
              </a:solidFill>
              <a:latin typeface="Roboto Condensed" panose="02000000000000000000" pitchFamily="2" charset="0"/>
              <a:ea typeface="Roboto Condensed" panose="02000000000000000000" pitchFamily="2" charset="0"/>
            </a:endParaRPr>
          </a:p>
          <a:p>
            <a:pPr marL="571500" indent="-571500" algn="just">
              <a:lnSpc>
                <a:spcPct val="150000"/>
              </a:lnSpc>
              <a:buFont typeface="Arial" panose="020B0604020202020204" pitchFamily="34" charset="0"/>
              <a:buChar char="•"/>
            </a:pPr>
            <a:r>
              <a:rPr lang="vi-VN" sz="4000" dirty="0">
                <a:solidFill>
                  <a:srgbClr val="674935"/>
                </a:solidFill>
                <a:latin typeface="Roboto Condensed" panose="02000000000000000000" pitchFamily="2" charset="0"/>
                <a:ea typeface="Roboto Condensed" panose="02000000000000000000" pitchFamily="2" charset="0"/>
              </a:rPr>
              <a:t>Từ nhan đề bài viết, em suy đoán xem, tác giả bài viết có thể bàn luận về khía cạnh nào của truyện ngắn này?</a:t>
            </a:r>
            <a:endParaRPr lang="en-US" sz="4000" dirty="0">
              <a:solidFill>
                <a:srgbClr val="674935"/>
              </a:solidFill>
              <a:latin typeface="Roboto Condensed" panose="02000000000000000000" pitchFamily="2" charset="0"/>
              <a:ea typeface="Roboto Condensed" panose="02000000000000000000" pitchFamily="2" charset="0"/>
            </a:endParaRPr>
          </a:p>
        </p:txBody>
      </p:sp>
      <p:sp>
        <p:nvSpPr>
          <p:cNvPr id="10" name="TextBox 10"/>
          <p:cNvSpPr txBox="1"/>
          <p:nvPr/>
        </p:nvSpPr>
        <p:spPr>
          <a:xfrm>
            <a:off x="304800" y="495300"/>
            <a:ext cx="15286188" cy="1102997"/>
          </a:xfrm>
          <a:prstGeom prst="rect">
            <a:avLst/>
          </a:prstGeom>
        </p:spPr>
        <p:txBody>
          <a:bodyPr lIns="0" tIns="0" rIns="0" bIns="0" rtlCol="0" anchor="t">
            <a:spAutoFit/>
          </a:bodyPr>
          <a:lstStyle/>
          <a:p>
            <a:pPr marL="1392537" lvl="1" indent="-696269" algn="just">
              <a:lnSpc>
                <a:spcPts val="9029"/>
              </a:lnSpc>
              <a:buAutoNum type="arabicPeriod"/>
            </a:pPr>
            <a:r>
              <a:rPr lang="en-US" sz="6449" b="1" dirty="0">
                <a:solidFill>
                  <a:srgbClr val="250C1C"/>
                </a:solidFill>
                <a:latin typeface="Fraunces Semi-Bold"/>
                <a:ea typeface="Fraunces Semi-Bold"/>
                <a:cs typeface="Fraunces Semi-Bold"/>
                <a:sym typeface="Fraunces Semi-Bold"/>
              </a:rPr>
              <a:t>CHUẨN BỊ ĐỌC</a:t>
            </a:r>
          </a:p>
        </p:txBody>
      </p:sp>
      <p:sp>
        <p:nvSpPr>
          <p:cNvPr id="13" name="Freeform 8">
            <a:extLst>
              <a:ext uri="{FF2B5EF4-FFF2-40B4-BE49-F238E27FC236}">
                <a16:creationId xmlns:a16="http://schemas.microsoft.com/office/drawing/2014/main" id="{673D46FF-2C3D-654D-D77D-986919D6450A}"/>
              </a:ext>
            </a:extLst>
          </p:cNvPr>
          <p:cNvSpPr/>
          <p:nvPr/>
        </p:nvSpPr>
        <p:spPr>
          <a:xfrm>
            <a:off x="10744200" y="3643537"/>
            <a:ext cx="8228169" cy="7033987"/>
          </a:xfrm>
          <a:custGeom>
            <a:avLst/>
            <a:gdLst/>
            <a:ahLst/>
            <a:cxnLst/>
            <a:rect l="l" t="t" r="r" b="b"/>
            <a:pathLst>
              <a:path w="5524562" h="4429694">
                <a:moveTo>
                  <a:pt x="0" y="0"/>
                </a:moveTo>
                <a:lnTo>
                  <a:pt x="5524562" y="0"/>
                </a:lnTo>
                <a:lnTo>
                  <a:pt x="5524562" y="4429695"/>
                </a:lnTo>
                <a:lnTo>
                  <a:pt x="0" y="44296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13700761" y="9387840"/>
            <a:ext cx="243840" cy="434342"/>
            <a:chOff x="0" y="0"/>
            <a:chExt cx="325120" cy="579122"/>
          </a:xfrm>
        </p:grpSpPr>
        <p:sp>
          <p:nvSpPr>
            <p:cNvPr id="3" name="Freeform 3"/>
            <p:cNvSpPr/>
            <p:nvPr/>
          </p:nvSpPr>
          <p:spPr>
            <a:xfrm>
              <a:off x="0" y="0"/>
              <a:ext cx="325120" cy="579120"/>
            </a:xfrm>
            <a:custGeom>
              <a:avLst/>
              <a:gdLst/>
              <a:ahLst/>
              <a:cxnLst/>
              <a:rect l="l" t="t" r="r" b="b"/>
              <a:pathLst>
                <a:path w="325120" h="579120">
                  <a:moveTo>
                    <a:pt x="325120" y="289560"/>
                  </a:moveTo>
                  <a:cubicBezTo>
                    <a:pt x="325120" y="129667"/>
                    <a:pt x="252349" y="0"/>
                    <a:pt x="162560" y="0"/>
                  </a:cubicBezTo>
                  <a:cubicBezTo>
                    <a:pt x="72771" y="0"/>
                    <a:pt x="0" y="129667"/>
                    <a:pt x="0" y="289560"/>
                  </a:cubicBezTo>
                  <a:cubicBezTo>
                    <a:pt x="0" y="449453"/>
                    <a:pt x="72771" y="579120"/>
                    <a:pt x="162560" y="579120"/>
                  </a:cubicBezTo>
                  <a:cubicBezTo>
                    <a:pt x="252349" y="579120"/>
                    <a:pt x="325120" y="449453"/>
                    <a:pt x="325120" y="289560"/>
                  </a:cubicBezTo>
                  <a:close/>
                </a:path>
              </a:pathLst>
            </a:custGeom>
            <a:solidFill>
              <a:srgbClr val="EADEC6"/>
            </a:solidFill>
          </p:spPr>
          <p:txBody>
            <a:bodyPr/>
            <a:lstStyle/>
            <a:p>
              <a:endParaRPr lang="en-US"/>
            </a:p>
          </p:txBody>
        </p:sp>
      </p:grpSp>
      <p:sp>
        <p:nvSpPr>
          <p:cNvPr id="6" name="TextBox 6"/>
          <p:cNvSpPr txBox="1"/>
          <p:nvPr/>
        </p:nvSpPr>
        <p:spPr>
          <a:xfrm>
            <a:off x="781866" y="560624"/>
            <a:ext cx="9378553" cy="936154"/>
          </a:xfrm>
          <a:prstGeom prst="rect">
            <a:avLst/>
          </a:prstGeom>
        </p:spPr>
        <p:txBody>
          <a:bodyPr lIns="0" tIns="0" rIns="0" bIns="0" rtlCol="0" anchor="t">
            <a:spAutoFit/>
          </a:bodyPr>
          <a:lstStyle/>
          <a:p>
            <a:pPr algn="ctr">
              <a:lnSpc>
                <a:spcPts val="7319"/>
              </a:lnSpc>
              <a:spcBef>
                <a:spcPct val="0"/>
              </a:spcBef>
            </a:pPr>
            <a:r>
              <a:rPr lang="en-US" sz="6099" b="1" dirty="0">
                <a:solidFill>
                  <a:srgbClr val="674935"/>
                </a:solidFill>
                <a:latin typeface="Fraunces Bold"/>
                <a:ea typeface="Fraunces Bold"/>
                <a:cs typeface="Fraunces Bold"/>
                <a:sym typeface="Fraunces Bold"/>
              </a:rPr>
              <a:t>3. </a:t>
            </a:r>
            <a:r>
              <a:rPr lang="vi-VN" sz="6099" b="1" dirty="0">
                <a:solidFill>
                  <a:srgbClr val="674935"/>
                </a:solidFill>
                <a:latin typeface="Fraunces Bold"/>
                <a:ea typeface="Fraunces Bold"/>
                <a:cs typeface="Fraunces Bold"/>
                <a:sym typeface="Fraunces Bold"/>
              </a:rPr>
              <a:t>KHÁM PHÁ </a:t>
            </a:r>
            <a:r>
              <a:rPr lang="en-US" sz="6099" b="1" dirty="0">
                <a:solidFill>
                  <a:srgbClr val="674935"/>
                </a:solidFill>
                <a:latin typeface="Fraunces Bold"/>
                <a:ea typeface="Fraunces Bold"/>
                <a:cs typeface="Fraunces Bold"/>
                <a:sym typeface="Fraunces Bold"/>
              </a:rPr>
              <a:t>VĂN BẢN</a:t>
            </a:r>
          </a:p>
        </p:txBody>
      </p:sp>
      <p:sp>
        <p:nvSpPr>
          <p:cNvPr id="7" name="TextBox 7"/>
          <p:cNvSpPr txBox="1"/>
          <p:nvPr/>
        </p:nvSpPr>
        <p:spPr>
          <a:xfrm>
            <a:off x="852272" y="3078958"/>
            <a:ext cx="11945330" cy="2089150"/>
          </a:xfrm>
          <a:prstGeom prst="rect">
            <a:avLst/>
          </a:prstGeom>
        </p:spPr>
        <p:txBody>
          <a:bodyPr lIns="0" tIns="0" rIns="0" bIns="0" rtlCol="0" anchor="t">
            <a:spAutoFit/>
          </a:bodyPr>
          <a:lstStyle/>
          <a:p>
            <a:pPr algn="just">
              <a:lnSpc>
                <a:spcPts val="5599"/>
              </a:lnSpc>
            </a:pPr>
            <a:r>
              <a:rPr lang="en-US" sz="3600" b="1" dirty="0">
                <a:solidFill>
                  <a:srgbClr val="674935"/>
                </a:solidFill>
                <a:latin typeface="Roboto Condensed Bold"/>
                <a:ea typeface="Roboto Condensed Bold"/>
                <a:cs typeface="Roboto Condensed Bold"/>
                <a:sym typeface="Roboto Condensed Bold"/>
              </a:rPr>
              <a:t>a. </a:t>
            </a:r>
            <a:r>
              <a:rPr lang="en-US" sz="3600" b="1" dirty="0" err="1">
                <a:solidFill>
                  <a:srgbClr val="674935"/>
                </a:solidFill>
                <a:latin typeface="Roboto Condensed Bold"/>
                <a:ea typeface="Roboto Condensed Bold"/>
                <a:cs typeface="Roboto Condensed Bold"/>
                <a:sym typeface="Roboto Condensed Bold"/>
              </a:rPr>
              <a:t>Tác</a:t>
            </a:r>
            <a:r>
              <a:rPr lang="en-US" sz="3600" b="1" dirty="0">
                <a:solidFill>
                  <a:srgbClr val="674935"/>
                </a:solidFill>
                <a:latin typeface="Roboto Condensed Bold"/>
                <a:ea typeface="Roboto Condensed Bold"/>
                <a:cs typeface="Roboto Condensed Bold"/>
                <a:sym typeface="Roboto Condensed Bold"/>
              </a:rPr>
              <a:t> </a:t>
            </a:r>
            <a:r>
              <a:rPr lang="en-US" sz="3600" b="1" dirty="0" err="1">
                <a:solidFill>
                  <a:srgbClr val="674935"/>
                </a:solidFill>
                <a:latin typeface="Roboto Condensed Bold"/>
                <a:ea typeface="Roboto Condensed Bold"/>
                <a:cs typeface="Roboto Condensed Bold"/>
                <a:sym typeface="Roboto Condensed Bold"/>
              </a:rPr>
              <a:t>giả</a:t>
            </a:r>
            <a:r>
              <a:rPr lang="en-US" sz="3600" b="1" dirty="0">
                <a:solidFill>
                  <a:srgbClr val="674935"/>
                </a:solidFill>
                <a:latin typeface="Roboto Condensed Bold"/>
                <a:ea typeface="Roboto Condensed Bold"/>
                <a:cs typeface="Roboto Condensed Bold"/>
                <a:sym typeface="Roboto Condensed Bold"/>
              </a:rPr>
              <a:t>: </a:t>
            </a:r>
            <a:r>
              <a:rPr lang="vi-VN" sz="3600" dirty="0">
                <a:solidFill>
                  <a:srgbClr val="674935"/>
                </a:solidFill>
                <a:latin typeface="Roboto Condensed"/>
                <a:ea typeface="Roboto Condensed"/>
                <a:cs typeface="Roboto Condensed"/>
                <a:sym typeface="Roboto Condensed"/>
              </a:rPr>
              <a:t>Nguyễn Văn Long </a:t>
            </a:r>
            <a:r>
              <a:rPr lang="en-US" sz="3600" dirty="0">
                <a:solidFill>
                  <a:srgbClr val="674935"/>
                </a:solidFill>
                <a:latin typeface="Roboto Condensed"/>
                <a:ea typeface="Roboto Condensed"/>
                <a:cs typeface="Roboto Condensed"/>
                <a:sym typeface="Roboto Condensed"/>
              </a:rPr>
              <a:t>(19</a:t>
            </a:r>
            <a:r>
              <a:rPr lang="vi-VN" sz="3600" dirty="0">
                <a:solidFill>
                  <a:srgbClr val="674935"/>
                </a:solidFill>
                <a:latin typeface="Roboto Condensed"/>
                <a:ea typeface="Roboto Condensed"/>
                <a:cs typeface="Roboto Condensed"/>
                <a:sym typeface="Roboto Condensed"/>
              </a:rPr>
              <a:t>45</a:t>
            </a:r>
            <a:r>
              <a:rPr lang="en-US" sz="3600" dirty="0">
                <a:solidFill>
                  <a:srgbClr val="674935"/>
                </a:solidFill>
                <a:latin typeface="Roboto Condensed"/>
                <a:ea typeface="Roboto Condensed"/>
                <a:cs typeface="Roboto Condensed"/>
                <a:sym typeface="Roboto Condensed"/>
              </a:rPr>
              <a:t>) </a:t>
            </a:r>
          </a:p>
          <a:p>
            <a:pPr algn="just">
              <a:lnSpc>
                <a:spcPts val="5599"/>
              </a:lnSpc>
            </a:pP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Quê</a:t>
            </a:r>
            <a:r>
              <a:rPr lang="en-US" sz="3600" dirty="0">
                <a:solidFill>
                  <a:srgbClr val="674935"/>
                </a:solidFill>
                <a:latin typeface="Roboto Condensed"/>
                <a:ea typeface="Roboto Condensed"/>
                <a:cs typeface="Roboto Condensed"/>
                <a:sym typeface="Roboto Condensed"/>
              </a:rPr>
              <a:t>: </a:t>
            </a:r>
            <a:r>
              <a:rPr lang="vi-VN" sz="3600" dirty="0">
                <a:solidFill>
                  <a:srgbClr val="674935"/>
                </a:solidFill>
                <a:latin typeface="Roboto Condensed"/>
                <a:ea typeface="Roboto Condensed"/>
                <a:cs typeface="Roboto Condensed"/>
                <a:sym typeface="Roboto Condensed"/>
              </a:rPr>
              <a:t>Hưng Yên</a:t>
            </a:r>
            <a:endParaRPr lang="en-US" sz="3600" dirty="0">
              <a:solidFill>
                <a:srgbClr val="674935"/>
              </a:solidFill>
              <a:latin typeface="Roboto Condensed"/>
              <a:ea typeface="Roboto Condensed"/>
              <a:cs typeface="Roboto Condensed"/>
              <a:sym typeface="Roboto Condensed"/>
            </a:endParaRPr>
          </a:p>
          <a:p>
            <a:pPr algn="just">
              <a:lnSpc>
                <a:spcPts val="5599"/>
              </a:lnSpc>
            </a:pP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Ông</a:t>
            </a: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là</a:t>
            </a: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giảng</a:t>
            </a: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viên</a:t>
            </a: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nhà</a:t>
            </a: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nghiên</a:t>
            </a: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cứu</a:t>
            </a: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phê</a:t>
            </a: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bình</a:t>
            </a: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văn</a:t>
            </a:r>
            <a:r>
              <a:rPr lang="en-US" sz="3600" dirty="0">
                <a:solidFill>
                  <a:srgbClr val="674935"/>
                </a:solidFill>
                <a:latin typeface="Roboto Condensed"/>
                <a:ea typeface="Roboto Condensed"/>
                <a:cs typeface="Roboto Condensed"/>
                <a:sym typeface="Roboto Condensed"/>
              </a:rPr>
              <a:t> </a:t>
            </a:r>
            <a:r>
              <a:rPr lang="en-US" sz="3600" dirty="0" err="1">
                <a:solidFill>
                  <a:srgbClr val="674935"/>
                </a:solidFill>
                <a:latin typeface="Roboto Condensed"/>
                <a:ea typeface="Roboto Condensed"/>
                <a:cs typeface="Roboto Condensed"/>
                <a:sym typeface="Roboto Condensed"/>
              </a:rPr>
              <a:t>học</a:t>
            </a:r>
            <a:r>
              <a:rPr lang="en-US" sz="3600" dirty="0">
                <a:solidFill>
                  <a:srgbClr val="674935"/>
                </a:solidFill>
                <a:latin typeface="Roboto Condensed"/>
                <a:ea typeface="Roboto Condensed"/>
                <a:cs typeface="Roboto Condensed"/>
                <a:sym typeface="Roboto Condensed"/>
              </a:rPr>
              <a:t>. </a:t>
            </a:r>
          </a:p>
        </p:txBody>
      </p:sp>
      <p:sp>
        <p:nvSpPr>
          <p:cNvPr id="8" name="TextBox 8"/>
          <p:cNvSpPr txBox="1"/>
          <p:nvPr/>
        </p:nvSpPr>
        <p:spPr>
          <a:xfrm>
            <a:off x="600346" y="1622784"/>
            <a:ext cx="11282356" cy="1005205"/>
          </a:xfrm>
          <a:prstGeom prst="rect">
            <a:avLst/>
          </a:prstGeom>
        </p:spPr>
        <p:txBody>
          <a:bodyPr lIns="0" tIns="0" rIns="0" bIns="0" rtlCol="0" anchor="t">
            <a:spAutoFit/>
          </a:bodyPr>
          <a:lstStyle/>
          <a:p>
            <a:pPr algn="ctr">
              <a:lnSpc>
                <a:spcPts val="8120"/>
              </a:lnSpc>
            </a:pPr>
            <a:r>
              <a:rPr lang="en-US" sz="5800" dirty="0">
                <a:solidFill>
                  <a:srgbClr val="674935"/>
                </a:solidFill>
                <a:latin typeface="#9Slide07 SVNUT Triumph Press"/>
                <a:ea typeface="#9Slide07 SVNUT Triumph Press"/>
                <a:cs typeface="#9Slide07 SVNUT Triumph Press"/>
                <a:sym typeface="#9Slide07 SVNUT Triumph Press"/>
              </a:rPr>
              <a:t>3.1. </a:t>
            </a:r>
            <a:r>
              <a:rPr lang="en-US" sz="5800" dirty="0" err="1">
                <a:solidFill>
                  <a:srgbClr val="674935"/>
                </a:solidFill>
                <a:latin typeface="#9Slide07 SVNUT Triumph Press"/>
                <a:ea typeface="#9Slide07 SVNUT Triumph Press"/>
                <a:cs typeface="#9Slide07 SVNUT Triumph Press"/>
                <a:sym typeface="#9Slide07 SVNUT Triumph Press"/>
              </a:rPr>
              <a:t>Giới</a:t>
            </a:r>
            <a:r>
              <a:rPr lang="en-US" sz="5800" dirty="0">
                <a:solidFill>
                  <a:srgbClr val="674935"/>
                </a:solidFill>
                <a:latin typeface="#9Slide07 SVNUT Triumph Press"/>
                <a:ea typeface="#9Slide07 SVNUT Triumph Press"/>
                <a:cs typeface="#9Slide07 SVNUT Triumph Press"/>
                <a:sym typeface="#9Slide07 SVNUT Triumph Press"/>
              </a:rPr>
              <a:t> </a:t>
            </a:r>
            <a:r>
              <a:rPr lang="en-US" sz="5800" dirty="0" err="1">
                <a:solidFill>
                  <a:srgbClr val="674935"/>
                </a:solidFill>
                <a:latin typeface="#9Slide07 SVNUT Triumph Press"/>
                <a:ea typeface="#9Slide07 SVNUT Triumph Press"/>
                <a:cs typeface="#9Slide07 SVNUT Triumph Press"/>
                <a:sym typeface="#9Slide07 SVNUT Triumph Press"/>
              </a:rPr>
              <a:t>thiệu</a:t>
            </a:r>
            <a:r>
              <a:rPr lang="en-US" sz="5800" dirty="0">
                <a:solidFill>
                  <a:srgbClr val="674935"/>
                </a:solidFill>
                <a:latin typeface="#9Slide07 SVNUT Triumph Press"/>
                <a:ea typeface="#9Slide07 SVNUT Triumph Press"/>
                <a:cs typeface="#9Slide07 SVNUT Triumph Press"/>
                <a:sym typeface="#9Slide07 SVNUT Triumph Press"/>
              </a:rPr>
              <a:t> </a:t>
            </a:r>
            <a:r>
              <a:rPr lang="en-US" sz="5800" dirty="0" err="1">
                <a:solidFill>
                  <a:srgbClr val="674935"/>
                </a:solidFill>
                <a:latin typeface="#9Slide07 SVNUT Triumph Press"/>
                <a:ea typeface="#9Slide07 SVNUT Triumph Press"/>
                <a:cs typeface="#9Slide07 SVNUT Triumph Press"/>
                <a:sym typeface="#9Slide07 SVNUT Triumph Press"/>
              </a:rPr>
              <a:t>tác</a:t>
            </a:r>
            <a:r>
              <a:rPr lang="en-US" sz="5800" dirty="0">
                <a:solidFill>
                  <a:srgbClr val="674935"/>
                </a:solidFill>
                <a:latin typeface="#9Slide07 SVNUT Triumph Press"/>
                <a:ea typeface="#9Slide07 SVNUT Triumph Press"/>
                <a:cs typeface="#9Slide07 SVNUT Triumph Press"/>
                <a:sym typeface="#9Slide07 SVNUT Triumph Press"/>
              </a:rPr>
              <a:t> </a:t>
            </a:r>
            <a:r>
              <a:rPr lang="en-US" sz="5800" dirty="0" err="1">
                <a:solidFill>
                  <a:srgbClr val="674935"/>
                </a:solidFill>
                <a:latin typeface="#9Slide07 SVNUT Triumph Press"/>
                <a:ea typeface="#9Slide07 SVNUT Triumph Press"/>
                <a:cs typeface="#9Slide07 SVNUT Triumph Press"/>
                <a:sym typeface="#9Slide07 SVNUT Triumph Press"/>
              </a:rPr>
              <a:t>giả</a:t>
            </a:r>
            <a:r>
              <a:rPr lang="en-US" sz="5800" dirty="0">
                <a:solidFill>
                  <a:srgbClr val="674935"/>
                </a:solidFill>
                <a:latin typeface="#9Slide07 SVNUT Triumph Press"/>
                <a:ea typeface="#9Slide07 SVNUT Triumph Press"/>
                <a:cs typeface="#9Slide07 SVNUT Triumph Press"/>
                <a:sym typeface="#9Slide07 SVNUT Triumph Press"/>
              </a:rPr>
              <a:t>, </a:t>
            </a:r>
            <a:r>
              <a:rPr lang="en-US" sz="5800" dirty="0" err="1">
                <a:solidFill>
                  <a:srgbClr val="674935"/>
                </a:solidFill>
                <a:latin typeface="#9Slide07 SVNUT Triumph Press"/>
                <a:ea typeface="#9Slide07 SVNUT Triumph Press"/>
                <a:cs typeface="#9Slide07 SVNUT Triumph Press"/>
                <a:sym typeface="#9Slide07 SVNUT Triumph Press"/>
              </a:rPr>
              <a:t>chú</a:t>
            </a:r>
            <a:r>
              <a:rPr lang="en-US" sz="5800" dirty="0">
                <a:solidFill>
                  <a:srgbClr val="674935"/>
                </a:solidFill>
                <a:latin typeface="#9Slide07 SVNUT Triumph Press"/>
                <a:ea typeface="#9Slide07 SVNUT Triumph Press"/>
                <a:cs typeface="#9Slide07 SVNUT Triumph Press"/>
                <a:sym typeface="#9Slide07 SVNUT Triumph Press"/>
              </a:rPr>
              <a:t> </a:t>
            </a:r>
            <a:r>
              <a:rPr lang="en-US" sz="5800" dirty="0" err="1">
                <a:solidFill>
                  <a:srgbClr val="674935"/>
                </a:solidFill>
                <a:latin typeface="#9Slide07 SVNUT Triumph Press"/>
                <a:ea typeface="#9Slide07 SVNUT Triumph Press"/>
                <a:cs typeface="#9Slide07 SVNUT Triumph Press"/>
                <a:sym typeface="#9Slide07 SVNUT Triumph Press"/>
              </a:rPr>
              <a:t>thích</a:t>
            </a:r>
            <a:endParaRPr lang="en-US" sz="5800" dirty="0">
              <a:solidFill>
                <a:srgbClr val="674935"/>
              </a:solidFill>
              <a:latin typeface="#9Slide07 SVNUT Triumph Press"/>
              <a:ea typeface="#9Slide07 SVNUT Triumph Press"/>
              <a:cs typeface="#9Slide07 SVNUT Triumph Press"/>
              <a:sym typeface="#9Slide07 SVNUT Triumph Press"/>
            </a:endParaRPr>
          </a:p>
        </p:txBody>
      </p:sp>
      <p:sp>
        <p:nvSpPr>
          <p:cNvPr id="9" name="TextBox 9"/>
          <p:cNvSpPr txBox="1"/>
          <p:nvPr/>
        </p:nvSpPr>
        <p:spPr>
          <a:xfrm>
            <a:off x="852272" y="5623951"/>
            <a:ext cx="17130928" cy="4244752"/>
          </a:xfrm>
          <a:prstGeom prst="rect">
            <a:avLst/>
          </a:prstGeom>
        </p:spPr>
        <p:txBody>
          <a:bodyPr wrap="square" lIns="0" tIns="0" rIns="0" bIns="0" rtlCol="0" anchor="t">
            <a:spAutoFit/>
          </a:bodyPr>
          <a:lstStyle/>
          <a:p>
            <a:pPr algn="just">
              <a:lnSpc>
                <a:spcPts val="5599"/>
              </a:lnSpc>
            </a:pP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b. </a:t>
            </a:r>
            <a:r>
              <a:rPr lang="en-US" sz="36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Chú</a:t>
            </a: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6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thích</a:t>
            </a: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a:t>
            </a:r>
            <a:r>
              <a:rPr lang="en-US" sz="36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3600" dirty="0">
                <a:solidFill>
                  <a:srgbClr val="674935"/>
                </a:solidFill>
                <a:latin typeface="Roboto Condensed" panose="02000000000000000000" pitchFamily="2" charset="0"/>
                <a:ea typeface="Roboto Condensed" panose="02000000000000000000" pitchFamily="2" charset="0"/>
              </a:rPr>
              <a:t>Tác phẩm </a:t>
            </a:r>
            <a:r>
              <a:rPr lang="vi-VN" sz="3600" i="1" dirty="0">
                <a:solidFill>
                  <a:srgbClr val="674935"/>
                </a:solidFill>
                <a:latin typeface="Roboto Condensed" panose="02000000000000000000" pitchFamily="2" charset="0"/>
                <a:ea typeface="Roboto Condensed" panose="02000000000000000000" pitchFamily="2" charset="0"/>
              </a:rPr>
              <a:t>Làng</a:t>
            </a:r>
            <a:r>
              <a:rPr lang="vi-VN" sz="3600" dirty="0">
                <a:solidFill>
                  <a:srgbClr val="674935"/>
                </a:solidFill>
                <a:latin typeface="Roboto Condensed" panose="02000000000000000000" pitchFamily="2" charset="0"/>
                <a:ea typeface="Roboto Condensed" panose="02000000000000000000" pitchFamily="2" charset="0"/>
              </a:rPr>
              <a:t> là truyện ngắn của Kim Lân. Truyện kể về ông Hai là người làng Chợ Dầu. Trong kháng chiến chống Pháp, ông phải đưa gia đình đi tản cư. Ở đây, lúc nào ông cũng nhớ làng và luôn dõi theo tin tức cách mạng. Khi nghe tin đồn làng Chợ Dầu theo giặc, ông vô cùng đau khổ, cảm thấy xấu hổ, nhục nhã. Khi nhận tin cải chính, vẻ mặt ông tươi vui, rạng rỡ hẳn lên. Ông chia quà cho các con, và tất bật báo tin cho mọi người rằng nhà ông bị Tây đốt, làng ông không phải là làng Việt gian. Ông thêm yêu và tự hào về cái làng của mình.</a:t>
            </a:r>
            <a:endParaRPr lang="en-US" sz="36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4" name="Freeform 2">
            <a:extLst>
              <a:ext uri="{FF2B5EF4-FFF2-40B4-BE49-F238E27FC236}">
                <a16:creationId xmlns:a16="http://schemas.microsoft.com/office/drawing/2014/main" id="{65C30C0B-AE0E-E472-8C08-6AE70FAA1125}"/>
              </a:ext>
            </a:extLst>
          </p:cNvPr>
          <p:cNvSpPr/>
          <p:nvPr/>
        </p:nvSpPr>
        <p:spPr>
          <a:xfrm>
            <a:off x="15775242" y="0"/>
            <a:ext cx="2430713" cy="3309139"/>
          </a:xfrm>
          <a:custGeom>
            <a:avLst/>
            <a:gdLst/>
            <a:ahLst/>
            <a:cxnLst/>
            <a:rect l="l" t="t" r="r" b="b"/>
            <a:pathLst>
              <a:path w="2430713" h="3309139">
                <a:moveTo>
                  <a:pt x="0" y="0"/>
                </a:moveTo>
                <a:lnTo>
                  <a:pt x="2430714" y="0"/>
                </a:lnTo>
                <a:lnTo>
                  <a:pt x="2430714" y="3309139"/>
                </a:lnTo>
                <a:lnTo>
                  <a:pt x="0" y="3309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4">
            <a:extLst>
              <a:ext uri="{FF2B5EF4-FFF2-40B4-BE49-F238E27FC236}">
                <a16:creationId xmlns:a16="http://schemas.microsoft.com/office/drawing/2014/main" id="{71ECC58D-A6A1-04DD-B0DB-5D8BD0922C20}"/>
              </a:ext>
            </a:extLst>
          </p:cNvPr>
          <p:cNvSpPr/>
          <p:nvPr/>
        </p:nvSpPr>
        <p:spPr>
          <a:xfrm>
            <a:off x="10407253" y="-796922"/>
            <a:ext cx="5521100" cy="2531505"/>
          </a:xfrm>
          <a:custGeom>
            <a:avLst/>
            <a:gdLst/>
            <a:ahLst/>
            <a:cxnLst/>
            <a:rect l="l" t="t" r="r" b="b"/>
            <a:pathLst>
              <a:path w="3942848" h="1710210">
                <a:moveTo>
                  <a:pt x="0" y="0"/>
                </a:moveTo>
                <a:lnTo>
                  <a:pt x="3942848" y="0"/>
                </a:lnTo>
                <a:lnTo>
                  <a:pt x="3942848" y="1710211"/>
                </a:lnTo>
                <a:lnTo>
                  <a:pt x="0" y="17102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7971608" y="-2057400"/>
            <a:ext cx="11945986" cy="10287000"/>
            <a:chOff x="0" y="0"/>
            <a:chExt cx="15927982" cy="13716000"/>
          </a:xfrm>
        </p:grpSpPr>
        <p:sp>
          <p:nvSpPr>
            <p:cNvPr id="3" name="Freeform 3"/>
            <p:cNvSpPr/>
            <p:nvPr/>
          </p:nvSpPr>
          <p:spPr>
            <a:xfrm>
              <a:off x="0" y="0"/>
              <a:ext cx="15927960" cy="13716000"/>
            </a:xfrm>
            <a:custGeom>
              <a:avLst/>
              <a:gdLst/>
              <a:ahLst/>
              <a:cxnLst/>
              <a:rect l="l" t="t" r="r" b="b"/>
              <a:pathLst>
                <a:path w="15927960" h="13716000">
                  <a:moveTo>
                    <a:pt x="0" y="0"/>
                  </a:moveTo>
                  <a:lnTo>
                    <a:pt x="15927960" y="0"/>
                  </a:lnTo>
                  <a:lnTo>
                    <a:pt x="15927960" y="13716000"/>
                  </a:lnTo>
                  <a:lnTo>
                    <a:pt x="0" y="13716000"/>
                  </a:lnTo>
                  <a:close/>
                </a:path>
              </a:pathLst>
            </a:custGeom>
            <a:solidFill>
              <a:srgbClr val="FBF8E9">
                <a:alpha val="33725"/>
              </a:srgbClr>
            </a:solidFill>
          </p:spPr>
          <p:txBody>
            <a:bodyPr/>
            <a:lstStyle/>
            <a:p>
              <a:endParaRPr lang="en-US"/>
            </a:p>
          </p:txBody>
        </p:sp>
      </p:grpSp>
      <p:sp>
        <p:nvSpPr>
          <p:cNvPr id="4" name="Freeform 4"/>
          <p:cNvSpPr/>
          <p:nvPr/>
        </p:nvSpPr>
        <p:spPr>
          <a:xfrm flipH="1">
            <a:off x="11632306" y="0"/>
            <a:ext cx="8704751" cy="11467548"/>
          </a:xfrm>
          <a:custGeom>
            <a:avLst/>
            <a:gdLst/>
            <a:ahLst/>
            <a:cxnLst/>
            <a:rect l="l" t="t" r="r" b="b"/>
            <a:pathLst>
              <a:path w="8704751" h="11467548">
                <a:moveTo>
                  <a:pt x="8704751" y="0"/>
                </a:moveTo>
                <a:lnTo>
                  <a:pt x="0" y="0"/>
                </a:lnTo>
                <a:lnTo>
                  <a:pt x="0" y="11467548"/>
                </a:lnTo>
                <a:lnTo>
                  <a:pt x="8704751" y="11467548"/>
                </a:lnTo>
                <a:lnTo>
                  <a:pt x="8704751" y="0"/>
                </a:lnTo>
                <a:close/>
              </a:path>
            </a:pathLst>
          </a:custGeom>
          <a:blipFill>
            <a:blip r:embed="rId3"/>
            <a:stretch>
              <a:fillRect t="-2736" r="-147021" b="-2736"/>
            </a:stretch>
          </a:blipFill>
        </p:spPr>
        <p:txBody>
          <a:bodyPr/>
          <a:lstStyle/>
          <a:p>
            <a:endParaRPr lang="en-US"/>
          </a:p>
        </p:txBody>
      </p:sp>
      <p:sp>
        <p:nvSpPr>
          <p:cNvPr id="5" name="Freeform 5"/>
          <p:cNvSpPr/>
          <p:nvPr/>
        </p:nvSpPr>
        <p:spPr>
          <a:xfrm>
            <a:off x="2847212" y="398421"/>
            <a:ext cx="12013395" cy="8859879"/>
          </a:xfrm>
          <a:custGeom>
            <a:avLst/>
            <a:gdLst/>
            <a:ahLst/>
            <a:cxnLst/>
            <a:rect l="l" t="t" r="r" b="b"/>
            <a:pathLst>
              <a:path w="12013395" h="8859879">
                <a:moveTo>
                  <a:pt x="0" y="0"/>
                </a:moveTo>
                <a:lnTo>
                  <a:pt x="12013395" y="0"/>
                </a:lnTo>
                <a:lnTo>
                  <a:pt x="12013395" y="8859879"/>
                </a:lnTo>
                <a:lnTo>
                  <a:pt x="0" y="88598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4030760" y="2081645"/>
            <a:ext cx="9646297" cy="5753498"/>
          </a:xfrm>
          <a:prstGeom prst="rect">
            <a:avLst/>
          </a:prstGeom>
        </p:spPr>
        <p:txBody>
          <a:bodyPr lIns="0" tIns="0" rIns="0" bIns="0" rtlCol="0" anchor="t">
            <a:spAutoFit/>
          </a:bodyPr>
          <a:lstStyle/>
          <a:p>
            <a:pPr algn="ctr">
              <a:lnSpc>
                <a:spcPct val="120000"/>
              </a:lnSpc>
              <a:spcBef>
                <a:spcPts val="200"/>
              </a:spcBef>
              <a:spcAft>
                <a:spcPts val="200"/>
              </a:spcAft>
              <a:tabLst>
                <a:tab pos="7334250" algn="l"/>
              </a:tabLst>
            </a:pPr>
            <a:r>
              <a:rPr lang="vi-VN" sz="4500" dirty="0">
                <a:solidFill>
                  <a:srgbClr val="674935"/>
                </a:solidFill>
                <a:effectLst/>
                <a:latin typeface="Roboto Condensed" panose="02000000000000000000" pitchFamily="2" charset="0"/>
                <a:ea typeface="Roboto Condensed" panose="02000000000000000000" pitchFamily="2" charset="0"/>
              </a:rPr>
              <a:t>Từ kinh nghiệm đọc hiểu văn bản nghị luận cùng với quá trình đọc hiểu văn bản </a:t>
            </a:r>
            <a:r>
              <a:rPr lang="vi-VN" sz="4500" i="1" dirty="0">
                <a:solidFill>
                  <a:srgbClr val="674935"/>
                </a:solidFill>
                <a:effectLst/>
                <a:latin typeface="Roboto Condensed" panose="02000000000000000000" pitchFamily="2" charset="0"/>
                <a:ea typeface="Roboto Condensed" panose="02000000000000000000" pitchFamily="2" charset="0"/>
              </a:rPr>
              <a:t>Nói thêm về “Chuyện người con gái Nam Xương”</a:t>
            </a:r>
            <a:r>
              <a:rPr lang="vi-VN" sz="4500" dirty="0">
                <a:solidFill>
                  <a:srgbClr val="674935"/>
                </a:solidFill>
                <a:effectLst/>
                <a:latin typeface="Roboto Condensed" panose="02000000000000000000" pitchFamily="2" charset="0"/>
                <a:ea typeface="Roboto Condensed" panose="02000000000000000000" pitchFamily="2" charset="0"/>
              </a:rPr>
              <a:t> ở tiết học trước, theo em, khi đọc hiểu văn bản nghị luận viết về một tác phẩm văn học, ta cần thực hiện </a:t>
            </a:r>
            <a:endParaRPr lang="en-US" sz="4500" dirty="0">
              <a:solidFill>
                <a:srgbClr val="674935"/>
              </a:solidFill>
              <a:effectLst/>
              <a:latin typeface="Roboto Condensed" panose="02000000000000000000" pitchFamily="2" charset="0"/>
              <a:ea typeface="Roboto Condensed" panose="02000000000000000000" pitchFamily="2" charset="0"/>
            </a:endParaRPr>
          </a:p>
          <a:p>
            <a:pPr algn="ctr">
              <a:lnSpc>
                <a:spcPct val="120000"/>
              </a:lnSpc>
              <a:spcBef>
                <a:spcPts val="200"/>
              </a:spcBef>
              <a:spcAft>
                <a:spcPts val="200"/>
              </a:spcAft>
              <a:tabLst>
                <a:tab pos="7334250" algn="l"/>
              </a:tabLst>
            </a:pPr>
            <a:r>
              <a:rPr lang="vi-VN" sz="4500" dirty="0">
                <a:solidFill>
                  <a:srgbClr val="674935"/>
                </a:solidFill>
                <a:effectLst/>
                <a:latin typeface="Roboto Condensed" panose="02000000000000000000" pitchFamily="2" charset="0"/>
                <a:ea typeface="Roboto Condensed" panose="02000000000000000000" pitchFamily="2" charset="0"/>
              </a:rPr>
              <a:t>như thế nào?</a:t>
            </a:r>
            <a:endParaRPr lang="en-US" sz="4500" dirty="0">
              <a:solidFill>
                <a:srgbClr val="674935"/>
              </a:solidFill>
              <a:effectLst/>
              <a:latin typeface="Roboto Condensed" panose="02000000000000000000" pitchFamily="2" charset="0"/>
              <a:ea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13700761" y="9387840"/>
            <a:ext cx="243840" cy="434342"/>
            <a:chOff x="0" y="0"/>
            <a:chExt cx="325120" cy="579122"/>
          </a:xfrm>
        </p:grpSpPr>
        <p:sp>
          <p:nvSpPr>
            <p:cNvPr id="3" name="Freeform 3"/>
            <p:cNvSpPr/>
            <p:nvPr/>
          </p:nvSpPr>
          <p:spPr>
            <a:xfrm>
              <a:off x="0" y="0"/>
              <a:ext cx="325120" cy="579120"/>
            </a:xfrm>
            <a:custGeom>
              <a:avLst/>
              <a:gdLst/>
              <a:ahLst/>
              <a:cxnLst/>
              <a:rect l="l" t="t" r="r" b="b"/>
              <a:pathLst>
                <a:path w="325120" h="579120">
                  <a:moveTo>
                    <a:pt x="325120" y="289560"/>
                  </a:moveTo>
                  <a:cubicBezTo>
                    <a:pt x="325120" y="129667"/>
                    <a:pt x="252349" y="0"/>
                    <a:pt x="162560" y="0"/>
                  </a:cubicBezTo>
                  <a:cubicBezTo>
                    <a:pt x="72771" y="0"/>
                    <a:pt x="0" y="129667"/>
                    <a:pt x="0" y="289560"/>
                  </a:cubicBezTo>
                  <a:cubicBezTo>
                    <a:pt x="0" y="449453"/>
                    <a:pt x="72771" y="579120"/>
                    <a:pt x="162560" y="579120"/>
                  </a:cubicBezTo>
                  <a:cubicBezTo>
                    <a:pt x="252349" y="579120"/>
                    <a:pt x="325120" y="449453"/>
                    <a:pt x="325120" y="289560"/>
                  </a:cubicBezTo>
                  <a:close/>
                </a:path>
              </a:pathLst>
            </a:custGeom>
            <a:solidFill>
              <a:srgbClr val="EADEC6"/>
            </a:solidFill>
          </p:spPr>
          <p:txBody>
            <a:bodyPr/>
            <a:lstStyle/>
            <a:p>
              <a:endParaRPr lang="en-US"/>
            </a:p>
          </p:txBody>
        </p:sp>
      </p:grpSp>
      <p:sp>
        <p:nvSpPr>
          <p:cNvPr id="4" name="Freeform 4"/>
          <p:cNvSpPr/>
          <p:nvPr/>
        </p:nvSpPr>
        <p:spPr>
          <a:xfrm>
            <a:off x="1934219" y="4008260"/>
            <a:ext cx="2656831" cy="5652831"/>
          </a:xfrm>
          <a:custGeom>
            <a:avLst/>
            <a:gdLst/>
            <a:ahLst/>
            <a:cxnLst/>
            <a:rect l="l" t="t" r="r" b="b"/>
            <a:pathLst>
              <a:path w="2656831" h="5652831">
                <a:moveTo>
                  <a:pt x="0" y="0"/>
                </a:moveTo>
                <a:lnTo>
                  <a:pt x="2656831" y="0"/>
                </a:lnTo>
                <a:lnTo>
                  <a:pt x="2656831" y="5652831"/>
                </a:lnTo>
                <a:lnTo>
                  <a:pt x="0" y="5652831"/>
                </a:lnTo>
                <a:lnTo>
                  <a:pt x="0" y="0"/>
                </a:lnTo>
                <a:close/>
              </a:path>
            </a:pathLst>
          </a:custGeom>
          <a:blipFill>
            <a:blip r:embed="rId3"/>
            <a:stretch>
              <a:fillRect/>
            </a:stretch>
          </a:blipFill>
        </p:spPr>
        <p:txBody>
          <a:bodyPr/>
          <a:lstStyle/>
          <a:p>
            <a:endParaRPr lang="en-US"/>
          </a:p>
        </p:txBody>
      </p:sp>
      <p:sp>
        <p:nvSpPr>
          <p:cNvPr id="5" name="Freeform 5"/>
          <p:cNvSpPr/>
          <p:nvPr/>
        </p:nvSpPr>
        <p:spPr>
          <a:xfrm>
            <a:off x="3366035" y="4433851"/>
            <a:ext cx="527786" cy="819872"/>
          </a:xfrm>
          <a:custGeom>
            <a:avLst/>
            <a:gdLst/>
            <a:ahLst/>
            <a:cxnLst/>
            <a:rect l="l" t="t" r="r" b="b"/>
            <a:pathLst>
              <a:path w="527786" h="819872">
                <a:moveTo>
                  <a:pt x="0" y="0"/>
                </a:moveTo>
                <a:lnTo>
                  <a:pt x="527786" y="0"/>
                </a:lnTo>
                <a:lnTo>
                  <a:pt x="527786" y="819872"/>
                </a:lnTo>
                <a:lnTo>
                  <a:pt x="0" y="819872"/>
                </a:lnTo>
                <a:lnTo>
                  <a:pt x="0" y="0"/>
                </a:lnTo>
                <a:close/>
              </a:path>
            </a:pathLst>
          </a:custGeom>
          <a:blipFill>
            <a:blip r:embed="rId4"/>
            <a:stretch>
              <a:fillRect t="-11308" b="-11308"/>
            </a:stretch>
          </a:blipFill>
        </p:spPr>
        <p:txBody>
          <a:bodyPr/>
          <a:lstStyle/>
          <a:p>
            <a:endParaRPr lang="en-US"/>
          </a:p>
        </p:txBody>
      </p:sp>
      <p:sp>
        <p:nvSpPr>
          <p:cNvPr id="6" name="Freeform 6"/>
          <p:cNvSpPr/>
          <p:nvPr/>
        </p:nvSpPr>
        <p:spPr>
          <a:xfrm>
            <a:off x="3366035" y="6357875"/>
            <a:ext cx="590956" cy="866124"/>
          </a:xfrm>
          <a:custGeom>
            <a:avLst/>
            <a:gdLst/>
            <a:ahLst/>
            <a:cxnLst/>
            <a:rect l="l" t="t" r="r" b="b"/>
            <a:pathLst>
              <a:path w="590956" h="866124">
                <a:moveTo>
                  <a:pt x="0" y="0"/>
                </a:moveTo>
                <a:lnTo>
                  <a:pt x="590956" y="0"/>
                </a:lnTo>
                <a:lnTo>
                  <a:pt x="590956" y="866124"/>
                </a:lnTo>
                <a:lnTo>
                  <a:pt x="0" y="8661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3367890" y="8328899"/>
            <a:ext cx="589101" cy="822152"/>
          </a:xfrm>
          <a:custGeom>
            <a:avLst/>
            <a:gdLst/>
            <a:ahLst/>
            <a:cxnLst/>
            <a:rect l="l" t="t" r="r" b="b"/>
            <a:pathLst>
              <a:path w="589101" h="822152">
                <a:moveTo>
                  <a:pt x="0" y="0"/>
                </a:moveTo>
                <a:lnTo>
                  <a:pt x="589101" y="0"/>
                </a:lnTo>
                <a:lnTo>
                  <a:pt x="589101" y="822153"/>
                </a:lnTo>
                <a:lnTo>
                  <a:pt x="0" y="822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1028700" y="2938285"/>
            <a:ext cx="16066627" cy="679450"/>
          </a:xfrm>
          <a:prstGeom prst="rect">
            <a:avLst/>
          </a:prstGeom>
        </p:spPr>
        <p:txBody>
          <a:bodyPr lIns="0" tIns="0" rIns="0" bIns="0" rtlCol="0" anchor="t">
            <a:spAutoFit/>
          </a:bodyPr>
          <a:lstStyle/>
          <a:p>
            <a:pPr algn="just">
              <a:lnSpc>
                <a:spcPts val="5599"/>
              </a:lnSpc>
            </a:pPr>
            <a:r>
              <a:rPr lang="en-US" sz="3999" b="1" dirty="0">
                <a:solidFill>
                  <a:srgbClr val="674935"/>
                </a:solidFill>
                <a:latin typeface="Roboto Condensed Bold"/>
                <a:ea typeface="Roboto Condensed Bold"/>
                <a:cs typeface="Roboto Condensed Bold"/>
                <a:sym typeface="Roboto Condensed Bold"/>
              </a:rPr>
              <a:t>c. </a:t>
            </a:r>
            <a:r>
              <a:rPr lang="en-US" sz="3999" b="1" dirty="0" err="1">
                <a:solidFill>
                  <a:srgbClr val="674935"/>
                </a:solidFill>
                <a:latin typeface="Roboto Condensed Bold"/>
                <a:ea typeface="Roboto Condensed Bold"/>
                <a:cs typeface="Roboto Condensed Bold"/>
                <a:sym typeface="Roboto Condensed Bold"/>
              </a:rPr>
              <a:t>Định</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hướng</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cách</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đọc</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văn</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bản</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nghị</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luận</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viết</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về</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một</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tác</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phẩm</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văn</a:t>
            </a:r>
            <a:r>
              <a:rPr lang="en-US" sz="3999" b="1" dirty="0">
                <a:solidFill>
                  <a:srgbClr val="674935"/>
                </a:solidFill>
                <a:latin typeface="Roboto Condensed Bold"/>
                <a:ea typeface="Roboto Condensed Bold"/>
                <a:cs typeface="Roboto Condensed Bold"/>
                <a:sym typeface="Roboto Condensed Bold"/>
              </a:rPr>
              <a:t> </a:t>
            </a:r>
            <a:r>
              <a:rPr lang="en-US" sz="3999" b="1" dirty="0" err="1">
                <a:solidFill>
                  <a:srgbClr val="674935"/>
                </a:solidFill>
                <a:latin typeface="Roboto Condensed Bold"/>
                <a:ea typeface="Roboto Condensed Bold"/>
                <a:cs typeface="Roboto Condensed Bold"/>
                <a:sym typeface="Roboto Condensed Bold"/>
              </a:rPr>
              <a:t>học</a:t>
            </a:r>
            <a:endParaRPr lang="en-US" sz="3999" b="1" dirty="0">
              <a:solidFill>
                <a:srgbClr val="674935"/>
              </a:solidFill>
              <a:latin typeface="Roboto Condensed Bold"/>
              <a:ea typeface="Roboto Condensed Bold"/>
              <a:cs typeface="Roboto Condensed Bold"/>
              <a:sym typeface="Roboto Condensed Bold"/>
            </a:endParaRPr>
          </a:p>
        </p:txBody>
      </p:sp>
      <p:sp>
        <p:nvSpPr>
          <p:cNvPr id="10" name="TextBox 10"/>
          <p:cNvSpPr txBox="1"/>
          <p:nvPr/>
        </p:nvSpPr>
        <p:spPr>
          <a:xfrm>
            <a:off x="600346" y="1622784"/>
            <a:ext cx="11282356" cy="1005205"/>
          </a:xfrm>
          <a:prstGeom prst="rect">
            <a:avLst/>
          </a:prstGeom>
        </p:spPr>
        <p:txBody>
          <a:bodyPr lIns="0" tIns="0" rIns="0" bIns="0" rtlCol="0" anchor="t">
            <a:spAutoFit/>
          </a:bodyPr>
          <a:lstStyle/>
          <a:p>
            <a:pPr algn="ctr">
              <a:lnSpc>
                <a:spcPts val="8120"/>
              </a:lnSpc>
            </a:pPr>
            <a:r>
              <a:rPr lang="en-US" sz="5800">
                <a:solidFill>
                  <a:srgbClr val="674935"/>
                </a:solidFill>
                <a:latin typeface="#9Slide07 SVNUT Triumph Press"/>
                <a:ea typeface="#9Slide07 SVNUT Triumph Press"/>
                <a:cs typeface="#9Slide07 SVNUT Triumph Press"/>
                <a:sym typeface="#9Slide07 SVNUT Triumph Press"/>
              </a:rPr>
              <a:t>3.1. Giới thiệu tác giả, chú thích</a:t>
            </a:r>
          </a:p>
        </p:txBody>
      </p:sp>
      <p:sp>
        <p:nvSpPr>
          <p:cNvPr id="11" name="TextBox 11"/>
          <p:cNvSpPr txBox="1"/>
          <p:nvPr/>
        </p:nvSpPr>
        <p:spPr>
          <a:xfrm>
            <a:off x="4737868" y="4320414"/>
            <a:ext cx="12521432" cy="619125"/>
          </a:xfrm>
          <a:prstGeom prst="rect">
            <a:avLst/>
          </a:prstGeom>
        </p:spPr>
        <p:txBody>
          <a:bodyPr lIns="0" tIns="0" rIns="0" bIns="0" rtlCol="0" anchor="t">
            <a:spAutoFit/>
          </a:bodyPr>
          <a:lstStyle/>
          <a:p>
            <a:pPr algn="just">
              <a:lnSpc>
                <a:spcPts val="4800"/>
              </a:lnSpc>
              <a:spcBef>
                <a:spcPct val="0"/>
              </a:spcBef>
            </a:pPr>
            <a:r>
              <a:rPr lang="en-US" sz="4000" dirty="0" err="1">
                <a:solidFill>
                  <a:srgbClr val="674935"/>
                </a:solidFill>
                <a:latin typeface="Roboto Condensed"/>
                <a:ea typeface="Roboto Condensed"/>
                <a:cs typeface="Roboto Condensed"/>
                <a:sym typeface="Roboto Condensed"/>
              </a:rPr>
              <a:t>Xác</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định</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luận</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đề</a:t>
            </a:r>
            <a:endParaRPr lang="en-US" sz="4000" dirty="0">
              <a:solidFill>
                <a:srgbClr val="674935"/>
              </a:solidFill>
              <a:latin typeface="Roboto Condensed"/>
              <a:ea typeface="Roboto Condensed"/>
              <a:cs typeface="Roboto Condensed"/>
              <a:sym typeface="Roboto Condensed"/>
            </a:endParaRPr>
          </a:p>
        </p:txBody>
      </p:sp>
      <p:sp>
        <p:nvSpPr>
          <p:cNvPr id="12" name="TextBox 12"/>
          <p:cNvSpPr txBox="1"/>
          <p:nvPr/>
        </p:nvSpPr>
        <p:spPr>
          <a:xfrm>
            <a:off x="4737868" y="6348350"/>
            <a:ext cx="12521432" cy="619125"/>
          </a:xfrm>
          <a:prstGeom prst="rect">
            <a:avLst/>
          </a:prstGeom>
        </p:spPr>
        <p:txBody>
          <a:bodyPr lIns="0" tIns="0" rIns="0" bIns="0" rtlCol="0" anchor="t">
            <a:spAutoFit/>
          </a:bodyPr>
          <a:lstStyle/>
          <a:p>
            <a:pPr algn="just">
              <a:lnSpc>
                <a:spcPts val="4800"/>
              </a:lnSpc>
              <a:spcBef>
                <a:spcPct val="0"/>
              </a:spcBef>
            </a:pPr>
            <a:r>
              <a:rPr lang="en-US" sz="4000">
                <a:solidFill>
                  <a:srgbClr val="674935"/>
                </a:solidFill>
                <a:latin typeface="Roboto Condensed"/>
                <a:ea typeface="Roboto Condensed"/>
                <a:cs typeface="Roboto Condensed"/>
                <a:sym typeface="Roboto Condensed"/>
              </a:rPr>
              <a:t>Xác định hệ thống luận điểm</a:t>
            </a:r>
          </a:p>
        </p:txBody>
      </p:sp>
      <p:sp>
        <p:nvSpPr>
          <p:cNvPr id="13" name="TextBox 13"/>
          <p:cNvSpPr txBox="1"/>
          <p:nvPr/>
        </p:nvSpPr>
        <p:spPr>
          <a:xfrm>
            <a:off x="4737868" y="7983857"/>
            <a:ext cx="13138003" cy="1838325"/>
          </a:xfrm>
          <a:prstGeom prst="rect">
            <a:avLst/>
          </a:prstGeom>
        </p:spPr>
        <p:txBody>
          <a:bodyPr lIns="0" tIns="0" rIns="0" bIns="0" rtlCol="0" anchor="t">
            <a:spAutoFit/>
          </a:bodyPr>
          <a:lstStyle/>
          <a:p>
            <a:pPr algn="just">
              <a:lnSpc>
                <a:spcPts val="4800"/>
              </a:lnSpc>
              <a:spcBef>
                <a:spcPct val="0"/>
              </a:spcBef>
            </a:pPr>
            <a:r>
              <a:rPr lang="en-US" sz="4000">
                <a:solidFill>
                  <a:srgbClr val="674935"/>
                </a:solidFill>
                <a:latin typeface="Roboto Condensed"/>
                <a:ea typeface="Roboto Condensed"/>
                <a:cs typeface="Roboto Condensed"/>
                <a:sym typeface="Roboto Condensed"/>
              </a:rPr>
              <a:t>Phân tích cách triển khai lí lẽ, sử dụng bằng chứng trong việc làm sáng tỏ luận điểm, từ đó nhận ra nghệ thuật lập luận của tác giả trong văn bản</a:t>
            </a:r>
          </a:p>
        </p:txBody>
      </p:sp>
      <p:sp>
        <p:nvSpPr>
          <p:cNvPr id="14" name="TextBox 6">
            <a:extLst>
              <a:ext uri="{FF2B5EF4-FFF2-40B4-BE49-F238E27FC236}">
                <a16:creationId xmlns:a16="http://schemas.microsoft.com/office/drawing/2014/main" id="{C89DCCDC-2511-8914-1D0C-2712763FD1DB}"/>
              </a:ext>
            </a:extLst>
          </p:cNvPr>
          <p:cNvSpPr txBox="1"/>
          <p:nvPr/>
        </p:nvSpPr>
        <p:spPr>
          <a:xfrm>
            <a:off x="781866" y="560624"/>
            <a:ext cx="9378553" cy="936154"/>
          </a:xfrm>
          <a:prstGeom prst="rect">
            <a:avLst/>
          </a:prstGeom>
        </p:spPr>
        <p:txBody>
          <a:bodyPr lIns="0" tIns="0" rIns="0" bIns="0" rtlCol="0" anchor="t">
            <a:spAutoFit/>
          </a:bodyPr>
          <a:lstStyle/>
          <a:p>
            <a:pPr algn="ctr">
              <a:lnSpc>
                <a:spcPts val="7319"/>
              </a:lnSpc>
              <a:spcBef>
                <a:spcPct val="0"/>
              </a:spcBef>
            </a:pPr>
            <a:r>
              <a:rPr lang="en-US" sz="6099" b="1" dirty="0">
                <a:solidFill>
                  <a:srgbClr val="674935"/>
                </a:solidFill>
                <a:latin typeface="Fraunces Bold"/>
                <a:ea typeface="Fraunces Bold"/>
                <a:cs typeface="Fraunces Bold"/>
                <a:sym typeface="Fraunces Bold"/>
              </a:rPr>
              <a:t>3. </a:t>
            </a:r>
            <a:r>
              <a:rPr lang="vi-VN" sz="6099" b="1" dirty="0">
                <a:solidFill>
                  <a:srgbClr val="674935"/>
                </a:solidFill>
                <a:latin typeface="Fraunces Bold"/>
                <a:ea typeface="Fraunces Bold"/>
                <a:cs typeface="Fraunces Bold"/>
                <a:sym typeface="Fraunces Bold"/>
              </a:rPr>
              <a:t>KHÁM PHÁ </a:t>
            </a:r>
            <a:r>
              <a:rPr lang="en-US" sz="6099" b="1" dirty="0">
                <a:solidFill>
                  <a:srgbClr val="674935"/>
                </a:solidFill>
                <a:latin typeface="Fraunces Bold"/>
                <a:ea typeface="Fraunces Bold"/>
                <a:cs typeface="Fraunces Bold"/>
                <a:sym typeface="Fraunces Bold"/>
              </a:rPr>
              <a:t>VĂN BẢN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13700761" y="9387840"/>
            <a:ext cx="243840" cy="434342"/>
            <a:chOff x="0" y="0"/>
            <a:chExt cx="325120" cy="579122"/>
          </a:xfrm>
        </p:grpSpPr>
        <p:sp>
          <p:nvSpPr>
            <p:cNvPr id="3" name="Freeform 3"/>
            <p:cNvSpPr/>
            <p:nvPr/>
          </p:nvSpPr>
          <p:spPr>
            <a:xfrm>
              <a:off x="0" y="0"/>
              <a:ext cx="325120" cy="579120"/>
            </a:xfrm>
            <a:custGeom>
              <a:avLst/>
              <a:gdLst/>
              <a:ahLst/>
              <a:cxnLst/>
              <a:rect l="l" t="t" r="r" b="b"/>
              <a:pathLst>
                <a:path w="325120" h="579120">
                  <a:moveTo>
                    <a:pt x="325120" y="289560"/>
                  </a:moveTo>
                  <a:cubicBezTo>
                    <a:pt x="325120" y="129667"/>
                    <a:pt x="252349" y="0"/>
                    <a:pt x="162560" y="0"/>
                  </a:cubicBezTo>
                  <a:cubicBezTo>
                    <a:pt x="72771" y="0"/>
                    <a:pt x="0" y="129667"/>
                    <a:pt x="0" y="289560"/>
                  </a:cubicBezTo>
                  <a:cubicBezTo>
                    <a:pt x="0" y="449453"/>
                    <a:pt x="72771" y="579120"/>
                    <a:pt x="162560" y="579120"/>
                  </a:cubicBezTo>
                  <a:cubicBezTo>
                    <a:pt x="252349" y="579120"/>
                    <a:pt x="325120" y="449453"/>
                    <a:pt x="325120" y="289560"/>
                  </a:cubicBezTo>
                  <a:close/>
                </a:path>
              </a:pathLst>
            </a:custGeom>
            <a:solidFill>
              <a:srgbClr val="EADEC6"/>
            </a:solidFill>
          </p:spPr>
          <p:txBody>
            <a:bodyPr/>
            <a:lstStyle/>
            <a:p>
              <a:endParaRPr lang="en-US"/>
            </a:p>
          </p:txBody>
        </p:sp>
      </p:grpSp>
      <p:grpSp>
        <p:nvGrpSpPr>
          <p:cNvPr id="4" name="Group 4"/>
          <p:cNvGrpSpPr/>
          <p:nvPr/>
        </p:nvGrpSpPr>
        <p:grpSpPr>
          <a:xfrm>
            <a:off x="776402" y="2432856"/>
            <a:ext cx="16779266" cy="6825444"/>
            <a:chOff x="0" y="0"/>
            <a:chExt cx="4419231" cy="1797648"/>
          </a:xfrm>
        </p:grpSpPr>
        <p:sp>
          <p:nvSpPr>
            <p:cNvPr id="5" name="Freeform 5"/>
            <p:cNvSpPr/>
            <p:nvPr/>
          </p:nvSpPr>
          <p:spPr>
            <a:xfrm>
              <a:off x="0" y="0"/>
              <a:ext cx="4419231" cy="1797648"/>
            </a:xfrm>
            <a:custGeom>
              <a:avLst/>
              <a:gdLst/>
              <a:ahLst/>
              <a:cxnLst/>
              <a:rect l="l" t="t" r="r" b="b"/>
              <a:pathLst>
                <a:path w="4419231" h="1797648">
                  <a:moveTo>
                    <a:pt x="23531" y="0"/>
                  </a:moveTo>
                  <a:lnTo>
                    <a:pt x="4395700" y="0"/>
                  </a:lnTo>
                  <a:cubicBezTo>
                    <a:pt x="4401940" y="0"/>
                    <a:pt x="4407926" y="2479"/>
                    <a:pt x="4412338" y="6892"/>
                  </a:cubicBezTo>
                  <a:cubicBezTo>
                    <a:pt x="4416751" y="11305"/>
                    <a:pt x="4419231" y="17290"/>
                    <a:pt x="4419231" y="23531"/>
                  </a:cubicBezTo>
                  <a:lnTo>
                    <a:pt x="4419231" y="1774117"/>
                  </a:lnTo>
                  <a:cubicBezTo>
                    <a:pt x="4419231" y="1780357"/>
                    <a:pt x="4416751" y="1786343"/>
                    <a:pt x="4412338" y="1790756"/>
                  </a:cubicBezTo>
                  <a:cubicBezTo>
                    <a:pt x="4407926" y="1795169"/>
                    <a:pt x="4401940" y="1797648"/>
                    <a:pt x="4395700" y="1797648"/>
                  </a:cubicBezTo>
                  <a:lnTo>
                    <a:pt x="23531" y="1797648"/>
                  </a:lnTo>
                  <a:cubicBezTo>
                    <a:pt x="17290" y="1797648"/>
                    <a:pt x="11305" y="1795169"/>
                    <a:pt x="6892" y="1790756"/>
                  </a:cubicBezTo>
                  <a:cubicBezTo>
                    <a:pt x="2479" y="1786343"/>
                    <a:pt x="0" y="1780357"/>
                    <a:pt x="0" y="1774117"/>
                  </a:cubicBezTo>
                  <a:lnTo>
                    <a:pt x="0" y="23531"/>
                  </a:lnTo>
                  <a:cubicBezTo>
                    <a:pt x="0" y="17290"/>
                    <a:pt x="2479" y="11305"/>
                    <a:pt x="6892" y="6892"/>
                  </a:cubicBezTo>
                  <a:cubicBezTo>
                    <a:pt x="11305" y="2479"/>
                    <a:pt x="17290" y="0"/>
                    <a:pt x="23531" y="0"/>
                  </a:cubicBezTo>
                  <a:close/>
                </a:path>
              </a:pathLst>
            </a:custGeom>
            <a:solidFill>
              <a:srgbClr val="EDE5D9">
                <a:alpha val="70980"/>
              </a:srgbClr>
            </a:solidFill>
          </p:spPr>
          <p:txBody>
            <a:bodyPr/>
            <a:lstStyle/>
            <a:p>
              <a:endParaRPr lang="en-US"/>
            </a:p>
          </p:txBody>
        </p:sp>
        <p:sp>
          <p:nvSpPr>
            <p:cNvPr id="6" name="TextBox 6"/>
            <p:cNvSpPr txBox="1"/>
            <p:nvPr/>
          </p:nvSpPr>
          <p:spPr>
            <a:xfrm>
              <a:off x="0" y="-9525"/>
              <a:ext cx="4419231" cy="1807173"/>
            </a:xfrm>
            <a:prstGeom prst="rect">
              <a:avLst/>
            </a:prstGeom>
          </p:spPr>
          <p:txBody>
            <a:bodyPr lIns="50800" tIns="50800" rIns="50800" bIns="50800" rtlCol="0" anchor="ctr"/>
            <a:lstStyle/>
            <a:p>
              <a:pPr algn="just">
                <a:lnSpc>
                  <a:spcPts val="4800"/>
                </a:lnSpc>
              </a:pPr>
              <a:endParaRPr/>
            </a:p>
          </p:txBody>
        </p:sp>
      </p:grpSp>
      <p:sp>
        <p:nvSpPr>
          <p:cNvPr id="7" name="TextBox 7"/>
          <p:cNvSpPr txBox="1"/>
          <p:nvPr/>
        </p:nvSpPr>
        <p:spPr>
          <a:xfrm>
            <a:off x="1447321" y="2563883"/>
            <a:ext cx="15393359" cy="6668492"/>
          </a:xfrm>
          <a:prstGeom prst="rect">
            <a:avLst/>
          </a:prstGeom>
        </p:spPr>
        <p:txBody>
          <a:bodyPr lIns="0" tIns="0" rIns="0" bIns="0" rtlCol="0" anchor="t">
            <a:spAutoFit/>
          </a:bodyPr>
          <a:lstStyle/>
          <a:p>
            <a:pPr marL="863601" lvl="1" indent="-431801" algn="just">
              <a:lnSpc>
                <a:spcPts val="5600"/>
              </a:lnSpc>
              <a:buFont typeface="Arial"/>
              <a:buChar char="•"/>
            </a:pPr>
            <a:r>
              <a:rPr lang="en-US" sz="4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Cách</a:t>
            </a:r>
            <a:r>
              <a:rPr lang="en-US" sz="4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thức</a:t>
            </a:r>
            <a:r>
              <a:rPr lang="en-US" sz="4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HS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thảo</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theo</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cặp</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đôi</a:t>
            </a:r>
            <a:endPar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p>
            <a:pPr marL="863601" lvl="1" indent="-431801" algn="just">
              <a:lnSpc>
                <a:spcPts val="5600"/>
              </a:lnSpc>
              <a:buFont typeface="Arial"/>
              <a:buChar char="•"/>
            </a:pPr>
            <a:r>
              <a:rPr lang="en-US" sz="4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Thời</a:t>
            </a:r>
            <a:r>
              <a:rPr lang="en-US" sz="4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gian</a:t>
            </a:r>
            <a:r>
              <a:rPr lang="en-US" sz="4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5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phút</a:t>
            </a:r>
            <a:endPar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p>
            <a:pPr marL="863601" lvl="1" indent="-431801" algn="just">
              <a:lnSpc>
                <a:spcPts val="5600"/>
              </a:lnSpc>
              <a:buFont typeface="Arial"/>
              <a:buChar char="•"/>
            </a:pPr>
            <a:r>
              <a:rPr lang="en-US" sz="4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Báo</a:t>
            </a:r>
            <a:r>
              <a:rPr lang="en-US" sz="4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cáo</a:t>
            </a:r>
            <a:r>
              <a:rPr lang="en-US" sz="4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GV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mời</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ngẫu</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nhiên</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2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cặp</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trình</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bày</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kết</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quả</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thảo</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endPar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p>
            <a:pPr marL="863601" lvl="1" indent="-431801" algn="just">
              <a:lnSpc>
                <a:spcPts val="5600"/>
              </a:lnSpc>
              <a:buFont typeface="Arial"/>
              <a:buChar char="•"/>
            </a:pPr>
            <a:r>
              <a:rPr lang="en-US" sz="4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Nhiệm</a:t>
            </a:r>
            <a:r>
              <a:rPr lang="en-US" sz="4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vụ</a:t>
            </a:r>
            <a:r>
              <a:rPr lang="en-US" sz="4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Tìm</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hiểu</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đề</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và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hệ</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thống</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r>
              <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4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điểm</a:t>
            </a:r>
            <a:endParaRPr lang="vi-VN" sz="45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p>
            <a:pPr marL="863601" lvl="1" indent="-431801" algn="just">
              <a:lnSpc>
                <a:spcPts val="5600"/>
              </a:lnSpc>
              <a:buFont typeface="Arial"/>
              <a:buChar char="•"/>
            </a:pPr>
            <a:endParaRPr lang="en-US" sz="45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p>
            <a:pPr algn="just"/>
            <a:r>
              <a:rPr lang="vi-VN" sz="4000" dirty="0">
                <a:solidFill>
                  <a:srgbClr val="674935"/>
                </a:solidFill>
                <a:latin typeface="Roboto Condensed" panose="02000000000000000000" pitchFamily="2" charset="0"/>
                <a:ea typeface="Roboto Condensed" panose="02000000000000000000" pitchFamily="2" charset="0"/>
              </a:rPr>
              <a:t>(?) Văn bản bàn luận về vấn đề gì? Theo em, phạm vi của vấn đề bàn luận trong văn bản này có gì khác với văn bản </a:t>
            </a:r>
            <a:r>
              <a:rPr lang="vi-VN" sz="4000" i="1" dirty="0">
                <a:solidFill>
                  <a:srgbClr val="674935"/>
                </a:solidFill>
                <a:latin typeface="Roboto Condensed" panose="02000000000000000000" pitchFamily="2" charset="0"/>
                <a:ea typeface="Roboto Condensed" panose="02000000000000000000" pitchFamily="2" charset="0"/>
              </a:rPr>
              <a:t>Nói thêm về “Chuyện người con gái Nam Xương”?</a:t>
            </a:r>
            <a:endParaRPr lang="en-US" sz="4000" dirty="0">
              <a:solidFill>
                <a:srgbClr val="674935"/>
              </a:solidFill>
              <a:latin typeface="Roboto Condensed" panose="02000000000000000000" pitchFamily="2" charset="0"/>
              <a:ea typeface="Roboto Condensed" panose="02000000000000000000" pitchFamily="2" charset="0"/>
            </a:endParaRPr>
          </a:p>
          <a:p>
            <a:pPr algn="just"/>
            <a:r>
              <a:rPr lang="vi-VN" sz="4000" dirty="0">
                <a:solidFill>
                  <a:srgbClr val="674935"/>
                </a:solidFill>
                <a:latin typeface="Roboto Condensed" panose="02000000000000000000" pitchFamily="2" charset="0"/>
                <a:ea typeface="Roboto Condensed" panose="02000000000000000000" pitchFamily="2" charset="0"/>
              </a:rPr>
              <a:t>(?) Xác định các luận điểm chính trong văn bản. Nhận xét cách sắp xếp luận điểm và mối quan hệ của các luận điểm trong văn bản.</a:t>
            </a:r>
            <a:endParaRPr lang="en-US" sz="4000" dirty="0">
              <a:solidFill>
                <a:srgbClr val="674935"/>
              </a:solidFill>
              <a:latin typeface="Roboto Condensed" panose="02000000000000000000" pitchFamily="2" charset="0"/>
              <a:ea typeface="Roboto Condensed" panose="02000000000000000000" pitchFamily="2" charset="0"/>
            </a:endParaRPr>
          </a:p>
        </p:txBody>
      </p:sp>
      <p:sp>
        <p:nvSpPr>
          <p:cNvPr id="8" name="Freeform 8"/>
          <p:cNvSpPr/>
          <p:nvPr/>
        </p:nvSpPr>
        <p:spPr>
          <a:xfrm>
            <a:off x="15285809" y="673336"/>
            <a:ext cx="2269859" cy="2965373"/>
          </a:xfrm>
          <a:custGeom>
            <a:avLst/>
            <a:gdLst/>
            <a:ahLst/>
            <a:cxnLst/>
            <a:rect l="l" t="t" r="r" b="b"/>
            <a:pathLst>
              <a:path w="2269859" h="2965373">
                <a:moveTo>
                  <a:pt x="0" y="0"/>
                </a:moveTo>
                <a:lnTo>
                  <a:pt x="2269859" y="0"/>
                </a:lnTo>
                <a:lnTo>
                  <a:pt x="2269859" y="2965373"/>
                </a:lnTo>
                <a:lnTo>
                  <a:pt x="0" y="29653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1110687" y="1242835"/>
            <a:ext cx="16066627" cy="764540"/>
          </a:xfrm>
          <a:prstGeom prst="rect">
            <a:avLst/>
          </a:prstGeom>
        </p:spPr>
        <p:txBody>
          <a:bodyPr lIns="0" tIns="0" rIns="0" bIns="0" rtlCol="0" anchor="t">
            <a:spAutoFit/>
          </a:bodyPr>
          <a:lstStyle/>
          <a:p>
            <a:pPr algn="just">
              <a:lnSpc>
                <a:spcPts val="6159"/>
              </a:lnSpc>
            </a:pPr>
            <a:r>
              <a:rPr lang="en-US" sz="4399" b="1" dirty="0">
                <a:solidFill>
                  <a:srgbClr val="674935"/>
                </a:solidFill>
                <a:latin typeface="Roboto Condensed Bold"/>
                <a:ea typeface="Roboto Condensed Bold"/>
                <a:cs typeface="Roboto Condensed Bold"/>
                <a:sym typeface="Roboto Condensed Bold"/>
              </a:rPr>
              <a:t>a. </a:t>
            </a:r>
            <a:r>
              <a:rPr lang="en-US" sz="4399" b="1" dirty="0" err="1">
                <a:solidFill>
                  <a:srgbClr val="674935"/>
                </a:solidFill>
                <a:latin typeface="Roboto Condensed Bold"/>
                <a:ea typeface="Roboto Condensed Bold"/>
                <a:cs typeface="Roboto Condensed Bold"/>
                <a:sym typeface="Roboto Condensed Bold"/>
              </a:rPr>
              <a:t>Luận</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đề</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và</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hệ</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thống</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luận</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điểm</a:t>
            </a:r>
            <a:endParaRPr lang="en-US" sz="4399" b="1" dirty="0">
              <a:solidFill>
                <a:srgbClr val="674935"/>
              </a:solidFill>
              <a:latin typeface="Roboto Condensed Bold"/>
              <a:ea typeface="Roboto Condensed Bold"/>
              <a:cs typeface="Roboto Condensed Bold"/>
              <a:sym typeface="Roboto Condensed Bold"/>
            </a:endParaRPr>
          </a:p>
        </p:txBody>
      </p:sp>
      <p:sp>
        <p:nvSpPr>
          <p:cNvPr id="10" name="TextBox 10"/>
          <p:cNvSpPr txBox="1"/>
          <p:nvPr/>
        </p:nvSpPr>
        <p:spPr>
          <a:xfrm>
            <a:off x="1028700" y="336935"/>
            <a:ext cx="11282356" cy="1005205"/>
          </a:xfrm>
          <a:prstGeom prst="rect">
            <a:avLst/>
          </a:prstGeom>
        </p:spPr>
        <p:txBody>
          <a:bodyPr lIns="0" tIns="0" rIns="0" bIns="0" rtlCol="0" anchor="t">
            <a:spAutoFit/>
          </a:bodyPr>
          <a:lstStyle/>
          <a:p>
            <a:pPr algn="l">
              <a:lnSpc>
                <a:spcPts val="8120"/>
              </a:lnSpc>
            </a:pPr>
            <a:r>
              <a:rPr lang="en-US" sz="5800" dirty="0">
                <a:solidFill>
                  <a:srgbClr val="674935"/>
                </a:solidFill>
                <a:latin typeface="#9Slide07 SVNUT Triumph Press"/>
                <a:ea typeface="#9Slide07 SVNUT Triumph Press"/>
                <a:cs typeface="#9Slide07 SVNUT Triumph Press"/>
                <a:sym typeface="#9Slide07 SVNUT Triumph Press"/>
              </a:rPr>
              <a:t>3.2. </a:t>
            </a:r>
            <a:r>
              <a:rPr lang="en-US" sz="5800" dirty="0" err="1">
                <a:solidFill>
                  <a:srgbClr val="674935"/>
                </a:solidFill>
                <a:latin typeface="#9Slide07 SVNUT Triumph Press"/>
                <a:ea typeface="#9Slide07 SVNUT Triumph Press"/>
                <a:cs typeface="#9Slide07 SVNUT Triumph Press"/>
                <a:sym typeface="#9Slide07 SVNUT Triumph Press"/>
              </a:rPr>
              <a:t>Đọc</a:t>
            </a:r>
            <a:r>
              <a:rPr lang="en-US" sz="5800" dirty="0">
                <a:solidFill>
                  <a:srgbClr val="674935"/>
                </a:solidFill>
                <a:latin typeface="#9Slide07 SVNUT Triumph Press"/>
                <a:ea typeface="#9Slide07 SVNUT Triumph Press"/>
                <a:cs typeface="#9Slide07 SVNUT Triumph Press"/>
                <a:sym typeface="#9Slide07 SVNUT Triumph Press"/>
              </a:rPr>
              <a:t> </a:t>
            </a:r>
            <a:r>
              <a:rPr lang="en-US" sz="5800" dirty="0" err="1">
                <a:solidFill>
                  <a:srgbClr val="674935"/>
                </a:solidFill>
                <a:latin typeface="#9Slide07 SVNUT Triumph Press"/>
                <a:ea typeface="#9Slide07 SVNUT Triumph Press"/>
                <a:cs typeface="#9Slide07 SVNUT Triumph Press"/>
                <a:sym typeface="#9Slide07 SVNUT Triumph Press"/>
              </a:rPr>
              <a:t>hiểu</a:t>
            </a:r>
            <a:r>
              <a:rPr lang="en-US" sz="5800" dirty="0">
                <a:solidFill>
                  <a:srgbClr val="674935"/>
                </a:solidFill>
                <a:latin typeface="#9Slide07 SVNUT Triumph Press"/>
                <a:ea typeface="#9Slide07 SVNUT Triumph Press"/>
                <a:cs typeface="#9Slide07 SVNUT Triumph Press"/>
                <a:sym typeface="#9Slide07 SVNUT Triumph Press"/>
              </a:rPr>
              <a:t> </a:t>
            </a:r>
            <a:r>
              <a:rPr lang="en-US" sz="5800" dirty="0" err="1">
                <a:solidFill>
                  <a:srgbClr val="674935"/>
                </a:solidFill>
                <a:latin typeface="#9Slide07 SVNUT Triumph Press"/>
                <a:ea typeface="#9Slide07 SVNUT Triumph Press"/>
                <a:cs typeface="#9Slide07 SVNUT Triumph Press"/>
                <a:sym typeface="#9Slide07 SVNUT Triumph Press"/>
              </a:rPr>
              <a:t>văn</a:t>
            </a:r>
            <a:r>
              <a:rPr lang="en-US" sz="5800" dirty="0">
                <a:solidFill>
                  <a:srgbClr val="674935"/>
                </a:solidFill>
                <a:latin typeface="#9Slide07 SVNUT Triumph Press"/>
                <a:ea typeface="#9Slide07 SVNUT Triumph Press"/>
                <a:cs typeface="#9Slide07 SVNUT Triumph Press"/>
                <a:sym typeface="#9Slide07 SVNUT Triumph Press"/>
              </a:rPr>
              <a:t> </a:t>
            </a:r>
            <a:r>
              <a:rPr lang="en-US" sz="5800" dirty="0" err="1">
                <a:solidFill>
                  <a:srgbClr val="674935"/>
                </a:solidFill>
                <a:latin typeface="#9Slide07 SVNUT Triumph Press"/>
                <a:ea typeface="#9Slide07 SVNUT Triumph Press"/>
                <a:cs typeface="#9Slide07 SVNUT Triumph Press"/>
                <a:sym typeface="#9Slide07 SVNUT Triumph Press"/>
              </a:rPr>
              <a:t>bản</a:t>
            </a:r>
            <a:r>
              <a:rPr lang="en-US" sz="5800" dirty="0">
                <a:solidFill>
                  <a:srgbClr val="674935"/>
                </a:solidFill>
                <a:latin typeface="#9Slide07 SVNUT Triumph Press"/>
                <a:ea typeface="#9Slide07 SVNUT Triumph Press"/>
                <a:cs typeface="#9Slide07 SVNUT Triumph Press"/>
                <a:sym typeface="#9Slide07 SVNUT Triumph Press"/>
              </a:rPr>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wipe(down)">
                                      <p:cBhvr>
                                        <p:cTn id="15" dur="500"/>
                                        <p:tgtEl>
                                          <p:spTgt spid="7">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barn(inVertical)">
                                      <p:cBhvr>
                                        <p:cTn id="2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3745596" y="-584419"/>
            <a:ext cx="8568274" cy="7395164"/>
            <a:chOff x="0" y="0"/>
            <a:chExt cx="10706100" cy="9240293"/>
          </a:xfrm>
        </p:grpSpPr>
        <p:sp>
          <p:nvSpPr>
            <p:cNvPr id="3" name="Freeform 3"/>
            <p:cNvSpPr/>
            <p:nvPr/>
          </p:nvSpPr>
          <p:spPr>
            <a:xfrm>
              <a:off x="0" y="0"/>
              <a:ext cx="10706100" cy="9240293"/>
            </a:xfrm>
            <a:custGeom>
              <a:avLst/>
              <a:gdLst/>
              <a:ahLst/>
              <a:cxnLst/>
              <a:rect l="l" t="t" r="r" b="b"/>
              <a:pathLst>
                <a:path w="10706100" h="9240293">
                  <a:moveTo>
                    <a:pt x="0" y="4620147"/>
                  </a:moveTo>
                  <a:cubicBezTo>
                    <a:pt x="0" y="2068488"/>
                    <a:pt x="2396617" y="0"/>
                    <a:pt x="5353050" y="0"/>
                  </a:cubicBezTo>
                  <a:cubicBezTo>
                    <a:pt x="8309483" y="0"/>
                    <a:pt x="10706100" y="2068488"/>
                    <a:pt x="10706100" y="4620147"/>
                  </a:cubicBezTo>
                  <a:cubicBezTo>
                    <a:pt x="10706100" y="7171805"/>
                    <a:pt x="8309483" y="9240293"/>
                    <a:pt x="5353050" y="9240293"/>
                  </a:cubicBezTo>
                  <a:cubicBezTo>
                    <a:pt x="2396617" y="9240293"/>
                    <a:pt x="0" y="7171805"/>
                    <a:pt x="0" y="4620147"/>
                  </a:cubicBezTo>
                  <a:close/>
                </a:path>
              </a:pathLst>
            </a:custGeom>
            <a:solidFill>
              <a:srgbClr val="EDE5D9"/>
            </a:solidFill>
          </p:spPr>
          <p:txBody>
            <a:bodyPr/>
            <a:lstStyle/>
            <a:p>
              <a:endParaRPr lang="en-US"/>
            </a:p>
          </p:txBody>
        </p:sp>
      </p:grpSp>
      <p:sp>
        <p:nvSpPr>
          <p:cNvPr id="4" name="Freeform 4"/>
          <p:cNvSpPr/>
          <p:nvPr/>
        </p:nvSpPr>
        <p:spPr>
          <a:xfrm flipH="1">
            <a:off x="-1218547" y="0"/>
            <a:ext cx="4853264" cy="6810746"/>
          </a:xfrm>
          <a:custGeom>
            <a:avLst/>
            <a:gdLst/>
            <a:ahLst/>
            <a:cxnLst/>
            <a:rect l="l" t="t" r="r" b="b"/>
            <a:pathLst>
              <a:path w="4853264" h="6810746">
                <a:moveTo>
                  <a:pt x="4853264" y="0"/>
                </a:moveTo>
                <a:lnTo>
                  <a:pt x="0" y="0"/>
                </a:lnTo>
                <a:lnTo>
                  <a:pt x="0" y="6810746"/>
                </a:lnTo>
                <a:lnTo>
                  <a:pt x="4853264" y="6810746"/>
                </a:lnTo>
                <a:lnTo>
                  <a:pt x="4853264" y="0"/>
                </a:lnTo>
                <a:close/>
              </a:path>
            </a:pathLst>
          </a:custGeom>
          <a:blipFill>
            <a:blip r:embed="rId3"/>
            <a:stretch>
              <a:fillRect/>
            </a:stretch>
          </a:blipFill>
        </p:spPr>
        <p:txBody>
          <a:bodyPr/>
          <a:lstStyle/>
          <a:p>
            <a:endParaRPr lang="en-US"/>
          </a:p>
        </p:txBody>
      </p:sp>
      <p:grpSp>
        <p:nvGrpSpPr>
          <p:cNvPr id="5" name="Group 5"/>
          <p:cNvGrpSpPr/>
          <p:nvPr/>
        </p:nvGrpSpPr>
        <p:grpSpPr>
          <a:xfrm>
            <a:off x="4241896" y="1421338"/>
            <a:ext cx="1028700" cy="1028700"/>
            <a:chOff x="0" y="0"/>
            <a:chExt cx="1371600" cy="1371600"/>
          </a:xfrm>
        </p:grpSpPr>
        <p:sp>
          <p:nvSpPr>
            <p:cNvPr id="6" name="Freeform 6"/>
            <p:cNvSpPr/>
            <p:nvPr/>
          </p:nvSpPr>
          <p:spPr>
            <a:xfrm>
              <a:off x="0" y="0"/>
              <a:ext cx="1371600" cy="1371600"/>
            </a:xfrm>
            <a:custGeom>
              <a:avLst/>
              <a:gdLst/>
              <a:ahLst/>
              <a:cxnLst/>
              <a:rect l="l" t="t" r="r" b="b"/>
              <a:pathLst>
                <a:path w="1371600" h="1371600">
                  <a:moveTo>
                    <a:pt x="0" y="685800"/>
                  </a:moveTo>
                  <a:cubicBezTo>
                    <a:pt x="0" y="307086"/>
                    <a:pt x="307086" y="0"/>
                    <a:pt x="685800" y="0"/>
                  </a:cubicBezTo>
                  <a:cubicBezTo>
                    <a:pt x="1064514" y="0"/>
                    <a:pt x="1371600" y="307086"/>
                    <a:pt x="1371600" y="685800"/>
                  </a:cubicBezTo>
                  <a:cubicBezTo>
                    <a:pt x="1371600" y="1064514"/>
                    <a:pt x="1064514" y="1371600"/>
                    <a:pt x="685800" y="1371600"/>
                  </a:cubicBezTo>
                  <a:cubicBezTo>
                    <a:pt x="307086" y="1371600"/>
                    <a:pt x="0" y="1064514"/>
                    <a:pt x="0" y="685800"/>
                  </a:cubicBezTo>
                  <a:close/>
                </a:path>
              </a:pathLst>
            </a:custGeom>
            <a:solidFill>
              <a:srgbClr val="D8C67E">
                <a:alpha val="84706"/>
              </a:srgbClr>
            </a:solidFill>
          </p:spPr>
          <p:txBody>
            <a:bodyPr/>
            <a:lstStyle/>
            <a:p>
              <a:endParaRPr lang="en-US"/>
            </a:p>
          </p:txBody>
        </p:sp>
        <p:sp>
          <p:nvSpPr>
            <p:cNvPr id="7" name="TextBox 7"/>
            <p:cNvSpPr txBox="1"/>
            <p:nvPr/>
          </p:nvSpPr>
          <p:spPr>
            <a:xfrm>
              <a:off x="0" y="-28575"/>
              <a:ext cx="1371600" cy="1400175"/>
            </a:xfrm>
            <a:prstGeom prst="rect">
              <a:avLst/>
            </a:prstGeom>
          </p:spPr>
          <p:txBody>
            <a:bodyPr lIns="50800" tIns="50800" rIns="50800" bIns="50800" rtlCol="0" anchor="ctr"/>
            <a:lstStyle/>
            <a:p>
              <a:pPr algn="ctr">
                <a:lnSpc>
                  <a:spcPts val="4320"/>
                </a:lnSpc>
              </a:pPr>
              <a:r>
                <a:rPr lang="en-US" sz="3600" dirty="0">
                  <a:solidFill>
                    <a:srgbClr val="FFFFFF"/>
                  </a:solidFill>
                  <a:latin typeface="Arimo"/>
                  <a:ea typeface="Arimo"/>
                  <a:cs typeface="Arimo"/>
                  <a:sym typeface="Arimo"/>
                </a:rPr>
                <a:t>一</a:t>
              </a:r>
            </a:p>
          </p:txBody>
        </p:sp>
      </p:grpSp>
      <p:grpSp>
        <p:nvGrpSpPr>
          <p:cNvPr id="8" name="Group 8"/>
          <p:cNvGrpSpPr/>
          <p:nvPr/>
        </p:nvGrpSpPr>
        <p:grpSpPr>
          <a:xfrm>
            <a:off x="4241896" y="2789451"/>
            <a:ext cx="1028700" cy="1028700"/>
            <a:chOff x="0" y="0"/>
            <a:chExt cx="1371600" cy="1371600"/>
          </a:xfrm>
        </p:grpSpPr>
        <p:sp>
          <p:nvSpPr>
            <p:cNvPr id="9" name="Freeform 9"/>
            <p:cNvSpPr/>
            <p:nvPr/>
          </p:nvSpPr>
          <p:spPr>
            <a:xfrm>
              <a:off x="0" y="0"/>
              <a:ext cx="1371600" cy="1371600"/>
            </a:xfrm>
            <a:custGeom>
              <a:avLst/>
              <a:gdLst/>
              <a:ahLst/>
              <a:cxnLst/>
              <a:rect l="l" t="t" r="r" b="b"/>
              <a:pathLst>
                <a:path w="1371600" h="1371600">
                  <a:moveTo>
                    <a:pt x="0" y="685800"/>
                  </a:moveTo>
                  <a:cubicBezTo>
                    <a:pt x="0" y="307086"/>
                    <a:pt x="307086" y="0"/>
                    <a:pt x="685800" y="0"/>
                  </a:cubicBezTo>
                  <a:cubicBezTo>
                    <a:pt x="1064514" y="0"/>
                    <a:pt x="1371600" y="307086"/>
                    <a:pt x="1371600" y="685800"/>
                  </a:cubicBezTo>
                  <a:cubicBezTo>
                    <a:pt x="1371600" y="1064514"/>
                    <a:pt x="1064514" y="1371600"/>
                    <a:pt x="685800" y="1371600"/>
                  </a:cubicBezTo>
                  <a:cubicBezTo>
                    <a:pt x="307086" y="1371600"/>
                    <a:pt x="0" y="1064514"/>
                    <a:pt x="0" y="685800"/>
                  </a:cubicBezTo>
                  <a:close/>
                </a:path>
              </a:pathLst>
            </a:custGeom>
            <a:solidFill>
              <a:srgbClr val="D8C67E">
                <a:alpha val="84706"/>
              </a:srgbClr>
            </a:solidFill>
          </p:spPr>
          <p:txBody>
            <a:bodyPr/>
            <a:lstStyle/>
            <a:p>
              <a:endParaRPr lang="en-US"/>
            </a:p>
          </p:txBody>
        </p:sp>
        <p:sp>
          <p:nvSpPr>
            <p:cNvPr id="10" name="TextBox 10"/>
            <p:cNvSpPr txBox="1"/>
            <p:nvPr/>
          </p:nvSpPr>
          <p:spPr>
            <a:xfrm>
              <a:off x="0" y="-28575"/>
              <a:ext cx="1371600" cy="1400175"/>
            </a:xfrm>
            <a:prstGeom prst="rect">
              <a:avLst/>
            </a:prstGeom>
          </p:spPr>
          <p:txBody>
            <a:bodyPr lIns="50800" tIns="50800" rIns="50800" bIns="50800" rtlCol="0" anchor="ctr"/>
            <a:lstStyle/>
            <a:p>
              <a:pPr algn="ctr">
                <a:lnSpc>
                  <a:spcPts val="4320"/>
                </a:lnSpc>
              </a:pPr>
              <a:r>
                <a:rPr lang="en-US" sz="3600" dirty="0">
                  <a:solidFill>
                    <a:srgbClr val="FFFFFF"/>
                  </a:solidFill>
                  <a:latin typeface="Arimo"/>
                  <a:ea typeface="Arimo"/>
                  <a:cs typeface="Arimo"/>
                  <a:sym typeface="Arimo"/>
                </a:rPr>
                <a:t>二</a:t>
              </a:r>
            </a:p>
          </p:txBody>
        </p:sp>
      </p:grpSp>
      <p:sp>
        <p:nvSpPr>
          <p:cNvPr id="11" name="Freeform 11"/>
          <p:cNvSpPr/>
          <p:nvPr/>
        </p:nvSpPr>
        <p:spPr>
          <a:xfrm>
            <a:off x="-2624262" y="1903031"/>
            <a:ext cx="6364077" cy="8383969"/>
          </a:xfrm>
          <a:custGeom>
            <a:avLst/>
            <a:gdLst/>
            <a:ahLst/>
            <a:cxnLst/>
            <a:rect l="l" t="t" r="r" b="b"/>
            <a:pathLst>
              <a:path w="6364077" h="8383969">
                <a:moveTo>
                  <a:pt x="0" y="0"/>
                </a:moveTo>
                <a:lnTo>
                  <a:pt x="6364076" y="0"/>
                </a:lnTo>
                <a:lnTo>
                  <a:pt x="6364076" y="8383968"/>
                </a:lnTo>
                <a:lnTo>
                  <a:pt x="0" y="8383968"/>
                </a:lnTo>
                <a:lnTo>
                  <a:pt x="0" y="0"/>
                </a:lnTo>
                <a:close/>
              </a:path>
            </a:pathLst>
          </a:custGeom>
          <a:blipFill>
            <a:blip r:embed="rId4"/>
            <a:stretch>
              <a:fillRect t="-2736" r="-147021" b="-2736"/>
            </a:stretch>
          </a:blipFill>
        </p:spPr>
        <p:txBody>
          <a:bodyPr/>
          <a:lstStyle/>
          <a:p>
            <a:endParaRPr lang="en-US"/>
          </a:p>
        </p:txBody>
      </p:sp>
      <p:graphicFrame>
        <p:nvGraphicFramePr>
          <p:cNvPr id="12" name="Table 12"/>
          <p:cNvGraphicFramePr>
            <a:graphicFrameLocks noGrp="1"/>
          </p:cNvGraphicFramePr>
          <p:nvPr>
            <p:extLst>
              <p:ext uri="{D42A27DB-BD31-4B8C-83A1-F6EECF244321}">
                <p14:modId xmlns:p14="http://schemas.microsoft.com/office/powerpoint/2010/main" val="3692044516"/>
              </p:ext>
            </p:extLst>
          </p:nvPr>
        </p:nvGraphicFramePr>
        <p:xfrm>
          <a:off x="3110978" y="3818151"/>
          <a:ext cx="14705194" cy="6328657"/>
        </p:xfrm>
        <a:graphic>
          <a:graphicData uri="http://schemas.openxmlformats.org/drawingml/2006/table">
            <a:tbl>
              <a:tblPr/>
              <a:tblGrid>
                <a:gridCol w="3138247">
                  <a:extLst>
                    <a:ext uri="{9D8B030D-6E8A-4147-A177-3AD203B41FA5}">
                      <a16:colId xmlns:a16="http://schemas.microsoft.com/office/drawing/2014/main" val="20000"/>
                    </a:ext>
                  </a:extLst>
                </a:gridCol>
                <a:gridCol w="11566947">
                  <a:extLst>
                    <a:ext uri="{9D8B030D-6E8A-4147-A177-3AD203B41FA5}">
                      <a16:colId xmlns:a16="http://schemas.microsoft.com/office/drawing/2014/main" val="20001"/>
                    </a:ext>
                  </a:extLst>
                </a:gridCol>
              </a:tblGrid>
              <a:tr h="1470942">
                <a:tc>
                  <a:txBody>
                    <a:bodyPr/>
                    <a:lstStyle/>
                    <a:p>
                      <a:pPr algn="ctr">
                        <a:lnSpc>
                          <a:spcPts val="4550"/>
                        </a:lnSpc>
                        <a:defRPr/>
                      </a:pPr>
                      <a:r>
                        <a:rPr lang="en-US" sz="3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Bố</a:t>
                      </a:r>
                      <a:r>
                        <a:rPr lang="en-US" sz="3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cục</a:t>
                      </a:r>
                      <a:r>
                        <a:rPr lang="en-US" sz="3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văn</a:t>
                      </a:r>
                      <a:r>
                        <a:rPr lang="en-US" sz="3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bản</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tc>
                  <a:txBody>
                    <a:bodyPr/>
                    <a:lstStyle/>
                    <a:p>
                      <a:pPr algn="ctr">
                        <a:lnSpc>
                          <a:spcPts val="4550"/>
                        </a:lnSpc>
                        <a:defRPr/>
                      </a:pPr>
                      <a:r>
                        <a:rPr lang="en-US" sz="3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Luận</a:t>
                      </a:r>
                      <a:r>
                        <a:rPr lang="en-US" sz="3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điểm</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extLst>
                  <a:ext uri="{0D108BD9-81ED-4DB2-BD59-A6C34878D82A}">
                    <a16:rowId xmlns:a16="http://schemas.microsoft.com/office/drawing/2014/main" val="10000"/>
                  </a:ext>
                </a:extLst>
              </a:tr>
              <a:tr h="1474770">
                <a:tc>
                  <a:txBody>
                    <a:bodyPr/>
                    <a:lstStyle/>
                    <a:p>
                      <a:pPr algn="just">
                        <a:lnSpc>
                          <a:spcPts val="4550"/>
                        </a:lnSpc>
                        <a:defRPr/>
                      </a:pPr>
                      <a:r>
                        <a:rPr lang="en-US" sz="3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Phần</a:t>
                      </a:r>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1</a:t>
                      </a:r>
                      <a:r>
                        <a:rPr lang="vi-VN"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endPar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p>
                      <a:pPr algn="just">
                        <a:lnSpc>
                          <a:spcPts val="4550"/>
                        </a:lnSpc>
                        <a:defRPr/>
                      </a:pPr>
                      <a:r>
                        <a:rPr lang="vi-VN"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Nêu vấn đề</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tc>
                  <a:txBody>
                    <a:bodyPr/>
                    <a:lstStyle/>
                    <a:p>
                      <a:pPr algn="just">
                        <a:lnSpc>
                          <a:spcPts val="4550"/>
                        </a:lnSpc>
                        <a:defRPr/>
                      </a:pPr>
                      <a:r>
                        <a:rPr lang="vi-VN" sz="3500" i="1" kern="1200" dirty="0">
                          <a:solidFill>
                            <a:srgbClr val="674935"/>
                          </a:solidFill>
                          <a:effectLst/>
                          <a:latin typeface="Roboto Condensed" panose="02000000000000000000" pitchFamily="2" charset="0"/>
                          <a:ea typeface="Roboto Condensed" panose="02000000000000000000" pitchFamily="2" charset="0"/>
                          <a:cs typeface="+mn-cs"/>
                        </a:rPr>
                        <a:t>Làng</a:t>
                      </a:r>
                      <a:r>
                        <a:rPr lang="vi-VN" sz="3500" kern="1200" dirty="0">
                          <a:solidFill>
                            <a:srgbClr val="674935"/>
                          </a:solidFill>
                          <a:effectLst/>
                          <a:latin typeface="Roboto Condensed" panose="02000000000000000000" pitchFamily="2" charset="0"/>
                          <a:ea typeface="Roboto Condensed" panose="02000000000000000000" pitchFamily="2" charset="0"/>
                          <a:cs typeface="+mn-cs"/>
                        </a:rPr>
                        <a:t> là một truyện ngắn có cốt truyện đơn giản, một kiểu cốt truyện tâm lý</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extLst>
                  <a:ext uri="{0D108BD9-81ED-4DB2-BD59-A6C34878D82A}">
                    <a16:rowId xmlns:a16="http://schemas.microsoft.com/office/drawing/2014/main" val="10001"/>
                  </a:ext>
                </a:extLst>
              </a:tr>
              <a:tr h="900185">
                <a:tc>
                  <a:txBody>
                    <a:bodyPr/>
                    <a:lstStyle/>
                    <a:p>
                      <a:pPr algn="just">
                        <a:lnSpc>
                          <a:spcPts val="4550"/>
                        </a:lnSpc>
                        <a:defRPr/>
                      </a:pPr>
                      <a:r>
                        <a:rPr lang="en-US" sz="3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Phần</a:t>
                      </a:r>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2</a:t>
                      </a:r>
                      <a:r>
                        <a:rPr lang="vi-VN"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3500" kern="1200" dirty="0">
                          <a:solidFill>
                            <a:srgbClr val="674935"/>
                          </a:solidFill>
                          <a:effectLst/>
                          <a:latin typeface="Roboto Condensed" panose="02000000000000000000" pitchFamily="2" charset="0"/>
                          <a:ea typeface="Roboto Condensed" panose="02000000000000000000" pitchFamily="2" charset="0"/>
                          <a:cs typeface="+mn-cs"/>
                        </a:rPr>
                        <a:t>Triển khai và làm sáng tỏ vấn đề</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tc>
                  <a:txBody>
                    <a:bodyPr/>
                    <a:lstStyle/>
                    <a:p>
                      <a:pPr algn="just">
                        <a:lnSpc>
                          <a:spcPts val="4550"/>
                        </a:lnSpc>
                        <a:defRPr/>
                      </a:pPr>
                      <a:r>
                        <a:rPr lang="vi-VN" sz="3500" kern="1200" dirty="0">
                          <a:solidFill>
                            <a:srgbClr val="674935"/>
                          </a:solidFill>
                          <a:effectLst/>
                          <a:latin typeface="Roboto Condensed" panose="02000000000000000000" pitchFamily="2" charset="0"/>
                          <a:ea typeface="Roboto Condensed" panose="02000000000000000000" pitchFamily="2" charset="0"/>
                          <a:cs typeface="+mn-cs"/>
                        </a:rPr>
                        <a:t>Diễn biến tâm trạng của nhân vật ông Hai được miêu tả qua các giai đoạn.</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extLst>
                  <a:ext uri="{0D108BD9-81ED-4DB2-BD59-A6C34878D82A}">
                    <a16:rowId xmlns:a16="http://schemas.microsoft.com/office/drawing/2014/main" val="10002"/>
                  </a:ext>
                </a:extLst>
              </a:tr>
              <a:tr h="1474770">
                <a:tc>
                  <a:txBody>
                    <a:bodyPr/>
                    <a:lstStyle/>
                    <a:p>
                      <a:pPr algn="just">
                        <a:lnSpc>
                          <a:spcPts val="4550"/>
                        </a:lnSpc>
                        <a:defRPr/>
                      </a:pPr>
                      <a:r>
                        <a:rPr lang="en-US" sz="3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Phần</a:t>
                      </a:r>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3</a:t>
                      </a:r>
                      <a:r>
                        <a:rPr lang="vi-VN"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3500" kern="1200" dirty="0">
                          <a:solidFill>
                            <a:srgbClr val="674935"/>
                          </a:solidFill>
                          <a:effectLst/>
                          <a:latin typeface="Roboto Condensed" panose="02000000000000000000" pitchFamily="2" charset="0"/>
                          <a:ea typeface="Roboto Condensed" panose="02000000000000000000" pitchFamily="2" charset="0"/>
                          <a:cs typeface="+mn-cs"/>
                        </a:rPr>
                        <a:t>Khẳng định lại vấn đề </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tc>
                  <a:txBody>
                    <a:bodyPr/>
                    <a:lstStyle/>
                    <a:p>
                      <a:pPr algn="just">
                        <a:lnSpc>
                          <a:spcPts val="4550"/>
                        </a:lnSpc>
                        <a:defRPr/>
                      </a:pPr>
                      <a:r>
                        <a:rPr lang="vi-VN" sz="3500" kern="1200" dirty="0">
                          <a:solidFill>
                            <a:srgbClr val="674935"/>
                          </a:solidFill>
                          <a:effectLst/>
                          <a:latin typeface="Roboto Condensed" panose="02000000000000000000" pitchFamily="2" charset="0"/>
                          <a:ea typeface="Roboto Condensed" panose="02000000000000000000" pitchFamily="2" charset="0"/>
                          <a:cs typeface="+mn-cs"/>
                        </a:rPr>
                        <a:t>Đánh giá của người viết về thành công của tác phẩm</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TextBox 13"/>
          <p:cNvSpPr txBox="1"/>
          <p:nvPr/>
        </p:nvSpPr>
        <p:spPr>
          <a:xfrm>
            <a:off x="5593188" y="1402288"/>
            <a:ext cx="12222984" cy="1077218"/>
          </a:xfrm>
          <a:prstGeom prst="rect">
            <a:avLst/>
          </a:prstGeom>
        </p:spPr>
        <p:txBody>
          <a:bodyPr lIns="0" tIns="0" rIns="0" bIns="0" rtlCol="0" anchor="t">
            <a:spAutoFit/>
          </a:bodyPr>
          <a:lstStyle/>
          <a:p>
            <a:pPr algn="just">
              <a:lnSpc>
                <a:spcPts val="4200"/>
              </a:lnSpc>
              <a:spcBef>
                <a:spcPct val="0"/>
              </a:spcBef>
            </a:pPr>
            <a:r>
              <a:rPr lang="en-US" sz="40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Luận</a:t>
            </a:r>
            <a:r>
              <a:rPr lang="en-US" sz="40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0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đề</a:t>
            </a:r>
            <a:r>
              <a:rPr lang="en-US" sz="40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a:t>
            </a:r>
            <a:r>
              <a:rPr lang="vi-VN" sz="40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vi-VN" sz="4000" i="1" dirty="0">
                <a:solidFill>
                  <a:srgbClr val="674935"/>
                </a:solidFill>
                <a:effectLst/>
                <a:latin typeface="Roboto Condensed" panose="02000000000000000000" pitchFamily="2" charset="0"/>
                <a:ea typeface="Roboto Condensed" panose="02000000000000000000" pitchFamily="2" charset="0"/>
              </a:rPr>
              <a:t>Làng </a:t>
            </a:r>
            <a:r>
              <a:rPr lang="vi-VN" sz="4000" dirty="0">
                <a:solidFill>
                  <a:srgbClr val="674935"/>
                </a:solidFill>
                <a:effectLst/>
                <a:latin typeface="Roboto Condensed" panose="02000000000000000000" pitchFamily="2" charset="0"/>
                <a:ea typeface="Roboto Condensed" panose="02000000000000000000" pitchFamily="2" charset="0"/>
              </a:rPr>
              <a:t>là một truyện ngắn có cốt truyện đơn giản, tập trung vào diễn tả tâm trạng của nhân vật chính.</a:t>
            </a:r>
            <a:endParaRPr lang="en-US" sz="4000" dirty="0">
              <a:solidFill>
                <a:srgbClr val="674935"/>
              </a:solidFill>
              <a:effectLst/>
              <a:latin typeface="Roboto Condensed" panose="02000000000000000000" pitchFamily="2" charset="0"/>
              <a:ea typeface="Roboto Condensed" panose="02000000000000000000" pitchFamily="2" charset="0"/>
            </a:endParaRPr>
          </a:p>
        </p:txBody>
      </p:sp>
      <p:sp>
        <p:nvSpPr>
          <p:cNvPr id="14" name="TextBox 14"/>
          <p:cNvSpPr txBox="1"/>
          <p:nvPr/>
        </p:nvSpPr>
        <p:spPr>
          <a:xfrm>
            <a:off x="4485607" y="264160"/>
            <a:ext cx="16066627" cy="764540"/>
          </a:xfrm>
          <a:prstGeom prst="rect">
            <a:avLst/>
          </a:prstGeom>
        </p:spPr>
        <p:txBody>
          <a:bodyPr lIns="0" tIns="0" rIns="0" bIns="0" rtlCol="0" anchor="t">
            <a:spAutoFit/>
          </a:bodyPr>
          <a:lstStyle/>
          <a:p>
            <a:pPr algn="just">
              <a:lnSpc>
                <a:spcPts val="6159"/>
              </a:lnSpc>
            </a:pPr>
            <a:r>
              <a:rPr lang="en-US" sz="4399" b="1">
                <a:solidFill>
                  <a:srgbClr val="674935"/>
                </a:solidFill>
                <a:latin typeface="Roboto Condensed Bold"/>
                <a:ea typeface="Roboto Condensed Bold"/>
                <a:cs typeface="Roboto Condensed Bold"/>
                <a:sym typeface="Roboto Condensed Bold"/>
              </a:rPr>
              <a:t>a. Luận đề và hệ thống luận điểm</a:t>
            </a:r>
          </a:p>
        </p:txBody>
      </p:sp>
      <p:sp>
        <p:nvSpPr>
          <p:cNvPr id="15" name="TextBox 15"/>
          <p:cNvSpPr txBox="1"/>
          <p:nvPr/>
        </p:nvSpPr>
        <p:spPr>
          <a:xfrm>
            <a:off x="5593188" y="2974051"/>
            <a:ext cx="11509059" cy="619125"/>
          </a:xfrm>
          <a:prstGeom prst="rect">
            <a:avLst/>
          </a:prstGeom>
        </p:spPr>
        <p:txBody>
          <a:bodyPr lIns="0" tIns="0" rIns="0" bIns="0" rtlCol="0" anchor="t">
            <a:spAutoFit/>
          </a:bodyPr>
          <a:lstStyle/>
          <a:p>
            <a:pPr algn="l">
              <a:lnSpc>
                <a:spcPts val="4800"/>
              </a:lnSpc>
              <a:spcBef>
                <a:spcPct val="0"/>
              </a:spcBef>
            </a:pPr>
            <a:r>
              <a:rPr lang="en-US" sz="4000" b="1" dirty="0" err="1">
                <a:solidFill>
                  <a:srgbClr val="674935"/>
                </a:solidFill>
                <a:latin typeface="Roboto Condensed Bold"/>
                <a:ea typeface="Roboto Condensed Bold"/>
                <a:cs typeface="Roboto Condensed Bold"/>
                <a:sym typeface="Roboto Condensed Bold"/>
              </a:rPr>
              <a:t>Bố</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cục</a:t>
            </a:r>
            <a:r>
              <a:rPr lang="en-US" sz="4000" b="1" dirty="0">
                <a:solidFill>
                  <a:srgbClr val="674935"/>
                </a:solidFill>
                <a:latin typeface="Roboto Condensed Bold"/>
                <a:ea typeface="Roboto Condensed Bold"/>
                <a:cs typeface="Roboto Condensed Bold"/>
                <a:sym typeface="Roboto Condensed Bold"/>
              </a:rPr>
              <a:t> và </a:t>
            </a:r>
            <a:r>
              <a:rPr lang="en-US" sz="4000" b="1" dirty="0" err="1">
                <a:solidFill>
                  <a:srgbClr val="674935"/>
                </a:solidFill>
                <a:latin typeface="Roboto Condensed Bold"/>
                <a:ea typeface="Roboto Condensed Bold"/>
                <a:cs typeface="Roboto Condensed Bold"/>
                <a:sym typeface="Roboto Condensed Bold"/>
              </a:rPr>
              <a:t>hệ</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thống</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luận</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điểm</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của</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văn</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bản</a:t>
            </a:r>
            <a:r>
              <a:rPr lang="en-US" sz="4000" b="1" dirty="0">
                <a:solidFill>
                  <a:srgbClr val="674935"/>
                </a:solidFill>
                <a:latin typeface="Roboto Condensed Bold"/>
                <a:ea typeface="Roboto Condensed Bold"/>
                <a:cs typeface="Roboto Condensed Bold"/>
                <a:sym typeface="Roboto Condensed Bold"/>
              </a:rPr>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Freeform 2"/>
          <p:cNvSpPr/>
          <p:nvPr/>
        </p:nvSpPr>
        <p:spPr>
          <a:xfrm>
            <a:off x="-1111324" y="1903031"/>
            <a:ext cx="6364077" cy="8383969"/>
          </a:xfrm>
          <a:custGeom>
            <a:avLst/>
            <a:gdLst/>
            <a:ahLst/>
            <a:cxnLst/>
            <a:rect l="l" t="t" r="r" b="b"/>
            <a:pathLst>
              <a:path w="6364077" h="8383969">
                <a:moveTo>
                  <a:pt x="0" y="0"/>
                </a:moveTo>
                <a:lnTo>
                  <a:pt x="6364077" y="0"/>
                </a:lnTo>
                <a:lnTo>
                  <a:pt x="6364077" y="8383969"/>
                </a:lnTo>
                <a:lnTo>
                  <a:pt x="0" y="8383969"/>
                </a:lnTo>
                <a:lnTo>
                  <a:pt x="0" y="0"/>
                </a:lnTo>
                <a:close/>
              </a:path>
            </a:pathLst>
          </a:custGeom>
          <a:blipFill>
            <a:blip r:embed="rId3"/>
            <a:stretch>
              <a:fillRect t="-2736" r="-147021" b="-2736"/>
            </a:stretch>
          </a:blipFill>
        </p:spPr>
        <p:txBody>
          <a:bodyPr/>
          <a:lstStyle/>
          <a:p>
            <a:endParaRPr lang="en-US"/>
          </a:p>
        </p:txBody>
      </p:sp>
      <p:graphicFrame>
        <p:nvGraphicFramePr>
          <p:cNvPr id="3" name="Table 3"/>
          <p:cNvGraphicFramePr>
            <a:graphicFrameLocks noGrp="1"/>
          </p:cNvGraphicFramePr>
          <p:nvPr>
            <p:extLst>
              <p:ext uri="{D42A27DB-BD31-4B8C-83A1-F6EECF244321}">
                <p14:modId xmlns:p14="http://schemas.microsoft.com/office/powerpoint/2010/main" val="3011594637"/>
              </p:ext>
            </p:extLst>
          </p:nvPr>
        </p:nvGraphicFramePr>
        <p:xfrm>
          <a:off x="571577" y="548995"/>
          <a:ext cx="17449466" cy="7035168"/>
        </p:xfrm>
        <a:graphic>
          <a:graphicData uri="http://schemas.openxmlformats.org/drawingml/2006/table">
            <a:tbl>
              <a:tblPr/>
              <a:tblGrid>
                <a:gridCol w="6667754">
                  <a:extLst>
                    <a:ext uri="{9D8B030D-6E8A-4147-A177-3AD203B41FA5}">
                      <a16:colId xmlns:a16="http://schemas.microsoft.com/office/drawing/2014/main" val="20000"/>
                    </a:ext>
                  </a:extLst>
                </a:gridCol>
                <a:gridCol w="10781712">
                  <a:extLst>
                    <a:ext uri="{9D8B030D-6E8A-4147-A177-3AD203B41FA5}">
                      <a16:colId xmlns:a16="http://schemas.microsoft.com/office/drawing/2014/main" val="20001"/>
                    </a:ext>
                  </a:extLst>
                </a:gridCol>
              </a:tblGrid>
              <a:tr h="899002">
                <a:tc>
                  <a:txBody>
                    <a:bodyPr/>
                    <a:lstStyle/>
                    <a:p>
                      <a:pPr algn="ctr">
                        <a:lnSpc>
                          <a:spcPts val="4550"/>
                        </a:lnSpc>
                        <a:defRPr/>
                      </a:pPr>
                      <a:r>
                        <a:rPr lang="en-US" sz="3500" b="1" dirty="0" err="1">
                          <a:solidFill>
                            <a:srgbClr val="674935"/>
                          </a:solidFill>
                          <a:latin typeface="Roboto Condensed Bold"/>
                          <a:ea typeface="Roboto Condensed Bold"/>
                          <a:cs typeface="Roboto Condensed Bold"/>
                          <a:sym typeface="Roboto Condensed Bold"/>
                        </a:rPr>
                        <a:t>Luận</a:t>
                      </a:r>
                      <a:r>
                        <a:rPr lang="en-US" sz="3500" b="1" dirty="0">
                          <a:solidFill>
                            <a:srgbClr val="674935"/>
                          </a:solidFill>
                          <a:latin typeface="Roboto Condensed Bold"/>
                          <a:ea typeface="Roboto Condensed Bold"/>
                          <a:cs typeface="Roboto Condensed Bold"/>
                          <a:sym typeface="Roboto Condensed Bold"/>
                        </a:rPr>
                        <a:t> </a:t>
                      </a:r>
                      <a:r>
                        <a:rPr lang="en-US" sz="3500" b="1" dirty="0" err="1">
                          <a:solidFill>
                            <a:srgbClr val="674935"/>
                          </a:solidFill>
                          <a:latin typeface="Roboto Condensed Bold"/>
                          <a:ea typeface="Roboto Condensed Bold"/>
                          <a:cs typeface="Roboto Condensed Bold"/>
                          <a:sym typeface="Roboto Condensed Bold"/>
                        </a:rPr>
                        <a:t>điểm</a:t>
                      </a:r>
                      <a:endParaRPr lang="en-US" sz="1100" dirty="0">
                        <a:solidFill>
                          <a:srgbClr val="674935"/>
                        </a:solidFill>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tc>
                  <a:txBody>
                    <a:bodyPr/>
                    <a:lstStyle/>
                    <a:p>
                      <a:pPr algn="ctr">
                        <a:lnSpc>
                          <a:spcPts val="4550"/>
                        </a:lnSpc>
                        <a:defRPr/>
                      </a:pPr>
                      <a:r>
                        <a:rPr lang="en-US" sz="3500" b="1">
                          <a:solidFill>
                            <a:srgbClr val="674935"/>
                          </a:solidFill>
                          <a:latin typeface="Roboto Condensed Bold"/>
                          <a:ea typeface="Roboto Condensed Bold"/>
                          <a:cs typeface="Roboto Condensed Bold"/>
                          <a:sym typeface="Roboto Condensed Bold"/>
                        </a:rPr>
                        <a:t>Mạch lập luận</a:t>
                      </a:r>
                      <a:endParaRPr lang="en-US" sz="1100">
                        <a:solidFill>
                          <a:srgbClr val="674935"/>
                        </a:solidFill>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extLst>
                  <a:ext uri="{0D108BD9-81ED-4DB2-BD59-A6C34878D82A}">
                    <a16:rowId xmlns:a16="http://schemas.microsoft.com/office/drawing/2014/main" val="10000"/>
                  </a:ext>
                </a:extLst>
              </a:tr>
              <a:tr h="2046663">
                <a:tc>
                  <a:txBody>
                    <a:bodyPr/>
                    <a:lstStyle/>
                    <a:p>
                      <a:pPr algn="just">
                        <a:lnSpc>
                          <a:spcPts val="4550"/>
                        </a:lnSpc>
                        <a:defRPr/>
                      </a:pPr>
                      <a:r>
                        <a:rPr lang="vi-VN" sz="3500" i="1" kern="1200" dirty="0">
                          <a:solidFill>
                            <a:srgbClr val="674935"/>
                          </a:solidFill>
                          <a:effectLst/>
                          <a:latin typeface="Roboto Condensed" panose="02000000000000000000" pitchFamily="2" charset="0"/>
                          <a:ea typeface="Roboto Condensed" panose="02000000000000000000" pitchFamily="2" charset="0"/>
                          <a:cs typeface="+mn-cs"/>
                        </a:rPr>
                        <a:t>Làng</a:t>
                      </a:r>
                      <a:r>
                        <a:rPr lang="vi-VN" sz="3500" kern="1200" dirty="0">
                          <a:solidFill>
                            <a:srgbClr val="674935"/>
                          </a:solidFill>
                          <a:effectLst/>
                          <a:latin typeface="Roboto Condensed" panose="02000000000000000000" pitchFamily="2" charset="0"/>
                          <a:ea typeface="Roboto Condensed" panose="02000000000000000000" pitchFamily="2" charset="0"/>
                          <a:cs typeface="+mn-cs"/>
                        </a:rPr>
                        <a:t> là một truyện ngắn có cốt truyện đơn giản, một kiểu cốt truyện tâm lý</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tc>
                  <a:txBody>
                    <a:bodyPr/>
                    <a:lstStyle/>
                    <a:p>
                      <a:pPr marL="0" marR="0" lvl="0" indent="0" algn="just" defTabSz="914400" rtl="0" eaLnBrk="1" fontAlgn="auto" latinLnBrk="0" hangingPunct="1">
                        <a:lnSpc>
                          <a:spcPts val="4550"/>
                        </a:lnSpc>
                        <a:spcBef>
                          <a:spcPts val="0"/>
                        </a:spcBef>
                        <a:spcAft>
                          <a:spcPts val="0"/>
                        </a:spcAft>
                        <a:buClrTx/>
                        <a:buSzTx/>
                        <a:buFontTx/>
                        <a:buNone/>
                        <a:tabLst/>
                        <a:defRPr/>
                      </a:pPr>
                      <a:r>
                        <a:rPr lang="en-US" sz="3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điểm</a:t>
                      </a:r>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1: </a:t>
                      </a:r>
                      <a:r>
                        <a:rPr lang="vi-VN" sz="3500" kern="1200" dirty="0">
                          <a:solidFill>
                            <a:srgbClr val="674935"/>
                          </a:solidFill>
                          <a:effectLst/>
                          <a:latin typeface="Roboto Condensed" panose="02000000000000000000" pitchFamily="2" charset="0"/>
                          <a:ea typeface="Roboto Condensed" panose="02000000000000000000" pitchFamily="2" charset="0"/>
                          <a:cs typeface="+mn-cs"/>
                        </a:rPr>
                        <a:t>Nêu trực tiếp vấn đề (1 khía cạnh nghệ thuật dẫn đến thành công của tác phẩm)</a:t>
                      </a:r>
                      <a:endParaRPr lang="en-US" sz="3500" kern="1200" dirty="0">
                        <a:solidFill>
                          <a:srgbClr val="674935"/>
                        </a:solidFill>
                        <a:effectLst/>
                        <a:latin typeface="Roboto Condensed" panose="02000000000000000000" pitchFamily="2" charset="0"/>
                        <a:ea typeface="Roboto Condensed" panose="02000000000000000000" pitchFamily="2" charset="0"/>
                        <a:cs typeface="+mn-cs"/>
                      </a:endParaRPr>
                    </a:p>
                    <a:p>
                      <a:pPr algn="just">
                        <a:lnSpc>
                          <a:spcPts val="4550"/>
                        </a:lnSpc>
                        <a:defRPr/>
                      </a:pP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extLst>
                  <a:ext uri="{0D108BD9-81ED-4DB2-BD59-A6C34878D82A}">
                    <a16:rowId xmlns:a16="http://schemas.microsoft.com/office/drawing/2014/main" val="10001"/>
                  </a:ext>
                </a:extLst>
              </a:tr>
              <a:tr h="2616671">
                <a:tc>
                  <a:txBody>
                    <a:bodyPr/>
                    <a:lstStyle/>
                    <a:p>
                      <a:pPr algn="just">
                        <a:lnSpc>
                          <a:spcPts val="4550"/>
                        </a:lnSpc>
                        <a:defRPr/>
                      </a:pPr>
                      <a:r>
                        <a:rPr lang="vi-VN" sz="3500" kern="1200" dirty="0">
                          <a:solidFill>
                            <a:srgbClr val="674935"/>
                          </a:solidFill>
                          <a:effectLst/>
                          <a:latin typeface="Roboto Condensed" panose="02000000000000000000" pitchFamily="2" charset="0"/>
                          <a:ea typeface="Roboto Condensed" panose="02000000000000000000" pitchFamily="2" charset="0"/>
                          <a:cs typeface="+mn-cs"/>
                        </a:rPr>
                        <a:t>Diễn biến tâm trạng của nhân vật ông Hai được miêu tả qua các giai đoạn.</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tc>
                  <a:txBody>
                    <a:bodyPr/>
                    <a:lstStyle/>
                    <a:p>
                      <a:pPr marL="0" marR="0" lvl="0" indent="0" algn="just" defTabSz="914400" rtl="0" eaLnBrk="1" fontAlgn="auto" latinLnBrk="0" hangingPunct="1">
                        <a:lnSpc>
                          <a:spcPts val="4550"/>
                        </a:lnSpc>
                        <a:spcBef>
                          <a:spcPts val="0"/>
                        </a:spcBef>
                        <a:spcAft>
                          <a:spcPts val="0"/>
                        </a:spcAft>
                        <a:buClrTx/>
                        <a:buSzTx/>
                        <a:buFontTx/>
                        <a:buNone/>
                        <a:tabLst/>
                        <a:defRPr/>
                      </a:pPr>
                      <a:r>
                        <a:rPr lang="en-US" sz="3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điểm</a:t>
                      </a:r>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2: </a:t>
                      </a:r>
                      <a:r>
                        <a:rPr lang="vi-VN" sz="3500" kern="1200" dirty="0">
                          <a:solidFill>
                            <a:srgbClr val="674935"/>
                          </a:solidFill>
                          <a:effectLst/>
                          <a:latin typeface="Roboto Condensed" panose="02000000000000000000" pitchFamily="2" charset="0"/>
                          <a:ea typeface="Roboto Condensed" panose="02000000000000000000" pitchFamily="2" charset="0"/>
                          <a:cs typeface="+mn-cs"/>
                        </a:rPr>
                        <a:t>Lí giải, phân tích cụ thể vấn đề</a:t>
                      </a:r>
                      <a:endParaRPr lang="en-US" sz="3500" kern="1200" dirty="0">
                        <a:solidFill>
                          <a:srgbClr val="674935"/>
                        </a:solidFill>
                        <a:effectLst/>
                        <a:latin typeface="Roboto Condensed" panose="02000000000000000000" pitchFamily="2" charset="0"/>
                        <a:ea typeface="Roboto Condensed" panose="02000000000000000000" pitchFamily="2" charset="0"/>
                        <a:cs typeface="+mn-cs"/>
                      </a:endParaRPr>
                    </a:p>
                    <a:p>
                      <a:pPr algn="just">
                        <a:lnSpc>
                          <a:spcPts val="4550"/>
                        </a:lnSpc>
                        <a:defRPr/>
                      </a:pP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extLst>
                  <a:ext uri="{0D108BD9-81ED-4DB2-BD59-A6C34878D82A}">
                    <a16:rowId xmlns:a16="http://schemas.microsoft.com/office/drawing/2014/main" val="10002"/>
                  </a:ext>
                </a:extLst>
              </a:tr>
              <a:tr h="1472832">
                <a:tc>
                  <a:txBody>
                    <a:bodyPr/>
                    <a:lstStyle/>
                    <a:p>
                      <a:pPr algn="just">
                        <a:lnSpc>
                          <a:spcPts val="4550"/>
                        </a:lnSpc>
                        <a:defRPr/>
                      </a:pPr>
                      <a:r>
                        <a:rPr lang="vi-VN" sz="3500" kern="1200" dirty="0">
                          <a:solidFill>
                            <a:srgbClr val="674935"/>
                          </a:solidFill>
                          <a:effectLst/>
                          <a:latin typeface="Roboto Condensed" panose="02000000000000000000" pitchFamily="2" charset="0"/>
                          <a:ea typeface="Roboto Condensed" panose="02000000000000000000" pitchFamily="2" charset="0"/>
                          <a:cs typeface="+mn-cs"/>
                        </a:rPr>
                        <a:t>Đánh giá của người viết về thành công của tác phẩm</a:t>
                      </a: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tc>
                  <a:txBody>
                    <a:bodyPr/>
                    <a:lstStyle/>
                    <a:p>
                      <a:pPr marL="0" marR="0" lvl="0" indent="0" algn="just" defTabSz="914400" rtl="0" eaLnBrk="1" fontAlgn="auto" latinLnBrk="0" hangingPunct="1">
                        <a:lnSpc>
                          <a:spcPts val="4550"/>
                        </a:lnSpc>
                        <a:spcBef>
                          <a:spcPts val="0"/>
                        </a:spcBef>
                        <a:spcAft>
                          <a:spcPts val="0"/>
                        </a:spcAft>
                        <a:buClrTx/>
                        <a:buSzTx/>
                        <a:buFontTx/>
                        <a:buNone/>
                        <a:tabLst/>
                        <a:defRPr/>
                      </a:pPr>
                      <a:r>
                        <a:rPr lang="en-US" sz="3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dirty="0" err="1">
                          <a:solidFill>
                            <a:srgbClr val="674935"/>
                          </a:solidFill>
                          <a:latin typeface="Roboto Condensed" panose="02000000000000000000" pitchFamily="2" charset="0"/>
                          <a:ea typeface="Roboto Condensed" panose="02000000000000000000" pitchFamily="2" charset="0"/>
                          <a:cs typeface="Roboto Condensed"/>
                          <a:sym typeface="Roboto Condensed"/>
                        </a:rPr>
                        <a:t>điểm</a:t>
                      </a:r>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3: </a:t>
                      </a:r>
                      <a:r>
                        <a:rPr lang="vi-VN" sz="3500" kern="1200" dirty="0">
                          <a:solidFill>
                            <a:srgbClr val="674935"/>
                          </a:solidFill>
                          <a:effectLst/>
                          <a:latin typeface="Roboto Condensed" panose="02000000000000000000" pitchFamily="2" charset="0"/>
                          <a:ea typeface="Roboto Condensed" panose="02000000000000000000" pitchFamily="2" charset="0"/>
                          <a:cs typeface="+mn-cs"/>
                        </a:rPr>
                        <a:t>Khẳng định lại vấn đề</a:t>
                      </a:r>
                      <a:endParaRPr lang="en-US" sz="3500" kern="1200" dirty="0">
                        <a:solidFill>
                          <a:srgbClr val="674935"/>
                        </a:solidFill>
                        <a:effectLst/>
                        <a:latin typeface="Roboto Condensed" panose="02000000000000000000" pitchFamily="2" charset="0"/>
                        <a:ea typeface="Roboto Condensed" panose="02000000000000000000" pitchFamily="2" charset="0"/>
                        <a:cs typeface="+mn-cs"/>
                      </a:endParaRPr>
                    </a:p>
                    <a:p>
                      <a:pPr algn="just">
                        <a:lnSpc>
                          <a:spcPts val="4550"/>
                        </a:lnSpc>
                        <a:defRPr/>
                      </a:pPr>
                      <a:endParaRPr lang="en-US" sz="35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C0A163"/>
                      </a:solidFill>
                      <a:prstDash val="solid"/>
                      <a:round/>
                      <a:headEnd type="none" w="med" len="med"/>
                      <a:tailEnd type="none" w="med" len="med"/>
                    </a:lnL>
                    <a:lnR w="28575" cap="flat" cmpd="sng" algn="ctr">
                      <a:solidFill>
                        <a:srgbClr val="C0A163"/>
                      </a:solidFill>
                      <a:prstDash val="solid"/>
                      <a:round/>
                      <a:headEnd type="none" w="med" len="med"/>
                      <a:tailEnd type="none" w="med" len="med"/>
                    </a:lnR>
                    <a:lnT w="28575" cap="flat" cmpd="sng" algn="ctr">
                      <a:solidFill>
                        <a:srgbClr val="C0A163"/>
                      </a:solidFill>
                      <a:prstDash val="solid"/>
                      <a:round/>
                      <a:headEnd type="none" w="med" len="med"/>
                      <a:tailEnd type="none" w="med" len="med"/>
                    </a:lnT>
                    <a:lnB w="28575" cap="flat" cmpd="sng" algn="ctr">
                      <a:solidFill>
                        <a:srgbClr val="C0A16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Freeform 4"/>
          <p:cNvSpPr/>
          <p:nvPr/>
        </p:nvSpPr>
        <p:spPr>
          <a:xfrm>
            <a:off x="4317274" y="7880701"/>
            <a:ext cx="1108557" cy="1154747"/>
          </a:xfrm>
          <a:custGeom>
            <a:avLst/>
            <a:gdLst/>
            <a:ahLst/>
            <a:cxnLst/>
            <a:rect l="l" t="t" r="r" b="b"/>
            <a:pathLst>
              <a:path w="1108557" h="1154747">
                <a:moveTo>
                  <a:pt x="0" y="0"/>
                </a:moveTo>
                <a:lnTo>
                  <a:pt x="1108557" y="0"/>
                </a:lnTo>
                <a:lnTo>
                  <a:pt x="1108557" y="1154746"/>
                </a:lnTo>
                <a:lnTo>
                  <a:pt x="0" y="11547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5539410" y="8124884"/>
            <a:ext cx="12222882" cy="1215076"/>
          </a:xfrm>
          <a:prstGeom prst="rect">
            <a:avLst/>
          </a:prstGeom>
        </p:spPr>
        <p:txBody>
          <a:bodyPr lIns="0" tIns="0" rIns="0" bIns="0" rtlCol="0" anchor="t">
            <a:spAutoFit/>
          </a:bodyPr>
          <a:lstStyle/>
          <a:p>
            <a:pPr algn="just">
              <a:lnSpc>
                <a:spcPts val="4900"/>
              </a:lnSpc>
            </a:pPr>
            <a:r>
              <a:rPr lang="en-US" sz="36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Mạch</a:t>
            </a: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6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lập</a:t>
            </a: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6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luận</a:t>
            </a: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vi-VN" sz="3600" dirty="0">
                <a:solidFill>
                  <a:srgbClr val="674935"/>
                </a:solidFill>
                <a:latin typeface="Roboto Condensed" panose="02000000000000000000" pitchFamily="2" charset="0"/>
                <a:ea typeface="Roboto Condensed" panose="02000000000000000000" pitchFamily="2" charset="0"/>
              </a:rPr>
              <a:t>Các luận điểm trong bài được sắp xếp theo trình tự từ cụ thể đến khái quát</a:t>
            </a:r>
            <a:endParaRPr lang="en-US" sz="3600" dirty="0">
              <a:solidFill>
                <a:srgbClr val="674935"/>
              </a:solidFill>
              <a:latin typeface="Roboto Condensed" panose="02000000000000000000" pitchFamily="2" charset="0"/>
              <a:ea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13700761" y="9387840"/>
            <a:ext cx="243840" cy="434342"/>
            <a:chOff x="0" y="0"/>
            <a:chExt cx="325120" cy="579122"/>
          </a:xfrm>
        </p:grpSpPr>
        <p:sp>
          <p:nvSpPr>
            <p:cNvPr id="3" name="Freeform 3"/>
            <p:cNvSpPr/>
            <p:nvPr/>
          </p:nvSpPr>
          <p:spPr>
            <a:xfrm>
              <a:off x="0" y="0"/>
              <a:ext cx="325120" cy="579120"/>
            </a:xfrm>
            <a:custGeom>
              <a:avLst/>
              <a:gdLst/>
              <a:ahLst/>
              <a:cxnLst/>
              <a:rect l="l" t="t" r="r" b="b"/>
              <a:pathLst>
                <a:path w="325120" h="579120">
                  <a:moveTo>
                    <a:pt x="325120" y="289560"/>
                  </a:moveTo>
                  <a:cubicBezTo>
                    <a:pt x="325120" y="129667"/>
                    <a:pt x="252349" y="0"/>
                    <a:pt x="162560" y="0"/>
                  </a:cubicBezTo>
                  <a:cubicBezTo>
                    <a:pt x="72771" y="0"/>
                    <a:pt x="0" y="129667"/>
                    <a:pt x="0" y="289560"/>
                  </a:cubicBezTo>
                  <a:cubicBezTo>
                    <a:pt x="0" y="449453"/>
                    <a:pt x="72771" y="579120"/>
                    <a:pt x="162560" y="579120"/>
                  </a:cubicBezTo>
                  <a:cubicBezTo>
                    <a:pt x="252349" y="579120"/>
                    <a:pt x="325120" y="449453"/>
                    <a:pt x="325120" y="289560"/>
                  </a:cubicBezTo>
                  <a:close/>
                </a:path>
              </a:pathLst>
            </a:custGeom>
            <a:solidFill>
              <a:srgbClr val="EADEC6"/>
            </a:solidFill>
          </p:spPr>
          <p:txBody>
            <a:bodyPr/>
            <a:lstStyle/>
            <a:p>
              <a:endParaRPr lang="en-US"/>
            </a:p>
          </p:txBody>
        </p:sp>
      </p:grpSp>
      <p:grpSp>
        <p:nvGrpSpPr>
          <p:cNvPr id="4" name="Group 4"/>
          <p:cNvGrpSpPr/>
          <p:nvPr/>
        </p:nvGrpSpPr>
        <p:grpSpPr>
          <a:xfrm>
            <a:off x="776402" y="3289436"/>
            <a:ext cx="16779266" cy="5968864"/>
            <a:chOff x="0" y="0"/>
            <a:chExt cx="4419231" cy="1797648"/>
          </a:xfrm>
        </p:grpSpPr>
        <p:sp>
          <p:nvSpPr>
            <p:cNvPr id="5" name="Freeform 5"/>
            <p:cNvSpPr/>
            <p:nvPr/>
          </p:nvSpPr>
          <p:spPr>
            <a:xfrm>
              <a:off x="0" y="0"/>
              <a:ext cx="4419231" cy="1797648"/>
            </a:xfrm>
            <a:custGeom>
              <a:avLst/>
              <a:gdLst/>
              <a:ahLst/>
              <a:cxnLst/>
              <a:rect l="l" t="t" r="r" b="b"/>
              <a:pathLst>
                <a:path w="4419231" h="1797648">
                  <a:moveTo>
                    <a:pt x="23531" y="0"/>
                  </a:moveTo>
                  <a:lnTo>
                    <a:pt x="4395700" y="0"/>
                  </a:lnTo>
                  <a:cubicBezTo>
                    <a:pt x="4401940" y="0"/>
                    <a:pt x="4407926" y="2479"/>
                    <a:pt x="4412338" y="6892"/>
                  </a:cubicBezTo>
                  <a:cubicBezTo>
                    <a:pt x="4416751" y="11305"/>
                    <a:pt x="4419231" y="17290"/>
                    <a:pt x="4419231" y="23531"/>
                  </a:cubicBezTo>
                  <a:lnTo>
                    <a:pt x="4419231" y="1774117"/>
                  </a:lnTo>
                  <a:cubicBezTo>
                    <a:pt x="4419231" y="1780357"/>
                    <a:pt x="4416751" y="1786343"/>
                    <a:pt x="4412338" y="1790756"/>
                  </a:cubicBezTo>
                  <a:cubicBezTo>
                    <a:pt x="4407926" y="1795169"/>
                    <a:pt x="4401940" y="1797648"/>
                    <a:pt x="4395700" y="1797648"/>
                  </a:cubicBezTo>
                  <a:lnTo>
                    <a:pt x="23531" y="1797648"/>
                  </a:lnTo>
                  <a:cubicBezTo>
                    <a:pt x="17290" y="1797648"/>
                    <a:pt x="11305" y="1795169"/>
                    <a:pt x="6892" y="1790756"/>
                  </a:cubicBezTo>
                  <a:cubicBezTo>
                    <a:pt x="2479" y="1786343"/>
                    <a:pt x="0" y="1780357"/>
                    <a:pt x="0" y="1774117"/>
                  </a:cubicBezTo>
                  <a:lnTo>
                    <a:pt x="0" y="23531"/>
                  </a:lnTo>
                  <a:cubicBezTo>
                    <a:pt x="0" y="17290"/>
                    <a:pt x="2479" y="11305"/>
                    <a:pt x="6892" y="6892"/>
                  </a:cubicBezTo>
                  <a:cubicBezTo>
                    <a:pt x="11305" y="2479"/>
                    <a:pt x="17290" y="0"/>
                    <a:pt x="23531" y="0"/>
                  </a:cubicBezTo>
                  <a:close/>
                </a:path>
              </a:pathLst>
            </a:custGeom>
            <a:solidFill>
              <a:srgbClr val="EDE5D9">
                <a:alpha val="70980"/>
              </a:srgbClr>
            </a:solidFill>
          </p:spPr>
          <p:txBody>
            <a:bodyPr/>
            <a:lstStyle/>
            <a:p>
              <a:endParaRPr lang="en-US" dirty="0"/>
            </a:p>
          </p:txBody>
        </p:sp>
        <p:sp>
          <p:nvSpPr>
            <p:cNvPr id="6" name="TextBox 6"/>
            <p:cNvSpPr txBox="1"/>
            <p:nvPr/>
          </p:nvSpPr>
          <p:spPr>
            <a:xfrm>
              <a:off x="0" y="-9525"/>
              <a:ext cx="4419231" cy="1807173"/>
            </a:xfrm>
            <a:prstGeom prst="rect">
              <a:avLst/>
            </a:prstGeom>
          </p:spPr>
          <p:txBody>
            <a:bodyPr lIns="50800" tIns="50800" rIns="50800" bIns="50800" rtlCol="0" anchor="ctr"/>
            <a:lstStyle/>
            <a:p>
              <a:pPr algn="just">
                <a:lnSpc>
                  <a:spcPts val="4800"/>
                </a:lnSpc>
              </a:pPr>
              <a:endParaRPr/>
            </a:p>
          </p:txBody>
        </p:sp>
      </p:grpSp>
      <p:sp>
        <p:nvSpPr>
          <p:cNvPr id="7" name="TextBox 7"/>
          <p:cNvSpPr txBox="1"/>
          <p:nvPr/>
        </p:nvSpPr>
        <p:spPr>
          <a:xfrm>
            <a:off x="1447320" y="3897989"/>
            <a:ext cx="15393359" cy="4975721"/>
          </a:xfrm>
          <a:prstGeom prst="rect">
            <a:avLst/>
          </a:prstGeom>
        </p:spPr>
        <p:txBody>
          <a:bodyPr lIns="0" tIns="0" rIns="0" bIns="0" rtlCol="0" anchor="t">
            <a:spAutoFit/>
          </a:bodyPr>
          <a:lstStyle/>
          <a:p>
            <a:pPr marL="863601" lvl="1" indent="-431801" algn="just">
              <a:lnSpc>
                <a:spcPts val="5600"/>
              </a:lnSpc>
              <a:buFont typeface="Arial"/>
              <a:buChar char="•"/>
            </a:pPr>
            <a:r>
              <a:rPr lang="en-US" sz="4000" b="1" dirty="0" err="1">
                <a:solidFill>
                  <a:srgbClr val="674935"/>
                </a:solidFill>
                <a:latin typeface="Roboto Condensed Bold"/>
                <a:ea typeface="Roboto Condensed Bold"/>
                <a:cs typeface="Roboto Condensed Bold"/>
                <a:sym typeface="Roboto Condensed Bold"/>
              </a:rPr>
              <a:t>Cách</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thức</a:t>
            </a:r>
            <a:r>
              <a:rPr lang="en-US" sz="4000" b="1" dirty="0">
                <a:solidFill>
                  <a:srgbClr val="674935"/>
                </a:solidFill>
                <a:latin typeface="Roboto Condensed Bold"/>
                <a:ea typeface="Roboto Condensed Bold"/>
                <a:cs typeface="Roboto Condensed Bold"/>
                <a:sym typeface="Roboto Condensed Bold"/>
              </a:rPr>
              <a:t>: </a:t>
            </a:r>
            <a:r>
              <a:rPr lang="en-US" sz="4000" dirty="0">
                <a:solidFill>
                  <a:srgbClr val="674935"/>
                </a:solidFill>
                <a:latin typeface="Roboto Condensed"/>
                <a:ea typeface="Roboto Condensed"/>
                <a:cs typeface="Roboto Condensed"/>
                <a:sym typeface="Roboto Condensed"/>
              </a:rPr>
              <a:t>HS </a:t>
            </a:r>
            <a:r>
              <a:rPr lang="en-US" sz="4000" dirty="0" err="1">
                <a:solidFill>
                  <a:srgbClr val="674935"/>
                </a:solidFill>
                <a:latin typeface="Roboto Condensed"/>
                <a:ea typeface="Roboto Condensed"/>
                <a:cs typeface="Roboto Condensed"/>
                <a:sym typeface="Roboto Condensed"/>
              </a:rPr>
              <a:t>thảo</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luận</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theo</a:t>
            </a:r>
            <a:r>
              <a:rPr lang="en-US" sz="4000" dirty="0">
                <a:solidFill>
                  <a:srgbClr val="674935"/>
                </a:solidFill>
                <a:latin typeface="Roboto Condensed"/>
                <a:ea typeface="Roboto Condensed"/>
                <a:cs typeface="Roboto Condensed"/>
                <a:sym typeface="Roboto Condensed"/>
              </a:rPr>
              <a:t> </a:t>
            </a:r>
            <a:r>
              <a:rPr lang="vi-VN" sz="4000" dirty="0">
                <a:solidFill>
                  <a:srgbClr val="674935"/>
                </a:solidFill>
                <a:latin typeface="Roboto Condensed"/>
                <a:ea typeface="Roboto Condensed"/>
                <a:cs typeface="Roboto Condensed"/>
                <a:sym typeface="Roboto Condensed"/>
              </a:rPr>
              <a:t>4</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nhóm</a:t>
            </a:r>
            <a:r>
              <a:rPr lang="en-US" sz="4000" dirty="0">
                <a:solidFill>
                  <a:srgbClr val="674935"/>
                </a:solidFill>
                <a:latin typeface="Roboto Condensed"/>
                <a:ea typeface="Roboto Condensed"/>
                <a:cs typeface="Roboto Condensed"/>
                <a:sym typeface="Roboto Condensed"/>
              </a:rPr>
              <a:t>, 2 </a:t>
            </a:r>
            <a:r>
              <a:rPr lang="en-US" sz="4000" dirty="0" err="1">
                <a:solidFill>
                  <a:srgbClr val="674935"/>
                </a:solidFill>
                <a:latin typeface="Roboto Condensed"/>
                <a:ea typeface="Roboto Condensed"/>
                <a:cs typeface="Roboto Condensed"/>
                <a:sym typeface="Roboto Condensed"/>
              </a:rPr>
              <a:t>nhóm</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chung</a:t>
            </a:r>
            <a:r>
              <a:rPr lang="en-US" sz="4000" dirty="0">
                <a:solidFill>
                  <a:srgbClr val="674935"/>
                </a:solidFill>
                <a:latin typeface="Roboto Condensed"/>
                <a:ea typeface="Roboto Condensed"/>
                <a:cs typeface="Roboto Condensed"/>
                <a:sym typeface="Roboto Condensed"/>
              </a:rPr>
              <a:t> 1 </a:t>
            </a:r>
            <a:r>
              <a:rPr lang="en-US" sz="4000" dirty="0" err="1">
                <a:solidFill>
                  <a:srgbClr val="674935"/>
                </a:solidFill>
                <a:latin typeface="Roboto Condensed"/>
                <a:ea typeface="Roboto Condensed"/>
                <a:cs typeface="Roboto Condensed"/>
                <a:sym typeface="Roboto Condensed"/>
              </a:rPr>
              <a:t>nhiệm</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vụ</a:t>
            </a:r>
            <a:endParaRPr lang="en-US" sz="4000" dirty="0">
              <a:solidFill>
                <a:srgbClr val="674935"/>
              </a:solidFill>
              <a:latin typeface="Roboto Condensed"/>
              <a:ea typeface="Roboto Condensed"/>
              <a:cs typeface="Roboto Condensed"/>
              <a:sym typeface="Roboto Condensed"/>
            </a:endParaRPr>
          </a:p>
          <a:p>
            <a:pPr marL="863601" lvl="1" indent="-431801" algn="just">
              <a:lnSpc>
                <a:spcPts val="5600"/>
              </a:lnSpc>
              <a:buFont typeface="Arial"/>
              <a:buChar char="•"/>
            </a:pPr>
            <a:r>
              <a:rPr lang="en-US" sz="4000" b="1" dirty="0" err="1">
                <a:solidFill>
                  <a:srgbClr val="674935"/>
                </a:solidFill>
                <a:latin typeface="Roboto Condensed Bold"/>
                <a:ea typeface="Roboto Condensed Bold"/>
                <a:cs typeface="Roboto Condensed Bold"/>
                <a:sym typeface="Roboto Condensed Bold"/>
              </a:rPr>
              <a:t>Thời</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gian</a:t>
            </a:r>
            <a:r>
              <a:rPr lang="en-US" sz="4000" b="1" dirty="0">
                <a:solidFill>
                  <a:srgbClr val="674935"/>
                </a:solidFill>
                <a:latin typeface="Roboto Condensed Bold"/>
                <a:ea typeface="Roboto Condensed Bold"/>
                <a:cs typeface="Roboto Condensed Bold"/>
                <a:sym typeface="Roboto Condensed Bold"/>
              </a:rPr>
              <a:t>:</a:t>
            </a:r>
            <a:r>
              <a:rPr lang="en-US" sz="4000" dirty="0">
                <a:solidFill>
                  <a:srgbClr val="674935"/>
                </a:solidFill>
                <a:latin typeface="Roboto Condensed"/>
                <a:ea typeface="Roboto Condensed"/>
                <a:cs typeface="Roboto Condensed"/>
                <a:sym typeface="Roboto Condensed"/>
              </a:rPr>
              <a:t> 10 </a:t>
            </a:r>
            <a:r>
              <a:rPr lang="en-US" sz="4000" dirty="0" err="1">
                <a:solidFill>
                  <a:srgbClr val="674935"/>
                </a:solidFill>
                <a:latin typeface="Roboto Condensed"/>
                <a:ea typeface="Roboto Condensed"/>
                <a:cs typeface="Roboto Condensed"/>
                <a:sym typeface="Roboto Condensed"/>
              </a:rPr>
              <a:t>phút</a:t>
            </a:r>
            <a:r>
              <a:rPr lang="en-US" sz="4000" dirty="0">
                <a:solidFill>
                  <a:srgbClr val="674935"/>
                </a:solidFill>
                <a:latin typeface="Roboto Condensed"/>
                <a:ea typeface="Roboto Condensed"/>
                <a:cs typeface="Roboto Condensed"/>
                <a:sym typeface="Roboto Condensed"/>
              </a:rPr>
              <a:t> </a:t>
            </a:r>
          </a:p>
          <a:p>
            <a:pPr marL="863601" lvl="1" indent="-431801" algn="just">
              <a:lnSpc>
                <a:spcPts val="5600"/>
              </a:lnSpc>
              <a:buFont typeface="Arial"/>
              <a:buChar char="•"/>
            </a:pPr>
            <a:r>
              <a:rPr lang="en-US" sz="4000" b="1" dirty="0" err="1">
                <a:solidFill>
                  <a:srgbClr val="674935"/>
                </a:solidFill>
                <a:latin typeface="Roboto Condensed Bold"/>
                <a:ea typeface="Roboto Condensed Bold"/>
                <a:cs typeface="Roboto Condensed Bold"/>
                <a:sym typeface="Roboto Condensed Bold"/>
              </a:rPr>
              <a:t>Báo</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cáo</a:t>
            </a:r>
            <a:r>
              <a:rPr lang="en-US" sz="4000" b="1" dirty="0">
                <a:solidFill>
                  <a:srgbClr val="674935"/>
                </a:solidFill>
                <a:latin typeface="Roboto Condensed Bold"/>
                <a:ea typeface="Roboto Condensed Bold"/>
                <a:cs typeface="Roboto Condensed Bold"/>
                <a:sym typeface="Roboto Condensed Bold"/>
              </a:rPr>
              <a:t>:</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tối</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đa</a:t>
            </a:r>
            <a:r>
              <a:rPr lang="en-US" sz="4000" dirty="0">
                <a:solidFill>
                  <a:srgbClr val="674935"/>
                </a:solidFill>
                <a:latin typeface="Roboto Condensed"/>
                <a:ea typeface="Roboto Condensed"/>
                <a:cs typeface="Roboto Condensed"/>
                <a:sym typeface="Roboto Condensed"/>
              </a:rPr>
              <a:t> 2 </a:t>
            </a:r>
            <a:r>
              <a:rPr lang="en-US" sz="4000" dirty="0" err="1">
                <a:solidFill>
                  <a:srgbClr val="674935"/>
                </a:solidFill>
                <a:latin typeface="Roboto Condensed"/>
                <a:ea typeface="Roboto Condensed"/>
                <a:cs typeface="Roboto Condensed"/>
                <a:sym typeface="Roboto Condensed"/>
              </a:rPr>
              <a:t>phút</a:t>
            </a:r>
            <a:r>
              <a:rPr lang="en-US" sz="4000" dirty="0">
                <a:solidFill>
                  <a:srgbClr val="674935"/>
                </a:solidFill>
                <a:latin typeface="Roboto Condensed"/>
                <a:ea typeface="Roboto Condensed"/>
                <a:cs typeface="Roboto Condensed"/>
                <a:sym typeface="Roboto Condensed"/>
              </a:rPr>
              <a:t> / </a:t>
            </a:r>
            <a:r>
              <a:rPr lang="en-US" sz="4000" dirty="0" err="1">
                <a:solidFill>
                  <a:srgbClr val="674935"/>
                </a:solidFill>
                <a:latin typeface="Roboto Condensed"/>
                <a:ea typeface="Roboto Condensed"/>
                <a:cs typeface="Roboto Condensed"/>
                <a:sym typeface="Roboto Condensed"/>
              </a:rPr>
              <a:t>nhóm</a:t>
            </a:r>
            <a:r>
              <a:rPr lang="en-US" sz="4000" dirty="0">
                <a:solidFill>
                  <a:srgbClr val="674935"/>
                </a:solidFill>
                <a:latin typeface="Roboto Condensed"/>
                <a:ea typeface="Roboto Condensed"/>
                <a:cs typeface="Roboto Condensed"/>
                <a:sym typeface="Roboto Condensed"/>
              </a:rPr>
              <a:t> (GV </a:t>
            </a:r>
            <a:r>
              <a:rPr lang="en-US" sz="4000" dirty="0" err="1">
                <a:solidFill>
                  <a:srgbClr val="674935"/>
                </a:solidFill>
                <a:latin typeface="Roboto Condensed"/>
                <a:ea typeface="Roboto Condensed"/>
                <a:cs typeface="Roboto Condensed"/>
                <a:sym typeface="Roboto Condensed"/>
              </a:rPr>
              <a:t>gọi</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ngẫu</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nhiên</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đại</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diện</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mỗi</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nhóm</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cho</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mỗi</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nhiệm</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vụ</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trình</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bày</a:t>
            </a:r>
            <a:r>
              <a:rPr lang="en-US" sz="4000" dirty="0">
                <a:solidFill>
                  <a:srgbClr val="674935"/>
                </a:solidFill>
                <a:latin typeface="Roboto Condensed"/>
                <a:ea typeface="Roboto Condensed"/>
                <a:cs typeface="Roboto Condensed"/>
                <a:sym typeface="Roboto Condensed"/>
              </a:rPr>
              <a:t>)</a:t>
            </a:r>
          </a:p>
          <a:p>
            <a:pPr marL="863601" lvl="1" indent="-431801" algn="just">
              <a:lnSpc>
                <a:spcPts val="5600"/>
              </a:lnSpc>
              <a:buFont typeface="Arial"/>
              <a:buChar char="•"/>
            </a:pPr>
            <a:r>
              <a:rPr lang="en-US" sz="40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Nhiệm</a:t>
            </a:r>
            <a:r>
              <a:rPr lang="en-US" sz="40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0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vụ</a:t>
            </a:r>
            <a:r>
              <a:rPr lang="en-US" sz="40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a:t>
            </a:r>
            <a:endParaRPr lang="en-US" sz="40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p>
            <a:pPr algn="just">
              <a:lnSpc>
                <a:spcPts val="5600"/>
              </a:lnSpc>
            </a:pPr>
            <a:r>
              <a:rPr lang="en-US" sz="4000" b="1" i="1" dirty="0">
                <a:solidFill>
                  <a:srgbClr val="674935"/>
                </a:solidFill>
                <a:latin typeface="Roboto Condensed" panose="02000000000000000000" pitchFamily="2" charset="0"/>
                <a:ea typeface="Roboto Condensed" panose="02000000000000000000" pitchFamily="2" charset="0"/>
                <a:cs typeface="Roboto Condensed Bold Italics"/>
                <a:sym typeface="Roboto Condensed Bold Italics"/>
              </a:rPr>
              <a:t>+ </a:t>
            </a:r>
            <a:r>
              <a:rPr lang="en-US" sz="4000" b="1" i="1" dirty="0" err="1">
                <a:solidFill>
                  <a:srgbClr val="674935"/>
                </a:solidFill>
                <a:latin typeface="Roboto Condensed" panose="02000000000000000000" pitchFamily="2" charset="0"/>
                <a:ea typeface="Roboto Condensed" panose="02000000000000000000" pitchFamily="2" charset="0"/>
                <a:cs typeface="Roboto Condensed Bold Italics"/>
                <a:sym typeface="Roboto Condensed Bold Italics"/>
              </a:rPr>
              <a:t>Nhóm</a:t>
            </a:r>
            <a:r>
              <a:rPr lang="en-US" sz="4000" b="1" i="1" dirty="0">
                <a:solidFill>
                  <a:srgbClr val="674935"/>
                </a:solidFill>
                <a:latin typeface="Roboto Condensed" panose="02000000000000000000" pitchFamily="2" charset="0"/>
                <a:ea typeface="Roboto Condensed" panose="02000000000000000000" pitchFamily="2" charset="0"/>
                <a:cs typeface="Roboto Condensed Bold Italics"/>
                <a:sym typeface="Roboto Condensed Bold Italics"/>
              </a:rPr>
              <a:t> 1,2:</a:t>
            </a:r>
            <a:r>
              <a:rPr lang="en-US" sz="40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4000" dirty="0">
                <a:solidFill>
                  <a:srgbClr val="674935"/>
                </a:solidFill>
                <a:effectLst/>
                <a:latin typeface="Roboto Condensed" panose="02000000000000000000" pitchFamily="2" charset="0"/>
                <a:ea typeface="Roboto Condensed" panose="02000000000000000000" pitchFamily="2" charset="0"/>
              </a:rPr>
              <a:t>Tìm hiểu chặng 1 trong tâm trạng của ông Hai</a:t>
            </a:r>
            <a:endParaRPr lang="en-US" sz="40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p>
            <a:pPr algn="just">
              <a:lnSpc>
                <a:spcPts val="5600"/>
              </a:lnSpc>
            </a:pPr>
            <a:r>
              <a:rPr lang="en-US" sz="4000" b="1" i="1" dirty="0">
                <a:solidFill>
                  <a:srgbClr val="674935"/>
                </a:solidFill>
                <a:latin typeface="Roboto Condensed" panose="02000000000000000000" pitchFamily="2" charset="0"/>
                <a:ea typeface="Roboto Condensed" panose="02000000000000000000" pitchFamily="2" charset="0"/>
                <a:cs typeface="Roboto Condensed Bold Italics"/>
                <a:sym typeface="Roboto Condensed Bold Italics"/>
              </a:rPr>
              <a:t>+ </a:t>
            </a:r>
            <a:r>
              <a:rPr lang="en-US" sz="4000" b="1" i="1" dirty="0" err="1">
                <a:solidFill>
                  <a:srgbClr val="674935"/>
                </a:solidFill>
                <a:latin typeface="Roboto Condensed" panose="02000000000000000000" pitchFamily="2" charset="0"/>
                <a:ea typeface="Roboto Condensed" panose="02000000000000000000" pitchFamily="2" charset="0"/>
                <a:cs typeface="Roboto Condensed Bold Italics"/>
                <a:sym typeface="Roboto Condensed Bold Italics"/>
              </a:rPr>
              <a:t>Nhóm</a:t>
            </a:r>
            <a:r>
              <a:rPr lang="en-US" sz="4000" b="1" i="1" dirty="0">
                <a:solidFill>
                  <a:srgbClr val="674935"/>
                </a:solidFill>
                <a:latin typeface="Roboto Condensed" panose="02000000000000000000" pitchFamily="2" charset="0"/>
                <a:ea typeface="Roboto Condensed" panose="02000000000000000000" pitchFamily="2" charset="0"/>
                <a:cs typeface="Roboto Condensed Bold Italics"/>
                <a:sym typeface="Roboto Condensed Bold Italics"/>
              </a:rPr>
              <a:t> 3,4:</a:t>
            </a:r>
            <a:r>
              <a:rPr lang="en-US" sz="40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4000" dirty="0">
                <a:solidFill>
                  <a:srgbClr val="674935"/>
                </a:solidFill>
                <a:effectLst/>
                <a:latin typeface="Roboto Condensed" panose="02000000000000000000" pitchFamily="2" charset="0"/>
                <a:ea typeface="Roboto Condensed" panose="02000000000000000000" pitchFamily="2" charset="0"/>
              </a:rPr>
              <a:t>Tìm hiểu chặng 2 trong tâm trạng của ông Hai</a:t>
            </a:r>
            <a:endParaRPr lang="en-US" sz="40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8" name="Freeform 8"/>
          <p:cNvSpPr/>
          <p:nvPr/>
        </p:nvSpPr>
        <p:spPr>
          <a:xfrm>
            <a:off x="15285809" y="673336"/>
            <a:ext cx="2269859" cy="2965373"/>
          </a:xfrm>
          <a:custGeom>
            <a:avLst/>
            <a:gdLst/>
            <a:ahLst/>
            <a:cxnLst/>
            <a:rect l="l" t="t" r="r" b="b"/>
            <a:pathLst>
              <a:path w="2269859" h="2965373">
                <a:moveTo>
                  <a:pt x="0" y="0"/>
                </a:moveTo>
                <a:lnTo>
                  <a:pt x="2269859" y="0"/>
                </a:lnTo>
                <a:lnTo>
                  <a:pt x="2269859" y="2965373"/>
                </a:lnTo>
                <a:lnTo>
                  <a:pt x="0" y="29653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1110687" y="1242835"/>
            <a:ext cx="13976913" cy="1532471"/>
          </a:xfrm>
          <a:prstGeom prst="rect">
            <a:avLst/>
          </a:prstGeom>
        </p:spPr>
        <p:txBody>
          <a:bodyPr wrap="square" lIns="0" tIns="0" rIns="0" bIns="0" rtlCol="0" anchor="t">
            <a:spAutoFit/>
          </a:bodyPr>
          <a:lstStyle/>
          <a:p>
            <a:pPr algn="just">
              <a:lnSpc>
                <a:spcPts val="6159"/>
              </a:lnSpc>
            </a:pPr>
            <a:r>
              <a:rPr lang="en-US" sz="44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b. </a:t>
            </a:r>
            <a:r>
              <a:rPr lang="en-US" sz="44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Cách</a:t>
            </a:r>
            <a:r>
              <a:rPr lang="en-US" sz="44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4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triển</a:t>
            </a:r>
            <a:r>
              <a:rPr lang="en-US" sz="44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4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khai</a:t>
            </a:r>
            <a:r>
              <a:rPr lang="en-US" sz="44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vấn </a:t>
            </a:r>
            <a:r>
              <a:rPr lang="en-US" sz="44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đề</a:t>
            </a:r>
            <a:r>
              <a:rPr lang="en-US" sz="44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4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trong</a:t>
            </a:r>
            <a:r>
              <a:rPr lang="en-US" sz="44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4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văn</a:t>
            </a:r>
            <a:r>
              <a:rPr lang="en-US" sz="44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44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bản</a:t>
            </a:r>
            <a:r>
              <a:rPr lang="vi-VN" sz="44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vi-VN" sz="4400" b="1" dirty="0">
                <a:solidFill>
                  <a:srgbClr val="5E7683"/>
                </a:solidFill>
                <a:effectLst/>
                <a:latin typeface="Roboto Condensed" panose="02000000000000000000" pitchFamily="2" charset="0"/>
                <a:ea typeface="Roboto Condensed" panose="02000000000000000000" pitchFamily="2" charset="0"/>
              </a:rPr>
              <a:t>(phần trung tâm của văn bản – phần 2)</a:t>
            </a:r>
            <a:endParaRPr lang="en-US" sz="4400" dirty="0">
              <a:solidFill>
                <a:srgbClr val="5E7683"/>
              </a:solidFill>
              <a:effectLst/>
              <a:latin typeface="Roboto Condensed" panose="02000000000000000000" pitchFamily="2" charset="0"/>
              <a:ea typeface="Roboto Condensed" panose="02000000000000000000" pitchFamily="2" charset="0"/>
            </a:endParaRPr>
          </a:p>
        </p:txBody>
      </p:sp>
      <p:sp>
        <p:nvSpPr>
          <p:cNvPr id="10" name="TextBox 10"/>
          <p:cNvSpPr txBox="1"/>
          <p:nvPr/>
        </p:nvSpPr>
        <p:spPr>
          <a:xfrm>
            <a:off x="1028700" y="336935"/>
            <a:ext cx="11282356" cy="1005205"/>
          </a:xfrm>
          <a:prstGeom prst="rect">
            <a:avLst/>
          </a:prstGeom>
        </p:spPr>
        <p:txBody>
          <a:bodyPr lIns="0" tIns="0" rIns="0" bIns="0" rtlCol="0" anchor="t">
            <a:spAutoFit/>
          </a:bodyPr>
          <a:lstStyle/>
          <a:p>
            <a:pPr algn="l">
              <a:lnSpc>
                <a:spcPts val="8120"/>
              </a:lnSpc>
            </a:pPr>
            <a:r>
              <a:rPr lang="en-US" sz="5800">
                <a:solidFill>
                  <a:srgbClr val="674935"/>
                </a:solidFill>
                <a:latin typeface="#9Slide07 SVNUT Triumph Press"/>
                <a:ea typeface="#9Slide07 SVNUT Triumph Press"/>
                <a:cs typeface="#9Slide07 SVNUT Triumph Press"/>
                <a:sym typeface="#9Slide07 SVNUT Triumph Press"/>
              </a:rPr>
              <a:t>3.2. Đọc hiểu văn bản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54941" y="5321786"/>
            <a:ext cx="17778512" cy="4359536"/>
            <a:chOff x="0" y="0"/>
            <a:chExt cx="4682406" cy="857499"/>
          </a:xfrm>
        </p:grpSpPr>
        <p:sp>
          <p:nvSpPr>
            <p:cNvPr id="3" name="Freeform 3"/>
            <p:cNvSpPr/>
            <p:nvPr/>
          </p:nvSpPr>
          <p:spPr>
            <a:xfrm>
              <a:off x="0" y="0"/>
              <a:ext cx="4682406" cy="857499"/>
            </a:xfrm>
            <a:custGeom>
              <a:avLst/>
              <a:gdLst/>
              <a:ahLst/>
              <a:cxnLst/>
              <a:rect l="l" t="t" r="r" b="b"/>
              <a:pathLst>
                <a:path w="4682406" h="857499">
                  <a:moveTo>
                    <a:pt x="22209" y="0"/>
                  </a:moveTo>
                  <a:lnTo>
                    <a:pt x="4660198" y="0"/>
                  </a:lnTo>
                  <a:cubicBezTo>
                    <a:pt x="4672463" y="0"/>
                    <a:pt x="4682406" y="9943"/>
                    <a:pt x="4682406" y="22209"/>
                  </a:cubicBezTo>
                  <a:lnTo>
                    <a:pt x="4682406" y="835290"/>
                  </a:lnTo>
                  <a:cubicBezTo>
                    <a:pt x="4682406" y="847556"/>
                    <a:pt x="4672463" y="857499"/>
                    <a:pt x="4660198" y="857499"/>
                  </a:cubicBezTo>
                  <a:lnTo>
                    <a:pt x="22209" y="857499"/>
                  </a:lnTo>
                  <a:cubicBezTo>
                    <a:pt x="16319" y="857499"/>
                    <a:pt x="10670" y="855159"/>
                    <a:pt x="6505" y="850994"/>
                  </a:cubicBezTo>
                  <a:cubicBezTo>
                    <a:pt x="2340" y="846830"/>
                    <a:pt x="0" y="841181"/>
                    <a:pt x="0" y="835290"/>
                  </a:cubicBezTo>
                  <a:lnTo>
                    <a:pt x="0" y="22209"/>
                  </a:lnTo>
                  <a:cubicBezTo>
                    <a:pt x="0" y="9943"/>
                    <a:pt x="9943" y="0"/>
                    <a:pt x="22209" y="0"/>
                  </a:cubicBezTo>
                  <a:close/>
                </a:path>
              </a:pathLst>
            </a:custGeom>
            <a:solidFill>
              <a:srgbClr val="EADEC6">
                <a:alpha val="70980"/>
              </a:srgbClr>
            </a:solidFill>
          </p:spPr>
          <p:txBody>
            <a:bodyPr/>
            <a:lstStyle/>
            <a:p>
              <a:endParaRPr lang="en-US"/>
            </a:p>
          </p:txBody>
        </p:sp>
        <p:sp>
          <p:nvSpPr>
            <p:cNvPr id="4" name="TextBox 4"/>
            <p:cNvSpPr txBox="1"/>
            <p:nvPr/>
          </p:nvSpPr>
          <p:spPr>
            <a:xfrm>
              <a:off x="0" y="-9525"/>
              <a:ext cx="4682406" cy="867024"/>
            </a:xfrm>
            <a:prstGeom prst="rect">
              <a:avLst/>
            </a:prstGeom>
          </p:spPr>
          <p:txBody>
            <a:bodyPr lIns="50800" tIns="50800" rIns="50800" bIns="50800" rtlCol="0" anchor="ctr"/>
            <a:lstStyle/>
            <a:p>
              <a:pPr algn="just">
                <a:lnSpc>
                  <a:spcPts val="4800"/>
                </a:lnSpc>
              </a:pPr>
              <a:endParaRPr/>
            </a:p>
          </p:txBody>
        </p:sp>
      </p:grpSp>
      <p:grpSp>
        <p:nvGrpSpPr>
          <p:cNvPr id="8" name="Group 8"/>
          <p:cNvGrpSpPr/>
          <p:nvPr/>
        </p:nvGrpSpPr>
        <p:grpSpPr>
          <a:xfrm>
            <a:off x="7849095" y="-3006879"/>
            <a:ext cx="11945986" cy="10287000"/>
            <a:chOff x="0" y="0"/>
            <a:chExt cx="15927982" cy="13716000"/>
          </a:xfrm>
        </p:grpSpPr>
        <p:sp>
          <p:nvSpPr>
            <p:cNvPr id="9" name="Freeform 9"/>
            <p:cNvSpPr/>
            <p:nvPr/>
          </p:nvSpPr>
          <p:spPr>
            <a:xfrm>
              <a:off x="0" y="0"/>
              <a:ext cx="15927960" cy="13716000"/>
            </a:xfrm>
            <a:custGeom>
              <a:avLst/>
              <a:gdLst/>
              <a:ahLst/>
              <a:cxnLst/>
              <a:rect l="l" t="t" r="r" b="b"/>
              <a:pathLst>
                <a:path w="15927960" h="13716000">
                  <a:moveTo>
                    <a:pt x="0" y="0"/>
                  </a:moveTo>
                  <a:lnTo>
                    <a:pt x="15927960" y="0"/>
                  </a:lnTo>
                  <a:lnTo>
                    <a:pt x="15927960" y="13716000"/>
                  </a:lnTo>
                  <a:lnTo>
                    <a:pt x="0" y="13716000"/>
                  </a:lnTo>
                  <a:close/>
                </a:path>
              </a:pathLst>
            </a:custGeom>
            <a:solidFill>
              <a:srgbClr val="FBF8E9">
                <a:alpha val="33725"/>
              </a:srgbClr>
            </a:solidFill>
          </p:spPr>
          <p:txBody>
            <a:bodyPr/>
            <a:lstStyle/>
            <a:p>
              <a:endParaRPr lang="en-US"/>
            </a:p>
          </p:txBody>
        </p:sp>
      </p:grpSp>
      <p:grpSp>
        <p:nvGrpSpPr>
          <p:cNvPr id="10" name="Group 10"/>
          <p:cNvGrpSpPr/>
          <p:nvPr/>
        </p:nvGrpSpPr>
        <p:grpSpPr>
          <a:xfrm>
            <a:off x="143605" y="454677"/>
            <a:ext cx="17778512" cy="4262792"/>
            <a:chOff x="0" y="0"/>
            <a:chExt cx="4682406" cy="759211"/>
          </a:xfrm>
        </p:grpSpPr>
        <p:sp>
          <p:nvSpPr>
            <p:cNvPr id="11" name="Freeform 11"/>
            <p:cNvSpPr/>
            <p:nvPr/>
          </p:nvSpPr>
          <p:spPr>
            <a:xfrm>
              <a:off x="0" y="0"/>
              <a:ext cx="4682406" cy="759211"/>
            </a:xfrm>
            <a:custGeom>
              <a:avLst/>
              <a:gdLst/>
              <a:ahLst/>
              <a:cxnLst/>
              <a:rect l="l" t="t" r="r" b="b"/>
              <a:pathLst>
                <a:path w="4682406" h="759211">
                  <a:moveTo>
                    <a:pt x="22209" y="0"/>
                  </a:moveTo>
                  <a:lnTo>
                    <a:pt x="4660198" y="0"/>
                  </a:lnTo>
                  <a:cubicBezTo>
                    <a:pt x="4672463" y="0"/>
                    <a:pt x="4682406" y="9943"/>
                    <a:pt x="4682406" y="22209"/>
                  </a:cubicBezTo>
                  <a:lnTo>
                    <a:pt x="4682406" y="737002"/>
                  </a:lnTo>
                  <a:cubicBezTo>
                    <a:pt x="4682406" y="749268"/>
                    <a:pt x="4672463" y="759211"/>
                    <a:pt x="4660198" y="759211"/>
                  </a:cubicBezTo>
                  <a:lnTo>
                    <a:pt x="22209" y="759211"/>
                  </a:lnTo>
                  <a:cubicBezTo>
                    <a:pt x="9943" y="759211"/>
                    <a:pt x="0" y="749268"/>
                    <a:pt x="0" y="737002"/>
                  </a:cubicBezTo>
                  <a:lnTo>
                    <a:pt x="0" y="22209"/>
                  </a:lnTo>
                  <a:cubicBezTo>
                    <a:pt x="0" y="9943"/>
                    <a:pt x="9943" y="0"/>
                    <a:pt x="22209" y="0"/>
                  </a:cubicBezTo>
                  <a:close/>
                </a:path>
              </a:pathLst>
            </a:custGeom>
            <a:solidFill>
              <a:srgbClr val="EADEC6">
                <a:alpha val="70980"/>
              </a:srgbClr>
            </a:solidFill>
          </p:spPr>
          <p:txBody>
            <a:bodyPr/>
            <a:lstStyle/>
            <a:p>
              <a:endParaRPr lang="en-US"/>
            </a:p>
          </p:txBody>
        </p:sp>
        <p:sp>
          <p:nvSpPr>
            <p:cNvPr id="12" name="TextBox 12"/>
            <p:cNvSpPr txBox="1"/>
            <p:nvPr/>
          </p:nvSpPr>
          <p:spPr>
            <a:xfrm>
              <a:off x="0" y="-9525"/>
              <a:ext cx="4682406" cy="768736"/>
            </a:xfrm>
            <a:prstGeom prst="rect">
              <a:avLst/>
            </a:prstGeom>
          </p:spPr>
          <p:txBody>
            <a:bodyPr lIns="50800" tIns="50800" rIns="50800" bIns="50800" rtlCol="0" anchor="ctr"/>
            <a:lstStyle/>
            <a:p>
              <a:pPr algn="just">
                <a:lnSpc>
                  <a:spcPts val="4800"/>
                </a:lnSpc>
              </a:pPr>
              <a:endParaRPr/>
            </a:p>
          </p:txBody>
        </p:sp>
      </p:grpSp>
      <p:sp>
        <p:nvSpPr>
          <p:cNvPr id="13" name="TextBox 13"/>
          <p:cNvSpPr txBox="1"/>
          <p:nvPr/>
        </p:nvSpPr>
        <p:spPr>
          <a:xfrm>
            <a:off x="311857" y="981007"/>
            <a:ext cx="17214144" cy="2877711"/>
          </a:xfrm>
          <a:prstGeom prst="rect">
            <a:avLst/>
          </a:prstGeom>
        </p:spPr>
        <p:txBody>
          <a:bodyPr wrap="square" lIns="0" tIns="0" rIns="0" bIns="0" rtlCol="0" anchor="t">
            <a:spAutoFit/>
          </a:bodyPr>
          <a:lstStyle/>
          <a:p>
            <a:pPr algn="just">
              <a:lnSpc>
                <a:spcPts val="5040"/>
              </a:lnSpc>
            </a:pPr>
            <a:r>
              <a:rPr lang="en-US" sz="40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Nhóm</a:t>
            </a:r>
            <a:r>
              <a:rPr lang="en-US" sz="40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1,2: </a:t>
            </a:r>
            <a:r>
              <a:rPr lang="vi-VN" sz="4000" dirty="0">
                <a:solidFill>
                  <a:srgbClr val="674935"/>
                </a:solidFill>
                <a:effectLst/>
                <a:latin typeface="Roboto Condensed" panose="02000000000000000000" pitchFamily="2" charset="0"/>
                <a:ea typeface="Roboto Condensed" panose="02000000000000000000" pitchFamily="2" charset="0"/>
              </a:rPr>
              <a:t>Tìm hiểu chặng 1 trong tâm trạng của ông Hai</a:t>
            </a:r>
            <a:endParaRPr lang="en-US" sz="40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endParaRPr>
          </a:p>
          <a:p>
            <a:pPr algn="just">
              <a:lnSpc>
                <a:spcPct val="120000"/>
              </a:lnSpc>
              <a:spcBef>
                <a:spcPts val="200"/>
              </a:spcBef>
              <a:spcAft>
                <a:spcPts val="200"/>
              </a:spcAft>
              <a:tabLst>
                <a:tab pos="7334250" algn="l"/>
              </a:tabLst>
            </a:pPr>
            <a:r>
              <a:rPr lang="vi-VN" sz="4000" dirty="0">
                <a:solidFill>
                  <a:srgbClr val="674935"/>
                </a:solidFill>
                <a:effectLst/>
                <a:latin typeface="Roboto Condensed" panose="02000000000000000000" pitchFamily="2" charset="0"/>
                <a:ea typeface="Roboto Condensed" panose="02000000000000000000" pitchFamily="2" charset="0"/>
              </a:rPr>
              <a:t>(?) Đọc phần (2), cho biết tác giả bài nghị luận đã dùng những lí lẽ, bằng chứng nào để phân tích tâm trạng của nhân vật ông Hai?</a:t>
            </a:r>
            <a:endParaRPr lang="en-US" sz="4000" dirty="0">
              <a:solidFill>
                <a:srgbClr val="674935"/>
              </a:solidFill>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4000" dirty="0">
                <a:solidFill>
                  <a:srgbClr val="674935"/>
                </a:solidFill>
                <a:effectLst/>
                <a:latin typeface="Roboto Condensed" panose="02000000000000000000" pitchFamily="2" charset="0"/>
                <a:ea typeface="Roboto Condensed" panose="02000000000000000000" pitchFamily="2" charset="0"/>
              </a:rPr>
              <a:t>(?) Em có nhận xét gì về các lí lẽ và bằng chứng được tác giả sử dụng?</a:t>
            </a:r>
            <a:endParaRPr lang="en-US" sz="4000" dirty="0">
              <a:solidFill>
                <a:srgbClr val="674935"/>
              </a:solidFill>
              <a:effectLst/>
              <a:latin typeface="Roboto Condensed" panose="02000000000000000000" pitchFamily="2" charset="0"/>
              <a:ea typeface="Roboto Condensed" panose="02000000000000000000" pitchFamily="2" charset="0"/>
            </a:endParaRPr>
          </a:p>
        </p:txBody>
      </p:sp>
      <p:sp>
        <p:nvSpPr>
          <p:cNvPr id="14" name="TextBox 14"/>
          <p:cNvSpPr txBox="1"/>
          <p:nvPr/>
        </p:nvSpPr>
        <p:spPr>
          <a:xfrm>
            <a:off x="365883" y="5569531"/>
            <a:ext cx="17160117" cy="3616375"/>
          </a:xfrm>
          <a:prstGeom prst="rect">
            <a:avLst/>
          </a:prstGeom>
        </p:spPr>
        <p:txBody>
          <a:bodyPr wrap="square" lIns="0" tIns="0" rIns="0" bIns="0" rtlCol="0" anchor="t">
            <a:spAutoFit/>
          </a:bodyPr>
          <a:lstStyle/>
          <a:p>
            <a:pPr algn="just">
              <a:lnSpc>
                <a:spcPts val="5040"/>
              </a:lnSpc>
            </a:pPr>
            <a:r>
              <a:rPr lang="en-US" sz="40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Nhóm</a:t>
            </a:r>
            <a:r>
              <a:rPr lang="en-US" sz="40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3,4: </a:t>
            </a:r>
            <a:r>
              <a:rPr lang="vi-VN" sz="4000" dirty="0">
                <a:solidFill>
                  <a:srgbClr val="674935"/>
                </a:solidFill>
                <a:effectLst/>
                <a:latin typeface="Roboto Condensed" panose="02000000000000000000" pitchFamily="2" charset="0"/>
                <a:ea typeface="Roboto Condensed" panose="02000000000000000000" pitchFamily="2" charset="0"/>
              </a:rPr>
              <a:t>Tìm hiểu chặng 2 trong tâm trạng của ông Hai</a:t>
            </a:r>
            <a:endParaRPr lang="en-US" sz="40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endParaRPr>
          </a:p>
          <a:p>
            <a:pPr algn="just">
              <a:lnSpc>
                <a:spcPct val="120000"/>
              </a:lnSpc>
              <a:spcBef>
                <a:spcPts val="200"/>
              </a:spcBef>
              <a:spcAft>
                <a:spcPts val="200"/>
              </a:spcAft>
              <a:tabLst>
                <a:tab pos="7334250" algn="l"/>
              </a:tabLst>
            </a:pPr>
            <a:r>
              <a:rPr lang="vi-VN" sz="4000" dirty="0">
                <a:solidFill>
                  <a:srgbClr val="674935"/>
                </a:solidFill>
                <a:effectLst/>
                <a:latin typeface="Roboto Condensed" panose="02000000000000000000" pitchFamily="2" charset="0"/>
                <a:ea typeface="Roboto Condensed" panose="02000000000000000000" pitchFamily="2" charset="0"/>
              </a:rPr>
              <a:t>(?) Đọc phần (2), cho biết ngòi bút miêu tả tâm lí của Kim Lân càng tỏ ra sâu sắc khi đặt nhân vật ông Hai vào một tình huống như thế nào? </a:t>
            </a:r>
            <a:endParaRPr lang="en-US" sz="4000" dirty="0">
              <a:solidFill>
                <a:srgbClr val="674935"/>
              </a:solidFill>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4000" dirty="0">
                <a:solidFill>
                  <a:srgbClr val="674935"/>
                </a:solidFill>
                <a:effectLst/>
                <a:latin typeface="Roboto Condensed" panose="02000000000000000000" pitchFamily="2" charset="0"/>
                <a:ea typeface="Roboto Condensed" panose="02000000000000000000" pitchFamily="2" charset="0"/>
              </a:rPr>
              <a:t>(?) Em hãy dẫn ra lí lẽ và những bằng chứng tiêu biểu trong văn bản giúp làm sáng tỏ quan điểm của tác giả.</a:t>
            </a:r>
            <a:endParaRPr lang="en-US" sz="4000" dirty="0">
              <a:solidFill>
                <a:srgbClr val="674935"/>
              </a:solidFill>
              <a:effectLst/>
              <a:latin typeface="Roboto Condensed" panose="02000000000000000000" pitchFamily="2" charset="0"/>
              <a:ea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7971608" y="-2057400"/>
            <a:ext cx="11945986" cy="10287000"/>
            <a:chOff x="0" y="0"/>
            <a:chExt cx="15927982" cy="13716000"/>
          </a:xfrm>
        </p:grpSpPr>
        <p:sp>
          <p:nvSpPr>
            <p:cNvPr id="3" name="Freeform 3"/>
            <p:cNvSpPr/>
            <p:nvPr/>
          </p:nvSpPr>
          <p:spPr>
            <a:xfrm>
              <a:off x="0" y="0"/>
              <a:ext cx="15927960" cy="13716000"/>
            </a:xfrm>
            <a:custGeom>
              <a:avLst/>
              <a:gdLst/>
              <a:ahLst/>
              <a:cxnLst/>
              <a:rect l="l" t="t" r="r" b="b"/>
              <a:pathLst>
                <a:path w="15927960" h="13716000">
                  <a:moveTo>
                    <a:pt x="0" y="0"/>
                  </a:moveTo>
                  <a:lnTo>
                    <a:pt x="15927960" y="0"/>
                  </a:lnTo>
                  <a:lnTo>
                    <a:pt x="15927960" y="13716000"/>
                  </a:lnTo>
                  <a:lnTo>
                    <a:pt x="0" y="13716000"/>
                  </a:lnTo>
                  <a:close/>
                </a:path>
              </a:pathLst>
            </a:custGeom>
            <a:solidFill>
              <a:srgbClr val="FBF8E9">
                <a:alpha val="33725"/>
              </a:srgbClr>
            </a:solidFill>
          </p:spPr>
          <p:txBody>
            <a:bodyPr/>
            <a:lstStyle/>
            <a:p>
              <a:endParaRPr lang="en-US"/>
            </a:p>
          </p:txBody>
        </p:sp>
      </p:grpSp>
      <p:grpSp>
        <p:nvGrpSpPr>
          <p:cNvPr id="4" name="Group 4"/>
          <p:cNvGrpSpPr/>
          <p:nvPr/>
        </p:nvGrpSpPr>
        <p:grpSpPr>
          <a:xfrm>
            <a:off x="1110686" y="4903803"/>
            <a:ext cx="16568532" cy="4249432"/>
            <a:chOff x="0" y="0"/>
            <a:chExt cx="4363729" cy="1119192"/>
          </a:xfrm>
        </p:grpSpPr>
        <p:sp>
          <p:nvSpPr>
            <p:cNvPr id="5" name="Freeform 5"/>
            <p:cNvSpPr/>
            <p:nvPr/>
          </p:nvSpPr>
          <p:spPr>
            <a:xfrm>
              <a:off x="0" y="0"/>
              <a:ext cx="4363729" cy="1119192"/>
            </a:xfrm>
            <a:custGeom>
              <a:avLst/>
              <a:gdLst/>
              <a:ahLst/>
              <a:cxnLst/>
              <a:rect l="l" t="t" r="r" b="b"/>
              <a:pathLst>
                <a:path w="4363729" h="1119192">
                  <a:moveTo>
                    <a:pt x="23831" y="0"/>
                  </a:moveTo>
                  <a:lnTo>
                    <a:pt x="4339898" y="0"/>
                  </a:lnTo>
                  <a:cubicBezTo>
                    <a:pt x="4353059" y="0"/>
                    <a:pt x="4363729" y="10669"/>
                    <a:pt x="4363729" y="23831"/>
                  </a:cubicBezTo>
                  <a:lnTo>
                    <a:pt x="4363729" y="1095361"/>
                  </a:lnTo>
                  <a:cubicBezTo>
                    <a:pt x="4363729" y="1108523"/>
                    <a:pt x="4353059" y="1119192"/>
                    <a:pt x="4339898" y="1119192"/>
                  </a:cubicBezTo>
                  <a:lnTo>
                    <a:pt x="23831" y="1119192"/>
                  </a:lnTo>
                  <a:cubicBezTo>
                    <a:pt x="10669" y="1119192"/>
                    <a:pt x="0" y="1108523"/>
                    <a:pt x="0" y="1095361"/>
                  </a:cubicBezTo>
                  <a:lnTo>
                    <a:pt x="0" y="23831"/>
                  </a:lnTo>
                  <a:cubicBezTo>
                    <a:pt x="0" y="10669"/>
                    <a:pt x="10669" y="0"/>
                    <a:pt x="23831" y="0"/>
                  </a:cubicBezTo>
                  <a:close/>
                </a:path>
              </a:pathLst>
            </a:custGeom>
            <a:solidFill>
              <a:srgbClr val="FFFFFF">
                <a:alpha val="62745"/>
              </a:srgbClr>
            </a:solidFill>
          </p:spPr>
          <p:txBody>
            <a:bodyPr/>
            <a:lstStyle/>
            <a:p>
              <a:endParaRPr lang="en-US"/>
            </a:p>
          </p:txBody>
        </p:sp>
        <p:sp>
          <p:nvSpPr>
            <p:cNvPr id="6" name="TextBox 6"/>
            <p:cNvSpPr txBox="1"/>
            <p:nvPr/>
          </p:nvSpPr>
          <p:spPr>
            <a:xfrm>
              <a:off x="0" y="-285750"/>
              <a:ext cx="4363729" cy="1404942"/>
            </a:xfrm>
            <a:prstGeom prst="rect">
              <a:avLst/>
            </a:prstGeom>
          </p:spPr>
          <p:txBody>
            <a:bodyPr lIns="50800" tIns="50800" rIns="50800" bIns="50800" rtlCol="0" anchor="ctr"/>
            <a:lstStyle/>
            <a:p>
              <a:pPr algn="ctr">
                <a:lnSpc>
                  <a:spcPts val="5759"/>
                </a:lnSpc>
              </a:pPr>
              <a:endParaRPr/>
            </a:p>
          </p:txBody>
        </p:sp>
      </p:grpSp>
      <p:sp>
        <p:nvSpPr>
          <p:cNvPr id="7" name="Freeform 7"/>
          <p:cNvSpPr/>
          <p:nvPr/>
        </p:nvSpPr>
        <p:spPr>
          <a:xfrm flipH="1">
            <a:off x="11887200" y="6733245"/>
            <a:ext cx="7435020" cy="5393217"/>
          </a:xfrm>
          <a:custGeom>
            <a:avLst/>
            <a:gdLst/>
            <a:ahLst/>
            <a:cxnLst/>
            <a:rect l="l" t="t" r="r" b="b"/>
            <a:pathLst>
              <a:path w="7435020" h="5393217">
                <a:moveTo>
                  <a:pt x="7435020" y="0"/>
                </a:moveTo>
                <a:lnTo>
                  <a:pt x="0" y="0"/>
                </a:lnTo>
                <a:lnTo>
                  <a:pt x="0" y="5393218"/>
                </a:lnTo>
                <a:lnTo>
                  <a:pt x="7435020" y="5393218"/>
                </a:lnTo>
                <a:lnTo>
                  <a:pt x="7435020" y="0"/>
                </a:lnTo>
                <a:close/>
              </a:path>
            </a:pathLst>
          </a:custGeom>
          <a:blipFill>
            <a:blip r:embed="rId3"/>
            <a:stretch>
              <a:fillRect t="-86584" r="-147021" b="-4970"/>
            </a:stretch>
          </a:blipFill>
        </p:spPr>
        <p:txBody>
          <a:bodyPr/>
          <a:lstStyle/>
          <a:p>
            <a:endParaRPr lang="en-US"/>
          </a:p>
        </p:txBody>
      </p:sp>
      <p:sp>
        <p:nvSpPr>
          <p:cNvPr id="8" name="TextBox 8"/>
          <p:cNvSpPr txBox="1"/>
          <p:nvPr/>
        </p:nvSpPr>
        <p:spPr>
          <a:xfrm>
            <a:off x="1110686" y="2021127"/>
            <a:ext cx="16763023" cy="2337178"/>
          </a:xfrm>
          <a:prstGeom prst="rect">
            <a:avLst/>
          </a:prstGeom>
        </p:spPr>
        <p:txBody>
          <a:bodyPr wrap="square" lIns="0" tIns="0" rIns="0" bIns="0" rtlCol="0" anchor="t">
            <a:spAutoFit/>
          </a:bodyPr>
          <a:lstStyle/>
          <a:p>
            <a:pPr marL="571500" indent="-571500" algn="just">
              <a:lnSpc>
                <a:spcPts val="6299"/>
              </a:lnSpc>
              <a:buFont typeface="Arial" panose="020B0604020202020204" pitchFamily="34" charset="0"/>
              <a:buChar char="•"/>
            </a:pPr>
            <a:r>
              <a:rPr lang="vi-VN" sz="3600" b="1" dirty="0">
                <a:effectLst/>
                <a:latin typeface="Roboto Condensed" panose="02000000000000000000" pitchFamily="2" charset="0"/>
                <a:ea typeface="Roboto Condensed" panose="02000000000000000000" pitchFamily="2" charset="0"/>
              </a:rPr>
              <a:t>Luận đề: </a:t>
            </a:r>
            <a:r>
              <a:rPr lang="vi-VN" sz="3600" i="1" dirty="0">
                <a:effectLst/>
                <a:latin typeface="Roboto Condensed" panose="02000000000000000000" pitchFamily="2" charset="0"/>
                <a:ea typeface="Roboto Condensed" panose="02000000000000000000" pitchFamily="2" charset="0"/>
              </a:rPr>
              <a:t>Làng </a:t>
            </a:r>
            <a:r>
              <a:rPr lang="vi-VN" sz="3600" dirty="0">
                <a:effectLst/>
                <a:latin typeface="Roboto Condensed" panose="02000000000000000000" pitchFamily="2" charset="0"/>
                <a:ea typeface="Roboto Condensed" panose="02000000000000000000" pitchFamily="2" charset="0"/>
              </a:rPr>
              <a:t>là một truyện ngắn có cốt truyện đơn giản, tập trung vào diễn tả tâm trạng của nhân vật chính.</a:t>
            </a:r>
          </a:p>
          <a:p>
            <a:pPr marL="571500" indent="-571500" algn="just">
              <a:lnSpc>
                <a:spcPts val="6299"/>
              </a:lnSpc>
              <a:buFont typeface="Arial" panose="020B0604020202020204" pitchFamily="34" charset="0"/>
              <a:buChar char="•"/>
            </a:pPr>
            <a:r>
              <a:rPr lang="vi-VN" sz="3600" b="1" dirty="0">
                <a:solidFill>
                  <a:srgbClr val="0D0D0D"/>
                </a:solidFill>
                <a:effectLst/>
                <a:latin typeface="Roboto Condensed" panose="02000000000000000000" pitchFamily="2" charset="0"/>
                <a:ea typeface="Roboto Condensed" panose="02000000000000000000" pitchFamily="2" charset="0"/>
              </a:rPr>
              <a:t>Luận điểm:</a:t>
            </a:r>
            <a:r>
              <a:rPr lang="vi-VN" sz="3600" dirty="0">
                <a:solidFill>
                  <a:srgbClr val="0D0D0D"/>
                </a:solidFill>
                <a:effectLst/>
                <a:latin typeface="Roboto Condensed" panose="02000000000000000000" pitchFamily="2" charset="0"/>
                <a:ea typeface="Roboto Condensed" panose="02000000000000000000" pitchFamily="2" charset="0"/>
              </a:rPr>
              <a:t> </a:t>
            </a:r>
            <a:r>
              <a:rPr lang="vi-VN" sz="3600" dirty="0">
                <a:effectLst/>
                <a:latin typeface="Roboto Condensed" panose="02000000000000000000" pitchFamily="2" charset="0"/>
                <a:ea typeface="Roboto Condensed" panose="02000000000000000000" pitchFamily="2" charset="0"/>
              </a:rPr>
              <a:t>Diễn biến tâm trạng của nhân vật ông Hai được miêu tả qua các giai đoạn</a:t>
            </a:r>
            <a:endParaRPr lang="en-US" sz="3600" dirty="0">
              <a:solidFill>
                <a:srgbClr val="674935"/>
              </a:solidFill>
              <a:latin typeface="Roboto Condensed" panose="02000000000000000000" pitchFamily="2" charset="0"/>
              <a:ea typeface="Roboto Condensed" panose="02000000000000000000" pitchFamily="2" charset="0"/>
              <a:cs typeface="#9Slide05 Aphrodite Pro"/>
              <a:sym typeface="#9Slide05 Aphrodite Pro"/>
            </a:endParaRPr>
          </a:p>
        </p:txBody>
      </p:sp>
      <p:sp>
        <p:nvSpPr>
          <p:cNvPr id="10" name="TextBox 10"/>
          <p:cNvSpPr txBox="1"/>
          <p:nvPr/>
        </p:nvSpPr>
        <p:spPr>
          <a:xfrm>
            <a:off x="1110687" y="1242835"/>
            <a:ext cx="16066627" cy="764540"/>
          </a:xfrm>
          <a:prstGeom prst="rect">
            <a:avLst/>
          </a:prstGeom>
        </p:spPr>
        <p:txBody>
          <a:bodyPr lIns="0" tIns="0" rIns="0" bIns="0" rtlCol="0" anchor="t">
            <a:spAutoFit/>
          </a:bodyPr>
          <a:lstStyle/>
          <a:p>
            <a:pPr algn="just">
              <a:lnSpc>
                <a:spcPts val="6159"/>
              </a:lnSpc>
            </a:pPr>
            <a:r>
              <a:rPr lang="en-US" sz="4399" b="1">
                <a:solidFill>
                  <a:srgbClr val="674935"/>
                </a:solidFill>
                <a:latin typeface="Roboto Condensed Bold"/>
                <a:ea typeface="Roboto Condensed Bold"/>
                <a:cs typeface="Roboto Condensed Bold"/>
                <a:sym typeface="Roboto Condensed Bold"/>
              </a:rPr>
              <a:t>b. Cách triển khai vấn đề trong văn bản</a:t>
            </a:r>
          </a:p>
        </p:txBody>
      </p:sp>
      <p:sp>
        <p:nvSpPr>
          <p:cNvPr id="11" name="TextBox 11"/>
          <p:cNvSpPr txBox="1"/>
          <p:nvPr/>
        </p:nvSpPr>
        <p:spPr>
          <a:xfrm>
            <a:off x="1028700" y="336935"/>
            <a:ext cx="11282356" cy="1005205"/>
          </a:xfrm>
          <a:prstGeom prst="rect">
            <a:avLst/>
          </a:prstGeom>
        </p:spPr>
        <p:txBody>
          <a:bodyPr lIns="0" tIns="0" rIns="0" bIns="0" rtlCol="0" anchor="t">
            <a:spAutoFit/>
          </a:bodyPr>
          <a:lstStyle/>
          <a:p>
            <a:pPr algn="l">
              <a:lnSpc>
                <a:spcPts val="8120"/>
              </a:lnSpc>
            </a:pPr>
            <a:r>
              <a:rPr lang="en-US" sz="5800">
                <a:solidFill>
                  <a:srgbClr val="674935"/>
                </a:solidFill>
                <a:latin typeface="#9Slide07 SVNUT Triumph Press"/>
                <a:ea typeface="#9Slide07 SVNUT Triumph Press"/>
                <a:cs typeface="#9Slide07 SVNUT Triumph Press"/>
                <a:sym typeface="#9Slide07 SVNUT Triumph Press"/>
              </a:rPr>
              <a:t>3.2. Đọc hiểu văn bản </a:t>
            </a:r>
          </a:p>
        </p:txBody>
      </p:sp>
      <p:sp>
        <p:nvSpPr>
          <p:cNvPr id="13" name="TextBox 12">
            <a:extLst>
              <a:ext uri="{FF2B5EF4-FFF2-40B4-BE49-F238E27FC236}">
                <a16:creationId xmlns:a16="http://schemas.microsoft.com/office/drawing/2014/main" id="{0ABBF8F8-B540-6829-D014-3F3967621266}"/>
              </a:ext>
            </a:extLst>
          </p:cNvPr>
          <p:cNvSpPr txBox="1"/>
          <p:nvPr/>
        </p:nvSpPr>
        <p:spPr>
          <a:xfrm>
            <a:off x="2209800" y="5420667"/>
            <a:ext cx="13716000" cy="2655599"/>
          </a:xfrm>
          <a:prstGeom prst="rect">
            <a:avLst/>
          </a:prstGeom>
          <a:noFill/>
        </p:spPr>
        <p:txBody>
          <a:bodyPr wrap="square">
            <a:spAutoFit/>
          </a:bodyPr>
          <a:lstStyle/>
          <a:p>
            <a:pPr algn="just">
              <a:lnSpc>
                <a:spcPts val="5040"/>
              </a:lnSpc>
            </a:pPr>
            <a:r>
              <a:rPr lang="en-US" sz="3600" b="1" dirty="0" err="1">
                <a:solidFill>
                  <a:srgbClr val="64380A"/>
                </a:solidFill>
                <a:latin typeface="Roboto Condensed" panose="02000000000000000000" pitchFamily="2" charset="0"/>
                <a:ea typeface="Roboto Condensed" panose="02000000000000000000" pitchFamily="2" charset="0"/>
                <a:cs typeface="Roboto Condensed Bold"/>
                <a:sym typeface="Roboto Condensed Bold"/>
              </a:rPr>
              <a:t>Nhóm</a:t>
            </a:r>
            <a:r>
              <a:rPr lang="en-US" sz="3600" b="1" dirty="0">
                <a:solidFill>
                  <a:srgbClr val="64380A"/>
                </a:solidFill>
                <a:latin typeface="Roboto Condensed" panose="02000000000000000000" pitchFamily="2" charset="0"/>
                <a:ea typeface="Roboto Condensed" panose="02000000000000000000" pitchFamily="2" charset="0"/>
                <a:cs typeface="Roboto Condensed Bold"/>
                <a:sym typeface="Roboto Condensed Bold"/>
              </a:rPr>
              <a:t> 1,2: </a:t>
            </a:r>
            <a:r>
              <a:rPr lang="vi-VN" sz="3600" b="1" dirty="0">
                <a:solidFill>
                  <a:srgbClr val="64380A"/>
                </a:solidFill>
                <a:latin typeface="Roboto Condensed" panose="02000000000000000000" pitchFamily="2" charset="0"/>
                <a:ea typeface="Roboto Condensed" panose="02000000000000000000" pitchFamily="2" charset="0"/>
              </a:rPr>
              <a:t>Tìm hiểu chặng 1 trong tâm trạng của ông Hai</a:t>
            </a:r>
            <a:endParaRPr lang="en-US" sz="3600" b="1" dirty="0">
              <a:solidFill>
                <a:srgbClr val="64380A"/>
              </a:solidFill>
              <a:latin typeface="Roboto Condensed" panose="02000000000000000000" pitchFamily="2" charset="0"/>
              <a:ea typeface="Roboto Condensed" panose="02000000000000000000" pitchFamily="2" charset="0"/>
              <a:cs typeface="Roboto Condensed Bold"/>
              <a:sym typeface="Roboto Condensed Bold"/>
            </a:endParaRPr>
          </a:p>
          <a:p>
            <a:pPr algn="just">
              <a:lnSpc>
                <a:spcPts val="5040"/>
              </a:lnSpc>
            </a:pPr>
            <a:r>
              <a:rPr lang="vi-VN" sz="3600" dirty="0">
                <a:solidFill>
                  <a:srgbClr val="64380A"/>
                </a:solidFill>
                <a:effectLst/>
                <a:latin typeface="Roboto Condensed" panose="02000000000000000000" pitchFamily="2" charset="0"/>
                <a:ea typeface="Roboto Condensed" panose="02000000000000000000" pitchFamily="2" charset="0"/>
              </a:rPr>
              <a:t>(?) Đọc phần (2), cho biết tác giả bài nghị luận đã dùng những lí lẽ, bằng chứng nào để phân tích tâm trạng của nhân vật ông Hai?</a:t>
            </a:r>
            <a:endParaRPr lang="en-US" sz="3600" dirty="0">
              <a:solidFill>
                <a:srgbClr val="64380A"/>
              </a:solidFill>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600" dirty="0">
                <a:solidFill>
                  <a:srgbClr val="64380A"/>
                </a:solidFill>
                <a:effectLst/>
                <a:latin typeface="Roboto Condensed" panose="02000000000000000000" pitchFamily="2" charset="0"/>
                <a:ea typeface="Roboto Condensed" panose="02000000000000000000" pitchFamily="2" charset="0"/>
              </a:rPr>
              <a:t>(?) Em có nhận xét gì về các lí lẽ và bằng chứng được tác giả sử dụng?</a:t>
            </a:r>
            <a:endParaRPr lang="en-US" sz="3600" dirty="0">
              <a:solidFill>
                <a:srgbClr val="64380A"/>
              </a:solidFill>
              <a:effectLst/>
              <a:latin typeface="Roboto Condensed" panose="02000000000000000000" pitchFamily="2" charset="0"/>
              <a:ea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AutoShape 2"/>
          <p:cNvSpPr/>
          <p:nvPr/>
        </p:nvSpPr>
        <p:spPr>
          <a:xfrm>
            <a:off x="211452" y="1466341"/>
            <a:ext cx="17047845" cy="9525"/>
          </a:xfrm>
          <a:prstGeom prst="line">
            <a:avLst/>
          </a:prstGeom>
          <a:ln w="9525" cap="rnd">
            <a:solidFill>
              <a:srgbClr val="64380A"/>
            </a:solidFill>
            <a:prstDash val="solid"/>
            <a:headEnd type="none" w="sm" len="sm"/>
            <a:tailEnd type="none" w="sm" len="sm"/>
          </a:ln>
        </p:spPr>
        <p:txBody>
          <a:bodyPr/>
          <a:lstStyle/>
          <a:p>
            <a:endParaRPr lang="en-US"/>
          </a:p>
        </p:txBody>
      </p:sp>
      <p:grpSp>
        <p:nvGrpSpPr>
          <p:cNvPr id="3" name="Group 3"/>
          <p:cNvGrpSpPr/>
          <p:nvPr/>
        </p:nvGrpSpPr>
        <p:grpSpPr>
          <a:xfrm>
            <a:off x="1395382" y="817417"/>
            <a:ext cx="1090612" cy="1090612"/>
            <a:chOff x="0" y="0"/>
            <a:chExt cx="1454150" cy="1454150"/>
          </a:xfrm>
        </p:grpSpPr>
        <p:sp>
          <p:nvSpPr>
            <p:cNvPr id="4" name="Freeform 4"/>
            <p:cNvSpPr/>
            <p:nvPr/>
          </p:nvSpPr>
          <p:spPr>
            <a:xfrm>
              <a:off x="15875" y="15875"/>
              <a:ext cx="1422400" cy="1422400"/>
            </a:xfrm>
            <a:custGeom>
              <a:avLst/>
              <a:gdLst/>
              <a:ahLst/>
              <a:cxnLst/>
              <a:rect l="l" t="t" r="r" b="b"/>
              <a:pathLst>
                <a:path w="1422400" h="1422400">
                  <a:moveTo>
                    <a:pt x="0" y="711200"/>
                  </a:moveTo>
                  <a:cubicBezTo>
                    <a:pt x="0" y="318389"/>
                    <a:pt x="318389" y="0"/>
                    <a:pt x="711200" y="0"/>
                  </a:cubicBezTo>
                  <a:cubicBezTo>
                    <a:pt x="1104011" y="0"/>
                    <a:pt x="1422400" y="318389"/>
                    <a:pt x="1422400" y="711200"/>
                  </a:cubicBezTo>
                  <a:cubicBezTo>
                    <a:pt x="1422400" y="1104011"/>
                    <a:pt x="1104011" y="1422400"/>
                    <a:pt x="711200" y="1422400"/>
                  </a:cubicBezTo>
                  <a:cubicBezTo>
                    <a:pt x="318389" y="1422400"/>
                    <a:pt x="0" y="1104011"/>
                    <a:pt x="0" y="711200"/>
                  </a:cubicBezTo>
                  <a:close/>
                </a:path>
              </a:pathLst>
            </a:custGeom>
            <a:solidFill>
              <a:srgbClr val="FFFFFF"/>
            </a:solidFill>
          </p:spPr>
          <p:txBody>
            <a:bodyPr/>
            <a:lstStyle/>
            <a:p>
              <a:endParaRPr lang="en-US"/>
            </a:p>
          </p:txBody>
        </p:sp>
        <p:sp>
          <p:nvSpPr>
            <p:cNvPr id="5" name="Freeform 5"/>
            <p:cNvSpPr/>
            <p:nvPr/>
          </p:nvSpPr>
          <p:spPr>
            <a:xfrm>
              <a:off x="0" y="0"/>
              <a:ext cx="1454150" cy="1454150"/>
            </a:xfrm>
            <a:custGeom>
              <a:avLst/>
              <a:gdLst/>
              <a:ahLst/>
              <a:cxnLst/>
              <a:rect l="l" t="t" r="r" b="b"/>
              <a:pathLst>
                <a:path w="1454150" h="1454150">
                  <a:moveTo>
                    <a:pt x="0" y="727075"/>
                  </a:moveTo>
                  <a:cubicBezTo>
                    <a:pt x="0" y="325501"/>
                    <a:pt x="325501" y="0"/>
                    <a:pt x="727075" y="0"/>
                  </a:cubicBezTo>
                  <a:lnTo>
                    <a:pt x="727075" y="15875"/>
                  </a:lnTo>
                  <a:lnTo>
                    <a:pt x="727075" y="0"/>
                  </a:lnTo>
                  <a:cubicBezTo>
                    <a:pt x="1128649" y="0"/>
                    <a:pt x="1454150" y="325501"/>
                    <a:pt x="1454150" y="727075"/>
                  </a:cubicBezTo>
                  <a:lnTo>
                    <a:pt x="1438275" y="727075"/>
                  </a:lnTo>
                  <a:lnTo>
                    <a:pt x="1454150" y="727075"/>
                  </a:lnTo>
                  <a:cubicBezTo>
                    <a:pt x="1454150" y="1128649"/>
                    <a:pt x="1128649" y="1454150"/>
                    <a:pt x="727075" y="1454150"/>
                  </a:cubicBezTo>
                  <a:lnTo>
                    <a:pt x="727075" y="1438275"/>
                  </a:lnTo>
                  <a:lnTo>
                    <a:pt x="727075" y="1454150"/>
                  </a:lnTo>
                  <a:cubicBezTo>
                    <a:pt x="325501" y="1454150"/>
                    <a:pt x="0" y="1128649"/>
                    <a:pt x="0" y="727075"/>
                  </a:cubicBezTo>
                  <a:lnTo>
                    <a:pt x="15875" y="727075"/>
                  </a:lnTo>
                  <a:lnTo>
                    <a:pt x="31750" y="727075"/>
                  </a:lnTo>
                  <a:lnTo>
                    <a:pt x="15875" y="727075"/>
                  </a:lnTo>
                  <a:lnTo>
                    <a:pt x="0" y="727075"/>
                  </a:lnTo>
                  <a:moveTo>
                    <a:pt x="31750" y="727075"/>
                  </a:moveTo>
                  <a:cubicBezTo>
                    <a:pt x="31750" y="735838"/>
                    <a:pt x="24638" y="742950"/>
                    <a:pt x="15875" y="742950"/>
                  </a:cubicBezTo>
                  <a:cubicBezTo>
                    <a:pt x="7112" y="742950"/>
                    <a:pt x="0" y="735838"/>
                    <a:pt x="0" y="727075"/>
                  </a:cubicBezTo>
                  <a:cubicBezTo>
                    <a:pt x="0" y="718312"/>
                    <a:pt x="7112" y="711200"/>
                    <a:pt x="15875" y="711200"/>
                  </a:cubicBezTo>
                  <a:cubicBezTo>
                    <a:pt x="24638" y="711200"/>
                    <a:pt x="31750" y="718312"/>
                    <a:pt x="31750" y="727075"/>
                  </a:cubicBezTo>
                  <a:cubicBezTo>
                    <a:pt x="31750" y="1111123"/>
                    <a:pt x="343027" y="1422400"/>
                    <a:pt x="727075" y="1422400"/>
                  </a:cubicBezTo>
                  <a:cubicBezTo>
                    <a:pt x="1111123" y="1422400"/>
                    <a:pt x="1422400" y="1111123"/>
                    <a:pt x="1422400" y="727075"/>
                  </a:cubicBezTo>
                  <a:cubicBezTo>
                    <a:pt x="1422400" y="343027"/>
                    <a:pt x="1111123" y="31750"/>
                    <a:pt x="727075" y="31750"/>
                  </a:cubicBezTo>
                  <a:lnTo>
                    <a:pt x="727075" y="15875"/>
                  </a:lnTo>
                  <a:lnTo>
                    <a:pt x="727075" y="31750"/>
                  </a:lnTo>
                  <a:cubicBezTo>
                    <a:pt x="343027" y="31750"/>
                    <a:pt x="31750" y="343027"/>
                    <a:pt x="31750" y="727075"/>
                  </a:cubicBezTo>
                  <a:close/>
                </a:path>
              </a:pathLst>
            </a:custGeom>
            <a:solidFill>
              <a:srgbClr val="64380A"/>
            </a:solidFill>
          </p:spPr>
          <p:txBody>
            <a:bodyPr/>
            <a:lstStyle/>
            <a:p>
              <a:endParaRPr lang="en-US"/>
            </a:p>
          </p:txBody>
        </p:sp>
        <p:sp>
          <p:nvSpPr>
            <p:cNvPr id="6" name="TextBox 6"/>
            <p:cNvSpPr txBox="1"/>
            <p:nvPr/>
          </p:nvSpPr>
          <p:spPr>
            <a:xfrm>
              <a:off x="0" y="-9525"/>
              <a:ext cx="1454150" cy="1463675"/>
            </a:xfrm>
            <a:prstGeom prst="rect">
              <a:avLst/>
            </a:prstGeom>
          </p:spPr>
          <p:txBody>
            <a:bodyPr lIns="50800" tIns="50800" rIns="50800" bIns="50800" rtlCol="0" anchor="ctr"/>
            <a:lstStyle/>
            <a:p>
              <a:pPr algn="ctr">
                <a:lnSpc>
                  <a:spcPts val="5519"/>
                </a:lnSpc>
              </a:pPr>
              <a:r>
                <a:rPr lang="en-US" sz="4599" b="1">
                  <a:solidFill>
                    <a:srgbClr val="64380A"/>
                  </a:solidFill>
                  <a:latin typeface="Roboto Condensed Bold"/>
                  <a:ea typeface="Roboto Condensed Bold"/>
                  <a:cs typeface="Roboto Condensed Bold"/>
                  <a:sym typeface="Roboto Condensed Bold"/>
                </a:rPr>
                <a:t>1</a:t>
              </a:r>
            </a:p>
          </p:txBody>
        </p:sp>
      </p:grpSp>
      <p:grpSp>
        <p:nvGrpSpPr>
          <p:cNvPr id="7" name="Group 7"/>
          <p:cNvGrpSpPr/>
          <p:nvPr/>
        </p:nvGrpSpPr>
        <p:grpSpPr>
          <a:xfrm>
            <a:off x="5708677" y="784089"/>
            <a:ext cx="1090612" cy="1090612"/>
            <a:chOff x="0" y="0"/>
            <a:chExt cx="1454150" cy="1454150"/>
          </a:xfrm>
        </p:grpSpPr>
        <p:sp>
          <p:nvSpPr>
            <p:cNvPr id="8" name="Freeform 8"/>
            <p:cNvSpPr/>
            <p:nvPr/>
          </p:nvSpPr>
          <p:spPr>
            <a:xfrm>
              <a:off x="15875" y="15875"/>
              <a:ext cx="1422400" cy="1422400"/>
            </a:xfrm>
            <a:custGeom>
              <a:avLst/>
              <a:gdLst/>
              <a:ahLst/>
              <a:cxnLst/>
              <a:rect l="l" t="t" r="r" b="b"/>
              <a:pathLst>
                <a:path w="1422400" h="1422400">
                  <a:moveTo>
                    <a:pt x="0" y="711200"/>
                  </a:moveTo>
                  <a:cubicBezTo>
                    <a:pt x="0" y="318389"/>
                    <a:pt x="318389" y="0"/>
                    <a:pt x="711200" y="0"/>
                  </a:cubicBezTo>
                  <a:cubicBezTo>
                    <a:pt x="1104011" y="0"/>
                    <a:pt x="1422400" y="318389"/>
                    <a:pt x="1422400" y="711200"/>
                  </a:cubicBezTo>
                  <a:cubicBezTo>
                    <a:pt x="1422400" y="1104011"/>
                    <a:pt x="1104011" y="1422400"/>
                    <a:pt x="711200" y="1422400"/>
                  </a:cubicBezTo>
                  <a:cubicBezTo>
                    <a:pt x="318389" y="1422400"/>
                    <a:pt x="0" y="1104011"/>
                    <a:pt x="0" y="711200"/>
                  </a:cubicBezTo>
                  <a:close/>
                </a:path>
              </a:pathLst>
            </a:custGeom>
            <a:solidFill>
              <a:srgbClr val="FFFFFF"/>
            </a:solidFill>
          </p:spPr>
          <p:txBody>
            <a:bodyPr/>
            <a:lstStyle/>
            <a:p>
              <a:endParaRPr lang="en-US"/>
            </a:p>
          </p:txBody>
        </p:sp>
        <p:sp>
          <p:nvSpPr>
            <p:cNvPr id="9" name="Freeform 9"/>
            <p:cNvSpPr/>
            <p:nvPr/>
          </p:nvSpPr>
          <p:spPr>
            <a:xfrm>
              <a:off x="0" y="0"/>
              <a:ext cx="1454150" cy="1454150"/>
            </a:xfrm>
            <a:custGeom>
              <a:avLst/>
              <a:gdLst/>
              <a:ahLst/>
              <a:cxnLst/>
              <a:rect l="l" t="t" r="r" b="b"/>
              <a:pathLst>
                <a:path w="1454150" h="1454150">
                  <a:moveTo>
                    <a:pt x="0" y="727075"/>
                  </a:moveTo>
                  <a:cubicBezTo>
                    <a:pt x="0" y="325501"/>
                    <a:pt x="325501" y="0"/>
                    <a:pt x="727075" y="0"/>
                  </a:cubicBezTo>
                  <a:lnTo>
                    <a:pt x="727075" y="15875"/>
                  </a:lnTo>
                  <a:lnTo>
                    <a:pt x="727075" y="0"/>
                  </a:lnTo>
                  <a:cubicBezTo>
                    <a:pt x="1128649" y="0"/>
                    <a:pt x="1454150" y="325501"/>
                    <a:pt x="1454150" y="727075"/>
                  </a:cubicBezTo>
                  <a:lnTo>
                    <a:pt x="1438275" y="727075"/>
                  </a:lnTo>
                  <a:lnTo>
                    <a:pt x="1454150" y="727075"/>
                  </a:lnTo>
                  <a:cubicBezTo>
                    <a:pt x="1454150" y="1128649"/>
                    <a:pt x="1128649" y="1454150"/>
                    <a:pt x="727075" y="1454150"/>
                  </a:cubicBezTo>
                  <a:lnTo>
                    <a:pt x="727075" y="1438275"/>
                  </a:lnTo>
                  <a:lnTo>
                    <a:pt x="727075" y="1454150"/>
                  </a:lnTo>
                  <a:cubicBezTo>
                    <a:pt x="325501" y="1454150"/>
                    <a:pt x="0" y="1128649"/>
                    <a:pt x="0" y="727075"/>
                  </a:cubicBezTo>
                  <a:lnTo>
                    <a:pt x="15875" y="727075"/>
                  </a:lnTo>
                  <a:lnTo>
                    <a:pt x="31750" y="727075"/>
                  </a:lnTo>
                  <a:lnTo>
                    <a:pt x="15875" y="727075"/>
                  </a:lnTo>
                  <a:lnTo>
                    <a:pt x="0" y="727075"/>
                  </a:lnTo>
                  <a:moveTo>
                    <a:pt x="31750" y="727075"/>
                  </a:moveTo>
                  <a:cubicBezTo>
                    <a:pt x="31750" y="735838"/>
                    <a:pt x="24638" y="742950"/>
                    <a:pt x="15875" y="742950"/>
                  </a:cubicBezTo>
                  <a:cubicBezTo>
                    <a:pt x="7112" y="742950"/>
                    <a:pt x="0" y="735838"/>
                    <a:pt x="0" y="727075"/>
                  </a:cubicBezTo>
                  <a:cubicBezTo>
                    <a:pt x="0" y="718312"/>
                    <a:pt x="7112" y="711200"/>
                    <a:pt x="15875" y="711200"/>
                  </a:cubicBezTo>
                  <a:cubicBezTo>
                    <a:pt x="24638" y="711200"/>
                    <a:pt x="31750" y="718312"/>
                    <a:pt x="31750" y="727075"/>
                  </a:cubicBezTo>
                  <a:cubicBezTo>
                    <a:pt x="31750" y="1111123"/>
                    <a:pt x="343027" y="1422400"/>
                    <a:pt x="727075" y="1422400"/>
                  </a:cubicBezTo>
                  <a:cubicBezTo>
                    <a:pt x="1111123" y="1422400"/>
                    <a:pt x="1422400" y="1111123"/>
                    <a:pt x="1422400" y="727075"/>
                  </a:cubicBezTo>
                  <a:cubicBezTo>
                    <a:pt x="1422400" y="343027"/>
                    <a:pt x="1111123" y="31750"/>
                    <a:pt x="727075" y="31750"/>
                  </a:cubicBezTo>
                  <a:lnTo>
                    <a:pt x="727075" y="15875"/>
                  </a:lnTo>
                  <a:lnTo>
                    <a:pt x="727075" y="31750"/>
                  </a:lnTo>
                  <a:cubicBezTo>
                    <a:pt x="343027" y="31750"/>
                    <a:pt x="31750" y="343027"/>
                    <a:pt x="31750" y="727075"/>
                  </a:cubicBezTo>
                  <a:close/>
                </a:path>
              </a:pathLst>
            </a:custGeom>
            <a:solidFill>
              <a:srgbClr val="64380A"/>
            </a:solidFill>
          </p:spPr>
          <p:txBody>
            <a:bodyPr/>
            <a:lstStyle/>
            <a:p>
              <a:endParaRPr lang="en-US"/>
            </a:p>
          </p:txBody>
        </p:sp>
        <p:sp>
          <p:nvSpPr>
            <p:cNvPr id="10" name="TextBox 10"/>
            <p:cNvSpPr txBox="1"/>
            <p:nvPr/>
          </p:nvSpPr>
          <p:spPr>
            <a:xfrm>
              <a:off x="0" y="-9525"/>
              <a:ext cx="1454150" cy="1463675"/>
            </a:xfrm>
            <a:prstGeom prst="rect">
              <a:avLst/>
            </a:prstGeom>
          </p:spPr>
          <p:txBody>
            <a:bodyPr lIns="50800" tIns="50800" rIns="50800" bIns="50800" rtlCol="0" anchor="ctr"/>
            <a:lstStyle/>
            <a:p>
              <a:pPr algn="ctr">
                <a:lnSpc>
                  <a:spcPts val="5519"/>
                </a:lnSpc>
              </a:pPr>
              <a:r>
                <a:rPr lang="en-US" sz="4599" b="1">
                  <a:solidFill>
                    <a:srgbClr val="64380A"/>
                  </a:solidFill>
                  <a:latin typeface="Roboto Condensed Bold"/>
                  <a:ea typeface="Roboto Condensed Bold"/>
                  <a:cs typeface="Roboto Condensed Bold"/>
                  <a:sym typeface="Roboto Condensed Bold"/>
                </a:rPr>
                <a:t>2</a:t>
              </a:r>
            </a:p>
          </p:txBody>
        </p:sp>
      </p:grpSp>
      <p:grpSp>
        <p:nvGrpSpPr>
          <p:cNvPr id="11" name="Group 11"/>
          <p:cNvGrpSpPr/>
          <p:nvPr/>
        </p:nvGrpSpPr>
        <p:grpSpPr>
          <a:xfrm>
            <a:off x="12141715" y="795995"/>
            <a:ext cx="1090612" cy="1090612"/>
            <a:chOff x="0" y="0"/>
            <a:chExt cx="1454150" cy="1454150"/>
          </a:xfrm>
        </p:grpSpPr>
        <p:sp>
          <p:nvSpPr>
            <p:cNvPr id="12" name="Freeform 12"/>
            <p:cNvSpPr/>
            <p:nvPr/>
          </p:nvSpPr>
          <p:spPr>
            <a:xfrm>
              <a:off x="15875" y="15875"/>
              <a:ext cx="1422400" cy="1422400"/>
            </a:xfrm>
            <a:custGeom>
              <a:avLst/>
              <a:gdLst/>
              <a:ahLst/>
              <a:cxnLst/>
              <a:rect l="l" t="t" r="r" b="b"/>
              <a:pathLst>
                <a:path w="1422400" h="1422400">
                  <a:moveTo>
                    <a:pt x="0" y="711200"/>
                  </a:moveTo>
                  <a:cubicBezTo>
                    <a:pt x="0" y="318389"/>
                    <a:pt x="318389" y="0"/>
                    <a:pt x="711200" y="0"/>
                  </a:cubicBezTo>
                  <a:cubicBezTo>
                    <a:pt x="1104011" y="0"/>
                    <a:pt x="1422400" y="318389"/>
                    <a:pt x="1422400" y="711200"/>
                  </a:cubicBezTo>
                  <a:cubicBezTo>
                    <a:pt x="1422400" y="1104011"/>
                    <a:pt x="1104011" y="1422400"/>
                    <a:pt x="711200" y="1422400"/>
                  </a:cubicBezTo>
                  <a:cubicBezTo>
                    <a:pt x="318389" y="1422400"/>
                    <a:pt x="0" y="1104011"/>
                    <a:pt x="0" y="711200"/>
                  </a:cubicBezTo>
                  <a:close/>
                </a:path>
              </a:pathLst>
            </a:custGeom>
            <a:solidFill>
              <a:srgbClr val="FFFFFF"/>
            </a:solidFill>
          </p:spPr>
          <p:txBody>
            <a:bodyPr/>
            <a:lstStyle/>
            <a:p>
              <a:endParaRPr lang="en-US"/>
            </a:p>
          </p:txBody>
        </p:sp>
        <p:sp>
          <p:nvSpPr>
            <p:cNvPr id="13" name="Freeform 13"/>
            <p:cNvSpPr/>
            <p:nvPr/>
          </p:nvSpPr>
          <p:spPr>
            <a:xfrm>
              <a:off x="0" y="0"/>
              <a:ext cx="1454150" cy="1454150"/>
            </a:xfrm>
            <a:custGeom>
              <a:avLst/>
              <a:gdLst/>
              <a:ahLst/>
              <a:cxnLst/>
              <a:rect l="l" t="t" r="r" b="b"/>
              <a:pathLst>
                <a:path w="1454150" h="1454150">
                  <a:moveTo>
                    <a:pt x="0" y="727075"/>
                  </a:moveTo>
                  <a:cubicBezTo>
                    <a:pt x="0" y="325501"/>
                    <a:pt x="325501" y="0"/>
                    <a:pt x="727075" y="0"/>
                  </a:cubicBezTo>
                  <a:lnTo>
                    <a:pt x="727075" y="15875"/>
                  </a:lnTo>
                  <a:lnTo>
                    <a:pt x="727075" y="0"/>
                  </a:lnTo>
                  <a:cubicBezTo>
                    <a:pt x="1128649" y="0"/>
                    <a:pt x="1454150" y="325501"/>
                    <a:pt x="1454150" y="727075"/>
                  </a:cubicBezTo>
                  <a:lnTo>
                    <a:pt x="1438275" y="727075"/>
                  </a:lnTo>
                  <a:lnTo>
                    <a:pt x="1454150" y="727075"/>
                  </a:lnTo>
                  <a:cubicBezTo>
                    <a:pt x="1454150" y="1128649"/>
                    <a:pt x="1128649" y="1454150"/>
                    <a:pt x="727075" y="1454150"/>
                  </a:cubicBezTo>
                  <a:lnTo>
                    <a:pt x="727075" y="1438275"/>
                  </a:lnTo>
                  <a:lnTo>
                    <a:pt x="727075" y="1454150"/>
                  </a:lnTo>
                  <a:cubicBezTo>
                    <a:pt x="325501" y="1454150"/>
                    <a:pt x="0" y="1128649"/>
                    <a:pt x="0" y="727075"/>
                  </a:cubicBezTo>
                  <a:lnTo>
                    <a:pt x="15875" y="727075"/>
                  </a:lnTo>
                  <a:lnTo>
                    <a:pt x="31750" y="727075"/>
                  </a:lnTo>
                  <a:lnTo>
                    <a:pt x="15875" y="727075"/>
                  </a:lnTo>
                  <a:lnTo>
                    <a:pt x="0" y="727075"/>
                  </a:lnTo>
                  <a:moveTo>
                    <a:pt x="31750" y="727075"/>
                  </a:moveTo>
                  <a:cubicBezTo>
                    <a:pt x="31750" y="735838"/>
                    <a:pt x="24638" y="742950"/>
                    <a:pt x="15875" y="742950"/>
                  </a:cubicBezTo>
                  <a:cubicBezTo>
                    <a:pt x="7112" y="742950"/>
                    <a:pt x="0" y="735838"/>
                    <a:pt x="0" y="727075"/>
                  </a:cubicBezTo>
                  <a:cubicBezTo>
                    <a:pt x="0" y="718312"/>
                    <a:pt x="7112" y="711200"/>
                    <a:pt x="15875" y="711200"/>
                  </a:cubicBezTo>
                  <a:cubicBezTo>
                    <a:pt x="24638" y="711200"/>
                    <a:pt x="31750" y="718312"/>
                    <a:pt x="31750" y="727075"/>
                  </a:cubicBezTo>
                  <a:cubicBezTo>
                    <a:pt x="31750" y="1111123"/>
                    <a:pt x="343027" y="1422400"/>
                    <a:pt x="727075" y="1422400"/>
                  </a:cubicBezTo>
                  <a:cubicBezTo>
                    <a:pt x="1111123" y="1422400"/>
                    <a:pt x="1422400" y="1111123"/>
                    <a:pt x="1422400" y="727075"/>
                  </a:cubicBezTo>
                  <a:cubicBezTo>
                    <a:pt x="1422400" y="343027"/>
                    <a:pt x="1111123" y="31750"/>
                    <a:pt x="727075" y="31750"/>
                  </a:cubicBezTo>
                  <a:lnTo>
                    <a:pt x="727075" y="15875"/>
                  </a:lnTo>
                  <a:lnTo>
                    <a:pt x="727075" y="31750"/>
                  </a:lnTo>
                  <a:cubicBezTo>
                    <a:pt x="343027" y="31750"/>
                    <a:pt x="31750" y="343027"/>
                    <a:pt x="31750" y="727075"/>
                  </a:cubicBezTo>
                  <a:close/>
                </a:path>
              </a:pathLst>
            </a:custGeom>
            <a:solidFill>
              <a:srgbClr val="64380A"/>
            </a:solidFill>
          </p:spPr>
          <p:txBody>
            <a:bodyPr/>
            <a:lstStyle/>
            <a:p>
              <a:endParaRPr lang="en-US"/>
            </a:p>
          </p:txBody>
        </p:sp>
        <p:sp>
          <p:nvSpPr>
            <p:cNvPr id="14" name="TextBox 14"/>
            <p:cNvSpPr txBox="1"/>
            <p:nvPr/>
          </p:nvSpPr>
          <p:spPr>
            <a:xfrm>
              <a:off x="0" y="-9525"/>
              <a:ext cx="1454150" cy="1463675"/>
            </a:xfrm>
            <a:prstGeom prst="rect">
              <a:avLst/>
            </a:prstGeom>
          </p:spPr>
          <p:txBody>
            <a:bodyPr lIns="50800" tIns="50800" rIns="50800" bIns="50800" rtlCol="0" anchor="ctr"/>
            <a:lstStyle/>
            <a:p>
              <a:pPr algn="ctr">
                <a:lnSpc>
                  <a:spcPts val="5519"/>
                </a:lnSpc>
              </a:pPr>
              <a:r>
                <a:rPr lang="en-US" sz="4599" b="1">
                  <a:solidFill>
                    <a:srgbClr val="64380A"/>
                  </a:solidFill>
                  <a:latin typeface="Roboto Condensed Bold"/>
                  <a:ea typeface="Roboto Condensed Bold"/>
                  <a:cs typeface="Roboto Condensed Bold"/>
                  <a:sym typeface="Roboto Condensed Bold"/>
                </a:rPr>
                <a:t>3</a:t>
              </a:r>
            </a:p>
          </p:txBody>
        </p:sp>
      </p:grpSp>
      <p:grpSp>
        <p:nvGrpSpPr>
          <p:cNvPr id="15" name="Group 15"/>
          <p:cNvGrpSpPr/>
          <p:nvPr/>
        </p:nvGrpSpPr>
        <p:grpSpPr>
          <a:xfrm>
            <a:off x="522941" y="2975569"/>
            <a:ext cx="2948885" cy="7087214"/>
            <a:chOff x="0" y="0"/>
            <a:chExt cx="3931847" cy="9449618"/>
          </a:xfrm>
        </p:grpSpPr>
        <p:sp>
          <p:nvSpPr>
            <p:cNvPr id="16" name="Freeform 16"/>
            <p:cNvSpPr/>
            <p:nvPr/>
          </p:nvSpPr>
          <p:spPr>
            <a:xfrm>
              <a:off x="0" y="0"/>
              <a:ext cx="3931846" cy="9449619"/>
            </a:xfrm>
            <a:custGeom>
              <a:avLst/>
              <a:gdLst/>
              <a:ahLst/>
              <a:cxnLst/>
              <a:rect l="l" t="t" r="r" b="b"/>
              <a:pathLst>
                <a:path w="3931846" h="9449619">
                  <a:moveTo>
                    <a:pt x="0" y="1611349"/>
                  </a:moveTo>
                  <a:cubicBezTo>
                    <a:pt x="0" y="721446"/>
                    <a:pt x="632957" y="0"/>
                    <a:pt x="1413710" y="0"/>
                  </a:cubicBezTo>
                  <a:lnTo>
                    <a:pt x="2518137" y="0"/>
                  </a:lnTo>
                  <a:cubicBezTo>
                    <a:pt x="3298890" y="0"/>
                    <a:pt x="3931846" y="721446"/>
                    <a:pt x="3931846" y="1611349"/>
                  </a:cubicBezTo>
                  <a:lnTo>
                    <a:pt x="3931846" y="7838270"/>
                  </a:lnTo>
                  <a:cubicBezTo>
                    <a:pt x="3931846" y="8728173"/>
                    <a:pt x="3298890" y="9449619"/>
                    <a:pt x="2518137" y="9449619"/>
                  </a:cubicBezTo>
                  <a:lnTo>
                    <a:pt x="1413710" y="9449619"/>
                  </a:lnTo>
                  <a:cubicBezTo>
                    <a:pt x="632957" y="9449619"/>
                    <a:pt x="0" y="8728173"/>
                    <a:pt x="0" y="7838270"/>
                  </a:cubicBezTo>
                  <a:close/>
                </a:path>
              </a:pathLst>
            </a:custGeom>
            <a:solidFill>
              <a:srgbClr val="D7CEA8">
                <a:alpha val="66667"/>
              </a:srgbClr>
            </a:solidFill>
          </p:spPr>
          <p:txBody>
            <a:bodyPr/>
            <a:lstStyle/>
            <a:p>
              <a:endParaRPr lang="en-US"/>
            </a:p>
          </p:txBody>
        </p:sp>
      </p:grpSp>
      <p:sp>
        <p:nvSpPr>
          <p:cNvPr id="17" name="TextBox 17"/>
          <p:cNvSpPr txBox="1"/>
          <p:nvPr/>
        </p:nvSpPr>
        <p:spPr>
          <a:xfrm>
            <a:off x="775820" y="4411947"/>
            <a:ext cx="2293085" cy="4308872"/>
          </a:xfrm>
          <a:prstGeom prst="rect">
            <a:avLst/>
          </a:prstGeom>
        </p:spPr>
        <p:txBody>
          <a:bodyPr lIns="0" tIns="0" rIns="0" bIns="0" rtlCol="0" anchor="t">
            <a:spAutoFit/>
          </a:bodyPr>
          <a:lstStyle/>
          <a:p>
            <a:pPr algn="just">
              <a:spcBef>
                <a:spcPct val="0"/>
              </a:spcBef>
            </a:pPr>
            <a:r>
              <a:rPr lang="vi-VN" sz="4000" dirty="0">
                <a:solidFill>
                  <a:srgbClr val="64380A"/>
                </a:solidFill>
                <a:latin typeface="Roboto Condensed" panose="02000000000000000000" pitchFamily="2" charset="0"/>
                <a:ea typeface="Roboto Condensed" panose="02000000000000000000" pitchFamily="2" charset="0"/>
              </a:rPr>
              <a:t>Diễn biến tâm trạng của nhân vật ông Hai được miêu tả qua các giai đoạn</a:t>
            </a:r>
            <a:endParaRPr lang="en-US" sz="40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grpSp>
        <p:nvGrpSpPr>
          <p:cNvPr id="18" name="Group 18"/>
          <p:cNvGrpSpPr/>
          <p:nvPr/>
        </p:nvGrpSpPr>
        <p:grpSpPr>
          <a:xfrm>
            <a:off x="4729054" y="2975568"/>
            <a:ext cx="3455300" cy="7087215"/>
            <a:chOff x="0" y="0"/>
            <a:chExt cx="2640496" cy="1924290"/>
          </a:xfrm>
        </p:grpSpPr>
        <p:sp>
          <p:nvSpPr>
            <p:cNvPr id="19" name="Freeform 19"/>
            <p:cNvSpPr/>
            <p:nvPr/>
          </p:nvSpPr>
          <p:spPr>
            <a:xfrm>
              <a:off x="0" y="0"/>
              <a:ext cx="2640496" cy="1924290"/>
            </a:xfrm>
            <a:custGeom>
              <a:avLst/>
              <a:gdLst/>
              <a:ahLst/>
              <a:cxnLst/>
              <a:rect l="l" t="t" r="r" b="b"/>
              <a:pathLst>
                <a:path w="2640496" h="1924290">
                  <a:moveTo>
                    <a:pt x="39383" y="0"/>
                  </a:moveTo>
                  <a:lnTo>
                    <a:pt x="2601113" y="0"/>
                  </a:lnTo>
                  <a:cubicBezTo>
                    <a:pt x="2622863" y="0"/>
                    <a:pt x="2640496" y="17632"/>
                    <a:pt x="2640496" y="39383"/>
                  </a:cubicBezTo>
                  <a:lnTo>
                    <a:pt x="2640496" y="1884907"/>
                  </a:lnTo>
                  <a:cubicBezTo>
                    <a:pt x="2640496" y="1895352"/>
                    <a:pt x="2636346" y="1905369"/>
                    <a:pt x="2628961" y="1912755"/>
                  </a:cubicBezTo>
                  <a:cubicBezTo>
                    <a:pt x="2621575" y="1920141"/>
                    <a:pt x="2611558" y="1924290"/>
                    <a:pt x="2601113" y="1924290"/>
                  </a:cubicBezTo>
                  <a:lnTo>
                    <a:pt x="39383" y="1924290"/>
                  </a:lnTo>
                  <a:cubicBezTo>
                    <a:pt x="17632" y="1924290"/>
                    <a:pt x="0" y="1906658"/>
                    <a:pt x="0" y="1884907"/>
                  </a:cubicBezTo>
                  <a:lnTo>
                    <a:pt x="0" y="39383"/>
                  </a:lnTo>
                  <a:cubicBezTo>
                    <a:pt x="0" y="17632"/>
                    <a:pt x="17632" y="0"/>
                    <a:pt x="39383" y="0"/>
                  </a:cubicBezTo>
                  <a:close/>
                </a:path>
              </a:pathLst>
            </a:custGeom>
            <a:solidFill>
              <a:srgbClr val="E3DCBE">
                <a:alpha val="62745"/>
              </a:srgbClr>
            </a:solidFill>
          </p:spPr>
          <p:txBody>
            <a:bodyPr/>
            <a:lstStyle/>
            <a:p>
              <a:endParaRPr lang="en-US"/>
            </a:p>
          </p:txBody>
        </p:sp>
        <p:sp>
          <p:nvSpPr>
            <p:cNvPr id="20" name="TextBox 20"/>
            <p:cNvSpPr txBox="1"/>
            <p:nvPr/>
          </p:nvSpPr>
          <p:spPr>
            <a:xfrm>
              <a:off x="0" y="-285750"/>
              <a:ext cx="2640496" cy="2210040"/>
            </a:xfrm>
            <a:prstGeom prst="rect">
              <a:avLst/>
            </a:prstGeom>
          </p:spPr>
          <p:txBody>
            <a:bodyPr lIns="50800" tIns="50800" rIns="50800" bIns="50800" rtlCol="0" anchor="ctr"/>
            <a:lstStyle/>
            <a:p>
              <a:pPr algn="ctr">
                <a:lnSpc>
                  <a:spcPts val="5759"/>
                </a:lnSpc>
              </a:pPr>
              <a:endParaRPr/>
            </a:p>
          </p:txBody>
        </p:sp>
      </p:grpSp>
      <p:grpSp>
        <p:nvGrpSpPr>
          <p:cNvPr id="22" name="Group 22"/>
          <p:cNvGrpSpPr/>
          <p:nvPr/>
        </p:nvGrpSpPr>
        <p:grpSpPr>
          <a:xfrm>
            <a:off x="8932137" y="2647757"/>
            <a:ext cx="8922417" cy="7306289"/>
            <a:chOff x="0" y="0"/>
            <a:chExt cx="5709014" cy="9741718"/>
          </a:xfrm>
        </p:grpSpPr>
        <p:sp>
          <p:nvSpPr>
            <p:cNvPr id="23" name="Freeform 23"/>
            <p:cNvSpPr/>
            <p:nvPr/>
          </p:nvSpPr>
          <p:spPr>
            <a:xfrm>
              <a:off x="0" y="0"/>
              <a:ext cx="5709014" cy="9741719"/>
            </a:xfrm>
            <a:custGeom>
              <a:avLst/>
              <a:gdLst/>
              <a:ahLst/>
              <a:cxnLst/>
              <a:rect l="l" t="t" r="r" b="b"/>
              <a:pathLst>
                <a:path w="5709014" h="9741719">
                  <a:moveTo>
                    <a:pt x="0" y="1661158"/>
                  </a:moveTo>
                  <a:cubicBezTo>
                    <a:pt x="0" y="743747"/>
                    <a:pt x="919049" y="0"/>
                    <a:pt x="2052696" y="0"/>
                  </a:cubicBezTo>
                  <a:lnTo>
                    <a:pt x="3656318" y="0"/>
                  </a:lnTo>
                  <a:cubicBezTo>
                    <a:pt x="4789965" y="0"/>
                    <a:pt x="5709014" y="743747"/>
                    <a:pt x="5709014" y="1661158"/>
                  </a:cubicBezTo>
                  <a:lnTo>
                    <a:pt x="5709014" y="8080561"/>
                  </a:lnTo>
                  <a:cubicBezTo>
                    <a:pt x="5709014" y="8997972"/>
                    <a:pt x="4789965" y="9741719"/>
                    <a:pt x="3656318" y="9741719"/>
                  </a:cubicBezTo>
                  <a:lnTo>
                    <a:pt x="2052696" y="9741719"/>
                  </a:lnTo>
                  <a:cubicBezTo>
                    <a:pt x="919049" y="9741719"/>
                    <a:pt x="0" y="8997972"/>
                    <a:pt x="0" y="8080561"/>
                  </a:cubicBezTo>
                  <a:close/>
                </a:path>
              </a:pathLst>
            </a:custGeom>
            <a:solidFill>
              <a:srgbClr val="D7CEA8">
                <a:alpha val="66667"/>
              </a:srgbClr>
            </a:solidFill>
          </p:spPr>
          <p:txBody>
            <a:bodyPr/>
            <a:lstStyle/>
            <a:p>
              <a:endParaRPr lang="en-US"/>
            </a:p>
          </p:txBody>
        </p:sp>
      </p:grpSp>
      <p:sp>
        <p:nvSpPr>
          <p:cNvPr id="24" name="TextBox 24"/>
          <p:cNvSpPr txBox="1"/>
          <p:nvPr/>
        </p:nvSpPr>
        <p:spPr>
          <a:xfrm>
            <a:off x="8912218" y="4120076"/>
            <a:ext cx="8710555" cy="3693319"/>
          </a:xfrm>
          <a:prstGeom prst="rect">
            <a:avLst/>
          </a:prstGeom>
        </p:spPr>
        <p:txBody>
          <a:bodyPr wrap="square" lIns="0" tIns="0" rIns="0" bIns="0" rtlCol="0" anchor="t">
            <a:spAutoFit/>
          </a:bodyPr>
          <a:lstStyle/>
          <a:p>
            <a:pPr marL="647700" lvl="1" indent="-323850" algn="just">
              <a:buFont typeface="Arial"/>
              <a:buChar char="•"/>
            </a:pPr>
            <a:r>
              <a:rPr lang="vi-VN" sz="4000" dirty="0">
                <a:solidFill>
                  <a:srgbClr val="64380A"/>
                </a:solidFill>
                <a:latin typeface="Roboto Condensed" panose="02000000000000000000" pitchFamily="2" charset="0"/>
                <a:ea typeface="Roboto Condensed" panose="02000000000000000000" pitchFamily="2" charset="0"/>
              </a:rPr>
              <a:t>Tối nào cũng vậy, cứ đến lúc nhà lên đền và bà Hai ngồi lầm rầm tính toán những tiền cua, tiền bún, tiền kẹo,...thì một tâm trạng buồn bực lại dậy lên trong lòng ông Hai khiến ông phải vùng dậy sang nhà bác Thứ nói chuyện.</a:t>
            </a:r>
            <a:endParaRPr lang="en-US" sz="40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
        <p:nvSpPr>
          <p:cNvPr id="25" name="TextBox 25"/>
          <p:cNvSpPr txBox="1"/>
          <p:nvPr/>
        </p:nvSpPr>
        <p:spPr>
          <a:xfrm>
            <a:off x="4431357" y="301251"/>
            <a:ext cx="9425285" cy="800100"/>
          </a:xfrm>
          <a:prstGeom prst="rect">
            <a:avLst/>
          </a:prstGeom>
        </p:spPr>
        <p:txBody>
          <a:bodyPr lIns="0" tIns="0" rIns="0" bIns="0" rtlCol="0" anchor="t">
            <a:spAutoFit/>
          </a:bodyPr>
          <a:lstStyle/>
          <a:p>
            <a:pPr algn="ctr">
              <a:lnSpc>
                <a:spcPts val="6299"/>
              </a:lnSpc>
            </a:pPr>
            <a:r>
              <a:rPr lang="vi-VN" sz="4000" dirty="0">
                <a:solidFill>
                  <a:srgbClr val="674935"/>
                </a:solidFill>
                <a:latin typeface="#9Slide05 Aphrodite Pro"/>
                <a:ea typeface="#9Slide05 Aphrodite Pro"/>
                <a:cs typeface="#9Slide05 Aphrodite Pro"/>
                <a:sym typeface="#9Slide05 Aphrodite Pro"/>
              </a:rPr>
              <a:t>Chặng </a:t>
            </a:r>
            <a:r>
              <a:rPr lang="en-US" sz="4000" dirty="0">
                <a:solidFill>
                  <a:srgbClr val="674935"/>
                </a:solidFill>
                <a:latin typeface="#9Slide05 Aphrodite Pro"/>
                <a:ea typeface="#9Slide05 Aphrodite Pro"/>
                <a:cs typeface="#9Slide05 Aphrodite Pro"/>
                <a:sym typeface="#9Slide05 Aphrodite Pro"/>
              </a:rPr>
              <a:t>1 :</a:t>
            </a:r>
          </a:p>
        </p:txBody>
      </p:sp>
      <p:sp>
        <p:nvSpPr>
          <p:cNvPr id="26" name="TextBox 26"/>
          <p:cNvSpPr txBox="1"/>
          <p:nvPr/>
        </p:nvSpPr>
        <p:spPr>
          <a:xfrm>
            <a:off x="775820" y="2094327"/>
            <a:ext cx="2405457" cy="688975"/>
          </a:xfrm>
          <a:prstGeom prst="rect">
            <a:avLst/>
          </a:prstGeom>
        </p:spPr>
        <p:txBody>
          <a:bodyPr wrap="square" lIns="0" tIns="0" rIns="0" bIns="0" rtlCol="0" anchor="t">
            <a:spAutoFit/>
          </a:bodyPr>
          <a:lstStyle/>
          <a:p>
            <a:pPr algn="ctr">
              <a:lnSpc>
                <a:spcPts val="5600"/>
              </a:lnSpc>
            </a:pPr>
            <a:r>
              <a:rPr lang="en-US" sz="4000" b="1" dirty="0" err="1">
                <a:solidFill>
                  <a:srgbClr val="674935"/>
                </a:solidFill>
                <a:latin typeface="Roboto Condensed Bold"/>
                <a:ea typeface="Roboto Condensed Bold"/>
                <a:cs typeface="Roboto Condensed Bold"/>
                <a:sym typeface="Roboto Condensed Bold"/>
              </a:rPr>
              <a:t>Luận</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điểm</a:t>
            </a:r>
            <a:endParaRPr lang="en-US" sz="4000" b="1" dirty="0">
              <a:solidFill>
                <a:srgbClr val="674935"/>
              </a:solidFill>
              <a:latin typeface="Roboto Condensed Bold"/>
              <a:ea typeface="Roboto Condensed Bold"/>
              <a:cs typeface="Roboto Condensed Bold"/>
              <a:sym typeface="Roboto Condensed Bold"/>
            </a:endParaRPr>
          </a:p>
        </p:txBody>
      </p:sp>
      <p:sp>
        <p:nvSpPr>
          <p:cNvPr id="27" name="TextBox 27"/>
          <p:cNvSpPr txBox="1"/>
          <p:nvPr/>
        </p:nvSpPr>
        <p:spPr>
          <a:xfrm>
            <a:off x="5611043" y="1957536"/>
            <a:ext cx="1188246" cy="688975"/>
          </a:xfrm>
          <a:prstGeom prst="rect">
            <a:avLst/>
          </a:prstGeom>
        </p:spPr>
        <p:txBody>
          <a:bodyPr wrap="square" lIns="0" tIns="0" rIns="0" bIns="0" rtlCol="0" anchor="t">
            <a:spAutoFit/>
          </a:bodyPr>
          <a:lstStyle/>
          <a:p>
            <a:pPr algn="ctr">
              <a:lnSpc>
                <a:spcPts val="5600"/>
              </a:lnSpc>
            </a:pPr>
            <a:r>
              <a:rPr lang="en-US" sz="4000" b="1" dirty="0" err="1">
                <a:solidFill>
                  <a:srgbClr val="674935"/>
                </a:solidFill>
                <a:latin typeface="Roboto Condensed Bold"/>
                <a:ea typeface="Roboto Condensed Bold"/>
                <a:cs typeface="Roboto Condensed Bold"/>
                <a:sym typeface="Roboto Condensed Bold"/>
              </a:rPr>
              <a:t>Lí</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lẽ</a:t>
            </a:r>
            <a:endParaRPr lang="en-US" sz="4000" b="1" dirty="0">
              <a:solidFill>
                <a:srgbClr val="674935"/>
              </a:solidFill>
              <a:latin typeface="Roboto Condensed Bold"/>
              <a:ea typeface="Roboto Condensed Bold"/>
              <a:cs typeface="Roboto Condensed Bold"/>
              <a:sym typeface="Roboto Condensed Bold"/>
            </a:endParaRPr>
          </a:p>
        </p:txBody>
      </p:sp>
      <p:sp>
        <p:nvSpPr>
          <p:cNvPr id="28" name="TextBox 28"/>
          <p:cNvSpPr txBox="1"/>
          <p:nvPr/>
        </p:nvSpPr>
        <p:spPr>
          <a:xfrm>
            <a:off x="11347733" y="1814373"/>
            <a:ext cx="2833662" cy="688975"/>
          </a:xfrm>
          <a:prstGeom prst="rect">
            <a:avLst/>
          </a:prstGeom>
        </p:spPr>
        <p:txBody>
          <a:bodyPr wrap="square" lIns="0" tIns="0" rIns="0" bIns="0" rtlCol="0" anchor="t">
            <a:spAutoFit/>
          </a:bodyPr>
          <a:lstStyle/>
          <a:p>
            <a:pPr algn="ctr">
              <a:lnSpc>
                <a:spcPts val="5600"/>
              </a:lnSpc>
            </a:pPr>
            <a:r>
              <a:rPr lang="en-US" sz="4000" b="1" dirty="0" err="1">
                <a:solidFill>
                  <a:srgbClr val="674935"/>
                </a:solidFill>
                <a:latin typeface="Roboto Condensed Bold"/>
                <a:ea typeface="Roboto Condensed Bold"/>
                <a:cs typeface="Roboto Condensed Bold"/>
                <a:sym typeface="Roboto Condensed Bold"/>
              </a:rPr>
              <a:t>Bằng</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chứng</a:t>
            </a:r>
            <a:endParaRPr lang="en-US" sz="4000" b="1" dirty="0">
              <a:solidFill>
                <a:srgbClr val="674935"/>
              </a:solidFill>
              <a:latin typeface="Roboto Condensed Bold"/>
              <a:ea typeface="Roboto Condensed Bold"/>
              <a:cs typeface="Roboto Condensed Bold"/>
              <a:sym typeface="Roboto Condensed Bold"/>
            </a:endParaRPr>
          </a:p>
        </p:txBody>
      </p:sp>
      <p:sp>
        <p:nvSpPr>
          <p:cNvPr id="29" name="TextBox 17">
            <a:extLst>
              <a:ext uri="{FF2B5EF4-FFF2-40B4-BE49-F238E27FC236}">
                <a16:creationId xmlns:a16="http://schemas.microsoft.com/office/drawing/2014/main" id="{9C021509-B92B-484A-50CF-D1D7BF81D3EA}"/>
              </a:ext>
            </a:extLst>
          </p:cNvPr>
          <p:cNvSpPr txBox="1"/>
          <p:nvPr/>
        </p:nvSpPr>
        <p:spPr>
          <a:xfrm>
            <a:off x="5387881" y="4411947"/>
            <a:ext cx="2293085" cy="2462213"/>
          </a:xfrm>
          <a:prstGeom prst="rect">
            <a:avLst/>
          </a:prstGeom>
        </p:spPr>
        <p:txBody>
          <a:bodyPr lIns="0" tIns="0" rIns="0" bIns="0" rtlCol="0" anchor="t">
            <a:spAutoFit/>
          </a:bodyPr>
          <a:lstStyle/>
          <a:p>
            <a:pPr algn="just">
              <a:spcBef>
                <a:spcPct val="0"/>
              </a:spcBef>
            </a:pPr>
            <a:r>
              <a:rPr lang="vi-VN" sz="4000" dirty="0">
                <a:solidFill>
                  <a:srgbClr val="64380A"/>
                </a:solidFill>
                <a:latin typeface="Roboto Condensed" panose="02000000000000000000" pitchFamily="2" charset="0"/>
                <a:ea typeface="Roboto Condensed" panose="02000000000000000000" pitchFamily="2" charset="0"/>
              </a:rPr>
              <a:t>Tâm trạng của ông Hai ở nơi tản cư</a:t>
            </a:r>
            <a:endParaRPr lang="en-US" sz="40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13700761" y="9387840"/>
            <a:ext cx="243840" cy="434342"/>
            <a:chOff x="0" y="0"/>
            <a:chExt cx="325120" cy="579122"/>
          </a:xfrm>
        </p:grpSpPr>
        <p:sp>
          <p:nvSpPr>
            <p:cNvPr id="3" name="Freeform 3"/>
            <p:cNvSpPr/>
            <p:nvPr/>
          </p:nvSpPr>
          <p:spPr>
            <a:xfrm>
              <a:off x="0" y="0"/>
              <a:ext cx="325120" cy="579120"/>
            </a:xfrm>
            <a:custGeom>
              <a:avLst/>
              <a:gdLst/>
              <a:ahLst/>
              <a:cxnLst/>
              <a:rect l="l" t="t" r="r" b="b"/>
              <a:pathLst>
                <a:path w="325120" h="579120">
                  <a:moveTo>
                    <a:pt x="325120" y="289560"/>
                  </a:moveTo>
                  <a:cubicBezTo>
                    <a:pt x="325120" y="129667"/>
                    <a:pt x="252349" y="0"/>
                    <a:pt x="162560" y="0"/>
                  </a:cubicBezTo>
                  <a:cubicBezTo>
                    <a:pt x="72771" y="0"/>
                    <a:pt x="0" y="129667"/>
                    <a:pt x="0" y="289560"/>
                  </a:cubicBezTo>
                  <a:cubicBezTo>
                    <a:pt x="0" y="449453"/>
                    <a:pt x="72771" y="579120"/>
                    <a:pt x="162560" y="579120"/>
                  </a:cubicBezTo>
                  <a:cubicBezTo>
                    <a:pt x="252349" y="579120"/>
                    <a:pt x="325120" y="449453"/>
                    <a:pt x="325120" y="289560"/>
                  </a:cubicBezTo>
                  <a:close/>
                </a:path>
              </a:pathLst>
            </a:custGeom>
            <a:solidFill>
              <a:srgbClr val="EADEC6"/>
            </a:solidFill>
          </p:spPr>
          <p:txBody>
            <a:bodyPr/>
            <a:lstStyle/>
            <a:p>
              <a:endParaRPr lang="en-US"/>
            </a:p>
          </p:txBody>
        </p:sp>
      </p:grpSp>
      <p:sp>
        <p:nvSpPr>
          <p:cNvPr id="4" name="Freeform 4"/>
          <p:cNvSpPr/>
          <p:nvPr/>
        </p:nvSpPr>
        <p:spPr>
          <a:xfrm>
            <a:off x="-1826350" y="-193830"/>
            <a:ext cx="3942848" cy="1710210"/>
          </a:xfrm>
          <a:custGeom>
            <a:avLst/>
            <a:gdLst/>
            <a:ahLst/>
            <a:cxnLst/>
            <a:rect l="l" t="t" r="r" b="b"/>
            <a:pathLst>
              <a:path w="3942848" h="1710210">
                <a:moveTo>
                  <a:pt x="0" y="0"/>
                </a:moveTo>
                <a:lnTo>
                  <a:pt x="3942848" y="0"/>
                </a:lnTo>
                <a:lnTo>
                  <a:pt x="3942848" y="1710211"/>
                </a:lnTo>
                <a:lnTo>
                  <a:pt x="0" y="1710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4030049" y="899159"/>
            <a:ext cx="10227902" cy="2223173"/>
          </a:xfrm>
          <a:prstGeom prst="rect">
            <a:avLst/>
          </a:prstGeom>
        </p:spPr>
        <p:txBody>
          <a:bodyPr wrap="square" lIns="0" tIns="0" rIns="0" bIns="0" rtlCol="0" anchor="t">
            <a:spAutoFit/>
          </a:bodyPr>
          <a:lstStyle/>
          <a:p>
            <a:pPr algn="ctr">
              <a:lnSpc>
                <a:spcPts val="8959"/>
              </a:lnSpc>
            </a:pPr>
            <a:r>
              <a:rPr lang="en-US" sz="6399" b="1" dirty="0">
                <a:solidFill>
                  <a:srgbClr val="64380A"/>
                </a:solidFill>
                <a:latin typeface="Fraunces Bold"/>
                <a:ea typeface="Fraunces Bold"/>
                <a:cs typeface="Fraunces Bold"/>
                <a:sym typeface="Fraunces Bold"/>
              </a:rPr>
              <a:t>BÀI </a:t>
            </a:r>
            <a:r>
              <a:rPr lang="vi-VN" sz="6399" b="1" dirty="0">
                <a:solidFill>
                  <a:srgbClr val="64380A"/>
                </a:solidFill>
                <a:latin typeface="Fraunces Bold"/>
                <a:ea typeface="Fraunces Bold"/>
                <a:cs typeface="Fraunces Bold"/>
                <a:sym typeface="Fraunces Bold"/>
              </a:rPr>
              <a:t>10</a:t>
            </a:r>
            <a:r>
              <a:rPr lang="en-US" sz="6399" b="1" dirty="0">
                <a:solidFill>
                  <a:srgbClr val="64380A"/>
                </a:solidFill>
                <a:latin typeface="Fraunces Bold"/>
                <a:ea typeface="Fraunces Bold"/>
                <a:cs typeface="Fraunces Bold"/>
                <a:sym typeface="Fraunces Bold"/>
              </a:rPr>
              <a:t>: </a:t>
            </a:r>
          </a:p>
          <a:p>
            <a:pPr algn="ctr">
              <a:lnSpc>
                <a:spcPts val="8959"/>
              </a:lnSpc>
            </a:pPr>
            <a:r>
              <a:rPr lang="vi-VN" sz="6399" b="1" dirty="0">
                <a:solidFill>
                  <a:srgbClr val="64380A"/>
                </a:solidFill>
                <a:latin typeface="Fraunces Bold"/>
                <a:ea typeface="Fraunces Bold"/>
                <a:cs typeface="Fraunces Bold"/>
                <a:sym typeface="Fraunces Bold"/>
              </a:rPr>
              <a:t>VĂN BẢN NGHỊ LUẬN</a:t>
            </a:r>
            <a:endParaRPr lang="en-US" sz="6399" b="1" dirty="0">
              <a:solidFill>
                <a:srgbClr val="64380A"/>
              </a:solidFill>
              <a:latin typeface="Fraunces Bold"/>
              <a:ea typeface="Fraunces Bold"/>
              <a:cs typeface="Fraunces Bold"/>
              <a:sym typeface="Fraunces Bold"/>
            </a:endParaRPr>
          </a:p>
        </p:txBody>
      </p:sp>
      <p:sp>
        <p:nvSpPr>
          <p:cNvPr id="7" name="TextBox 7"/>
          <p:cNvSpPr txBox="1"/>
          <p:nvPr/>
        </p:nvSpPr>
        <p:spPr>
          <a:xfrm>
            <a:off x="2971800" y="4285438"/>
            <a:ext cx="12801600" cy="1221488"/>
          </a:xfrm>
          <a:prstGeom prst="rect">
            <a:avLst/>
          </a:prstGeom>
        </p:spPr>
        <p:txBody>
          <a:bodyPr wrap="square" lIns="0" tIns="0" rIns="0" bIns="0" rtlCol="0" anchor="t">
            <a:spAutoFit/>
          </a:bodyPr>
          <a:lstStyle/>
          <a:p>
            <a:pPr algn="ctr">
              <a:lnSpc>
                <a:spcPts val="9479"/>
              </a:lnSpc>
            </a:pPr>
            <a:r>
              <a:rPr lang="vi-VN" sz="6600" dirty="0">
                <a:solidFill>
                  <a:srgbClr val="64380A"/>
                </a:solidFill>
                <a:latin typeface="#9Slide05 Aphrodite Pro"/>
                <a:ea typeface="#9Slide05 Aphrodite Pro"/>
                <a:cs typeface="#9Slide05 Aphrodite Pro"/>
                <a:sym typeface="#9Slide05 Aphrodite Pro"/>
              </a:rPr>
              <a:t>Về </a:t>
            </a:r>
            <a:r>
              <a:rPr lang="vi-VN" sz="8000" dirty="0">
                <a:solidFill>
                  <a:srgbClr val="64380A"/>
                </a:solidFill>
                <a:latin typeface="#9Slide05 Aphrodite Pro"/>
                <a:ea typeface="#9Slide05 Aphrodite Pro"/>
                <a:cs typeface="#9Slide05 Aphrodite Pro"/>
                <a:sym typeface="#9Slide05 Aphrodite Pro"/>
              </a:rPr>
              <a:t>truyện</a:t>
            </a:r>
            <a:r>
              <a:rPr lang="vi-VN" sz="6600" dirty="0">
                <a:solidFill>
                  <a:srgbClr val="64380A"/>
                </a:solidFill>
                <a:latin typeface="#9Slide05 Aphrodite Pro"/>
                <a:ea typeface="#9Slide05 Aphrodite Pro"/>
                <a:cs typeface="#9Slide05 Aphrodite Pro"/>
                <a:sym typeface="#9Slide05 Aphrodite Pro"/>
              </a:rPr>
              <a:t> “Làng” của Kim Lân</a:t>
            </a:r>
            <a:endParaRPr lang="en-US" sz="6600" dirty="0">
              <a:solidFill>
                <a:srgbClr val="64380A"/>
              </a:solidFill>
              <a:latin typeface="#9Slide05 Aphrodite Pro"/>
              <a:ea typeface="#9Slide05 Aphrodite Pro"/>
              <a:cs typeface="#9Slide05 Aphrodite Pro"/>
              <a:sym typeface="#9Slide05 Aphrodite Pro"/>
            </a:endParaRPr>
          </a:p>
        </p:txBody>
      </p:sp>
      <p:sp>
        <p:nvSpPr>
          <p:cNvPr id="8" name="TextBox 8"/>
          <p:cNvSpPr txBox="1"/>
          <p:nvPr/>
        </p:nvSpPr>
        <p:spPr>
          <a:xfrm>
            <a:off x="5086350" y="5835605"/>
            <a:ext cx="8115300" cy="1277273"/>
          </a:xfrm>
          <a:prstGeom prst="rect">
            <a:avLst/>
          </a:prstGeom>
        </p:spPr>
        <p:txBody>
          <a:bodyPr lIns="0" tIns="0" rIns="0" bIns="0" rtlCol="0" anchor="t">
            <a:spAutoFit/>
          </a:bodyPr>
          <a:lstStyle/>
          <a:p>
            <a:pPr algn="ctr">
              <a:lnSpc>
                <a:spcPts val="10360"/>
              </a:lnSpc>
            </a:pPr>
            <a:r>
              <a:rPr lang="vi-VN" sz="7200" dirty="0">
                <a:solidFill>
                  <a:srgbClr val="64380A"/>
                </a:solidFill>
                <a:latin typeface="#9Slide05 VL Fadilla"/>
                <a:ea typeface="#9Slide05 VL Fadilla"/>
                <a:cs typeface="#9Slide05 VL Fadilla"/>
                <a:sym typeface="#9Slide05 VL Fadilla"/>
              </a:rPr>
              <a:t>Nguyễn Văn Long</a:t>
            </a:r>
            <a:endParaRPr lang="en-US" sz="7200" dirty="0">
              <a:solidFill>
                <a:srgbClr val="64380A"/>
              </a:solidFill>
              <a:latin typeface="#9Slide05 VL Fadilla"/>
              <a:ea typeface="#9Slide05 VL Fadilla"/>
              <a:cs typeface="#9Slide05 VL Fadilla"/>
              <a:sym typeface="#9Slide05 VL Fadilla"/>
            </a:endParaRPr>
          </a:p>
        </p:txBody>
      </p:sp>
      <p:sp>
        <p:nvSpPr>
          <p:cNvPr id="5" name="Freeform 4">
            <a:extLst>
              <a:ext uri="{FF2B5EF4-FFF2-40B4-BE49-F238E27FC236}">
                <a16:creationId xmlns:a16="http://schemas.microsoft.com/office/drawing/2014/main" id="{9D32074E-0830-B255-057E-0F883FDD6F24}"/>
              </a:ext>
            </a:extLst>
          </p:cNvPr>
          <p:cNvSpPr/>
          <p:nvPr/>
        </p:nvSpPr>
        <p:spPr>
          <a:xfrm>
            <a:off x="13487400" y="5936689"/>
            <a:ext cx="6337353" cy="6424875"/>
          </a:xfrm>
          <a:custGeom>
            <a:avLst/>
            <a:gdLst/>
            <a:ahLst/>
            <a:cxnLst/>
            <a:rect l="l" t="t" r="r" b="b"/>
            <a:pathLst>
              <a:path w="3185619" h="3456368">
                <a:moveTo>
                  <a:pt x="0" y="0"/>
                </a:moveTo>
                <a:lnTo>
                  <a:pt x="3185619" y="0"/>
                </a:lnTo>
                <a:lnTo>
                  <a:pt x="3185619" y="3456367"/>
                </a:lnTo>
                <a:lnTo>
                  <a:pt x="0" y="3456367"/>
                </a:lnTo>
                <a:lnTo>
                  <a:pt x="0" y="0"/>
                </a:lnTo>
                <a:close/>
              </a:path>
            </a:pathLst>
          </a:custGeom>
          <a:blipFill>
            <a:blip r:embed="rId5"/>
            <a:stretch>
              <a:fillRect/>
            </a:stretch>
          </a:blipFill>
        </p:spPr>
        <p:txBody>
          <a:bodyPr/>
          <a:lstStyle/>
          <a:p>
            <a:endParaRPr lang="en-US"/>
          </a:p>
        </p:txBody>
      </p:sp>
      <p:sp>
        <p:nvSpPr>
          <p:cNvPr id="9" name="Freeform 4">
            <a:extLst>
              <a:ext uri="{FF2B5EF4-FFF2-40B4-BE49-F238E27FC236}">
                <a16:creationId xmlns:a16="http://schemas.microsoft.com/office/drawing/2014/main" id="{0254B48E-EE98-58C6-7E43-C45AC7842133}"/>
              </a:ext>
            </a:extLst>
          </p:cNvPr>
          <p:cNvSpPr/>
          <p:nvPr/>
        </p:nvSpPr>
        <p:spPr>
          <a:xfrm>
            <a:off x="13944601" y="-263947"/>
            <a:ext cx="5521100" cy="2531505"/>
          </a:xfrm>
          <a:custGeom>
            <a:avLst/>
            <a:gdLst/>
            <a:ahLst/>
            <a:cxnLst/>
            <a:rect l="l" t="t" r="r" b="b"/>
            <a:pathLst>
              <a:path w="3942848" h="1710210">
                <a:moveTo>
                  <a:pt x="0" y="0"/>
                </a:moveTo>
                <a:lnTo>
                  <a:pt x="3942848" y="0"/>
                </a:lnTo>
                <a:lnTo>
                  <a:pt x="3942848" y="1710211"/>
                </a:lnTo>
                <a:lnTo>
                  <a:pt x="0" y="1710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4">
            <a:extLst>
              <a:ext uri="{FF2B5EF4-FFF2-40B4-BE49-F238E27FC236}">
                <a16:creationId xmlns:a16="http://schemas.microsoft.com/office/drawing/2014/main" id="{A03565DA-3117-2FF7-9D13-F271370253E2}"/>
              </a:ext>
            </a:extLst>
          </p:cNvPr>
          <p:cNvSpPr/>
          <p:nvPr/>
        </p:nvSpPr>
        <p:spPr>
          <a:xfrm>
            <a:off x="-32657" y="6362700"/>
            <a:ext cx="6966857" cy="4325651"/>
          </a:xfrm>
          <a:custGeom>
            <a:avLst/>
            <a:gdLst/>
            <a:ahLst/>
            <a:cxnLst/>
            <a:rect l="l" t="t" r="r" b="b"/>
            <a:pathLst>
              <a:path w="3813354" h="2240346">
                <a:moveTo>
                  <a:pt x="0" y="0"/>
                </a:moveTo>
                <a:lnTo>
                  <a:pt x="3813354" y="0"/>
                </a:lnTo>
                <a:lnTo>
                  <a:pt x="3813354" y="2240346"/>
                </a:lnTo>
                <a:lnTo>
                  <a:pt x="0" y="2240346"/>
                </a:lnTo>
                <a:lnTo>
                  <a:pt x="0" y="0"/>
                </a:lnTo>
                <a:close/>
              </a:path>
            </a:pathLst>
          </a:custGeom>
          <a:blipFill>
            <a:blip r:embed="rId6"/>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7971608" y="-2057400"/>
            <a:ext cx="11945986" cy="10287000"/>
            <a:chOff x="0" y="0"/>
            <a:chExt cx="15927982" cy="13716000"/>
          </a:xfrm>
        </p:grpSpPr>
        <p:sp>
          <p:nvSpPr>
            <p:cNvPr id="3" name="Freeform 3"/>
            <p:cNvSpPr/>
            <p:nvPr/>
          </p:nvSpPr>
          <p:spPr>
            <a:xfrm>
              <a:off x="0" y="0"/>
              <a:ext cx="15927960" cy="13716000"/>
            </a:xfrm>
            <a:custGeom>
              <a:avLst/>
              <a:gdLst/>
              <a:ahLst/>
              <a:cxnLst/>
              <a:rect l="l" t="t" r="r" b="b"/>
              <a:pathLst>
                <a:path w="15927960" h="13716000">
                  <a:moveTo>
                    <a:pt x="0" y="0"/>
                  </a:moveTo>
                  <a:lnTo>
                    <a:pt x="15927960" y="0"/>
                  </a:lnTo>
                  <a:lnTo>
                    <a:pt x="15927960" y="13716000"/>
                  </a:lnTo>
                  <a:lnTo>
                    <a:pt x="0" y="13716000"/>
                  </a:lnTo>
                  <a:close/>
                </a:path>
              </a:pathLst>
            </a:custGeom>
            <a:solidFill>
              <a:srgbClr val="FBF8E9">
                <a:alpha val="33725"/>
              </a:srgbClr>
            </a:solidFill>
          </p:spPr>
          <p:txBody>
            <a:bodyPr/>
            <a:lstStyle/>
            <a:p>
              <a:endParaRPr lang="en-US"/>
            </a:p>
          </p:txBody>
        </p:sp>
      </p:grpSp>
      <p:grpSp>
        <p:nvGrpSpPr>
          <p:cNvPr id="4" name="Group 4"/>
          <p:cNvGrpSpPr/>
          <p:nvPr/>
        </p:nvGrpSpPr>
        <p:grpSpPr>
          <a:xfrm>
            <a:off x="859734" y="3616690"/>
            <a:ext cx="15218466" cy="5401448"/>
            <a:chOff x="0" y="0"/>
            <a:chExt cx="4363729" cy="1422604"/>
          </a:xfrm>
        </p:grpSpPr>
        <p:sp>
          <p:nvSpPr>
            <p:cNvPr id="5" name="Freeform 5"/>
            <p:cNvSpPr/>
            <p:nvPr/>
          </p:nvSpPr>
          <p:spPr>
            <a:xfrm>
              <a:off x="0" y="0"/>
              <a:ext cx="4363729" cy="1422604"/>
            </a:xfrm>
            <a:custGeom>
              <a:avLst/>
              <a:gdLst/>
              <a:ahLst/>
              <a:cxnLst/>
              <a:rect l="l" t="t" r="r" b="b"/>
              <a:pathLst>
                <a:path w="4363729" h="1422604">
                  <a:moveTo>
                    <a:pt x="23831" y="0"/>
                  </a:moveTo>
                  <a:lnTo>
                    <a:pt x="4339898" y="0"/>
                  </a:lnTo>
                  <a:cubicBezTo>
                    <a:pt x="4353059" y="0"/>
                    <a:pt x="4363729" y="10669"/>
                    <a:pt x="4363729" y="23831"/>
                  </a:cubicBezTo>
                  <a:lnTo>
                    <a:pt x="4363729" y="1398773"/>
                  </a:lnTo>
                  <a:cubicBezTo>
                    <a:pt x="4363729" y="1411934"/>
                    <a:pt x="4353059" y="1422604"/>
                    <a:pt x="4339898" y="1422604"/>
                  </a:cubicBezTo>
                  <a:lnTo>
                    <a:pt x="23831" y="1422604"/>
                  </a:lnTo>
                  <a:cubicBezTo>
                    <a:pt x="10669" y="1422604"/>
                    <a:pt x="0" y="1411934"/>
                    <a:pt x="0" y="1398773"/>
                  </a:cubicBezTo>
                  <a:lnTo>
                    <a:pt x="0" y="23831"/>
                  </a:lnTo>
                  <a:cubicBezTo>
                    <a:pt x="0" y="10669"/>
                    <a:pt x="10669" y="0"/>
                    <a:pt x="23831" y="0"/>
                  </a:cubicBezTo>
                  <a:close/>
                </a:path>
              </a:pathLst>
            </a:custGeom>
            <a:solidFill>
              <a:srgbClr val="FFFFFF">
                <a:alpha val="62745"/>
              </a:srgbClr>
            </a:solidFill>
          </p:spPr>
          <p:txBody>
            <a:bodyPr/>
            <a:lstStyle/>
            <a:p>
              <a:endParaRPr lang="en-US" dirty="0"/>
            </a:p>
          </p:txBody>
        </p:sp>
        <p:sp>
          <p:nvSpPr>
            <p:cNvPr id="6" name="TextBox 6"/>
            <p:cNvSpPr txBox="1"/>
            <p:nvPr/>
          </p:nvSpPr>
          <p:spPr>
            <a:xfrm>
              <a:off x="0" y="-285750"/>
              <a:ext cx="4363729" cy="1708354"/>
            </a:xfrm>
            <a:prstGeom prst="rect">
              <a:avLst/>
            </a:prstGeom>
          </p:spPr>
          <p:txBody>
            <a:bodyPr lIns="50800" tIns="50800" rIns="50800" bIns="50800" rtlCol="0" anchor="ctr"/>
            <a:lstStyle/>
            <a:p>
              <a:pPr algn="ctr">
                <a:lnSpc>
                  <a:spcPts val="5759"/>
                </a:lnSpc>
              </a:pPr>
              <a:endParaRPr/>
            </a:p>
          </p:txBody>
        </p:sp>
      </p:grpSp>
      <p:sp>
        <p:nvSpPr>
          <p:cNvPr id="7" name="Freeform 7"/>
          <p:cNvSpPr/>
          <p:nvPr/>
        </p:nvSpPr>
        <p:spPr>
          <a:xfrm flipH="1">
            <a:off x="14225188" y="6942148"/>
            <a:ext cx="5349267" cy="3880253"/>
          </a:xfrm>
          <a:custGeom>
            <a:avLst/>
            <a:gdLst/>
            <a:ahLst/>
            <a:cxnLst/>
            <a:rect l="l" t="t" r="r" b="b"/>
            <a:pathLst>
              <a:path w="5349267" h="3880253">
                <a:moveTo>
                  <a:pt x="5349267" y="0"/>
                </a:moveTo>
                <a:lnTo>
                  <a:pt x="0" y="0"/>
                </a:lnTo>
                <a:lnTo>
                  <a:pt x="0" y="3880253"/>
                </a:lnTo>
                <a:lnTo>
                  <a:pt x="5349267" y="3880253"/>
                </a:lnTo>
                <a:lnTo>
                  <a:pt x="5349267" y="0"/>
                </a:lnTo>
                <a:close/>
              </a:path>
            </a:pathLst>
          </a:custGeom>
          <a:blipFill>
            <a:blip r:embed="rId3"/>
            <a:stretch>
              <a:fillRect t="-86584" r="-147021" b="-4970"/>
            </a:stretch>
          </a:blipFill>
        </p:spPr>
        <p:txBody>
          <a:bodyPr/>
          <a:lstStyle/>
          <a:p>
            <a:endParaRPr lang="en-US"/>
          </a:p>
        </p:txBody>
      </p:sp>
      <p:sp>
        <p:nvSpPr>
          <p:cNvPr id="10" name="TextBox 10"/>
          <p:cNvSpPr txBox="1"/>
          <p:nvPr/>
        </p:nvSpPr>
        <p:spPr>
          <a:xfrm>
            <a:off x="1110686" y="1767193"/>
            <a:ext cx="16066627" cy="764540"/>
          </a:xfrm>
          <a:prstGeom prst="rect">
            <a:avLst/>
          </a:prstGeom>
        </p:spPr>
        <p:txBody>
          <a:bodyPr lIns="0" tIns="0" rIns="0" bIns="0" rtlCol="0" anchor="t">
            <a:spAutoFit/>
          </a:bodyPr>
          <a:lstStyle/>
          <a:p>
            <a:pPr algn="just">
              <a:lnSpc>
                <a:spcPts val="6159"/>
              </a:lnSpc>
            </a:pPr>
            <a:r>
              <a:rPr lang="en-US" sz="4399" b="1" dirty="0">
                <a:solidFill>
                  <a:srgbClr val="674935"/>
                </a:solidFill>
                <a:latin typeface="Roboto Condensed Bold"/>
                <a:ea typeface="Roboto Condensed Bold"/>
                <a:cs typeface="Roboto Condensed Bold"/>
                <a:sym typeface="Roboto Condensed Bold"/>
              </a:rPr>
              <a:t>b. </a:t>
            </a:r>
            <a:r>
              <a:rPr lang="en-US" sz="4399" b="1" dirty="0" err="1">
                <a:solidFill>
                  <a:srgbClr val="674935"/>
                </a:solidFill>
                <a:latin typeface="Roboto Condensed Bold"/>
                <a:ea typeface="Roboto Condensed Bold"/>
                <a:cs typeface="Roboto Condensed Bold"/>
                <a:sym typeface="Roboto Condensed Bold"/>
              </a:rPr>
              <a:t>Cách</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triển</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khai</a:t>
            </a:r>
            <a:r>
              <a:rPr lang="en-US" sz="4399" b="1" dirty="0">
                <a:solidFill>
                  <a:srgbClr val="674935"/>
                </a:solidFill>
                <a:latin typeface="Roboto Condensed Bold"/>
                <a:ea typeface="Roboto Condensed Bold"/>
                <a:cs typeface="Roboto Condensed Bold"/>
                <a:sym typeface="Roboto Condensed Bold"/>
              </a:rPr>
              <a:t> vấn </a:t>
            </a:r>
            <a:r>
              <a:rPr lang="en-US" sz="4399" b="1" dirty="0" err="1">
                <a:solidFill>
                  <a:srgbClr val="674935"/>
                </a:solidFill>
                <a:latin typeface="Roboto Condensed Bold"/>
                <a:ea typeface="Roboto Condensed Bold"/>
                <a:cs typeface="Roboto Condensed Bold"/>
                <a:sym typeface="Roboto Condensed Bold"/>
              </a:rPr>
              <a:t>đề</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trong</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văn</a:t>
            </a:r>
            <a:r>
              <a:rPr lang="en-US" sz="4399" b="1" dirty="0">
                <a:solidFill>
                  <a:srgbClr val="674935"/>
                </a:solidFill>
                <a:latin typeface="Roboto Condensed Bold"/>
                <a:ea typeface="Roboto Condensed Bold"/>
                <a:cs typeface="Roboto Condensed Bold"/>
                <a:sym typeface="Roboto Condensed Bold"/>
              </a:rPr>
              <a:t> </a:t>
            </a:r>
            <a:r>
              <a:rPr lang="en-US" sz="4399" b="1" dirty="0" err="1">
                <a:solidFill>
                  <a:srgbClr val="674935"/>
                </a:solidFill>
                <a:latin typeface="Roboto Condensed Bold"/>
                <a:ea typeface="Roboto Condensed Bold"/>
                <a:cs typeface="Roboto Condensed Bold"/>
                <a:sym typeface="Roboto Condensed Bold"/>
              </a:rPr>
              <a:t>bản</a:t>
            </a:r>
            <a:endParaRPr lang="en-US" sz="4399" b="1" dirty="0">
              <a:solidFill>
                <a:srgbClr val="674935"/>
              </a:solidFill>
              <a:latin typeface="Roboto Condensed Bold"/>
              <a:ea typeface="Roboto Condensed Bold"/>
              <a:cs typeface="Roboto Condensed Bold"/>
              <a:sym typeface="Roboto Condensed Bold"/>
            </a:endParaRPr>
          </a:p>
        </p:txBody>
      </p:sp>
      <p:sp>
        <p:nvSpPr>
          <p:cNvPr id="11" name="TextBox 11"/>
          <p:cNvSpPr txBox="1"/>
          <p:nvPr/>
        </p:nvSpPr>
        <p:spPr>
          <a:xfrm>
            <a:off x="1028700" y="336935"/>
            <a:ext cx="11282356" cy="1005205"/>
          </a:xfrm>
          <a:prstGeom prst="rect">
            <a:avLst/>
          </a:prstGeom>
        </p:spPr>
        <p:txBody>
          <a:bodyPr lIns="0" tIns="0" rIns="0" bIns="0" rtlCol="0" anchor="t">
            <a:spAutoFit/>
          </a:bodyPr>
          <a:lstStyle/>
          <a:p>
            <a:pPr algn="l">
              <a:lnSpc>
                <a:spcPts val="8120"/>
              </a:lnSpc>
            </a:pPr>
            <a:r>
              <a:rPr lang="en-US" sz="5800">
                <a:solidFill>
                  <a:srgbClr val="674935"/>
                </a:solidFill>
                <a:latin typeface="#9Slide07 SVNUT Triumph Press"/>
                <a:ea typeface="#9Slide07 SVNUT Triumph Press"/>
                <a:cs typeface="#9Slide07 SVNUT Triumph Press"/>
                <a:sym typeface="#9Slide07 SVNUT Triumph Press"/>
              </a:rPr>
              <a:t>3.2. Đọc hiểu văn bản </a:t>
            </a:r>
          </a:p>
        </p:txBody>
      </p:sp>
      <p:sp>
        <p:nvSpPr>
          <p:cNvPr id="12" name="TextBox 14">
            <a:extLst>
              <a:ext uri="{FF2B5EF4-FFF2-40B4-BE49-F238E27FC236}">
                <a16:creationId xmlns:a16="http://schemas.microsoft.com/office/drawing/2014/main" id="{5CC82227-1FFF-6B66-5C88-4031FC6CA09C}"/>
              </a:ext>
            </a:extLst>
          </p:cNvPr>
          <p:cNvSpPr txBox="1"/>
          <p:nvPr/>
        </p:nvSpPr>
        <p:spPr>
          <a:xfrm>
            <a:off x="1453975" y="4138892"/>
            <a:ext cx="13557425" cy="4355038"/>
          </a:xfrm>
          <a:prstGeom prst="rect">
            <a:avLst/>
          </a:prstGeom>
        </p:spPr>
        <p:txBody>
          <a:bodyPr wrap="square" lIns="0" tIns="0" rIns="0" bIns="0" rtlCol="0" anchor="t">
            <a:spAutoFit/>
          </a:bodyPr>
          <a:lstStyle/>
          <a:p>
            <a:pPr algn="just">
              <a:lnSpc>
                <a:spcPts val="5040"/>
              </a:lnSpc>
            </a:pPr>
            <a:r>
              <a:rPr lang="en-US" sz="4000" b="1" dirty="0" err="1">
                <a:solidFill>
                  <a:srgbClr val="64380A"/>
                </a:solidFill>
                <a:latin typeface="Roboto Condensed" panose="02000000000000000000" pitchFamily="2" charset="0"/>
                <a:ea typeface="Roboto Condensed" panose="02000000000000000000" pitchFamily="2" charset="0"/>
                <a:cs typeface="Roboto Condensed Bold"/>
                <a:sym typeface="Roboto Condensed Bold"/>
              </a:rPr>
              <a:t>Nhóm</a:t>
            </a:r>
            <a:r>
              <a:rPr lang="en-US" sz="4000" b="1" dirty="0">
                <a:solidFill>
                  <a:srgbClr val="64380A"/>
                </a:solidFill>
                <a:latin typeface="Roboto Condensed" panose="02000000000000000000" pitchFamily="2" charset="0"/>
                <a:ea typeface="Roboto Condensed" panose="02000000000000000000" pitchFamily="2" charset="0"/>
                <a:cs typeface="Roboto Condensed Bold"/>
                <a:sym typeface="Roboto Condensed Bold"/>
              </a:rPr>
              <a:t> 3,4: </a:t>
            </a:r>
            <a:r>
              <a:rPr lang="vi-VN" sz="4000" b="1" dirty="0">
                <a:solidFill>
                  <a:srgbClr val="64380A"/>
                </a:solidFill>
                <a:effectLst/>
                <a:latin typeface="Roboto Condensed" panose="02000000000000000000" pitchFamily="2" charset="0"/>
                <a:ea typeface="Roboto Condensed" panose="02000000000000000000" pitchFamily="2" charset="0"/>
              </a:rPr>
              <a:t>Tìm hiểu chặng 2 trong tâm trạng của ông Hai</a:t>
            </a:r>
            <a:endParaRPr lang="en-US" sz="4000" b="1" dirty="0">
              <a:solidFill>
                <a:srgbClr val="64380A"/>
              </a:solidFill>
              <a:latin typeface="Roboto Condensed" panose="02000000000000000000" pitchFamily="2" charset="0"/>
              <a:ea typeface="Roboto Condensed" panose="02000000000000000000" pitchFamily="2" charset="0"/>
              <a:cs typeface="Roboto Condensed Bold"/>
              <a:sym typeface="Roboto Condensed Bold"/>
            </a:endParaRPr>
          </a:p>
          <a:p>
            <a:pPr algn="just">
              <a:lnSpc>
                <a:spcPct val="120000"/>
              </a:lnSpc>
              <a:spcBef>
                <a:spcPts val="200"/>
              </a:spcBef>
              <a:spcAft>
                <a:spcPts val="200"/>
              </a:spcAft>
              <a:tabLst>
                <a:tab pos="7334250" algn="l"/>
              </a:tabLst>
            </a:pPr>
            <a:r>
              <a:rPr lang="vi-VN" sz="4000" dirty="0">
                <a:solidFill>
                  <a:srgbClr val="64380A"/>
                </a:solidFill>
                <a:effectLst/>
                <a:latin typeface="Roboto Condensed" panose="02000000000000000000" pitchFamily="2" charset="0"/>
                <a:ea typeface="Roboto Condensed" panose="02000000000000000000" pitchFamily="2" charset="0"/>
              </a:rPr>
              <a:t>(?) Đọc phần (2), cho biết ngòi bút miêu tả tâm lí của Kim Lân càng tỏ ra sâu sắc khi đặt nhân vật ông Hai vào một tình huống như thế nào? </a:t>
            </a:r>
            <a:endParaRPr lang="en-US" sz="4000" dirty="0">
              <a:solidFill>
                <a:srgbClr val="64380A"/>
              </a:solidFill>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4000" dirty="0">
                <a:solidFill>
                  <a:srgbClr val="64380A"/>
                </a:solidFill>
                <a:effectLst/>
                <a:latin typeface="Roboto Condensed" panose="02000000000000000000" pitchFamily="2" charset="0"/>
                <a:ea typeface="Roboto Condensed" panose="02000000000000000000" pitchFamily="2" charset="0"/>
              </a:rPr>
              <a:t>(?) Em hãy dẫn ra lí lẽ và những bằng chứng tiêu biểu trong văn bản giúp làm sáng tỏ quan điểm của tác giả.</a:t>
            </a:r>
            <a:endParaRPr lang="en-US" sz="4000" dirty="0">
              <a:solidFill>
                <a:srgbClr val="64380A"/>
              </a:solidFill>
              <a:effectLst/>
              <a:latin typeface="Roboto Condensed" panose="02000000000000000000" pitchFamily="2" charset="0"/>
              <a:ea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a:extLst>
            <a:ext uri="{FF2B5EF4-FFF2-40B4-BE49-F238E27FC236}">
              <a16:creationId xmlns:a16="http://schemas.microsoft.com/office/drawing/2014/main" id="{D37C1C82-6856-6D58-29BE-215C084FF12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B98AE4C-7762-B99B-6B68-F3720850041F}"/>
              </a:ext>
            </a:extLst>
          </p:cNvPr>
          <p:cNvSpPr/>
          <p:nvPr/>
        </p:nvSpPr>
        <p:spPr>
          <a:xfrm>
            <a:off x="211452" y="1466341"/>
            <a:ext cx="17047845" cy="9525"/>
          </a:xfrm>
          <a:prstGeom prst="line">
            <a:avLst/>
          </a:prstGeom>
          <a:ln w="9525" cap="rnd">
            <a:solidFill>
              <a:srgbClr val="64380A"/>
            </a:solidFill>
            <a:prstDash val="solid"/>
            <a:headEnd type="none" w="sm" len="sm"/>
            <a:tailEnd type="none" w="sm" len="sm"/>
          </a:ln>
        </p:spPr>
        <p:txBody>
          <a:bodyPr/>
          <a:lstStyle/>
          <a:p>
            <a:endParaRPr lang="en-US"/>
          </a:p>
        </p:txBody>
      </p:sp>
      <p:grpSp>
        <p:nvGrpSpPr>
          <p:cNvPr id="3" name="Group 3">
            <a:extLst>
              <a:ext uri="{FF2B5EF4-FFF2-40B4-BE49-F238E27FC236}">
                <a16:creationId xmlns:a16="http://schemas.microsoft.com/office/drawing/2014/main" id="{A3A7501A-31EF-49B4-2503-ACDF9D6EC124}"/>
              </a:ext>
            </a:extLst>
          </p:cNvPr>
          <p:cNvGrpSpPr/>
          <p:nvPr/>
        </p:nvGrpSpPr>
        <p:grpSpPr>
          <a:xfrm>
            <a:off x="802480" y="844506"/>
            <a:ext cx="1090612" cy="1090612"/>
            <a:chOff x="0" y="0"/>
            <a:chExt cx="1454150" cy="1454150"/>
          </a:xfrm>
        </p:grpSpPr>
        <p:sp>
          <p:nvSpPr>
            <p:cNvPr id="4" name="Freeform 4">
              <a:extLst>
                <a:ext uri="{FF2B5EF4-FFF2-40B4-BE49-F238E27FC236}">
                  <a16:creationId xmlns:a16="http://schemas.microsoft.com/office/drawing/2014/main" id="{2016174C-C7BB-BE77-EEF0-6A1D69466448}"/>
                </a:ext>
              </a:extLst>
            </p:cNvPr>
            <p:cNvSpPr/>
            <p:nvPr/>
          </p:nvSpPr>
          <p:spPr>
            <a:xfrm>
              <a:off x="15875" y="15875"/>
              <a:ext cx="1422400" cy="1422400"/>
            </a:xfrm>
            <a:custGeom>
              <a:avLst/>
              <a:gdLst/>
              <a:ahLst/>
              <a:cxnLst/>
              <a:rect l="l" t="t" r="r" b="b"/>
              <a:pathLst>
                <a:path w="1422400" h="1422400">
                  <a:moveTo>
                    <a:pt x="0" y="711200"/>
                  </a:moveTo>
                  <a:cubicBezTo>
                    <a:pt x="0" y="318389"/>
                    <a:pt x="318389" y="0"/>
                    <a:pt x="711200" y="0"/>
                  </a:cubicBezTo>
                  <a:cubicBezTo>
                    <a:pt x="1104011" y="0"/>
                    <a:pt x="1422400" y="318389"/>
                    <a:pt x="1422400" y="711200"/>
                  </a:cubicBezTo>
                  <a:cubicBezTo>
                    <a:pt x="1422400" y="1104011"/>
                    <a:pt x="1104011" y="1422400"/>
                    <a:pt x="711200" y="1422400"/>
                  </a:cubicBezTo>
                  <a:cubicBezTo>
                    <a:pt x="318389" y="1422400"/>
                    <a:pt x="0" y="1104011"/>
                    <a:pt x="0" y="711200"/>
                  </a:cubicBezTo>
                  <a:close/>
                </a:path>
              </a:pathLst>
            </a:custGeom>
            <a:solidFill>
              <a:srgbClr val="FFFFFF"/>
            </a:solidFill>
          </p:spPr>
          <p:txBody>
            <a:bodyPr/>
            <a:lstStyle/>
            <a:p>
              <a:endParaRPr lang="en-US"/>
            </a:p>
          </p:txBody>
        </p:sp>
        <p:sp>
          <p:nvSpPr>
            <p:cNvPr id="5" name="Freeform 5">
              <a:extLst>
                <a:ext uri="{FF2B5EF4-FFF2-40B4-BE49-F238E27FC236}">
                  <a16:creationId xmlns:a16="http://schemas.microsoft.com/office/drawing/2014/main" id="{85E7A5E3-5C5C-F670-9726-1FF0D88D6F91}"/>
                </a:ext>
              </a:extLst>
            </p:cNvPr>
            <p:cNvSpPr/>
            <p:nvPr/>
          </p:nvSpPr>
          <p:spPr>
            <a:xfrm>
              <a:off x="0" y="0"/>
              <a:ext cx="1454150" cy="1454150"/>
            </a:xfrm>
            <a:custGeom>
              <a:avLst/>
              <a:gdLst/>
              <a:ahLst/>
              <a:cxnLst/>
              <a:rect l="l" t="t" r="r" b="b"/>
              <a:pathLst>
                <a:path w="1454150" h="1454150">
                  <a:moveTo>
                    <a:pt x="0" y="727075"/>
                  </a:moveTo>
                  <a:cubicBezTo>
                    <a:pt x="0" y="325501"/>
                    <a:pt x="325501" y="0"/>
                    <a:pt x="727075" y="0"/>
                  </a:cubicBezTo>
                  <a:lnTo>
                    <a:pt x="727075" y="15875"/>
                  </a:lnTo>
                  <a:lnTo>
                    <a:pt x="727075" y="0"/>
                  </a:lnTo>
                  <a:cubicBezTo>
                    <a:pt x="1128649" y="0"/>
                    <a:pt x="1454150" y="325501"/>
                    <a:pt x="1454150" y="727075"/>
                  </a:cubicBezTo>
                  <a:lnTo>
                    <a:pt x="1438275" y="727075"/>
                  </a:lnTo>
                  <a:lnTo>
                    <a:pt x="1454150" y="727075"/>
                  </a:lnTo>
                  <a:cubicBezTo>
                    <a:pt x="1454150" y="1128649"/>
                    <a:pt x="1128649" y="1454150"/>
                    <a:pt x="727075" y="1454150"/>
                  </a:cubicBezTo>
                  <a:lnTo>
                    <a:pt x="727075" y="1438275"/>
                  </a:lnTo>
                  <a:lnTo>
                    <a:pt x="727075" y="1454150"/>
                  </a:lnTo>
                  <a:cubicBezTo>
                    <a:pt x="325501" y="1454150"/>
                    <a:pt x="0" y="1128649"/>
                    <a:pt x="0" y="727075"/>
                  </a:cubicBezTo>
                  <a:lnTo>
                    <a:pt x="15875" y="727075"/>
                  </a:lnTo>
                  <a:lnTo>
                    <a:pt x="31750" y="727075"/>
                  </a:lnTo>
                  <a:lnTo>
                    <a:pt x="15875" y="727075"/>
                  </a:lnTo>
                  <a:lnTo>
                    <a:pt x="0" y="727075"/>
                  </a:lnTo>
                  <a:moveTo>
                    <a:pt x="31750" y="727075"/>
                  </a:moveTo>
                  <a:cubicBezTo>
                    <a:pt x="31750" y="735838"/>
                    <a:pt x="24638" y="742950"/>
                    <a:pt x="15875" y="742950"/>
                  </a:cubicBezTo>
                  <a:cubicBezTo>
                    <a:pt x="7112" y="742950"/>
                    <a:pt x="0" y="735838"/>
                    <a:pt x="0" y="727075"/>
                  </a:cubicBezTo>
                  <a:cubicBezTo>
                    <a:pt x="0" y="718312"/>
                    <a:pt x="7112" y="711200"/>
                    <a:pt x="15875" y="711200"/>
                  </a:cubicBezTo>
                  <a:cubicBezTo>
                    <a:pt x="24638" y="711200"/>
                    <a:pt x="31750" y="718312"/>
                    <a:pt x="31750" y="727075"/>
                  </a:cubicBezTo>
                  <a:cubicBezTo>
                    <a:pt x="31750" y="1111123"/>
                    <a:pt x="343027" y="1422400"/>
                    <a:pt x="727075" y="1422400"/>
                  </a:cubicBezTo>
                  <a:cubicBezTo>
                    <a:pt x="1111123" y="1422400"/>
                    <a:pt x="1422400" y="1111123"/>
                    <a:pt x="1422400" y="727075"/>
                  </a:cubicBezTo>
                  <a:cubicBezTo>
                    <a:pt x="1422400" y="343027"/>
                    <a:pt x="1111123" y="31750"/>
                    <a:pt x="727075" y="31750"/>
                  </a:cubicBezTo>
                  <a:lnTo>
                    <a:pt x="727075" y="15875"/>
                  </a:lnTo>
                  <a:lnTo>
                    <a:pt x="727075" y="31750"/>
                  </a:lnTo>
                  <a:cubicBezTo>
                    <a:pt x="343027" y="31750"/>
                    <a:pt x="31750" y="343027"/>
                    <a:pt x="31750" y="727075"/>
                  </a:cubicBezTo>
                  <a:close/>
                </a:path>
              </a:pathLst>
            </a:custGeom>
            <a:solidFill>
              <a:srgbClr val="64380A"/>
            </a:solidFill>
          </p:spPr>
          <p:txBody>
            <a:bodyPr/>
            <a:lstStyle/>
            <a:p>
              <a:endParaRPr lang="en-US"/>
            </a:p>
          </p:txBody>
        </p:sp>
        <p:sp>
          <p:nvSpPr>
            <p:cNvPr id="6" name="TextBox 6">
              <a:extLst>
                <a:ext uri="{FF2B5EF4-FFF2-40B4-BE49-F238E27FC236}">
                  <a16:creationId xmlns:a16="http://schemas.microsoft.com/office/drawing/2014/main" id="{7B74158A-8B8C-9837-FBB2-0026D71A7A40}"/>
                </a:ext>
              </a:extLst>
            </p:cNvPr>
            <p:cNvSpPr txBox="1"/>
            <p:nvPr/>
          </p:nvSpPr>
          <p:spPr>
            <a:xfrm>
              <a:off x="0" y="-9525"/>
              <a:ext cx="1454150" cy="1463675"/>
            </a:xfrm>
            <a:prstGeom prst="rect">
              <a:avLst/>
            </a:prstGeom>
          </p:spPr>
          <p:txBody>
            <a:bodyPr lIns="50800" tIns="50800" rIns="50800" bIns="50800" rtlCol="0" anchor="ctr"/>
            <a:lstStyle/>
            <a:p>
              <a:pPr algn="ctr">
                <a:lnSpc>
                  <a:spcPts val="5519"/>
                </a:lnSpc>
              </a:pPr>
              <a:r>
                <a:rPr lang="en-US" sz="4599" b="1" dirty="0">
                  <a:solidFill>
                    <a:srgbClr val="64380A"/>
                  </a:solidFill>
                  <a:latin typeface="Roboto Condensed Bold"/>
                  <a:ea typeface="Roboto Condensed Bold"/>
                  <a:cs typeface="Roboto Condensed Bold"/>
                  <a:sym typeface="Roboto Condensed Bold"/>
                </a:rPr>
                <a:t>1</a:t>
              </a:r>
            </a:p>
          </p:txBody>
        </p:sp>
      </p:grpSp>
      <p:grpSp>
        <p:nvGrpSpPr>
          <p:cNvPr id="7" name="Group 7">
            <a:extLst>
              <a:ext uri="{FF2B5EF4-FFF2-40B4-BE49-F238E27FC236}">
                <a16:creationId xmlns:a16="http://schemas.microsoft.com/office/drawing/2014/main" id="{7C89A825-E159-5EFA-AF47-EE1D93719377}"/>
              </a:ext>
            </a:extLst>
          </p:cNvPr>
          <p:cNvGrpSpPr/>
          <p:nvPr/>
        </p:nvGrpSpPr>
        <p:grpSpPr>
          <a:xfrm>
            <a:off x="4519623" y="655091"/>
            <a:ext cx="1090612" cy="1090612"/>
            <a:chOff x="0" y="0"/>
            <a:chExt cx="1454150" cy="1454150"/>
          </a:xfrm>
        </p:grpSpPr>
        <p:sp>
          <p:nvSpPr>
            <p:cNvPr id="8" name="Freeform 8">
              <a:extLst>
                <a:ext uri="{FF2B5EF4-FFF2-40B4-BE49-F238E27FC236}">
                  <a16:creationId xmlns:a16="http://schemas.microsoft.com/office/drawing/2014/main" id="{C75D9307-942B-11CA-274F-52D7CD56BA65}"/>
                </a:ext>
              </a:extLst>
            </p:cNvPr>
            <p:cNvSpPr/>
            <p:nvPr/>
          </p:nvSpPr>
          <p:spPr>
            <a:xfrm>
              <a:off x="15875" y="15875"/>
              <a:ext cx="1422400" cy="1422400"/>
            </a:xfrm>
            <a:custGeom>
              <a:avLst/>
              <a:gdLst/>
              <a:ahLst/>
              <a:cxnLst/>
              <a:rect l="l" t="t" r="r" b="b"/>
              <a:pathLst>
                <a:path w="1422400" h="1422400">
                  <a:moveTo>
                    <a:pt x="0" y="711200"/>
                  </a:moveTo>
                  <a:cubicBezTo>
                    <a:pt x="0" y="318389"/>
                    <a:pt x="318389" y="0"/>
                    <a:pt x="711200" y="0"/>
                  </a:cubicBezTo>
                  <a:cubicBezTo>
                    <a:pt x="1104011" y="0"/>
                    <a:pt x="1422400" y="318389"/>
                    <a:pt x="1422400" y="711200"/>
                  </a:cubicBezTo>
                  <a:cubicBezTo>
                    <a:pt x="1422400" y="1104011"/>
                    <a:pt x="1104011" y="1422400"/>
                    <a:pt x="711200" y="1422400"/>
                  </a:cubicBezTo>
                  <a:cubicBezTo>
                    <a:pt x="318389" y="1422400"/>
                    <a:pt x="0" y="1104011"/>
                    <a:pt x="0" y="711200"/>
                  </a:cubicBezTo>
                  <a:close/>
                </a:path>
              </a:pathLst>
            </a:custGeom>
            <a:solidFill>
              <a:srgbClr val="FFFFFF"/>
            </a:solidFill>
          </p:spPr>
          <p:txBody>
            <a:bodyPr/>
            <a:lstStyle/>
            <a:p>
              <a:endParaRPr lang="en-US"/>
            </a:p>
          </p:txBody>
        </p:sp>
        <p:sp>
          <p:nvSpPr>
            <p:cNvPr id="9" name="Freeform 9">
              <a:extLst>
                <a:ext uri="{FF2B5EF4-FFF2-40B4-BE49-F238E27FC236}">
                  <a16:creationId xmlns:a16="http://schemas.microsoft.com/office/drawing/2014/main" id="{46D85197-D6CB-96A1-1C1C-BDE5FBE64924}"/>
                </a:ext>
              </a:extLst>
            </p:cNvPr>
            <p:cNvSpPr/>
            <p:nvPr/>
          </p:nvSpPr>
          <p:spPr>
            <a:xfrm>
              <a:off x="0" y="0"/>
              <a:ext cx="1454150" cy="1454150"/>
            </a:xfrm>
            <a:custGeom>
              <a:avLst/>
              <a:gdLst/>
              <a:ahLst/>
              <a:cxnLst/>
              <a:rect l="l" t="t" r="r" b="b"/>
              <a:pathLst>
                <a:path w="1454150" h="1454150">
                  <a:moveTo>
                    <a:pt x="0" y="727075"/>
                  </a:moveTo>
                  <a:cubicBezTo>
                    <a:pt x="0" y="325501"/>
                    <a:pt x="325501" y="0"/>
                    <a:pt x="727075" y="0"/>
                  </a:cubicBezTo>
                  <a:lnTo>
                    <a:pt x="727075" y="15875"/>
                  </a:lnTo>
                  <a:lnTo>
                    <a:pt x="727075" y="0"/>
                  </a:lnTo>
                  <a:cubicBezTo>
                    <a:pt x="1128649" y="0"/>
                    <a:pt x="1454150" y="325501"/>
                    <a:pt x="1454150" y="727075"/>
                  </a:cubicBezTo>
                  <a:lnTo>
                    <a:pt x="1438275" y="727075"/>
                  </a:lnTo>
                  <a:lnTo>
                    <a:pt x="1454150" y="727075"/>
                  </a:lnTo>
                  <a:cubicBezTo>
                    <a:pt x="1454150" y="1128649"/>
                    <a:pt x="1128649" y="1454150"/>
                    <a:pt x="727075" y="1454150"/>
                  </a:cubicBezTo>
                  <a:lnTo>
                    <a:pt x="727075" y="1438275"/>
                  </a:lnTo>
                  <a:lnTo>
                    <a:pt x="727075" y="1454150"/>
                  </a:lnTo>
                  <a:cubicBezTo>
                    <a:pt x="325501" y="1454150"/>
                    <a:pt x="0" y="1128649"/>
                    <a:pt x="0" y="727075"/>
                  </a:cubicBezTo>
                  <a:lnTo>
                    <a:pt x="15875" y="727075"/>
                  </a:lnTo>
                  <a:lnTo>
                    <a:pt x="31750" y="727075"/>
                  </a:lnTo>
                  <a:lnTo>
                    <a:pt x="15875" y="727075"/>
                  </a:lnTo>
                  <a:lnTo>
                    <a:pt x="0" y="727075"/>
                  </a:lnTo>
                  <a:moveTo>
                    <a:pt x="31750" y="727075"/>
                  </a:moveTo>
                  <a:cubicBezTo>
                    <a:pt x="31750" y="735838"/>
                    <a:pt x="24638" y="742950"/>
                    <a:pt x="15875" y="742950"/>
                  </a:cubicBezTo>
                  <a:cubicBezTo>
                    <a:pt x="7112" y="742950"/>
                    <a:pt x="0" y="735838"/>
                    <a:pt x="0" y="727075"/>
                  </a:cubicBezTo>
                  <a:cubicBezTo>
                    <a:pt x="0" y="718312"/>
                    <a:pt x="7112" y="711200"/>
                    <a:pt x="15875" y="711200"/>
                  </a:cubicBezTo>
                  <a:cubicBezTo>
                    <a:pt x="24638" y="711200"/>
                    <a:pt x="31750" y="718312"/>
                    <a:pt x="31750" y="727075"/>
                  </a:cubicBezTo>
                  <a:cubicBezTo>
                    <a:pt x="31750" y="1111123"/>
                    <a:pt x="343027" y="1422400"/>
                    <a:pt x="727075" y="1422400"/>
                  </a:cubicBezTo>
                  <a:cubicBezTo>
                    <a:pt x="1111123" y="1422400"/>
                    <a:pt x="1422400" y="1111123"/>
                    <a:pt x="1422400" y="727075"/>
                  </a:cubicBezTo>
                  <a:cubicBezTo>
                    <a:pt x="1422400" y="343027"/>
                    <a:pt x="1111123" y="31750"/>
                    <a:pt x="727075" y="31750"/>
                  </a:cubicBezTo>
                  <a:lnTo>
                    <a:pt x="727075" y="15875"/>
                  </a:lnTo>
                  <a:lnTo>
                    <a:pt x="727075" y="31750"/>
                  </a:lnTo>
                  <a:cubicBezTo>
                    <a:pt x="343027" y="31750"/>
                    <a:pt x="31750" y="343027"/>
                    <a:pt x="31750" y="727075"/>
                  </a:cubicBezTo>
                  <a:close/>
                </a:path>
              </a:pathLst>
            </a:custGeom>
            <a:solidFill>
              <a:srgbClr val="64380A"/>
            </a:solidFill>
          </p:spPr>
          <p:txBody>
            <a:bodyPr/>
            <a:lstStyle/>
            <a:p>
              <a:endParaRPr lang="en-US"/>
            </a:p>
          </p:txBody>
        </p:sp>
        <p:sp>
          <p:nvSpPr>
            <p:cNvPr id="10" name="TextBox 10">
              <a:extLst>
                <a:ext uri="{FF2B5EF4-FFF2-40B4-BE49-F238E27FC236}">
                  <a16:creationId xmlns:a16="http://schemas.microsoft.com/office/drawing/2014/main" id="{C732604A-6B57-E991-57B9-B2BB710B5AB7}"/>
                </a:ext>
              </a:extLst>
            </p:cNvPr>
            <p:cNvSpPr txBox="1"/>
            <p:nvPr/>
          </p:nvSpPr>
          <p:spPr>
            <a:xfrm>
              <a:off x="0" y="-9525"/>
              <a:ext cx="1454150" cy="1463675"/>
            </a:xfrm>
            <a:prstGeom prst="rect">
              <a:avLst/>
            </a:prstGeom>
          </p:spPr>
          <p:txBody>
            <a:bodyPr lIns="50800" tIns="50800" rIns="50800" bIns="50800" rtlCol="0" anchor="ctr"/>
            <a:lstStyle/>
            <a:p>
              <a:pPr algn="ctr">
                <a:lnSpc>
                  <a:spcPts val="5519"/>
                </a:lnSpc>
              </a:pPr>
              <a:r>
                <a:rPr lang="en-US" sz="4599" b="1">
                  <a:solidFill>
                    <a:srgbClr val="64380A"/>
                  </a:solidFill>
                  <a:latin typeface="Roboto Condensed Bold"/>
                  <a:ea typeface="Roboto Condensed Bold"/>
                  <a:cs typeface="Roboto Condensed Bold"/>
                  <a:sym typeface="Roboto Condensed Bold"/>
                </a:rPr>
                <a:t>2</a:t>
              </a:r>
            </a:p>
          </p:txBody>
        </p:sp>
      </p:grpSp>
      <p:grpSp>
        <p:nvGrpSpPr>
          <p:cNvPr id="11" name="Group 11">
            <a:extLst>
              <a:ext uri="{FF2B5EF4-FFF2-40B4-BE49-F238E27FC236}">
                <a16:creationId xmlns:a16="http://schemas.microsoft.com/office/drawing/2014/main" id="{AB71EEE3-0F68-6534-9F32-4DA75C7FCE4A}"/>
              </a:ext>
            </a:extLst>
          </p:cNvPr>
          <p:cNvGrpSpPr/>
          <p:nvPr/>
        </p:nvGrpSpPr>
        <p:grpSpPr>
          <a:xfrm>
            <a:off x="11904920" y="847880"/>
            <a:ext cx="1090612" cy="1090612"/>
            <a:chOff x="0" y="0"/>
            <a:chExt cx="1454150" cy="1454150"/>
          </a:xfrm>
        </p:grpSpPr>
        <p:sp>
          <p:nvSpPr>
            <p:cNvPr id="12" name="Freeform 12">
              <a:extLst>
                <a:ext uri="{FF2B5EF4-FFF2-40B4-BE49-F238E27FC236}">
                  <a16:creationId xmlns:a16="http://schemas.microsoft.com/office/drawing/2014/main" id="{F4C2C10C-A942-1ABF-7CFB-1D7203B51E68}"/>
                </a:ext>
              </a:extLst>
            </p:cNvPr>
            <p:cNvSpPr/>
            <p:nvPr/>
          </p:nvSpPr>
          <p:spPr>
            <a:xfrm>
              <a:off x="15875" y="15875"/>
              <a:ext cx="1422400" cy="1422400"/>
            </a:xfrm>
            <a:custGeom>
              <a:avLst/>
              <a:gdLst/>
              <a:ahLst/>
              <a:cxnLst/>
              <a:rect l="l" t="t" r="r" b="b"/>
              <a:pathLst>
                <a:path w="1422400" h="1422400">
                  <a:moveTo>
                    <a:pt x="0" y="711200"/>
                  </a:moveTo>
                  <a:cubicBezTo>
                    <a:pt x="0" y="318389"/>
                    <a:pt x="318389" y="0"/>
                    <a:pt x="711200" y="0"/>
                  </a:cubicBezTo>
                  <a:cubicBezTo>
                    <a:pt x="1104011" y="0"/>
                    <a:pt x="1422400" y="318389"/>
                    <a:pt x="1422400" y="711200"/>
                  </a:cubicBezTo>
                  <a:cubicBezTo>
                    <a:pt x="1422400" y="1104011"/>
                    <a:pt x="1104011" y="1422400"/>
                    <a:pt x="711200" y="1422400"/>
                  </a:cubicBezTo>
                  <a:cubicBezTo>
                    <a:pt x="318389" y="1422400"/>
                    <a:pt x="0" y="1104011"/>
                    <a:pt x="0" y="711200"/>
                  </a:cubicBezTo>
                  <a:close/>
                </a:path>
              </a:pathLst>
            </a:custGeom>
            <a:solidFill>
              <a:srgbClr val="FFFFFF"/>
            </a:solidFill>
          </p:spPr>
          <p:txBody>
            <a:bodyPr/>
            <a:lstStyle/>
            <a:p>
              <a:endParaRPr lang="en-US"/>
            </a:p>
          </p:txBody>
        </p:sp>
        <p:sp>
          <p:nvSpPr>
            <p:cNvPr id="13" name="Freeform 13">
              <a:extLst>
                <a:ext uri="{FF2B5EF4-FFF2-40B4-BE49-F238E27FC236}">
                  <a16:creationId xmlns:a16="http://schemas.microsoft.com/office/drawing/2014/main" id="{B38CCFFB-A385-10AB-B788-D09E9DA4A3D5}"/>
                </a:ext>
              </a:extLst>
            </p:cNvPr>
            <p:cNvSpPr/>
            <p:nvPr/>
          </p:nvSpPr>
          <p:spPr>
            <a:xfrm>
              <a:off x="0" y="0"/>
              <a:ext cx="1454150" cy="1454150"/>
            </a:xfrm>
            <a:custGeom>
              <a:avLst/>
              <a:gdLst/>
              <a:ahLst/>
              <a:cxnLst/>
              <a:rect l="l" t="t" r="r" b="b"/>
              <a:pathLst>
                <a:path w="1454150" h="1454150">
                  <a:moveTo>
                    <a:pt x="0" y="727075"/>
                  </a:moveTo>
                  <a:cubicBezTo>
                    <a:pt x="0" y="325501"/>
                    <a:pt x="325501" y="0"/>
                    <a:pt x="727075" y="0"/>
                  </a:cubicBezTo>
                  <a:lnTo>
                    <a:pt x="727075" y="15875"/>
                  </a:lnTo>
                  <a:lnTo>
                    <a:pt x="727075" y="0"/>
                  </a:lnTo>
                  <a:cubicBezTo>
                    <a:pt x="1128649" y="0"/>
                    <a:pt x="1454150" y="325501"/>
                    <a:pt x="1454150" y="727075"/>
                  </a:cubicBezTo>
                  <a:lnTo>
                    <a:pt x="1438275" y="727075"/>
                  </a:lnTo>
                  <a:lnTo>
                    <a:pt x="1454150" y="727075"/>
                  </a:lnTo>
                  <a:cubicBezTo>
                    <a:pt x="1454150" y="1128649"/>
                    <a:pt x="1128649" y="1454150"/>
                    <a:pt x="727075" y="1454150"/>
                  </a:cubicBezTo>
                  <a:lnTo>
                    <a:pt x="727075" y="1438275"/>
                  </a:lnTo>
                  <a:lnTo>
                    <a:pt x="727075" y="1454150"/>
                  </a:lnTo>
                  <a:cubicBezTo>
                    <a:pt x="325501" y="1454150"/>
                    <a:pt x="0" y="1128649"/>
                    <a:pt x="0" y="727075"/>
                  </a:cubicBezTo>
                  <a:lnTo>
                    <a:pt x="15875" y="727075"/>
                  </a:lnTo>
                  <a:lnTo>
                    <a:pt x="31750" y="727075"/>
                  </a:lnTo>
                  <a:lnTo>
                    <a:pt x="15875" y="727075"/>
                  </a:lnTo>
                  <a:lnTo>
                    <a:pt x="0" y="727075"/>
                  </a:lnTo>
                  <a:moveTo>
                    <a:pt x="31750" y="727075"/>
                  </a:moveTo>
                  <a:cubicBezTo>
                    <a:pt x="31750" y="735838"/>
                    <a:pt x="24638" y="742950"/>
                    <a:pt x="15875" y="742950"/>
                  </a:cubicBezTo>
                  <a:cubicBezTo>
                    <a:pt x="7112" y="742950"/>
                    <a:pt x="0" y="735838"/>
                    <a:pt x="0" y="727075"/>
                  </a:cubicBezTo>
                  <a:cubicBezTo>
                    <a:pt x="0" y="718312"/>
                    <a:pt x="7112" y="711200"/>
                    <a:pt x="15875" y="711200"/>
                  </a:cubicBezTo>
                  <a:cubicBezTo>
                    <a:pt x="24638" y="711200"/>
                    <a:pt x="31750" y="718312"/>
                    <a:pt x="31750" y="727075"/>
                  </a:cubicBezTo>
                  <a:cubicBezTo>
                    <a:pt x="31750" y="1111123"/>
                    <a:pt x="343027" y="1422400"/>
                    <a:pt x="727075" y="1422400"/>
                  </a:cubicBezTo>
                  <a:cubicBezTo>
                    <a:pt x="1111123" y="1422400"/>
                    <a:pt x="1422400" y="1111123"/>
                    <a:pt x="1422400" y="727075"/>
                  </a:cubicBezTo>
                  <a:cubicBezTo>
                    <a:pt x="1422400" y="343027"/>
                    <a:pt x="1111123" y="31750"/>
                    <a:pt x="727075" y="31750"/>
                  </a:cubicBezTo>
                  <a:lnTo>
                    <a:pt x="727075" y="15875"/>
                  </a:lnTo>
                  <a:lnTo>
                    <a:pt x="727075" y="31750"/>
                  </a:lnTo>
                  <a:cubicBezTo>
                    <a:pt x="343027" y="31750"/>
                    <a:pt x="31750" y="343027"/>
                    <a:pt x="31750" y="727075"/>
                  </a:cubicBezTo>
                  <a:close/>
                </a:path>
              </a:pathLst>
            </a:custGeom>
            <a:solidFill>
              <a:srgbClr val="64380A"/>
            </a:solidFill>
          </p:spPr>
          <p:txBody>
            <a:bodyPr/>
            <a:lstStyle/>
            <a:p>
              <a:endParaRPr lang="en-US"/>
            </a:p>
          </p:txBody>
        </p:sp>
        <p:sp>
          <p:nvSpPr>
            <p:cNvPr id="14" name="TextBox 14">
              <a:extLst>
                <a:ext uri="{FF2B5EF4-FFF2-40B4-BE49-F238E27FC236}">
                  <a16:creationId xmlns:a16="http://schemas.microsoft.com/office/drawing/2014/main" id="{CE14AD4F-E133-7764-8D0A-F1716F77C0B4}"/>
                </a:ext>
              </a:extLst>
            </p:cNvPr>
            <p:cNvSpPr txBox="1"/>
            <p:nvPr/>
          </p:nvSpPr>
          <p:spPr>
            <a:xfrm>
              <a:off x="0" y="-9525"/>
              <a:ext cx="1454150" cy="1463675"/>
            </a:xfrm>
            <a:prstGeom prst="rect">
              <a:avLst/>
            </a:prstGeom>
          </p:spPr>
          <p:txBody>
            <a:bodyPr lIns="50800" tIns="50800" rIns="50800" bIns="50800" rtlCol="0" anchor="ctr"/>
            <a:lstStyle/>
            <a:p>
              <a:pPr algn="ctr">
                <a:lnSpc>
                  <a:spcPts val="5519"/>
                </a:lnSpc>
              </a:pPr>
              <a:r>
                <a:rPr lang="en-US" sz="4599" b="1">
                  <a:solidFill>
                    <a:srgbClr val="64380A"/>
                  </a:solidFill>
                  <a:latin typeface="Roboto Condensed Bold"/>
                  <a:ea typeface="Roboto Condensed Bold"/>
                  <a:cs typeface="Roboto Condensed Bold"/>
                  <a:sym typeface="Roboto Condensed Bold"/>
                </a:rPr>
                <a:t>3</a:t>
              </a:r>
            </a:p>
          </p:txBody>
        </p:sp>
      </p:grpSp>
      <p:grpSp>
        <p:nvGrpSpPr>
          <p:cNvPr id="15" name="Group 15">
            <a:extLst>
              <a:ext uri="{FF2B5EF4-FFF2-40B4-BE49-F238E27FC236}">
                <a16:creationId xmlns:a16="http://schemas.microsoft.com/office/drawing/2014/main" id="{D59E2532-9622-210B-534C-9973D59DD3D8}"/>
              </a:ext>
            </a:extLst>
          </p:cNvPr>
          <p:cNvGrpSpPr/>
          <p:nvPr/>
        </p:nvGrpSpPr>
        <p:grpSpPr>
          <a:xfrm>
            <a:off x="193790" y="2975569"/>
            <a:ext cx="2599413" cy="6739931"/>
            <a:chOff x="0" y="0"/>
            <a:chExt cx="3931847" cy="9449618"/>
          </a:xfrm>
        </p:grpSpPr>
        <p:sp>
          <p:nvSpPr>
            <p:cNvPr id="16" name="Freeform 16">
              <a:extLst>
                <a:ext uri="{FF2B5EF4-FFF2-40B4-BE49-F238E27FC236}">
                  <a16:creationId xmlns:a16="http://schemas.microsoft.com/office/drawing/2014/main" id="{9B1F939E-AB63-9D53-90EC-F4794734E33E}"/>
                </a:ext>
              </a:extLst>
            </p:cNvPr>
            <p:cNvSpPr/>
            <p:nvPr/>
          </p:nvSpPr>
          <p:spPr>
            <a:xfrm>
              <a:off x="0" y="0"/>
              <a:ext cx="3931846" cy="9449619"/>
            </a:xfrm>
            <a:custGeom>
              <a:avLst/>
              <a:gdLst/>
              <a:ahLst/>
              <a:cxnLst/>
              <a:rect l="l" t="t" r="r" b="b"/>
              <a:pathLst>
                <a:path w="3931846" h="9449619">
                  <a:moveTo>
                    <a:pt x="0" y="1611349"/>
                  </a:moveTo>
                  <a:cubicBezTo>
                    <a:pt x="0" y="721446"/>
                    <a:pt x="632957" y="0"/>
                    <a:pt x="1413710" y="0"/>
                  </a:cubicBezTo>
                  <a:lnTo>
                    <a:pt x="2518137" y="0"/>
                  </a:lnTo>
                  <a:cubicBezTo>
                    <a:pt x="3298890" y="0"/>
                    <a:pt x="3931846" y="721446"/>
                    <a:pt x="3931846" y="1611349"/>
                  </a:cubicBezTo>
                  <a:lnTo>
                    <a:pt x="3931846" y="7838270"/>
                  </a:lnTo>
                  <a:cubicBezTo>
                    <a:pt x="3931846" y="8728173"/>
                    <a:pt x="3298890" y="9449619"/>
                    <a:pt x="2518137" y="9449619"/>
                  </a:cubicBezTo>
                  <a:lnTo>
                    <a:pt x="1413710" y="9449619"/>
                  </a:lnTo>
                  <a:cubicBezTo>
                    <a:pt x="632957" y="9449619"/>
                    <a:pt x="0" y="8728173"/>
                    <a:pt x="0" y="7838270"/>
                  </a:cubicBezTo>
                  <a:close/>
                </a:path>
              </a:pathLst>
            </a:custGeom>
            <a:solidFill>
              <a:srgbClr val="D7CEA8">
                <a:alpha val="66667"/>
              </a:srgbClr>
            </a:solidFill>
          </p:spPr>
          <p:txBody>
            <a:bodyPr/>
            <a:lstStyle/>
            <a:p>
              <a:endParaRPr lang="en-US"/>
            </a:p>
          </p:txBody>
        </p:sp>
      </p:grpSp>
      <p:sp>
        <p:nvSpPr>
          <p:cNvPr id="17" name="TextBox 17">
            <a:extLst>
              <a:ext uri="{FF2B5EF4-FFF2-40B4-BE49-F238E27FC236}">
                <a16:creationId xmlns:a16="http://schemas.microsoft.com/office/drawing/2014/main" id="{3AF499D9-BE6F-5421-A739-473563B3CE10}"/>
              </a:ext>
            </a:extLst>
          </p:cNvPr>
          <p:cNvSpPr txBox="1"/>
          <p:nvPr/>
        </p:nvSpPr>
        <p:spPr>
          <a:xfrm>
            <a:off x="499592" y="4301496"/>
            <a:ext cx="1910846" cy="3231654"/>
          </a:xfrm>
          <a:prstGeom prst="rect">
            <a:avLst/>
          </a:prstGeom>
        </p:spPr>
        <p:txBody>
          <a:bodyPr wrap="square" lIns="0" tIns="0" rIns="0" bIns="0" rtlCol="0" anchor="t">
            <a:spAutoFit/>
          </a:bodyPr>
          <a:lstStyle/>
          <a:p>
            <a:pPr algn="just">
              <a:lnSpc>
                <a:spcPts val="3600"/>
              </a:lnSpc>
              <a:spcBef>
                <a:spcPct val="0"/>
              </a:spcBef>
            </a:pPr>
            <a:r>
              <a:rPr lang="vi-VN" sz="3200" dirty="0">
                <a:solidFill>
                  <a:srgbClr val="64380A"/>
                </a:solidFill>
                <a:latin typeface="Roboto Condensed" panose="02000000000000000000" pitchFamily="2" charset="0"/>
                <a:ea typeface="Roboto Condensed" panose="02000000000000000000" pitchFamily="2" charset="0"/>
              </a:rPr>
              <a:t>Diễn biến tâm trạng của nhân vật ông Hai được miêu tả qua các giai đoạn</a:t>
            </a:r>
            <a:endParaRPr lang="en-US" sz="32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grpSp>
        <p:nvGrpSpPr>
          <p:cNvPr id="18" name="Group 18">
            <a:extLst>
              <a:ext uri="{FF2B5EF4-FFF2-40B4-BE49-F238E27FC236}">
                <a16:creationId xmlns:a16="http://schemas.microsoft.com/office/drawing/2014/main" id="{00C84952-AD7F-3436-3280-DE113920CC4C}"/>
              </a:ext>
            </a:extLst>
          </p:cNvPr>
          <p:cNvGrpSpPr/>
          <p:nvPr/>
        </p:nvGrpSpPr>
        <p:grpSpPr>
          <a:xfrm>
            <a:off x="3086797" y="2980712"/>
            <a:ext cx="3751423" cy="6978168"/>
            <a:chOff x="0" y="0"/>
            <a:chExt cx="2640496" cy="1924290"/>
          </a:xfrm>
        </p:grpSpPr>
        <p:sp>
          <p:nvSpPr>
            <p:cNvPr id="19" name="Freeform 19">
              <a:extLst>
                <a:ext uri="{FF2B5EF4-FFF2-40B4-BE49-F238E27FC236}">
                  <a16:creationId xmlns:a16="http://schemas.microsoft.com/office/drawing/2014/main" id="{E9AB8CAD-5D0E-5F0F-0028-254A1F862E8D}"/>
                </a:ext>
              </a:extLst>
            </p:cNvPr>
            <p:cNvSpPr/>
            <p:nvPr/>
          </p:nvSpPr>
          <p:spPr>
            <a:xfrm>
              <a:off x="0" y="0"/>
              <a:ext cx="2640496" cy="1924290"/>
            </a:xfrm>
            <a:custGeom>
              <a:avLst/>
              <a:gdLst/>
              <a:ahLst/>
              <a:cxnLst/>
              <a:rect l="l" t="t" r="r" b="b"/>
              <a:pathLst>
                <a:path w="2640496" h="1924290">
                  <a:moveTo>
                    <a:pt x="39383" y="0"/>
                  </a:moveTo>
                  <a:lnTo>
                    <a:pt x="2601113" y="0"/>
                  </a:lnTo>
                  <a:cubicBezTo>
                    <a:pt x="2622863" y="0"/>
                    <a:pt x="2640496" y="17632"/>
                    <a:pt x="2640496" y="39383"/>
                  </a:cubicBezTo>
                  <a:lnTo>
                    <a:pt x="2640496" y="1884907"/>
                  </a:lnTo>
                  <a:cubicBezTo>
                    <a:pt x="2640496" y="1895352"/>
                    <a:pt x="2636346" y="1905369"/>
                    <a:pt x="2628961" y="1912755"/>
                  </a:cubicBezTo>
                  <a:cubicBezTo>
                    <a:pt x="2621575" y="1920141"/>
                    <a:pt x="2611558" y="1924290"/>
                    <a:pt x="2601113" y="1924290"/>
                  </a:cubicBezTo>
                  <a:lnTo>
                    <a:pt x="39383" y="1924290"/>
                  </a:lnTo>
                  <a:cubicBezTo>
                    <a:pt x="17632" y="1924290"/>
                    <a:pt x="0" y="1906658"/>
                    <a:pt x="0" y="1884907"/>
                  </a:cubicBezTo>
                  <a:lnTo>
                    <a:pt x="0" y="39383"/>
                  </a:lnTo>
                  <a:cubicBezTo>
                    <a:pt x="0" y="17632"/>
                    <a:pt x="17632" y="0"/>
                    <a:pt x="39383" y="0"/>
                  </a:cubicBezTo>
                  <a:close/>
                </a:path>
              </a:pathLst>
            </a:custGeom>
            <a:solidFill>
              <a:srgbClr val="E3DCBE">
                <a:alpha val="62745"/>
              </a:srgbClr>
            </a:solidFill>
          </p:spPr>
          <p:txBody>
            <a:bodyPr/>
            <a:lstStyle/>
            <a:p>
              <a:endParaRPr lang="en-US"/>
            </a:p>
          </p:txBody>
        </p:sp>
        <p:sp>
          <p:nvSpPr>
            <p:cNvPr id="20" name="TextBox 20">
              <a:extLst>
                <a:ext uri="{FF2B5EF4-FFF2-40B4-BE49-F238E27FC236}">
                  <a16:creationId xmlns:a16="http://schemas.microsoft.com/office/drawing/2014/main" id="{B0D12A05-12E6-3ED6-87D1-F7F8A088F6DE}"/>
                </a:ext>
              </a:extLst>
            </p:cNvPr>
            <p:cNvSpPr txBox="1"/>
            <p:nvPr/>
          </p:nvSpPr>
          <p:spPr>
            <a:xfrm>
              <a:off x="0" y="-285750"/>
              <a:ext cx="2640496" cy="2210040"/>
            </a:xfrm>
            <a:prstGeom prst="rect">
              <a:avLst/>
            </a:prstGeom>
          </p:spPr>
          <p:txBody>
            <a:bodyPr lIns="50800" tIns="50800" rIns="50800" bIns="50800" rtlCol="0" anchor="ctr"/>
            <a:lstStyle/>
            <a:p>
              <a:pPr algn="ctr">
                <a:lnSpc>
                  <a:spcPts val="5759"/>
                </a:lnSpc>
              </a:pPr>
              <a:endParaRPr/>
            </a:p>
          </p:txBody>
        </p:sp>
      </p:grpSp>
      <p:sp>
        <p:nvSpPr>
          <p:cNvPr id="21" name="TextBox 21">
            <a:extLst>
              <a:ext uri="{FF2B5EF4-FFF2-40B4-BE49-F238E27FC236}">
                <a16:creationId xmlns:a16="http://schemas.microsoft.com/office/drawing/2014/main" id="{5448FD6A-E3E5-ED1D-633C-080790AB39C5}"/>
              </a:ext>
            </a:extLst>
          </p:cNvPr>
          <p:cNvSpPr txBox="1"/>
          <p:nvPr/>
        </p:nvSpPr>
        <p:spPr>
          <a:xfrm>
            <a:off x="3078222" y="3182599"/>
            <a:ext cx="3474978" cy="5924699"/>
          </a:xfrm>
          <a:prstGeom prst="rect">
            <a:avLst/>
          </a:prstGeom>
        </p:spPr>
        <p:txBody>
          <a:bodyPr wrap="square" lIns="0" tIns="0" rIns="0" bIns="0" rtlCol="0" anchor="t">
            <a:spAutoFit/>
          </a:bodyPr>
          <a:lstStyle/>
          <a:p>
            <a:pPr marL="323850" lvl="1" algn="just">
              <a:lnSpc>
                <a:spcPts val="3300"/>
              </a:lnSpc>
            </a:pPr>
            <a:r>
              <a:rPr lang="vi-VN" sz="3200" dirty="0">
                <a:solidFill>
                  <a:srgbClr val="64380A"/>
                </a:solidFill>
                <a:latin typeface="Roboto Condensed" panose="02000000000000000000" pitchFamily="2" charset="0"/>
                <a:ea typeface="Roboto Condensed" panose="02000000000000000000" pitchFamily="2" charset="0"/>
              </a:rPr>
              <a:t>Ngòi bút miêu tả tâm lí của Kim Lân càng tỏ ra sâu sắc khi đặt nhân vật ông Hai vào một tình huống thử thách để làm bộc lộ chiều sâu tâm trạng của nhân vật, đó là tình huống ông Hai đột ngột nghe tin dữ: Làng chợ Dầu của ông theo giặc lập tề.</a:t>
            </a:r>
            <a:endParaRPr lang="en-US" sz="32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grpSp>
        <p:nvGrpSpPr>
          <p:cNvPr id="22" name="Group 22">
            <a:extLst>
              <a:ext uri="{FF2B5EF4-FFF2-40B4-BE49-F238E27FC236}">
                <a16:creationId xmlns:a16="http://schemas.microsoft.com/office/drawing/2014/main" id="{1A1BE878-3B42-CA11-FF45-BC2571FF30BB}"/>
              </a:ext>
            </a:extLst>
          </p:cNvPr>
          <p:cNvGrpSpPr/>
          <p:nvPr/>
        </p:nvGrpSpPr>
        <p:grpSpPr>
          <a:xfrm>
            <a:off x="6953331" y="2652589"/>
            <a:ext cx="11140879" cy="7306289"/>
            <a:chOff x="0" y="0"/>
            <a:chExt cx="5709014" cy="9741718"/>
          </a:xfrm>
        </p:grpSpPr>
        <p:sp>
          <p:nvSpPr>
            <p:cNvPr id="23" name="Freeform 23">
              <a:extLst>
                <a:ext uri="{FF2B5EF4-FFF2-40B4-BE49-F238E27FC236}">
                  <a16:creationId xmlns:a16="http://schemas.microsoft.com/office/drawing/2014/main" id="{A51A899F-8C88-C6C3-BA4E-878CD00BA442}"/>
                </a:ext>
              </a:extLst>
            </p:cNvPr>
            <p:cNvSpPr/>
            <p:nvPr/>
          </p:nvSpPr>
          <p:spPr>
            <a:xfrm>
              <a:off x="0" y="0"/>
              <a:ext cx="5709014" cy="9741719"/>
            </a:xfrm>
            <a:custGeom>
              <a:avLst/>
              <a:gdLst/>
              <a:ahLst/>
              <a:cxnLst/>
              <a:rect l="l" t="t" r="r" b="b"/>
              <a:pathLst>
                <a:path w="5709014" h="9741719">
                  <a:moveTo>
                    <a:pt x="0" y="1661158"/>
                  </a:moveTo>
                  <a:cubicBezTo>
                    <a:pt x="0" y="743747"/>
                    <a:pt x="919049" y="0"/>
                    <a:pt x="2052696" y="0"/>
                  </a:cubicBezTo>
                  <a:lnTo>
                    <a:pt x="3656318" y="0"/>
                  </a:lnTo>
                  <a:cubicBezTo>
                    <a:pt x="4789965" y="0"/>
                    <a:pt x="5709014" y="743747"/>
                    <a:pt x="5709014" y="1661158"/>
                  </a:cubicBezTo>
                  <a:lnTo>
                    <a:pt x="5709014" y="8080561"/>
                  </a:lnTo>
                  <a:cubicBezTo>
                    <a:pt x="5709014" y="8997972"/>
                    <a:pt x="4789965" y="9741719"/>
                    <a:pt x="3656318" y="9741719"/>
                  </a:cubicBezTo>
                  <a:lnTo>
                    <a:pt x="2052696" y="9741719"/>
                  </a:lnTo>
                  <a:cubicBezTo>
                    <a:pt x="919049" y="9741719"/>
                    <a:pt x="0" y="8997972"/>
                    <a:pt x="0" y="8080561"/>
                  </a:cubicBezTo>
                  <a:close/>
                </a:path>
              </a:pathLst>
            </a:custGeom>
            <a:solidFill>
              <a:srgbClr val="D7CEA8">
                <a:alpha val="66667"/>
              </a:srgbClr>
            </a:solidFill>
          </p:spPr>
          <p:txBody>
            <a:bodyPr/>
            <a:lstStyle/>
            <a:p>
              <a:endParaRPr lang="en-US"/>
            </a:p>
          </p:txBody>
        </p:sp>
      </p:grpSp>
      <p:sp>
        <p:nvSpPr>
          <p:cNvPr id="24" name="TextBox 24">
            <a:extLst>
              <a:ext uri="{FF2B5EF4-FFF2-40B4-BE49-F238E27FC236}">
                <a16:creationId xmlns:a16="http://schemas.microsoft.com/office/drawing/2014/main" id="{7363BB67-127B-77D3-4E5F-85B30143FEFE}"/>
              </a:ext>
            </a:extLst>
          </p:cNvPr>
          <p:cNvSpPr txBox="1"/>
          <p:nvPr/>
        </p:nvSpPr>
        <p:spPr>
          <a:xfrm>
            <a:off x="7543800" y="2975569"/>
            <a:ext cx="9968380" cy="2954655"/>
          </a:xfrm>
          <a:prstGeom prst="rect">
            <a:avLst/>
          </a:prstGeom>
        </p:spPr>
        <p:txBody>
          <a:bodyPr wrap="square" lIns="0" tIns="0" rIns="0" bIns="0" rtlCol="0" anchor="t">
            <a:spAutoFit/>
          </a:bodyPr>
          <a:lstStyle/>
          <a:p>
            <a:pPr algn="ctr"/>
            <a:r>
              <a:rPr lang="vi-VN" sz="3200" b="1" dirty="0">
                <a:solidFill>
                  <a:srgbClr val="64380A"/>
                </a:solidFill>
                <a:latin typeface="Roboto Condensed" panose="02000000000000000000" pitchFamily="2" charset="0"/>
                <a:ea typeface="Roboto Condensed" panose="02000000000000000000" pitchFamily="2" charset="0"/>
              </a:rPr>
              <a:t>Bằng chứng 1: Mới nghe tin</a:t>
            </a:r>
            <a:endParaRPr lang="en-US" sz="3200" dirty="0">
              <a:solidFill>
                <a:srgbClr val="64380A"/>
              </a:solidFill>
              <a:latin typeface="Roboto Condensed" panose="02000000000000000000" pitchFamily="2" charset="0"/>
              <a:ea typeface="Roboto Condensed" panose="02000000000000000000" pitchFamily="2" charset="0"/>
            </a:endParaRPr>
          </a:p>
          <a:p>
            <a:pPr algn="ctr"/>
            <a:r>
              <a:rPr lang="vi-VN" sz="3200" dirty="0">
                <a:solidFill>
                  <a:srgbClr val="64380A"/>
                </a:solidFill>
                <a:latin typeface="Roboto Condensed" panose="02000000000000000000" pitchFamily="2" charset="0"/>
                <a:ea typeface="Roboto Condensed" panose="02000000000000000000" pitchFamily="2" charset="0"/>
              </a:rPr>
              <a:t>“Cổ ông lão nghẹn ắng lại, da mặt tê rân rân. Ông lão lặng đi, tưởng như đến không thở được”. Khi trấn tĩnh lại được phần nào, ông đã cố gặng hỏi để hi vọng cái tin ấy là không đúng sự thực.</a:t>
            </a:r>
          </a:p>
          <a:p>
            <a:pPr algn="ctr"/>
            <a:endParaRPr lang="en-US" sz="32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
        <p:nvSpPr>
          <p:cNvPr id="25" name="TextBox 25">
            <a:extLst>
              <a:ext uri="{FF2B5EF4-FFF2-40B4-BE49-F238E27FC236}">
                <a16:creationId xmlns:a16="http://schemas.microsoft.com/office/drawing/2014/main" id="{611223E5-F2CA-B79B-0176-7F7B44B356EF}"/>
              </a:ext>
            </a:extLst>
          </p:cNvPr>
          <p:cNvSpPr txBox="1"/>
          <p:nvPr/>
        </p:nvSpPr>
        <p:spPr>
          <a:xfrm>
            <a:off x="4199030" y="104930"/>
            <a:ext cx="9425285" cy="800100"/>
          </a:xfrm>
          <a:prstGeom prst="rect">
            <a:avLst/>
          </a:prstGeom>
        </p:spPr>
        <p:txBody>
          <a:bodyPr lIns="0" tIns="0" rIns="0" bIns="0" rtlCol="0" anchor="t">
            <a:spAutoFit/>
          </a:bodyPr>
          <a:lstStyle/>
          <a:p>
            <a:pPr algn="ctr">
              <a:lnSpc>
                <a:spcPts val="6299"/>
              </a:lnSpc>
            </a:pPr>
            <a:r>
              <a:rPr lang="vi-VN" sz="4000" dirty="0">
                <a:solidFill>
                  <a:srgbClr val="674935"/>
                </a:solidFill>
                <a:latin typeface="#9Slide05 Aphrodite Pro"/>
                <a:ea typeface="#9Slide05 Aphrodite Pro"/>
                <a:cs typeface="#9Slide05 Aphrodite Pro"/>
                <a:sym typeface="#9Slide05 Aphrodite Pro"/>
              </a:rPr>
              <a:t>Chặng 2</a:t>
            </a:r>
            <a:r>
              <a:rPr lang="en-US" sz="4000" dirty="0">
                <a:solidFill>
                  <a:srgbClr val="674935"/>
                </a:solidFill>
                <a:latin typeface="#9Slide05 Aphrodite Pro"/>
                <a:ea typeface="#9Slide05 Aphrodite Pro"/>
                <a:cs typeface="#9Slide05 Aphrodite Pro"/>
                <a:sym typeface="#9Slide05 Aphrodite Pro"/>
              </a:rPr>
              <a:t>:</a:t>
            </a:r>
          </a:p>
        </p:txBody>
      </p:sp>
      <p:sp>
        <p:nvSpPr>
          <p:cNvPr id="26" name="TextBox 26">
            <a:extLst>
              <a:ext uri="{FF2B5EF4-FFF2-40B4-BE49-F238E27FC236}">
                <a16:creationId xmlns:a16="http://schemas.microsoft.com/office/drawing/2014/main" id="{833E95DF-8E02-3487-1A99-C416F9FCE32B}"/>
              </a:ext>
            </a:extLst>
          </p:cNvPr>
          <p:cNvSpPr txBox="1"/>
          <p:nvPr/>
        </p:nvSpPr>
        <p:spPr>
          <a:xfrm>
            <a:off x="281209" y="2064146"/>
            <a:ext cx="2405457" cy="688975"/>
          </a:xfrm>
          <a:prstGeom prst="rect">
            <a:avLst/>
          </a:prstGeom>
        </p:spPr>
        <p:txBody>
          <a:bodyPr wrap="square" lIns="0" tIns="0" rIns="0" bIns="0" rtlCol="0" anchor="t">
            <a:spAutoFit/>
          </a:bodyPr>
          <a:lstStyle/>
          <a:p>
            <a:pPr algn="ctr">
              <a:lnSpc>
                <a:spcPts val="5600"/>
              </a:lnSpc>
            </a:pPr>
            <a:r>
              <a:rPr lang="en-US" sz="4000" b="1" dirty="0" err="1">
                <a:solidFill>
                  <a:srgbClr val="674935"/>
                </a:solidFill>
                <a:latin typeface="Roboto Condensed Bold"/>
                <a:ea typeface="Roboto Condensed Bold"/>
                <a:cs typeface="Roboto Condensed Bold"/>
                <a:sym typeface="Roboto Condensed Bold"/>
              </a:rPr>
              <a:t>Luận</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điểm</a:t>
            </a:r>
            <a:endParaRPr lang="en-US" sz="4000" b="1" dirty="0">
              <a:solidFill>
                <a:srgbClr val="674935"/>
              </a:solidFill>
              <a:latin typeface="Roboto Condensed Bold"/>
              <a:ea typeface="Roboto Condensed Bold"/>
              <a:cs typeface="Roboto Condensed Bold"/>
              <a:sym typeface="Roboto Condensed Bold"/>
            </a:endParaRPr>
          </a:p>
        </p:txBody>
      </p:sp>
      <p:sp>
        <p:nvSpPr>
          <p:cNvPr id="27" name="TextBox 27">
            <a:extLst>
              <a:ext uri="{FF2B5EF4-FFF2-40B4-BE49-F238E27FC236}">
                <a16:creationId xmlns:a16="http://schemas.microsoft.com/office/drawing/2014/main" id="{B37AD0DD-1982-C2DD-23FB-5CA0E3F4AD77}"/>
              </a:ext>
            </a:extLst>
          </p:cNvPr>
          <p:cNvSpPr txBox="1"/>
          <p:nvPr/>
        </p:nvSpPr>
        <p:spPr>
          <a:xfrm>
            <a:off x="4367663" y="1806120"/>
            <a:ext cx="1188246" cy="688975"/>
          </a:xfrm>
          <a:prstGeom prst="rect">
            <a:avLst/>
          </a:prstGeom>
        </p:spPr>
        <p:txBody>
          <a:bodyPr wrap="square" lIns="0" tIns="0" rIns="0" bIns="0" rtlCol="0" anchor="t">
            <a:spAutoFit/>
          </a:bodyPr>
          <a:lstStyle/>
          <a:p>
            <a:pPr algn="ctr">
              <a:lnSpc>
                <a:spcPts val="5600"/>
              </a:lnSpc>
            </a:pPr>
            <a:r>
              <a:rPr lang="en-US" sz="4000" b="1" dirty="0" err="1">
                <a:solidFill>
                  <a:srgbClr val="674935"/>
                </a:solidFill>
                <a:latin typeface="Roboto Condensed Bold"/>
                <a:ea typeface="Roboto Condensed Bold"/>
                <a:cs typeface="Roboto Condensed Bold"/>
                <a:sym typeface="Roboto Condensed Bold"/>
              </a:rPr>
              <a:t>Lí</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lẽ</a:t>
            </a:r>
            <a:endParaRPr lang="en-US" sz="4000" b="1" dirty="0">
              <a:solidFill>
                <a:srgbClr val="674935"/>
              </a:solidFill>
              <a:latin typeface="Roboto Condensed Bold"/>
              <a:ea typeface="Roboto Condensed Bold"/>
              <a:cs typeface="Roboto Condensed Bold"/>
              <a:sym typeface="Roboto Condensed Bold"/>
            </a:endParaRPr>
          </a:p>
        </p:txBody>
      </p:sp>
      <p:sp>
        <p:nvSpPr>
          <p:cNvPr id="28" name="TextBox 28">
            <a:extLst>
              <a:ext uri="{FF2B5EF4-FFF2-40B4-BE49-F238E27FC236}">
                <a16:creationId xmlns:a16="http://schemas.microsoft.com/office/drawing/2014/main" id="{F86AFF70-B811-92BA-1533-04C0B7D085C1}"/>
              </a:ext>
            </a:extLst>
          </p:cNvPr>
          <p:cNvSpPr txBox="1"/>
          <p:nvPr/>
        </p:nvSpPr>
        <p:spPr>
          <a:xfrm>
            <a:off x="11110938" y="1866258"/>
            <a:ext cx="2833662" cy="688975"/>
          </a:xfrm>
          <a:prstGeom prst="rect">
            <a:avLst/>
          </a:prstGeom>
        </p:spPr>
        <p:txBody>
          <a:bodyPr wrap="square" lIns="0" tIns="0" rIns="0" bIns="0" rtlCol="0" anchor="t">
            <a:spAutoFit/>
          </a:bodyPr>
          <a:lstStyle/>
          <a:p>
            <a:pPr algn="ctr">
              <a:lnSpc>
                <a:spcPts val="5600"/>
              </a:lnSpc>
            </a:pPr>
            <a:r>
              <a:rPr lang="en-US" sz="4000" b="1" dirty="0" err="1">
                <a:solidFill>
                  <a:srgbClr val="674935"/>
                </a:solidFill>
                <a:latin typeface="Roboto Condensed Bold"/>
                <a:ea typeface="Roboto Condensed Bold"/>
                <a:cs typeface="Roboto Condensed Bold"/>
                <a:sym typeface="Roboto Condensed Bold"/>
              </a:rPr>
              <a:t>Bằng</a:t>
            </a:r>
            <a:r>
              <a:rPr lang="en-US" sz="4000" b="1" dirty="0">
                <a:solidFill>
                  <a:srgbClr val="674935"/>
                </a:solidFill>
                <a:latin typeface="Roboto Condensed Bold"/>
                <a:ea typeface="Roboto Condensed Bold"/>
                <a:cs typeface="Roboto Condensed Bold"/>
                <a:sym typeface="Roboto Condensed Bold"/>
              </a:rPr>
              <a:t> </a:t>
            </a:r>
            <a:r>
              <a:rPr lang="en-US" sz="4000" b="1" dirty="0" err="1">
                <a:solidFill>
                  <a:srgbClr val="674935"/>
                </a:solidFill>
                <a:latin typeface="Roboto Condensed Bold"/>
                <a:ea typeface="Roboto Condensed Bold"/>
                <a:cs typeface="Roboto Condensed Bold"/>
                <a:sym typeface="Roboto Condensed Bold"/>
              </a:rPr>
              <a:t>chứng</a:t>
            </a:r>
            <a:endParaRPr lang="en-US" sz="4000" b="1" dirty="0">
              <a:solidFill>
                <a:srgbClr val="674935"/>
              </a:solidFill>
              <a:latin typeface="Roboto Condensed Bold"/>
              <a:ea typeface="Roboto Condensed Bold"/>
              <a:cs typeface="Roboto Condensed Bold"/>
              <a:sym typeface="Roboto Condensed Bold"/>
            </a:endParaRPr>
          </a:p>
        </p:txBody>
      </p:sp>
      <p:sp>
        <p:nvSpPr>
          <p:cNvPr id="29" name="TextBox 24">
            <a:extLst>
              <a:ext uri="{FF2B5EF4-FFF2-40B4-BE49-F238E27FC236}">
                <a16:creationId xmlns:a16="http://schemas.microsoft.com/office/drawing/2014/main" id="{191FBCCB-49F3-7085-BB86-D85B4CAFA65F}"/>
              </a:ext>
            </a:extLst>
          </p:cNvPr>
          <p:cNvSpPr txBox="1"/>
          <p:nvPr/>
        </p:nvSpPr>
        <p:spPr>
          <a:xfrm>
            <a:off x="6936201" y="5487674"/>
            <a:ext cx="11049648" cy="3939540"/>
          </a:xfrm>
          <a:prstGeom prst="rect">
            <a:avLst/>
          </a:prstGeom>
        </p:spPr>
        <p:txBody>
          <a:bodyPr wrap="square" lIns="0" tIns="0" rIns="0" bIns="0" rtlCol="0" anchor="t">
            <a:spAutoFit/>
          </a:bodyPr>
          <a:lstStyle/>
          <a:p>
            <a:pPr algn="ctr"/>
            <a:r>
              <a:rPr lang="vi-VN" sz="3200" b="1" dirty="0">
                <a:solidFill>
                  <a:srgbClr val="64380A"/>
                </a:solidFill>
                <a:latin typeface="Roboto Condensed" panose="02000000000000000000" pitchFamily="2" charset="0"/>
                <a:ea typeface="Roboto Condensed" panose="02000000000000000000" pitchFamily="2" charset="0"/>
              </a:rPr>
              <a:t>Bằng chứng 2: Những ngày sau</a:t>
            </a:r>
            <a:endParaRPr lang="en-US" sz="3200" dirty="0">
              <a:solidFill>
                <a:srgbClr val="64380A"/>
              </a:solidFill>
              <a:latin typeface="Roboto Condensed" panose="02000000000000000000" pitchFamily="2" charset="0"/>
              <a:ea typeface="Roboto Condensed" panose="02000000000000000000" pitchFamily="2" charset="0"/>
            </a:endParaRPr>
          </a:p>
          <a:p>
            <a:pPr algn="ctr"/>
            <a:r>
              <a:rPr lang="vi-VN" sz="3200" dirty="0">
                <a:solidFill>
                  <a:srgbClr val="64380A"/>
                </a:solidFill>
                <a:latin typeface="Roboto Condensed" panose="02000000000000000000" pitchFamily="2" charset="0"/>
                <a:ea typeface="Roboto Condensed" panose="02000000000000000000" pitchFamily="2" charset="0"/>
              </a:rPr>
              <a:t>+ Suốt ngày ông không bước ra đến ngõ. Ông chỉ quanh quẩn trong gian nhà chật hẹp, lắng tai nghe ngóng động tĩnh bên ngoài: “Một đám đông xúm lại, ông cũng để ý, dăm bảy tiếng cười nói xa xa, ông cũng chột dạ.....Thôi lại chuyện ấy rồi!”</a:t>
            </a:r>
            <a:endParaRPr lang="en-US" sz="3200" dirty="0">
              <a:solidFill>
                <a:srgbClr val="64380A"/>
              </a:solidFill>
              <a:latin typeface="Roboto Condensed" panose="02000000000000000000" pitchFamily="2" charset="0"/>
              <a:ea typeface="Roboto Condensed" panose="02000000000000000000" pitchFamily="2" charset="0"/>
            </a:endParaRPr>
          </a:p>
          <a:p>
            <a:pPr algn="ctr"/>
            <a:r>
              <a:rPr lang="vi-VN" sz="3200" dirty="0">
                <a:solidFill>
                  <a:srgbClr val="64380A"/>
                </a:solidFill>
                <a:latin typeface="Roboto Condensed" panose="02000000000000000000" pitchFamily="2" charset="0"/>
                <a:ea typeface="Roboto Condensed" panose="02000000000000000000" pitchFamily="2" charset="0"/>
              </a:rPr>
              <a:t>+ Cả nhà, từ ông Hai, bà Hai đến lũ trẻ con đều sống trong tâm trạng nặng nề, nơm nớp, không ai dám nói to, trẻ con không dám cười đùa.</a:t>
            </a:r>
            <a:endParaRPr lang="en-US" sz="3200" dirty="0">
              <a:solidFill>
                <a:srgbClr val="64380A"/>
              </a:solidFill>
              <a:latin typeface="Roboto Condensed" panose="02000000000000000000" pitchFamily="2" charset="0"/>
              <a:ea typeface="Roboto Condensed" panose="02000000000000000000" pitchFamily="2" charset="0"/>
            </a:endParaRPr>
          </a:p>
          <a:p>
            <a:pPr algn="ctr"/>
            <a:r>
              <a:rPr lang="vi-VN" sz="3200" dirty="0">
                <a:solidFill>
                  <a:srgbClr val="64380A"/>
                </a:solidFill>
                <a:latin typeface="Roboto Condensed" panose="02000000000000000000" pitchFamily="2" charset="0"/>
                <a:ea typeface="Roboto Condensed" panose="02000000000000000000" pitchFamily="2" charset="0"/>
              </a:rPr>
              <a:t>+ Cuộc trò chuyện của ông Hai với thằng Húc</a:t>
            </a:r>
            <a:endParaRPr lang="en-US" sz="32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Tree>
    <p:extLst>
      <p:ext uri="{BB962C8B-B14F-4D97-AF65-F5344CB8AC3E}">
        <p14:creationId xmlns:p14="http://schemas.microsoft.com/office/powerpoint/2010/main" val="492976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4"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Freeform 2"/>
          <p:cNvSpPr/>
          <p:nvPr/>
        </p:nvSpPr>
        <p:spPr>
          <a:xfrm flipH="1">
            <a:off x="12885003" y="5990167"/>
            <a:ext cx="5646381" cy="4114800"/>
          </a:xfrm>
          <a:custGeom>
            <a:avLst/>
            <a:gdLst/>
            <a:ahLst/>
            <a:cxnLst/>
            <a:rect l="l" t="t" r="r" b="b"/>
            <a:pathLst>
              <a:path w="5646381" h="4114800">
                <a:moveTo>
                  <a:pt x="5646381" y="0"/>
                </a:moveTo>
                <a:lnTo>
                  <a:pt x="0" y="0"/>
                </a:lnTo>
                <a:lnTo>
                  <a:pt x="0" y="4114800"/>
                </a:lnTo>
                <a:lnTo>
                  <a:pt x="5646381" y="4114800"/>
                </a:lnTo>
                <a:lnTo>
                  <a:pt x="564638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2739833" y="952500"/>
            <a:ext cx="12808334" cy="7336916"/>
          </a:xfrm>
          <a:custGeom>
            <a:avLst/>
            <a:gdLst/>
            <a:ahLst/>
            <a:cxnLst/>
            <a:rect l="l" t="t" r="r" b="b"/>
            <a:pathLst>
              <a:path w="12153743" h="6364142">
                <a:moveTo>
                  <a:pt x="0" y="0"/>
                </a:moveTo>
                <a:lnTo>
                  <a:pt x="12153743" y="0"/>
                </a:lnTo>
                <a:lnTo>
                  <a:pt x="12153743" y="6364141"/>
                </a:lnTo>
                <a:lnTo>
                  <a:pt x="0" y="6364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4241773" y="2682249"/>
            <a:ext cx="9905128" cy="3636893"/>
          </a:xfrm>
          <a:prstGeom prst="rect">
            <a:avLst/>
          </a:prstGeom>
        </p:spPr>
        <p:txBody>
          <a:bodyPr lIns="0" tIns="0" rIns="0" bIns="0" rtlCol="0" anchor="t">
            <a:spAutoFit/>
          </a:bodyPr>
          <a:lstStyle/>
          <a:p>
            <a:pPr algn="ctr">
              <a:lnSpc>
                <a:spcPct val="120000"/>
              </a:lnSpc>
              <a:spcBef>
                <a:spcPts val="200"/>
              </a:spcBef>
              <a:spcAft>
                <a:spcPts val="200"/>
              </a:spcAft>
              <a:tabLst>
                <a:tab pos="7334250" algn="l"/>
              </a:tabLst>
            </a:pPr>
            <a:r>
              <a:rPr lang="vi-VN" sz="4000" b="1" dirty="0">
                <a:solidFill>
                  <a:srgbClr val="64380A"/>
                </a:solidFill>
                <a:effectLst/>
                <a:latin typeface="Roboto Condensed" panose="02000000000000000000" pitchFamily="2" charset="0"/>
                <a:ea typeface="Roboto Condensed" panose="02000000000000000000" pitchFamily="2" charset="0"/>
              </a:rPr>
              <a:t>(?) Nhận xét về nghệ thuật viết văn nghị luận của tác giả thể hiện ở văn bản </a:t>
            </a:r>
            <a:r>
              <a:rPr lang="vi-VN" sz="4000" dirty="0">
                <a:solidFill>
                  <a:srgbClr val="64380A"/>
                </a:solidFill>
                <a:effectLst/>
                <a:latin typeface="Roboto Condensed" panose="02000000000000000000" pitchFamily="2" charset="0"/>
                <a:ea typeface="Roboto Condensed" panose="02000000000000000000" pitchFamily="2" charset="0"/>
              </a:rPr>
              <a:t>(cách đặt vấn đề, cách triển khai luận điểm, cách trình bày vấn đề khách quan và chủ quan trong bài viết; cách sử dụng lí lẽ và bằng chứng; ngôn ngữ diễn đạt)</a:t>
            </a:r>
            <a:endParaRPr lang="en-US" sz="4000" dirty="0">
              <a:solidFill>
                <a:srgbClr val="64380A"/>
              </a:solidFill>
              <a:effectLst/>
              <a:latin typeface="Roboto Condensed" panose="02000000000000000000" pitchFamily="2" charset="0"/>
              <a:ea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3" name="Freeform 3"/>
          <p:cNvSpPr/>
          <p:nvPr/>
        </p:nvSpPr>
        <p:spPr>
          <a:xfrm flipH="1">
            <a:off x="12885003" y="5990167"/>
            <a:ext cx="5646381" cy="4114800"/>
          </a:xfrm>
          <a:custGeom>
            <a:avLst/>
            <a:gdLst/>
            <a:ahLst/>
            <a:cxnLst/>
            <a:rect l="l" t="t" r="r" b="b"/>
            <a:pathLst>
              <a:path w="5646381" h="4114800">
                <a:moveTo>
                  <a:pt x="5646381" y="0"/>
                </a:moveTo>
                <a:lnTo>
                  <a:pt x="0" y="0"/>
                </a:lnTo>
                <a:lnTo>
                  <a:pt x="0" y="4114800"/>
                </a:lnTo>
                <a:lnTo>
                  <a:pt x="5646381" y="4114800"/>
                </a:lnTo>
                <a:lnTo>
                  <a:pt x="564638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028700" y="1611650"/>
            <a:ext cx="16925737" cy="884858"/>
          </a:xfrm>
          <a:prstGeom prst="rect">
            <a:avLst/>
          </a:prstGeom>
        </p:spPr>
        <p:txBody>
          <a:bodyPr lIns="0" tIns="0" rIns="0" bIns="0" rtlCol="0" anchor="t">
            <a:spAutoFit/>
          </a:bodyPr>
          <a:lstStyle/>
          <a:p>
            <a:pPr marL="971550" lvl="1" indent="-485775" algn="just">
              <a:lnSpc>
                <a:spcPts val="7731"/>
              </a:lnSpc>
              <a:buFont typeface="Arial"/>
              <a:buChar char="•"/>
            </a:pPr>
            <a:r>
              <a:rPr lang="en-US" sz="4000" b="1" dirty="0" err="1">
                <a:solidFill>
                  <a:srgbClr val="64380A"/>
                </a:solidFill>
                <a:latin typeface="Roboto Condensed Bold Italics"/>
                <a:ea typeface="Roboto Condensed Bold Italics"/>
                <a:cs typeface="Roboto Condensed Bold Italics"/>
                <a:sym typeface="Roboto Condensed Bold Italics"/>
              </a:rPr>
              <a:t>Cách</a:t>
            </a:r>
            <a:r>
              <a:rPr lang="en-US" sz="4000" b="1" dirty="0">
                <a:solidFill>
                  <a:srgbClr val="64380A"/>
                </a:solidFill>
                <a:latin typeface="Roboto Condensed Bold Italics"/>
                <a:ea typeface="Roboto Condensed Bold Italics"/>
                <a:cs typeface="Roboto Condensed Bold Italics"/>
                <a:sym typeface="Roboto Condensed Bold Italics"/>
              </a:rPr>
              <a:t> </a:t>
            </a:r>
            <a:r>
              <a:rPr lang="en-US" sz="4000" b="1" dirty="0" err="1">
                <a:solidFill>
                  <a:srgbClr val="64380A"/>
                </a:solidFill>
                <a:latin typeface="Roboto Condensed Bold Italics"/>
                <a:ea typeface="Roboto Condensed Bold Italics"/>
                <a:cs typeface="Roboto Condensed Bold Italics"/>
                <a:sym typeface="Roboto Condensed Bold Italics"/>
              </a:rPr>
              <a:t>đặt</a:t>
            </a:r>
            <a:r>
              <a:rPr lang="en-US" sz="4000" b="1" dirty="0">
                <a:solidFill>
                  <a:srgbClr val="64380A"/>
                </a:solidFill>
                <a:latin typeface="Roboto Condensed Bold Italics"/>
                <a:ea typeface="Roboto Condensed Bold Italics"/>
                <a:cs typeface="Roboto Condensed Bold Italics"/>
                <a:sym typeface="Roboto Condensed Bold Italics"/>
              </a:rPr>
              <a:t> vấn </a:t>
            </a:r>
            <a:r>
              <a:rPr lang="en-US" sz="4000" b="1" dirty="0" err="1">
                <a:solidFill>
                  <a:srgbClr val="64380A"/>
                </a:solidFill>
                <a:latin typeface="Roboto Condensed Bold Italics"/>
                <a:ea typeface="Roboto Condensed Bold Italics"/>
                <a:cs typeface="Roboto Condensed Bold Italics"/>
                <a:sym typeface="Roboto Condensed Bold Italics"/>
              </a:rPr>
              <a:t>đề</a:t>
            </a:r>
            <a:r>
              <a:rPr lang="en-US" sz="4000" b="1" dirty="0">
                <a:solidFill>
                  <a:srgbClr val="64380A"/>
                </a:solidFill>
                <a:latin typeface="Roboto Condensed Bold Italics"/>
                <a:ea typeface="Roboto Condensed Bold Italics"/>
                <a:cs typeface="Roboto Condensed Bold Italics"/>
                <a:sym typeface="Roboto Condensed Bold Italics"/>
              </a:rPr>
              <a:t> </a:t>
            </a:r>
            <a:r>
              <a:rPr lang="en-US" sz="4000" b="1" dirty="0" err="1">
                <a:solidFill>
                  <a:srgbClr val="64380A"/>
                </a:solidFill>
                <a:latin typeface="Roboto Condensed Bold Italics"/>
                <a:ea typeface="Roboto Condensed Bold Italics"/>
                <a:cs typeface="Roboto Condensed Bold Italics"/>
                <a:sym typeface="Roboto Condensed Bold Italics"/>
              </a:rPr>
              <a:t>sắc</a:t>
            </a:r>
            <a:r>
              <a:rPr lang="en-US" sz="4000" b="1" dirty="0">
                <a:solidFill>
                  <a:srgbClr val="64380A"/>
                </a:solidFill>
                <a:latin typeface="Roboto Condensed Bold Italics"/>
                <a:ea typeface="Roboto Condensed Bold Italics"/>
                <a:cs typeface="Roboto Condensed Bold Italics"/>
                <a:sym typeface="Roboto Condensed Bold Italics"/>
              </a:rPr>
              <a:t> </a:t>
            </a:r>
            <a:r>
              <a:rPr lang="en-US" sz="4000" b="1" dirty="0" err="1">
                <a:solidFill>
                  <a:srgbClr val="64380A"/>
                </a:solidFill>
                <a:latin typeface="Roboto Condensed Bold Italics"/>
                <a:ea typeface="Roboto Condensed Bold Italics"/>
                <a:cs typeface="Roboto Condensed Bold Italics"/>
                <a:sym typeface="Roboto Condensed Bold Italics"/>
              </a:rPr>
              <a:t>sảo</a:t>
            </a:r>
            <a:r>
              <a:rPr lang="en-US" sz="4000" b="1" i="1" dirty="0">
                <a:solidFill>
                  <a:srgbClr val="64380A"/>
                </a:solidFill>
                <a:latin typeface="Roboto Condensed Bold Italics"/>
                <a:ea typeface="Roboto Condensed Bold Italics"/>
                <a:cs typeface="Roboto Condensed Bold Italics"/>
                <a:sym typeface="Roboto Condensed Bold Italics"/>
              </a:rPr>
              <a:t>:</a:t>
            </a:r>
            <a:endParaRPr lang="en-US" sz="4000" i="1" dirty="0">
              <a:solidFill>
                <a:srgbClr val="64380A"/>
              </a:solidFill>
              <a:latin typeface="Roboto Condensed Bold Italics"/>
              <a:ea typeface="Roboto Condensed Bold Italics"/>
              <a:cs typeface="Roboto Condensed Bold Italics"/>
              <a:sym typeface="Roboto Condensed Bold Italics"/>
            </a:endParaRPr>
          </a:p>
        </p:txBody>
      </p:sp>
      <p:sp>
        <p:nvSpPr>
          <p:cNvPr id="5" name="TextBox 5"/>
          <p:cNvSpPr txBox="1"/>
          <p:nvPr/>
        </p:nvSpPr>
        <p:spPr>
          <a:xfrm>
            <a:off x="712417" y="598805"/>
            <a:ext cx="16066627" cy="771525"/>
          </a:xfrm>
          <a:prstGeom prst="rect">
            <a:avLst/>
          </a:prstGeom>
        </p:spPr>
        <p:txBody>
          <a:bodyPr lIns="0" tIns="0" rIns="0" bIns="0" rtlCol="0" anchor="t">
            <a:spAutoFit/>
          </a:bodyPr>
          <a:lstStyle/>
          <a:p>
            <a:pPr algn="just">
              <a:lnSpc>
                <a:spcPts val="6299"/>
              </a:lnSpc>
            </a:pPr>
            <a:r>
              <a:rPr lang="en-US" sz="4499" b="1">
                <a:solidFill>
                  <a:srgbClr val="674935"/>
                </a:solidFill>
                <a:latin typeface="Roboto Condensed Bold"/>
                <a:ea typeface="Roboto Condensed Bold"/>
                <a:cs typeface="Roboto Condensed Bold"/>
                <a:sym typeface="Roboto Condensed Bold"/>
              </a:rPr>
              <a:t>c. Nghệ thuật lập luận của tác giả</a:t>
            </a:r>
          </a:p>
        </p:txBody>
      </p:sp>
      <p:sp>
        <p:nvSpPr>
          <p:cNvPr id="6" name="TextBox 6"/>
          <p:cNvSpPr txBox="1"/>
          <p:nvPr/>
        </p:nvSpPr>
        <p:spPr>
          <a:xfrm>
            <a:off x="1028699" y="2605938"/>
            <a:ext cx="16925737" cy="884858"/>
          </a:xfrm>
          <a:prstGeom prst="rect">
            <a:avLst/>
          </a:prstGeom>
        </p:spPr>
        <p:txBody>
          <a:bodyPr lIns="0" tIns="0" rIns="0" bIns="0" rtlCol="0" anchor="t">
            <a:spAutoFit/>
          </a:bodyPr>
          <a:lstStyle/>
          <a:p>
            <a:pPr marL="971550" lvl="1" indent="-485775" algn="just">
              <a:lnSpc>
                <a:spcPts val="7731"/>
              </a:lnSpc>
              <a:buFont typeface="Arial"/>
              <a:buChar char="•"/>
            </a:pPr>
            <a:r>
              <a:rPr lang="vi-VN" sz="4000" b="1" i="1" dirty="0">
                <a:solidFill>
                  <a:srgbClr val="64380A"/>
                </a:solidFill>
                <a:latin typeface="Roboto Condensed" panose="02000000000000000000" pitchFamily="2" charset="0"/>
                <a:ea typeface="Roboto Condensed" panose="02000000000000000000" pitchFamily="2" charset="0"/>
              </a:rPr>
              <a:t>Cách triển khai luận điểm</a:t>
            </a:r>
            <a:r>
              <a:rPr lang="en-US" sz="4000" b="1" i="1" dirty="0">
                <a:solidFill>
                  <a:srgbClr val="64380A"/>
                </a:solidFill>
                <a:latin typeface="Roboto Condensed" panose="02000000000000000000" pitchFamily="2" charset="0"/>
                <a:ea typeface="Roboto Condensed" panose="02000000000000000000" pitchFamily="2" charset="0"/>
                <a:cs typeface="Roboto Condensed Bold Italics"/>
                <a:sym typeface="Roboto Condensed Bold Italics"/>
              </a:rPr>
              <a:t>:</a:t>
            </a:r>
          </a:p>
        </p:txBody>
      </p:sp>
      <p:sp>
        <p:nvSpPr>
          <p:cNvPr id="7" name="TextBox 7"/>
          <p:cNvSpPr txBox="1"/>
          <p:nvPr/>
        </p:nvSpPr>
        <p:spPr>
          <a:xfrm>
            <a:off x="1966509" y="3869701"/>
            <a:ext cx="13558442" cy="4427494"/>
          </a:xfrm>
          <a:prstGeom prst="rect">
            <a:avLst/>
          </a:prstGeom>
        </p:spPr>
        <p:txBody>
          <a:bodyPr wrap="square" lIns="0" tIns="0" rIns="0" bIns="0" rtlCol="0" anchor="t">
            <a:spAutoFit/>
          </a:bodyPr>
          <a:lstStyle/>
          <a:p>
            <a:pPr algn="just"/>
            <a:r>
              <a:rPr lang="vi-VN" sz="4000" dirty="0">
                <a:solidFill>
                  <a:srgbClr val="64380A"/>
                </a:solidFill>
                <a:latin typeface="Roboto Condensed" panose="02000000000000000000" pitchFamily="2" charset="0"/>
                <a:ea typeface="Roboto Condensed" panose="02000000000000000000" pitchFamily="2" charset="0"/>
              </a:rPr>
              <a:t>Để làm rõ được tình yêu nước trong nhân vật ông Hai, người viết đã chứng minh qua một vài dẫn chứng trong hành động, lời nói, suy nghĩ của nhân vật. Hơn nữa tác giả còn trích dẫn chứng hai bài thơ để khẳng định sự mở rộng và thống nhất của tình yêu quê hương trong tình yêu nước và tình cảm của quần chúng cách mạng đã được văn học thời kì kháng chiến làm nổi bật.</a:t>
            </a:r>
            <a:endParaRPr lang="en-US" sz="4000" dirty="0">
              <a:solidFill>
                <a:srgbClr val="64380A"/>
              </a:solidFill>
              <a:latin typeface="Roboto Condensed" panose="02000000000000000000" pitchFamily="2" charset="0"/>
              <a:ea typeface="Roboto Condensed" panose="02000000000000000000" pitchFamily="2" charset="0"/>
            </a:endParaRPr>
          </a:p>
          <a:p>
            <a:pPr algn="just">
              <a:lnSpc>
                <a:spcPts val="6299"/>
              </a:lnSpc>
            </a:pPr>
            <a:endParaRPr lang="en-US" sz="40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
        <p:nvSpPr>
          <p:cNvPr id="8" name="TextBox 7">
            <a:extLst>
              <a:ext uri="{FF2B5EF4-FFF2-40B4-BE49-F238E27FC236}">
                <a16:creationId xmlns:a16="http://schemas.microsoft.com/office/drawing/2014/main" id="{10633F37-E5F1-565A-8CE7-B40582557281}"/>
              </a:ext>
            </a:extLst>
          </p:cNvPr>
          <p:cNvSpPr txBox="1"/>
          <p:nvPr/>
        </p:nvSpPr>
        <p:spPr>
          <a:xfrm>
            <a:off x="7924800" y="1699169"/>
            <a:ext cx="16077217" cy="1562100"/>
          </a:xfrm>
          <a:prstGeom prst="rect">
            <a:avLst/>
          </a:prstGeom>
        </p:spPr>
        <p:txBody>
          <a:bodyPr lIns="0" tIns="0" rIns="0" bIns="0" rtlCol="0" anchor="t">
            <a:spAutoFit/>
          </a:bodyPr>
          <a:lstStyle/>
          <a:p>
            <a:pPr algn="just">
              <a:lnSpc>
                <a:spcPts val="6299"/>
              </a:lnSpc>
            </a:pPr>
            <a:r>
              <a:rPr lang="vi-VN" sz="4000" dirty="0">
                <a:solidFill>
                  <a:srgbClr val="64380A"/>
                </a:solidFill>
                <a:latin typeface="Roboto Condensed"/>
                <a:ea typeface="Roboto Condensed"/>
                <a:cs typeface="Roboto Condensed"/>
                <a:sym typeface="Roboto Condensed"/>
              </a:rPr>
              <a:t>Trực tiếp, ngắn gọn</a:t>
            </a:r>
            <a:endParaRPr lang="en-US" sz="4000" dirty="0">
              <a:solidFill>
                <a:srgbClr val="64380A"/>
              </a:solidFill>
              <a:latin typeface="Roboto Condensed"/>
              <a:ea typeface="Roboto Condensed"/>
              <a:cs typeface="Roboto Condensed"/>
              <a:sym typeface="Roboto Condensed"/>
            </a:endParaRPr>
          </a:p>
          <a:p>
            <a:pPr algn="just">
              <a:lnSpc>
                <a:spcPts val="6299"/>
              </a:lnSpc>
            </a:pPr>
            <a:endParaRPr lang="en-US" sz="4000" dirty="0">
              <a:solidFill>
                <a:srgbClr val="64380A"/>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TextBox 2"/>
          <p:cNvSpPr txBox="1"/>
          <p:nvPr/>
        </p:nvSpPr>
        <p:spPr>
          <a:xfrm>
            <a:off x="1678546" y="2623249"/>
            <a:ext cx="16609454" cy="724557"/>
          </a:xfrm>
          <a:prstGeom prst="rect">
            <a:avLst/>
          </a:prstGeom>
        </p:spPr>
        <p:txBody>
          <a:bodyPr lIns="0" tIns="0" rIns="0" bIns="0" rtlCol="0" anchor="t">
            <a:spAutoFit/>
          </a:bodyPr>
          <a:lstStyle/>
          <a:p>
            <a:pPr algn="just">
              <a:lnSpc>
                <a:spcPts val="6159"/>
              </a:lnSpc>
            </a:pPr>
            <a:r>
              <a:rPr lang="vi-VN" sz="4000" b="1" dirty="0">
                <a:solidFill>
                  <a:srgbClr val="64380A"/>
                </a:solidFill>
                <a:latin typeface="Roboto Condensed" panose="02000000000000000000" pitchFamily="2" charset="0"/>
                <a:ea typeface="Roboto Condensed" panose="02000000000000000000" pitchFamily="2" charset="0"/>
              </a:rPr>
              <a:t>Cách trình bày khách quan: </a:t>
            </a:r>
            <a:endParaRPr lang="en-US" sz="4000" b="1"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
        <p:nvSpPr>
          <p:cNvPr id="3" name="Freeform 3"/>
          <p:cNvSpPr/>
          <p:nvPr/>
        </p:nvSpPr>
        <p:spPr>
          <a:xfrm flipH="1">
            <a:off x="14844721" y="7418311"/>
            <a:ext cx="3686663" cy="2686656"/>
          </a:xfrm>
          <a:custGeom>
            <a:avLst/>
            <a:gdLst/>
            <a:ahLst/>
            <a:cxnLst/>
            <a:rect l="l" t="t" r="r" b="b"/>
            <a:pathLst>
              <a:path w="3686663" h="2686656">
                <a:moveTo>
                  <a:pt x="3686663" y="0"/>
                </a:moveTo>
                <a:lnTo>
                  <a:pt x="0" y="0"/>
                </a:lnTo>
                <a:lnTo>
                  <a:pt x="0" y="2686656"/>
                </a:lnTo>
                <a:lnTo>
                  <a:pt x="3686663" y="2686656"/>
                </a:lnTo>
                <a:lnTo>
                  <a:pt x="368666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678546" y="3493480"/>
            <a:ext cx="15860554" cy="1846659"/>
          </a:xfrm>
          <a:prstGeom prst="rect">
            <a:avLst/>
          </a:prstGeom>
        </p:spPr>
        <p:txBody>
          <a:bodyPr lIns="0" tIns="0" rIns="0" bIns="0" rtlCol="0" anchor="t">
            <a:spAutoFit/>
          </a:bodyPr>
          <a:lstStyle/>
          <a:p>
            <a:pPr algn="just"/>
            <a:r>
              <a:rPr lang="vi-VN" sz="4000" dirty="0">
                <a:solidFill>
                  <a:srgbClr val="64380A"/>
                </a:solidFill>
                <a:latin typeface="Roboto Condensed" panose="02000000000000000000" pitchFamily="2" charset="0"/>
                <a:ea typeface="Roboto Condensed" panose="02000000000000000000" pitchFamily="2" charset="0"/>
              </a:rPr>
              <a:t>Câu văn thể hiện cách trình bày khách quan là những câu nêu thông tin vốn có của đối tượng (giới thiệu nhân vật trong tác phẩm, nêu nội dung chính văn bản, thuật lại vắn tắt cốt truyện, khái quát đặc điểm hình thức nghệ thuật,...</a:t>
            </a:r>
            <a:r>
              <a:rPr lang="en-US" sz="4000" dirty="0">
                <a:solidFill>
                  <a:srgbClr val="64380A"/>
                </a:solidFill>
                <a:latin typeface="Roboto Condensed" panose="02000000000000000000" pitchFamily="2" charset="0"/>
                <a:ea typeface="Roboto Condensed" panose="02000000000000000000" pitchFamily="2" charset="0"/>
              </a:rPr>
              <a:t>)</a:t>
            </a:r>
          </a:p>
        </p:txBody>
      </p:sp>
      <p:sp>
        <p:nvSpPr>
          <p:cNvPr id="5" name="Freeform 5"/>
          <p:cNvSpPr/>
          <p:nvPr/>
        </p:nvSpPr>
        <p:spPr>
          <a:xfrm>
            <a:off x="597915" y="2868689"/>
            <a:ext cx="861569" cy="788335"/>
          </a:xfrm>
          <a:custGeom>
            <a:avLst/>
            <a:gdLst/>
            <a:ahLst/>
            <a:cxnLst/>
            <a:rect l="l" t="t" r="r" b="b"/>
            <a:pathLst>
              <a:path w="861569" h="788335">
                <a:moveTo>
                  <a:pt x="0" y="0"/>
                </a:moveTo>
                <a:lnTo>
                  <a:pt x="861568" y="0"/>
                </a:lnTo>
                <a:lnTo>
                  <a:pt x="861568" y="788336"/>
                </a:lnTo>
                <a:lnTo>
                  <a:pt x="0" y="7883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712417" y="1621829"/>
            <a:ext cx="16925737" cy="859210"/>
          </a:xfrm>
          <a:prstGeom prst="rect">
            <a:avLst/>
          </a:prstGeom>
        </p:spPr>
        <p:txBody>
          <a:bodyPr lIns="0" tIns="0" rIns="0" bIns="0" rtlCol="0" anchor="t">
            <a:spAutoFit/>
          </a:bodyPr>
          <a:lstStyle/>
          <a:p>
            <a:pPr marL="949960" lvl="1" indent="-474980" algn="just">
              <a:lnSpc>
                <a:spcPts val="7560"/>
              </a:lnSpc>
              <a:buFont typeface="Arial"/>
              <a:buChar char="•"/>
            </a:pPr>
            <a:r>
              <a:rPr lang="vi-VN" sz="4000" b="1" i="1" dirty="0">
                <a:solidFill>
                  <a:srgbClr val="64380A"/>
                </a:solidFill>
                <a:latin typeface="Roboto Condensed" panose="02000000000000000000" pitchFamily="2" charset="0"/>
                <a:ea typeface="Roboto Condensed" panose="02000000000000000000" pitchFamily="2" charset="0"/>
              </a:rPr>
              <a:t>Cách trình bày vấn đề khách quan và chủ quan trong bài viết:</a:t>
            </a:r>
            <a:endParaRPr lang="en-US" sz="4000" b="1" i="1" dirty="0">
              <a:solidFill>
                <a:srgbClr val="64380A"/>
              </a:solidFill>
              <a:latin typeface="Roboto Condensed" panose="02000000000000000000" pitchFamily="2" charset="0"/>
              <a:ea typeface="Roboto Condensed" panose="02000000000000000000" pitchFamily="2" charset="0"/>
              <a:cs typeface="Roboto Condensed Bold Italics"/>
              <a:sym typeface="Roboto Condensed Bold Italics"/>
            </a:endParaRPr>
          </a:p>
        </p:txBody>
      </p:sp>
      <p:sp>
        <p:nvSpPr>
          <p:cNvPr id="7" name="TextBox 7"/>
          <p:cNvSpPr txBox="1"/>
          <p:nvPr/>
        </p:nvSpPr>
        <p:spPr>
          <a:xfrm>
            <a:off x="712417" y="598805"/>
            <a:ext cx="16066627" cy="788035"/>
          </a:xfrm>
          <a:prstGeom prst="rect">
            <a:avLst/>
          </a:prstGeom>
        </p:spPr>
        <p:txBody>
          <a:bodyPr lIns="0" tIns="0" rIns="0" bIns="0" rtlCol="0" anchor="t">
            <a:spAutoFit/>
          </a:bodyPr>
          <a:lstStyle/>
          <a:p>
            <a:pPr algn="just">
              <a:lnSpc>
                <a:spcPts val="6439"/>
              </a:lnSpc>
            </a:pPr>
            <a:r>
              <a:rPr lang="en-US" sz="4599" b="1">
                <a:solidFill>
                  <a:srgbClr val="674935"/>
                </a:solidFill>
                <a:latin typeface="Roboto Condensed Bold"/>
                <a:ea typeface="Roboto Condensed Bold"/>
                <a:cs typeface="Roboto Condensed Bold"/>
                <a:sym typeface="Roboto Condensed Bold"/>
              </a:rPr>
              <a:t>c. Nghệ thuật lập luận của tác giả</a:t>
            </a:r>
          </a:p>
        </p:txBody>
      </p:sp>
      <p:sp>
        <p:nvSpPr>
          <p:cNvPr id="8" name="TextBox 4">
            <a:extLst>
              <a:ext uri="{FF2B5EF4-FFF2-40B4-BE49-F238E27FC236}">
                <a16:creationId xmlns:a16="http://schemas.microsoft.com/office/drawing/2014/main" id="{0CDE6874-FFB1-DD75-F00C-9D56C59FAEA9}"/>
              </a:ext>
            </a:extLst>
          </p:cNvPr>
          <p:cNvSpPr txBox="1"/>
          <p:nvPr/>
        </p:nvSpPr>
        <p:spPr>
          <a:xfrm>
            <a:off x="2427446" y="5585749"/>
            <a:ext cx="14351598" cy="3693319"/>
          </a:xfrm>
          <a:prstGeom prst="rect">
            <a:avLst/>
          </a:prstGeom>
        </p:spPr>
        <p:txBody>
          <a:bodyPr wrap="square" lIns="0" tIns="0" rIns="0" bIns="0" rtlCol="0" anchor="t">
            <a:spAutoFit/>
          </a:bodyPr>
          <a:lstStyle/>
          <a:p>
            <a:pPr algn="just"/>
            <a:r>
              <a:rPr lang="vi-VN" sz="4000" i="1" dirty="0">
                <a:solidFill>
                  <a:srgbClr val="64380A"/>
                </a:solidFill>
                <a:latin typeface="Roboto Condensed" panose="02000000000000000000" pitchFamily="2" charset="0"/>
                <a:ea typeface="Roboto Condensed" panose="02000000000000000000" pitchFamily="2" charset="0"/>
              </a:rPr>
              <a:t>+ </a:t>
            </a:r>
            <a:r>
              <a:rPr lang="en-US" sz="4000" i="1" dirty="0">
                <a:solidFill>
                  <a:srgbClr val="64380A"/>
                </a:solidFill>
                <a:latin typeface="Roboto Condensed" panose="02000000000000000000" pitchFamily="2" charset="0"/>
                <a:ea typeface="Roboto Condensed" panose="02000000000000000000" pitchFamily="2" charset="0"/>
              </a:rPr>
              <a:t>“</a:t>
            </a:r>
            <a:r>
              <a:rPr lang="vi-VN" sz="4000" i="1" dirty="0">
                <a:solidFill>
                  <a:srgbClr val="64380A"/>
                </a:solidFill>
                <a:latin typeface="Roboto Condensed" panose="02000000000000000000" pitchFamily="2" charset="0"/>
                <a:ea typeface="Roboto Condensed" panose="02000000000000000000" pitchFamily="2" charset="0"/>
              </a:rPr>
              <a:t>Làng</a:t>
            </a:r>
            <a:r>
              <a:rPr lang="en-US" sz="4000" i="1" dirty="0">
                <a:solidFill>
                  <a:srgbClr val="64380A"/>
                </a:solidFill>
                <a:latin typeface="Roboto Condensed" panose="02000000000000000000" pitchFamily="2" charset="0"/>
                <a:ea typeface="Roboto Condensed" panose="02000000000000000000" pitchFamily="2" charset="0"/>
              </a:rPr>
              <a:t>”</a:t>
            </a:r>
            <a:r>
              <a:rPr lang="vi-VN" sz="4000" i="1" dirty="0">
                <a:solidFill>
                  <a:srgbClr val="64380A"/>
                </a:solidFill>
                <a:latin typeface="Roboto Condensed" panose="02000000000000000000" pitchFamily="2" charset="0"/>
                <a:ea typeface="Roboto Condensed" panose="02000000000000000000" pitchFamily="2" charset="0"/>
              </a:rPr>
              <a:t> là một truyện ngắn có cốt truyện rất đơn giản, tập trung vào diễn tả tâm trạng của nhân vật chính - ông Hai, hay có thể nói đây là một kiểu cốt truyện tâm lí.</a:t>
            </a:r>
            <a:endParaRPr lang="en-US" sz="4000" i="1" dirty="0">
              <a:solidFill>
                <a:srgbClr val="64380A"/>
              </a:solidFill>
              <a:latin typeface="Roboto Condensed" panose="02000000000000000000" pitchFamily="2" charset="0"/>
              <a:ea typeface="Roboto Condensed" panose="02000000000000000000" pitchFamily="2" charset="0"/>
            </a:endParaRPr>
          </a:p>
          <a:p>
            <a:pPr algn="just"/>
            <a:r>
              <a:rPr lang="vi-VN" sz="4000" i="1" dirty="0">
                <a:solidFill>
                  <a:srgbClr val="64380A"/>
                </a:solidFill>
                <a:latin typeface="Roboto Condensed" panose="02000000000000000000" pitchFamily="2" charset="0"/>
                <a:ea typeface="Roboto Condensed" panose="02000000000000000000" pitchFamily="2" charset="0"/>
              </a:rPr>
              <a:t>+ Cái tin ấy đến với ông vào một buổi trưa giữa lúc tâm trạng ông đang rất phấn chấn vì nghe được nhiều tin ta đánh thắng giặc trên tờ báo ở phòng thông tin.</a:t>
            </a:r>
            <a:endParaRPr lang="en-US" sz="4000" i="1"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a:extLst>
            <a:ext uri="{FF2B5EF4-FFF2-40B4-BE49-F238E27FC236}">
              <a16:creationId xmlns:a16="http://schemas.microsoft.com/office/drawing/2014/main" id="{9FE5D1E7-DD61-C53C-E8B2-9EB8F77DABF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047C371-8394-8860-5B70-B820746C484F}"/>
              </a:ext>
            </a:extLst>
          </p:cNvPr>
          <p:cNvSpPr txBox="1"/>
          <p:nvPr/>
        </p:nvSpPr>
        <p:spPr>
          <a:xfrm>
            <a:off x="1678546" y="2623249"/>
            <a:ext cx="16609454" cy="724557"/>
          </a:xfrm>
          <a:prstGeom prst="rect">
            <a:avLst/>
          </a:prstGeom>
        </p:spPr>
        <p:txBody>
          <a:bodyPr lIns="0" tIns="0" rIns="0" bIns="0" rtlCol="0" anchor="t">
            <a:spAutoFit/>
          </a:bodyPr>
          <a:lstStyle/>
          <a:p>
            <a:pPr algn="just">
              <a:lnSpc>
                <a:spcPts val="6159"/>
              </a:lnSpc>
            </a:pPr>
            <a:r>
              <a:rPr lang="vi-VN" sz="3600" b="1" dirty="0">
                <a:solidFill>
                  <a:srgbClr val="64380A"/>
                </a:solidFill>
                <a:latin typeface="Roboto Condensed" panose="02000000000000000000" pitchFamily="2" charset="0"/>
                <a:ea typeface="Roboto Condensed" panose="02000000000000000000" pitchFamily="2" charset="0"/>
              </a:rPr>
              <a:t>Cách trình bày chủ quan: </a:t>
            </a:r>
            <a:endParaRPr lang="en-US" sz="3600" b="1"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
        <p:nvSpPr>
          <p:cNvPr id="3" name="Freeform 3">
            <a:extLst>
              <a:ext uri="{FF2B5EF4-FFF2-40B4-BE49-F238E27FC236}">
                <a16:creationId xmlns:a16="http://schemas.microsoft.com/office/drawing/2014/main" id="{C8B4A528-7B0E-A325-1BDD-F2E50DDBBBDE}"/>
              </a:ext>
            </a:extLst>
          </p:cNvPr>
          <p:cNvSpPr/>
          <p:nvPr/>
        </p:nvSpPr>
        <p:spPr>
          <a:xfrm flipH="1">
            <a:off x="14935712" y="-165633"/>
            <a:ext cx="3686663" cy="2686656"/>
          </a:xfrm>
          <a:custGeom>
            <a:avLst/>
            <a:gdLst/>
            <a:ahLst/>
            <a:cxnLst/>
            <a:rect l="l" t="t" r="r" b="b"/>
            <a:pathLst>
              <a:path w="3686663" h="2686656">
                <a:moveTo>
                  <a:pt x="3686663" y="0"/>
                </a:moveTo>
                <a:lnTo>
                  <a:pt x="0" y="0"/>
                </a:lnTo>
                <a:lnTo>
                  <a:pt x="0" y="2686656"/>
                </a:lnTo>
                <a:lnTo>
                  <a:pt x="3686663" y="2686656"/>
                </a:lnTo>
                <a:lnTo>
                  <a:pt x="368666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008E38BF-B702-D2C3-2119-806F91BDA680}"/>
              </a:ext>
            </a:extLst>
          </p:cNvPr>
          <p:cNvSpPr txBox="1"/>
          <p:nvPr/>
        </p:nvSpPr>
        <p:spPr>
          <a:xfrm>
            <a:off x="1573673" y="3549249"/>
            <a:ext cx="15860554" cy="1107996"/>
          </a:xfrm>
          <a:prstGeom prst="rect">
            <a:avLst/>
          </a:prstGeom>
        </p:spPr>
        <p:txBody>
          <a:bodyPr lIns="0" tIns="0" rIns="0" bIns="0" rtlCol="0" anchor="t">
            <a:spAutoFit/>
          </a:bodyPr>
          <a:lstStyle/>
          <a:p>
            <a:r>
              <a:rPr lang="vi-VN" sz="3600" dirty="0">
                <a:solidFill>
                  <a:srgbClr val="64380A"/>
                </a:solidFill>
                <a:latin typeface="Roboto Condensed" panose="02000000000000000000" pitchFamily="2" charset="0"/>
                <a:ea typeface="Roboto Condensed" panose="02000000000000000000" pitchFamily="2" charset="0"/>
              </a:rPr>
              <a:t>Câu văn thể hiện cách trình bày chủ quan là những câu thể hiện tình cảm, quan điểm, thái độ của người viết trước vấn đề cần bàn luận.</a:t>
            </a:r>
            <a:endParaRPr lang="en-US" sz="3600" dirty="0">
              <a:solidFill>
                <a:srgbClr val="64380A"/>
              </a:solidFill>
              <a:latin typeface="Roboto Condensed" panose="02000000000000000000" pitchFamily="2" charset="0"/>
              <a:ea typeface="Roboto Condensed" panose="02000000000000000000" pitchFamily="2" charset="0"/>
            </a:endParaRPr>
          </a:p>
        </p:txBody>
      </p:sp>
      <p:sp>
        <p:nvSpPr>
          <p:cNvPr id="6" name="TextBox 6">
            <a:extLst>
              <a:ext uri="{FF2B5EF4-FFF2-40B4-BE49-F238E27FC236}">
                <a16:creationId xmlns:a16="http://schemas.microsoft.com/office/drawing/2014/main" id="{F3968136-1651-2819-DF12-F8AB3EB90F44}"/>
              </a:ext>
            </a:extLst>
          </p:cNvPr>
          <p:cNvSpPr txBox="1"/>
          <p:nvPr/>
        </p:nvSpPr>
        <p:spPr>
          <a:xfrm>
            <a:off x="712417" y="1621829"/>
            <a:ext cx="16925737" cy="846386"/>
          </a:xfrm>
          <a:prstGeom prst="rect">
            <a:avLst/>
          </a:prstGeom>
        </p:spPr>
        <p:txBody>
          <a:bodyPr lIns="0" tIns="0" rIns="0" bIns="0" rtlCol="0" anchor="t">
            <a:spAutoFit/>
          </a:bodyPr>
          <a:lstStyle/>
          <a:p>
            <a:pPr marL="949960" lvl="1" indent="-474980" algn="just">
              <a:lnSpc>
                <a:spcPts val="7560"/>
              </a:lnSpc>
              <a:buFont typeface="Arial"/>
              <a:buChar char="•"/>
            </a:pPr>
            <a:r>
              <a:rPr lang="vi-VN" sz="3600" b="1" i="1" dirty="0">
                <a:solidFill>
                  <a:srgbClr val="64380A"/>
                </a:solidFill>
                <a:latin typeface="Roboto Condensed" panose="02000000000000000000" pitchFamily="2" charset="0"/>
                <a:ea typeface="Roboto Condensed" panose="02000000000000000000" pitchFamily="2" charset="0"/>
              </a:rPr>
              <a:t>Cách trình bày vấn đề khách quan và chủ quan trong bài viết:</a:t>
            </a:r>
            <a:r>
              <a:rPr lang="vi-VN" sz="3600" i="1" dirty="0">
                <a:solidFill>
                  <a:srgbClr val="64380A"/>
                </a:solidFill>
                <a:latin typeface="Roboto Condensed" panose="02000000000000000000" pitchFamily="2" charset="0"/>
                <a:ea typeface="Roboto Condensed" panose="02000000000000000000" pitchFamily="2" charset="0"/>
              </a:rPr>
              <a:t> </a:t>
            </a:r>
            <a:r>
              <a:rPr lang="en-US" sz="3600" b="1" i="1" dirty="0">
                <a:solidFill>
                  <a:srgbClr val="64380A"/>
                </a:solidFill>
                <a:latin typeface="Roboto Condensed" panose="02000000000000000000" pitchFamily="2" charset="0"/>
                <a:ea typeface="Roboto Condensed" panose="02000000000000000000" pitchFamily="2" charset="0"/>
                <a:cs typeface="Roboto Condensed Bold Italics"/>
                <a:sym typeface="Roboto Condensed Bold Italics"/>
              </a:rPr>
              <a:t>:</a:t>
            </a:r>
          </a:p>
        </p:txBody>
      </p:sp>
      <p:sp>
        <p:nvSpPr>
          <p:cNvPr id="7" name="TextBox 7">
            <a:extLst>
              <a:ext uri="{FF2B5EF4-FFF2-40B4-BE49-F238E27FC236}">
                <a16:creationId xmlns:a16="http://schemas.microsoft.com/office/drawing/2014/main" id="{B3F2A831-DE18-496E-0350-AA1D50D1897E}"/>
              </a:ext>
            </a:extLst>
          </p:cNvPr>
          <p:cNvSpPr txBox="1"/>
          <p:nvPr/>
        </p:nvSpPr>
        <p:spPr>
          <a:xfrm>
            <a:off x="712417" y="598805"/>
            <a:ext cx="16066627" cy="788035"/>
          </a:xfrm>
          <a:prstGeom prst="rect">
            <a:avLst/>
          </a:prstGeom>
        </p:spPr>
        <p:txBody>
          <a:bodyPr lIns="0" tIns="0" rIns="0" bIns="0" rtlCol="0" anchor="t">
            <a:spAutoFit/>
          </a:bodyPr>
          <a:lstStyle/>
          <a:p>
            <a:pPr algn="just">
              <a:lnSpc>
                <a:spcPts val="6439"/>
              </a:lnSpc>
            </a:pPr>
            <a:r>
              <a:rPr lang="en-US" sz="4599" b="1">
                <a:solidFill>
                  <a:srgbClr val="674935"/>
                </a:solidFill>
                <a:latin typeface="Roboto Condensed Bold"/>
                <a:ea typeface="Roboto Condensed Bold"/>
                <a:cs typeface="Roboto Condensed Bold"/>
                <a:sym typeface="Roboto Condensed Bold"/>
              </a:rPr>
              <a:t>c. Nghệ thuật lập luận của tác giả</a:t>
            </a:r>
          </a:p>
        </p:txBody>
      </p:sp>
      <p:sp>
        <p:nvSpPr>
          <p:cNvPr id="8" name="Freeform 8">
            <a:extLst>
              <a:ext uri="{FF2B5EF4-FFF2-40B4-BE49-F238E27FC236}">
                <a16:creationId xmlns:a16="http://schemas.microsoft.com/office/drawing/2014/main" id="{C11FEFB3-FBB5-FD0C-4ACE-41C4A7ADDAE6}"/>
              </a:ext>
            </a:extLst>
          </p:cNvPr>
          <p:cNvSpPr/>
          <p:nvPr/>
        </p:nvSpPr>
        <p:spPr>
          <a:xfrm>
            <a:off x="677301" y="2736890"/>
            <a:ext cx="861569" cy="788335"/>
          </a:xfrm>
          <a:custGeom>
            <a:avLst/>
            <a:gdLst/>
            <a:ahLst/>
            <a:cxnLst/>
            <a:rect l="l" t="t" r="r" b="b"/>
            <a:pathLst>
              <a:path w="861569" h="788335">
                <a:moveTo>
                  <a:pt x="0" y="0"/>
                </a:moveTo>
                <a:lnTo>
                  <a:pt x="861568" y="0"/>
                </a:lnTo>
                <a:lnTo>
                  <a:pt x="861568" y="788335"/>
                </a:lnTo>
                <a:lnTo>
                  <a:pt x="0" y="7883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DCAC431F-E967-781D-8196-C13F8B3738A4}"/>
              </a:ext>
            </a:extLst>
          </p:cNvPr>
          <p:cNvSpPr txBox="1"/>
          <p:nvPr/>
        </p:nvSpPr>
        <p:spPr>
          <a:xfrm>
            <a:off x="1949959" y="7798040"/>
            <a:ext cx="16066627" cy="2035942"/>
          </a:xfrm>
          <a:prstGeom prst="rect">
            <a:avLst/>
          </a:prstGeom>
          <a:noFill/>
        </p:spPr>
        <p:txBody>
          <a:bodyPr wrap="square">
            <a:spAutoFit/>
          </a:bodyPr>
          <a:lstStyle/>
          <a:p>
            <a:pPr algn="just">
              <a:lnSpc>
                <a:spcPct val="120000"/>
              </a:lnSpc>
              <a:spcBef>
                <a:spcPts val="200"/>
              </a:spcBef>
              <a:spcAft>
                <a:spcPts val="200"/>
              </a:spcAft>
            </a:pPr>
            <a:r>
              <a:rPr lang="vi-VN" sz="3600" dirty="0">
                <a:solidFill>
                  <a:srgbClr val="64380A"/>
                </a:solidFill>
                <a:effectLst/>
                <a:latin typeface="Roboto Condensed" panose="02000000000000000000" pitchFamily="2" charset="0"/>
                <a:ea typeface="Roboto Condensed" panose="02000000000000000000" pitchFamily="2" charset="0"/>
              </a:rPr>
              <a:t>Hai cách trình bày vấn đề khách quan và chủ quan được kết hợp với nhau một cách khéo léo, trong khi trình bày thông tin khách quan, tác giả cũng đồng thời thể hiện tình cảm, cách đánh giá của mình.</a:t>
            </a:r>
            <a:endParaRPr lang="en-US" sz="3600" dirty="0">
              <a:solidFill>
                <a:srgbClr val="64380A"/>
              </a:solidFill>
              <a:effectLst/>
              <a:latin typeface="Roboto Condensed" panose="02000000000000000000" pitchFamily="2" charset="0"/>
              <a:ea typeface="Roboto Condensed" panose="02000000000000000000" pitchFamily="2" charset="0"/>
            </a:endParaRPr>
          </a:p>
        </p:txBody>
      </p:sp>
      <p:sp>
        <p:nvSpPr>
          <p:cNvPr id="5" name="Freeform 4">
            <a:extLst>
              <a:ext uri="{FF2B5EF4-FFF2-40B4-BE49-F238E27FC236}">
                <a16:creationId xmlns:a16="http://schemas.microsoft.com/office/drawing/2014/main" id="{57674100-2656-5BF3-6E71-BE43A95D6DC2}"/>
              </a:ext>
            </a:extLst>
          </p:cNvPr>
          <p:cNvSpPr/>
          <p:nvPr/>
        </p:nvSpPr>
        <p:spPr>
          <a:xfrm>
            <a:off x="649846" y="7220666"/>
            <a:ext cx="1108557" cy="1154747"/>
          </a:xfrm>
          <a:custGeom>
            <a:avLst/>
            <a:gdLst/>
            <a:ahLst/>
            <a:cxnLst/>
            <a:rect l="l" t="t" r="r" b="b"/>
            <a:pathLst>
              <a:path w="1108557" h="1154747">
                <a:moveTo>
                  <a:pt x="0" y="0"/>
                </a:moveTo>
                <a:lnTo>
                  <a:pt x="1108557" y="0"/>
                </a:lnTo>
                <a:lnTo>
                  <a:pt x="1108557" y="1154746"/>
                </a:lnTo>
                <a:lnTo>
                  <a:pt x="0" y="11547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TextBox 4">
            <a:extLst>
              <a:ext uri="{FF2B5EF4-FFF2-40B4-BE49-F238E27FC236}">
                <a16:creationId xmlns:a16="http://schemas.microsoft.com/office/drawing/2014/main" id="{69240428-559A-3550-3B40-980FCB25BA4E}"/>
              </a:ext>
            </a:extLst>
          </p:cNvPr>
          <p:cNvSpPr txBox="1"/>
          <p:nvPr/>
        </p:nvSpPr>
        <p:spPr>
          <a:xfrm>
            <a:off x="2087405" y="4861698"/>
            <a:ext cx="15550749" cy="2769989"/>
          </a:xfrm>
          <a:prstGeom prst="rect">
            <a:avLst/>
          </a:prstGeom>
        </p:spPr>
        <p:txBody>
          <a:bodyPr wrap="square" lIns="0" tIns="0" rIns="0" bIns="0" rtlCol="0" anchor="t">
            <a:spAutoFit/>
          </a:bodyPr>
          <a:lstStyle/>
          <a:p>
            <a:r>
              <a:rPr lang="vi-VN" sz="3600" i="1" dirty="0">
                <a:solidFill>
                  <a:srgbClr val="64380A"/>
                </a:solidFill>
                <a:latin typeface="Roboto Condensed" panose="02000000000000000000" pitchFamily="2" charset="0"/>
                <a:ea typeface="Roboto Condensed" panose="02000000000000000000" pitchFamily="2" charset="0"/>
              </a:rPr>
              <a:t>+ Mà thực ra thì ông Hai cũng chẳng để ý lắm đến việc người cùng trò chuyện có nghe ông nói hay không, ông chỉ cốt nói để trút vợi tâm trạng và nhất là cho đỡ nhớ cái làng của mình.</a:t>
            </a:r>
            <a:endParaRPr lang="en-US" sz="3600" i="1" dirty="0">
              <a:solidFill>
                <a:srgbClr val="64380A"/>
              </a:solidFill>
              <a:latin typeface="Roboto Condensed" panose="02000000000000000000" pitchFamily="2" charset="0"/>
              <a:ea typeface="Roboto Condensed" panose="02000000000000000000" pitchFamily="2" charset="0"/>
            </a:endParaRPr>
          </a:p>
          <a:p>
            <a:r>
              <a:rPr lang="vi-VN" sz="3600" i="1" dirty="0">
                <a:solidFill>
                  <a:srgbClr val="64380A"/>
                </a:solidFill>
                <a:latin typeface="Roboto Condensed" panose="02000000000000000000" pitchFamily="2" charset="0"/>
                <a:ea typeface="Roboto Condensed" panose="02000000000000000000" pitchFamily="2" charset="0"/>
              </a:rPr>
              <a:t>+ Thì ra tình yêu làng quê ở ông Hai trước sau vẫn son sắt và sâu nặng, dù có lúc ông đã tức giận và đau đớn tự nhủ: “làng theo Tây mất rồi thì phải thù”.</a:t>
            </a:r>
            <a:endParaRPr lang="en-US" sz="3600" i="1"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Tree>
    <p:extLst>
      <p:ext uri="{BB962C8B-B14F-4D97-AF65-F5344CB8AC3E}">
        <p14:creationId xmlns:p14="http://schemas.microsoft.com/office/powerpoint/2010/main" val="2037668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animBg="1"/>
      <p:bldP spid="11" grpId="0"/>
      <p:bldP spid="5"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Freeform 2"/>
          <p:cNvSpPr/>
          <p:nvPr/>
        </p:nvSpPr>
        <p:spPr>
          <a:xfrm>
            <a:off x="8534401" y="2608030"/>
            <a:ext cx="2681242" cy="3902349"/>
          </a:xfrm>
          <a:custGeom>
            <a:avLst/>
            <a:gdLst/>
            <a:ahLst/>
            <a:cxnLst/>
            <a:rect l="l" t="t" r="r" b="b"/>
            <a:pathLst>
              <a:path w="3936983" h="4793890">
                <a:moveTo>
                  <a:pt x="0" y="0"/>
                </a:moveTo>
                <a:lnTo>
                  <a:pt x="3936983" y="0"/>
                </a:lnTo>
                <a:lnTo>
                  <a:pt x="3936983" y="4793891"/>
                </a:lnTo>
                <a:lnTo>
                  <a:pt x="0" y="4793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282861" y="1716490"/>
            <a:ext cx="16925737" cy="891540"/>
          </a:xfrm>
          <a:prstGeom prst="rect">
            <a:avLst/>
          </a:prstGeom>
        </p:spPr>
        <p:txBody>
          <a:bodyPr lIns="0" tIns="0" rIns="0" bIns="0" rtlCol="0" anchor="t">
            <a:spAutoFit/>
          </a:bodyPr>
          <a:lstStyle/>
          <a:p>
            <a:pPr marL="949960" lvl="1" indent="-474980" algn="just">
              <a:lnSpc>
                <a:spcPts val="7560"/>
              </a:lnSpc>
              <a:buFont typeface="Arial"/>
              <a:buChar char="•"/>
            </a:pPr>
            <a:r>
              <a:rPr lang="en-US" sz="4400" b="1" i="1" dirty="0" err="1">
                <a:solidFill>
                  <a:srgbClr val="64380A"/>
                </a:solidFill>
                <a:latin typeface="Roboto Condensed Bold Italics"/>
                <a:ea typeface="Roboto Condensed Bold Italics"/>
                <a:cs typeface="Roboto Condensed Bold Italics"/>
                <a:sym typeface="Roboto Condensed Bold Italics"/>
              </a:rPr>
              <a:t>Cách</a:t>
            </a:r>
            <a:r>
              <a:rPr lang="en-US" sz="4400" b="1" i="1" dirty="0">
                <a:solidFill>
                  <a:srgbClr val="64380A"/>
                </a:solidFill>
                <a:latin typeface="Roboto Condensed Bold Italics"/>
                <a:ea typeface="Roboto Condensed Bold Italics"/>
                <a:cs typeface="Roboto Condensed Bold Italics"/>
                <a:sym typeface="Roboto Condensed Bold Italics"/>
              </a:rPr>
              <a:t> </a:t>
            </a:r>
            <a:r>
              <a:rPr lang="en-US" sz="4400" b="1" i="1" dirty="0" err="1">
                <a:solidFill>
                  <a:srgbClr val="64380A"/>
                </a:solidFill>
                <a:latin typeface="Roboto Condensed Bold Italics"/>
                <a:ea typeface="Roboto Condensed Bold Italics"/>
                <a:cs typeface="Roboto Condensed Bold Italics"/>
                <a:sym typeface="Roboto Condensed Bold Italics"/>
              </a:rPr>
              <a:t>sử</a:t>
            </a:r>
            <a:r>
              <a:rPr lang="en-US" sz="4400" b="1" i="1" dirty="0">
                <a:solidFill>
                  <a:srgbClr val="64380A"/>
                </a:solidFill>
                <a:latin typeface="Roboto Condensed Bold Italics"/>
                <a:ea typeface="Roboto Condensed Bold Italics"/>
                <a:cs typeface="Roboto Condensed Bold Italics"/>
                <a:sym typeface="Roboto Condensed Bold Italics"/>
              </a:rPr>
              <a:t> </a:t>
            </a:r>
            <a:r>
              <a:rPr lang="en-US" sz="4400" b="1" i="1" dirty="0" err="1">
                <a:solidFill>
                  <a:srgbClr val="64380A"/>
                </a:solidFill>
                <a:latin typeface="Roboto Condensed Bold Italics"/>
                <a:ea typeface="Roboto Condensed Bold Italics"/>
                <a:cs typeface="Roboto Condensed Bold Italics"/>
                <a:sym typeface="Roboto Condensed Bold Italics"/>
              </a:rPr>
              <a:t>dụng</a:t>
            </a:r>
            <a:r>
              <a:rPr lang="en-US" sz="4400" b="1" i="1" dirty="0">
                <a:solidFill>
                  <a:srgbClr val="64380A"/>
                </a:solidFill>
                <a:latin typeface="Roboto Condensed Bold Italics"/>
                <a:ea typeface="Roboto Condensed Bold Italics"/>
                <a:cs typeface="Roboto Condensed Bold Italics"/>
                <a:sym typeface="Roboto Condensed Bold Italics"/>
              </a:rPr>
              <a:t> </a:t>
            </a:r>
            <a:r>
              <a:rPr lang="en-US" sz="4400" b="1" i="1" dirty="0" err="1">
                <a:solidFill>
                  <a:srgbClr val="64380A"/>
                </a:solidFill>
                <a:latin typeface="Roboto Condensed Bold Italics"/>
                <a:ea typeface="Roboto Condensed Bold Italics"/>
                <a:cs typeface="Roboto Condensed Bold Italics"/>
                <a:sym typeface="Roboto Condensed Bold Italics"/>
              </a:rPr>
              <a:t>lí</a:t>
            </a:r>
            <a:r>
              <a:rPr lang="en-US" sz="4400" b="1" i="1" dirty="0">
                <a:solidFill>
                  <a:srgbClr val="64380A"/>
                </a:solidFill>
                <a:latin typeface="Roboto Condensed Bold Italics"/>
                <a:ea typeface="Roboto Condensed Bold Italics"/>
                <a:cs typeface="Roboto Condensed Bold Italics"/>
                <a:sym typeface="Roboto Condensed Bold Italics"/>
              </a:rPr>
              <a:t> </a:t>
            </a:r>
            <a:r>
              <a:rPr lang="en-US" sz="4400" b="1" i="1" dirty="0" err="1">
                <a:solidFill>
                  <a:srgbClr val="64380A"/>
                </a:solidFill>
                <a:latin typeface="Roboto Condensed Bold Italics"/>
                <a:ea typeface="Roboto Condensed Bold Italics"/>
                <a:cs typeface="Roboto Condensed Bold Italics"/>
                <a:sym typeface="Roboto Condensed Bold Italics"/>
              </a:rPr>
              <a:t>lẽ</a:t>
            </a:r>
            <a:r>
              <a:rPr lang="en-US" sz="4400" b="1" i="1" dirty="0">
                <a:solidFill>
                  <a:srgbClr val="64380A"/>
                </a:solidFill>
                <a:latin typeface="Roboto Condensed Bold Italics"/>
                <a:ea typeface="Roboto Condensed Bold Italics"/>
                <a:cs typeface="Roboto Condensed Bold Italics"/>
                <a:sym typeface="Roboto Condensed Bold Italics"/>
              </a:rPr>
              <a:t>, </a:t>
            </a:r>
            <a:r>
              <a:rPr lang="en-US" sz="4400" b="1" i="1" dirty="0" err="1">
                <a:solidFill>
                  <a:srgbClr val="64380A"/>
                </a:solidFill>
                <a:latin typeface="Roboto Condensed Bold Italics"/>
                <a:ea typeface="Roboto Condensed Bold Italics"/>
                <a:cs typeface="Roboto Condensed Bold Italics"/>
                <a:sym typeface="Roboto Condensed Bold Italics"/>
              </a:rPr>
              <a:t>bằng</a:t>
            </a:r>
            <a:r>
              <a:rPr lang="en-US" sz="4400" b="1" i="1" dirty="0">
                <a:solidFill>
                  <a:srgbClr val="64380A"/>
                </a:solidFill>
                <a:latin typeface="Roboto Condensed Bold Italics"/>
                <a:ea typeface="Roboto Condensed Bold Italics"/>
                <a:cs typeface="Roboto Condensed Bold Italics"/>
                <a:sym typeface="Roboto Condensed Bold Italics"/>
              </a:rPr>
              <a:t> </a:t>
            </a:r>
            <a:r>
              <a:rPr lang="en-US" sz="4400" b="1" i="1" dirty="0" err="1">
                <a:solidFill>
                  <a:srgbClr val="64380A"/>
                </a:solidFill>
                <a:latin typeface="Roboto Condensed Bold Italics"/>
                <a:ea typeface="Roboto Condensed Bold Italics"/>
                <a:cs typeface="Roboto Condensed Bold Italics"/>
                <a:sym typeface="Roboto Condensed Bold Italics"/>
              </a:rPr>
              <a:t>chứng</a:t>
            </a:r>
            <a:r>
              <a:rPr lang="en-US" sz="4400" b="1" i="1" dirty="0">
                <a:solidFill>
                  <a:srgbClr val="64380A"/>
                </a:solidFill>
                <a:latin typeface="Roboto Condensed Bold Italics"/>
                <a:ea typeface="Roboto Condensed Bold Italics"/>
                <a:cs typeface="Roboto Condensed Bold Italics"/>
                <a:sym typeface="Roboto Condensed Bold Italics"/>
              </a:rPr>
              <a:t>:</a:t>
            </a:r>
          </a:p>
        </p:txBody>
      </p:sp>
      <p:sp>
        <p:nvSpPr>
          <p:cNvPr id="4" name="TextBox 4"/>
          <p:cNvSpPr txBox="1"/>
          <p:nvPr/>
        </p:nvSpPr>
        <p:spPr>
          <a:xfrm>
            <a:off x="1503243" y="2802876"/>
            <a:ext cx="6650157" cy="4757713"/>
          </a:xfrm>
          <a:prstGeom prst="rect">
            <a:avLst/>
          </a:prstGeom>
        </p:spPr>
        <p:txBody>
          <a:bodyPr lIns="0" tIns="0" rIns="0" bIns="0" rtlCol="0" anchor="t">
            <a:spAutoFit/>
          </a:bodyPr>
          <a:lstStyle/>
          <a:p>
            <a:pPr algn="just">
              <a:lnSpc>
                <a:spcPct val="150000"/>
              </a:lnSpc>
            </a:pPr>
            <a:r>
              <a:rPr lang="vi-VN" sz="3500" dirty="0">
                <a:solidFill>
                  <a:srgbClr val="64380A"/>
                </a:solidFill>
                <a:latin typeface="Roboto Condensed" panose="02000000000000000000" pitchFamily="2" charset="0"/>
                <a:ea typeface="Roboto Condensed" panose="02000000000000000000" pitchFamily="2" charset="0"/>
              </a:rPr>
              <a:t>Lí lẽ và bằng chứng được sử dụng đều hướng đến làm sáng tỏ ý kiến, luận điểm của tác giả. Lí lẽ của tác giả có xu hướng vừa diễn giải, vừa lí giải, kết hợp bình luận, đánh giá để độc giả hiểu được vấn đề nghị luận.</a:t>
            </a:r>
            <a:endParaRPr lang="en-US" sz="35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
        <p:nvSpPr>
          <p:cNvPr id="5" name="TextBox 5"/>
          <p:cNvSpPr txBox="1"/>
          <p:nvPr/>
        </p:nvSpPr>
        <p:spPr>
          <a:xfrm>
            <a:off x="11292557" y="1390559"/>
            <a:ext cx="6712582" cy="4757713"/>
          </a:xfrm>
          <a:prstGeom prst="rect">
            <a:avLst/>
          </a:prstGeom>
        </p:spPr>
        <p:txBody>
          <a:bodyPr lIns="0" tIns="0" rIns="0" bIns="0" rtlCol="0" anchor="t">
            <a:spAutoFit/>
          </a:bodyPr>
          <a:lstStyle/>
          <a:p>
            <a:pPr>
              <a:lnSpc>
                <a:spcPct val="150000"/>
              </a:lnSpc>
            </a:pPr>
            <a:r>
              <a:rPr lang="vi-VN" sz="3500" dirty="0">
                <a:solidFill>
                  <a:srgbClr val="64380A"/>
                </a:solidFill>
                <a:latin typeface="Roboto Condensed" panose="02000000000000000000" pitchFamily="2" charset="0"/>
                <a:ea typeface="Roboto Condensed" panose="02000000000000000000" pitchFamily="2" charset="0"/>
              </a:rPr>
              <a:t>Bằng chứng được lựa chọn phù hợp, sử dụng nhiều cách đưa bằng chứng khác nhau (bằng chứng từ cách trích dẫn trực tiếp lời nhân vật, bằng chứng từ việc tóm lược một/ một số chi tiết trong văn bản)</a:t>
            </a:r>
            <a:endParaRPr lang="en-US" sz="3500" dirty="0">
              <a:solidFill>
                <a:srgbClr val="64380A"/>
              </a:solidFill>
              <a:latin typeface="Roboto Condensed" panose="02000000000000000000" pitchFamily="2" charset="0"/>
              <a:ea typeface="Roboto Condensed" panose="02000000000000000000" pitchFamily="2" charset="0"/>
            </a:endParaRPr>
          </a:p>
        </p:txBody>
      </p:sp>
      <p:sp>
        <p:nvSpPr>
          <p:cNvPr id="6" name="TextBox 6"/>
          <p:cNvSpPr txBox="1"/>
          <p:nvPr/>
        </p:nvSpPr>
        <p:spPr>
          <a:xfrm>
            <a:off x="712417" y="598805"/>
            <a:ext cx="16066627" cy="764540"/>
          </a:xfrm>
          <a:prstGeom prst="rect">
            <a:avLst/>
          </a:prstGeom>
        </p:spPr>
        <p:txBody>
          <a:bodyPr lIns="0" tIns="0" rIns="0" bIns="0" rtlCol="0" anchor="t">
            <a:spAutoFit/>
          </a:bodyPr>
          <a:lstStyle/>
          <a:p>
            <a:pPr algn="just">
              <a:lnSpc>
                <a:spcPts val="6159"/>
              </a:lnSpc>
            </a:pPr>
            <a:r>
              <a:rPr lang="en-US" sz="4399" b="1">
                <a:solidFill>
                  <a:srgbClr val="674935"/>
                </a:solidFill>
                <a:latin typeface="Roboto Condensed Bold"/>
                <a:ea typeface="Roboto Condensed Bold"/>
                <a:cs typeface="Roboto Condensed Bold"/>
                <a:sym typeface="Roboto Condensed Bold"/>
              </a:rPr>
              <a:t>c. Nghệ thuật lập luận của tác giả</a:t>
            </a:r>
          </a:p>
        </p:txBody>
      </p:sp>
      <p:sp>
        <p:nvSpPr>
          <p:cNvPr id="9" name="TextBox 3">
            <a:extLst>
              <a:ext uri="{FF2B5EF4-FFF2-40B4-BE49-F238E27FC236}">
                <a16:creationId xmlns:a16="http://schemas.microsoft.com/office/drawing/2014/main" id="{2D5317DB-D66C-1E32-5FF3-64522CA2DCC0}"/>
              </a:ext>
            </a:extLst>
          </p:cNvPr>
          <p:cNvSpPr txBox="1"/>
          <p:nvPr/>
        </p:nvSpPr>
        <p:spPr>
          <a:xfrm>
            <a:off x="533400" y="8004901"/>
            <a:ext cx="16925737" cy="891540"/>
          </a:xfrm>
          <a:prstGeom prst="rect">
            <a:avLst/>
          </a:prstGeom>
        </p:spPr>
        <p:txBody>
          <a:bodyPr lIns="0" tIns="0" rIns="0" bIns="0" rtlCol="0" anchor="t">
            <a:spAutoFit/>
          </a:bodyPr>
          <a:lstStyle/>
          <a:p>
            <a:pPr marL="949960" lvl="1" indent="-474980" algn="just">
              <a:lnSpc>
                <a:spcPts val="7560"/>
              </a:lnSpc>
              <a:buFont typeface="Arial"/>
              <a:buChar char="•"/>
            </a:pPr>
            <a:r>
              <a:rPr lang="vi-VN" sz="4400" b="1" i="1" dirty="0">
                <a:solidFill>
                  <a:srgbClr val="64380A"/>
                </a:solidFill>
                <a:latin typeface="Roboto Condensed Bold Italics"/>
                <a:ea typeface="Roboto Condensed Bold Italics"/>
                <a:cs typeface="Roboto Condensed Bold Italics"/>
                <a:sym typeface="Roboto Condensed Bold Italics"/>
              </a:rPr>
              <a:t>Ngôn ngữ diễn đạt</a:t>
            </a:r>
            <a:r>
              <a:rPr lang="en-US" sz="4400" b="1" i="1" dirty="0">
                <a:solidFill>
                  <a:srgbClr val="64380A"/>
                </a:solidFill>
                <a:latin typeface="Roboto Condensed Bold Italics"/>
                <a:ea typeface="Roboto Condensed Bold Italics"/>
                <a:cs typeface="Roboto Condensed Bold Italics"/>
                <a:sym typeface="Roboto Condensed Bold Italics"/>
              </a:rPr>
              <a:t>:</a:t>
            </a:r>
          </a:p>
        </p:txBody>
      </p:sp>
      <p:sp>
        <p:nvSpPr>
          <p:cNvPr id="10" name="TextBox 4">
            <a:extLst>
              <a:ext uri="{FF2B5EF4-FFF2-40B4-BE49-F238E27FC236}">
                <a16:creationId xmlns:a16="http://schemas.microsoft.com/office/drawing/2014/main" id="{E1EF8467-44F9-FDE6-759B-BCB6C3AFCB67}"/>
              </a:ext>
            </a:extLst>
          </p:cNvPr>
          <p:cNvSpPr txBox="1"/>
          <p:nvPr/>
        </p:nvSpPr>
        <p:spPr>
          <a:xfrm>
            <a:off x="6172200" y="8231154"/>
            <a:ext cx="6650157" cy="615553"/>
          </a:xfrm>
          <a:prstGeom prst="rect">
            <a:avLst/>
          </a:prstGeom>
        </p:spPr>
        <p:txBody>
          <a:bodyPr lIns="0" tIns="0" rIns="0" bIns="0" rtlCol="0" anchor="t">
            <a:spAutoFit/>
          </a:bodyPr>
          <a:lstStyle/>
          <a:p>
            <a:r>
              <a:rPr lang="vi-VN" sz="4000" dirty="0">
                <a:solidFill>
                  <a:srgbClr val="64380A"/>
                </a:solidFill>
                <a:latin typeface="Roboto Condensed" panose="02000000000000000000" pitchFamily="2" charset="0"/>
                <a:ea typeface="Roboto Condensed" panose="02000000000000000000" pitchFamily="2" charset="0"/>
              </a:rPr>
              <a:t>rõ ràng, trong sáng, khúc chiết</a:t>
            </a:r>
            <a:endParaRPr lang="en-US" sz="4000" dirty="0">
              <a:solidFill>
                <a:srgbClr val="64380A"/>
              </a:solidFill>
              <a:latin typeface="Roboto Condensed" panose="02000000000000000000" pitchFamily="2" charset="0"/>
              <a:ea typeface="Roboto Condensed" panose="02000000000000000000" pitchFamily="2" charset="0"/>
            </a:endParaRPr>
          </a:p>
        </p:txBody>
      </p:sp>
      <p:sp>
        <p:nvSpPr>
          <p:cNvPr id="11" name="Freeform 4">
            <a:extLst>
              <a:ext uri="{FF2B5EF4-FFF2-40B4-BE49-F238E27FC236}">
                <a16:creationId xmlns:a16="http://schemas.microsoft.com/office/drawing/2014/main" id="{091F9DE5-971E-A916-B1EA-F93745D13888}"/>
              </a:ext>
            </a:extLst>
          </p:cNvPr>
          <p:cNvSpPr/>
          <p:nvPr/>
        </p:nvSpPr>
        <p:spPr>
          <a:xfrm>
            <a:off x="13106400" y="6972300"/>
            <a:ext cx="4898739" cy="2967366"/>
          </a:xfrm>
          <a:custGeom>
            <a:avLst/>
            <a:gdLst/>
            <a:ahLst/>
            <a:cxnLst/>
            <a:rect l="l" t="t" r="r" b="b"/>
            <a:pathLst>
              <a:path w="3813354" h="2240346">
                <a:moveTo>
                  <a:pt x="0" y="0"/>
                </a:moveTo>
                <a:lnTo>
                  <a:pt x="3813354" y="0"/>
                </a:lnTo>
                <a:lnTo>
                  <a:pt x="3813354" y="2240346"/>
                </a:lnTo>
                <a:lnTo>
                  <a:pt x="0" y="2240346"/>
                </a:lnTo>
                <a:lnTo>
                  <a:pt x="0" y="0"/>
                </a:lnTo>
                <a:close/>
              </a:path>
            </a:pathLst>
          </a:custGeom>
          <a:blipFill>
            <a:blip r:embed="rId5"/>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Freeform 2"/>
          <p:cNvSpPr/>
          <p:nvPr/>
        </p:nvSpPr>
        <p:spPr>
          <a:xfrm flipH="1">
            <a:off x="12885003" y="5990167"/>
            <a:ext cx="5646381" cy="4114800"/>
          </a:xfrm>
          <a:custGeom>
            <a:avLst/>
            <a:gdLst/>
            <a:ahLst/>
            <a:cxnLst/>
            <a:rect l="l" t="t" r="r" b="b"/>
            <a:pathLst>
              <a:path w="5646381" h="4114800">
                <a:moveTo>
                  <a:pt x="5646381" y="0"/>
                </a:moveTo>
                <a:lnTo>
                  <a:pt x="0" y="0"/>
                </a:lnTo>
                <a:lnTo>
                  <a:pt x="0" y="4114800"/>
                </a:lnTo>
                <a:lnTo>
                  <a:pt x="5646381" y="4114800"/>
                </a:lnTo>
                <a:lnTo>
                  <a:pt x="564638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3117466" y="1849074"/>
            <a:ext cx="12153743" cy="6364142"/>
          </a:xfrm>
          <a:custGeom>
            <a:avLst/>
            <a:gdLst/>
            <a:ahLst/>
            <a:cxnLst/>
            <a:rect l="l" t="t" r="r" b="b"/>
            <a:pathLst>
              <a:path w="12153743" h="6364142">
                <a:moveTo>
                  <a:pt x="0" y="0"/>
                </a:moveTo>
                <a:lnTo>
                  <a:pt x="12153743" y="0"/>
                </a:lnTo>
                <a:lnTo>
                  <a:pt x="12153743" y="6364141"/>
                </a:lnTo>
                <a:lnTo>
                  <a:pt x="0" y="6364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712417" y="8021994"/>
            <a:ext cx="3813354" cy="2240346"/>
          </a:xfrm>
          <a:custGeom>
            <a:avLst/>
            <a:gdLst/>
            <a:ahLst/>
            <a:cxnLst/>
            <a:rect l="l" t="t" r="r" b="b"/>
            <a:pathLst>
              <a:path w="3813354" h="2240346">
                <a:moveTo>
                  <a:pt x="0" y="0"/>
                </a:moveTo>
                <a:lnTo>
                  <a:pt x="3813354" y="0"/>
                </a:lnTo>
                <a:lnTo>
                  <a:pt x="3813354" y="2240346"/>
                </a:lnTo>
                <a:lnTo>
                  <a:pt x="0" y="2240346"/>
                </a:lnTo>
                <a:lnTo>
                  <a:pt x="0" y="0"/>
                </a:lnTo>
                <a:close/>
              </a:path>
            </a:pathLst>
          </a:custGeom>
          <a:blipFill>
            <a:blip r:embed="rId7"/>
            <a:stretch>
              <a:fillRect/>
            </a:stretch>
          </a:blipFill>
        </p:spPr>
        <p:txBody>
          <a:bodyPr/>
          <a:lstStyle/>
          <a:p>
            <a:endParaRPr lang="en-US"/>
          </a:p>
        </p:txBody>
      </p:sp>
      <p:sp>
        <p:nvSpPr>
          <p:cNvPr id="5" name="TextBox 5"/>
          <p:cNvSpPr txBox="1"/>
          <p:nvPr/>
        </p:nvSpPr>
        <p:spPr>
          <a:xfrm>
            <a:off x="712417" y="570230"/>
            <a:ext cx="16718587" cy="712824"/>
          </a:xfrm>
          <a:prstGeom prst="rect">
            <a:avLst/>
          </a:prstGeom>
        </p:spPr>
        <p:txBody>
          <a:bodyPr lIns="0" tIns="0" rIns="0" bIns="0" rtlCol="0" anchor="t">
            <a:spAutoFit/>
          </a:bodyPr>
          <a:lstStyle/>
          <a:p>
            <a:pPr algn="ctr">
              <a:lnSpc>
                <a:spcPts val="6159"/>
              </a:lnSpc>
            </a:pPr>
            <a:r>
              <a:rPr lang="vi-VN" sz="4399" dirty="0">
                <a:solidFill>
                  <a:srgbClr val="674935"/>
                </a:solidFill>
                <a:latin typeface="#9Slide07 Crocante"/>
                <a:ea typeface="#9Slide07 Crocante"/>
                <a:cs typeface="#9Slide07 Crocante"/>
                <a:sym typeface="#9Slide07 Crocante"/>
              </a:rPr>
              <a:t>LIÊN HỆ, MỞ RỘNG</a:t>
            </a:r>
            <a:endParaRPr lang="en-US" sz="4399" dirty="0">
              <a:solidFill>
                <a:srgbClr val="674935"/>
              </a:solidFill>
              <a:latin typeface="#9Slide07 Crocante"/>
              <a:ea typeface="#9Slide07 Crocante"/>
              <a:cs typeface="#9Slide07 Crocante"/>
              <a:sym typeface="#9Slide07 Crocante"/>
            </a:endParaRPr>
          </a:p>
        </p:txBody>
      </p:sp>
      <p:sp>
        <p:nvSpPr>
          <p:cNvPr id="6" name="TextBox 6"/>
          <p:cNvSpPr txBox="1"/>
          <p:nvPr/>
        </p:nvSpPr>
        <p:spPr>
          <a:xfrm>
            <a:off x="4241773" y="3464763"/>
            <a:ext cx="9905128" cy="2591479"/>
          </a:xfrm>
          <a:prstGeom prst="rect">
            <a:avLst/>
          </a:prstGeom>
        </p:spPr>
        <p:txBody>
          <a:bodyPr lIns="0" tIns="0" rIns="0" bIns="0" rtlCol="0" anchor="t">
            <a:spAutoFit/>
          </a:bodyPr>
          <a:lstStyle/>
          <a:p>
            <a:pPr algn="ctr">
              <a:lnSpc>
                <a:spcPct val="120000"/>
              </a:lnSpc>
              <a:spcBef>
                <a:spcPts val="200"/>
              </a:spcBef>
              <a:spcAft>
                <a:spcPts val="200"/>
              </a:spcAft>
              <a:tabLst>
                <a:tab pos="7334250" algn="l"/>
              </a:tabLst>
            </a:pPr>
            <a:r>
              <a:rPr lang="vi-VN" sz="4800" dirty="0">
                <a:solidFill>
                  <a:srgbClr val="64380A"/>
                </a:solidFill>
                <a:effectLst/>
                <a:latin typeface="Roboto Condensed" panose="02000000000000000000" pitchFamily="2" charset="0"/>
                <a:ea typeface="Roboto Condensed" panose="02000000000000000000" pitchFamily="2" charset="0"/>
              </a:rPr>
              <a:t>Bài nghị luận đã cho em thấy được điều gì về vẻ đẹp của những người nông dân thời kì kháng chiến?</a:t>
            </a:r>
            <a:endParaRPr lang="en-US" sz="4800" dirty="0">
              <a:solidFill>
                <a:srgbClr val="64380A"/>
              </a:solidFill>
              <a:effectLst/>
              <a:latin typeface="Roboto Condensed" panose="02000000000000000000" pitchFamily="2" charset="0"/>
              <a:ea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Freeform 2"/>
          <p:cNvSpPr/>
          <p:nvPr/>
        </p:nvSpPr>
        <p:spPr>
          <a:xfrm flipH="1">
            <a:off x="12885003" y="5990167"/>
            <a:ext cx="5646381" cy="4114800"/>
          </a:xfrm>
          <a:custGeom>
            <a:avLst/>
            <a:gdLst/>
            <a:ahLst/>
            <a:cxnLst/>
            <a:rect l="l" t="t" r="r" b="b"/>
            <a:pathLst>
              <a:path w="5646381" h="4114800">
                <a:moveTo>
                  <a:pt x="5646381" y="0"/>
                </a:moveTo>
                <a:lnTo>
                  <a:pt x="0" y="0"/>
                </a:lnTo>
                <a:lnTo>
                  <a:pt x="0" y="4114800"/>
                </a:lnTo>
                <a:lnTo>
                  <a:pt x="5646381" y="4114800"/>
                </a:lnTo>
                <a:lnTo>
                  <a:pt x="564638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05931" y="2262562"/>
            <a:ext cx="14976813" cy="7842404"/>
          </a:xfrm>
          <a:custGeom>
            <a:avLst/>
            <a:gdLst/>
            <a:ahLst/>
            <a:cxnLst/>
            <a:rect l="l" t="t" r="r" b="b"/>
            <a:pathLst>
              <a:path w="14976813" h="7842404">
                <a:moveTo>
                  <a:pt x="0" y="0"/>
                </a:moveTo>
                <a:lnTo>
                  <a:pt x="14976813" y="0"/>
                </a:lnTo>
                <a:lnTo>
                  <a:pt x="14976813" y="7842405"/>
                </a:lnTo>
                <a:lnTo>
                  <a:pt x="0" y="78424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712417" y="8021994"/>
            <a:ext cx="3813354" cy="2240346"/>
          </a:xfrm>
          <a:custGeom>
            <a:avLst/>
            <a:gdLst/>
            <a:ahLst/>
            <a:cxnLst/>
            <a:rect l="l" t="t" r="r" b="b"/>
            <a:pathLst>
              <a:path w="3813354" h="2240346">
                <a:moveTo>
                  <a:pt x="0" y="0"/>
                </a:moveTo>
                <a:lnTo>
                  <a:pt x="3813354" y="0"/>
                </a:lnTo>
                <a:lnTo>
                  <a:pt x="3813354" y="2240346"/>
                </a:lnTo>
                <a:lnTo>
                  <a:pt x="0" y="2240346"/>
                </a:lnTo>
                <a:lnTo>
                  <a:pt x="0" y="0"/>
                </a:lnTo>
                <a:close/>
              </a:path>
            </a:pathLst>
          </a:custGeom>
          <a:blipFill>
            <a:blip r:embed="rId7"/>
            <a:stretch>
              <a:fillRect/>
            </a:stretch>
          </a:blipFill>
        </p:spPr>
        <p:txBody>
          <a:bodyPr/>
          <a:lstStyle/>
          <a:p>
            <a:endParaRPr lang="en-US"/>
          </a:p>
        </p:txBody>
      </p:sp>
      <p:sp>
        <p:nvSpPr>
          <p:cNvPr id="5" name="TextBox 5"/>
          <p:cNvSpPr txBox="1"/>
          <p:nvPr/>
        </p:nvSpPr>
        <p:spPr>
          <a:xfrm>
            <a:off x="712417" y="532130"/>
            <a:ext cx="16718587" cy="960756"/>
          </a:xfrm>
          <a:prstGeom prst="rect">
            <a:avLst/>
          </a:prstGeom>
        </p:spPr>
        <p:txBody>
          <a:bodyPr lIns="0" tIns="0" rIns="0" bIns="0" rtlCol="0" anchor="t">
            <a:spAutoFit/>
          </a:bodyPr>
          <a:lstStyle/>
          <a:p>
            <a:pPr algn="ctr">
              <a:lnSpc>
                <a:spcPts val="7419"/>
              </a:lnSpc>
            </a:pPr>
            <a:r>
              <a:rPr lang="en-US" sz="5299">
                <a:solidFill>
                  <a:srgbClr val="674935"/>
                </a:solidFill>
                <a:latin typeface="#9Slide07 Crocante"/>
                <a:ea typeface="#9Slide07 Crocante"/>
                <a:cs typeface="#9Slide07 Crocante"/>
                <a:sym typeface="#9Slide07 Crocante"/>
              </a:rPr>
              <a:t>TƯ DUY, KẾT NỐI</a:t>
            </a:r>
          </a:p>
        </p:txBody>
      </p:sp>
      <p:sp>
        <p:nvSpPr>
          <p:cNvPr id="6" name="TextBox 6"/>
          <p:cNvSpPr txBox="1"/>
          <p:nvPr/>
        </p:nvSpPr>
        <p:spPr>
          <a:xfrm>
            <a:off x="3263833" y="3794654"/>
            <a:ext cx="12159824" cy="3200876"/>
          </a:xfrm>
          <a:prstGeom prst="rect">
            <a:avLst/>
          </a:prstGeom>
        </p:spPr>
        <p:txBody>
          <a:bodyPr lIns="0" tIns="0" rIns="0" bIns="0" rtlCol="0" anchor="t">
            <a:spAutoFit/>
          </a:bodyPr>
          <a:lstStyle/>
          <a:p>
            <a:pPr algn="ctr">
              <a:lnSpc>
                <a:spcPct val="150000"/>
              </a:lnSpc>
            </a:pPr>
            <a:r>
              <a:rPr lang="vi-VN" sz="4800" dirty="0">
                <a:solidFill>
                  <a:srgbClr val="64380A"/>
                </a:solidFill>
                <a:effectLst/>
                <a:latin typeface="Roboto Condensed" panose="02000000000000000000" pitchFamily="2" charset="0"/>
                <a:ea typeface="Roboto Condensed" panose="02000000000000000000" pitchFamily="2" charset="0"/>
              </a:rPr>
              <a:t>Trong thời đại ngày nay, </a:t>
            </a:r>
          </a:p>
          <a:p>
            <a:pPr algn="ctr">
              <a:lnSpc>
                <a:spcPct val="150000"/>
              </a:lnSpc>
            </a:pPr>
            <a:r>
              <a:rPr lang="vi-VN" sz="4800" dirty="0">
                <a:solidFill>
                  <a:srgbClr val="64380A"/>
                </a:solidFill>
                <a:effectLst/>
                <a:latin typeface="Roboto Condensed" panose="02000000000000000000" pitchFamily="2" charset="0"/>
                <a:ea typeface="Roboto Condensed" panose="02000000000000000000" pitchFamily="2" charset="0"/>
              </a:rPr>
              <a:t>lực lượng này có đóng góp ra sao </a:t>
            </a:r>
          </a:p>
          <a:p>
            <a:pPr algn="ctr">
              <a:lnSpc>
                <a:spcPct val="150000"/>
              </a:lnSpc>
            </a:pPr>
            <a:r>
              <a:rPr lang="vi-VN" sz="4800" dirty="0">
                <a:solidFill>
                  <a:srgbClr val="64380A"/>
                </a:solidFill>
                <a:effectLst/>
                <a:latin typeface="Roboto Condensed" panose="02000000000000000000" pitchFamily="2" charset="0"/>
                <a:ea typeface="Roboto Condensed" panose="02000000000000000000" pitchFamily="2" charset="0"/>
              </a:rPr>
              <a:t>trong quá trình xây dựng đất nước?</a:t>
            </a:r>
            <a:endParaRPr lang="en-US" sz="48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6134528" y="4331166"/>
            <a:ext cx="927165" cy="2486025"/>
            <a:chOff x="0" y="0"/>
            <a:chExt cx="1236220" cy="3314700"/>
          </a:xfrm>
        </p:grpSpPr>
        <p:sp>
          <p:nvSpPr>
            <p:cNvPr id="3" name="Freeform 3"/>
            <p:cNvSpPr/>
            <p:nvPr/>
          </p:nvSpPr>
          <p:spPr>
            <a:xfrm>
              <a:off x="0" y="0"/>
              <a:ext cx="1236218" cy="3314700"/>
            </a:xfrm>
            <a:custGeom>
              <a:avLst/>
              <a:gdLst/>
              <a:ahLst/>
              <a:cxnLst/>
              <a:rect l="l" t="t" r="r" b="b"/>
              <a:pathLst>
                <a:path w="1236218" h="3314700">
                  <a:moveTo>
                    <a:pt x="0" y="0"/>
                  </a:moveTo>
                  <a:lnTo>
                    <a:pt x="1236218" y="0"/>
                  </a:lnTo>
                  <a:lnTo>
                    <a:pt x="1236218" y="3314700"/>
                  </a:lnTo>
                  <a:lnTo>
                    <a:pt x="0" y="3314700"/>
                  </a:lnTo>
                  <a:close/>
                </a:path>
              </a:pathLst>
            </a:custGeom>
            <a:solidFill>
              <a:srgbClr val="D8C67E">
                <a:alpha val="83922"/>
              </a:srgbClr>
            </a:solidFill>
          </p:spPr>
          <p:txBody>
            <a:bodyPr/>
            <a:lstStyle/>
            <a:p>
              <a:endParaRPr lang="en-US"/>
            </a:p>
          </p:txBody>
        </p:sp>
      </p:grpSp>
      <p:grpSp>
        <p:nvGrpSpPr>
          <p:cNvPr id="4" name="Group 4"/>
          <p:cNvGrpSpPr/>
          <p:nvPr/>
        </p:nvGrpSpPr>
        <p:grpSpPr>
          <a:xfrm>
            <a:off x="6070209" y="2703071"/>
            <a:ext cx="1066200" cy="1066200"/>
            <a:chOff x="0" y="0"/>
            <a:chExt cx="1421600" cy="1421600"/>
          </a:xfrm>
        </p:grpSpPr>
        <p:sp>
          <p:nvSpPr>
            <p:cNvPr id="5" name="Freeform 5"/>
            <p:cNvSpPr/>
            <p:nvPr/>
          </p:nvSpPr>
          <p:spPr>
            <a:xfrm>
              <a:off x="0" y="0"/>
              <a:ext cx="1421638" cy="1421638"/>
            </a:xfrm>
            <a:custGeom>
              <a:avLst/>
              <a:gdLst/>
              <a:ahLst/>
              <a:cxnLst/>
              <a:rect l="l" t="t" r="r" b="b"/>
              <a:pathLst>
                <a:path w="1421638" h="1421638">
                  <a:moveTo>
                    <a:pt x="0" y="710819"/>
                  </a:moveTo>
                  <a:cubicBezTo>
                    <a:pt x="0" y="318262"/>
                    <a:pt x="318262" y="0"/>
                    <a:pt x="710819" y="0"/>
                  </a:cubicBezTo>
                  <a:lnTo>
                    <a:pt x="710819" y="28575"/>
                  </a:lnTo>
                  <a:lnTo>
                    <a:pt x="710819" y="0"/>
                  </a:lnTo>
                  <a:cubicBezTo>
                    <a:pt x="1103376" y="0"/>
                    <a:pt x="1421638" y="318262"/>
                    <a:pt x="1421638" y="710819"/>
                  </a:cubicBezTo>
                  <a:lnTo>
                    <a:pt x="1393063" y="710819"/>
                  </a:lnTo>
                  <a:lnTo>
                    <a:pt x="1421638" y="710819"/>
                  </a:lnTo>
                  <a:cubicBezTo>
                    <a:pt x="1421638" y="1103376"/>
                    <a:pt x="1103376" y="1421638"/>
                    <a:pt x="710819" y="1421638"/>
                  </a:cubicBezTo>
                  <a:lnTo>
                    <a:pt x="710819" y="1393063"/>
                  </a:lnTo>
                  <a:lnTo>
                    <a:pt x="710819" y="1421638"/>
                  </a:lnTo>
                  <a:cubicBezTo>
                    <a:pt x="318262" y="1421638"/>
                    <a:pt x="0" y="1103376"/>
                    <a:pt x="0" y="710819"/>
                  </a:cubicBezTo>
                  <a:lnTo>
                    <a:pt x="28575" y="710819"/>
                  </a:lnTo>
                  <a:lnTo>
                    <a:pt x="57150" y="710819"/>
                  </a:lnTo>
                  <a:lnTo>
                    <a:pt x="28575" y="710819"/>
                  </a:lnTo>
                  <a:lnTo>
                    <a:pt x="0" y="710819"/>
                  </a:lnTo>
                  <a:moveTo>
                    <a:pt x="57150" y="710819"/>
                  </a:moveTo>
                  <a:cubicBezTo>
                    <a:pt x="57150" y="726567"/>
                    <a:pt x="44323" y="739394"/>
                    <a:pt x="28575" y="739394"/>
                  </a:cubicBezTo>
                  <a:cubicBezTo>
                    <a:pt x="12827" y="739394"/>
                    <a:pt x="0" y="726567"/>
                    <a:pt x="0" y="710819"/>
                  </a:cubicBezTo>
                  <a:cubicBezTo>
                    <a:pt x="0" y="695071"/>
                    <a:pt x="12827" y="682244"/>
                    <a:pt x="28575" y="682244"/>
                  </a:cubicBezTo>
                  <a:cubicBezTo>
                    <a:pt x="44323" y="682244"/>
                    <a:pt x="57150" y="695071"/>
                    <a:pt x="57150" y="710819"/>
                  </a:cubicBezTo>
                  <a:cubicBezTo>
                    <a:pt x="57150" y="1071880"/>
                    <a:pt x="349758" y="1364488"/>
                    <a:pt x="710819" y="1364488"/>
                  </a:cubicBezTo>
                  <a:cubicBezTo>
                    <a:pt x="1071880" y="1364488"/>
                    <a:pt x="1364488" y="1071880"/>
                    <a:pt x="1364488" y="710819"/>
                  </a:cubicBezTo>
                  <a:cubicBezTo>
                    <a:pt x="1364488" y="349758"/>
                    <a:pt x="1071753" y="57150"/>
                    <a:pt x="710819" y="57150"/>
                  </a:cubicBezTo>
                  <a:lnTo>
                    <a:pt x="710819" y="28575"/>
                  </a:lnTo>
                  <a:lnTo>
                    <a:pt x="710819" y="57150"/>
                  </a:lnTo>
                  <a:cubicBezTo>
                    <a:pt x="349758" y="57150"/>
                    <a:pt x="57150" y="349758"/>
                    <a:pt x="57150" y="710819"/>
                  </a:cubicBezTo>
                  <a:close/>
                </a:path>
              </a:pathLst>
            </a:custGeom>
            <a:solidFill>
              <a:srgbClr val="D8C67E"/>
            </a:solidFill>
          </p:spPr>
          <p:txBody>
            <a:bodyPr/>
            <a:lstStyle/>
            <a:p>
              <a:endParaRPr lang="en-US"/>
            </a:p>
          </p:txBody>
        </p:sp>
      </p:grpSp>
      <p:sp>
        <p:nvSpPr>
          <p:cNvPr id="6" name="Freeform 6"/>
          <p:cNvSpPr/>
          <p:nvPr/>
        </p:nvSpPr>
        <p:spPr>
          <a:xfrm flipH="1">
            <a:off x="5141820" y="6817191"/>
            <a:ext cx="1731243" cy="2429511"/>
          </a:xfrm>
          <a:custGeom>
            <a:avLst/>
            <a:gdLst/>
            <a:ahLst/>
            <a:cxnLst/>
            <a:rect l="l" t="t" r="r" b="b"/>
            <a:pathLst>
              <a:path w="1731243" h="2429511">
                <a:moveTo>
                  <a:pt x="1731243" y="0"/>
                </a:moveTo>
                <a:lnTo>
                  <a:pt x="0" y="0"/>
                </a:lnTo>
                <a:lnTo>
                  <a:pt x="0" y="2429511"/>
                </a:lnTo>
                <a:lnTo>
                  <a:pt x="1731243" y="2429511"/>
                </a:lnTo>
                <a:lnTo>
                  <a:pt x="1731243" y="0"/>
                </a:lnTo>
                <a:close/>
              </a:path>
            </a:pathLst>
          </a:custGeom>
          <a:blipFill>
            <a:blip r:embed="rId3"/>
            <a:stretch>
              <a:fillRect/>
            </a:stretch>
          </a:blipFill>
        </p:spPr>
        <p:txBody>
          <a:bodyPr/>
          <a:lstStyle/>
          <a:p>
            <a:endParaRPr lang="en-US"/>
          </a:p>
        </p:txBody>
      </p:sp>
      <p:grpSp>
        <p:nvGrpSpPr>
          <p:cNvPr id="7" name="Group 7"/>
          <p:cNvGrpSpPr/>
          <p:nvPr/>
        </p:nvGrpSpPr>
        <p:grpSpPr>
          <a:xfrm>
            <a:off x="14843188" y="3061696"/>
            <a:ext cx="927165" cy="2486025"/>
            <a:chOff x="0" y="0"/>
            <a:chExt cx="1236220" cy="3314700"/>
          </a:xfrm>
        </p:grpSpPr>
        <p:sp>
          <p:nvSpPr>
            <p:cNvPr id="8" name="Freeform 8"/>
            <p:cNvSpPr/>
            <p:nvPr/>
          </p:nvSpPr>
          <p:spPr>
            <a:xfrm>
              <a:off x="0" y="0"/>
              <a:ext cx="1236218" cy="3314700"/>
            </a:xfrm>
            <a:custGeom>
              <a:avLst/>
              <a:gdLst/>
              <a:ahLst/>
              <a:cxnLst/>
              <a:rect l="l" t="t" r="r" b="b"/>
              <a:pathLst>
                <a:path w="1236218" h="3314700">
                  <a:moveTo>
                    <a:pt x="0" y="0"/>
                  </a:moveTo>
                  <a:lnTo>
                    <a:pt x="1236218" y="0"/>
                  </a:lnTo>
                  <a:lnTo>
                    <a:pt x="1236218" y="3314700"/>
                  </a:lnTo>
                  <a:lnTo>
                    <a:pt x="0" y="3314700"/>
                  </a:lnTo>
                  <a:close/>
                </a:path>
              </a:pathLst>
            </a:custGeom>
            <a:solidFill>
              <a:srgbClr val="D8C67E">
                <a:alpha val="83922"/>
              </a:srgbClr>
            </a:solidFill>
          </p:spPr>
          <p:txBody>
            <a:bodyPr/>
            <a:lstStyle/>
            <a:p>
              <a:endParaRPr lang="en-US"/>
            </a:p>
          </p:txBody>
        </p:sp>
      </p:grpSp>
      <p:grpSp>
        <p:nvGrpSpPr>
          <p:cNvPr id="9" name="Group 9"/>
          <p:cNvGrpSpPr/>
          <p:nvPr/>
        </p:nvGrpSpPr>
        <p:grpSpPr>
          <a:xfrm>
            <a:off x="14778869" y="1433602"/>
            <a:ext cx="1066200" cy="1066200"/>
            <a:chOff x="0" y="0"/>
            <a:chExt cx="1421600" cy="1421600"/>
          </a:xfrm>
        </p:grpSpPr>
        <p:sp>
          <p:nvSpPr>
            <p:cNvPr id="10" name="Freeform 10"/>
            <p:cNvSpPr/>
            <p:nvPr/>
          </p:nvSpPr>
          <p:spPr>
            <a:xfrm>
              <a:off x="0" y="0"/>
              <a:ext cx="1421638" cy="1421638"/>
            </a:xfrm>
            <a:custGeom>
              <a:avLst/>
              <a:gdLst/>
              <a:ahLst/>
              <a:cxnLst/>
              <a:rect l="l" t="t" r="r" b="b"/>
              <a:pathLst>
                <a:path w="1421638" h="1421638">
                  <a:moveTo>
                    <a:pt x="0" y="710819"/>
                  </a:moveTo>
                  <a:cubicBezTo>
                    <a:pt x="0" y="318262"/>
                    <a:pt x="318262" y="0"/>
                    <a:pt x="710819" y="0"/>
                  </a:cubicBezTo>
                  <a:lnTo>
                    <a:pt x="710819" y="28575"/>
                  </a:lnTo>
                  <a:lnTo>
                    <a:pt x="710819" y="0"/>
                  </a:lnTo>
                  <a:cubicBezTo>
                    <a:pt x="1103376" y="0"/>
                    <a:pt x="1421638" y="318262"/>
                    <a:pt x="1421638" y="710819"/>
                  </a:cubicBezTo>
                  <a:lnTo>
                    <a:pt x="1393063" y="710819"/>
                  </a:lnTo>
                  <a:lnTo>
                    <a:pt x="1421638" y="710819"/>
                  </a:lnTo>
                  <a:cubicBezTo>
                    <a:pt x="1421638" y="1103376"/>
                    <a:pt x="1103376" y="1421638"/>
                    <a:pt x="710819" y="1421638"/>
                  </a:cubicBezTo>
                  <a:lnTo>
                    <a:pt x="710819" y="1393063"/>
                  </a:lnTo>
                  <a:lnTo>
                    <a:pt x="710819" y="1421638"/>
                  </a:lnTo>
                  <a:cubicBezTo>
                    <a:pt x="318262" y="1421638"/>
                    <a:pt x="0" y="1103376"/>
                    <a:pt x="0" y="710819"/>
                  </a:cubicBezTo>
                  <a:lnTo>
                    <a:pt x="28575" y="710819"/>
                  </a:lnTo>
                  <a:lnTo>
                    <a:pt x="57150" y="710819"/>
                  </a:lnTo>
                  <a:lnTo>
                    <a:pt x="28575" y="710819"/>
                  </a:lnTo>
                  <a:lnTo>
                    <a:pt x="0" y="710819"/>
                  </a:lnTo>
                  <a:moveTo>
                    <a:pt x="57150" y="710819"/>
                  </a:moveTo>
                  <a:cubicBezTo>
                    <a:pt x="57150" y="726567"/>
                    <a:pt x="44323" y="739394"/>
                    <a:pt x="28575" y="739394"/>
                  </a:cubicBezTo>
                  <a:cubicBezTo>
                    <a:pt x="12827" y="739394"/>
                    <a:pt x="0" y="726567"/>
                    <a:pt x="0" y="710819"/>
                  </a:cubicBezTo>
                  <a:cubicBezTo>
                    <a:pt x="0" y="695071"/>
                    <a:pt x="12827" y="682244"/>
                    <a:pt x="28575" y="682244"/>
                  </a:cubicBezTo>
                  <a:cubicBezTo>
                    <a:pt x="44323" y="682244"/>
                    <a:pt x="57150" y="695071"/>
                    <a:pt x="57150" y="710819"/>
                  </a:cubicBezTo>
                  <a:cubicBezTo>
                    <a:pt x="57150" y="1071880"/>
                    <a:pt x="349758" y="1364488"/>
                    <a:pt x="710819" y="1364488"/>
                  </a:cubicBezTo>
                  <a:cubicBezTo>
                    <a:pt x="1071880" y="1364488"/>
                    <a:pt x="1364488" y="1071880"/>
                    <a:pt x="1364488" y="710819"/>
                  </a:cubicBezTo>
                  <a:cubicBezTo>
                    <a:pt x="1364488" y="349758"/>
                    <a:pt x="1071753" y="57150"/>
                    <a:pt x="710819" y="57150"/>
                  </a:cubicBezTo>
                  <a:lnTo>
                    <a:pt x="710819" y="28575"/>
                  </a:lnTo>
                  <a:lnTo>
                    <a:pt x="710819" y="57150"/>
                  </a:lnTo>
                  <a:cubicBezTo>
                    <a:pt x="349758" y="57150"/>
                    <a:pt x="57150" y="349758"/>
                    <a:pt x="57150" y="710819"/>
                  </a:cubicBezTo>
                  <a:close/>
                </a:path>
              </a:pathLst>
            </a:custGeom>
            <a:solidFill>
              <a:srgbClr val="D8C67E"/>
            </a:solidFill>
          </p:spPr>
          <p:txBody>
            <a:bodyPr/>
            <a:lstStyle/>
            <a:p>
              <a:endParaRPr lang="en-US"/>
            </a:p>
          </p:txBody>
        </p:sp>
      </p:grpSp>
      <p:sp>
        <p:nvSpPr>
          <p:cNvPr id="11" name="Freeform 11"/>
          <p:cNvSpPr/>
          <p:nvPr/>
        </p:nvSpPr>
        <p:spPr>
          <a:xfrm flipH="1">
            <a:off x="13977567" y="5974887"/>
            <a:ext cx="1731243" cy="2429511"/>
          </a:xfrm>
          <a:custGeom>
            <a:avLst/>
            <a:gdLst/>
            <a:ahLst/>
            <a:cxnLst/>
            <a:rect l="l" t="t" r="r" b="b"/>
            <a:pathLst>
              <a:path w="1731243" h="2429511">
                <a:moveTo>
                  <a:pt x="1731243" y="0"/>
                </a:moveTo>
                <a:lnTo>
                  <a:pt x="0" y="0"/>
                </a:lnTo>
                <a:lnTo>
                  <a:pt x="0" y="2429511"/>
                </a:lnTo>
                <a:lnTo>
                  <a:pt x="1731243" y="2429511"/>
                </a:lnTo>
                <a:lnTo>
                  <a:pt x="1731243" y="0"/>
                </a:lnTo>
                <a:close/>
              </a:path>
            </a:pathLst>
          </a:custGeom>
          <a:blipFill>
            <a:blip r:embed="rId3"/>
            <a:stretch>
              <a:fillRect/>
            </a:stretch>
          </a:blipFill>
        </p:spPr>
        <p:txBody>
          <a:bodyPr/>
          <a:lstStyle/>
          <a:p>
            <a:endParaRPr lang="en-US"/>
          </a:p>
        </p:txBody>
      </p:sp>
      <p:sp>
        <p:nvSpPr>
          <p:cNvPr id="12" name="TextBox 12"/>
          <p:cNvSpPr txBox="1"/>
          <p:nvPr/>
        </p:nvSpPr>
        <p:spPr>
          <a:xfrm>
            <a:off x="710408" y="661987"/>
            <a:ext cx="8862824" cy="723900"/>
          </a:xfrm>
          <a:prstGeom prst="rect">
            <a:avLst/>
          </a:prstGeom>
        </p:spPr>
        <p:txBody>
          <a:bodyPr lIns="0" tIns="0" rIns="0" bIns="0" rtlCol="0" anchor="t">
            <a:spAutoFit/>
          </a:bodyPr>
          <a:lstStyle/>
          <a:p>
            <a:pPr algn="just">
              <a:lnSpc>
                <a:spcPts val="5639"/>
              </a:lnSpc>
              <a:spcBef>
                <a:spcPct val="0"/>
              </a:spcBef>
            </a:pPr>
            <a:r>
              <a:rPr lang="en-US" sz="4699" b="1">
                <a:solidFill>
                  <a:srgbClr val="605048"/>
                </a:solidFill>
                <a:latin typeface="Roboto Condensed Bold"/>
                <a:ea typeface="Roboto Condensed Bold"/>
                <a:cs typeface="Roboto Condensed Bold"/>
                <a:sym typeface="Roboto Condensed Bold"/>
              </a:rPr>
              <a:t>d. Bài học, thông điệp</a:t>
            </a:r>
          </a:p>
        </p:txBody>
      </p:sp>
      <p:sp>
        <p:nvSpPr>
          <p:cNvPr id="13" name="TextBox 13"/>
          <p:cNvSpPr txBox="1"/>
          <p:nvPr/>
        </p:nvSpPr>
        <p:spPr>
          <a:xfrm>
            <a:off x="2133600" y="3265577"/>
            <a:ext cx="3565790" cy="5981125"/>
          </a:xfrm>
          <a:prstGeom prst="rect">
            <a:avLst/>
          </a:prstGeom>
        </p:spPr>
        <p:txBody>
          <a:bodyPr lIns="0" tIns="0" rIns="0" bIns="0" rtlCol="0" anchor="t">
            <a:spAutoFit/>
          </a:bodyPr>
          <a:lstStyle/>
          <a:p>
            <a:pPr algn="just">
              <a:lnSpc>
                <a:spcPct val="150000"/>
              </a:lnSpc>
            </a:pPr>
            <a:r>
              <a:rPr lang="vi-VN" sz="4400" dirty="0">
                <a:solidFill>
                  <a:srgbClr val="64380A"/>
                </a:solidFill>
                <a:latin typeface="Roboto Condensed" panose="02000000000000000000" pitchFamily="2" charset="0"/>
                <a:ea typeface="Roboto Condensed" panose="02000000000000000000" pitchFamily="2" charset="0"/>
              </a:rPr>
              <a:t>Trân trọng những giá trị của những tác phẩm văn chương với độc giả </a:t>
            </a:r>
            <a:endParaRPr lang="en-US" sz="4400" dirty="0">
              <a:solidFill>
                <a:srgbClr val="64380A"/>
              </a:solidFill>
              <a:latin typeface="Roboto Condensed" panose="02000000000000000000" pitchFamily="2" charset="0"/>
              <a:ea typeface="Roboto Condensed" panose="02000000000000000000" pitchFamily="2" charset="0"/>
            </a:endParaRPr>
          </a:p>
        </p:txBody>
      </p:sp>
      <p:sp>
        <p:nvSpPr>
          <p:cNvPr id="14" name="TextBox 14"/>
          <p:cNvSpPr txBox="1"/>
          <p:nvPr/>
        </p:nvSpPr>
        <p:spPr>
          <a:xfrm>
            <a:off x="9855779" y="2236364"/>
            <a:ext cx="4485598" cy="4965462"/>
          </a:xfrm>
          <a:prstGeom prst="rect">
            <a:avLst/>
          </a:prstGeom>
        </p:spPr>
        <p:txBody>
          <a:bodyPr lIns="0" tIns="0" rIns="0" bIns="0" rtlCol="0" anchor="t">
            <a:spAutoFit/>
          </a:bodyPr>
          <a:lstStyle/>
          <a:p>
            <a:pPr algn="just">
              <a:lnSpc>
                <a:spcPct val="150000"/>
              </a:lnSpc>
              <a:spcBef>
                <a:spcPct val="0"/>
              </a:spcBef>
            </a:pPr>
            <a:r>
              <a:rPr lang="vi-VN" sz="4400" dirty="0">
                <a:solidFill>
                  <a:srgbClr val="64380A"/>
                </a:solidFill>
                <a:latin typeface="Roboto Condensed" panose="02000000000000000000" pitchFamily="2" charset="0"/>
                <a:ea typeface="Roboto Condensed" panose="02000000000000000000" pitchFamily="2" charset="0"/>
              </a:rPr>
              <a:t>Trân trọng tình cảm quê hương, đất nước; tự hào về quê hương đất nước mình</a:t>
            </a:r>
            <a:endParaRPr lang="en-US" sz="4400"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TextBox 2"/>
          <p:cNvSpPr txBox="1"/>
          <p:nvPr/>
        </p:nvSpPr>
        <p:spPr>
          <a:xfrm>
            <a:off x="1028700" y="588520"/>
            <a:ext cx="6348710" cy="885825"/>
          </a:xfrm>
          <a:prstGeom prst="rect">
            <a:avLst/>
          </a:prstGeom>
        </p:spPr>
        <p:txBody>
          <a:bodyPr lIns="0" tIns="0" rIns="0" bIns="0" rtlCol="0" anchor="t">
            <a:spAutoFit/>
          </a:bodyPr>
          <a:lstStyle/>
          <a:p>
            <a:pPr algn="ctr">
              <a:lnSpc>
                <a:spcPts val="7079"/>
              </a:lnSpc>
              <a:spcBef>
                <a:spcPct val="0"/>
              </a:spcBef>
            </a:pPr>
            <a:r>
              <a:rPr lang="en-US" sz="5899" b="1">
                <a:solidFill>
                  <a:srgbClr val="674935"/>
                </a:solidFill>
                <a:latin typeface="Fraunces Bold"/>
                <a:ea typeface="Fraunces Bold"/>
                <a:cs typeface="Fraunces Bold"/>
                <a:sym typeface="Fraunces Bold"/>
              </a:rPr>
              <a:t>2. ĐỌC VĂN BẢN</a:t>
            </a:r>
          </a:p>
        </p:txBody>
      </p:sp>
      <p:graphicFrame>
        <p:nvGraphicFramePr>
          <p:cNvPr id="3" name="Table 3"/>
          <p:cNvGraphicFramePr>
            <a:graphicFrameLocks noGrp="1"/>
          </p:cNvGraphicFramePr>
          <p:nvPr>
            <p:extLst>
              <p:ext uri="{D42A27DB-BD31-4B8C-83A1-F6EECF244321}">
                <p14:modId xmlns:p14="http://schemas.microsoft.com/office/powerpoint/2010/main" val="1692190398"/>
              </p:ext>
            </p:extLst>
          </p:nvPr>
        </p:nvGraphicFramePr>
        <p:xfrm>
          <a:off x="1028700" y="3466523"/>
          <a:ext cx="16741596" cy="6207712"/>
        </p:xfrm>
        <a:graphic>
          <a:graphicData uri="http://schemas.openxmlformats.org/drawingml/2006/table">
            <a:tbl>
              <a:tblPr/>
              <a:tblGrid>
                <a:gridCol w="13624977">
                  <a:extLst>
                    <a:ext uri="{9D8B030D-6E8A-4147-A177-3AD203B41FA5}">
                      <a16:colId xmlns:a16="http://schemas.microsoft.com/office/drawing/2014/main" val="20000"/>
                    </a:ext>
                  </a:extLst>
                </a:gridCol>
                <a:gridCol w="1496068">
                  <a:extLst>
                    <a:ext uri="{9D8B030D-6E8A-4147-A177-3AD203B41FA5}">
                      <a16:colId xmlns:a16="http://schemas.microsoft.com/office/drawing/2014/main" val="20001"/>
                    </a:ext>
                  </a:extLst>
                </a:gridCol>
                <a:gridCol w="1620551">
                  <a:extLst>
                    <a:ext uri="{9D8B030D-6E8A-4147-A177-3AD203B41FA5}">
                      <a16:colId xmlns:a16="http://schemas.microsoft.com/office/drawing/2014/main" val="20002"/>
                    </a:ext>
                  </a:extLst>
                </a:gridCol>
              </a:tblGrid>
              <a:tr h="1220009">
                <a:tc>
                  <a:txBody>
                    <a:bodyPr/>
                    <a:lstStyle/>
                    <a:p>
                      <a:pPr algn="ctr">
                        <a:lnSpc>
                          <a:spcPts val="5319"/>
                        </a:lnSpc>
                        <a:defRPr/>
                      </a:pPr>
                      <a:r>
                        <a:rPr lang="en-US" sz="3799" b="1" dirty="0">
                          <a:solidFill>
                            <a:srgbClr val="FFFFFF"/>
                          </a:solidFill>
                          <a:latin typeface="Roboto Condensed Bold"/>
                          <a:ea typeface="Roboto Condensed Bold"/>
                          <a:cs typeface="Roboto Condensed Bold"/>
                          <a:sym typeface="Roboto Condensed Bold"/>
                        </a:rPr>
                        <a:t> </a:t>
                      </a:r>
                      <a:r>
                        <a:rPr lang="en-US" sz="3799" b="1" dirty="0" err="1">
                          <a:solidFill>
                            <a:srgbClr val="FFFFFF"/>
                          </a:solidFill>
                          <a:latin typeface="Roboto Condensed Bold"/>
                          <a:ea typeface="Roboto Condensed Bold"/>
                          <a:cs typeface="Roboto Condensed Bold"/>
                          <a:sym typeface="Roboto Condensed Bold"/>
                        </a:rPr>
                        <a:t>Tiêu</a:t>
                      </a:r>
                      <a:r>
                        <a:rPr lang="en-US" sz="3799" b="1" dirty="0">
                          <a:solidFill>
                            <a:srgbClr val="FFFFFF"/>
                          </a:solidFill>
                          <a:latin typeface="Roboto Condensed Bold"/>
                          <a:ea typeface="Roboto Condensed Bold"/>
                          <a:cs typeface="Roboto Condensed Bold"/>
                          <a:sym typeface="Roboto Condensed Bold"/>
                        </a:rPr>
                        <a:t> </a:t>
                      </a:r>
                      <a:r>
                        <a:rPr lang="en-US" sz="3799" b="1" dirty="0" err="1">
                          <a:solidFill>
                            <a:srgbClr val="FFFFFF"/>
                          </a:solidFill>
                          <a:latin typeface="Roboto Condensed Bold"/>
                          <a:ea typeface="Roboto Condensed Bold"/>
                          <a:cs typeface="Roboto Condensed Bold"/>
                          <a:sym typeface="Roboto Condensed Bold"/>
                        </a:rPr>
                        <a:t>chí</a:t>
                      </a:r>
                      <a:endParaRPr lang="en-US" sz="1100" dirty="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D7CEA8"/>
                    </a:solidFill>
                  </a:tcPr>
                </a:tc>
                <a:tc>
                  <a:txBody>
                    <a:bodyPr/>
                    <a:lstStyle/>
                    <a:p>
                      <a:pPr algn="ctr">
                        <a:lnSpc>
                          <a:spcPts val="5319"/>
                        </a:lnSpc>
                        <a:defRPr/>
                      </a:pPr>
                      <a:r>
                        <a:rPr lang="en-US" sz="3799" b="1">
                          <a:solidFill>
                            <a:srgbClr val="FFFFFF"/>
                          </a:solidFill>
                          <a:latin typeface="Roboto Condensed Bold"/>
                          <a:ea typeface="Roboto Condensed Bold"/>
                          <a:cs typeface="Roboto Condensed Bold"/>
                          <a:sym typeface="Roboto Condensed Bold"/>
                        </a:rPr>
                        <a:t> Có   </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D7CEA8"/>
                    </a:solidFill>
                  </a:tcPr>
                </a:tc>
                <a:tc>
                  <a:txBody>
                    <a:bodyPr/>
                    <a:lstStyle/>
                    <a:p>
                      <a:pPr algn="ctr">
                        <a:lnSpc>
                          <a:spcPts val="5319"/>
                        </a:lnSpc>
                        <a:defRPr/>
                      </a:pPr>
                      <a:r>
                        <a:rPr lang="en-US" sz="3799" b="1">
                          <a:solidFill>
                            <a:srgbClr val="FFFFFF"/>
                          </a:solidFill>
                          <a:latin typeface="Roboto Condensed Bold"/>
                          <a:ea typeface="Roboto Condensed Bold"/>
                          <a:cs typeface="Roboto Condensed Bold"/>
                          <a:sym typeface="Roboto Condensed Bold"/>
                        </a:rPr>
                        <a:t>Không</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D7CEA8"/>
                    </a:solidFill>
                  </a:tcPr>
                </a:tc>
                <a:extLst>
                  <a:ext uri="{0D108BD9-81ED-4DB2-BD59-A6C34878D82A}">
                    <a16:rowId xmlns:a16="http://schemas.microsoft.com/office/drawing/2014/main" val="10000"/>
                  </a:ext>
                </a:extLst>
              </a:tr>
              <a:tr h="1220009">
                <a:tc>
                  <a:txBody>
                    <a:bodyPr/>
                    <a:lstStyle/>
                    <a:p>
                      <a:pPr algn="l">
                        <a:lnSpc>
                          <a:spcPts val="5319"/>
                        </a:lnSpc>
                        <a:defRPr/>
                      </a:pPr>
                      <a:r>
                        <a:rPr lang="en-US" sz="3799">
                          <a:solidFill>
                            <a:srgbClr val="605048"/>
                          </a:solidFill>
                          <a:latin typeface="Roboto Condensed"/>
                          <a:ea typeface="Roboto Condensed"/>
                          <a:cs typeface="Roboto Condensed"/>
                          <a:sym typeface="Roboto Condensed"/>
                        </a:rPr>
                        <a:t>Đọc trôi chảy, không bỏ từ, thêm từ.</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531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531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extLst>
                  <a:ext uri="{0D108BD9-81ED-4DB2-BD59-A6C34878D82A}">
                    <a16:rowId xmlns:a16="http://schemas.microsoft.com/office/drawing/2014/main" val="10001"/>
                  </a:ext>
                </a:extLst>
              </a:tr>
              <a:tr h="1145775">
                <a:tc>
                  <a:txBody>
                    <a:bodyPr/>
                    <a:lstStyle/>
                    <a:p>
                      <a:pPr algn="l">
                        <a:lnSpc>
                          <a:spcPts val="5319"/>
                        </a:lnSpc>
                        <a:defRPr/>
                      </a:pPr>
                      <a:r>
                        <a:rPr lang="en-US" sz="3799" dirty="0" err="1">
                          <a:solidFill>
                            <a:srgbClr val="605048"/>
                          </a:solidFill>
                          <a:latin typeface="Roboto Condensed"/>
                          <a:ea typeface="Roboto Condensed"/>
                          <a:cs typeface="Roboto Condensed"/>
                          <a:sym typeface="Roboto Condensed"/>
                        </a:rPr>
                        <a:t>Đọc</a:t>
                      </a:r>
                      <a:r>
                        <a:rPr lang="en-US" sz="3799" dirty="0">
                          <a:solidFill>
                            <a:srgbClr val="605048"/>
                          </a:solidFill>
                          <a:latin typeface="Roboto Condensed"/>
                          <a:ea typeface="Roboto Condensed"/>
                          <a:cs typeface="Roboto Condensed"/>
                          <a:sym typeface="Roboto Condensed"/>
                        </a:rPr>
                        <a:t> to, </a:t>
                      </a:r>
                      <a:r>
                        <a:rPr lang="en-US" sz="3799" dirty="0" err="1">
                          <a:solidFill>
                            <a:srgbClr val="605048"/>
                          </a:solidFill>
                          <a:latin typeface="Roboto Condensed"/>
                          <a:ea typeface="Roboto Condensed"/>
                          <a:cs typeface="Roboto Condensed"/>
                          <a:sym typeface="Roboto Condensed"/>
                        </a:rPr>
                        <a:t>rõ</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bảo</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đảm</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trong</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không</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gian</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lớp</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học</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cả</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lớp</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cùng</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nghe</a:t>
                      </a:r>
                      <a:r>
                        <a:rPr lang="en-US" sz="3799" dirty="0">
                          <a:solidFill>
                            <a:srgbClr val="605048"/>
                          </a:solidFill>
                          <a:latin typeface="Roboto Condensed"/>
                          <a:ea typeface="Roboto Condensed"/>
                          <a:cs typeface="Roboto Condensed"/>
                          <a:sym typeface="Roboto Condensed"/>
                        </a:rPr>
                        <a:t> </a:t>
                      </a:r>
                      <a:r>
                        <a:rPr lang="en-US" sz="3799" dirty="0" err="1">
                          <a:solidFill>
                            <a:srgbClr val="605048"/>
                          </a:solidFill>
                          <a:latin typeface="Roboto Condensed"/>
                          <a:ea typeface="Roboto Condensed"/>
                          <a:cs typeface="Roboto Condensed"/>
                          <a:sym typeface="Roboto Condensed"/>
                        </a:rPr>
                        <a:t>được</a:t>
                      </a:r>
                      <a:r>
                        <a:rPr lang="en-US" sz="3799" dirty="0">
                          <a:solidFill>
                            <a:srgbClr val="605048"/>
                          </a:solidFill>
                          <a:latin typeface="Roboto Condensed"/>
                          <a:ea typeface="Roboto Condensed"/>
                          <a:cs typeface="Roboto Condensed"/>
                          <a:sym typeface="Roboto Condensed"/>
                        </a:rPr>
                        <a:t>.</a:t>
                      </a:r>
                      <a:endParaRPr lang="en-US" sz="1100" dirty="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531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531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extLst>
                  <a:ext uri="{0D108BD9-81ED-4DB2-BD59-A6C34878D82A}">
                    <a16:rowId xmlns:a16="http://schemas.microsoft.com/office/drawing/2014/main" val="10002"/>
                  </a:ext>
                </a:extLst>
              </a:tr>
              <a:tr h="995181">
                <a:tc>
                  <a:txBody>
                    <a:bodyPr/>
                    <a:lstStyle/>
                    <a:p>
                      <a:pPr algn="l">
                        <a:lnSpc>
                          <a:spcPts val="5319"/>
                        </a:lnSpc>
                        <a:defRPr/>
                      </a:pPr>
                      <a:r>
                        <a:rPr lang="en-US" sz="3799">
                          <a:solidFill>
                            <a:srgbClr val="605048"/>
                          </a:solidFill>
                          <a:latin typeface="Roboto Condensed"/>
                          <a:ea typeface="Roboto Condensed"/>
                          <a:cs typeface="Roboto Condensed"/>
                          <a:sym typeface="Roboto Condensed"/>
                        </a:rPr>
                        <a:t>Tốc độ đọc phù hợp.</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531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531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extLst>
                  <a:ext uri="{0D108BD9-81ED-4DB2-BD59-A6C34878D82A}">
                    <a16:rowId xmlns:a16="http://schemas.microsoft.com/office/drawing/2014/main" val="10003"/>
                  </a:ext>
                </a:extLst>
              </a:tr>
              <a:tr h="1626738">
                <a:tc>
                  <a:txBody>
                    <a:bodyPr/>
                    <a:lstStyle/>
                    <a:p>
                      <a:pPr algn="just">
                        <a:lnSpc>
                          <a:spcPts val="5319"/>
                        </a:lnSpc>
                        <a:defRPr/>
                      </a:pPr>
                      <a:r>
                        <a:rPr lang="en-US" sz="3799">
                          <a:solidFill>
                            <a:srgbClr val="605048"/>
                          </a:solidFill>
                          <a:latin typeface="Roboto Condensed"/>
                          <a:ea typeface="Roboto Condensed"/>
                          <a:cs typeface="Roboto Condensed"/>
                          <a:sym typeface="Roboto Condensed"/>
                        </a:rPr>
                        <a:t>Sử dụng giọng điệu linh hoạt, rõ ràng, dứt khoát, đặc biệt khi đến các phần đưa lí lẽ, bằng chứng.</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531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5319"/>
                        </a:lnSpc>
                        <a:defRPr/>
                      </a:pPr>
                      <a:endParaRPr lang="en-US" sz="1100" dirty="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extLst>
                  <a:ext uri="{0D108BD9-81ED-4DB2-BD59-A6C34878D82A}">
                    <a16:rowId xmlns:a16="http://schemas.microsoft.com/office/drawing/2014/main" val="10004"/>
                  </a:ext>
                </a:extLst>
              </a:tr>
            </a:tbl>
          </a:graphicData>
        </a:graphic>
      </p:graphicFrame>
      <p:sp>
        <p:nvSpPr>
          <p:cNvPr id="4" name="TextBox 4"/>
          <p:cNvSpPr txBox="1"/>
          <p:nvPr/>
        </p:nvSpPr>
        <p:spPr>
          <a:xfrm>
            <a:off x="1035627" y="1928518"/>
            <a:ext cx="16741596" cy="641201"/>
          </a:xfrm>
          <a:prstGeom prst="rect">
            <a:avLst/>
          </a:prstGeom>
        </p:spPr>
        <p:txBody>
          <a:bodyPr lIns="0" tIns="0" rIns="0" bIns="0" rtlCol="0" anchor="t">
            <a:spAutoFit/>
          </a:bodyPr>
          <a:lstStyle/>
          <a:p>
            <a:pPr algn="just">
              <a:lnSpc>
                <a:spcPts val="5040"/>
              </a:lnSpc>
              <a:spcBef>
                <a:spcPct val="0"/>
              </a:spcBef>
            </a:pPr>
            <a:r>
              <a:rPr lang="en-US" sz="4200" dirty="0" err="1">
                <a:solidFill>
                  <a:srgbClr val="674935"/>
                </a:solidFill>
                <a:latin typeface="Roboto Condensed"/>
                <a:ea typeface="Roboto Condensed"/>
                <a:cs typeface="Roboto Condensed"/>
                <a:sym typeface="Roboto Condensed"/>
              </a:rPr>
              <a:t>Đọc</a:t>
            </a:r>
            <a:r>
              <a:rPr lang="en-US" sz="4200" dirty="0">
                <a:solidFill>
                  <a:srgbClr val="674935"/>
                </a:solidFill>
                <a:latin typeface="Roboto Condensed"/>
                <a:ea typeface="Roboto Condensed"/>
                <a:cs typeface="Roboto Condensed"/>
                <a:sym typeface="Roboto Condensed"/>
              </a:rPr>
              <a:t> </a:t>
            </a:r>
            <a:r>
              <a:rPr lang="vi-VN" sz="4200" dirty="0">
                <a:solidFill>
                  <a:srgbClr val="674935"/>
                </a:solidFill>
                <a:latin typeface="Roboto Condensed"/>
                <a:ea typeface="Roboto Condensed"/>
                <a:cs typeface="Roboto Condensed"/>
                <a:sym typeface="Roboto Condensed"/>
              </a:rPr>
              <a:t>nối tiếp</a:t>
            </a:r>
            <a:r>
              <a:rPr lang="en-US" sz="4200" dirty="0">
                <a:solidFill>
                  <a:srgbClr val="674935"/>
                </a:solidFill>
                <a:latin typeface="Roboto Condensed"/>
                <a:ea typeface="Roboto Condensed"/>
                <a:cs typeface="Roboto Condensed"/>
                <a:sym typeface="Roboto Condensed"/>
              </a:rPr>
              <a:t> </a:t>
            </a:r>
            <a:r>
              <a:rPr lang="en-US" sz="4200" dirty="0" err="1">
                <a:solidFill>
                  <a:srgbClr val="674935"/>
                </a:solidFill>
                <a:latin typeface="Roboto Condensed"/>
                <a:ea typeface="Roboto Condensed"/>
                <a:cs typeface="Roboto Condensed"/>
                <a:sym typeface="Roboto Condensed"/>
              </a:rPr>
              <a:t>văn</a:t>
            </a:r>
            <a:r>
              <a:rPr lang="en-US" sz="4200" dirty="0">
                <a:solidFill>
                  <a:srgbClr val="674935"/>
                </a:solidFill>
                <a:latin typeface="Roboto Condensed"/>
                <a:ea typeface="Roboto Condensed"/>
                <a:cs typeface="Roboto Condensed"/>
                <a:sym typeface="Roboto Condensed"/>
              </a:rPr>
              <a:t> </a:t>
            </a:r>
            <a:r>
              <a:rPr lang="en-US" sz="4200" dirty="0" err="1">
                <a:solidFill>
                  <a:srgbClr val="674935"/>
                </a:solidFill>
                <a:latin typeface="Roboto Condensed"/>
                <a:ea typeface="Roboto Condensed"/>
                <a:cs typeface="Roboto Condensed"/>
                <a:sym typeface="Roboto Condensed"/>
              </a:rPr>
              <a:t>bản</a:t>
            </a:r>
            <a:r>
              <a:rPr lang="en-US" sz="4200" dirty="0">
                <a:solidFill>
                  <a:srgbClr val="674935"/>
                </a:solidFill>
                <a:latin typeface="Roboto Condensed"/>
                <a:ea typeface="Roboto Condensed"/>
                <a:cs typeface="Roboto Condensed"/>
                <a:sym typeface="Roboto Condensed"/>
              </a:rPr>
              <a:t> </a:t>
            </a:r>
            <a:r>
              <a:rPr lang="vi-VN" sz="4200" i="1" dirty="0">
                <a:solidFill>
                  <a:srgbClr val="674935"/>
                </a:solidFill>
                <a:latin typeface="Roboto Condensed Italics"/>
                <a:ea typeface="Roboto Condensed Italics"/>
                <a:cs typeface="Roboto Condensed"/>
                <a:sym typeface="Roboto Condensed Italics"/>
              </a:rPr>
              <a:t>Về truyện “Làng” của Kim Lân</a:t>
            </a:r>
            <a:endParaRPr lang="en-US" sz="4200" i="1" dirty="0">
              <a:solidFill>
                <a:srgbClr val="674935"/>
              </a:solidFill>
              <a:latin typeface="Roboto Condensed Italics"/>
              <a:ea typeface="Roboto Condensed Italics"/>
              <a:cs typeface="Roboto Condensed Italics"/>
              <a:sym typeface="Roboto Condensed Italics"/>
            </a:endParaRPr>
          </a:p>
        </p:txBody>
      </p:sp>
      <p:sp>
        <p:nvSpPr>
          <p:cNvPr id="5" name="Freeform 3">
            <a:extLst>
              <a:ext uri="{FF2B5EF4-FFF2-40B4-BE49-F238E27FC236}">
                <a16:creationId xmlns:a16="http://schemas.microsoft.com/office/drawing/2014/main" id="{206A6C8B-9E43-CA8F-44CB-B2D4273E1D85}"/>
              </a:ext>
            </a:extLst>
          </p:cNvPr>
          <p:cNvSpPr/>
          <p:nvPr/>
        </p:nvSpPr>
        <p:spPr>
          <a:xfrm rot="698243">
            <a:off x="13312552" y="-375718"/>
            <a:ext cx="5118798" cy="3321121"/>
          </a:xfrm>
          <a:custGeom>
            <a:avLst/>
            <a:gdLst/>
            <a:ahLst/>
            <a:cxnLst/>
            <a:rect l="l" t="t" r="r" b="b"/>
            <a:pathLst>
              <a:path w="3891070" h="2355866">
                <a:moveTo>
                  <a:pt x="0" y="0"/>
                </a:moveTo>
                <a:lnTo>
                  <a:pt x="3891070" y="0"/>
                </a:lnTo>
                <a:lnTo>
                  <a:pt x="3891070" y="2355866"/>
                </a:lnTo>
                <a:lnTo>
                  <a:pt x="0" y="2355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TextBox 2"/>
          <p:cNvSpPr txBox="1"/>
          <p:nvPr/>
        </p:nvSpPr>
        <p:spPr>
          <a:xfrm>
            <a:off x="946296" y="1809148"/>
            <a:ext cx="16471608" cy="705321"/>
          </a:xfrm>
          <a:prstGeom prst="rect">
            <a:avLst/>
          </a:prstGeom>
        </p:spPr>
        <p:txBody>
          <a:bodyPr wrap="square" lIns="0" tIns="0" rIns="0" bIns="0" rtlCol="0" anchor="t">
            <a:spAutoFit/>
          </a:bodyPr>
          <a:lstStyle/>
          <a:p>
            <a:pPr marL="571500" indent="-571500" algn="just">
              <a:lnSpc>
                <a:spcPts val="6019"/>
              </a:lnSpc>
              <a:buFont typeface="Arial" panose="020B0604020202020204" pitchFamily="34" charset="0"/>
              <a:buChar char="•"/>
            </a:pPr>
            <a:r>
              <a:rPr lang="vi-VN" sz="4000" dirty="0">
                <a:solidFill>
                  <a:srgbClr val="64380A"/>
                </a:solidFill>
                <a:latin typeface="Roboto Condensed" panose="02000000000000000000" pitchFamily="2" charset="0"/>
                <a:ea typeface="Roboto Condensed" panose="02000000000000000000" pitchFamily="2" charset="0"/>
              </a:rPr>
              <a:t>Khái quát đặc điểm thể loại qua văn bản </a:t>
            </a:r>
            <a:r>
              <a:rPr lang="vi-VN" sz="4000" i="1" dirty="0">
                <a:solidFill>
                  <a:srgbClr val="64380A"/>
                </a:solidFill>
                <a:latin typeface="Roboto Condensed" panose="02000000000000000000" pitchFamily="2" charset="0"/>
                <a:ea typeface="Roboto Condensed" panose="02000000000000000000" pitchFamily="2" charset="0"/>
              </a:rPr>
              <a:t>Về truyện “Làng” của Kim Lân</a:t>
            </a:r>
            <a:endParaRPr lang="en-US" sz="4000" i="1" dirty="0">
              <a:solidFill>
                <a:srgbClr val="64380A"/>
              </a:solidFill>
              <a:latin typeface="Roboto Condensed" panose="02000000000000000000" pitchFamily="2" charset="0"/>
              <a:ea typeface="Roboto Condensed" panose="02000000000000000000" pitchFamily="2" charset="0"/>
              <a:cs typeface="Roboto Condensed"/>
              <a:sym typeface="Roboto Condensed"/>
            </a:endParaRPr>
          </a:p>
        </p:txBody>
      </p:sp>
      <p:sp>
        <p:nvSpPr>
          <p:cNvPr id="3" name="TextBox 3"/>
          <p:cNvSpPr txBox="1"/>
          <p:nvPr/>
        </p:nvSpPr>
        <p:spPr>
          <a:xfrm>
            <a:off x="533400" y="400050"/>
            <a:ext cx="5530295" cy="866775"/>
          </a:xfrm>
          <a:prstGeom prst="rect">
            <a:avLst/>
          </a:prstGeom>
        </p:spPr>
        <p:txBody>
          <a:bodyPr wrap="square" lIns="0" tIns="0" rIns="0" bIns="0" rtlCol="0" anchor="t">
            <a:spAutoFit/>
          </a:bodyPr>
          <a:lstStyle/>
          <a:p>
            <a:pPr algn="ctr">
              <a:lnSpc>
                <a:spcPts val="6839"/>
              </a:lnSpc>
              <a:spcBef>
                <a:spcPct val="0"/>
              </a:spcBef>
            </a:pPr>
            <a:r>
              <a:rPr lang="en-US" sz="5699" b="1" dirty="0">
                <a:solidFill>
                  <a:srgbClr val="674935"/>
                </a:solidFill>
                <a:latin typeface="Fraunces Bold"/>
                <a:ea typeface="Fraunces Bold"/>
                <a:cs typeface="Fraunces Bold"/>
                <a:sym typeface="Fraunces Bold"/>
              </a:rPr>
              <a:t>4. LUYỆN TẬP</a:t>
            </a:r>
          </a:p>
        </p:txBody>
      </p:sp>
      <p:sp>
        <p:nvSpPr>
          <p:cNvPr id="4" name="TextBox 4"/>
          <p:cNvSpPr txBox="1"/>
          <p:nvPr/>
        </p:nvSpPr>
        <p:spPr>
          <a:xfrm>
            <a:off x="2514600" y="985681"/>
            <a:ext cx="12817427" cy="688975"/>
          </a:xfrm>
          <a:prstGeom prst="rect">
            <a:avLst/>
          </a:prstGeom>
        </p:spPr>
        <p:txBody>
          <a:bodyPr lIns="0" tIns="0" rIns="0" bIns="0" rtlCol="0" anchor="t">
            <a:spAutoFit/>
          </a:bodyPr>
          <a:lstStyle/>
          <a:p>
            <a:pPr algn="ctr">
              <a:lnSpc>
                <a:spcPts val="5599"/>
              </a:lnSpc>
            </a:pPr>
            <a:r>
              <a:rPr lang="en-US" sz="3999" dirty="0" err="1">
                <a:solidFill>
                  <a:srgbClr val="674935"/>
                </a:solidFill>
                <a:latin typeface="#9Slide05 Dear Saturday"/>
                <a:ea typeface="#9Slide05 Dear Saturday"/>
                <a:cs typeface="#9Slide05 Dear Saturday"/>
                <a:sym typeface="#9Slide05 Dear Saturday"/>
              </a:rPr>
              <a:t>Nhiệm</a:t>
            </a:r>
            <a:r>
              <a:rPr lang="en-US" sz="3999" dirty="0">
                <a:solidFill>
                  <a:srgbClr val="674935"/>
                </a:solidFill>
                <a:latin typeface="#9Slide05 Dear Saturday"/>
                <a:ea typeface="#9Slide05 Dear Saturday"/>
                <a:cs typeface="#9Slide05 Dear Saturday"/>
                <a:sym typeface="#9Slide05 Dear Saturday"/>
              </a:rPr>
              <a:t> </a:t>
            </a:r>
            <a:r>
              <a:rPr lang="en-US" sz="3999" dirty="0" err="1">
                <a:solidFill>
                  <a:srgbClr val="674935"/>
                </a:solidFill>
                <a:latin typeface="#9Slide05 Dear Saturday"/>
                <a:ea typeface="#9Slide05 Dear Saturday"/>
                <a:cs typeface="#9Slide05 Dear Saturday"/>
                <a:sym typeface="#9Slide05 Dear Saturday"/>
              </a:rPr>
              <a:t>vụ</a:t>
            </a:r>
            <a:r>
              <a:rPr lang="en-US" sz="3999" dirty="0">
                <a:solidFill>
                  <a:srgbClr val="674935"/>
                </a:solidFill>
                <a:latin typeface="#9Slide05 Dear Saturday"/>
                <a:ea typeface="#9Slide05 Dear Saturday"/>
                <a:cs typeface="#9Slide05 Dear Saturday"/>
                <a:sym typeface="#9Slide05 Dear Saturday"/>
              </a:rPr>
              <a:t> 1</a:t>
            </a:r>
          </a:p>
        </p:txBody>
      </p:sp>
      <p:graphicFrame>
        <p:nvGraphicFramePr>
          <p:cNvPr id="5" name="Bảng 4">
            <a:extLst>
              <a:ext uri="{FF2B5EF4-FFF2-40B4-BE49-F238E27FC236}">
                <a16:creationId xmlns:a16="http://schemas.microsoft.com/office/drawing/2014/main" id="{FE271396-6F7B-7E32-8237-2F1B794D562B}"/>
              </a:ext>
            </a:extLst>
          </p:cNvPr>
          <p:cNvGraphicFramePr>
            <a:graphicFrameLocks noGrp="1"/>
          </p:cNvGraphicFramePr>
          <p:nvPr>
            <p:extLst>
              <p:ext uri="{D42A27DB-BD31-4B8C-83A1-F6EECF244321}">
                <p14:modId xmlns:p14="http://schemas.microsoft.com/office/powerpoint/2010/main" val="3552347333"/>
              </p:ext>
            </p:extLst>
          </p:nvPr>
        </p:nvGraphicFramePr>
        <p:xfrm>
          <a:off x="950483" y="2796333"/>
          <a:ext cx="16471608" cy="6504986"/>
        </p:xfrm>
        <a:graphic>
          <a:graphicData uri="http://schemas.openxmlformats.org/drawingml/2006/table">
            <a:tbl>
              <a:tblPr/>
              <a:tblGrid>
                <a:gridCol w="5289049">
                  <a:extLst>
                    <a:ext uri="{9D8B030D-6E8A-4147-A177-3AD203B41FA5}">
                      <a16:colId xmlns:a16="http://schemas.microsoft.com/office/drawing/2014/main" val="303564530"/>
                    </a:ext>
                  </a:extLst>
                </a:gridCol>
                <a:gridCol w="11182559">
                  <a:extLst>
                    <a:ext uri="{9D8B030D-6E8A-4147-A177-3AD203B41FA5}">
                      <a16:colId xmlns:a16="http://schemas.microsoft.com/office/drawing/2014/main" val="3323500836"/>
                    </a:ext>
                  </a:extLst>
                </a:gridCol>
              </a:tblGrid>
              <a:tr h="587997">
                <a:tc>
                  <a:txBody>
                    <a:bodyPr/>
                    <a:lstStyle/>
                    <a:p>
                      <a:pPr algn="ctr" rtl="0" fontAlgn="t">
                        <a:spcBef>
                          <a:spcPts val="200"/>
                        </a:spcBef>
                        <a:spcAft>
                          <a:spcPts val="200"/>
                        </a:spcAft>
                      </a:pPr>
                      <a:r>
                        <a:rPr lang="en-US" sz="36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Yêu</a:t>
                      </a:r>
                      <a:r>
                        <a:rPr lang="en-US" sz="36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cầu</a:t>
                      </a:r>
                      <a:r>
                        <a:rPr lang="en-US" sz="36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endParaRPr lang="en-US" sz="3600" b="1"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rtl="0" fontAlgn="t">
                        <a:spcBef>
                          <a:spcPts val="200"/>
                        </a:spcBef>
                        <a:spcAft>
                          <a:spcPts val="200"/>
                        </a:spcAft>
                      </a:pPr>
                      <a:r>
                        <a:rPr lang="en-US" sz="36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Thực</a:t>
                      </a:r>
                      <a:r>
                        <a:rPr lang="en-US" sz="36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hiện</a:t>
                      </a:r>
                      <a:r>
                        <a:rPr lang="en-US" sz="36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yêu</a:t>
                      </a:r>
                      <a:r>
                        <a:rPr lang="en-US" sz="36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cầu</a:t>
                      </a:r>
                      <a:r>
                        <a:rPr lang="en-US" sz="36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endParaRPr lang="en-US" sz="3600" b="1"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3245379"/>
                  </a:ext>
                </a:extLst>
              </a:tr>
              <a:tr h="587997">
                <a:tc>
                  <a:txBody>
                    <a:bodyPr/>
                    <a:lstStyle/>
                    <a:p>
                      <a:pPr algn="just" rtl="0" fontAlgn="t">
                        <a:spcBef>
                          <a:spcPts val="200"/>
                        </a:spcBef>
                        <a:spcAft>
                          <a:spcPts val="200"/>
                        </a:spcAft>
                      </a:pP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Văn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bản</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viết</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về</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vấn</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đề</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gì</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endParaRPr lang="en-US" sz="3600"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just" rtl="0" fontAlgn="t">
                        <a:spcBef>
                          <a:spcPts val="200"/>
                        </a:spcBef>
                        <a:spcAft>
                          <a:spcPts val="200"/>
                        </a:spcAft>
                      </a:pPr>
                      <a:endParaRPr lang="en-US" sz="3600"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546022687"/>
                  </a:ext>
                </a:extLst>
              </a:tr>
              <a:tr h="813934">
                <a:tc>
                  <a:txBody>
                    <a:bodyPr/>
                    <a:lstStyle/>
                    <a:p>
                      <a:pPr algn="just" rtl="0" fontAlgn="t">
                        <a:spcBef>
                          <a:spcPts val="200"/>
                        </a:spcBef>
                        <a:spcAft>
                          <a:spcPts val="200"/>
                        </a:spcAft>
                      </a:pP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Mục</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đích</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viết</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của</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văn</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bản</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là</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gì</a:t>
                      </a:r>
                      <a:r>
                        <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600"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just" rtl="0" fontAlgn="t">
                        <a:spcBef>
                          <a:spcPts val="200"/>
                        </a:spcBef>
                        <a:spcAft>
                          <a:spcPts val="200"/>
                        </a:spcAft>
                      </a:pPr>
                      <a:endParaRPr lang="vi-VN" sz="3600"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1102810"/>
                  </a:ext>
                </a:extLst>
              </a:tr>
              <a:tr h="1091561">
                <a:tc>
                  <a:txBody>
                    <a:bodyPr/>
                    <a:lstStyle/>
                    <a:p>
                      <a:pPr algn="just" rtl="0" fontAlgn="t">
                        <a:spcBef>
                          <a:spcPts val="200"/>
                        </a:spcBef>
                        <a:spcAft>
                          <a:spcPts val="200"/>
                        </a:spcAft>
                      </a:pPr>
                      <a:r>
                        <a:rPr lang="en-US" sz="3600" b="0" i="0" u="none" strike="noStrike">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Văn bản bàn về những khía cạnh nào của vấn đề?</a:t>
                      </a:r>
                      <a:endParaRPr lang="en-US" sz="360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just" rtl="0" fontAlgn="base">
                        <a:spcBef>
                          <a:spcPts val="200"/>
                        </a:spcBef>
                        <a:spcAft>
                          <a:spcPts val="0"/>
                        </a:spcAft>
                        <a:buFont typeface="Arial" panose="020B0604020202020204" pitchFamily="34" charset="0"/>
                        <a:buChar char="•"/>
                      </a:pPr>
                      <a:endParaRPr lang="vi-VN"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343653328"/>
                  </a:ext>
                </a:extLst>
              </a:tr>
              <a:tr h="1091561">
                <a:tc>
                  <a:txBody>
                    <a:bodyPr/>
                    <a:lstStyle/>
                    <a:p>
                      <a:pPr algn="just" rtl="0" fontAlgn="t">
                        <a:spcBef>
                          <a:spcPts val="200"/>
                        </a:spcBef>
                        <a:spcAft>
                          <a:spcPts val="200"/>
                        </a:spcAft>
                      </a:pPr>
                      <a:r>
                        <a:rPr lang="en-US" sz="3600" b="0" i="0" u="none" strike="noStrike">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Văn bản sử dụng những bằng chứng nào?</a:t>
                      </a:r>
                      <a:endParaRPr lang="en-US" sz="360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just" rtl="0" fontAlgn="base">
                        <a:spcBef>
                          <a:spcPts val="200"/>
                        </a:spcBef>
                        <a:spcAft>
                          <a:spcPts val="200"/>
                        </a:spcAft>
                        <a:buFont typeface="Arial" panose="020B0604020202020204" pitchFamily="34" charset="0"/>
                        <a:buChar char="•"/>
                      </a:pPr>
                      <a:endParaRPr lang="en-US"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29609642"/>
                  </a:ext>
                </a:extLst>
              </a:tr>
              <a:tr h="1732566">
                <a:tc>
                  <a:txBody>
                    <a:bodyPr/>
                    <a:lstStyle/>
                    <a:p>
                      <a:pPr algn="just" rtl="0" fontAlgn="t">
                        <a:spcBef>
                          <a:spcPts val="200"/>
                        </a:spcBef>
                        <a:spcAft>
                          <a:spcPts val="200"/>
                        </a:spcAft>
                      </a:pPr>
                      <a:r>
                        <a:rPr lang="en-US" sz="3600" b="0" i="0" u="none" strike="noStrike">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Đặc điểm nổi bật trong cách bàn luận vấn đề của tác giả là gì? </a:t>
                      </a:r>
                      <a:endParaRPr lang="en-US" sz="360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just" rtl="0" fontAlgn="base">
                        <a:spcBef>
                          <a:spcPts val="200"/>
                        </a:spcBef>
                        <a:spcAft>
                          <a:spcPts val="200"/>
                        </a:spcAft>
                        <a:buFont typeface="Arial" panose="020B0604020202020204" pitchFamily="34" charset="0"/>
                        <a:buChar char="•"/>
                      </a:pPr>
                      <a:endParaRPr lang="vi-VN" sz="36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81606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FE271396-6F7B-7E32-8237-2F1B794D562B}"/>
              </a:ext>
            </a:extLst>
          </p:cNvPr>
          <p:cNvGraphicFramePr>
            <a:graphicFrameLocks noGrp="1"/>
          </p:cNvGraphicFramePr>
          <p:nvPr>
            <p:extLst>
              <p:ext uri="{D42A27DB-BD31-4B8C-83A1-F6EECF244321}">
                <p14:modId xmlns:p14="http://schemas.microsoft.com/office/powerpoint/2010/main" val="4112759297"/>
              </p:ext>
            </p:extLst>
          </p:nvPr>
        </p:nvGraphicFramePr>
        <p:xfrm>
          <a:off x="266700" y="266701"/>
          <a:ext cx="17754600" cy="9478331"/>
        </p:xfrm>
        <a:graphic>
          <a:graphicData uri="http://schemas.openxmlformats.org/drawingml/2006/table">
            <a:tbl>
              <a:tblPr/>
              <a:tblGrid>
                <a:gridCol w="4381500">
                  <a:extLst>
                    <a:ext uri="{9D8B030D-6E8A-4147-A177-3AD203B41FA5}">
                      <a16:colId xmlns:a16="http://schemas.microsoft.com/office/drawing/2014/main" val="303564530"/>
                    </a:ext>
                  </a:extLst>
                </a:gridCol>
                <a:gridCol w="13373100">
                  <a:extLst>
                    <a:ext uri="{9D8B030D-6E8A-4147-A177-3AD203B41FA5}">
                      <a16:colId xmlns:a16="http://schemas.microsoft.com/office/drawing/2014/main" val="3323500836"/>
                    </a:ext>
                  </a:extLst>
                </a:gridCol>
              </a:tblGrid>
              <a:tr h="616163">
                <a:tc>
                  <a:txBody>
                    <a:bodyPr/>
                    <a:lstStyle/>
                    <a:p>
                      <a:pPr algn="ctr" rtl="0" fontAlgn="t">
                        <a:spcBef>
                          <a:spcPts val="200"/>
                        </a:spcBef>
                        <a:spcAft>
                          <a:spcPts val="200"/>
                        </a:spcAft>
                      </a:pPr>
                      <a:r>
                        <a:rPr lang="en-US" sz="34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Yêu</a:t>
                      </a:r>
                      <a:r>
                        <a:rPr lang="en-US" sz="34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cầu</a:t>
                      </a:r>
                      <a:r>
                        <a:rPr lang="en-US" sz="34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endParaRPr lang="en-US" sz="3400" b="1"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rtl="0" fontAlgn="t">
                        <a:spcBef>
                          <a:spcPts val="200"/>
                        </a:spcBef>
                        <a:spcAft>
                          <a:spcPts val="200"/>
                        </a:spcAft>
                      </a:pPr>
                      <a:r>
                        <a:rPr lang="en-US" sz="34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Thực</a:t>
                      </a:r>
                      <a:r>
                        <a:rPr lang="en-US" sz="34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hiện</a:t>
                      </a:r>
                      <a:r>
                        <a:rPr lang="en-US" sz="34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yêu</a:t>
                      </a:r>
                      <a:r>
                        <a:rPr lang="en-US" sz="34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1"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cầu</a:t>
                      </a:r>
                      <a:r>
                        <a:rPr lang="en-US" sz="3400" b="1"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endParaRPr lang="en-US" sz="3400" b="1"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3245379"/>
                  </a:ext>
                </a:extLst>
              </a:tr>
              <a:tr h="526836">
                <a:tc>
                  <a:txBody>
                    <a:bodyPr/>
                    <a:lstStyle/>
                    <a:p>
                      <a:pPr algn="just" rtl="0" fontAlgn="t">
                        <a:spcBef>
                          <a:spcPts val="200"/>
                        </a:spcBef>
                        <a:spcAft>
                          <a:spcPts val="200"/>
                        </a:spcAft>
                      </a:pP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Văn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bản</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viết</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về</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vấn</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đề</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gì</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endParaRPr lang="en-US" sz="3400"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just" rtl="0" fontAlgn="t">
                        <a:spcBef>
                          <a:spcPts val="200"/>
                        </a:spcBef>
                        <a:spcAft>
                          <a:spcPts val="200"/>
                        </a:spcAft>
                      </a:pPr>
                      <a:r>
                        <a:rPr lang="vi-VN" sz="3400" kern="1200" dirty="0">
                          <a:solidFill>
                            <a:srgbClr val="64380A"/>
                          </a:solidFill>
                          <a:effectLst/>
                          <a:latin typeface="Roboto Condensed" panose="02000000000000000000" pitchFamily="2" charset="0"/>
                          <a:ea typeface="Roboto Condensed" panose="02000000000000000000" pitchFamily="2" charset="0"/>
                          <a:cs typeface="+mn-cs"/>
                        </a:rPr>
                        <a:t>Cốt truyện tâm lí (một khía cạnh nghệ thuật của văn bản “Làng”)</a:t>
                      </a:r>
                      <a:endParaRPr lang="en-US" sz="3400"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546022687"/>
                  </a:ext>
                </a:extLst>
              </a:tr>
              <a:tr h="1211789">
                <a:tc>
                  <a:txBody>
                    <a:bodyPr/>
                    <a:lstStyle/>
                    <a:p>
                      <a:pPr algn="just" rtl="0" fontAlgn="t">
                        <a:spcBef>
                          <a:spcPts val="200"/>
                        </a:spcBef>
                        <a:spcAft>
                          <a:spcPts val="200"/>
                        </a:spcAft>
                      </a:pP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Mục</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đích</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viết</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của</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văn</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bản</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là</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400" b="0" i="0" u="none" strike="noStrike" dirty="0" err="1">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gì</a:t>
                      </a:r>
                      <a:r>
                        <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400"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just" rtl="0" fontAlgn="t">
                        <a:spcBef>
                          <a:spcPts val="200"/>
                        </a:spcBef>
                        <a:spcAft>
                          <a:spcPts val="200"/>
                        </a:spcAft>
                      </a:pPr>
                      <a:r>
                        <a:rPr lang="vi-VN" sz="3400" kern="1200" dirty="0">
                          <a:solidFill>
                            <a:srgbClr val="64380A"/>
                          </a:solidFill>
                          <a:effectLst/>
                          <a:latin typeface="Roboto Condensed" panose="02000000000000000000" pitchFamily="2" charset="0"/>
                          <a:ea typeface="Roboto Condensed" panose="02000000000000000000" pitchFamily="2" charset="0"/>
                          <a:cs typeface="+mn-cs"/>
                        </a:rPr>
                        <a:t>Tác giả làm rõ cốt truyện tâm lí thông qua diễn biến tâm trạng của nhân vật ông Hai.</a:t>
                      </a:r>
                      <a:endParaRPr lang="vi-VN" sz="3400"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1102810"/>
                  </a:ext>
                </a:extLst>
              </a:tr>
              <a:tr h="1369057">
                <a:tc>
                  <a:txBody>
                    <a:bodyPr/>
                    <a:lstStyle/>
                    <a:p>
                      <a:pPr algn="just" rtl="0" fontAlgn="t">
                        <a:spcBef>
                          <a:spcPts val="200"/>
                        </a:spcBef>
                        <a:spcAft>
                          <a:spcPts val="200"/>
                        </a:spcAft>
                      </a:pPr>
                      <a:r>
                        <a:rPr lang="en-US" sz="3400" b="0" i="0" u="none" strike="noStrike">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Văn bản bàn về những khía cạnh nào của vấn đề?</a:t>
                      </a:r>
                      <a:endParaRPr lang="en-US" sz="340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457200" lvl="0" indent="-457200">
                        <a:buFont typeface="Arial" panose="020B0604020202020204" pitchFamily="34" charset="0"/>
                        <a:buChar char="•"/>
                      </a:pPr>
                      <a:r>
                        <a:rPr lang="vi-VN" sz="3400" kern="1200" dirty="0">
                          <a:solidFill>
                            <a:srgbClr val="64380A"/>
                          </a:solidFill>
                          <a:effectLst/>
                          <a:latin typeface="Roboto Condensed" panose="02000000000000000000" pitchFamily="2" charset="0"/>
                          <a:ea typeface="Roboto Condensed" panose="02000000000000000000" pitchFamily="2" charset="0"/>
                          <a:cs typeface="+mn-cs"/>
                        </a:rPr>
                        <a:t>Tâm trạng của ông Hai ở nơi tản cư (trước khi nghe tin làng theo giặc)</a:t>
                      </a:r>
                      <a:endParaRPr lang="en-US" sz="3400" kern="1200" dirty="0">
                        <a:solidFill>
                          <a:srgbClr val="64380A"/>
                        </a:solidFill>
                        <a:effectLst/>
                        <a:latin typeface="Roboto Condensed" panose="02000000000000000000" pitchFamily="2" charset="0"/>
                        <a:ea typeface="Roboto Condensed" panose="02000000000000000000" pitchFamily="2" charset="0"/>
                        <a:cs typeface="+mn-cs"/>
                      </a:endParaRPr>
                    </a:p>
                    <a:p>
                      <a:pPr marL="457200" indent="-457200">
                        <a:buFont typeface="Arial" panose="020B0604020202020204" pitchFamily="34" charset="0"/>
                        <a:buChar char="•"/>
                      </a:pPr>
                      <a:r>
                        <a:rPr lang="vi-VN" sz="3400" kern="1200" dirty="0">
                          <a:solidFill>
                            <a:srgbClr val="64380A"/>
                          </a:solidFill>
                          <a:effectLst/>
                          <a:latin typeface="Roboto Condensed" panose="02000000000000000000" pitchFamily="2" charset="0"/>
                          <a:ea typeface="Roboto Condensed" panose="02000000000000000000" pitchFamily="2" charset="0"/>
                          <a:cs typeface="+mn-cs"/>
                        </a:rPr>
                        <a:t>Tâm trạng của ông Hai khi nghe tin làng theo giặc</a:t>
                      </a:r>
                      <a:endParaRPr lang="vi-VN"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343653328"/>
                  </a:ext>
                </a:extLst>
              </a:tr>
              <a:tr h="1202479">
                <a:tc>
                  <a:txBody>
                    <a:bodyPr/>
                    <a:lstStyle/>
                    <a:p>
                      <a:pPr algn="just" rtl="0" fontAlgn="t">
                        <a:spcBef>
                          <a:spcPts val="200"/>
                        </a:spcBef>
                        <a:spcAft>
                          <a:spcPts val="200"/>
                        </a:spcAft>
                      </a:pPr>
                      <a:r>
                        <a:rPr lang="en-US" sz="3400" b="0" i="0" u="none" strike="noStrike">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Văn bản sử dụng những bằng chứng nào?</a:t>
                      </a:r>
                      <a:endParaRPr lang="en-US" sz="340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457200" lvl="0" indent="-457200">
                        <a:buFont typeface="Arial" panose="020B0604020202020204" pitchFamily="34" charset="0"/>
                        <a:buChar char="•"/>
                      </a:pPr>
                      <a:r>
                        <a:rPr lang="vi-VN" sz="3400" kern="1200" dirty="0">
                          <a:solidFill>
                            <a:srgbClr val="64380A"/>
                          </a:solidFill>
                          <a:effectLst/>
                          <a:latin typeface="Roboto Condensed" panose="02000000000000000000" pitchFamily="2" charset="0"/>
                          <a:ea typeface="Roboto Condensed" panose="02000000000000000000" pitchFamily="2" charset="0"/>
                          <a:cs typeface="+mn-cs"/>
                        </a:rPr>
                        <a:t>Lấy bằng chứng trong văn bản </a:t>
                      </a:r>
                      <a:r>
                        <a:rPr lang="vi-VN" sz="3400" i="1" kern="1200" dirty="0">
                          <a:solidFill>
                            <a:srgbClr val="64380A"/>
                          </a:solidFill>
                          <a:effectLst/>
                          <a:latin typeface="Roboto Condensed" panose="02000000000000000000" pitchFamily="2" charset="0"/>
                          <a:ea typeface="Roboto Condensed" panose="02000000000000000000" pitchFamily="2" charset="0"/>
                          <a:cs typeface="+mn-cs"/>
                        </a:rPr>
                        <a:t>Làng</a:t>
                      </a:r>
                      <a:r>
                        <a:rPr lang="vi-VN" sz="3400" kern="1200" dirty="0">
                          <a:solidFill>
                            <a:srgbClr val="64380A"/>
                          </a:solidFill>
                          <a:effectLst/>
                          <a:latin typeface="Roboto Condensed" panose="02000000000000000000" pitchFamily="2" charset="0"/>
                          <a:ea typeface="Roboto Condensed" panose="02000000000000000000" pitchFamily="2" charset="0"/>
                          <a:cs typeface="+mn-cs"/>
                        </a:rPr>
                        <a:t> của Kim Lân</a:t>
                      </a:r>
                      <a:endParaRPr lang="en-US" sz="3400" kern="1200" dirty="0">
                        <a:solidFill>
                          <a:srgbClr val="64380A"/>
                        </a:solidFill>
                        <a:effectLst/>
                        <a:latin typeface="Roboto Condensed" panose="02000000000000000000" pitchFamily="2" charset="0"/>
                        <a:ea typeface="Roboto Condensed" panose="02000000000000000000" pitchFamily="2" charset="0"/>
                        <a:cs typeface="+mn-cs"/>
                      </a:endParaRPr>
                    </a:p>
                    <a:p>
                      <a:pPr marL="457200" indent="-457200">
                        <a:buFont typeface="Arial" panose="020B0604020202020204" pitchFamily="34" charset="0"/>
                        <a:buChar char="•"/>
                      </a:pPr>
                      <a:r>
                        <a:rPr lang="vi-VN" sz="3400" kern="1200" dirty="0">
                          <a:solidFill>
                            <a:srgbClr val="64380A"/>
                          </a:solidFill>
                          <a:effectLst/>
                          <a:latin typeface="Roboto Condensed" panose="02000000000000000000" pitchFamily="2" charset="0"/>
                          <a:ea typeface="Roboto Condensed" panose="02000000000000000000" pitchFamily="2" charset="0"/>
                          <a:cs typeface="+mn-cs"/>
                        </a:rPr>
                        <a:t>Từ các tác phẩm thơ của Chính Hữu, Hồng Nguyên </a:t>
                      </a:r>
                      <a:endParaRPr lang="en-US"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29609642"/>
                  </a:ext>
                </a:extLst>
              </a:tr>
              <a:tr h="3371848">
                <a:tc>
                  <a:txBody>
                    <a:bodyPr/>
                    <a:lstStyle/>
                    <a:p>
                      <a:pPr algn="just" rtl="0" fontAlgn="t">
                        <a:spcBef>
                          <a:spcPts val="200"/>
                        </a:spcBef>
                        <a:spcAft>
                          <a:spcPts val="200"/>
                        </a:spcAft>
                      </a:pPr>
                      <a:r>
                        <a:rPr lang="en-US" sz="3400" b="0" i="0" u="none" strike="noStrike">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rPr>
                        <a:t>Đặc điểm nổi bật trong cách bàn luận vấn đề của tác giả là gì? </a:t>
                      </a:r>
                      <a:endParaRPr lang="en-US" sz="340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457200" lvl="0" indent="-457200">
                        <a:buFont typeface="Arial" panose="020B0604020202020204" pitchFamily="34" charset="0"/>
                        <a:buChar char="•"/>
                      </a:pPr>
                      <a:r>
                        <a:rPr lang="vi-VN" sz="3400" kern="1200" dirty="0">
                          <a:solidFill>
                            <a:srgbClr val="64380A"/>
                          </a:solidFill>
                          <a:effectLst/>
                          <a:latin typeface="Roboto Condensed" panose="02000000000000000000" pitchFamily="2" charset="0"/>
                          <a:ea typeface="Roboto Condensed" panose="02000000000000000000" pitchFamily="2" charset="0"/>
                          <a:cs typeface="+mn-cs"/>
                        </a:rPr>
                        <a:t>Cách đặt vấn đề trực tiếp</a:t>
                      </a:r>
                      <a:endParaRPr lang="en-US" sz="3400" kern="1200" dirty="0">
                        <a:solidFill>
                          <a:srgbClr val="64380A"/>
                        </a:solidFill>
                        <a:effectLst/>
                        <a:latin typeface="Roboto Condensed" panose="02000000000000000000" pitchFamily="2" charset="0"/>
                        <a:ea typeface="Roboto Condensed" panose="02000000000000000000" pitchFamily="2" charset="0"/>
                        <a:cs typeface="+mn-cs"/>
                      </a:endParaRPr>
                    </a:p>
                    <a:p>
                      <a:pPr marL="457200" lvl="0" indent="-457200">
                        <a:buFont typeface="Arial" panose="020B0604020202020204" pitchFamily="34" charset="0"/>
                        <a:buChar char="•"/>
                      </a:pPr>
                      <a:r>
                        <a:rPr lang="vi-VN" sz="3400" kern="1200" dirty="0">
                          <a:solidFill>
                            <a:srgbClr val="64380A"/>
                          </a:solidFill>
                          <a:effectLst/>
                          <a:latin typeface="Roboto Condensed" panose="02000000000000000000" pitchFamily="2" charset="0"/>
                          <a:ea typeface="Roboto Condensed" panose="02000000000000000000" pitchFamily="2" charset="0"/>
                          <a:cs typeface="+mn-cs"/>
                        </a:rPr>
                        <a:t>Tổ chức luận điểm logic, chặt chẽ</a:t>
                      </a:r>
                      <a:endParaRPr lang="en-US" sz="3400" kern="1200" dirty="0">
                        <a:solidFill>
                          <a:srgbClr val="64380A"/>
                        </a:solidFill>
                        <a:effectLst/>
                        <a:latin typeface="Roboto Condensed" panose="02000000000000000000" pitchFamily="2" charset="0"/>
                        <a:ea typeface="Roboto Condensed" panose="02000000000000000000" pitchFamily="2" charset="0"/>
                        <a:cs typeface="+mn-cs"/>
                      </a:endParaRPr>
                    </a:p>
                    <a:p>
                      <a:pPr marL="457200" indent="-457200">
                        <a:buFont typeface="Arial" panose="020B0604020202020204" pitchFamily="34" charset="0"/>
                        <a:buChar char="•"/>
                      </a:pPr>
                      <a:r>
                        <a:rPr lang="vi-VN" sz="3400" kern="1200" dirty="0">
                          <a:solidFill>
                            <a:srgbClr val="64380A"/>
                          </a:solidFill>
                          <a:effectLst/>
                          <a:latin typeface="Roboto Condensed" panose="02000000000000000000" pitchFamily="2" charset="0"/>
                          <a:ea typeface="Roboto Condensed" panose="02000000000000000000" pitchFamily="2" charset="0"/>
                          <a:cs typeface="+mn-cs"/>
                        </a:rPr>
                        <a:t>Cách sử dụng lí lẽ và bằng chứng thuyết phục (Lí lẽ của tác giả có xu hướng vừa diễn giải, vừa lí giải, kết hợp bình luận, đánh giá để độc giả hiểu được vấn đề nghị luận. Bằng chứng được lựa chọn phù hợp, sử dụng nhiều cách đưa bằng chứng khác nhau (bằng chứng từ cách trích dẫn trực tiếp lời nhân vật, bằng chứng từ việc tóm lược một/ một số chi tiết trong văn bản)</a:t>
                      </a:r>
                      <a:endParaRPr lang="vi-VN" sz="3400" b="0" i="0" u="none" strike="noStrike" dirty="0">
                        <a:solidFill>
                          <a:srgbClr val="64380A"/>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4079" marR="44079" marT="38330" marB="3833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8160602"/>
                  </a:ext>
                </a:extLst>
              </a:tr>
            </a:tbl>
          </a:graphicData>
        </a:graphic>
      </p:graphicFrame>
    </p:spTree>
    <p:extLst>
      <p:ext uri="{BB962C8B-B14F-4D97-AF65-F5344CB8AC3E}">
        <p14:creationId xmlns:p14="http://schemas.microsoft.com/office/powerpoint/2010/main" val="592486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TextBox 2"/>
          <p:cNvSpPr txBox="1"/>
          <p:nvPr/>
        </p:nvSpPr>
        <p:spPr>
          <a:xfrm>
            <a:off x="3542742" y="3368356"/>
            <a:ext cx="9182658" cy="4045979"/>
          </a:xfrm>
          <a:prstGeom prst="rect">
            <a:avLst/>
          </a:prstGeom>
        </p:spPr>
        <p:txBody>
          <a:bodyPr wrap="square" lIns="0" tIns="0" rIns="0" bIns="0" rtlCol="0" anchor="t">
            <a:spAutoFit/>
          </a:bodyPr>
          <a:lstStyle/>
          <a:p>
            <a:pPr marL="685800" indent="-685800" algn="just">
              <a:lnSpc>
                <a:spcPts val="6439"/>
              </a:lnSpc>
              <a:buFont typeface="Arial" panose="020B0604020202020204" pitchFamily="34" charset="0"/>
              <a:buChar char="•"/>
            </a:pPr>
            <a:r>
              <a:rPr lang="en-US" sz="4599" dirty="0">
                <a:solidFill>
                  <a:srgbClr val="674935"/>
                </a:solidFill>
                <a:latin typeface="Roboto Condensed"/>
                <a:ea typeface="Roboto Condensed"/>
                <a:cs typeface="Roboto Condensed"/>
                <a:sym typeface="Roboto Condensed"/>
              </a:rPr>
              <a:t>Từ </a:t>
            </a:r>
            <a:r>
              <a:rPr lang="en-US" sz="4599" dirty="0" err="1">
                <a:solidFill>
                  <a:srgbClr val="674935"/>
                </a:solidFill>
                <a:latin typeface="Roboto Condensed"/>
                <a:ea typeface="Roboto Condensed"/>
                <a:cs typeface="Roboto Condensed"/>
                <a:sym typeface="Roboto Condensed"/>
              </a:rPr>
              <a:t>các</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văn</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bản</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đã</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học</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em</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hãy</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nêu</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kinh</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nghiệm</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đọc</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hiểu</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một</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văn</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bản</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nghị</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luận</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văn</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học</a:t>
            </a:r>
            <a:r>
              <a:rPr lang="en-US" sz="4599" dirty="0">
                <a:solidFill>
                  <a:srgbClr val="674935"/>
                </a:solidFill>
                <a:latin typeface="Roboto Condensed"/>
                <a:ea typeface="Roboto Condensed"/>
                <a:cs typeface="Roboto Condensed"/>
                <a:sym typeface="Roboto Condensed"/>
              </a:rPr>
              <a:t>.</a:t>
            </a:r>
          </a:p>
          <a:p>
            <a:pPr marL="685800" indent="-685800" algn="just">
              <a:lnSpc>
                <a:spcPts val="6439"/>
              </a:lnSpc>
              <a:buFont typeface="Arial" panose="020B0604020202020204" pitchFamily="34" charset="0"/>
              <a:buChar char="•"/>
            </a:pPr>
            <a:r>
              <a:rPr lang="en-US" sz="4599" dirty="0">
                <a:solidFill>
                  <a:srgbClr val="674935"/>
                </a:solidFill>
                <a:latin typeface="Roboto Condensed"/>
                <a:ea typeface="Roboto Condensed"/>
                <a:cs typeface="Roboto Condensed"/>
                <a:sym typeface="Roboto Condensed"/>
              </a:rPr>
              <a:t>Thực </a:t>
            </a:r>
            <a:r>
              <a:rPr lang="en-US" sz="4599" dirty="0" err="1">
                <a:solidFill>
                  <a:srgbClr val="674935"/>
                </a:solidFill>
                <a:latin typeface="Roboto Condensed"/>
                <a:ea typeface="Roboto Condensed"/>
                <a:cs typeface="Roboto Condensed"/>
                <a:sym typeface="Roboto Condensed"/>
              </a:rPr>
              <a:t>hiện</a:t>
            </a:r>
            <a:r>
              <a:rPr lang="en-US" sz="4599" dirty="0">
                <a:solidFill>
                  <a:srgbClr val="674935"/>
                </a:solidFill>
                <a:latin typeface="Roboto Condensed"/>
                <a:ea typeface="Roboto Condensed"/>
                <a:cs typeface="Roboto Condensed"/>
                <a:sym typeface="Roboto Condensed"/>
              </a:rPr>
              <a:t> </a:t>
            </a:r>
            <a:r>
              <a:rPr lang="vi-VN" sz="4599" dirty="0">
                <a:solidFill>
                  <a:srgbClr val="674935"/>
                </a:solidFill>
                <a:latin typeface="Roboto Condensed"/>
                <a:ea typeface="Roboto Condensed"/>
                <a:cs typeface="Roboto Condensed"/>
                <a:sym typeface="Roboto Condensed"/>
              </a:rPr>
              <a:t>cá nhân</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thời</a:t>
            </a:r>
            <a:r>
              <a:rPr lang="en-US" sz="4599" dirty="0">
                <a:solidFill>
                  <a:srgbClr val="674935"/>
                </a:solidFill>
                <a:latin typeface="Roboto Condensed"/>
                <a:ea typeface="Roboto Condensed"/>
                <a:cs typeface="Roboto Condensed"/>
                <a:sym typeface="Roboto Condensed"/>
              </a:rPr>
              <a:t> </a:t>
            </a:r>
            <a:r>
              <a:rPr lang="en-US" sz="4599" dirty="0" err="1">
                <a:solidFill>
                  <a:srgbClr val="674935"/>
                </a:solidFill>
                <a:latin typeface="Roboto Condensed"/>
                <a:ea typeface="Roboto Condensed"/>
                <a:cs typeface="Roboto Condensed"/>
                <a:sym typeface="Roboto Condensed"/>
              </a:rPr>
              <a:t>gian</a:t>
            </a:r>
            <a:r>
              <a:rPr lang="en-US" sz="4599" dirty="0">
                <a:solidFill>
                  <a:srgbClr val="674935"/>
                </a:solidFill>
                <a:latin typeface="Roboto Condensed"/>
                <a:ea typeface="Roboto Condensed"/>
                <a:cs typeface="Roboto Condensed"/>
                <a:sym typeface="Roboto Condensed"/>
              </a:rPr>
              <a:t>: 5 </a:t>
            </a:r>
            <a:r>
              <a:rPr lang="en-US" sz="4599" dirty="0" err="1">
                <a:solidFill>
                  <a:srgbClr val="674935"/>
                </a:solidFill>
                <a:latin typeface="Roboto Condensed"/>
                <a:ea typeface="Roboto Condensed"/>
                <a:cs typeface="Roboto Condensed"/>
                <a:sym typeface="Roboto Condensed"/>
              </a:rPr>
              <a:t>phút</a:t>
            </a:r>
            <a:endParaRPr lang="en-US" sz="4599" dirty="0">
              <a:solidFill>
                <a:srgbClr val="674935"/>
              </a:solidFill>
              <a:latin typeface="Roboto Condensed"/>
              <a:ea typeface="Roboto Condensed"/>
              <a:cs typeface="Roboto Condensed"/>
              <a:sym typeface="Roboto Condensed"/>
            </a:endParaRPr>
          </a:p>
          <a:p>
            <a:pPr marL="685800" indent="-685800" algn="just">
              <a:lnSpc>
                <a:spcPts val="6439"/>
              </a:lnSpc>
              <a:buFont typeface="Arial" panose="020B0604020202020204" pitchFamily="34" charset="0"/>
              <a:buChar char="•"/>
            </a:pPr>
            <a:endParaRPr lang="en-US" sz="4599" dirty="0">
              <a:solidFill>
                <a:srgbClr val="674935"/>
              </a:solidFill>
              <a:latin typeface="Roboto Condensed"/>
              <a:ea typeface="Roboto Condensed"/>
              <a:cs typeface="Roboto Condensed"/>
              <a:sym typeface="Roboto Condensed"/>
            </a:endParaRPr>
          </a:p>
        </p:txBody>
      </p:sp>
      <p:sp>
        <p:nvSpPr>
          <p:cNvPr id="3" name="Freeform 3"/>
          <p:cNvSpPr/>
          <p:nvPr/>
        </p:nvSpPr>
        <p:spPr>
          <a:xfrm>
            <a:off x="-1031319" y="3931767"/>
            <a:ext cx="9504285" cy="6926248"/>
          </a:xfrm>
          <a:custGeom>
            <a:avLst/>
            <a:gdLst/>
            <a:ahLst/>
            <a:cxnLst/>
            <a:rect l="l" t="t" r="r" b="b"/>
            <a:pathLst>
              <a:path w="9504285" h="6926248">
                <a:moveTo>
                  <a:pt x="0" y="0"/>
                </a:moveTo>
                <a:lnTo>
                  <a:pt x="9504286" y="0"/>
                </a:lnTo>
                <a:lnTo>
                  <a:pt x="9504286" y="6926248"/>
                </a:lnTo>
                <a:lnTo>
                  <a:pt x="0" y="69262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392011" y="4672165"/>
            <a:ext cx="5606644" cy="5445453"/>
          </a:xfrm>
          <a:custGeom>
            <a:avLst/>
            <a:gdLst/>
            <a:ahLst/>
            <a:cxnLst/>
            <a:rect l="l" t="t" r="r" b="b"/>
            <a:pathLst>
              <a:path w="5606644" h="5445453">
                <a:moveTo>
                  <a:pt x="0" y="0"/>
                </a:moveTo>
                <a:lnTo>
                  <a:pt x="5606645" y="0"/>
                </a:lnTo>
                <a:lnTo>
                  <a:pt x="5606645" y="5445453"/>
                </a:lnTo>
                <a:lnTo>
                  <a:pt x="0" y="5445453"/>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760385" y="597534"/>
            <a:ext cx="5920879" cy="981075"/>
          </a:xfrm>
          <a:prstGeom prst="rect">
            <a:avLst/>
          </a:prstGeom>
        </p:spPr>
        <p:txBody>
          <a:bodyPr lIns="0" tIns="0" rIns="0" bIns="0" rtlCol="0" anchor="t">
            <a:spAutoFit/>
          </a:bodyPr>
          <a:lstStyle/>
          <a:p>
            <a:pPr algn="ctr">
              <a:lnSpc>
                <a:spcPts val="7799"/>
              </a:lnSpc>
              <a:spcBef>
                <a:spcPct val="0"/>
              </a:spcBef>
            </a:pPr>
            <a:r>
              <a:rPr lang="en-US" sz="6499" b="1">
                <a:solidFill>
                  <a:srgbClr val="674935"/>
                </a:solidFill>
                <a:latin typeface="Fraunces Bold"/>
                <a:ea typeface="Fraunces Bold"/>
                <a:cs typeface="Fraunces Bold"/>
                <a:sym typeface="Fraunces Bold"/>
              </a:rPr>
              <a:t>4. LUYỆN TẬP</a:t>
            </a:r>
          </a:p>
        </p:txBody>
      </p:sp>
      <p:sp>
        <p:nvSpPr>
          <p:cNvPr id="6" name="TextBox 6"/>
          <p:cNvSpPr txBox="1"/>
          <p:nvPr/>
        </p:nvSpPr>
        <p:spPr>
          <a:xfrm>
            <a:off x="1416491" y="2046445"/>
            <a:ext cx="12817427" cy="854076"/>
          </a:xfrm>
          <a:prstGeom prst="rect">
            <a:avLst/>
          </a:prstGeom>
        </p:spPr>
        <p:txBody>
          <a:bodyPr lIns="0" tIns="0" rIns="0" bIns="0" rtlCol="0" anchor="t">
            <a:spAutoFit/>
          </a:bodyPr>
          <a:lstStyle/>
          <a:p>
            <a:pPr algn="ctr">
              <a:lnSpc>
                <a:spcPts val="6999"/>
              </a:lnSpc>
            </a:pPr>
            <a:r>
              <a:rPr lang="en-US" sz="4999">
                <a:solidFill>
                  <a:srgbClr val="674935"/>
                </a:solidFill>
                <a:latin typeface="#9Slide05 Dear Saturday"/>
                <a:ea typeface="#9Slide05 Dear Saturday"/>
                <a:cs typeface="#9Slide05 Dear Saturday"/>
                <a:sym typeface="#9Slide05 Dear Saturday"/>
              </a:rPr>
              <a:t>Nhiệm vụ 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13700761" y="9387840"/>
            <a:ext cx="243840" cy="434342"/>
            <a:chOff x="0" y="0"/>
            <a:chExt cx="325120" cy="579122"/>
          </a:xfrm>
        </p:grpSpPr>
        <p:sp>
          <p:nvSpPr>
            <p:cNvPr id="3" name="Freeform 3"/>
            <p:cNvSpPr/>
            <p:nvPr/>
          </p:nvSpPr>
          <p:spPr>
            <a:xfrm>
              <a:off x="0" y="0"/>
              <a:ext cx="325120" cy="579120"/>
            </a:xfrm>
            <a:custGeom>
              <a:avLst/>
              <a:gdLst/>
              <a:ahLst/>
              <a:cxnLst/>
              <a:rect l="l" t="t" r="r" b="b"/>
              <a:pathLst>
                <a:path w="325120" h="579120">
                  <a:moveTo>
                    <a:pt x="325120" y="289560"/>
                  </a:moveTo>
                  <a:cubicBezTo>
                    <a:pt x="325120" y="129667"/>
                    <a:pt x="252349" y="0"/>
                    <a:pt x="162560" y="0"/>
                  </a:cubicBezTo>
                  <a:cubicBezTo>
                    <a:pt x="72771" y="0"/>
                    <a:pt x="0" y="129667"/>
                    <a:pt x="0" y="289560"/>
                  </a:cubicBezTo>
                  <a:cubicBezTo>
                    <a:pt x="0" y="449453"/>
                    <a:pt x="72771" y="579120"/>
                    <a:pt x="162560" y="579120"/>
                  </a:cubicBezTo>
                  <a:cubicBezTo>
                    <a:pt x="252349" y="579120"/>
                    <a:pt x="325120" y="449453"/>
                    <a:pt x="325120" y="289560"/>
                  </a:cubicBezTo>
                  <a:close/>
                </a:path>
              </a:pathLst>
            </a:custGeom>
            <a:solidFill>
              <a:srgbClr val="EADEC6"/>
            </a:solidFill>
          </p:spPr>
          <p:txBody>
            <a:bodyPr/>
            <a:lstStyle/>
            <a:p>
              <a:endParaRPr lang="en-US"/>
            </a:p>
          </p:txBody>
        </p:sp>
      </p:grpSp>
      <p:grpSp>
        <p:nvGrpSpPr>
          <p:cNvPr id="4" name="Group 4"/>
          <p:cNvGrpSpPr/>
          <p:nvPr/>
        </p:nvGrpSpPr>
        <p:grpSpPr>
          <a:xfrm>
            <a:off x="15896845" y="-1680211"/>
            <a:ext cx="11945986" cy="10287000"/>
            <a:chOff x="0" y="0"/>
            <a:chExt cx="15927982" cy="13716000"/>
          </a:xfrm>
        </p:grpSpPr>
        <p:sp>
          <p:nvSpPr>
            <p:cNvPr id="5" name="Freeform 5"/>
            <p:cNvSpPr/>
            <p:nvPr/>
          </p:nvSpPr>
          <p:spPr>
            <a:xfrm>
              <a:off x="0" y="0"/>
              <a:ext cx="15927960" cy="13716000"/>
            </a:xfrm>
            <a:custGeom>
              <a:avLst/>
              <a:gdLst/>
              <a:ahLst/>
              <a:cxnLst/>
              <a:rect l="l" t="t" r="r" b="b"/>
              <a:pathLst>
                <a:path w="15927960" h="13716000">
                  <a:moveTo>
                    <a:pt x="0" y="0"/>
                  </a:moveTo>
                  <a:lnTo>
                    <a:pt x="15927960" y="0"/>
                  </a:lnTo>
                  <a:lnTo>
                    <a:pt x="15927960" y="13716000"/>
                  </a:lnTo>
                  <a:lnTo>
                    <a:pt x="0" y="13716000"/>
                  </a:lnTo>
                  <a:close/>
                </a:path>
              </a:pathLst>
            </a:custGeom>
            <a:solidFill>
              <a:srgbClr val="FBF8E9">
                <a:alpha val="33725"/>
              </a:srgbClr>
            </a:solidFill>
          </p:spPr>
          <p:txBody>
            <a:bodyPr/>
            <a:lstStyle/>
            <a:p>
              <a:endParaRPr lang="en-US"/>
            </a:p>
          </p:txBody>
        </p:sp>
      </p:grpSp>
      <p:sp>
        <p:nvSpPr>
          <p:cNvPr id="6" name="Freeform 6"/>
          <p:cNvSpPr/>
          <p:nvPr/>
        </p:nvSpPr>
        <p:spPr>
          <a:xfrm>
            <a:off x="0" y="2152174"/>
            <a:ext cx="23452847" cy="6801326"/>
          </a:xfrm>
          <a:custGeom>
            <a:avLst/>
            <a:gdLst/>
            <a:ahLst/>
            <a:cxnLst/>
            <a:rect l="l" t="t" r="r" b="b"/>
            <a:pathLst>
              <a:path w="23452847" h="6801326">
                <a:moveTo>
                  <a:pt x="0" y="0"/>
                </a:moveTo>
                <a:lnTo>
                  <a:pt x="23452847" y="0"/>
                </a:lnTo>
                <a:lnTo>
                  <a:pt x="23452847" y="6801326"/>
                </a:lnTo>
                <a:lnTo>
                  <a:pt x="0" y="68013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273158" y="523626"/>
            <a:ext cx="16296946" cy="867272"/>
          </a:xfrm>
          <a:prstGeom prst="rect">
            <a:avLst/>
          </a:prstGeom>
        </p:spPr>
        <p:txBody>
          <a:bodyPr lIns="0" tIns="0" rIns="0" bIns="0" rtlCol="0" anchor="t">
            <a:spAutoFit/>
          </a:bodyPr>
          <a:lstStyle/>
          <a:p>
            <a:pPr algn="ctr">
              <a:lnSpc>
                <a:spcPts val="6680"/>
              </a:lnSpc>
              <a:spcBef>
                <a:spcPct val="0"/>
              </a:spcBef>
            </a:pPr>
            <a:r>
              <a:rPr lang="en-US" sz="4771">
                <a:solidFill>
                  <a:srgbClr val="605048"/>
                </a:solidFill>
                <a:latin typeface="#9Slide07 Crocante"/>
                <a:ea typeface="#9Slide07 Crocante"/>
                <a:cs typeface="#9Slide07 Crocante"/>
                <a:sym typeface="#9Slide07 Crocante"/>
              </a:rPr>
              <a:t>Kinh nghiệm đọc hiểu một văn bản nghị luận văn học</a:t>
            </a:r>
          </a:p>
        </p:txBody>
      </p:sp>
      <p:sp>
        <p:nvSpPr>
          <p:cNvPr id="8" name="TextBox 8"/>
          <p:cNvSpPr txBox="1"/>
          <p:nvPr/>
        </p:nvSpPr>
        <p:spPr>
          <a:xfrm>
            <a:off x="1028700" y="3561331"/>
            <a:ext cx="1939142" cy="1313180"/>
          </a:xfrm>
          <a:prstGeom prst="rect">
            <a:avLst/>
          </a:prstGeom>
        </p:spPr>
        <p:txBody>
          <a:bodyPr lIns="0" tIns="0" rIns="0" bIns="0" rtlCol="0" anchor="t">
            <a:spAutoFit/>
          </a:bodyPr>
          <a:lstStyle/>
          <a:p>
            <a:pPr algn="ctr">
              <a:lnSpc>
                <a:spcPts val="5320"/>
              </a:lnSpc>
              <a:spcBef>
                <a:spcPct val="0"/>
              </a:spcBef>
            </a:pPr>
            <a:r>
              <a:rPr lang="en-US" sz="3800">
                <a:solidFill>
                  <a:srgbClr val="605048"/>
                </a:solidFill>
                <a:latin typeface="Roboto Condensed"/>
                <a:ea typeface="Roboto Condensed"/>
                <a:cs typeface="Roboto Condensed"/>
                <a:sym typeface="Roboto Condensed"/>
              </a:rPr>
              <a:t>Xác định luận đề</a:t>
            </a:r>
          </a:p>
        </p:txBody>
      </p:sp>
      <p:sp>
        <p:nvSpPr>
          <p:cNvPr id="9" name="TextBox 9"/>
          <p:cNvSpPr txBox="1"/>
          <p:nvPr/>
        </p:nvSpPr>
        <p:spPr>
          <a:xfrm>
            <a:off x="3757624" y="3561331"/>
            <a:ext cx="4854727" cy="3813810"/>
          </a:xfrm>
          <a:prstGeom prst="rect">
            <a:avLst/>
          </a:prstGeom>
        </p:spPr>
        <p:txBody>
          <a:bodyPr lIns="0" tIns="0" rIns="0" bIns="0" rtlCol="0" anchor="t">
            <a:spAutoFit/>
          </a:bodyPr>
          <a:lstStyle/>
          <a:p>
            <a:pPr algn="just">
              <a:lnSpc>
                <a:spcPts val="5040"/>
              </a:lnSpc>
            </a:pPr>
            <a:r>
              <a:rPr lang="en-US" sz="3600" dirty="0" err="1">
                <a:solidFill>
                  <a:srgbClr val="605048"/>
                </a:solidFill>
                <a:latin typeface="Roboto Condensed"/>
                <a:ea typeface="Roboto Condensed"/>
                <a:cs typeface="Roboto Condensed"/>
                <a:sym typeface="Roboto Condensed"/>
              </a:rPr>
              <a:t>Xác</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định</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hệ</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thống</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luận</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điểm</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lí</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lẽ</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bằng</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chứng</a:t>
            </a:r>
            <a:r>
              <a:rPr lang="en-US" sz="3600" dirty="0">
                <a:solidFill>
                  <a:srgbClr val="605048"/>
                </a:solidFill>
                <a:latin typeface="Roboto Condensed"/>
                <a:ea typeface="Roboto Condensed"/>
                <a:cs typeface="Roboto Condensed"/>
                <a:sym typeface="Roboto Condensed"/>
              </a:rPr>
              <a:t> và </a:t>
            </a:r>
            <a:r>
              <a:rPr lang="en-US" sz="3600" dirty="0" err="1">
                <a:solidFill>
                  <a:srgbClr val="605048"/>
                </a:solidFill>
                <a:latin typeface="Roboto Condensed"/>
                <a:ea typeface="Roboto Condensed"/>
                <a:cs typeface="Roboto Condensed"/>
                <a:sym typeface="Roboto Condensed"/>
              </a:rPr>
              <a:t>vẽ</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sơ</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đồ</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thể</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hiện</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mối</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quan</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hệ</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giữa</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luận</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đề</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luận</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điểm</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lí</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lẽ</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bằng</a:t>
            </a:r>
            <a:r>
              <a:rPr lang="en-US" sz="3600" dirty="0">
                <a:solidFill>
                  <a:srgbClr val="605048"/>
                </a:solidFill>
                <a:latin typeface="Roboto Condensed"/>
                <a:ea typeface="Roboto Condensed"/>
                <a:cs typeface="Roboto Condensed"/>
                <a:sym typeface="Roboto Condensed"/>
              </a:rPr>
              <a:t> </a:t>
            </a:r>
            <a:r>
              <a:rPr lang="en-US" sz="3600" dirty="0" err="1">
                <a:solidFill>
                  <a:srgbClr val="605048"/>
                </a:solidFill>
                <a:latin typeface="Roboto Condensed"/>
                <a:ea typeface="Roboto Condensed"/>
                <a:cs typeface="Roboto Condensed"/>
                <a:sym typeface="Roboto Condensed"/>
              </a:rPr>
              <a:t>chứng</a:t>
            </a:r>
            <a:endParaRPr lang="en-US" sz="3600" dirty="0">
              <a:solidFill>
                <a:srgbClr val="605048"/>
              </a:solidFill>
              <a:latin typeface="Roboto Condensed"/>
              <a:ea typeface="Roboto Condensed"/>
              <a:cs typeface="Roboto Condensed"/>
              <a:sym typeface="Roboto Condensed"/>
            </a:endParaRPr>
          </a:p>
          <a:p>
            <a:pPr algn="just">
              <a:lnSpc>
                <a:spcPts val="5040"/>
              </a:lnSpc>
              <a:spcBef>
                <a:spcPct val="0"/>
              </a:spcBef>
            </a:pPr>
            <a:endParaRPr lang="en-US" sz="3600" dirty="0">
              <a:solidFill>
                <a:srgbClr val="605048"/>
              </a:solidFill>
              <a:latin typeface="Roboto Condensed"/>
              <a:ea typeface="Roboto Condensed"/>
              <a:cs typeface="Roboto Condensed"/>
              <a:sym typeface="Roboto Condensed"/>
            </a:endParaRPr>
          </a:p>
        </p:txBody>
      </p:sp>
      <p:sp>
        <p:nvSpPr>
          <p:cNvPr id="10" name="TextBox 10"/>
          <p:cNvSpPr txBox="1"/>
          <p:nvPr/>
        </p:nvSpPr>
        <p:spPr>
          <a:xfrm>
            <a:off x="9421631" y="3387089"/>
            <a:ext cx="4811249" cy="4451985"/>
          </a:xfrm>
          <a:prstGeom prst="rect">
            <a:avLst/>
          </a:prstGeom>
        </p:spPr>
        <p:txBody>
          <a:bodyPr lIns="0" tIns="0" rIns="0" bIns="0" rtlCol="0" anchor="t">
            <a:spAutoFit/>
          </a:bodyPr>
          <a:lstStyle/>
          <a:p>
            <a:pPr algn="just">
              <a:lnSpc>
                <a:spcPts val="5040"/>
              </a:lnSpc>
              <a:spcBef>
                <a:spcPct val="0"/>
              </a:spcBef>
            </a:pPr>
            <a:r>
              <a:rPr lang="en-US" sz="3600">
                <a:solidFill>
                  <a:srgbClr val="605048"/>
                </a:solidFill>
                <a:latin typeface="Roboto Condensed"/>
                <a:ea typeface="Roboto Condensed"/>
                <a:cs typeface="Roboto Condensed"/>
                <a:sym typeface="Roboto Condensed"/>
              </a:rPr>
              <a:t>Tìm hiểu nghệ thuật lập luận của tác giả trong văn bản (cách đặt vấn đề, cách sử dụng lí lẽ, bằng chứng, cách kết thúc vấn đề, ngôn ngữ bài nghị luận…)</a:t>
            </a:r>
          </a:p>
        </p:txBody>
      </p:sp>
      <p:sp>
        <p:nvSpPr>
          <p:cNvPr id="11" name="TextBox 11"/>
          <p:cNvSpPr txBox="1"/>
          <p:nvPr/>
        </p:nvSpPr>
        <p:spPr>
          <a:xfrm>
            <a:off x="15042505" y="3706177"/>
            <a:ext cx="2837321" cy="3813810"/>
          </a:xfrm>
          <a:prstGeom prst="rect">
            <a:avLst/>
          </a:prstGeom>
        </p:spPr>
        <p:txBody>
          <a:bodyPr lIns="0" tIns="0" rIns="0" bIns="0" rtlCol="0" anchor="t">
            <a:spAutoFit/>
          </a:bodyPr>
          <a:lstStyle/>
          <a:p>
            <a:pPr algn="just">
              <a:lnSpc>
                <a:spcPts val="5040"/>
              </a:lnSpc>
              <a:spcBef>
                <a:spcPct val="0"/>
              </a:spcBef>
            </a:pPr>
            <a:r>
              <a:rPr lang="en-US" sz="3600">
                <a:solidFill>
                  <a:srgbClr val="605048"/>
                </a:solidFill>
                <a:latin typeface="Roboto Condensed"/>
                <a:ea typeface="Roboto Condensed"/>
                <a:cs typeface="Roboto Condensed"/>
                <a:sym typeface="Roboto Condensed"/>
              </a:rPr>
              <a:t>Liên hệ nội dung văn bản với thực tế để hiểu hơn về văn bản và về bản thân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TextBox 2"/>
          <p:cNvSpPr txBox="1"/>
          <p:nvPr/>
        </p:nvSpPr>
        <p:spPr>
          <a:xfrm>
            <a:off x="2824378" y="3825883"/>
            <a:ext cx="12503852" cy="1580561"/>
          </a:xfrm>
          <a:prstGeom prst="rect">
            <a:avLst/>
          </a:prstGeom>
        </p:spPr>
        <p:txBody>
          <a:bodyPr lIns="0" tIns="0" rIns="0" bIns="0" rtlCol="0" anchor="t">
            <a:spAutoFit/>
          </a:bodyPr>
          <a:lstStyle/>
          <a:p>
            <a:pPr marL="685800" indent="-685800" algn="ctr">
              <a:lnSpc>
                <a:spcPts val="6439"/>
              </a:lnSpc>
              <a:buFont typeface="Arial" panose="020B0604020202020204" pitchFamily="34" charset="0"/>
              <a:buChar char="•"/>
            </a:pPr>
            <a:r>
              <a:rPr lang="vi-VN" sz="4500" dirty="0">
                <a:solidFill>
                  <a:srgbClr val="674935"/>
                </a:solidFill>
                <a:effectLst/>
                <a:latin typeface="Roboto Condensed" panose="02000000000000000000" pitchFamily="2" charset="0"/>
                <a:ea typeface="Roboto Condensed" panose="02000000000000000000" pitchFamily="2" charset="0"/>
                <a:cs typeface="Noto Sans Symbols"/>
              </a:rPr>
              <a:t>Em thích nhất đoạn văn phân tích nào trong văn bản </a:t>
            </a:r>
            <a:r>
              <a:rPr lang="vi-VN" sz="4500" i="1" dirty="0">
                <a:solidFill>
                  <a:srgbClr val="674935"/>
                </a:solidFill>
                <a:effectLst/>
                <a:latin typeface="Roboto Condensed" panose="02000000000000000000" pitchFamily="2" charset="0"/>
                <a:ea typeface="Roboto Condensed" panose="02000000000000000000" pitchFamily="2" charset="0"/>
                <a:cs typeface="Noto Sans Symbols"/>
              </a:rPr>
              <a:t>Về truyện “Làng” của Kim Lân? </a:t>
            </a:r>
            <a:r>
              <a:rPr lang="vi-VN" sz="4500" dirty="0">
                <a:solidFill>
                  <a:srgbClr val="674935"/>
                </a:solidFill>
                <a:effectLst/>
                <a:latin typeface="Roboto Condensed" panose="02000000000000000000" pitchFamily="2" charset="0"/>
                <a:ea typeface="Roboto Condensed" panose="02000000000000000000" pitchFamily="2" charset="0"/>
                <a:cs typeface="Noto Sans Symbols"/>
              </a:rPr>
              <a:t>Vì sao?</a:t>
            </a:r>
            <a:endParaRPr lang="en-US" sz="4500" dirty="0">
              <a:solidFill>
                <a:srgbClr val="674935"/>
              </a:solidFill>
              <a:effectLst/>
              <a:latin typeface="Roboto Condensed" panose="02000000000000000000" pitchFamily="2" charset="0"/>
              <a:ea typeface="Roboto Condensed" panose="02000000000000000000" pitchFamily="2" charset="0"/>
              <a:cs typeface="Noto Sans Symbols"/>
            </a:endParaRPr>
          </a:p>
        </p:txBody>
      </p:sp>
      <p:sp>
        <p:nvSpPr>
          <p:cNvPr id="3" name="Freeform 3"/>
          <p:cNvSpPr/>
          <p:nvPr/>
        </p:nvSpPr>
        <p:spPr>
          <a:xfrm>
            <a:off x="-1927764" y="4741392"/>
            <a:ext cx="9504285" cy="6926248"/>
          </a:xfrm>
          <a:custGeom>
            <a:avLst/>
            <a:gdLst/>
            <a:ahLst/>
            <a:cxnLst/>
            <a:rect l="l" t="t" r="r" b="b"/>
            <a:pathLst>
              <a:path w="9504285" h="6926248">
                <a:moveTo>
                  <a:pt x="0" y="0"/>
                </a:moveTo>
                <a:lnTo>
                  <a:pt x="9504285" y="0"/>
                </a:lnTo>
                <a:lnTo>
                  <a:pt x="9504285" y="6926248"/>
                </a:lnTo>
                <a:lnTo>
                  <a:pt x="0" y="69262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4233918" y="6461117"/>
            <a:ext cx="3764738" cy="3656502"/>
          </a:xfrm>
          <a:custGeom>
            <a:avLst/>
            <a:gdLst/>
            <a:ahLst/>
            <a:cxnLst/>
            <a:rect l="l" t="t" r="r" b="b"/>
            <a:pathLst>
              <a:path w="3764738" h="3656502">
                <a:moveTo>
                  <a:pt x="0" y="0"/>
                </a:moveTo>
                <a:lnTo>
                  <a:pt x="3764738" y="0"/>
                </a:lnTo>
                <a:lnTo>
                  <a:pt x="3764738" y="3656501"/>
                </a:lnTo>
                <a:lnTo>
                  <a:pt x="0" y="3656501"/>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760385" y="597534"/>
            <a:ext cx="5920879" cy="981075"/>
          </a:xfrm>
          <a:prstGeom prst="rect">
            <a:avLst/>
          </a:prstGeom>
        </p:spPr>
        <p:txBody>
          <a:bodyPr lIns="0" tIns="0" rIns="0" bIns="0" rtlCol="0" anchor="t">
            <a:spAutoFit/>
          </a:bodyPr>
          <a:lstStyle/>
          <a:p>
            <a:pPr algn="ctr">
              <a:lnSpc>
                <a:spcPts val="7799"/>
              </a:lnSpc>
              <a:spcBef>
                <a:spcPct val="0"/>
              </a:spcBef>
            </a:pPr>
            <a:r>
              <a:rPr lang="en-US" sz="6499" b="1">
                <a:solidFill>
                  <a:srgbClr val="674935"/>
                </a:solidFill>
                <a:latin typeface="Fraunces Bold"/>
                <a:ea typeface="Fraunces Bold"/>
                <a:cs typeface="Fraunces Bold"/>
                <a:sym typeface="Fraunces Bold"/>
              </a:rPr>
              <a:t>4. LUYỆN TẬP</a:t>
            </a:r>
          </a:p>
        </p:txBody>
      </p:sp>
      <p:sp>
        <p:nvSpPr>
          <p:cNvPr id="6" name="TextBox 6"/>
          <p:cNvSpPr txBox="1"/>
          <p:nvPr/>
        </p:nvSpPr>
        <p:spPr>
          <a:xfrm>
            <a:off x="2510804" y="2263765"/>
            <a:ext cx="12817427" cy="854076"/>
          </a:xfrm>
          <a:prstGeom prst="rect">
            <a:avLst/>
          </a:prstGeom>
        </p:spPr>
        <p:txBody>
          <a:bodyPr lIns="0" tIns="0" rIns="0" bIns="0" rtlCol="0" anchor="t">
            <a:spAutoFit/>
          </a:bodyPr>
          <a:lstStyle/>
          <a:p>
            <a:pPr algn="ctr">
              <a:lnSpc>
                <a:spcPts val="6999"/>
              </a:lnSpc>
            </a:pPr>
            <a:r>
              <a:rPr lang="en-US" sz="4999">
                <a:solidFill>
                  <a:srgbClr val="674935"/>
                </a:solidFill>
                <a:latin typeface="#9Slide05 Dear Saturday"/>
                <a:ea typeface="#9Slide05 Dear Saturday"/>
                <a:cs typeface="#9Slide05 Dear Saturday"/>
                <a:sym typeface="#9Slide05 Dear Saturday"/>
              </a:rPr>
              <a:t>Nhiệm vụ 3: Két nối đọc-viét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5" name="TextBox 5"/>
          <p:cNvSpPr txBox="1"/>
          <p:nvPr/>
        </p:nvSpPr>
        <p:spPr>
          <a:xfrm>
            <a:off x="760385" y="597534"/>
            <a:ext cx="5920879" cy="981075"/>
          </a:xfrm>
          <a:prstGeom prst="rect">
            <a:avLst/>
          </a:prstGeom>
        </p:spPr>
        <p:txBody>
          <a:bodyPr lIns="0" tIns="0" rIns="0" bIns="0" rtlCol="0" anchor="t">
            <a:spAutoFit/>
          </a:bodyPr>
          <a:lstStyle/>
          <a:p>
            <a:pPr algn="ctr">
              <a:lnSpc>
                <a:spcPts val="7799"/>
              </a:lnSpc>
              <a:spcBef>
                <a:spcPct val="0"/>
              </a:spcBef>
            </a:pPr>
            <a:r>
              <a:rPr lang="en-US" sz="6499" b="1">
                <a:solidFill>
                  <a:srgbClr val="674935"/>
                </a:solidFill>
                <a:latin typeface="Fraunces Bold"/>
                <a:ea typeface="Fraunces Bold"/>
                <a:cs typeface="Fraunces Bold"/>
                <a:sym typeface="Fraunces Bold"/>
              </a:rPr>
              <a:t>4. LUYỆN TẬP</a:t>
            </a:r>
          </a:p>
        </p:txBody>
      </p:sp>
      <p:sp>
        <p:nvSpPr>
          <p:cNvPr id="6" name="TextBox 6"/>
          <p:cNvSpPr txBox="1"/>
          <p:nvPr/>
        </p:nvSpPr>
        <p:spPr>
          <a:xfrm>
            <a:off x="2064252" y="1790700"/>
            <a:ext cx="12817427" cy="865622"/>
          </a:xfrm>
          <a:prstGeom prst="rect">
            <a:avLst/>
          </a:prstGeom>
        </p:spPr>
        <p:txBody>
          <a:bodyPr lIns="0" tIns="0" rIns="0" bIns="0" rtlCol="0" anchor="t">
            <a:spAutoFit/>
          </a:bodyPr>
          <a:lstStyle/>
          <a:p>
            <a:pPr algn="ctr">
              <a:lnSpc>
                <a:spcPts val="6999"/>
              </a:lnSpc>
            </a:pPr>
            <a:r>
              <a:rPr lang="en-US" sz="4999" dirty="0" err="1">
                <a:solidFill>
                  <a:srgbClr val="674935"/>
                </a:solidFill>
                <a:latin typeface="#9Slide05 Dear Saturday"/>
                <a:ea typeface="#9Slide05 Dear Saturday"/>
                <a:cs typeface="#9Slide05 Dear Saturday"/>
                <a:sym typeface="#9Slide05 Dear Saturday"/>
              </a:rPr>
              <a:t>Gợi</a:t>
            </a:r>
            <a:r>
              <a:rPr lang="en-US" sz="4999" dirty="0">
                <a:solidFill>
                  <a:srgbClr val="674935"/>
                </a:solidFill>
                <a:latin typeface="#9Slide05 Dear Saturday"/>
                <a:ea typeface="#9Slide05 Dear Saturday"/>
                <a:cs typeface="#9Slide05 Dear Saturday"/>
                <a:sym typeface="#9Slide05 Dear Saturday"/>
              </a:rPr>
              <a:t> ý</a:t>
            </a:r>
          </a:p>
        </p:txBody>
      </p:sp>
      <p:graphicFrame>
        <p:nvGraphicFramePr>
          <p:cNvPr id="7" name="Bảng 6">
            <a:extLst>
              <a:ext uri="{FF2B5EF4-FFF2-40B4-BE49-F238E27FC236}">
                <a16:creationId xmlns:a16="http://schemas.microsoft.com/office/drawing/2014/main" id="{5F6EF435-5199-20CF-5B39-97FE316064C0}"/>
              </a:ext>
            </a:extLst>
          </p:cNvPr>
          <p:cNvGraphicFramePr>
            <a:graphicFrameLocks noGrp="1"/>
          </p:cNvGraphicFramePr>
          <p:nvPr>
            <p:extLst>
              <p:ext uri="{D42A27DB-BD31-4B8C-83A1-F6EECF244321}">
                <p14:modId xmlns:p14="http://schemas.microsoft.com/office/powerpoint/2010/main" val="3898821982"/>
              </p:ext>
            </p:extLst>
          </p:nvPr>
        </p:nvGraphicFramePr>
        <p:xfrm>
          <a:off x="609600" y="2865438"/>
          <a:ext cx="16992600" cy="6751858"/>
        </p:xfrm>
        <a:graphic>
          <a:graphicData uri="http://schemas.openxmlformats.org/drawingml/2006/table">
            <a:tbl>
              <a:tblPr/>
              <a:tblGrid>
                <a:gridCol w="3505200">
                  <a:extLst>
                    <a:ext uri="{9D8B030D-6E8A-4147-A177-3AD203B41FA5}">
                      <a16:colId xmlns:a16="http://schemas.microsoft.com/office/drawing/2014/main" val="317609402"/>
                    </a:ext>
                  </a:extLst>
                </a:gridCol>
                <a:gridCol w="13487400">
                  <a:extLst>
                    <a:ext uri="{9D8B030D-6E8A-4147-A177-3AD203B41FA5}">
                      <a16:colId xmlns:a16="http://schemas.microsoft.com/office/drawing/2014/main" val="2907498005"/>
                    </a:ext>
                  </a:extLst>
                </a:gridCol>
              </a:tblGrid>
              <a:tr h="1179640">
                <a:tc>
                  <a:txBody>
                    <a:bodyPr/>
                    <a:lstStyle/>
                    <a:p>
                      <a:pPr algn="ctr" rtl="0" fontAlgn="t">
                        <a:spcBef>
                          <a:spcPts val="200"/>
                        </a:spcBef>
                        <a:spcAft>
                          <a:spcPts val="200"/>
                        </a:spcAft>
                      </a:pPr>
                      <a:r>
                        <a:rPr lang="en-US" sz="4000" b="1" i="0" u="none" strike="noStrike" dirty="0" err="1">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Mở</a:t>
                      </a:r>
                      <a:r>
                        <a:rPr lang="en-US" sz="4000" b="1" i="0" u="none" strike="noStrike"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4000" b="1" i="0" u="none" strike="noStrike" dirty="0" err="1">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đoạn</a:t>
                      </a:r>
                      <a:r>
                        <a:rPr lang="en-US" sz="4000" b="1" i="0" u="none" strike="noStrike"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 </a:t>
                      </a:r>
                      <a:endParaRPr lang="en-US" sz="4000" b="1"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ctr" rtl="0" fontAlgn="t">
                        <a:spcBef>
                          <a:spcPts val="200"/>
                        </a:spcBef>
                        <a:spcAft>
                          <a:spcPts val="200"/>
                        </a:spcAft>
                      </a:pPr>
                      <a:r>
                        <a:rPr lang="en-US" sz="4000" b="1" i="0" u="none" strike="noStrike"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(1 </a:t>
                      </a:r>
                      <a:r>
                        <a:rPr lang="en-US" sz="4000" b="1" i="0" u="none" strike="noStrike" dirty="0" err="1">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câu</a:t>
                      </a:r>
                      <a:r>
                        <a:rPr lang="en-US" sz="4000" b="1" i="0" u="none" strike="noStrike"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4000" b="1"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63500" marR="63500" marT="63500" marB="635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just" rtl="0" fontAlgn="t">
                        <a:spcBef>
                          <a:spcPts val="200"/>
                        </a:spcBef>
                        <a:spcAft>
                          <a:spcPts val="200"/>
                        </a:spcAft>
                      </a:pPr>
                      <a:r>
                        <a:rPr lang="vi-VN" sz="4000" kern="1200" dirty="0">
                          <a:solidFill>
                            <a:srgbClr val="674935"/>
                          </a:solidFill>
                          <a:effectLst/>
                          <a:latin typeface="Roboto Condensed" panose="02000000000000000000" pitchFamily="2" charset="0"/>
                          <a:ea typeface="Roboto Condensed" panose="02000000000000000000" pitchFamily="2" charset="0"/>
                          <a:cs typeface="+mn-cs"/>
                        </a:rPr>
                        <a:t>Nêu ý kiến, quan điểm của mình về đoạn văn yêu thích nhất</a:t>
                      </a:r>
                      <a:endParaRPr lang="en-US" sz="4000"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63500" marR="63500" marT="63500" marB="635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52271830"/>
                  </a:ext>
                </a:extLst>
              </a:tr>
              <a:tr h="3957858">
                <a:tc>
                  <a:txBody>
                    <a:bodyPr/>
                    <a:lstStyle/>
                    <a:p>
                      <a:pPr algn="ctr" rtl="0" fontAlgn="t">
                        <a:spcBef>
                          <a:spcPts val="200"/>
                        </a:spcBef>
                        <a:spcAft>
                          <a:spcPts val="200"/>
                        </a:spcAft>
                      </a:pPr>
                      <a:r>
                        <a:rPr lang="en-US" sz="4000" b="1" i="0" u="none" strike="noStrike" dirty="0" err="1">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Thân</a:t>
                      </a:r>
                      <a:r>
                        <a:rPr lang="en-US" sz="4000" b="1" i="0" u="none" strike="noStrike"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4000" b="1" i="0" u="none" strike="noStrike" dirty="0" err="1">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đoạn</a:t>
                      </a:r>
                      <a:r>
                        <a:rPr lang="en-US" sz="4000" b="1" i="0" u="none" strike="noStrike"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 </a:t>
                      </a:r>
                      <a:endParaRPr lang="en-US" sz="4000" b="1"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ctr" rtl="0" fontAlgn="t">
                        <a:spcBef>
                          <a:spcPts val="200"/>
                        </a:spcBef>
                        <a:spcAft>
                          <a:spcPts val="200"/>
                        </a:spcAft>
                      </a:pPr>
                      <a:r>
                        <a:rPr lang="en-US" sz="4000" b="1" i="0" u="none" strike="noStrike"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(7-8 </a:t>
                      </a:r>
                      <a:r>
                        <a:rPr lang="en-US" sz="4000" b="1" i="0" u="none" strike="noStrike" dirty="0" err="1">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câu</a:t>
                      </a:r>
                      <a:r>
                        <a:rPr lang="en-US" sz="4000" b="1" i="0" u="none" strike="noStrike"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4000" b="1"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63500" marR="63500" marT="63500" marB="635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r>
                        <a:rPr lang="vi-VN" sz="4000" kern="1200" dirty="0">
                          <a:solidFill>
                            <a:srgbClr val="674935"/>
                          </a:solidFill>
                          <a:effectLst/>
                          <a:latin typeface="Roboto Condensed" panose="02000000000000000000" pitchFamily="2" charset="0"/>
                          <a:ea typeface="Roboto Condensed" panose="02000000000000000000" pitchFamily="2" charset="0"/>
                          <a:cs typeface="+mn-cs"/>
                        </a:rPr>
                        <a:t>Trình bày lí do, giải thích sự lựa chọn của bản thân, bám vào các đặc sắc của đoạn văn được lựa chọn:</a:t>
                      </a:r>
                      <a:endParaRPr lang="en-US" sz="4000" kern="1200" dirty="0">
                        <a:solidFill>
                          <a:srgbClr val="674935"/>
                        </a:solidFill>
                        <a:effectLst/>
                        <a:latin typeface="Roboto Condensed" panose="02000000000000000000" pitchFamily="2" charset="0"/>
                        <a:ea typeface="Roboto Condensed" panose="02000000000000000000" pitchFamily="2" charset="0"/>
                        <a:cs typeface="+mn-cs"/>
                      </a:endParaRPr>
                    </a:p>
                    <a:p>
                      <a:r>
                        <a:rPr lang="vi-VN" sz="4000" kern="1200" dirty="0">
                          <a:solidFill>
                            <a:srgbClr val="674935"/>
                          </a:solidFill>
                          <a:effectLst/>
                          <a:latin typeface="Roboto Condensed" panose="02000000000000000000" pitchFamily="2" charset="0"/>
                          <a:ea typeface="Roboto Condensed" panose="02000000000000000000" pitchFamily="2" charset="0"/>
                          <a:cs typeface="+mn-cs"/>
                        </a:rPr>
                        <a:t>- Đoạn văn có đặc sắc gì về nội dung?</a:t>
                      </a:r>
                      <a:endParaRPr lang="en-US" sz="4000" kern="1200" dirty="0">
                        <a:solidFill>
                          <a:srgbClr val="674935"/>
                        </a:solidFill>
                        <a:effectLst/>
                        <a:latin typeface="Roboto Condensed" panose="02000000000000000000" pitchFamily="2" charset="0"/>
                        <a:ea typeface="Roboto Condensed" panose="02000000000000000000" pitchFamily="2" charset="0"/>
                        <a:cs typeface="+mn-cs"/>
                      </a:endParaRPr>
                    </a:p>
                    <a:p>
                      <a:r>
                        <a:rPr lang="vi-VN" sz="4000" kern="1200" dirty="0">
                          <a:solidFill>
                            <a:srgbClr val="674935"/>
                          </a:solidFill>
                          <a:effectLst/>
                          <a:latin typeface="Roboto Condensed" panose="02000000000000000000" pitchFamily="2" charset="0"/>
                          <a:ea typeface="Roboto Condensed" panose="02000000000000000000" pitchFamily="2" charset="0"/>
                          <a:cs typeface="+mn-cs"/>
                        </a:rPr>
                        <a:t>- Đoạn văn có đặc sắc gì về nghệ thuật?</a:t>
                      </a:r>
                      <a:endParaRPr lang="en-US" sz="4000"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63500" marR="63500" marT="63500" marB="635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51448419"/>
                  </a:ext>
                </a:extLst>
              </a:tr>
              <a:tr h="1179640">
                <a:tc>
                  <a:txBody>
                    <a:bodyPr/>
                    <a:lstStyle/>
                    <a:p>
                      <a:pPr algn="ctr" rtl="0" fontAlgn="t">
                        <a:spcBef>
                          <a:spcPts val="200"/>
                        </a:spcBef>
                        <a:spcAft>
                          <a:spcPts val="200"/>
                        </a:spcAft>
                      </a:pPr>
                      <a:r>
                        <a:rPr lang="en-US" sz="4000" b="1" i="0" u="none" strike="noStrike">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Kết đoạn </a:t>
                      </a:r>
                      <a:endParaRPr lang="en-US" sz="4000" b="1">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ctr" rtl="0" fontAlgn="t">
                        <a:spcBef>
                          <a:spcPts val="200"/>
                        </a:spcBef>
                        <a:spcAft>
                          <a:spcPts val="200"/>
                        </a:spcAft>
                      </a:pPr>
                      <a:r>
                        <a:rPr lang="en-US" sz="4000" b="1" i="0" u="none" strike="noStrike">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rPr>
                        <a:t>(1 câu)</a:t>
                      </a:r>
                      <a:endParaRPr lang="en-US" sz="4000" b="1"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63500" marR="63500" marT="63500" marB="635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just" rtl="0" fontAlgn="t">
                        <a:spcBef>
                          <a:spcPts val="200"/>
                        </a:spcBef>
                        <a:spcAft>
                          <a:spcPts val="200"/>
                        </a:spcAft>
                      </a:pPr>
                      <a:r>
                        <a:rPr lang="vi-VN" sz="4000" kern="1200" dirty="0">
                          <a:solidFill>
                            <a:srgbClr val="674935"/>
                          </a:solidFill>
                          <a:effectLst/>
                          <a:latin typeface="Roboto Condensed" panose="02000000000000000000" pitchFamily="2" charset="0"/>
                          <a:ea typeface="Roboto Condensed" panose="02000000000000000000" pitchFamily="2" charset="0"/>
                          <a:cs typeface="+mn-cs"/>
                        </a:rPr>
                        <a:t>Khẳng định lại ý kiến</a:t>
                      </a:r>
                      <a:endParaRPr lang="en-US" sz="4000" dirty="0">
                        <a:solidFill>
                          <a:srgbClr val="674935"/>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63500" marR="63500" marT="63500" marB="635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5662901"/>
                  </a:ext>
                </a:extLst>
              </a:tr>
            </a:tbl>
          </a:graphicData>
        </a:graphic>
      </p:graphicFrame>
      <p:sp>
        <p:nvSpPr>
          <p:cNvPr id="8" name="Rectangle 1">
            <a:extLst>
              <a:ext uri="{FF2B5EF4-FFF2-40B4-BE49-F238E27FC236}">
                <a16:creationId xmlns:a16="http://schemas.microsoft.com/office/drawing/2014/main" id="{DFE20FDE-DE44-1DF3-0E87-065A34A3C55B}"/>
              </a:ext>
            </a:extLst>
          </p:cNvPr>
          <p:cNvSpPr>
            <a:spLocks noChangeArrowheads="1"/>
          </p:cNvSpPr>
          <p:nvPr/>
        </p:nvSpPr>
        <p:spPr bwMode="auto">
          <a:xfrm>
            <a:off x="3019425" y="240823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23672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sp>
        <p:nvSpPr>
          <p:cNvPr id="2" name="Freeform 2"/>
          <p:cNvSpPr/>
          <p:nvPr/>
        </p:nvSpPr>
        <p:spPr>
          <a:xfrm flipH="1">
            <a:off x="0" y="844820"/>
            <a:ext cx="6696993" cy="9253185"/>
          </a:xfrm>
          <a:custGeom>
            <a:avLst/>
            <a:gdLst/>
            <a:ahLst/>
            <a:cxnLst/>
            <a:rect l="l" t="t" r="r" b="b"/>
            <a:pathLst>
              <a:path w="6696993" h="9253185">
                <a:moveTo>
                  <a:pt x="6696993" y="0"/>
                </a:moveTo>
                <a:lnTo>
                  <a:pt x="0" y="0"/>
                </a:lnTo>
                <a:lnTo>
                  <a:pt x="0" y="9253185"/>
                </a:lnTo>
                <a:lnTo>
                  <a:pt x="6696993" y="9253185"/>
                </a:lnTo>
                <a:lnTo>
                  <a:pt x="669699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7035582" y="3225099"/>
            <a:ext cx="10506284" cy="1969514"/>
          </a:xfrm>
          <a:prstGeom prst="rect">
            <a:avLst/>
          </a:prstGeom>
        </p:spPr>
        <p:txBody>
          <a:bodyPr lIns="0" tIns="0" rIns="0" bIns="0" rtlCol="0" anchor="t">
            <a:spAutoFit/>
          </a:bodyPr>
          <a:lstStyle/>
          <a:p>
            <a:pPr algn="ctr">
              <a:lnSpc>
                <a:spcPct val="120000"/>
              </a:lnSpc>
              <a:spcBef>
                <a:spcPts val="200"/>
              </a:spcBef>
              <a:spcAft>
                <a:spcPts val="200"/>
              </a:spcAft>
              <a:tabLst>
                <a:tab pos="7334250" algn="l"/>
              </a:tabLst>
            </a:pPr>
            <a:r>
              <a:rPr lang="vi-VN" sz="5400" dirty="0">
                <a:solidFill>
                  <a:srgbClr val="674935"/>
                </a:solidFill>
                <a:effectLst/>
                <a:latin typeface="Roboto Condensed" panose="02000000000000000000" pitchFamily="2" charset="0"/>
                <a:ea typeface="Roboto Condensed" panose="02000000000000000000" pitchFamily="2" charset="0"/>
              </a:rPr>
              <a:t>Đọc mở rộng văn bản cùng thể loại: </a:t>
            </a:r>
          </a:p>
          <a:p>
            <a:pPr algn="ctr">
              <a:lnSpc>
                <a:spcPct val="120000"/>
              </a:lnSpc>
              <a:spcBef>
                <a:spcPts val="200"/>
              </a:spcBef>
              <a:spcAft>
                <a:spcPts val="200"/>
              </a:spcAft>
              <a:tabLst>
                <a:tab pos="7334250" algn="l"/>
              </a:tabLst>
            </a:pPr>
            <a:r>
              <a:rPr lang="vi-VN" sz="5400" i="1" dirty="0">
                <a:solidFill>
                  <a:srgbClr val="674935"/>
                </a:solidFill>
                <a:effectLst/>
                <a:latin typeface="Roboto Condensed" panose="02000000000000000000" pitchFamily="2" charset="0"/>
                <a:ea typeface="Roboto Condensed" panose="02000000000000000000" pitchFamily="2" charset="0"/>
              </a:rPr>
              <a:t>Phân tích bài “Khóc Dương Khuê”</a:t>
            </a:r>
            <a:endParaRPr lang="en-US" sz="5400" dirty="0">
              <a:solidFill>
                <a:srgbClr val="674935"/>
              </a:solidFill>
              <a:effectLst/>
              <a:latin typeface="Roboto Condensed" panose="02000000000000000000" pitchFamily="2" charset="0"/>
              <a:ea typeface="Roboto Condensed" panose="02000000000000000000" pitchFamily="2" charset="0"/>
            </a:endParaRPr>
          </a:p>
        </p:txBody>
      </p:sp>
      <p:sp>
        <p:nvSpPr>
          <p:cNvPr id="4" name="TextBox 4"/>
          <p:cNvSpPr txBox="1"/>
          <p:nvPr/>
        </p:nvSpPr>
        <p:spPr>
          <a:xfrm>
            <a:off x="8503774" y="1391485"/>
            <a:ext cx="6424216" cy="1123950"/>
          </a:xfrm>
          <a:prstGeom prst="rect">
            <a:avLst/>
          </a:prstGeom>
        </p:spPr>
        <p:txBody>
          <a:bodyPr lIns="0" tIns="0" rIns="0" bIns="0" rtlCol="0" anchor="t">
            <a:spAutoFit/>
          </a:bodyPr>
          <a:lstStyle/>
          <a:p>
            <a:pPr algn="ctr">
              <a:lnSpc>
                <a:spcPts val="8999"/>
              </a:lnSpc>
              <a:spcBef>
                <a:spcPct val="0"/>
              </a:spcBef>
            </a:pPr>
            <a:r>
              <a:rPr lang="en-US" sz="7499" b="1">
                <a:solidFill>
                  <a:srgbClr val="674935"/>
                </a:solidFill>
                <a:latin typeface="Fraunces Bold"/>
                <a:ea typeface="Fraunces Bold"/>
                <a:cs typeface="Fraunces Bold"/>
                <a:sym typeface="Fraunces Bold"/>
              </a:rPr>
              <a:t>5. VẬN DỤNG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8C67E"/>
        </a:solidFill>
        <a:effectLst/>
      </p:bgPr>
    </p:bg>
    <p:spTree>
      <p:nvGrpSpPr>
        <p:cNvPr id="1" name=""/>
        <p:cNvGrpSpPr/>
        <p:nvPr/>
      </p:nvGrpSpPr>
      <p:grpSpPr>
        <a:xfrm>
          <a:off x="0" y="0"/>
          <a:ext cx="0" cy="0"/>
          <a:chOff x="0" y="0"/>
          <a:chExt cx="0" cy="0"/>
        </a:xfrm>
      </p:grpSpPr>
      <p:grpSp>
        <p:nvGrpSpPr>
          <p:cNvPr id="2" name="Group 2"/>
          <p:cNvGrpSpPr/>
          <p:nvPr/>
        </p:nvGrpSpPr>
        <p:grpSpPr>
          <a:xfrm>
            <a:off x="5850732" y="0"/>
            <a:ext cx="6586538" cy="10287000"/>
            <a:chOff x="0" y="0"/>
            <a:chExt cx="8782050" cy="13716000"/>
          </a:xfrm>
        </p:grpSpPr>
        <p:sp>
          <p:nvSpPr>
            <p:cNvPr id="3" name="Freeform 3"/>
            <p:cNvSpPr/>
            <p:nvPr/>
          </p:nvSpPr>
          <p:spPr>
            <a:xfrm>
              <a:off x="0" y="0"/>
              <a:ext cx="8782050" cy="13716000"/>
            </a:xfrm>
            <a:custGeom>
              <a:avLst/>
              <a:gdLst/>
              <a:ahLst/>
              <a:cxnLst/>
              <a:rect l="l" t="t" r="r" b="b"/>
              <a:pathLst>
                <a:path w="8782050" h="13716000">
                  <a:moveTo>
                    <a:pt x="0" y="0"/>
                  </a:moveTo>
                  <a:lnTo>
                    <a:pt x="8782050" y="0"/>
                  </a:lnTo>
                  <a:lnTo>
                    <a:pt x="8782050" y="13716000"/>
                  </a:lnTo>
                  <a:lnTo>
                    <a:pt x="0" y="13716000"/>
                  </a:lnTo>
                  <a:close/>
                </a:path>
              </a:pathLst>
            </a:custGeom>
            <a:solidFill>
              <a:srgbClr val="FFFFFF"/>
            </a:solidFill>
          </p:spPr>
          <p:txBody>
            <a:bodyPr/>
            <a:lstStyle/>
            <a:p>
              <a:endParaRPr lang="en-US"/>
            </a:p>
          </p:txBody>
        </p:sp>
      </p:grpSp>
      <p:sp>
        <p:nvSpPr>
          <p:cNvPr id="4" name="Freeform 4"/>
          <p:cNvSpPr/>
          <p:nvPr/>
        </p:nvSpPr>
        <p:spPr>
          <a:xfrm>
            <a:off x="6287691" y="8205864"/>
            <a:ext cx="5712618" cy="4684683"/>
          </a:xfrm>
          <a:custGeom>
            <a:avLst/>
            <a:gdLst/>
            <a:ahLst/>
            <a:cxnLst/>
            <a:rect l="l" t="t" r="r" b="b"/>
            <a:pathLst>
              <a:path w="5712618" h="4684683">
                <a:moveTo>
                  <a:pt x="0" y="0"/>
                </a:moveTo>
                <a:lnTo>
                  <a:pt x="5712618" y="0"/>
                </a:lnTo>
                <a:lnTo>
                  <a:pt x="5712618" y="4684683"/>
                </a:lnTo>
                <a:lnTo>
                  <a:pt x="0" y="4684683"/>
                </a:lnTo>
                <a:lnTo>
                  <a:pt x="0" y="0"/>
                </a:lnTo>
                <a:close/>
              </a:path>
            </a:pathLst>
          </a:custGeom>
          <a:blipFill>
            <a:blip r:embed="rId3"/>
            <a:stretch>
              <a:fillRect/>
            </a:stretch>
          </a:blipFill>
        </p:spPr>
        <p:txBody>
          <a:bodyPr/>
          <a:lstStyle/>
          <a:p>
            <a:endParaRPr lang="en-US"/>
          </a:p>
        </p:txBody>
      </p:sp>
      <p:sp>
        <p:nvSpPr>
          <p:cNvPr id="5" name="Freeform 5"/>
          <p:cNvSpPr/>
          <p:nvPr/>
        </p:nvSpPr>
        <p:spPr>
          <a:xfrm>
            <a:off x="6287691" y="-2729715"/>
            <a:ext cx="5712618" cy="4684683"/>
          </a:xfrm>
          <a:custGeom>
            <a:avLst/>
            <a:gdLst/>
            <a:ahLst/>
            <a:cxnLst/>
            <a:rect l="l" t="t" r="r" b="b"/>
            <a:pathLst>
              <a:path w="5712618" h="4684683">
                <a:moveTo>
                  <a:pt x="0" y="0"/>
                </a:moveTo>
                <a:lnTo>
                  <a:pt x="5712618" y="0"/>
                </a:lnTo>
                <a:lnTo>
                  <a:pt x="5712618" y="4684683"/>
                </a:lnTo>
                <a:lnTo>
                  <a:pt x="0" y="4684683"/>
                </a:lnTo>
                <a:lnTo>
                  <a:pt x="0" y="0"/>
                </a:lnTo>
                <a:close/>
              </a:path>
            </a:pathLst>
          </a:custGeom>
          <a:blipFill>
            <a:blip r:embed="rId3"/>
            <a:stretch>
              <a:fillRect/>
            </a:stretch>
          </a:blipFill>
        </p:spPr>
        <p:txBody>
          <a:bodyPr/>
          <a:lstStyle/>
          <a:p>
            <a:endParaRPr lang="en-US"/>
          </a:p>
        </p:txBody>
      </p:sp>
      <p:sp>
        <p:nvSpPr>
          <p:cNvPr id="6" name="Freeform 6"/>
          <p:cNvSpPr/>
          <p:nvPr/>
        </p:nvSpPr>
        <p:spPr>
          <a:xfrm flipH="1">
            <a:off x="-280725" y="4062292"/>
            <a:ext cx="1892567" cy="1619250"/>
          </a:xfrm>
          <a:custGeom>
            <a:avLst/>
            <a:gdLst/>
            <a:ahLst/>
            <a:cxnLst/>
            <a:rect l="l" t="t" r="r" b="b"/>
            <a:pathLst>
              <a:path w="1892567" h="1619250">
                <a:moveTo>
                  <a:pt x="1892567" y="0"/>
                </a:moveTo>
                <a:lnTo>
                  <a:pt x="0" y="0"/>
                </a:lnTo>
                <a:lnTo>
                  <a:pt x="0" y="1619250"/>
                </a:lnTo>
                <a:lnTo>
                  <a:pt x="1892567" y="1619250"/>
                </a:lnTo>
                <a:lnTo>
                  <a:pt x="1892567" y="0"/>
                </a:lnTo>
                <a:close/>
              </a:path>
            </a:pathLst>
          </a:custGeom>
          <a:blipFill>
            <a:blip r:embed="rId4"/>
            <a:stretch>
              <a:fillRect t="-1347" b="-1347"/>
            </a:stretch>
          </a:blipFill>
        </p:spPr>
        <p:txBody>
          <a:bodyPr/>
          <a:lstStyle/>
          <a:p>
            <a:endParaRPr lang="en-US"/>
          </a:p>
        </p:txBody>
      </p:sp>
      <p:sp>
        <p:nvSpPr>
          <p:cNvPr id="7" name="Freeform 7"/>
          <p:cNvSpPr/>
          <p:nvPr/>
        </p:nvSpPr>
        <p:spPr>
          <a:xfrm>
            <a:off x="300038" y="-1525102"/>
            <a:ext cx="731044" cy="731044"/>
          </a:xfrm>
          <a:custGeom>
            <a:avLst/>
            <a:gdLst/>
            <a:ahLst/>
            <a:cxnLst/>
            <a:rect l="l" t="t" r="r" b="b"/>
            <a:pathLst>
              <a:path w="731044" h="731044">
                <a:moveTo>
                  <a:pt x="0" y="0"/>
                </a:moveTo>
                <a:lnTo>
                  <a:pt x="731044" y="0"/>
                </a:lnTo>
                <a:lnTo>
                  <a:pt x="731044" y="731044"/>
                </a:lnTo>
                <a:lnTo>
                  <a:pt x="0" y="731044"/>
                </a:lnTo>
                <a:lnTo>
                  <a:pt x="0" y="0"/>
                </a:lnTo>
                <a:close/>
              </a:path>
            </a:pathLst>
          </a:custGeom>
          <a:blipFill>
            <a:blip r:embed="rId5"/>
            <a:stretch>
              <a:fillRect/>
            </a:stretch>
          </a:blipFill>
        </p:spPr>
        <p:txBody>
          <a:bodyPr/>
          <a:lstStyle/>
          <a:p>
            <a:endParaRPr lang="en-US"/>
          </a:p>
        </p:txBody>
      </p:sp>
      <p:sp>
        <p:nvSpPr>
          <p:cNvPr id="8" name="Freeform 8"/>
          <p:cNvSpPr/>
          <p:nvPr/>
        </p:nvSpPr>
        <p:spPr>
          <a:xfrm>
            <a:off x="16711904" y="4871917"/>
            <a:ext cx="1798079" cy="1538408"/>
          </a:xfrm>
          <a:custGeom>
            <a:avLst/>
            <a:gdLst/>
            <a:ahLst/>
            <a:cxnLst/>
            <a:rect l="l" t="t" r="r" b="b"/>
            <a:pathLst>
              <a:path w="1798079" h="1538408">
                <a:moveTo>
                  <a:pt x="0" y="0"/>
                </a:moveTo>
                <a:lnTo>
                  <a:pt x="1798078" y="0"/>
                </a:lnTo>
                <a:lnTo>
                  <a:pt x="1798078" y="1538408"/>
                </a:lnTo>
                <a:lnTo>
                  <a:pt x="0" y="1538408"/>
                </a:lnTo>
                <a:lnTo>
                  <a:pt x="0" y="0"/>
                </a:lnTo>
                <a:close/>
              </a:path>
            </a:pathLst>
          </a:custGeom>
          <a:blipFill>
            <a:blip r:embed="rId4"/>
            <a:stretch>
              <a:fillRect t="-1347" b="-1347"/>
            </a:stretch>
          </a:blipFill>
        </p:spPr>
        <p:txBody>
          <a:bodyPr/>
          <a:lstStyle/>
          <a:p>
            <a:endParaRPr lang="en-US"/>
          </a:p>
        </p:txBody>
      </p:sp>
      <p:sp>
        <p:nvSpPr>
          <p:cNvPr id="9" name="TextBox 9"/>
          <p:cNvSpPr txBox="1"/>
          <p:nvPr/>
        </p:nvSpPr>
        <p:spPr>
          <a:xfrm>
            <a:off x="6662142" y="3725327"/>
            <a:ext cx="4963716" cy="3631564"/>
          </a:xfrm>
          <a:prstGeom prst="rect">
            <a:avLst/>
          </a:prstGeom>
        </p:spPr>
        <p:txBody>
          <a:bodyPr lIns="0" tIns="0" rIns="0" bIns="0" rtlCol="0" anchor="t">
            <a:spAutoFit/>
          </a:bodyPr>
          <a:lstStyle/>
          <a:p>
            <a:pPr algn="ctr">
              <a:lnSpc>
                <a:spcPts val="14560"/>
              </a:lnSpc>
            </a:pPr>
            <a:r>
              <a:rPr lang="en-US" sz="10400">
                <a:solidFill>
                  <a:srgbClr val="C0A163"/>
                </a:solidFill>
                <a:latin typeface="#9Slide05 Dear Saturday"/>
                <a:ea typeface="#9Slide05 Dear Saturday"/>
                <a:cs typeface="#9Slide05 Dear Saturday"/>
                <a:sym typeface="#9Slide05 Dear Saturday"/>
              </a:rPr>
              <a:t>Cảm ơn </a:t>
            </a:r>
          </a:p>
          <a:p>
            <a:pPr algn="ctr">
              <a:lnSpc>
                <a:spcPts val="14560"/>
              </a:lnSpc>
            </a:pPr>
            <a:r>
              <a:rPr lang="en-US" sz="10400">
                <a:solidFill>
                  <a:srgbClr val="C0A163"/>
                </a:solidFill>
                <a:latin typeface="#9Slide05 Dear Saturday"/>
                <a:ea typeface="#9Slide05 Dear Saturday"/>
                <a:cs typeface="#9Slide05 Dear Saturday"/>
                <a:sym typeface="#9Slide05 Dear Saturday"/>
              </a:rPr>
              <a:t>các em!</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2" name="Group 2"/>
          <p:cNvGrpSpPr/>
          <p:nvPr/>
        </p:nvGrpSpPr>
        <p:grpSpPr>
          <a:xfrm>
            <a:off x="-6103739" y="-348156"/>
            <a:ext cx="24086938" cy="10444655"/>
            <a:chOff x="38100" y="-247650"/>
            <a:chExt cx="6343885" cy="2750855"/>
          </a:xfrm>
        </p:grpSpPr>
        <p:sp>
          <p:nvSpPr>
            <p:cNvPr id="3" name="Freeform 3"/>
            <p:cNvSpPr/>
            <p:nvPr/>
          </p:nvSpPr>
          <p:spPr>
            <a:xfrm>
              <a:off x="1716513" y="-136893"/>
              <a:ext cx="4665472" cy="2640098"/>
            </a:xfrm>
            <a:custGeom>
              <a:avLst/>
              <a:gdLst/>
              <a:ahLst/>
              <a:cxnLst/>
              <a:rect l="l" t="t" r="r" b="b"/>
              <a:pathLst>
                <a:path w="3004909" h="1223633">
                  <a:moveTo>
                    <a:pt x="2925491" y="0"/>
                  </a:moveTo>
                  <a:lnTo>
                    <a:pt x="79418" y="0"/>
                  </a:lnTo>
                  <a:cubicBezTo>
                    <a:pt x="79418" y="43699"/>
                    <a:pt x="44079" y="79418"/>
                    <a:pt x="0" y="79418"/>
                  </a:cubicBezTo>
                  <a:lnTo>
                    <a:pt x="0" y="1144215"/>
                  </a:lnTo>
                  <a:cubicBezTo>
                    <a:pt x="43699" y="1144215"/>
                    <a:pt x="79418" y="1179554"/>
                    <a:pt x="79418" y="1223633"/>
                  </a:cubicBezTo>
                  <a:lnTo>
                    <a:pt x="2925491" y="1223633"/>
                  </a:lnTo>
                  <a:cubicBezTo>
                    <a:pt x="2925491" y="1179934"/>
                    <a:pt x="2960830" y="1144215"/>
                    <a:pt x="3004909" y="1144215"/>
                  </a:cubicBezTo>
                  <a:lnTo>
                    <a:pt x="3004909" y="79418"/>
                  </a:lnTo>
                  <a:cubicBezTo>
                    <a:pt x="2961210" y="79418"/>
                    <a:pt x="2925491" y="44079"/>
                    <a:pt x="2925491" y="0"/>
                  </a:cubicBezTo>
                  <a:close/>
                </a:path>
              </a:pathLst>
            </a:custGeom>
            <a:solidFill>
              <a:srgbClr val="D8C67E">
                <a:alpha val="26667"/>
              </a:srgbClr>
            </a:solidFill>
          </p:spPr>
          <p:txBody>
            <a:bodyPr/>
            <a:lstStyle/>
            <a:p>
              <a:endParaRPr lang="en-US"/>
            </a:p>
          </p:txBody>
        </p:sp>
        <p:sp>
          <p:nvSpPr>
            <p:cNvPr id="4" name="TextBox 4"/>
            <p:cNvSpPr txBox="1"/>
            <p:nvPr/>
          </p:nvSpPr>
          <p:spPr>
            <a:xfrm>
              <a:off x="38100" y="-247650"/>
              <a:ext cx="2928709" cy="1433183"/>
            </a:xfrm>
            <a:prstGeom prst="rect">
              <a:avLst/>
            </a:prstGeom>
          </p:spPr>
          <p:txBody>
            <a:bodyPr lIns="50800" tIns="50800" rIns="50800" bIns="50800" rtlCol="0" anchor="ctr"/>
            <a:lstStyle/>
            <a:p>
              <a:pPr algn="ctr">
                <a:lnSpc>
                  <a:spcPts val="5759"/>
                </a:lnSpc>
              </a:pPr>
              <a:endParaRPr/>
            </a:p>
          </p:txBody>
        </p:sp>
      </p:grpSp>
      <p:sp>
        <p:nvSpPr>
          <p:cNvPr id="6" name="TextBox 6"/>
          <p:cNvSpPr txBox="1"/>
          <p:nvPr/>
        </p:nvSpPr>
        <p:spPr>
          <a:xfrm>
            <a:off x="1028700" y="1038225"/>
            <a:ext cx="6348710" cy="885825"/>
          </a:xfrm>
          <a:prstGeom prst="rect">
            <a:avLst/>
          </a:prstGeom>
        </p:spPr>
        <p:txBody>
          <a:bodyPr lIns="0" tIns="0" rIns="0" bIns="0" rtlCol="0" anchor="t">
            <a:spAutoFit/>
          </a:bodyPr>
          <a:lstStyle/>
          <a:p>
            <a:pPr algn="ctr">
              <a:lnSpc>
                <a:spcPts val="7079"/>
              </a:lnSpc>
              <a:spcBef>
                <a:spcPct val="0"/>
              </a:spcBef>
            </a:pPr>
            <a:r>
              <a:rPr lang="en-US" sz="5899" b="1" dirty="0">
                <a:solidFill>
                  <a:srgbClr val="674935"/>
                </a:solidFill>
                <a:latin typeface="Fraunces Bold"/>
                <a:ea typeface="Fraunces Bold"/>
                <a:cs typeface="Fraunces Bold"/>
                <a:sym typeface="Fraunces Bold"/>
              </a:rPr>
              <a:t>2. ĐỌC VĂN BẢN</a:t>
            </a:r>
          </a:p>
        </p:txBody>
      </p:sp>
      <p:sp>
        <p:nvSpPr>
          <p:cNvPr id="7" name="TextBox 7"/>
          <p:cNvSpPr txBox="1"/>
          <p:nvPr/>
        </p:nvSpPr>
        <p:spPr>
          <a:xfrm>
            <a:off x="1431715" y="3547208"/>
            <a:ext cx="10246536" cy="901701"/>
          </a:xfrm>
          <a:prstGeom prst="rect">
            <a:avLst/>
          </a:prstGeom>
        </p:spPr>
        <p:txBody>
          <a:bodyPr lIns="0" tIns="0" rIns="0" bIns="0" rtlCol="0" anchor="t">
            <a:spAutoFit/>
          </a:bodyPr>
          <a:lstStyle/>
          <a:p>
            <a:pPr algn="ctr">
              <a:lnSpc>
                <a:spcPts val="6999"/>
              </a:lnSpc>
            </a:pPr>
            <a:r>
              <a:rPr lang="en-US" sz="4999">
                <a:solidFill>
                  <a:srgbClr val="674935"/>
                </a:solidFill>
                <a:latin typeface="#9Slide07 Crocante"/>
                <a:ea typeface="#9Slide07 Crocante"/>
                <a:cs typeface="#9Slide07 Crocante"/>
                <a:sym typeface="#9Slide07 Crocante"/>
              </a:rPr>
              <a:t>AI ĐỌC HIỆU QUẢ?</a:t>
            </a:r>
          </a:p>
        </p:txBody>
      </p:sp>
      <p:sp>
        <p:nvSpPr>
          <p:cNvPr id="8" name="TextBox 8"/>
          <p:cNvSpPr txBox="1"/>
          <p:nvPr/>
        </p:nvSpPr>
        <p:spPr>
          <a:xfrm>
            <a:off x="1330267" y="4718356"/>
            <a:ext cx="10652806" cy="2794000"/>
          </a:xfrm>
          <a:prstGeom prst="rect">
            <a:avLst/>
          </a:prstGeom>
        </p:spPr>
        <p:txBody>
          <a:bodyPr lIns="0" tIns="0" rIns="0" bIns="0" rtlCol="0" anchor="t">
            <a:spAutoFit/>
          </a:bodyPr>
          <a:lstStyle/>
          <a:p>
            <a:pPr algn="just">
              <a:lnSpc>
                <a:spcPts val="5599"/>
              </a:lnSpc>
            </a:pPr>
            <a:r>
              <a:rPr lang="en-US" sz="3999" dirty="0">
                <a:solidFill>
                  <a:srgbClr val="A98256"/>
                </a:solidFill>
                <a:latin typeface="Roboto Condensed"/>
                <a:ea typeface="Roboto Condensed"/>
                <a:cs typeface="Roboto Condensed"/>
                <a:sym typeface="Roboto Condensed"/>
              </a:rPr>
              <a:t>GV </a:t>
            </a:r>
            <a:r>
              <a:rPr lang="en-US" sz="3999" dirty="0" err="1">
                <a:solidFill>
                  <a:srgbClr val="A98256"/>
                </a:solidFill>
                <a:latin typeface="Roboto Condensed"/>
                <a:ea typeface="Roboto Condensed"/>
                <a:cs typeface="Roboto Condensed"/>
                <a:sym typeface="Roboto Condensed"/>
              </a:rPr>
              <a:t>có</a:t>
            </a:r>
            <a:r>
              <a:rPr lang="en-US" sz="3999" dirty="0">
                <a:solidFill>
                  <a:srgbClr val="A98256"/>
                </a:solidFill>
                <a:latin typeface="Roboto Condensed"/>
                <a:ea typeface="Roboto Condensed"/>
                <a:cs typeface="Roboto Condensed"/>
                <a:sym typeface="Roboto Condensed"/>
              </a:rPr>
              <a:t> 5 </a:t>
            </a:r>
            <a:r>
              <a:rPr lang="en-US" sz="3999" dirty="0" err="1">
                <a:solidFill>
                  <a:srgbClr val="A98256"/>
                </a:solidFill>
                <a:latin typeface="Roboto Condensed"/>
                <a:ea typeface="Roboto Condensed"/>
                <a:cs typeface="Roboto Condensed"/>
                <a:sym typeface="Roboto Condensed"/>
              </a:rPr>
              <a:t>câu</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hỏi</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trắc</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nghiệm</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xoay</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quanh</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các</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thông</a:t>
            </a:r>
            <a:r>
              <a:rPr lang="en-US" sz="3999" dirty="0">
                <a:solidFill>
                  <a:srgbClr val="A98256"/>
                </a:solidFill>
                <a:latin typeface="Roboto Condensed"/>
                <a:ea typeface="Roboto Condensed"/>
                <a:cs typeface="Roboto Condensed"/>
                <a:sym typeface="Roboto Condensed"/>
              </a:rPr>
              <a:t> tin </a:t>
            </a:r>
            <a:r>
              <a:rPr lang="en-US" sz="3999" dirty="0" err="1">
                <a:solidFill>
                  <a:srgbClr val="A98256"/>
                </a:solidFill>
                <a:latin typeface="Roboto Condensed"/>
                <a:ea typeface="Roboto Condensed"/>
                <a:cs typeface="Roboto Condensed"/>
                <a:sym typeface="Roboto Condensed"/>
              </a:rPr>
              <a:t>về</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văn</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bản</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thời</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gian</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tối</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đa</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cho</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mỗi</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câu</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trả</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lời</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đúng</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là</a:t>
            </a:r>
            <a:r>
              <a:rPr lang="en-US" sz="3999" dirty="0">
                <a:solidFill>
                  <a:srgbClr val="A98256"/>
                </a:solidFill>
                <a:latin typeface="Roboto Condensed"/>
                <a:ea typeface="Roboto Condensed"/>
                <a:cs typeface="Roboto Condensed"/>
                <a:sym typeface="Roboto Condensed"/>
              </a:rPr>
              <a:t> 30s. HS </a:t>
            </a:r>
            <a:r>
              <a:rPr lang="en-US" sz="3999" dirty="0" err="1">
                <a:solidFill>
                  <a:srgbClr val="A98256"/>
                </a:solidFill>
                <a:latin typeface="Roboto Condensed"/>
                <a:ea typeface="Roboto Condensed"/>
                <a:cs typeface="Roboto Condensed"/>
                <a:sym typeface="Roboto Condensed"/>
              </a:rPr>
              <a:t>nào</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giơ</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tay</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nhanh</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nhất</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sẽ</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giành</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được</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quyền</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trả</a:t>
            </a:r>
            <a:r>
              <a:rPr lang="en-US" sz="3999" dirty="0">
                <a:solidFill>
                  <a:srgbClr val="A98256"/>
                </a:solidFill>
                <a:latin typeface="Roboto Condensed"/>
                <a:ea typeface="Roboto Condensed"/>
                <a:cs typeface="Roboto Condensed"/>
                <a:sym typeface="Roboto Condensed"/>
              </a:rPr>
              <a:t> </a:t>
            </a:r>
            <a:r>
              <a:rPr lang="en-US" sz="3999" dirty="0" err="1">
                <a:solidFill>
                  <a:srgbClr val="A98256"/>
                </a:solidFill>
                <a:latin typeface="Roboto Condensed"/>
                <a:ea typeface="Roboto Condensed"/>
                <a:cs typeface="Roboto Condensed"/>
                <a:sym typeface="Roboto Condensed"/>
              </a:rPr>
              <a:t>lời</a:t>
            </a:r>
            <a:r>
              <a:rPr lang="en-US" sz="3999" dirty="0">
                <a:solidFill>
                  <a:srgbClr val="A98256"/>
                </a:solidFill>
                <a:latin typeface="Roboto Condensed"/>
                <a:ea typeface="Roboto Condensed"/>
                <a:cs typeface="Roboto Condensed"/>
                <a:sym typeface="Roboto Condensed"/>
              </a:rPr>
              <a:t>.</a:t>
            </a:r>
          </a:p>
        </p:txBody>
      </p:sp>
      <p:sp>
        <p:nvSpPr>
          <p:cNvPr id="9" name="Freeform 4">
            <a:extLst>
              <a:ext uri="{FF2B5EF4-FFF2-40B4-BE49-F238E27FC236}">
                <a16:creationId xmlns:a16="http://schemas.microsoft.com/office/drawing/2014/main" id="{1D9E5D62-8491-B64F-2ECC-2AD64B18D0B7}"/>
              </a:ext>
            </a:extLst>
          </p:cNvPr>
          <p:cNvSpPr/>
          <p:nvPr/>
        </p:nvSpPr>
        <p:spPr>
          <a:xfrm>
            <a:off x="13487400" y="5936689"/>
            <a:ext cx="6337353" cy="6424875"/>
          </a:xfrm>
          <a:custGeom>
            <a:avLst/>
            <a:gdLst/>
            <a:ahLst/>
            <a:cxnLst/>
            <a:rect l="l" t="t" r="r" b="b"/>
            <a:pathLst>
              <a:path w="3185619" h="3456368">
                <a:moveTo>
                  <a:pt x="0" y="0"/>
                </a:moveTo>
                <a:lnTo>
                  <a:pt x="3185619" y="0"/>
                </a:lnTo>
                <a:lnTo>
                  <a:pt x="3185619" y="3456367"/>
                </a:lnTo>
                <a:lnTo>
                  <a:pt x="0" y="3456367"/>
                </a:lnTo>
                <a:lnTo>
                  <a:pt x="0" y="0"/>
                </a:lnTo>
                <a:close/>
              </a:path>
            </a:pathLst>
          </a:custGeom>
          <a:blipFill>
            <a:blip r:embed="rId3"/>
            <a:stretch>
              <a:fillRect/>
            </a:stretch>
          </a:blipFill>
        </p:spPr>
        <p:txBody>
          <a:bodyPr/>
          <a:lstStyle/>
          <a:p>
            <a:endParaRPr lang="en-US"/>
          </a:p>
        </p:txBody>
      </p:sp>
      <p:sp>
        <p:nvSpPr>
          <p:cNvPr id="10" name="Freeform 4">
            <a:extLst>
              <a:ext uri="{FF2B5EF4-FFF2-40B4-BE49-F238E27FC236}">
                <a16:creationId xmlns:a16="http://schemas.microsoft.com/office/drawing/2014/main" id="{3F1994E5-6647-9EE8-38E8-BF74C4B66810}"/>
              </a:ext>
            </a:extLst>
          </p:cNvPr>
          <p:cNvSpPr/>
          <p:nvPr/>
        </p:nvSpPr>
        <p:spPr>
          <a:xfrm>
            <a:off x="13700761" y="3877747"/>
            <a:ext cx="5521100" cy="2531505"/>
          </a:xfrm>
          <a:custGeom>
            <a:avLst/>
            <a:gdLst/>
            <a:ahLst/>
            <a:cxnLst/>
            <a:rect l="l" t="t" r="r" b="b"/>
            <a:pathLst>
              <a:path w="3942848" h="1710210">
                <a:moveTo>
                  <a:pt x="0" y="0"/>
                </a:moveTo>
                <a:lnTo>
                  <a:pt x="3942848" y="0"/>
                </a:lnTo>
                <a:lnTo>
                  <a:pt x="3942848" y="1710211"/>
                </a:lnTo>
                <a:lnTo>
                  <a:pt x="0" y="1710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4" name="Group 4"/>
          <p:cNvGrpSpPr/>
          <p:nvPr/>
        </p:nvGrpSpPr>
        <p:grpSpPr>
          <a:xfrm>
            <a:off x="931347" y="7950679"/>
            <a:ext cx="9499752" cy="1214432"/>
            <a:chOff x="0" y="0"/>
            <a:chExt cx="2501992" cy="319850"/>
          </a:xfrm>
        </p:grpSpPr>
        <p:sp>
          <p:nvSpPr>
            <p:cNvPr id="5" name="Freeform 5"/>
            <p:cNvSpPr/>
            <p:nvPr/>
          </p:nvSpPr>
          <p:spPr>
            <a:xfrm>
              <a:off x="0" y="0"/>
              <a:ext cx="2501992" cy="319850"/>
            </a:xfrm>
            <a:custGeom>
              <a:avLst/>
              <a:gdLst/>
              <a:ahLst/>
              <a:cxnLst/>
              <a:rect l="l" t="t" r="r" b="b"/>
              <a:pathLst>
                <a:path w="2501992" h="319850">
                  <a:moveTo>
                    <a:pt x="2422574" y="0"/>
                  </a:moveTo>
                  <a:lnTo>
                    <a:pt x="79418" y="0"/>
                  </a:lnTo>
                  <a:cubicBezTo>
                    <a:pt x="79418" y="43699"/>
                    <a:pt x="44079" y="79418"/>
                    <a:pt x="0" y="79418"/>
                  </a:cubicBezTo>
                  <a:lnTo>
                    <a:pt x="0" y="240432"/>
                  </a:lnTo>
                  <a:cubicBezTo>
                    <a:pt x="43699" y="240432"/>
                    <a:pt x="79418" y="275771"/>
                    <a:pt x="79418" y="319850"/>
                  </a:cubicBezTo>
                  <a:lnTo>
                    <a:pt x="2422574" y="319850"/>
                  </a:lnTo>
                  <a:cubicBezTo>
                    <a:pt x="2422574" y="276151"/>
                    <a:pt x="2457913" y="240432"/>
                    <a:pt x="2501992" y="240432"/>
                  </a:cubicBezTo>
                  <a:lnTo>
                    <a:pt x="2501992" y="79418"/>
                  </a:lnTo>
                  <a:cubicBezTo>
                    <a:pt x="2458293" y="79418"/>
                    <a:pt x="2422574" y="44079"/>
                    <a:pt x="2422574" y="0"/>
                  </a:cubicBezTo>
                  <a:close/>
                </a:path>
              </a:pathLst>
            </a:custGeom>
            <a:solidFill>
              <a:srgbClr val="EADEC6">
                <a:alpha val="66667"/>
              </a:srgbClr>
            </a:solidFill>
          </p:spPr>
          <p:txBody>
            <a:bodyPr/>
            <a:lstStyle/>
            <a:p>
              <a:endParaRPr lang="en-US"/>
            </a:p>
          </p:txBody>
        </p:sp>
        <p:sp>
          <p:nvSpPr>
            <p:cNvPr id="6" name="TextBox 6"/>
            <p:cNvSpPr txBox="1"/>
            <p:nvPr/>
          </p:nvSpPr>
          <p:spPr>
            <a:xfrm>
              <a:off x="38100" y="-247650"/>
              <a:ext cx="2425792" cy="529400"/>
            </a:xfrm>
            <a:prstGeom prst="rect">
              <a:avLst/>
            </a:prstGeom>
          </p:spPr>
          <p:txBody>
            <a:bodyPr lIns="50800" tIns="50800" rIns="50800" bIns="50800" rtlCol="0" anchor="ctr"/>
            <a:lstStyle/>
            <a:p>
              <a:pPr algn="ctr">
                <a:lnSpc>
                  <a:spcPts val="5759"/>
                </a:lnSpc>
              </a:pPr>
              <a:endParaRPr/>
            </a:p>
          </p:txBody>
        </p:sp>
      </p:grpSp>
      <p:sp>
        <p:nvSpPr>
          <p:cNvPr id="7" name="TextBox 7"/>
          <p:cNvSpPr txBox="1"/>
          <p:nvPr/>
        </p:nvSpPr>
        <p:spPr>
          <a:xfrm>
            <a:off x="964004" y="886694"/>
            <a:ext cx="11053119" cy="7063985"/>
          </a:xfrm>
          <a:prstGeom prst="rect">
            <a:avLst/>
          </a:prstGeom>
        </p:spPr>
        <p:txBody>
          <a:bodyPr wrap="square" lIns="0" tIns="0" rIns="0" bIns="0" rtlCol="0" anchor="t">
            <a:spAutoFit/>
          </a:bodyPr>
          <a:lstStyle/>
          <a:p>
            <a:pPr algn="just">
              <a:lnSpc>
                <a:spcPct val="120000"/>
              </a:lnSpc>
              <a:spcBef>
                <a:spcPts val="200"/>
              </a:spcBef>
              <a:spcAft>
                <a:spcPts val="200"/>
              </a:spcAft>
            </a:pPr>
            <a:r>
              <a:rPr lang="en-US" sz="42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Câu</a:t>
            </a:r>
            <a:r>
              <a:rPr lang="en-US" sz="42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1: </a:t>
            </a:r>
            <a:r>
              <a:rPr lang="vi-VN" sz="4200" dirty="0">
                <a:solidFill>
                  <a:srgbClr val="674935"/>
                </a:solidFill>
                <a:effectLst/>
                <a:latin typeface="Roboto Condensed" panose="02000000000000000000" pitchFamily="2" charset="0"/>
                <a:ea typeface="Roboto Condensed" panose="02000000000000000000" pitchFamily="2" charset="0"/>
              </a:rPr>
              <a:t>Vấn đề bàn luận của văn bản </a:t>
            </a:r>
            <a:r>
              <a:rPr lang="vi-VN" sz="4200" i="1" dirty="0">
                <a:solidFill>
                  <a:srgbClr val="674935"/>
                </a:solidFill>
                <a:effectLst/>
                <a:latin typeface="Roboto Condensed" panose="02000000000000000000" pitchFamily="2" charset="0"/>
                <a:ea typeface="Roboto Condensed" panose="02000000000000000000" pitchFamily="2" charset="0"/>
              </a:rPr>
              <a:t>Về truyện “Làng” của Kim Lân</a:t>
            </a:r>
            <a:r>
              <a:rPr lang="vi-VN" sz="4200" dirty="0">
                <a:solidFill>
                  <a:srgbClr val="674935"/>
                </a:solidFill>
                <a:effectLst/>
                <a:latin typeface="Roboto Condensed" panose="02000000000000000000" pitchFamily="2" charset="0"/>
                <a:ea typeface="Roboto Condensed" panose="02000000000000000000" pitchFamily="2" charset="0"/>
              </a:rPr>
              <a:t> của tác giả Nguyễn Văn Long là gì?</a:t>
            </a:r>
            <a:endParaRPr lang="en-US" sz="42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200" dirty="0">
                <a:solidFill>
                  <a:srgbClr val="674935"/>
                </a:solidFill>
                <a:effectLst/>
                <a:latin typeface="Roboto Condensed" panose="02000000000000000000" pitchFamily="2" charset="0"/>
                <a:ea typeface="Roboto Condensed" panose="02000000000000000000" pitchFamily="2" charset="0"/>
              </a:rPr>
              <a:t>Tác phẩm </a:t>
            </a:r>
            <a:r>
              <a:rPr lang="vi-VN" sz="4200" i="1" dirty="0">
                <a:solidFill>
                  <a:srgbClr val="674935"/>
                </a:solidFill>
                <a:effectLst/>
                <a:latin typeface="Roboto Condensed" panose="02000000000000000000" pitchFamily="2" charset="0"/>
                <a:ea typeface="Roboto Condensed" panose="02000000000000000000" pitchFamily="2" charset="0"/>
              </a:rPr>
              <a:t>“Làng”</a:t>
            </a:r>
            <a:r>
              <a:rPr lang="vi-VN" sz="4200" dirty="0">
                <a:solidFill>
                  <a:srgbClr val="674935"/>
                </a:solidFill>
                <a:effectLst/>
                <a:latin typeface="Roboto Condensed" panose="02000000000000000000" pitchFamily="2" charset="0"/>
                <a:ea typeface="Roboto Condensed" panose="02000000000000000000" pitchFamily="2" charset="0"/>
              </a:rPr>
              <a:t> của Kim Lân</a:t>
            </a:r>
            <a:endParaRPr lang="en-US" sz="42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200" dirty="0">
                <a:solidFill>
                  <a:srgbClr val="674935"/>
                </a:solidFill>
                <a:effectLst/>
                <a:latin typeface="Roboto Condensed" panose="02000000000000000000" pitchFamily="2" charset="0"/>
                <a:ea typeface="Roboto Condensed" panose="02000000000000000000" pitchFamily="2" charset="0"/>
              </a:rPr>
              <a:t>Phẩm chất của nhân vật ông Hai</a:t>
            </a:r>
            <a:endParaRPr lang="en-US" sz="42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200" dirty="0">
                <a:solidFill>
                  <a:srgbClr val="674935"/>
                </a:solidFill>
                <a:effectLst/>
                <a:latin typeface="Roboto Condensed" panose="02000000000000000000" pitchFamily="2" charset="0"/>
                <a:ea typeface="Roboto Condensed" panose="02000000000000000000" pitchFamily="2" charset="0"/>
              </a:rPr>
              <a:t>Một đặc sắc về nghệ thuật của truyện ngắn “Làng” – cốt truyện</a:t>
            </a:r>
            <a:endParaRPr lang="en-US" sz="42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200" dirty="0">
                <a:solidFill>
                  <a:srgbClr val="674935"/>
                </a:solidFill>
                <a:effectLst/>
                <a:latin typeface="Roboto Condensed" panose="02000000000000000000" pitchFamily="2" charset="0"/>
                <a:ea typeface="Roboto Condensed" panose="02000000000000000000" pitchFamily="2" charset="0"/>
              </a:rPr>
              <a:t>Vẻ đẹp của người nông dân trong giai đoạn đầu của cuộc kháng chiến chống Pháp</a:t>
            </a:r>
            <a:endParaRPr lang="en-US" sz="4200" dirty="0">
              <a:solidFill>
                <a:srgbClr val="674935"/>
              </a:solidFill>
              <a:effectLst/>
              <a:latin typeface="Roboto Condensed" panose="02000000000000000000" pitchFamily="2" charset="0"/>
              <a:ea typeface="Roboto Condensed" panose="02000000000000000000" pitchFamily="2" charset="0"/>
            </a:endParaRPr>
          </a:p>
          <a:p>
            <a:pPr algn="just">
              <a:lnSpc>
                <a:spcPts val="4900"/>
              </a:lnSpc>
            </a:pPr>
            <a:endParaRPr lang="en-US" sz="42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8" name="TextBox 8"/>
          <p:cNvSpPr txBox="1"/>
          <p:nvPr/>
        </p:nvSpPr>
        <p:spPr>
          <a:xfrm>
            <a:off x="5620435" y="8115397"/>
            <a:ext cx="576092" cy="748030"/>
          </a:xfrm>
          <a:prstGeom prst="rect">
            <a:avLst/>
          </a:prstGeom>
        </p:spPr>
        <p:txBody>
          <a:bodyPr lIns="0" tIns="0" rIns="0" bIns="0" rtlCol="0" anchor="t">
            <a:spAutoFit/>
          </a:bodyPr>
          <a:lstStyle/>
          <a:p>
            <a:pPr algn="just">
              <a:lnSpc>
                <a:spcPts val="6019"/>
              </a:lnSpc>
            </a:pPr>
            <a:r>
              <a:rPr lang="en-US" sz="4299" b="1" dirty="0">
                <a:solidFill>
                  <a:srgbClr val="674935"/>
                </a:solidFill>
                <a:latin typeface="Roboto Condensed Bold"/>
                <a:ea typeface="Roboto Condensed Bold"/>
                <a:cs typeface="Roboto Condensed Bold"/>
                <a:sym typeface="Roboto Condensed Bold"/>
              </a:rPr>
              <a:t>C</a:t>
            </a:r>
          </a:p>
        </p:txBody>
      </p:sp>
      <p:sp>
        <p:nvSpPr>
          <p:cNvPr id="3" name="Freeform 2">
            <a:extLst>
              <a:ext uri="{FF2B5EF4-FFF2-40B4-BE49-F238E27FC236}">
                <a16:creationId xmlns:a16="http://schemas.microsoft.com/office/drawing/2014/main" id="{48EB3B5F-7794-B834-6872-385B44E6BABA}"/>
              </a:ext>
            </a:extLst>
          </p:cNvPr>
          <p:cNvSpPr/>
          <p:nvPr/>
        </p:nvSpPr>
        <p:spPr>
          <a:xfrm>
            <a:off x="15775242" y="0"/>
            <a:ext cx="2430713" cy="3309139"/>
          </a:xfrm>
          <a:custGeom>
            <a:avLst/>
            <a:gdLst/>
            <a:ahLst/>
            <a:cxnLst/>
            <a:rect l="l" t="t" r="r" b="b"/>
            <a:pathLst>
              <a:path w="2430713" h="3309139">
                <a:moveTo>
                  <a:pt x="0" y="0"/>
                </a:moveTo>
                <a:lnTo>
                  <a:pt x="2430714" y="0"/>
                </a:lnTo>
                <a:lnTo>
                  <a:pt x="2430714" y="3309139"/>
                </a:lnTo>
                <a:lnTo>
                  <a:pt x="0" y="3309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4">
            <a:extLst>
              <a:ext uri="{FF2B5EF4-FFF2-40B4-BE49-F238E27FC236}">
                <a16:creationId xmlns:a16="http://schemas.microsoft.com/office/drawing/2014/main" id="{7845064F-5C6C-08E3-1435-746BF648E222}"/>
              </a:ext>
            </a:extLst>
          </p:cNvPr>
          <p:cNvSpPr/>
          <p:nvPr/>
        </p:nvSpPr>
        <p:spPr>
          <a:xfrm>
            <a:off x="13487400" y="5936689"/>
            <a:ext cx="6337353" cy="6424875"/>
          </a:xfrm>
          <a:custGeom>
            <a:avLst/>
            <a:gdLst/>
            <a:ahLst/>
            <a:cxnLst/>
            <a:rect l="l" t="t" r="r" b="b"/>
            <a:pathLst>
              <a:path w="3185619" h="3456368">
                <a:moveTo>
                  <a:pt x="0" y="0"/>
                </a:moveTo>
                <a:lnTo>
                  <a:pt x="3185619" y="0"/>
                </a:lnTo>
                <a:lnTo>
                  <a:pt x="3185619" y="3456367"/>
                </a:lnTo>
                <a:lnTo>
                  <a:pt x="0" y="3456367"/>
                </a:lnTo>
                <a:lnTo>
                  <a:pt x="0" y="0"/>
                </a:lnTo>
                <a:close/>
              </a:path>
            </a:pathLst>
          </a:custGeom>
          <a:blipFill>
            <a:blip r:embed="rId5"/>
            <a:stretch>
              <a:fillRect/>
            </a:stretch>
          </a:blipFill>
        </p:spPr>
        <p:txBody>
          <a:bodyPr/>
          <a:lstStyle/>
          <a:p>
            <a:endParaRPr lang="en-US"/>
          </a:p>
        </p:txBody>
      </p:sp>
      <p:sp>
        <p:nvSpPr>
          <p:cNvPr id="10" name="Freeform 4">
            <a:extLst>
              <a:ext uri="{FF2B5EF4-FFF2-40B4-BE49-F238E27FC236}">
                <a16:creationId xmlns:a16="http://schemas.microsoft.com/office/drawing/2014/main" id="{81C7220E-67F1-F6BB-9CDF-2EE1815C6A4F}"/>
              </a:ext>
            </a:extLst>
          </p:cNvPr>
          <p:cNvSpPr/>
          <p:nvPr/>
        </p:nvSpPr>
        <p:spPr>
          <a:xfrm>
            <a:off x="13700761" y="3877747"/>
            <a:ext cx="5521100" cy="2531505"/>
          </a:xfrm>
          <a:custGeom>
            <a:avLst/>
            <a:gdLst/>
            <a:ahLst/>
            <a:cxnLst/>
            <a:rect l="l" t="t" r="r" b="b"/>
            <a:pathLst>
              <a:path w="3942848" h="1710210">
                <a:moveTo>
                  <a:pt x="0" y="0"/>
                </a:moveTo>
                <a:lnTo>
                  <a:pt x="3942848" y="0"/>
                </a:lnTo>
                <a:lnTo>
                  <a:pt x="3942848" y="1710211"/>
                </a:lnTo>
                <a:lnTo>
                  <a:pt x="0" y="1710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4" name="Group 4"/>
          <p:cNvGrpSpPr/>
          <p:nvPr/>
        </p:nvGrpSpPr>
        <p:grpSpPr>
          <a:xfrm>
            <a:off x="785316" y="7339925"/>
            <a:ext cx="9499752" cy="1214432"/>
            <a:chOff x="0" y="0"/>
            <a:chExt cx="2501992" cy="319850"/>
          </a:xfrm>
        </p:grpSpPr>
        <p:sp>
          <p:nvSpPr>
            <p:cNvPr id="5" name="Freeform 5"/>
            <p:cNvSpPr/>
            <p:nvPr/>
          </p:nvSpPr>
          <p:spPr>
            <a:xfrm>
              <a:off x="0" y="0"/>
              <a:ext cx="2501992" cy="319850"/>
            </a:xfrm>
            <a:custGeom>
              <a:avLst/>
              <a:gdLst/>
              <a:ahLst/>
              <a:cxnLst/>
              <a:rect l="l" t="t" r="r" b="b"/>
              <a:pathLst>
                <a:path w="2501992" h="319850">
                  <a:moveTo>
                    <a:pt x="2422574" y="0"/>
                  </a:moveTo>
                  <a:lnTo>
                    <a:pt x="79418" y="0"/>
                  </a:lnTo>
                  <a:cubicBezTo>
                    <a:pt x="79418" y="43699"/>
                    <a:pt x="44079" y="79418"/>
                    <a:pt x="0" y="79418"/>
                  </a:cubicBezTo>
                  <a:lnTo>
                    <a:pt x="0" y="240432"/>
                  </a:lnTo>
                  <a:cubicBezTo>
                    <a:pt x="43699" y="240432"/>
                    <a:pt x="79418" y="275771"/>
                    <a:pt x="79418" y="319850"/>
                  </a:cubicBezTo>
                  <a:lnTo>
                    <a:pt x="2422574" y="319850"/>
                  </a:lnTo>
                  <a:cubicBezTo>
                    <a:pt x="2422574" y="276151"/>
                    <a:pt x="2457913" y="240432"/>
                    <a:pt x="2501992" y="240432"/>
                  </a:cubicBezTo>
                  <a:lnTo>
                    <a:pt x="2501992" y="79418"/>
                  </a:lnTo>
                  <a:cubicBezTo>
                    <a:pt x="2458293" y="79418"/>
                    <a:pt x="2422574" y="44079"/>
                    <a:pt x="2422574" y="0"/>
                  </a:cubicBezTo>
                  <a:close/>
                </a:path>
              </a:pathLst>
            </a:custGeom>
            <a:solidFill>
              <a:srgbClr val="EADEC6">
                <a:alpha val="66667"/>
              </a:srgbClr>
            </a:solidFill>
          </p:spPr>
          <p:txBody>
            <a:bodyPr/>
            <a:lstStyle/>
            <a:p>
              <a:endParaRPr lang="en-US"/>
            </a:p>
          </p:txBody>
        </p:sp>
        <p:sp>
          <p:nvSpPr>
            <p:cNvPr id="6" name="TextBox 6"/>
            <p:cNvSpPr txBox="1"/>
            <p:nvPr/>
          </p:nvSpPr>
          <p:spPr>
            <a:xfrm>
              <a:off x="38100" y="-247650"/>
              <a:ext cx="2425792" cy="529400"/>
            </a:xfrm>
            <a:prstGeom prst="rect">
              <a:avLst/>
            </a:prstGeom>
          </p:spPr>
          <p:txBody>
            <a:bodyPr lIns="50800" tIns="50800" rIns="50800" bIns="50800" rtlCol="0" anchor="ctr"/>
            <a:lstStyle/>
            <a:p>
              <a:pPr algn="ctr">
                <a:lnSpc>
                  <a:spcPts val="5759"/>
                </a:lnSpc>
              </a:pPr>
              <a:endParaRPr/>
            </a:p>
          </p:txBody>
        </p:sp>
      </p:grpSp>
      <p:sp>
        <p:nvSpPr>
          <p:cNvPr id="7" name="TextBox 7"/>
          <p:cNvSpPr txBox="1"/>
          <p:nvPr/>
        </p:nvSpPr>
        <p:spPr>
          <a:xfrm>
            <a:off x="1215304" y="1255124"/>
            <a:ext cx="10598600" cy="6177589"/>
          </a:xfrm>
          <a:prstGeom prst="rect">
            <a:avLst/>
          </a:prstGeom>
        </p:spPr>
        <p:txBody>
          <a:bodyPr lIns="0" tIns="0" rIns="0" bIns="0" rtlCol="0" anchor="t">
            <a:spAutoFit/>
          </a:bodyPr>
          <a:lstStyle/>
          <a:p>
            <a:pPr algn="just">
              <a:lnSpc>
                <a:spcPct val="120000"/>
              </a:lnSpc>
              <a:spcBef>
                <a:spcPts val="200"/>
              </a:spcBef>
              <a:spcAft>
                <a:spcPts val="200"/>
              </a:spcAft>
            </a:pPr>
            <a:r>
              <a:rPr lang="vi-VN" sz="4800" b="1" dirty="0">
                <a:solidFill>
                  <a:srgbClr val="674935"/>
                </a:solidFill>
                <a:effectLst/>
                <a:latin typeface="Roboto Condensed" panose="02000000000000000000" pitchFamily="2" charset="0"/>
                <a:ea typeface="Roboto Condensed" panose="02000000000000000000" pitchFamily="2" charset="0"/>
              </a:rPr>
              <a:t>Câu 2:</a:t>
            </a:r>
            <a:r>
              <a:rPr lang="vi-VN" sz="4800" dirty="0">
                <a:solidFill>
                  <a:srgbClr val="674935"/>
                </a:solidFill>
                <a:effectLst/>
                <a:latin typeface="Roboto Condensed" panose="02000000000000000000" pitchFamily="2" charset="0"/>
                <a:ea typeface="Roboto Condensed" panose="02000000000000000000" pitchFamily="2" charset="0"/>
              </a:rPr>
              <a:t> Văn bản </a:t>
            </a:r>
            <a:r>
              <a:rPr lang="vi-VN" sz="4800" i="1" dirty="0">
                <a:solidFill>
                  <a:srgbClr val="674935"/>
                </a:solidFill>
                <a:effectLst/>
                <a:latin typeface="Roboto Condensed" panose="02000000000000000000" pitchFamily="2" charset="0"/>
                <a:ea typeface="Roboto Condensed" panose="02000000000000000000" pitchFamily="2" charset="0"/>
              </a:rPr>
              <a:t>Về truyện “Làng” của Kim Lân</a:t>
            </a:r>
            <a:r>
              <a:rPr lang="vi-VN" sz="4800" dirty="0">
                <a:solidFill>
                  <a:srgbClr val="674935"/>
                </a:solidFill>
                <a:effectLst/>
                <a:latin typeface="Roboto Condensed" panose="02000000000000000000" pitchFamily="2" charset="0"/>
                <a:ea typeface="Roboto Condensed" panose="02000000000000000000" pitchFamily="2" charset="0"/>
              </a:rPr>
              <a:t> được chia thành mấy phần?</a:t>
            </a:r>
            <a:endParaRPr lang="en-US" sz="48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800" dirty="0">
                <a:solidFill>
                  <a:srgbClr val="674935"/>
                </a:solidFill>
                <a:effectLst/>
                <a:latin typeface="Roboto Condensed" panose="02000000000000000000" pitchFamily="2" charset="0"/>
                <a:ea typeface="Roboto Condensed" panose="02000000000000000000" pitchFamily="2" charset="0"/>
              </a:rPr>
              <a:t>1</a:t>
            </a:r>
            <a:endParaRPr lang="en-US" sz="48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800" dirty="0">
                <a:solidFill>
                  <a:srgbClr val="674935"/>
                </a:solidFill>
                <a:effectLst/>
                <a:latin typeface="Roboto Condensed" panose="02000000000000000000" pitchFamily="2" charset="0"/>
                <a:ea typeface="Roboto Condensed" panose="02000000000000000000" pitchFamily="2" charset="0"/>
              </a:rPr>
              <a:t>2</a:t>
            </a:r>
            <a:endParaRPr lang="en-US" sz="48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800" dirty="0">
                <a:solidFill>
                  <a:srgbClr val="674935"/>
                </a:solidFill>
                <a:effectLst/>
                <a:latin typeface="Roboto Condensed" panose="02000000000000000000" pitchFamily="2" charset="0"/>
                <a:ea typeface="Roboto Condensed" panose="02000000000000000000" pitchFamily="2" charset="0"/>
              </a:rPr>
              <a:t>3</a:t>
            </a:r>
            <a:endParaRPr lang="en-US" sz="48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800" dirty="0">
                <a:solidFill>
                  <a:srgbClr val="674935"/>
                </a:solidFill>
                <a:effectLst/>
                <a:latin typeface="Roboto Condensed" panose="02000000000000000000" pitchFamily="2" charset="0"/>
                <a:ea typeface="Roboto Condensed" panose="02000000000000000000" pitchFamily="2" charset="0"/>
              </a:rPr>
              <a:t>4</a:t>
            </a:r>
            <a:endParaRPr lang="en-US" sz="4800" dirty="0">
              <a:solidFill>
                <a:srgbClr val="674935"/>
              </a:solidFill>
              <a:effectLst/>
              <a:latin typeface="Roboto Condensed" panose="02000000000000000000" pitchFamily="2" charset="0"/>
              <a:ea typeface="Roboto Condensed" panose="02000000000000000000" pitchFamily="2" charset="0"/>
            </a:endParaRPr>
          </a:p>
          <a:p>
            <a:pPr algn="just">
              <a:lnSpc>
                <a:spcPts val="4900"/>
              </a:lnSpc>
            </a:pPr>
            <a:endParaRPr lang="en-US" sz="48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8" name="TextBox 8"/>
          <p:cNvSpPr txBox="1"/>
          <p:nvPr/>
        </p:nvSpPr>
        <p:spPr>
          <a:xfrm>
            <a:off x="5389162" y="7525501"/>
            <a:ext cx="576092" cy="714939"/>
          </a:xfrm>
          <a:prstGeom prst="rect">
            <a:avLst/>
          </a:prstGeom>
        </p:spPr>
        <p:txBody>
          <a:bodyPr lIns="0" tIns="0" rIns="0" bIns="0" rtlCol="0" anchor="t">
            <a:spAutoFit/>
          </a:bodyPr>
          <a:lstStyle/>
          <a:p>
            <a:pPr algn="just">
              <a:lnSpc>
                <a:spcPts val="6019"/>
              </a:lnSpc>
            </a:pPr>
            <a:r>
              <a:rPr lang="vi-VN" sz="4299" b="1" dirty="0">
                <a:solidFill>
                  <a:srgbClr val="674935"/>
                </a:solidFill>
                <a:latin typeface="Roboto Condensed Bold"/>
                <a:ea typeface="Roboto Condensed Bold"/>
                <a:cs typeface="Roboto Condensed Bold"/>
                <a:sym typeface="Roboto Condensed Bold"/>
              </a:rPr>
              <a:t>C</a:t>
            </a:r>
            <a:endParaRPr lang="en-US" sz="4299" b="1" dirty="0">
              <a:solidFill>
                <a:srgbClr val="674935"/>
              </a:solidFill>
              <a:latin typeface="Roboto Condensed Bold"/>
              <a:ea typeface="Roboto Condensed Bold"/>
              <a:cs typeface="Roboto Condensed Bold"/>
              <a:sym typeface="Roboto Condensed Bold"/>
            </a:endParaRPr>
          </a:p>
        </p:txBody>
      </p:sp>
      <p:sp>
        <p:nvSpPr>
          <p:cNvPr id="2" name="Freeform 2">
            <a:extLst>
              <a:ext uri="{FF2B5EF4-FFF2-40B4-BE49-F238E27FC236}">
                <a16:creationId xmlns:a16="http://schemas.microsoft.com/office/drawing/2014/main" id="{5EF360F8-052D-DC4C-3338-793D0E04B3AF}"/>
              </a:ext>
            </a:extLst>
          </p:cNvPr>
          <p:cNvSpPr/>
          <p:nvPr/>
        </p:nvSpPr>
        <p:spPr>
          <a:xfrm>
            <a:off x="15775242" y="0"/>
            <a:ext cx="2430713" cy="3309139"/>
          </a:xfrm>
          <a:custGeom>
            <a:avLst/>
            <a:gdLst/>
            <a:ahLst/>
            <a:cxnLst/>
            <a:rect l="l" t="t" r="r" b="b"/>
            <a:pathLst>
              <a:path w="2430713" h="3309139">
                <a:moveTo>
                  <a:pt x="0" y="0"/>
                </a:moveTo>
                <a:lnTo>
                  <a:pt x="2430714" y="0"/>
                </a:lnTo>
                <a:lnTo>
                  <a:pt x="2430714" y="3309139"/>
                </a:lnTo>
                <a:lnTo>
                  <a:pt x="0" y="3309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BD9E2724-FE1E-A35D-6E8E-0BD617F1669C}"/>
              </a:ext>
            </a:extLst>
          </p:cNvPr>
          <p:cNvSpPr/>
          <p:nvPr/>
        </p:nvSpPr>
        <p:spPr>
          <a:xfrm>
            <a:off x="13487400" y="5936689"/>
            <a:ext cx="6337353" cy="6424875"/>
          </a:xfrm>
          <a:custGeom>
            <a:avLst/>
            <a:gdLst/>
            <a:ahLst/>
            <a:cxnLst/>
            <a:rect l="l" t="t" r="r" b="b"/>
            <a:pathLst>
              <a:path w="3185619" h="3456368">
                <a:moveTo>
                  <a:pt x="0" y="0"/>
                </a:moveTo>
                <a:lnTo>
                  <a:pt x="3185619" y="0"/>
                </a:lnTo>
                <a:lnTo>
                  <a:pt x="3185619" y="3456367"/>
                </a:lnTo>
                <a:lnTo>
                  <a:pt x="0" y="3456367"/>
                </a:lnTo>
                <a:lnTo>
                  <a:pt x="0" y="0"/>
                </a:lnTo>
                <a:close/>
              </a:path>
            </a:pathLst>
          </a:custGeom>
          <a:blipFill>
            <a:blip r:embed="rId5"/>
            <a:stretch>
              <a:fillRect/>
            </a:stretch>
          </a:blipFill>
        </p:spPr>
        <p:txBody>
          <a:bodyPr/>
          <a:lstStyle/>
          <a:p>
            <a:endParaRPr lang="en-US"/>
          </a:p>
        </p:txBody>
      </p:sp>
      <p:sp>
        <p:nvSpPr>
          <p:cNvPr id="9" name="Freeform 4">
            <a:extLst>
              <a:ext uri="{FF2B5EF4-FFF2-40B4-BE49-F238E27FC236}">
                <a16:creationId xmlns:a16="http://schemas.microsoft.com/office/drawing/2014/main" id="{1BB98DE2-0A6A-C1B4-759D-02E37C92C722}"/>
              </a:ext>
            </a:extLst>
          </p:cNvPr>
          <p:cNvSpPr/>
          <p:nvPr/>
        </p:nvSpPr>
        <p:spPr>
          <a:xfrm>
            <a:off x="13700761" y="3877747"/>
            <a:ext cx="5521100" cy="2531505"/>
          </a:xfrm>
          <a:custGeom>
            <a:avLst/>
            <a:gdLst/>
            <a:ahLst/>
            <a:cxnLst/>
            <a:rect l="l" t="t" r="r" b="b"/>
            <a:pathLst>
              <a:path w="3942848" h="1710210">
                <a:moveTo>
                  <a:pt x="0" y="0"/>
                </a:moveTo>
                <a:lnTo>
                  <a:pt x="3942848" y="0"/>
                </a:lnTo>
                <a:lnTo>
                  <a:pt x="3942848" y="1710211"/>
                </a:lnTo>
                <a:lnTo>
                  <a:pt x="0" y="1710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4" name="Group 4"/>
          <p:cNvGrpSpPr/>
          <p:nvPr/>
        </p:nvGrpSpPr>
        <p:grpSpPr>
          <a:xfrm>
            <a:off x="12349441" y="7385947"/>
            <a:ext cx="5274972" cy="2581404"/>
            <a:chOff x="-498013" y="-398125"/>
            <a:chExt cx="1389293" cy="679875"/>
          </a:xfrm>
        </p:grpSpPr>
        <p:sp>
          <p:nvSpPr>
            <p:cNvPr id="5" name="Freeform 5"/>
            <p:cNvSpPr/>
            <p:nvPr/>
          </p:nvSpPr>
          <p:spPr>
            <a:xfrm>
              <a:off x="-498013" y="-398125"/>
              <a:ext cx="929380" cy="319850"/>
            </a:xfrm>
            <a:custGeom>
              <a:avLst/>
              <a:gdLst/>
              <a:ahLst/>
              <a:cxnLst/>
              <a:rect l="l" t="t" r="r" b="b"/>
              <a:pathLst>
                <a:path w="929380" h="319850">
                  <a:moveTo>
                    <a:pt x="849962" y="0"/>
                  </a:moveTo>
                  <a:lnTo>
                    <a:pt x="79418" y="0"/>
                  </a:lnTo>
                  <a:cubicBezTo>
                    <a:pt x="79418" y="43699"/>
                    <a:pt x="44079" y="79418"/>
                    <a:pt x="0" y="79418"/>
                  </a:cubicBezTo>
                  <a:lnTo>
                    <a:pt x="0" y="240432"/>
                  </a:lnTo>
                  <a:cubicBezTo>
                    <a:pt x="43699" y="240432"/>
                    <a:pt x="79418" y="275771"/>
                    <a:pt x="79418" y="319850"/>
                  </a:cubicBezTo>
                  <a:lnTo>
                    <a:pt x="849962" y="319850"/>
                  </a:lnTo>
                  <a:cubicBezTo>
                    <a:pt x="849962" y="276151"/>
                    <a:pt x="885301" y="240432"/>
                    <a:pt x="929380" y="240432"/>
                  </a:cubicBezTo>
                  <a:lnTo>
                    <a:pt x="929380" y="79418"/>
                  </a:lnTo>
                  <a:cubicBezTo>
                    <a:pt x="885681" y="79418"/>
                    <a:pt x="849962" y="44079"/>
                    <a:pt x="849962" y="0"/>
                  </a:cubicBezTo>
                  <a:close/>
                </a:path>
              </a:pathLst>
            </a:custGeom>
            <a:solidFill>
              <a:srgbClr val="C0A163">
                <a:alpha val="66667"/>
              </a:srgbClr>
            </a:solidFill>
          </p:spPr>
          <p:txBody>
            <a:bodyPr/>
            <a:lstStyle/>
            <a:p>
              <a:endParaRPr lang="en-US"/>
            </a:p>
          </p:txBody>
        </p:sp>
        <p:sp>
          <p:nvSpPr>
            <p:cNvPr id="6" name="TextBox 6"/>
            <p:cNvSpPr txBox="1"/>
            <p:nvPr/>
          </p:nvSpPr>
          <p:spPr>
            <a:xfrm>
              <a:off x="38100" y="-247650"/>
              <a:ext cx="853180" cy="529400"/>
            </a:xfrm>
            <a:prstGeom prst="rect">
              <a:avLst/>
            </a:prstGeom>
          </p:spPr>
          <p:txBody>
            <a:bodyPr lIns="50800" tIns="50800" rIns="50800" bIns="50800" rtlCol="0" anchor="ctr"/>
            <a:lstStyle/>
            <a:p>
              <a:pPr algn="ctr">
                <a:lnSpc>
                  <a:spcPts val="5759"/>
                </a:lnSpc>
              </a:pPr>
              <a:endParaRPr/>
            </a:p>
          </p:txBody>
        </p:sp>
      </p:grpSp>
      <p:sp>
        <p:nvSpPr>
          <p:cNvPr id="7" name="TextBox 7"/>
          <p:cNvSpPr txBox="1"/>
          <p:nvPr/>
        </p:nvSpPr>
        <p:spPr>
          <a:xfrm>
            <a:off x="838200" y="723900"/>
            <a:ext cx="13194692" cy="6789679"/>
          </a:xfrm>
          <a:prstGeom prst="rect">
            <a:avLst/>
          </a:prstGeom>
        </p:spPr>
        <p:txBody>
          <a:bodyPr lIns="0" tIns="0" rIns="0" bIns="0" rtlCol="0" anchor="t">
            <a:spAutoFit/>
          </a:bodyPr>
          <a:lstStyle/>
          <a:p>
            <a:pPr algn="just">
              <a:lnSpc>
                <a:spcPct val="120000"/>
              </a:lnSpc>
              <a:spcBef>
                <a:spcPts val="200"/>
              </a:spcBef>
              <a:spcAft>
                <a:spcPts val="200"/>
              </a:spcAft>
            </a:pPr>
            <a:r>
              <a:rPr lang="en-US" sz="4500" b="1" dirty="0" err="1">
                <a:solidFill>
                  <a:srgbClr val="674935"/>
                </a:solidFill>
                <a:latin typeface="Roboto Condensed" panose="02000000000000000000" pitchFamily="2" charset="0"/>
                <a:ea typeface="Roboto Condensed" panose="02000000000000000000" pitchFamily="2" charset="0"/>
                <a:cs typeface="Times New Roman" panose="02020603050405020304" pitchFamily="18" charset="0"/>
                <a:sym typeface="Roboto Condensed Bold"/>
              </a:rPr>
              <a:t>Câu</a:t>
            </a:r>
            <a:r>
              <a:rPr lang="en-US" sz="4500" b="1" dirty="0">
                <a:solidFill>
                  <a:srgbClr val="674935"/>
                </a:solidFill>
                <a:latin typeface="Roboto Condensed" panose="02000000000000000000" pitchFamily="2" charset="0"/>
                <a:ea typeface="Roboto Condensed" panose="02000000000000000000" pitchFamily="2" charset="0"/>
                <a:cs typeface="Times New Roman" panose="02020603050405020304" pitchFamily="18" charset="0"/>
                <a:sym typeface="Roboto Condensed Bold"/>
              </a:rPr>
              <a:t> 3: </a:t>
            </a:r>
            <a:r>
              <a:rPr lang="vi-VN"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rPr>
              <a:t>Trong văn bản </a:t>
            </a:r>
            <a:r>
              <a:rPr lang="vi-VN" sz="4500" i="1"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rPr>
              <a:t>Về truyện “Làng” của Kim Lân, </a:t>
            </a:r>
            <a:r>
              <a:rPr lang="vi-VN"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rPr>
              <a:t>người viết đã dựa vào yếu tố nào để phân tích tâm trạng ông Hai?</a:t>
            </a:r>
            <a:r>
              <a:rPr lang="vi-VN" sz="4500" i="1"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rPr>
              <a:t> </a:t>
            </a:r>
            <a:endParaRPr lang="en-US"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endParaRPr>
          </a:p>
          <a:p>
            <a:pPr marL="342900" lvl="0" indent="-342900" algn="just">
              <a:lnSpc>
                <a:spcPct val="120000"/>
              </a:lnSpc>
              <a:spcBef>
                <a:spcPts val="200"/>
              </a:spcBef>
              <a:spcAft>
                <a:spcPts val="200"/>
              </a:spcAft>
              <a:buFont typeface="+mj-lt"/>
              <a:buAutoNum type="alphaUcPeriod"/>
            </a:pPr>
            <a:r>
              <a:rPr lang="vi-VN"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rPr>
              <a:t>Dựa vào đánh giá của những người xung  quanh</a:t>
            </a:r>
            <a:endParaRPr lang="en-US"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endParaRPr>
          </a:p>
          <a:p>
            <a:pPr marL="342900" lvl="0" indent="-342900" algn="just">
              <a:lnSpc>
                <a:spcPct val="120000"/>
              </a:lnSpc>
              <a:spcBef>
                <a:spcPts val="200"/>
              </a:spcBef>
              <a:spcAft>
                <a:spcPts val="200"/>
              </a:spcAft>
              <a:buFont typeface="+mj-lt"/>
              <a:buAutoNum type="alphaUcPeriod"/>
            </a:pPr>
            <a:r>
              <a:rPr lang="vi-VN"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rPr>
              <a:t>Dựa vào cuộc trò chuyện của ông Hai với bà Hai</a:t>
            </a:r>
            <a:endParaRPr lang="en-US"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endParaRPr>
          </a:p>
          <a:p>
            <a:pPr marL="342900" lvl="0" indent="-342900" algn="just">
              <a:lnSpc>
                <a:spcPct val="120000"/>
              </a:lnSpc>
              <a:spcBef>
                <a:spcPts val="200"/>
              </a:spcBef>
              <a:spcAft>
                <a:spcPts val="200"/>
              </a:spcAft>
              <a:buFont typeface="+mj-lt"/>
              <a:buAutoNum type="alphaUcPeriod"/>
            </a:pPr>
            <a:r>
              <a:rPr lang="vi-VN"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rPr>
              <a:t>Dựa vào cuộc trò chuyện của ông Hai với bác Thứ</a:t>
            </a:r>
            <a:endParaRPr lang="en-US"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endParaRPr>
          </a:p>
          <a:p>
            <a:pPr marL="342900" lvl="0" indent="-342900" algn="just">
              <a:lnSpc>
                <a:spcPct val="120000"/>
              </a:lnSpc>
              <a:spcBef>
                <a:spcPts val="200"/>
              </a:spcBef>
              <a:spcAft>
                <a:spcPts val="200"/>
              </a:spcAft>
              <a:buFont typeface="+mj-lt"/>
              <a:buAutoNum type="alphaUcPeriod"/>
            </a:pPr>
            <a:r>
              <a:rPr lang="vi-VN"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rPr>
              <a:t>Đặt nhân vật vào tình huống thử thách: Làng chợ Dầu của ông theo giặc lập tề</a:t>
            </a:r>
            <a:endParaRPr lang="en-US" sz="4500" dirty="0">
              <a:solidFill>
                <a:srgbClr val="674935"/>
              </a:solidFill>
              <a:effectLst/>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8" name="TextBox 8"/>
          <p:cNvSpPr txBox="1"/>
          <p:nvPr/>
        </p:nvSpPr>
        <p:spPr>
          <a:xfrm>
            <a:off x="13948510" y="7645365"/>
            <a:ext cx="576092" cy="748030"/>
          </a:xfrm>
          <a:prstGeom prst="rect">
            <a:avLst/>
          </a:prstGeom>
        </p:spPr>
        <p:txBody>
          <a:bodyPr lIns="0" tIns="0" rIns="0" bIns="0" rtlCol="0" anchor="t">
            <a:spAutoFit/>
          </a:bodyPr>
          <a:lstStyle/>
          <a:p>
            <a:pPr algn="just">
              <a:lnSpc>
                <a:spcPts val="6019"/>
              </a:lnSpc>
            </a:pPr>
            <a:r>
              <a:rPr lang="en-US" sz="4299" b="1">
                <a:solidFill>
                  <a:srgbClr val="674935"/>
                </a:solidFill>
                <a:latin typeface="Roboto Condensed Bold"/>
                <a:ea typeface="Roboto Condensed Bold"/>
                <a:cs typeface="Roboto Condensed Bold"/>
                <a:sym typeface="Roboto Condensed Bold"/>
              </a:rPr>
              <a:t>D</a:t>
            </a:r>
          </a:p>
        </p:txBody>
      </p:sp>
      <p:sp>
        <p:nvSpPr>
          <p:cNvPr id="2" name="Freeform 2">
            <a:extLst>
              <a:ext uri="{FF2B5EF4-FFF2-40B4-BE49-F238E27FC236}">
                <a16:creationId xmlns:a16="http://schemas.microsoft.com/office/drawing/2014/main" id="{549EE6F0-D0C1-2ACF-5AFC-7D412AAD1CDA}"/>
              </a:ext>
            </a:extLst>
          </p:cNvPr>
          <p:cNvSpPr/>
          <p:nvPr/>
        </p:nvSpPr>
        <p:spPr>
          <a:xfrm>
            <a:off x="15775242" y="0"/>
            <a:ext cx="2430713" cy="3309139"/>
          </a:xfrm>
          <a:custGeom>
            <a:avLst/>
            <a:gdLst/>
            <a:ahLst/>
            <a:cxnLst/>
            <a:rect l="l" t="t" r="r" b="b"/>
            <a:pathLst>
              <a:path w="2430713" h="3309139">
                <a:moveTo>
                  <a:pt x="0" y="0"/>
                </a:moveTo>
                <a:lnTo>
                  <a:pt x="2430714" y="0"/>
                </a:lnTo>
                <a:lnTo>
                  <a:pt x="2430714" y="3309139"/>
                </a:lnTo>
                <a:lnTo>
                  <a:pt x="0" y="3309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4">
            <a:extLst>
              <a:ext uri="{FF2B5EF4-FFF2-40B4-BE49-F238E27FC236}">
                <a16:creationId xmlns:a16="http://schemas.microsoft.com/office/drawing/2014/main" id="{F08292AD-D696-5CCB-E5F6-5544C8853793}"/>
              </a:ext>
            </a:extLst>
          </p:cNvPr>
          <p:cNvSpPr/>
          <p:nvPr/>
        </p:nvSpPr>
        <p:spPr>
          <a:xfrm>
            <a:off x="-1676400" y="7755495"/>
            <a:ext cx="5521100" cy="2531505"/>
          </a:xfrm>
          <a:custGeom>
            <a:avLst/>
            <a:gdLst/>
            <a:ahLst/>
            <a:cxnLst/>
            <a:rect l="l" t="t" r="r" b="b"/>
            <a:pathLst>
              <a:path w="3942848" h="1710210">
                <a:moveTo>
                  <a:pt x="0" y="0"/>
                </a:moveTo>
                <a:lnTo>
                  <a:pt x="3942848" y="0"/>
                </a:lnTo>
                <a:lnTo>
                  <a:pt x="3942848" y="1710211"/>
                </a:lnTo>
                <a:lnTo>
                  <a:pt x="0" y="17102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4" name="Group 4"/>
          <p:cNvGrpSpPr/>
          <p:nvPr/>
        </p:nvGrpSpPr>
        <p:grpSpPr>
          <a:xfrm>
            <a:off x="931347" y="8605520"/>
            <a:ext cx="9499752" cy="1214432"/>
            <a:chOff x="0" y="0"/>
            <a:chExt cx="2501992" cy="319850"/>
          </a:xfrm>
        </p:grpSpPr>
        <p:sp>
          <p:nvSpPr>
            <p:cNvPr id="5" name="Freeform 5"/>
            <p:cNvSpPr/>
            <p:nvPr/>
          </p:nvSpPr>
          <p:spPr>
            <a:xfrm>
              <a:off x="0" y="0"/>
              <a:ext cx="2501992" cy="319850"/>
            </a:xfrm>
            <a:custGeom>
              <a:avLst/>
              <a:gdLst/>
              <a:ahLst/>
              <a:cxnLst/>
              <a:rect l="l" t="t" r="r" b="b"/>
              <a:pathLst>
                <a:path w="2501992" h="319850">
                  <a:moveTo>
                    <a:pt x="2422574" y="0"/>
                  </a:moveTo>
                  <a:lnTo>
                    <a:pt x="79418" y="0"/>
                  </a:lnTo>
                  <a:cubicBezTo>
                    <a:pt x="79418" y="43699"/>
                    <a:pt x="44079" y="79418"/>
                    <a:pt x="0" y="79418"/>
                  </a:cubicBezTo>
                  <a:lnTo>
                    <a:pt x="0" y="240432"/>
                  </a:lnTo>
                  <a:cubicBezTo>
                    <a:pt x="43699" y="240432"/>
                    <a:pt x="79418" y="275771"/>
                    <a:pt x="79418" y="319850"/>
                  </a:cubicBezTo>
                  <a:lnTo>
                    <a:pt x="2422574" y="319850"/>
                  </a:lnTo>
                  <a:cubicBezTo>
                    <a:pt x="2422574" y="276151"/>
                    <a:pt x="2457913" y="240432"/>
                    <a:pt x="2501992" y="240432"/>
                  </a:cubicBezTo>
                  <a:lnTo>
                    <a:pt x="2501992" y="79418"/>
                  </a:lnTo>
                  <a:cubicBezTo>
                    <a:pt x="2458293" y="79418"/>
                    <a:pt x="2422574" y="44079"/>
                    <a:pt x="2422574" y="0"/>
                  </a:cubicBezTo>
                  <a:close/>
                </a:path>
              </a:pathLst>
            </a:custGeom>
            <a:solidFill>
              <a:srgbClr val="EADEC6">
                <a:alpha val="66667"/>
              </a:srgbClr>
            </a:solidFill>
          </p:spPr>
          <p:txBody>
            <a:bodyPr/>
            <a:lstStyle/>
            <a:p>
              <a:endParaRPr lang="en-US"/>
            </a:p>
          </p:txBody>
        </p:sp>
        <p:sp>
          <p:nvSpPr>
            <p:cNvPr id="6" name="TextBox 6"/>
            <p:cNvSpPr txBox="1"/>
            <p:nvPr/>
          </p:nvSpPr>
          <p:spPr>
            <a:xfrm>
              <a:off x="38100" y="-247650"/>
              <a:ext cx="2425792" cy="529400"/>
            </a:xfrm>
            <a:prstGeom prst="rect">
              <a:avLst/>
            </a:prstGeom>
          </p:spPr>
          <p:txBody>
            <a:bodyPr lIns="50800" tIns="50800" rIns="50800" bIns="50800" rtlCol="0" anchor="ctr"/>
            <a:lstStyle/>
            <a:p>
              <a:pPr algn="ctr">
                <a:lnSpc>
                  <a:spcPts val="5759"/>
                </a:lnSpc>
              </a:pPr>
              <a:endParaRPr/>
            </a:p>
          </p:txBody>
        </p:sp>
      </p:grpSp>
      <p:sp>
        <p:nvSpPr>
          <p:cNvPr id="7" name="TextBox 7"/>
          <p:cNvSpPr txBox="1"/>
          <p:nvPr/>
        </p:nvSpPr>
        <p:spPr>
          <a:xfrm>
            <a:off x="1108665" y="875544"/>
            <a:ext cx="10598600" cy="6789679"/>
          </a:xfrm>
          <a:prstGeom prst="rect">
            <a:avLst/>
          </a:prstGeom>
        </p:spPr>
        <p:txBody>
          <a:bodyPr lIns="0" tIns="0" rIns="0" bIns="0" rtlCol="0" anchor="t">
            <a:spAutoFit/>
          </a:bodyPr>
          <a:lstStyle/>
          <a:p>
            <a:pPr algn="just">
              <a:lnSpc>
                <a:spcPct val="120000"/>
              </a:lnSpc>
              <a:spcBef>
                <a:spcPts val="200"/>
              </a:spcBef>
              <a:spcAft>
                <a:spcPts val="200"/>
              </a:spcAft>
            </a:pPr>
            <a:r>
              <a:rPr lang="en-US" sz="45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Câu</a:t>
            </a:r>
            <a:r>
              <a:rPr lang="en-US" sz="45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4: </a:t>
            </a:r>
            <a:r>
              <a:rPr lang="vi-VN" sz="4500" dirty="0">
                <a:solidFill>
                  <a:srgbClr val="674935"/>
                </a:solidFill>
                <a:effectLst/>
                <a:latin typeface="Roboto Condensed" panose="02000000000000000000" pitchFamily="2" charset="0"/>
                <a:ea typeface="Roboto Condensed" panose="02000000000000000000" pitchFamily="2" charset="0"/>
              </a:rPr>
              <a:t>Trong bài viết này, tác phẩm văn học của những tác giả nào đã được dẫn ra để đối chiếu, so sánh, mở rộng vấn đề bàn luận của bài viết?</a:t>
            </a:r>
            <a:endParaRPr lang="en-US" sz="45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500" dirty="0">
                <a:solidFill>
                  <a:srgbClr val="674935"/>
                </a:solidFill>
                <a:effectLst/>
                <a:latin typeface="Roboto Condensed" panose="02000000000000000000" pitchFamily="2" charset="0"/>
                <a:ea typeface="Roboto Condensed" panose="02000000000000000000" pitchFamily="2" charset="0"/>
              </a:rPr>
              <a:t>Chính Hữu</a:t>
            </a:r>
            <a:endParaRPr lang="en-US" sz="45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500" dirty="0">
                <a:solidFill>
                  <a:srgbClr val="674935"/>
                </a:solidFill>
                <a:effectLst/>
                <a:latin typeface="Roboto Condensed" panose="02000000000000000000" pitchFamily="2" charset="0"/>
                <a:ea typeface="Roboto Condensed" panose="02000000000000000000" pitchFamily="2" charset="0"/>
              </a:rPr>
              <a:t>Hồng Nguyên</a:t>
            </a:r>
            <a:endParaRPr lang="en-US" sz="45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500" dirty="0">
                <a:solidFill>
                  <a:srgbClr val="674935"/>
                </a:solidFill>
                <a:effectLst/>
                <a:latin typeface="Roboto Condensed" panose="02000000000000000000" pitchFamily="2" charset="0"/>
                <a:ea typeface="Roboto Condensed" panose="02000000000000000000" pitchFamily="2" charset="0"/>
              </a:rPr>
              <a:t>Chế Lan Viên</a:t>
            </a:r>
            <a:endParaRPr lang="en-US" sz="45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500" dirty="0">
                <a:solidFill>
                  <a:srgbClr val="674935"/>
                </a:solidFill>
                <a:effectLst/>
                <a:latin typeface="Roboto Condensed" panose="02000000000000000000" pitchFamily="2" charset="0"/>
                <a:ea typeface="Roboto Condensed" panose="02000000000000000000" pitchFamily="2" charset="0"/>
              </a:rPr>
              <a:t>Huy Cận</a:t>
            </a:r>
            <a:endParaRPr lang="en-US" sz="4500" dirty="0">
              <a:solidFill>
                <a:srgbClr val="674935"/>
              </a:solidFill>
              <a:effectLst/>
              <a:latin typeface="Roboto Condensed" panose="02000000000000000000" pitchFamily="2" charset="0"/>
              <a:ea typeface="Roboto Condensed" panose="02000000000000000000" pitchFamily="2" charset="0"/>
            </a:endParaRPr>
          </a:p>
        </p:txBody>
      </p:sp>
      <p:sp>
        <p:nvSpPr>
          <p:cNvPr id="8" name="TextBox 8"/>
          <p:cNvSpPr txBox="1"/>
          <p:nvPr/>
        </p:nvSpPr>
        <p:spPr>
          <a:xfrm>
            <a:off x="5356711" y="8791096"/>
            <a:ext cx="2782771" cy="714939"/>
          </a:xfrm>
          <a:prstGeom prst="rect">
            <a:avLst/>
          </a:prstGeom>
        </p:spPr>
        <p:txBody>
          <a:bodyPr lIns="0" tIns="0" rIns="0" bIns="0" rtlCol="0" anchor="t">
            <a:spAutoFit/>
          </a:bodyPr>
          <a:lstStyle/>
          <a:p>
            <a:pPr algn="just">
              <a:lnSpc>
                <a:spcPts val="6019"/>
              </a:lnSpc>
            </a:pPr>
            <a:r>
              <a:rPr lang="en-US" sz="4299" b="1" dirty="0">
                <a:solidFill>
                  <a:srgbClr val="674935"/>
                </a:solidFill>
                <a:latin typeface="Roboto Condensed Bold"/>
                <a:ea typeface="Roboto Condensed Bold"/>
                <a:cs typeface="Roboto Condensed Bold"/>
                <a:sym typeface="Roboto Condensed Bold"/>
              </a:rPr>
              <a:t>A, B</a:t>
            </a:r>
          </a:p>
        </p:txBody>
      </p:sp>
      <p:sp>
        <p:nvSpPr>
          <p:cNvPr id="2" name="Freeform 2">
            <a:extLst>
              <a:ext uri="{FF2B5EF4-FFF2-40B4-BE49-F238E27FC236}">
                <a16:creationId xmlns:a16="http://schemas.microsoft.com/office/drawing/2014/main" id="{1510688C-D447-58F9-D492-547773A3D9BD}"/>
              </a:ext>
            </a:extLst>
          </p:cNvPr>
          <p:cNvSpPr/>
          <p:nvPr/>
        </p:nvSpPr>
        <p:spPr>
          <a:xfrm>
            <a:off x="15775242" y="0"/>
            <a:ext cx="2430713" cy="3309139"/>
          </a:xfrm>
          <a:custGeom>
            <a:avLst/>
            <a:gdLst/>
            <a:ahLst/>
            <a:cxnLst/>
            <a:rect l="l" t="t" r="r" b="b"/>
            <a:pathLst>
              <a:path w="2430713" h="3309139">
                <a:moveTo>
                  <a:pt x="0" y="0"/>
                </a:moveTo>
                <a:lnTo>
                  <a:pt x="2430714" y="0"/>
                </a:lnTo>
                <a:lnTo>
                  <a:pt x="2430714" y="3309139"/>
                </a:lnTo>
                <a:lnTo>
                  <a:pt x="0" y="3309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4">
            <a:extLst>
              <a:ext uri="{FF2B5EF4-FFF2-40B4-BE49-F238E27FC236}">
                <a16:creationId xmlns:a16="http://schemas.microsoft.com/office/drawing/2014/main" id="{71155CDC-E7DD-EC14-133D-03F99E8787F7}"/>
              </a:ext>
            </a:extLst>
          </p:cNvPr>
          <p:cNvSpPr/>
          <p:nvPr/>
        </p:nvSpPr>
        <p:spPr>
          <a:xfrm>
            <a:off x="13487400" y="5936689"/>
            <a:ext cx="6337353" cy="6424875"/>
          </a:xfrm>
          <a:custGeom>
            <a:avLst/>
            <a:gdLst/>
            <a:ahLst/>
            <a:cxnLst/>
            <a:rect l="l" t="t" r="r" b="b"/>
            <a:pathLst>
              <a:path w="3185619" h="3456368">
                <a:moveTo>
                  <a:pt x="0" y="0"/>
                </a:moveTo>
                <a:lnTo>
                  <a:pt x="3185619" y="0"/>
                </a:lnTo>
                <a:lnTo>
                  <a:pt x="3185619" y="3456367"/>
                </a:lnTo>
                <a:lnTo>
                  <a:pt x="0" y="3456367"/>
                </a:lnTo>
                <a:lnTo>
                  <a:pt x="0" y="0"/>
                </a:lnTo>
                <a:close/>
              </a:path>
            </a:pathLst>
          </a:custGeom>
          <a:blipFill>
            <a:blip r:embed="rId5"/>
            <a:stretch>
              <a:fillRect/>
            </a:stretch>
          </a:blipFill>
        </p:spPr>
        <p:txBody>
          <a:bodyPr/>
          <a:lstStyle/>
          <a:p>
            <a:endParaRPr lang="en-US"/>
          </a:p>
        </p:txBody>
      </p:sp>
      <p:sp>
        <p:nvSpPr>
          <p:cNvPr id="9" name="Freeform 4">
            <a:extLst>
              <a:ext uri="{FF2B5EF4-FFF2-40B4-BE49-F238E27FC236}">
                <a16:creationId xmlns:a16="http://schemas.microsoft.com/office/drawing/2014/main" id="{B7580E3F-869D-DE6D-488A-30517B49DC49}"/>
              </a:ext>
            </a:extLst>
          </p:cNvPr>
          <p:cNvSpPr/>
          <p:nvPr/>
        </p:nvSpPr>
        <p:spPr>
          <a:xfrm>
            <a:off x="13700761" y="3877747"/>
            <a:ext cx="5521100" cy="2531505"/>
          </a:xfrm>
          <a:custGeom>
            <a:avLst/>
            <a:gdLst/>
            <a:ahLst/>
            <a:cxnLst/>
            <a:rect l="l" t="t" r="r" b="b"/>
            <a:pathLst>
              <a:path w="3942848" h="1710210">
                <a:moveTo>
                  <a:pt x="0" y="0"/>
                </a:moveTo>
                <a:lnTo>
                  <a:pt x="3942848" y="0"/>
                </a:lnTo>
                <a:lnTo>
                  <a:pt x="3942848" y="1710211"/>
                </a:lnTo>
                <a:lnTo>
                  <a:pt x="0" y="1710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8E9"/>
        </a:solidFill>
        <a:effectLst/>
      </p:bgPr>
    </p:bg>
    <p:spTree>
      <p:nvGrpSpPr>
        <p:cNvPr id="1" name=""/>
        <p:cNvGrpSpPr/>
        <p:nvPr/>
      </p:nvGrpSpPr>
      <p:grpSpPr>
        <a:xfrm>
          <a:off x="0" y="0"/>
          <a:ext cx="0" cy="0"/>
          <a:chOff x="0" y="0"/>
          <a:chExt cx="0" cy="0"/>
        </a:xfrm>
      </p:grpSpPr>
      <p:grpSp>
        <p:nvGrpSpPr>
          <p:cNvPr id="4" name="Group 4"/>
          <p:cNvGrpSpPr/>
          <p:nvPr/>
        </p:nvGrpSpPr>
        <p:grpSpPr>
          <a:xfrm>
            <a:off x="14240334" y="8897580"/>
            <a:ext cx="3528740" cy="1214432"/>
            <a:chOff x="0" y="0"/>
            <a:chExt cx="929380" cy="319850"/>
          </a:xfrm>
        </p:grpSpPr>
        <p:sp>
          <p:nvSpPr>
            <p:cNvPr id="5" name="Freeform 5"/>
            <p:cNvSpPr/>
            <p:nvPr/>
          </p:nvSpPr>
          <p:spPr>
            <a:xfrm>
              <a:off x="0" y="0"/>
              <a:ext cx="929380" cy="319850"/>
            </a:xfrm>
            <a:custGeom>
              <a:avLst/>
              <a:gdLst/>
              <a:ahLst/>
              <a:cxnLst/>
              <a:rect l="l" t="t" r="r" b="b"/>
              <a:pathLst>
                <a:path w="929380" h="319850">
                  <a:moveTo>
                    <a:pt x="849962" y="0"/>
                  </a:moveTo>
                  <a:lnTo>
                    <a:pt x="79418" y="0"/>
                  </a:lnTo>
                  <a:cubicBezTo>
                    <a:pt x="79418" y="43699"/>
                    <a:pt x="44079" y="79418"/>
                    <a:pt x="0" y="79418"/>
                  </a:cubicBezTo>
                  <a:lnTo>
                    <a:pt x="0" y="240432"/>
                  </a:lnTo>
                  <a:cubicBezTo>
                    <a:pt x="43699" y="240432"/>
                    <a:pt x="79418" y="275771"/>
                    <a:pt x="79418" y="319850"/>
                  </a:cubicBezTo>
                  <a:lnTo>
                    <a:pt x="849962" y="319850"/>
                  </a:lnTo>
                  <a:cubicBezTo>
                    <a:pt x="849962" y="276151"/>
                    <a:pt x="885301" y="240432"/>
                    <a:pt x="929380" y="240432"/>
                  </a:cubicBezTo>
                  <a:lnTo>
                    <a:pt x="929380" y="79418"/>
                  </a:lnTo>
                  <a:cubicBezTo>
                    <a:pt x="885681" y="79418"/>
                    <a:pt x="849962" y="44079"/>
                    <a:pt x="849962" y="0"/>
                  </a:cubicBezTo>
                  <a:close/>
                </a:path>
              </a:pathLst>
            </a:custGeom>
            <a:solidFill>
              <a:srgbClr val="C0A163">
                <a:alpha val="66667"/>
              </a:srgbClr>
            </a:solidFill>
          </p:spPr>
          <p:txBody>
            <a:bodyPr/>
            <a:lstStyle/>
            <a:p>
              <a:endParaRPr lang="en-US"/>
            </a:p>
          </p:txBody>
        </p:sp>
        <p:sp>
          <p:nvSpPr>
            <p:cNvPr id="6" name="TextBox 6"/>
            <p:cNvSpPr txBox="1"/>
            <p:nvPr/>
          </p:nvSpPr>
          <p:spPr>
            <a:xfrm>
              <a:off x="38100" y="-247650"/>
              <a:ext cx="853180" cy="529400"/>
            </a:xfrm>
            <a:prstGeom prst="rect">
              <a:avLst/>
            </a:prstGeom>
          </p:spPr>
          <p:txBody>
            <a:bodyPr lIns="50800" tIns="50800" rIns="50800" bIns="50800" rtlCol="0" anchor="ctr"/>
            <a:lstStyle/>
            <a:p>
              <a:pPr algn="ctr">
                <a:lnSpc>
                  <a:spcPts val="5759"/>
                </a:lnSpc>
              </a:pPr>
              <a:endParaRPr/>
            </a:p>
          </p:txBody>
        </p:sp>
      </p:grpSp>
      <p:sp>
        <p:nvSpPr>
          <p:cNvPr id="7" name="TextBox 7"/>
          <p:cNvSpPr txBox="1"/>
          <p:nvPr/>
        </p:nvSpPr>
        <p:spPr>
          <a:xfrm>
            <a:off x="558490" y="266700"/>
            <a:ext cx="13194692" cy="9012724"/>
          </a:xfrm>
          <a:prstGeom prst="rect">
            <a:avLst/>
          </a:prstGeom>
        </p:spPr>
        <p:txBody>
          <a:bodyPr lIns="0" tIns="0" rIns="0" bIns="0" rtlCol="0" anchor="t">
            <a:spAutoFit/>
          </a:bodyPr>
          <a:lstStyle/>
          <a:p>
            <a:pPr algn="just">
              <a:lnSpc>
                <a:spcPct val="120000"/>
              </a:lnSpc>
              <a:spcBef>
                <a:spcPts val="200"/>
              </a:spcBef>
              <a:spcAft>
                <a:spcPts val="200"/>
              </a:spcAft>
            </a:pPr>
            <a:r>
              <a:rPr lang="en-US" sz="40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Câu</a:t>
            </a:r>
            <a:r>
              <a:rPr lang="en-US" sz="40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5: </a:t>
            </a:r>
            <a:r>
              <a:rPr lang="vi-VN" sz="4000" dirty="0">
                <a:solidFill>
                  <a:srgbClr val="674935"/>
                </a:solidFill>
                <a:effectLst/>
                <a:latin typeface="Roboto Condensed" panose="02000000000000000000" pitchFamily="2" charset="0"/>
                <a:ea typeface="Roboto Condensed" panose="02000000000000000000" pitchFamily="2" charset="0"/>
              </a:rPr>
              <a:t>Theo tác giả bài viết, đâu là những lí do khiến “Trong văn học cách mạng Việt Nam đã có nhiều tác phẩm thể hiện tình cảm gắn bó sâu nặng của nhân dân đối với cách mạng và đất nước, nhưng có lẽ truyện ngắn “Làng” của Kim Lân ở trong số những tác phẩm thành công sớm nhất với cách diễn tả thật bình dị, tự nhiên và đặc sắc”?</a:t>
            </a:r>
            <a:endParaRPr lang="en-US" sz="4000" i="1" dirty="0">
              <a:solidFill>
                <a:srgbClr val="674935"/>
              </a:solidFill>
              <a:latin typeface="Roboto Condensed" panose="02000000000000000000" pitchFamily="2" charset="0"/>
              <a:ea typeface="Roboto Condensed" panose="02000000000000000000" pitchFamily="2" charset="0"/>
              <a:cs typeface="Roboto Condensed Italics"/>
              <a:sym typeface="Roboto Condensed Italics"/>
            </a:endParaRPr>
          </a:p>
          <a:p>
            <a:pPr marL="342900" lvl="0" indent="-342900" algn="just">
              <a:lnSpc>
                <a:spcPct val="120000"/>
              </a:lnSpc>
              <a:spcBef>
                <a:spcPts val="200"/>
              </a:spcBef>
              <a:spcAft>
                <a:spcPts val="200"/>
              </a:spcAft>
              <a:buFont typeface="+mj-lt"/>
              <a:buAutoNum type="alphaUcPeriod"/>
            </a:pPr>
            <a:r>
              <a:rPr lang="vi-VN" sz="4000" dirty="0">
                <a:solidFill>
                  <a:srgbClr val="674935"/>
                </a:solidFill>
                <a:effectLst/>
                <a:latin typeface="Roboto Condensed" panose="02000000000000000000" pitchFamily="2" charset="0"/>
                <a:ea typeface="Roboto Condensed" panose="02000000000000000000" pitchFamily="2" charset="0"/>
              </a:rPr>
              <a:t>Tác giả rất am hiểu và gắn bó với những người nông dân và cuộc sống nông thôn nơi quê ông</a:t>
            </a:r>
            <a:endParaRPr lang="en-US" sz="40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000" dirty="0">
                <a:solidFill>
                  <a:srgbClr val="674935"/>
                </a:solidFill>
                <a:effectLst/>
                <a:latin typeface="Roboto Condensed" panose="02000000000000000000" pitchFamily="2" charset="0"/>
                <a:ea typeface="Roboto Condensed" panose="02000000000000000000" pitchFamily="2" charset="0"/>
              </a:rPr>
              <a:t>Ngòi bút viết truyện ngắn vững vàng, đặc sắc ngay từ trước Cách mạng tháng Tám.</a:t>
            </a:r>
            <a:endParaRPr lang="en-US" sz="40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000" dirty="0">
                <a:solidFill>
                  <a:srgbClr val="674935"/>
                </a:solidFill>
                <a:effectLst/>
                <a:latin typeface="Roboto Condensed" panose="02000000000000000000" pitchFamily="2" charset="0"/>
                <a:ea typeface="Roboto Condensed" panose="02000000000000000000" pitchFamily="2" charset="0"/>
              </a:rPr>
              <a:t>Sự ủng hộ của người thân</a:t>
            </a:r>
            <a:endParaRPr lang="en-US" sz="4000" dirty="0">
              <a:solidFill>
                <a:srgbClr val="674935"/>
              </a:solidFill>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lphaUcPeriod"/>
            </a:pPr>
            <a:r>
              <a:rPr lang="vi-VN" sz="4000" dirty="0">
                <a:solidFill>
                  <a:srgbClr val="674935"/>
                </a:solidFill>
                <a:effectLst/>
                <a:latin typeface="Roboto Condensed" panose="02000000000000000000" pitchFamily="2" charset="0"/>
                <a:ea typeface="Roboto Condensed" panose="02000000000000000000" pitchFamily="2" charset="0"/>
              </a:rPr>
              <a:t>Sự đón đợi của bạn đọc</a:t>
            </a:r>
            <a:endParaRPr lang="en-US" sz="4000" dirty="0">
              <a:solidFill>
                <a:srgbClr val="674935"/>
              </a:solidFill>
              <a:effectLst/>
              <a:latin typeface="Roboto Condensed" panose="02000000000000000000" pitchFamily="2" charset="0"/>
              <a:ea typeface="Roboto Condensed" panose="02000000000000000000" pitchFamily="2" charset="0"/>
            </a:endParaRPr>
          </a:p>
        </p:txBody>
      </p:sp>
      <p:sp>
        <p:nvSpPr>
          <p:cNvPr id="8" name="TextBox 8"/>
          <p:cNvSpPr txBox="1"/>
          <p:nvPr/>
        </p:nvSpPr>
        <p:spPr>
          <a:xfrm>
            <a:off x="15716658" y="9083156"/>
            <a:ext cx="1275942" cy="714939"/>
          </a:xfrm>
          <a:prstGeom prst="rect">
            <a:avLst/>
          </a:prstGeom>
        </p:spPr>
        <p:txBody>
          <a:bodyPr wrap="square" lIns="0" tIns="0" rIns="0" bIns="0" rtlCol="0" anchor="t">
            <a:spAutoFit/>
          </a:bodyPr>
          <a:lstStyle/>
          <a:p>
            <a:pPr algn="just">
              <a:lnSpc>
                <a:spcPts val="6019"/>
              </a:lnSpc>
            </a:pPr>
            <a:r>
              <a:rPr lang="vi-VN" sz="4299" b="1" dirty="0">
                <a:solidFill>
                  <a:srgbClr val="674935"/>
                </a:solidFill>
                <a:latin typeface="Roboto Condensed Bold"/>
                <a:ea typeface="Roboto Condensed Bold"/>
                <a:cs typeface="Roboto Condensed Bold"/>
                <a:sym typeface="Roboto Condensed Bold"/>
              </a:rPr>
              <a:t>A, </a:t>
            </a:r>
            <a:r>
              <a:rPr lang="en-US" sz="4299" b="1" dirty="0">
                <a:solidFill>
                  <a:srgbClr val="674935"/>
                </a:solidFill>
                <a:latin typeface="Roboto Condensed Bold"/>
                <a:ea typeface="Roboto Condensed Bold"/>
                <a:cs typeface="Roboto Condensed Bold"/>
                <a:sym typeface="Roboto Condensed Bold"/>
              </a:rPr>
              <a:t>B</a:t>
            </a:r>
          </a:p>
        </p:txBody>
      </p:sp>
      <p:sp>
        <p:nvSpPr>
          <p:cNvPr id="2" name="Freeform 2">
            <a:extLst>
              <a:ext uri="{FF2B5EF4-FFF2-40B4-BE49-F238E27FC236}">
                <a16:creationId xmlns:a16="http://schemas.microsoft.com/office/drawing/2014/main" id="{066DBF22-55BC-49A4-F0ED-23C01E23799A}"/>
              </a:ext>
            </a:extLst>
          </p:cNvPr>
          <p:cNvSpPr/>
          <p:nvPr/>
        </p:nvSpPr>
        <p:spPr>
          <a:xfrm>
            <a:off x="15775242" y="0"/>
            <a:ext cx="2430713" cy="3309139"/>
          </a:xfrm>
          <a:custGeom>
            <a:avLst/>
            <a:gdLst/>
            <a:ahLst/>
            <a:cxnLst/>
            <a:rect l="l" t="t" r="r" b="b"/>
            <a:pathLst>
              <a:path w="2430713" h="3309139">
                <a:moveTo>
                  <a:pt x="0" y="0"/>
                </a:moveTo>
                <a:lnTo>
                  <a:pt x="2430714" y="0"/>
                </a:lnTo>
                <a:lnTo>
                  <a:pt x="2430714" y="3309139"/>
                </a:lnTo>
                <a:lnTo>
                  <a:pt x="0" y="3309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4">
            <a:extLst>
              <a:ext uri="{FF2B5EF4-FFF2-40B4-BE49-F238E27FC236}">
                <a16:creationId xmlns:a16="http://schemas.microsoft.com/office/drawing/2014/main" id="{D2DD3D45-8C04-068D-0564-5CE942EFD32E}"/>
              </a:ext>
            </a:extLst>
          </p:cNvPr>
          <p:cNvSpPr/>
          <p:nvPr/>
        </p:nvSpPr>
        <p:spPr>
          <a:xfrm>
            <a:off x="13700761" y="3877747"/>
            <a:ext cx="5521100" cy="2531505"/>
          </a:xfrm>
          <a:custGeom>
            <a:avLst/>
            <a:gdLst/>
            <a:ahLst/>
            <a:cxnLst/>
            <a:rect l="l" t="t" r="r" b="b"/>
            <a:pathLst>
              <a:path w="3942848" h="1710210">
                <a:moveTo>
                  <a:pt x="0" y="0"/>
                </a:moveTo>
                <a:lnTo>
                  <a:pt x="3942848" y="0"/>
                </a:lnTo>
                <a:lnTo>
                  <a:pt x="3942848" y="1710211"/>
                </a:lnTo>
                <a:lnTo>
                  <a:pt x="0" y="17102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3580</Words>
  <Application>Microsoft Office PowerPoint</Application>
  <PresentationFormat>Custom</PresentationFormat>
  <Paragraphs>348</Paragraphs>
  <Slides>37</Slides>
  <Notes>37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Arial</vt:lpstr>
      <vt:lpstr>Fraunces Bold</vt:lpstr>
      <vt:lpstr>Roboto Condensed Bold</vt:lpstr>
      <vt:lpstr>#9Slide05 VL Fadilla</vt:lpstr>
      <vt:lpstr>Fraunces Semi-Bold</vt:lpstr>
      <vt:lpstr>Roboto Condensed Italics</vt:lpstr>
      <vt:lpstr>#9Slide07 SVNUT Triumph Press</vt:lpstr>
      <vt:lpstr>#9Slide05 Dear Saturday</vt:lpstr>
      <vt:lpstr>Arimo</vt:lpstr>
      <vt:lpstr>#9Slide05 Aphrodite Pro</vt:lpstr>
      <vt:lpstr>Roboto Condensed</vt:lpstr>
      <vt:lpstr>Roboto Condensed Bold Italics</vt:lpstr>
      <vt:lpstr>#9Slide07 Crocante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9KN_B4_Doc 2</dc:title>
  <cp:lastModifiedBy>Nguyen Trung Nhut</cp:lastModifiedBy>
  <cp:revision>13</cp:revision>
  <dcterms:created xsi:type="dcterms:W3CDTF">2006-08-16T00:00:00Z</dcterms:created>
  <dcterms:modified xsi:type="dcterms:W3CDTF">2024-12-31T14:17:58Z</dcterms:modified>
  <dc:identifier>DAGSLPaQJqU</dc:identifier>
</cp:coreProperties>
</file>