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42"/>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93" r:id="rId15"/>
    <p:sldId id="294" r:id="rId16"/>
    <p:sldId id="295" r:id="rId17"/>
    <p:sldId id="269" r:id="rId18"/>
    <p:sldId id="270" r:id="rId19"/>
    <p:sldId id="292" r:id="rId20"/>
    <p:sldId id="271" r:id="rId21"/>
    <p:sldId id="272" r:id="rId22"/>
    <p:sldId id="273" r:id="rId23"/>
    <p:sldId id="274" r:id="rId24"/>
    <p:sldId id="275" r:id="rId25"/>
    <p:sldId id="276" r:id="rId26"/>
    <p:sldId id="277" r:id="rId27"/>
    <p:sldId id="296" r:id="rId28"/>
    <p:sldId id="297" r:id="rId29"/>
    <p:sldId id="298" r:id="rId30"/>
    <p:sldId id="278" r:id="rId31"/>
    <p:sldId id="283" r:id="rId32"/>
    <p:sldId id="284" r:id="rId33"/>
    <p:sldId id="299" r:id="rId34"/>
    <p:sldId id="300" r:id="rId35"/>
    <p:sldId id="301" r:id="rId36"/>
    <p:sldId id="285" r:id="rId37"/>
    <p:sldId id="286" r:id="rId38"/>
    <p:sldId id="289" r:id="rId39"/>
    <p:sldId id="290" r:id="rId40"/>
    <p:sldId id="291" r:id="rId41"/>
  </p:sldIdLst>
  <p:sldSz cx="18288000" cy="10287000"/>
  <p:notesSz cx="6858000" cy="9144000"/>
  <p:embeddedFontLst>
    <p:embeddedFont>
      <p:font typeface="#9Slide05 Aphrodite Pro" panose="02000000000000000000" pitchFamily="2" charset="0"/>
      <p:regular r:id="rId43"/>
    </p:embeddedFont>
    <p:embeddedFont>
      <p:font typeface="#9Slide05 Araura" pitchFamily="2" charset="0"/>
      <p:regular r:id="rId44"/>
    </p:embeddedFont>
    <p:embeddedFont>
      <p:font typeface="#9Slide05 Dear Saturday" panose="02000505000000020004" pitchFamily="2" charset="0"/>
      <p:regular r:id="rId45"/>
    </p:embeddedFont>
    <p:embeddedFont>
      <p:font typeface="#9Slide06 SVNAdeline" panose="02000500000000000000" pitchFamily="2" charset="0"/>
      <p:regular r:id="rId46"/>
    </p:embeddedFont>
    <p:embeddedFont>
      <p:font typeface="#9Slide06 Thillends" pitchFamily="2" charset="0"/>
      <p:regular r:id="rId47"/>
    </p:embeddedFont>
    <p:embeddedFont>
      <p:font typeface="#9Slide07 Crocante" panose="02000000000000000000" pitchFamily="2" charset="0"/>
      <p:regular r:id="rId48"/>
    </p:embeddedFont>
    <p:embeddedFont>
      <p:font typeface="Fraunces Bold" panose="020B0604020202020204" charset="0"/>
      <p:regular r:id="rId49"/>
    </p:embeddedFont>
    <p:embeddedFont>
      <p:font typeface="Fraunces Semi-Bold" panose="020B0604020202020204" charset="0"/>
      <p:regular r:id="rId50"/>
    </p:embeddedFont>
    <p:embeddedFont>
      <p:font typeface="Roboto Condensed" panose="02000000000000000000" pitchFamily="2" charset="0"/>
      <p:regular r:id="rId51"/>
      <p:bold r:id="rId52"/>
      <p:italic r:id="rId53"/>
      <p:boldItalic r:id="rId54"/>
    </p:embeddedFont>
    <p:embeddedFont>
      <p:font typeface="Roboto Condensed Bold" panose="02000000000000000000" pitchFamily="2" charset="0"/>
      <p:regular r:id="rId55"/>
      <p:bold r:id="rId56"/>
    </p:embeddedFont>
    <p:embeddedFont>
      <p:font typeface="Roboto Condensed Italics" panose="020B0604020202020204" charset="0"/>
      <p:regular r:id="rId5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7493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p:scale>
          <a:sx n="39" d="100"/>
          <a:sy n="39" d="100"/>
        </p:scale>
        <p:origin x="1176" y="30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font" Target="fonts/font5.fntdata"/><Relationship Id="rId50" Type="http://schemas.openxmlformats.org/officeDocument/2006/relationships/font" Target="fonts/font8.fntdata"/><Relationship Id="rId55" Type="http://schemas.openxmlformats.org/officeDocument/2006/relationships/font" Target="fonts/font13.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font" Target="fonts/font1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font" Target="fonts/font3.fntdata"/><Relationship Id="rId53" Type="http://schemas.openxmlformats.org/officeDocument/2006/relationships/font" Target="fonts/font11.fntdata"/><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7.fntdata"/><Relationship Id="rId57" Type="http://schemas.openxmlformats.org/officeDocument/2006/relationships/font" Target="fonts/font15.fntdata"/><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2.fntdata"/><Relationship Id="rId52" Type="http://schemas.openxmlformats.org/officeDocument/2006/relationships/font" Target="fonts/font10.fntdata"/><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1.fntdata"/><Relationship Id="rId48" Type="http://schemas.openxmlformats.org/officeDocument/2006/relationships/font" Target="fonts/font6.fntdata"/><Relationship Id="rId56" Type="http://schemas.openxmlformats.org/officeDocument/2006/relationships/font" Target="fonts/font14.fntdata"/><Relationship Id="rId8" Type="http://schemas.openxmlformats.org/officeDocument/2006/relationships/slide" Target="slides/slide7.xml"/><Relationship Id="rId51" Type="http://schemas.openxmlformats.org/officeDocument/2006/relationships/font" Target="fonts/font9.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4.fntdata"/><Relationship Id="rId5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01.01.2025</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1</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9</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9</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9</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9</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26F9F2-B4D7-B631-C27C-C717A9229BDF}"/>
            </a:ext>
          </a:extLst>
        </p:cNvPr>
        <p:cNvGrpSpPr/>
        <p:nvPr/>
      </p:nvGrpSpPr>
      <p:grpSpPr>
        <a:xfrm>
          <a:off x="0" y="0"/>
          <a:ext cx="0" cy="0"/>
          <a:chOff x="0" y="0"/>
          <a:chExt cx="0" cy="0"/>
        </a:xfrm>
      </p:grpSpPr>
      <p:sp>
        <p:nvSpPr>
          <p:cNvPr id="2" name="Header Placeholder 1">
            <a:extLst>
              <a:ext uri="{FF2B5EF4-FFF2-40B4-BE49-F238E27FC236}">
                <a16:creationId xmlns:a16="http://schemas.microsoft.com/office/drawing/2014/main" id="{94A7EC02-3A36-E1D8-A29E-C09434E854B6}"/>
              </a:ext>
            </a:extLst>
          </p:cNvPr>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a:extLst>
              <a:ext uri="{FF2B5EF4-FFF2-40B4-BE49-F238E27FC236}">
                <a16:creationId xmlns:a16="http://schemas.microsoft.com/office/drawing/2014/main" id="{0A9FA410-5DAC-8FFD-8AE0-AC25159C225C}"/>
              </a:ext>
            </a:extLst>
          </p:cNvPr>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a:extLst>
              <a:ext uri="{FF2B5EF4-FFF2-40B4-BE49-F238E27FC236}">
                <a16:creationId xmlns:a16="http://schemas.microsoft.com/office/drawing/2014/main" id="{BA556EAC-F326-DB90-6DE7-FB752AC76C3E}"/>
              </a:ext>
            </a:extLst>
          </p:cNvPr>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a:extLst>
              <a:ext uri="{FF2B5EF4-FFF2-40B4-BE49-F238E27FC236}">
                <a16:creationId xmlns:a16="http://schemas.microsoft.com/office/drawing/2014/main" id="{5C8FD28A-12CE-638F-28F2-F99C5A8C86EE}"/>
              </a:ext>
            </a:extLst>
          </p:cNvPr>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6</a:t>
            </a:r>
          </a:p>
        </p:txBody>
      </p:sp>
      <p:sp>
        <p:nvSpPr>
          <p:cNvPr id="6" name="Footer Placeholder 5">
            <a:extLst>
              <a:ext uri="{FF2B5EF4-FFF2-40B4-BE49-F238E27FC236}">
                <a16:creationId xmlns:a16="http://schemas.microsoft.com/office/drawing/2014/main" id="{CECB9A1C-7FBA-F03A-52B7-D461CE8A9F68}"/>
              </a:ext>
            </a:extLst>
          </p:cNvPr>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a:extLst>
              <a:ext uri="{FF2B5EF4-FFF2-40B4-BE49-F238E27FC236}">
                <a16:creationId xmlns:a16="http://schemas.microsoft.com/office/drawing/2014/main" id="{7650A33A-B7C5-ED03-0D35-EC80DE15AF86}"/>
              </a:ext>
            </a:extLst>
          </p:cNvPr>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40691526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B43C60-33F5-2086-A88D-5E1310D6E2C3}"/>
            </a:ext>
          </a:extLst>
        </p:cNvPr>
        <p:cNvGrpSpPr/>
        <p:nvPr/>
      </p:nvGrpSpPr>
      <p:grpSpPr>
        <a:xfrm>
          <a:off x="0" y="0"/>
          <a:ext cx="0" cy="0"/>
          <a:chOff x="0" y="0"/>
          <a:chExt cx="0" cy="0"/>
        </a:xfrm>
      </p:grpSpPr>
      <p:sp>
        <p:nvSpPr>
          <p:cNvPr id="2" name="Header Placeholder 1">
            <a:extLst>
              <a:ext uri="{FF2B5EF4-FFF2-40B4-BE49-F238E27FC236}">
                <a16:creationId xmlns:a16="http://schemas.microsoft.com/office/drawing/2014/main" id="{05B27ED7-C727-28FB-1E40-3B1484D82B44}"/>
              </a:ext>
            </a:extLst>
          </p:cNvPr>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a:extLst>
              <a:ext uri="{FF2B5EF4-FFF2-40B4-BE49-F238E27FC236}">
                <a16:creationId xmlns:a16="http://schemas.microsoft.com/office/drawing/2014/main" id="{C040387B-1ECA-C081-8FBD-63DBAB3353F5}"/>
              </a:ext>
            </a:extLst>
          </p:cNvPr>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a:extLst>
              <a:ext uri="{FF2B5EF4-FFF2-40B4-BE49-F238E27FC236}">
                <a16:creationId xmlns:a16="http://schemas.microsoft.com/office/drawing/2014/main" id="{02A86A39-5900-96B1-1786-522D43EBC624}"/>
              </a:ext>
            </a:extLst>
          </p:cNvPr>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a:extLst>
              <a:ext uri="{FF2B5EF4-FFF2-40B4-BE49-F238E27FC236}">
                <a16:creationId xmlns:a16="http://schemas.microsoft.com/office/drawing/2014/main" id="{1AE24F20-72BE-2686-0D4C-3432D76C568F}"/>
              </a:ext>
            </a:extLst>
          </p:cNvPr>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6</a:t>
            </a:r>
          </a:p>
        </p:txBody>
      </p:sp>
      <p:sp>
        <p:nvSpPr>
          <p:cNvPr id="6" name="Footer Placeholder 5">
            <a:extLst>
              <a:ext uri="{FF2B5EF4-FFF2-40B4-BE49-F238E27FC236}">
                <a16:creationId xmlns:a16="http://schemas.microsoft.com/office/drawing/2014/main" id="{FC265E46-1119-4D66-7974-EA79BFB94D11}"/>
              </a:ext>
            </a:extLst>
          </p:cNvPr>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a:extLst>
              <a:ext uri="{FF2B5EF4-FFF2-40B4-BE49-F238E27FC236}">
                <a16:creationId xmlns:a16="http://schemas.microsoft.com/office/drawing/2014/main" id="{EE8C7964-163D-97B8-DC92-96178116610B}"/>
              </a:ext>
            </a:extLst>
          </p:cNvPr>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21667392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827632-7BE9-419F-ABBF-23CF89CBE419}"/>
            </a:ext>
          </a:extLst>
        </p:cNvPr>
        <p:cNvGrpSpPr/>
        <p:nvPr/>
      </p:nvGrpSpPr>
      <p:grpSpPr>
        <a:xfrm>
          <a:off x="0" y="0"/>
          <a:ext cx="0" cy="0"/>
          <a:chOff x="0" y="0"/>
          <a:chExt cx="0" cy="0"/>
        </a:xfrm>
      </p:grpSpPr>
      <p:sp>
        <p:nvSpPr>
          <p:cNvPr id="2" name="Header Placeholder 1">
            <a:extLst>
              <a:ext uri="{FF2B5EF4-FFF2-40B4-BE49-F238E27FC236}">
                <a16:creationId xmlns:a16="http://schemas.microsoft.com/office/drawing/2014/main" id="{AED3363E-8358-D2D2-1CFE-852C1A84CBA5}"/>
              </a:ext>
            </a:extLst>
          </p:cNvPr>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a:extLst>
              <a:ext uri="{FF2B5EF4-FFF2-40B4-BE49-F238E27FC236}">
                <a16:creationId xmlns:a16="http://schemas.microsoft.com/office/drawing/2014/main" id="{107D19B5-9499-8FC1-1AB3-8D850E37735F}"/>
              </a:ext>
            </a:extLst>
          </p:cNvPr>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a:extLst>
              <a:ext uri="{FF2B5EF4-FFF2-40B4-BE49-F238E27FC236}">
                <a16:creationId xmlns:a16="http://schemas.microsoft.com/office/drawing/2014/main" id="{AC9F12D3-B7B5-FF04-358F-492348CAADDB}"/>
              </a:ext>
            </a:extLst>
          </p:cNvPr>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a:extLst>
              <a:ext uri="{FF2B5EF4-FFF2-40B4-BE49-F238E27FC236}">
                <a16:creationId xmlns:a16="http://schemas.microsoft.com/office/drawing/2014/main" id="{67B83537-FCBB-0D75-9372-822A7B687B9B}"/>
              </a:ext>
            </a:extLst>
          </p:cNvPr>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6</a:t>
            </a:r>
          </a:p>
        </p:txBody>
      </p:sp>
      <p:sp>
        <p:nvSpPr>
          <p:cNvPr id="6" name="Footer Placeholder 5">
            <a:extLst>
              <a:ext uri="{FF2B5EF4-FFF2-40B4-BE49-F238E27FC236}">
                <a16:creationId xmlns:a16="http://schemas.microsoft.com/office/drawing/2014/main" id="{0B1A4129-9425-1714-55B7-682AE1406040}"/>
              </a:ext>
            </a:extLst>
          </p:cNvPr>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a:extLst>
              <a:ext uri="{FF2B5EF4-FFF2-40B4-BE49-F238E27FC236}">
                <a16:creationId xmlns:a16="http://schemas.microsoft.com/office/drawing/2014/main" id="{B49C6B01-5E88-3C10-DE59-9C98DE1AA3F9}"/>
              </a:ext>
            </a:extLst>
          </p:cNvPr>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16278828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9</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9</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AB62FB-3761-628C-4F5C-D629FAF31577}"/>
            </a:ext>
          </a:extLst>
        </p:cNvPr>
        <p:cNvGrpSpPr/>
        <p:nvPr/>
      </p:nvGrpSpPr>
      <p:grpSpPr>
        <a:xfrm>
          <a:off x="0" y="0"/>
          <a:ext cx="0" cy="0"/>
          <a:chOff x="0" y="0"/>
          <a:chExt cx="0" cy="0"/>
        </a:xfrm>
      </p:grpSpPr>
      <p:sp>
        <p:nvSpPr>
          <p:cNvPr id="2" name="Header Placeholder 1">
            <a:extLst>
              <a:ext uri="{FF2B5EF4-FFF2-40B4-BE49-F238E27FC236}">
                <a16:creationId xmlns:a16="http://schemas.microsoft.com/office/drawing/2014/main" id="{B2AD4725-B7CD-E65A-44A5-1022AD9E5D73}"/>
              </a:ext>
            </a:extLst>
          </p:cNvPr>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a:extLst>
              <a:ext uri="{FF2B5EF4-FFF2-40B4-BE49-F238E27FC236}">
                <a16:creationId xmlns:a16="http://schemas.microsoft.com/office/drawing/2014/main" id="{E167C342-F22C-2288-05CD-19FBC8A28AD6}"/>
              </a:ext>
            </a:extLst>
          </p:cNvPr>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a:extLst>
              <a:ext uri="{FF2B5EF4-FFF2-40B4-BE49-F238E27FC236}">
                <a16:creationId xmlns:a16="http://schemas.microsoft.com/office/drawing/2014/main" id="{B508527F-DB4C-3FA0-F343-032E4466CB0A}"/>
              </a:ext>
            </a:extLst>
          </p:cNvPr>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a:extLst>
              <a:ext uri="{FF2B5EF4-FFF2-40B4-BE49-F238E27FC236}">
                <a16:creationId xmlns:a16="http://schemas.microsoft.com/office/drawing/2014/main" id="{29EDE80D-0D9E-0550-AF42-9F8CF20DC5C5}"/>
              </a:ext>
            </a:extLst>
          </p:cNvPr>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9</a:t>
            </a:r>
          </a:p>
        </p:txBody>
      </p:sp>
      <p:sp>
        <p:nvSpPr>
          <p:cNvPr id="6" name="Footer Placeholder 5">
            <a:extLst>
              <a:ext uri="{FF2B5EF4-FFF2-40B4-BE49-F238E27FC236}">
                <a16:creationId xmlns:a16="http://schemas.microsoft.com/office/drawing/2014/main" id="{5B3156C4-72E2-05FB-4085-C137BAB5326A}"/>
              </a:ext>
            </a:extLst>
          </p:cNvPr>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a:extLst>
              <a:ext uri="{FF2B5EF4-FFF2-40B4-BE49-F238E27FC236}">
                <a16:creationId xmlns:a16="http://schemas.microsoft.com/office/drawing/2014/main" id="{772798A0-1194-FF9E-F048-1A4814DCB491}"/>
              </a:ext>
            </a:extLst>
          </p:cNvPr>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21574750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2</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6</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6</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6</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6</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6</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6</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6</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CD514C-D853-FDD2-282F-78C25411467F}"/>
            </a:ext>
          </a:extLst>
        </p:cNvPr>
        <p:cNvGrpSpPr/>
        <p:nvPr/>
      </p:nvGrpSpPr>
      <p:grpSpPr>
        <a:xfrm>
          <a:off x="0" y="0"/>
          <a:ext cx="0" cy="0"/>
          <a:chOff x="0" y="0"/>
          <a:chExt cx="0" cy="0"/>
        </a:xfrm>
      </p:grpSpPr>
      <p:sp>
        <p:nvSpPr>
          <p:cNvPr id="2" name="Header Placeholder 1">
            <a:extLst>
              <a:ext uri="{FF2B5EF4-FFF2-40B4-BE49-F238E27FC236}">
                <a16:creationId xmlns:a16="http://schemas.microsoft.com/office/drawing/2014/main" id="{BFB3A3B7-760E-40CD-BFDC-D382F29B11E0}"/>
              </a:ext>
            </a:extLst>
          </p:cNvPr>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a:extLst>
              <a:ext uri="{FF2B5EF4-FFF2-40B4-BE49-F238E27FC236}">
                <a16:creationId xmlns:a16="http://schemas.microsoft.com/office/drawing/2014/main" id="{E13E7F15-8DC7-CB25-99EE-90C4B7935FB6}"/>
              </a:ext>
            </a:extLst>
          </p:cNvPr>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a:extLst>
              <a:ext uri="{FF2B5EF4-FFF2-40B4-BE49-F238E27FC236}">
                <a16:creationId xmlns:a16="http://schemas.microsoft.com/office/drawing/2014/main" id="{BA945DDC-7F2B-3846-D5A1-85AE6F8326E2}"/>
              </a:ext>
            </a:extLst>
          </p:cNvPr>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a:extLst>
              <a:ext uri="{FF2B5EF4-FFF2-40B4-BE49-F238E27FC236}">
                <a16:creationId xmlns:a16="http://schemas.microsoft.com/office/drawing/2014/main" id="{F3175B0B-8435-C081-6D76-EDE8B9A4C378}"/>
              </a:ext>
            </a:extLst>
          </p:cNvPr>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6</a:t>
            </a:r>
          </a:p>
        </p:txBody>
      </p:sp>
      <p:sp>
        <p:nvSpPr>
          <p:cNvPr id="6" name="Footer Placeholder 5">
            <a:extLst>
              <a:ext uri="{FF2B5EF4-FFF2-40B4-BE49-F238E27FC236}">
                <a16:creationId xmlns:a16="http://schemas.microsoft.com/office/drawing/2014/main" id="{4D248F02-8BB0-DE7D-10E7-C16ABB768F5A}"/>
              </a:ext>
            </a:extLst>
          </p:cNvPr>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a:extLst>
              <a:ext uri="{FF2B5EF4-FFF2-40B4-BE49-F238E27FC236}">
                <a16:creationId xmlns:a16="http://schemas.microsoft.com/office/drawing/2014/main" id="{343B0015-DCD7-82D3-8541-D1645A9A1F1F}"/>
              </a:ext>
            </a:extLst>
          </p:cNvPr>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77803827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2560FC-0127-8F2A-983F-179A7DDA26D7}"/>
            </a:ext>
          </a:extLst>
        </p:cNvPr>
        <p:cNvGrpSpPr/>
        <p:nvPr/>
      </p:nvGrpSpPr>
      <p:grpSpPr>
        <a:xfrm>
          <a:off x="0" y="0"/>
          <a:ext cx="0" cy="0"/>
          <a:chOff x="0" y="0"/>
          <a:chExt cx="0" cy="0"/>
        </a:xfrm>
      </p:grpSpPr>
      <p:sp>
        <p:nvSpPr>
          <p:cNvPr id="2" name="Header Placeholder 1">
            <a:extLst>
              <a:ext uri="{FF2B5EF4-FFF2-40B4-BE49-F238E27FC236}">
                <a16:creationId xmlns:a16="http://schemas.microsoft.com/office/drawing/2014/main" id="{2E8D1967-06A2-0774-00A7-68924E220621}"/>
              </a:ext>
            </a:extLst>
          </p:cNvPr>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a:extLst>
              <a:ext uri="{FF2B5EF4-FFF2-40B4-BE49-F238E27FC236}">
                <a16:creationId xmlns:a16="http://schemas.microsoft.com/office/drawing/2014/main" id="{C0AF859D-8AE8-E29E-AEBB-6DE0AC1DA673}"/>
              </a:ext>
            </a:extLst>
          </p:cNvPr>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a:extLst>
              <a:ext uri="{FF2B5EF4-FFF2-40B4-BE49-F238E27FC236}">
                <a16:creationId xmlns:a16="http://schemas.microsoft.com/office/drawing/2014/main" id="{5AA79922-1774-7FB1-5DAE-4A19F9A3A22B}"/>
              </a:ext>
            </a:extLst>
          </p:cNvPr>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a:extLst>
              <a:ext uri="{FF2B5EF4-FFF2-40B4-BE49-F238E27FC236}">
                <a16:creationId xmlns:a16="http://schemas.microsoft.com/office/drawing/2014/main" id="{DB6B5282-3324-121E-890B-52D52F796330}"/>
              </a:ext>
            </a:extLst>
          </p:cNvPr>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6</a:t>
            </a:r>
          </a:p>
        </p:txBody>
      </p:sp>
      <p:sp>
        <p:nvSpPr>
          <p:cNvPr id="6" name="Footer Placeholder 5">
            <a:extLst>
              <a:ext uri="{FF2B5EF4-FFF2-40B4-BE49-F238E27FC236}">
                <a16:creationId xmlns:a16="http://schemas.microsoft.com/office/drawing/2014/main" id="{9F68F87F-104B-83A6-D2F1-7810959BE487}"/>
              </a:ext>
            </a:extLst>
          </p:cNvPr>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a:extLst>
              <a:ext uri="{FF2B5EF4-FFF2-40B4-BE49-F238E27FC236}">
                <a16:creationId xmlns:a16="http://schemas.microsoft.com/office/drawing/2014/main" id="{D7F34F3F-F3DD-3334-8ACD-D04E19B3FBBD}"/>
              </a:ext>
            </a:extLst>
          </p:cNvPr>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322096926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D568E0-3CF0-DFAB-FACF-C990F62A8684}"/>
            </a:ext>
          </a:extLst>
        </p:cNvPr>
        <p:cNvGrpSpPr/>
        <p:nvPr/>
      </p:nvGrpSpPr>
      <p:grpSpPr>
        <a:xfrm>
          <a:off x="0" y="0"/>
          <a:ext cx="0" cy="0"/>
          <a:chOff x="0" y="0"/>
          <a:chExt cx="0" cy="0"/>
        </a:xfrm>
      </p:grpSpPr>
      <p:sp>
        <p:nvSpPr>
          <p:cNvPr id="2" name="Header Placeholder 1">
            <a:extLst>
              <a:ext uri="{FF2B5EF4-FFF2-40B4-BE49-F238E27FC236}">
                <a16:creationId xmlns:a16="http://schemas.microsoft.com/office/drawing/2014/main" id="{F95B06AC-383F-2B88-6DDA-A0C29BC678E4}"/>
              </a:ext>
            </a:extLst>
          </p:cNvPr>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a:extLst>
              <a:ext uri="{FF2B5EF4-FFF2-40B4-BE49-F238E27FC236}">
                <a16:creationId xmlns:a16="http://schemas.microsoft.com/office/drawing/2014/main" id="{4A6320E2-75BA-3EAF-52E3-91EA69258399}"/>
              </a:ext>
            </a:extLst>
          </p:cNvPr>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a:extLst>
              <a:ext uri="{FF2B5EF4-FFF2-40B4-BE49-F238E27FC236}">
                <a16:creationId xmlns:a16="http://schemas.microsoft.com/office/drawing/2014/main" id="{415F7285-FB9A-5910-1597-0D204C18F877}"/>
              </a:ext>
            </a:extLst>
          </p:cNvPr>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a:extLst>
              <a:ext uri="{FF2B5EF4-FFF2-40B4-BE49-F238E27FC236}">
                <a16:creationId xmlns:a16="http://schemas.microsoft.com/office/drawing/2014/main" id="{3C4BB847-E730-33FC-CDC8-BFC4A2F86DBD}"/>
              </a:ext>
            </a:extLst>
          </p:cNvPr>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6</a:t>
            </a:r>
          </a:p>
        </p:txBody>
      </p:sp>
      <p:sp>
        <p:nvSpPr>
          <p:cNvPr id="6" name="Footer Placeholder 5">
            <a:extLst>
              <a:ext uri="{FF2B5EF4-FFF2-40B4-BE49-F238E27FC236}">
                <a16:creationId xmlns:a16="http://schemas.microsoft.com/office/drawing/2014/main" id="{74D9F3CC-E980-A0B8-6FF7-8A7653C00973}"/>
              </a:ext>
            </a:extLst>
          </p:cNvPr>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a:extLst>
              <a:ext uri="{FF2B5EF4-FFF2-40B4-BE49-F238E27FC236}">
                <a16:creationId xmlns:a16="http://schemas.microsoft.com/office/drawing/2014/main" id="{46F0937A-E3F2-0C9F-DFF5-DA5D3EF7ED0C}"/>
              </a:ext>
            </a:extLst>
          </p:cNvPr>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8584813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2</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6</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6</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6</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3AD81F-1A5D-3B3A-E268-C621997F799B}"/>
            </a:ext>
          </a:extLst>
        </p:cNvPr>
        <p:cNvGrpSpPr/>
        <p:nvPr/>
      </p:nvGrpSpPr>
      <p:grpSpPr>
        <a:xfrm>
          <a:off x="0" y="0"/>
          <a:ext cx="0" cy="0"/>
          <a:chOff x="0" y="0"/>
          <a:chExt cx="0" cy="0"/>
        </a:xfrm>
      </p:grpSpPr>
      <p:sp>
        <p:nvSpPr>
          <p:cNvPr id="2" name="Header Placeholder 1">
            <a:extLst>
              <a:ext uri="{FF2B5EF4-FFF2-40B4-BE49-F238E27FC236}">
                <a16:creationId xmlns:a16="http://schemas.microsoft.com/office/drawing/2014/main" id="{E2657AA0-0D89-0E82-E0A8-237218313B7F}"/>
              </a:ext>
            </a:extLst>
          </p:cNvPr>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a:extLst>
              <a:ext uri="{FF2B5EF4-FFF2-40B4-BE49-F238E27FC236}">
                <a16:creationId xmlns:a16="http://schemas.microsoft.com/office/drawing/2014/main" id="{6885B1B2-6D9C-1EF7-33AD-FC8496249765}"/>
              </a:ext>
            </a:extLst>
          </p:cNvPr>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a:extLst>
              <a:ext uri="{FF2B5EF4-FFF2-40B4-BE49-F238E27FC236}">
                <a16:creationId xmlns:a16="http://schemas.microsoft.com/office/drawing/2014/main" id="{AFCCB704-D9F3-0C11-9773-ACA9FE05C547}"/>
              </a:ext>
            </a:extLst>
          </p:cNvPr>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a:extLst>
              <a:ext uri="{FF2B5EF4-FFF2-40B4-BE49-F238E27FC236}">
                <a16:creationId xmlns:a16="http://schemas.microsoft.com/office/drawing/2014/main" id="{4F4E0B6B-4836-A3F1-62AD-9787BA322731}"/>
              </a:ext>
            </a:extLst>
          </p:cNvPr>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6</a:t>
            </a:r>
          </a:p>
        </p:txBody>
      </p:sp>
      <p:sp>
        <p:nvSpPr>
          <p:cNvPr id="6" name="Footer Placeholder 5">
            <a:extLst>
              <a:ext uri="{FF2B5EF4-FFF2-40B4-BE49-F238E27FC236}">
                <a16:creationId xmlns:a16="http://schemas.microsoft.com/office/drawing/2014/main" id="{822677C6-3949-60AC-8FE7-E7168D56FD74}"/>
              </a:ext>
            </a:extLst>
          </p:cNvPr>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a:extLst>
              <a:ext uri="{FF2B5EF4-FFF2-40B4-BE49-F238E27FC236}">
                <a16:creationId xmlns:a16="http://schemas.microsoft.com/office/drawing/2014/main" id="{A386E819-E706-3EE4-88A5-998613E08B07}"/>
              </a:ext>
            </a:extLst>
          </p:cNvPr>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393065081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E57811-28DF-B295-D675-351DE7D909E7}"/>
            </a:ext>
          </a:extLst>
        </p:cNvPr>
        <p:cNvGrpSpPr/>
        <p:nvPr/>
      </p:nvGrpSpPr>
      <p:grpSpPr>
        <a:xfrm>
          <a:off x="0" y="0"/>
          <a:ext cx="0" cy="0"/>
          <a:chOff x="0" y="0"/>
          <a:chExt cx="0" cy="0"/>
        </a:xfrm>
      </p:grpSpPr>
      <p:sp>
        <p:nvSpPr>
          <p:cNvPr id="2" name="Header Placeholder 1">
            <a:extLst>
              <a:ext uri="{FF2B5EF4-FFF2-40B4-BE49-F238E27FC236}">
                <a16:creationId xmlns:a16="http://schemas.microsoft.com/office/drawing/2014/main" id="{4F7C915D-0A20-20C7-B5E2-0E84C69E16CD}"/>
              </a:ext>
            </a:extLst>
          </p:cNvPr>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a:extLst>
              <a:ext uri="{FF2B5EF4-FFF2-40B4-BE49-F238E27FC236}">
                <a16:creationId xmlns:a16="http://schemas.microsoft.com/office/drawing/2014/main" id="{B1585379-A307-DADF-4AD2-80A60A69E2A1}"/>
              </a:ext>
            </a:extLst>
          </p:cNvPr>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a:extLst>
              <a:ext uri="{FF2B5EF4-FFF2-40B4-BE49-F238E27FC236}">
                <a16:creationId xmlns:a16="http://schemas.microsoft.com/office/drawing/2014/main" id="{A67D9C6B-E4A8-7D40-D0B9-92E355782C6F}"/>
              </a:ext>
            </a:extLst>
          </p:cNvPr>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a:extLst>
              <a:ext uri="{FF2B5EF4-FFF2-40B4-BE49-F238E27FC236}">
                <a16:creationId xmlns:a16="http://schemas.microsoft.com/office/drawing/2014/main" id="{8C490D66-70E5-259B-792F-E989CCAF35FD}"/>
              </a:ext>
            </a:extLst>
          </p:cNvPr>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6</a:t>
            </a:r>
          </a:p>
        </p:txBody>
      </p:sp>
      <p:sp>
        <p:nvSpPr>
          <p:cNvPr id="6" name="Footer Placeholder 5">
            <a:extLst>
              <a:ext uri="{FF2B5EF4-FFF2-40B4-BE49-F238E27FC236}">
                <a16:creationId xmlns:a16="http://schemas.microsoft.com/office/drawing/2014/main" id="{40E6DF3D-E105-CEA2-B324-0E5B3E426229}"/>
              </a:ext>
            </a:extLst>
          </p:cNvPr>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a:extLst>
              <a:ext uri="{FF2B5EF4-FFF2-40B4-BE49-F238E27FC236}">
                <a16:creationId xmlns:a16="http://schemas.microsoft.com/office/drawing/2014/main" id="{D92C70B4-96DD-AA65-546F-D3C9AB7A084A}"/>
              </a:ext>
            </a:extLst>
          </p:cNvPr>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99569247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CA1580-CFA3-2A2A-C1E4-EE9B7F466751}"/>
            </a:ext>
          </a:extLst>
        </p:cNvPr>
        <p:cNvGrpSpPr/>
        <p:nvPr/>
      </p:nvGrpSpPr>
      <p:grpSpPr>
        <a:xfrm>
          <a:off x="0" y="0"/>
          <a:ext cx="0" cy="0"/>
          <a:chOff x="0" y="0"/>
          <a:chExt cx="0" cy="0"/>
        </a:xfrm>
      </p:grpSpPr>
      <p:sp>
        <p:nvSpPr>
          <p:cNvPr id="2" name="Header Placeholder 1">
            <a:extLst>
              <a:ext uri="{FF2B5EF4-FFF2-40B4-BE49-F238E27FC236}">
                <a16:creationId xmlns:a16="http://schemas.microsoft.com/office/drawing/2014/main" id="{D53785DA-A55A-2E6C-6698-C9D7BCB02A30}"/>
              </a:ext>
            </a:extLst>
          </p:cNvPr>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a:extLst>
              <a:ext uri="{FF2B5EF4-FFF2-40B4-BE49-F238E27FC236}">
                <a16:creationId xmlns:a16="http://schemas.microsoft.com/office/drawing/2014/main" id="{D07BDCEA-B2B0-F94B-1EB3-90434D58AB3B}"/>
              </a:ext>
            </a:extLst>
          </p:cNvPr>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a:extLst>
              <a:ext uri="{FF2B5EF4-FFF2-40B4-BE49-F238E27FC236}">
                <a16:creationId xmlns:a16="http://schemas.microsoft.com/office/drawing/2014/main" id="{57A971D4-B11C-757B-C6AC-F1C52AF49A91}"/>
              </a:ext>
            </a:extLst>
          </p:cNvPr>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a:extLst>
              <a:ext uri="{FF2B5EF4-FFF2-40B4-BE49-F238E27FC236}">
                <a16:creationId xmlns:a16="http://schemas.microsoft.com/office/drawing/2014/main" id="{FA44134C-697B-6675-5377-CFEF2C9877E3}"/>
              </a:ext>
            </a:extLst>
          </p:cNvPr>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6</a:t>
            </a:r>
          </a:p>
        </p:txBody>
      </p:sp>
      <p:sp>
        <p:nvSpPr>
          <p:cNvPr id="6" name="Footer Placeholder 5">
            <a:extLst>
              <a:ext uri="{FF2B5EF4-FFF2-40B4-BE49-F238E27FC236}">
                <a16:creationId xmlns:a16="http://schemas.microsoft.com/office/drawing/2014/main" id="{A6D86A43-8A5F-DBBF-B968-B505181468E6}"/>
              </a:ext>
            </a:extLst>
          </p:cNvPr>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a:extLst>
              <a:ext uri="{FF2B5EF4-FFF2-40B4-BE49-F238E27FC236}">
                <a16:creationId xmlns:a16="http://schemas.microsoft.com/office/drawing/2014/main" id="{71315577-825B-5751-494A-407742E4B2E7}"/>
              </a:ext>
            </a:extLst>
          </p:cNvPr>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157758032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6</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9</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7</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10</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2</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3</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3</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11</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9</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9</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9</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01/01/2025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01/01/2025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01/01/2025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01/01/2025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01/01/2025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01/01/2025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01/01/2025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01/01/2025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01/01/2025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01/01/2025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01/01/2025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01/01/2025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7.xml"/><Relationship Id="rId5" Type="http://schemas.openxmlformats.org/officeDocument/2006/relationships/image" Target="../media/image13.svg"/><Relationship Id="rId4" Type="http://schemas.openxmlformats.org/officeDocument/2006/relationships/image" Target="../media/image12.png"/></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7.xml"/><Relationship Id="rId5" Type="http://schemas.openxmlformats.org/officeDocument/2006/relationships/image" Target="../media/image13.svg"/><Relationship Id="rId4" Type="http://schemas.openxmlformats.org/officeDocument/2006/relationships/image" Target="../media/image12.png"/></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7.xml"/><Relationship Id="rId5" Type="http://schemas.openxmlformats.org/officeDocument/2006/relationships/image" Target="../media/image13.svg"/><Relationship Id="rId4" Type="http://schemas.openxmlformats.org/officeDocument/2006/relationships/image" Target="../media/image12.png"/></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7.xml"/><Relationship Id="rId5" Type="http://schemas.openxmlformats.org/officeDocument/2006/relationships/image" Target="../media/image13.svg"/><Relationship Id="rId4" Type="http://schemas.openxmlformats.org/officeDocument/2006/relationships/image" Target="../media/image12.png"/></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6.xml"/><Relationship Id="rId1" Type="http://schemas.openxmlformats.org/officeDocument/2006/relationships/slideLayout" Target="../slideLayouts/slideLayout7.xml"/><Relationship Id="rId5" Type="http://schemas.openxmlformats.org/officeDocument/2006/relationships/image" Target="../media/image13.svg"/><Relationship Id="rId4" Type="http://schemas.openxmlformats.org/officeDocument/2006/relationships/image" Target="../media/image12.png"/></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7.xml"/><Relationship Id="rId1" Type="http://schemas.openxmlformats.org/officeDocument/2006/relationships/slideLayout" Target="../slideLayouts/slideLayout7.xml"/><Relationship Id="rId5" Type="http://schemas.openxmlformats.org/officeDocument/2006/relationships/image" Target="../media/image13.svg"/><Relationship Id="rId4" Type="http://schemas.openxmlformats.org/officeDocument/2006/relationships/image" Target="../media/image12.png"/></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8.xml"/><Relationship Id="rId1" Type="http://schemas.openxmlformats.org/officeDocument/2006/relationships/slideLayout" Target="../slideLayouts/slideLayout7.xml"/><Relationship Id="rId5" Type="http://schemas.openxmlformats.org/officeDocument/2006/relationships/image" Target="../media/image13.svg"/><Relationship Id="rId4" Type="http://schemas.openxmlformats.org/officeDocument/2006/relationships/image" Target="../media/image12.png"/></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9.xml"/><Relationship Id="rId1" Type="http://schemas.openxmlformats.org/officeDocument/2006/relationships/slideLayout" Target="../slideLayouts/slideLayout7.xml"/><Relationship Id="rId5" Type="http://schemas.openxmlformats.org/officeDocument/2006/relationships/image" Target="../media/image13.svg"/><Relationship Id="rId4" Type="http://schemas.openxmlformats.org/officeDocument/2006/relationships/image" Target="../media/image12.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1.xml"/><Relationship Id="rId1" Type="http://schemas.openxmlformats.org/officeDocument/2006/relationships/slideLayout" Target="../slideLayouts/slideLayout7.xml"/><Relationship Id="rId5" Type="http://schemas.openxmlformats.org/officeDocument/2006/relationships/image" Target="../media/image15.svg"/><Relationship Id="rId4" Type="http://schemas.openxmlformats.org/officeDocument/2006/relationships/image" Target="../media/image14.png"/></Relationships>
</file>

<file path=ppt/slides/_rels/slide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2.xml"/><Relationship Id="rId1" Type="http://schemas.openxmlformats.org/officeDocument/2006/relationships/slideLayout" Target="../slideLayouts/slideLayout7.xml"/><Relationship Id="rId5" Type="http://schemas.openxmlformats.org/officeDocument/2006/relationships/image" Target="../media/image17.svg"/><Relationship Id="rId4" Type="http://schemas.openxmlformats.org/officeDocument/2006/relationships/image" Target="../media/image16.png"/></Relationships>
</file>

<file path=ppt/slides/_rels/slide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3.xml"/><Relationship Id="rId1" Type="http://schemas.openxmlformats.org/officeDocument/2006/relationships/slideLayout" Target="../slideLayouts/slideLayout7.xml"/><Relationship Id="rId5" Type="http://schemas.openxmlformats.org/officeDocument/2006/relationships/image" Target="../media/image15.svg"/><Relationship Id="rId4" Type="http://schemas.openxmlformats.org/officeDocument/2006/relationships/image" Target="../media/image14.png"/></Relationships>
</file>

<file path=ppt/slides/_rels/slide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4.xml"/><Relationship Id="rId1" Type="http://schemas.openxmlformats.org/officeDocument/2006/relationships/slideLayout" Target="../slideLayouts/slideLayout7.xml"/><Relationship Id="rId5" Type="http://schemas.openxmlformats.org/officeDocument/2006/relationships/image" Target="../media/image17.svg"/><Relationship Id="rId4" Type="http://schemas.openxmlformats.org/officeDocument/2006/relationships/image" Target="../media/image16.png"/></Relationships>
</file>

<file path=ppt/slides/_rels/slide3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5.xml"/><Relationship Id="rId1" Type="http://schemas.openxmlformats.org/officeDocument/2006/relationships/slideLayout" Target="../slideLayouts/slideLayout7.xml"/><Relationship Id="rId5" Type="http://schemas.openxmlformats.org/officeDocument/2006/relationships/image" Target="../media/image17.svg"/><Relationship Id="rId4" Type="http://schemas.openxmlformats.org/officeDocument/2006/relationships/image" Target="../media/image16.png"/></Relationships>
</file>

<file path=ppt/slides/_rels/slide3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6.xml"/><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19.svg"/><Relationship Id="rId4" Type="http://schemas.openxmlformats.org/officeDocument/2006/relationships/image" Target="../media/image18.png"/></Relationships>
</file>

<file path=ppt/slides/_rels/slide3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7.xml"/><Relationship Id="rId1" Type="http://schemas.openxmlformats.org/officeDocument/2006/relationships/slideLayout" Target="../slideLayouts/slideLayout7.xml"/><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2.png"/></Relationships>
</file>

<file path=ppt/slides/_rels/slide3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9.xml"/><Relationship Id="rId1" Type="http://schemas.openxmlformats.org/officeDocument/2006/relationships/slideLayout" Target="../slideLayouts/slideLayout7.xml"/><Relationship Id="rId6" Type="http://schemas.openxmlformats.org/officeDocument/2006/relationships/image" Target="../media/image25.png"/><Relationship Id="rId5" Type="http://schemas.openxmlformats.org/officeDocument/2006/relationships/image" Target="../media/image24.svg"/><Relationship Id="rId4" Type="http://schemas.openxmlformats.org/officeDocument/2006/relationships/image" Target="../media/image23.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0.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a:stretch>
          </a:blipFill>
        </p:spPr>
        <p:txBody>
          <a:bodyPr/>
          <a:lstStyle/>
          <a:p>
            <a:endParaRPr lang="en-US"/>
          </a:p>
        </p:txBody>
      </p:sp>
      <p:sp>
        <p:nvSpPr>
          <p:cNvPr id="3" name="Freeform 3"/>
          <p:cNvSpPr/>
          <p:nvPr/>
        </p:nvSpPr>
        <p:spPr>
          <a:xfrm flipH="1">
            <a:off x="0" y="0"/>
            <a:ext cx="20386753" cy="11467548"/>
          </a:xfrm>
          <a:custGeom>
            <a:avLst/>
            <a:gdLst/>
            <a:ahLst/>
            <a:cxnLst/>
            <a:rect l="l" t="t" r="r" b="b"/>
            <a:pathLst>
              <a:path w="20386753" h="11467548">
                <a:moveTo>
                  <a:pt x="20386753" y="0"/>
                </a:moveTo>
                <a:lnTo>
                  <a:pt x="0" y="0"/>
                </a:lnTo>
                <a:lnTo>
                  <a:pt x="0" y="11467548"/>
                </a:lnTo>
                <a:lnTo>
                  <a:pt x="20386753" y="11467548"/>
                </a:lnTo>
                <a:lnTo>
                  <a:pt x="20386753" y="0"/>
                </a:lnTo>
                <a:close/>
              </a:path>
            </a:pathLst>
          </a:custGeom>
          <a:blipFill>
            <a:blip r:embed="rId4"/>
            <a:stretch>
              <a:fillRect/>
            </a:stretch>
          </a:blipFill>
        </p:spPr>
        <p:txBody>
          <a:bodyPr/>
          <a:lstStyle/>
          <a:p>
            <a:endParaRPr lang="en-US"/>
          </a:p>
        </p:txBody>
      </p:sp>
      <p:sp>
        <p:nvSpPr>
          <p:cNvPr id="4" name="Freeform 4"/>
          <p:cNvSpPr/>
          <p:nvPr/>
        </p:nvSpPr>
        <p:spPr>
          <a:xfrm>
            <a:off x="1647355" y="-1694051"/>
            <a:ext cx="915115" cy="915115"/>
          </a:xfrm>
          <a:custGeom>
            <a:avLst/>
            <a:gdLst/>
            <a:ahLst/>
            <a:cxnLst/>
            <a:rect l="l" t="t" r="r" b="b"/>
            <a:pathLst>
              <a:path w="915115" h="915115">
                <a:moveTo>
                  <a:pt x="0" y="0"/>
                </a:moveTo>
                <a:lnTo>
                  <a:pt x="915115" y="0"/>
                </a:lnTo>
                <a:lnTo>
                  <a:pt x="915115" y="915115"/>
                </a:lnTo>
                <a:lnTo>
                  <a:pt x="0" y="915115"/>
                </a:lnTo>
                <a:lnTo>
                  <a:pt x="0" y="0"/>
                </a:lnTo>
                <a:close/>
              </a:path>
            </a:pathLst>
          </a:custGeom>
          <a:blipFill>
            <a:blip r:embed="rId5"/>
            <a:stretch>
              <a:fillRect/>
            </a:stretch>
          </a:blipFill>
        </p:spPr>
        <p:txBody>
          <a:bodyPr/>
          <a:lstStyle/>
          <a:p>
            <a:endParaRPr lang="en-US"/>
          </a:p>
        </p:txBody>
      </p:sp>
      <p:grpSp>
        <p:nvGrpSpPr>
          <p:cNvPr id="5" name="Group 5"/>
          <p:cNvGrpSpPr/>
          <p:nvPr/>
        </p:nvGrpSpPr>
        <p:grpSpPr>
          <a:xfrm>
            <a:off x="1460077" y="3391481"/>
            <a:ext cx="15926105" cy="4975308"/>
            <a:chOff x="0" y="0"/>
            <a:chExt cx="4194530" cy="1310369"/>
          </a:xfrm>
        </p:grpSpPr>
        <p:sp>
          <p:nvSpPr>
            <p:cNvPr id="6" name="Freeform 6"/>
            <p:cNvSpPr/>
            <p:nvPr/>
          </p:nvSpPr>
          <p:spPr>
            <a:xfrm>
              <a:off x="0" y="0"/>
              <a:ext cx="4194530" cy="1310369"/>
            </a:xfrm>
            <a:custGeom>
              <a:avLst/>
              <a:gdLst/>
              <a:ahLst/>
              <a:cxnLst/>
              <a:rect l="l" t="t" r="r" b="b"/>
              <a:pathLst>
                <a:path w="4194530" h="1310369">
                  <a:moveTo>
                    <a:pt x="24792" y="0"/>
                  </a:moveTo>
                  <a:lnTo>
                    <a:pt x="4169738" y="0"/>
                  </a:lnTo>
                  <a:cubicBezTo>
                    <a:pt x="4183430" y="0"/>
                    <a:pt x="4194530" y="11100"/>
                    <a:pt x="4194530" y="24792"/>
                  </a:cubicBezTo>
                  <a:lnTo>
                    <a:pt x="4194530" y="1285577"/>
                  </a:lnTo>
                  <a:cubicBezTo>
                    <a:pt x="4194530" y="1299269"/>
                    <a:pt x="4183430" y="1310369"/>
                    <a:pt x="4169738" y="1310369"/>
                  </a:cubicBezTo>
                  <a:lnTo>
                    <a:pt x="24792" y="1310369"/>
                  </a:lnTo>
                  <a:cubicBezTo>
                    <a:pt x="11100" y="1310369"/>
                    <a:pt x="0" y="1299269"/>
                    <a:pt x="0" y="1285577"/>
                  </a:cubicBezTo>
                  <a:lnTo>
                    <a:pt x="0" y="24792"/>
                  </a:lnTo>
                  <a:cubicBezTo>
                    <a:pt x="0" y="11100"/>
                    <a:pt x="11100" y="0"/>
                    <a:pt x="24792" y="0"/>
                  </a:cubicBezTo>
                  <a:close/>
                </a:path>
              </a:pathLst>
            </a:custGeom>
            <a:solidFill>
              <a:srgbClr val="CCB3A7">
                <a:alpha val="15686"/>
              </a:srgbClr>
            </a:solidFill>
          </p:spPr>
          <p:txBody>
            <a:bodyPr/>
            <a:lstStyle/>
            <a:p>
              <a:endParaRPr lang="en-US"/>
            </a:p>
          </p:txBody>
        </p:sp>
        <p:sp>
          <p:nvSpPr>
            <p:cNvPr id="7" name="TextBox 7"/>
            <p:cNvSpPr txBox="1"/>
            <p:nvPr/>
          </p:nvSpPr>
          <p:spPr>
            <a:xfrm>
              <a:off x="0" y="-9525"/>
              <a:ext cx="4194530" cy="1319894"/>
            </a:xfrm>
            <a:prstGeom prst="rect">
              <a:avLst/>
            </a:prstGeom>
          </p:spPr>
          <p:txBody>
            <a:bodyPr lIns="50800" tIns="50800" rIns="50800" bIns="50800" rtlCol="0" anchor="ctr"/>
            <a:lstStyle/>
            <a:p>
              <a:pPr algn="ctr">
                <a:lnSpc>
                  <a:spcPts val="2521"/>
                </a:lnSpc>
              </a:pPr>
              <a:endParaRPr/>
            </a:p>
          </p:txBody>
        </p:sp>
      </p:grpSp>
      <p:sp>
        <p:nvSpPr>
          <p:cNvPr id="8" name="TextBox 8"/>
          <p:cNvSpPr txBox="1"/>
          <p:nvPr/>
        </p:nvSpPr>
        <p:spPr>
          <a:xfrm>
            <a:off x="4219308" y="1268658"/>
            <a:ext cx="11060064" cy="2067412"/>
          </a:xfrm>
          <a:prstGeom prst="rect">
            <a:avLst/>
          </a:prstGeom>
        </p:spPr>
        <p:txBody>
          <a:bodyPr lIns="0" tIns="0" rIns="0" bIns="0" rtlCol="0" anchor="t">
            <a:spAutoFit/>
          </a:bodyPr>
          <a:lstStyle/>
          <a:p>
            <a:pPr algn="ctr">
              <a:lnSpc>
                <a:spcPts val="7869"/>
              </a:lnSpc>
              <a:spcBef>
                <a:spcPct val="0"/>
              </a:spcBef>
            </a:pPr>
            <a:r>
              <a:rPr lang="en-US" sz="6558" dirty="0">
                <a:solidFill>
                  <a:srgbClr val="7B8B5F"/>
                </a:solidFill>
                <a:latin typeface="#9Slide07 Crocante"/>
                <a:ea typeface="#9Slide07 Crocante"/>
                <a:cs typeface="#9Slide07 Crocante"/>
                <a:sym typeface="#9Slide07 Crocante"/>
              </a:rPr>
              <a:t>GIẢI MÃ BÍ KÍP KHÁM PHÁ VĂN BẢN NGHỊ LUẬN</a:t>
            </a:r>
          </a:p>
        </p:txBody>
      </p:sp>
      <p:sp>
        <p:nvSpPr>
          <p:cNvPr id="9" name="TextBox 9"/>
          <p:cNvSpPr txBox="1"/>
          <p:nvPr/>
        </p:nvSpPr>
        <p:spPr>
          <a:xfrm>
            <a:off x="1490275" y="3809886"/>
            <a:ext cx="15611945" cy="4213225"/>
          </a:xfrm>
          <a:prstGeom prst="rect">
            <a:avLst/>
          </a:prstGeom>
        </p:spPr>
        <p:txBody>
          <a:bodyPr lIns="0" tIns="0" rIns="0" bIns="0" rtlCol="0" anchor="t">
            <a:spAutoFit/>
          </a:bodyPr>
          <a:lstStyle/>
          <a:p>
            <a:pPr marL="863601" lvl="1" indent="-431801" algn="just">
              <a:lnSpc>
                <a:spcPts val="5600"/>
              </a:lnSpc>
              <a:buFont typeface="Arial"/>
              <a:buChar char="•"/>
            </a:pPr>
            <a:r>
              <a:rPr lang="en-US" sz="4000" dirty="0">
                <a:solidFill>
                  <a:srgbClr val="767171"/>
                </a:solidFill>
                <a:latin typeface="Roboto Condensed"/>
                <a:ea typeface="Roboto Condensed"/>
                <a:cs typeface="Roboto Condensed"/>
                <a:sym typeface="Roboto Condensed"/>
              </a:rPr>
              <a:t>GV </a:t>
            </a:r>
            <a:r>
              <a:rPr lang="en-US" sz="4000" dirty="0" err="1">
                <a:solidFill>
                  <a:srgbClr val="767171"/>
                </a:solidFill>
                <a:latin typeface="Roboto Condensed"/>
                <a:ea typeface="Roboto Condensed"/>
                <a:cs typeface="Roboto Condensed"/>
                <a:sym typeface="Roboto Condensed"/>
              </a:rPr>
              <a:t>đưa</a:t>
            </a:r>
            <a:r>
              <a:rPr lang="en-US" sz="4000" dirty="0">
                <a:solidFill>
                  <a:srgbClr val="767171"/>
                </a:solidFill>
                <a:latin typeface="Roboto Condensed"/>
                <a:ea typeface="Roboto Condensed"/>
                <a:cs typeface="Roboto Condensed"/>
                <a:sym typeface="Roboto Condensed"/>
              </a:rPr>
              <a:t> </a:t>
            </a:r>
            <a:r>
              <a:rPr lang="en-US" sz="4000" dirty="0" err="1">
                <a:solidFill>
                  <a:srgbClr val="767171"/>
                </a:solidFill>
                <a:latin typeface="Roboto Condensed"/>
                <a:ea typeface="Roboto Condensed"/>
                <a:cs typeface="Roboto Condensed"/>
                <a:sym typeface="Roboto Condensed"/>
              </a:rPr>
              <a:t>ra</a:t>
            </a:r>
            <a:r>
              <a:rPr lang="en-US" sz="4000" dirty="0">
                <a:solidFill>
                  <a:srgbClr val="767171"/>
                </a:solidFill>
                <a:latin typeface="Roboto Condensed"/>
                <a:ea typeface="Roboto Condensed"/>
                <a:cs typeface="Roboto Condensed"/>
                <a:sym typeface="Roboto Condensed"/>
              </a:rPr>
              <a:t> ma </a:t>
            </a:r>
            <a:r>
              <a:rPr lang="en-US" sz="4000" dirty="0" err="1">
                <a:solidFill>
                  <a:srgbClr val="767171"/>
                </a:solidFill>
                <a:latin typeface="Roboto Condensed"/>
                <a:ea typeface="Roboto Condensed"/>
                <a:cs typeface="Roboto Condensed"/>
                <a:sym typeface="Roboto Condensed"/>
              </a:rPr>
              <a:t>trận</a:t>
            </a:r>
            <a:r>
              <a:rPr lang="en-US" sz="4000" dirty="0">
                <a:solidFill>
                  <a:srgbClr val="767171"/>
                </a:solidFill>
                <a:latin typeface="Roboto Condensed"/>
                <a:ea typeface="Roboto Condensed"/>
                <a:cs typeface="Roboto Condensed"/>
                <a:sym typeface="Roboto Condensed"/>
              </a:rPr>
              <a:t> </a:t>
            </a:r>
            <a:r>
              <a:rPr lang="en-US" sz="4000" dirty="0" err="1">
                <a:solidFill>
                  <a:srgbClr val="767171"/>
                </a:solidFill>
                <a:latin typeface="Roboto Condensed"/>
                <a:ea typeface="Roboto Condensed"/>
                <a:cs typeface="Roboto Condensed"/>
                <a:sym typeface="Roboto Condensed"/>
              </a:rPr>
              <a:t>chữ</a:t>
            </a:r>
            <a:r>
              <a:rPr lang="en-US" sz="4000" dirty="0">
                <a:solidFill>
                  <a:srgbClr val="767171"/>
                </a:solidFill>
                <a:latin typeface="Roboto Condensed"/>
                <a:ea typeface="Roboto Condensed"/>
                <a:cs typeface="Roboto Condensed"/>
                <a:sym typeface="Roboto Condensed"/>
              </a:rPr>
              <a:t>, HS </a:t>
            </a:r>
            <a:r>
              <a:rPr lang="en-US" sz="4000" dirty="0" err="1">
                <a:solidFill>
                  <a:srgbClr val="767171"/>
                </a:solidFill>
                <a:latin typeface="Roboto Condensed"/>
                <a:ea typeface="Roboto Condensed"/>
                <a:cs typeface="Roboto Condensed"/>
                <a:sym typeface="Roboto Condensed"/>
              </a:rPr>
              <a:t>tìm</a:t>
            </a:r>
            <a:r>
              <a:rPr lang="en-US" sz="4000" dirty="0">
                <a:solidFill>
                  <a:srgbClr val="767171"/>
                </a:solidFill>
                <a:latin typeface="Roboto Condensed"/>
                <a:ea typeface="Roboto Condensed"/>
                <a:cs typeface="Roboto Condensed"/>
                <a:sym typeface="Roboto Condensed"/>
              </a:rPr>
              <a:t> </a:t>
            </a:r>
            <a:r>
              <a:rPr lang="en-US" sz="4000" dirty="0" err="1">
                <a:solidFill>
                  <a:srgbClr val="767171"/>
                </a:solidFill>
                <a:latin typeface="Roboto Condensed"/>
                <a:ea typeface="Roboto Condensed"/>
                <a:cs typeface="Roboto Condensed"/>
                <a:sym typeface="Roboto Condensed"/>
              </a:rPr>
              <a:t>các</a:t>
            </a:r>
            <a:r>
              <a:rPr lang="en-US" sz="4000" dirty="0">
                <a:solidFill>
                  <a:srgbClr val="767171"/>
                </a:solidFill>
                <a:latin typeface="Roboto Condensed"/>
                <a:ea typeface="Roboto Condensed"/>
                <a:cs typeface="Roboto Condensed"/>
                <a:sym typeface="Roboto Condensed"/>
              </a:rPr>
              <a:t> </a:t>
            </a:r>
            <a:r>
              <a:rPr lang="en-US" sz="4000" dirty="0" err="1">
                <a:solidFill>
                  <a:srgbClr val="767171"/>
                </a:solidFill>
                <a:latin typeface="Roboto Condensed"/>
                <a:ea typeface="Roboto Condensed"/>
                <a:cs typeface="Roboto Condensed"/>
                <a:sym typeface="Roboto Condensed"/>
              </a:rPr>
              <a:t>từ</a:t>
            </a:r>
            <a:r>
              <a:rPr lang="en-US" sz="4000" dirty="0">
                <a:solidFill>
                  <a:srgbClr val="767171"/>
                </a:solidFill>
                <a:latin typeface="Roboto Condensed"/>
                <a:ea typeface="Roboto Condensed"/>
                <a:cs typeface="Roboto Condensed"/>
                <a:sym typeface="Roboto Condensed"/>
              </a:rPr>
              <a:t> </a:t>
            </a:r>
            <a:r>
              <a:rPr lang="en-US" sz="4000" dirty="0" err="1">
                <a:solidFill>
                  <a:srgbClr val="767171"/>
                </a:solidFill>
                <a:latin typeface="Roboto Condensed"/>
                <a:ea typeface="Roboto Condensed"/>
                <a:cs typeface="Roboto Condensed"/>
                <a:sym typeface="Roboto Condensed"/>
              </a:rPr>
              <a:t>khóa</a:t>
            </a:r>
            <a:r>
              <a:rPr lang="en-US" sz="4000" dirty="0">
                <a:solidFill>
                  <a:srgbClr val="767171"/>
                </a:solidFill>
                <a:latin typeface="Roboto Condensed"/>
                <a:ea typeface="Roboto Condensed"/>
                <a:cs typeface="Roboto Condensed"/>
                <a:sym typeface="Roboto Condensed"/>
              </a:rPr>
              <a:t> </a:t>
            </a:r>
            <a:r>
              <a:rPr lang="en-US" sz="4000" dirty="0" err="1">
                <a:solidFill>
                  <a:srgbClr val="767171"/>
                </a:solidFill>
                <a:latin typeface="Roboto Condensed"/>
                <a:ea typeface="Roboto Condensed"/>
                <a:cs typeface="Roboto Condensed"/>
                <a:sym typeface="Roboto Condensed"/>
              </a:rPr>
              <a:t>liên</a:t>
            </a:r>
            <a:r>
              <a:rPr lang="en-US" sz="4000" dirty="0">
                <a:solidFill>
                  <a:srgbClr val="767171"/>
                </a:solidFill>
                <a:latin typeface="Roboto Condensed"/>
                <a:ea typeface="Roboto Condensed"/>
                <a:cs typeface="Roboto Condensed"/>
                <a:sym typeface="Roboto Condensed"/>
              </a:rPr>
              <a:t> </a:t>
            </a:r>
            <a:r>
              <a:rPr lang="en-US" sz="4000" dirty="0" err="1">
                <a:solidFill>
                  <a:srgbClr val="767171"/>
                </a:solidFill>
                <a:latin typeface="Roboto Condensed"/>
                <a:ea typeface="Roboto Condensed"/>
                <a:cs typeface="Roboto Condensed"/>
                <a:sym typeface="Roboto Condensed"/>
              </a:rPr>
              <a:t>quan</a:t>
            </a:r>
            <a:r>
              <a:rPr lang="en-US" sz="4000" dirty="0">
                <a:solidFill>
                  <a:srgbClr val="767171"/>
                </a:solidFill>
                <a:latin typeface="Roboto Condensed"/>
                <a:ea typeface="Roboto Condensed"/>
                <a:cs typeface="Roboto Condensed"/>
                <a:sym typeface="Roboto Condensed"/>
              </a:rPr>
              <a:t> </a:t>
            </a:r>
            <a:r>
              <a:rPr lang="en-US" sz="4000" dirty="0" err="1">
                <a:solidFill>
                  <a:srgbClr val="767171"/>
                </a:solidFill>
                <a:latin typeface="Roboto Condensed"/>
                <a:ea typeface="Roboto Condensed"/>
                <a:cs typeface="Roboto Condensed"/>
                <a:sym typeface="Roboto Condensed"/>
              </a:rPr>
              <a:t>đến</a:t>
            </a:r>
            <a:r>
              <a:rPr lang="en-US" sz="4000" dirty="0">
                <a:solidFill>
                  <a:srgbClr val="767171"/>
                </a:solidFill>
                <a:latin typeface="Roboto Condensed"/>
                <a:ea typeface="Roboto Condensed"/>
                <a:cs typeface="Roboto Condensed"/>
                <a:sym typeface="Roboto Condensed"/>
              </a:rPr>
              <a:t> </a:t>
            </a:r>
            <a:r>
              <a:rPr lang="en-US" sz="4000" dirty="0" err="1">
                <a:solidFill>
                  <a:srgbClr val="767171"/>
                </a:solidFill>
                <a:latin typeface="Roboto Condensed"/>
                <a:ea typeface="Roboto Condensed"/>
                <a:cs typeface="Roboto Condensed"/>
                <a:sym typeface="Roboto Condensed"/>
              </a:rPr>
              <a:t>văn</a:t>
            </a:r>
            <a:r>
              <a:rPr lang="en-US" sz="4000" dirty="0">
                <a:solidFill>
                  <a:srgbClr val="767171"/>
                </a:solidFill>
                <a:latin typeface="Roboto Condensed"/>
                <a:ea typeface="Roboto Condensed"/>
                <a:cs typeface="Roboto Condensed"/>
                <a:sym typeface="Roboto Condensed"/>
              </a:rPr>
              <a:t> </a:t>
            </a:r>
            <a:r>
              <a:rPr lang="en-US" sz="4000" dirty="0" err="1">
                <a:solidFill>
                  <a:srgbClr val="767171"/>
                </a:solidFill>
                <a:latin typeface="Roboto Condensed"/>
                <a:ea typeface="Roboto Condensed"/>
                <a:cs typeface="Roboto Condensed"/>
                <a:sym typeface="Roboto Condensed"/>
              </a:rPr>
              <a:t>bản</a:t>
            </a:r>
            <a:r>
              <a:rPr lang="en-US" sz="4000" dirty="0">
                <a:solidFill>
                  <a:srgbClr val="767171"/>
                </a:solidFill>
                <a:latin typeface="Roboto Condensed"/>
                <a:ea typeface="Roboto Condensed"/>
                <a:cs typeface="Roboto Condensed"/>
                <a:sym typeface="Roboto Condensed"/>
              </a:rPr>
              <a:t> </a:t>
            </a:r>
            <a:r>
              <a:rPr lang="en-US" sz="4000" dirty="0" err="1">
                <a:solidFill>
                  <a:srgbClr val="767171"/>
                </a:solidFill>
                <a:latin typeface="Roboto Condensed"/>
                <a:ea typeface="Roboto Condensed"/>
                <a:cs typeface="Roboto Condensed"/>
                <a:sym typeface="Roboto Condensed"/>
              </a:rPr>
              <a:t>nghị</a:t>
            </a:r>
            <a:r>
              <a:rPr lang="en-US" sz="4000" dirty="0">
                <a:solidFill>
                  <a:srgbClr val="767171"/>
                </a:solidFill>
                <a:latin typeface="Roboto Condensed"/>
                <a:ea typeface="Roboto Condensed"/>
                <a:cs typeface="Roboto Condensed"/>
                <a:sym typeface="Roboto Condensed"/>
              </a:rPr>
              <a:t> </a:t>
            </a:r>
            <a:r>
              <a:rPr lang="en-US" sz="4000" dirty="0" err="1">
                <a:solidFill>
                  <a:srgbClr val="767171"/>
                </a:solidFill>
                <a:latin typeface="Roboto Condensed"/>
                <a:ea typeface="Roboto Condensed"/>
                <a:cs typeface="Roboto Condensed"/>
                <a:sym typeface="Roboto Condensed"/>
              </a:rPr>
              <a:t>luận</a:t>
            </a:r>
            <a:r>
              <a:rPr lang="en-US" sz="4000" dirty="0">
                <a:solidFill>
                  <a:srgbClr val="767171"/>
                </a:solidFill>
                <a:latin typeface="Roboto Condensed"/>
                <a:ea typeface="Roboto Condensed"/>
                <a:cs typeface="Roboto Condensed"/>
                <a:sym typeface="Roboto Condensed"/>
              </a:rPr>
              <a:t> </a:t>
            </a:r>
            <a:r>
              <a:rPr lang="en-US" sz="4000" dirty="0" err="1">
                <a:solidFill>
                  <a:srgbClr val="767171"/>
                </a:solidFill>
                <a:latin typeface="Roboto Condensed"/>
                <a:ea typeface="Roboto Condensed"/>
                <a:cs typeface="Roboto Condensed"/>
                <a:sym typeface="Roboto Condensed"/>
              </a:rPr>
              <a:t>văn</a:t>
            </a:r>
            <a:r>
              <a:rPr lang="en-US" sz="4000" dirty="0">
                <a:solidFill>
                  <a:srgbClr val="767171"/>
                </a:solidFill>
                <a:latin typeface="Roboto Condensed"/>
                <a:ea typeface="Roboto Condensed"/>
                <a:cs typeface="Roboto Condensed"/>
                <a:sym typeface="Roboto Condensed"/>
              </a:rPr>
              <a:t> </a:t>
            </a:r>
            <a:r>
              <a:rPr lang="en-US" sz="4000" dirty="0" err="1">
                <a:solidFill>
                  <a:srgbClr val="767171"/>
                </a:solidFill>
                <a:latin typeface="Roboto Condensed"/>
                <a:ea typeface="Roboto Condensed"/>
                <a:cs typeface="Roboto Condensed"/>
                <a:sym typeface="Roboto Condensed"/>
              </a:rPr>
              <a:t>học</a:t>
            </a:r>
            <a:r>
              <a:rPr lang="en-US" sz="4000" dirty="0">
                <a:solidFill>
                  <a:srgbClr val="767171"/>
                </a:solidFill>
                <a:latin typeface="Roboto Condensed"/>
                <a:ea typeface="Roboto Condensed"/>
                <a:cs typeface="Roboto Condensed"/>
                <a:sym typeface="Roboto Condensed"/>
              </a:rPr>
              <a:t> và </a:t>
            </a:r>
            <a:r>
              <a:rPr lang="en-US" sz="4000" dirty="0" err="1">
                <a:solidFill>
                  <a:srgbClr val="767171"/>
                </a:solidFill>
                <a:latin typeface="Roboto Condensed"/>
                <a:ea typeface="Roboto Condensed"/>
                <a:cs typeface="Roboto Condensed"/>
                <a:sym typeface="Roboto Condensed"/>
              </a:rPr>
              <a:t>sắp</a:t>
            </a:r>
            <a:r>
              <a:rPr lang="en-US" sz="4000" dirty="0">
                <a:solidFill>
                  <a:srgbClr val="767171"/>
                </a:solidFill>
                <a:latin typeface="Roboto Condensed"/>
                <a:ea typeface="Roboto Condensed"/>
                <a:cs typeface="Roboto Condensed"/>
                <a:sym typeface="Roboto Condensed"/>
              </a:rPr>
              <a:t> </a:t>
            </a:r>
            <a:r>
              <a:rPr lang="en-US" sz="4000" dirty="0" err="1">
                <a:solidFill>
                  <a:srgbClr val="767171"/>
                </a:solidFill>
                <a:latin typeface="Roboto Condensed"/>
                <a:ea typeface="Roboto Condensed"/>
                <a:cs typeface="Roboto Condensed"/>
                <a:sym typeface="Roboto Condensed"/>
              </a:rPr>
              <a:t>xếp</a:t>
            </a:r>
            <a:r>
              <a:rPr lang="en-US" sz="4000" dirty="0">
                <a:solidFill>
                  <a:srgbClr val="767171"/>
                </a:solidFill>
                <a:latin typeface="Roboto Condensed"/>
                <a:ea typeface="Roboto Condensed"/>
                <a:cs typeface="Roboto Condensed"/>
                <a:sym typeface="Roboto Condensed"/>
              </a:rPr>
              <a:t> </a:t>
            </a:r>
            <a:r>
              <a:rPr lang="en-US" sz="4000" dirty="0" err="1">
                <a:solidFill>
                  <a:srgbClr val="767171"/>
                </a:solidFill>
                <a:latin typeface="Roboto Condensed"/>
                <a:ea typeface="Roboto Condensed"/>
                <a:cs typeface="Roboto Condensed"/>
                <a:sym typeface="Roboto Condensed"/>
              </a:rPr>
              <a:t>các</a:t>
            </a:r>
            <a:r>
              <a:rPr lang="en-US" sz="4000" dirty="0">
                <a:solidFill>
                  <a:srgbClr val="767171"/>
                </a:solidFill>
                <a:latin typeface="Roboto Condensed"/>
                <a:ea typeface="Roboto Condensed"/>
                <a:cs typeface="Roboto Condensed"/>
                <a:sym typeface="Roboto Condensed"/>
              </a:rPr>
              <a:t> </a:t>
            </a:r>
            <a:r>
              <a:rPr lang="en-US" sz="4000" dirty="0" err="1">
                <a:solidFill>
                  <a:srgbClr val="767171"/>
                </a:solidFill>
                <a:latin typeface="Roboto Condensed"/>
                <a:ea typeface="Roboto Condensed"/>
                <a:cs typeface="Roboto Condensed"/>
                <a:sym typeface="Roboto Condensed"/>
              </a:rPr>
              <a:t>từ</a:t>
            </a:r>
            <a:r>
              <a:rPr lang="en-US" sz="4000" dirty="0">
                <a:solidFill>
                  <a:srgbClr val="767171"/>
                </a:solidFill>
                <a:latin typeface="Roboto Condensed"/>
                <a:ea typeface="Roboto Condensed"/>
                <a:cs typeface="Roboto Condensed"/>
                <a:sym typeface="Roboto Condensed"/>
              </a:rPr>
              <a:t> </a:t>
            </a:r>
            <a:r>
              <a:rPr lang="en-US" sz="4000" dirty="0" err="1">
                <a:solidFill>
                  <a:srgbClr val="767171"/>
                </a:solidFill>
                <a:latin typeface="Roboto Condensed"/>
                <a:ea typeface="Roboto Condensed"/>
                <a:cs typeface="Roboto Condensed"/>
                <a:sym typeface="Roboto Condensed"/>
              </a:rPr>
              <a:t>khóa</a:t>
            </a:r>
            <a:r>
              <a:rPr lang="en-US" sz="4000" dirty="0">
                <a:solidFill>
                  <a:srgbClr val="767171"/>
                </a:solidFill>
                <a:latin typeface="Roboto Condensed"/>
                <a:ea typeface="Roboto Condensed"/>
                <a:cs typeface="Roboto Condensed"/>
                <a:sym typeface="Roboto Condensed"/>
              </a:rPr>
              <a:t> </a:t>
            </a:r>
            <a:r>
              <a:rPr lang="en-US" sz="4000" dirty="0" err="1">
                <a:solidFill>
                  <a:srgbClr val="767171"/>
                </a:solidFill>
                <a:latin typeface="Roboto Condensed"/>
                <a:ea typeface="Roboto Condensed"/>
                <a:cs typeface="Roboto Condensed"/>
                <a:sym typeface="Roboto Condensed"/>
              </a:rPr>
              <a:t>đó</a:t>
            </a:r>
            <a:r>
              <a:rPr lang="en-US" sz="4000" dirty="0">
                <a:solidFill>
                  <a:srgbClr val="767171"/>
                </a:solidFill>
                <a:latin typeface="Roboto Condensed"/>
                <a:ea typeface="Roboto Condensed"/>
                <a:cs typeface="Roboto Condensed"/>
                <a:sym typeface="Roboto Condensed"/>
              </a:rPr>
              <a:t> </a:t>
            </a:r>
            <a:r>
              <a:rPr lang="en-US" sz="4000" dirty="0" err="1">
                <a:solidFill>
                  <a:srgbClr val="767171"/>
                </a:solidFill>
                <a:latin typeface="Roboto Condensed"/>
                <a:ea typeface="Roboto Condensed"/>
                <a:cs typeface="Roboto Condensed"/>
                <a:sym typeface="Roboto Condensed"/>
              </a:rPr>
              <a:t>theo</a:t>
            </a:r>
            <a:r>
              <a:rPr lang="en-US" sz="4000" dirty="0">
                <a:solidFill>
                  <a:srgbClr val="767171"/>
                </a:solidFill>
                <a:latin typeface="Roboto Condensed"/>
                <a:ea typeface="Roboto Condensed"/>
                <a:cs typeface="Roboto Condensed"/>
                <a:sym typeface="Roboto Condensed"/>
              </a:rPr>
              <a:t> </a:t>
            </a:r>
            <a:r>
              <a:rPr lang="en-US" sz="4000" dirty="0" err="1">
                <a:solidFill>
                  <a:srgbClr val="767171"/>
                </a:solidFill>
                <a:latin typeface="Roboto Condensed"/>
                <a:ea typeface="Roboto Condensed"/>
                <a:cs typeface="Roboto Condensed"/>
                <a:sym typeface="Roboto Condensed"/>
              </a:rPr>
              <a:t>trình</a:t>
            </a:r>
            <a:r>
              <a:rPr lang="en-US" sz="4000" dirty="0">
                <a:solidFill>
                  <a:srgbClr val="767171"/>
                </a:solidFill>
                <a:latin typeface="Roboto Condensed"/>
                <a:ea typeface="Roboto Condensed"/>
                <a:cs typeface="Roboto Condensed"/>
                <a:sym typeface="Roboto Condensed"/>
              </a:rPr>
              <a:t> </a:t>
            </a:r>
            <a:r>
              <a:rPr lang="en-US" sz="4000" dirty="0" err="1">
                <a:solidFill>
                  <a:srgbClr val="767171"/>
                </a:solidFill>
                <a:latin typeface="Roboto Condensed"/>
                <a:ea typeface="Roboto Condensed"/>
                <a:cs typeface="Roboto Condensed"/>
                <a:sym typeface="Roboto Condensed"/>
              </a:rPr>
              <a:t>tự</a:t>
            </a:r>
            <a:r>
              <a:rPr lang="en-US" sz="4000" dirty="0">
                <a:solidFill>
                  <a:srgbClr val="767171"/>
                </a:solidFill>
                <a:latin typeface="Roboto Condensed"/>
                <a:ea typeface="Roboto Condensed"/>
                <a:cs typeface="Roboto Condensed"/>
                <a:sym typeface="Roboto Condensed"/>
              </a:rPr>
              <a:t> </a:t>
            </a:r>
            <a:r>
              <a:rPr lang="en-US" sz="4000" dirty="0" err="1">
                <a:solidFill>
                  <a:srgbClr val="767171"/>
                </a:solidFill>
                <a:latin typeface="Roboto Condensed"/>
                <a:ea typeface="Roboto Condensed"/>
                <a:cs typeface="Roboto Condensed"/>
                <a:sym typeface="Roboto Condensed"/>
              </a:rPr>
              <a:t>nhất</a:t>
            </a:r>
            <a:r>
              <a:rPr lang="en-US" sz="4000" dirty="0">
                <a:solidFill>
                  <a:srgbClr val="767171"/>
                </a:solidFill>
                <a:latin typeface="Roboto Condensed"/>
                <a:ea typeface="Roboto Condensed"/>
                <a:cs typeface="Roboto Condensed"/>
                <a:sym typeface="Roboto Condensed"/>
              </a:rPr>
              <a:t> </a:t>
            </a:r>
            <a:r>
              <a:rPr lang="en-US" sz="4000" dirty="0" err="1">
                <a:solidFill>
                  <a:srgbClr val="767171"/>
                </a:solidFill>
                <a:latin typeface="Roboto Condensed"/>
                <a:ea typeface="Roboto Condensed"/>
                <a:cs typeface="Roboto Condensed"/>
                <a:sym typeface="Roboto Condensed"/>
              </a:rPr>
              <a:t>định</a:t>
            </a:r>
            <a:r>
              <a:rPr lang="en-US" sz="4000" dirty="0">
                <a:solidFill>
                  <a:srgbClr val="767171"/>
                </a:solidFill>
                <a:latin typeface="Roboto Condensed"/>
                <a:ea typeface="Roboto Condensed"/>
                <a:cs typeface="Roboto Condensed"/>
                <a:sym typeface="Roboto Condensed"/>
              </a:rPr>
              <a:t> </a:t>
            </a:r>
            <a:r>
              <a:rPr lang="en-US" sz="4000" dirty="0" err="1">
                <a:solidFill>
                  <a:srgbClr val="767171"/>
                </a:solidFill>
                <a:latin typeface="Roboto Condensed"/>
                <a:ea typeface="Roboto Condensed"/>
                <a:cs typeface="Roboto Condensed"/>
                <a:sym typeface="Roboto Condensed"/>
              </a:rPr>
              <a:t>rồi</a:t>
            </a:r>
            <a:r>
              <a:rPr lang="en-US" sz="4000" dirty="0">
                <a:solidFill>
                  <a:srgbClr val="767171"/>
                </a:solidFill>
                <a:latin typeface="Roboto Condensed"/>
                <a:ea typeface="Roboto Condensed"/>
                <a:cs typeface="Roboto Condensed"/>
                <a:sym typeface="Roboto Condensed"/>
              </a:rPr>
              <a:t> </a:t>
            </a:r>
            <a:r>
              <a:rPr lang="en-US" sz="4000" dirty="0" err="1">
                <a:solidFill>
                  <a:srgbClr val="767171"/>
                </a:solidFill>
                <a:latin typeface="Roboto Condensed"/>
                <a:ea typeface="Roboto Condensed"/>
                <a:cs typeface="Roboto Condensed"/>
                <a:sym typeface="Roboto Condensed"/>
              </a:rPr>
              <a:t>nêu</a:t>
            </a:r>
            <a:r>
              <a:rPr lang="en-US" sz="4000" dirty="0">
                <a:solidFill>
                  <a:srgbClr val="767171"/>
                </a:solidFill>
                <a:latin typeface="Roboto Condensed"/>
                <a:ea typeface="Roboto Condensed"/>
                <a:cs typeface="Roboto Condensed"/>
                <a:sym typeface="Roboto Condensed"/>
              </a:rPr>
              <a:t> </a:t>
            </a:r>
            <a:r>
              <a:rPr lang="en-US" sz="4000" dirty="0" err="1">
                <a:solidFill>
                  <a:srgbClr val="767171"/>
                </a:solidFill>
                <a:latin typeface="Roboto Condensed"/>
                <a:ea typeface="Roboto Condensed"/>
                <a:cs typeface="Roboto Condensed"/>
                <a:sym typeface="Roboto Condensed"/>
              </a:rPr>
              <a:t>các</a:t>
            </a:r>
            <a:r>
              <a:rPr lang="en-US" sz="4000" dirty="0">
                <a:solidFill>
                  <a:srgbClr val="767171"/>
                </a:solidFill>
                <a:latin typeface="Roboto Condensed"/>
                <a:ea typeface="Roboto Condensed"/>
                <a:cs typeface="Roboto Condensed"/>
                <a:sym typeface="Roboto Condensed"/>
              </a:rPr>
              <a:t> </a:t>
            </a:r>
            <a:r>
              <a:rPr lang="en-US" sz="4000" dirty="0" err="1">
                <a:solidFill>
                  <a:srgbClr val="767171"/>
                </a:solidFill>
                <a:latin typeface="Roboto Condensed"/>
                <a:ea typeface="Roboto Condensed"/>
                <a:cs typeface="Roboto Condensed"/>
                <a:sym typeface="Roboto Condensed"/>
              </a:rPr>
              <a:t>bước</a:t>
            </a:r>
            <a:r>
              <a:rPr lang="en-US" sz="4000" dirty="0">
                <a:solidFill>
                  <a:srgbClr val="767171"/>
                </a:solidFill>
                <a:latin typeface="Roboto Condensed"/>
                <a:ea typeface="Roboto Condensed"/>
                <a:cs typeface="Roboto Condensed"/>
                <a:sym typeface="Roboto Condensed"/>
              </a:rPr>
              <a:t> </a:t>
            </a:r>
            <a:r>
              <a:rPr lang="en-US" sz="4000" dirty="0" err="1">
                <a:solidFill>
                  <a:srgbClr val="767171"/>
                </a:solidFill>
                <a:latin typeface="Roboto Condensed"/>
                <a:ea typeface="Roboto Condensed"/>
                <a:cs typeface="Roboto Condensed"/>
                <a:sym typeface="Roboto Condensed"/>
              </a:rPr>
              <a:t>đọc</a:t>
            </a:r>
            <a:r>
              <a:rPr lang="en-US" sz="4000" dirty="0">
                <a:solidFill>
                  <a:srgbClr val="767171"/>
                </a:solidFill>
                <a:latin typeface="Roboto Condensed"/>
                <a:ea typeface="Roboto Condensed"/>
                <a:cs typeface="Roboto Condensed"/>
                <a:sym typeface="Roboto Condensed"/>
              </a:rPr>
              <a:t> </a:t>
            </a:r>
            <a:r>
              <a:rPr lang="en-US" sz="4000" dirty="0" err="1">
                <a:solidFill>
                  <a:srgbClr val="767171"/>
                </a:solidFill>
                <a:latin typeface="Roboto Condensed"/>
                <a:ea typeface="Roboto Condensed"/>
                <a:cs typeface="Roboto Condensed"/>
                <a:sym typeface="Roboto Condensed"/>
              </a:rPr>
              <a:t>hiểu</a:t>
            </a:r>
            <a:r>
              <a:rPr lang="en-US" sz="4000" dirty="0">
                <a:solidFill>
                  <a:srgbClr val="767171"/>
                </a:solidFill>
                <a:latin typeface="Roboto Condensed"/>
                <a:ea typeface="Roboto Condensed"/>
                <a:cs typeface="Roboto Condensed"/>
                <a:sym typeface="Roboto Condensed"/>
              </a:rPr>
              <a:t> </a:t>
            </a:r>
            <a:r>
              <a:rPr lang="en-US" sz="4000" dirty="0" err="1">
                <a:solidFill>
                  <a:srgbClr val="767171"/>
                </a:solidFill>
                <a:latin typeface="Roboto Condensed"/>
                <a:ea typeface="Roboto Condensed"/>
                <a:cs typeface="Roboto Condensed"/>
                <a:sym typeface="Roboto Condensed"/>
              </a:rPr>
              <a:t>văn</a:t>
            </a:r>
            <a:r>
              <a:rPr lang="en-US" sz="4000" dirty="0">
                <a:solidFill>
                  <a:srgbClr val="767171"/>
                </a:solidFill>
                <a:latin typeface="Roboto Condensed"/>
                <a:ea typeface="Roboto Condensed"/>
                <a:cs typeface="Roboto Condensed"/>
                <a:sym typeface="Roboto Condensed"/>
              </a:rPr>
              <a:t> </a:t>
            </a:r>
            <a:r>
              <a:rPr lang="en-US" sz="4000" dirty="0" err="1">
                <a:solidFill>
                  <a:srgbClr val="767171"/>
                </a:solidFill>
                <a:latin typeface="Roboto Condensed"/>
                <a:ea typeface="Roboto Condensed"/>
                <a:cs typeface="Roboto Condensed"/>
                <a:sym typeface="Roboto Condensed"/>
              </a:rPr>
              <a:t>bản</a:t>
            </a:r>
            <a:r>
              <a:rPr lang="en-US" sz="4000" dirty="0">
                <a:solidFill>
                  <a:srgbClr val="767171"/>
                </a:solidFill>
                <a:latin typeface="Roboto Condensed"/>
                <a:ea typeface="Roboto Condensed"/>
                <a:cs typeface="Roboto Condensed"/>
                <a:sym typeface="Roboto Condensed"/>
              </a:rPr>
              <a:t> </a:t>
            </a:r>
            <a:r>
              <a:rPr lang="en-US" sz="4000" dirty="0" err="1">
                <a:solidFill>
                  <a:srgbClr val="767171"/>
                </a:solidFill>
                <a:latin typeface="Roboto Condensed"/>
                <a:ea typeface="Roboto Condensed"/>
                <a:cs typeface="Roboto Condensed"/>
                <a:sym typeface="Roboto Condensed"/>
              </a:rPr>
              <a:t>nghị</a:t>
            </a:r>
            <a:r>
              <a:rPr lang="en-US" sz="4000" dirty="0">
                <a:solidFill>
                  <a:srgbClr val="767171"/>
                </a:solidFill>
                <a:latin typeface="Roboto Condensed"/>
                <a:ea typeface="Roboto Condensed"/>
                <a:cs typeface="Roboto Condensed"/>
                <a:sym typeface="Roboto Condensed"/>
              </a:rPr>
              <a:t> </a:t>
            </a:r>
            <a:r>
              <a:rPr lang="en-US" sz="4000" dirty="0" err="1">
                <a:solidFill>
                  <a:srgbClr val="767171"/>
                </a:solidFill>
                <a:latin typeface="Roboto Condensed"/>
                <a:ea typeface="Roboto Condensed"/>
                <a:cs typeface="Roboto Condensed"/>
                <a:sym typeface="Roboto Condensed"/>
              </a:rPr>
              <a:t>luận</a:t>
            </a:r>
            <a:r>
              <a:rPr lang="en-US" sz="4000" dirty="0">
                <a:solidFill>
                  <a:srgbClr val="767171"/>
                </a:solidFill>
                <a:latin typeface="Roboto Condensed"/>
                <a:ea typeface="Roboto Condensed"/>
                <a:cs typeface="Roboto Condensed"/>
                <a:sym typeface="Roboto Condensed"/>
              </a:rPr>
              <a:t> </a:t>
            </a:r>
            <a:r>
              <a:rPr lang="en-US" sz="4000" dirty="0" err="1">
                <a:solidFill>
                  <a:srgbClr val="767171"/>
                </a:solidFill>
                <a:latin typeface="Roboto Condensed"/>
                <a:ea typeface="Roboto Condensed"/>
                <a:cs typeface="Roboto Condensed"/>
                <a:sym typeface="Roboto Condensed"/>
              </a:rPr>
              <a:t>về</a:t>
            </a:r>
            <a:r>
              <a:rPr lang="en-US" sz="4000" dirty="0">
                <a:solidFill>
                  <a:srgbClr val="767171"/>
                </a:solidFill>
                <a:latin typeface="Roboto Condensed"/>
                <a:ea typeface="Roboto Condensed"/>
                <a:cs typeface="Roboto Condensed"/>
                <a:sym typeface="Roboto Condensed"/>
              </a:rPr>
              <a:t> </a:t>
            </a:r>
            <a:r>
              <a:rPr lang="en-US" sz="4000" dirty="0" err="1">
                <a:solidFill>
                  <a:srgbClr val="767171"/>
                </a:solidFill>
                <a:latin typeface="Roboto Condensed"/>
                <a:ea typeface="Roboto Condensed"/>
                <a:cs typeface="Roboto Condensed"/>
                <a:sym typeface="Roboto Condensed"/>
              </a:rPr>
              <a:t>một</a:t>
            </a:r>
            <a:r>
              <a:rPr lang="en-US" sz="4000" dirty="0">
                <a:solidFill>
                  <a:srgbClr val="767171"/>
                </a:solidFill>
                <a:latin typeface="Roboto Condensed"/>
                <a:ea typeface="Roboto Condensed"/>
                <a:cs typeface="Roboto Condensed"/>
                <a:sym typeface="Roboto Condensed"/>
              </a:rPr>
              <a:t> </a:t>
            </a:r>
            <a:r>
              <a:rPr lang="en-US" sz="4000" dirty="0" err="1">
                <a:solidFill>
                  <a:srgbClr val="767171"/>
                </a:solidFill>
                <a:latin typeface="Roboto Condensed"/>
                <a:ea typeface="Roboto Condensed"/>
                <a:cs typeface="Roboto Condensed"/>
                <a:sym typeface="Roboto Condensed"/>
              </a:rPr>
              <a:t>tác</a:t>
            </a:r>
            <a:r>
              <a:rPr lang="en-US" sz="4000" dirty="0">
                <a:solidFill>
                  <a:srgbClr val="767171"/>
                </a:solidFill>
                <a:latin typeface="Roboto Condensed"/>
                <a:ea typeface="Roboto Condensed"/>
                <a:cs typeface="Roboto Condensed"/>
                <a:sym typeface="Roboto Condensed"/>
              </a:rPr>
              <a:t> </a:t>
            </a:r>
            <a:r>
              <a:rPr lang="en-US" sz="4000" dirty="0" err="1">
                <a:solidFill>
                  <a:srgbClr val="767171"/>
                </a:solidFill>
                <a:latin typeface="Roboto Condensed"/>
                <a:ea typeface="Roboto Condensed"/>
                <a:cs typeface="Roboto Condensed"/>
                <a:sym typeface="Roboto Condensed"/>
              </a:rPr>
              <a:t>phẩm</a:t>
            </a:r>
            <a:r>
              <a:rPr lang="en-US" sz="4000" dirty="0">
                <a:solidFill>
                  <a:srgbClr val="767171"/>
                </a:solidFill>
                <a:latin typeface="Roboto Condensed"/>
                <a:ea typeface="Roboto Condensed"/>
                <a:cs typeface="Roboto Condensed"/>
                <a:sym typeface="Roboto Condensed"/>
              </a:rPr>
              <a:t> </a:t>
            </a:r>
            <a:r>
              <a:rPr lang="en-US" sz="4000" dirty="0" err="1">
                <a:solidFill>
                  <a:srgbClr val="767171"/>
                </a:solidFill>
                <a:latin typeface="Roboto Condensed"/>
                <a:ea typeface="Roboto Condensed"/>
                <a:cs typeface="Roboto Condensed"/>
                <a:sym typeface="Roboto Condensed"/>
              </a:rPr>
              <a:t>dựa</a:t>
            </a:r>
            <a:r>
              <a:rPr lang="en-US" sz="4000" dirty="0">
                <a:solidFill>
                  <a:srgbClr val="767171"/>
                </a:solidFill>
                <a:latin typeface="Roboto Condensed"/>
                <a:ea typeface="Roboto Condensed"/>
                <a:cs typeface="Roboto Condensed"/>
                <a:sym typeface="Roboto Condensed"/>
              </a:rPr>
              <a:t> </a:t>
            </a:r>
            <a:r>
              <a:rPr lang="en-US" sz="4000" dirty="0" err="1">
                <a:solidFill>
                  <a:srgbClr val="767171"/>
                </a:solidFill>
                <a:latin typeface="Roboto Condensed"/>
                <a:ea typeface="Roboto Condensed"/>
                <a:cs typeface="Roboto Condensed"/>
                <a:sym typeface="Roboto Condensed"/>
              </a:rPr>
              <a:t>trên</a:t>
            </a:r>
            <a:r>
              <a:rPr lang="en-US" sz="4000" dirty="0">
                <a:solidFill>
                  <a:srgbClr val="767171"/>
                </a:solidFill>
                <a:latin typeface="Roboto Condensed"/>
                <a:ea typeface="Roboto Condensed"/>
                <a:cs typeface="Roboto Condensed"/>
                <a:sym typeface="Roboto Condensed"/>
              </a:rPr>
              <a:t> </a:t>
            </a:r>
            <a:r>
              <a:rPr lang="en-US" sz="4000" dirty="0" err="1">
                <a:solidFill>
                  <a:srgbClr val="767171"/>
                </a:solidFill>
                <a:latin typeface="Roboto Condensed"/>
                <a:ea typeface="Roboto Condensed"/>
                <a:cs typeface="Roboto Condensed"/>
                <a:sym typeface="Roboto Condensed"/>
              </a:rPr>
              <a:t>các</a:t>
            </a:r>
            <a:r>
              <a:rPr lang="en-US" sz="4000" dirty="0">
                <a:solidFill>
                  <a:srgbClr val="767171"/>
                </a:solidFill>
                <a:latin typeface="Roboto Condensed"/>
                <a:ea typeface="Roboto Condensed"/>
                <a:cs typeface="Roboto Condensed"/>
                <a:sym typeface="Roboto Condensed"/>
              </a:rPr>
              <a:t> </a:t>
            </a:r>
            <a:r>
              <a:rPr lang="en-US" sz="4000" dirty="0" err="1">
                <a:solidFill>
                  <a:srgbClr val="767171"/>
                </a:solidFill>
                <a:latin typeface="Roboto Condensed"/>
                <a:ea typeface="Roboto Condensed"/>
                <a:cs typeface="Roboto Condensed"/>
                <a:sym typeface="Roboto Condensed"/>
              </a:rPr>
              <a:t>từ</a:t>
            </a:r>
            <a:r>
              <a:rPr lang="en-US" sz="4000" dirty="0">
                <a:solidFill>
                  <a:srgbClr val="767171"/>
                </a:solidFill>
                <a:latin typeface="Roboto Condensed"/>
                <a:ea typeface="Roboto Condensed"/>
                <a:cs typeface="Roboto Condensed"/>
                <a:sym typeface="Roboto Condensed"/>
              </a:rPr>
              <a:t> </a:t>
            </a:r>
            <a:r>
              <a:rPr lang="en-US" sz="4000" dirty="0" err="1">
                <a:solidFill>
                  <a:srgbClr val="767171"/>
                </a:solidFill>
                <a:latin typeface="Roboto Condensed"/>
                <a:ea typeface="Roboto Condensed"/>
                <a:cs typeface="Roboto Condensed"/>
                <a:sym typeface="Roboto Condensed"/>
              </a:rPr>
              <a:t>khóa</a:t>
            </a:r>
            <a:r>
              <a:rPr lang="en-US" sz="4000" dirty="0">
                <a:solidFill>
                  <a:srgbClr val="767171"/>
                </a:solidFill>
                <a:latin typeface="Roboto Condensed"/>
                <a:ea typeface="Roboto Condensed"/>
                <a:cs typeface="Roboto Condensed"/>
                <a:sym typeface="Roboto Condensed"/>
              </a:rPr>
              <a:t> và </a:t>
            </a:r>
            <a:r>
              <a:rPr lang="en-US" sz="4000" dirty="0" err="1">
                <a:solidFill>
                  <a:srgbClr val="767171"/>
                </a:solidFill>
                <a:latin typeface="Roboto Condensed"/>
                <a:ea typeface="Roboto Condensed"/>
                <a:cs typeface="Roboto Condensed"/>
                <a:sym typeface="Roboto Condensed"/>
              </a:rPr>
              <a:t>trình</a:t>
            </a:r>
            <a:r>
              <a:rPr lang="en-US" sz="4000" dirty="0">
                <a:solidFill>
                  <a:srgbClr val="767171"/>
                </a:solidFill>
                <a:latin typeface="Roboto Condensed"/>
                <a:ea typeface="Roboto Condensed"/>
                <a:cs typeface="Roboto Condensed"/>
                <a:sym typeface="Roboto Condensed"/>
              </a:rPr>
              <a:t> </a:t>
            </a:r>
            <a:r>
              <a:rPr lang="en-US" sz="4000" dirty="0" err="1">
                <a:solidFill>
                  <a:srgbClr val="767171"/>
                </a:solidFill>
                <a:latin typeface="Roboto Condensed"/>
                <a:ea typeface="Roboto Condensed"/>
                <a:cs typeface="Roboto Condensed"/>
                <a:sym typeface="Roboto Condensed"/>
              </a:rPr>
              <a:t>tự</a:t>
            </a:r>
            <a:r>
              <a:rPr lang="en-US" sz="4000" dirty="0">
                <a:solidFill>
                  <a:srgbClr val="767171"/>
                </a:solidFill>
                <a:latin typeface="Roboto Condensed"/>
                <a:ea typeface="Roboto Condensed"/>
                <a:cs typeface="Roboto Condensed"/>
                <a:sym typeface="Roboto Condensed"/>
              </a:rPr>
              <a:t> </a:t>
            </a:r>
            <a:r>
              <a:rPr lang="en-US" sz="4000" dirty="0" err="1">
                <a:solidFill>
                  <a:srgbClr val="767171"/>
                </a:solidFill>
                <a:latin typeface="Roboto Condensed"/>
                <a:ea typeface="Roboto Condensed"/>
                <a:cs typeface="Roboto Condensed"/>
                <a:sym typeface="Roboto Condensed"/>
              </a:rPr>
              <a:t>đã</a:t>
            </a:r>
            <a:r>
              <a:rPr lang="en-US" sz="4000" dirty="0">
                <a:solidFill>
                  <a:srgbClr val="767171"/>
                </a:solidFill>
                <a:latin typeface="Roboto Condensed"/>
                <a:ea typeface="Roboto Condensed"/>
                <a:cs typeface="Roboto Condensed"/>
                <a:sym typeface="Roboto Condensed"/>
              </a:rPr>
              <a:t> </a:t>
            </a:r>
            <a:r>
              <a:rPr lang="en-US" sz="4000" dirty="0" err="1">
                <a:solidFill>
                  <a:srgbClr val="767171"/>
                </a:solidFill>
                <a:latin typeface="Roboto Condensed"/>
                <a:ea typeface="Roboto Condensed"/>
                <a:cs typeface="Roboto Condensed"/>
                <a:sym typeface="Roboto Condensed"/>
              </a:rPr>
              <a:t>sắp</a:t>
            </a:r>
            <a:r>
              <a:rPr lang="en-US" sz="4000" dirty="0">
                <a:solidFill>
                  <a:srgbClr val="767171"/>
                </a:solidFill>
                <a:latin typeface="Roboto Condensed"/>
                <a:ea typeface="Roboto Condensed"/>
                <a:cs typeface="Roboto Condensed"/>
                <a:sym typeface="Roboto Condensed"/>
              </a:rPr>
              <a:t> </a:t>
            </a:r>
            <a:r>
              <a:rPr lang="en-US" sz="4000" dirty="0" err="1">
                <a:solidFill>
                  <a:srgbClr val="767171"/>
                </a:solidFill>
                <a:latin typeface="Roboto Condensed"/>
                <a:ea typeface="Roboto Condensed"/>
                <a:cs typeface="Roboto Condensed"/>
                <a:sym typeface="Roboto Condensed"/>
              </a:rPr>
              <a:t>xếp</a:t>
            </a:r>
            <a:r>
              <a:rPr lang="en-US" sz="4000" dirty="0">
                <a:solidFill>
                  <a:srgbClr val="767171"/>
                </a:solidFill>
                <a:latin typeface="Roboto Condensed"/>
                <a:ea typeface="Roboto Condensed"/>
                <a:cs typeface="Roboto Condensed"/>
                <a:sym typeface="Roboto Condensed"/>
              </a:rPr>
              <a:t>.</a:t>
            </a:r>
          </a:p>
          <a:p>
            <a:pPr marL="863601" lvl="1" indent="-431801" algn="just">
              <a:lnSpc>
                <a:spcPts val="5600"/>
              </a:lnSpc>
              <a:buFont typeface="Arial"/>
              <a:buChar char="•"/>
            </a:pPr>
            <a:r>
              <a:rPr lang="en-US" sz="4000" dirty="0">
                <a:solidFill>
                  <a:srgbClr val="767171"/>
                </a:solidFill>
                <a:latin typeface="Roboto Condensed"/>
                <a:ea typeface="Roboto Condensed"/>
                <a:cs typeface="Roboto Condensed"/>
                <a:sym typeface="Roboto Condensed"/>
              </a:rPr>
              <a:t>HS </a:t>
            </a:r>
            <a:r>
              <a:rPr lang="en-US" sz="4000" dirty="0" err="1">
                <a:solidFill>
                  <a:srgbClr val="767171"/>
                </a:solidFill>
                <a:latin typeface="Roboto Condensed"/>
                <a:ea typeface="Roboto Condensed"/>
                <a:cs typeface="Roboto Condensed"/>
                <a:sym typeface="Roboto Condensed"/>
              </a:rPr>
              <a:t>làm</a:t>
            </a:r>
            <a:r>
              <a:rPr lang="en-US" sz="4000" dirty="0">
                <a:solidFill>
                  <a:srgbClr val="767171"/>
                </a:solidFill>
                <a:latin typeface="Roboto Condensed"/>
                <a:ea typeface="Roboto Condensed"/>
                <a:cs typeface="Roboto Condensed"/>
                <a:sym typeface="Roboto Condensed"/>
              </a:rPr>
              <a:t> </a:t>
            </a:r>
            <a:r>
              <a:rPr lang="en-US" sz="4000" dirty="0" err="1">
                <a:solidFill>
                  <a:srgbClr val="767171"/>
                </a:solidFill>
                <a:latin typeface="Roboto Condensed"/>
                <a:ea typeface="Roboto Condensed"/>
                <a:cs typeface="Roboto Condensed"/>
                <a:sym typeface="Roboto Condensed"/>
              </a:rPr>
              <a:t>việc</a:t>
            </a:r>
            <a:r>
              <a:rPr lang="en-US" sz="4000" dirty="0">
                <a:solidFill>
                  <a:srgbClr val="767171"/>
                </a:solidFill>
                <a:latin typeface="Roboto Condensed"/>
                <a:ea typeface="Roboto Condensed"/>
                <a:cs typeface="Roboto Condensed"/>
                <a:sym typeface="Roboto Condensed"/>
              </a:rPr>
              <a:t> </a:t>
            </a:r>
            <a:r>
              <a:rPr lang="en-US" sz="4000" dirty="0" err="1">
                <a:solidFill>
                  <a:srgbClr val="767171"/>
                </a:solidFill>
                <a:latin typeface="Roboto Condensed"/>
                <a:ea typeface="Roboto Condensed"/>
                <a:cs typeface="Roboto Condensed"/>
                <a:sym typeface="Roboto Condensed"/>
              </a:rPr>
              <a:t>theo</a:t>
            </a:r>
            <a:r>
              <a:rPr lang="en-US" sz="4000" dirty="0">
                <a:solidFill>
                  <a:srgbClr val="767171"/>
                </a:solidFill>
                <a:latin typeface="Roboto Condensed"/>
                <a:ea typeface="Roboto Condensed"/>
                <a:cs typeface="Roboto Condensed"/>
                <a:sym typeface="Roboto Condensed"/>
              </a:rPr>
              <a:t> </a:t>
            </a:r>
            <a:r>
              <a:rPr lang="en-US" sz="4000" dirty="0" err="1">
                <a:solidFill>
                  <a:srgbClr val="767171"/>
                </a:solidFill>
                <a:latin typeface="Roboto Condensed"/>
                <a:ea typeface="Roboto Condensed"/>
                <a:cs typeface="Roboto Condensed"/>
                <a:sym typeface="Roboto Condensed"/>
              </a:rPr>
              <a:t>cặp</a:t>
            </a:r>
            <a:r>
              <a:rPr lang="en-US" sz="4000" dirty="0">
                <a:solidFill>
                  <a:srgbClr val="767171"/>
                </a:solidFill>
                <a:latin typeface="Roboto Condensed"/>
                <a:ea typeface="Roboto Condensed"/>
                <a:cs typeface="Roboto Condensed"/>
                <a:sym typeface="Roboto Condensed"/>
              </a:rPr>
              <a:t> </a:t>
            </a:r>
            <a:r>
              <a:rPr lang="en-US" sz="4000" dirty="0" err="1">
                <a:solidFill>
                  <a:srgbClr val="767171"/>
                </a:solidFill>
                <a:latin typeface="Roboto Condensed"/>
                <a:ea typeface="Roboto Condensed"/>
                <a:cs typeface="Roboto Condensed"/>
                <a:sym typeface="Roboto Condensed"/>
              </a:rPr>
              <a:t>đôi</a:t>
            </a:r>
            <a:endParaRPr lang="en-US" sz="4000" dirty="0">
              <a:solidFill>
                <a:srgbClr val="767171"/>
              </a:solidFill>
              <a:latin typeface="Roboto Condensed"/>
              <a:ea typeface="Roboto Condensed"/>
              <a:cs typeface="Roboto Condensed"/>
              <a:sym typeface="Roboto Condensed"/>
            </a:endParaRPr>
          </a:p>
          <a:p>
            <a:pPr marL="863601" lvl="1" indent="-431801" algn="just">
              <a:lnSpc>
                <a:spcPts val="5600"/>
              </a:lnSpc>
              <a:buFont typeface="Arial"/>
              <a:buChar char="•"/>
            </a:pPr>
            <a:r>
              <a:rPr lang="en-US" sz="4000" dirty="0" err="1">
                <a:solidFill>
                  <a:srgbClr val="767171"/>
                </a:solidFill>
                <a:latin typeface="Roboto Condensed"/>
                <a:ea typeface="Roboto Condensed"/>
                <a:cs typeface="Roboto Condensed"/>
                <a:sym typeface="Roboto Condensed"/>
              </a:rPr>
              <a:t>Thời</a:t>
            </a:r>
            <a:r>
              <a:rPr lang="en-US" sz="4000" dirty="0">
                <a:solidFill>
                  <a:srgbClr val="767171"/>
                </a:solidFill>
                <a:latin typeface="Roboto Condensed"/>
                <a:ea typeface="Roboto Condensed"/>
                <a:cs typeface="Roboto Condensed"/>
                <a:sym typeface="Roboto Condensed"/>
              </a:rPr>
              <a:t> </a:t>
            </a:r>
            <a:r>
              <a:rPr lang="en-US" sz="4000" dirty="0" err="1">
                <a:solidFill>
                  <a:srgbClr val="767171"/>
                </a:solidFill>
                <a:latin typeface="Roboto Condensed"/>
                <a:ea typeface="Roboto Condensed"/>
                <a:cs typeface="Roboto Condensed"/>
                <a:sym typeface="Roboto Condensed"/>
              </a:rPr>
              <a:t>gian</a:t>
            </a:r>
            <a:r>
              <a:rPr lang="en-US" sz="4000" dirty="0">
                <a:solidFill>
                  <a:srgbClr val="767171"/>
                </a:solidFill>
                <a:latin typeface="Roboto Condensed"/>
                <a:ea typeface="Roboto Condensed"/>
                <a:cs typeface="Roboto Condensed"/>
                <a:sym typeface="Roboto Condensed"/>
              </a:rPr>
              <a:t>: 3 </a:t>
            </a:r>
            <a:r>
              <a:rPr lang="en-US" sz="4000" dirty="0" err="1">
                <a:solidFill>
                  <a:srgbClr val="767171"/>
                </a:solidFill>
                <a:latin typeface="Roboto Condensed"/>
                <a:ea typeface="Roboto Condensed"/>
                <a:cs typeface="Roboto Condensed"/>
                <a:sym typeface="Roboto Condensed"/>
              </a:rPr>
              <a:t>phút</a:t>
            </a:r>
            <a:endParaRPr lang="en-US" sz="4000" dirty="0">
              <a:solidFill>
                <a:srgbClr val="767171"/>
              </a:solidFill>
              <a:latin typeface="Roboto Condensed"/>
              <a:ea typeface="Roboto Condensed"/>
              <a:cs typeface="Roboto Condensed"/>
              <a:sym typeface="Roboto Condensed"/>
            </a:endParaRPr>
          </a:p>
        </p:txBody>
      </p:sp>
      <p:sp>
        <p:nvSpPr>
          <p:cNvPr id="10" name="TextBox 10"/>
          <p:cNvSpPr txBox="1"/>
          <p:nvPr/>
        </p:nvSpPr>
        <p:spPr>
          <a:xfrm>
            <a:off x="1028700" y="238686"/>
            <a:ext cx="15286188" cy="1010922"/>
          </a:xfrm>
          <a:prstGeom prst="rect">
            <a:avLst/>
          </a:prstGeom>
        </p:spPr>
        <p:txBody>
          <a:bodyPr lIns="0" tIns="0" rIns="0" bIns="0" rtlCol="0" anchor="t">
            <a:spAutoFit/>
          </a:bodyPr>
          <a:lstStyle/>
          <a:p>
            <a:pPr marL="1284590" lvl="1" indent="-642295" algn="just">
              <a:lnSpc>
                <a:spcPts val="8329"/>
              </a:lnSpc>
              <a:buAutoNum type="arabicPeriod"/>
            </a:pPr>
            <a:r>
              <a:rPr lang="en-US" sz="5949" b="1">
                <a:solidFill>
                  <a:srgbClr val="594A47"/>
                </a:solidFill>
                <a:latin typeface="Fraunces Semi-Bold"/>
                <a:ea typeface="Fraunces Semi-Bold"/>
                <a:cs typeface="Fraunces Semi-Bold"/>
                <a:sym typeface="Fraunces Semi-Bold"/>
              </a:rPr>
              <a:t>CHUẨN BỊ ĐỌC</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barn(inVertical)">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a:stretch>
          </a:blipFill>
        </p:spPr>
        <p:txBody>
          <a:bodyPr/>
          <a:lstStyle/>
          <a:p>
            <a:endParaRPr lang="en-US"/>
          </a:p>
        </p:txBody>
      </p:sp>
      <p:sp>
        <p:nvSpPr>
          <p:cNvPr id="3" name="Freeform 3"/>
          <p:cNvSpPr/>
          <p:nvPr/>
        </p:nvSpPr>
        <p:spPr>
          <a:xfrm flipH="1">
            <a:off x="0" y="1861"/>
            <a:ext cx="18299916" cy="10293702"/>
          </a:xfrm>
          <a:custGeom>
            <a:avLst/>
            <a:gdLst/>
            <a:ahLst/>
            <a:cxnLst/>
            <a:rect l="l" t="t" r="r" b="b"/>
            <a:pathLst>
              <a:path w="18299916" h="10293702">
                <a:moveTo>
                  <a:pt x="18299916" y="0"/>
                </a:moveTo>
                <a:lnTo>
                  <a:pt x="0" y="0"/>
                </a:lnTo>
                <a:lnTo>
                  <a:pt x="0" y="10293703"/>
                </a:lnTo>
                <a:lnTo>
                  <a:pt x="18299916" y="10293703"/>
                </a:lnTo>
                <a:lnTo>
                  <a:pt x="18299916" y="0"/>
                </a:lnTo>
                <a:close/>
              </a:path>
            </a:pathLst>
          </a:custGeom>
          <a:blipFill>
            <a:blip r:embed="rId4"/>
            <a:stretch>
              <a:fillRect/>
            </a:stretch>
          </a:blipFill>
        </p:spPr>
        <p:txBody>
          <a:bodyPr/>
          <a:lstStyle/>
          <a:p>
            <a:endParaRPr lang="en-US"/>
          </a:p>
        </p:txBody>
      </p:sp>
      <p:grpSp>
        <p:nvGrpSpPr>
          <p:cNvPr id="4" name="Group 4"/>
          <p:cNvGrpSpPr/>
          <p:nvPr/>
        </p:nvGrpSpPr>
        <p:grpSpPr>
          <a:xfrm>
            <a:off x="1333195" y="2066249"/>
            <a:ext cx="15926105" cy="5830714"/>
            <a:chOff x="0" y="0"/>
            <a:chExt cx="4194530" cy="1535661"/>
          </a:xfrm>
        </p:grpSpPr>
        <p:sp>
          <p:nvSpPr>
            <p:cNvPr id="5" name="Freeform 5"/>
            <p:cNvSpPr/>
            <p:nvPr/>
          </p:nvSpPr>
          <p:spPr>
            <a:xfrm>
              <a:off x="0" y="0"/>
              <a:ext cx="4194530" cy="1535661"/>
            </a:xfrm>
            <a:custGeom>
              <a:avLst/>
              <a:gdLst/>
              <a:ahLst/>
              <a:cxnLst/>
              <a:rect l="l" t="t" r="r" b="b"/>
              <a:pathLst>
                <a:path w="4194530" h="1535661">
                  <a:moveTo>
                    <a:pt x="24792" y="0"/>
                  </a:moveTo>
                  <a:lnTo>
                    <a:pt x="4169738" y="0"/>
                  </a:lnTo>
                  <a:cubicBezTo>
                    <a:pt x="4183430" y="0"/>
                    <a:pt x="4194530" y="11100"/>
                    <a:pt x="4194530" y="24792"/>
                  </a:cubicBezTo>
                  <a:lnTo>
                    <a:pt x="4194530" y="1510870"/>
                  </a:lnTo>
                  <a:cubicBezTo>
                    <a:pt x="4194530" y="1524562"/>
                    <a:pt x="4183430" y="1535661"/>
                    <a:pt x="4169738" y="1535661"/>
                  </a:cubicBezTo>
                  <a:lnTo>
                    <a:pt x="24792" y="1535661"/>
                  </a:lnTo>
                  <a:cubicBezTo>
                    <a:pt x="11100" y="1535661"/>
                    <a:pt x="0" y="1524562"/>
                    <a:pt x="0" y="1510870"/>
                  </a:cubicBezTo>
                  <a:lnTo>
                    <a:pt x="0" y="24792"/>
                  </a:lnTo>
                  <a:cubicBezTo>
                    <a:pt x="0" y="11100"/>
                    <a:pt x="11100" y="0"/>
                    <a:pt x="24792" y="0"/>
                  </a:cubicBezTo>
                  <a:close/>
                </a:path>
              </a:pathLst>
            </a:custGeom>
            <a:solidFill>
              <a:srgbClr val="CFB788">
                <a:alpha val="15686"/>
              </a:srgbClr>
            </a:solidFill>
          </p:spPr>
          <p:txBody>
            <a:bodyPr/>
            <a:lstStyle/>
            <a:p>
              <a:endParaRPr lang="en-US"/>
            </a:p>
          </p:txBody>
        </p:sp>
        <p:sp>
          <p:nvSpPr>
            <p:cNvPr id="6" name="TextBox 6"/>
            <p:cNvSpPr txBox="1"/>
            <p:nvPr/>
          </p:nvSpPr>
          <p:spPr>
            <a:xfrm>
              <a:off x="0" y="-9525"/>
              <a:ext cx="4194530" cy="1545186"/>
            </a:xfrm>
            <a:prstGeom prst="rect">
              <a:avLst/>
            </a:prstGeom>
          </p:spPr>
          <p:txBody>
            <a:bodyPr lIns="50800" tIns="50800" rIns="50800" bIns="50800" rtlCol="0" anchor="ctr"/>
            <a:lstStyle/>
            <a:p>
              <a:pPr algn="ctr">
                <a:lnSpc>
                  <a:spcPts val="2521"/>
                </a:lnSpc>
              </a:pPr>
              <a:endParaRPr/>
            </a:p>
          </p:txBody>
        </p:sp>
      </p:grpSp>
      <p:sp>
        <p:nvSpPr>
          <p:cNvPr id="7" name="TextBox 7"/>
          <p:cNvSpPr txBox="1"/>
          <p:nvPr/>
        </p:nvSpPr>
        <p:spPr>
          <a:xfrm>
            <a:off x="1941893" y="2874404"/>
            <a:ext cx="14015862" cy="1631857"/>
          </a:xfrm>
          <a:prstGeom prst="rect">
            <a:avLst/>
          </a:prstGeom>
        </p:spPr>
        <p:txBody>
          <a:bodyPr lIns="0" tIns="0" rIns="0" bIns="0" rtlCol="0" anchor="t">
            <a:spAutoFit/>
          </a:bodyPr>
          <a:lstStyle/>
          <a:p>
            <a:pPr algn="just">
              <a:lnSpc>
                <a:spcPts val="6579"/>
              </a:lnSpc>
            </a:pPr>
            <a:r>
              <a:rPr lang="en-US" sz="4700" b="1" dirty="0" err="1">
                <a:solidFill>
                  <a:srgbClr val="674935"/>
                </a:solidFill>
                <a:latin typeface="Roboto Condensed" panose="02000000000000000000" pitchFamily="2" charset="0"/>
                <a:ea typeface="Roboto Condensed" panose="02000000000000000000" pitchFamily="2" charset="0"/>
                <a:cs typeface="Roboto Condensed Bold"/>
                <a:sym typeface="Roboto Condensed Bold"/>
              </a:rPr>
              <a:t>Câu</a:t>
            </a:r>
            <a:r>
              <a:rPr lang="en-US" sz="4700" b="1" dirty="0">
                <a:solidFill>
                  <a:srgbClr val="674935"/>
                </a:solidFill>
                <a:latin typeface="Roboto Condensed" panose="02000000000000000000" pitchFamily="2" charset="0"/>
                <a:ea typeface="Roboto Condensed" panose="02000000000000000000" pitchFamily="2" charset="0"/>
                <a:cs typeface="Roboto Condensed Bold"/>
                <a:sym typeface="Roboto Condensed Bold"/>
              </a:rPr>
              <a:t> 3.</a:t>
            </a:r>
            <a:r>
              <a:rPr lang="en-US" sz="4700" dirty="0">
                <a:solidFill>
                  <a:srgbClr val="674935"/>
                </a:solidFill>
                <a:latin typeface="Roboto Condensed" panose="02000000000000000000" pitchFamily="2" charset="0"/>
                <a:ea typeface="Roboto Condensed" panose="02000000000000000000" pitchFamily="2" charset="0"/>
                <a:cs typeface="Roboto Condensed"/>
                <a:sym typeface="Roboto Condensed"/>
              </a:rPr>
              <a:t> </a:t>
            </a:r>
            <a:r>
              <a:rPr lang="vi-VN" sz="4700" dirty="0">
                <a:solidFill>
                  <a:srgbClr val="674935"/>
                </a:solidFill>
                <a:effectLst/>
                <a:latin typeface="Roboto Condensed" panose="02000000000000000000" pitchFamily="2" charset="0"/>
                <a:ea typeface="Roboto Condensed" panose="02000000000000000000" pitchFamily="2" charset="0"/>
              </a:rPr>
              <a:t>Trong câu lục “Bác Dương thôi đã thôi rồi”, chữ nào được chú ý phân tích?</a:t>
            </a:r>
            <a:endParaRPr lang="en-US" sz="4700" dirty="0">
              <a:solidFill>
                <a:srgbClr val="674935"/>
              </a:solidFill>
              <a:latin typeface="Roboto Condensed" panose="02000000000000000000" pitchFamily="2" charset="0"/>
              <a:ea typeface="Roboto Condensed" panose="02000000000000000000" pitchFamily="2" charset="0"/>
              <a:cs typeface="Roboto Condensed"/>
              <a:sym typeface="Roboto Condensed"/>
            </a:endParaRPr>
          </a:p>
        </p:txBody>
      </p:sp>
      <p:sp>
        <p:nvSpPr>
          <p:cNvPr id="8" name="Freeform 8"/>
          <p:cNvSpPr/>
          <p:nvPr/>
        </p:nvSpPr>
        <p:spPr>
          <a:xfrm>
            <a:off x="4849232" y="4806539"/>
            <a:ext cx="1104229" cy="1046257"/>
          </a:xfrm>
          <a:custGeom>
            <a:avLst/>
            <a:gdLst/>
            <a:ahLst/>
            <a:cxnLst/>
            <a:rect l="l" t="t" r="r" b="b"/>
            <a:pathLst>
              <a:path w="1104229" h="1046257">
                <a:moveTo>
                  <a:pt x="0" y="0"/>
                </a:moveTo>
                <a:lnTo>
                  <a:pt x="1104229" y="0"/>
                </a:lnTo>
                <a:lnTo>
                  <a:pt x="1104229" y="1046257"/>
                </a:lnTo>
                <a:lnTo>
                  <a:pt x="0" y="1046257"/>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9" name="TextBox 9"/>
          <p:cNvSpPr txBox="1"/>
          <p:nvPr/>
        </p:nvSpPr>
        <p:spPr>
          <a:xfrm>
            <a:off x="2438400" y="830237"/>
            <a:ext cx="13779212" cy="965649"/>
          </a:xfrm>
          <a:prstGeom prst="rect">
            <a:avLst/>
          </a:prstGeom>
        </p:spPr>
        <p:txBody>
          <a:bodyPr wrap="square" lIns="0" tIns="0" rIns="0" bIns="0" rtlCol="0" anchor="t">
            <a:spAutoFit/>
          </a:bodyPr>
          <a:lstStyle/>
          <a:p>
            <a:pPr algn="ctr">
              <a:lnSpc>
                <a:spcPts val="7840"/>
              </a:lnSpc>
            </a:pPr>
            <a:r>
              <a:rPr lang="vi-VN" sz="5600" dirty="0">
                <a:solidFill>
                  <a:srgbClr val="674935"/>
                </a:solidFill>
                <a:latin typeface="#9Slide05 Dear Saturday"/>
                <a:ea typeface="#9Slide05 Dear Saturday"/>
                <a:cs typeface="#9Slide05 Dear Saturday"/>
                <a:sym typeface="#9Slide05 Dear Saturday"/>
              </a:rPr>
              <a:t>Người chỉ điểm</a:t>
            </a:r>
            <a:endParaRPr lang="en-US" sz="5600" dirty="0">
              <a:solidFill>
                <a:srgbClr val="674935"/>
              </a:solidFill>
              <a:latin typeface="#9Slide05 Dear Saturday"/>
              <a:ea typeface="#9Slide05 Dear Saturday"/>
              <a:cs typeface="#9Slide05 Dear Saturday"/>
              <a:sym typeface="#9Slide05 Dear Saturday"/>
            </a:endParaRPr>
          </a:p>
        </p:txBody>
      </p:sp>
      <p:sp>
        <p:nvSpPr>
          <p:cNvPr id="10" name="TextBox 10"/>
          <p:cNvSpPr txBox="1"/>
          <p:nvPr/>
        </p:nvSpPr>
        <p:spPr>
          <a:xfrm>
            <a:off x="6098943" y="4879769"/>
            <a:ext cx="12739744" cy="804546"/>
          </a:xfrm>
          <a:prstGeom prst="rect">
            <a:avLst/>
          </a:prstGeom>
        </p:spPr>
        <p:txBody>
          <a:bodyPr lIns="0" tIns="0" rIns="0" bIns="0" rtlCol="0" anchor="t">
            <a:spAutoFit/>
          </a:bodyPr>
          <a:lstStyle/>
          <a:p>
            <a:pPr algn="just">
              <a:lnSpc>
                <a:spcPts val="6579"/>
              </a:lnSpc>
            </a:pPr>
            <a:r>
              <a:rPr lang="vi-VN" sz="4699" dirty="0">
                <a:solidFill>
                  <a:srgbClr val="674935"/>
                </a:solidFill>
                <a:latin typeface="Roboto Condensed"/>
                <a:ea typeface="Roboto Condensed"/>
                <a:cs typeface="Roboto Condensed"/>
                <a:sym typeface="Roboto Condensed"/>
              </a:rPr>
              <a:t>“thôi”</a:t>
            </a:r>
            <a:endParaRPr lang="en-US" sz="4699" dirty="0">
              <a:solidFill>
                <a:srgbClr val="674935"/>
              </a:solidFill>
              <a:latin typeface="Roboto Condensed"/>
              <a:ea typeface="Roboto Condensed"/>
              <a:cs typeface="Roboto Condensed"/>
              <a:sym typeface="Roboto Condensed"/>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barn(inVertical)">
                                      <p:cBhvr>
                                        <p:cTn id="1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a:stretch>
          </a:blipFill>
        </p:spPr>
        <p:txBody>
          <a:bodyPr/>
          <a:lstStyle/>
          <a:p>
            <a:endParaRPr lang="en-US"/>
          </a:p>
        </p:txBody>
      </p:sp>
      <p:sp>
        <p:nvSpPr>
          <p:cNvPr id="3" name="Freeform 3"/>
          <p:cNvSpPr/>
          <p:nvPr/>
        </p:nvSpPr>
        <p:spPr>
          <a:xfrm flipH="1">
            <a:off x="0" y="1861"/>
            <a:ext cx="18299916" cy="10293702"/>
          </a:xfrm>
          <a:custGeom>
            <a:avLst/>
            <a:gdLst/>
            <a:ahLst/>
            <a:cxnLst/>
            <a:rect l="l" t="t" r="r" b="b"/>
            <a:pathLst>
              <a:path w="18299916" h="10293702">
                <a:moveTo>
                  <a:pt x="18299916" y="0"/>
                </a:moveTo>
                <a:lnTo>
                  <a:pt x="0" y="0"/>
                </a:lnTo>
                <a:lnTo>
                  <a:pt x="0" y="10293703"/>
                </a:lnTo>
                <a:lnTo>
                  <a:pt x="18299916" y="10293703"/>
                </a:lnTo>
                <a:lnTo>
                  <a:pt x="18299916" y="0"/>
                </a:lnTo>
                <a:close/>
              </a:path>
            </a:pathLst>
          </a:custGeom>
          <a:blipFill>
            <a:blip r:embed="rId4"/>
            <a:stretch>
              <a:fillRect/>
            </a:stretch>
          </a:blipFill>
        </p:spPr>
        <p:txBody>
          <a:bodyPr/>
          <a:lstStyle/>
          <a:p>
            <a:endParaRPr lang="en-US"/>
          </a:p>
        </p:txBody>
      </p:sp>
      <p:grpSp>
        <p:nvGrpSpPr>
          <p:cNvPr id="4" name="Group 4"/>
          <p:cNvGrpSpPr/>
          <p:nvPr/>
        </p:nvGrpSpPr>
        <p:grpSpPr>
          <a:xfrm>
            <a:off x="1333195" y="2066249"/>
            <a:ext cx="15926105" cy="5830714"/>
            <a:chOff x="0" y="0"/>
            <a:chExt cx="4194530" cy="1535661"/>
          </a:xfrm>
        </p:grpSpPr>
        <p:sp>
          <p:nvSpPr>
            <p:cNvPr id="5" name="Freeform 5"/>
            <p:cNvSpPr/>
            <p:nvPr/>
          </p:nvSpPr>
          <p:spPr>
            <a:xfrm>
              <a:off x="0" y="0"/>
              <a:ext cx="4194530" cy="1535661"/>
            </a:xfrm>
            <a:custGeom>
              <a:avLst/>
              <a:gdLst/>
              <a:ahLst/>
              <a:cxnLst/>
              <a:rect l="l" t="t" r="r" b="b"/>
              <a:pathLst>
                <a:path w="4194530" h="1535661">
                  <a:moveTo>
                    <a:pt x="24792" y="0"/>
                  </a:moveTo>
                  <a:lnTo>
                    <a:pt x="4169738" y="0"/>
                  </a:lnTo>
                  <a:cubicBezTo>
                    <a:pt x="4183430" y="0"/>
                    <a:pt x="4194530" y="11100"/>
                    <a:pt x="4194530" y="24792"/>
                  </a:cubicBezTo>
                  <a:lnTo>
                    <a:pt x="4194530" y="1510870"/>
                  </a:lnTo>
                  <a:cubicBezTo>
                    <a:pt x="4194530" y="1524562"/>
                    <a:pt x="4183430" y="1535661"/>
                    <a:pt x="4169738" y="1535661"/>
                  </a:cubicBezTo>
                  <a:lnTo>
                    <a:pt x="24792" y="1535661"/>
                  </a:lnTo>
                  <a:cubicBezTo>
                    <a:pt x="11100" y="1535661"/>
                    <a:pt x="0" y="1524562"/>
                    <a:pt x="0" y="1510870"/>
                  </a:cubicBezTo>
                  <a:lnTo>
                    <a:pt x="0" y="24792"/>
                  </a:lnTo>
                  <a:cubicBezTo>
                    <a:pt x="0" y="11100"/>
                    <a:pt x="11100" y="0"/>
                    <a:pt x="24792" y="0"/>
                  </a:cubicBezTo>
                  <a:close/>
                </a:path>
              </a:pathLst>
            </a:custGeom>
            <a:solidFill>
              <a:srgbClr val="CFB788">
                <a:alpha val="15686"/>
              </a:srgbClr>
            </a:solidFill>
          </p:spPr>
          <p:txBody>
            <a:bodyPr/>
            <a:lstStyle/>
            <a:p>
              <a:endParaRPr lang="en-US"/>
            </a:p>
          </p:txBody>
        </p:sp>
        <p:sp>
          <p:nvSpPr>
            <p:cNvPr id="6" name="TextBox 6"/>
            <p:cNvSpPr txBox="1"/>
            <p:nvPr/>
          </p:nvSpPr>
          <p:spPr>
            <a:xfrm>
              <a:off x="0" y="-9525"/>
              <a:ext cx="4194530" cy="1545186"/>
            </a:xfrm>
            <a:prstGeom prst="rect">
              <a:avLst/>
            </a:prstGeom>
          </p:spPr>
          <p:txBody>
            <a:bodyPr lIns="50800" tIns="50800" rIns="50800" bIns="50800" rtlCol="0" anchor="ctr"/>
            <a:lstStyle/>
            <a:p>
              <a:pPr algn="ctr">
                <a:lnSpc>
                  <a:spcPts val="2521"/>
                </a:lnSpc>
              </a:pPr>
              <a:endParaRPr/>
            </a:p>
          </p:txBody>
        </p:sp>
      </p:grpSp>
      <p:sp>
        <p:nvSpPr>
          <p:cNvPr id="7" name="TextBox 7"/>
          <p:cNvSpPr txBox="1"/>
          <p:nvPr/>
        </p:nvSpPr>
        <p:spPr>
          <a:xfrm>
            <a:off x="1941893" y="2874404"/>
            <a:ext cx="14015862" cy="785471"/>
          </a:xfrm>
          <a:prstGeom prst="rect">
            <a:avLst/>
          </a:prstGeom>
        </p:spPr>
        <p:txBody>
          <a:bodyPr lIns="0" tIns="0" rIns="0" bIns="0" rtlCol="0" anchor="t">
            <a:spAutoFit/>
          </a:bodyPr>
          <a:lstStyle/>
          <a:p>
            <a:pPr algn="just">
              <a:lnSpc>
                <a:spcPts val="6579"/>
              </a:lnSpc>
            </a:pPr>
            <a:r>
              <a:rPr lang="en-US" sz="4700" b="1" dirty="0" err="1">
                <a:solidFill>
                  <a:srgbClr val="674935"/>
                </a:solidFill>
                <a:latin typeface="Roboto Condensed" panose="02000000000000000000" pitchFamily="2" charset="0"/>
                <a:ea typeface="Roboto Condensed" panose="02000000000000000000" pitchFamily="2" charset="0"/>
                <a:cs typeface="Roboto Condensed Bold"/>
                <a:sym typeface="Roboto Condensed Bold"/>
              </a:rPr>
              <a:t>Câu</a:t>
            </a:r>
            <a:r>
              <a:rPr lang="en-US" sz="4700" b="1" dirty="0">
                <a:solidFill>
                  <a:srgbClr val="674935"/>
                </a:solidFill>
                <a:latin typeface="Roboto Condensed" panose="02000000000000000000" pitchFamily="2" charset="0"/>
                <a:ea typeface="Roboto Condensed" panose="02000000000000000000" pitchFamily="2" charset="0"/>
                <a:cs typeface="Roboto Condensed Bold"/>
                <a:sym typeface="Roboto Condensed Bold"/>
              </a:rPr>
              <a:t> 4.</a:t>
            </a:r>
            <a:r>
              <a:rPr lang="en-US" sz="4700" dirty="0">
                <a:solidFill>
                  <a:srgbClr val="674935"/>
                </a:solidFill>
                <a:latin typeface="Roboto Condensed" panose="02000000000000000000" pitchFamily="2" charset="0"/>
                <a:ea typeface="Roboto Condensed" panose="02000000000000000000" pitchFamily="2" charset="0"/>
                <a:cs typeface="Roboto Condensed"/>
                <a:sym typeface="Roboto Condensed"/>
              </a:rPr>
              <a:t> </a:t>
            </a:r>
            <a:r>
              <a:rPr lang="vi-VN" sz="4700" dirty="0">
                <a:solidFill>
                  <a:srgbClr val="674935"/>
                </a:solidFill>
                <a:effectLst/>
                <a:latin typeface="Roboto Condensed" panose="02000000000000000000" pitchFamily="2" charset="0"/>
                <a:ea typeface="Roboto Condensed" panose="02000000000000000000" pitchFamily="2" charset="0"/>
              </a:rPr>
              <a:t>Em hiểu thế nào về “Cửa Khổng, sân Trình”? </a:t>
            </a:r>
            <a:endParaRPr lang="en-US" sz="4700" dirty="0">
              <a:solidFill>
                <a:srgbClr val="674935"/>
              </a:solidFill>
              <a:latin typeface="Roboto Condensed" panose="02000000000000000000" pitchFamily="2" charset="0"/>
              <a:ea typeface="Roboto Condensed" panose="02000000000000000000" pitchFamily="2" charset="0"/>
              <a:cs typeface="Roboto Condensed"/>
              <a:sym typeface="Roboto Condensed"/>
            </a:endParaRPr>
          </a:p>
        </p:txBody>
      </p:sp>
      <p:sp>
        <p:nvSpPr>
          <p:cNvPr id="8" name="Freeform 8"/>
          <p:cNvSpPr/>
          <p:nvPr/>
        </p:nvSpPr>
        <p:spPr>
          <a:xfrm>
            <a:off x="3269846" y="4658170"/>
            <a:ext cx="1104229" cy="1046257"/>
          </a:xfrm>
          <a:custGeom>
            <a:avLst/>
            <a:gdLst/>
            <a:ahLst/>
            <a:cxnLst/>
            <a:rect l="l" t="t" r="r" b="b"/>
            <a:pathLst>
              <a:path w="1104229" h="1046257">
                <a:moveTo>
                  <a:pt x="0" y="0"/>
                </a:moveTo>
                <a:lnTo>
                  <a:pt x="1104229" y="0"/>
                </a:lnTo>
                <a:lnTo>
                  <a:pt x="1104229" y="1046257"/>
                </a:lnTo>
                <a:lnTo>
                  <a:pt x="0" y="1046257"/>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9" name="TextBox 9"/>
          <p:cNvSpPr txBox="1"/>
          <p:nvPr/>
        </p:nvSpPr>
        <p:spPr>
          <a:xfrm>
            <a:off x="3149869" y="904875"/>
            <a:ext cx="13309331" cy="972185"/>
          </a:xfrm>
          <a:prstGeom prst="rect">
            <a:avLst/>
          </a:prstGeom>
        </p:spPr>
        <p:txBody>
          <a:bodyPr wrap="square" lIns="0" tIns="0" rIns="0" bIns="0" rtlCol="0" anchor="t">
            <a:spAutoFit/>
          </a:bodyPr>
          <a:lstStyle/>
          <a:p>
            <a:pPr algn="ctr">
              <a:lnSpc>
                <a:spcPts val="7840"/>
              </a:lnSpc>
            </a:pPr>
            <a:r>
              <a:rPr lang="vi-VN" sz="5600" dirty="0">
                <a:solidFill>
                  <a:srgbClr val="674935"/>
                </a:solidFill>
                <a:latin typeface="#9Slide05 Dear Saturday"/>
                <a:ea typeface="#9Slide05 Dear Saturday"/>
                <a:cs typeface="#9Slide05 Dear Saturday"/>
                <a:sym typeface="#9Slide05 Dear Saturday"/>
              </a:rPr>
              <a:t>Người chỉ điểm</a:t>
            </a:r>
            <a:endParaRPr lang="en-US" sz="5600" dirty="0">
              <a:solidFill>
                <a:srgbClr val="674935"/>
              </a:solidFill>
              <a:latin typeface="#9Slide05 Dear Saturday"/>
              <a:ea typeface="#9Slide05 Dear Saturday"/>
              <a:cs typeface="#9Slide05 Dear Saturday"/>
              <a:sym typeface="#9Slide05 Dear Saturday"/>
            </a:endParaRPr>
          </a:p>
        </p:txBody>
      </p:sp>
      <p:sp>
        <p:nvSpPr>
          <p:cNvPr id="10" name="TextBox 10"/>
          <p:cNvSpPr txBox="1"/>
          <p:nvPr/>
        </p:nvSpPr>
        <p:spPr>
          <a:xfrm>
            <a:off x="4519556" y="4731401"/>
            <a:ext cx="12739744" cy="785471"/>
          </a:xfrm>
          <a:prstGeom prst="rect">
            <a:avLst/>
          </a:prstGeom>
        </p:spPr>
        <p:txBody>
          <a:bodyPr lIns="0" tIns="0" rIns="0" bIns="0" rtlCol="0" anchor="t">
            <a:spAutoFit/>
          </a:bodyPr>
          <a:lstStyle/>
          <a:p>
            <a:pPr algn="just">
              <a:lnSpc>
                <a:spcPts val="6579"/>
              </a:lnSpc>
            </a:pPr>
            <a:r>
              <a:rPr lang="vi-VN" sz="4700" dirty="0">
                <a:solidFill>
                  <a:srgbClr val="674935"/>
                </a:solidFill>
                <a:latin typeface="Roboto Condensed" panose="02000000000000000000" pitchFamily="2" charset="0"/>
                <a:ea typeface="Roboto Condensed" panose="02000000000000000000" pitchFamily="2" charset="0"/>
              </a:rPr>
              <a:t>chỉ nơi dạy và học thời phong kiến</a:t>
            </a:r>
            <a:endParaRPr lang="en-US" sz="4700" dirty="0">
              <a:solidFill>
                <a:srgbClr val="674935"/>
              </a:solidFill>
              <a:latin typeface="Roboto Condensed" panose="02000000000000000000" pitchFamily="2" charset="0"/>
              <a:ea typeface="Roboto Condensed" panose="02000000000000000000" pitchFamily="2" charset="0"/>
              <a:cs typeface="Roboto Condensed"/>
              <a:sym typeface="Roboto Condensed"/>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barn(inVertical)">
                                      <p:cBhvr>
                                        <p:cTn id="1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a:stretch>
          </a:blipFill>
        </p:spPr>
        <p:txBody>
          <a:bodyPr/>
          <a:lstStyle/>
          <a:p>
            <a:endParaRPr lang="en-US"/>
          </a:p>
        </p:txBody>
      </p:sp>
      <p:sp>
        <p:nvSpPr>
          <p:cNvPr id="3" name="Freeform 3"/>
          <p:cNvSpPr/>
          <p:nvPr/>
        </p:nvSpPr>
        <p:spPr>
          <a:xfrm flipH="1">
            <a:off x="0" y="1861"/>
            <a:ext cx="18299916" cy="10293702"/>
          </a:xfrm>
          <a:custGeom>
            <a:avLst/>
            <a:gdLst/>
            <a:ahLst/>
            <a:cxnLst/>
            <a:rect l="l" t="t" r="r" b="b"/>
            <a:pathLst>
              <a:path w="18299916" h="10293702">
                <a:moveTo>
                  <a:pt x="18299916" y="0"/>
                </a:moveTo>
                <a:lnTo>
                  <a:pt x="0" y="0"/>
                </a:lnTo>
                <a:lnTo>
                  <a:pt x="0" y="10293703"/>
                </a:lnTo>
                <a:lnTo>
                  <a:pt x="18299916" y="10293703"/>
                </a:lnTo>
                <a:lnTo>
                  <a:pt x="18299916" y="0"/>
                </a:lnTo>
                <a:close/>
              </a:path>
            </a:pathLst>
          </a:custGeom>
          <a:blipFill>
            <a:blip r:embed="rId4"/>
            <a:stretch>
              <a:fillRect/>
            </a:stretch>
          </a:blipFill>
        </p:spPr>
        <p:txBody>
          <a:bodyPr/>
          <a:lstStyle/>
          <a:p>
            <a:endParaRPr lang="en-US"/>
          </a:p>
        </p:txBody>
      </p:sp>
      <p:grpSp>
        <p:nvGrpSpPr>
          <p:cNvPr id="4" name="Group 4"/>
          <p:cNvGrpSpPr/>
          <p:nvPr/>
        </p:nvGrpSpPr>
        <p:grpSpPr>
          <a:xfrm>
            <a:off x="1333195" y="2066249"/>
            <a:ext cx="15926105" cy="5830714"/>
            <a:chOff x="0" y="0"/>
            <a:chExt cx="4194530" cy="1535661"/>
          </a:xfrm>
        </p:grpSpPr>
        <p:sp>
          <p:nvSpPr>
            <p:cNvPr id="5" name="Freeform 5"/>
            <p:cNvSpPr/>
            <p:nvPr/>
          </p:nvSpPr>
          <p:spPr>
            <a:xfrm>
              <a:off x="0" y="0"/>
              <a:ext cx="4194530" cy="1535661"/>
            </a:xfrm>
            <a:custGeom>
              <a:avLst/>
              <a:gdLst/>
              <a:ahLst/>
              <a:cxnLst/>
              <a:rect l="l" t="t" r="r" b="b"/>
              <a:pathLst>
                <a:path w="4194530" h="1535661">
                  <a:moveTo>
                    <a:pt x="24792" y="0"/>
                  </a:moveTo>
                  <a:lnTo>
                    <a:pt x="4169738" y="0"/>
                  </a:lnTo>
                  <a:cubicBezTo>
                    <a:pt x="4183430" y="0"/>
                    <a:pt x="4194530" y="11100"/>
                    <a:pt x="4194530" y="24792"/>
                  </a:cubicBezTo>
                  <a:lnTo>
                    <a:pt x="4194530" y="1510870"/>
                  </a:lnTo>
                  <a:cubicBezTo>
                    <a:pt x="4194530" y="1524562"/>
                    <a:pt x="4183430" y="1535661"/>
                    <a:pt x="4169738" y="1535661"/>
                  </a:cubicBezTo>
                  <a:lnTo>
                    <a:pt x="24792" y="1535661"/>
                  </a:lnTo>
                  <a:cubicBezTo>
                    <a:pt x="11100" y="1535661"/>
                    <a:pt x="0" y="1524562"/>
                    <a:pt x="0" y="1510870"/>
                  </a:cubicBezTo>
                  <a:lnTo>
                    <a:pt x="0" y="24792"/>
                  </a:lnTo>
                  <a:cubicBezTo>
                    <a:pt x="0" y="11100"/>
                    <a:pt x="11100" y="0"/>
                    <a:pt x="24792" y="0"/>
                  </a:cubicBezTo>
                  <a:close/>
                </a:path>
              </a:pathLst>
            </a:custGeom>
            <a:solidFill>
              <a:srgbClr val="CFB788">
                <a:alpha val="15686"/>
              </a:srgbClr>
            </a:solidFill>
          </p:spPr>
          <p:txBody>
            <a:bodyPr/>
            <a:lstStyle/>
            <a:p>
              <a:endParaRPr lang="en-US"/>
            </a:p>
          </p:txBody>
        </p:sp>
        <p:sp>
          <p:nvSpPr>
            <p:cNvPr id="6" name="TextBox 6"/>
            <p:cNvSpPr txBox="1"/>
            <p:nvPr/>
          </p:nvSpPr>
          <p:spPr>
            <a:xfrm>
              <a:off x="0" y="-9525"/>
              <a:ext cx="4194530" cy="1545186"/>
            </a:xfrm>
            <a:prstGeom prst="rect">
              <a:avLst/>
            </a:prstGeom>
          </p:spPr>
          <p:txBody>
            <a:bodyPr lIns="50800" tIns="50800" rIns="50800" bIns="50800" rtlCol="0" anchor="ctr"/>
            <a:lstStyle/>
            <a:p>
              <a:pPr algn="ctr">
                <a:lnSpc>
                  <a:spcPts val="2521"/>
                </a:lnSpc>
              </a:pPr>
              <a:endParaRPr/>
            </a:p>
          </p:txBody>
        </p:sp>
      </p:grpSp>
      <p:sp>
        <p:nvSpPr>
          <p:cNvPr id="7" name="TextBox 7"/>
          <p:cNvSpPr txBox="1"/>
          <p:nvPr/>
        </p:nvSpPr>
        <p:spPr>
          <a:xfrm>
            <a:off x="1941893" y="2874404"/>
            <a:ext cx="14015862" cy="2478243"/>
          </a:xfrm>
          <a:prstGeom prst="rect">
            <a:avLst/>
          </a:prstGeom>
        </p:spPr>
        <p:txBody>
          <a:bodyPr lIns="0" tIns="0" rIns="0" bIns="0" rtlCol="0" anchor="t">
            <a:spAutoFit/>
          </a:bodyPr>
          <a:lstStyle/>
          <a:p>
            <a:pPr algn="just">
              <a:lnSpc>
                <a:spcPts val="6579"/>
              </a:lnSpc>
            </a:pPr>
            <a:r>
              <a:rPr lang="en-US" sz="4700" b="1" dirty="0" err="1">
                <a:solidFill>
                  <a:srgbClr val="674935"/>
                </a:solidFill>
                <a:latin typeface="Roboto Condensed" panose="02000000000000000000" pitchFamily="2" charset="0"/>
                <a:ea typeface="Roboto Condensed" panose="02000000000000000000" pitchFamily="2" charset="0"/>
                <a:cs typeface="Roboto Condensed Bold"/>
                <a:sym typeface="Roboto Condensed Bold"/>
              </a:rPr>
              <a:t>Câu</a:t>
            </a:r>
            <a:r>
              <a:rPr lang="en-US" sz="4700" b="1" dirty="0">
                <a:solidFill>
                  <a:srgbClr val="674935"/>
                </a:solidFill>
                <a:latin typeface="Roboto Condensed" panose="02000000000000000000" pitchFamily="2" charset="0"/>
                <a:ea typeface="Roboto Condensed" panose="02000000000000000000" pitchFamily="2" charset="0"/>
                <a:cs typeface="Roboto Condensed Bold"/>
                <a:sym typeface="Roboto Condensed Bold"/>
              </a:rPr>
              <a:t> 5.</a:t>
            </a:r>
            <a:r>
              <a:rPr lang="en-US" sz="4700" dirty="0">
                <a:solidFill>
                  <a:srgbClr val="674935"/>
                </a:solidFill>
                <a:latin typeface="Roboto Condensed" panose="02000000000000000000" pitchFamily="2" charset="0"/>
                <a:ea typeface="Roboto Condensed" panose="02000000000000000000" pitchFamily="2" charset="0"/>
                <a:cs typeface="Roboto Condensed"/>
                <a:sym typeface="Roboto Condensed"/>
              </a:rPr>
              <a:t> </a:t>
            </a:r>
            <a:r>
              <a:rPr lang="vi-VN" sz="4700" dirty="0">
                <a:solidFill>
                  <a:srgbClr val="674935"/>
                </a:solidFill>
                <a:effectLst/>
                <a:latin typeface="Roboto Condensed" panose="02000000000000000000" pitchFamily="2" charset="0"/>
                <a:ea typeface="Roboto Condensed" panose="02000000000000000000" pitchFamily="2" charset="0"/>
              </a:rPr>
              <a:t>Ở phần 1 của bài thơ, tác giả bài nghị luận đã liên hệ so sánh tới những dẫn chứng khác dựa trên điểm chung nào? </a:t>
            </a:r>
            <a:endParaRPr lang="en-US" sz="4700" dirty="0">
              <a:solidFill>
                <a:srgbClr val="674935"/>
              </a:solidFill>
              <a:latin typeface="Roboto Condensed" panose="02000000000000000000" pitchFamily="2" charset="0"/>
              <a:ea typeface="Roboto Condensed" panose="02000000000000000000" pitchFamily="2" charset="0"/>
              <a:cs typeface="Roboto Condensed"/>
              <a:sym typeface="Roboto Condensed"/>
            </a:endParaRPr>
          </a:p>
        </p:txBody>
      </p:sp>
      <p:sp>
        <p:nvSpPr>
          <p:cNvPr id="8" name="Freeform 8"/>
          <p:cNvSpPr/>
          <p:nvPr/>
        </p:nvSpPr>
        <p:spPr>
          <a:xfrm>
            <a:off x="5989289" y="5549033"/>
            <a:ext cx="1104229" cy="1046257"/>
          </a:xfrm>
          <a:custGeom>
            <a:avLst/>
            <a:gdLst/>
            <a:ahLst/>
            <a:cxnLst/>
            <a:rect l="l" t="t" r="r" b="b"/>
            <a:pathLst>
              <a:path w="1104229" h="1046257">
                <a:moveTo>
                  <a:pt x="0" y="0"/>
                </a:moveTo>
                <a:lnTo>
                  <a:pt x="1104229" y="0"/>
                </a:lnTo>
                <a:lnTo>
                  <a:pt x="1104229" y="1046257"/>
                </a:lnTo>
                <a:lnTo>
                  <a:pt x="0" y="1046257"/>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9" name="TextBox 9"/>
          <p:cNvSpPr txBox="1"/>
          <p:nvPr/>
        </p:nvSpPr>
        <p:spPr>
          <a:xfrm>
            <a:off x="3149869" y="904875"/>
            <a:ext cx="13080731" cy="972185"/>
          </a:xfrm>
          <a:prstGeom prst="rect">
            <a:avLst/>
          </a:prstGeom>
        </p:spPr>
        <p:txBody>
          <a:bodyPr wrap="square" lIns="0" tIns="0" rIns="0" bIns="0" rtlCol="0" anchor="t">
            <a:spAutoFit/>
          </a:bodyPr>
          <a:lstStyle/>
          <a:p>
            <a:pPr algn="ctr">
              <a:lnSpc>
                <a:spcPts val="7840"/>
              </a:lnSpc>
            </a:pPr>
            <a:r>
              <a:rPr lang="vi-VN" sz="5600" dirty="0">
                <a:solidFill>
                  <a:srgbClr val="674935"/>
                </a:solidFill>
                <a:latin typeface="#9Slide05 Dear Saturday"/>
                <a:ea typeface="#9Slide05 Dear Saturday"/>
                <a:cs typeface="#9Slide05 Dear Saturday"/>
                <a:sym typeface="#9Slide05 Dear Saturday"/>
              </a:rPr>
              <a:t>Người chỉ điểm</a:t>
            </a:r>
            <a:endParaRPr lang="en-US" sz="5600" dirty="0">
              <a:solidFill>
                <a:srgbClr val="674935"/>
              </a:solidFill>
              <a:latin typeface="#9Slide05 Dear Saturday"/>
              <a:ea typeface="#9Slide05 Dear Saturday"/>
              <a:cs typeface="#9Slide05 Dear Saturday"/>
              <a:sym typeface="#9Slide05 Dear Saturday"/>
            </a:endParaRPr>
          </a:p>
        </p:txBody>
      </p:sp>
      <p:sp>
        <p:nvSpPr>
          <p:cNvPr id="10" name="TextBox 10"/>
          <p:cNvSpPr txBox="1"/>
          <p:nvPr/>
        </p:nvSpPr>
        <p:spPr>
          <a:xfrm>
            <a:off x="7239000" y="5622264"/>
            <a:ext cx="12739744" cy="804546"/>
          </a:xfrm>
          <a:prstGeom prst="rect">
            <a:avLst/>
          </a:prstGeom>
        </p:spPr>
        <p:txBody>
          <a:bodyPr lIns="0" tIns="0" rIns="0" bIns="0" rtlCol="0" anchor="t">
            <a:spAutoFit/>
          </a:bodyPr>
          <a:lstStyle/>
          <a:p>
            <a:pPr algn="just">
              <a:lnSpc>
                <a:spcPts val="6579"/>
              </a:lnSpc>
            </a:pPr>
            <a:r>
              <a:rPr lang="en-US" sz="4699" dirty="0" err="1">
                <a:solidFill>
                  <a:srgbClr val="674935"/>
                </a:solidFill>
                <a:latin typeface="Roboto Condensed"/>
                <a:ea typeface="Roboto Condensed"/>
                <a:cs typeface="Roboto Condensed"/>
                <a:sym typeface="Roboto Condensed"/>
              </a:rPr>
              <a:t>đề</a:t>
            </a:r>
            <a:r>
              <a:rPr lang="en-US" sz="4699" dirty="0">
                <a:solidFill>
                  <a:srgbClr val="674935"/>
                </a:solidFill>
                <a:latin typeface="Roboto Condensed"/>
                <a:ea typeface="Roboto Condensed"/>
                <a:cs typeface="Roboto Condensed"/>
                <a:sym typeface="Roboto Condensed"/>
              </a:rPr>
              <a:t> </a:t>
            </a:r>
            <a:r>
              <a:rPr lang="en-US" sz="4699" dirty="0" err="1">
                <a:solidFill>
                  <a:srgbClr val="674935"/>
                </a:solidFill>
                <a:latin typeface="Roboto Condensed"/>
                <a:ea typeface="Roboto Condensed"/>
                <a:cs typeface="Roboto Condensed"/>
                <a:sym typeface="Roboto Condensed"/>
              </a:rPr>
              <a:t>tài</a:t>
            </a:r>
            <a:r>
              <a:rPr lang="en-US" sz="4699" dirty="0">
                <a:solidFill>
                  <a:srgbClr val="674935"/>
                </a:solidFill>
                <a:latin typeface="Roboto Condensed"/>
                <a:ea typeface="Roboto Condensed"/>
                <a:cs typeface="Roboto Condensed"/>
                <a:sym typeface="Roboto Condensed"/>
              </a:rPr>
              <a:t> </a:t>
            </a:r>
            <a:r>
              <a:rPr lang="vi-VN" sz="4699" dirty="0">
                <a:solidFill>
                  <a:srgbClr val="674935"/>
                </a:solidFill>
                <a:latin typeface="Roboto Condensed"/>
                <a:ea typeface="Roboto Condensed"/>
                <a:cs typeface="Roboto Condensed"/>
                <a:sym typeface="Roboto Condensed"/>
              </a:rPr>
              <a:t>tình bạn</a:t>
            </a:r>
            <a:endParaRPr lang="en-US" sz="4699" dirty="0">
              <a:solidFill>
                <a:srgbClr val="674935"/>
              </a:solidFill>
              <a:latin typeface="Roboto Condensed"/>
              <a:ea typeface="Roboto Condensed"/>
              <a:cs typeface="Roboto Condensed"/>
              <a:sym typeface="Roboto Condensed"/>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barn(inVertical)">
                                      <p:cBhvr>
                                        <p:cTn id="1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a:stretch>
          </a:blipFill>
        </p:spPr>
        <p:txBody>
          <a:bodyPr/>
          <a:lstStyle/>
          <a:p>
            <a:endParaRPr lang="en-US"/>
          </a:p>
        </p:txBody>
      </p:sp>
      <p:sp>
        <p:nvSpPr>
          <p:cNvPr id="3" name="Freeform 3"/>
          <p:cNvSpPr/>
          <p:nvPr/>
        </p:nvSpPr>
        <p:spPr>
          <a:xfrm flipH="1">
            <a:off x="-1453722" y="0"/>
            <a:ext cx="21183527" cy="11915734"/>
          </a:xfrm>
          <a:custGeom>
            <a:avLst/>
            <a:gdLst/>
            <a:ahLst/>
            <a:cxnLst/>
            <a:rect l="l" t="t" r="r" b="b"/>
            <a:pathLst>
              <a:path w="21183527" h="11915734">
                <a:moveTo>
                  <a:pt x="21183527" y="0"/>
                </a:moveTo>
                <a:lnTo>
                  <a:pt x="0" y="0"/>
                </a:lnTo>
                <a:lnTo>
                  <a:pt x="0" y="11915734"/>
                </a:lnTo>
                <a:lnTo>
                  <a:pt x="21183527" y="11915734"/>
                </a:lnTo>
                <a:lnTo>
                  <a:pt x="21183527" y="0"/>
                </a:lnTo>
                <a:close/>
              </a:path>
            </a:pathLst>
          </a:custGeom>
          <a:blipFill>
            <a:blip r:embed="rId4"/>
            <a:stretch>
              <a:fillRect/>
            </a:stretch>
          </a:blipFill>
        </p:spPr>
        <p:txBody>
          <a:bodyPr/>
          <a:lstStyle/>
          <a:p>
            <a:endParaRPr lang="en-US"/>
          </a:p>
        </p:txBody>
      </p:sp>
      <p:sp>
        <p:nvSpPr>
          <p:cNvPr id="4" name="TextBox 4"/>
          <p:cNvSpPr txBox="1"/>
          <p:nvPr/>
        </p:nvSpPr>
        <p:spPr>
          <a:xfrm>
            <a:off x="3782702" y="590568"/>
            <a:ext cx="9070777" cy="885825"/>
          </a:xfrm>
          <a:prstGeom prst="rect">
            <a:avLst/>
          </a:prstGeom>
        </p:spPr>
        <p:txBody>
          <a:bodyPr lIns="0" tIns="0" rIns="0" bIns="0" rtlCol="0" anchor="t">
            <a:spAutoFit/>
          </a:bodyPr>
          <a:lstStyle/>
          <a:p>
            <a:pPr algn="ctr">
              <a:lnSpc>
                <a:spcPts val="7079"/>
              </a:lnSpc>
              <a:spcBef>
                <a:spcPct val="0"/>
              </a:spcBef>
            </a:pPr>
            <a:r>
              <a:rPr lang="en-US" sz="5899" b="1">
                <a:solidFill>
                  <a:srgbClr val="685449"/>
                </a:solidFill>
                <a:latin typeface="Fraunces Bold"/>
                <a:ea typeface="Fraunces Bold"/>
                <a:cs typeface="Fraunces Bold"/>
                <a:sym typeface="Fraunces Bold"/>
              </a:rPr>
              <a:t>3. KHÁM PHÁ VĂN BẢN</a:t>
            </a:r>
          </a:p>
        </p:txBody>
      </p:sp>
      <p:sp>
        <p:nvSpPr>
          <p:cNvPr id="5" name="Freeform 5"/>
          <p:cNvSpPr/>
          <p:nvPr/>
        </p:nvSpPr>
        <p:spPr>
          <a:xfrm>
            <a:off x="5261567" y="1863059"/>
            <a:ext cx="8127356" cy="7781943"/>
          </a:xfrm>
          <a:custGeom>
            <a:avLst/>
            <a:gdLst/>
            <a:ahLst/>
            <a:cxnLst/>
            <a:rect l="l" t="t" r="r" b="b"/>
            <a:pathLst>
              <a:path w="8127356" h="7781943">
                <a:moveTo>
                  <a:pt x="0" y="0"/>
                </a:moveTo>
                <a:lnTo>
                  <a:pt x="8127356" y="0"/>
                </a:lnTo>
                <a:lnTo>
                  <a:pt x="8127356" y="7781943"/>
                </a:lnTo>
                <a:lnTo>
                  <a:pt x="0" y="7781943"/>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6" name="TextBox 6"/>
          <p:cNvSpPr txBox="1"/>
          <p:nvPr/>
        </p:nvSpPr>
        <p:spPr>
          <a:xfrm>
            <a:off x="2867900" y="3856665"/>
            <a:ext cx="12914689" cy="3143250"/>
          </a:xfrm>
          <a:prstGeom prst="rect">
            <a:avLst/>
          </a:prstGeom>
        </p:spPr>
        <p:txBody>
          <a:bodyPr lIns="0" tIns="0" rIns="0" bIns="0" rtlCol="0" anchor="t">
            <a:spAutoFit/>
          </a:bodyPr>
          <a:lstStyle/>
          <a:p>
            <a:pPr algn="ctr">
              <a:lnSpc>
                <a:spcPts val="12187"/>
              </a:lnSpc>
            </a:pPr>
            <a:r>
              <a:rPr lang="en-US" sz="10156">
                <a:solidFill>
                  <a:srgbClr val="674935"/>
                </a:solidFill>
                <a:latin typeface="#9Slide05 Araura"/>
                <a:ea typeface="#9Slide05 Araura"/>
                <a:cs typeface="#9Slide05 Araura"/>
                <a:sym typeface="#9Slide05 Araura"/>
              </a:rPr>
              <a:t>Tọa đàm</a:t>
            </a:r>
          </a:p>
          <a:p>
            <a:pPr algn="ctr">
              <a:lnSpc>
                <a:spcPts val="12187"/>
              </a:lnSpc>
              <a:spcBef>
                <a:spcPct val="0"/>
              </a:spcBef>
            </a:pPr>
            <a:r>
              <a:rPr lang="en-US" sz="10156">
                <a:solidFill>
                  <a:srgbClr val="7B8B5F"/>
                </a:solidFill>
                <a:latin typeface="#9Slide06 SVNAdeline"/>
                <a:ea typeface="#9Slide06 SVNAdeline"/>
                <a:cs typeface="#9Slide06 SVNAdeline"/>
                <a:sym typeface="#9Slide06 SVNAdeline"/>
              </a:rPr>
              <a:t>VĂN HỌC</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357A28-C47B-E432-DA38-92A9AD55ECE1}"/>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608746DA-CD9F-D48C-F343-B22D2AFC5ED0}"/>
              </a:ext>
            </a:extLst>
          </p:cNvPr>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a:stretch>
          </a:blipFill>
        </p:spPr>
        <p:txBody>
          <a:bodyPr/>
          <a:lstStyle/>
          <a:p>
            <a:endParaRPr lang="en-US"/>
          </a:p>
        </p:txBody>
      </p:sp>
      <p:grpSp>
        <p:nvGrpSpPr>
          <p:cNvPr id="3" name="Group 3">
            <a:extLst>
              <a:ext uri="{FF2B5EF4-FFF2-40B4-BE49-F238E27FC236}">
                <a16:creationId xmlns:a16="http://schemas.microsoft.com/office/drawing/2014/main" id="{BD5579D2-1E80-FCA6-832B-FF6BC75C3313}"/>
              </a:ext>
            </a:extLst>
          </p:cNvPr>
          <p:cNvGrpSpPr/>
          <p:nvPr/>
        </p:nvGrpSpPr>
        <p:grpSpPr>
          <a:xfrm>
            <a:off x="0" y="1419785"/>
            <a:ext cx="18299916" cy="68632"/>
            <a:chOff x="0" y="0"/>
            <a:chExt cx="24399888" cy="91509"/>
          </a:xfrm>
        </p:grpSpPr>
        <p:sp>
          <p:nvSpPr>
            <p:cNvPr id="4" name="Freeform 4">
              <a:extLst>
                <a:ext uri="{FF2B5EF4-FFF2-40B4-BE49-F238E27FC236}">
                  <a16:creationId xmlns:a16="http://schemas.microsoft.com/office/drawing/2014/main" id="{6FD55761-9C74-0660-C9CA-82ED46103BA3}"/>
                </a:ext>
              </a:extLst>
            </p:cNvPr>
            <p:cNvSpPr/>
            <p:nvPr/>
          </p:nvSpPr>
          <p:spPr>
            <a:xfrm>
              <a:off x="0" y="0"/>
              <a:ext cx="24399875" cy="91567"/>
            </a:xfrm>
            <a:custGeom>
              <a:avLst/>
              <a:gdLst/>
              <a:ahLst/>
              <a:cxnLst/>
              <a:rect l="l" t="t" r="r" b="b"/>
              <a:pathLst>
                <a:path w="24399875" h="91567">
                  <a:moveTo>
                    <a:pt x="0" y="91567"/>
                  </a:moveTo>
                  <a:lnTo>
                    <a:pt x="24399875" y="91567"/>
                  </a:lnTo>
                  <a:lnTo>
                    <a:pt x="24399875" y="0"/>
                  </a:lnTo>
                  <a:lnTo>
                    <a:pt x="0" y="0"/>
                  </a:lnTo>
                  <a:close/>
                </a:path>
              </a:pathLst>
            </a:custGeom>
            <a:solidFill>
              <a:srgbClr val="767171"/>
            </a:solidFill>
          </p:spPr>
          <p:txBody>
            <a:bodyPr/>
            <a:lstStyle/>
            <a:p>
              <a:endParaRPr lang="en-US"/>
            </a:p>
          </p:txBody>
        </p:sp>
      </p:grpSp>
      <p:sp>
        <p:nvSpPr>
          <p:cNvPr id="5" name="TextBox 5">
            <a:extLst>
              <a:ext uri="{FF2B5EF4-FFF2-40B4-BE49-F238E27FC236}">
                <a16:creationId xmlns:a16="http://schemas.microsoft.com/office/drawing/2014/main" id="{617C0075-91E2-A6B4-44F5-2A9B8765812B}"/>
              </a:ext>
            </a:extLst>
          </p:cNvPr>
          <p:cNvSpPr txBox="1"/>
          <p:nvPr/>
        </p:nvSpPr>
        <p:spPr>
          <a:xfrm>
            <a:off x="892622" y="505385"/>
            <a:ext cx="17259300" cy="743793"/>
          </a:xfrm>
          <a:prstGeom prst="rect">
            <a:avLst/>
          </a:prstGeom>
        </p:spPr>
        <p:txBody>
          <a:bodyPr lIns="0" tIns="0" rIns="0" bIns="0" rtlCol="0" anchor="t">
            <a:spAutoFit/>
          </a:bodyPr>
          <a:lstStyle/>
          <a:p>
            <a:pPr algn="ctr">
              <a:lnSpc>
                <a:spcPts val="5759"/>
              </a:lnSpc>
              <a:spcBef>
                <a:spcPct val="0"/>
              </a:spcBef>
            </a:pPr>
            <a:r>
              <a:rPr lang="en-US" sz="4800" dirty="0">
                <a:solidFill>
                  <a:srgbClr val="674935"/>
                </a:solidFill>
                <a:latin typeface="#9Slide05 Dear Saturday"/>
                <a:ea typeface="#9Slide05 Dear Saturday"/>
                <a:cs typeface="#9Slide05 Dear Saturday"/>
                <a:sym typeface="#9Slide05 Dear Saturday"/>
              </a:rPr>
              <a:t>3.1. </a:t>
            </a:r>
            <a:r>
              <a:rPr lang="vi-VN" sz="4800" dirty="0">
                <a:solidFill>
                  <a:srgbClr val="674935"/>
                </a:solidFill>
                <a:latin typeface="#9Slide05 Dear Saturday"/>
                <a:ea typeface="#9Slide05 Dear Saturday"/>
                <a:cs typeface="#9Slide05 Dear Saturday"/>
                <a:sym typeface="#9Slide05 Dear Saturday"/>
              </a:rPr>
              <a:t>Tìm hiểu chung về tác giả, </a:t>
            </a:r>
            <a:r>
              <a:rPr lang="en-US" sz="4800" dirty="0" err="1">
                <a:solidFill>
                  <a:srgbClr val="674935"/>
                </a:solidFill>
                <a:latin typeface="#9Slide05 Dear Saturday"/>
                <a:ea typeface="#9Slide05 Dear Saturday"/>
                <a:cs typeface="#9Slide05 Dear Saturday"/>
                <a:sym typeface="#9Slide05 Dear Saturday"/>
              </a:rPr>
              <a:t>văn</a:t>
            </a:r>
            <a:r>
              <a:rPr lang="en-US" sz="4800" dirty="0">
                <a:solidFill>
                  <a:srgbClr val="674935"/>
                </a:solidFill>
                <a:latin typeface="#9Slide05 Dear Saturday"/>
                <a:ea typeface="#9Slide05 Dear Saturday"/>
                <a:cs typeface="#9Slide05 Dear Saturday"/>
                <a:sym typeface="#9Slide05 Dear Saturday"/>
              </a:rPr>
              <a:t> </a:t>
            </a:r>
            <a:r>
              <a:rPr lang="en-US" sz="4800" dirty="0" err="1">
                <a:solidFill>
                  <a:srgbClr val="674935"/>
                </a:solidFill>
                <a:latin typeface="#9Slide05 Dear Saturday"/>
                <a:ea typeface="#9Slide05 Dear Saturday"/>
                <a:cs typeface="#9Slide05 Dear Saturday"/>
                <a:sym typeface="#9Slide05 Dear Saturday"/>
              </a:rPr>
              <a:t>bản</a:t>
            </a:r>
            <a:r>
              <a:rPr lang="en-US" sz="4800" dirty="0">
                <a:solidFill>
                  <a:srgbClr val="674935"/>
                </a:solidFill>
                <a:latin typeface="#9Slide05 Dear Saturday"/>
                <a:ea typeface="#9Slide05 Dear Saturday"/>
                <a:cs typeface="#9Slide05 Dear Saturday"/>
                <a:sym typeface="#9Slide05 Dear Saturday"/>
              </a:rPr>
              <a:t> </a:t>
            </a:r>
          </a:p>
        </p:txBody>
      </p:sp>
      <p:grpSp>
        <p:nvGrpSpPr>
          <p:cNvPr id="6" name="Group 6">
            <a:extLst>
              <a:ext uri="{FF2B5EF4-FFF2-40B4-BE49-F238E27FC236}">
                <a16:creationId xmlns:a16="http://schemas.microsoft.com/office/drawing/2014/main" id="{66598208-999A-DC97-00DC-299011BA45F6}"/>
              </a:ext>
            </a:extLst>
          </p:cNvPr>
          <p:cNvGrpSpPr/>
          <p:nvPr/>
        </p:nvGrpSpPr>
        <p:grpSpPr>
          <a:xfrm>
            <a:off x="1333195" y="3521124"/>
            <a:ext cx="15926105" cy="4975175"/>
            <a:chOff x="0" y="0"/>
            <a:chExt cx="4194530" cy="979343"/>
          </a:xfrm>
        </p:grpSpPr>
        <p:sp>
          <p:nvSpPr>
            <p:cNvPr id="7" name="Freeform 7">
              <a:extLst>
                <a:ext uri="{FF2B5EF4-FFF2-40B4-BE49-F238E27FC236}">
                  <a16:creationId xmlns:a16="http://schemas.microsoft.com/office/drawing/2014/main" id="{DF8BA1E2-2293-E5B1-568C-1EEFA1426DCA}"/>
                </a:ext>
              </a:extLst>
            </p:cNvPr>
            <p:cNvSpPr/>
            <p:nvPr/>
          </p:nvSpPr>
          <p:spPr>
            <a:xfrm>
              <a:off x="0" y="0"/>
              <a:ext cx="4194530" cy="979343"/>
            </a:xfrm>
            <a:custGeom>
              <a:avLst/>
              <a:gdLst/>
              <a:ahLst/>
              <a:cxnLst/>
              <a:rect l="l" t="t" r="r" b="b"/>
              <a:pathLst>
                <a:path w="4194530" h="979343">
                  <a:moveTo>
                    <a:pt x="24792" y="0"/>
                  </a:moveTo>
                  <a:lnTo>
                    <a:pt x="4169738" y="0"/>
                  </a:lnTo>
                  <a:cubicBezTo>
                    <a:pt x="4183430" y="0"/>
                    <a:pt x="4194530" y="11100"/>
                    <a:pt x="4194530" y="24792"/>
                  </a:cubicBezTo>
                  <a:lnTo>
                    <a:pt x="4194530" y="954551"/>
                  </a:lnTo>
                  <a:cubicBezTo>
                    <a:pt x="4194530" y="968244"/>
                    <a:pt x="4183430" y="979343"/>
                    <a:pt x="4169738" y="979343"/>
                  </a:cubicBezTo>
                  <a:lnTo>
                    <a:pt x="24792" y="979343"/>
                  </a:lnTo>
                  <a:cubicBezTo>
                    <a:pt x="11100" y="979343"/>
                    <a:pt x="0" y="968244"/>
                    <a:pt x="0" y="954551"/>
                  </a:cubicBezTo>
                  <a:lnTo>
                    <a:pt x="0" y="24792"/>
                  </a:lnTo>
                  <a:cubicBezTo>
                    <a:pt x="0" y="11100"/>
                    <a:pt x="11100" y="0"/>
                    <a:pt x="24792" y="0"/>
                  </a:cubicBezTo>
                  <a:close/>
                </a:path>
              </a:pathLst>
            </a:custGeom>
            <a:solidFill>
              <a:srgbClr val="CFB788">
                <a:alpha val="15686"/>
              </a:srgbClr>
            </a:solidFill>
          </p:spPr>
          <p:txBody>
            <a:bodyPr/>
            <a:lstStyle/>
            <a:p>
              <a:endParaRPr lang="en-US"/>
            </a:p>
          </p:txBody>
        </p:sp>
        <p:sp>
          <p:nvSpPr>
            <p:cNvPr id="8" name="TextBox 8">
              <a:extLst>
                <a:ext uri="{FF2B5EF4-FFF2-40B4-BE49-F238E27FC236}">
                  <a16:creationId xmlns:a16="http://schemas.microsoft.com/office/drawing/2014/main" id="{64061F0A-D574-8791-7FDF-277E7596D15A}"/>
                </a:ext>
              </a:extLst>
            </p:cNvPr>
            <p:cNvSpPr txBox="1"/>
            <p:nvPr/>
          </p:nvSpPr>
          <p:spPr>
            <a:xfrm>
              <a:off x="0" y="-9525"/>
              <a:ext cx="4194530" cy="988868"/>
            </a:xfrm>
            <a:prstGeom prst="rect">
              <a:avLst/>
            </a:prstGeom>
          </p:spPr>
          <p:txBody>
            <a:bodyPr lIns="50800" tIns="50800" rIns="50800" bIns="50800" rtlCol="0" anchor="ctr"/>
            <a:lstStyle/>
            <a:p>
              <a:pPr algn="ctr">
                <a:lnSpc>
                  <a:spcPts val="2521"/>
                </a:lnSpc>
              </a:pPr>
              <a:endParaRPr/>
            </a:p>
          </p:txBody>
        </p:sp>
      </p:grpSp>
      <p:sp>
        <p:nvSpPr>
          <p:cNvPr id="9" name="TextBox 9">
            <a:extLst>
              <a:ext uri="{FF2B5EF4-FFF2-40B4-BE49-F238E27FC236}">
                <a16:creationId xmlns:a16="http://schemas.microsoft.com/office/drawing/2014/main" id="{3E538546-F7DD-9944-B9DC-6E8A56BEDBAE}"/>
              </a:ext>
            </a:extLst>
          </p:cNvPr>
          <p:cNvSpPr txBox="1"/>
          <p:nvPr/>
        </p:nvSpPr>
        <p:spPr>
          <a:xfrm>
            <a:off x="1363251" y="4058219"/>
            <a:ext cx="15573414" cy="3981859"/>
          </a:xfrm>
          <a:prstGeom prst="rect">
            <a:avLst/>
          </a:prstGeom>
        </p:spPr>
        <p:txBody>
          <a:bodyPr lIns="0" tIns="0" rIns="0" bIns="0" rtlCol="0" anchor="t">
            <a:spAutoFit/>
          </a:bodyPr>
          <a:lstStyle/>
          <a:p>
            <a:pPr marL="971550" lvl="1" indent="-485775" algn="just">
              <a:lnSpc>
                <a:spcPts val="6299"/>
              </a:lnSpc>
              <a:buFont typeface="Arial"/>
              <a:buChar char="•"/>
            </a:pPr>
            <a:r>
              <a:rPr lang="vi-VN" sz="4500" dirty="0">
                <a:solidFill>
                  <a:srgbClr val="674935"/>
                </a:solidFill>
                <a:latin typeface="Roboto Condensed"/>
                <a:ea typeface="Roboto Condensed"/>
                <a:cs typeface="Roboto Condensed"/>
                <a:sym typeface="Roboto Condensed"/>
              </a:rPr>
              <a:t>Quê: Nghệ An</a:t>
            </a:r>
          </a:p>
          <a:p>
            <a:pPr marL="971550" lvl="1" indent="-485775" algn="just">
              <a:lnSpc>
                <a:spcPts val="6299"/>
              </a:lnSpc>
              <a:buFont typeface="Arial"/>
              <a:buChar char="•"/>
            </a:pPr>
            <a:r>
              <a:rPr lang="vi-VN" sz="4500" dirty="0">
                <a:solidFill>
                  <a:srgbClr val="674935"/>
                </a:solidFill>
                <a:latin typeface="Roboto Condensed"/>
                <a:ea typeface="Roboto Condensed"/>
                <a:cs typeface="Roboto Condensed"/>
                <a:sym typeface="Roboto Condensed"/>
              </a:rPr>
              <a:t>Nguyên Phó Chủ nhiệm Khoa Văn học, trường Đại học Tổng hợp Hà Nội</a:t>
            </a:r>
          </a:p>
          <a:p>
            <a:pPr marL="971550" lvl="1" indent="-485775" algn="just">
              <a:lnSpc>
                <a:spcPts val="6299"/>
              </a:lnSpc>
              <a:buFont typeface="Arial"/>
              <a:buChar char="•"/>
            </a:pPr>
            <a:r>
              <a:rPr lang="vi-VN" sz="4500" dirty="0">
                <a:solidFill>
                  <a:srgbClr val="674935"/>
                </a:solidFill>
                <a:latin typeface="Roboto Condensed"/>
                <a:ea typeface="Roboto Condensed"/>
                <a:cs typeface="Roboto Condensed"/>
                <a:sym typeface="Roboto Condensed"/>
              </a:rPr>
              <a:t>Ông có nhiều công trình nghiên cứu về Văn học Việt Nam (đặc biệt là VHVN trung đại)</a:t>
            </a:r>
            <a:endParaRPr lang="en-US" sz="4500" dirty="0">
              <a:solidFill>
                <a:srgbClr val="674935"/>
              </a:solidFill>
              <a:latin typeface="Roboto Condensed"/>
              <a:ea typeface="Roboto Condensed"/>
              <a:cs typeface="Roboto Condensed"/>
              <a:sym typeface="Roboto Condensed"/>
            </a:endParaRPr>
          </a:p>
        </p:txBody>
      </p:sp>
      <p:sp>
        <p:nvSpPr>
          <p:cNvPr id="10" name="TextBox 10">
            <a:extLst>
              <a:ext uri="{FF2B5EF4-FFF2-40B4-BE49-F238E27FC236}">
                <a16:creationId xmlns:a16="http://schemas.microsoft.com/office/drawing/2014/main" id="{5407AAAC-5CDD-7A7A-661B-70C4BFCECCEF}"/>
              </a:ext>
            </a:extLst>
          </p:cNvPr>
          <p:cNvSpPr txBox="1"/>
          <p:nvPr/>
        </p:nvSpPr>
        <p:spPr>
          <a:xfrm>
            <a:off x="4724400" y="2088012"/>
            <a:ext cx="10294639" cy="833562"/>
          </a:xfrm>
          <a:prstGeom prst="rect">
            <a:avLst/>
          </a:prstGeom>
        </p:spPr>
        <p:txBody>
          <a:bodyPr wrap="square" lIns="0" tIns="0" rIns="0" bIns="0" rtlCol="0" anchor="t">
            <a:spAutoFit/>
          </a:bodyPr>
          <a:lstStyle/>
          <a:p>
            <a:pPr algn="just">
              <a:lnSpc>
                <a:spcPts val="7000"/>
              </a:lnSpc>
            </a:pPr>
            <a:r>
              <a:rPr lang="vi-VN" sz="5000" b="1" dirty="0">
                <a:solidFill>
                  <a:srgbClr val="7B8B5F"/>
                </a:solidFill>
                <a:latin typeface="Roboto Condensed Bold"/>
                <a:ea typeface="Roboto Condensed Bold"/>
                <a:cs typeface="Roboto Condensed Bold"/>
                <a:sym typeface="Roboto Condensed Bold"/>
              </a:rPr>
              <a:t>Tác giả: Hoàng Hữu Yên (1927-2011)</a:t>
            </a:r>
            <a:endParaRPr lang="en-US" sz="5000" b="1" dirty="0">
              <a:solidFill>
                <a:srgbClr val="7B8B5F"/>
              </a:solidFill>
              <a:latin typeface="Roboto Condensed Bold"/>
              <a:ea typeface="Roboto Condensed Bold"/>
              <a:cs typeface="Roboto Condensed Bold"/>
              <a:sym typeface="Roboto Condensed Bold"/>
            </a:endParaRPr>
          </a:p>
        </p:txBody>
      </p:sp>
    </p:spTree>
    <p:extLst>
      <p:ext uri="{BB962C8B-B14F-4D97-AF65-F5344CB8AC3E}">
        <p14:creationId xmlns:p14="http://schemas.microsoft.com/office/powerpoint/2010/main" val="308256058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856924-2657-2C9C-576E-BC3D9818BA40}"/>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B8D6ADD4-372A-02EA-7BEE-3C88B5335A3B}"/>
              </a:ext>
            </a:extLst>
          </p:cNvPr>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a:stretch>
          </a:blipFill>
        </p:spPr>
        <p:txBody>
          <a:bodyPr/>
          <a:lstStyle/>
          <a:p>
            <a:endParaRPr lang="en-US"/>
          </a:p>
        </p:txBody>
      </p:sp>
      <p:grpSp>
        <p:nvGrpSpPr>
          <p:cNvPr id="3" name="Group 3">
            <a:extLst>
              <a:ext uri="{FF2B5EF4-FFF2-40B4-BE49-F238E27FC236}">
                <a16:creationId xmlns:a16="http://schemas.microsoft.com/office/drawing/2014/main" id="{36FA0732-0EBA-9EC4-5F5C-2182B8778297}"/>
              </a:ext>
            </a:extLst>
          </p:cNvPr>
          <p:cNvGrpSpPr/>
          <p:nvPr/>
        </p:nvGrpSpPr>
        <p:grpSpPr>
          <a:xfrm>
            <a:off x="0" y="1419785"/>
            <a:ext cx="18299916" cy="68632"/>
            <a:chOff x="0" y="0"/>
            <a:chExt cx="24399888" cy="91509"/>
          </a:xfrm>
        </p:grpSpPr>
        <p:sp>
          <p:nvSpPr>
            <p:cNvPr id="4" name="Freeform 4">
              <a:extLst>
                <a:ext uri="{FF2B5EF4-FFF2-40B4-BE49-F238E27FC236}">
                  <a16:creationId xmlns:a16="http://schemas.microsoft.com/office/drawing/2014/main" id="{E853795A-19E9-E484-97CA-68911EADDC07}"/>
                </a:ext>
              </a:extLst>
            </p:cNvPr>
            <p:cNvSpPr/>
            <p:nvPr/>
          </p:nvSpPr>
          <p:spPr>
            <a:xfrm>
              <a:off x="0" y="0"/>
              <a:ext cx="24399875" cy="91567"/>
            </a:xfrm>
            <a:custGeom>
              <a:avLst/>
              <a:gdLst/>
              <a:ahLst/>
              <a:cxnLst/>
              <a:rect l="l" t="t" r="r" b="b"/>
              <a:pathLst>
                <a:path w="24399875" h="91567">
                  <a:moveTo>
                    <a:pt x="0" y="91567"/>
                  </a:moveTo>
                  <a:lnTo>
                    <a:pt x="24399875" y="91567"/>
                  </a:lnTo>
                  <a:lnTo>
                    <a:pt x="24399875" y="0"/>
                  </a:lnTo>
                  <a:lnTo>
                    <a:pt x="0" y="0"/>
                  </a:lnTo>
                  <a:close/>
                </a:path>
              </a:pathLst>
            </a:custGeom>
            <a:solidFill>
              <a:srgbClr val="767171"/>
            </a:solidFill>
          </p:spPr>
          <p:txBody>
            <a:bodyPr/>
            <a:lstStyle/>
            <a:p>
              <a:endParaRPr lang="en-US"/>
            </a:p>
          </p:txBody>
        </p:sp>
      </p:grpSp>
      <p:sp>
        <p:nvSpPr>
          <p:cNvPr id="5" name="TextBox 5">
            <a:extLst>
              <a:ext uri="{FF2B5EF4-FFF2-40B4-BE49-F238E27FC236}">
                <a16:creationId xmlns:a16="http://schemas.microsoft.com/office/drawing/2014/main" id="{EAE551E5-ACBE-EC9E-0E45-234F30B7B161}"/>
              </a:ext>
            </a:extLst>
          </p:cNvPr>
          <p:cNvSpPr txBox="1"/>
          <p:nvPr/>
        </p:nvSpPr>
        <p:spPr>
          <a:xfrm>
            <a:off x="892622" y="505385"/>
            <a:ext cx="17259300" cy="743793"/>
          </a:xfrm>
          <a:prstGeom prst="rect">
            <a:avLst/>
          </a:prstGeom>
        </p:spPr>
        <p:txBody>
          <a:bodyPr lIns="0" tIns="0" rIns="0" bIns="0" rtlCol="0" anchor="t">
            <a:spAutoFit/>
          </a:bodyPr>
          <a:lstStyle/>
          <a:p>
            <a:pPr algn="ctr">
              <a:lnSpc>
                <a:spcPts val="5759"/>
              </a:lnSpc>
              <a:spcBef>
                <a:spcPct val="0"/>
              </a:spcBef>
            </a:pPr>
            <a:r>
              <a:rPr lang="en-US" sz="4800" dirty="0">
                <a:solidFill>
                  <a:srgbClr val="674935"/>
                </a:solidFill>
                <a:latin typeface="#9Slide05 Dear Saturday"/>
                <a:ea typeface="#9Slide05 Dear Saturday"/>
                <a:cs typeface="#9Slide05 Dear Saturday"/>
                <a:sym typeface="#9Slide05 Dear Saturday"/>
              </a:rPr>
              <a:t>3.1. </a:t>
            </a:r>
            <a:r>
              <a:rPr lang="vi-VN" sz="4800" dirty="0">
                <a:solidFill>
                  <a:srgbClr val="674935"/>
                </a:solidFill>
                <a:latin typeface="#9Slide05 Dear Saturday"/>
                <a:ea typeface="#9Slide05 Dear Saturday"/>
                <a:cs typeface="#9Slide05 Dear Saturday"/>
                <a:sym typeface="#9Slide05 Dear Saturday"/>
              </a:rPr>
              <a:t>Tìm hiểu chung về tác giả, </a:t>
            </a:r>
            <a:r>
              <a:rPr lang="en-US" sz="4800" dirty="0" err="1">
                <a:solidFill>
                  <a:srgbClr val="674935"/>
                </a:solidFill>
                <a:latin typeface="#9Slide05 Dear Saturday"/>
                <a:ea typeface="#9Slide05 Dear Saturday"/>
                <a:cs typeface="#9Slide05 Dear Saturday"/>
                <a:sym typeface="#9Slide05 Dear Saturday"/>
              </a:rPr>
              <a:t>văn</a:t>
            </a:r>
            <a:r>
              <a:rPr lang="en-US" sz="4800" dirty="0">
                <a:solidFill>
                  <a:srgbClr val="674935"/>
                </a:solidFill>
                <a:latin typeface="#9Slide05 Dear Saturday"/>
                <a:ea typeface="#9Slide05 Dear Saturday"/>
                <a:cs typeface="#9Slide05 Dear Saturday"/>
                <a:sym typeface="#9Slide05 Dear Saturday"/>
              </a:rPr>
              <a:t> </a:t>
            </a:r>
            <a:r>
              <a:rPr lang="en-US" sz="4800" dirty="0" err="1">
                <a:solidFill>
                  <a:srgbClr val="674935"/>
                </a:solidFill>
                <a:latin typeface="#9Slide05 Dear Saturday"/>
                <a:ea typeface="#9Slide05 Dear Saturday"/>
                <a:cs typeface="#9Slide05 Dear Saturday"/>
                <a:sym typeface="#9Slide05 Dear Saturday"/>
              </a:rPr>
              <a:t>bản</a:t>
            </a:r>
            <a:r>
              <a:rPr lang="en-US" sz="4800" dirty="0">
                <a:solidFill>
                  <a:srgbClr val="674935"/>
                </a:solidFill>
                <a:latin typeface="#9Slide05 Dear Saturday"/>
                <a:ea typeface="#9Slide05 Dear Saturday"/>
                <a:cs typeface="#9Slide05 Dear Saturday"/>
                <a:sym typeface="#9Slide05 Dear Saturday"/>
              </a:rPr>
              <a:t> </a:t>
            </a:r>
          </a:p>
        </p:txBody>
      </p:sp>
      <p:grpSp>
        <p:nvGrpSpPr>
          <p:cNvPr id="6" name="Group 6">
            <a:extLst>
              <a:ext uri="{FF2B5EF4-FFF2-40B4-BE49-F238E27FC236}">
                <a16:creationId xmlns:a16="http://schemas.microsoft.com/office/drawing/2014/main" id="{497FC6E7-4BB5-A26E-220E-C7FE63ED2ABE}"/>
              </a:ext>
            </a:extLst>
          </p:cNvPr>
          <p:cNvGrpSpPr/>
          <p:nvPr/>
        </p:nvGrpSpPr>
        <p:grpSpPr>
          <a:xfrm>
            <a:off x="1333195" y="3521124"/>
            <a:ext cx="15926105" cy="4083349"/>
            <a:chOff x="0" y="0"/>
            <a:chExt cx="4194530" cy="979343"/>
          </a:xfrm>
        </p:grpSpPr>
        <p:sp>
          <p:nvSpPr>
            <p:cNvPr id="7" name="Freeform 7">
              <a:extLst>
                <a:ext uri="{FF2B5EF4-FFF2-40B4-BE49-F238E27FC236}">
                  <a16:creationId xmlns:a16="http://schemas.microsoft.com/office/drawing/2014/main" id="{EBEF5D1E-3896-B06C-C053-EAC309F35CD7}"/>
                </a:ext>
              </a:extLst>
            </p:cNvPr>
            <p:cNvSpPr/>
            <p:nvPr/>
          </p:nvSpPr>
          <p:spPr>
            <a:xfrm>
              <a:off x="0" y="0"/>
              <a:ext cx="4194530" cy="979343"/>
            </a:xfrm>
            <a:custGeom>
              <a:avLst/>
              <a:gdLst/>
              <a:ahLst/>
              <a:cxnLst/>
              <a:rect l="l" t="t" r="r" b="b"/>
              <a:pathLst>
                <a:path w="4194530" h="979343">
                  <a:moveTo>
                    <a:pt x="24792" y="0"/>
                  </a:moveTo>
                  <a:lnTo>
                    <a:pt x="4169738" y="0"/>
                  </a:lnTo>
                  <a:cubicBezTo>
                    <a:pt x="4183430" y="0"/>
                    <a:pt x="4194530" y="11100"/>
                    <a:pt x="4194530" y="24792"/>
                  </a:cubicBezTo>
                  <a:lnTo>
                    <a:pt x="4194530" y="954551"/>
                  </a:lnTo>
                  <a:cubicBezTo>
                    <a:pt x="4194530" y="968244"/>
                    <a:pt x="4183430" y="979343"/>
                    <a:pt x="4169738" y="979343"/>
                  </a:cubicBezTo>
                  <a:lnTo>
                    <a:pt x="24792" y="979343"/>
                  </a:lnTo>
                  <a:cubicBezTo>
                    <a:pt x="11100" y="979343"/>
                    <a:pt x="0" y="968244"/>
                    <a:pt x="0" y="954551"/>
                  </a:cubicBezTo>
                  <a:lnTo>
                    <a:pt x="0" y="24792"/>
                  </a:lnTo>
                  <a:cubicBezTo>
                    <a:pt x="0" y="11100"/>
                    <a:pt x="11100" y="0"/>
                    <a:pt x="24792" y="0"/>
                  </a:cubicBezTo>
                  <a:close/>
                </a:path>
              </a:pathLst>
            </a:custGeom>
            <a:solidFill>
              <a:srgbClr val="CFB788">
                <a:alpha val="15686"/>
              </a:srgbClr>
            </a:solidFill>
          </p:spPr>
          <p:txBody>
            <a:bodyPr/>
            <a:lstStyle/>
            <a:p>
              <a:endParaRPr lang="en-US"/>
            </a:p>
          </p:txBody>
        </p:sp>
        <p:sp>
          <p:nvSpPr>
            <p:cNvPr id="8" name="TextBox 8">
              <a:extLst>
                <a:ext uri="{FF2B5EF4-FFF2-40B4-BE49-F238E27FC236}">
                  <a16:creationId xmlns:a16="http://schemas.microsoft.com/office/drawing/2014/main" id="{85D26BCD-E0C5-DCEA-E289-EFEFA93DD8D1}"/>
                </a:ext>
              </a:extLst>
            </p:cNvPr>
            <p:cNvSpPr txBox="1"/>
            <p:nvPr/>
          </p:nvSpPr>
          <p:spPr>
            <a:xfrm>
              <a:off x="0" y="-9525"/>
              <a:ext cx="4194530" cy="988868"/>
            </a:xfrm>
            <a:prstGeom prst="rect">
              <a:avLst/>
            </a:prstGeom>
          </p:spPr>
          <p:txBody>
            <a:bodyPr lIns="50800" tIns="50800" rIns="50800" bIns="50800" rtlCol="0" anchor="ctr"/>
            <a:lstStyle/>
            <a:p>
              <a:pPr algn="ctr">
                <a:lnSpc>
                  <a:spcPts val="2521"/>
                </a:lnSpc>
              </a:pPr>
              <a:endParaRPr/>
            </a:p>
          </p:txBody>
        </p:sp>
      </p:grpSp>
      <p:sp>
        <p:nvSpPr>
          <p:cNvPr id="9" name="TextBox 9">
            <a:extLst>
              <a:ext uri="{FF2B5EF4-FFF2-40B4-BE49-F238E27FC236}">
                <a16:creationId xmlns:a16="http://schemas.microsoft.com/office/drawing/2014/main" id="{05857453-55BC-AFA7-D057-CFC2F2D9603C}"/>
              </a:ext>
            </a:extLst>
          </p:cNvPr>
          <p:cNvSpPr txBox="1"/>
          <p:nvPr/>
        </p:nvSpPr>
        <p:spPr>
          <a:xfrm>
            <a:off x="1752599" y="4058219"/>
            <a:ext cx="14935201" cy="2429511"/>
          </a:xfrm>
          <a:prstGeom prst="rect">
            <a:avLst/>
          </a:prstGeom>
        </p:spPr>
        <p:txBody>
          <a:bodyPr wrap="square" lIns="0" tIns="0" rIns="0" bIns="0" rtlCol="0" anchor="t">
            <a:spAutoFit/>
          </a:bodyPr>
          <a:lstStyle/>
          <a:p>
            <a:pPr algn="just">
              <a:lnSpc>
                <a:spcPct val="120000"/>
              </a:lnSpc>
              <a:spcBef>
                <a:spcPts val="200"/>
              </a:spcBef>
              <a:spcAft>
                <a:spcPts val="200"/>
              </a:spcAft>
            </a:pPr>
            <a:r>
              <a:rPr lang="vi-VN" sz="4500" b="1" i="1" dirty="0">
                <a:solidFill>
                  <a:srgbClr val="674935"/>
                </a:solidFill>
                <a:effectLst/>
                <a:latin typeface="Roboto Condensed" panose="02000000000000000000" pitchFamily="2" charset="0"/>
                <a:ea typeface="Roboto Condensed" panose="02000000000000000000" pitchFamily="2" charset="0"/>
              </a:rPr>
              <a:t>Mục đích:</a:t>
            </a:r>
            <a:r>
              <a:rPr lang="vi-VN" sz="4500" dirty="0">
                <a:solidFill>
                  <a:srgbClr val="674935"/>
                </a:solidFill>
                <a:effectLst/>
                <a:latin typeface="Roboto Condensed" panose="02000000000000000000" pitchFamily="2" charset="0"/>
                <a:ea typeface="Roboto Condensed" panose="02000000000000000000" pitchFamily="2" charset="0"/>
              </a:rPr>
              <a:t> chỉ ra cái hay, cái đẹp về nội dung và nghệ thuật của bài thơ “Khóc Dương Khuê” (Bài thơ là một tuyệt tác viết về tình bạn vĩnh cửu trong nền văn học nước nhà).</a:t>
            </a:r>
            <a:endParaRPr lang="en-US" sz="4500" dirty="0">
              <a:solidFill>
                <a:srgbClr val="674935"/>
              </a:solidFill>
              <a:effectLst/>
              <a:latin typeface="Roboto Condensed" panose="02000000000000000000" pitchFamily="2" charset="0"/>
              <a:ea typeface="Roboto Condensed" panose="02000000000000000000" pitchFamily="2" charset="0"/>
            </a:endParaRPr>
          </a:p>
        </p:txBody>
      </p:sp>
      <p:sp>
        <p:nvSpPr>
          <p:cNvPr id="10" name="TextBox 10">
            <a:extLst>
              <a:ext uri="{FF2B5EF4-FFF2-40B4-BE49-F238E27FC236}">
                <a16:creationId xmlns:a16="http://schemas.microsoft.com/office/drawing/2014/main" id="{01D2CBB9-6B81-AEF2-527E-0BE73CFFEF85}"/>
              </a:ext>
            </a:extLst>
          </p:cNvPr>
          <p:cNvSpPr txBox="1"/>
          <p:nvPr/>
        </p:nvSpPr>
        <p:spPr>
          <a:xfrm>
            <a:off x="7696200" y="2093454"/>
            <a:ext cx="10294639" cy="833562"/>
          </a:xfrm>
          <a:prstGeom prst="rect">
            <a:avLst/>
          </a:prstGeom>
        </p:spPr>
        <p:txBody>
          <a:bodyPr wrap="square" lIns="0" tIns="0" rIns="0" bIns="0" rtlCol="0" anchor="t">
            <a:spAutoFit/>
          </a:bodyPr>
          <a:lstStyle/>
          <a:p>
            <a:pPr algn="just">
              <a:lnSpc>
                <a:spcPts val="7000"/>
              </a:lnSpc>
            </a:pPr>
            <a:r>
              <a:rPr lang="vi-VN" sz="5000" b="1" dirty="0">
                <a:solidFill>
                  <a:srgbClr val="7B8B5F"/>
                </a:solidFill>
                <a:latin typeface="Roboto Condensed Bold"/>
                <a:ea typeface="Roboto Condensed Bold"/>
                <a:cs typeface="Roboto Condensed Bold"/>
                <a:sym typeface="Roboto Condensed Bold"/>
              </a:rPr>
              <a:t>Văn bản</a:t>
            </a:r>
            <a:endParaRPr lang="en-US" sz="5000" b="1" dirty="0">
              <a:solidFill>
                <a:srgbClr val="7B8B5F"/>
              </a:solidFill>
              <a:latin typeface="Roboto Condensed Bold"/>
              <a:ea typeface="Roboto Condensed Bold"/>
              <a:cs typeface="Roboto Condensed Bold"/>
              <a:sym typeface="Roboto Condensed Bold"/>
            </a:endParaRPr>
          </a:p>
        </p:txBody>
      </p:sp>
    </p:spTree>
    <p:extLst>
      <p:ext uri="{BB962C8B-B14F-4D97-AF65-F5344CB8AC3E}">
        <p14:creationId xmlns:p14="http://schemas.microsoft.com/office/powerpoint/2010/main" val="263453225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4590C1-458D-ED7E-22F8-38B77C26BA23}"/>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35BDF2CC-27B4-136C-4D9F-33785006F901}"/>
              </a:ext>
            </a:extLst>
          </p:cNvPr>
          <p:cNvSpPr/>
          <p:nvPr/>
        </p:nvSpPr>
        <p:spPr>
          <a:xfrm>
            <a:off x="11906"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a:stretch>
          </a:blipFill>
        </p:spPr>
        <p:txBody>
          <a:bodyPr/>
          <a:lstStyle/>
          <a:p>
            <a:endParaRPr lang="en-US"/>
          </a:p>
        </p:txBody>
      </p:sp>
      <p:grpSp>
        <p:nvGrpSpPr>
          <p:cNvPr id="3" name="Group 3">
            <a:extLst>
              <a:ext uri="{FF2B5EF4-FFF2-40B4-BE49-F238E27FC236}">
                <a16:creationId xmlns:a16="http://schemas.microsoft.com/office/drawing/2014/main" id="{217BFA1A-5FC9-AC12-7EB5-25813BA2C3BE}"/>
              </a:ext>
            </a:extLst>
          </p:cNvPr>
          <p:cNvGrpSpPr/>
          <p:nvPr/>
        </p:nvGrpSpPr>
        <p:grpSpPr>
          <a:xfrm>
            <a:off x="0" y="1419785"/>
            <a:ext cx="18299916" cy="68632"/>
            <a:chOff x="0" y="0"/>
            <a:chExt cx="24399888" cy="91509"/>
          </a:xfrm>
        </p:grpSpPr>
        <p:sp>
          <p:nvSpPr>
            <p:cNvPr id="4" name="Freeform 4">
              <a:extLst>
                <a:ext uri="{FF2B5EF4-FFF2-40B4-BE49-F238E27FC236}">
                  <a16:creationId xmlns:a16="http://schemas.microsoft.com/office/drawing/2014/main" id="{ED73D3C1-C0FD-2F03-8475-84516E2A1A93}"/>
                </a:ext>
              </a:extLst>
            </p:cNvPr>
            <p:cNvSpPr/>
            <p:nvPr/>
          </p:nvSpPr>
          <p:spPr>
            <a:xfrm>
              <a:off x="0" y="0"/>
              <a:ext cx="24399875" cy="91567"/>
            </a:xfrm>
            <a:custGeom>
              <a:avLst/>
              <a:gdLst/>
              <a:ahLst/>
              <a:cxnLst/>
              <a:rect l="l" t="t" r="r" b="b"/>
              <a:pathLst>
                <a:path w="24399875" h="91567">
                  <a:moveTo>
                    <a:pt x="0" y="91567"/>
                  </a:moveTo>
                  <a:lnTo>
                    <a:pt x="24399875" y="91567"/>
                  </a:lnTo>
                  <a:lnTo>
                    <a:pt x="24399875" y="0"/>
                  </a:lnTo>
                  <a:lnTo>
                    <a:pt x="0" y="0"/>
                  </a:lnTo>
                  <a:close/>
                </a:path>
              </a:pathLst>
            </a:custGeom>
            <a:solidFill>
              <a:srgbClr val="767171"/>
            </a:solidFill>
          </p:spPr>
          <p:txBody>
            <a:bodyPr/>
            <a:lstStyle/>
            <a:p>
              <a:endParaRPr lang="en-US"/>
            </a:p>
          </p:txBody>
        </p:sp>
      </p:grpSp>
      <p:sp>
        <p:nvSpPr>
          <p:cNvPr id="5" name="TextBox 5">
            <a:extLst>
              <a:ext uri="{FF2B5EF4-FFF2-40B4-BE49-F238E27FC236}">
                <a16:creationId xmlns:a16="http://schemas.microsoft.com/office/drawing/2014/main" id="{6E89EA35-898C-5B3A-CD29-24DDDD749C9B}"/>
              </a:ext>
            </a:extLst>
          </p:cNvPr>
          <p:cNvSpPr txBox="1"/>
          <p:nvPr/>
        </p:nvSpPr>
        <p:spPr>
          <a:xfrm>
            <a:off x="892622" y="505385"/>
            <a:ext cx="17259300" cy="743793"/>
          </a:xfrm>
          <a:prstGeom prst="rect">
            <a:avLst/>
          </a:prstGeom>
        </p:spPr>
        <p:txBody>
          <a:bodyPr lIns="0" tIns="0" rIns="0" bIns="0" rtlCol="0" anchor="t">
            <a:spAutoFit/>
          </a:bodyPr>
          <a:lstStyle/>
          <a:p>
            <a:pPr algn="ctr">
              <a:lnSpc>
                <a:spcPts val="5759"/>
              </a:lnSpc>
              <a:spcBef>
                <a:spcPct val="0"/>
              </a:spcBef>
            </a:pPr>
            <a:r>
              <a:rPr lang="en-US" sz="4800" dirty="0">
                <a:solidFill>
                  <a:srgbClr val="674935"/>
                </a:solidFill>
                <a:latin typeface="#9Slide05 Dear Saturday"/>
                <a:ea typeface="#9Slide05 Dear Saturday"/>
                <a:cs typeface="#9Slide05 Dear Saturday"/>
                <a:sym typeface="#9Slide05 Dear Saturday"/>
              </a:rPr>
              <a:t>3.1. </a:t>
            </a:r>
            <a:r>
              <a:rPr lang="vi-VN" sz="4800" dirty="0">
                <a:solidFill>
                  <a:srgbClr val="674935"/>
                </a:solidFill>
                <a:latin typeface="#9Slide05 Dear Saturday"/>
                <a:ea typeface="#9Slide05 Dear Saturday"/>
                <a:cs typeface="#9Slide05 Dear Saturday"/>
                <a:sym typeface="#9Slide05 Dear Saturday"/>
              </a:rPr>
              <a:t>Tìm hiểu chung về tác giả, </a:t>
            </a:r>
            <a:r>
              <a:rPr lang="en-US" sz="4800" dirty="0" err="1">
                <a:solidFill>
                  <a:srgbClr val="674935"/>
                </a:solidFill>
                <a:latin typeface="#9Slide05 Dear Saturday"/>
                <a:ea typeface="#9Slide05 Dear Saturday"/>
                <a:cs typeface="#9Slide05 Dear Saturday"/>
                <a:sym typeface="#9Slide05 Dear Saturday"/>
              </a:rPr>
              <a:t>văn</a:t>
            </a:r>
            <a:r>
              <a:rPr lang="en-US" sz="4800" dirty="0">
                <a:solidFill>
                  <a:srgbClr val="674935"/>
                </a:solidFill>
                <a:latin typeface="#9Slide05 Dear Saturday"/>
                <a:ea typeface="#9Slide05 Dear Saturday"/>
                <a:cs typeface="#9Slide05 Dear Saturday"/>
                <a:sym typeface="#9Slide05 Dear Saturday"/>
              </a:rPr>
              <a:t> </a:t>
            </a:r>
            <a:r>
              <a:rPr lang="en-US" sz="4800" dirty="0" err="1">
                <a:solidFill>
                  <a:srgbClr val="674935"/>
                </a:solidFill>
                <a:latin typeface="#9Slide05 Dear Saturday"/>
                <a:ea typeface="#9Slide05 Dear Saturday"/>
                <a:cs typeface="#9Slide05 Dear Saturday"/>
                <a:sym typeface="#9Slide05 Dear Saturday"/>
              </a:rPr>
              <a:t>bản</a:t>
            </a:r>
            <a:r>
              <a:rPr lang="en-US" sz="4800" dirty="0">
                <a:solidFill>
                  <a:srgbClr val="674935"/>
                </a:solidFill>
                <a:latin typeface="#9Slide05 Dear Saturday"/>
                <a:ea typeface="#9Slide05 Dear Saturday"/>
                <a:cs typeface="#9Slide05 Dear Saturday"/>
                <a:sym typeface="#9Slide05 Dear Saturday"/>
              </a:rPr>
              <a:t> </a:t>
            </a:r>
          </a:p>
        </p:txBody>
      </p:sp>
      <p:grpSp>
        <p:nvGrpSpPr>
          <p:cNvPr id="6" name="Group 6">
            <a:extLst>
              <a:ext uri="{FF2B5EF4-FFF2-40B4-BE49-F238E27FC236}">
                <a16:creationId xmlns:a16="http://schemas.microsoft.com/office/drawing/2014/main" id="{CD4F110A-EF67-9F59-67F7-5EEE0F818D53}"/>
              </a:ext>
            </a:extLst>
          </p:cNvPr>
          <p:cNvGrpSpPr/>
          <p:nvPr/>
        </p:nvGrpSpPr>
        <p:grpSpPr>
          <a:xfrm>
            <a:off x="1333195" y="2598875"/>
            <a:ext cx="16345205" cy="7276549"/>
            <a:chOff x="0" y="-9525"/>
            <a:chExt cx="4194530" cy="988868"/>
          </a:xfrm>
        </p:grpSpPr>
        <p:sp>
          <p:nvSpPr>
            <p:cNvPr id="7" name="Freeform 7">
              <a:extLst>
                <a:ext uri="{FF2B5EF4-FFF2-40B4-BE49-F238E27FC236}">
                  <a16:creationId xmlns:a16="http://schemas.microsoft.com/office/drawing/2014/main" id="{A517C39F-A433-03FB-4CC4-EFA07507B10B}"/>
                </a:ext>
              </a:extLst>
            </p:cNvPr>
            <p:cNvSpPr/>
            <p:nvPr/>
          </p:nvSpPr>
          <p:spPr>
            <a:xfrm>
              <a:off x="0" y="0"/>
              <a:ext cx="4194530" cy="885122"/>
            </a:xfrm>
            <a:custGeom>
              <a:avLst/>
              <a:gdLst/>
              <a:ahLst/>
              <a:cxnLst/>
              <a:rect l="l" t="t" r="r" b="b"/>
              <a:pathLst>
                <a:path w="4194530" h="979343">
                  <a:moveTo>
                    <a:pt x="24792" y="0"/>
                  </a:moveTo>
                  <a:lnTo>
                    <a:pt x="4169738" y="0"/>
                  </a:lnTo>
                  <a:cubicBezTo>
                    <a:pt x="4183430" y="0"/>
                    <a:pt x="4194530" y="11100"/>
                    <a:pt x="4194530" y="24792"/>
                  </a:cubicBezTo>
                  <a:lnTo>
                    <a:pt x="4194530" y="954551"/>
                  </a:lnTo>
                  <a:cubicBezTo>
                    <a:pt x="4194530" y="968244"/>
                    <a:pt x="4183430" y="979343"/>
                    <a:pt x="4169738" y="979343"/>
                  </a:cubicBezTo>
                  <a:lnTo>
                    <a:pt x="24792" y="979343"/>
                  </a:lnTo>
                  <a:cubicBezTo>
                    <a:pt x="11100" y="979343"/>
                    <a:pt x="0" y="968244"/>
                    <a:pt x="0" y="954551"/>
                  </a:cubicBezTo>
                  <a:lnTo>
                    <a:pt x="0" y="24792"/>
                  </a:lnTo>
                  <a:cubicBezTo>
                    <a:pt x="0" y="11100"/>
                    <a:pt x="11100" y="0"/>
                    <a:pt x="24792" y="0"/>
                  </a:cubicBezTo>
                  <a:close/>
                </a:path>
              </a:pathLst>
            </a:custGeom>
            <a:solidFill>
              <a:srgbClr val="CFB788">
                <a:alpha val="15686"/>
              </a:srgbClr>
            </a:solidFill>
          </p:spPr>
          <p:txBody>
            <a:bodyPr/>
            <a:lstStyle/>
            <a:p>
              <a:endParaRPr lang="en-US"/>
            </a:p>
          </p:txBody>
        </p:sp>
        <p:sp>
          <p:nvSpPr>
            <p:cNvPr id="8" name="TextBox 8">
              <a:extLst>
                <a:ext uri="{FF2B5EF4-FFF2-40B4-BE49-F238E27FC236}">
                  <a16:creationId xmlns:a16="http://schemas.microsoft.com/office/drawing/2014/main" id="{D5A96D01-21DD-F0B3-9EA1-DABE77ABD832}"/>
                </a:ext>
              </a:extLst>
            </p:cNvPr>
            <p:cNvSpPr txBox="1"/>
            <p:nvPr/>
          </p:nvSpPr>
          <p:spPr>
            <a:xfrm>
              <a:off x="0" y="-9525"/>
              <a:ext cx="4194530" cy="988868"/>
            </a:xfrm>
            <a:prstGeom prst="rect">
              <a:avLst/>
            </a:prstGeom>
          </p:spPr>
          <p:txBody>
            <a:bodyPr lIns="50800" tIns="50800" rIns="50800" bIns="50800" rtlCol="0" anchor="ctr"/>
            <a:lstStyle/>
            <a:p>
              <a:pPr algn="ctr">
                <a:lnSpc>
                  <a:spcPts val="2521"/>
                </a:lnSpc>
              </a:pPr>
              <a:endParaRPr/>
            </a:p>
          </p:txBody>
        </p:sp>
      </p:grpSp>
      <p:sp>
        <p:nvSpPr>
          <p:cNvPr id="9" name="TextBox 9">
            <a:extLst>
              <a:ext uri="{FF2B5EF4-FFF2-40B4-BE49-F238E27FC236}">
                <a16:creationId xmlns:a16="http://schemas.microsoft.com/office/drawing/2014/main" id="{719B2818-0B66-F395-E500-1FC2C6D61216}"/>
              </a:ext>
            </a:extLst>
          </p:cNvPr>
          <p:cNvSpPr txBox="1"/>
          <p:nvPr/>
        </p:nvSpPr>
        <p:spPr>
          <a:xfrm>
            <a:off x="1647481" y="2725931"/>
            <a:ext cx="15573414" cy="6283771"/>
          </a:xfrm>
          <a:prstGeom prst="rect">
            <a:avLst/>
          </a:prstGeom>
        </p:spPr>
        <p:txBody>
          <a:bodyPr lIns="0" tIns="0" rIns="0" bIns="0" rtlCol="0" anchor="t">
            <a:spAutoFit/>
          </a:bodyPr>
          <a:lstStyle/>
          <a:p>
            <a:pPr algn="just">
              <a:spcBef>
                <a:spcPts val="200"/>
              </a:spcBef>
              <a:spcAft>
                <a:spcPts val="200"/>
              </a:spcAft>
            </a:pPr>
            <a:r>
              <a:rPr lang="vi-VN" sz="4000" b="1" i="1" dirty="0">
                <a:solidFill>
                  <a:srgbClr val="674935"/>
                </a:solidFill>
                <a:effectLst/>
                <a:latin typeface="Roboto Condensed" panose="02000000000000000000" pitchFamily="2" charset="0"/>
                <a:ea typeface="Roboto Condensed" panose="02000000000000000000" pitchFamily="2" charset="0"/>
              </a:rPr>
              <a:t>Bố cục:</a:t>
            </a:r>
            <a:r>
              <a:rPr lang="vi-VN" sz="4000" dirty="0">
                <a:solidFill>
                  <a:srgbClr val="674935"/>
                </a:solidFill>
                <a:effectLst/>
                <a:latin typeface="Roboto Condensed" panose="02000000000000000000" pitchFamily="2" charset="0"/>
                <a:ea typeface="Roboto Condensed" panose="02000000000000000000" pitchFamily="2" charset="0"/>
              </a:rPr>
              <a:t> 3 phần</a:t>
            </a:r>
            <a:endParaRPr lang="en-US" sz="4000" dirty="0">
              <a:solidFill>
                <a:srgbClr val="674935"/>
              </a:solidFill>
              <a:effectLst/>
              <a:latin typeface="Roboto Condensed" panose="02000000000000000000" pitchFamily="2" charset="0"/>
              <a:ea typeface="Roboto Condensed" panose="02000000000000000000" pitchFamily="2" charset="0"/>
            </a:endParaRPr>
          </a:p>
          <a:p>
            <a:pPr algn="just">
              <a:spcBef>
                <a:spcPts val="200"/>
              </a:spcBef>
              <a:spcAft>
                <a:spcPts val="200"/>
              </a:spcAft>
            </a:pPr>
            <a:r>
              <a:rPr lang="vi-VN" sz="4000" dirty="0">
                <a:solidFill>
                  <a:srgbClr val="674935"/>
                </a:solidFill>
                <a:effectLst/>
                <a:latin typeface="Roboto Condensed" panose="02000000000000000000" pitchFamily="2" charset="0"/>
                <a:ea typeface="Roboto Condensed" panose="02000000000000000000" pitchFamily="2" charset="0"/>
              </a:rPr>
              <a:t>+ </a:t>
            </a:r>
            <a:r>
              <a:rPr lang="vi-VN" sz="4000" b="1" dirty="0">
                <a:solidFill>
                  <a:srgbClr val="674935"/>
                </a:solidFill>
                <a:effectLst/>
                <a:latin typeface="Roboto Condensed" panose="02000000000000000000" pitchFamily="2" charset="0"/>
                <a:ea typeface="Roboto Condensed" panose="02000000000000000000" pitchFamily="2" charset="0"/>
              </a:rPr>
              <a:t>Phần 1 </a:t>
            </a:r>
            <a:r>
              <a:rPr lang="vi-VN" sz="4000" dirty="0">
                <a:solidFill>
                  <a:srgbClr val="674935"/>
                </a:solidFill>
                <a:effectLst/>
                <a:latin typeface="Roboto Condensed" panose="02000000000000000000" pitchFamily="2" charset="0"/>
                <a:ea typeface="Roboto Condensed" panose="02000000000000000000" pitchFamily="2" charset="0"/>
              </a:rPr>
              <a:t>(</a:t>
            </a:r>
            <a:r>
              <a:rPr lang="vi-VN" sz="4000" i="1" dirty="0">
                <a:solidFill>
                  <a:srgbClr val="674935"/>
                </a:solidFill>
                <a:effectLst/>
                <a:latin typeface="Roboto Condensed" panose="02000000000000000000" pitchFamily="2" charset="0"/>
                <a:ea typeface="Roboto Condensed" panose="02000000000000000000" pitchFamily="2" charset="0"/>
              </a:rPr>
              <a:t>Trong nhiều mối quan hệ … ông đã viết một áng thơ khóc bạn</a:t>
            </a:r>
            <a:r>
              <a:rPr lang="vi-VN" sz="4000" dirty="0">
                <a:solidFill>
                  <a:srgbClr val="674935"/>
                </a:solidFill>
                <a:effectLst/>
                <a:latin typeface="Roboto Condensed" panose="02000000000000000000" pitchFamily="2" charset="0"/>
                <a:ea typeface="Roboto Condensed" panose="02000000000000000000" pitchFamily="2" charset="0"/>
              </a:rPr>
              <a:t>): Giới thiệu vấn đề nghị luận (</a:t>
            </a:r>
            <a:r>
              <a:rPr lang="vi-VN" sz="4000" i="1" dirty="0">
                <a:solidFill>
                  <a:srgbClr val="674935"/>
                </a:solidFill>
                <a:effectLst/>
                <a:latin typeface="Roboto Condensed" panose="02000000000000000000" pitchFamily="2" charset="0"/>
                <a:ea typeface="Roboto Condensed" panose="02000000000000000000" pitchFamily="2" charset="0"/>
              </a:rPr>
              <a:t>Nguyễn Khuyến và Dương Khuê có một tình bạn đẹp- “Tình bạn lấp lánh bất chấp sự thay đổi của thời thế và cảnh ngộ riêng”.)</a:t>
            </a:r>
            <a:endParaRPr lang="en-US" sz="4000" dirty="0">
              <a:solidFill>
                <a:srgbClr val="674935"/>
              </a:solidFill>
              <a:effectLst/>
              <a:latin typeface="Roboto Condensed" panose="02000000000000000000" pitchFamily="2" charset="0"/>
              <a:ea typeface="Roboto Condensed" panose="02000000000000000000" pitchFamily="2" charset="0"/>
            </a:endParaRPr>
          </a:p>
          <a:p>
            <a:pPr algn="just">
              <a:spcBef>
                <a:spcPts val="200"/>
              </a:spcBef>
              <a:spcAft>
                <a:spcPts val="200"/>
              </a:spcAft>
            </a:pPr>
            <a:r>
              <a:rPr lang="vi-VN" sz="4000" dirty="0">
                <a:solidFill>
                  <a:srgbClr val="674935"/>
                </a:solidFill>
                <a:effectLst/>
                <a:latin typeface="Roboto Condensed" panose="02000000000000000000" pitchFamily="2" charset="0"/>
                <a:ea typeface="Roboto Condensed" panose="02000000000000000000" pitchFamily="2" charset="0"/>
              </a:rPr>
              <a:t>+ </a:t>
            </a:r>
            <a:r>
              <a:rPr lang="vi-VN" sz="4000" b="1" dirty="0">
                <a:solidFill>
                  <a:srgbClr val="674935"/>
                </a:solidFill>
                <a:effectLst/>
                <a:latin typeface="Roboto Condensed" panose="02000000000000000000" pitchFamily="2" charset="0"/>
                <a:ea typeface="Roboto Condensed" panose="02000000000000000000" pitchFamily="2" charset="0"/>
              </a:rPr>
              <a:t>Phần 2 </a:t>
            </a:r>
            <a:r>
              <a:rPr lang="vi-VN" sz="4000" dirty="0">
                <a:solidFill>
                  <a:srgbClr val="674935"/>
                </a:solidFill>
                <a:effectLst/>
                <a:latin typeface="Roboto Condensed" panose="02000000000000000000" pitchFamily="2" charset="0"/>
                <a:ea typeface="Roboto Condensed" panose="02000000000000000000" pitchFamily="2" charset="0"/>
              </a:rPr>
              <a:t>(tiếp </a:t>
            </a:r>
            <a:r>
              <a:rPr lang="vi-VN" sz="4000" i="1" dirty="0">
                <a:solidFill>
                  <a:srgbClr val="674935"/>
                </a:solidFill>
                <a:effectLst/>
                <a:latin typeface="Roboto Condensed" panose="02000000000000000000" pitchFamily="2" charset="0"/>
                <a:ea typeface="Roboto Condensed" panose="02000000000000000000" pitchFamily="2" charset="0"/>
              </a:rPr>
              <a:t>… chân thành về tình bạn</a:t>
            </a:r>
            <a:r>
              <a:rPr lang="vi-VN" sz="4000" dirty="0">
                <a:solidFill>
                  <a:srgbClr val="674935"/>
                </a:solidFill>
                <a:effectLst/>
                <a:latin typeface="Roboto Condensed" panose="02000000000000000000" pitchFamily="2" charset="0"/>
                <a:ea typeface="Roboto Condensed" panose="02000000000000000000" pitchFamily="2" charset="0"/>
              </a:rPr>
              <a:t>): Triển khai vấn đề nghị luận (tập trung phân tích, làm rõ tình bạn đẹp ấy).</a:t>
            </a:r>
            <a:endParaRPr lang="en-US" sz="4000" dirty="0">
              <a:solidFill>
                <a:srgbClr val="674935"/>
              </a:solidFill>
              <a:effectLst/>
              <a:latin typeface="Roboto Condensed" panose="02000000000000000000" pitchFamily="2" charset="0"/>
              <a:ea typeface="Roboto Condensed" panose="02000000000000000000" pitchFamily="2" charset="0"/>
            </a:endParaRPr>
          </a:p>
          <a:p>
            <a:r>
              <a:rPr lang="vi-VN" sz="4000" dirty="0">
                <a:solidFill>
                  <a:srgbClr val="674935"/>
                </a:solidFill>
                <a:effectLst/>
                <a:latin typeface="Roboto Condensed" panose="02000000000000000000" pitchFamily="2" charset="0"/>
                <a:ea typeface="Roboto Condensed" panose="02000000000000000000" pitchFamily="2" charset="0"/>
              </a:rPr>
              <a:t>+ </a:t>
            </a:r>
            <a:r>
              <a:rPr lang="vi-VN" sz="4000" b="1" dirty="0">
                <a:solidFill>
                  <a:srgbClr val="674935"/>
                </a:solidFill>
                <a:effectLst/>
                <a:latin typeface="Roboto Condensed" panose="02000000000000000000" pitchFamily="2" charset="0"/>
                <a:ea typeface="Roboto Condensed" panose="02000000000000000000" pitchFamily="2" charset="0"/>
              </a:rPr>
              <a:t>Phần 3 </a:t>
            </a:r>
            <a:r>
              <a:rPr lang="vi-VN" sz="4000" dirty="0">
                <a:solidFill>
                  <a:srgbClr val="674935"/>
                </a:solidFill>
                <a:effectLst/>
                <a:latin typeface="Roboto Condensed" panose="02000000000000000000" pitchFamily="2" charset="0"/>
                <a:ea typeface="Roboto Condensed" panose="02000000000000000000" pitchFamily="2" charset="0"/>
              </a:rPr>
              <a:t>(còn lại): Kết thúc vấn đề nghị luận (Khẳng định lại giá trị của bài thơ- “ Với tài năng và tấm lòng, nhà thơ dân tộc Nguyễn Khuyến đã để lại kiệt tác </a:t>
            </a:r>
            <a:r>
              <a:rPr lang="vi-VN" sz="4000" i="1" dirty="0">
                <a:solidFill>
                  <a:srgbClr val="674935"/>
                </a:solidFill>
                <a:effectLst/>
                <a:latin typeface="Roboto Condensed" panose="02000000000000000000" pitchFamily="2" charset="0"/>
                <a:ea typeface="Roboto Condensed" panose="02000000000000000000" pitchFamily="2" charset="0"/>
              </a:rPr>
              <a:t>Khóc Dương Khuê</a:t>
            </a:r>
            <a:r>
              <a:rPr lang="vi-VN" sz="4000" dirty="0">
                <a:solidFill>
                  <a:srgbClr val="674935"/>
                </a:solidFill>
                <a:effectLst/>
                <a:latin typeface="Roboto Condensed" panose="02000000000000000000" pitchFamily="2" charset="0"/>
                <a:ea typeface="Roboto Condensed" panose="02000000000000000000" pitchFamily="2" charset="0"/>
              </a:rPr>
              <a:t>, một viên ngọc quý về tình bạn lung linh trong vườn hoa văn học nước nhà”).</a:t>
            </a:r>
            <a:endParaRPr lang="en-US" sz="4000" dirty="0">
              <a:solidFill>
                <a:srgbClr val="674935"/>
              </a:solidFill>
              <a:effectLst/>
              <a:latin typeface="Roboto Condensed" panose="02000000000000000000" pitchFamily="2" charset="0"/>
              <a:ea typeface="Roboto Condensed" panose="02000000000000000000" pitchFamily="2" charset="0"/>
            </a:endParaRPr>
          </a:p>
        </p:txBody>
      </p:sp>
      <p:sp>
        <p:nvSpPr>
          <p:cNvPr id="10" name="TextBox 10">
            <a:extLst>
              <a:ext uri="{FF2B5EF4-FFF2-40B4-BE49-F238E27FC236}">
                <a16:creationId xmlns:a16="http://schemas.microsoft.com/office/drawing/2014/main" id="{BAA6A14A-F831-E5A7-7339-5A6CEEA84F40}"/>
              </a:ext>
            </a:extLst>
          </p:cNvPr>
          <p:cNvSpPr txBox="1"/>
          <p:nvPr/>
        </p:nvSpPr>
        <p:spPr>
          <a:xfrm>
            <a:off x="7620000" y="1569485"/>
            <a:ext cx="10294639" cy="833562"/>
          </a:xfrm>
          <a:prstGeom prst="rect">
            <a:avLst/>
          </a:prstGeom>
        </p:spPr>
        <p:txBody>
          <a:bodyPr wrap="square" lIns="0" tIns="0" rIns="0" bIns="0" rtlCol="0" anchor="t">
            <a:spAutoFit/>
          </a:bodyPr>
          <a:lstStyle/>
          <a:p>
            <a:pPr algn="just">
              <a:lnSpc>
                <a:spcPts val="7000"/>
              </a:lnSpc>
            </a:pPr>
            <a:r>
              <a:rPr lang="vi-VN" sz="5000" b="1" dirty="0">
                <a:solidFill>
                  <a:srgbClr val="7B8B5F"/>
                </a:solidFill>
                <a:latin typeface="Roboto Condensed Bold"/>
                <a:ea typeface="Roboto Condensed Bold"/>
                <a:cs typeface="Roboto Condensed Bold"/>
                <a:sym typeface="Roboto Condensed Bold"/>
              </a:rPr>
              <a:t>Văn bản</a:t>
            </a:r>
            <a:endParaRPr lang="en-US" sz="5000" b="1" dirty="0">
              <a:solidFill>
                <a:srgbClr val="7B8B5F"/>
              </a:solidFill>
              <a:latin typeface="Roboto Condensed Bold"/>
              <a:ea typeface="Roboto Condensed Bold"/>
              <a:cs typeface="Roboto Condensed Bold"/>
              <a:sym typeface="Roboto Condensed Bold"/>
            </a:endParaRPr>
          </a:p>
        </p:txBody>
      </p:sp>
    </p:spTree>
    <p:extLst>
      <p:ext uri="{BB962C8B-B14F-4D97-AF65-F5344CB8AC3E}">
        <p14:creationId xmlns:p14="http://schemas.microsoft.com/office/powerpoint/2010/main" val="180696935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a:stretch>
          </a:blipFill>
        </p:spPr>
        <p:txBody>
          <a:bodyPr/>
          <a:lstStyle/>
          <a:p>
            <a:endParaRPr lang="en-US"/>
          </a:p>
        </p:txBody>
      </p:sp>
      <p:sp>
        <p:nvSpPr>
          <p:cNvPr id="3" name="Freeform 3"/>
          <p:cNvSpPr/>
          <p:nvPr/>
        </p:nvSpPr>
        <p:spPr>
          <a:xfrm flipH="1">
            <a:off x="-1242067" y="-1397325"/>
            <a:ext cx="20772135" cy="11684325"/>
          </a:xfrm>
          <a:custGeom>
            <a:avLst/>
            <a:gdLst/>
            <a:ahLst/>
            <a:cxnLst/>
            <a:rect l="l" t="t" r="r" b="b"/>
            <a:pathLst>
              <a:path w="20772135" h="11684325">
                <a:moveTo>
                  <a:pt x="20772134" y="0"/>
                </a:moveTo>
                <a:lnTo>
                  <a:pt x="0" y="0"/>
                </a:lnTo>
                <a:lnTo>
                  <a:pt x="0" y="11684325"/>
                </a:lnTo>
                <a:lnTo>
                  <a:pt x="20772134" y="11684325"/>
                </a:lnTo>
                <a:lnTo>
                  <a:pt x="20772134" y="0"/>
                </a:lnTo>
                <a:close/>
              </a:path>
            </a:pathLst>
          </a:custGeom>
          <a:blipFill>
            <a:blip r:embed="rId4"/>
            <a:stretch>
              <a:fillRect/>
            </a:stretch>
          </a:blipFill>
        </p:spPr>
        <p:txBody>
          <a:bodyPr/>
          <a:lstStyle/>
          <a:p>
            <a:endParaRPr lang="en-US"/>
          </a:p>
        </p:txBody>
      </p:sp>
      <p:sp>
        <p:nvSpPr>
          <p:cNvPr id="4" name="TextBox 4"/>
          <p:cNvSpPr txBox="1"/>
          <p:nvPr/>
        </p:nvSpPr>
        <p:spPr>
          <a:xfrm>
            <a:off x="5105400" y="1611690"/>
            <a:ext cx="7661054" cy="1180361"/>
          </a:xfrm>
          <a:prstGeom prst="rect">
            <a:avLst/>
          </a:prstGeom>
        </p:spPr>
        <p:txBody>
          <a:bodyPr wrap="square" lIns="0" tIns="0" rIns="0" bIns="0" rtlCol="0" anchor="t">
            <a:spAutoFit/>
          </a:bodyPr>
          <a:lstStyle/>
          <a:p>
            <a:pPr algn="ctr">
              <a:lnSpc>
                <a:spcPts val="9111"/>
              </a:lnSpc>
              <a:spcBef>
                <a:spcPct val="0"/>
              </a:spcBef>
            </a:pPr>
            <a:r>
              <a:rPr lang="en-US" sz="7592" dirty="0">
                <a:solidFill>
                  <a:srgbClr val="674935"/>
                </a:solidFill>
                <a:latin typeface="#9Slide06 SVNAdeline"/>
                <a:ea typeface="#9Slide06 SVNAdeline"/>
                <a:cs typeface="#9Slide06 SVNAdeline"/>
                <a:sym typeface="#9Slide06 SVNAdeline"/>
              </a:rPr>
              <a:t>TỌA ĐÀM VĂN HỌC</a:t>
            </a:r>
          </a:p>
        </p:txBody>
      </p:sp>
      <p:grpSp>
        <p:nvGrpSpPr>
          <p:cNvPr id="5" name="Group 5"/>
          <p:cNvGrpSpPr/>
          <p:nvPr/>
        </p:nvGrpSpPr>
        <p:grpSpPr>
          <a:xfrm>
            <a:off x="1229734" y="3341630"/>
            <a:ext cx="16424159" cy="2913068"/>
            <a:chOff x="0" y="0"/>
            <a:chExt cx="4325705" cy="767228"/>
          </a:xfrm>
        </p:grpSpPr>
        <p:sp>
          <p:nvSpPr>
            <p:cNvPr id="6" name="Freeform 6"/>
            <p:cNvSpPr/>
            <p:nvPr/>
          </p:nvSpPr>
          <p:spPr>
            <a:xfrm>
              <a:off x="0" y="0"/>
              <a:ext cx="4325705" cy="767228"/>
            </a:xfrm>
            <a:custGeom>
              <a:avLst/>
              <a:gdLst/>
              <a:ahLst/>
              <a:cxnLst/>
              <a:rect l="l" t="t" r="r" b="b"/>
              <a:pathLst>
                <a:path w="4325705" h="767228">
                  <a:moveTo>
                    <a:pt x="24040" y="0"/>
                  </a:moveTo>
                  <a:lnTo>
                    <a:pt x="4301665" y="0"/>
                  </a:lnTo>
                  <a:cubicBezTo>
                    <a:pt x="4308040" y="0"/>
                    <a:pt x="4314155" y="2533"/>
                    <a:pt x="4318664" y="7041"/>
                  </a:cubicBezTo>
                  <a:cubicBezTo>
                    <a:pt x="4323172" y="11550"/>
                    <a:pt x="4325705" y="17664"/>
                    <a:pt x="4325705" y="24040"/>
                  </a:cubicBezTo>
                  <a:lnTo>
                    <a:pt x="4325705" y="743188"/>
                  </a:lnTo>
                  <a:cubicBezTo>
                    <a:pt x="4325705" y="756465"/>
                    <a:pt x="4314942" y="767228"/>
                    <a:pt x="4301665" y="767228"/>
                  </a:cubicBezTo>
                  <a:lnTo>
                    <a:pt x="24040" y="767228"/>
                  </a:lnTo>
                  <a:cubicBezTo>
                    <a:pt x="17664" y="767228"/>
                    <a:pt x="11550" y="764695"/>
                    <a:pt x="7041" y="760187"/>
                  </a:cubicBezTo>
                  <a:cubicBezTo>
                    <a:pt x="2533" y="755678"/>
                    <a:pt x="0" y="749564"/>
                    <a:pt x="0" y="743188"/>
                  </a:cubicBezTo>
                  <a:lnTo>
                    <a:pt x="0" y="24040"/>
                  </a:lnTo>
                  <a:cubicBezTo>
                    <a:pt x="0" y="10763"/>
                    <a:pt x="10763" y="0"/>
                    <a:pt x="24040" y="0"/>
                  </a:cubicBezTo>
                  <a:close/>
                </a:path>
              </a:pathLst>
            </a:custGeom>
            <a:solidFill>
              <a:srgbClr val="F6EDE9">
                <a:alpha val="46667"/>
              </a:srgbClr>
            </a:solidFill>
          </p:spPr>
          <p:txBody>
            <a:bodyPr/>
            <a:lstStyle/>
            <a:p>
              <a:endParaRPr lang="en-US"/>
            </a:p>
          </p:txBody>
        </p:sp>
        <p:sp>
          <p:nvSpPr>
            <p:cNvPr id="7" name="TextBox 7"/>
            <p:cNvSpPr txBox="1"/>
            <p:nvPr/>
          </p:nvSpPr>
          <p:spPr>
            <a:xfrm>
              <a:off x="0" y="-9525"/>
              <a:ext cx="4325705" cy="776753"/>
            </a:xfrm>
            <a:prstGeom prst="rect">
              <a:avLst/>
            </a:prstGeom>
          </p:spPr>
          <p:txBody>
            <a:bodyPr lIns="50800" tIns="50800" rIns="50800" bIns="50800" rtlCol="0" anchor="ctr"/>
            <a:lstStyle/>
            <a:p>
              <a:pPr algn="ctr">
                <a:lnSpc>
                  <a:spcPts val="2521"/>
                </a:lnSpc>
              </a:pPr>
              <a:endParaRPr/>
            </a:p>
          </p:txBody>
        </p:sp>
      </p:grpSp>
      <p:sp>
        <p:nvSpPr>
          <p:cNvPr id="8" name="TextBox 8"/>
          <p:cNvSpPr txBox="1"/>
          <p:nvPr/>
        </p:nvSpPr>
        <p:spPr>
          <a:xfrm>
            <a:off x="1229734" y="3589953"/>
            <a:ext cx="15558242" cy="2098675"/>
          </a:xfrm>
          <a:prstGeom prst="rect">
            <a:avLst/>
          </a:prstGeom>
        </p:spPr>
        <p:txBody>
          <a:bodyPr lIns="0" tIns="0" rIns="0" bIns="0" rtlCol="0" anchor="t">
            <a:spAutoFit/>
          </a:bodyPr>
          <a:lstStyle/>
          <a:p>
            <a:pPr marL="863601" lvl="1" indent="-431801" algn="just">
              <a:lnSpc>
                <a:spcPts val="5600"/>
              </a:lnSpc>
              <a:buFont typeface="Arial"/>
              <a:buChar char="•"/>
            </a:pPr>
            <a:r>
              <a:rPr lang="en-US" sz="4000" dirty="0" err="1">
                <a:solidFill>
                  <a:srgbClr val="674935"/>
                </a:solidFill>
                <a:latin typeface="Roboto Condensed"/>
                <a:ea typeface="Roboto Condensed"/>
                <a:cs typeface="Roboto Condensed"/>
                <a:sym typeface="Roboto Condensed"/>
              </a:rPr>
              <a:t>Lớp</a:t>
            </a:r>
            <a:r>
              <a:rPr lang="en-US" sz="4000" dirty="0">
                <a:solidFill>
                  <a:srgbClr val="674935"/>
                </a:solidFill>
                <a:latin typeface="Roboto Condensed"/>
                <a:ea typeface="Roboto Condensed"/>
                <a:cs typeface="Roboto Condensed"/>
                <a:sym typeface="Roboto Condensed"/>
              </a:rPr>
              <a:t> chia </a:t>
            </a:r>
            <a:r>
              <a:rPr lang="en-US" sz="4000" dirty="0" err="1">
                <a:solidFill>
                  <a:srgbClr val="674935"/>
                </a:solidFill>
                <a:latin typeface="Roboto Condensed"/>
                <a:ea typeface="Roboto Condensed"/>
                <a:cs typeface="Roboto Condensed"/>
                <a:sym typeface="Roboto Condensed"/>
              </a:rPr>
              <a:t>thành</a:t>
            </a:r>
            <a:r>
              <a:rPr lang="en-US" sz="4000" dirty="0">
                <a:solidFill>
                  <a:srgbClr val="674935"/>
                </a:solidFill>
                <a:latin typeface="Roboto Condensed"/>
                <a:ea typeface="Roboto Condensed"/>
                <a:cs typeface="Roboto Condensed"/>
                <a:sym typeface="Roboto Condensed"/>
              </a:rPr>
              <a:t> </a:t>
            </a:r>
            <a:r>
              <a:rPr lang="vi-VN" sz="4000" dirty="0">
                <a:solidFill>
                  <a:srgbClr val="674935"/>
                </a:solidFill>
                <a:latin typeface="Roboto Condensed"/>
                <a:ea typeface="Roboto Condensed"/>
                <a:cs typeface="Roboto Condensed"/>
                <a:sym typeface="Roboto Condensed"/>
              </a:rPr>
              <a:t>6</a:t>
            </a:r>
            <a:r>
              <a:rPr lang="en-US" sz="4000" dirty="0">
                <a:solidFill>
                  <a:srgbClr val="674935"/>
                </a:solidFill>
                <a:latin typeface="Roboto Condensed"/>
                <a:ea typeface="Roboto Condensed"/>
                <a:cs typeface="Roboto Condensed"/>
                <a:sym typeface="Roboto Condensed"/>
              </a:rPr>
              <a:t> </a:t>
            </a:r>
            <a:r>
              <a:rPr lang="en-US" sz="4000" dirty="0" err="1">
                <a:solidFill>
                  <a:srgbClr val="674935"/>
                </a:solidFill>
                <a:latin typeface="Roboto Condensed"/>
                <a:ea typeface="Roboto Condensed"/>
                <a:cs typeface="Roboto Condensed"/>
                <a:sym typeface="Roboto Condensed"/>
              </a:rPr>
              <a:t>nhóm</a:t>
            </a:r>
            <a:r>
              <a:rPr lang="en-US" sz="4000" dirty="0">
                <a:solidFill>
                  <a:srgbClr val="674935"/>
                </a:solidFill>
                <a:latin typeface="Roboto Condensed"/>
                <a:ea typeface="Roboto Condensed"/>
                <a:cs typeface="Roboto Condensed"/>
                <a:sym typeface="Roboto Condensed"/>
              </a:rPr>
              <a:t>, </a:t>
            </a:r>
            <a:r>
              <a:rPr lang="en-US" sz="4000" dirty="0" err="1">
                <a:solidFill>
                  <a:srgbClr val="674935"/>
                </a:solidFill>
                <a:latin typeface="Roboto Condensed"/>
                <a:ea typeface="Roboto Condensed"/>
                <a:cs typeface="Roboto Condensed"/>
                <a:sym typeface="Roboto Condensed"/>
              </a:rPr>
              <a:t>mỗi</a:t>
            </a:r>
            <a:r>
              <a:rPr lang="en-US" sz="4000" dirty="0">
                <a:solidFill>
                  <a:srgbClr val="674935"/>
                </a:solidFill>
                <a:latin typeface="Roboto Condensed"/>
                <a:ea typeface="Roboto Condensed"/>
                <a:cs typeface="Roboto Condensed"/>
                <a:sym typeface="Roboto Condensed"/>
              </a:rPr>
              <a:t> </a:t>
            </a:r>
            <a:r>
              <a:rPr lang="en-US" sz="4000" dirty="0" err="1">
                <a:solidFill>
                  <a:srgbClr val="674935"/>
                </a:solidFill>
                <a:latin typeface="Roboto Condensed"/>
                <a:ea typeface="Roboto Condensed"/>
                <a:cs typeface="Roboto Condensed"/>
                <a:sym typeface="Roboto Condensed"/>
              </a:rPr>
              <a:t>nhóm</a:t>
            </a:r>
            <a:r>
              <a:rPr lang="en-US" sz="4000" dirty="0">
                <a:solidFill>
                  <a:srgbClr val="674935"/>
                </a:solidFill>
                <a:latin typeface="Roboto Condensed"/>
                <a:ea typeface="Roboto Condensed"/>
                <a:cs typeface="Roboto Condensed"/>
                <a:sym typeface="Roboto Condensed"/>
              </a:rPr>
              <a:t> </a:t>
            </a:r>
            <a:r>
              <a:rPr lang="en-US" sz="4000" dirty="0" err="1">
                <a:solidFill>
                  <a:srgbClr val="674935"/>
                </a:solidFill>
                <a:latin typeface="Roboto Condensed"/>
                <a:ea typeface="Roboto Condensed"/>
                <a:cs typeface="Roboto Condensed"/>
                <a:sym typeface="Roboto Condensed"/>
              </a:rPr>
              <a:t>đóng</a:t>
            </a:r>
            <a:r>
              <a:rPr lang="en-US" sz="4000" dirty="0">
                <a:solidFill>
                  <a:srgbClr val="674935"/>
                </a:solidFill>
                <a:latin typeface="Roboto Condensed"/>
                <a:ea typeface="Roboto Condensed"/>
                <a:cs typeface="Roboto Condensed"/>
                <a:sym typeface="Roboto Condensed"/>
              </a:rPr>
              <a:t> </a:t>
            </a:r>
            <a:r>
              <a:rPr lang="en-US" sz="4000" dirty="0" err="1">
                <a:solidFill>
                  <a:srgbClr val="674935"/>
                </a:solidFill>
                <a:latin typeface="Roboto Condensed"/>
                <a:ea typeface="Roboto Condensed"/>
                <a:cs typeface="Roboto Condensed"/>
                <a:sym typeface="Roboto Condensed"/>
              </a:rPr>
              <a:t>vai</a:t>
            </a:r>
            <a:r>
              <a:rPr lang="en-US" sz="4000" dirty="0">
                <a:solidFill>
                  <a:srgbClr val="674935"/>
                </a:solidFill>
                <a:latin typeface="Roboto Condensed"/>
                <a:ea typeface="Roboto Condensed"/>
                <a:cs typeface="Roboto Condensed"/>
                <a:sym typeface="Roboto Condensed"/>
              </a:rPr>
              <a:t> </a:t>
            </a:r>
            <a:r>
              <a:rPr lang="en-US" sz="4000" dirty="0" err="1">
                <a:solidFill>
                  <a:srgbClr val="674935"/>
                </a:solidFill>
                <a:latin typeface="Roboto Condensed"/>
                <a:ea typeface="Roboto Condensed"/>
                <a:cs typeface="Roboto Condensed"/>
                <a:sym typeface="Roboto Condensed"/>
              </a:rPr>
              <a:t>một</a:t>
            </a:r>
            <a:r>
              <a:rPr lang="en-US" sz="4000" dirty="0">
                <a:solidFill>
                  <a:srgbClr val="674935"/>
                </a:solidFill>
                <a:latin typeface="Roboto Condensed"/>
                <a:ea typeface="Roboto Condensed"/>
                <a:cs typeface="Roboto Condensed"/>
                <a:sym typeface="Roboto Condensed"/>
              </a:rPr>
              <a:t> </a:t>
            </a:r>
            <a:r>
              <a:rPr lang="en-US" sz="4000" dirty="0" err="1">
                <a:solidFill>
                  <a:srgbClr val="674935"/>
                </a:solidFill>
                <a:latin typeface="Roboto Condensed"/>
                <a:ea typeface="Roboto Condensed"/>
                <a:cs typeface="Roboto Condensed"/>
                <a:sym typeface="Roboto Condensed"/>
              </a:rPr>
              <a:t>nhóm</a:t>
            </a:r>
            <a:r>
              <a:rPr lang="en-US" sz="4000" dirty="0">
                <a:solidFill>
                  <a:srgbClr val="674935"/>
                </a:solidFill>
                <a:latin typeface="Roboto Condensed"/>
                <a:ea typeface="Roboto Condensed"/>
                <a:cs typeface="Roboto Condensed"/>
                <a:sym typeface="Roboto Condensed"/>
              </a:rPr>
              <a:t> </a:t>
            </a:r>
            <a:r>
              <a:rPr lang="en-US" sz="4000" dirty="0" err="1">
                <a:solidFill>
                  <a:srgbClr val="674935"/>
                </a:solidFill>
                <a:latin typeface="Roboto Condensed"/>
                <a:ea typeface="Roboto Condensed"/>
                <a:cs typeface="Roboto Condensed"/>
                <a:sym typeface="Roboto Condensed"/>
              </a:rPr>
              <a:t>chuyên</a:t>
            </a:r>
            <a:r>
              <a:rPr lang="en-US" sz="4000" dirty="0">
                <a:solidFill>
                  <a:srgbClr val="674935"/>
                </a:solidFill>
                <a:latin typeface="Roboto Condensed"/>
                <a:ea typeface="Roboto Condensed"/>
                <a:cs typeface="Roboto Condensed"/>
                <a:sym typeface="Roboto Condensed"/>
              </a:rPr>
              <a:t> </a:t>
            </a:r>
            <a:r>
              <a:rPr lang="en-US" sz="4000" dirty="0" err="1">
                <a:solidFill>
                  <a:srgbClr val="674935"/>
                </a:solidFill>
                <a:latin typeface="Roboto Condensed"/>
                <a:ea typeface="Roboto Condensed"/>
                <a:cs typeface="Roboto Condensed"/>
                <a:sym typeface="Roboto Condensed"/>
              </a:rPr>
              <a:t>gia</a:t>
            </a:r>
            <a:r>
              <a:rPr lang="en-US" sz="4000" dirty="0">
                <a:solidFill>
                  <a:srgbClr val="674935"/>
                </a:solidFill>
                <a:latin typeface="Roboto Condensed"/>
                <a:ea typeface="Roboto Condensed"/>
                <a:cs typeface="Roboto Condensed"/>
                <a:sym typeface="Roboto Condensed"/>
              </a:rPr>
              <a:t> chia </a:t>
            </a:r>
            <a:r>
              <a:rPr lang="en-US" sz="4000" dirty="0" err="1">
                <a:solidFill>
                  <a:srgbClr val="674935"/>
                </a:solidFill>
                <a:latin typeface="Roboto Condensed"/>
                <a:ea typeface="Roboto Condensed"/>
                <a:cs typeface="Roboto Condensed"/>
                <a:sym typeface="Roboto Condensed"/>
              </a:rPr>
              <a:t>sẻ</a:t>
            </a:r>
            <a:r>
              <a:rPr lang="en-US" sz="4000" dirty="0">
                <a:solidFill>
                  <a:srgbClr val="674935"/>
                </a:solidFill>
                <a:latin typeface="Roboto Condensed"/>
                <a:ea typeface="Roboto Condensed"/>
                <a:cs typeface="Roboto Condensed"/>
                <a:sym typeface="Roboto Condensed"/>
              </a:rPr>
              <a:t> (</a:t>
            </a:r>
            <a:r>
              <a:rPr lang="en-US" sz="4000" dirty="0" err="1">
                <a:solidFill>
                  <a:srgbClr val="674935"/>
                </a:solidFill>
                <a:latin typeface="Roboto Condensed"/>
                <a:ea typeface="Roboto Condensed"/>
                <a:cs typeface="Roboto Condensed"/>
                <a:sym typeface="Roboto Condensed"/>
              </a:rPr>
              <a:t>phần</a:t>
            </a:r>
            <a:r>
              <a:rPr lang="en-US" sz="4000" dirty="0">
                <a:solidFill>
                  <a:srgbClr val="674935"/>
                </a:solidFill>
                <a:latin typeface="Roboto Condensed"/>
                <a:ea typeface="Roboto Condensed"/>
                <a:cs typeface="Roboto Condensed"/>
                <a:sym typeface="Roboto Condensed"/>
              </a:rPr>
              <a:t> </a:t>
            </a:r>
            <a:r>
              <a:rPr lang="en-US" sz="4000" dirty="0" err="1">
                <a:solidFill>
                  <a:srgbClr val="674935"/>
                </a:solidFill>
                <a:latin typeface="Roboto Condensed"/>
                <a:ea typeface="Roboto Condensed"/>
                <a:cs typeface="Roboto Condensed"/>
                <a:sym typeface="Roboto Condensed"/>
              </a:rPr>
              <a:t>nhóm</a:t>
            </a:r>
            <a:r>
              <a:rPr lang="en-US" sz="4000" dirty="0">
                <a:solidFill>
                  <a:srgbClr val="674935"/>
                </a:solidFill>
                <a:latin typeface="Roboto Condensed"/>
                <a:ea typeface="Roboto Condensed"/>
                <a:cs typeface="Roboto Condensed"/>
                <a:sym typeface="Roboto Condensed"/>
              </a:rPr>
              <a:t> </a:t>
            </a:r>
            <a:r>
              <a:rPr lang="en-US" sz="4000" dirty="0" err="1">
                <a:solidFill>
                  <a:srgbClr val="674935"/>
                </a:solidFill>
                <a:latin typeface="Roboto Condensed"/>
                <a:ea typeface="Roboto Condensed"/>
                <a:cs typeface="Roboto Condensed"/>
                <a:sym typeface="Roboto Condensed"/>
              </a:rPr>
              <a:t>đã</a:t>
            </a:r>
            <a:r>
              <a:rPr lang="en-US" sz="4000" dirty="0">
                <a:solidFill>
                  <a:srgbClr val="674935"/>
                </a:solidFill>
                <a:latin typeface="Roboto Condensed"/>
                <a:ea typeface="Roboto Condensed"/>
                <a:cs typeface="Roboto Condensed"/>
                <a:sym typeface="Roboto Condensed"/>
              </a:rPr>
              <a:t> </a:t>
            </a:r>
            <a:r>
              <a:rPr lang="en-US" sz="4000" dirty="0" err="1">
                <a:solidFill>
                  <a:srgbClr val="674935"/>
                </a:solidFill>
                <a:latin typeface="Roboto Condensed"/>
                <a:ea typeface="Roboto Condensed"/>
                <a:cs typeface="Roboto Condensed"/>
                <a:sym typeface="Roboto Condensed"/>
              </a:rPr>
              <a:t>chuẩn</a:t>
            </a:r>
            <a:r>
              <a:rPr lang="en-US" sz="4000" dirty="0">
                <a:solidFill>
                  <a:srgbClr val="674935"/>
                </a:solidFill>
                <a:latin typeface="Roboto Condensed"/>
                <a:ea typeface="Roboto Condensed"/>
                <a:cs typeface="Roboto Condensed"/>
                <a:sym typeface="Roboto Condensed"/>
              </a:rPr>
              <a:t> </a:t>
            </a:r>
            <a:r>
              <a:rPr lang="en-US" sz="4000" dirty="0" err="1">
                <a:solidFill>
                  <a:srgbClr val="674935"/>
                </a:solidFill>
                <a:latin typeface="Roboto Condensed"/>
                <a:ea typeface="Roboto Condensed"/>
                <a:cs typeface="Roboto Condensed"/>
                <a:sym typeface="Roboto Condensed"/>
              </a:rPr>
              <a:t>bị</a:t>
            </a:r>
            <a:r>
              <a:rPr lang="en-US" sz="4000" dirty="0">
                <a:solidFill>
                  <a:srgbClr val="674935"/>
                </a:solidFill>
                <a:latin typeface="Roboto Condensed"/>
                <a:ea typeface="Roboto Condensed"/>
                <a:cs typeface="Roboto Condensed"/>
                <a:sym typeface="Roboto Condensed"/>
              </a:rPr>
              <a:t> và </a:t>
            </a:r>
            <a:r>
              <a:rPr lang="en-US" sz="4000" dirty="0" err="1">
                <a:solidFill>
                  <a:srgbClr val="674935"/>
                </a:solidFill>
                <a:latin typeface="Roboto Condensed"/>
                <a:ea typeface="Roboto Condensed"/>
                <a:cs typeface="Roboto Condensed"/>
                <a:sym typeface="Roboto Condensed"/>
              </a:rPr>
              <a:t>tìm</a:t>
            </a:r>
            <a:r>
              <a:rPr lang="en-US" sz="4000" dirty="0">
                <a:solidFill>
                  <a:srgbClr val="674935"/>
                </a:solidFill>
                <a:latin typeface="Roboto Condensed"/>
                <a:ea typeface="Roboto Condensed"/>
                <a:cs typeface="Roboto Condensed"/>
                <a:sym typeface="Roboto Condensed"/>
              </a:rPr>
              <a:t> </a:t>
            </a:r>
            <a:r>
              <a:rPr lang="en-US" sz="4000" dirty="0" err="1">
                <a:solidFill>
                  <a:srgbClr val="674935"/>
                </a:solidFill>
                <a:latin typeface="Roboto Condensed"/>
                <a:ea typeface="Roboto Condensed"/>
                <a:cs typeface="Roboto Condensed"/>
                <a:sym typeface="Roboto Condensed"/>
              </a:rPr>
              <a:t>hiểu</a:t>
            </a:r>
            <a:r>
              <a:rPr lang="en-US" sz="4000" dirty="0">
                <a:solidFill>
                  <a:srgbClr val="674935"/>
                </a:solidFill>
                <a:latin typeface="Roboto Condensed"/>
                <a:ea typeface="Roboto Condensed"/>
                <a:cs typeface="Roboto Condensed"/>
                <a:sym typeface="Roboto Condensed"/>
              </a:rPr>
              <a:t> </a:t>
            </a:r>
            <a:r>
              <a:rPr lang="en-US" sz="4000" dirty="0" err="1">
                <a:solidFill>
                  <a:srgbClr val="674935"/>
                </a:solidFill>
                <a:latin typeface="Roboto Condensed"/>
                <a:ea typeface="Roboto Condensed"/>
                <a:cs typeface="Roboto Condensed"/>
                <a:sym typeface="Roboto Condensed"/>
              </a:rPr>
              <a:t>trước</a:t>
            </a:r>
            <a:r>
              <a:rPr lang="en-US" sz="4000" dirty="0">
                <a:solidFill>
                  <a:srgbClr val="674935"/>
                </a:solidFill>
                <a:latin typeface="Roboto Condensed"/>
                <a:ea typeface="Roboto Condensed"/>
                <a:cs typeface="Roboto Condensed"/>
                <a:sym typeface="Roboto Condensed"/>
              </a:rPr>
              <a:t> ở </a:t>
            </a:r>
            <a:r>
              <a:rPr lang="en-US" sz="4000" dirty="0" err="1">
                <a:solidFill>
                  <a:srgbClr val="674935"/>
                </a:solidFill>
                <a:latin typeface="Roboto Condensed"/>
                <a:ea typeface="Roboto Condensed"/>
                <a:cs typeface="Roboto Condensed"/>
                <a:sym typeface="Roboto Condensed"/>
              </a:rPr>
              <a:t>nhà</a:t>
            </a:r>
            <a:r>
              <a:rPr lang="en-US" sz="4000" dirty="0">
                <a:solidFill>
                  <a:srgbClr val="674935"/>
                </a:solidFill>
                <a:latin typeface="Roboto Condensed"/>
                <a:ea typeface="Roboto Condensed"/>
                <a:cs typeface="Roboto Condensed"/>
                <a:sym typeface="Roboto Condensed"/>
              </a:rPr>
              <a:t>) </a:t>
            </a:r>
          </a:p>
          <a:p>
            <a:pPr marL="863601" lvl="1" indent="-431801" algn="just">
              <a:lnSpc>
                <a:spcPts val="5600"/>
              </a:lnSpc>
              <a:buFont typeface="Arial"/>
              <a:buChar char="•"/>
            </a:pPr>
            <a:r>
              <a:rPr lang="en-US" sz="4000" dirty="0" err="1">
                <a:solidFill>
                  <a:srgbClr val="674935"/>
                </a:solidFill>
                <a:latin typeface="Roboto Condensed"/>
                <a:ea typeface="Roboto Condensed"/>
                <a:cs typeface="Roboto Condensed"/>
                <a:sym typeface="Roboto Condensed"/>
              </a:rPr>
              <a:t>Trên</a:t>
            </a:r>
            <a:r>
              <a:rPr lang="en-US" sz="4000" dirty="0">
                <a:solidFill>
                  <a:srgbClr val="674935"/>
                </a:solidFill>
                <a:latin typeface="Roboto Condensed"/>
                <a:ea typeface="Roboto Condensed"/>
                <a:cs typeface="Roboto Condensed"/>
                <a:sym typeface="Roboto Condensed"/>
              </a:rPr>
              <a:t> </a:t>
            </a:r>
            <a:r>
              <a:rPr lang="en-US" sz="4000" dirty="0" err="1">
                <a:solidFill>
                  <a:srgbClr val="674935"/>
                </a:solidFill>
                <a:latin typeface="Roboto Condensed"/>
                <a:ea typeface="Roboto Condensed"/>
                <a:cs typeface="Roboto Condensed"/>
                <a:sym typeface="Roboto Condensed"/>
              </a:rPr>
              <a:t>lớp</a:t>
            </a:r>
            <a:r>
              <a:rPr lang="en-US" sz="4000" dirty="0">
                <a:solidFill>
                  <a:srgbClr val="674935"/>
                </a:solidFill>
                <a:latin typeface="Roboto Condensed"/>
                <a:ea typeface="Roboto Condensed"/>
                <a:cs typeface="Roboto Condensed"/>
                <a:sym typeface="Roboto Condensed"/>
              </a:rPr>
              <a:t>, </a:t>
            </a:r>
            <a:r>
              <a:rPr lang="en-US" sz="4000" dirty="0" err="1">
                <a:solidFill>
                  <a:srgbClr val="674935"/>
                </a:solidFill>
                <a:latin typeface="Roboto Condensed"/>
                <a:ea typeface="Roboto Condensed"/>
                <a:cs typeface="Roboto Condensed"/>
                <a:sym typeface="Roboto Condensed"/>
              </a:rPr>
              <a:t>mỗi</a:t>
            </a:r>
            <a:r>
              <a:rPr lang="en-US" sz="4000" dirty="0">
                <a:solidFill>
                  <a:srgbClr val="674935"/>
                </a:solidFill>
                <a:latin typeface="Roboto Condensed"/>
                <a:ea typeface="Roboto Condensed"/>
                <a:cs typeface="Roboto Condensed"/>
                <a:sym typeface="Roboto Condensed"/>
              </a:rPr>
              <a:t> </a:t>
            </a:r>
            <a:r>
              <a:rPr lang="en-US" sz="4000" dirty="0" err="1">
                <a:solidFill>
                  <a:srgbClr val="674935"/>
                </a:solidFill>
                <a:latin typeface="Roboto Condensed"/>
                <a:ea typeface="Roboto Condensed"/>
                <a:cs typeface="Roboto Condensed"/>
                <a:sym typeface="Roboto Condensed"/>
              </a:rPr>
              <a:t>nhóm</a:t>
            </a:r>
            <a:r>
              <a:rPr lang="en-US" sz="4000" dirty="0">
                <a:solidFill>
                  <a:srgbClr val="674935"/>
                </a:solidFill>
                <a:latin typeface="Roboto Condensed"/>
                <a:ea typeface="Roboto Condensed"/>
                <a:cs typeface="Roboto Condensed"/>
                <a:sym typeface="Roboto Condensed"/>
              </a:rPr>
              <a:t> </a:t>
            </a:r>
            <a:r>
              <a:rPr lang="en-US" sz="4000" dirty="0" err="1">
                <a:solidFill>
                  <a:srgbClr val="674935"/>
                </a:solidFill>
                <a:latin typeface="Roboto Condensed"/>
                <a:ea typeface="Roboto Condensed"/>
                <a:cs typeface="Roboto Condensed"/>
                <a:sym typeface="Roboto Condensed"/>
              </a:rPr>
              <a:t>có</a:t>
            </a:r>
            <a:r>
              <a:rPr lang="en-US" sz="4000" dirty="0">
                <a:solidFill>
                  <a:srgbClr val="674935"/>
                </a:solidFill>
                <a:latin typeface="Roboto Condensed"/>
                <a:ea typeface="Roboto Condensed"/>
                <a:cs typeface="Roboto Condensed"/>
                <a:sym typeface="Roboto Condensed"/>
              </a:rPr>
              <a:t> </a:t>
            </a:r>
            <a:r>
              <a:rPr lang="en-US" sz="4000" dirty="0" err="1">
                <a:solidFill>
                  <a:srgbClr val="674935"/>
                </a:solidFill>
                <a:latin typeface="Roboto Condensed"/>
                <a:ea typeface="Roboto Condensed"/>
                <a:cs typeface="Roboto Condensed"/>
                <a:sym typeface="Roboto Condensed"/>
              </a:rPr>
              <a:t>tối</a:t>
            </a:r>
            <a:r>
              <a:rPr lang="en-US" sz="4000" dirty="0">
                <a:solidFill>
                  <a:srgbClr val="674935"/>
                </a:solidFill>
                <a:latin typeface="Roboto Condensed"/>
                <a:ea typeface="Roboto Condensed"/>
                <a:cs typeface="Roboto Condensed"/>
                <a:sym typeface="Roboto Condensed"/>
              </a:rPr>
              <a:t> </a:t>
            </a:r>
            <a:r>
              <a:rPr lang="en-US" sz="4000" dirty="0" err="1">
                <a:solidFill>
                  <a:srgbClr val="674935"/>
                </a:solidFill>
                <a:latin typeface="Roboto Condensed"/>
                <a:ea typeface="Roboto Condensed"/>
                <a:cs typeface="Roboto Condensed"/>
                <a:sym typeface="Roboto Condensed"/>
              </a:rPr>
              <a:t>đa</a:t>
            </a:r>
            <a:r>
              <a:rPr lang="en-US" sz="4000" dirty="0">
                <a:solidFill>
                  <a:srgbClr val="674935"/>
                </a:solidFill>
                <a:latin typeface="Roboto Condensed"/>
                <a:ea typeface="Roboto Condensed"/>
                <a:cs typeface="Roboto Condensed"/>
                <a:sym typeface="Roboto Condensed"/>
              </a:rPr>
              <a:t> 5 </a:t>
            </a:r>
            <a:r>
              <a:rPr lang="en-US" sz="4000" dirty="0" err="1">
                <a:solidFill>
                  <a:srgbClr val="674935"/>
                </a:solidFill>
                <a:latin typeface="Roboto Condensed"/>
                <a:ea typeface="Roboto Condensed"/>
                <a:cs typeface="Roboto Condensed"/>
                <a:sym typeface="Roboto Condensed"/>
              </a:rPr>
              <a:t>phút</a:t>
            </a:r>
            <a:r>
              <a:rPr lang="en-US" sz="4000" dirty="0">
                <a:solidFill>
                  <a:srgbClr val="674935"/>
                </a:solidFill>
                <a:latin typeface="Roboto Condensed"/>
                <a:ea typeface="Roboto Condensed"/>
                <a:cs typeface="Roboto Condensed"/>
                <a:sym typeface="Roboto Condensed"/>
              </a:rPr>
              <a:t> </a:t>
            </a:r>
            <a:r>
              <a:rPr lang="en-US" sz="4000" dirty="0" err="1">
                <a:solidFill>
                  <a:srgbClr val="674935"/>
                </a:solidFill>
                <a:latin typeface="Roboto Condensed"/>
                <a:ea typeface="Roboto Condensed"/>
                <a:cs typeface="Roboto Condensed"/>
                <a:sym typeface="Roboto Condensed"/>
              </a:rPr>
              <a:t>để</a:t>
            </a:r>
            <a:r>
              <a:rPr lang="en-US" sz="4000" dirty="0">
                <a:solidFill>
                  <a:srgbClr val="674935"/>
                </a:solidFill>
                <a:latin typeface="Roboto Condensed"/>
                <a:ea typeface="Roboto Condensed"/>
                <a:cs typeface="Roboto Condensed"/>
                <a:sym typeface="Roboto Condensed"/>
              </a:rPr>
              <a:t> </a:t>
            </a:r>
            <a:r>
              <a:rPr lang="en-US" sz="4000" dirty="0" err="1">
                <a:solidFill>
                  <a:srgbClr val="674935"/>
                </a:solidFill>
                <a:latin typeface="Roboto Condensed"/>
                <a:ea typeface="Roboto Condensed"/>
                <a:cs typeface="Roboto Condensed"/>
                <a:sym typeface="Roboto Condensed"/>
              </a:rPr>
              <a:t>hệ</a:t>
            </a:r>
            <a:r>
              <a:rPr lang="en-US" sz="4000" dirty="0">
                <a:solidFill>
                  <a:srgbClr val="674935"/>
                </a:solidFill>
                <a:latin typeface="Roboto Condensed"/>
                <a:ea typeface="Roboto Condensed"/>
                <a:cs typeface="Roboto Condensed"/>
                <a:sym typeface="Roboto Condensed"/>
              </a:rPr>
              <a:t> </a:t>
            </a:r>
            <a:r>
              <a:rPr lang="en-US" sz="4000" dirty="0" err="1">
                <a:solidFill>
                  <a:srgbClr val="674935"/>
                </a:solidFill>
                <a:latin typeface="Roboto Condensed"/>
                <a:ea typeface="Roboto Condensed"/>
                <a:cs typeface="Roboto Condensed"/>
                <a:sym typeface="Roboto Condensed"/>
              </a:rPr>
              <a:t>thống</a:t>
            </a:r>
            <a:r>
              <a:rPr lang="en-US" sz="4000" dirty="0">
                <a:solidFill>
                  <a:srgbClr val="674935"/>
                </a:solidFill>
                <a:latin typeface="Roboto Condensed"/>
                <a:ea typeface="Roboto Condensed"/>
                <a:cs typeface="Roboto Condensed"/>
                <a:sym typeface="Roboto Condensed"/>
              </a:rPr>
              <a:t> và </a:t>
            </a:r>
            <a:r>
              <a:rPr lang="en-US" sz="4000" dirty="0" err="1">
                <a:solidFill>
                  <a:srgbClr val="674935"/>
                </a:solidFill>
                <a:latin typeface="Roboto Condensed"/>
                <a:ea typeface="Roboto Condensed"/>
                <a:cs typeface="Roboto Condensed"/>
                <a:sym typeface="Roboto Condensed"/>
              </a:rPr>
              <a:t>trình</a:t>
            </a:r>
            <a:r>
              <a:rPr lang="en-US" sz="4000" dirty="0">
                <a:solidFill>
                  <a:srgbClr val="674935"/>
                </a:solidFill>
                <a:latin typeface="Roboto Condensed"/>
                <a:ea typeface="Roboto Condensed"/>
                <a:cs typeface="Roboto Condensed"/>
                <a:sym typeface="Roboto Condensed"/>
              </a:rPr>
              <a:t> </a:t>
            </a:r>
            <a:r>
              <a:rPr lang="en-US" sz="4000" dirty="0" err="1">
                <a:solidFill>
                  <a:srgbClr val="674935"/>
                </a:solidFill>
                <a:latin typeface="Roboto Condensed"/>
                <a:ea typeface="Roboto Condensed"/>
                <a:cs typeface="Roboto Condensed"/>
                <a:sym typeface="Roboto Condensed"/>
              </a:rPr>
              <a:t>bày</a:t>
            </a:r>
            <a:r>
              <a:rPr lang="en-US" sz="4000" dirty="0">
                <a:solidFill>
                  <a:srgbClr val="674935"/>
                </a:solidFill>
                <a:latin typeface="Roboto Condensed"/>
                <a:ea typeface="Roboto Condensed"/>
                <a:cs typeface="Roboto Condensed"/>
                <a:sym typeface="Roboto Condensed"/>
              </a:rPr>
              <a:t> </a:t>
            </a:r>
            <a:r>
              <a:rPr lang="en-US" sz="4000" dirty="0" err="1">
                <a:solidFill>
                  <a:srgbClr val="674935"/>
                </a:solidFill>
                <a:latin typeface="Roboto Condensed"/>
                <a:ea typeface="Roboto Condensed"/>
                <a:cs typeface="Roboto Condensed"/>
                <a:sym typeface="Roboto Condensed"/>
              </a:rPr>
              <a:t>trước</a:t>
            </a:r>
            <a:r>
              <a:rPr lang="en-US" sz="4000" dirty="0">
                <a:solidFill>
                  <a:srgbClr val="674935"/>
                </a:solidFill>
                <a:latin typeface="Roboto Condensed"/>
                <a:ea typeface="Roboto Condensed"/>
                <a:cs typeface="Roboto Condensed"/>
                <a:sym typeface="Roboto Condensed"/>
              </a:rPr>
              <a:t> </a:t>
            </a:r>
            <a:r>
              <a:rPr lang="en-US" sz="4000" dirty="0" err="1">
                <a:solidFill>
                  <a:srgbClr val="674935"/>
                </a:solidFill>
                <a:latin typeface="Roboto Condensed"/>
                <a:ea typeface="Roboto Condensed"/>
                <a:cs typeface="Roboto Condensed"/>
                <a:sym typeface="Roboto Condensed"/>
              </a:rPr>
              <a:t>lớp</a:t>
            </a:r>
            <a:endParaRPr lang="en-US" sz="4000" dirty="0">
              <a:solidFill>
                <a:srgbClr val="674935"/>
              </a:solidFill>
              <a:latin typeface="Roboto Condensed"/>
              <a:ea typeface="Roboto Condensed"/>
              <a:cs typeface="Roboto Condensed"/>
              <a:sym typeface="Roboto Condensed"/>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a:stretch>
          </a:blipFill>
        </p:spPr>
        <p:txBody>
          <a:bodyPr/>
          <a:lstStyle/>
          <a:p>
            <a:endParaRPr lang="en-US"/>
          </a:p>
        </p:txBody>
      </p:sp>
      <p:sp>
        <p:nvSpPr>
          <p:cNvPr id="3" name="Freeform 3"/>
          <p:cNvSpPr/>
          <p:nvPr/>
        </p:nvSpPr>
        <p:spPr>
          <a:xfrm flipH="1">
            <a:off x="-1242067" y="-1397325"/>
            <a:ext cx="20772135" cy="11684325"/>
          </a:xfrm>
          <a:custGeom>
            <a:avLst/>
            <a:gdLst/>
            <a:ahLst/>
            <a:cxnLst/>
            <a:rect l="l" t="t" r="r" b="b"/>
            <a:pathLst>
              <a:path w="20772135" h="11684325">
                <a:moveTo>
                  <a:pt x="20772134" y="0"/>
                </a:moveTo>
                <a:lnTo>
                  <a:pt x="0" y="0"/>
                </a:lnTo>
                <a:lnTo>
                  <a:pt x="0" y="11684325"/>
                </a:lnTo>
                <a:lnTo>
                  <a:pt x="20772134" y="11684325"/>
                </a:lnTo>
                <a:lnTo>
                  <a:pt x="20772134" y="0"/>
                </a:lnTo>
                <a:close/>
              </a:path>
            </a:pathLst>
          </a:custGeom>
          <a:blipFill>
            <a:blip r:embed="rId4"/>
            <a:stretch>
              <a:fillRect/>
            </a:stretch>
          </a:blipFill>
        </p:spPr>
        <p:txBody>
          <a:bodyPr/>
          <a:lstStyle/>
          <a:p>
            <a:endParaRPr lang="en-US"/>
          </a:p>
        </p:txBody>
      </p:sp>
      <p:graphicFrame>
        <p:nvGraphicFramePr>
          <p:cNvPr id="4" name="Table 4"/>
          <p:cNvGraphicFramePr>
            <a:graphicFrameLocks noGrp="1"/>
          </p:cNvGraphicFramePr>
          <p:nvPr>
            <p:extLst>
              <p:ext uri="{D42A27DB-BD31-4B8C-83A1-F6EECF244321}">
                <p14:modId xmlns:p14="http://schemas.microsoft.com/office/powerpoint/2010/main" val="3488879935"/>
              </p:ext>
            </p:extLst>
          </p:nvPr>
        </p:nvGraphicFramePr>
        <p:xfrm>
          <a:off x="588650" y="468630"/>
          <a:ext cx="17110699" cy="9349740"/>
        </p:xfrm>
        <a:graphic>
          <a:graphicData uri="http://schemas.openxmlformats.org/drawingml/2006/table">
            <a:tbl>
              <a:tblPr/>
              <a:tblGrid>
                <a:gridCol w="2352721">
                  <a:extLst>
                    <a:ext uri="{9D8B030D-6E8A-4147-A177-3AD203B41FA5}">
                      <a16:colId xmlns:a16="http://schemas.microsoft.com/office/drawing/2014/main" val="20000"/>
                    </a:ext>
                  </a:extLst>
                </a:gridCol>
                <a:gridCol w="14757978">
                  <a:extLst>
                    <a:ext uri="{9D8B030D-6E8A-4147-A177-3AD203B41FA5}">
                      <a16:colId xmlns:a16="http://schemas.microsoft.com/office/drawing/2014/main" val="20001"/>
                    </a:ext>
                  </a:extLst>
                </a:gridCol>
              </a:tblGrid>
              <a:tr h="1579290">
                <a:tc>
                  <a:txBody>
                    <a:bodyPr/>
                    <a:lstStyle/>
                    <a:p>
                      <a:pPr algn="ctr">
                        <a:lnSpc>
                          <a:spcPct val="150000"/>
                        </a:lnSpc>
                        <a:defRPr/>
                      </a:pPr>
                      <a:r>
                        <a:rPr lang="en-US" sz="3600" b="1" dirty="0">
                          <a:solidFill>
                            <a:srgbClr val="674935"/>
                          </a:solidFill>
                          <a:latin typeface="Roboto Condensed" panose="02000000000000000000" pitchFamily="2" charset="0"/>
                          <a:ea typeface="Roboto Condensed" panose="02000000000000000000" pitchFamily="2" charset="0"/>
                          <a:cs typeface="Roboto Condensed Bold"/>
                          <a:sym typeface="Roboto Condensed Bold"/>
                        </a:rPr>
                        <a:t>NHÓM </a:t>
                      </a:r>
                      <a:endParaRPr lang="vi-VN" sz="3600" b="1" dirty="0">
                        <a:solidFill>
                          <a:srgbClr val="674935"/>
                        </a:solidFill>
                        <a:latin typeface="Roboto Condensed" panose="02000000000000000000" pitchFamily="2" charset="0"/>
                        <a:ea typeface="Roboto Condensed" panose="02000000000000000000" pitchFamily="2" charset="0"/>
                        <a:cs typeface="Roboto Condensed Bold"/>
                        <a:sym typeface="Roboto Condensed Bold"/>
                      </a:endParaRPr>
                    </a:p>
                    <a:p>
                      <a:pPr algn="ctr">
                        <a:lnSpc>
                          <a:spcPct val="150000"/>
                        </a:lnSpc>
                        <a:defRPr/>
                      </a:pPr>
                      <a:r>
                        <a:rPr lang="en-US" sz="3600" b="1" dirty="0">
                          <a:solidFill>
                            <a:srgbClr val="674935"/>
                          </a:solidFill>
                          <a:latin typeface="Roboto Condensed" panose="02000000000000000000" pitchFamily="2" charset="0"/>
                          <a:ea typeface="Roboto Condensed" panose="02000000000000000000" pitchFamily="2" charset="0"/>
                          <a:cs typeface="Roboto Condensed Bold"/>
                          <a:sym typeface="Roboto Condensed Bold"/>
                        </a:rPr>
                        <a:t>NHÀ BÁO</a:t>
                      </a:r>
                      <a:endParaRPr lang="en-US" sz="3600" dirty="0">
                        <a:solidFill>
                          <a:srgbClr val="674935"/>
                        </a:solidFill>
                        <a:latin typeface="Roboto Condensed" panose="02000000000000000000" pitchFamily="2" charset="0"/>
                        <a:ea typeface="Roboto Condensed" panose="02000000000000000000" pitchFamily="2" charset="0"/>
                      </a:endParaRPr>
                    </a:p>
                  </a:txBody>
                  <a:tcPr marL="95250" marR="95250" marT="95250" marB="95250" anchor="ctr">
                    <a:lnL w="28575" cap="flat" cmpd="sng" algn="ctr">
                      <a:solidFill>
                        <a:srgbClr val="B5BFA4"/>
                      </a:solidFill>
                      <a:prstDash val="solid"/>
                      <a:round/>
                      <a:headEnd type="none" w="med" len="med"/>
                      <a:tailEnd type="none" w="med" len="med"/>
                    </a:lnL>
                    <a:lnR w="28575" cap="flat" cmpd="sng" algn="ctr">
                      <a:solidFill>
                        <a:srgbClr val="B5BFA4"/>
                      </a:solidFill>
                      <a:prstDash val="solid"/>
                      <a:round/>
                      <a:headEnd type="none" w="med" len="med"/>
                      <a:tailEnd type="none" w="med" len="med"/>
                    </a:lnR>
                    <a:lnT w="28575" cap="flat" cmpd="sng" algn="ctr">
                      <a:solidFill>
                        <a:srgbClr val="B5BFA4"/>
                      </a:solidFill>
                      <a:prstDash val="solid"/>
                      <a:round/>
                      <a:headEnd type="none" w="med" len="med"/>
                      <a:tailEnd type="none" w="med" len="med"/>
                    </a:lnT>
                    <a:lnB w="28575" cap="flat" cmpd="sng" algn="ctr">
                      <a:solidFill>
                        <a:srgbClr val="B5BFA4"/>
                      </a:solidFill>
                      <a:prstDash val="solid"/>
                      <a:round/>
                      <a:headEnd type="none" w="med" len="med"/>
                      <a:tailEnd type="none" w="med" len="med"/>
                    </a:lnB>
                    <a:solidFill>
                      <a:srgbClr val="F2F2F2"/>
                    </a:solidFill>
                  </a:tcPr>
                </a:tc>
                <a:tc>
                  <a:txBody>
                    <a:bodyPr/>
                    <a:lstStyle/>
                    <a:p>
                      <a:pPr marL="571500" lvl="0" indent="-571500">
                        <a:lnSpc>
                          <a:spcPct val="150000"/>
                        </a:lnSpc>
                        <a:buFont typeface="Arial" panose="020B0604020202020204" pitchFamily="34" charset="0"/>
                        <a:buChar char="•"/>
                      </a:pPr>
                      <a:r>
                        <a:rPr lang="vi-VN" sz="3600" kern="1200" dirty="0">
                          <a:solidFill>
                            <a:srgbClr val="674935"/>
                          </a:solidFill>
                          <a:effectLst/>
                          <a:latin typeface="Roboto Condensed" panose="02000000000000000000" pitchFamily="2" charset="0"/>
                          <a:ea typeface="Roboto Condensed" panose="02000000000000000000" pitchFamily="2" charset="0"/>
                          <a:cs typeface="+mn-cs"/>
                        </a:rPr>
                        <a:t>Xác định luận đề,  hệ thống luận điểm và vẽ sơ đồ thể hiện mối quan hệ giữa luận đề, luận điểm của bài</a:t>
                      </a:r>
                      <a:endParaRPr lang="en-US" sz="3600" kern="1200" dirty="0">
                        <a:solidFill>
                          <a:srgbClr val="674935"/>
                        </a:solidFill>
                        <a:effectLst/>
                        <a:latin typeface="Roboto Condensed" panose="02000000000000000000" pitchFamily="2" charset="0"/>
                        <a:ea typeface="Roboto Condensed" panose="02000000000000000000" pitchFamily="2" charset="0"/>
                        <a:cs typeface="+mn-cs"/>
                      </a:endParaRPr>
                    </a:p>
                    <a:p>
                      <a:pPr marL="571500" indent="-571500">
                        <a:lnSpc>
                          <a:spcPct val="150000"/>
                        </a:lnSpc>
                        <a:buFont typeface="Arial" panose="020B0604020202020204" pitchFamily="34" charset="0"/>
                        <a:buChar char="•"/>
                      </a:pPr>
                      <a:r>
                        <a:rPr lang="vi-VN" sz="3600" kern="1200" dirty="0">
                          <a:solidFill>
                            <a:srgbClr val="674935"/>
                          </a:solidFill>
                          <a:effectLst/>
                          <a:latin typeface="Roboto Condensed" panose="02000000000000000000" pitchFamily="2" charset="0"/>
                          <a:ea typeface="Roboto Condensed" panose="02000000000000000000" pitchFamily="2" charset="0"/>
                          <a:cs typeface="+mn-cs"/>
                        </a:rPr>
                        <a:t>Từ đó nhận xét mạch lập luận trong văn bản.</a:t>
                      </a:r>
                      <a:endParaRPr lang="en-US" sz="3600" dirty="0">
                        <a:solidFill>
                          <a:srgbClr val="674935"/>
                        </a:solidFill>
                        <a:latin typeface="Roboto Condensed" panose="02000000000000000000" pitchFamily="2" charset="0"/>
                        <a:ea typeface="Roboto Condensed" panose="02000000000000000000" pitchFamily="2" charset="0"/>
                        <a:cs typeface="Roboto Condensed"/>
                        <a:sym typeface="Roboto Condensed"/>
                      </a:endParaRPr>
                    </a:p>
                  </a:txBody>
                  <a:tcPr marL="95250" marR="95250" marT="95250" marB="95250" anchor="ctr">
                    <a:lnL w="28575" cap="flat" cmpd="sng" algn="ctr">
                      <a:solidFill>
                        <a:srgbClr val="B5BFA4"/>
                      </a:solidFill>
                      <a:prstDash val="solid"/>
                      <a:round/>
                      <a:headEnd type="none" w="med" len="med"/>
                      <a:tailEnd type="none" w="med" len="med"/>
                    </a:lnL>
                    <a:lnR w="28575" cap="flat" cmpd="sng" algn="ctr">
                      <a:solidFill>
                        <a:srgbClr val="B5BFA4"/>
                      </a:solidFill>
                      <a:prstDash val="solid"/>
                      <a:round/>
                      <a:headEnd type="none" w="med" len="med"/>
                      <a:tailEnd type="none" w="med" len="med"/>
                    </a:lnR>
                    <a:lnT w="28575" cap="flat" cmpd="sng" algn="ctr">
                      <a:solidFill>
                        <a:srgbClr val="B5BFA4"/>
                      </a:solidFill>
                      <a:prstDash val="solid"/>
                      <a:round/>
                      <a:headEnd type="none" w="med" len="med"/>
                      <a:tailEnd type="none" w="med" len="med"/>
                    </a:lnT>
                    <a:lnB w="28575" cap="flat" cmpd="sng" algn="ctr">
                      <a:solidFill>
                        <a:srgbClr val="B5BFA4"/>
                      </a:solidFill>
                      <a:prstDash val="solid"/>
                      <a:round/>
                      <a:headEnd type="none" w="med" len="med"/>
                      <a:tailEnd type="none" w="med" len="med"/>
                    </a:lnB>
                    <a:solidFill>
                      <a:srgbClr val="F2F2F2"/>
                    </a:solidFill>
                  </a:tcPr>
                </a:tc>
                <a:extLst>
                  <a:ext uri="{0D108BD9-81ED-4DB2-BD59-A6C34878D82A}">
                    <a16:rowId xmlns:a16="http://schemas.microsoft.com/office/drawing/2014/main" val="10000"/>
                  </a:ext>
                </a:extLst>
              </a:tr>
              <a:tr h="1109473">
                <a:tc>
                  <a:txBody>
                    <a:bodyPr/>
                    <a:lstStyle/>
                    <a:p>
                      <a:pPr algn="ctr">
                        <a:lnSpc>
                          <a:spcPct val="150000"/>
                        </a:lnSpc>
                        <a:defRPr/>
                      </a:pPr>
                      <a:r>
                        <a:rPr lang="en-US" sz="3600" b="1" dirty="0">
                          <a:solidFill>
                            <a:srgbClr val="674935"/>
                          </a:solidFill>
                          <a:latin typeface="Roboto Condensed" panose="02000000000000000000" pitchFamily="2" charset="0"/>
                          <a:ea typeface="Roboto Condensed" panose="02000000000000000000" pitchFamily="2" charset="0"/>
                          <a:cs typeface="Roboto Condensed Bold"/>
                          <a:sym typeface="Roboto Condensed Bold"/>
                        </a:rPr>
                        <a:t>NHÓM NHÀ </a:t>
                      </a:r>
                      <a:endParaRPr lang="en-US" sz="3600" dirty="0">
                        <a:solidFill>
                          <a:srgbClr val="674935"/>
                        </a:solidFill>
                        <a:latin typeface="Roboto Condensed" panose="02000000000000000000" pitchFamily="2" charset="0"/>
                        <a:ea typeface="Roboto Condensed" panose="02000000000000000000" pitchFamily="2" charset="0"/>
                      </a:endParaRPr>
                    </a:p>
                    <a:p>
                      <a:pPr algn="ctr">
                        <a:lnSpc>
                          <a:spcPct val="150000"/>
                        </a:lnSpc>
                      </a:pPr>
                      <a:r>
                        <a:rPr lang="en-US" sz="3600" b="1" dirty="0">
                          <a:solidFill>
                            <a:srgbClr val="674935"/>
                          </a:solidFill>
                          <a:latin typeface="Roboto Condensed" panose="02000000000000000000" pitchFamily="2" charset="0"/>
                          <a:ea typeface="Roboto Condensed" panose="02000000000000000000" pitchFamily="2" charset="0"/>
                          <a:cs typeface="Roboto Condensed Bold"/>
                          <a:sym typeface="Roboto Condensed Bold"/>
                        </a:rPr>
                        <a:t>PHÊ BÌNH</a:t>
                      </a:r>
                      <a:r>
                        <a:rPr lang="vi-VN" sz="3600" b="1" dirty="0">
                          <a:solidFill>
                            <a:srgbClr val="674935"/>
                          </a:solidFill>
                          <a:latin typeface="Roboto Condensed" panose="02000000000000000000" pitchFamily="2" charset="0"/>
                          <a:ea typeface="Roboto Condensed" panose="02000000000000000000" pitchFamily="2" charset="0"/>
                          <a:cs typeface="Roboto Condensed Bold"/>
                          <a:sym typeface="Roboto Condensed Bold"/>
                        </a:rPr>
                        <a:t> 1</a:t>
                      </a:r>
                      <a:endParaRPr lang="en-US" sz="3600" dirty="0">
                        <a:solidFill>
                          <a:srgbClr val="674935"/>
                        </a:solidFill>
                        <a:latin typeface="Roboto Condensed" panose="02000000000000000000" pitchFamily="2" charset="0"/>
                        <a:ea typeface="Roboto Condensed" panose="02000000000000000000" pitchFamily="2" charset="0"/>
                      </a:endParaRPr>
                    </a:p>
                  </a:txBody>
                  <a:tcPr marL="95250" marR="95250" marT="95250" marB="95250" anchor="ctr">
                    <a:lnL w="28575" cap="flat" cmpd="sng" algn="ctr">
                      <a:solidFill>
                        <a:srgbClr val="B5BFA4"/>
                      </a:solidFill>
                      <a:prstDash val="solid"/>
                      <a:round/>
                      <a:headEnd type="none" w="med" len="med"/>
                      <a:tailEnd type="none" w="med" len="med"/>
                    </a:lnL>
                    <a:lnR w="28575" cap="flat" cmpd="sng" algn="ctr">
                      <a:solidFill>
                        <a:srgbClr val="B5BFA4"/>
                      </a:solidFill>
                      <a:prstDash val="solid"/>
                      <a:round/>
                      <a:headEnd type="none" w="med" len="med"/>
                      <a:tailEnd type="none" w="med" len="med"/>
                    </a:lnR>
                    <a:lnT w="28575" cap="flat" cmpd="sng" algn="ctr">
                      <a:solidFill>
                        <a:srgbClr val="B5BFA4"/>
                      </a:solidFill>
                      <a:prstDash val="solid"/>
                      <a:round/>
                      <a:headEnd type="none" w="med" len="med"/>
                      <a:tailEnd type="none" w="med" len="med"/>
                    </a:lnT>
                    <a:lnB w="28575" cap="flat" cmpd="sng" algn="ctr">
                      <a:solidFill>
                        <a:srgbClr val="B5BFA4"/>
                      </a:solidFill>
                      <a:prstDash val="solid"/>
                      <a:round/>
                      <a:headEnd type="none" w="med" len="med"/>
                      <a:tailEnd type="none" w="med" len="med"/>
                    </a:lnB>
                    <a:solidFill>
                      <a:srgbClr val="F2F2F2"/>
                    </a:solidFill>
                  </a:tcPr>
                </a:tc>
                <a:tc>
                  <a:txBody>
                    <a:bodyPr/>
                    <a:lstStyle/>
                    <a:p>
                      <a:pPr>
                        <a:lnSpc>
                          <a:spcPct val="150000"/>
                        </a:lnSpc>
                      </a:pPr>
                      <a:r>
                        <a:rPr lang="vi-VN" sz="3600" kern="1200" dirty="0">
                          <a:solidFill>
                            <a:srgbClr val="674935"/>
                          </a:solidFill>
                          <a:effectLst/>
                          <a:latin typeface="Roboto Condensed" panose="02000000000000000000" pitchFamily="2" charset="0"/>
                          <a:ea typeface="Roboto Condensed" panose="02000000000000000000" pitchFamily="2" charset="0"/>
                          <a:cs typeface="+mn-cs"/>
                        </a:rPr>
                        <a:t>Đọc đoạn (2): Từ “Lần theo trình tự bài thơ” đến “ngậm ngùi” và thực hiện các yêu cầu:</a:t>
                      </a:r>
                      <a:endParaRPr lang="en-US" sz="3600" kern="1200" dirty="0">
                        <a:solidFill>
                          <a:srgbClr val="674935"/>
                        </a:solidFill>
                        <a:effectLst/>
                        <a:latin typeface="Roboto Condensed" panose="02000000000000000000" pitchFamily="2" charset="0"/>
                        <a:ea typeface="Roboto Condensed" panose="02000000000000000000" pitchFamily="2" charset="0"/>
                        <a:cs typeface="+mn-cs"/>
                      </a:endParaRPr>
                    </a:p>
                    <a:p>
                      <a:pPr marL="571500" lvl="0" indent="-571500">
                        <a:lnSpc>
                          <a:spcPct val="150000"/>
                        </a:lnSpc>
                        <a:buFont typeface="Arial" panose="020B0604020202020204" pitchFamily="34" charset="0"/>
                        <a:buChar char="•"/>
                      </a:pPr>
                      <a:r>
                        <a:rPr lang="vi-VN" sz="3600" kern="1200" dirty="0">
                          <a:solidFill>
                            <a:srgbClr val="674935"/>
                          </a:solidFill>
                          <a:effectLst/>
                          <a:latin typeface="Roboto Condensed" panose="02000000000000000000" pitchFamily="2" charset="0"/>
                          <a:ea typeface="Roboto Condensed" panose="02000000000000000000" pitchFamily="2" charset="0"/>
                          <a:cs typeface="+mn-cs"/>
                        </a:rPr>
                        <a:t>Xác định luận điểm, lí lẽ và bằng chứng trong đoạn trên.</a:t>
                      </a:r>
                      <a:endParaRPr lang="en-US" sz="3600" kern="1200" dirty="0">
                        <a:solidFill>
                          <a:srgbClr val="674935"/>
                        </a:solidFill>
                        <a:effectLst/>
                        <a:latin typeface="Roboto Condensed" panose="02000000000000000000" pitchFamily="2" charset="0"/>
                        <a:ea typeface="Roboto Condensed" panose="02000000000000000000" pitchFamily="2" charset="0"/>
                        <a:cs typeface="+mn-cs"/>
                      </a:endParaRPr>
                    </a:p>
                    <a:p>
                      <a:pPr marL="571500" indent="-571500">
                        <a:lnSpc>
                          <a:spcPct val="150000"/>
                        </a:lnSpc>
                        <a:buFont typeface="Arial" panose="020B0604020202020204" pitchFamily="34" charset="0"/>
                        <a:buChar char="•"/>
                      </a:pPr>
                      <a:r>
                        <a:rPr lang="vi-VN" sz="3600" kern="1200" dirty="0">
                          <a:solidFill>
                            <a:srgbClr val="674935"/>
                          </a:solidFill>
                          <a:effectLst/>
                          <a:latin typeface="Roboto Condensed" panose="02000000000000000000" pitchFamily="2" charset="0"/>
                          <a:ea typeface="Roboto Condensed" panose="02000000000000000000" pitchFamily="2" charset="0"/>
                          <a:cs typeface="+mn-cs"/>
                        </a:rPr>
                        <a:t>Nhận xét về cách nêu lí lẽ và bằng chứng trong đoạn.</a:t>
                      </a:r>
                      <a:endParaRPr lang="en-US" sz="3600" dirty="0">
                        <a:solidFill>
                          <a:srgbClr val="674935"/>
                        </a:solidFill>
                        <a:latin typeface="Roboto Condensed" panose="02000000000000000000" pitchFamily="2" charset="0"/>
                        <a:ea typeface="Roboto Condensed" panose="02000000000000000000" pitchFamily="2" charset="0"/>
                        <a:cs typeface="Roboto Condensed"/>
                        <a:sym typeface="Roboto Condensed"/>
                      </a:endParaRPr>
                    </a:p>
                  </a:txBody>
                  <a:tcPr marL="95250" marR="95250" marT="95250" marB="95250" anchor="ctr">
                    <a:lnL w="28575" cap="flat" cmpd="sng" algn="ctr">
                      <a:solidFill>
                        <a:srgbClr val="B5BFA4"/>
                      </a:solidFill>
                      <a:prstDash val="solid"/>
                      <a:round/>
                      <a:headEnd type="none" w="med" len="med"/>
                      <a:tailEnd type="none" w="med" len="med"/>
                    </a:lnL>
                    <a:lnR w="28575" cap="flat" cmpd="sng" algn="ctr">
                      <a:solidFill>
                        <a:srgbClr val="B5BFA4"/>
                      </a:solidFill>
                      <a:prstDash val="solid"/>
                      <a:round/>
                      <a:headEnd type="none" w="med" len="med"/>
                      <a:tailEnd type="none" w="med" len="med"/>
                    </a:lnR>
                    <a:lnT w="28575" cap="flat" cmpd="sng" algn="ctr">
                      <a:solidFill>
                        <a:srgbClr val="B5BFA4"/>
                      </a:solidFill>
                      <a:prstDash val="solid"/>
                      <a:round/>
                      <a:headEnd type="none" w="med" len="med"/>
                      <a:tailEnd type="none" w="med" len="med"/>
                    </a:lnT>
                    <a:lnB w="28575" cap="flat" cmpd="sng" algn="ctr">
                      <a:solidFill>
                        <a:srgbClr val="B5BFA4"/>
                      </a:solidFill>
                      <a:prstDash val="solid"/>
                      <a:round/>
                      <a:headEnd type="none" w="med" len="med"/>
                      <a:tailEnd type="none" w="med" len="med"/>
                    </a:lnB>
                    <a:solidFill>
                      <a:srgbClr val="F2F2F2"/>
                    </a:solidFill>
                  </a:tcPr>
                </a:tc>
                <a:extLst>
                  <a:ext uri="{0D108BD9-81ED-4DB2-BD59-A6C34878D82A}">
                    <a16:rowId xmlns:a16="http://schemas.microsoft.com/office/drawing/2014/main" val="10001"/>
                  </a:ext>
                </a:extLst>
              </a:tr>
              <a:tr h="1105206">
                <a:tc>
                  <a:txBody>
                    <a:bodyPr/>
                    <a:lstStyle/>
                    <a:p>
                      <a:pPr algn="ctr">
                        <a:lnSpc>
                          <a:spcPct val="150000"/>
                        </a:lnSpc>
                        <a:defRPr/>
                      </a:pPr>
                      <a:r>
                        <a:rPr lang="en-US" sz="3600" b="1" dirty="0">
                          <a:solidFill>
                            <a:srgbClr val="674935"/>
                          </a:solidFill>
                          <a:latin typeface="Roboto Condensed" panose="02000000000000000000" pitchFamily="2" charset="0"/>
                          <a:ea typeface="Roboto Condensed" panose="02000000000000000000" pitchFamily="2" charset="0"/>
                          <a:cs typeface="Roboto Condensed Bold"/>
                          <a:sym typeface="Roboto Condensed Bold"/>
                        </a:rPr>
                        <a:t>NHÓM NHÀ </a:t>
                      </a:r>
                      <a:endParaRPr lang="en-US" sz="3600" dirty="0">
                        <a:solidFill>
                          <a:srgbClr val="674935"/>
                        </a:solidFill>
                        <a:latin typeface="Roboto Condensed" panose="02000000000000000000" pitchFamily="2" charset="0"/>
                        <a:ea typeface="Roboto Condensed" panose="02000000000000000000" pitchFamily="2" charset="0"/>
                      </a:endParaRPr>
                    </a:p>
                    <a:p>
                      <a:pPr algn="ctr">
                        <a:lnSpc>
                          <a:spcPct val="150000"/>
                        </a:lnSpc>
                      </a:pPr>
                      <a:r>
                        <a:rPr lang="en-US" sz="3600" b="1" dirty="0">
                          <a:solidFill>
                            <a:srgbClr val="674935"/>
                          </a:solidFill>
                          <a:latin typeface="Roboto Condensed" panose="02000000000000000000" pitchFamily="2" charset="0"/>
                          <a:ea typeface="Roboto Condensed" panose="02000000000000000000" pitchFamily="2" charset="0"/>
                          <a:cs typeface="Roboto Condensed Bold"/>
                          <a:sym typeface="Roboto Condensed Bold"/>
                        </a:rPr>
                        <a:t>PHÊ BÌNH</a:t>
                      </a:r>
                      <a:r>
                        <a:rPr lang="vi-VN" sz="3600" b="1" dirty="0">
                          <a:solidFill>
                            <a:srgbClr val="674935"/>
                          </a:solidFill>
                          <a:latin typeface="Roboto Condensed" panose="02000000000000000000" pitchFamily="2" charset="0"/>
                          <a:ea typeface="Roboto Condensed" panose="02000000000000000000" pitchFamily="2" charset="0"/>
                          <a:cs typeface="Roboto Condensed Bold"/>
                          <a:sym typeface="Roboto Condensed Bold"/>
                        </a:rPr>
                        <a:t> 2</a:t>
                      </a:r>
                      <a:endParaRPr lang="en-US" sz="3600" b="1" dirty="0">
                        <a:solidFill>
                          <a:srgbClr val="674935"/>
                        </a:solidFill>
                        <a:latin typeface="Roboto Condensed" panose="02000000000000000000" pitchFamily="2" charset="0"/>
                        <a:ea typeface="Roboto Condensed" panose="02000000000000000000" pitchFamily="2" charset="0"/>
                        <a:cs typeface="Roboto Condensed Bold"/>
                        <a:sym typeface="Roboto Condensed Bold"/>
                      </a:endParaRPr>
                    </a:p>
                  </a:txBody>
                  <a:tcPr marL="95250" marR="95250" marT="95250" marB="95250" anchor="ctr">
                    <a:lnL w="28575" cap="flat" cmpd="sng" algn="ctr">
                      <a:solidFill>
                        <a:srgbClr val="B5BFA4"/>
                      </a:solidFill>
                      <a:prstDash val="solid"/>
                      <a:round/>
                      <a:headEnd type="none" w="med" len="med"/>
                      <a:tailEnd type="none" w="med" len="med"/>
                    </a:lnL>
                    <a:lnR w="28575" cap="flat" cmpd="sng" algn="ctr">
                      <a:solidFill>
                        <a:srgbClr val="B5BFA4"/>
                      </a:solidFill>
                      <a:prstDash val="solid"/>
                      <a:round/>
                      <a:headEnd type="none" w="med" len="med"/>
                      <a:tailEnd type="none" w="med" len="med"/>
                    </a:lnR>
                    <a:lnT w="28575" cap="flat" cmpd="sng" algn="ctr">
                      <a:solidFill>
                        <a:srgbClr val="B5BFA4"/>
                      </a:solidFill>
                      <a:prstDash val="solid"/>
                      <a:round/>
                      <a:headEnd type="none" w="med" len="med"/>
                      <a:tailEnd type="none" w="med" len="med"/>
                    </a:lnT>
                    <a:lnB w="28575" cap="flat" cmpd="sng" algn="ctr">
                      <a:solidFill>
                        <a:srgbClr val="B5BFA4"/>
                      </a:solidFill>
                      <a:prstDash val="solid"/>
                      <a:round/>
                      <a:headEnd type="none" w="med" len="med"/>
                      <a:tailEnd type="none" w="med" len="med"/>
                    </a:lnB>
                    <a:solidFill>
                      <a:srgbClr val="F2F2F2"/>
                    </a:solidFill>
                  </a:tcPr>
                </a:tc>
                <a:tc>
                  <a:txBody>
                    <a:bodyPr/>
                    <a:lstStyle/>
                    <a:p>
                      <a:pPr>
                        <a:lnSpc>
                          <a:spcPct val="150000"/>
                        </a:lnSpc>
                      </a:pPr>
                      <a:r>
                        <a:rPr lang="vi-VN" sz="3600" kern="1200" dirty="0">
                          <a:solidFill>
                            <a:srgbClr val="674935"/>
                          </a:solidFill>
                          <a:effectLst/>
                          <a:latin typeface="Roboto Condensed" panose="02000000000000000000" pitchFamily="2" charset="0"/>
                          <a:ea typeface="Roboto Condensed" panose="02000000000000000000" pitchFamily="2" charset="0"/>
                          <a:cs typeface="+mn-cs"/>
                        </a:rPr>
                        <a:t>Đọc đoạn từ  “Mười hai câu tiếp theo” đến “bạn cố tri Dương Khuê” và thực hiện các yêu cầu:</a:t>
                      </a:r>
                      <a:endParaRPr lang="en-US" sz="3600" kern="1200" dirty="0">
                        <a:solidFill>
                          <a:srgbClr val="674935"/>
                        </a:solidFill>
                        <a:effectLst/>
                        <a:latin typeface="Roboto Condensed" panose="02000000000000000000" pitchFamily="2" charset="0"/>
                        <a:ea typeface="Roboto Condensed" panose="02000000000000000000" pitchFamily="2" charset="0"/>
                        <a:cs typeface="+mn-cs"/>
                      </a:endParaRPr>
                    </a:p>
                    <a:p>
                      <a:pPr marL="571500" lvl="0" indent="-571500">
                        <a:lnSpc>
                          <a:spcPct val="150000"/>
                        </a:lnSpc>
                        <a:buFont typeface="Arial" panose="020B0604020202020204" pitchFamily="34" charset="0"/>
                        <a:buChar char="•"/>
                      </a:pPr>
                      <a:r>
                        <a:rPr lang="vi-VN" sz="3600" kern="1200" dirty="0">
                          <a:solidFill>
                            <a:srgbClr val="674935"/>
                          </a:solidFill>
                          <a:effectLst/>
                          <a:latin typeface="Roboto Condensed" panose="02000000000000000000" pitchFamily="2" charset="0"/>
                          <a:ea typeface="Roboto Condensed" panose="02000000000000000000" pitchFamily="2" charset="0"/>
                          <a:cs typeface="+mn-cs"/>
                        </a:rPr>
                        <a:t>Xác định luận điểm, lí lẽ và bằng chứng trong đoạn trên.</a:t>
                      </a:r>
                      <a:endParaRPr lang="en-US" sz="3600" kern="1200" dirty="0">
                        <a:solidFill>
                          <a:srgbClr val="674935"/>
                        </a:solidFill>
                        <a:effectLst/>
                        <a:latin typeface="Roboto Condensed" panose="02000000000000000000" pitchFamily="2" charset="0"/>
                        <a:ea typeface="Roboto Condensed" panose="02000000000000000000" pitchFamily="2" charset="0"/>
                        <a:cs typeface="+mn-cs"/>
                      </a:endParaRPr>
                    </a:p>
                    <a:p>
                      <a:pPr marL="571500" indent="-571500">
                        <a:lnSpc>
                          <a:spcPct val="150000"/>
                        </a:lnSpc>
                        <a:buFont typeface="Arial" panose="020B0604020202020204" pitchFamily="34" charset="0"/>
                        <a:buChar char="•"/>
                      </a:pPr>
                      <a:r>
                        <a:rPr lang="vi-VN" sz="3600" kern="1200" dirty="0">
                          <a:solidFill>
                            <a:srgbClr val="674935"/>
                          </a:solidFill>
                          <a:effectLst/>
                          <a:latin typeface="Roboto Condensed" panose="02000000000000000000" pitchFamily="2" charset="0"/>
                          <a:ea typeface="Roboto Condensed" panose="02000000000000000000" pitchFamily="2" charset="0"/>
                          <a:cs typeface="+mn-cs"/>
                        </a:rPr>
                        <a:t>Nhận xét về cách nêu lí lẽ và bằng chứng trong đoạn.</a:t>
                      </a:r>
                      <a:endParaRPr lang="en-US" sz="3600" dirty="0">
                        <a:solidFill>
                          <a:srgbClr val="674935"/>
                        </a:solidFill>
                        <a:latin typeface="Roboto Condensed" panose="02000000000000000000" pitchFamily="2" charset="0"/>
                        <a:ea typeface="Roboto Condensed" panose="02000000000000000000" pitchFamily="2" charset="0"/>
                        <a:cs typeface="Roboto Condensed"/>
                        <a:sym typeface="Roboto Condensed"/>
                      </a:endParaRPr>
                    </a:p>
                  </a:txBody>
                  <a:tcPr marL="95250" marR="95250" marT="95250" marB="95250" anchor="ctr">
                    <a:lnL w="28575" cap="flat" cmpd="sng" algn="ctr">
                      <a:solidFill>
                        <a:srgbClr val="B5BFA4"/>
                      </a:solidFill>
                      <a:prstDash val="solid"/>
                      <a:round/>
                      <a:headEnd type="none" w="med" len="med"/>
                      <a:tailEnd type="none" w="med" len="med"/>
                    </a:lnL>
                    <a:lnR w="28575" cap="flat" cmpd="sng" algn="ctr">
                      <a:solidFill>
                        <a:srgbClr val="B5BFA4"/>
                      </a:solidFill>
                      <a:prstDash val="solid"/>
                      <a:round/>
                      <a:headEnd type="none" w="med" len="med"/>
                      <a:tailEnd type="none" w="med" len="med"/>
                    </a:lnR>
                    <a:lnT w="28575" cap="flat" cmpd="sng" algn="ctr">
                      <a:solidFill>
                        <a:srgbClr val="B5BFA4"/>
                      </a:solidFill>
                      <a:prstDash val="solid"/>
                      <a:round/>
                      <a:headEnd type="none" w="med" len="med"/>
                      <a:tailEnd type="none" w="med" len="med"/>
                    </a:lnT>
                    <a:lnB w="28575" cap="flat" cmpd="sng" algn="ctr">
                      <a:solidFill>
                        <a:srgbClr val="B5BFA4"/>
                      </a:solidFill>
                      <a:prstDash val="solid"/>
                      <a:round/>
                      <a:headEnd type="none" w="med" len="med"/>
                      <a:tailEnd type="none" w="med" len="med"/>
                    </a:lnB>
                    <a:solidFill>
                      <a:srgbClr val="F2F2F2"/>
                    </a:solidFill>
                  </a:tcPr>
                </a:tc>
                <a:extLst>
                  <a:ext uri="{0D108BD9-81ED-4DB2-BD59-A6C34878D82A}">
                    <a16:rowId xmlns:a16="http://schemas.microsoft.com/office/drawing/2014/main" val="10002"/>
                  </a:ext>
                </a:extLst>
              </a:tr>
            </a:tbl>
          </a:graphicData>
        </a:graphic>
      </p:graphicFrame>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372E8A-F5E4-8DF4-C753-3CBFE7C36505}"/>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B09E7DE2-E29C-FB75-5504-96C9DBC46548}"/>
              </a:ext>
            </a:extLst>
          </p:cNvPr>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a:stretch>
          </a:blipFill>
        </p:spPr>
        <p:txBody>
          <a:bodyPr/>
          <a:lstStyle/>
          <a:p>
            <a:endParaRPr lang="en-US"/>
          </a:p>
        </p:txBody>
      </p:sp>
      <p:sp>
        <p:nvSpPr>
          <p:cNvPr id="3" name="Freeform 3">
            <a:extLst>
              <a:ext uri="{FF2B5EF4-FFF2-40B4-BE49-F238E27FC236}">
                <a16:creationId xmlns:a16="http://schemas.microsoft.com/office/drawing/2014/main" id="{260D7FE1-628D-55AC-7082-D33F41C5FDA7}"/>
              </a:ext>
            </a:extLst>
          </p:cNvPr>
          <p:cNvSpPr/>
          <p:nvPr/>
        </p:nvSpPr>
        <p:spPr>
          <a:xfrm flipH="1">
            <a:off x="-1242067" y="-1397325"/>
            <a:ext cx="20772135" cy="11684325"/>
          </a:xfrm>
          <a:custGeom>
            <a:avLst/>
            <a:gdLst/>
            <a:ahLst/>
            <a:cxnLst/>
            <a:rect l="l" t="t" r="r" b="b"/>
            <a:pathLst>
              <a:path w="20772135" h="11684325">
                <a:moveTo>
                  <a:pt x="20772134" y="0"/>
                </a:moveTo>
                <a:lnTo>
                  <a:pt x="0" y="0"/>
                </a:lnTo>
                <a:lnTo>
                  <a:pt x="0" y="11684325"/>
                </a:lnTo>
                <a:lnTo>
                  <a:pt x="20772134" y="11684325"/>
                </a:lnTo>
                <a:lnTo>
                  <a:pt x="20772134" y="0"/>
                </a:lnTo>
                <a:close/>
              </a:path>
            </a:pathLst>
          </a:custGeom>
          <a:blipFill>
            <a:blip r:embed="rId4"/>
            <a:stretch>
              <a:fillRect/>
            </a:stretch>
          </a:blipFill>
        </p:spPr>
        <p:txBody>
          <a:bodyPr/>
          <a:lstStyle/>
          <a:p>
            <a:endParaRPr lang="en-US"/>
          </a:p>
        </p:txBody>
      </p:sp>
      <p:graphicFrame>
        <p:nvGraphicFramePr>
          <p:cNvPr id="4" name="Table 4">
            <a:extLst>
              <a:ext uri="{FF2B5EF4-FFF2-40B4-BE49-F238E27FC236}">
                <a16:creationId xmlns:a16="http://schemas.microsoft.com/office/drawing/2014/main" id="{70BC03FC-047C-A32A-50EC-5F990031D2E9}"/>
              </a:ext>
            </a:extLst>
          </p:cNvPr>
          <p:cNvGraphicFramePr>
            <a:graphicFrameLocks noGrp="1"/>
          </p:cNvGraphicFramePr>
          <p:nvPr>
            <p:extLst>
              <p:ext uri="{D42A27DB-BD31-4B8C-83A1-F6EECF244321}">
                <p14:modId xmlns:p14="http://schemas.microsoft.com/office/powerpoint/2010/main" val="1221389230"/>
              </p:ext>
            </p:extLst>
          </p:nvPr>
        </p:nvGraphicFramePr>
        <p:xfrm>
          <a:off x="533400" y="557530"/>
          <a:ext cx="17221199" cy="9171940"/>
        </p:xfrm>
        <a:graphic>
          <a:graphicData uri="http://schemas.openxmlformats.org/drawingml/2006/table">
            <a:tbl>
              <a:tblPr/>
              <a:tblGrid>
                <a:gridCol w="2367915">
                  <a:extLst>
                    <a:ext uri="{9D8B030D-6E8A-4147-A177-3AD203B41FA5}">
                      <a16:colId xmlns:a16="http://schemas.microsoft.com/office/drawing/2014/main" val="20000"/>
                    </a:ext>
                  </a:extLst>
                </a:gridCol>
                <a:gridCol w="14853284">
                  <a:extLst>
                    <a:ext uri="{9D8B030D-6E8A-4147-A177-3AD203B41FA5}">
                      <a16:colId xmlns:a16="http://schemas.microsoft.com/office/drawing/2014/main" val="20001"/>
                    </a:ext>
                  </a:extLst>
                </a:gridCol>
              </a:tblGrid>
              <a:tr h="1579290">
                <a:tc>
                  <a:txBody>
                    <a:bodyPr/>
                    <a:lstStyle/>
                    <a:p>
                      <a:pPr algn="ctr">
                        <a:lnSpc>
                          <a:spcPct val="150000"/>
                        </a:lnSpc>
                        <a:defRPr/>
                      </a:pPr>
                      <a:r>
                        <a:rPr lang="vi-VN" sz="3600" b="1" kern="1200" dirty="0">
                          <a:solidFill>
                            <a:srgbClr val="674935"/>
                          </a:solidFill>
                          <a:effectLst/>
                          <a:latin typeface="Roboto Condensed" panose="02000000000000000000" pitchFamily="2" charset="0"/>
                          <a:ea typeface="Roboto Condensed" panose="02000000000000000000" pitchFamily="2" charset="0"/>
                          <a:cs typeface="+mn-cs"/>
                        </a:rPr>
                        <a:t>NHÓM NHÀ PHÊ BÌNH 3</a:t>
                      </a:r>
                      <a:endParaRPr lang="en-US" sz="3600" b="1" dirty="0">
                        <a:solidFill>
                          <a:srgbClr val="674935"/>
                        </a:solidFill>
                        <a:latin typeface="Roboto Condensed" panose="02000000000000000000" pitchFamily="2" charset="0"/>
                        <a:ea typeface="Roboto Condensed" panose="02000000000000000000" pitchFamily="2" charset="0"/>
                      </a:endParaRPr>
                    </a:p>
                  </a:txBody>
                  <a:tcPr marL="95250" marR="95250" marT="95250" marB="95250" anchor="ctr">
                    <a:lnL w="28575" cap="flat" cmpd="sng" algn="ctr">
                      <a:solidFill>
                        <a:srgbClr val="B5BFA4"/>
                      </a:solidFill>
                      <a:prstDash val="solid"/>
                      <a:round/>
                      <a:headEnd type="none" w="med" len="med"/>
                      <a:tailEnd type="none" w="med" len="med"/>
                    </a:lnL>
                    <a:lnR w="28575" cap="flat" cmpd="sng" algn="ctr">
                      <a:solidFill>
                        <a:srgbClr val="B5BFA4"/>
                      </a:solidFill>
                      <a:prstDash val="solid"/>
                      <a:round/>
                      <a:headEnd type="none" w="med" len="med"/>
                      <a:tailEnd type="none" w="med" len="med"/>
                    </a:lnR>
                    <a:lnT w="28575" cap="flat" cmpd="sng" algn="ctr">
                      <a:solidFill>
                        <a:srgbClr val="B5BFA4"/>
                      </a:solidFill>
                      <a:prstDash val="solid"/>
                      <a:round/>
                      <a:headEnd type="none" w="med" len="med"/>
                      <a:tailEnd type="none" w="med" len="med"/>
                    </a:lnT>
                    <a:lnB w="28575" cap="flat" cmpd="sng" algn="ctr">
                      <a:solidFill>
                        <a:srgbClr val="B5BFA4"/>
                      </a:solidFill>
                      <a:prstDash val="solid"/>
                      <a:round/>
                      <a:headEnd type="none" w="med" len="med"/>
                      <a:tailEnd type="none" w="med" len="med"/>
                    </a:lnB>
                    <a:solidFill>
                      <a:srgbClr val="F2F2F2"/>
                    </a:solidFill>
                  </a:tcPr>
                </a:tc>
                <a:tc>
                  <a:txBody>
                    <a:bodyPr/>
                    <a:lstStyle/>
                    <a:p>
                      <a:pPr>
                        <a:lnSpc>
                          <a:spcPct val="150000"/>
                        </a:lnSpc>
                      </a:pPr>
                      <a:r>
                        <a:rPr lang="vi-VN" sz="3600" kern="1200" dirty="0">
                          <a:solidFill>
                            <a:srgbClr val="674935"/>
                          </a:solidFill>
                          <a:effectLst/>
                          <a:latin typeface="Roboto Condensed" panose="02000000000000000000" pitchFamily="2" charset="0"/>
                          <a:ea typeface="Roboto Condensed" panose="02000000000000000000" pitchFamily="2" charset="0"/>
                          <a:cs typeface="+mn-cs"/>
                        </a:rPr>
                        <a:t>Đọc đoạn từ  “Trong tám câu” đến “kì vĩnh biệt” và thực hiện các yêu cầu:</a:t>
                      </a:r>
                      <a:endParaRPr lang="en-US" sz="3600" kern="1200" dirty="0">
                        <a:solidFill>
                          <a:srgbClr val="674935"/>
                        </a:solidFill>
                        <a:effectLst/>
                        <a:latin typeface="Roboto Condensed" panose="02000000000000000000" pitchFamily="2" charset="0"/>
                        <a:ea typeface="Roboto Condensed" panose="02000000000000000000" pitchFamily="2" charset="0"/>
                        <a:cs typeface="+mn-cs"/>
                      </a:endParaRPr>
                    </a:p>
                    <a:p>
                      <a:pPr marL="571500" lvl="0" indent="-571500">
                        <a:lnSpc>
                          <a:spcPct val="150000"/>
                        </a:lnSpc>
                        <a:buFont typeface="Arial" panose="020B0604020202020204" pitchFamily="34" charset="0"/>
                        <a:buChar char="•"/>
                      </a:pPr>
                      <a:r>
                        <a:rPr lang="vi-VN" sz="3600" kern="1200" dirty="0">
                          <a:solidFill>
                            <a:srgbClr val="674935"/>
                          </a:solidFill>
                          <a:effectLst/>
                          <a:latin typeface="Roboto Condensed" panose="02000000000000000000" pitchFamily="2" charset="0"/>
                          <a:ea typeface="Roboto Condensed" panose="02000000000000000000" pitchFamily="2" charset="0"/>
                          <a:cs typeface="+mn-cs"/>
                        </a:rPr>
                        <a:t>Xác định luận điểm, lí lẽ và bằng chứng trong đoạn trên.</a:t>
                      </a:r>
                      <a:endParaRPr lang="en-US" sz="3600" kern="1200" dirty="0">
                        <a:solidFill>
                          <a:srgbClr val="674935"/>
                        </a:solidFill>
                        <a:effectLst/>
                        <a:latin typeface="Roboto Condensed" panose="02000000000000000000" pitchFamily="2" charset="0"/>
                        <a:ea typeface="Roboto Condensed" panose="02000000000000000000" pitchFamily="2" charset="0"/>
                        <a:cs typeface="+mn-cs"/>
                      </a:endParaRPr>
                    </a:p>
                    <a:p>
                      <a:pPr marL="571500" indent="-571500">
                        <a:lnSpc>
                          <a:spcPct val="150000"/>
                        </a:lnSpc>
                        <a:buFont typeface="Arial" panose="020B0604020202020204" pitchFamily="34" charset="0"/>
                        <a:buChar char="•"/>
                      </a:pPr>
                      <a:r>
                        <a:rPr lang="vi-VN" sz="3600" kern="1200" dirty="0">
                          <a:solidFill>
                            <a:srgbClr val="674935"/>
                          </a:solidFill>
                          <a:effectLst/>
                          <a:latin typeface="Roboto Condensed" panose="02000000000000000000" pitchFamily="2" charset="0"/>
                          <a:ea typeface="Roboto Condensed" panose="02000000000000000000" pitchFamily="2" charset="0"/>
                          <a:cs typeface="+mn-cs"/>
                        </a:rPr>
                        <a:t>Nhận xét về cách nêu lí lẽ và bằng chứng trong đoạn.</a:t>
                      </a:r>
                      <a:endParaRPr lang="en-US" sz="3600" dirty="0">
                        <a:solidFill>
                          <a:srgbClr val="674935"/>
                        </a:solidFill>
                        <a:latin typeface="Roboto Condensed" panose="02000000000000000000" pitchFamily="2" charset="0"/>
                        <a:ea typeface="Roboto Condensed" panose="02000000000000000000" pitchFamily="2" charset="0"/>
                        <a:cs typeface="Roboto Condensed"/>
                        <a:sym typeface="Roboto Condensed"/>
                      </a:endParaRPr>
                    </a:p>
                  </a:txBody>
                  <a:tcPr marL="95250" marR="95250" marT="95250" marB="95250" anchor="ctr">
                    <a:lnL w="28575" cap="flat" cmpd="sng" algn="ctr">
                      <a:solidFill>
                        <a:srgbClr val="B5BFA4"/>
                      </a:solidFill>
                      <a:prstDash val="solid"/>
                      <a:round/>
                      <a:headEnd type="none" w="med" len="med"/>
                      <a:tailEnd type="none" w="med" len="med"/>
                    </a:lnL>
                    <a:lnR w="28575" cap="flat" cmpd="sng" algn="ctr">
                      <a:solidFill>
                        <a:srgbClr val="B5BFA4"/>
                      </a:solidFill>
                      <a:prstDash val="solid"/>
                      <a:round/>
                      <a:headEnd type="none" w="med" len="med"/>
                      <a:tailEnd type="none" w="med" len="med"/>
                    </a:lnR>
                    <a:lnT w="28575" cap="flat" cmpd="sng" algn="ctr">
                      <a:solidFill>
                        <a:srgbClr val="B5BFA4"/>
                      </a:solidFill>
                      <a:prstDash val="solid"/>
                      <a:round/>
                      <a:headEnd type="none" w="med" len="med"/>
                      <a:tailEnd type="none" w="med" len="med"/>
                    </a:lnT>
                    <a:lnB w="28575" cap="flat" cmpd="sng" algn="ctr">
                      <a:solidFill>
                        <a:srgbClr val="B5BFA4"/>
                      </a:solidFill>
                      <a:prstDash val="solid"/>
                      <a:round/>
                      <a:headEnd type="none" w="med" len="med"/>
                      <a:tailEnd type="none" w="med" len="med"/>
                    </a:lnB>
                    <a:solidFill>
                      <a:srgbClr val="F2F2F2"/>
                    </a:solidFill>
                  </a:tcPr>
                </a:tc>
                <a:extLst>
                  <a:ext uri="{0D108BD9-81ED-4DB2-BD59-A6C34878D82A}">
                    <a16:rowId xmlns:a16="http://schemas.microsoft.com/office/drawing/2014/main" val="10000"/>
                  </a:ext>
                </a:extLst>
              </a:tr>
              <a:tr h="1109473">
                <a:tc>
                  <a:txBody>
                    <a:bodyPr/>
                    <a:lstStyle/>
                    <a:p>
                      <a:pPr algn="ctr">
                        <a:lnSpc>
                          <a:spcPct val="150000"/>
                        </a:lnSpc>
                        <a:spcBef>
                          <a:spcPts val="200"/>
                        </a:spcBef>
                        <a:spcAft>
                          <a:spcPts val="200"/>
                        </a:spcAft>
                        <a:tabLst>
                          <a:tab pos="7334250" algn="l"/>
                        </a:tabLst>
                      </a:pPr>
                      <a:endParaRPr lang="vi-VN" sz="3600" b="1" dirty="0">
                        <a:solidFill>
                          <a:srgbClr val="674935"/>
                        </a:solidFill>
                        <a:effectLst/>
                        <a:latin typeface="Roboto Condensed" panose="02000000000000000000" pitchFamily="2" charset="0"/>
                        <a:ea typeface="Roboto Condensed" panose="02000000000000000000" pitchFamily="2" charset="0"/>
                      </a:endParaRPr>
                    </a:p>
                    <a:p>
                      <a:pPr algn="ctr">
                        <a:lnSpc>
                          <a:spcPct val="150000"/>
                        </a:lnSpc>
                        <a:spcBef>
                          <a:spcPts val="200"/>
                        </a:spcBef>
                        <a:spcAft>
                          <a:spcPts val="200"/>
                        </a:spcAft>
                        <a:tabLst>
                          <a:tab pos="7334250" algn="l"/>
                        </a:tabLst>
                      </a:pPr>
                      <a:r>
                        <a:rPr lang="vi-VN" sz="3600" b="1" dirty="0">
                          <a:solidFill>
                            <a:srgbClr val="674935"/>
                          </a:solidFill>
                          <a:effectLst/>
                          <a:latin typeface="Roboto Condensed" panose="02000000000000000000" pitchFamily="2" charset="0"/>
                          <a:ea typeface="Roboto Condensed" panose="02000000000000000000" pitchFamily="2" charset="0"/>
                        </a:rPr>
                        <a:t>NHÓM NHÀ PHÊ BÌNH 4</a:t>
                      </a:r>
                      <a:endParaRPr lang="en-US" sz="3600" b="1" dirty="0">
                        <a:solidFill>
                          <a:srgbClr val="674935"/>
                        </a:solidFill>
                        <a:effectLst/>
                        <a:latin typeface="Roboto Condensed" panose="02000000000000000000" pitchFamily="2" charset="0"/>
                        <a:ea typeface="Roboto Condensed" panose="02000000000000000000" pitchFamily="2" charset="0"/>
                      </a:endParaRPr>
                    </a:p>
                  </a:txBody>
                  <a:tcPr marL="68580" marR="68580" marT="0" marB="0">
                    <a:lnL w="28575" cap="flat" cmpd="sng" algn="ctr">
                      <a:solidFill>
                        <a:srgbClr val="B5BFA4"/>
                      </a:solidFill>
                      <a:prstDash val="solid"/>
                      <a:round/>
                      <a:headEnd type="none" w="med" len="med"/>
                      <a:tailEnd type="none" w="med" len="med"/>
                    </a:lnL>
                    <a:lnR w="28575" cap="flat" cmpd="sng" algn="ctr">
                      <a:solidFill>
                        <a:srgbClr val="B5BFA4"/>
                      </a:solidFill>
                      <a:prstDash val="solid"/>
                      <a:round/>
                      <a:headEnd type="none" w="med" len="med"/>
                      <a:tailEnd type="none" w="med" len="med"/>
                    </a:lnR>
                    <a:lnT w="28575" cap="flat" cmpd="sng" algn="ctr">
                      <a:solidFill>
                        <a:srgbClr val="B5BFA4"/>
                      </a:solidFill>
                      <a:prstDash val="solid"/>
                      <a:round/>
                      <a:headEnd type="none" w="med" len="med"/>
                      <a:tailEnd type="none" w="med" len="med"/>
                    </a:lnT>
                    <a:lnB w="28575" cap="flat" cmpd="sng" algn="ctr">
                      <a:solidFill>
                        <a:srgbClr val="B5BFA4"/>
                      </a:solidFill>
                      <a:prstDash val="solid"/>
                      <a:round/>
                      <a:headEnd type="none" w="med" len="med"/>
                      <a:tailEnd type="none" w="med" len="med"/>
                    </a:lnB>
                    <a:solidFill>
                      <a:srgbClr val="F2F2F2"/>
                    </a:solidFill>
                  </a:tcPr>
                </a:tc>
                <a:tc>
                  <a:txBody>
                    <a:bodyPr/>
                    <a:lstStyle/>
                    <a:p>
                      <a:pPr algn="just">
                        <a:lnSpc>
                          <a:spcPct val="150000"/>
                        </a:lnSpc>
                        <a:spcBef>
                          <a:spcPts val="200"/>
                        </a:spcBef>
                        <a:spcAft>
                          <a:spcPts val="200"/>
                        </a:spcAft>
                        <a:tabLst>
                          <a:tab pos="7334250" algn="l"/>
                        </a:tabLst>
                      </a:pPr>
                      <a:r>
                        <a:rPr lang="vi-VN" sz="3600" dirty="0">
                          <a:solidFill>
                            <a:srgbClr val="674935"/>
                          </a:solidFill>
                          <a:effectLst/>
                          <a:latin typeface="Roboto Condensed" panose="02000000000000000000" pitchFamily="2" charset="0"/>
                          <a:ea typeface="Roboto Condensed" panose="02000000000000000000" pitchFamily="2" charset="0"/>
                        </a:rPr>
                        <a:t>Đọc đoạn từ  “Phần còn lại gồm mười sáu câu” đến “chân thành về tình bạn” và thực hiện các yêu cầu:</a:t>
                      </a:r>
                      <a:endParaRPr lang="en-US" sz="3600" dirty="0">
                        <a:solidFill>
                          <a:srgbClr val="674935"/>
                        </a:solidFill>
                        <a:effectLst/>
                        <a:latin typeface="Roboto Condensed" panose="02000000000000000000" pitchFamily="2" charset="0"/>
                        <a:ea typeface="Roboto Condensed" panose="02000000000000000000" pitchFamily="2" charset="0"/>
                      </a:endParaRPr>
                    </a:p>
                    <a:p>
                      <a:pPr marL="571500" lvl="0" indent="-571500" algn="just">
                        <a:lnSpc>
                          <a:spcPct val="150000"/>
                        </a:lnSpc>
                        <a:spcBef>
                          <a:spcPts val="200"/>
                        </a:spcBef>
                        <a:spcAft>
                          <a:spcPts val="200"/>
                        </a:spcAft>
                        <a:buFont typeface="Arial" panose="020B0604020202020204" pitchFamily="34" charset="0"/>
                        <a:buChar char="•"/>
                        <a:tabLst>
                          <a:tab pos="7334250" algn="l"/>
                        </a:tabLst>
                      </a:pPr>
                      <a:r>
                        <a:rPr lang="vi-VN" sz="3600" dirty="0">
                          <a:solidFill>
                            <a:srgbClr val="674935"/>
                          </a:solidFill>
                          <a:effectLst/>
                          <a:latin typeface="Roboto Condensed" panose="02000000000000000000" pitchFamily="2" charset="0"/>
                          <a:ea typeface="Roboto Condensed" panose="02000000000000000000" pitchFamily="2" charset="0"/>
                          <a:cs typeface="Noto Sans Symbols"/>
                        </a:rPr>
                        <a:t>Xác định luận điểm, lí lẽ và bằng chứng trong đoạn trên.</a:t>
                      </a:r>
                      <a:endParaRPr lang="en-US" sz="3600" dirty="0">
                        <a:solidFill>
                          <a:srgbClr val="674935"/>
                        </a:solidFill>
                        <a:effectLst/>
                        <a:latin typeface="Roboto Condensed" panose="02000000000000000000" pitchFamily="2" charset="0"/>
                        <a:ea typeface="Roboto Condensed" panose="02000000000000000000" pitchFamily="2" charset="0"/>
                        <a:cs typeface="Noto Sans Symbols"/>
                      </a:endParaRPr>
                    </a:p>
                    <a:p>
                      <a:pPr marL="571500" lvl="0" indent="-571500" algn="just">
                        <a:lnSpc>
                          <a:spcPct val="150000"/>
                        </a:lnSpc>
                        <a:spcBef>
                          <a:spcPts val="200"/>
                        </a:spcBef>
                        <a:spcAft>
                          <a:spcPts val="200"/>
                        </a:spcAft>
                        <a:buFont typeface="Arial" panose="020B0604020202020204" pitchFamily="34" charset="0"/>
                        <a:buChar char="•"/>
                        <a:tabLst>
                          <a:tab pos="7334250" algn="l"/>
                        </a:tabLst>
                      </a:pPr>
                      <a:r>
                        <a:rPr lang="vi-VN" sz="3600" dirty="0">
                          <a:solidFill>
                            <a:srgbClr val="674935"/>
                          </a:solidFill>
                          <a:effectLst/>
                          <a:latin typeface="Roboto Condensed" panose="02000000000000000000" pitchFamily="2" charset="0"/>
                          <a:ea typeface="Roboto Condensed" panose="02000000000000000000" pitchFamily="2" charset="0"/>
                          <a:cs typeface="Noto Sans Symbols"/>
                        </a:rPr>
                        <a:t>Nhận xét về cách nêu lí lẽ và bằng chứng trong đoạn.</a:t>
                      </a:r>
                      <a:endParaRPr lang="en-US" sz="3600" dirty="0">
                        <a:solidFill>
                          <a:srgbClr val="674935"/>
                        </a:solidFill>
                        <a:effectLst/>
                        <a:latin typeface="Roboto Condensed" panose="02000000000000000000" pitchFamily="2" charset="0"/>
                        <a:ea typeface="Roboto Condensed" panose="02000000000000000000" pitchFamily="2" charset="0"/>
                        <a:cs typeface="Noto Sans Symbols"/>
                      </a:endParaRPr>
                    </a:p>
                  </a:txBody>
                  <a:tcPr marL="68580" marR="68580" marT="0" marB="0">
                    <a:lnL w="28575" cap="flat" cmpd="sng" algn="ctr">
                      <a:solidFill>
                        <a:srgbClr val="B5BFA4"/>
                      </a:solidFill>
                      <a:prstDash val="solid"/>
                      <a:round/>
                      <a:headEnd type="none" w="med" len="med"/>
                      <a:tailEnd type="none" w="med" len="med"/>
                    </a:lnL>
                    <a:lnR w="28575" cap="flat" cmpd="sng" algn="ctr">
                      <a:solidFill>
                        <a:srgbClr val="B5BFA4"/>
                      </a:solidFill>
                      <a:prstDash val="solid"/>
                      <a:round/>
                      <a:headEnd type="none" w="med" len="med"/>
                      <a:tailEnd type="none" w="med" len="med"/>
                    </a:lnR>
                    <a:lnT w="28575" cap="flat" cmpd="sng" algn="ctr">
                      <a:solidFill>
                        <a:srgbClr val="B5BFA4"/>
                      </a:solidFill>
                      <a:prstDash val="solid"/>
                      <a:round/>
                      <a:headEnd type="none" w="med" len="med"/>
                      <a:tailEnd type="none" w="med" len="med"/>
                    </a:lnT>
                    <a:lnB w="28575" cap="flat" cmpd="sng" algn="ctr">
                      <a:solidFill>
                        <a:srgbClr val="B5BFA4"/>
                      </a:solidFill>
                      <a:prstDash val="solid"/>
                      <a:round/>
                      <a:headEnd type="none" w="med" len="med"/>
                      <a:tailEnd type="none" w="med" len="med"/>
                    </a:lnB>
                    <a:solidFill>
                      <a:srgbClr val="F2F2F2"/>
                    </a:solidFill>
                  </a:tcPr>
                </a:tc>
                <a:extLst>
                  <a:ext uri="{0D108BD9-81ED-4DB2-BD59-A6C34878D82A}">
                    <a16:rowId xmlns:a16="http://schemas.microsoft.com/office/drawing/2014/main" val="10001"/>
                  </a:ext>
                </a:extLst>
              </a:tr>
              <a:tr h="1105206">
                <a:tc>
                  <a:txBody>
                    <a:bodyPr/>
                    <a:lstStyle/>
                    <a:p>
                      <a:pPr algn="ctr">
                        <a:lnSpc>
                          <a:spcPct val="150000"/>
                        </a:lnSpc>
                        <a:spcBef>
                          <a:spcPts val="200"/>
                        </a:spcBef>
                        <a:spcAft>
                          <a:spcPts val="200"/>
                        </a:spcAft>
                        <a:tabLst>
                          <a:tab pos="7334250" algn="l"/>
                        </a:tabLst>
                      </a:pPr>
                      <a:endParaRPr lang="vi-VN" sz="3600" b="1" dirty="0">
                        <a:solidFill>
                          <a:srgbClr val="674935"/>
                        </a:solidFill>
                        <a:effectLst/>
                        <a:latin typeface="Roboto Condensed" panose="02000000000000000000" pitchFamily="2" charset="0"/>
                        <a:ea typeface="Roboto Condensed" panose="02000000000000000000" pitchFamily="2" charset="0"/>
                      </a:endParaRPr>
                    </a:p>
                    <a:p>
                      <a:pPr algn="ctr">
                        <a:lnSpc>
                          <a:spcPct val="150000"/>
                        </a:lnSpc>
                        <a:spcBef>
                          <a:spcPts val="200"/>
                        </a:spcBef>
                        <a:spcAft>
                          <a:spcPts val="200"/>
                        </a:spcAft>
                        <a:tabLst>
                          <a:tab pos="7334250" algn="l"/>
                        </a:tabLst>
                      </a:pPr>
                      <a:r>
                        <a:rPr lang="vi-VN" sz="3600" b="1" dirty="0">
                          <a:solidFill>
                            <a:srgbClr val="674935"/>
                          </a:solidFill>
                          <a:effectLst/>
                          <a:latin typeface="Roboto Condensed" panose="02000000000000000000" pitchFamily="2" charset="0"/>
                          <a:ea typeface="Roboto Condensed" panose="02000000000000000000" pitchFamily="2" charset="0"/>
                        </a:rPr>
                        <a:t>NHÓM NHÀ PHÊ BÌNH 5</a:t>
                      </a:r>
                    </a:p>
                    <a:p>
                      <a:pPr algn="ctr">
                        <a:lnSpc>
                          <a:spcPct val="150000"/>
                        </a:lnSpc>
                        <a:spcBef>
                          <a:spcPts val="200"/>
                        </a:spcBef>
                        <a:spcAft>
                          <a:spcPts val="200"/>
                        </a:spcAft>
                        <a:tabLst>
                          <a:tab pos="7334250" algn="l"/>
                        </a:tabLst>
                      </a:pPr>
                      <a:endParaRPr lang="en-US" sz="3600" b="1" dirty="0">
                        <a:solidFill>
                          <a:srgbClr val="674935"/>
                        </a:solidFill>
                        <a:effectLst/>
                        <a:latin typeface="Roboto Condensed" panose="02000000000000000000" pitchFamily="2" charset="0"/>
                        <a:ea typeface="Roboto Condensed" panose="02000000000000000000" pitchFamily="2" charset="0"/>
                      </a:endParaRPr>
                    </a:p>
                  </a:txBody>
                  <a:tcPr marL="68580" marR="68580" marT="0" marB="0">
                    <a:lnL w="28575" cap="flat" cmpd="sng" algn="ctr">
                      <a:solidFill>
                        <a:srgbClr val="B5BFA4"/>
                      </a:solidFill>
                      <a:prstDash val="solid"/>
                      <a:round/>
                      <a:headEnd type="none" w="med" len="med"/>
                      <a:tailEnd type="none" w="med" len="med"/>
                    </a:lnL>
                    <a:lnR w="28575" cap="flat" cmpd="sng" algn="ctr">
                      <a:solidFill>
                        <a:srgbClr val="B5BFA4"/>
                      </a:solidFill>
                      <a:prstDash val="solid"/>
                      <a:round/>
                      <a:headEnd type="none" w="med" len="med"/>
                      <a:tailEnd type="none" w="med" len="med"/>
                    </a:lnR>
                    <a:lnT w="28575" cap="flat" cmpd="sng" algn="ctr">
                      <a:solidFill>
                        <a:srgbClr val="B5BFA4"/>
                      </a:solidFill>
                      <a:prstDash val="solid"/>
                      <a:round/>
                      <a:headEnd type="none" w="med" len="med"/>
                      <a:tailEnd type="none" w="med" len="med"/>
                    </a:lnT>
                    <a:lnB w="28575" cap="flat" cmpd="sng" algn="ctr">
                      <a:solidFill>
                        <a:srgbClr val="B5BFA4"/>
                      </a:solidFill>
                      <a:prstDash val="solid"/>
                      <a:round/>
                      <a:headEnd type="none" w="med" len="med"/>
                      <a:tailEnd type="none" w="med" len="med"/>
                    </a:lnB>
                    <a:solidFill>
                      <a:srgbClr val="F2F2F2"/>
                    </a:solidFill>
                  </a:tcPr>
                </a:tc>
                <a:tc>
                  <a:txBody>
                    <a:bodyPr/>
                    <a:lstStyle/>
                    <a:p>
                      <a:pPr algn="just">
                        <a:lnSpc>
                          <a:spcPct val="150000"/>
                        </a:lnSpc>
                        <a:spcBef>
                          <a:spcPts val="200"/>
                        </a:spcBef>
                        <a:spcAft>
                          <a:spcPts val="200"/>
                        </a:spcAft>
                        <a:tabLst>
                          <a:tab pos="7334250" algn="l"/>
                        </a:tabLst>
                      </a:pPr>
                      <a:r>
                        <a:rPr lang="vi-VN" sz="3600" dirty="0">
                          <a:solidFill>
                            <a:srgbClr val="674935"/>
                          </a:solidFill>
                          <a:effectLst/>
                          <a:latin typeface="Roboto Condensed" panose="02000000000000000000" pitchFamily="2" charset="0"/>
                          <a:ea typeface="Roboto Condensed" panose="02000000000000000000" pitchFamily="2" charset="0"/>
                        </a:rPr>
                        <a:t>Đọc đoạn từ  “Mấy câu kết” đến “vườn hoa văn học nước nhà” và thực hiện các yêu cầu:</a:t>
                      </a:r>
                      <a:endParaRPr lang="en-US" sz="3600" dirty="0">
                        <a:solidFill>
                          <a:srgbClr val="674935"/>
                        </a:solidFill>
                        <a:effectLst/>
                        <a:latin typeface="Roboto Condensed" panose="02000000000000000000" pitchFamily="2" charset="0"/>
                        <a:ea typeface="Roboto Condensed" panose="02000000000000000000" pitchFamily="2" charset="0"/>
                      </a:endParaRPr>
                    </a:p>
                    <a:p>
                      <a:pPr marL="571500" lvl="0" indent="-571500" algn="just">
                        <a:lnSpc>
                          <a:spcPct val="150000"/>
                        </a:lnSpc>
                        <a:spcBef>
                          <a:spcPts val="200"/>
                        </a:spcBef>
                        <a:spcAft>
                          <a:spcPts val="200"/>
                        </a:spcAft>
                        <a:buFont typeface="Arial" panose="020B0604020202020204" pitchFamily="34" charset="0"/>
                        <a:buChar char="•"/>
                        <a:tabLst>
                          <a:tab pos="7334250" algn="l"/>
                        </a:tabLst>
                      </a:pPr>
                      <a:r>
                        <a:rPr lang="vi-VN" sz="3600" dirty="0">
                          <a:solidFill>
                            <a:srgbClr val="674935"/>
                          </a:solidFill>
                          <a:effectLst/>
                          <a:latin typeface="Roboto Condensed" panose="02000000000000000000" pitchFamily="2" charset="0"/>
                          <a:ea typeface="Roboto Condensed" panose="02000000000000000000" pitchFamily="2" charset="0"/>
                          <a:cs typeface="Noto Sans Symbols"/>
                        </a:rPr>
                        <a:t>Xác định luận điểm, lí lẽ và bằng chứng trong đoạn trên.</a:t>
                      </a:r>
                      <a:endParaRPr lang="en-US" sz="3600" dirty="0">
                        <a:solidFill>
                          <a:srgbClr val="674935"/>
                        </a:solidFill>
                        <a:effectLst/>
                        <a:latin typeface="Roboto Condensed" panose="02000000000000000000" pitchFamily="2" charset="0"/>
                        <a:ea typeface="Roboto Condensed" panose="02000000000000000000" pitchFamily="2" charset="0"/>
                        <a:cs typeface="Noto Sans Symbols"/>
                      </a:endParaRPr>
                    </a:p>
                    <a:p>
                      <a:pPr marL="571500" lvl="0" indent="-571500" algn="just">
                        <a:lnSpc>
                          <a:spcPct val="150000"/>
                        </a:lnSpc>
                        <a:spcBef>
                          <a:spcPts val="200"/>
                        </a:spcBef>
                        <a:spcAft>
                          <a:spcPts val="200"/>
                        </a:spcAft>
                        <a:buFont typeface="Arial" panose="020B0604020202020204" pitchFamily="34" charset="0"/>
                        <a:buChar char="•"/>
                        <a:tabLst>
                          <a:tab pos="7334250" algn="l"/>
                        </a:tabLst>
                      </a:pPr>
                      <a:r>
                        <a:rPr lang="vi-VN" sz="3600" dirty="0">
                          <a:solidFill>
                            <a:srgbClr val="674935"/>
                          </a:solidFill>
                          <a:effectLst/>
                          <a:latin typeface="Roboto Condensed" panose="02000000000000000000" pitchFamily="2" charset="0"/>
                          <a:ea typeface="Roboto Condensed" panose="02000000000000000000" pitchFamily="2" charset="0"/>
                          <a:cs typeface="Noto Sans Symbols"/>
                        </a:rPr>
                        <a:t>Nhận xét về cách nêu lí lẽ và bằng chứng trong đoạn.</a:t>
                      </a:r>
                      <a:endParaRPr lang="en-US" sz="3600" dirty="0">
                        <a:solidFill>
                          <a:srgbClr val="674935"/>
                        </a:solidFill>
                        <a:effectLst/>
                        <a:latin typeface="Roboto Condensed" panose="02000000000000000000" pitchFamily="2" charset="0"/>
                        <a:ea typeface="Roboto Condensed" panose="02000000000000000000" pitchFamily="2" charset="0"/>
                        <a:cs typeface="Noto Sans Symbols"/>
                      </a:endParaRPr>
                    </a:p>
                  </a:txBody>
                  <a:tcPr marL="68580" marR="68580" marT="0" marB="0">
                    <a:lnL w="28575" cap="flat" cmpd="sng" algn="ctr">
                      <a:solidFill>
                        <a:srgbClr val="B5BFA4"/>
                      </a:solidFill>
                      <a:prstDash val="solid"/>
                      <a:round/>
                      <a:headEnd type="none" w="med" len="med"/>
                      <a:tailEnd type="none" w="med" len="med"/>
                    </a:lnL>
                    <a:lnR w="28575" cap="flat" cmpd="sng" algn="ctr">
                      <a:solidFill>
                        <a:srgbClr val="B5BFA4"/>
                      </a:solidFill>
                      <a:prstDash val="solid"/>
                      <a:round/>
                      <a:headEnd type="none" w="med" len="med"/>
                      <a:tailEnd type="none" w="med" len="med"/>
                    </a:lnR>
                    <a:lnT w="28575" cap="flat" cmpd="sng" algn="ctr">
                      <a:solidFill>
                        <a:srgbClr val="B5BFA4"/>
                      </a:solidFill>
                      <a:prstDash val="solid"/>
                      <a:round/>
                      <a:headEnd type="none" w="med" len="med"/>
                      <a:tailEnd type="none" w="med" len="med"/>
                    </a:lnT>
                    <a:lnB w="28575" cap="flat" cmpd="sng" algn="ctr">
                      <a:solidFill>
                        <a:srgbClr val="B5BFA4"/>
                      </a:solidFill>
                      <a:prstDash val="solid"/>
                      <a:round/>
                      <a:headEnd type="none" w="med" len="med"/>
                      <a:tailEnd type="none" w="med" len="med"/>
                    </a:lnB>
                    <a:solidFill>
                      <a:srgbClr val="F2F2F2"/>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75613440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flipH="1">
            <a:off x="-150788" y="489331"/>
            <a:ext cx="20386753" cy="11467548"/>
          </a:xfrm>
          <a:custGeom>
            <a:avLst/>
            <a:gdLst/>
            <a:ahLst/>
            <a:cxnLst/>
            <a:rect l="l" t="t" r="r" b="b"/>
            <a:pathLst>
              <a:path w="20386753" h="11467548">
                <a:moveTo>
                  <a:pt x="20386753" y="0"/>
                </a:moveTo>
                <a:lnTo>
                  <a:pt x="0" y="0"/>
                </a:lnTo>
                <a:lnTo>
                  <a:pt x="0" y="11467548"/>
                </a:lnTo>
                <a:lnTo>
                  <a:pt x="20386753" y="11467548"/>
                </a:lnTo>
                <a:lnTo>
                  <a:pt x="20386753" y="0"/>
                </a:lnTo>
                <a:close/>
              </a:path>
            </a:pathLst>
          </a:custGeom>
          <a:blipFill>
            <a:blip r:embed="rId3"/>
            <a:stretch>
              <a:fillRect/>
            </a:stretch>
          </a:blipFill>
        </p:spPr>
        <p:txBody>
          <a:bodyPr/>
          <a:lstStyle/>
          <a:p>
            <a:endParaRPr lang="en-US"/>
          </a:p>
        </p:txBody>
      </p:sp>
      <p:sp>
        <p:nvSpPr>
          <p:cNvPr id="3" name="Freeform 3"/>
          <p:cNvSpPr/>
          <p:nvPr/>
        </p:nvSpPr>
        <p:spPr>
          <a:xfrm>
            <a:off x="4322585" y="489331"/>
            <a:ext cx="12459980" cy="9308338"/>
          </a:xfrm>
          <a:custGeom>
            <a:avLst/>
            <a:gdLst/>
            <a:ahLst/>
            <a:cxnLst/>
            <a:rect l="l" t="t" r="r" b="b"/>
            <a:pathLst>
              <a:path w="12459980" h="9308338">
                <a:moveTo>
                  <a:pt x="0" y="0"/>
                </a:moveTo>
                <a:lnTo>
                  <a:pt x="12459980" y="0"/>
                </a:lnTo>
                <a:lnTo>
                  <a:pt x="12459980" y="9308338"/>
                </a:lnTo>
                <a:lnTo>
                  <a:pt x="0" y="9308338"/>
                </a:lnTo>
                <a:lnTo>
                  <a:pt x="0" y="0"/>
                </a:lnTo>
                <a:close/>
              </a:path>
            </a:pathLst>
          </a:custGeom>
          <a:blipFill>
            <a:blip r:embed="rId4"/>
            <a:stretch>
              <a:fillRect/>
            </a:stretch>
          </a:blipFill>
        </p:spPr>
        <p:txBody>
          <a:bodyPr/>
          <a:lstStyle/>
          <a:p>
            <a:endParaRPr lang="en-US"/>
          </a:p>
        </p:txBody>
      </p:sp>
      <p:sp>
        <p:nvSpPr>
          <p:cNvPr id="4" name="TextBox 4"/>
          <p:cNvSpPr txBox="1"/>
          <p:nvPr/>
        </p:nvSpPr>
        <p:spPr>
          <a:xfrm>
            <a:off x="467973" y="2702291"/>
            <a:ext cx="3639915" cy="4391476"/>
          </a:xfrm>
          <a:prstGeom prst="rect">
            <a:avLst/>
          </a:prstGeom>
        </p:spPr>
        <p:txBody>
          <a:bodyPr lIns="0" tIns="0" rIns="0" bIns="0" rtlCol="0" anchor="t">
            <a:spAutoFit/>
          </a:bodyPr>
          <a:lstStyle/>
          <a:p>
            <a:pPr algn="ctr">
              <a:lnSpc>
                <a:spcPts val="6837"/>
              </a:lnSpc>
            </a:pPr>
            <a:r>
              <a:rPr lang="en-US" sz="5697">
                <a:solidFill>
                  <a:srgbClr val="7B8B5F"/>
                </a:solidFill>
                <a:latin typeface="#9Slide07 Crocante"/>
                <a:ea typeface="#9Slide07 Crocante"/>
                <a:cs typeface="#9Slide07 Crocante"/>
                <a:sym typeface="#9Slide07 Crocante"/>
              </a:rPr>
              <a:t>GIẢI MÃ </a:t>
            </a:r>
          </a:p>
          <a:p>
            <a:pPr algn="ctr">
              <a:lnSpc>
                <a:spcPts val="6837"/>
              </a:lnSpc>
            </a:pPr>
            <a:r>
              <a:rPr lang="en-US" sz="5697">
                <a:solidFill>
                  <a:srgbClr val="7B8B5F"/>
                </a:solidFill>
                <a:latin typeface="#9Slide07 Crocante"/>
                <a:ea typeface="#9Slide07 Crocante"/>
                <a:cs typeface="#9Slide07 Crocante"/>
                <a:sym typeface="#9Slide07 Crocante"/>
              </a:rPr>
              <a:t>BÍ KÍP KHÁM PHÁ </a:t>
            </a:r>
          </a:p>
          <a:p>
            <a:pPr algn="ctr">
              <a:lnSpc>
                <a:spcPts val="6837"/>
              </a:lnSpc>
              <a:spcBef>
                <a:spcPct val="0"/>
              </a:spcBef>
            </a:pPr>
            <a:r>
              <a:rPr lang="en-US" sz="5697">
                <a:solidFill>
                  <a:srgbClr val="7B8B5F"/>
                </a:solidFill>
                <a:latin typeface="#9Slide07 Crocante"/>
                <a:ea typeface="#9Slide07 Crocante"/>
                <a:cs typeface="#9Slide07 Crocante"/>
                <a:sym typeface="#9Slide07 Crocante"/>
              </a:rPr>
              <a:t>VĂN BẢN NGHỊ LUẬN</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a:stretch>
          </a:blipFill>
        </p:spPr>
        <p:txBody>
          <a:bodyPr/>
          <a:lstStyle/>
          <a:p>
            <a:endParaRPr lang="en-US"/>
          </a:p>
        </p:txBody>
      </p:sp>
      <p:grpSp>
        <p:nvGrpSpPr>
          <p:cNvPr id="3" name="Group 3"/>
          <p:cNvGrpSpPr/>
          <p:nvPr/>
        </p:nvGrpSpPr>
        <p:grpSpPr>
          <a:xfrm>
            <a:off x="0" y="1419785"/>
            <a:ext cx="18299916" cy="68632"/>
            <a:chOff x="0" y="0"/>
            <a:chExt cx="24399888" cy="91509"/>
          </a:xfrm>
        </p:grpSpPr>
        <p:sp>
          <p:nvSpPr>
            <p:cNvPr id="4" name="Freeform 4"/>
            <p:cNvSpPr/>
            <p:nvPr/>
          </p:nvSpPr>
          <p:spPr>
            <a:xfrm>
              <a:off x="0" y="0"/>
              <a:ext cx="24399875" cy="91567"/>
            </a:xfrm>
            <a:custGeom>
              <a:avLst/>
              <a:gdLst/>
              <a:ahLst/>
              <a:cxnLst/>
              <a:rect l="l" t="t" r="r" b="b"/>
              <a:pathLst>
                <a:path w="24399875" h="91567">
                  <a:moveTo>
                    <a:pt x="0" y="91567"/>
                  </a:moveTo>
                  <a:lnTo>
                    <a:pt x="24399875" y="91567"/>
                  </a:lnTo>
                  <a:lnTo>
                    <a:pt x="24399875" y="0"/>
                  </a:lnTo>
                  <a:lnTo>
                    <a:pt x="0" y="0"/>
                  </a:lnTo>
                  <a:close/>
                </a:path>
              </a:pathLst>
            </a:custGeom>
            <a:solidFill>
              <a:srgbClr val="767171"/>
            </a:solidFill>
          </p:spPr>
          <p:txBody>
            <a:bodyPr/>
            <a:lstStyle/>
            <a:p>
              <a:endParaRPr lang="en-US"/>
            </a:p>
          </p:txBody>
        </p:sp>
      </p:grpSp>
      <p:sp>
        <p:nvSpPr>
          <p:cNvPr id="5" name="TextBox 5"/>
          <p:cNvSpPr txBox="1"/>
          <p:nvPr/>
        </p:nvSpPr>
        <p:spPr>
          <a:xfrm>
            <a:off x="892622" y="505385"/>
            <a:ext cx="17259300" cy="743793"/>
          </a:xfrm>
          <a:prstGeom prst="rect">
            <a:avLst/>
          </a:prstGeom>
        </p:spPr>
        <p:txBody>
          <a:bodyPr lIns="0" tIns="0" rIns="0" bIns="0" rtlCol="0" anchor="t">
            <a:spAutoFit/>
          </a:bodyPr>
          <a:lstStyle/>
          <a:p>
            <a:pPr algn="ctr">
              <a:lnSpc>
                <a:spcPts val="5759"/>
              </a:lnSpc>
              <a:spcBef>
                <a:spcPct val="0"/>
              </a:spcBef>
            </a:pPr>
            <a:r>
              <a:rPr lang="en-US" sz="4800" dirty="0">
                <a:solidFill>
                  <a:srgbClr val="674935"/>
                </a:solidFill>
                <a:latin typeface="#9Slide05 Dear Saturday"/>
                <a:ea typeface="#9Slide05 Dear Saturday"/>
                <a:cs typeface="#9Slide05 Dear Saturday"/>
                <a:sym typeface="#9Slide05 Dear Saturday"/>
              </a:rPr>
              <a:t>3.</a:t>
            </a:r>
            <a:r>
              <a:rPr lang="vi-VN" sz="4800" dirty="0">
                <a:solidFill>
                  <a:srgbClr val="674935"/>
                </a:solidFill>
                <a:latin typeface="#9Slide05 Dear Saturday"/>
                <a:ea typeface="#9Slide05 Dear Saturday"/>
                <a:cs typeface="#9Slide05 Dear Saturday"/>
                <a:sym typeface="#9Slide05 Dear Saturday"/>
              </a:rPr>
              <a:t>2</a:t>
            </a:r>
            <a:r>
              <a:rPr lang="en-US" sz="4800" dirty="0">
                <a:solidFill>
                  <a:srgbClr val="674935"/>
                </a:solidFill>
                <a:latin typeface="#9Slide05 Dear Saturday"/>
                <a:ea typeface="#9Slide05 Dear Saturday"/>
                <a:cs typeface="#9Slide05 Dear Saturday"/>
                <a:sym typeface="#9Slide05 Dear Saturday"/>
              </a:rPr>
              <a:t>. </a:t>
            </a:r>
            <a:r>
              <a:rPr lang="vi-VN" sz="4800" dirty="0">
                <a:solidFill>
                  <a:srgbClr val="674935"/>
                </a:solidFill>
                <a:latin typeface="#9Slide05 Dear Saturday"/>
                <a:ea typeface="#9Slide05 Dear Saturday"/>
                <a:cs typeface="#9Slide05 Dear Saturday"/>
                <a:sym typeface="#9Slide05 Dear Saturday"/>
              </a:rPr>
              <a:t>Tìm hiểu chi tiét</a:t>
            </a:r>
            <a:endParaRPr lang="en-US" sz="4800" dirty="0">
              <a:solidFill>
                <a:srgbClr val="674935"/>
              </a:solidFill>
              <a:latin typeface="#9Slide05 Dear Saturday"/>
              <a:ea typeface="#9Slide05 Dear Saturday"/>
              <a:cs typeface="#9Slide05 Dear Saturday"/>
              <a:sym typeface="#9Slide05 Dear Saturday"/>
            </a:endParaRPr>
          </a:p>
        </p:txBody>
      </p:sp>
      <p:grpSp>
        <p:nvGrpSpPr>
          <p:cNvPr id="6" name="Group 6"/>
          <p:cNvGrpSpPr/>
          <p:nvPr/>
        </p:nvGrpSpPr>
        <p:grpSpPr>
          <a:xfrm>
            <a:off x="1333195" y="3521125"/>
            <a:ext cx="15926105" cy="3718444"/>
            <a:chOff x="0" y="0"/>
            <a:chExt cx="4194530" cy="979343"/>
          </a:xfrm>
        </p:grpSpPr>
        <p:sp>
          <p:nvSpPr>
            <p:cNvPr id="7" name="Freeform 7"/>
            <p:cNvSpPr/>
            <p:nvPr/>
          </p:nvSpPr>
          <p:spPr>
            <a:xfrm>
              <a:off x="0" y="0"/>
              <a:ext cx="4194530" cy="979343"/>
            </a:xfrm>
            <a:custGeom>
              <a:avLst/>
              <a:gdLst/>
              <a:ahLst/>
              <a:cxnLst/>
              <a:rect l="l" t="t" r="r" b="b"/>
              <a:pathLst>
                <a:path w="4194530" h="979343">
                  <a:moveTo>
                    <a:pt x="24792" y="0"/>
                  </a:moveTo>
                  <a:lnTo>
                    <a:pt x="4169738" y="0"/>
                  </a:lnTo>
                  <a:cubicBezTo>
                    <a:pt x="4183430" y="0"/>
                    <a:pt x="4194530" y="11100"/>
                    <a:pt x="4194530" y="24792"/>
                  </a:cubicBezTo>
                  <a:lnTo>
                    <a:pt x="4194530" y="954551"/>
                  </a:lnTo>
                  <a:cubicBezTo>
                    <a:pt x="4194530" y="968244"/>
                    <a:pt x="4183430" y="979343"/>
                    <a:pt x="4169738" y="979343"/>
                  </a:cubicBezTo>
                  <a:lnTo>
                    <a:pt x="24792" y="979343"/>
                  </a:lnTo>
                  <a:cubicBezTo>
                    <a:pt x="11100" y="979343"/>
                    <a:pt x="0" y="968244"/>
                    <a:pt x="0" y="954551"/>
                  </a:cubicBezTo>
                  <a:lnTo>
                    <a:pt x="0" y="24792"/>
                  </a:lnTo>
                  <a:cubicBezTo>
                    <a:pt x="0" y="11100"/>
                    <a:pt x="11100" y="0"/>
                    <a:pt x="24792" y="0"/>
                  </a:cubicBezTo>
                  <a:close/>
                </a:path>
              </a:pathLst>
            </a:custGeom>
            <a:solidFill>
              <a:srgbClr val="CFB788">
                <a:alpha val="15686"/>
              </a:srgbClr>
            </a:solidFill>
          </p:spPr>
          <p:txBody>
            <a:bodyPr/>
            <a:lstStyle/>
            <a:p>
              <a:endParaRPr lang="en-US"/>
            </a:p>
          </p:txBody>
        </p:sp>
        <p:sp>
          <p:nvSpPr>
            <p:cNvPr id="8" name="TextBox 8"/>
            <p:cNvSpPr txBox="1"/>
            <p:nvPr/>
          </p:nvSpPr>
          <p:spPr>
            <a:xfrm>
              <a:off x="0" y="-9525"/>
              <a:ext cx="4194530" cy="988868"/>
            </a:xfrm>
            <a:prstGeom prst="rect">
              <a:avLst/>
            </a:prstGeom>
          </p:spPr>
          <p:txBody>
            <a:bodyPr lIns="50800" tIns="50800" rIns="50800" bIns="50800" rtlCol="0" anchor="ctr"/>
            <a:lstStyle/>
            <a:p>
              <a:pPr algn="ctr">
                <a:lnSpc>
                  <a:spcPts val="2521"/>
                </a:lnSpc>
              </a:pPr>
              <a:endParaRPr/>
            </a:p>
          </p:txBody>
        </p:sp>
      </p:grpSp>
      <p:sp>
        <p:nvSpPr>
          <p:cNvPr id="9" name="TextBox 9"/>
          <p:cNvSpPr txBox="1"/>
          <p:nvPr/>
        </p:nvSpPr>
        <p:spPr>
          <a:xfrm>
            <a:off x="1363251" y="4058219"/>
            <a:ext cx="15573414" cy="3181350"/>
          </a:xfrm>
          <a:prstGeom prst="rect">
            <a:avLst/>
          </a:prstGeom>
        </p:spPr>
        <p:txBody>
          <a:bodyPr lIns="0" tIns="0" rIns="0" bIns="0" rtlCol="0" anchor="t">
            <a:spAutoFit/>
          </a:bodyPr>
          <a:lstStyle/>
          <a:p>
            <a:pPr marL="971550" lvl="1" indent="-485775" algn="just">
              <a:lnSpc>
                <a:spcPts val="6299"/>
              </a:lnSpc>
              <a:buFont typeface="Arial"/>
              <a:buChar char="•"/>
            </a:pPr>
            <a:r>
              <a:rPr lang="en-US" sz="4500">
                <a:solidFill>
                  <a:srgbClr val="3B3029"/>
                </a:solidFill>
                <a:latin typeface="Roboto Condensed"/>
                <a:ea typeface="Roboto Condensed"/>
                <a:cs typeface="Roboto Condensed"/>
                <a:sym typeface="Roboto Condensed"/>
              </a:rPr>
              <a:t>Xác định luận đề, hệ thống luận điểm và vẽ sơ đồ thể hiện mối quan hệ giữa luận đề, luận điểm của bài</a:t>
            </a:r>
          </a:p>
          <a:p>
            <a:pPr marL="971550" lvl="1" indent="-485775" algn="just">
              <a:lnSpc>
                <a:spcPts val="6299"/>
              </a:lnSpc>
              <a:buFont typeface="Arial"/>
              <a:buChar char="•"/>
            </a:pPr>
            <a:r>
              <a:rPr lang="en-US" sz="4500">
                <a:solidFill>
                  <a:srgbClr val="3B3029"/>
                </a:solidFill>
                <a:latin typeface="Roboto Condensed"/>
                <a:ea typeface="Roboto Condensed"/>
                <a:cs typeface="Roboto Condensed"/>
                <a:sym typeface="Roboto Condensed"/>
              </a:rPr>
              <a:t>Từ đó nhận xét mạch lập luận trong văn bản</a:t>
            </a:r>
          </a:p>
          <a:p>
            <a:pPr algn="just">
              <a:lnSpc>
                <a:spcPts val="6299"/>
              </a:lnSpc>
            </a:pPr>
            <a:endParaRPr lang="en-US" sz="4500">
              <a:solidFill>
                <a:srgbClr val="3B3029"/>
              </a:solidFill>
              <a:latin typeface="Roboto Condensed"/>
              <a:ea typeface="Roboto Condensed"/>
              <a:cs typeface="Roboto Condensed"/>
              <a:sym typeface="Roboto Condensed"/>
            </a:endParaRPr>
          </a:p>
        </p:txBody>
      </p:sp>
      <p:sp>
        <p:nvSpPr>
          <p:cNvPr id="10" name="TextBox 10"/>
          <p:cNvSpPr txBox="1"/>
          <p:nvPr/>
        </p:nvSpPr>
        <p:spPr>
          <a:xfrm>
            <a:off x="6994717" y="2336756"/>
            <a:ext cx="5055110" cy="863600"/>
          </a:xfrm>
          <a:prstGeom prst="rect">
            <a:avLst/>
          </a:prstGeom>
        </p:spPr>
        <p:txBody>
          <a:bodyPr lIns="0" tIns="0" rIns="0" bIns="0" rtlCol="0" anchor="t">
            <a:spAutoFit/>
          </a:bodyPr>
          <a:lstStyle/>
          <a:p>
            <a:pPr algn="just">
              <a:lnSpc>
                <a:spcPts val="7000"/>
              </a:lnSpc>
            </a:pPr>
            <a:r>
              <a:rPr lang="en-US" sz="5000" b="1">
                <a:solidFill>
                  <a:srgbClr val="7B8B5F"/>
                </a:solidFill>
                <a:latin typeface="Roboto Condensed Bold"/>
                <a:ea typeface="Roboto Condensed Bold"/>
                <a:cs typeface="Roboto Condensed Bold"/>
                <a:sym typeface="Roboto Condensed Bold"/>
              </a:rPr>
              <a:t>NHÓM NHÀ BÁO</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a:stretch>
          </a:blipFill>
        </p:spPr>
        <p:txBody>
          <a:bodyPr/>
          <a:lstStyle/>
          <a:p>
            <a:endParaRPr lang="en-US"/>
          </a:p>
        </p:txBody>
      </p:sp>
      <p:grpSp>
        <p:nvGrpSpPr>
          <p:cNvPr id="3" name="Group 3"/>
          <p:cNvGrpSpPr/>
          <p:nvPr/>
        </p:nvGrpSpPr>
        <p:grpSpPr>
          <a:xfrm>
            <a:off x="0" y="1419785"/>
            <a:ext cx="18299916" cy="68632"/>
            <a:chOff x="0" y="0"/>
            <a:chExt cx="24399888" cy="91509"/>
          </a:xfrm>
        </p:grpSpPr>
        <p:sp>
          <p:nvSpPr>
            <p:cNvPr id="4" name="Freeform 4"/>
            <p:cNvSpPr/>
            <p:nvPr/>
          </p:nvSpPr>
          <p:spPr>
            <a:xfrm>
              <a:off x="0" y="0"/>
              <a:ext cx="24399875" cy="91567"/>
            </a:xfrm>
            <a:custGeom>
              <a:avLst/>
              <a:gdLst/>
              <a:ahLst/>
              <a:cxnLst/>
              <a:rect l="l" t="t" r="r" b="b"/>
              <a:pathLst>
                <a:path w="24399875" h="91567">
                  <a:moveTo>
                    <a:pt x="0" y="91567"/>
                  </a:moveTo>
                  <a:lnTo>
                    <a:pt x="24399875" y="91567"/>
                  </a:lnTo>
                  <a:lnTo>
                    <a:pt x="24399875" y="0"/>
                  </a:lnTo>
                  <a:lnTo>
                    <a:pt x="0" y="0"/>
                  </a:lnTo>
                  <a:close/>
                </a:path>
              </a:pathLst>
            </a:custGeom>
            <a:solidFill>
              <a:srgbClr val="767171"/>
            </a:solidFill>
          </p:spPr>
          <p:txBody>
            <a:bodyPr/>
            <a:lstStyle/>
            <a:p>
              <a:endParaRPr lang="en-US"/>
            </a:p>
          </p:txBody>
        </p:sp>
      </p:grpSp>
      <p:sp>
        <p:nvSpPr>
          <p:cNvPr id="5" name="TextBox 5"/>
          <p:cNvSpPr txBox="1"/>
          <p:nvPr/>
        </p:nvSpPr>
        <p:spPr>
          <a:xfrm>
            <a:off x="892622" y="505385"/>
            <a:ext cx="17259300" cy="743793"/>
          </a:xfrm>
          <a:prstGeom prst="rect">
            <a:avLst/>
          </a:prstGeom>
        </p:spPr>
        <p:txBody>
          <a:bodyPr lIns="0" tIns="0" rIns="0" bIns="0" rtlCol="0" anchor="t">
            <a:spAutoFit/>
          </a:bodyPr>
          <a:lstStyle/>
          <a:p>
            <a:pPr algn="ctr">
              <a:lnSpc>
                <a:spcPts val="5759"/>
              </a:lnSpc>
              <a:spcBef>
                <a:spcPct val="0"/>
              </a:spcBef>
            </a:pPr>
            <a:r>
              <a:rPr lang="vi-VN" sz="4800" dirty="0">
                <a:solidFill>
                  <a:srgbClr val="674935"/>
                </a:solidFill>
                <a:latin typeface="#9Slide05 Dear Saturday"/>
                <a:ea typeface="#9Slide05 Dear Saturday"/>
                <a:cs typeface="#9Slide05 Dear Saturday"/>
                <a:sym typeface="#9Slide05 Dear Saturday"/>
              </a:rPr>
              <a:t>a</a:t>
            </a:r>
            <a:r>
              <a:rPr lang="en-US" sz="4800" dirty="0">
                <a:solidFill>
                  <a:srgbClr val="674935"/>
                </a:solidFill>
                <a:latin typeface="#9Slide05 Dear Saturday"/>
                <a:ea typeface="#9Slide05 Dear Saturday"/>
                <a:cs typeface="#9Slide05 Dear Saturday"/>
                <a:sym typeface="#9Slide05 Dear Saturday"/>
              </a:rPr>
              <a:t>. </a:t>
            </a:r>
            <a:r>
              <a:rPr lang="en-US" sz="4800" dirty="0" err="1">
                <a:solidFill>
                  <a:srgbClr val="674935"/>
                </a:solidFill>
                <a:latin typeface="#9Slide05 Dear Saturday"/>
                <a:ea typeface="#9Slide05 Dear Saturday"/>
                <a:cs typeface="#9Slide05 Dear Saturday"/>
                <a:sym typeface="#9Slide05 Dear Saturday"/>
              </a:rPr>
              <a:t>Xác</a:t>
            </a:r>
            <a:r>
              <a:rPr lang="en-US" sz="4800" dirty="0">
                <a:solidFill>
                  <a:srgbClr val="674935"/>
                </a:solidFill>
                <a:latin typeface="#9Slide05 Dear Saturday"/>
                <a:ea typeface="#9Slide05 Dear Saturday"/>
                <a:cs typeface="#9Slide05 Dear Saturday"/>
                <a:sym typeface="#9Slide05 Dear Saturday"/>
              </a:rPr>
              <a:t> </a:t>
            </a:r>
            <a:r>
              <a:rPr lang="en-US" sz="4800" dirty="0" err="1">
                <a:solidFill>
                  <a:srgbClr val="674935"/>
                </a:solidFill>
                <a:latin typeface="#9Slide05 Dear Saturday"/>
                <a:ea typeface="#9Slide05 Dear Saturday"/>
                <a:cs typeface="#9Slide05 Dear Saturday"/>
                <a:sym typeface="#9Slide05 Dear Saturday"/>
              </a:rPr>
              <a:t>định</a:t>
            </a:r>
            <a:r>
              <a:rPr lang="en-US" sz="4800" dirty="0">
                <a:solidFill>
                  <a:srgbClr val="674935"/>
                </a:solidFill>
                <a:latin typeface="#9Slide05 Dear Saturday"/>
                <a:ea typeface="#9Slide05 Dear Saturday"/>
                <a:cs typeface="#9Slide05 Dear Saturday"/>
                <a:sym typeface="#9Slide05 Dear Saturday"/>
              </a:rPr>
              <a:t> </a:t>
            </a:r>
            <a:r>
              <a:rPr lang="en-US" sz="4800" dirty="0" err="1">
                <a:solidFill>
                  <a:srgbClr val="674935"/>
                </a:solidFill>
                <a:latin typeface="#9Slide05 Dear Saturday"/>
                <a:ea typeface="#9Slide05 Dear Saturday"/>
                <a:cs typeface="#9Slide05 Dear Saturday"/>
                <a:sym typeface="#9Slide05 Dear Saturday"/>
              </a:rPr>
              <a:t>luận</a:t>
            </a:r>
            <a:r>
              <a:rPr lang="en-US" sz="4800" dirty="0">
                <a:solidFill>
                  <a:srgbClr val="674935"/>
                </a:solidFill>
                <a:latin typeface="#9Slide05 Dear Saturday"/>
                <a:ea typeface="#9Slide05 Dear Saturday"/>
                <a:cs typeface="#9Slide05 Dear Saturday"/>
                <a:sym typeface="#9Slide05 Dear Saturday"/>
              </a:rPr>
              <a:t> </a:t>
            </a:r>
            <a:r>
              <a:rPr lang="en-US" sz="4800" dirty="0" err="1">
                <a:solidFill>
                  <a:srgbClr val="674935"/>
                </a:solidFill>
                <a:latin typeface="#9Slide05 Dear Saturday"/>
                <a:ea typeface="#9Slide05 Dear Saturday"/>
                <a:cs typeface="#9Slide05 Dear Saturday"/>
                <a:sym typeface="#9Slide05 Dear Saturday"/>
              </a:rPr>
              <a:t>đề</a:t>
            </a:r>
            <a:r>
              <a:rPr lang="en-US" sz="4800" dirty="0">
                <a:solidFill>
                  <a:srgbClr val="674935"/>
                </a:solidFill>
                <a:latin typeface="#9Slide05 Dear Saturday"/>
                <a:ea typeface="#9Slide05 Dear Saturday"/>
                <a:cs typeface="#9Slide05 Dear Saturday"/>
                <a:sym typeface="#9Slide05 Dear Saturday"/>
              </a:rPr>
              <a:t> và </a:t>
            </a:r>
            <a:r>
              <a:rPr lang="en-US" sz="4800" dirty="0" err="1">
                <a:solidFill>
                  <a:srgbClr val="674935"/>
                </a:solidFill>
                <a:latin typeface="#9Slide05 Dear Saturday"/>
                <a:ea typeface="#9Slide05 Dear Saturday"/>
                <a:cs typeface="#9Slide05 Dear Saturday"/>
                <a:sym typeface="#9Slide05 Dear Saturday"/>
              </a:rPr>
              <a:t>hệ</a:t>
            </a:r>
            <a:r>
              <a:rPr lang="en-US" sz="4800" dirty="0">
                <a:solidFill>
                  <a:srgbClr val="674935"/>
                </a:solidFill>
                <a:latin typeface="#9Slide05 Dear Saturday"/>
                <a:ea typeface="#9Slide05 Dear Saturday"/>
                <a:cs typeface="#9Slide05 Dear Saturday"/>
                <a:sym typeface="#9Slide05 Dear Saturday"/>
              </a:rPr>
              <a:t> </a:t>
            </a:r>
            <a:r>
              <a:rPr lang="en-US" sz="4800" dirty="0" err="1">
                <a:solidFill>
                  <a:srgbClr val="674935"/>
                </a:solidFill>
                <a:latin typeface="#9Slide05 Dear Saturday"/>
                <a:ea typeface="#9Slide05 Dear Saturday"/>
                <a:cs typeface="#9Slide05 Dear Saturday"/>
                <a:sym typeface="#9Slide05 Dear Saturday"/>
              </a:rPr>
              <a:t>thống</a:t>
            </a:r>
            <a:r>
              <a:rPr lang="en-US" sz="4800" dirty="0">
                <a:solidFill>
                  <a:srgbClr val="674935"/>
                </a:solidFill>
                <a:latin typeface="#9Slide05 Dear Saturday"/>
                <a:ea typeface="#9Slide05 Dear Saturday"/>
                <a:cs typeface="#9Slide05 Dear Saturday"/>
                <a:sym typeface="#9Slide05 Dear Saturday"/>
              </a:rPr>
              <a:t> </a:t>
            </a:r>
            <a:r>
              <a:rPr lang="en-US" sz="4800" dirty="0" err="1">
                <a:solidFill>
                  <a:srgbClr val="674935"/>
                </a:solidFill>
                <a:latin typeface="#9Slide05 Dear Saturday"/>
                <a:ea typeface="#9Slide05 Dear Saturday"/>
                <a:cs typeface="#9Slide05 Dear Saturday"/>
                <a:sym typeface="#9Slide05 Dear Saturday"/>
              </a:rPr>
              <a:t>luận</a:t>
            </a:r>
            <a:r>
              <a:rPr lang="en-US" sz="4800" dirty="0">
                <a:solidFill>
                  <a:srgbClr val="674935"/>
                </a:solidFill>
                <a:latin typeface="#9Slide05 Dear Saturday"/>
                <a:ea typeface="#9Slide05 Dear Saturday"/>
                <a:cs typeface="#9Slide05 Dear Saturday"/>
                <a:sym typeface="#9Slide05 Dear Saturday"/>
              </a:rPr>
              <a:t> </a:t>
            </a:r>
            <a:r>
              <a:rPr lang="en-US" sz="4800" dirty="0" err="1">
                <a:solidFill>
                  <a:srgbClr val="674935"/>
                </a:solidFill>
                <a:latin typeface="#9Slide05 Dear Saturday"/>
                <a:ea typeface="#9Slide05 Dear Saturday"/>
                <a:cs typeface="#9Slide05 Dear Saturday"/>
                <a:sym typeface="#9Slide05 Dear Saturday"/>
              </a:rPr>
              <a:t>điểm</a:t>
            </a:r>
            <a:r>
              <a:rPr lang="en-US" sz="4800" dirty="0">
                <a:solidFill>
                  <a:srgbClr val="674935"/>
                </a:solidFill>
                <a:latin typeface="#9Slide05 Dear Saturday"/>
                <a:ea typeface="#9Slide05 Dear Saturday"/>
                <a:cs typeface="#9Slide05 Dear Saturday"/>
                <a:sym typeface="#9Slide05 Dear Saturday"/>
              </a:rPr>
              <a:t> </a:t>
            </a:r>
            <a:r>
              <a:rPr lang="en-US" sz="4800" dirty="0" err="1">
                <a:solidFill>
                  <a:srgbClr val="674935"/>
                </a:solidFill>
                <a:latin typeface="#9Slide05 Dear Saturday"/>
                <a:ea typeface="#9Slide05 Dear Saturday"/>
                <a:cs typeface="#9Slide05 Dear Saturday"/>
                <a:sym typeface="#9Slide05 Dear Saturday"/>
              </a:rPr>
              <a:t>trong</a:t>
            </a:r>
            <a:r>
              <a:rPr lang="en-US" sz="4800" dirty="0">
                <a:solidFill>
                  <a:srgbClr val="674935"/>
                </a:solidFill>
                <a:latin typeface="#9Slide05 Dear Saturday"/>
                <a:ea typeface="#9Slide05 Dear Saturday"/>
                <a:cs typeface="#9Slide05 Dear Saturday"/>
                <a:sym typeface="#9Slide05 Dear Saturday"/>
              </a:rPr>
              <a:t> </a:t>
            </a:r>
            <a:r>
              <a:rPr lang="en-US" sz="4800" dirty="0" err="1">
                <a:solidFill>
                  <a:srgbClr val="674935"/>
                </a:solidFill>
                <a:latin typeface="#9Slide05 Dear Saturday"/>
                <a:ea typeface="#9Slide05 Dear Saturday"/>
                <a:cs typeface="#9Slide05 Dear Saturday"/>
                <a:sym typeface="#9Slide05 Dear Saturday"/>
              </a:rPr>
              <a:t>văn</a:t>
            </a:r>
            <a:r>
              <a:rPr lang="en-US" sz="4800" dirty="0">
                <a:solidFill>
                  <a:srgbClr val="674935"/>
                </a:solidFill>
                <a:latin typeface="#9Slide05 Dear Saturday"/>
                <a:ea typeface="#9Slide05 Dear Saturday"/>
                <a:cs typeface="#9Slide05 Dear Saturday"/>
                <a:sym typeface="#9Slide05 Dear Saturday"/>
              </a:rPr>
              <a:t> </a:t>
            </a:r>
            <a:r>
              <a:rPr lang="en-US" sz="4800" dirty="0" err="1">
                <a:solidFill>
                  <a:srgbClr val="674935"/>
                </a:solidFill>
                <a:latin typeface="#9Slide05 Dear Saturday"/>
                <a:ea typeface="#9Slide05 Dear Saturday"/>
                <a:cs typeface="#9Slide05 Dear Saturday"/>
                <a:sym typeface="#9Slide05 Dear Saturday"/>
              </a:rPr>
              <a:t>bản</a:t>
            </a:r>
            <a:r>
              <a:rPr lang="en-US" sz="4800" dirty="0">
                <a:solidFill>
                  <a:srgbClr val="674935"/>
                </a:solidFill>
                <a:latin typeface="#9Slide05 Dear Saturday"/>
                <a:ea typeface="#9Slide05 Dear Saturday"/>
                <a:cs typeface="#9Slide05 Dear Saturday"/>
                <a:sym typeface="#9Slide05 Dear Saturday"/>
              </a:rPr>
              <a:t> </a:t>
            </a:r>
          </a:p>
        </p:txBody>
      </p:sp>
      <p:sp>
        <p:nvSpPr>
          <p:cNvPr id="6" name="TextBox 6"/>
          <p:cNvSpPr txBox="1"/>
          <p:nvPr/>
        </p:nvSpPr>
        <p:spPr>
          <a:xfrm>
            <a:off x="4751137" y="1708816"/>
            <a:ext cx="12990178" cy="1615827"/>
          </a:xfrm>
          <a:prstGeom prst="rect">
            <a:avLst/>
          </a:prstGeom>
        </p:spPr>
        <p:txBody>
          <a:bodyPr wrap="square" lIns="0" tIns="0" rIns="0" bIns="0" rtlCol="0" anchor="t">
            <a:spAutoFit/>
          </a:bodyPr>
          <a:lstStyle/>
          <a:p>
            <a:r>
              <a:rPr lang="vi-VN" sz="3500" dirty="0">
                <a:solidFill>
                  <a:srgbClr val="674935"/>
                </a:solidFill>
                <a:latin typeface="Roboto Condensed" panose="02000000000000000000" pitchFamily="2" charset="0"/>
                <a:ea typeface="Roboto Condensed" panose="02000000000000000000" pitchFamily="2" charset="0"/>
              </a:rPr>
              <a:t>Bài thơ</a:t>
            </a:r>
            <a:r>
              <a:rPr lang="vi-VN" sz="3500" i="1" dirty="0">
                <a:solidFill>
                  <a:srgbClr val="674935"/>
                </a:solidFill>
                <a:latin typeface="Roboto Condensed" panose="02000000000000000000" pitchFamily="2" charset="0"/>
                <a:ea typeface="Roboto Condensed" panose="02000000000000000000" pitchFamily="2" charset="0"/>
              </a:rPr>
              <a:t> Khóc Dương Khuê </a:t>
            </a:r>
            <a:r>
              <a:rPr lang="vi-VN" sz="3500" dirty="0">
                <a:solidFill>
                  <a:srgbClr val="674935"/>
                </a:solidFill>
                <a:latin typeface="Roboto Condensed" panose="02000000000000000000" pitchFamily="2" charset="0"/>
                <a:ea typeface="Roboto Condensed" panose="02000000000000000000" pitchFamily="2" charset="0"/>
              </a:rPr>
              <a:t>của Nguyễn Khuyến là một trong những bài thơ viết về tình bạn “lấp lánh bất chấp sự thay đổi của thời thế và cảnh ngộ riêng”</a:t>
            </a:r>
            <a:endParaRPr lang="en-US" sz="3500" dirty="0">
              <a:solidFill>
                <a:srgbClr val="674935"/>
              </a:solidFill>
              <a:latin typeface="Roboto Condensed" panose="02000000000000000000" pitchFamily="2" charset="0"/>
              <a:ea typeface="Roboto Condensed" panose="02000000000000000000" pitchFamily="2" charset="0"/>
            </a:endParaRPr>
          </a:p>
        </p:txBody>
      </p:sp>
      <p:sp>
        <p:nvSpPr>
          <p:cNvPr id="7" name="TextBox 7"/>
          <p:cNvSpPr txBox="1"/>
          <p:nvPr/>
        </p:nvSpPr>
        <p:spPr>
          <a:xfrm>
            <a:off x="0" y="1762392"/>
            <a:ext cx="3535305" cy="695488"/>
          </a:xfrm>
          <a:prstGeom prst="rect">
            <a:avLst/>
          </a:prstGeom>
        </p:spPr>
        <p:txBody>
          <a:bodyPr lIns="0" tIns="0" rIns="0" bIns="0" rtlCol="0" anchor="t">
            <a:spAutoFit/>
          </a:bodyPr>
          <a:lstStyle/>
          <a:p>
            <a:pPr algn="ctr">
              <a:lnSpc>
                <a:spcPts val="5766"/>
              </a:lnSpc>
              <a:spcBef>
                <a:spcPct val="0"/>
              </a:spcBef>
            </a:pPr>
            <a:r>
              <a:rPr lang="en-US" sz="4118" b="1" dirty="0">
                <a:solidFill>
                  <a:srgbClr val="674935"/>
                </a:solidFill>
                <a:highlight>
                  <a:srgbClr val="C0C0C0"/>
                </a:highlight>
                <a:latin typeface="Roboto Condensed Bold"/>
                <a:ea typeface="Roboto Condensed Bold"/>
                <a:cs typeface="Roboto Condensed Bold"/>
                <a:sym typeface="Roboto Condensed Bold"/>
              </a:rPr>
              <a:t>LUẬN ĐỀ: </a:t>
            </a:r>
          </a:p>
        </p:txBody>
      </p:sp>
      <p:sp>
        <p:nvSpPr>
          <p:cNvPr id="8" name="TextBox 8"/>
          <p:cNvSpPr txBox="1"/>
          <p:nvPr/>
        </p:nvSpPr>
        <p:spPr>
          <a:xfrm>
            <a:off x="229740" y="3624774"/>
            <a:ext cx="3535305" cy="695488"/>
          </a:xfrm>
          <a:prstGeom prst="rect">
            <a:avLst/>
          </a:prstGeom>
        </p:spPr>
        <p:txBody>
          <a:bodyPr lIns="0" tIns="0" rIns="0" bIns="0" rtlCol="0" anchor="t">
            <a:spAutoFit/>
          </a:bodyPr>
          <a:lstStyle/>
          <a:p>
            <a:pPr algn="ctr">
              <a:lnSpc>
                <a:spcPts val="5766"/>
              </a:lnSpc>
              <a:spcBef>
                <a:spcPct val="0"/>
              </a:spcBef>
            </a:pPr>
            <a:r>
              <a:rPr lang="en-US" sz="4118" b="1" dirty="0">
                <a:solidFill>
                  <a:srgbClr val="674935"/>
                </a:solidFill>
                <a:highlight>
                  <a:srgbClr val="C0C0C0"/>
                </a:highlight>
                <a:latin typeface="Roboto Condensed Bold"/>
                <a:ea typeface="Roboto Condensed Bold"/>
                <a:cs typeface="Roboto Condensed Bold"/>
                <a:sym typeface="Roboto Condensed Bold"/>
              </a:rPr>
              <a:t>LUẬN ĐIỂM: </a:t>
            </a:r>
          </a:p>
        </p:txBody>
      </p:sp>
      <p:sp>
        <p:nvSpPr>
          <p:cNvPr id="9" name="TextBox 9"/>
          <p:cNvSpPr txBox="1"/>
          <p:nvPr/>
        </p:nvSpPr>
        <p:spPr>
          <a:xfrm>
            <a:off x="4751137" y="3431223"/>
            <a:ext cx="12990178" cy="3590727"/>
          </a:xfrm>
          <a:prstGeom prst="rect">
            <a:avLst/>
          </a:prstGeom>
        </p:spPr>
        <p:txBody>
          <a:bodyPr wrap="square" lIns="0" tIns="0" rIns="0" bIns="0" rtlCol="0" anchor="t">
            <a:spAutoFit/>
          </a:bodyPr>
          <a:lstStyle/>
          <a:p>
            <a:r>
              <a:rPr lang="en-US" sz="3500" dirty="0">
                <a:solidFill>
                  <a:srgbClr val="674935"/>
                </a:solidFill>
                <a:latin typeface="Roboto Condensed" panose="02000000000000000000" pitchFamily="2" charset="0"/>
                <a:ea typeface="Roboto Condensed" panose="02000000000000000000" pitchFamily="2" charset="0"/>
                <a:cs typeface="Roboto Condensed"/>
                <a:sym typeface="Roboto Condensed"/>
              </a:rPr>
              <a:t>+ </a:t>
            </a:r>
            <a:r>
              <a:rPr lang="en-US" sz="3500" b="1" dirty="0" err="1">
                <a:solidFill>
                  <a:srgbClr val="674935"/>
                </a:solidFill>
                <a:latin typeface="Roboto Condensed" panose="02000000000000000000" pitchFamily="2" charset="0"/>
                <a:ea typeface="Roboto Condensed" panose="02000000000000000000" pitchFamily="2" charset="0"/>
                <a:cs typeface="Roboto Condensed"/>
                <a:sym typeface="Roboto Condensed"/>
              </a:rPr>
              <a:t>Luận</a:t>
            </a:r>
            <a:r>
              <a:rPr lang="en-US" sz="3500" b="1" dirty="0">
                <a:solidFill>
                  <a:srgbClr val="674935"/>
                </a:solidFill>
                <a:latin typeface="Roboto Condensed" panose="02000000000000000000" pitchFamily="2" charset="0"/>
                <a:ea typeface="Roboto Condensed" panose="02000000000000000000" pitchFamily="2" charset="0"/>
                <a:cs typeface="Roboto Condensed"/>
                <a:sym typeface="Roboto Condensed"/>
              </a:rPr>
              <a:t> </a:t>
            </a:r>
            <a:r>
              <a:rPr lang="en-US" sz="3500" b="1" dirty="0" err="1">
                <a:solidFill>
                  <a:srgbClr val="674935"/>
                </a:solidFill>
                <a:latin typeface="Roboto Condensed" panose="02000000000000000000" pitchFamily="2" charset="0"/>
                <a:ea typeface="Roboto Condensed" panose="02000000000000000000" pitchFamily="2" charset="0"/>
                <a:cs typeface="Roboto Condensed"/>
                <a:sym typeface="Roboto Condensed"/>
              </a:rPr>
              <a:t>điểm</a:t>
            </a:r>
            <a:r>
              <a:rPr lang="en-US" sz="3500" b="1" dirty="0">
                <a:solidFill>
                  <a:srgbClr val="674935"/>
                </a:solidFill>
                <a:latin typeface="Roboto Condensed" panose="02000000000000000000" pitchFamily="2" charset="0"/>
                <a:ea typeface="Roboto Condensed" panose="02000000000000000000" pitchFamily="2" charset="0"/>
                <a:cs typeface="Roboto Condensed"/>
                <a:sym typeface="Roboto Condensed"/>
              </a:rPr>
              <a:t> 1: </a:t>
            </a:r>
            <a:r>
              <a:rPr lang="vi-VN" sz="3500" dirty="0">
                <a:solidFill>
                  <a:srgbClr val="674935"/>
                </a:solidFill>
                <a:latin typeface="Roboto Condensed" panose="02000000000000000000" pitchFamily="2" charset="0"/>
                <a:ea typeface="Roboto Condensed" panose="02000000000000000000" pitchFamily="2" charset="0"/>
              </a:rPr>
              <a:t>Tin đến đột ngột</a:t>
            </a:r>
            <a:endParaRPr lang="en-US" sz="3500" dirty="0">
              <a:solidFill>
                <a:srgbClr val="674935"/>
              </a:solidFill>
              <a:latin typeface="Roboto Condensed" panose="02000000000000000000" pitchFamily="2" charset="0"/>
              <a:ea typeface="Roboto Condensed" panose="02000000000000000000" pitchFamily="2" charset="0"/>
            </a:endParaRPr>
          </a:p>
          <a:p>
            <a:pPr algn="just">
              <a:lnSpc>
                <a:spcPts val="5626"/>
              </a:lnSpc>
              <a:spcBef>
                <a:spcPct val="0"/>
              </a:spcBef>
            </a:pPr>
            <a:r>
              <a:rPr lang="en-US" sz="3500" dirty="0">
                <a:solidFill>
                  <a:srgbClr val="674935"/>
                </a:solidFill>
                <a:latin typeface="Roboto Condensed" panose="02000000000000000000" pitchFamily="2" charset="0"/>
                <a:ea typeface="Roboto Condensed" panose="02000000000000000000" pitchFamily="2" charset="0"/>
                <a:cs typeface="Roboto Condensed"/>
                <a:sym typeface="Roboto Condensed"/>
              </a:rPr>
              <a:t>+ </a:t>
            </a:r>
            <a:r>
              <a:rPr lang="en-US" sz="3500" b="1" dirty="0" err="1">
                <a:solidFill>
                  <a:srgbClr val="674935"/>
                </a:solidFill>
                <a:latin typeface="Roboto Condensed" panose="02000000000000000000" pitchFamily="2" charset="0"/>
                <a:ea typeface="Roboto Condensed" panose="02000000000000000000" pitchFamily="2" charset="0"/>
                <a:cs typeface="Roboto Condensed"/>
                <a:sym typeface="Roboto Condensed"/>
              </a:rPr>
              <a:t>Luận</a:t>
            </a:r>
            <a:r>
              <a:rPr lang="en-US" sz="3500" b="1" dirty="0">
                <a:solidFill>
                  <a:srgbClr val="674935"/>
                </a:solidFill>
                <a:latin typeface="Roboto Condensed" panose="02000000000000000000" pitchFamily="2" charset="0"/>
                <a:ea typeface="Roboto Condensed" panose="02000000000000000000" pitchFamily="2" charset="0"/>
                <a:cs typeface="Roboto Condensed"/>
                <a:sym typeface="Roboto Condensed"/>
              </a:rPr>
              <a:t> </a:t>
            </a:r>
            <a:r>
              <a:rPr lang="en-US" sz="3500" b="1" dirty="0" err="1">
                <a:solidFill>
                  <a:srgbClr val="674935"/>
                </a:solidFill>
                <a:latin typeface="Roboto Condensed" panose="02000000000000000000" pitchFamily="2" charset="0"/>
                <a:ea typeface="Roboto Condensed" panose="02000000000000000000" pitchFamily="2" charset="0"/>
                <a:cs typeface="Roboto Condensed"/>
                <a:sym typeface="Roboto Condensed"/>
              </a:rPr>
              <a:t>điểm</a:t>
            </a:r>
            <a:r>
              <a:rPr lang="en-US" sz="3500" b="1" dirty="0">
                <a:solidFill>
                  <a:srgbClr val="674935"/>
                </a:solidFill>
                <a:latin typeface="Roboto Condensed" panose="02000000000000000000" pitchFamily="2" charset="0"/>
                <a:ea typeface="Roboto Condensed" panose="02000000000000000000" pitchFamily="2" charset="0"/>
                <a:cs typeface="Roboto Condensed"/>
                <a:sym typeface="Roboto Condensed"/>
              </a:rPr>
              <a:t> 2: </a:t>
            </a:r>
            <a:r>
              <a:rPr lang="vi-VN" sz="3500" dirty="0">
                <a:solidFill>
                  <a:srgbClr val="674935"/>
                </a:solidFill>
                <a:latin typeface="Roboto Condensed" panose="02000000000000000000" pitchFamily="2" charset="0"/>
                <a:ea typeface="Roboto Condensed" panose="02000000000000000000" pitchFamily="2" charset="0"/>
              </a:rPr>
              <a:t>Sự hồi tưởng về những kỉ niệm thời xuân xanh, chưa thành đạt</a:t>
            </a:r>
          </a:p>
          <a:p>
            <a:r>
              <a:rPr lang="en-US" sz="3500" dirty="0">
                <a:solidFill>
                  <a:srgbClr val="674935"/>
                </a:solidFill>
                <a:latin typeface="Roboto Condensed" panose="02000000000000000000" pitchFamily="2" charset="0"/>
                <a:ea typeface="Roboto Condensed" panose="02000000000000000000" pitchFamily="2" charset="0"/>
                <a:cs typeface="Roboto Condensed"/>
                <a:sym typeface="Roboto Condensed"/>
              </a:rPr>
              <a:t>+ </a:t>
            </a:r>
            <a:r>
              <a:rPr lang="en-US" sz="3500" b="1" dirty="0" err="1">
                <a:solidFill>
                  <a:srgbClr val="674935"/>
                </a:solidFill>
                <a:latin typeface="Roboto Condensed" panose="02000000000000000000" pitchFamily="2" charset="0"/>
                <a:ea typeface="Roboto Condensed" panose="02000000000000000000" pitchFamily="2" charset="0"/>
                <a:cs typeface="Roboto Condensed"/>
                <a:sym typeface="Roboto Condensed"/>
              </a:rPr>
              <a:t>Luận</a:t>
            </a:r>
            <a:r>
              <a:rPr lang="en-US" sz="3500" b="1" dirty="0">
                <a:solidFill>
                  <a:srgbClr val="674935"/>
                </a:solidFill>
                <a:latin typeface="Roboto Condensed" panose="02000000000000000000" pitchFamily="2" charset="0"/>
                <a:ea typeface="Roboto Condensed" panose="02000000000000000000" pitchFamily="2" charset="0"/>
                <a:cs typeface="Roboto Condensed"/>
                <a:sym typeface="Roboto Condensed"/>
              </a:rPr>
              <a:t> </a:t>
            </a:r>
            <a:r>
              <a:rPr lang="en-US" sz="3500" b="1" dirty="0" err="1">
                <a:solidFill>
                  <a:srgbClr val="674935"/>
                </a:solidFill>
                <a:latin typeface="Roboto Condensed" panose="02000000000000000000" pitchFamily="2" charset="0"/>
                <a:ea typeface="Roboto Condensed" panose="02000000000000000000" pitchFamily="2" charset="0"/>
                <a:cs typeface="Roboto Condensed"/>
                <a:sym typeface="Roboto Condensed"/>
              </a:rPr>
              <a:t>điểm</a:t>
            </a:r>
            <a:r>
              <a:rPr lang="en-US" sz="3500" b="1" dirty="0">
                <a:solidFill>
                  <a:srgbClr val="674935"/>
                </a:solidFill>
                <a:latin typeface="Roboto Condensed" panose="02000000000000000000" pitchFamily="2" charset="0"/>
                <a:ea typeface="Roboto Condensed" panose="02000000000000000000" pitchFamily="2" charset="0"/>
                <a:cs typeface="Roboto Condensed"/>
                <a:sym typeface="Roboto Condensed"/>
              </a:rPr>
              <a:t> </a:t>
            </a:r>
            <a:r>
              <a:rPr lang="vi-VN" sz="3500" b="1" dirty="0">
                <a:solidFill>
                  <a:srgbClr val="674935"/>
                </a:solidFill>
                <a:latin typeface="Roboto Condensed" panose="02000000000000000000" pitchFamily="2" charset="0"/>
                <a:ea typeface="Roboto Condensed" panose="02000000000000000000" pitchFamily="2" charset="0"/>
                <a:cs typeface="Roboto Condensed"/>
                <a:sym typeface="Roboto Condensed"/>
              </a:rPr>
              <a:t>3</a:t>
            </a:r>
            <a:r>
              <a:rPr lang="en-US" sz="3500" b="1" dirty="0">
                <a:solidFill>
                  <a:srgbClr val="674935"/>
                </a:solidFill>
                <a:latin typeface="Roboto Condensed" panose="02000000000000000000" pitchFamily="2" charset="0"/>
                <a:ea typeface="Roboto Condensed" panose="02000000000000000000" pitchFamily="2" charset="0"/>
                <a:cs typeface="Roboto Condensed"/>
                <a:sym typeface="Roboto Condensed"/>
              </a:rPr>
              <a:t>: </a:t>
            </a:r>
            <a:r>
              <a:rPr lang="vi-VN" sz="3500" dirty="0">
                <a:solidFill>
                  <a:srgbClr val="674935"/>
                </a:solidFill>
                <a:latin typeface="Roboto Condensed" panose="02000000000000000000" pitchFamily="2" charset="0"/>
                <a:ea typeface="Roboto Condensed" panose="02000000000000000000" pitchFamily="2" charset="0"/>
              </a:rPr>
              <a:t>Ấn tượng mới trong lần gặp cuối cùng, lúc cả hai đã mãn chiều xế bóng.</a:t>
            </a:r>
            <a:endParaRPr lang="en-US" sz="3500" dirty="0">
              <a:solidFill>
                <a:srgbClr val="674935"/>
              </a:solidFill>
              <a:latin typeface="Roboto Condensed" panose="02000000000000000000" pitchFamily="2" charset="0"/>
              <a:ea typeface="Roboto Condensed" panose="02000000000000000000" pitchFamily="2" charset="0"/>
            </a:endParaRPr>
          </a:p>
          <a:p>
            <a:r>
              <a:rPr lang="en-US" sz="3500" dirty="0">
                <a:solidFill>
                  <a:srgbClr val="674935"/>
                </a:solidFill>
                <a:latin typeface="Roboto Condensed" panose="02000000000000000000" pitchFamily="2" charset="0"/>
                <a:ea typeface="Roboto Condensed" panose="02000000000000000000" pitchFamily="2" charset="0"/>
                <a:cs typeface="Roboto Condensed"/>
                <a:sym typeface="Roboto Condensed"/>
              </a:rPr>
              <a:t>+ </a:t>
            </a:r>
            <a:r>
              <a:rPr lang="en-US" sz="3500" b="1" dirty="0" err="1">
                <a:solidFill>
                  <a:srgbClr val="674935"/>
                </a:solidFill>
                <a:latin typeface="Roboto Condensed" panose="02000000000000000000" pitchFamily="2" charset="0"/>
                <a:ea typeface="Roboto Condensed" panose="02000000000000000000" pitchFamily="2" charset="0"/>
                <a:cs typeface="Roboto Condensed"/>
                <a:sym typeface="Roboto Condensed"/>
              </a:rPr>
              <a:t>Luận</a:t>
            </a:r>
            <a:r>
              <a:rPr lang="en-US" sz="3500" b="1" dirty="0">
                <a:solidFill>
                  <a:srgbClr val="674935"/>
                </a:solidFill>
                <a:latin typeface="Roboto Condensed" panose="02000000000000000000" pitchFamily="2" charset="0"/>
                <a:ea typeface="Roboto Condensed" panose="02000000000000000000" pitchFamily="2" charset="0"/>
                <a:cs typeface="Roboto Condensed"/>
                <a:sym typeface="Roboto Condensed"/>
              </a:rPr>
              <a:t> </a:t>
            </a:r>
            <a:r>
              <a:rPr lang="en-US" sz="3500" b="1" dirty="0" err="1">
                <a:solidFill>
                  <a:srgbClr val="674935"/>
                </a:solidFill>
                <a:latin typeface="Roboto Condensed" panose="02000000000000000000" pitchFamily="2" charset="0"/>
                <a:ea typeface="Roboto Condensed" panose="02000000000000000000" pitchFamily="2" charset="0"/>
                <a:cs typeface="Roboto Condensed"/>
                <a:sym typeface="Roboto Condensed"/>
              </a:rPr>
              <a:t>điểm</a:t>
            </a:r>
            <a:r>
              <a:rPr lang="en-US" sz="3500" b="1" dirty="0">
                <a:solidFill>
                  <a:srgbClr val="674935"/>
                </a:solidFill>
                <a:latin typeface="Roboto Condensed" panose="02000000000000000000" pitchFamily="2" charset="0"/>
                <a:ea typeface="Roboto Condensed" panose="02000000000000000000" pitchFamily="2" charset="0"/>
                <a:cs typeface="Roboto Condensed"/>
                <a:sym typeface="Roboto Condensed"/>
              </a:rPr>
              <a:t> </a:t>
            </a:r>
            <a:r>
              <a:rPr lang="vi-VN" sz="3500" b="1" dirty="0">
                <a:solidFill>
                  <a:srgbClr val="674935"/>
                </a:solidFill>
                <a:latin typeface="Roboto Condensed" panose="02000000000000000000" pitchFamily="2" charset="0"/>
                <a:ea typeface="Roboto Condensed" panose="02000000000000000000" pitchFamily="2" charset="0"/>
                <a:cs typeface="Roboto Condensed"/>
                <a:sym typeface="Roboto Condensed"/>
              </a:rPr>
              <a:t>4</a:t>
            </a:r>
            <a:r>
              <a:rPr lang="en-US" sz="3500" b="1" dirty="0">
                <a:solidFill>
                  <a:srgbClr val="674935"/>
                </a:solidFill>
                <a:latin typeface="Roboto Condensed" panose="02000000000000000000" pitchFamily="2" charset="0"/>
                <a:ea typeface="Roboto Condensed" panose="02000000000000000000" pitchFamily="2" charset="0"/>
                <a:cs typeface="Roboto Condensed"/>
                <a:sym typeface="Roboto Condensed"/>
              </a:rPr>
              <a:t>: </a:t>
            </a:r>
            <a:r>
              <a:rPr lang="vi-VN" sz="3500" dirty="0">
                <a:solidFill>
                  <a:srgbClr val="674935"/>
                </a:solidFill>
                <a:latin typeface="Roboto Condensed" panose="02000000000000000000" pitchFamily="2" charset="0"/>
                <a:ea typeface="Roboto Condensed" panose="02000000000000000000" pitchFamily="2" charset="0"/>
              </a:rPr>
              <a:t>Nỗi đau khôn tả lúc bạn dứt áo ra đi.</a:t>
            </a:r>
            <a:endParaRPr lang="en-US" sz="3500" dirty="0">
              <a:solidFill>
                <a:srgbClr val="674935"/>
              </a:solidFill>
              <a:latin typeface="Roboto Condensed" panose="02000000000000000000" pitchFamily="2" charset="0"/>
              <a:ea typeface="Roboto Condensed" panose="02000000000000000000" pitchFamily="2" charset="0"/>
            </a:endParaRPr>
          </a:p>
        </p:txBody>
      </p:sp>
      <p:sp>
        <p:nvSpPr>
          <p:cNvPr id="10" name="TextBox 10"/>
          <p:cNvSpPr txBox="1"/>
          <p:nvPr/>
        </p:nvSpPr>
        <p:spPr>
          <a:xfrm>
            <a:off x="540507" y="7106411"/>
            <a:ext cx="3902673" cy="695488"/>
          </a:xfrm>
          <a:prstGeom prst="rect">
            <a:avLst/>
          </a:prstGeom>
        </p:spPr>
        <p:txBody>
          <a:bodyPr lIns="0" tIns="0" rIns="0" bIns="0" rtlCol="0" anchor="t">
            <a:spAutoFit/>
          </a:bodyPr>
          <a:lstStyle/>
          <a:p>
            <a:pPr algn="ctr">
              <a:lnSpc>
                <a:spcPts val="5766"/>
              </a:lnSpc>
              <a:spcBef>
                <a:spcPct val="0"/>
              </a:spcBef>
            </a:pPr>
            <a:r>
              <a:rPr lang="en-US" sz="4118" b="1" dirty="0">
                <a:solidFill>
                  <a:srgbClr val="674935"/>
                </a:solidFill>
                <a:highlight>
                  <a:srgbClr val="C0C0C0"/>
                </a:highlight>
                <a:latin typeface="Roboto Condensed Bold"/>
                <a:ea typeface="Roboto Condensed Bold"/>
                <a:cs typeface="Roboto Condensed Bold"/>
                <a:sym typeface="Roboto Condensed Bold"/>
              </a:rPr>
              <a:t>MẠCH LẬP LUẬN:</a:t>
            </a:r>
          </a:p>
        </p:txBody>
      </p:sp>
      <p:sp>
        <p:nvSpPr>
          <p:cNvPr id="11" name="TextBox 11"/>
          <p:cNvSpPr txBox="1"/>
          <p:nvPr/>
        </p:nvSpPr>
        <p:spPr>
          <a:xfrm>
            <a:off x="4757315" y="7106411"/>
            <a:ext cx="12990178" cy="2103140"/>
          </a:xfrm>
          <a:prstGeom prst="rect">
            <a:avLst/>
          </a:prstGeom>
        </p:spPr>
        <p:txBody>
          <a:bodyPr wrap="square" lIns="0" tIns="0" rIns="0" bIns="0" rtlCol="0" anchor="t">
            <a:spAutoFit/>
          </a:bodyPr>
          <a:lstStyle/>
          <a:p>
            <a:pPr algn="just">
              <a:lnSpc>
                <a:spcPts val="5626"/>
              </a:lnSpc>
            </a:pPr>
            <a:r>
              <a:rPr lang="vi-VN" sz="3500" i="1" dirty="0">
                <a:solidFill>
                  <a:srgbClr val="674935"/>
                </a:solidFill>
                <a:latin typeface="Roboto Condensed" panose="02000000000000000000" pitchFamily="2" charset="0"/>
                <a:ea typeface="Roboto Condensed" panose="02000000000000000000" pitchFamily="2" charset="0"/>
              </a:rPr>
              <a:t>Các luận điểm tập trung làm sáng tỏ luận đề: Bài thơ viết về tình bạn thủy chung, tri kỉ, nặng nghĩa, nặng tình của hai người bạn- một tình bạn chân thực, cảm động.</a:t>
            </a:r>
            <a:endParaRPr lang="en-US" sz="3500" dirty="0">
              <a:solidFill>
                <a:srgbClr val="674935"/>
              </a:solidFill>
              <a:latin typeface="Roboto Condensed" panose="02000000000000000000" pitchFamily="2" charset="0"/>
              <a:ea typeface="Roboto Condensed" panose="02000000000000000000" pitchFamily="2" charset="0"/>
            </a:endParaRPr>
          </a:p>
        </p:txBody>
      </p:sp>
      <p:sp>
        <p:nvSpPr>
          <p:cNvPr id="12" name="TextBox 12"/>
          <p:cNvSpPr txBox="1"/>
          <p:nvPr/>
        </p:nvSpPr>
        <p:spPr>
          <a:xfrm>
            <a:off x="442926" y="8004764"/>
            <a:ext cx="3697643" cy="1412403"/>
          </a:xfrm>
          <a:prstGeom prst="rect">
            <a:avLst/>
          </a:prstGeom>
        </p:spPr>
        <p:txBody>
          <a:bodyPr lIns="0" tIns="0" rIns="0" bIns="0" rtlCol="0" anchor="t">
            <a:spAutoFit/>
          </a:bodyPr>
          <a:lstStyle/>
          <a:p>
            <a:pPr algn="ctr">
              <a:lnSpc>
                <a:spcPts val="5626"/>
              </a:lnSpc>
              <a:spcBef>
                <a:spcPct val="0"/>
              </a:spcBef>
            </a:pPr>
            <a:r>
              <a:rPr lang="en-US" sz="4018" dirty="0">
                <a:solidFill>
                  <a:srgbClr val="674935"/>
                </a:solidFill>
                <a:latin typeface="Roboto Condensed"/>
                <a:ea typeface="Roboto Condensed"/>
                <a:cs typeface="Roboto Condensed"/>
                <a:sym typeface="Roboto Condensed"/>
              </a:rPr>
              <a:t> </a:t>
            </a:r>
            <a:r>
              <a:rPr lang="en-US" sz="4018" dirty="0">
                <a:solidFill>
                  <a:srgbClr val="674935"/>
                </a:solidFill>
                <a:latin typeface="Roboto Condensed"/>
                <a:ea typeface="Roboto Condensed"/>
                <a:cs typeface="Roboto Condensed"/>
                <a:sym typeface="Wingdings" panose="05000000000000000000" pitchFamily="2" charset="2"/>
              </a:rPr>
              <a:t></a:t>
            </a:r>
            <a:r>
              <a:rPr lang="en-US" sz="4018" dirty="0">
                <a:solidFill>
                  <a:srgbClr val="674935"/>
                </a:solidFill>
                <a:latin typeface="Roboto Condensed"/>
                <a:ea typeface="Roboto Condensed"/>
                <a:cs typeface="Roboto Condensed"/>
                <a:sym typeface="Roboto Condensed"/>
              </a:rPr>
              <a:t> </a:t>
            </a:r>
            <a:r>
              <a:rPr lang="en-US" sz="4018" dirty="0" err="1">
                <a:solidFill>
                  <a:srgbClr val="674935"/>
                </a:solidFill>
                <a:latin typeface="Roboto Condensed"/>
                <a:ea typeface="Roboto Condensed"/>
                <a:cs typeface="Roboto Condensed"/>
                <a:sym typeface="Roboto Condensed"/>
              </a:rPr>
              <a:t>Mạch</a:t>
            </a:r>
            <a:r>
              <a:rPr lang="en-US" sz="4018" dirty="0">
                <a:solidFill>
                  <a:srgbClr val="674935"/>
                </a:solidFill>
                <a:latin typeface="Roboto Condensed"/>
                <a:ea typeface="Roboto Condensed"/>
                <a:cs typeface="Roboto Condensed"/>
                <a:sym typeface="Roboto Condensed"/>
              </a:rPr>
              <a:t> </a:t>
            </a:r>
            <a:r>
              <a:rPr lang="en-US" sz="4018" dirty="0" err="1">
                <a:solidFill>
                  <a:srgbClr val="674935"/>
                </a:solidFill>
                <a:latin typeface="Roboto Condensed"/>
                <a:ea typeface="Roboto Condensed"/>
                <a:cs typeface="Roboto Condensed"/>
                <a:sym typeface="Roboto Condensed"/>
              </a:rPr>
              <a:t>lập</a:t>
            </a:r>
            <a:r>
              <a:rPr lang="en-US" sz="4018" dirty="0">
                <a:solidFill>
                  <a:srgbClr val="674935"/>
                </a:solidFill>
                <a:latin typeface="Roboto Condensed"/>
                <a:ea typeface="Roboto Condensed"/>
                <a:cs typeface="Roboto Condensed"/>
                <a:sym typeface="Roboto Condensed"/>
              </a:rPr>
              <a:t> </a:t>
            </a:r>
            <a:r>
              <a:rPr lang="en-US" sz="4018" dirty="0" err="1">
                <a:solidFill>
                  <a:srgbClr val="674935"/>
                </a:solidFill>
                <a:latin typeface="Roboto Condensed"/>
                <a:ea typeface="Roboto Condensed"/>
                <a:cs typeface="Roboto Condensed"/>
                <a:sym typeface="Roboto Condensed"/>
              </a:rPr>
              <a:t>luận</a:t>
            </a:r>
            <a:r>
              <a:rPr lang="en-US" sz="4018" dirty="0">
                <a:solidFill>
                  <a:srgbClr val="674935"/>
                </a:solidFill>
                <a:latin typeface="Roboto Condensed"/>
                <a:ea typeface="Roboto Condensed"/>
                <a:cs typeface="Roboto Condensed"/>
                <a:sym typeface="Roboto Condensed"/>
              </a:rPr>
              <a:t> </a:t>
            </a:r>
            <a:r>
              <a:rPr lang="en-US" sz="4018" dirty="0" err="1">
                <a:solidFill>
                  <a:srgbClr val="674935"/>
                </a:solidFill>
                <a:latin typeface="Roboto Condensed"/>
                <a:ea typeface="Roboto Condensed"/>
                <a:cs typeface="Roboto Condensed"/>
                <a:sym typeface="Roboto Condensed"/>
              </a:rPr>
              <a:t>rõ</a:t>
            </a:r>
            <a:r>
              <a:rPr lang="en-US" sz="4018" dirty="0">
                <a:solidFill>
                  <a:srgbClr val="674935"/>
                </a:solidFill>
                <a:latin typeface="Roboto Condensed"/>
                <a:ea typeface="Roboto Condensed"/>
                <a:cs typeface="Roboto Condensed"/>
                <a:sym typeface="Roboto Condensed"/>
              </a:rPr>
              <a:t> </a:t>
            </a:r>
            <a:r>
              <a:rPr lang="en-US" sz="4018" dirty="0" err="1">
                <a:solidFill>
                  <a:srgbClr val="674935"/>
                </a:solidFill>
                <a:latin typeface="Roboto Condensed"/>
                <a:ea typeface="Roboto Condensed"/>
                <a:cs typeface="Roboto Condensed"/>
                <a:sym typeface="Roboto Condensed"/>
              </a:rPr>
              <a:t>ràng</a:t>
            </a:r>
            <a:r>
              <a:rPr lang="en-US" sz="4018" dirty="0">
                <a:solidFill>
                  <a:srgbClr val="674935"/>
                </a:solidFill>
                <a:latin typeface="Roboto Condensed"/>
                <a:ea typeface="Roboto Condensed"/>
                <a:cs typeface="Roboto Condensed"/>
                <a:sym typeface="Roboto Condensed"/>
              </a:rPr>
              <a:t>, logic</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Vertic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arn(inVertical)">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arn(inVertical)">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barn(inVertical)">
                                      <p:cBhvr>
                                        <p:cTn id="32" dur="5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barn(inVertical)">
                                      <p:cBhvr>
                                        <p:cTn id="3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P spid="11" grpId="0"/>
      <p:bldP spid="1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a:stretch>
          </a:blipFill>
        </p:spPr>
        <p:txBody>
          <a:bodyPr/>
          <a:lstStyle/>
          <a:p>
            <a:endParaRPr lang="en-US"/>
          </a:p>
        </p:txBody>
      </p:sp>
      <p:grpSp>
        <p:nvGrpSpPr>
          <p:cNvPr id="3" name="Group 3"/>
          <p:cNvGrpSpPr/>
          <p:nvPr/>
        </p:nvGrpSpPr>
        <p:grpSpPr>
          <a:xfrm>
            <a:off x="0" y="1419785"/>
            <a:ext cx="18299916" cy="68632"/>
            <a:chOff x="0" y="0"/>
            <a:chExt cx="24399888" cy="91509"/>
          </a:xfrm>
        </p:grpSpPr>
        <p:sp>
          <p:nvSpPr>
            <p:cNvPr id="4" name="Freeform 4"/>
            <p:cNvSpPr/>
            <p:nvPr/>
          </p:nvSpPr>
          <p:spPr>
            <a:xfrm>
              <a:off x="0" y="0"/>
              <a:ext cx="24399875" cy="91567"/>
            </a:xfrm>
            <a:custGeom>
              <a:avLst/>
              <a:gdLst/>
              <a:ahLst/>
              <a:cxnLst/>
              <a:rect l="l" t="t" r="r" b="b"/>
              <a:pathLst>
                <a:path w="24399875" h="91567">
                  <a:moveTo>
                    <a:pt x="0" y="91567"/>
                  </a:moveTo>
                  <a:lnTo>
                    <a:pt x="24399875" y="91567"/>
                  </a:lnTo>
                  <a:lnTo>
                    <a:pt x="24399875" y="0"/>
                  </a:lnTo>
                  <a:lnTo>
                    <a:pt x="0" y="0"/>
                  </a:lnTo>
                  <a:close/>
                </a:path>
              </a:pathLst>
            </a:custGeom>
            <a:solidFill>
              <a:srgbClr val="767171"/>
            </a:solidFill>
          </p:spPr>
          <p:txBody>
            <a:bodyPr/>
            <a:lstStyle/>
            <a:p>
              <a:endParaRPr lang="en-US"/>
            </a:p>
          </p:txBody>
        </p:sp>
      </p:grpSp>
      <p:grpSp>
        <p:nvGrpSpPr>
          <p:cNvPr id="5" name="Group 5"/>
          <p:cNvGrpSpPr/>
          <p:nvPr/>
        </p:nvGrpSpPr>
        <p:grpSpPr>
          <a:xfrm>
            <a:off x="1333195" y="3521125"/>
            <a:ext cx="15926105" cy="4601698"/>
            <a:chOff x="0" y="0"/>
            <a:chExt cx="4194530" cy="979343"/>
          </a:xfrm>
        </p:grpSpPr>
        <p:sp>
          <p:nvSpPr>
            <p:cNvPr id="6" name="Freeform 6"/>
            <p:cNvSpPr/>
            <p:nvPr/>
          </p:nvSpPr>
          <p:spPr>
            <a:xfrm>
              <a:off x="0" y="0"/>
              <a:ext cx="4194530" cy="979343"/>
            </a:xfrm>
            <a:custGeom>
              <a:avLst/>
              <a:gdLst/>
              <a:ahLst/>
              <a:cxnLst/>
              <a:rect l="l" t="t" r="r" b="b"/>
              <a:pathLst>
                <a:path w="4194530" h="979343">
                  <a:moveTo>
                    <a:pt x="24792" y="0"/>
                  </a:moveTo>
                  <a:lnTo>
                    <a:pt x="4169738" y="0"/>
                  </a:lnTo>
                  <a:cubicBezTo>
                    <a:pt x="4183430" y="0"/>
                    <a:pt x="4194530" y="11100"/>
                    <a:pt x="4194530" y="24792"/>
                  </a:cubicBezTo>
                  <a:lnTo>
                    <a:pt x="4194530" y="954551"/>
                  </a:lnTo>
                  <a:cubicBezTo>
                    <a:pt x="4194530" y="968244"/>
                    <a:pt x="4183430" y="979343"/>
                    <a:pt x="4169738" y="979343"/>
                  </a:cubicBezTo>
                  <a:lnTo>
                    <a:pt x="24792" y="979343"/>
                  </a:lnTo>
                  <a:cubicBezTo>
                    <a:pt x="11100" y="979343"/>
                    <a:pt x="0" y="968244"/>
                    <a:pt x="0" y="954551"/>
                  </a:cubicBezTo>
                  <a:lnTo>
                    <a:pt x="0" y="24792"/>
                  </a:lnTo>
                  <a:cubicBezTo>
                    <a:pt x="0" y="11100"/>
                    <a:pt x="11100" y="0"/>
                    <a:pt x="24792" y="0"/>
                  </a:cubicBezTo>
                  <a:close/>
                </a:path>
              </a:pathLst>
            </a:custGeom>
            <a:solidFill>
              <a:srgbClr val="CFB788">
                <a:alpha val="15686"/>
              </a:srgbClr>
            </a:solidFill>
          </p:spPr>
          <p:txBody>
            <a:bodyPr/>
            <a:lstStyle/>
            <a:p>
              <a:endParaRPr lang="en-US"/>
            </a:p>
          </p:txBody>
        </p:sp>
        <p:sp>
          <p:nvSpPr>
            <p:cNvPr id="7" name="TextBox 7"/>
            <p:cNvSpPr txBox="1"/>
            <p:nvPr/>
          </p:nvSpPr>
          <p:spPr>
            <a:xfrm>
              <a:off x="0" y="-9525"/>
              <a:ext cx="4194530" cy="988868"/>
            </a:xfrm>
            <a:prstGeom prst="rect">
              <a:avLst/>
            </a:prstGeom>
          </p:spPr>
          <p:txBody>
            <a:bodyPr lIns="50800" tIns="50800" rIns="50800" bIns="50800" rtlCol="0" anchor="ctr"/>
            <a:lstStyle/>
            <a:p>
              <a:pPr algn="ctr">
                <a:lnSpc>
                  <a:spcPts val="2521"/>
                </a:lnSpc>
              </a:pPr>
              <a:endParaRPr/>
            </a:p>
          </p:txBody>
        </p:sp>
      </p:grpSp>
      <p:sp>
        <p:nvSpPr>
          <p:cNvPr id="8" name="TextBox 8"/>
          <p:cNvSpPr txBox="1"/>
          <p:nvPr/>
        </p:nvSpPr>
        <p:spPr>
          <a:xfrm>
            <a:off x="1509541" y="3700377"/>
            <a:ext cx="15573414" cy="4026743"/>
          </a:xfrm>
          <a:prstGeom prst="rect">
            <a:avLst/>
          </a:prstGeom>
        </p:spPr>
        <p:txBody>
          <a:bodyPr lIns="0" tIns="0" rIns="0" bIns="0" rtlCol="0" anchor="t">
            <a:spAutoFit/>
          </a:bodyPr>
          <a:lstStyle/>
          <a:p>
            <a:pPr algn="just">
              <a:lnSpc>
                <a:spcPct val="150000"/>
              </a:lnSpc>
              <a:spcBef>
                <a:spcPts val="200"/>
              </a:spcBef>
              <a:spcAft>
                <a:spcPts val="200"/>
              </a:spcAft>
              <a:tabLst>
                <a:tab pos="7334250" algn="l"/>
              </a:tabLst>
            </a:pPr>
            <a:r>
              <a:rPr lang="vi-VN" sz="4400" dirty="0">
                <a:solidFill>
                  <a:srgbClr val="674935"/>
                </a:solidFill>
                <a:effectLst/>
                <a:latin typeface="Roboto Condensed" panose="02000000000000000000" pitchFamily="2" charset="0"/>
                <a:ea typeface="Roboto Condensed" panose="02000000000000000000" pitchFamily="2" charset="0"/>
              </a:rPr>
              <a:t>Đọc đoạn (2): Từ “Lần theo trình tự bài thơ” đến “ngậm ngùi” và thực hiện các yêu cầu:</a:t>
            </a:r>
            <a:endParaRPr lang="en-US" sz="4400" dirty="0">
              <a:solidFill>
                <a:srgbClr val="674935"/>
              </a:solidFill>
              <a:effectLst/>
              <a:latin typeface="Roboto Condensed" panose="02000000000000000000" pitchFamily="2" charset="0"/>
              <a:ea typeface="Roboto Condensed" panose="02000000000000000000" pitchFamily="2" charset="0"/>
            </a:endParaRPr>
          </a:p>
          <a:p>
            <a:pPr marL="571500" lvl="0" indent="-571500" algn="just">
              <a:lnSpc>
                <a:spcPct val="150000"/>
              </a:lnSpc>
              <a:spcBef>
                <a:spcPts val="200"/>
              </a:spcBef>
              <a:spcAft>
                <a:spcPts val="200"/>
              </a:spcAft>
              <a:buFont typeface="Arial" panose="020B0604020202020204" pitchFamily="34" charset="0"/>
              <a:buChar char="•"/>
              <a:tabLst>
                <a:tab pos="7334250" algn="l"/>
              </a:tabLst>
            </a:pPr>
            <a:r>
              <a:rPr lang="vi-VN" sz="4400" dirty="0">
                <a:solidFill>
                  <a:srgbClr val="674935"/>
                </a:solidFill>
                <a:effectLst/>
                <a:latin typeface="Roboto Condensed" panose="02000000000000000000" pitchFamily="2" charset="0"/>
                <a:ea typeface="Roboto Condensed" panose="02000000000000000000" pitchFamily="2" charset="0"/>
                <a:cs typeface="Noto Sans Symbols"/>
              </a:rPr>
              <a:t>Xác định luận điểm, lí lẽ và bằng chứng trong đoạn trên.</a:t>
            </a:r>
            <a:endParaRPr lang="en-US" sz="4400" dirty="0">
              <a:solidFill>
                <a:srgbClr val="674935"/>
              </a:solidFill>
              <a:effectLst/>
              <a:latin typeface="Roboto Condensed" panose="02000000000000000000" pitchFamily="2" charset="0"/>
              <a:ea typeface="Roboto Condensed" panose="02000000000000000000" pitchFamily="2" charset="0"/>
              <a:cs typeface="Noto Sans Symbols"/>
            </a:endParaRPr>
          </a:p>
          <a:p>
            <a:pPr marL="571500" indent="-571500">
              <a:lnSpc>
                <a:spcPct val="150000"/>
              </a:lnSpc>
              <a:buFont typeface="Arial" panose="020B0604020202020204" pitchFamily="34" charset="0"/>
              <a:buChar char="•"/>
            </a:pPr>
            <a:r>
              <a:rPr lang="vi-VN" sz="4400" dirty="0">
                <a:solidFill>
                  <a:srgbClr val="674935"/>
                </a:solidFill>
                <a:effectLst/>
                <a:latin typeface="Roboto Condensed" panose="02000000000000000000" pitchFamily="2" charset="0"/>
                <a:ea typeface="Roboto Condensed" panose="02000000000000000000" pitchFamily="2" charset="0"/>
              </a:rPr>
              <a:t>Nhận xét về cách nêu lí lẽ và bằng chứng trong đoạn.</a:t>
            </a:r>
            <a:endParaRPr lang="en-US" sz="4400" dirty="0">
              <a:solidFill>
                <a:srgbClr val="674935"/>
              </a:solidFill>
              <a:latin typeface="Roboto Condensed" panose="02000000000000000000" pitchFamily="2" charset="0"/>
              <a:ea typeface="Roboto Condensed" panose="02000000000000000000" pitchFamily="2" charset="0"/>
              <a:cs typeface="Roboto Condensed"/>
              <a:sym typeface="Roboto Condensed"/>
            </a:endParaRPr>
          </a:p>
        </p:txBody>
      </p:sp>
      <p:sp>
        <p:nvSpPr>
          <p:cNvPr id="9" name="Freeform 9"/>
          <p:cNvSpPr/>
          <p:nvPr/>
        </p:nvSpPr>
        <p:spPr>
          <a:xfrm>
            <a:off x="15785912" y="6172200"/>
            <a:ext cx="2366010" cy="4114800"/>
          </a:xfrm>
          <a:custGeom>
            <a:avLst/>
            <a:gdLst/>
            <a:ahLst/>
            <a:cxnLst/>
            <a:rect l="l" t="t" r="r" b="b"/>
            <a:pathLst>
              <a:path w="2366010" h="4114800">
                <a:moveTo>
                  <a:pt x="0" y="0"/>
                </a:moveTo>
                <a:lnTo>
                  <a:pt x="2366010" y="0"/>
                </a:lnTo>
                <a:lnTo>
                  <a:pt x="2366010"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0" name="TextBox 10"/>
          <p:cNvSpPr txBox="1"/>
          <p:nvPr/>
        </p:nvSpPr>
        <p:spPr>
          <a:xfrm>
            <a:off x="892622" y="505385"/>
            <a:ext cx="17259300" cy="743793"/>
          </a:xfrm>
          <a:prstGeom prst="rect">
            <a:avLst/>
          </a:prstGeom>
        </p:spPr>
        <p:txBody>
          <a:bodyPr lIns="0" tIns="0" rIns="0" bIns="0" rtlCol="0" anchor="t">
            <a:spAutoFit/>
          </a:bodyPr>
          <a:lstStyle/>
          <a:p>
            <a:pPr algn="ctr">
              <a:lnSpc>
                <a:spcPts val="5759"/>
              </a:lnSpc>
              <a:spcBef>
                <a:spcPct val="0"/>
              </a:spcBef>
            </a:pPr>
            <a:r>
              <a:rPr lang="vi-VN" sz="4800" dirty="0">
                <a:solidFill>
                  <a:srgbClr val="674935"/>
                </a:solidFill>
                <a:latin typeface="#9Slide05 Dear Saturday"/>
                <a:ea typeface="#9Slide05 Dear Saturday"/>
                <a:cs typeface="#9Slide05 Dear Saturday"/>
                <a:sym typeface="#9Slide05 Dear Saturday"/>
              </a:rPr>
              <a:t>b</a:t>
            </a:r>
            <a:r>
              <a:rPr lang="en-US" sz="4800" dirty="0">
                <a:solidFill>
                  <a:srgbClr val="674935"/>
                </a:solidFill>
                <a:latin typeface="#9Slide05 Dear Saturday"/>
                <a:ea typeface="#9Slide05 Dear Saturday"/>
                <a:cs typeface="#9Slide05 Dear Saturday"/>
                <a:sym typeface="#9Slide05 Dear Saturday"/>
              </a:rPr>
              <a:t>. </a:t>
            </a:r>
            <a:r>
              <a:rPr lang="en-US" sz="4800" dirty="0" err="1">
                <a:solidFill>
                  <a:srgbClr val="674935"/>
                </a:solidFill>
                <a:latin typeface="#9Slide05 Dear Saturday"/>
                <a:ea typeface="#9Slide05 Dear Saturday"/>
                <a:cs typeface="#9Slide05 Dear Saturday"/>
                <a:sym typeface="#9Slide05 Dear Saturday"/>
              </a:rPr>
              <a:t>Cách</a:t>
            </a:r>
            <a:r>
              <a:rPr lang="en-US" sz="4800" dirty="0">
                <a:solidFill>
                  <a:srgbClr val="674935"/>
                </a:solidFill>
                <a:latin typeface="#9Slide05 Dear Saturday"/>
                <a:ea typeface="#9Slide05 Dear Saturday"/>
                <a:cs typeface="#9Slide05 Dear Saturday"/>
                <a:sym typeface="#9Slide05 Dear Saturday"/>
              </a:rPr>
              <a:t> </a:t>
            </a:r>
            <a:r>
              <a:rPr lang="en-US" sz="4800" dirty="0" err="1">
                <a:solidFill>
                  <a:srgbClr val="674935"/>
                </a:solidFill>
                <a:latin typeface="#9Slide05 Dear Saturday"/>
                <a:ea typeface="#9Slide05 Dear Saturday"/>
                <a:cs typeface="#9Slide05 Dear Saturday"/>
                <a:sym typeface="#9Slide05 Dear Saturday"/>
              </a:rPr>
              <a:t>triển</a:t>
            </a:r>
            <a:r>
              <a:rPr lang="en-US" sz="4800" dirty="0">
                <a:solidFill>
                  <a:srgbClr val="674935"/>
                </a:solidFill>
                <a:latin typeface="#9Slide05 Dear Saturday"/>
                <a:ea typeface="#9Slide05 Dear Saturday"/>
                <a:cs typeface="#9Slide05 Dear Saturday"/>
                <a:sym typeface="#9Slide05 Dear Saturday"/>
              </a:rPr>
              <a:t> </a:t>
            </a:r>
            <a:r>
              <a:rPr lang="en-US" sz="4800" dirty="0" err="1">
                <a:solidFill>
                  <a:srgbClr val="674935"/>
                </a:solidFill>
                <a:latin typeface="#9Slide05 Dear Saturday"/>
                <a:ea typeface="#9Slide05 Dear Saturday"/>
                <a:cs typeface="#9Slide05 Dear Saturday"/>
                <a:sym typeface="#9Slide05 Dear Saturday"/>
              </a:rPr>
              <a:t>khai</a:t>
            </a:r>
            <a:r>
              <a:rPr lang="en-US" sz="4800" dirty="0">
                <a:solidFill>
                  <a:srgbClr val="674935"/>
                </a:solidFill>
                <a:latin typeface="#9Slide05 Dear Saturday"/>
                <a:ea typeface="#9Slide05 Dear Saturday"/>
                <a:cs typeface="#9Slide05 Dear Saturday"/>
                <a:sym typeface="#9Slide05 Dear Saturday"/>
              </a:rPr>
              <a:t> </a:t>
            </a:r>
            <a:r>
              <a:rPr lang="en-US" sz="4800" dirty="0" err="1">
                <a:solidFill>
                  <a:srgbClr val="674935"/>
                </a:solidFill>
                <a:latin typeface="#9Slide05 Dear Saturday"/>
                <a:ea typeface="#9Slide05 Dear Saturday"/>
                <a:cs typeface="#9Slide05 Dear Saturday"/>
                <a:sym typeface="#9Slide05 Dear Saturday"/>
              </a:rPr>
              <a:t>luận</a:t>
            </a:r>
            <a:r>
              <a:rPr lang="en-US" sz="4800" dirty="0">
                <a:solidFill>
                  <a:srgbClr val="674935"/>
                </a:solidFill>
                <a:latin typeface="#9Slide05 Dear Saturday"/>
                <a:ea typeface="#9Slide05 Dear Saturday"/>
                <a:cs typeface="#9Slide05 Dear Saturday"/>
                <a:sym typeface="#9Slide05 Dear Saturday"/>
              </a:rPr>
              <a:t> </a:t>
            </a:r>
            <a:r>
              <a:rPr lang="en-US" sz="4800" dirty="0" err="1">
                <a:solidFill>
                  <a:srgbClr val="674935"/>
                </a:solidFill>
                <a:latin typeface="#9Slide05 Dear Saturday"/>
                <a:ea typeface="#9Slide05 Dear Saturday"/>
                <a:cs typeface="#9Slide05 Dear Saturday"/>
                <a:sym typeface="#9Slide05 Dear Saturday"/>
              </a:rPr>
              <a:t>đề</a:t>
            </a:r>
            <a:r>
              <a:rPr lang="en-US" sz="4800" dirty="0">
                <a:solidFill>
                  <a:srgbClr val="674935"/>
                </a:solidFill>
                <a:latin typeface="#9Slide05 Dear Saturday"/>
                <a:ea typeface="#9Slide05 Dear Saturday"/>
                <a:cs typeface="#9Slide05 Dear Saturday"/>
                <a:sym typeface="#9Slide05 Dear Saturday"/>
              </a:rPr>
              <a:t>, </a:t>
            </a:r>
            <a:r>
              <a:rPr lang="en-US" sz="4800" dirty="0" err="1">
                <a:solidFill>
                  <a:srgbClr val="674935"/>
                </a:solidFill>
                <a:latin typeface="#9Slide05 Dear Saturday"/>
                <a:ea typeface="#9Slide05 Dear Saturday"/>
                <a:cs typeface="#9Slide05 Dear Saturday"/>
                <a:sym typeface="#9Slide05 Dear Saturday"/>
              </a:rPr>
              <a:t>luận</a:t>
            </a:r>
            <a:r>
              <a:rPr lang="en-US" sz="4800" dirty="0">
                <a:solidFill>
                  <a:srgbClr val="674935"/>
                </a:solidFill>
                <a:latin typeface="#9Slide05 Dear Saturday"/>
                <a:ea typeface="#9Slide05 Dear Saturday"/>
                <a:cs typeface="#9Slide05 Dear Saturday"/>
                <a:sym typeface="#9Slide05 Dear Saturday"/>
              </a:rPr>
              <a:t> </a:t>
            </a:r>
            <a:r>
              <a:rPr lang="en-US" sz="4800" dirty="0" err="1">
                <a:solidFill>
                  <a:srgbClr val="674935"/>
                </a:solidFill>
                <a:latin typeface="#9Slide05 Dear Saturday"/>
                <a:ea typeface="#9Slide05 Dear Saturday"/>
                <a:cs typeface="#9Slide05 Dear Saturday"/>
                <a:sym typeface="#9Slide05 Dear Saturday"/>
              </a:rPr>
              <a:t>điểm</a:t>
            </a:r>
            <a:r>
              <a:rPr lang="en-US" sz="4800" dirty="0">
                <a:solidFill>
                  <a:srgbClr val="674935"/>
                </a:solidFill>
                <a:latin typeface="#9Slide05 Dear Saturday"/>
                <a:ea typeface="#9Slide05 Dear Saturday"/>
                <a:cs typeface="#9Slide05 Dear Saturday"/>
                <a:sym typeface="#9Slide05 Dear Saturday"/>
              </a:rPr>
              <a:t>, </a:t>
            </a:r>
            <a:r>
              <a:rPr lang="en-US" sz="4800" dirty="0" err="1">
                <a:solidFill>
                  <a:srgbClr val="674935"/>
                </a:solidFill>
                <a:latin typeface="#9Slide05 Dear Saturday"/>
                <a:ea typeface="#9Slide05 Dear Saturday"/>
                <a:cs typeface="#9Slide05 Dear Saturday"/>
                <a:sym typeface="#9Slide05 Dear Saturday"/>
              </a:rPr>
              <a:t>lí</a:t>
            </a:r>
            <a:r>
              <a:rPr lang="en-US" sz="4800" dirty="0">
                <a:solidFill>
                  <a:srgbClr val="674935"/>
                </a:solidFill>
                <a:latin typeface="#9Slide05 Dear Saturday"/>
                <a:ea typeface="#9Slide05 Dear Saturday"/>
                <a:cs typeface="#9Slide05 Dear Saturday"/>
                <a:sym typeface="#9Slide05 Dear Saturday"/>
              </a:rPr>
              <a:t> </a:t>
            </a:r>
            <a:r>
              <a:rPr lang="en-US" sz="4800" dirty="0" err="1">
                <a:solidFill>
                  <a:srgbClr val="674935"/>
                </a:solidFill>
                <a:latin typeface="#9Slide05 Dear Saturday"/>
                <a:ea typeface="#9Slide05 Dear Saturday"/>
                <a:cs typeface="#9Slide05 Dear Saturday"/>
                <a:sym typeface="#9Slide05 Dear Saturday"/>
              </a:rPr>
              <a:t>lẽ</a:t>
            </a:r>
            <a:r>
              <a:rPr lang="en-US" sz="4800" dirty="0">
                <a:solidFill>
                  <a:srgbClr val="674935"/>
                </a:solidFill>
                <a:latin typeface="#9Slide05 Dear Saturday"/>
                <a:ea typeface="#9Slide05 Dear Saturday"/>
                <a:cs typeface="#9Slide05 Dear Saturday"/>
                <a:sym typeface="#9Slide05 Dear Saturday"/>
              </a:rPr>
              <a:t>, </a:t>
            </a:r>
            <a:r>
              <a:rPr lang="en-US" sz="4800" dirty="0" err="1">
                <a:solidFill>
                  <a:srgbClr val="674935"/>
                </a:solidFill>
                <a:latin typeface="#9Slide05 Dear Saturday"/>
                <a:ea typeface="#9Slide05 Dear Saturday"/>
                <a:cs typeface="#9Slide05 Dear Saturday"/>
                <a:sym typeface="#9Slide05 Dear Saturday"/>
              </a:rPr>
              <a:t>bằng</a:t>
            </a:r>
            <a:r>
              <a:rPr lang="en-US" sz="4800" dirty="0">
                <a:solidFill>
                  <a:srgbClr val="674935"/>
                </a:solidFill>
                <a:latin typeface="#9Slide05 Dear Saturday"/>
                <a:ea typeface="#9Slide05 Dear Saturday"/>
                <a:cs typeface="#9Slide05 Dear Saturday"/>
                <a:sym typeface="#9Slide05 Dear Saturday"/>
              </a:rPr>
              <a:t> </a:t>
            </a:r>
            <a:r>
              <a:rPr lang="en-US" sz="4800" dirty="0" err="1">
                <a:solidFill>
                  <a:srgbClr val="674935"/>
                </a:solidFill>
                <a:latin typeface="#9Slide05 Dear Saturday"/>
                <a:ea typeface="#9Slide05 Dear Saturday"/>
                <a:cs typeface="#9Slide05 Dear Saturday"/>
                <a:sym typeface="#9Slide05 Dear Saturday"/>
              </a:rPr>
              <a:t>chứng</a:t>
            </a:r>
            <a:r>
              <a:rPr lang="en-US" sz="4800" dirty="0">
                <a:solidFill>
                  <a:srgbClr val="674935"/>
                </a:solidFill>
                <a:latin typeface="#9Slide05 Dear Saturday"/>
                <a:ea typeface="#9Slide05 Dear Saturday"/>
                <a:cs typeface="#9Slide05 Dear Saturday"/>
                <a:sym typeface="#9Slide05 Dear Saturday"/>
              </a:rPr>
              <a:t> </a:t>
            </a:r>
          </a:p>
        </p:txBody>
      </p:sp>
      <p:sp>
        <p:nvSpPr>
          <p:cNvPr id="11" name="TextBox 11"/>
          <p:cNvSpPr txBox="1"/>
          <p:nvPr/>
        </p:nvSpPr>
        <p:spPr>
          <a:xfrm>
            <a:off x="5867400" y="2336756"/>
            <a:ext cx="6182427" cy="833562"/>
          </a:xfrm>
          <a:prstGeom prst="rect">
            <a:avLst/>
          </a:prstGeom>
        </p:spPr>
        <p:txBody>
          <a:bodyPr wrap="square" lIns="0" tIns="0" rIns="0" bIns="0" rtlCol="0" anchor="t">
            <a:spAutoFit/>
          </a:bodyPr>
          <a:lstStyle/>
          <a:p>
            <a:pPr algn="just">
              <a:lnSpc>
                <a:spcPts val="7000"/>
              </a:lnSpc>
            </a:pPr>
            <a:r>
              <a:rPr lang="en-US" sz="5000" b="1" dirty="0">
                <a:solidFill>
                  <a:srgbClr val="7B8B5F"/>
                </a:solidFill>
                <a:latin typeface="Roboto Condensed Bold"/>
                <a:ea typeface="Roboto Condensed Bold"/>
                <a:cs typeface="Roboto Condensed Bold"/>
                <a:sym typeface="Roboto Condensed Bold"/>
              </a:rPr>
              <a:t>NHÓM NHÀ </a:t>
            </a:r>
            <a:r>
              <a:rPr lang="vi-VN" sz="5000" b="1" dirty="0">
                <a:solidFill>
                  <a:srgbClr val="7B8B5F"/>
                </a:solidFill>
                <a:latin typeface="Roboto Condensed Bold"/>
                <a:ea typeface="Roboto Condensed Bold"/>
                <a:cs typeface="Roboto Condensed Bold"/>
                <a:sym typeface="Roboto Condensed Bold"/>
              </a:rPr>
              <a:t>PHÊ BÌNH 1</a:t>
            </a:r>
            <a:endParaRPr lang="en-US" sz="5000" b="1" dirty="0">
              <a:solidFill>
                <a:srgbClr val="7B8B5F"/>
              </a:solidFill>
              <a:latin typeface="Roboto Condensed Bold"/>
              <a:ea typeface="Roboto Condensed Bold"/>
              <a:cs typeface="Roboto Condensed Bold"/>
              <a:sym typeface="Roboto Condensed Bold"/>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a:stretch>
          </a:blipFill>
        </p:spPr>
        <p:txBody>
          <a:bodyPr/>
          <a:lstStyle/>
          <a:p>
            <a:endParaRPr lang="en-US"/>
          </a:p>
        </p:txBody>
      </p:sp>
      <p:grpSp>
        <p:nvGrpSpPr>
          <p:cNvPr id="3" name="Group 3"/>
          <p:cNvGrpSpPr/>
          <p:nvPr/>
        </p:nvGrpSpPr>
        <p:grpSpPr>
          <a:xfrm>
            <a:off x="0" y="1419785"/>
            <a:ext cx="18299916" cy="68632"/>
            <a:chOff x="0" y="0"/>
            <a:chExt cx="24399888" cy="91509"/>
          </a:xfrm>
        </p:grpSpPr>
        <p:sp>
          <p:nvSpPr>
            <p:cNvPr id="4" name="Freeform 4"/>
            <p:cNvSpPr/>
            <p:nvPr/>
          </p:nvSpPr>
          <p:spPr>
            <a:xfrm>
              <a:off x="0" y="0"/>
              <a:ext cx="24399875" cy="91567"/>
            </a:xfrm>
            <a:custGeom>
              <a:avLst/>
              <a:gdLst/>
              <a:ahLst/>
              <a:cxnLst/>
              <a:rect l="l" t="t" r="r" b="b"/>
              <a:pathLst>
                <a:path w="24399875" h="91567">
                  <a:moveTo>
                    <a:pt x="0" y="91567"/>
                  </a:moveTo>
                  <a:lnTo>
                    <a:pt x="24399875" y="91567"/>
                  </a:lnTo>
                  <a:lnTo>
                    <a:pt x="24399875" y="0"/>
                  </a:lnTo>
                  <a:lnTo>
                    <a:pt x="0" y="0"/>
                  </a:lnTo>
                  <a:close/>
                </a:path>
              </a:pathLst>
            </a:custGeom>
            <a:solidFill>
              <a:srgbClr val="767171"/>
            </a:solidFill>
          </p:spPr>
          <p:txBody>
            <a:bodyPr/>
            <a:lstStyle/>
            <a:p>
              <a:endParaRPr lang="en-US"/>
            </a:p>
          </p:txBody>
        </p:sp>
      </p:grpSp>
      <p:sp>
        <p:nvSpPr>
          <p:cNvPr id="5" name="Freeform 5"/>
          <p:cNvSpPr/>
          <p:nvPr/>
        </p:nvSpPr>
        <p:spPr>
          <a:xfrm>
            <a:off x="16081369" y="5756778"/>
            <a:ext cx="2366010" cy="4114800"/>
          </a:xfrm>
          <a:custGeom>
            <a:avLst/>
            <a:gdLst/>
            <a:ahLst/>
            <a:cxnLst/>
            <a:rect l="l" t="t" r="r" b="b"/>
            <a:pathLst>
              <a:path w="2366010" h="4114800">
                <a:moveTo>
                  <a:pt x="0" y="0"/>
                </a:moveTo>
                <a:lnTo>
                  <a:pt x="2366010" y="0"/>
                </a:lnTo>
                <a:lnTo>
                  <a:pt x="2366010"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6" name="TextBox 6"/>
          <p:cNvSpPr txBox="1"/>
          <p:nvPr/>
        </p:nvSpPr>
        <p:spPr>
          <a:xfrm>
            <a:off x="4577121" y="2197720"/>
            <a:ext cx="12990178" cy="666849"/>
          </a:xfrm>
          <a:prstGeom prst="rect">
            <a:avLst/>
          </a:prstGeom>
        </p:spPr>
        <p:txBody>
          <a:bodyPr lIns="0" tIns="0" rIns="0" bIns="0" rtlCol="0" anchor="t">
            <a:spAutoFit/>
          </a:bodyPr>
          <a:lstStyle/>
          <a:p>
            <a:pPr algn="just">
              <a:lnSpc>
                <a:spcPts val="5626"/>
              </a:lnSpc>
              <a:spcBef>
                <a:spcPct val="0"/>
              </a:spcBef>
            </a:pPr>
            <a:r>
              <a:rPr lang="vi-VN" sz="4000" dirty="0">
                <a:solidFill>
                  <a:srgbClr val="674935"/>
                </a:solidFill>
                <a:latin typeface="Roboto Condensed" panose="02000000000000000000" pitchFamily="2" charset="0"/>
                <a:ea typeface="Roboto Condensed" panose="02000000000000000000" pitchFamily="2" charset="0"/>
              </a:rPr>
              <a:t>Tin đến đột ngột</a:t>
            </a:r>
            <a:endParaRPr lang="en-US" sz="4000" dirty="0">
              <a:solidFill>
                <a:srgbClr val="674935"/>
              </a:solidFill>
              <a:latin typeface="Roboto Condensed" panose="02000000000000000000" pitchFamily="2" charset="0"/>
              <a:ea typeface="Roboto Condensed" panose="02000000000000000000" pitchFamily="2" charset="0"/>
              <a:cs typeface="Roboto Condensed"/>
              <a:sym typeface="Roboto Condensed"/>
            </a:endParaRPr>
          </a:p>
        </p:txBody>
      </p:sp>
      <p:sp>
        <p:nvSpPr>
          <p:cNvPr id="7" name="TextBox 7"/>
          <p:cNvSpPr txBox="1"/>
          <p:nvPr/>
        </p:nvSpPr>
        <p:spPr>
          <a:xfrm>
            <a:off x="504261" y="2322868"/>
            <a:ext cx="3535305" cy="695488"/>
          </a:xfrm>
          <a:prstGeom prst="rect">
            <a:avLst/>
          </a:prstGeom>
        </p:spPr>
        <p:txBody>
          <a:bodyPr lIns="0" tIns="0" rIns="0" bIns="0" rtlCol="0" anchor="t">
            <a:spAutoFit/>
          </a:bodyPr>
          <a:lstStyle/>
          <a:p>
            <a:pPr algn="ctr">
              <a:lnSpc>
                <a:spcPts val="5766"/>
              </a:lnSpc>
              <a:spcBef>
                <a:spcPct val="0"/>
              </a:spcBef>
            </a:pPr>
            <a:r>
              <a:rPr lang="en-US" sz="4118" b="1" dirty="0">
                <a:solidFill>
                  <a:srgbClr val="674935"/>
                </a:solidFill>
                <a:highlight>
                  <a:srgbClr val="C0C0C0"/>
                </a:highlight>
                <a:latin typeface="Roboto Condensed Bold"/>
                <a:ea typeface="Roboto Condensed Bold"/>
                <a:cs typeface="Roboto Condensed Bold"/>
                <a:sym typeface="Roboto Condensed Bold"/>
              </a:rPr>
              <a:t>LUẬN ĐIỂM 1: </a:t>
            </a:r>
          </a:p>
        </p:txBody>
      </p:sp>
      <p:sp>
        <p:nvSpPr>
          <p:cNvPr id="8" name="TextBox 8"/>
          <p:cNvSpPr txBox="1"/>
          <p:nvPr/>
        </p:nvSpPr>
        <p:spPr>
          <a:xfrm>
            <a:off x="504261" y="4295786"/>
            <a:ext cx="3535305" cy="695488"/>
          </a:xfrm>
          <a:prstGeom prst="rect">
            <a:avLst/>
          </a:prstGeom>
        </p:spPr>
        <p:txBody>
          <a:bodyPr lIns="0" tIns="0" rIns="0" bIns="0" rtlCol="0" anchor="t">
            <a:spAutoFit/>
          </a:bodyPr>
          <a:lstStyle/>
          <a:p>
            <a:pPr algn="ctr">
              <a:lnSpc>
                <a:spcPts val="5766"/>
              </a:lnSpc>
              <a:spcBef>
                <a:spcPct val="0"/>
              </a:spcBef>
            </a:pPr>
            <a:r>
              <a:rPr lang="en-US" sz="4118" b="1" dirty="0">
                <a:solidFill>
                  <a:srgbClr val="674935"/>
                </a:solidFill>
                <a:highlight>
                  <a:srgbClr val="C0C0C0"/>
                </a:highlight>
                <a:latin typeface="Roboto Condensed Bold"/>
                <a:ea typeface="Roboto Condensed Bold"/>
                <a:cs typeface="Roboto Condensed Bold"/>
                <a:sym typeface="Roboto Condensed Bold"/>
              </a:rPr>
              <a:t>LÍ LẼ</a:t>
            </a:r>
          </a:p>
        </p:txBody>
      </p:sp>
      <p:sp>
        <p:nvSpPr>
          <p:cNvPr id="9" name="TextBox 9"/>
          <p:cNvSpPr txBox="1"/>
          <p:nvPr/>
        </p:nvSpPr>
        <p:spPr>
          <a:xfrm>
            <a:off x="4120735" y="4035750"/>
            <a:ext cx="12643265" cy="1846659"/>
          </a:xfrm>
          <a:prstGeom prst="rect">
            <a:avLst/>
          </a:prstGeom>
        </p:spPr>
        <p:txBody>
          <a:bodyPr wrap="square" lIns="0" tIns="0" rIns="0" bIns="0" rtlCol="0" anchor="t">
            <a:spAutoFit/>
          </a:bodyPr>
          <a:lstStyle/>
          <a:p>
            <a:pPr marL="742950" indent="-742950" algn="just">
              <a:buFont typeface="+mj-lt"/>
              <a:buAutoNum type="arabicPeriod"/>
            </a:pPr>
            <a:r>
              <a:rPr lang="vi-VN" sz="4000" dirty="0">
                <a:solidFill>
                  <a:srgbClr val="674935"/>
                </a:solidFill>
                <a:latin typeface="Roboto Condensed" panose="02000000000000000000" pitchFamily="2" charset="0"/>
                <a:ea typeface="Roboto Condensed" panose="02000000000000000000" pitchFamily="2" charset="0"/>
              </a:rPr>
              <a:t>Ông không gò văn gọt chữ viết văn tế điếu như thường tình.</a:t>
            </a:r>
          </a:p>
          <a:p>
            <a:pPr marL="742950" indent="-742950" algn="just">
              <a:buFont typeface="+mj-lt"/>
              <a:buAutoNum type="arabicPeriod"/>
            </a:pPr>
            <a:r>
              <a:rPr lang="vi-VN" sz="4000" dirty="0">
                <a:solidFill>
                  <a:srgbClr val="674935"/>
                </a:solidFill>
                <a:latin typeface="Roboto Condensed" panose="02000000000000000000" pitchFamily="2" charset="0"/>
                <a:ea typeface="Roboto Condensed" panose="02000000000000000000" pitchFamily="2" charset="0"/>
              </a:rPr>
              <a:t>Câu lục ngắn gọn cất lên tiếng kêu thương đột ngột, với nỗi niềm thất vọng</a:t>
            </a:r>
          </a:p>
        </p:txBody>
      </p:sp>
      <p:sp>
        <p:nvSpPr>
          <p:cNvPr id="10" name="TextBox 10"/>
          <p:cNvSpPr txBox="1"/>
          <p:nvPr/>
        </p:nvSpPr>
        <p:spPr>
          <a:xfrm>
            <a:off x="109404" y="6419940"/>
            <a:ext cx="3902673" cy="695488"/>
          </a:xfrm>
          <a:prstGeom prst="rect">
            <a:avLst/>
          </a:prstGeom>
        </p:spPr>
        <p:txBody>
          <a:bodyPr lIns="0" tIns="0" rIns="0" bIns="0" rtlCol="0" anchor="t">
            <a:spAutoFit/>
          </a:bodyPr>
          <a:lstStyle/>
          <a:p>
            <a:pPr algn="ctr">
              <a:lnSpc>
                <a:spcPts val="5766"/>
              </a:lnSpc>
              <a:spcBef>
                <a:spcPct val="0"/>
              </a:spcBef>
            </a:pPr>
            <a:r>
              <a:rPr lang="en-US" sz="4118" b="1" dirty="0">
                <a:solidFill>
                  <a:srgbClr val="674935"/>
                </a:solidFill>
                <a:highlight>
                  <a:srgbClr val="C0C0C0"/>
                </a:highlight>
                <a:latin typeface="Roboto Condensed Bold"/>
                <a:ea typeface="Roboto Condensed Bold"/>
                <a:cs typeface="Roboto Condensed Bold"/>
                <a:sym typeface="Roboto Condensed Bold"/>
              </a:rPr>
              <a:t>BẰNG CHỨNG</a:t>
            </a:r>
          </a:p>
        </p:txBody>
      </p:sp>
      <p:sp>
        <p:nvSpPr>
          <p:cNvPr id="11" name="TextBox 11"/>
          <p:cNvSpPr txBox="1"/>
          <p:nvPr/>
        </p:nvSpPr>
        <p:spPr>
          <a:xfrm>
            <a:off x="4057949" y="6205547"/>
            <a:ext cx="12391703" cy="2462213"/>
          </a:xfrm>
          <a:prstGeom prst="rect">
            <a:avLst/>
          </a:prstGeom>
        </p:spPr>
        <p:txBody>
          <a:bodyPr wrap="square" lIns="0" tIns="0" rIns="0" bIns="0" rtlCol="0" anchor="t">
            <a:spAutoFit/>
          </a:bodyPr>
          <a:lstStyle/>
          <a:p>
            <a:pPr marL="571500" indent="-571500" algn="just">
              <a:buFont typeface="Arial" panose="020B0604020202020204" pitchFamily="34" charset="0"/>
              <a:buChar char="•"/>
            </a:pPr>
            <a:r>
              <a:rPr lang="vi-VN" sz="4000" dirty="0">
                <a:solidFill>
                  <a:srgbClr val="674935"/>
                </a:solidFill>
                <a:latin typeface="Roboto Condensed" panose="02000000000000000000" pitchFamily="2" charset="0"/>
                <a:ea typeface="Roboto Condensed" panose="02000000000000000000" pitchFamily="2" charset="0"/>
              </a:rPr>
              <a:t>Phạm Thái viết văn tế Trương Đăng Thụ, Phan Bội Châu cũng viết văn tế Phan Châu Trinh.</a:t>
            </a:r>
            <a:endParaRPr lang="en-US" sz="4000" dirty="0">
              <a:solidFill>
                <a:srgbClr val="674935"/>
              </a:solidFill>
              <a:latin typeface="Roboto Condensed" panose="02000000000000000000" pitchFamily="2" charset="0"/>
              <a:ea typeface="Roboto Condensed" panose="02000000000000000000" pitchFamily="2" charset="0"/>
            </a:endParaRPr>
          </a:p>
          <a:p>
            <a:pPr marL="571500" indent="-571500" algn="just">
              <a:buFont typeface="Arial" panose="020B0604020202020204" pitchFamily="34" charset="0"/>
              <a:buChar char="•"/>
            </a:pPr>
            <a:r>
              <a:rPr lang="vi-VN" sz="4000" dirty="0">
                <a:solidFill>
                  <a:srgbClr val="674935"/>
                </a:solidFill>
                <a:latin typeface="Roboto Condensed" panose="02000000000000000000" pitchFamily="2" charset="0"/>
                <a:ea typeface="Roboto Condensed" panose="02000000000000000000" pitchFamily="2" charset="0"/>
              </a:rPr>
              <a:t>Các từ ngữ, chi tiết, hình ảnh trong bài “Thôi đã thôi rồi”, “man mác”, “ngậm ngùi”,...</a:t>
            </a:r>
            <a:endParaRPr lang="en-US" sz="4000" dirty="0">
              <a:solidFill>
                <a:srgbClr val="674935"/>
              </a:solidFill>
              <a:latin typeface="Roboto Condensed" panose="02000000000000000000" pitchFamily="2" charset="0"/>
              <a:ea typeface="Roboto Condensed" panose="02000000000000000000" pitchFamily="2" charset="0"/>
              <a:cs typeface="Roboto Condensed"/>
              <a:sym typeface="Roboto Condensed"/>
            </a:endParaRPr>
          </a:p>
        </p:txBody>
      </p:sp>
      <p:sp>
        <p:nvSpPr>
          <p:cNvPr id="12" name="TextBox 12"/>
          <p:cNvSpPr txBox="1"/>
          <p:nvPr/>
        </p:nvSpPr>
        <p:spPr>
          <a:xfrm>
            <a:off x="892622" y="505385"/>
            <a:ext cx="17259300" cy="743793"/>
          </a:xfrm>
          <a:prstGeom prst="rect">
            <a:avLst/>
          </a:prstGeom>
        </p:spPr>
        <p:txBody>
          <a:bodyPr lIns="0" tIns="0" rIns="0" bIns="0" rtlCol="0" anchor="t">
            <a:spAutoFit/>
          </a:bodyPr>
          <a:lstStyle/>
          <a:p>
            <a:pPr algn="ctr">
              <a:lnSpc>
                <a:spcPts val="5759"/>
              </a:lnSpc>
              <a:spcBef>
                <a:spcPct val="0"/>
              </a:spcBef>
            </a:pPr>
            <a:r>
              <a:rPr lang="vi-VN" sz="4800" dirty="0">
                <a:solidFill>
                  <a:srgbClr val="674935"/>
                </a:solidFill>
                <a:latin typeface="#9Slide05 Dear Saturday"/>
                <a:ea typeface="#9Slide05 Dear Saturday"/>
                <a:cs typeface="#9Slide05 Dear Saturday"/>
                <a:sym typeface="#9Slide05 Dear Saturday"/>
              </a:rPr>
              <a:t>b</a:t>
            </a:r>
            <a:r>
              <a:rPr lang="en-US" sz="4800" dirty="0">
                <a:solidFill>
                  <a:srgbClr val="674935"/>
                </a:solidFill>
                <a:latin typeface="#9Slide05 Dear Saturday"/>
                <a:ea typeface="#9Slide05 Dear Saturday"/>
                <a:cs typeface="#9Slide05 Dear Saturday"/>
                <a:sym typeface="#9Slide05 Dear Saturday"/>
              </a:rPr>
              <a:t>. </a:t>
            </a:r>
            <a:r>
              <a:rPr lang="en-US" sz="4800" dirty="0" err="1">
                <a:solidFill>
                  <a:srgbClr val="674935"/>
                </a:solidFill>
                <a:latin typeface="#9Slide05 Dear Saturday"/>
                <a:ea typeface="#9Slide05 Dear Saturday"/>
                <a:cs typeface="#9Slide05 Dear Saturday"/>
                <a:sym typeface="#9Slide05 Dear Saturday"/>
              </a:rPr>
              <a:t>Cách</a:t>
            </a:r>
            <a:r>
              <a:rPr lang="en-US" sz="4800" dirty="0">
                <a:solidFill>
                  <a:srgbClr val="674935"/>
                </a:solidFill>
                <a:latin typeface="#9Slide05 Dear Saturday"/>
                <a:ea typeface="#9Slide05 Dear Saturday"/>
                <a:cs typeface="#9Slide05 Dear Saturday"/>
                <a:sym typeface="#9Slide05 Dear Saturday"/>
              </a:rPr>
              <a:t> </a:t>
            </a:r>
            <a:r>
              <a:rPr lang="en-US" sz="4800" dirty="0" err="1">
                <a:solidFill>
                  <a:srgbClr val="674935"/>
                </a:solidFill>
                <a:latin typeface="#9Slide05 Dear Saturday"/>
                <a:ea typeface="#9Slide05 Dear Saturday"/>
                <a:cs typeface="#9Slide05 Dear Saturday"/>
                <a:sym typeface="#9Slide05 Dear Saturday"/>
              </a:rPr>
              <a:t>triển</a:t>
            </a:r>
            <a:r>
              <a:rPr lang="en-US" sz="4800" dirty="0">
                <a:solidFill>
                  <a:srgbClr val="674935"/>
                </a:solidFill>
                <a:latin typeface="#9Slide05 Dear Saturday"/>
                <a:ea typeface="#9Slide05 Dear Saturday"/>
                <a:cs typeface="#9Slide05 Dear Saturday"/>
                <a:sym typeface="#9Slide05 Dear Saturday"/>
              </a:rPr>
              <a:t> </a:t>
            </a:r>
            <a:r>
              <a:rPr lang="en-US" sz="4800" dirty="0" err="1">
                <a:solidFill>
                  <a:srgbClr val="674935"/>
                </a:solidFill>
                <a:latin typeface="#9Slide05 Dear Saturday"/>
                <a:ea typeface="#9Slide05 Dear Saturday"/>
                <a:cs typeface="#9Slide05 Dear Saturday"/>
                <a:sym typeface="#9Slide05 Dear Saturday"/>
              </a:rPr>
              <a:t>khai</a:t>
            </a:r>
            <a:r>
              <a:rPr lang="en-US" sz="4800" dirty="0">
                <a:solidFill>
                  <a:srgbClr val="674935"/>
                </a:solidFill>
                <a:latin typeface="#9Slide05 Dear Saturday"/>
                <a:ea typeface="#9Slide05 Dear Saturday"/>
                <a:cs typeface="#9Slide05 Dear Saturday"/>
                <a:sym typeface="#9Slide05 Dear Saturday"/>
              </a:rPr>
              <a:t> </a:t>
            </a:r>
            <a:r>
              <a:rPr lang="en-US" sz="4800" dirty="0" err="1">
                <a:solidFill>
                  <a:srgbClr val="674935"/>
                </a:solidFill>
                <a:latin typeface="#9Slide05 Dear Saturday"/>
                <a:ea typeface="#9Slide05 Dear Saturday"/>
                <a:cs typeface="#9Slide05 Dear Saturday"/>
                <a:sym typeface="#9Slide05 Dear Saturday"/>
              </a:rPr>
              <a:t>luận</a:t>
            </a:r>
            <a:r>
              <a:rPr lang="en-US" sz="4800" dirty="0">
                <a:solidFill>
                  <a:srgbClr val="674935"/>
                </a:solidFill>
                <a:latin typeface="#9Slide05 Dear Saturday"/>
                <a:ea typeface="#9Slide05 Dear Saturday"/>
                <a:cs typeface="#9Slide05 Dear Saturday"/>
                <a:sym typeface="#9Slide05 Dear Saturday"/>
              </a:rPr>
              <a:t> </a:t>
            </a:r>
            <a:r>
              <a:rPr lang="en-US" sz="4800" dirty="0" err="1">
                <a:solidFill>
                  <a:srgbClr val="674935"/>
                </a:solidFill>
                <a:latin typeface="#9Slide05 Dear Saturday"/>
                <a:ea typeface="#9Slide05 Dear Saturday"/>
                <a:cs typeface="#9Slide05 Dear Saturday"/>
                <a:sym typeface="#9Slide05 Dear Saturday"/>
              </a:rPr>
              <a:t>đề</a:t>
            </a:r>
            <a:r>
              <a:rPr lang="en-US" sz="4800" dirty="0">
                <a:solidFill>
                  <a:srgbClr val="674935"/>
                </a:solidFill>
                <a:latin typeface="#9Slide05 Dear Saturday"/>
                <a:ea typeface="#9Slide05 Dear Saturday"/>
                <a:cs typeface="#9Slide05 Dear Saturday"/>
                <a:sym typeface="#9Slide05 Dear Saturday"/>
              </a:rPr>
              <a:t>, </a:t>
            </a:r>
            <a:r>
              <a:rPr lang="en-US" sz="4800" dirty="0" err="1">
                <a:solidFill>
                  <a:srgbClr val="674935"/>
                </a:solidFill>
                <a:latin typeface="#9Slide05 Dear Saturday"/>
                <a:ea typeface="#9Slide05 Dear Saturday"/>
                <a:cs typeface="#9Slide05 Dear Saturday"/>
                <a:sym typeface="#9Slide05 Dear Saturday"/>
              </a:rPr>
              <a:t>luận</a:t>
            </a:r>
            <a:r>
              <a:rPr lang="en-US" sz="4800" dirty="0">
                <a:solidFill>
                  <a:srgbClr val="674935"/>
                </a:solidFill>
                <a:latin typeface="#9Slide05 Dear Saturday"/>
                <a:ea typeface="#9Slide05 Dear Saturday"/>
                <a:cs typeface="#9Slide05 Dear Saturday"/>
                <a:sym typeface="#9Slide05 Dear Saturday"/>
              </a:rPr>
              <a:t> </a:t>
            </a:r>
            <a:r>
              <a:rPr lang="en-US" sz="4800" dirty="0" err="1">
                <a:solidFill>
                  <a:srgbClr val="674935"/>
                </a:solidFill>
                <a:latin typeface="#9Slide05 Dear Saturday"/>
                <a:ea typeface="#9Slide05 Dear Saturday"/>
                <a:cs typeface="#9Slide05 Dear Saturday"/>
                <a:sym typeface="#9Slide05 Dear Saturday"/>
              </a:rPr>
              <a:t>điểm</a:t>
            </a:r>
            <a:r>
              <a:rPr lang="en-US" sz="4800" dirty="0">
                <a:solidFill>
                  <a:srgbClr val="674935"/>
                </a:solidFill>
                <a:latin typeface="#9Slide05 Dear Saturday"/>
                <a:ea typeface="#9Slide05 Dear Saturday"/>
                <a:cs typeface="#9Slide05 Dear Saturday"/>
                <a:sym typeface="#9Slide05 Dear Saturday"/>
              </a:rPr>
              <a:t>, </a:t>
            </a:r>
            <a:r>
              <a:rPr lang="en-US" sz="4800" dirty="0" err="1">
                <a:solidFill>
                  <a:srgbClr val="674935"/>
                </a:solidFill>
                <a:latin typeface="#9Slide05 Dear Saturday"/>
                <a:ea typeface="#9Slide05 Dear Saturday"/>
                <a:cs typeface="#9Slide05 Dear Saturday"/>
                <a:sym typeface="#9Slide05 Dear Saturday"/>
              </a:rPr>
              <a:t>lí</a:t>
            </a:r>
            <a:r>
              <a:rPr lang="en-US" sz="4800" dirty="0">
                <a:solidFill>
                  <a:srgbClr val="674935"/>
                </a:solidFill>
                <a:latin typeface="#9Slide05 Dear Saturday"/>
                <a:ea typeface="#9Slide05 Dear Saturday"/>
                <a:cs typeface="#9Slide05 Dear Saturday"/>
                <a:sym typeface="#9Slide05 Dear Saturday"/>
              </a:rPr>
              <a:t> </a:t>
            </a:r>
            <a:r>
              <a:rPr lang="en-US" sz="4800" dirty="0" err="1">
                <a:solidFill>
                  <a:srgbClr val="674935"/>
                </a:solidFill>
                <a:latin typeface="#9Slide05 Dear Saturday"/>
                <a:ea typeface="#9Slide05 Dear Saturday"/>
                <a:cs typeface="#9Slide05 Dear Saturday"/>
                <a:sym typeface="#9Slide05 Dear Saturday"/>
              </a:rPr>
              <a:t>lẽ</a:t>
            </a:r>
            <a:r>
              <a:rPr lang="en-US" sz="4800" dirty="0">
                <a:solidFill>
                  <a:srgbClr val="674935"/>
                </a:solidFill>
                <a:latin typeface="#9Slide05 Dear Saturday"/>
                <a:ea typeface="#9Slide05 Dear Saturday"/>
                <a:cs typeface="#9Slide05 Dear Saturday"/>
                <a:sym typeface="#9Slide05 Dear Saturday"/>
              </a:rPr>
              <a:t>, </a:t>
            </a:r>
            <a:r>
              <a:rPr lang="en-US" sz="4800" dirty="0" err="1">
                <a:solidFill>
                  <a:srgbClr val="674935"/>
                </a:solidFill>
                <a:latin typeface="#9Slide05 Dear Saturday"/>
                <a:ea typeface="#9Slide05 Dear Saturday"/>
                <a:cs typeface="#9Slide05 Dear Saturday"/>
                <a:sym typeface="#9Slide05 Dear Saturday"/>
              </a:rPr>
              <a:t>bằng</a:t>
            </a:r>
            <a:r>
              <a:rPr lang="en-US" sz="4800" dirty="0">
                <a:solidFill>
                  <a:srgbClr val="674935"/>
                </a:solidFill>
                <a:latin typeface="#9Slide05 Dear Saturday"/>
                <a:ea typeface="#9Slide05 Dear Saturday"/>
                <a:cs typeface="#9Slide05 Dear Saturday"/>
                <a:sym typeface="#9Slide05 Dear Saturday"/>
              </a:rPr>
              <a:t> </a:t>
            </a:r>
            <a:r>
              <a:rPr lang="en-US" sz="4800" dirty="0" err="1">
                <a:solidFill>
                  <a:srgbClr val="674935"/>
                </a:solidFill>
                <a:latin typeface="#9Slide05 Dear Saturday"/>
                <a:ea typeface="#9Slide05 Dear Saturday"/>
                <a:cs typeface="#9Slide05 Dear Saturday"/>
                <a:sym typeface="#9Slide05 Dear Saturday"/>
              </a:rPr>
              <a:t>chứng</a:t>
            </a:r>
            <a:r>
              <a:rPr lang="en-US" sz="4800" dirty="0">
                <a:solidFill>
                  <a:srgbClr val="674935"/>
                </a:solidFill>
                <a:latin typeface="#9Slide05 Dear Saturday"/>
                <a:ea typeface="#9Slide05 Dear Saturday"/>
                <a:cs typeface="#9Slide05 Dear Saturday"/>
                <a:sym typeface="#9Slide05 Dear Saturday"/>
              </a:rPr>
              <a:t> </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Vertic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arn(inVertical)">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arn(inVertical)">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barn(inVertical)">
                                      <p:cBhvr>
                                        <p:cTn id="3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P spid="11"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a:stretch>
          </a:blipFill>
        </p:spPr>
        <p:txBody>
          <a:bodyPr/>
          <a:lstStyle/>
          <a:p>
            <a:endParaRPr lang="en-US"/>
          </a:p>
        </p:txBody>
      </p:sp>
      <p:grpSp>
        <p:nvGrpSpPr>
          <p:cNvPr id="3" name="Group 3"/>
          <p:cNvGrpSpPr/>
          <p:nvPr/>
        </p:nvGrpSpPr>
        <p:grpSpPr>
          <a:xfrm>
            <a:off x="0" y="1419785"/>
            <a:ext cx="18299916" cy="68632"/>
            <a:chOff x="0" y="0"/>
            <a:chExt cx="24399888" cy="91509"/>
          </a:xfrm>
        </p:grpSpPr>
        <p:sp>
          <p:nvSpPr>
            <p:cNvPr id="4" name="Freeform 4"/>
            <p:cNvSpPr/>
            <p:nvPr/>
          </p:nvSpPr>
          <p:spPr>
            <a:xfrm>
              <a:off x="0" y="0"/>
              <a:ext cx="24399875" cy="91567"/>
            </a:xfrm>
            <a:custGeom>
              <a:avLst/>
              <a:gdLst/>
              <a:ahLst/>
              <a:cxnLst/>
              <a:rect l="l" t="t" r="r" b="b"/>
              <a:pathLst>
                <a:path w="24399875" h="91567">
                  <a:moveTo>
                    <a:pt x="0" y="91567"/>
                  </a:moveTo>
                  <a:lnTo>
                    <a:pt x="24399875" y="91567"/>
                  </a:lnTo>
                  <a:lnTo>
                    <a:pt x="24399875" y="0"/>
                  </a:lnTo>
                  <a:lnTo>
                    <a:pt x="0" y="0"/>
                  </a:lnTo>
                  <a:close/>
                </a:path>
              </a:pathLst>
            </a:custGeom>
            <a:solidFill>
              <a:srgbClr val="767171"/>
            </a:solidFill>
          </p:spPr>
          <p:txBody>
            <a:bodyPr/>
            <a:lstStyle/>
            <a:p>
              <a:endParaRPr lang="en-US"/>
            </a:p>
          </p:txBody>
        </p:sp>
      </p:grpSp>
      <p:grpSp>
        <p:nvGrpSpPr>
          <p:cNvPr id="5" name="Group 5"/>
          <p:cNvGrpSpPr/>
          <p:nvPr/>
        </p:nvGrpSpPr>
        <p:grpSpPr>
          <a:xfrm>
            <a:off x="1333195" y="3521124"/>
            <a:ext cx="15926105" cy="4594175"/>
            <a:chOff x="0" y="0"/>
            <a:chExt cx="4194530" cy="979343"/>
          </a:xfrm>
        </p:grpSpPr>
        <p:sp>
          <p:nvSpPr>
            <p:cNvPr id="6" name="Freeform 6"/>
            <p:cNvSpPr/>
            <p:nvPr/>
          </p:nvSpPr>
          <p:spPr>
            <a:xfrm>
              <a:off x="0" y="0"/>
              <a:ext cx="4194530" cy="979343"/>
            </a:xfrm>
            <a:custGeom>
              <a:avLst/>
              <a:gdLst/>
              <a:ahLst/>
              <a:cxnLst/>
              <a:rect l="l" t="t" r="r" b="b"/>
              <a:pathLst>
                <a:path w="4194530" h="979343">
                  <a:moveTo>
                    <a:pt x="24792" y="0"/>
                  </a:moveTo>
                  <a:lnTo>
                    <a:pt x="4169738" y="0"/>
                  </a:lnTo>
                  <a:cubicBezTo>
                    <a:pt x="4183430" y="0"/>
                    <a:pt x="4194530" y="11100"/>
                    <a:pt x="4194530" y="24792"/>
                  </a:cubicBezTo>
                  <a:lnTo>
                    <a:pt x="4194530" y="954551"/>
                  </a:lnTo>
                  <a:cubicBezTo>
                    <a:pt x="4194530" y="968244"/>
                    <a:pt x="4183430" y="979343"/>
                    <a:pt x="4169738" y="979343"/>
                  </a:cubicBezTo>
                  <a:lnTo>
                    <a:pt x="24792" y="979343"/>
                  </a:lnTo>
                  <a:cubicBezTo>
                    <a:pt x="11100" y="979343"/>
                    <a:pt x="0" y="968244"/>
                    <a:pt x="0" y="954551"/>
                  </a:cubicBezTo>
                  <a:lnTo>
                    <a:pt x="0" y="24792"/>
                  </a:lnTo>
                  <a:cubicBezTo>
                    <a:pt x="0" y="11100"/>
                    <a:pt x="11100" y="0"/>
                    <a:pt x="24792" y="0"/>
                  </a:cubicBezTo>
                  <a:close/>
                </a:path>
              </a:pathLst>
            </a:custGeom>
            <a:solidFill>
              <a:srgbClr val="CFB788">
                <a:alpha val="15686"/>
              </a:srgbClr>
            </a:solidFill>
          </p:spPr>
          <p:txBody>
            <a:bodyPr/>
            <a:lstStyle/>
            <a:p>
              <a:endParaRPr lang="en-US"/>
            </a:p>
          </p:txBody>
        </p:sp>
        <p:sp>
          <p:nvSpPr>
            <p:cNvPr id="7" name="TextBox 7"/>
            <p:cNvSpPr txBox="1"/>
            <p:nvPr/>
          </p:nvSpPr>
          <p:spPr>
            <a:xfrm>
              <a:off x="0" y="-9525"/>
              <a:ext cx="4194530" cy="988868"/>
            </a:xfrm>
            <a:prstGeom prst="rect">
              <a:avLst/>
            </a:prstGeom>
          </p:spPr>
          <p:txBody>
            <a:bodyPr lIns="50800" tIns="50800" rIns="50800" bIns="50800" rtlCol="0" anchor="ctr"/>
            <a:lstStyle/>
            <a:p>
              <a:pPr algn="ctr">
                <a:lnSpc>
                  <a:spcPts val="2521"/>
                </a:lnSpc>
              </a:pPr>
              <a:endParaRPr/>
            </a:p>
          </p:txBody>
        </p:sp>
      </p:grpSp>
      <p:sp>
        <p:nvSpPr>
          <p:cNvPr id="8" name="TextBox 8"/>
          <p:cNvSpPr txBox="1"/>
          <p:nvPr/>
        </p:nvSpPr>
        <p:spPr>
          <a:xfrm>
            <a:off x="1509541" y="3700377"/>
            <a:ext cx="15573414" cy="4026743"/>
          </a:xfrm>
          <a:prstGeom prst="rect">
            <a:avLst/>
          </a:prstGeom>
        </p:spPr>
        <p:txBody>
          <a:bodyPr lIns="0" tIns="0" rIns="0" bIns="0" rtlCol="0" anchor="t">
            <a:spAutoFit/>
          </a:bodyPr>
          <a:lstStyle/>
          <a:p>
            <a:pPr algn="just">
              <a:lnSpc>
                <a:spcPct val="150000"/>
              </a:lnSpc>
              <a:spcBef>
                <a:spcPts val="200"/>
              </a:spcBef>
              <a:spcAft>
                <a:spcPts val="200"/>
              </a:spcAft>
              <a:tabLst>
                <a:tab pos="7334250" algn="l"/>
              </a:tabLst>
            </a:pPr>
            <a:r>
              <a:rPr lang="vi-VN" sz="4400" dirty="0">
                <a:solidFill>
                  <a:srgbClr val="674935"/>
                </a:solidFill>
                <a:effectLst/>
                <a:latin typeface="Roboto Condensed" panose="02000000000000000000" pitchFamily="2" charset="0"/>
                <a:ea typeface="Roboto Condensed" panose="02000000000000000000" pitchFamily="2" charset="0"/>
              </a:rPr>
              <a:t>Đọc đoạn từ  “Mười hai câu tiếp theo” đến “bạn cố tri Dương Khuê” và thực hiện các yêu cầu:</a:t>
            </a:r>
            <a:endParaRPr lang="vi-VN" sz="4400" dirty="0">
              <a:solidFill>
                <a:srgbClr val="674935"/>
              </a:solidFill>
              <a:latin typeface="Roboto Condensed" panose="02000000000000000000" pitchFamily="2" charset="0"/>
              <a:ea typeface="Roboto Condensed" panose="02000000000000000000" pitchFamily="2" charset="0"/>
            </a:endParaRPr>
          </a:p>
          <a:p>
            <a:pPr marL="571500" indent="-571500" algn="just">
              <a:lnSpc>
                <a:spcPct val="150000"/>
              </a:lnSpc>
              <a:spcBef>
                <a:spcPts val="200"/>
              </a:spcBef>
              <a:spcAft>
                <a:spcPts val="200"/>
              </a:spcAft>
              <a:buFont typeface="Arial" panose="020B0604020202020204" pitchFamily="34" charset="0"/>
              <a:buChar char="•"/>
              <a:tabLst>
                <a:tab pos="7334250" algn="l"/>
              </a:tabLst>
            </a:pPr>
            <a:r>
              <a:rPr lang="vi-VN" sz="4400" dirty="0">
                <a:solidFill>
                  <a:srgbClr val="674935"/>
                </a:solidFill>
                <a:effectLst/>
                <a:latin typeface="Roboto Condensed" panose="02000000000000000000" pitchFamily="2" charset="0"/>
                <a:ea typeface="Roboto Condensed" panose="02000000000000000000" pitchFamily="2" charset="0"/>
                <a:cs typeface="Noto Sans Symbols"/>
              </a:rPr>
              <a:t>Xác định luận điểm, lí lẽ và bằng chứng trong đoạn trên.</a:t>
            </a:r>
            <a:endParaRPr lang="en-US" sz="4400" dirty="0">
              <a:solidFill>
                <a:srgbClr val="674935"/>
              </a:solidFill>
              <a:effectLst/>
              <a:latin typeface="Roboto Condensed" panose="02000000000000000000" pitchFamily="2" charset="0"/>
              <a:ea typeface="Roboto Condensed" panose="02000000000000000000" pitchFamily="2" charset="0"/>
              <a:cs typeface="Noto Sans Symbols"/>
            </a:endParaRPr>
          </a:p>
          <a:p>
            <a:pPr marL="571500" indent="-571500">
              <a:lnSpc>
                <a:spcPct val="150000"/>
              </a:lnSpc>
              <a:buFont typeface="Arial" panose="020B0604020202020204" pitchFamily="34" charset="0"/>
              <a:buChar char="•"/>
            </a:pPr>
            <a:r>
              <a:rPr lang="vi-VN" sz="4400" dirty="0">
                <a:solidFill>
                  <a:srgbClr val="674935"/>
                </a:solidFill>
                <a:effectLst/>
                <a:latin typeface="Roboto Condensed" panose="02000000000000000000" pitchFamily="2" charset="0"/>
                <a:ea typeface="Roboto Condensed" panose="02000000000000000000" pitchFamily="2" charset="0"/>
              </a:rPr>
              <a:t>Nhận xét về cách nêu lí lẽ và bằng chứng trong đoạn.</a:t>
            </a:r>
            <a:endParaRPr lang="en-US" sz="4400" dirty="0">
              <a:solidFill>
                <a:srgbClr val="674935"/>
              </a:solidFill>
              <a:latin typeface="Roboto Condensed" panose="02000000000000000000" pitchFamily="2" charset="0"/>
              <a:ea typeface="Roboto Condensed" panose="02000000000000000000" pitchFamily="2" charset="0"/>
              <a:cs typeface="Roboto Condensed"/>
              <a:sym typeface="Roboto Condensed"/>
            </a:endParaRPr>
          </a:p>
        </p:txBody>
      </p:sp>
      <p:sp>
        <p:nvSpPr>
          <p:cNvPr id="9" name="Freeform 9"/>
          <p:cNvSpPr/>
          <p:nvPr/>
        </p:nvSpPr>
        <p:spPr>
          <a:xfrm>
            <a:off x="16076295" y="6172200"/>
            <a:ext cx="2366010" cy="4114800"/>
          </a:xfrm>
          <a:custGeom>
            <a:avLst/>
            <a:gdLst/>
            <a:ahLst/>
            <a:cxnLst/>
            <a:rect l="l" t="t" r="r" b="b"/>
            <a:pathLst>
              <a:path w="2366010" h="4114800">
                <a:moveTo>
                  <a:pt x="0" y="0"/>
                </a:moveTo>
                <a:lnTo>
                  <a:pt x="2366010" y="0"/>
                </a:lnTo>
                <a:lnTo>
                  <a:pt x="2366010"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0" name="TextBox 10"/>
          <p:cNvSpPr txBox="1"/>
          <p:nvPr/>
        </p:nvSpPr>
        <p:spPr>
          <a:xfrm>
            <a:off x="6279318" y="2394761"/>
            <a:ext cx="8284075" cy="1749425"/>
          </a:xfrm>
          <a:prstGeom prst="rect">
            <a:avLst/>
          </a:prstGeom>
        </p:spPr>
        <p:txBody>
          <a:bodyPr lIns="0" tIns="0" rIns="0" bIns="0" rtlCol="0" anchor="t">
            <a:spAutoFit/>
          </a:bodyPr>
          <a:lstStyle/>
          <a:p>
            <a:pPr algn="just">
              <a:lnSpc>
                <a:spcPts val="7000"/>
              </a:lnSpc>
            </a:pPr>
            <a:r>
              <a:rPr lang="en-US" sz="5000" b="1" dirty="0">
                <a:solidFill>
                  <a:srgbClr val="7B8B5F"/>
                </a:solidFill>
                <a:latin typeface="Roboto Condensed Bold"/>
                <a:ea typeface="Roboto Condensed Bold"/>
                <a:cs typeface="Roboto Condensed Bold"/>
                <a:sym typeface="Roboto Condensed Bold"/>
              </a:rPr>
              <a:t>NHÓM NHÀ PHÊ BÌNH</a:t>
            </a:r>
            <a:r>
              <a:rPr lang="vi-VN" sz="5000" b="1" dirty="0">
                <a:solidFill>
                  <a:srgbClr val="7B8B5F"/>
                </a:solidFill>
                <a:latin typeface="Roboto Condensed Bold"/>
                <a:ea typeface="Roboto Condensed Bold"/>
                <a:cs typeface="Roboto Condensed Bold"/>
                <a:sym typeface="Roboto Condensed Bold"/>
              </a:rPr>
              <a:t> 2</a:t>
            </a:r>
            <a:endParaRPr lang="en-US" sz="5000" b="1" dirty="0">
              <a:solidFill>
                <a:srgbClr val="7B8B5F"/>
              </a:solidFill>
              <a:latin typeface="Roboto Condensed Bold"/>
              <a:ea typeface="Roboto Condensed Bold"/>
              <a:cs typeface="Roboto Condensed Bold"/>
              <a:sym typeface="Roboto Condensed Bold"/>
            </a:endParaRPr>
          </a:p>
          <a:p>
            <a:pPr algn="just">
              <a:lnSpc>
                <a:spcPts val="7000"/>
              </a:lnSpc>
            </a:pPr>
            <a:endParaRPr lang="en-US" sz="5000" b="1" dirty="0">
              <a:solidFill>
                <a:srgbClr val="7B8B5F"/>
              </a:solidFill>
              <a:latin typeface="Roboto Condensed Bold"/>
              <a:ea typeface="Roboto Condensed Bold"/>
              <a:cs typeface="Roboto Condensed Bold"/>
              <a:sym typeface="Roboto Condensed Bold"/>
            </a:endParaRPr>
          </a:p>
        </p:txBody>
      </p:sp>
      <p:sp>
        <p:nvSpPr>
          <p:cNvPr id="11" name="TextBox 11"/>
          <p:cNvSpPr txBox="1"/>
          <p:nvPr/>
        </p:nvSpPr>
        <p:spPr>
          <a:xfrm>
            <a:off x="892622" y="505385"/>
            <a:ext cx="17259300" cy="743793"/>
          </a:xfrm>
          <a:prstGeom prst="rect">
            <a:avLst/>
          </a:prstGeom>
        </p:spPr>
        <p:txBody>
          <a:bodyPr lIns="0" tIns="0" rIns="0" bIns="0" rtlCol="0" anchor="t">
            <a:spAutoFit/>
          </a:bodyPr>
          <a:lstStyle/>
          <a:p>
            <a:pPr algn="ctr">
              <a:lnSpc>
                <a:spcPts val="5759"/>
              </a:lnSpc>
              <a:spcBef>
                <a:spcPct val="0"/>
              </a:spcBef>
            </a:pPr>
            <a:r>
              <a:rPr lang="vi-VN" sz="4800" dirty="0">
                <a:solidFill>
                  <a:srgbClr val="674935"/>
                </a:solidFill>
                <a:latin typeface="#9Slide05 Dear Saturday"/>
                <a:ea typeface="#9Slide05 Dear Saturday"/>
                <a:cs typeface="#9Slide05 Dear Saturday"/>
                <a:sym typeface="#9Slide05 Dear Saturday"/>
              </a:rPr>
              <a:t>b</a:t>
            </a:r>
            <a:r>
              <a:rPr lang="en-US" sz="4800" dirty="0">
                <a:solidFill>
                  <a:srgbClr val="674935"/>
                </a:solidFill>
                <a:latin typeface="#9Slide05 Dear Saturday"/>
                <a:ea typeface="#9Slide05 Dear Saturday"/>
                <a:cs typeface="#9Slide05 Dear Saturday"/>
                <a:sym typeface="#9Slide05 Dear Saturday"/>
              </a:rPr>
              <a:t>. </a:t>
            </a:r>
            <a:r>
              <a:rPr lang="en-US" sz="4800" dirty="0" err="1">
                <a:solidFill>
                  <a:srgbClr val="674935"/>
                </a:solidFill>
                <a:latin typeface="#9Slide05 Dear Saturday"/>
                <a:ea typeface="#9Slide05 Dear Saturday"/>
                <a:cs typeface="#9Slide05 Dear Saturday"/>
                <a:sym typeface="#9Slide05 Dear Saturday"/>
              </a:rPr>
              <a:t>Cách</a:t>
            </a:r>
            <a:r>
              <a:rPr lang="en-US" sz="4800" dirty="0">
                <a:solidFill>
                  <a:srgbClr val="674935"/>
                </a:solidFill>
                <a:latin typeface="#9Slide05 Dear Saturday"/>
                <a:ea typeface="#9Slide05 Dear Saturday"/>
                <a:cs typeface="#9Slide05 Dear Saturday"/>
                <a:sym typeface="#9Slide05 Dear Saturday"/>
              </a:rPr>
              <a:t> </a:t>
            </a:r>
            <a:r>
              <a:rPr lang="en-US" sz="4800" dirty="0" err="1">
                <a:solidFill>
                  <a:srgbClr val="674935"/>
                </a:solidFill>
                <a:latin typeface="#9Slide05 Dear Saturday"/>
                <a:ea typeface="#9Slide05 Dear Saturday"/>
                <a:cs typeface="#9Slide05 Dear Saturday"/>
                <a:sym typeface="#9Slide05 Dear Saturday"/>
              </a:rPr>
              <a:t>triển</a:t>
            </a:r>
            <a:r>
              <a:rPr lang="en-US" sz="4800" dirty="0">
                <a:solidFill>
                  <a:srgbClr val="674935"/>
                </a:solidFill>
                <a:latin typeface="#9Slide05 Dear Saturday"/>
                <a:ea typeface="#9Slide05 Dear Saturday"/>
                <a:cs typeface="#9Slide05 Dear Saturday"/>
                <a:sym typeface="#9Slide05 Dear Saturday"/>
              </a:rPr>
              <a:t> </a:t>
            </a:r>
            <a:r>
              <a:rPr lang="en-US" sz="4800" dirty="0" err="1">
                <a:solidFill>
                  <a:srgbClr val="674935"/>
                </a:solidFill>
                <a:latin typeface="#9Slide05 Dear Saturday"/>
                <a:ea typeface="#9Slide05 Dear Saturday"/>
                <a:cs typeface="#9Slide05 Dear Saturday"/>
                <a:sym typeface="#9Slide05 Dear Saturday"/>
              </a:rPr>
              <a:t>khai</a:t>
            </a:r>
            <a:r>
              <a:rPr lang="en-US" sz="4800" dirty="0">
                <a:solidFill>
                  <a:srgbClr val="674935"/>
                </a:solidFill>
                <a:latin typeface="#9Slide05 Dear Saturday"/>
                <a:ea typeface="#9Slide05 Dear Saturday"/>
                <a:cs typeface="#9Slide05 Dear Saturday"/>
                <a:sym typeface="#9Slide05 Dear Saturday"/>
              </a:rPr>
              <a:t> </a:t>
            </a:r>
            <a:r>
              <a:rPr lang="en-US" sz="4800" dirty="0" err="1">
                <a:solidFill>
                  <a:srgbClr val="674935"/>
                </a:solidFill>
                <a:latin typeface="#9Slide05 Dear Saturday"/>
                <a:ea typeface="#9Slide05 Dear Saturday"/>
                <a:cs typeface="#9Slide05 Dear Saturday"/>
                <a:sym typeface="#9Slide05 Dear Saturday"/>
              </a:rPr>
              <a:t>luận</a:t>
            </a:r>
            <a:r>
              <a:rPr lang="en-US" sz="4800" dirty="0">
                <a:solidFill>
                  <a:srgbClr val="674935"/>
                </a:solidFill>
                <a:latin typeface="#9Slide05 Dear Saturday"/>
                <a:ea typeface="#9Slide05 Dear Saturday"/>
                <a:cs typeface="#9Slide05 Dear Saturday"/>
                <a:sym typeface="#9Slide05 Dear Saturday"/>
              </a:rPr>
              <a:t> </a:t>
            </a:r>
            <a:r>
              <a:rPr lang="en-US" sz="4800" dirty="0" err="1">
                <a:solidFill>
                  <a:srgbClr val="674935"/>
                </a:solidFill>
                <a:latin typeface="#9Slide05 Dear Saturday"/>
                <a:ea typeface="#9Slide05 Dear Saturday"/>
                <a:cs typeface="#9Slide05 Dear Saturday"/>
                <a:sym typeface="#9Slide05 Dear Saturday"/>
              </a:rPr>
              <a:t>đề</a:t>
            </a:r>
            <a:r>
              <a:rPr lang="en-US" sz="4800" dirty="0">
                <a:solidFill>
                  <a:srgbClr val="674935"/>
                </a:solidFill>
                <a:latin typeface="#9Slide05 Dear Saturday"/>
                <a:ea typeface="#9Slide05 Dear Saturday"/>
                <a:cs typeface="#9Slide05 Dear Saturday"/>
                <a:sym typeface="#9Slide05 Dear Saturday"/>
              </a:rPr>
              <a:t>, </a:t>
            </a:r>
            <a:r>
              <a:rPr lang="en-US" sz="4800" dirty="0" err="1">
                <a:solidFill>
                  <a:srgbClr val="674935"/>
                </a:solidFill>
                <a:latin typeface="#9Slide05 Dear Saturday"/>
                <a:ea typeface="#9Slide05 Dear Saturday"/>
                <a:cs typeface="#9Slide05 Dear Saturday"/>
                <a:sym typeface="#9Slide05 Dear Saturday"/>
              </a:rPr>
              <a:t>luận</a:t>
            </a:r>
            <a:r>
              <a:rPr lang="en-US" sz="4800" dirty="0">
                <a:solidFill>
                  <a:srgbClr val="674935"/>
                </a:solidFill>
                <a:latin typeface="#9Slide05 Dear Saturday"/>
                <a:ea typeface="#9Slide05 Dear Saturday"/>
                <a:cs typeface="#9Slide05 Dear Saturday"/>
                <a:sym typeface="#9Slide05 Dear Saturday"/>
              </a:rPr>
              <a:t> </a:t>
            </a:r>
            <a:r>
              <a:rPr lang="en-US" sz="4800" dirty="0" err="1">
                <a:solidFill>
                  <a:srgbClr val="674935"/>
                </a:solidFill>
                <a:latin typeface="#9Slide05 Dear Saturday"/>
                <a:ea typeface="#9Slide05 Dear Saturday"/>
                <a:cs typeface="#9Slide05 Dear Saturday"/>
                <a:sym typeface="#9Slide05 Dear Saturday"/>
              </a:rPr>
              <a:t>điểm</a:t>
            </a:r>
            <a:r>
              <a:rPr lang="en-US" sz="4800" dirty="0">
                <a:solidFill>
                  <a:srgbClr val="674935"/>
                </a:solidFill>
                <a:latin typeface="#9Slide05 Dear Saturday"/>
                <a:ea typeface="#9Slide05 Dear Saturday"/>
                <a:cs typeface="#9Slide05 Dear Saturday"/>
                <a:sym typeface="#9Slide05 Dear Saturday"/>
              </a:rPr>
              <a:t>, </a:t>
            </a:r>
            <a:r>
              <a:rPr lang="en-US" sz="4800" dirty="0" err="1">
                <a:solidFill>
                  <a:srgbClr val="674935"/>
                </a:solidFill>
                <a:latin typeface="#9Slide05 Dear Saturday"/>
                <a:ea typeface="#9Slide05 Dear Saturday"/>
                <a:cs typeface="#9Slide05 Dear Saturday"/>
                <a:sym typeface="#9Slide05 Dear Saturday"/>
              </a:rPr>
              <a:t>lí</a:t>
            </a:r>
            <a:r>
              <a:rPr lang="en-US" sz="4800" dirty="0">
                <a:solidFill>
                  <a:srgbClr val="674935"/>
                </a:solidFill>
                <a:latin typeface="#9Slide05 Dear Saturday"/>
                <a:ea typeface="#9Slide05 Dear Saturday"/>
                <a:cs typeface="#9Slide05 Dear Saturday"/>
                <a:sym typeface="#9Slide05 Dear Saturday"/>
              </a:rPr>
              <a:t> </a:t>
            </a:r>
            <a:r>
              <a:rPr lang="en-US" sz="4800" dirty="0" err="1">
                <a:solidFill>
                  <a:srgbClr val="674935"/>
                </a:solidFill>
                <a:latin typeface="#9Slide05 Dear Saturday"/>
                <a:ea typeface="#9Slide05 Dear Saturday"/>
                <a:cs typeface="#9Slide05 Dear Saturday"/>
                <a:sym typeface="#9Slide05 Dear Saturday"/>
              </a:rPr>
              <a:t>lẽ</a:t>
            </a:r>
            <a:r>
              <a:rPr lang="en-US" sz="4800" dirty="0">
                <a:solidFill>
                  <a:srgbClr val="674935"/>
                </a:solidFill>
                <a:latin typeface="#9Slide05 Dear Saturday"/>
                <a:ea typeface="#9Slide05 Dear Saturday"/>
                <a:cs typeface="#9Slide05 Dear Saturday"/>
                <a:sym typeface="#9Slide05 Dear Saturday"/>
              </a:rPr>
              <a:t>, </a:t>
            </a:r>
            <a:r>
              <a:rPr lang="en-US" sz="4800" dirty="0" err="1">
                <a:solidFill>
                  <a:srgbClr val="674935"/>
                </a:solidFill>
                <a:latin typeface="#9Slide05 Dear Saturday"/>
                <a:ea typeface="#9Slide05 Dear Saturday"/>
                <a:cs typeface="#9Slide05 Dear Saturday"/>
                <a:sym typeface="#9Slide05 Dear Saturday"/>
              </a:rPr>
              <a:t>bằng</a:t>
            </a:r>
            <a:r>
              <a:rPr lang="en-US" sz="4800" dirty="0">
                <a:solidFill>
                  <a:srgbClr val="674935"/>
                </a:solidFill>
                <a:latin typeface="#9Slide05 Dear Saturday"/>
                <a:ea typeface="#9Slide05 Dear Saturday"/>
                <a:cs typeface="#9Slide05 Dear Saturday"/>
                <a:sym typeface="#9Slide05 Dear Saturday"/>
              </a:rPr>
              <a:t> </a:t>
            </a:r>
            <a:r>
              <a:rPr lang="en-US" sz="4800" dirty="0" err="1">
                <a:solidFill>
                  <a:srgbClr val="674935"/>
                </a:solidFill>
                <a:latin typeface="#9Slide05 Dear Saturday"/>
                <a:ea typeface="#9Slide05 Dear Saturday"/>
                <a:cs typeface="#9Slide05 Dear Saturday"/>
                <a:sym typeface="#9Slide05 Dear Saturday"/>
              </a:rPr>
              <a:t>chứng</a:t>
            </a:r>
            <a:r>
              <a:rPr lang="en-US" sz="4800" dirty="0">
                <a:solidFill>
                  <a:srgbClr val="674935"/>
                </a:solidFill>
                <a:latin typeface="#9Slide05 Dear Saturday"/>
                <a:ea typeface="#9Slide05 Dear Saturday"/>
                <a:cs typeface="#9Slide05 Dear Saturday"/>
                <a:sym typeface="#9Slide05 Dear Saturday"/>
              </a:rPr>
              <a:t> </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a:stretch>
          </a:blipFill>
        </p:spPr>
        <p:txBody>
          <a:bodyPr/>
          <a:lstStyle/>
          <a:p>
            <a:endParaRPr lang="en-US"/>
          </a:p>
        </p:txBody>
      </p:sp>
      <p:grpSp>
        <p:nvGrpSpPr>
          <p:cNvPr id="3" name="Group 3"/>
          <p:cNvGrpSpPr/>
          <p:nvPr/>
        </p:nvGrpSpPr>
        <p:grpSpPr>
          <a:xfrm>
            <a:off x="0" y="1419785"/>
            <a:ext cx="18299916" cy="68632"/>
            <a:chOff x="0" y="0"/>
            <a:chExt cx="24399888" cy="91509"/>
          </a:xfrm>
        </p:grpSpPr>
        <p:sp>
          <p:nvSpPr>
            <p:cNvPr id="4" name="Freeform 4"/>
            <p:cNvSpPr/>
            <p:nvPr/>
          </p:nvSpPr>
          <p:spPr>
            <a:xfrm>
              <a:off x="0" y="0"/>
              <a:ext cx="24399875" cy="91567"/>
            </a:xfrm>
            <a:custGeom>
              <a:avLst/>
              <a:gdLst/>
              <a:ahLst/>
              <a:cxnLst/>
              <a:rect l="l" t="t" r="r" b="b"/>
              <a:pathLst>
                <a:path w="24399875" h="91567">
                  <a:moveTo>
                    <a:pt x="0" y="91567"/>
                  </a:moveTo>
                  <a:lnTo>
                    <a:pt x="24399875" y="91567"/>
                  </a:lnTo>
                  <a:lnTo>
                    <a:pt x="24399875" y="0"/>
                  </a:lnTo>
                  <a:lnTo>
                    <a:pt x="0" y="0"/>
                  </a:lnTo>
                  <a:close/>
                </a:path>
              </a:pathLst>
            </a:custGeom>
            <a:solidFill>
              <a:srgbClr val="767171"/>
            </a:solidFill>
          </p:spPr>
          <p:txBody>
            <a:bodyPr/>
            <a:lstStyle/>
            <a:p>
              <a:endParaRPr lang="en-US"/>
            </a:p>
          </p:txBody>
        </p:sp>
      </p:grpSp>
      <p:sp>
        <p:nvSpPr>
          <p:cNvPr id="5" name="Freeform 5"/>
          <p:cNvSpPr/>
          <p:nvPr/>
        </p:nvSpPr>
        <p:spPr>
          <a:xfrm>
            <a:off x="15921990" y="6334400"/>
            <a:ext cx="2366010" cy="4114800"/>
          </a:xfrm>
          <a:custGeom>
            <a:avLst/>
            <a:gdLst/>
            <a:ahLst/>
            <a:cxnLst/>
            <a:rect l="l" t="t" r="r" b="b"/>
            <a:pathLst>
              <a:path w="2366010" h="4114800">
                <a:moveTo>
                  <a:pt x="0" y="0"/>
                </a:moveTo>
                <a:lnTo>
                  <a:pt x="2366010" y="0"/>
                </a:lnTo>
                <a:lnTo>
                  <a:pt x="2366010"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6" name="TextBox 6"/>
          <p:cNvSpPr txBox="1"/>
          <p:nvPr/>
        </p:nvSpPr>
        <p:spPr>
          <a:xfrm>
            <a:off x="4269121" y="2313343"/>
            <a:ext cx="13863769" cy="677108"/>
          </a:xfrm>
          <a:prstGeom prst="rect">
            <a:avLst/>
          </a:prstGeom>
        </p:spPr>
        <p:txBody>
          <a:bodyPr wrap="square" lIns="0" tIns="0" rIns="0" bIns="0" rtlCol="0" anchor="t">
            <a:spAutoFit/>
          </a:bodyPr>
          <a:lstStyle/>
          <a:p>
            <a:r>
              <a:rPr lang="vi-VN" sz="4400" dirty="0">
                <a:solidFill>
                  <a:srgbClr val="674935"/>
                </a:solidFill>
                <a:latin typeface="Roboto Condensed" panose="02000000000000000000" pitchFamily="2" charset="0"/>
                <a:ea typeface="Roboto Condensed" panose="02000000000000000000" pitchFamily="2" charset="0"/>
              </a:rPr>
              <a:t>Sự hồi tưởng về những kỉ niệm thời xuân xanh, chưa thành đạt.</a:t>
            </a:r>
            <a:endParaRPr lang="en-US" sz="4400" dirty="0">
              <a:solidFill>
                <a:srgbClr val="674935"/>
              </a:solidFill>
              <a:latin typeface="Roboto Condensed" panose="02000000000000000000" pitchFamily="2" charset="0"/>
              <a:ea typeface="Roboto Condensed" panose="02000000000000000000" pitchFamily="2" charset="0"/>
            </a:endParaRPr>
          </a:p>
        </p:txBody>
      </p:sp>
      <p:sp>
        <p:nvSpPr>
          <p:cNvPr id="7" name="TextBox 7"/>
          <p:cNvSpPr txBox="1"/>
          <p:nvPr/>
        </p:nvSpPr>
        <p:spPr>
          <a:xfrm>
            <a:off x="155109" y="2322868"/>
            <a:ext cx="3535305" cy="695488"/>
          </a:xfrm>
          <a:prstGeom prst="rect">
            <a:avLst/>
          </a:prstGeom>
        </p:spPr>
        <p:txBody>
          <a:bodyPr lIns="0" tIns="0" rIns="0" bIns="0" rtlCol="0" anchor="t">
            <a:spAutoFit/>
          </a:bodyPr>
          <a:lstStyle/>
          <a:p>
            <a:pPr algn="ctr">
              <a:lnSpc>
                <a:spcPts val="5766"/>
              </a:lnSpc>
              <a:spcBef>
                <a:spcPct val="0"/>
              </a:spcBef>
            </a:pPr>
            <a:r>
              <a:rPr lang="en-US" sz="4118" b="1" dirty="0">
                <a:solidFill>
                  <a:srgbClr val="674935"/>
                </a:solidFill>
                <a:highlight>
                  <a:srgbClr val="C0C0C0"/>
                </a:highlight>
                <a:latin typeface="Roboto Condensed Bold"/>
                <a:ea typeface="Roboto Condensed Bold"/>
                <a:cs typeface="Roboto Condensed Bold"/>
                <a:sym typeface="Roboto Condensed Bold"/>
              </a:rPr>
              <a:t>LUẬN ĐIỂM 2: </a:t>
            </a:r>
          </a:p>
        </p:txBody>
      </p:sp>
      <p:sp>
        <p:nvSpPr>
          <p:cNvPr id="8" name="TextBox 8"/>
          <p:cNvSpPr txBox="1"/>
          <p:nvPr/>
        </p:nvSpPr>
        <p:spPr>
          <a:xfrm>
            <a:off x="155109" y="4295786"/>
            <a:ext cx="3535305" cy="695488"/>
          </a:xfrm>
          <a:prstGeom prst="rect">
            <a:avLst/>
          </a:prstGeom>
        </p:spPr>
        <p:txBody>
          <a:bodyPr lIns="0" tIns="0" rIns="0" bIns="0" rtlCol="0" anchor="t">
            <a:spAutoFit/>
          </a:bodyPr>
          <a:lstStyle/>
          <a:p>
            <a:pPr algn="ctr">
              <a:lnSpc>
                <a:spcPts val="5766"/>
              </a:lnSpc>
              <a:spcBef>
                <a:spcPct val="0"/>
              </a:spcBef>
            </a:pPr>
            <a:r>
              <a:rPr lang="en-US" sz="4118" b="1" dirty="0">
                <a:solidFill>
                  <a:srgbClr val="674935"/>
                </a:solidFill>
                <a:highlight>
                  <a:srgbClr val="C0C0C0"/>
                </a:highlight>
                <a:latin typeface="Roboto Condensed Bold"/>
                <a:ea typeface="Roboto Condensed Bold"/>
                <a:cs typeface="Roboto Condensed Bold"/>
                <a:sym typeface="Roboto Condensed Bold"/>
              </a:rPr>
              <a:t>LÍ LẼ</a:t>
            </a:r>
          </a:p>
        </p:txBody>
      </p:sp>
      <p:sp>
        <p:nvSpPr>
          <p:cNvPr id="9" name="TextBox 9"/>
          <p:cNvSpPr txBox="1"/>
          <p:nvPr/>
        </p:nvSpPr>
        <p:spPr>
          <a:xfrm>
            <a:off x="4269122" y="4203872"/>
            <a:ext cx="13969732" cy="1354217"/>
          </a:xfrm>
          <a:prstGeom prst="rect">
            <a:avLst/>
          </a:prstGeom>
        </p:spPr>
        <p:txBody>
          <a:bodyPr lIns="0" tIns="0" rIns="0" bIns="0" rtlCol="0" anchor="t">
            <a:spAutoFit/>
          </a:bodyPr>
          <a:lstStyle/>
          <a:p>
            <a:pPr marL="742950" indent="-742950">
              <a:buFont typeface="+mj-lt"/>
              <a:buAutoNum type="arabicPeriod"/>
            </a:pPr>
            <a:r>
              <a:rPr lang="vi-VN" sz="4400" dirty="0">
                <a:solidFill>
                  <a:srgbClr val="674935"/>
                </a:solidFill>
                <a:latin typeface="Roboto Condensed" panose="02000000000000000000" pitchFamily="2" charset="0"/>
                <a:ea typeface="Roboto Condensed" panose="02000000000000000000" pitchFamily="2" charset="0"/>
              </a:rPr>
              <a:t>Cả hai chuyên cần đèn sách</a:t>
            </a:r>
            <a:endParaRPr lang="en-US" sz="4400" dirty="0">
              <a:solidFill>
                <a:srgbClr val="674935"/>
              </a:solidFill>
              <a:latin typeface="Roboto Condensed" panose="02000000000000000000" pitchFamily="2" charset="0"/>
              <a:ea typeface="Roboto Condensed" panose="02000000000000000000" pitchFamily="2" charset="0"/>
            </a:endParaRPr>
          </a:p>
          <a:p>
            <a:pPr marL="742950" indent="-742950">
              <a:buFont typeface="+mj-lt"/>
              <a:buAutoNum type="arabicPeriod"/>
            </a:pPr>
            <a:r>
              <a:rPr lang="vi-VN" sz="4400" dirty="0">
                <a:solidFill>
                  <a:srgbClr val="674935"/>
                </a:solidFill>
                <a:latin typeface="Roboto Condensed" panose="02000000000000000000" pitchFamily="2" charset="0"/>
                <a:ea typeface="Roboto Condensed" panose="02000000000000000000" pitchFamily="2" charset="0"/>
              </a:rPr>
              <a:t>Thú vui nơi dặm khách</a:t>
            </a:r>
            <a:endParaRPr lang="en-US" sz="4400" dirty="0">
              <a:solidFill>
                <a:srgbClr val="674935"/>
              </a:solidFill>
              <a:latin typeface="Roboto Condensed" panose="02000000000000000000" pitchFamily="2" charset="0"/>
              <a:ea typeface="Roboto Condensed" panose="02000000000000000000" pitchFamily="2" charset="0"/>
              <a:cs typeface="Roboto Condensed"/>
              <a:sym typeface="Roboto Condensed"/>
            </a:endParaRPr>
          </a:p>
        </p:txBody>
      </p:sp>
      <p:sp>
        <p:nvSpPr>
          <p:cNvPr id="10" name="TextBox 10"/>
          <p:cNvSpPr txBox="1"/>
          <p:nvPr/>
        </p:nvSpPr>
        <p:spPr>
          <a:xfrm>
            <a:off x="-1511" y="6694281"/>
            <a:ext cx="3902673" cy="695488"/>
          </a:xfrm>
          <a:prstGeom prst="rect">
            <a:avLst/>
          </a:prstGeom>
        </p:spPr>
        <p:txBody>
          <a:bodyPr lIns="0" tIns="0" rIns="0" bIns="0" rtlCol="0" anchor="t">
            <a:spAutoFit/>
          </a:bodyPr>
          <a:lstStyle/>
          <a:p>
            <a:pPr algn="ctr">
              <a:lnSpc>
                <a:spcPts val="5766"/>
              </a:lnSpc>
              <a:spcBef>
                <a:spcPct val="0"/>
              </a:spcBef>
            </a:pPr>
            <a:r>
              <a:rPr lang="en-US" sz="4118" b="1" dirty="0">
                <a:solidFill>
                  <a:srgbClr val="674935"/>
                </a:solidFill>
                <a:highlight>
                  <a:srgbClr val="C0C0C0"/>
                </a:highlight>
                <a:latin typeface="Roboto Condensed Bold"/>
                <a:ea typeface="Roboto Condensed Bold"/>
                <a:cs typeface="Roboto Condensed Bold"/>
                <a:sym typeface="Roboto Condensed Bold"/>
              </a:rPr>
              <a:t>BẰNG CHỨNG</a:t>
            </a:r>
          </a:p>
        </p:txBody>
      </p:sp>
      <p:sp>
        <p:nvSpPr>
          <p:cNvPr id="11" name="TextBox 11"/>
          <p:cNvSpPr txBox="1"/>
          <p:nvPr/>
        </p:nvSpPr>
        <p:spPr>
          <a:xfrm>
            <a:off x="3901162" y="6694281"/>
            <a:ext cx="11868741" cy="2115964"/>
          </a:xfrm>
          <a:prstGeom prst="rect">
            <a:avLst/>
          </a:prstGeom>
        </p:spPr>
        <p:txBody>
          <a:bodyPr lIns="0" tIns="0" rIns="0" bIns="0" rtlCol="0" anchor="t">
            <a:spAutoFit/>
          </a:bodyPr>
          <a:lstStyle/>
          <a:p>
            <a:pPr marL="433807" lvl="1" algn="just">
              <a:lnSpc>
                <a:spcPts val="5626"/>
              </a:lnSpc>
            </a:pPr>
            <a:r>
              <a:rPr lang="vi-VN" sz="4400" dirty="0">
                <a:solidFill>
                  <a:srgbClr val="674935"/>
                </a:solidFill>
                <a:latin typeface="Roboto Condensed" panose="02000000000000000000" pitchFamily="2" charset="0"/>
                <a:ea typeface="Roboto Condensed" panose="02000000000000000000" pitchFamily="2" charset="0"/>
              </a:rPr>
              <a:t>Một số câu thơ, hình ảnh, chi tiết trong bài: “Vẫn sớm hôm tôi bác cùng nhau”, “Tiếng suối nghe róc rách lưng đèo”, ...</a:t>
            </a:r>
            <a:endParaRPr lang="en-US" sz="4400" dirty="0">
              <a:solidFill>
                <a:srgbClr val="674935"/>
              </a:solidFill>
              <a:latin typeface="Roboto Condensed" panose="02000000000000000000" pitchFamily="2" charset="0"/>
              <a:ea typeface="Roboto Condensed" panose="02000000000000000000" pitchFamily="2" charset="0"/>
            </a:endParaRPr>
          </a:p>
        </p:txBody>
      </p:sp>
      <p:sp>
        <p:nvSpPr>
          <p:cNvPr id="12" name="TextBox 12"/>
          <p:cNvSpPr txBox="1"/>
          <p:nvPr/>
        </p:nvSpPr>
        <p:spPr>
          <a:xfrm>
            <a:off x="892622" y="505385"/>
            <a:ext cx="17259300" cy="743793"/>
          </a:xfrm>
          <a:prstGeom prst="rect">
            <a:avLst/>
          </a:prstGeom>
        </p:spPr>
        <p:txBody>
          <a:bodyPr lIns="0" tIns="0" rIns="0" bIns="0" rtlCol="0" anchor="t">
            <a:spAutoFit/>
          </a:bodyPr>
          <a:lstStyle/>
          <a:p>
            <a:pPr algn="ctr">
              <a:lnSpc>
                <a:spcPts val="5759"/>
              </a:lnSpc>
              <a:spcBef>
                <a:spcPct val="0"/>
              </a:spcBef>
            </a:pPr>
            <a:r>
              <a:rPr lang="vi-VN" sz="4800" dirty="0">
                <a:solidFill>
                  <a:srgbClr val="674935"/>
                </a:solidFill>
                <a:latin typeface="#9Slide05 Dear Saturday"/>
                <a:ea typeface="#9Slide05 Dear Saturday"/>
                <a:cs typeface="#9Slide05 Dear Saturday"/>
                <a:sym typeface="#9Slide05 Dear Saturday"/>
              </a:rPr>
              <a:t>b</a:t>
            </a:r>
            <a:r>
              <a:rPr lang="en-US" sz="4800" dirty="0">
                <a:solidFill>
                  <a:srgbClr val="674935"/>
                </a:solidFill>
                <a:latin typeface="#9Slide05 Dear Saturday"/>
                <a:ea typeface="#9Slide05 Dear Saturday"/>
                <a:cs typeface="#9Slide05 Dear Saturday"/>
                <a:sym typeface="#9Slide05 Dear Saturday"/>
              </a:rPr>
              <a:t>. </a:t>
            </a:r>
            <a:r>
              <a:rPr lang="en-US" sz="4800" dirty="0" err="1">
                <a:solidFill>
                  <a:srgbClr val="674935"/>
                </a:solidFill>
                <a:latin typeface="#9Slide05 Dear Saturday"/>
                <a:ea typeface="#9Slide05 Dear Saturday"/>
                <a:cs typeface="#9Slide05 Dear Saturday"/>
                <a:sym typeface="#9Slide05 Dear Saturday"/>
              </a:rPr>
              <a:t>Cách</a:t>
            </a:r>
            <a:r>
              <a:rPr lang="en-US" sz="4800" dirty="0">
                <a:solidFill>
                  <a:srgbClr val="674935"/>
                </a:solidFill>
                <a:latin typeface="#9Slide05 Dear Saturday"/>
                <a:ea typeface="#9Slide05 Dear Saturday"/>
                <a:cs typeface="#9Slide05 Dear Saturday"/>
                <a:sym typeface="#9Slide05 Dear Saturday"/>
              </a:rPr>
              <a:t> </a:t>
            </a:r>
            <a:r>
              <a:rPr lang="en-US" sz="4800" dirty="0" err="1">
                <a:solidFill>
                  <a:srgbClr val="674935"/>
                </a:solidFill>
                <a:latin typeface="#9Slide05 Dear Saturday"/>
                <a:ea typeface="#9Slide05 Dear Saturday"/>
                <a:cs typeface="#9Slide05 Dear Saturday"/>
                <a:sym typeface="#9Slide05 Dear Saturday"/>
              </a:rPr>
              <a:t>triển</a:t>
            </a:r>
            <a:r>
              <a:rPr lang="en-US" sz="4800" dirty="0">
                <a:solidFill>
                  <a:srgbClr val="674935"/>
                </a:solidFill>
                <a:latin typeface="#9Slide05 Dear Saturday"/>
                <a:ea typeface="#9Slide05 Dear Saturday"/>
                <a:cs typeface="#9Slide05 Dear Saturday"/>
                <a:sym typeface="#9Slide05 Dear Saturday"/>
              </a:rPr>
              <a:t> </a:t>
            </a:r>
            <a:r>
              <a:rPr lang="en-US" sz="4800" dirty="0" err="1">
                <a:solidFill>
                  <a:srgbClr val="674935"/>
                </a:solidFill>
                <a:latin typeface="#9Slide05 Dear Saturday"/>
                <a:ea typeface="#9Slide05 Dear Saturday"/>
                <a:cs typeface="#9Slide05 Dear Saturday"/>
                <a:sym typeface="#9Slide05 Dear Saturday"/>
              </a:rPr>
              <a:t>khai</a:t>
            </a:r>
            <a:r>
              <a:rPr lang="en-US" sz="4800" dirty="0">
                <a:solidFill>
                  <a:srgbClr val="674935"/>
                </a:solidFill>
                <a:latin typeface="#9Slide05 Dear Saturday"/>
                <a:ea typeface="#9Slide05 Dear Saturday"/>
                <a:cs typeface="#9Slide05 Dear Saturday"/>
                <a:sym typeface="#9Slide05 Dear Saturday"/>
              </a:rPr>
              <a:t> </a:t>
            </a:r>
            <a:r>
              <a:rPr lang="en-US" sz="4800" dirty="0" err="1">
                <a:solidFill>
                  <a:srgbClr val="674935"/>
                </a:solidFill>
                <a:latin typeface="#9Slide05 Dear Saturday"/>
                <a:ea typeface="#9Slide05 Dear Saturday"/>
                <a:cs typeface="#9Slide05 Dear Saturday"/>
                <a:sym typeface="#9Slide05 Dear Saturday"/>
              </a:rPr>
              <a:t>luận</a:t>
            </a:r>
            <a:r>
              <a:rPr lang="en-US" sz="4800" dirty="0">
                <a:solidFill>
                  <a:srgbClr val="674935"/>
                </a:solidFill>
                <a:latin typeface="#9Slide05 Dear Saturday"/>
                <a:ea typeface="#9Slide05 Dear Saturday"/>
                <a:cs typeface="#9Slide05 Dear Saturday"/>
                <a:sym typeface="#9Slide05 Dear Saturday"/>
              </a:rPr>
              <a:t> </a:t>
            </a:r>
            <a:r>
              <a:rPr lang="en-US" sz="4800" dirty="0" err="1">
                <a:solidFill>
                  <a:srgbClr val="674935"/>
                </a:solidFill>
                <a:latin typeface="#9Slide05 Dear Saturday"/>
                <a:ea typeface="#9Slide05 Dear Saturday"/>
                <a:cs typeface="#9Slide05 Dear Saturday"/>
                <a:sym typeface="#9Slide05 Dear Saturday"/>
              </a:rPr>
              <a:t>đề</a:t>
            </a:r>
            <a:r>
              <a:rPr lang="en-US" sz="4800" dirty="0">
                <a:solidFill>
                  <a:srgbClr val="674935"/>
                </a:solidFill>
                <a:latin typeface="#9Slide05 Dear Saturday"/>
                <a:ea typeface="#9Slide05 Dear Saturday"/>
                <a:cs typeface="#9Slide05 Dear Saturday"/>
                <a:sym typeface="#9Slide05 Dear Saturday"/>
              </a:rPr>
              <a:t>, </a:t>
            </a:r>
            <a:r>
              <a:rPr lang="en-US" sz="4800" dirty="0" err="1">
                <a:solidFill>
                  <a:srgbClr val="674935"/>
                </a:solidFill>
                <a:latin typeface="#9Slide05 Dear Saturday"/>
                <a:ea typeface="#9Slide05 Dear Saturday"/>
                <a:cs typeface="#9Slide05 Dear Saturday"/>
                <a:sym typeface="#9Slide05 Dear Saturday"/>
              </a:rPr>
              <a:t>luận</a:t>
            </a:r>
            <a:r>
              <a:rPr lang="en-US" sz="4800" dirty="0">
                <a:solidFill>
                  <a:srgbClr val="674935"/>
                </a:solidFill>
                <a:latin typeface="#9Slide05 Dear Saturday"/>
                <a:ea typeface="#9Slide05 Dear Saturday"/>
                <a:cs typeface="#9Slide05 Dear Saturday"/>
                <a:sym typeface="#9Slide05 Dear Saturday"/>
              </a:rPr>
              <a:t> </a:t>
            </a:r>
            <a:r>
              <a:rPr lang="en-US" sz="4800" dirty="0" err="1">
                <a:solidFill>
                  <a:srgbClr val="674935"/>
                </a:solidFill>
                <a:latin typeface="#9Slide05 Dear Saturday"/>
                <a:ea typeface="#9Slide05 Dear Saturday"/>
                <a:cs typeface="#9Slide05 Dear Saturday"/>
                <a:sym typeface="#9Slide05 Dear Saturday"/>
              </a:rPr>
              <a:t>điểm</a:t>
            </a:r>
            <a:r>
              <a:rPr lang="en-US" sz="4800" dirty="0">
                <a:solidFill>
                  <a:srgbClr val="674935"/>
                </a:solidFill>
                <a:latin typeface="#9Slide05 Dear Saturday"/>
                <a:ea typeface="#9Slide05 Dear Saturday"/>
                <a:cs typeface="#9Slide05 Dear Saturday"/>
                <a:sym typeface="#9Slide05 Dear Saturday"/>
              </a:rPr>
              <a:t>, </a:t>
            </a:r>
            <a:r>
              <a:rPr lang="en-US" sz="4800" dirty="0" err="1">
                <a:solidFill>
                  <a:srgbClr val="674935"/>
                </a:solidFill>
                <a:latin typeface="#9Slide05 Dear Saturday"/>
                <a:ea typeface="#9Slide05 Dear Saturday"/>
                <a:cs typeface="#9Slide05 Dear Saturday"/>
                <a:sym typeface="#9Slide05 Dear Saturday"/>
              </a:rPr>
              <a:t>lí</a:t>
            </a:r>
            <a:r>
              <a:rPr lang="en-US" sz="4800" dirty="0">
                <a:solidFill>
                  <a:srgbClr val="674935"/>
                </a:solidFill>
                <a:latin typeface="#9Slide05 Dear Saturday"/>
                <a:ea typeface="#9Slide05 Dear Saturday"/>
                <a:cs typeface="#9Slide05 Dear Saturday"/>
                <a:sym typeface="#9Slide05 Dear Saturday"/>
              </a:rPr>
              <a:t> </a:t>
            </a:r>
            <a:r>
              <a:rPr lang="en-US" sz="4800" dirty="0" err="1">
                <a:solidFill>
                  <a:srgbClr val="674935"/>
                </a:solidFill>
                <a:latin typeface="#9Slide05 Dear Saturday"/>
                <a:ea typeface="#9Slide05 Dear Saturday"/>
                <a:cs typeface="#9Slide05 Dear Saturday"/>
                <a:sym typeface="#9Slide05 Dear Saturday"/>
              </a:rPr>
              <a:t>lẽ</a:t>
            </a:r>
            <a:r>
              <a:rPr lang="en-US" sz="4800" dirty="0">
                <a:solidFill>
                  <a:srgbClr val="674935"/>
                </a:solidFill>
                <a:latin typeface="#9Slide05 Dear Saturday"/>
                <a:ea typeface="#9Slide05 Dear Saturday"/>
                <a:cs typeface="#9Slide05 Dear Saturday"/>
                <a:sym typeface="#9Slide05 Dear Saturday"/>
              </a:rPr>
              <a:t>, </a:t>
            </a:r>
            <a:r>
              <a:rPr lang="en-US" sz="4800" dirty="0" err="1">
                <a:solidFill>
                  <a:srgbClr val="674935"/>
                </a:solidFill>
                <a:latin typeface="#9Slide05 Dear Saturday"/>
                <a:ea typeface="#9Slide05 Dear Saturday"/>
                <a:cs typeface="#9Slide05 Dear Saturday"/>
                <a:sym typeface="#9Slide05 Dear Saturday"/>
              </a:rPr>
              <a:t>bằng</a:t>
            </a:r>
            <a:r>
              <a:rPr lang="en-US" sz="4800" dirty="0">
                <a:solidFill>
                  <a:srgbClr val="674935"/>
                </a:solidFill>
                <a:latin typeface="#9Slide05 Dear Saturday"/>
                <a:ea typeface="#9Slide05 Dear Saturday"/>
                <a:cs typeface="#9Slide05 Dear Saturday"/>
                <a:sym typeface="#9Slide05 Dear Saturday"/>
              </a:rPr>
              <a:t> </a:t>
            </a:r>
            <a:r>
              <a:rPr lang="en-US" sz="4800" dirty="0" err="1">
                <a:solidFill>
                  <a:srgbClr val="674935"/>
                </a:solidFill>
                <a:latin typeface="#9Slide05 Dear Saturday"/>
                <a:ea typeface="#9Slide05 Dear Saturday"/>
                <a:cs typeface="#9Slide05 Dear Saturday"/>
                <a:sym typeface="#9Slide05 Dear Saturday"/>
              </a:rPr>
              <a:t>chứng</a:t>
            </a:r>
            <a:r>
              <a:rPr lang="en-US" sz="4800" dirty="0">
                <a:solidFill>
                  <a:srgbClr val="674935"/>
                </a:solidFill>
                <a:latin typeface="#9Slide05 Dear Saturday"/>
                <a:ea typeface="#9Slide05 Dear Saturday"/>
                <a:cs typeface="#9Slide05 Dear Saturday"/>
                <a:sym typeface="#9Slide05 Dear Saturday"/>
              </a:rPr>
              <a:t> </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Vertic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arn(inVertical)">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arn(inVertical)">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barn(inVertical)">
                                      <p:cBhvr>
                                        <p:cTn id="3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P spid="11"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a:stretch>
          </a:blipFill>
        </p:spPr>
        <p:txBody>
          <a:bodyPr/>
          <a:lstStyle/>
          <a:p>
            <a:endParaRPr lang="en-US"/>
          </a:p>
        </p:txBody>
      </p:sp>
      <p:grpSp>
        <p:nvGrpSpPr>
          <p:cNvPr id="3" name="Group 3"/>
          <p:cNvGrpSpPr/>
          <p:nvPr/>
        </p:nvGrpSpPr>
        <p:grpSpPr>
          <a:xfrm>
            <a:off x="0" y="1419785"/>
            <a:ext cx="18299916" cy="68632"/>
            <a:chOff x="0" y="0"/>
            <a:chExt cx="24399888" cy="91509"/>
          </a:xfrm>
        </p:grpSpPr>
        <p:sp>
          <p:nvSpPr>
            <p:cNvPr id="4" name="Freeform 4"/>
            <p:cNvSpPr/>
            <p:nvPr/>
          </p:nvSpPr>
          <p:spPr>
            <a:xfrm>
              <a:off x="0" y="0"/>
              <a:ext cx="24399875" cy="91567"/>
            </a:xfrm>
            <a:custGeom>
              <a:avLst/>
              <a:gdLst/>
              <a:ahLst/>
              <a:cxnLst/>
              <a:rect l="l" t="t" r="r" b="b"/>
              <a:pathLst>
                <a:path w="24399875" h="91567">
                  <a:moveTo>
                    <a:pt x="0" y="91567"/>
                  </a:moveTo>
                  <a:lnTo>
                    <a:pt x="24399875" y="91567"/>
                  </a:lnTo>
                  <a:lnTo>
                    <a:pt x="24399875" y="0"/>
                  </a:lnTo>
                  <a:lnTo>
                    <a:pt x="0" y="0"/>
                  </a:lnTo>
                  <a:close/>
                </a:path>
              </a:pathLst>
            </a:custGeom>
            <a:solidFill>
              <a:srgbClr val="767171"/>
            </a:solidFill>
          </p:spPr>
          <p:txBody>
            <a:bodyPr/>
            <a:lstStyle/>
            <a:p>
              <a:endParaRPr lang="en-US"/>
            </a:p>
          </p:txBody>
        </p:sp>
      </p:grpSp>
      <p:sp>
        <p:nvSpPr>
          <p:cNvPr id="5" name="Freeform 5"/>
          <p:cNvSpPr/>
          <p:nvPr/>
        </p:nvSpPr>
        <p:spPr>
          <a:xfrm>
            <a:off x="14111409" y="5234384"/>
            <a:ext cx="3324237" cy="5214815"/>
          </a:xfrm>
          <a:custGeom>
            <a:avLst/>
            <a:gdLst/>
            <a:ahLst/>
            <a:cxnLst/>
            <a:rect l="l" t="t" r="r" b="b"/>
            <a:pathLst>
              <a:path w="4176591" h="7263636">
                <a:moveTo>
                  <a:pt x="0" y="0"/>
                </a:moveTo>
                <a:lnTo>
                  <a:pt x="4176591" y="0"/>
                </a:lnTo>
                <a:lnTo>
                  <a:pt x="4176591" y="7263636"/>
                </a:lnTo>
                <a:lnTo>
                  <a:pt x="0" y="726363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8" name="TextBox 8"/>
          <p:cNvSpPr txBox="1"/>
          <p:nvPr/>
        </p:nvSpPr>
        <p:spPr>
          <a:xfrm>
            <a:off x="892622" y="505385"/>
            <a:ext cx="17259300" cy="743793"/>
          </a:xfrm>
          <a:prstGeom prst="rect">
            <a:avLst/>
          </a:prstGeom>
        </p:spPr>
        <p:txBody>
          <a:bodyPr lIns="0" tIns="0" rIns="0" bIns="0" rtlCol="0" anchor="t">
            <a:spAutoFit/>
          </a:bodyPr>
          <a:lstStyle/>
          <a:p>
            <a:pPr algn="ctr">
              <a:lnSpc>
                <a:spcPts val="5759"/>
              </a:lnSpc>
              <a:spcBef>
                <a:spcPct val="0"/>
              </a:spcBef>
            </a:pPr>
            <a:r>
              <a:rPr lang="vi-VN" sz="4800" dirty="0">
                <a:solidFill>
                  <a:srgbClr val="674935"/>
                </a:solidFill>
                <a:latin typeface="#9Slide05 Dear Saturday"/>
                <a:ea typeface="#9Slide05 Dear Saturday"/>
                <a:cs typeface="#9Slide05 Dear Saturday"/>
                <a:sym typeface="#9Slide05 Dear Saturday"/>
              </a:rPr>
              <a:t>b</a:t>
            </a:r>
            <a:r>
              <a:rPr lang="en-US" sz="4800" dirty="0">
                <a:solidFill>
                  <a:srgbClr val="674935"/>
                </a:solidFill>
                <a:latin typeface="#9Slide05 Dear Saturday"/>
                <a:ea typeface="#9Slide05 Dear Saturday"/>
                <a:cs typeface="#9Slide05 Dear Saturday"/>
                <a:sym typeface="#9Slide05 Dear Saturday"/>
              </a:rPr>
              <a:t>. </a:t>
            </a:r>
            <a:r>
              <a:rPr lang="en-US" sz="4800" dirty="0" err="1">
                <a:solidFill>
                  <a:srgbClr val="674935"/>
                </a:solidFill>
                <a:latin typeface="#9Slide05 Dear Saturday"/>
                <a:ea typeface="#9Slide05 Dear Saturday"/>
                <a:cs typeface="#9Slide05 Dear Saturday"/>
                <a:sym typeface="#9Slide05 Dear Saturday"/>
              </a:rPr>
              <a:t>Cách</a:t>
            </a:r>
            <a:r>
              <a:rPr lang="en-US" sz="4800" dirty="0">
                <a:solidFill>
                  <a:srgbClr val="674935"/>
                </a:solidFill>
                <a:latin typeface="#9Slide05 Dear Saturday"/>
                <a:ea typeface="#9Slide05 Dear Saturday"/>
                <a:cs typeface="#9Slide05 Dear Saturday"/>
                <a:sym typeface="#9Slide05 Dear Saturday"/>
              </a:rPr>
              <a:t> </a:t>
            </a:r>
            <a:r>
              <a:rPr lang="en-US" sz="4800" dirty="0" err="1">
                <a:solidFill>
                  <a:srgbClr val="674935"/>
                </a:solidFill>
                <a:latin typeface="#9Slide05 Dear Saturday"/>
                <a:ea typeface="#9Slide05 Dear Saturday"/>
                <a:cs typeface="#9Slide05 Dear Saturday"/>
                <a:sym typeface="#9Slide05 Dear Saturday"/>
              </a:rPr>
              <a:t>triển</a:t>
            </a:r>
            <a:r>
              <a:rPr lang="en-US" sz="4800" dirty="0">
                <a:solidFill>
                  <a:srgbClr val="674935"/>
                </a:solidFill>
                <a:latin typeface="#9Slide05 Dear Saturday"/>
                <a:ea typeface="#9Slide05 Dear Saturday"/>
                <a:cs typeface="#9Slide05 Dear Saturday"/>
                <a:sym typeface="#9Slide05 Dear Saturday"/>
              </a:rPr>
              <a:t> </a:t>
            </a:r>
            <a:r>
              <a:rPr lang="en-US" sz="4800" dirty="0" err="1">
                <a:solidFill>
                  <a:srgbClr val="674935"/>
                </a:solidFill>
                <a:latin typeface="#9Slide05 Dear Saturday"/>
                <a:ea typeface="#9Slide05 Dear Saturday"/>
                <a:cs typeface="#9Slide05 Dear Saturday"/>
                <a:sym typeface="#9Slide05 Dear Saturday"/>
              </a:rPr>
              <a:t>khai</a:t>
            </a:r>
            <a:r>
              <a:rPr lang="en-US" sz="4800" dirty="0">
                <a:solidFill>
                  <a:srgbClr val="674935"/>
                </a:solidFill>
                <a:latin typeface="#9Slide05 Dear Saturday"/>
                <a:ea typeface="#9Slide05 Dear Saturday"/>
                <a:cs typeface="#9Slide05 Dear Saturday"/>
                <a:sym typeface="#9Slide05 Dear Saturday"/>
              </a:rPr>
              <a:t> </a:t>
            </a:r>
            <a:r>
              <a:rPr lang="en-US" sz="4800" dirty="0" err="1">
                <a:solidFill>
                  <a:srgbClr val="674935"/>
                </a:solidFill>
                <a:latin typeface="#9Slide05 Dear Saturday"/>
                <a:ea typeface="#9Slide05 Dear Saturday"/>
                <a:cs typeface="#9Slide05 Dear Saturday"/>
                <a:sym typeface="#9Slide05 Dear Saturday"/>
              </a:rPr>
              <a:t>luận</a:t>
            </a:r>
            <a:r>
              <a:rPr lang="en-US" sz="4800" dirty="0">
                <a:solidFill>
                  <a:srgbClr val="674935"/>
                </a:solidFill>
                <a:latin typeface="#9Slide05 Dear Saturday"/>
                <a:ea typeface="#9Slide05 Dear Saturday"/>
                <a:cs typeface="#9Slide05 Dear Saturday"/>
                <a:sym typeface="#9Slide05 Dear Saturday"/>
              </a:rPr>
              <a:t> </a:t>
            </a:r>
            <a:r>
              <a:rPr lang="en-US" sz="4800" dirty="0" err="1">
                <a:solidFill>
                  <a:srgbClr val="674935"/>
                </a:solidFill>
                <a:latin typeface="#9Slide05 Dear Saturday"/>
                <a:ea typeface="#9Slide05 Dear Saturday"/>
                <a:cs typeface="#9Slide05 Dear Saturday"/>
                <a:sym typeface="#9Slide05 Dear Saturday"/>
              </a:rPr>
              <a:t>đề</a:t>
            </a:r>
            <a:r>
              <a:rPr lang="en-US" sz="4800" dirty="0">
                <a:solidFill>
                  <a:srgbClr val="674935"/>
                </a:solidFill>
                <a:latin typeface="#9Slide05 Dear Saturday"/>
                <a:ea typeface="#9Slide05 Dear Saturday"/>
                <a:cs typeface="#9Slide05 Dear Saturday"/>
                <a:sym typeface="#9Slide05 Dear Saturday"/>
              </a:rPr>
              <a:t>, </a:t>
            </a:r>
            <a:r>
              <a:rPr lang="en-US" sz="4800" dirty="0" err="1">
                <a:solidFill>
                  <a:srgbClr val="674935"/>
                </a:solidFill>
                <a:latin typeface="#9Slide05 Dear Saturday"/>
                <a:ea typeface="#9Slide05 Dear Saturday"/>
                <a:cs typeface="#9Slide05 Dear Saturday"/>
                <a:sym typeface="#9Slide05 Dear Saturday"/>
              </a:rPr>
              <a:t>luận</a:t>
            </a:r>
            <a:r>
              <a:rPr lang="en-US" sz="4800" dirty="0">
                <a:solidFill>
                  <a:srgbClr val="674935"/>
                </a:solidFill>
                <a:latin typeface="#9Slide05 Dear Saturday"/>
                <a:ea typeface="#9Slide05 Dear Saturday"/>
                <a:cs typeface="#9Slide05 Dear Saturday"/>
                <a:sym typeface="#9Slide05 Dear Saturday"/>
              </a:rPr>
              <a:t> </a:t>
            </a:r>
            <a:r>
              <a:rPr lang="en-US" sz="4800" dirty="0" err="1">
                <a:solidFill>
                  <a:srgbClr val="674935"/>
                </a:solidFill>
                <a:latin typeface="#9Slide05 Dear Saturday"/>
                <a:ea typeface="#9Slide05 Dear Saturday"/>
                <a:cs typeface="#9Slide05 Dear Saturday"/>
                <a:sym typeface="#9Slide05 Dear Saturday"/>
              </a:rPr>
              <a:t>điểm</a:t>
            </a:r>
            <a:r>
              <a:rPr lang="en-US" sz="4800" dirty="0">
                <a:solidFill>
                  <a:srgbClr val="674935"/>
                </a:solidFill>
                <a:latin typeface="#9Slide05 Dear Saturday"/>
                <a:ea typeface="#9Slide05 Dear Saturday"/>
                <a:cs typeface="#9Slide05 Dear Saturday"/>
                <a:sym typeface="#9Slide05 Dear Saturday"/>
              </a:rPr>
              <a:t>, </a:t>
            </a:r>
            <a:r>
              <a:rPr lang="en-US" sz="4800" dirty="0" err="1">
                <a:solidFill>
                  <a:srgbClr val="674935"/>
                </a:solidFill>
                <a:latin typeface="#9Slide05 Dear Saturday"/>
                <a:ea typeface="#9Slide05 Dear Saturday"/>
                <a:cs typeface="#9Slide05 Dear Saturday"/>
                <a:sym typeface="#9Slide05 Dear Saturday"/>
              </a:rPr>
              <a:t>lí</a:t>
            </a:r>
            <a:r>
              <a:rPr lang="en-US" sz="4800" dirty="0">
                <a:solidFill>
                  <a:srgbClr val="674935"/>
                </a:solidFill>
                <a:latin typeface="#9Slide05 Dear Saturday"/>
                <a:ea typeface="#9Slide05 Dear Saturday"/>
                <a:cs typeface="#9Slide05 Dear Saturday"/>
                <a:sym typeface="#9Slide05 Dear Saturday"/>
              </a:rPr>
              <a:t> </a:t>
            </a:r>
            <a:r>
              <a:rPr lang="en-US" sz="4800" dirty="0" err="1">
                <a:solidFill>
                  <a:srgbClr val="674935"/>
                </a:solidFill>
                <a:latin typeface="#9Slide05 Dear Saturday"/>
                <a:ea typeface="#9Slide05 Dear Saturday"/>
                <a:cs typeface="#9Slide05 Dear Saturday"/>
                <a:sym typeface="#9Slide05 Dear Saturday"/>
              </a:rPr>
              <a:t>lẽ</a:t>
            </a:r>
            <a:r>
              <a:rPr lang="en-US" sz="4800" dirty="0">
                <a:solidFill>
                  <a:srgbClr val="674935"/>
                </a:solidFill>
                <a:latin typeface="#9Slide05 Dear Saturday"/>
                <a:ea typeface="#9Slide05 Dear Saturday"/>
                <a:cs typeface="#9Slide05 Dear Saturday"/>
                <a:sym typeface="#9Slide05 Dear Saturday"/>
              </a:rPr>
              <a:t>, </a:t>
            </a:r>
            <a:r>
              <a:rPr lang="en-US" sz="4800" dirty="0" err="1">
                <a:solidFill>
                  <a:srgbClr val="674935"/>
                </a:solidFill>
                <a:latin typeface="#9Slide05 Dear Saturday"/>
                <a:ea typeface="#9Slide05 Dear Saturday"/>
                <a:cs typeface="#9Slide05 Dear Saturday"/>
                <a:sym typeface="#9Slide05 Dear Saturday"/>
              </a:rPr>
              <a:t>bằng</a:t>
            </a:r>
            <a:r>
              <a:rPr lang="en-US" sz="4800" dirty="0">
                <a:solidFill>
                  <a:srgbClr val="674935"/>
                </a:solidFill>
                <a:latin typeface="#9Slide05 Dear Saturday"/>
                <a:ea typeface="#9Slide05 Dear Saturday"/>
                <a:cs typeface="#9Slide05 Dear Saturday"/>
                <a:sym typeface="#9Slide05 Dear Saturday"/>
              </a:rPr>
              <a:t> </a:t>
            </a:r>
            <a:r>
              <a:rPr lang="en-US" sz="4800" dirty="0" err="1">
                <a:solidFill>
                  <a:srgbClr val="674935"/>
                </a:solidFill>
                <a:latin typeface="#9Slide05 Dear Saturday"/>
                <a:ea typeface="#9Slide05 Dear Saturday"/>
                <a:cs typeface="#9Slide05 Dear Saturday"/>
                <a:sym typeface="#9Slide05 Dear Saturday"/>
              </a:rPr>
              <a:t>chứng</a:t>
            </a:r>
            <a:r>
              <a:rPr lang="en-US" sz="4800" dirty="0">
                <a:solidFill>
                  <a:srgbClr val="674935"/>
                </a:solidFill>
                <a:latin typeface="#9Slide05 Dear Saturday"/>
                <a:ea typeface="#9Slide05 Dear Saturday"/>
                <a:cs typeface="#9Slide05 Dear Saturday"/>
                <a:sym typeface="#9Slide05 Dear Saturday"/>
              </a:rPr>
              <a:t> </a:t>
            </a:r>
          </a:p>
        </p:txBody>
      </p:sp>
      <p:grpSp>
        <p:nvGrpSpPr>
          <p:cNvPr id="9" name="Group 5">
            <a:extLst>
              <a:ext uri="{FF2B5EF4-FFF2-40B4-BE49-F238E27FC236}">
                <a16:creationId xmlns:a16="http://schemas.microsoft.com/office/drawing/2014/main" id="{4DDAF08B-BB3E-FD91-DB03-99E7FB7DC926}"/>
              </a:ext>
            </a:extLst>
          </p:cNvPr>
          <p:cNvGrpSpPr/>
          <p:nvPr/>
        </p:nvGrpSpPr>
        <p:grpSpPr>
          <a:xfrm>
            <a:off x="1333195" y="3484960"/>
            <a:ext cx="15926105" cy="4545411"/>
            <a:chOff x="0" y="-9525"/>
            <a:chExt cx="4194530" cy="1197145"/>
          </a:xfrm>
        </p:grpSpPr>
        <p:sp>
          <p:nvSpPr>
            <p:cNvPr id="10" name="Freeform 6">
              <a:extLst>
                <a:ext uri="{FF2B5EF4-FFF2-40B4-BE49-F238E27FC236}">
                  <a16:creationId xmlns:a16="http://schemas.microsoft.com/office/drawing/2014/main" id="{7782EBFC-D1E9-55E4-D147-F73FBB6B6361}"/>
                </a:ext>
              </a:extLst>
            </p:cNvPr>
            <p:cNvSpPr/>
            <p:nvPr/>
          </p:nvSpPr>
          <p:spPr>
            <a:xfrm>
              <a:off x="0" y="0"/>
              <a:ext cx="4194530" cy="1187620"/>
            </a:xfrm>
            <a:custGeom>
              <a:avLst/>
              <a:gdLst/>
              <a:ahLst/>
              <a:cxnLst/>
              <a:rect l="l" t="t" r="r" b="b"/>
              <a:pathLst>
                <a:path w="4194530" h="979343">
                  <a:moveTo>
                    <a:pt x="24792" y="0"/>
                  </a:moveTo>
                  <a:lnTo>
                    <a:pt x="4169738" y="0"/>
                  </a:lnTo>
                  <a:cubicBezTo>
                    <a:pt x="4183430" y="0"/>
                    <a:pt x="4194530" y="11100"/>
                    <a:pt x="4194530" y="24792"/>
                  </a:cubicBezTo>
                  <a:lnTo>
                    <a:pt x="4194530" y="954551"/>
                  </a:lnTo>
                  <a:cubicBezTo>
                    <a:pt x="4194530" y="968244"/>
                    <a:pt x="4183430" y="979343"/>
                    <a:pt x="4169738" y="979343"/>
                  </a:cubicBezTo>
                  <a:lnTo>
                    <a:pt x="24792" y="979343"/>
                  </a:lnTo>
                  <a:cubicBezTo>
                    <a:pt x="11100" y="979343"/>
                    <a:pt x="0" y="968244"/>
                    <a:pt x="0" y="954551"/>
                  </a:cubicBezTo>
                  <a:lnTo>
                    <a:pt x="0" y="24792"/>
                  </a:lnTo>
                  <a:cubicBezTo>
                    <a:pt x="0" y="11100"/>
                    <a:pt x="11100" y="0"/>
                    <a:pt x="24792" y="0"/>
                  </a:cubicBezTo>
                  <a:close/>
                </a:path>
              </a:pathLst>
            </a:custGeom>
            <a:solidFill>
              <a:srgbClr val="CFB788">
                <a:alpha val="15686"/>
              </a:srgbClr>
            </a:solidFill>
          </p:spPr>
          <p:txBody>
            <a:bodyPr/>
            <a:lstStyle/>
            <a:p>
              <a:endParaRPr lang="en-US"/>
            </a:p>
          </p:txBody>
        </p:sp>
        <p:sp>
          <p:nvSpPr>
            <p:cNvPr id="11" name="TextBox 7">
              <a:extLst>
                <a:ext uri="{FF2B5EF4-FFF2-40B4-BE49-F238E27FC236}">
                  <a16:creationId xmlns:a16="http://schemas.microsoft.com/office/drawing/2014/main" id="{3E8864B9-2E10-CE77-EFD2-EAA295EEB838}"/>
                </a:ext>
              </a:extLst>
            </p:cNvPr>
            <p:cNvSpPr txBox="1"/>
            <p:nvPr/>
          </p:nvSpPr>
          <p:spPr>
            <a:xfrm>
              <a:off x="0" y="-9525"/>
              <a:ext cx="4194530" cy="988868"/>
            </a:xfrm>
            <a:prstGeom prst="rect">
              <a:avLst/>
            </a:prstGeom>
          </p:spPr>
          <p:txBody>
            <a:bodyPr lIns="50800" tIns="50800" rIns="50800" bIns="50800" rtlCol="0" anchor="ctr"/>
            <a:lstStyle/>
            <a:p>
              <a:pPr algn="ctr">
                <a:lnSpc>
                  <a:spcPts val="2521"/>
                </a:lnSpc>
              </a:pPr>
              <a:endParaRPr/>
            </a:p>
          </p:txBody>
        </p:sp>
      </p:grpSp>
      <p:sp>
        <p:nvSpPr>
          <p:cNvPr id="12" name="TextBox 8">
            <a:extLst>
              <a:ext uri="{FF2B5EF4-FFF2-40B4-BE49-F238E27FC236}">
                <a16:creationId xmlns:a16="http://schemas.microsoft.com/office/drawing/2014/main" id="{38FE1368-003F-56CA-F1B3-3BE78493FEF2}"/>
              </a:ext>
            </a:extLst>
          </p:cNvPr>
          <p:cNvSpPr txBox="1"/>
          <p:nvPr/>
        </p:nvSpPr>
        <p:spPr>
          <a:xfrm>
            <a:off x="1509541" y="3700377"/>
            <a:ext cx="15573414" cy="4026743"/>
          </a:xfrm>
          <a:prstGeom prst="rect">
            <a:avLst/>
          </a:prstGeom>
        </p:spPr>
        <p:txBody>
          <a:bodyPr lIns="0" tIns="0" rIns="0" bIns="0" rtlCol="0" anchor="t">
            <a:spAutoFit/>
          </a:bodyPr>
          <a:lstStyle/>
          <a:p>
            <a:pPr algn="just">
              <a:lnSpc>
                <a:spcPct val="150000"/>
              </a:lnSpc>
              <a:spcBef>
                <a:spcPts val="200"/>
              </a:spcBef>
              <a:spcAft>
                <a:spcPts val="200"/>
              </a:spcAft>
              <a:tabLst>
                <a:tab pos="7334250" algn="l"/>
              </a:tabLst>
            </a:pPr>
            <a:r>
              <a:rPr lang="vi-VN" sz="4400" dirty="0">
                <a:solidFill>
                  <a:srgbClr val="674935"/>
                </a:solidFill>
                <a:effectLst/>
                <a:latin typeface="Roboto Condensed" panose="02000000000000000000" pitchFamily="2" charset="0"/>
                <a:ea typeface="Roboto Condensed" panose="02000000000000000000" pitchFamily="2" charset="0"/>
              </a:rPr>
              <a:t>Đọc đoạn từ  “Trong tám câu” đến “kì vĩnh biệt” và thực hiện các yêu cầu:</a:t>
            </a:r>
            <a:endParaRPr lang="en-US" sz="4400" dirty="0">
              <a:solidFill>
                <a:srgbClr val="674935"/>
              </a:solidFill>
              <a:effectLst/>
              <a:latin typeface="Roboto Condensed" panose="02000000000000000000" pitchFamily="2" charset="0"/>
              <a:ea typeface="Roboto Condensed" panose="02000000000000000000" pitchFamily="2" charset="0"/>
            </a:endParaRPr>
          </a:p>
          <a:p>
            <a:pPr marL="571500" lvl="0" indent="-571500" algn="just">
              <a:lnSpc>
                <a:spcPct val="150000"/>
              </a:lnSpc>
              <a:spcBef>
                <a:spcPts val="200"/>
              </a:spcBef>
              <a:spcAft>
                <a:spcPts val="200"/>
              </a:spcAft>
              <a:buFont typeface="Arial" panose="020B0604020202020204" pitchFamily="34" charset="0"/>
              <a:buChar char="•"/>
              <a:tabLst>
                <a:tab pos="7334250" algn="l"/>
              </a:tabLst>
            </a:pPr>
            <a:r>
              <a:rPr lang="vi-VN" sz="4400" dirty="0">
                <a:solidFill>
                  <a:srgbClr val="674935"/>
                </a:solidFill>
                <a:effectLst/>
                <a:latin typeface="Roboto Condensed" panose="02000000000000000000" pitchFamily="2" charset="0"/>
                <a:ea typeface="Roboto Condensed" panose="02000000000000000000" pitchFamily="2" charset="0"/>
                <a:cs typeface="Noto Sans Symbols"/>
              </a:rPr>
              <a:t>Xác định luận điểm, lí lẽ và bằng chứng trong đoạn trên.</a:t>
            </a:r>
            <a:endParaRPr lang="en-US" sz="4400" dirty="0">
              <a:solidFill>
                <a:srgbClr val="674935"/>
              </a:solidFill>
              <a:effectLst/>
              <a:latin typeface="Roboto Condensed" panose="02000000000000000000" pitchFamily="2" charset="0"/>
              <a:ea typeface="Roboto Condensed" panose="02000000000000000000" pitchFamily="2" charset="0"/>
              <a:cs typeface="Noto Sans Symbols"/>
            </a:endParaRPr>
          </a:p>
          <a:p>
            <a:pPr marL="571500" indent="-571500">
              <a:lnSpc>
                <a:spcPct val="150000"/>
              </a:lnSpc>
              <a:buFont typeface="Arial" panose="020B0604020202020204" pitchFamily="34" charset="0"/>
              <a:buChar char="•"/>
            </a:pPr>
            <a:r>
              <a:rPr lang="vi-VN" sz="4400" dirty="0">
                <a:solidFill>
                  <a:srgbClr val="674935"/>
                </a:solidFill>
                <a:effectLst/>
                <a:latin typeface="Roboto Condensed" panose="02000000000000000000" pitchFamily="2" charset="0"/>
                <a:ea typeface="Roboto Condensed" panose="02000000000000000000" pitchFamily="2" charset="0"/>
              </a:rPr>
              <a:t>Nhận xét về cách nêu lí lẽ và bằng chứng trong đoạn.</a:t>
            </a:r>
            <a:endParaRPr lang="en-US" sz="4400" dirty="0">
              <a:solidFill>
                <a:srgbClr val="674935"/>
              </a:solidFill>
              <a:latin typeface="Roboto Condensed" panose="02000000000000000000" pitchFamily="2" charset="0"/>
              <a:ea typeface="Roboto Condensed" panose="02000000000000000000" pitchFamily="2" charset="0"/>
              <a:cs typeface="Roboto Condensed"/>
              <a:sym typeface="Roboto Condensed"/>
            </a:endParaRPr>
          </a:p>
        </p:txBody>
      </p:sp>
      <p:sp>
        <p:nvSpPr>
          <p:cNvPr id="13" name="TextBox 10">
            <a:extLst>
              <a:ext uri="{FF2B5EF4-FFF2-40B4-BE49-F238E27FC236}">
                <a16:creationId xmlns:a16="http://schemas.microsoft.com/office/drawing/2014/main" id="{661FE564-0995-CFC7-1E9A-1AA42B8A6910}"/>
              </a:ext>
            </a:extLst>
          </p:cNvPr>
          <p:cNvSpPr txBox="1"/>
          <p:nvPr/>
        </p:nvSpPr>
        <p:spPr>
          <a:xfrm>
            <a:off x="6279318" y="2394761"/>
            <a:ext cx="8284075" cy="1749425"/>
          </a:xfrm>
          <a:prstGeom prst="rect">
            <a:avLst/>
          </a:prstGeom>
        </p:spPr>
        <p:txBody>
          <a:bodyPr lIns="0" tIns="0" rIns="0" bIns="0" rtlCol="0" anchor="t">
            <a:spAutoFit/>
          </a:bodyPr>
          <a:lstStyle/>
          <a:p>
            <a:pPr algn="just">
              <a:lnSpc>
                <a:spcPts val="7000"/>
              </a:lnSpc>
            </a:pPr>
            <a:r>
              <a:rPr lang="en-US" sz="5000" b="1" dirty="0">
                <a:solidFill>
                  <a:srgbClr val="7B8B5F"/>
                </a:solidFill>
                <a:latin typeface="Roboto Condensed Bold"/>
                <a:ea typeface="Roboto Condensed Bold"/>
                <a:cs typeface="Roboto Condensed Bold"/>
                <a:sym typeface="Roboto Condensed Bold"/>
              </a:rPr>
              <a:t>NHÓM NHÀ PHÊ BÌNH</a:t>
            </a:r>
            <a:r>
              <a:rPr lang="vi-VN" sz="5000" b="1" dirty="0">
                <a:solidFill>
                  <a:srgbClr val="7B8B5F"/>
                </a:solidFill>
                <a:latin typeface="Roboto Condensed Bold"/>
                <a:ea typeface="Roboto Condensed Bold"/>
                <a:cs typeface="Roboto Condensed Bold"/>
                <a:sym typeface="Roboto Condensed Bold"/>
              </a:rPr>
              <a:t> 3</a:t>
            </a:r>
            <a:endParaRPr lang="en-US" sz="5000" b="1" dirty="0">
              <a:solidFill>
                <a:srgbClr val="7B8B5F"/>
              </a:solidFill>
              <a:latin typeface="Roboto Condensed Bold"/>
              <a:ea typeface="Roboto Condensed Bold"/>
              <a:cs typeface="Roboto Condensed Bold"/>
              <a:sym typeface="Roboto Condensed Bold"/>
            </a:endParaRPr>
          </a:p>
          <a:p>
            <a:pPr algn="just">
              <a:lnSpc>
                <a:spcPts val="7000"/>
              </a:lnSpc>
            </a:pPr>
            <a:endParaRPr lang="en-US" sz="5000" b="1" dirty="0">
              <a:solidFill>
                <a:srgbClr val="7B8B5F"/>
              </a:solidFill>
              <a:latin typeface="Roboto Condensed Bold"/>
              <a:ea typeface="Roboto Condensed Bold"/>
              <a:cs typeface="Roboto Condensed Bold"/>
              <a:sym typeface="Roboto Condensed Bold"/>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2E50EA-9C0D-6497-589B-691EDBED4C45}"/>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7FD2388C-3C8A-C0DB-B3D7-8A16B375416B}"/>
              </a:ext>
            </a:extLst>
          </p:cNvPr>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a:stretch>
          </a:blipFill>
        </p:spPr>
        <p:txBody>
          <a:bodyPr/>
          <a:lstStyle/>
          <a:p>
            <a:endParaRPr lang="en-US"/>
          </a:p>
        </p:txBody>
      </p:sp>
      <p:grpSp>
        <p:nvGrpSpPr>
          <p:cNvPr id="3" name="Group 3">
            <a:extLst>
              <a:ext uri="{FF2B5EF4-FFF2-40B4-BE49-F238E27FC236}">
                <a16:creationId xmlns:a16="http://schemas.microsoft.com/office/drawing/2014/main" id="{54D65BCD-C1FB-2C42-D09E-D22264E34C55}"/>
              </a:ext>
            </a:extLst>
          </p:cNvPr>
          <p:cNvGrpSpPr/>
          <p:nvPr/>
        </p:nvGrpSpPr>
        <p:grpSpPr>
          <a:xfrm>
            <a:off x="0" y="1419785"/>
            <a:ext cx="18299916" cy="68632"/>
            <a:chOff x="0" y="0"/>
            <a:chExt cx="24399888" cy="91509"/>
          </a:xfrm>
        </p:grpSpPr>
        <p:sp>
          <p:nvSpPr>
            <p:cNvPr id="4" name="Freeform 4">
              <a:extLst>
                <a:ext uri="{FF2B5EF4-FFF2-40B4-BE49-F238E27FC236}">
                  <a16:creationId xmlns:a16="http://schemas.microsoft.com/office/drawing/2014/main" id="{C5615B39-6CEE-E1E8-6F61-649B05195AF9}"/>
                </a:ext>
              </a:extLst>
            </p:cNvPr>
            <p:cNvSpPr/>
            <p:nvPr/>
          </p:nvSpPr>
          <p:spPr>
            <a:xfrm>
              <a:off x="0" y="0"/>
              <a:ext cx="24399875" cy="91567"/>
            </a:xfrm>
            <a:custGeom>
              <a:avLst/>
              <a:gdLst/>
              <a:ahLst/>
              <a:cxnLst/>
              <a:rect l="l" t="t" r="r" b="b"/>
              <a:pathLst>
                <a:path w="24399875" h="91567">
                  <a:moveTo>
                    <a:pt x="0" y="91567"/>
                  </a:moveTo>
                  <a:lnTo>
                    <a:pt x="24399875" y="91567"/>
                  </a:lnTo>
                  <a:lnTo>
                    <a:pt x="24399875" y="0"/>
                  </a:lnTo>
                  <a:lnTo>
                    <a:pt x="0" y="0"/>
                  </a:lnTo>
                  <a:close/>
                </a:path>
              </a:pathLst>
            </a:custGeom>
            <a:solidFill>
              <a:srgbClr val="767171"/>
            </a:solidFill>
          </p:spPr>
          <p:txBody>
            <a:bodyPr/>
            <a:lstStyle/>
            <a:p>
              <a:endParaRPr lang="en-US"/>
            </a:p>
          </p:txBody>
        </p:sp>
      </p:grpSp>
      <p:sp>
        <p:nvSpPr>
          <p:cNvPr id="5" name="Freeform 5">
            <a:extLst>
              <a:ext uri="{FF2B5EF4-FFF2-40B4-BE49-F238E27FC236}">
                <a16:creationId xmlns:a16="http://schemas.microsoft.com/office/drawing/2014/main" id="{7CDFADED-725B-3883-B951-455FB6CC85BB}"/>
              </a:ext>
            </a:extLst>
          </p:cNvPr>
          <p:cNvSpPr/>
          <p:nvPr/>
        </p:nvSpPr>
        <p:spPr>
          <a:xfrm>
            <a:off x="15921990" y="6334400"/>
            <a:ext cx="2366010" cy="4114800"/>
          </a:xfrm>
          <a:custGeom>
            <a:avLst/>
            <a:gdLst/>
            <a:ahLst/>
            <a:cxnLst/>
            <a:rect l="l" t="t" r="r" b="b"/>
            <a:pathLst>
              <a:path w="2366010" h="4114800">
                <a:moveTo>
                  <a:pt x="0" y="0"/>
                </a:moveTo>
                <a:lnTo>
                  <a:pt x="2366010" y="0"/>
                </a:lnTo>
                <a:lnTo>
                  <a:pt x="2366010"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6" name="TextBox 6">
            <a:extLst>
              <a:ext uri="{FF2B5EF4-FFF2-40B4-BE49-F238E27FC236}">
                <a16:creationId xmlns:a16="http://schemas.microsoft.com/office/drawing/2014/main" id="{9DA3A8CB-4263-F70A-AE39-6D352726FDBC}"/>
              </a:ext>
            </a:extLst>
          </p:cNvPr>
          <p:cNvSpPr txBox="1"/>
          <p:nvPr/>
        </p:nvSpPr>
        <p:spPr>
          <a:xfrm>
            <a:off x="3907049" y="2453031"/>
            <a:ext cx="12990178" cy="553998"/>
          </a:xfrm>
          <a:prstGeom prst="rect">
            <a:avLst/>
          </a:prstGeom>
        </p:spPr>
        <p:txBody>
          <a:bodyPr lIns="0" tIns="0" rIns="0" bIns="0" rtlCol="0" anchor="t">
            <a:spAutoFit/>
          </a:bodyPr>
          <a:lstStyle/>
          <a:p>
            <a:r>
              <a:rPr lang="vi-VN" sz="3600" dirty="0">
                <a:solidFill>
                  <a:srgbClr val="674935"/>
                </a:solidFill>
                <a:latin typeface="Roboto Condensed" panose="02000000000000000000" pitchFamily="2" charset="0"/>
                <a:ea typeface="Roboto Condensed" panose="02000000000000000000" pitchFamily="2" charset="0"/>
              </a:rPr>
              <a:t>Ấn tượng mới trong lần gặp cuối cùng, lúc cả hai đã mãn chiều xế bóng.</a:t>
            </a:r>
            <a:endParaRPr lang="en-US" sz="3600" dirty="0">
              <a:solidFill>
                <a:srgbClr val="674935"/>
              </a:solidFill>
              <a:latin typeface="Roboto Condensed" panose="02000000000000000000" pitchFamily="2" charset="0"/>
              <a:ea typeface="Roboto Condensed" panose="02000000000000000000" pitchFamily="2" charset="0"/>
            </a:endParaRPr>
          </a:p>
        </p:txBody>
      </p:sp>
      <p:sp>
        <p:nvSpPr>
          <p:cNvPr id="7" name="TextBox 7">
            <a:extLst>
              <a:ext uri="{FF2B5EF4-FFF2-40B4-BE49-F238E27FC236}">
                <a16:creationId xmlns:a16="http://schemas.microsoft.com/office/drawing/2014/main" id="{39F08B86-EB98-774B-7F64-21CFE0BE7AB5}"/>
              </a:ext>
            </a:extLst>
          </p:cNvPr>
          <p:cNvSpPr txBox="1"/>
          <p:nvPr/>
        </p:nvSpPr>
        <p:spPr>
          <a:xfrm>
            <a:off x="155109" y="2322868"/>
            <a:ext cx="3535305" cy="695488"/>
          </a:xfrm>
          <a:prstGeom prst="rect">
            <a:avLst/>
          </a:prstGeom>
        </p:spPr>
        <p:txBody>
          <a:bodyPr lIns="0" tIns="0" rIns="0" bIns="0" rtlCol="0" anchor="t">
            <a:spAutoFit/>
          </a:bodyPr>
          <a:lstStyle/>
          <a:p>
            <a:pPr algn="ctr">
              <a:lnSpc>
                <a:spcPts val="5766"/>
              </a:lnSpc>
              <a:spcBef>
                <a:spcPct val="0"/>
              </a:spcBef>
            </a:pPr>
            <a:r>
              <a:rPr lang="en-US" sz="4118" b="1" dirty="0">
                <a:solidFill>
                  <a:srgbClr val="674935"/>
                </a:solidFill>
                <a:highlight>
                  <a:srgbClr val="C0C0C0"/>
                </a:highlight>
                <a:latin typeface="Roboto Condensed Bold"/>
                <a:ea typeface="Roboto Condensed Bold"/>
                <a:cs typeface="Roboto Condensed Bold"/>
                <a:sym typeface="Roboto Condensed Bold"/>
              </a:rPr>
              <a:t>LUẬN ĐIỂM </a:t>
            </a:r>
            <a:r>
              <a:rPr lang="vi-VN" sz="4118" b="1" dirty="0">
                <a:solidFill>
                  <a:srgbClr val="674935"/>
                </a:solidFill>
                <a:highlight>
                  <a:srgbClr val="C0C0C0"/>
                </a:highlight>
                <a:latin typeface="Roboto Condensed Bold"/>
                <a:ea typeface="Roboto Condensed Bold"/>
                <a:cs typeface="Roboto Condensed Bold"/>
                <a:sym typeface="Roboto Condensed Bold"/>
              </a:rPr>
              <a:t>3</a:t>
            </a:r>
            <a:r>
              <a:rPr lang="en-US" sz="4118" b="1" dirty="0">
                <a:solidFill>
                  <a:srgbClr val="674935"/>
                </a:solidFill>
                <a:highlight>
                  <a:srgbClr val="C0C0C0"/>
                </a:highlight>
                <a:latin typeface="Roboto Condensed Bold"/>
                <a:ea typeface="Roboto Condensed Bold"/>
                <a:cs typeface="Roboto Condensed Bold"/>
                <a:sym typeface="Roboto Condensed Bold"/>
              </a:rPr>
              <a:t>: </a:t>
            </a:r>
          </a:p>
        </p:txBody>
      </p:sp>
      <p:sp>
        <p:nvSpPr>
          <p:cNvPr id="8" name="TextBox 8">
            <a:extLst>
              <a:ext uri="{FF2B5EF4-FFF2-40B4-BE49-F238E27FC236}">
                <a16:creationId xmlns:a16="http://schemas.microsoft.com/office/drawing/2014/main" id="{BCD80039-9B23-E7D0-7380-4FE931F577DC}"/>
              </a:ext>
            </a:extLst>
          </p:cNvPr>
          <p:cNvSpPr txBox="1"/>
          <p:nvPr/>
        </p:nvSpPr>
        <p:spPr>
          <a:xfrm>
            <a:off x="155109" y="4295786"/>
            <a:ext cx="3535305" cy="695488"/>
          </a:xfrm>
          <a:prstGeom prst="rect">
            <a:avLst/>
          </a:prstGeom>
        </p:spPr>
        <p:txBody>
          <a:bodyPr lIns="0" tIns="0" rIns="0" bIns="0" rtlCol="0" anchor="t">
            <a:spAutoFit/>
          </a:bodyPr>
          <a:lstStyle/>
          <a:p>
            <a:pPr algn="ctr">
              <a:lnSpc>
                <a:spcPts val="5766"/>
              </a:lnSpc>
              <a:spcBef>
                <a:spcPct val="0"/>
              </a:spcBef>
            </a:pPr>
            <a:r>
              <a:rPr lang="en-US" sz="4118" b="1" dirty="0">
                <a:solidFill>
                  <a:srgbClr val="674935"/>
                </a:solidFill>
                <a:highlight>
                  <a:srgbClr val="C0C0C0"/>
                </a:highlight>
                <a:latin typeface="Roboto Condensed Bold"/>
                <a:ea typeface="Roboto Condensed Bold"/>
                <a:cs typeface="Roboto Condensed Bold"/>
                <a:sym typeface="Roboto Condensed Bold"/>
              </a:rPr>
              <a:t>LÍ LẼ</a:t>
            </a:r>
          </a:p>
        </p:txBody>
      </p:sp>
      <p:sp>
        <p:nvSpPr>
          <p:cNvPr id="9" name="TextBox 9">
            <a:extLst>
              <a:ext uri="{FF2B5EF4-FFF2-40B4-BE49-F238E27FC236}">
                <a16:creationId xmlns:a16="http://schemas.microsoft.com/office/drawing/2014/main" id="{A9050F14-4295-0C53-217A-A21DF6922FB8}"/>
              </a:ext>
            </a:extLst>
          </p:cNvPr>
          <p:cNvSpPr txBox="1"/>
          <p:nvPr/>
        </p:nvSpPr>
        <p:spPr>
          <a:xfrm>
            <a:off x="3874098" y="3600597"/>
            <a:ext cx="13969732" cy="3877985"/>
          </a:xfrm>
          <a:prstGeom prst="rect">
            <a:avLst/>
          </a:prstGeom>
        </p:spPr>
        <p:txBody>
          <a:bodyPr lIns="0" tIns="0" rIns="0" bIns="0" rtlCol="0" anchor="t">
            <a:spAutoFit/>
          </a:bodyPr>
          <a:lstStyle/>
          <a:p>
            <a:pPr marL="742950" indent="-742950">
              <a:buFont typeface="+mj-lt"/>
              <a:buAutoNum type="arabicPeriod"/>
            </a:pPr>
            <a:r>
              <a:rPr lang="vi-VN" sz="3600" dirty="0">
                <a:solidFill>
                  <a:srgbClr val="674935"/>
                </a:solidFill>
                <a:latin typeface="Roboto Condensed" panose="02000000000000000000" pitchFamily="2" charset="0"/>
                <a:ea typeface="Roboto Condensed" panose="02000000000000000000" pitchFamily="2" charset="0"/>
              </a:rPr>
              <a:t>Hình ảnh mừng mừng tủi tủi của hai ông bạn già thân thiết mà lâu ngày mới được gặp lại.</a:t>
            </a:r>
            <a:endParaRPr lang="en-US" sz="3600" dirty="0">
              <a:solidFill>
                <a:srgbClr val="674935"/>
              </a:solidFill>
              <a:latin typeface="Roboto Condensed" panose="02000000000000000000" pitchFamily="2" charset="0"/>
              <a:ea typeface="Roboto Condensed" panose="02000000000000000000" pitchFamily="2" charset="0"/>
            </a:endParaRPr>
          </a:p>
          <a:p>
            <a:pPr marL="742950" indent="-742950" algn="just">
              <a:buFont typeface="+mj-lt"/>
              <a:buAutoNum type="arabicPeriod"/>
            </a:pPr>
            <a:r>
              <a:rPr lang="vi-VN" sz="3600" dirty="0">
                <a:solidFill>
                  <a:srgbClr val="674935"/>
                </a:solidFill>
                <a:latin typeface="Roboto Condensed" panose="02000000000000000000" pitchFamily="2" charset="0"/>
                <a:ea typeface="Roboto Condensed" panose="02000000000000000000" pitchFamily="2" charset="0"/>
              </a:rPr>
              <a:t>Nỗi đau không còn bạn nữa. Nỗi đau mất bạn hiện ra dưới nhiều cung bậc: lúc bột phát, lúc ngậm ngùi nuối tiếc, lúc lắng đọng thấm sâu, chi phối tuổi già của tác giả.</a:t>
            </a:r>
            <a:endParaRPr lang="en-US" sz="3600" dirty="0">
              <a:solidFill>
                <a:srgbClr val="674935"/>
              </a:solidFill>
              <a:latin typeface="Roboto Condensed" panose="02000000000000000000" pitchFamily="2" charset="0"/>
              <a:ea typeface="Roboto Condensed" panose="02000000000000000000" pitchFamily="2" charset="0"/>
            </a:endParaRPr>
          </a:p>
          <a:p>
            <a:pPr marL="742950" indent="-742950">
              <a:buFont typeface="+mj-lt"/>
              <a:buAutoNum type="arabicPeriod"/>
            </a:pPr>
            <a:r>
              <a:rPr lang="vi-VN" sz="3600" dirty="0">
                <a:solidFill>
                  <a:srgbClr val="674935"/>
                </a:solidFill>
                <a:latin typeface="Roboto Condensed" panose="02000000000000000000" pitchFamily="2" charset="0"/>
                <a:ea typeface="Roboto Condensed" panose="02000000000000000000" pitchFamily="2" charset="0"/>
              </a:rPr>
              <a:t>Giờ này, trước mắt và trong lòng tác giả là cả một sự trống vắng ghê người.</a:t>
            </a:r>
            <a:endParaRPr lang="en-US" sz="3600" dirty="0">
              <a:solidFill>
                <a:srgbClr val="674935"/>
              </a:solidFill>
              <a:latin typeface="Roboto Condensed" panose="02000000000000000000" pitchFamily="2" charset="0"/>
              <a:ea typeface="Roboto Condensed" panose="02000000000000000000" pitchFamily="2" charset="0"/>
              <a:cs typeface="Roboto Condensed"/>
              <a:sym typeface="Roboto Condensed"/>
            </a:endParaRPr>
          </a:p>
        </p:txBody>
      </p:sp>
      <p:sp>
        <p:nvSpPr>
          <p:cNvPr id="10" name="TextBox 10">
            <a:extLst>
              <a:ext uri="{FF2B5EF4-FFF2-40B4-BE49-F238E27FC236}">
                <a16:creationId xmlns:a16="http://schemas.microsoft.com/office/drawing/2014/main" id="{C73F4D8E-352B-CDE4-075F-0DC96E0E345F}"/>
              </a:ext>
            </a:extLst>
          </p:cNvPr>
          <p:cNvSpPr txBox="1"/>
          <p:nvPr/>
        </p:nvSpPr>
        <p:spPr>
          <a:xfrm>
            <a:off x="-28575" y="7797645"/>
            <a:ext cx="3902673" cy="695488"/>
          </a:xfrm>
          <a:prstGeom prst="rect">
            <a:avLst/>
          </a:prstGeom>
        </p:spPr>
        <p:txBody>
          <a:bodyPr lIns="0" tIns="0" rIns="0" bIns="0" rtlCol="0" anchor="t">
            <a:spAutoFit/>
          </a:bodyPr>
          <a:lstStyle/>
          <a:p>
            <a:pPr algn="ctr">
              <a:lnSpc>
                <a:spcPts val="5766"/>
              </a:lnSpc>
              <a:spcBef>
                <a:spcPct val="0"/>
              </a:spcBef>
            </a:pPr>
            <a:r>
              <a:rPr lang="en-US" sz="4118" b="1" dirty="0">
                <a:solidFill>
                  <a:srgbClr val="674935"/>
                </a:solidFill>
                <a:highlight>
                  <a:srgbClr val="C0C0C0"/>
                </a:highlight>
                <a:latin typeface="Roboto Condensed Bold"/>
                <a:ea typeface="Roboto Condensed Bold"/>
                <a:cs typeface="Roboto Condensed Bold"/>
                <a:sym typeface="Roboto Condensed Bold"/>
              </a:rPr>
              <a:t>BẰNG CHỨNG</a:t>
            </a:r>
          </a:p>
        </p:txBody>
      </p:sp>
      <p:sp>
        <p:nvSpPr>
          <p:cNvPr id="11" name="TextBox 11">
            <a:extLst>
              <a:ext uri="{FF2B5EF4-FFF2-40B4-BE49-F238E27FC236}">
                <a16:creationId xmlns:a16="http://schemas.microsoft.com/office/drawing/2014/main" id="{10879F30-CBB9-FF50-D27B-A00B3CB952C5}"/>
              </a:ext>
            </a:extLst>
          </p:cNvPr>
          <p:cNvSpPr txBox="1"/>
          <p:nvPr/>
        </p:nvSpPr>
        <p:spPr>
          <a:xfrm>
            <a:off x="3874098" y="7689178"/>
            <a:ext cx="11868741" cy="2215991"/>
          </a:xfrm>
          <a:prstGeom prst="rect">
            <a:avLst/>
          </a:prstGeom>
        </p:spPr>
        <p:txBody>
          <a:bodyPr lIns="0" tIns="0" rIns="0" bIns="0" rtlCol="0" anchor="t">
            <a:spAutoFit/>
          </a:bodyPr>
          <a:lstStyle/>
          <a:p>
            <a:pPr algn="just"/>
            <a:r>
              <a:rPr lang="vi-VN" sz="3600" dirty="0">
                <a:solidFill>
                  <a:srgbClr val="674935"/>
                </a:solidFill>
                <a:latin typeface="Roboto Condensed" panose="02000000000000000000" pitchFamily="2" charset="0"/>
                <a:ea typeface="Roboto Condensed" panose="02000000000000000000" pitchFamily="2" charset="0"/>
              </a:rPr>
              <a:t>Một số câu thơ, hình ảnh, chi tiết trong bài: “Cầm tay hỏi hết xa gần/ Mong rằng bác vẫn tinh thần chưa can”, “Kể tuổi tôi còn hơn tuổi bác”, “Hơi đâu ép lấy hai hàng chứa chan”, “Chợt nghe, tôi bỗng chân tay rụng rời”, ...</a:t>
            </a:r>
            <a:endParaRPr lang="en-US" sz="3600" dirty="0">
              <a:solidFill>
                <a:srgbClr val="674935"/>
              </a:solidFill>
              <a:latin typeface="Roboto Condensed" panose="02000000000000000000" pitchFamily="2" charset="0"/>
              <a:ea typeface="Roboto Condensed" panose="02000000000000000000" pitchFamily="2" charset="0"/>
            </a:endParaRPr>
          </a:p>
        </p:txBody>
      </p:sp>
      <p:sp>
        <p:nvSpPr>
          <p:cNvPr id="12" name="TextBox 12">
            <a:extLst>
              <a:ext uri="{FF2B5EF4-FFF2-40B4-BE49-F238E27FC236}">
                <a16:creationId xmlns:a16="http://schemas.microsoft.com/office/drawing/2014/main" id="{E5A19532-A25A-FEB6-5EA8-90F02EED54AB}"/>
              </a:ext>
            </a:extLst>
          </p:cNvPr>
          <p:cNvSpPr txBox="1"/>
          <p:nvPr/>
        </p:nvSpPr>
        <p:spPr>
          <a:xfrm>
            <a:off x="892622" y="505385"/>
            <a:ext cx="17259300" cy="743793"/>
          </a:xfrm>
          <a:prstGeom prst="rect">
            <a:avLst/>
          </a:prstGeom>
        </p:spPr>
        <p:txBody>
          <a:bodyPr lIns="0" tIns="0" rIns="0" bIns="0" rtlCol="0" anchor="t">
            <a:spAutoFit/>
          </a:bodyPr>
          <a:lstStyle/>
          <a:p>
            <a:pPr algn="ctr">
              <a:lnSpc>
                <a:spcPts val="5759"/>
              </a:lnSpc>
              <a:spcBef>
                <a:spcPct val="0"/>
              </a:spcBef>
            </a:pPr>
            <a:r>
              <a:rPr lang="vi-VN" sz="4800" dirty="0">
                <a:solidFill>
                  <a:srgbClr val="674935"/>
                </a:solidFill>
                <a:latin typeface="#9Slide05 Dear Saturday"/>
                <a:ea typeface="#9Slide05 Dear Saturday"/>
                <a:cs typeface="#9Slide05 Dear Saturday"/>
                <a:sym typeface="#9Slide05 Dear Saturday"/>
              </a:rPr>
              <a:t>b</a:t>
            </a:r>
            <a:r>
              <a:rPr lang="en-US" sz="4800" dirty="0">
                <a:solidFill>
                  <a:srgbClr val="674935"/>
                </a:solidFill>
                <a:latin typeface="#9Slide05 Dear Saturday"/>
                <a:ea typeface="#9Slide05 Dear Saturday"/>
                <a:cs typeface="#9Slide05 Dear Saturday"/>
                <a:sym typeface="#9Slide05 Dear Saturday"/>
              </a:rPr>
              <a:t>. </a:t>
            </a:r>
            <a:r>
              <a:rPr lang="en-US" sz="4800" dirty="0" err="1">
                <a:solidFill>
                  <a:srgbClr val="674935"/>
                </a:solidFill>
                <a:latin typeface="#9Slide05 Dear Saturday"/>
                <a:ea typeface="#9Slide05 Dear Saturday"/>
                <a:cs typeface="#9Slide05 Dear Saturday"/>
                <a:sym typeface="#9Slide05 Dear Saturday"/>
              </a:rPr>
              <a:t>Cách</a:t>
            </a:r>
            <a:r>
              <a:rPr lang="en-US" sz="4800" dirty="0">
                <a:solidFill>
                  <a:srgbClr val="674935"/>
                </a:solidFill>
                <a:latin typeface="#9Slide05 Dear Saturday"/>
                <a:ea typeface="#9Slide05 Dear Saturday"/>
                <a:cs typeface="#9Slide05 Dear Saturday"/>
                <a:sym typeface="#9Slide05 Dear Saturday"/>
              </a:rPr>
              <a:t> </a:t>
            </a:r>
            <a:r>
              <a:rPr lang="en-US" sz="4800" dirty="0" err="1">
                <a:solidFill>
                  <a:srgbClr val="674935"/>
                </a:solidFill>
                <a:latin typeface="#9Slide05 Dear Saturday"/>
                <a:ea typeface="#9Slide05 Dear Saturday"/>
                <a:cs typeface="#9Slide05 Dear Saturday"/>
                <a:sym typeface="#9Slide05 Dear Saturday"/>
              </a:rPr>
              <a:t>triển</a:t>
            </a:r>
            <a:r>
              <a:rPr lang="en-US" sz="4800" dirty="0">
                <a:solidFill>
                  <a:srgbClr val="674935"/>
                </a:solidFill>
                <a:latin typeface="#9Slide05 Dear Saturday"/>
                <a:ea typeface="#9Slide05 Dear Saturday"/>
                <a:cs typeface="#9Slide05 Dear Saturday"/>
                <a:sym typeface="#9Slide05 Dear Saturday"/>
              </a:rPr>
              <a:t> </a:t>
            </a:r>
            <a:r>
              <a:rPr lang="en-US" sz="4800" dirty="0" err="1">
                <a:solidFill>
                  <a:srgbClr val="674935"/>
                </a:solidFill>
                <a:latin typeface="#9Slide05 Dear Saturday"/>
                <a:ea typeface="#9Slide05 Dear Saturday"/>
                <a:cs typeface="#9Slide05 Dear Saturday"/>
                <a:sym typeface="#9Slide05 Dear Saturday"/>
              </a:rPr>
              <a:t>khai</a:t>
            </a:r>
            <a:r>
              <a:rPr lang="en-US" sz="4800" dirty="0">
                <a:solidFill>
                  <a:srgbClr val="674935"/>
                </a:solidFill>
                <a:latin typeface="#9Slide05 Dear Saturday"/>
                <a:ea typeface="#9Slide05 Dear Saturday"/>
                <a:cs typeface="#9Slide05 Dear Saturday"/>
                <a:sym typeface="#9Slide05 Dear Saturday"/>
              </a:rPr>
              <a:t> </a:t>
            </a:r>
            <a:r>
              <a:rPr lang="en-US" sz="4800" dirty="0" err="1">
                <a:solidFill>
                  <a:srgbClr val="674935"/>
                </a:solidFill>
                <a:latin typeface="#9Slide05 Dear Saturday"/>
                <a:ea typeface="#9Slide05 Dear Saturday"/>
                <a:cs typeface="#9Slide05 Dear Saturday"/>
                <a:sym typeface="#9Slide05 Dear Saturday"/>
              </a:rPr>
              <a:t>luận</a:t>
            </a:r>
            <a:r>
              <a:rPr lang="en-US" sz="4800" dirty="0">
                <a:solidFill>
                  <a:srgbClr val="674935"/>
                </a:solidFill>
                <a:latin typeface="#9Slide05 Dear Saturday"/>
                <a:ea typeface="#9Slide05 Dear Saturday"/>
                <a:cs typeface="#9Slide05 Dear Saturday"/>
                <a:sym typeface="#9Slide05 Dear Saturday"/>
              </a:rPr>
              <a:t> </a:t>
            </a:r>
            <a:r>
              <a:rPr lang="en-US" sz="4800" dirty="0" err="1">
                <a:solidFill>
                  <a:srgbClr val="674935"/>
                </a:solidFill>
                <a:latin typeface="#9Slide05 Dear Saturday"/>
                <a:ea typeface="#9Slide05 Dear Saturday"/>
                <a:cs typeface="#9Slide05 Dear Saturday"/>
                <a:sym typeface="#9Slide05 Dear Saturday"/>
              </a:rPr>
              <a:t>đề</a:t>
            </a:r>
            <a:r>
              <a:rPr lang="en-US" sz="4800" dirty="0">
                <a:solidFill>
                  <a:srgbClr val="674935"/>
                </a:solidFill>
                <a:latin typeface="#9Slide05 Dear Saturday"/>
                <a:ea typeface="#9Slide05 Dear Saturday"/>
                <a:cs typeface="#9Slide05 Dear Saturday"/>
                <a:sym typeface="#9Slide05 Dear Saturday"/>
              </a:rPr>
              <a:t>, </a:t>
            </a:r>
            <a:r>
              <a:rPr lang="en-US" sz="4800" dirty="0" err="1">
                <a:solidFill>
                  <a:srgbClr val="674935"/>
                </a:solidFill>
                <a:latin typeface="#9Slide05 Dear Saturday"/>
                <a:ea typeface="#9Slide05 Dear Saturday"/>
                <a:cs typeface="#9Slide05 Dear Saturday"/>
                <a:sym typeface="#9Slide05 Dear Saturday"/>
              </a:rPr>
              <a:t>luận</a:t>
            </a:r>
            <a:r>
              <a:rPr lang="en-US" sz="4800" dirty="0">
                <a:solidFill>
                  <a:srgbClr val="674935"/>
                </a:solidFill>
                <a:latin typeface="#9Slide05 Dear Saturday"/>
                <a:ea typeface="#9Slide05 Dear Saturday"/>
                <a:cs typeface="#9Slide05 Dear Saturday"/>
                <a:sym typeface="#9Slide05 Dear Saturday"/>
              </a:rPr>
              <a:t> </a:t>
            </a:r>
            <a:r>
              <a:rPr lang="en-US" sz="4800" dirty="0" err="1">
                <a:solidFill>
                  <a:srgbClr val="674935"/>
                </a:solidFill>
                <a:latin typeface="#9Slide05 Dear Saturday"/>
                <a:ea typeface="#9Slide05 Dear Saturday"/>
                <a:cs typeface="#9Slide05 Dear Saturday"/>
                <a:sym typeface="#9Slide05 Dear Saturday"/>
              </a:rPr>
              <a:t>điểm</a:t>
            </a:r>
            <a:r>
              <a:rPr lang="en-US" sz="4800" dirty="0">
                <a:solidFill>
                  <a:srgbClr val="674935"/>
                </a:solidFill>
                <a:latin typeface="#9Slide05 Dear Saturday"/>
                <a:ea typeface="#9Slide05 Dear Saturday"/>
                <a:cs typeface="#9Slide05 Dear Saturday"/>
                <a:sym typeface="#9Slide05 Dear Saturday"/>
              </a:rPr>
              <a:t>, </a:t>
            </a:r>
            <a:r>
              <a:rPr lang="en-US" sz="4800" dirty="0" err="1">
                <a:solidFill>
                  <a:srgbClr val="674935"/>
                </a:solidFill>
                <a:latin typeface="#9Slide05 Dear Saturday"/>
                <a:ea typeface="#9Slide05 Dear Saturday"/>
                <a:cs typeface="#9Slide05 Dear Saturday"/>
                <a:sym typeface="#9Slide05 Dear Saturday"/>
              </a:rPr>
              <a:t>lí</a:t>
            </a:r>
            <a:r>
              <a:rPr lang="en-US" sz="4800" dirty="0">
                <a:solidFill>
                  <a:srgbClr val="674935"/>
                </a:solidFill>
                <a:latin typeface="#9Slide05 Dear Saturday"/>
                <a:ea typeface="#9Slide05 Dear Saturday"/>
                <a:cs typeface="#9Slide05 Dear Saturday"/>
                <a:sym typeface="#9Slide05 Dear Saturday"/>
              </a:rPr>
              <a:t> </a:t>
            </a:r>
            <a:r>
              <a:rPr lang="en-US" sz="4800" dirty="0" err="1">
                <a:solidFill>
                  <a:srgbClr val="674935"/>
                </a:solidFill>
                <a:latin typeface="#9Slide05 Dear Saturday"/>
                <a:ea typeface="#9Slide05 Dear Saturday"/>
                <a:cs typeface="#9Slide05 Dear Saturday"/>
                <a:sym typeface="#9Slide05 Dear Saturday"/>
              </a:rPr>
              <a:t>lẽ</a:t>
            </a:r>
            <a:r>
              <a:rPr lang="en-US" sz="4800" dirty="0">
                <a:solidFill>
                  <a:srgbClr val="674935"/>
                </a:solidFill>
                <a:latin typeface="#9Slide05 Dear Saturday"/>
                <a:ea typeface="#9Slide05 Dear Saturday"/>
                <a:cs typeface="#9Slide05 Dear Saturday"/>
                <a:sym typeface="#9Slide05 Dear Saturday"/>
              </a:rPr>
              <a:t>, </a:t>
            </a:r>
            <a:r>
              <a:rPr lang="en-US" sz="4800" dirty="0" err="1">
                <a:solidFill>
                  <a:srgbClr val="674935"/>
                </a:solidFill>
                <a:latin typeface="#9Slide05 Dear Saturday"/>
                <a:ea typeface="#9Slide05 Dear Saturday"/>
                <a:cs typeface="#9Slide05 Dear Saturday"/>
                <a:sym typeface="#9Slide05 Dear Saturday"/>
              </a:rPr>
              <a:t>bằng</a:t>
            </a:r>
            <a:r>
              <a:rPr lang="en-US" sz="4800" dirty="0">
                <a:solidFill>
                  <a:srgbClr val="674935"/>
                </a:solidFill>
                <a:latin typeface="#9Slide05 Dear Saturday"/>
                <a:ea typeface="#9Slide05 Dear Saturday"/>
                <a:cs typeface="#9Slide05 Dear Saturday"/>
                <a:sym typeface="#9Slide05 Dear Saturday"/>
              </a:rPr>
              <a:t> </a:t>
            </a:r>
            <a:r>
              <a:rPr lang="en-US" sz="4800" dirty="0" err="1">
                <a:solidFill>
                  <a:srgbClr val="674935"/>
                </a:solidFill>
                <a:latin typeface="#9Slide05 Dear Saturday"/>
                <a:ea typeface="#9Slide05 Dear Saturday"/>
                <a:cs typeface="#9Slide05 Dear Saturday"/>
                <a:sym typeface="#9Slide05 Dear Saturday"/>
              </a:rPr>
              <a:t>chứng</a:t>
            </a:r>
            <a:r>
              <a:rPr lang="en-US" sz="4800" dirty="0">
                <a:solidFill>
                  <a:srgbClr val="674935"/>
                </a:solidFill>
                <a:latin typeface="#9Slide05 Dear Saturday"/>
                <a:ea typeface="#9Slide05 Dear Saturday"/>
                <a:cs typeface="#9Slide05 Dear Saturday"/>
                <a:sym typeface="#9Slide05 Dear Saturday"/>
              </a:rPr>
              <a:t> </a:t>
            </a:r>
          </a:p>
        </p:txBody>
      </p:sp>
    </p:spTree>
    <p:extLst>
      <p:ext uri="{BB962C8B-B14F-4D97-AF65-F5344CB8AC3E}">
        <p14:creationId xmlns:p14="http://schemas.microsoft.com/office/powerpoint/2010/main" val="49488936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Vertic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arn(inVertical)">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arn(inVertical)">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barn(inVertical)">
                                      <p:cBhvr>
                                        <p:cTn id="3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P spid="11"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319091-5606-7EEB-7A71-8A73A1C31AE3}"/>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458E2B0D-F1BB-A043-3CEF-1422D08FDFB3}"/>
              </a:ext>
            </a:extLst>
          </p:cNvPr>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a:stretch>
          </a:blipFill>
        </p:spPr>
        <p:txBody>
          <a:bodyPr/>
          <a:lstStyle/>
          <a:p>
            <a:endParaRPr lang="en-US"/>
          </a:p>
        </p:txBody>
      </p:sp>
      <p:grpSp>
        <p:nvGrpSpPr>
          <p:cNvPr id="3" name="Group 3">
            <a:extLst>
              <a:ext uri="{FF2B5EF4-FFF2-40B4-BE49-F238E27FC236}">
                <a16:creationId xmlns:a16="http://schemas.microsoft.com/office/drawing/2014/main" id="{D5F82DC0-C37B-1408-6937-EF866B516FE0}"/>
              </a:ext>
            </a:extLst>
          </p:cNvPr>
          <p:cNvGrpSpPr/>
          <p:nvPr/>
        </p:nvGrpSpPr>
        <p:grpSpPr>
          <a:xfrm>
            <a:off x="0" y="1419785"/>
            <a:ext cx="18299916" cy="68632"/>
            <a:chOff x="0" y="0"/>
            <a:chExt cx="24399888" cy="91509"/>
          </a:xfrm>
        </p:grpSpPr>
        <p:sp>
          <p:nvSpPr>
            <p:cNvPr id="4" name="Freeform 4">
              <a:extLst>
                <a:ext uri="{FF2B5EF4-FFF2-40B4-BE49-F238E27FC236}">
                  <a16:creationId xmlns:a16="http://schemas.microsoft.com/office/drawing/2014/main" id="{293A1792-E4BF-2B2A-449B-81B35D4CC76D}"/>
                </a:ext>
              </a:extLst>
            </p:cNvPr>
            <p:cNvSpPr/>
            <p:nvPr/>
          </p:nvSpPr>
          <p:spPr>
            <a:xfrm>
              <a:off x="0" y="0"/>
              <a:ext cx="24399875" cy="91567"/>
            </a:xfrm>
            <a:custGeom>
              <a:avLst/>
              <a:gdLst/>
              <a:ahLst/>
              <a:cxnLst/>
              <a:rect l="l" t="t" r="r" b="b"/>
              <a:pathLst>
                <a:path w="24399875" h="91567">
                  <a:moveTo>
                    <a:pt x="0" y="91567"/>
                  </a:moveTo>
                  <a:lnTo>
                    <a:pt x="24399875" y="91567"/>
                  </a:lnTo>
                  <a:lnTo>
                    <a:pt x="24399875" y="0"/>
                  </a:lnTo>
                  <a:lnTo>
                    <a:pt x="0" y="0"/>
                  </a:lnTo>
                  <a:close/>
                </a:path>
              </a:pathLst>
            </a:custGeom>
            <a:solidFill>
              <a:srgbClr val="767171"/>
            </a:solidFill>
          </p:spPr>
          <p:txBody>
            <a:bodyPr/>
            <a:lstStyle/>
            <a:p>
              <a:endParaRPr lang="en-US"/>
            </a:p>
          </p:txBody>
        </p:sp>
      </p:grpSp>
      <p:sp>
        <p:nvSpPr>
          <p:cNvPr id="5" name="Freeform 5">
            <a:extLst>
              <a:ext uri="{FF2B5EF4-FFF2-40B4-BE49-F238E27FC236}">
                <a16:creationId xmlns:a16="http://schemas.microsoft.com/office/drawing/2014/main" id="{766C8023-C2F1-6C0D-FC1C-DCB0CA448A82}"/>
              </a:ext>
            </a:extLst>
          </p:cNvPr>
          <p:cNvSpPr/>
          <p:nvPr/>
        </p:nvSpPr>
        <p:spPr>
          <a:xfrm>
            <a:off x="14111409" y="4821382"/>
            <a:ext cx="3147891" cy="5627818"/>
          </a:xfrm>
          <a:custGeom>
            <a:avLst/>
            <a:gdLst/>
            <a:ahLst/>
            <a:cxnLst/>
            <a:rect l="l" t="t" r="r" b="b"/>
            <a:pathLst>
              <a:path w="4176591" h="7263636">
                <a:moveTo>
                  <a:pt x="0" y="0"/>
                </a:moveTo>
                <a:lnTo>
                  <a:pt x="4176591" y="0"/>
                </a:lnTo>
                <a:lnTo>
                  <a:pt x="4176591" y="7263636"/>
                </a:lnTo>
                <a:lnTo>
                  <a:pt x="0" y="726363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8" name="TextBox 8">
            <a:extLst>
              <a:ext uri="{FF2B5EF4-FFF2-40B4-BE49-F238E27FC236}">
                <a16:creationId xmlns:a16="http://schemas.microsoft.com/office/drawing/2014/main" id="{3CDAA910-8B84-F238-6774-B2B6683A9CBA}"/>
              </a:ext>
            </a:extLst>
          </p:cNvPr>
          <p:cNvSpPr txBox="1"/>
          <p:nvPr/>
        </p:nvSpPr>
        <p:spPr>
          <a:xfrm>
            <a:off x="892622" y="505385"/>
            <a:ext cx="17259300" cy="743793"/>
          </a:xfrm>
          <a:prstGeom prst="rect">
            <a:avLst/>
          </a:prstGeom>
        </p:spPr>
        <p:txBody>
          <a:bodyPr lIns="0" tIns="0" rIns="0" bIns="0" rtlCol="0" anchor="t">
            <a:spAutoFit/>
          </a:bodyPr>
          <a:lstStyle/>
          <a:p>
            <a:pPr algn="ctr">
              <a:lnSpc>
                <a:spcPts val="5759"/>
              </a:lnSpc>
              <a:spcBef>
                <a:spcPct val="0"/>
              </a:spcBef>
            </a:pPr>
            <a:r>
              <a:rPr lang="vi-VN" sz="4800" dirty="0">
                <a:solidFill>
                  <a:srgbClr val="674935"/>
                </a:solidFill>
                <a:latin typeface="#9Slide05 Dear Saturday"/>
                <a:ea typeface="#9Slide05 Dear Saturday"/>
                <a:cs typeface="#9Slide05 Dear Saturday"/>
                <a:sym typeface="#9Slide05 Dear Saturday"/>
              </a:rPr>
              <a:t>b</a:t>
            </a:r>
            <a:r>
              <a:rPr lang="en-US" sz="4800" dirty="0">
                <a:solidFill>
                  <a:srgbClr val="674935"/>
                </a:solidFill>
                <a:latin typeface="#9Slide05 Dear Saturday"/>
                <a:ea typeface="#9Slide05 Dear Saturday"/>
                <a:cs typeface="#9Slide05 Dear Saturday"/>
                <a:sym typeface="#9Slide05 Dear Saturday"/>
              </a:rPr>
              <a:t>. </a:t>
            </a:r>
            <a:r>
              <a:rPr lang="en-US" sz="4800" dirty="0" err="1">
                <a:solidFill>
                  <a:srgbClr val="674935"/>
                </a:solidFill>
                <a:latin typeface="#9Slide05 Dear Saturday"/>
                <a:ea typeface="#9Slide05 Dear Saturday"/>
                <a:cs typeface="#9Slide05 Dear Saturday"/>
                <a:sym typeface="#9Slide05 Dear Saturday"/>
              </a:rPr>
              <a:t>Cách</a:t>
            </a:r>
            <a:r>
              <a:rPr lang="en-US" sz="4800" dirty="0">
                <a:solidFill>
                  <a:srgbClr val="674935"/>
                </a:solidFill>
                <a:latin typeface="#9Slide05 Dear Saturday"/>
                <a:ea typeface="#9Slide05 Dear Saturday"/>
                <a:cs typeface="#9Slide05 Dear Saturday"/>
                <a:sym typeface="#9Slide05 Dear Saturday"/>
              </a:rPr>
              <a:t> </a:t>
            </a:r>
            <a:r>
              <a:rPr lang="en-US" sz="4800" dirty="0" err="1">
                <a:solidFill>
                  <a:srgbClr val="674935"/>
                </a:solidFill>
                <a:latin typeface="#9Slide05 Dear Saturday"/>
                <a:ea typeface="#9Slide05 Dear Saturday"/>
                <a:cs typeface="#9Slide05 Dear Saturday"/>
                <a:sym typeface="#9Slide05 Dear Saturday"/>
              </a:rPr>
              <a:t>triển</a:t>
            </a:r>
            <a:r>
              <a:rPr lang="en-US" sz="4800" dirty="0">
                <a:solidFill>
                  <a:srgbClr val="674935"/>
                </a:solidFill>
                <a:latin typeface="#9Slide05 Dear Saturday"/>
                <a:ea typeface="#9Slide05 Dear Saturday"/>
                <a:cs typeface="#9Slide05 Dear Saturday"/>
                <a:sym typeface="#9Slide05 Dear Saturday"/>
              </a:rPr>
              <a:t> </a:t>
            </a:r>
            <a:r>
              <a:rPr lang="en-US" sz="4800" dirty="0" err="1">
                <a:solidFill>
                  <a:srgbClr val="674935"/>
                </a:solidFill>
                <a:latin typeface="#9Slide05 Dear Saturday"/>
                <a:ea typeface="#9Slide05 Dear Saturday"/>
                <a:cs typeface="#9Slide05 Dear Saturday"/>
                <a:sym typeface="#9Slide05 Dear Saturday"/>
              </a:rPr>
              <a:t>khai</a:t>
            </a:r>
            <a:r>
              <a:rPr lang="en-US" sz="4800" dirty="0">
                <a:solidFill>
                  <a:srgbClr val="674935"/>
                </a:solidFill>
                <a:latin typeface="#9Slide05 Dear Saturday"/>
                <a:ea typeface="#9Slide05 Dear Saturday"/>
                <a:cs typeface="#9Slide05 Dear Saturday"/>
                <a:sym typeface="#9Slide05 Dear Saturday"/>
              </a:rPr>
              <a:t> </a:t>
            </a:r>
            <a:r>
              <a:rPr lang="en-US" sz="4800" dirty="0" err="1">
                <a:solidFill>
                  <a:srgbClr val="674935"/>
                </a:solidFill>
                <a:latin typeface="#9Slide05 Dear Saturday"/>
                <a:ea typeface="#9Slide05 Dear Saturday"/>
                <a:cs typeface="#9Slide05 Dear Saturday"/>
                <a:sym typeface="#9Slide05 Dear Saturday"/>
              </a:rPr>
              <a:t>luận</a:t>
            </a:r>
            <a:r>
              <a:rPr lang="en-US" sz="4800" dirty="0">
                <a:solidFill>
                  <a:srgbClr val="674935"/>
                </a:solidFill>
                <a:latin typeface="#9Slide05 Dear Saturday"/>
                <a:ea typeface="#9Slide05 Dear Saturday"/>
                <a:cs typeface="#9Slide05 Dear Saturday"/>
                <a:sym typeface="#9Slide05 Dear Saturday"/>
              </a:rPr>
              <a:t> </a:t>
            </a:r>
            <a:r>
              <a:rPr lang="en-US" sz="4800" dirty="0" err="1">
                <a:solidFill>
                  <a:srgbClr val="674935"/>
                </a:solidFill>
                <a:latin typeface="#9Slide05 Dear Saturday"/>
                <a:ea typeface="#9Slide05 Dear Saturday"/>
                <a:cs typeface="#9Slide05 Dear Saturday"/>
                <a:sym typeface="#9Slide05 Dear Saturday"/>
              </a:rPr>
              <a:t>đề</a:t>
            </a:r>
            <a:r>
              <a:rPr lang="en-US" sz="4800" dirty="0">
                <a:solidFill>
                  <a:srgbClr val="674935"/>
                </a:solidFill>
                <a:latin typeface="#9Slide05 Dear Saturday"/>
                <a:ea typeface="#9Slide05 Dear Saturday"/>
                <a:cs typeface="#9Slide05 Dear Saturday"/>
                <a:sym typeface="#9Slide05 Dear Saturday"/>
              </a:rPr>
              <a:t>, </a:t>
            </a:r>
            <a:r>
              <a:rPr lang="en-US" sz="4800" dirty="0" err="1">
                <a:solidFill>
                  <a:srgbClr val="674935"/>
                </a:solidFill>
                <a:latin typeface="#9Slide05 Dear Saturday"/>
                <a:ea typeface="#9Slide05 Dear Saturday"/>
                <a:cs typeface="#9Slide05 Dear Saturday"/>
                <a:sym typeface="#9Slide05 Dear Saturday"/>
              </a:rPr>
              <a:t>luận</a:t>
            </a:r>
            <a:r>
              <a:rPr lang="en-US" sz="4800" dirty="0">
                <a:solidFill>
                  <a:srgbClr val="674935"/>
                </a:solidFill>
                <a:latin typeface="#9Slide05 Dear Saturday"/>
                <a:ea typeface="#9Slide05 Dear Saturday"/>
                <a:cs typeface="#9Slide05 Dear Saturday"/>
                <a:sym typeface="#9Slide05 Dear Saturday"/>
              </a:rPr>
              <a:t> </a:t>
            </a:r>
            <a:r>
              <a:rPr lang="en-US" sz="4800" dirty="0" err="1">
                <a:solidFill>
                  <a:srgbClr val="674935"/>
                </a:solidFill>
                <a:latin typeface="#9Slide05 Dear Saturday"/>
                <a:ea typeface="#9Slide05 Dear Saturday"/>
                <a:cs typeface="#9Slide05 Dear Saturday"/>
                <a:sym typeface="#9Slide05 Dear Saturday"/>
              </a:rPr>
              <a:t>điểm</a:t>
            </a:r>
            <a:r>
              <a:rPr lang="en-US" sz="4800" dirty="0">
                <a:solidFill>
                  <a:srgbClr val="674935"/>
                </a:solidFill>
                <a:latin typeface="#9Slide05 Dear Saturday"/>
                <a:ea typeface="#9Slide05 Dear Saturday"/>
                <a:cs typeface="#9Slide05 Dear Saturday"/>
                <a:sym typeface="#9Slide05 Dear Saturday"/>
              </a:rPr>
              <a:t>, </a:t>
            </a:r>
            <a:r>
              <a:rPr lang="en-US" sz="4800" dirty="0" err="1">
                <a:solidFill>
                  <a:srgbClr val="674935"/>
                </a:solidFill>
                <a:latin typeface="#9Slide05 Dear Saturday"/>
                <a:ea typeface="#9Slide05 Dear Saturday"/>
                <a:cs typeface="#9Slide05 Dear Saturday"/>
                <a:sym typeface="#9Slide05 Dear Saturday"/>
              </a:rPr>
              <a:t>lí</a:t>
            </a:r>
            <a:r>
              <a:rPr lang="en-US" sz="4800" dirty="0">
                <a:solidFill>
                  <a:srgbClr val="674935"/>
                </a:solidFill>
                <a:latin typeface="#9Slide05 Dear Saturday"/>
                <a:ea typeface="#9Slide05 Dear Saturday"/>
                <a:cs typeface="#9Slide05 Dear Saturday"/>
                <a:sym typeface="#9Slide05 Dear Saturday"/>
              </a:rPr>
              <a:t> </a:t>
            </a:r>
            <a:r>
              <a:rPr lang="en-US" sz="4800" dirty="0" err="1">
                <a:solidFill>
                  <a:srgbClr val="674935"/>
                </a:solidFill>
                <a:latin typeface="#9Slide05 Dear Saturday"/>
                <a:ea typeface="#9Slide05 Dear Saturday"/>
                <a:cs typeface="#9Slide05 Dear Saturday"/>
                <a:sym typeface="#9Slide05 Dear Saturday"/>
              </a:rPr>
              <a:t>lẽ</a:t>
            </a:r>
            <a:r>
              <a:rPr lang="en-US" sz="4800" dirty="0">
                <a:solidFill>
                  <a:srgbClr val="674935"/>
                </a:solidFill>
                <a:latin typeface="#9Slide05 Dear Saturday"/>
                <a:ea typeface="#9Slide05 Dear Saturday"/>
                <a:cs typeface="#9Slide05 Dear Saturday"/>
                <a:sym typeface="#9Slide05 Dear Saturday"/>
              </a:rPr>
              <a:t>, </a:t>
            </a:r>
            <a:r>
              <a:rPr lang="en-US" sz="4800" dirty="0" err="1">
                <a:solidFill>
                  <a:srgbClr val="674935"/>
                </a:solidFill>
                <a:latin typeface="#9Slide05 Dear Saturday"/>
                <a:ea typeface="#9Slide05 Dear Saturday"/>
                <a:cs typeface="#9Slide05 Dear Saturday"/>
                <a:sym typeface="#9Slide05 Dear Saturday"/>
              </a:rPr>
              <a:t>bằng</a:t>
            </a:r>
            <a:r>
              <a:rPr lang="en-US" sz="4800" dirty="0">
                <a:solidFill>
                  <a:srgbClr val="674935"/>
                </a:solidFill>
                <a:latin typeface="#9Slide05 Dear Saturday"/>
                <a:ea typeface="#9Slide05 Dear Saturday"/>
                <a:cs typeface="#9Slide05 Dear Saturday"/>
                <a:sym typeface="#9Slide05 Dear Saturday"/>
              </a:rPr>
              <a:t> </a:t>
            </a:r>
            <a:r>
              <a:rPr lang="en-US" sz="4800" dirty="0" err="1">
                <a:solidFill>
                  <a:srgbClr val="674935"/>
                </a:solidFill>
                <a:latin typeface="#9Slide05 Dear Saturday"/>
                <a:ea typeface="#9Slide05 Dear Saturday"/>
                <a:cs typeface="#9Slide05 Dear Saturday"/>
                <a:sym typeface="#9Slide05 Dear Saturday"/>
              </a:rPr>
              <a:t>chứng</a:t>
            </a:r>
            <a:r>
              <a:rPr lang="en-US" sz="4800" dirty="0">
                <a:solidFill>
                  <a:srgbClr val="674935"/>
                </a:solidFill>
                <a:latin typeface="#9Slide05 Dear Saturday"/>
                <a:ea typeface="#9Slide05 Dear Saturday"/>
                <a:cs typeface="#9Slide05 Dear Saturday"/>
                <a:sym typeface="#9Slide05 Dear Saturday"/>
              </a:rPr>
              <a:t> </a:t>
            </a:r>
          </a:p>
        </p:txBody>
      </p:sp>
      <p:grpSp>
        <p:nvGrpSpPr>
          <p:cNvPr id="9" name="Group 5">
            <a:extLst>
              <a:ext uri="{FF2B5EF4-FFF2-40B4-BE49-F238E27FC236}">
                <a16:creationId xmlns:a16="http://schemas.microsoft.com/office/drawing/2014/main" id="{2E13DB39-FE95-86A5-856B-0071A2084A31}"/>
              </a:ext>
            </a:extLst>
          </p:cNvPr>
          <p:cNvGrpSpPr/>
          <p:nvPr/>
        </p:nvGrpSpPr>
        <p:grpSpPr>
          <a:xfrm>
            <a:off x="1333195" y="3521125"/>
            <a:ext cx="15926105" cy="4371114"/>
            <a:chOff x="0" y="0"/>
            <a:chExt cx="4194530" cy="979343"/>
          </a:xfrm>
        </p:grpSpPr>
        <p:sp>
          <p:nvSpPr>
            <p:cNvPr id="10" name="Freeform 6">
              <a:extLst>
                <a:ext uri="{FF2B5EF4-FFF2-40B4-BE49-F238E27FC236}">
                  <a16:creationId xmlns:a16="http://schemas.microsoft.com/office/drawing/2014/main" id="{87A09EDB-55B5-1F95-51FE-87024B8AD270}"/>
                </a:ext>
              </a:extLst>
            </p:cNvPr>
            <p:cNvSpPr/>
            <p:nvPr/>
          </p:nvSpPr>
          <p:spPr>
            <a:xfrm>
              <a:off x="0" y="0"/>
              <a:ext cx="4194530" cy="979343"/>
            </a:xfrm>
            <a:custGeom>
              <a:avLst/>
              <a:gdLst/>
              <a:ahLst/>
              <a:cxnLst/>
              <a:rect l="l" t="t" r="r" b="b"/>
              <a:pathLst>
                <a:path w="4194530" h="979343">
                  <a:moveTo>
                    <a:pt x="24792" y="0"/>
                  </a:moveTo>
                  <a:lnTo>
                    <a:pt x="4169738" y="0"/>
                  </a:lnTo>
                  <a:cubicBezTo>
                    <a:pt x="4183430" y="0"/>
                    <a:pt x="4194530" y="11100"/>
                    <a:pt x="4194530" y="24792"/>
                  </a:cubicBezTo>
                  <a:lnTo>
                    <a:pt x="4194530" y="954551"/>
                  </a:lnTo>
                  <a:cubicBezTo>
                    <a:pt x="4194530" y="968244"/>
                    <a:pt x="4183430" y="979343"/>
                    <a:pt x="4169738" y="979343"/>
                  </a:cubicBezTo>
                  <a:lnTo>
                    <a:pt x="24792" y="979343"/>
                  </a:lnTo>
                  <a:cubicBezTo>
                    <a:pt x="11100" y="979343"/>
                    <a:pt x="0" y="968244"/>
                    <a:pt x="0" y="954551"/>
                  </a:cubicBezTo>
                  <a:lnTo>
                    <a:pt x="0" y="24792"/>
                  </a:lnTo>
                  <a:cubicBezTo>
                    <a:pt x="0" y="11100"/>
                    <a:pt x="11100" y="0"/>
                    <a:pt x="24792" y="0"/>
                  </a:cubicBezTo>
                  <a:close/>
                </a:path>
              </a:pathLst>
            </a:custGeom>
            <a:solidFill>
              <a:srgbClr val="CFB788">
                <a:alpha val="15686"/>
              </a:srgbClr>
            </a:solidFill>
          </p:spPr>
          <p:txBody>
            <a:bodyPr/>
            <a:lstStyle/>
            <a:p>
              <a:endParaRPr lang="en-US" dirty="0"/>
            </a:p>
          </p:txBody>
        </p:sp>
        <p:sp>
          <p:nvSpPr>
            <p:cNvPr id="11" name="TextBox 7">
              <a:extLst>
                <a:ext uri="{FF2B5EF4-FFF2-40B4-BE49-F238E27FC236}">
                  <a16:creationId xmlns:a16="http://schemas.microsoft.com/office/drawing/2014/main" id="{FBF2979E-BE58-73D9-5875-813797D739F0}"/>
                </a:ext>
              </a:extLst>
            </p:cNvPr>
            <p:cNvSpPr txBox="1"/>
            <p:nvPr/>
          </p:nvSpPr>
          <p:spPr>
            <a:xfrm>
              <a:off x="0" y="-9525"/>
              <a:ext cx="4194530" cy="988868"/>
            </a:xfrm>
            <a:prstGeom prst="rect">
              <a:avLst/>
            </a:prstGeom>
          </p:spPr>
          <p:txBody>
            <a:bodyPr lIns="50800" tIns="50800" rIns="50800" bIns="50800" rtlCol="0" anchor="ctr"/>
            <a:lstStyle/>
            <a:p>
              <a:pPr algn="ctr">
                <a:lnSpc>
                  <a:spcPts val="2521"/>
                </a:lnSpc>
              </a:pPr>
              <a:endParaRPr/>
            </a:p>
          </p:txBody>
        </p:sp>
      </p:grpSp>
      <p:sp>
        <p:nvSpPr>
          <p:cNvPr id="12" name="TextBox 8">
            <a:extLst>
              <a:ext uri="{FF2B5EF4-FFF2-40B4-BE49-F238E27FC236}">
                <a16:creationId xmlns:a16="http://schemas.microsoft.com/office/drawing/2014/main" id="{9F1C4546-02F8-5164-BD17-9CAF118E8D16}"/>
              </a:ext>
            </a:extLst>
          </p:cNvPr>
          <p:cNvSpPr txBox="1"/>
          <p:nvPr/>
        </p:nvSpPr>
        <p:spPr>
          <a:xfrm>
            <a:off x="1509541" y="3700377"/>
            <a:ext cx="15573414" cy="3667671"/>
          </a:xfrm>
          <a:prstGeom prst="rect">
            <a:avLst/>
          </a:prstGeom>
        </p:spPr>
        <p:txBody>
          <a:bodyPr lIns="0" tIns="0" rIns="0" bIns="0" rtlCol="0" anchor="t">
            <a:spAutoFit/>
          </a:bodyPr>
          <a:lstStyle/>
          <a:p>
            <a:pPr algn="just">
              <a:lnSpc>
                <a:spcPct val="150000"/>
              </a:lnSpc>
              <a:spcBef>
                <a:spcPts val="200"/>
              </a:spcBef>
              <a:spcAft>
                <a:spcPts val="200"/>
              </a:spcAft>
              <a:tabLst>
                <a:tab pos="7334250" algn="l"/>
              </a:tabLst>
            </a:pPr>
            <a:r>
              <a:rPr lang="vi-VN" sz="4000" dirty="0">
                <a:solidFill>
                  <a:srgbClr val="674935"/>
                </a:solidFill>
                <a:effectLst/>
                <a:latin typeface="Roboto Condensed" panose="02000000000000000000" pitchFamily="2" charset="0"/>
                <a:ea typeface="Roboto Condensed" panose="02000000000000000000" pitchFamily="2" charset="0"/>
              </a:rPr>
              <a:t>Đọc đoạn từ  “Phần còn lại gồm mười sáu câu” đến “chân thành về tình bạn” và thực hiện các yêu cầu:</a:t>
            </a:r>
            <a:endParaRPr lang="vi-VN" sz="4000" dirty="0">
              <a:solidFill>
                <a:srgbClr val="674935"/>
              </a:solidFill>
              <a:latin typeface="Roboto Condensed" panose="02000000000000000000" pitchFamily="2" charset="0"/>
              <a:ea typeface="Roboto Condensed" panose="02000000000000000000" pitchFamily="2" charset="0"/>
            </a:endParaRPr>
          </a:p>
          <a:p>
            <a:pPr marL="571500" indent="-571500" algn="just">
              <a:lnSpc>
                <a:spcPct val="150000"/>
              </a:lnSpc>
              <a:spcBef>
                <a:spcPts val="200"/>
              </a:spcBef>
              <a:spcAft>
                <a:spcPts val="200"/>
              </a:spcAft>
              <a:buFont typeface="Arial" panose="020B0604020202020204" pitchFamily="34" charset="0"/>
              <a:buChar char="•"/>
              <a:tabLst>
                <a:tab pos="7334250" algn="l"/>
              </a:tabLst>
            </a:pPr>
            <a:r>
              <a:rPr lang="vi-VN" sz="4000" dirty="0">
                <a:solidFill>
                  <a:srgbClr val="674935"/>
                </a:solidFill>
                <a:effectLst/>
                <a:latin typeface="Roboto Condensed" panose="02000000000000000000" pitchFamily="2" charset="0"/>
                <a:ea typeface="Roboto Condensed" panose="02000000000000000000" pitchFamily="2" charset="0"/>
                <a:cs typeface="Noto Sans Symbols"/>
              </a:rPr>
              <a:t>Xác định luận điểm, lí lẽ và bằng chứng trong đoạn trên.</a:t>
            </a:r>
            <a:endParaRPr lang="en-US" sz="4000" dirty="0">
              <a:solidFill>
                <a:srgbClr val="674935"/>
              </a:solidFill>
              <a:effectLst/>
              <a:latin typeface="Roboto Condensed" panose="02000000000000000000" pitchFamily="2" charset="0"/>
              <a:ea typeface="Roboto Condensed" panose="02000000000000000000" pitchFamily="2" charset="0"/>
              <a:cs typeface="Noto Sans Symbols"/>
            </a:endParaRPr>
          </a:p>
          <a:p>
            <a:pPr marL="571500" indent="-571500">
              <a:lnSpc>
                <a:spcPct val="150000"/>
              </a:lnSpc>
              <a:buFont typeface="Arial" panose="020B0604020202020204" pitchFamily="34" charset="0"/>
              <a:buChar char="•"/>
            </a:pPr>
            <a:r>
              <a:rPr lang="vi-VN" sz="4000" dirty="0">
                <a:solidFill>
                  <a:srgbClr val="674935"/>
                </a:solidFill>
                <a:effectLst/>
                <a:latin typeface="Roboto Condensed" panose="02000000000000000000" pitchFamily="2" charset="0"/>
                <a:ea typeface="Roboto Condensed" panose="02000000000000000000" pitchFamily="2" charset="0"/>
              </a:rPr>
              <a:t>Nhận xét về cách nêu lí lẽ và bằng chứng trong đoạn.</a:t>
            </a:r>
            <a:endParaRPr lang="en-US" sz="4000" dirty="0">
              <a:solidFill>
                <a:srgbClr val="674935"/>
              </a:solidFill>
              <a:latin typeface="Roboto Condensed" panose="02000000000000000000" pitchFamily="2" charset="0"/>
              <a:ea typeface="Roboto Condensed" panose="02000000000000000000" pitchFamily="2" charset="0"/>
              <a:cs typeface="Roboto Condensed"/>
              <a:sym typeface="Roboto Condensed"/>
            </a:endParaRPr>
          </a:p>
        </p:txBody>
      </p:sp>
      <p:sp>
        <p:nvSpPr>
          <p:cNvPr id="13" name="TextBox 10">
            <a:extLst>
              <a:ext uri="{FF2B5EF4-FFF2-40B4-BE49-F238E27FC236}">
                <a16:creationId xmlns:a16="http://schemas.microsoft.com/office/drawing/2014/main" id="{15321A50-7E2A-E28A-8E1F-83D44D51DB19}"/>
              </a:ext>
            </a:extLst>
          </p:cNvPr>
          <p:cNvSpPr txBox="1"/>
          <p:nvPr/>
        </p:nvSpPr>
        <p:spPr>
          <a:xfrm>
            <a:off x="6279318" y="2394761"/>
            <a:ext cx="8284075" cy="833562"/>
          </a:xfrm>
          <a:prstGeom prst="rect">
            <a:avLst/>
          </a:prstGeom>
        </p:spPr>
        <p:txBody>
          <a:bodyPr lIns="0" tIns="0" rIns="0" bIns="0" rtlCol="0" anchor="t">
            <a:spAutoFit/>
          </a:bodyPr>
          <a:lstStyle/>
          <a:p>
            <a:pPr algn="just">
              <a:lnSpc>
                <a:spcPts val="7000"/>
              </a:lnSpc>
            </a:pPr>
            <a:r>
              <a:rPr lang="en-US" sz="5000" b="1" dirty="0">
                <a:solidFill>
                  <a:srgbClr val="7B8B5F"/>
                </a:solidFill>
                <a:latin typeface="Roboto Condensed Bold"/>
                <a:ea typeface="Roboto Condensed Bold"/>
                <a:cs typeface="Roboto Condensed Bold"/>
                <a:sym typeface="Roboto Condensed Bold"/>
              </a:rPr>
              <a:t>NHÓM NHÀ PHÊ BÌNH</a:t>
            </a:r>
            <a:r>
              <a:rPr lang="vi-VN" sz="5000" b="1" dirty="0">
                <a:solidFill>
                  <a:srgbClr val="7B8B5F"/>
                </a:solidFill>
                <a:latin typeface="Roboto Condensed Bold"/>
                <a:ea typeface="Roboto Condensed Bold"/>
                <a:cs typeface="Roboto Condensed Bold"/>
                <a:sym typeface="Roboto Condensed Bold"/>
              </a:rPr>
              <a:t> 4</a:t>
            </a:r>
            <a:endParaRPr lang="en-US" sz="5000" b="1" dirty="0">
              <a:solidFill>
                <a:srgbClr val="7B8B5F"/>
              </a:solidFill>
              <a:latin typeface="Roboto Condensed Bold"/>
              <a:ea typeface="Roboto Condensed Bold"/>
              <a:cs typeface="Roboto Condensed Bold"/>
              <a:sym typeface="Roboto Condensed Bold"/>
            </a:endParaRPr>
          </a:p>
        </p:txBody>
      </p:sp>
    </p:spTree>
    <p:extLst>
      <p:ext uri="{BB962C8B-B14F-4D97-AF65-F5344CB8AC3E}">
        <p14:creationId xmlns:p14="http://schemas.microsoft.com/office/powerpoint/2010/main" val="241929883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BB7740-66A3-B12B-B0B9-BB6FD11A21E5}"/>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34030351-5B61-C369-4115-9D0D290F68FA}"/>
              </a:ext>
            </a:extLst>
          </p:cNvPr>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a:stretch>
          </a:blipFill>
        </p:spPr>
        <p:txBody>
          <a:bodyPr/>
          <a:lstStyle/>
          <a:p>
            <a:endParaRPr lang="en-US"/>
          </a:p>
        </p:txBody>
      </p:sp>
      <p:grpSp>
        <p:nvGrpSpPr>
          <p:cNvPr id="3" name="Group 3">
            <a:extLst>
              <a:ext uri="{FF2B5EF4-FFF2-40B4-BE49-F238E27FC236}">
                <a16:creationId xmlns:a16="http://schemas.microsoft.com/office/drawing/2014/main" id="{9B39575F-AF85-1EEF-4FDC-C310199C09C7}"/>
              </a:ext>
            </a:extLst>
          </p:cNvPr>
          <p:cNvGrpSpPr/>
          <p:nvPr/>
        </p:nvGrpSpPr>
        <p:grpSpPr>
          <a:xfrm>
            <a:off x="0" y="1419785"/>
            <a:ext cx="18299916" cy="68632"/>
            <a:chOff x="0" y="0"/>
            <a:chExt cx="24399888" cy="91509"/>
          </a:xfrm>
        </p:grpSpPr>
        <p:sp>
          <p:nvSpPr>
            <p:cNvPr id="4" name="Freeform 4">
              <a:extLst>
                <a:ext uri="{FF2B5EF4-FFF2-40B4-BE49-F238E27FC236}">
                  <a16:creationId xmlns:a16="http://schemas.microsoft.com/office/drawing/2014/main" id="{C4E5D7CA-78D4-C22A-6FC4-E478ED71D6A8}"/>
                </a:ext>
              </a:extLst>
            </p:cNvPr>
            <p:cNvSpPr/>
            <p:nvPr/>
          </p:nvSpPr>
          <p:spPr>
            <a:xfrm>
              <a:off x="0" y="0"/>
              <a:ext cx="24399875" cy="91567"/>
            </a:xfrm>
            <a:custGeom>
              <a:avLst/>
              <a:gdLst/>
              <a:ahLst/>
              <a:cxnLst/>
              <a:rect l="l" t="t" r="r" b="b"/>
              <a:pathLst>
                <a:path w="24399875" h="91567">
                  <a:moveTo>
                    <a:pt x="0" y="91567"/>
                  </a:moveTo>
                  <a:lnTo>
                    <a:pt x="24399875" y="91567"/>
                  </a:lnTo>
                  <a:lnTo>
                    <a:pt x="24399875" y="0"/>
                  </a:lnTo>
                  <a:lnTo>
                    <a:pt x="0" y="0"/>
                  </a:lnTo>
                  <a:close/>
                </a:path>
              </a:pathLst>
            </a:custGeom>
            <a:solidFill>
              <a:srgbClr val="767171"/>
            </a:solidFill>
          </p:spPr>
          <p:txBody>
            <a:bodyPr/>
            <a:lstStyle/>
            <a:p>
              <a:endParaRPr lang="en-US"/>
            </a:p>
          </p:txBody>
        </p:sp>
      </p:grpSp>
      <p:sp>
        <p:nvSpPr>
          <p:cNvPr id="5" name="Freeform 5">
            <a:extLst>
              <a:ext uri="{FF2B5EF4-FFF2-40B4-BE49-F238E27FC236}">
                <a16:creationId xmlns:a16="http://schemas.microsoft.com/office/drawing/2014/main" id="{475BD9F2-7EDE-089A-583F-29602AA02A19}"/>
              </a:ext>
            </a:extLst>
          </p:cNvPr>
          <p:cNvSpPr/>
          <p:nvPr/>
        </p:nvSpPr>
        <p:spPr>
          <a:xfrm>
            <a:off x="15275372" y="4521147"/>
            <a:ext cx="3837054" cy="6695515"/>
          </a:xfrm>
          <a:custGeom>
            <a:avLst/>
            <a:gdLst/>
            <a:ahLst/>
            <a:cxnLst/>
            <a:rect l="l" t="t" r="r" b="b"/>
            <a:pathLst>
              <a:path w="2366010" h="4114800">
                <a:moveTo>
                  <a:pt x="0" y="0"/>
                </a:moveTo>
                <a:lnTo>
                  <a:pt x="2366010" y="0"/>
                </a:lnTo>
                <a:lnTo>
                  <a:pt x="2366010"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6" name="TextBox 6">
            <a:extLst>
              <a:ext uri="{FF2B5EF4-FFF2-40B4-BE49-F238E27FC236}">
                <a16:creationId xmlns:a16="http://schemas.microsoft.com/office/drawing/2014/main" id="{B2F86610-C700-FB56-B881-0B445868F97C}"/>
              </a:ext>
            </a:extLst>
          </p:cNvPr>
          <p:cNvSpPr txBox="1"/>
          <p:nvPr/>
        </p:nvSpPr>
        <p:spPr>
          <a:xfrm>
            <a:off x="4269122" y="2313343"/>
            <a:ext cx="12990178" cy="630942"/>
          </a:xfrm>
          <a:prstGeom prst="rect">
            <a:avLst/>
          </a:prstGeom>
        </p:spPr>
        <p:txBody>
          <a:bodyPr lIns="0" tIns="0" rIns="0" bIns="0" rtlCol="0" anchor="t">
            <a:spAutoFit/>
          </a:bodyPr>
          <a:lstStyle/>
          <a:p>
            <a:pPr algn="just"/>
            <a:r>
              <a:rPr lang="vi-VN" sz="4100" dirty="0">
                <a:solidFill>
                  <a:srgbClr val="674935"/>
                </a:solidFill>
                <a:latin typeface="Roboto Condensed" panose="02000000000000000000" pitchFamily="2" charset="0"/>
                <a:ea typeface="Roboto Condensed" panose="02000000000000000000" pitchFamily="2" charset="0"/>
              </a:rPr>
              <a:t>Nỗi đau khôn tả lúc bạn dứt áo ra đi</a:t>
            </a:r>
            <a:endParaRPr lang="en-US" sz="4100" dirty="0">
              <a:solidFill>
                <a:srgbClr val="674935"/>
              </a:solidFill>
              <a:latin typeface="Roboto Condensed" panose="02000000000000000000" pitchFamily="2" charset="0"/>
              <a:ea typeface="Roboto Condensed" panose="02000000000000000000" pitchFamily="2" charset="0"/>
            </a:endParaRPr>
          </a:p>
        </p:txBody>
      </p:sp>
      <p:sp>
        <p:nvSpPr>
          <p:cNvPr id="7" name="TextBox 7">
            <a:extLst>
              <a:ext uri="{FF2B5EF4-FFF2-40B4-BE49-F238E27FC236}">
                <a16:creationId xmlns:a16="http://schemas.microsoft.com/office/drawing/2014/main" id="{59F53C67-6D75-152B-6333-25CC03BCB79D}"/>
              </a:ext>
            </a:extLst>
          </p:cNvPr>
          <p:cNvSpPr txBox="1"/>
          <p:nvPr/>
        </p:nvSpPr>
        <p:spPr>
          <a:xfrm>
            <a:off x="155109" y="2322868"/>
            <a:ext cx="3535305" cy="695488"/>
          </a:xfrm>
          <a:prstGeom prst="rect">
            <a:avLst/>
          </a:prstGeom>
        </p:spPr>
        <p:txBody>
          <a:bodyPr lIns="0" tIns="0" rIns="0" bIns="0" rtlCol="0" anchor="t">
            <a:spAutoFit/>
          </a:bodyPr>
          <a:lstStyle/>
          <a:p>
            <a:pPr algn="ctr">
              <a:lnSpc>
                <a:spcPts val="5766"/>
              </a:lnSpc>
              <a:spcBef>
                <a:spcPct val="0"/>
              </a:spcBef>
            </a:pPr>
            <a:r>
              <a:rPr lang="en-US" sz="4118" b="1" dirty="0">
                <a:solidFill>
                  <a:srgbClr val="674935"/>
                </a:solidFill>
                <a:highlight>
                  <a:srgbClr val="C0C0C0"/>
                </a:highlight>
                <a:latin typeface="Roboto Condensed Bold"/>
                <a:ea typeface="Roboto Condensed Bold"/>
                <a:cs typeface="Roboto Condensed Bold"/>
                <a:sym typeface="Roboto Condensed Bold"/>
              </a:rPr>
              <a:t>LUẬN ĐIỂM </a:t>
            </a:r>
            <a:r>
              <a:rPr lang="vi-VN" sz="4118" b="1" dirty="0">
                <a:solidFill>
                  <a:srgbClr val="674935"/>
                </a:solidFill>
                <a:highlight>
                  <a:srgbClr val="C0C0C0"/>
                </a:highlight>
                <a:latin typeface="Roboto Condensed Bold"/>
                <a:ea typeface="Roboto Condensed Bold"/>
                <a:cs typeface="Roboto Condensed Bold"/>
                <a:sym typeface="Roboto Condensed Bold"/>
              </a:rPr>
              <a:t>4</a:t>
            </a:r>
            <a:r>
              <a:rPr lang="en-US" sz="4118" b="1" dirty="0">
                <a:solidFill>
                  <a:srgbClr val="674935"/>
                </a:solidFill>
                <a:highlight>
                  <a:srgbClr val="C0C0C0"/>
                </a:highlight>
                <a:latin typeface="Roboto Condensed Bold"/>
                <a:ea typeface="Roboto Condensed Bold"/>
                <a:cs typeface="Roboto Condensed Bold"/>
                <a:sym typeface="Roboto Condensed Bold"/>
              </a:rPr>
              <a:t>: </a:t>
            </a:r>
          </a:p>
        </p:txBody>
      </p:sp>
      <p:sp>
        <p:nvSpPr>
          <p:cNvPr id="8" name="TextBox 8">
            <a:extLst>
              <a:ext uri="{FF2B5EF4-FFF2-40B4-BE49-F238E27FC236}">
                <a16:creationId xmlns:a16="http://schemas.microsoft.com/office/drawing/2014/main" id="{7A7C2E30-13A6-C615-7B42-C568E9BA069C}"/>
              </a:ext>
            </a:extLst>
          </p:cNvPr>
          <p:cNvSpPr txBox="1"/>
          <p:nvPr/>
        </p:nvSpPr>
        <p:spPr>
          <a:xfrm>
            <a:off x="155109" y="4295786"/>
            <a:ext cx="3535305" cy="695488"/>
          </a:xfrm>
          <a:prstGeom prst="rect">
            <a:avLst/>
          </a:prstGeom>
        </p:spPr>
        <p:txBody>
          <a:bodyPr lIns="0" tIns="0" rIns="0" bIns="0" rtlCol="0" anchor="t">
            <a:spAutoFit/>
          </a:bodyPr>
          <a:lstStyle/>
          <a:p>
            <a:pPr algn="ctr">
              <a:lnSpc>
                <a:spcPts val="5766"/>
              </a:lnSpc>
              <a:spcBef>
                <a:spcPct val="0"/>
              </a:spcBef>
            </a:pPr>
            <a:r>
              <a:rPr lang="en-US" sz="4118" b="1" dirty="0">
                <a:solidFill>
                  <a:srgbClr val="674935"/>
                </a:solidFill>
                <a:highlight>
                  <a:srgbClr val="C0C0C0"/>
                </a:highlight>
                <a:latin typeface="Roboto Condensed Bold"/>
                <a:ea typeface="Roboto Condensed Bold"/>
                <a:cs typeface="Roboto Condensed Bold"/>
                <a:sym typeface="Roboto Condensed Bold"/>
              </a:rPr>
              <a:t>LÍ LẼ</a:t>
            </a:r>
          </a:p>
        </p:txBody>
      </p:sp>
      <p:sp>
        <p:nvSpPr>
          <p:cNvPr id="9" name="TextBox 9">
            <a:extLst>
              <a:ext uri="{FF2B5EF4-FFF2-40B4-BE49-F238E27FC236}">
                <a16:creationId xmlns:a16="http://schemas.microsoft.com/office/drawing/2014/main" id="{F8FDAA2E-D2A5-9EE8-22A4-9EEF4F227134}"/>
              </a:ext>
            </a:extLst>
          </p:cNvPr>
          <p:cNvSpPr txBox="1"/>
          <p:nvPr/>
        </p:nvSpPr>
        <p:spPr>
          <a:xfrm>
            <a:off x="4269122" y="4368933"/>
            <a:ext cx="13969732" cy="630942"/>
          </a:xfrm>
          <a:prstGeom prst="rect">
            <a:avLst/>
          </a:prstGeom>
        </p:spPr>
        <p:txBody>
          <a:bodyPr lIns="0" tIns="0" rIns="0" bIns="0" rtlCol="0" anchor="t">
            <a:spAutoFit/>
          </a:bodyPr>
          <a:lstStyle/>
          <a:p>
            <a:pPr algn="just"/>
            <a:r>
              <a:rPr lang="vi-VN" sz="4100" dirty="0">
                <a:solidFill>
                  <a:srgbClr val="674935"/>
                </a:solidFill>
                <a:latin typeface="Roboto Condensed" panose="02000000000000000000" pitchFamily="2" charset="0"/>
                <a:ea typeface="Roboto Condensed" panose="02000000000000000000" pitchFamily="2" charset="0"/>
              </a:rPr>
              <a:t>Nỗi đau ấy là nỗi đau triền miên bất tận.</a:t>
            </a:r>
            <a:endParaRPr lang="en-US" sz="4100" dirty="0">
              <a:solidFill>
                <a:srgbClr val="674935"/>
              </a:solidFill>
              <a:latin typeface="Roboto Condensed" panose="02000000000000000000" pitchFamily="2" charset="0"/>
              <a:ea typeface="Roboto Condensed" panose="02000000000000000000" pitchFamily="2" charset="0"/>
              <a:cs typeface="Roboto Condensed"/>
              <a:sym typeface="Roboto Condensed"/>
            </a:endParaRPr>
          </a:p>
        </p:txBody>
      </p:sp>
      <p:sp>
        <p:nvSpPr>
          <p:cNvPr id="10" name="TextBox 10">
            <a:extLst>
              <a:ext uri="{FF2B5EF4-FFF2-40B4-BE49-F238E27FC236}">
                <a16:creationId xmlns:a16="http://schemas.microsoft.com/office/drawing/2014/main" id="{A269D66F-AE7F-CDA3-F29F-131528FAA52C}"/>
              </a:ext>
            </a:extLst>
          </p:cNvPr>
          <p:cNvSpPr txBox="1"/>
          <p:nvPr/>
        </p:nvSpPr>
        <p:spPr>
          <a:xfrm>
            <a:off x="-70760" y="5871608"/>
            <a:ext cx="3902673" cy="695488"/>
          </a:xfrm>
          <a:prstGeom prst="rect">
            <a:avLst/>
          </a:prstGeom>
        </p:spPr>
        <p:txBody>
          <a:bodyPr lIns="0" tIns="0" rIns="0" bIns="0" rtlCol="0" anchor="t">
            <a:spAutoFit/>
          </a:bodyPr>
          <a:lstStyle/>
          <a:p>
            <a:pPr algn="ctr">
              <a:lnSpc>
                <a:spcPts val="5766"/>
              </a:lnSpc>
              <a:spcBef>
                <a:spcPct val="0"/>
              </a:spcBef>
            </a:pPr>
            <a:r>
              <a:rPr lang="en-US" sz="4118" b="1" dirty="0">
                <a:solidFill>
                  <a:srgbClr val="674935"/>
                </a:solidFill>
                <a:highlight>
                  <a:srgbClr val="C0C0C0"/>
                </a:highlight>
                <a:latin typeface="Roboto Condensed Bold"/>
                <a:ea typeface="Roboto Condensed Bold"/>
                <a:cs typeface="Roboto Condensed Bold"/>
                <a:sym typeface="Roboto Condensed Bold"/>
              </a:rPr>
              <a:t>BẰNG CHỨNG</a:t>
            </a:r>
          </a:p>
        </p:txBody>
      </p:sp>
      <p:sp>
        <p:nvSpPr>
          <p:cNvPr id="11" name="TextBox 11">
            <a:extLst>
              <a:ext uri="{FF2B5EF4-FFF2-40B4-BE49-F238E27FC236}">
                <a16:creationId xmlns:a16="http://schemas.microsoft.com/office/drawing/2014/main" id="{C4DD369A-BDF7-1AC3-F0CE-D8FCF8ABC8E7}"/>
              </a:ext>
            </a:extLst>
          </p:cNvPr>
          <p:cNvSpPr txBox="1"/>
          <p:nvPr/>
        </p:nvSpPr>
        <p:spPr>
          <a:xfrm>
            <a:off x="4259888" y="5829620"/>
            <a:ext cx="11868741" cy="1261884"/>
          </a:xfrm>
          <a:prstGeom prst="rect">
            <a:avLst/>
          </a:prstGeom>
        </p:spPr>
        <p:txBody>
          <a:bodyPr lIns="0" tIns="0" rIns="0" bIns="0" rtlCol="0" anchor="t">
            <a:spAutoFit/>
          </a:bodyPr>
          <a:lstStyle/>
          <a:p>
            <a:pPr algn="just"/>
            <a:r>
              <a:rPr lang="vi-VN" sz="4100" dirty="0">
                <a:solidFill>
                  <a:srgbClr val="674935"/>
                </a:solidFill>
                <a:latin typeface="Roboto Condensed" panose="02000000000000000000" pitchFamily="2" charset="0"/>
                <a:ea typeface="Roboto Condensed" panose="02000000000000000000" pitchFamily="2" charset="0"/>
              </a:rPr>
              <a:t>Một số câu thơ, hình ảnh, chi tiết trong bài: “Tuổi già hạt lệ như sương”, “Hơi đâu ép lấy hai hàng chứa chan”,...</a:t>
            </a:r>
            <a:endParaRPr lang="en-US" sz="4100" dirty="0">
              <a:solidFill>
                <a:srgbClr val="674935"/>
              </a:solidFill>
              <a:latin typeface="Roboto Condensed" panose="02000000000000000000" pitchFamily="2" charset="0"/>
              <a:ea typeface="Roboto Condensed" panose="02000000000000000000" pitchFamily="2" charset="0"/>
            </a:endParaRPr>
          </a:p>
        </p:txBody>
      </p:sp>
      <p:sp>
        <p:nvSpPr>
          <p:cNvPr id="12" name="TextBox 12">
            <a:extLst>
              <a:ext uri="{FF2B5EF4-FFF2-40B4-BE49-F238E27FC236}">
                <a16:creationId xmlns:a16="http://schemas.microsoft.com/office/drawing/2014/main" id="{DAA5221C-C116-B3E1-2ECB-92E820DCA1C0}"/>
              </a:ext>
            </a:extLst>
          </p:cNvPr>
          <p:cNvSpPr txBox="1"/>
          <p:nvPr/>
        </p:nvSpPr>
        <p:spPr>
          <a:xfrm>
            <a:off x="892622" y="505385"/>
            <a:ext cx="17259300" cy="743793"/>
          </a:xfrm>
          <a:prstGeom prst="rect">
            <a:avLst/>
          </a:prstGeom>
        </p:spPr>
        <p:txBody>
          <a:bodyPr lIns="0" tIns="0" rIns="0" bIns="0" rtlCol="0" anchor="t">
            <a:spAutoFit/>
          </a:bodyPr>
          <a:lstStyle/>
          <a:p>
            <a:pPr algn="ctr">
              <a:lnSpc>
                <a:spcPts val="5759"/>
              </a:lnSpc>
              <a:spcBef>
                <a:spcPct val="0"/>
              </a:spcBef>
            </a:pPr>
            <a:r>
              <a:rPr lang="vi-VN" sz="4800" dirty="0">
                <a:solidFill>
                  <a:srgbClr val="674935"/>
                </a:solidFill>
                <a:latin typeface="#9Slide05 Dear Saturday"/>
                <a:ea typeface="#9Slide05 Dear Saturday"/>
                <a:cs typeface="#9Slide05 Dear Saturday"/>
                <a:sym typeface="#9Slide05 Dear Saturday"/>
              </a:rPr>
              <a:t>b</a:t>
            </a:r>
            <a:r>
              <a:rPr lang="en-US" sz="4800" dirty="0">
                <a:solidFill>
                  <a:srgbClr val="674935"/>
                </a:solidFill>
                <a:latin typeface="#9Slide05 Dear Saturday"/>
                <a:ea typeface="#9Slide05 Dear Saturday"/>
                <a:cs typeface="#9Slide05 Dear Saturday"/>
                <a:sym typeface="#9Slide05 Dear Saturday"/>
              </a:rPr>
              <a:t>. </a:t>
            </a:r>
            <a:r>
              <a:rPr lang="en-US" sz="4800" dirty="0" err="1">
                <a:solidFill>
                  <a:srgbClr val="674935"/>
                </a:solidFill>
                <a:latin typeface="#9Slide05 Dear Saturday"/>
                <a:ea typeface="#9Slide05 Dear Saturday"/>
                <a:cs typeface="#9Slide05 Dear Saturday"/>
                <a:sym typeface="#9Slide05 Dear Saturday"/>
              </a:rPr>
              <a:t>Cách</a:t>
            </a:r>
            <a:r>
              <a:rPr lang="en-US" sz="4800" dirty="0">
                <a:solidFill>
                  <a:srgbClr val="674935"/>
                </a:solidFill>
                <a:latin typeface="#9Slide05 Dear Saturday"/>
                <a:ea typeface="#9Slide05 Dear Saturday"/>
                <a:cs typeface="#9Slide05 Dear Saturday"/>
                <a:sym typeface="#9Slide05 Dear Saturday"/>
              </a:rPr>
              <a:t> </a:t>
            </a:r>
            <a:r>
              <a:rPr lang="en-US" sz="4800" dirty="0" err="1">
                <a:solidFill>
                  <a:srgbClr val="674935"/>
                </a:solidFill>
                <a:latin typeface="#9Slide05 Dear Saturday"/>
                <a:ea typeface="#9Slide05 Dear Saturday"/>
                <a:cs typeface="#9Slide05 Dear Saturday"/>
                <a:sym typeface="#9Slide05 Dear Saturday"/>
              </a:rPr>
              <a:t>triển</a:t>
            </a:r>
            <a:r>
              <a:rPr lang="en-US" sz="4800" dirty="0">
                <a:solidFill>
                  <a:srgbClr val="674935"/>
                </a:solidFill>
                <a:latin typeface="#9Slide05 Dear Saturday"/>
                <a:ea typeface="#9Slide05 Dear Saturday"/>
                <a:cs typeface="#9Slide05 Dear Saturday"/>
                <a:sym typeface="#9Slide05 Dear Saturday"/>
              </a:rPr>
              <a:t> </a:t>
            </a:r>
            <a:r>
              <a:rPr lang="en-US" sz="4800" dirty="0" err="1">
                <a:solidFill>
                  <a:srgbClr val="674935"/>
                </a:solidFill>
                <a:latin typeface="#9Slide05 Dear Saturday"/>
                <a:ea typeface="#9Slide05 Dear Saturday"/>
                <a:cs typeface="#9Slide05 Dear Saturday"/>
                <a:sym typeface="#9Slide05 Dear Saturday"/>
              </a:rPr>
              <a:t>khai</a:t>
            </a:r>
            <a:r>
              <a:rPr lang="en-US" sz="4800" dirty="0">
                <a:solidFill>
                  <a:srgbClr val="674935"/>
                </a:solidFill>
                <a:latin typeface="#9Slide05 Dear Saturday"/>
                <a:ea typeface="#9Slide05 Dear Saturday"/>
                <a:cs typeface="#9Slide05 Dear Saturday"/>
                <a:sym typeface="#9Slide05 Dear Saturday"/>
              </a:rPr>
              <a:t> </a:t>
            </a:r>
            <a:r>
              <a:rPr lang="en-US" sz="4800" dirty="0" err="1">
                <a:solidFill>
                  <a:srgbClr val="674935"/>
                </a:solidFill>
                <a:latin typeface="#9Slide05 Dear Saturday"/>
                <a:ea typeface="#9Slide05 Dear Saturday"/>
                <a:cs typeface="#9Slide05 Dear Saturday"/>
                <a:sym typeface="#9Slide05 Dear Saturday"/>
              </a:rPr>
              <a:t>luận</a:t>
            </a:r>
            <a:r>
              <a:rPr lang="en-US" sz="4800" dirty="0">
                <a:solidFill>
                  <a:srgbClr val="674935"/>
                </a:solidFill>
                <a:latin typeface="#9Slide05 Dear Saturday"/>
                <a:ea typeface="#9Slide05 Dear Saturday"/>
                <a:cs typeface="#9Slide05 Dear Saturday"/>
                <a:sym typeface="#9Slide05 Dear Saturday"/>
              </a:rPr>
              <a:t> </a:t>
            </a:r>
            <a:r>
              <a:rPr lang="en-US" sz="4800" dirty="0" err="1">
                <a:solidFill>
                  <a:srgbClr val="674935"/>
                </a:solidFill>
                <a:latin typeface="#9Slide05 Dear Saturday"/>
                <a:ea typeface="#9Slide05 Dear Saturday"/>
                <a:cs typeface="#9Slide05 Dear Saturday"/>
                <a:sym typeface="#9Slide05 Dear Saturday"/>
              </a:rPr>
              <a:t>đề</a:t>
            </a:r>
            <a:r>
              <a:rPr lang="en-US" sz="4800" dirty="0">
                <a:solidFill>
                  <a:srgbClr val="674935"/>
                </a:solidFill>
                <a:latin typeface="#9Slide05 Dear Saturday"/>
                <a:ea typeface="#9Slide05 Dear Saturday"/>
                <a:cs typeface="#9Slide05 Dear Saturday"/>
                <a:sym typeface="#9Slide05 Dear Saturday"/>
              </a:rPr>
              <a:t>, </a:t>
            </a:r>
            <a:r>
              <a:rPr lang="en-US" sz="4800" dirty="0" err="1">
                <a:solidFill>
                  <a:srgbClr val="674935"/>
                </a:solidFill>
                <a:latin typeface="#9Slide05 Dear Saturday"/>
                <a:ea typeface="#9Slide05 Dear Saturday"/>
                <a:cs typeface="#9Slide05 Dear Saturday"/>
                <a:sym typeface="#9Slide05 Dear Saturday"/>
              </a:rPr>
              <a:t>luận</a:t>
            </a:r>
            <a:r>
              <a:rPr lang="en-US" sz="4800" dirty="0">
                <a:solidFill>
                  <a:srgbClr val="674935"/>
                </a:solidFill>
                <a:latin typeface="#9Slide05 Dear Saturday"/>
                <a:ea typeface="#9Slide05 Dear Saturday"/>
                <a:cs typeface="#9Slide05 Dear Saturday"/>
                <a:sym typeface="#9Slide05 Dear Saturday"/>
              </a:rPr>
              <a:t> </a:t>
            </a:r>
            <a:r>
              <a:rPr lang="en-US" sz="4800" dirty="0" err="1">
                <a:solidFill>
                  <a:srgbClr val="674935"/>
                </a:solidFill>
                <a:latin typeface="#9Slide05 Dear Saturday"/>
                <a:ea typeface="#9Slide05 Dear Saturday"/>
                <a:cs typeface="#9Slide05 Dear Saturday"/>
                <a:sym typeface="#9Slide05 Dear Saturday"/>
              </a:rPr>
              <a:t>điểm</a:t>
            </a:r>
            <a:r>
              <a:rPr lang="en-US" sz="4800" dirty="0">
                <a:solidFill>
                  <a:srgbClr val="674935"/>
                </a:solidFill>
                <a:latin typeface="#9Slide05 Dear Saturday"/>
                <a:ea typeface="#9Slide05 Dear Saturday"/>
                <a:cs typeface="#9Slide05 Dear Saturday"/>
                <a:sym typeface="#9Slide05 Dear Saturday"/>
              </a:rPr>
              <a:t>, </a:t>
            </a:r>
            <a:r>
              <a:rPr lang="en-US" sz="4800" dirty="0" err="1">
                <a:solidFill>
                  <a:srgbClr val="674935"/>
                </a:solidFill>
                <a:latin typeface="#9Slide05 Dear Saturday"/>
                <a:ea typeface="#9Slide05 Dear Saturday"/>
                <a:cs typeface="#9Slide05 Dear Saturday"/>
                <a:sym typeface="#9Slide05 Dear Saturday"/>
              </a:rPr>
              <a:t>lí</a:t>
            </a:r>
            <a:r>
              <a:rPr lang="en-US" sz="4800" dirty="0">
                <a:solidFill>
                  <a:srgbClr val="674935"/>
                </a:solidFill>
                <a:latin typeface="#9Slide05 Dear Saturday"/>
                <a:ea typeface="#9Slide05 Dear Saturday"/>
                <a:cs typeface="#9Slide05 Dear Saturday"/>
                <a:sym typeface="#9Slide05 Dear Saturday"/>
              </a:rPr>
              <a:t> </a:t>
            </a:r>
            <a:r>
              <a:rPr lang="en-US" sz="4800" dirty="0" err="1">
                <a:solidFill>
                  <a:srgbClr val="674935"/>
                </a:solidFill>
                <a:latin typeface="#9Slide05 Dear Saturday"/>
                <a:ea typeface="#9Slide05 Dear Saturday"/>
                <a:cs typeface="#9Slide05 Dear Saturday"/>
                <a:sym typeface="#9Slide05 Dear Saturday"/>
              </a:rPr>
              <a:t>lẽ</a:t>
            </a:r>
            <a:r>
              <a:rPr lang="en-US" sz="4800" dirty="0">
                <a:solidFill>
                  <a:srgbClr val="674935"/>
                </a:solidFill>
                <a:latin typeface="#9Slide05 Dear Saturday"/>
                <a:ea typeface="#9Slide05 Dear Saturday"/>
                <a:cs typeface="#9Slide05 Dear Saturday"/>
                <a:sym typeface="#9Slide05 Dear Saturday"/>
              </a:rPr>
              <a:t>, </a:t>
            </a:r>
            <a:r>
              <a:rPr lang="en-US" sz="4800" dirty="0" err="1">
                <a:solidFill>
                  <a:srgbClr val="674935"/>
                </a:solidFill>
                <a:latin typeface="#9Slide05 Dear Saturday"/>
                <a:ea typeface="#9Slide05 Dear Saturday"/>
                <a:cs typeface="#9Slide05 Dear Saturday"/>
                <a:sym typeface="#9Slide05 Dear Saturday"/>
              </a:rPr>
              <a:t>bằng</a:t>
            </a:r>
            <a:r>
              <a:rPr lang="en-US" sz="4800" dirty="0">
                <a:solidFill>
                  <a:srgbClr val="674935"/>
                </a:solidFill>
                <a:latin typeface="#9Slide05 Dear Saturday"/>
                <a:ea typeface="#9Slide05 Dear Saturday"/>
                <a:cs typeface="#9Slide05 Dear Saturday"/>
                <a:sym typeface="#9Slide05 Dear Saturday"/>
              </a:rPr>
              <a:t> </a:t>
            </a:r>
            <a:r>
              <a:rPr lang="en-US" sz="4800" dirty="0" err="1">
                <a:solidFill>
                  <a:srgbClr val="674935"/>
                </a:solidFill>
                <a:latin typeface="#9Slide05 Dear Saturday"/>
                <a:ea typeface="#9Slide05 Dear Saturday"/>
                <a:cs typeface="#9Slide05 Dear Saturday"/>
                <a:sym typeface="#9Slide05 Dear Saturday"/>
              </a:rPr>
              <a:t>chứng</a:t>
            </a:r>
            <a:r>
              <a:rPr lang="en-US" sz="4800" dirty="0">
                <a:solidFill>
                  <a:srgbClr val="674935"/>
                </a:solidFill>
                <a:latin typeface="#9Slide05 Dear Saturday"/>
                <a:ea typeface="#9Slide05 Dear Saturday"/>
                <a:cs typeface="#9Slide05 Dear Saturday"/>
                <a:sym typeface="#9Slide05 Dear Saturday"/>
              </a:rPr>
              <a:t> </a:t>
            </a:r>
          </a:p>
        </p:txBody>
      </p:sp>
    </p:spTree>
    <p:extLst>
      <p:ext uri="{BB962C8B-B14F-4D97-AF65-F5344CB8AC3E}">
        <p14:creationId xmlns:p14="http://schemas.microsoft.com/office/powerpoint/2010/main" val="98087594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Vertic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arn(inVertical)">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arn(inVertical)">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barn(inVertical)">
                                      <p:cBhvr>
                                        <p:cTn id="3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P spid="1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a:stretch>
          </a:blipFill>
        </p:spPr>
        <p:txBody>
          <a:bodyPr/>
          <a:lstStyle/>
          <a:p>
            <a:endParaRPr lang="en-US"/>
          </a:p>
        </p:txBody>
      </p:sp>
      <p:sp>
        <p:nvSpPr>
          <p:cNvPr id="3" name="Freeform 3"/>
          <p:cNvSpPr/>
          <p:nvPr/>
        </p:nvSpPr>
        <p:spPr>
          <a:xfrm>
            <a:off x="375286" y="311181"/>
            <a:ext cx="13074178" cy="9664638"/>
          </a:xfrm>
          <a:custGeom>
            <a:avLst/>
            <a:gdLst/>
            <a:ahLst/>
            <a:cxnLst/>
            <a:rect l="l" t="t" r="r" b="b"/>
            <a:pathLst>
              <a:path w="13074178" h="9664638">
                <a:moveTo>
                  <a:pt x="0" y="0"/>
                </a:moveTo>
                <a:lnTo>
                  <a:pt x="13074178" y="0"/>
                </a:lnTo>
                <a:lnTo>
                  <a:pt x="13074178" y="9664638"/>
                </a:lnTo>
                <a:lnTo>
                  <a:pt x="0" y="9664638"/>
                </a:lnTo>
                <a:lnTo>
                  <a:pt x="0" y="0"/>
                </a:lnTo>
                <a:close/>
              </a:path>
            </a:pathLst>
          </a:custGeom>
          <a:blipFill>
            <a:blip r:embed="rId4"/>
            <a:stretch>
              <a:fillRect/>
            </a:stretch>
          </a:blipFill>
        </p:spPr>
        <p:txBody>
          <a:bodyPr/>
          <a:lstStyle/>
          <a:p>
            <a:endParaRPr lang="en-US"/>
          </a:p>
        </p:txBody>
      </p:sp>
      <p:sp>
        <p:nvSpPr>
          <p:cNvPr id="4" name="TextBox 4"/>
          <p:cNvSpPr txBox="1"/>
          <p:nvPr/>
        </p:nvSpPr>
        <p:spPr>
          <a:xfrm>
            <a:off x="13795404" y="2627920"/>
            <a:ext cx="4217835" cy="4180632"/>
          </a:xfrm>
          <a:prstGeom prst="rect">
            <a:avLst/>
          </a:prstGeom>
        </p:spPr>
        <p:txBody>
          <a:bodyPr lIns="0" tIns="0" rIns="0" bIns="0" rtlCol="0" anchor="t">
            <a:spAutoFit/>
          </a:bodyPr>
          <a:lstStyle/>
          <a:p>
            <a:pPr algn="ctr">
              <a:lnSpc>
                <a:spcPts val="5460"/>
              </a:lnSpc>
              <a:spcBef>
                <a:spcPct val="0"/>
              </a:spcBef>
            </a:pPr>
            <a:r>
              <a:rPr lang="en-US" sz="3900" dirty="0" err="1">
                <a:solidFill>
                  <a:srgbClr val="674935"/>
                </a:solidFill>
                <a:latin typeface="Roboto Condensed"/>
                <a:ea typeface="Roboto Condensed"/>
                <a:cs typeface="Roboto Condensed"/>
                <a:sym typeface="Roboto Condensed"/>
              </a:rPr>
              <a:t>Nghị</a:t>
            </a:r>
            <a:r>
              <a:rPr lang="en-US" sz="3900" dirty="0">
                <a:solidFill>
                  <a:srgbClr val="674935"/>
                </a:solidFill>
                <a:latin typeface="Roboto Condensed"/>
                <a:ea typeface="Roboto Condensed"/>
                <a:cs typeface="Roboto Condensed"/>
                <a:sym typeface="Roboto Condensed"/>
              </a:rPr>
              <a:t> </a:t>
            </a:r>
            <a:r>
              <a:rPr lang="en-US" sz="3900" dirty="0" err="1">
                <a:solidFill>
                  <a:srgbClr val="674935"/>
                </a:solidFill>
                <a:latin typeface="Roboto Condensed"/>
                <a:ea typeface="Roboto Condensed"/>
                <a:cs typeface="Roboto Condensed"/>
                <a:sym typeface="Roboto Condensed"/>
              </a:rPr>
              <a:t>luận</a:t>
            </a:r>
            <a:r>
              <a:rPr lang="en-US" sz="3900" dirty="0">
                <a:solidFill>
                  <a:srgbClr val="674935"/>
                </a:solidFill>
                <a:latin typeface="Roboto Condensed"/>
                <a:ea typeface="Roboto Condensed"/>
                <a:cs typeface="Roboto Condensed"/>
                <a:sym typeface="Roboto Condensed"/>
              </a:rPr>
              <a:t> </a:t>
            </a:r>
            <a:r>
              <a:rPr lang="en-US" sz="3900" dirty="0" err="1">
                <a:solidFill>
                  <a:srgbClr val="674935"/>
                </a:solidFill>
                <a:latin typeface="Roboto Condensed"/>
                <a:ea typeface="Roboto Condensed"/>
                <a:cs typeface="Roboto Condensed"/>
                <a:sym typeface="Roboto Condensed"/>
              </a:rPr>
              <a:t>văn</a:t>
            </a:r>
            <a:r>
              <a:rPr lang="en-US" sz="3900" dirty="0">
                <a:solidFill>
                  <a:srgbClr val="674935"/>
                </a:solidFill>
                <a:latin typeface="Roboto Condensed"/>
                <a:ea typeface="Roboto Condensed"/>
                <a:cs typeface="Roboto Condensed"/>
                <a:sym typeface="Roboto Condensed"/>
              </a:rPr>
              <a:t> </a:t>
            </a:r>
            <a:r>
              <a:rPr lang="en-US" sz="3900" dirty="0" err="1">
                <a:solidFill>
                  <a:srgbClr val="674935"/>
                </a:solidFill>
                <a:latin typeface="Roboto Condensed"/>
                <a:ea typeface="Roboto Condensed"/>
                <a:cs typeface="Roboto Condensed"/>
                <a:sym typeface="Roboto Condensed"/>
              </a:rPr>
              <a:t>học</a:t>
            </a:r>
            <a:r>
              <a:rPr lang="en-US" sz="3900" dirty="0">
                <a:solidFill>
                  <a:srgbClr val="674935"/>
                </a:solidFill>
                <a:latin typeface="Roboto Condensed"/>
                <a:ea typeface="Roboto Condensed"/>
                <a:cs typeface="Roboto Condensed"/>
                <a:sym typeface="Roboto Condensed"/>
              </a:rPr>
              <a:t> </a:t>
            </a:r>
            <a:r>
              <a:rPr lang="en-US" sz="3900" dirty="0">
                <a:solidFill>
                  <a:srgbClr val="674935"/>
                </a:solidFill>
                <a:latin typeface="Roboto Condensed"/>
                <a:ea typeface="Roboto Condensed"/>
                <a:cs typeface="Roboto Condensed"/>
                <a:sym typeface="Wingdings" panose="05000000000000000000" pitchFamily="2" charset="2"/>
              </a:rPr>
              <a:t></a:t>
            </a:r>
            <a:r>
              <a:rPr lang="en-US" sz="3900" dirty="0">
                <a:solidFill>
                  <a:srgbClr val="674935"/>
                </a:solidFill>
                <a:latin typeface="Roboto Condensed"/>
                <a:ea typeface="Roboto Condensed"/>
                <a:cs typeface="Roboto Condensed"/>
                <a:sym typeface="Roboto Condensed"/>
              </a:rPr>
              <a:t> </a:t>
            </a:r>
            <a:r>
              <a:rPr lang="en-US" sz="3900" dirty="0" err="1">
                <a:solidFill>
                  <a:srgbClr val="674935"/>
                </a:solidFill>
                <a:latin typeface="Roboto Condensed"/>
                <a:ea typeface="Roboto Condensed"/>
                <a:cs typeface="Roboto Condensed"/>
                <a:sym typeface="Roboto Condensed"/>
              </a:rPr>
              <a:t>Luận</a:t>
            </a:r>
            <a:r>
              <a:rPr lang="en-US" sz="3900" dirty="0">
                <a:solidFill>
                  <a:srgbClr val="674935"/>
                </a:solidFill>
                <a:latin typeface="Roboto Condensed"/>
                <a:ea typeface="Roboto Condensed"/>
                <a:cs typeface="Roboto Condensed"/>
                <a:sym typeface="Roboto Condensed"/>
              </a:rPr>
              <a:t> </a:t>
            </a:r>
            <a:r>
              <a:rPr lang="en-US" sz="3900" dirty="0" err="1">
                <a:solidFill>
                  <a:srgbClr val="674935"/>
                </a:solidFill>
                <a:latin typeface="Roboto Condensed"/>
                <a:ea typeface="Roboto Condensed"/>
                <a:cs typeface="Roboto Condensed"/>
                <a:sym typeface="Roboto Condensed"/>
              </a:rPr>
              <a:t>đề</a:t>
            </a:r>
            <a:r>
              <a:rPr lang="en-US" sz="3900" dirty="0">
                <a:solidFill>
                  <a:srgbClr val="674935"/>
                </a:solidFill>
                <a:latin typeface="Roboto Condensed"/>
                <a:ea typeface="Roboto Condensed"/>
                <a:cs typeface="Roboto Condensed"/>
                <a:sym typeface="Roboto Condensed"/>
              </a:rPr>
              <a:t> </a:t>
            </a:r>
            <a:r>
              <a:rPr lang="en-US" sz="3900" dirty="0">
                <a:solidFill>
                  <a:srgbClr val="674935"/>
                </a:solidFill>
                <a:latin typeface="Roboto Condensed"/>
                <a:ea typeface="Roboto Condensed"/>
                <a:cs typeface="Roboto Condensed"/>
                <a:sym typeface="Wingdings" panose="05000000000000000000" pitchFamily="2" charset="2"/>
              </a:rPr>
              <a:t></a:t>
            </a:r>
            <a:r>
              <a:rPr lang="en-US" sz="3900" dirty="0">
                <a:solidFill>
                  <a:srgbClr val="674935"/>
                </a:solidFill>
                <a:latin typeface="Roboto Condensed"/>
                <a:ea typeface="Roboto Condensed"/>
                <a:cs typeface="Roboto Condensed"/>
                <a:sym typeface="Roboto Condensed"/>
              </a:rPr>
              <a:t> </a:t>
            </a:r>
            <a:r>
              <a:rPr lang="en-US" sz="3900" dirty="0" err="1">
                <a:solidFill>
                  <a:srgbClr val="674935"/>
                </a:solidFill>
                <a:latin typeface="Roboto Condensed"/>
                <a:ea typeface="Roboto Condensed"/>
                <a:cs typeface="Roboto Condensed"/>
                <a:sym typeface="Roboto Condensed"/>
              </a:rPr>
              <a:t>Luận</a:t>
            </a:r>
            <a:r>
              <a:rPr lang="en-US" sz="3900" dirty="0">
                <a:solidFill>
                  <a:srgbClr val="674935"/>
                </a:solidFill>
                <a:latin typeface="Roboto Condensed"/>
                <a:ea typeface="Roboto Condensed"/>
                <a:cs typeface="Roboto Condensed"/>
                <a:sym typeface="Roboto Condensed"/>
              </a:rPr>
              <a:t> </a:t>
            </a:r>
            <a:r>
              <a:rPr lang="en-US" sz="3900" dirty="0" err="1">
                <a:solidFill>
                  <a:srgbClr val="674935"/>
                </a:solidFill>
                <a:latin typeface="Roboto Condensed"/>
                <a:ea typeface="Roboto Condensed"/>
                <a:cs typeface="Roboto Condensed"/>
                <a:sym typeface="Roboto Condensed"/>
              </a:rPr>
              <a:t>điểm</a:t>
            </a:r>
            <a:r>
              <a:rPr lang="en-US" sz="3900" dirty="0">
                <a:solidFill>
                  <a:srgbClr val="674935"/>
                </a:solidFill>
                <a:latin typeface="Roboto Condensed"/>
                <a:ea typeface="Roboto Condensed"/>
                <a:cs typeface="Roboto Condensed"/>
                <a:sym typeface="Roboto Condensed"/>
              </a:rPr>
              <a:t> </a:t>
            </a:r>
            <a:r>
              <a:rPr lang="en-US" sz="3900" dirty="0">
                <a:solidFill>
                  <a:srgbClr val="674935"/>
                </a:solidFill>
                <a:latin typeface="Roboto Condensed"/>
                <a:ea typeface="Roboto Condensed"/>
                <a:cs typeface="Roboto Condensed"/>
                <a:sym typeface="Wingdings" panose="05000000000000000000" pitchFamily="2" charset="2"/>
              </a:rPr>
              <a:t></a:t>
            </a:r>
            <a:r>
              <a:rPr lang="en-US" sz="3900" dirty="0">
                <a:solidFill>
                  <a:srgbClr val="674935"/>
                </a:solidFill>
                <a:latin typeface="Roboto Condensed"/>
                <a:ea typeface="Roboto Condensed"/>
                <a:cs typeface="Roboto Condensed"/>
                <a:sym typeface="Roboto Condensed"/>
              </a:rPr>
              <a:t> </a:t>
            </a:r>
            <a:r>
              <a:rPr lang="en-US" sz="3900" dirty="0" err="1">
                <a:solidFill>
                  <a:srgbClr val="674935"/>
                </a:solidFill>
                <a:latin typeface="Roboto Condensed"/>
                <a:ea typeface="Roboto Condensed"/>
                <a:cs typeface="Roboto Condensed"/>
                <a:sym typeface="Roboto Condensed"/>
              </a:rPr>
              <a:t>Lí</a:t>
            </a:r>
            <a:r>
              <a:rPr lang="en-US" sz="3900" dirty="0">
                <a:solidFill>
                  <a:srgbClr val="674935"/>
                </a:solidFill>
                <a:latin typeface="Roboto Condensed"/>
                <a:ea typeface="Roboto Condensed"/>
                <a:cs typeface="Roboto Condensed"/>
                <a:sym typeface="Roboto Condensed"/>
              </a:rPr>
              <a:t> </a:t>
            </a:r>
            <a:r>
              <a:rPr lang="en-US" sz="3900" dirty="0" err="1">
                <a:solidFill>
                  <a:srgbClr val="674935"/>
                </a:solidFill>
                <a:latin typeface="Roboto Condensed"/>
                <a:ea typeface="Roboto Condensed"/>
                <a:cs typeface="Roboto Condensed"/>
                <a:sym typeface="Roboto Condensed"/>
              </a:rPr>
              <a:t>lẽ</a:t>
            </a:r>
            <a:r>
              <a:rPr lang="en-US" sz="3900" dirty="0">
                <a:solidFill>
                  <a:srgbClr val="674935"/>
                </a:solidFill>
                <a:latin typeface="Roboto Condensed"/>
                <a:ea typeface="Roboto Condensed"/>
                <a:cs typeface="Roboto Condensed"/>
                <a:sym typeface="Wingdings" panose="05000000000000000000" pitchFamily="2" charset="2"/>
              </a:rPr>
              <a:t></a:t>
            </a:r>
            <a:r>
              <a:rPr lang="en-US" sz="3900" dirty="0">
                <a:solidFill>
                  <a:srgbClr val="674935"/>
                </a:solidFill>
                <a:latin typeface="Roboto Condensed"/>
                <a:ea typeface="Roboto Condensed"/>
                <a:cs typeface="Roboto Condensed"/>
                <a:sym typeface="Roboto Condensed"/>
              </a:rPr>
              <a:t> </a:t>
            </a:r>
            <a:r>
              <a:rPr lang="en-US" sz="3900" dirty="0" err="1">
                <a:solidFill>
                  <a:srgbClr val="674935"/>
                </a:solidFill>
                <a:latin typeface="Roboto Condensed"/>
                <a:ea typeface="Roboto Condensed"/>
                <a:cs typeface="Roboto Condensed"/>
                <a:sym typeface="Roboto Condensed"/>
              </a:rPr>
              <a:t>Bằng</a:t>
            </a:r>
            <a:r>
              <a:rPr lang="en-US" sz="3900" dirty="0">
                <a:solidFill>
                  <a:srgbClr val="674935"/>
                </a:solidFill>
                <a:latin typeface="Roboto Condensed"/>
                <a:ea typeface="Roboto Condensed"/>
                <a:cs typeface="Roboto Condensed"/>
                <a:sym typeface="Roboto Condensed"/>
              </a:rPr>
              <a:t> </a:t>
            </a:r>
            <a:r>
              <a:rPr lang="en-US" sz="3900" dirty="0" err="1">
                <a:solidFill>
                  <a:srgbClr val="674935"/>
                </a:solidFill>
                <a:latin typeface="Roboto Condensed"/>
                <a:ea typeface="Roboto Condensed"/>
                <a:cs typeface="Roboto Condensed"/>
                <a:sym typeface="Roboto Condensed"/>
              </a:rPr>
              <a:t>chứng</a:t>
            </a:r>
            <a:r>
              <a:rPr lang="en-US" sz="3900" dirty="0">
                <a:solidFill>
                  <a:srgbClr val="674935"/>
                </a:solidFill>
                <a:latin typeface="Roboto Condensed"/>
                <a:ea typeface="Roboto Condensed"/>
                <a:cs typeface="Roboto Condensed"/>
                <a:sym typeface="Roboto Condensed"/>
              </a:rPr>
              <a:t> </a:t>
            </a:r>
            <a:r>
              <a:rPr lang="en-US" sz="3900" dirty="0">
                <a:solidFill>
                  <a:srgbClr val="674935"/>
                </a:solidFill>
                <a:latin typeface="Roboto Condensed"/>
                <a:ea typeface="Roboto Condensed"/>
                <a:cs typeface="Roboto Condensed"/>
                <a:sym typeface="Wingdings" panose="05000000000000000000" pitchFamily="2" charset="2"/>
              </a:rPr>
              <a:t></a:t>
            </a:r>
            <a:r>
              <a:rPr lang="en-US" sz="3900" dirty="0">
                <a:solidFill>
                  <a:srgbClr val="674935"/>
                </a:solidFill>
                <a:latin typeface="Roboto Condensed"/>
                <a:ea typeface="Roboto Condensed"/>
                <a:cs typeface="Roboto Condensed"/>
                <a:sym typeface="Roboto Condensed"/>
              </a:rPr>
              <a:t> </a:t>
            </a:r>
            <a:r>
              <a:rPr lang="en-US" sz="3900" dirty="0" err="1">
                <a:solidFill>
                  <a:srgbClr val="674935"/>
                </a:solidFill>
                <a:latin typeface="Roboto Condensed"/>
                <a:ea typeface="Roboto Condensed"/>
                <a:cs typeface="Roboto Condensed"/>
                <a:sym typeface="Roboto Condensed"/>
              </a:rPr>
              <a:t>Sơ</a:t>
            </a:r>
            <a:r>
              <a:rPr lang="en-US" sz="3900" dirty="0">
                <a:solidFill>
                  <a:srgbClr val="674935"/>
                </a:solidFill>
                <a:latin typeface="Roboto Condensed"/>
                <a:ea typeface="Roboto Condensed"/>
                <a:cs typeface="Roboto Condensed"/>
                <a:sym typeface="Roboto Condensed"/>
              </a:rPr>
              <a:t> </a:t>
            </a:r>
            <a:r>
              <a:rPr lang="en-US" sz="3900" dirty="0" err="1">
                <a:solidFill>
                  <a:srgbClr val="674935"/>
                </a:solidFill>
                <a:latin typeface="Roboto Condensed"/>
                <a:ea typeface="Roboto Condensed"/>
                <a:cs typeface="Roboto Condensed"/>
                <a:sym typeface="Roboto Condensed"/>
              </a:rPr>
              <a:t>đồ</a:t>
            </a:r>
            <a:r>
              <a:rPr lang="en-US" sz="3900" dirty="0">
                <a:solidFill>
                  <a:srgbClr val="674935"/>
                </a:solidFill>
                <a:latin typeface="Roboto Condensed"/>
                <a:ea typeface="Roboto Condensed"/>
                <a:cs typeface="Roboto Condensed"/>
                <a:sym typeface="Roboto Condensed"/>
              </a:rPr>
              <a:t> </a:t>
            </a:r>
            <a:r>
              <a:rPr lang="en-US" sz="3900" dirty="0" err="1">
                <a:solidFill>
                  <a:srgbClr val="674935"/>
                </a:solidFill>
                <a:latin typeface="Roboto Condensed"/>
                <a:ea typeface="Roboto Condensed"/>
                <a:cs typeface="Roboto Condensed"/>
                <a:sym typeface="Roboto Condensed"/>
              </a:rPr>
              <a:t>lập</a:t>
            </a:r>
            <a:r>
              <a:rPr lang="en-US" sz="3900" dirty="0">
                <a:solidFill>
                  <a:srgbClr val="674935"/>
                </a:solidFill>
                <a:latin typeface="Roboto Condensed"/>
                <a:ea typeface="Roboto Condensed"/>
                <a:cs typeface="Roboto Condensed"/>
                <a:sym typeface="Roboto Condensed"/>
              </a:rPr>
              <a:t> </a:t>
            </a:r>
            <a:r>
              <a:rPr lang="en-US" sz="3900" dirty="0" err="1">
                <a:solidFill>
                  <a:srgbClr val="674935"/>
                </a:solidFill>
                <a:latin typeface="Roboto Condensed"/>
                <a:ea typeface="Roboto Condensed"/>
                <a:cs typeface="Roboto Condensed"/>
                <a:sym typeface="Roboto Condensed"/>
              </a:rPr>
              <a:t>luận</a:t>
            </a:r>
            <a:r>
              <a:rPr lang="en-US" sz="3900" dirty="0">
                <a:solidFill>
                  <a:srgbClr val="674935"/>
                </a:solidFill>
                <a:latin typeface="Roboto Condensed"/>
                <a:ea typeface="Roboto Condensed"/>
                <a:cs typeface="Roboto Condensed"/>
                <a:sym typeface="Roboto Condensed"/>
              </a:rPr>
              <a:t> </a:t>
            </a:r>
            <a:r>
              <a:rPr lang="en-US" sz="3900" dirty="0">
                <a:solidFill>
                  <a:srgbClr val="674935"/>
                </a:solidFill>
                <a:latin typeface="Roboto Condensed"/>
                <a:ea typeface="Roboto Condensed"/>
                <a:cs typeface="Roboto Condensed"/>
                <a:sym typeface="Wingdings" panose="05000000000000000000" pitchFamily="2" charset="2"/>
              </a:rPr>
              <a:t></a:t>
            </a:r>
            <a:r>
              <a:rPr lang="en-US" sz="3900" dirty="0">
                <a:solidFill>
                  <a:srgbClr val="674935"/>
                </a:solidFill>
                <a:latin typeface="Roboto Condensed"/>
                <a:ea typeface="Roboto Condensed"/>
                <a:cs typeface="Roboto Condensed"/>
                <a:sym typeface="Roboto Condensed"/>
              </a:rPr>
              <a:t> </a:t>
            </a:r>
            <a:r>
              <a:rPr lang="en-US" sz="3900" dirty="0" err="1">
                <a:solidFill>
                  <a:srgbClr val="674935"/>
                </a:solidFill>
                <a:latin typeface="Roboto Condensed"/>
                <a:ea typeface="Roboto Condensed"/>
                <a:cs typeface="Roboto Condensed"/>
                <a:sym typeface="Roboto Condensed"/>
              </a:rPr>
              <a:t>Nghệ</a:t>
            </a:r>
            <a:r>
              <a:rPr lang="en-US" sz="3900" dirty="0">
                <a:solidFill>
                  <a:srgbClr val="674935"/>
                </a:solidFill>
                <a:latin typeface="Roboto Condensed"/>
                <a:ea typeface="Roboto Condensed"/>
                <a:cs typeface="Roboto Condensed"/>
                <a:sym typeface="Roboto Condensed"/>
              </a:rPr>
              <a:t> </a:t>
            </a:r>
            <a:r>
              <a:rPr lang="en-US" sz="3900" dirty="0" err="1">
                <a:solidFill>
                  <a:srgbClr val="674935"/>
                </a:solidFill>
                <a:latin typeface="Roboto Condensed"/>
                <a:ea typeface="Roboto Condensed"/>
                <a:cs typeface="Roboto Condensed"/>
                <a:sym typeface="Roboto Condensed"/>
              </a:rPr>
              <a:t>thuật</a:t>
            </a:r>
            <a:r>
              <a:rPr lang="en-US" sz="3900" dirty="0">
                <a:solidFill>
                  <a:srgbClr val="674935"/>
                </a:solidFill>
                <a:latin typeface="Roboto Condensed"/>
                <a:ea typeface="Roboto Condensed"/>
                <a:cs typeface="Roboto Condensed"/>
                <a:sym typeface="Roboto Condensed"/>
              </a:rPr>
              <a:t> </a:t>
            </a:r>
            <a:r>
              <a:rPr lang="en-US" sz="3900" dirty="0" err="1">
                <a:solidFill>
                  <a:srgbClr val="674935"/>
                </a:solidFill>
                <a:latin typeface="Roboto Condensed"/>
                <a:ea typeface="Roboto Condensed"/>
                <a:cs typeface="Roboto Condensed"/>
                <a:sym typeface="Roboto Condensed"/>
              </a:rPr>
              <a:t>lập</a:t>
            </a:r>
            <a:r>
              <a:rPr lang="en-US" sz="3900" dirty="0">
                <a:solidFill>
                  <a:srgbClr val="674935"/>
                </a:solidFill>
                <a:latin typeface="Roboto Condensed"/>
                <a:ea typeface="Roboto Condensed"/>
                <a:cs typeface="Roboto Condensed"/>
                <a:sym typeface="Roboto Condensed"/>
              </a:rPr>
              <a:t> </a:t>
            </a:r>
            <a:r>
              <a:rPr lang="en-US" sz="3900" dirty="0" err="1">
                <a:solidFill>
                  <a:srgbClr val="674935"/>
                </a:solidFill>
                <a:latin typeface="Roboto Condensed"/>
                <a:ea typeface="Roboto Condensed"/>
                <a:cs typeface="Roboto Condensed"/>
                <a:sym typeface="Roboto Condensed"/>
              </a:rPr>
              <a:t>luận</a:t>
            </a:r>
            <a:r>
              <a:rPr lang="en-US" sz="3900" dirty="0">
                <a:solidFill>
                  <a:srgbClr val="674935"/>
                </a:solidFill>
                <a:latin typeface="Roboto Condensed"/>
                <a:ea typeface="Roboto Condensed"/>
                <a:cs typeface="Roboto Condensed"/>
                <a:sym typeface="Roboto Condensed"/>
              </a:rPr>
              <a:t> </a:t>
            </a:r>
            <a:r>
              <a:rPr lang="en-US" sz="3900" dirty="0">
                <a:solidFill>
                  <a:srgbClr val="674935"/>
                </a:solidFill>
                <a:latin typeface="Roboto Condensed"/>
                <a:ea typeface="Roboto Condensed"/>
                <a:cs typeface="Roboto Condensed"/>
                <a:sym typeface="Wingdings" panose="05000000000000000000" pitchFamily="2" charset="2"/>
              </a:rPr>
              <a:t></a:t>
            </a:r>
            <a:r>
              <a:rPr lang="en-US" sz="3900" dirty="0">
                <a:solidFill>
                  <a:srgbClr val="674935"/>
                </a:solidFill>
                <a:latin typeface="Roboto Condensed"/>
                <a:ea typeface="Roboto Condensed"/>
                <a:cs typeface="Roboto Condensed"/>
                <a:sym typeface="Roboto Condensed"/>
              </a:rPr>
              <a:t> Liên </a:t>
            </a:r>
            <a:r>
              <a:rPr lang="en-US" sz="3900" dirty="0" err="1">
                <a:solidFill>
                  <a:srgbClr val="674935"/>
                </a:solidFill>
                <a:latin typeface="Roboto Condensed"/>
                <a:ea typeface="Roboto Condensed"/>
                <a:cs typeface="Roboto Condensed"/>
                <a:sym typeface="Roboto Condensed"/>
              </a:rPr>
              <a:t>hệ</a:t>
            </a:r>
            <a:endParaRPr lang="en-US" sz="3900" dirty="0">
              <a:solidFill>
                <a:srgbClr val="674935"/>
              </a:solidFill>
              <a:latin typeface="Roboto Condensed"/>
              <a:ea typeface="Roboto Condensed"/>
              <a:cs typeface="Roboto Condensed"/>
              <a:sym typeface="Roboto Condensed"/>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a:stretch>
          </a:blipFill>
        </p:spPr>
        <p:txBody>
          <a:bodyPr/>
          <a:lstStyle/>
          <a:p>
            <a:endParaRPr lang="en-US"/>
          </a:p>
        </p:txBody>
      </p:sp>
      <p:grpSp>
        <p:nvGrpSpPr>
          <p:cNvPr id="3" name="Group 3"/>
          <p:cNvGrpSpPr/>
          <p:nvPr/>
        </p:nvGrpSpPr>
        <p:grpSpPr>
          <a:xfrm>
            <a:off x="0" y="1419785"/>
            <a:ext cx="18299916" cy="68632"/>
            <a:chOff x="0" y="0"/>
            <a:chExt cx="24399888" cy="91509"/>
          </a:xfrm>
        </p:grpSpPr>
        <p:sp>
          <p:nvSpPr>
            <p:cNvPr id="4" name="Freeform 4"/>
            <p:cNvSpPr/>
            <p:nvPr/>
          </p:nvSpPr>
          <p:spPr>
            <a:xfrm>
              <a:off x="0" y="0"/>
              <a:ext cx="24399875" cy="91567"/>
            </a:xfrm>
            <a:custGeom>
              <a:avLst/>
              <a:gdLst/>
              <a:ahLst/>
              <a:cxnLst/>
              <a:rect l="l" t="t" r="r" b="b"/>
              <a:pathLst>
                <a:path w="24399875" h="91567">
                  <a:moveTo>
                    <a:pt x="0" y="91567"/>
                  </a:moveTo>
                  <a:lnTo>
                    <a:pt x="24399875" y="91567"/>
                  </a:lnTo>
                  <a:lnTo>
                    <a:pt x="24399875" y="0"/>
                  </a:lnTo>
                  <a:lnTo>
                    <a:pt x="0" y="0"/>
                  </a:lnTo>
                  <a:close/>
                </a:path>
              </a:pathLst>
            </a:custGeom>
            <a:solidFill>
              <a:srgbClr val="767171"/>
            </a:solidFill>
          </p:spPr>
          <p:txBody>
            <a:bodyPr/>
            <a:lstStyle/>
            <a:p>
              <a:endParaRPr lang="en-US"/>
            </a:p>
          </p:txBody>
        </p:sp>
      </p:grpSp>
      <p:sp>
        <p:nvSpPr>
          <p:cNvPr id="5" name="TextBox 5"/>
          <p:cNvSpPr txBox="1"/>
          <p:nvPr/>
        </p:nvSpPr>
        <p:spPr>
          <a:xfrm>
            <a:off x="892622" y="505385"/>
            <a:ext cx="17259300" cy="743793"/>
          </a:xfrm>
          <a:prstGeom prst="rect">
            <a:avLst/>
          </a:prstGeom>
        </p:spPr>
        <p:txBody>
          <a:bodyPr lIns="0" tIns="0" rIns="0" bIns="0" rtlCol="0" anchor="t">
            <a:spAutoFit/>
          </a:bodyPr>
          <a:lstStyle/>
          <a:p>
            <a:pPr algn="ctr">
              <a:lnSpc>
                <a:spcPts val="5759"/>
              </a:lnSpc>
              <a:spcBef>
                <a:spcPct val="0"/>
              </a:spcBef>
            </a:pPr>
            <a:r>
              <a:rPr lang="en-US" sz="4800" dirty="0">
                <a:solidFill>
                  <a:srgbClr val="674935"/>
                </a:solidFill>
                <a:latin typeface="#9Slide05 Dear Saturday"/>
                <a:ea typeface="#9Slide05 Dear Saturday"/>
                <a:cs typeface="#9Slide05 Dear Saturday"/>
                <a:sym typeface="#9Slide05 Dear Saturday"/>
              </a:rPr>
              <a:t> </a:t>
            </a:r>
            <a:r>
              <a:rPr lang="en-US" sz="4800" dirty="0" err="1">
                <a:solidFill>
                  <a:srgbClr val="674935"/>
                </a:solidFill>
                <a:latin typeface="#9Slide05 Dear Saturday"/>
                <a:ea typeface="#9Slide05 Dear Saturday"/>
                <a:cs typeface="#9Slide05 Dear Saturday"/>
                <a:sym typeface="#9Slide05 Dear Saturday"/>
              </a:rPr>
              <a:t>Nhận</a:t>
            </a:r>
            <a:r>
              <a:rPr lang="en-US" sz="4800" dirty="0">
                <a:solidFill>
                  <a:srgbClr val="674935"/>
                </a:solidFill>
                <a:latin typeface="#9Slide05 Dear Saturday"/>
                <a:ea typeface="#9Slide05 Dear Saturday"/>
                <a:cs typeface="#9Slide05 Dear Saturday"/>
                <a:sym typeface="#9Slide05 Dear Saturday"/>
              </a:rPr>
              <a:t> </a:t>
            </a:r>
            <a:r>
              <a:rPr lang="en-US" sz="4800" dirty="0" err="1">
                <a:solidFill>
                  <a:srgbClr val="674935"/>
                </a:solidFill>
                <a:latin typeface="#9Slide05 Dear Saturday"/>
                <a:ea typeface="#9Slide05 Dear Saturday"/>
                <a:cs typeface="#9Slide05 Dear Saturday"/>
                <a:sym typeface="#9Slide05 Dear Saturday"/>
              </a:rPr>
              <a:t>xét</a:t>
            </a:r>
            <a:r>
              <a:rPr lang="en-US" sz="4800" dirty="0">
                <a:solidFill>
                  <a:srgbClr val="674935"/>
                </a:solidFill>
                <a:latin typeface="#9Slide05 Dear Saturday"/>
                <a:ea typeface="#9Slide05 Dear Saturday"/>
                <a:cs typeface="#9Slide05 Dear Saturday"/>
                <a:sym typeface="#9Slide05 Dear Saturday"/>
              </a:rPr>
              <a:t> </a:t>
            </a:r>
            <a:r>
              <a:rPr lang="vi-VN" sz="4800" dirty="0">
                <a:solidFill>
                  <a:srgbClr val="674935"/>
                </a:solidFill>
                <a:latin typeface="#9Slide05 Dear Saturday"/>
                <a:ea typeface="#9Slide05 Dear Saturday"/>
                <a:cs typeface="#9Slide05 Dear Saturday"/>
                <a:sym typeface="#9Slide05 Dear Saturday"/>
              </a:rPr>
              <a:t>về mối quan hệ giữa luận điểm, lí lẽ, bằng chứng</a:t>
            </a:r>
            <a:endParaRPr lang="en-US" sz="4800" dirty="0">
              <a:solidFill>
                <a:srgbClr val="674935"/>
              </a:solidFill>
              <a:latin typeface="#9Slide05 Dear Saturday"/>
              <a:ea typeface="#9Slide05 Dear Saturday"/>
              <a:cs typeface="#9Slide05 Dear Saturday"/>
              <a:sym typeface="#9Slide05 Dear Saturday"/>
            </a:endParaRPr>
          </a:p>
        </p:txBody>
      </p:sp>
      <p:grpSp>
        <p:nvGrpSpPr>
          <p:cNvPr id="6" name="Group 6"/>
          <p:cNvGrpSpPr/>
          <p:nvPr/>
        </p:nvGrpSpPr>
        <p:grpSpPr>
          <a:xfrm>
            <a:off x="443780" y="3178225"/>
            <a:ext cx="17434244" cy="4288895"/>
            <a:chOff x="0" y="0"/>
            <a:chExt cx="4591735" cy="1570059"/>
          </a:xfrm>
        </p:grpSpPr>
        <p:sp>
          <p:nvSpPr>
            <p:cNvPr id="7" name="Freeform 7"/>
            <p:cNvSpPr/>
            <p:nvPr/>
          </p:nvSpPr>
          <p:spPr>
            <a:xfrm>
              <a:off x="0" y="0"/>
              <a:ext cx="4591735" cy="1570059"/>
            </a:xfrm>
            <a:custGeom>
              <a:avLst/>
              <a:gdLst/>
              <a:ahLst/>
              <a:cxnLst/>
              <a:rect l="l" t="t" r="r" b="b"/>
              <a:pathLst>
                <a:path w="4591735" h="1570059">
                  <a:moveTo>
                    <a:pt x="22647" y="0"/>
                  </a:moveTo>
                  <a:lnTo>
                    <a:pt x="4569088" y="0"/>
                  </a:lnTo>
                  <a:cubicBezTo>
                    <a:pt x="4575094" y="0"/>
                    <a:pt x="4580854" y="2386"/>
                    <a:pt x="4585102" y="6633"/>
                  </a:cubicBezTo>
                  <a:cubicBezTo>
                    <a:pt x="4589349" y="10880"/>
                    <a:pt x="4591735" y="16641"/>
                    <a:pt x="4591735" y="22647"/>
                  </a:cubicBezTo>
                  <a:lnTo>
                    <a:pt x="4591735" y="1547412"/>
                  </a:lnTo>
                  <a:cubicBezTo>
                    <a:pt x="4591735" y="1553418"/>
                    <a:pt x="4589349" y="1559179"/>
                    <a:pt x="4585102" y="1563426"/>
                  </a:cubicBezTo>
                  <a:cubicBezTo>
                    <a:pt x="4580854" y="1567673"/>
                    <a:pt x="4575094" y="1570059"/>
                    <a:pt x="4569088" y="1570059"/>
                  </a:cubicBezTo>
                  <a:lnTo>
                    <a:pt x="22647" y="1570059"/>
                  </a:lnTo>
                  <a:cubicBezTo>
                    <a:pt x="16641" y="1570059"/>
                    <a:pt x="10880" y="1567673"/>
                    <a:pt x="6633" y="1563426"/>
                  </a:cubicBezTo>
                  <a:cubicBezTo>
                    <a:pt x="2386" y="1559179"/>
                    <a:pt x="0" y="1553418"/>
                    <a:pt x="0" y="1547412"/>
                  </a:cubicBezTo>
                  <a:lnTo>
                    <a:pt x="0" y="22647"/>
                  </a:lnTo>
                  <a:cubicBezTo>
                    <a:pt x="0" y="16641"/>
                    <a:pt x="2386" y="10880"/>
                    <a:pt x="6633" y="6633"/>
                  </a:cubicBezTo>
                  <a:cubicBezTo>
                    <a:pt x="10880" y="2386"/>
                    <a:pt x="16641" y="0"/>
                    <a:pt x="22647" y="0"/>
                  </a:cubicBezTo>
                  <a:close/>
                </a:path>
              </a:pathLst>
            </a:custGeom>
            <a:solidFill>
              <a:srgbClr val="CFB788">
                <a:alpha val="15686"/>
              </a:srgbClr>
            </a:solidFill>
          </p:spPr>
          <p:txBody>
            <a:bodyPr/>
            <a:lstStyle/>
            <a:p>
              <a:endParaRPr lang="en-US"/>
            </a:p>
          </p:txBody>
        </p:sp>
        <p:sp>
          <p:nvSpPr>
            <p:cNvPr id="8" name="TextBox 8"/>
            <p:cNvSpPr txBox="1"/>
            <p:nvPr/>
          </p:nvSpPr>
          <p:spPr>
            <a:xfrm>
              <a:off x="0" y="-9525"/>
              <a:ext cx="4591735" cy="1579584"/>
            </a:xfrm>
            <a:prstGeom prst="rect">
              <a:avLst/>
            </a:prstGeom>
          </p:spPr>
          <p:txBody>
            <a:bodyPr lIns="50800" tIns="50800" rIns="50800" bIns="50800" rtlCol="0" anchor="ctr"/>
            <a:lstStyle/>
            <a:p>
              <a:pPr algn="ctr">
                <a:lnSpc>
                  <a:spcPts val="2521"/>
                </a:lnSpc>
              </a:pPr>
              <a:endParaRPr/>
            </a:p>
          </p:txBody>
        </p:sp>
      </p:grpSp>
      <p:sp>
        <p:nvSpPr>
          <p:cNvPr id="9" name="TextBox 9"/>
          <p:cNvSpPr txBox="1"/>
          <p:nvPr/>
        </p:nvSpPr>
        <p:spPr>
          <a:xfrm>
            <a:off x="736136" y="3357477"/>
            <a:ext cx="16868867" cy="3667671"/>
          </a:xfrm>
          <a:prstGeom prst="rect">
            <a:avLst/>
          </a:prstGeom>
        </p:spPr>
        <p:txBody>
          <a:bodyPr lIns="0" tIns="0" rIns="0" bIns="0" rtlCol="0" anchor="t">
            <a:spAutoFit/>
          </a:bodyPr>
          <a:lstStyle/>
          <a:p>
            <a:pPr algn="just">
              <a:lnSpc>
                <a:spcPct val="150000"/>
              </a:lnSpc>
              <a:spcBef>
                <a:spcPts val="200"/>
              </a:spcBef>
              <a:spcAft>
                <a:spcPts val="200"/>
              </a:spcAft>
              <a:tabLst>
                <a:tab pos="7334250" algn="l"/>
              </a:tabLst>
            </a:pPr>
            <a:r>
              <a:rPr lang="vi-VN" sz="4000" dirty="0">
                <a:solidFill>
                  <a:srgbClr val="674935"/>
                </a:solidFill>
                <a:effectLst/>
                <a:latin typeface="Roboto Condensed" panose="02000000000000000000" pitchFamily="2" charset="0"/>
                <a:ea typeface="Roboto Condensed" panose="02000000000000000000" pitchFamily="2" charset="0"/>
              </a:rPr>
              <a:t>Đọc đoạn từ  “Mấy câu kết” đến “vườn hoa văn học nước nhà” và thực hiện các yêu cầu:</a:t>
            </a:r>
            <a:endParaRPr lang="en-US" sz="4000" dirty="0">
              <a:solidFill>
                <a:srgbClr val="674935"/>
              </a:solidFill>
              <a:effectLst/>
              <a:latin typeface="Roboto Condensed" panose="02000000000000000000" pitchFamily="2" charset="0"/>
              <a:ea typeface="Roboto Condensed" panose="02000000000000000000" pitchFamily="2" charset="0"/>
            </a:endParaRPr>
          </a:p>
          <a:p>
            <a:pPr marL="571500" lvl="0" indent="-571500" algn="just">
              <a:lnSpc>
                <a:spcPct val="150000"/>
              </a:lnSpc>
              <a:spcBef>
                <a:spcPts val="200"/>
              </a:spcBef>
              <a:spcAft>
                <a:spcPts val="200"/>
              </a:spcAft>
              <a:buFont typeface="Arial" panose="020B0604020202020204" pitchFamily="34" charset="0"/>
              <a:buChar char="•"/>
              <a:tabLst>
                <a:tab pos="7334250" algn="l"/>
              </a:tabLst>
            </a:pPr>
            <a:r>
              <a:rPr lang="vi-VN" sz="4000" dirty="0">
                <a:solidFill>
                  <a:srgbClr val="674935"/>
                </a:solidFill>
                <a:effectLst/>
                <a:latin typeface="Roboto Condensed" panose="02000000000000000000" pitchFamily="2" charset="0"/>
                <a:ea typeface="Roboto Condensed" panose="02000000000000000000" pitchFamily="2" charset="0"/>
                <a:cs typeface="Noto Sans Symbols"/>
              </a:rPr>
              <a:t>Xác định luận điểm, lí lẽ và bằng chứng trong đoạn trên.</a:t>
            </a:r>
            <a:endParaRPr lang="en-US" sz="4000" dirty="0">
              <a:solidFill>
                <a:srgbClr val="674935"/>
              </a:solidFill>
              <a:effectLst/>
              <a:latin typeface="Roboto Condensed" panose="02000000000000000000" pitchFamily="2" charset="0"/>
              <a:ea typeface="Roboto Condensed" panose="02000000000000000000" pitchFamily="2" charset="0"/>
              <a:cs typeface="Noto Sans Symbols"/>
            </a:endParaRPr>
          </a:p>
          <a:p>
            <a:pPr marL="571500" indent="-571500">
              <a:lnSpc>
                <a:spcPct val="150000"/>
              </a:lnSpc>
              <a:buFont typeface="Arial" panose="020B0604020202020204" pitchFamily="34" charset="0"/>
              <a:buChar char="•"/>
            </a:pPr>
            <a:r>
              <a:rPr lang="vi-VN" sz="4000" dirty="0">
                <a:solidFill>
                  <a:srgbClr val="674935"/>
                </a:solidFill>
                <a:effectLst/>
                <a:latin typeface="Roboto Condensed" panose="02000000000000000000" pitchFamily="2" charset="0"/>
                <a:ea typeface="Roboto Condensed" panose="02000000000000000000" pitchFamily="2" charset="0"/>
              </a:rPr>
              <a:t>Nhận xét về cách nêu lí lẽ và bằng chứng trong đoạn</a:t>
            </a:r>
            <a:endParaRPr lang="en-US" sz="4000" dirty="0">
              <a:solidFill>
                <a:srgbClr val="674935"/>
              </a:solidFill>
              <a:latin typeface="Roboto Condensed" panose="02000000000000000000" pitchFamily="2" charset="0"/>
              <a:ea typeface="Roboto Condensed" panose="02000000000000000000" pitchFamily="2" charset="0"/>
              <a:cs typeface="Roboto Condensed"/>
              <a:sym typeface="Roboto Condensed"/>
            </a:endParaRPr>
          </a:p>
        </p:txBody>
      </p:sp>
      <p:sp>
        <p:nvSpPr>
          <p:cNvPr id="10" name="TextBox 10"/>
          <p:cNvSpPr txBox="1"/>
          <p:nvPr/>
        </p:nvSpPr>
        <p:spPr>
          <a:xfrm>
            <a:off x="6324600" y="2051905"/>
            <a:ext cx="7065963" cy="863600"/>
          </a:xfrm>
          <a:prstGeom prst="rect">
            <a:avLst/>
          </a:prstGeom>
        </p:spPr>
        <p:txBody>
          <a:bodyPr lIns="0" tIns="0" rIns="0" bIns="0" rtlCol="0" anchor="t">
            <a:spAutoFit/>
          </a:bodyPr>
          <a:lstStyle/>
          <a:p>
            <a:pPr algn="just">
              <a:lnSpc>
                <a:spcPts val="7000"/>
              </a:lnSpc>
            </a:pPr>
            <a:r>
              <a:rPr lang="en-US" sz="5000" b="1" dirty="0">
                <a:solidFill>
                  <a:srgbClr val="7B8B5F"/>
                </a:solidFill>
                <a:latin typeface="Roboto Condensed Bold"/>
                <a:ea typeface="Roboto Condensed Bold"/>
                <a:cs typeface="Roboto Condensed Bold"/>
                <a:sym typeface="Roboto Condensed Bold"/>
              </a:rPr>
              <a:t>NHÓM </a:t>
            </a:r>
            <a:r>
              <a:rPr lang="vi-VN" sz="5000" b="1" dirty="0">
                <a:solidFill>
                  <a:srgbClr val="7B8B5F"/>
                </a:solidFill>
                <a:latin typeface="Roboto Condensed Bold"/>
                <a:ea typeface="Roboto Condensed Bold"/>
                <a:cs typeface="Roboto Condensed Bold"/>
                <a:sym typeface="Roboto Condensed Bold"/>
              </a:rPr>
              <a:t>NHÀ PHÊ BÌNH 5</a:t>
            </a:r>
            <a:endParaRPr lang="en-US" sz="5000" b="1" dirty="0">
              <a:solidFill>
                <a:srgbClr val="7B8B5F"/>
              </a:solidFill>
              <a:latin typeface="Roboto Condensed Bold"/>
              <a:ea typeface="Roboto Condensed Bold"/>
              <a:cs typeface="Roboto Condensed Bold"/>
              <a:sym typeface="Roboto Condensed Bold"/>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a:stretch>
          </a:blipFill>
        </p:spPr>
        <p:txBody>
          <a:bodyPr/>
          <a:lstStyle/>
          <a:p>
            <a:endParaRPr lang="en-US"/>
          </a:p>
        </p:txBody>
      </p:sp>
      <p:grpSp>
        <p:nvGrpSpPr>
          <p:cNvPr id="3" name="Group 3"/>
          <p:cNvGrpSpPr/>
          <p:nvPr/>
        </p:nvGrpSpPr>
        <p:grpSpPr>
          <a:xfrm>
            <a:off x="0" y="1419785"/>
            <a:ext cx="18299916" cy="68632"/>
            <a:chOff x="0" y="0"/>
            <a:chExt cx="24399888" cy="91509"/>
          </a:xfrm>
        </p:grpSpPr>
        <p:sp>
          <p:nvSpPr>
            <p:cNvPr id="4" name="Freeform 4"/>
            <p:cNvSpPr/>
            <p:nvPr/>
          </p:nvSpPr>
          <p:spPr>
            <a:xfrm>
              <a:off x="0" y="0"/>
              <a:ext cx="24399875" cy="91567"/>
            </a:xfrm>
            <a:custGeom>
              <a:avLst/>
              <a:gdLst/>
              <a:ahLst/>
              <a:cxnLst/>
              <a:rect l="l" t="t" r="r" b="b"/>
              <a:pathLst>
                <a:path w="24399875" h="91567">
                  <a:moveTo>
                    <a:pt x="0" y="91567"/>
                  </a:moveTo>
                  <a:lnTo>
                    <a:pt x="24399875" y="91567"/>
                  </a:lnTo>
                  <a:lnTo>
                    <a:pt x="24399875" y="0"/>
                  </a:lnTo>
                  <a:lnTo>
                    <a:pt x="0" y="0"/>
                  </a:lnTo>
                  <a:close/>
                </a:path>
              </a:pathLst>
            </a:custGeom>
            <a:solidFill>
              <a:srgbClr val="767171"/>
            </a:solidFill>
          </p:spPr>
          <p:txBody>
            <a:bodyPr/>
            <a:lstStyle/>
            <a:p>
              <a:endParaRPr lang="en-US"/>
            </a:p>
          </p:txBody>
        </p:sp>
      </p:grpSp>
      <p:sp>
        <p:nvSpPr>
          <p:cNvPr id="5" name="Freeform 5"/>
          <p:cNvSpPr/>
          <p:nvPr/>
        </p:nvSpPr>
        <p:spPr>
          <a:xfrm>
            <a:off x="13857229" y="3899892"/>
            <a:ext cx="4430771" cy="6118441"/>
          </a:xfrm>
          <a:custGeom>
            <a:avLst/>
            <a:gdLst/>
            <a:ahLst/>
            <a:cxnLst/>
            <a:rect l="l" t="t" r="r" b="b"/>
            <a:pathLst>
              <a:path w="4430771" h="6118441">
                <a:moveTo>
                  <a:pt x="0" y="0"/>
                </a:moveTo>
                <a:lnTo>
                  <a:pt x="4430771" y="0"/>
                </a:lnTo>
                <a:lnTo>
                  <a:pt x="4430771" y="6118440"/>
                </a:lnTo>
                <a:lnTo>
                  <a:pt x="0" y="611844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7" name="TextBox 7"/>
          <p:cNvSpPr txBox="1"/>
          <p:nvPr/>
        </p:nvSpPr>
        <p:spPr>
          <a:xfrm>
            <a:off x="892622" y="2687004"/>
            <a:ext cx="13687867" cy="2642775"/>
          </a:xfrm>
          <a:prstGeom prst="rect">
            <a:avLst/>
          </a:prstGeom>
        </p:spPr>
        <p:txBody>
          <a:bodyPr lIns="0" tIns="0" rIns="0" bIns="0" rtlCol="0" anchor="t">
            <a:spAutoFit/>
          </a:bodyPr>
          <a:lstStyle/>
          <a:p>
            <a:pPr marL="685800" indent="-685800" algn="just">
              <a:lnSpc>
                <a:spcPct val="120000"/>
              </a:lnSpc>
              <a:spcBef>
                <a:spcPts val="200"/>
              </a:spcBef>
              <a:spcAft>
                <a:spcPts val="200"/>
              </a:spcAft>
              <a:buFont typeface="Arial" panose="020B0604020202020204" pitchFamily="34" charset="0"/>
              <a:buChar char="•"/>
            </a:pPr>
            <a:r>
              <a:rPr lang="vi-VN" sz="4800" dirty="0">
                <a:solidFill>
                  <a:srgbClr val="674935"/>
                </a:solidFill>
                <a:effectLst/>
                <a:latin typeface="Roboto Condensed" panose="02000000000000000000" pitchFamily="2" charset="0"/>
                <a:ea typeface="Roboto Condensed" panose="02000000000000000000" pitchFamily="2" charset="0"/>
              </a:rPr>
              <a:t>Triển khai luận điểm theo mạch diễn biến tâm trạng của tác giả bài thơ.</a:t>
            </a:r>
            <a:endParaRPr lang="en-US" sz="4800" dirty="0">
              <a:solidFill>
                <a:srgbClr val="674935"/>
              </a:solidFill>
              <a:effectLst/>
              <a:latin typeface="Roboto Condensed" panose="02000000000000000000" pitchFamily="2" charset="0"/>
              <a:ea typeface="Roboto Condensed" panose="02000000000000000000" pitchFamily="2" charset="0"/>
            </a:endParaRPr>
          </a:p>
          <a:p>
            <a:pPr marL="685800" indent="-685800" algn="just">
              <a:lnSpc>
                <a:spcPct val="120000"/>
              </a:lnSpc>
              <a:spcBef>
                <a:spcPts val="200"/>
              </a:spcBef>
              <a:spcAft>
                <a:spcPts val="200"/>
              </a:spcAft>
              <a:buFont typeface="Arial" panose="020B0604020202020204" pitchFamily="34" charset="0"/>
              <a:buChar char="•"/>
            </a:pPr>
            <a:r>
              <a:rPr lang="vi-VN" sz="4800" dirty="0">
                <a:solidFill>
                  <a:srgbClr val="674935"/>
                </a:solidFill>
                <a:effectLst/>
                <a:latin typeface="Roboto Condensed" panose="02000000000000000000" pitchFamily="2" charset="0"/>
                <a:ea typeface="Roboto Condensed" panose="02000000000000000000" pitchFamily="2" charset="0"/>
              </a:rPr>
              <a:t>Lí lẽ, bằng chứng làm rõ cho luận điểm.</a:t>
            </a:r>
            <a:endParaRPr lang="en-US" sz="4800" dirty="0">
              <a:solidFill>
                <a:srgbClr val="674935"/>
              </a:solidFill>
              <a:effectLst/>
              <a:latin typeface="Roboto Condensed" panose="02000000000000000000" pitchFamily="2" charset="0"/>
              <a:ea typeface="Roboto Condensed" panose="02000000000000000000" pitchFamily="2" charset="0"/>
            </a:endParaRPr>
          </a:p>
        </p:txBody>
      </p:sp>
      <p:sp>
        <p:nvSpPr>
          <p:cNvPr id="8" name="TextBox 5">
            <a:extLst>
              <a:ext uri="{FF2B5EF4-FFF2-40B4-BE49-F238E27FC236}">
                <a16:creationId xmlns:a16="http://schemas.microsoft.com/office/drawing/2014/main" id="{B667891D-A58F-AEC6-2D45-173D5C7E07D0}"/>
              </a:ext>
            </a:extLst>
          </p:cNvPr>
          <p:cNvSpPr txBox="1"/>
          <p:nvPr/>
        </p:nvSpPr>
        <p:spPr>
          <a:xfrm>
            <a:off x="892622" y="505385"/>
            <a:ext cx="17259300" cy="743793"/>
          </a:xfrm>
          <a:prstGeom prst="rect">
            <a:avLst/>
          </a:prstGeom>
        </p:spPr>
        <p:txBody>
          <a:bodyPr lIns="0" tIns="0" rIns="0" bIns="0" rtlCol="0" anchor="t">
            <a:spAutoFit/>
          </a:bodyPr>
          <a:lstStyle/>
          <a:p>
            <a:pPr algn="ctr">
              <a:lnSpc>
                <a:spcPts val="5759"/>
              </a:lnSpc>
              <a:spcBef>
                <a:spcPct val="0"/>
              </a:spcBef>
            </a:pPr>
            <a:r>
              <a:rPr lang="en-US" sz="4800" dirty="0">
                <a:solidFill>
                  <a:srgbClr val="674935"/>
                </a:solidFill>
                <a:latin typeface="#9Slide05 Dear Saturday"/>
                <a:ea typeface="#9Slide05 Dear Saturday"/>
                <a:cs typeface="#9Slide05 Dear Saturday"/>
                <a:sym typeface="#9Slide05 Dear Saturday"/>
              </a:rPr>
              <a:t> </a:t>
            </a:r>
            <a:r>
              <a:rPr lang="en-US" sz="4800" dirty="0" err="1">
                <a:solidFill>
                  <a:srgbClr val="674935"/>
                </a:solidFill>
                <a:latin typeface="#9Slide05 Dear Saturday"/>
                <a:ea typeface="#9Slide05 Dear Saturday"/>
                <a:cs typeface="#9Slide05 Dear Saturday"/>
                <a:sym typeface="#9Slide05 Dear Saturday"/>
              </a:rPr>
              <a:t>Nhận</a:t>
            </a:r>
            <a:r>
              <a:rPr lang="en-US" sz="4800" dirty="0">
                <a:solidFill>
                  <a:srgbClr val="674935"/>
                </a:solidFill>
                <a:latin typeface="#9Slide05 Dear Saturday"/>
                <a:ea typeface="#9Slide05 Dear Saturday"/>
                <a:cs typeface="#9Slide05 Dear Saturday"/>
                <a:sym typeface="#9Slide05 Dear Saturday"/>
              </a:rPr>
              <a:t> </a:t>
            </a:r>
            <a:r>
              <a:rPr lang="en-US" sz="4800" dirty="0" err="1">
                <a:solidFill>
                  <a:srgbClr val="674935"/>
                </a:solidFill>
                <a:latin typeface="#9Slide05 Dear Saturday"/>
                <a:ea typeface="#9Slide05 Dear Saturday"/>
                <a:cs typeface="#9Slide05 Dear Saturday"/>
                <a:sym typeface="#9Slide05 Dear Saturday"/>
              </a:rPr>
              <a:t>xét</a:t>
            </a:r>
            <a:r>
              <a:rPr lang="en-US" sz="4800" dirty="0">
                <a:solidFill>
                  <a:srgbClr val="674935"/>
                </a:solidFill>
                <a:latin typeface="#9Slide05 Dear Saturday"/>
                <a:ea typeface="#9Slide05 Dear Saturday"/>
                <a:cs typeface="#9Slide05 Dear Saturday"/>
                <a:sym typeface="#9Slide05 Dear Saturday"/>
              </a:rPr>
              <a:t> </a:t>
            </a:r>
            <a:r>
              <a:rPr lang="vi-VN" sz="4800" dirty="0">
                <a:solidFill>
                  <a:srgbClr val="674935"/>
                </a:solidFill>
                <a:latin typeface="#9Slide05 Dear Saturday"/>
                <a:ea typeface="#9Slide05 Dear Saturday"/>
                <a:cs typeface="#9Slide05 Dear Saturday"/>
                <a:sym typeface="#9Slide05 Dear Saturday"/>
              </a:rPr>
              <a:t>về mối quan hệ giữa luận điểm, lí lẽ, bằng chứng</a:t>
            </a:r>
            <a:endParaRPr lang="en-US" sz="4800" dirty="0">
              <a:solidFill>
                <a:srgbClr val="674935"/>
              </a:solidFill>
              <a:latin typeface="#9Slide05 Dear Saturday"/>
              <a:ea typeface="#9Slide05 Dear Saturday"/>
              <a:cs typeface="#9Slide05 Dear Saturday"/>
              <a:sym typeface="#9Slide05 Dear Saturday"/>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barn(inVertical)">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barn(inVertical)">
                                      <p:cBhvr>
                                        <p:cTn id="12" dur="5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a:stretch>
          </a:blipFill>
        </p:spPr>
        <p:txBody>
          <a:bodyPr/>
          <a:lstStyle/>
          <a:p>
            <a:endParaRPr lang="en-US"/>
          </a:p>
        </p:txBody>
      </p:sp>
      <p:sp>
        <p:nvSpPr>
          <p:cNvPr id="3" name="Freeform 3"/>
          <p:cNvSpPr/>
          <p:nvPr/>
        </p:nvSpPr>
        <p:spPr>
          <a:xfrm>
            <a:off x="1638712" y="1148536"/>
            <a:ext cx="15239978" cy="7980206"/>
          </a:xfrm>
          <a:custGeom>
            <a:avLst/>
            <a:gdLst/>
            <a:ahLst/>
            <a:cxnLst/>
            <a:rect l="l" t="t" r="r" b="b"/>
            <a:pathLst>
              <a:path w="15239978" h="7980206">
                <a:moveTo>
                  <a:pt x="0" y="0"/>
                </a:moveTo>
                <a:lnTo>
                  <a:pt x="15239977" y="0"/>
                </a:lnTo>
                <a:lnTo>
                  <a:pt x="15239977" y="7980206"/>
                </a:lnTo>
                <a:lnTo>
                  <a:pt x="0" y="798020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4" name="TextBox 4"/>
          <p:cNvSpPr txBox="1"/>
          <p:nvPr/>
        </p:nvSpPr>
        <p:spPr>
          <a:xfrm>
            <a:off x="3464193" y="2944597"/>
            <a:ext cx="11884478" cy="3303468"/>
          </a:xfrm>
          <a:prstGeom prst="rect">
            <a:avLst/>
          </a:prstGeom>
        </p:spPr>
        <p:txBody>
          <a:bodyPr lIns="0" tIns="0" rIns="0" bIns="0" rtlCol="0" anchor="t">
            <a:spAutoFit/>
          </a:bodyPr>
          <a:lstStyle/>
          <a:p>
            <a:pPr algn="ctr">
              <a:lnSpc>
                <a:spcPct val="150000"/>
              </a:lnSpc>
              <a:spcBef>
                <a:spcPts val="200"/>
              </a:spcBef>
              <a:spcAft>
                <a:spcPts val="200"/>
              </a:spcAft>
            </a:pPr>
            <a:r>
              <a:rPr lang="vi-VN" sz="4800" dirty="0">
                <a:solidFill>
                  <a:srgbClr val="674935"/>
                </a:solidFill>
                <a:effectLst/>
                <a:latin typeface="Roboto Condensed" panose="02000000000000000000" pitchFamily="2" charset="0"/>
                <a:ea typeface="Roboto Condensed" panose="02000000000000000000" pitchFamily="2" charset="0"/>
              </a:rPr>
              <a:t>Tìm 1 ví dụ cho thấy tác giả đã kết hợp </a:t>
            </a:r>
          </a:p>
          <a:p>
            <a:pPr algn="ctr">
              <a:lnSpc>
                <a:spcPct val="150000"/>
              </a:lnSpc>
              <a:spcBef>
                <a:spcPts val="200"/>
              </a:spcBef>
              <a:spcAft>
                <a:spcPts val="200"/>
              </a:spcAft>
            </a:pPr>
            <a:r>
              <a:rPr lang="vi-VN" sz="4800" dirty="0">
                <a:solidFill>
                  <a:srgbClr val="674935"/>
                </a:solidFill>
                <a:effectLst/>
                <a:latin typeface="Roboto Condensed" panose="02000000000000000000" pitchFamily="2" charset="0"/>
                <a:ea typeface="Roboto Condensed" panose="02000000000000000000" pitchFamily="2" charset="0"/>
              </a:rPr>
              <a:t>nêu vấn đề khách quan </a:t>
            </a:r>
          </a:p>
          <a:p>
            <a:pPr algn="ctr">
              <a:lnSpc>
                <a:spcPct val="150000"/>
              </a:lnSpc>
              <a:spcBef>
                <a:spcPts val="200"/>
              </a:spcBef>
              <a:spcAft>
                <a:spcPts val="200"/>
              </a:spcAft>
            </a:pPr>
            <a:r>
              <a:rPr lang="vi-VN" sz="4800" dirty="0">
                <a:solidFill>
                  <a:srgbClr val="674935"/>
                </a:solidFill>
                <a:effectLst/>
                <a:latin typeface="Roboto Condensed" panose="02000000000000000000" pitchFamily="2" charset="0"/>
                <a:ea typeface="Roboto Condensed" panose="02000000000000000000" pitchFamily="2" charset="0"/>
              </a:rPr>
              <a:t>và phát biểu ý kiến chủ quan trong bài viết.</a:t>
            </a:r>
            <a:endParaRPr lang="en-US" sz="4800" dirty="0">
              <a:solidFill>
                <a:srgbClr val="674935"/>
              </a:solidFill>
              <a:effectLst/>
              <a:latin typeface="Roboto Condensed" panose="02000000000000000000" pitchFamily="2" charset="0"/>
              <a:ea typeface="Roboto Condensed" panose="02000000000000000000" pitchFamily="2"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0481C8-97E6-3FB9-7EFA-59B5D6A7BA38}"/>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086150BE-FDBA-1911-78B3-1BFF9467960D}"/>
              </a:ext>
            </a:extLst>
          </p:cNvPr>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a:stretch>
          </a:blipFill>
        </p:spPr>
        <p:txBody>
          <a:bodyPr/>
          <a:lstStyle/>
          <a:p>
            <a:endParaRPr lang="en-US"/>
          </a:p>
        </p:txBody>
      </p:sp>
      <p:grpSp>
        <p:nvGrpSpPr>
          <p:cNvPr id="3" name="Group 3">
            <a:extLst>
              <a:ext uri="{FF2B5EF4-FFF2-40B4-BE49-F238E27FC236}">
                <a16:creationId xmlns:a16="http://schemas.microsoft.com/office/drawing/2014/main" id="{45C85DA9-777E-139C-B695-0AB4C3585F84}"/>
              </a:ext>
            </a:extLst>
          </p:cNvPr>
          <p:cNvGrpSpPr/>
          <p:nvPr/>
        </p:nvGrpSpPr>
        <p:grpSpPr>
          <a:xfrm>
            <a:off x="0" y="1419785"/>
            <a:ext cx="18299916" cy="68632"/>
            <a:chOff x="0" y="0"/>
            <a:chExt cx="24399888" cy="91509"/>
          </a:xfrm>
        </p:grpSpPr>
        <p:sp>
          <p:nvSpPr>
            <p:cNvPr id="4" name="Freeform 4">
              <a:extLst>
                <a:ext uri="{FF2B5EF4-FFF2-40B4-BE49-F238E27FC236}">
                  <a16:creationId xmlns:a16="http://schemas.microsoft.com/office/drawing/2014/main" id="{39B82BB3-E89D-9864-4C3D-678832DE54B3}"/>
                </a:ext>
              </a:extLst>
            </p:cNvPr>
            <p:cNvSpPr/>
            <p:nvPr/>
          </p:nvSpPr>
          <p:spPr>
            <a:xfrm>
              <a:off x="0" y="0"/>
              <a:ext cx="24399875" cy="91567"/>
            </a:xfrm>
            <a:custGeom>
              <a:avLst/>
              <a:gdLst/>
              <a:ahLst/>
              <a:cxnLst/>
              <a:rect l="l" t="t" r="r" b="b"/>
              <a:pathLst>
                <a:path w="24399875" h="91567">
                  <a:moveTo>
                    <a:pt x="0" y="91567"/>
                  </a:moveTo>
                  <a:lnTo>
                    <a:pt x="24399875" y="91567"/>
                  </a:lnTo>
                  <a:lnTo>
                    <a:pt x="24399875" y="0"/>
                  </a:lnTo>
                  <a:lnTo>
                    <a:pt x="0" y="0"/>
                  </a:lnTo>
                  <a:close/>
                </a:path>
              </a:pathLst>
            </a:custGeom>
            <a:solidFill>
              <a:srgbClr val="767171"/>
            </a:solidFill>
          </p:spPr>
          <p:txBody>
            <a:bodyPr/>
            <a:lstStyle/>
            <a:p>
              <a:endParaRPr lang="en-US"/>
            </a:p>
          </p:txBody>
        </p:sp>
      </p:grpSp>
      <p:sp>
        <p:nvSpPr>
          <p:cNvPr id="5" name="Freeform 5">
            <a:extLst>
              <a:ext uri="{FF2B5EF4-FFF2-40B4-BE49-F238E27FC236}">
                <a16:creationId xmlns:a16="http://schemas.microsoft.com/office/drawing/2014/main" id="{5D6B218B-BC3F-EEFB-4A65-B304399F59CE}"/>
              </a:ext>
            </a:extLst>
          </p:cNvPr>
          <p:cNvSpPr/>
          <p:nvPr/>
        </p:nvSpPr>
        <p:spPr>
          <a:xfrm>
            <a:off x="14613440" y="3390900"/>
            <a:ext cx="4430771" cy="6118441"/>
          </a:xfrm>
          <a:custGeom>
            <a:avLst/>
            <a:gdLst/>
            <a:ahLst/>
            <a:cxnLst/>
            <a:rect l="l" t="t" r="r" b="b"/>
            <a:pathLst>
              <a:path w="4430771" h="6118441">
                <a:moveTo>
                  <a:pt x="0" y="0"/>
                </a:moveTo>
                <a:lnTo>
                  <a:pt x="4430771" y="0"/>
                </a:lnTo>
                <a:lnTo>
                  <a:pt x="4430771" y="6118440"/>
                </a:lnTo>
                <a:lnTo>
                  <a:pt x="0" y="611844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7" name="TextBox 7">
            <a:extLst>
              <a:ext uri="{FF2B5EF4-FFF2-40B4-BE49-F238E27FC236}">
                <a16:creationId xmlns:a16="http://schemas.microsoft.com/office/drawing/2014/main" id="{E58DB3FD-B208-D94F-3450-ECA0EB621462}"/>
              </a:ext>
            </a:extLst>
          </p:cNvPr>
          <p:cNvSpPr txBox="1"/>
          <p:nvPr/>
        </p:nvSpPr>
        <p:spPr>
          <a:xfrm>
            <a:off x="892622" y="2029733"/>
            <a:ext cx="13687867" cy="2046201"/>
          </a:xfrm>
          <a:prstGeom prst="rect">
            <a:avLst/>
          </a:prstGeom>
        </p:spPr>
        <p:txBody>
          <a:bodyPr lIns="0" tIns="0" rIns="0" bIns="0" rtlCol="0" anchor="t">
            <a:spAutoFit/>
          </a:bodyPr>
          <a:lstStyle/>
          <a:p>
            <a:pPr marL="457200" indent="-457200" algn="just">
              <a:lnSpc>
                <a:spcPct val="120000"/>
              </a:lnSpc>
              <a:spcBef>
                <a:spcPts val="200"/>
              </a:spcBef>
              <a:spcAft>
                <a:spcPts val="200"/>
              </a:spcAft>
              <a:buFont typeface="Arial" panose="020B0604020202020204" pitchFamily="34" charset="0"/>
              <a:buChar char="•"/>
            </a:pPr>
            <a:r>
              <a:rPr lang="vi-VN" sz="3500" dirty="0">
                <a:solidFill>
                  <a:srgbClr val="674935"/>
                </a:solidFill>
                <a:effectLst/>
                <a:latin typeface="Roboto Condensed" panose="02000000000000000000" pitchFamily="2" charset="0"/>
                <a:ea typeface="Roboto Condensed" panose="02000000000000000000" pitchFamily="2" charset="0"/>
              </a:rPr>
              <a:t>Triển khai luận điểm theo mạch diễn biến tâm trạng của tác giả bài thơ.</a:t>
            </a:r>
            <a:endParaRPr lang="en-US" sz="3500" dirty="0">
              <a:solidFill>
                <a:srgbClr val="674935"/>
              </a:solidFill>
              <a:effectLst/>
              <a:latin typeface="Roboto Condensed" panose="02000000000000000000" pitchFamily="2" charset="0"/>
              <a:ea typeface="Roboto Condensed" panose="02000000000000000000" pitchFamily="2" charset="0"/>
            </a:endParaRPr>
          </a:p>
          <a:p>
            <a:pPr marL="457200" indent="-457200" algn="just">
              <a:lnSpc>
                <a:spcPct val="120000"/>
              </a:lnSpc>
              <a:spcBef>
                <a:spcPts val="200"/>
              </a:spcBef>
              <a:spcAft>
                <a:spcPts val="200"/>
              </a:spcAft>
              <a:buFont typeface="Arial" panose="020B0604020202020204" pitchFamily="34" charset="0"/>
              <a:buChar char="•"/>
            </a:pPr>
            <a:r>
              <a:rPr lang="vi-VN" sz="3500" dirty="0">
                <a:solidFill>
                  <a:srgbClr val="674935"/>
                </a:solidFill>
                <a:effectLst/>
                <a:latin typeface="Roboto Condensed" panose="02000000000000000000" pitchFamily="2" charset="0"/>
                <a:ea typeface="Roboto Condensed" panose="02000000000000000000" pitchFamily="2" charset="0"/>
              </a:rPr>
              <a:t>Lí lẽ, bằng chứng làm rõ cho luận điểm.</a:t>
            </a:r>
            <a:endParaRPr lang="en-US" sz="3500" dirty="0">
              <a:solidFill>
                <a:srgbClr val="674935"/>
              </a:solidFill>
              <a:effectLst/>
              <a:latin typeface="Roboto Condensed" panose="02000000000000000000" pitchFamily="2" charset="0"/>
              <a:ea typeface="Roboto Condensed" panose="02000000000000000000" pitchFamily="2" charset="0"/>
            </a:endParaRPr>
          </a:p>
          <a:p>
            <a:pPr marL="457200" indent="-457200" algn="just">
              <a:lnSpc>
                <a:spcPct val="120000"/>
              </a:lnSpc>
              <a:spcBef>
                <a:spcPts val="200"/>
              </a:spcBef>
              <a:spcAft>
                <a:spcPts val="200"/>
              </a:spcAft>
              <a:buFont typeface="Arial" panose="020B0604020202020204" pitchFamily="34" charset="0"/>
              <a:buChar char="•"/>
            </a:pPr>
            <a:r>
              <a:rPr lang="vi-VN" sz="3500" dirty="0">
                <a:solidFill>
                  <a:srgbClr val="674935"/>
                </a:solidFill>
                <a:effectLst/>
                <a:latin typeface="Roboto Condensed" panose="02000000000000000000" pitchFamily="2" charset="0"/>
                <a:ea typeface="Roboto Condensed" panose="02000000000000000000" pitchFamily="2" charset="0"/>
              </a:rPr>
              <a:t>Kết hợp nêu vấn đề khách quan và phát biểu ý kiến chủ quan. </a:t>
            </a:r>
            <a:endParaRPr lang="en-US" sz="3500" dirty="0">
              <a:solidFill>
                <a:srgbClr val="674935"/>
              </a:solidFill>
              <a:effectLst/>
              <a:latin typeface="Roboto Condensed" panose="02000000000000000000" pitchFamily="2" charset="0"/>
              <a:ea typeface="Roboto Condensed" panose="02000000000000000000" pitchFamily="2" charset="0"/>
            </a:endParaRPr>
          </a:p>
        </p:txBody>
      </p:sp>
      <p:sp>
        <p:nvSpPr>
          <p:cNvPr id="8" name="TextBox 5">
            <a:extLst>
              <a:ext uri="{FF2B5EF4-FFF2-40B4-BE49-F238E27FC236}">
                <a16:creationId xmlns:a16="http://schemas.microsoft.com/office/drawing/2014/main" id="{6D02E2EC-E079-7D6D-57A1-993B70479596}"/>
              </a:ext>
            </a:extLst>
          </p:cNvPr>
          <p:cNvSpPr txBox="1"/>
          <p:nvPr/>
        </p:nvSpPr>
        <p:spPr>
          <a:xfrm>
            <a:off x="892622" y="505385"/>
            <a:ext cx="17259300" cy="743793"/>
          </a:xfrm>
          <a:prstGeom prst="rect">
            <a:avLst/>
          </a:prstGeom>
        </p:spPr>
        <p:txBody>
          <a:bodyPr lIns="0" tIns="0" rIns="0" bIns="0" rtlCol="0" anchor="t">
            <a:spAutoFit/>
          </a:bodyPr>
          <a:lstStyle/>
          <a:p>
            <a:pPr algn="ctr">
              <a:lnSpc>
                <a:spcPts val="5759"/>
              </a:lnSpc>
              <a:spcBef>
                <a:spcPct val="0"/>
              </a:spcBef>
            </a:pPr>
            <a:r>
              <a:rPr lang="en-US" sz="4800" dirty="0">
                <a:solidFill>
                  <a:srgbClr val="674935"/>
                </a:solidFill>
                <a:latin typeface="#9Slide05 Dear Saturday"/>
                <a:ea typeface="#9Slide05 Dear Saturday"/>
                <a:cs typeface="#9Slide05 Dear Saturday"/>
                <a:sym typeface="#9Slide05 Dear Saturday"/>
              </a:rPr>
              <a:t> </a:t>
            </a:r>
            <a:r>
              <a:rPr lang="en-US" sz="4800" dirty="0" err="1">
                <a:solidFill>
                  <a:srgbClr val="674935"/>
                </a:solidFill>
                <a:latin typeface="#9Slide05 Dear Saturday"/>
                <a:ea typeface="#9Slide05 Dear Saturday"/>
                <a:cs typeface="#9Slide05 Dear Saturday"/>
                <a:sym typeface="#9Slide05 Dear Saturday"/>
              </a:rPr>
              <a:t>Nhận</a:t>
            </a:r>
            <a:r>
              <a:rPr lang="en-US" sz="4800" dirty="0">
                <a:solidFill>
                  <a:srgbClr val="674935"/>
                </a:solidFill>
                <a:latin typeface="#9Slide05 Dear Saturday"/>
                <a:ea typeface="#9Slide05 Dear Saturday"/>
                <a:cs typeface="#9Slide05 Dear Saturday"/>
                <a:sym typeface="#9Slide05 Dear Saturday"/>
              </a:rPr>
              <a:t> </a:t>
            </a:r>
            <a:r>
              <a:rPr lang="en-US" sz="4800" dirty="0" err="1">
                <a:solidFill>
                  <a:srgbClr val="674935"/>
                </a:solidFill>
                <a:latin typeface="#9Slide05 Dear Saturday"/>
                <a:ea typeface="#9Slide05 Dear Saturday"/>
                <a:cs typeface="#9Slide05 Dear Saturday"/>
                <a:sym typeface="#9Slide05 Dear Saturday"/>
              </a:rPr>
              <a:t>xét</a:t>
            </a:r>
            <a:r>
              <a:rPr lang="en-US" sz="4800" dirty="0">
                <a:solidFill>
                  <a:srgbClr val="674935"/>
                </a:solidFill>
                <a:latin typeface="#9Slide05 Dear Saturday"/>
                <a:ea typeface="#9Slide05 Dear Saturday"/>
                <a:cs typeface="#9Slide05 Dear Saturday"/>
                <a:sym typeface="#9Slide05 Dear Saturday"/>
              </a:rPr>
              <a:t> </a:t>
            </a:r>
            <a:r>
              <a:rPr lang="vi-VN" sz="4800" dirty="0">
                <a:solidFill>
                  <a:srgbClr val="674935"/>
                </a:solidFill>
                <a:latin typeface="#9Slide05 Dear Saturday"/>
                <a:ea typeface="#9Slide05 Dear Saturday"/>
                <a:cs typeface="#9Slide05 Dear Saturday"/>
                <a:sym typeface="#9Slide05 Dear Saturday"/>
              </a:rPr>
              <a:t>về mối quan hệ giữa luận điểm, lí lẽ, bằng chứng</a:t>
            </a:r>
            <a:endParaRPr lang="en-US" sz="4800" dirty="0">
              <a:solidFill>
                <a:srgbClr val="674935"/>
              </a:solidFill>
              <a:latin typeface="#9Slide05 Dear Saturday"/>
              <a:ea typeface="#9Slide05 Dear Saturday"/>
              <a:cs typeface="#9Slide05 Dear Saturday"/>
              <a:sym typeface="#9Slide05 Dear Saturday"/>
            </a:endParaRPr>
          </a:p>
        </p:txBody>
      </p:sp>
      <p:sp>
        <p:nvSpPr>
          <p:cNvPr id="9" name="TextBox 7">
            <a:extLst>
              <a:ext uri="{FF2B5EF4-FFF2-40B4-BE49-F238E27FC236}">
                <a16:creationId xmlns:a16="http://schemas.microsoft.com/office/drawing/2014/main" id="{DB3667FB-CFB6-5465-E69F-70E5C08D2655}"/>
              </a:ext>
            </a:extLst>
          </p:cNvPr>
          <p:cNvSpPr txBox="1"/>
          <p:nvPr/>
        </p:nvSpPr>
        <p:spPr>
          <a:xfrm>
            <a:off x="1371600" y="4241745"/>
            <a:ext cx="13269489" cy="5267596"/>
          </a:xfrm>
          <a:prstGeom prst="rect">
            <a:avLst/>
          </a:prstGeom>
        </p:spPr>
        <p:txBody>
          <a:bodyPr wrap="square" lIns="0" tIns="0" rIns="0" bIns="0" rtlCol="0" anchor="t">
            <a:spAutoFit/>
          </a:bodyPr>
          <a:lstStyle/>
          <a:p>
            <a:pPr algn="just">
              <a:lnSpc>
                <a:spcPct val="120000"/>
              </a:lnSpc>
              <a:spcBef>
                <a:spcPts val="200"/>
              </a:spcBef>
              <a:spcAft>
                <a:spcPts val="200"/>
              </a:spcAft>
            </a:pPr>
            <a:r>
              <a:rPr lang="vi-VN" sz="3500" b="1" dirty="0">
                <a:solidFill>
                  <a:srgbClr val="674935"/>
                </a:solidFill>
                <a:effectLst/>
                <a:latin typeface="Roboto Condensed" panose="02000000000000000000" pitchFamily="2" charset="0"/>
                <a:ea typeface="Roboto Condensed" panose="02000000000000000000" pitchFamily="2" charset="0"/>
              </a:rPr>
              <a:t>VD: </a:t>
            </a:r>
            <a:r>
              <a:rPr lang="vi-VN" sz="3500" dirty="0">
                <a:solidFill>
                  <a:srgbClr val="674935"/>
                </a:solidFill>
                <a:effectLst/>
                <a:latin typeface="Roboto Condensed" panose="02000000000000000000" pitchFamily="2" charset="0"/>
                <a:ea typeface="Roboto Condensed" panose="02000000000000000000" pitchFamily="2" charset="0"/>
              </a:rPr>
              <a:t>Trước hết, tác giả giãi bày nỗi đau tái tê, bủn rủn </a:t>
            </a:r>
            <a:r>
              <a:rPr lang="vi-VN" sz="3500" i="1" dirty="0">
                <a:solidFill>
                  <a:srgbClr val="674935"/>
                </a:solidFill>
                <a:effectLst/>
                <a:latin typeface="Roboto Condensed" panose="02000000000000000000" pitchFamily="2" charset="0"/>
                <a:ea typeface="Roboto Condensed" panose="02000000000000000000" pitchFamily="2" charset="0"/>
              </a:rPr>
              <a:t>Chợt nghe tôi bỗng chân tay rụng rời</a:t>
            </a:r>
            <a:r>
              <a:rPr lang="vi-VN" sz="3500" dirty="0">
                <a:solidFill>
                  <a:srgbClr val="674935"/>
                </a:solidFill>
                <a:effectLst/>
                <a:latin typeface="Roboto Condensed" panose="02000000000000000000" pitchFamily="2" charset="0"/>
                <a:ea typeface="Roboto Condensed" panose="02000000000000000000" pitchFamily="2" charset="0"/>
              </a:rPr>
              <a:t> và càng đau hơn vì cái chết của bạn dường như phi lí </a:t>
            </a:r>
            <a:r>
              <a:rPr lang="vi-VN" sz="3500" i="1" dirty="0">
                <a:solidFill>
                  <a:srgbClr val="674935"/>
                </a:solidFill>
                <a:effectLst/>
                <a:latin typeface="Roboto Condensed" panose="02000000000000000000" pitchFamily="2" charset="0"/>
                <a:ea typeface="Roboto Condensed" panose="02000000000000000000" pitchFamily="2" charset="0"/>
              </a:rPr>
              <a:t>Kể tuổi tôi còn hơn tuổi bác,/ Tôi lại đau trước bác mấy ngày. </a:t>
            </a:r>
            <a:r>
              <a:rPr lang="vi-VN" sz="3500" dirty="0">
                <a:solidFill>
                  <a:srgbClr val="674935"/>
                </a:solidFill>
                <a:effectLst/>
                <a:latin typeface="Roboto Condensed" panose="02000000000000000000" pitchFamily="2" charset="0"/>
                <a:ea typeface="Roboto Condensed" panose="02000000000000000000" pitchFamily="2" charset="0"/>
              </a:rPr>
              <a:t>Tiếc thay đó lại là sự thật nghiệt ngã. Từ đây, giọng thơ chuyển sang âm điệu bi ai, nuối tiếc, dạy dứt, băn khoăn</a:t>
            </a:r>
            <a:r>
              <a:rPr lang="vi-VN" sz="3500" i="1" dirty="0">
                <a:solidFill>
                  <a:srgbClr val="674935"/>
                </a:solidFill>
                <a:effectLst/>
                <a:latin typeface="Roboto Condensed" panose="02000000000000000000" pitchFamily="2" charset="0"/>
                <a:ea typeface="Roboto Condensed" panose="02000000000000000000" pitchFamily="2" charset="0"/>
              </a:rPr>
              <a:t>.</a:t>
            </a:r>
            <a:r>
              <a:rPr lang="vi-VN" sz="3500" dirty="0">
                <a:solidFill>
                  <a:srgbClr val="674935"/>
                </a:solidFill>
                <a:effectLst/>
                <a:latin typeface="Roboto Condensed" panose="02000000000000000000" pitchFamily="2" charset="0"/>
                <a:ea typeface="Roboto Condensed" panose="02000000000000000000" pitchFamily="2" charset="0"/>
              </a:rPr>
              <a:t> Ở đoạn này, những câu văn gắn với các dòng thơ dẫn ra trong bài là trình bày khách quan. Những câu </a:t>
            </a:r>
            <a:r>
              <a:rPr lang="vi-VN" sz="3500" i="1" dirty="0">
                <a:solidFill>
                  <a:srgbClr val="674935"/>
                </a:solidFill>
                <a:effectLst/>
                <a:latin typeface="Roboto Condensed" panose="02000000000000000000" pitchFamily="2" charset="0"/>
                <a:ea typeface="Roboto Condensed" panose="02000000000000000000" pitchFamily="2" charset="0"/>
              </a:rPr>
              <a:t>Tiếc thay đó lại là sự thật nghiệt ngã. Từ đây, giọng thơ chuyển sang âm điệu bi ai, nuối tiếc, dạy dứt, băn khoăn</a:t>
            </a:r>
            <a:r>
              <a:rPr lang="vi-VN" sz="3500" dirty="0">
                <a:solidFill>
                  <a:srgbClr val="674935"/>
                </a:solidFill>
                <a:effectLst/>
                <a:latin typeface="Roboto Condensed" panose="02000000000000000000" pitchFamily="2" charset="0"/>
                <a:ea typeface="Roboto Condensed" panose="02000000000000000000" pitchFamily="2" charset="0"/>
              </a:rPr>
              <a:t> là ý kiến chủ quan của người viết.</a:t>
            </a:r>
            <a:endParaRPr lang="en-US" sz="3500" dirty="0">
              <a:solidFill>
                <a:srgbClr val="674935"/>
              </a:solidFill>
              <a:effectLst/>
              <a:latin typeface="Roboto Condensed" panose="02000000000000000000" pitchFamily="2" charset="0"/>
              <a:ea typeface="Roboto Condensed" panose="02000000000000000000" pitchFamily="2" charset="0"/>
            </a:endParaRPr>
          </a:p>
        </p:txBody>
      </p:sp>
    </p:spTree>
    <p:extLst>
      <p:ext uri="{BB962C8B-B14F-4D97-AF65-F5344CB8AC3E}">
        <p14:creationId xmlns:p14="http://schemas.microsoft.com/office/powerpoint/2010/main" val="15823414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animEffect transition="in" filter="barn(inVertical)">
                                      <p:cBhvr>
                                        <p:cTn id="7" dur="500"/>
                                        <p:tgtEl>
                                          <p:spTgt spid="7">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ECE6FD-E30F-4E81-92ED-269223C8CC44}"/>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43E1EA2C-2FB7-5EC9-12CA-88F0685FF78D}"/>
              </a:ext>
            </a:extLst>
          </p:cNvPr>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a:stretch>
          </a:blipFill>
        </p:spPr>
        <p:txBody>
          <a:bodyPr/>
          <a:lstStyle/>
          <a:p>
            <a:endParaRPr lang="en-US"/>
          </a:p>
        </p:txBody>
      </p:sp>
      <p:sp>
        <p:nvSpPr>
          <p:cNvPr id="3" name="Freeform 3">
            <a:extLst>
              <a:ext uri="{FF2B5EF4-FFF2-40B4-BE49-F238E27FC236}">
                <a16:creationId xmlns:a16="http://schemas.microsoft.com/office/drawing/2014/main" id="{9EA15FFC-D291-2ECF-04ED-DA422CE97D1A}"/>
              </a:ext>
            </a:extLst>
          </p:cNvPr>
          <p:cNvSpPr/>
          <p:nvPr/>
        </p:nvSpPr>
        <p:spPr>
          <a:xfrm>
            <a:off x="1638712" y="1148536"/>
            <a:ext cx="15239978" cy="7980206"/>
          </a:xfrm>
          <a:custGeom>
            <a:avLst/>
            <a:gdLst/>
            <a:ahLst/>
            <a:cxnLst/>
            <a:rect l="l" t="t" r="r" b="b"/>
            <a:pathLst>
              <a:path w="15239978" h="7980206">
                <a:moveTo>
                  <a:pt x="0" y="0"/>
                </a:moveTo>
                <a:lnTo>
                  <a:pt x="15239977" y="0"/>
                </a:lnTo>
                <a:lnTo>
                  <a:pt x="15239977" y="7980206"/>
                </a:lnTo>
                <a:lnTo>
                  <a:pt x="0" y="798020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4" name="TextBox 4">
            <a:extLst>
              <a:ext uri="{FF2B5EF4-FFF2-40B4-BE49-F238E27FC236}">
                <a16:creationId xmlns:a16="http://schemas.microsoft.com/office/drawing/2014/main" id="{2AEB2B8A-0C09-F501-3AC1-55F9FC42C06A}"/>
              </a:ext>
            </a:extLst>
          </p:cNvPr>
          <p:cNvSpPr txBox="1"/>
          <p:nvPr/>
        </p:nvSpPr>
        <p:spPr>
          <a:xfrm>
            <a:off x="3464193" y="2944597"/>
            <a:ext cx="11884478" cy="2934137"/>
          </a:xfrm>
          <a:prstGeom prst="rect">
            <a:avLst/>
          </a:prstGeom>
        </p:spPr>
        <p:txBody>
          <a:bodyPr lIns="0" tIns="0" rIns="0" bIns="0" rtlCol="0" anchor="t">
            <a:spAutoFit/>
          </a:bodyPr>
          <a:lstStyle/>
          <a:p>
            <a:pPr algn="ctr">
              <a:lnSpc>
                <a:spcPct val="150000"/>
              </a:lnSpc>
              <a:spcBef>
                <a:spcPts val="200"/>
              </a:spcBef>
              <a:spcAft>
                <a:spcPts val="200"/>
              </a:spcAft>
            </a:pPr>
            <a:r>
              <a:rPr lang="vi-VN" sz="4400" dirty="0">
                <a:solidFill>
                  <a:srgbClr val="674935"/>
                </a:solidFill>
                <a:effectLst/>
                <a:latin typeface="Roboto Condensed" panose="02000000000000000000" pitchFamily="2" charset="0"/>
                <a:ea typeface="Roboto Condensed" panose="02000000000000000000" pitchFamily="2" charset="0"/>
              </a:rPr>
              <a:t>Bài nghị luận đã giúp em hiểu về bài thơ </a:t>
            </a:r>
            <a:r>
              <a:rPr lang="vi-VN" sz="4400" i="1" dirty="0">
                <a:solidFill>
                  <a:srgbClr val="674935"/>
                </a:solidFill>
                <a:effectLst/>
                <a:latin typeface="Roboto Condensed" panose="02000000000000000000" pitchFamily="2" charset="0"/>
                <a:ea typeface="Roboto Condensed" panose="02000000000000000000" pitchFamily="2" charset="0"/>
              </a:rPr>
              <a:t>Khóc Dương Khuê</a:t>
            </a:r>
            <a:r>
              <a:rPr lang="vi-VN" sz="4400" dirty="0">
                <a:solidFill>
                  <a:srgbClr val="674935"/>
                </a:solidFill>
                <a:effectLst/>
                <a:latin typeface="Roboto Condensed" panose="02000000000000000000" pitchFamily="2" charset="0"/>
                <a:ea typeface="Roboto Condensed" panose="02000000000000000000" pitchFamily="2" charset="0"/>
              </a:rPr>
              <a:t> như thế nào? Theo em, làm thế nào để có thể hiểu và viết được bài phân tích một bài thơ?</a:t>
            </a:r>
            <a:endParaRPr lang="en-US" sz="4400" dirty="0">
              <a:solidFill>
                <a:srgbClr val="674935"/>
              </a:solidFill>
              <a:effectLst/>
              <a:latin typeface="Roboto Condensed" panose="02000000000000000000" pitchFamily="2" charset="0"/>
              <a:ea typeface="Roboto Condensed" panose="02000000000000000000" pitchFamily="2" charset="0"/>
            </a:endParaRPr>
          </a:p>
        </p:txBody>
      </p:sp>
    </p:spTree>
    <p:extLst>
      <p:ext uri="{BB962C8B-B14F-4D97-AF65-F5344CB8AC3E}">
        <p14:creationId xmlns:p14="http://schemas.microsoft.com/office/powerpoint/2010/main" val="8884951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26EDFE-815B-350C-4974-D225486D6D73}"/>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435D0298-A971-3027-819D-139BEACECA19}"/>
              </a:ext>
            </a:extLst>
          </p:cNvPr>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a:stretch>
          </a:blipFill>
        </p:spPr>
        <p:txBody>
          <a:bodyPr/>
          <a:lstStyle/>
          <a:p>
            <a:endParaRPr lang="en-US"/>
          </a:p>
        </p:txBody>
      </p:sp>
      <p:sp>
        <p:nvSpPr>
          <p:cNvPr id="3" name="Freeform 3">
            <a:extLst>
              <a:ext uri="{FF2B5EF4-FFF2-40B4-BE49-F238E27FC236}">
                <a16:creationId xmlns:a16="http://schemas.microsoft.com/office/drawing/2014/main" id="{12764110-7358-0B3C-FCF1-EE00C5DD932F}"/>
              </a:ext>
            </a:extLst>
          </p:cNvPr>
          <p:cNvSpPr/>
          <p:nvPr/>
        </p:nvSpPr>
        <p:spPr>
          <a:xfrm>
            <a:off x="1638712" y="1148536"/>
            <a:ext cx="15239978" cy="7980206"/>
          </a:xfrm>
          <a:custGeom>
            <a:avLst/>
            <a:gdLst/>
            <a:ahLst/>
            <a:cxnLst/>
            <a:rect l="l" t="t" r="r" b="b"/>
            <a:pathLst>
              <a:path w="15239978" h="7980206">
                <a:moveTo>
                  <a:pt x="0" y="0"/>
                </a:moveTo>
                <a:lnTo>
                  <a:pt x="15239977" y="0"/>
                </a:lnTo>
                <a:lnTo>
                  <a:pt x="15239977" y="7980206"/>
                </a:lnTo>
                <a:lnTo>
                  <a:pt x="0" y="798020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4" name="TextBox 4">
            <a:extLst>
              <a:ext uri="{FF2B5EF4-FFF2-40B4-BE49-F238E27FC236}">
                <a16:creationId xmlns:a16="http://schemas.microsoft.com/office/drawing/2014/main" id="{245EE638-9417-D7AA-49E7-4168E0F73404}"/>
              </a:ext>
            </a:extLst>
          </p:cNvPr>
          <p:cNvSpPr txBox="1"/>
          <p:nvPr/>
        </p:nvSpPr>
        <p:spPr>
          <a:xfrm>
            <a:off x="3505200" y="3314700"/>
            <a:ext cx="11884478" cy="2092881"/>
          </a:xfrm>
          <a:prstGeom prst="rect">
            <a:avLst/>
          </a:prstGeom>
        </p:spPr>
        <p:txBody>
          <a:bodyPr lIns="0" tIns="0" rIns="0" bIns="0" rtlCol="0" anchor="t">
            <a:spAutoFit/>
          </a:bodyPr>
          <a:lstStyle/>
          <a:p>
            <a:pPr algn="ctr">
              <a:lnSpc>
                <a:spcPct val="150000"/>
              </a:lnSpc>
              <a:spcBef>
                <a:spcPts val="200"/>
              </a:spcBef>
              <a:spcAft>
                <a:spcPts val="200"/>
              </a:spcAft>
              <a:tabLst>
                <a:tab pos="7334250" algn="l"/>
              </a:tabLst>
            </a:pPr>
            <a:r>
              <a:rPr lang="vi-VN" sz="4800" dirty="0">
                <a:solidFill>
                  <a:srgbClr val="674935"/>
                </a:solidFill>
                <a:effectLst/>
                <a:latin typeface="Roboto Condensed" panose="02000000000000000000" pitchFamily="2" charset="0"/>
                <a:ea typeface="Roboto Condensed" panose="02000000000000000000" pitchFamily="2" charset="0"/>
              </a:rPr>
              <a:t>Em rút ra được những bài học, thông điệp nào sau khi đọc bài phân tích này?</a:t>
            </a:r>
            <a:endParaRPr lang="en-US" sz="4800" dirty="0">
              <a:solidFill>
                <a:srgbClr val="674935"/>
              </a:solidFill>
              <a:effectLst/>
              <a:latin typeface="Roboto Condensed" panose="02000000000000000000" pitchFamily="2" charset="0"/>
              <a:ea typeface="Roboto Condensed" panose="02000000000000000000" pitchFamily="2" charset="0"/>
            </a:endParaRPr>
          </a:p>
        </p:txBody>
      </p:sp>
    </p:spTree>
    <p:extLst>
      <p:ext uri="{BB962C8B-B14F-4D97-AF65-F5344CB8AC3E}">
        <p14:creationId xmlns:p14="http://schemas.microsoft.com/office/powerpoint/2010/main" val="215207449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a:stretch>
          </a:blipFill>
        </p:spPr>
        <p:txBody>
          <a:bodyPr/>
          <a:lstStyle/>
          <a:p>
            <a:endParaRPr lang="en-US"/>
          </a:p>
        </p:txBody>
      </p:sp>
      <p:grpSp>
        <p:nvGrpSpPr>
          <p:cNvPr id="3" name="Group 3"/>
          <p:cNvGrpSpPr/>
          <p:nvPr/>
        </p:nvGrpSpPr>
        <p:grpSpPr>
          <a:xfrm>
            <a:off x="0" y="1419785"/>
            <a:ext cx="18299916" cy="68632"/>
            <a:chOff x="0" y="0"/>
            <a:chExt cx="24399888" cy="91509"/>
          </a:xfrm>
        </p:grpSpPr>
        <p:sp>
          <p:nvSpPr>
            <p:cNvPr id="4" name="Freeform 4"/>
            <p:cNvSpPr/>
            <p:nvPr/>
          </p:nvSpPr>
          <p:spPr>
            <a:xfrm>
              <a:off x="0" y="0"/>
              <a:ext cx="24399875" cy="91567"/>
            </a:xfrm>
            <a:custGeom>
              <a:avLst/>
              <a:gdLst/>
              <a:ahLst/>
              <a:cxnLst/>
              <a:rect l="l" t="t" r="r" b="b"/>
              <a:pathLst>
                <a:path w="24399875" h="91567">
                  <a:moveTo>
                    <a:pt x="0" y="91567"/>
                  </a:moveTo>
                  <a:lnTo>
                    <a:pt x="24399875" y="91567"/>
                  </a:lnTo>
                  <a:lnTo>
                    <a:pt x="24399875" y="0"/>
                  </a:lnTo>
                  <a:lnTo>
                    <a:pt x="0" y="0"/>
                  </a:lnTo>
                  <a:close/>
                </a:path>
              </a:pathLst>
            </a:custGeom>
            <a:solidFill>
              <a:srgbClr val="767171"/>
            </a:solidFill>
          </p:spPr>
          <p:txBody>
            <a:bodyPr/>
            <a:lstStyle/>
            <a:p>
              <a:endParaRPr lang="en-US"/>
            </a:p>
          </p:txBody>
        </p:sp>
      </p:grpSp>
      <p:sp>
        <p:nvSpPr>
          <p:cNvPr id="5" name="Freeform 5"/>
          <p:cNvSpPr/>
          <p:nvPr/>
        </p:nvSpPr>
        <p:spPr>
          <a:xfrm>
            <a:off x="235606" y="1801889"/>
            <a:ext cx="7231994" cy="7641954"/>
          </a:xfrm>
          <a:custGeom>
            <a:avLst/>
            <a:gdLst/>
            <a:ahLst/>
            <a:cxnLst/>
            <a:rect l="l" t="t" r="r" b="b"/>
            <a:pathLst>
              <a:path w="6214188" h="6214188">
                <a:moveTo>
                  <a:pt x="0" y="0"/>
                </a:moveTo>
                <a:lnTo>
                  <a:pt x="6214188" y="0"/>
                </a:lnTo>
                <a:lnTo>
                  <a:pt x="6214188" y="6214188"/>
                </a:lnTo>
                <a:lnTo>
                  <a:pt x="0" y="621418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6" name="Freeform 6"/>
          <p:cNvSpPr/>
          <p:nvPr/>
        </p:nvSpPr>
        <p:spPr>
          <a:xfrm>
            <a:off x="6867683" y="1547117"/>
            <a:ext cx="6214188" cy="6214188"/>
          </a:xfrm>
          <a:custGeom>
            <a:avLst/>
            <a:gdLst/>
            <a:ahLst/>
            <a:cxnLst/>
            <a:rect l="l" t="t" r="r" b="b"/>
            <a:pathLst>
              <a:path w="6214188" h="6214188">
                <a:moveTo>
                  <a:pt x="0" y="0"/>
                </a:moveTo>
                <a:lnTo>
                  <a:pt x="6214188" y="0"/>
                </a:lnTo>
                <a:lnTo>
                  <a:pt x="6214188" y="6214188"/>
                </a:lnTo>
                <a:lnTo>
                  <a:pt x="0" y="621418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7" name="Freeform 7"/>
          <p:cNvSpPr/>
          <p:nvPr/>
        </p:nvSpPr>
        <p:spPr>
          <a:xfrm>
            <a:off x="15886550" y="0"/>
            <a:ext cx="1762070" cy="3709621"/>
          </a:xfrm>
          <a:custGeom>
            <a:avLst/>
            <a:gdLst/>
            <a:ahLst/>
            <a:cxnLst/>
            <a:rect l="l" t="t" r="r" b="b"/>
            <a:pathLst>
              <a:path w="1762070" h="3709621">
                <a:moveTo>
                  <a:pt x="0" y="0"/>
                </a:moveTo>
                <a:lnTo>
                  <a:pt x="1762070" y="0"/>
                </a:lnTo>
                <a:lnTo>
                  <a:pt x="1762070" y="3709621"/>
                </a:lnTo>
                <a:lnTo>
                  <a:pt x="0" y="3709621"/>
                </a:lnTo>
                <a:lnTo>
                  <a:pt x="0" y="0"/>
                </a:lnTo>
                <a:close/>
              </a:path>
            </a:pathLst>
          </a:custGeom>
          <a:blipFill>
            <a:blip r:embed="rId6"/>
            <a:stretch>
              <a:fillRect/>
            </a:stretch>
          </a:blipFill>
        </p:spPr>
        <p:txBody>
          <a:bodyPr/>
          <a:lstStyle/>
          <a:p>
            <a:endParaRPr lang="en-US"/>
          </a:p>
        </p:txBody>
      </p:sp>
      <p:sp>
        <p:nvSpPr>
          <p:cNvPr id="8" name="TextBox 8"/>
          <p:cNvSpPr txBox="1"/>
          <p:nvPr/>
        </p:nvSpPr>
        <p:spPr>
          <a:xfrm>
            <a:off x="1962411" y="362564"/>
            <a:ext cx="7181589" cy="743793"/>
          </a:xfrm>
          <a:prstGeom prst="rect">
            <a:avLst/>
          </a:prstGeom>
        </p:spPr>
        <p:txBody>
          <a:bodyPr wrap="square" lIns="0" tIns="0" rIns="0" bIns="0" rtlCol="0" anchor="t">
            <a:spAutoFit/>
          </a:bodyPr>
          <a:lstStyle/>
          <a:p>
            <a:pPr algn="ctr">
              <a:lnSpc>
                <a:spcPts val="5759"/>
              </a:lnSpc>
              <a:spcBef>
                <a:spcPct val="0"/>
              </a:spcBef>
            </a:pPr>
            <a:r>
              <a:rPr lang="en-US" sz="4800" dirty="0">
                <a:solidFill>
                  <a:srgbClr val="674935"/>
                </a:solidFill>
                <a:latin typeface="#9Slide05 Dear Saturday"/>
                <a:ea typeface="#9Slide05 Dear Saturday"/>
                <a:cs typeface="#9Slide05 Dear Saturday"/>
                <a:sym typeface="#9Slide05 Dear Saturday"/>
              </a:rPr>
              <a:t>3.</a:t>
            </a:r>
            <a:r>
              <a:rPr lang="vi-VN" sz="4800" dirty="0">
                <a:solidFill>
                  <a:srgbClr val="674935"/>
                </a:solidFill>
                <a:latin typeface="#9Slide05 Dear Saturday"/>
                <a:ea typeface="#9Slide05 Dear Saturday"/>
                <a:cs typeface="#9Slide05 Dear Saturday"/>
                <a:sym typeface="#9Slide05 Dear Saturday"/>
              </a:rPr>
              <a:t>3</a:t>
            </a:r>
            <a:r>
              <a:rPr lang="en-US" sz="4800" dirty="0">
                <a:solidFill>
                  <a:srgbClr val="674935"/>
                </a:solidFill>
                <a:latin typeface="#9Slide05 Dear Saturday"/>
                <a:ea typeface="#9Slide05 Dear Saturday"/>
                <a:cs typeface="#9Slide05 Dear Saturday"/>
                <a:sym typeface="#9Slide05 Dear Saturday"/>
              </a:rPr>
              <a:t>. </a:t>
            </a:r>
            <a:r>
              <a:rPr lang="en-US" sz="4800" dirty="0" err="1">
                <a:solidFill>
                  <a:srgbClr val="674935"/>
                </a:solidFill>
                <a:latin typeface="#9Slide05 Dear Saturday"/>
                <a:ea typeface="#9Slide05 Dear Saturday"/>
                <a:cs typeface="#9Slide05 Dear Saturday"/>
                <a:sym typeface="#9Slide05 Dear Saturday"/>
              </a:rPr>
              <a:t>Bài</a:t>
            </a:r>
            <a:r>
              <a:rPr lang="en-US" sz="4800" dirty="0">
                <a:solidFill>
                  <a:srgbClr val="674935"/>
                </a:solidFill>
                <a:latin typeface="#9Slide05 Dear Saturday"/>
                <a:ea typeface="#9Slide05 Dear Saturday"/>
                <a:cs typeface="#9Slide05 Dear Saturday"/>
                <a:sym typeface="#9Slide05 Dear Saturday"/>
              </a:rPr>
              <a:t> </a:t>
            </a:r>
            <a:r>
              <a:rPr lang="en-US" sz="4800" dirty="0" err="1">
                <a:solidFill>
                  <a:srgbClr val="674935"/>
                </a:solidFill>
                <a:latin typeface="#9Slide05 Dear Saturday"/>
                <a:ea typeface="#9Slide05 Dear Saturday"/>
                <a:cs typeface="#9Slide05 Dear Saturday"/>
                <a:sym typeface="#9Slide05 Dear Saturday"/>
              </a:rPr>
              <a:t>học</a:t>
            </a:r>
            <a:r>
              <a:rPr lang="en-US" sz="4800" dirty="0">
                <a:solidFill>
                  <a:srgbClr val="674935"/>
                </a:solidFill>
                <a:latin typeface="#9Slide05 Dear Saturday"/>
                <a:ea typeface="#9Slide05 Dear Saturday"/>
                <a:cs typeface="#9Slide05 Dear Saturday"/>
                <a:sym typeface="#9Slide05 Dear Saturday"/>
              </a:rPr>
              <a:t>, </a:t>
            </a:r>
            <a:r>
              <a:rPr lang="en-US" sz="4800" dirty="0" err="1">
                <a:solidFill>
                  <a:srgbClr val="674935"/>
                </a:solidFill>
                <a:latin typeface="#9Slide05 Dear Saturday"/>
                <a:ea typeface="#9Slide05 Dear Saturday"/>
                <a:cs typeface="#9Slide05 Dear Saturday"/>
                <a:sym typeface="#9Slide05 Dear Saturday"/>
              </a:rPr>
              <a:t>thông</a:t>
            </a:r>
            <a:r>
              <a:rPr lang="en-US" sz="4800" dirty="0">
                <a:solidFill>
                  <a:srgbClr val="674935"/>
                </a:solidFill>
                <a:latin typeface="#9Slide05 Dear Saturday"/>
                <a:ea typeface="#9Slide05 Dear Saturday"/>
                <a:cs typeface="#9Slide05 Dear Saturday"/>
                <a:sym typeface="#9Slide05 Dear Saturday"/>
              </a:rPr>
              <a:t> </a:t>
            </a:r>
            <a:r>
              <a:rPr lang="en-US" sz="4800" dirty="0" err="1">
                <a:solidFill>
                  <a:srgbClr val="674935"/>
                </a:solidFill>
                <a:latin typeface="#9Slide05 Dear Saturday"/>
                <a:ea typeface="#9Slide05 Dear Saturday"/>
                <a:cs typeface="#9Slide05 Dear Saturday"/>
                <a:sym typeface="#9Slide05 Dear Saturday"/>
              </a:rPr>
              <a:t>điệp</a:t>
            </a:r>
            <a:endParaRPr lang="en-US" sz="4800" dirty="0">
              <a:solidFill>
                <a:srgbClr val="674935"/>
              </a:solidFill>
              <a:latin typeface="#9Slide05 Dear Saturday"/>
              <a:ea typeface="#9Slide05 Dear Saturday"/>
              <a:cs typeface="#9Slide05 Dear Saturday"/>
              <a:sym typeface="#9Slide05 Dear Saturday"/>
            </a:endParaRPr>
          </a:p>
        </p:txBody>
      </p:sp>
      <p:sp>
        <p:nvSpPr>
          <p:cNvPr id="9" name="TextBox 9"/>
          <p:cNvSpPr txBox="1"/>
          <p:nvPr/>
        </p:nvSpPr>
        <p:spPr>
          <a:xfrm>
            <a:off x="7610452" y="3347462"/>
            <a:ext cx="4986759" cy="2693045"/>
          </a:xfrm>
          <a:prstGeom prst="rect">
            <a:avLst/>
          </a:prstGeom>
        </p:spPr>
        <p:txBody>
          <a:bodyPr lIns="0" tIns="0" rIns="0" bIns="0" rtlCol="0" anchor="t">
            <a:spAutoFit/>
          </a:bodyPr>
          <a:lstStyle/>
          <a:p>
            <a:pPr algn="ctr"/>
            <a:r>
              <a:rPr lang="vi-VN" sz="3500" dirty="0">
                <a:solidFill>
                  <a:srgbClr val="674935"/>
                </a:solidFill>
                <a:latin typeface="Roboto Condensed" panose="02000000000000000000" pitchFamily="2" charset="0"/>
                <a:ea typeface="Roboto Condensed" panose="02000000000000000000" pitchFamily="2" charset="0"/>
              </a:rPr>
              <a:t>Khai thác và khám phá văn bản một cách trọn vẹn để thấu hiểu, đồng cảm với tâm sự, tiếng lòng của người nghệ sĩ.</a:t>
            </a:r>
            <a:endParaRPr lang="en-US" sz="3500" dirty="0">
              <a:solidFill>
                <a:srgbClr val="674935"/>
              </a:solidFill>
              <a:latin typeface="Roboto Condensed" panose="02000000000000000000" pitchFamily="2" charset="0"/>
              <a:ea typeface="Roboto Condensed" panose="02000000000000000000" pitchFamily="2" charset="0"/>
            </a:endParaRPr>
          </a:p>
        </p:txBody>
      </p:sp>
      <p:sp>
        <p:nvSpPr>
          <p:cNvPr id="10" name="TextBox 10"/>
          <p:cNvSpPr txBox="1"/>
          <p:nvPr/>
        </p:nvSpPr>
        <p:spPr>
          <a:xfrm>
            <a:off x="1407584" y="3430149"/>
            <a:ext cx="4677210" cy="4847481"/>
          </a:xfrm>
          <a:prstGeom prst="rect">
            <a:avLst/>
          </a:prstGeom>
        </p:spPr>
        <p:txBody>
          <a:bodyPr lIns="0" tIns="0" rIns="0" bIns="0" rtlCol="0" anchor="t">
            <a:spAutoFit/>
          </a:bodyPr>
          <a:lstStyle/>
          <a:p>
            <a:pPr algn="ctr"/>
            <a:r>
              <a:rPr lang="vi-VN" sz="3500" dirty="0">
                <a:solidFill>
                  <a:srgbClr val="674935"/>
                </a:solidFill>
                <a:latin typeface="Roboto Condensed" panose="02000000000000000000" pitchFamily="2" charset="0"/>
                <a:ea typeface="Roboto Condensed" panose="02000000000000000000" pitchFamily="2" charset="0"/>
              </a:rPr>
              <a:t>Khám phá một bài thơ cần chú ý tới cả hai phương diện nghệ thuật và nội dung; đặc biệt cần chú ý đến cách nêu ý kiến, lí lẽ, bằng chứng; những bình luận độc đáo, sâu sắc; những hình ảnh sáng tạo, giọng văn của tác phẩm.</a:t>
            </a:r>
            <a:endParaRPr lang="en-US" sz="3500" dirty="0">
              <a:solidFill>
                <a:srgbClr val="674935"/>
              </a:solidFill>
              <a:latin typeface="Roboto Condensed" panose="02000000000000000000" pitchFamily="2" charset="0"/>
              <a:ea typeface="Roboto Condensed" panose="02000000000000000000" pitchFamily="2" charset="0"/>
            </a:endParaRPr>
          </a:p>
        </p:txBody>
      </p:sp>
      <p:sp>
        <p:nvSpPr>
          <p:cNvPr id="11" name="Freeform 11"/>
          <p:cNvSpPr/>
          <p:nvPr/>
        </p:nvSpPr>
        <p:spPr>
          <a:xfrm>
            <a:off x="12405873" y="3229655"/>
            <a:ext cx="6214188" cy="6214188"/>
          </a:xfrm>
          <a:custGeom>
            <a:avLst/>
            <a:gdLst/>
            <a:ahLst/>
            <a:cxnLst/>
            <a:rect l="l" t="t" r="r" b="b"/>
            <a:pathLst>
              <a:path w="6214188" h="6214188">
                <a:moveTo>
                  <a:pt x="0" y="0"/>
                </a:moveTo>
                <a:lnTo>
                  <a:pt x="6214188" y="0"/>
                </a:lnTo>
                <a:lnTo>
                  <a:pt x="6214188" y="6214188"/>
                </a:lnTo>
                <a:lnTo>
                  <a:pt x="0" y="621418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2" name="TextBox 12"/>
          <p:cNvSpPr txBox="1"/>
          <p:nvPr/>
        </p:nvSpPr>
        <p:spPr>
          <a:xfrm>
            <a:off x="13287616" y="4517354"/>
            <a:ext cx="4450702" cy="3770263"/>
          </a:xfrm>
          <a:prstGeom prst="rect">
            <a:avLst/>
          </a:prstGeom>
        </p:spPr>
        <p:txBody>
          <a:bodyPr lIns="0" tIns="0" rIns="0" bIns="0" rtlCol="0" anchor="t">
            <a:spAutoFit/>
          </a:bodyPr>
          <a:lstStyle/>
          <a:p>
            <a:pPr algn="ctr"/>
            <a:r>
              <a:rPr lang="vi-VN" sz="3500" dirty="0">
                <a:solidFill>
                  <a:srgbClr val="674935"/>
                </a:solidFill>
                <a:latin typeface="Roboto Condensed" panose="02000000000000000000" pitchFamily="2" charset="0"/>
                <a:ea typeface="Roboto Condensed" panose="02000000000000000000" pitchFamily="2" charset="0"/>
              </a:rPr>
              <a:t>Người đọc là người đồng sáng tạo: có nhiều cách tiếp nhận tác phẩm khác nhau, người đọc đồng sáng tạo cùng tác giả và cần dựa trên các yếu tố của tác phẩm. </a:t>
            </a:r>
            <a:endParaRPr lang="en-US" sz="3500" dirty="0">
              <a:solidFill>
                <a:srgbClr val="674935"/>
              </a:solidFill>
              <a:latin typeface="Roboto Condensed" panose="02000000000000000000" pitchFamily="2" charset="0"/>
              <a:ea typeface="Roboto Condensed" panose="02000000000000000000" pitchFamily="2" charset="0"/>
              <a:cs typeface="Roboto Condensed"/>
              <a:sym typeface="Roboto Condensed"/>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barn(inVertical)">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arn(inVertical)">
                                      <p:cBhvr>
                                        <p:cTn id="15" dur="500"/>
                                        <p:tgtEl>
                                          <p:spTgt spid="6"/>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barn(inVertical)">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barn(inVertical)">
                                      <p:cBhvr>
                                        <p:cTn id="23" dur="500"/>
                                        <p:tgtEl>
                                          <p:spTgt spid="11"/>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barn(inVertical)">
                                      <p:cBhvr>
                                        <p:cTn id="2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9" grpId="0"/>
      <p:bldP spid="10" grpId="0"/>
      <p:bldP spid="11" grpId="0" animBg="1"/>
      <p:bldP spid="12"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a:stretch>
          </a:blipFill>
        </p:spPr>
        <p:txBody>
          <a:bodyPr/>
          <a:lstStyle/>
          <a:p>
            <a:endParaRPr lang="en-US"/>
          </a:p>
        </p:txBody>
      </p:sp>
      <p:sp>
        <p:nvSpPr>
          <p:cNvPr id="3" name="Freeform 3"/>
          <p:cNvSpPr/>
          <p:nvPr/>
        </p:nvSpPr>
        <p:spPr>
          <a:xfrm flipH="1">
            <a:off x="-914400" y="-1104900"/>
            <a:ext cx="20772135" cy="11684325"/>
          </a:xfrm>
          <a:custGeom>
            <a:avLst/>
            <a:gdLst/>
            <a:ahLst/>
            <a:cxnLst/>
            <a:rect l="l" t="t" r="r" b="b"/>
            <a:pathLst>
              <a:path w="20772135" h="11684325">
                <a:moveTo>
                  <a:pt x="20772134" y="0"/>
                </a:moveTo>
                <a:lnTo>
                  <a:pt x="0" y="0"/>
                </a:lnTo>
                <a:lnTo>
                  <a:pt x="0" y="11684325"/>
                </a:lnTo>
                <a:lnTo>
                  <a:pt x="20772134" y="11684325"/>
                </a:lnTo>
                <a:lnTo>
                  <a:pt x="20772134" y="0"/>
                </a:lnTo>
                <a:close/>
              </a:path>
            </a:pathLst>
          </a:custGeom>
          <a:blipFill>
            <a:blip r:embed="rId4"/>
            <a:stretch>
              <a:fillRect/>
            </a:stretch>
          </a:blipFill>
        </p:spPr>
        <p:txBody>
          <a:bodyPr/>
          <a:lstStyle/>
          <a:p>
            <a:endParaRPr lang="en-US"/>
          </a:p>
        </p:txBody>
      </p:sp>
      <p:sp>
        <p:nvSpPr>
          <p:cNvPr id="4" name="Freeform 4"/>
          <p:cNvSpPr/>
          <p:nvPr/>
        </p:nvSpPr>
        <p:spPr>
          <a:xfrm>
            <a:off x="3200400" y="1204773"/>
            <a:ext cx="11353799" cy="6759523"/>
          </a:xfrm>
          <a:custGeom>
            <a:avLst/>
            <a:gdLst/>
            <a:ahLst/>
            <a:cxnLst/>
            <a:rect l="l" t="t" r="r" b="b"/>
            <a:pathLst>
              <a:path w="9577965" h="4429809">
                <a:moveTo>
                  <a:pt x="0" y="0"/>
                </a:moveTo>
                <a:lnTo>
                  <a:pt x="9577965" y="0"/>
                </a:lnTo>
                <a:lnTo>
                  <a:pt x="9577965" y="4429810"/>
                </a:lnTo>
                <a:lnTo>
                  <a:pt x="0" y="442981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5" name="TextBox 5"/>
          <p:cNvSpPr txBox="1"/>
          <p:nvPr/>
        </p:nvSpPr>
        <p:spPr>
          <a:xfrm>
            <a:off x="6461432" y="440625"/>
            <a:ext cx="6020469" cy="943445"/>
          </a:xfrm>
          <a:prstGeom prst="rect">
            <a:avLst/>
          </a:prstGeom>
        </p:spPr>
        <p:txBody>
          <a:bodyPr lIns="0" tIns="0" rIns="0" bIns="0" rtlCol="0" anchor="t">
            <a:spAutoFit/>
          </a:bodyPr>
          <a:lstStyle/>
          <a:p>
            <a:pPr algn="ctr">
              <a:lnSpc>
                <a:spcPts val="7403"/>
              </a:lnSpc>
              <a:spcBef>
                <a:spcPct val="0"/>
              </a:spcBef>
            </a:pPr>
            <a:r>
              <a:rPr lang="en-US" sz="6169" b="1" dirty="0">
                <a:solidFill>
                  <a:srgbClr val="674935"/>
                </a:solidFill>
                <a:latin typeface="Fraunces Bold"/>
                <a:ea typeface="Fraunces Bold"/>
                <a:cs typeface="Fraunces Bold"/>
                <a:sym typeface="Fraunces Bold"/>
              </a:rPr>
              <a:t>4. LUYỆN TẬP</a:t>
            </a:r>
          </a:p>
        </p:txBody>
      </p:sp>
      <p:sp>
        <p:nvSpPr>
          <p:cNvPr id="6" name="TextBox 6"/>
          <p:cNvSpPr txBox="1"/>
          <p:nvPr/>
        </p:nvSpPr>
        <p:spPr>
          <a:xfrm>
            <a:off x="3581400" y="2579179"/>
            <a:ext cx="10591800" cy="4010713"/>
          </a:xfrm>
          <a:prstGeom prst="rect">
            <a:avLst/>
          </a:prstGeom>
        </p:spPr>
        <p:txBody>
          <a:bodyPr wrap="square" lIns="0" tIns="0" rIns="0" bIns="0" rtlCol="0" anchor="t">
            <a:spAutoFit/>
          </a:bodyPr>
          <a:lstStyle/>
          <a:p>
            <a:pPr algn="just">
              <a:lnSpc>
                <a:spcPts val="6439"/>
              </a:lnSpc>
            </a:pPr>
            <a:r>
              <a:rPr lang="vi-VN" sz="4000" dirty="0">
                <a:solidFill>
                  <a:srgbClr val="674935"/>
                </a:solidFill>
                <a:effectLst/>
                <a:latin typeface="Roboto Condensed" panose="02000000000000000000" pitchFamily="2" charset="0"/>
                <a:ea typeface="Roboto Condensed" panose="02000000000000000000" pitchFamily="2" charset="0"/>
              </a:rPr>
              <a:t>Bài nghị luận đã trình bày rõ tình cảm khăng khít của Nguyễn Khuyến với Dương Khuê. Trong xã hội hiện đại, chúng ta cũng rất cần 1 tình bạn đẹp. Theo em, </a:t>
            </a:r>
            <a:r>
              <a:rPr lang="vi-VN" sz="4000" b="1" dirty="0">
                <a:solidFill>
                  <a:srgbClr val="674935"/>
                </a:solidFill>
                <a:effectLst/>
                <a:latin typeface="Roboto Condensed" panose="02000000000000000000" pitchFamily="2" charset="0"/>
                <a:ea typeface="Roboto Condensed" panose="02000000000000000000" pitchFamily="2" charset="0"/>
              </a:rPr>
              <a:t>cơ sở để tạo nên một tình bạn đẹp là gì</a:t>
            </a:r>
            <a:r>
              <a:rPr lang="vi-VN" sz="4000" dirty="0">
                <a:solidFill>
                  <a:srgbClr val="674935"/>
                </a:solidFill>
                <a:effectLst/>
                <a:latin typeface="Roboto Condensed" panose="02000000000000000000" pitchFamily="2" charset="0"/>
                <a:ea typeface="Roboto Condensed" panose="02000000000000000000" pitchFamily="2" charset="0"/>
              </a:rPr>
              <a:t>? Hãy trình bày bằng đoạn văn khoảng 8-10 câu.</a:t>
            </a:r>
            <a:endParaRPr lang="en-US" sz="4000" dirty="0">
              <a:solidFill>
                <a:srgbClr val="674935"/>
              </a:solidFill>
              <a:latin typeface="Roboto Condensed" panose="02000000000000000000" pitchFamily="2" charset="0"/>
              <a:ea typeface="Roboto Condensed" panose="02000000000000000000" pitchFamily="2" charset="0"/>
              <a:cs typeface="Roboto Condensed"/>
              <a:sym typeface="Roboto Condensed"/>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a:stretch>
          </a:blipFill>
        </p:spPr>
        <p:txBody>
          <a:bodyPr/>
          <a:lstStyle/>
          <a:p>
            <a:endParaRPr lang="en-US"/>
          </a:p>
        </p:txBody>
      </p:sp>
      <p:graphicFrame>
        <p:nvGraphicFramePr>
          <p:cNvPr id="3" name="Table 3"/>
          <p:cNvGraphicFramePr>
            <a:graphicFrameLocks noGrp="1"/>
          </p:cNvGraphicFramePr>
          <p:nvPr>
            <p:extLst>
              <p:ext uri="{D42A27DB-BD31-4B8C-83A1-F6EECF244321}">
                <p14:modId xmlns:p14="http://schemas.microsoft.com/office/powerpoint/2010/main" val="906940705"/>
              </p:ext>
            </p:extLst>
          </p:nvPr>
        </p:nvGraphicFramePr>
        <p:xfrm>
          <a:off x="762000" y="1157892"/>
          <a:ext cx="17051532" cy="7971216"/>
        </p:xfrm>
        <a:graphic>
          <a:graphicData uri="http://schemas.openxmlformats.org/drawingml/2006/table">
            <a:tbl>
              <a:tblPr/>
              <a:tblGrid>
                <a:gridCol w="2540551">
                  <a:extLst>
                    <a:ext uri="{9D8B030D-6E8A-4147-A177-3AD203B41FA5}">
                      <a16:colId xmlns:a16="http://schemas.microsoft.com/office/drawing/2014/main" val="20000"/>
                    </a:ext>
                  </a:extLst>
                </a:gridCol>
                <a:gridCol w="14510981">
                  <a:extLst>
                    <a:ext uri="{9D8B030D-6E8A-4147-A177-3AD203B41FA5}">
                      <a16:colId xmlns:a16="http://schemas.microsoft.com/office/drawing/2014/main" val="20001"/>
                    </a:ext>
                  </a:extLst>
                </a:gridCol>
              </a:tblGrid>
              <a:tr h="1593444">
                <a:tc>
                  <a:txBody>
                    <a:bodyPr/>
                    <a:lstStyle/>
                    <a:p>
                      <a:pPr algn="ctr">
                        <a:lnSpc>
                          <a:spcPct val="150000"/>
                        </a:lnSpc>
                        <a:defRPr/>
                      </a:pPr>
                      <a:r>
                        <a:rPr lang="en-US" sz="3800" b="1" dirty="0">
                          <a:solidFill>
                            <a:srgbClr val="674935"/>
                          </a:solidFill>
                          <a:latin typeface="Roboto Condensed" panose="02000000000000000000" pitchFamily="2" charset="0"/>
                          <a:ea typeface="Roboto Condensed" panose="02000000000000000000" pitchFamily="2" charset="0"/>
                          <a:cs typeface="Roboto Condensed Bold"/>
                          <a:sym typeface="Roboto Condensed Bold"/>
                        </a:rPr>
                        <a:t> </a:t>
                      </a:r>
                      <a:r>
                        <a:rPr lang="en-US" sz="3800" b="1" dirty="0" err="1">
                          <a:solidFill>
                            <a:srgbClr val="674935"/>
                          </a:solidFill>
                          <a:latin typeface="Roboto Condensed" panose="02000000000000000000" pitchFamily="2" charset="0"/>
                          <a:ea typeface="Roboto Condensed" panose="02000000000000000000" pitchFamily="2" charset="0"/>
                          <a:cs typeface="Roboto Condensed Bold"/>
                          <a:sym typeface="Roboto Condensed Bold"/>
                        </a:rPr>
                        <a:t>Mở</a:t>
                      </a:r>
                      <a:r>
                        <a:rPr lang="en-US" sz="3800" b="1" dirty="0">
                          <a:solidFill>
                            <a:srgbClr val="674935"/>
                          </a:solidFill>
                          <a:latin typeface="Roboto Condensed" panose="02000000000000000000" pitchFamily="2" charset="0"/>
                          <a:ea typeface="Roboto Condensed" panose="02000000000000000000" pitchFamily="2" charset="0"/>
                          <a:cs typeface="Roboto Condensed Bold"/>
                          <a:sym typeface="Roboto Condensed Bold"/>
                        </a:rPr>
                        <a:t> </a:t>
                      </a:r>
                      <a:r>
                        <a:rPr lang="en-US" sz="3800" b="1" dirty="0" err="1">
                          <a:solidFill>
                            <a:srgbClr val="674935"/>
                          </a:solidFill>
                          <a:latin typeface="Roboto Condensed" panose="02000000000000000000" pitchFamily="2" charset="0"/>
                          <a:ea typeface="Roboto Condensed" panose="02000000000000000000" pitchFamily="2" charset="0"/>
                          <a:cs typeface="Roboto Condensed Bold"/>
                          <a:sym typeface="Roboto Condensed Bold"/>
                        </a:rPr>
                        <a:t>đoạn</a:t>
                      </a:r>
                      <a:r>
                        <a:rPr lang="en-US" sz="3800" b="1" dirty="0">
                          <a:solidFill>
                            <a:srgbClr val="674935"/>
                          </a:solidFill>
                          <a:latin typeface="Roboto Condensed" panose="02000000000000000000" pitchFamily="2" charset="0"/>
                          <a:ea typeface="Roboto Condensed" panose="02000000000000000000" pitchFamily="2" charset="0"/>
                          <a:cs typeface="Roboto Condensed Bold"/>
                          <a:sym typeface="Roboto Condensed Bold"/>
                        </a:rPr>
                        <a:t> </a:t>
                      </a:r>
                      <a:endParaRPr lang="en-US" sz="3800" dirty="0">
                        <a:solidFill>
                          <a:srgbClr val="674935"/>
                        </a:solidFill>
                        <a:latin typeface="Roboto Condensed" panose="02000000000000000000" pitchFamily="2" charset="0"/>
                        <a:ea typeface="Roboto Condensed" panose="02000000000000000000" pitchFamily="2" charset="0"/>
                      </a:endParaRPr>
                    </a:p>
                    <a:p>
                      <a:pPr algn="ctr">
                        <a:lnSpc>
                          <a:spcPct val="150000"/>
                        </a:lnSpc>
                      </a:pPr>
                      <a:r>
                        <a:rPr lang="en-US" sz="3800" b="1" dirty="0">
                          <a:solidFill>
                            <a:srgbClr val="674935"/>
                          </a:solidFill>
                          <a:latin typeface="Roboto Condensed" panose="02000000000000000000" pitchFamily="2" charset="0"/>
                          <a:ea typeface="Roboto Condensed" panose="02000000000000000000" pitchFamily="2" charset="0"/>
                          <a:cs typeface="Roboto Condensed Bold"/>
                          <a:sym typeface="Roboto Condensed Bold"/>
                        </a:rPr>
                        <a:t>  (1 </a:t>
                      </a:r>
                      <a:r>
                        <a:rPr lang="en-US" sz="3800" b="1" dirty="0" err="1">
                          <a:solidFill>
                            <a:srgbClr val="674935"/>
                          </a:solidFill>
                          <a:latin typeface="Roboto Condensed" panose="02000000000000000000" pitchFamily="2" charset="0"/>
                          <a:ea typeface="Roboto Condensed" panose="02000000000000000000" pitchFamily="2" charset="0"/>
                          <a:cs typeface="Roboto Condensed Bold"/>
                          <a:sym typeface="Roboto Condensed Bold"/>
                        </a:rPr>
                        <a:t>câu</a:t>
                      </a:r>
                      <a:r>
                        <a:rPr lang="en-US" sz="3800" b="1" dirty="0">
                          <a:solidFill>
                            <a:srgbClr val="674935"/>
                          </a:solidFill>
                          <a:latin typeface="Roboto Condensed" panose="02000000000000000000" pitchFamily="2" charset="0"/>
                          <a:ea typeface="Roboto Condensed" panose="02000000000000000000" pitchFamily="2" charset="0"/>
                          <a:cs typeface="Roboto Condensed Bold"/>
                          <a:sym typeface="Roboto Condensed Bold"/>
                        </a:rPr>
                        <a:t>)</a:t>
                      </a:r>
                    </a:p>
                  </a:txBody>
                  <a:tcPr marL="63500" marR="63500" marT="63500" marB="63500" anchor="ctr">
                    <a:lnL w="4762" cap="flat" cmpd="sng" algn="ctr">
                      <a:solidFill>
                        <a:srgbClr val="000000"/>
                      </a:solidFill>
                      <a:prstDash val="solid"/>
                      <a:round/>
                      <a:headEnd type="none" w="med" len="med"/>
                      <a:tailEnd type="none" w="med" len="med"/>
                    </a:lnL>
                    <a:lnR w="4762" cap="flat" cmpd="sng" algn="ctr">
                      <a:solidFill>
                        <a:srgbClr val="000000"/>
                      </a:solidFill>
                      <a:prstDash val="solid"/>
                      <a:round/>
                      <a:headEnd type="none" w="med" len="med"/>
                      <a:tailEnd type="none" w="med" len="med"/>
                    </a:lnR>
                    <a:lnT w="4762" cap="flat" cmpd="sng" algn="ctr">
                      <a:solidFill>
                        <a:srgbClr val="000000"/>
                      </a:solidFill>
                      <a:prstDash val="solid"/>
                      <a:round/>
                      <a:headEnd type="none" w="med" len="med"/>
                      <a:tailEnd type="none" w="med" len="med"/>
                    </a:lnT>
                    <a:lnB w="4762" cap="flat" cmpd="sng" algn="ctr">
                      <a:solidFill>
                        <a:srgbClr val="000000"/>
                      </a:solidFill>
                      <a:prstDash val="solid"/>
                      <a:round/>
                      <a:headEnd type="none" w="med" len="med"/>
                      <a:tailEnd type="none" w="med" len="med"/>
                    </a:lnB>
                    <a:solidFill>
                      <a:srgbClr val="DDD9C3"/>
                    </a:solidFill>
                  </a:tcPr>
                </a:tc>
                <a:tc>
                  <a:txBody>
                    <a:bodyPr/>
                    <a:lstStyle/>
                    <a:p>
                      <a:pPr algn="just">
                        <a:lnSpc>
                          <a:spcPct val="150000"/>
                        </a:lnSpc>
                        <a:defRPr/>
                      </a:pPr>
                      <a:r>
                        <a:rPr lang="vi-VN" sz="3800" kern="1200" dirty="0">
                          <a:solidFill>
                            <a:srgbClr val="674935"/>
                          </a:solidFill>
                          <a:effectLst/>
                          <a:latin typeface="Roboto Condensed" panose="02000000000000000000" pitchFamily="2" charset="0"/>
                          <a:ea typeface="Roboto Condensed" panose="02000000000000000000" pitchFamily="2" charset="0"/>
                          <a:cs typeface="+mn-cs"/>
                        </a:rPr>
                        <a:t>Giới thiệu vấn đề bàn luận</a:t>
                      </a:r>
                      <a:endParaRPr lang="en-US" sz="3800" dirty="0">
                        <a:solidFill>
                          <a:srgbClr val="674935"/>
                        </a:solidFill>
                        <a:latin typeface="Roboto Condensed" panose="02000000000000000000" pitchFamily="2" charset="0"/>
                        <a:ea typeface="Roboto Condensed" panose="02000000000000000000" pitchFamily="2" charset="0"/>
                        <a:cs typeface="Roboto Condensed"/>
                        <a:sym typeface="Roboto Condensed"/>
                      </a:endParaRPr>
                    </a:p>
                  </a:txBody>
                  <a:tcPr marL="63500" marR="63500" marT="63500" marB="63500" anchor="ctr">
                    <a:lnL w="4762" cap="flat" cmpd="sng" algn="ctr">
                      <a:solidFill>
                        <a:srgbClr val="000000"/>
                      </a:solidFill>
                      <a:prstDash val="solid"/>
                      <a:round/>
                      <a:headEnd type="none" w="med" len="med"/>
                      <a:tailEnd type="none" w="med" len="med"/>
                    </a:lnL>
                    <a:lnR w="4762" cap="flat" cmpd="sng" algn="ctr">
                      <a:solidFill>
                        <a:srgbClr val="000000"/>
                      </a:solidFill>
                      <a:prstDash val="solid"/>
                      <a:round/>
                      <a:headEnd type="none" w="med" len="med"/>
                      <a:tailEnd type="none" w="med" len="med"/>
                    </a:lnR>
                    <a:lnT w="4762" cap="flat" cmpd="sng" algn="ctr">
                      <a:solidFill>
                        <a:srgbClr val="000000"/>
                      </a:solidFill>
                      <a:prstDash val="solid"/>
                      <a:round/>
                      <a:headEnd type="none" w="med" len="med"/>
                      <a:tailEnd type="none" w="med" len="med"/>
                    </a:lnT>
                    <a:lnB w="4762" cap="flat" cmpd="sng" algn="ctr">
                      <a:solidFill>
                        <a:srgbClr val="000000"/>
                      </a:solidFill>
                      <a:prstDash val="solid"/>
                      <a:round/>
                      <a:headEnd type="none" w="med" len="med"/>
                      <a:tailEnd type="none" w="med" len="med"/>
                    </a:lnB>
                    <a:solidFill>
                      <a:srgbClr val="EEECE1"/>
                    </a:solidFill>
                  </a:tcPr>
                </a:tc>
                <a:extLst>
                  <a:ext uri="{0D108BD9-81ED-4DB2-BD59-A6C34878D82A}">
                    <a16:rowId xmlns:a16="http://schemas.microsoft.com/office/drawing/2014/main" val="10000"/>
                  </a:ext>
                </a:extLst>
              </a:tr>
              <a:tr h="3942401">
                <a:tc>
                  <a:txBody>
                    <a:bodyPr/>
                    <a:lstStyle/>
                    <a:p>
                      <a:pPr algn="ctr">
                        <a:lnSpc>
                          <a:spcPct val="150000"/>
                        </a:lnSpc>
                        <a:defRPr/>
                      </a:pPr>
                      <a:endParaRPr lang="en-US" sz="3800" dirty="0">
                        <a:solidFill>
                          <a:srgbClr val="674935"/>
                        </a:solidFill>
                        <a:latin typeface="Roboto Condensed" panose="02000000000000000000" pitchFamily="2" charset="0"/>
                        <a:ea typeface="Roboto Condensed" panose="02000000000000000000" pitchFamily="2" charset="0"/>
                      </a:endParaRPr>
                    </a:p>
                    <a:p>
                      <a:pPr algn="ctr">
                        <a:lnSpc>
                          <a:spcPct val="150000"/>
                        </a:lnSpc>
                      </a:pPr>
                      <a:r>
                        <a:rPr lang="en-US" sz="3800" b="1" dirty="0">
                          <a:solidFill>
                            <a:srgbClr val="674935"/>
                          </a:solidFill>
                          <a:latin typeface="Roboto Condensed" panose="02000000000000000000" pitchFamily="2" charset="0"/>
                          <a:ea typeface="Roboto Condensed" panose="02000000000000000000" pitchFamily="2" charset="0"/>
                          <a:cs typeface="Roboto Condensed Bold"/>
                          <a:sym typeface="Roboto Condensed Bold"/>
                        </a:rPr>
                        <a:t>  </a:t>
                      </a:r>
                      <a:r>
                        <a:rPr lang="en-US" sz="3800" b="1" dirty="0" err="1">
                          <a:solidFill>
                            <a:srgbClr val="674935"/>
                          </a:solidFill>
                          <a:latin typeface="Roboto Condensed" panose="02000000000000000000" pitchFamily="2" charset="0"/>
                          <a:ea typeface="Roboto Condensed" panose="02000000000000000000" pitchFamily="2" charset="0"/>
                          <a:cs typeface="Roboto Condensed Bold"/>
                          <a:sym typeface="Roboto Condensed Bold"/>
                        </a:rPr>
                        <a:t>Thân</a:t>
                      </a:r>
                      <a:r>
                        <a:rPr lang="en-US" sz="3800" b="1" dirty="0">
                          <a:solidFill>
                            <a:srgbClr val="674935"/>
                          </a:solidFill>
                          <a:latin typeface="Roboto Condensed" panose="02000000000000000000" pitchFamily="2" charset="0"/>
                          <a:ea typeface="Roboto Condensed" panose="02000000000000000000" pitchFamily="2" charset="0"/>
                          <a:cs typeface="Roboto Condensed Bold"/>
                          <a:sym typeface="Roboto Condensed Bold"/>
                        </a:rPr>
                        <a:t> </a:t>
                      </a:r>
                      <a:r>
                        <a:rPr lang="en-US" sz="3800" b="1" dirty="0" err="1">
                          <a:solidFill>
                            <a:srgbClr val="674935"/>
                          </a:solidFill>
                          <a:latin typeface="Roboto Condensed" panose="02000000000000000000" pitchFamily="2" charset="0"/>
                          <a:ea typeface="Roboto Condensed" panose="02000000000000000000" pitchFamily="2" charset="0"/>
                          <a:cs typeface="Roboto Condensed Bold"/>
                          <a:sym typeface="Roboto Condensed Bold"/>
                        </a:rPr>
                        <a:t>đoạn</a:t>
                      </a:r>
                      <a:r>
                        <a:rPr lang="en-US" sz="3800" b="1" dirty="0">
                          <a:solidFill>
                            <a:srgbClr val="674935"/>
                          </a:solidFill>
                          <a:latin typeface="Roboto Condensed" panose="02000000000000000000" pitchFamily="2" charset="0"/>
                          <a:ea typeface="Roboto Condensed" panose="02000000000000000000" pitchFamily="2" charset="0"/>
                          <a:cs typeface="Roboto Condensed Bold"/>
                          <a:sym typeface="Roboto Condensed Bold"/>
                        </a:rPr>
                        <a:t> </a:t>
                      </a:r>
                    </a:p>
                    <a:p>
                      <a:pPr algn="ctr">
                        <a:lnSpc>
                          <a:spcPct val="150000"/>
                        </a:lnSpc>
                      </a:pPr>
                      <a:r>
                        <a:rPr lang="en-US" sz="3800" b="1" dirty="0">
                          <a:solidFill>
                            <a:srgbClr val="674935"/>
                          </a:solidFill>
                          <a:latin typeface="Roboto Condensed" panose="02000000000000000000" pitchFamily="2" charset="0"/>
                          <a:ea typeface="Roboto Condensed" panose="02000000000000000000" pitchFamily="2" charset="0"/>
                          <a:cs typeface="Roboto Condensed Bold"/>
                          <a:sym typeface="Roboto Condensed Bold"/>
                        </a:rPr>
                        <a:t>  (7-8 </a:t>
                      </a:r>
                      <a:r>
                        <a:rPr lang="en-US" sz="3800" b="1" dirty="0" err="1">
                          <a:solidFill>
                            <a:srgbClr val="674935"/>
                          </a:solidFill>
                          <a:latin typeface="Roboto Condensed" panose="02000000000000000000" pitchFamily="2" charset="0"/>
                          <a:ea typeface="Roboto Condensed" panose="02000000000000000000" pitchFamily="2" charset="0"/>
                          <a:cs typeface="Roboto Condensed Bold"/>
                          <a:sym typeface="Roboto Condensed Bold"/>
                        </a:rPr>
                        <a:t>câu</a:t>
                      </a:r>
                      <a:r>
                        <a:rPr lang="en-US" sz="3800" b="1" dirty="0">
                          <a:solidFill>
                            <a:srgbClr val="674935"/>
                          </a:solidFill>
                          <a:latin typeface="Roboto Condensed" panose="02000000000000000000" pitchFamily="2" charset="0"/>
                          <a:ea typeface="Roboto Condensed" panose="02000000000000000000" pitchFamily="2" charset="0"/>
                          <a:cs typeface="Roboto Condensed Bold"/>
                          <a:sym typeface="Roboto Condensed Bold"/>
                        </a:rPr>
                        <a:t>)</a:t>
                      </a:r>
                    </a:p>
                    <a:p>
                      <a:pPr algn="ctr">
                        <a:lnSpc>
                          <a:spcPct val="150000"/>
                        </a:lnSpc>
                      </a:pPr>
                      <a:r>
                        <a:rPr lang="en-US" sz="3800" b="1" dirty="0">
                          <a:solidFill>
                            <a:srgbClr val="674935"/>
                          </a:solidFill>
                          <a:latin typeface="Roboto Condensed" panose="02000000000000000000" pitchFamily="2" charset="0"/>
                          <a:ea typeface="Roboto Condensed" panose="02000000000000000000" pitchFamily="2" charset="0"/>
                          <a:cs typeface="Roboto Condensed Bold"/>
                          <a:sym typeface="Roboto Condensed Bold"/>
                        </a:rPr>
                        <a:t>  </a:t>
                      </a:r>
                    </a:p>
                  </a:txBody>
                  <a:tcPr marL="63500" marR="63500" marT="63500" marB="63500" anchor="ctr">
                    <a:lnL w="4762" cap="flat" cmpd="sng" algn="ctr">
                      <a:solidFill>
                        <a:srgbClr val="000000"/>
                      </a:solidFill>
                      <a:prstDash val="solid"/>
                      <a:round/>
                      <a:headEnd type="none" w="med" len="med"/>
                      <a:tailEnd type="none" w="med" len="med"/>
                    </a:lnL>
                    <a:lnR w="4762" cap="flat" cmpd="sng" algn="ctr">
                      <a:solidFill>
                        <a:srgbClr val="000000"/>
                      </a:solidFill>
                      <a:prstDash val="solid"/>
                      <a:round/>
                      <a:headEnd type="none" w="med" len="med"/>
                      <a:tailEnd type="none" w="med" len="med"/>
                    </a:lnR>
                    <a:lnT w="4762" cap="flat" cmpd="sng" algn="ctr">
                      <a:solidFill>
                        <a:srgbClr val="000000"/>
                      </a:solidFill>
                      <a:prstDash val="solid"/>
                      <a:round/>
                      <a:headEnd type="none" w="med" len="med"/>
                      <a:tailEnd type="none" w="med" len="med"/>
                    </a:lnT>
                    <a:lnB w="4762" cap="flat" cmpd="sng" algn="ctr">
                      <a:solidFill>
                        <a:srgbClr val="000000"/>
                      </a:solidFill>
                      <a:prstDash val="solid"/>
                      <a:round/>
                      <a:headEnd type="none" w="med" len="med"/>
                      <a:tailEnd type="none" w="med" len="med"/>
                    </a:lnB>
                    <a:solidFill>
                      <a:srgbClr val="DDD9C3"/>
                    </a:solidFill>
                  </a:tcPr>
                </a:tc>
                <a:tc>
                  <a:txBody>
                    <a:bodyPr/>
                    <a:lstStyle/>
                    <a:p>
                      <a:pPr algn="just">
                        <a:lnSpc>
                          <a:spcPct val="150000"/>
                        </a:lnSpc>
                      </a:pPr>
                      <a:r>
                        <a:rPr lang="vi-VN" sz="3800" kern="1200" dirty="0">
                          <a:solidFill>
                            <a:srgbClr val="674935"/>
                          </a:solidFill>
                          <a:effectLst/>
                          <a:latin typeface="Roboto Condensed" panose="02000000000000000000" pitchFamily="2" charset="0"/>
                          <a:ea typeface="Roboto Condensed" panose="02000000000000000000" pitchFamily="2" charset="0"/>
                          <a:cs typeface="+mn-cs"/>
                        </a:rPr>
                        <a:t>- Giải thích </a:t>
                      </a:r>
                      <a:r>
                        <a:rPr lang="vi-VN" sz="3800" b="1" kern="1200" dirty="0">
                          <a:solidFill>
                            <a:srgbClr val="674935"/>
                          </a:solidFill>
                          <a:effectLst/>
                          <a:latin typeface="Roboto Condensed" panose="02000000000000000000" pitchFamily="2" charset="0"/>
                          <a:ea typeface="Roboto Condensed" panose="02000000000000000000" pitchFamily="2" charset="0"/>
                          <a:cs typeface="+mn-cs"/>
                        </a:rPr>
                        <a:t>tình bạn đẹp</a:t>
                      </a:r>
                      <a:endParaRPr lang="en-US" sz="3800" kern="1200" dirty="0">
                        <a:solidFill>
                          <a:srgbClr val="674935"/>
                        </a:solidFill>
                        <a:effectLst/>
                        <a:latin typeface="Roboto Condensed" panose="02000000000000000000" pitchFamily="2" charset="0"/>
                        <a:ea typeface="Roboto Condensed" panose="02000000000000000000" pitchFamily="2" charset="0"/>
                        <a:cs typeface="+mn-cs"/>
                      </a:endParaRPr>
                    </a:p>
                    <a:p>
                      <a:pPr algn="just">
                        <a:lnSpc>
                          <a:spcPct val="150000"/>
                        </a:lnSpc>
                      </a:pPr>
                      <a:r>
                        <a:rPr lang="vi-VN" sz="3800" kern="1200" dirty="0">
                          <a:solidFill>
                            <a:srgbClr val="674935"/>
                          </a:solidFill>
                          <a:effectLst/>
                          <a:latin typeface="Roboto Condensed" panose="02000000000000000000" pitchFamily="2" charset="0"/>
                          <a:ea typeface="Roboto Condensed" panose="02000000000000000000" pitchFamily="2" charset="0"/>
                          <a:cs typeface="+mn-cs"/>
                        </a:rPr>
                        <a:t>- </a:t>
                      </a:r>
                      <a:r>
                        <a:rPr lang="vi-VN" sz="3800" b="1" kern="1200" dirty="0">
                          <a:solidFill>
                            <a:srgbClr val="674935"/>
                          </a:solidFill>
                          <a:effectLst/>
                          <a:latin typeface="Roboto Condensed" panose="02000000000000000000" pitchFamily="2" charset="0"/>
                          <a:ea typeface="Roboto Condensed" panose="02000000000000000000" pitchFamily="2" charset="0"/>
                          <a:cs typeface="+mn-cs"/>
                        </a:rPr>
                        <a:t>Cơ sở để tạo nên tình bạn đẹp</a:t>
                      </a:r>
                      <a:r>
                        <a:rPr lang="vi-VN" sz="3800" kern="1200" dirty="0">
                          <a:solidFill>
                            <a:srgbClr val="674935"/>
                          </a:solidFill>
                          <a:effectLst/>
                          <a:latin typeface="Roboto Condensed" panose="02000000000000000000" pitchFamily="2" charset="0"/>
                          <a:ea typeface="Roboto Condensed" panose="02000000000000000000" pitchFamily="2" charset="0"/>
                          <a:cs typeface="+mn-cs"/>
                        </a:rPr>
                        <a:t>: VD chung sở thích, đam mê; chung hoàn cảnh; đồng trang lứa;....</a:t>
                      </a:r>
                      <a:endParaRPr lang="en-US" sz="3800" kern="1200" dirty="0">
                        <a:solidFill>
                          <a:srgbClr val="674935"/>
                        </a:solidFill>
                        <a:effectLst/>
                        <a:latin typeface="Roboto Condensed" panose="02000000000000000000" pitchFamily="2" charset="0"/>
                        <a:ea typeface="Roboto Condensed" panose="02000000000000000000" pitchFamily="2" charset="0"/>
                        <a:cs typeface="+mn-cs"/>
                      </a:endParaRPr>
                    </a:p>
                    <a:p>
                      <a:pPr algn="just">
                        <a:lnSpc>
                          <a:spcPct val="150000"/>
                        </a:lnSpc>
                      </a:pPr>
                      <a:r>
                        <a:rPr lang="vi-VN" sz="3800" kern="1200" dirty="0">
                          <a:solidFill>
                            <a:srgbClr val="674935"/>
                          </a:solidFill>
                          <a:effectLst/>
                          <a:latin typeface="Roboto Condensed" panose="02000000000000000000" pitchFamily="2" charset="0"/>
                          <a:ea typeface="Roboto Condensed" panose="02000000000000000000" pitchFamily="2" charset="0"/>
                          <a:cs typeface="+mn-cs"/>
                        </a:rPr>
                        <a:t>(HS tự chọn 1 khía cạnh và cần đưa ít nhất 2 lí do cho sự lựa chọn của mình).</a:t>
                      </a:r>
                      <a:endParaRPr lang="en-US" sz="3800" dirty="0">
                        <a:solidFill>
                          <a:srgbClr val="674935"/>
                        </a:solidFill>
                        <a:latin typeface="Roboto Condensed" panose="02000000000000000000" pitchFamily="2" charset="0"/>
                        <a:ea typeface="Roboto Condensed" panose="02000000000000000000" pitchFamily="2" charset="0"/>
                        <a:cs typeface="Roboto Condensed"/>
                        <a:sym typeface="Roboto Condensed"/>
                      </a:endParaRPr>
                    </a:p>
                  </a:txBody>
                  <a:tcPr marL="63500" marR="63500" marT="63500" marB="63500" anchor="ctr">
                    <a:lnL w="4762" cap="flat" cmpd="sng" algn="ctr">
                      <a:solidFill>
                        <a:srgbClr val="000000"/>
                      </a:solidFill>
                      <a:prstDash val="solid"/>
                      <a:round/>
                      <a:headEnd type="none" w="med" len="med"/>
                      <a:tailEnd type="none" w="med" len="med"/>
                    </a:lnL>
                    <a:lnR w="4762" cap="flat" cmpd="sng" algn="ctr">
                      <a:solidFill>
                        <a:srgbClr val="000000"/>
                      </a:solidFill>
                      <a:prstDash val="solid"/>
                      <a:round/>
                      <a:headEnd type="none" w="med" len="med"/>
                      <a:tailEnd type="none" w="med" len="med"/>
                    </a:lnR>
                    <a:lnT w="4762" cap="flat" cmpd="sng" algn="ctr">
                      <a:solidFill>
                        <a:srgbClr val="000000"/>
                      </a:solidFill>
                      <a:prstDash val="solid"/>
                      <a:round/>
                      <a:headEnd type="none" w="med" len="med"/>
                      <a:tailEnd type="none" w="med" len="med"/>
                    </a:lnT>
                    <a:lnB w="4762" cap="flat" cmpd="sng" algn="ctr">
                      <a:solidFill>
                        <a:srgbClr val="000000"/>
                      </a:solidFill>
                      <a:prstDash val="solid"/>
                      <a:round/>
                      <a:headEnd type="none" w="med" len="med"/>
                      <a:tailEnd type="none" w="med" len="med"/>
                    </a:lnB>
                    <a:solidFill>
                      <a:srgbClr val="EEECE1"/>
                    </a:solidFill>
                  </a:tcPr>
                </a:tc>
                <a:extLst>
                  <a:ext uri="{0D108BD9-81ED-4DB2-BD59-A6C34878D82A}">
                    <a16:rowId xmlns:a16="http://schemas.microsoft.com/office/drawing/2014/main" val="10001"/>
                  </a:ext>
                </a:extLst>
              </a:tr>
              <a:tr h="1829496">
                <a:tc>
                  <a:txBody>
                    <a:bodyPr/>
                    <a:lstStyle/>
                    <a:p>
                      <a:pPr algn="ctr">
                        <a:lnSpc>
                          <a:spcPct val="150000"/>
                        </a:lnSpc>
                      </a:pPr>
                      <a:r>
                        <a:rPr lang="en-US" sz="3800" b="1" dirty="0" err="1">
                          <a:solidFill>
                            <a:srgbClr val="674935"/>
                          </a:solidFill>
                          <a:latin typeface="Roboto Condensed" panose="02000000000000000000" pitchFamily="2" charset="0"/>
                          <a:ea typeface="Roboto Condensed" panose="02000000000000000000" pitchFamily="2" charset="0"/>
                          <a:cs typeface="Roboto Condensed Bold"/>
                          <a:sym typeface="Roboto Condensed Bold"/>
                        </a:rPr>
                        <a:t>Kết</a:t>
                      </a:r>
                      <a:r>
                        <a:rPr lang="en-US" sz="3800" b="1" dirty="0">
                          <a:solidFill>
                            <a:srgbClr val="674935"/>
                          </a:solidFill>
                          <a:latin typeface="Roboto Condensed" panose="02000000000000000000" pitchFamily="2" charset="0"/>
                          <a:ea typeface="Roboto Condensed" panose="02000000000000000000" pitchFamily="2" charset="0"/>
                          <a:cs typeface="Roboto Condensed Bold"/>
                          <a:sym typeface="Roboto Condensed Bold"/>
                        </a:rPr>
                        <a:t> </a:t>
                      </a:r>
                      <a:r>
                        <a:rPr lang="en-US" sz="3800" b="1" dirty="0" err="1">
                          <a:solidFill>
                            <a:srgbClr val="674935"/>
                          </a:solidFill>
                          <a:latin typeface="Roboto Condensed" panose="02000000000000000000" pitchFamily="2" charset="0"/>
                          <a:ea typeface="Roboto Condensed" panose="02000000000000000000" pitchFamily="2" charset="0"/>
                          <a:cs typeface="Roboto Condensed Bold"/>
                          <a:sym typeface="Roboto Condensed Bold"/>
                        </a:rPr>
                        <a:t>đoạn</a:t>
                      </a:r>
                      <a:r>
                        <a:rPr lang="en-US" sz="3800" b="1" dirty="0">
                          <a:solidFill>
                            <a:srgbClr val="674935"/>
                          </a:solidFill>
                          <a:latin typeface="Roboto Condensed" panose="02000000000000000000" pitchFamily="2" charset="0"/>
                          <a:ea typeface="Roboto Condensed" panose="02000000000000000000" pitchFamily="2" charset="0"/>
                          <a:cs typeface="Roboto Condensed Bold"/>
                          <a:sym typeface="Roboto Condensed Bold"/>
                        </a:rPr>
                        <a:t> </a:t>
                      </a:r>
                    </a:p>
                    <a:p>
                      <a:pPr algn="ctr">
                        <a:lnSpc>
                          <a:spcPct val="150000"/>
                        </a:lnSpc>
                      </a:pPr>
                      <a:r>
                        <a:rPr lang="en-US" sz="3800" b="1" dirty="0">
                          <a:solidFill>
                            <a:srgbClr val="674935"/>
                          </a:solidFill>
                          <a:latin typeface="Roboto Condensed" panose="02000000000000000000" pitchFamily="2" charset="0"/>
                          <a:ea typeface="Roboto Condensed" panose="02000000000000000000" pitchFamily="2" charset="0"/>
                          <a:cs typeface="Roboto Condensed Bold"/>
                          <a:sym typeface="Roboto Condensed Bold"/>
                        </a:rPr>
                        <a:t>  (1 </a:t>
                      </a:r>
                      <a:r>
                        <a:rPr lang="en-US" sz="3800" b="1" dirty="0" err="1">
                          <a:solidFill>
                            <a:srgbClr val="674935"/>
                          </a:solidFill>
                          <a:latin typeface="Roboto Condensed" panose="02000000000000000000" pitchFamily="2" charset="0"/>
                          <a:ea typeface="Roboto Condensed" panose="02000000000000000000" pitchFamily="2" charset="0"/>
                          <a:cs typeface="Roboto Condensed Bold"/>
                          <a:sym typeface="Roboto Condensed Bold"/>
                        </a:rPr>
                        <a:t>câu</a:t>
                      </a:r>
                      <a:r>
                        <a:rPr lang="en-US" sz="3800" b="1" dirty="0">
                          <a:solidFill>
                            <a:srgbClr val="674935"/>
                          </a:solidFill>
                          <a:latin typeface="Roboto Condensed" panose="02000000000000000000" pitchFamily="2" charset="0"/>
                          <a:ea typeface="Roboto Condensed" panose="02000000000000000000" pitchFamily="2" charset="0"/>
                          <a:cs typeface="Roboto Condensed Bold"/>
                          <a:sym typeface="Roboto Condensed Bold"/>
                        </a:rPr>
                        <a:t>)</a:t>
                      </a:r>
                    </a:p>
                  </a:txBody>
                  <a:tcPr marL="63500" marR="63500" marT="63500" marB="63500" anchor="ctr">
                    <a:lnL w="4762" cap="flat" cmpd="sng" algn="ctr">
                      <a:solidFill>
                        <a:srgbClr val="000000"/>
                      </a:solidFill>
                      <a:prstDash val="solid"/>
                      <a:round/>
                      <a:headEnd type="none" w="med" len="med"/>
                      <a:tailEnd type="none" w="med" len="med"/>
                    </a:lnL>
                    <a:lnR w="4762" cap="flat" cmpd="sng" algn="ctr">
                      <a:solidFill>
                        <a:srgbClr val="000000"/>
                      </a:solidFill>
                      <a:prstDash val="solid"/>
                      <a:round/>
                      <a:headEnd type="none" w="med" len="med"/>
                      <a:tailEnd type="none" w="med" len="med"/>
                    </a:lnR>
                    <a:lnT w="4762" cap="flat" cmpd="sng" algn="ctr">
                      <a:solidFill>
                        <a:srgbClr val="000000"/>
                      </a:solidFill>
                      <a:prstDash val="solid"/>
                      <a:round/>
                      <a:headEnd type="none" w="med" len="med"/>
                      <a:tailEnd type="none" w="med" len="med"/>
                    </a:lnT>
                    <a:lnB w="4762" cap="flat" cmpd="sng" algn="ctr">
                      <a:solidFill>
                        <a:srgbClr val="000000"/>
                      </a:solidFill>
                      <a:prstDash val="solid"/>
                      <a:round/>
                      <a:headEnd type="none" w="med" len="med"/>
                      <a:tailEnd type="none" w="med" len="med"/>
                    </a:lnB>
                    <a:solidFill>
                      <a:srgbClr val="DDD9C3"/>
                    </a:solidFill>
                  </a:tcPr>
                </a:tc>
                <a:tc>
                  <a:txBody>
                    <a:bodyPr/>
                    <a:lstStyle/>
                    <a:p>
                      <a:pPr algn="just">
                        <a:lnSpc>
                          <a:spcPct val="150000"/>
                        </a:lnSpc>
                        <a:defRPr/>
                      </a:pPr>
                      <a:r>
                        <a:rPr lang="vi-VN" sz="3800" kern="1200" dirty="0">
                          <a:solidFill>
                            <a:srgbClr val="674935"/>
                          </a:solidFill>
                          <a:effectLst/>
                          <a:latin typeface="Roboto Condensed" panose="02000000000000000000" pitchFamily="2" charset="0"/>
                          <a:ea typeface="Roboto Condensed" panose="02000000000000000000" pitchFamily="2" charset="0"/>
                          <a:cs typeface="+mn-cs"/>
                        </a:rPr>
                        <a:t>Khẳng định tầm quan trọng của 1 tình bạn đẹp trong xã hội hiện đại.</a:t>
                      </a:r>
                      <a:endParaRPr lang="en-US" sz="3800" dirty="0">
                        <a:solidFill>
                          <a:srgbClr val="674935"/>
                        </a:solidFill>
                        <a:latin typeface="Roboto Condensed" panose="02000000000000000000" pitchFamily="2" charset="0"/>
                        <a:ea typeface="Roboto Condensed" panose="02000000000000000000" pitchFamily="2" charset="0"/>
                      </a:endParaRPr>
                    </a:p>
                  </a:txBody>
                  <a:tcPr marL="63500" marR="63500" marT="63500" marB="63500" anchor="ctr">
                    <a:lnL w="4762" cap="flat" cmpd="sng" algn="ctr">
                      <a:solidFill>
                        <a:srgbClr val="000000"/>
                      </a:solidFill>
                      <a:prstDash val="solid"/>
                      <a:round/>
                      <a:headEnd type="none" w="med" len="med"/>
                      <a:tailEnd type="none" w="med" len="med"/>
                    </a:lnL>
                    <a:lnR w="4762" cap="flat" cmpd="sng" algn="ctr">
                      <a:solidFill>
                        <a:srgbClr val="000000"/>
                      </a:solidFill>
                      <a:prstDash val="solid"/>
                      <a:round/>
                      <a:headEnd type="none" w="med" len="med"/>
                      <a:tailEnd type="none" w="med" len="med"/>
                    </a:lnR>
                    <a:lnT w="4762" cap="flat" cmpd="sng" algn="ctr">
                      <a:solidFill>
                        <a:srgbClr val="000000"/>
                      </a:solidFill>
                      <a:prstDash val="solid"/>
                      <a:round/>
                      <a:headEnd type="none" w="med" len="med"/>
                      <a:tailEnd type="none" w="med" len="med"/>
                    </a:lnT>
                    <a:lnB w="4762" cap="flat" cmpd="sng" algn="ctr">
                      <a:solidFill>
                        <a:srgbClr val="000000"/>
                      </a:solidFill>
                      <a:prstDash val="solid"/>
                      <a:round/>
                      <a:headEnd type="none" w="med" len="med"/>
                      <a:tailEnd type="none" w="med" len="med"/>
                    </a:lnB>
                    <a:solidFill>
                      <a:srgbClr val="EEECE1"/>
                    </a:solidFill>
                  </a:tcPr>
                </a:tc>
                <a:extLst>
                  <a:ext uri="{0D108BD9-81ED-4DB2-BD59-A6C34878D82A}">
                    <a16:rowId xmlns:a16="http://schemas.microsoft.com/office/drawing/2014/main" val="10002"/>
                  </a:ext>
                </a:extLst>
              </a:tr>
            </a:tbl>
          </a:graphicData>
        </a:graphic>
      </p:graphicFrame>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a:stretch>
          </a:blipFill>
        </p:spPr>
        <p:txBody>
          <a:bodyPr/>
          <a:lstStyle/>
          <a:p>
            <a:endParaRPr lang="en-US"/>
          </a:p>
        </p:txBody>
      </p:sp>
      <p:grpSp>
        <p:nvGrpSpPr>
          <p:cNvPr id="3" name="Group 3"/>
          <p:cNvGrpSpPr/>
          <p:nvPr/>
        </p:nvGrpSpPr>
        <p:grpSpPr>
          <a:xfrm>
            <a:off x="0" y="1419785"/>
            <a:ext cx="18299916" cy="68632"/>
            <a:chOff x="0" y="0"/>
            <a:chExt cx="24399888" cy="91509"/>
          </a:xfrm>
        </p:grpSpPr>
        <p:sp>
          <p:nvSpPr>
            <p:cNvPr id="4" name="Freeform 4"/>
            <p:cNvSpPr/>
            <p:nvPr/>
          </p:nvSpPr>
          <p:spPr>
            <a:xfrm>
              <a:off x="0" y="0"/>
              <a:ext cx="24399875" cy="91567"/>
            </a:xfrm>
            <a:custGeom>
              <a:avLst/>
              <a:gdLst/>
              <a:ahLst/>
              <a:cxnLst/>
              <a:rect l="l" t="t" r="r" b="b"/>
              <a:pathLst>
                <a:path w="24399875" h="91567">
                  <a:moveTo>
                    <a:pt x="0" y="91567"/>
                  </a:moveTo>
                  <a:lnTo>
                    <a:pt x="24399875" y="91567"/>
                  </a:lnTo>
                  <a:lnTo>
                    <a:pt x="24399875" y="0"/>
                  </a:lnTo>
                  <a:lnTo>
                    <a:pt x="0" y="0"/>
                  </a:lnTo>
                  <a:close/>
                </a:path>
              </a:pathLst>
            </a:custGeom>
            <a:solidFill>
              <a:srgbClr val="767171"/>
            </a:solidFill>
          </p:spPr>
          <p:txBody>
            <a:bodyPr/>
            <a:lstStyle/>
            <a:p>
              <a:endParaRPr lang="en-US"/>
            </a:p>
          </p:txBody>
        </p:sp>
      </p:grpSp>
      <p:sp>
        <p:nvSpPr>
          <p:cNvPr id="5" name="Freeform 5"/>
          <p:cNvSpPr/>
          <p:nvPr/>
        </p:nvSpPr>
        <p:spPr>
          <a:xfrm>
            <a:off x="-5236908" y="2660997"/>
            <a:ext cx="18563355" cy="4501613"/>
          </a:xfrm>
          <a:custGeom>
            <a:avLst/>
            <a:gdLst/>
            <a:ahLst/>
            <a:cxnLst/>
            <a:rect l="l" t="t" r="r" b="b"/>
            <a:pathLst>
              <a:path w="18563355" h="4501613">
                <a:moveTo>
                  <a:pt x="0" y="0"/>
                </a:moveTo>
                <a:lnTo>
                  <a:pt x="18563355" y="0"/>
                </a:lnTo>
                <a:lnTo>
                  <a:pt x="18563355" y="4501614"/>
                </a:lnTo>
                <a:lnTo>
                  <a:pt x="0" y="450161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6" name="Freeform 6"/>
          <p:cNvSpPr/>
          <p:nvPr/>
        </p:nvSpPr>
        <p:spPr>
          <a:xfrm>
            <a:off x="10512866" y="6869101"/>
            <a:ext cx="7787050" cy="3854590"/>
          </a:xfrm>
          <a:custGeom>
            <a:avLst/>
            <a:gdLst/>
            <a:ahLst/>
            <a:cxnLst/>
            <a:rect l="l" t="t" r="r" b="b"/>
            <a:pathLst>
              <a:path w="7787050" h="3854590">
                <a:moveTo>
                  <a:pt x="0" y="0"/>
                </a:moveTo>
                <a:lnTo>
                  <a:pt x="7787050" y="0"/>
                </a:lnTo>
                <a:lnTo>
                  <a:pt x="7787050" y="3854590"/>
                </a:lnTo>
                <a:lnTo>
                  <a:pt x="0" y="3854590"/>
                </a:lnTo>
                <a:lnTo>
                  <a:pt x="0" y="0"/>
                </a:lnTo>
                <a:close/>
              </a:path>
            </a:pathLst>
          </a:custGeom>
          <a:blipFill>
            <a:blip r:embed="rId6"/>
            <a:stretch>
              <a:fillRect/>
            </a:stretch>
          </a:blipFill>
        </p:spPr>
        <p:txBody>
          <a:bodyPr/>
          <a:lstStyle/>
          <a:p>
            <a:endParaRPr lang="en-US"/>
          </a:p>
        </p:txBody>
      </p:sp>
      <p:sp>
        <p:nvSpPr>
          <p:cNvPr id="7" name="TextBox 7"/>
          <p:cNvSpPr txBox="1"/>
          <p:nvPr/>
        </p:nvSpPr>
        <p:spPr>
          <a:xfrm>
            <a:off x="838200" y="3708332"/>
            <a:ext cx="14103751" cy="1918474"/>
          </a:xfrm>
          <a:prstGeom prst="rect">
            <a:avLst/>
          </a:prstGeom>
        </p:spPr>
        <p:txBody>
          <a:bodyPr wrap="square" lIns="0" tIns="0" rIns="0" bIns="0" rtlCol="0" anchor="t">
            <a:spAutoFit/>
          </a:bodyPr>
          <a:lstStyle/>
          <a:p>
            <a:pPr marL="1016530" lvl="1" indent="-508265" algn="just">
              <a:lnSpc>
                <a:spcPct val="150000"/>
              </a:lnSpc>
              <a:buFont typeface="Arial"/>
              <a:buChar char="•"/>
            </a:pPr>
            <a:r>
              <a:rPr lang="vi-VN" sz="4400" dirty="0">
                <a:solidFill>
                  <a:srgbClr val="674935"/>
                </a:solidFill>
                <a:effectLst/>
                <a:latin typeface="Roboto Condensed" panose="02000000000000000000" pitchFamily="2" charset="0"/>
                <a:ea typeface="Roboto Condensed" panose="02000000000000000000" pitchFamily="2" charset="0"/>
              </a:rPr>
              <a:t>Đọc mở rộng văn bản: </a:t>
            </a:r>
            <a:r>
              <a:rPr lang="vi-VN" sz="4400" i="1" dirty="0">
                <a:solidFill>
                  <a:srgbClr val="674935"/>
                </a:solidFill>
                <a:effectLst/>
                <a:latin typeface="Roboto Condensed" panose="02000000000000000000" pitchFamily="2" charset="0"/>
                <a:ea typeface="Roboto Condensed" panose="02000000000000000000" pitchFamily="2" charset="0"/>
              </a:rPr>
              <a:t>Hình ảnh con thuyền, người dân chài trong bài thơ “Quê hương”</a:t>
            </a:r>
            <a:endParaRPr lang="en-US" sz="4400" dirty="0">
              <a:solidFill>
                <a:srgbClr val="674935"/>
              </a:solidFill>
              <a:latin typeface="Roboto Condensed" panose="02000000000000000000" pitchFamily="2" charset="0"/>
              <a:ea typeface="Roboto Condensed" panose="02000000000000000000" pitchFamily="2" charset="0"/>
              <a:cs typeface="Roboto Condensed"/>
              <a:sym typeface="Roboto Condensed"/>
            </a:endParaRPr>
          </a:p>
        </p:txBody>
      </p:sp>
      <p:sp>
        <p:nvSpPr>
          <p:cNvPr id="8" name="TextBox 8"/>
          <p:cNvSpPr txBox="1"/>
          <p:nvPr/>
        </p:nvSpPr>
        <p:spPr>
          <a:xfrm>
            <a:off x="254259" y="186048"/>
            <a:ext cx="9319637" cy="1169010"/>
          </a:xfrm>
          <a:prstGeom prst="rect">
            <a:avLst/>
          </a:prstGeom>
        </p:spPr>
        <p:txBody>
          <a:bodyPr lIns="0" tIns="0" rIns="0" bIns="0" rtlCol="0" anchor="t">
            <a:spAutoFit/>
          </a:bodyPr>
          <a:lstStyle/>
          <a:p>
            <a:pPr algn="ctr">
              <a:lnSpc>
                <a:spcPts val="9588"/>
              </a:lnSpc>
            </a:pPr>
            <a:r>
              <a:rPr lang="en-US" sz="6848" b="1" dirty="0">
                <a:solidFill>
                  <a:srgbClr val="594A47"/>
                </a:solidFill>
                <a:latin typeface="Fraunces Semi-Bold"/>
                <a:ea typeface="Fraunces Semi-Bold"/>
                <a:cs typeface="Fraunces Semi-Bold"/>
                <a:sym typeface="Fraunces Semi-Bold"/>
              </a:rPr>
              <a:t>5. VẬN DỤNG</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a:stretch>
          </a:blipFill>
        </p:spPr>
        <p:txBody>
          <a:bodyPr/>
          <a:lstStyle/>
          <a:p>
            <a:endParaRPr lang="en-US"/>
          </a:p>
        </p:txBody>
      </p:sp>
      <p:sp>
        <p:nvSpPr>
          <p:cNvPr id="3" name="TextBox 3"/>
          <p:cNvSpPr txBox="1"/>
          <p:nvPr/>
        </p:nvSpPr>
        <p:spPr>
          <a:xfrm>
            <a:off x="1131034" y="534446"/>
            <a:ext cx="16303262" cy="962025"/>
          </a:xfrm>
          <a:prstGeom prst="rect">
            <a:avLst/>
          </a:prstGeom>
        </p:spPr>
        <p:txBody>
          <a:bodyPr wrap="square" lIns="0" tIns="0" rIns="0" bIns="0" rtlCol="0" anchor="t">
            <a:spAutoFit/>
          </a:bodyPr>
          <a:lstStyle/>
          <a:p>
            <a:pPr algn="ctr">
              <a:lnSpc>
                <a:spcPts val="7559"/>
              </a:lnSpc>
              <a:spcBef>
                <a:spcPct val="0"/>
              </a:spcBef>
            </a:pPr>
            <a:r>
              <a:rPr lang="en-US" sz="6299" dirty="0" err="1">
                <a:solidFill>
                  <a:srgbClr val="674935"/>
                </a:solidFill>
                <a:latin typeface="#9Slide06 Thillends"/>
                <a:ea typeface="#9Slide06 Thillends"/>
                <a:cs typeface="#9Slide06 Thillends"/>
                <a:sym typeface="#9Slide06 Thillends"/>
              </a:rPr>
              <a:t>Các</a:t>
            </a:r>
            <a:r>
              <a:rPr lang="en-US" sz="6299" dirty="0">
                <a:solidFill>
                  <a:srgbClr val="674935"/>
                </a:solidFill>
                <a:latin typeface="#9Slide06 Thillends"/>
                <a:ea typeface="#9Slide06 Thillends"/>
                <a:cs typeface="#9Slide06 Thillends"/>
                <a:sym typeface="#9Slide06 Thillends"/>
              </a:rPr>
              <a:t> </a:t>
            </a:r>
            <a:r>
              <a:rPr lang="en-US" sz="6299" dirty="0" err="1">
                <a:solidFill>
                  <a:srgbClr val="674935"/>
                </a:solidFill>
                <a:latin typeface="#9Slide06 Thillends"/>
                <a:ea typeface="#9Slide06 Thillends"/>
                <a:cs typeface="#9Slide06 Thillends"/>
                <a:sym typeface="#9Slide06 Thillends"/>
              </a:rPr>
              <a:t>bước</a:t>
            </a:r>
            <a:r>
              <a:rPr lang="en-US" sz="6299" dirty="0">
                <a:solidFill>
                  <a:srgbClr val="674935"/>
                </a:solidFill>
                <a:latin typeface="#9Slide06 Thillends"/>
                <a:ea typeface="#9Slide06 Thillends"/>
                <a:cs typeface="#9Slide06 Thillends"/>
                <a:sym typeface="#9Slide06 Thillends"/>
              </a:rPr>
              <a:t> </a:t>
            </a:r>
            <a:r>
              <a:rPr lang="en-US" sz="6299" dirty="0" err="1">
                <a:solidFill>
                  <a:srgbClr val="674935"/>
                </a:solidFill>
                <a:latin typeface="#9Slide06 Thillends"/>
                <a:ea typeface="#9Slide06 Thillends"/>
                <a:cs typeface="#9Slide06 Thillends"/>
                <a:sym typeface="#9Slide06 Thillends"/>
              </a:rPr>
              <a:t>đọc</a:t>
            </a:r>
            <a:r>
              <a:rPr lang="en-US" sz="6299" dirty="0">
                <a:solidFill>
                  <a:srgbClr val="674935"/>
                </a:solidFill>
                <a:latin typeface="#9Slide06 Thillends"/>
                <a:ea typeface="#9Slide06 Thillends"/>
                <a:cs typeface="#9Slide06 Thillends"/>
                <a:sym typeface="#9Slide06 Thillends"/>
              </a:rPr>
              <a:t> </a:t>
            </a:r>
            <a:r>
              <a:rPr lang="en-US" sz="6299" dirty="0" err="1">
                <a:solidFill>
                  <a:srgbClr val="674935"/>
                </a:solidFill>
                <a:latin typeface="#9Slide06 Thillends"/>
                <a:ea typeface="#9Slide06 Thillends"/>
                <a:cs typeface="#9Slide06 Thillends"/>
                <a:sym typeface="#9Slide06 Thillends"/>
              </a:rPr>
              <a:t>hiểu</a:t>
            </a:r>
            <a:r>
              <a:rPr lang="en-US" sz="6299" dirty="0">
                <a:solidFill>
                  <a:srgbClr val="674935"/>
                </a:solidFill>
                <a:latin typeface="#9Slide06 Thillends"/>
                <a:ea typeface="#9Slide06 Thillends"/>
                <a:cs typeface="#9Slide06 Thillends"/>
                <a:sym typeface="#9Slide06 Thillends"/>
              </a:rPr>
              <a:t> </a:t>
            </a:r>
            <a:r>
              <a:rPr lang="en-US" sz="6299" dirty="0" err="1">
                <a:solidFill>
                  <a:srgbClr val="674935"/>
                </a:solidFill>
                <a:latin typeface="#9Slide06 Thillends"/>
                <a:ea typeface="#9Slide06 Thillends"/>
                <a:cs typeface="#9Slide06 Thillends"/>
                <a:sym typeface="#9Slide06 Thillends"/>
              </a:rPr>
              <a:t>văn</a:t>
            </a:r>
            <a:r>
              <a:rPr lang="en-US" sz="6299" dirty="0">
                <a:solidFill>
                  <a:srgbClr val="674935"/>
                </a:solidFill>
                <a:latin typeface="#9Slide06 Thillends"/>
                <a:ea typeface="#9Slide06 Thillends"/>
                <a:cs typeface="#9Slide06 Thillends"/>
                <a:sym typeface="#9Slide06 Thillends"/>
              </a:rPr>
              <a:t> </a:t>
            </a:r>
            <a:r>
              <a:rPr lang="en-US" sz="6299" dirty="0" err="1">
                <a:solidFill>
                  <a:srgbClr val="674935"/>
                </a:solidFill>
                <a:latin typeface="#9Slide06 Thillends"/>
                <a:ea typeface="#9Slide06 Thillends"/>
                <a:cs typeface="#9Slide06 Thillends"/>
                <a:sym typeface="#9Slide06 Thillends"/>
              </a:rPr>
              <a:t>bản</a:t>
            </a:r>
            <a:r>
              <a:rPr lang="en-US" sz="6299" dirty="0">
                <a:solidFill>
                  <a:srgbClr val="674935"/>
                </a:solidFill>
                <a:latin typeface="#9Slide06 Thillends"/>
                <a:ea typeface="#9Slide06 Thillends"/>
                <a:cs typeface="#9Slide06 Thillends"/>
                <a:sym typeface="#9Slide06 Thillends"/>
              </a:rPr>
              <a:t> </a:t>
            </a:r>
            <a:r>
              <a:rPr lang="en-US" sz="6299" dirty="0" err="1">
                <a:solidFill>
                  <a:srgbClr val="674935"/>
                </a:solidFill>
                <a:latin typeface="#9Slide06 Thillends"/>
                <a:ea typeface="#9Slide06 Thillends"/>
                <a:cs typeface="#9Slide06 Thillends"/>
                <a:sym typeface="#9Slide06 Thillends"/>
              </a:rPr>
              <a:t>nghị</a:t>
            </a:r>
            <a:r>
              <a:rPr lang="en-US" sz="6299" dirty="0">
                <a:solidFill>
                  <a:srgbClr val="674935"/>
                </a:solidFill>
                <a:latin typeface="#9Slide06 Thillends"/>
                <a:ea typeface="#9Slide06 Thillends"/>
                <a:cs typeface="#9Slide06 Thillends"/>
                <a:sym typeface="#9Slide06 Thillends"/>
              </a:rPr>
              <a:t> </a:t>
            </a:r>
            <a:r>
              <a:rPr lang="en-US" sz="6299" dirty="0" err="1">
                <a:solidFill>
                  <a:srgbClr val="674935"/>
                </a:solidFill>
                <a:latin typeface="#9Slide06 Thillends"/>
                <a:ea typeface="#9Slide06 Thillends"/>
                <a:cs typeface="#9Slide06 Thillends"/>
                <a:sym typeface="#9Slide06 Thillends"/>
              </a:rPr>
              <a:t>luận</a:t>
            </a:r>
            <a:r>
              <a:rPr lang="en-US" sz="6299" dirty="0">
                <a:solidFill>
                  <a:srgbClr val="674935"/>
                </a:solidFill>
                <a:latin typeface="#9Slide06 Thillends"/>
                <a:ea typeface="#9Slide06 Thillends"/>
                <a:cs typeface="#9Slide06 Thillends"/>
                <a:sym typeface="#9Slide06 Thillends"/>
              </a:rPr>
              <a:t> </a:t>
            </a:r>
            <a:r>
              <a:rPr lang="en-US" sz="6299" dirty="0" err="1">
                <a:solidFill>
                  <a:srgbClr val="674935"/>
                </a:solidFill>
                <a:latin typeface="#9Slide06 Thillends"/>
                <a:ea typeface="#9Slide06 Thillends"/>
                <a:cs typeface="#9Slide06 Thillends"/>
                <a:sym typeface="#9Slide06 Thillends"/>
              </a:rPr>
              <a:t>về</a:t>
            </a:r>
            <a:r>
              <a:rPr lang="en-US" sz="6299" dirty="0">
                <a:solidFill>
                  <a:srgbClr val="674935"/>
                </a:solidFill>
                <a:latin typeface="#9Slide06 Thillends"/>
                <a:ea typeface="#9Slide06 Thillends"/>
                <a:cs typeface="#9Slide06 Thillends"/>
                <a:sym typeface="#9Slide06 Thillends"/>
              </a:rPr>
              <a:t> </a:t>
            </a:r>
            <a:r>
              <a:rPr lang="en-US" sz="6299" dirty="0" err="1">
                <a:solidFill>
                  <a:srgbClr val="674935"/>
                </a:solidFill>
                <a:latin typeface="#9Slide06 Thillends"/>
                <a:ea typeface="#9Slide06 Thillends"/>
                <a:cs typeface="#9Slide06 Thillends"/>
                <a:sym typeface="#9Slide06 Thillends"/>
              </a:rPr>
              <a:t>một</a:t>
            </a:r>
            <a:r>
              <a:rPr lang="en-US" sz="6299" dirty="0">
                <a:solidFill>
                  <a:srgbClr val="674935"/>
                </a:solidFill>
                <a:latin typeface="#9Slide06 Thillends"/>
                <a:ea typeface="#9Slide06 Thillends"/>
                <a:cs typeface="#9Slide06 Thillends"/>
                <a:sym typeface="#9Slide06 Thillends"/>
              </a:rPr>
              <a:t> </a:t>
            </a:r>
            <a:r>
              <a:rPr lang="en-US" sz="6299" dirty="0" err="1">
                <a:solidFill>
                  <a:srgbClr val="674935"/>
                </a:solidFill>
                <a:latin typeface="#9Slide06 Thillends"/>
                <a:ea typeface="#9Slide06 Thillends"/>
                <a:cs typeface="#9Slide06 Thillends"/>
                <a:sym typeface="#9Slide06 Thillends"/>
              </a:rPr>
              <a:t>tác</a:t>
            </a:r>
            <a:r>
              <a:rPr lang="en-US" sz="6299" dirty="0">
                <a:solidFill>
                  <a:srgbClr val="674935"/>
                </a:solidFill>
                <a:latin typeface="#9Slide06 Thillends"/>
                <a:ea typeface="#9Slide06 Thillends"/>
                <a:cs typeface="#9Slide06 Thillends"/>
                <a:sym typeface="#9Slide06 Thillends"/>
              </a:rPr>
              <a:t> </a:t>
            </a:r>
            <a:r>
              <a:rPr lang="en-US" sz="6299" dirty="0" err="1">
                <a:solidFill>
                  <a:srgbClr val="674935"/>
                </a:solidFill>
                <a:latin typeface="#9Slide06 Thillends"/>
                <a:ea typeface="#9Slide06 Thillends"/>
                <a:cs typeface="#9Slide06 Thillends"/>
                <a:sym typeface="#9Slide06 Thillends"/>
              </a:rPr>
              <a:t>phẩm</a:t>
            </a:r>
            <a:r>
              <a:rPr lang="en-US" sz="6299" dirty="0">
                <a:solidFill>
                  <a:srgbClr val="674935"/>
                </a:solidFill>
                <a:latin typeface="#9Slide06 Thillends"/>
                <a:ea typeface="#9Slide06 Thillends"/>
                <a:cs typeface="#9Slide06 Thillends"/>
                <a:sym typeface="#9Slide06 Thillends"/>
              </a:rPr>
              <a:t> </a:t>
            </a:r>
            <a:r>
              <a:rPr lang="en-US" sz="6299" dirty="0" err="1">
                <a:solidFill>
                  <a:srgbClr val="674935"/>
                </a:solidFill>
                <a:latin typeface="#9Slide06 Thillends"/>
                <a:ea typeface="#9Slide06 Thillends"/>
                <a:cs typeface="#9Slide06 Thillends"/>
                <a:sym typeface="#9Slide06 Thillends"/>
              </a:rPr>
              <a:t>văn</a:t>
            </a:r>
            <a:r>
              <a:rPr lang="en-US" sz="6299" dirty="0">
                <a:solidFill>
                  <a:srgbClr val="674935"/>
                </a:solidFill>
                <a:latin typeface="#9Slide06 Thillends"/>
                <a:ea typeface="#9Slide06 Thillends"/>
                <a:cs typeface="#9Slide06 Thillends"/>
                <a:sym typeface="#9Slide06 Thillends"/>
              </a:rPr>
              <a:t> </a:t>
            </a:r>
            <a:r>
              <a:rPr lang="en-US" sz="6299" dirty="0" err="1">
                <a:solidFill>
                  <a:srgbClr val="674935"/>
                </a:solidFill>
                <a:latin typeface="#9Slide06 Thillends"/>
                <a:ea typeface="#9Slide06 Thillends"/>
                <a:cs typeface="#9Slide06 Thillends"/>
                <a:sym typeface="#9Slide06 Thillends"/>
              </a:rPr>
              <a:t>học</a:t>
            </a:r>
            <a:r>
              <a:rPr lang="en-US" sz="6299" dirty="0">
                <a:solidFill>
                  <a:srgbClr val="674935"/>
                </a:solidFill>
                <a:latin typeface="#9Slide06 Thillends"/>
                <a:ea typeface="#9Slide06 Thillends"/>
                <a:cs typeface="#9Slide06 Thillends"/>
                <a:sym typeface="#9Slide06 Thillends"/>
              </a:rPr>
              <a:t>:</a:t>
            </a:r>
          </a:p>
        </p:txBody>
      </p:sp>
      <p:grpSp>
        <p:nvGrpSpPr>
          <p:cNvPr id="4" name="Group 4"/>
          <p:cNvGrpSpPr/>
          <p:nvPr/>
        </p:nvGrpSpPr>
        <p:grpSpPr>
          <a:xfrm>
            <a:off x="500351" y="2136959"/>
            <a:ext cx="5380203" cy="2471794"/>
            <a:chOff x="0" y="0"/>
            <a:chExt cx="1260828" cy="579255"/>
          </a:xfrm>
        </p:grpSpPr>
        <p:sp>
          <p:nvSpPr>
            <p:cNvPr id="5" name="Freeform 5"/>
            <p:cNvSpPr/>
            <p:nvPr/>
          </p:nvSpPr>
          <p:spPr>
            <a:xfrm>
              <a:off x="0" y="0"/>
              <a:ext cx="1260828" cy="579255"/>
            </a:xfrm>
            <a:custGeom>
              <a:avLst/>
              <a:gdLst/>
              <a:ahLst/>
              <a:cxnLst/>
              <a:rect l="l" t="t" r="r" b="b"/>
              <a:pathLst>
                <a:path w="1260828" h="579255">
                  <a:moveTo>
                    <a:pt x="73387" y="0"/>
                  </a:moveTo>
                  <a:lnTo>
                    <a:pt x="1187441" y="0"/>
                  </a:lnTo>
                  <a:cubicBezTo>
                    <a:pt x="1206905" y="0"/>
                    <a:pt x="1225571" y="7732"/>
                    <a:pt x="1239334" y="21495"/>
                  </a:cubicBezTo>
                  <a:cubicBezTo>
                    <a:pt x="1253096" y="35257"/>
                    <a:pt x="1260828" y="53924"/>
                    <a:pt x="1260828" y="73387"/>
                  </a:cubicBezTo>
                  <a:lnTo>
                    <a:pt x="1260828" y="505868"/>
                  </a:lnTo>
                  <a:cubicBezTo>
                    <a:pt x="1260828" y="525331"/>
                    <a:pt x="1253096" y="543997"/>
                    <a:pt x="1239334" y="557760"/>
                  </a:cubicBezTo>
                  <a:cubicBezTo>
                    <a:pt x="1225571" y="571523"/>
                    <a:pt x="1206905" y="579255"/>
                    <a:pt x="1187441" y="579255"/>
                  </a:cubicBezTo>
                  <a:lnTo>
                    <a:pt x="73387" y="579255"/>
                  </a:lnTo>
                  <a:cubicBezTo>
                    <a:pt x="53924" y="579255"/>
                    <a:pt x="35257" y="571523"/>
                    <a:pt x="21495" y="557760"/>
                  </a:cubicBezTo>
                  <a:cubicBezTo>
                    <a:pt x="7732" y="543997"/>
                    <a:pt x="0" y="525331"/>
                    <a:pt x="0" y="505868"/>
                  </a:cubicBezTo>
                  <a:lnTo>
                    <a:pt x="0" y="73387"/>
                  </a:lnTo>
                  <a:cubicBezTo>
                    <a:pt x="0" y="53924"/>
                    <a:pt x="7732" y="35257"/>
                    <a:pt x="21495" y="21495"/>
                  </a:cubicBezTo>
                  <a:cubicBezTo>
                    <a:pt x="35257" y="7732"/>
                    <a:pt x="53924" y="0"/>
                    <a:pt x="73387" y="0"/>
                  </a:cubicBezTo>
                  <a:close/>
                </a:path>
              </a:pathLst>
            </a:custGeom>
            <a:solidFill>
              <a:srgbClr val="CCB3A7">
                <a:alpha val="15686"/>
              </a:srgbClr>
            </a:solidFill>
          </p:spPr>
          <p:txBody>
            <a:bodyPr/>
            <a:lstStyle/>
            <a:p>
              <a:endParaRPr lang="en-US"/>
            </a:p>
          </p:txBody>
        </p:sp>
        <p:sp>
          <p:nvSpPr>
            <p:cNvPr id="6" name="TextBox 6"/>
            <p:cNvSpPr txBox="1"/>
            <p:nvPr/>
          </p:nvSpPr>
          <p:spPr>
            <a:xfrm>
              <a:off x="0" y="-9525"/>
              <a:ext cx="1260828" cy="588780"/>
            </a:xfrm>
            <a:prstGeom prst="rect">
              <a:avLst/>
            </a:prstGeom>
          </p:spPr>
          <p:txBody>
            <a:bodyPr lIns="50800" tIns="50800" rIns="50800" bIns="50800" rtlCol="0" anchor="ctr"/>
            <a:lstStyle/>
            <a:p>
              <a:pPr algn="ctr">
                <a:lnSpc>
                  <a:spcPts val="2521"/>
                </a:lnSpc>
              </a:pPr>
              <a:endParaRPr/>
            </a:p>
          </p:txBody>
        </p:sp>
      </p:grpSp>
      <p:sp>
        <p:nvSpPr>
          <p:cNvPr id="7" name="TextBox 7"/>
          <p:cNvSpPr txBox="1"/>
          <p:nvPr/>
        </p:nvSpPr>
        <p:spPr>
          <a:xfrm>
            <a:off x="1028700" y="2481976"/>
            <a:ext cx="3983019" cy="2126778"/>
          </a:xfrm>
          <a:prstGeom prst="rect">
            <a:avLst/>
          </a:prstGeom>
        </p:spPr>
        <p:txBody>
          <a:bodyPr lIns="0" tIns="0" rIns="0" bIns="0" rtlCol="0" anchor="t">
            <a:spAutoFit/>
          </a:bodyPr>
          <a:lstStyle/>
          <a:p>
            <a:pPr algn="ctr">
              <a:lnSpc>
                <a:spcPts val="5626"/>
              </a:lnSpc>
            </a:pPr>
            <a:r>
              <a:rPr lang="en-US" sz="4018" dirty="0">
                <a:solidFill>
                  <a:srgbClr val="674935"/>
                </a:solidFill>
                <a:latin typeface="Roboto Condensed"/>
                <a:ea typeface="Roboto Condensed"/>
                <a:cs typeface="Roboto Condensed"/>
                <a:sym typeface="Roboto Condensed"/>
              </a:rPr>
              <a:t>✔ </a:t>
            </a:r>
            <a:r>
              <a:rPr lang="en-US" sz="4018" dirty="0" err="1">
                <a:solidFill>
                  <a:srgbClr val="674935"/>
                </a:solidFill>
                <a:latin typeface="Roboto Condensed"/>
                <a:ea typeface="Roboto Condensed"/>
                <a:cs typeface="Roboto Condensed"/>
                <a:sym typeface="Roboto Condensed"/>
              </a:rPr>
              <a:t>Xác</a:t>
            </a:r>
            <a:r>
              <a:rPr lang="en-US" sz="4018" dirty="0">
                <a:solidFill>
                  <a:srgbClr val="674935"/>
                </a:solidFill>
                <a:latin typeface="Roboto Condensed"/>
                <a:ea typeface="Roboto Condensed"/>
                <a:cs typeface="Roboto Condensed"/>
                <a:sym typeface="Roboto Condensed"/>
              </a:rPr>
              <a:t> </a:t>
            </a:r>
            <a:r>
              <a:rPr lang="en-US" sz="4018" dirty="0" err="1">
                <a:solidFill>
                  <a:srgbClr val="674935"/>
                </a:solidFill>
                <a:latin typeface="Roboto Condensed"/>
                <a:ea typeface="Roboto Condensed"/>
                <a:cs typeface="Roboto Condensed"/>
                <a:sym typeface="Roboto Condensed"/>
              </a:rPr>
              <a:t>định</a:t>
            </a:r>
            <a:r>
              <a:rPr lang="en-US" sz="4018" dirty="0">
                <a:solidFill>
                  <a:srgbClr val="674935"/>
                </a:solidFill>
                <a:latin typeface="Roboto Condensed"/>
                <a:ea typeface="Roboto Condensed"/>
                <a:cs typeface="Roboto Condensed"/>
                <a:sym typeface="Roboto Condensed"/>
              </a:rPr>
              <a:t> vấn </a:t>
            </a:r>
            <a:r>
              <a:rPr lang="en-US" sz="4018" dirty="0" err="1">
                <a:solidFill>
                  <a:srgbClr val="674935"/>
                </a:solidFill>
                <a:latin typeface="Roboto Condensed"/>
                <a:ea typeface="Roboto Condensed"/>
                <a:cs typeface="Roboto Condensed"/>
                <a:sym typeface="Roboto Condensed"/>
              </a:rPr>
              <a:t>đề</a:t>
            </a:r>
            <a:r>
              <a:rPr lang="en-US" sz="4018" dirty="0">
                <a:solidFill>
                  <a:srgbClr val="674935"/>
                </a:solidFill>
                <a:latin typeface="Roboto Condensed"/>
                <a:ea typeface="Roboto Condensed"/>
                <a:cs typeface="Roboto Condensed"/>
                <a:sym typeface="Roboto Condensed"/>
              </a:rPr>
              <a:t> </a:t>
            </a:r>
            <a:r>
              <a:rPr lang="en-US" sz="4018" dirty="0" err="1">
                <a:solidFill>
                  <a:srgbClr val="674935"/>
                </a:solidFill>
                <a:latin typeface="Roboto Condensed"/>
                <a:ea typeface="Roboto Condensed"/>
                <a:cs typeface="Roboto Condensed"/>
                <a:sym typeface="Roboto Condensed"/>
              </a:rPr>
              <a:t>nghị</a:t>
            </a:r>
            <a:r>
              <a:rPr lang="en-US" sz="4018" dirty="0">
                <a:solidFill>
                  <a:srgbClr val="674935"/>
                </a:solidFill>
                <a:latin typeface="Roboto Condensed"/>
                <a:ea typeface="Roboto Condensed"/>
                <a:cs typeface="Roboto Condensed"/>
                <a:sym typeface="Roboto Condensed"/>
              </a:rPr>
              <a:t> </a:t>
            </a:r>
            <a:r>
              <a:rPr lang="en-US" sz="4018" dirty="0" err="1">
                <a:solidFill>
                  <a:srgbClr val="674935"/>
                </a:solidFill>
                <a:latin typeface="Roboto Condensed"/>
                <a:ea typeface="Roboto Condensed"/>
                <a:cs typeface="Roboto Condensed"/>
                <a:sym typeface="Roboto Condensed"/>
              </a:rPr>
              <a:t>luận</a:t>
            </a:r>
            <a:endParaRPr lang="en-US" sz="4018" dirty="0">
              <a:solidFill>
                <a:srgbClr val="674935"/>
              </a:solidFill>
              <a:latin typeface="Roboto Condensed"/>
              <a:ea typeface="Roboto Condensed"/>
              <a:cs typeface="Roboto Condensed"/>
              <a:sym typeface="Roboto Condensed"/>
            </a:endParaRPr>
          </a:p>
          <a:p>
            <a:pPr algn="ctr">
              <a:lnSpc>
                <a:spcPts val="5626"/>
              </a:lnSpc>
            </a:pPr>
            <a:endParaRPr lang="en-US" sz="4018" dirty="0">
              <a:solidFill>
                <a:srgbClr val="674935"/>
              </a:solidFill>
              <a:latin typeface="Roboto Condensed"/>
              <a:ea typeface="Roboto Condensed"/>
              <a:cs typeface="Roboto Condensed"/>
              <a:sym typeface="Roboto Condensed"/>
            </a:endParaRPr>
          </a:p>
        </p:txBody>
      </p:sp>
      <p:grpSp>
        <p:nvGrpSpPr>
          <p:cNvPr id="8" name="Group 8"/>
          <p:cNvGrpSpPr/>
          <p:nvPr/>
        </p:nvGrpSpPr>
        <p:grpSpPr>
          <a:xfrm>
            <a:off x="6508793" y="2136959"/>
            <a:ext cx="5547745" cy="2471794"/>
            <a:chOff x="0" y="0"/>
            <a:chExt cx="1300091" cy="579255"/>
          </a:xfrm>
        </p:grpSpPr>
        <p:sp>
          <p:nvSpPr>
            <p:cNvPr id="9" name="Freeform 9"/>
            <p:cNvSpPr/>
            <p:nvPr/>
          </p:nvSpPr>
          <p:spPr>
            <a:xfrm>
              <a:off x="0" y="0"/>
              <a:ext cx="1300091" cy="579255"/>
            </a:xfrm>
            <a:custGeom>
              <a:avLst/>
              <a:gdLst/>
              <a:ahLst/>
              <a:cxnLst/>
              <a:rect l="l" t="t" r="r" b="b"/>
              <a:pathLst>
                <a:path w="1300091" h="579255">
                  <a:moveTo>
                    <a:pt x="71171" y="0"/>
                  </a:moveTo>
                  <a:lnTo>
                    <a:pt x="1228920" y="0"/>
                  </a:lnTo>
                  <a:cubicBezTo>
                    <a:pt x="1247796" y="0"/>
                    <a:pt x="1265898" y="7498"/>
                    <a:pt x="1279246" y="20845"/>
                  </a:cubicBezTo>
                  <a:cubicBezTo>
                    <a:pt x="1292593" y="34193"/>
                    <a:pt x="1300091" y="52295"/>
                    <a:pt x="1300091" y="71171"/>
                  </a:cubicBezTo>
                  <a:lnTo>
                    <a:pt x="1300091" y="508084"/>
                  </a:lnTo>
                  <a:cubicBezTo>
                    <a:pt x="1300091" y="526960"/>
                    <a:pt x="1292593" y="545062"/>
                    <a:pt x="1279246" y="558409"/>
                  </a:cubicBezTo>
                  <a:cubicBezTo>
                    <a:pt x="1265898" y="571756"/>
                    <a:pt x="1247796" y="579255"/>
                    <a:pt x="1228920" y="579255"/>
                  </a:cubicBezTo>
                  <a:lnTo>
                    <a:pt x="71171" y="579255"/>
                  </a:lnTo>
                  <a:cubicBezTo>
                    <a:pt x="31864" y="579255"/>
                    <a:pt x="0" y="547390"/>
                    <a:pt x="0" y="508084"/>
                  </a:cubicBezTo>
                  <a:lnTo>
                    <a:pt x="0" y="71171"/>
                  </a:lnTo>
                  <a:cubicBezTo>
                    <a:pt x="0" y="52295"/>
                    <a:pt x="7498" y="34193"/>
                    <a:pt x="20845" y="20845"/>
                  </a:cubicBezTo>
                  <a:cubicBezTo>
                    <a:pt x="34193" y="7498"/>
                    <a:pt x="52295" y="0"/>
                    <a:pt x="71171" y="0"/>
                  </a:cubicBezTo>
                  <a:close/>
                </a:path>
              </a:pathLst>
            </a:custGeom>
            <a:solidFill>
              <a:srgbClr val="CCB3A7">
                <a:alpha val="15686"/>
              </a:srgbClr>
            </a:solidFill>
          </p:spPr>
          <p:txBody>
            <a:bodyPr/>
            <a:lstStyle/>
            <a:p>
              <a:endParaRPr lang="en-US"/>
            </a:p>
          </p:txBody>
        </p:sp>
        <p:sp>
          <p:nvSpPr>
            <p:cNvPr id="10" name="TextBox 10"/>
            <p:cNvSpPr txBox="1"/>
            <p:nvPr/>
          </p:nvSpPr>
          <p:spPr>
            <a:xfrm>
              <a:off x="0" y="-9525"/>
              <a:ext cx="1300091" cy="588780"/>
            </a:xfrm>
            <a:prstGeom prst="rect">
              <a:avLst/>
            </a:prstGeom>
          </p:spPr>
          <p:txBody>
            <a:bodyPr lIns="50800" tIns="50800" rIns="50800" bIns="50800" rtlCol="0" anchor="ctr"/>
            <a:lstStyle/>
            <a:p>
              <a:pPr algn="ctr">
                <a:lnSpc>
                  <a:spcPts val="2521"/>
                </a:lnSpc>
              </a:pPr>
              <a:endParaRPr/>
            </a:p>
          </p:txBody>
        </p:sp>
      </p:grpSp>
      <p:sp>
        <p:nvSpPr>
          <p:cNvPr id="11" name="TextBox 11"/>
          <p:cNvSpPr txBox="1"/>
          <p:nvPr/>
        </p:nvSpPr>
        <p:spPr>
          <a:xfrm>
            <a:off x="6508793" y="2481976"/>
            <a:ext cx="5414002" cy="2126778"/>
          </a:xfrm>
          <a:prstGeom prst="rect">
            <a:avLst/>
          </a:prstGeom>
        </p:spPr>
        <p:txBody>
          <a:bodyPr lIns="0" tIns="0" rIns="0" bIns="0" rtlCol="0" anchor="t">
            <a:spAutoFit/>
          </a:bodyPr>
          <a:lstStyle/>
          <a:p>
            <a:pPr algn="ctr">
              <a:lnSpc>
                <a:spcPts val="5626"/>
              </a:lnSpc>
            </a:pPr>
            <a:r>
              <a:rPr lang="en-US" sz="4018">
                <a:solidFill>
                  <a:srgbClr val="674935"/>
                </a:solidFill>
                <a:latin typeface="Roboto Condensed"/>
                <a:ea typeface="Roboto Condensed"/>
                <a:cs typeface="Roboto Condensed"/>
                <a:sym typeface="Roboto Condensed"/>
              </a:rPr>
              <a:t>✔ Xác định hệ thống luận điểm, lí lẽ, bằng chứng</a:t>
            </a:r>
          </a:p>
          <a:p>
            <a:pPr algn="ctr">
              <a:lnSpc>
                <a:spcPts val="5626"/>
              </a:lnSpc>
            </a:pPr>
            <a:endParaRPr lang="en-US" sz="4018">
              <a:solidFill>
                <a:srgbClr val="674935"/>
              </a:solidFill>
              <a:latin typeface="Roboto Condensed"/>
              <a:ea typeface="Roboto Condensed"/>
              <a:cs typeface="Roboto Condensed"/>
              <a:sym typeface="Roboto Condensed"/>
            </a:endParaRPr>
          </a:p>
        </p:txBody>
      </p:sp>
      <p:grpSp>
        <p:nvGrpSpPr>
          <p:cNvPr id="12" name="Group 12"/>
          <p:cNvGrpSpPr/>
          <p:nvPr/>
        </p:nvGrpSpPr>
        <p:grpSpPr>
          <a:xfrm>
            <a:off x="12520583" y="2136959"/>
            <a:ext cx="5380203" cy="2471794"/>
            <a:chOff x="0" y="0"/>
            <a:chExt cx="1260828" cy="579255"/>
          </a:xfrm>
        </p:grpSpPr>
        <p:sp>
          <p:nvSpPr>
            <p:cNvPr id="13" name="Freeform 13"/>
            <p:cNvSpPr/>
            <p:nvPr/>
          </p:nvSpPr>
          <p:spPr>
            <a:xfrm>
              <a:off x="0" y="0"/>
              <a:ext cx="1260828" cy="579255"/>
            </a:xfrm>
            <a:custGeom>
              <a:avLst/>
              <a:gdLst/>
              <a:ahLst/>
              <a:cxnLst/>
              <a:rect l="l" t="t" r="r" b="b"/>
              <a:pathLst>
                <a:path w="1260828" h="579255">
                  <a:moveTo>
                    <a:pt x="73387" y="0"/>
                  </a:moveTo>
                  <a:lnTo>
                    <a:pt x="1187441" y="0"/>
                  </a:lnTo>
                  <a:cubicBezTo>
                    <a:pt x="1206905" y="0"/>
                    <a:pt x="1225571" y="7732"/>
                    <a:pt x="1239334" y="21495"/>
                  </a:cubicBezTo>
                  <a:cubicBezTo>
                    <a:pt x="1253096" y="35257"/>
                    <a:pt x="1260828" y="53924"/>
                    <a:pt x="1260828" y="73387"/>
                  </a:cubicBezTo>
                  <a:lnTo>
                    <a:pt x="1260828" y="505868"/>
                  </a:lnTo>
                  <a:cubicBezTo>
                    <a:pt x="1260828" y="525331"/>
                    <a:pt x="1253096" y="543997"/>
                    <a:pt x="1239334" y="557760"/>
                  </a:cubicBezTo>
                  <a:cubicBezTo>
                    <a:pt x="1225571" y="571523"/>
                    <a:pt x="1206905" y="579255"/>
                    <a:pt x="1187441" y="579255"/>
                  </a:cubicBezTo>
                  <a:lnTo>
                    <a:pt x="73387" y="579255"/>
                  </a:lnTo>
                  <a:cubicBezTo>
                    <a:pt x="53924" y="579255"/>
                    <a:pt x="35257" y="571523"/>
                    <a:pt x="21495" y="557760"/>
                  </a:cubicBezTo>
                  <a:cubicBezTo>
                    <a:pt x="7732" y="543997"/>
                    <a:pt x="0" y="525331"/>
                    <a:pt x="0" y="505868"/>
                  </a:cubicBezTo>
                  <a:lnTo>
                    <a:pt x="0" y="73387"/>
                  </a:lnTo>
                  <a:cubicBezTo>
                    <a:pt x="0" y="53924"/>
                    <a:pt x="7732" y="35257"/>
                    <a:pt x="21495" y="21495"/>
                  </a:cubicBezTo>
                  <a:cubicBezTo>
                    <a:pt x="35257" y="7732"/>
                    <a:pt x="53924" y="0"/>
                    <a:pt x="73387" y="0"/>
                  </a:cubicBezTo>
                  <a:close/>
                </a:path>
              </a:pathLst>
            </a:custGeom>
            <a:solidFill>
              <a:srgbClr val="CCB3A7">
                <a:alpha val="15686"/>
              </a:srgbClr>
            </a:solidFill>
          </p:spPr>
          <p:txBody>
            <a:bodyPr/>
            <a:lstStyle/>
            <a:p>
              <a:endParaRPr lang="en-US"/>
            </a:p>
          </p:txBody>
        </p:sp>
        <p:sp>
          <p:nvSpPr>
            <p:cNvPr id="14" name="TextBox 14"/>
            <p:cNvSpPr txBox="1"/>
            <p:nvPr/>
          </p:nvSpPr>
          <p:spPr>
            <a:xfrm>
              <a:off x="0" y="-9525"/>
              <a:ext cx="1260828" cy="588780"/>
            </a:xfrm>
            <a:prstGeom prst="rect">
              <a:avLst/>
            </a:prstGeom>
          </p:spPr>
          <p:txBody>
            <a:bodyPr lIns="50800" tIns="50800" rIns="50800" bIns="50800" rtlCol="0" anchor="ctr"/>
            <a:lstStyle/>
            <a:p>
              <a:pPr algn="ctr">
                <a:lnSpc>
                  <a:spcPts val="2521"/>
                </a:lnSpc>
              </a:pPr>
              <a:endParaRPr/>
            </a:p>
          </p:txBody>
        </p:sp>
      </p:grpSp>
      <p:sp>
        <p:nvSpPr>
          <p:cNvPr id="15" name="TextBox 15"/>
          <p:cNvSpPr txBox="1"/>
          <p:nvPr/>
        </p:nvSpPr>
        <p:spPr>
          <a:xfrm>
            <a:off x="12972802" y="2481976"/>
            <a:ext cx="4676817" cy="2126778"/>
          </a:xfrm>
          <a:prstGeom prst="rect">
            <a:avLst/>
          </a:prstGeom>
        </p:spPr>
        <p:txBody>
          <a:bodyPr lIns="0" tIns="0" rIns="0" bIns="0" rtlCol="0" anchor="t">
            <a:spAutoFit/>
          </a:bodyPr>
          <a:lstStyle/>
          <a:p>
            <a:pPr algn="just">
              <a:lnSpc>
                <a:spcPts val="5626"/>
              </a:lnSpc>
            </a:pPr>
            <a:r>
              <a:rPr lang="en-US" sz="4018">
                <a:solidFill>
                  <a:srgbClr val="674935"/>
                </a:solidFill>
                <a:latin typeface="Roboto Condensed"/>
                <a:ea typeface="Roboto Condensed"/>
                <a:cs typeface="Roboto Condensed"/>
                <a:sym typeface="Roboto Condensed"/>
              </a:rPr>
              <a:t>✔ Vẽ sơ đồ lập luận của văn bản</a:t>
            </a:r>
          </a:p>
          <a:p>
            <a:pPr algn="just">
              <a:lnSpc>
                <a:spcPts val="5626"/>
              </a:lnSpc>
            </a:pPr>
            <a:endParaRPr lang="en-US" sz="4018">
              <a:solidFill>
                <a:srgbClr val="674935"/>
              </a:solidFill>
              <a:latin typeface="Roboto Condensed"/>
              <a:ea typeface="Roboto Condensed"/>
              <a:cs typeface="Roboto Condensed"/>
              <a:sym typeface="Roboto Condensed"/>
            </a:endParaRPr>
          </a:p>
        </p:txBody>
      </p:sp>
      <p:grpSp>
        <p:nvGrpSpPr>
          <p:cNvPr id="16" name="Group 16"/>
          <p:cNvGrpSpPr/>
          <p:nvPr/>
        </p:nvGrpSpPr>
        <p:grpSpPr>
          <a:xfrm>
            <a:off x="500351" y="5656503"/>
            <a:ext cx="5380203" cy="2471794"/>
            <a:chOff x="0" y="0"/>
            <a:chExt cx="1260828" cy="579255"/>
          </a:xfrm>
        </p:grpSpPr>
        <p:sp>
          <p:nvSpPr>
            <p:cNvPr id="17" name="Freeform 17"/>
            <p:cNvSpPr/>
            <p:nvPr/>
          </p:nvSpPr>
          <p:spPr>
            <a:xfrm>
              <a:off x="0" y="0"/>
              <a:ext cx="1260828" cy="579255"/>
            </a:xfrm>
            <a:custGeom>
              <a:avLst/>
              <a:gdLst/>
              <a:ahLst/>
              <a:cxnLst/>
              <a:rect l="l" t="t" r="r" b="b"/>
              <a:pathLst>
                <a:path w="1260828" h="579255">
                  <a:moveTo>
                    <a:pt x="73387" y="0"/>
                  </a:moveTo>
                  <a:lnTo>
                    <a:pt x="1187441" y="0"/>
                  </a:lnTo>
                  <a:cubicBezTo>
                    <a:pt x="1206905" y="0"/>
                    <a:pt x="1225571" y="7732"/>
                    <a:pt x="1239334" y="21495"/>
                  </a:cubicBezTo>
                  <a:cubicBezTo>
                    <a:pt x="1253096" y="35257"/>
                    <a:pt x="1260828" y="53924"/>
                    <a:pt x="1260828" y="73387"/>
                  </a:cubicBezTo>
                  <a:lnTo>
                    <a:pt x="1260828" y="505868"/>
                  </a:lnTo>
                  <a:cubicBezTo>
                    <a:pt x="1260828" y="525331"/>
                    <a:pt x="1253096" y="543997"/>
                    <a:pt x="1239334" y="557760"/>
                  </a:cubicBezTo>
                  <a:cubicBezTo>
                    <a:pt x="1225571" y="571523"/>
                    <a:pt x="1206905" y="579255"/>
                    <a:pt x="1187441" y="579255"/>
                  </a:cubicBezTo>
                  <a:lnTo>
                    <a:pt x="73387" y="579255"/>
                  </a:lnTo>
                  <a:cubicBezTo>
                    <a:pt x="53924" y="579255"/>
                    <a:pt x="35257" y="571523"/>
                    <a:pt x="21495" y="557760"/>
                  </a:cubicBezTo>
                  <a:cubicBezTo>
                    <a:pt x="7732" y="543997"/>
                    <a:pt x="0" y="525331"/>
                    <a:pt x="0" y="505868"/>
                  </a:cubicBezTo>
                  <a:lnTo>
                    <a:pt x="0" y="73387"/>
                  </a:lnTo>
                  <a:cubicBezTo>
                    <a:pt x="0" y="53924"/>
                    <a:pt x="7732" y="35257"/>
                    <a:pt x="21495" y="21495"/>
                  </a:cubicBezTo>
                  <a:cubicBezTo>
                    <a:pt x="35257" y="7732"/>
                    <a:pt x="53924" y="0"/>
                    <a:pt x="73387" y="0"/>
                  </a:cubicBezTo>
                  <a:close/>
                </a:path>
              </a:pathLst>
            </a:custGeom>
            <a:solidFill>
              <a:srgbClr val="CCB3A7">
                <a:alpha val="15686"/>
              </a:srgbClr>
            </a:solidFill>
          </p:spPr>
          <p:txBody>
            <a:bodyPr/>
            <a:lstStyle/>
            <a:p>
              <a:endParaRPr lang="en-US"/>
            </a:p>
          </p:txBody>
        </p:sp>
        <p:sp>
          <p:nvSpPr>
            <p:cNvPr id="18" name="TextBox 18"/>
            <p:cNvSpPr txBox="1"/>
            <p:nvPr/>
          </p:nvSpPr>
          <p:spPr>
            <a:xfrm>
              <a:off x="0" y="-9525"/>
              <a:ext cx="1260828" cy="588780"/>
            </a:xfrm>
            <a:prstGeom prst="rect">
              <a:avLst/>
            </a:prstGeom>
          </p:spPr>
          <p:txBody>
            <a:bodyPr lIns="50800" tIns="50800" rIns="50800" bIns="50800" rtlCol="0" anchor="ctr"/>
            <a:lstStyle/>
            <a:p>
              <a:pPr algn="ctr">
                <a:lnSpc>
                  <a:spcPts val="2521"/>
                </a:lnSpc>
              </a:pPr>
              <a:endParaRPr/>
            </a:p>
          </p:txBody>
        </p:sp>
      </p:grpSp>
      <p:sp>
        <p:nvSpPr>
          <p:cNvPr id="19" name="TextBox 19"/>
          <p:cNvSpPr txBox="1"/>
          <p:nvPr/>
        </p:nvSpPr>
        <p:spPr>
          <a:xfrm>
            <a:off x="952569" y="6001520"/>
            <a:ext cx="4676817" cy="2126778"/>
          </a:xfrm>
          <a:prstGeom prst="rect">
            <a:avLst/>
          </a:prstGeom>
        </p:spPr>
        <p:txBody>
          <a:bodyPr lIns="0" tIns="0" rIns="0" bIns="0" rtlCol="0" anchor="t">
            <a:spAutoFit/>
          </a:bodyPr>
          <a:lstStyle/>
          <a:p>
            <a:pPr algn="just">
              <a:lnSpc>
                <a:spcPts val="5626"/>
              </a:lnSpc>
            </a:pPr>
            <a:r>
              <a:rPr lang="en-US" sz="4018">
                <a:solidFill>
                  <a:srgbClr val="674935"/>
                </a:solidFill>
                <a:latin typeface="Roboto Condensed"/>
                <a:ea typeface="Roboto Condensed"/>
                <a:cs typeface="Roboto Condensed"/>
                <a:sym typeface="Roboto Condensed"/>
              </a:rPr>
              <a:t>✔ Nhận xét nghệ thuật lập luận của văn bản </a:t>
            </a:r>
          </a:p>
          <a:p>
            <a:pPr algn="just">
              <a:lnSpc>
                <a:spcPts val="5626"/>
              </a:lnSpc>
            </a:pPr>
            <a:endParaRPr lang="en-US" sz="4018">
              <a:solidFill>
                <a:srgbClr val="674935"/>
              </a:solidFill>
              <a:latin typeface="Roboto Condensed"/>
              <a:ea typeface="Roboto Condensed"/>
              <a:cs typeface="Roboto Condensed"/>
              <a:sym typeface="Roboto Condensed"/>
            </a:endParaRPr>
          </a:p>
        </p:txBody>
      </p:sp>
      <p:grpSp>
        <p:nvGrpSpPr>
          <p:cNvPr id="20" name="Group 20"/>
          <p:cNvGrpSpPr/>
          <p:nvPr/>
        </p:nvGrpSpPr>
        <p:grpSpPr>
          <a:xfrm>
            <a:off x="6784790" y="5656503"/>
            <a:ext cx="7625266" cy="2471794"/>
            <a:chOff x="0" y="0"/>
            <a:chExt cx="1786950" cy="579255"/>
          </a:xfrm>
        </p:grpSpPr>
        <p:sp>
          <p:nvSpPr>
            <p:cNvPr id="21" name="Freeform 21"/>
            <p:cNvSpPr/>
            <p:nvPr/>
          </p:nvSpPr>
          <p:spPr>
            <a:xfrm>
              <a:off x="0" y="0"/>
              <a:ext cx="1786950" cy="579255"/>
            </a:xfrm>
            <a:custGeom>
              <a:avLst/>
              <a:gdLst/>
              <a:ahLst/>
              <a:cxnLst/>
              <a:rect l="l" t="t" r="r" b="b"/>
              <a:pathLst>
                <a:path w="1786950" h="579255">
                  <a:moveTo>
                    <a:pt x="51780" y="0"/>
                  </a:moveTo>
                  <a:lnTo>
                    <a:pt x="1735169" y="0"/>
                  </a:lnTo>
                  <a:cubicBezTo>
                    <a:pt x="1748902" y="0"/>
                    <a:pt x="1762073" y="5455"/>
                    <a:pt x="1771784" y="15166"/>
                  </a:cubicBezTo>
                  <a:cubicBezTo>
                    <a:pt x="1781494" y="24877"/>
                    <a:pt x="1786950" y="38047"/>
                    <a:pt x="1786950" y="51780"/>
                  </a:cubicBezTo>
                  <a:lnTo>
                    <a:pt x="1786950" y="527474"/>
                  </a:lnTo>
                  <a:cubicBezTo>
                    <a:pt x="1786950" y="556072"/>
                    <a:pt x="1763767" y="579255"/>
                    <a:pt x="1735169" y="579255"/>
                  </a:cubicBezTo>
                  <a:lnTo>
                    <a:pt x="51780" y="579255"/>
                  </a:lnTo>
                  <a:cubicBezTo>
                    <a:pt x="23183" y="579255"/>
                    <a:pt x="0" y="556072"/>
                    <a:pt x="0" y="527474"/>
                  </a:cubicBezTo>
                  <a:lnTo>
                    <a:pt x="0" y="51780"/>
                  </a:lnTo>
                  <a:cubicBezTo>
                    <a:pt x="0" y="23183"/>
                    <a:pt x="23183" y="0"/>
                    <a:pt x="51780" y="0"/>
                  </a:cubicBezTo>
                  <a:close/>
                </a:path>
              </a:pathLst>
            </a:custGeom>
            <a:solidFill>
              <a:srgbClr val="CCB3A7">
                <a:alpha val="15686"/>
              </a:srgbClr>
            </a:solidFill>
          </p:spPr>
          <p:txBody>
            <a:bodyPr/>
            <a:lstStyle/>
            <a:p>
              <a:endParaRPr lang="en-US"/>
            </a:p>
          </p:txBody>
        </p:sp>
        <p:sp>
          <p:nvSpPr>
            <p:cNvPr id="22" name="TextBox 22"/>
            <p:cNvSpPr txBox="1"/>
            <p:nvPr/>
          </p:nvSpPr>
          <p:spPr>
            <a:xfrm>
              <a:off x="0" y="-9525"/>
              <a:ext cx="1786950" cy="588780"/>
            </a:xfrm>
            <a:prstGeom prst="rect">
              <a:avLst/>
            </a:prstGeom>
          </p:spPr>
          <p:txBody>
            <a:bodyPr lIns="50800" tIns="50800" rIns="50800" bIns="50800" rtlCol="0" anchor="ctr"/>
            <a:lstStyle/>
            <a:p>
              <a:pPr algn="ctr">
                <a:lnSpc>
                  <a:spcPts val="2521"/>
                </a:lnSpc>
              </a:pPr>
              <a:endParaRPr/>
            </a:p>
          </p:txBody>
        </p:sp>
      </p:grpSp>
      <p:sp>
        <p:nvSpPr>
          <p:cNvPr id="23" name="TextBox 23"/>
          <p:cNvSpPr txBox="1"/>
          <p:nvPr/>
        </p:nvSpPr>
        <p:spPr>
          <a:xfrm>
            <a:off x="7237008" y="5772920"/>
            <a:ext cx="6938634" cy="2841153"/>
          </a:xfrm>
          <a:prstGeom prst="rect">
            <a:avLst/>
          </a:prstGeom>
        </p:spPr>
        <p:txBody>
          <a:bodyPr lIns="0" tIns="0" rIns="0" bIns="0" rtlCol="0" anchor="t">
            <a:spAutoFit/>
          </a:bodyPr>
          <a:lstStyle/>
          <a:p>
            <a:pPr algn="just">
              <a:lnSpc>
                <a:spcPts val="5626"/>
              </a:lnSpc>
            </a:pPr>
            <a:r>
              <a:rPr lang="en-US" sz="4018">
                <a:solidFill>
                  <a:srgbClr val="674935"/>
                </a:solidFill>
                <a:latin typeface="Roboto Condensed"/>
                <a:ea typeface="Roboto Condensed"/>
                <a:cs typeface="Roboto Condensed"/>
                <a:sym typeface="Roboto Condensed"/>
              </a:rPr>
              <a:t>✔ Liên hệ các nội dung văn bản với thực tế để hiểu hơn về văn bản và về bản thân</a:t>
            </a:r>
          </a:p>
          <a:p>
            <a:pPr algn="just">
              <a:lnSpc>
                <a:spcPts val="5626"/>
              </a:lnSpc>
            </a:pPr>
            <a:endParaRPr lang="en-US" sz="4018">
              <a:solidFill>
                <a:srgbClr val="674935"/>
              </a:solidFill>
              <a:latin typeface="Roboto Condensed"/>
              <a:ea typeface="Roboto Condensed"/>
              <a:cs typeface="Roboto Condensed"/>
              <a:sym typeface="Roboto Condensed"/>
            </a:endParaRPr>
          </a:p>
        </p:txBody>
      </p:sp>
      <p:sp>
        <p:nvSpPr>
          <p:cNvPr id="24" name="AutoShape 24"/>
          <p:cNvSpPr/>
          <p:nvPr/>
        </p:nvSpPr>
        <p:spPr>
          <a:xfrm flipV="1">
            <a:off x="5880554" y="3353806"/>
            <a:ext cx="669564" cy="19050"/>
          </a:xfrm>
          <a:prstGeom prst="line">
            <a:avLst/>
          </a:prstGeom>
          <a:ln w="66675" cap="flat">
            <a:solidFill>
              <a:srgbClr val="7D6B5D"/>
            </a:solidFill>
            <a:prstDash val="sysDot"/>
            <a:headEnd type="none" w="sm" len="sm"/>
            <a:tailEnd type="arrow" w="med" len="sm"/>
          </a:ln>
        </p:spPr>
        <p:txBody>
          <a:bodyPr/>
          <a:lstStyle/>
          <a:p>
            <a:endParaRPr lang="en-US"/>
          </a:p>
        </p:txBody>
      </p:sp>
      <p:sp>
        <p:nvSpPr>
          <p:cNvPr id="25" name="AutoShape 25"/>
          <p:cNvSpPr/>
          <p:nvPr/>
        </p:nvSpPr>
        <p:spPr>
          <a:xfrm flipV="1">
            <a:off x="12056538" y="3363331"/>
            <a:ext cx="536769" cy="9525"/>
          </a:xfrm>
          <a:prstGeom prst="line">
            <a:avLst/>
          </a:prstGeom>
          <a:ln w="66675" cap="flat">
            <a:solidFill>
              <a:srgbClr val="7D6B5D"/>
            </a:solidFill>
            <a:prstDash val="sysDot"/>
            <a:headEnd type="none" w="sm" len="sm"/>
            <a:tailEnd type="arrow" w="med" len="sm"/>
          </a:ln>
        </p:spPr>
        <p:txBody>
          <a:bodyPr/>
          <a:lstStyle/>
          <a:p>
            <a:endParaRPr lang="en-US"/>
          </a:p>
        </p:txBody>
      </p:sp>
      <p:sp>
        <p:nvSpPr>
          <p:cNvPr id="26" name="AutoShape 26"/>
          <p:cNvSpPr/>
          <p:nvPr/>
        </p:nvSpPr>
        <p:spPr>
          <a:xfrm flipV="1">
            <a:off x="591" y="6849543"/>
            <a:ext cx="536769" cy="9525"/>
          </a:xfrm>
          <a:prstGeom prst="line">
            <a:avLst/>
          </a:prstGeom>
          <a:ln w="66675" cap="flat">
            <a:solidFill>
              <a:srgbClr val="7D6B5D"/>
            </a:solidFill>
            <a:prstDash val="sysDot"/>
            <a:headEnd type="none" w="sm" len="sm"/>
            <a:tailEnd type="arrow" w="med" len="sm"/>
          </a:ln>
        </p:spPr>
        <p:txBody>
          <a:bodyPr/>
          <a:lstStyle/>
          <a:p>
            <a:endParaRPr lang="en-US"/>
          </a:p>
        </p:txBody>
      </p:sp>
      <p:sp>
        <p:nvSpPr>
          <p:cNvPr id="27" name="AutoShape 27"/>
          <p:cNvSpPr/>
          <p:nvPr/>
        </p:nvSpPr>
        <p:spPr>
          <a:xfrm flipV="1">
            <a:off x="17929953" y="3339524"/>
            <a:ext cx="536769" cy="9525"/>
          </a:xfrm>
          <a:prstGeom prst="line">
            <a:avLst/>
          </a:prstGeom>
          <a:ln w="66675" cap="flat">
            <a:solidFill>
              <a:srgbClr val="7D6B5D"/>
            </a:solidFill>
            <a:prstDash val="sysDot"/>
            <a:headEnd type="none" w="sm" len="sm"/>
            <a:tailEnd type="arrow" w="med" len="sm"/>
          </a:ln>
        </p:spPr>
        <p:txBody>
          <a:bodyPr/>
          <a:lstStyle/>
          <a:p>
            <a:endParaRPr lang="en-US"/>
          </a:p>
        </p:txBody>
      </p:sp>
      <p:sp>
        <p:nvSpPr>
          <p:cNvPr id="28" name="AutoShape 28"/>
          <p:cNvSpPr/>
          <p:nvPr/>
        </p:nvSpPr>
        <p:spPr>
          <a:xfrm>
            <a:off x="5880554" y="6892400"/>
            <a:ext cx="904236" cy="0"/>
          </a:xfrm>
          <a:prstGeom prst="line">
            <a:avLst/>
          </a:prstGeom>
          <a:ln w="66675" cap="flat">
            <a:solidFill>
              <a:srgbClr val="7D6B5D"/>
            </a:solidFill>
            <a:prstDash val="sysDot"/>
            <a:headEnd type="none" w="sm" len="sm"/>
            <a:tailEnd type="arrow" w="med" len="sm"/>
          </a:ln>
        </p:spPr>
        <p:txBody>
          <a:bodyPr/>
          <a:lstStyle/>
          <a:p>
            <a:endParaRPr 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a:stretch>
          </a:blipFill>
        </p:spPr>
        <p:txBody>
          <a:bodyPr/>
          <a:lstStyle/>
          <a:p>
            <a:endParaRPr lang="en-US"/>
          </a:p>
        </p:txBody>
      </p:sp>
      <p:sp>
        <p:nvSpPr>
          <p:cNvPr id="3" name="Freeform 3"/>
          <p:cNvSpPr/>
          <p:nvPr/>
        </p:nvSpPr>
        <p:spPr>
          <a:xfrm flipH="1">
            <a:off x="0" y="-67656"/>
            <a:ext cx="18299916" cy="10293702"/>
          </a:xfrm>
          <a:custGeom>
            <a:avLst/>
            <a:gdLst/>
            <a:ahLst/>
            <a:cxnLst/>
            <a:rect l="l" t="t" r="r" b="b"/>
            <a:pathLst>
              <a:path w="18299916" h="10293702">
                <a:moveTo>
                  <a:pt x="18299916" y="0"/>
                </a:moveTo>
                <a:lnTo>
                  <a:pt x="0" y="0"/>
                </a:lnTo>
                <a:lnTo>
                  <a:pt x="0" y="10293703"/>
                </a:lnTo>
                <a:lnTo>
                  <a:pt x="18299916" y="10293703"/>
                </a:lnTo>
                <a:lnTo>
                  <a:pt x="18299916" y="0"/>
                </a:lnTo>
                <a:close/>
              </a:path>
            </a:pathLst>
          </a:custGeom>
          <a:blipFill>
            <a:blip r:embed="rId4"/>
            <a:stretch>
              <a:fillRect/>
            </a:stretch>
          </a:blipFill>
        </p:spPr>
        <p:txBody>
          <a:bodyPr/>
          <a:lstStyle/>
          <a:p>
            <a:endParaRPr lang="en-US"/>
          </a:p>
        </p:txBody>
      </p:sp>
      <p:sp>
        <p:nvSpPr>
          <p:cNvPr id="4" name="AutoShape 4"/>
          <p:cNvSpPr/>
          <p:nvPr/>
        </p:nvSpPr>
        <p:spPr>
          <a:xfrm rot="5344508">
            <a:off x="6621183" y="4183928"/>
            <a:ext cx="1771715" cy="0"/>
          </a:xfrm>
          <a:prstGeom prst="line">
            <a:avLst/>
          </a:prstGeom>
          <a:ln w="19050" cap="rnd">
            <a:solidFill>
              <a:srgbClr val="E7E6E6"/>
            </a:solidFill>
            <a:prstDash val="solid"/>
            <a:headEnd type="none" w="sm" len="sm"/>
            <a:tailEnd type="none" w="sm" len="sm"/>
          </a:ln>
        </p:spPr>
        <p:txBody>
          <a:bodyPr/>
          <a:lstStyle/>
          <a:p>
            <a:endParaRPr lang="en-US"/>
          </a:p>
        </p:txBody>
      </p:sp>
      <p:sp>
        <p:nvSpPr>
          <p:cNvPr id="5" name="TextBox 5"/>
          <p:cNvSpPr txBox="1"/>
          <p:nvPr/>
        </p:nvSpPr>
        <p:spPr>
          <a:xfrm>
            <a:off x="3181819" y="1840865"/>
            <a:ext cx="12981059" cy="721923"/>
          </a:xfrm>
          <a:prstGeom prst="rect">
            <a:avLst/>
          </a:prstGeom>
        </p:spPr>
        <p:txBody>
          <a:bodyPr lIns="0" tIns="0" rIns="0" bIns="0" rtlCol="0" anchor="t">
            <a:spAutoFit/>
          </a:bodyPr>
          <a:lstStyle/>
          <a:p>
            <a:pPr algn="ctr">
              <a:lnSpc>
                <a:spcPts val="5880"/>
              </a:lnSpc>
            </a:pPr>
            <a:endParaRPr/>
          </a:p>
        </p:txBody>
      </p:sp>
      <p:sp>
        <p:nvSpPr>
          <p:cNvPr id="6" name="TextBox 6"/>
          <p:cNvSpPr txBox="1"/>
          <p:nvPr/>
        </p:nvSpPr>
        <p:spPr>
          <a:xfrm>
            <a:off x="2081664" y="2921953"/>
            <a:ext cx="12981059" cy="1850389"/>
          </a:xfrm>
          <a:prstGeom prst="rect">
            <a:avLst/>
          </a:prstGeom>
        </p:spPr>
        <p:txBody>
          <a:bodyPr lIns="0" tIns="0" rIns="0" bIns="0" rtlCol="0" anchor="t">
            <a:spAutoFit/>
          </a:bodyPr>
          <a:lstStyle/>
          <a:p>
            <a:pPr algn="ctr">
              <a:lnSpc>
                <a:spcPts val="14560"/>
              </a:lnSpc>
            </a:pPr>
            <a:r>
              <a:rPr lang="en-US" sz="10400">
                <a:solidFill>
                  <a:srgbClr val="685449"/>
                </a:solidFill>
                <a:latin typeface="#9Slide05 Aphrodite Pro"/>
                <a:ea typeface="#9Slide05 Aphrodite Pro"/>
                <a:cs typeface="#9Slide05 Aphrodite Pro"/>
                <a:sym typeface="#9Slide05 Aphrodite Pro"/>
              </a:rPr>
              <a:t>Cảm ơn các em!</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a:stretch>
          </a:blipFill>
        </p:spPr>
        <p:txBody>
          <a:bodyPr/>
          <a:lstStyle/>
          <a:p>
            <a:endParaRPr lang="en-US"/>
          </a:p>
        </p:txBody>
      </p:sp>
      <p:sp>
        <p:nvSpPr>
          <p:cNvPr id="3" name="Freeform 3"/>
          <p:cNvSpPr/>
          <p:nvPr/>
        </p:nvSpPr>
        <p:spPr>
          <a:xfrm flipH="1">
            <a:off x="-11916" y="-77180"/>
            <a:ext cx="18299916" cy="10293702"/>
          </a:xfrm>
          <a:custGeom>
            <a:avLst/>
            <a:gdLst/>
            <a:ahLst/>
            <a:cxnLst/>
            <a:rect l="l" t="t" r="r" b="b"/>
            <a:pathLst>
              <a:path w="18299916" h="10293702">
                <a:moveTo>
                  <a:pt x="18299916" y="0"/>
                </a:moveTo>
                <a:lnTo>
                  <a:pt x="0" y="0"/>
                </a:lnTo>
                <a:lnTo>
                  <a:pt x="0" y="10293703"/>
                </a:lnTo>
                <a:lnTo>
                  <a:pt x="18299916" y="10293703"/>
                </a:lnTo>
                <a:lnTo>
                  <a:pt x="18299916" y="0"/>
                </a:lnTo>
                <a:close/>
              </a:path>
            </a:pathLst>
          </a:custGeom>
          <a:blipFill>
            <a:blip r:embed="rId4"/>
            <a:stretch>
              <a:fillRect/>
            </a:stretch>
          </a:blipFill>
        </p:spPr>
        <p:txBody>
          <a:bodyPr/>
          <a:lstStyle/>
          <a:p>
            <a:endParaRPr lang="en-US"/>
          </a:p>
        </p:txBody>
      </p:sp>
      <p:sp>
        <p:nvSpPr>
          <p:cNvPr id="4" name="AutoShape 4"/>
          <p:cNvSpPr/>
          <p:nvPr/>
        </p:nvSpPr>
        <p:spPr>
          <a:xfrm rot="5344508">
            <a:off x="6621183" y="4183928"/>
            <a:ext cx="1771715" cy="0"/>
          </a:xfrm>
          <a:prstGeom prst="line">
            <a:avLst/>
          </a:prstGeom>
          <a:ln w="19050" cap="rnd">
            <a:solidFill>
              <a:srgbClr val="E7E6E6"/>
            </a:solidFill>
            <a:prstDash val="solid"/>
            <a:headEnd type="none" w="sm" len="sm"/>
            <a:tailEnd type="none" w="sm" len="sm"/>
          </a:ln>
        </p:spPr>
        <p:txBody>
          <a:bodyPr/>
          <a:lstStyle/>
          <a:p>
            <a:endParaRPr lang="en-US"/>
          </a:p>
        </p:txBody>
      </p:sp>
      <p:sp>
        <p:nvSpPr>
          <p:cNvPr id="5" name="TextBox 5"/>
          <p:cNvSpPr txBox="1"/>
          <p:nvPr/>
        </p:nvSpPr>
        <p:spPr>
          <a:xfrm>
            <a:off x="4718442" y="550160"/>
            <a:ext cx="8839200" cy="1809919"/>
          </a:xfrm>
          <a:prstGeom prst="rect">
            <a:avLst/>
          </a:prstGeom>
        </p:spPr>
        <p:txBody>
          <a:bodyPr wrap="square" lIns="0" tIns="0" rIns="0" bIns="0" rtlCol="0" anchor="t">
            <a:spAutoFit/>
          </a:bodyPr>
          <a:lstStyle/>
          <a:p>
            <a:pPr algn="ctr">
              <a:lnSpc>
                <a:spcPts val="7305"/>
              </a:lnSpc>
            </a:pPr>
            <a:r>
              <a:rPr lang="en-US" sz="5400" b="1" dirty="0">
                <a:solidFill>
                  <a:srgbClr val="7B8B5F"/>
                </a:solidFill>
                <a:latin typeface="Fraunces Bold"/>
                <a:ea typeface="Fraunces Bold"/>
                <a:cs typeface="Fraunces Bold"/>
                <a:sym typeface="Fraunces Bold"/>
              </a:rPr>
              <a:t>BÀI </a:t>
            </a:r>
            <a:r>
              <a:rPr lang="vi-VN" sz="5400" b="1" dirty="0">
                <a:solidFill>
                  <a:srgbClr val="7B8B5F"/>
                </a:solidFill>
                <a:latin typeface="Fraunces Bold"/>
                <a:ea typeface="Fraunces Bold"/>
                <a:cs typeface="Fraunces Bold"/>
                <a:sym typeface="Fraunces Bold"/>
              </a:rPr>
              <a:t>10</a:t>
            </a:r>
            <a:r>
              <a:rPr lang="en-US" sz="5400" b="1" dirty="0">
                <a:solidFill>
                  <a:srgbClr val="7B8B5F"/>
                </a:solidFill>
                <a:latin typeface="Fraunces Bold"/>
                <a:ea typeface="Fraunces Bold"/>
                <a:cs typeface="Fraunces Bold"/>
                <a:sym typeface="Fraunces Bold"/>
              </a:rPr>
              <a:t>: </a:t>
            </a:r>
            <a:endParaRPr lang="vi-VN" sz="5400" b="1" dirty="0">
              <a:solidFill>
                <a:srgbClr val="7B8B5F"/>
              </a:solidFill>
              <a:latin typeface="Fraunces Bold"/>
              <a:ea typeface="Fraunces Bold"/>
              <a:cs typeface="Fraunces Bold"/>
              <a:sym typeface="Fraunces Bold"/>
            </a:endParaRPr>
          </a:p>
          <a:p>
            <a:pPr algn="ctr">
              <a:lnSpc>
                <a:spcPts val="7305"/>
              </a:lnSpc>
            </a:pPr>
            <a:r>
              <a:rPr lang="vi-VN" sz="5400" b="1" dirty="0">
                <a:solidFill>
                  <a:srgbClr val="7B8B5F"/>
                </a:solidFill>
                <a:latin typeface="Fraunces Bold"/>
                <a:ea typeface="Fraunces Bold"/>
                <a:cs typeface="Fraunces Bold"/>
                <a:sym typeface="Fraunces Bold"/>
              </a:rPr>
              <a:t>NGHỊ LUẬN VĂN HỌC</a:t>
            </a:r>
          </a:p>
        </p:txBody>
      </p:sp>
      <p:sp>
        <p:nvSpPr>
          <p:cNvPr id="6" name="TextBox 6"/>
          <p:cNvSpPr txBox="1"/>
          <p:nvPr/>
        </p:nvSpPr>
        <p:spPr>
          <a:xfrm>
            <a:off x="942512" y="3426997"/>
            <a:ext cx="16391058" cy="1319592"/>
          </a:xfrm>
          <a:prstGeom prst="rect">
            <a:avLst/>
          </a:prstGeom>
        </p:spPr>
        <p:txBody>
          <a:bodyPr lIns="0" tIns="0" rIns="0" bIns="0" rtlCol="0" anchor="t">
            <a:spAutoFit/>
          </a:bodyPr>
          <a:lstStyle/>
          <a:p>
            <a:pPr algn="ctr">
              <a:lnSpc>
                <a:spcPts val="10212"/>
              </a:lnSpc>
            </a:pPr>
            <a:r>
              <a:rPr lang="vi-VN" sz="8800" dirty="0">
                <a:solidFill>
                  <a:srgbClr val="685449"/>
                </a:solidFill>
                <a:latin typeface="#9Slide05 Araura"/>
                <a:ea typeface="#9Slide05 Araura"/>
                <a:cs typeface="#9Slide05 Araura"/>
                <a:sym typeface="#9Slide05 Araura"/>
              </a:rPr>
              <a:t>Phân tích bài “Khóc Dương Khuê”</a:t>
            </a:r>
            <a:endParaRPr lang="en-US" sz="8800" dirty="0">
              <a:solidFill>
                <a:srgbClr val="685449"/>
              </a:solidFill>
              <a:latin typeface="#9Slide05 Araura"/>
              <a:ea typeface="#9Slide05 Araura"/>
              <a:cs typeface="#9Slide05 Araura"/>
              <a:sym typeface="#9Slide05 Araura"/>
            </a:endParaRPr>
          </a:p>
        </p:txBody>
      </p:sp>
      <p:sp>
        <p:nvSpPr>
          <p:cNvPr id="7" name="TextBox 7"/>
          <p:cNvSpPr txBox="1"/>
          <p:nvPr/>
        </p:nvSpPr>
        <p:spPr>
          <a:xfrm>
            <a:off x="2647512" y="6008441"/>
            <a:ext cx="12981059" cy="721995"/>
          </a:xfrm>
          <a:prstGeom prst="rect">
            <a:avLst/>
          </a:prstGeom>
        </p:spPr>
        <p:txBody>
          <a:bodyPr lIns="0" tIns="0" rIns="0" bIns="0" rtlCol="0" anchor="t">
            <a:spAutoFit/>
          </a:bodyPr>
          <a:lstStyle/>
          <a:p>
            <a:pPr algn="ctr">
              <a:lnSpc>
                <a:spcPts val="5879"/>
              </a:lnSpc>
            </a:pPr>
            <a:r>
              <a:rPr lang="vi-VN" sz="4800" dirty="0">
                <a:solidFill>
                  <a:srgbClr val="674935"/>
                </a:solidFill>
                <a:latin typeface="Roboto Condensed"/>
                <a:ea typeface="Roboto Condensed"/>
                <a:cs typeface="Roboto Condensed"/>
                <a:sym typeface="Roboto Condensed"/>
              </a:rPr>
              <a:t>Hoàng Hữu Yên</a:t>
            </a:r>
            <a:endParaRPr lang="en-US" sz="4800" dirty="0">
              <a:solidFill>
                <a:srgbClr val="674935"/>
              </a:solidFill>
              <a:latin typeface="Roboto Condensed"/>
              <a:ea typeface="Roboto Condensed"/>
              <a:cs typeface="Roboto Condensed"/>
              <a:sym typeface="Roboto Condensed"/>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a:stretch>
          </a:blipFill>
        </p:spPr>
        <p:txBody>
          <a:bodyPr/>
          <a:lstStyle/>
          <a:p>
            <a:endParaRPr lang="en-US"/>
          </a:p>
        </p:txBody>
      </p:sp>
      <p:sp>
        <p:nvSpPr>
          <p:cNvPr id="3" name="Freeform 3"/>
          <p:cNvSpPr/>
          <p:nvPr/>
        </p:nvSpPr>
        <p:spPr>
          <a:xfrm flipH="1">
            <a:off x="0" y="1861"/>
            <a:ext cx="18299916" cy="10293702"/>
          </a:xfrm>
          <a:custGeom>
            <a:avLst/>
            <a:gdLst/>
            <a:ahLst/>
            <a:cxnLst/>
            <a:rect l="l" t="t" r="r" b="b"/>
            <a:pathLst>
              <a:path w="18299916" h="10293702">
                <a:moveTo>
                  <a:pt x="18299916" y="0"/>
                </a:moveTo>
                <a:lnTo>
                  <a:pt x="0" y="0"/>
                </a:lnTo>
                <a:lnTo>
                  <a:pt x="0" y="10293703"/>
                </a:lnTo>
                <a:lnTo>
                  <a:pt x="18299916" y="10293703"/>
                </a:lnTo>
                <a:lnTo>
                  <a:pt x="18299916" y="0"/>
                </a:lnTo>
                <a:close/>
              </a:path>
            </a:pathLst>
          </a:custGeom>
          <a:blipFill>
            <a:blip r:embed="rId4"/>
            <a:stretch>
              <a:fillRect/>
            </a:stretch>
          </a:blipFill>
        </p:spPr>
        <p:txBody>
          <a:bodyPr/>
          <a:lstStyle/>
          <a:p>
            <a:endParaRPr lang="en-US"/>
          </a:p>
        </p:txBody>
      </p:sp>
      <p:sp>
        <p:nvSpPr>
          <p:cNvPr id="4" name="TextBox 4"/>
          <p:cNvSpPr txBox="1"/>
          <p:nvPr/>
        </p:nvSpPr>
        <p:spPr>
          <a:xfrm>
            <a:off x="5334000" y="514325"/>
            <a:ext cx="6747936" cy="859210"/>
          </a:xfrm>
          <a:prstGeom prst="rect">
            <a:avLst/>
          </a:prstGeom>
        </p:spPr>
        <p:txBody>
          <a:bodyPr wrap="square" lIns="0" tIns="0" rIns="0" bIns="0" rtlCol="0" anchor="t">
            <a:spAutoFit/>
          </a:bodyPr>
          <a:lstStyle/>
          <a:p>
            <a:pPr algn="ctr">
              <a:lnSpc>
                <a:spcPts val="6720"/>
              </a:lnSpc>
              <a:spcBef>
                <a:spcPct val="0"/>
              </a:spcBef>
            </a:pPr>
            <a:r>
              <a:rPr lang="en-US" sz="5600" b="1" dirty="0">
                <a:solidFill>
                  <a:srgbClr val="674935"/>
                </a:solidFill>
                <a:latin typeface="Fraunces Bold"/>
                <a:ea typeface="Fraunces Bold"/>
                <a:cs typeface="Fraunces Bold"/>
                <a:sym typeface="Fraunces Bold"/>
              </a:rPr>
              <a:t>2. ĐỌC VĂN BẢN</a:t>
            </a:r>
          </a:p>
        </p:txBody>
      </p:sp>
      <p:sp>
        <p:nvSpPr>
          <p:cNvPr id="5" name="TextBox 5"/>
          <p:cNvSpPr txBox="1"/>
          <p:nvPr/>
        </p:nvSpPr>
        <p:spPr>
          <a:xfrm>
            <a:off x="180569" y="1693314"/>
            <a:ext cx="17542030" cy="618759"/>
          </a:xfrm>
          <a:prstGeom prst="rect">
            <a:avLst/>
          </a:prstGeom>
        </p:spPr>
        <p:txBody>
          <a:bodyPr lIns="0" tIns="0" rIns="0" bIns="0" rtlCol="0" anchor="t">
            <a:spAutoFit/>
          </a:bodyPr>
          <a:lstStyle/>
          <a:p>
            <a:pPr algn="ctr">
              <a:lnSpc>
                <a:spcPts val="5142"/>
              </a:lnSpc>
            </a:pPr>
            <a:r>
              <a:rPr lang="en-US" sz="4000" dirty="0">
                <a:solidFill>
                  <a:srgbClr val="594A47"/>
                </a:solidFill>
                <a:latin typeface="Roboto Condensed"/>
                <a:ea typeface="Roboto Condensed"/>
                <a:cs typeface="Roboto Condensed"/>
                <a:sym typeface="Roboto Condensed"/>
              </a:rPr>
              <a:t> </a:t>
            </a:r>
            <a:r>
              <a:rPr lang="en-US" sz="4000" dirty="0" err="1">
                <a:solidFill>
                  <a:srgbClr val="594A47"/>
                </a:solidFill>
                <a:latin typeface="Roboto Condensed"/>
                <a:ea typeface="Roboto Condensed"/>
                <a:cs typeface="Roboto Condensed"/>
                <a:sym typeface="Roboto Condensed"/>
              </a:rPr>
              <a:t>Đọc</a:t>
            </a:r>
            <a:r>
              <a:rPr lang="en-US" sz="4000" dirty="0">
                <a:solidFill>
                  <a:srgbClr val="594A47"/>
                </a:solidFill>
                <a:latin typeface="Roboto Condensed"/>
                <a:ea typeface="Roboto Condensed"/>
                <a:cs typeface="Roboto Condensed"/>
                <a:sym typeface="Roboto Condensed"/>
              </a:rPr>
              <a:t> </a:t>
            </a:r>
            <a:r>
              <a:rPr lang="vi-VN" sz="4000" dirty="0">
                <a:solidFill>
                  <a:srgbClr val="594A47"/>
                </a:solidFill>
                <a:latin typeface="Roboto Condensed"/>
                <a:ea typeface="Roboto Condensed"/>
                <a:cs typeface="Roboto Condensed"/>
                <a:sym typeface="Roboto Condensed"/>
              </a:rPr>
              <a:t>thành tiếng </a:t>
            </a:r>
            <a:r>
              <a:rPr lang="en-US" sz="4000" dirty="0" err="1">
                <a:solidFill>
                  <a:srgbClr val="594A47"/>
                </a:solidFill>
                <a:latin typeface="Roboto Condensed"/>
                <a:ea typeface="Roboto Condensed"/>
                <a:cs typeface="Roboto Condensed"/>
                <a:sym typeface="Roboto Condensed"/>
              </a:rPr>
              <a:t>văn</a:t>
            </a:r>
            <a:r>
              <a:rPr lang="en-US" sz="4000" dirty="0">
                <a:solidFill>
                  <a:srgbClr val="594A47"/>
                </a:solidFill>
                <a:latin typeface="Roboto Condensed"/>
                <a:ea typeface="Roboto Condensed"/>
                <a:cs typeface="Roboto Condensed"/>
                <a:sym typeface="Roboto Condensed"/>
              </a:rPr>
              <a:t> </a:t>
            </a:r>
            <a:r>
              <a:rPr lang="en-US" sz="4000" dirty="0" err="1">
                <a:solidFill>
                  <a:srgbClr val="594A47"/>
                </a:solidFill>
                <a:latin typeface="Roboto Condensed"/>
                <a:ea typeface="Roboto Condensed"/>
                <a:cs typeface="Roboto Condensed"/>
                <a:sym typeface="Roboto Condensed"/>
              </a:rPr>
              <a:t>bản</a:t>
            </a:r>
            <a:r>
              <a:rPr lang="en-US" sz="4000" dirty="0">
                <a:solidFill>
                  <a:srgbClr val="594A47"/>
                </a:solidFill>
                <a:latin typeface="Roboto Condensed"/>
                <a:ea typeface="Roboto Condensed"/>
                <a:cs typeface="Roboto Condensed"/>
                <a:sym typeface="Roboto Condensed"/>
              </a:rPr>
              <a:t> </a:t>
            </a:r>
            <a:r>
              <a:rPr lang="vi-VN" sz="4000" i="1" dirty="0">
                <a:solidFill>
                  <a:srgbClr val="594A47"/>
                </a:solidFill>
                <a:latin typeface="Roboto Condensed Italics"/>
                <a:ea typeface="Roboto Condensed Italics"/>
                <a:cs typeface="Roboto Condensed"/>
                <a:sym typeface="Roboto Condensed Italics"/>
              </a:rPr>
              <a:t>Phân tích bài ‘Khóc Dương Khuê”</a:t>
            </a:r>
            <a:endParaRPr lang="en-US" sz="4000" i="1" dirty="0">
              <a:solidFill>
                <a:srgbClr val="594A47"/>
              </a:solidFill>
              <a:latin typeface="Roboto Condensed Italics"/>
              <a:ea typeface="Roboto Condensed Italics"/>
              <a:cs typeface="Roboto Condensed Italics"/>
              <a:sym typeface="Roboto Condensed Italics"/>
            </a:endParaRPr>
          </a:p>
        </p:txBody>
      </p:sp>
      <p:graphicFrame>
        <p:nvGraphicFramePr>
          <p:cNvPr id="6" name="Table 6"/>
          <p:cNvGraphicFramePr>
            <a:graphicFrameLocks noGrp="1"/>
          </p:cNvGraphicFramePr>
          <p:nvPr/>
        </p:nvGraphicFramePr>
        <p:xfrm>
          <a:off x="1028700" y="3250613"/>
          <a:ext cx="15845768" cy="6007688"/>
        </p:xfrm>
        <a:graphic>
          <a:graphicData uri="http://schemas.openxmlformats.org/drawingml/2006/table">
            <a:tbl>
              <a:tblPr/>
              <a:tblGrid>
                <a:gridCol w="12755791">
                  <a:extLst>
                    <a:ext uri="{9D8B030D-6E8A-4147-A177-3AD203B41FA5}">
                      <a16:colId xmlns:a16="http://schemas.microsoft.com/office/drawing/2014/main" val="20000"/>
                    </a:ext>
                  </a:extLst>
                </a:gridCol>
                <a:gridCol w="1496212">
                  <a:extLst>
                    <a:ext uri="{9D8B030D-6E8A-4147-A177-3AD203B41FA5}">
                      <a16:colId xmlns:a16="http://schemas.microsoft.com/office/drawing/2014/main" val="20001"/>
                    </a:ext>
                  </a:extLst>
                </a:gridCol>
                <a:gridCol w="1593765">
                  <a:extLst>
                    <a:ext uri="{9D8B030D-6E8A-4147-A177-3AD203B41FA5}">
                      <a16:colId xmlns:a16="http://schemas.microsoft.com/office/drawing/2014/main" val="20002"/>
                    </a:ext>
                  </a:extLst>
                </a:gridCol>
              </a:tblGrid>
              <a:tr h="1220197">
                <a:tc>
                  <a:txBody>
                    <a:bodyPr/>
                    <a:lstStyle/>
                    <a:p>
                      <a:pPr algn="ctr">
                        <a:lnSpc>
                          <a:spcPts val="5073"/>
                        </a:lnSpc>
                        <a:defRPr/>
                      </a:pPr>
                      <a:r>
                        <a:rPr lang="en-US" sz="3623" b="1">
                          <a:solidFill>
                            <a:srgbClr val="FFFFFF"/>
                          </a:solidFill>
                          <a:latin typeface="Roboto Condensed Bold"/>
                          <a:ea typeface="Roboto Condensed Bold"/>
                          <a:cs typeface="Roboto Condensed Bold"/>
                          <a:sym typeface="Roboto Condensed Bold"/>
                        </a:rPr>
                        <a:t> Tiêu chí</a:t>
                      </a:r>
                      <a:endParaRPr lang="en-US" sz="1100"/>
                    </a:p>
                  </a:txBody>
                  <a:tcPr marL="95250" marR="95250" marT="95250" marB="95250" anchor="ctr">
                    <a:lnL w="28575" cap="flat" cmpd="sng" algn="ctr">
                      <a:solidFill>
                        <a:srgbClr val="605048"/>
                      </a:solidFill>
                      <a:prstDash val="solid"/>
                      <a:round/>
                      <a:headEnd type="none" w="med" len="med"/>
                      <a:tailEnd type="none" w="med" len="med"/>
                    </a:lnL>
                    <a:lnR w="28575" cap="flat" cmpd="sng" algn="ctr">
                      <a:solidFill>
                        <a:srgbClr val="605048"/>
                      </a:solidFill>
                      <a:prstDash val="solid"/>
                      <a:round/>
                      <a:headEnd type="none" w="med" len="med"/>
                      <a:tailEnd type="none" w="med" len="med"/>
                    </a:lnR>
                    <a:lnT w="28575" cap="flat" cmpd="sng" algn="ctr">
                      <a:solidFill>
                        <a:srgbClr val="605048"/>
                      </a:solidFill>
                      <a:prstDash val="solid"/>
                      <a:round/>
                      <a:headEnd type="none" w="med" len="med"/>
                      <a:tailEnd type="none" w="med" len="med"/>
                    </a:lnT>
                    <a:lnB w="28575" cap="flat" cmpd="sng" algn="ctr">
                      <a:solidFill>
                        <a:srgbClr val="605048"/>
                      </a:solidFill>
                      <a:prstDash val="solid"/>
                      <a:round/>
                      <a:headEnd type="none" w="med" len="med"/>
                      <a:tailEnd type="none" w="med" len="med"/>
                    </a:lnB>
                    <a:solidFill>
                      <a:srgbClr val="B5BFA4"/>
                    </a:solidFill>
                  </a:tcPr>
                </a:tc>
                <a:tc>
                  <a:txBody>
                    <a:bodyPr/>
                    <a:lstStyle/>
                    <a:p>
                      <a:pPr algn="ctr">
                        <a:lnSpc>
                          <a:spcPts val="5073"/>
                        </a:lnSpc>
                        <a:defRPr/>
                      </a:pPr>
                      <a:r>
                        <a:rPr lang="en-US" sz="3623" b="1">
                          <a:solidFill>
                            <a:srgbClr val="FFFFFF"/>
                          </a:solidFill>
                          <a:latin typeface="Roboto Condensed Bold"/>
                          <a:ea typeface="Roboto Condensed Bold"/>
                          <a:cs typeface="Roboto Condensed Bold"/>
                          <a:sym typeface="Roboto Condensed Bold"/>
                        </a:rPr>
                        <a:t> Có   </a:t>
                      </a:r>
                      <a:endParaRPr lang="en-US" sz="1100"/>
                    </a:p>
                  </a:txBody>
                  <a:tcPr marL="95250" marR="95250" marT="95250" marB="95250" anchor="ctr">
                    <a:lnL w="28575" cap="flat" cmpd="sng" algn="ctr">
                      <a:solidFill>
                        <a:srgbClr val="605048"/>
                      </a:solidFill>
                      <a:prstDash val="solid"/>
                      <a:round/>
                      <a:headEnd type="none" w="med" len="med"/>
                      <a:tailEnd type="none" w="med" len="med"/>
                    </a:lnL>
                    <a:lnR w="28575" cap="flat" cmpd="sng" algn="ctr">
                      <a:solidFill>
                        <a:srgbClr val="605048"/>
                      </a:solidFill>
                      <a:prstDash val="solid"/>
                      <a:round/>
                      <a:headEnd type="none" w="med" len="med"/>
                      <a:tailEnd type="none" w="med" len="med"/>
                    </a:lnR>
                    <a:lnT w="28575" cap="flat" cmpd="sng" algn="ctr">
                      <a:solidFill>
                        <a:srgbClr val="605048"/>
                      </a:solidFill>
                      <a:prstDash val="solid"/>
                      <a:round/>
                      <a:headEnd type="none" w="med" len="med"/>
                      <a:tailEnd type="none" w="med" len="med"/>
                    </a:lnT>
                    <a:lnB w="28575" cap="flat" cmpd="sng" algn="ctr">
                      <a:solidFill>
                        <a:srgbClr val="605048"/>
                      </a:solidFill>
                      <a:prstDash val="solid"/>
                      <a:round/>
                      <a:headEnd type="none" w="med" len="med"/>
                      <a:tailEnd type="none" w="med" len="med"/>
                    </a:lnB>
                    <a:solidFill>
                      <a:srgbClr val="B5BFA4"/>
                    </a:solidFill>
                  </a:tcPr>
                </a:tc>
                <a:tc>
                  <a:txBody>
                    <a:bodyPr/>
                    <a:lstStyle/>
                    <a:p>
                      <a:pPr algn="ctr">
                        <a:lnSpc>
                          <a:spcPts val="5073"/>
                        </a:lnSpc>
                        <a:defRPr/>
                      </a:pPr>
                      <a:r>
                        <a:rPr lang="en-US" sz="3623" b="1">
                          <a:solidFill>
                            <a:srgbClr val="FFFFFF"/>
                          </a:solidFill>
                          <a:latin typeface="Roboto Condensed Bold"/>
                          <a:ea typeface="Roboto Condensed Bold"/>
                          <a:cs typeface="Roboto Condensed Bold"/>
                          <a:sym typeface="Roboto Condensed Bold"/>
                        </a:rPr>
                        <a:t> Không</a:t>
                      </a:r>
                      <a:endParaRPr lang="en-US" sz="1100"/>
                    </a:p>
                  </a:txBody>
                  <a:tcPr marL="95250" marR="95250" marT="95250" marB="95250" anchor="ctr">
                    <a:lnL w="28575" cap="flat" cmpd="sng" algn="ctr">
                      <a:solidFill>
                        <a:srgbClr val="605048"/>
                      </a:solidFill>
                      <a:prstDash val="solid"/>
                      <a:round/>
                      <a:headEnd type="none" w="med" len="med"/>
                      <a:tailEnd type="none" w="med" len="med"/>
                    </a:lnL>
                    <a:lnR w="28575" cap="flat" cmpd="sng" algn="ctr">
                      <a:solidFill>
                        <a:srgbClr val="605048"/>
                      </a:solidFill>
                      <a:prstDash val="solid"/>
                      <a:round/>
                      <a:headEnd type="none" w="med" len="med"/>
                      <a:tailEnd type="none" w="med" len="med"/>
                    </a:lnR>
                    <a:lnT w="28575" cap="flat" cmpd="sng" algn="ctr">
                      <a:solidFill>
                        <a:srgbClr val="605048"/>
                      </a:solidFill>
                      <a:prstDash val="solid"/>
                      <a:round/>
                      <a:headEnd type="none" w="med" len="med"/>
                      <a:tailEnd type="none" w="med" len="med"/>
                    </a:lnT>
                    <a:lnB w="28575" cap="flat" cmpd="sng" algn="ctr">
                      <a:solidFill>
                        <a:srgbClr val="605048"/>
                      </a:solidFill>
                      <a:prstDash val="solid"/>
                      <a:round/>
                      <a:headEnd type="none" w="med" len="med"/>
                      <a:tailEnd type="none" w="med" len="med"/>
                    </a:lnB>
                    <a:solidFill>
                      <a:srgbClr val="B5BFA4"/>
                    </a:solidFill>
                  </a:tcPr>
                </a:tc>
                <a:extLst>
                  <a:ext uri="{0D108BD9-81ED-4DB2-BD59-A6C34878D82A}">
                    <a16:rowId xmlns:a16="http://schemas.microsoft.com/office/drawing/2014/main" val="10000"/>
                  </a:ext>
                </a:extLst>
              </a:tr>
              <a:tr h="1220197">
                <a:tc>
                  <a:txBody>
                    <a:bodyPr/>
                    <a:lstStyle/>
                    <a:p>
                      <a:pPr algn="l">
                        <a:lnSpc>
                          <a:spcPts val="4933"/>
                        </a:lnSpc>
                        <a:defRPr/>
                      </a:pPr>
                      <a:r>
                        <a:rPr lang="en-US" sz="3523">
                          <a:solidFill>
                            <a:srgbClr val="605048"/>
                          </a:solidFill>
                          <a:latin typeface="Roboto Condensed"/>
                          <a:ea typeface="Roboto Condensed"/>
                          <a:cs typeface="Roboto Condensed"/>
                          <a:sym typeface="Roboto Condensed"/>
                        </a:rPr>
                        <a:t>Đọc trôi chảy, không bỏ từ, thêm từ.</a:t>
                      </a:r>
                      <a:endParaRPr lang="en-US" sz="1100"/>
                    </a:p>
                  </a:txBody>
                  <a:tcPr marL="95250" marR="95250" marT="95250" marB="95250" anchor="ctr">
                    <a:lnL w="28575" cap="flat" cmpd="sng" algn="ctr">
                      <a:solidFill>
                        <a:srgbClr val="605048"/>
                      </a:solidFill>
                      <a:prstDash val="solid"/>
                      <a:round/>
                      <a:headEnd type="none" w="med" len="med"/>
                      <a:tailEnd type="none" w="med" len="med"/>
                    </a:lnL>
                    <a:lnR w="28575" cap="flat" cmpd="sng" algn="ctr">
                      <a:solidFill>
                        <a:srgbClr val="605048"/>
                      </a:solidFill>
                      <a:prstDash val="solid"/>
                      <a:round/>
                      <a:headEnd type="none" w="med" len="med"/>
                      <a:tailEnd type="none" w="med" len="med"/>
                    </a:lnR>
                    <a:lnT w="28575" cap="flat" cmpd="sng" algn="ctr">
                      <a:solidFill>
                        <a:srgbClr val="605048"/>
                      </a:solidFill>
                      <a:prstDash val="solid"/>
                      <a:round/>
                      <a:headEnd type="none" w="med" len="med"/>
                      <a:tailEnd type="none" w="med" len="med"/>
                    </a:lnT>
                    <a:lnB w="28575" cap="flat" cmpd="sng" algn="ctr">
                      <a:solidFill>
                        <a:srgbClr val="605048"/>
                      </a:solidFill>
                      <a:prstDash val="solid"/>
                      <a:round/>
                      <a:headEnd type="none" w="med" len="med"/>
                      <a:tailEnd type="none" w="med" len="med"/>
                    </a:lnB>
                    <a:solidFill>
                      <a:srgbClr val="FEFAF0"/>
                    </a:solidFill>
                  </a:tcPr>
                </a:tc>
                <a:tc>
                  <a:txBody>
                    <a:bodyPr/>
                    <a:lstStyle/>
                    <a:p>
                      <a:pPr algn="l">
                        <a:lnSpc>
                          <a:spcPts val="1679"/>
                        </a:lnSpc>
                        <a:defRPr/>
                      </a:pPr>
                      <a:endParaRPr lang="en-US" sz="1100"/>
                    </a:p>
                  </a:txBody>
                  <a:tcPr marL="95250" marR="95250" marT="95250" marB="95250" anchor="ctr">
                    <a:lnL w="28575" cap="flat" cmpd="sng" algn="ctr">
                      <a:solidFill>
                        <a:srgbClr val="605048"/>
                      </a:solidFill>
                      <a:prstDash val="solid"/>
                      <a:round/>
                      <a:headEnd type="none" w="med" len="med"/>
                      <a:tailEnd type="none" w="med" len="med"/>
                    </a:lnL>
                    <a:lnR w="28575" cap="flat" cmpd="sng" algn="ctr">
                      <a:solidFill>
                        <a:srgbClr val="605048"/>
                      </a:solidFill>
                      <a:prstDash val="solid"/>
                      <a:round/>
                      <a:headEnd type="none" w="med" len="med"/>
                      <a:tailEnd type="none" w="med" len="med"/>
                    </a:lnR>
                    <a:lnT w="28575" cap="flat" cmpd="sng" algn="ctr">
                      <a:solidFill>
                        <a:srgbClr val="605048"/>
                      </a:solidFill>
                      <a:prstDash val="solid"/>
                      <a:round/>
                      <a:headEnd type="none" w="med" len="med"/>
                      <a:tailEnd type="none" w="med" len="med"/>
                    </a:lnT>
                    <a:lnB w="28575" cap="flat" cmpd="sng" algn="ctr">
                      <a:solidFill>
                        <a:srgbClr val="605048"/>
                      </a:solidFill>
                      <a:prstDash val="solid"/>
                      <a:round/>
                      <a:headEnd type="none" w="med" len="med"/>
                      <a:tailEnd type="none" w="med" len="med"/>
                    </a:lnB>
                    <a:solidFill>
                      <a:srgbClr val="FEFAF0"/>
                    </a:solidFill>
                  </a:tcPr>
                </a:tc>
                <a:tc>
                  <a:txBody>
                    <a:bodyPr/>
                    <a:lstStyle/>
                    <a:p>
                      <a:pPr algn="l">
                        <a:lnSpc>
                          <a:spcPts val="1679"/>
                        </a:lnSpc>
                        <a:defRPr/>
                      </a:pPr>
                      <a:endParaRPr lang="en-US" sz="1100"/>
                    </a:p>
                  </a:txBody>
                  <a:tcPr marL="95250" marR="95250" marT="95250" marB="95250" anchor="ctr">
                    <a:lnL w="28575" cap="flat" cmpd="sng" algn="ctr">
                      <a:solidFill>
                        <a:srgbClr val="605048"/>
                      </a:solidFill>
                      <a:prstDash val="solid"/>
                      <a:round/>
                      <a:headEnd type="none" w="med" len="med"/>
                      <a:tailEnd type="none" w="med" len="med"/>
                    </a:lnL>
                    <a:lnR w="28575" cap="flat" cmpd="sng" algn="ctr">
                      <a:solidFill>
                        <a:srgbClr val="605048"/>
                      </a:solidFill>
                      <a:prstDash val="solid"/>
                      <a:round/>
                      <a:headEnd type="none" w="med" len="med"/>
                      <a:tailEnd type="none" w="med" len="med"/>
                    </a:lnR>
                    <a:lnT w="28575" cap="flat" cmpd="sng" algn="ctr">
                      <a:solidFill>
                        <a:srgbClr val="605048"/>
                      </a:solidFill>
                      <a:prstDash val="solid"/>
                      <a:round/>
                      <a:headEnd type="none" w="med" len="med"/>
                      <a:tailEnd type="none" w="med" len="med"/>
                    </a:lnT>
                    <a:lnB w="28575" cap="flat" cmpd="sng" algn="ctr">
                      <a:solidFill>
                        <a:srgbClr val="605048"/>
                      </a:solidFill>
                      <a:prstDash val="solid"/>
                      <a:round/>
                      <a:headEnd type="none" w="med" len="med"/>
                      <a:tailEnd type="none" w="med" len="med"/>
                    </a:lnB>
                    <a:solidFill>
                      <a:srgbClr val="FEFAF0"/>
                    </a:solidFill>
                  </a:tcPr>
                </a:tc>
                <a:extLst>
                  <a:ext uri="{0D108BD9-81ED-4DB2-BD59-A6C34878D82A}">
                    <a16:rowId xmlns:a16="http://schemas.microsoft.com/office/drawing/2014/main" val="10001"/>
                  </a:ext>
                </a:extLst>
              </a:tr>
              <a:tr h="1145952">
                <a:tc>
                  <a:txBody>
                    <a:bodyPr/>
                    <a:lstStyle/>
                    <a:p>
                      <a:pPr algn="l">
                        <a:lnSpc>
                          <a:spcPts val="4933"/>
                        </a:lnSpc>
                        <a:defRPr/>
                      </a:pPr>
                      <a:r>
                        <a:rPr lang="en-US" sz="3523">
                          <a:solidFill>
                            <a:srgbClr val="605048"/>
                          </a:solidFill>
                          <a:latin typeface="Roboto Condensed"/>
                          <a:ea typeface="Roboto Condensed"/>
                          <a:cs typeface="Roboto Condensed"/>
                          <a:sym typeface="Roboto Condensed"/>
                        </a:rPr>
                        <a:t>Đọc to, rõ bảo đảm trong không gian lớp học, cả lớp cùng nghe được.</a:t>
                      </a:r>
                      <a:endParaRPr lang="en-US" sz="1100"/>
                    </a:p>
                  </a:txBody>
                  <a:tcPr marL="95250" marR="95250" marT="95250" marB="95250" anchor="ctr">
                    <a:lnL w="28575" cap="flat" cmpd="sng" algn="ctr">
                      <a:solidFill>
                        <a:srgbClr val="605048"/>
                      </a:solidFill>
                      <a:prstDash val="solid"/>
                      <a:round/>
                      <a:headEnd type="none" w="med" len="med"/>
                      <a:tailEnd type="none" w="med" len="med"/>
                    </a:lnL>
                    <a:lnR w="28575" cap="flat" cmpd="sng" algn="ctr">
                      <a:solidFill>
                        <a:srgbClr val="605048"/>
                      </a:solidFill>
                      <a:prstDash val="solid"/>
                      <a:round/>
                      <a:headEnd type="none" w="med" len="med"/>
                      <a:tailEnd type="none" w="med" len="med"/>
                    </a:lnR>
                    <a:lnT w="28575" cap="flat" cmpd="sng" algn="ctr">
                      <a:solidFill>
                        <a:srgbClr val="605048"/>
                      </a:solidFill>
                      <a:prstDash val="solid"/>
                      <a:round/>
                      <a:headEnd type="none" w="med" len="med"/>
                      <a:tailEnd type="none" w="med" len="med"/>
                    </a:lnT>
                    <a:lnB w="28575" cap="flat" cmpd="sng" algn="ctr">
                      <a:solidFill>
                        <a:srgbClr val="605048"/>
                      </a:solidFill>
                      <a:prstDash val="solid"/>
                      <a:round/>
                      <a:headEnd type="none" w="med" len="med"/>
                      <a:tailEnd type="none" w="med" len="med"/>
                    </a:lnB>
                    <a:solidFill>
                      <a:srgbClr val="FEFAF0"/>
                    </a:solidFill>
                  </a:tcPr>
                </a:tc>
                <a:tc>
                  <a:txBody>
                    <a:bodyPr/>
                    <a:lstStyle/>
                    <a:p>
                      <a:pPr algn="l">
                        <a:lnSpc>
                          <a:spcPts val="1679"/>
                        </a:lnSpc>
                        <a:defRPr/>
                      </a:pPr>
                      <a:endParaRPr lang="en-US" sz="1100"/>
                    </a:p>
                  </a:txBody>
                  <a:tcPr marL="95250" marR="95250" marT="95250" marB="95250" anchor="ctr">
                    <a:lnL w="28575" cap="flat" cmpd="sng" algn="ctr">
                      <a:solidFill>
                        <a:srgbClr val="605048"/>
                      </a:solidFill>
                      <a:prstDash val="solid"/>
                      <a:round/>
                      <a:headEnd type="none" w="med" len="med"/>
                      <a:tailEnd type="none" w="med" len="med"/>
                    </a:lnL>
                    <a:lnR w="28575" cap="flat" cmpd="sng" algn="ctr">
                      <a:solidFill>
                        <a:srgbClr val="605048"/>
                      </a:solidFill>
                      <a:prstDash val="solid"/>
                      <a:round/>
                      <a:headEnd type="none" w="med" len="med"/>
                      <a:tailEnd type="none" w="med" len="med"/>
                    </a:lnR>
                    <a:lnT w="28575" cap="flat" cmpd="sng" algn="ctr">
                      <a:solidFill>
                        <a:srgbClr val="605048"/>
                      </a:solidFill>
                      <a:prstDash val="solid"/>
                      <a:round/>
                      <a:headEnd type="none" w="med" len="med"/>
                      <a:tailEnd type="none" w="med" len="med"/>
                    </a:lnT>
                    <a:lnB w="28575" cap="flat" cmpd="sng" algn="ctr">
                      <a:solidFill>
                        <a:srgbClr val="605048"/>
                      </a:solidFill>
                      <a:prstDash val="solid"/>
                      <a:round/>
                      <a:headEnd type="none" w="med" len="med"/>
                      <a:tailEnd type="none" w="med" len="med"/>
                    </a:lnB>
                    <a:solidFill>
                      <a:srgbClr val="FEFAF0"/>
                    </a:solidFill>
                  </a:tcPr>
                </a:tc>
                <a:tc>
                  <a:txBody>
                    <a:bodyPr/>
                    <a:lstStyle/>
                    <a:p>
                      <a:pPr algn="l">
                        <a:lnSpc>
                          <a:spcPts val="1679"/>
                        </a:lnSpc>
                        <a:defRPr/>
                      </a:pPr>
                      <a:endParaRPr lang="en-US" sz="1100"/>
                    </a:p>
                  </a:txBody>
                  <a:tcPr marL="95250" marR="95250" marT="95250" marB="95250" anchor="ctr">
                    <a:lnL w="28575" cap="flat" cmpd="sng" algn="ctr">
                      <a:solidFill>
                        <a:srgbClr val="605048"/>
                      </a:solidFill>
                      <a:prstDash val="solid"/>
                      <a:round/>
                      <a:headEnd type="none" w="med" len="med"/>
                      <a:tailEnd type="none" w="med" len="med"/>
                    </a:lnL>
                    <a:lnR w="28575" cap="flat" cmpd="sng" algn="ctr">
                      <a:solidFill>
                        <a:srgbClr val="605048"/>
                      </a:solidFill>
                      <a:prstDash val="solid"/>
                      <a:round/>
                      <a:headEnd type="none" w="med" len="med"/>
                      <a:tailEnd type="none" w="med" len="med"/>
                    </a:lnR>
                    <a:lnT w="28575" cap="flat" cmpd="sng" algn="ctr">
                      <a:solidFill>
                        <a:srgbClr val="605048"/>
                      </a:solidFill>
                      <a:prstDash val="solid"/>
                      <a:round/>
                      <a:headEnd type="none" w="med" len="med"/>
                      <a:tailEnd type="none" w="med" len="med"/>
                    </a:lnT>
                    <a:lnB w="28575" cap="flat" cmpd="sng" algn="ctr">
                      <a:solidFill>
                        <a:srgbClr val="605048"/>
                      </a:solidFill>
                      <a:prstDash val="solid"/>
                      <a:round/>
                      <a:headEnd type="none" w="med" len="med"/>
                      <a:tailEnd type="none" w="med" len="med"/>
                    </a:lnB>
                    <a:solidFill>
                      <a:srgbClr val="FEFAF0"/>
                    </a:solidFill>
                  </a:tcPr>
                </a:tc>
                <a:extLst>
                  <a:ext uri="{0D108BD9-81ED-4DB2-BD59-A6C34878D82A}">
                    <a16:rowId xmlns:a16="http://schemas.microsoft.com/office/drawing/2014/main" val="10002"/>
                  </a:ext>
                </a:extLst>
              </a:tr>
              <a:tr h="899629">
                <a:tc>
                  <a:txBody>
                    <a:bodyPr/>
                    <a:lstStyle/>
                    <a:p>
                      <a:pPr algn="l">
                        <a:lnSpc>
                          <a:spcPts val="4933"/>
                        </a:lnSpc>
                        <a:defRPr/>
                      </a:pPr>
                      <a:r>
                        <a:rPr lang="en-US" sz="3523">
                          <a:solidFill>
                            <a:srgbClr val="605048"/>
                          </a:solidFill>
                          <a:latin typeface="Roboto Condensed"/>
                          <a:ea typeface="Roboto Condensed"/>
                          <a:cs typeface="Roboto Condensed"/>
                          <a:sym typeface="Roboto Condensed"/>
                        </a:rPr>
                        <a:t>Tốc độ đọc phù hợp.</a:t>
                      </a:r>
                      <a:endParaRPr lang="en-US" sz="1100"/>
                    </a:p>
                  </a:txBody>
                  <a:tcPr marL="95250" marR="95250" marT="95250" marB="95250" anchor="ctr">
                    <a:lnL w="28575" cap="flat" cmpd="sng" algn="ctr">
                      <a:solidFill>
                        <a:srgbClr val="605048"/>
                      </a:solidFill>
                      <a:prstDash val="solid"/>
                      <a:round/>
                      <a:headEnd type="none" w="med" len="med"/>
                      <a:tailEnd type="none" w="med" len="med"/>
                    </a:lnL>
                    <a:lnR w="28575" cap="flat" cmpd="sng" algn="ctr">
                      <a:solidFill>
                        <a:srgbClr val="605048"/>
                      </a:solidFill>
                      <a:prstDash val="solid"/>
                      <a:round/>
                      <a:headEnd type="none" w="med" len="med"/>
                      <a:tailEnd type="none" w="med" len="med"/>
                    </a:lnR>
                    <a:lnT w="28575" cap="flat" cmpd="sng" algn="ctr">
                      <a:solidFill>
                        <a:srgbClr val="605048"/>
                      </a:solidFill>
                      <a:prstDash val="solid"/>
                      <a:round/>
                      <a:headEnd type="none" w="med" len="med"/>
                      <a:tailEnd type="none" w="med" len="med"/>
                    </a:lnT>
                    <a:lnB w="28575" cap="flat" cmpd="sng" algn="ctr">
                      <a:solidFill>
                        <a:srgbClr val="605048"/>
                      </a:solidFill>
                      <a:prstDash val="solid"/>
                      <a:round/>
                      <a:headEnd type="none" w="med" len="med"/>
                      <a:tailEnd type="none" w="med" len="med"/>
                    </a:lnB>
                    <a:solidFill>
                      <a:srgbClr val="FEFAF0"/>
                    </a:solidFill>
                  </a:tcPr>
                </a:tc>
                <a:tc>
                  <a:txBody>
                    <a:bodyPr/>
                    <a:lstStyle/>
                    <a:p>
                      <a:pPr algn="l">
                        <a:lnSpc>
                          <a:spcPts val="1679"/>
                        </a:lnSpc>
                        <a:defRPr/>
                      </a:pPr>
                      <a:endParaRPr lang="en-US" sz="1100"/>
                    </a:p>
                  </a:txBody>
                  <a:tcPr marL="95250" marR="95250" marT="95250" marB="95250" anchor="ctr">
                    <a:lnL w="28575" cap="flat" cmpd="sng" algn="ctr">
                      <a:solidFill>
                        <a:srgbClr val="605048"/>
                      </a:solidFill>
                      <a:prstDash val="solid"/>
                      <a:round/>
                      <a:headEnd type="none" w="med" len="med"/>
                      <a:tailEnd type="none" w="med" len="med"/>
                    </a:lnL>
                    <a:lnR w="28575" cap="flat" cmpd="sng" algn="ctr">
                      <a:solidFill>
                        <a:srgbClr val="605048"/>
                      </a:solidFill>
                      <a:prstDash val="solid"/>
                      <a:round/>
                      <a:headEnd type="none" w="med" len="med"/>
                      <a:tailEnd type="none" w="med" len="med"/>
                    </a:lnR>
                    <a:lnT w="28575" cap="flat" cmpd="sng" algn="ctr">
                      <a:solidFill>
                        <a:srgbClr val="605048"/>
                      </a:solidFill>
                      <a:prstDash val="solid"/>
                      <a:round/>
                      <a:headEnd type="none" w="med" len="med"/>
                      <a:tailEnd type="none" w="med" len="med"/>
                    </a:lnT>
                    <a:lnB w="28575" cap="flat" cmpd="sng" algn="ctr">
                      <a:solidFill>
                        <a:srgbClr val="605048"/>
                      </a:solidFill>
                      <a:prstDash val="solid"/>
                      <a:round/>
                      <a:headEnd type="none" w="med" len="med"/>
                      <a:tailEnd type="none" w="med" len="med"/>
                    </a:lnB>
                    <a:solidFill>
                      <a:srgbClr val="FEFAF0"/>
                    </a:solidFill>
                  </a:tcPr>
                </a:tc>
                <a:tc>
                  <a:txBody>
                    <a:bodyPr/>
                    <a:lstStyle/>
                    <a:p>
                      <a:pPr algn="l">
                        <a:lnSpc>
                          <a:spcPts val="1679"/>
                        </a:lnSpc>
                        <a:defRPr/>
                      </a:pPr>
                      <a:endParaRPr lang="en-US" sz="1100"/>
                    </a:p>
                  </a:txBody>
                  <a:tcPr marL="95250" marR="95250" marT="95250" marB="95250" anchor="ctr">
                    <a:lnL w="28575" cap="flat" cmpd="sng" algn="ctr">
                      <a:solidFill>
                        <a:srgbClr val="605048"/>
                      </a:solidFill>
                      <a:prstDash val="solid"/>
                      <a:round/>
                      <a:headEnd type="none" w="med" len="med"/>
                      <a:tailEnd type="none" w="med" len="med"/>
                    </a:lnL>
                    <a:lnR w="28575" cap="flat" cmpd="sng" algn="ctr">
                      <a:solidFill>
                        <a:srgbClr val="605048"/>
                      </a:solidFill>
                      <a:prstDash val="solid"/>
                      <a:round/>
                      <a:headEnd type="none" w="med" len="med"/>
                      <a:tailEnd type="none" w="med" len="med"/>
                    </a:lnR>
                    <a:lnT w="28575" cap="flat" cmpd="sng" algn="ctr">
                      <a:solidFill>
                        <a:srgbClr val="605048"/>
                      </a:solidFill>
                      <a:prstDash val="solid"/>
                      <a:round/>
                      <a:headEnd type="none" w="med" len="med"/>
                      <a:tailEnd type="none" w="med" len="med"/>
                    </a:lnT>
                    <a:lnB w="28575" cap="flat" cmpd="sng" algn="ctr">
                      <a:solidFill>
                        <a:srgbClr val="605048"/>
                      </a:solidFill>
                      <a:prstDash val="solid"/>
                      <a:round/>
                      <a:headEnd type="none" w="med" len="med"/>
                      <a:tailEnd type="none" w="med" len="med"/>
                    </a:lnB>
                    <a:solidFill>
                      <a:srgbClr val="FEFAF0"/>
                    </a:solidFill>
                  </a:tcPr>
                </a:tc>
                <a:extLst>
                  <a:ext uri="{0D108BD9-81ED-4DB2-BD59-A6C34878D82A}">
                    <a16:rowId xmlns:a16="http://schemas.microsoft.com/office/drawing/2014/main" val="10003"/>
                  </a:ext>
                </a:extLst>
              </a:tr>
              <a:tr h="1521713">
                <a:tc>
                  <a:txBody>
                    <a:bodyPr/>
                    <a:lstStyle/>
                    <a:p>
                      <a:pPr algn="just">
                        <a:lnSpc>
                          <a:spcPts val="4933"/>
                        </a:lnSpc>
                        <a:defRPr/>
                      </a:pPr>
                      <a:r>
                        <a:rPr lang="en-US" sz="3523">
                          <a:solidFill>
                            <a:srgbClr val="605048"/>
                          </a:solidFill>
                          <a:latin typeface="Roboto Condensed"/>
                          <a:ea typeface="Roboto Condensed"/>
                          <a:cs typeface="Roboto Condensed"/>
                          <a:sym typeface="Roboto Condensed"/>
                        </a:rPr>
                        <a:t>Sử dụng giọng điệu linh hoạt, rõ ràng, dứt khoát, đặc biệt khi đến các phần đưa lí lẽ, bằng chứng.</a:t>
                      </a:r>
                      <a:endParaRPr lang="en-US" sz="1100"/>
                    </a:p>
                  </a:txBody>
                  <a:tcPr marL="95250" marR="95250" marT="95250" marB="95250" anchor="ctr">
                    <a:lnL w="28575" cap="flat" cmpd="sng" algn="ctr">
                      <a:solidFill>
                        <a:srgbClr val="605048"/>
                      </a:solidFill>
                      <a:prstDash val="solid"/>
                      <a:round/>
                      <a:headEnd type="none" w="med" len="med"/>
                      <a:tailEnd type="none" w="med" len="med"/>
                    </a:lnL>
                    <a:lnR w="28575" cap="flat" cmpd="sng" algn="ctr">
                      <a:solidFill>
                        <a:srgbClr val="605048"/>
                      </a:solidFill>
                      <a:prstDash val="solid"/>
                      <a:round/>
                      <a:headEnd type="none" w="med" len="med"/>
                      <a:tailEnd type="none" w="med" len="med"/>
                    </a:lnR>
                    <a:lnT w="28575" cap="flat" cmpd="sng" algn="ctr">
                      <a:solidFill>
                        <a:srgbClr val="605048"/>
                      </a:solidFill>
                      <a:prstDash val="solid"/>
                      <a:round/>
                      <a:headEnd type="none" w="med" len="med"/>
                      <a:tailEnd type="none" w="med" len="med"/>
                    </a:lnT>
                    <a:lnB w="28575" cap="flat" cmpd="sng" algn="ctr">
                      <a:solidFill>
                        <a:srgbClr val="605048"/>
                      </a:solidFill>
                      <a:prstDash val="solid"/>
                      <a:round/>
                      <a:headEnd type="none" w="med" len="med"/>
                      <a:tailEnd type="none" w="med" len="med"/>
                    </a:lnB>
                    <a:solidFill>
                      <a:srgbClr val="FEFAF0"/>
                    </a:solidFill>
                  </a:tcPr>
                </a:tc>
                <a:tc>
                  <a:txBody>
                    <a:bodyPr/>
                    <a:lstStyle/>
                    <a:p>
                      <a:pPr algn="l">
                        <a:lnSpc>
                          <a:spcPts val="1679"/>
                        </a:lnSpc>
                        <a:defRPr/>
                      </a:pPr>
                      <a:endParaRPr lang="en-US" sz="1100"/>
                    </a:p>
                  </a:txBody>
                  <a:tcPr marL="95250" marR="95250" marT="95250" marB="95250" anchor="ctr">
                    <a:lnL w="28575" cap="flat" cmpd="sng" algn="ctr">
                      <a:solidFill>
                        <a:srgbClr val="605048"/>
                      </a:solidFill>
                      <a:prstDash val="solid"/>
                      <a:round/>
                      <a:headEnd type="none" w="med" len="med"/>
                      <a:tailEnd type="none" w="med" len="med"/>
                    </a:lnL>
                    <a:lnR w="28575" cap="flat" cmpd="sng" algn="ctr">
                      <a:solidFill>
                        <a:srgbClr val="605048"/>
                      </a:solidFill>
                      <a:prstDash val="solid"/>
                      <a:round/>
                      <a:headEnd type="none" w="med" len="med"/>
                      <a:tailEnd type="none" w="med" len="med"/>
                    </a:lnR>
                    <a:lnT w="28575" cap="flat" cmpd="sng" algn="ctr">
                      <a:solidFill>
                        <a:srgbClr val="605048"/>
                      </a:solidFill>
                      <a:prstDash val="solid"/>
                      <a:round/>
                      <a:headEnd type="none" w="med" len="med"/>
                      <a:tailEnd type="none" w="med" len="med"/>
                    </a:lnT>
                    <a:lnB w="28575" cap="flat" cmpd="sng" algn="ctr">
                      <a:solidFill>
                        <a:srgbClr val="605048"/>
                      </a:solidFill>
                      <a:prstDash val="solid"/>
                      <a:round/>
                      <a:headEnd type="none" w="med" len="med"/>
                      <a:tailEnd type="none" w="med" len="med"/>
                    </a:lnB>
                    <a:solidFill>
                      <a:srgbClr val="FEFAF0"/>
                    </a:solidFill>
                  </a:tcPr>
                </a:tc>
                <a:tc>
                  <a:txBody>
                    <a:bodyPr/>
                    <a:lstStyle/>
                    <a:p>
                      <a:pPr algn="l">
                        <a:lnSpc>
                          <a:spcPts val="1679"/>
                        </a:lnSpc>
                        <a:defRPr/>
                      </a:pPr>
                      <a:endParaRPr lang="en-US" sz="1100"/>
                    </a:p>
                  </a:txBody>
                  <a:tcPr marL="95250" marR="95250" marT="95250" marB="95250" anchor="ctr">
                    <a:lnL w="28575" cap="flat" cmpd="sng" algn="ctr">
                      <a:solidFill>
                        <a:srgbClr val="605048"/>
                      </a:solidFill>
                      <a:prstDash val="solid"/>
                      <a:round/>
                      <a:headEnd type="none" w="med" len="med"/>
                      <a:tailEnd type="none" w="med" len="med"/>
                    </a:lnL>
                    <a:lnR w="28575" cap="flat" cmpd="sng" algn="ctr">
                      <a:solidFill>
                        <a:srgbClr val="605048"/>
                      </a:solidFill>
                      <a:prstDash val="solid"/>
                      <a:round/>
                      <a:headEnd type="none" w="med" len="med"/>
                      <a:tailEnd type="none" w="med" len="med"/>
                    </a:lnR>
                    <a:lnT w="28575" cap="flat" cmpd="sng" algn="ctr">
                      <a:solidFill>
                        <a:srgbClr val="605048"/>
                      </a:solidFill>
                      <a:prstDash val="solid"/>
                      <a:round/>
                      <a:headEnd type="none" w="med" len="med"/>
                      <a:tailEnd type="none" w="med" len="med"/>
                    </a:lnT>
                    <a:lnB w="28575" cap="flat" cmpd="sng" algn="ctr">
                      <a:solidFill>
                        <a:srgbClr val="605048"/>
                      </a:solidFill>
                      <a:prstDash val="solid"/>
                      <a:round/>
                      <a:headEnd type="none" w="med" len="med"/>
                      <a:tailEnd type="none" w="med" len="med"/>
                    </a:lnB>
                    <a:solidFill>
                      <a:srgbClr val="FEFAF0"/>
                    </a:solidFill>
                  </a:tcPr>
                </a:tc>
                <a:extLst>
                  <a:ext uri="{0D108BD9-81ED-4DB2-BD59-A6C34878D82A}">
                    <a16:rowId xmlns:a16="http://schemas.microsoft.com/office/drawing/2014/main" val="10004"/>
                  </a:ext>
                </a:extLst>
              </a:tr>
            </a:tbl>
          </a:graphicData>
        </a:graphic>
      </p:graphicFrame>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a:stretch>
          </a:blipFill>
        </p:spPr>
        <p:txBody>
          <a:bodyPr/>
          <a:lstStyle/>
          <a:p>
            <a:endParaRPr lang="en-US"/>
          </a:p>
        </p:txBody>
      </p:sp>
      <p:sp>
        <p:nvSpPr>
          <p:cNvPr id="3" name="Freeform 3"/>
          <p:cNvSpPr/>
          <p:nvPr/>
        </p:nvSpPr>
        <p:spPr>
          <a:xfrm flipH="1">
            <a:off x="0" y="1861"/>
            <a:ext cx="18299916" cy="10293702"/>
          </a:xfrm>
          <a:custGeom>
            <a:avLst/>
            <a:gdLst/>
            <a:ahLst/>
            <a:cxnLst/>
            <a:rect l="l" t="t" r="r" b="b"/>
            <a:pathLst>
              <a:path w="18299916" h="10293702">
                <a:moveTo>
                  <a:pt x="18299916" y="0"/>
                </a:moveTo>
                <a:lnTo>
                  <a:pt x="0" y="0"/>
                </a:lnTo>
                <a:lnTo>
                  <a:pt x="0" y="10293703"/>
                </a:lnTo>
                <a:lnTo>
                  <a:pt x="18299916" y="10293703"/>
                </a:lnTo>
                <a:lnTo>
                  <a:pt x="18299916" y="0"/>
                </a:lnTo>
                <a:close/>
              </a:path>
            </a:pathLst>
          </a:custGeom>
          <a:blipFill>
            <a:blip r:embed="rId4"/>
            <a:stretch>
              <a:fillRect/>
            </a:stretch>
          </a:blipFill>
        </p:spPr>
        <p:txBody>
          <a:bodyPr/>
          <a:lstStyle/>
          <a:p>
            <a:endParaRPr lang="en-US"/>
          </a:p>
        </p:txBody>
      </p:sp>
      <p:sp>
        <p:nvSpPr>
          <p:cNvPr id="4" name="Freeform 4"/>
          <p:cNvSpPr/>
          <p:nvPr/>
        </p:nvSpPr>
        <p:spPr>
          <a:xfrm>
            <a:off x="5294594" y="3203598"/>
            <a:ext cx="8123918" cy="6956105"/>
          </a:xfrm>
          <a:custGeom>
            <a:avLst/>
            <a:gdLst/>
            <a:ahLst/>
            <a:cxnLst/>
            <a:rect l="l" t="t" r="r" b="b"/>
            <a:pathLst>
              <a:path w="8123918" h="6956105">
                <a:moveTo>
                  <a:pt x="0" y="0"/>
                </a:moveTo>
                <a:lnTo>
                  <a:pt x="8123917" y="0"/>
                </a:lnTo>
                <a:lnTo>
                  <a:pt x="8123917" y="6956104"/>
                </a:lnTo>
                <a:lnTo>
                  <a:pt x="0" y="695610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5" name="TextBox 5"/>
          <p:cNvSpPr txBox="1"/>
          <p:nvPr/>
        </p:nvSpPr>
        <p:spPr>
          <a:xfrm>
            <a:off x="5912543" y="4533900"/>
            <a:ext cx="6888020" cy="2934137"/>
          </a:xfrm>
          <a:prstGeom prst="rect">
            <a:avLst/>
          </a:prstGeom>
        </p:spPr>
        <p:txBody>
          <a:bodyPr lIns="0" tIns="0" rIns="0" bIns="0" rtlCol="0" anchor="t">
            <a:spAutoFit/>
          </a:bodyPr>
          <a:lstStyle/>
          <a:p>
            <a:pPr algn="ctr">
              <a:lnSpc>
                <a:spcPct val="150000"/>
              </a:lnSpc>
            </a:pPr>
            <a:r>
              <a:rPr lang="en-US" sz="4400" dirty="0" err="1">
                <a:solidFill>
                  <a:srgbClr val="674935"/>
                </a:solidFill>
                <a:latin typeface="Roboto Condensed"/>
                <a:ea typeface="Roboto Condensed"/>
                <a:cs typeface="Roboto Condensed"/>
                <a:sym typeface="Roboto Condensed"/>
              </a:rPr>
              <a:t>Trải</a:t>
            </a:r>
            <a:r>
              <a:rPr lang="en-US" sz="4400" dirty="0">
                <a:solidFill>
                  <a:srgbClr val="674935"/>
                </a:solidFill>
                <a:latin typeface="Roboto Condensed"/>
                <a:ea typeface="Roboto Condensed"/>
                <a:cs typeface="Roboto Condensed"/>
                <a:sym typeface="Roboto Condensed"/>
              </a:rPr>
              <a:t> qua 5 </a:t>
            </a:r>
            <a:r>
              <a:rPr lang="en-US" sz="4400" dirty="0" err="1">
                <a:solidFill>
                  <a:srgbClr val="674935"/>
                </a:solidFill>
                <a:latin typeface="Roboto Condensed"/>
                <a:ea typeface="Roboto Condensed"/>
                <a:cs typeface="Roboto Condensed"/>
                <a:sym typeface="Roboto Condensed"/>
              </a:rPr>
              <a:t>câu</a:t>
            </a:r>
            <a:r>
              <a:rPr lang="en-US" sz="4400" dirty="0">
                <a:solidFill>
                  <a:srgbClr val="674935"/>
                </a:solidFill>
                <a:latin typeface="Roboto Condensed"/>
                <a:ea typeface="Roboto Condensed"/>
                <a:cs typeface="Roboto Condensed"/>
                <a:sym typeface="Roboto Condensed"/>
              </a:rPr>
              <a:t> </a:t>
            </a:r>
            <a:r>
              <a:rPr lang="en-US" sz="4400" dirty="0" err="1">
                <a:solidFill>
                  <a:srgbClr val="674935"/>
                </a:solidFill>
                <a:latin typeface="Roboto Condensed"/>
                <a:ea typeface="Roboto Condensed"/>
                <a:cs typeface="Roboto Condensed"/>
                <a:sym typeface="Roboto Condensed"/>
              </a:rPr>
              <a:t>hỏi</a:t>
            </a:r>
            <a:r>
              <a:rPr lang="en-US" sz="4400" dirty="0">
                <a:solidFill>
                  <a:srgbClr val="674935"/>
                </a:solidFill>
                <a:latin typeface="Roboto Condensed"/>
                <a:ea typeface="Roboto Condensed"/>
                <a:cs typeface="Roboto Condensed"/>
                <a:sym typeface="Roboto Condensed"/>
              </a:rPr>
              <a:t> </a:t>
            </a:r>
            <a:r>
              <a:rPr lang="en-US" sz="4400" dirty="0" err="1">
                <a:solidFill>
                  <a:srgbClr val="674935"/>
                </a:solidFill>
                <a:latin typeface="Roboto Condensed"/>
                <a:ea typeface="Roboto Condensed"/>
                <a:cs typeface="Roboto Condensed"/>
                <a:sym typeface="Roboto Condensed"/>
              </a:rPr>
              <a:t>nhanh</a:t>
            </a:r>
            <a:r>
              <a:rPr lang="en-US" sz="4400" dirty="0">
                <a:solidFill>
                  <a:srgbClr val="674935"/>
                </a:solidFill>
                <a:latin typeface="Roboto Condensed"/>
                <a:ea typeface="Roboto Condensed"/>
                <a:cs typeface="Roboto Condensed"/>
                <a:sym typeface="Roboto Condensed"/>
              </a:rPr>
              <a:t> </a:t>
            </a:r>
            <a:endParaRPr lang="vi-VN" sz="4400" dirty="0">
              <a:solidFill>
                <a:srgbClr val="674935"/>
              </a:solidFill>
              <a:latin typeface="Roboto Condensed"/>
              <a:ea typeface="Roboto Condensed"/>
              <a:cs typeface="Roboto Condensed"/>
              <a:sym typeface="Roboto Condensed"/>
            </a:endParaRPr>
          </a:p>
          <a:p>
            <a:pPr algn="ctr">
              <a:lnSpc>
                <a:spcPct val="150000"/>
              </a:lnSpc>
            </a:pPr>
            <a:r>
              <a:rPr lang="en-US" sz="4400" dirty="0" err="1">
                <a:solidFill>
                  <a:srgbClr val="674935"/>
                </a:solidFill>
                <a:latin typeface="Roboto Condensed"/>
                <a:ea typeface="Roboto Condensed"/>
                <a:cs typeface="Roboto Condensed"/>
                <a:sym typeface="Roboto Condensed"/>
              </a:rPr>
              <a:t>để</a:t>
            </a:r>
            <a:r>
              <a:rPr lang="en-US" sz="4400" dirty="0">
                <a:solidFill>
                  <a:srgbClr val="674935"/>
                </a:solidFill>
                <a:latin typeface="Roboto Condensed"/>
                <a:ea typeface="Roboto Condensed"/>
                <a:cs typeface="Roboto Condensed"/>
                <a:sym typeface="Roboto Condensed"/>
              </a:rPr>
              <a:t> </a:t>
            </a:r>
            <a:r>
              <a:rPr lang="en-US" sz="4400" dirty="0" err="1">
                <a:solidFill>
                  <a:srgbClr val="674935"/>
                </a:solidFill>
                <a:latin typeface="Roboto Condensed"/>
                <a:ea typeface="Roboto Condensed"/>
                <a:cs typeface="Roboto Condensed"/>
                <a:sym typeface="Roboto Condensed"/>
              </a:rPr>
              <a:t>tự</a:t>
            </a:r>
            <a:r>
              <a:rPr lang="en-US" sz="4400" dirty="0">
                <a:solidFill>
                  <a:srgbClr val="674935"/>
                </a:solidFill>
                <a:latin typeface="Roboto Condensed"/>
                <a:ea typeface="Roboto Condensed"/>
                <a:cs typeface="Roboto Condensed"/>
                <a:sym typeface="Roboto Condensed"/>
              </a:rPr>
              <a:t> </a:t>
            </a:r>
            <a:r>
              <a:rPr lang="en-US" sz="4400" dirty="0" err="1">
                <a:solidFill>
                  <a:srgbClr val="674935"/>
                </a:solidFill>
                <a:latin typeface="Roboto Condensed"/>
                <a:ea typeface="Roboto Condensed"/>
                <a:cs typeface="Roboto Condensed"/>
                <a:sym typeface="Roboto Condensed"/>
              </a:rPr>
              <a:t>đánh</a:t>
            </a:r>
            <a:r>
              <a:rPr lang="en-US" sz="4400" dirty="0">
                <a:solidFill>
                  <a:srgbClr val="674935"/>
                </a:solidFill>
                <a:latin typeface="Roboto Condensed"/>
                <a:ea typeface="Roboto Condensed"/>
                <a:cs typeface="Roboto Condensed"/>
                <a:sym typeface="Roboto Condensed"/>
              </a:rPr>
              <a:t> </a:t>
            </a:r>
            <a:r>
              <a:rPr lang="en-US" sz="4400" dirty="0" err="1">
                <a:solidFill>
                  <a:srgbClr val="674935"/>
                </a:solidFill>
                <a:latin typeface="Roboto Condensed"/>
                <a:ea typeface="Roboto Condensed"/>
                <a:cs typeface="Roboto Condensed"/>
                <a:sym typeface="Roboto Condensed"/>
              </a:rPr>
              <a:t>giá</a:t>
            </a:r>
            <a:r>
              <a:rPr lang="en-US" sz="4400" dirty="0">
                <a:solidFill>
                  <a:srgbClr val="674935"/>
                </a:solidFill>
                <a:latin typeface="Roboto Condensed"/>
                <a:ea typeface="Roboto Condensed"/>
                <a:cs typeface="Roboto Condensed"/>
                <a:sym typeface="Roboto Condensed"/>
              </a:rPr>
              <a:t> </a:t>
            </a:r>
            <a:r>
              <a:rPr lang="en-US" sz="4400" dirty="0" err="1">
                <a:solidFill>
                  <a:srgbClr val="674935"/>
                </a:solidFill>
                <a:latin typeface="Roboto Condensed"/>
                <a:ea typeface="Roboto Condensed"/>
                <a:cs typeface="Roboto Condensed"/>
                <a:sym typeface="Roboto Condensed"/>
              </a:rPr>
              <a:t>kĩ</a:t>
            </a:r>
            <a:r>
              <a:rPr lang="en-US" sz="4400" dirty="0">
                <a:solidFill>
                  <a:srgbClr val="674935"/>
                </a:solidFill>
                <a:latin typeface="Roboto Condensed"/>
                <a:ea typeface="Roboto Condensed"/>
                <a:cs typeface="Roboto Condensed"/>
                <a:sym typeface="Roboto Condensed"/>
              </a:rPr>
              <a:t> </a:t>
            </a:r>
            <a:r>
              <a:rPr lang="en-US" sz="4400" dirty="0" err="1">
                <a:solidFill>
                  <a:srgbClr val="674935"/>
                </a:solidFill>
                <a:latin typeface="Roboto Condensed"/>
                <a:ea typeface="Roboto Condensed"/>
                <a:cs typeface="Roboto Condensed"/>
                <a:sym typeface="Roboto Condensed"/>
              </a:rPr>
              <a:t>năng</a:t>
            </a:r>
            <a:r>
              <a:rPr lang="en-US" sz="4400" dirty="0">
                <a:solidFill>
                  <a:srgbClr val="674935"/>
                </a:solidFill>
                <a:latin typeface="Roboto Condensed"/>
                <a:ea typeface="Roboto Condensed"/>
                <a:cs typeface="Roboto Condensed"/>
                <a:sym typeface="Roboto Condensed"/>
              </a:rPr>
              <a:t> </a:t>
            </a:r>
            <a:r>
              <a:rPr lang="en-US" sz="4400" dirty="0" err="1">
                <a:solidFill>
                  <a:srgbClr val="674935"/>
                </a:solidFill>
                <a:latin typeface="Roboto Condensed"/>
                <a:ea typeface="Roboto Condensed"/>
                <a:cs typeface="Roboto Condensed"/>
                <a:sym typeface="Roboto Condensed"/>
              </a:rPr>
              <a:t>theo</a:t>
            </a:r>
            <a:r>
              <a:rPr lang="en-US" sz="4400" dirty="0">
                <a:solidFill>
                  <a:srgbClr val="674935"/>
                </a:solidFill>
                <a:latin typeface="Roboto Condensed"/>
                <a:ea typeface="Roboto Condensed"/>
                <a:cs typeface="Roboto Condensed"/>
                <a:sym typeface="Roboto Condensed"/>
              </a:rPr>
              <a:t> </a:t>
            </a:r>
            <a:r>
              <a:rPr lang="en-US" sz="4400" dirty="0" err="1">
                <a:solidFill>
                  <a:srgbClr val="674935"/>
                </a:solidFill>
                <a:latin typeface="Roboto Condensed"/>
                <a:ea typeface="Roboto Condensed"/>
                <a:cs typeface="Roboto Condensed"/>
                <a:sym typeface="Roboto Condensed"/>
              </a:rPr>
              <a:t>dõi</a:t>
            </a:r>
            <a:r>
              <a:rPr lang="en-US" sz="4400" dirty="0">
                <a:solidFill>
                  <a:srgbClr val="674935"/>
                </a:solidFill>
                <a:latin typeface="Roboto Condensed"/>
                <a:ea typeface="Roboto Condensed"/>
                <a:cs typeface="Roboto Condensed"/>
                <a:sym typeface="Roboto Condensed"/>
              </a:rPr>
              <a:t> </a:t>
            </a:r>
            <a:r>
              <a:rPr lang="en-US" sz="4400" dirty="0" err="1">
                <a:solidFill>
                  <a:srgbClr val="674935"/>
                </a:solidFill>
                <a:latin typeface="Roboto Condensed"/>
                <a:ea typeface="Roboto Condensed"/>
                <a:cs typeface="Roboto Condensed"/>
                <a:sym typeface="Roboto Condensed"/>
              </a:rPr>
              <a:t>của</a:t>
            </a:r>
            <a:r>
              <a:rPr lang="en-US" sz="4400" dirty="0">
                <a:solidFill>
                  <a:srgbClr val="674935"/>
                </a:solidFill>
                <a:latin typeface="Roboto Condensed"/>
                <a:ea typeface="Roboto Condensed"/>
                <a:cs typeface="Roboto Condensed"/>
                <a:sym typeface="Roboto Condensed"/>
              </a:rPr>
              <a:t> </a:t>
            </a:r>
            <a:r>
              <a:rPr lang="en-US" sz="4400" dirty="0" err="1">
                <a:solidFill>
                  <a:srgbClr val="674935"/>
                </a:solidFill>
                <a:latin typeface="Roboto Condensed"/>
                <a:ea typeface="Roboto Condensed"/>
                <a:cs typeface="Roboto Condensed"/>
                <a:sym typeface="Roboto Condensed"/>
              </a:rPr>
              <a:t>bản</a:t>
            </a:r>
            <a:r>
              <a:rPr lang="en-US" sz="4400" dirty="0">
                <a:solidFill>
                  <a:srgbClr val="674935"/>
                </a:solidFill>
                <a:latin typeface="Roboto Condensed"/>
                <a:ea typeface="Roboto Condensed"/>
                <a:cs typeface="Roboto Condensed"/>
                <a:sym typeface="Roboto Condensed"/>
              </a:rPr>
              <a:t> </a:t>
            </a:r>
            <a:r>
              <a:rPr lang="en-US" sz="4400" dirty="0" err="1">
                <a:solidFill>
                  <a:srgbClr val="674935"/>
                </a:solidFill>
                <a:latin typeface="Roboto Condensed"/>
                <a:ea typeface="Roboto Condensed"/>
                <a:cs typeface="Roboto Condensed"/>
                <a:sym typeface="Roboto Condensed"/>
              </a:rPr>
              <a:t>thân</a:t>
            </a:r>
            <a:r>
              <a:rPr lang="en-US" sz="4400" dirty="0">
                <a:solidFill>
                  <a:srgbClr val="674935"/>
                </a:solidFill>
                <a:latin typeface="Roboto Condensed"/>
                <a:ea typeface="Roboto Condensed"/>
                <a:cs typeface="Roboto Condensed"/>
                <a:sym typeface="Roboto Condensed"/>
              </a:rPr>
              <a:t> </a:t>
            </a:r>
            <a:r>
              <a:rPr lang="en-US" sz="4400" dirty="0" err="1">
                <a:solidFill>
                  <a:srgbClr val="674935"/>
                </a:solidFill>
                <a:latin typeface="Roboto Condensed"/>
                <a:ea typeface="Roboto Condensed"/>
                <a:cs typeface="Roboto Condensed"/>
                <a:sym typeface="Roboto Condensed"/>
              </a:rPr>
              <a:t>khi</a:t>
            </a:r>
            <a:r>
              <a:rPr lang="en-US" sz="4400" dirty="0">
                <a:solidFill>
                  <a:srgbClr val="674935"/>
                </a:solidFill>
                <a:latin typeface="Roboto Condensed"/>
                <a:ea typeface="Roboto Condensed"/>
                <a:cs typeface="Roboto Condensed"/>
                <a:sym typeface="Roboto Condensed"/>
              </a:rPr>
              <a:t> </a:t>
            </a:r>
            <a:r>
              <a:rPr lang="en-US" sz="4400" dirty="0" err="1">
                <a:solidFill>
                  <a:srgbClr val="674935"/>
                </a:solidFill>
                <a:latin typeface="Roboto Condensed"/>
                <a:ea typeface="Roboto Condensed"/>
                <a:cs typeface="Roboto Condensed"/>
                <a:sym typeface="Roboto Condensed"/>
              </a:rPr>
              <a:t>đọc</a:t>
            </a:r>
            <a:r>
              <a:rPr lang="en-US" sz="4400" dirty="0">
                <a:solidFill>
                  <a:srgbClr val="674935"/>
                </a:solidFill>
                <a:latin typeface="Roboto Condensed"/>
                <a:ea typeface="Roboto Condensed"/>
                <a:cs typeface="Roboto Condensed"/>
                <a:sym typeface="Roboto Condensed"/>
              </a:rPr>
              <a:t>.</a:t>
            </a:r>
          </a:p>
        </p:txBody>
      </p:sp>
      <p:sp>
        <p:nvSpPr>
          <p:cNvPr id="6" name="TextBox 6"/>
          <p:cNvSpPr txBox="1"/>
          <p:nvPr/>
        </p:nvSpPr>
        <p:spPr>
          <a:xfrm>
            <a:off x="5519757" y="555398"/>
            <a:ext cx="7898755" cy="910506"/>
          </a:xfrm>
          <a:prstGeom prst="rect">
            <a:avLst/>
          </a:prstGeom>
        </p:spPr>
        <p:txBody>
          <a:bodyPr wrap="square" lIns="0" tIns="0" rIns="0" bIns="0" rtlCol="0" anchor="t">
            <a:spAutoFit/>
          </a:bodyPr>
          <a:lstStyle/>
          <a:p>
            <a:pPr algn="ctr">
              <a:lnSpc>
                <a:spcPts val="7079"/>
              </a:lnSpc>
              <a:spcBef>
                <a:spcPct val="0"/>
              </a:spcBef>
            </a:pPr>
            <a:r>
              <a:rPr lang="en-US" sz="6600" b="1" dirty="0">
                <a:solidFill>
                  <a:srgbClr val="674935"/>
                </a:solidFill>
                <a:latin typeface="Fraunces Bold"/>
                <a:ea typeface="Fraunces Bold"/>
                <a:cs typeface="Fraunces Bold"/>
                <a:sym typeface="Fraunces Bold"/>
              </a:rPr>
              <a:t>2. ĐỌC VĂN BẢN</a:t>
            </a:r>
          </a:p>
        </p:txBody>
      </p:sp>
      <p:sp>
        <p:nvSpPr>
          <p:cNvPr id="7" name="TextBox 7"/>
          <p:cNvSpPr txBox="1"/>
          <p:nvPr/>
        </p:nvSpPr>
        <p:spPr>
          <a:xfrm>
            <a:off x="3189555" y="1922087"/>
            <a:ext cx="12888645" cy="1027204"/>
          </a:xfrm>
          <a:prstGeom prst="rect">
            <a:avLst/>
          </a:prstGeom>
        </p:spPr>
        <p:txBody>
          <a:bodyPr wrap="square" lIns="0" tIns="0" rIns="0" bIns="0" rtlCol="0" anchor="t">
            <a:spAutoFit/>
          </a:bodyPr>
          <a:lstStyle/>
          <a:p>
            <a:pPr algn="ctr">
              <a:lnSpc>
                <a:spcPts val="7840"/>
              </a:lnSpc>
            </a:pPr>
            <a:r>
              <a:rPr lang="vi-VN" sz="6000" dirty="0">
                <a:solidFill>
                  <a:srgbClr val="674935"/>
                </a:solidFill>
                <a:latin typeface="#9Slide05 Dear Saturday"/>
                <a:ea typeface="#9Slide05 Dear Saturday"/>
                <a:cs typeface="#9Slide05 Dear Saturday"/>
                <a:sym typeface="#9Slide05 Dear Saturday"/>
              </a:rPr>
              <a:t>Người chỉ điểm</a:t>
            </a:r>
            <a:endParaRPr lang="en-US" sz="6000" dirty="0">
              <a:solidFill>
                <a:srgbClr val="674935"/>
              </a:solidFill>
              <a:latin typeface="#9Slide05 Dear Saturday"/>
              <a:ea typeface="#9Slide05 Dear Saturday"/>
              <a:cs typeface="#9Slide05 Dear Saturday"/>
              <a:sym typeface="#9Slide05 Dear Saturday"/>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a:stretch>
          </a:blipFill>
        </p:spPr>
        <p:txBody>
          <a:bodyPr/>
          <a:lstStyle/>
          <a:p>
            <a:endParaRPr lang="en-US"/>
          </a:p>
        </p:txBody>
      </p:sp>
      <p:sp>
        <p:nvSpPr>
          <p:cNvPr id="3" name="Freeform 3"/>
          <p:cNvSpPr/>
          <p:nvPr/>
        </p:nvSpPr>
        <p:spPr>
          <a:xfrm flipH="1">
            <a:off x="0" y="1861"/>
            <a:ext cx="18299916" cy="10293702"/>
          </a:xfrm>
          <a:custGeom>
            <a:avLst/>
            <a:gdLst/>
            <a:ahLst/>
            <a:cxnLst/>
            <a:rect l="l" t="t" r="r" b="b"/>
            <a:pathLst>
              <a:path w="18299916" h="10293702">
                <a:moveTo>
                  <a:pt x="18299916" y="0"/>
                </a:moveTo>
                <a:lnTo>
                  <a:pt x="0" y="0"/>
                </a:lnTo>
                <a:lnTo>
                  <a:pt x="0" y="10293703"/>
                </a:lnTo>
                <a:lnTo>
                  <a:pt x="18299916" y="10293703"/>
                </a:lnTo>
                <a:lnTo>
                  <a:pt x="18299916" y="0"/>
                </a:lnTo>
                <a:close/>
              </a:path>
            </a:pathLst>
          </a:custGeom>
          <a:blipFill>
            <a:blip r:embed="rId4"/>
            <a:stretch>
              <a:fillRect/>
            </a:stretch>
          </a:blipFill>
        </p:spPr>
        <p:txBody>
          <a:bodyPr/>
          <a:lstStyle/>
          <a:p>
            <a:endParaRPr lang="en-US"/>
          </a:p>
        </p:txBody>
      </p:sp>
      <p:grpSp>
        <p:nvGrpSpPr>
          <p:cNvPr id="4" name="Group 4"/>
          <p:cNvGrpSpPr/>
          <p:nvPr/>
        </p:nvGrpSpPr>
        <p:grpSpPr>
          <a:xfrm>
            <a:off x="1333195" y="2066249"/>
            <a:ext cx="15926105" cy="5830714"/>
            <a:chOff x="0" y="0"/>
            <a:chExt cx="4194530" cy="1535661"/>
          </a:xfrm>
        </p:grpSpPr>
        <p:sp>
          <p:nvSpPr>
            <p:cNvPr id="5" name="Freeform 5"/>
            <p:cNvSpPr/>
            <p:nvPr/>
          </p:nvSpPr>
          <p:spPr>
            <a:xfrm>
              <a:off x="0" y="0"/>
              <a:ext cx="4194530" cy="1535661"/>
            </a:xfrm>
            <a:custGeom>
              <a:avLst/>
              <a:gdLst/>
              <a:ahLst/>
              <a:cxnLst/>
              <a:rect l="l" t="t" r="r" b="b"/>
              <a:pathLst>
                <a:path w="4194530" h="1535661">
                  <a:moveTo>
                    <a:pt x="24792" y="0"/>
                  </a:moveTo>
                  <a:lnTo>
                    <a:pt x="4169738" y="0"/>
                  </a:lnTo>
                  <a:cubicBezTo>
                    <a:pt x="4183430" y="0"/>
                    <a:pt x="4194530" y="11100"/>
                    <a:pt x="4194530" y="24792"/>
                  </a:cubicBezTo>
                  <a:lnTo>
                    <a:pt x="4194530" y="1510870"/>
                  </a:lnTo>
                  <a:cubicBezTo>
                    <a:pt x="4194530" y="1524562"/>
                    <a:pt x="4183430" y="1535661"/>
                    <a:pt x="4169738" y="1535661"/>
                  </a:cubicBezTo>
                  <a:lnTo>
                    <a:pt x="24792" y="1535661"/>
                  </a:lnTo>
                  <a:cubicBezTo>
                    <a:pt x="11100" y="1535661"/>
                    <a:pt x="0" y="1524562"/>
                    <a:pt x="0" y="1510870"/>
                  </a:cubicBezTo>
                  <a:lnTo>
                    <a:pt x="0" y="24792"/>
                  </a:lnTo>
                  <a:cubicBezTo>
                    <a:pt x="0" y="11100"/>
                    <a:pt x="11100" y="0"/>
                    <a:pt x="24792" y="0"/>
                  </a:cubicBezTo>
                  <a:close/>
                </a:path>
              </a:pathLst>
            </a:custGeom>
            <a:solidFill>
              <a:srgbClr val="CFB788">
                <a:alpha val="15686"/>
              </a:srgbClr>
            </a:solidFill>
          </p:spPr>
          <p:txBody>
            <a:bodyPr/>
            <a:lstStyle/>
            <a:p>
              <a:endParaRPr lang="en-US"/>
            </a:p>
          </p:txBody>
        </p:sp>
        <p:sp>
          <p:nvSpPr>
            <p:cNvPr id="6" name="TextBox 6"/>
            <p:cNvSpPr txBox="1"/>
            <p:nvPr/>
          </p:nvSpPr>
          <p:spPr>
            <a:xfrm>
              <a:off x="0" y="-9525"/>
              <a:ext cx="4194530" cy="1545186"/>
            </a:xfrm>
            <a:prstGeom prst="rect">
              <a:avLst/>
            </a:prstGeom>
          </p:spPr>
          <p:txBody>
            <a:bodyPr lIns="50800" tIns="50800" rIns="50800" bIns="50800" rtlCol="0" anchor="ctr"/>
            <a:lstStyle/>
            <a:p>
              <a:pPr algn="ctr">
                <a:lnSpc>
                  <a:spcPts val="2521"/>
                </a:lnSpc>
              </a:pPr>
              <a:endParaRPr/>
            </a:p>
          </p:txBody>
        </p:sp>
      </p:grpSp>
      <p:sp>
        <p:nvSpPr>
          <p:cNvPr id="7" name="TextBox 7"/>
          <p:cNvSpPr txBox="1"/>
          <p:nvPr/>
        </p:nvSpPr>
        <p:spPr>
          <a:xfrm>
            <a:off x="3836734" y="2874404"/>
            <a:ext cx="12121020" cy="804546"/>
          </a:xfrm>
          <a:prstGeom prst="rect">
            <a:avLst/>
          </a:prstGeom>
        </p:spPr>
        <p:txBody>
          <a:bodyPr lIns="0" tIns="0" rIns="0" bIns="0" rtlCol="0" anchor="t">
            <a:spAutoFit/>
          </a:bodyPr>
          <a:lstStyle/>
          <a:p>
            <a:pPr algn="just">
              <a:lnSpc>
                <a:spcPts val="6579"/>
              </a:lnSpc>
            </a:pPr>
            <a:r>
              <a:rPr lang="en-US" sz="4699" b="1" dirty="0" err="1">
                <a:solidFill>
                  <a:srgbClr val="674935"/>
                </a:solidFill>
                <a:latin typeface="Roboto Condensed Bold"/>
                <a:ea typeface="Roboto Condensed Bold"/>
                <a:cs typeface="Roboto Condensed Bold"/>
                <a:sym typeface="Roboto Condensed Bold"/>
              </a:rPr>
              <a:t>Câu</a:t>
            </a:r>
            <a:r>
              <a:rPr lang="en-US" sz="4699" b="1" dirty="0">
                <a:solidFill>
                  <a:srgbClr val="674935"/>
                </a:solidFill>
                <a:latin typeface="Roboto Condensed Bold"/>
                <a:ea typeface="Roboto Condensed Bold"/>
                <a:cs typeface="Roboto Condensed Bold"/>
                <a:sym typeface="Roboto Condensed Bold"/>
              </a:rPr>
              <a:t> 1.</a:t>
            </a:r>
            <a:r>
              <a:rPr lang="en-US" sz="4699" dirty="0">
                <a:solidFill>
                  <a:srgbClr val="674935"/>
                </a:solidFill>
                <a:latin typeface="Roboto Condensed"/>
                <a:ea typeface="Roboto Condensed"/>
                <a:cs typeface="Roboto Condensed"/>
                <a:sym typeface="Roboto Condensed"/>
              </a:rPr>
              <a:t>  Văn </a:t>
            </a:r>
            <a:r>
              <a:rPr lang="en-US" sz="4699" dirty="0" err="1">
                <a:solidFill>
                  <a:srgbClr val="674935"/>
                </a:solidFill>
                <a:latin typeface="Roboto Condensed"/>
                <a:ea typeface="Roboto Condensed"/>
                <a:cs typeface="Roboto Condensed"/>
                <a:sym typeface="Roboto Condensed"/>
              </a:rPr>
              <a:t>bản</a:t>
            </a:r>
            <a:r>
              <a:rPr lang="en-US" sz="4699" dirty="0">
                <a:solidFill>
                  <a:srgbClr val="674935"/>
                </a:solidFill>
                <a:latin typeface="Roboto Condensed"/>
                <a:ea typeface="Roboto Condensed"/>
                <a:cs typeface="Roboto Condensed"/>
                <a:sym typeface="Roboto Condensed"/>
              </a:rPr>
              <a:t> </a:t>
            </a:r>
            <a:r>
              <a:rPr lang="en-US" sz="4699" dirty="0" err="1">
                <a:solidFill>
                  <a:srgbClr val="674935"/>
                </a:solidFill>
                <a:latin typeface="Roboto Condensed"/>
                <a:ea typeface="Roboto Condensed"/>
                <a:cs typeface="Roboto Condensed"/>
                <a:sym typeface="Roboto Condensed"/>
              </a:rPr>
              <a:t>này</a:t>
            </a:r>
            <a:r>
              <a:rPr lang="en-US" sz="4699" dirty="0">
                <a:solidFill>
                  <a:srgbClr val="674935"/>
                </a:solidFill>
                <a:latin typeface="Roboto Condensed"/>
                <a:ea typeface="Roboto Condensed"/>
                <a:cs typeface="Roboto Condensed"/>
                <a:sym typeface="Roboto Condensed"/>
              </a:rPr>
              <a:t> </a:t>
            </a:r>
            <a:r>
              <a:rPr lang="en-US" sz="4699" dirty="0" err="1">
                <a:solidFill>
                  <a:srgbClr val="674935"/>
                </a:solidFill>
                <a:latin typeface="Roboto Condensed"/>
                <a:ea typeface="Roboto Condensed"/>
                <a:cs typeface="Roboto Condensed"/>
                <a:sym typeface="Roboto Condensed"/>
              </a:rPr>
              <a:t>bàn</a:t>
            </a:r>
            <a:r>
              <a:rPr lang="en-US" sz="4699" dirty="0">
                <a:solidFill>
                  <a:srgbClr val="674935"/>
                </a:solidFill>
                <a:latin typeface="Roboto Condensed"/>
                <a:ea typeface="Roboto Condensed"/>
                <a:cs typeface="Roboto Condensed"/>
                <a:sym typeface="Roboto Condensed"/>
              </a:rPr>
              <a:t> </a:t>
            </a:r>
            <a:r>
              <a:rPr lang="en-US" sz="4699" dirty="0" err="1">
                <a:solidFill>
                  <a:srgbClr val="674935"/>
                </a:solidFill>
                <a:latin typeface="Roboto Condensed"/>
                <a:ea typeface="Roboto Condensed"/>
                <a:cs typeface="Roboto Condensed"/>
                <a:sym typeface="Roboto Condensed"/>
              </a:rPr>
              <a:t>luận</a:t>
            </a:r>
            <a:r>
              <a:rPr lang="en-US" sz="4699" dirty="0">
                <a:solidFill>
                  <a:srgbClr val="674935"/>
                </a:solidFill>
                <a:latin typeface="Roboto Condensed"/>
                <a:ea typeface="Roboto Condensed"/>
                <a:cs typeface="Roboto Condensed"/>
                <a:sym typeface="Roboto Condensed"/>
              </a:rPr>
              <a:t> </a:t>
            </a:r>
            <a:r>
              <a:rPr lang="en-US" sz="4699" dirty="0" err="1">
                <a:solidFill>
                  <a:srgbClr val="674935"/>
                </a:solidFill>
                <a:latin typeface="Roboto Condensed"/>
                <a:ea typeface="Roboto Condensed"/>
                <a:cs typeface="Roboto Condensed"/>
                <a:sym typeface="Roboto Condensed"/>
              </a:rPr>
              <a:t>về</a:t>
            </a:r>
            <a:r>
              <a:rPr lang="en-US" sz="4699" dirty="0">
                <a:solidFill>
                  <a:srgbClr val="674935"/>
                </a:solidFill>
                <a:latin typeface="Roboto Condensed"/>
                <a:ea typeface="Roboto Condensed"/>
                <a:cs typeface="Roboto Condensed"/>
                <a:sym typeface="Roboto Condensed"/>
              </a:rPr>
              <a:t> </a:t>
            </a:r>
            <a:r>
              <a:rPr lang="en-US" sz="4699" dirty="0" err="1">
                <a:solidFill>
                  <a:srgbClr val="674935"/>
                </a:solidFill>
                <a:latin typeface="Roboto Condensed"/>
                <a:ea typeface="Roboto Condensed"/>
                <a:cs typeface="Roboto Condensed"/>
                <a:sym typeface="Roboto Condensed"/>
              </a:rPr>
              <a:t>bài</a:t>
            </a:r>
            <a:r>
              <a:rPr lang="en-US" sz="4699" dirty="0">
                <a:solidFill>
                  <a:srgbClr val="674935"/>
                </a:solidFill>
                <a:latin typeface="Roboto Condensed"/>
                <a:ea typeface="Roboto Condensed"/>
                <a:cs typeface="Roboto Condensed"/>
                <a:sym typeface="Roboto Condensed"/>
              </a:rPr>
              <a:t> </a:t>
            </a:r>
            <a:r>
              <a:rPr lang="en-US" sz="4699" dirty="0" err="1">
                <a:solidFill>
                  <a:srgbClr val="674935"/>
                </a:solidFill>
                <a:latin typeface="Roboto Condensed"/>
                <a:ea typeface="Roboto Condensed"/>
                <a:cs typeface="Roboto Condensed"/>
                <a:sym typeface="Roboto Condensed"/>
              </a:rPr>
              <a:t>thơ</a:t>
            </a:r>
            <a:r>
              <a:rPr lang="en-US" sz="4699" dirty="0">
                <a:solidFill>
                  <a:srgbClr val="674935"/>
                </a:solidFill>
                <a:latin typeface="Roboto Condensed"/>
                <a:ea typeface="Roboto Condensed"/>
                <a:cs typeface="Roboto Condensed"/>
                <a:sym typeface="Roboto Condensed"/>
              </a:rPr>
              <a:t> </a:t>
            </a:r>
            <a:r>
              <a:rPr lang="en-US" sz="4699" dirty="0" err="1">
                <a:solidFill>
                  <a:srgbClr val="674935"/>
                </a:solidFill>
                <a:latin typeface="Roboto Condensed"/>
                <a:ea typeface="Roboto Condensed"/>
                <a:cs typeface="Roboto Condensed"/>
                <a:sym typeface="Roboto Condensed"/>
              </a:rPr>
              <a:t>nào</a:t>
            </a:r>
            <a:r>
              <a:rPr lang="en-US" sz="4699" dirty="0">
                <a:solidFill>
                  <a:srgbClr val="674935"/>
                </a:solidFill>
                <a:latin typeface="Roboto Condensed"/>
                <a:ea typeface="Roboto Condensed"/>
                <a:cs typeface="Roboto Condensed"/>
                <a:sym typeface="Roboto Condensed"/>
              </a:rPr>
              <a:t>? </a:t>
            </a:r>
          </a:p>
        </p:txBody>
      </p:sp>
      <p:sp>
        <p:nvSpPr>
          <p:cNvPr id="8" name="Freeform 8"/>
          <p:cNvSpPr/>
          <p:nvPr/>
        </p:nvSpPr>
        <p:spPr>
          <a:xfrm>
            <a:off x="3858505" y="4667997"/>
            <a:ext cx="1104229" cy="1046257"/>
          </a:xfrm>
          <a:custGeom>
            <a:avLst/>
            <a:gdLst/>
            <a:ahLst/>
            <a:cxnLst/>
            <a:rect l="l" t="t" r="r" b="b"/>
            <a:pathLst>
              <a:path w="1104229" h="1046257">
                <a:moveTo>
                  <a:pt x="0" y="0"/>
                </a:moveTo>
                <a:lnTo>
                  <a:pt x="1104229" y="0"/>
                </a:lnTo>
                <a:lnTo>
                  <a:pt x="1104229" y="1046257"/>
                </a:lnTo>
                <a:lnTo>
                  <a:pt x="0" y="1046257"/>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10" name="TextBox 10"/>
          <p:cNvSpPr txBox="1"/>
          <p:nvPr/>
        </p:nvSpPr>
        <p:spPr>
          <a:xfrm>
            <a:off x="5069545" y="4741227"/>
            <a:ext cx="12739744" cy="804546"/>
          </a:xfrm>
          <a:prstGeom prst="rect">
            <a:avLst/>
          </a:prstGeom>
        </p:spPr>
        <p:txBody>
          <a:bodyPr lIns="0" tIns="0" rIns="0" bIns="0" rtlCol="0" anchor="t">
            <a:spAutoFit/>
          </a:bodyPr>
          <a:lstStyle/>
          <a:p>
            <a:pPr algn="just">
              <a:lnSpc>
                <a:spcPts val="6579"/>
              </a:lnSpc>
            </a:pPr>
            <a:r>
              <a:rPr lang="vi-VN" sz="4699" dirty="0">
                <a:solidFill>
                  <a:srgbClr val="674935"/>
                </a:solidFill>
                <a:latin typeface="Roboto Condensed"/>
                <a:ea typeface="Roboto Condensed"/>
                <a:cs typeface="Roboto Condensed"/>
                <a:sym typeface="Roboto Condensed"/>
              </a:rPr>
              <a:t>“Khóc Dương Khuê”</a:t>
            </a:r>
            <a:endParaRPr lang="en-US" sz="4699" dirty="0">
              <a:solidFill>
                <a:srgbClr val="674935"/>
              </a:solidFill>
              <a:latin typeface="Roboto Condensed"/>
              <a:ea typeface="Roboto Condensed"/>
              <a:cs typeface="Roboto Condensed"/>
              <a:sym typeface="Roboto Condensed"/>
            </a:endParaRPr>
          </a:p>
        </p:txBody>
      </p:sp>
      <p:sp>
        <p:nvSpPr>
          <p:cNvPr id="12" name="TextBox 7">
            <a:extLst>
              <a:ext uri="{FF2B5EF4-FFF2-40B4-BE49-F238E27FC236}">
                <a16:creationId xmlns:a16="http://schemas.microsoft.com/office/drawing/2014/main" id="{E28C1244-9183-43EE-CD59-629E8BD1E36C}"/>
              </a:ext>
            </a:extLst>
          </p:cNvPr>
          <p:cNvSpPr txBox="1"/>
          <p:nvPr/>
        </p:nvSpPr>
        <p:spPr>
          <a:xfrm>
            <a:off x="2699677" y="825923"/>
            <a:ext cx="12888645" cy="1027204"/>
          </a:xfrm>
          <a:prstGeom prst="rect">
            <a:avLst/>
          </a:prstGeom>
        </p:spPr>
        <p:txBody>
          <a:bodyPr wrap="square" lIns="0" tIns="0" rIns="0" bIns="0" rtlCol="0" anchor="t">
            <a:spAutoFit/>
          </a:bodyPr>
          <a:lstStyle/>
          <a:p>
            <a:pPr algn="ctr">
              <a:lnSpc>
                <a:spcPts val="7840"/>
              </a:lnSpc>
            </a:pPr>
            <a:r>
              <a:rPr lang="vi-VN" sz="6000" dirty="0">
                <a:solidFill>
                  <a:srgbClr val="674935"/>
                </a:solidFill>
                <a:latin typeface="#9Slide05 Dear Saturday"/>
                <a:ea typeface="#9Slide05 Dear Saturday"/>
                <a:cs typeface="#9Slide05 Dear Saturday"/>
                <a:sym typeface="#9Slide05 Dear Saturday"/>
              </a:rPr>
              <a:t>Người chỉ điểm</a:t>
            </a:r>
            <a:endParaRPr lang="en-US" sz="6000" dirty="0">
              <a:solidFill>
                <a:srgbClr val="674935"/>
              </a:solidFill>
              <a:latin typeface="#9Slide05 Dear Saturday"/>
              <a:ea typeface="#9Slide05 Dear Saturday"/>
              <a:cs typeface="#9Slide05 Dear Saturday"/>
              <a:sym typeface="#9Slide05 Dear Saturday"/>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barn(inVertical)">
                                      <p:cBhvr>
                                        <p:cTn id="1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a:stretch>
          </a:blipFill>
        </p:spPr>
        <p:txBody>
          <a:bodyPr/>
          <a:lstStyle/>
          <a:p>
            <a:endParaRPr lang="en-US"/>
          </a:p>
        </p:txBody>
      </p:sp>
      <p:sp>
        <p:nvSpPr>
          <p:cNvPr id="3" name="Freeform 3"/>
          <p:cNvSpPr/>
          <p:nvPr/>
        </p:nvSpPr>
        <p:spPr>
          <a:xfrm flipH="1">
            <a:off x="0" y="1861"/>
            <a:ext cx="18299916" cy="10293702"/>
          </a:xfrm>
          <a:custGeom>
            <a:avLst/>
            <a:gdLst/>
            <a:ahLst/>
            <a:cxnLst/>
            <a:rect l="l" t="t" r="r" b="b"/>
            <a:pathLst>
              <a:path w="18299916" h="10293702">
                <a:moveTo>
                  <a:pt x="18299916" y="0"/>
                </a:moveTo>
                <a:lnTo>
                  <a:pt x="0" y="0"/>
                </a:lnTo>
                <a:lnTo>
                  <a:pt x="0" y="10293703"/>
                </a:lnTo>
                <a:lnTo>
                  <a:pt x="18299916" y="10293703"/>
                </a:lnTo>
                <a:lnTo>
                  <a:pt x="18299916" y="0"/>
                </a:lnTo>
                <a:close/>
              </a:path>
            </a:pathLst>
          </a:custGeom>
          <a:blipFill>
            <a:blip r:embed="rId4"/>
            <a:stretch>
              <a:fillRect/>
            </a:stretch>
          </a:blipFill>
        </p:spPr>
        <p:txBody>
          <a:bodyPr/>
          <a:lstStyle/>
          <a:p>
            <a:endParaRPr lang="en-US"/>
          </a:p>
        </p:txBody>
      </p:sp>
      <p:grpSp>
        <p:nvGrpSpPr>
          <p:cNvPr id="4" name="Group 4"/>
          <p:cNvGrpSpPr/>
          <p:nvPr/>
        </p:nvGrpSpPr>
        <p:grpSpPr>
          <a:xfrm>
            <a:off x="1333195" y="2066249"/>
            <a:ext cx="15926105" cy="5830714"/>
            <a:chOff x="0" y="0"/>
            <a:chExt cx="4194530" cy="1535661"/>
          </a:xfrm>
        </p:grpSpPr>
        <p:sp>
          <p:nvSpPr>
            <p:cNvPr id="5" name="Freeform 5"/>
            <p:cNvSpPr/>
            <p:nvPr/>
          </p:nvSpPr>
          <p:spPr>
            <a:xfrm>
              <a:off x="0" y="0"/>
              <a:ext cx="4194530" cy="1535661"/>
            </a:xfrm>
            <a:custGeom>
              <a:avLst/>
              <a:gdLst/>
              <a:ahLst/>
              <a:cxnLst/>
              <a:rect l="l" t="t" r="r" b="b"/>
              <a:pathLst>
                <a:path w="4194530" h="1535661">
                  <a:moveTo>
                    <a:pt x="24792" y="0"/>
                  </a:moveTo>
                  <a:lnTo>
                    <a:pt x="4169738" y="0"/>
                  </a:lnTo>
                  <a:cubicBezTo>
                    <a:pt x="4183430" y="0"/>
                    <a:pt x="4194530" y="11100"/>
                    <a:pt x="4194530" y="24792"/>
                  </a:cubicBezTo>
                  <a:lnTo>
                    <a:pt x="4194530" y="1510870"/>
                  </a:lnTo>
                  <a:cubicBezTo>
                    <a:pt x="4194530" y="1524562"/>
                    <a:pt x="4183430" y="1535661"/>
                    <a:pt x="4169738" y="1535661"/>
                  </a:cubicBezTo>
                  <a:lnTo>
                    <a:pt x="24792" y="1535661"/>
                  </a:lnTo>
                  <a:cubicBezTo>
                    <a:pt x="11100" y="1535661"/>
                    <a:pt x="0" y="1524562"/>
                    <a:pt x="0" y="1510870"/>
                  </a:cubicBezTo>
                  <a:lnTo>
                    <a:pt x="0" y="24792"/>
                  </a:lnTo>
                  <a:cubicBezTo>
                    <a:pt x="0" y="11100"/>
                    <a:pt x="11100" y="0"/>
                    <a:pt x="24792" y="0"/>
                  </a:cubicBezTo>
                  <a:close/>
                </a:path>
              </a:pathLst>
            </a:custGeom>
            <a:solidFill>
              <a:srgbClr val="CFB788">
                <a:alpha val="15686"/>
              </a:srgbClr>
            </a:solidFill>
          </p:spPr>
          <p:txBody>
            <a:bodyPr/>
            <a:lstStyle/>
            <a:p>
              <a:endParaRPr lang="en-US"/>
            </a:p>
          </p:txBody>
        </p:sp>
        <p:sp>
          <p:nvSpPr>
            <p:cNvPr id="6" name="TextBox 6"/>
            <p:cNvSpPr txBox="1"/>
            <p:nvPr/>
          </p:nvSpPr>
          <p:spPr>
            <a:xfrm>
              <a:off x="0" y="-9525"/>
              <a:ext cx="4194530" cy="1545186"/>
            </a:xfrm>
            <a:prstGeom prst="rect">
              <a:avLst/>
            </a:prstGeom>
          </p:spPr>
          <p:txBody>
            <a:bodyPr lIns="50800" tIns="50800" rIns="50800" bIns="50800" rtlCol="0" anchor="ctr"/>
            <a:lstStyle/>
            <a:p>
              <a:pPr algn="ctr">
                <a:lnSpc>
                  <a:spcPts val="2521"/>
                </a:lnSpc>
              </a:pPr>
              <a:endParaRPr/>
            </a:p>
          </p:txBody>
        </p:sp>
      </p:grpSp>
      <p:sp>
        <p:nvSpPr>
          <p:cNvPr id="7" name="TextBox 7"/>
          <p:cNvSpPr txBox="1"/>
          <p:nvPr/>
        </p:nvSpPr>
        <p:spPr>
          <a:xfrm>
            <a:off x="3836734" y="2874404"/>
            <a:ext cx="12121020" cy="804546"/>
          </a:xfrm>
          <a:prstGeom prst="rect">
            <a:avLst/>
          </a:prstGeom>
        </p:spPr>
        <p:txBody>
          <a:bodyPr lIns="0" tIns="0" rIns="0" bIns="0" rtlCol="0" anchor="t">
            <a:spAutoFit/>
          </a:bodyPr>
          <a:lstStyle/>
          <a:p>
            <a:pPr algn="just">
              <a:lnSpc>
                <a:spcPts val="6579"/>
              </a:lnSpc>
            </a:pPr>
            <a:r>
              <a:rPr lang="en-US" sz="4700" b="1" dirty="0" err="1">
                <a:solidFill>
                  <a:srgbClr val="674935"/>
                </a:solidFill>
                <a:latin typeface="Roboto Condensed" panose="02000000000000000000" pitchFamily="2" charset="0"/>
                <a:ea typeface="Roboto Condensed" panose="02000000000000000000" pitchFamily="2" charset="0"/>
                <a:cs typeface="Roboto Condensed Bold"/>
                <a:sym typeface="Roboto Condensed Bold"/>
              </a:rPr>
              <a:t>Câu</a:t>
            </a:r>
            <a:r>
              <a:rPr lang="en-US" sz="4700" b="1" dirty="0">
                <a:solidFill>
                  <a:srgbClr val="674935"/>
                </a:solidFill>
                <a:latin typeface="Roboto Condensed" panose="02000000000000000000" pitchFamily="2" charset="0"/>
                <a:ea typeface="Roboto Condensed" panose="02000000000000000000" pitchFamily="2" charset="0"/>
                <a:cs typeface="Roboto Condensed Bold"/>
                <a:sym typeface="Roboto Condensed Bold"/>
              </a:rPr>
              <a:t> 2.</a:t>
            </a:r>
            <a:r>
              <a:rPr lang="en-US" sz="4700" dirty="0">
                <a:solidFill>
                  <a:srgbClr val="674935"/>
                </a:solidFill>
                <a:latin typeface="Roboto Condensed" panose="02000000000000000000" pitchFamily="2" charset="0"/>
                <a:ea typeface="Roboto Condensed" panose="02000000000000000000" pitchFamily="2" charset="0"/>
                <a:cs typeface="Roboto Condensed"/>
                <a:sym typeface="Roboto Condensed"/>
              </a:rPr>
              <a:t> </a:t>
            </a:r>
            <a:r>
              <a:rPr lang="vi-VN" sz="4700" dirty="0">
                <a:solidFill>
                  <a:srgbClr val="674935"/>
                </a:solidFill>
                <a:effectLst/>
                <a:latin typeface="Roboto Condensed" panose="02000000000000000000" pitchFamily="2" charset="0"/>
                <a:ea typeface="Roboto Condensed" panose="02000000000000000000" pitchFamily="2" charset="0"/>
              </a:rPr>
              <a:t>Các ý gạch đầu dòng làm rõ nội dung nào? </a:t>
            </a:r>
            <a:endParaRPr lang="en-US" sz="4700" dirty="0">
              <a:solidFill>
                <a:srgbClr val="674935"/>
              </a:solidFill>
              <a:latin typeface="Roboto Condensed" panose="02000000000000000000" pitchFamily="2" charset="0"/>
              <a:ea typeface="Roboto Condensed" panose="02000000000000000000" pitchFamily="2" charset="0"/>
              <a:cs typeface="Roboto Condensed"/>
              <a:sym typeface="Roboto Condensed"/>
            </a:endParaRPr>
          </a:p>
        </p:txBody>
      </p:sp>
      <p:sp>
        <p:nvSpPr>
          <p:cNvPr id="8" name="Freeform 8"/>
          <p:cNvSpPr/>
          <p:nvPr/>
        </p:nvSpPr>
        <p:spPr>
          <a:xfrm>
            <a:off x="4260905" y="4503434"/>
            <a:ext cx="1104229" cy="1046257"/>
          </a:xfrm>
          <a:custGeom>
            <a:avLst/>
            <a:gdLst/>
            <a:ahLst/>
            <a:cxnLst/>
            <a:rect l="l" t="t" r="r" b="b"/>
            <a:pathLst>
              <a:path w="1104229" h="1046257">
                <a:moveTo>
                  <a:pt x="0" y="0"/>
                </a:moveTo>
                <a:lnTo>
                  <a:pt x="1104229" y="0"/>
                </a:lnTo>
                <a:lnTo>
                  <a:pt x="1104229" y="1046257"/>
                </a:lnTo>
                <a:lnTo>
                  <a:pt x="0" y="1046257"/>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9" name="TextBox 9"/>
          <p:cNvSpPr txBox="1"/>
          <p:nvPr/>
        </p:nvSpPr>
        <p:spPr>
          <a:xfrm>
            <a:off x="3276600" y="1028700"/>
            <a:ext cx="12877800" cy="965649"/>
          </a:xfrm>
          <a:prstGeom prst="rect">
            <a:avLst/>
          </a:prstGeom>
        </p:spPr>
        <p:txBody>
          <a:bodyPr wrap="square" lIns="0" tIns="0" rIns="0" bIns="0" rtlCol="0" anchor="t">
            <a:spAutoFit/>
          </a:bodyPr>
          <a:lstStyle/>
          <a:p>
            <a:pPr algn="ctr">
              <a:lnSpc>
                <a:spcPts val="7840"/>
              </a:lnSpc>
            </a:pPr>
            <a:r>
              <a:rPr lang="vi-VN" sz="5600" dirty="0">
                <a:solidFill>
                  <a:srgbClr val="674935"/>
                </a:solidFill>
                <a:latin typeface="#9Slide05 Dear Saturday"/>
                <a:ea typeface="#9Slide05 Dear Saturday"/>
                <a:cs typeface="#9Slide05 Dear Saturday"/>
                <a:sym typeface="#9Slide05 Dear Saturday"/>
              </a:rPr>
              <a:t>Người chỉ điểm</a:t>
            </a:r>
            <a:endParaRPr lang="en-US" sz="5600" dirty="0">
              <a:solidFill>
                <a:srgbClr val="674935"/>
              </a:solidFill>
              <a:latin typeface="#9Slide05 Dear Saturday"/>
              <a:ea typeface="#9Slide05 Dear Saturday"/>
              <a:cs typeface="#9Slide05 Dear Saturday"/>
              <a:sym typeface="#9Slide05 Dear Saturday"/>
            </a:endParaRPr>
          </a:p>
        </p:txBody>
      </p:sp>
      <p:sp>
        <p:nvSpPr>
          <p:cNvPr id="10" name="TextBox 10"/>
          <p:cNvSpPr txBox="1"/>
          <p:nvPr/>
        </p:nvSpPr>
        <p:spPr>
          <a:xfrm>
            <a:off x="5549286" y="4570078"/>
            <a:ext cx="12739744" cy="785471"/>
          </a:xfrm>
          <a:prstGeom prst="rect">
            <a:avLst/>
          </a:prstGeom>
        </p:spPr>
        <p:txBody>
          <a:bodyPr lIns="0" tIns="0" rIns="0" bIns="0" rtlCol="0" anchor="t">
            <a:spAutoFit/>
          </a:bodyPr>
          <a:lstStyle/>
          <a:p>
            <a:pPr algn="just">
              <a:lnSpc>
                <a:spcPts val="6579"/>
              </a:lnSpc>
            </a:pPr>
            <a:r>
              <a:rPr lang="vi-VN" sz="4700" dirty="0">
                <a:solidFill>
                  <a:srgbClr val="674935"/>
                </a:solidFill>
                <a:latin typeface="Roboto Condensed" panose="02000000000000000000" pitchFamily="2" charset="0"/>
                <a:ea typeface="Roboto Condensed" panose="02000000000000000000" pitchFamily="2" charset="0"/>
              </a:rPr>
              <a:t>Diễn biến tâm trạng của tác giả</a:t>
            </a:r>
            <a:endParaRPr lang="en-US" sz="4700" dirty="0">
              <a:solidFill>
                <a:srgbClr val="674935"/>
              </a:solidFill>
              <a:latin typeface="Roboto Condensed" panose="02000000000000000000" pitchFamily="2" charset="0"/>
              <a:ea typeface="Roboto Condensed" panose="02000000000000000000" pitchFamily="2" charset="0"/>
              <a:cs typeface="Roboto Condensed"/>
              <a:sym typeface="Roboto Condensed"/>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barn(inVertical)">
                                      <p:cBhvr>
                                        <p:cTn id="1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81</TotalTime>
  <Words>2936</Words>
  <Application>Microsoft Office PowerPoint</Application>
  <PresentationFormat>Custom</PresentationFormat>
  <Paragraphs>323</Paragraphs>
  <Slides>40</Slides>
  <Notes>40</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40</vt:i4>
      </vt:variant>
    </vt:vector>
  </HeadingPairs>
  <TitlesOfParts>
    <vt:vector size="54" baseType="lpstr">
      <vt:lpstr>#9Slide06 SVNAdeline</vt:lpstr>
      <vt:lpstr>#9Slide05 Aphrodite Pro</vt:lpstr>
      <vt:lpstr>#9Slide07 Crocante</vt:lpstr>
      <vt:lpstr>#9Slide05 Dear Saturday</vt:lpstr>
      <vt:lpstr>Roboto Condensed</vt:lpstr>
      <vt:lpstr>Roboto Condensed Italics</vt:lpstr>
      <vt:lpstr>Calibri</vt:lpstr>
      <vt:lpstr>Arial</vt:lpstr>
      <vt:lpstr>#9Slide06 Thillends</vt:lpstr>
      <vt:lpstr>Roboto Condensed Bold</vt:lpstr>
      <vt:lpstr>Fraunces Bold</vt:lpstr>
      <vt:lpstr>Fraunces Semi-Bold</vt:lpstr>
      <vt:lpstr>#9Slide05 Araura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9KN - B4 - Doc 3</dc:title>
  <cp:lastModifiedBy>Nguyen Trung Nhut</cp:lastModifiedBy>
  <cp:revision>3</cp:revision>
  <dcterms:created xsi:type="dcterms:W3CDTF">2006-08-16T00:00:00Z</dcterms:created>
  <dcterms:modified xsi:type="dcterms:W3CDTF">2025-01-01T13:23:34Z</dcterms:modified>
  <dc:identifier>DAGSXrKTMIY</dc:identifier>
</cp:coreProperties>
</file>