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6" r:id="rId8"/>
    <p:sldId id="265" r:id="rId9"/>
    <p:sldId id="267" r:id="rId10"/>
    <p:sldId id="268" r:id="rId11"/>
    <p:sldId id="269" r:id="rId12"/>
    <p:sldId id="275" r:id="rId13"/>
    <p:sldId id="277" r:id="rId14"/>
    <p:sldId id="285" r:id="rId15"/>
    <p:sldId id="292" r:id="rId16"/>
    <p:sldId id="278" r:id="rId17"/>
    <p:sldId id="287" r:id="rId18"/>
    <p:sldId id="283" r:id="rId19"/>
    <p:sldId id="288" r:id="rId20"/>
    <p:sldId id="289" r:id="rId21"/>
    <p:sldId id="290" r:id="rId22"/>
    <p:sldId id="291" r:id="rId23"/>
    <p:sldId id="279" r:id="rId24"/>
    <p:sldId id="281" r:id="rId25"/>
    <p:sldId id="286" r:id="rId26"/>
    <p:sldId id="293" r:id="rId27"/>
    <p:sldId id="280" r:id="rId28"/>
    <p:sldId id="284" r:id="rId29"/>
  </p:sldIdLst>
  <p:sldSz cx="18288000" cy="10287000"/>
  <p:notesSz cx="6858000" cy="9144000"/>
  <p:embeddedFontLst>
    <p:embeddedFont>
      <p:font typeface="#9Slide05 Aphrodite Pro" panose="02000000000000000000" pitchFamily="2" charset="0"/>
      <p:regular r:id="rId30"/>
    </p:embeddedFont>
    <p:embeddedFont>
      <p:font typeface="#9Slide05 Dear Saturday" panose="02000505000000020004" pitchFamily="2" charset="0"/>
      <p:regular r:id="rId31"/>
    </p:embeddedFont>
    <p:embeddedFont>
      <p:font typeface="#9Slide05 VL Fadilla" pitchFamily="2" charset="0"/>
      <p:regular r:id="rId32"/>
    </p:embeddedFont>
    <p:embeddedFont>
      <p:font typeface="#9Slide07 SFU Blackout" panose="00000400000000000000" pitchFamily="2" charset="0"/>
      <p:regular r:id="rId33"/>
    </p:embeddedFont>
    <p:embeddedFont>
      <p:font typeface="Fraunces Bold" panose="020B0604020202020204" charset="0"/>
      <p:regular r:id="rId34"/>
    </p:embeddedFont>
    <p:embeddedFont>
      <p:font typeface="Roboto Condensed" panose="02000000000000000000" pitchFamily="2" charset="0"/>
      <p:regular r:id="rId35"/>
      <p:bold r:id="rId36"/>
      <p:italic r:id="rId37"/>
      <p:boldItalic r:id="rId38"/>
    </p:embeddedFont>
    <p:embeddedFont>
      <p:font typeface="Roboto Condensed Italics"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02/01/2025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02/01/2025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02/01/2025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1.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svg"/><Relationship Id="rId3" Type="http://schemas.openxmlformats.org/officeDocument/2006/relationships/image" Target="../media/image10.svg"/><Relationship Id="rId7" Type="http://schemas.openxmlformats.org/officeDocument/2006/relationships/image" Target="../media/image4.svg"/><Relationship Id="rId12"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6.svg"/><Relationship Id="rId5" Type="http://schemas.openxmlformats.org/officeDocument/2006/relationships/image" Target="../media/image2.sv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7.sv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9.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4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svg"/><Relationship Id="rId7"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51.sv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51.sv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4.sv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4.sv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58.svg"/><Relationship Id="rId5" Type="http://schemas.openxmlformats.org/officeDocument/2006/relationships/image" Target="../media/image20.svg"/><Relationship Id="rId10" Type="http://schemas.openxmlformats.org/officeDocument/2006/relationships/image" Target="../media/image57.png"/><Relationship Id="rId4" Type="http://schemas.openxmlformats.org/officeDocument/2006/relationships/image" Target="../media/image19.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p:cNvGrpSpPr/>
        <p:nvPr/>
      </p:nvGrpSpPr>
      <p:grpSpPr>
        <a:xfrm>
          <a:off x="0" y="0"/>
          <a:ext cx="0" cy="0"/>
          <a:chOff x="0" y="0"/>
          <a:chExt cx="0" cy="0"/>
        </a:xfrm>
      </p:grpSpPr>
      <p:grpSp>
        <p:nvGrpSpPr>
          <p:cNvPr id="2" name="Group 2"/>
          <p:cNvGrpSpPr/>
          <p:nvPr/>
        </p:nvGrpSpPr>
        <p:grpSpPr>
          <a:xfrm>
            <a:off x="1224347" y="1571965"/>
            <a:ext cx="18157401" cy="9372411"/>
            <a:chOff x="0" y="0"/>
            <a:chExt cx="24209868" cy="12496548"/>
          </a:xfrm>
        </p:grpSpPr>
        <p:sp>
          <p:nvSpPr>
            <p:cNvPr id="3" name="AutoShape 3"/>
            <p:cNvSpPr/>
            <p:nvPr/>
          </p:nvSpPr>
          <p:spPr>
            <a:xfrm rot="-155262">
              <a:off x="379342" y="526613"/>
              <a:ext cx="23585320" cy="11394919"/>
            </a:xfrm>
            <a:prstGeom prst="rect">
              <a:avLst/>
            </a:prstGeom>
            <a:solidFill>
              <a:srgbClr val="F2F1F4"/>
            </a:solidFill>
          </p:spPr>
          <p:txBody>
            <a:bodyPr/>
            <a:lstStyle/>
            <a:p>
              <a:endParaRPr lang="en-US"/>
            </a:p>
          </p:txBody>
        </p:sp>
        <p:sp>
          <p:nvSpPr>
            <p:cNvPr id="4" name="AutoShape 4"/>
            <p:cNvSpPr/>
            <p:nvPr/>
          </p:nvSpPr>
          <p:spPr>
            <a:xfrm rot="-90015">
              <a:off x="145126" y="794832"/>
              <a:ext cx="23585320" cy="11394919"/>
            </a:xfrm>
            <a:prstGeom prst="rect">
              <a:avLst/>
            </a:prstGeom>
            <a:solidFill>
              <a:srgbClr val="FFFFFF"/>
            </a:solidFill>
          </p:spPr>
          <p:txBody>
            <a:bodyPr/>
            <a:lstStyle/>
            <a:p>
              <a:endParaRPr lang="en-US"/>
            </a:p>
          </p:txBody>
        </p:sp>
      </p:grpSp>
      <p:sp>
        <p:nvSpPr>
          <p:cNvPr id="5" name="Freeform 5"/>
          <p:cNvSpPr/>
          <p:nvPr/>
        </p:nvSpPr>
        <p:spPr>
          <a:xfrm rot="1563767">
            <a:off x="16648135" y="746842"/>
            <a:ext cx="874953" cy="2382297"/>
          </a:xfrm>
          <a:custGeom>
            <a:avLst/>
            <a:gdLst/>
            <a:ahLst/>
            <a:cxnLst/>
            <a:rect l="l" t="t" r="r" b="b"/>
            <a:pathLst>
              <a:path w="874953" h="2382297">
                <a:moveTo>
                  <a:pt x="0" y="0"/>
                </a:moveTo>
                <a:lnTo>
                  <a:pt x="874953" y="0"/>
                </a:lnTo>
                <a:lnTo>
                  <a:pt x="874953" y="2382298"/>
                </a:lnTo>
                <a:lnTo>
                  <a:pt x="0" y="2382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0353348" y="1525585"/>
            <a:ext cx="3220313" cy="824813"/>
          </a:xfrm>
          <a:custGeom>
            <a:avLst/>
            <a:gdLst/>
            <a:ahLst/>
            <a:cxnLst/>
            <a:rect l="l" t="t" r="r" b="b"/>
            <a:pathLst>
              <a:path w="3220313" h="824813">
                <a:moveTo>
                  <a:pt x="0" y="0"/>
                </a:moveTo>
                <a:lnTo>
                  <a:pt x="3220314" y="0"/>
                </a:lnTo>
                <a:lnTo>
                  <a:pt x="3220314" y="824812"/>
                </a:lnTo>
                <a:lnTo>
                  <a:pt x="0" y="8248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2234538" y="3190875"/>
            <a:ext cx="15024762" cy="6067425"/>
          </a:xfrm>
          <a:prstGeom prst="rect">
            <a:avLst/>
          </a:prstGeom>
        </p:spPr>
        <p:txBody>
          <a:bodyPr lIns="0" tIns="0" rIns="0" bIns="0" rtlCol="0" anchor="t">
            <a:spAutoFit/>
          </a:bodyPr>
          <a:lstStyle/>
          <a:p>
            <a:pPr algn="just">
              <a:lnSpc>
                <a:spcPts val="6000"/>
              </a:lnSpc>
              <a:spcBef>
                <a:spcPct val="0"/>
              </a:spcBef>
            </a:pPr>
            <a:r>
              <a:rPr lang="en-US" sz="4000">
                <a:solidFill>
                  <a:srgbClr val="022340"/>
                </a:solidFill>
                <a:latin typeface="Roboto Condensed"/>
              </a:rPr>
              <a:t>Theo báo Thể thao và Văn hóa: Một group kín trên Facebook đang tranh luận sôi nổi chủ đề: Local brand Việt Nam đạo nhái brand Hàn Quốc. Cụ thể, bài đăng cho biết, Lollie.Studio đã sử dụng hình ảnh thiết kế độc quyền của brand nổi tiếng bên Hàn - ITZAVIBE, sau đó in lên áo thun và tung ra thị trường để bán. Sau khi được dân mạng phản ánh, Lollie.Studio đã chỉnh sửa trong bài đăng quảng cáo của mình và thêm dòng chữ: “Inspired By ITZAVIBE” (lấy cảm hứng từ ITZAVIBE). Tuy nhiên, theo đánh giá của dân tình, sản phẩm của Lollie.Studio đã sao chép y nguyên bản chính.</a:t>
            </a:r>
          </a:p>
        </p:txBody>
      </p:sp>
      <p:sp>
        <p:nvSpPr>
          <p:cNvPr id="8" name="Freeform 8"/>
          <p:cNvSpPr/>
          <p:nvPr/>
        </p:nvSpPr>
        <p:spPr>
          <a:xfrm>
            <a:off x="0" y="-119409"/>
            <a:ext cx="4269572" cy="4114800"/>
          </a:xfrm>
          <a:custGeom>
            <a:avLst/>
            <a:gdLst/>
            <a:ahLst/>
            <a:cxnLst/>
            <a:rect l="l" t="t" r="r" b="b"/>
            <a:pathLst>
              <a:path w="4269572" h="4114800">
                <a:moveTo>
                  <a:pt x="0" y="0"/>
                </a:moveTo>
                <a:lnTo>
                  <a:pt x="4269572" y="0"/>
                </a:lnTo>
                <a:lnTo>
                  <a:pt x="426957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4366199" y="675759"/>
            <a:ext cx="5742088" cy="1095375"/>
          </a:xfrm>
          <a:prstGeom prst="rect">
            <a:avLst/>
          </a:prstGeom>
        </p:spPr>
        <p:txBody>
          <a:bodyPr lIns="0" tIns="0" rIns="0" bIns="0" rtlCol="0" anchor="t">
            <a:spAutoFit/>
          </a:bodyPr>
          <a:lstStyle/>
          <a:p>
            <a:pPr algn="ctr">
              <a:lnSpc>
                <a:spcPts val="8640"/>
              </a:lnSpc>
            </a:pPr>
            <a:r>
              <a:rPr lang="en-US" sz="7200">
                <a:solidFill>
                  <a:srgbClr val="9197E8"/>
                </a:solidFill>
                <a:latin typeface="#9Slide05 Dear Saturday"/>
              </a:rPr>
              <a:t>Góc chia sẻ</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p:cNvGrpSpPr/>
        <p:nvPr/>
      </p:nvGrpSpPr>
      <p:grpSpPr>
        <a:xfrm>
          <a:off x="0" y="0"/>
          <a:ext cx="0" cy="0"/>
          <a:chOff x="0" y="0"/>
          <a:chExt cx="0" cy="0"/>
        </a:xfrm>
      </p:grpSpPr>
      <p:sp>
        <p:nvSpPr>
          <p:cNvPr id="2" name="Freeform 2"/>
          <p:cNvSpPr/>
          <p:nvPr/>
        </p:nvSpPr>
        <p:spPr>
          <a:xfrm>
            <a:off x="0" y="-99300"/>
            <a:ext cx="13320605" cy="10954445"/>
          </a:xfrm>
          <a:custGeom>
            <a:avLst/>
            <a:gdLst/>
            <a:ahLst/>
            <a:cxnLst/>
            <a:rect l="l" t="t" r="r" b="b"/>
            <a:pathLst>
              <a:path w="13320605" h="10954445">
                <a:moveTo>
                  <a:pt x="0" y="0"/>
                </a:moveTo>
                <a:lnTo>
                  <a:pt x="13320605" y="0"/>
                </a:lnTo>
                <a:lnTo>
                  <a:pt x="13320605" y="10954445"/>
                </a:lnTo>
                <a:lnTo>
                  <a:pt x="0" y="109544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12682">
            <a:off x="9386374" y="1816282"/>
            <a:ext cx="8017717" cy="8242513"/>
          </a:xfrm>
          <a:custGeom>
            <a:avLst/>
            <a:gdLst/>
            <a:ahLst/>
            <a:cxnLst/>
            <a:rect l="l" t="t" r="r" b="b"/>
            <a:pathLst>
              <a:path w="8017717" h="8242513">
                <a:moveTo>
                  <a:pt x="0" y="0"/>
                </a:moveTo>
                <a:lnTo>
                  <a:pt x="8017718" y="0"/>
                </a:lnTo>
                <a:lnTo>
                  <a:pt x="8017718" y="8242513"/>
                </a:lnTo>
                <a:lnTo>
                  <a:pt x="0" y="82425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700844">
            <a:off x="16553447" y="1035312"/>
            <a:ext cx="1119996" cy="1339126"/>
          </a:xfrm>
          <a:custGeom>
            <a:avLst/>
            <a:gdLst/>
            <a:ahLst/>
            <a:cxnLst/>
            <a:rect l="l" t="t" r="r" b="b"/>
            <a:pathLst>
              <a:path w="1119996" h="1339126">
                <a:moveTo>
                  <a:pt x="0" y="0"/>
                </a:moveTo>
                <a:lnTo>
                  <a:pt x="1119996" y="0"/>
                </a:lnTo>
                <a:lnTo>
                  <a:pt x="1119996" y="1339126"/>
                </a:lnTo>
                <a:lnTo>
                  <a:pt x="0" y="13391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516412" y="1119110"/>
            <a:ext cx="7276666" cy="914400"/>
          </a:xfrm>
          <a:prstGeom prst="rect">
            <a:avLst/>
          </a:prstGeom>
        </p:spPr>
        <p:txBody>
          <a:bodyPr wrap="square" lIns="0" tIns="0" rIns="0" bIns="0" rtlCol="0" anchor="t">
            <a:spAutoFit/>
          </a:bodyPr>
          <a:lstStyle/>
          <a:p>
            <a:pPr algn="ctr">
              <a:lnSpc>
                <a:spcPts val="7200"/>
              </a:lnSpc>
              <a:spcBef>
                <a:spcPct val="0"/>
              </a:spcBef>
            </a:pPr>
            <a:r>
              <a:rPr lang="en-US" sz="6000" dirty="0">
                <a:solidFill>
                  <a:srgbClr val="022340"/>
                </a:solidFill>
                <a:latin typeface="Fraunces Bold"/>
              </a:rPr>
              <a:t>II. THỰC HÀNH</a:t>
            </a:r>
          </a:p>
        </p:txBody>
      </p:sp>
      <p:sp>
        <p:nvSpPr>
          <p:cNvPr id="6" name="Freeform 6"/>
          <p:cNvSpPr/>
          <p:nvPr/>
        </p:nvSpPr>
        <p:spPr>
          <a:xfrm>
            <a:off x="-1507425" y="2162075"/>
            <a:ext cx="9300502" cy="8783808"/>
          </a:xfrm>
          <a:custGeom>
            <a:avLst/>
            <a:gdLst/>
            <a:ahLst/>
            <a:cxnLst/>
            <a:rect l="l" t="t" r="r" b="b"/>
            <a:pathLst>
              <a:path w="9300502" h="8783808">
                <a:moveTo>
                  <a:pt x="0" y="0"/>
                </a:moveTo>
                <a:lnTo>
                  <a:pt x="9300502" y="0"/>
                </a:lnTo>
                <a:lnTo>
                  <a:pt x="9300502" y="8783808"/>
                </a:lnTo>
                <a:lnTo>
                  <a:pt x="0" y="87838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9139238" y="5263836"/>
            <a:ext cx="9525" cy="971550"/>
          </a:xfrm>
          <a:prstGeom prst="rect">
            <a:avLst/>
          </a:prstGeom>
        </p:spPr>
        <p:txBody>
          <a:bodyPr lIns="0" tIns="0" rIns="0" bIns="0" rtlCol="0" anchor="t">
            <a:spAutoFit/>
          </a:bodyPr>
          <a:lstStyle/>
          <a:p>
            <a:pPr algn="ctr">
              <a:lnSpc>
                <a:spcPts val="7679"/>
              </a:lnSpc>
              <a:spcBef>
                <a:spcPct val="0"/>
              </a:spcBef>
            </a:pPr>
            <a:endParaRPr/>
          </a:p>
        </p:txBody>
      </p:sp>
      <p:sp>
        <p:nvSpPr>
          <p:cNvPr id="8" name="TextBox 8"/>
          <p:cNvSpPr txBox="1"/>
          <p:nvPr/>
        </p:nvSpPr>
        <p:spPr>
          <a:xfrm>
            <a:off x="-281796" y="4695204"/>
            <a:ext cx="7777093" cy="2256790"/>
          </a:xfrm>
          <a:prstGeom prst="rect">
            <a:avLst/>
          </a:prstGeom>
        </p:spPr>
        <p:txBody>
          <a:bodyPr lIns="0" tIns="0" rIns="0" bIns="0" rtlCol="0" anchor="t">
            <a:spAutoFit/>
          </a:bodyPr>
          <a:lstStyle/>
          <a:p>
            <a:pPr algn="ctr">
              <a:lnSpc>
                <a:spcPts val="8959"/>
              </a:lnSpc>
            </a:pPr>
            <a:r>
              <a:rPr lang="en-US" sz="6399">
                <a:solidFill>
                  <a:srgbClr val="F2F1F4"/>
                </a:solidFill>
                <a:latin typeface="#9Slide05 VL Fadilla"/>
              </a:rPr>
              <a:t>Thử thách:</a:t>
            </a:r>
          </a:p>
          <a:p>
            <a:pPr algn="ctr">
              <a:lnSpc>
                <a:spcPts val="8959"/>
              </a:lnSpc>
            </a:pPr>
            <a:r>
              <a:rPr lang="en-US" sz="6399">
                <a:solidFill>
                  <a:srgbClr val="F2F1F4"/>
                </a:solidFill>
                <a:latin typeface="#9Slide05 VL Fadilla"/>
              </a:rPr>
              <a:t> Người tôn trọng bản quyền</a:t>
            </a:r>
          </a:p>
        </p:txBody>
      </p:sp>
      <p:sp>
        <p:nvSpPr>
          <p:cNvPr id="9" name="TextBox 9"/>
          <p:cNvSpPr txBox="1"/>
          <p:nvPr/>
        </p:nvSpPr>
        <p:spPr>
          <a:xfrm>
            <a:off x="9393961" y="2715899"/>
            <a:ext cx="7435766" cy="7029450"/>
          </a:xfrm>
          <a:prstGeom prst="rect">
            <a:avLst/>
          </a:prstGeom>
        </p:spPr>
        <p:txBody>
          <a:bodyPr lIns="0" tIns="0" rIns="0" bIns="0" rtlCol="0" anchor="t">
            <a:spAutoFit/>
          </a:bodyPr>
          <a:lstStyle/>
          <a:p>
            <a:pPr marL="906780" lvl="1" indent="-453390" algn="just">
              <a:lnSpc>
                <a:spcPts val="5040"/>
              </a:lnSpc>
              <a:buFont typeface="Arial"/>
              <a:buChar char="•"/>
            </a:pPr>
            <a:r>
              <a:rPr lang="en-US" sz="4200">
                <a:solidFill>
                  <a:srgbClr val="022340"/>
                </a:solidFill>
                <a:latin typeface="Roboto Condensed"/>
              </a:rPr>
              <a:t>Lớp được chia thành 4 nhóm </a:t>
            </a:r>
          </a:p>
          <a:p>
            <a:pPr marL="906780" lvl="1" indent="-453390" algn="just">
              <a:lnSpc>
                <a:spcPts val="5040"/>
              </a:lnSpc>
              <a:buFont typeface="Arial"/>
              <a:buChar char="•"/>
            </a:pPr>
            <a:r>
              <a:rPr lang="en-US" sz="4200">
                <a:solidFill>
                  <a:srgbClr val="022340"/>
                </a:solidFill>
                <a:latin typeface="Roboto Condensed"/>
              </a:rPr>
              <a:t>Các nhóm thực hiện các chặng thử thách, mỗi chặng thử thách chiến thắng được 10 điểm</a:t>
            </a:r>
          </a:p>
          <a:p>
            <a:pPr marL="906780" lvl="1" indent="-453390" algn="just">
              <a:lnSpc>
                <a:spcPts val="5040"/>
              </a:lnSpc>
              <a:buFont typeface="Arial"/>
              <a:buChar char="•"/>
            </a:pPr>
            <a:r>
              <a:rPr lang="en-US" sz="4200">
                <a:solidFill>
                  <a:srgbClr val="022340"/>
                </a:solidFill>
                <a:latin typeface="Roboto Condensed"/>
              </a:rPr>
              <a:t>Nhóm chiến thắng là nhóm có số điểm qua các vòng cao nhất.</a:t>
            </a:r>
          </a:p>
          <a:p>
            <a:pPr marL="906780" lvl="1" indent="-453390" algn="just">
              <a:lnSpc>
                <a:spcPts val="5040"/>
              </a:lnSpc>
              <a:buFont typeface="Arial"/>
              <a:buChar char="•"/>
            </a:pPr>
            <a:r>
              <a:rPr lang="en-US" sz="4200">
                <a:solidFill>
                  <a:srgbClr val="022340"/>
                </a:solidFill>
                <a:latin typeface="Roboto Condensed"/>
              </a:rPr>
              <a:t>Các chặng: 1,2,3 HS có 5 phút để hoàn thành, chặng 4 HS có 10 phút để hoàn thành.</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p:cNvGrpSpPr/>
        <p:nvPr/>
      </p:nvGrpSpPr>
      <p:grpSpPr>
        <a:xfrm>
          <a:off x="0" y="0"/>
          <a:ext cx="0" cy="0"/>
          <a:chOff x="0" y="0"/>
          <a:chExt cx="0" cy="0"/>
        </a:xfrm>
      </p:grpSpPr>
      <p:grpSp>
        <p:nvGrpSpPr>
          <p:cNvPr id="2" name="Group 2"/>
          <p:cNvGrpSpPr/>
          <p:nvPr/>
        </p:nvGrpSpPr>
        <p:grpSpPr>
          <a:xfrm>
            <a:off x="1224347" y="1571965"/>
            <a:ext cx="18157401" cy="9372411"/>
            <a:chOff x="0" y="0"/>
            <a:chExt cx="24209868" cy="12496548"/>
          </a:xfrm>
        </p:grpSpPr>
        <p:sp>
          <p:nvSpPr>
            <p:cNvPr id="3" name="AutoShape 3"/>
            <p:cNvSpPr/>
            <p:nvPr/>
          </p:nvSpPr>
          <p:spPr>
            <a:xfrm rot="-155262">
              <a:off x="379342" y="526613"/>
              <a:ext cx="23585320" cy="11394919"/>
            </a:xfrm>
            <a:prstGeom prst="rect">
              <a:avLst/>
            </a:prstGeom>
            <a:solidFill>
              <a:srgbClr val="F2F1F4"/>
            </a:solidFill>
          </p:spPr>
          <p:txBody>
            <a:bodyPr/>
            <a:lstStyle/>
            <a:p>
              <a:endParaRPr lang="en-US"/>
            </a:p>
          </p:txBody>
        </p:sp>
        <p:sp>
          <p:nvSpPr>
            <p:cNvPr id="4" name="AutoShape 4"/>
            <p:cNvSpPr/>
            <p:nvPr/>
          </p:nvSpPr>
          <p:spPr>
            <a:xfrm rot="-90015">
              <a:off x="145126" y="794832"/>
              <a:ext cx="23585320" cy="11394919"/>
            </a:xfrm>
            <a:prstGeom prst="rect">
              <a:avLst/>
            </a:prstGeom>
            <a:solidFill>
              <a:srgbClr val="FFFFFF"/>
            </a:solidFill>
          </p:spPr>
          <p:txBody>
            <a:bodyPr/>
            <a:lstStyle/>
            <a:p>
              <a:endParaRPr lang="en-US"/>
            </a:p>
          </p:txBody>
        </p:sp>
      </p:grpSp>
      <p:sp>
        <p:nvSpPr>
          <p:cNvPr id="5" name="Freeform 5"/>
          <p:cNvSpPr/>
          <p:nvPr/>
        </p:nvSpPr>
        <p:spPr>
          <a:xfrm>
            <a:off x="-2002831" y="-1690820"/>
            <a:ext cx="8916796" cy="8421418"/>
          </a:xfrm>
          <a:custGeom>
            <a:avLst/>
            <a:gdLst/>
            <a:ahLst/>
            <a:cxnLst/>
            <a:rect l="l" t="t" r="r" b="b"/>
            <a:pathLst>
              <a:path w="8916796" h="8421418">
                <a:moveTo>
                  <a:pt x="0" y="0"/>
                </a:moveTo>
                <a:lnTo>
                  <a:pt x="8916796" y="0"/>
                </a:lnTo>
                <a:lnTo>
                  <a:pt x="8916796" y="8421418"/>
                </a:lnTo>
                <a:lnTo>
                  <a:pt x="0" y="84214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563767">
            <a:off x="16821824" y="380816"/>
            <a:ext cx="874953" cy="2382297"/>
          </a:xfrm>
          <a:custGeom>
            <a:avLst/>
            <a:gdLst/>
            <a:ahLst/>
            <a:cxnLst/>
            <a:rect l="l" t="t" r="r" b="b"/>
            <a:pathLst>
              <a:path w="874953" h="2382297">
                <a:moveTo>
                  <a:pt x="0" y="0"/>
                </a:moveTo>
                <a:lnTo>
                  <a:pt x="874952" y="0"/>
                </a:lnTo>
                <a:lnTo>
                  <a:pt x="874952" y="2382297"/>
                </a:lnTo>
                <a:lnTo>
                  <a:pt x="0" y="23822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0353348" y="1525585"/>
            <a:ext cx="3220313" cy="824813"/>
          </a:xfrm>
          <a:custGeom>
            <a:avLst/>
            <a:gdLst/>
            <a:ahLst/>
            <a:cxnLst/>
            <a:rect l="l" t="t" r="r" b="b"/>
            <a:pathLst>
              <a:path w="3220313" h="824813">
                <a:moveTo>
                  <a:pt x="0" y="0"/>
                </a:moveTo>
                <a:lnTo>
                  <a:pt x="3220314" y="0"/>
                </a:lnTo>
                <a:lnTo>
                  <a:pt x="3220314" y="824812"/>
                </a:lnTo>
                <a:lnTo>
                  <a:pt x="0" y="8248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755904" y="1019175"/>
            <a:ext cx="4360069" cy="2162175"/>
          </a:xfrm>
          <a:prstGeom prst="rect">
            <a:avLst/>
          </a:prstGeom>
        </p:spPr>
        <p:txBody>
          <a:bodyPr lIns="0" tIns="0" rIns="0" bIns="0" rtlCol="0" anchor="t">
            <a:spAutoFit/>
          </a:bodyPr>
          <a:lstStyle/>
          <a:p>
            <a:pPr algn="ctr">
              <a:lnSpc>
                <a:spcPts val="8519"/>
              </a:lnSpc>
              <a:spcBef>
                <a:spcPct val="0"/>
              </a:spcBef>
            </a:pPr>
            <a:r>
              <a:rPr lang="en-US" sz="7099">
                <a:solidFill>
                  <a:srgbClr val="EEDCC5"/>
                </a:solidFill>
                <a:latin typeface="#9Slide07 SFU Blackout"/>
              </a:rPr>
              <a:t>CHẶNG 1: </a:t>
            </a:r>
          </a:p>
          <a:p>
            <a:pPr algn="ctr">
              <a:lnSpc>
                <a:spcPts val="8519"/>
              </a:lnSpc>
              <a:spcBef>
                <a:spcPct val="0"/>
              </a:spcBef>
            </a:pPr>
            <a:r>
              <a:rPr lang="en-US" sz="7099">
                <a:solidFill>
                  <a:srgbClr val="EEDCC5"/>
                </a:solidFill>
                <a:latin typeface="#9Slide07 SFU Blackout"/>
              </a:rPr>
              <a:t>TẠO ĐÀ</a:t>
            </a:r>
          </a:p>
        </p:txBody>
      </p:sp>
      <p:sp>
        <p:nvSpPr>
          <p:cNvPr id="10" name="TextBox 10"/>
          <p:cNvSpPr txBox="1"/>
          <p:nvPr/>
        </p:nvSpPr>
        <p:spPr>
          <a:xfrm>
            <a:off x="6913965" y="3065542"/>
            <a:ext cx="11261665" cy="2159566"/>
          </a:xfrm>
          <a:prstGeom prst="rect">
            <a:avLst/>
          </a:prstGeom>
        </p:spPr>
        <p:txBody>
          <a:bodyPr wrap="square" lIns="0" tIns="0" rIns="0" bIns="0" rtlCol="0" anchor="t">
            <a:spAutoFit/>
          </a:bodyPr>
          <a:lstStyle/>
          <a:p>
            <a:pPr algn="just">
              <a:lnSpc>
                <a:spcPct val="120000"/>
              </a:lnSpc>
              <a:spcBef>
                <a:spcPts val="200"/>
              </a:spcBef>
              <a:spcAft>
                <a:spcPts val="200"/>
              </a:spcAft>
              <a:tabLst>
                <a:tab pos="7334250" algn="l"/>
              </a:tabLst>
            </a:pPr>
            <a:r>
              <a:rPr lang="vi-VN" sz="4000" b="1" dirty="0">
                <a:effectLst/>
                <a:latin typeface="Roboto Condensed" panose="02000000000000000000" pitchFamily="2" charset="0"/>
                <a:ea typeface="Roboto Condensed" panose="02000000000000000000" pitchFamily="2" charset="0"/>
              </a:rPr>
              <a:t>Bài 1: Tìm trong sách giáo khoa (bộ sách Cánh diều) một trường hợp chú thích nguồn của ý kiến được trích dẫn ở ngay sau ý kiến đó hoặc ở chân trang.</a:t>
            </a:r>
            <a:endParaRPr lang="en-US" sz="4000" b="1" dirty="0">
              <a:effectLst/>
              <a:latin typeface="Roboto Condensed" panose="02000000000000000000" pitchFamily="2" charset="0"/>
              <a:ea typeface="Roboto Condensed" panose="02000000000000000000" pitchFamily="2" charset="0"/>
            </a:endParaRPr>
          </a:p>
        </p:txBody>
      </p:sp>
      <p:pic>
        <p:nvPicPr>
          <p:cNvPr id="11" name="image31.png">
            <a:extLst>
              <a:ext uri="{FF2B5EF4-FFF2-40B4-BE49-F238E27FC236}">
                <a16:creationId xmlns:a16="http://schemas.microsoft.com/office/drawing/2014/main" id="{D924BAAD-2157-AB10-F4CF-D1A4EBD50E81}"/>
              </a:ext>
            </a:extLst>
          </p:cNvPr>
          <p:cNvPicPr/>
          <p:nvPr/>
        </p:nvPicPr>
        <p:blipFill>
          <a:blip r:embed="rId8"/>
          <a:srcRect/>
          <a:stretch>
            <a:fillRect/>
          </a:stretch>
        </p:blipFill>
        <p:spPr>
          <a:xfrm>
            <a:off x="4624208" y="5363499"/>
            <a:ext cx="8916796" cy="2950436"/>
          </a:xfrm>
          <a:prstGeom prst="rect">
            <a:avLst/>
          </a:prstGeom>
          <a:ln/>
        </p:spPr>
      </p:pic>
      <p:pic>
        <p:nvPicPr>
          <p:cNvPr id="12" name="image32.png">
            <a:extLst>
              <a:ext uri="{FF2B5EF4-FFF2-40B4-BE49-F238E27FC236}">
                <a16:creationId xmlns:a16="http://schemas.microsoft.com/office/drawing/2014/main" id="{7E5E583D-00CC-D5C9-DE32-43EE74F35FA2}"/>
              </a:ext>
            </a:extLst>
          </p:cNvPr>
          <p:cNvPicPr/>
          <p:nvPr/>
        </p:nvPicPr>
        <p:blipFill>
          <a:blip r:embed="rId9"/>
          <a:srcRect/>
          <a:stretch>
            <a:fillRect/>
          </a:stretch>
        </p:blipFill>
        <p:spPr>
          <a:xfrm>
            <a:off x="10613237" y="8308492"/>
            <a:ext cx="6792421" cy="1478345"/>
          </a:xfrm>
          <a:prstGeom prst="rect">
            <a:avLst/>
          </a:prstGeom>
          <a:ln/>
        </p:spPr>
      </p:pic>
      <p:sp>
        <p:nvSpPr>
          <p:cNvPr id="9" name="Freeform 11">
            <a:extLst>
              <a:ext uri="{FF2B5EF4-FFF2-40B4-BE49-F238E27FC236}">
                <a16:creationId xmlns:a16="http://schemas.microsoft.com/office/drawing/2014/main" id="{EC124A66-20F6-3D0D-77DF-35C0BBDE4304}"/>
              </a:ext>
            </a:extLst>
          </p:cNvPr>
          <p:cNvSpPr/>
          <p:nvPr/>
        </p:nvSpPr>
        <p:spPr>
          <a:xfrm>
            <a:off x="16713187" y="4673198"/>
            <a:ext cx="3531247" cy="4114800"/>
          </a:xfrm>
          <a:custGeom>
            <a:avLst/>
            <a:gdLst/>
            <a:ahLst/>
            <a:cxnLst/>
            <a:rect l="l" t="t" r="r" b="b"/>
            <a:pathLst>
              <a:path w="3531247" h="4114800">
                <a:moveTo>
                  <a:pt x="0" y="0"/>
                </a:moveTo>
                <a:lnTo>
                  <a:pt x="3531246" y="0"/>
                </a:lnTo>
                <a:lnTo>
                  <a:pt x="3531246"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0">
            <a:extLst>
              <a:ext uri="{FF2B5EF4-FFF2-40B4-BE49-F238E27FC236}">
                <a16:creationId xmlns:a16="http://schemas.microsoft.com/office/drawing/2014/main" id="{55E02274-1C7B-33B5-02D6-7ED0482315D7}"/>
              </a:ext>
            </a:extLst>
          </p:cNvPr>
          <p:cNvSpPr/>
          <p:nvPr/>
        </p:nvSpPr>
        <p:spPr>
          <a:xfrm rot="13732612">
            <a:off x="2848658" y="5720350"/>
            <a:ext cx="1385515" cy="1086191"/>
          </a:xfrm>
          <a:custGeom>
            <a:avLst/>
            <a:gdLst/>
            <a:ahLst/>
            <a:cxnLst/>
            <a:rect l="l" t="t" r="r" b="b"/>
            <a:pathLst>
              <a:path w="1911629" h="1414606">
                <a:moveTo>
                  <a:pt x="0" y="0"/>
                </a:moveTo>
                <a:lnTo>
                  <a:pt x="1911629" y="0"/>
                </a:lnTo>
                <a:lnTo>
                  <a:pt x="1911629" y="1414606"/>
                </a:lnTo>
                <a:lnTo>
                  <a:pt x="0" y="14146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p:cNvGrpSpPr/>
        <p:nvPr/>
      </p:nvGrpSpPr>
      <p:grpSpPr>
        <a:xfrm>
          <a:off x="0" y="0"/>
          <a:ext cx="0" cy="0"/>
          <a:chOff x="0" y="0"/>
          <a:chExt cx="0" cy="0"/>
        </a:xfrm>
      </p:grpSpPr>
      <p:grpSp>
        <p:nvGrpSpPr>
          <p:cNvPr id="2" name="Group 2"/>
          <p:cNvGrpSpPr/>
          <p:nvPr/>
        </p:nvGrpSpPr>
        <p:grpSpPr>
          <a:xfrm>
            <a:off x="1224347" y="1571965"/>
            <a:ext cx="18157401" cy="9372411"/>
            <a:chOff x="0" y="0"/>
            <a:chExt cx="24209868" cy="12496548"/>
          </a:xfrm>
        </p:grpSpPr>
        <p:sp>
          <p:nvSpPr>
            <p:cNvPr id="3" name="AutoShape 3"/>
            <p:cNvSpPr/>
            <p:nvPr/>
          </p:nvSpPr>
          <p:spPr>
            <a:xfrm rot="-155262">
              <a:off x="379342" y="526613"/>
              <a:ext cx="23585320" cy="11394919"/>
            </a:xfrm>
            <a:prstGeom prst="rect">
              <a:avLst/>
            </a:prstGeom>
            <a:solidFill>
              <a:srgbClr val="F2F1F4"/>
            </a:solidFill>
          </p:spPr>
          <p:txBody>
            <a:bodyPr/>
            <a:lstStyle/>
            <a:p>
              <a:endParaRPr lang="en-US"/>
            </a:p>
          </p:txBody>
        </p:sp>
        <p:sp>
          <p:nvSpPr>
            <p:cNvPr id="4" name="AutoShape 4"/>
            <p:cNvSpPr/>
            <p:nvPr/>
          </p:nvSpPr>
          <p:spPr>
            <a:xfrm rot="-90015">
              <a:off x="145126" y="794832"/>
              <a:ext cx="23585320" cy="11394919"/>
            </a:xfrm>
            <a:prstGeom prst="rect">
              <a:avLst/>
            </a:prstGeom>
            <a:solidFill>
              <a:srgbClr val="FFFFFF"/>
            </a:solidFill>
          </p:spPr>
          <p:txBody>
            <a:bodyPr/>
            <a:lstStyle/>
            <a:p>
              <a:endParaRPr lang="en-US"/>
            </a:p>
          </p:txBody>
        </p:sp>
      </p:grpSp>
      <p:sp>
        <p:nvSpPr>
          <p:cNvPr id="5" name="Freeform 5"/>
          <p:cNvSpPr/>
          <p:nvPr/>
        </p:nvSpPr>
        <p:spPr>
          <a:xfrm>
            <a:off x="-2002831" y="-1690820"/>
            <a:ext cx="8916796" cy="8421418"/>
          </a:xfrm>
          <a:custGeom>
            <a:avLst/>
            <a:gdLst/>
            <a:ahLst/>
            <a:cxnLst/>
            <a:rect l="l" t="t" r="r" b="b"/>
            <a:pathLst>
              <a:path w="8916796" h="8421418">
                <a:moveTo>
                  <a:pt x="0" y="0"/>
                </a:moveTo>
                <a:lnTo>
                  <a:pt x="8916796" y="0"/>
                </a:lnTo>
                <a:lnTo>
                  <a:pt x="8916796" y="8421418"/>
                </a:lnTo>
                <a:lnTo>
                  <a:pt x="0" y="84214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563767">
            <a:off x="16821824" y="380816"/>
            <a:ext cx="874953" cy="2382297"/>
          </a:xfrm>
          <a:custGeom>
            <a:avLst/>
            <a:gdLst/>
            <a:ahLst/>
            <a:cxnLst/>
            <a:rect l="l" t="t" r="r" b="b"/>
            <a:pathLst>
              <a:path w="874953" h="2382297">
                <a:moveTo>
                  <a:pt x="0" y="0"/>
                </a:moveTo>
                <a:lnTo>
                  <a:pt x="874952" y="0"/>
                </a:lnTo>
                <a:lnTo>
                  <a:pt x="874952" y="2382297"/>
                </a:lnTo>
                <a:lnTo>
                  <a:pt x="0" y="23822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0353348" y="1525585"/>
            <a:ext cx="3220313" cy="824813"/>
          </a:xfrm>
          <a:custGeom>
            <a:avLst/>
            <a:gdLst/>
            <a:ahLst/>
            <a:cxnLst/>
            <a:rect l="l" t="t" r="r" b="b"/>
            <a:pathLst>
              <a:path w="3220313" h="824813">
                <a:moveTo>
                  <a:pt x="0" y="0"/>
                </a:moveTo>
                <a:lnTo>
                  <a:pt x="3220314" y="0"/>
                </a:lnTo>
                <a:lnTo>
                  <a:pt x="3220314" y="824812"/>
                </a:lnTo>
                <a:lnTo>
                  <a:pt x="0" y="8248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755904" y="1019175"/>
            <a:ext cx="4360069" cy="2162175"/>
          </a:xfrm>
          <a:prstGeom prst="rect">
            <a:avLst/>
          </a:prstGeom>
        </p:spPr>
        <p:txBody>
          <a:bodyPr lIns="0" tIns="0" rIns="0" bIns="0" rtlCol="0" anchor="t">
            <a:spAutoFit/>
          </a:bodyPr>
          <a:lstStyle/>
          <a:p>
            <a:pPr algn="ctr">
              <a:lnSpc>
                <a:spcPts val="8519"/>
              </a:lnSpc>
              <a:spcBef>
                <a:spcPct val="0"/>
              </a:spcBef>
            </a:pPr>
            <a:r>
              <a:rPr lang="en-US" sz="7099" dirty="0">
                <a:solidFill>
                  <a:srgbClr val="EEDCC5"/>
                </a:solidFill>
                <a:latin typeface="#9Slide07 SFU Blackout"/>
              </a:rPr>
              <a:t>CHẶNG 2: </a:t>
            </a:r>
          </a:p>
          <a:p>
            <a:pPr algn="ctr">
              <a:lnSpc>
                <a:spcPts val="8519"/>
              </a:lnSpc>
              <a:spcBef>
                <a:spcPct val="0"/>
              </a:spcBef>
            </a:pPr>
            <a:r>
              <a:rPr lang="en-US" sz="7099" dirty="0">
                <a:solidFill>
                  <a:srgbClr val="EEDCC5"/>
                </a:solidFill>
                <a:latin typeface="#9Slide07 SFU Blackout"/>
              </a:rPr>
              <a:t>BỨT PHÁ</a:t>
            </a:r>
          </a:p>
        </p:txBody>
      </p:sp>
      <p:sp>
        <p:nvSpPr>
          <p:cNvPr id="12" name="TextBox 11">
            <a:extLst>
              <a:ext uri="{FF2B5EF4-FFF2-40B4-BE49-F238E27FC236}">
                <a16:creationId xmlns:a16="http://schemas.microsoft.com/office/drawing/2014/main" id="{DE5A2D9D-0444-BC22-78A1-0CB000BDBB9B}"/>
              </a:ext>
            </a:extLst>
          </p:cNvPr>
          <p:cNvSpPr txBox="1"/>
          <p:nvPr/>
        </p:nvSpPr>
        <p:spPr>
          <a:xfrm>
            <a:off x="6795759" y="2886992"/>
            <a:ext cx="10955214" cy="2035942"/>
          </a:xfrm>
          <a:prstGeom prst="rect">
            <a:avLst/>
          </a:prstGeom>
          <a:noFill/>
        </p:spPr>
        <p:txBody>
          <a:bodyPr wrap="square">
            <a:spAutoFit/>
          </a:bodyPr>
          <a:lstStyle/>
          <a:p>
            <a:pPr algn="just">
              <a:lnSpc>
                <a:spcPct val="120000"/>
              </a:lnSpc>
              <a:spcBef>
                <a:spcPts val="200"/>
              </a:spcBef>
              <a:spcAft>
                <a:spcPts val="200"/>
              </a:spcAft>
              <a:tabLst>
                <a:tab pos="7334250" algn="l"/>
              </a:tabLst>
            </a:pPr>
            <a:r>
              <a:rPr lang="vi-VN" sz="3600" b="1" dirty="0">
                <a:effectLst/>
                <a:latin typeface="Roboto Condensed" panose="02000000000000000000" pitchFamily="2" charset="0"/>
                <a:ea typeface="Roboto Condensed" panose="02000000000000000000" pitchFamily="2" charset="0"/>
              </a:rPr>
              <a:t>Bài 2: Tìm danh mục tài liệu tham khảo ở một quyển sách em đã đọc. Cho biết các tài liệu trong danh mục đó được sắp xếp theo thứ tự như thế nào.</a:t>
            </a:r>
            <a:endParaRPr lang="en-US" sz="3600" b="1" dirty="0">
              <a:effectLst/>
              <a:latin typeface="Roboto Condensed" panose="02000000000000000000" pitchFamily="2" charset="0"/>
              <a:ea typeface="Roboto Condensed" panose="02000000000000000000" pitchFamily="2" charset="0"/>
            </a:endParaRPr>
          </a:p>
        </p:txBody>
      </p:sp>
      <p:sp>
        <p:nvSpPr>
          <p:cNvPr id="14" name="TextBox 13">
            <a:extLst>
              <a:ext uri="{FF2B5EF4-FFF2-40B4-BE49-F238E27FC236}">
                <a16:creationId xmlns:a16="http://schemas.microsoft.com/office/drawing/2014/main" id="{ECFEE2CC-C64F-FC58-ED5D-58862FBA74E2}"/>
              </a:ext>
            </a:extLst>
          </p:cNvPr>
          <p:cNvSpPr txBox="1"/>
          <p:nvPr/>
        </p:nvSpPr>
        <p:spPr>
          <a:xfrm>
            <a:off x="4343400" y="5677480"/>
            <a:ext cx="13832230" cy="4235518"/>
          </a:xfrm>
          <a:prstGeom prst="rect">
            <a:avLst/>
          </a:prstGeom>
          <a:noFill/>
        </p:spPr>
        <p:txBody>
          <a:bodyPr wrap="square">
            <a:spAutoFit/>
          </a:bodyPr>
          <a:lstStyle/>
          <a:p>
            <a:pPr algn="just">
              <a:lnSpc>
                <a:spcPct val="120000"/>
              </a:lnSpc>
              <a:spcBef>
                <a:spcPts val="200"/>
              </a:spcBef>
              <a:spcAft>
                <a:spcPts val="200"/>
              </a:spcAft>
            </a:pPr>
            <a:r>
              <a:rPr lang="vi-VN" sz="3600" dirty="0">
                <a:solidFill>
                  <a:srgbClr val="000000"/>
                </a:solidFill>
                <a:effectLst/>
                <a:latin typeface="Roboto Condensed" panose="02000000000000000000" pitchFamily="2" charset="0"/>
                <a:ea typeface="Roboto Condensed" panose="02000000000000000000" pitchFamily="2" charset="0"/>
              </a:rPr>
              <a:t>TÀI LIỆU THAM KHẢO </a:t>
            </a:r>
            <a:endParaRPr lang="en-US" sz="3600" dirty="0">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rabicPeriod"/>
            </a:pPr>
            <a:r>
              <a:rPr lang="vi-VN" sz="3600" dirty="0">
                <a:solidFill>
                  <a:srgbClr val="000000"/>
                </a:solidFill>
                <a:effectLst/>
                <a:latin typeface="Roboto Condensed" panose="02000000000000000000" pitchFamily="2" charset="0"/>
                <a:ea typeface="Roboto Condensed" panose="02000000000000000000" pitchFamily="2" charset="0"/>
              </a:rPr>
              <a:t>Đào Duy Anh, Từ điển “Truyện Kiều”, NXB Khoa học xã hội, Hà Nội, 1974.</a:t>
            </a:r>
            <a:endParaRPr lang="en-US" sz="3600" dirty="0">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rabicPeriod"/>
            </a:pPr>
            <a:r>
              <a:rPr lang="vi-VN" sz="3600" dirty="0">
                <a:solidFill>
                  <a:srgbClr val="000000"/>
                </a:solidFill>
                <a:effectLst/>
                <a:latin typeface="Roboto Condensed" panose="02000000000000000000" pitchFamily="2" charset="0"/>
                <a:ea typeface="Roboto Condensed" panose="02000000000000000000" pitchFamily="2" charset="0"/>
              </a:rPr>
              <a:t>Lê Bảo, Bình văn lớp 9, NXB Giáo dục, 1994</a:t>
            </a:r>
            <a:endParaRPr lang="en-US" sz="3600" dirty="0">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rabicPeriod"/>
            </a:pPr>
            <a:r>
              <a:rPr lang="vi-VN" sz="3600" dirty="0">
                <a:solidFill>
                  <a:srgbClr val="000000"/>
                </a:solidFill>
                <a:effectLst/>
                <a:latin typeface="Roboto Condensed" panose="02000000000000000000" pitchFamily="2" charset="0"/>
                <a:ea typeface="Roboto Condensed" panose="02000000000000000000" pitchFamily="2" charset="0"/>
              </a:rPr>
              <a:t>Lê Bảo, Giảng văn văn học Việt Nam, NXB Giáo dục, 1997</a:t>
            </a:r>
            <a:endParaRPr lang="en-US" sz="3600" dirty="0">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mj-lt"/>
              <a:buAutoNum type="arabicPeriod"/>
            </a:pPr>
            <a:r>
              <a:rPr lang="vi-VN" sz="3600" dirty="0">
                <a:solidFill>
                  <a:srgbClr val="000000"/>
                </a:solidFill>
                <a:effectLst/>
                <a:latin typeface="Roboto Condensed" panose="02000000000000000000" pitchFamily="2" charset="0"/>
                <a:ea typeface="Roboto Condensed" panose="02000000000000000000" pitchFamily="2" charset="0"/>
              </a:rPr>
              <a:t>Nguyễn Sĩ Cẩn, Mấy vấn đề phương pháp dạy thơ văn cổ Việt Nam, NXB Giáo dục, 1984</a:t>
            </a:r>
            <a:endParaRPr lang="en-US" sz="3600" dirty="0">
              <a:effectLst/>
              <a:latin typeface="Roboto Condensed" panose="02000000000000000000" pitchFamily="2" charset="0"/>
              <a:ea typeface="Roboto Condensed" panose="02000000000000000000" pitchFamily="2" charset="0"/>
            </a:endParaRPr>
          </a:p>
        </p:txBody>
      </p:sp>
      <p:sp>
        <p:nvSpPr>
          <p:cNvPr id="15" name="Freeform 10">
            <a:extLst>
              <a:ext uri="{FF2B5EF4-FFF2-40B4-BE49-F238E27FC236}">
                <a16:creationId xmlns:a16="http://schemas.microsoft.com/office/drawing/2014/main" id="{200139C9-58D5-1D73-4264-B258798CBDAE}"/>
              </a:ext>
            </a:extLst>
          </p:cNvPr>
          <p:cNvSpPr/>
          <p:nvPr/>
        </p:nvSpPr>
        <p:spPr>
          <a:xfrm rot="13732612">
            <a:off x="1860775" y="5756921"/>
            <a:ext cx="1911629" cy="1414606"/>
          </a:xfrm>
          <a:custGeom>
            <a:avLst/>
            <a:gdLst/>
            <a:ahLst/>
            <a:cxnLst/>
            <a:rect l="l" t="t" r="r" b="b"/>
            <a:pathLst>
              <a:path w="1911629" h="1414606">
                <a:moveTo>
                  <a:pt x="0" y="0"/>
                </a:moveTo>
                <a:lnTo>
                  <a:pt x="1911629" y="0"/>
                </a:lnTo>
                <a:lnTo>
                  <a:pt x="1911629" y="1414606"/>
                </a:lnTo>
                <a:lnTo>
                  <a:pt x="0" y="14146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p:cNvGrpSpPr/>
        <p:nvPr/>
      </p:nvGrpSpPr>
      <p:grpSpPr>
        <a:xfrm>
          <a:off x="0" y="0"/>
          <a:ext cx="0" cy="0"/>
          <a:chOff x="0" y="0"/>
          <a:chExt cx="0" cy="0"/>
        </a:xfrm>
      </p:grpSpPr>
      <p:grpSp>
        <p:nvGrpSpPr>
          <p:cNvPr id="2" name="Group 2"/>
          <p:cNvGrpSpPr/>
          <p:nvPr/>
        </p:nvGrpSpPr>
        <p:grpSpPr>
          <a:xfrm>
            <a:off x="1224347" y="1571965"/>
            <a:ext cx="18157401" cy="9372411"/>
            <a:chOff x="0" y="0"/>
            <a:chExt cx="24209868" cy="12496548"/>
          </a:xfrm>
        </p:grpSpPr>
        <p:sp>
          <p:nvSpPr>
            <p:cNvPr id="3" name="AutoShape 3"/>
            <p:cNvSpPr/>
            <p:nvPr/>
          </p:nvSpPr>
          <p:spPr>
            <a:xfrm rot="-155262">
              <a:off x="379342" y="526613"/>
              <a:ext cx="23585320" cy="11394919"/>
            </a:xfrm>
            <a:prstGeom prst="rect">
              <a:avLst/>
            </a:prstGeom>
            <a:solidFill>
              <a:srgbClr val="F2F1F4"/>
            </a:solidFill>
          </p:spPr>
          <p:txBody>
            <a:bodyPr/>
            <a:lstStyle/>
            <a:p>
              <a:endParaRPr lang="en-US"/>
            </a:p>
          </p:txBody>
        </p:sp>
        <p:sp>
          <p:nvSpPr>
            <p:cNvPr id="4" name="AutoShape 4"/>
            <p:cNvSpPr/>
            <p:nvPr/>
          </p:nvSpPr>
          <p:spPr>
            <a:xfrm rot="-90015">
              <a:off x="145126" y="794832"/>
              <a:ext cx="23585320" cy="11394919"/>
            </a:xfrm>
            <a:prstGeom prst="rect">
              <a:avLst/>
            </a:prstGeom>
            <a:solidFill>
              <a:srgbClr val="FFFFFF"/>
            </a:solidFill>
          </p:spPr>
          <p:txBody>
            <a:bodyPr/>
            <a:lstStyle/>
            <a:p>
              <a:endParaRPr lang="en-US"/>
            </a:p>
          </p:txBody>
        </p:sp>
      </p:grpSp>
      <p:sp>
        <p:nvSpPr>
          <p:cNvPr id="5" name="Freeform 5"/>
          <p:cNvSpPr/>
          <p:nvPr/>
        </p:nvSpPr>
        <p:spPr>
          <a:xfrm>
            <a:off x="-2882729" y="-3294247"/>
            <a:ext cx="8916796" cy="8421418"/>
          </a:xfrm>
          <a:custGeom>
            <a:avLst/>
            <a:gdLst/>
            <a:ahLst/>
            <a:cxnLst/>
            <a:rect l="l" t="t" r="r" b="b"/>
            <a:pathLst>
              <a:path w="8916796" h="8421418">
                <a:moveTo>
                  <a:pt x="0" y="0"/>
                </a:moveTo>
                <a:lnTo>
                  <a:pt x="8916796" y="0"/>
                </a:lnTo>
                <a:lnTo>
                  <a:pt x="8916796" y="8421418"/>
                </a:lnTo>
                <a:lnTo>
                  <a:pt x="0" y="84214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563767">
            <a:off x="16821824" y="380816"/>
            <a:ext cx="874953" cy="2382297"/>
          </a:xfrm>
          <a:custGeom>
            <a:avLst/>
            <a:gdLst/>
            <a:ahLst/>
            <a:cxnLst/>
            <a:rect l="l" t="t" r="r" b="b"/>
            <a:pathLst>
              <a:path w="874953" h="2382297">
                <a:moveTo>
                  <a:pt x="0" y="0"/>
                </a:moveTo>
                <a:lnTo>
                  <a:pt x="874952" y="0"/>
                </a:lnTo>
                <a:lnTo>
                  <a:pt x="874952" y="2382297"/>
                </a:lnTo>
                <a:lnTo>
                  <a:pt x="0" y="23822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0353348" y="1525585"/>
            <a:ext cx="3220313" cy="824813"/>
          </a:xfrm>
          <a:custGeom>
            <a:avLst/>
            <a:gdLst/>
            <a:ahLst/>
            <a:cxnLst/>
            <a:rect l="l" t="t" r="r" b="b"/>
            <a:pathLst>
              <a:path w="3220313" h="824813">
                <a:moveTo>
                  <a:pt x="0" y="0"/>
                </a:moveTo>
                <a:lnTo>
                  <a:pt x="3220314" y="0"/>
                </a:lnTo>
                <a:lnTo>
                  <a:pt x="3220314" y="824812"/>
                </a:lnTo>
                <a:lnTo>
                  <a:pt x="0" y="8248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7739665" y="4281314"/>
            <a:ext cx="2782722" cy="3619083"/>
          </a:xfrm>
          <a:custGeom>
            <a:avLst/>
            <a:gdLst/>
            <a:ahLst/>
            <a:cxnLst/>
            <a:rect l="l" t="t" r="r" b="b"/>
            <a:pathLst>
              <a:path w="3897222" h="5161884">
                <a:moveTo>
                  <a:pt x="0" y="0"/>
                </a:moveTo>
                <a:lnTo>
                  <a:pt x="3897222" y="0"/>
                </a:lnTo>
                <a:lnTo>
                  <a:pt x="3897222" y="5161883"/>
                </a:lnTo>
                <a:lnTo>
                  <a:pt x="0" y="51618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609600" y="490876"/>
            <a:ext cx="4360069" cy="2162175"/>
          </a:xfrm>
          <a:prstGeom prst="rect">
            <a:avLst/>
          </a:prstGeom>
        </p:spPr>
        <p:txBody>
          <a:bodyPr lIns="0" tIns="0" rIns="0" bIns="0" rtlCol="0" anchor="t">
            <a:spAutoFit/>
          </a:bodyPr>
          <a:lstStyle/>
          <a:p>
            <a:pPr algn="ctr">
              <a:lnSpc>
                <a:spcPts val="8519"/>
              </a:lnSpc>
              <a:spcBef>
                <a:spcPct val="0"/>
              </a:spcBef>
            </a:pPr>
            <a:r>
              <a:rPr lang="en-US" sz="7099" dirty="0">
                <a:solidFill>
                  <a:srgbClr val="EEDCC5"/>
                </a:solidFill>
                <a:latin typeface="#9Slide07 SFU Blackout"/>
              </a:rPr>
              <a:t>CHẶNG 3: </a:t>
            </a:r>
          </a:p>
          <a:p>
            <a:pPr algn="ctr">
              <a:lnSpc>
                <a:spcPts val="8519"/>
              </a:lnSpc>
              <a:spcBef>
                <a:spcPct val="0"/>
              </a:spcBef>
            </a:pPr>
            <a:r>
              <a:rPr lang="en-US" sz="7099" dirty="0">
                <a:solidFill>
                  <a:srgbClr val="EEDCC5"/>
                </a:solidFill>
                <a:latin typeface="#9Slide07 SFU Blackout"/>
              </a:rPr>
              <a:t>TĂNG TỐC</a:t>
            </a:r>
          </a:p>
        </p:txBody>
      </p:sp>
      <p:sp>
        <p:nvSpPr>
          <p:cNvPr id="12" name="TextBox 11">
            <a:extLst>
              <a:ext uri="{FF2B5EF4-FFF2-40B4-BE49-F238E27FC236}">
                <a16:creationId xmlns:a16="http://schemas.microsoft.com/office/drawing/2014/main" id="{9862DDB4-7472-D1B7-2550-F8AE6E0BDD7E}"/>
              </a:ext>
            </a:extLst>
          </p:cNvPr>
          <p:cNvSpPr txBox="1"/>
          <p:nvPr/>
        </p:nvSpPr>
        <p:spPr>
          <a:xfrm>
            <a:off x="1575669" y="3504961"/>
            <a:ext cx="16132856" cy="6281207"/>
          </a:xfrm>
          <a:prstGeom prst="rect">
            <a:avLst/>
          </a:prstGeom>
          <a:noFill/>
        </p:spPr>
        <p:txBody>
          <a:bodyPr wrap="square">
            <a:spAutoFit/>
          </a:bodyPr>
          <a:lstStyle/>
          <a:p>
            <a:pPr algn="just">
              <a:lnSpc>
                <a:spcPct val="120000"/>
              </a:lnSpc>
              <a:spcBef>
                <a:spcPts val="200"/>
              </a:spcBef>
              <a:spcAft>
                <a:spcPts val="200"/>
              </a:spcAft>
              <a:tabLst>
                <a:tab pos="7334250" algn="l"/>
              </a:tabLst>
            </a:pPr>
            <a:r>
              <a:rPr lang="vi-VN" sz="3600" b="1" dirty="0">
                <a:effectLst/>
                <a:latin typeface="Roboto Condensed" panose="02000000000000000000" pitchFamily="2" charset="0"/>
                <a:ea typeface="Roboto Condensed" panose="02000000000000000000" pitchFamily="2" charset="0"/>
              </a:rPr>
              <a:t>Bài 3: Chỉ ra thiếu sót trong cách sắp xếp các tài liệu trong danh mục tài liệu tham khảo sau và sửa lại cho phù hợp:</a:t>
            </a:r>
            <a:endParaRPr lang="en-US" sz="3600" b="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600" i="1" dirty="0">
                <a:effectLst/>
                <a:latin typeface="Roboto Condensed" panose="02000000000000000000" pitchFamily="2" charset="0"/>
                <a:ea typeface="Roboto Condensed" panose="02000000000000000000" pitchFamily="2" charset="0"/>
              </a:rPr>
              <a:t>Tài liệu tham khảo</a:t>
            </a:r>
            <a:endParaRPr lang="en-US" sz="36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600" i="1" dirty="0">
                <a:effectLst/>
                <a:latin typeface="Roboto Condensed" panose="02000000000000000000" pitchFamily="2" charset="0"/>
                <a:ea typeface="Roboto Condensed" panose="02000000000000000000" pitchFamily="2" charset="0"/>
              </a:rPr>
              <a:t>1. Nguyễn Tài Cẩn (1996), Ngữ pháp tiếng Việt, NXB Đại học Quốc gia Hà Nội.</a:t>
            </a:r>
            <a:endParaRPr lang="en-US" sz="36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600" i="1" dirty="0">
                <a:effectLst/>
                <a:latin typeface="Roboto Condensed" panose="02000000000000000000" pitchFamily="2" charset="0"/>
                <a:ea typeface="Roboto Condensed" panose="02000000000000000000" pitchFamily="2" charset="0"/>
              </a:rPr>
              <a:t>2. Phan Văn Các (2001), Từ điển Hán - Việt, NXB Dân Trí.</a:t>
            </a:r>
            <a:endParaRPr lang="en-US" sz="36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600" i="1" dirty="0">
                <a:effectLst/>
                <a:latin typeface="Roboto Condensed" panose="02000000000000000000" pitchFamily="2" charset="0"/>
                <a:ea typeface="Roboto Condensed" panose="02000000000000000000" pitchFamily="2" charset="0"/>
              </a:rPr>
              <a:t>3. Trương Chính (1997), Giải thích các từ gần âm, gần nghĩa dễ nhầm lẫn, NXB Giáo dục, Hà Nội.</a:t>
            </a:r>
            <a:endParaRPr lang="en-US" sz="36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600" i="1" dirty="0">
                <a:effectLst/>
                <a:latin typeface="Roboto Condensed" panose="02000000000000000000" pitchFamily="2" charset="0"/>
                <a:ea typeface="Roboto Condensed" panose="02000000000000000000" pitchFamily="2" charset="0"/>
              </a:rPr>
              <a:t>4. Cao Xuân Hạo (1998), Tiếng Việt - Mấy vấn đề ngữ âm, ngữ pháp, ngữ nghĩa, NXB Giáo dục, Hà Nội.</a:t>
            </a:r>
            <a:endParaRPr lang="en-US" sz="3600" i="1" dirty="0">
              <a:effectLst/>
              <a:latin typeface="Roboto Condensed" panose="02000000000000000000" pitchFamily="2" charset="0"/>
              <a:ea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a:extLst>
            <a:ext uri="{FF2B5EF4-FFF2-40B4-BE49-F238E27FC236}">
              <a16:creationId xmlns:a16="http://schemas.microsoft.com/office/drawing/2014/main" id="{402DA6C3-B147-C677-0AB2-92B55C215E9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89E988A-FDCD-60EC-5494-09328351AEC8}"/>
              </a:ext>
            </a:extLst>
          </p:cNvPr>
          <p:cNvGrpSpPr/>
          <p:nvPr/>
        </p:nvGrpSpPr>
        <p:grpSpPr>
          <a:xfrm>
            <a:off x="1224347" y="1571965"/>
            <a:ext cx="18157401" cy="9372411"/>
            <a:chOff x="0" y="0"/>
            <a:chExt cx="24209868" cy="12496548"/>
          </a:xfrm>
        </p:grpSpPr>
        <p:sp>
          <p:nvSpPr>
            <p:cNvPr id="3" name="AutoShape 3">
              <a:extLst>
                <a:ext uri="{FF2B5EF4-FFF2-40B4-BE49-F238E27FC236}">
                  <a16:creationId xmlns:a16="http://schemas.microsoft.com/office/drawing/2014/main" id="{A49C0675-A02A-48E9-E6FD-07F33A3B2319}"/>
                </a:ext>
              </a:extLst>
            </p:cNvPr>
            <p:cNvSpPr/>
            <p:nvPr/>
          </p:nvSpPr>
          <p:spPr>
            <a:xfrm rot="-155262">
              <a:off x="379342" y="526613"/>
              <a:ext cx="23585320" cy="11394919"/>
            </a:xfrm>
            <a:prstGeom prst="rect">
              <a:avLst/>
            </a:prstGeom>
            <a:solidFill>
              <a:srgbClr val="F2F1F4"/>
            </a:solidFill>
          </p:spPr>
          <p:txBody>
            <a:bodyPr/>
            <a:lstStyle/>
            <a:p>
              <a:endParaRPr lang="en-US"/>
            </a:p>
          </p:txBody>
        </p:sp>
        <p:sp>
          <p:nvSpPr>
            <p:cNvPr id="4" name="AutoShape 4">
              <a:extLst>
                <a:ext uri="{FF2B5EF4-FFF2-40B4-BE49-F238E27FC236}">
                  <a16:creationId xmlns:a16="http://schemas.microsoft.com/office/drawing/2014/main" id="{99570BD9-C225-880A-377F-9DE25BA8585E}"/>
                </a:ext>
              </a:extLst>
            </p:cNvPr>
            <p:cNvSpPr/>
            <p:nvPr/>
          </p:nvSpPr>
          <p:spPr>
            <a:xfrm rot="-90015">
              <a:off x="145126" y="794832"/>
              <a:ext cx="23585320" cy="11394919"/>
            </a:xfrm>
            <a:prstGeom prst="rect">
              <a:avLst/>
            </a:prstGeom>
            <a:solidFill>
              <a:srgbClr val="FFFFFF"/>
            </a:solidFill>
          </p:spPr>
          <p:txBody>
            <a:bodyPr/>
            <a:lstStyle/>
            <a:p>
              <a:endParaRPr lang="en-US"/>
            </a:p>
          </p:txBody>
        </p:sp>
      </p:grpSp>
      <p:sp>
        <p:nvSpPr>
          <p:cNvPr id="6" name="Freeform 6">
            <a:extLst>
              <a:ext uri="{FF2B5EF4-FFF2-40B4-BE49-F238E27FC236}">
                <a16:creationId xmlns:a16="http://schemas.microsoft.com/office/drawing/2014/main" id="{92FAE889-14CF-6DB2-F39D-2094D4D45964}"/>
              </a:ext>
            </a:extLst>
          </p:cNvPr>
          <p:cNvSpPr/>
          <p:nvPr/>
        </p:nvSpPr>
        <p:spPr>
          <a:xfrm rot="1563767">
            <a:off x="16821824" y="380816"/>
            <a:ext cx="874953" cy="2382297"/>
          </a:xfrm>
          <a:custGeom>
            <a:avLst/>
            <a:gdLst/>
            <a:ahLst/>
            <a:cxnLst/>
            <a:rect l="l" t="t" r="r" b="b"/>
            <a:pathLst>
              <a:path w="874953" h="2382297">
                <a:moveTo>
                  <a:pt x="0" y="0"/>
                </a:moveTo>
                <a:lnTo>
                  <a:pt x="874952" y="0"/>
                </a:lnTo>
                <a:lnTo>
                  <a:pt x="874952" y="2382297"/>
                </a:lnTo>
                <a:lnTo>
                  <a:pt x="0" y="23822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70AB5511-36AC-6601-D629-E2523BD64D17}"/>
              </a:ext>
            </a:extLst>
          </p:cNvPr>
          <p:cNvSpPr/>
          <p:nvPr/>
        </p:nvSpPr>
        <p:spPr>
          <a:xfrm>
            <a:off x="10353348" y="1525585"/>
            <a:ext cx="3220313" cy="824813"/>
          </a:xfrm>
          <a:custGeom>
            <a:avLst/>
            <a:gdLst/>
            <a:ahLst/>
            <a:cxnLst/>
            <a:rect l="l" t="t" r="r" b="b"/>
            <a:pathLst>
              <a:path w="3220313" h="824813">
                <a:moveTo>
                  <a:pt x="0" y="0"/>
                </a:moveTo>
                <a:lnTo>
                  <a:pt x="3220314" y="0"/>
                </a:lnTo>
                <a:lnTo>
                  <a:pt x="3220314" y="824812"/>
                </a:lnTo>
                <a:lnTo>
                  <a:pt x="0" y="8248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a:extLst>
              <a:ext uri="{FF2B5EF4-FFF2-40B4-BE49-F238E27FC236}">
                <a16:creationId xmlns:a16="http://schemas.microsoft.com/office/drawing/2014/main" id="{3E118525-82E0-9CF4-7FAA-59FF23499D17}"/>
              </a:ext>
            </a:extLst>
          </p:cNvPr>
          <p:cNvSpPr txBox="1"/>
          <p:nvPr/>
        </p:nvSpPr>
        <p:spPr>
          <a:xfrm>
            <a:off x="5185147" y="7551592"/>
            <a:ext cx="12085039" cy="2608406"/>
          </a:xfrm>
          <a:prstGeom prst="rect">
            <a:avLst/>
          </a:prstGeom>
        </p:spPr>
        <p:txBody>
          <a:bodyPr wrap="square" lIns="0" tIns="0" rIns="0" bIns="0" rtlCol="0" anchor="t">
            <a:spAutoFit/>
          </a:bodyPr>
          <a:lstStyle/>
          <a:p>
            <a:pPr algn="just">
              <a:lnSpc>
                <a:spcPct val="120000"/>
              </a:lnSpc>
              <a:spcBef>
                <a:spcPts val="200"/>
              </a:spcBef>
              <a:spcAft>
                <a:spcPts val="200"/>
              </a:spcAft>
            </a:pPr>
            <a:r>
              <a:rPr lang="vi-VN" sz="3600" b="1" dirty="0">
                <a:solidFill>
                  <a:srgbClr val="000000"/>
                </a:solidFill>
                <a:effectLst/>
                <a:latin typeface="Roboto Condensed" panose="02000000000000000000" pitchFamily="2" charset="0"/>
                <a:ea typeface="Roboto Condensed" panose="02000000000000000000" pitchFamily="2" charset="0"/>
              </a:rPr>
              <a:t>Thiếu sót: Sắp xếp các tài liệu chưa đúng thứ theo thứ tự a, b, c ...của tên tác giả (Xếp tài liệu 2 sau tài liệu 1, tài liệu 4 sau tài liệu 3) hoặc họ tác giả  (xếp tài liệu 3 sau tài liệu 2 và sau tài liệu 1)</a:t>
            </a:r>
            <a:endParaRPr lang="en-US" sz="3600" b="1" dirty="0">
              <a:effectLst/>
              <a:latin typeface="Roboto Condensed" panose="02000000000000000000" pitchFamily="2" charset="0"/>
              <a:ea typeface="Roboto Condensed" panose="02000000000000000000" pitchFamily="2" charset="0"/>
            </a:endParaRPr>
          </a:p>
        </p:txBody>
      </p:sp>
      <p:sp>
        <p:nvSpPr>
          <p:cNvPr id="11" name="TextBox 10">
            <a:extLst>
              <a:ext uri="{FF2B5EF4-FFF2-40B4-BE49-F238E27FC236}">
                <a16:creationId xmlns:a16="http://schemas.microsoft.com/office/drawing/2014/main" id="{C9A8A427-AAB4-EF02-C541-4295637944E0}"/>
              </a:ext>
            </a:extLst>
          </p:cNvPr>
          <p:cNvSpPr txBox="1"/>
          <p:nvPr/>
        </p:nvSpPr>
        <p:spPr>
          <a:xfrm>
            <a:off x="1600200" y="2350398"/>
            <a:ext cx="16230600" cy="4772460"/>
          </a:xfrm>
          <a:prstGeom prst="rect">
            <a:avLst/>
          </a:prstGeom>
          <a:noFill/>
        </p:spPr>
        <p:txBody>
          <a:bodyPr wrap="square">
            <a:spAutoFit/>
          </a:bodyPr>
          <a:lstStyle/>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Tài liệu tham khảo</a:t>
            </a:r>
            <a:endParaRPr lang="en-US" sz="35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1. Nguyễn Tài Cẩn (1996), Ngữ pháp tiếng Việt, NXB Đại học Quốc gia Hà Nội.</a:t>
            </a:r>
            <a:endParaRPr lang="en-US" sz="35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2. Phan Văn Các (2001), Từ điển Hán - Việt, NXB Dân Trí.</a:t>
            </a:r>
            <a:endParaRPr lang="en-US" sz="35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3. Trương Chính (1997), Giải thích các từ gần âm, gần nghĩa dễ nhầm lẫn, NXB Giáo dục, Hà Nội.</a:t>
            </a:r>
            <a:endParaRPr lang="en-US" sz="35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4. Cao Xuân Hạo (1998), Tiếng Việt - Mấy vấn đề ngữ âm, ngữ pháp, ngữ nghĩa, NXB Giáo dục, Hà Nội.</a:t>
            </a:r>
            <a:endParaRPr lang="en-US" sz="3500" i="1" dirty="0">
              <a:effectLst/>
              <a:latin typeface="Roboto Condensed" panose="02000000000000000000" pitchFamily="2" charset="0"/>
              <a:ea typeface="Roboto Condensed" panose="02000000000000000000" pitchFamily="2" charset="0"/>
            </a:endParaRPr>
          </a:p>
        </p:txBody>
      </p:sp>
      <p:sp>
        <p:nvSpPr>
          <p:cNvPr id="13" name="Freeform 10">
            <a:extLst>
              <a:ext uri="{FF2B5EF4-FFF2-40B4-BE49-F238E27FC236}">
                <a16:creationId xmlns:a16="http://schemas.microsoft.com/office/drawing/2014/main" id="{6B81BE09-C052-38FA-EAAE-537CB5F4D12A}"/>
              </a:ext>
            </a:extLst>
          </p:cNvPr>
          <p:cNvSpPr/>
          <p:nvPr/>
        </p:nvSpPr>
        <p:spPr>
          <a:xfrm rot="13732612">
            <a:off x="2701300" y="7229300"/>
            <a:ext cx="1911629" cy="1414606"/>
          </a:xfrm>
          <a:custGeom>
            <a:avLst/>
            <a:gdLst/>
            <a:ahLst/>
            <a:cxnLst/>
            <a:rect l="l" t="t" r="r" b="b"/>
            <a:pathLst>
              <a:path w="1911629" h="1414606">
                <a:moveTo>
                  <a:pt x="0" y="0"/>
                </a:moveTo>
                <a:lnTo>
                  <a:pt x="1911629" y="0"/>
                </a:lnTo>
                <a:lnTo>
                  <a:pt x="1911629" y="1414606"/>
                </a:lnTo>
                <a:lnTo>
                  <a:pt x="0" y="14146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5">
            <a:extLst>
              <a:ext uri="{FF2B5EF4-FFF2-40B4-BE49-F238E27FC236}">
                <a16:creationId xmlns:a16="http://schemas.microsoft.com/office/drawing/2014/main" id="{56B79C91-4D13-3B3A-CC79-5A41472CFC40}"/>
              </a:ext>
            </a:extLst>
          </p:cNvPr>
          <p:cNvSpPr/>
          <p:nvPr/>
        </p:nvSpPr>
        <p:spPr>
          <a:xfrm>
            <a:off x="-2858198" y="-4686300"/>
            <a:ext cx="8916796" cy="8421418"/>
          </a:xfrm>
          <a:custGeom>
            <a:avLst/>
            <a:gdLst/>
            <a:ahLst/>
            <a:cxnLst/>
            <a:rect l="l" t="t" r="r" b="b"/>
            <a:pathLst>
              <a:path w="8916796" h="8421418">
                <a:moveTo>
                  <a:pt x="0" y="0"/>
                </a:moveTo>
                <a:lnTo>
                  <a:pt x="8916796" y="0"/>
                </a:lnTo>
                <a:lnTo>
                  <a:pt x="8916796" y="8421418"/>
                </a:lnTo>
                <a:lnTo>
                  <a:pt x="0" y="84214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2059080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a:extLst>
            <a:ext uri="{FF2B5EF4-FFF2-40B4-BE49-F238E27FC236}">
              <a16:creationId xmlns:a16="http://schemas.microsoft.com/office/drawing/2014/main" id="{D3716743-7B2E-2AB8-8564-7B923031A0B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E0F2C22-08CA-1473-55A0-EACA87DEE89B}"/>
              </a:ext>
            </a:extLst>
          </p:cNvPr>
          <p:cNvGrpSpPr/>
          <p:nvPr/>
        </p:nvGrpSpPr>
        <p:grpSpPr>
          <a:xfrm>
            <a:off x="914401" y="647701"/>
            <a:ext cx="18467348" cy="10296676"/>
            <a:chOff x="0" y="0"/>
            <a:chExt cx="24209868" cy="12496548"/>
          </a:xfrm>
        </p:grpSpPr>
        <p:sp>
          <p:nvSpPr>
            <p:cNvPr id="3" name="AutoShape 3">
              <a:extLst>
                <a:ext uri="{FF2B5EF4-FFF2-40B4-BE49-F238E27FC236}">
                  <a16:creationId xmlns:a16="http://schemas.microsoft.com/office/drawing/2014/main" id="{294B34E5-1AAB-B45A-4DB6-B0F216249C4F}"/>
                </a:ext>
              </a:extLst>
            </p:cNvPr>
            <p:cNvSpPr/>
            <p:nvPr/>
          </p:nvSpPr>
          <p:spPr>
            <a:xfrm rot="-155262">
              <a:off x="379342" y="526613"/>
              <a:ext cx="23585320" cy="11394919"/>
            </a:xfrm>
            <a:prstGeom prst="rect">
              <a:avLst/>
            </a:prstGeom>
            <a:solidFill>
              <a:srgbClr val="F2F1F4"/>
            </a:solidFill>
          </p:spPr>
          <p:txBody>
            <a:bodyPr/>
            <a:lstStyle/>
            <a:p>
              <a:endParaRPr lang="en-US"/>
            </a:p>
          </p:txBody>
        </p:sp>
        <p:sp>
          <p:nvSpPr>
            <p:cNvPr id="4" name="AutoShape 4">
              <a:extLst>
                <a:ext uri="{FF2B5EF4-FFF2-40B4-BE49-F238E27FC236}">
                  <a16:creationId xmlns:a16="http://schemas.microsoft.com/office/drawing/2014/main" id="{78DDF49D-A713-AD92-B914-3ABAA62CE7AA}"/>
                </a:ext>
              </a:extLst>
            </p:cNvPr>
            <p:cNvSpPr/>
            <p:nvPr/>
          </p:nvSpPr>
          <p:spPr>
            <a:xfrm rot="-90015">
              <a:off x="145126" y="794832"/>
              <a:ext cx="23585320" cy="11394919"/>
            </a:xfrm>
            <a:prstGeom prst="rect">
              <a:avLst/>
            </a:prstGeom>
            <a:solidFill>
              <a:srgbClr val="FFFFFF"/>
            </a:solidFill>
          </p:spPr>
          <p:txBody>
            <a:bodyPr/>
            <a:lstStyle/>
            <a:p>
              <a:endParaRPr lang="en-US"/>
            </a:p>
          </p:txBody>
        </p:sp>
      </p:grpSp>
      <p:sp>
        <p:nvSpPr>
          <p:cNvPr id="6" name="Freeform 6">
            <a:extLst>
              <a:ext uri="{FF2B5EF4-FFF2-40B4-BE49-F238E27FC236}">
                <a16:creationId xmlns:a16="http://schemas.microsoft.com/office/drawing/2014/main" id="{760ECC01-33CC-296E-2265-ABA2F48BAD22}"/>
              </a:ext>
            </a:extLst>
          </p:cNvPr>
          <p:cNvSpPr/>
          <p:nvPr/>
        </p:nvSpPr>
        <p:spPr>
          <a:xfrm rot="1563767">
            <a:off x="16821824" y="380816"/>
            <a:ext cx="874953" cy="2382297"/>
          </a:xfrm>
          <a:custGeom>
            <a:avLst/>
            <a:gdLst/>
            <a:ahLst/>
            <a:cxnLst/>
            <a:rect l="l" t="t" r="r" b="b"/>
            <a:pathLst>
              <a:path w="874953" h="2382297">
                <a:moveTo>
                  <a:pt x="0" y="0"/>
                </a:moveTo>
                <a:lnTo>
                  <a:pt x="874952" y="0"/>
                </a:lnTo>
                <a:lnTo>
                  <a:pt x="874952" y="2382297"/>
                </a:lnTo>
                <a:lnTo>
                  <a:pt x="0" y="23822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7D399828-7D4B-8336-BBBB-FCD2712C7752}"/>
              </a:ext>
            </a:extLst>
          </p:cNvPr>
          <p:cNvSpPr/>
          <p:nvPr/>
        </p:nvSpPr>
        <p:spPr>
          <a:xfrm>
            <a:off x="10353348" y="1525585"/>
            <a:ext cx="3220313" cy="824813"/>
          </a:xfrm>
          <a:custGeom>
            <a:avLst/>
            <a:gdLst/>
            <a:ahLst/>
            <a:cxnLst/>
            <a:rect l="l" t="t" r="r" b="b"/>
            <a:pathLst>
              <a:path w="3220313" h="824813">
                <a:moveTo>
                  <a:pt x="0" y="0"/>
                </a:moveTo>
                <a:lnTo>
                  <a:pt x="3220314" y="0"/>
                </a:lnTo>
                <a:lnTo>
                  <a:pt x="3220314" y="824812"/>
                </a:lnTo>
                <a:lnTo>
                  <a:pt x="0" y="8248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0B8DC4C0-B57B-978F-5BD1-44802B2A764A}"/>
              </a:ext>
            </a:extLst>
          </p:cNvPr>
          <p:cNvSpPr/>
          <p:nvPr/>
        </p:nvSpPr>
        <p:spPr>
          <a:xfrm>
            <a:off x="18007957" y="1856978"/>
            <a:ext cx="3897222" cy="5161884"/>
          </a:xfrm>
          <a:custGeom>
            <a:avLst/>
            <a:gdLst/>
            <a:ahLst/>
            <a:cxnLst/>
            <a:rect l="l" t="t" r="r" b="b"/>
            <a:pathLst>
              <a:path w="3897222" h="5161884">
                <a:moveTo>
                  <a:pt x="0" y="0"/>
                </a:moveTo>
                <a:lnTo>
                  <a:pt x="3897222" y="0"/>
                </a:lnTo>
                <a:lnTo>
                  <a:pt x="3897222" y="5161883"/>
                </a:lnTo>
                <a:lnTo>
                  <a:pt x="0" y="51618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D134AA13-DD77-C677-E99A-D2D336671C4D}"/>
              </a:ext>
            </a:extLst>
          </p:cNvPr>
          <p:cNvSpPr txBox="1"/>
          <p:nvPr/>
        </p:nvSpPr>
        <p:spPr>
          <a:xfrm>
            <a:off x="1600200" y="6814704"/>
            <a:ext cx="16687800" cy="3468129"/>
          </a:xfrm>
          <a:prstGeom prst="rect">
            <a:avLst/>
          </a:prstGeom>
          <a:noFill/>
        </p:spPr>
        <p:txBody>
          <a:bodyPr wrap="square">
            <a:spAutoFit/>
          </a:bodyPr>
          <a:lstStyle/>
          <a:p>
            <a:pPr algn="just">
              <a:lnSpc>
                <a:spcPct val="120000"/>
              </a:lnSpc>
              <a:spcBef>
                <a:spcPts val="200"/>
              </a:spcBef>
              <a:spcAft>
                <a:spcPts val="200"/>
              </a:spcAft>
            </a:pPr>
            <a:r>
              <a:rPr lang="vi-VN" sz="3600" b="1" dirty="0">
                <a:solidFill>
                  <a:srgbClr val="000000"/>
                </a:solidFill>
                <a:effectLst/>
                <a:latin typeface="Roboto Condensed" panose="02000000000000000000" pitchFamily="2" charset="0"/>
                <a:ea typeface="Roboto Condensed" panose="02000000000000000000" pitchFamily="2" charset="0"/>
              </a:rPr>
              <a:t>Sửa lại bằng 1 trong 2 cách: </a:t>
            </a:r>
            <a:endParaRPr lang="en-US" sz="3600" b="1" dirty="0">
              <a:effectLst/>
              <a:latin typeface="Roboto Condensed" panose="02000000000000000000" pitchFamily="2" charset="0"/>
              <a:ea typeface="Roboto Condensed" panose="02000000000000000000" pitchFamily="2" charset="0"/>
            </a:endParaRPr>
          </a:p>
          <a:p>
            <a:pPr marL="571500" indent="-571500" algn="just">
              <a:lnSpc>
                <a:spcPct val="120000"/>
              </a:lnSpc>
              <a:spcBef>
                <a:spcPts val="200"/>
              </a:spcBef>
              <a:spcAft>
                <a:spcPts val="200"/>
              </a:spcAft>
              <a:buFont typeface="Arial" panose="020B0604020202020204" pitchFamily="34" charset="0"/>
              <a:buChar char="•"/>
            </a:pPr>
            <a:r>
              <a:rPr lang="vi-VN" sz="3600" dirty="0">
                <a:solidFill>
                  <a:srgbClr val="000000"/>
                </a:solidFill>
                <a:effectLst/>
                <a:latin typeface="Roboto Condensed" panose="02000000000000000000" pitchFamily="2" charset="0"/>
                <a:ea typeface="Roboto Condensed" panose="02000000000000000000" pitchFamily="2" charset="0"/>
              </a:rPr>
              <a:t>Xếp theo thứ tự a, b, c...của tên tác giả: đôỉ thứ tự giữa tài liệu 1 và tài liệu 2, tài liệu 3 sau tài liệu 4.</a:t>
            </a:r>
            <a:endParaRPr lang="en-US" sz="3600" dirty="0">
              <a:effectLst/>
              <a:latin typeface="Roboto Condensed" panose="02000000000000000000" pitchFamily="2" charset="0"/>
              <a:ea typeface="Roboto Condensed" panose="02000000000000000000" pitchFamily="2" charset="0"/>
            </a:endParaRPr>
          </a:p>
          <a:p>
            <a:pPr marL="571500" indent="-571500" algn="just">
              <a:lnSpc>
                <a:spcPct val="120000"/>
              </a:lnSpc>
              <a:spcBef>
                <a:spcPts val="200"/>
              </a:spcBef>
              <a:spcAft>
                <a:spcPts val="200"/>
              </a:spcAft>
              <a:buFont typeface="Arial" panose="020B0604020202020204" pitchFamily="34" charset="0"/>
              <a:buChar char="•"/>
            </a:pPr>
            <a:r>
              <a:rPr lang="vi-VN" sz="3600" dirty="0">
                <a:solidFill>
                  <a:srgbClr val="000000"/>
                </a:solidFill>
                <a:effectLst/>
                <a:latin typeface="Roboto Condensed" panose="02000000000000000000" pitchFamily="2" charset="0"/>
                <a:ea typeface="Roboto Condensed" panose="02000000000000000000" pitchFamily="2" charset="0"/>
              </a:rPr>
              <a:t>Xếp theo thứ tự a, b, c,... của họ tác giả: chuyển tài liệu 3 thành tài liệu 1, tài liệu 1 thành tài liệu 2, tài liệu 2 thành tài liệu 3.</a:t>
            </a:r>
            <a:endParaRPr lang="en-US" sz="3600" dirty="0">
              <a:effectLst/>
              <a:latin typeface="Roboto Condensed" panose="02000000000000000000" pitchFamily="2" charset="0"/>
              <a:ea typeface="Roboto Condensed" panose="02000000000000000000" pitchFamily="2" charset="0"/>
            </a:endParaRPr>
          </a:p>
        </p:txBody>
      </p:sp>
      <p:sp>
        <p:nvSpPr>
          <p:cNvPr id="11" name="TextBox 10">
            <a:extLst>
              <a:ext uri="{FF2B5EF4-FFF2-40B4-BE49-F238E27FC236}">
                <a16:creationId xmlns:a16="http://schemas.microsoft.com/office/drawing/2014/main" id="{9B9AD561-70FF-B7AD-A15C-BF9CF49C1245}"/>
              </a:ext>
            </a:extLst>
          </p:cNvPr>
          <p:cNvSpPr txBox="1"/>
          <p:nvPr/>
        </p:nvSpPr>
        <p:spPr>
          <a:xfrm>
            <a:off x="1589314" y="1856978"/>
            <a:ext cx="16230600" cy="4772460"/>
          </a:xfrm>
          <a:prstGeom prst="rect">
            <a:avLst/>
          </a:prstGeom>
          <a:noFill/>
        </p:spPr>
        <p:txBody>
          <a:bodyPr wrap="square">
            <a:spAutoFit/>
          </a:bodyPr>
          <a:lstStyle/>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Tài liệu tham khảo</a:t>
            </a:r>
            <a:endParaRPr lang="en-US" sz="35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1. Nguyễn Tài Cẩn (1996), Ngữ pháp tiếng Việt, NXB Đại học Quốc gia Hà Nội.</a:t>
            </a:r>
            <a:endParaRPr lang="en-US" sz="35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2. Phan Văn Các (2001), Từ điển Hán - Việt, NXB Dân Trí.</a:t>
            </a:r>
            <a:endParaRPr lang="en-US" sz="35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3. Trương Chính (1997), Giải thích các từ gần âm, gần nghĩa dễ nhầm lẫn, NXB Giáo dục, Hà Nội.</a:t>
            </a:r>
            <a:endParaRPr lang="en-US" sz="3500"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4. Cao Xuân Hạo (1998), Tiếng Việt - Mấy vấn đề ngữ âm, ngữ pháp, ngữ nghĩa, NXB Giáo dục, Hà Nội.</a:t>
            </a:r>
            <a:endParaRPr lang="en-US" sz="3500" i="1" dirty="0">
              <a:effectLst/>
              <a:latin typeface="Roboto Condensed" panose="02000000000000000000" pitchFamily="2" charset="0"/>
              <a:ea typeface="Roboto Condensed" panose="02000000000000000000" pitchFamily="2" charset="0"/>
            </a:endParaRPr>
          </a:p>
        </p:txBody>
      </p:sp>
      <p:sp>
        <p:nvSpPr>
          <p:cNvPr id="13" name="Freeform 10">
            <a:extLst>
              <a:ext uri="{FF2B5EF4-FFF2-40B4-BE49-F238E27FC236}">
                <a16:creationId xmlns:a16="http://schemas.microsoft.com/office/drawing/2014/main" id="{8D84C3A0-584A-FBA9-6CAD-83871915DEF7}"/>
              </a:ext>
            </a:extLst>
          </p:cNvPr>
          <p:cNvSpPr/>
          <p:nvPr/>
        </p:nvSpPr>
        <p:spPr>
          <a:xfrm rot="13732612">
            <a:off x="98181" y="7845867"/>
            <a:ext cx="1498953" cy="941837"/>
          </a:xfrm>
          <a:custGeom>
            <a:avLst/>
            <a:gdLst/>
            <a:ahLst/>
            <a:cxnLst/>
            <a:rect l="l" t="t" r="r" b="b"/>
            <a:pathLst>
              <a:path w="1911629" h="1414606">
                <a:moveTo>
                  <a:pt x="0" y="0"/>
                </a:moveTo>
                <a:lnTo>
                  <a:pt x="1911629" y="0"/>
                </a:lnTo>
                <a:lnTo>
                  <a:pt x="1911629" y="1414606"/>
                </a:lnTo>
                <a:lnTo>
                  <a:pt x="0" y="14146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5">
            <a:extLst>
              <a:ext uri="{FF2B5EF4-FFF2-40B4-BE49-F238E27FC236}">
                <a16:creationId xmlns:a16="http://schemas.microsoft.com/office/drawing/2014/main" id="{B6A5A660-880B-9181-BF15-30E2ABD2B318}"/>
              </a:ext>
            </a:extLst>
          </p:cNvPr>
          <p:cNvSpPr/>
          <p:nvPr/>
        </p:nvSpPr>
        <p:spPr>
          <a:xfrm>
            <a:off x="-2631395" y="-5157490"/>
            <a:ext cx="8916796" cy="8421418"/>
          </a:xfrm>
          <a:custGeom>
            <a:avLst/>
            <a:gdLst/>
            <a:ahLst/>
            <a:cxnLst/>
            <a:rect l="l" t="t" r="r" b="b"/>
            <a:pathLst>
              <a:path w="8916796" h="8421418">
                <a:moveTo>
                  <a:pt x="0" y="0"/>
                </a:moveTo>
                <a:lnTo>
                  <a:pt x="8916796" y="0"/>
                </a:lnTo>
                <a:lnTo>
                  <a:pt x="8916796" y="8421418"/>
                </a:lnTo>
                <a:lnTo>
                  <a:pt x="0" y="84214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34177483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p:cNvGrpSpPr/>
        <p:nvPr/>
      </p:nvGrpSpPr>
      <p:grpSpPr>
        <a:xfrm>
          <a:off x="0" y="0"/>
          <a:ext cx="0" cy="0"/>
          <a:chOff x="0" y="0"/>
          <a:chExt cx="0" cy="0"/>
        </a:xfrm>
      </p:grpSpPr>
      <p:grpSp>
        <p:nvGrpSpPr>
          <p:cNvPr id="2" name="Group 2"/>
          <p:cNvGrpSpPr/>
          <p:nvPr/>
        </p:nvGrpSpPr>
        <p:grpSpPr>
          <a:xfrm>
            <a:off x="385976" y="1202095"/>
            <a:ext cx="18157401" cy="9372411"/>
            <a:chOff x="0" y="0"/>
            <a:chExt cx="24209868" cy="12496548"/>
          </a:xfrm>
        </p:grpSpPr>
        <p:sp>
          <p:nvSpPr>
            <p:cNvPr id="3" name="AutoShape 3"/>
            <p:cNvSpPr/>
            <p:nvPr/>
          </p:nvSpPr>
          <p:spPr>
            <a:xfrm rot="-155262">
              <a:off x="379342" y="526613"/>
              <a:ext cx="23585320" cy="11394919"/>
            </a:xfrm>
            <a:prstGeom prst="rect">
              <a:avLst/>
            </a:prstGeom>
            <a:solidFill>
              <a:srgbClr val="F2F1F4"/>
            </a:solidFill>
          </p:spPr>
          <p:txBody>
            <a:bodyPr/>
            <a:lstStyle/>
            <a:p>
              <a:endParaRPr lang="en-US"/>
            </a:p>
          </p:txBody>
        </p:sp>
        <p:sp>
          <p:nvSpPr>
            <p:cNvPr id="4" name="AutoShape 4"/>
            <p:cNvSpPr/>
            <p:nvPr/>
          </p:nvSpPr>
          <p:spPr>
            <a:xfrm rot="-90015">
              <a:off x="145126" y="794832"/>
              <a:ext cx="23585320" cy="11394919"/>
            </a:xfrm>
            <a:prstGeom prst="rect">
              <a:avLst/>
            </a:prstGeom>
            <a:solidFill>
              <a:srgbClr val="FFFFFF"/>
            </a:solidFill>
          </p:spPr>
          <p:txBody>
            <a:bodyPr/>
            <a:lstStyle/>
            <a:p>
              <a:endParaRPr lang="en-US"/>
            </a:p>
          </p:txBody>
        </p:sp>
      </p:grpSp>
      <p:sp>
        <p:nvSpPr>
          <p:cNvPr id="5" name="Freeform 5"/>
          <p:cNvSpPr/>
          <p:nvPr/>
        </p:nvSpPr>
        <p:spPr>
          <a:xfrm rot="1563767">
            <a:off x="16821824" y="380816"/>
            <a:ext cx="874953" cy="2382297"/>
          </a:xfrm>
          <a:custGeom>
            <a:avLst/>
            <a:gdLst/>
            <a:ahLst/>
            <a:cxnLst/>
            <a:rect l="l" t="t" r="r" b="b"/>
            <a:pathLst>
              <a:path w="874953" h="2382297">
                <a:moveTo>
                  <a:pt x="0" y="0"/>
                </a:moveTo>
                <a:lnTo>
                  <a:pt x="874952" y="0"/>
                </a:lnTo>
                <a:lnTo>
                  <a:pt x="874952" y="2382297"/>
                </a:lnTo>
                <a:lnTo>
                  <a:pt x="0" y="23822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0353348" y="1525585"/>
            <a:ext cx="3220313" cy="824813"/>
          </a:xfrm>
          <a:custGeom>
            <a:avLst/>
            <a:gdLst/>
            <a:ahLst/>
            <a:cxnLst/>
            <a:rect l="l" t="t" r="r" b="b"/>
            <a:pathLst>
              <a:path w="3220313" h="824813">
                <a:moveTo>
                  <a:pt x="0" y="0"/>
                </a:moveTo>
                <a:lnTo>
                  <a:pt x="3220314" y="0"/>
                </a:lnTo>
                <a:lnTo>
                  <a:pt x="3220314" y="824812"/>
                </a:lnTo>
                <a:lnTo>
                  <a:pt x="0" y="8248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594768" y="3726561"/>
            <a:ext cx="3897222" cy="5161884"/>
          </a:xfrm>
          <a:custGeom>
            <a:avLst/>
            <a:gdLst/>
            <a:ahLst/>
            <a:cxnLst/>
            <a:rect l="l" t="t" r="r" b="b"/>
            <a:pathLst>
              <a:path w="3897222" h="5161884">
                <a:moveTo>
                  <a:pt x="0" y="0"/>
                </a:moveTo>
                <a:lnTo>
                  <a:pt x="3897222" y="0"/>
                </a:lnTo>
                <a:lnTo>
                  <a:pt x="3897222" y="5161884"/>
                </a:lnTo>
                <a:lnTo>
                  <a:pt x="0" y="51618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1595833" y="3421992"/>
            <a:ext cx="14101367" cy="6058069"/>
          </a:xfrm>
          <a:prstGeom prst="rect">
            <a:avLst/>
          </a:prstGeom>
        </p:spPr>
        <p:txBody>
          <a:bodyPr wrap="square" lIns="0" tIns="0" rIns="0" bIns="0" rtlCol="0" anchor="t">
            <a:spAutoFit/>
          </a:bodyPr>
          <a:lstStyle/>
          <a:p>
            <a:pPr algn="just">
              <a:lnSpc>
                <a:spcPct val="120000"/>
              </a:lnSpc>
              <a:spcBef>
                <a:spcPts val="200"/>
              </a:spcBef>
              <a:spcAft>
                <a:spcPts val="200"/>
              </a:spcAft>
            </a:pPr>
            <a:r>
              <a:rPr lang="vi-VN" sz="4000" b="1" dirty="0">
                <a:effectLst/>
                <a:latin typeface="Roboto Condensed" panose="02000000000000000000" pitchFamily="2" charset="0"/>
                <a:ea typeface="Roboto Condensed" panose="02000000000000000000" pitchFamily="2" charset="0"/>
              </a:rPr>
              <a:t>Dưới đây là 1 ví dụ xếp đúng theo họ tác giả:</a:t>
            </a:r>
            <a:endParaRPr lang="en-US" sz="4000" dirty="0">
              <a:effectLst/>
              <a:latin typeface="Roboto Condensed" panose="02000000000000000000" pitchFamily="2" charset="0"/>
              <a:ea typeface="Roboto Condensed" panose="02000000000000000000" pitchFamily="2" charset="0"/>
            </a:endParaRPr>
          </a:p>
          <a:p>
            <a:pPr marL="342900" lvl="0" indent="-342900" algn="just">
              <a:lnSpc>
                <a:spcPct val="120000"/>
              </a:lnSpc>
              <a:spcBef>
                <a:spcPts val="200"/>
              </a:spcBef>
              <a:spcAft>
                <a:spcPts val="200"/>
              </a:spcAft>
              <a:buFont typeface="Arial" panose="020B0604020202020204" pitchFamily="34" charset="0"/>
              <a:buChar char="●"/>
            </a:pPr>
            <a:r>
              <a:rPr lang="vi-VN" sz="4000" u="none" strike="noStrike" dirty="0">
                <a:effectLst/>
                <a:latin typeface="Roboto Condensed" panose="02000000000000000000" pitchFamily="2" charset="0"/>
                <a:ea typeface="Roboto Condensed" panose="02000000000000000000" pitchFamily="2" charset="0"/>
                <a:cs typeface="Noto Sans Symbols"/>
              </a:rPr>
              <a:t>1. Cao Xuân Hạo (1998), Tiếng Việt - Mấy vấn đề ngữ âm, ngữ pháp, ngữ nghĩa, NXB Giáo dục, Hà Nội.</a:t>
            </a:r>
            <a:endParaRPr lang="en-US" sz="4000" u="none" strike="noStrike" dirty="0">
              <a:effectLst/>
              <a:latin typeface="Roboto Condensed" panose="02000000000000000000" pitchFamily="2" charset="0"/>
              <a:ea typeface="Roboto Condensed" panose="02000000000000000000" pitchFamily="2" charset="0"/>
              <a:cs typeface="Noto Sans Symbols"/>
            </a:endParaRPr>
          </a:p>
          <a:p>
            <a:pPr marL="342900" lvl="0" indent="-342900" algn="just">
              <a:lnSpc>
                <a:spcPct val="120000"/>
              </a:lnSpc>
              <a:spcBef>
                <a:spcPts val="200"/>
              </a:spcBef>
              <a:spcAft>
                <a:spcPts val="200"/>
              </a:spcAft>
              <a:buFont typeface="Arial" panose="020B0604020202020204" pitchFamily="34" charset="0"/>
              <a:buChar char="●"/>
            </a:pPr>
            <a:r>
              <a:rPr lang="vi-VN" sz="4000" u="none" strike="noStrike" dirty="0">
                <a:effectLst/>
                <a:latin typeface="Roboto Condensed" panose="02000000000000000000" pitchFamily="2" charset="0"/>
                <a:ea typeface="Roboto Condensed" panose="02000000000000000000" pitchFamily="2" charset="0"/>
                <a:cs typeface="Noto Sans Symbols"/>
              </a:rPr>
              <a:t>2. Nguyễn Tài Cẩn (1996), Ngữ pháp tiếng Việt, NXB Đại học Quốc gia Hà Nội.</a:t>
            </a:r>
            <a:endParaRPr lang="en-US" sz="4000" u="none" strike="noStrike" dirty="0">
              <a:effectLst/>
              <a:latin typeface="Roboto Condensed" panose="02000000000000000000" pitchFamily="2" charset="0"/>
              <a:ea typeface="Roboto Condensed" panose="02000000000000000000" pitchFamily="2" charset="0"/>
              <a:cs typeface="Noto Sans Symbols"/>
            </a:endParaRPr>
          </a:p>
          <a:p>
            <a:pPr marL="342900" lvl="0" indent="-342900" algn="just">
              <a:lnSpc>
                <a:spcPct val="120000"/>
              </a:lnSpc>
              <a:spcBef>
                <a:spcPts val="200"/>
              </a:spcBef>
              <a:spcAft>
                <a:spcPts val="200"/>
              </a:spcAft>
              <a:buFont typeface="Arial" panose="020B0604020202020204" pitchFamily="34" charset="0"/>
              <a:buChar char="●"/>
            </a:pPr>
            <a:r>
              <a:rPr lang="vi-VN" sz="4000" u="none" strike="noStrike" dirty="0">
                <a:effectLst/>
                <a:latin typeface="Roboto Condensed" panose="02000000000000000000" pitchFamily="2" charset="0"/>
                <a:ea typeface="Roboto Condensed" panose="02000000000000000000" pitchFamily="2" charset="0"/>
                <a:cs typeface="Noto Sans Symbols"/>
              </a:rPr>
              <a:t>3. Phan Văn Các (2001), Từ điển Hán - Việt, NXB Dân Trí.</a:t>
            </a:r>
            <a:endParaRPr lang="en-US" sz="4000" u="none" strike="noStrike" dirty="0">
              <a:effectLst/>
              <a:latin typeface="Roboto Condensed" panose="02000000000000000000" pitchFamily="2" charset="0"/>
              <a:ea typeface="Roboto Condensed" panose="02000000000000000000" pitchFamily="2" charset="0"/>
              <a:cs typeface="Noto Sans Symbols"/>
            </a:endParaRPr>
          </a:p>
          <a:p>
            <a:pPr marL="342900" lvl="0" indent="-342900" algn="just">
              <a:lnSpc>
                <a:spcPct val="120000"/>
              </a:lnSpc>
              <a:spcBef>
                <a:spcPts val="200"/>
              </a:spcBef>
              <a:spcAft>
                <a:spcPts val="200"/>
              </a:spcAft>
              <a:buFont typeface="Arial" panose="020B0604020202020204" pitchFamily="34" charset="0"/>
              <a:buChar char="●"/>
            </a:pPr>
            <a:r>
              <a:rPr lang="vi-VN" sz="4000" u="none" strike="noStrike" dirty="0">
                <a:effectLst/>
                <a:latin typeface="Roboto Condensed" panose="02000000000000000000" pitchFamily="2" charset="0"/>
                <a:ea typeface="Roboto Condensed" panose="02000000000000000000" pitchFamily="2" charset="0"/>
                <a:cs typeface="Noto Sans Symbols"/>
              </a:rPr>
              <a:t>4. Trương Chính (1997), Giải thích các từ gần âm, gần nghĩa dễ nhầm lẫn, NXB Giáo dục, Hà Nội.</a:t>
            </a:r>
            <a:endParaRPr lang="en-US" sz="4000" u="none" strike="noStrike" dirty="0">
              <a:effectLst/>
              <a:latin typeface="Roboto Condensed" panose="02000000000000000000" pitchFamily="2" charset="0"/>
              <a:ea typeface="Roboto Condensed" panose="02000000000000000000" pitchFamily="2" charset="0"/>
              <a:cs typeface="Noto Sans Symbol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a:extLst>
            <a:ext uri="{FF2B5EF4-FFF2-40B4-BE49-F238E27FC236}">
              <a16:creationId xmlns:a16="http://schemas.microsoft.com/office/drawing/2014/main" id="{01E556DF-B7F0-25D4-F504-5C3FEC9D0F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F94B988-467A-C8AF-9E6B-356C14E0CE61}"/>
              </a:ext>
            </a:extLst>
          </p:cNvPr>
          <p:cNvSpPr/>
          <p:nvPr/>
        </p:nvSpPr>
        <p:spPr>
          <a:xfrm>
            <a:off x="0" y="0"/>
            <a:ext cx="10776857" cy="10287000"/>
          </a:xfrm>
          <a:custGeom>
            <a:avLst/>
            <a:gdLst/>
            <a:ahLst/>
            <a:cxnLst/>
            <a:rect l="l" t="t" r="r" b="b"/>
            <a:pathLst>
              <a:path w="10776857" h="10287000">
                <a:moveTo>
                  <a:pt x="0" y="0"/>
                </a:moveTo>
                <a:lnTo>
                  <a:pt x="10776857" y="0"/>
                </a:lnTo>
                <a:lnTo>
                  <a:pt x="1077685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a:extLst>
              <a:ext uri="{FF2B5EF4-FFF2-40B4-BE49-F238E27FC236}">
                <a16:creationId xmlns:a16="http://schemas.microsoft.com/office/drawing/2014/main" id="{A1EC35DA-AD9F-28C3-632D-E59D0B927CD7}"/>
              </a:ext>
            </a:extLst>
          </p:cNvPr>
          <p:cNvSpPr/>
          <p:nvPr/>
        </p:nvSpPr>
        <p:spPr>
          <a:xfrm rot="-67229">
            <a:off x="1207300" y="653088"/>
            <a:ext cx="15873399" cy="9433918"/>
          </a:xfrm>
          <a:prstGeom prst="rect">
            <a:avLst/>
          </a:prstGeom>
          <a:solidFill>
            <a:srgbClr val="FFFFFF"/>
          </a:solidFill>
        </p:spPr>
        <p:txBody>
          <a:bodyPr/>
          <a:lstStyle/>
          <a:p>
            <a:endParaRPr lang="en-US"/>
          </a:p>
        </p:txBody>
      </p:sp>
      <p:sp>
        <p:nvSpPr>
          <p:cNvPr id="4" name="Freeform 4">
            <a:extLst>
              <a:ext uri="{FF2B5EF4-FFF2-40B4-BE49-F238E27FC236}">
                <a16:creationId xmlns:a16="http://schemas.microsoft.com/office/drawing/2014/main" id="{041B7F7F-6429-9A27-1515-D0B8AE6E9A0C}"/>
              </a:ext>
            </a:extLst>
          </p:cNvPr>
          <p:cNvSpPr/>
          <p:nvPr/>
        </p:nvSpPr>
        <p:spPr>
          <a:xfrm>
            <a:off x="551535" y="313580"/>
            <a:ext cx="4068879" cy="971093"/>
          </a:xfrm>
          <a:custGeom>
            <a:avLst/>
            <a:gdLst/>
            <a:ahLst/>
            <a:cxnLst/>
            <a:rect l="l" t="t" r="r" b="b"/>
            <a:pathLst>
              <a:path w="4068879" h="971093">
                <a:moveTo>
                  <a:pt x="0" y="0"/>
                </a:moveTo>
                <a:lnTo>
                  <a:pt x="4068879" y="0"/>
                </a:lnTo>
                <a:lnTo>
                  <a:pt x="4068879" y="971093"/>
                </a:lnTo>
                <a:lnTo>
                  <a:pt x="0" y="971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99437DCB-9743-5FCF-DB28-2F0579B94A6A}"/>
              </a:ext>
            </a:extLst>
          </p:cNvPr>
          <p:cNvSpPr/>
          <p:nvPr/>
        </p:nvSpPr>
        <p:spPr>
          <a:xfrm>
            <a:off x="-1120342" y="7603397"/>
            <a:ext cx="3766911" cy="3291338"/>
          </a:xfrm>
          <a:custGeom>
            <a:avLst/>
            <a:gdLst/>
            <a:ahLst/>
            <a:cxnLst/>
            <a:rect l="l" t="t" r="r" b="b"/>
            <a:pathLst>
              <a:path w="3766911" h="3291338">
                <a:moveTo>
                  <a:pt x="0" y="0"/>
                </a:moveTo>
                <a:lnTo>
                  <a:pt x="3766911" y="0"/>
                </a:lnTo>
                <a:lnTo>
                  <a:pt x="3766911" y="3291338"/>
                </a:lnTo>
                <a:lnTo>
                  <a:pt x="0" y="32913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C1073227-1638-121F-37DC-5707A1F82157}"/>
              </a:ext>
            </a:extLst>
          </p:cNvPr>
          <p:cNvSpPr/>
          <p:nvPr/>
        </p:nvSpPr>
        <p:spPr>
          <a:xfrm>
            <a:off x="15770605" y="5443916"/>
            <a:ext cx="7257855" cy="5107715"/>
          </a:xfrm>
          <a:custGeom>
            <a:avLst/>
            <a:gdLst/>
            <a:ahLst/>
            <a:cxnLst/>
            <a:rect l="l" t="t" r="r" b="b"/>
            <a:pathLst>
              <a:path w="7257855" h="5107715">
                <a:moveTo>
                  <a:pt x="0" y="0"/>
                </a:moveTo>
                <a:lnTo>
                  <a:pt x="7257855" y="0"/>
                </a:lnTo>
                <a:lnTo>
                  <a:pt x="7257855" y="5107715"/>
                </a:lnTo>
                <a:lnTo>
                  <a:pt x="0" y="51077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727B3D66-A5FF-0DAC-E008-BCAB701821E7}"/>
              </a:ext>
            </a:extLst>
          </p:cNvPr>
          <p:cNvSpPr txBox="1"/>
          <p:nvPr/>
        </p:nvSpPr>
        <p:spPr>
          <a:xfrm>
            <a:off x="5611027" y="741553"/>
            <a:ext cx="9354337" cy="923330"/>
          </a:xfrm>
          <a:prstGeom prst="rect">
            <a:avLst/>
          </a:prstGeom>
        </p:spPr>
        <p:txBody>
          <a:bodyPr wrap="square" lIns="0" tIns="0" rIns="0" bIns="0" rtlCol="0" anchor="t">
            <a:spAutoFit/>
          </a:bodyPr>
          <a:lstStyle/>
          <a:p>
            <a:pPr algn="ctr">
              <a:lnSpc>
                <a:spcPts val="7200"/>
              </a:lnSpc>
              <a:spcBef>
                <a:spcPct val="0"/>
              </a:spcBef>
            </a:pPr>
            <a:r>
              <a:rPr lang="en-US" sz="6000" dirty="0">
                <a:solidFill>
                  <a:srgbClr val="022340"/>
                </a:solidFill>
                <a:latin typeface="Fraunces Bold"/>
              </a:rPr>
              <a:t>BÀI TẬP LUYỆN THÊM</a:t>
            </a:r>
          </a:p>
        </p:txBody>
      </p:sp>
      <p:sp>
        <p:nvSpPr>
          <p:cNvPr id="8" name="TextBox 8">
            <a:extLst>
              <a:ext uri="{FF2B5EF4-FFF2-40B4-BE49-F238E27FC236}">
                <a16:creationId xmlns:a16="http://schemas.microsoft.com/office/drawing/2014/main" id="{109F3C97-E54C-F448-4891-D2797A2322F3}"/>
              </a:ext>
            </a:extLst>
          </p:cNvPr>
          <p:cNvSpPr txBox="1"/>
          <p:nvPr/>
        </p:nvSpPr>
        <p:spPr>
          <a:xfrm>
            <a:off x="1676400" y="1583013"/>
            <a:ext cx="14450105" cy="1243289"/>
          </a:xfrm>
          <a:prstGeom prst="rect">
            <a:avLst/>
          </a:prstGeom>
        </p:spPr>
        <p:txBody>
          <a:bodyPr wrap="square" lIns="0" tIns="0" rIns="0" bIns="0" rtlCol="0" anchor="t">
            <a:spAutoFit/>
          </a:bodyPr>
          <a:lstStyle/>
          <a:p>
            <a:pPr algn="just">
              <a:lnSpc>
                <a:spcPct val="120000"/>
              </a:lnSpc>
              <a:spcBef>
                <a:spcPts val="200"/>
              </a:spcBef>
              <a:spcAft>
                <a:spcPts val="200"/>
              </a:spcAft>
              <a:tabLst>
                <a:tab pos="7334250" algn="l"/>
              </a:tabLst>
            </a:pPr>
            <a:r>
              <a:rPr lang="vi-VN" sz="3500" b="1" dirty="0">
                <a:effectLst/>
                <a:latin typeface="Roboto Condensed" panose="02000000000000000000" pitchFamily="2" charset="0"/>
                <a:ea typeface="Roboto Condensed" panose="02000000000000000000" pitchFamily="2" charset="0"/>
              </a:rPr>
              <a:t>Bài 1. Trong hai cách trích dẫn tài liệu sau, cách nào đúng quy định? Dựa vào đâu em xác định như vậy?</a:t>
            </a:r>
            <a:endParaRPr lang="en-US" sz="3500" dirty="0">
              <a:effectLst/>
              <a:latin typeface="Roboto Condensed" panose="02000000000000000000" pitchFamily="2" charset="0"/>
              <a:ea typeface="Roboto Condensed" panose="02000000000000000000" pitchFamily="2" charset="0"/>
            </a:endParaRPr>
          </a:p>
        </p:txBody>
      </p:sp>
      <p:sp>
        <p:nvSpPr>
          <p:cNvPr id="9" name="TextBox 8">
            <a:extLst>
              <a:ext uri="{FF2B5EF4-FFF2-40B4-BE49-F238E27FC236}">
                <a16:creationId xmlns:a16="http://schemas.microsoft.com/office/drawing/2014/main" id="{C3CFD309-CC40-1085-EEE8-B5F98B4C6BEF}"/>
              </a:ext>
            </a:extLst>
          </p:cNvPr>
          <p:cNvSpPr txBox="1"/>
          <p:nvPr/>
        </p:nvSpPr>
        <p:spPr>
          <a:xfrm>
            <a:off x="1795527" y="3242107"/>
            <a:ext cx="14211850" cy="3931204"/>
          </a:xfrm>
          <a:prstGeom prst="rect">
            <a:avLst/>
          </a:prstGeom>
        </p:spPr>
        <p:txBody>
          <a:bodyPr wrap="square" lIns="0" tIns="0" rIns="0" bIns="0" rtlCol="0" anchor="t">
            <a:spAutoFit/>
          </a:bodyPr>
          <a:lstStyle/>
          <a:p>
            <a:pPr algn="just">
              <a:lnSpc>
                <a:spcPct val="120000"/>
              </a:lnSpc>
              <a:spcBef>
                <a:spcPts val="200"/>
              </a:spcBef>
              <a:spcAft>
                <a:spcPts val="200"/>
              </a:spcAft>
              <a:tabLst>
                <a:tab pos="7334250" algn="l"/>
              </a:tabLst>
            </a:pPr>
            <a:r>
              <a:rPr lang="vi-VN" sz="3500" dirty="0">
                <a:effectLst/>
                <a:latin typeface="Roboto Condensed" panose="02000000000000000000" pitchFamily="2" charset="0"/>
                <a:ea typeface="Roboto Condensed" panose="02000000000000000000" pitchFamily="2" charset="0"/>
              </a:rPr>
              <a:t>a. Cách 1: </a:t>
            </a:r>
            <a:r>
              <a:rPr lang="vi-VN" sz="3500" i="1" dirty="0">
                <a:effectLst/>
                <a:latin typeface="Roboto Condensed" panose="02000000000000000000" pitchFamily="2" charset="0"/>
                <a:ea typeface="Roboto Condensed" panose="02000000000000000000" pitchFamily="2" charset="0"/>
              </a:rPr>
              <a:t>Một nền giáo dục phiến diện, có thể sản sinh ra những người nông cạn về tinh thần, những con người một chiều kích</a:t>
            </a:r>
            <a:endParaRPr lang="en-US" sz="3500"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dirty="0">
                <a:effectLst/>
                <a:latin typeface="Roboto Condensed" panose="02000000000000000000" pitchFamily="2" charset="0"/>
                <a:ea typeface="Roboto Condensed" panose="02000000000000000000" pitchFamily="2" charset="0"/>
              </a:rPr>
              <a:t>Cách 2: Một nền giáo dục phiến diện, có thể sản sinh ra những người nông cạn về tinh thần, “những con người một chiều kích” như Hơ-bớt Mác-kiu-dơ (Herbert Marcuse) đã nói.</a:t>
            </a:r>
            <a:endParaRPr lang="en-US" sz="3500" dirty="0">
              <a:effectLst/>
              <a:latin typeface="Roboto Condensed" panose="02000000000000000000" pitchFamily="2" charset="0"/>
              <a:ea typeface="Roboto Condensed" panose="02000000000000000000" pitchFamily="2" charset="0"/>
            </a:endParaRPr>
          </a:p>
          <a:p>
            <a:pPr algn="r">
              <a:lnSpc>
                <a:spcPct val="120000"/>
              </a:lnSpc>
              <a:spcBef>
                <a:spcPts val="200"/>
              </a:spcBef>
              <a:spcAft>
                <a:spcPts val="200"/>
              </a:spcAft>
              <a:tabLst>
                <a:tab pos="7334250" algn="l"/>
              </a:tabLst>
            </a:pPr>
            <a:r>
              <a:rPr lang="vi-VN" sz="3500" dirty="0">
                <a:effectLst/>
                <a:latin typeface="Roboto Condensed" panose="02000000000000000000" pitchFamily="2" charset="0"/>
                <a:ea typeface="Roboto Condensed" panose="02000000000000000000" pitchFamily="2" charset="0"/>
              </a:rPr>
              <a:t>(Huỳnh Như Phương, </a:t>
            </a:r>
            <a:r>
              <a:rPr lang="vi-VN" sz="3500" i="1" dirty="0">
                <a:effectLst/>
                <a:latin typeface="Roboto Condensed" panose="02000000000000000000" pitchFamily="2" charset="0"/>
                <a:ea typeface="Roboto Condensed" panose="02000000000000000000" pitchFamily="2" charset="0"/>
              </a:rPr>
              <a:t>Hãy cầm lấy mà đọc</a:t>
            </a:r>
            <a:r>
              <a:rPr lang="vi-VN" sz="3500" dirty="0">
                <a:effectLst/>
                <a:latin typeface="Roboto Condensed" panose="02000000000000000000" pitchFamily="2" charset="0"/>
                <a:ea typeface="Roboto Condensed" panose="02000000000000000000" pitchFamily="2" charset="0"/>
              </a:rPr>
              <a:t>)</a:t>
            </a:r>
            <a:endParaRPr lang="en-US" sz="3500" dirty="0">
              <a:effectLst/>
              <a:latin typeface="Roboto Condensed" panose="02000000000000000000" pitchFamily="2" charset="0"/>
              <a:ea typeface="Roboto Condensed" panose="02000000000000000000" pitchFamily="2" charset="0"/>
            </a:endParaRPr>
          </a:p>
        </p:txBody>
      </p:sp>
      <p:sp>
        <p:nvSpPr>
          <p:cNvPr id="10" name="TextBox 9">
            <a:extLst>
              <a:ext uri="{FF2B5EF4-FFF2-40B4-BE49-F238E27FC236}">
                <a16:creationId xmlns:a16="http://schemas.microsoft.com/office/drawing/2014/main" id="{30261F7C-A502-14D3-E0C1-E1C898795B3D}"/>
              </a:ext>
            </a:extLst>
          </p:cNvPr>
          <p:cNvSpPr txBox="1"/>
          <p:nvPr/>
        </p:nvSpPr>
        <p:spPr>
          <a:xfrm>
            <a:off x="2585974" y="7524549"/>
            <a:ext cx="14211850" cy="1243289"/>
          </a:xfrm>
          <a:prstGeom prst="rect">
            <a:avLst/>
          </a:prstGeom>
        </p:spPr>
        <p:txBody>
          <a:bodyPr wrap="square" lIns="0" tIns="0" rIns="0" bIns="0" rtlCol="0" anchor="t">
            <a:spAutoFit/>
          </a:bodyPr>
          <a:lstStyle/>
          <a:p>
            <a:pPr algn="just">
              <a:lnSpc>
                <a:spcPct val="120000"/>
              </a:lnSpc>
              <a:spcBef>
                <a:spcPts val="200"/>
              </a:spcBef>
              <a:spcAft>
                <a:spcPts val="200"/>
              </a:spcAft>
            </a:pPr>
            <a:r>
              <a:rPr lang="vi-VN" sz="3500" dirty="0">
                <a:solidFill>
                  <a:srgbClr val="767DCC"/>
                </a:solidFill>
                <a:effectLst/>
                <a:latin typeface="Roboto Condensed" panose="02000000000000000000" pitchFamily="2" charset="0"/>
                <a:ea typeface="Roboto Condensed" panose="02000000000000000000" pitchFamily="2" charset="0"/>
              </a:rPr>
              <a:t>a) Cách dẫn thứ hai đúng quy định vì tác giả đã tuân thủ các quy định về cách dẫn trực tiếp: đặt phần dẫn trong dấu ngoặc kép, ghi chú tên tác giả</a:t>
            </a:r>
            <a:endParaRPr lang="en-US" sz="3500" dirty="0">
              <a:solidFill>
                <a:srgbClr val="767DCC"/>
              </a:solidFill>
              <a:effectLs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69262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p:cNvGrpSpPr/>
        <p:nvPr/>
      </p:nvGrpSpPr>
      <p:grpSpPr>
        <a:xfrm>
          <a:off x="0" y="0"/>
          <a:ext cx="0" cy="0"/>
          <a:chOff x="0" y="0"/>
          <a:chExt cx="0" cy="0"/>
        </a:xfrm>
      </p:grpSpPr>
      <p:sp>
        <p:nvSpPr>
          <p:cNvPr id="2" name="Freeform 2"/>
          <p:cNvSpPr/>
          <p:nvPr/>
        </p:nvSpPr>
        <p:spPr>
          <a:xfrm>
            <a:off x="0" y="0"/>
            <a:ext cx="10776857" cy="10287000"/>
          </a:xfrm>
          <a:custGeom>
            <a:avLst/>
            <a:gdLst/>
            <a:ahLst/>
            <a:cxnLst/>
            <a:rect l="l" t="t" r="r" b="b"/>
            <a:pathLst>
              <a:path w="10776857" h="10287000">
                <a:moveTo>
                  <a:pt x="0" y="0"/>
                </a:moveTo>
                <a:lnTo>
                  <a:pt x="10776857" y="0"/>
                </a:lnTo>
                <a:lnTo>
                  <a:pt x="1077685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rot="-67229">
            <a:off x="1207300" y="653088"/>
            <a:ext cx="15873399" cy="9433918"/>
          </a:xfrm>
          <a:prstGeom prst="rect">
            <a:avLst/>
          </a:prstGeom>
          <a:solidFill>
            <a:srgbClr val="FFFFFF"/>
          </a:solidFill>
        </p:spPr>
        <p:txBody>
          <a:bodyPr/>
          <a:lstStyle/>
          <a:p>
            <a:endParaRPr lang="en-US"/>
          </a:p>
        </p:txBody>
      </p:sp>
      <p:sp>
        <p:nvSpPr>
          <p:cNvPr id="4" name="Freeform 4"/>
          <p:cNvSpPr/>
          <p:nvPr/>
        </p:nvSpPr>
        <p:spPr>
          <a:xfrm>
            <a:off x="551535" y="313580"/>
            <a:ext cx="4068879" cy="971093"/>
          </a:xfrm>
          <a:custGeom>
            <a:avLst/>
            <a:gdLst/>
            <a:ahLst/>
            <a:cxnLst/>
            <a:rect l="l" t="t" r="r" b="b"/>
            <a:pathLst>
              <a:path w="4068879" h="971093">
                <a:moveTo>
                  <a:pt x="0" y="0"/>
                </a:moveTo>
                <a:lnTo>
                  <a:pt x="4068879" y="0"/>
                </a:lnTo>
                <a:lnTo>
                  <a:pt x="4068879" y="971093"/>
                </a:lnTo>
                <a:lnTo>
                  <a:pt x="0" y="971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5611027" y="741553"/>
            <a:ext cx="9354337" cy="923330"/>
          </a:xfrm>
          <a:prstGeom prst="rect">
            <a:avLst/>
          </a:prstGeom>
        </p:spPr>
        <p:txBody>
          <a:bodyPr wrap="square" lIns="0" tIns="0" rIns="0" bIns="0" rtlCol="0" anchor="t">
            <a:spAutoFit/>
          </a:bodyPr>
          <a:lstStyle/>
          <a:p>
            <a:pPr algn="ctr">
              <a:lnSpc>
                <a:spcPts val="7200"/>
              </a:lnSpc>
              <a:spcBef>
                <a:spcPct val="0"/>
              </a:spcBef>
            </a:pPr>
            <a:r>
              <a:rPr lang="en-US" sz="6000" dirty="0">
                <a:solidFill>
                  <a:srgbClr val="022340"/>
                </a:solidFill>
                <a:latin typeface="Fraunces Bold"/>
              </a:rPr>
              <a:t>BÀI TẬP LUYỆN THÊM</a:t>
            </a:r>
          </a:p>
        </p:txBody>
      </p:sp>
      <p:sp>
        <p:nvSpPr>
          <p:cNvPr id="8" name="TextBox 8"/>
          <p:cNvSpPr txBox="1"/>
          <p:nvPr/>
        </p:nvSpPr>
        <p:spPr>
          <a:xfrm>
            <a:off x="1411579" y="1598253"/>
            <a:ext cx="14831105" cy="1243289"/>
          </a:xfrm>
          <a:prstGeom prst="rect">
            <a:avLst/>
          </a:prstGeom>
        </p:spPr>
        <p:txBody>
          <a:bodyPr wrap="square" lIns="0" tIns="0" rIns="0" bIns="0" rtlCol="0" anchor="t">
            <a:spAutoFit/>
          </a:bodyPr>
          <a:lstStyle/>
          <a:p>
            <a:pPr algn="just">
              <a:lnSpc>
                <a:spcPct val="120000"/>
              </a:lnSpc>
              <a:spcBef>
                <a:spcPts val="200"/>
              </a:spcBef>
              <a:spcAft>
                <a:spcPts val="200"/>
              </a:spcAft>
              <a:tabLst>
                <a:tab pos="7334250" algn="l"/>
              </a:tabLst>
            </a:pPr>
            <a:r>
              <a:rPr lang="vi-VN" sz="3500" b="1" dirty="0">
                <a:effectLst/>
                <a:latin typeface="Roboto Condensed" panose="02000000000000000000" pitchFamily="2" charset="0"/>
                <a:ea typeface="Roboto Condensed" panose="02000000000000000000" pitchFamily="2" charset="0"/>
              </a:rPr>
              <a:t>Bài 1. Trong hai cách trích dẫn tài liệu sau, cách nào đúng quy định? Dựa vào đâu em xác định như vậy?</a:t>
            </a:r>
            <a:endParaRPr lang="en-US" sz="3500" dirty="0">
              <a:effectLst/>
              <a:latin typeface="Roboto Condensed" panose="02000000000000000000" pitchFamily="2" charset="0"/>
              <a:ea typeface="Roboto Condensed" panose="02000000000000000000" pitchFamily="2" charset="0"/>
            </a:endParaRPr>
          </a:p>
        </p:txBody>
      </p:sp>
      <p:sp>
        <p:nvSpPr>
          <p:cNvPr id="10" name="TextBox 9">
            <a:extLst>
              <a:ext uri="{FF2B5EF4-FFF2-40B4-BE49-F238E27FC236}">
                <a16:creationId xmlns:a16="http://schemas.microsoft.com/office/drawing/2014/main" id="{93D443D6-31CD-EA89-3EC3-C4EEBA074629}"/>
              </a:ext>
            </a:extLst>
          </p:cNvPr>
          <p:cNvSpPr txBox="1"/>
          <p:nvPr/>
        </p:nvSpPr>
        <p:spPr>
          <a:xfrm>
            <a:off x="1713950" y="2936876"/>
            <a:ext cx="14211850" cy="5223866"/>
          </a:xfrm>
          <a:prstGeom prst="rect">
            <a:avLst/>
          </a:prstGeom>
        </p:spPr>
        <p:txBody>
          <a:bodyPr wrap="square" lIns="0" tIns="0" rIns="0" bIns="0" rtlCol="0" anchor="t">
            <a:spAutoFit/>
          </a:bodyPr>
          <a:lstStyle/>
          <a:p>
            <a:pPr algn="just">
              <a:lnSpc>
                <a:spcPct val="120000"/>
              </a:lnSpc>
              <a:spcBef>
                <a:spcPts val="200"/>
              </a:spcBef>
              <a:spcAft>
                <a:spcPts val="200"/>
              </a:spcAft>
              <a:tabLst>
                <a:tab pos="7334250" algn="l"/>
              </a:tabLst>
            </a:pPr>
            <a:r>
              <a:rPr lang="vi-VN" sz="3500" dirty="0">
                <a:effectLst/>
                <a:latin typeface="Roboto Condensed" panose="02000000000000000000" pitchFamily="2" charset="0"/>
                <a:ea typeface="Roboto Condensed" panose="02000000000000000000" pitchFamily="2" charset="0"/>
              </a:rPr>
              <a:t>b. Cách 1: </a:t>
            </a:r>
            <a:r>
              <a:rPr lang="vi-VN" sz="3500" i="1" dirty="0">
                <a:effectLst/>
                <a:latin typeface="Roboto Condensed" panose="02000000000000000000" pitchFamily="2" charset="0"/>
                <a:ea typeface="Roboto Condensed" panose="02000000000000000000" pitchFamily="2" charset="0"/>
              </a:rPr>
              <a:t>Nhưng có một điều chắc chắn, để đi đến đích, em sẽ phải trải qua không ít thử thách, gian nan. Những lúc như vậy, hãy luôn nhớ rằng, “Đường đi khó, không khó vì ngăn sông cách núi, mà khó vì lòng người ngại núi e sông” (Nguyễn Bá Học)</a:t>
            </a:r>
            <a:endParaRPr lang="en-US" sz="3500"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dirty="0">
                <a:effectLst/>
                <a:latin typeface="Roboto Condensed" panose="02000000000000000000" pitchFamily="2" charset="0"/>
                <a:ea typeface="Roboto Condensed" panose="02000000000000000000" pitchFamily="2" charset="0"/>
              </a:rPr>
              <a:t>(Theo Đoàn Công Lê Huy, </a:t>
            </a:r>
            <a:r>
              <a:rPr lang="vi-VN" sz="3500" i="1" dirty="0">
                <a:effectLst/>
                <a:latin typeface="Roboto Condensed" panose="02000000000000000000" pitchFamily="2" charset="0"/>
                <a:ea typeface="Roboto Condensed" panose="02000000000000000000" pitchFamily="2" charset="0"/>
              </a:rPr>
              <a:t>Câu chuyện về con đường</a:t>
            </a:r>
            <a:r>
              <a:rPr lang="vi-VN" sz="3500" dirty="0">
                <a:effectLst/>
                <a:latin typeface="Roboto Condensed" panose="02000000000000000000" pitchFamily="2" charset="0"/>
                <a:ea typeface="Roboto Condensed" panose="02000000000000000000" pitchFamily="2" charset="0"/>
              </a:rPr>
              <a:t>)</a:t>
            </a:r>
            <a:endParaRPr lang="en-US" sz="3500"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dirty="0">
                <a:effectLst/>
                <a:latin typeface="Roboto Condensed" panose="02000000000000000000" pitchFamily="2" charset="0"/>
                <a:ea typeface="Roboto Condensed" panose="02000000000000000000" pitchFamily="2" charset="0"/>
              </a:rPr>
              <a:t>Cách 2: </a:t>
            </a:r>
            <a:r>
              <a:rPr lang="vi-VN" sz="3500" i="1" dirty="0">
                <a:effectLst/>
                <a:latin typeface="Roboto Condensed" panose="02000000000000000000" pitchFamily="2" charset="0"/>
                <a:ea typeface="Roboto Condensed" panose="02000000000000000000" pitchFamily="2" charset="0"/>
              </a:rPr>
              <a:t>Nhưng có một điều chắc chắn, để đi đến đích, em sẽ phải trải qua không ít thử thách, gian nan. Những lúc như vậy, hãy luôn nhớ rằng, đường đi khó, không khó vì ngăn sông cách núi, mà khó vì lòng người ngại núi e sông.</a:t>
            </a:r>
            <a:endParaRPr lang="en-US" sz="3500" dirty="0">
              <a:effectLst/>
              <a:latin typeface="Roboto Condensed" panose="02000000000000000000" pitchFamily="2" charset="0"/>
              <a:ea typeface="Roboto Condensed" panose="02000000000000000000" pitchFamily="2" charset="0"/>
            </a:endParaRPr>
          </a:p>
        </p:txBody>
      </p:sp>
      <p:sp>
        <p:nvSpPr>
          <p:cNvPr id="11" name="TextBox 10">
            <a:extLst>
              <a:ext uri="{FF2B5EF4-FFF2-40B4-BE49-F238E27FC236}">
                <a16:creationId xmlns:a16="http://schemas.microsoft.com/office/drawing/2014/main" id="{99FB315E-2F97-6065-7C59-4265DAFF08BD}"/>
              </a:ext>
            </a:extLst>
          </p:cNvPr>
          <p:cNvSpPr txBox="1"/>
          <p:nvPr/>
        </p:nvSpPr>
        <p:spPr>
          <a:xfrm>
            <a:off x="2607745" y="8433601"/>
            <a:ext cx="14211850" cy="1243289"/>
          </a:xfrm>
          <a:prstGeom prst="rect">
            <a:avLst/>
          </a:prstGeom>
        </p:spPr>
        <p:txBody>
          <a:bodyPr wrap="square" lIns="0" tIns="0" rIns="0" bIns="0" rtlCol="0" anchor="t">
            <a:spAutoFit/>
          </a:bodyPr>
          <a:lstStyle/>
          <a:p>
            <a:pPr algn="just">
              <a:lnSpc>
                <a:spcPct val="120000"/>
              </a:lnSpc>
              <a:spcBef>
                <a:spcPts val="200"/>
              </a:spcBef>
              <a:spcAft>
                <a:spcPts val="200"/>
              </a:spcAft>
            </a:pPr>
            <a:r>
              <a:rPr lang="vi-VN" sz="3500" dirty="0">
                <a:solidFill>
                  <a:srgbClr val="767DCC"/>
                </a:solidFill>
                <a:effectLst/>
                <a:latin typeface="Roboto Condensed" panose="02000000000000000000" pitchFamily="2" charset="0"/>
                <a:ea typeface="Roboto Condensed" panose="02000000000000000000" pitchFamily="2" charset="0"/>
              </a:rPr>
              <a:t>b) Cách dẫn thứ nhất đúng quy định vì tác giả đã tuân thủ các quy định về cách dẫn trực tiếp: đặt phần dẫn trong dấu ngoặc kép, ghi chú tên tác giả</a:t>
            </a:r>
            <a:endParaRPr lang="en-US" sz="3500" dirty="0">
              <a:solidFill>
                <a:srgbClr val="767DCC"/>
              </a:solidFill>
              <a:effectLst/>
              <a:latin typeface="Roboto Condensed" panose="02000000000000000000" pitchFamily="2" charset="0"/>
              <a:ea typeface="Roboto Condensed"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7C61F-E634-AC60-DF1A-8ECA1820E0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5646BD-4D74-DA96-C670-8C224E57E296}"/>
              </a:ext>
            </a:extLst>
          </p:cNvPr>
          <p:cNvSpPr/>
          <p:nvPr/>
        </p:nvSpPr>
        <p:spPr>
          <a:xfrm>
            <a:off x="0" y="0"/>
            <a:ext cx="10776857" cy="10287000"/>
          </a:xfrm>
          <a:custGeom>
            <a:avLst/>
            <a:gdLst/>
            <a:ahLst/>
            <a:cxnLst/>
            <a:rect l="l" t="t" r="r" b="b"/>
            <a:pathLst>
              <a:path w="10776857" h="10287000">
                <a:moveTo>
                  <a:pt x="0" y="0"/>
                </a:moveTo>
                <a:lnTo>
                  <a:pt x="10776857" y="0"/>
                </a:lnTo>
                <a:lnTo>
                  <a:pt x="1077685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a:extLst>
              <a:ext uri="{FF2B5EF4-FFF2-40B4-BE49-F238E27FC236}">
                <a16:creationId xmlns:a16="http://schemas.microsoft.com/office/drawing/2014/main" id="{0A671C6F-76F7-8068-F3DA-D444C68FD24C}"/>
              </a:ext>
            </a:extLst>
          </p:cNvPr>
          <p:cNvSpPr/>
          <p:nvPr/>
        </p:nvSpPr>
        <p:spPr>
          <a:xfrm rot="-67229">
            <a:off x="1207300" y="653088"/>
            <a:ext cx="15873399" cy="9433918"/>
          </a:xfrm>
          <a:prstGeom prst="rect">
            <a:avLst/>
          </a:prstGeom>
          <a:solidFill>
            <a:srgbClr val="FFFFFF"/>
          </a:solidFill>
        </p:spPr>
        <p:txBody>
          <a:bodyPr/>
          <a:lstStyle/>
          <a:p>
            <a:endParaRPr lang="en-US"/>
          </a:p>
        </p:txBody>
      </p:sp>
      <p:sp>
        <p:nvSpPr>
          <p:cNvPr id="4" name="Freeform 4">
            <a:extLst>
              <a:ext uri="{FF2B5EF4-FFF2-40B4-BE49-F238E27FC236}">
                <a16:creationId xmlns:a16="http://schemas.microsoft.com/office/drawing/2014/main" id="{F248C5BB-4987-EC3F-627A-9DE2846458B8}"/>
              </a:ext>
            </a:extLst>
          </p:cNvPr>
          <p:cNvSpPr/>
          <p:nvPr/>
        </p:nvSpPr>
        <p:spPr>
          <a:xfrm>
            <a:off x="551535" y="313580"/>
            <a:ext cx="4068879" cy="971093"/>
          </a:xfrm>
          <a:custGeom>
            <a:avLst/>
            <a:gdLst/>
            <a:ahLst/>
            <a:cxnLst/>
            <a:rect l="l" t="t" r="r" b="b"/>
            <a:pathLst>
              <a:path w="4068879" h="971093">
                <a:moveTo>
                  <a:pt x="0" y="0"/>
                </a:moveTo>
                <a:lnTo>
                  <a:pt x="4068879" y="0"/>
                </a:lnTo>
                <a:lnTo>
                  <a:pt x="4068879" y="971093"/>
                </a:lnTo>
                <a:lnTo>
                  <a:pt x="0" y="971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EB93BF4A-55EF-9A28-019F-994F4A48F701}"/>
              </a:ext>
            </a:extLst>
          </p:cNvPr>
          <p:cNvSpPr/>
          <p:nvPr/>
        </p:nvSpPr>
        <p:spPr>
          <a:xfrm>
            <a:off x="-967075" y="7307150"/>
            <a:ext cx="3766911" cy="3291338"/>
          </a:xfrm>
          <a:custGeom>
            <a:avLst/>
            <a:gdLst/>
            <a:ahLst/>
            <a:cxnLst/>
            <a:rect l="l" t="t" r="r" b="b"/>
            <a:pathLst>
              <a:path w="3766911" h="3291338">
                <a:moveTo>
                  <a:pt x="0" y="0"/>
                </a:moveTo>
                <a:lnTo>
                  <a:pt x="3766911" y="0"/>
                </a:lnTo>
                <a:lnTo>
                  <a:pt x="3766911" y="3291338"/>
                </a:lnTo>
                <a:lnTo>
                  <a:pt x="0" y="32913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9A146943-5C7A-33A2-569F-86ED30C8A614}"/>
              </a:ext>
            </a:extLst>
          </p:cNvPr>
          <p:cNvSpPr/>
          <p:nvPr/>
        </p:nvSpPr>
        <p:spPr>
          <a:xfrm>
            <a:off x="14107536" y="5970467"/>
            <a:ext cx="7257855" cy="5107715"/>
          </a:xfrm>
          <a:custGeom>
            <a:avLst/>
            <a:gdLst/>
            <a:ahLst/>
            <a:cxnLst/>
            <a:rect l="l" t="t" r="r" b="b"/>
            <a:pathLst>
              <a:path w="7257855" h="5107715">
                <a:moveTo>
                  <a:pt x="0" y="0"/>
                </a:moveTo>
                <a:lnTo>
                  <a:pt x="7257855" y="0"/>
                </a:lnTo>
                <a:lnTo>
                  <a:pt x="7257855" y="5107715"/>
                </a:lnTo>
                <a:lnTo>
                  <a:pt x="0" y="51077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C4F0823C-BC05-FCC9-F114-C5148596CD28}"/>
              </a:ext>
            </a:extLst>
          </p:cNvPr>
          <p:cNvSpPr txBox="1"/>
          <p:nvPr/>
        </p:nvSpPr>
        <p:spPr>
          <a:xfrm>
            <a:off x="5611027" y="741553"/>
            <a:ext cx="9354337" cy="923330"/>
          </a:xfrm>
          <a:prstGeom prst="rect">
            <a:avLst/>
          </a:prstGeom>
        </p:spPr>
        <p:txBody>
          <a:bodyPr wrap="square" lIns="0" tIns="0" rIns="0" bIns="0" rtlCol="0" anchor="t">
            <a:spAutoFit/>
          </a:bodyPr>
          <a:lstStyle/>
          <a:p>
            <a:pPr algn="ctr">
              <a:lnSpc>
                <a:spcPts val="7200"/>
              </a:lnSpc>
              <a:spcBef>
                <a:spcPct val="0"/>
              </a:spcBef>
            </a:pPr>
            <a:r>
              <a:rPr lang="en-US" sz="6000" dirty="0">
                <a:solidFill>
                  <a:srgbClr val="022340"/>
                </a:solidFill>
                <a:latin typeface="Fraunces Bold"/>
              </a:rPr>
              <a:t>BÀI TẬP LUYỆN THÊM</a:t>
            </a:r>
          </a:p>
        </p:txBody>
      </p:sp>
      <p:sp>
        <p:nvSpPr>
          <p:cNvPr id="8" name="TextBox 8">
            <a:extLst>
              <a:ext uri="{FF2B5EF4-FFF2-40B4-BE49-F238E27FC236}">
                <a16:creationId xmlns:a16="http://schemas.microsoft.com/office/drawing/2014/main" id="{CB639422-6B4B-3C4E-EA9B-3BD4A340646A}"/>
              </a:ext>
            </a:extLst>
          </p:cNvPr>
          <p:cNvSpPr txBox="1"/>
          <p:nvPr/>
        </p:nvSpPr>
        <p:spPr>
          <a:xfrm>
            <a:off x="1527182" y="1664883"/>
            <a:ext cx="16379817" cy="1943609"/>
          </a:xfrm>
          <a:prstGeom prst="rect">
            <a:avLst/>
          </a:prstGeom>
        </p:spPr>
        <p:txBody>
          <a:bodyPr wrap="square" lIns="0" tIns="0" rIns="0" bIns="0" rtlCol="0" anchor="t">
            <a:spAutoFit/>
          </a:bodyPr>
          <a:lstStyle/>
          <a:p>
            <a:pPr algn="just">
              <a:lnSpc>
                <a:spcPct val="120000"/>
              </a:lnSpc>
              <a:spcBef>
                <a:spcPts val="200"/>
              </a:spcBef>
              <a:spcAft>
                <a:spcPts val="200"/>
              </a:spcAft>
              <a:tabLst>
                <a:tab pos="7334250" algn="l"/>
              </a:tabLst>
            </a:pPr>
            <a:r>
              <a:rPr lang="vi-VN" sz="3600" b="1" dirty="0">
                <a:effectLst/>
                <a:latin typeface="Roboto Condensed" panose="02000000000000000000" pitchFamily="2" charset="0"/>
                <a:ea typeface="Roboto Condensed" panose="02000000000000000000" pitchFamily="2" charset="0"/>
              </a:rPr>
              <a:t>Bài 2: Dấu hiệu nào trong các đoạn trích sau cho thấy người viết tuân thủ quy định khi tham khảo tài liệu và trích dẫn? Từ đó, em rút ra bài học gì trong việc tham khảo và trích dẫn tài liệu?</a:t>
            </a:r>
            <a:endParaRPr lang="en-US" sz="3600" dirty="0">
              <a:effectLst/>
              <a:latin typeface="Roboto Condensed" panose="02000000000000000000" pitchFamily="2" charset="0"/>
              <a:ea typeface="Roboto Condensed" panose="02000000000000000000" pitchFamily="2" charset="0"/>
            </a:endParaRPr>
          </a:p>
        </p:txBody>
      </p:sp>
      <p:sp>
        <p:nvSpPr>
          <p:cNvPr id="10" name="TextBox 9">
            <a:extLst>
              <a:ext uri="{FF2B5EF4-FFF2-40B4-BE49-F238E27FC236}">
                <a16:creationId xmlns:a16="http://schemas.microsoft.com/office/drawing/2014/main" id="{BAAD71F8-8769-5414-D6BE-6BF3907FB4BD}"/>
              </a:ext>
            </a:extLst>
          </p:cNvPr>
          <p:cNvSpPr txBox="1"/>
          <p:nvPr/>
        </p:nvSpPr>
        <p:spPr>
          <a:xfrm>
            <a:off x="1527182" y="3752866"/>
            <a:ext cx="16379816" cy="3324500"/>
          </a:xfrm>
          <a:prstGeom prst="rect">
            <a:avLst/>
          </a:prstGeom>
        </p:spPr>
        <p:txBody>
          <a:bodyPr wrap="square" lIns="0" tIns="0" rIns="0" bIns="0" rtlCol="0" anchor="t">
            <a:spAutoFit/>
          </a:bodyPr>
          <a:lstStyle/>
          <a:p>
            <a:pPr algn="just">
              <a:lnSpc>
                <a:spcPct val="120000"/>
              </a:lnSpc>
              <a:spcBef>
                <a:spcPts val="200"/>
              </a:spcBef>
              <a:spcAft>
                <a:spcPts val="200"/>
              </a:spcAft>
              <a:tabLst>
                <a:tab pos="7334250" algn="l"/>
              </a:tabLst>
            </a:pPr>
            <a:r>
              <a:rPr lang="vi-VN" sz="3600" dirty="0">
                <a:effectLst/>
                <a:latin typeface="Roboto Condensed" panose="02000000000000000000" pitchFamily="2" charset="0"/>
                <a:ea typeface="Roboto Condensed" panose="02000000000000000000" pitchFamily="2" charset="0"/>
              </a:rPr>
              <a:t>a) Vũ Nương trở về dương thế, nhưng chỉ hiện ra “ở giữa dòng mà nói vọng vào: - [...] thiếp chẳng thể trở về nhân gian được nữa”. Ảo ảnh chập chờn và mau chóng tan biến. Chia li là vĩnh viễn. Người chết chẳng thể nào sống lại: “trong chốc lát, bóng nàng loang loáng mờ nhạt dần mà biến đi mất” </a:t>
            </a:r>
            <a:endParaRPr lang="en-US" sz="3600"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600" dirty="0">
                <a:effectLst/>
                <a:latin typeface="Roboto Condensed" panose="02000000000000000000" pitchFamily="2" charset="0"/>
                <a:ea typeface="Roboto Condensed" panose="02000000000000000000" pitchFamily="2" charset="0"/>
              </a:rPr>
              <a:t>(Nguyễn Đăng Na, “Người con gái Nam Xương” – một bi kịch của con người)</a:t>
            </a:r>
            <a:endParaRPr lang="en-US" sz="3600" dirty="0">
              <a:effectLst/>
              <a:latin typeface="Roboto Condensed" panose="02000000000000000000" pitchFamily="2" charset="0"/>
              <a:ea typeface="Roboto Condensed" panose="02000000000000000000" pitchFamily="2" charset="0"/>
            </a:endParaRPr>
          </a:p>
        </p:txBody>
      </p:sp>
      <p:sp>
        <p:nvSpPr>
          <p:cNvPr id="11" name="TextBox 10">
            <a:extLst>
              <a:ext uri="{FF2B5EF4-FFF2-40B4-BE49-F238E27FC236}">
                <a16:creationId xmlns:a16="http://schemas.microsoft.com/office/drawing/2014/main" id="{71FD2A56-34B6-266C-B712-6B2AC7EAB6A1}"/>
              </a:ext>
            </a:extLst>
          </p:cNvPr>
          <p:cNvSpPr txBox="1"/>
          <p:nvPr/>
        </p:nvSpPr>
        <p:spPr>
          <a:xfrm>
            <a:off x="3386650" y="7476194"/>
            <a:ext cx="10457530" cy="1943609"/>
          </a:xfrm>
          <a:prstGeom prst="rect">
            <a:avLst/>
          </a:prstGeom>
        </p:spPr>
        <p:txBody>
          <a:bodyPr wrap="square" lIns="0" tIns="0" rIns="0" bIns="0" rtlCol="0" anchor="t">
            <a:spAutoFit/>
          </a:bodyPr>
          <a:lstStyle/>
          <a:p>
            <a:pPr algn="just">
              <a:lnSpc>
                <a:spcPct val="120000"/>
              </a:lnSpc>
              <a:spcBef>
                <a:spcPts val="200"/>
              </a:spcBef>
              <a:spcAft>
                <a:spcPts val="200"/>
              </a:spcAft>
            </a:pPr>
            <a:r>
              <a:rPr lang="vi-VN" sz="3600" dirty="0">
                <a:solidFill>
                  <a:srgbClr val="767DCC"/>
                </a:solidFill>
                <a:effectLst/>
                <a:latin typeface="Roboto Condensed" panose="02000000000000000000" pitchFamily="2" charset="0"/>
                <a:ea typeface="Roboto Condensed" panose="02000000000000000000" pitchFamily="2" charset="0"/>
              </a:rPr>
              <a:t>a) Dấu hiệu cho thấy tác giả đã tuân thủ quy định khi tham khảo và trích dẫn tài liệu là đặt phần dẫn trong dấu ngoặc kép</a:t>
            </a:r>
            <a:endParaRPr lang="en-US" sz="3600" dirty="0">
              <a:solidFill>
                <a:srgbClr val="767DCC"/>
              </a:solidFill>
              <a:effectLs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8747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409371" y="446294"/>
            <a:ext cx="9849929" cy="9840706"/>
            <a:chOff x="0" y="0"/>
            <a:chExt cx="3255264" cy="3252216"/>
          </a:xfrm>
        </p:grpSpPr>
        <p:sp>
          <p:nvSpPr>
            <p:cNvPr id="3" name="Freeform 3"/>
            <p:cNvSpPr/>
            <p:nvPr/>
          </p:nvSpPr>
          <p:spPr>
            <a:xfrm>
              <a:off x="0" y="0"/>
              <a:ext cx="3255264" cy="3252216"/>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2"/>
              <a:stretch>
                <a:fillRect l="-15" r="-15"/>
              </a:stretch>
            </a:blipFill>
          </p:spPr>
          <p:txBody>
            <a:bodyPr/>
            <a:lstStyle/>
            <a:p>
              <a:endParaRPr lang="en-US"/>
            </a:p>
          </p:txBody>
        </p:sp>
        <p:sp>
          <p:nvSpPr>
            <p:cNvPr id="4" name="Freeform 4"/>
            <p:cNvSpPr/>
            <p:nvPr/>
          </p:nvSpPr>
          <p:spPr>
            <a:xfrm>
              <a:off x="178784" y="170440"/>
              <a:ext cx="2903731" cy="2875349"/>
            </a:xfrm>
            <a:custGeom>
              <a:avLst/>
              <a:gdLst/>
              <a:ahLst/>
              <a:cxnLst/>
              <a:rect l="l" t="t" r="r" b="b"/>
              <a:pathLst>
                <a:path w="2903731" h="2875349">
                  <a:moveTo>
                    <a:pt x="65607" y="158"/>
                  </a:moveTo>
                  <a:lnTo>
                    <a:pt x="2878476" y="31987"/>
                  </a:lnTo>
                  <a:cubicBezTo>
                    <a:pt x="2892501" y="32145"/>
                    <a:pt x="2903731" y="43665"/>
                    <a:pt x="2903531" y="57691"/>
                  </a:cubicBezTo>
                  <a:lnTo>
                    <a:pt x="2863754" y="2850091"/>
                  </a:lnTo>
                  <a:cubicBezTo>
                    <a:pt x="2863553" y="2864142"/>
                    <a:pt x="2851959" y="2875349"/>
                    <a:pt x="2837909" y="2875069"/>
                  </a:cubicBezTo>
                  <a:lnTo>
                    <a:pt x="25041" y="2819370"/>
                  </a:lnTo>
                  <a:cubicBezTo>
                    <a:pt x="11100" y="2819094"/>
                    <a:pt x="0" y="2807608"/>
                    <a:pt x="200" y="2793665"/>
                  </a:cubicBezTo>
                  <a:lnTo>
                    <a:pt x="39977" y="25136"/>
                  </a:lnTo>
                  <a:cubicBezTo>
                    <a:pt x="40179" y="11171"/>
                    <a:pt x="51641" y="0"/>
                    <a:pt x="65607" y="158"/>
                  </a:cubicBezTo>
                  <a:close/>
                </a:path>
              </a:pathLst>
            </a:custGeom>
            <a:blipFill>
              <a:blip r:embed="rId3"/>
              <a:stretch>
                <a:fillRect t="-494" b="-494"/>
              </a:stretch>
            </a:blipFill>
          </p:spPr>
          <p:txBody>
            <a:bodyPr/>
            <a:lstStyle/>
            <a:p>
              <a:endParaRPr lang="en-US"/>
            </a:p>
          </p:txBody>
        </p:sp>
      </p:grpSp>
      <p:sp>
        <p:nvSpPr>
          <p:cNvPr id="5" name="Freeform 5"/>
          <p:cNvSpPr/>
          <p:nvPr/>
        </p:nvSpPr>
        <p:spPr>
          <a:xfrm>
            <a:off x="-1507425" y="2524465"/>
            <a:ext cx="8916796" cy="8421418"/>
          </a:xfrm>
          <a:custGeom>
            <a:avLst/>
            <a:gdLst/>
            <a:ahLst/>
            <a:cxnLst/>
            <a:rect l="l" t="t" r="r" b="b"/>
            <a:pathLst>
              <a:path w="8916796" h="8421418">
                <a:moveTo>
                  <a:pt x="0" y="0"/>
                </a:moveTo>
                <a:lnTo>
                  <a:pt x="8916796" y="0"/>
                </a:lnTo>
                <a:lnTo>
                  <a:pt x="8916796" y="8421418"/>
                </a:lnTo>
                <a:lnTo>
                  <a:pt x="0" y="842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563767">
            <a:off x="16934195" y="71084"/>
            <a:ext cx="874953" cy="2382297"/>
          </a:xfrm>
          <a:custGeom>
            <a:avLst/>
            <a:gdLst/>
            <a:ahLst/>
            <a:cxnLst/>
            <a:rect l="l" t="t" r="r" b="b"/>
            <a:pathLst>
              <a:path w="874953" h="2382297">
                <a:moveTo>
                  <a:pt x="0" y="0"/>
                </a:moveTo>
                <a:lnTo>
                  <a:pt x="874952" y="0"/>
                </a:lnTo>
                <a:lnTo>
                  <a:pt x="874952" y="2382297"/>
                </a:lnTo>
                <a:lnTo>
                  <a:pt x="0" y="23822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p:cNvSpPr txBox="1"/>
          <p:nvPr/>
        </p:nvSpPr>
        <p:spPr>
          <a:xfrm>
            <a:off x="435882" y="1019175"/>
            <a:ext cx="6265162" cy="1362075"/>
          </a:xfrm>
          <a:prstGeom prst="rect">
            <a:avLst/>
          </a:prstGeom>
        </p:spPr>
        <p:txBody>
          <a:bodyPr lIns="0" tIns="0" rIns="0" bIns="0" rtlCol="0" anchor="t">
            <a:spAutoFit/>
          </a:bodyPr>
          <a:lstStyle/>
          <a:p>
            <a:pPr algn="ctr">
              <a:lnSpc>
                <a:spcPts val="10679"/>
              </a:lnSpc>
            </a:pPr>
            <a:r>
              <a:rPr lang="en-US" sz="8899">
                <a:solidFill>
                  <a:srgbClr val="022340"/>
                </a:solidFill>
                <a:latin typeface="#9Slide05 Dear Saturday"/>
              </a:rPr>
              <a:t>Góc chia sẻ</a:t>
            </a:r>
          </a:p>
        </p:txBody>
      </p:sp>
      <p:sp>
        <p:nvSpPr>
          <p:cNvPr id="8" name="TextBox 8"/>
          <p:cNvSpPr txBox="1"/>
          <p:nvPr/>
        </p:nvSpPr>
        <p:spPr>
          <a:xfrm>
            <a:off x="129918" y="3889191"/>
            <a:ext cx="6571126" cy="4436745"/>
          </a:xfrm>
          <a:prstGeom prst="rect">
            <a:avLst/>
          </a:prstGeom>
        </p:spPr>
        <p:txBody>
          <a:bodyPr lIns="0" tIns="0" rIns="0" bIns="0" rtlCol="0" anchor="t">
            <a:spAutoFit/>
          </a:bodyPr>
          <a:lstStyle/>
          <a:p>
            <a:pPr algn="ctr">
              <a:lnSpc>
                <a:spcPts val="5880"/>
              </a:lnSpc>
            </a:pPr>
            <a:r>
              <a:rPr lang="en-US" sz="4200">
                <a:solidFill>
                  <a:srgbClr val="F2F1F4"/>
                </a:solidFill>
                <a:latin typeface="Roboto Condensed"/>
              </a:rPr>
              <a:t>Quan điểm của em về hiện tượng này như thế nào? Em có suy nghĩ gì về hiện tượng “sao chép” trong các hoạt động như thể thao, giải trí, nghệ thuật,… trong xã hội hiện nay?</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E5DD8-7FA6-0F90-9E57-57A24CF460C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E8FB6F-5D3A-D609-6DCF-376B70BE3AB5}"/>
              </a:ext>
            </a:extLst>
          </p:cNvPr>
          <p:cNvSpPr/>
          <p:nvPr/>
        </p:nvSpPr>
        <p:spPr>
          <a:xfrm>
            <a:off x="0" y="0"/>
            <a:ext cx="10776857" cy="10287000"/>
          </a:xfrm>
          <a:custGeom>
            <a:avLst/>
            <a:gdLst/>
            <a:ahLst/>
            <a:cxnLst/>
            <a:rect l="l" t="t" r="r" b="b"/>
            <a:pathLst>
              <a:path w="10776857" h="10287000">
                <a:moveTo>
                  <a:pt x="0" y="0"/>
                </a:moveTo>
                <a:lnTo>
                  <a:pt x="10776857" y="0"/>
                </a:lnTo>
                <a:lnTo>
                  <a:pt x="1077685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a:extLst>
              <a:ext uri="{FF2B5EF4-FFF2-40B4-BE49-F238E27FC236}">
                <a16:creationId xmlns:a16="http://schemas.microsoft.com/office/drawing/2014/main" id="{C4277989-3009-6D62-49AE-792F2446598A}"/>
              </a:ext>
            </a:extLst>
          </p:cNvPr>
          <p:cNvSpPr/>
          <p:nvPr/>
        </p:nvSpPr>
        <p:spPr>
          <a:xfrm rot="-67229">
            <a:off x="1207300" y="653088"/>
            <a:ext cx="15873399" cy="9433918"/>
          </a:xfrm>
          <a:prstGeom prst="rect">
            <a:avLst/>
          </a:prstGeom>
          <a:solidFill>
            <a:srgbClr val="FFFFFF"/>
          </a:solidFill>
        </p:spPr>
        <p:txBody>
          <a:bodyPr/>
          <a:lstStyle/>
          <a:p>
            <a:endParaRPr lang="en-US"/>
          </a:p>
        </p:txBody>
      </p:sp>
      <p:sp>
        <p:nvSpPr>
          <p:cNvPr id="4" name="Freeform 4">
            <a:extLst>
              <a:ext uri="{FF2B5EF4-FFF2-40B4-BE49-F238E27FC236}">
                <a16:creationId xmlns:a16="http://schemas.microsoft.com/office/drawing/2014/main" id="{07124CCB-A91F-6F23-B201-67C4E89119C6}"/>
              </a:ext>
            </a:extLst>
          </p:cNvPr>
          <p:cNvSpPr/>
          <p:nvPr/>
        </p:nvSpPr>
        <p:spPr>
          <a:xfrm>
            <a:off x="551535" y="313580"/>
            <a:ext cx="4068879" cy="971093"/>
          </a:xfrm>
          <a:custGeom>
            <a:avLst/>
            <a:gdLst/>
            <a:ahLst/>
            <a:cxnLst/>
            <a:rect l="l" t="t" r="r" b="b"/>
            <a:pathLst>
              <a:path w="4068879" h="971093">
                <a:moveTo>
                  <a:pt x="0" y="0"/>
                </a:moveTo>
                <a:lnTo>
                  <a:pt x="4068879" y="0"/>
                </a:lnTo>
                <a:lnTo>
                  <a:pt x="4068879" y="971093"/>
                </a:lnTo>
                <a:lnTo>
                  <a:pt x="0" y="971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CAD5928B-5B72-E67C-C79C-8AF1899454E4}"/>
              </a:ext>
            </a:extLst>
          </p:cNvPr>
          <p:cNvSpPr/>
          <p:nvPr/>
        </p:nvSpPr>
        <p:spPr>
          <a:xfrm>
            <a:off x="-471241" y="7186425"/>
            <a:ext cx="3766911" cy="3291338"/>
          </a:xfrm>
          <a:custGeom>
            <a:avLst/>
            <a:gdLst/>
            <a:ahLst/>
            <a:cxnLst/>
            <a:rect l="l" t="t" r="r" b="b"/>
            <a:pathLst>
              <a:path w="3766911" h="3291338">
                <a:moveTo>
                  <a:pt x="0" y="0"/>
                </a:moveTo>
                <a:lnTo>
                  <a:pt x="3766911" y="0"/>
                </a:lnTo>
                <a:lnTo>
                  <a:pt x="3766911" y="3291338"/>
                </a:lnTo>
                <a:lnTo>
                  <a:pt x="0" y="32913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D02BFDF7-0DAA-674C-995D-8305B5D098A1}"/>
              </a:ext>
            </a:extLst>
          </p:cNvPr>
          <p:cNvSpPr txBox="1"/>
          <p:nvPr/>
        </p:nvSpPr>
        <p:spPr>
          <a:xfrm>
            <a:off x="5611027" y="741553"/>
            <a:ext cx="9354337" cy="923330"/>
          </a:xfrm>
          <a:prstGeom prst="rect">
            <a:avLst/>
          </a:prstGeom>
        </p:spPr>
        <p:txBody>
          <a:bodyPr wrap="square" lIns="0" tIns="0" rIns="0" bIns="0" rtlCol="0" anchor="t">
            <a:spAutoFit/>
          </a:bodyPr>
          <a:lstStyle/>
          <a:p>
            <a:pPr algn="ctr">
              <a:lnSpc>
                <a:spcPts val="7200"/>
              </a:lnSpc>
              <a:spcBef>
                <a:spcPct val="0"/>
              </a:spcBef>
            </a:pPr>
            <a:r>
              <a:rPr lang="en-US" sz="6000" dirty="0">
                <a:solidFill>
                  <a:srgbClr val="022340"/>
                </a:solidFill>
                <a:latin typeface="Fraunces Bold"/>
              </a:rPr>
              <a:t>BÀI TẬP LUYỆN THÊM</a:t>
            </a:r>
          </a:p>
        </p:txBody>
      </p:sp>
      <p:sp>
        <p:nvSpPr>
          <p:cNvPr id="8" name="TextBox 8">
            <a:extLst>
              <a:ext uri="{FF2B5EF4-FFF2-40B4-BE49-F238E27FC236}">
                <a16:creationId xmlns:a16="http://schemas.microsoft.com/office/drawing/2014/main" id="{22104AD5-C28C-864F-9ED8-8E2BB276D3F6}"/>
              </a:ext>
            </a:extLst>
          </p:cNvPr>
          <p:cNvSpPr txBox="1"/>
          <p:nvPr/>
        </p:nvSpPr>
        <p:spPr>
          <a:xfrm>
            <a:off x="1547356" y="1598253"/>
            <a:ext cx="16435844" cy="1889620"/>
          </a:xfrm>
          <a:prstGeom prst="rect">
            <a:avLst/>
          </a:prstGeom>
        </p:spPr>
        <p:txBody>
          <a:bodyPr wrap="square" lIns="0" tIns="0" rIns="0" bIns="0" rtlCol="0" anchor="t">
            <a:spAutoFit/>
          </a:bodyPr>
          <a:lstStyle/>
          <a:p>
            <a:pPr algn="just">
              <a:lnSpc>
                <a:spcPct val="120000"/>
              </a:lnSpc>
              <a:spcBef>
                <a:spcPts val="200"/>
              </a:spcBef>
              <a:spcAft>
                <a:spcPts val="200"/>
              </a:spcAft>
              <a:tabLst>
                <a:tab pos="7334250" algn="l"/>
              </a:tabLst>
            </a:pPr>
            <a:r>
              <a:rPr lang="vi-VN" sz="3500" b="1" dirty="0">
                <a:effectLst/>
                <a:latin typeface="Roboto Condensed" panose="02000000000000000000" pitchFamily="2" charset="0"/>
                <a:ea typeface="Roboto Condensed" panose="02000000000000000000" pitchFamily="2" charset="0"/>
              </a:rPr>
              <a:t>Bài 2: Dấu hiệu nào trong các đoạn trích sau cho thấy người viết tuân thủ quy định khi tham khảo tài liệu và trích dẫn? Từ đó, em rút ra bài học gì trong việc tham khảo và trích dẫn tài liệu?</a:t>
            </a:r>
            <a:endParaRPr lang="en-US" sz="3500" dirty="0">
              <a:effectLst/>
              <a:latin typeface="Roboto Condensed" panose="02000000000000000000" pitchFamily="2" charset="0"/>
              <a:ea typeface="Roboto Condensed" panose="02000000000000000000" pitchFamily="2" charset="0"/>
            </a:endParaRPr>
          </a:p>
        </p:txBody>
      </p:sp>
      <p:sp>
        <p:nvSpPr>
          <p:cNvPr id="10" name="TextBox 9">
            <a:extLst>
              <a:ext uri="{FF2B5EF4-FFF2-40B4-BE49-F238E27FC236}">
                <a16:creationId xmlns:a16="http://schemas.microsoft.com/office/drawing/2014/main" id="{2E8EFDB9-17D8-7F89-3902-B2F6EC66EE33}"/>
              </a:ext>
            </a:extLst>
          </p:cNvPr>
          <p:cNvSpPr txBox="1"/>
          <p:nvPr/>
        </p:nvSpPr>
        <p:spPr>
          <a:xfrm>
            <a:off x="2946435" y="3441900"/>
            <a:ext cx="14211850" cy="4033797"/>
          </a:xfrm>
          <a:prstGeom prst="rect">
            <a:avLst/>
          </a:prstGeom>
        </p:spPr>
        <p:txBody>
          <a:bodyPr wrap="square" lIns="0" tIns="0" rIns="0" bIns="0" rtlCol="0" anchor="t">
            <a:spAutoFit/>
          </a:bodyPr>
          <a:lstStyle/>
          <a:p>
            <a:pPr algn="just">
              <a:lnSpc>
                <a:spcPct val="120000"/>
              </a:lnSpc>
              <a:spcBef>
                <a:spcPts val="200"/>
              </a:spcBef>
              <a:spcAft>
                <a:spcPts val="200"/>
              </a:spcAft>
              <a:tabLst>
                <a:tab pos="7334250" algn="l"/>
              </a:tabLst>
            </a:pPr>
            <a:r>
              <a:rPr lang="vi-VN" sz="3500" dirty="0">
                <a:effectLst/>
                <a:latin typeface="Roboto Condensed" panose="02000000000000000000" pitchFamily="2" charset="0"/>
                <a:ea typeface="Roboto Condensed" panose="02000000000000000000" pitchFamily="2" charset="0"/>
              </a:rPr>
              <a:t>b) Sau này, tâm hồn thi sĩ, ngòi bút tài hoa của Hoàng Cầm cũng khiến ta chẳng thể nào quên nụ cười của những cô gái miền quê Kinh Bắc:</a:t>
            </a:r>
            <a:endParaRPr lang="en-US" sz="3500"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Những cô hàng xén răng đen</a:t>
            </a:r>
            <a:endParaRPr lang="en-US" sz="3500"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Cười như mùa thu tỏa nắng</a:t>
            </a:r>
            <a:endParaRPr lang="en-US" sz="3500" dirty="0">
              <a:effectLst/>
              <a:latin typeface="Roboto Condensed" panose="02000000000000000000" pitchFamily="2" charset="0"/>
              <a:ea typeface="Roboto Condensed" panose="02000000000000000000" pitchFamily="2" charset="0"/>
            </a:endParaRPr>
          </a:p>
          <a:p>
            <a:pPr algn="r">
              <a:lnSpc>
                <a:spcPct val="120000"/>
              </a:lnSpc>
              <a:spcBef>
                <a:spcPts val="200"/>
              </a:spcBef>
              <a:spcAft>
                <a:spcPts val="200"/>
              </a:spcAft>
              <a:tabLst>
                <a:tab pos="7334250" algn="l"/>
              </a:tabLst>
            </a:pPr>
            <a:r>
              <a:rPr lang="vi-VN" sz="3500" dirty="0">
                <a:effectLst/>
                <a:latin typeface="Roboto Condensed" panose="02000000000000000000" pitchFamily="2" charset="0"/>
                <a:ea typeface="Roboto Condensed" panose="02000000000000000000" pitchFamily="2" charset="0"/>
              </a:rPr>
              <a:t>(</a:t>
            </a:r>
            <a:r>
              <a:rPr lang="vi-VN" sz="3500" i="1" dirty="0">
                <a:effectLst/>
                <a:latin typeface="Roboto Condensed" panose="02000000000000000000" pitchFamily="2" charset="0"/>
                <a:ea typeface="Roboto Condensed" panose="02000000000000000000" pitchFamily="2" charset="0"/>
              </a:rPr>
              <a:t>Bên kia sông Đuống)</a:t>
            </a:r>
            <a:endParaRPr lang="en-US" sz="3500"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i="1" dirty="0">
                <a:effectLst/>
                <a:latin typeface="Roboto Condensed" panose="02000000000000000000" pitchFamily="2" charset="0"/>
                <a:ea typeface="Roboto Condensed" panose="02000000000000000000" pitchFamily="2" charset="0"/>
              </a:rPr>
              <a:t>(</a:t>
            </a:r>
            <a:r>
              <a:rPr lang="vi-VN" sz="3500" dirty="0">
                <a:effectLst/>
                <a:latin typeface="Roboto Condensed" panose="02000000000000000000" pitchFamily="2" charset="0"/>
                <a:ea typeface="Roboto Condensed" panose="02000000000000000000" pitchFamily="2" charset="0"/>
              </a:rPr>
              <a:t>Lê Quang Hưng, “</a:t>
            </a:r>
            <a:r>
              <a:rPr lang="vi-VN" sz="3500" i="1" dirty="0">
                <a:effectLst/>
                <a:latin typeface="Roboto Condensed" panose="02000000000000000000" pitchFamily="2" charset="0"/>
                <a:ea typeface="Roboto Condensed" panose="02000000000000000000" pitchFamily="2" charset="0"/>
              </a:rPr>
              <a:t>Nắng mới” – sự thành thực của một tâm hồn giàu mơ mộng</a:t>
            </a:r>
            <a:r>
              <a:rPr lang="vi-VN" sz="3500" dirty="0">
                <a:effectLst/>
                <a:latin typeface="Roboto Condensed" panose="02000000000000000000" pitchFamily="2" charset="0"/>
                <a:ea typeface="Roboto Condensed" panose="02000000000000000000" pitchFamily="2" charset="0"/>
              </a:rPr>
              <a:t>)</a:t>
            </a:r>
            <a:endParaRPr lang="en-US" sz="3500" dirty="0">
              <a:effectLst/>
              <a:latin typeface="Roboto Condensed" panose="02000000000000000000" pitchFamily="2" charset="0"/>
              <a:ea typeface="Roboto Condensed" panose="02000000000000000000" pitchFamily="2" charset="0"/>
            </a:endParaRPr>
          </a:p>
        </p:txBody>
      </p:sp>
      <p:sp>
        <p:nvSpPr>
          <p:cNvPr id="11" name="TextBox 10">
            <a:extLst>
              <a:ext uri="{FF2B5EF4-FFF2-40B4-BE49-F238E27FC236}">
                <a16:creationId xmlns:a16="http://schemas.microsoft.com/office/drawing/2014/main" id="{7DFAA05C-8128-113A-B971-7BF28E7A15B1}"/>
              </a:ext>
            </a:extLst>
          </p:cNvPr>
          <p:cNvSpPr txBox="1"/>
          <p:nvPr/>
        </p:nvSpPr>
        <p:spPr>
          <a:xfrm>
            <a:off x="3430812" y="7887284"/>
            <a:ext cx="14211850" cy="1889620"/>
          </a:xfrm>
          <a:prstGeom prst="rect">
            <a:avLst/>
          </a:prstGeom>
        </p:spPr>
        <p:txBody>
          <a:bodyPr wrap="square" lIns="0" tIns="0" rIns="0" bIns="0" rtlCol="0" anchor="t">
            <a:spAutoFit/>
          </a:bodyPr>
          <a:lstStyle/>
          <a:p>
            <a:pPr algn="just">
              <a:lnSpc>
                <a:spcPct val="120000"/>
              </a:lnSpc>
              <a:spcBef>
                <a:spcPts val="200"/>
              </a:spcBef>
              <a:spcAft>
                <a:spcPts val="200"/>
              </a:spcAft>
            </a:pPr>
            <a:r>
              <a:rPr lang="vi-VN" sz="3500" dirty="0">
                <a:solidFill>
                  <a:srgbClr val="767DCC"/>
                </a:solidFill>
                <a:effectLst/>
                <a:latin typeface="Roboto Condensed" panose="02000000000000000000" pitchFamily="2" charset="0"/>
                <a:ea typeface="Roboto Condensed" panose="02000000000000000000" pitchFamily="2" charset="0"/>
              </a:rPr>
              <a:t>b) Dấu hiệu cho thấy tác giả đã tuân thủ quy định khi tham khảo và trích dẫn tài liệu là ghi rõ nguồn của hai câu thơ: </a:t>
            </a:r>
            <a:r>
              <a:rPr lang="vi-VN" sz="3500" i="1" dirty="0">
                <a:solidFill>
                  <a:srgbClr val="767DCC"/>
                </a:solidFill>
                <a:effectLst/>
                <a:latin typeface="Roboto Condensed" panose="02000000000000000000" pitchFamily="2" charset="0"/>
                <a:ea typeface="Roboto Condensed" panose="02000000000000000000" pitchFamily="2" charset="0"/>
              </a:rPr>
              <a:t>Những cô hàng xén răng đen / Cười như mùa thu tỏa nắng </a:t>
            </a:r>
            <a:r>
              <a:rPr lang="vi-VN" sz="3500" dirty="0">
                <a:solidFill>
                  <a:srgbClr val="767DCC"/>
                </a:solidFill>
                <a:effectLst/>
                <a:latin typeface="Roboto Condensed" panose="02000000000000000000" pitchFamily="2" charset="0"/>
                <a:ea typeface="Roboto Condensed" panose="02000000000000000000" pitchFamily="2" charset="0"/>
              </a:rPr>
              <a:t> (trong bài </a:t>
            </a:r>
            <a:r>
              <a:rPr lang="vi-VN" sz="3500" i="1" dirty="0">
                <a:solidFill>
                  <a:srgbClr val="767DCC"/>
                </a:solidFill>
                <a:effectLst/>
                <a:latin typeface="Roboto Condensed" panose="02000000000000000000" pitchFamily="2" charset="0"/>
                <a:ea typeface="Roboto Condensed" panose="02000000000000000000" pitchFamily="2" charset="0"/>
              </a:rPr>
              <a:t>Bên kia sông Đuống</a:t>
            </a:r>
            <a:r>
              <a:rPr lang="vi-VN" sz="3500" dirty="0">
                <a:solidFill>
                  <a:srgbClr val="767DCC"/>
                </a:solidFill>
                <a:effectLst/>
                <a:latin typeface="Roboto Condensed" panose="02000000000000000000" pitchFamily="2" charset="0"/>
                <a:ea typeface="Roboto Condensed" panose="02000000000000000000" pitchFamily="2" charset="0"/>
              </a:rPr>
              <a:t> của Hoàng Cầm)</a:t>
            </a:r>
            <a:endParaRPr lang="en-US" sz="3500" dirty="0">
              <a:solidFill>
                <a:srgbClr val="767DCC"/>
              </a:solidFill>
              <a:effectLs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9442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332D1-E745-1C3A-605A-3013242226A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6CA48F-2C5B-1FD7-8897-1BD6889F5841}"/>
              </a:ext>
            </a:extLst>
          </p:cNvPr>
          <p:cNvSpPr/>
          <p:nvPr/>
        </p:nvSpPr>
        <p:spPr>
          <a:xfrm>
            <a:off x="0" y="0"/>
            <a:ext cx="10776857" cy="10287000"/>
          </a:xfrm>
          <a:custGeom>
            <a:avLst/>
            <a:gdLst/>
            <a:ahLst/>
            <a:cxnLst/>
            <a:rect l="l" t="t" r="r" b="b"/>
            <a:pathLst>
              <a:path w="10776857" h="10287000">
                <a:moveTo>
                  <a:pt x="0" y="0"/>
                </a:moveTo>
                <a:lnTo>
                  <a:pt x="10776857" y="0"/>
                </a:lnTo>
                <a:lnTo>
                  <a:pt x="1077685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a:extLst>
              <a:ext uri="{FF2B5EF4-FFF2-40B4-BE49-F238E27FC236}">
                <a16:creationId xmlns:a16="http://schemas.microsoft.com/office/drawing/2014/main" id="{E6686BDA-6228-1B90-040D-5A914EF3CE48}"/>
              </a:ext>
            </a:extLst>
          </p:cNvPr>
          <p:cNvSpPr/>
          <p:nvPr/>
        </p:nvSpPr>
        <p:spPr>
          <a:xfrm rot="-67229">
            <a:off x="1207300" y="653088"/>
            <a:ext cx="15873399" cy="9433918"/>
          </a:xfrm>
          <a:prstGeom prst="rect">
            <a:avLst/>
          </a:prstGeom>
          <a:solidFill>
            <a:srgbClr val="FFFFFF"/>
          </a:solidFill>
        </p:spPr>
        <p:txBody>
          <a:bodyPr/>
          <a:lstStyle/>
          <a:p>
            <a:endParaRPr lang="en-US"/>
          </a:p>
        </p:txBody>
      </p:sp>
      <p:sp>
        <p:nvSpPr>
          <p:cNvPr id="4" name="Freeform 4">
            <a:extLst>
              <a:ext uri="{FF2B5EF4-FFF2-40B4-BE49-F238E27FC236}">
                <a16:creationId xmlns:a16="http://schemas.microsoft.com/office/drawing/2014/main" id="{06B4985B-1817-F2A0-5C82-43A06A29638B}"/>
              </a:ext>
            </a:extLst>
          </p:cNvPr>
          <p:cNvSpPr/>
          <p:nvPr/>
        </p:nvSpPr>
        <p:spPr>
          <a:xfrm>
            <a:off x="551535" y="313580"/>
            <a:ext cx="4068879" cy="971093"/>
          </a:xfrm>
          <a:custGeom>
            <a:avLst/>
            <a:gdLst/>
            <a:ahLst/>
            <a:cxnLst/>
            <a:rect l="l" t="t" r="r" b="b"/>
            <a:pathLst>
              <a:path w="4068879" h="971093">
                <a:moveTo>
                  <a:pt x="0" y="0"/>
                </a:moveTo>
                <a:lnTo>
                  <a:pt x="4068879" y="0"/>
                </a:lnTo>
                <a:lnTo>
                  <a:pt x="4068879" y="971093"/>
                </a:lnTo>
                <a:lnTo>
                  <a:pt x="0" y="971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6592DABC-F440-819B-5AF2-01404B2C1670}"/>
              </a:ext>
            </a:extLst>
          </p:cNvPr>
          <p:cNvSpPr/>
          <p:nvPr/>
        </p:nvSpPr>
        <p:spPr>
          <a:xfrm>
            <a:off x="-455032" y="6898545"/>
            <a:ext cx="3766911" cy="3291338"/>
          </a:xfrm>
          <a:custGeom>
            <a:avLst/>
            <a:gdLst/>
            <a:ahLst/>
            <a:cxnLst/>
            <a:rect l="l" t="t" r="r" b="b"/>
            <a:pathLst>
              <a:path w="3766911" h="3291338">
                <a:moveTo>
                  <a:pt x="0" y="0"/>
                </a:moveTo>
                <a:lnTo>
                  <a:pt x="3766911" y="0"/>
                </a:lnTo>
                <a:lnTo>
                  <a:pt x="3766911" y="3291338"/>
                </a:lnTo>
                <a:lnTo>
                  <a:pt x="0" y="32913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C46999C1-1CF8-205C-25EA-AA331FFEE7C3}"/>
              </a:ext>
            </a:extLst>
          </p:cNvPr>
          <p:cNvSpPr txBox="1"/>
          <p:nvPr/>
        </p:nvSpPr>
        <p:spPr>
          <a:xfrm>
            <a:off x="5611027" y="741553"/>
            <a:ext cx="9354337" cy="923330"/>
          </a:xfrm>
          <a:prstGeom prst="rect">
            <a:avLst/>
          </a:prstGeom>
        </p:spPr>
        <p:txBody>
          <a:bodyPr wrap="square" lIns="0" tIns="0" rIns="0" bIns="0" rtlCol="0" anchor="t">
            <a:spAutoFit/>
          </a:bodyPr>
          <a:lstStyle/>
          <a:p>
            <a:pPr algn="ctr">
              <a:lnSpc>
                <a:spcPts val="7200"/>
              </a:lnSpc>
              <a:spcBef>
                <a:spcPct val="0"/>
              </a:spcBef>
            </a:pPr>
            <a:r>
              <a:rPr lang="en-US" sz="6000" dirty="0">
                <a:solidFill>
                  <a:srgbClr val="022340"/>
                </a:solidFill>
                <a:latin typeface="Fraunces Bold"/>
              </a:rPr>
              <a:t>BÀI TẬP LUYỆN THÊM</a:t>
            </a:r>
          </a:p>
        </p:txBody>
      </p:sp>
      <p:sp>
        <p:nvSpPr>
          <p:cNvPr id="8" name="TextBox 8">
            <a:extLst>
              <a:ext uri="{FF2B5EF4-FFF2-40B4-BE49-F238E27FC236}">
                <a16:creationId xmlns:a16="http://schemas.microsoft.com/office/drawing/2014/main" id="{43F4CD48-FDA4-A980-646C-784AB7D334B6}"/>
              </a:ext>
            </a:extLst>
          </p:cNvPr>
          <p:cNvSpPr txBox="1"/>
          <p:nvPr/>
        </p:nvSpPr>
        <p:spPr>
          <a:xfrm>
            <a:off x="1428424" y="1651411"/>
            <a:ext cx="16308040" cy="1889620"/>
          </a:xfrm>
          <a:prstGeom prst="rect">
            <a:avLst/>
          </a:prstGeom>
        </p:spPr>
        <p:txBody>
          <a:bodyPr wrap="square" lIns="0" tIns="0" rIns="0" bIns="0" rtlCol="0" anchor="t">
            <a:spAutoFit/>
          </a:bodyPr>
          <a:lstStyle/>
          <a:p>
            <a:pPr algn="just">
              <a:lnSpc>
                <a:spcPct val="120000"/>
              </a:lnSpc>
              <a:spcBef>
                <a:spcPts val="200"/>
              </a:spcBef>
              <a:spcAft>
                <a:spcPts val="200"/>
              </a:spcAft>
              <a:tabLst>
                <a:tab pos="7334250" algn="l"/>
              </a:tabLst>
            </a:pPr>
            <a:r>
              <a:rPr lang="vi-VN" sz="3500" b="1" dirty="0">
                <a:effectLst/>
                <a:latin typeface="Roboto Condensed" panose="02000000000000000000" pitchFamily="2" charset="0"/>
                <a:ea typeface="Roboto Condensed" panose="02000000000000000000" pitchFamily="2" charset="0"/>
              </a:rPr>
              <a:t>Bài 2: Dấu hiệu nào trong các đoạn trích sau cho thấy người viết tuân thủ quy định khi tham khảo tài liệu và trích dẫn? Từ đó, em rút ra bài học gì trong việc tham khảo và trích dẫn tài liệu?</a:t>
            </a:r>
            <a:endParaRPr lang="en-US" sz="3500" dirty="0">
              <a:effectLst/>
              <a:latin typeface="Roboto Condensed" panose="02000000000000000000" pitchFamily="2" charset="0"/>
              <a:ea typeface="Roboto Condensed" panose="02000000000000000000" pitchFamily="2" charset="0"/>
            </a:endParaRPr>
          </a:p>
        </p:txBody>
      </p:sp>
      <p:sp>
        <p:nvSpPr>
          <p:cNvPr id="10" name="TextBox 9">
            <a:extLst>
              <a:ext uri="{FF2B5EF4-FFF2-40B4-BE49-F238E27FC236}">
                <a16:creationId xmlns:a16="http://schemas.microsoft.com/office/drawing/2014/main" id="{586E8B1A-4B09-1FFF-CCA1-AB2A72E60484}"/>
              </a:ext>
            </a:extLst>
          </p:cNvPr>
          <p:cNvSpPr txBox="1"/>
          <p:nvPr/>
        </p:nvSpPr>
        <p:spPr>
          <a:xfrm>
            <a:off x="1600200" y="3696490"/>
            <a:ext cx="16136264" cy="3149580"/>
          </a:xfrm>
          <a:prstGeom prst="rect">
            <a:avLst/>
          </a:prstGeom>
        </p:spPr>
        <p:txBody>
          <a:bodyPr wrap="square" lIns="0" tIns="0" rIns="0" bIns="0" rtlCol="0" anchor="t">
            <a:spAutoFit/>
          </a:bodyPr>
          <a:lstStyle/>
          <a:p>
            <a:pPr algn="just">
              <a:lnSpc>
                <a:spcPct val="120000"/>
              </a:lnSpc>
              <a:spcBef>
                <a:spcPts val="200"/>
              </a:spcBef>
              <a:spcAft>
                <a:spcPts val="200"/>
              </a:spcAft>
              <a:tabLst>
                <a:tab pos="7334250" algn="l"/>
              </a:tabLst>
            </a:pPr>
            <a:r>
              <a:rPr lang="vi-VN" sz="3500" dirty="0">
                <a:effectLst/>
                <a:latin typeface="Roboto Condensed" panose="02000000000000000000" pitchFamily="2" charset="0"/>
                <a:ea typeface="Roboto Condensed" panose="02000000000000000000" pitchFamily="2" charset="0"/>
              </a:rPr>
              <a:t>c) Từ hơn nửa thế kỉ trước đây, Nguyễn Tuân đã sớm cảm thấy cái sức truyền cảm tuy kín đáo nhưng khó cưỡng lại ấy trong văn chương của Thạch Lam khi viết một câu văn đúng và đẹp lạ lùng: “Đọc “Hai đứa trẻ”, thấy bận bịu vô hạn về một tấm lòng quê hương êm mát và sâu kín” (Nguyễn Tuân, “Thạch Lam”, trích lại trong “Thạch Lam, văn và đời)</a:t>
            </a:r>
            <a:endParaRPr lang="en-US" sz="3500" dirty="0">
              <a:effectLst/>
              <a:latin typeface="Roboto Condensed" panose="02000000000000000000" pitchFamily="2" charset="0"/>
              <a:ea typeface="Roboto Condensed" panose="02000000000000000000" pitchFamily="2" charset="0"/>
            </a:endParaRPr>
          </a:p>
          <a:p>
            <a:r>
              <a:rPr lang="vi-VN" sz="3500" dirty="0">
                <a:effectLst/>
                <a:latin typeface="Roboto Condensed" panose="02000000000000000000" pitchFamily="2" charset="0"/>
                <a:ea typeface="Roboto Condensed" panose="02000000000000000000" pitchFamily="2" charset="0"/>
              </a:rPr>
              <a:t>(Đỗ Kim Hồi, </a:t>
            </a:r>
            <a:r>
              <a:rPr lang="vi-VN" sz="3500" i="1" dirty="0">
                <a:effectLst/>
                <a:latin typeface="Roboto Condensed" panose="02000000000000000000" pitchFamily="2" charset="0"/>
                <a:ea typeface="Roboto Condensed" panose="02000000000000000000" pitchFamily="2" charset="0"/>
              </a:rPr>
              <a:t>Thạch Lam – Đôi điều cảm nhận)</a:t>
            </a:r>
            <a:endParaRPr lang="en-US" sz="3500" dirty="0">
              <a:effectLst/>
              <a:latin typeface="Roboto Condensed" panose="02000000000000000000" pitchFamily="2" charset="0"/>
              <a:ea typeface="Roboto Condensed" panose="02000000000000000000" pitchFamily="2" charset="0"/>
            </a:endParaRPr>
          </a:p>
        </p:txBody>
      </p:sp>
      <p:sp>
        <p:nvSpPr>
          <p:cNvPr id="11" name="TextBox 10">
            <a:extLst>
              <a:ext uri="{FF2B5EF4-FFF2-40B4-BE49-F238E27FC236}">
                <a16:creationId xmlns:a16="http://schemas.microsoft.com/office/drawing/2014/main" id="{9F02F08D-C914-5587-3B8F-8E357D30B724}"/>
              </a:ext>
            </a:extLst>
          </p:cNvPr>
          <p:cNvSpPr txBox="1"/>
          <p:nvPr/>
        </p:nvSpPr>
        <p:spPr>
          <a:xfrm>
            <a:off x="3636093" y="7344858"/>
            <a:ext cx="14211850" cy="1889620"/>
          </a:xfrm>
          <a:prstGeom prst="rect">
            <a:avLst/>
          </a:prstGeom>
        </p:spPr>
        <p:txBody>
          <a:bodyPr wrap="square" lIns="0" tIns="0" rIns="0" bIns="0" rtlCol="0" anchor="t">
            <a:spAutoFit/>
          </a:bodyPr>
          <a:lstStyle/>
          <a:p>
            <a:pPr algn="just">
              <a:lnSpc>
                <a:spcPct val="120000"/>
              </a:lnSpc>
              <a:spcBef>
                <a:spcPts val="200"/>
              </a:spcBef>
              <a:spcAft>
                <a:spcPts val="200"/>
              </a:spcAft>
            </a:pPr>
            <a:r>
              <a:rPr lang="vi-VN" sz="3500" dirty="0">
                <a:solidFill>
                  <a:srgbClr val="767DCC"/>
                </a:solidFill>
                <a:effectLst/>
                <a:latin typeface="Roboto Condensed" panose="02000000000000000000" pitchFamily="2" charset="0"/>
                <a:ea typeface="Roboto Condensed" panose="02000000000000000000" pitchFamily="2" charset="0"/>
              </a:rPr>
              <a:t>c) Dấu hiệu cho thấy tác giả đã tuân thủ quy định khi tham khảo và trích dẫn tài liệu là đặt phần dẫn trong dấu ngoặc kép, ghi rõ tên tác giả, tác phẩm trích dẫn trong dấu ngoặc đơn bên cạnh</a:t>
            </a:r>
            <a:endParaRPr lang="en-US" sz="3500" dirty="0">
              <a:solidFill>
                <a:srgbClr val="767DCC"/>
              </a:solidFill>
              <a:effectLs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0929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6BA04-AC7C-80B4-D629-2C1FF6C27F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5BB871A-7300-72B5-B023-266EB53E4171}"/>
              </a:ext>
            </a:extLst>
          </p:cNvPr>
          <p:cNvSpPr/>
          <p:nvPr/>
        </p:nvSpPr>
        <p:spPr>
          <a:xfrm>
            <a:off x="0" y="0"/>
            <a:ext cx="10776857" cy="10287000"/>
          </a:xfrm>
          <a:custGeom>
            <a:avLst/>
            <a:gdLst/>
            <a:ahLst/>
            <a:cxnLst/>
            <a:rect l="l" t="t" r="r" b="b"/>
            <a:pathLst>
              <a:path w="10776857" h="10287000">
                <a:moveTo>
                  <a:pt x="0" y="0"/>
                </a:moveTo>
                <a:lnTo>
                  <a:pt x="10776857" y="0"/>
                </a:lnTo>
                <a:lnTo>
                  <a:pt x="1077685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a:extLst>
              <a:ext uri="{FF2B5EF4-FFF2-40B4-BE49-F238E27FC236}">
                <a16:creationId xmlns:a16="http://schemas.microsoft.com/office/drawing/2014/main" id="{FEBFC32F-B7CF-85C7-5FC3-00403126DE20}"/>
              </a:ext>
            </a:extLst>
          </p:cNvPr>
          <p:cNvSpPr/>
          <p:nvPr/>
        </p:nvSpPr>
        <p:spPr>
          <a:xfrm rot="-67229">
            <a:off x="1207300" y="653088"/>
            <a:ext cx="15873399" cy="9433918"/>
          </a:xfrm>
          <a:prstGeom prst="rect">
            <a:avLst/>
          </a:prstGeom>
          <a:solidFill>
            <a:srgbClr val="FFFFFF"/>
          </a:solidFill>
        </p:spPr>
        <p:txBody>
          <a:bodyPr/>
          <a:lstStyle/>
          <a:p>
            <a:endParaRPr lang="en-US"/>
          </a:p>
        </p:txBody>
      </p:sp>
      <p:sp>
        <p:nvSpPr>
          <p:cNvPr id="4" name="Freeform 4">
            <a:extLst>
              <a:ext uri="{FF2B5EF4-FFF2-40B4-BE49-F238E27FC236}">
                <a16:creationId xmlns:a16="http://schemas.microsoft.com/office/drawing/2014/main" id="{B82C3C0A-A377-F257-EDA7-091939D552D2}"/>
              </a:ext>
            </a:extLst>
          </p:cNvPr>
          <p:cNvSpPr/>
          <p:nvPr/>
        </p:nvSpPr>
        <p:spPr>
          <a:xfrm>
            <a:off x="551535" y="313580"/>
            <a:ext cx="4068879" cy="971093"/>
          </a:xfrm>
          <a:custGeom>
            <a:avLst/>
            <a:gdLst/>
            <a:ahLst/>
            <a:cxnLst/>
            <a:rect l="l" t="t" r="r" b="b"/>
            <a:pathLst>
              <a:path w="4068879" h="971093">
                <a:moveTo>
                  <a:pt x="0" y="0"/>
                </a:moveTo>
                <a:lnTo>
                  <a:pt x="4068879" y="0"/>
                </a:lnTo>
                <a:lnTo>
                  <a:pt x="4068879" y="971093"/>
                </a:lnTo>
                <a:lnTo>
                  <a:pt x="0" y="971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8759C344-C40F-AEB2-7A95-7AB0FC271BE3}"/>
              </a:ext>
            </a:extLst>
          </p:cNvPr>
          <p:cNvSpPr/>
          <p:nvPr/>
        </p:nvSpPr>
        <p:spPr>
          <a:xfrm>
            <a:off x="-839107" y="8142543"/>
            <a:ext cx="3766911" cy="3291338"/>
          </a:xfrm>
          <a:custGeom>
            <a:avLst/>
            <a:gdLst/>
            <a:ahLst/>
            <a:cxnLst/>
            <a:rect l="l" t="t" r="r" b="b"/>
            <a:pathLst>
              <a:path w="3766911" h="3291338">
                <a:moveTo>
                  <a:pt x="0" y="0"/>
                </a:moveTo>
                <a:lnTo>
                  <a:pt x="3766911" y="0"/>
                </a:lnTo>
                <a:lnTo>
                  <a:pt x="3766911" y="3291338"/>
                </a:lnTo>
                <a:lnTo>
                  <a:pt x="0" y="32913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B6B3F8F1-6137-BD4E-7A19-D79AE08DD484}"/>
              </a:ext>
            </a:extLst>
          </p:cNvPr>
          <p:cNvSpPr/>
          <p:nvPr/>
        </p:nvSpPr>
        <p:spPr>
          <a:xfrm>
            <a:off x="12620996" y="5588685"/>
            <a:ext cx="7257855" cy="5107715"/>
          </a:xfrm>
          <a:custGeom>
            <a:avLst/>
            <a:gdLst/>
            <a:ahLst/>
            <a:cxnLst/>
            <a:rect l="l" t="t" r="r" b="b"/>
            <a:pathLst>
              <a:path w="7257855" h="5107715">
                <a:moveTo>
                  <a:pt x="0" y="0"/>
                </a:moveTo>
                <a:lnTo>
                  <a:pt x="7257855" y="0"/>
                </a:lnTo>
                <a:lnTo>
                  <a:pt x="7257855" y="5107715"/>
                </a:lnTo>
                <a:lnTo>
                  <a:pt x="0" y="51077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DE2761CE-1728-D52A-6D8A-EE04016BBD8D}"/>
              </a:ext>
            </a:extLst>
          </p:cNvPr>
          <p:cNvSpPr txBox="1"/>
          <p:nvPr/>
        </p:nvSpPr>
        <p:spPr>
          <a:xfrm>
            <a:off x="5611027" y="741553"/>
            <a:ext cx="9354337" cy="923330"/>
          </a:xfrm>
          <a:prstGeom prst="rect">
            <a:avLst/>
          </a:prstGeom>
        </p:spPr>
        <p:txBody>
          <a:bodyPr wrap="square" lIns="0" tIns="0" rIns="0" bIns="0" rtlCol="0" anchor="t">
            <a:spAutoFit/>
          </a:bodyPr>
          <a:lstStyle/>
          <a:p>
            <a:pPr algn="ctr">
              <a:lnSpc>
                <a:spcPts val="7200"/>
              </a:lnSpc>
              <a:spcBef>
                <a:spcPct val="0"/>
              </a:spcBef>
            </a:pPr>
            <a:r>
              <a:rPr lang="en-US" sz="6000" dirty="0">
                <a:solidFill>
                  <a:srgbClr val="022340"/>
                </a:solidFill>
                <a:latin typeface="Fraunces Bold"/>
              </a:rPr>
              <a:t>BÀI TẬP LUYỆN THÊM</a:t>
            </a:r>
          </a:p>
        </p:txBody>
      </p:sp>
      <p:sp>
        <p:nvSpPr>
          <p:cNvPr id="10" name="TextBox 9">
            <a:extLst>
              <a:ext uri="{FF2B5EF4-FFF2-40B4-BE49-F238E27FC236}">
                <a16:creationId xmlns:a16="http://schemas.microsoft.com/office/drawing/2014/main" id="{2458D372-AD94-6469-488F-83BE769418FA}"/>
              </a:ext>
            </a:extLst>
          </p:cNvPr>
          <p:cNvSpPr txBox="1"/>
          <p:nvPr/>
        </p:nvSpPr>
        <p:spPr>
          <a:xfrm>
            <a:off x="2553317" y="2289191"/>
            <a:ext cx="11296926" cy="5791329"/>
          </a:xfrm>
          <a:prstGeom prst="rect">
            <a:avLst/>
          </a:prstGeom>
        </p:spPr>
        <p:txBody>
          <a:bodyPr wrap="square" lIns="0" tIns="0" rIns="0" bIns="0" rtlCol="0" anchor="t">
            <a:spAutoFit/>
          </a:bodyPr>
          <a:lstStyle/>
          <a:p>
            <a:pPr algn="just">
              <a:lnSpc>
                <a:spcPct val="120000"/>
              </a:lnSpc>
              <a:spcBef>
                <a:spcPts val="200"/>
              </a:spcBef>
              <a:spcAft>
                <a:spcPts val="200"/>
              </a:spcAft>
            </a:pPr>
            <a:r>
              <a:rPr lang="vi-VN" sz="4000" dirty="0">
                <a:effectLst/>
                <a:latin typeface="Roboto Condensed" panose="02000000000000000000" pitchFamily="2" charset="0"/>
                <a:ea typeface="Roboto Condensed" panose="02000000000000000000" pitchFamily="2" charset="0"/>
              </a:rPr>
              <a:t>Từ ba ví dụ trên, có thể rút ra bài học trong việc tham khảo và trích dẫn tài liệu:</a:t>
            </a:r>
            <a:endParaRPr lang="en-US" sz="4000" dirty="0">
              <a:effectLst/>
              <a:latin typeface="Roboto Condensed" panose="02000000000000000000" pitchFamily="2" charset="0"/>
              <a:ea typeface="Roboto Condensed" panose="02000000000000000000" pitchFamily="2" charset="0"/>
            </a:endParaRPr>
          </a:p>
          <a:p>
            <a:pPr marL="571500" indent="-571500" algn="just">
              <a:lnSpc>
                <a:spcPct val="120000"/>
              </a:lnSpc>
              <a:spcBef>
                <a:spcPts val="200"/>
              </a:spcBef>
              <a:spcAft>
                <a:spcPts val="200"/>
              </a:spcAft>
              <a:buFont typeface="Arial" panose="020B0604020202020204" pitchFamily="34" charset="0"/>
              <a:buChar char="•"/>
            </a:pPr>
            <a:r>
              <a:rPr lang="vi-VN" sz="4000" i="1" dirty="0">
                <a:effectLst/>
                <a:latin typeface="Roboto Condensed" panose="02000000000000000000" pitchFamily="2" charset="0"/>
                <a:ea typeface="Roboto Condensed" panose="02000000000000000000" pitchFamily="2" charset="0"/>
              </a:rPr>
              <a:t>Tùy vào mục đích viết và tính chất của văn bản, người viết có thể trích dẫn theo nhiều cách và nêu nguồn trích dẫn với các mức độ cụ thể khác nhau</a:t>
            </a:r>
            <a:endParaRPr lang="en-US" sz="4000" i="1" dirty="0">
              <a:effectLst/>
              <a:latin typeface="Roboto Condensed" panose="02000000000000000000" pitchFamily="2" charset="0"/>
              <a:ea typeface="Roboto Condensed" panose="02000000000000000000" pitchFamily="2" charset="0"/>
            </a:endParaRPr>
          </a:p>
          <a:p>
            <a:pPr marL="571500" indent="-571500" algn="just">
              <a:lnSpc>
                <a:spcPct val="120000"/>
              </a:lnSpc>
              <a:spcBef>
                <a:spcPts val="200"/>
              </a:spcBef>
              <a:spcAft>
                <a:spcPts val="200"/>
              </a:spcAft>
              <a:buFont typeface="Arial" panose="020B0604020202020204" pitchFamily="34" charset="0"/>
              <a:buChar char="•"/>
            </a:pPr>
            <a:r>
              <a:rPr lang="vi-VN" sz="4000" i="1" dirty="0">
                <a:effectLst/>
                <a:latin typeface="Roboto Condensed" panose="02000000000000000000" pitchFamily="2" charset="0"/>
                <a:ea typeface="Roboto Condensed" panose="02000000000000000000" pitchFamily="2" charset="0"/>
              </a:rPr>
              <a:t>Nêu rõ tác giả và xuất xứ của nguồn tài liệu</a:t>
            </a:r>
            <a:endParaRPr lang="en-US" sz="4000" i="1" dirty="0">
              <a:effectLst/>
              <a:latin typeface="Roboto Condensed" panose="02000000000000000000" pitchFamily="2" charset="0"/>
              <a:ea typeface="Roboto Condensed" panose="02000000000000000000" pitchFamily="2" charset="0"/>
            </a:endParaRPr>
          </a:p>
          <a:p>
            <a:pPr marL="571500" indent="-571500" algn="just">
              <a:buFont typeface="Arial" panose="020B0604020202020204" pitchFamily="34" charset="0"/>
              <a:buChar char="•"/>
            </a:pPr>
            <a:r>
              <a:rPr lang="vi-VN" sz="4000" i="1" dirty="0">
                <a:effectLst/>
                <a:latin typeface="Roboto Condensed" panose="02000000000000000000" pitchFamily="2" charset="0"/>
                <a:ea typeface="Roboto Condensed" panose="02000000000000000000" pitchFamily="2" charset="0"/>
              </a:rPr>
              <a:t>Truyền tải trung thực nội dung ý tưởng và thông tin được trích dẫn</a:t>
            </a:r>
            <a:endParaRPr lang="en-US" sz="4000" i="1" dirty="0">
              <a:effectLs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4013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arn(inVertic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arn(inVertical)">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4D4"/>
        </a:solidFill>
        <a:effectLst/>
      </p:bgPr>
    </p:bg>
    <p:spTree>
      <p:nvGrpSpPr>
        <p:cNvPr id="1" name=""/>
        <p:cNvGrpSpPr/>
        <p:nvPr/>
      </p:nvGrpSpPr>
      <p:grpSpPr>
        <a:xfrm>
          <a:off x="0" y="0"/>
          <a:ext cx="0" cy="0"/>
          <a:chOff x="0" y="0"/>
          <a:chExt cx="0" cy="0"/>
        </a:xfrm>
      </p:grpSpPr>
      <p:grpSp>
        <p:nvGrpSpPr>
          <p:cNvPr id="2" name="Group 2"/>
          <p:cNvGrpSpPr/>
          <p:nvPr/>
        </p:nvGrpSpPr>
        <p:grpSpPr>
          <a:xfrm>
            <a:off x="1224347" y="1571965"/>
            <a:ext cx="18157401" cy="9372411"/>
            <a:chOff x="0" y="0"/>
            <a:chExt cx="24209868" cy="12496548"/>
          </a:xfrm>
        </p:grpSpPr>
        <p:sp>
          <p:nvSpPr>
            <p:cNvPr id="3" name="AutoShape 3"/>
            <p:cNvSpPr/>
            <p:nvPr/>
          </p:nvSpPr>
          <p:spPr>
            <a:xfrm rot="-155262">
              <a:off x="379342" y="526613"/>
              <a:ext cx="23585320" cy="11394919"/>
            </a:xfrm>
            <a:prstGeom prst="rect">
              <a:avLst/>
            </a:prstGeom>
            <a:solidFill>
              <a:srgbClr val="F2F1F4"/>
            </a:solidFill>
          </p:spPr>
          <p:txBody>
            <a:bodyPr/>
            <a:lstStyle/>
            <a:p>
              <a:endParaRPr lang="en-US"/>
            </a:p>
          </p:txBody>
        </p:sp>
        <p:sp>
          <p:nvSpPr>
            <p:cNvPr id="4" name="AutoShape 4"/>
            <p:cNvSpPr/>
            <p:nvPr/>
          </p:nvSpPr>
          <p:spPr>
            <a:xfrm rot="-90015">
              <a:off x="145126" y="794832"/>
              <a:ext cx="23585320" cy="11394919"/>
            </a:xfrm>
            <a:prstGeom prst="rect">
              <a:avLst/>
            </a:prstGeom>
            <a:solidFill>
              <a:srgbClr val="FFFFFF"/>
            </a:solidFill>
          </p:spPr>
          <p:txBody>
            <a:bodyPr/>
            <a:lstStyle/>
            <a:p>
              <a:endParaRPr lang="en-US"/>
            </a:p>
          </p:txBody>
        </p:sp>
      </p:grpSp>
      <p:sp>
        <p:nvSpPr>
          <p:cNvPr id="5" name="Freeform 5"/>
          <p:cNvSpPr/>
          <p:nvPr/>
        </p:nvSpPr>
        <p:spPr>
          <a:xfrm>
            <a:off x="-2372376" y="-2638745"/>
            <a:ext cx="8916796" cy="8421418"/>
          </a:xfrm>
          <a:custGeom>
            <a:avLst/>
            <a:gdLst/>
            <a:ahLst/>
            <a:cxnLst/>
            <a:rect l="l" t="t" r="r" b="b"/>
            <a:pathLst>
              <a:path w="8916796" h="8421418">
                <a:moveTo>
                  <a:pt x="0" y="0"/>
                </a:moveTo>
                <a:lnTo>
                  <a:pt x="8916796" y="0"/>
                </a:lnTo>
                <a:lnTo>
                  <a:pt x="8916796" y="8421419"/>
                </a:lnTo>
                <a:lnTo>
                  <a:pt x="0" y="84214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563767">
            <a:off x="16821824" y="380816"/>
            <a:ext cx="874953" cy="2382297"/>
          </a:xfrm>
          <a:custGeom>
            <a:avLst/>
            <a:gdLst/>
            <a:ahLst/>
            <a:cxnLst/>
            <a:rect l="l" t="t" r="r" b="b"/>
            <a:pathLst>
              <a:path w="874953" h="2382297">
                <a:moveTo>
                  <a:pt x="0" y="0"/>
                </a:moveTo>
                <a:lnTo>
                  <a:pt x="874952" y="0"/>
                </a:lnTo>
                <a:lnTo>
                  <a:pt x="874952" y="2382297"/>
                </a:lnTo>
                <a:lnTo>
                  <a:pt x="0" y="23822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0353348" y="1525585"/>
            <a:ext cx="3220313" cy="824813"/>
          </a:xfrm>
          <a:custGeom>
            <a:avLst/>
            <a:gdLst/>
            <a:ahLst/>
            <a:cxnLst/>
            <a:rect l="l" t="t" r="r" b="b"/>
            <a:pathLst>
              <a:path w="3220313" h="824813">
                <a:moveTo>
                  <a:pt x="0" y="0"/>
                </a:moveTo>
                <a:lnTo>
                  <a:pt x="3220314" y="0"/>
                </a:lnTo>
                <a:lnTo>
                  <a:pt x="3220314" y="824812"/>
                </a:lnTo>
                <a:lnTo>
                  <a:pt x="0" y="8248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5434246" y="3050100"/>
            <a:ext cx="9838204" cy="7022018"/>
          </a:xfrm>
          <a:custGeom>
            <a:avLst/>
            <a:gdLst/>
            <a:ahLst/>
            <a:cxnLst/>
            <a:rect l="l" t="t" r="r" b="b"/>
            <a:pathLst>
              <a:path w="9838204" h="7022018">
                <a:moveTo>
                  <a:pt x="0" y="0"/>
                </a:moveTo>
                <a:lnTo>
                  <a:pt x="9838203" y="0"/>
                </a:lnTo>
                <a:lnTo>
                  <a:pt x="9838203" y="7022018"/>
                </a:lnTo>
                <a:lnTo>
                  <a:pt x="0" y="7022018"/>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981329" y="1019175"/>
            <a:ext cx="3909219" cy="2162175"/>
          </a:xfrm>
          <a:prstGeom prst="rect">
            <a:avLst/>
          </a:prstGeom>
        </p:spPr>
        <p:txBody>
          <a:bodyPr lIns="0" tIns="0" rIns="0" bIns="0" rtlCol="0" anchor="t">
            <a:spAutoFit/>
          </a:bodyPr>
          <a:lstStyle/>
          <a:p>
            <a:pPr algn="ctr">
              <a:lnSpc>
                <a:spcPts val="8519"/>
              </a:lnSpc>
              <a:spcBef>
                <a:spcPct val="0"/>
              </a:spcBef>
            </a:pPr>
            <a:r>
              <a:rPr lang="en-US" sz="7099">
                <a:solidFill>
                  <a:srgbClr val="EEDCC5"/>
                </a:solidFill>
                <a:latin typeface="#9Slide07 SFU Blackout"/>
              </a:rPr>
              <a:t>CHẶNG 4:</a:t>
            </a:r>
          </a:p>
          <a:p>
            <a:pPr algn="ctr">
              <a:lnSpc>
                <a:spcPts val="8519"/>
              </a:lnSpc>
              <a:spcBef>
                <a:spcPct val="0"/>
              </a:spcBef>
            </a:pPr>
            <a:r>
              <a:rPr lang="en-US" sz="7099">
                <a:solidFill>
                  <a:srgbClr val="EEDCC5"/>
                </a:solidFill>
                <a:latin typeface="#9Slide07 SFU Blackout"/>
              </a:rPr>
              <a:t>về đích</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p:cNvGrpSpPr/>
        <p:nvPr/>
      </p:nvGrpSpPr>
      <p:grpSpPr>
        <a:xfrm>
          <a:off x="0" y="0"/>
          <a:ext cx="0" cy="0"/>
          <a:chOff x="0" y="0"/>
          <a:chExt cx="0" cy="0"/>
        </a:xfrm>
      </p:grpSpPr>
      <p:sp>
        <p:nvSpPr>
          <p:cNvPr id="2" name="Freeform 2"/>
          <p:cNvSpPr/>
          <p:nvPr/>
        </p:nvSpPr>
        <p:spPr>
          <a:xfrm>
            <a:off x="0" y="0"/>
            <a:ext cx="10776857" cy="10287000"/>
          </a:xfrm>
          <a:custGeom>
            <a:avLst/>
            <a:gdLst/>
            <a:ahLst/>
            <a:cxnLst/>
            <a:rect l="l" t="t" r="r" b="b"/>
            <a:pathLst>
              <a:path w="10776857" h="10287000">
                <a:moveTo>
                  <a:pt x="0" y="0"/>
                </a:moveTo>
                <a:lnTo>
                  <a:pt x="10776857" y="0"/>
                </a:lnTo>
                <a:lnTo>
                  <a:pt x="1077685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rot="-67229">
            <a:off x="2772268" y="1028700"/>
            <a:ext cx="13889238" cy="8229600"/>
          </a:xfrm>
          <a:prstGeom prst="rect">
            <a:avLst/>
          </a:prstGeom>
          <a:solidFill>
            <a:srgbClr val="FFFFFF"/>
          </a:solidFill>
        </p:spPr>
        <p:txBody>
          <a:bodyPr/>
          <a:lstStyle/>
          <a:p>
            <a:endParaRPr lang="en-US" dirty="0"/>
          </a:p>
        </p:txBody>
      </p:sp>
      <p:sp>
        <p:nvSpPr>
          <p:cNvPr id="4" name="Freeform 4"/>
          <p:cNvSpPr/>
          <p:nvPr/>
        </p:nvSpPr>
        <p:spPr>
          <a:xfrm>
            <a:off x="3990763" y="774343"/>
            <a:ext cx="4068879" cy="971093"/>
          </a:xfrm>
          <a:custGeom>
            <a:avLst/>
            <a:gdLst/>
            <a:ahLst/>
            <a:cxnLst/>
            <a:rect l="l" t="t" r="r" b="b"/>
            <a:pathLst>
              <a:path w="4068879" h="971093">
                <a:moveTo>
                  <a:pt x="0" y="0"/>
                </a:moveTo>
                <a:lnTo>
                  <a:pt x="4068879" y="0"/>
                </a:lnTo>
                <a:lnTo>
                  <a:pt x="4068879" y="971093"/>
                </a:lnTo>
                <a:lnTo>
                  <a:pt x="0" y="971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0" y="7128101"/>
            <a:ext cx="3766911" cy="3291338"/>
          </a:xfrm>
          <a:custGeom>
            <a:avLst/>
            <a:gdLst/>
            <a:ahLst/>
            <a:cxnLst/>
            <a:rect l="l" t="t" r="r" b="b"/>
            <a:pathLst>
              <a:path w="3766911" h="3291338">
                <a:moveTo>
                  <a:pt x="0" y="0"/>
                </a:moveTo>
                <a:lnTo>
                  <a:pt x="3766911" y="0"/>
                </a:lnTo>
                <a:lnTo>
                  <a:pt x="3766911" y="3291338"/>
                </a:lnTo>
                <a:lnTo>
                  <a:pt x="0" y="32913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3737482" y="3033213"/>
            <a:ext cx="11958809" cy="5326458"/>
          </a:xfrm>
          <a:prstGeom prst="rect">
            <a:avLst/>
          </a:prstGeom>
        </p:spPr>
        <p:txBody>
          <a:bodyPr lIns="0" tIns="0" rIns="0" bIns="0" rtlCol="0" anchor="t">
            <a:spAutoFit/>
          </a:bodyPr>
          <a:lstStyle/>
          <a:p>
            <a:pPr algn="just">
              <a:lnSpc>
                <a:spcPct val="120000"/>
              </a:lnSpc>
              <a:spcBef>
                <a:spcPts val="200"/>
              </a:spcBef>
              <a:spcAft>
                <a:spcPts val="200"/>
              </a:spcAft>
              <a:tabLst>
                <a:tab pos="7334250" algn="l"/>
              </a:tabLst>
            </a:pPr>
            <a:r>
              <a:rPr lang="vi-VN" sz="3500" b="1" i="1" dirty="0">
                <a:effectLst/>
                <a:latin typeface="Roboto Condensed" panose="02000000000000000000" pitchFamily="2" charset="0"/>
                <a:ea typeface="Roboto Condensed" panose="02000000000000000000" pitchFamily="2" charset="0"/>
              </a:rPr>
              <a:t>Viết một đoạn văn (khoảng 150 từ) giới thiệu về câu ghép, trong đó có trích dẫn định nghĩa về kiểu câu này trong sách giáo khoa Ngữ văn 9, tập một (bộ sách Cánh diều) và chú thích nguồn ý kiến được trích dẫn</a:t>
            </a:r>
            <a:endParaRPr lang="en-US" sz="3500" b="1" i="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b="1" dirty="0">
                <a:effectLst/>
                <a:latin typeface="Roboto Condensed" panose="02000000000000000000" pitchFamily="2" charset="0"/>
                <a:ea typeface="Roboto Condensed" panose="02000000000000000000" pitchFamily="2" charset="0"/>
              </a:rPr>
              <a:t>- Hình thức: </a:t>
            </a:r>
            <a:endParaRPr lang="en-US" sz="3500" b="1"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dirty="0">
                <a:effectLst/>
                <a:latin typeface="Roboto Condensed" panose="02000000000000000000" pitchFamily="2" charset="0"/>
                <a:ea typeface="Roboto Condensed" panose="02000000000000000000" pitchFamily="2" charset="0"/>
              </a:rPr>
              <a:t>+ Trên lớp: HS trình bày thành dạng sơ đồ tư duy.</a:t>
            </a:r>
            <a:endParaRPr lang="en-US" sz="3500"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dirty="0">
                <a:effectLst/>
                <a:latin typeface="Roboto Condensed" panose="02000000000000000000" pitchFamily="2" charset="0"/>
                <a:ea typeface="Roboto Condensed" panose="02000000000000000000" pitchFamily="2" charset="0"/>
              </a:rPr>
              <a:t>+ Về nhà: Viết thành đoạn văn hoàn chỉnh.</a:t>
            </a:r>
            <a:endParaRPr lang="en-US" sz="3500" dirty="0">
              <a:effectLst/>
              <a:latin typeface="Roboto Condensed" panose="02000000000000000000" pitchFamily="2" charset="0"/>
              <a:ea typeface="Roboto Condensed" panose="02000000000000000000" pitchFamily="2" charset="0"/>
            </a:endParaRPr>
          </a:p>
          <a:p>
            <a:pPr algn="just">
              <a:lnSpc>
                <a:spcPct val="120000"/>
              </a:lnSpc>
              <a:spcBef>
                <a:spcPts val="200"/>
              </a:spcBef>
              <a:spcAft>
                <a:spcPts val="200"/>
              </a:spcAft>
              <a:tabLst>
                <a:tab pos="7334250" algn="l"/>
              </a:tabLst>
            </a:pPr>
            <a:r>
              <a:rPr lang="vi-VN" sz="3500" b="1" dirty="0">
                <a:effectLst/>
                <a:latin typeface="Roboto Condensed" panose="02000000000000000000" pitchFamily="2" charset="0"/>
                <a:ea typeface="Roboto Condensed" panose="02000000000000000000" pitchFamily="2" charset="0"/>
              </a:rPr>
              <a:t>- Thời gian: 10 phút</a:t>
            </a:r>
            <a:endParaRPr lang="en-US" sz="3500" b="1" dirty="0">
              <a:effectLst/>
              <a:latin typeface="Roboto Condensed" panose="02000000000000000000" pitchFamily="2" charset="0"/>
              <a:ea typeface="Roboto Condensed" panose="02000000000000000000" pitchFamily="2" charset="0"/>
            </a:endParaRPr>
          </a:p>
        </p:txBody>
      </p:sp>
      <p:sp>
        <p:nvSpPr>
          <p:cNvPr id="7" name="TextBox 7"/>
          <p:cNvSpPr txBox="1"/>
          <p:nvPr/>
        </p:nvSpPr>
        <p:spPr>
          <a:xfrm>
            <a:off x="8059642" y="1745436"/>
            <a:ext cx="5864821" cy="914400"/>
          </a:xfrm>
          <a:prstGeom prst="rect">
            <a:avLst/>
          </a:prstGeom>
        </p:spPr>
        <p:txBody>
          <a:bodyPr lIns="0" tIns="0" rIns="0" bIns="0" rtlCol="0" anchor="t">
            <a:spAutoFit/>
          </a:bodyPr>
          <a:lstStyle/>
          <a:p>
            <a:pPr algn="ctr">
              <a:lnSpc>
                <a:spcPts val="7200"/>
              </a:lnSpc>
              <a:spcBef>
                <a:spcPct val="0"/>
              </a:spcBef>
            </a:pPr>
            <a:r>
              <a:rPr lang="en-US" sz="6000">
                <a:solidFill>
                  <a:srgbClr val="022340"/>
                </a:solidFill>
                <a:latin typeface="Fraunces Bold"/>
              </a:rPr>
              <a:t>III. VIẾT NGẮN</a:t>
            </a:r>
          </a:p>
        </p:txBody>
      </p:sp>
      <p:sp>
        <p:nvSpPr>
          <p:cNvPr id="8" name="Freeform 11">
            <a:extLst>
              <a:ext uri="{FF2B5EF4-FFF2-40B4-BE49-F238E27FC236}">
                <a16:creationId xmlns:a16="http://schemas.microsoft.com/office/drawing/2014/main" id="{7F2988B0-764E-2639-63D2-54B0B8641BF8}"/>
              </a:ext>
            </a:extLst>
          </p:cNvPr>
          <p:cNvSpPr/>
          <p:nvPr/>
        </p:nvSpPr>
        <p:spPr>
          <a:xfrm>
            <a:off x="14975019" y="5981700"/>
            <a:ext cx="3531247" cy="4114800"/>
          </a:xfrm>
          <a:custGeom>
            <a:avLst/>
            <a:gdLst/>
            <a:ahLst/>
            <a:cxnLst/>
            <a:rect l="l" t="t" r="r" b="b"/>
            <a:pathLst>
              <a:path w="3531247" h="4114800">
                <a:moveTo>
                  <a:pt x="0" y="0"/>
                </a:moveTo>
                <a:lnTo>
                  <a:pt x="3531246" y="0"/>
                </a:lnTo>
                <a:lnTo>
                  <a:pt x="353124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a:extLst>
            <a:ext uri="{FF2B5EF4-FFF2-40B4-BE49-F238E27FC236}">
              <a16:creationId xmlns:a16="http://schemas.microsoft.com/office/drawing/2014/main" id="{5215450A-662D-D813-B460-2D6A9B2FA4C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3EE4E3-4DE5-B6E9-82C9-4D3E1F50203A}"/>
              </a:ext>
            </a:extLst>
          </p:cNvPr>
          <p:cNvSpPr/>
          <p:nvPr/>
        </p:nvSpPr>
        <p:spPr>
          <a:xfrm>
            <a:off x="0" y="0"/>
            <a:ext cx="10776857" cy="10287000"/>
          </a:xfrm>
          <a:custGeom>
            <a:avLst/>
            <a:gdLst/>
            <a:ahLst/>
            <a:cxnLst/>
            <a:rect l="l" t="t" r="r" b="b"/>
            <a:pathLst>
              <a:path w="10776857" h="10287000">
                <a:moveTo>
                  <a:pt x="0" y="0"/>
                </a:moveTo>
                <a:lnTo>
                  <a:pt x="10776857" y="0"/>
                </a:lnTo>
                <a:lnTo>
                  <a:pt x="1077685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a:extLst>
              <a:ext uri="{FF2B5EF4-FFF2-40B4-BE49-F238E27FC236}">
                <a16:creationId xmlns:a16="http://schemas.microsoft.com/office/drawing/2014/main" id="{24FD0031-0E87-9632-8934-7051C0BEF749}"/>
              </a:ext>
            </a:extLst>
          </p:cNvPr>
          <p:cNvSpPr/>
          <p:nvPr/>
        </p:nvSpPr>
        <p:spPr>
          <a:xfrm rot="-67229">
            <a:off x="1322399" y="1137403"/>
            <a:ext cx="15356652" cy="8676202"/>
          </a:xfrm>
          <a:prstGeom prst="rect">
            <a:avLst/>
          </a:prstGeom>
          <a:solidFill>
            <a:srgbClr val="FFFFFF"/>
          </a:solidFill>
        </p:spPr>
        <p:txBody>
          <a:bodyPr/>
          <a:lstStyle/>
          <a:p>
            <a:endParaRPr lang="en-US" dirty="0"/>
          </a:p>
        </p:txBody>
      </p:sp>
      <p:sp>
        <p:nvSpPr>
          <p:cNvPr id="4" name="Freeform 4">
            <a:extLst>
              <a:ext uri="{FF2B5EF4-FFF2-40B4-BE49-F238E27FC236}">
                <a16:creationId xmlns:a16="http://schemas.microsoft.com/office/drawing/2014/main" id="{2D0EA8CE-1682-AD5A-040F-273E12FE91F6}"/>
              </a:ext>
            </a:extLst>
          </p:cNvPr>
          <p:cNvSpPr/>
          <p:nvPr/>
        </p:nvSpPr>
        <p:spPr>
          <a:xfrm>
            <a:off x="303006" y="802835"/>
            <a:ext cx="4068879" cy="971093"/>
          </a:xfrm>
          <a:custGeom>
            <a:avLst/>
            <a:gdLst/>
            <a:ahLst/>
            <a:cxnLst/>
            <a:rect l="l" t="t" r="r" b="b"/>
            <a:pathLst>
              <a:path w="4068879" h="971093">
                <a:moveTo>
                  <a:pt x="0" y="0"/>
                </a:moveTo>
                <a:lnTo>
                  <a:pt x="4068879" y="0"/>
                </a:lnTo>
                <a:lnTo>
                  <a:pt x="4068879" y="971093"/>
                </a:lnTo>
                <a:lnTo>
                  <a:pt x="0" y="971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2DBBBF85-A5F5-3A31-741D-8279F5815B47}"/>
              </a:ext>
            </a:extLst>
          </p:cNvPr>
          <p:cNvSpPr txBox="1"/>
          <p:nvPr/>
        </p:nvSpPr>
        <p:spPr>
          <a:xfrm>
            <a:off x="1724418" y="3219354"/>
            <a:ext cx="13515582" cy="4474943"/>
          </a:xfrm>
          <a:prstGeom prst="rect">
            <a:avLst/>
          </a:prstGeom>
        </p:spPr>
        <p:txBody>
          <a:bodyPr wrap="square" lIns="0" tIns="0" rIns="0" bIns="0" rtlCol="0" anchor="t">
            <a:spAutoFit/>
          </a:bodyPr>
          <a:lstStyle/>
          <a:p>
            <a:pPr marL="457200" indent="-457200" algn="just">
              <a:lnSpc>
                <a:spcPct val="120000"/>
              </a:lnSpc>
              <a:spcBef>
                <a:spcPts val="200"/>
              </a:spcBef>
              <a:spcAft>
                <a:spcPts val="200"/>
              </a:spcAft>
              <a:buFont typeface="Arial" panose="020B0604020202020204" pitchFamily="34" charset="0"/>
              <a:buChar char="•"/>
              <a:tabLst>
                <a:tab pos="7334250" algn="l"/>
              </a:tabLst>
            </a:pPr>
            <a:r>
              <a:rPr lang="vi-VN" sz="3500" dirty="0">
                <a:effectLst/>
                <a:latin typeface="Roboto Condensed" panose="02000000000000000000" pitchFamily="2" charset="0"/>
                <a:ea typeface="Roboto Condensed" panose="02000000000000000000" pitchFamily="2" charset="0"/>
              </a:rPr>
              <a:t>Câu ghép là một khái niệm ngữ pháp quan trọng trong tiếng Việt, đó là “việc kết hợp các cụm từ có một ý nghĩa hoặc một chức năng nhất định để tạo ra một đơn vị ngữ pháp mới.” (Ngữ văn 9, tập một - Cánh diều, NXB Giáo dục, trang 56). Câu ghép giúp mở rộng sự linh hoạt trong cách sử dụng ngôn từ và tạo ra sự đa dạng trong cấu trúc câu, làm cho văn viết phong phú và sinh động hơn. Điều này thể hiện sự khéo léo và tinh tế trong sử dụng ngôn ngữ để truyền đạt ý nghĩa cho người đọc.</a:t>
            </a:r>
            <a:r>
              <a:rPr lang="vi-VN" sz="3500" b="1" dirty="0">
                <a:effectLst/>
                <a:latin typeface="Roboto Condensed" panose="02000000000000000000" pitchFamily="2" charset="0"/>
                <a:ea typeface="Roboto Condensed" panose="02000000000000000000" pitchFamily="2" charset="0"/>
              </a:rPr>
              <a:t> </a:t>
            </a:r>
            <a:endParaRPr lang="en-US" sz="3500" dirty="0">
              <a:effectLst/>
              <a:latin typeface="Roboto Condensed" panose="02000000000000000000" pitchFamily="2" charset="0"/>
              <a:ea typeface="Roboto Condensed" panose="02000000000000000000" pitchFamily="2" charset="0"/>
            </a:endParaRPr>
          </a:p>
        </p:txBody>
      </p:sp>
      <p:sp>
        <p:nvSpPr>
          <p:cNvPr id="7" name="TextBox 7">
            <a:extLst>
              <a:ext uri="{FF2B5EF4-FFF2-40B4-BE49-F238E27FC236}">
                <a16:creationId xmlns:a16="http://schemas.microsoft.com/office/drawing/2014/main" id="{DE95B5BB-8EAF-AED3-9D0A-A9D7B40AD4D2}"/>
              </a:ext>
            </a:extLst>
          </p:cNvPr>
          <p:cNvSpPr txBox="1"/>
          <p:nvPr/>
        </p:nvSpPr>
        <p:spPr>
          <a:xfrm>
            <a:off x="5848066" y="1583114"/>
            <a:ext cx="5864821" cy="819648"/>
          </a:xfrm>
          <a:prstGeom prst="rect">
            <a:avLst/>
          </a:prstGeom>
        </p:spPr>
        <p:txBody>
          <a:bodyPr lIns="0" tIns="0" rIns="0" bIns="0" rtlCol="0" anchor="t">
            <a:spAutoFit/>
          </a:bodyPr>
          <a:lstStyle/>
          <a:p>
            <a:pPr algn="ctr">
              <a:lnSpc>
                <a:spcPts val="7200"/>
              </a:lnSpc>
              <a:spcBef>
                <a:spcPct val="0"/>
              </a:spcBef>
            </a:pPr>
            <a:r>
              <a:rPr lang="en-US" sz="4000" dirty="0" err="1">
                <a:solidFill>
                  <a:srgbClr val="022340"/>
                </a:solidFill>
                <a:latin typeface="Fraunces Bold"/>
              </a:rPr>
              <a:t>Gợị</a:t>
            </a:r>
            <a:r>
              <a:rPr lang="en-US" sz="4000" dirty="0">
                <a:solidFill>
                  <a:srgbClr val="022340"/>
                </a:solidFill>
                <a:latin typeface="Fraunces Bold"/>
              </a:rPr>
              <a:t> ý</a:t>
            </a:r>
          </a:p>
        </p:txBody>
      </p:sp>
      <p:sp>
        <p:nvSpPr>
          <p:cNvPr id="8" name="Freeform 11">
            <a:extLst>
              <a:ext uri="{FF2B5EF4-FFF2-40B4-BE49-F238E27FC236}">
                <a16:creationId xmlns:a16="http://schemas.microsoft.com/office/drawing/2014/main" id="{31C57548-8428-6DD4-DEBA-FD048366F415}"/>
              </a:ext>
            </a:extLst>
          </p:cNvPr>
          <p:cNvSpPr/>
          <p:nvPr/>
        </p:nvSpPr>
        <p:spPr>
          <a:xfrm>
            <a:off x="15240000" y="5886225"/>
            <a:ext cx="3531247" cy="4114800"/>
          </a:xfrm>
          <a:custGeom>
            <a:avLst/>
            <a:gdLst/>
            <a:ahLst/>
            <a:cxnLst/>
            <a:rect l="l" t="t" r="r" b="b"/>
            <a:pathLst>
              <a:path w="3531247" h="4114800">
                <a:moveTo>
                  <a:pt x="0" y="0"/>
                </a:moveTo>
                <a:lnTo>
                  <a:pt x="3531246" y="0"/>
                </a:lnTo>
                <a:lnTo>
                  <a:pt x="353124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2079824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a:extLst>
            <a:ext uri="{FF2B5EF4-FFF2-40B4-BE49-F238E27FC236}">
              <a16:creationId xmlns:a16="http://schemas.microsoft.com/office/drawing/2014/main" id="{C6C8187B-9CE0-0E14-203F-C3BC2FE7B2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A3B5D02-4255-C3CD-94ED-9B5EFBC67776}"/>
              </a:ext>
            </a:extLst>
          </p:cNvPr>
          <p:cNvSpPr/>
          <p:nvPr/>
        </p:nvSpPr>
        <p:spPr>
          <a:xfrm>
            <a:off x="0" y="0"/>
            <a:ext cx="10776857" cy="10287000"/>
          </a:xfrm>
          <a:custGeom>
            <a:avLst/>
            <a:gdLst/>
            <a:ahLst/>
            <a:cxnLst/>
            <a:rect l="l" t="t" r="r" b="b"/>
            <a:pathLst>
              <a:path w="10776857" h="10287000">
                <a:moveTo>
                  <a:pt x="0" y="0"/>
                </a:moveTo>
                <a:lnTo>
                  <a:pt x="10776857" y="0"/>
                </a:lnTo>
                <a:lnTo>
                  <a:pt x="1077685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a:extLst>
              <a:ext uri="{FF2B5EF4-FFF2-40B4-BE49-F238E27FC236}">
                <a16:creationId xmlns:a16="http://schemas.microsoft.com/office/drawing/2014/main" id="{2E29BD0B-6A59-78F8-4B25-14E5744DB034}"/>
              </a:ext>
            </a:extLst>
          </p:cNvPr>
          <p:cNvSpPr/>
          <p:nvPr/>
        </p:nvSpPr>
        <p:spPr>
          <a:xfrm rot="-67229">
            <a:off x="1182334" y="733105"/>
            <a:ext cx="15516690" cy="8188249"/>
          </a:xfrm>
          <a:prstGeom prst="rect">
            <a:avLst/>
          </a:prstGeom>
          <a:solidFill>
            <a:srgbClr val="FFFFFF"/>
          </a:solidFill>
        </p:spPr>
        <p:txBody>
          <a:bodyPr/>
          <a:lstStyle/>
          <a:p>
            <a:endParaRPr lang="en-US" dirty="0"/>
          </a:p>
        </p:txBody>
      </p:sp>
      <p:sp>
        <p:nvSpPr>
          <p:cNvPr id="4" name="Freeform 4">
            <a:extLst>
              <a:ext uri="{FF2B5EF4-FFF2-40B4-BE49-F238E27FC236}">
                <a16:creationId xmlns:a16="http://schemas.microsoft.com/office/drawing/2014/main" id="{6DD9C661-5AC1-9165-CB83-D28D5179E87C}"/>
              </a:ext>
            </a:extLst>
          </p:cNvPr>
          <p:cNvSpPr/>
          <p:nvPr/>
        </p:nvSpPr>
        <p:spPr>
          <a:xfrm>
            <a:off x="102608" y="161366"/>
            <a:ext cx="4068879" cy="971093"/>
          </a:xfrm>
          <a:custGeom>
            <a:avLst/>
            <a:gdLst/>
            <a:ahLst/>
            <a:cxnLst/>
            <a:rect l="l" t="t" r="r" b="b"/>
            <a:pathLst>
              <a:path w="4068879" h="971093">
                <a:moveTo>
                  <a:pt x="0" y="0"/>
                </a:moveTo>
                <a:lnTo>
                  <a:pt x="4068879" y="0"/>
                </a:lnTo>
                <a:lnTo>
                  <a:pt x="4068879" y="971093"/>
                </a:lnTo>
                <a:lnTo>
                  <a:pt x="0" y="971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BEDE00F2-B088-2D81-3FBE-E9D74AAF696A}"/>
              </a:ext>
            </a:extLst>
          </p:cNvPr>
          <p:cNvSpPr txBox="1"/>
          <p:nvPr/>
        </p:nvSpPr>
        <p:spPr>
          <a:xfrm>
            <a:off x="6055163" y="967113"/>
            <a:ext cx="5864821" cy="819648"/>
          </a:xfrm>
          <a:prstGeom prst="rect">
            <a:avLst/>
          </a:prstGeom>
        </p:spPr>
        <p:txBody>
          <a:bodyPr lIns="0" tIns="0" rIns="0" bIns="0" rtlCol="0" anchor="t">
            <a:spAutoFit/>
          </a:bodyPr>
          <a:lstStyle/>
          <a:p>
            <a:pPr algn="ctr">
              <a:lnSpc>
                <a:spcPts val="7200"/>
              </a:lnSpc>
              <a:spcBef>
                <a:spcPct val="0"/>
              </a:spcBef>
            </a:pPr>
            <a:r>
              <a:rPr lang="en-US" sz="4000" dirty="0" err="1">
                <a:solidFill>
                  <a:srgbClr val="022340"/>
                </a:solidFill>
                <a:latin typeface="Fraunces Bold"/>
              </a:rPr>
              <a:t>Gợị</a:t>
            </a:r>
            <a:r>
              <a:rPr lang="en-US" sz="4000" dirty="0">
                <a:solidFill>
                  <a:srgbClr val="022340"/>
                </a:solidFill>
                <a:latin typeface="Fraunces Bold"/>
              </a:rPr>
              <a:t> ý</a:t>
            </a:r>
          </a:p>
        </p:txBody>
      </p:sp>
      <p:sp>
        <p:nvSpPr>
          <p:cNvPr id="8" name="Freeform 11">
            <a:extLst>
              <a:ext uri="{FF2B5EF4-FFF2-40B4-BE49-F238E27FC236}">
                <a16:creationId xmlns:a16="http://schemas.microsoft.com/office/drawing/2014/main" id="{5CCECF2F-ADC4-E996-E815-0E44F5A77FF0}"/>
              </a:ext>
            </a:extLst>
          </p:cNvPr>
          <p:cNvSpPr/>
          <p:nvPr/>
        </p:nvSpPr>
        <p:spPr>
          <a:xfrm>
            <a:off x="16522376" y="2171700"/>
            <a:ext cx="3531247" cy="4114800"/>
          </a:xfrm>
          <a:custGeom>
            <a:avLst/>
            <a:gdLst/>
            <a:ahLst/>
            <a:cxnLst/>
            <a:rect l="l" t="t" r="r" b="b"/>
            <a:pathLst>
              <a:path w="3531247" h="4114800">
                <a:moveTo>
                  <a:pt x="0" y="0"/>
                </a:moveTo>
                <a:lnTo>
                  <a:pt x="3531246" y="0"/>
                </a:lnTo>
                <a:lnTo>
                  <a:pt x="353124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6">
            <a:extLst>
              <a:ext uri="{FF2B5EF4-FFF2-40B4-BE49-F238E27FC236}">
                <a16:creationId xmlns:a16="http://schemas.microsoft.com/office/drawing/2014/main" id="{E72AFA40-B982-2C89-AE62-74DC8916636D}"/>
              </a:ext>
            </a:extLst>
          </p:cNvPr>
          <p:cNvSpPr txBox="1"/>
          <p:nvPr/>
        </p:nvSpPr>
        <p:spPr>
          <a:xfrm>
            <a:off x="2057399" y="2171700"/>
            <a:ext cx="13792201" cy="5767605"/>
          </a:xfrm>
          <a:prstGeom prst="rect">
            <a:avLst/>
          </a:prstGeom>
        </p:spPr>
        <p:txBody>
          <a:bodyPr wrap="square" lIns="0" tIns="0" rIns="0" bIns="0" rtlCol="0" anchor="t">
            <a:spAutoFit/>
          </a:bodyPr>
          <a:lstStyle/>
          <a:p>
            <a:pPr marL="457200" indent="-457200" algn="just">
              <a:lnSpc>
                <a:spcPct val="120000"/>
              </a:lnSpc>
              <a:spcBef>
                <a:spcPts val="200"/>
              </a:spcBef>
              <a:spcAft>
                <a:spcPts val="200"/>
              </a:spcAft>
              <a:buFont typeface="Arial" panose="020B0604020202020204" pitchFamily="34" charset="0"/>
              <a:buChar char="•"/>
              <a:tabLst>
                <a:tab pos="7334250" algn="l"/>
              </a:tabLst>
            </a:pPr>
            <a:r>
              <a:rPr lang="vi-VN" sz="3500" dirty="0">
                <a:solidFill>
                  <a:srgbClr val="000000"/>
                </a:solidFill>
                <a:effectLst/>
                <a:latin typeface="Roboto Condensed" panose="02000000000000000000" pitchFamily="2" charset="0"/>
                <a:ea typeface="Roboto Condensed" panose="02000000000000000000" pitchFamily="2" charset="0"/>
              </a:rPr>
              <a:t>Dựa theo đặc điểm: có đủ hay không đủ các thành phần bắt buộc, câu được chia thành hai loại: Câu </a:t>
            </a:r>
            <a:r>
              <a:rPr lang="vi-VN" sz="3500" dirty="0">
                <a:effectLst/>
                <a:latin typeface="Roboto Condensed" panose="02000000000000000000" pitchFamily="2" charset="0"/>
                <a:ea typeface="Roboto Condensed" panose="02000000000000000000" pitchFamily="2" charset="0"/>
              </a:rPr>
              <a:t>đầy</a:t>
            </a:r>
            <a:r>
              <a:rPr lang="vi-VN" sz="3500" dirty="0">
                <a:solidFill>
                  <a:srgbClr val="000000"/>
                </a:solidFill>
                <a:effectLst/>
                <a:latin typeface="Roboto Condensed" panose="02000000000000000000" pitchFamily="2" charset="0"/>
                <a:ea typeface="Roboto Condensed" panose="02000000000000000000" pitchFamily="2" charset="0"/>
              </a:rPr>
              <a:t> đủ và câu rút gọn. Câu đầy đủ là câu không có thành phần bắt buộc nào trong câu bị lược </a:t>
            </a:r>
            <a:r>
              <a:rPr lang="vi-VN" sz="3500" dirty="0">
                <a:effectLst/>
                <a:latin typeface="Roboto Condensed" panose="02000000000000000000" pitchFamily="2" charset="0"/>
                <a:ea typeface="Roboto Condensed" panose="02000000000000000000" pitchFamily="2" charset="0"/>
              </a:rPr>
              <a:t>bỏ</a:t>
            </a:r>
            <a:r>
              <a:rPr lang="vi-VN" sz="3500" dirty="0">
                <a:solidFill>
                  <a:srgbClr val="000000"/>
                </a:solidFill>
                <a:effectLst/>
                <a:latin typeface="Roboto Condensed" panose="02000000000000000000" pitchFamily="2" charset="0"/>
                <a:ea typeface="Roboto Condensed" panose="02000000000000000000" pitchFamily="2" charset="0"/>
              </a:rPr>
              <a:t> còn câu rút gọn là câu “đã được lược bỏ một hoặc một số thành phần bắt buộc trong câu (tức là những thành phần không thể vắng mặt trong bối cảnh giao tiếp bình thường của chủ ngữ, vị ngữ hay các thành phần phụ bắt buộc của cụm từ)” (Nguyễn Minh Thuyết (Tổng Chủ biên), Đỗ Ngọc Thống (Chủ biên), Ngữ văn 9, tập hai, NXB Đại học Sư phạm Thành phố HCM và Công ty Cổ phần Đầu tư Xuất bản - Thiết bị Giáo dục Việt Nam, 2024, trang 55)”.</a:t>
            </a:r>
            <a:endParaRPr lang="en-US" sz="3500" dirty="0">
              <a:effectLs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951997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sp>
        <p:nvSpPr>
          <p:cNvPr id="3" name="Freeform 3"/>
          <p:cNvSpPr/>
          <p:nvPr/>
        </p:nvSpPr>
        <p:spPr>
          <a:xfrm>
            <a:off x="0" y="130998"/>
            <a:ext cx="2379989" cy="1795404"/>
          </a:xfrm>
          <a:custGeom>
            <a:avLst/>
            <a:gdLst/>
            <a:ahLst/>
            <a:cxnLst/>
            <a:rect l="l" t="t" r="r" b="b"/>
            <a:pathLst>
              <a:path w="2379989" h="1795404">
                <a:moveTo>
                  <a:pt x="0" y="0"/>
                </a:moveTo>
                <a:lnTo>
                  <a:pt x="2379989" y="0"/>
                </a:lnTo>
                <a:lnTo>
                  <a:pt x="2379989" y="1795404"/>
                </a:lnTo>
                <a:lnTo>
                  <a:pt x="0" y="17954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0" y="1742852"/>
            <a:ext cx="5520623" cy="8659801"/>
          </a:xfrm>
          <a:custGeom>
            <a:avLst/>
            <a:gdLst/>
            <a:ahLst/>
            <a:cxnLst/>
            <a:rect l="l" t="t" r="r" b="b"/>
            <a:pathLst>
              <a:path w="5520623" h="8659801">
                <a:moveTo>
                  <a:pt x="5520623" y="0"/>
                </a:moveTo>
                <a:lnTo>
                  <a:pt x="0" y="0"/>
                </a:lnTo>
                <a:lnTo>
                  <a:pt x="0" y="8659801"/>
                </a:lnTo>
                <a:lnTo>
                  <a:pt x="5520623" y="8659801"/>
                </a:lnTo>
                <a:lnTo>
                  <a:pt x="5520623"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2884983" y="341324"/>
            <a:ext cx="14103079" cy="1285875"/>
          </a:xfrm>
          <a:prstGeom prst="rect">
            <a:avLst/>
          </a:prstGeom>
        </p:spPr>
        <p:txBody>
          <a:bodyPr lIns="0" tIns="0" rIns="0" bIns="0" rtlCol="0" anchor="t">
            <a:spAutoFit/>
          </a:bodyPr>
          <a:lstStyle/>
          <a:p>
            <a:pPr algn="just">
              <a:lnSpc>
                <a:spcPts val="5040"/>
              </a:lnSpc>
              <a:spcBef>
                <a:spcPct val="0"/>
              </a:spcBef>
            </a:pPr>
            <a:r>
              <a:rPr lang="en-US" sz="4200">
                <a:solidFill>
                  <a:srgbClr val="202F5A"/>
                </a:solidFill>
                <a:latin typeface="Roboto Condensed Italics"/>
              </a:rPr>
              <a:t>Khi sử dụng lời nói, ý tưởng, quan điểm của người khác khi viết văn nghị luận phân tích một tác phẩm văn học chúng ta cần chú ý:</a:t>
            </a:r>
          </a:p>
        </p:txBody>
      </p:sp>
      <p:sp>
        <p:nvSpPr>
          <p:cNvPr id="7" name="TextBox 7"/>
          <p:cNvSpPr txBox="1"/>
          <p:nvPr/>
        </p:nvSpPr>
        <p:spPr>
          <a:xfrm>
            <a:off x="5816519" y="2101185"/>
            <a:ext cx="11738677" cy="561975"/>
          </a:xfrm>
          <a:prstGeom prst="rect">
            <a:avLst/>
          </a:prstGeom>
        </p:spPr>
        <p:txBody>
          <a:bodyPr lIns="0" tIns="0" rIns="0" bIns="0" rtlCol="0" anchor="t">
            <a:spAutoFit/>
          </a:bodyPr>
          <a:lstStyle/>
          <a:p>
            <a:pPr algn="just">
              <a:lnSpc>
                <a:spcPts val="4439"/>
              </a:lnSpc>
              <a:spcBef>
                <a:spcPct val="0"/>
              </a:spcBef>
            </a:pPr>
            <a:r>
              <a:rPr lang="en-US" sz="3699" dirty="0" err="1">
                <a:solidFill>
                  <a:srgbClr val="202F5A"/>
                </a:solidFill>
                <a:latin typeface="Roboto Condensed"/>
              </a:rPr>
              <a:t>Sử</a:t>
            </a:r>
            <a:r>
              <a:rPr lang="en-US" sz="3699" dirty="0">
                <a:solidFill>
                  <a:srgbClr val="202F5A"/>
                </a:solidFill>
                <a:latin typeface="Roboto Condensed"/>
              </a:rPr>
              <a:t> </a:t>
            </a:r>
            <a:r>
              <a:rPr lang="en-US" sz="3699" dirty="0" err="1">
                <a:solidFill>
                  <a:srgbClr val="202F5A"/>
                </a:solidFill>
                <a:latin typeface="Roboto Condensed"/>
              </a:rPr>
              <a:t>dụng</a:t>
            </a:r>
            <a:r>
              <a:rPr lang="en-US" sz="3699" dirty="0">
                <a:solidFill>
                  <a:srgbClr val="202F5A"/>
                </a:solidFill>
                <a:latin typeface="Roboto Condensed"/>
              </a:rPr>
              <a:t> </a:t>
            </a:r>
            <a:r>
              <a:rPr lang="en-US" sz="3699" dirty="0" err="1">
                <a:solidFill>
                  <a:srgbClr val="202F5A"/>
                </a:solidFill>
                <a:latin typeface="Roboto Condensed"/>
              </a:rPr>
              <a:t>dấu</a:t>
            </a:r>
            <a:r>
              <a:rPr lang="en-US" sz="3699" dirty="0">
                <a:solidFill>
                  <a:srgbClr val="202F5A"/>
                </a:solidFill>
                <a:latin typeface="Roboto Condensed"/>
              </a:rPr>
              <a:t> </a:t>
            </a:r>
            <a:r>
              <a:rPr lang="en-US" sz="3699" dirty="0" err="1">
                <a:solidFill>
                  <a:srgbClr val="202F5A"/>
                </a:solidFill>
                <a:latin typeface="Roboto Condensed"/>
              </a:rPr>
              <a:t>ngoặc</a:t>
            </a:r>
            <a:r>
              <a:rPr lang="en-US" sz="3699" dirty="0">
                <a:solidFill>
                  <a:srgbClr val="202F5A"/>
                </a:solidFill>
                <a:latin typeface="Roboto Condensed"/>
              </a:rPr>
              <a:t> </a:t>
            </a:r>
            <a:r>
              <a:rPr lang="en-US" sz="3699" dirty="0" err="1">
                <a:solidFill>
                  <a:srgbClr val="202F5A"/>
                </a:solidFill>
                <a:latin typeface="Roboto Condensed"/>
              </a:rPr>
              <a:t>kép</a:t>
            </a:r>
            <a:r>
              <a:rPr lang="en-US" sz="3699" dirty="0">
                <a:solidFill>
                  <a:srgbClr val="202F5A"/>
                </a:solidFill>
                <a:latin typeface="Roboto Condensed"/>
              </a:rPr>
              <a:t> </a:t>
            </a:r>
            <a:r>
              <a:rPr lang="en-US" sz="3699" dirty="0" err="1">
                <a:solidFill>
                  <a:srgbClr val="202F5A"/>
                </a:solidFill>
                <a:latin typeface="Roboto Condensed"/>
              </a:rPr>
              <a:t>đối</a:t>
            </a:r>
            <a:r>
              <a:rPr lang="en-US" sz="3699" dirty="0">
                <a:solidFill>
                  <a:srgbClr val="202F5A"/>
                </a:solidFill>
                <a:latin typeface="Roboto Condensed"/>
              </a:rPr>
              <a:t> </a:t>
            </a:r>
            <a:r>
              <a:rPr lang="en-US" sz="3699" dirty="0" err="1">
                <a:solidFill>
                  <a:srgbClr val="202F5A"/>
                </a:solidFill>
                <a:latin typeface="Roboto Condensed"/>
              </a:rPr>
              <a:t>với</a:t>
            </a:r>
            <a:r>
              <a:rPr lang="en-US" sz="3699" dirty="0">
                <a:solidFill>
                  <a:srgbClr val="202F5A"/>
                </a:solidFill>
                <a:latin typeface="Roboto Condensed"/>
              </a:rPr>
              <a:t> </a:t>
            </a:r>
            <a:r>
              <a:rPr lang="en-US" sz="3699" dirty="0" err="1">
                <a:solidFill>
                  <a:srgbClr val="202F5A"/>
                </a:solidFill>
                <a:latin typeface="Roboto Condensed"/>
              </a:rPr>
              <a:t>các</a:t>
            </a:r>
            <a:r>
              <a:rPr lang="en-US" sz="3699" dirty="0">
                <a:solidFill>
                  <a:srgbClr val="202F5A"/>
                </a:solidFill>
                <a:latin typeface="Roboto Condensed"/>
              </a:rPr>
              <a:t> </a:t>
            </a:r>
            <a:r>
              <a:rPr lang="en-US" sz="3699" dirty="0" err="1">
                <a:solidFill>
                  <a:srgbClr val="202F5A"/>
                </a:solidFill>
                <a:latin typeface="Roboto Condensed"/>
              </a:rPr>
              <a:t>câu</a:t>
            </a:r>
            <a:r>
              <a:rPr lang="en-US" sz="3699" dirty="0">
                <a:solidFill>
                  <a:srgbClr val="202F5A"/>
                </a:solidFill>
                <a:latin typeface="Roboto Condensed"/>
              </a:rPr>
              <a:t> </a:t>
            </a:r>
            <a:r>
              <a:rPr lang="en-US" sz="3699" dirty="0" err="1">
                <a:solidFill>
                  <a:srgbClr val="202F5A"/>
                </a:solidFill>
                <a:latin typeface="Roboto Condensed"/>
              </a:rPr>
              <a:t>nói</a:t>
            </a:r>
            <a:r>
              <a:rPr lang="en-US" sz="3699" dirty="0">
                <a:solidFill>
                  <a:srgbClr val="202F5A"/>
                </a:solidFill>
                <a:latin typeface="Roboto Condensed"/>
              </a:rPr>
              <a:t> </a:t>
            </a:r>
            <a:r>
              <a:rPr lang="en-US" sz="3699" dirty="0" err="1">
                <a:solidFill>
                  <a:srgbClr val="202F5A"/>
                </a:solidFill>
                <a:latin typeface="Roboto Condensed"/>
              </a:rPr>
              <a:t>của</a:t>
            </a:r>
            <a:r>
              <a:rPr lang="en-US" sz="3699" dirty="0">
                <a:solidFill>
                  <a:srgbClr val="202F5A"/>
                </a:solidFill>
                <a:latin typeface="Roboto Condensed"/>
              </a:rPr>
              <a:t> </a:t>
            </a:r>
            <a:r>
              <a:rPr lang="en-US" sz="3699" dirty="0" err="1">
                <a:solidFill>
                  <a:srgbClr val="202F5A"/>
                </a:solidFill>
                <a:latin typeface="Roboto Condensed"/>
              </a:rPr>
              <a:t>tác</a:t>
            </a:r>
            <a:r>
              <a:rPr lang="en-US" sz="3699" dirty="0">
                <a:solidFill>
                  <a:srgbClr val="202F5A"/>
                </a:solidFill>
                <a:latin typeface="Roboto Condensed"/>
              </a:rPr>
              <a:t> </a:t>
            </a:r>
            <a:r>
              <a:rPr lang="en-US" sz="3699" dirty="0" err="1">
                <a:solidFill>
                  <a:srgbClr val="202F5A"/>
                </a:solidFill>
                <a:latin typeface="Roboto Condensed"/>
              </a:rPr>
              <a:t>giả</a:t>
            </a:r>
            <a:r>
              <a:rPr lang="en-US" sz="3699" dirty="0">
                <a:solidFill>
                  <a:srgbClr val="202F5A"/>
                </a:solidFill>
                <a:latin typeface="Roboto Condensed"/>
              </a:rPr>
              <a:t>.</a:t>
            </a:r>
          </a:p>
        </p:txBody>
      </p:sp>
      <p:sp>
        <p:nvSpPr>
          <p:cNvPr id="8" name="TextBox 8"/>
          <p:cNvSpPr txBox="1"/>
          <p:nvPr/>
        </p:nvSpPr>
        <p:spPr>
          <a:xfrm>
            <a:off x="5343846" y="3175247"/>
            <a:ext cx="9286554" cy="564257"/>
          </a:xfrm>
          <a:prstGeom prst="rect">
            <a:avLst/>
          </a:prstGeom>
        </p:spPr>
        <p:txBody>
          <a:bodyPr wrap="square" lIns="0" tIns="0" rIns="0" bIns="0" rtlCol="0" anchor="t">
            <a:spAutoFit/>
          </a:bodyPr>
          <a:lstStyle/>
          <a:p>
            <a:pPr algn="just">
              <a:lnSpc>
                <a:spcPts val="4440"/>
              </a:lnSpc>
              <a:spcBef>
                <a:spcPct val="0"/>
              </a:spcBef>
            </a:pPr>
            <a:r>
              <a:rPr lang="en-US" sz="3700" dirty="0" err="1">
                <a:solidFill>
                  <a:srgbClr val="202F5A"/>
                </a:solidFill>
                <a:latin typeface="Roboto Condensed"/>
              </a:rPr>
              <a:t>Sử</a:t>
            </a:r>
            <a:r>
              <a:rPr lang="en-US" sz="3700" dirty="0">
                <a:solidFill>
                  <a:srgbClr val="202F5A"/>
                </a:solidFill>
                <a:latin typeface="Roboto Condensed"/>
              </a:rPr>
              <a:t> </a:t>
            </a:r>
            <a:r>
              <a:rPr lang="en-US" sz="3700" dirty="0" err="1">
                <a:solidFill>
                  <a:srgbClr val="202F5A"/>
                </a:solidFill>
                <a:latin typeface="Roboto Condensed"/>
              </a:rPr>
              <a:t>dụng</a:t>
            </a:r>
            <a:r>
              <a:rPr lang="en-US" sz="3700" dirty="0">
                <a:solidFill>
                  <a:srgbClr val="202F5A"/>
                </a:solidFill>
                <a:latin typeface="Roboto Condensed"/>
              </a:rPr>
              <a:t> </a:t>
            </a:r>
            <a:r>
              <a:rPr lang="en-US" sz="3700" dirty="0" err="1">
                <a:solidFill>
                  <a:srgbClr val="202F5A"/>
                </a:solidFill>
                <a:latin typeface="Roboto Condensed"/>
              </a:rPr>
              <a:t>dấu</a:t>
            </a:r>
            <a:r>
              <a:rPr lang="en-US" sz="3700" dirty="0">
                <a:solidFill>
                  <a:srgbClr val="202F5A"/>
                </a:solidFill>
                <a:latin typeface="Roboto Condensed"/>
              </a:rPr>
              <a:t> </a:t>
            </a:r>
            <a:r>
              <a:rPr lang="en-US" sz="3700" dirty="0" err="1">
                <a:solidFill>
                  <a:srgbClr val="202F5A"/>
                </a:solidFill>
                <a:latin typeface="Roboto Condensed"/>
              </a:rPr>
              <a:t>ngoặc</a:t>
            </a:r>
            <a:r>
              <a:rPr lang="en-US" sz="3700" dirty="0">
                <a:solidFill>
                  <a:srgbClr val="202F5A"/>
                </a:solidFill>
                <a:latin typeface="Roboto Condensed"/>
              </a:rPr>
              <a:t> </a:t>
            </a:r>
            <a:r>
              <a:rPr lang="en-US" sz="3700" dirty="0" err="1">
                <a:solidFill>
                  <a:srgbClr val="202F5A"/>
                </a:solidFill>
                <a:latin typeface="Roboto Condensed"/>
              </a:rPr>
              <a:t>tròn</a:t>
            </a:r>
            <a:r>
              <a:rPr lang="en-US" sz="3700" dirty="0">
                <a:solidFill>
                  <a:srgbClr val="202F5A"/>
                </a:solidFill>
                <a:latin typeface="Roboto Condensed"/>
              </a:rPr>
              <a:t> </a:t>
            </a:r>
            <a:r>
              <a:rPr lang="en-US" sz="3700" dirty="0" err="1">
                <a:solidFill>
                  <a:srgbClr val="202F5A"/>
                </a:solidFill>
                <a:latin typeface="Roboto Condensed"/>
              </a:rPr>
              <a:t>để</a:t>
            </a:r>
            <a:r>
              <a:rPr lang="en-US" sz="3700" dirty="0">
                <a:solidFill>
                  <a:srgbClr val="202F5A"/>
                </a:solidFill>
                <a:latin typeface="Roboto Condensed"/>
              </a:rPr>
              <a:t> </a:t>
            </a:r>
            <a:r>
              <a:rPr lang="en-US" sz="3700" dirty="0" err="1">
                <a:solidFill>
                  <a:srgbClr val="202F5A"/>
                </a:solidFill>
                <a:latin typeface="Roboto Condensed"/>
              </a:rPr>
              <a:t>trích</a:t>
            </a:r>
            <a:r>
              <a:rPr lang="en-US" sz="3700" dirty="0">
                <a:solidFill>
                  <a:srgbClr val="202F5A"/>
                </a:solidFill>
                <a:latin typeface="Roboto Condensed"/>
              </a:rPr>
              <a:t> </a:t>
            </a:r>
            <a:r>
              <a:rPr lang="en-US" sz="3700" dirty="0" err="1">
                <a:solidFill>
                  <a:srgbClr val="202F5A"/>
                </a:solidFill>
                <a:latin typeface="Roboto Condensed"/>
              </a:rPr>
              <a:t>dẫn</a:t>
            </a:r>
            <a:r>
              <a:rPr lang="en-US" sz="3700" dirty="0">
                <a:solidFill>
                  <a:srgbClr val="202F5A"/>
                </a:solidFill>
                <a:latin typeface="Roboto Condensed"/>
              </a:rPr>
              <a:t> </a:t>
            </a:r>
            <a:r>
              <a:rPr lang="en-US" sz="3700" dirty="0" err="1">
                <a:solidFill>
                  <a:srgbClr val="202F5A"/>
                </a:solidFill>
                <a:latin typeface="Roboto Condensed"/>
              </a:rPr>
              <a:t>tên</a:t>
            </a:r>
            <a:r>
              <a:rPr lang="en-US" sz="3700" dirty="0">
                <a:solidFill>
                  <a:srgbClr val="202F5A"/>
                </a:solidFill>
                <a:latin typeface="Roboto Condensed"/>
              </a:rPr>
              <a:t> </a:t>
            </a:r>
            <a:r>
              <a:rPr lang="en-US" sz="3700" dirty="0" err="1">
                <a:solidFill>
                  <a:srgbClr val="202F5A"/>
                </a:solidFill>
                <a:latin typeface="Roboto Condensed"/>
              </a:rPr>
              <a:t>tác</a:t>
            </a:r>
            <a:r>
              <a:rPr lang="en-US" sz="3700" dirty="0">
                <a:solidFill>
                  <a:srgbClr val="202F5A"/>
                </a:solidFill>
                <a:latin typeface="Roboto Condensed"/>
              </a:rPr>
              <a:t> </a:t>
            </a:r>
            <a:r>
              <a:rPr lang="en-US" sz="3700" dirty="0" err="1">
                <a:solidFill>
                  <a:srgbClr val="202F5A"/>
                </a:solidFill>
                <a:latin typeface="Roboto Condensed"/>
              </a:rPr>
              <a:t>giả</a:t>
            </a:r>
            <a:r>
              <a:rPr lang="en-US" sz="3700" dirty="0">
                <a:solidFill>
                  <a:srgbClr val="202F5A"/>
                </a:solidFill>
                <a:latin typeface="Roboto Condensed"/>
              </a:rPr>
              <a:t>.</a:t>
            </a:r>
          </a:p>
        </p:txBody>
      </p:sp>
      <p:sp>
        <p:nvSpPr>
          <p:cNvPr id="9" name="TextBox 9"/>
          <p:cNvSpPr txBox="1"/>
          <p:nvPr/>
        </p:nvSpPr>
        <p:spPr>
          <a:xfrm>
            <a:off x="4363199" y="4198867"/>
            <a:ext cx="12223679" cy="629920"/>
          </a:xfrm>
          <a:prstGeom prst="rect">
            <a:avLst/>
          </a:prstGeom>
        </p:spPr>
        <p:txBody>
          <a:bodyPr lIns="0" tIns="0" rIns="0" bIns="0" rtlCol="0" anchor="t">
            <a:spAutoFit/>
          </a:bodyPr>
          <a:lstStyle/>
          <a:p>
            <a:pPr algn="ctr">
              <a:lnSpc>
                <a:spcPts val="5180"/>
              </a:lnSpc>
            </a:pPr>
            <a:r>
              <a:rPr lang="en-US" sz="3700" dirty="0" err="1">
                <a:solidFill>
                  <a:srgbClr val="202F5A"/>
                </a:solidFill>
                <a:latin typeface="Roboto Condensed"/>
              </a:rPr>
              <a:t>Trích</a:t>
            </a:r>
            <a:r>
              <a:rPr lang="en-US" sz="3700" dirty="0">
                <a:solidFill>
                  <a:srgbClr val="202F5A"/>
                </a:solidFill>
                <a:latin typeface="Roboto Condensed"/>
              </a:rPr>
              <a:t> </a:t>
            </a:r>
            <a:r>
              <a:rPr lang="en-US" sz="3700" dirty="0" err="1">
                <a:solidFill>
                  <a:srgbClr val="202F5A"/>
                </a:solidFill>
                <a:latin typeface="Roboto Condensed"/>
              </a:rPr>
              <a:t>dẫn</a:t>
            </a:r>
            <a:r>
              <a:rPr lang="en-US" sz="3700" dirty="0">
                <a:solidFill>
                  <a:srgbClr val="202F5A"/>
                </a:solidFill>
                <a:latin typeface="Roboto Condensed"/>
              </a:rPr>
              <a:t> </a:t>
            </a:r>
            <a:r>
              <a:rPr lang="en-US" sz="3700" dirty="0" err="1">
                <a:solidFill>
                  <a:srgbClr val="202F5A"/>
                </a:solidFill>
                <a:latin typeface="Roboto Condensed"/>
              </a:rPr>
              <a:t>chính</a:t>
            </a:r>
            <a:r>
              <a:rPr lang="en-US" sz="3700" dirty="0">
                <a:solidFill>
                  <a:srgbClr val="202F5A"/>
                </a:solidFill>
                <a:latin typeface="Roboto Condensed"/>
              </a:rPr>
              <a:t> </a:t>
            </a:r>
            <a:r>
              <a:rPr lang="en-US" sz="3700" dirty="0" err="1">
                <a:solidFill>
                  <a:srgbClr val="202F5A"/>
                </a:solidFill>
                <a:latin typeface="Roboto Condensed"/>
              </a:rPr>
              <a:t>xác</a:t>
            </a:r>
            <a:r>
              <a:rPr lang="en-US" sz="3700" dirty="0">
                <a:solidFill>
                  <a:srgbClr val="202F5A"/>
                </a:solidFill>
                <a:latin typeface="Roboto Condensed"/>
              </a:rPr>
              <a:t> </a:t>
            </a:r>
            <a:r>
              <a:rPr lang="en-US" sz="3700" dirty="0" err="1">
                <a:solidFill>
                  <a:srgbClr val="202F5A"/>
                </a:solidFill>
                <a:latin typeface="Roboto Condensed"/>
              </a:rPr>
              <a:t>câu</a:t>
            </a:r>
            <a:r>
              <a:rPr lang="en-US" sz="3700" dirty="0">
                <a:solidFill>
                  <a:srgbClr val="202F5A"/>
                </a:solidFill>
                <a:latin typeface="Roboto Condensed"/>
              </a:rPr>
              <a:t> </a:t>
            </a:r>
            <a:r>
              <a:rPr lang="en-US" sz="3700" dirty="0" err="1">
                <a:solidFill>
                  <a:srgbClr val="202F5A"/>
                </a:solidFill>
                <a:latin typeface="Roboto Condensed"/>
              </a:rPr>
              <a:t>nói</a:t>
            </a:r>
            <a:r>
              <a:rPr lang="en-US" sz="3700" dirty="0">
                <a:solidFill>
                  <a:srgbClr val="202F5A"/>
                </a:solidFill>
                <a:latin typeface="Roboto Condensed"/>
              </a:rPr>
              <a:t>, </a:t>
            </a:r>
            <a:r>
              <a:rPr lang="en-US" sz="3700" dirty="0" err="1">
                <a:solidFill>
                  <a:srgbClr val="202F5A"/>
                </a:solidFill>
                <a:latin typeface="Roboto Condensed"/>
              </a:rPr>
              <a:t>quan</a:t>
            </a:r>
            <a:r>
              <a:rPr lang="en-US" sz="3700" dirty="0">
                <a:solidFill>
                  <a:srgbClr val="202F5A"/>
                </a:solidFill>
                <a:latin typeface="Roboto Condensed"/>
              </a:rPr>
              <a:t> </a:t>
            </a:r>
            <a:r>
              <a:rPr lang="en-US" sz="3700" dirty="0" err="1">
                <a:solidFill>
                  <a:srgbClr val="202F5A"/>
                </a:solidFill>
                <a:latin typeface="Roboto Condensed"/>
              </a:rPr>
              <a:t>điểm</a:t>
            </a:r>
            <a:r>
              <a:rPr lang="en-US" sz="3700" dirty="0">
                <a:solidFill>
                  <a:srgbClr val="202F5A"/>
                </a:solidFill>
                <a:latin typeface="Roboto Condensed"/>
              </a:rPr>
              <a:t>, ý </a:t>
            </a:r>
            <a:r>
              <a:rPr lang="en-US" sz="3700" dirty="0" err="1">
                <a:solidFill>
                  <a:srgbClr val="202F5A"/>
                </a:solidFill>
                <a:latin typeface="Roboto Condensed"/>
              </a:rPr>
              <a:t>tưởng</a:t>
            </a:r>
            <a:r>
              <a:rPr lang="en-US" sz="3700" dirty="0">
                <a:solidFill>
                  <a:srgbClr val="202F5A"/>
                </a:solidFill>
                <a:latin typeface="Roboto Condensed"/>
              </a:rPr>
              <a:t> </a:t>
            </a:r>
            <a:r>
              <a:rPr lang="en-US" sz="3700" dirty="0" err="1">
                <a:solidFill>
                  <a:srgbClr val="202F5A"/>
                </a:solidFill>
                <a:latin typeface="Roboto Condensed"/>
              </a:rPr>
              <a:t>của</a:t>
            </a:r>
            <a:r>
              <a:rPr lang="en-US" sz="3700" dirty="0">
                <a:solidFill>
                  <a:srgbClr val="202F5A"/>
                </a:solidFill>
                <a:latin typeface="Roboto Condensed"/>
              </a:rPr>
              <a:t> </a:t>
            </a:r>
            <a:r>
              <a:rPr lang="en-US" sz="3700" dirty="0" err="1">
                <a:solidFill>
                  <a:srgbClr val="202F5A"/>
                </a:solidFill>
                <a:latin typeface="Roboto Condensed"/>
              </a:rPr>
              <a:t>tác</a:t>
            </a:r>
            <a:r>
              <a:rPr lang="en-US" sz="3700" dirty="0">
                <a:solidFill>
                  <a:srgbClr val="202F5A"/>
                </a:solidFill>
                <a:latin typeface="Roboto Condensed"/>
              </a:rPr>
              <a:t> </a:t>
            </a:r>
            <a:r>
              <a:rPr lang="en-US" sz="3700" dirty="0" err="1">
                <a:solidFill>
                  <a:srgbClr val="202F5A"/>
                </a:solidFill>
                <a:latin typeface="Roboto Condensed"/>
              </a:rPr>
              <a:t>giả</a:t>
            </a:r>
            <a:r>
              <a:rPr lang="en-US" sz="3700" dirty="0">
                <a:solidFill>
                  <a:srgbClr val="202F5A"/>
                </a:solidFill>
                <a:latin typeface="Roboto Condensed"/>
              </a:rPr>
              <a:t>.</a:t>
            </a:r>
          </a:p>
        </p:txBody>
      </p:sp>
      <p:sp>
        <p:nvSpPr>
          <p:cNvPr id="10" name="TextBox 10"/>
          <p:cNvSpPr txBox="1"/>
          <p:nvPr/>
        </p:nvSpPr>
        <p:spPr>
          <a:xfrm>
            <a:off x="2884983" y="8265280"/>
            <a:ext cx="15587952" cy="1123950"/>
          </a:xfrm>
          <a:prstGeom prst="rect">
            <a:avLst/>
          </a:prstGeom>
        </p:spPr>
        <p:txBody>
          <a:bodyPr lIns="0" tIns="0" rIns="0" bIns="0" rtlCol="0" anchor="t">
            <a:spAutoFit/>
          </a:bodyPr>
          <a:lstStyle/>
          <a:p>
            <a:pPr algn="just">
              <a:lnSpc>
                <a:spcPts val="4440"/>
              </a:lnSpc>
            </a:pPr>
            <a:r>
              <a:rPr lang="en-US" sz="3700" dirty="0" err="1">
                <a:solidFill>
                  <a:srgbClr val="202F5A"/>
                </a:solidFill>
                <a:latin typeface="Roboto Condensed"/>
              </a:rPr>
              <a:t>Không</a:t>
            </a:r>
            <a:r>
              <a:rPr lang="en-US" sz="3700" dirty="0">
                <a:solidFill>
                  <a:srgbClr val="202F5A"/>
                </a:solidFill>
                <a:latin typeface="Roboto Condensed"/>
              </a:rPr>
              <a:t> </a:t>
            </a:r>
            <a:r>
              <a:rPr lang="en-US" sz="3700" dirty="0" err="1">
                <a:solidFill>
                  <a:srgbClr val="202F5A"/>
                </a:solidFill>
                <a:latin typeface="Roboto Condensed"/>
              </a:rPr>
              <a:t>thay</a:t>
            </a:r>
            <a:r>
              <a:rPr lang="en-US" sz="3700" dirty="0">
                <a:solidFill>
                  <a:srgbClr val="202F5A"/>
                </a:solidFill>
                <a:latin typeface="Roboto Condensed"/>
              </a:rPr>
              <a:t> </a:t>
            </a:r>
            <a:r>
              <a:rPr lang="en-US" sz="3700" dirty="0" err="1">
                <a:solidFill>
                  <a:srgbClr val="202F5A"/>
                </a:solidFill>
                <a:latin typeface="Roboto Condensed"/>
              </a:rPr>
              <a:t>đổi</a:t>
            </a:r>
            <a:r>
              <a:rPr lang="en-US" sz="3700" dirty="0">
                <a:solidFill>
                  <a:srgbClr val="202F5A"/>
                </a:solidFill>
                <a:latin typeface="Roboto Condensed"/>
              </a:rPr>
              <a:t> </a:t>
            </a:r>
            <a:r>
              <a:rPr lang="en-US" sz="3700" dirty="0" err="1">
                <a:solidFill>
                  <a:srgbClr val="202F5A"/>
                </a:solidFill>
                <a:latin typeface="Roboto Condensed"/>
              </a:rPr>
              <a:t>từ</a:t>
            </a:r>
            <a:r>
              <a:rPr lang="en-US" sz="3700" dirty="0">
                <a:solidFill>
                  <a:srgbClr val="202F5A"/>
                </a:solidFill>
                <a:latin typeface="Roboto Condensed"/>
              </a:rPr>
              <a:t>, </a:t>
            </a:r>
            <a:r>
              <a:rPr lang="en-US" sz="3700" dirty="0" err="1">
                <a:solidFill>
                  <a:srgbClr val="202F5A"/>
                </a:solidFill>
                <a:latin typeface="Roboto Condensed"/>
              </a:rPr>
              <a:t>vị</a:t>
            </a:r>
            <a:r>
              <a:rPr lang="en-US" sz="3700" dirty="0">
                <a:solidFill>
                  <a:srgbClr val="202F5A"/>
                </a:solidFill>
                <a:latin typeface="Roboto Condensed"/>
              </a:rPr>
              <a:t> </a:t>
            </a:r>
            <a:r>
              <a:rPr lang="en-US" sz="3700" dirty="0" err="1">
                <a:solidFill>
                  <a:srgbClr val="202F5A"/>
                </a:solidFill>
                <a:latin typeface="Roboto Condensed"/>
              </a:rPr>
              <a:t>trí</a:t>
            </a:r>
            <a:r>
              <a:rPr lang="en-US" sz="3700" dirty="0">
                <a:solidFill>
                  <a:srgbClr val="202F5A"/>
                </a:solidFill>
                <a:latin typeface="Roboto Condensed"/>
              </a:rPr>
              <a:t> </a:t>
            </a:r>
            <a:r>
              <a:rPr lang="en-US" sz="3700" dirty="0" err="1">
                <a:solidFill>
                  <a:srgbClr val="202F5A"/>
                </a:solidFill>
                <a:latin typeface="Roboto Condensed"/>
              </a:rPr>
              <a:t>bố</a:t>
            </a:r>
            <a:r>
              <a:rPr lang="en-US" sz="3700" dirty="0">
                <a:solidFill>
                  <a:srgbClr val="202F5A"/>
                </a:solidFill>
                <a:latin typeface="Roboto Condensed"/>
              </a:rPr>
              <a:t> </a:t>
            </a:r>
            <a:r>
              <a:rPr lang="en-US" sz="3700" dirty="0" err="1">
                <a:solidFill>
                  <a:srgbClr val="202F5A"/>
                </a:solidFill>
                <a:latin typeface="Roboto Condensed"/>
              </a:rPr>
              <a:t>cục</a:t>
            </a:r>
            <a:r>
              <a:rPr lang="en-US" sz="3700" dirty="0">
                <a:solidFill>
                  <a:srgbClr val="202F5A"/>
                </a:solidFill>
                <a:latin typeface="Roboto Condensed"/>
              </a:rPr>
              <a:t> </a:t>
            </a:r>
            <a:r>
              <a:rPr lang="en-US" sz="3700" dirty="0" err="1">
                <a:solidFill>
                  <a:srgbClr val="202F5A"/>
                </a:solidFill>
                <a:latin typeface="Roboto Condensed"/>
              </a:rPr>
              <a:t>một</a:t>
            </a:r>
            <a:r>
              <a:rPr lang="en-US" sz="3700" dirty="0">
                <a:solidFill>
                  <a:srgbClr val="202F5A"/>
                </a:solidFill>
                <a:latin typeface="Roboto Condensed"/>
              </a:rPr>
              <a:t> </a:t>
            </a:r>
            <a:r>
              <a:rPr lang="en-US" sz="3700" dirty="0" err="1">
                <a:solidFill>
                  <a:srgbClr val="202F5A"/>
                </a:solidFill>
                <a:latin typeface="Roboto Condensed"/>
              </a:rPr>
              <a:t>số</a:t>
            </a:r>
            <a:r>
              <a:rPr lang="en-US" sz="3700" dirty="0">
                <a:solidFill>
                  <a:srgbClr val="202F5A"/>
                </a:solidFill>
                <a:latin typeface="Roboto Condensed"/>
              </a:rPr>
              <a:t> </a:t>
            </a:r>
            <a:r>
              <a:rPr lang="en-US" sz="3700" dirty="0" err="1">
                <a:solidFill>
                  <a:srgbClr val="202F5A"/>
                </a:solidFill>
                <a:latin typeface="Roboto Condensed"/>
              </a:rPr>
              <a:t>câu</a:t>
            </a:r>
            <a:r>
              <a:rPr lang="en-US" sz="3700" dirty="0">
                <a:solidFill>
                  <a:srgbClr val="202F5A"/>
                </a:solidFill>
                <a:latin typeface="Roboto Condensed"/>
              </a:rPr>
              <a:t> </a:t>
            </a:r>
            <a:r>
              <a:rPr lang="en-US" sz="3700" dirty="0" err="1">
                <a:solidFill>
                  <a:srgbClr val="202F5A"/>
                </a:solidFill>
                <a:latin typeface="Roboto Condensed"/>
              </a:rPr>
              <a:t>nói</a:t>
            </a:r>
            <a:r>
              <a:rPr lang="en-US" sz="3700" dirty="0">
                <a:solidFill>
                  <a:srgbClr val="202F5A"/>
                </a:solidFill>
                <a:latin typeface="Roboto Condensed"/>
              </a:rPr>
              <a:t> </a:t>
            </a:r>
            <a:r>
              <a:rPr lang="en-US" sz="3700" dirty="0" err="1">
                <a:solidFill>
                  <a:srgbClr val="202F5A"/>
                </a:solidFill>
                <a:latin typeface="Roboto Condensed"/>
              </a:rPr>
              <a:t>của</a:t>
            </a:r>
            <a:r>
              <a:rPr lang="en-US" sz="3700" dirty="0">
                <a:solidFill>
                  <a:srgbClr val="202F5A"/>
                </a:solidFill>
                <a:latin typeface="Roboto Condensed"/>
              </a:rPr>
              <a:t> </a:t>
            </a:r>
            <a:r>
              <a:rPr lang="en-US" sz="3700" dirty="0" err="1">
                <a:solidFill>
                  <a:srgbClr val="202F5A"/>
                </a:solidFill>
                <a:latin typeface="Roboto Condensed"/>
              </a:rPr>
              <a:t>tác</a:t>
            </a:r>
            <a:r>
              <a:rPr lang="en-US" sz="3700" dirty="0">
                <a:solidFill>
                  <a:srgbClr val="202F5A"/>
                </a:solidFill>
                <a:latin typeface="Roboto Condensed"/>
              </a:rPr>
              <a:t> </a:t>
            </a:r>
            <a:r>
              <a:rPr lang="en-US" sz="3700" dirty="0" err="1">
                <a:solidFill>
                  <a:srgbClr val="202F5A"/>
                </a:solidFill>
                <a:latin typeface="Roboto Condensed"/>
              </a:rPr>
              <a:t>giả</a:t>
            </a:r>
            <a:r>
              <a:rPr lang="en-US" sz="3700" dirty="0">
                <a:solidFill>
                  <a:srgbClr val="202F5A"/>
                </a:solidFill>
                <a:latin typeface="Roboto Condensed"/>
              </a:rPr>
              <a:t> </a:t>
            </a:r>
            <a:r>
              <a:rPr lang="en-US" sz="3700" dirty="0" err="1">
                <a:solidFill>
                  <a:srgbClr val="202F5A"/>
                </a:solidFill>
                <a:latin typeface="Roboto Condensed"/>
              </a:rPr>
              <a:t>để</a:t>
            </a:r>
            <a:r>
              <a:rPr lang="en-US" sz="3700" dirty="0">
                <a:solidFill>
                  <a:srgbClr val="202F5A"/>
                </a:solidFill>
                <a:latin typeface="Roboto Condensed"/>
              </a:rPr>
              <a:t> </a:t>
            </a:r>
            <a:r>
              <a:rPr lang="en-US" sz="3700" dirty="0" err="1">
                <a:solidFill>
                  <a:srgbClr val="202F5A"/>
                </a:solidFill>
                <a:latin typeface="Roboto Condensed"/>
              </a:rPr>
              <a:t>biến</a:t>
            </a:r>
            <a:r>
              <a:rPr lang="en-US" sz="3700" dirty="0">
                <a:solidFill>
                  <a:srgbClr val="202F5A"/>
                </a:solidFill>
                <a:latin typeface="Roboto Condensed"/>
              </a:rPr>
              <a:t> </a:t>
            </a:r>
            <a:r>
              <a:rPr lang="en-US" sz="3700" dirty="0" err="1">
                <a:solidFill>
                  <a:srgbClr val="202F5A"/>
                </a:solidFill>
                <a:latin typeface="Roboto Condensed"/>
              </a:rPr>
              <a:t>thành</a:t>
            </a:r>
            <a:r>
              <a:rPr lang="en-US" sz="3700" dirty="0">
                <a:solidFill>
                  <a:srgbClr val="202F5A"/>
                </a:solidFill>
                <a:latin typeface="Roboto Condensed"/>
              </a:rPr>
              <a:t> </a:t>
            </a:r>
            <a:r>
              <a:rPr lang="en-US" sz="3700" dirty="0" err="1">
                <a:solidFill>
                  <a:srgbClr val="202F5A"/>
                </a:solidFill>
                <a:latin typeface="Roboto Condensed"/>
              </a:rPr>
              <a:t>của</a:t>
            </a:r>
            <a:r>
              <a:rPr lang="en-US" sz="3700" dirty="0">
                <a:solidFill>
                  <a:srgbClr val="202F5A"/>
                </a:solidFill>
                <a:latin typeface="Roboto Condensed"/>
              </a:rPr>
              <a:t> </a:t>
            </a:r>
            <a:r>
              <a:rPr lang="en-US" sz="3700" dirty="0" err="1">
                <a:solidFill>
                  <a:srgbClr val="202F5A"/>
                </a:solidFill>
                <a:latin typeface="Roboto Condensed"/>
              </a:rPr>
              <a:t>mình</a:t>
            </a:r>
            <a:r>
              <a:rPr lang="en-US" sz="3700" dirty="0">
                <a:solidFill>
                  <a:srgbClr val="202F5A"/>
                </a:solidFill>
                <a:latin typeface="Roboto Condensed"/>
              </a:rPr>
              <a:t>.</a:t>
            </a:r>
          </a:p>
          <a:p>
            <a:pPr algn="just">
              <a:lnSpc>
                <a:spcPts val="4440"/>
              </a:lnSpc>
            </a:pPr>
            <a:endParaRPr lang="en-US" sz="3700" dirty="0">
              <a:solidFill>
                <a:srgbClr val="202F5A"/>
              </a:solidFill>
              <a:latin typeface="Roboto Condensed"/>
            </a:endParaRPr>
          </a:p>
        </p:txBody>
      </p:sp>
      <p:sp>
        <p:nvSpPr>
          <p:cNvPr id="11" name="TextBox 11"/>
          <p:cNvSpPr txBox="1"/>
          <p:nvPr/>
        </p:nvSpPr>
        <p:spPr>
          <a:xfrm>
            <a:off x="2700048" y="9144000"/>
            <a:ext cx="15237840" cy="1123950"/>
          </a:xfrm>
          <a:prstGeom prst="rect">
            <a:avLst/>
          </a:prstGeom>
        </p:spPr>
        <p:txBody>
          <a:bodyPr lIns="0" tIns="0" rIns="0" bIns="0" rtlCol="0" anchor="t">
            <a:spAutoFit/>
          </a:bodyPr>
          <a:lstStyle/>
          <a:p>
            <a:pPr algn="just">
              <a:lnSpc>
                <a:spcPts val="4440"/>
              </a:lnSpc>
              <a:spcBef>
                <a:spcPct val="0"/>
              </a:spcBef>
            </a:pPr>
            <a:r>
              <a:rPr lang="en-US" sz="3700" dirty="0" err="1">
                <a:solidFill>
                  <a:srgbClr val="202F5A"/>
                </a:solidFill>
                <a:latin typeface="Roboto Condensed"/>
              </a:rPr>
              <a:t>Không</a:t>
            </a:r>
            <a:r>
              <a:rPr lang="en-US" sz="3700" dirty="0">
                <a:solidFill>
                  <a:srgbClr val="202F5A"/>
                </a:solidFill>
                <a:latin typeface="Roboto Condensed"/>
              </a:rPr>
              <a:t> </a:t>
            </a:r>
            <a:r>
              <a:rPr lang="en-US" sz="3700" dirty="0" err="1">
                <a:solidFill>
                  <a:srgbClr val="202F5A"/>
                </a:solidFill>
                <a:latin typeface="Roboto Condensed"/>
              </a:rPr>
              <a:t>nên</a:t>
            </a:r>
            <a:r>
              <a:rPr lang="en-US" sz="3700" dirty="0">
                <a:solidFill>
                  <a:srgbClr val="202F5A"/>
                </a:solidFill>
                <a:latin typeface="Roboto Condensed"/>
              </a:rPr>
              <a:t> </a:t>
            </a:r>
            <a:r>
              <a:rPr lang="en-US" sz="3700" dirty="0" err="1">
                <a:solidFill>
                  <a:srgbClr val="202F5A"/>
                </a:solidFill>
                <a:latin typeface="Roboto Condensed"/>
              </a:rPr>
              <a:t>lắp</a:t>
            </a:r>
            <a:r>
              <a:rPr lang="en-US" sz="3700" dirty="0">
                <a:solidFill>
                  <a:srgbClr val="202F5A"/>
                </a:solidFill>
                <a:latin typeface="Roboto Condensed"/>
              </a:rPr>
              <a:t> </a:t>
            </a:r>
            <a:r>
              <a:rPr lang="en-US" sz="3700" dirty="0" err="1">
                <a:solidFill>
                  <a:srgbClr val="202F5A"/>
                </a:solidFill>
                <a:latin typeface="Roboto Condensed"/>
              </a:rPr>
              <a:t>ráp</a:t>
            </a:r>
            <a:r>
              <a:rPr lang="en-US" sz="3700" dirty="0">
                <a:solidFill>
                  <a:srgbClr val="202F5A"/>
                </a:solidFill>
                <a:latin typeface="Roboto Condensed"/>
              </a:rPr>
              <a:t> </a:t>
            </a:r>
            <a:r>
              <a:rPr lang="en-US" sz="3700" dirty="0" err="1">
                <a:solidFill>
                  <a:srgbClr val="202F5A"/>
                </a:solidFill>
                <a:latin typeface="Roboto Condensed"/>
              </a:rPr>
              <a:t>nhiều</a:t>
            </a:r>
            <a:r>
              <a:rPr lang="en-US" sz="3700" dirty="0">
                <a:solidFill>
                  <a:srgbClr val="202F5A"/>
                </a:solidFill>
                <a:latin typeface="Roboto Condensed"/>
              </a:rPr>
              <a:t> </a:t>
            </a:r>
            <a:r>
              <a:rPr lang="en-US" sz="3700" dirty="0" err="1">
                <a:solidFill>
                  <a:srgbClr val="202F5A"/>
                </a:solidFill>
                <a:latin typeface="Roboto Condensed"/>
              </a:rPr>
              <a:t>nội</a:t>
            </a:r>
            <a:r>
              <a:rPr lang="en-US" sz="3700" dirty="0">
                <a:solidFill>
                  <a:srgbClr val="202F5A"/>
                </a:solidFill>
                <a:latin typeface="Roboto Condensed"/>
              </a:rPr>
              <a:t> dung </a:t>
            </a:r>
            <a:r>
              <a:rPr lang="en-US" sz="3700" dirty="0" err="1">
                <a:solidFill>
                  <a:srgbClr val="202F5A"/>
                </a:solidFill>
                <a:latin typeface="Roboto Condensed"/>
              </a:rPr>
              <a:t>từ</a:t>
            </a:r>
            <a:r>
              <a:rPr lang="en-US" sz="3700" dirty="0">
                <a:solidFill>
                  <a:srgbClr val="202F5A"/>
                </a:solidFill>
                <a:latin typeface="Roboto Condensed"/>
              </a:rPr>
              <a:t> </a:t>
            </a:r>
            <a:r>
              <a:rPr lang="en-US" sz="3700" dirty="0" err="1">
                <a:solidFill>
                  <a:srgbClr val="202F5A"/>
                </a:solidFill>
                <a:latin typeface="Roboto Condensed"/>
              </a:rPr>
              <a:t>nhiều</a:t>
            </a:r>
            <a:r>
              <a:rPr lang="en-US" sz="3700" dirty="0">
                <a:solidFill>
                  <a:srgbClr val="202F5A"/>
                </a:solidFill>
                <a:latin typeface="Roboto Condensed"/>
              </a:rPr>
              <a:t> </a:t>
            </a:r>
            <a:r>
              <a:rPr lang="en-US" sz="3700" dirty="0" err="1">
                <a:solidFill>
                  <a:srgbClr val="202F5A"/>
                </a:solidFill>
                <a:latin typeface="Roboto Condensed"/>
              </a:rPr>
              <a:t>nguồn</a:t>
            </a:r>
            <a:r>
              <a:rPr lang="en-US" sz="3700" dirty="0">
                <a:solidFill>
                  <a:srgbClr val="202F5A"/>
                </a:solidFill>
                <a:latin typeface="Roboto Condensed"/>
              </a:rPr>
              <a:t> </a:t>
            </a:r>
            <a:r>
              <a:rPr lang="en-US" sz="3700" dirty="0" err="1">
                <a:solidFill>
                  <a:srgbClr val="202F5A"/>
                </a:solidFill>
                <a:latin typeface="Roboto Condensed"/>
              </a:rPr>
              <a:t>khác</a:t>
            </a:r>
            <a:r>
              <a:rPr lang="en-US" sz="3700" dirty="0">
                <a:solidFill>
                  <a:srgbClr val="202F5A"/>
                </a:solidFill>
                <a:latin typeface="Roboto Condensed"/>
              </a:rPr>
              <a:t> </a:t>
            </a:r>
            <a:r>
              <a:rPr lang="en-US" sz="3700" dirty="0" err="1">
                <a:solidFill>
                  <a:srgbClr val="202F5A"/>
                </a:solidFill>
                <a:latin typeface="Roboto Condensed"/>
              </a:rPr>
              <a:t>nhau</a:t>
            </a:r>
            <a:r>
              <a:rPr lang="en-US" sz="3700" dirty="0">
                <a:solidFill>
                  <a:srgbClr val="202F5A"/>
                </a:solidFill>
                <a:latin typeface="Roboto Condensed"/>
              </a:rPr>
              <a:t> </a:t>
            </a:r>
            <a:r>
              <a:rPr lang="en-US" sz="3700" dirty="0" err="1">
                <a:solidFill>
                  <a:srgbClr val="202F5A"/>
                </a:solidFill>
                <a:latin typeface="Roboto Condensed"/>
              </a:rPr>
              <a:t>thành</a:t>
            </a:r>
            <a:r>
              <a:rPr lang="en-US" sz="3700" dirty="0">
                <a:solidFill>
                  <a:srgbClr val="202F5A"/>
                </a:solidFill>
                <a:latin typeface="Roboto Condensed"/>
              </a:rPr>
              <a:t> </a:t>
            </a:r>
            <a:r>
              <a:rPr lang="en-US" sz="3700" dirty="0" err="1">
                <a:solidFill>
                  <a:srgbClr val="202F5A"/>
                </a:solidFill>
                <a:latin typeface="Roboto Condensed"/>
              </a:rPr>
              <a:t>bài</a:t>
            </a:r>
            <a:r>
              <a:rPr lang="en-US" sz="3700" dirty="0">
                <a:solidFill>
                  <a:srgbClr val="202F5A"/>
                </a:solidFill>
                <a:latin typeface="Roboto Condensed"/>
              </a:rPr>
              <a:t> </a:t>
            </a:r>
            <a:r>
              <a:rPr lang="en-US" sz="3700" dirty="0" err="1">
                <a:solidFill>
                  <a:srgbClr val="202F5A"/>
                </a:solidFill>
                <a:latin typeface="Roboto Condensed"/>
              </a:rPr>
              <a:t>viết</a:t>
            </a:r>
            <a:r>
              <a:rPr lang="en-US" sz="3700" dirty="0">
                <a:solidFill>
                  <a:srgbClr val="202F5A"/>
                </a:solidFill>
                <a:latin typeface="Roboto Condensed"/>
              </a:rPr>
              <a:t> </a:t>
            </a:r>
            <a:r>
              <a:rPr lang="en-US" sz="3700" dirty="0" err="1">
                <a:solidFill>
                  <a:srgbClr val="202F5A"/>
                </a:solidFill>
                <a:latin typeface="Roboto Condensed"/>
              </a:rPr>
              <a:t>hoàn</a:t>
            </a:r>
            <a:r>
              <a:rPr lang="en-US" sz="3700" dirty="0">
                <a:solidFill>
                  <a:srgbClr val="202F5A"/>
                </a:solidFill>
                <a:latin typeface="Roboto Condensed"/>
              </a:rPr>
              <a:t> </a:t>
            </a:r>
            <a:r>
              <a:rPr lang="en-US" sz="3700" dirty="0" err="1">
                <a:solidFill>
                  <a:srgbClr val="202F5A"/>
                </a:solidFill>
                <a:latin typeface="Roboto Condensed"/>
              </a:rPr>
              <a:t>chỉnh</a:t>
            </a:r>
            <a:r>
              <a:rPr lang="en-US" sz="3700" dirty="0">
                <a:solidFill>
                  <a:srgbClr val="202F5A"/>
                </a:solidFill>
                <a:latin typeface="Roboto Condensed"/>
              </a:rPr>
              <a:t> </a:t>
            </a:r>
            <a:r>
              <a:rPr lang="en-US" sz="3700" dirty="0" err="1">
                <a:solidFill>
                  <a:srgbClr val="202F5A"/>
                </a:solidFill>
                <a:latin typeface="Roboto Condensed"/>
              </a:rPr>
              <a:t>của</a:t>
            </a:r>
            <a:r>
              <a:rPr lang="en-US" sz="3700" dirty="0">
                <a:solidFill>
                  <a:srgbClr val="202F5A"/>
                </a:solidFill>
                <a:latin typeface="Roboto Condensed"/>
              </a:rPr>
              <a:t> </a:t>
            </a:r>
            <a:r>
              <a:rPr lang="en-US" sz="3700" dirty="0" err="1">
                <a:solidFill>
                  <a:srgbClr val="202F5A"/>
                </a:solidFill>
                <a:latin typeface="Roboto Condensed"/>
              </a:rPr>
              <a:t>mình</a:t>
            </a:r>
            <a:r>
              <a:rPr lang="en-US" sz="3700" dirty="0">
                <a:solidFill>
                  <a:srgbClr val="202F5A"/>
                </a:solidFill>
                <a:latin typeface="Roboto Condensed"/>
              </a:rPr>
              <a:t>.</a:t>
            </a:r>
          </a:p>
        </p:txBody>
      </p:sp>
      <p:sp>
        <p:nvSpPr>
          <p:cNvPr id="12" name="TextBox 12"/>
          <p:cNvSpPr txBox="1"/>
          <p:nvPr/>
        </p:nvSpPr>
        <p:spPr>
          <a:xfrm>
            <a:off x="1907526" y="5435847"/>
            <a:ext cx="14472949" cy="629920"/>
          </a:xfrm>
          <a:prstGeom prst="rect">
            <a:avLst/>
          </a:prstGeom>
        </p:spPr>
        <p:txBody>
          <a:bodyPr lIns="0" tIns="0" rIns="0" bIns="0" rtlCol="0" anchor="t">
            <a:spAutoFit/>
          </a:bodyPr>
          <a:lstStyle/>
          <a:p>
            <a:pPr algn="ctr">
              <a:lnSpc>
                <a:spcPts val="5180"/>
              </a:lnSpc>
            </a:pPr>
            <a:r>
              <a:rPr lang="en-US" sz="3700" dirty="0" err="1">
                <a:solidFill>
                  <a:srgbClr val="202F5A"/>
                </a:solidFill>
                <a:latin typeface="Roboto Condensed"/>
              </a:rPr>
              <a:t>Trích</a:t>
            </a:r>
            <a:r>
              <a:rPr lang="en-US" sz="3700" dirty="0">
                <a:solidFill>
                  <a:srgbClr val="202F5A"/>
                </a:solidFill>
                <a:latin typeface="Roboto Condensed"/>
              </a:rPr>
              <a:t> </a:t>
            </a:r>
            <a:r>
              <a:rPr lang="en-US" sz="3700" dirty="0" err="1">
                <a:solidFill>
                  <a:srgbClr val="202F5A"/>
                </a:solidFill>
                <a:latin typeface="Roboto Condensed"/>
              </a:rPr>
              <a:t>dẫn</a:t>
            </a:r>
            <a:r>
              <a:rPr lang="en-US" sz="3700" dirty="0">
                <a:solidFill>
                  <a:srgbClr val="202F5A"/>
                </a:solidFill>
                <a:latin typeface="Roboto Condensed"/>
              </a:rPr>
              <a:t> </a:t>
            </a:r>
            <a:r>
              <a:rPr lang="en-US" sz="3700" dirty="0" err="1">
                <a:solidFill>
                  <a:srgbClr val="202F5A"/>
                </a:solidFill>
                <a:latin typeface="Roboto Condensed"/>
              </a:rPr>
              <a:t>thơ</a:t>
            </a:r>
            <a:r>
              <a:rPr lang="en-US" sz="3700" dirty="0">
                <a:solidFill>
                  <a:srgbClr val="202F5A"/>
                </a:solidFill>
                <a:latin typeface="Roboto Condensed"/>
              </a:rPr>
              <a:t>, </a:t>
            </a:r>
            <a:r>
              <a:rPr lang="en-US" sz="3700" dirty="0" err="1">
                <a:solidFill>
                  <a:srgbClr val="202F5A"/>
                </a:solidFill>
                <a:latin typeface="Roboto Condensed"/>
              </a:rPr>
              <a:t>văn</a:t>
            </a:r>
            <a:r>
              <a:rPr lang="en-US" sz="3700" dirty="0">
                <a:solidFill>
                  <a:srgbClr val="202F5A"/>
                </a:solidFill>
                <a:latin typeface="Roboto Condensed"/>
              </a:rPr>
              <a:t> </a:t>
            </a:r>
            <a:r>
              <a:rPr lang="en-US" sz="3700" dirty="0" err="1">
                <a:solidFill>
                  <a:srgbClr val="202F5A"/>
                </a:solidFill>
                <a:latin typeface="Roboto Condensed"/>
              </a:rPr>
              <a:t>bản</a:t>
            </a:r>
            <a:r>
              <a:rPr lang="en-US" sz="3700" dirty="0">
                <a:solidFill>
                  <a:srgbClr val="202F5A"/>
                </a:solidFill>
                <a:latin typeface="Roboto Condensed"/>
              </a:rPr>
              <a:t>,… </a:t>
            </a:r>
            <a:r>
              <a:rPr lang="en-US" sz="3700" dirty="0" err="1">
                <a:solidFill>
                  <a:srgbClr val="202F5A"/>
                </a:solidFill>
                <a:latin typeface="Roboto Condensed"/>
              </a:rPr>
              <a:t>cần</a:t>
            </a:r>
            <a:r>
              <a:rPr lang="en-US" sz="3700" dirty="0">
                <a:solidFill>
                  <a:srgbClr val="202F5A"/>
                </a:solidFill>
                <a:latin typeface="Roboto Condensed"/>
              </a:rPr>
              <a:t> </a:t>
            </a:r>
            <a:r>
              <a:rPr lang="en-US" sz="3700" dirty="0" err="1">
                <a:solidFill>
                  <a:srgbClr val="202F5A"/>
                </a:solidFill>
                <a:latin typeface="Roboto Condensed"/>
              </a:rPr>
              <a:t>sử</a:t>
            </a:r>
            <a:r>
              <a:rPr lang="en-US" sz="3700" dirty="0">
                <a:solidFill>
                  <a:srgbClr val="202F5A"/>
                </a:solidFill>
                <a:latin typeface="Roboto Condensed"/>
              </a:rPr>
              <a:t> </a:t>
            </a:r>
            <a:r>
              <a:rPr lang="en-US" sz="3700" dirty="0" err="1">
                <a:solidFill>
                  <a:srgbClr val="202F5A"/>
                </a:solidFill>
                <a:latin typeface="Roboto Condensed"/>
              </a:rPr>
              <a:t>dụng</a:t>
            </a:r>
            <a:r>
              <a:rPr lang="en-US" sz="3700" dirty="0">
                <a:solidFill>
                  <a:srgbClr val="202F5A"/>
                </a:solidFill>
                <a:latin typeface="Roboto Condensed"/>
              </a:rPr>
              <a:t> </a:t>
            </a:r>
            <a:r>
              <a:rPr lang="en-US" sz="3700" dirty="0" err="1">
                <a:solidFill>
                  <a:srgbClr val="202F5A"/>
                </a:solidFill>
                <a:latin typeface="Roboto Condensed"/>
              </a:rPr>
              <a:t>dấu</a:t>
            </a:r>
            <a:r>
              <a:rPr lang="en-US" sz="3700" dirty="0">
                <a:solidFill>
                  <a:srgbClr val="202F5A"/>
                </a:solidFill>
                <a:latin typeface="Roboto Condensed"/>
              </a:rPr>
              <a:t> </a:t>
            </a:r>
            <a:r>
              <a:rPr lang="en-US" sz="3700" dirty="0" err="1">
                <a:solidFill>
                  <a:srgbClr val="202F5A"/>
                </a:solidFill>
                <a:latin typeface="Roboto Condensed"/>
              </a:rPr>
              <a:t>ngoặc</a:t>
            </a:r>
            <a:r>
              <a:rPr lang="en-US" sz="3700" dirty="0">
                <a:solidFill>
                  <a:srgbClr val="202F5A"/>
                </a:solidFill>
                <a:latin typeface="Roboto Condensed"/>
              </a:rPr>
              <a:t> </a:t>
            </a:r>
            <a:r>
              <a:rPr lang="en-US" sz="3700" dirty="0" err="1">
                <a:solidFill>
                  <a:srgbClr val="202F5A"/>
                </a:solidFill>
                <a:latin typeface="Roboto Condensed"/>
              </a:rPr>
              <a:t>kép</a:t>
            </a:r>
            <a:r>
              <a:rPr lang="en-US" sz="3700" dirty="0">
                <a:solidFill>
                  <a:srgbClr val="202F5A"/>
                </a:solidFill>
                <a:latin typeface="Roboto Condensed"/>
              </a:rPr>
              <a:t>.</a:t>
            </a:r>
          </a:p>
        </p:txBody>
      </p:sp>
      <p:sp>
        <p:nvSpPr>
          <p:cNvPr id="13" name="TextBox 13"/>
          <p:cNvSpPr txBox="1"/>
          <p:nvPr/>
        </p:nvSpPr>
        <p:spPr>
          <a:xfrm>
            <a:off x="2884983" y="6816210"/>
            <a:ext cx="14472949" cy="629920"/>
          </a:xfrm>
          <a:prstGeom prst="rect">
            <a:avLst/>
          </a:prstGeom>
        </p:spPr>
        <p:txBody>
          <a:bodyPr lIns="0" tIns="0" rIns="0" bIns="0" rtlCol="0" anchor="t">
            <a:spAutoFit/>
          </a:bodyPr>
          <a:lstStyle/>
          <a:p>
            <a:pPr algn="ctr">
              <a:lnSpc>
                <a:spcPts val="5180"/>
              </a:lnSpc>
            </a:pPr>
            <a:r>
              <a:rPr lang="en-US" sz="3700" dirty="0" err="1">
                <a:solidFill>
                  <a:srgbClr val="202F5A"/>
                </a:solidFill>
                <a:latin typeface="Roboto Condensed"/>
              </a:rPr>
              <a:t>Nên</a:t>
            </a:r>
            <a:r>
              <a:rPr lang="en-US" sz="3700" dirty="0">
                <a:solidFill>
                  <a:srgbClr val="202F5A"/>
                </a:solidFill>
                <a:latin typeface="Roboto Condensed"/>
              </a:rPr>
              <a:t> </a:t>
            </a:r>
            <a:r>
              <a:rPr lang="en-US" sz="3700" dirty="0" err="1">
                <a:solidFill>
                  <a:srgbClr val="202F5A"/>
                </a:solidFill>
                <a:latin typeface="Roboto Condensed"/>
              </a:rPr>
              <a:t>sử</a:t>
            </a:r>
            <a:r>
              <a:rPr lang="en-US" sz="3700" dirty="0">
                <a:solidFill>
                  <a:srgbClr val="202F5A"/>
                </a:solidFill>
                <a:latin typeface="Roboto Condensed"/>
              </a:rPr>
              <a:t> </a:t>
            </a:r>
            <a:r>
              <a:rPr lang="en-US" sz="3700" dirty="0" err="1">
                <a:solidFill>
                  <a:srgbClr val="202F5A"/>
                </a:solidFill>
                <a:latin typeface="Roboto Condensed"/>
              </a:rPr>
              <a:t>dụng</a:t>
            </a:r>
            <a:r>
              <a:rPr lang="en-US" sz="3700" dirty="0">
                <a:solidFill>
                  <a:srgbClr val="202F5A"/>
                </a:solidFill>
                <a:latin typeface="Roboto Condensed"/>
              </a:rPr>
              <a:t> </a:t>
            </a:r>
            <a:r>
              <a:rPr lang="en-US" sz="3700" dirty="0" err="1">
                <a:solidFill>
                  <a:srgbClr val="202F5A"/>
                </a:solidFill>
                <a:latin typeface="Roboto Condensed"/>
              </a:rPr>
              <a:t>trích</a:t>
            </a:r>
            <a:r>
              <a:rPr lang="en-US" sz="3700" dirty="0">
                <a:solidFill>
                  <a:srgbClr val="202F5A"/>
                </a:solidFill>
                <a:latin typeface="Roboto Condensed"/>
              </a:rPr>
              <a:t> </a:t>
            </a:r>
            <a:r>
              <a:rPr lang="en-US" sz="3700" dirty="0" err="1">
                <a:solidFill>
                  <a:srgbClr val="202F5A"/>
                </a:solidFill>
                <a:latin typeface="Roboto Condensed"/>
              </a:rPr>
              <a:t>dẫn</a:t>
            </a:r>
            <a:r>
              <a:rPr lang="en-US" sz="3700" dirty="0">
                <a:solidFill>
                  <a:srgbClr val="202F5A"/>
                </a:solidFill>
                <a:latin typeface="Roboto Condensed"/>
              </a:rPr>
              <a:t> </a:t>
            </a:r>
            <a:r>
              <a:rPr lang="en-US" sz="3700" dirty="0" err="1">
                <a:solidFill>
                  <a:srgbClr val="202F5A"/>
                </a:solidFill>
                <a:latin typeface="Roboto Condensed"/>
              </a:rPr>
              <a:t>trực</a:t>
            </a:r>
            <a:r>
              <a:rPr lang="en-US" sz="3700" dirty="0">
                <a:solidFill>
                  <a:srgbClr val="202F5A"/>
                </a:solidFill>
                <a:latin typeface="Roboto Condensed"/>
              </a:rPr>
              <a:t> </a:t>
            </a:r>
            <a:r>
              <a:rPr lang="en-US" sz="3700" dirty="0" err="1">
                <a:solidFill>
                  <a:srgbClr val="202F5A"/>
                </a:solidFill>
                <a:latin typeface="Roboto Condensed"/>
              </a:rPr>
              <a:t>tiếp</a:t>
            </a:r>
            <a:r>
              <a:rPr lang="en-US" sz="3700" dirty="0">
                <a:solidFill>
                  <a:srgbClr val="202F5A"/>
                </a:solidFill>
                <a:latin typeface="Roboto Condensed"/>
              </a:rPr>
              <a:t> </a:t>
            </a:r>
            <a:r>
              <a:rPr lang="en-US" sz="3700" dirty="0" err="1">
                <a:solidFill>
                  <a:srgbClr val="202F5A"/>
                </a:solidFill>
                <a:latin typeface="Roboto Condensed"/>
              </a:rPr>
              <a:t>trong</a:t>
            </a:r>
            <a:r>
              <a:rPr lang="en-US" sz="3700" dirty="0">
                <a:solidFill>
                  <a:srgbClr val="202F5A"/>
                </a:solidFill>
                <a:latin typeface="Roboto Condensed"/>
              </a:rPr>
              <a:t> </a:t>
            </a:r>
            <a:r>
              <a:rPr lang="en-US" sz="3700" dirty="0" err="1">
                <a:solidFill>
                  <a:srgbClr val="202F5A"/>
                </a:solidFill>
                <a:latin typeface="Roboto Condensed"/>
              </a:rPr>
              <a:t>khi</a:t>
            </a:r>
            <a:r>
              <a:rPr lang="en-US" sz="3700" dirty="0">
                <a:solidFill>
                  <a:srgbClr val="202F5A"/>
                </a:solidFill>
                <a:latin typeface="Roboto Condensed"/>
              </a:rPr>
              <a:t> </a:t>
            </a:r>
            <a:r>
              <a:rPr lang="en-US" sz="3700" dirty="0" err="1">
                <a:solidFill>
                  <a:srgbClr val="202F5A"/>
                </a:solidFill>
                <a:latin typeface="Roboto Condensed"/>
              </a:rPr>
              <a:t>viết</a:t>
            </a:r>
            <a:r>
              <a:rPr lang="en-US" sz="3700" dirty="0">
                <a:solidFill>
                  <a:srgbClr val="202F5A"/>
                </a:solidFill>
                <a:latin typeface="Roboto Condensed"/>
              </a:rPr>
              <a:t> </a:t>
            </a:r>
            <a:r>
              <a:rPr lang="en-US" sz="3700" dirty="0" err="1">
                <a:solidFill>
                  <a:srgbClr val="202F5A"/>
                </a:solidFill>
                <a:latin typeface="Roboto Condensed"/>
              </a:rPr>
              <a:t>văn</a:t>
            </a:r>
            <a:r>
              <a:rPr lang="en-US" sz="3700" dirty="0">
                <a:solidFill>
                  <a:srgbClr val="202F5A"/>
                </a:solidFill>
                <a:latin typeface="Roboto Condensed"/>
              </a:rPr>
              <a:t> </a:t>
            </a:r>
            <a:r>
              <a:rPr lang="en-US" sz="3700" dirty="0" err="1">
                <a:solidFill>
                  <a:srgbClr val="202F5A"/>
                </a:solidFill>
                <a:latin typeface="Roboto Condensed"/>
              </a:rPr>
              <a:t>để</a:t>
            </a:r>
            <a:r>
              <a:rPr lang="en-US" sz="3700" dirty="0">
                <a:solidFill>
                  <a:srgbClr val="202F5A"/>
                </a:solidFill>
                <a:latin typeface="Roboto Condensed"/>
              </a:rPr>
              <a:t> </a:t>
            </a:r>
            <a:r>
              <a:rPr lang="en-US" sz="3700" dirty="0" err="1">
                <a:solidFill>
                  <a:srgbClr val="202F5A"/>
                </a:solidFill>
                <a:latin typeface="Roboto Condensed"/>
              </a:rPr>
              <a:t>tránh</a:t>
            </a:r>
            <a:r>
              <a:rPr lang="en-US" sz="3700" dirty="0">
                <a:solidFill>
                  <a:srgbClr val="202F5A"/>
                </a:solidFill>
                <a:latin typeface="Roboto Condensed"/>
              </a:rPr>
              <a:t> </a:t>
            </a:r>
            <a:r>
              <a:rPr lang="en-US" sz="3700" dirty="0" err="1">
                <a:solidFill>
                  <a:srgbClr val="202F5A"/>
                </a:solidFill>
                <a:latin typeface="Roboto Condensed"/>
              </a:rPr>
              <a:t>bị</a:t>
            </a:r>
            <a:r>
              <a:rPr lang="en-US" sz="3700" dirty="0">
                <a:solidFill>
                  <a:srgbClr val="202F5A"/>
                </a:solidFill>
                <a:latin typeface="Roboto Condensed"/>
              </a:rPr>
              <a:t> </a:t>
            </a:r>
            <a:r>
              <a:rPr lang="en-US" sz="3700" dirty="0" err="1">
                <a:solidFill>
                  <a:srgbClr val="202F5A"/>
                </a:solidFill>
                <a:latin typeface="Roboto Condensed"/>
              </a:rPr>
              <a:t>đạo</a:t>
            </a:r>
            <a:r>
              <a:rPr lang="en-US" sz="3700" dirty="0">
                <a:solidFill>
                  <a:srgbClr val="202F5A"/>
                </a:solidFill>
                <a:latin typeface="Roboto Condensed"/>
              </a:rPr>
              <a:t> </a:t>
            </a:r>
            <a:r>
              <a:rPr lang="en-US" sz="3700" dirty="0" err="1">
                <a:solidFill>
                  <a:srgbClr val="202F5A"/>
                </a:solidFill>
                <a:latin typeface="Roboto Condensed"/>
              </a:rPr>
              <a:t>văn</a:t>
            </a:r>
            <a:r>
              <a:rPr lang="en-US" sz="3700" dirty="0">
                <a:solidFill>
                  <a:srgbClr val="202F5A"/>
                </a:solidFill>
                <a:latin typeface="Roboto Condense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1000"/>
                                        <p:tgtEl>
                                          <p:spTgt spid="12">
                                            <p:txEl>
                                              <p:pRg st="0" end="0"/>
                                            </p:txEl>
                                          </p:spTgt>
                                        </p:tgtEl>
                                      </p:cBhvr>
                                    </p:animEffect>
                                    <p:anim calcmode="lin" valueType="num">
                                      <p:cBhvr>
                                        <p:cTn id="2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p:cNvGrpSpPr/>
        <p:nvPr/>
      </p:nvGrpSpPr>
      <p:grpSpPr>
        <a:xfrm>
          <a:off x="0" y="0"/>
          <a:ext cx="0" cy="0"/>
          <a:chOff x="0" y="0"/>
          <a:chExt cx="0" cy="0"/>
        </a:xfrm>
      </p:grpSpPr>
      <p:sp>
        <p:nvSpPr>
          <p:cNvPr id="2" name="AutoShape 2"/>
          <p:cNvSpPr/>
          <p:nvPr/>
        </p:nvSpPr>
        <p:spPr>
          <a:xfrm rot="-135171">
            <a:off x="-633832" y="-1147172"/>
            <a:ext cx="19088138" cy="4816030"/>
          </a:xfrm>
          <a:prstGeom prst="rect">
            <a:avLst/>
          </a:prstGeom>
          <a:solidFill>
            <a:srgbClr val="FFD4D4"/>
          </a:solidFill>
        </p:spPr>
        <p:txBody>
          <a:bodyPr/>
          <a:lstStyle/>
          <a:p>
            <a:endParaRPr lang="en-US"/>
          </a:p>
        </p:txBody>
      </p:sp>
      <p:sp>
        <p:nvSpPr>
          <p:cNvPr id="3" name="Freeform 3"/>
          <p:cNvSpPr/>
          <p:nvPr/>
        </p:nvSpPr>
        <p:spPr>
          <a:xfrm rot="-226098">
            <a:off x="14745919" y="4385586"/>
            <a:ext cx="2812347" cy="878858"/>
          </a:xfrm>
          <a:custGeom>
            <a:avLst/>
            <a:gdLst/>
            <a:ahLst/>
            <a:cxnLst/>
            <a:rect l="l" t="t" r="r" b="b"/>
            <a:pathLst>
              <a:path w="2812347" h="878858">
                <a:moveTo>
                  <a:pt x="0" y="0"/>
                </a:moveTo>
                <a:lnTo>
                  <a:pt x="2812347" y="0"/>
                </a:lnTo>
                <a:lnTo>
                  <a:pt x="2812347" y="878858"/>
                </a:lnTo>
                <a:lnTo>
                  <a:pt x="0" y="878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844067">
            <a:off x="10407005" y="856237"/>
            <a:ext cx="1139557" cy="1139557"/>
          </a:xfrm>
          <a:custGeom>
            <a:avLst/>
            <a:gdLst/>
            <a:ahLst/>
            <a:cxnLst/>
            <a:rect l="l" t="t" r="r" b="b"/>
            <a:pathLst>
              <a:path w="1139557" h="1139557">
                <a:moveTo>
                  <a:pt x="0" y="0"/>
                </a:moveTo>
                <a:lnTo>
                  <a:pt x="1139557" y="0"/>
                </a:lnTo>
                <a:lnTo>
                  <a:pt x="1139557" y="1139558"/>
                </a:lnTo>
                <a:lnTo>
                  <a:pt x="0" y="11395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74679">
            <a:off x="1342463" y="8706388"/>
            <a:ext cx="1279424" cy="2010523"/>
          </a:xfrm>
          <a:custGeom>
            <a:avLst/>
            <a:gdLst/>
            <a:ahLst/>
            <a:cxnLst/>
            <a:rect l="l" t="t" r="r" b="b"/>
            <a:pathLst>
              <a:path w="1279424" h="2010523">
                <a:moveTo>
                  <a:pt x="0" y="0"/>
                </a:moveTo>
                <a:lnTo>
                  <a:pt x="1279424" y="0"/>
                </a:lnTo>
                <a:lnTo>
                  <a:pt x="1279424" y="2010523"/>
                </a:lnTo>
                <a:lnTo>
                  <a:pt x="0" y="20105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226098">
            <a:off x="14421113" y="3319117"/>
            <a:ext cx="2812347" cy="878858"/>
          </a:xfrm>
          <a:custGeom>
            <a:avLst/>
            <a:gdLst/>
            <a:ahLst/>
            <a:cxnLst/>
            <a:rect l="l" t="t" r="r" b="b"/>
            <a:pathLst>
              <a:path w="2812347" h="878858">
                <a:moveTo>
                  <a:pt x="0" y="0"/>
                </a:moveTo>
                <a:lnTo>
                  <a:pt x="2812347" y="0"/>
                </a:lnTo>
                <a:lnTo>
                  <a:pt x="2812347" y="878859"/>
                </a:lnTo>
                <a:lnTo>
                  <a:pt x="0" y="8788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684410" y="2871419"/>
            <a:ext cx="12202141" cy="3438785"/>
          </a:xfrm>
          <a:custGeom>
            <a:avLst/>
            <a:gdLst/>
            <a:ahLst/>
            <a:cxnLst/>
            <a:rect l="l" t="t" r="r" b="b"/>
            <a:pathLst>
              <a:path w="12202141" h="3438785">
                <a:moveTo>
                  <a:pt x="0" y="0"/>
                </a:moveTo>
                <a:lnTo>
                  <a:pt x="12202141" y="0"/>
                </a:lnTo>
                <a:lnTo>
                  <a:pt x="12202141" y="3438785"/>
                </a:lnTo>
                <a:lnTo>
                  <a:pt x="0" y="34387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4915096" y="3832622"/>
            <a:ext cx="8971455" cy="1306830"/>
          </a:xfrm>
          <a:prstGeom prst="rect">
            <a:avLst/>
          </a:prstGeom>
        </p:spPr>
        <p:txBody>
          <a:bodyPr lIns="0" tIns="0" rIns="0" bIns="0" rtlCol="0" anchor="t">
            <a:spAutoFit/>
          </a:bodyPr>
          <a:lstStyle/>
          <a:p>
            <a:pPr algn="just">
              <a:lnSpc>
                <a:spcPts val="10800"/>
              </a:lnSpc>
            </a:pPr>
            <a:r>
              <a:rPr lang="en-US" sz="7200">
                <a:solidFill>
                  <a:srgbClr val="202F5A"/>
                </a:solidFill>
                <a:latin typeface="#9Slide05 Dear Saturday"/>
              </a:rPr>
              <a:t>Cảm ơn các em!</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p:cNvGrpSpPr/>
        <p:nvPr/>
      </p:nvGrpSpPr>
      <p:grpSpPr>
        <a:xfrm>
          <a:off x="0" y="0"/>
          <a:ext cx="0" cy="0"/>
          <a:chOff x="0" y="0"/>
          <a:chExt cx="0" cy="0"/>
        </a:xfrm>
      </p:grpSpPr>
      <p:sp>
        <p:nvSpPr>
          <p:cNvPr id="2" name="Freeform 2"/>
          <p:cNvSpPr/>
          <p:nvPr/>
        </p:nvSpPr>
        <p:spPr>
          <a:xfrm>
            <a:off x="0" y="0"/>
            <a:ext cx="10776857" cy="10287000"/>
          </a:xfrm>
          <a:custGeom>
            <a:avLst/>
            <a:gdLst/>
            <a:ahLst/>
            <a:cxnLst/>
            <a:rect l="l" t="t" r="r" b="b"/>
            <a:pathLst>
              <a:path w="10776857" h="10287000">
                <a:moveTo>
                  <a:pt x="0" y="0"/>
                </a:moveTo>
                <a:lnTo>
                  <a:pt x="10776857" y="0"/>
                </a:lnTo>
                <a:lnTo>
                  <a:pt x="10776857"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rot="-67229">
            <a:off x="2772268" y="1028700"/>
            <a:ext cx="13889238" cy="8229600"/>
          </a:xfrm>
          <a:prstGeom prst="rect">
            <a:avLst/>
          </a:prstGeom>
          <a:solidFill>
            <a:srgbClr val="FFFFFF"/>
          </a:solidFill>
        </p:spPr>
        <p:txBody>
          <a:bodyPr/>
          <a:lstStyle/>
          <a:p>
            <a:endParaRPr lang="en-US"/>
          </a:p>
        </p:txBody>
      </p:sp>
      <p:sp>
        <p:nvSpPr>
          <p:cNvPr id="4" name="Freeform 4"/>
          <p:cNvSpPr/>
          <p:nvPr/>
        </p:nvSpPr>
        <p:spPr>
          <a:xfrm>
            <a:off x="3990763" y="774343"/>
            <a:ext cx="4068879" cy="971093"/>
          </a:xfrm>
          <a:custGeom>
            <a:avLst/>
            <a:gdLst/>
            <a:ahLst/>
            <a:cxnLst/>
            <a:rect l="l" t="t" r="r" b="b"/>
            <a:pathLst>
              <a:path w="4068879" h="971093">
                <a:moveTo>
                  <a:pt x="0" y="0"/>
                </a:moveTo>
                <a:lnTo>
                  <a:pt x="4068879" y="0"/>
                </a:lnTo>
                <a:lnTo>
                  <a:pt x="4068879" y="971093"/>
                </a:lnTo>
                <a:lnTo>
                  <a:pt x="0" y="971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621518" y="6567516"/>
            <a:ext cx="3766911" cy="3291338"/>
          </a:xfrm>
          <a:custGeom>
            <a:avLst/>
            <a:gdLst/>
            <a:ahLst/>
            <a:cxnLst/>
            <a:rect l="l" t="t" r="r" b="b"/>
            <a:pathLst>
              <a:path w="3766911" h="3291338">
                <a:moveTo>
                  <a:pt x="0" y="0"/>
                </a:moveTo>
                <a:lnTo>
                  <a:pt x="3766911" y="0"/>
                </a:lnTo>
                <a:lnTo>
                  <a:pt x="3766911" y="3291338"/>
                </a:lnTo>
                <a:lnTo>
                  <a:pt x="0" y="32913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3124200" y="1858458"/>
            <a:ext cx="11714857" cy="2228215"/>
          </a:xfrm>
          <a:prstGeom prst="rect">
            <a:avLst/>
          </a:prstGeom>
        </p:spPr>
        <p:txBody>
          <a:bodyPr wrap="square" lIns="0" tIns="0" rIns="0" bIns="0" rtlCol="0" anchor="t">
            <a:spAutoFit/>
          </a:bodyPr>
          <a:lstStyle/>
          <a:p>
            <a:pPr algn="ctr">
              <a:lnSpc>
                <a:spcPts val="8959"/>
              </a:lnSpc>
            </a:pPr>
            <a:r>
              <a:rPr lang="en-US" sz="6399" dirty="0">
                <a:solidFill>
                  <a:srgbClr val="022340"/>
                </a:solidFill>
                <a:latin typeface="Fraunces Bold"/>
              </a:rPr>
              <a:t>BÀI </a:t>
            </a:r>
            <a:r>
              <a:rPr lang="vi-VN" sz="6399" dirty="0">
                <a:solidFill>
                  <a:srgbClr val="022340"/>
                </a:solidFill>
                <a:latin typeface="Fraunces Bold"/>
              </a:rPr>
              <a:t>10</a:t>
            </a:r>
            <a:r>
              <a:rPr lang="en-US" sz="6399" dirty="0">
                <a:solidFill>
                  <a:srgbClr val="022340"/>
                </a:solidFill>
                <a:latin typeface="Fraunces Bold"/>
              </a:rPr>
              <a:t>: </a:t>
            </a:r>
          </a:p>
          <a:p>
            <a:pPr algn="ctr">
              <a:lnSpc>
                <a:spcPts val="8959"/>
              </a:lnSpc>
            </a:pPr>
            <a:r>
              <a:rPr lang="vi-VN" sz="6399" dirty="0">
                <a:solidFill>
                  <a:srgbClr val="022340"/>
                </a:solidFill>
                <a:latin typeface="Fraunces Bold"/>
              </a:rPr>
              <a:t>NGHỊ LUẬN VĂN HỌC</a:t>
            </a:r>
            <a:endParaRPr lang="en-US" sz="6399" dirty="0">
              <a:solidFill>
                <a:srgbClr val="022340"/>
              </a:solidFill>
              <a:latin typeface="Fraunces Bold"/>
            </a:endParaRPr>
          </a:p>
        </p:txBody>
      </p:sp>
      <p:sp>
        <p:nvSpPr>
          <p:cNvPr id="7" name="TextBox 7"/>
          <p:cNvSpPr txBox="1"/>
          <p:nvPr/>
        </p:nvSpPr>
        <p:spPr>
          <a:xfrm>
            <a:off x="4478436" y="4961044"/>
            <a:ext cx="9331127" cy="1425574"/>
          </a:xfrm>
          <a:prstGeom prst="rect">
            <a:avLst/>
          </a:prstGeom>
        </p:spPr>
        <p:txBody>
          <a:bodyPr lIns="0" tIns="0" rIns="0" bIns="0" rtlCol="0" anchor="t">
            <a:spAutoFit/>
          </a:bodyPr>
          <a:lstStyle/>
          <a:p>
            <a:pPr algn="ctr">
              <a:lnSpc>
                <a:spcPts val="11200"/>
              </a:lnSpc>
            </a:pPr>
            <a:r>
              <a:rPr lang="en-US" sz="8000" dirty="0">
                <a:solidFill>
                  <a:srgbClr val="022340"/>
                </a:solidFill>
                <a:latin typeface="#9Slide05 Aphrodite Pro"/>
              </a:rPr>
              <a:t>Thực hành </a:t>
            </a:r>
            <a:r>
              <a:rPr lang="en-US" sz="8000" dirty="0" err="1">
                <a:solidFill>
                  <a:srgbClr val="022340"/>
                </a:solidFill>
                <a:latin typeface="#9Slide05 Aphrodite Pro"/>
              </a:rPr>
              <a:t>tiếng</a:t>
            </a:r>
            <a:r>
              <a:rPr lang="en-US" sz="8000" dirty="0">
                <a:solidFill>
                  <a:srgbClr val="022340"/>
                </a:solidFill>
                <a:latin typeface="#9Slide05 Aphrodite Pro"/>
              </a:rPr>
              <a:t> Việt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p:cNvGrpSpPr/>
        <p:nvPr/>
      </p:nvGrpSpPr>
      <p:grpSpPr>
        <a:xfrm>
          <a:off x="0" y="0"/>
          <a:ext cx="0" cy="0"/>
          <a:chOff x="0" y="0"/>
          <a:chExt cx="0" cy="0"/>
        </a:xfrm>
      </p:grpSpPr>
      <p:sp>
        <p:nvSpPr>
          <p:cNvPr id="2" name="AutoShape 2"/>
          <p:cNvSpPr/>
          <p:nvPr/>
        </p:nvSpPr>
        <p:spPr>
          <a:xfrm rot="-135171">
            <a:off x="-633832" y="-1147172"/>
            <a:ext cx="19088138" cy="4816030"/>
          </a:xfrm>
          <a:prstGeom prst="rect">
            <a:avLst/>
          </a:prstGeom>
          <a:solidFill>
            <a:srgbClr val="FFD4D4"/>
          </a:solidFill>
        </p:spPr>
        <p:txBody>
          <a:bodyPr/>
          <a:lstStyle/>
          <a:p>
            <a:endParaRPr lang="en-US"/>
          </a:p>
        </p:txBody>
      </p:sp>
      <p:sp>
        <p:nvSpPr>
          <p:cNvPr id="3" name="Freeform 3"/>
          <p:cNvSpPr/>
          <p:nvPr/>
        </p:nvSpPr>
        <p:spPr>
          <a:xfrm rot="-226098">
            <a:off x="14745919" y="4385586"/>
            <a:ext cx="2812347" cy="878858"/>
          </a:xfrm>
          <a:custGeom>
            <a:avLst/>
            <a:gdLst/>
            <a:ahLst/>
            <a:cxnLst/>
            <a:rect l="l" t="t" r="r" b="b"/>
            <a:pathLst>
              <a:path w="2812347" h="878858">
                <a:moveTo>
                  <a:pt x="0" y="0"/>
                </a:moveTo>
                <a:lnTo>
                  <a:pt x="2812347" y="0"/>
                </a:lnTo>
                <a:lnTo>
                  <a:pt x="2812347" y="878858"/>
                </a:lnTo>
                <a:lnTo>
                  <a:pt x="0" y="878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rot="-77527">
            <a:off x="1696285" y="2646450"/>
            <a:ext cx="14839403" cy="8052190"/>
          </a:xfrm>
          <a:prstGeom prst="rect">
            <a:avLst/>
          </a:prstGeom>
          <a:solidFill>
            <a:srgbClr val="FFFFFF"/>
          </a:solidFill>
        </p:spPr>
        <p:txBody>
          <a:bodyPr/>
          <a:lstStyle/>
          <a:p>
            <a:endParaRPr lang="en-US"/>
          </a:p>
        </p:txBody>
      </p:sp>
      <p:sp>
        <p:nvSpPr>
          <p:cNvPr id="5" name="Freeform 5"/>
          <p:cNvSpPr/>
          <p:nvPr/>
        </p:nvSpPr>
        <p:spPr>
          <a:xfrm rot="844067">
            <a:off x="1332870" y="5960438"/>
            <a:ext cx="1139557" cy="1139557"/>
          </a:xfrm>
          <a:custGeom>
            <a:avLst/>
            <a:gdLst/>
            <a:ahLst/>
            <a:cxnLst/>
            <a:rect l="l" t="t" r="r" b="b"/>
            <a:pathLst>
              <a:path w="1139557" h="1139557">
                <a:moveTo>
                  <a:pt x="0" y="0"/>
                </a:moveTo>
                <a:lnTo>
                  <a:pt x="1139557" y="0"/>
                </a:lnTo>
                <a:lnTo>
                  <a:pt x="1139557" y="1139558"/>
                </a:lnTo>
                <a:lnTo>
                  <a:pt x="0" y="11395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074679">
            <a:off x="1342463" y="8706388"/>
            <a:ext cx="1279424" cy="2010523"/>
          </a:xfrm>
          <a:custGeom>
            <a:avLst/>
            <a:gdLst/>
            <a:ahLst/>
            <a:cxnLst/>
            <a:rect l="l" t="t" r="r" b="b"/>
            <a:pathLst>
              <a:path w="1279424" h="2010523">
                <a:moveTo>
                  <a:pt x="0" y="0"/>
                </a:moveTo>
                <a:lnTo>
                  <a:pt x="1279424" y="0"/>
                </a:lnTo>
                <a:lnTo>
                  <a:pt x="1279424" y="2010523"/>
                </a:lnTo>
                <a:lnTo>
                  <a:pt x="0" y="20105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226098">
            <a:off x="14421113" y="3319117"/>
            <a:ext cx="2812347" cy="878858"/>
          </a:xfrm>
          <a:custGeom>
            <a:avLst/>
            <a:gdLst/>
            <a:ahLst/>
            <a:cxnLst/>
            <a:rect l="l" t="t" r="r" b="b"/>
            <a:pathLst>
              <a:path w="2812347" h="878858">
                <a:moveTo>
                  <a:pt x="0" y="0"/>
                </a:moveTo>
                <a:lnTo>
                  <a:pt x="2812347" y="0"/>
                </a:lnTo>
                <a:lnTo>
                  <a:pt x="2812347" y="878859"/>
                </a:lnTo>
                <a:lnTo>
                  <a:pt x="0" y="8788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8" name="Group 8"/>
          <p:cNvGrpSpPr/>
          <p:nvPr/>
        </p:nvGrpSpPr>
        <p:grpSpPr>
          <a:xfrm rot="-103213">
            <a:off x="2245280" y="303675"/>
            <a:ext cx="12148410" cy="1858662"/>
            <a:chOff x="0" y="0"/>
            <a:chExt cx="16197880" cy="2478216"/>
          </a:xfrm>
        </p:grpSpPr>
        <p:sp>
          <p:nvSpPr>
            <p:cNvPr id="9" name="AutoShape 9"/>
            <p:cNvSpPr/>
            <p:nvPr/>
          </p:nvSpPr>
          <p:spPr>
            <a:xfrm>
              <a:off x="0" y="0"/>
              <a:ext cx="16197880" cy="2478216"/>
            </a:xfrm>
            <a:prstGeom prst="rect">
              <a:avLst/>
            </a:prstGeom>
            <a:solidFill>
              <a:srgbClr val="FFE5A2"/>
            </a:solidFill>
          </p:spPr>
          <p:txBody>
            <a:bodyPr/>
            <a:lstStyle/>
            <a:p>
              <a:endParaRPr lang="en-US"/>
            </a:p>
          </p:txBody>
        </p:sp>
        <p:sp>
          <p:nvSpPr>
            <p:cNvPr id="10" name="TextBox 10"/>
            <p:cNvSpPr txBox="1"/>
            <p:nvPr/>
          </p:nvSpPr>
          <p:spPr>
            <a:xfrm>
              <a:off x="1063080" y="585058"/>
              <a:ext cx="14071719" cy="1295400"/>
            </a:xfrm>
            <a:prstGeom prst="rect">
              <a:avLst/>
            </a:prstGeom>
          </p:spPr>
          <p:txBody>
            <a:bodyPr lIns="0" tIns="0" rIns="0" bIns="0" rtlCol="0" anchor="t">
              <a:spAutoFit/>
            </a:bodyPr>
            <a:lstStyle/>
            <a:p>
              <a:pPr algn="ctr">
                <a:lnSpc>
                  <a:spcPts val="7679"/>
                </a:lnSpc>
              </a:pPr>
              <a:r>
                <a:rPr lang="en-US" sz="6399">
                  <a:solidFill>
                    <a:srgbClr val="022340"/>
                  </a:solidFill>
                  <a:latin typeface="Fraunces Bold"/>
                </a:rPr>
                <a:t>I. TRI THỨC TIẾNG VIỆT</a:t>
              </a:r>
            </a:p>
          </p:txBody>
        </p:sp>
      </p:grpSp>
      <p:sp>
        <p:nvSpPr>
          <p:cNvPr id="11" name="Freeform 11"/>
          <p:cNvSpPr/>
          <p:nvPr/>
        </p:nvSpPr>
        <p:spPr>
          <a:xfrm>
            <a:off x="12016306" y="6172200"/>
            <a:ext cx="3531247" cy="4114800"/>
          </a:xfrm>
          <a:custGeom>
            <a:avLst/>
            <a:gdLst/>
            <a:ahLst/>
            <a:cxnLst/>
            <a:rect l="l" t="t" r="r" b="b"/>
            <a:pathLst>
              <a:path w="3531247" h="4114800">
                <a:moveTo>
                  <a:pt x="0" y="0"/>
                </a:moveTo>
                <a:lnTo>
                  <a:pt x="3531246" y="0"/>
                </a:lnTo>
                <a:lnTo>
                  <a:pt x="3531246"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TextBox 12"/>
          <p:cNvSpPr txBox="1"/>
          <p:nvPr/>
        </p:nvSpPr>
        <p:spPr>
          <a:xfrm>
            <a:off x="3044851" y="4611052"/>
            <a:ext cx="8971455" cy="2960370"/>
          </a:xfrm>
          <a:prstGeom prst="rect">
            <a:avLst/>
          </a:prstGeom>
        </p:spPr>
        <p:txBody>
          <a:bodyPr lIns="0" tIns="0" rIns="0" bIns="0" rtlCol="0" anchor="t">
            <a:spAutoFit/>
          </a:bodyPr>
          <a:lstStyle/>
          <a:p>
            <a:pPr marL="1144267" lvl="1" indent="-572134" algn="just">
              <a:lnSpc>
                <a:spcPts val="7949"/>
              </a:lnSpc>
              <a:buFont typeface="Arial"/>
              <a:buChar char="•"/>
            </a:pPr>
            <a:r>
              <a:rPr lang="en-US" sz="5299" dirty="0">
                <a:solidFill>
                  <a:srgbClr val="022340"/>
                </a:solidFill>
                <a:latin typeface="Roboto Condensed"/>
              </a:rPr>
              <a:t>HS </a:t>
            </a:r>
            <a:r>
              <a:rPr lang="en-US" sz="5299" dirty="0" err="1">
                <a:solidFill>
                  <a:srgbClr val="022340"/>
                </a:solidFill>
                <a:latin typeface="Roboto Condensed"/>
              </a:rPr>
              <a:t>thực</a:t>
            </a:r>
            <a:r>
              <a:rPr lang="en-US" sz="5299" dirty="0">
                <a:solidFill>
                  <a:srgbClr val="022340"/>
                </a:solidFill>
                <a:latin typeface="Roboto Condensed"/>
              </a:rPr>
              <a:t> </a:t>
            </a:r>
            <a:r>
              <a:rPr lang="en-US" sz="5299" dirty="0" err="1">
                <a:solidFill>
                  <a:srgbClr val="022340"/>
                </a:solidFill>
                <a:latin typeface="Roboto Condensed"/>
              </a:rPr>
              <a:t>hiện</a:t>
            </a:r>
            <a:r>
              <a:rPr lang="en-US" sz="5299" dirty="0">
                <a:solidFill>
                  <a:srgbClr val="022340"/>
                </a:solidFill>
                <a:latin typeface="Roboto Condensed"/>
              </a:rPr>
              <a:t> </a:t>
            </a:r>
            <a:r>
              <a:rPr lang="en-US" sz="5299" dirty="0" err="1">
                <a:solidFill>
                  <a:srgbClr val="022340"/>
                </a:solidFill>
                <a:latin typeface="Roboto Condensed"/>
              </a:rPr>
              <a:t>nhiệm</a:t>
            </a:r>
            <a:r>
              <a:rPr lang="en-US" sz="5299" dirty="0">
                <a:solidFill>
                  <a:srgbClr val="022340"/>
                </a:solidFill>
                <a:latin typeface="Roboto Condensed"/>
              </a:rPr>
              <a:t> </a:t>
            </a:r>
            <a:r>
              <a:rPr lang="en-US" sz="5299" dirty="0" err="1">
                <a:solidFill>
                  <a:srgbClr val="022340"/>
                </a:solidFill>
                <a:latin typeface="Roboto Condensed"/>
              </a:rPr>
              <a:t>vụ</a:t>
            </a:r>
            <a:r>
              <a:rPr lang="en-US" sz="5299" dirty="0">
                <a:solidFill>
                  <a:srgbClr val="022340"/>
                </a:solidFill>
                <a:latin typeface="Roboto Condensed"/>
              </a:rPr>
              <a:t> </a:t>
            </a:r>
            <a:r>
              <a:rPr lang="en-US" sz="5299" dirty="0" err="1">
                <a:solidFill>
                  <a:srgbClr val="022340"/>
                </a:solidFill>
                <a:latin typeface="Roboto Condensed"/>
              </a:rPr>
              <a:t>theo</a:t>
            </a:r>
            <a:r>
              <a:rPr lang="en-US" sz="5299" dirty="0">
                <a:solidFill>
                  <a:srgbClr val="022340"/>
                </a:solidFill>
                <a:latin typeface="Roboto Condensed"/>
              </a:rPr>
              <a:t> </a:t>
            </a:r>
            <a:r>
              <a:rPr lang="en-US" sz="5299" dirty="0" err="1">
                <a:solidFill>
                  <a:srgbClr val="022340"/>
                </a:solidFill>
                <a:latin typeface="Roboto Condensed"/>
              </a:rPr>
              <a:t>nhóm</a:t>
            </a:r>
            <a:r>
              <a:rPr lang="en-US" sz="5299" dirty="0">
                <a:solidFill>
                  <a:srgbClr val="022340"/>
                </a:solidFill>
                <a:latin typeface="Roboto Condensed"/>
              </a:rPr>
              <a:t> </a:t>
            </a:r>
            <a:r>
              <a:rPr lang="en-US" sz="5299" dirty="0" err="1">
                <a:solidFill>
                  <a:srgbClr val="022340"/>
                </a:solidFill>
                <a:latin typeface="Roboto Condensed"/>
              </a:rPr>
              <a:t>đôi</a:t>
            </a:r>
            <a:endParaRPr lang="en-US" sz="5299" dirty="0">
              <a:solidFill>
                <a:srgbClr val="022340"/>
              </a:solidFill>
              <a:latin typeface="Roboto Condensed"/>
            </a:endParaRPr>
          </a:p>
          <a:p>
            <a:pPr marL="1144267" lvl="1" indent="-572134" algn="just">
              <a:lnSpc>
                <a:spcPts val="7949"/>
              </a:lnSpc>
              <a:buFont typeface="Arial"/>
              <a:buChar char="•"/>
            </a:pPr>
            <a:r>
              <a:rPr lang="en-US" sz="5299" dirty="0" err="1">
                <a:solidFill>
                  <a:srgbClr val="022340"/>
                </a:solidFill>
                <a:latin typeface="Roboto Condensed"/>
              </a:rPr>
              <a:t>Thời</a:t>
            </a:r>
            <a:r>
              <a:rPr lang="en-US" sz="5299" dirty="0">
                <a:solidFill>
                  <a:srgbClr val="022340"/>
                </a:solidFill>
                <a:latin typeface="Roboto Condensed"/>
              </a:rPr>
              <a:t> </a:t>
            </a:r>
            <a:r>
              <a:rPr lang="en-US" sz="5299" dirty="0" err="1">
                <a:solidFill>
                  <a:srgbClr val="022340"/>
                </a:solidFill>
                <a:latin typeface="Roboto Condensed"/>
              </a:rPr>
              <a:t>gian</a:t>
            </a:r>
            <a:r>
              <a:rPr lang="en-US" sz="5299" dirty="0">
                <a:solidFill>
                  <a:srgbClr val="022340"/>
                </a:solidFill>
                <a:latin typeface="Roboto Condensed"/>
              </a:rPr>
              <a:t> </a:t>
            </a:r>
            <a:r>
              <a:rPr lang="en-US" sz="5299" dirty="0" err="1">
                <a:solidFill>
                  <a:srgbClr val="022340"/>
                </a:solidFill>
                <a:latin typeface="Roboto Condensed"/>
              </a:rPr>
              <a:t>thảo</a:t>
            </a:r>
            <a:r>
              <a:rPr lang="en-US" sz="5299" dirty="0">
                <a:solidFill>
                  <a:srgbClr val="022340"/>
                </a:solidFill>
                <a:latin typeface="Roboto Condensed"/>
              </a:rPr>
              <a:t> </a:t>
            </a:r>
            <a:r>
              <a:rPr lang="en-US" sz="5299" dirty="0" err="1">
                <a:solidFill>
                  <a:srgbClr val="022340"/>
                </a:solidFill>
                <a:latin typeface="Roboto Condensed"/>
              </a:rPr>
              <a:t>luận</a:t>
            </a:r>
            <a:r>
              <a:rPr lang="en-US" sz="5299" dirty="0">
                <a:solidFill>
                  <a:srgbClr val="022340"/>
                </a:solidFill>
                <a:latin typeface="Roboto Condensed"/>
              </a:rPr>
              <a:t>: </a:t>
            </a:r>
            <a:r>
              <a:rPr lang="vi-VN" sz="5299" dirty="0">
                <a:solidFill>
                  <a:srgbClr val="022340"/>
                </a:solidFill>
                <a:latin typeface="Roboto Condensed"/>
              </a:rPr>
              <a:t>5</a:t>
            </a:r>
            <a:r>
              <a:rPr lang="en-US" sz="5299" dirty="0">
                <a:solidFill>
                  <a:srgbClr val="022340"/>
                </a:solidFill>
                <a:latin typeface="Roboto Condensed"/>
              </a:rPr>
              <a:t> </a:t>
            </a:r>
            <a:r>
              <a:rPr lang="en-US" sz="5299" dirty="0" err="1">
                <a:solidFill>
                  <a:srgbClr val="022340"/>
                </a:solidFill>
                <a:latin typeface="Roboto Condensed"/>
              </a:rPr>
              <a:t>phút</a:t>
            </a:r>
            <a:endParaRPr lang="en-US" sz="5299" dirty="0">
              <a:solidFill>
                <a:srgbClr val="022340"/>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sp>
        <p:nvSpPr>
          <p:cNvPr id="3" name="TextBox 3"/>
          <p:cNvSpPr txBox="1"/>
          <p:nvPr/>
        </p:nvSpPr>
        <p:spPr>
          <a:xfrm>
            <a:off x="728082" y="1028700"/>
            <a:ext cx="16831836" cy="7125027"/>
          </a:xfrm>
          <a:prstGeom prst="rect">
            <a:avLst/>
          </a:prstGeom>
        </p:spPr>
        <p:txBody>
          <a:bodyPr lIns="0" tIns="0" rIns="0" bIns="0" rtlCol="0" anchor="t">
            <a:spAutoFit/>
          </a:bodyPr>
          <a:lstStyle/>
          <a:p>
            <a:pPr algn="just">
              <a:lnSpc>
                <a:spcPct val="150000"/>
              </a:lnSpc>
              <a:spcBef>
                <a:spcPct val="0"/>
              </a:spcBef>
            </a:pPr>
            <a:r>
              <a:rPr lang="en-US" sz="4400" i="1" dirty="0">
                <a:latin typeface="Roboto Condensed" panose="02000000000000000000" pitchFamily="2" charset="0"/>
                <a:ea typeface="Roboto Condensed" panose="02000000000000000000" pitchFamily="2" charset="0"/>
              </a:rPr>
              <a:t>1. Từ </a:t>
            </a:r>
            <a:r>
              <a:rPr lang="en-US" sz="4400" i="1" dirty="0" err="1">
                <a:latin typeface="Roboto Condensed" panose="02000000000000000000" pitchFamily="2" charset="0"/>
                <a:ea typeface="Roboto Condensed" panose="02000000000000000000" pitchFamily="2" charset="0"/>
              </a:rPr>
              <a:t>phần</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Khởi</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động</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hãy</a:t>
            </a:r>
            <a:r>
              <a:rPr lang="en-US" sz="4400" i="1" dirty="0">
                <a:latin typeface="Roboto Condensed" panose="02000000000000000000" pitchFamily="2" charset="0"/>
                <a:ea typeface="Roboto Condensed" panose="02000000000000000000" pitchFamily="2" charset="0"/>
              </a:rPr>
              <a:t> chia </a:t>
            </a:r>
            <a:r>
              <a:rPr lang="en-US" sz="4400" i="1" dirty="0" err="1">
                <a:latin typeface="Roboto Condensed" panose="02000000000000000000" pitchFamily="2" charset="0"/>
                <a:ea typeface="Roboto Condensed" panose="02000000000000000000" pitchFamily="2" charset="0"/>
              </a:rPr>
              <a:t>sẻ</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cách</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hiểu</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của</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em</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về</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thế</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nào</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là</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đạo</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văn</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Làm</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thế</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nào</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để</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khi</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tham</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khảo</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tài</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liệu</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không</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bị</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cho</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là</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đạo</a:t>
            </a:r>
            <a:r>
              <a:rPr lang="en-US" sz="4400" i="1" dirty="0">
                <a:latin typeface="Roboto Condensed" panose="02000000000000000000" pitchFamily="2" charset="0"/>
                <a:ea typeface="Roboto Condensed" panose="02000000000000000000" pitchFamily="2" charset="0"/>
              </a:rPr>
              <a:t> </a:t>
            </a:r>
            <a:r>
              <a:rPr lang="en-US" sz="4400" i="1" dirty="0" err="1">
                <a:latin typeface="Roboto Condensed" panose="02000000000000000000" pitchFamily="2" charset="0"/>
                <a:ea typeface="Roboto Condensed" panose="02000000000000000000" pitchFamily="2" charset="0"/>
              </a:rPr>
              <a:t>văn</a:t>
            </a:r>
            <a:r>
              <a:rPr lang="en-US" sz="4400" i="1" dirty="0">
                <a:latin typeface="Roboto Condensed" panose="02000000000000000000" pitchFamily="2" charset="0"/>
                <a:ea typeface="Roboto Condensed" panose="02000000000000000000" pitchFamily="2" charset="0"/>
              </a:rPr>
              <a:t>?</a:t>
            </a:r>
          </a:p>
          <a:p>
            <a:pPr algn="just">
              <a:lnSpc>
                <a:spcPct val="150000"/>
              </a:lnSpc>
              <a:spcBef>
                <a:spcPts val="200"/>
              </a:spcBef>
              <a:spcAft>
                <a:spcPts val="200"/>
              </a:spcAft>
            </a:pPr>
            <a:r>
              <a:rPr lang="vi-VN" sz="4400" i="1" dirty="0">
                <a:effectLst/>
                <a:latin typeface="Roboto Condensed" panose="02000000000000000000" pitchFamily="2" charset="0"/>
                <a:ea typeface="Roboto Condensed" panose="02000000000000000000" pitchFamily="2" charset="0"/>
              </a:rPr>
              <a:t>2. Có mấy cách trích dẫn tài liệu tham khảo để không bị cho là đạo văn? Nêu hiểu biết của em về các cách trích dẫn đó.</a:t>
            </a:r>
            <a:endParaRPr lang="en-US" sz="4400" i="1" dirty="0">
              <a:effectLst/>
              <a:latin typeface="Roboto Condensed" panose="02000000000000000000" pitchFamily="2" charset="0"/>
              <a:ea typeface="Roboto Condensed" panose="02000000000000000000" pitchFamily="2" charset="0"/>
            </a:endParaRPr>
          </a:p>
          <a:p>
            <a:pPr algn="just">
              <a:lnSpc>
                <a:spcPct val="150000"/>
              </a:lnSpc>
              <a:spcBef>
                <a:spcPts val="200"/>
              </a:spcBef>
              <a:spcAft>
                <a:spcPts val="200"/>
              </a:spcAft>
            </a:pPr>
            <a:r>
              <a:rPr lang="vi-VN" sz="4400" i="1" dirty="0">
                <a:effectLst/>
                <a:latin typeface="Roboto Condensed" panose="02000000000000000000" pitchFamily="2" charset="0"/>
                <a:ea typeface="Roboto Condensed" panose="02000000000000000000" pitchFamily="2" charset="0"/>
              </a:rPr>
              <a:t>3. Có mấy cách ghi nguồn ý kiến được trích dẫn? Nêu cụ thể từng cách ghi nguồn ý kiến được trích dẫn.</a:t>
            </a:r>
            <a:endParaRPr lang="en-US" sz="4400" i="1" dirty="0">
              <a:effectLst/>
              <a:latin typeface="Roboto Condensed" panose="02000000000000000000" pitchFamily="2" charset="0"/>
              <a:ea typeface="Roboto Condensed" panose="02000000000000000000" pitchFamily="2" charset="0"/>
            </a:endParaRPr>
          </a:p>
          <a:p>
            <a:pPr algn="just">
              <a:lnSpc>
                <a:spcPct val="150000"/>
              </a:lnSpc>
              <a:spcBef>
                <a:spcPts val="200"/>
              </a:spcBef>
              <a:spcAft>
                <a:spcPts val="200"/>
              </a:spcAft>
            </a:pPr>
            <a:r>
              <a:rPr lang="vi-VN" sz="4400" i="1" dirty="0">
                <a:effectLst/>
                <a:latin typeface="Roboto Condensed" panose="02000000000000000000" pitchFamily="2" charset="0"/>
                <a:ea typeface="Roboto Condensed" panose="02000000000000000000" pitchFamily="2" charset="0"/>
              </a:rPr>
              <a:t>4. Hãy chia sẻ một vài lưu ý về cách tham khảo, trích dẫn tài liệu.</a:t>
            </a:r>
            <a:endParaRPr lang="en-US" sz="4400" i="1" dirty="0">
              <a:effectLst/>
              <a:latin typeface="Roboto Condensed" panose="02000000000000000000" pitchFamily="2" charset="0"/>
              <a:ea typeface="Roboto Condensed" panose="02000000000000000000" pitchFamily="2" charset="0"/>
            </a:endParaRPr>
          </a:p>
        </p:txBody>
      </p:sp>
      <p:sp>
        <p:nvSpPr>
          <p:cNvPr id="4" name="Freeform 11">
            <a:extLst>
              <a:ext uri="{FF2B5EF4-FFF2-40B4-BE49-F238E27FC236}">
                <a16:creationId xmlns:a16="http://schemas.microsoft.com/office/drawing/2014/main" id="{6AE18466-B9E6-18D1-0F12-2B18A88BE280}"/>
              </a:ext>
            </a:extLst>
          </p:cNvPr>
          <p:cNvSpPr/>
          <p:nvPr/>
        </p:nvSpPr>
        <p:spPr>
          <a:xfrm>
            <a:off x="14756753" y="6096327"/>
            <a:ext cx="3531247" cy="4114800"/>
          </a:xfrm>
          <a:custGeom>
            <a:avLst/>
            <a:gdLst/>
            <a:ahLst/>
            <a:cxnLst/>
            <a:rect l="l" t="t" r="r" b="b"/>
            <a:pathLst>
              <a:path w="3531247" h="4114800">
                <a:moveTo>
                  <a:pt x="0" y="0"/>
                </a:moveTo>
                <a:lnTo>
                  <a:pt x="3531246" y="0"/>
                </a:lnTo>
                <a:lnTo>
                  <a:pt x="353124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sp>
        <p:nvSpPr>
          <p:cNvPr id="3" name="Freeform 3"/>
          <p:cNvSpPr/>
          <p:nvPr/>
        </p:nvSpPr>
        <p:spPr>
          <a:xfrm>
            <a:off x="6670367" y="-401279"/>
            <a:ext cx="11617633" cy="11089559"/>
          </a:xfrm>
          <a:custGeom>
            <a:avLst/>
            <a:gdLst/>
            <a:ahLst/>
            <a:cxnLst/>
            <a:rect l="l" t="t" r="r" b="b"/>
            <a:pathLst>
              <a:path w="11617633" h="11089559">
                <a:moveTo>
                  <a:pt x="0" y="0"/>
                </a:moveTo>
                <a:lnTo>
                  <a:pt x="11617633" y="0"/>
                </a:lnTo>
                <a:lnTo>
                  <a:pt x="11617633" y="11089558"/>
                </a:lnTo>
                <a:lnTo>
                  <a:pt x="0" y="110895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rot="-103213">
            <a:off x="2245280" y="303675"/>
            <a:ext cx="12148410" cy="1858662"/>
            <a:chOff x="0" y="0"/>
            <a:chExt cx="16197880" cy="2478216"/>
          </a:xfrm>
        </p:grpSpPr>
        <p:sp>
          <p:nvSpPr>
            <p:cNvPr id="5" name="AutoShape 5"/>
            <p:cNvSpPr/>
            <p:nvPr/>
          </p:nvSpPr>
          <p:spPr>
            <a:xfrm>
              <a:off x="0" y="0"/>
              <a:ext cx="16197880" cy="2478216"/>
            </a:xfrm>
            <a:prstGeom prst="rect">
              <a:avLst/>
            </a:prstGeom>
            <a:solidFill>
              <a:srgbClr val="FFE5A2"/>
            </a:solidFill>
          </p:spPr>
          <p:txBody>
            <a:bodyPr/>
            <a:lstStyle/>
            <a:p>
              <a:endParaRPr lang="en-US"/>
            </a:p>
          </p:txBody>
        </p:sp>
        <p:sp>
          <p:nvSpPr>
            <p:cNvPr id="6" name="TextBox 6"/>
            <p:cNvSpPr txBox="1"/>
            <p:nvPr/>
          </p:nvSpPr>
          <p:spPr>
            <a:xfrm>
              <a:off x="1063080" y="585058"/>
              <a:ext cx="14071719" cy="1295400"/>
            </a:xfrm>
            <a:prstGeom prst="rect">
              <a:avLst/>
            </a:prstGeom>
          </p:spPr>
          <p:txBody>
            <a:bodyPr lIns="0" tIns="0" rIns="0" bIns="0" rtlCol="0" anchor="t">
              <a:spAutoFit/>
            </a:bodyPr>
            <a:lstStyle/>
            <a:p>
              <a:pPr algn="ctr">
                <a:lnSpc>
                  <a:spcPts val="7679"/>
                </a:lnSpc>
              </a:pPr>
              <a:r>
                <a:rPr lang="en-US" sz="6399">
                  <a:solidFill>
                    <a:srgbClr val="022340"/>
                  </a:solidFill>
                  <a:latin typeface="Fraunces Bold"/>
                </a:rPr>
                <a:t>I. TRI THỨC TIẾNG VIỆT</a:t>
              </a:r>
            </a:p>
          </p:txBody>
        </p:sp>
      </p:grpSp>
      <p:sp>
        <p:nvSpPr>
          <p:cNvPr id="7" name="TextBox 7"/>
          <p:cNvSpPr txBox="1"/>
          <p:nvPr/>
        </p:nvSpPr>
        <p:spPr>
          <a:xfrm>
            <a:off x="1028700" y="2790824"/>
            <a:ext cx="5262885" cy="6294121"/>
          </a:xfrm>
          <a:prstGeom prst="rect">
            <a:avLst/>
          </a:prstGeom>
        </p:spPr>
        <p:txBody>
          <a:bodyPr lIns="0" tIns="0" rIns="0" bIns="0" rtlCol="0" anchor="t">
            <a:spAutoFit/>
          </a:bodyPr>
          <a:lstStyle/>
          <a:p>
            <a:pPr algn="just">
              <a:lnSpc>
                <a:spcPts val="7199"/>
              </a:lnSpc>
              <a:spcBef>
                <a:spcPct val="0"/>
              </a:spcBef>
            </a:pPr>
            <a:r>
              <a:rPr lang="en-US" sz="4799">
                <a:solidFill>
                  <a:srgbClr val="022340"/>
                </a:solidFill>
                <a:latin typeface="Roboto Condensed"/>
              </a:rPr>
              <a:t>Từ phần Khởi động, hãy chia sẻ cách hiểu của em về thế nào là “đạo văn”? Làm thế nào để khi tham khảo tài liệu không bị cho là đạo văn?</a:t>
            </a:r>
          </a:p>
        </p:txBody>
      </p:sp>
      <p:sp>
        <p:nvSpPr>
          <p:cNvPr id="8" name="TextBox 8"/>
          <p:cNvSpPr txBox="1"/>
          <p:nvPr/>
        </p:nvSpPr>
        <p:spPr>
          <a:xfrm>
            <a:off x="8865321" y="3695699"/>
            <a:ext cx="8547737" cy="5389246"/>
          </a:xfrm>
          <a:prstGeom prst="rect">
            <a:avLst/>
          </a:prstGeom>
        </p:spPr>
        <p:txBody>
          <a:bodyPr lIns="0" tIns="0" rIns="0" bIns="0" rtlCol="0" anchor="t">
            <a:spAutoFit/>
          </a:bodyPr>
          <a:lstStyle/>
          <a:p>
            <a:pPr algn="just">
              <a:lnSpc>
                <a:spcPts val="7199"/>
              </a:lnSpc>
            </a:pPr>
            <a:r>
              <a:rPr lang="en-US" sz="4799" dirty="0" err="1">
                <a:solidFill>
                  <a:srgbClr val="022340"/>
                </a:solidFill>
                <a:latin typeface="Roboto Condensed"/>
              </a:rPr>
              <a:t>Đạo</a:t>
            </a:r>
            <a:r>
              <a:rPr lang="en-US" sz="4799" dirty="0">
                <a:solidFill>
                  <a:srgbClr val="022340"/>
                </a:solidFill>
                <a:latin typeface="Roboto Condensed"/>
              </a:rPr>
              <a:t> </a:t>
            </a:r>
            <a:r>
              <a:rPr lang="en-US" sz="4799" dirty="0" err="1">
                <a:solidFill>
                  <a:srgbClr val="022340"/>
                </a:solidFill>
                <a:latin typeface="Roboto Condensed"/>
              </a:rPr>
              <a:t>văn</a:t>
            </a:r>
            <a:r>
              <a:rPr lang="en-US" sz="4799" dirty="0">
                <a:solidFill>
                  <a:srgbClr val="022340"/>
                </a:solidFill>
                <a:latin typeface="Roboto Condensed"/>
              </a:rPr>
              <a:t>: </a:t>
            </a:r>
            <a:r>
              <a:rPr lang="en-US" sz="4799" dirty="0" err="1">
                <a:solidFill>
                  <a:srgbClr val="022340"/>
                </a:solidFill>
                <a:latin typeface="Roboto Condensed"/>
              </a:rPr>
              <a:t>Hành</a:t>
            </a:r>
            <a:r>
              <a:rPr lang="en-US" sz="4799" dirty="0">
                <a:solidFill>
                  <a:srgbClr val="022340"/>
                </a:solidFill>
                <a:latin typeface="Roboto Condensed"/>
              </a:rPr>
              <a:t> vi </a:t>
            </a:r>
            <a:r>
              <a:rPr lang="en-US" sz="4799" dirty="0" err="1">
                <a:solidFill>
                  <a:srgbClr val="022340"/>
                </a:solidFill>
                <a:latin typeface="Roboto Condensed"/>
              </a:rPr>
              <a:t>sao</a:t>
            </a:r>
            <a:r>
              <a:rPr lang="en-US" sz="4799" dirty="0">
                <a:solidFill>
                  <a:srgbClr val="022340"/>
                </a:solidFill>
                <a:latin typeface="Roboto Condensed"/>
              </a:rPr>
              <a:t> </a:t>
            </a:r>
            <a:r>
              <a:rPr lang="en-US" sz="4799" dirty="0" err="1">
                <a:solidFill>
                  <a:srgbClr val="022340"/>
                </a:solidFill>
                <a:latin typeface="Roboto Condensed"/>
              </a:rPr>
              <a:t>chép</a:t>
            </a:r>
            <a:r>
              <a:rPr lang="en-US" sz="4799" dirty="0">
                <a:solidFill>
                  <a:srgbClr val="022340"/>
                </a:solidFill>
                <a:latin typeface="Roboto Condensed"/>
              </a:rPr>
              <a:t> </a:t>
            </a:r>
            <a:r>
              <a:rPr lang="en-US" sz="4799" dirty="0" err="1">
                <a:solidFill>
                  <a:srgbClr val="022340"/>
                </a:solidFill>
                <a:latin typeface="Roboto Condensed"/>
              </a:rPr>
              <a:t>lời</a:t>
            </a:r>
            <a:r>
              <a:rPr lang="en-US" sz="4799" dirty="0">
                <a:solidFill>
                  <a:srgbClr val="022340"/>
                </a:solidFill>
                <a:latin typeface="Roboto Condensed"/>
              </a:rPr>
              <a:t> </a:t>
            </a:r>
            <a:r>
              <a:rPr lang="en-US" sz="4799" dirty="0" err="1">
                <a:solidFill>
                  <a:srgbClr val="022340"/>
                </a:solidFill>
                <a:latin typeface="Roboto Condensed"/>
              </a:rPr>
              <a:t>nói</a:t>
            </a:r>
            <a:r>
              <a:rPr lang="en-US" sz="4799" dirty="0">
                <a:solidFill>
                  <a:srgbClr val="022340"/>
                </a:solidFill>
                <a:latin typeface="Roboto Condensed"/>
              </a:rPr>
              <a:t>, ý </a:t>
            </a:r>
            <a:r>
              <a:rPr lang="en-US" sz="4799" dirty="0" err="1">
                <a:solidFill>
                  <a:srgbClr val="022340"/>
                </a:solidFill>
                <a:latin typeface="Roboto Condensed"/>
              </a:rPr>
              <a:t>tưởng</a:t>
            </a:r>
            <a:r>
              <a:rPr lang="en-US" sz="4799" dirty="0">
                <a:solidFill>
                  <a:srgbClr val="022340"/>
                </a:solidFill>
                <a:latin typeface="Roboto Condensed"/>
              </a:rPr>
              <a:t>, </a:t>
            </a:r>
            <a:r>
              <a:rPr lang="en-US" sz="4799" dirty="0" err="1">
                <a:solidFill>
                  <a:srgbClr val="022340"/>
                </a:solidFill>
                <a:latin typeface="Roboto Condensed"/>
              </a:rPr>
              <a:t>quan</a:t>
            </a:r>
            <a:r>
              <a:rPr lang="en-US" sz="4799" dirty="0">
                <a:solidFill>
                  <a:srgbClr val="022340"/>
                </a:solidFill>
                <a:latin typeface="Roboto Condensed"/>
              </a:rPr>
              <a:t> </a:t>
            </a:r>
            <a:r>
              <a:rPr lang="en-US" sz="4799" dirty="0" err="1">
                <a:solidFill>
                  <a:srgbClr val="022340"/>
                </a:solidFill>
                <a:latin typeface="Roboto Condensed"/>
              </a:rPr>
              <a:t>điểm</a:t>
            </a:r>
            <a:r>
              <a:rPr lang="en-US" sz="4799" dirty="0">
                <a:solidFill>
                  <a:srgbClr val="022340"/>
                </a:solidFill>
                <a:latin typeface="Roboto Condensed"/>
              </a:rPr>
              <a:t>,… </a:t>
            </a:r>
            <a:r>
              <a:rPr lang="en-US" sz="4799" dirty="0" err="1">
                <a:solidFill>
                  <a:srgbClr val="022340"/>
                </a:solidFill>
                <a:latin typeface="Roboto Condensed"/>
              </a:rPr>
              <a:t>của</a:t>
            </a:r>
            <a:r>
              <a:rPr lang="en-US" sz="4799" dirty="0">
                <a:solidFill>
                  <a:srgbClr val="022340"/>
                </a:solidFill>
                <a:latin typeface="Roboto Condensed"/>
              </a:rPr>
              <a:t> </a:t>
            </a:r>
            <a:r>
              <a:rPr lang="en-US" sz="4799" dirty="0" err="1">
                <a:solidFill>
                  <a:srgbClr val="022340"/>
                </a:solidFill>
                <a:latin typeface="Roboto Condensed"/>
              </a:rPr>
              <a:t>người</a:t>
            </a:r>
            <a:r>
              <a:rPr lang="en-US" sz="4799" dirty="0">
                <a:solidFill>
                  <a:srgbClr val="022340"/>
                </a:solidFill>
                <a:latin typeface="Roboto Condensed"/>
              </a:rPr>
              <a:t> </a:t>
            </a:r>
            <a:r>
              <a:rPr lang="en-US" sz="4799" dirty="0" err="1">
                <a:solidFill>
                  <a:srgbClr val="022340"/>
                </a:solidFill>
                <a:latin typeface="Roboto Condensed"/>
              </a:rPr>
              <a:t>khác</a:t>
            </a:r>
            <a:r>
              <a:rPr lang="en-US" sz="4799" dirty="0">
                <a:solidFill>
                  <a:srgbClr val="022340"/>
                </a:solidFill>
                <a:latin typeface="Roboto Condensed"/>
              </a:rPr>
              <a:t> </a:t>
            </a:r>
            <a:r>
              <a:rPr lang="en-US" sz="4799" dirty="0" err="1">
                <a:solidFill>
                  <a:srgbClr val="022340"/>
                </a:solidFill>
                <a:latin typeface="Roboto Condensed"/>
              </a:rPr>
              <a:t>và</a:t>
            </a:r>
            <a:r>
              <a:rPr lang="en-US" sz="4799" dirty="0">
                <a:solidFill>
                  <a:srgbClr val="022340"/>
                </a:solidFill>
                <a:latin typeface="Roboto Condensed"/>
              </a:rPr>
              <a:t> </a:t>
            </a:r>
            <a:r>
              <a:rPr lang="en-US" sz="4799" dirty="0" err="1">
                <a:solidFill>
                  <a:srgbClr val="022340"/>
                </a:solidFill>
                <a:latin typeface="Roboto Condensed"/>
              </a:rPr>
              <a:t>coi</a:t>
            </a:r>
            <a:r>
              <a:rPr lang="en-US" sz="4799" dirty="0">
                <a:solidFill>
                  <a:srgbClr val="022340"/>
                </a:solidFill>
                <a:latin typeface="Roboto Condensed"/>
              </a:rPr>
              <a:t> </a:t>
            </a:r>
            <a:r>
              <a:rPr lang="en-US" sz="4799" dirty="0" err="1">
                <a:solidFill>
                  <a:srgbClr val="022340"/>
                </a:solidFill>
                <a:latin typeface="Roboto Condensed"/>
              </a:rPr>
              <a:t>nó</a:t>
            </a:r>
            <a:r>
              <a:rPr lang="en-US" sz="4799" dirty="0">
                <a:solidFill>
                  <a:srgbClr val="022340"/>
                </a:solidFill>
                <a:latin typeface="Roboto Condensed"/>
              </a:rPr>
              <a:t> </a:t>
            </a:r>
            <a:r>
              <a:rPr lang="en-US" sz="4799" dirty="0" err="1">
                <a:solidFill>
                  <a:srgbClr val="022340"/>
                </a:solidFill>
                <a:latin typeface="Roboto Condensed"/>
              </a:rPr>
              <a:t>như</a:t>
            </a:r>
            <a:r>
              <a:rPr lang="en-US" sz="4799" dirty="0">
                <a:solidFill>
                  <a:srgbClr val="022340"/>
                </a:solidFill>
                <a:latin typeface="Roboto Condensed"/>
              </a:rPr>
              <a:t> </a:t>
            </a:r>
            <a:r>
              <a:rPr lang="en-US" sz="4799" dirty="0" err="1">
                <a:solidFill>
                  <a:srgbClr val="022340"/>
                </a:solidFill>
                <a:latin typeface="Roboto Condensed"/>
              </a:rPr>
              <a:t>là</a:t>
            </a:r>
            <a:r>
              <a:rPr lang="en-US" sz="4799" dirty="0">
                <a:solidFill>
                  <a:srgbClr val="022340"/>
                </a:solidFill>
                <a:latin typeface="Roboto Condensed"/>
              </a:rPr>
              <a:t> </a:t>
            </a:r>
            <a:r>
              <a:rPr lang="en-US" sz="4799" dirty="0" err="1">
                <a:solidFill>
                  <a:srgbClr val="022340"/>
                </a:solidFill>
                <a:latin typeface="Roboto Condensed"/>
              </a:rPr>
              <a:t>của</a:t>
            </a:r>
            <a:r>
              <a:rPr lang="en-US" sz="4799" dirty="0">
                <a:solidFill>
                  <a:srgbClr val="022340"/>
                </a:solidFill>
                <a:latin typeface="Roboto Condensed"/>
              </a:rPr>
              <a:t> </a:t>
            </a:r>
            <a:r>
              <a:rPr lang="en-US" sz="4799" dirty="0" err="1">
                <a:solidFill>
                  <a:srgbClr val="022340"/>
                </a:solidFill>
                <a:latin typeface="Roboto Condensed"/>
              </a:rPr>
              <a:t>riêng</a:t>
            </a:r>
            <a:r>
              <a:rPr lang="en-US" sz="4799" dirty="0">
                <a:solidFill>
                  <a:srgbClr val="022340"/>
                </a:solidFill>
                <a:latin typeface="Roboto Condensed"/>
              </a:rPr>
              <a:t> </a:t>
            </a:r>
            <a:r>
              <a:rPr lang="en-US" sz="4799" dirty="0" err="1">
                <a:solidFill>
                  <a:srgbClr val="022340"/>
                </a:solidFill>
                <a:latin typeface="Roboto Condensed"/>
              </a:rPr>
              <a:t>mình</a:t>
            </a:r>
            <a:r>
              <a:rPr lang="en-US" sz="4799" dirty="0">
                <a:solidFill>
                  <a:srgbClr val="022340"/>
                </a:solidFill>
                <a:latin typeface="Roboto Condensed"/>
              </a:rPr>
              <a:t>. </a:t>
            </a:r>
            <a:r>
              <a:rPr lang="en-US" sz="4799" dirty="0" err="1">
                <a:solidFill>
                  <a:srgbClr val="022340"/>
                </a:solidFill>
                <a:latin typeface="Roboto Condensed"/>
              </a:rPr>
              <a:t>Đây</a:t>
            </a:r>
            <a:r>
              <a:rPr lang="en-US" sz="4799" dirty="0">
                <a:solidFill>
                  <a:srgbClr val="022340"/>
                </a:solidFill>
                <a:latin typeface="Roboto Condensed"/>
              </a:rPr>
              <a:t> </a:t>
            </a:r>
            <a:r>
              <a:rPr lang="en-US" sz="4799" dirty="0" err="1">
                <a:solidFill>
                  <a:srgbClr val="022340"/>
                </a:solidFill>
                <a:latin typeface="Roboto Condensed"/>
              </a:rPr>
              <a:t>là</a:t>
            </a:r>
            <a:r>
              <a:rPr lang="en-US" sz="4799" dirty="0">
                <a:solidFill>
                  <a:srgbClr val="022340"/>
                </a:solidFill>
                <a:latin typeface="Roboto Condensed"/>
              </a:rPr>
              <a:t> </a:t>
            </a:r>
            <a:r>
              <a:rPr lang="en-US" sz="4799" dirty="0" err="1">
                <a:solidFill>
                  <a:srgbClr val="022340"/>
                </a:solidFill>
                <a:latin typeface="Roboto Condensed"/>
              </a:rPr>
              <a:t>hành</a:t>
            </a:r>
            <a:r>
              <a:rPr lang="en-US" sz="4799" dirty="0">
                <a:solidFill>
                  <a:srgbClr val="022340"/>
                </a:solidFill>
                <a:latin typeface="Roboto Condensed"/>
              </a:rPr>
              <a:t> vi </a:t>
            </a:r>
            <a:r>
              <a:rPr lang="en-US" sz="4799" dirty="0" err="1">
                <a:solidFill>
                  <a:srgbClr val="022340"/>
                </a:solidFill>
                <a:latin typeface="Roboto Condensed"/>
              </a:rPr>
              <a:t>vi</a:t>
            </a:r>
            <a:r>
              <a:rPr lang="en-US" sz="4799" dirty="0">
                <a:solidFill>
                  <a:srgbClr val="022340"/>
                </a:solidFill>
                <a:latin typeface="Roboto Condensed"/>
              </a:rPr>
              <a:t> </a:t>
            </a:r>
            <a:r>
              <a:rPr lang="en-US" sz="4799" dirty="0" err="1">
                <a:solidFill>
                  <a:srgbClr val="022340"/>
                </a:solidFill>
                <a:latin typeface="Roboto Condensed"/>
              </a:rPr>
              <a:t>phạm</a:t>
            </a:r>
            <a:r>
              <a:rPr lang="en-US" sz="4799" dirty="0">
                <a:solidFill>
                  <a:srgbClr val="022340"/>
                </a:solidFill>
                <a:latin typeface="Roboto Condensed"/>
              </a:rPr>
              <a:t> </a:t>
            </a:r>
            <a:r>
              <a:rPr lang="en-US" sz="4799" dirty="0" err="1">
                <a:solidFill>
                  <a:srgbClr val="022340"/>
                </a:solidFill>
                <a:latin typeface="Roboto Condensed"/>
              </a:rPr>
              <a:t>đạo</a:t>
            </a:r>
            <a:r>
              <a:rPr lang="en-US" sz="4799" dirty="0">
                <a:solidFill>
                  <a:srgbClr val="022340"/>
                </a:solidFill>
                <a:latin typeface="Roboto Condensed"/>
              </a:rPr>
              <a:t> </a:t>
            </a:r>
            <a:r>
              <a:rPr lang="en-US" sz="4799" dirty="0" err="1">
                <a:solidFill>
                  <a:srgbClr val="022340"/>
                </a:solidFill>
                <a:latin typeface="Roboto Condensed"/>
              </a:rPr>
              <a:t>đức</a:t>
            </a:r>
            <a:r>
              <a:rPr lang="en-US" sz="4799" dirty="0">
                <a:solidFill>
                  <a:srgbClr val="022340"/>
                </a:solidFill>
                <a:latin typeface="Roboto Condensed"/>
              </a:rPr>
              <a:t> </a:t>
            </a:r>
            <a:r>
              <a:rPr lang="en-US" sz="4799" dirty="0" err="1">
                <a:solidFill>
                  <a:srgbClr val="022340"/>
                </a:solidFill>
                <a:latin typeface="Roboto Condensed"/>
              </a:rPr>
              <a:t>trong</a:t>
            </a:r>
            <a:r>
              <a:rPr lang="en-US" sz="4799" dirty="0">
                <a:solidFill>
                  <a:srgbClr val="022340"/>
                </a:solidFill>
                <a:latin typeface="Roboto Condensed"/>
              </a:rPr>
              <a:t> </a:t>
            </a:r>
            <a:r>
              <a:rPr lang="en-US" sz="4799" dirty="0" err="1">
                <a:solidFill>
                  <a:srgbClr val="022340"/>
                </a:solidFill>
                <a:latin typeface="Roboto Condensed"/>
              </a:rPr>
              <a:t>học</a:t>
            </a:r>
            <a:r>
              <a:rPr lang="en-US" sz="4799" dirty="0">
                <a:solidFill>
                  <a:srgbClr val="022340"/>
                </a:solidFill>
                <a:latin typeface="Roboto Condensed"/>
              </a:rPr>
              <a:t> </a:t>
            </a:r>
            <a:r>
              <a:rPr lang="en-US" sz="4799" dirty="0" err="1">
                <a:solidFill>
                  <a:srgbClr val="022340"/>
                </a:solidFill>
                <a:latin typeface="Roboto Condensed"/>
              </a:rPr>
              <a:t>tập</a:t>
            </a:r>
            <a:r>
              <a:rPr lang="en-US" sz="4799" dirty="0">
                <a:solidFill>
                  <a:srgbClr val="022340"/>
                </a:solidFill>
                <a:latin typeface="Roboto Condensed"/>
              </a:rPr>
              <a:t>, </a:t>
            </a:r>
            <a:r>
              <a:rPr lang="en-US" sz="4799" dirty="0" err="1">
                <a:solidFill>
                  <a:srgbClr val="022340"/>
                </a:solidFill>
                <a:latin typeface="Roboto Condensed"/>
              </a:rPr>
              <a:t>nghiên</a:t>
            </a:r>
            <a:r>
              <a:rPr lang="en-US" sz="4799" dirty="0">
                <a:solidFill>
                  <a:srgbClr val="022340"/>
                </a:solidFill>
                <a:latin typeface="Roboto Condensed"/>
              </a:rPr>
              <a:t> </a:t>
            </a:r>
            <a:r>
              <a:rPr lang="en-US" sz="4799" dirty="0" err="1">
                <a:solidFill>
                  <a:srgbClr val="022340"/>
                </a:solidFill>
                <a:latin typeface="Roboto Condensed"/>
              </a:rPr>
              <a:t>cứu</a:t>
            </a:r>
            <a:r>
              <a:rPr lang="en-US" sz="4799" dirty="0">
                <a:solidFill>
                  <a:srgbClr val="022340"/>
                </a:solidFill>
                <a:latin typeface="Roboto Condensed"/>
              </a:rPr>
              <a:t>.</a:t>
            </a:r>
          </a:p>
          <a:p>
            <a:pPr algn="just">
              <a:lnSpc>
                <a:spcPts val="7199"/>
              </a:lnSpc>
              <a:spcBef>
                <a:spcPct val="0"/>
              </a:spcBef>
            </a:pPr>
            <a:endParaRPr lang="en-US" sz="4799" dirty="0">
              <a:solidFill>
                <a:srgbClr val="022340"/>
              </a:solidFill>
              <a:latin typeface="Roboto Condensed"/>
            </a:endParaRPr>
          </a:p>
        </p:txBody>
      </p:sp>
      <p:sp>
        <p:nvSpPr>
          <p:cNvPr id="9" name="TextBox 9"/>
          <p:cNvSpPr txBox="1"/>
          <p:nvPr/>
        </p:nvSpPr>
        <p:spPr>
          <a:xfrm>
            <a:off x="8371062" y="2201384"/>
            <a:ext cx="6640338" cy="874395"/>
          </a:xfrm>
          <a:prstGeom prst="rect">
            <a:avLst/>
          </a:prstGeom>
        </p:spPr>
        <p:txBody>
          <a:bodyPr wrap="square" lIns="0" tIns="0" rIns="0" bIns="0" rtlCol="0" anchor="t">
            <a:spAutoFit/>
          </a:bodyPr>
          <a:lstStyle/>
          <a:p>
            <a:pPr algn="ctr">
              <a:lnSpc>
                <a:spcPts val="7200"/>
              </a:lnSpc>
              <a:spcBef>
                <a:spcPct val="0"/>
              </a:spcBef>
            </a:pPr>
            <a:r>
              <a:rPr lang="en-US" sz="4800" dirty="0">
                <a:solidFill>
                  <a:srgbClr val="022340"/>
                </a:solidFill>
                <a:latin typeface="#9Slide05 Dear Saturday"/>
              </a:rPr>
              <a:t>1. </a:t>
            </a:r>
            <a:r>
              <a:rPr lang="en-US" sz="4800" dirty="0" err="1">
                <a:solidFill>
                  <a:srgbClr val="022340"/>
                </a:solidFill>
                <a:latin typeface="#9Slide05 Dear Saturday"/>
              </a:rPr>
              <a:t>Khái</a:t>
            </a:r>
            <a:r>
              <a:rPr lang="en-US" sz="4800" dirty="0">
                <a:solidFill>
                  <a:srgbClr val="022340"/>
                </a:solidFill>
                <a:latin typeface="#9Slide05 Dear Saturday"/>
              </a:rPr>
              <a:t> </a:t>
            </a:r>
            <a:r>
              <a:rPr lang="en-US" sz="4800" dirty="0" err="1">
                <a:solidFill>
                  <a:srgbClr val="022340"/>
                </a:solidFill>
                <a:latin typeface="#9Slide05 Dear Saturday"/>
              </a:rPr>
              <a:t>niệm</a:t>
            </a:r>
            <a:r>
              <a:rPr lang="en-US" sz="4800" dirty="0">
                <a:solidFill>
                  <a:srgbClr val="022340"/>
                </a:solidFill>
                <a:latin typeface="#9Slide05 Dear Saturday"/>
              </a:rPr>
              <a:t> </a:t>
            </a:r>
            <a:r>
              <a:rPr lang="en-US" sz="4800" dirty="0" err="1">
                <a:solidFill>
                  <a:srgbClr val="022340"/>
                </a:solidFill>
                <a:latin typeface="#9Slide05 Dear Saturday"/>
              </a:rPr>
              <a:t>đạo</a:t>
            </a:r>
            <a:r>
              <a:rPr lang="en-US" sz="4800" dirty="0">
                <a:solidFill>
                  <a:srgbClr val="022340"/>
                </a:solidFill>
                <a:latin typeface="#9Slide05 Dear Saturday"/>
              </a:rPr>
              <a:t> </a:t>
            </a:r>
            <a:r>
              <a:rPr lang="en-US" sz="4800" dirty="0" err="1">
                <a:solidFill>
                  <a:srgbClr val="022340"/>
                </a:solidFill>
                <a:latin typeface="#9Slide05 Dear Saturday"/>
              </a:rPr>
              <a:t>văn</a:t>
            </a:r>
            <a:endParaRPr lang="en-US" sz="4800" dirty="0">
              <a:solidFill>
                <a:srgbClr val="022340"/>
              </a:solidFill>
              <a:latin typeface="#9Slide05 Dear Saturd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sp>
        <p:nvSpPr>
          <p:cNvPr id="3" name="AutoShape 3"/>
          <p:cNvSpPr/>
          <p:nvPr/>
        </p:nvSpPr>
        <p:spPr>
          <a:xfrm rot="-97629">
            <a:off x="-130414" y="-246607"/>
            <a:ext cx="3087000" cy="10908404"/>
          </a:xfrm>
          <a:prstGeom prst="rect">
            <a:avLst/>
          </a:prstGeom>
          <a:solidFill>
            <a:srgbClr val="A2DAE7"/>
          </a:solidFill>
        </p:spPr>
        <p:txBody>
          <a:bodyPr/>
          <a:lstStyle/>
          <a:p>
            <a:endParaRPr lang="en-US"/>
          </a:p>
        </p:txBody>
      </p:sp>
      <p:grpSp>
        <p:nvGrpSpPr>
          <p:cNvPr id="4" name="Group 4"/>
          <p:cNvGrpSpPr/>
          <p:nvPr/>
        </p:nvGrpSpPr>
        <p:grpSpPr>
          <a:xfrm>
            <a:off x="4734616" y="1487566"/>
            <a:ext cx="12811722" cy="3813097"/>
            <a:chOff x="0" y="0"/>
            <a:chExt cx="17082296" cy="5084129"/>
          </a:xfrm>
        </p:grpSpPr>
        <p:grpSp>
          <p:nvGrpSpPr>
            <p:cNvPr id="5" name="Group 5"/>
            <p:cNvGrpSpPr/>
            <p:nvPr/>
          </p:nvGrpSpPr>
          <p:grpSpPr>
            <a:xfrm rot="-112324">
              <a:off x="331650" y="400176"/>
              <a:ext cx="16683022" cy="4412631"/>
              <a:chOff x="0" y="0"/>
              <a:chExt cx="2496803" cy="660400"/>
            </a:xfrm>
          </p:grpSpPr>
          <p:sp>
            <p:nvSpPr>
              <p:cNvPr id="6" name="Freeform 6"/>
              <p:cNvSpPr/>
              <p:nvPr/>
            </p:nvSpPr>
            <p:spPr>
              <a:xfrm>
                <a:off x="0" y="0"/>
                <a:ext cx="2496803" cy="660400"/>
              </a:xfrm>
              <a:custGeom>
                <a:avLst/>
                <a:gdLst/>
                <a:ahLst/>
                <a:cxnLst/>
                <a:rect l="l" t="t" r="r" b="b"/>
                <a:pathLst>
                  <a:path w="2496803" h="660400">
                    <a:moveTo>
                      <a:pt x="2372343" y="660400"/>
                    </a:moveTo>
                    <a:lnTo>
                      <a:pt x="124460" y="660400"/>
                    </a:lnTo>
                    <a:cubicBezTo>
                      <a:pt x="55880" y="660400"/>
                      <a:pt x="0" y="604520"/>
                      <a:pt x="0" y="535940"/>
                    </a:cubicBezTo>
                    <a:lnTo>
                      <a:pt x="0" y="124460"/>
                    </a:lnTo>
                    <a:cubicBezTo>
                      <a:pt x="0" y="55880"/>
                      <a:pt x="55880" y="0"/>
                      <a:pt x="124460" y="0"/>
                    </a:cubicBezTo>
                    <a:lnTo>
                      <a:pt x="2372343" y="0"/>
                    </a:lnTo>
                    <a:cubicBezTo>
                      <a:pt x="2440923" y="0"/>
                      <a:pt x="2496803" y="55880"/>
                      <a:pt x="2496803" y="124460"/>
                    </a:cubicBezTo>
                    <a:lnTo>
                      <a:pt x="2496803" y="535940"/>
                    </a:lnTo>
                    <a:cubicBezTo>
                      <a:pt x="2496803" y="604520"/>
                      <a:pt x="2440923" y="660400"/>
                      <a:pt x="2372343" y="660400"/>
                    </a:cubicBezTo>
                    <a:close/>
                  </a:path>
                </a:pathLst>
              </a:custGeom>
              <a:solidFill>
                <a:srgbClr val="FFE5A2"/>
              </a:solidFill>
            </p:spPr>
            <p:txBody>
              <a:bodyPr/>
              <a:lstStyle/>
              <a:p>
                <a:endParaRPr lang="en-US"/>
              </a:p>
            </p:txBody>
          </p:sp>
        </p:grpSp>
        <p:grpSp>
          <p:nvGrpSpPr>
            <p:cNvPr id="7" name="Group 7"/>
            <p:cNvGrpSpPr/>
            <p:nvPr/>
          </p:nvGrpSpPr>
          <p:grpSpPr>
            <a:xfrm rot="-112324">
              <a:off x="67624" y="271322"/>
              <a:ext cx="16683022" cy="4412631"/>
              <a:chOff x="0" y="0"/>
              <a:chExt cx="2496803" cy="660400"/>
            </a:xfrm>
          </p:grpSpPr>
          <p:sp>
            <p:nvSpPr>
              <p:cNvPr id="8" name="Freeform 8"/>
              <p:cNvSpPr/>
              <p:nvPr/>
            </p:nvSpPr>
            <p:spPr>
              <a:xfrm>
                <a:off x="0" y="0"/>
                <a:ext cx="2496803" cy="660400"/>
              </a:xfrm>
              <a:custGeom>
                <a:avLst/>
                <a:gdLst/>
                <a:ahLst/>
                <a:cxnLst/>
                <a:rect l="l" t="t" r="r" b="b"/>
                <a:pathLst>
                  <a:path w="2496803" h="660400">
                    <a:moveTo>
                      <a:pt x="2372343" y="660400"/>
                    </a:moveTo>
                    <a:lnTo>
                      <a:pt x="124460" y="660400"/>
                    </a:lnTo>
                    <a:cubicBezTo>
                      <a:pt x="55880" y="660400"/>
                      <a:pt x="0" y="604520"/>
                      <a:pt x="0" y="535940"/>
                    </a:cubicBezTo>
                    <a:lnTo>
                      <a:pt x="0" y="124460"/>
                    </a:lnTo>
                    <a:cubicBezTo>
                      <a:pt x="0" y="55880"/>
                      <a:pt x="55880" y="0"/>
                      <a:pt x="124460" y="0"/>
                    </a:cubicBezTo>
                    <a:lnTo>
                      <a:pt x="2372343" y="0"/>
                    </a:lnTo>
                    <a:cubicBezTo>
                      <a:pt x="2440923" y="0"/>
                      <a:pt x="2496803" y="55880"/>
                      <a:pt x="2496803" y="124460"/>
                    </a:cubicBezTo>
                    <a:lnTo>
                      <a:pt x="2496803" y="535940"/>
                    </a:lnTo>
                    <a:cubicBezTo>
                      <a:pt x="2496803" y="604520"/>
                      <a:pt x="2440923" y="660400"/>
                      <a:pt x="2372343" y="660400"/>
                    </a:cubicBezTo>
                    <a:close/>
                  </a:path>
                </a:pathLst>
              </a:custGeom>
              <a:solidFill>
                <a:srgbClr val="F2F1F4"/>
              </a:solidFill>
            </p:spPr>
            <p:txBody>
              <a:bodyPr/>
              <a:lstStyle/>
              <a:p>
                <a:endParaRPr lang="en-US"/>
              </a:p>
            </p:txBody>
          </p:sp>
        </p:grpSp>
      </p:grpSp>
      <p:grpSp>
        <p:nvGrpSpPr>
          <p:cNvPr id="9" name="Group 9"/>
          <p:cNvGrpSpPr/>
          <p:nvPr/>
        </p:nvGrpSpPr>
        <p:grpSpPr>
          <a:xfrm>
            <a:off x="3807864" y="5982448"/>
            <a:ext cx="13764027" cy="3865777"/>
            <a:chOff x="0" y="0"/>
            <a:chExt cx="18352036" cy="5154369"/>
          </a:xfrm>
        </p:grpSpPr>
        <p:grpSp>
          <p:nvGrpSpPr>
            <p:cNvPr id="10" name="Group 10"/>
            <p:cNvGrpSpPr/>
            <p:nvPr/>
          </p:nvGrpSpPr>
          <p:grpSpPr>
            <a:xfrm rot="64346">
              <a:off x="325798" y="373813"/>
              <a:ext cx="17984646" cy="4612654"/>
              <a:chOff x="0" y="0"/>
              <a:chExt cx="4562771" cy="1170247"/>
            </a:xfrm>
          </p:grpSpPr>
          <p:sp>
            <p:nvSpPr>
              <p:cNvPr id="11" name="Freeform 11"/>
              <p:cNvSpPr/>
              <p:nvPr/>
            </p:nvSpPr>
            <p:spPr>
              <a:xfrm>
                <a:off x="0" y="0"/>
                <a:ext cx="4562771" cy="1170247"/>
              </a:xfrm>
              <a:custGeom>
                <a:avLst/>
                <a:gdLst/>
                <a:ahLst/>
                <a:cxnLst/>
                <a:rect l="l" t="t" r="r" b="b"/>
                <a:pathLst>
                  <a:path w="4562771" h="1170247">
                    <a:moveTo>
                      <a:pt x="4438311" y="1170247"/>
                    </a:moveTo>
                    <a:lnTo>
                      <a:pt x="124460" y="1170247"/>
                    </a:lnTo>
                    <a:cubicBezTo>
                      <a:pt x="55880" y="1170247"/>
                      <a:pt x="0" y="1114367"/>
                      <a:pt x="0" y="1045787"/>
                    </a:cubicBezTo>
                    <a:lnTo>
                      <a:pt x="0" y="124460"/>
                    </a:lnTo>
                    <a:cubicBezTo>
                      <a:pt x="0" y="55880"/>
                      <a:pt x="55880" y="0"/>
                      <a:pt x="124460" y="0"/>
                    </a:cubicBezTo>
                    <a:lnTo>
                      <a:pt x="4438312" y="0"/>
                    </a:lnTo>
                    <a:cubicBezTo>
                      <a:pt x="4506892" y="0"/>
                      <a:pt x="4562771" y="55880"/>
                      <a:pt x="4562771" y="124460"/>
                    </a:cubicBezTo>
                    <a:lnTo>
                      <a:pt x="4562771" y="1045787"/>
                    </a:lnTo>
                    <a:cubicBezTo>
                      <a:pt x="4562771" y="1114367"/>
                      <a:pt x="4506892" y="1170247"/>
                      <a:pt x="4438312" y="1170247"/>
                    </a:cubicBezTo>
                    <a:close/>
                  </a:path>
                </a:pathLst>
              </a:custGeom>
              <a:solidFill>
                <a:srgbClr val="767DCC"/>
              </a:solidFill>
            </p:spPr>
            <p:txBody>
              <a:bodyPr/>
              <a:lstStyle/>
              <a:p>
                <a:endParaRPr lang="en-US"/>
              </a:p>
            </p:txBody>
          </p:sp>
        </p:grpSp>
        <p:grpSp>
          <p:nvGrpSpPr>
            <p:cNvPr id="12" name="Group 12"/>
            <p:cNvGrpSpPr/>
            <p:nvPr/>
          </p:nvGrpSpPr>
          <p:grpSpPr>
            <a:xfrm rot="64346">
              <a:off x="41592" y="167902"/>
              <a:ext cx="17984646" cy="4612654"/>
              <a:chOff x="0" y="0"/>
              <a:chExt cx="4562771" cy="1170247"/>
            </a:xfrm>
          </p:grpSpPr>
          <p:sp>
            <p:nvSpPr>
              <p:cNvPr id="13" name="Freeform 13"/>
              <p:cNvSpPr/>
              <p:nvPr/>
            </p:nvSpPr>
            <p:spPr>
              <a:xfrm>
                <a:off x="0" y="0"/>
                <a:ext cx="4562771" cy="1170247"/>
              </a:xfrm>
              <a:custGeom>
                <a:avLst/>
                <a:gdLst/>
                <a:ahLst/>
                <a:cxnLst/>
                <a:rect l="l" t="t" r="r" b="b"/>
                <a:pathLst>
                  <a:path w="4562771" h="1170247">
                    <a:moveTo>
                      <a:pt x="4438311" y="1170247"/>
                    </a:moveTo>
                    <a:lnTo>
                      <a:pt x="124460" y="1170247"/>
                    </a:lnTo>
                    <a:cubicBezTo>
                      <a:pt x="55880" y="1170247"/>
                      <a:pt x="0" y="1114367"/>
                      <a:pt x="0" y="1045787"/>
                    </a:cubicBezTo>
                    <a:lnTo>
                      <a:pt x="0" y="124460"/>
                    </a:lnTo>
                    <a:cubicBezTo>
                      <a:pt x="0" y="55880"/>
                      <a:pt x="55880" y="0"/>
                      <a:pt x="124460" y="0"/>
                    </a:cubicBezTo>
                    <a:lnTo>
                      <a:pt x="4438312" y="0"/>
                    </a:lnTo>
                    <a:cubicBezTo>
                      <a:pt x="4506892" y="0"/>
                      <a:pt x="4562771" y="55880"/>
                      <a:pt x="4562771" y="124460"/>
                    </a:cubicBezTo>
                    <a:lnTo>
                      <a:pt x="4562771" y="1045787"/>
                    </a:lnTo>
                    <a:cubicBezTo>
                      <a:pt x="4562771" y="1114367"/>
                      <a:pt x="4506892" y="1170247"/>
                      <a:pt x="4438312" y="1170247"/>
                    </a:cubicBezTo>
                    <a:close/>
                  </a:path>
                </a:pathLst>
              </a:custGeom>
              <a:solidFill>
                <a:srgbClr val="F2F1F4"/>
              </a:solidFill>
            </p:spPr>
            <p:txBody>
              <a:bodyPr/>
              <a:lstStyle/>
              <a:p>
                <a:endParaRPr lang="en-US"/>
              </a:p>
            </p:txBody>
          </p:sp>
        </p:grpSp>
      </p:grpSp>
      <p:sp>
        <p:nvSpPr>
          <p:cNvPr id="14" name="Freeform 14"/>
          <p:cNvSpPr/>
          <p:nvPr/>
        </p:nvSpPr>
        <p:spPr>
          <a:xfrm rot="536846">
            <a:off x="472239" y="78449"/>
            <a:ext cx="1112922" cy="1330667"/>
          </a:xfrm>
          <a:custGeom>
            <a:avLst/>
            <a:gdLst/>
            <a:ahLst/>
            <a:cxnLst/>
            <a:rect l="l" t="t" r="r" b="b"/>
            <a:pathLst>
              <a:path w="1112922" h="1330667">
                <a:moveTo>
                  <a:pt x="0" y="0"/>
                </a:moveTo>
                <a:lnTo>
                  <a:pt x="1112922" y="0"/>
                </a:lnTo>
                <a:lnTo>
                  <a:pt x="1112922" y="1330668"/>
                </a:lnTo>
                <a:lnTo>
                  <a:pt x="0" y="13306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2961298" y="3288885"/>
            <a:ext cx="2579207" cy="813630"/>
          </a:xfrm>
          <a:custGeom>
            <a:avLst/>
            <a:gdLst/>
            <a:ahLst/>
            <a:cxnLst/>
            <a:rect l="l" t="t" r="r" b="b"/>
            <a:pathLst>
              <a:path w="2579207" h="813630">
                <a:moveTo>
                  <a:pt x="0" y="0"/>
                </a:moveTo>
                <a:lnTo>
                  <a:pt x="2579208" y="0"/>
                </a:lnTo>
                <a:lnTo>
                  <a:pt x="2579208" y="813630"/>
                </a:lnTo>
                <a:lnTo>
                  <a:pt x="0" y="813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2562998" y="7101706"/>
            <a:ext cx="2579207" cy="813630"/>
          </a:xfrm>
          <a:custGeom>
            <a:avLst/>
            <a:gdLst/>
            <a:ahLst/>
            <a:cxnLst/>
            <a:rect l="l" t="t" r="r" b="b"/>
            <a:pathLst>
              <a:path w="2579207" h="813630">
                <a:moveTo>
                  <a:pt x="0" y="0"/>
                </a:moveTo>
                <a:lnTo>
                  <a:pt x="2579207" y="0"/>
                </a:lnTo>
                <a:lnTo>
                  <a:pt x="2579207" y="813631"/>
                </a:lnTo>
                <a:lnTo>
                  <a:pt x="0" y="8136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TextBox 18"/>
          <p:cNvSpPr txBox="1"/>
          <p:nvPr/>
        </p:nvSpPr>
        <p:spPr>
          <a:xfrm rot="21448933">
            <a:off x="6113139" y="1955186"/>
            <a:ext cx="10252695" cy="2667397"/>
          </a:xfrm>
          <a:prstGeom prst="rect">
            <a:avLst/>
          </a:prstGeom>
        </p:spPr>
        <p:txBody>
          <a:bodyPr lIns="0" tIns="0" rIns="0" bIns="0" rtlCol="0" anchor="t">
            <a:spAutoFit/>
          </a:bodyPr>
          <a:lstStyle/>
          <a:p>
            <a:pPr lvl="0" algn="just">
              <a:lnSpc>
                <a:spcPct val="150000"/>
              </a:lnSpc>
            </a:pPr>
            <a:r>
              <a:rPr lang="vi-VN" sz="4000" dirty="0">
                <a:latin typeface="Roboto Condensed" panose="02000000000000000000" pitchFamily="2" charset="0"/>
                <a:ea typeface="Roboto Condensed" panose="02000000000000000000" pitchFamily="2" charset="0"/>
              </a:rPr>
              <a:t>Đảm bảo sự trung thực, chính xác (không thêm bớt từ ngữ dẫn đến việc hiểu không đúng ý kiến của tác giả được trích dẫn)</a:t>
            </a:r>
            <a:endParaRPr lang="en-US" sz="4000" dirty="0">
              <a:latin typeface="Roboto Condensed" panose="02000000000000000000" pitchFamily="2" charset="0"/>
              <a:ea typeface="Roboto Condensed" panose="02000000000000000000" pitchFamily="2" charset="0"/>
            </a:endParaRPr>
          </a:p>
        </p:txBody>
      </p:sp>
      <p:sp>
        <p:nvSpPr>
          <p:cNvPr id="19" name="TextBox 19"/>
          <p:cNvSpPr txBox="1"/>
          <p:nvPr/>
        </p:nvSpPr>
        <p:spPr>
          <a:xfrm>
            <a:off x="5366246" y="6505293"/>
            <a:ext cx="11418313" cy="2667397"/>
          </a:xfrm>
          <a:prstGeom prst="rect">
            <a:avLst/>
          </a:prstGeom>
        </p:spPr>
        <p:txBody>
          <a:bodyPr lIns="0" tIns="0" rIns="0" bIns="0" rtlCol="0" anchor="t">
            <a:spAutoFit/>
          </a:bodyPr>
          <a:lstStyle/>
          <a:p>
            <a:pPr lvl="0" algn="just">
              <a:lnSpc>
                <a:spcPct val="150000"/>
              </a:lnSpc>
            </a:pPr>
            <a:r>
              <a:rPr lang="vi-VN" sz="4000" dirty="0">
                <a:latin typeface="Roboto Condensed" panose="02000000000000000000" pitchFamily="2" charset="0"/>
                <a:ea typeface="Roboto Condensed" panose="02000000000000000000" pitchFamily="2" charset="0"/>
              </a:rPr>
              <a:t>Ghi rõ nguồn gốc (xuất xứ) của ý kiến được trích dẫn (gồm các thông tin: Họ tên tác giả, tên công trình, nơi xuất bản, năm xuất bản, số trang)</a:t>
            </a:r>
            <a:endParaRPr lang="en-US" sz="4000" dirty="0">
              <a:latin typeface="Roboto Condensed" panose="02000000000000000000" pitchFamily="2" charset="0"/>
              <a:ea typeface="Roboto Condensed" panose="02000000000000000000" pitchFamily="2" charset="0"/>
            </a:endParaRPr>
          </a:p>
        </p:txBody>
      </p:sp>
      <p:sp>
        <p:nvSpPr>
          <p:cNvPr id="20" name="TextBox 20"/>
          <p:cNvSpPr txBox="1"/>
          <p:nvPr/>
        </p:nvSpPr>
        <p:spPr>
          <a:xfrm>
            <a:off x="746461" y="3062138"/>
            <a:ext cx="1816537" cy="2693045"/>
          </a:xfrm>
          <a:prstGeom prst="rect">
            <a:avLst/>
          </a:prstGeom>
        </p:spPr>
        <p:txBody>
          <a:bodyPr wrap="square" lIns="0" tIns="0" rIns="0" bIns="0" rtlCol="0" anchor="t">
            <a:spAutoFit/>
          </a:bodyPr>
          <a:lstStyle/>
          <a:p>
            <a:pPr algn="ctr">
              <a:lnSpc>
                <a:spcPct val="150000"/>
              </a:lnSpc>
              <a:spcBef>
                <a:spcPct val="0"/>
              </a:spcBef>
            </a:pPr>
            <a:r>
              <a:rPr lang="vi-VN" sz="4000" b="1" dirty="0">
                <a:effectLst/>
                <a:latin typeface="#9Slide05 Dear Saturday" panose="02000505000000020004" pitchFamily="2" charset="0"/>
                <a:ea typeface="Roboto Condensed" panose="02000000000000000000" pitchFamily="2" charset="0"/>
              </a:rPr>
              <a:t>Yêu cầu chung</a:t>
            </a:r>
            <a:endParaRPr lang="en-US" sz="4000" dirty="0">
              <a:solidFill>
                <a:srgbClr val="022340"/>
              </a:solidFill>
              <a:latin typeface="#9Slide05 Dear Saturday" panose="02000505000000020004" pitchFamily="2" charset="0"/>
              <a:ea typeface="Roboto Condensed" panose="02000000000000000000" pitchFamily="2" charset="0"/>
            </a:endParaRPr>
          </a:p>
        </p:txBody>
      </p:sp>
      <p:sp>
        <p:nvSpPr>
          <p:cNvPr id="21" name="TextBox 10">
            <a:extLst>
              <a:ext uri="{FF2B5EF4-FFF2-40B4-BE49-F238E27FC236}">
                <a16:creationId xmlns:a16="http://schemas.microsoft.com/office/drawing/2014/main" id="{3C7454D0-B331-B919-B740-21D3419FE8D8}"/>
              </a:ext>
            </a:extLst>
          </p:cNvPr>
          <p:cNvSpPr txBox="1"/>
          <p:nvPr/>
        </p:nvSpPr>
        <p:spPr>
          <a:xfrm>
            <a:off x="3562068" y="271772"/>
            <a:ext cx="14693275" cy="842538"/>
          </a:xfrm>
          <a:prstGeom prst="rect">
            <a:avLst/>
          </a:prstGeom>
        </p:spPr>
        <p:txBody>
          <a:bodyPr wrap="square" lIns="0" tIns="0" rIns="0" bIns="0" rtlCol="0" anchor="t">
            <a:spAutoFit/>
          </a:bodyPr>
          <a:lstStyle/>
          <a:p>
            <a:pPr algn="just">
              <a:lnSpc>
                <a:spcPts val="6999"/>
              </a:lnSpc>
            </a:pPr>
            <a:r>
              <a:rPr lang="en-US" sz="4400" dirty="0">
                <a:solidFill>
                  <a:srgbClr val="022340"/>
                </a:solidFill>
                <a:latin typeface="#9Slide05 Dear Saturday"/>
              </a:rPr>
              <a:t>2. </a:t>
            </a:r>
            <a:r>
              <a:rPr lang="en-US" sz="4400" dirty="0" err="1">
                <a:solidFill>
                  <a:srgbClr val="022340"/>
                </a:solidFill>
                <a:latin typeface="#9Slide05 Dear Saturday"/>
              </a:rPr>
              <a:t>Một</a:t>
            </a:r>
            <a:r>
              <a:rPr lang="en-US" sz="4400" dirty="0">
                <a:solidFill>
                  <a:srgbClr val="022340"/>
                </a:solidFill>
                <a:latin typeface="#9Slide05 Dear Saturday"/>
              </a:rPr>
              <a:t> </a:t>
            </a:r>
            <a:r>
              <a:rPr lang="en-US" sz="4400" dirty="0" err="1">
                <a:solidFill>
                  <a:srgbClr val="022340"/>
                </a:solidFill>
                <a:latin typeface="#9Slide05 Dear Saturday"/>
              </a:rPr>
              <a:t>số</a:t>
            </a:r>
            <a:r>
              <a:rPr lang="en-US" sz="4400" dirty="0">
                <a:solidFill>
                  <a:srgbClr val="022340"/>
                </a:solidFill>
                <a:latin typeface="#9Slide05 Dear Saturday"/>
              </a:rPr>
              <a:t> </a:t>
            </a:r>
            <a:r>
              <a:rPr lang="en-US" sz="4400" dirty="0" err="1">
                <a:solidFill>
                  <a:srgbClr val="022340"/>
                </a:solidFill>
                <a:latin typeface="#9Slide05 Dear Saturday"/>
              </a:rPr>
              <a:t>lưu</a:t>
            </a:r>
            <a:r>
              <a:rPr lang="en-US" sz="4400" dirty="0">
                <a:solidFill>
                  <a:srgbClr val="022340"/>
                </a:solidFill>
                <a:latin typeface="#9Slide05 Dear Saturday"/>
              </a:rPr>
              <a:t> ý </a:t>
            </a:r>
            <a:r>
              <a:rPr lang="en-US" sz="4400" dirty="0" err="1">
                <a:solidFill>
                  <a:srgbClr val="022340"/>
                </a:solidFill>
                <a:latin typeface="#9Slide05 Dear Saturday"/>
              </a:rPr>
              <a:t>về</a:t>
            </a:r>
            <a:r>
              <a:rPr lang="en-US" sz="4400" dirty="0">
                <a:solidFill>
                  <a:srgbClr val="022340"/>
                </a:solidFill>
                <a:latin typeface="#9Slide05 Dear Saturday"/>
              </a:rPr>
              <a:t> </a:t>
            </a:r>
            <a:r>
              <a:rPr lang="en-US" sz="4400" dirty="0" err="1">
                <a:solidFill>
                  <a:srgbClr val="022340"/>
                </a:solidFill>
                <a:latin typeface="#9Slide05 Dear Saturday"/>
              </a:rPr>
              <a:t>cách</a:t>
            </a:r>
            <a:r>
              <a:rPr lang="en-US" sz="4400" dirty="0">
                <a:solidFill>
                  <a:srgbClr val="022340"/>
                </a:solidFill>
                <a:latin typeface="#9Slide05 Dear Saturday"/>
              </a:rPr>
              <a:t> </a:t>
            </a:r>
            <a:r>
              <a:rPr lang="en-US" sz="4400" dirty="0" err="1">
                <a:solidFill>
                  <a:srgbClr val="022340"/>
                </a:solidFill>
                <a:latin typeface="#9Slide05 Dear Saturday"/>
              </a:rPr>
              <a:t>tham</a:t>
            </a:r>
            <a:r>
              <a:rPr lang="en-US" sz="4400" dirty="0">
                <a:solidFill>
                  <a:srgbClr val="022340"/>
                </a:solidFill>
                <a:latin typeface="#9Slide05 Dear Saturday"/>
              </a:rPr>
              <a:t> </a:t>
            </a:r>
            <a:r>
              <a:rPr lang="en-US" sz="4400" dirty="0" err="1">
                <a:solidFill>
                  <a:srgbClr val="022340"/>
                </a:solidFill>
                <a:latin typeface="#9Slide05 Dear Saturday"/>
              </a:rPr>
              <a:t>khảo</a:t>
            </a:r>
            <a:r>
              <a:rPr lang="en-US" sz="4400" dirty="0">
                <a:solidFill>
                  <a:srgbClr val="022340"/>
                </a:solidFill>
                <a:latin typeface="#9Slide05 Dear Saturday"/>
              </a:rPr>
              <a:t>, </a:t>
            </a:r>
            <a:r>
              <a:rPr lang="en-US" sz="4400" dirty="0" err="1">
                <a:solidFill>
                  <a:srgbClr val="022340"/>
                </a:solidFill>
                <a:latin typeface="#9Slide05 Dear Saturday"/>
              </a:rPr>
              <a:t>trích</a:t>
            </a:r>
            <a:r>
              <a:rPr lang="en-US" sz="4400" dirty="0">
                <a:solidFill>
                  <a:srgbClr val="022340"/>
                </a:solidFill>
                <a:latin typeface="#9Slide05 Dear Saturday"/>
              </a:rPr>
              <a:t> </a:t>
            </a:r>
            <a:r>
              <a:rPr lang="en-US" sz="4400" dirty="0" err="1">
                <a:solidFill>
                  <a:srgbClr val="022340"/>
                </a:solidFill>
                <a:latin typeface="#9Slide05 Dear Saturday"/>
              </a:rPr>
              <a:t>dẫn</a:t>
            </a:r>
            <a:r>
              <a:rPr lang="en-US" sz="4400" dirty="0">
                <a:solidFill>
                  <a:srgbClr val="022340"/>
                </a:solidFill>
                <a:latin typeface="#9Slide05 Dear Saturday"/>
              </a:rPr>
              <a:t> </a:t>
            </a:r>
            <a:r>
              <a:rPr lang="en-US" sz="4400" dirty="0" err="1">
                <a:solidFill>
                  <a:srgbClr val="022340"/>
                </a:solidFill>
                <a:latin typeface="#9Slide05 Dear Saturday"/>
              </a:rPr>
              <a:t>tài</a:t>
            </a:r>
            <a:r>
              <a:rPr lang="en-US" sz="4400" dirty="0">
                <a:solidFill>
                  <a:srgbClr val="022340"/>
                </a:solidFill>
                <a:latin typeface="#9Slide05 Dear Saturday"/>
              </a:rPr>
              <a:t> </a:t>
            </a:r>
            <a:r>
              <a:rPr lang="en-US" sz="4400" dirty="0" err="1">
                <a:solidFill>
                  <a:srgbClr val="022340"/>
                </a:solidFill>
                <a:latin typeface="#9Slide05 Dear Saturday"/>
              </a:rPr>
              <a:t>liệu</a:t>
            </a:r>
            <a:endParaRPr lang="en-US" sz="4400" dirty="0">
              <a:solidFill>
                <a:srgbClr val="022340"/>
              </a:solidFill>
              <a:latin typeface="#9Slide05 Dear Saturd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1F4"/>
        </a:solidFill>
        <a:effectLst/>
      </p:bgPr>
    </p:bg>
    <p:spTree>
      <p:nvGrpSpPr>
        <p:cNvPr id="1" name=""/>
        <p:cNvGrpSpPr/>
        <p:nvPr/>
      </p:nvGrpSpPr>
      <p:grpSpPr>
        <a:xfrm>
          <a:off x="0" y="0"/>
          <a:ext cx="0" cy="0"/>
          <a:chOff x="0" y="0"/>
          <a:chExt cx="0" cy="0"/>
        </a:xfrm>
      </p:grpSpPr>
      <p:sp>
        <p:nvSpPr>
          <p:cNvPr id="2" name="Freeform 2"/>
          <p:cNvSpPr/>
          <p:nvPr/>
        </p:nvSpPr>
        <p:spPr>
          <a:xfrm rot="-2131674">
            <a:off x="15565329" y="9626049"/>
            <a:ext cx="3387942" cy="867747"/>
          </a:xfrm>
          <a:custGeom>
            <a:avLst/>
            <a:gdLst/>
            <a:ahLst/>
            <a:cxnLst/>
            <a:rect l="l" t="t" r="r" b="b"/>
            <a:pathLst>
              <a:path w="3387942" h="867747">
                <a:moveTo>
                  <a:pt x="0" y="0"/>
                </a:moveTo>
                <a:lnTo>
                  <a:pt x="3387942" y="0"/>
                </a:lnTo>
                <a:lnTo>
                  <a:pt x="3387942" y="867747"/>
                </a:lnTo>
                <a:lnTo>
                  <a:pt x="0" y="8677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rot="-103213">
            <a:off x="291807" y="155395"/>
            <a:ext cx="15338704" cy="1858662"/>
            <a:chOff x="0" y="0"/>
            <a:chExt cx="17146466" cy="2478216"/>
          </a:xfrm>
        </p:grpSpPr>
        <p:sp>
          <p:nvSpPr>
            <p:cNvPr id="4" name="AutoShape 4"/>
            <p:cNvSpPr/>
            <p:nvPr/>
          </p:nvSpPr>
          <p:spPr>
            <a:xfrm>
              <a:off x="0" y="0"/>
              <a:ext cx="17146466" cy="2478216"/>
            </a:xfrm>
            <a:prstGeom prst="rect">
              <a:avLst/>
            </a:prstGeom>
            <a:solidFill>
              <a:srgbClr val="FFE5A2"/>
            </a:solidFill>
          </p:spPr>
          <p:txBody>
            <a:bodyPr/>
            <a:lstStyle/>
            <a:p>
              <a:endParaRPr lang="en-US"/>
            </a:p>
          </p:txBody>
        </p:sp>
        <p:sp>
          <p:nvSpPr>
            <p:cNvPr id="5" name="TextBox 5"/>
            <p:cNvSpPr txBox="1"/>
            <p:nvPr/>
          </p:nvSpPr>
          <p:spPr>
            <a:xfrm>
              <a:off x="1125337" y="585058"/>
              <a:ext cx="14895792" cy="1295400"/>
            </a:xfrm>
            <a:prstGeom prst="rect">
              <a:avLst/>
            </a:prstGeom>
          </p:spPr>
          <p:txBody>
            <a:bodyPr lIns="0" tIns="0" rIns="0" bIns="0" rtlCol="0" anchor="t">
              <a:spAutoFit/>
            </a:bodyPr>
            <a:lstStyle/>
            <a:p>
              <a:pPr algn="ctr">
                <a:lnSpc>
                  <a:spcPts val="7679"/>
                </a:lnSpc>
              </a:pPr>
              <a:endParaRPr/>
            </a:p>
          </p:txBody>
        </p:sp>
      </p:grpSp>
      <p:sp>
        <p:nvSpPr>
          <p:cNvPr id="6" name="Freeform 6"/>
          <p:cNvSpPr/>
          <p:nvPr/>
        </p:nvSpPr>
        <p:spPr>
          <a:xfrm rot="-212682">
            <a:off x="1621882" y="3874447"/>
            <a:ext cx="6396029" cy="5825998"/>
          </a:xfrm>
          <a:custGeom>
            <a:avLst/>
            <a:gdLst/>
            <a:ahLst/>
            <a:cxnLst/>
            <a:rect l="l" t="t" r="r" b="b"/>
            <a:pathLst>
              <a:path w="7121877" h="7321556">
                <a:moveTo>
                  <a:pt x="0" y="0"/>
                </a:moveTo>
                <a:lnTo>
                  <a:pt x="7121877" y="0"/>
                </a:lnTo>
                <a:lnTo>
                  <a:pt x="7121877" y="7321555"/>
                </a:lnTo>
                <a:lnTo>
                  <a:pt x="0" y="73215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12682">
            <a:off x="10550402" y="4080430"/>
            <a:ext cx="7089738" cy="5959372"/>
          </a:xfrm>
          <a:custGeom>
            <a:avLst/>
            <a:gdLst/>
            <a:ahLst/>
            <a:cxnLst/>
            <a:rect l="l" t="t" r="r" b="b"/>
            <a:pathLst>
              <a:path w="7635273" h="7849346">
                <a:moveTo>
                  <a:pt x="0" y="0"/>
                </a:moveTo>
                <a:lnTo>
                  <a:pt x="7635273" y="0"/>
                </a:lnTo>
                <a:lnTo>
                  <a:pt x="7635273" y="7849346"/>
                </a:lnTo>
                <a:lnTo>
                  <a:pt x="0" y="78493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rot="21399922">
            <a:off x="1414997" y="5332893"/>
            <a:ext cx="6180508" cy="3013646"/>
          </a:xfrm>
          <a:prstGeom prst="rect">
            <a:avLst/>
          </a:prstGeom>
        </p:spPr>
        <p:txBody>
          <a:bodyPr wrap="square" lIns="0" tIns="0" rIns="0" bIns="0" rtlCol="0" anchor="t">
            <a:spAutoFit/>
          </a:bodyPr>
          <a:lstStyle/>
          <a:p>
            <a:pPr marL="863601" lvl="1" indent="-431801" algn="just">
              <a:lnSpc>
                <a:spcPts val="6000"/>
              </a:lnSpc>
              <a:buFont typeface="Arial"/>
              <a:buChar char="•"/>
            </a:pPr>
            <a:r>
              <a:rPr lang="vi-VN" sz="4000" b="1" dirty="0">
                <a:latin typeface="Roboto Condensed" panose="02000000000000000000" pitchFamily="2" charset="0"/>
                <a:ea typeface="Roboto Condensed" panose="02000000000000000000" pitchFamily="2" charset="0"/>
              </a:rPr>
              <a:t>Dẫn nguyên văn </a:t>
            </a:r>
            <a:r>
              <a:rPr lang="vi-VN" sz="4000" dirty="0">
                <a:latin typeface="Roboto Condensed" panose="02000000000000000000" pitchFamily="2" charset="0"/>
                <a:ea typeface="Roboto Condensed" panose="02000000000000000000" pitchFamily="2" charset="0"/>
              </a:rPr>
              <a:t>(Dẫn trực tiếp, lời dẫn này cần để trong dấu ngoặc kép hoặc in nghiêng)</a:t>
            </a:r>
            <a:endParaRPr lang="en-US" sz="4000" dirty="0">
              <a:solidFill>
                <a:srgbClr val="022340"/>
              </a:solidFill>
              <a:latin typeface="Roboto Condensed" panose="02000000000000000000" pitchFamily="2" charset="0"/>
              <a:ea typeface="Roboto Condensed" panose="02000000000000000000" pitchFamily="2" charset="0"/>
            </a:endParaRPr>
          </a:p>
        </p:txBody>
      </p:sp>
      <p:sp>
        <p:nvSpPr>
          <p:cNvPr id="9" name="TextBox 9"/>
          <p:cNvSpPr txBox="1"/>
          <p:nvPr/>
        </p:nvSpPr>
        <p:spPr>
          <a:xfrm rot="21396514">
            <a:off x="10478916" y="5325805"/>
            <a:ext cx="6783281" cy="3783087"/>
          </a:xfrm>
          <a:prstGeom prst="rect">
            <a:avLst/>
          </a:prstGeom>
        </p:spPr>
        <p:txBody>
          <a:bodyPr wrap="square" lIns="0" tIns="0" rIns="0" bIns="0" rtlCol="0" anchor="t">
            <a:spAutoFit/>
          </a:bodyPr>
          <a:lstStyle/>
          <a:p>
            <a:pPr marL="863601" lvl="1" indent="-431801" algn="just">
              <a:lnSpc>
                <a:spcPts val="6000"/>
              </a:lnSpc>
              <a:buFont typeface="Arial"/>
              <a:buChar char="•"/>
            </a:pPr>
            <a:r>
              <a:rPr lang="vi-VN" sz="4000" b="1" dirty="0">
                <a:latin typeface="Roboto Condensed" panose="02000000000000000000" pitchFamily="2" charset="0"/>
                <a:ea typeface="Roboto Condensed" panose="02000000000000000000" pitchFamily="2" charset="0"/>
              </a:rPr>
              <a:t>Dẫn ý</a:t>
            </a:r>
            <a:r>
              <a:rPr lang="vi-VN" sz="4000" dirty="0">
                <a:latin typeface="Roboto Condensed" panose="02000000000000000000" pitchFamily="2" charset="0"/>
                <a:ea typeface="Roboto Condensed" panose="02000000000000000000" pitchFamily="2" charset="0"/>
              </a:rPr>
              <a:t> (Dẫn gián tiếp, chỉ nêu nội dung chính của ý kiến được trích dẫn, lời dẫn này không để trong dấu ngoặc kép)</a:t>
            </a:r>
            <a:endParaRPr lang="en-US" sz="4000" dirty="0">
              <a:solidFill>
                <a:srgbClr val="022340"/>
              </a:solidFill>
              <a:latin typeface="Roboto Condensed" panose="02000000000000000000" pitchFamily="2" charset="0"/>
              <a:ea typeface="Roboto Condensed" panose="02000000000000000000" pitchFamily="2" charset="0"/>
            </a:endParaRPr>
          </a:p>
        </p:txBody>
      </p:sp>
      <p:sp>
        <p:nvSpPr>
          <p:cNvPr id="10" name="TextBox 10"/>
          <p:cNvSpPr txBox="1"/>
          <p:nvPr/>
        </p:nvSpPr>
        <p:spPr>
          <a:xfrm>
            <a:off x="622924" y="647269"/>
            <a:ext cx="14693275" cy="842538"/>
          </a:xfrm>
          <a:prstGeom prst="rect">
            <a:avLst/>
          </a:prstGeom>
        </p:spPr>
        <p:txBody>
          <a:bodyPr wrap="square" lIns="0" tIns="0" rIns="0" bIns="0" rtlCol="0" anchor="t">
            <a:spAutoFit/>
          </a:bodyPr>
          <a:lstStyle/>
          <a:p>
            <a:pPr algn="just">
              <a:lnSpc>
                <a:spcPts val="6999"/>
              </a:lnSpc>
            </a:pPr>
            <a:r>
              <a:rPr lang="en-US" sz="4400" dirty="0">
                <a:solidFill>
                  <a:srgbClr val="022340"/>
                </a:solidFill>
                <a:latin typeface="#9Slide05 Dear Saturday"/>
              </a:rPr>
              <a:t>2. </a:t>
            </a:r>
            <a:r>
              <a:rPr lang="en-US" sz="4400" dirty="0" err="1">
                <a:solidFill>
                  <a:srgbClr val="022340"/>
                </a:solidFill>
                <a:latin typeface="#9Slide05 Dear Saturday"/>
              </a:rPr>
              <a:t>Một</a:t>
            </a:r>
            <a:r>
              <a:rPr lang="en-US" sz="4400" dirty="0">
                <a:solidFill>
                  <a:srgbClr val="022340"/>
                </a:solidFill>
                <a:latin typeface="#9Slide05 Dear Saturday"/>
              </a:rPr>
              <a:t> </a:t>
            </a:r>
            <a:r>
              <a:rPr lang="en-US" sz="4400" dirty="0" err="1">
                <a:solidFill>
                  <a:srgbClr val="022340"/>
                </a:solidFill>
                <a:latin typeface="#9Slide05 Dear Saturday"/>
              </a:rPr>
              <a:t>số</a:t>
            </a:r>
            <a:r>
              <a:rPr lang="en-US" sz="4400" dirty="0">
                <a:solidFill>
                  <a:srgbClr val="022340"/>
                </a:solidFill>
                <a:latin typeface="#9Slide05 Dear Saturday"/>
              </a:rPr>
              <a:t> </a:t>
            </a:r>
            <a:r>
              <a:rPr lang="en-US" sz="4400" dirty="0" err="1">
                <a:solidFill>
                  <a:srgbClr val="022340"/>
                </a:solidFill>
                <a:latin typeface="#9Slide05 Dear Saturday"/>
              </a:rPr>
              <a:t>lưu</a:t>
            </a:r>
            <a:r>
              <a:rPr lang="en-US" sz="4400" dirty="0">
                <a:solidFill>
                  <a:srgbClr val="022340"/>
                </a:solidFill>
                <a:latin typeface="#9Slide05 Dear Saturday"/>
              </a:rPr>
              <a:t> ý </a:t>
            </a:r>
            <a:r>
              <a:rPr lang="en-US" sz="4400" dirty="0" err="1">
                <a:solidFill>
                  <a:srgbClr val="022340"/>
                </a:solidFill>
                <a:latin typeface="#9Slide05 Dear Saturday"/>
              </a:rPr>
              <a:t>về</a:t>
            </a:r>
            <a:r>
              <a:rPr lang="en-US" sz="4400" dirty="0">
                <a:solidFill>
                  <a:srgbClr val="022340"/>
                </a:solidFill>
                <a:latin typeface="#9Slide05 Dear Saturday"/>
              </a:rPr>
              <a:t> </a:t>
            </a:r>
            <a:r>
              <a:rPr lang="en-US" sz="4400" dirty="0" err="1">
                <a:solidFill>
                  <a:srgbClr val="022340"/>
                </a:solidFill>
                <a:latin typeface="#9Slide05 Dear Saturday"/>
              </a:rPr>
              <a:t>cách</a:t>
            </a:r>
            <a:r>
              <a:rPr lang="en-US" sz="4400" dirty="0">
                <a:solidFill>
                  <a:srgbClr val="022340"/>
                </a:solidFill>
                <a:latin typeface="#9Slide05 Dear Saturday"/>
              </a:rPr>
              <a:t> </a:t>
            </a:r>
            <a:r>
              <a:rPr lang="en-US" sz="4400" dirty="0" err="1">
                <a:solidFill>
                  <a:srgbClr val="022340"/>
                </a:solidFill>
                <a:latin typeface="#9Slide05 Dear Saturday"/>
              </a:rPr>
              <a:t>tham</a:t>
            </a:r>
            <a:r>
              <a:rPr lang="en-US" sz="4400" dirty="0">
                <a:solidFill>
                  <a:srgbClr val="022340"/>
                </a:solidFill>
                <a:latin typeface="#9Slide05 Dear Saturday"/>
              </a:rPr>
              <a:t> </a:t>
            </a:r>
            <a:r>
              <a:rPr lang="en-US" sz="4400" dirty="0" err="1">
                <a:solidFill>
                  <a:srgbClr val="022340"/>
                </a:solidFill>
                <a:latin typeface="#9Slide05 Dear Saturday"/>
              </a:rPr>
              <a:t>khảo</a:t>
            </a:r>
            <a:r>
              <a:rPr lang="en-US" sz="4400" dirty="0">
                <a:solidFill>
                  <a:srgbClr val="022340"/>
                </a:solidFill>
                <a:latin typeface="#9Slide05 Dear Saturday"/>
              </a:rPr>
              <a:t>, </a:t>
            </a:r>
            <a:r>
              <a:rPr lang="en-US" sz="4400" dirty="0" err="1">
                <a:solidFill>
                  <a:srgbClr val="022340"/>
                </a:solidFill>
                <a:latin typeface="#9Slide05 Dear Saturday"/>
              </a:rPr>
              <a:t>trích</a:t>
            </a:r>
            <a:r>
              <a:rPr lang="en-US" sz="4400" dirty="0">
                <a:solidFill>
                  <a:srgbClr val="022340"/>
                </a:solidFill>
                <a:latin typeface="#9Slide05 Dear Saturday"/>
              </a:rPr>
              <a:t> </a:t>
            </a:r>
            <a:r>
              <a:rPr lang="en-US" sz="4400" dirty="0" err="1">
                <a:solidFill>
                  <a:srgbClr val="022340"/>
                </a:solidFill>
                <a:latin typeface="#9Slide05 Dear Saturday"/>
              </a:rPr>
              <a:t>dẫn</a:t>
            </a:r>
            <a:r>
              <a:rPr lang="en-US" sz="4400" dirty="0">
                <a:solidFill>
                  <a:srgbClr val="022340"/>
                </a:solidFill>
                <a:latin typeface="#9Slide05 Dear Saturday"/>
              </a:rPr>
              <a:t> </a:t>
            </a:r>
            <a:r>
              <a:rPr lang="en-US" sz="4400" dirty="0" err="1">
                <a:solidFill>
                  <a:srgbClr val="022340"/>
                </a:solidFill>
                <a:latin typeface="#9Slide05 Dear Saturday"/>
              </a:rPr>
              <a:t>tài</a:t>
            </a:r>
            <a:r>
              <a:rPr lang="en-US" sz="4400" dirty="0">
                <a:solidFill>
                  <a:srgbClr val="022340"/>
                </a:solidFill>
                <a:latin typeface="#9Slide05 Dear Saturday"/>
              </a:rPr>
              <a:t> </a:t>
            </a:r>
            <a:r>
              <a:rPr lang="en-US" sz="4400" dirty="0" err="1">
                <a:solidFill>
                  <a:srgbClr val="022340"/>
                </a:solidFill>
                <a:latin typeface="#9Slide05 Dear Saturday"/>
              </a:rPr>
              <a:t>liệu</a:t>
            </a:r>
            <a:endParaRPr lang="en-US" sz="4400" dirty="0">
              <a:solidFill>
                <a:srgbClr val="022340"/>
              </a:solidFill>
              <a:latin typeface="#9Slide05 Dear Saturday"/>
            </a:endParaRPr>
          </a:p>
        </p:txBody>
      </p:sp>
      <p:sp>
        <p:nvSpPr>
          <p:cNvPr id="12" name="TextBox 11">
            <a:extLst>
              <a:ext uri="{FF2B5EF4-FFF2-40B4-BE49-F238E27FC236}">
                <a16:creationId xmlns:a16="http://schemas.microsoft.com/office/drawing/2014/main" id="{5A972A8E-1CB2-9E3B-73E6-84ED100905DE}"/>
              </a:ext>
            </a:extLst>
          </p:cNvPr>
          <p:cNvSpPr txBox="1"/>
          <p:nvPr/>
        </p:nvSpPr>
        <p:spPr>
          <a:xfrm>
            <a:off x="7239000" y="2292249"/>
            <a:ext cx="9460522" cy="707886"/>
          </a:xfrm>
          <a:prstGeom prst="rect">
            <a:avLst/>
          </a:prstGeom>
          <a:noFill/>
        </p:spPr>
        <p:txBody>
          <a:bodyPr wrap="square">
            <a:spAutoFit/>
          </a:bodyPr>
          <a:lstStyle/>
          <a:p>
            <a:r>
              <a:rPr lang="vi-VN" sz="4000" b="1" dirty="0">
                <a:effectLst/>
                <a:latin typeface="#9Slide05 Dear Saturday" panose="02000505000000020004" pitchFamily="2" charset="0"/>
                <a:ea typeface="Roboto Condensed" panose="02000000000000000000" pitchFamily="2" charset="0"/>
              </a:rPr>
              <a:t>Yêu cầu cụ thể:</a:t>
            </a:r>
            <a:endParaRPr lang="en-US" sz="4000" dirty="0">
              <a:latin typeface="#9Slide05 Dear Saturday" panose="02000505000000020004" pitchFamily="2" charset="0"/>
              <a:ea typeface="Roboto Condensed" panose="02000000000000000000" pitchFamily="2" charset="0"/>
            </a:endParaRPr>
          </a:p>
        </p:txBody>
      </p:sp>
      <p:sp>
        <p:nvSpPr>
          <p:cNvPr id="14" name="TextBox 13">
            <a:extLst>
              <a:ext uri="{FF2B5EF4-FFF2-40B4-BE49-F238E27FC236}">
                <a16:creationId xmlns:a16="http://schemas.microsoft.com/office/drawing/2014/main" id="{16777E1B-7884-C6A9-4C95-E31075A9A91F}"/>
              </a:ext>
            </a:extLst>
          </p:cNvPr>
          <p:cNvSpPr txBox="1"/>
          <p:nvPr/>
        </p:nvSpPr>
        <p:spPr>
          <a:xfrm>
            <a:off x="8027087" y="3336718"/>
            <a:ext cx="4648200" cy="723275"/>
          </a:xfrm>
          <a:prstGeom prst="rect">
            <a:avLst/>
          </a:prstGeom>
          <a:noFill/>
        </p:spPr>
        <p:txBody>
          <a:bodyPr wrap="square">
            <a:spAutoFit/>
          </a:bodyPr>
          <a:lstStyle/>
          <a:p>
            <a:r>
              <a:rPr lang="vi-VN" sz="4100" b="1" dirty="0">
                <a:solidFill>
                  <a:srgbClr val="767DCC"/>
                </a:solidFill>
                <a:effectLst/>
                <a:latin typeface="Roboto Condensed" panose="02000000000000000000" pitchFamily="2" charset="0"/>
                <a:ea typeface="Roboto Condensed" panose="02000000000000000000" pitchFamily="2" charset="0"/>
              </a:rPr>
              <a:t>Về cách trích dẫn</a:t>
            </a:r>
            <a:endParaRPr lang="en-US" sz="4100" dirty="0">
              <a:solidFill>
                <a:srgbClr val="767DCC"/>
              </a:solidFill>
              <a:latin typeface="Roboto Condensed" panose="02000000000000000000" pitchFamily="2" charset="0"/>
              <a:ea typeface="Roboto Condensed"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5A2"/>
        </a:solidFill>
        <a:effectLst/>
      </p:bgPr>
    </p:bg>
    <p:spTree>
      <p:nvGrpSpPr>
        <p:cNvPr id="1" name=""/>
        <p:cNvGrpSpPr/>
        <p:nvPr/>
      </p:nvGrpSpPr>
      <p:grpSpPr>
        <a:xfrm>
          <a:off x="0" y="0"/>
          <a:ext cx="0" cy="0"/>
          <a:chOff x="0" y="0"/>
          <a:chExt cx="0" cy="0"/>
        </a:xfrm>
      </p:grpSpPr>
      <p:sp>
        <p:nvSpPr>
          <p:cNvPr id="2" name="AutoShape 2"/>
          <p:cNvSpPr/>
          <p:nvPr/>
        </p:nvSpPr>
        <p:spPr>
          <a:xfrm rot="-105041">
            <a:off x="-808640" y="-6437044"/>
            <a:ext cx="18996302" cy="6858807"/>
          </a:xfrm>
          <a:prstGeom prst="rect">
            <a:avLst/>
          </a:prstGeom>
          <a:solidFill>
            <a:srgbClr val="B79AD2"/>
          </a:solidFill>
        </p:spPr>
        <p:txBody>
          <a:bodyPr/>
          <a:lstStyle/>
          <a:p>
            <a:endParaRPr lang="en-US"/>
          </a:p>
        </p:txBody>
      </p:sp>
      <p:sp>
        <p:nvSpPr>
          <p:cNvPr id="3" name="Freeform 3"/>
          <p:cNvSpPr/>
          <p:nvPr/>
        </p:nvSpPr>
        <p:spPr>
          <a:xfrm>
            <a:off x="0" y="1786662"/>
            <a:ext cx="5562600" cy="6849747"/>
          </a:xfrm>
          <a:custGeom>
            <a:avLst/>
            <a:gdLst/>
            <a:ahLst/>
            <a:cxnLst/>
            <a:rect l="l" t="t" r="r" b="b"/>
            <a:pathLst>
              <a:path w="6915362" h="7960129">
                <a:moveTo>
                  <a:pt x="0" y="0"/>
                </a:moveTo>
                <a:lnTo>
                  <a:pt x="6915362" y="0"/>
                </a:lnTo>
                <a:lnTo>
                  <a:pt x="6915362" y="7960129"/>
                </a:lnTo>
                <a:lnTo>
                  <a:pt x="0" y="79601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4060938" y="2734146"/>
            <a:ext cx="12013745" cy="609141"/>
          </a:xfrm>
          <a:prstGeom prst="rect">
            <a:avLst/>
          </a:prstGeom>
        </p:spPr>
        <p:txBody>
          <a:bodyPr lIns="0" tIns="0" rIns="0" bIns="0" rtlCol="0" anchor="t">
            <a:spAutoFit/>
          </a:bodyPr>
          <a:lstStyle/>
          <a:p>
            <a:pPr algn="just">
              <a:lnSpc>
                <a:spcPts val="5040"/>
              </a:lnSpc>
              <a:spcBef>
                <a:spcPct val="0"/>
              </a:spcBef>
            </a:pPr>
            <a:r>
              <a:rPr lang="vi-VN" sz="4000" dirty="0">
                <a:latin typeface="Roboto Condensed" panose="02000000000000000000" pitchFamily="2" charset="0"/>
                <a:ea typeface="Roboto Condensed" panose="02000000000000000000" pitchFamily="2" charset="0"/>
              </a:rPr>
              <a:t>Chú thích nguồn trích dẫn ở ngay sau ý kiến được trích dẫn</a:t>
            </a:r>
            <a:endParaRPr lang="en-US" sz="4000" dirty="0">
              <a:solidFill>
                <a:srgbClr val="022340"/>
              </a:solidFill>
              <a:latin typeface="Roboto Condensed" panose="02000000000000000000" pitchFamily="2" charset="0"/>
              <a:ea typeface="Roboto Condensed" panose="02000000000000000000" pitchFamily="2" charset="0"/>
            </a:endParaRPr>
          </a:p>
        </p:txBody>
      </p:sp>
      <p:sp>
        <p:nvSpPr>
          <p:cNvPr id="5" name="TextBox 5"/>
          <p:cNvSpPr txBox="1"/>
          <p:nvPr/>
        </p:nvSpPr>
        <p:spPr>
          <a:xfrm>
            <a:off x="4921717" y="4765238"/>
            <a:ext cx="11372638" cy="609141"/>
          </a:xfrm>
          <a:prstGeom prst="rect">
            <a:avLst/>
          </a:prstGeom>
        </p:spPr>
        <p:txBody>
          <a:bodyPr lIns="0" tIns="0" rIns="0" bIns="0" rtlCol="0" anchor="t">
            <a:spAutoFit/>
          </a:bodyPr>
          <a:lstStyle/>
          <a:p>
            <a:pPr algn="just">
              <a:lnSpc>
                <a:spcPts val="5040"/>
              </a:lnSpc>
              <a:spcBef>
                <a:spcPct val="0"/>
              </a:spcBef>
            </a:pPr>
            <a:r>
              <a:rPr lang="vi-VN" sz="4000" dirty="0">
                <a:latin typeface="Roboto Condensed" panose="02000000000000000000" pitchFamily="2" charset="0"/>
                <a:ea typeface="Roboto Condensed" panose="02000000000000000000" pitchFamily="2" charset="0"/>
              </a:rPr>
              <a:t>Chú thích ở chân trang</a:t>
            </a:r>
            <a:endParaRPr lang="en-US" sz="4000" dirty="0">
              <a:solidFill>
                <a:srgbClr val="022340"/>
              </a:solidFill>
              <a:latin typeface="Roboto Condensed" panose="02000000000000000000" pitchFamily="2" charset="0"/>
              <a:ea typeface="Roboto Condensed" panose="02000000000000000000" pitchFamily="2" charset="0"/>
            </a:endParaRPr>
          </a:p>
        </p:txBody>
      </p:sp>
      <p:sp>
        <p:nvSpPr>
          <p:cNvPr id="6" name="TextBox 6"/>
          <p:cNvSpPr txBox="1"/>
          <p:nvPr/>
        </p:nvSpPr>
        <p:spPr>
          <a:xfrm>
            <a:off x="5943600" y="6895213"/>
            <a:ext cx="10670072" cy="609141"/>
          </a:xfrm>
          <a:prstGeom prst="rect">
            <a:avLst/>
          </a:prstGeom>
        </p:spPr>
        <p:txBody>
          <a:bodyPr lIns="0" tIns="0" rIns="0" bIns="0" rtlCol="0" anchor="t">
            <a:spAutoFit/>
          </a:bodyPr>
          <a:lstStyle/>
          <a:p>
            <a:pPr algn="just">
              <a:lnSpc>
                <a:spcPts val="5040"/>
              </a:lnSpc>
              <a:spcBef>
                <a:spcPct val="0"/>
              </a:spcBef>
            </a:pPr>
            <a:r>
              <a:rPr lang="vi-VN" sz="4000" dirty="0">
                <a:latin typeface="Roboto Condensed" panose="02000000000000000000" pitchFamily="2" charset="0"/>
                <a:ea typeface="Roboto Condensed" panose="02000000000000000000" pitchFamily="2" charset="0"/>
              </a:rPr>
              <a:t>Lập danh mục tài liệu tham khảo ở cuối bài viết</a:t>
            </a:r>
            <a:endParaRPr lang="en-US" sz="4000" dirty="0">
              <a:solidFill>
                <a:srgbClr val="022340"/>
              </a:solidFill>
              <a:latin typeface="Roboto Condensed" panose="02000000000000000000" pitchFamily="2" charset="0"/>
              <a:ea typeface="Roboto Condensed" panose="02000000000000000000" pitchFamily="2" charset="0"/>
            </a:endParaRPr>
          </a:p>
        </p:txBody>
      </p:sp>
      <p:sp>
        <p:nvSpPr>
          <p:cNvPr id="7" name="TextBox 7"/>
          <p:cNvSpPr txBox="1"/>
          <p:nvPr/>
        </p:nvSpPr>
        <p:spPr>
          <a:xfrm>
            <a:off x="827414" y="2345462"/>
            <a:ext cx="547786" cy="1416049"/>
          </a:xfrm>
          <a:prstGeom prst="rect">
            <a:avLst/>
          </a:prstGeom>
        </p:spPr>
        <p:txBody>
          <a:bodyPr lIns="0" tIns="0" rIns="0" bIns="0" rtlCol="0" anchor="t">
            <a:spAutoFit/>
          </a:bodyPr>
          <a:lstStyle/>
          <a:p>
            <a:pPr algn="just">
              <a:lnSpc>
                <a:spcPts val="11200"/>
              </a:lnSpc>
            </a:pPr>
            <a:r>
              <a:rPr lang="en-US" sz="8000" dirty="0">
                <a:solidFill>
                  <a:srgbClr val="022340"/>
                </a:solidFill>
                <a:latin typeface="#9Slide05 VL Fadilla"/>
              </a:rPr>
              <a:t>1</a:t>
            </a:r>
          </a:p>
        </p:txBody>
      </p:sp>
      <p:sp>
        <p:nvSpPr>
          <p:cNvPr id="8" name="TextBox 8"/>
          <p:cNvSpPr txBox="1"/>
          <p:nvPr/>
        </p:nvSpPr>
        <p:spPr>
          <a:xfrm>
            <a:off x="2212713" y="4425950"/>
            <a:ext cx="547786" cy="1416049"/>
          </a:xfrm>
          <a:prstGeom prst="rect">
            <a:avLst/>
          </a:prstGeom>
        </p:spPr>
        <p:txBody>
          <a:bodyPr lIns="0" tIns="0" rIns="0" bIns="0" rtlCol="0" anchor="t">
            <a:spAutoFit/>
          </a:bodyPr>
          <a:lstStyle/>
          <a:p>
            <a:pPr algn="just">
              <a:lnSpc>
                <a:spcPts val="11200"/>
              </a:lnSpc>
            </a:pPr>
            <a:r>
              <a:rPr lang="en-US" sz="8000">
                <a:solidFill>
                  <a:srgbClr val="022340"/>
                </a:solidFill>
                <a:latin typeface="#9Slide05 VL Fadilla"/>
              </a:rPr>
              <a:t>2</a:t>
            </a:r>
          </a:p>
        </p:txBody>
      </p:sp>
      <p:sp>
        <p:nvSpPr>
          <p:cNvPr id="9" name="TextBox 9"/>
          <p:cNvSpPr txBox="1"/>
          <p:nvPr/>
        </p:nvSpPr>
        <p:spPr>
          <a:xfrm>
            <a:off x="3524038" y="6796330"/>
            <a:ext cx="547786" cy="1416049"/>
          </a:xfrm>
          <a:prstGeom prst="rect">
            <a:avLst/>
          </a:prstGeom>
        </p:spPr>
        <p:txBody>
          <a:bodyPr lIns="0" tIns="0" rIns="0" bIns="0" rtlCol="0" anchor="t">
            <a:spAutoFit/>
          </a:bodyPr>
          <a:lstStyle/>
          <a:p>
            <a:pPr algn="just">
              <a:lnSpc>
                <a:spcPts val="11200"/>
              </a:lnSpc>
            </a:pPr>
            <a:r>
              <a:rPr lang="en-US" sz="8000">
                <a:solidFill>
                  <a:srgbClr val="022340"/>
                </a:solidFill>
                <a:latin typeface="#9Slide05 VL Fadilla"/>
              </a:rPr>
              <a:t>3</a:t>
            </a:r>
          </a:p>
        </p:txBody>
      </p:sp>
      <p:sp>
        <p:nvSpPr>
          <p:cNvPr id="10" name="TextBox 10"/>
          <p:cNvSpPr txBox="1"/>
          <p:nvPr/>
        </p:nvSpPr>
        <p:spPr>
          <a:xfrm>
            <a:off x="3162128" y="1028700"/>
            <a:ext cx="14726123" cy="705321"/>
          </a:xfrm>
          <a:prstGeom prst="rect">
            <a:avLst/>
          </a:prstGeom>
        </p:spPr>
        <p:txBody>
          <a:bodyPr lIns="0" tIns="0" rIns="0" bIns="0" rtlCol="0" anchor="t">
            <a:spAutoFit/>
          </a:bodyPr>
          <a:lstStyle/>
          <a:p>
            <a:pPr algn="just">
              <a:lnSpc>
                <a:spcPts val="5999"/>
              </a:lnSpc>
              <a:spcBef>
                <a:spcPct val="0"/>
              </a:spcBef>
            </a:pPr>
            <a:r>
              <a:rPr lang="vi-VN" sz="4000" b="1" dirty="0">
                <a:solidFill>
                  <a:srgbClr val="767DCC"/>
                </a:solidFill>
                <a:effectLst/>
                <a:latin typeface="Roboto Condensed" panose="02000000000000000000" pitchFamily="2" charset="0"/>
                <a:ea typeface="Roboto Condensed" panose="02000000000000000000" pitchFamily="2" charset="0"/>
              </a:rPr>
              <a:t>Về cách ghi nguồn ý kiến được trích dẫn</a:t>
            </a:r>
            <a:r>
              <a:rPr lang="vi-VN" sz="4000" b="1" dirty="0">
                <a:solidFill>
                  <a:srgbClr val="767DCC"/>
                </a:solidFill>
                <a:latin typeface="Roboto Condensed" panose="02000000000000000000" pitchFamily="2" charset="0"/>
                <a:ea typeface="Roboto Condensed" panose="02000000000000000000" pitchFamily="2" charset="0"/>
              </a:rPr>
              <a:t>:</a:t>
            </a:r>
            <a:endParaRPr lang="en-US" sz="4000" dirty="0">
              <a:solidFill>
                <a:srgbClr val="767DCC"/>
              </a:solidFill>
              <a:latin typeface="Roboto Condensed" panose="02000000000000000000" pitchFamily="2" charset="0"/>
              <a:ea typeface="Roboto Condensed" panose="02000000000000000000" pitchFamily="2" charset="0"/>
            </a:endParaRPr>
          </a:p>
        </p:txBody>
      </p:sp>
      <p:sp>
        <p:nvSpPr>
          <p:cNvPr id="12" name="TextBox 11">
            <a:extLst>
              <a:ext uri="{FF2B5EF4-FFF2-40B4-BE49-F238E27FC236}">
                <a16:creationId xmlns:a16="http://schemas.microsoft.com/office/drawing/2014/main" id="{42035075-BF39-3FCF-63C0-5A55E0D271E6}"/>
              </a:ext>
            </a:extLst>
          </p:cNvPr>
          <p:cNvSpPr txBox="1"/>
          <p:nvPr/>
        </p:nvSpPr>
        <p:spPr>
          <a:xfrm>
            <a:off x="4923091" y="8219198"/>
            <a:ext cx="12965160" cy="1754326"/>
          </a:xfrm>
          <a:prstGeom prst="rect">
            <a:avLst/>
          </a:prstGeom>
          <a:noFill/>
        </p:spPr>
        <p:txBody>
          <a:bodyPr wrap="square">
            <a:spAutoFit/>
          </a:bodyPr>
          <a:lstStyle/>
          <a:p>
            <a:pPr algn="just"/>
            <a:r>
              <a:rPr lang="vi-VN" sz="3600" i="1" dirty="0">
                <a:solidFill>
                  <a:srgbClr val="767DCC"/>
                </a:solidFill>
                <a:effectLst/>
                <a:latin typeface="Roboto Condensed" panose="02000000000000000000" pitchFamily="2" charset="0"/>
                <a:ea typeface="Roboto Condensed" panose="02000000000000000000" pitchFamily="2" charset="0"/>
              </a:rPr>
              <a:t>Lưu ý: Tên các tài liệu trong danh mục tài liệu tham khảo được sắp xếp theo thứ tự a,b,c,…của tên hoặc họ tác giả (trường hợp tài liệu không có tác giả thì xếp theo thứ tự a,b,c,… của tên tài liệu.</a:t>
            </a:r>
            <a:endParaRPr lang="en-US" sz="3600" i="1" dirty="0">
              <a:solidFill>
                <a:srgbClr val="767DCC"/>
              </a:solidFill>
              <a:latin typeface="Roboto Condensed" panose="02000000000000000000" pitchFamily="2" charset="0"/>
              <a:ea typeface="Roboto Condensed" panose="02000000000000000000" pitchFamily="2" charset="0"/>
            </a:endParaRPr>
          </a:p>
        </p:txBody>
      </p:sp>
      <p:sp>
        <p:nvSpPr>
          <p:cNvPr id="11" name="Freeform 11">
            <a:extLst>
              <a:ext uri="{FF2B5EF4-FFF2-40B4-BE49-F238E27FC236}">
                <a16:creationId xmlns:a16="http://schemas.microsoft.com/office/drawing/2014/main" id="{4C7D2040-4B09-3275-3771-79F8EF3AAA66}"/>
              </a:ext>
            </a:extLst>
          </p:cNvPr>
          <p:cNvSpPr/>
          <p:nvPr/>
        </p:nvSpPr>
        <p:spPr>
          <a:xfrm>
            <a:off x="15544800" y="2780413"/>
            <a:ext cx="3531247" cy="4114800"/>
          </a:xfrm>
          <a:custGeom>
            <a:avLst/>
            <a:gdLst/>
            <a:ahLst/>
            <a:cxnLst/>
            <a:rect l="l" t="t" r="r" b="b"/>
            <a:pathLst>
              <a:path w="3531247" h="4114800">
                <a:moveTo>
                  <a:pt x="0" y="0"/>
                </a:moveTo>
                <a:lnTo>
                  <a:pt x="3531246" y="0"/>
                </a:lnTo>
                <a:lnTo>
                  <a:pt x="353124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3026</Words>
  <Application>Microsoft Office PowerPoint</Application>
  <PresentationFormat>Custom</PresentationFormat>
  <Paragraphs>136</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#9Slide05 Dear Saturday</vt:lpstr>
      <vt:lpstr>Calibri</vt:lpstr>
      <vt:lpstr>Arial</vt:lpstr>
      <vt:lpstr>Roboto Condensed</vt:lpstr>
      <vt:lpstr>#9Slide07 SFU Blackout</vt:lpstr>
      <vt:lpstr>#9Slide05 VL Fadilla</vt:lpstr>
      <vt:lpstr>#9Slide05 Aphrodite Pro</vt:lpstr>
      <vt:lpstr>Fraunces Bold</vt:lpstr>
      <vt:lpstr>Roboto Condensed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9CT_Bai2_THTV</dc:title>
  <dc:creator>Hai Anh</dc:creator>
  <cp:lastModifiedBy>Nguyen Trung Nhut</cp:lastModifiedBy>
  <cp:revision>8</cp:revision>
  <dcterms:created xsi:type="dcterms:W3CDTF">2006-08-16T00:00:00Z</dcterms:created>
  <dcterms:modified xsi:type="dcterms:W3CDTF">2025-01-02T08:06:12Z</dcterms:modified>
  <dc:identifier>DAGIMCt1rCc</dc:identifier>
</cp:coreProperties>
</file>